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tags/tag1.xml" ContentType="application/vnd.openxmlformats-officedocument.presentationml.tags+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58"/>
  </p:notesMasterIdLst>
  <p:handoutMasterIdLst>
    <p:handoutMasterId r:id="rId59"/>
  </p:handoutMasterIdLst>
  <p:sldIdLst>
    <p:sldId id="331" r:id="rId2"/>
    <p:sldId id="659" r:id="rId3"/>
    <p:sldId id="601" r:id="rId4"/>
    <p:sldId id="504" r:id="rId5"/>
    <p:sldId id="520" r:id="rId6"/>
    <p:sldId id="576" r:id="rId7"/>
    <p:sldId id="602" r:id="rId8"/>
    <p:sldId id="604" r:id="rId9"/>
    <p:sldId id="633" r:id="rId10"/>
    <p:sldId id="605" r:id="rId11"/>
    <p:sldId id="616" r:id="rId12"/>
    <p:sldId id="660" r:id="rId13"/>
    <p:sldId id="603" r:id="rId14"/>
    <p:sldId id="606" r:id="rId15"/>
    <p:sldId id="607" r:id="rId16"/>
    <p:sldId id="608" r:id="rId17"/>
    <p:sldId id="609" r:id="rId18"/>
    <p:sldId id="611" r:id="rId19"/>
    <p:sldId id="612" r:id="rId20"/>
    <p:sldId id="613" r:id="rId21"/>
    <p:sldId id="614" r:id="rId22"/>
    <p:sldId id="615" r:id="rId23"/>
    <p:sldId id="552" r:id="rId24"/>
    <p:sldId id="481" r:id="rId25"/>
    <p:sldId id="666" r:id="rId26"/>
    <p:sldId id="596" r:id="rId27"/>
    <p:sldId id="598" r:id="rId28"/>
    <p:sldId id="634" r:id="rId29"/>
    <p:sldId id="638" r:id="rId30"/>
    <p:sldId id="636" r:id="rId31"/>
    <p:sldId id="637" r:id="rId32"/>
    <p:sldId id="513" r:id="rId33"/>
    <p:sldId id="583" r:id="rId34"/>
    <p:sldId id="586" r:id="rId35"/>
    <p:sldId id="587" r:id="rId36"/>
    <p:sldId id="524" r:id="rId37"/>
    <p:sldId id="599" r:id="rId38"/>
    <p:sldId id="600" r:id="rId39"/>
    <p:sldId id="550" r:id="rId40"/>
    <p:sldId id="662" r:id="rId41"/>
    <p:sldId id="645" r:id="rId42"/>
    <p:sldId id="663" r:id="rId43"/>
    <p:sldId id="647" r:id="rId44"/>
    <p:sldId id="648" r:id="rId45"/>
    <p:sldId id="649" r:id="rId46"/>
    <p:sldId id="650" r:id="rId47"/>
    <p:sldId id="651" r:id="rId48"/>
    <p:sldId id="652" r:id="rId49"/>
    <p:sldId id="653" r:id="rId50"/>
    <p:sldId id="654" r:id="rId51"/>
    <p:sldId id="664" r:id="rId52"/>
    <p:sldId id="655" r:id="rId53"/>
    <p:sldId id="665" r:id="rId54"/>
    <p:sldId id="656" r:id="rId55"/>
    <p:sldId id="657" r:id="rId56"/>
    <p:sldId id="658" r:id="rId57"/>
  </p:sldIdLst>
  <p:sldSz cx="9144000" cy="6858000" type="screen4x3"/>
  <p:notesSz cx="7019925" cy="9305925"/>
  <p:defaultTex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3399FF"/>
    <a:srgbClr val="66CCFF"/>
    <a:srgbClr val="0000E4"/>
    <a:srgbClr val="000000"/>
    <a:srgbClr val="9966FF"/>
    <a:srgbClr val="99CC00"/>
    <a:srgbClr val="FFCC66"/>
    <a:srgbClr val="FF3300"/>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63" autoAdjust="0"/>
    <p:restoredTop sz="94750" autoAdjust="0"/>
  </p:normalViewPr>
  <p:slideViewPr>
    <p:cSldViewPr>
      <p:cViewPr>
        <p:scale>
          <a:sx n="82" d="100"/>
          <a:sy n="82" d="100"/>
        </p:scale>
        <p:origin x="-828" y="-56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66" d="100"/>
          <a:sy n="66" d="100"/>
        </p:scale>
        <p:origin x="-2814" y="-114"/>
      </p:cViewPr>
      <p:guideLst>
        <p:guide orient="horz" pos="2930"/>
        <p:guide pos="2211"/>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9.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ChangeArrowheads="1"/>
          </p:cNvSpPr>
          <p:nvPr/>
        </p:nvSpPr>
        <p:spPr bwMode="auto">
          <a:xfrm>
            <a:off x="6553200" y="8904288"/>
            <a:ext cx="395288" cy="307975"/>
          </a:xfrm>
          <a:prstGeom prst="rect">
            <a:avLst/>
          </a:prstGeom>
          <a:noFill/>
          <a:ln w="12700">
            <a:noFill/>
            <a:miter lim="800000"/>
            <a:headEnd/>
            <a:tailEnd/>
          </a:ln>
        </p:spPr>
        <p:txBody>
          <a:bodyPr wrap="none" lIns="92312" tIns="45346" rIns="92312" bIns="45346" anchor="ctr">
            <a:spAutoFit/>
          </a:bodyPr>
          <a:lstStyle/>
          <a:p>
            <a:pPr algn="r" defTabSz="933450">
              <a:defRPr/>
            </a:pPr>
            <a:fld id="{8BCCD1C5-E38F-43B0-BC74-A5E264E9BA9E}" type="slidenum">
              <a:rPr lang="en-US" sz="1400"/>
              <a:pPr algn="r" defTabSz="933450">
                <a:defRPr/>
              </a:pPr>
              <a:t>‹#›</a:t>
            </a:fld>
            <a:endParaRPr lang="en-US" sz="1400"/>
          </a:p>
        </p:txBody>
      </p:sp>
    </p:spTree>
    <p:extLst>
      <p:ext uri="{BB962C8B-B14F-4D97-AF65-F5344CB8AC3E}">
        <p14:creationId xmlns="" xmlns:p14="http://schemas.microsoft.com/office/powerpoint/2010/main" val="6861578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936625" y="4419600"/>
            <a:ext cx="5146675" cy="4187825"/>
          </a:xfrm>
          <a:prstGeom prst="rect">
            <a:avLst/>
          </a:prstGeom>
          <a:noFill/>
          <a:ln w="12700">
            <a:noFill/>
            <a:miter lim="800000"/>
            <a:headEnd/>
            <a:tailEnd/>
          </a:ln>
        </p:spPr>
        <p:txBody>
          <a:bodyPr vert="horz" wrap="square" lIns="92312" tIns="45346" rIns="92312" bIns="45346" numCol="1" anchor="t" anchorCtr="0" compatLnSpc="1">
            <a:prstTxWarp prst="textNoShape">
              <a:avLst/>
            </a:prstTxWarp>
          </a:bodyPr>
          <a:lstStyle/>
          <a:p>
            <a:pPr lvl="0"/>
            <a:r>
              <a:rPr lang="en-US" noProof="0" smtClean="0"/>
              <a:t>Click to edit Master notes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8675" name="Rectangle 3"/>
          <p:cNvSpPr>
            <a:spLocks noGrp="1" noRot="1" noChangeAspect="1" noChangeArrowheads="1" noTextEdit="1"/>
          </p:cNvSpPr>
          <p:nvPr>
            <p:ph type="sldImg" idx="2"/>
          </p:nvPr>
        </p:nvSpPr>
        <p:spPr bwMode="auto">
          <a:xfrm>
            <a:off x="1185863" y="700088"/>
            <a:ext cx="4648200" cy="3486150"/>
          </a:xfrm>
          <a:prstGeom prst="rect">
            <a:avLst/>
          </a:prstGeom>
          <a:noFill/>
          <a:ln w="12700">
            <a:solidFill>
              <a:schemeClr val="tx1"/>
            </a:solidFill>
            <a:miter lim="800000"/>
            <a:headEnd/>
            <a:tailEnd/>
          </a:ln>
        </p:spPr>
      </p:sp>
      <p:sp>
        <p:nvSpPr>
          <p:cNvPr id="35844" name="Rectangle 4"/>
          <p:cNvSpPr>
            <a:spLocks noChangeArrowheads="1"/>
          </p:cNvSpPr>
          <p:nvPr/>
        </p:nvSpPr>
        <p:spPr bwMode="auto">
          <a:xfrm>
            <a:off x="6557963" y="8905875"/>
            <a:ext cx="390525" cy="304800"/>
          </a:xfrm>
          <a:prstGeom prst="rect">
            <a:avLst/>
          </a:prstGeom>
          <a:noFill/>
          <a:ln w="12700">
            <a:noFill/>
            <a:miter lim="800000"/>
            <a:headEnd/>
            <a:tailEnd/>
          </a:ln>
        </p:spPr>
        <p:txBody>
          <a:bodyPr wrap="none" lIns="92312" tIns="45346" rIns="92312" bIns="45346" anchor="ctr">
            <a:spAutoFit/>
          </a:bodyPr>
          <a:lstStyle/>
          <a:p>
            <a:pPr algn="r" defTabSz="933450">
              <a:defRPr/>
            </a:pPr>
            <a:fld id="{FABAF4E5-2ED1-4837-A3CA-3DDE3F7F0BC5}" type="slidenum">
              <a:rPr lang="en-US" sz="1400"/>
              <a:pPr algn="r" defTabSz="933450">
                <a:defRPr/>
              </a:pPr>
              <a:t>‹#›</a:t>
            </a:fld>
            <a:endParaRPr lang="en-US" sz="1400"/>
          </a:p>
        </p:txBody>
      </p:sp>
    </p:spTree>
    <p:extLst>
      <p:ext uri="{BB962C8B-B14F-4D97-AF65-F5344CB8AC3E}">
        <p14:creationId xmlns="" xmlns:p14="http://schemas.microsoft.com/office/powerpoint/2010/main" val="97139919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9698" name="Rectangle 3"/>
          <p:cNvSpPr>
            <a:spLocks noGrp="1" noChangeArrowheads="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outcome measure for each Regional Partnership Development Office is 18 partnerships</a:t>
            </a:r>
            <a:r>
              <a:rPr lang="en-US" baseline="0" dirty="0" smtClean="0"/>
              <a:t> per year – for the duration of the three-year contract.</a:t>
            </a:r>
            <a:endParaRPr lang="en-US" dirty="0"/>
          </a:p>
        </p:txBody>
      </p:sp>
      <p:sp>
        <p:nvSpPr>
          <p:cNvPr id="4" name="Slide Number Placeholder 3"/>
          <p:cNvSpPr>
            <a:spLocks noGrp="1"/>
          </p:cNvSpPr>
          <p:nvPr>
            <p:ph type="sldNum" sz="quarter" idx="10"/>
          </p:nvPr>
        </p:nvSpPr>
        <p:spPr>
          <a:xfrm>
            <a:off x="3976333" y="8839014"/>
            <a:ext cx="3041968" cy="465296"/>
          </a:xfrm>
          <a:prstGeom prst="rect">
            <a:avLst/>
          </a:prstGeom>
        </p:spPr>
        <p:txBody>
          <a:bodyPr lIns="93287" tIns="46644" rIns="93287" bIns="46644"/>
          <a:lstStyle/>
          <a:p>
            <a:pPr>
              <a:defRPr/>
            </a:pPr>
            <a:fld id="{B2B0841A-5DB6-42A2-9473-1C5E970E7BC6}" type="slidenum">
              <a:rPr lang="en-US" smtClean="0">
                <a:solidFill>
                  <a:prstClr val="black"/>
                </a:solidFill>
              </a:rPr>
              <a:pPr>
                <a:defRPr/>
              </a:pPr>
              <a:t>28</a:t>
            </a:fld>
            <a:endParaRPr lang="en-US" dirty="0">
              <a:solidFill>
                <a:prstClr val="black"/>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4294967295"/>
          </p:nvPr>
        </p:nvSpPr>
        <p:spPr bwMode="auto">
          <a:xfrm>
            <a:off x="3976688" y="8839200"/>
            <a:ext cx="3041650" cy="465138"/>
          </a:xfrm>
          <a:prstGeom prst="rect">
            <a:avLst/>
          </a:prstGeom>
          <a:noFill/>
          <a:ln>
            <a:miter lim="800000"/>
            <a:headEnd/>
            <a:tailEnd/>
          </a:ln>
        </p:spPr>
        <p:txBody>
          <a:bodyPr lIns="93287" tIns="46644" rIns="93287" bIns="46644"/>
          <a:lstStyle/>
          <a:p>
            <a:fld id="{A3150CBD-037B-44C6-97A7-A81572A9A53C}" type="slidenum">
              <a:rPr lang="en-US">
                <a:solidFill>
                  <a:srgbClr val="000000"/>
                </a:solidFill>
              </a:rPr>
              <a:pPr/>
              <a:t>29</a:t>
            </a:fld>
            <a:endParaRPr lang="en-US">
              <a:solidFill>
                <a:srgbClr val="000000"/>
              </a:solidFill>
            </a:endParaRPr>
          </a:p>
        </p:txBody>
      </p:sp>
      <p:sp>
        <p:nvSpPr>
          <p:cNvPr id="31747" name="Rectangle 2"/>
          <p:cNvSpPr>
            <a:spLocks noGrp="1" noRot="1" noChangeAspect="1" noChangeArrowheads="1" noTextEdit="1"/>
          </p:cNvSpPr>
          <p:nvPr>
            <p:ph type="sldImg"/>
          </p:nvPr>
        </p:nvSpPr>
        <p:spPr>
          <a:ln/>
        </p:spPr>
      </p:sp>
      <p:sp>
        <p:nvSpPr>
          <p:cNvPr id="29700" name="Rectangle 3"/>
          <p:cNvSpPr>
            <a:spLocks noGrp="1" noChangeArrowheads="1"/>
          </p:cNvSpPr>
          <p:nvPr>
            <p:ph type="body" idx="1"/>
          </p:nvPr>
        </p:nvSpPr>
        <p:spPr>
          <a:xfrm>
            <a:off x="936625" y="4421188"/>
            <a:ext cx="5146675" cy="4187825"/>
          </a:xfrm>
        </p:spPr>
        <p:txBody>
          <a:bodyPr/>
          <a:lstStyle/>
          <a:p>
            <a:pPr>
              <a:defRPr/>
            </a:pPr>
            <a:r>
              <a:rPr lang="en-US" dirty="0" smtClean="0"/>
              <a:t>There are a variety of activities available for potential partners to participate in the EHC process, and to raise awareness about and share EHC products with their constituents.</a:t>
            </a:r>
          </a:p>
          <a:p>
            <a:pPr>
              <a:defRPr/>
            </a:pPr>
            <a:endParaRPr lang="en-US" dirty="0" smtClean="0"/>
          </a:p>
          <a:p>
            <a:pPr>
              <a:defRPr/>
            </a:pPr>
            <a:r>
              <a:rPr lang="en-US" dirty="0" smtClean="0"/>
              <a:t>Partners can be involved at various levels. Some may choose only to disseminate EHC products; while others may utilize more of the EHC product portfolio and work with the Regional Offices team to create efforts customized for their members.</a:t>
            </a:r>
          </a:p>
          <a:p>
            <a:pPr>
              <a:defRPr/>
            </a:pPr>
            <a:r>
              <a:rPr lang="en-US" dirty="0" smtClean="0"/>
              <a:t>  </a:t>
            </a:r>
          </a:p>
          <a:p>
            <a:pPr>
              <a:defRPr/>
            </a:pPr>
            <a:r>
              <a:rPr lang="en-US" b="1" dirty="0" smtClean="0"/>
              <a:t>Other ideas from the partner toolkit draft:</a:t>
            </a:r>
          </a:p>
          <a:p>
            <a:pPr>
              <a:defRPr/>
            </a:pPr>
            <a:r>
              <a:rPr lang="en-US" dirty="0" smtClean="0">
                <a:latin typeface="+mn-lt"/>
              </a:rPr>
              <a:t>Share consumer guides, research reviews, and other AHRQ PCOR materials with your members so they can gain a better understanding and appreciation of PCOR and learn about the comparative information for a variety of health topics. </a:t>
            </a:r>
            <a:endParaRPr lang="en-US" sz="1400" dirty="0" smtClean="0">
              <a:latin typeface="+mn-lt"/>
            </a:endParaRPr>
          </a:p>
          <a:p>
            <a:pPr lvl="2">
              <a:defRPr/>
            </a:pPr>
            <a:r>
              <a:rPr lang="en-US" dirty="0" smtClean="0">
                <a:latin typeface="+mn-lt"/>
              </a:rPr>
              <a:t>Provide links to the AHRQ’s EHC website Web site and feature PCOR products</a:t>
            </a:r>
            <a:endParaRPr lang="en-US" sz="1400" dirty="0" smtClean="0">
              <a:latin typeface="+mn-lt"/>
            </a:endParaRPr>
          </a:p>
          <a:p>
            <a:pPr lvl="2">
              <a:defRPr/>
            </a:pPr>
            <a:r>
              <a:rPr lang="en-US" dirty="0" smtClean="0">
                <a:latin typeface="+mn-lt"/>
              </a:rPr>
              <a:t>Create a dedicated PCOR section on your Web site and host a live chat on PCOR for constituents</a:t>
            </a:r>
            <a:endParaRPr lang="en-US" sz="1400" dirty="0" smtClean="0">
              <a:latin typeface="+mn-lt"/>
            </a:endParaRPr>
          </a:p>
          <a:p>
            <a:pPr lvl="2">
              <a:defRPr/>
            </a:pPr>
            <a:r>
              <a:rPr lang="en-US" dirty="0" smtClean="0">
                <a:latin typeface="+mn-lt"/>
              </a:rPr>
              <a:t>Link to AHRQ’s consumer videos and post  EHC videos, podcasts, </a:t>
            </a:r>
            <a:r>
              <a:rPr lang="en-US" dirty="0" err="1" smtClean="0">
                <a:latin typeface="+mn-lt"/>
              </a:rPr>
              <a:t>vodcasts</a:t>
            </a:r>
            <a:r>
              <a:rPr lang="en-US" dirty="0" smtClean="0">
                <a:latin typeface="+mn-lt"/>
              </a:rPr>
              <a:t>, and Webinars</a:t>
            </a:r>
            <a:endParaRPr lang="en-US" sz="1400" dirty="0" smtClean="0">
              <a:latin typeface="+mn-lt"/>
            </a:endParaRPr>
          </a:p>
          <a:p>
            <a:pPr lvl="2">
              <a:defRPr/>
            </a:pPr>
            <a:r>
              <a:rPr lang="en-US" dirty="0" smtClean="0">
                <a:latin typeface="+mn-lt"/>
              </a:rPr>
              <a:t>Notify members of updated information and newly available products via e-mail alert</a:t>
            </a:r>
            <a:endParaRPr lang="en-US" sz="1400" dirty="0" smtClean="0">
              <a:latin typeface="+mn-lt"/>
            </a:endParaRPr>
          </a:p>
          <a:p>
            <a:pPr lvl="2">
              <a:defRPr/>
            </a:pPr>
            <a:r>
              <a:rPr lang="en-US" dirty="0" smtClean="0">
                <a:latin typeface="+mn-lt"/>
              </a:rPr>
              <a:t>Post PCOR and EHC information on your YouTube, Facebook, Twitter, and other social media channels </a:t>
            </a:r>
            <a:endParaRPr lang="en-US" sz="1400" dirty="0" smtClean="0">
              <a:latin typeface="+mn-lt"/>
            </a:endParaRPr>
          </a:p>
          <a:p>
            <a:pPr>
              <a:defRPr/>
            </a:pPr>
            <a:r>
              <a:rPr lang="en-US" dirty="0" smtClean="0">
                <a:latin typeface="+mn-lt"/>
              </a:rPr>
              <a:t> </a:t>
            </a:r>
            <a:endParaRPr lang="en-US" sz="1400" dirty="0" smtClean="0">
              <a:latin typeface="+mn-lt"/>
            </a:endParaRPr>
          </a:p>
          <a:p>
            <a:pPr>
              <a:defRPr/>
            </a:pPr>
            <a:r>
              <a:rPr lang="en-US" dirty="0" smtClean="0">
                <a:latin typeface="+mn-lt"/>
              </a:rPr>
              <a:t>Encourage health professionals to review EHC findings and take advantage of free continuing education modules and decision aides to enhance their practice.</a:t>
            </a:r>
            <a:endParaRPr lang="en-US" sz="1400" dirty="0" smtClean="0">
              <a:latin typeface="+mn-lt"/>
            </a:endParaRPr>
          </a:p>
          <a:p>
            <a:pPr lvl="2">
              <a:defRPr/>
            </a:pPr>
            <a:r>
              <a:rPr lang="en-US" dirty="0" smtClean="0">
                <a:latin typeface="+mn-lt"/>
              </a:rPr>
              <a:t>Host a Webinar featuring relevant reports, products, and AHRQ experts</a:t>
            </a:r>
            <a:endParaRPr lang="en-US" sz="1400" dirty="0" smtClean="0">
              <a:latin typeface="+mn-lt"/>
            </a:endParaRPr>
          </a:p>
          <a:p>
            <a:pPr lvl="2">
              <a:defRPr/>
            </a:pPr>
            <a:r>
              <a:rPr lang="en-US" dirty="0" smtClean="0">
                <a:latin typeface="+mn-lt"/>
              </a:rPr>
              <a:t>Distribute electronic invitations for Webinars and live chats </a:t>
            </a:r>
            <a:endParaRPr lang="en-US" sz="1400" dirty="0" smtClean="0">
              <a:latin typeface="+mn-lt"/>
            </a:endParaRPr>
          </a:p>
          <a:p>
            <a:pPr lvl="2">
              <a:defRPr/>
            </a:pPr>
            <a:r>
              <a:rPr lang="en-US" dirty="0" smtClean="0">
                <a:latin typeface="+mn-lt"/>
              </a:rPr>
              <a:t>Post Web site widgets and banners to highlight existing and upcoming and existing PCOR CME opportunities</a:t>
            </a:r>
            <a:endParaRPr lang="en-US" sz="1400" dirty="0" smtClean="0">
              <a:latin typeface="+mn-lt"/>
            </a:endParaRPr>
          </a:p>
          <a:p>
            <a:pPr>
              <a:defRPr/>
            </a:pPr>
            <a:r>
              <a:rPr lang="en-US" dirty="0" smtClean="0">
                <a:latin typeface="+mn-lt"/>
              </a:rPr>
              <a:t> </a:t>
            </a:r>
            <a:endParaRPr lang="en-US" sz="1400" dirty="0" smtClean="0">
              <a:latin typeface="+mn-lt"/>
            </a:endParaRPr>
          </a:p>
          <a:p>
            <a:pPr>
              <a:defRPr/>
            </a:pPr>
            <a:r>
              <a:rPr lang="en-US" dirty="0" smtClean="0">
                <a:latin typeface="+mn-lt"/>
              </a:rPr>
              <a:t>Participate in the research process. </a:t>
            </a:r>
            <a:endParaRPr lang="en-US" sz="1400" dirty="0" smtClean="0">
              <a:latin typeface="+mn-lt"/>
            </a:endParaRPr>
          </a:p>
          <a:p>
            <a:pPr lvl="2">
              <a:defRPr/>
            </a:pPr>
            <a:r>
              <a:rPr lang="en-US" dirty="0" smtClean="0">
                <a:latin typeface="+mn-lt"/>
              </a:rPr>
              <a:t>Encourage your members to comment on draft reports online at </a:t>
            </a:r>
            <a:endParaRPr lang="en-US" sz="1400" dirty="0" smtClean="0">
              <a:latin typeface="+mn-lt"/>
            </a:endParaRPr>
          </a:p>
          <a:p>
            <a:pPr>
              <a:defRPr/>
            </a:pPr>
            <a:r>
              <a:rPr lang="en-US" dirty="0" smtClean="0">
                <a:latin typeface="+mn-lt"/>
              </a:rPr>
              <a:t>	www.effectivehealthcare.ahrq.gov </a:t>
            </a:r>
            <a:endParaRPr lang="en-US" sz="1400" dirty="0" smtClean="0">
              <a:latin typeface="+mn-lt"/>
            </a:endParaRPr>
          </a:p>
          <a:p>
            <a:pPr lvl="2">
              <a:defRPr/>
            </a:pPr>
            <a:r>
              <a:rPr lang="en-US" dirty="0" smtClean="0">
                <a:latin typeface="+mn-lt"/>
              </a:rPr>
              <a:t>Develop special sessions/forums on PCOR for your annual conference</a:t>
            </a:r>
            <a:endParaRPr lang="en-US" sz="1400" dirty="0" smtClean="0">
              <a:latin typeface="+mn-lt"/>
            </a:endParaRPr>
          </a:p>
          <a:p>
            <a:pPr lvl="2">
              <a:defRPr/>
            </a:pPr>
            <a:r>
              <a:rPr lang="en-US" dirty="0" smtClean="0">
                <a:latin typeface="+mn-lt"/>
              </a:rPr>
              <a:t>Provide AHRQ speakers/experts opportunities to present on PCOR at major health, business, and consumer conferences and facilitate a working group</a:t>
            </a:r>
            <a:endParaRPr lang="en-US" sz="1400" dirty="0" smtClean="0">
              <a:latin typeface="+mn-lt"/>
            </a:endParaRPr>
          </a:p>
          <a:p>
            <a:pPr>
              <a:defRPr/>
            </a:pPr>
            <a:r>
              <a:rPr lang="en-US" dirty="0" smtClean="0">
                <a:latin typeface="+mn-lt"/>
              </a:rPr>
              <a:t> </a:t>
            </a:r>
            <a:endParaRPr lang="en-US" sz="1400" dirty="0" smtClean="0">
              <a:latin typeface="+mn-lt"/>
            </a:endParaRPr>
          </a:p>
          <a:p>
            <a:pPr>
              <a:defRPr/>
            </a:pPr>
            <a:r>
              <a:rPr lang="en-US" dirty="0" smtClean="0">
                <a:latin typeface="+mn-lt"/>
              </a:rPr>
              <a:t>Follow AHRQ’s PCOR to stay current on research findings. </a:t>
            </a:r>
            <a:endParaRPr lang="en-US" sz="1400" dirty="0" smtClean="0">
              <a:latin typeface="+mn-lt"/>
            </a:endParaRPr>
          </a:p>
          <a:p>
            <a:pPr lvl="2">
              <a:defRPr/>
            </a:pPr>
            <a:r>
              <a:rPr lang="en-US" dirty="0" smtClean="0">
                <a:latin typeface="+mn-lt"/>
              </a:rPr>
              <a:t>Sign up to join the Effective Health Care Program listserv </a:t>
            </a:r>
            <a:endParaRPr lang="en-US" sz="1400" dirty="0" smtClean="0">
              <a:latin typeface="+mn-lt"/>
            </a:endParaRPr>
          </a:p>
          <a:p>
            <a:pPr>
              <a:defRPr/>
            </a:pPr>
            <a:endParaRPr lang="en-US"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a:xfrm>
            <a:off x="3976333" y="8839014"/>
            <a:ext cx="3041968" cy="465296"/>
          </a:xfrm>
          <a:prstGeom prst="rect">
            <a:avLst/>
          </a:prstGeom>
        </p:spPr>
        <p:txBody>
          <a:bodyPr lIns="93287" tIns="46644" rIns="93287" bIns="46644"/>
          <a:lstStyle/>
          <a:p>
            <a:fld id="{334098CE-FD03-45D8-8203-E77A71406A38}" type="slidenum">
              <a:rPr lang="en-US" smtClean="0"/>
              <a:pPr/>
              <a:t>30</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r>
              <a:rPr lang="en-US" dirty="0" smtClean="0"/>
              <a:t>107</a:t>
            </a:r>
            <a:r>
              <a:rPr lang="en-US" baseline="0" dirty="0" smtClean="0"/>
              <a:t> organizations have agreed to partner with us to disseminate our EHC materials</a:t>
            </a:r>
          </a:p>
          <a:p>
            <a:pPr>
              <a:buFont typeface="Arial" pitchFamily="34" charset="0"/>
              <a:buChar char="•"/>
            </a:pPr>
            <a:r>
              <a:rPr lang="en-US" baseline="0" dirty="0" smtClean="0"/>
              <a:t>26 of those have invited us to their meetings to give presentations or exhibit materials</a:t>
            </a:r>
          </a:p>
          <a:p>
            <a:pPr>
              <a:buFont typeface="Arial" pitchFamily="34" charset="0"/>
              <a:buChar char="•"/>
            </a:pPr>
            <a:r>
              <a:rPr lang="en-US" baseline="0" dirty="0" smtClean="0"/>
              <a:t>37 have placed articles in their organization’s </a:t>
            </a:r>
            <a:r>
              <a:rPr lang="en-US" baseline="0" dirty="0" err="1" smtClean="0"/>
              <a:t>newletters</a:t>
            </a:r>
            <a:endParaRPr lang="en-US" baseline="0" dirty="0" smtClean="0"/>
          </a:p>
          <a:p>
            <a:pPr>
              <a:buFont typeface="Arial" pitchFamily="34" charset="0"/>
              <a:buChar char="•"/>
            </a:pPr>
            <a:r>
              <a:rPr lang="en-US" baseline="0" dirty="0" smtClean="0"/>
              <a:t>51 organizations have linked to the EHC site or specific products – including guides, CME, or decision aids.</a:t>
            </a:r>
          </a:p>
          <a:p>
            <a:pPr lvl="1">
              <a:buFont typeface="Arial" pitchFamily="34" charset="0"/>
              <a:buChar char="•"/>
            </a:pPr>
            <a:r>
              <a:rPr lang="en-US" baseline="0" dirty="0" smtClean="0"/>
              <a:t>629 Web hits for </a:t>
            </a:r>
            <a:r>
              <a:rPr lang="en-US" baseline="0" dirty="0" err="1" smtClean="0"/>
              <a:t>aug</a:t>
            </a:r>
            <a:r>
              <a:rPr lang="en-US" baseline="0" dirty="0" smtClean="0"/>
              <a:t> and </a:t>
            </a:r>
            <a:r>
              <a:rPr lang="en-US" baseline="0" dirty="0" err="1" smtClean="0"/>
              <a:t>sept</a:t>
            </a:r>
            <a:r>
              <a:rPr lang="en-US" baseline="0" dirty="0" smtClean="0"/>
              <a:t> can be contributed to RO placed links – RO tagged URLs</a:t>
            </a:r>
          </a:p>
          <a:p>
            <a:pPr>
              <a:buFont typeface="Arial" pitchFamily="34" charset="0"/>
              <a:buChar char="•"/>
            </a:pPr>
            <a:r>
              <a:rPr lang="en-US" baseline="0" dirty="0" smtClean="0"/>
              <a:t>47 organizations have ordered and distributed print publications – mostly consumer and clinician guides</a:t>
            </a:r>
          </a:p>
          <a:p>
            <a:pPr lvl="1">
              <a:buFont typeface="Arial" pitchFamily="34" charset="0"/>
              <a:buChar char="•"/>
            </a:pPr>
            <a:r>
              <a:rPr lang="en-US" baseline="0" dirty="0" smtClean="0"/>
              <a:t>About 50,000 have been ordered.</a:t>
            </a:r>
          </a:p>
          <a:p>
            <a:pPr lvl="1">
              <a:buFont typeface="Arial" pitchFamily="34" charset="0"/>
              <a:buChar char="•"/>
            </a:pPr>
            <a:endParaRPr lang="en-US" baseline="0" dirty="0" smtClean="0"/>
          </a:p>
          <a:p>
            <a:pPr>
              <a:buFont typeface="Arial" pitchFamily="34" charset="0"/>
              <a:buChar char="•"/>
            </a:pPr>
            <a:endParaRPr lang="en-US" dirty="0"/>
          </a:p>
        </p:txBody>
      </p:sp>
      <p:sp>
        <p:nvSpPr>
          <p:cNvPr id="4" name="Slide Number Placeholder 3"/>
          <p:cNvSpPr>
            <a:spLocks noGrp="1"/>
          </p:cNvSpPr>
          <p:nvPr>
            <p:ph type="sldNum" sz="quarter" idx="10"/>
          </p:nvPr>
        </p:nvSpPr>
        <p:spPr>
          <a:xfrm>
            <a:off x="3976333" y="8839014"/>
            <a:ext cx="3041968" cy="465296"/>
          </a:xfrm>
          <a:prstGeom prst="rect">
            <a:avLst/>
          </a:prstGeom>
        </p:spPr>
        <p:txBody>
          <a:bodyPr lIns="93287" tIns="46644" rIns="93287" bIns="46644"/>
          <a:lstStyle/>
          <a:p>
            <a:fld id="{8A9DCE99-3043-4E94-8AD7-76F658883D8C}" type="slidenum">
              <a:rPr lang="en-US" smtClean="0"/>
              <a:pPr/>
              <a:t>31</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Rot="1" noChangeAspect="1" noChangeArrowheads="1" noTextEdit="1"/>
          </p:cNvSpPr>
          <p:nvPr>
            <p:ph type="sldImg"/>
          </p:nvPr>
        </p:nvSpPr>
        <p:spPr>
          <a:ln/>
        </p:spPr>
      </p:sp>
      <p:sp>
        <p:nvSpPr>
          <p:cNvPr id="45059" name="Rectangle 3"/>
          <p:cNvSpPr>
            <a:spLocks noGrp="1" noChangeArrowheads="1"/>
          </p:cNvSpPr>
          <p:nvPr>
            <p:ph type="body" idx="1"/>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spcBef>
                <a:spcPct val="0"/>
              </a:spcBef>
              <a:buFontTx/>
              <a:buChar char="•"/>
            </a:pPr>
            <a:r>
              <a:rPr lang="en-US" smtClean="0">
                <a:latin typeface="Arial" pitchFamily="34" charset="0"/>
              </a:rPr>
              <a:t> Thank you.</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4294967295"/>
          </p:nvPr>
        </p:nvSpPr>
        <p:spPr bwMode="auto">
          <a:xfrm>
            <a:off x="3976688" y="8839200"/>
            <a:ext cx="3041650" cy="465138"/>
          </a:xfrm>
          <a:prstGeom prst="rect">
            <a:avLst/>
          </a:prstGeom>
          <a:noFill/>
          <a:ln>
            <a:miter lim="800000"/>
            <a:headEnd/>
            <a:tailEnd/>
          </a:ln>
        </p:spPr>
        <p:txBody>
          <a:bodyPr lIns="93287" tIns="46644" rIns="93287" bIns="46644"/>
          <a:lstStyle/>
          <a:p>
            <a:fld id="{0D113104-AD77-49CA-9727-EEC9A3FFD2A8}" type="slidenum">
              <a:rPr lang="en-US"/>
              <a:pPr/>
              <a:t>6</a:t>
            </a:fld>
            <a:endParaRPr lang="en-US"/>
          </a:p>
        </p:txBody>
      </p:sp>
      <p:sp>
        <p:nvSpPr>
          <p:cNvPr id="30723" name="Rectangle 7"/>
          <p:cNvSpPr txBox="1">
            <a:spLocks noGrp="1" noChangeArrowheads="1"/>
          </p:cNvSpPr>
          <p:nvPr/>
        </p:nvSpPr>
        <p:spPr bwMode="auto">
          <a:xfrm>
            <a:off x="3978275" y="8839200"/>
            <a:ext cx="3040063" cy="465138"/>
          </a:xfrm>
          <a:prstGeom prst="rect">
            <a:avLst/>
          </a:prstGeom>
          <a:noFill/>
          <a:ln w="9525">
            <a:noFill/>
            <a:miter lim="800000"/>
            <a:headEnd/>
            <a:tailEnd/>
          </a:ln>
        </p:spPr>
        <p:txBody>
          <a:bodyPr lIns="94475" tIns="47237" rIns="94475" bIns="47237" anchor="b"/>
          <a:lstStyle/>
          <a:p>
            <a:pPr algn="r" defTabSz="942975" eaLnBrk="1" hangingPunct="1"/>
            <a:fld id="{A26FA5A1-D24E-4262-A3BC-1F5E72982D41}" type="slidenum">
              <a:rPr lang="en-US" sz="1200"/>
              <a:pPr algn="r" defTabSz="942975" eaLnBrk="1" hangingPunct="1"/>
              <a:t>6</a:t>
            </a:fld>
            <a:endParaRPr lang="en-US" sz="1200"/>
          </a:p>
        </p:txBody>
      </p:sp>
      <p:sp>
        <p:nvSpPr>
          <p:cNvPr id="30724" name="Rectangle 7"/>
          <p:cNvSpPr txBox="1">
            <a:spLocks noGrp="1" noChangeArrowheads="1"/>
          </p:cNvSpPr>
          <p:nvPr/>
        </p:nvSpPr>
        <p:spPr bwMode="auto">
          <a:xfrm>
            <a:off x="3978275" y="8839200"/>
            <a:ext cx="3040063" cy="465138"/>
          </a:xfrm>
          <a:prstGeom prst="rect">
            <a:avLst/>
          </a:prstGeom>
          <a:noFill/>
          <a:ln w="9525">
            <a:noFill/>
            <a:miter lim="800000"/>
            <a:headEnd/>
            <a:tailEnd/>
          </a:ln>
        </p:spPr>
        <p:txBody>
          <a:bodyPr lIns="94475" tIns="47237" rIns="94475" bIns="47237" anchor="b"/>
          <a:lstStyle/>
          <a:p>
            <a:pPr algn="r" defTabSz="942975" eaLnBrk="1" hangingPunct="1"/>
            <a:fld id="{97755390-8FB8-4BDA-890A-574A51C74FE4}" type="slidenum">
              <a:rPr lang="en-US" sz="1200"/>
              <a:pPr algn="r" defTabSz="942975" eaLnBrk="1" hangingPunct="1"/>
              <a:t>6</a:t>
            </a:fld>
            <a:endParaRPr lang="en-US" sz="1200"/>
          </a:p>
        </p:txBody>
      </p:sp>
      <p:sp>
        <p:nvSpPr>
          <p:cNvPr id="30725" name="Rectangle 7"/>
          <p:cNvSpPr txBox="1">
            <a:spLocks noGrp="1" noChangeArrowheads="1"/>
          </p:cNvSpPr>
          <p:nvPr/>
        </p:nvSpPr>
        <p:spPr bwMode="auto">
          <a:xfrm>
            <a:off x="3978275" y="8839200"/>
            <a:ext cx="3040063" cy="465138"/>
          </a:xfrm>
          <a:prstGeom prst="rect">
            <a:avLst/>
          </a:prstGeom>
          <a:noFill/>
          <a:ln w="9525">
            <a:noFill/>
            <a:miter lim="800000"/>
            <a:headEnd/>
            <a:tailEnd/>
          </a:ln>
        </p:spPr>
        <p:txBody>
          <a:bodyPr lIns="94475" tIns="47237" rIns="94475" bIns="47237" anchor="b"/>
          <a:lstStyle/>
          <a:p>
            <a:pPr algn="r" defTabSz="942975" eaLnBrk="1" hangingPunct="1"/>
            <a:fld id="{9D31B6E1-1DCF-4743-BA4D-18EA5A45E453}" type="slidenum">
              <a:rPr lang="en-US" sz="1200"/>
              <a:pPr algn="r" defTabSz="942975" eaLnBrk="1" hangingPunct="1"/>
              <a:t>6</a:t>
            </a:fld>
            <a:endParaRPr lang="en-US" sz="1200"/>
          </a:p>
        </p:txBody>
      </p:sp>
      <p:sp>
        <p:nvSpPr>
          <p:cNvPr id="30726" name="Rectangle 7"/>
          <p:cNvSpPr txBox="1">
            <a:spLocks noGrp="1" noChangeArrowheads="1"/>
          </p:cNvSpPr>
          <p:nvPr/>
        </p:nvSpPr>
        <p:spPr bwMode="auto">
          <a:xfrm>
            <a:off x="3978275" y="8839200"/>
            <a:ext cx="3040063" cy="465138"/>
          </a:xfrm>
          <a:prstGeom prst="rect">
            <a:avLst/>
          </a:prstGeom>
          <a:noFill/>
          <a:ln w="9525">
            <a:noFill/>
            <a:miter lim="800000"/>
            <a:headEnd/>
            <a:tailEnd/>
          </a:ln>
        </p:spPr>
        <p:txBody>
          <a:bodyPr lIns="94459" tIns="47229" rIns="94459" bIns="47229" anchor="b"/>
          <a:lstStyle/>
          <a:p>
            <a:pPr algn="r" defTabSz="942975" eaLnBrk="1" hangingPunct="1"/>
            <a:fld id="{5EA22B5D-1D68-4E25-9857-E710E3BFC038}" type="slidenum">
              <a:rPr lang="en-US" sz="1200"/>
              <a:pPr algn="r" defTabSz="942975" eaLnBrk="1" hangingPunct="1"/>
              <a:t>6</a:t>
            </a:fld>
            <a:endParaRPr lang="en-US" sz="1200"/>
          </a:p>
        </p:txBody>
      </p:sp>
      <p:sp>
        <p:nvSpPr>
          <p:cNvPr id="30727" name="Rectangle 2"/>
          <p:cNvSpPr>
            <a:spLocks noGrp="1" noRot="1" noChangeAspect="1" noChangeArrowheads="1" noTextEdit="1"/>
          </p:cNvSpPr>
          <p:nvPr>
            <p:ph type="sldImg"/>
          </p:nvPr>
        </p:nvSpPr>
        <p:spPr>
          <a:xfrm>
            <a:off x="1185863" y="700088"/>
            <a:ext cx="4651375" cy="3487737"/>
          </a:xfrm>
          <a:ln/>
        </p:spPr>
      </p:sp>
      <p:sp>
        <p:nvSpPr>
          <p:cNvPr id="30728" name="Rectangle 3"/>
          <p:cNvSpPr>
            <a:spLocks noGrp="1" noChangeArrowheads="1"/>
          </p:cNvSpPr>
          <p:nvPr>
            <p:ph type="body" idx="1"/>
          </p:nvPr>
        </p:nvSpPr>
        <p:spPr>
          <a:xfrm>
            <a:off x="935038" y="4421188"/>
            <a:ext cx="5149850" cy="4186237"/>
          </a:xfrm>
          <a:noFill/>
          <a:ln w="9525"/>
        </p:spPr>
        <p:txBody>
          <a:bodyPr lIns="94459" tIns="47229" rIns="94459" bIns="47229"/>
          <a:lstStyle/>
          <a:p>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noTextEdit="1"/>
          </p:cNvSpPr>
          <p:nvPr>
            <p:ph type="sldImg"/>
          </p:nvPr>
        </p:nvSpPr>
        <p:spPr bwMode="auto">
          <a:noFill/>
          <a:ln>
            <a:solidFill>
              <a:srgbClr val="000000"/>
            </a:solidFill>
            <a:miter lim="800000"/>
            <a:headEnd/>
            <a:tailEnd/>
          </a:ln>
        </p:spPr>
      </p:sp>
      <p:sp>
        <p:nvSpPr>
          <p:cNvPr id="31746"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31747" name="Slide Number Placeholder 3"/>
          <p:cNvSpPr>
            <a:spLocks noGrp="1"/>
          </p:cNvSpPr>
          <p:nvPr>
            <p:ph type="sldNum" sz="quarter" idx="5"/>
          </p:nvPr>
        </p:nvSpPr>
        <p:spPr bwMode="auto">
          <a:xfrm>
            <a:off x="3975733" y="8838722"/>
            <a:ext cx="3042603" cy="465615"/>
          </a:xfrm>
          <a:prstGeom prst="rect">
            <a:avLst/>
          </a:prstGeom>
          <a:noFill/>
          <a:ln>
            <a:miter lim="800000"/>
            <a:headEnd/>
            <a:tailEnd/>
          </a:ln>
        </p:spPr>
        <p:txBody>
          <a:bodyPr wrap="square" lIns="91541" tIns="45770" rIns="91541" bIns="45770" numCol="1" anchorCtr="0" compatLnSpc="1">
            <a:prstTxWarp prst="textNoShape">
              <a:avLst/>
            </a:prstTxWarp>
          </a:bodyPr>
          <a:lstStyle/>
          <a:p>
            <a:fld id="{A7BFC9C3-9A41-410D-9857-DDA36EA1A63D}" type="slidenum">
              <a:rPr lang="en-US" smtClean="0">
                <a:cs typeface="Arial" charset="0"/>
              </a:rPr>
              <a:pPr/>
              <a:t>7</a:t>
            </a:fld>
            <a:endParaRPr lang="en-US" smtClean="0">
              <a:cs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noTextEdit="1"/>
          </p:cNvSpPr>
          <p:nvPr>
            <p:ph type="sldImg"/>
          </p:nvPr>
        </p:nvSpPr>
        <p:spPr bwMode="auto">
          <a:noFill/>
          <a:ln>
            <a:solidFill>
              <a:srgbClr val="000000"/>
            </a:solidFill>
            <a:miter lim="800000"/>
            <a:headEnd/>
            <a:tailEnd/>
          </a:ln>
        </p:spPr>
      </p:sp>
      <p:sp>
        <p:nvSpPr>
          <p:cNvPr id="33794"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33795" name="Slide Number Placeholder 3"/>
          <p:cNvSpPr>
            <a:spLocks noGrp="1"/>
          </p:cNvSpPr>
          <p:nvPr>
            <p:ph type="sldNum" sz="quarter" idx="5"/>
          </p:nvPr>
        </p:nvSpPr>
        <p:spPr bwMode="auto">
          <a:xfrm>
            <a:off x="3975733" y="8838722"/>
            <a:ext cx="3042603" cy="465615"/>
          </a:xfrm>
          <a:prstGeom prst="rect">
            <a:avLst/>
          </a:prstGeom>
          <a:noFill/>
          <a:ln>
            <a:miter lim="800000"/>
            <a:headEnd/>
            <a:tailEnd/>
          </a:ln>
        </p:spPr>
        <p:txBody>
          <a:bodyPr wrap="square" lIns="91541" tIns="45770" rIns="91541" bIns="45770" numCol="1" anchorCtr="0" compatLnSpc="1">
            <a:prstTxWarp prst="textNoShape">
              <a:avLst/>
            </a:prstTxWarp>
          </a:bodyPr>
          <a:lstStyle/>
          <a:p>
            <a:fld id="{E46BAC6A-9691-4C36-AB58-4C4B28C8004E}" type="slidenum">
              <a:rPr lang="en-US" smtClean="0"/>
              <a:pPr/>
              <a:t>8</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p:cNvSpPr>
            <a:spLocks noGrp="1" noRot="1" noChangeAspect="1" noTextEdit="1"/>
          </p:cNvSpPr>
          <p:nvPr>
            <p:ph type="sldImg"/>
          </p:nvPr>
        </p:nvSpPr>
        <p:spPr bwMode="auto">
          <a:noFill/>
          <a:ln>
            <a:solidFill>
              <a:srgbClr val="000000"/>
            </a:solidFill>
            <a:miter lim="800000"/>
            <a:headEnd/>
            <a:tailEnd/>
          </a:ln>
        </p:spPr>
      </p:sp>
      <p:sp>
        <p:nvSpPr>
          <p:cNvPr id="3584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35843" name="Slide Number Placeholder 3"/>
          <p:cNvSpPr>
            <a:spLocks noGrp="1"/>
          </p:cNvSpPr>
          <p:nvPr>
            <p:ph type="sldNum" sz="quarter" idx="5"/>
          </p:nvPr>
        </p:nvSpPr>
        <p:spPr bwMode="auto">
          <a:xfrm>
            <a:off x="3975733" y="8838722"/>
            <a:ext cx="3042603" cy="465615"/>
          </a:xfrm>
          <a:prstGeom prst="rect">
            <a:avLst/>
          </a:prstGeom>
          <a:noFill/>
          <a:ln>
            <a:miter lim="800000"/>
            <a:headEnd/>
            <a:tailEnd/>
          </a:ln>
        </p:spPr>
        <p:txBody>
          <a:bodyPr wrap="square" lIns="91541" tIns="45770" rIns="91541" bIns="45770" numCol="1" anchorCtr="0" compatLnSpc="1">
            <a:prstTxWarp prst="textNoShape">
              <a:avLst/>
            </a:prstTxWarp>
          </a:bodyPr>
          <a:lstStyle/>
          <a:p>
            <a:fld id="{E6E893E5-FD1B-4ADB-8D1C-85B20CAF1189}" type="slidenum">
              <a:rPr lang="en-US" smtClean="0">
                <a:cs typeface="Arial" charset="0"/>
              </a:rPr>
              <a:pPr/>
              <a:t>10</a:t>
            </a:fld>
            <a:endParaRPr lang="en-US" smtClean="0">
              <a:cs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5314"/>
            <a:r>
              <a:rPr lang="en-US" sz="1400" dirty="0" smtClean="0">
                <a:latin typeface="Arial" pitchFamily="34" charset="0"/>
              </a:rPr>
              <a:t>“Often people with the greatest health burdens have the least access to information, communication technologies, health care, and supporting social services. Even the most carefully designed health communication programs will have limited impact if underserved communities lack access to crucial health professionals, services, and communication channels that are part of a health improvement project.”</a:t>
            </a:r>
          </a:p>
          <a:p>
            <a:endParaRPr lang="en-US" dirty="0"/>
          </a:p>
        </p:txBody>
      </p:sp>
      <p:sp>
        <p:nvSpPr>
          <p:cNvPr id="4" name="Slide Number Placeholder 3"/>
          <p:cNvSpPr>
            <a:spLocks noGrp="1"/>
          </p:cNvSpPr>
          <p:nvPr>
            <p:ph type="sldNum" sz="quarter" idx="10"/>
          </p:nvPr>
        </p:nvSpPr>
        <p:spPr>
          <a:xfrm>
            <a:off x="3975733" y="8838722"/>
            <a:ext cx="3042603" cy="465615"/>
          </a:xfrm>
          <a:prstGeom prst="rect">
            <a:avLst/>
          </a:prstGeom>
        </p:spPr>
        <p:txBody>
          <a:bodyPr lIns="91541" tIns="45770" rIns="91541" bIns="45770"/>
          <a:lstStyle/>
          <a:p>
            <a:pPr>
              <a:defRPr/>
            </a:pPr>
            <a:fld id="{60D94192-9140-45FB-BD82-A7BAB8650135}" type="slidenum">
              <a:rPr lang="en-US" smtClean="0"/>
              <a:pPr>
                <a:defRPr/>
              </a:pPr>
              <a:t>14</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a:xfrm>
            <a:off x="3975733" y="8838722"/>
            <a:ext cx="3042603" cy="465615"/>
          </a:xfrm>
          <a:prstGeom prst="rect">
            <a:avLst/>
          </a:prstGeom>
        </p:spPr>
        <p:txBody>
          <a:bodyPr lIns="91541" tIns="45770" rIns="91541" bIns="45770"/>
          <a:lstStyle/>
          <a:p>
            <a:pPr>
              <a:defRPr/>
            </a:pPr>
            <a:fld id="{60D94192-9140-45FB-BD82-A7BAB8650135}" type="slidenum">
              <a:rPr lang="en-US" smtClean="0"/>
              <a:pPr>
                <a:defRPr/>
              </a:pPr>
              <a:t>15</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Rot="1" noChangeAspect="1" noChangeArrowheads="1" noTextEdit="1"/>
          </p:cNvSpPr>
          <p:nvPr>
            <p:ph type="sldImg"/>
          </p:nvPr>
        </p:nvSpPr>
        <p:spPr>
          <a:ln/>
        </p:spPr>
      </p:sp>
      <p:sp>
        <p:nvSpPr>
          <p:cNvPr id="82947" name="Rectangle 3"/>
          <p:cNvSpPr>
            <a:spLocks noGrp="1" noChangeArrowheads="1"/>
          </p:cNvSpPr>
          <p:nvPr>
            <p:ph type="body" idx="1"/>
          </p:nvPr>
        </p:nvSpPr>
        <p:spPr>
          <a:noFill/>
          <a:ln/>
        </p:spPr>
        <p:txBody>
          <a:bodyPr/>
          <a:lstStyle/>
          <a:p>
            <a:endParaRPr lang="en-US" dirty="0" smtClean="0">
              <a:latin typeface="Arial"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p:spPr>
      </p:sp>
      <p:sp>
        <p:nvSpPr>
          <p:cNvPr id="2969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vmlDrawing" Target="../drawings/vmlDrawing2.v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vmlDrawing" Target="../drawings/vmlDrawing3.v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Title Slide">
    <p:spTree>
      <p:nvGrpSpPr>
        <p:cNvPr id="1" name=""/>
        <p:cNvGrpSpPr/>
        <p:nvPr/>
      </p:nvGrpSpPr>
      <p:grpSpPr>
        <a:xfrm>
          <a:off x="0" y="0"/>
          <a:ext cx="0" cy="0"/>
          <a:chOff x="0" y="0"/>
          <a:chExt cx="0" cy="0"/>
        </a:xfrm>
      </p:grpSpPr>
      <p:grpSp>
        <p:nvGrpSpPr>
          <p:cNvPr id="4" name="Group 101"/>
          <p:cNvGrpSpPr>
            <a:grpSpLocks/>
          </p:cNvGrpSpPr>
          <p:nvPr userDrawn="1"/>
        </p:nvGrpSpPr>
        <p:grpSpPr bwMode="auto">
          <a:xfrm>
            <a:off x="0" y="3867150"/>
            <a:ext cx="7986713" cy="19050"/>
            <a:chOff x="0" y="840"/>
            <a:chExt cx="5660" cy="12"/>
          </a:xfrm>
        </p:grpSpPr>
        <p:sp>
          <p:nvSpPr>
            <p:cNvPr id="5" name="Line 102"/>
            <p:cNvSpPr>
              <a:spLocks noChangeShapeType="1"/>
            </p:cNvSpPr>
            <p:nvPr/>
          </p:nvSpPr>
          <p:spPr bwMode="auto">
            <a:xfrm>
              <a:off x="5" y="852"/>
              <a:ext cx="5655" cy="0"/>
            </a:xfrm>
            <a:prstGeom prst="line">
              <a:avLst/>
            </a:prstGeom>
            <a:noFill/>
            <a:ln w="50800">
              <a:solidFill>
                <a:srgbClr val="001760"/>
              </a:solidFill>
              <a:round/>
              <a:headEnd/>
              <a:tailEnd/>
            </a:ln>
          </p:spPr>
          <p:txBody>
            <a:bodyPr wrap="none" anchor="ctr"/>
            <a:lstStyle/>
            <a:p>
              <a:pPr>
                <a:defRPr/>
              </a:pPr>
              <a:endParaRPr lang="en-US"/>
            </a:p>
          </p:txBody>
        </p:sp>
        <p:sp>
          <p:nvSpPr>
            <p:cNvPr id="6" name="Line 103"/>
            <p:cNvSpPr>
              <a:spLocks noChangeShapeType="1"/>
            </p:cNvSpPr>
            <p:nvPr/>
          </p:nvSpPr>
          <p:spPr bwMode="auto">
            <a:xfrm>
              <a:off x="0" y="840"/>
              <a:ext cx="5655" cy="0"/>
            </a:xfrm>
            <a:prstGeom prst="line">
              <a:avLst/>
            </a:prstGeom>
            <a:noFill/>
            <a:ln w="50800">
              <a:solidFill>
                <a:srgbClr val="99CCFF"/>
              </a:solidFill>
              <a:round/>
              <a:headEnd/>
              <a:tailEnd/>
            </a:ln>
          </p:spPr>
          <p:txBody>
            <a:bodyPr wrap="none" anchor="ctr"/>
            <a:lstStyle/>
            <a:p>
              <a:pPr>
                <a:defRPr/>
              </a:pPr>
              <a:endParaRPr lang="en-US"/>
            </a:p>
          </p:txBody>
        </p:sp>
      </p:grpSp>
      <p:graphicFrame>
        <p:nvGraphicFramePr>
          <p:cNvPr id="7" name="Object 111"/>
          <p:cNvGraphicFramePr>
            <a:graphicFrameLocks noChangeAspect="1"/>
          </p:cNvGraphicFramePr>
          <p:nvPr/>
        </p:nvGraphicFramePr>
        <p:xfrm>
          <a:off x="990600" y="381000"/>
          <a:ext cx="7162800" cy="1695450"/>
        </p:xfrm>
        <a:graphic>
          <a:graphicData uri="http://schemas.openxmlformats.org/presentationml/2006/ole">
            <p:oleObj spid="_x0000_s45065" name="Photo Editor Photo" r:id="rId3" imgW="6400000" imgH="1514686" progId="">
              <p:embed/>
            </p:oleObj>
          </a:graphicData>
        </a:graphic>
      </p:graphicFrame>
      <p:sp>
        <p:nvSpPr>
          <p:cNvPr id="63490" name="Rectangle 2"/>
          <p:cNvSpPr>
            <a:spLocks noGrp="1" noChangeArrowheads="1"/>
          </p:cNvSpPr>
          <p:nvPr>
            <p:ph type="ctrTitle"/>
          </p:nvPr>
        </p:nvSpPr>
        <p:spPr>
          <a:xfrm>
            <a:off x="609600" y="2819400"/>
            <a:ext cx="7789863" cy="914400"/>
          </a:xfrm>
        </p:spPr>
        <p:txBody>
          <a:bodyPr/>
          <a:lstStyle>
            <a:lvl1pPr>
              <a:defRPr/>
            </a:lvl1pPr>
          </a:lstStyle>
          <a:p>
            <a:r>
              <a:rPr lang="en-US"/>
              <a:t>Click to edit Master title style and use in 1 or 2 lines</a:t>
            </a:r>
          </a:p>
        </p:txBody>
      </p:sp>
      <p:sp>
        <p:nvSpPr>
          <p:cNvPr id="63491" name="Rectangle 3"/>
          <p:cNvSpPr>
            <a:spLocks noGrp="1" noChangeArrowheads="1"/>
          </p:cNvSpPr>
          <p:nvPr>
            <p:ph type="subTitle" idx="1"/>
          </p:nvPr>
        </p:nvSpPr>
        <p:spPr>
          <a:xfrm>
            <a:off x="1150938" y="3962400"/>
            <a:ext cx="6435725" cy="2133600"/>
          </a:xfrm>
        </p:spPr>
        <p:txBody>
          <a:bodyPr/>
          <a:lstStyle>
            <a:lvl1pPr marL="0" indent="0" algn="ctr">
              <a:buFont typeface="Wingdings" pitchFamily="2" charset="2"/>
              <a:buNone/>
              <a:defRPr/>
            </a:lvl1pPr>
          </a:lstStyle>
          <a:p>
            <a:r>
              <a:rPr lang="en-US"/>
              <a:t>Click to edit Master subtitle style and use in 1 or more lines</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05588" y="228600"/>
            <a:ext cx="1997075" cy="4343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28600"/>
            <a:ext cx="5843588" cy="4343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Title and Blan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AndObj">
  <p:cSld name="Title, Text, and Content">
    <p:spTree>
      <p:nvGrpSpPr>
        <p:cNvPr id="1" name=""/>
        <p:cNvGrpSpPr/>
        <p:nvPr/>
      </p:nvGrpSpPr>
      <p:grpSpPr>
        <a:xfrm>
          <a:off x="0" y="0"/>
          <a:ext cx="0" cy="0"/>
          <a:chOff x="0" y="0"/>
          <a:chExt cx="0" cy="0"/>
        </a:xfrm>
      </p:grpSpPr>
      <p:grpSp>
        <p:nvGrpSpPr>
          <p:cNvPr id="5" name="Group 93"/>
          <p:cNvGrpSpPr>
            <a:grpSpLocks/>
          </p:cNvGrpSpPr>
          <p:nvPr userDrawn="1"/>
        </p:nvGrpSpPr>
        <p:grpSpPr bwMode="auto">
          <a:xfrm>
            <a:off x="0" y="1333500"/>
            <a:ext cx="7986713" cy="19050"/>
            <a:chOff x="0" y="840"/>
            <a:chExt cx="5660" cy="12"/>
          </a:xfrm>
        </p:grpSpPr>
        <p:sp>
          <p:nvSpPr>
            <p:cNvPr id="6" name="Line 94"/>
            <p:cNvSpPr>
              <a:spLocks noChangeShapeType="1"/>
            </p:cNvSpPr>
            <p:nvPr/>
          </p:nvSpPr>
          <p:spPr bwMode="auto">
            <a:xfrm>
              <a:off x="5" y="852"/>
              <a:ext cx="5655" cy="0"/>
            </a:xfrm>
            <a:prstGeom prst="line">
              <a:avLst/>
            </a:prstGeom>
            <a:noFill/>
            <a:ln w="50800">
              <a:solidFill>
                <a:srgbClr val="001760"/>
              </a:solidFill>
              <a:round/>
              <a:headEnd/>
              <a:tailEnd/>
            </a:ln>
          </p:spPr>
          <p:txBody>
            <a:bodyPr wrap="none" anchor="ctr"/>
            <a:lstStyle/>
            <a:p>
              <a:pPr>
                <a:defRPr/>
              </a:pPr>
              <a:endParaRPr lang="en-US"/>
            </a:p>
          </p:txBody>
        </p:sp>
        <p:sp>
          <p:nvSpPr>
            <p:cNvPr id="7" name="Line 95"/>
            <p:cNvSpPr>
              <a:spLocks noChangeShapeType="1"/>
            </p:cNvSpPr>
            <p:nvPr/>
          </p:nvSpPr>
          <p:spPr bwMode="auto">
            <a:xfrm>
              <a:off x="0" y="840"/>
              <a:ext cx="5655" cy="0"/>
            </a:xfrm>
            <a:prstGeom prst="line">
              <a:avLst/>
            </a:prstGeom>
            <a:noFill/>
            <a:ln w="50800">
              <a:solidFill>
                <a:srgbClr val="99CCFF"/>
              </a:solidFill>
              <a:round/>
              <a:headEnd/>
              <a:tailEnd/>
            </a:ln>
          </p:spPr>
          <p:txBody>
            <a:bodyPr wrap="none" anchor="ctr"/>
            <a:lstStyle/>
            <a:p>
              <a:pPr>
                <a:defRPr/>
              </a:pPr>
              <a:endParaRPr lang="en-US"/>
            </a:p>
          </p:txBody>
        </p:sp>
      </p:grpSp>
      <p:graphicFrame>
        <p:nvGraphicFramePr>
          <p:cNvPr id="8" name="Object 109"/>
          <p:cNvGraphicFramePr>
            <a:graphicFrameLocks noChangeAspect="1"/>
          </p:cNvGraphicFramePr>
          <p:nvPr/>
        </p:nvGraphicFramePr>
        <p:xfrm>
          <a:off x="142875" y="317500"/>
          <a:ext cx="1428750" cy="671513"/>
        </p:xfrm>
        <a:graphic>
          <a:graphicData uri="http://schemas.openxmlformats.org/presentationml/2006/ole">
            <p:oleObj spid="_x0000_s78857" name="Photo Editor Photo" r:id="rId3" imgW="3486637" imgH="1638529" progId="">
              <p:embed/>
            </p:oleObj>
          </a:graphicData>
        </a:graphic>
      </p:graphicFrame>
      <p:sp>
        <p:nvSpPr>
          <p:cNvPr id="2" name="Title 1"/>
          <p:cNvSpPr>
            <a:spLocks noGrp="1"/>
          </p:cNvSpPr>
          <p:nvPr>
            <p:ph type="title"/>
          </p:nvPr>
        </p:nvSpPr>
        <p:spPr>
          <a:xfrm>
            <a:off x="685800" y="228600"/>
            <a:ext cx="7772400" cy="762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219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19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Date Placeholder 8"/>
          <p:cNvSpPr>
            <a:spLocks noGrp="1" noChangeArrowheads="1"/>
          </p:cNvSpPr>
          <p:nvPr>
            <p:ph type="dt" sz="half" idx="10"/>
          </p:nvPr>
        </p:nvSpPr>
        <p:spPr>
          <a:xfrm>
            <a:off x="685800" y="6248400"/>
            <a:ext cx="1905000" cy="457200"/>
          </a:xfrm>
          <a:prstGeom prst="rect">
            <a:avLst/>
          </a:prstGeom>
        </p:spPr>
        <p:txBody>
          <a:bodyPr/>
          <a:lstStyle>
            <a:lvl1pPr>
              <a:defRPr/>
            </a:lvl1pPr>
          </a:lstStyle>
          <a:p>
            <a:pPr>
              <a:defRPr/>
            </a:pPr>
            <a:endParaRPr lang="en-US"/>
          </a:p>
        </p:txBody>
      </p:sp>
      <p:sp>
        <p:nvSpPr>
          <p:cNvPr id="10" name="Rectangle 6"/>
          <p:cNvSpPr>
            <a:spLocks noGrp="1" noChangeArrowheads="1"/>
          </p:cNvSpPr>
          <p:nvPr>
            <p:ph type="sldNum" sz="quarter" idx="11"/>
          </p:nvPr>
        </p:nvSpPr>
        <p:spPr>
          <a:xfrm>
            <a:off x="6553200" y="6248400"/>
            <a:ext cx="1905000" cy="457200"/>
          </a:xfrm>
          <a:prstGeom prst="rect">
            <a:avLst/>
          </a:prstGeom>
        </p:spPr>
        <p:txBody>
          <a:bodyPr/>
          <a:lstStyle>
            <a:lvl1pPr>
              <a:defRPr/>
            </a:lvl1pPr>
          </a:lstStyle>
          <a:p>
            <a:pPr>
              <a:defRPr/>
            </a:pPr>
            <a:fld id="{91E1B2EC-7231-47E2-8775-9CA665F0885F}"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76400"/>
            <a:ext cx="3919538" cy="289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1538" y="1676400"/>
            <a:ext cx="3921125" cy="289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oleObject" Target="../embeddings/oleObject1.bin"/><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vmlDrawing" Target="../drawings/vmlDrawing1.v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000A8"/>
            </a:gs>
            <a:gs pos="100000">
              <a:srgbClr val="1B8DFF"/>
            </a:gs>
          </a:gsLst>
          <a:lin ang="5400000" scaled="1"/>
        </a:gra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title"/>
          </p:nvPr>
        </p:nvSpPr>
        <p:spPr bwMode="auto">
          <a:xfrm>
            <a:off x="1447800" y="228600"/>
            <a:ext cx="6697663" cy="876300"/>
          </a:xfrm>
          <a:prstGeom prst="rect">
            <a:avLst/>
          </a:prstGeom>
          <a:noFill/>
          <a:ln w="12700">
            <a:noFill/>
            <a:miter lim="800000"/>
            <a:headEnd/>
            <a:tailEnd/>
          </a:ln>
          <a:effectLst/>
        </p:spPr>
        <p:txBody>
          <a:bodyPr vert="horz" wrap="square" lIns="90488" tIns="44450" rIns="90488" bIns="44450" numCol="1" anchor="b" anchorCtr="0" compatLnSpc="1">
            <a:prstTxWarp prst="textNoShape">
              <a:avLst/>
            </a:prstTxWarp>
          </a:bodyPr>
          <a:lstStyle/>
          <a:p>
            <a:pPr lvl="0"/>
            <a:r>
              <a:rPr lang="en-US" smtClean="0"/>
              <a:t>Click to Edit Master Title Style</a:t>
            </a:r>
          </a:p>
        </p:txBody>
      </p:sp>
      <p:sp>
        <p:nvSpPr>
          <p:cNvPr id="1028" name="Rectangle 4"/>
          <p:cNvSpPr>
            <a:spLocks noGrp="1" noChangeArrowheads="1"/>
          </p:cNvSpPr>
          <p:nvPr>
            <p:ph type="body" idx="1"/>
          </p:nvPr>
        </p:nvSpPr>
        <p:spPr bwMode="auto">
          <a:xfrm>
            <a:off x="609600" y="1676400"/>
            <a:ext cx="7993063" cy="2895600"/>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bodyPr>
          <a:lstStyle/>
          <a:p>
            <a:pPr lvl="0"/>
            <a:r>
              <a:rPr lang="en-US" smtClean="0"/>
              <a:t>Click to edit Master text styles and use use in 1 or more lines</a:t>
            </a:r>
          </a:p>
          <a:p>
            <a:pPr lvl="1"/>
            <a:r>
              <a:rPr lang="en-US" smtClean="0"/>
              <a:t>Second level</a:t>
            </a:r>
          </a:p>
          <a:p>
            <a:pPr lvl="2"/>
            <a:r>
              <a:rPr lang="en-US" smtClean="0"/>
              <a:t>Third level</a:t>
            </a:r>
          </a:p>
          <a:p>
            <a:pPr lvl="3"/>
            <a:r>
              <a:rPr lang="en-US" smtClean="0"/>
              <a:t>Fourth level</a:t>
            </a:r>
          </a:p>
          <a:p>
            <a:pPr lvl="4"/>
            <a:r>
              <a:rPr lang="en-US" smtClean="0"/>
              <a:t>Fifth level</a:t>
            </a:r>
          </a:p>
        </p:txBody>
      </p:sp>
      <p:grpSp>
        <p:nvGrpSpPr>
          <p:cNvPr id="1030" name="Group 93"/>
          <p:cNvGrpSpPr>
            <a:grpSpLocks/>
          </p:cNvGrpSpPr>
          <p:nvPr userDrawn="1"/>
        </p:nvGrpSpPr>
        <p:grpSpPr bwMode="auto">
          <a:xfrm>
            <a:off x="0" y="1333500"/>
            <a:ext cx="7986713" cy="19050"/>
            <a:chOff x="0" y="840"/>
            <a:chExt cx="5660" cy="12"/>
          </a:xfrm>
        </p:grpSpPr>
        <p:sp>
          <p:nvSpPr>
            <p:cNvPr id="2" name="Line 94"/>
            <p:cNvSpPr>
              <a:spLocks noChangeShapeType="1"/>
            </p:cNvSpPr>
            <p:nvPr/>
          </p:nvSpPr>
          <p:spPr bwMode="auto">
            <a:xfrm>
              <a:off x="5" y="852"/>
              <a:ext cx="5655" cy="0"/>
            </a:xfrm>
            <a:prstGeom prst="line">
              <a:avLst/>
            </a:prstGeom>
            <a:noFill/>
            <a:ln w="50800">
              <a:solidFill>
                <a:srgbClr val="001760"/>
              </a:solidFill>
              <a:round/>
              <a:headEnd/>
              <a:tailEnd/>
            </a:ln>
          </p:spPr>
          <p:txBody>
            <a:bodyPr wrap="none" anchor="ctr"/>
            <a:lstStyle/>
            <a:p>
              <a:pPr>
                <a:defRPr/>
              </a:pPr>
              <a:endParaRPr lang="en-US"/>
            </a:p>
          </p:txBody>
        </p:sp>
        <p:sp>
          <p:nvSpPr>
            <p:cNvPr id="1031" name="Line 95"/>
            <p:cNvSpPr>
              <a:spLocks noChangeShapeType="1"/>
            </p:cNvSpPr>
            <p:nvPr/>
          </p:nvSpPr>
          <p:spPr bwMode="auto">
            <a:xfrm>
              <a:off x="0" y="840"/>
              <a:ext cx="5655" cy="0"/>
            </a:xfrm>
            <a:prstGeom prst="line">
              <a:avLst/>
            </a:prstGeom>
            <a:noFill/>
            <a:ln w="50800">
              <a:solidFill>
                <a:srgbClr val="99CCFF"/>
              </a:solidFill>
              <a:round/>
              <a:headEnd/>
              <a:tailEnd/>
            </a:ln>
          </p:spPr>
          <p:txBody>
            <a:bodyPr wrap="none" anchor="ctr"/>
            <a:lstStyle/>
            <a:p>
              <a:pPr>
                <a:defRPr/>
              </a:pPr>
              <a:endParaRPr lang="en-US"/>
            </a:p>
          </p:txBody>
        </p:sp>
      </p:grpSp>
      <p:graphicFrame>
        <p:nvGraphicFramePr>
          <p:cNvPr id="1026" name="Object 109"/>
          <p:cNvGraphicFramePr>
            <a:graphicFrameLocks noChangeAspect="1"/>
          </p:cNvGraphicFramePr>
          <p:nvPr/>
        </p:nvGraphicFramePr>
        <p:xfrm>
          <a:off x="142875" y="317500"/>
          <a:ext cx="1428750" cy="671513"/>
        </p:xfrm>
        <a:graphic>
          <a:graphicData uri="http://schemas.openxmlformats.org/presentationml/2006/ole">
            <p:oleObj spid="_x0000_s1033" name="Photo Editor Photo" r:id="rId16" imgW="3486637" imgH="1638529" progId="">
              <p:embed/>
            </p:oleObj>
          </a:graphicData>
        </a:graphic>
      </p:graphicFrame>
    </p:spTree>
  </p:cSld>
  <p:clrMap bg1="dk2" tx1="lt1" bg2="dk1" tx2="lt2" accent1="accent1" accent2="accent2" accent3="accent3" accent4="accent4" accent5="accent5" accent6="accent6" hlink="hlink" folHlink="folHlink"/>
  <p:sldLayoutIdLst>
    <p:sldLayoutId id="2147483892" r:id="rId1"/>
    <p:sldLayoutId id="2147483882" r:id="rId2"/>
    <p:sldLayoutId id="2147483883" r:id="rId3"/>
    <p:sldLayoutId id="2147483884" r:id="rId4"/>
    <p:sldLayoutId id="2147483885" r:id="rId5"/>
    <p:sldLayoutId id="2147483886" r:id="rId6"/>
    <p:sldLayoutId id="2147483887" r:id="rId7"/>
    <p:sldLayoutId id="2147483888" r:id="rId8"/>
    <p:sldLayoutId id="2147483889" r:id="rId9"/>
    <p:sldLayoutId id="2147483890" r:id="rId10"/>
    <p:sldLayoutId id="2147483891" r:id="rId11"/>
    <p:sldLayoutId id="2147483893" r:id="rId12"/>
    <p:sldLayoutId id="2147483894" r:id="rId13"/>
  </p:sldLayoutIdLst>
  <p:timing>
    <p:tnLst>
      <p:par>
        <p:cTn id="1" dur="indefinite" restart="never" nodeType="tmRoot"/>
      </p:par>
    </p:tnLst>
  </p:timing>
  <p:txStyles>
    <p:titleStyle>
      <a:lvl1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mj-lt"/>
          <a:ea typeface="+mj-ea"/>
          <a:cs typeface="+mj-cs"/>
        </a:defRPr>
      </a:lvl1pPr>
      <a:lvl2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2pPr>
      <a:lvl3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3pPr>
      <a:lvl4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4pPr>
      <a:lvl5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5pPr>
      <a:lvl6pPr marL="4572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6pPr>
      <a:lvl7pPr marL="9144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7pPr>
      <a:lvl8pPr marL="13716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8pPr>
      <a:lvl9pPr marL="18288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9pPr>
    </p:titleStyle>
    <p:bodyStyle>
      <a:lvl1pPr marL="465138" indent="-465138" algn="l" rtl="0" eaLnBrk="0" fontAlgn="base" hangingPunct="0">
        <a:lnSpc>
          <a:spcPct val="90000"/>
        </a:lnSpc>
        <a:spcBef>
          <a:spcPct val="30000"/>
        </a:spcBef>
        <a:spcAft>
          <a:spcPct val="0"/>
        </a:spcAft>
        <a:buClr>
          <a:schemeClr val="tx2"/>
        </a:buClr>
        <a:buSzPct val="95000"/>
        <a:buFont typeface="Wingdings" pitchFamily="2" charset="2"/>
        <a:buChar char="n"/>
        <a:defRPr sz="3200">
          <a:solidFill>
            <a:srgbClr val="FFFFFF"/>
          </a:solidFill>
          <a:effectLst>
            <a:outerShdw blurRad="38100" dist="38100" dir="2700000" algn="tl">
              <a:srgbClr val="000000"/>
            </a:outerShdw>
          </a:effectLst>
          <a:latin typeface="+mn-lt"/>
          <a:ea typeface="+mn-ea"/>
          <a:cs typeface="+mn-cs"/>
        </a:defRPr>
      </a:lvl1pPr>
      <a:lvl2pPr marL="976313" indent="-396875" algn="l" rtl="0" eaLnBrk="0" fontAlgn="base" hangingPunct="0">
        <a:lnSpc>
          <a:spcPct val="90000"/>
        </a:lnSpc>
        <a:spcBef>
          <a:spcPct val="30000"/>
        </a:spcBef>
        <a:spcAft>
          <a:spcPct val="0"/>
        </a:spcAft>
        <a:buClr>
          <a:schemeClr val="tx2"/>
        </a:buClr>
        <a:buSzPct val="95000"/>
        <a:buChar char="–"/>
        <a:defRPr sz="2800">
          <a:solidFill>
            <a:srgbClr val="FFFFFF"/>
          </a:solidFill>
          <a:effectLst>
            <a:outerShdw blurRad="38100" dist="38100" dir="2700000" algn="tl">
              <a:srgbClr val="000000"/>
            </a:outerShdw>
          </a:effectLst>
          <a:latin typeface="+mn-lt"/>
        </a:defRPr>
      </a:lvl2pPr>
      <a:lvl3pPr marL="1439863" indent="-349250" algn="l" rtl="0" eaLnBrk="0" fontAlgn="base" hangingPunct="0">
        <a:lnSpc>
          <a:spcPct val="90000"/>
        </a:lnSpc>
        <a:spcBef>
          <a:spcPct val="30000"/>
        </a:spcBef>
        <a:spcAft>
          <a:spcPct val="0"/>
        </a:spcAft>
        <a:buClr>
          <a:schemeClr val="tx2"/>
        </a:buClr>
        <a:buSzPct val="95000"/>
        <a:buFont typeface="Wingdings" pitchFamily="2" charset="2"/>
        <a:buChar char="n"/>
        <a:defRPr sz="2400">
          <a:solidFill>
            <a:srgbClr val="FFFFFF"/>
          </a:solidFill>
          <a:effectLst>
            <a:outerShdw blurRad="38100" dist="38100" dir="2700000" algn="tl">
              <a:srgbClr val="000000"/>
            </a:outerShdw>
          </a:effectLst>
          <a:latin typeface="+mn-lt"/>
        </a:defRPr>
      </a:lvl3pPr>
      <a:lvl4pPr marL="1782763" indent="-228600" algn="l" rtl="0" eaLnBrk="0" fontAlgn="base" hangingPunct="0">
        <a:lnSpc>
          <a:spcPct val="90000"/>
        </a:lnSpc>
        <a:spcBef>
          <a:spcPct val="30000"/>
        </a:spcBef>
        <a:spcAft>
          <a:spcPct val="0"/>
        </a:spcAft>
        <a:buClr>
          <a:srgbClr val="66FFFF"/>
        </a:buClr>
        <a:buSzPct val="65000"/>
        <a:buFont typeface="Monotype Sorts"/>
        <a:buChar char="u"/>
        <a:defRPr sz="2000">
          <a:solidFill>
            <a:srgbClr val="FFFFFF"/>
          </a:solidFill>
          <a:effectLst>
            <a:outerShdw blurRad="38100" dist="38100" dir="2700000" algn="tl">
              <a:srgbClr val="000000"/>
            </a:outerShdw>
          </a:effectLst>
          <a:latin typeface="+mn-lt"/>
        </a:defRPr>
      </a:lvl4pPr>
      <a:lvl5pPr marL="21256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5pPr>
      <a:lvl6pPr marL="25828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6pPr>
      <a:lvl7pPr marL="30400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7pPr>
      <a:lvl8pPr marL="34972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8pPr>
      <a:lvl9pPr marL="39544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1.xml"/><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4.xml"/><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4.xml"/><Relationship Id="rId1" Type="http://schemas.openxmlformats.org/officeDocument/2006/relationships/vmlDrawing" Target="../drawings/vmlDrawing4.vml"/><Relationship Id="rId4" Type="http://schemas.openxmlformats.org/officeDocument/2006/relationships/oleObject" Target="../embeddings/oleObject4.bin"/></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5" name="Rectangle 5"/>
          <p:cNvSpPr>
            <a:spLocks noGrp="1" noChangeArrowheads="1"/>
          </p:cNvSpPr>
          <p:nvPr>
            <p:ph type="subTitle" idx="4294967295"/>
          </p:nvPr>
        </p:nvSpPr>
        <p:spPr>
          <a:xfrm>
            <a:off x="609600" y="4114800"/>
            <a:ext cx="8077200" cy="2514600"/>
          </a:xfrm>
          <a:ln w="9525"/>
        </p:spPr>
        <p:txBody>
          <a:bodyPr/>
          <a:lstStyle/>
          <a:p>
            <a:pPr marL="0" indent="0" algn="ctr">
              <a:lnSpc>
                <a:spcPct val="110000"/>
              </a:lnSpc>
              <a:buFont typeface="Wingdings" pitchFamily="2" charset="2"/>
              <a:buNone/>
              <a:defRPr/>
            </a:pPr>
            <a:r>
              <a:rPr lang="en-US" sz="2400" b="1" dirty="0" smtClean="0"/>
              <a:t>Jean R. Slutsky, PA, MSPH, AHRQ</a:t>
            </a:r>
          </a:p>
          <a:p>
            <a:pPr marL="0" indent="0" algn="ctr">
              <a:lnSpc>
                <a:spcPct val="110000"/>
              </a:lnSpc>
              <a:buFont typeface="Wingdings" pitchFamily="2" charset="2"/>
              <a:buNone/>
              <a:defRPr/>
            </a:pPr>
            <a:r>
              <a:rPr lang="en-US" sz="2400" b="1" dirty="0" smtClean="0"/>
              <a:t>Howard E. Holland, AHRQ</a:t>
            </a:r>
          </a:p>
          <a:p>
            <a:pPr marL="0" indent="0" algn="ctr">
              <a:lnSpc>
                <a:spcPct val="110000"/>
              </a:lnSpc>
              <a:buFont typeface="Wingdings" pitchFamily="2" charset="2"/>
              <a:buNone/>
              <a:defRPr/>
            </a:pPr>
            <a:r>
              <a:rPr lang="en-US" sz="2400" b="1" dirty="0" smtClean="0"/>
              <a:t>Barry Patel, </a:t>
            </a:r>
            <a:r>
              <a:rPr lang="en-US" sz="2400" b="1" dirty="0" err="1" smtClean="0"/>
              <a:t>PharmD</a:t>
            </a:r>
            <a:r>
              <a:rPr lang="en-US" sz="2400" b="1" dirty="0" smtClean="0"/>
              <a:t>, TTM, Inc.</a:t>
            </a:r>
          </a:p>
          <a:p>
            <a:pPr marL="0" indent="0" algn="ctr">
              <a:lnSpc>
                <a:spcPct val="110000"/>
              </a:lnSpc>
              <a:buFont typeface="Wingdings" pitchFamily="2" charset="2"/>
              <a:buNone/>
              <a:defRPr/>
            </a:pPr>
            <a:endParaRPr lang="en-US" sz="1800" b="1" dirty="0" smtClean="0"/>
          </a:p>
          <a:p>
            <a:pPr marL="0" indent="0" algn="ctr">
              <a:lnSpc>
                <a:spcPct val="110000"/>
              </a:lnSpc>
              <a:buFont typeface="Wingdings" pitchFamily="2" charset="2"/>
              <a:buNone/>
              <a:defRPr/>
            </a:pPr>
            <a:r>
              <a:rPr lang="en-US" sz="1400" b="1" dirty="0" smtClean="0"/>
              <a:t>National Advisory Council Meeting</a:t>
            </a:r>
          </a:p>
          <a:p>
            <a:pPr marL="0" indent="0" algn="ctr">
              <a:lnSpc>
                <a:spcPct val="110000"/>
              </a:lnSpc>
              <a:buFont typeface="Wingdings" pitchFamily="2" charset="2"/>
              <a:buNone/>
              <a:defRPr/>
            </a:pPr>
            <a:r>
              <a:rPr lang="en-US" sz="1400" b="1" dirty="0" smtClean="0"/>
              <a:t>November 4, 2011</a:t>
            </a:r>
          </a:p>
          <a:p>
            <a:pPr marL="0" indent="0" algn="ctr">
              <a:lnSpc>
                <a:spcPct val="110000"/>
              </a:lnSpc>
              <a:buFont typeface="Wingdings" pitchFamily="2" charset="2"/>
              <a:buNone/>
              <a:defRPr/>
            </a:pPr>
            <a:endParaRPr lang="en-US" sz="1800" b="1" dirty="0" smtClean="0"/>
          </a:p>
        </p:txBody>
      </p:sp>
      <p:sp>
        <p:nvSpPr>
          <p:cNvPr id="97287" name="Rectangle 7"/>
          <p:cNvSpPr>
            <a:spLocks noGrp="1" noChangeArrowheads="1"/>
          </p:cNvSpPr>
          <p:nvPr>
            <p:ph type="ctrTitle" idx="4294967295"/>
          </p:nvPr>
        </p:nvSpPr>
        <p:spPr>
          <a:xfrm>
            <a:off x="762000" y="2438400"/>
            <a:ext cx="7696200" cy="1295400"/>
          </a:xfrm>
          <a:ln w="9525"/>
        </p:spPr>
        <p:txBody>
          <a:bodyPr/>
          <a:lstStyle/>
          <a:p>
            <a:pPr>
              <a:defRPr/>
            </a:pPr>
            <a:r>
              <a:rPr lang="en-US" sz="3200" dirty="0" smtClean="0"/>
              <a:t>AHRQ’s Patient-Centered Outcomes Research Dissemination and Implementation Activities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7" name="Picture 14" descr="ehc_products.png"/>
          <p:cNvPicPr>
            <a:picLocks noChangeAspect="1"/>
          </p:cNvPicPr>
          <p:nvPr/>
        </p:nvPicPr>
        <p:blipFill>
          <a:blip r:embed="rId4" cstate="print"/>
          <a:srcRect/>
          <a:stretch>
            <a:fillRect/>
          </a:stretch>
        </p:blipFill>
        <p:spPr bwMode="auto">
          <a:xfrm>
            <a:off x="884238" y="1177925"/>
            <a:ext cx="7362825" cy="5111750"/>
          </a:xfrm>
          <a:prstGeom prst="rect">
            <a:avLst/>
          </a:prstGeom>
          <a:noFill/>
          <a:ln w="9525">
            <a:noFill/>
            <a:miter lim="800000"/>
            <a:headEnd/>
            <a:tailEnd/>
          </a:ln>
        </p:spPr>
      </p:pic>
      <p:sp>
        <p:nvSpPr>
          <p:cNvPr id="9219" name="Title 2"/>
          <p:cNvSpPr>
            <a:spLocks noGrp="1"/>
          </p:cNvSpPr>
          <p:nvPr>
            <p:ph type="title"/>
          </p:nvPr>
        </p:nvSpPr>
        <p:spPr>
          <a:xfrm>
            <a:off x="1600200" y="228600"/>
            <a:ext cx="6545263" cy="876300"/>
          </a:xfrm>
        </p:spPr>
        <p:txBody>
          <a:bodyPr>
            <a:noAutofit/>
          </a:bodyPr>
          <a:lstStyle/>
          <a:p>
            <a:pPr eaLnBrk="1" hangingPunct="1">
              <a:defRPr/>
            </a:pPr>
            <a:r>
              <a:rPr lang="en-US" sz="3200" dirty="0" smtClean="0"/>
              <a:t>Eisenberg Center Translation and Dissemination Products</a:t>
            </a:r>
          </a:p>
        </p:txBody>
      </p:sp>
    </p:spTree>
    <p:custDataLst>
      <p:tags r:id="rId1"/>
    </p:custData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03" name="Picture 3"/>
          <p:cNvPicPr>
            <a:picLocks noChangeAspect="1" noChangeArrowheads="1"/>
          </p:cNvPicPr>
          <p:nvPr/>
        </p:nvPicPr>
        <p:blipFill>
          <a:blip r:embed="rId2" cstate="print"/>
          <a:srcRect/>
          <a:stretch>
            <a:fillRect/>
          </a:stretch>
        </p:blipFill>
        <p:spPr bwMode="auto">
          <a:xfrm>
            <a:off x="3952019" y="1447800"/>
            <a:ext cx="4011400" cy="3200400"/>
          </a:xfrm>
          <a:prstGeom prst="rect">
            <a:avLst/>
          </a:prstGeom>
          <a:noFill/>
          <a:ln w="9525">
            <a:noFill/>
            <a:miter lim="800000"/>
            <a:headEnd/>
            <a:tailEnd/>
          </a:ln>
        </p:spPr>
      </p:pic>
      <p:pic>
        <p:nvPicPr>
          <p:cNvPr id="409604" name="Picture 4"/>
          <p:cNvPicPr>
            <a:picLocks noChangeAspect="1" noChangeArrowheads="1"/>
          </p:cNvPicPr>
          <p:nvPr/>
        </p:nvPicPr>
        <p:blipFill>
          <a:blip r:embed="rId3" cstate="print"/>
          <a:srcRect/>
          <a:stretch>
            <a:fillRect/>
          </a:stretch>
        </p:blipFill>
        <p:spPr bwMode="auto">
          <a:xfrm>
            <a:off x="0" y="3335170"/>
            <a:ext cx="4800600" cy="3294230"/>
          </a:xfrm>
          <a:prstGeom prst="rect">
            <a:avLst/>
          </a:prstGeom>
          <a:noFill/>
          <a:ln w="9525">
            <a:noFill/>
            <a:miter lim="800000"/>
            <a:headEnd/>
            <a:tailEnd/>
          </a:ln>
        </p:spPr>
      </p:pic>
      <p:pic>
        <p:nvPicPr>
          <p:cNvPr id="409607" name="Picture 7"/>
          <p:cNvPicPr>
            <a:picLocks noChangeAspect="1" noChangeArrowheads="1"/>
          </p:cNvPicPr>
          <p:nvPr/>
        </p:nvPicPr>
        <p:blipFill>
          <a:blip r:embed="rId4" cstate="print"/>
          <a:srcRect/>
          <a:stretch>
            <a:fillRect/>
          </a:stretch>
        </p:blipFill>
        <p:spPr bwMode="auto">
          <a:xfrm>
            <a:off x="4953000" y="3581401"/>
            <a:ext cx="4079036" cy="2819400"/>
          </a:xfrm>
          <a:prstGeom prst="rect">
            <a:avLst/>
          </a:prstGeom>
          <a:noFill/>
          <a:ln w="9525">
            <a:noFill/>
            <a:miter lim="800000"/>
            <a:headEnd/>
            <a:tailEnd/>
          </a:ln>
        </p:spPr>
      </p:pic>
      <p:sp>
        <p:nvSpPr>
          <p:cNvPr id="13" name="Title 6"/>
          <p:cNvSpPr>
            <a:spLocks noGrp="1"/>
          </p:cNvSpPr>
          <p:nvPr>
            <p:ph type="title"/>
          </p:nvPr>
        </p:nvSpPr>
        <p:spPr>
          <a:xfrm>
            <a:off x="1447800" y="228600"/>
            <a:ext cx="6858000" cy="685800"/>
          </a:xfrm>
        </p:spPr>
        <p:txBody>
          <a:bodyPr/>
          <a:lstStyle/>
          <a:p>
            <a:r>
              <a:rPr lang="en-US" sz="3200" dirty="0" smtClean="0"/>
              <a:t>Reaching the Target Audience</a:t>
            </a:r>
            <a:endParaRPr lang="en-US" sz="3200" dirty="0"/>
          </a:p>
        </p:txBody>
      </p:sp>
      <p:sp>
        <p:nvSpPr>
          <p:cNvPr id="15" name="TextBox 14"/>
          <p:cNvSpPr txBox="1"/>
          <p:nvPr/>
        </p:nvSpPr>
        <p:spPr>
          <a:xfrm>
            <a:off x="304800" y="1651337"/>
            <a:ext cx="3200400" cy="1015663"/>
          </a:xfrm>
          <a:prstGeom prst="rect">
            <a:avLst/>
          </a:prstGeom>
          <a:noFill/>
        </p:spPr>
        <p:txBody>
          <a:bodyPr wrap="square" rtlCol="0">
            <a:spAutoFit/>
          </a:bodyPr>
          <a:lstStyle/>
          <a:p>
            <a:r>
              <a:rPr lang="en-US" sz="2000" dirty="0" smtClean="0"/>
              <a:t>Presentation of Treatment Options Using Graphics and Plain Language</a:t>
            </a:r>
            <a:endParaRPr lang="en-US" sz="20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idx="4294967295"/>
          </p:nvPr>
        </p:nvSpPr>
        <p:spPr>
          <a:xfrm>
            <a:off x="1524000" y="228600"/>
            <a:ext cx="6400800" cy="685800"/>
          </a:xfrm>
        </p:spPr>
        <p:txBody>
          <a:bodyPr/>
          <a:lstStyle/>
          <a:p>
            <a:pPr>
              <a:defRPr/>
            </a:pPr>
            <a:r>
              <a:rPr lang="en-US" sz="3200" dirty="0" smtClean="0"/>
              <a:t>Presentation Topics</a:t>
            </a:r>
          </a:p>
        </p:txBody>
      </p:sp>
      <p:sp>
        <p:nvSpPr>
          <p:cNvPr id="30723" name="Rectangle 3"/>
          <p:cNvSpPr>
            <a:spLocks noGrp="1" noChangeArrowheads="1"/>
          </p:cNvSpPr>
          <p:nvPr>
            <p:ph type="body" idx="4294967295"/>
          </p:nvPr>
        </p:nvSpPr>
        <p:spPr>
          <a:xfrm>
            <a:off x="838200" y="1676400"/>
            <a:ext cx="7391400" cy="4724400"/>
          </a:xfrm>
        </p:spPr>
        <p:txBody>
          <a:bodyPr/>
          <a:lstStyle/>
          <a:p>
            <a:pPr>
              <a:defRPr/>
            </a:pPr>
            <a:r>
              <a:rPr lang="en-US" sz="2800" dirty="0" smtClean="0"/>
              <a:t>Overview of PCOR Framework, Dissemination Goals, and Effective Health Care Program</a:t>
            </a:r>
          </a:p>
          <a:p>
            <a:pPr>
              <a:defRPr/>
            </a:pPr>
            <a:r>
              <a:rPr lang="en-US" sz="2800" b="1" dirty="0" smtClean="0">
                <a:solidFill>
                  <a:schemeClr val="tx2"/>
                </a:solidFill>
              </a:rPr>
              <a:t>ARRA-Funded Dissemination, Translation, and Implementation Grants and Contracts</a:t>
            </a:r>
          </a:p>
          <a:p>
            <a:pPr>
              <a:defRPr/>
            </a:pPr>
            <a:r>
              <a:rPr lang="en-US" sz="2800" dirty="0" smtClean="0"/>
              <a:t>Academic Detailing Project</a:t>
            </a:r>
          </a:p>
          <a:p>
            <a:pPr>
              <a:defRPr/>
            </a:pPr>
            <a:endParaRPr lang="en-US" sz="2800"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228600"/>
            <a:ext cx="7086600" cy="914400"/>
          </a:xfrm>
        </p:spPr>
        <p:txBody>
          <a:bodyPr/>
          <a:lstStyle/>
          <a:p>
            <a:r>
              <a:rPr lang="en-US" sz="3200" dirty="0" smtClean="0"/>
              <a:t>ARRA Dissemination, Translation, and Implementation Grants</a:t>
            </a:r>
            <a:endParaRPr lang="en-US" sz="3200" dirty="0"/>
          </a:p>
        </p:txBody>
      </p:sp>
      <p:sp>
        <p:nvSpPr>
          <p:cNvPr id="3" name="Content Placeholder 2"/>
          <p:cNvSpPr>
            <a:spLocks noGrp="1"/>
          </p:cNvSpPr>
          <p:nvPr>
            <p:ph idx="1"/>
          </p:nvPr>
        </p:nvSpPr>
        <p:spPr/>
        <p:txBody>
          <a:bodyPr/>
          <a:lstStyle/>
          <a:p>
            <a:pPr marL="609600" indent="-609600">
              <a:lnSpc>
                <a:spcPct val="80000"/>
              </a:lnSpc>
            </a:pPr>
            <a:r>
              <a:rPr lang="en-US" sz="2800" dirty="0" smtClean="0">
                <a:effectLst/>
              </a:rPr>
              <a:t>Announced in September 2009</a:t>
            </a:r>
            <a:endParaRPr lang="en-US" sz="2400" dirty="0" smtClean="0">
              <a:effectLst/>
            </a:endParaRPr>
          </a:p>
          <a:p>
            <a:pPr marL="1112838" lvl="1" indent="-533400">
              <a:lnSpc>
                <a:spcPct val="80000"/>
              </a:lnSpc>
            </a:pPr>
            <a:r>
              <a:rPr lang="en-US" sz="2400" dirty="0" smtClean="0">
                <a:effectLst/>
              </a:rPr>
              <a:t>Total of $29.5M ARRA funds allocated</a:t>
            </a:r>
          </a:p>
          <a:p>
            <a:pPr marL="1112838" lvl="1" indent="-533400">
              <a:lnSpc>
                <a:spcPct val="80000"/>
              </a:lnSpc>
            </a:pPr>
            <a:r>
              <a:rPr lang="en-US" sz="2400" dirty="0" smtClean="0">
                <a:effectLst/>
              </a:rPr>
              <a:t>Build a portfolio of research demonstration projects</a:t>
            </a:r>
          </a:p>
          <a:p>
            <a:pPr marL="1112838" lvl="1" indent="-533400">
              <a:lnSpc>
                <a:spcPct val="80000"/>
              </a:lnSpc>
            </a:pPr>
            <a:r>
              <a:rPr lang="en-US" sz="2400" dirty="0" smtClean="0">
                <a:effectLst/>
              </a:rPr>
              <a:t>3 year projects</a:t>
            </a:r>
          </a:p>
          <a:p>
            <a:pPr marL="1112838" lvl="1" indent="-533400">
              <a:lnSpc>
                <a:spcPct val="80000"/>
              </a:lnSpc>
            </a:pPr>
            <a:endParaRPr lang="en-US" sz="2400" dirty="0" smtClean="0">
              <a:effectLst/>
            </a:endParaRPr>
          </a:p>
          <a:p>
            <a:pPr marL="609600" indent="-609600">
              <a:lnSpc>
                <a:spcPct val="80000"/>
              </a:lnSpc>
            </a:pPr>
            <a:r>
              <a:rPr lang="en-US" sz="2800" dirty="0" smtClean="0">
                <a:effectLst/>
              </a:rPr>
              <a:t>Sought to:</a:t>
            </a:r>
          </a:p>
          <a:p>
            <a:pPr marL="1112838" lvl="1" indent="-533400">
              <a:lnSpc>
                <a:spcPct val="80000"/>
              </a:lnSpc>
            </a:pPr>
            <a:r>
              <a:rPr lang="en-US" dirty="0" smtClean="0">
                <a:effectLst/>
              </a:rPr>
              <a:t>Extend reach of CER Summary Guides from the EHC Program</a:t>
            </a:r>
          </a:p>
          <a:p>
            <a:pPr marL="1714500" lvl="3" indent="-457200">
              <a:lnSpc>
                <a:spcPct val="80000"/>
              </a:lnSpc>
              <a:buFont typeface="Wingdings" pitchFamily="2" charset="2"/>
              <a:buChar char="q"/>
            </a:pPr>
            <a:r>
              <a:rPr lang="en-US" dirty="0" smtClean="0">
                <a:solidFill>
                  <a:srgbClr val="FFFF00"/>
                </a:solidFill>
                <a:effectLst/>
              </a:rPr>
              <a:t>Innovative adaptations</a:t>
            </a:r>
          </a:p>
          <a:p>
            <a:pPr marL="1714500" lvl="3" indent="-457200">
              <a:lnSpc>
                <a:spcPct val="80000"/>
              </a:lnSpc>
              <a:buFont typeface="Wingdings" pitchFamily="2" charset="2"/>
              <a:buChar char="q"/>
            </a:pPr>
            <a:r>
              <a:rPr lang="en-US" dirty="0" smtClean="0">
                <a:solidFill>
                  <a:srgbClr val="FFFF00"/>
                </a:solidFill>
                <a:effectLst/>
              </a:rPr>
              <a:t>Customization of content presentation</a:t>
            </a:r>
          </a:p>
          <a:p>
            <a:pPr marL="1714500" lvl="3" indent="-457200">
              <a:lnSpc>
                <a:spcPct val="80000"/>
              </a:lnSpc>
              <a:buFont typeface="Wingdings" pitchFamily="2" charset="2"/>
              <a:buChar char="q"/>
            </a:pPr>
            <a:r>
              <a:rPr lang="en-US" dirty="0" smtClean="0">
                <a:solidFill>
                  <a:srgbClr val="FFFF00"/>
                </a:solidFill>
                <a:effectLst/>
              </a:rPr>
              <a:t>Customization of delivery mechanism</a:t>
            </a:r>
          </a:p>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1" y="228600"/>
            <a:ext cx="6477000" cy="685800"/>
          </a:xfrm>
        </p:spPr>
        <p:txBody>
          <a:bodyPr/>
          <a:lstStyle/>
          <a:p>
            <a:r>
              <a:rPr lang="en-US" sz="3200" dirty="0" smtClean="0"/>
              <a:t>Importance of iADAPT</a:t>
            </a:r>
            <a:endParaRPr lang="en-US" sz="3200" dirty="0"/>
          </a:p>
        </p:txBody>
      </p:sp>
      <p:sp>
        <p:nvSpPr>
          <p:cNvPr id="3" name="Content Placeholder 2"/>
          <p:cNvSpPr>
            <a:spLocks noGrp="1"/>
          </p:cNvSpPr>
          <p:nvPr>
            <p:ph idx="1"/>
          </p:nvPr>
        </p:nvSpPr>
        <p:spPr/>
        <p:txBody>
          <a:bodyPr/>
          <a:lstStyle/>
          <a:p>
            <a:r>
              <a:rPr lang="en-US" dirty="0" smtClean="0">
                <a:effectLst>
                  <a:outerShdw blurRad="38100" dist="38100" dir="2700000" algn="tl">
                    <a:srgbClr val="000000">
                      <a:alpha val="43137"/>
                    </a:srgbClr>
                  </a:outerShdw>
                </a:effectLst>
              </a:rPr>
              <a:t>Avoid direct translation of health information or health promotion materials</a:t>
            </a:r>
          </a:p>
          <a:p>
            <a:endParaRPr lang="en-US" dirty="0" smtClean="0">
              <a:effectLst>
                <a:outerShdw blurRad="38100" dist="38100" dir="2700000" algn="tl">
                  <a:srgbClr val="000000">
                    <a:alpha val="43137"/>
                  </a:srgbClr>
                </a:outerShdw>
              </a:effectLst>
            </a:endParaRPr>
          </a:p>
          <a:p>
            <a:r>
              <a:rPr lang="en-US" dirty="0" smtClean="0">
                <a:effectLst>
                  <a:outerShdw blurRad="38100" dist="38100" dir="2700000" algn="tl">
                    <a:srgbClr val="000000">
                      <a:alpha val="43137"/>
                    </a:srgbClr>
                  </a:outerShdw>
                </a:effectLst>
              </a:rPr>
              <a:t>Audience-centered activities are most effective when using the audience’s preferred formats, channels, and contexts</a:t>
            </a:r>
          </a:p>
          <a:p>
            <a:pPr>
              <a:buNone/>
            </a:pPr>
            <a:endParaRPr lang="en-US" dirty="0" smtClean="0">
              <a:effectLst/>
            </a:endParaRPr>
          </a:p>
          <a:p>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1447801" y="228600"/>
            <a:ext cx="6477000" cy="685800"/>
          </a:xfrm>
        </p:spPr>
        <p:txBody>
          <a:bodyPr/>
          <a:lstStyle/>
          <a:p>
            <a:r>
              <a:rPr lang="en-US" sz="3200" dirty="0" smtClean="0">
                <a:effectLst>
                  <a:outerShdw blurRad="38100" dist="38100" dir="2700000" algn="tl">
                    <a:srgbClr val="000000">
                      <a:alpha val="43137"/>
                    </a:srgbClr>
                  </a:outerShdw>
                </a:effectLst>
              </a:rPr>
              <a:t>Intervention Types</a:t>
            </a:r>
            <a:r>
              <a:rPr lang="en-US" dirty="0" smtClean="0">
                <a:effectLst/>
              </a:rPr>
              <a:t>	</a:t>
            </a:r>
          </a:p>
        </p:txBody>
      </p:sp>
      <p:sp>
        <p:nvSpPr>
          <p:cNvPr id="23555" name="Rectangle 3"/>
          <p:cNvSpPr>
            <a:spLocks noGrp="1" noChangeArrowheads="1"/>
          </p:cNvSpPr>
          <p:nvPr>
            <p:ph type="body" idx="1"/>
          </p:nvPr>
        </p:nvSpPr>
        <p:spPr>
          <a:xfrm>
            <a:off x="609600" y="1676400"/>
            <a:ext cx="7848600" cy="4648200"/>
          </a:xfrm>
        </p:spPr>
        <p:txBody>
          <a:bodyPr/>
          <a:lstStyle/>
          <a:p>
            <a:pPr lvl="1">
              <a:lnSpc>
                <a:spcPct val="80000"/>
              </a:lnSpc>
            </a:pPr>
            <a:r>
              <a:rPr lang="en-US" sz="2400" dirty="0" smtClean="0">
                <a:solidFill>
                  <a:srgbClr val="FFFF00"/>
                </a:solidFill>
                <a:effectLst/>
              </a:rPr>
              <a:t>Clinical Decision Support Systems</a:t>
            </a:r>
          </a:p>
          <a:p>
            <a:pPr lvl="2">
              <a:lnSpc>
                <a:spcPct val="80000"/>
              </a:lnSpc>
            </a:pPr>
            <a:r>
              <a:rPr lang="en-US" sz="1800" dirty="0" smtClean="0">
                <a:effectLst/>
              </a:rPr>
              <a:t>Interactive computer program to assist physicians and/or patients with decision making tasks at the point of care </a:t>
            </a:r>
          </a:p>
          <a:p>
            <a:pPr lvl="3">
              <a:lnSpc>
                <a:spcPct val="80000"/>
              </a:lnSpc>
              <a:buFontTx/>
              <a:buChar char="•"/>
            </a:pPr>
            <a:r>
              <a:rPr lang="en-US" sz="1600" dirty="0" smtClean="0">
                <a:effectLst/>
              </a:rPr>
              <a:t>Linked medical record to decision support</a:t>
            </a:r>
          </a:p>
          <a:p>
            <a:pPr lvl="1">
              <a:lnSpc>
                <a:spcPct val="80000"/>
              </a:lnSpc>
            </a:pPr>
            <a:r>
              <a:rPr lang="en-US" sz="2400" dirty="0" smtClean="0">
                <a:solidFill>
                  <a:srgbClr val="FFFF00"/>
                </a:solidFill>
                <a:effectLst/>
              </a:rPr>
              <a:t>Culturally Tailored/Health Literacy</a:t>
            </a:r>
          </a:p>
          <a:p>
            <a:pPr lvl="2">
              <a:lnSpc>
                <a:spcPct val="80000"/>
              </a:lnSpc>
            </a:pPr>
            <a:r>
              <a:rPr lang="en-US" sz="1800" dirty="0" smtClean="0">
                <a:effectLst/>
              </a:rPr>
              <a:t>Ensure that the message is appropriate for the audience</a:t>
            </a:r>
          </a:p>
          <a:p>
            <a:pPr lvl="3">
              <a:lnSpc>
                <a:spcPct val="80000"/>
              </a:lnSpc>
              <a:buFontTx/>
              <a:buChar char="•"/>
            </a:pPr>
            <a:r>
              <a:rPr lang="en-US" sz="1600" dirty="0" smtClean="0">
                <a:effectLst/>
              </a:rPr>
              <a:t>Community Health Workers, Videos, Print</a:t>
            </a:r>
          </a:p>
          <a:p>
            <a:pPr lvl="1">
              <a:lnSpc>
                <a:spcPct val="80000"/>
              </a:lnSpc>
            </a:pPr>
            <a:r>
              <a:rPr lang="en-US" sz="2400" dirty="0" smtClean="0">
                <a:solidFill>
                  <a:srgbClr val="FFFF00"/>
                </a:solidFill>
                <a:effectLst/>
              </a:rPr>
              <a:t>Communication/Marketing</a:t>
            </a:r>
          </a:p>
          <a:p>
            <a:pPr lvl="2">
              <a:lnSpc>
                <a:spcPct val="80000"/>
              </a:lnSpc>
            </a:pPr>
            <a:r>
              <a:rPr lang="en-US" sz="1800" dirty="0" smtClean="0">
                <a:effectLst/>
              </a:rPr>
              <a:t>Focus on delivery</a:t>
            </a:r>
          </a:p>
          <a:p>
            <a:pPr lvl="3">
              <a:lnSpc>
                <a:spcPct val="80000"/>
              </a:lnSpc>
              <a:buFontTx/>
              <a:buChar char="•"/>
            </a:pPr>
            <a:r>
              <a:rPr lang="en-US" sz="1600" dirty="0" smtClean="0">
                <a:effectLst/>
              </a:rPr>
              <a:t>Patient portals, Web sites</a:t>
            </a:r>
          </a:p>
          <a:p>
            <a:pPr lvl="1">
              <a:lnSpc>
                <a:spcPct val="80000"/>
              </a:lnSpc>
            </a:pPr>
            <a:r>
              <a:rPr lang="en-US" sz="2400" dirty="0" smtClean="0">
                <a:solidFill>
                  <a:srgbClr val="FFFF00"/>
                </a:solidFill>
                <a:effectLst/>
              </a:rPr>
              <a:t>Academic Detailing/CME</a:t>
            </a:r>
          </a:p>
          <a:p>
            <a:pPr lvl="2">
              <a:lnSpc>
                <a:spcPct val="80000"/>
              </a:lnSpc>
            </a:pPr>
            <a:r>
              <a:rPr lang="en-US" sz="1800" dirty="0" smtClean="0">
                <a:effectLst/>
              </a:rPr>
              <a:t>Education of prescribers by trained health professionals </a:t>
            </a:r>
          </a:p>
          <a:p>
            <a:pPr lvl="3">
              <a:lnSpc>
                <a:spcPct val="80000"/>
              </a:lnSpc>
              <a:buFontTx/>
              <a:buChar char="•"/>
            </a:pPr>
            <a:r>
              <a:rPr lang="en-US" sz="1600" dirty="0" smtClean="0">
                <a:effectLst/>
              </a:rPr>
              <a:t>Face-to-face educational sessions</a:t>
            </a:r>
          </a:p>
          <a:p>
            <a:pPr lvl="2">
              <a:lnSpc>
                <a:spcPct val="80000"/>
              </a:lnSpc>
            </a:pPr>
            <a:endParaRPr lang="en-US" sz="1800" dirty="0" smtClean="0">
              <a:effectLst/>
            </a:endParaRPr>
          </a:p>
          <a:p>
            <a:pPr lvl="2">
              <a:lnSpc>
                <a:spcPct val="80000"/>
              </a:lnSpc>
            </a:pPr>
            <a:endParaRPr lang="en-US" sz="1800" dirty="0" smtClean="0">
              <a:effectLst/>
            </a:endParaRPr>
          </a:p>
          <a:p>
            <a:pPr lvl="1">
              <a:lnSpc>
                <a:spcPct val="80000"/>
              </a:lnSpc>
            </a:pPr>
            <a:endParaRPr lang="en-US" sz="2000" dirty="0" smtClean="0">
              <a:effectLst/>
            </a:endParaRPr>
          </a:p>
          <a:p>
            <a:pPr lvl="1">
              <a:lnSpc>
                <a:spcPct val="80000"/>
              </a:lnSpc>
              <a:buFontTx/>
              <a:buNone/>
            </a:pPr>
            <a:endParaRPr lang="en-US" sz="2000" dirty="0" smtClean="0">
              <a:effectLst/>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a:xfrm>
            <a:off x="533400" y="1371600"/>
            <a:ext cx="7535863" cy="495300"/>
          </a:xfrm>
        </p:spPr>
        <p:txBody>
          <a:bodyPr/>
          <a:lstStyle/>
          <a:p>
            <a:r>
              <a:rPr lang="en-US" sz="2400" dirty="0" smtClean="0">
                <a:solidFill>
                  <a:schemeClr val="tx1"/>
                </a:solidFill>
                <a:effectLst/>
              </a:rPr>
              <a:t>21 Grants ($30.3M)</a:t>
            </a:r>
            <a:r>
              <a:rPr lang="en-US" sz="3600" dirty="0" smtClean="0">
                <a:effectLst/>
              </a:rPr>
              <a:t> </a:t>
            </a:r>
          </a:p>
        </p:txBody>
      </p:sp>
      <p:graphicFrame>
        <p:nvGraphicFramePr>
          <p:cNvPr id="5122" name="Object 3"/>
          <p:cNvGraphicFramePr>
            <a:graphicFrameLocks noGrp="1" noChangeAspect="1"/>
          </p:cNvGraphicFramePr>
          <p:nvPr>
            <p:ph sz="half" idx="1"/>
          </p:nvPr>
        </p:nvGraphicFramePr>
        <p:xfrm>
          <a:off x="203200" y="1919288"/>
          <a:ext cx="8316913" cy="4884737"/>
        </p:xfrm>
        <a:graphic>
          <a:graphicData uri="http://schemas.openxmlformats.org/presentationml/2006/ole">
            <p:oleObj spid="_x0000_s46089" name="Chart" r:id="rId4" imgW="6276784" imgH="3686175" progId="MSGraph.Chart.8">
              <p:embed followColorScheme="full"/>
            </p:oleObj>
          </a:graphicData>
        </a:graphic>
      </p:graphicFrame>
      <p:sp>
        <p:nvSpPr>
          <p:cNvPr id="5124" name="Rectangle 7"/>
          <p:cNvSpPr>
            <a:spLocks noChangeArrowheads="1"/>
          </p:cNvSpPr>
          <p:nvPr/>
        </p:nvSpPr>
        <p:spPr bwMode="auto">
          <a:xfrm>
            <a:off x="1447800" y="228600"/>
            <a:ext cx="6697663" cy="685800"/>
          </a:xfrm>
          <a:prstGeom prst="rect">
            <a:avLst/>
          </a:prstGeom>
          <a:noFill/>
          <a:ln w="12700">
            <a:noFill/>
            <a:miter lim="800000"/>
            <a:headEnd/>
            <a:tailEnd/>
          </a:ln>
        </p:spPr>
        <p:txBody>
          <a:bodyPr lIns="90488" tIns="44450" rIns="90488" bIns="44450" anchor="b"/>
          <a:lstStyle/>
          <a:p>
            <a:pPr algn="ctr" eaLnBrk="0" hangingPunct="0">
              <a:lnSpc>
                <a:spcPct val="90000"/>
              </a:lnSpc>
            </a:pPr>
            <a:r>
              <a:rPr lang="en-US" sz="3200" b="1" dirty="0" smtClean="0">
                <a:solidFill>
                  <a:schemeClr val="tx2"/>
                </a:solidFill>
                <a:latin typeface="Arial" pitchFamily="34" charset="0"/>
              </a:rPr>
              <a:t>Funded iADAPT Grants</a:t>
            </a:r>
            <a:endParaRPr lang="en-US" sz="3200" b="1" dirty="0">
              <a:solidFill>
                <a:schemeClr val="tx2"/>
              </a:solidFill>
              <a:latin typeface="Arial"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447800" y="228600"/>
            <a:ext cx="6858000" cy="914400"/>
          </a:xfrm>
        </p:spPr>
        <p:txBody>
          <a:bodyPr/>
          <a:lstStyle/>
          <a:p>
            <a:r>
              <a:rPr lang="en-US" sz="3200" dirty="0" smtClean="0"/>
              <a:t>ARRA-Funded Community </a:t>
            </a:r>
            <a:br>
              <a:rPr lang="en-US" sz="3200" dirty="0" smtClean="0"/>
            </a:br>
            <a:r>
              <a:rPr lang="en-US" sz="3200" dirty="0" smtClean="0"/>
              <a:t>Forum Project</a:t>
            </a:r>
            <a:endParaRPr lang="en-US" sz="3200" dirty="0"/>
          </a:p>
        </p:txBody>
      </p:sp>
      <p:sp>
        <p:nvSpPr>
          <p:cNvPr id="6" name="Content Placeholder 5"/>
          <p:cNvSpPr>
            <a:spLocks noGrp="1"/>
          </p:cNvSpPr>
          <p:nvPr>
            <p:ph idx="1"/>
          </p:nvPr>
        </p:nvSpPr>
        <p:spPr>
          <a:xfrm>
            <a:off x="761999" y="1676400"/>
            <a:ext cx="7239001" cy="2895600"/>
          </a:xfrm>
        </p:spPr>
        <p:txBody>
          <a:bodyPr/>
          <a:lstStyle/>
          <a:p>
            <a:pPr marL="292100" indent="-292100"/>
            <a:r>
              <a:rPr lang="en-US" sz="2800" dirty="0" smtClean="0"/>
              <a:t>Expand and systematize</a:t>
            </a:r>
            <a:r>
              <a:rPr lang="en-US" sz="2800" b="1" dirty="0" smtClean="0"/>
              <a:t> public </a:t>
            </a:r>
            <a:r>
              <a:rPr lang="en-US" sz="2800" dirty="0" smtClean="0"/>
              <a:t>and</a:t>
            </a:r>
            <a:r>
              <a:rPr lang="en-US" sz="2800" b="1" dirty="0" smtClean="0"/>
              <a:t> </a:t>
            </a:r>
            <a:r>
              <a:rPr lang="en-US" sz="2800" b="1" u="sng" dirty="0" smtClean="0"/>
              <a:t>stakeholder</a:t>
            </a:r>
            <a:r>
              <a:rPr lang="en-US" sz="2800" b="1" dirty="0" smtClean="0"/>
              <a:t> </a:t>
            </a:r>
            <a:r>
              <a:rPr lang="en-US" sz="2800" dirty="0" smtClean="0"/>
              <a:t>involvement</a:t>
            </a:r>
            <a:r>
              <a:rPr lang="en-US" sz="2800" b="1" dirty="0" smtClean="0"/>
              <a:t> </a:t>
            </a:r>
            <a:r>
              <a:rPr lang="en-US" sz="2800" dirty="0" smtClean="0"/>
              <a:t>in AHRQ’s Effective Healthcare Program</a:t>
            </a:r>
          </a:p>
          <a:p>
            <a:pPr marL="292100" indent="-292100"/>
            <a:r>
              <a:rPr lang="en-US" sz="2800" b="1" dirty="0" smtClean="0"/>
              <a:t>Part One: Public</a:t>
            </a:r>
            <a:endParaRPr lang="en-US" sz="2800" dirty="0" smtClean="0"/>
          </a:p>
          <a:p>
            <a:pPr marL="1157288" lvl="2" indent="-292100">
              <a:buFont typeface="Wingdings" pitchFamily="2" charset="2"/>
              <a:buChar char="q"/>
            </a:pPr>
            <a:r>
              <a:rPr lang="en-US" sz="2000" dirty="0" smtClean="0"/>
              <a:t>Help the Program to identify more systematic and effective approaches for obtaining public views</a:t>
            </a:r>
            <a:endParaRPr lang="en-US" sz="2000" b="1" dirty="0" smtClean="0"/>
          </a:p>
          <a:p>
            <a:pPr marL="292100" indent="-292100"/>
            <a:r>
              <a:rPr lang="en-US" sz="2800" b="1" dirty="0" smtClean="0"/>
              <a:t>Part Two: Stakeholders</a:t>
            </a:r>
            <a:endParaRPr lang="en-US" sz="2800" dirty="0" smtClean="0"/>
          </a:p>
          <a:p>
            <a:pPr marL="1157288" lvl="2" indent="-292100">
              <a:buFont typeface="Wingdings" pitchFamily="2" charset="2"/>
              <a:buChar char="q"/>
            </a:pPr>
            <a:r>
              <a:rPr lang="en-US" sz="2000" dirty="0" smtClean="0"/>
              <a:t>Ensure consistent and comprehensive stakeholder involvement in all aspects of AHRQ’s expanded EHC Program</a:t>
            </a:r>
          </a:p>
          <a:p>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Content Placeholder 1"/>
          <p:cNvSpPr>
            <a:spLocks noGrp="1"/>
          </p:cNvSpPr>
          <p:nvPr>
            <p:ph idx="1"/>
          </p:nvPr>
        </p:nvSpPr>
        <p:spPr bwMode="auto">
          <a:xfrm>
            <a:off x="457200" y="1523999"/>
            <a:ext cx="8229600" cy="5105401"/>
          </a:xfrm>
          <a:noFill/>
          <a:ln>
            <a:miter lim="800000"/>
            <a:headEnd/>
            <a:tailEnd/>
          </a:ln>
        </p:spPr>
        <p:txBody>
          <a:bodyPr vert="horz" wrap="square" numCol="1" anchor="t" anchorCtr="0" compatLnSpc="1">
            <a:prstTxWarp prst="textNoShape">
              <a:avLst/>
            </a:prstTxWarp>
            <a:normAutofit fontScale="92500" lnSpcReduction="10000"/>
          </a:bodyPr>
          <a:lstStyle/>
          <a:p>
            <a:pPr marL="292100" indent="-292100"/>
            <a:r>
              <a:rPr lang="en-US" dirty="0" smtClean="0"/>
              <a:t>Tools for researchers</a:t>
            </a:r>
          </a:p>
          <a:p>
            <a:pPr marL="292100" indent="-292100"/>
            <a:r>
              <a:rPr lang="en-US" dirty="0" smtClean="0"/>
              <a:t>Focus on improving engagement of </a:t>
            </a:r>
            <a:r>
              <a:rPr lang="en-US" dirty="0" smtClean="0">
                <a:solidFill>
                  <a:srgbClr val="FFC000"/>
                </a:solidFill>
              </a:rPr>
              <a:t>patients and consumers</a:t>
            </a:r>
          </a:p>
          <a:p>
            <a:pPr marL="292100" indent="-292100"/>
            <a:r>
              <a:rPr lang="en-US" dirty="0" smtClean="0"/>
              <a:t>Focus on </a:t>
            </a:r>
            <a:r>
              <a:rPr lang="en-US" dirty="0" smtClean="0">
                <a:solidFill>
                  <a:srgbClr val="FFC000"/>
                </a:solidFill>
              </a:rPr>
              <a:t>innovative methods</a:t>
            </a:r>
            <a:r>
              <a:rPr lang="en-US" dirty="0" smtClean="0"/>
              <a:t> for involving stakeholders</a:t>
            </a:r>
          </a:p>
          <a:p>
            <a:pPr marL="292100" indent="-292100"/>
            <a:r>
              <a:rPr lang="en-US" dirty="0" smtClean="0"/>
              <a:t>Deliberative methods</a:t>
            </a:r>
          </a:p>
          <a:p>
            <a:pPr marL="292100" indent="-292100"/>
            <a:r>
              <a:rPr lang="en-US" dirty="0" smtClean="0"/>
              <a:t>Activities for EHC programs: </a:t>
            </a:r>
          </a:p>
          <a:p>
            <a:pPr marL="693738" lvl="1" indent="-292100"/>
            <a:r>
              <a:rPr lang="en-US" sz="2400" dirty="0" smtClean="0"/>
              <a:t>EPC Program: Communicating systematic review results to policy users </a:t>
            </a:r>
          </a:p>
          <a:p>
            <a:pPr marL="693738" lvl="1" indent="-292100"/>
            <a:r>
              <a:rPr lang="en-US" sz="2400" dirty="0" smtClean="0"/>
              <a:t>Support stakeholder involvement in Electronic Data project portfolio</a:t>
            </a:r>
          </a:p>
          <a:p>
            <a:pPr marL="292100" indent="-292100"/>
            <a:r>
              <a:rPr lang="en-US" dirty="0" smtClean="0"/>
              <a:t>EHC Stakeholder Group -  2010-2012</a:t>
            </a:r>
          </a:p>
          <a:p>
            <a:pPr marL="292100" indent="-292100"/>
            <a:endParaRPr lang="en-US" dirty="0" smtClean="0"/>
          </a:p>
        </p:txBody>
      </p:sp>
      <p:sp>
        <p:nvSpPr>
          <p:cNvPr id="15363" name="Title 2"/>
          <p:cNvSpPr>
            <a:spLocks noGrp="1"/>
          </p:cNvSpPr>
          <p:nvPr>
            <p:ph type="title"/>
          </p:nvPr>
        </p:nvSpPr>
        <p:spPr bwMode="auto">
          <a:xfrm>
            <a:off x="1447800" y="228600"/>
            <a:ext cx="6697663" cy="762000"/>
          </a:xfrm>
          <a:noFill/>
          <a:ln>
            <a:miter lim="800000"/>
            <a:headEnd/>
            <a:tailEnd/>
          </a:ln>
        </p:spPr>
        <p:txBody>
          <a:bodyPr vert="horz" wrap="square" lIns="91440" tIns="45720" rIns="91440" bIns="45720" numCol="1" anchor="t" anchorCtr="0" compatLnSpc="1">
            <a:prstTxWarp prst="textNoShape">
              <a:avLst/>
            </a:prstTxWarp>
          </a:bodyPr>
          <a:lstStyle/>
          <a:p>
            <a:r>
              <a:rPr lang="en-US" sz="3200" dirty="0" smtClean="0"/>
              <a:t>Community Forum: Support, Expand Current Activities</a:t>
            </a:r>
            <a:br>
              <a:rPr lang="en-US" sz="3200" dirty="0" smtClean="0"/>
            </a:br>
            <a:endParaRPr lang="en-US" sz="3200" dirty="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Content Placeholder 1"/>
          <p:cNvSpPr>
            <a:spLocks noGrp="1"/>
          </p:cNvSpPr>
          <p:nvPr>
            <p:ph idx="1"/>
          </p:nvPr>
        </p:nvSpPr>
        <p:spPr bwMode="auto">
          <a:xfrm>
            <a:off x="685800" y="1523999"/>
            <a:ext cx="8001000" cy="4602163"/>
          </a:xfrm>
          <a:noFill/>
          <a:ln>
            <a:miter lim="800000"/>
            <a:headEnd/>
            <a:tailEnd/>
          </a:ln>
        </p:spPr>
        <p:txBody>
          <a:bodyPr vert="horz" wrap="square" numCol="1" anchor="t" anchorCtr="0" compatLnSpc="1">
            <a:prstTxWarp prst="textNoShape">
              <a:avLst/>
            </a:prstTxWarp>
          </a:bodyPr>
          <a:lstStyle/>
          <a:p>
            <a:pPr marL="292100" indent="-292100">
              <a:spcAft>
                <a:spcPts val="1200"/>
              </a:spcAft>
            </a:pPr>
            <a:r>
              <a:rPr lang="en-US" sz="3200" dirty="0" smtClean="0"/>
              <a:t>Contacts Database for EHC Program staff</a:t>
            </a:r>
          </a:p>
          <a:p>
            <a:pPr marL="292100" indent="-292100">
              <a:spcAft>
                <a:spcPts val="1200"/>
              </a:spcAft>
            </a:pPr>
            <a:r>
              <a:rPr lang="en-US" sz="3200" dirty="0" smtClean="0"/>
              <a:t>EHC Program Stakeholder Guide (to provide to stakeholders)</a:t>
            </a:r>
          </a:p>
          <a:p>
            <a:pPr marL="292100" indent="-292100">
              <a:spcAft>
                <a:spcPts val="1200"/>
              </a:spcAft>
            </a:pPr>
            <a:r>
              <a:rPr lang="en-US" sz="3200" dirty="0" smtClean="0"/>
              <a:t>Stakeholder Engagement Training Modules</a:t>
            </a:r>
          </a:p>
          <a:p>
            <a:pPr marL="292100" indent="-292100">
              <a:spcAft>
                <a:spcPts val="1200"/>
              </a:spcAft>
            </a:pPr>
            <a:r>
              <a:rPr lang="en-US" sz="3200" dirty="0" smtClean="0"/>
              <a:t>Organize and Improve Access to available tools and materials</a:t>
            </a:r>
          </a:p>
          <a:p>
            <a:pPr marL="292100" indent="-292100"/>
            <a:endParaRPr lang="en-US" dirty="0" smtClean="0"/>
          </a:p>
        </p:txBody>
      </p:sp>
      <p:sp>
        <p:nvSpPr>
          <p:cNvPr id="16387" name="Title 2"/>
          <p:cNvSpPr>
            <a:spLocks noGrp="1"/>
          </p:cNvSpPr>
          <p:nvPr>
            <p:ph type="title"/>
          </p:nvPr>
        </p:nvSpPr>
        <p:spPr bwMode="auto">
          <a:xfrm>
            <a:off x="1447801" y="228600"/>
            <a:ext cx="6553200" cy="876300"/>
          </a:xfrm>
          <a:noFill/>
          <a:ln>
            <a:miter lim="800000"/>
            <a:headEnd/>
            <a:tailEnd/>
          </a:ln>
        </p:spPr>
        <p:txBody>
          <a:bodyPr vert="horz" wrap="square" lIns="91440" tIns="45720" rIns="91440" bIns="45720" numCol="1" anchor="t" anchorCtr="0" compatLnSpc="1">
            <a:prstTxWarp prst="textNoShape">
              <a:avLst/>
            </a:prstTxWarp>
          </a:bodyPr>
          <a:lstStyle/>
          <a:p>
            <a:r>
              <a:rPr lang="en-US" sz="3200" dirty="0" smtClean="0"/>
              <a:t>Community Forum: Tools </a:t>
            </a:r>
            <a:br>
              <a:rPr lang="en-US" sz="3200" dirty="0" smtClean="0"/>
            </a:br>
            <a:r>
              <a:rPr lang="en-US" sz="3200" dirty="0" smtClean="0"/>
              <a:t>for Researchers</a:t>
            </a:r>
            <a:br>
              <a:rPr lang="en-US" sz="3200" dirty="0" smtClean="0"/>
            </a:br>
            <a:endParaRPr lang="en-US" sz="3200"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idx="4294967295"/>
          </p:nvPr>
        </p:nvSpPr>
        <p:spPr>
          <a:xfrm>
            <a:off x="1524000" y="304800"/>
            <a:ext cx="6400800" cy="685800"/>
          </a:xfrm>
        </p:spPr>
        <p:txBody>
          <a:bodyPr/>
          <a:lstStyle/>
          <a:p>
            <a:pPr>
              <a:defRPr/>
            </a:pPr>
            <a:r>
              <a:rPr lang="en-US" sz="3200" dirty="0" smtClean="0"/>
              <a:t>Presentation Topics</a:t>
            </a:r>
          </a:p>
        </p:txBody>
      </p:sp>
      <p:sp>
        <p:nvSpPr>
          <p:cNvPr id="30723" name="Rectangle 3"/>
          <p:cNvSpPr>
            <a:spLocks noGrp="1" noChangeArrowheads="1"/>
          </p:cNvSpPr>
          <p:nvPr>
            <p:ph type="body" idx="4294967295"/>
          </p:nvPr>
        </p:nvSpPr>
        <p:spPr>
          <a:xfrm>
            <a:off x="838200" y="1676400"/>
            <a:ext cx="7086600" cy="4724400"/>
          </a:xfrm>
        </p:spPr>
        <p:txBody>
          <a:bodyPr/>
          <a:lstStyle/>
          <a:p>
            <a:pPr>
              <a:defRPr/>
            </a:pPr>
            <a:r>
              <a:rPr lang="en-US" sz="2800" b="1" dirty="0" smtClean="0">
                <a:solidFill>
                  <a:schemeClr val="tx2"/>
                </a:solidFill>
              </a:rPr>
              <a:t>Overview of PCOR Framework, Dissemination Goals, and Effective Health Care Program</a:t>
            </a:r>
          </a:p>
          <a:p>
            <a:pPr>
              <a:defRPr/>
            </a:pPr>
            <a:r>
              <a:rPr lang="en-US" sz="2800" dirty="0" smtClean="0"/>
              <a:t>ARRA-Funded Dissemination, Translation, and Implementation Grants and Contracts</a:t>
            </a:r>
          </a:p>
          <a:p>
            <a:pPr>
              <a:defRPr/>
            </a:pPr>
            <a:r>
              <a:rPr lang="en-US" sz="2800" dirty="0" smtClean="0"/>
              <a:t>Academic Detailing Project</a:t>
            </a:r>
          </a:p>
          <a:p>
            <a:pPr>
              <a:defRPr/>
            </a:pPr>
            <a:endParaRPr lang="en-US" sz="2800"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Content Placeholder 1"/>
          <p:cNvSpPr>
            <a:spLocks noGrp="1"/>
          </p:cNvSpPr>
          <p:nvPr>
            <p:ph idx="1"/>
          </p:nvPr>
        </p:nvSpPr>
        <p:spPr bwMode="auto">
          <a:xfrm>
            <a:off x="457200" y="1447800"/>
            <a:ext cx="8229600" cy="4678363"/>
          </a:xfrm>
          <a:noFill/>
          <a:ln>
            <a:miter lim="800000"/>
            <a:headEnd/>
            <a:tailEnd/>
          </a:ln>
        </p:spPr>
        <p:txBody>
          <a:bodyPr vert="horz" wrap="square" numCol="1" anchor="t" anchorCtr="0" compatLnSpc="1">
            <a:prstTxWarp prst="textNoShape">
              <a:avLst/>
            </a:prstTxWarp>
          </a:bodyPr>
          <a:lstStyle/>
          <a:p>
            <a:pPr marL="292100" indent="-292100">
              <a:spcBef>
                <a:spcPts val="600"/>
              </a:spcBef>
            </a:pPr>
            <a:r>
              <a:rPr lang="en-US" sz="2800" smtClean="0"/>
              <a:t>Literature review on Innovative Methods for Engaging Stakeholders</a:t>
            </a:r>
          </a:p>
          <a:p>
            <a:pPr marL="292100" indent="-292100">
              <a:spcBef>
                <a:spcPts val="600"/>
              </a:spcBef>
            </a:pPr>
            <a:endParaRPr lang="en-US" sz="2800" smtClean="0"/>
          </a:p>
          <a:p>
            <a:pPr marL="292100" indent="-292100">
              <a:spcBef>
                <a:spcPts val="600"/>
              </a:spcBef>
            </a:pPr>
            <a:r>
              <a:rPr lang="en-US" sz="2800" smtClean="0"/>
              <a:t>Conference, Oct 21, 2011</a:t>
            </a:r>
          </a:p>
          <a:p>
            <a:pPr marL="693738" lvl="1" indent="-292100">
              <a:spcBef>
                <a:spcPts val="600"/>
              </a:spcBef>
            </a:pPr>
            <a:r>
              <a:rPr lang="en-US" sz="2800" smtClean="0"/>
              <a:t>Online Collaborative Platforms and Product Development Challenges </a:t>
            </a:r>
          </a:p>
          <a:p>
            <a:pPr marL="693738" lvl="1" indent="-292100">
              <a:spcBef>
                <a:spcPts val="600"/>
              </a:spcBef>
            </a:pPr>
            <a:r>
              <a:rPr lang="en-US" sz="2800" smtClean="0"/>
              <a:t>Online Communities </a:t>
            </a:r>
          </a:p>
          <a:p>
            <a:pPr marL="693738" lvl="1" indent="-292100">
              <a:spcBef>
                <a:spcPts val="600"/>
              </a:spcBef>
            </a:pPr>
            <a:r>
              <a:rPr lang="en-US" sz="2800" smtClean="0"/>
              <a:t>Grassroots Community Organizing </a:t>
            </a:r>
          </a:p>
          <a:p>
            <a:pPr marL="693738" lvl="1" indent="-292100">
              <a:spcBef>
                <a:spcPts val="600"/>
              </a:spcBef>
            </a:pPr>
            <a:r>
              <a:rPr lang="en-US" sz="2800" smtClean="0"/>
              <a:t>Collaborative Research</a:t>
            </a:r>
            <a:r>
              <a:rPr lang="en-US" sz="2800" b="1" smtClean="0"/>
              <a:t> </a:t>
            </a:r>
            <a:endParaRPr lang="en-US" sz="2800" smtClean="0"/>
          </a:p>
          <a:p>
            <a:pPr marL="292100" indent="-292100"/>
            <a:endParaRPr lang="en-US" smtClean="0"/>
          </a:p>
        </p:txBody>
      </p:sp>
      <p:sp>
        <p:nvSpPr>
          <p:cNvPr id="19459" name="Title 2"/>
          <p:cNvSpPr>
            <a:spLocks noGrp="1"/>
          </p:cNvSpPr>
          <p:nvPr>
            <p:ph type="title"/>
          </p:nvPr>
        </p:nvSpPr>
        <p:spPr bwMode="auto">
          <a:xfrm>
            <a:off x="1447800" y="228600"/>
            <a:ext cx="7315200" cy="876300"/>
          </a:xfrm>
          <a:noFill/>
          <a:ln>
            <a:miter lim="800000"/>
            <a:headEnd/>
            <a:tailEnd/>
          </a:ln>
        </p:spPr>
        <p:txBody>
          <a:bodyPr vert="horz" wrap="square" lIns="91440" tIns="45720" rIns="91440" bIns="45720" numCol="1" anchor="t" anchorCtr="0" compatLnSpc="1">
            <a:prstTxWarp prst="textNoShape">
              <a:avLst/>
            </a:prstTxWarp>
          </a:bodyPr>
          <a:lstStyle/>
          <a:p>
            <a:r>
              <a:rPr lang="en-US" sz="2800" dirty="0" smtClean="0"/>
              <a:t>Community Forum: Focus on Innovative Methods for Involving Stakeholders</a:t>
            </a:r>
            <a:r>
              <a:rPr lang="en-US" sz="3200" dirty="0" smtClean="0"/>
              <a:t/>
            </a:r>
            <a:br>
              <a:rPr lang="en-US" sz="3200" dirty="0" smtClean="0"/>
            </a:br>
            <a:endParaRPr lang="en-US" sz="3200" dirty="0"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Content Placeholder 1"/>
          <p:cNvSpPr>
            <a:spLocks noGrp="1"/>
          </p:cNvSpPr>
          <p:nvPr>
            <p:ph idx="1"/>
          </p:nvPr>
        </p:nvSpPr>
        <p:spPr bwMode="auto">
          <a:xfrm>
            <a:off x="609600" y="1600200"/>
            <a:ext cx="7924800" cy="4678363"/>
          </a:xfrm>
          <a:noFill/>
          <a:ln>
            <a:miter lim="800000"/>
            <a:headEnd/>
            <a:tailEnd/>
          </a:ln>
        </p:spPr>
        <p:txBody>
          <a:bodyPr vert="horz" wrap="square" numCol="1" anchor="t" anchorCtr="0" compatLnSpc="1">
            <a:prstTxWarp prst="textNoShape">
              <a:avLst/>
            </a:prstTxWarp>
          </a:bodyPr>
          <a:lstStyle/>
          <a:p>
            <a:pPr marL="292100" indent="-292100"/>
            <a:r>
              <a:rPr lang="en-US" sz="2800" dirty="0" smtClean="0"/>
              <a:t>Projects are developing and enhancing electronic data systems to collect prospective, patient-centered outcomes data as a basis for comparative effectiveness research</a:t>
            </a:r>
          </a:p>
          <a:p>
            <a:pPr marL="292100" indent="-292100"/>
            <a:r>
              <a:rPr lang="en-US" sz="2800" dirty="0" smtClean="0"/>
              <a:t>Includes PROSPECT, Electronic Data Methods (EDM) Forum, enhanced registries, and distributed research networks (DRNs)</a:t>
            </a:r>
          </a:p>
          <a:p>
            <a:pPr marL="292100" indent="-292100"/>
            <a:r>
              <a:rPr lang="en-US" sz="2800" dirty="0" smtClean="0"/>
              <a:t>CF will work with grantees to help identify ways to engage patients and other members of the community in these projects to enhance research relevance and project sustainability</a:t>
            </a:r>
          </a:p>
          <a:p>
            <a:pPr marL="292100" indent="-292100"/>
            <a:endParaRPr lang="en-US" sz="2800" dirty="0" smtClean="0"/>
          </a:p>
        </p:txBody>
      </p:sp>
      <p:sp>
        <p:nvSpPr>
          <p:cNvPr id="20483" name="Title 2"/>
          <p:cNvSpPr>
            <a:spLocks noGrp="1"/>
          </p:cNvSpPr>
          <p:nvPr>
            <p:ph type="title"/>
          </p:nvPr>
        </p:nvSpPr>
        <p:spPr bwMode="auto">
          <a:xfrm>
            <a:off x="1524000" y="228600"/>
            <a:ext cx="7315200" cy="876300"/>
          </a:xfrm>
          <a:noFill/>
          <a:ln>
            <a:miter lim="800000"/>
            <a:headEnd/>
            <a:tailEnd/>
          </a:ln>
        </p:spPr>
        <p:txBody>
          <a:bodyPr vert="horz" wrap="square" lIns="91440" tIns="45720" rIns="91440" bIns="45720" numCol="1" anchor="t" anchorCtr="0" compatLnSpc="1">
            <a:prstTxWarp prst="textNoShape">
              <a:avLst/>
            </a:prstTxWarp>
          </a:bodyPr>
          <a:lstStyle/>
          <a:p>
            <a:r>
              <a:rPr lang="en-US" sz="2800" dirty="0" smtClean="0"/>
              <a:t>Engaging the Community -- EHC Program Portfolio on Electronic Data for CER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Content Placeholder 1"/>
          <p:cNvSpPr>
            <a:spLocks noGrp="1"/>
          </p:cNvSpPr>
          <p:nvPr>
            <p:ph idx="1"/>
          </p:nvPr>
        </p:nvSpPr>
        <p:spPr bwMode="auto">
          <a:xfrm>
            <a:off x="762000" y="1752600"/>
            <a:ext cx="7924800" cy="4373563"/>
          </a:xfrm>
          <a:noFill/>
          <a:ln>
            <a:miter lim="800000"/>
            <a:headEnd/>
            <a:tailEnd/>
          </a:ln>
        </p:spPr>
        <p:txBody>
          <a:bodyPr vert="horz" wrap="square" numCol="1" anchor="t" anchorCtr="0" compatLnSpc="1">
            <a:prstTxWarp prst="textNoShape">
              <a:avLst/>
            </a:prstTxWarp>
          </a:bodyPr>
          <a:lstStyle/>
          <a:p>
            <a:pPr marL="292100" indent="-292100"/>
            <a:r>
              <a:rPr lang="en-US" dirty="0" smtClean="0"/>
              <a:t>Comparative effectiveness of delivery systems</a:t>
            </a:r>
          </a:p>
          <a:p>
            <a:pPr marL="292100" indent="-292100"/>
            <a:endParaRPr lang="en-US" dirty="0" smtClean="0"/>
          </a:p>
          <a:p>
            <a:pPr marL="292100" indent="-292100"/>
            <a:r>
              <a:rPr lang="en-US" dirty="0" smtClean="0"/>
              <a:t>Presenting uncertainty</a:t>
            </a:r>
          </a:p>
          <a:p>
            <a:pPr marL="292100" indent="-292100"/>
            <a:endParaRPr lang="en-US" dirty="0" smtClean="0"/>
          </a:p>
        </p:txBody>
      </p:sp>
      <p:sp>
        <p:nvSpPr>
          <p:cNvPr id="22531" name="Title 2"/>
          <p:cNvSpPr>
            <a:spLocks noGrp="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sz="3200" dirty="0" smtClean="0"/>
              <a:t>EHC Stakeholder Group: </a:t>
            </a:r>
            <a:br>
              <a:rPr lang="en-US" sz="3200" dirty="0" smtClean="0"/>
            </a:br>
            <a:r>
              <a:rPr lang="en-US" sz="3200" dirty="0" smtClean="0"/>
              <a:t>2010-2012 Focus Areas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1524000" y="304800"/>
            <a:ext cx="6621463" cy="762000"/>
          </a:xfrm>
          <a:noFill/>
        </p:spPr>
        <p:txBody>
          <a:bodyPr/>
          <a:lstStyle/>
          <a:p>
            <a:r>
              <a:rPr lang="en-US" sz="3200" smtClean="0">
                <a:effectLst/>
              </a:rPr>
              <a:t>ARRA Dissemination Contracts</a:t>
            </a:r>
            <a:r>
              <a:rPr lang="en-US" sz="2400" i="1" smtClean="0">
                <a:effectLst/>
              </a:rPr>
              <a:t/>
            </a:r>
            <a:br>
              <a:rPr lang="en-US" sz="2400" i="1" smtClean="0">
                <a:effectLst/>
              </a:rPr>
            </a:br>
            <a:r>
              <a:rPr lang="en-US" sz="2400" i="1" smtClean="0">
                <a:effectLst/>
              </a:rPr>
              <a:t>(September 2010-September 2013)</a:t>
            </a:r>
          </a:p>
        </p:txBody>
      </p:sp>
      <p:sp>
        <p:nvSpPr>
          <p:cNvPr id="247811" name="Rectangle 3"/>
          <p:cNvSpPr>
            <a:spLocks noGrp="1" noChangeArrowheads="1"/>
          </p:cNvSpPr>
          <p:nvPr>
            <p:ph type="body" idx="1"/>
          </p:nvPr>
        </p:nvSpPr>
        <p:spPr>
          <a:xfrm>
            <a:off x="609600" y="1676400"/>
            <a:ext cx="5638800" cy="4572000"/>
          </a:xfrm>
          <a:ln w="9525"/>
        </p:spPr>
        <p:txBody>
          <a:bodyPr/>
          <a:lstStyle/>
          <a:p>
            <a:pPr>
              <a:lnSpc>
                <a:spcPct val="80000"/>
              </a:lnSpc>
              <a:spcBef>
                <a:spcPct val="60000"/>
              </a:spcBef>
              <a:defRPr/>
            </a:pPr>
            <a:r>
              <a:rPr lang="en-US" dirty="0" smtClean="0"/>
              <a:t>National Initiative – $18M</a:t>
            </a:r>
          </a:p>
          <a:p>
            <a:pPr>
              <a:lnSpc>
                <a:spcPct val="80000"/>
              </a:lnSpc>
              <a:spcBef>
                <a:spcPct val="60000"/>
              </a:spcBef>
              <a:defRPr/>
            </a:pPr>
            <a:r>
              <a:rPr lang="en-US" dirty="0" smtClean="0"/>
              <a:t>Regional Offices – $8.6M</a:t>
            </a:r>
          </a:p>
          <a:p>
            <a:pPr>
              <a:lnSpc>
                <a:spcPct val="80000"/>
              </a:lnSpc>
              <a:spcBef>
                <a:spcPct val="60000"/>
              </a:spcBef>
              <a:defRPr/>
            </a:pPr>
            <a:r>
              <a:rPr lang="en-US" dirty="0" smtClean="0"/>
              <a:t>Online Continuing Education – $4M </a:t>
            </a:r>
          </a:p>
          <a:p>
            <a:pPr>
              <a:lnSpc>
                <a:spcPct val="80000"/>
              </a:lnSpc>
              <a:spcBef>
                <a:spcPct val="60000"/>
              </a:spcBef>
              <a:defRPr/>
            </a:pPr>
            <a:r>
              <a:rPr lang="en-US" dirty="0" smtClean="0"/>
              <a:t>Academic Detailing – $11.7M</a:t>
            </a:r>
          </a:p>
          <a:p>
            <a:pPr>
              <a:lnSpc>
                <a:spcPct val="80000"/>
              </a:lnSpc>
              <a:spcBef>
                <a:spcPct val="60000"/>
              </a:spcBef>
              <a:defRPr/>
            </a:pPr>
            <a:r>
              <a:rPr lang="en-US" dirty="0" smtClean="0"/>
              <a:t>Systematic Program Evaluation – $2.4M</a:t>
            </a:r>
          </a:p>
        </p:txBody>
      </p:sp>
      <p:pic>
        <p:nvPicPr>
          <p:cNvPr id="10244" name="Picture 4" descr="arra White Background"/>
          <p:cNvPicPr>
            <a:picLocks noChangeAspect="1" noChangeArrowheads="1"/>
          </p:cNvPicPr>
          <p:nvPr/>
        </p:nvPicPr>
        <p:blipFill>
          <a:blip r:embed="rId2" cstate="print"/>
          <a:srcRect/>
          <a:stretch>
            <a:fillRect/>
          </a:stretch>
        </p:blipFill>
        <p:spPr bwMode="auto">
          <a:xfrm>
            <a:off x="5486400" y="2590800"/>
            <a:ext cx="3200400" cy="3200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19"/>
          <p:cNvSpPr>
            <a:spLocks noChangeArrowheads="1"/>
          </p:cNvSpPr>
          <p:nvPr/>
        </p:nvSpPr>
        <p:spPr bwMode="auto">
          <a:xfrm>
            <a:off x="2667000" y="3124200"/>
            <a:ext cx="3962400" cy="2667000"/>
          </a:xfrm>
          <a:prstGeom prst="rect">
            <a:avLst/>
          </a:prstGeom>
          <a:solidFill>
            <a:schemeClr val="tx1">
              <a:alpha val="61176"/>
            </a:schemeClr>
          </a:solidFill>
          <a:ln w="12700" algn="ctr">
            <a:noFill/>
            <a:round/>
            <a:headEnd/>
            <a:tailEnd/>
          </a:ln>
        </p:spPr>
        <p:txBody>
          <a:bodyPr/>
          <a:lstStyle/>
          <a:p>
            <a:endParaRPr lang="en-US"/>
          </a:p>
        </p:txBody>
      </p:sp>
      <p:cxnSp>
        <p:nvCxnSpPr>
          <p:cNvPr id="11267" name="Elbow Connector 41"/>
          <p:cNvCxnSpPr>
            <a:cxnSpLocks noChangeShapeType="1"/>
          </p:cNvCxnSpPr>
          <p:nvPr/>
        </p:nvCxnSpPr>
        <p:spPr bwMode="auto">
          <a:xfrm flipH="1" flipV="1">
            <a:off x="5462588" y="4259263"/>
            <a:ext cx="23812" cy="1920875"/>
          </a:xfrm>
          <a:prstGeom prst="bentConnector3">
            <a:avLst>
              <a:gd name="adj1" fmla="val -5569278"/>
            </a:avLst>
          </a:prstGeom>
          <a:noFill/>
          <a:ln w="12700" algn="ctr">
            <a:solidFill>
              <a:schemeClr val="tx1"/>
            </a:solidFill>
            <a:round/>
            <a:headEnd/>
            <a:tailEnd type="arrow" w="med" len="med"/>
          </a:ln>
        </p:spPr>
      </p:cxnSp>
      <p:sp>
        <p:nvSpPr>
          <p:cNvPr id="2" name="Title 1"/>
          <p:cNvSpPr>
            <a:spLocks noGrp="1"/>
          </p:cNvSpPr>
          <p:nvPr>
            <p:ph type="title" idx="4294967295"/>
          </p:nvPr>
        </p:nvSpPr>
        <p:spPr>
          <a:xfrm>
            <a:off x="1524000" y="228600"/>
            <a:ext cx="7239000" cy="876300"/>
          </a:xfrm>
        </p:spPr>
        <p:txBody>
          <a:bodyPr/>
          <a:lstStyle/>
          <a:p>
            <a:pPr>
              <a:defRPr/>
            </a:pPr>
            <a:r>
              <a:rPr lang="en-US" sz="3200" dirty="0" smtClean="0"/>
              <a:t>National Initiative for Promoting Evidence-based Health Information</a:t>
            </a:r>
            <a:endParaRPr lang="en-US" sz="3200" dirty="0"/>
          </a:p>
        </p:txBody>
      </p:sp>
      <p:grpSp>
        <p:nvGrpSpPr>
          <p:cNvPr id="11269" name="Group 16"/>
          <p:cNvGrpSpPr>
            <a:grpSpLocks/>
          </p:cNvGrpSpPr>
          <p:nvPr/>
        </p:nvGrpSpPr>
        <p:grpSpPr bwMode="auto">
          <a:xfrm>
            <a:off x="3403600" y="3276600"/>
            <a:ext cx="2465388" cy="2362200"/>
            <a:chOff x="2920093" y="3276600"/>
            <a:chExt cx="2465614" cy="2362200"/>
          </a:xfrm>
        </p:grpSpPr>
        <p:sp>
          <p:nvSpPr>
            <p:cNvPr id="11277" name="Oval 11"/>
            <p:cNvSpPr>
              <a:spLocks noChangeArrowheads="1"/>
            </p:cNvSpPr>
            <p:nvPr/>
          </p:nvSpPr>
          <p:spPr bwMode="auto">
            <a:xfrm>
              <a:off x="4038600" y="4291821"/>
              <a:ext cx="1347107" cy="1346979"/>
            </a:xfrm>
            <a:prstGeom prst="ellipse">
              <a:avLst/>
            </a:prstGeom>
            <a:solidFill>
              <a:schemeClr val="tx1"/>
            </a:solidFill>
            <a:ln w="25400" algn="ctr">
              <a:solidFill>
                <a:schemeClr val="tx1"/>
              </a:solidFill>
              <a:round/>
              <a:headEnd/>
              <a:tailEnd/>
            </a:ln>
          </p:spPr>
          <p:txBody>
            <a:bodyPr anchor="ctr"/>
            <a:lstStyle/>
            <a:p>
              <a:pPr algn="ctr"/>
              <a:endParaRPr lang="en-US" sz="1800" b="1"/>
            </a:p>
          </p:txBody>
        </p:sp>
        <p:sp>
          <p:nvSpPr>
            <p:cNvPr id="11278" name="Oval 10"/>
            <p:cNvSpPr>
              <a:spLocks noChangeArrowheads="1"/>
            </p:cNvSpPr>
            <p:nvPr/>
          </p:nvSpPr>
          <p:spPr bwMode="auto">
            <a:xfrm>
              <a:off x="3479346" y="3276600"/>
              <a:ext cx="1347107" cy="1346979"/>
            </a:xfrm>
            <a:prstGeom prst="ellipse">
              <a:avLst/>
            </a:prstGeom>
            <a:solidFill>
              <a:schemeClr val="tx1"/>
            </a:solidFill>
            <a:ln w="25400" algn="ctr">
              <a:solidFill>
                <a:schemeClr val="tx1"/>
              </a:solidFill>
              <a:round/>
              <a:headEnd/>
              <a:tailEnd/>
            </a:ln>
          </p:spPr>
          <p:txBody>
            <a:bodyPr anchor="ctr"/>
            <a:lstStyle/>
            <a:p>
              <a:pPr algn="ctr"/>
              <a:endParaRPr lang="en-US" sz="1800" b="1"/>
            </a:p>
          </p:txBody>
        </p:sp>
        <p:grpSp>
          <p:nvGrpSpPr>
            <p:cNvPr id="11279" name="Group 12"/>
            <p:cNvGrpSpPr>
              <a:grpSpLocks/>
            </p:cNvGrpSpPr>
            <p:nvPr/>
          </p:nvGrpSpPr>
          <p:grpSpPr bwMode="auto">
            <a:xfrm>
              <a:off x="2920093" y="4291821"/>
              <a:ext cx="1347107" cy="1346979"/>
              <a:chOff x="2362200" y="3733800"/>
              <a:chExt cx="2286000" cy="2286000"/>
            </a:xfrm>
          </p:grpSpPr>
          <p:sp>
            <p:nvSpPr>
              <p:cNvPr id="11282" name="Oval 8"/>
              <p:cNvSpPr>
                <a:spLocks noChangeArrowheads="1"/>
              </p:cNvSpPr>
              <p:nvPr/>
            </p:nvSpPr>
            <p:spPr bwMode="auto">
              <a:xfrm>
                <a:off x="2362200" y="3733800"/>
                <a:ext cx="2286000" cy="2286000"/>
              </a:xfrm>
              <a:prstGeom prst="ellipse">
                <a:avLst/>
              </a:prstGeom>
              <a:solidFill>
                <a:schemeClr val="tx1"/>
              </a:solidFill>
              <a:ln w="25400" algn="ctr">
                <a:solidFill>
                  <a:schemeClr val="tx1"/>
                </a:solidFill>
                <a:round/>
                <a:headEnd/>
                <a:tailEnd/>
              </a:ln>
            </p:spPr>
            <p:txBody>
              <a:bodyPr anchor="ctr"/>
              <a:lstStyle/>
              <a:p>
                <a:pPr algn="ctr"/>
                <a:endParaRPr lang="en-US" sz="1800" b="1"/>
              </a:p>
            </p:txBody>
          </p:sp>
          <p:sp>
            <p:nvSpPr>
              <p:cNvPr id="11283" name="Oval 3"/>
              <p:cNvSpPr>
                <a:spLocks noChangeArrowheads="1"/>
              </p:cNvSpPr>
              <p:nvPr/>
            </p:nvSpPr>
            <p:spPr bwMode="auto">
              <a:xfrm>
                <a:off x="2362200" y="3733800"/>
                <a:ext cx="2286000" cy="2286000"/>
              </a:xfrm>
              <a:prstGeom prst="ellipse">
                <a:avLst/>
              </a:prstGeom>
              <a:solidFill>
                <a:srgbClr val="99CC00">
                  <a:alpha val="50195"/>
                </a:srgbClr>
              </a:solidFill>
              <a:ln w="25400" algn="ctr">
                <a:solidFill>
                  <a:srgbClr val="FFFF00"/>
                </a:solidFill>
                <a:round/>
                <a:headEnd/>
                <a:tailEnd/>
              </a:ln>
            </p:spPr>
            <p:txBody>
              <a:bodyPr lIns="45720" rIns="45720" anchor="ctr"/>
              <a:lstStyle/>
              <a:p>
                <a:pPr algn="ctr"/>
                <a:r>
                  <a:rPr lang="en-US" sz="1000" b="1">
                    <a:solidFill>
                      <a:srgbClr val="0000A8"/>
                    </a:solidFill>
                    <a:latin typeface="Arial" pitchFamily="34" charset="0"/>
                  </a:rPr>
                  <a:t>Strategic Partnerships</a:t>
                </a:r>
                <a:endParaRPr lang="en-US" sz="1000" b="1"/>
              </a:p>
            </p:txBody>
          </p:sp>
        </p:grpSp>
        <p:sp>
          <p:nvSpPr>
            <p:cNvPr id="11280" name="Oval 6"/>
            <p:cNvSpPr>
              <a:spLocks noChangeArrowheads="1"/>
            </p:cNvSpPr>
            <p:nvPr/>
          </p:nvSpPr>
          <p:spPr bwMode="auto">
            <a:xfrm>
              <a:off x="4038600" y="4291821"/>
              <a:ext cx="1347107" cy="1346979"/>
            </a:xfrm>
            <a:prstGeom prst="ellipse">
              <a:avLst/>
            </a:prstGeom>
            <a:solidFill>
              <a:srgbClr val="FFCC66">
                <a:alpha val="50195"/>
              </a:srgbClr>
            </a:solidFill>
            <a:ln w="25400" algn="ctr">
              <a:solidFill>
                <a:srgbClr val="FFFF00"/>
              </a:solidFill>
              <a:round/>
              <a:headEnd/>
              <a:tailEnd/>
            </a:ln>
          </p:spPr>
          <p:txBody>
            <a:bodyPr lIns="45720" rIns="45720" anchor="ctr"/>
            <a:lstStyle/>
            <a:p>
              <a:pPr algn="ctr"/>
              <a:r>
                <a:rPr lang="en-US" sz="1000" b="1">
                  <a:solidFill>
                    <a:srgbClr val="0000A8"/>
                  </a:solidFill>
                  <a:latin typeface="Arial" pitchFamily="34" charset="0"/>
                </a:rPr>
                <a:t>Virtual Centers</a:t>
              </a:r>
              <a:endParaRPr lang="en-US" sz="1000" b="1"/>
            </a:p>
          </p:txBody>
        </p:sp>
        <p:sp>
          <p:nvSpPr>
            <p:cNvPr id="11281" name="Oval 5"/>
            <p:cNvSpPr>
              <a:spLocks noChangeArrowheads="1"/>
            </p:cNvSpPr>
            <p:nvPr/>
          </p:nvSpPr>
          <p:spPr bwMode="auto">
            <a:xfrm>
              <a:off x="3479346" y="3276600"/>
              <a:ext cx="1347107" cy="1346979"/>
            </a:xfrm>
            <a:prstGeom prst="ellipse">
              <a:avLst/>
            </a:prstGeom>
            <a:solidFill>
              <a:srgbClr val="9966FF">
                <a:alpha val="50195"/>
              </a:srgbClr>
            </a:solidFill>
            <a:ln w="25400" algn="ctr">
              <a:solidFill>
                <a:srgbClr val="FFFF00"/>
              </a:solidFill>
              <a:round/>
              <a:headEnd/>
              <a:tailEnd/>
            </a:ln>
          </p:spPr>
          <p:txBody>
            <a:bodyPr lIns="45720" rIns="45720" anchor="ctr"/>
            <a:lstStyle/>
            <a:p>
              <a:pPr algn="ctr"/>
              <a:r>
                <a:rPr lang="en-US" sz="1000" b="1">
                  <a:solidFill>
                    <a:srgbClr val="0000A8"/>
                  </a:solidFill>
                  <a:latin typeface="Arial" pitchFamily="34" charset="0"/>
                </a:rPr>
                <a:t>Media &amp; Marketing</a:t>
              </a:r>
              <a:endParaRPr lang="en-US" sz="1000" b="1"/>
            </a:p>
          </p:txBody>
        </p:sp>
      </p:grpSp>
      <p:sp>
        <p:nvSpPr>
          <p:cNvPr id="11270" name="Rounded Rectangle 10"/>
          <p:cNvSpPr>
            <a:spLocks noChangeArrowheads="1"/>
          </p:cNvSpPr>
          <p:nvPr/>
        </p:nvSpPr>
        <p:spPr bwMode="auto">
          <a:xfrm>
            <a:off x="3378200" y="1600200"/>
            <a:ext cx="2514600" cy="471488"/>
          </a:xfrm>
          <a:prstGeom prst="roundRect">
            <a:avLst>
              <a:gd name="adj" fmla="val 16667"/>
            </a:avLst>
          </a:prstGeom>
          <a:solidFill>
            <a:schemeClr val="tx1"/>
          </a:solidFill>
          <a:ln w="25400" algn="ctr">
            <a:solidFill>
              <a:srgbClr val="FFFF00"/>
            </a:solidFill>
            <a:round/>
            <a:headEnd/>
            <a:tailEnd/>
          </a:ln>
        </p:spPr>
        <p:txBody>
          <a:bodyPr anchor="ctr"/>
          <a:lstStyle/>
          <a:p>
            <a:pPr algn="ctr"/>
            <a:r>
              <a:rPr lang="en-US" sz="1400" b="1">
                <a:solidFill>
                  <a:srgbClr val="0000A8"/>
                </a:solidFill>
                <a:latin typeface="Arial" pitchFamily="34" charset="0"/>
              </a:rPr>
              <a:t>Formative Research</a:t>
            </a:r>
            <a:endParaRPr lang="en-US" sz="1400" b="1"/>
          </a:p>
        </p:txBody>
      </p:sp>
      <p:sp>
        <p:nvSpPr>
          <p:cNvPr id="11271" name="Rounded Rectangle 11"/>
          <p:cNvSpPr>
            <a:spLocks noChangeArrowheads="1"/>
          </p:cNvSpPr>
          <p:nvPr/>
        </p:nvSpPr>
        <p:spPr bwMode="auto">
          <a:xfrm>
            <a:off x="3378200" y="2446338"/>
            <a:ext cx="2514600" cy="471487"/>
          </a:xfrm>
          <a:prstGeom prst="roundRect">
            <a:avLst>
              <a:gd name="adj" fmla="val 16667"/>
            </a:avLst>
          </a:prstGeom>
          <a:solidFill>
            <a:schemeClr val="tx1"/>
          </a:solidFill>
          <a:ln w="25400" algn="ctr">
            <a:solidFill>
              <a:srgbClr val="FFFF00"/>
            </a:solidFill>
            <a:round/>
            <a:headEnd/>
            <a:tailEnd/>
          </a:ln>
        </p:spPr>
        <p:txBody>
          <a:bodyPr anchor="ctr"/>
          <a:lstStyle/>
          <a:p>
            <a:pPr algn="ctr"/>
            <a:r>
              <a:rPr lang="en-US" sz="1400" b="1">
                <a:solidFill>
                  <a:srgbClr val="0000A8"/>
                </a:solidFill>
                <a:latin typeface="Arial" pitchFamily="34" charset="0"/>
              </a:rPr>
              <a:t>Strategic Plan</a:t>
            </a:r>
            <a:endParaRPr lang="en-US" sz="1400" b="1"/>
          </a:p>
        </p:txBody>
      </p:sp>
      <p:sp>
        <p:nvSpPr>
          <p:cNvPr id="11272" name="Rounded Rectangle 12"/>
          <p:cNvSpPr>
            <a:spLocks noChangeArrowheads="1"/>
          </p:cNvSpPr>
          <p:nvPr/>
        </p:nvSpPr>
        <p:spPr bwMode="auto">
          <a:xfrm>
            <a:off x="3378200" y="5943600"/>
            <a:ext cx="2514600" cy="471488"/>
          </a:xfrm>
          <a:prstGeom prst="roundRect">
            <a:avLst>
              <a:gd name="adj" fmla="val 16667"/>
            </a:avLst>
          </a:prstGeom>
          <a:solidFill>
            <a:schemeClr val="tx1"/>
          </a:solidFill>
          <a:ln w="25400" algn="ctr">
            <a:solidFill>
              <a:srgbClr val="FFFF00"/>
            </a:solidFill>
            <a:round/>
            <a:headEnd/>
            <a:tailEnd/>
          </a:ln>
        </p:spPr>
        <p:txBody>
          <a:bodyPr anchor="ctr"/>
          <a:lstStyle/>
          <a:p>
            <a:pPr algn="ctr"/>
            <a:r>
              <a:rPr lang="en-US" sz="1400" b="1">
                <a:solidFill>
                  <a:srgbClr val="0000A8"/>
                </a:solidFill>
                <a:latin typeface="Arial" pitchFamily="34" charset="0"/>
              </a:rPr>
              <a:t>Evaluation &amp; Metrics</a:t>
            </a:r>
            <a:endParaRPr lang="en-US" sz="1400" b="1"/>
          </a:p>
        </p:txBody>
      </p:sp>
      <p:sp>
        <p:nvSpPr>
          <p:cNvPr id="11273" name="TextBox 21"/>
          <p:cNvSpPr txBox="1">
            <a:spLocks noChangeArrowheads="1"/>
          </p:cNvSpPr>
          <p:nvPr/>
        </p:nvSpPr>
        <p:spPr bwMode="auto">
          <a:xfrm>
            <a:off x="2743200" y="3200400"/>
            <a:ext cx="1066800" cy="492125"/>
          </a:xfrm>
          <a:prstGeom prst="rect">
            <a:avLst/>
          </a:prstGeom>
          <a:noFill/>
          <a:ln w="9525">
            <a:noFill/>
            <a:miter lim="800000"/>
            <a:headEnd/>
            <a:tailEnd/>
          </a:ln>
        </p:spPr>
        <p:txBody>
          <a:bodyPr anchor="ctr">
            <a:spAutoFit/>
          </a:bodyPr>
          <a:lstStyle/>
          <a:p>
            <a:r>
              <a:rPr lang="en-US" sz="1300" b="1">
                <a:solidFill>
                  <a:srgbClr val="0000A8"/>
                </a:solidFill>
                <a:latin typeface="Arial" pitchFamily="34" charset="0"/>
              </a:rPr>
              <a:t>Integrated Approach</a:t>
            </a:r>
            <a:endParaRPr lang="en-US" sz="1300" b="1"/>
          </a:p>
        </p:txBody>
      </p:sp>
      <p:cxnSp>
        <p:nvCxnSpPr>
          <p:cNvPr id="11274" name="Straight Arrow Connector 23"/>
          <p:cNvCxnSpPr>
            <a:cxnSpLocks noChangeShapeType="1"/>
            <a:stCxn id="11270" idx="2"/>
            <a:endCxn id="11271" idx="0"/>
          </p:cNvCxnSpPr>
          <p:nvPr/>
        </p:nvCxnSpPr>
        <p:spPr bwMode="auto">
          <a:xfrm rot="5400000">
            <a:off x="4448969" y="2259806"/>
            <a:ext cx="374650" cy="1588"/>
          </a:xfrm>
          <a:prstGeom prst="straightConnector1">
            <a:avLst/>
          </a:prstGeom>
          <a:noFill/>
          <a:ln w="12700" algn="ctr">
            <a:solidFill>
              <a:schemeClr val="tx1"/>
            </a:solidFill>
            <a:round/>
            <a:headEnd/>
            <a:tailEnd type="arrow" w="med" len="med"/>
          </a:ln>
        </p:spPr>
      </p:cxnSp>
      <p:cxnSp>
        <p:nvCxnSpPr>
          <p:cNvPr id="11275" name="Straight Arrow Connector 25"/>
          <p:cNvCxnSpPr>
            <a:cxnSpLocks noChangeShapeType="1"/>
            <a:stCxn id="11271" idx="2"/>
          </p:cNvCxnSpPr>
          <p:nvPr/>
        </p:nvCxnSpPr>
        <p:spPr bwMode="auto">
          <a:xfrm rot="5400000">
            <a:off x="4456113" y="3108325"/>
            <a:ext cx="357188" cy="1587"/>
          </a:xfrm>
          <a:prstGeom prst="straightConnector1">
            <a:avLst/>
          </a:prstGeom>
          <a:noFill/>
          <a:ln w="12700" algn="ctr">
            <a:solidFill>
              <a:schemeClr val="tx1"/>
            </a:solidFill>
            <a:round/>
            <a:headEnd/>
            <a:tailEnd type="arrow" w="med" len="med"/>
          </a:ln>
        </p:spPr>
      </p:cxnSp>
      <p:cxnSp>
        <p:nvCxnSpPr>
          <p:cNvPr id="11276" name="Elbow Connector 27"/>
          <p:cNvCxnSpPr>
            <a:cxnSpLocks noChangeShapeType="1"/>
          </p:cNvCxnSpPr>
          <p:nvPr/>
        </p:nvCxnSpPr>
        <p:spPr bwMode="auto">
          <a:xfrm rot="10800000">
            <a:off x="3378200" y="2682875"/>
            <a:ext cx="1588" cy="3497263"/>
          </a:xfrm>
          <a:prstGeom prst="bentConnector3">
            <a:avLst>
              <a:gd name="adj1" fmla="val 57803407"/>
            </a:avLst>
          </a:prstGeom>
          <a:noFill/>
          <a:ln w="12700" algn="ctr">
            <a:solidFill>
              <a:schemeClr val="tx1"/>
            </a:solidFill>
            <a:round/>
            <a:headEnd/>
            <a:tailEnd type="arrow" w="med" len="med"/>
          </a:ln>
        </p:spPr>
      </p:cxn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228600"/>
            <a:ext cx="6629400" cy="685800"/>
          </a:xfrm>
        </p:spPr>
        <p:txBody>
          <a:bodyPr/>
          <a:lstStyle/>
          <a:p>
            <a:pPr>
              <a:defRPr/>
            </a:pPr>
            <a:r>
              <a:rPr lang="en-US" sz="3200" dirty="0" smtClean="0"/>
              <a:t>Media and Marketing</a:t>
            </a:r>
          </a:p>
        </p:txBody>
      </p:sp>
      <p:sp>
        <p:nvSpPr>
          <p:cNvPr id="3" name="Content Placeholder 2"/>
          <p:cNvSpPr>
            <a:spLocks noGrp="1"/>
          </p:cNvSpPr>
          <p:nvPr>
            <p:ph idx="1"/>
          </p:nvPr>
        </p:nvSpPr>
        <p:spPr>
          <a:xfrm>
            <a:off x="762001" y="1676400"/>
            <a:ext cx="7696200" cy="2895600"/>
          </a:xfrm>
        </p:spPr>
        <p:txBody>
          <a:bodyPr/>
          <a:lstStyle/>
          <a:p>
            <a:pPr>
              <a:defRPr/>
            </a:pPr>
            <a:r>
              <a:rPr lang="en-US" sz="2800" dirty="0" smtClean="0"/>
              <a:t>Multimedia Awareness Campaign</a:t>
            </a:r>
          </a:p>
          <a:p>
            <a:pPr lvl="1">
              <a:defRPr/>
            </a:pPr>
            <a:r>
              <a:rPr lang="en-US" sz="2400" dirty="0" smtClean="0"/>
              <a:t>To promote evidence-based medical comparison information among consumers.  </a:t>
            </a:r>
          </a:p>
          <a:p>
            <a:pPr lvl="1">
              <a:defRPr/>
            </a:pPr>
            <a:r>
              <a:rPr lang="en-US" sz="2400" dirty="0" smtClean="0"/>
              <a:t>To promote PCOR among health professionals</a:t>
            </a:r>
          </a:p>
          <a:p>
            <a:pPr>
              <a:defRPr/>
            </a:pPr>
            <a:r>
              <a:rPr lang="en-US" sz="2800" dirty="0" smtClean="0"/>
              <a:t>Single Product Marketing</a:t>
            </a:r>
          </a:p>
          <a:p>
            <a:pPr lvl="1">
              <a:defRPr/>
            </a:pPr>
            <a:r>
              <a:rPr lang="en-US" sz="2400" dirty="0" smtClean="0"/>
              <a:t>Efforts ongoing</a:t>
            </a:r>
          </a:p>
          <a:p>
            <a:pPr>
              <a:defRPr/>
            </a:pPr>
            <a:r>
              <a:rPr lang="en-US" sz="2800" dirty="0" smtClean="0"/>
              <a:t>“Bundled” Product Marketing </a:t>
            </a:r>
          </a:p>
          <a:p>
            <a:pPr lvl="1">
              <a:defRPr/>
            </a:pPr>
            <a:r>
              <a:rPr lang="en-US" sz="2400" dirty="0" smtClean="0"/>
              <a:t>Pregnancy, Diabetes, Arthritis, Cardiovascular Conditions</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1" y="228600"/>
            <a:ext cx="6477000" cy="685800"/>
          </a:xfrm>
        </p:spPr>
        <p:txBody>
          <a:bodyPr/>
          <a:lstStyle/>
          <a:p>
            <a:pPr>
              <a:defRPr/>
            </a:pPr>
            <a:r>
              <a:rPr lang="en-US" sz="3200" dirty="0" smtClean="0"/>
              <a:t>National Partnerships</a:t>
            </a:r>
          </a:p>
        </p:txBody>
      </p:sp>
      <p:sp>
        <p:nvSpPr>
          <p:cNvPr id="3" name="Content Placeholder 2"/>
          <p:cNvSpPr>
            <a:spLocks noGrp="1"/>
          </p:cNvSpPr>
          <p:nvPr>
            <p:ph idx="1"/>
          </p:nvPr>
        </p:nvSpPr>
        <p:spPr>
          <a:xfrm>
            <a:off x="609601" y="1676400"/>
            <a:ext cx="6857999" cy="2895600"/>
          </a:xfrm>
        </p:spPr>
        <p:txBody>
          <a:bodyPr/>
          <a:lstStyle/>
          <a:p>
            <a:pPr>
              <a:defRPr/>
            </a:pPr>
            <a:r>
              <a:rPr lang="en-US" sz="2800" dirty="0" smtClean="0"/>
              <a:t>Goal: 100 national-level partnerships</a:t>
            </a:r>
          </a:p>
          <a:p>
            <a:pPr>
              <a:defRPr/>
            </a:pPr>
            <a:r>
              <a:rPr lang="en-US" sz="2800" dirty="0" smtClean="0"/>
              <a:t>Early focus on partnerships with professional and consumer groups</a:t>
            </a:r>
          </a:p>
          <a:p>
            <a:pPr lvl="1">
              <a:defRPr/>
            </a:pPr>
            <a:r>
              <a:rPr lang="en-US" sz="2000" dirty="0" smtClean="0"/>
              <a:t>Physicians, PAs, RNs and NPs, Pharmacists, educators and community health workers, hospital associations, health associations and professional groups, clinical researchers, health plans and integrated health systems, and federal agencies</a:t>
            </a:r>
          </a:p>
          <a:p>
            <a:pPr lvl="1">
              <a:defRPr/>
            </a:pPr>
            <a:r>
              <a:rPr lang="en-US" sz="2000" dirty="0" smtClean="0"/>
              <a:t>Patient </a:t>
            </a:r>
            <a:r>
              <a:rPr lang="en-US" sz="2000" dirty="0"/>
              <a:t>advocacy organizations, consumer organizations, civic organizations, faith based organizations, minority organizations, disease-niche groups</a:t>
            </a:r>
          </a:p>
          <a:p>
            <a:pPr lvl="1">
              <a:defRPr/>
            </a:pPr>
            <a:endParaRPr lang="en-US" sz="2000" dirty="0" smtClean="0"/>
          </a:p>
          <a:p>
            <a:pPr>
              <a:buFont typeface="Wingdings" pitchFamily="2" charset="2"/>
              <a:buNone/>
              <a:defRPr/>
            </a:pPr>
            <a:endParaRPr lang="en-US" dirty="0" smtClean="0"/>
          </a:p>
          <a:p>
            <a:pPr>
              <a:defRPr/>
            </a:pPr>
            <a:endParaRPr lang="en-US" dirty="0"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1" y="228600"/>
            <a:ext cx="6477000" cy="685800"/>
          </a:xfrm>
        </p:spPr>
        <p:txBody>
          <a:bodyPr/>
          <a:lstStyle/>
          <a:p>
            <a:pPr>
              <a:defRPr/>
            </a:pPr>
            <a:r>
              <a:rPr lang="en-US" sz="3200" dirty="0" smtClean="0"/>
              <a:t>Virtual Centers</a:t>
            </a:r>
          </a:p>
        </p:txBody>
      </p:sp>
      <p:sp>
        <p:nvSpPr>
          <p:cNvPr id="3" name="Content Placeholder 2"/>
          <p:cNvSpPr>
            <a:spLocks noGrp="1"/>
          </p:cNvSpPr>
          <p:nvPr>
            <p:ph idx="1"/>
          </p:nvPr>
        </p:nvSpPr>
        <p:spPr>
          <a:xfrm>
            <a:off x="609601" y="1676400"/>
            <a:ext cx="7239000" cy="2895600"/>
          </a:xfrm>
        </p:spPr>
        <p:txBody>
          <a:bodyPr/>
          <a:lstStyle/>
          <a:p>
            <a:pPr>
              <a:defRPr/>
            </a:pPr>
            <a:r>
              <a:rPr lang="en-US" dirty="0" smtClean="0"/>
              <a:t>Presence on highly </a:t>
            </a:r>
            <a:r>
              <a:rPr lang="en-US" dirty="0" smtClean="0"/>
              <a:t>trafficked </a:t>
            </a:r>
            <a:r>
              <a:rPr lang="en-US" dirty="0" smtClean="0"/>
              <a:t>Web sites that engage audiences and drive them to Effective Health Care Web site</a:t>
            </a:r>
          </a:p>
          <a:p>
            <a:pPr>
              <a:defRPr/>
            </a:pPr>
            <a:r>
              <a:rPr lang="en-US" dirty="0" smtClean="0"/>
              <a:t>Goal: 40 virtual centers</a:t>
            </a:r>
          </a:p>
          <a:p>
            <a:pPr>
              <a:defRPr/>
            </a:pPr>
            <a:r>
              <a:rPr lang="en-US" dirty="0" smtClean="0"/>
              <a:t>Identify target Web sites through systematic assessment and process of information gathering</a:t>
            </a:r>
          </a:p>
          <a:p>
            <a:pPr>
              <a:buFont typeface="Wingdings" pitchFamily="2" charset="2"/>
              <a:buNone/>
              <a:defRPr/>
            </a:pPr>
            <a:endParaRPr lang="en-US" dirty="0" smtClean="0"/>
          </a:p>
          <a:p>
            <a:pPr>
              <a:defRPr/>
            </a:pPr>
            <a:endParaRPr lang="en-US" dirty="0"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447800" y="457200"/>
            <a:ext cx="6697663" cy="609600"/>
          </a:xfrm>
          <a:noFill/>
        </p:spPr>
        <p:txBody>
          <a:bodyPr/>
          <a:lstStyle/>
          <a:p>
            <a:r>
              <a:rPr lang="en-US" sz="3200" dirty="0" smtClean="0">
                <a:effectLst/>
              </a:rPr>
              <a:t> Regional Partnership Development Offices</a:t>
            </a:r>
          </a:p>
        </p:txBody>
      </p:sp>
      <p:sp>
        <p:nvSpPr>
          <p:cNvPr id="15380" name="Rectangle 20"/>
          <p:cNvSpPr>
            <a:spLocks noGrp="1" noChangeArrowheads="1"/>
          </p:cNvSpPr>
          <p:nvPr>
            <p:ph type="body" sz="half" idx="4294967295"/>
          </p:nvPr>
        </p:nvSpPr>
        <p:spPr>
          <a:xfrm>
            <a:off x="228600" y="1371600"/>
            <a:ext cx="8305800" cy="2895600"/>
          </a:xfrm>
          <a:ln w="9525"/>
        </p:spPr>
        <p:txBody>
          <a:bodyPr/>
          <a:lstStyle/>
          <a:p>
            <a:pPr marL="1546225" indent="-1546225">
              <a:lnSpc>
                <a:spcPct val="100000"/>
              </a:lnSpc>
              <a:spcBef>
                <a:spcPct val="0"/>
              </a:spcBef>
              <a:buFont typeface="Wingdings" pitchFamily="2" charset="2"/>
              <a:buNone/>
              <a:defRPr/>
            </a:pPr>
            <a:r>
              <a:rPr lang="en-US" sz="2000" b="1" u="sng" dirty="0" smtClean="0">
                <a:solidFill>
                  <a:schemeClr val="tx2"/>
                </a:solidFill>
              </a:rPr>
              <a:t>Purpose:</a:t>
            </a:r>
            <a:r>
              <a:rPr lang="en-US" sz="2000" b="1" dirty="0" smtClean="0"/>
              <a:t>   	</a:t>
            </a:r>
            <a:r>
              <a:rPr lang="en-US" sz="2000" dirty="0" smtClean="0"/>
              <a:t>Enhance </a:t>
            </a:r>
            <a:r>
              <a:rPr lang="en-US" sz="2000" dirty="0" smtClean="0">
                <a:solidFill>
                  <a:schemeClr val="tx1"/>
                </a:solidFill>
              </a:rPr>
              <a:t>awareness, understanding, and use of PCOR and EHC Program products in health care decisionmaking at the </a:t>
            </a:r>
            <a:r>
              <a:rPr lang="en-US" sz="2000" b="1" dirty="0" smtClean="0">
                <a:solidFill>
                  <a:schemeClr val="tx1"/>
                </a:solidFill>
              </a:rPr>
              <a:t>regional, State, and local levels</a:t>
            </a:r>
          </a:p>
          <a:p>
            <a:pPr marL="1546225" indent="-1546225">
              <a:lnSpc>
                <a:spcPct val="100000"/>
              </a:lnSpc>
              <a:spcBef>
                <a:spcPct val="0"/>
              </a:spcBef>
              <a:buFont typeface="Wingdings" pitchFamily="2" charset="2"/>
              <a:buNone/>
              <a:defRPr/>
            </a:pPr>
            <a:endParaRPr lang="en-US" sz="2000" b="1" u="sng" dirty="0" smtClean="0">
              <a:solidFill>
                <a:schemeClr val="tx2"/>
              </a:solidFill>
            </a:endParaRPr>
          </a:p>
          <a:p>
            <a:pPr marL="1546225" indent="-1546225">
              <a:lnSpc>
                <a:spcPct val="100000"/>
              </a:lnSpc>
              <a:spcBef>
                <a:spcPct val="0"/>
              </a:spcBef>
              <a:buFont typeface="Wingdings" pitchFamily="2" charset="2"/>
              <a:buNone/>
              <a:defRPr/>
            </a:pPr>
            <a:r>
              <a:rPr lang="en-US" sz="2000" b="1" u="sng" dirty="0" smtClean="0">
                <a:solidFill>
                  <a:schemeClr val="tx2"/>
                </a:solidFill>
              </a:rPr>
              <a:t>Focus:</a:t>
            </a:r>
            <a:r>
              <a:rPr lang="en-US" sz="2000" b="1" dirty="0" smtClean="0">
                <a:solidFill>
                  <a:schemeClr val="tx1"/>
                </a:solidFill>
              </a:rPr>
              <a:t>	</a:t>
            </a:r>
            <a:r>
              <a:rPr lang="en-US" sz="2000" dirty="0" smtClean="0">
                <a:solidFill>
                  <a:schemeClr val="tx1"/>
                </a:solidFill>
              </a:rPr>
              <a:t>The most prevalent </a:t>
            </a:r>
            <a:r>
              <a:rPr lang="en-US" sz="2000" b="1" dirty="0" smtClean="0">
                <a:solidFill>
                  <a:schemeClr val="tx1"/>
                </a:solidFill>
              </a:rPr>
              <a:t>health disparities</a:t>
            </a:r>
            <a:r>
              <a:rPr lang="en-US" sz="2000" dirty="0" smtClean="0">
                <a:solidFill>
                  <a:schemeClr val="tx1"/>
                </a:solidFill>
              </a:rPr>
              <a:t> in each region</a:t>
            </a:r>
          </a:p>
          <a:p>
            <a:pPr marL="1546225" indent="-1546225">
              <a:lnSpc>
                <a:spcPct val="100000"/>
              </a:lnSpc>
              <a:spcBef>
                <a:spcPct val="0"/>
              </a:spcBef>
              <a:buFont typeface="Wingdings" pitchFamily="2" charset="2"/>
              <a:buNone/>
              <a:defRPr/>
            </a:pPr>
            <a:r>
              <a:rPr lang="en-US" sz="2000" b="1" dirty="0" smtClean="0">
                <a:effectLst/>
              </a:rPr>
              <a:t>	</a:t>
            </a:r>
            <a:r>
              <a:rPr lang="en-US" sz="1800" b="1" dirty="0" smtClean="0">
                <a:solidFill>
                  <a:srgbClr val="FFCC66"/>
                </a:solidFill>
              </a:rPr>
              <a:t>(diabetes </a:t>
            </a:r>
            <a:r>
              <a:rPr lang="en-US" sz="1800" b="1" dirty="0" smtClean="0">
                <a:solidFill>
                  <a:srgbClr val="FFCC66"/>
                </a:solidFill>
                <a:sym typeface="Wingdings" pitchFamily="2" charset="2"/>
              </a:rPr>
              <a:t> heart conditions  mental health  cancer)</a:t>
            </a:r>
          </a:p>
        </p:txBody>
      </p:sp>
      <p:sp>
        <p:nvSpPr>
          <p:cNvPr id="15381" name="Rectangle 21"/>
          <p:cNvSpPr>
            <a:spLocks noGrp="1" noChangeArrowheads="1"/>
          </p:cNvSpPr>
          <p:nvPr>
            <p:ph type="body" sz="half" idx="4294967295"/>
          </p:nvPr>
        </p:nvSpPr>
        <p:spPr>
          <a:xfrm>
            <a:off x="3048000" y="3505200"/>
            <a:ext cx="5943600" cy="2667000"/>
          </a:xfrm>
          <a:ln w="9525"/>
        </p:spPr>
        <p:txBody>
          <a:bodyPr/>
          <a:lstStyle/>
          <a:p>
            <a:pPr>
              <a:buFont typeface="Wingdings" pitchFamily="2" charset="2"/>
              <a:buNone/>
              <a:defRPr/>
            </a:pPr>
            <a:r>
              <a:rPr lang="en-US" sz="2000" b="1" u="sng" dirty="0" smtClean="0">
                <a:solidFill>
                  <a:schemeClr val="tx2"/>
                </a:solidFill>
              </a:rPr>
              <a:t>Strategy:</a:t>
            </a:r>
            <a:r>
              <a:rPr lang="en-US" sz="2000" b="1" dirty="0" smtClean="0">
                <a:solidFill>
                  <a:schemeClr val="tx2"/>
                </a:solidFill>
              </a:rPr>
              <a:t> Targeted Partnerships</a:t>
            </a:r>
          </a:p>
          <a:p>
            <a:pPr>
              <a:lnSpc>
                <a:spcPct val="100000"/>
              </a:lnSpc>
              <a:defRPr/>
            </a:pPr>
            <a:r>
              <a:rPr lang="en-US" sz="2000" dirty="0" smtClean="0">
                <a:solidFill>
                  <a:schemeClr val="tx1"/>
                </a:solidFill>
              </a:rPr>
              <a:t>Create collaborative, ongoing and robust dissemination partnerships</a:t>
            </a:r>
          </a:p>
          <a:p>
            <a:pPr>
              <a:lnSpc>
                <a:spcPct val="100000"/>
              </a:lnSpc>
              <a:defRPr/>
            </a:pPr>
            <a:r>
              <a:rPr lang="en-US" sz="2000" dirty="0" smtClean="0">
                <a:solidFill>
                  <a:schemeClr val="tx1"/>
                </a:solidFill>
              </a:rPr>
              <a:t>Outreach to local and regional consumer and health care organizations, businesses, unions, consumer, and other organizations </a:t>
            </a:r>
          </a:p>
          <a:p>
            <a:pPr>
              <a:lnSpc>
                <a:spcPct val="100000"/>
              </a:lnSpc>
              <a:defRPr/>
            </a:pPr>
            <a:r>
              <a:rPr lang="en-US" sz="2000" dirty="0" smtClean="0">
                <a:solidFill>
                  <a:schemeClr val="tx1"/>
                </a:solidFill>
              </a:rPr>
              <a:t>Target audiences: clinicians, patients, and the intermediaries who reach them</a:t>
            </a:r>
            <a:endParaRPr lang="en-US" sz="2000" dirty="0" smtClean="0">
              <a:effectLst/>
            </a:endParaRPr>
          </a:p>
        </p:txBody>
      </p:sp>
      <p:grpSp>
        <p:nvGrpSpPr>
          <p:cNvPr id="2" name="Group 19"/>
          <p:cNvGrpSpPr>
            <a:grpSpLocks/>
          </p:cNvGrpSpPr>
          <p:nvPr/>
        </p:nvGrpSpPr>
        <p:grpSpPr bwMode="auto">
          <a:xfrm>
            <a:off x="228600" y="3886200"/>
            <a:ext cx="2667000" cy="2133600"/>
            <a:chOff x="240" y="1757"/>
            <a:chExt cx="3204" cy="2227"/>
          </a:xfrm>
        </p:grpSpPr>
        <p:pic>
          <p:nvPicPr>
            <p:cNvPr id="8198" name="Picture 28" descr="us map"/>
            <p:cNvPicPr>
              <a:picLocks noChangeAspect="1" noChangeArrowheads="1"/>
            </p:cNvPicPr>
            <p:nvPr/>
          </p:nvPicPr>
          <p:blipFill>
            <a:blip r:embed="rId3" cstate="print"/>
            <a:srcRect/>
            <a:stretch>
              <a:fillRect/>
            </a:stretch>
          </p:blipFill>
          <p:spPr bwMode="auto">
            <a:xfrm>
              <a:off x="240" y="1757"/>
              <a:ext cx="3204" cy="2227"/>
            </a:xfrm>
            <a:prstGeom prst="rect">
              <a:avLst/>
            </a:prstGeom>
            <a:noFill/>
            <a:ln w="9525">
              <a:solidFill>
                <a:srgbClr val="333399"/>
              </a:solidFill>
              <a:miter lim="800000"/>
              <a:headEnd/>
              <a:tailEnd/>
            </a:ln>
          </p:spPr>
        </p:pic>
        <p:sp>
          <p:nvSpPr>
            <p:cNvPr id="426001" name="AutoShape 17"/>
            <p:cNvSpPr>
              <a:spLocks noChangeArrowheads="1"/>
            </p:cNvSpPr>
            <p:nvPr/>
          </p:nvSpPr>
          <p:spPr bwMode="auto">
            <a:xfrm>
              <a:off x="1650" y="3263"/>
              <a:ext cx="125" cy="145"/>
            </a:xfrm>
            <a:prstGeom prst="star5">
              <a:avLst/>
            </a:prstGeom>
            <a:solidFill>
              <a:srgbClr val="FF3300"/>
            </a:solidFill>
            <a:ln w="12700">
              <a:solidFill>
                <a:schemeClr val="tx1"/>
              </a:solidFill>
              <a:miter lim="800000"/>
              <a:headEnd/>
              <a:tailEnd/>
            </a:ln>
            <a:effectLst/>
          </p:spPr>
          <p:txBody>
            <a:bodyPr wrap="none" anchor="ctr"/>
            <a:lstStyle/>
            <a:p>
              <a:pPr eaLnBrk="0" fontAlgn="base" hangingPunct="0">
                <a:spcBef>
                  <a:spcPct val="0"/>
                </a:spcBef>
                <a:spcAft>
                  <a:spcPct val="0"/>
                </a:spcAft>
                <a:defRPr/>
              </a:pPr>
              <a:endParaRPr lang="en-US" sz="2400" dirty="0">
                <a:solidFill>
                  <a:srgbClr val="FFFFFF"/>
                </a:solidFill>
                <a:latin typeface="Times New Roman" pitchFamily="18" charset="0"/>
              </a:endParaRPr>
            </a:p>
          </p:txBody>
        </p:sp>
        <p:sp>
          <p:nvSpPr>
            <p:cNvPr id="426002" name="AutoShape 18"/>
            <p:cNvSpPr>
              <a:spLocks noChangeArrowheads="1"/>
            </p:cNvSpPr>
            <p:nvPr/>
          </p:nvSpPr>
          <p:spPr bwMode="auto">
            <a:xfrm>
              <a:off x="2256" y="2496"/>
              <a:ext cx="127" cy="144"/>
            </a:xfrm>
            <a:prstGeom prst="star5">
              <a:avLst/>
            </a:prstGeom>
            <a:solidFill>
              <a:srgbClr val="FF3300"/>
            </a:solidFill>
            <a:ln w="12700">
              <a:solidFill>
                <a:schemeClr val="tx1"/>
              </a:solidFill>
              <a:miter lim="800000"/>
              <a:headEnd/>
              <a:tailEnd/>
            </a:ln>
            <a:effectLst/>
          </p:spPr>
          <p:txBody>
            <a:bodyPr wrap="none" anchor="ctr"/>
            <a:lstStyle/>
            <a:p>
              <a:pPr eaLnBrk="0" fontAlgn="base" hangingPunct="0">
                <a:spcBef>
                  <a:spcPct val="0"/>
                </a:spcBef>
                <a:spcAft>
                  <a:spcPct val="0"/>
                </a:spcAft>
                <a:defRPr/>
              </a:pPr>
              <a:endParaRPr lang="en-US" sz="2400" dirty="0">
                <a:solidFill>
                  <a:srgbClr val="FFFFFF"/>
                </a:solidFill>
                <a:latin typeface="Times New Roman" pitchFamily="18" charset="0"/>
              </a:endParaRPr>
            </a:p>
          </p:txBody>
        </p:sp>
        <p:sp>
          <p:nvSpPr>
            <p:cNvPr id="426003" name="AutoShape 19"/>
            <p:cNvSpPr>
              <a:spLocks noChangeArrowheads="1"/>
            </p:cNvSpPr>
            <p:nvPr/>
          </p:nvSpPr>
          <p:spPr bwMode="auto">
            <a:xfrm>
              <a:off x="1248" y="2736"/>
              <a:ext cx="127" cy="145"/>
            </a:xfrm>
            <a:prstGeom prst="star5">
              <a:avLst/>
            </a:prstGeom>
            <a:solidFill>
              <a:srgbClr val="FF3300"/>
            </a:solidFill>
            <a:ln w="12700">
              <a:solidFill>
                <a:schemeClr val="tx1"/>
              </a:solidFill>
              <a:miter lim="800000"/>
              <a:headEnd/>
              <a:tailEnd/>
            </a:ln>
            <a:effectLst/>
          </p:spPr>
          <p:txBody>
            <a:bodyPr wrap="none" anchor="ctr"/>
            <a:lstStyle/>
            <a:p>
              <a:pPr eaLnBrk="0" fontAlgn="base" hangingPunct="0">
                <a:spcBef>
                  <a:spcPct val="0"/>
                </a:spcBef>
                <a:spcAft>
                  <a:spcPct val="0"/>
                </a:spcAft>
                <a:defRPr/>
              </a:pPr>
              <a:endParaRPr lang="en-US" sz="2400" dirty="0">
                <a:solidFill>
                  <a:srgbClr val="FFFFFF"/>
                </a:solidFill>
                <a:latin typeface="Times New Roman" pitchFamily="18" charset="0"/>
              </a:endParaRPr>
            </a:p>
          </p:txBody>
        </p:sp>
        <p:sp>
          <p:nvSpPr>
            <p:cNvPr id="426005" name="AutoShape 21"/>
            <p:cNvSpPr>
              <a:spLocks noChangeArrowheads="1"/>
            </p:cNvSpPr>
            <p:nvPr/>
          </p:nvSpPr>
          <p:spPr bwMode="auto">
            <a:xfrm>
              <a:off x="2544" y="3168"/>
              <a:ext cx="127" cy="145"/>
            </a:xfrm>
            <a:prstGeom prst="star5">
              <a:avLst/>
            </a:prstGeom>
            <a:solidFill>
              <a:srgbClr val="FF3300"/>
            </a:solidFill>
            <a:ln w="12700">
              <a:solidFill>
                <a:schemeClr val="tx1"/>
              </a:solidFill>
              <a:miter lim="800000"/>
              <a:headEnd/>
              <a:tailEnd/>
            </a:ln>
            <a:effectLst/>
          </p:spPr>
          <p:txBody>
            <a:bodyPr wrap="none" anchor="ctr"/>
            <a:lstStyle/>
            <a:p>
              <a:pPr eaLnBrk="0" fontAlgn="base" hangingPunct="0">
                <a:spcBef>
                  <a:spcPct val="0"/>
                </a:spcBef>
                <a:spcAft>
                  <a:spcPct val="0"/>
                </a:spcAft>
                <a:defRPr/>
              </a:pPr>
              <a:endParaRPr lang="en-US" sz="2400" dirty="0">
                <a:solidFill>
                  <a:srgbClr val="FFFFFF"/>
                </a:solidFill>
                <a:latin typeface="Times New Roman" pitchFamily="18" charset="0"/>
              </a:endParaRPr>
            </a:p>
          </p:txBody>
        </p:sp>
        <p:sp>
          <p:nvSpPr>
            <p:cNvPr id="8203" name="Line 22"/>
            <p:cNvSpPr>
              <a:spLocks noChangeShapeType="1"/>
            </p:cNvSpPr>
            <p:nvPr/>
          </p:nvSpPr>
          <p:spPr bwMode="auto">
            <a:xfrm flipV="1">
              <a:off x="1344" y="2669"/>
              <a:ext cx="1698" cy="163"/>
            </a:xfrm>
            <a:prstGeom prst="line">
              <a:avLst/>
            </a:prstGeom>
            <a:noFill/>
            <a:ln w="12700">
              <a:solidFill>
                <a:srgbClr val="000000"/>
              </a:solidFill>
              <a:round/>
              <a:headEnd/>
              <a:tailEnd/>
            </a:ln>
          </p:spPr>
          <p:txBody>
            <a:bodyPr/>
            <a:lstStyle/>
            <a:p>
              <a:pPr eaLnBrk="0" fontAlgn="base" hangingPunct="0">
                <a:spcBef>
                  <a:spcPct val="0"/>
                </a:spcBef>
                <a:spcAft>
                  <a:spcPct val="0"/>
                </a:spcAft>
              </a:pPr>
              <a:endParaRPr lang="en-US" sz="2400" dirty="0">
                <a:solidFill>
                  <a:srgbClr val="FFFFFF"/>
                </a:solidFill>
                <a:latin typeface="Times New Roman" pitchFamily="18" charset="0"/>
              </a:endParaRPr>
            </a:p>
          </p:txBody>
        </p:sp>
        <p:sp>
          <p:nvSpPr>
            <p:cNvPr id="8204" name="Line 23"/>
            <p:cNvSpPr>
              <a:spLocks noChangeShapeType="1"/>
            </p:cNvSpPr>
            <p:nvPr/>
          </p:nvSpPr>
          <p:spPr bwMode="auto">
            <a:xfrm flipV="1">
              <a:off x="1776" y="2669"/>
              <a:ext cx="1266" cy="643"/>
            </a:xfrm>
            <a:prstGeom prst="line">
              <a:avLst/>
            </a:prstGeom>
            <a:noFill/>
            <a:ln w="12700">
              <a:solidFill>
                <a:srgbClr val="000000"/>
              </a:solidFill>
              <a:round/>
              <a:headEnd/>
              <a:tailEnd/>
            </a:ln>
          </p:spPr>
          <p:txBody>
            <a:bodyPr/>
            <a:lstStyle/>
            <a:p>
              <a:pPr eaLnBrk="0" fontAlgn="base" hangingPunct="0">
                <a:spcBef>
                  <a:spcPct val="0"/>
                </a:spcBef>
                <a:spcAft>
                  <a:spcPct val="0"/>
                </a:spcAft>
              </a:pPr>
              <a:endParaRPr lang="en-US" sz="2400" dirty="0">
                <a:solidFill>
                  <a:srgbClr val="FFFFFF"/>
                </a:solidFill>
                <a:latin typeface="Times New Roman" pitchFamily="18" charset="0"/>
              </a:endParaRPr>
            </a:p>
          </p:txBody>
        </p:sp>
        <p:sp>
          <p:nvSpPr>
            <p:cNvPr id="8205" name="Line 25"/>
            <p:cNvSpPr>
              <a:spLocks noChangeShapeType="1"/>
            </p:cNvSpPr>
            <p:nvPr/>
          </p:nvSpPr>
          <p:spPr bwMode="auto">
            <a:xfrm>
              <a:off x="2352" y="2592"/>
              <a:ext cx="690" cy="77"/>
            </a:xfrm>
            <a:prstGeom prst="line">
              <a:avLst/>
            </a:prstGeom>
            <a:noFill/>
            <a:ln w="12700">
              <a:solidFill>
                <a:srgbClr val="000000"/>
              </a:solidFill>
              <a:round/>
              <a:headEnd/>
              <a:tailEnd/>
            </a:ln>
          </p:spPr>
          <p:txBody>
            <a:bodyPr/>
            <a:lstStyle/>
            <a:p>
              <a:pPr eaLnBrk="0" fontAlgn="base" hangingPunct="0">
                <a:spcBef>
                  <a:spcPct val="0"/>
                </a:spcBef>
                <a:spcAft>
                  <a:spcPct val="0"/>
                </a:spcAft>
              </a:pPr>
              <a:endParaRPr lang="en-US" sz="2400" dirty="0">
                <a:solidFill>
                  <a:srgbClr val="FFFFFF"/>
                </a:solidFill>
                <a:latin typeface="Times New Roman" pitchFamily="18" charset="0"/>
              </a:endParaRPr>
            </a:p>
          </p:txBody>
        </p:sp>
        <p:sp>
          <p:nvSpPr>
            <p:cNvPr id="426004" name="AutoShape 20"/>
            <p:cNvSpPr>
              <a:spLocks noChangeArrowheads="1"/>
            </p:cNvSpPr>
            <p:nvPr/>
          </p:nvSpPr>
          <p:spPr bwMode="auto">
            <a:xfrm>
              <a:off x="3073" y="2496"/>
              <a:ext cx="125" cy="144"/>
            </a:xfrm>
            <a:prstGeom prst="star5">
              <a:avLst/>
            </a:prstGeom>
            <a:solidFill>
              <a:srgbClr val="FF3300"/>
            </a:solidFill>
            <a:ln w="12700">
              <a:solidFill>
                <a:schemeClr val="tx1"/>
              </a:solidFill>
              <a:miter lim="800000"/>
              <a:headEnd/>
              <a:tailEnd/>
            </a:ln>
            <a:effectLst/>
          </p:spPr>
          <p:txBody>
            <a:bodyPr wrap="none" anchor="ctr"/>
            <a:lstStyle/>
            <a:p>
              <a:pPr eaLnBrk="0" fontAlgn="base" hangingPunct="0">
                <a:spcBef>
                  <a:spcPct val="0"/>
                </a:spcBef>
                <a:spcAft>
                  <a:spcPct val="0"/>
                </a:spcAft>
                <a:defRPr/>
              </a:pPr>
              <a:endParaRPr lang="en-US" sz="2400" dirty="0">
                <a:solidFill>
                  <a:srgbClr val="FFFFFF"/>
                </a:solidFill>
                <a:latin typeface="Times New Roman" pitchFamily="18" charset="0"/>
              </a:endParaRPr>
            </a:p>
          </p:txBody>
        </p:sp>
        <p:sp>
          <p:nvSpPr>
            <p:cNvPr id="8207" name="Line 24"/>
            <p:cNvSpPr>
              <a:spLocks noChangeShapeType="1"/>
            </p:cNvSpPr>
            <p:nvPr/>
          </p:nvSpPr>
          <p:spPr bwMode="auto">
            <a:xfrm flipV="1">
              <a:off x="2640" y="2832"/>
              <a:ext cx="336" cy="384"/>
            </a:xfrm>
            <a:prstGeom prst="line">
              <a:avLst/>
            </a:prstGeom>
            <a:noFill/>
            <a:ln w="12700">
              <a:solidFill>
                <a:srgbClr val="000000"/>
              </a:solidFill>
              <a:round/>
              <a:headEnd/>
              <a:tailEnd/>
            </a:ln>
          </p:spPr>
          <p:txBody>
            <a:bodyPr/>
            <a:lstStyle/>
            <a:p>
              <a:pPr eaLnBrk="0" fontAlgn="base" hangingPunct="0">
                <a:spcBef>
                  <a:spcPct val="0"/>
                </a:spcBef>
                <a:spcAft>
                  <a:spcPct val="0"/>
                </a:spcAft>
              </a:pPr>
              <a:endParaRPr lang="en-US" sz="2400" dirty="0">
                <a:solidFill>
                  <a:srgbClr val="FFFFFF"/>
                </a:solidFill>
                <a:latin typeface="Times New Roman" pitchFamily="18" charset="0"/>
              </a:endParaRPr>
            </a:p>
          </p:txBody>
        </p:sp>
        <p:sp>
          <p:nvSpPr>
            <p:cNvPr id="8208" name="Line 26"/>
            <p:cNvSpPr>
              <a:spLocks noChangeShapeType="1"/>
            </p:cNvSpPr>
            <p:nvPr/>
          </p:nvSpPr>
          <p:spPr bwMode="auto">
            <a:xfrm flipH="1">
              <a:off x="3024" y="2592"/>
              <a:ext cx="96" cy="144"/>
            </a:xfrm>
            <a:prstGeom prst="line">
              <a:avLst/>
            </a:prstGeom>
            <a:noFill/>
            <a:ln w="12700">
              <a:solidFill>
                <a:srgbClr val="000000"/>
              </a:solidFill>
              <a:round/>
              <a:headEnd/>
              <a:tailEnd/>
            </a:ln>
          </p:spPr>
          <p:txBody>
            <a:bodyPr/>
            <a:lstStyle/>
            <a:p>
              <a:pPr eaLnBrk="0" fontAlgn="base" hangingPunct="0">
                <a:spcBef>
                  <a:spcPct val="0"/>
                </a:spcBef>
                <a:spcAft>
                  <a:spcPct val="0"/>
                </a:spcAft>
              </a:pPr>
              <a:endParaRPr lang="en-US" sz="2400" dirty="0">
                <a:solidFill>
                  <a:srgbClr val="FFFFFF"/>
                </a:solidFill>
                <a:latin typeface="Times New Roman" pitchFamily="18" charset="0"/>
              </a:endParaRPr>
            </a:p>
          </p:txBody>
        </p:sp>
        <p:sp>
          <p:nvSpPr>
            <p:cNvPr id="426011" name="AutoShape 27"/>
            <p:cNvSpPr>
              <a:spLocks noChangeArrowheads="1"/>
            </p:cNvSpPr>
            <p:nvPr/>
          </p:nvSpPr>
          <p:spPr bwMode="auto">
            <a:xfrm>
              <a:off x="2928" y="2640"/>
              <a:ext cx="192" cy="241"/>
            </a:xfrm>
            <a:prstGeom prst="star5">
              <a:avLst/>
            </a:prstGeom>
            <a:solidFill>
              <a:srgbClr val="FF3300"/>
            </a:solidFill>
            <a:ln w="12700">
              <a:solidFill>
                <a:schemeClr val="tx1"/>
              </a:solidFill>
              <a:miter lim="800000"/>
              <a:headEnd/>
              <a:tailEnd/>
            </a:ln>
            <a:effectLst/>
          </p:spPr>
          <p:txBody>
            <a:bodyPr wrap="none" anchor="ctr"/>
            <a:lstStyle/>
            <a:p>
              <a:pPr eaLnBrk="0" fontAlgn="base" hangingPunct="0">
                <a:spcBef>
                  <a:spcPct val="0"/>
                </a:spcBef>
                <a:spcAft>
                  <a:spcPct val="0"/>
                </a:spcAft>
                <a:defRPr/>
              </a:pPr>
              <a:endParaRPr lang="en-US" sz="2400" dirty="0">
                <a:solidFill>
                  <a:srgbClr val="FFFFFF"/>
                </a:solidFill>
                <a:latin typeface="Times New Roman" pitchFamily="18" charset="0"/>
              </a:endParaRPr>
            </a:p>
          </p:txBody>
        </p:sp>
      </p:gr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1600200" y="419100"/>
            <a:ext cx="6324600" cy="495300"/>
          </a:xfrm>
        </p:spPr>
        <p:txBody>
          <a:bodyPr/>
          <a:lstStyle/>
          <a:p>
            <a:pPr>
              <a:defRPr/>
            </a:pPr>
            <a:r>
              <a:rPr lang="en-US" sz="3200" dirty="0" smtClean="0">
                <a:effectLst>
                  <a:outerShdw blurRad="38100" dist="38100" dir="2700000" algn="tl">
                    <a:srgbClr val="000000">
                      <a:alpha val="43137"/>
                    </a:srgbClr>
                  </a:outerShdw>
                </a:effectLst>
              </a:rPr>
              <a:t>Opportunities for Involvement</a:t>
            </a:r>
          </a:p>
        </p:txBody>
      </p:sp>
      <p:sp>
        <p:nvSpPr>
          <p:cNvPr id="21507" name="Rectangle 3"/>
          <p:cNvSpPr>
            <a:spLocks noGrp="1" noChangeArrowheads="1"/>
          </p:cNvSpPr>
          <p:nvPr>
            <p:ph type="body" idx="1"/>
          </p:nvPr>
        </p:nvSpPr>
        <p:spPr>
          <a:xfrm>
            <a:off x="152400" y="1295400"/>
            <a:ext cx="8229600" cy="5257800"/>
          </a:xfrm>
        </p:spPr>
        <p:txBody>
          <a:bodyPr/>
          <a:lstStyle/>
          <a:p>
            <a:pPr>
              <a:buFont typeface="Wingdings" pitchFamily="2" charset="2"/>
              <a:buNone/>
              <a:defRPr/>
            </a:pPr>
            <a:endParaRPr lang="en-US" sz="1200" dirty="0" smtClean="0">
              <a:effectLst/>
            </a:endParaRPr>
          </a:p>
          <a:p>
            <a:pPr marL="914400" lvl="2" indent="-447675">
              <a:buFont typeface="Wingdings" pitchFamily="2" charset="2"/>
              <a:buChar char="§"/>
              <a:defRPr/>
            </a:pPr>
            <a:r>
              <a:rPr lang="en-US" dirty="0" smtClean="0">
                <a:effectLst>
                  <a:outerShdw blurRad="38100" dist="38100" dir="2700000" algn="tl">
                    <a:srgbClr val="000000">
                      <a:alpha val="43137"/>
                    </a:srgbClr>
                  </a:outerShdw>
                </a:effectLst>
              </a:rPr>
              <a:t>Obtain, disseminate and use slides, guides and other materials; make continuing education modules available to members</a:t>
            </a:r>
          </a:p>
          <a:p>
            <a:pPr marL="914400" indent="-447675">
              <a:buFont typeface="Wingdings" pitchFamily="2" charset="2"/>
              <a:buChar char="§"/>
              <a:defRPr/>
            </a:pPr>
            <a:r>
              <a:rPr lang="en-US" sz="2400" dirty="0" smtClean="0">
                <a:effectLst>
                  <a:outerShdw blurRad="38100" dist="38100" dir="2700000" algn="tl">
                    <a:srgbClr val="000000">
                      <a:alpha val="43137"/>
                    </a:srgbClr>
                  </a:outerShdw>
                </a:effectLst>
              </a:rPr>
              <a:t>Create customized or co-branded materials based on Effective Health Care Program content</a:t>
            </a:r>
          </a:p>
          <a:p>
            <a:pPr marL="914400" indent="-447675">
              <a:buFont typeface="Wingdings" pitchFamily="2" charset="2"/>
              <a:buChar char="§"/>
              <a:defRPr/>
            </a:pPr>
            <a:r>
              <a:rPr lang="en-US" sz="2400" dirty="0" smtClean="0">
                <a:effectLst>
                  <a:outerShdw blurRad="38100" dist="38100" dir="2700000" algn="tl">
                    <a:srgbClr val="000000">
                      <a:alpha val="43137"/>
                    </a:srgbClr>
                  </a:outerShdw>
                </a:effectLst>
              </a:rPr>
              <a:t>Feature the Effective Health Care Program and existing and new products on organization’s Web site, social media channels, or newsletters</a:t>
            </a:r>
          </a:p>
          <a:p>
            <a:pPr marL="914400" indent="-447675">
              <a:buFont typeface="Wingdings" pitchFamily="2" charset="2"/>
              <a:buChar char="§"/>
              <a:defRPr/>
            </a:pPr>
            <a:r>
              <a:rPr lang="en-US" sz="2400" dirty="0" smtClean="0">
                <a:effectLst>
                  <a:outerShdw blurRad="38100" dist="38100" dir="2700000" algn="tl">
                    <a:srgbClr val="000000">
                      <a:alpha val="43137"/>
                    </a:srgbClr>
                  </a:outerShdw>
                </a:effectLst>
              </a:rPr>
              <a:t>Participate in the research process</a:t>
            </a:r>
          </a:p>
          <a:p>
            <a:pPr marL="914400" indent="-447675">
              <a:buFont typeface="Wingdings" pitchFamily="2" charset="2"/>
              <a:buChar char="§"/>
              <a:defRPr/>
            </a:pPr>
            <a:r>
              <a:rPr lang="en-US" sz="2400" dirty="0" smtClean="0">
                <a:effectLst>
                  <a:outerShdw blurRad="38100" dist="38100" dir="2700000" algn="tl">
                    <a:srgbClr val="000000">
                      <a:alpha val="43137"/>
                    </a:srgbClr>
                  </a:outerShdw>
                </a:effectLst>
              </a:rPr>
              <a:t>Host webinars or exhibit materials at organization events</a:t>
            </a:r>
          </a:p>
          <a:p>
            <a:pPr marL="914400" indent="-447675">
              <a:buFont typeface="Wingdings" pitchFamily="2" charset="2"/>
              <a:buChar char="§"/>
              <a:defRPr/>
            </a:pPr>
            <a:r>
              <a:rPr lang="en-US" sz="2400" dirty="0" smtClean="0">
                <a:effectLst>
                  <a:outerShdw blurRad="38100" dist="38100" dir="2700000" algn="tl">
                    <a:srgbClr val="000000">
                      <a:alpha val="43137"/>
                    </a:srgbClr>
                  </a:outerShdw>
                </a:effectLst>
              </a:rPr>
              <a:t>Sign up for the Effective Health Care Program e-mail list</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ounded Rectangle 27"/>
          <p:cNvSpPr>
            <a:spLocks noChangeArrowheads="1"/>
          </p:cNvSpPr>
          <p:nvPr/>
        </p:nvSpPr>
        <p:spPr bwMode="auto">
          <a:xfrm>
            <a:off x="381000" y="1447800"/>
            <a:ext cx="8458200" cy="4953000"/>
          </a:xfrm>
          <a:prstGeom prst="roundRect">
            <a:avLst>
              <a:gd name="adj" fmla="val 2755"/>
            </a:avLst>
          </a:prstGeom>
          <a:solidFill>
            <a:schemeClr val="accent1">
              <a:alpha val="34117"/>
            </a:schemeClr>
          </a:solidFill>
          <a:ln w="19050" algn="ctr">
            <a:noFill/>
            <a:round/>
            <a:headEnd/>
            <a:tailEnd/>
          </a:ln>
        </p:spPr>
        <p:txBody>
          <a:bodyPr/>
          <a:lstStyle/>
          <a:p>
            <a:pPr eaLnBrk="0" hangingPunct="0"/>
            <a:endParaRPr lang="en-US"/>
          </a:p>
        </p:txBody>
      </p:sp>
      <p:sp>
        <p:nvSpPr>
          <p:cNvPr id="311300" name="Oval 4"/>
          <p:cNvSpPr>
            <a:spLocks noChangeArrowheads="1"/>
          </p:cNvSpPr>
          <p:nvPr/>
        </p:nvSpPr>
        <p:spPr bwMode="auto">
          <a:xfrm>
            <a:off x="2362200" y="2964923"/>
            <a:ext cx="1295400" cy="659212"/>
          </a:xfrm>
          <a:prstGeom prst="ellipse">
            <a:avLst/>
          </a:prstGeom>
          <a:solidFill>
            <a:srgbClr val="920000"/>
          </a:solidFill>
          <a:ln w="9525" algn="ctr">
            <a:noFill/>
            <a:round/>
            <a:headEnd/>
            <a:tailEnd type="none" w="sm"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lIns="0" tIns="0" rIns="0" bIns="0" anchor="ctr" anchorCtr="1"/>
          <a:lstStyle/>
          <a:p>
            <a:pPr algn="ctr">
              <a:defRPr/>
            </a:pPr>
            <a:r>
              <a:rPr lang="en-US" sz="1000" b="1" dirty="0">
                <a:solidFill>
                  <a:srgbClr val="FFFFFF"/>
                </a:solidFill>
                <a:latin typeface="+mj-lt"/>
                <a:cs typeface="Arial" charset="0"/>
              </a:rPr>
              <a:t>Evidence</a:t>
            </a:r>
          </a:p>
          <a:p>
            <a:pPr algn="ctr">
              <a:defRPr/>
            </a:pPr>
            <a:r>
              <a:rPr lang="en-US" sz="1000" b="1" dirty="0">
                <a:solidFill>
                  <a:srgbClr val="FFFFFF"/>
                </a:solidFill>
                <a:latin typeface="+mj-lt"/>
                <a:cs typeface="Arial" charset="0"/>
              </a:rPr>
              <a:t> Need</a:t>
            </a:r>
          </a:p>
          <a:p>
            <a:pPr algn="ctr">
              <a:defRPr/>
            </a:pPr>
            <a:r>
              <a:rPr lang="en-US" sz="1000" b="1" dirty="0">
                <a:solidFill>
                  <a:srgbClr val="FFFFFF"/>
                </a:solidFill>
                <a:latin typeface="+mj-lt"/>
                <a:cs typeface="Arial" charset="0"/>
              </a:rPr>
              <a:t> Identification</a:t>
            </a:r>
          </a:p>
        </p:txBody>
      </p:sp>
      <p:grpSp>
        <p:nvGrpSpPr>
          <p:cNvPr id="2" name="Group 42"/>
          <p:cNvGrpSpPr>
            <a:grpSpLocks/>
          </p:cNvGrpSpPr>
          <p:nvPr/>
        </p:nvGrpSpPr>
        <p:grpSpPr bwMode="auto">
          <a:xfrm>
            <a:off x="762000" y="2427288"/>
            <a:ext cx="1143000" cy="1735137"/>
            <a:chOff x="609600" y="2514600"/>
            <a:chExt cx="1447800" cy="1735282"/>
          </a:xfrm>
        </p:grpSpPr>
        <p:sp>
          <p:nvSpPr>
            <p:cNvPr id="311299" name="Oval 3"/>
            <p:cNvSpPr>
              <a:spLocks noChangeArrowheads="1"/>
            </p:cNvSpPr>
            <p:nvPr/>
          </p:nvSpPr>
          <p:spPr bwMode="auto">
            <a:xfrm>
              <a:off x="609600" y="2514600"/>
              <a:ext cx="1447800" cy="592282"/>
            </a:xfrm>
            <a:prstGeom prst="ellipse">
              <a:avLst/>
            </a:prstGeom>
            <a:solidFill>
              <a:srgbClr val="3D6E36"/>
            </a:solidFill>
            <a:ln w="9525" algn="ctr">
              <a:noFill/>
              <a:round/>
              <a:headEnd/>
              <a:tailEnd type="none" w="sm"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lIns="0" tIns="0" rIns="0" bIns="0" anchor="ctr" anchorCtr="1"/>
            <a:lstStyle/>
            <a:p>
              <a:pPr algn="ctr">
                <a:defRPr/>
              </a:pPr>
              <a:r>
                <a:rPr lang="en-US" sz="1000" b="1" dirty="0">
                  <a:solidFill>
                    <a:srgbClr val="FFFFFF"/>
                  </a:solidFill>
                  <a:latin typeface="+mj-lt"/>
                  <a:cs typeface="Arial" charset="0"/>
                </a:rPr>
                <a:t>Horizon </a:t>
              </a:r>
            </a:p>
            <a:p>
              <a:pPr algn="ctr">
                <a:defRPr/>
              </a:pPr>
              <a:r>
                <a:rPr lang="en-US" sz="1000" b="1" dirty="0">
                  <a:solidFill>
                    <a:srgbClr val="FFFFFF"/>
                  </a:solidFill>
                  <a:latin typeface="+mj-lt"/>
                  <a:cs typeface="Arial" charset="0"/>
                </a:rPr>
                <a:t>Scanning</a:t>
              </a:r>
            </a:p>
          </p:txBody>
        </p:sp>
        <p:sp>
          <p:nvSpPr>
            <p:cNvPr id="311301" name="Oval 5"/>
            <p:cNvSpPr>
              <a:spLocks noChangeArrowheads="1"/>
            </p:cNvSpPr>
            <p:nvPr/>
          </p:nvSpPr>
          <p:spPr bwMode="auto">
            <a:xfrm>
              <a:off x="609600" y="3657600"/>
              <a:ext cx="1447800" cy="592282"/>
            </a:xfrm>
            <a:prstGeom prst="ellipse">
              <a:avLst/>
            </a:prstGeom>
            <a:solidFill>
              <a:srgbClr val="DAA600"/>
            </a:solidFill>
            <a:ln w="9525" algn="ctr">
              <a:noFill/>
              <a:round/>
              <a:headEnd/>
              <a:tailEnd type="none" w="sm"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lIns="0" tIns="0" rIns="0" bIns="0" anchor="ctr" anchorCtr="1"/>
            <a:lstStyle/>
            <a:p>
              <a:pPr algn="ctr">
                <a:defRPr/>
              </a:pPr>
              <a:r>
                <a:rPr lang="en-US" sz="1000" b="1" dirty="0">
                  <a:solidFill>
                    <a:srgbClr val="FFFFFF"/>
                  </a:solidFill>
                  <a:latin typeface="+mj-lt"/>
                  <a:cs typeface="Arial" charset="0"/>
                </a:rPr>
                <a:t>Evidence </a:t>
              </a:r>
            </a:p>
            <a:p>
              <a:pPr algn="ctr">
                <a:defRPr/>
              </a:pPr>
              <a:r>
                <a:rPr lang="en-US" sz="1000" b="1" dirty="0">
                  <a:solidFill>
                    <a:srgbClr val="FFFFFF"/>
                  </a:solidFill>
                  <a:latin typeface="+mj-lt"/>
                  <a:cs typeface="Arial" charset="0"/>
                </a:rPr>
                <a:t>Synthesis</a:t>
              </a:r>
            </a:p>
          </p:txBody>
        </p:sp>
      </p:grpSp>
      <p:sp>
        <p:nvSpPr>
          <p:cNvPr id="311302" name="Rectangle 6"/>
          <p:cNvSpPr>
            <a:spLocks noChangeArrowheads="1"/>
          </p:cNvSpPr>
          <p:nvPr/>
        </p:nvSpPr>
        <p:spPr bwMode="auto">
          <a:xfrm>
            <a:off x="4038600" y="2286000"/>
            <a:ext cx="1143000" cy="2017059"/>
          </a:xfrm>
          <a:prstGeom prst="rect">
            <a:avLst/>
          </a:prstGeom>
          <a:solidFill>
            <a:srgbClr val="920000"/>
          </a:solidFill>
          <a:ln w="9525" algn="ctr">
            <a:noFill/>
            <a:round/>
            <a:headEnd/>
            <a:tailEnd type="none" w="sm" len="med"/>
          </a:ln>
          <a:effectLst>
            <a:outerShdw blurRad="44450" dist="27940" dir="5400000" algn="ctr">
              <a:srgbClr val="000000">
                <a:alpha val="32000"/>
              </a:srgbClr>
            </a:outerShdw>
          </a:effectLst>
          <a:scene3d>
            <a:camera prst="orthographicFront">
              <a:rot lat="0" lon="0" rev="0"/>
            </a:camera>
            <a:lightRig rig="threePt" dir="t"/>
          </a:scene3d>
          <a:sp3d extrusionH="114300" prstMaterial="matte">
            <a:bevelT w="190500" h="38100"/>
            <a:extrusionClr>
              <a:schemeClr val="bg1"/>
            </a:extrusionClr>
          </a:sp3d>
        </p:spPr>
        <p:txBody>
          <a:bodyPr wrap="none" lIns="0" tIns="0" rIns="0" bIns="0" anchor="ctr" anchorCtr="1"/>
          <a:lstStyle/>
          <a:p>
            <a:pPr algn="ctr">
              <a:defRPr/>
            </a:pPr>
            <a:r>
              <a:rPr lang="en-US" sz="1000" b="1" dirty="0">
                <a:solidFill>
                  <a:srgbClr val="FFFFFF"/>
                </a:solidFill>
                <a:latin typeface="+mj-lt"/>
                <a:cs typeface="Arial" charset="0"/>
              </a:rPr>
              <a:t>Evidence</a:t>
            </a:r>
          </a:p>
          <a:p>
            <a:pPr algn="ctr">
              <a:defRPr/>
            </a:pPr>
            <a:r>
              <a:rPr lang="en-US" sz="1000" b="1" dirty="0">
                <a:solidFill>
                  <a:srgbClr val="FFFFFF"/>
                </a:solidFill>
                <a:latin typeface="+mj-lt"/>
                <a:cs typeface="Arial" charset="0"/>
              </a:rPr>
              <a:t> Generation</a:t>
            </a:r>
          </a:p>
          <a:p>
            <a:pPr algn="ctr">
              <a:defRPr/>
            </a:pPr>
            <a:endParaRPr lang="en-US" sz="1000" b="1" dirty="0">
              <a:solidFill>
                <a:srgbClr val="FFFFFF"/>
              </a:solidFill>
              <a:latin typeface="+mj-lt"/>
              <a:cs typeface="Arial" charset="0"/>
            </a:endParaRPr>
          </a:p>
          <a:p>
            <a:pPr algn="ctr">
              <a:defRPr/>
            </a:pPr>
            <a:r>
              <a:rPr lang="en-US" sz="1000" b="1" dirty="0">
                <a:solidFill>
                  <a:srgbClr val="FFFFFF"/>
                </a:solidFill>
                <a:latin typeface="+mj-lt"/>
                <a:cs typeface="Arial" charset="0"/>
              </a:rPr>
              <a:t>Strategies</a:t>
            </a:r>
          </a:p>
          <a:p>
            <a:pPr algn="ctr">
              <a:defRPr/>
            </a:pPr>
            <a:r>
              <a:rPr lang="en-US" sz="1000" b="1" dirty="0">
                <a:solidFill>
                  <a:srgbClr val="FFFFFF"/>
                </a:solidFill>
                <a:latin typeface="+mj-lt"/>
                <a:cs typeface="Arial" charset="0"/>
              </a:rPr>
              <a:t>Interventions</a:t>
            </a:r>
          </a:p>
          <a:p>
            <a:pPr algn="ctr">
              <a:defRPr/>
            </a:pPr>
            <a:r>
              <a:rPr lang="en-US" sz="1000" b="1" dirty="0">
                <a:solidFill>
                  <a:srgbClr val="FFFFFF"/>
                </a:solidFill>
                <a:latin typeface="+mj-lt"/>
                <a:cs typeface="Arial" charset="0"/>
              </a:rPr>
              <a:t>Conditions</a:t>
            </a:r>
          </a:p>
          <a:p>
            <a:pPr algn="ctr">
              <a:defRPr/>
            </a:pPr>
            <a:r>
              <a:rPr lang="en-US" sz="1000" b="1" dirty="0">
                <a:solidFill>
                  <a:srgbClr val="FFFFFF"/>
                </a:solidFill>
                <a:latin typeface="+mj-lt"/>
                <a:cs typeface="Arial" charset="0"/>
              </a:rPr>
              <a:t>Populations</a:t>
            </a:r>
          </a:p>
          <a:p>
            <a:pPr algn="ctr">
              <a:defRPr/>
            </a:pPr>
            <a:endParaRPr lang="en-US" sz="1000" b="1" dirty="0">
              <a:solidFill>
                <a:srgbClr val="FFFFFF"/>
              </a:solidFill>
              <a:latin typeface="+mj-lt"/>
              <a:cs typeface="Arial" charset="0"/>
            </a:endParaRPr>
          </a:p>
        </p:txBody>
      </p:sp>
      <p:sp>
        <p:nvSpPr>
          <p:cNvPr id="311303" name="Rectangle 7"/>
          <p:cNvSpPr>
            <a:spLocks noChangeArrowheads="1"/>
          </p:cNvSpPr>
          <p:nvPr/>
        </p:nvSpPr>
        <p:spPr bwMode="auto">
          <a:xfrm>
            <a:off x="5595257" y="2608729"/>
            <a:ext cx="1306286" cy="1371600"/>
          </a:xfrm>
          <a:prstGeom prst="rect">
            <a:avLst/>
          </a:prstGeom>
          <a:solidFill>
            <a:srgbClr val="275B7B"/>
          </a:solidFill>
          <a:ln w="9525" algn="ctr">
            <a:noFill/>
            <a:round/>
            <a:headEnd/>
            <a:tailEnd type="none" w="sm" len="med"/>
          </a:ln>
          <a:effectLst>
            <a:outerShdw blurRad="44450" dist="27940" dir="5400000" algn="ctr">
              <a:srgbClr val="000000">
                <a:alpha val="32000"/>
              </a:srgbClr>
            </a:outerShdw>
          </a:effectLst>
          <a:scene3d>
            <a:camera prst="orthographicFront">
              <a:rot lat="0" lon="0" rev="0"/>
            </a:camera>
            <a:lightRig rig="threePt" dir="t"/>
          </a:scene3d>
          <a:sp3d extrusionH="114300" prstMaterial="matte">
            <a:bevelT w="190500" h="38100"/>
            <a:extrusionClr>
              <a:schemeClr val="bg1"/>
            </a:extrusionClr>
          </a:sp3d>
        </p:spPr>
        <p:txBody>
          <a:bodyPr wrap="none" lIns="0" tIns="0" rIns="0" bIns="0" anchor="ctr" anchorCtr="1"/>
          <a:lstStyle/>
          <a:p>
            <a:pPr algn="ctr">
              <a:defRPr/>
            </a:pPr>
            <a:endParaRPr lang="en-US" sz="1000" b="1" dirty="0">
              <a:solidFill>
                <a:srgbClr val="FFFFFF"/>
              </a:solidFill>
              <a:latin typeface="+mj-lt"/>
              <a:cs typeface="Arial" charset="0"/>
            </a:endParaRPr>
          </a:p>
          <a:p>
            <a:pPr algn="ctr">
              <a:defRPr/>
            </a:pPr>
            <a:endParaRPr lang="en-US" sz="1000" b="1" dirty="0">
              <a:solidFill>
                <a:srgbClr val="FFFFFF"/>
              </a:solidFill>
              <a:latin typeface="+mj-lt"/>
              <a:cs typeface="Arial" charset="0"/>
            </a:endParaRPr>
          </a:p>
          <a:p>
            <a:pPr algn="ctr">
              <a:defRPr/>
            </a:pPr>
            <a:r>
              <a:rPr lang="en-US" sz="1000" b="1" dirty="0">
                <a:solidFill>
                  <a:srgbClr val="FFFFFF"/>
                </a:solidFill>
                <a:latin typeface="+mj-lt"/>
                <a:cs typeface="Arial" charset="0"/>
              </a:rPr>
              <a:t>Translation</a:t>
            </a:r>
          </a:p>
          <a:p>
            <a:pPr algn="ctr">
              <a:defRPr/>
            </a:pPr>
            <a:endParaRPr lang="en-US" sz="1000" b="1" dirty="0">
              <a:solidFill>
                <a:srgbClr val="FFFFFF"/>
              </a:solidFill>
              <a:latin typeface="+mj-lt"/>
              <a:cs typeface="Arial" charset="0"/>
            </a:endParaRPr>
          </a:p>
          <a:p>
            <a:pPr algn="ctr">
              <a:defRPr/>
            </a:pPr>
            <a:r>
              <a:rPr lang="en-US" sz="1000" b="1" dirty="0">
                <a:solidFill>
                  <a:srgbClr val="FFFFFF"/>
                </a:solidFill>
                <a:latin typeface="+mj-lt"/>
                <a:cs typeface="Arial" charset="0"/>
              </a:rPr>
              <a:t>Dissemination</a:t>
            </a:r>
          </a:p>
          <a:p>
            <a:pPr algn="ctr">
              <a:defRPr/>
            </a:pPr>
            <a:endParaRPr lang="en-US" sz="1000" b="1" dirty="0">
              <a:solidFill>
                <a:srgbClr val="FFFFFF"/>
              </a:solidFill>
              <a:latin typeface="+mj-lt"/>
              <a:cs typeface="Arial" charset="0"/>
            </a:endParaRPr>
          </a:p>
          <a:p>
            <a:pPr algn="ctr">
              <a:defRPr/>
            </a:pPr>
            <a:r>
              <a:rPr lang="en-US" sz="1000" b="1" dirty="0">
                <a:solidFill>
                  <a:srgbClr val="FFFFFF"/>
                </a:solidFill>
                <a:latin typeface="+mj-lt"/>
                <a:cs typeface="Arial" charset="0"/>
              </a:rPr>
              <a:t>Implementation</a:t>
            </a:r>
          </a:p>
          <a:p>
            <a:pPr algn="ctr">
              <a:defRPr/>
            </a:pPr>
            <a:endParaRPr lang="en-US" sz="1000" b="1" dirty="0">
              <a:solidFill>
                <a:srgbClr val="FFFFFF"/>
              </a:solidFill>
              <a:latin typeface="+mj-lt"/>
              <a:cs typeface="Arial" charset="0"/>
            </a:endParaRPr>
          </a:p>
          <a:p>
            <a:pPr algn="ctr">
              <a:defRPr/>
            </a:pPr>
            <a:endParaRPr lang="en-US" sz="1000" b="1" dirty="0">
              <a:solidFill>
                <a:srgbClr val="FFFFFF"/>
              </a:solidFill>
              <a:latin typeface="+mj-lt"/>
              <a:cs typeface="Arial" charset="0"/>
            </a:endParaRPr>
          </a:p>
        </p:txBody>
      </p:sp>
      <p:sp>
        <p:nvSpPr>
          <p:cNvPr id="311304" name="Rectangle 8"/>
          <p:cNvSpPr>
            <a:spLocks noChangeArrowheads="1"/>
          </p:cNvSpPr>
          <p:nvPr/>
        </p:nvSpPr>
        <p:spPr bwMode="auto">
          <a:xfrm>
            <a:off x="7391400" y="2303929"/>
            <a:ext cx="1122680" cy="1981200"/>
          </a:xfrm>
          <a:prstGeom prst="rect">
            <a:avLst/>
          </a:prstGeom>
          <a:solidFill>
            <a:srgbClr val="384C70"/>
          </a:solidFill>
          <a:ln w="9525" algn="ctr">
            <a:noFill/>
            <a:round/>
            <a:headEnd/>
            <a:tailEnd type="none" w="sm" len="med"/>
          </a:ln>
          <a:effectLst>
            <a:outerShdw blurRad="44450" dist="27940" dir="5400000" algn="ctr">
              <a:srgbClr val="000000">
                <a:alpha val="32000"/>
              </a:srgbClr>
            </a:outerShdw>
          </a:effectLst>
          <a:scene3d>
            <a:camera prst="orthographicFront">
              <a:rot lat="0" lon="0" rev="0"/>
            </a:camera>
            <a:lightRig rig="threePt" dir="t"/>
          </a:scene3d>
          <a:sp3d extrusionH="114300" prstMaterial="matte">
            <a:bevelT w="190500" h="38100"/>
            <a:extrusionClr>
              <a:schemeClr val="bg1"/>
            </a:extrusionClr>
          </a:sp3d>
        </p:spPr>
        <p:txBody>
          <a:bodyPr wrap="none" lIns="0" tIns="0" rIns="0" bIns="0" anchor="ctr" anchorCtr="1"/>
          <a:lstStyle/>
          <a:p>
            <a:pPr algn="ctr">
              <a:defRPr/>
            </a:pPr>
            <a:endParaRPr lang="en-US" sz="1000" b="1" dirty="0">
              <a:solidFill>
                <a:srgbClr val="FFFFFF"/>
              </a:solidFill>
              <a:latin typeface="+mj-lt"/>
              <a:cs typeface="Arial" charset="0"/>
            </a:endParaRPr>
          </a:p>
          <a:p>
            <a:pPr algn="ctr">
              <a:defRPr/>
            </a:pPr>
            <a:r>
              <a:rPr lang="en-US" sz="1000" b="1" dirty="0">
                <a:solidFill>
                  <a:srgbClr val="FFFFFF"/>
                </a:solidFill>
                <a:latin typeface="+mj-lt"/>
                <a:cs typeface="Arial" charset="0"/>
              </a:rPr>
              <a:t>Improvements</a:t>
            </a:r>
          </a:p>
          <a:p>
            <a:pPr algn="ctr">
              <a:defRPr/>
            </a:pPr>
            <a:r>
              <a:rPr lang="en-US" sz="1000" b="1" dirty="0">
                <a:solidFill>
                  <a:srgbClr val="FFFFFF"/>
                </a:solidFill>
                <a:latin typeface="+mj-lt"/>
                <a:cs typeface="Arial" charset="0"/>
              </a:rPr>
              <a:t> in Health Care</a:t>
            </a:r>
          </a:p>
          <a:p>
            <a:pPr algn="ctr">
              <a:defRPr/>
            </a:pPr>
            <a:endParaRPr lang="en-US" sz="1000" b="1" dirty="0">
              <a:solidFill>
                <a:srgbClr val="FFFFFF"/>
              </a:solidFill>
              <a:latin typeface="+mj-lt"/>
              <a:cs typeface="Arial" charset="0"/>
            </a:endParaRPr>
          </a:p>
        </p:txBody>
      </p:sp>
      <p:sp>
        <p:nvSpPr>
          <p:cNvPr id="311305" name="Rectangle 9"/>
          <p:cNvSpPr>
            <a:spLocks noChangeArrowheads="1"/>
          </p:cNvSpPr>
          <p:nvPr/>
        </p:nvSpPr>
        <p:spPr bwMode="auto">
          <a:xfrm>
            <a:off x="838200" y="4495800"/>
            <a:ext cx="7772400" cy="838200"/>
          </a:xfrm>
          <a:prstGeom prst="roundRect">
            <a:avLst/>
          </a:prstGeom>
          <a:solidFill>
            <a:srgbClr val="8CA1C6">
              <a:alpha val="96000"/>
            </a:srgbClr>
          </a:solidFill>
          <a:ln w="25400">
            <a:solidFill>
              <a:schemeClr val="bg1">
                <a:lumMod val="95000"/>
              </a:schemeClr>
            </a:solidFill>
            <a:miter lim="800000"/>
            <a:headEnd/>
            <a:tailEnd/>
          </a:ln>
          <a:effectLst/>
        </p:spPr>
        <p:txBody>
          <a:bodyPr wrap="none" anchor="ctr"/>
          <a:lstStyle/>
          <a:p>
            <a:pPr algn="ctr">
              <a:defRPr/>
            </a:pPr>
            <a:r>
              <a:rPr lang="en-US" sz="1600" b="1" dirty="0">
                <a:solidFill>
                  <a:srgbClr val="283752"/>
                </a:solidFill>
                <a:latin typeface="+mj-lt"/>
                <a:ea typeface="ＭＳ Ｐゴシック" pitchFamily="34" charset="-128"/>
              </a:rPr>
              <a:t>Research Platform</a:t>
            </a:r>
          </a:p>
          <a:p>
            <a:pPr algn="ctr">
              <a:defRPr/>
            </a:pPr>
            <a:r>
              <a:rPr lang="en-US" sz="1400" b="1" dirty="0">
                <a:solidFill>
                  <a:srgbClr val="283752"/>
                </a:solidFill>
                <a:latin typeface="+mj-lt"/>
                <a:ea typeface="ＭＳ Ｐゴシック" pitchFamily="34" charset="-128"/>
              </a:rPr>
              <a:t>Infrastructure – Methods Development – Training </a:t>
            </a:r>
          </a:p>
        </p:txBody>
      </p:sp>
      <p:sp>
        <p:nvSpPr>
          <p:cNvPr id="6161" name="Rectangle 20"/>
          <p:cNvSpPr>
            <a:spLocks noGrp="1" noChangeArrowheads="1"/>
          </p:cNvSpPr>
          <p:nvPr>
            <p:ph type="title"/>
          </p:nvPr>
        </p:nvSpPr>
        <p:spPr>
          <a:xfrm>
            <a:off x="1447800" y="228600"/>
            <a:ext cx="7543800" cy="914400"/>
          </a:xfrm>
        </p:spPr>
        <p:txBody>
          <a:bodyPr>
            <a:noAutofit/>
          </a:bodyPr>
          <a:lstStyle/>
          <a:p>
            <a:pPr>
              <a:defRPr/>
            </a:pPr>
            <a:r>
              <a:rPr lang="en-US" sz="3200" dirty="0" smtClean="0"/>
              <a:t>A Framework for Patient-Centered Outcomes Research</a:t>
            </a:r>
          </a:p>
        </p:txBody>
      </p:sp>
      <p:sp>
        <p:nvSpPr>
          <p:cNvPr id="7189" name="Oval 22"/>
          <p:cNvSpPr>
            <a:spLocks noChangeArrowheads="1"/>
          </p:cNvSpPr>
          <p:nvPr/>
        </p:nvSpPr>
        <p:spPr bwMode="auto">
          <a:xfrm>
            <a:off x="5410200" y="2418229"/>
            <a:ext cx="1676400" cy="1752600"/>
          </a:xfrm>
          <a:prstGeom prst="ellipse">
            <a:avLst/>
          </a:prstGeom>
          <a:gradFill flip="none" rotWithShape="1">
            <a:gsLst>
              <a:gs pos="41000">
                <a:schemeClr val="bg1">
                  <a:alpha val="0"/>
                </a:schemeClr>
              </a:gs>
              <a:gs pos="100000">
                <a:schemeClr val="bg1">
                  <a:alpha val="45000"/>
                </a:schemeClr>
              </a:gs>
            </a:gsLst>
            <a:path path="circle">
              <a:fillToRect l="50000" t="50000" r="50000" b="50000"/>
            </a:path>
            <a:tileRect/>
          </a:gradFill>
          <a:ln w="57150">
            <a:noFill/>
            <a:round/>
            <a:headEnd/>
            <a:tailEnd/>
          </a:ln>
        </p:spPr>
        <p:txBody>
          <a:bodyPr wrap="none" anchor="ctr"/>
          <a:lstStyle/>
          <a:p>
            <a:pPr>
              <a:defRPr/>
            </a:pPr>
            <a:endParaRPr lang="en-US"/>
          </a:p>
        </p:txBody>
      </p:sp>
      <p:cxnSp>
        <p:nvCxnSpPr>
          <p:cNvPr id="29" name="Elbow Connector 28"/>
          <p:cNvCxnSpPr>
            <a:stCxn id="311304" idx="0"/>
            <a:endCxn id="311299" idx="0"/>
          </p:cNvCxnSpPr>
          <p:nvPr/>
        </p:nvCxnSpPr>
        <p:spPr bwMode="auto">
          <a:xfrm rot="16200000" flipH="1" flipV="1">
            <a:off x="4581640" y="-944212"/>
            <a:ext cx="122959" cy="6619240"/>
          </a:xfrm>
          <a:prstGeom prst="bentConnector3">
            <a:avLst>
              <a:gd name="adj1" fmla="val -441551"/>
            </a:avLst>
          </a:prstGeom>
          <a:solidFill>
            <a:schemeClr val="accent1"/>
          </a:solidFill>
          <a:ln w="139700" cap="flat" cmpd="sng" algn="ctr">
            <a:gradFill>
              <a:gsLst>
                <a:gs pos="0">
                  <a:schemeClr val="bg1">
                    <a:alpha val="0"/>
                  </a:schemeClr>
                </a:gs>
                <a:gs pos="39000">
                  <a:schemeClr val="bg1">
                    <a:alpha val="55000"/>
                  </a:schemeClr>
                </a:gs>
              </a:gsLst>
              <a:lin ang="6600000" scaled="0"/>
            </a:gradFill>
            <a:prstDash val="solid"/>
            <a:round/>
            <a:headEnd type="none" w="med" len="med"/>
            <a:tailEnd type="triangle" w="sm" len="sm"/>
          </a:ln>
          <a:effectLst/>
        </p:spPr>
      </p:cxnSp>
      <p:cxnSp>
        <p:nvCxnSpPr>
          <p:cNvPr id="32" name="Straight Arrow Connector 31"/>
          <p:cNvCxnSpPr>
            <a:stCxn id="311301" idx="7"/>
            <a:endCxn id="311300" idx="3"/>
          </p:cNvCxnSpPr>
          <p:nvPr/>
        </p:nvCxnSpPr>
        <p:spPr bwMode="auto">
          <a:xfrm rot="5400000" flipH="1" flipV="1">
            <a:off x="2080244" y="3184963"/>
            <a:ext cx="129030" cy="814296"/>
          </a:xfrm>
          <a:prstGeom prst="straightConnector1">
            <a:avLst/>
          </a:prstGeom>
          <a:solidFill>
            <a:schemeClr val="accent1"/>
          </a:solidFill>
          <a:ln w="139700" cap="flat" cmpd="sng" algn="ctr">
            <a:gradFill>
              <a:gsLst>
                <a:gs pos="0">
                  <a:schemeClr val="bg1">
                    <a:alpha val="0"/>
                  </a:schemeClr>
                </a:gs>
                <a:gs pos="65000">
                  <a:schemeClr val="bg1"/>
                </a:gs>
              </a:gsLst>
              <a:lin ang="5400000" scaled="0"/>
            </a:gradFill>
            <a:prstDash val="solid"/>
            <a:round/>
            <a:headEnd type="none" w="med" len="med"/>
            <a:tailEnd type="triangle" w="sm" len="sm"/>
          </a:ln>
          <a:effectLst/>
        </p:spPr>
      </p:cxnSp>
      <p:cxnSp>
        <p:nvCxnSpPr>
          <p:cNvPr id="34" name="Straight Arrow Connector 33"/>
          <p:cNvCxnSpPr>
            <a:stCxn id="311299" idx="5"/>
            <a:endCxn id="311300" idx="1"/>
          </p:cNvCxnSpPr>
          <p:nvPr/>
        </p:nvCxnSpPr>
        <p:spPr bwMode="auto">
          <a:xfrm rot="16200000" flipH="1">
            <a:off x="2080244" y="2589799"/>
            <a:ext cx="129030" cy="814296"/>
          </a:xfrm>
          <a:prstGeom prst="straightConnector1">
            <a:avLst/>
          </a:prstGeom>
          <a:solidFill>
            <a:schemeClr val="accent1"/>
          </a:solidFill>
          <a:ln w="139700" cap="flat" cmpd="sng" algn="ctr">
            <a:gradFill>
              <a:gsLst>
                <a:gs pos="0">
                  <a:schemeClr val="bg1">
                    <a:alpha val="0"/>
                  </a:schemeClr>
                </a:gs>
                <a:gs pos="100000">
                  <a:schemeClr val="bg1"/>
                </a:gs>
              </a:gsLst>
              <a:lin ang="5400000" scaled="0"/>
            </a:gradFill>
            <a:prstDash val="solid"/>
            <a:round/>
            <a:headEnd type="none" w="med" len="med"/>
            <a:tailEnd type="triangle" w="sm" len="sm"/>
          </a:ln>
          <a:effectLst/>
        </p:spPr>
      </p:cxnSp>
      <p:cxnSp>
        <p:nvCxnSpPr>
          <p:cNvPr id="36" name="Straight Arrow Connector 35"/>
          <p:cNvCxnSpPr>
            <a:stCxn id="311299" idx="4"/>
            <a:endCxn id="311301" idx="0"/>
          </p:cNvCxnSpPr>
          <p:nvPr/>
        </p:nvCxnSpPr>
        <p:spPr bwMode="auto">
          <a:xfrm rot="5400000">
            <a:off x="1058141" y="3294529"/>
            <a:ext cx="550718" cy="1588"/>
          </a:xfrm>
          <a:prstGeom prst="straightConnector1">
            <a:avLst/>
          </a:prstGeom>
          <a:solidFill>
            <a:schemeClr val="accent1"/>
          </a:solidFill>
          <a:ln w="139700" cap="flat" cmpd="sng" algn="ctr">
            <a:gradFill>
              <a:gsLst>
                <a:gs pos="0">
                  <a:schemeClr val="bg1">
                    <a:alpha val="0"/>
                  </a:schemeClr>
                </a:gs>
                <a:gs pos="65000">
                  <a:schemeClr val="bg1"/>
                </a:gs>
              </a:gsLst>
              <a:lin ang="0" scaled="0"/>
            </a:gradFill>
            <a:prstDash val="solid"/>
            <a:round/>
            <a:headEnd type="none" w="med" len="med"/>
            <a:tailEnd type="triangle" w="sm" len="sm"/>
          </a:ln>
          <a:effectLst/>
        </p:spPr>
      </p:cxnSp>
      <p:cxnSp>
        <p:nvCxnSpPr>
          <p:cNvPr id="38" name="Straight Arrow Connector 37"/>
          <p:cNvCxnSpPr>
            <a:stCxn id="311300" idx="6"/>
            <a:endCxn id="311302" idx="1"/>
          </p:cNvCxnSpPr>
          <p:nvPr/>
        </p:nvCxnSpPr>
        <p:spPr bwMode="auto">
          <a:xfrm>
            <a:off x="3657600" y="3294529"/>
            <a:ext cx="381000" cy="1"/>
          </a:xfrm>
          <a:prstGeom prst="straightConnector1">
            <a:avLst/>
          </a:prstGeom>
          <a:solidFill>
            <a:schemeClr val="accent1"/>
          </a:solidFill>
          <a:ln w="139700" cap="flat" cmpd="sng" algn="ctr">
            <a:gradFill>
              <a:gsLst>
                <a:gs pos="0">
                  <a:schemeClr val="bg1">
                    <a:alpha val="0"/>
                  </a:schemeClr>
                </a:gs>
                <a:gs pos="65000">
                  <a:schemeClr val="bg1"/>
                </a:gs>
              </a:gsLst>
              <a:lin ang="0" scaled="0"/>
            </a:gradFill>
            <a:prstDash val="solid"/>
            <a:round/>
            <a:headEnd type="none" w="med" len="med"/>
            <a:tailEnd type="triangle" w="sm" len="sm"/>
          </a:ln>
          <a:effectLst/>
        </p:spPr>
      </p:cxnSp>
      <p:cxnSp>
        <p:nvCxnSpPr>
          <p:cNvPr id="40" name="Straight Arrow Connector 39"/>
          <p:cNvCxnSpPr>
            <a:stCxn id="311302" idx="3"/>
            <a:endCxn id="311303" idx="1"/>
          </p:cNvCxnSpPr>
          <p:nvPr/>
        </p:nvCxnSpPr>
        <p:spPr bwMode="auto">
          <a:xfrm flipV="1">
            <a:off x="5181600" y="3294529"/>
            <a:ext cx="413657" cy="1"/>
          </a:xfrm>
          <a:prstGeom prst="straightConnector1">
            <a:avLst/>
          </a:prstGeom>
          <a:solidFill>
            <a:schemeClr val="accent1"/>
          </a:solidFill>
          <a:ln w="139700" cap="flat" cmpd="sng" algn="ctr">
            <a:gradFill>
              <a:gsLst>
                <a:gs pos="0">
                  <a:schemeClr val="bg1">
                    <a:alpha val="0"/>
                  </a:schemeClr>
                </a:gs>
                <a:gs pos="65000">
                  <a:schemeClr val="bg1"/>
                </a:gs>
              </a:gsLst>
              <a:lin ang="0" scaled="0"/>
            </a:gradFill>
            <a:prstDash val="solid"/>
            <a:round/>
            <a:headEnd type="none" w="med" len="med"/>
            <a:tailEnd type="triangle" w="sm" len="sm"/>
          </a:ln>
          <a:effectLst/>
        </p:spPr>
      </p:cxnSp>
      <p:cxnSp>
        <p:nvCxnSpPr>
          <p:cNvPr id="42" name="Straight Arrow Connector 41"/>
          <p:cNvCxnSpPr>
            <a:stCxn id="311303" idx="3"/>
            <a:endCxn id="311304" idx="1"/>
          </p:cNvCxnSpPr>
          <p:nvPr/>
        </p:nvCxnSpPr>
        <p:spPr bwMode="auto">
          <a:xfrm>
            <a:off x="6901543" y="3294529"/>
            <a:ext cx="489857" cy="1588"/>
          </a:xfrm>
          <a:prstGeom prst="straightConnector1">
            <a:avLst/>
          </a:prstGeom>
          <a:solidFill>
            <a:schemeClr val="accent1"/>
          </a:solidFill>
          <a:ln w="139700" cap="flat" cmpd="sng" algn="ctr">
            <a:gradFill>
              <a:gsLst>
                <a:gs pos="0">
                  <a:schemeClr val="bg1">
                    <a:alpha val="0"/>
                  </a:schemeClr>
                </a:gs>
                <a:gs pos="65000">
                  <a:schemeClr val="bg1"/>
                </a:gs>
              </a:gsLst>
              <a:lin ang="0" scaled="0"/>
            </a:gradFill>
            <a:prstDash val="solid"/>
            <a:round/>
            <a:headEnd type="none" w="med" len="med"/>
            <a:tailEnd type="triangle" w="sm" len="sm"/>
          </a:ln>
          <a:effectLst/>
        </p:spPr>
      </p:cxnSp>
      <p:cxnSp>
        <p:nvCxnSpPr>
          <p:cNvPr id="54" name="Straight Arrow Connector 53"/>
          <p:cNvCxnSpPr/>
          <p:nvPr/>
        </p:nvCxnSpPr>
        <p:spPr bwMode="auto">
          <a:xfrm>
            <a:off x="1905000" y="3886200"/>
            <a:ext cx="2133600" cy="1588"/>
          </a:xfrm>
          <a:prstGeom prst="straightConnector1">
            <a:avLst/>
          </a:prstGeom>
          <a:solidFill>
            <a:schemeClr val="accent1"/>
          </a:solidFill>
          <a:ln w="139700" cap="flat" cmpd="sng" algn="ctr">
            <a:gradFill>
              <a:gsLst>
                <a:gs pos="0">
                  <a:schemeClr val="bg1">
                    <a:alpha val="0"/>
                  </a:schemeClr>
                </a:gs>
                <a:gs pos="35000">
                  <a:schemeClr val="bg1">
                    <a:alpha val="52000"/>
                  </a:schemeClr>
                </a:gs>
              </a:gsLst>
              <a:lin ang="0" scaled="0"/>
            </a:gradFill>
            <a:prstDash val="solid"/>
            <a:round/>
            <a:headEnd type="none" w="med" len="med"/>
            <a:tailEnd type="triangle" w="sm" len="sm"/>
          </a:ln>
          <a:effectLst/>
        </p:spPr>
      </p:cxnSp>
      <p:sp>
        <p:nvSpPr>
          <p:cNvPr id="21" name="Rectangle 9"/>
          <p:cNvSpPr>
            <a:spLocks noChangeArrowheads="1"/>
          </p:cNvSpPr>
          <p:nvPr/>
        </p:nvSpPr>
        <p:spPr bwMode="auto">
          <a:xfrm>
            <a:off x="838200" y="5410200"/>
            <a:ext cx="7772400" cy="533400"/>
          </a:xfrm>
          <a:prstGeom prst="roundRect">
            <a:avLst/>
          </a:prstGeom>
          <a:solidFill>
            <a:srgbClr val="8CA1C6">
              <a:alpha val="96000"/>
            </a:srgbClr>
          </a:solidFill>
          <a:ln w="25400">
            <a:solidFill>
              <a:schemeClr val="bg1">
                <a:lumMod val="95000"/>
              </a:schemeClr>
            </a:solidFill>
            <a:miter lim="800000"/>
            <a:headEnd/>
            <a:tailEnd/>
          </a:ln>
          <a:effectLst/>
        </p:spPr>
        <p:txBody>
          <a:bodyPr wrap="none" anchor="ctr"/>
          <a:lstStyle/>
          <a:p>
            <a:pPr algn="ctr">
              <a:defRPr/>
            </a:pPr>
            <a:r>
              <a:rPr lang="en-US" sz="1400" b="1" dirty="0">
                <a:solidFill>
                  <a:srgbClr val="283752"/>
                </a:solidFill>
                <a:latin typeface="+mj-lt"/>
                <a:ea typeface="ＭＳ Ｐゴシック" pitchFamily="34" charset="-128"/>
              </a:rPr>
              <a:t>Stakeholder Engagement</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HRQ_RO_Number of Partnerships by State_10.17.2011_AHRQ.jpg"/>
          <p:cNvPicPr>
            <a:picLocks noChangeAspect="1"/>
          </p:cNvPicPr>
          <p:nvPr/>
        </p:nvPicPr>
        <p:blipFill>
          <a:blip r:embed="rId3" cstate="print"/>
          <a:stretch>
            <a:fillRect/>
          </a:stretch>
        </p:blipFill>
        <p:spPr>
          <a:xfrm>
            <a:off x="609600" y="1219200"/>
            <a:ext cx="7848600" cy="5638800"/>
          </a:xfrm>
          <a:prstGeom prst="rect">
            <a:avLst/>
          </a:prstGeom>
        </p:spPr>
      </p:pic>
      <p:sp>
        <p:nvSpPr>
          <p:cNvPr id="5" name="Title 4"/>
          <p:cNvSpPr>
            <a:spLocks noGrp="1"/>
          </p:cNvSpPr>
          <p:nvPr>
            <p:ph type="title"/>
          </p:nvPr>
        </p:nvSpPr>
        <p:spPr>
          <a:xfrm>
            <a:off x="1600201" y="381435"/>
            <a:ext cx="6705600" cy="532966"/>
          </a:xfrm>
          <a:prstGeom prst="rect">
            <a:avLst/>
          </a:prstGeom>
        </p:spPr>
        <p:txBody>
          <a:bodyPr wrap="square">
            <a:spAutoFit/>
          </a:bodyPr>
          <a:lstStyle/>
          <a:p>
            <a:pPr>
              <a:lnSpc>
                <a:spcPct val="90000"/>
              </a:lnSpc>
              <a:defRPr/>
            </a:pPr>
            <a:r>
              <a:rPr lang="en-US" sz="3200" b="1" dirty="0" smtClean="0">
                <a:solidFill>
                  <a:schemeClr val="tx2"/>
                </a:solidFill>
                <a:effectLst>
                  <a:outerShdw blurRad="38100" dist="38100" dir="2700000" algn="tl">
                    <a:srgbClr val="000000"/>
                  </a:outerShdw>
                </a:effectLst>
                <a:latin typeface="Arial" charset="0"/>
              </a:rPr>
              <a:t>Number of Partners by State</a:t>
            </a:r>
            <a:endParaRPr lang="en-US" sz="3200" b="1" dirty="0">
              <a:solidFill>
                <a:schemeClr val="tx2"/>
              </a:solidFill>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228600"/>
            <a:ext cx="6697663" cy="685800"/>
          </a:xfrm>
        </p:spPr>
        <p:txBody>
          <a:bodyPr/>
          <a:lstStyle/>
          <a:p>
            <a:pPr>
              <a:defRPr/>
            </a:pPr>
            <a:r>
              <a:rPr lang="en-US" sz="3200" dirty="0" smtClean="0">
                <a:latin typeface="Arial" charset="0"/>
              </a:rPr>
              <a:t>Early Partnership Results</a:t>
            </a:r>
            <a:endParaRPr lang="en-US" sz="3200" dirty="0"/>
          </a:p>
        </p:txBody>
      </p:sp>
      <p:sp>
        <p:nvSpPr>
          <p:cNvPr id="3" name="Content Placeholder 2"/>
          <p:cNvSpPr>
            <a:spLocks noGrp="1"/>
          </p:cNvSpPr>
          <p:nvPr>
            <p:ph idx="1"/>
          </p:nvPr>
        </p:nvSpPr>
        <p:spPr>
          <a:xfrm>
            <a:off x="762001" y="1676400"/>
            <a:ext cx="7696200" cy="2895600"/>
          </a:xfrm>
        </p:spPr>
        <p:txBody>
          <a:bodyPr/>
          <a:lstStyle/>
          <a:p>
            <a:r>
              <a:rPr lang="en-US" dirty="0" smtClean="0"/>
              <a:t>107 partnerships established</a:t>
            </a:r>
          </a:p>
          <a:p>
            <a:r>
              <a:rPr lang="en-US" dirty="0" smtClean="0"/>
              <a:t>26 organizational meetings</a:t>
            </a:r>
          </a:p>
          <a:p>
            <a:r>
              <a:rPr lang="en-US" dirty="0" smtClean="0"/>
              <a:t>37 newsletter articles</a:t>
            </a:r>
          </a:p>
          <a:p>
            <a:r>
              <a:rPr lang="en-US" dirty="0" smtClean="0"/>
              <a:t>51 organizations have linked to the EHC site or specific products </a:t>
            </a:r>
          </a:p>
          <a:p>
            <a:r>
              <a:rPr lang="en-US" dirty="0" smtClean="0"/>
              <a:t>47 print publications distributed</a:t>
            </a:r>
          </a:p>
          <a:p>
            <a:pPr lvl="1"/>
            <a:r>
              <a:rPr lang="en-US" dirty="0" smtClean="0"/>
              <a:t>50,000 copies of publications and related ordered</a:t>
            </a:r>
          </a:p>
          <a:p>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1524000" y="190500"/>
            <a:ext cx="6553200" cy="723900"/>
          </a:xfrm>
          <a:noFill/>
        </p:spPr>
        <p:txBody>
          <a:bodyPr/>
          <a:lstStyle/>
          <a:p>
            <a:r>
              <a:rPr lang="en-US" sz="3200" dirty="0" smtClean="0">
                <a:effectLst>
                  <a:outerShdw blurRad="38100" dist="38100" dir="2700000" algn="tl">
                    <a:srgbClr val="000000">
                      <a:alpha val="43137"/>
                    </a:srgbClr>
                  </a:outerShdw>
                </a:effectLst>
              </a:rPr>
              <a:t>Online Continuing Education</a:t>
            </a:r>
          </a:p>
        </p:txBody>
      </p:sp>
      <p:sp>
        <p:nvSpPr>
          <p:cNvPr id="377859" name="Rectangle 3"/>
          <p:cNvSpPr>
            <a:spLocks noGrp="1" noChangeArrowheads="1"/>
          </p:cNvSpPr>
          <p:nvPr>
            <p:ph type="body" idx="1"/>
          </p:nvPr>
        </p:nvSpPr>
        <p:spPr>
          <a:xfrm>
            <a:off x="609600" y="1676400"/>
            <a:ext cx="7848600" cy="4953000"/>
          </a:xfrm>
          <a:ln w="9525"/>
        </p:spPr>
        <p:txBody>
          <a:bodyPr/>
          <a:lstStyle/>
          <a:p>
            <a:pPr>
              <a:lnSpc>
                <a:spcPct val="80000"/>
              </a:lnSpc>
              <a:spcBef>
                <a:spcPct val="50000"/>
              </a:spcBef>
              <a:defRPr/>
            </a:pPr>
            <a:r>
              <a:rPr lang="en-US" sz="2800" dirty="0" smtClean="0"/>
              <a:t>Expand on the continuing education activities already developed for physicians by the Eisenberg Center </a:t>
            </a:r>
          </a:p>
          <a:p>
            <a:pPr>
              <a:lnSpc>
                <a:spcPct val="80000"/>
              </a:lnSpc>
              <a:spcBef>
                <a:spcPct val="50000"/>
              </a:spcBef>
              <a:defRPr/>
            </a:pPr>
            <a:r>
              <a:rPr lang="en-US" sz="2800" dirty="0" smtClean="0"/>
              <a:t>39 online continuing education modules and 6 academic detailing modules</a:t>
            </a:r>
          </a:p>
          <a:p>
            <a:pPr>
              <a:lnSpc>
                <a:spcPct val="80000"/>
              </a:lnSpc>
              <a:spcBef>
                <a:spcPct val="50000"/>
              </a:spcBef>
              <a:defRPr/>
            </a:pPr>
            <a:r>
              <a:rPr lang="en-US" sz="2800" dirty="0" smtClean="0"/>
              <a:t>Additional target audiences will include:</a:t>
            </a:r>
          </a:p>
          <a:p>
            <a:pPr lvl="1">
              <a:lnSpc>
                <a:spcPct val="70000"/>
              </a:lnSpc>
              <a:defRPr/>
            </a:pPr>
            <a:r>
              <a:rPr lang="en-US" sz="2400" dirty="0" smtClean="0"/>
              <a:t>Pharmacists</a:t>
            </a:r>
          </a:p>
          <a:p>
            <a:pPr lvl="1">
              <a:lnSpc>
                <a:spcPct val="70000"/>
              </a:lnSpc>
              <a:defRPr/>
            </a:pPr>
            <a:r>
              <a:rPr lang="en-US" sz="2400" dirty="0" smtClean="0"/>
              <a:t>Nurses</a:t>
            </a:r>
          </a:p>
          <a:p>
            <a:pPr lvl="1">
              <a:lnSpc>
                <a:spcPct val="70000"/>
              </a:lnSpc>
              <a:defRPr/>
            </a:pPr>
            <a:r>
              <a:rPr lang="en-US" sz="2400" dirty="0" smtClean="0"/>
              <a:t>Nurse practitioners</a:t>
            </a:r>
          </a:p>
          <a:p>
            <a:pPr lvl="1">
              <a:lnSpc>
                <a:spcPct val="70000"/>
              </a:lnSpc>
              <a:defRPr/>
            </a:pPr>
            <a:r>
              <a:rPr lang="en-US" sz="2400" dirty="0" smtClean="0"/>
              <a:t>Physician assistants </a:t>
            </a:r>
          </a:p>
          <a:p>
            <a:pPr lvl="1">
              <a:lnSpc>
                <a:spcPct val="70000"/>
              </a:lnSpc>
              <a:defRPr/>
            </a:pPr>
            <a:r>
              <a:rPr lang="en-US" sz="2400" dirty="0" smtClean="0">
                <a:solidFill>
                  <a:schemeClr val="tx1"/>
                </a:solidFill>
              </a:rPr>
              <a:t>Other allied health professionals</a:t>
            </a:r>
            <a:r>
              <a:rPr lang="en-US" dirty="0" smtClean="0">
                <a:solidFill>
                  <a:schemeClr val="accent2"/>
                </a:solidFill>
              </a:rPr>
              <a:t> </a:t>
            </a:r>
            <a:endParaRPr lang="en-US" sz="2400" dirty="0" smtClean="0">
              <a:solidFill>
                <a:schemeClr val="accent2"/>
              </a:solidFill>
            </a:endParaRPr>
          </a:p>
          <a:p>
            <a:pPr>
              <a:lnSpc>
                <a:spcPct val="70000"/>
              </a:lnSpc>
              <a:buFont typeface="Wingdings" pitchFamily="2" charset="2"/>
              <a:buNone/>
              <a:defRPr/>
            </a:pPr>
            <a:r>
              <a:rPr lang="en-US" sz="2400" dirty="0" smtClean="0"/>
              <a:t/>
            </a:r>
            <a:br>
              <a:rPr lang="en-US" sz="2400" dirty="0" smtClean="0"/>
            </a:br>
            <a:endParaRPr lang="en-US" sz="2400" dirty="0" smtClean="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228600"/>
            <a:ext cx="6781800" cy="685800"/>
          </a:xfrm>
        </p:spPr>
        <p:txBody>
          <a:bodyPr/>
          <a:lstStyle/>
          <a:p>
            <a:pPr>
              <a:defRPr/>
            </a:pPr>
            <a:r>
              <a:rPr lang="en-US" sz="3200" dirty="0" smtClean="0"/>
              <a:t>Online Continuing Education</a:t>
            </a:r>
            <a:endParaRPr lang="en-US" sz="3200" dirty="0"/>
          </a:p>
        </p:txBody>
      </p:sp>
      <p:sp>
        <p:nvSpPr>
          <p:cNvPr id="3" name="Content Placeholder 2"/>
          <p:cNvSpPr>
            <a:spLocks noGrp="1"/>
          </p:cNvSpPr>
          <p:nvPr>
            <p:ph idx="1"/>
          </p:nvPr>
        </p:nvSpPr>
        <p:spPr>
          <a:xfrm>
            <a:off x="609600" y="1676400"/>
            <a:ext cx="7993063" cy="4495800"/>
          </a:xfrm>
        </p:spPr>
        <p:txBody>
          <a:bodyPr/>
          <a:lstStyle/>
          <a:p>
            <a:pPr>
              <a:defRPr/>
            </a:pPr>
            <a:r>
              <a:rPr lang="en-US" dirty="0" smtClean="0"/>
              <a:t>As of September 30, 2011</a:t>
            </a:r>
          </a:p>
          <a:p>
            <a:pPr lvl="1">
              <a:defRPr/>
            </a:pPr>
            <a:r>
              <a:rPr lang="en-US" dirty="0" smtClean="0"/>
              <a:t>10 online modules released</a:t>
            </a:r>
          </a:p>
          <a:p>
            <a:pPr lvl="1">
              <a:defRPr/>
            </a:pPr>
            <a:r>
              <a:rPr lang="en-US" dirty="0" smtClean="0"/>
              <a:t>2 Academic Detailing modules accredited</a:t>
            </a:r>
          </a:p>
          <a:p>
            <a:pPr lvl="1">
              <a:defRPr/>
            </a:pPr>
            <a:r>
              <a:rPr lang="en-US" dirty="0" smtClean="0"/>
              <a:t>Metrics</a:t>
            </a:r>
          </a:p>
          <a:p>
            <a:pPr lvl="2">
              <a:defRPr/>
            </a:pPr>
            <a:r>
              <a:rPr lang="en-US" dirty="0" smtClean="0"/>
              <a:t>64,496 page views since April 1, 2011 </a:t>
            </a:r>
          </a:p>
          <a:p>
            <a:pPr lvl="3">
              <a:buFont typeface="Monotype Sorts" pitchFamily="2" charset="2"/>
              <a:buChar char="u"/>
              <a:defRPr/>
            </a:pPr>
            <a:r>
              <a:rPr lang="en-US" dirty="0" smtClean="0"/>
              <a:t>19, 076 visits representing 12,513 unique viewers (some viewers visit 2, 3, and 4 times)</a:t>
            </a:r>
          </a:p>
          <a:p>
            <a:pPr lvl="3">
              <a:buFont typeface="Monotype Sorts" pitchFamily="2" charset="2"/>
              <a:buChar char="u"/>
              <a:defRPr/>
            </a:pPr>
            <a:r>
              <a:rPr lang="en-US" dirty="0" smtClean="0"/>
              <a:t>4,169 certificates awarded</a:t>
            </a:r>
          </a:p>
          <a:p>
            <a:pPr lvl="2">
              <a:defRPr/>
            </a:pPr>
            <a:r>
              <a:rPr lang="en-US" dirty="0" smtClean="0"/>
              <a:t>Clinicians from all 50 States and Puerto Rico</a:t>
            </a:r>
          </a:p>
          <a:p>
            <a:pPr lvl="1">
              <a:defRPr/>
            </a:pPr>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1" y="304800"/>
            <a:ext cx="6553200" cy="762000"/>
          </a:xfrm>
        </p:spPr>
        <p:txBody>
          <a:bodyPr/>
          <a:lstStyle/>
          <a:p>
            <a:pPr>
              <a:defRPr/>
            </a:pPr>
            <a:r>
              <a:rPr lang="en-US" sz="3200" dirty="0" smtClean="0"/>
              <a:t>Online Continuing Education</a:t>
            </a:r>
            <a:br>
              <a:rPr lang="en-US" sz="3200" dirty="0" smtClean="0"/>
            </a:br>
            <a:r>
              <a:rPr lang="en-US" sz="2400" i="1" dirty="0" smtClean="0"/>
              <a:t>Certificates Awarded by Discipline</a:t>
            </a:r>
            <a:endParaRPr lang="en-US" sz="2400" i="1" dirty="0"/>
          </a:p>
        </p:txBody>
      </p:sp>
      <p:sp>
        <p:nvSpPr>
          <p:cNvPr id="3" name="Content Placeholder 2"/>
          <p:cNvSpPr>
            <a:spLocks noGrp="1"/>
          </p:cNvSpPr>
          <p:nvPr>
            <p:ph idx="1"/>
          </p:nvPr>
        </p:nvSpPr>
        <p:spPr>
          <a:xfrm>
            <a:off x="609600" y="1676400"/>
            <a:ext cx="7993063" cy="4572000"/>
          </a:xfrm>
        </p:spPr>
        <p:txBody>
          <a:bodyPr/>
          <a:lstStyle/>
          <a:p>
            <a:pPr>
              <a:defRPr/>
            </a:pPr>
            <a:r>
              <a:rPr lang="en-US" sz="2400" dirty="0" smtClean="0"/>
              <a:t>Physician 			557		13.4% </a:t>
            </a:r>
          </a:p>
          <a:p>
            <a:pPr>
              <a:defRPr/>
            </a:pPr>
            <a:r>
              <a:rPr lang="en-US" sz="2400" dirty="0" smtClean="0"/>
              <a:t>Physician Assistant 		240 		  5.6%</a:t>
            </a:r>
          </a:p>
          <a:p>
            <a:pPr>
              <a:defRPr/>
            </a:pPr>
            <a:r>
              <a:rPr lang="en-US" sz="2400" dirty="0" smtClean="0"/>
              <a:t>Pharmacist 			778 		18.7%</a:t>
            </a:r>
          </a:p>
          <a:p>
            <a:pPr>
              <a:defRPr/>
            </a:pPr>
            <a:r>
              <a:rPr lang="en-US" sz="2400" dirty="0" smtClean="0"/>
              <a:t>Nurse Practitioner 		580		13.9% </a:t>
            </a:r>
          </a:p>
          <a:p>
            <a:pPr>
              <a:defRPr/>
            </a:pPr>
            <a:r>
              <a:rPr lang="en-US" sz="2400" dirty="0" smtClean="0"/>
              <a:t>Nurse 				840 		20.2%</a:t>
            </a:r>
          </a:p>
          <a:p>
            <a:pPr>
              <a:defRPr/>
            </a:pPr>
            <a:r>
              <a:rPr lang="en-US" sz="2400" dirty="0" smtClean="0"/>
              <a:t>Case Manager 			932 		22.4%</a:t>
            </a:r>
          </a:p>
          <a:p>
            <a:pPr>
              <a:defRPr/>
            </a:pPr>
            <a:r>
              <a:rPr lang="en-US" sz="2400" dirty="0" smtClean="0"/>
              <a:t>Dietician 				  14 		  0.3%</a:t>
            </a:r>
          </a:p>
          <a:p>
            <a:pPr>
              <a:defRPr/>
            </a:pPr>
            <a:r>
              <a:rPr lang="en-US" sz="2400" dirty="0" smtClean="0"/>
              <a:t>Medical Assistant 		  67		  1.6% </a:t>
            </a:r>
          </a:p>
          <a:p>
            <a:pPr>
              <a:defRPr/>
            </a:pPr>
            <a:r>
              <a:rPr lang="en-US" sz="2400" dirty="0" smtClean="0"/>
              <a:t>Health Education Specialist  	  44 		  1.0%</a:t>
            </a:r>
          </a:p>
          <a:p>
            <a:pPr>
              <a:defRPr/>
            </a:pPr>
            <a:r>
              <a:rPr lang="en-US" sz="2400" dirty="0" smtClean="0"/>
              <a:t>Other 				106 		  2.5%</a:t>
            </a:r>
            <a:endParaRPr lang="en-US" sz="2400"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sz="3200" dirty="0" smtClean="0"/>
              <a:t>Online Continuing Education </a:t>
            </a:r>
            <a:br>
              <a:rPr lang="en-US" sz="3200" dirty="0" smtClean="0"/>
            </a:br>
            <a:r>
              <a:rPr lang="en-US" sz="2400" i="1" dirty="0" smtClean="0"/>
              <a:t>Evaluation</a:t>
            </a:r>
            <a:endParaRPr lang="en-US" sz="2400" i="1" dirty="0"/>
          </a:p>
        </p:txBody>
      </p:sp>
      <p:sp>
        <p:nvSpPr>
          <p:cNvPr id="3" name="Content Placeholder 2"/>
          <p:cNvSpPr>
            <a:spLocks noGrp="1"/>
          </p:cNvSpPr>
          <p:nvPr>
            <p:ph idx="1"/>
          </p:nvPr>
        </p:nvSpPr>
        <p:spPr>
          <a:xfrm>
            <a:off x="381000" y="1447800"/>
            <a:ext cx="7993063" cy="5105400"/>
          </a:xfrm>
        </p:spPr>
        <p:txBody>
          <a:bodyPr/>
          <a:lstStyle/>
          <a:p>
            <a:pPr>
              <a:defRPr/>
            </a:pPr>
            <a:r>
              <a:rPr lang="en-US" sz="2400" dirty="0" smtClean="0"/>
              <a:t>Responded “4” or “5” on 1-5 </a:t>
            </a:r>
            <a:r>
              <a:rPr lang="en-US" sz="2400" dirty="0" err="1" smtClean="0"/>
              <a:t>Likert</a:t>
            </a:r>
            <a:r>
              <a:rPr lang="en-US" sz="2400" dirty="0" smtClean="0"/>
              <a:t> Scale</a:t>
            </a:r>
          </a:p>
          <a:p>
            <a:pPr lvl="1">
              <a:defRPr/>
            </a:pPr>
            <a:r>
              <a:rPr lang="en-US" sz="2000" dirty="0" smtClean="0"/>
              <a:t>Aspects of the Program</a:t>
            </a:r>
          </a:p>
          <a:p>
            <a:pPr lvl="2">
              <a:defRPr/>
            </a:pPr>
            <a:r>
              <a:rPr lang="en-US" sz="1600" dirty="0" smtClean="0"/>
              <a:t>User Friendly/Very User Friendly				85%</a:t>
            </a:r>
          </a:p>
          <a:p>
            <a:pPr lvl="1">
              <a:defRPr/>
            </a:pPr>
            <a:r>
              <a:rPr lang="en-US" sz="2000" dirty="0" smtClean="0"/>
              <a:t>Extent Program Met Learning Objectives</a:t>
            </a:r>
          </a:p>
          <a:p>
            <a:pPr lvl="2">
              <a:defRPr/>
            </a:pPr>
            <a:r>
              <a:rPr lang="en-US" sz="1600" dirty="0" smtClean="0"/>
              <a:t>Met/Exceeded Beyond Met				84%</a:t>
            </a:r>
          </a:p>
          <a:p>
            <a:pPr lvl="1">
              <a:defRPr/>
            </a:pPr>
            <a:r>
              <a:rPr lang="en-US" sz="2000" dirty="0" smtClean="0"/>
              <a:t>Able to Deliver Objective/Balanced Program</a:t>
            </a:r>
          </a:p>
          <a:p>
            <a:pPr lvl="2">
              <a:defRPr/>
            </a:pPr>
            <a:r>
              <a:rPr lang="en-US" sz="1600" dirty="0" smtClean="0"/>
              <a:t>Able/Very Able					88%</a:t>
            </a:r>
          </a:p>
          <a:p>
            <a:pPr lvl="1">
              <a:defRPr/>
            </a:pPr>
            <a:r>
              <a:rPr lang="en-US" sz="2000" dirty="0" smtClean="0"/>
              <a:t>Met Principles of Adult Learning</a:t>
            </a:r>
          </a:p>
          <a:p>
            <a:pPr lvl="2">
              <a:defRPr/>
            </a:pPr>
            <a:r>
              <a:rPr lang="en-US" sz="1600" dirty="0" smtClean="0"/>
              <a:t>Met/Exceeded Beyond Met				86%</a:t>
            </a:r>
          </a:p>
          <a:p>
            <a:pPr lvl="1">
              <a:defRPr/>
            </a:pPr>
            <a:r>
              <a:rPr lang="en-US" sz="2000" dirty="0" smtClean="0"/>
              <a:t>Scientific Rigor</a:t>
            </a:r>
          </a:p>
          <a:p>
            <a:pPr lvl="2">
              <a:defRPr/>
            </a:pPr>
            <a:r>
              <a:rPr lang="en-US" sz="1600" dirty="0" smtClean="0"/>
              <a:t>Rigorous/Very Rigorous					87%</a:t>
            </a:r>
          </a:p>
          <a:p>
            <a:pPr lvl="1">
              <a:defRPr/>
            </a:pPr>
            <a:r>
              <a:rPr lang="en-US" sz="2000" dirty="0" smtClean="0"/>
              <a:t>Faculty Knowledge and Expertise</a:t>
            </a:r>
          </a:p>
          <a:p>
            <a:pPr lvl="2">
              <a:defRPr/>
            </a:pPr>
            <a:r>
              <a:rPr lang="en-US" sz="1600" dirty="0" smtClean="0"/>
              <a:t>Slightly/Very Knowledgeable				88%</a:t>
            </a:r>
          </a:p>
          <a:p>
            <a:pPr lvl="1">
              <a:defRPr/>
            </a:pPr>
            <a:r>
              <a:rPr lang="en-US" sz="2000" dirty="0" smtClean="0"/>
              <a:t>Faculty Able to Convey Subject Matter Effectively</a:t>
            </a:r>
          </a:p>
          <a:p>
            <a:pPr lvl="2">
              <a:defRPr/>
            </a:pPr>
            <a:r>
              <a:rPr lang="en-US" sz="1600" dirty="0" smtClean="0"/>
              <a:t>Able/Very Able					86%</a:t>
            </a:r>
          </a:p>
          <a:p>
            <a:pPr>
              <a:defRPr/>
            </a:pPr>
            <a:endParaRPr lang="en-US" sz="2400" dirty="0" smtClean="0"/>
          </a:p>
          <a:p>
            <a:pPr lvl="1">
              <a:defRPr/>
            </a:pPr>
            <a:endParaRPr lang="en-US" sz="2000" dirty="0" smtClean="0"/>
          </a:p>
          <a:p>
            <a:pPr>
              <a:defRPr/>
            </a:pPr>
            <a:endParaRPr lang="en-US" sz="2400" dirty="0" smtClean="0"/>
          </a:p>
          <a:p>
            <a:pPr>
              <a:defRPr/>
            </a:pPr>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447800" y="228600"/>
            <a:ext cx="6697663" cy="685800"/>
          </a:xfrm>
        </p:spPr>
        <p:txBody>
          <a:bodyPr/>
          <a:lstStyle/>
          <a:p>
            <a:pPr>
              <a:defRPr/>
            </a:pPr>
            <a:r>
              <a:rPr lang="en-US" sz="3200" dirty="0" smtClean="0"/>
              <a:t>Systematic Evaluation</a:t>
            </a:r>
          </a:p>
        </p:txBody>
      </p:sp>
      <p:grpSp>
        <p:nvGrpSpPr>
          <p:cNvPr id="25603" name="Group 14"/>
          <p:cNvGrpSpPr>
            <a:grpSpLocks/>
          </p:cNvGrpSpPr>
          <p:nvPr/>
        </p:nvGrpSpPr>
        <p:grpSpPr bwMode="auto">
          <a:xfrm>
            <a:off x="1371600" y="2743200"/>
            <a:ext cx="6553200" cy="2743200"/>
            <a:chOff x="960" y="1728"/>
            <a:chExt cx="4128" cy="1728"/>
          </a:xfrm>
        </p:grpSpPr>
        <p:sp>
          <p:nvSpPr>
            <p:cNvPr id="4" name="Flowchart: Connector 3"/>
            <p:cNvSpPr/>
            <p:nvPr/>
          </p:nvSpPr>
          <p:spPr bwMode="auto">
            <a:xfrm>
              <a:off x="3168" y="2016"/>
              <a:ext cx="816" cy="768"/>
            </a:xfrm>
            <a:prstGeom prst="flowChartConnector">
              <a:avLst/>
            </a:prstGeom>
            <a:solidFill>
              <a:schemeClr val="tx2">
                <a:lumMod val="20000"/>
                <a:lumOff val="80000"/>
              </a:schemeClr>
            </a:solidFill>
            <a:ln w="12700" cap="flat" cmpd="sng" algn="ctr">
              <a:solidFill>
                <a:schemeClr val="tx1"/>
              </a:solidFill>
              <a:prstDash val="solid"/>
              <a:round/>
              <a:headEnd type="none" w="med" len="med"/>
              <a:tailEnd type="none" w="med" len="med"/>
            </a:ln>
            <a:effectLst/>
          </p:spPr>
          <p:txBody>
            <a:bodyPr/>
            <a:lstStyle/>
            <a:p>
              <a:pPr>
                <a:defRPr/>
              </a:pPr>
              <a:endParaRPr lang="en-US" sz="1200">
                <a:solidFill>
                  <a:schemeClr val="bg2"/>
                </a:solidFill>
                <a:latin typeface="Arial" charset="0"/>
              </a:endParaRPr>
            </a:p>
            <a:p>
              <a:pPr algn="ctr">
                <a:defRPr/>
              </a:pPr>
              <a:r>
                <a:rPr lang="en-US" sz="1200">
                  <a:solidFill>
                    <a:schemeClr val="bg2"/>
                  </a:solidFill>
                  <a:latin typeface="Arial" charset="0"/>
                </a:rPr>
                <a:t>Continuing Education</a:t>
              </a:r>
            </a:p>
          </p:txBody>
        </p:sp>
        <p:sp>
          <p:nvSpPr>
            <p:cNvPr id="5" name="Flowchart: Connector 4"/>
            <p:cNvSpPr/>
            <p:nvPr/>
          </p:nvSpPr>
          <p:spPr bwMode="auto">
            <a:xfrm>
              <a:off x="960" y="2016"/>
              <a:ext cx="816" cy="768"/>
            </a:xfrm>
            <a:prstGeom prst="flowChartConnector">
              <a:avLst/>
            </a:prstGeom>
            <a:solidFill>
              <a:schemeClr val="tx2">
                <a:lumMod val="20000"/>
                <a:lumOff val="80000"/>
              </a:schemeClr>
            </a:solidFill>
            <a:ln w="12700" cap="flat" cmpd="sng" algn="ctr">
              <a:solidFill>
                <a:schemeClr val="tx1"/>
              </a:solidFill>
              <a:prstDash val="solid"/>
              <a:round/>
              <a:headEnd type="none" w="med" len="med"/>
              <a:tailEnd type="none" w="med" len="med"/>
            </a:ln>
            <a:effectLst/>
          </p:spPr>
          <p:txBody>
            <a:bodyPr/>
            <a:lstStyle/>
            <a:p>
              <a:pPr>
                <a:defRPr/>
              </a:pPr>
              <a:endParaRPr lang="en-US" sz="1200" dirty="0">
                <a:solidFill>
                  <a:schemeClr val="bg2"/>
                </a:solidFill>
                <a:latin typeface="+mn-lt"/>
              </a:endParaRPr>
            </a:p>
            <a:p>
              <a:pPr algn="ctr">
                <a:defRPr/>
              </a:pPr>
              <a:r>
                <a:rPr lang="en-US" sz="1200" dirty="0" smtClean="0">
                  <a:solidFill>
                    <a:schemeClr val="bg2"/>
                  </a:solidFill>
                  <a:latin typeface="+mn-lt"/>
                </a:rPr>
                <a:t>National Initiative</a:t>
              </a:r>
              <a:endParaRPr lang="en-US" sz="1200" dirty="0">
                <a:solidFill>
                  <a:schemeClr val="bg2"/>
                </a:solidFill>
                <a:latin typeface="+mn-lt"/>
              </a:endParaRPr>
            </a:p>
          </p:txBody>
        </p:sp>
        <p:sp>
          <p:nvSpPr>
            <p:cNvPr id="6" name="Flowchart: Connector 5"/>
            <p:cNvSpPr/>
            <p:nvPr/>
          </p:nvSpPr>
          <p:spPr bwMode="auto">
            <a:xfrm>
              <a:off x="4224" y="1968"/>
              <a:ext cx="816" cy="768"/>
            </a:xfrm>
            <a:prstGeom prst="flowChartConnector">
              <a:avLst/>
            </a:prstGeom>
            <a:solidFill>
              <a:schemeClr val="tx2">
                <a:lumMod val="20000"/>
                <a:lumOff val="80000"/>
              </a:schemeClr>
            </a:solidFill>
            <a:ln w="12700" cap="flat" cmpd="sng" algn="ctr">
              <a:solidFill>
                <a:schemeClr val="tx1"/>
              </a:solidFill>
              <a:prstDash val="solid"/>
              <a:round/>
              <a:headEnd type="none" w="med" len="med"/>
              <a:tailEnd type="none" w="med" len="med"/>
            </a:ln>
            <a:effectLst/>
          </p:spPr>
          <p:txBody>
            <a:bodyPr/>
            <a:lstStyle/>
            <a:p>
              <a:pPr>
                <a:defRPr/>
              </a:pPr>
              <a:endParaRPr lang="en-US" sz="1200" dirty="0">
                <a:solidFill>
                  <a:schemeClr val="bg2"/>
                </a:solidFill>
                <a:latin typeface="+mn-lt"/>
              </a:endParaRPr>
            </a:p>
            <a:p>
              <a:pPr algn="ctr">
                <a:defRPr/>
              </a:pPr>
              <a:r>
                <a:rPr lang="en-US" sz="1200" dirty="0">
                  <a:solidFill>
                    <a:schemeClr val="bg2"/>
                  </a:solidFill>
                  <a:latin typeface="+mn-lt"/>
                </a:rPr>
                <a:t>Academic Detailing</a:t>
              </a:r>
            </a:p>
          </p:txBody>
        </p:sp>
        <p:sp>
          <p:nvSpPr>
            <p:cNvPr id="7" name="Flowchart: Connector 6"/>
            <p:cNvSpPr/>
            <p:nvPr/>
          </p:nvSpPr>
          <p:spPr bwMode="auto">
            <a:xfrm>
              <a:off x="2064" y="2016"/>
              <a:ext cx="816" cy="768"/>
            </a:xfrm>
            <a:prstGeom prst="flowChartConnector">
              <a:avLst/>
            </a:prstGeom>
            <a:solidFill>
              <a:schemeClr val="tx2">
                <a:lumMod val="20000"/>
                <a:lumOff val="80000"/>
              </a:schemeClr>
            </a:solidFill>
            <a:ln w="12700" cap="flat" cmpd="sng" algn="ctr">
              <a:solidFill>
                <a:schemeClr val="tx1"/>
              </a:solidFill>
              <a:prstDash val="solid"/>
              <a:round/>
              <a:headEnd type="none" w="med" len="med"/>
              <a:tailEnd type="none" w="med" len="med"/>
            </a:ln>
            <a:effectLst/>
          </p:spPr>
          <p:txBody>
            <a:bodyPr/>
            <a:lstStyle/>
            <a:p>
              <a:pPr algn="ctr">
                <a:defRPr/>
              </a:pPr>
              <a:endParaRPr lang="en-US" sz="1200" dirty="0">
                <a:solidFill>
                  <a:schemeClr val="bg2"/>
                </a:solidFill>
                <a:latin typeface="+mn-lt"/>
              </a:endParaRPr>
            </a:p>
            <a:p>
              <a:pPr algn="ctr">
                <a:defRPr/>
              </a:pPr>
              <a:r>
                <a:rPr lang="en-US" sz="1200" dirty="0">
                  <a:solidFill>
                    <a:schemeClr val="bg2"/>
                  </a:solidFill>
                  <a:latin typeface="+mn-lt"/>
                </a:rPr>
                <a:t>Regional Offices</a:t>
              </a:r>
            </a:p>
          </p:txBody>
        </p:sp>
        <p:sp>
          <p:nvSpPr>
            <p:cNvPr id="10" name="Block Arc 9"/>
            <p:cNvSpPr/>
            <p:nvPr/>
          </p:nvSpPr>
          <p:spPr bwMode="auto">
            <a:xfrm rot="10800000">
              <a:off x="960" y="2736"/>
              <a:ext cx="4128" cy="288"/>
            </a:xfrm>
            <a:prstGeom prst="blockArc">
              <a:avLst/>
            </a:prstGeom>
            <a:solidFill>
              <a:schemeClr val="accent1"/>
            </a:solidFill>
            <a:ln w="12700" cap="flat" cmpd="sng" algn="ctr">
              <a:solidFill>
                <a:schemeClr val="tx1"/>
              </a:solidFill>
              <a:prstDash val="solid"/>
              <a:round/>
              <a:headEnd type="none" w="med" len="med"/>
              <a:tailEnd type="none" w="med" len="med"/>
            </a:ln>
            <a:effectLst/>
          </p:spPr>
          <p:txBody>
            <a:bodyPr/>
            <a:lstStyle/>
            <a:p>
              <a:pPr>
                <a:defRPr/>
              </a:pPr>
              <a:endParaRPr lang="en-US" dirty="0"/>
            </a:p>
          </p:txBody>
        </p:sp>
        <p:sp>
          <p:nvSpPr>
            <p:cNvPr id="25611" name="Down Arrow 10"/>
            <p:cNvSpPr>
              <a:spLocks noChangeArrowheads="1"/>
            </p:cNvSpPr>
            <p:nvPr/>
          </p:nvSpPr>
          <p:spPr bwMode="auto">
            <a:xfrm flipH="1">
              <a:off x="2832" y="3168"/>
              <a:ext cx="288" cy="288"/>
            </a:xfrm>
            <a:prstGeom prst="downArrow">
              <a:avLst>
                <a:gd name="adj1" fmla="val 50000"/>
                <a:gd name="adj2" fmla="val 50000"/>
              </a:avLst>
            </a:prstGeom>
            <a:solidFill>
              <a:schemeClr val="accent1"/>
            </a:solidFill>
            <a:ln w="12700" algn="ctr">
              <a:solidFill>
                <a:schemeClr val="tx1"/>
              </a:solidFill>
              <a:round/>
              <a:headEnd/>
              <a:tailEnd/>
            </a:ln>
          </p:spPr>
          <p:txBody>
            <a:bodyPr/>
            <a:lstStyle/>
            <a:p>
              <a:endParaRPr lang="en-US"/>
            </a:p>
          </p:txBody>
        </p:sp>
        <p:sp>
          <p:nvSpPr>
            <p:cNvPr id="25612" name="Down Arrow 11"/>
            <p:cNvSpPr>
              <a:spLocks noChangeArrowheads="1"/>
            </p:cNvSpPr>
            <p:nvPr/>
          </p:nvSpPr>
          <p:spPr bwMode="auto">
            <a:xfrm flipH="1">
              <a:off x="2784" y="1728"/>
              <a:ext cx="288" cy="336"/>
            </a:xfrm>
            <a:prstGeom prst="downArrow">
              <a:avLst>
                <a:gd name="adj1" fmla="val 50000"/>
                <a:gd name="adj2" fmla="val 49999"/>
              </a:avLst>
            </a:prstGeom>
            <a:solidFill>
              <a:schemeClr val="accent1"/>
            </a:solidFill>
            <a:ln w="12700" algn="ctr">
              <a:solidFill>
                <a:schemeClr val="tx1"/>
              </a:solidFill>
              <a:round/>
              <a:headEnd/>
              <a:tailEnd/>
            </a:ln>
          </p:spPr>
          <p:txBody>
            <a:bodyPr/>
            <a:lstStyle/>
            <a:p>
              <a:endParaRPr lang="en-US"/>
            </a:p>
          </p:txBody>
        </p:sp>
        <p:sp>
          <p:nvSpPr>
            <p:cNvPr id="25613" name="Text Box 11"/>
            <p:cNvSpPr txBox="1">
              <a:spLocks noChangeArrowheads="1"/>
            </p:cNvSpPr>
            <p:nvPr/>
          </p:nvSpPr>
          <p:spPr bwMode="auto">
            <a:xfrm>
              <a:off x="2630" y="2186"/>
              <a:ext cx="169" cy="288"/>
            </a:xfrm>
            <a:prstGeom prst="rect">
              <a:avLst/>
            </a:prstGeom>
            <a:noFill/>
            <a:ln w="12700">
              <a:noFill/>
              <a:miter lim="800000"/>
              <a:headEnd/>
              <a:tailEnd/>
            </a:ln>
          </p:spPr>
          <p:txBody>
            <a:bodyPr wrap="none">
              <a:spAutoFit/>
            </a:bodyPr>
            <a:lstStyle/>
            <a:p>
              <a:r>
                <a:rPr lang="en-US"/>
                <a:t>l</a:t>
              </a:r>
            </a:p>
          </p:txBody>
        </p:sp>
      </p:grpSp>
      <p:sp>
        <p:nvSpPr>
          <p:cNvPr id="398348" name="Text Box 12"/>
          <p:cNvSpPr txBox="1">
            <a:spLocks noChangeArrowheads="1"/>
          </p:cNvSpPr>
          <p:nvPr/>
        </p:nvSpPr>
        <p:spPr bwMode="auto">
          <a:xfrm>
            <a:off x="152400" y="1600200"/>
            <a:ext cx="8763000" cy="1039813"/>
          </a:xfrm>
          <a:prstGeom prst="rect">
            <a:avLst/>
          </a:prstGeom>
          <a:noFill/>
          <a:ln w="12700">
            <a:noFill/>
            <a:miter lim="800000"/>
            <a:headEnd/>
            <a:tailEnd/>
          </a:ln>
          <a:effectLst/>
        </p:spPr>
        <p:txBody>
          <a:bodyPr>
            <a:spAutoFit/>
          </a:bodyPr>
          <a:lstStyle/>
          <a:p>
            <a:pPr algn="ctr">
              <a:lnSpc>
                <a:spcPct val="90000"/>
              </a:lnSpc>
              <a:spcBef>
                <a:spcPct val="30000"/>
              </a:spcBef>
              <a:buClr>
                <a:schemeClr val="tx2"/>
              </a:buClr>
              <a:buSzPct val="95000"/>
              <a:buFont typeface="Wingdings" pitchFamily="2" charset="2"/>
              <a:buNone/>
              <a:defRPr/>
            </a:pPr>
            <a:r>
              <a:rPr lang="en-US" sz="2300" dirty="0">
                <a:solidFill>
                  <a:srgbClr val="FFFFFF"/>
                </a:solidFill>
                <a:effectLst>
                  <a:outerShdw blurRad="38100" dist="38100" dir="2700000" algn="tl">
                    <a:srgbClr val="000000"/>
                  </a:outerShdw>
                </a:effectLst>
                <a:latin typeface="Arial" charset="0"/>
              </a:rPr>
              <a:t>Evaluate the effectiveness of the four varied, but </a:t>
            </a:r>
            <a:r>
              <a:rPr lang="en-US" sz="2300" dirty="0" smtClean="0">
                <a:solidFill>
                  <a:srgbClr val="FFFFFF"/>
                </a:solidFill>
                <a:effectLst>
                  <a:outerShdw blurRad="38100" dist="38100" dir="2700000" algn="tl">
                    <a:srgbClr val="000000"/>
                  </a:outerShdw>
                </a:effectLst>
                <a:latin typeface="Arial" charset="0"/>
              </a:rPr>
              <a:t>complementary, dissemination </a:t>
            </a:r>
            <a:r>
              <a:rPr lang="en-US" sz="2300" dirty="0">
                <a:solidFill>
                  <a:srgbClr val="FFFFFF"/>
                </a:solidFill>
                <a:effectLst>
                  <a:outerShdw blurRad="38100" dist="38100" dir="2700000" algn="tl">
                    <a:srgbClr val="000000"/>
                  </a:outerShdw>
                </a:effectLst>
                <a:latin typeface="Arial" charset="0"/>
              </a:rPr>
              <a:t>methods to inform current and future dissemination of the Effective Health Care Program</a:t>
            </a:r>
            <a:endParaRPr lang="en-US" sz="2300" dirty="0">
              <a:latin typeface="Arial" charset="0"/>
            </a:endParaRPr>
          </a:p>
        </p:txBody>
      </p:sp>
      <p:sp>
        <p:nvSpPr>
          <p:cNvPr id="398349" name="Text Box 13"/>
          <p:cNvSpPr txBox="1">
            <a:spLocks noChangeArrowheads="1"/>
          </p:cNvSpPr>
          <p:nvPr/>
        </p:nvSpPr>
        <p:spPr bwMode="auto">
          <a:xfrm>
            <a:off x="304800" y="5638800"/>
            <a:ext cx="8534400" cy="987425"/>
          </a:xfrm>
          <a:prstGeom prst="rect">
            <a:avLst/>
          </a:prstGeom>
          <a:noFill/>
          <a:ln w="12700">
            <a:noFill/>
            <a:miter lim="800000"/>
            <a:headEnd/>
            <a:tailEnd/>
          </a:ln>
          <a:effectLst/>
        </p:spPr>
        <p:txBody>
          <a:bodyPr>
            <a:spAutoFit/>
          </a:bodyPr>
          <a:lstStyle/>
          <a:p>
            <a:pPr algn="ctr">
              <a:lnSpc>
                <a:spcPct val="85000"/>
              </a:lnSpc>
              <a:spcBef>
                <a:spcPct val="50000"/>
              </a:spcBef>
              <a:defRPr/>
            </a:pPr>
            <a:r>
              <a:rPr lang="en-US" sz="2300">
                <a:solidFill>
                  <a:srgbClr val="FFFFFF"/>
                </a:solidFill>
                <a:effectLst>
                  <a:outerShdw blurRad="38100" dist="38100" dir="2700000" algn="tl">
                    <a:srgbClr val="000000"/>
                  </a:outerShdw>
                </a:effectLst>
                <a:latin typeface="Arial" charset="0"/>
              </a:rPr>
              <a:t>Determine the level of awareness, understanding, behavior change/use, and benefits of patient-centered outcomes research among targeted audiences</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3938" name="Rectangle 2"/>
          <p:cNvSpPr>
            <a:spLocks noGrp="1" noChangeArrowheads="1"/>
          </p:cNvSpPr>
          <p:nvPr>
            <p:ph type="title"/>
          </p:nvPr>
        </p:nvSpPr>
        <p:spPr>
          <a:xfrm>
            <a:off x="1447801" y="1"/>
            <a:ext cx="6248399" cy="990599"/>
          </a:xfrm>
        </p:spPr>
        <p:txBody>
          <a:bodyPr/>
          <a:lstStyle/>
          <a:p>
            <a:pPr>
              <a:defRPr/>
            </a:pPr>
            <a:r>
              <a:rPr lang="en-US" dirty="0" smtClean="0"/>
              <a:t/>
            </a:r>
            <a:br>
              <a:rPr lang="en-US" dirty="0" smtClean="0"/>
            </a:br>
            <a:r>
              <a:rPr lang="en-US" sz="3200" dirty="0" smtClean="0"/>
              <a:t>Phase 1 Activities</a:t>
            </a:r>
          </a:p>
        </p:txBody>
      </p:sp>
      <p:sp>
        <p:nvSpPr>
          <p:cNvPr id="423939" name="Rectangle 3"/>
          <p:cNvSpPr>
            <a:spLocks noGrp="1" noChangeArrowheads="1"/>
          </p:cNvSpPr>
          <p:nvPr>
            <p:ph type="body" idx="1"/>
          </p:nvPr>
        </p:nvSpPr>
        <p:spPr>
          <a:xfrm>
            <a:off x="0" y="1524000"/>
            <a:ext cx="8382001" cy="3048000"/>
          </a:xfrm>
        </p:spPr>
        <p:txBody>
          <a:bodyPr/>
          <a:lstStyle/>
          <a:p>
            <a:pPr lvl="1">
              <a:buSzPct val="100000"/>
              <a:buFont typeface="Wingdings" pitchFamily="2" charset="2"/>
              <a:buChar char="§"/>
              <a:defRPr/>
            </a:pPr>
            <a:r>
              <a:rPr lang="en-US" dirty="0" smtClean="0"/>
              <a:t>Collect </a:t>
            </a:r>
            <a:r>
              <a:rPr lang="en-US" dirty="0"/>
              <a:t>and </a:t>
            </a:r>
            <a:r>
              <a:rPr lang="en-US" dirty="0" smtClean="0"/>
              <a:t>analyze quarterly </a:t>
            </a:r>
            <a:r>
              <a:rPr lang="en-US" dirty="0"/>
              <a:t>metrics </a:t>
            </a:r>
            <a:r>
              <a:rPr lang="en-US" dirty="0" smtClean="0"/>
              <a:t>from the </a:t>
            </a:r>
            <a:r>
              <a:rPr lang="en-US" dirty="0"/>
              <a:t>four </a:t>
            </a:r>
            <a:r>
              <a:rPr lang="en-US" dirty="0" smtClean="0"/>
              <a:t>contracts</a:t>
            </a:r>
          </a:p>
          <a:p>
            <a:pPr lvl="1">
              <a:buFont typeface="Wingdings" pitchFamily="2" charset="2"/>
              <a:buChar char="§"/>
              <a:defRPr/>
            </a:pPr>
            <a:r>
              <a:rPr lang="en-US" dirty="0" smtClean="0"/>
              <a:t>Administer surveys </a:t>
            </a:r>
            <a:r>
              <a:rPr lang="en-US" dirty="0"/>
              <a:t>to clinicians, consumers, and </a:t>
            </a:r>
            <a:r>
              <a:rPr lang="en-US" dirty="0" smtClean="0"/>
              <a:t>patients</a:t>
            </a:r>
          </a:p>
          <a:p>
            <a:pPr lvl="1">
              <a:buFont typeface="Wingdings" pitchFamily="2" charset="2"/>
              <a:buChar char="§"/>
              <a:defRPr/>
            </a:pPr>
            <a:r>
              <a:rPr lang="en-US" dirty="0" smtClean="0"/>
              <a:t>Follow-up </a:t>
            </a:r>
            <a:r>
              <a:rPr lang="en-US" dirty="0"/>
              <a:t>focus groups with clinicians, as well as consumers and </a:t>
            </a:r>
            <a:r>
              <a:rPr lang="en-US" dirty="0" smtClean="0"/>
              <a:t>patients</a:t>
            </a:r>
          </a:p>
          <a:p>
            <a:pPr lvl="1">
              <a:buFont typeface="Wingdings" pitchFamily="2" charset="2"/>
              <a:buChar char="§"/>
              <a:defRPr/>
            </a:pPr>
            <a:r>
              <a:rPr lang="en-US" dirty="0" smtClean="0"/>
              <a:t>In-depth </a:t>
            </a:r>
            <a:r>
              <a:rPr lang="en-US" dirty="0"/>
              <a:t>interviews with health system </a:t>
            </a:r>
            <a:r>
              <a:rPr lang="en-US" dirty="0" smtClean="0"/>
              <a:t>decisionmakers</a:t>
            </a:r>
            <a:r>
              <a:rPr lang="en-US" dirty="0"/>
              <a:t>, purchasers, and </a:t>
            </a:r>
            <a:r>
              <a:rPr lang="en-US" dirty="0" smtClean="0"/>
              <a:t>policymakers</a:t>
            </a:r>
          </a:p>
          <a:p>
            <a:pPr lvl="1">
              <a:buFont typeface="Wingdings" pitchFamily="2" charset="2"/>
              <a:buChar char="§"/>
              <a:defRPr/>
            </a:pPr>
            <a:r>
              <a:rPr lang="en-US" dirty="0" smtClean="0"/>
              <a:t>Baseline </a:t>
            </a:r>
            <a:r>
              <a:rPr lang="en-US" dirty="0"/>
              <a:t>and annual analysis of AHRQ Web site and Clearinghouse data  </a:t>
            </a:r>
          </a:p>
          <a:p>
            <a:pPr>
              <a:defRPr/>
            </a:pPr>
            <a:endParaRPr lang="en-US" dirty="0" smtClean="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1" y="228600"/>
            <a:ext cx="6400800" cy="762000"/>
          </a:xfrm>
        </p:spPr>
        <p:txBody>
          <a:bodyPr/>
          <a:lstStyle/>
          <a:p>
            <a:pPr>
              <a:defRPr/>
            </a:pPr>
            <a:r>
              <a:rPr lang="en-US" sz="3200" dirty="0" smtClean="0"/>
              <a:t>Phase 2 Activities</a:t>
            </a:r>
            <a:endParaRPr lang="en-US" sz="3200" dirty="0"/>
          </a:p>
        </p:txBody>
      </p:sp>
      <p:sp>
        <p:nvSpPr>
          <p:cNvPr id="3" name="Content Placeholder 2"/>
          <p:cNvSpPr>
            <a:spLocks noGrp="1"/>
          </p:cNvSpPr>
          <p:nvPr>
            <p:ph idx="1"/>
          </p:nvPr>
        </p:nvSpPr>
        <p:spPr/>
        <p:txBody>
          <a:bodyPr/>
          <a:lstStyle/>
          <a:p>
            <a:pPr>
              <a:defRPr/>
            </a:pPr>
            <a:r>
              <a:rPr lang="en-US" sz="2800" dirty="0" smtClean="0"/>
              <a:t>Collect and analyze quarterly metrics from dissemination contracts</a:t>
            </a:r>
          </a:p>
          <a:p>
            <a:pPr>
              <a:defRPr/>
            </a:pPr>
            <a:r>
              <a:rPr lang="en-US" sz="2800" dirty="0" smtClean="0"/>
              <a:t>Administrative/claims data analysis</a:t>
            </a:r>
          </a:p>
          <a:p>
            <a:pPr>
              <a:defRPr/>
            </a:pPr>
            <a:r>
              <a:rPr lang="en-US" sz="2800" dirty="0" smtClean="0"/>
              <a:t>Gauge awareness and use of PCOR findings and tools through surveys of clinicians and health system </a:t>
            </a:r>
            <a:r>
              <a:rPr lang="en-US" sz="2800" dirty="0" err="1" smtClean="0"/>
              <a:t>decisionmakers</a:t>
            </a:r>
            <a:r>
              <a:rPr lang="en-US" sz="2800" dirty="0" smtClean="0"/>
              <a:t> and conduct follow-up focus groups</a:t>
            </a:r>
          </a:p>
          <a:p>
            <a:pPr>
              <a:defRPr/>
            </a:pPr>
            <a:r>
              <a:rPr lang="en-US" sz="2800" dirty="0" smtClean="0"/>
              <a:t>Continue analysis of AHRQ-provided Web site data, including AHRQ Clearinghouse requests and Web site metrics</a:t>
            </a:r>
          </a:p>
          <a:p>
            <a:pPr>
              <a:buFont typeface="Wingdings" pitchFamily="2" charset="2"/>
              <a:buNone/>
              <a:defRPr/>
            </a:pPr>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146" name="AutoShape 2"/>
          <p:cNvSpPr>
            <a:spLocks noChangeArrowheads="1"/>
          </p:cNvSpPr>
          <p:nvPr/>
        </p:nvSpPr>
        <p:spPr bwMode="auto">
          <a:xfrm>
            <a:off x="2962275" y="2133600"/>
            <a:ext cx="5181600" cy="4572000"/>
          </a:xfrm>
          <a:prstGeom prst="flowChartMerge">
            <a:avLst/>
          </a:prstGeom>
          <a:gradFill rotWithShape="1">
            <a:gsLst>
              <a:gs pos="0">
                <a:srgbClr val="4D0808">
                  <a:alpha val="77000"/>
                </a:srgbClr>
              </a:gs>
              <a:gs pos="30000">
                <a:srgbClr val="FF0300">
                  <a:alpha val="77300"/>
                </a:srgbClr>
              </a:gs>
              <a:gs pos="55000">
                <a:srgbClr val="FF7A00">
                  <a:alpha val="77550"/>
                </a:srgbClr>
              </a:gs>
              <a:gs pos="100000">
                <a:srgbClr val="FFF200">
                  <a:alpha val="78000"/>
                </a:srgbClr>
              </a:gs>
            </a:gsLst>
            <a:lin ang="5400000" scaled="1"/>
          </a:gradFill>
          <a:ln w="9525">
            <a:solidFill>
              <a:schemeClr val="tx1"/>
            </a:solidFill>
            <a:miter lim="800000"/>
            <a:headEnd/>
            <a:tailEnd/>
          </a:ln>
          <a:effectLst/>
        </p:spPr>
        <p:txBody>
          <a:bodyPr wrap="none" anchor="ctr"/>
          <a:lstStyle/>
          <a:p>
            <a:pPr algn="ctr" eaLnBrk="1" hangingPunct="1">
              <a:defRPr/>
            </a:pPr>
            <a:endParaRPr lang="en-US" sz="1800">
              <a:latin typeface="Arial" charset="0"/>
            </a:endParaRPr>
          </a:p>
        </p:txBody>
      </p:sp>
      <p:sp>
        <p:nvSpPr>
          <p:cNvPr id="262147" name="Text Box 3"/>
          <p:cNvSpPr txBox="1">
            <a:spLocks noChangeArrowheads="1"/>
          </p:cNvSpPr>
          <p:nvPr/>
        </p:nvSpPr>
        <p:spPr bwMode="auto">
          <a:xfrm>
            <a:off x="2962275" y="1436688"/>
            <a:ext cx="5181600" cy="639762"/>
          </a:xfrm>
          <a:prstGeom prst="rect">
            <a:avLst/>
          </a:prstGeom>
          <a:gradFill rotWithShape="1">
            <a:gsLst>
              <a:gs pos="0">
                <a:srgbClr val="6699FF">
                  <a:gamma/>
                  <a:shade val="46275"/>
                  <a:invGamma/>
                  <a:alpha val="49001"/>
                </a:srgbClr>
              </a:gs>
              <a:gs pos="100000">
                <a:srgbClr val="6699FF">
                  <a:alpha val="70000"/>
                </a:srgbClr>
              </a:gs>
            </a:gsLst>
            <a:lin ang="5400000" scaled="1"/>
          </a:gradFill>
          <a:ln w="9525">
            <a:solidFill>
              <a:schemeClr val="tx1"/>
            </a:solidFill>
            <a:miter lim="800000"/>
            <a:headEnd/>
            <a:tailEnd/>
          </a:ln>
          <a:effectLst/>
        </p:spPr>
        <p:txBody>
          <a:bodyPr anchor="ctr">
            <a:spAutoFit/>
          </a:bodyPr>
          <a:lstStyle/>
          <a:p>
            <a:pPr algn="ctr" eaLnBrk="1" hangingPunct="1">
              <a:defRPr/>
            </a:pPr>
            <a:endParaRPr lang="en-US" sz="1800" dirty="0">
              <a:effectLst>
                <a:outerShdw blurRad="38100" dist="38100" dir="2700000" algn="tl">
                  <a:srgbClr val="000000"/>
                </a:outerShdw>
              </a:effectLst>
              <a:latin typeface="Candara" pitchFamily="34" charset="0"/>
            </a:endParaRPr>
          </a:p>
          <a:p>
            <a:pPr algn="ctr" eaLnBrk="1" hangingPunct="1">
              <a:defRPr/>
            </a:pPr>
            <a:r>
              <a:rPr lang="en-US" sz="1800" dirty="0">
                <a:effectLst>
                  <a:outerShdw blurRad="38100" dist="38100" dir="2700000" algn="tl">
                    <a:srgbClr val="000000"/>
                  </a:outerShdw>
                </a:effectLst>
                <a:latin typeface="Candara" pitchFamily="34" charset="0"/>
              </a:rPr>
              <a:t>Prioritization and Message Development</a:t>
            </a:r>
          </a:p>
          <a:p>
            <a:pPr algn="ctr" eaLnBrk="1" hangingPunct="1">
              <a:defRPr/>
            </a:pPr>
            <a:endParaRPr lang="en-US" sz="1800" b="1" dirty="0">
              <a:effectLst>
                <a:outerShdw blurRad="38100" dist="38100" dir="2700000" algn="tl">
                  <a:srgbClr val="000000"/>
                </a:outerShdw>
              </a:effectLst>
              <a:latin typeface="Calibri" pitchFamily="34" charset="0"/>
            </a:endParaRPr>
          </a:p>
        </p:txBody>
      </p:sp>
      <p:sp>
        <p:nvSpPr>
          <p:cNvPr id="26630" name="Line 4"/>
          <p:cNvSpPr>
            <a:spLocks noChangeShapeType="1"/>
          </p:cNvSpPr>
          <p:nvPr/>
        </p:nvSpPr>
        <p:spPr bwMode="auto">
          <a:xfrm>
            <a:off x="3724275" y="3429000"/>
            <a:ext cx="3657600" cy="0"/>
          </a:xfrm>
          <a:prstGeom prst="line">
            <a:avLst/>
          </a:prstGeom>
          <a:noFill/>
          <a:ln w="9525">
            <a:solidFill>
              <a:schemeClr val="tx1"/>
            </a:solidFill>
            <a:round/>
            <a:headEnd/>
            <a:tailEnd/>
          </a:ln>
        </p:spPr>
        <p:txBody>
          <a:bodyPr/>
          <a:lstStyle/>
          <a:p>
            <a:endParaRPr lang="en-US"/>
          </a:p>
        </p:txBody>
      </p:sp>
      <p:sp>
        <p:nvSpPr>
          <p:cNvPr id="26631" name="Line 5"/>
          <p:cNvSpPr>
            <a:spLocks noChangeShapeType="1"/>
          </p:cNvSpPr>
          <p:nvPr/>
        </p:nvSpPr>
        <p:spPr bwMode="auto">
          <a:xfrm>
            <a:off x="4486275" y="4800600"/>
            <a:ext cx="2133600" cy="0"/>
          </a:xfrm>
          <a:prstGeom prst="line">
            <a:avLst/>
          </a:prstGeom>
          <a:noFill/>
          <a:ln w="9525">
            <a:solidFill>
              <a:schemeClr val="tx1"/>
            </a:solidFill>
            <a:round/>
            <a:headEnd/>
            <a:tailEnd/>
          </a:ln>
        </p:spPr>
        <p:txBody>
          <a:bodyPr/>
          <a:lstStyle/>
          <a:p>
            <a:endParaRPr lang="en-US"/>
          </a:p>
        </p:txBody>
      </p:sp>
      <p:sp>
        <p:nvSpPr>
          <p:cNvPr id="262150" name="Text Box 6"/>
          <p:cNvSpPr txBox="1">
            <a:spLocks noChangeArrowheads="1"/>
          </p:cNvSpPr>
          <p:nvPr/>
        </p:nvSpPr>
        <p:spPr bwMode="auto">
          <a:xfrm>
            <a:off x="3663950" y="2265363"/>
            <a:ext cx="3749675" cy="304800"/>
          </a:xfrm>
          <a:prstGeom prst="rect">
            <a:avLst/>
          </a:prstGeom>
          <a:noFill/>
          <a:ln w="9525">
            <a:noFill/>
            <a:miter lim="800000"/>
            <a:headEnd/>
            <a:tailEnd/>
          </a:ln>
          <a:effectLst/>
        </p:spPr>
        <p:txBody>
          <a:bodyPr wrap="none">
            <a:spAutoFit/>
          </a:bodyPr>
          <a:lstStyle/>
          <a:p>
            <a:pPr algn="ctr" eaLnBrk="1" hangingPunct="1">
              <a:defRPr/>
            </a:pPr>
            <a:r>
              <a:rPr lang="en-US" sz="1400">
                <a:effectLst>
                  <a:outerShdw blurRad="38100" dist="38100" dir="2700000" algn="tl">
                    <a:srgbClr val="000000"/>
                  </a:outerShdw>
                </a:effectLst>
                <a:latin typeface="Candara" pitchFamily="34" charset="0"/>
              </a:rPr>
              <a:t>National awareness of CER and specific findings</a:t>
            </a:r>
          </a:p>
        </p:txBody>
      </p:sp>
      <p:sp>
        <p:nvSpPr>
          <p:cNvPr id="262151" name="Text Box 7"/>
          <p:cNvSpPr txBox="1">
            <a:spLocks noChangeArrowheads="1"/>
          </p:cNvSpPr>
          <p:nvPr/>
        </p:nvSpPr>
        <p:spPr bwMode="auto">
          <a:xfrm>
            <a:off x="3724275" y="3509963"/>
            <a:ext cx="3657600" cy="517525"/>
          </a:xfrm>
          <a:prstGeom prst="rect">
            <a:avLst/>
          </a:prstGeom>
          <a:noFill/>
          <a:ln w="9525">
            <a:noFill/>
            <a:miter lim="800000"/>
            <a:headEnd/>
            <a:tailEnd/>
          </a:ln>
          <a:effectLst/>
        </p:spPr>
        <p:txBody>
          <a:bodyPr>
            <a:spAutoFit/>
          </a:bodyPr>
          <a:lstStyle/>
          <a:p>
            <a:pPr algn="ctr" eaLnBrk="1" hangingPunct="1">
              <a:defRPr/>
            </a:pPr>
            <a:r>
              <a:rPr lang="en-US" sz="1400">
                <a:effectLst>
                  <a:outerShdw blurRad="38100" dist="38100" dir="2700000" algn="tl">
                    <a:srgbClr val="000000"/>
                  </a:outerShdw>
                </a:effectLst>
                <a:latin typeface="Candara" pitchFamily="34" charset="0"/>
              </a:rPr>
              <a:t>Deeper awareness of CER and findings at regional, local, or system level</a:t>
            </a:r>
          </a:p>
        </p:txBody>
      </p:sp>
      <p:sp>
        <p:nvSpPr>
          <p:cNvPr id="262152" name="Text Box 8"/>
          <p:cNvSpPr txBox="1">
            <a:spLocks noChangeArrowheads="1"/>
          </p:cNvSpPr>
          <p:nvPr/>
        </p:nvSpPr>
        <p:spPr bwMode="auto">
          <a:xfrm>
            <a:off x="4500563" y="4752975"/>
            <a:ext cx="2133600" cy="730250"/>
          </a:xfrm>
          <a:prstGeom prst="rect">
            <a:avLst/>
          </a:prstGeom>
          <a:noFill/>
          <a:ln w="9525">
            <a:noFill/>
            <a:miter lim="800000"/>
            <a:headEnd/>
            <a:tailEnd/>
          </a:ln>
          <a:effectLst/>
        </p:spPr>
        <p:txBody>
          <a:bodyPr>
            <a:spAutoFit/>
          </a:bodyPr>
          <a:lstStyle/>
          <a:p>
            <a:pPr algn="ctr" eaLnBrk="1" hangingPunct="1">
              <a:defRPr/>
            </a:pPr>
            <a:r>
              <a:rPr lang="en-US" sz="1400">
                <a:effectLst>
                  <a:outerShdw blurRad="38100" dist="38100" dir="2700000" algn="tl">
                    <a:srgbClr val="000000"/>
                  </a:outerShdw>
                </a:effectLst>
                <a:latin typeface="Candara" pitchFamily="34" charset="0"/>
              </a:rPr>
              <a:t>Individual clinician education and practice-level implementation</a:t>
            </a:r>
          </a:p>
        </p:txBody>
      </p:sp>
      <p:sp>
        <p:nvSpPr>
          <p:cNvPr id="262153" name="Text Box 9"/>
          <p:cNvSpPr txBox="1">
            <a:spLocks noChangeArrowheads="1"/>
          </p:cNvSpPr>
          <p:nvPr/>
        </p:nvSpPr>
        <p:spPr bwMode="auto">
          <a:xfrm>
            <a:off x="4591987" y="2795588"/>
            <a:ext cx="1901546" cy="369332"/>
          </a:xfrm>
          <a:prstGeom prst="rect">
            <a:avLst/>
          </a:prstGeom>
          <a:noFill/>
          <a:ln w="9525">
            <a:noFill/>
            <a:miter lim="800000"/>
            <a:headEnd/>
            <a:tailEnd/>
          </a:ln>
          <a:effectLst/>
        </p:spPr>
        <p:txBody>
          <a:bodyPr wrap="none">
            <a:spAutoFit/>
          </a:bodyPr>
          <a:lstStyle/>
          <a:p>
            <a:pPr algn="ctr" eaLnBrk="1" hangingPunct="1">
              <a:defRPr/>
            </a:pPr>
            <a:r>
              <a:rPr lang="en-US" sz="1800" b="1" dirty="0" smtClean="0">
                <a:effectLst>
                  <a:outerShdw blurRad="38100" dist="38100" dir="2700000" algn="tl">
                    <a:srgbClr val="000000"/>
                  </a:outerShdw>
                </a:effectLst>
                <a:latin typeface="Calibri" pitchFamily="34" charset="0"/>
              </a:rPr>
              <a:t>National Initiative</a:t>
            </a:r>
            <a:endParaRPr lang="en-US" sz="1800" b="1" dirty="0">
              <a:effectLst>
                <a:outerShdw blurRad="38100" dist="38100" dir="2700000" algn="tl">
                  <a:srgbClr val="000000"/>
                </a:outerShdw>
              </a:effectLst>
              <a:latin typeface="Calibri" pitchFamily="34" charset="0"/>
            </a:endParaRPr>
          </a:p>
        </p:txBody>
      </p:sp>
      <p:sp>
        <p:nvSpPr>
          <p:cNvPr id="262154" name="Text Box 10"/>
          <p:cNvSpPr txBox="1">
            <a:spLocks noChangeArrowheads="1"/>
          </p:cNvSpPr>
          <p:nvPr/>
        </p:nvSpPr>
        <p:spPr bwMode="auto">
          <a:xfrm>
            <a:off x="4681538" y="4191000"/>
            <a:ext cx="1711325" cy="366713"/>
          </a:xfrm>
          <a:prstGeom prst="rect">
            <a:avLst/>
          </a:prstGeom>
          <a:noFill/>
          <a:ln w="9525">
            <a:noFill/>
            <a:miter lim="800000"/>
            <a:headEnd/>
            <a:tailEnd/>
          </a:ln>
          <a:effectLst/>
        </p:spPr>
        <p:txBody>
          <a:bodyPr wrap="none">
            <a:spAutoFit/>
          </a:bodyPr>
          <a:lstStyle/>
          <a:p>
            <a:pPr algn="ctr" eaLnBrk="1" hangingPunct="1">
              <a:defRPr/>
            </a:pPr>
            <a:r>
              <a:rPr lang="en-US" sz="1800" b="1" dirty="0">
                <a:effectLst>
                  <a:outerShdw blurRad="38100" dist="38100" dir="2700000" algn="tl">
                    <a:srgbClr val="000000"/>
                  </a:outerShdw>
                </a:effectLst>
                <a:latin typeface="Calibri" pitchFamily="34" charset="0"/>
              </a:rPr>
              <a:t>Regional Offices</a:t>
            </a:r>
          </a:p>
        </p:txBody>
      </p:sp>
      <p:sp>
        <p:nvSpPr>
          <p:cNvPr id="262155" name="Text Box 11"/>
          <p:cNvSpPr txBox="1">
            <a:spLocks noChangeArrowheads="1"/>
          </p:cNvSpPr>
          <p:nvPr/>
        </p:nvSpPr>
        <p:spPr bwMode="auto">
          <a:xfrm>
            <a:off x="4500563" y="5561013"/>
            <a:ext cx="2052637" cy="915987"/>
          </a:xfrm>
          <a:prstGeom prst="rect">
            <a:avLst/>
          </a:prstGeom>
          <a:noFill/>
          <a:ln w="9525">
            <a:noFill/>
            <a:miter lim="800000"/>
            <a:headEnd/>
            <a:tailEnd/>
          </a:ln>
          <a:effectLst/>
        </p:spPr>
        <p:txBody>
          <a:bodyPr>
            <a:spAutoFit/>
          </a:bodyPr>
          <a:lstStyle/>
          <a:p>
            <a:pPr algn="ctr" eaLnBrk="1" hangingPunct="1">
              <a:defRPr/>
            </a:pPr>
            <a:r>
              <a:rPr lang="en-US" sz="1800" b="1">
                <a:effectLst>
                  <a:outerShdw blurRad="38100" dist="38100" dir="2700000" algn="tl">
                    <a:srgbClr val="000000"/>
                  </a:outerShdw>
                </a:effectLst>
                <a:latin typeface="Calibri" pitchFamily="34" charset="0"/>
              </a:rPr>
              <a:t>Academic Detailing</a:t>
            </a:r>
            <a:r>
              <a:rPr lang="en-US" sz="1800">
                <a:latin typeface="Calibri" pitchFamily="34" charset="0"/>
              </a:rPr>
              <a:t> </a:t>
            </a:r>
          </a:p>
          <a:p>
            <a:pPr algn="ctr" eaLnBrk="1" hangingPunct="1">
              <a:defRPr/>
            </a:pPr>
            <a:r>
              <a:rPr lang="en-US" sz="1800">
                <a:effectLst>
                  <a:outerShdw blurRad="38100" dist="38100" dir="2700000" algn="tl">
                    <a:srgbClr val="000000"/>
                  </a:outerShdw>
                </a:effectLst>
                <a:latin typeface="Calibri" pitchFamily="34" charset="0"/>
              </a:rPr>
              <a:t>&amp; </a:t>
            </a:r>
          </a:p>
          <a:p>
            <a:pPr algn="ctr" eaLnBrk="1" hangingPunct="1">
              <a:defRPr/>
            </a:pPr>
            <a:r>
              <a:rPr lang="en-US" sz="1800" b="1">
                <a:effectLst>
                  <a:outerShdw blurRad="38100" dist="38100" dir="2700000" algn="tl">
                    <a:srgbClr val="000000"/>
                  </a:outerShdw>
                </a:effectLst>
                <a:latin typeface="Calibri" pitchFamily="34" charset="0"/>
              </a:rPr>
              <a:t>Online CE</a:t>
            </a:r>
          </a:p>
        </p:txBody>
      </p:sp>
      <p:sp>
        <p:nvSpPr>
          <p:cNvPr id="262156" name="Text Box 12"/>
          <p:cNvSpPr txBox="1">
            <a:spLocks noChangeArrowheads="1"/>
          </p:cNvSpPr>
          <p:nvPr/>
        </p:nvSpPr>
        <p:spPr bwMode="auto">
          <a:xfrm rot="5400000">
            <a:off x="6319838" y="4186237"/>
            <a:ext cx="4572000" cy="466725"/>
          </a:xfrm>
          <a:prstGeom prst="rect">
            <a:avLst/>
          </a:prstGeom>
          <a:gradFill rotWithShape="1">
            <a:gsLst>
              <a:gs pos="0">
                <a:schemeClr val="folHlink"/>
              </a:gs>
              <a:gs pos="100000">
                <a:schemeClr val="folHlink">
                  <a:gamma/>
                  <a:shade val="46275"/>
                  <a:invGamma/>
                </a:schemeClr>
              </a:gs>
            </a:gsLst>
            <a:lin ang="5400000" scaled="1"/>
          </a:gradFill>
          <a:ln w="9525">
            <a:solidFill>
              <a:schemeClr val="tx1"/>
            </a:solidFill>
            <a:miter lim="800000"/>
            <a:headEnd/>
            <a:tailEnd/>
          </a:ln>
          <a:effectLst/>
        </p:spPr>
        <p:txBody>
          <a:bodyPr>
            <a:spAutoFit/>
          </a:bodyPr>
          <a:lstStyle/>
          <a:p>
            <a:pPr algn="ctr" eaLnBrk="1" hangingPunct="1">
              <a:spcBef>
                <a:spcPct val="50000"/>
              </a:spcBef>
              <a:defRPr/>
            </a:pPr>
            <a:r>
              <a:rPr lang="en-US" b="1">
                <a:effectLst>
                  <a:outerShdw blurRad="38100" dist="38100" dir="2700000" algn="tl">
                    <a:srgbClr val="000000"/>
                  </a:outerShdw>
                </a:effectLst>
                <a:latin typeface="Calibri" pitchFamily="34" charset="0"/>
              </a:rPr>
              <a:t>Evaluation</a:t>
            </a:r>
          </a:p>
        </p:txBody>
      </p:sp>
      <p:sp>
        <p:nvSpPr>
          <p:cNvPr id="262157" name="AutoShape 13"/>
          <p:cNvSpPr>
            <a:spLocks noChangeArrowheads="1"/>
          </p:cNvSpPr>
          <p:nvPr/>
        </p:nvSpPr>
        <p:spPr bwMode="auto">
          <a:xfrm>
            <a:off x="7767638" y="2795588"/>
            <a:ext cx="604837" cy="485775"/>
          </a:xfrm>
          <a:prstGeom prst="rightArrow">
            <a:avLst>
              <a:gd name="adj1" fmla="val 50000"/>
              <a:gd name="adj2" fmla="val 31127"/>
            </a:avLst>
          </a:prstGeom>
          <a:solidFill>
            <a:schemeClr val="accent1"/>
          </a:solidFill>
          <a:ln w="9525">
            <a:solidFill>
              <a:schemeClr val="tx1"/>
            </a:solidFill>
            <a:miter lim="800000"/>
            <a:headEnd/>
            <a:tailEnd/>
          </a:ln>
          <a:effectLst/>
        </p:spPr>
        <p:txBody>
          <a:bodyPr wrap="none" anchor="ctr"/>
          <a:lstStyle/>
          <a:p>
            <a:pPr algn="ctr">
              <a:defRPr/>
            </a:pPr>
            <a:endParaRPr lang="en-US">
              <a:effectLst>
                <a:outerShdw blurRad="38100" dist="38100" dir="2700000" algn="tl">
                  <a:srgbClr val="000000"/>
                </a:outerShdw>
              </a:effectLst>
            </a:endParaRPr>
          </a:p>
        </p:txBody>
      </p:sp>
      <p:sp>
        <p:nvSpPr>
          <p:cNvPr id="262158" name="AutoShape 14"/>
          <p:cNvSpPr>
            <a:spLocks noChangeArrowheads="1"/>
          </p:cNvSpPr>
          <p:nvPr/>
        </p:nvSpPr>
        <p:spPr bwMode="auto">
          <a:xfrm>
            <a:off x="7767638" y="4038600"/>
            <a:ext cx="604837" cy="485775"/>
          </a:xfrm>
          <a:prstGeom prst="rightArrow">
            <a:avLst>
              <a:gd name="adj1" fmla="val 50000"/>
              <a:gd name="adj2" fmla="val 31127"/>
            </a:avLst>
          </a:prstGeom>
          <a:solidFill>
            <a:schemeClr val="accent1"/>
          </a:solidFill>
          <a:ln w="9525">
            <a:solidFill>
              <a:schemeClr val="tx1"/>
            </a:solidFill>
            <a:miter lim="800000"/>
            <a:headEnd/>
            <a:tailEnd/>
          </a:ln>
          <a:effectLst/>
        </p:spPr>
        <p:txBody>
          <a:bodyPr wrap="none" anchor="ctr"/>
          <a:lstStyle/>
          <a:p>
            <a:pPr algn="ctr">
              <a:defRPr/>
            </a:pPr>
            <a:endParaRPr lang="en-US">
              <a:effectLst>
                <a:outerShdw blurRad="38100" dist="38100" dir="2700000" algn="tl">
                  <a:srgbClr val="000000"/>
                </a:outerShdw>
              </a:effectLst>
            </a:endParaRPr>
          </a:p>
        </p:txBody>
      </p:sp>
      <p:sp>
        <p:nvSpPr>
          <p:cNvPr id="262159" name="AutoShape 15"/>
          <p:cNvSpPr>
            <a:spLocks noChangeArrowheads="1"/>
          </p:cNvSpPr>
          <p:nvPr/>
        </p:nvSpPr>
        <p:spPr bwMode="auto">
          <a:xfrm>
            <a:off x="7767638" y="5133975"/>
            <a:ext cx="604837" cy="485775"/>
          </a:xfrm>
          <a:prstGeom prst="rightArrow">
            <a:avLst>
              <a:gd name="adj1" fmla="val 50000"/>
              <a:gd name="adj2" fmla="val 31127"/>
            </a:avLst>
          </a:prstGeom>
          <a:solidFill>
            <a:schemeClr val="accent1"/>
          </a:solidFill>
          <a:ln w="9525">
            <a:solidFill>
              <a:schemeClr val="tx1"/>
            </a:solidFill>
            <a:miter lim="800000"/>
            <a:headEnd/>
            <a:tailEnd/>
          </a:ln>
          <a:effectLst/>
        </p:spPr>
        <p:txBody>
          <a:bodyPr wrap="none" anchor="ctr"/>
          <a:lstStyle/>
          <a:p>
            <a:pPr algn="ctr">
              <a:defRPr/>
            </a:pPr>
            <a:endParaRPr lang="en-US">
              <a:effectLst>
                <a:outerShdw blurRad="38100" dist="38100" dir="2700000" algn="tl">
                  <a:srgbClr val="000000"/>
                </a:outerShdw>
              </a:effectLst>
            </a:endParaRPr>
          </a:p>
        </p:txBody>
      </p:sp>
      <p:sp>
        <p:nvSpPr>
          <p:cNvPr id="262160" name="AutoShape 16"/>
          <p:cNvSpPr>
            <a:spLocks noChangeArrowheads="1"/>
          </p:cNvSpPr>
          <p:nvPr/>
        </p:nvSpPr>
        <p:spPr bwMode="auto">
          <a:xfrm>
            <a:off x="7767638" y="5762625"/>
            <a:ext cx="604837" cy="485775"/>
          </a:xfrm>
          <a:prstGeom prst="rightArrow">
            <a:avLst>
              <a:gd name="adj1" fmla="val 50000"/>
              <a:gd name="adj2" fmla="val 31127"/>
            </a:avLst>
          </a:prstGeom>
          <a:solidFill>
            <a:schemeClr val="accent1"/>
          </a:solidFill>
          <a:ln w="9525">
            <a:solidFill>
              <a:schemeClr val="tx1"/>
            </a:solidFill>
            <a:miter lim="800000"/>
            <a:headEnd/>
            <a:tailEnd/>
          </a:ln>
          <a:effectLst/>
        </p:spPr>
        <p:txBody>
          <a:bodyPr wrap="none" anchor="ctr"/>
          <a:lstStyle/>
          <a:p>
            <a:pPr algn="ctr">
              <a:defRPr/>
            </a:pPr>
            <a:endParaRPr lang="en-US">
              <a:effectLst>
                <a:outerShdw blurRad="38100" dist="38100" dir="2700000" algn="tl">
                  <a:srgbClr val="000000"/>
                </a:outerShdw>
              </a:effectLst>
            </a:endParaRPr>
          </a:p>
        </p:txBody>
      </p:sp>
      <p:sp>
        <p:nvSpPr>
          <p:cNvPr id="262161" name="AutoShape 17"/>
          <p:cNvSpPr>
            <a:spLocks noChangeArrowheads="1"/>
          </p:cNvSpPr>
          <p:nvPr/>
        </p:nvSpPr>
        <p:spPr bwMode="auto">
          <a:xfrm>
            <a:off x="2962275" y="2862263"/>
            <a:ext cx="914400" cy="1295400"/>
          </a:xfrm>
          <a:prstGeom prst="curvedRightArrow">
            <a:avLst>
              <a:gd name="adj1" fmla="val 28333"/>
              <a:gd name="adj2" fmla="val 56667"/>
              <a:gd name="adj3" fmla="val 33333"/>
            </a:avLst>
          </a:prstGeom>
          <a:solidFill>
            <a:schemeClr val="accent1"/>
          </a:solidFill>
          <a:ln w="9525">
            <a:solidFill>
              <a:schemeClr val="tx1"/>
            </a:solidFill>
            <a:miter lim="800000"/>
            <a:headEnd/>
            <a:tailEnd/>
          </a:ln>
          <a:effectLst/>
        </p:spPr>
        <p:txBody>
          <a:bodyPr wrap="none" anchor="ctr"/>
          <a:lstStyle/>
          <a:p>
            <a:pPr algn="ctr">
              <a:defRPr/>
            </a:pPr>
            <a:endParaRPr lang="en-US">
              <a:effectLst>
                <a:outerShdw blurRad="38100" dist="38100" dir="2700000" algn="tl">
                  <a:srgbClr val="000000"/>
                </a:outerShdw>
              </a:effectLst>
            </a:endParaRPr>
          </a:p>
        </p:txBody>
      </p:sp>
      <p:sp>
        <p:nvSpPr>
          <p:cNvPr id="262162" name="AutoShape 18"/>
          <p:cNvSpPr>
            <a:spLocks noChangeArrowheads="1"/>
          </p:cNvSpPr>
          <p:nvPr/>
        </p:nvSpPr>
        <p:spPr bwMode="auto">
          <a:xfrm>
            <a:off x="3605213" y="4348163"/>
            <a:ext cx="1109662" cy="1571625"/>
          </a:xfrm>
          <a:prstGeom prst="curvedRightArrow">
            <a:avLst>
              <a:gd name="adj1" fmla="val 23599"/>
              <a:gd name="adj2" fmla="val 56580"/>
              <a:gd name="adj3" fmla="val 33333"/>
            </a:avLst>
          </a:prstGeom>
          <a:solidFill>
            <a:schemeClr val="accent1"/>
          </a:solidFill>
          <a:ln w="9525">
            <a:solidFill>
              <a:schemeClr val="tx1"/>
            </a:solidFill>
            <a:miter lim="800000"/>
            <a:headEnd/>
            <a:tailEnd/>
          </a:ln>
          <a:effectLst/>
        </p:spPr>
        <p:txBody>
          <a:bodyPr wrap="none" anchor="ctr"/>
          <a:lstStyle/>
          <a:p>
            <a:pPr algn="ctr">
              <a:defRPr/>
            </a:pPr>
            <a:endParaRPr lang="en-US">
              <a:effectLst>
                <a:outerShdw blurRad="38100" dist="38100" dir="2700000" algn="tl">
                  <a:srgbClr val="000000"/>
                </a:outerShdw>
              </a:effectLst>
            </a:endParaRPr>
          </a:p>
        </p:txBody>
      </p:sp>
      <p:sp>
        <p:nvSpPr>
          <p:cNvPr id="262163" name="Text Box 19"/>
          <p:cNvSpPr txBox="1">
            <a:spLocks noChangeArrowheads="1"/>
          </p:cNvSpPr>
          <p:nvPr/>
        </p:nvSpPr>
        <p:spPr bwMode="auto">
          <a:xfrm>
            <a:off x="152400" y="1436688"/>
            <a:ext cx="2809875" cy="5199062"/>
          </a:xfrm>
          <a:prstGeom prst="rect">
            <a:avLst/>
          </a:prstGeom>
          <a:noFill/>
          <a:ln w="9525">
            <a:noFill/>
            <a:miter lim="800000"/>
            <a:headEnd/>
            <a:tailEnd/>
          </a:ln>
          <a:effectLst/>
        </p:spPr>
        <p:txBody>
          <a:bodyPr>
            <a:spAutoFit/>
          </a:bodyPr>
          <a:lstStyle/>
          <a:p>
            <a:pPr marL="228600" indent="-174625" algn="ctr" eaLnBrk="1" hangingPunct="1">
              <a:defRPr/>
            </a:pPr>
            <a:r>
              <a:rPr lang="en-US" sz="1400">
                <a:effectLst>
                  <a:outerShdw blurRad="38100" dist="38100" dir="2700000" algn="tl">
                    <a:srgbClr val="000000"/>
                  </a:outerShdw>
                </a:effectLst>
                <a:latin typeface="Candara" pitchFamily="34" charset="0"/>
              </a:rPr>
              <a:t>Example:</a:t>
            </a:r>
          </a:p>
          <a:p>
            <a:pPr marL="228600" indent="-174625" algn="ctr" eaLnBrk="1" hangingPunct="1">
              <a:defRPr/>
            </a:pPr>
            <a:r>
              <a:rPr lang="en-US" sz="2000" b="1">
                <a:effectLst>
                  <a:outerShdw blurRad="38100" dist="38100" dir="2700000" algn="tl">
                    <a:srgbClr val="000000"/>
                  </a:outerShdw>
                </a:effectLst>
                <a:latin typeface="Candara" pitchFamily="34" charset="0"/>
              </a:rPr>
              <a:t>New Diabetes CER</a:t>
            </a:r>
          </a:p>
          <a:p>
            <a:pPr marL="228600" indent="-174625" eaLnBrk="1" hangingPunct="1">
              <a:defRPr/>
            </a:pPr>
            <a:endParaRPr lang="en-US" sz="1200">
              <a:effectLst>
                <a:outerShdw blurRad="38100" dist="38100" dir="2700000" algn="tl">
                  <a:srgbClr val="000000"/>
                </a:outerShdw>
              </a:effectLst>
              <a:latin typeface="Candara" pitchFamily="34" charset="0"/>
            </a:endParaRPr>
          </a:p>
          <a:p>
            <a:pPr marL="228600" indent="-174625" eaLnBrk="1" hangingPunct="1">
              <a:buFontTx/>
              <a:buChar char="•"/>
              <a:defRPr/>
            </a:pPr>
            <a:r>
              <a:rPr lang="en-US" sz="1400">
                <a:effectLst>
                  <a:outerShdw blurRad="38100" dist="38100" dir="2700000" algn="tl">
                    <a:srgbClr val="000000"/>
                  </a:outerShdw>
                </a:effectLst>
                <a:latin typeface="Candara" pitchFamily="34" charset="0"/>
              </a:rPr>
              <a:t>Media campaign</a:t>
            </a:r>
          </a:p>
          <a:p>
            <a:pPr marL="228600" indent="-174625" eaLnBrk="1" hangingPunct="1">
              <a:buFontTx/>
              <a:buChar char="•"/>
              <a:defRPr/>
            </a:pPr>
            <a:r>
              <a:rPr lang="en-US" sz="1400">
                <a:effectLst>
                  <a:outerShdw blurRad="38100" dist="38100" dir="2700000" algn="tl">
                    <a:srgbClr val="000000"/>
                  </a:outerShdw>
                </a:effectLst>
                <a:latin typeface="Candara" pitchFamily="34" charset="0"/>
              </a:rPr>
              <a:t>Outreach to national orgs (i.e. ADA, AADE, Endocrine Society, AACE)</a:t>
            </a:r>
          </a:p>
          <a:p>
            <a:pPr marL="228600" indent="-174625" eaLnBrk="1" hangingPunct="1">
              <a:buFontTx/>
              <a:buChar char="•"/>
              <a:defRPr/>
            </a:pPr>
            <a:r>
              <a:rPr lang="en-US" sz="1400">
                <a:effectLst>
                  <a:outerShdw blurRad="38100" dist="38100" dir="2700000" algn="tl">
                    <a:srgbClr val="000000"/>
                  </a:outerShdw>
                </a:effectLst>
                <a:latin typeface="Candara" pitchFamily="34" charset="0"/>
              </a:rPr>
              <a:t>Outreach to consumers</a:t>
            </a:r>
          </a:p>
          <a:p>
            <a:pPr marL="228600" indent="-174625" eaLnBrk="1" hangingPunct="1">
              <a:defRPr/>
            </a:pPr>
            <a:endParaRPr lang="en-US" sz="1200">
              <a:effectLst>
                <a:outerShdw blurRad="38100" dist="38100" dir="2700000" algn="tl">
                  <a:srgbClr val="000000"/>
                </a:outerShdw>
              </a:effectLst>
              <a:latin typeface="Candara" pitchFamily="34" charset="0"/>
            </a:endParaRPr>
          </a:p>
          <a:p>
            <a:pPr marL="228600" indent="-174625" eaLnBrk="1" hangingPunct="1">
              <a:buFontTx/>
              <a:buChar char="•"/>
              <a:defRPr/>
            </a:pPr>
            <a:r>
              <a:rPr lang="en-US" sz="1400">
                <a:effectLst>
                  <a:outerShdw blurRad="38100" dist="38100" dir="2700000" algn="tl">
                    <a:srgbClr val="000000"/>
                  </a:outerShdw>
                </a:effectLst>
                <a:latin typeface="Candara" pitchFamily="34" charset="0"/>
              </a:rPr>
              <a:t>Integrate message into Diabetes package</a:t>
            </a:r>
          </a:p>
          <a:p>
            <a:pPr marL="228600" indent="-174625" eaLnBrk="1" hangingPunct="1">
              <a:buFontTx/>
              <a:buChar char="•"/>
              <a:defRPr/>
            </a:pPr>
            <a:r>
              <a:rPr lang="en-US" sz="1400">
                <a:effectLst>
                  <a:outerShdw blurRad="38100" dist="38100" dir="2700000" algn="tl">
                    <a:srgbClr val="000000"/>
                  </a:outerShdw>
                </a:effectLst>
                <a:latin typeface="Candara" pitchFamily="34" charset="0"/>
              </a:rPr>
              <a:t>Promote via regional/State chapters of national orgs, local advocacy orgs, and regional health systems</a:t>
            </a:r>
          </a:p>
          <a:p>
            <a:pPr marL="228600" indent="-174625" eaLnBrk="1" hangingPunct="1">
              <a:defRPr/>
            </a:pPr>
            <a:endParaRPr lang="en-US" sz="1200">
              <a:effectLst>
                <a:outerShdw blurRad="38100" dist="38100" dir="2700000" algn="tl">
                  <a:srgbClr val="000000"/>
                </a:outerShdw>
              </a:effectLst>
              <a:latin typeface="Candara" pitchFamily="34" charset="0"/>
            </a:endParaRPr>
          </a:p>
          <a:p>
            <a:pPr marL="228600" indent="-174625" eaLnBrk="1" hangingPunct="1">
              <a:buFontTx/>
              <a:buChar char="•"/>
              <a:defRPr/>
            </a:pPr>
            <a:r>
              <a:rPr lang="en-US" sz="1400">
                <a:effectLst>
                  <a:outerShdw blurRad="38100" dist="38100" dir="2700000" algn="tl">
                    <a:srgbClr val="000000"/>
                  </a:outerShdw>
                </a:effectLst>
                <a:latin typeface="Candara" pitchFamily="34" charset="0"/>
              </a:rPr>
              <a:t>Integrate clinical message into Diabetes AD package</a:t>
            </a:r>
          </a:p>
          <a:p>
            <a:pPr marL="228600" indent="-174625" eaLnBrk="1" hangingPunct="1">
              <a:buFontTx/>
              <a:buChar char="•"/>
              <a:defRPr/>
            </a:pPr>
            <a:r>
              <a:rPr lang="en-US" sz="1400">
                <a:effectLst>
                  <a:outerShdw blurRad="38100" dist="38100" dir="2700000" algn="tl">
                    <a:srgbClr val="000000"/>
                  </a:outerShdw>
                </a:effectLst>
                <a:latin typeface="Candara" pitchFamily="34" charset="0"/>
              </a:rPr>
              <a:t>Promote/discuss in individual practice settings</a:t>
            </a:r>
          </a:p>
          <a:p>
            <a:pPr marL="228600" indent="-174625" eaLnBrk="1" hangingPunct="1">
              <a:buFontTx/>
              <a:buChar char="•"/>
              <a:defRPr/>
            </a:pPr>
            <a:r>
              <a:rPr lang="en-US" sz="1400">
                <a:effectLst>
                  <a:outerShdw blurRad="38100" dist="38100" dir="2700000" algn="tl">
                    <a:srgbClr val="000000"/>
                  </a:outerShdw>
                </a:effectLst>
                <a:latin typeface="Candara" pitchFamily="34" charset="0"/>
              </a:rPr>
              <a:t>Create and promote CE modules based on individual findings </a:t>
            </a:r>
          </a:p>
          <a:p>
            <a:pPr marL="228600" indent="-174625" eaLnBrk="1" hangingPunct="1">
              <a:defRPr/>
            </a:pPr>
            <a:endParaRPr lang="en-US" sz="1400">
              <a:effectLst>
                <a:outerShdw blurRad="38100" dist="38100" dir="2700000" algn="tl">
                  <a:srgbClr val="000000"/>
                </a:outerShdw>
              </a:effectLst>
              <a:latin typeface="Candara" pitchFamily="34" charset="0"/>
            </a:endParaRPr>
          </a:p>
        </p:txBody>
      </p:sp>
      <p:sp>
        <p:nvSpPr>
          <p:cNvPr id="26646" name="Line 20"/>
          <p:cNvSpPr>
            <a:spLocks noChangeShapeType="1"/>
          </p:cNvSpPr>
          <p:nvPr/>
        </p:nvSpPr>
        <p:spPr bwMode="auto">
          <a:xfrm>
            <a:off x="152400" y="3429000"/>
            <a:ext cx="2667000" cy="0"/>
          </a:xfrm>
          <a:prstGeom prst="line">
            <a:avLst/>
          </a:prstGeom>
          <a:noFill/>
          <a:ln w="9525">
            <a:solidFill>
              <a:schemeClr val="tx1"/>
            </a:solidFill>
            <a:round/>
            <a:headEnd/>
            <a:tailEnd/>
          </a:ln>
        </p:spPr>
        <p:txBody>
          <a:bodyPr/>
          <a:lstStyle/>
          <a:p>
            <a:endParaRPr lang="en-US"/>
          </a:p>
        </p:txBody>
      </p:sp>
      <p:sp>
        <p:nvSpPr>
          <p:cNvPr id="26647" name="Line 21"/>
          <p:cNvSpPr>
            <a:spLocks noChangeShapeType="1"/>
          </p:cNvSpPr>
          <p:nvPr/>
        </p:nvSpPr>
        <p:spPr bwMode="auto">
          <a:xfrm>
            <a:off x="152400" y="4824413"/>
            <a:ext cx="2667000" cy="0"/>
          </a:xfrm>
          <a:prstGeom prst="line">
            <a:avLst/>
          </a:prstGeom>
          <a:noFill/>
          <a:ln w="9525">
            <a:solidFill>
              <a:schemeClr val="tx1"/>
            </a:solidFill>
            <a:round/>
            <a:headEnd/>
            <a:tailEnd/>
          </a:ln>
        </p:spPr>
        <p:txBody>
          <a:bodyPr/>
          <a:lstStyle/>
          <a:p>
            <a:endParaRPr lang="en-US"/>
          </a:p>
        </p:txBody>
      </p:sp>
      <p:sp>
        <p:nvSpPr>
          <p:cNvPr id="21528" name="Rectangle 22"/>
          <p:cNvSpPr>
            <a:spLocks noGrp="1" noChangeArrowheads="1"/>
          </p:cNvSpPr>
          <p:nvPr>
            <p:ph type="title"/>
          </p:nvPr>
        </p:nvSpPr>
        <p:spPr>
          <a:xfrm>
            <a:off x="1371600" y="228600"/>
            <a:ext cx="7239000" cy="876300"/>
          </a:xfrm>
        </p:spPr>
        <p:txBody>
          <a:bodyPr/>
          <a:lstStyle/>
          <a:p>
            <a:pPr>
              <a:defRPr/>
            </a:pPr>
            <a:r>
              <a:rPr lang="en-US" sz="2800" dirty="0" smtClean="0">
                <a:effectLst>
                  <a:outerShdw blurRad="38100" dist="38100" dir="2700000" algn="tl">
                    <a:srgbClr val="000000">
                      <a:alpha val="43137"/>
                    </a:srgbClr>
                  </a:outerShdw>
                </a:effectLst>
              </a:rPr>
              <a:t>Patient Centered Outcomes Research Dissemination Framework</a:t>
            </a:r>
          </a:p>
        </p:txBody>
      </p:sp>
      <p:sp>
        <p:nvSpPr>
          <p:cNvPr id="26649" name="Line 23"/>
          <p:cNvSpPr>
            <a:spLocks noChangeShapeType="1"/>
          </p:cNvSpPr>
          <p:nvPr/>
        </p:nvSpPr>
        <p:spPr bwMode="auto">
          <a:xfrm>
            <a:off x="152400" y="2133600"/>
            <a:ext cx="2667000" cy="0"/>
          </a:xfrm>
          <a:prstGeom prst="line">
            <a:avLst/>
          </a:prstGeom>
          <a:noFill/>
          <a:ln w="9525">
            <a:solidFill>
              <a:schemeClr val="tx1"/>
            </a:solidFill>
            <a:round/>
            <a:headEnd/>
            <a:tailEnd/>
          </a:ln>
        </p:spPr>
        <p:txBody>
          <a:bodyPr/>
          <a:lstStyle/>
          <a:p>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idx="4294967295"/>
          </p:nvPr>
        </p:nvSpPr>
        <p:spPr>
          <a:xfrm>
            <a:off x="1447800" y="228600"/>
            <a:ext cx="7467600" cy="914400"/>
          </a:xfrm>
        </p:spPr>
        <p:txBody>
          <a:bodyPr/>
          <a:lstStyle/>
          <a:p>
            <a:pPr>
              <a:defRPr/>
            </a:pPr>
            <a:r>
              <a:rPr lang="en-US" sz="3200" dirty="0" smtClean="0"/>
              <a:t>PCOR Dissemination, Translation, and Implementation Goals</a:t>
            </a:r>
          </a:p>
        </p:txBody>
      </p:sp>
      <p:sp>
        <p:nvSpPr>
          <p:cNvPr id="28675" name="Rectangle 3"/>
          <p:cNvSpPr>
            <a:spLocks noGrp="1" noChangeArrowheads="1"/>
          </p:cNvSpPr>
          <p:nvPr>
            <p:ph type="body" idx="4294967295"/>
          </p:nvPr>
        </p:nvSpPr>
        <p:spPr>
          <a:xfrm>
            <a:off x="685800" y="1676400"/>
            <a:ext cx="7696200" cy="5029200"/>
          </a:xfrm>
        </p:spPr>
        <p:txBody>
          <a:bodyPr/>
          <a:lstStyle/>
          <a:p>
            <a:pPr>
              <a:lnSpc>
                <a:spcPct val="100000"/>
              </a:lnSpc>
              <a:defRPr/>
            </a:pPr>
            <a:r>
              <a:rPr lang="en-US" sz="2800" dirty="0" smtClean="0"/>
              <a:t>Foster awareness and use of PCOR findings, products, and tools by a wide range of audiences  </a:t>
            </a:r>
          </a:p>
          <a:p>
            <a:pPr>
              <a:lnSpc>
                <a:spcPct val="100000"/>
              </a:lnSpc>
              <a:defRPr/>
            </a:pPr>
            <a:r>
              <a:rPr lang="en-US" sz="2800" dirty="0" smtClean="0"/>
              <a:t>Inform professional and consumer audiences about AHRQ’s Effective Health Care (EHC) Program and its processes and products</a:t>
            </a:r>
          </a:p>
          <a:p>
            <a:pPr>
              <a:lnSpc>
                <a:spcPct val="100000"/>
              </a:lnSpc>
              <a:defRPr/>
            </a:pPr>
            <a:r>
              <a:rPr lang="en-US" sz="2800" dirty="0" smtClean="0"/>
              <a:t>Drive toward greater degree of shared </a:t>
            </a:r>
            <a:r>
              <a:rPr lang="en-US" sz="2800" dirty="0" err="1" smtClean="0"/>
              <a:t>decisionmaking</a:t>
            </a:r>
            <a:r>
              <a:rPr lang="en-US" sz="2800" dirty="0" smtClean="0"/>
              <a:t> between clinicians and patients and caregivers</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idx="4294967295"/>
          </p:nvPr>
        </p:nvSpPr>
        <p:spPr>
          <a:xfrm>
            <a:off x="1447800" y="228600"/>
            <a:ext cx="6553200" cy="685800"/>
          </a:xfrm>
        </p:spPr>
        <p:txBody>
          <a:bodyPr/>
          <a:lstStyle/>
          <a:p>
            <a:pPr>
              <a:defRPr/>
            </a:pPr>
            <a:r>
              <a:rPr lang="en-US" sz="3200" dirty="0" smtClean="0"/>
              <a:t>Presentation Topics</a:t>
            </a:r>
          </a:p>
        </p:txBody>
      </p:sp>
      <p:sp>
        <p:nvSpPr>
          <p:cNvPr id="30723" name="Rectangle 3"/>
          <p:cNvSpPr>
            <a:spLocks noGrp="1" noChangeArrowheads="1"/>
          </p:cNvSpPr>
          <p:nvPr>
            <p:ph type="body" idx="4294967295"/>
          </p:nvPr>
        </p:nvSpPr>
        <p:spPr>
          <a:xfrm>
            <a:off x="838200" y="1676400"/>
            <a:ext cx="7086600" cy="4724400"/>
          </a:xfrm>
        </p:spPr>
        <p:txBody>
          <a:bodyPr/>
          <a:lstStyle/>
          <a:p>
            <a:pPr>
              <a:defRPr/>
            </a:pPr>
            <a:r>
              <a:rPr lang="en-US" sz="2800" dirty="0" smtClean="0"/>
              <a:t>Overview of PCOR Framework, Dissemination, Goals, and Effective Health Care Program</a:t>
            </a:r>
          </a:p>
          <a:p>
            <a:pPr>
              <a:defRPr/>
            </a:pPr>
            <a:r>
              <a:rPr lang="en-US" sz="2800" dirty="0" smtClean="0"/>
              <a:t>ARRA-Funded Dissemination, Translation, and Implementation Grants and Contracts</a:t>
            </a:r>
          </a:p>
          <a:p>
            <a:pPr>
              <a:defRPr/>
            </a:pPr>
            <a:r>
              <a:rPr lang="en-US" sz="2800" b="1" dirty="0" smtClean="0">
                <a:solidFill>
                  <a:schemeClr val="tx2"/>
                </a:solidFill>
              </a:rPr>
              <a:t>Academic Detailing Project</a:t>
            </a:r>
          </a:p>
          <a:p>
            <a:pPr>
              <a:defRPr/>
            </a:pPr>
            <a:endParaRPr lang="en-US" sz="2800" dirty="0" smtClean="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447800" y="228600"/>
            <a:ext cx="6324600" cy="685800"/>
          </a:xfrm>
        </p:spPr>
        <p:txBody>
          <a:bodyPr/>
          <a:lstStyle/>
          <a:p>
            <a:pPr eaLnBrk="1" hangingPunct="1">
              <a:defRPr/>
            </a:pPr>
            <a:r>
              <a:rPr lang="en-US" sz="3600" dirty="0" smtClean="0"/>
              <a:t/>
            </a:r>
            <a:br>
              <a:rPr lang="en-US" sz="3600" dirty="0" smtClean="0"/>
            </a:br>
            <a:r>
              <a:rPr lang="en-US" sz="3200" dirty="0" smtClean="0"/>
              <a:t>About TTM</a:t>
            </a:r>
            <a:endParaRPr lang="en-US" sz="3200" dirty="0" smtClean="0">
              <a:effectLst>
                <a:outerShdw blurRad="38100" dist="38100" dir="2700000" algn="tl">
                  <a:srgbClr val="C0C0C0"/>
                </a:outerShdw>
              </a:effectLst>
            </a:endParaRPr>
          </a:p>
        </p:txBody>
      </p:sp>
      <p:sp>
        <p:nvSpPr>
          <p:cNvPr id="32771" name="Content Placeholder 2"/>
          <p:cNvSpPr>
            <a:spLocks noGrp="1"/>
          </p:cNvSpPr>
          <p:nvPr>
            <p:ph idx="4294967295"/>
          </p:nvPr>
        </p:nvSpPr>
        <p:spPr>
          <a:xfrm>
            <a:off x="609600" y="1447800"/>
            <a:ext cx="7543800" cy="3124200"/>
          </a:xfrm>
        </p:spPr>
        <p:txBody>
          <a:bodyPr/>
          <a:lstStyle/>
          <a:p>
            <a:pPr eaLnBrk="1" hangingPunct="1">
              <a:defRPr/>
            </a:pPr>
            <a:r>
              <a:rPr lang="en-US" sz="2800" dirty="0" smtClean="0"/>
              <a:t>Founded in 1995; have conducted over 360 quality improvement programs</a:t>
            </a:r>
          </a:p>
          <a:p>
            <a:pPr eaLnBrk="1" hangingPunct="1">
              <a:defRPr/>
            </a:pPr>
            <a:r>
              <a:rPr lang="en-US" sz="2800" dirty="0" smtClean="0"/>
              <a:t>Carried out over 375,000 medical chart reviews</a:t>
            </a:r>
          </a:p>
          <a:p>
            <a:pPr eaLnBrk="1" hangingPunct="1">
              <a:defRPr/>
            </a:pPr>
            <a:r>
              <a:rPr lang="en-US" sz="2800" dirty="0" smtClean="0"/>
              <a:t>Worked with over 50,000 physician provider offices</a:t>
            </a:r>
          </a:p>
          <a:p>
            <a:pPr eaLnBrk="1" hangingPunct="1">
              <a:defRPr/>
            </a:pPr>
            <a:r>
              <a:rPr lang="en-US" sz="2800" dirty="0" smtClean="0"/>
              <a:t>Provided evidence based education to physicians via academic detailing over the last 16 years</a:t>
            </a:r>
          </a:p>
          <a:p>
            <a:pPr lvl="1" eaLnBrk="1" hangingPunct="1">
              <a:defRPr/>
            </a:pPr>
            <a:r>
              <a:rPr lang="en-US" sz="2000" dirty="0" smtClean="0"/>
              <a:t>Conducted in collaboration with managed care organizations and health systems as part of quality improvement initiatives</a:t>
            </a:r>
          </a:p>
        </p:txBody>
      </p:sp>
    </p:spTree>
    <p:extLst>
      <p:ext uri="{BB962C8B-B14F-4D97-AF65-F5344CB8AC3E}">
        <p14:creationId xmlns="" xmlns:p14="http://schemas.microsoft.com/office/powerpoint/2010/main" val="177786368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idx="4294967295"/>
          </p:nvPr>
        </p:nvSpPr>
        <p:spPr>
          <a:xfrm>
            <a:off x="1524000" y="228600"/>
            <a:ext cx="6858000" cy="762000"/>
          </a:xfrm>
        </p:spPr>
        <p:txBody>
          <a:bodyPr/>
          <a:lstStyle/>
          <a:p>
            <a:pPr>
              <a:defRPr/>
            </a:pPr>
            <a:r>
              <a:rPr lang="en-US" sz="3200" dirty="0">
                <a:effectLst>
                  <a:outerShdw blurRad="38100" dist="38100" dir="2700000" algn="tl">
                    <a:srgbClr val="000000"/>
                  </a:outerShdw>
                </a:effectLst>
              </a:rPr>
              <a:t>Academic </a:t>
            </a:r>
            <a:r>
              <a:rPr lang="en-US" sz="3200" dirty="0" smtClean="0">
                <a:effectLst>
                  <a:outerShdw blurRad="38100" dist="38100" dir="2700000" algn="tl">
                    <a:srgbClr val="000000"/>
                  </a:outerShdw>
                </a:effectLst>
              </a:rPr>
              <a:t>Detailing Definition</a:t>
            </a:r>
            <a:endParaRPr lang="en-US" sz="3200" dirty="0">
              <a:effectLst>
                <a:outerShdw blurRad="38100" dist="38100" dir="2700000" algn="tl">
                  <a:srgbClr val="000000"/>
                </a:outerShdw>
              </a:effectLst>
            </a:endParaRPr>
          </a:p>
        </p:txBody>
      </p:sp>
      <p:sp>
        <p:nvSpPr>
          <p:cNvPr id="34819" name="Content Placeholder 2"/>
          <p:cNvSpPr>
            <a:spLocks noGrp="1"/>
          </p:cNvSpPr>
          <p:nvPr>
            <p:ph idx="4294967295"/>
          </p:nvPr>
        </p:nvSpPr>
        <p:spPr>
          <a:xfrm>
            <a:off x="838200" y="1676400"/>
            <a:ext cx="7162800" cy="2895600"/>
          </a:xfrm>
        </p:spPr>
        <p:txBody>
          <a:bodyPr/>
          <a:lstStyle/>
          <a:p>
            <a:pPr>
              <a:buFont typeface="Wingdings" pitchFamily="2" charset="2"/>
              <a:buChar char="§"/>
              <a:defRPr/>
            </a:pPr>
            <a:r>
              <a:rPr lang="en-US" dirty="0" smtClean="0">
                <a:effectLst>
                  <a:outerShdw blurRad="38100" dist="38100" dir="2700000" algn="tl">
                    <a:srgbClr val="000000"/>
                  </a:outerShdw>
                </a:effectLst>
              </a:rPr>
              <a:t>Onsite, </a:t>
            </a:r>
            <a:r>
              <a:rPr lang="en-US" dirty="0">
                <a:effectLst>
                  <a:outerShdw blurRad="38100" dist="38100" dir="2700000" algn="tl">
                    <a:srgbClr val="000000"/>
                  </a:outerShdw>
                </a:effectLst>
              </a:rPr>
              <a:t>interactive educational outreach </a:t>
            </a:r>
            <a:r>
              <a:rPr lang="en-US" dirty="0" smtClean="0">
                <a:effectLst>
                  <a:outerShdw blurRad="38100" dist="38100" dir="2700000" algn="tl">
                    <a:srgbClr val="000000"/>
                  </a:outerShdw>
                </a:effectLst>
              </a:rPr>
              <a:t>sessions </a:t>
            </a:r>
            <a:endParaRPr lang="en-US" dirty="0">
              <a:effectLst>
                <a:outerShdw blurRad="38100" dist="38100" dir="2700000" algn="tl">
                  <a:srgbClr val="000000"/>
                </a:outerShdw>
              </a:effectLst>
            </a:endParaRPr>
          </a:p>
          <a:p>
            <a:pPr>
              <a:buFont typeface="Wingdings" pitchFamily="2" charset="2"/>
              <a:buChar char="§"/>
              <a:defRPr/>
            </a:pPr>
            <a:r>
              <a:rPr lang="en-US" dirty="0">
                <a:effectLst>
                  <a:outerShdw blurRad="38100" dist="38100" dir="2700000" algn="tl">
                    <a:srgbClr val="000000"/>
                  </a:outerShdw>
                </a:effectLst>
              </a:rPr>
              <a:t>C</a:t>
            </a:r>
            <a:r>
              <a:rPr lang="en-US" dirty="0" smtClean="0">
                <a:effectLst>
                  <a:outerShdw blurRad="38100" dist="38100" dir="2700000" algn="tl">
                    <a:srgbClr val="000000"/>
                  </a:outerShdw>
                </a:effectLst>
              </a:rPr>
              <a:t>linician </a:t>
            </a:r>
            <a:r>
              <a:rPr lang="en-US" dirty="0">
                <a:effectLst>
                  <a:outerShdw blurRad="38100" dist="38100" dir="2700000" algn="tl">
                    <a:srgbClr val="000000"/>
                  </a:outerShdw>
                </a:effectLst>
              </a:rPr>
              <a:t>to clinician</a:t>
            </a:r>
          </a:p>
          <a:p>
            <a:pPr>
              <a:buFont typeface="Wingdings" pitchFamily="2" charset="2"/>
              <a:buChar char="§"/>
              <a:defRPr/>
            </a:pPr>
            <a:r>
              <a:rPr lang="en-US" dirty="0">
                <a:effectLst>
                  <a:outerShdw blurRad="38100" dist="38100" dir="2700000" algn="tl">
                    <a:srgbClr val="000000"/>
                  </a:outerShdw>
                </a:effectLst>
              </a:rPr>
              <a:t>D</a:t>
            </a:r>
            <a:r>
              <a:rPr lang="en-US" dirty="0" smtClean="0">
                <a:effectLst>
                  <a:outerShdw blurRad="38100" dist="38100" dir="2700000" algn="tl">
                    <a:srgbClr val="000000"/>
                  </a:outerShdw>
                </a:effectLst>
              </a:rPr>
              <a:t>issemination </a:t>
            </a:r>
            <a:r>
              <a:rPr lang="en-US" dirty="0">
                <a:effectLst>
                  <a:outerShdw blurRad="38100" dist="38100" dir="2700000" algn="tl">
                    <a:srgbClr val="000000"/>
                  </a:outerShdw>
                </a:effectLst>
              </a:rPr>
              <a:t>of Comparative Effective Reviews </a:t>
            </a:r>
          </a:p>
          <a:p>
            <a:pPr marL="0" indent="-457200">
              <a:defRPr/>
            </a:pPr>
            <a:endParaRPr lang="en-US" dirty="0">
              <a:effectLst>
                <a:outerShdw blurRad="38100" dist="38100" dir="2700000" algn="tl">
                  <a:srgbClr val="000000"/>
                </a:outerShdw>
              </a:effectLst>
            </a:endParaRPr>
          </a:p>
        </p:txBody>
      </p:sp>
      <p:sp>
        <p:nvSpPr>
          <p:cNvPr id="4" name="TextBox 3"/>
          <p:cNvSpPr txBox="1"/>
          <p:nvPr/>
        </p:nvSpPr>
        <p:spPr>
          <a:xfrm>
            <a:off x="8763000" y="6396038"/>
            <a:ext cx="363538" cy="461962"/>
          </a:xfrm>
          <a:prstGeom prst="rect">
            <a:avLst/>
          </a:prstGeom>
          <a:noFill/>
        </p:spPr>
        <p:txBody>
          <a:bodyPr>
            <a:spAutoFit/>
          </a:bodyPr>
          <a:lstStyle/>
          <a:p>
            <a:pPr>
              <a:defRPr/>
            </a:pPr>
            <a:fld id="{653B95AA-AF93-401C-B71E-44DCE285B521}" type="slidenum">
              <a:rPr lang="en-US">
                <a:effectLst>
                  <a:outerShdw blurRad="38100" dist="38100" dir="2700000" algn="tl">
                    <a:srgbClr val="000000">
                      <a:alpha val="43137"/>
                    </a:srgbClr>
                  </a:outerShdw>
                </a:effectLst>
              </a:rPr>
              <a:pPr>
                <a:defRPr/>
              </a:pPr>
              <a:t>42</a:t>
            </a:fld>
            <a:endParaRPr lang="en-US"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idx="4294967295"/>
          </p:nvPr>
        </p:nvSpPr>
        <p:spPr>
          <a:xfrm>
            <a:off x="1447801" y="228600"/>
            <a:ext cx="6400799" cy="762000"/>
          </a:xfrm>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sz="3200" dirty="0" smtClean="0">
                <a:effectLst/>
              </a:rPr>
              <a:t>Project Overview</a:t>
            </a:r>
          </a:p>
        </p:txBody>
      </p:sp>
      <p:sp>
        <p:nvSpPr>
          <p:cNvPr id="3" name="Content Placeholder 2"/>
          <p:cNvSpPr>
            <a:spLocks noGrp="1"/>
          </p:cNvSpPr>
          <p:nvPr>
            <p:ph idx="4294967295"/>
          </p:nvPr>
        </p:nvSpPr>
        <p:spPr>
          <a:xfrm>
            <a:off x="685800" y="1676400"/>
            <a:ext cx="7696200" cy="2895600"/>
          </a:xfrm>
        </p:spPr>
        <p:txBody>
          <a:bodyPr/>
          <a:lstStyle/>
          <a:p>
            <a:pPr eaLnBrk="1" hangingPunct="1">
              <a:defRPr/>
            </a:pPr>
            <a:r>
              <a:rPr lang="en-US" sz="2800" dirty="0" smtClean="0"/>
              <a:t>Dissemination of key messages from Effective Health Care Program</a:t>
            </a:r>
          </a:p>
          <a:p>
            <a:pPr eaLnBrk="1" hangingPunct="1">
              <a:defRPr/>
            </a:pPr>
            <a:r>
              <a:rPr lang="en-US" sz="2800" dirty="0" smtClean="0"/>
              <a:t>Face-to-face visits to 1,300 primary care providers and 200 health system directors nationwide</a:t>
            </a:r>
          </a:p>
          <a:p>
            <a:pPr eaLnBrk="1" hangingPunct="1">
              <a:defRPr/>
            </a:pPr>
            <a:r>
              <a:rPr lang="en-US" sz="2800" dirty="0" smtClean="0"/>
              <a:t>One visit every 6 months over 3 years (6 total visits to each provider system)</a:t>
            </a:r>
          </a:p>
          <a:p>
            <a:pPr eaLnBrk="1" hangingPunct="1">
              <a:defRPr/>
            </a:pPr>
            <a:r>
              <a:rPr lang="en-US" sz="2800" dirty="0" smtClean="0"/>
              <a:t>9,000 total visits over 3 years</a:t>
            </a:r>
          </a:p>
          <a:p>
            <a:pPr marL="0" indent="0" eaLnBrk="1" hangingPunct="1">
              <a:buFontTx/>
              <a:buNone/>
              <a:defRPr/>
            </a:pPr>
            <a:endParaRPr lang="en-US" sz="2000" dirty="0" smtClean="0"/>
          </a:p>
        </p:txBody>
      </p:sp>
    </p:spTree>
    <p:extLst>
      <p:ext uri="{BB962C8B-B14F-4D97-AF65-F5344CB8AC3E}">
        <p14:creationId xmlns="" xmlns:p14="http://schemas.microsoft.com/office/powerpoint/2010/main" val="342650018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idx="4294967295"/>
          </p:nvPr>
        </p:nvSpPr>
        <p:spPr>
          <a:xfrm>
            <a:off x="1447800" y="228600"/>
            <a:ext cx="6697663" cy="762000"/>
          </a:xfrm>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sz="3200" smtClean="0">
                <a:effectLst/>
              </a:rPr>
              <a:t>Topics for Details</a:t>
            </a:r>
          </a:p>
        </p:txBody>
      </p:sp>
      <p:sp>
        <p:nvSpPr>
          <p:cNvPr id="39939" name="Rectangle 3"/>
          <p:cNvSpPr>
            <a:spLocks noGrp="1" noChangeArrowheads="1"/>
          </p:cNvSpPr>
          <p:nvPr>
            <p:ph type="body" idx="4294967295"/>
          </p:nvPr>
        </p:nvSpPr>
        <p:spPr>
          <a:xfrm>
            <a:off x="685800" y="1371600"/>
            <a:ext cx="7772400" cy="3733800"/>
          </a:xfrm>
        </p:spPr>
        <p:txBody>
          <a:bodyPr/>
          <a:lstStyle/>
          <a:p>
            <a:pPr eaLnBrk="1" hangingPunct="1">
              <a:defRPr/>
            </a:pPr>
            <a:r>
              <a:rPr lang="en-US" sz="2400" dirty="0" smtClean="0"/>
              <a:t>Diabetes</a:t>
            </a:r>
          </a:p>
          <a:p>
            <a:pPr marL="865188" lvl="1" indent="-465138" eaLnBrk="1" hangingPunct="1">
              <a:defRPr/>
            </a:pPr>
            <a:r>
              <a:rPr lang="en-US" sz="2000" dirty="0" smtClean="0"/>
              <a:t>Topic 1:  Comparative Effectiveness, Safety and Indications of Pre-mixed Insulin Analogues for Adults with Type 2 Diabetes</a:t>
            </a:r>
          </a:p>
          <a:p>
            <a:pPr marL="865188" lvl="1" indent="-465138" eaLnBrk="1" hangingPunct="1">
              <a:defRPr/>
            </a:pPr>
            <a:r>
              <a:rPr lang="en-US" sz="2000" dirty="0" smtClean="0"/>
              <a:t>Topic 2:  Comparative Effectiveness and Safety of Oral Antidiabetic Drugs</a:t>
            </a:r>
          </a:p>
          <a:p>
            <a:pPr eaLnBrk="1" hangingPunct="1">
              <a:defRPr/>
            </a:pPr>
            <a:r>
              <a:rPr lang="en-US" sz="2400" dirty="0" smtClean="0"/>
              <a:t>Heart and Blood Vessel Conditions</a:t>
            </a:r>
          </a:p>
          <a:p>
            <a:pPr lvl="1" eaLnBrk="1" hangingPunct="1">
              <a:defRPr/>
            </a:pPr>
            <a:r>
              <a:rPr lang="en-US" sz="2000" dirty="0" smtClean="0"/>
              <a:t>Topic 3</a:t>
            </a:r>
            <a:r>
              <a:rPr lang="en-US" sz="2000" dirty="0"/>
              <a:t>:  </a:t>
            </a:r>
            <a:r>
              <a:rPr lang="en-US" sz="2000" dirty="0" smtClean="0"/>
              <a:t>Comparative </a:t>
            </a:r>
            <a:r>
              <a:rPr lang="en-US" sz="2000" dirty="0"/>
              <a:t>Effectiveness of Angiotensin-Converting Enzyme Inhibitors (ACEIs), Angiotensin II Receptor Antagonists (ARBs), and Direct Renin Inhibitors for Treating Essential </a:t>
            </a:r>
            <a:r>
              <a:rPr lang="en-US" sz="2000" dirty="0" smtClean="0"/>
              <a:t>Hypertension</a:t>
            </a:r>
          </a:p>
          <a:p>
            <a:pPr eaLnBrk="1" hangingPunct="1">
              <a:defRPr/>
            </a:pPr>
            <a:r>
              <a:rPr lang="en-US" sz="2400" dirty="0" smtClean="0"/>
              <a:t>Muscle, Bone, and Joint Conditions</a:t>
            </a:r>
          </a:p>
          <a:p>
            <a:pPr eaLnBrk="1" hangingPunct="1">
              <a:defRPr/>
            </a:pPr>
            <a:r>
              <a:rPr lang="en-US" sz="2400" dirty="0" smtClean="0"/>
              <a:t>Mental Health</a:t>
            </a:r>
          </a:p>
          <a:p>
            <a:pPr marL="0" indent="0" algn="ctr" eaLnBrk="1" hangingPunct="1">
              <a:buFontTx/>
              <a:buNone/>
              <a:defRPr/>
            </a:pPr>
            <a:r>
              <a:rPr lang="en-US" sz="2000" b="1" i="1" dirty="0" smtClean="0">
                <a:solidFill>
                  <a:schemeClr val="tx2"/>
                </a:solidFill>
              </a:rPr>
              <a:t>All content available on AHRQ </a:t>
            </a:r>
            <a:r>
              <a:rPr lang="en-US" sz="2000" b="1" i="1" dirty="0" smtClean="0">
                <a:solidFill>
                  <a:schemeClr val="tx2"/>
                </a:solidFill>
              </a:rPr>
              <a:t>Web site </a:t>
            </a:r>
            <a:r>
              <a:rPr lang="en-US" sz="2000" b="1" i="1" dirty="0" smtClean="0">
                <a:solidFill>
                  <a:schemeClr val="tx2"/>
                </a:solidFill>
              </a:rPr>
              <a:t>and developed into academic detailing material that is accredited for continuing education certification through ACCME</a:t>
            </a:r>
          </a:p>
        </p:txBody>
      </p:sp>
    </p:spTree>
    <p:extLst>
      <p:ext uri="{BB962C8B-B14F-4D97-AF65-F5344CB8AC3E}">
        <p14:creationId xmlns="" xmlns:p14="http://schemas.microsoft.com/office/powerpoint/2010/main" val="400904960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idx="4294967295"/>
          </p:nvPr>
        </p:nvSpPr>
        <p:spPr>
          <a:xfrm>
            <a:off x="1447801" y="228600"/>
            <a:ext cx="6400799" cy="685800"/>
          </a:xfrm>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sz="3200" dirty="0" smtClean="0">
                <a:effectLst/>
              </a:rPr>
              <a:t>Target Audience</a:t>
            </a:r>
          </a:p>
        </p:txBody>
      </p:sp>
      <p:sp>
        <p:nvSpPr>
          <p:cNvPr id="48131" name="Content Placeholder 2"/>
          <p:cNvSpPr>
            <a:spLocks noGrp="1"/>
          </p:cNvSpPr>
          <p:nvPr>
            <p:ph idx="4294967295"/>
          </p:nvPr>
        </p:nvSpPr>
        <p:spPr>
          <a:xfrm>
            <a:off x="914400" y="1600200"/>
            <a:ext cx="7467600" cy="2971800"/>
          </a:xfrm>
        </p:spPr>
        <p:txBody>
          <a:bodyPr/>
          <a:lstStyle/>
          <a:p>
            <a:pPr eaLnBrk="1" hangingPunct="1">
              <a:defRPr/>
            </a:pPr>
            <a:r>
              <a:rPr lang="en-US" sz="2800" dirty="0" smtClean="0"/>
              <a:t>Primary care providers, physicians, PAs, nurse practitioners, nurses, and other health professionals</a:t>
            </a:r>
          </a:p>
          <a:p>
            <a:pPr lvl="1" eaLnBrk="1" hangingPunct="1">
              <a:defRPr/>
            </a:pPr>
            <a:r>
              <a:rPr lang="en-US" sz="2400" dirty="0" smtClean="0"/>
              <a:t>Large physician group practices </a:t>
            </a:r>
          </a:p>
          <a:p>
            <a:pPr lvl="1" eaLnBrk="1" hangingPunct="1">
              <a:defRPr/>
            </a:pPr>
            <a:r>
              <a:rPr lang="en-US" sz="2400" dirty="0" smtClean="0"/>
              <a:t>Small and individual physician group practices </a:t>
            </a:r>
          </a:p>
          <a:p>
            <a:pPr eaLnBrk="1" hangingPunct="1">
              <a:defRPr/>
            </a:pPr>
            <a:r>
              <a:rPr lang="en-US" sz="2800" dirty="0" smtClean="0"/>
              <a:t>Health system </a:t>
            </a:r>
            <a:r>
              <a:rPr lang="en-US" sz="2800" smtClean="0"/>
              <a:t>decisionmakers</a:t>
            </a:r>
            <a:r>
              <a:rPr lang="en-US" sz="2800" dirty="0" smtClean="0"/>
              <a:t> </a:t>
            </a:r>
            <a:endParaRPr lang="en-US" sz="2800" dirty="0" smtClean="0"/>
          </a:p>
          <a:p>
            <a:pPr marL="865188" lvl="1" indent="-465138" eaLnBrk="1" hangingPunct="1">
              <a:defRPr/>
            </a:pPr>
            <a:r>
              <a:rPr lang="en-US" sz="2400" dirty="0" smtClean="0"/>
              <a:t>Health plans</a:t>
            </a:r>
          </a:p>
          <a:p>
            <a:pPr marL="865188" lvl="1" indent="-465138" eaLnBrk="1" hangingPunct="1">
              <a:defRPr/>
            </a:pPr>
            <a:r>
              <a:rPr lang="en-US" sz="2400" dirty="0" smtClean="0"/>
              <a:t>Large and small integrated delivery systems</a:t>
            </a:r>
          </a:p>
          <a:p>
            <a:pPr marL="865188" lvl="1" indent="-465138" eaLnBrk="1" hangingPunct="1">
              <a:defRPr/>
            </a:pPr>
            <a:r>
              <a:rPr lang="en-US" sz="2400" dirty="0" smtClean="0"/>
              <a:t>Community hospitals</a:t>
            </a:r>
          </a:p>
        </p:txBody>
      </p:sp>
    </p:spTree>
    <p:extLst>
      <p:ext uri="{BB962C8B-B14F-4D97-AF65-F5344CB8AC3E}">
        <p14:creationId xmlns="" xmlns:p14="http://schemas.microsoft.com/office/powerpoint/2010/main" val="144075025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idx="4294967295"/>
          </p:nvPr>
        </p:nvSpPr>
        <p:spPr>
          <a:xfrm>
            <a:off x="1066800" y="457200"/>
            <a:ext cx="7391400" cy="685800"/>
          </a:xfrm>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sz="3200" smtClean="0">
                <a:effectLst/>
              </a:rPr>
              <a:t>Recruitment and Hiring of </a:t>
            </a:r>
            <a:br>
              <a:rPr lang="en-US" sz="3200" smtClean="0">
                <a:effectLst/>
              </a:rPr>
            </a:br>
            <a:r>
              <a:rPr lang="en-US" sz="3200" smtClean="0">
                <a:effectLst/>
              </a:rPr>
              <a:t>Academic Detailers</a:t>
            </a:r>
          </a:p>
        </p:txBody>
      </p:sp>
      <p:sp>
        <p:nvSpPr>
          <p:cNvPr id="41987" name="Content Placeholder 2"/>
          <p:cNvSpPr>
            <a:spLocks noGrp="1"/>
          </p:cNvSpPr>
          <p:nvPr>
            <p:ph idx="4294967295"/>
          </p:nvPr>
        </p:nvSpPr>
        <p:spPr>
          <a:xfrm>
            <a:off x="762000" y="1676400"/>
            <a:ext cx="7696200" cy="2895600"/>
          </a:xfrm>
        </p:spPr>
        <p:txBody>
          <a:bodyPr/>
          <a:lstStyle/>
          <a:p>
            <a:pPr eaLnBrk="1" hangingPunct="1">
              <a:defRPr/>
            </a:pPr>
            <a:r>
              <a:rPr lang="en-US" sz="2800" dirty="0" smtClean="0"/>
              <a:t>Process includes recruitment, screening, interviews, and checks on background and conflict of interest</a:t>
            </a:r>
          </a:p>
          <a:p>
            <a:pPr eaLnBrk="1" hangingPunct="1">
              <a:defRPr/>
            </a:pPr>
            <a:r>
              <a:rPr lang="en-US" sz="2800" dirty="0" smtClean="0"/>
              <a:t>Health care professionals</a:t>
            </a:r>
          </a:p>
          <a:p>
            <a:pPr lvl="1" eaLnBrk="1" hangingPunct="1">
              <a:defRPr/>
            </a:pPr>
            <a:r>
              <a:rPr lang="en-US" sz="2400" dirty="0" smtClean="0"/>
              <a:t>Physicians</a:t>
            </a:r>
          </a:p>
          <a:p>
            <a:pPr lvl="1" eaLnBrk="1" hangingPunct="1">
              <a:defRPr/>
            </a:pPr>
            <a:r>
              <a:rPr lang="en-US" sz="2400" dirty="0" smtClean="0"/>
              <a:t>Pharmacists</a:t>
            </a:r>
          </a:p>
          <a:p>
            <a:pPr lvl="1" eaLnBrk="1" hangingPunct="1">
              <a:defRPr/>
            </a:pPr>
            <a:r>
              <a:rPr lang="en-US" sz="2400" dirty="0" smtClean="0"/>
              <a:t>Nurses (RN/NP)</a:t>
            </a:r>
          </a:p>
          <a:p>
            <a:pPr lvl="1" eaLnBrk="1" hangingPunct="1">
              <a:defRPr/>
            </a:pPr>
            <a:r>
              <a:rPr lang="en-US" sz="2400" dirty="0" smtClean="0">
                <a:effectLst>
                  <a:outerShdw blurRad="38100" dist="38100" dir="2700000" algn="tl">
                    <a:srgbClr val="000000">
                      <a:alpha val="43137"/>
                    </a:srgbClr>
                  </a:outerShdw>
                </a:effectLst>
              </a:rPr>
              <a:t>Physician Assistants</a:t>
            </a:r>
          </a:p>
          <a:p>
            <a:pPr eaLnBrk="1" hangingPunct="1">
              <a:defRPr/>
            </a:pPr>
            <a:r>
              <a:rPr lang="en-US" sz="2800" dirty="0" smtClean="0"/>
              <a:t>14 positions in 4 regions</a:t>
            </a:r>
          </a:p>
        </p:txBody>
      </p:sp>
    </p:spTree>
    <p:extLst>
      <p:ext uri="{BB962C8B-B14F-4D97-AF65-F5344CB8AC3E}">
        <p14:creationId xmlns="" xmlns:p14="http://schemas.microsoft.com/office/powerpoint/2010/main" val="308913463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4706" name="Rectangle 2"/>
          <p:cNvSpPr>
            <a:spLocks noGrp="1" noChangeArrowheads="1"/>
          </p:cNvSpPr>
          <p:nvPr>
            <p:ph type="title"/>
          </p:nvPr>
        </p:nvSpPr>
        <p:spPr>
          <a:xfrm>
            <a:off x="1524000" y="0"/>
            <a:ext cx="6477000" cy="914400"/>
          </a:xfrm>
        </p:spPr>
        <p:txBody>
          <a:bodyPr/>
          <a:lstStyle/>
          <a:p>
            <a:pPr eaLnBrk="1" hangingPunct="1">
              <a:defRPr/>
            </a:pPr>
            <a:r>
              <a:rPr lang="en-US" sz="3200" dirty="0" smtClean="0">
                <a:effectLst>
                  <a:outerShdw blurRad="38100" dist="38100" dir="2700000" algn="tl">
                    <a:srgbClr val="000000">
                      <a:alpha val="43137"/>
                    </a:srgbClr>
                  </a:outerShdw>
                </a:effectLst>
              </a:rPr>
              <a:t>Academic Detailers</a:t>
            </a:r>
          </a:p>
        </p:txBody>
      </p:sp>
      <p:graphicFrame>
        <p:nvGraphicFramePr>
          <p:cNvPr id="584836" name="Group 132"/>
          <p:cNvGraphicFramePr>
            <a:graphicFrameLocks noGrp="1"/>
          </p:cNvGraphicFramePr>
          <p:nvPr>
            <p:ph sz="half" idx="2"/>
          </p:nvPr>
        </p:nvGraphicFramePr>
        <p:xfrm>
          <a:off x="1295400" y="1447800"/>
          <a:ext cx="6629400" cy="5364214"/>
        </p:xfrm>
        <a:graphic>
          <a:graphicData uri="http://schemas.openxmlformats.org/drawingml/2006/table">
            <a:tbl>
              <a:tblPr/>
              <a:tblGrid>
                <a:gridCol w="3043238"/>
                <a:gridCol w="3586162"/>
              </a:tblGrid>
              <a:tr h="304783">
                <a:tc>
                  <a:txBody>
                    <a:bodyPr/>
                    <a:lstStyle/>
                    <a:p>
                      <a:pPr marL="0" marR="0" lvl="0" indent="0" algn="just"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chemeClr val="tx2"/>
                          </a:solidFill>
                          <a:effectLst/>
                          <a:latin typeface="Verdana" pitchFamily="34" charset="0"/>
                          <a:ea typeface="Osaka" pitchFamily="1" charset="-128"/>
                        </a:rPr>
                        <a:t>Region/MSA</a:t>
                      </a: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chemeClr val="tx2"/>
                          </a:solidFill>
                          <a:effectLst/>
                          <a:latin typeface="Verdana" pitchFamily="34" charset="0"/>
                          <a:ea typeface="Osaka" pitchFamily="1" charset="-128"/>
                        </a:rPr>
                        <a:t>Candidate Degree</a:t>
                      </a: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4783">
                <a:tc gridSpan="2">
                  <a:txBody>
                    <a:bodyPr/>
                    <a:lstStyle/>
                    <a:p>
                      <a:pPr marL="0" marR="0" lvl="0" indent="0" algn="just" defTabSz="914400" rtl="0" eaLnBrk="1" fontAlgn="base" latinLnBrk="0" hangingPunct="1">
                        <a:lnSpc>
                          <a:spcPct val="100000"/>
                        </a:lnSpc>
                        <a:spcBef>
                          <a:spcPct val="20000"/>
                        </a:spcBef>
                        <a:spcAft>
                          <a:spcPct val="0"/>
                        </a:spcAft>
                        <a:buClrTx/>
                        <a:buSzTx/>
                        <a:buFontTx/>
                        <a:buNone/>
                        <a:tabLst/>
                      </a:pPr>
                      <a:r>
                        <a:rPr kumimoji="0" lang="en-US" sz="1400" b="1" i="0" u="sng" strike="noStrike" cap="none" normalizeH="0" baseline="0" dirty="0" smtClean="0">
                          <a:ln>
                            <a:noFill/>
                          </a:ln>
                          <a:solidFill>
                            <a:schemeClr val="tx2"/>
                          </a:solidFill>
                          <a:effectLst/>
                          <a:latin typeface="Verdana" pitchFamily="34" charset="0"/>
                          <a:ea typeface="Osaka" pitchFamily="1" charset="-128"/>
                        </a:rPr>
                        <a:t>Region 1</a:t>
                      </a: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r>
              <a:tr h="274303">
                <a:tc>
                  <a:txBody>
                    <a:bodyPr/>
                    <a:lstStyle/>
                    <a:p>
                      <a:pPr marL="0" marR="0" lvl="0" indent="0" algn="just"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Verdana" pitchFamily="34" charset="0"/>
                          <a:ea typeface="Osaka" pitchFamily="1" charset="-128"/>
                        </a:rPr>
                        <a:t>Ohio/MI</a:t>
                      </a: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Verdana" pitchFamily="34" charset="0"/>
                          <a:ea typeface="Osaka" pitchFamily="1" charset="-128"/>
                        </a:rPr>
                        <a:t>Nurse</a:t>
                      </a: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303">
                <a:tc>
                  <a:txBody>
                    <a:bodyPr/>
                    <a:lstStyle/>
                    <a:p>
                      <a:pPr marL="0" marR="0" lvl="0" indent="0" algn="just"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Verdana" pitchFamily="34" charset="0"/>
                          <a:ea typeface="Osaka" pitchFamily="1" charset="-128"/>
                        </a:rPr>
                        <a:t>Chicago </a:t>
                      </a: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Verdana" pitchFamily="34" charset="0"/>
                          <a:ea typeface="Osaka" pitchFamily="1" charset="-128"/>
                        </a:rPr>
                        <a:t>Physician</a:t>
                      </a: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303">
                <a:tc>
                  <a:txBody>
                    <a:bodyPr/>
                    <a:lstStyle/>
                    <a:p>
                      <a:pPr marL="0" marR="0" lvl="0" indent="0" algn="just"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Verdana" pitchFamily="34" charset="0"/>
                          <a:ea typeface="Osaka" pitchFamily="1" charset="-128"/>
                        </a:rPr>
                        <a:t>Seattle</a:t>
                      </a: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Verdana" pitchFamily="34" charset="0"/>
                          <a:ea typeface="Osaka" pitchFamily="1" charset="-128"/>
                        </a:rPr>
                        <a:t>Physician</a:t>
                      </a: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4783">
                <a:tc gridSpan="2">
                  <a:txBody>
                    <a:bodyPr/>
                    <a:lstStyle/>
                    <a:p>
                      <a:pPr marL="0" marR="0" lvl="0" indent="0" algn="just" defTabSz="914400" rtl="0" eaLnBrk="1" fontAlgn="base" latinLnBrk="0" hangingPunct="1">
                        <a:lnSpc>
                          <a:spcPct val="100000"/>
                        </a:lnSpc>
                        <a:spcBef>
                          <a:spcPct val="20000"/>
                        </a:spcBef>
                        <a:spcAft>
                          <a:spcPct val="0"/>
                        </a:spcAft>
                        <a:buClrTx/>
                        <a:buSzTx/>
                        <a:buFontTx/>
                        <a:buNone/>
                        <a:tabLst/>
                      </a:pPr>
                      <a:r>
                        <a:rPr kumimoji="0" lang="en-US" sz="1400" b="1" i="0" u="sng" strike="noStrike" cap="none" normalizeH="0" baseline="0" dirty="0" smtClean="0">
                          <a:ln>
                            <a:noFill/>
                          </a:ln>
                          <a:solidFill>
                            <a:schemeClr val="tx2"/>
                          </a:solidFill>
                          <a:effectLst/>
                          <a:latin typeface="Verdana" pitchFamily="34" charset="0"/>
                          <a:ea typeface="Osaka" pitchFamily="1" charset="-128"/>
                        </a:rPr>
                        <a:t>Region 2</a:t>
                      </a: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r>
              <a:tr h="274303">
                <a:tc>
                  <a:txBody>
                    <a:bodyPr/>
                    <a:lstStyle/>
                    <a:p>
                      <a:pPr marL="0" marR="0" lvl="0" indent="0" algn="just"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Verdana" pitchFamily="34" charset="0"/>
                          <a:ea typeface="Osaka" pitchFamily="1" charset="-128"/>
                        </a:rPr>
                        <a:t>Boston </a:t>
                      </a: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Verdana" pitchFamily="34" charset="0"/>
                          <a:ea typeface="Osaka" pitchFamily="1" charset="-128"/>
                        </a:rPr>
                        <a:t>Nurse</a:t>
                      </a: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303">
                <a:tc>
                  <a:txBody>
                    <a:bodyPr/>
                    <a:lstStyle/>
                    <a:p>
                      <a:pPr marL="0" marR="0" lvl="0" indent="0" algn="just"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Verdana" pitchFamily="34" charset="0"/>
                          <a:ea typeface="Osaka" pitchFamily="1" charset="-128"/>
                        </a:rPr>
                        <a:t>Newark/NJ/NYC </a:t>
                      </a: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Verdana" pitchFamily="34" charset="0"/>
                          <a:ea typeface="Osaka" pitchFamily="1" charset="-128"/>
                        </a:rPr>
                        <a:t>Physician</a:t>
                      </a: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303">
                <a:tc>
                  <a:txBody>
                    <a:bodyPr/>
                    <a:lstStyle/>
                    <a:p>
                      <a:pPr marL="0" marR="0" lvl="0" indent="0" algn="just"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Verdana" pitchFamily="34" charset="0"/>
                          <a:ea typeface="Osaka" pitchFamily="1" charset="-128"/>
                        </a:rPr>
                        <a:t>Philadelphia</a:t>
                      </a: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Verdana" pitchFamily="34" charset="0"/>
                          <a:ea typeface="Osaka" pitchFamily="1" charset="-128"/>
                        </a:rPr>
                        <a:t>Nurse</a:t>
                      </a: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4783">
                <a:tc gridSpan="2">
                  <a:txBody>
                    <a:bodyPr/>
                    <a:lstStyle/>
                    <a:p>
                      <a:pPr marL="0" marR="0" lvl="0" indent="0" algn="just" defTabSz="914400" rtl="0" eaLnBrk="1" fontAlgn="base" latinLnBrk="0" hangingPunct="1">
                        <a:lnSpc>
                          <a:spcPct val="100000"/>
                        </a:lnSpc>
                        <a:spcBef>
                          <a:spcPct val="20000"/>
                        </a:spcBef>
                        <a:spcAft>
                          <a:spcPct val="0"/>
                        </a:spcAft>
                        <a:buClrTx/>
                        <a:buSzTx/>
                        <a:buFontTx/>
                        <a:buNone/>
                        <a:tabLst/>
                      </a:pPr>
                      <a:r>
                        <a:rPr kumimoji="0" lang="en-US" sz="1400" b="1" i="0" u="sng" strike="noStrike" cap="none" normalizeH="0" baseline="0" dirty="0" smtClean="0">
                          <a:ln>
                            <a:noFill/>
                          </a:ln>
                          <a:solidFill>
                            <a:schemeClr val="tx2"/>
                          </a:solidFill>
                          <a:effectLst/>
                          <a:latin typeface="Verdana" pitchFamily="34" charset="0"/>
                          <a:ea typeface="Osaka" pitchFamily="1" charset="-128"/>
                        </a:rPr>
                        <a:t>Region 3</a:t>
                      </a: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r>
              <a:tr h="274303">
                <a:tc>
                  <a:txBody>
                    <a:bodyPr/>
                    <a:lstStyle/>
                    <a:p>
                      <a:pPr marL="0" marR="0" lvl="0" indent="0" algn="just"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Verdana" pitchFamily="34" charset="0"/>
                          <a:ea typeface="Osaka" pitchFamily="1" charset="-128"/>
                        </a:rPr>
                        <a:t>Phoenix/Denver </a:t>
                      </a: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Verdana" pitchFamily="34" charset="0"/>
                          <a:ea typeface="Osaka" pitchFamily="1" charset="-128"/>
                        </a:rPr>
                        <a:t>Pharmacist</a:t>
                      </a: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303">
                <a:tc>
                  <a:txBody>
                    <a:bodyPr/>
                    <a:lstStyle/>
                    <a:p>
                      <a:pPr marL="0" marR="0" lvl="0" indent="0" algn="just"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Verdana" pitchFamily="34" charset="0"/>
                          <a:ea typeface="Osaka" pitchFamily="1" charset="-128"/>
                        </a:rPr>
                        <a:t>Dallas/Ft Worth</a:t>
                      </a: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Verdana" pitchFamily="34" charset="0"/>
                          <a:ea typeface="Osaka" pitchFamily="1" charset="-128"/>
                        </a:rPr>
                        <a:t>Pharmacist</a:t>
                      </a: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303">
                <a:tc>
                  <a:txBody>
                    <a:bodyPr/>
                    <a:lstStyle/>
                    <a:p>
                      <a:pPr marL="0" marR="0" lvl="0" indent="0" algn="just"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Verdana" pitchFamily="34" charset="0"/>
                          <a:ea typeface="Osaka" pitchFamily="1" charset="-128"/>
                        </a:rPr>
                        <a:t>San Francisco</a:t>
                      </a: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Verdana" pitchFamily="34" charset="0"/>
                          <a:ea typeface="Osaka" pitchFamily="1" charset="-128"/>
                        </a:rPr>
                        <a:t>Physician</a:t>
                      </a: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303">
                <a:tc>
                  <a:txBody>
                    <a:bodyPr/>
                    <a:lstStyle/>
                    <a:p>
                      <a:pPr marL="0" marR="0" lvl="0" indent="0" algn="just"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Verdana" pitchFamily="34" charset="0"/>
                          <a:ea typeface="Osaka" pitchFamily="1" charset="-128"/>
                        </a:rPr>
                        <a:t>Los Angeles</a:t>
                      </a: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Verdana" pitchFamily="34" charset="0"/>
                          <a:ea typeface="Osaka" pitchFamily="1" charset="-128"/>
                        </a:rPr>
                        <a:t>Physician</a:t>
                      </a: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4783">
                <a:tc gridSpan="2">
                  <a:txBody>
                    <a:bodyPr/>
                    <a:lstStyle/>
                    <a:p>
                      <a:pPr marL="0" marR="0" lvl="0" indent="0" algn="just" defTabSz="914400" rtl="0" eaLnBrk="1" fontAlgn="base" latinLnBrk="0" hangingPunct="1">
                        <a:lnSpc>
                          <a:spcPct val="100000"/>
                        </a:lnSpc>
                        <a:spcBef>
                          <a:spcPct val="20000"/>
                        </a:spcBef>
                        <a:spcAft>
                          <a:spcPct val="0"/>
                        </a:spcAft>
                        <a:buClrTx/>
                        <a:buSzTx/>
                        <a:buFontTx/>
                        <a:buNone/>
                        <a:tabLst/>
                      </a:pPr>
                      <a:r>
                        <a:rPr kumimoji="0" lang="en-US" sz="1400" b="1" i="0" u="sng" strike="noStrike" cap="none" normalizeH="0" baseline="0" dirty="0" smtClean="0">
                          <a:ln>
                            <a:noFill/>
                          </a:ln>
                          <a:solidFill>
                            <a:schemeClr val="tx2"/>
                          </a:solidFill>
                          <a:effectLst/>
                          <a:latin typeface="Verdana" pitchFamily="34" charset="0"/>
                          <a:ea typeface="Osaka" pitchFamily="1" charset="-128"/>
                        </a:rPr>
                        <a:t>Region 4</a:t>
                      </a: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r>
              <a:tr h="274303">
                <a:tc>
                  <a:txBody>
                    <a:bodyPr/>
                    <a:lstStyle/>
                    <a:p>
                      <a:pPr marL="0" marR="0" lvl="0" indent="0" algn="just"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Verdana" pitchFamily="34" charset="0"/>
                          <a:ea typeface="Osaka" pitchFamily="1" charset="-128"/>
                        </a:rPr>
                        <a:t>Atlanta </a:t>
                      </a: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Verdana" pitchFamily="34" charset="0"/>
                          <a:ea typeface="Osaka" pitchFamily="1" charset="-128"/>
                        </a:rPr>
                        <a:t>Pharmacist</a:t>
                      </a: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303">
                <a:tc>
                  <a:txBody>
                    <a:bodyPr/>
                    <a:lstStyle/>
                    <a:p>
                      <a:pPr marL="0" marR="0" lvl="0" indent="0" algn="just"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Verdana" pitchFamily="34" charset="0"/>
                          <a:ea typeface="Osaka" pitchFamily="1" charset="-128"/>
                        </a:rPr>
                        <a:t>Orlando</a:t>
                      </a: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Verdana" pitchFamily="34" charset="0"/>
                          <a:ea typeface="Osaka" pitchFamily="1" charset="-128"/>
                        </a:rPr>
                        <a:t>Pharmacist</a:t>
                      </a: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303">
                <a:tc>
                  <a:txBody>
                    <a:bodyPr/>
                    <a:lstStyle/>
                    <a:p>
                      <a:pPr marL="0" marR="0" lvl="0" indent="0" algn="just"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Verdana" pitchFamily="34" charset="0"/>
                          <a:ea typeface="Osaka" pitchFamily="1" charset="-128"/>
                        </a:rPr>
                        <a:t>Charlotte </a:t>
                      </a: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Verdana" pitchFamily="34" charset="0"/>
                          <a:ea typeface="Osaka" pitchFamily="1" charset="-128"/>
                        </a:rPr>
                        <a:t>Physician Assistant</a:t>
                      </a: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303">
                <a:tc>
                  <a:txBody>
                    <a:bodyPr/>
                    <a:lstStyle/>
                    <a:p>
                      <a:pPr marL="0" marR="0" lvl="0" indent="0" algn="just"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Verdana" pitchFamily="34" charset="0"/>
                          <a:ea typeface="Osaka" pitchFamily="1" charset="-128"/>
                        </a:rPr>
                        <a:t>Memphis</a:t>
                      </a: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Verdana" pitchFamily="34" charset="0"/>
                          <a:ea typeface="Osaka" pitchFamily="1" charset="-128"/>
                        </a:rPr>
                        <a:t>Pharmacist</a:t>
                      </a:r>
                    </a:p>
                  </a:txBody>
                  <a:tcPr marT="45713" marB="4571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 xmlns:p14="http://schemas.microsoft.com/office/powerpoint/2010/main" val="368035492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a:xfrm>
            <a:off x="685800" y="228600"/>
            <a:ext cx="7543800" cy="685800"/>
          </a:xfrm>
        </p:spPr>
        <p:txBody>
          <a:bodyPr/>
          <a:lstStyle/>
          <a:p>
            <a:pPr>
              <a:defRPr/>
            </a:pPr>
            <a:r>
              <a:rPr lang="en-US" sz="3200" dirty="0" smtClean="0"/>
              <a:t>Training</a:t>
            </a:r>
          </a:p>
        </p:txBody>
      </p:sp>
      <p:sp>
        <p:nvSpPr>
          <p:cNvPr id="3" name="Text Placeholder 2"/>
          <p:cNvSpPr>
            <a:spLocks noGrp="1"/>
          </p:cNvSpPr>
          <p:nvPr>
            <p:ph type="body" sz="half" idx="1"/>
          </p:nvPr>
        </p:nvSpPr>
        <p:spPr>
          <a:xfrm>
            <a:off x="838200" y="1524000"/>
            <a:ext cx="7239000" cy="3810000"/>
          </a:xfrm>
        </p:spPr>
        <p:txBody>
          <a:bodyPr/>
          <a:lstStyle/>
          <a:p>
            <a:pPr>
              <a:defRPr/>
            </a:pPr>
            <a:r>
              <a:rPr lang="en-US" sz="2800" dirty="0" smtClean="0"/>
              <a:t>Academic detailing process</a:t>
            </a:r>
          </a:p>
          <a:p>
            <a:pPr>
              <a:defRPr/>
            </a:pPr>
            <a:r>
              <a:rPr lang="en-US" sz="2800" dirty="0" smtClean="0"/>
              <a:t>Clinical content and collateral materials</a:t>
            </a:r>
          </a:p>
          <a:p>
            <a:pPr>
              <a:defRPr/>
            </a:pPr>
            <a:r>
              <a:rPr lang="en-US" sz="2800" dirty="0" smtClean="0"/>
              <a:t>Communicating key messages in a variety of settings</a:t>
            </a:r>
          </a:p>
          <a:p>
            <a:pPr>
              <a:defRPr/>
            </a:pPr>
            <a:r>
              <a:rPr lang="en-US" sz="2800" dirty="0" smtClean="0"/>
              <a:t>Role playing</a:t>
            </a:r>
          </a:p>
          <a:p>
            <a:pPr>
              <a:defRPr/>
            </a:pPr>
            <a:r>
              <a:rPr lang="en-US" sz="2800" dirty="0" smtClean="0"/>
              <a:t>Video-taped sessions</a:t>
            </a:r>
          </a:p>
          <a:p>
            <a:pPr>
              <a:defRPr/>
            </a:pPr>
            <a:r>
              <a:rPr lang="en-US" sz="2800" dirty="0" smtClean="0"/>
              <a:t>Field training and continuous support by clinical resource manager</a:t>
            </a:r>
          </a:p>
          <a:p>
            <a:pPr>
              <a:defRPr/>
            </a:pPr>
            <a:r>
              <a:rPr lang="en-US" sz="2800" dirty="0" smtClean="0"/>
              <a:t>Journal clubs</a:t>
            </a:r>
          </a:p>
          <a:p>
            <a:pPr marL="0" indent="0">
              <a:buFontTx/>
              <a:buNone/>
              <a:defRPr/>
            </a:pPr>
            <a:endParaRPr lang="en-US" sz="2400" dirty="0" smtClean="0"/>
          </a:p>
          <a:p>
            <a:pPr marL="0" indent="0">
              <a:buFontTx/>
              <a:buNone/>
              <a:defRPr/>
            </a:pPr>
            <a:endParaRPr lang="en-US" sz="2000" dirty="0"/>
          </a:p>
        </p:txBody>
      </p:sp>
    </p:spTree>
    <p:extLst>
      <p:ext uri="{BB962C8B-B14F-4D97-AF65-F5344CB8AC3E}">
        <p14:creationId xmlns="" xmlns:p14="http://schemas.microsoft.com/office/powerpoint/2010/main" val="310175818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idx="4294967295"/>
          </p:nvPr>
        </p:nvSpPr>
        <p:spPr>
          <a:xfrm>
            <a:off x="914400" y="381000"/>
            <a:ext cx="7543800" cy="609600"/>
          </a:xfrm>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sz="3200" dirty="0" smtClean="0">
                <a:effectLst/>
              </a:rPr>
              <a:t>Project Started Fall 2010</a:t>
            </a:r>
          </a:p>
        </p:txBody>
      </p:sp>
      <p:sp>
        <p:nvSpPr>
          <p:cNvPr id="26627" name="Content Placeholder 2"/>
          <p:cNvSpPr>
            <a:spLocks noGrp="1"/>
          </p:cNvSpPr>
          <p:nvPr>
            <p:ph idx="4294967295"/>
          </p:nvPr>
        </p:nvSpPr>
        <p:spPr>
          <a:xfrm>
            <a:off x="838200" y="1600200"/>
            <a:ext cx="7764463" cy="2971800"/>
          </a:xfrm>
        </p:spPr>
        <p:txBody>
          <a:bodyPr/>
          <a:lstStyle/>
          <a:p>
            <a:pPr eaLnBrk="1" hangingPunct="1">
              <a:defRPr/>
            </a:pPr>
            <a:r>
              <a:rPr lang="en-US" sz="2400" dirty="0" smtClean="0"/>
              <a:t>Staff hired and trained as of Feb 2011</a:t>
            </a:r>
          </a:p>
          <a:p>
            <a:pPr eaLnBrk="1" hangingPunct="1">
              <a:defRPr/>
            </a:pPr>
            <a:r>
              <a:rPr lang="en-US" sz="2400" dirty="0" smtClean="0"/>
              <a:t>Outreach and scheduling support started Jan 2011</a:t>
            </a:r>
          </a:p>
          <a:p>
            <a:pPr eaLnBrk="1" hangingPunct="1">
              <a:defRPr/>
            </a:pPr>
            <a:r>
              <a:rPr lang="en-US" sz="2400" dirty="0" smtClean="0"/>
              <a:t>Collaboration with health plans/systems</a:t>
            </a:r>
          </a:p>
          <a:p>
            <a:pPr eaLnBrk="1" hangingPunct="1">
              <a:defRPr/>
            </a:pPr>
            <a:r>
              <a:rPr lang="en-US" sz="2400" dirty="0" smtClean="0"/>
              <a:t>Academic details</a:t>
            </a:r>
          </a:p>
          <a:p>
            <a:pPr lvl="1" eaLnBrk="1" hangingPunct="1">
              <a:defRPr/>
            </a:pPr>
            <a:r>
              <a:rPr lang="en-US" sz="2400" dirty="0" smtClean="0"/>
              <a:t>One-on-one interactive session eligible for CME if session lasts at least 30 minutes</a:t>
            </a:r>
          </a:p>
          <a:p>
            <a:pPr eaLnBrk="1" hangingPunct="1">
              <a:defRPr/>
            </a:pPr>
            <a:r>
              <a:rPr lang="en-US" sz="2400" dirty="0" smtClean="0"/>
              <a:t>Follow-up communication</a:t>
            </a:r>
          </a:p>
          <a:p>
            <a:pPr marL="865188" lvl="1" indent="-465138" eaLnBrk="1" hangingPunct="1">
              <a:defRPr/>
            </a:pPr>
            <a:r>
              <a:rPr lang="en-US" sz="2400" dirty="0" smtClean="0"/>
              <a:t>E-mail</a:t>
            </a:r>
          </a:p>
          <a:p>
            <a:pPr marL="865188" lvl="1" indent="-465138" eaLnBrk="1" hangingPunct="1">
              <a:defRPr/>
            </a:pPr>
            <a:r>
              <a:rPr lang="en-US" sz="2400" dirty="0" smtClean="0"/>
              <a:t>Telephone/Fax</a:t>
            </a:r>
          </a:p>
          <a:p>
            <a:pPr marL="865188" lvl="1" indent="-465138" eaLnBrk="1" hangingPunct="1">
              <a:defRPr/>
            </a:pPr>
            <a:r>
              <a:rPr lang="en-US" sz="2400" dirty="0" smtClean="0"/>
              <a:t>Letter </a:t>
            </a:r>
          </a:p>
          <a:p>
            <a:pPr eaLnBrk="1" hangingPunct="1">
              <a:defRPr/>
            </a:pPr>
            <a:r>
              <a:rPr lang="en-US" sz="2400" dirty="0" smtClean="0"/>
              <a:t>Documentation of activities in CRM database</a:t>
            </a:r>
          </a:p>
          <a:p>
            <a:pPr eaLnBrk="1" hangingPunct="1">
              <a:defRPr/>
            </a:pPr>
            <a:r>
              <a:rPr lang="en-US" sz="2400" dirty="0" smtClean="0"/>
              <a:t>Scheduling of 2</a:t>
            </a:r>
            <a:r>
              <a:rPr lang="en-US" sz="2400" baseline="30000" dirty="0" smtClean="0"/>
              <a:t>nd</a:t>
            </a:r>
            <a:r>
              <a:rPr lang="en-US" sz="2400" dirty="0" smtClean="0"/>
              <a:t> visit</a:t>
            </a:r>
          </a:p>
        </p:txBody>
      </p:sp>
    </p:spTree>
    <p:extLst>
      <p:ext uri="{BB962C8B-B14F-4D97-AF65-F5344CB8AC3E}">
        <p14:creationId xmlns="" xmlns:p14="http://schemas.microsoft.com/office/powerpoint/2010/main" val="415444773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idx="4294967295"/>
          </p:nvPr>
        </p:nvSpPr>
        <p:spPr>
          <a:xfrm>
            <a:off x="1447800" y="228600"/>
            <a:ext cx="6553200" cy="685800"/>
          </a:xfrm>
        </p:spPr>
        <p:txBody>
          <a:bodyPr/>
          <a:lstStyle/>
          <a:p>
            <a:pPr>
              <a:defRPr/>
            </a:pPr>
            <a:r>
              <a:rPr lang="en-US" sz="3200" dirty="0" smtClean="0"/>
              <a:t>Target Audiences</a:t>
            </a:r>
          </a:p>
        </p:txBody>
      </p:sp>
      <p:sp>
        <p:nvSpPr>
          <p:cNvPr id="30723" name="Rectangle 3"/>
          <p:cNvSpPr>
            <a:spLocks noGrp="1" noChangeArrowheads="1"/>
          </p:cNvSpPr>
          <p:nvPr>
            <p:ph type="body" idx="4294967295"/>
          </p:nvPr>
        </p:nvSpPr>
        <p:spPr>
          <a:xfrm>
            <a:off x="762000" y="1676400"/>
            <a:ext cx="7315200" cy="4724400"/>
          </a:xfrm>
        </p:spPr>
        <p:txBody>
          <a:bodyPr/>
          <a:lstStyle/>
          <a:p>
            <a:pPr>
              <a:defRPr/>
            </a:pPr>
            <a:r>
              <a:rPr lang="en-US" sz="2800" dirty="0" smtClean="0"/>
              <a:t>Physicians, nurses, pharmacists, and other health professionals </a:t>
            </a:r>
          </a:p>
          <a:p>
            <a:pPr>
              <a:defRPr/>
            </a:pPr>
            <a:r>
              <a:rPr lang="en-US" sz="2800" dirty="0" smtClean="0"/>
              <a:t>Consumers, patients, and their caregivers </a:t>
            </a:r>
          </a:p>
          <a:p>
            <a:pPr>
              <a:defRPr/>
            </a:pPr>
            <a:r>
              <a:rPr lang="en-US" sz="2800" dirty="0" smtClean="0"/>
              <a:t>Health care system decisionmakers and business leaders</a:t>
            </a:r>
          </a:p>
          <a:p>
            <a:pPr>
              <a:defRPr/>
            </a:pPr>
            <a:r>
              <a:rPr lang="en-US" sz="2800" dirty="0" smtClean="0"/>
              <a:t>Regional, State, and Federal policymakers </a:t>
            </a:r>
          </a:p>
          <a:p>
            <a:pPr>
              <a:defRPr/>
            </a:pPr>
            <a:r>
              <a:rPr lang="en-US" sz="2800" dirty="0" smtClean="0"/>
              <a:t>Advocates for improvements of health care systems and patient outcomes</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1" y="228600"/>
            <a:ext cx="6477000" cy="685800"/>
          </a:xfrm>
        </p:spPr>
        <p:txBody>
          <a:bodyPr/>
          <a:lstStyle/>
          <a:p>
            <a:pPr>
              <a:defRPr/>
            </a:pPr>
            <a:r>
              <a:rPr lang="en-US" sz="3200" dirty="0" smtClean="0"/>
              <a:t>Status and Update</a:t>
            </a:r>
            <a:endParaRPr lang="en-US" sz="3200" dirty="0"/>
          </a:p>
        </p:txBody>
      </p:sp>
      <p:sp>
        <p:nvSpPr>
          <p:cNvPr id="3" name="Content Placeholder 2"/>
          <p:cNvSpPr>
            <a:spLocks noGrp="1"/>
          </p:cNvSpPr>
          <p:nvPr>
            <p:ph idx="1"/>
          </p:nvPr>
        </p:nvSpPr>
        <p:spPr>
          <a:xfrm>
            <a:off x="762000" y="1600200"/>
            <a:ext cx="7391400" cy="2895600"/>
          </a:xfrm>
        </p:spPr>
        <p:txBody>
          <a:bodyPr/>
          <a:lstStyle/>
          <a:p>
            <a:pPr>
              <a:defRPr/>
            </a:pPr>
            <a:r>
              <a:rPr lang="en-US" sz="2800" dirty="0" smtClean="0"/>
              <a:t>1,562 visits with 1,612 audience members conducted as of October 28</a:t>
            </a:r>
            <a:r>
              <a:rPr lang="en-US" sz="2800" baseline="30000" dirty="0" smtClean="0"/>
              <a:t>th</a:t>
            </a:r>
            <a:r>
              <a:rPr lang="en-US" sz="2800" dirty="0" smtClean="0"/>
              <a:t>, 2011 in 35 states</a:t>
            </a:r>
          </a:p>
          <a:p>
            <a:pPr>
              <a:defRPr/>
            </a:pPr>
            <a:r>
              <a:rPr lang="en-US" sz="2800" dirty="0" smtClean="0"/>
              <a:t>1,485 (92%) of the audience members reached reported that they had never used EHCP materials</a:t>
            </a:r>
          </a:p>
          <a:p>
            <a:pPr>
              <a:defRPr/>
            </a:pPr>
            <a:r>
              <a:rPr lang="en-US" sz="2800" dirty="0" smtClean="0"/>
              <a:t>1,290 (80%) of the audience members reached reported that they intended to use the EHCP materials in the future</a:t>
            </a:r>
          </a:p>
          <a:p>
            <a:pPr>
              <a:defRPr/>
            </a:pPr>
            <a:endParaRPr lang="en-US" sz="1800" dirty="0"/>
          </a:p>
        </p:txBody>
      </p:sp>
    </p:spTree>
    <p:extLst>
      <p:ext uri="{BB962C8B-B14F-4D97-AF65-F5344CB8AC3E}">
        <p14:creationId xmlns="" xmlns:p14="http://schemas.microsoft.com/office/powerpoint/2010/main" val="210415454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1" y="228600"/>
            <a:ext cx="6477000" cy="685800"/>
          </a:xfrm>
        </p:spPr>
        <p:txBody>
          <a:bodyPr/>
          <a:lstStyle/>
          <a:p>
            <a:pPr>
              <a:defRPr/>
            </a:pPr>
            <a:r>
              <a:rPr lang="en-US" sz="3200" dirty="0" smtClean="0"/>
              <a:t>Status and Update</a:t>
            </a:r>
            <a:endParaRPr lang="en-US" sz="3200" dirty="0"/>
          </a:p>
        </p:txBody>
      </p:sp>
      <p:sp>
        <p:nvSpPr>
          <p:cNvPr id="3" name="Content Placeholder 2"/>
          <p:cNvSpPr>
            <a:spLocks noGrp="1"/>
          </p:cNvSpPr>
          <p:nvPr>
            <p:ph idx="1"/>
          </p:nvPr>
        </p:nvSpPr>
        <p:spPr>
          <a:xfrm>
            <a:off x="533400" y="1600200"/>
            <a:ext cx="8153400" cy="2895600"/>
          </a:xfrm>
        </p:spPr>
        <p:txBody>
          <a:bodyPr/>
          <a:lstStyle/>
          <a:p>
            <a:pPr>
              <a:defRPr/>
            </a:pPr>
            <a:r>
              <a:rPr lang="en-US" sz="2800" dirty="0" smtClean="0"/>
              <a:t>579 audience members reached by the detailing visits ordered/requested EHCP materials through the detailers (</a:t>
            </a:r>
            <a:r>
              <a:rPr lang="en-US" sz="2800" i="1" dirty="0" smtClean="0"/>
              <a:t>primarily consumer guides for patients</a:t>
            </a:r>
            <a:r>
              <a:rPr lang="en-US" sz="2800" dirty="0" smtClean="0"/>
              <a:t>)</a:t>
            </a:r>
          </a:p>
          <a:p>
            <a:pPr>
              <a:defRPr/>
            </a:pPr>
            <a:r>
              <a:rPr lang="en-US" sz="2800" dirty="0" smtClean="0"/>
              <a:t>Detailers reported high levels of receptivity to the detailing visits —83% were categorized as “Receptive” or “Very Receptive”</a:t>
            </a:r>
          </a:p>
          <a:p>
            <a:pPr>
              <a:defRPr/>
            </a:pPr>
            <a:r>
              <a:rPr lang="en-US" sz="2800" dirty="0" smtClean="0"/>
              <a:t>Detailers reported high levels of interest in the health condition topic (premixed insulin analogs—78% were categorized as either “Interested” or “Very Interested”</a:t>
            </a:r>
          </a:p>
          <a:p>
            <a:pPr>
              <a:defRPr/>
            </a:pPr>
            <a:endParaRPr lang="en-US" sz="1800" dirty="0"/>
          </a:p>
        </p:txBody>
      </p:sp>
    </p:spTree>
    <p:extLst>
      <p:ext uri="{BB962C8B-B14F-4D97-AF65-F5344CB8AC3E}">
        <p14:creationId xmlns="" xmlns:p14="http://schemas.microsoft.com/office/powerpoint/2010/main" val="210415454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304800"/>
            <a:ext cx="6621463" cy="609600"/>
          </a:xfrm>
        </p:spPr>
        <p:txBody>
          <a:bodyPr/>
          <a:lstStyle/>
          <a:p>
            <a:pPr>
              <a:defRPr/>
            </a:pPr>
            <a:r>
              <a:rPr lang="en-US" sz="3200" dirty="0" smtClean="0"/>
              <a:t>Lessons Learned and Highlights</a:t>
            </a:r>
            <a:endParaRPr lang="en-US" sz="3200" dirty="0"/>
          </a:p>
        </p:txBody>
      </p:sp>
      <p:sp>
        <p:nvSpPr>
          <p:cNvPr id="3" name="Content Placeholder 2"/>
          <p:cNvSpPr>
            <a:spLocks noGrp="1"/>
          </p:cNvSpPr>
          <p:nvPr>
            <p:ph idx="1"/>
          </p:nvPr>
        </p:nvSpPr>
        <p:spPr>
          <a:xfrm>
            <a:off x="838201" y="1676400"/>
            <a:ext cx="7239000" cy="2667000"/>
          </a:xfrm>
        </p:spPr>
        <p:txBody>
          <a:bodyPr/>
          <a:lstStyle/>
          <a:p>
            <a:pPr eaLnBrk="1" hangingPunct="1">
              <a:defRPr/>
            </a:pPr>
            <a:r>
              <a:rPr lang="en-US" sz="2800" dirty="0"/>
              <a:t>Clinicians are hungry for unbiased and balanced information from a credible source…and are overwhelmingly welcoming detailers back for follow-up visits </a:t>
            </a:r>
          </a:p>
          <a:p>
            <a:pPr eaLnBrk="1" hangingPunct="1">
              <a:defRPr/>
            </a:pPr>
            <a:r>
              <a:rPr lang="en-US" sz="2800" dirty="0" smtClean="0"/>
              <a:t>Health </a:t>
            </a:r>
            <a:r>
              <a:rPr lang="en-US" sz="2800" dirty="0"/>
              <a:t>plans, health systems, and large medical groups have been a valuable resource in helping to gain access to clinicians within their organizations  </a:t>
            </a:r>
          </a:p>
          <a:p>
            <a:pPr marL="579438" lvl="1" indent="0" eaLnBrk="1" hangingPunct="1">
              <a:buNone/>
              <a:defRPr/>
            </a:pPr>
            <a:endParaRPr lang="en-US" sz="1600" dirty="0" smtClean="0"/>
          </a:p>
        </p:txBody>
      </p:sp>
    </p:spTree>
    <p:extLst>
      <p:ext uri="{BB962C8B-B14F-4D97-AF65-F5344CB8AC3E}">
        <p14:creationId xmlns="" xmlns:p14="http://schemas.microsoft.com/office/powerpoint/2010/main" val="76695006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304800"/>
            <a:ext cx="6621463" cy="609600"/>
          </a:xfrm>
        </p:spPr>
        <p:txBody>
          <a:bodyPr/>
          <a:lstStyle/>
          <a:p>
            <a:pPr>
              <a:defRPr/>
            </a:pPr>
            <a:r>
              <a:rPr lang="en-US" sz="3200" dirty="0" smtClean="0"/>
              <a:t>Lessons Learned and Highlights</a:t>
            </a:r>
            <a:endParaRPr lang="en-US" sz="3200" dirty="0"/>
          </a:p>
        </p:txBody>
      </p:sp>
      <p:sp>
        <p:nvSpPr>
          <p:cNvPr id="3" name="Content Placeholder 2"/>
          <p:cNvSpPr>
            <a:spLocks noGrp="1"/>
          </p:cNvSpPr>
          <p:nvPr>
            <p:ph idx="1"/>
          </p:nvPr>
        </p:nvSpPr>
        <p:spPr>
          <a:xfrm>
            <a:off x="762001" y="1600200"/>
            <a:ext cx="7315200" cy="2743200"/>
          </a:xfrm>
        </p:spPr>
        <p:txBody>
          <a:bodyPr/>
          <a:lstStyle/>
          <a:p>
            <a:pPr eaLnBrk="1" hangingPunct="1">
              <a:defRPr/>
            </a:pPr>
            <a:r>
              <a:rPr lang="en-US" sz="2400" dirty="0" smtClean="0"/>
              <a:t>Senior Medical Director for a National Managed Care Organization has opened up opportunities to work with several clinician sites in California and Arizona </a:t>
            </a:r>
          </a:p>
          <a:p>
            <a:pPr eaLnBrk="1" hangingPunct="1">
              <a:defRPr/>
            </a:pPr>
            <a:r>
              <a:rPr lang="en-US" sz="2400" dirty="0" smtClean="0"/>
              <a:t>Medical Director State Division of Medical Assistance Programs has opened up opportunities to work with Managed Medicaid program medical directors and subsequently their clinicians within the state</a:t>
            </a:r>
          </a:p>
          <a:p>
            <a:pPr eaLnBrk="1" hangingPunct="1">
              <a:defRPr/>
            </a:pPr>
            <a:r>
              <a:rPr lang="en-US" sz="2400" dirty="0" smtClean="0"/>
              <a:t>Chief Medical Officer for a National Employer Site Based Clinic Organization has already led to 27 clinic site details all with positive responses</a:t>
            </a:r>
          </a:p>
          <a:p>
            <a:pPr marL="579438" lvl="1" indent="0" eaLnBrk="1" hangingPunct="1">
              <a:buNone/>
              <a:defRPr/>
            </a:pPr>
            <a:endParaRPr lang="en-US" sz="1600" dirty="0" smtClean="0"/>
          </a:p>
        </p:txBody>
      </p:sp>
    </p:spTree>
    <p:extLst>
      <p:ext uri="{BB962C8B-B14F-4D97-AF65-F5344CB8AC3E}">
        <p14:creationId xmlns="" xmlns:p14="http://schemas.microsoft.com/office/powerpoint/2010/main" val="76695006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a:xfrm>
            <a:off x="1600200" y="457200"/>
            <a:ext cx="6400800" cy="533400"/>
          </a:xfrm>
        </p:spPr>
        <p:txBody>
          <a:bodyPr/>
          <a:lstStyle/>
          <a:p>
            <a:pPr>
              <a:defRPr/>
            </a:pPr>
            <a:r>
              <a:rPr lang="en-US" dirty="0" smtClean="0"/>
              <a:t/>
            </a:r>
            <a:br>
              <a:rPr lang="en-US" dirty="0" smtClean="0"/>
            </a:br>
            <a:r>
              <a:rPr lang="en-US" dirty="0" smtClean="0"/>
              <a:t/>
            </a:r>
            <a:br>
              <a:rPr lang="en-US" dirty="0" smtClean="0"/>
            </a:br>
            <a:r>
              <a:rPr lang="en-US" sz="3600" dirty="0" smtClean="0"/>
              <a:t> </a:t>
            </a:r>
            <a:r>
              <a:rPr lang="en-US" sz="3200" dirty="0" smtClean="0"/>
              <a:t>Feedback on Post-CE Test </a:t>
            </a:r>
            <a:r>
              <a:rPr lang="en-US" dirty="0" smtClean="0"/>
              <a:t>	</a:t>
            </a:r>
          </a:p>
        </p:txBody>
      </p:sp>
      <p:sp>
        <p:nvSpPr>
          <p:cNvPr id="3" name="Content Placeholder 2"/>
          <p:cNvSpPr>
            <a:spLocks noGrp="1"/>
          </p:cNvSpPr>
          <p:nvPr>
            <p:ph idx="1"/>
          </p:nvPr>
        </p:nvSpPr>
        <p:spPr>
          <a:xfrm>
            <a:off x="685800" y="1447800"/>
            <a:ext cx="7543800" cy="3886200"/>
          </a:xfrm>
        </p:spPr>
        <p:txBody>
          <a:bodyPr/>
          <a:lstStyle/>
          <a:p>
            <a:pPr marL="0" indent="0">
              <a:defRPr/>
            </a:pPr>
            <a:r>
              <a:rPr lang="en-US" sz="2400" i="1" dirty="0" smtClean="0"/>
              <a:t> Before Accessing this educational activity, were you aware of the AHRQ-supported CER on premixed insulin analogues?</a:t>
            </a:r>
          </a:p>
          <a:p>
            <a:pPr marL="0" indent="0">
              <a:buFont typeface="Wingdings" pitchFamily="2" charset="2"/>
              <a:buNone/>
              <a:defRPr/>
            </a:pPr>
            <a:r>
              <a:rPr lang="en-US" sz="2000" i="1" dirty="0" smtClean="0"/>
              <a:t>	19%--YES			81%--NO</a:t>
            </a:r>
          </a:p>
          <a:p>
            <a:pPr marL="0" indent="0">
              <a:defRPr/>
            </a:pPr>
            <a:r>
              <a:rPr lang="en-US" sz="2400" dirty="0" smtClean="0"/>
              <a:t> Sample Comments:</a:t>
            </a:r>
          </a:p>
          <a:p>
            <a:pPr lvl="1">
              <a:defRPr/>
            </a:pPr>
            <a:r>
              <a:rPr lang="en-US" sz="2000" i="1" dirty="0" smtClean="0"/>
              <a:t>“I’m now aware of AHRQ, and it seems like a good program</a:t>
            </a:r>
          </a:p>
          <a:p>
            <a:pPr lvl="1">
              <a:defRPr/>
            </a:pPr>
            <a:r>
              <a:rPr lang="en-US" sz="2000" i="1" dirty="0" smtClean="0"/>
              <a:t>“It was nice to have someone knowledgeable discuss the topic in person”</a:t>
            </a:r>
          </a:p>
          <a:p>
            <a:pPr lvl="1">
              <a:defRPr/>
            </a:pPr>
            <a:r>
              <a:rPr lang="en-US" sz="2000" i="1" dirty="0" smtClean="0"/>
              <a:t>“I was not aware of the compilation of research available to guide therapies”</a:t>
            </a:r>
          </a:p>
          <a:p>
            <a:pPr lvl="1">
              <a:defRPr/>
            </a:pPr>
            <a:r>
              <a:rPr lang="en-US" sz="2000" i="1" dirty="0" smtClean="0"/>
              <a:t>“Excellent opportunity for learning”</a:t>
            </a:r>
          </a:p>
          <a:p>
            <a:pPr lvl="1">
              <a:defRPr/>
            </a:pPr>
            <a:r>
              <a:rPr lang="en-US" sz="2000" i="1" dirty="0" smtClean="0"/>
              <a:t>“First exposure to AHRQ: very good material, very good information”</a:t>
            </a:r>
          </a:p>
          <a:p>
            <a:pPr marL="0" indent="0">
              <a:buFontTx/>
              <a:buNone/>
              <a:defRPr/>
            </a:pPr>
            <a:endParaRPr lang="en-US" dirty="0" smtClean="0"/>
          </a:p>
          <a:p>
            <a:pPr>
              <a:defRPr/>
            </a:pPr>
            <a:endParaRPr lang="en-US" dirty="0"/>
          </a:p>
        </p:txBody>
      </p:sp>
    </p:spTree>
    <p:extLst>
      <p:ext uri="{BB962C8B-B14F-4D97-AF65-F5344CB8AC3E}">
        <p14:creationId xmlns="" xmlns:p14="http://schemas.microsoft.com/office/powerpoint/2010/main" val="3705968251"/>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a:xfrm>
            <a:off x="1524000" y="228600"/>
            <a:ext cx="6705600" cy="876300"/>
          </a:xfrm>
        </p:spPr>
        <p:txBody>
          <a:bodyPr/>
          <a:lstStyle/>
          <a:p>
            <a:pPr>
              <a:defRPr/>
            </a:pPr>
            <a:r>
              <a:rPr lang="en-US" sz="3200" dirty="0" smtClean="0"/>
              <a:t>Data from Clinicians Seeking Certificates Following Insulin AD</a:t>
            </a:r>
          </a:p>
        </p:txBody>
      </p:sp>
      <p:sp>
        <p:nvSpPr>
          <p:cNvPr id="3" name="Content Placeholder 2"/>
          <p:cNvSpPr>
            <a:spLocks noGrp="1"/>
          </p:cNvSpPr>
          <p:nvPr>
            <p:ph idx="1"/>
          </p:nvPr>
        </p:nvSpPr>
        <p:spPr>
          <a:xfrm>
            <a:off x="609600" y="1600200"/>
            <a:ext cx="7993063" cy="2895600"/>
          </a:xfrm>
        </p:spPr>
        <p:txBody>
          <a:bodyPr/>
          <a:lstStyle/>
          <a:p>
            <a:pPr marL="0" indent="0">
              <a:buFontTx/>
              <a:buNone/>
              <a:defRPr/>
            </a:pPr>
            <a:r>
              <a:rPr lang="en-US" sz="2400" dirty="0" smtClean="0"/>
              <a:t>Reflecting the knowledge that you have acquired about comparative effectiveness research (CER) through this educational activity, what changes do you plan to make in your future practice? </a:t>
            </a:r>
          </a:p>
          <a:p>
            <a:pPr marL="0" indent="0">
              <a:buFontTx/>
              <a:buNone/>
              <a:defRPr/>
            </a:pPr>
            <a:endParaRPr lang="en-US" sz="2400" dirty="0"/>
          </a:p>
          <a:p>
            <a:pPr>
              <a:defRPr/>
            </a:pPr>
            <a:r>
              <a:rPr lang="en-US" sz="2000" dirty="0" smtClean="0"/>
              <a:t>Using CER findings in educating patients</a:t>
            </a:r>
          </a:p>
          <a:p>
            <a:pPr>
              <a:defRPr/>
            </a:pPr>
            <a:r>
              <a:rPr lang="en-US" sz="2000" dirty="0" smtClean="0"/>
              <a:t>Using CER findings along with established evidence to guide decisions about which therapies should be made to individual patients</a:t>
            </a:r>
          </a:p>
          <a:p>
            <a:pPr>
              <a:defRPr/>
            </a:pPr>
            <a:r>
              <a:rPr lang="en-US" sz="2000" dirty="0" smtClean="0"/>
              <a:t>Using CER findings to validate my clinical knowledge and practices</a:t>
            </a:r>
          </a:p>
          <a:p>
            <a:pPr>
              <a:defRPr/>
            </a:pPr>
            <a:r>
              <a:rPr lang="en-US" sz="2000" dirty="0" smtClean="0"/>
              <a:t>Providing patients with AHRQ consumer guides on CER topics</a:t>
            </a:r>
          </a:p>
          <a:p>
            <a:pPr>
              <a:defRPr/>
            </a:pPr>
            <a:r>
              <a:rPr lang="en-US" sz="2000" dirty="0" smtClean="0"/>
              <a:t>Referring colleagues to AHRQ CER reports and guides</a:t>
            </a:r>
          </a:p>
          <a:p>
            <a:pPr>
              <a:defRPr/>
            </a:pPr>
            <a:endParaRPr lang="en-US" dirty="0"/>
          </a:p>
        </p:txBody>
      </p:sp>
    </p:spTree>
    <p:extLst>
      <p:ext uri="{BB962C8B-B14F-4D97-AF65-F5344CB8AC3E}">
        <p14:creationId xmlns="" xmlns:p14="http://schemas.microsoft.com/office/powerpoint/2010/main" val="1057801930"/>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Text Box 2"/>
          <p:cNvSpPr txBox="1">
            <a:spLocks noChangeArrowheads="1"/>
          </p:cNvSpPr>
          <p:nvPr/>
        </p:nvSpPr>
        <p:spPr bwMode="auto">
          <a:xfrm>
            <a:off x="3810000" y="2819400"/>
            <a:ext cx="3886200" cy="646113"/>
          </a:xfrm>
          <a:prstGeom prst="rect">
            <a:avLst/>
          </a:prstGeom>
          <a:noFill/>
          <a:ln w="12700">
            <a:noFill/>
            <a:miter lim="800000"/>
            <a:headEnd/>
            <a:tailEnd/>
          </a:ln>
          <a:effectLst/>
        </p:spPr>
        <p:txBody>
          <a:bodyPr>
            <a:spAutoFit/>
          </a:bodyPr>
          <a:lstStyle/>
          <a:p>
            <a:pPr algn="ctr">
              <a:spcBef>
                <a:spcPct val="50000"/>
              </a:spcBef>
              <a:buClr>
                <a:schemeClr val="tx2"/>
              </a:buClr>
              <a:buSzPct val="95000"/>
              <a:defRPr/>
            </a:pPr>
            <a:r>
              <a:rPr lang="en-US" sz="3600" b="1" dirty="0">
                <a:solidFill>
                  <a:schemeClr val="tx2"/>
                </a:solidFill>
                <a:effectLst>
                  <a:outerShdw blurRad="38100" dist="38100" dir="2700000" algn="tl">
                    <a:srgbClr val="000000"/>
                  </a:outerShdw>
                </a:effectLst>
                <a:latin typeface="Arial" pitchFamily="34" charset="0"/>
                <a:cs typeface="Arial" pitchFamily="34" charset="0"/>
              </a:rPr>
              <a:t>Questions??</a:t>
            </a:r>
          </a:p>
        </p:txBody>
      </p:sp>
      <p:pic>
        <p:nvPicPr>
          <p:cNvPr id="37891" name="Picture 3" descr="j040803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838200" y="2590800"/>
            <a:ext cx="2686050" cy="2565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 xmlns:p14="http://schemas.microsoft.com/office/powerpoint/2010/main" val="38720997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930" name="Rectangle 2"/>
          <p:cNvSpPr>
            <a:spLocks noGrp="1" noChangeArrowheads="1"/>
          </p:cNvSpPr>
          <p:nvPr>
            <p:ph type="title" idx="4294967295"/>
          </p:nvPr>
        </p:nvSpPr>
        <p:spPr>
          <a:xfrm>
            <a:off x="1447800" y="228600"/>
            <a:ext cx="6781800" cy="685800"/>
          </a:xfrm>
        </p:spPr>
        <p:txBody>
          <a:bodyPr/>
          <a:lstStyle/>
          <a:p>
            <a:pPr>
              <a:defRPr/>
            </a:pPr>
            <a:r>
              <a:rPr lang="en-US" sz="3200" dirty="0" smtClean="0"/>
              <a:t>Effective Health Care Program</a:t>
            </a:r>
            <a:endParaRPr lang="en-US" sz="3200" dirty="0"/>
          </a:p>
        </p:txBody>
      </p:sp>
      <p:sp>
        <p:nvSpPr>
          <p:cNvPr id="252931" name="Rectangle 3"/>
          <p:cNvSpPr>
            <a:spLocks noGrp="1" noChangeArrowheads="1"/>
          </p:cNvSpPr>
          <p:nvPr>
            <p:ph type="body" idx="4294967295"/>
          </p:nvPr>
        </p:nvSpPr>
        <p:spPr>
          <a:xfrm>
            <a:off x="533400" y="1676400"/>
            <a:ext cx="5638800" cy="4800600"/>
          </a:xfrm>
        </p:spPr>
        <p:txBody>
          <a:bodyPr/>
          <a:lstStyle/>
          <a:p>
            <a:pPr>
              <a:lnSpc>
                <a:spcPct val="85000"/>
              </a:lnSpc>
              <a:buFont typeface="Wingdings" charset="2"/>
              <a:buChar char="n"/>
              <a:defRPr/>
            </a:pPr>
            <a:r>
              <a:rPr lang="en-US" sz="2400" dirty="0" smtClean="0"/>
              <a:t>AHRQ’s Effective Health Care Program created by Medicare Modernization Act of 2003</a:t>
            </a:r>
          </a:p>
          <a:p>
            <a:pPr>
              <a:lnSpc>
                <a:spcPct val="85000"/>
              </a:lnSpc>
              <a:buFont typeface="Wingdings" charset="2"/>
              <a:buChar char="n"/>
              <a:defRPr/>
            </a:pPr>
            <a:r>
              <a:rPr lang="en-US" sz="2400" dirty="0" smtClean="0"/>
              <a:t>From 2005-2009, AHRQ received $129 million from Congress for patient-centered outcomes research plus $300 million from ARRA </a:t>
            </a:r>
          </a:p>
          <a:p>
            <a:pPr>
              <a:lnSpc>
                <a:spcPct val="85000"/>
              </a:lnSpc>
              <a:buFont typeface="Wingdings" charset="2"/>
              <a:buChar char="n"/>
              <a:defRPr/>
            </a:pPr>
            <a:r>
              <a:rPr lang="en-US" sz="2400" dirty="0" smtClean="0"/>
              <a:t>Program has published more than   100 products, including guides for clinicians and consumers, with plans for 75 more over the next two years</a:t>
            </a:r>
          </a:p>
          <a:p>
            <a:pPr>
              <a:lnSpc>
                <a:spcPct val="85000"/>
              </a:lnSpc>
              <a:buFont typeface="Wingdings" charset="2"/>
              <a:buChar char="n"/>
              <a:defRPr/>
            </a:pPr>
            <a:r>
              <a:rPr lang="en-US" sz="2400" dirty="0" smtClean="0"/>
              <a:t>Emphasis on user-driven synthesis of existing evidence, creation of new evidence, and evidence translation</a:t>
            </a:r>
          </a:p>
        </p:txBody>
      </p:sp>
      <p:pic>
        <p:nvPicPr>
          <p:cNvPr id="8196" name="Picture 8" descr="edi"/>
          <p:cNvPicPr>
            <a:picLocks noChangeAspect="1" noChangeArrowheads="1"/>
          </p:cNvPicPr>
          <p:nvPr/>
        </p:nvPicPr>
        <p:blipFill>
          <a:blip r:embed="rId3" cstate="print"/>
          <a:srcRect/>
          <a:stretch>
            <a:fillRect/>
          </a:stretch>
        </p:blipFill>
        <p:spPr bwMode="auto">
          <a:xfrm>
            <a:off x="6096000" y="1752600"/>
            <a:ext cx="2590800" cy="2579688"/>
          </a:xfrm>
          <a:prstGeom prst="rect">
            <a:avLst/>
          </a:prstGeom>
          <a:noFill/>
          <a:ln w="9525">
            <a:solidFill>
              <a:srgbClr val="000080"/>
            </a:solidFill>
            <a:miter lim="800000"/>
            <a:headEnd/>
            <a:tailEnd/>
          </a:ln>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ounded Rectangle 27"/>
          <p:cNvSpPr>
            <a:spLocks noChangeArrowheads="1"/>
          </p:cNvSpPr>
          <p:nvPr/>
        </p:nvSpPr>
        <p:spPr bwMode="auto">
          <a:xfrm>
            <a:off x="381000" y="1219200"/>
            <a:ext cx="8458200" cy="4953000"/>
          </a:xfrm>
          <a:prstGeom prst="roundRect">
            <a:avLst>
              <a:gd name="adj" fmla="val 2755"/>
            </a:avLst>
          </a:prstGeom>
          <a:solidFill>
            <a:schemeClr val="accent1">
              <a:alpha val="34117"/>
            </a:schemeClr>
          </a:solidFill>
          <a:ln w="19050" algn="ctr">
            <a:noFill/>
            <a:round/>
            <a:headEnd/>
            <a:tailEnd/>
          </a:ln>
        </p:spPr>
        <p:txBody>
          <a:bodyPr/>
          <a:lstStyle/>
          <a:p>
            <a:pPr eaLnBrk="0" hangingPunct="0"/>
            <a:endParaRPr lang="en-US"/>
          </a:p>
        </p:txBody>
      </p:sp>
      <p:sp>
        <p:nvSpPr>
          <p:cNvPr id="30722" name="Title 2"/>
          <p:cNvSpPr>
            <a:spLocks noGrp="1"/>
          </p:cNvSpPr>
          <p:nvPr>
            <p:ph type="title"/>
          </p:nvPr>
        </p:nvSpPr>
        <p:spPr>
          <a:xfrm>
            <a:off x="1600200" y="228600"/>
            <a:ext cx="6545263" cy="838200"/>
          </a:xfrm>
        </p:spPr>
        <p:txBody>
          <a:bodyPr/>
          <a:lstStyle/>
          <a:p>
            <a:r>
              <a:rPr lang="en-US" sz="2400" dirty="0" smtClean="0"/>
              <a:t>Where the Eisenberg Center Sits Within the </a:t>
            </a:r>
            <a:br>
              <a:rPr lang="en-US" sz="2400" dirty="0" smtClean="0"/>
            </a:br>
            <a:r>
              <a:rPr lang="en-US" sz="2400" dirty="0" smtClean="0"/>
              <a:t>Effective Health Care Program Components</a:t>
            </a:r>
          </a:p>
        </p:txBody>
      </p:sp>
      <p:sp>
        <p:nvSpPr>
          <p:cNvPr id="4" name="Freeform 3"/>
          <p:cNvSpPr/>
          <p:nvPr/>
        </p:nvSpPr>
        <p:spPr bwMode="auto">
          <a:xfrm>
            <a:off x="3599088" y="1378861"/>
            <a:ext cx="1595546" cy="1845039"/>
          </a:xfrm>
          <a:custGeom>
            <a:avLst/>
            <a:gdLst>
              <a:gd name="connsiteX0" fmla="*/ 133957 w 1712316"/>
              <a:gd name="connsiteY0" fmla="*/ 0 h 1857921"/>
              <a:gd name="connsiteX1" fmla="*/ 1712316 w 1712316"/>
              <a:gd name="connsiteY1" fmla="*/ 1572535 h 1857921"/>
              <a:gd name="connsiteX2" fmla="*/ 1403633 w 1712316"/>
              <a:gd name="connsiteY2" fmla="*/ 1857921 h 1857921"/>
              <a:gd name="connsiteX3" fmla="*/ 0 w 1712316"/>
              <a:gd name="connsiteY3" fmla="*/ 995939 h 1857921"/>
              <a:gd name="connsiteX4" fmla="*/ 133957 w 1712316"/>
              <a:gd name="connsiteY4" fmla="*/ 0 h 1857921"/>
              <a:gd name="connsiteX0" fmla="*/ 116484 w 1712316"/>
              <a:gd name="connsiteY0" fmla="*/ 0 h 1980230"/>
              <a:gd name="connsiteX1" fmla="*/ 1712316 w 1712316"/>
              <a:gd name="connsiteY1" fmla="*/ 1694844 h 1980230"/>
              <a:gd name="connsiteX2" fmla="*/ 1403633 w 1712316"/>
              <a:gd name="connsiteY2" fmla="*/ 1980230 h 1980230"/>
              <a:gd name="connsiteX3" fmla="*/ 0 w 1712316"/>
              <a:gd name="connsiteY3" fmla="*/ 1118248 h 1980230"/>
              <a:gd name="connsiteX4" fmla="*/ 116484 w 1712316"/>
              <a:gd name="connsiteY4" fmla="*/ 0 h 19802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2316" h="1980230">
                <a:moveTo>
                  <a:pt x="116484" y="0"/>
                </a:moveTo>
                <a:lnTo>
                  <a:pt x="1712316" y="1694844"/>
                </a:lnTo>
                <a:lnTo>
                  <a:pt x="1403633" y="1980230"/>
                </a:lnTo>
                <a:lnTo>
                  <a:pt x="0" y="1118248"/>
                </a:lnTo>
                <a:lnTo>
                  <a:pt x="116484" y="0"/>
                </a:lnTo>
                <a:close/>
              </a:path>
            </a:pathLst>
          </a:custGeom>
          <a:gradFill flip="none" rotWithShape="1">
            <a:gsLst>
              <a:gs pos="0">
                <a:srgbClr val="CC3300">
                  <a:alpha val="61000"/>
                </a:srgbClr>
              </a:gs>
              <a:gs pos="79000">
                <a:srgbClr val="FFCC00">
                  <a:alpha val="0"/>
                </a:srgbClr>
              </a:gs>
            </a:gsLst>
            <a:lin ang="10800000" scaled="1"/>
            <a:tileRect/>
          </a:gradFill>
          <a:ln w="19050" cap="flat" cmpd="sng" algn="ctr">
            <a:noFill/>
            <a:prstDash val="solid"/>
            <a:round/>
            <a:headEnd type="none" w="med" len="med"/>
            <a:tailEnd type="none" w="med" len="med"/>
          </a:ln>
          <a:effectLst/>
        </p:spPr>
        <p:txBody>
          <a:bodyPr/>
          <a:lstStyle/>
          <a:p>
            <a:pPr eaLnBrk="0" hangingPunct="0">
              <a:defRPr/>
            </a:pPr>
            <a:endParaRPr lang="en-US">
              <a:cs typeface="Arial" charset="0"/>
            </a:endParaRPr>
          </a:p>
        </p:txBody>
      </p:sp>
      <p:sp>
        <p:nvSpPr>
          <p:cNvPr id="5" name="Freeform 4"/>
          <p:cNvSpPr/>
          <p:nvPr/>
        </p:nvSpPr>
        <p:spPr bwMode="auto">
          <a:xfrm>
            <a:off x="3604515" y="2572709"/>
            <a:ext cx="1297059" cy="1101597"/>
          </a:xfrm>
          <a:custGeom>
            <a:avLst/>
            <a:gdLst>
              <a:gd name="connsiteX0" fmla="*/ 122309 w 1391985"/>
              <a:gd name="connsiteY0" fmla="*/ 0 h 1182314"/>
              <a:gd name="connsiteX1" fmla="*/ 1391985 w 1391985"/>
              <a:gd name="connsiteY1" fmla="*/ 762971 h 1182314"/>
              <a:gd name="connsiteX2" fmla="*/ 1275501 w 1391985"/>
              <a:gd name="connsiteY2" fmla="*/ 1182314 h 1182314"/>
              <a:gd name="connsiteX3" fmla="*/ 0 w 1391985"/>
              <a:gd name="connsiteY3" fmla="*/ 1124072 h 1182314"/>
              <a:gd name="connsiteX4" fmla="*/ 34946 w 1391985"/>
              <a:gd name="connsiteY4" fmla="*/ 58243 h 1182314"/>
              <a:gd name="connsiteX5" fmla="*/ 122309 w 1391985"/>
              <a:gd name="connsiteY5" fmla="*/ 0 h 1182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91985" h="1182314">
                <a:moveTo>
                  <a:pt x="122309" y="0"/>
                </a:moveTo>
                <a:lnTo>
                  <a:pt x="1391985" y="762971"/>
                </a:lnTo>
                <a:lnTo>
                  <a:pt x="1275501" y="1182314"/>
                </a:lnTo>
                <a:lnTo>
                  <a:pt x="0" y="1124072"/>
                </a:lnTo>
                <a:lnTo>
                  <a:pt x="34946" y="58243"/>
                </a:lnTo>
                <a:lnTo>
                  <a:pt x="122309" y="0"/>
                </a:lnTo>
                <a:close/>
              </a:path>
            </a:pathLst>
          </a:custGeom>
          <a:gradFill flip="none" rotWithShape="1">
            <a:gsLst>
              <a:gs pos="0">
                <a:srgbClr val="CC3300">
                  <a:alpha val="61000"/>
                </a:srgbClr>
              </a:gs>
              <a:gs pos="79000">
                <a:srgbClr val="FFCC00">
                  <a:alpha val="0"/>
                </a:srgbClr>
              </a:gs>
            </a:gsLst>
            <a:lin ang="10800000" scaled="1"/>
            <a:tileRect/>
          </a:gradFill>
          <a:ln w="19050" cap="flat" cmpd="sng" algn="ctr">
            <a:noFill/>
            <a:prstDash val="solid"/>
            <a:round/>
            <a:headEnd type="none" w="med" len="med"/>
            <a:tailEnd type="none" w="med" len="med"/>
          </a:ln>
          <a:effectLst/>
        </p:spPr>
        <p:txBody>
          <a:bodyPr/>
          <a:lstStyle/>
          <a:p>
            <a:pPr eaLnBrk="0" hangingPunct="0">
              <a:defRPr/>
            </a:pPr>
            <a:endParaRPr lang="en-US">
              <a:cs typeface="Arial" charset="0"/>
            </a:endParaRPr>
          </a:p>
        </p:txBody>
      </p:sp>
      <p:sp>
        <p:nvSpPr>
          <p:cNvPr id="6" name="Freeform 5"/>
          <p:cNvSpPr/>
          <p:nvPr/>
        </p:nvSpPr>
        <p:spPr bwMode="auto">
          <a:xfrm>
            <a:off x="3344018" y="3733998"/>
            <a:ext cx="1562983" cy="1069037"/>
          </a:xfrm>
          <a:custGeom>
            <a:avLst/>
            <a:gdLst>
              <a:gd name="connsiteX0" fmla="*/ 401870 w 1677370"/>
              <a:gd name="connsiteY0" fmla="*/ 34945 h 1147368"/>
              <a:gd name="connsiteX1" fmla="*/ 1543414 w 1677370"/>
              <a:gd name="connsiteY1" fmla="*/ 0 h 1147368"/>
              <a:gd name="connsiteX2" fmla="*/ 1677370 w 1677370"/>
              <a:gd name="connsiteY2" fmla="*/ 302859 h 1147368"/>
              <a:gd name="connsiteX3" fmla="*/ 302858 w 1677370"/>
              <a:gd name="connsiteY3" fmla="*/ 1147368 h 1147368"/>
              <a:gd name="connsiteX4" fmla="*/ 0 w 1677370"/>
              <a:gd name="connsiteY4" fmla="*/ 454288 h 1147368"/>
              <a:gd name="connsiteX5" fmla="*/ 401870 w 1677370"/>
              <a:gd name="connsiteY5" fmla="*/ 34945 h 11473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77370" h="1147368">
                <a:moveTo>
                  <a:pt x="401870" y="34945"/>
                </a:moveTo>
                <a:lnTo>
                  <a:pt x="1543414" y="0"/>
                </a:lnTo>
                <a:lnTo>
                  <a:pt x="1677370" y="302859"/>
                </a:lnTo>
                <a:lnTo>
                  <a:pt x="302858" y="1147368"/>
                </a:lnTo>
                <a:lnTo>
                  <a:pt x="0" y="454288"/>
                </a:lnTo>
                <a:lnTo>
                  <a:pt x="401870" y="34945"/>
                </a:lnTo>
                <a:close/>
              </a:path>
            </a:pathLst>
          </a:custGeom>
          <a:gradFill flip="none" rotWithShape="1">
            <a:gsLst>
              <a:gs pos="0">
                <a:srgbClr val="CC3300">
                  <a:alpha val="61000"/>
                </a:srgbClr>
              </a:gs>
              <a:gs pos="79000">
                <a:srgbClr val="FFCC00">
                  <a:alpha val="0"/>
                </a:srgbClr>
              </a:gs>
            </a:gsLst>
            <a:lin ang="10800000" scaled="1"/>
            <a:tileRect/>
          </a:gradFill>
          <a:ln w="19050" cap="flat" cmpd="sng" algn="ctr">
            <a:noFill/>
            <a:prstDash val="solid"/>
            <a:round/>
            <a:headEnd type="none" w="med" len="med"/>
            <a:tailEnd type="none" w="med" len="med"/>
          </a:ln>
          <a:effectLst/>
        </p:spPr>
        <p:txBody>
          <a:bodyPr/>
          <a:lstStyle/>
          <a:p>
            <a:pPr eaLnBrk="0" hangingPunct="0">
              <a:defRPr/>
            </a:pPr>
            <a:endParaRPr lang="en-US">
              <a:cs typeface="Arial" charset="0"/>
            </a:endParaRPr>
          </a:p>
        </p:txBody>
      </p:sp>
      <p:sp>
        <p:nvSpPr>
          <p:cNvPr id="7" name="Freeform 6"/>
          <p:cNvSpPr/>
          <p:nvPr/>
        </p:nvSpPr>
        <p:spPr bwMode="auto">
          <a:xfrm>
            <a:off x="3490548" y="4081300"/>
            <a:ext cx="1704086" cy="1915584"/>
          </a:xfrm>
          <a:custGeom>
            <a:avLst/>
            <a:gdLst>
              <a:gd name="connsiteX0" fmla="*/ 244617 w 1828800"/>
              <a:gd name="connsiteY0" fmla="*/ 943521 h 2055944"/>
              <a:gd name="connsiteX1" fmla="*/ 1520117 w 1828800"/>
              <a:gd name="connsiteY1" fmla="*/ 0 h 2055944"/>
              <a:gd name="connsiteX2" fmla="*/ 1828800 w 1828800"/>
              <a:gd name="connsiteY2" fmla="*/ 262089 h 2055944"/>
              <a:gd name="connsiteX3" fmla="*/ 145605 w 1828800"/>
              <a:gd name="connsiteY3" fmla="*/ 2055944 h 2055944"/>
              <a:gd name="connsiteX4" fmla="*/ 0 w 1828800"/>
              <a:gd name="connsiteY4" fmla="*/ 1537590 h 2055944"/>
              <a:gd name="connsiteX5" fmla="*/ 244617 w 1828800"/>
              <a:gd name="connsiteY5" fmla="*/ 943521 h 20559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28800" h="2055944">
                <a:moveTo>
                  <a:pt x="244617" y="943521"/>
                </a:moveTo>
                <a:lnTo>
                  <a:pt x="1520117" y="0"/>
                </a:lnTo>
                <a:lnTo>
                  <a:pt x="1828800" y="262089"/>
                </a:lnTo>
                <a:lnTo>
                  <a:pt x="145605" y="2055944"/>
                </a:lnTo>
                <a:lnTo>
                  <a:pt x="0" y="1537590"/>
                </a:lnTo>
                <a:lnTo>
                  <a:pt x="244617" y="943521"/>
                </a:lnTo>
                <a:close/>
              </a:path>
            </a:pathLst>
          </a:custGeom>
          <a:gradFill flip="none" rotWithShape="1">
            <a:gsLst>
              <a:gs pos="0">
                <a:srgbClr val="CC3300">
                  <a:alpha val="61000"/>
                </a:srgbClr>
              </a:gs>
              <a:gs pos="79000">
                <a:srgbClr val="FFCC00">
                  <a:alpha val="0"/>
                </a:srgbClr>
              </a:gs>
            </a:gsLst>
            <a:lin ang="10800000" scaled="1"/>
            <a:tileRect/>
          </a:gradFill>
          <a:ln w="19050" cap="flat" cmpd="sng" algn="ctr">
            <a:noFill/>
            <a:prstDash val="solid"/>
            <a:round/>
            <a:headEnd type="none" w="med" len="med"/>
            <a:tailEnd type="none" w="med" len="med"/>
          </a:ln>
          <a:effectLst/>
        </p:spPr>
        <p:txBody>
          <a:bodyPr/>
          <a:lstStyle/>
          <a:p>
            <a:pPr eaLnBrk="0" hangingPunct="0">
              <a:defRPr/>
            </a:pPr>
            <a:endParaRPr lang="en-US">
              <a:cs typeface="Arial" charset="0"/>
            </a:endParaRPr>
          </a:p>
        </p:txBody>
      </p:sp>
      <p:sp>
        <p:nvSpPr>
          <p:cNvPr id="30735" name="AutoShape 3"/>
          <p:cNvSpPr>
            <a:spLocks noChangeArrowheads="1"/>
          </p:cNvSpPr>
          <p:nvPr/>
        </p:nvSpPr>
        <p:spPr bwMode="auto">
          <a:xfrm>
            <a:off x="5329238" y="3408363"/>
            <a:ext cx="2366962" cy="509587"/>
          </a:xfrm>
          <a:prstGeom prst="homePlate">
            <a:avLst>
              <a:gd name="adj" fmla="val 31675"/>
            </a:avLst>
          </a:prstGeom>
          <a:gradFill rotWithShape="1">
            <a:gsLst>
              <a:gs pos="0">
                <a:srgbClr val="CC3300">
                  <a:alpha val="0"/>
                </a:srgbClr>
              </a:gs>
              <a:gs pos="100000">
                <a:srgbClr val="920000"/>
              </a:gs>
            </a:gsLst>
            <a:lin ang="0" scaled="1"/>
          </a:gradFill>
          <a:ln w="9525" algn="ctr">
            <a:noFill/>
            <a:miter lim="800000"/>
            <a:headEnd/>
            <a:tailEnd type="none" w="sm" len="med"/>
          </a:ln>
        </p:spPr>
        <p:txBody>
          <a:bodyPr anchor="ctr"/>
          <a:lstStyle/>
          <a:p>
            <a:pPr algn="r"/>
            <a:r>
              <a:rPr lang="en-US" sz="1000" b="1" i="1">
                <a:solidFill>
                  <a:srgbClr val="FFFFFF"/>
                </a:solidFill>
                <a:cs typeface="Arial" charset="0"/>
              </a:rPr>
              <a:t>Translate/Disseminate</a:t>
            </a:r>
          </a:p>
        </p:txBody>
      </p:sp>
      <p:sp>
        <p:nvSpPr>
          <p:cNvPr id="30736" name="AutoShape 4"/>
          <p:cNvSpPr>
            <a:spLocks noChangeArrowheads="1"/>
          </p:cNvSpPr>
          <p:nvPr/>
        </p:nvSpPr>
        <p:spPr bwMode="auto">
          <a:xfrm rot="564034">
            <a:off x="5207000" y="4083050"/>
            <a:ext cx="2446338" cy="509588"/>
          </a:xfrm>
          <a:prstGeom prst="homePlate">
            <a:avLst>
              <a:gd name="adj" fmla="val 31826"/>
            </a:avLst>
          </a:prstGeom>
          <a:gradFill rotWithShape="1">
            <a:gsLst>
              <a:gs pos="0">
                <a:srgbClr val="CC3300">
                  <a:alpha val="0"/>
                </a:srgbClr>
              </a:gs>
              <a:gs pos="100000">
                <a:srgbClr val="920000"/>
              </a:gs>
            </a:gsLst>
            <a:lin ang="0" scaled="1"/>
          </a:gradFill>
          <a:ln w="9525" algn="ctr">
            <a:noFill/>
            <a:miter lim="800000"/>
            <a:headEnd/>
            <a:tailEnd type="none" w="sm" len="med"/>
          </a:ln>
        </p:spPr>
        <p:txBody>
          <a:bodyPr anchor="ctr"/>
          <a:lstStyle/>
          <a:p>
            <a:pPr algn="r"/>
            <a:r>
              <a:rPr lang="en-US" sz="1000" b="1" i="1">
                <a:solidFill>
                  <a:srgbClr val="FFFFFF"/>
                </a:solidFill>
                <a:cs typeface="Arial" charset="0"/>
              </a:rPr>
              <a:t>Translate/Disseminate</a:t>
            </a:r>
          </a:p>
        </p:txBody>
      </p:sp>
      <p:sp>
        <p:nvSpPr>
          <p:cNvPr id="10" name="AutoShape 5"/>
          <p:cNvSpPr>
            <a:spLocks noChangeArrowheads="1"/>
          </p:cNvSpPr>
          <p:nvPr/>
        </p:nvSpPr>
        <p:spPr bwMode="auto">
          <a:xfrm rot="21024740">
            <a:off x="5200650" y="2741613"/>
            <a:ext cx="2444750" cy="509587"/>
          </a:xfrm>
          <a:prstGeom prst="homePlate">
            <a:avLst>
              <a:gd name="adj" fmla="val 27146"/>
            </a:avLst>
          </a:prstGeom>
          <a:gradFill rotWithShape="1">
            <a:gsLst>
              <a:gs pos="0">
                <a:srgbClr val="CC3300">
                  <a:alpha val="0"/>
                </a:srgbClr>
              </a:gs>
              <a:gs pos="100000">
                <a:srgbClr val="920000"/>
              </a:gs>
            </a:gsLst>
            <a:lin ang="0" scaled="1"/>
          </a:gradFill>
          <a:ln w="9525" algn="ctr">
            <a:noFill/>
            <a:miter lim="800000"/>
            <a:headEnd/>
            <a:tailEnd type="none" w="sm" len="med"/>
          </a:ln>
          <a:effectLst/>
        </p:spPr>
        <p:txBody>
          <a:bodyPr anchor="ctr"/>
          <a:lstStyle/>
          <a:p>
            <a:pPr algn="r">
              <a:defRPr/>
            </a:pPr>
            <a:r>
              <a:rPr lang="en-US" sz="1000" b="1" i="1" dirty="0">
                <a:solidFill>
                  <a:srgbClr val="FFFFFF"/>
                </a:solidFill>
                <a:latin typeface="+mj-lt"/>
                <a:cs typeface="Arial" charset="0"/>
              </a:rPr>
              <a:t>Translate/Disseminate</a:t>
            </a:r>
          </a:p>
        </p:txBody>
      </p:sp>
      <p:sp>
        <p:nvSpPr>
          <p:cNvPr id="11" name="Oval 6"/>
          <p:cNvSpPr>
            <a:spLocks noChangeArrowheads="1"/>
          </p:cNvSpPr>
          <p:nvPr/>
        </p:nvSpPr>
        <p:spPr bwMode="auto">
          <a:xfrm>
            <a:off x="4495800" y="2897231"/>
            <a:ext cx="1491075" cy="1533849"/>
          </a:xfrm>
          <a:prstGeom prst="ellipse">
            <a:avLst/>
          </a:prstGeom>
          <a:solidFill>
            <a:srgbClr val="920000"/>
          </a:solidFill>
          <a:ln w="9525" algn="ctr">
            <a:noFill/>
            <a:round/>
            <a:headEnd/>
            <a:tailEnd type="none" w="sm"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lstStyle/>
          <a:p>
            <a:pPr algn="ctr">
              <a:defRPr/>
            </a:pPr>
            <a:r>
              <a:rPr lang="en-US" sz="1400" b="1" dirty="0">
                <a:solidFill>
                  <a:srgbClr val="FFFFFF"/>
                </a:solidFill>
                <a:latin typeface="+mj-lt"/>
                <a:cs typeface="Arial" charset="0"/>
              </a:rPr>
              <a:t>Eisenberg Center</a:t>
            </a:r>
          </a:p>
        </p:txBody>
      </p:sp>
      <p:sp>
        <p:nvSpPr>
          <p:cNvPr id="12" name="Text Box 10"/>
          <p:cNvSpPr txBox="1">
            <a:spLocks noChangeArrowheads="1"/>
          </p:cNvSpPr>
          <p:nvPr/>
        </p:nvSpPr>
        <p:spPr bwMode="auto">
          <a:xfrm>
            <a:off x="7620000" y="2590800"/>
            <a:ext cx="812800" cy="261938"/>
          </a:xfrm>
          <a:prstGeom prst="rect">
            <a:avLst/>
          </a:prstGeom>
          <a:noFill/>
          <a:ln w="9525" algn="ctr">
            <a:noFill/>
            <a:miter lim="800000"/>
            <a:headEnd/>
            <a:tailEnd type="none" w="sm" len="med"/>
          </a:ln>
          <a:effectLst/>
        </p:spPr>
        <p:txBody>
          <a:bodyPr wrap="none">
            <a:spAutoFit/>
          </a:bodyPr>
          <a:lstStyle/>
          <a:p>
            <a:pPr>
              <a:defRPr/>
            </a:pPr>
            <a:r>
              <a:rPr lang="en-US" sz="1100" b="1" dirty="0">
                <a:solidFill>
                  <a:schemeClr val="bg1"/>
                </a:solidFill>
                <a:latin typeface="+mj-lt"/>
                <a:cs typeface="Arial" charset="0"/>
              </a:rPr>
              <a:t>Clinicians</a:t>
            </a:r>
          </a:p>
        </p:txBody>
      </p:sp>
      <p:sp>
        <p:nvSpPr>
          <p:cNvPr id="13" name="Text Box 11"/>
          <p:cNvSpPr txBox="1">
            <a:spLocks noChangeArrowheads="1"/>
          </p:cNvSpPr>
          <p:nvPr/>
        </p:nvSpPr>
        <p:spPr bwMode="auto">
          <a:xfrm>
            <a:off x="7620000" y="3532188"/>
            <a:ext cx="904875" cy="261937"/>
          </a:xfrm>
          <a:prstGeom prst="rect">
            <a:avLst/>
          </a:prstGeom>
          <a:noFill/>
          <a:ln w="9525" algn="ctr">
            <a:noFill/>
            <a:miter lim="800000"/>
            <a:headEnd/>
            <a:tailEnd type="none" w="sm" len="med"/>
          </a:ln>
          <a:effectLst/>
        </p:spPr>
        <p:txBody>
          <a:bodyPr wrap="none">
            <a:spAutoFit/>
          </a:bodyPr>
          <a:lstStyle/>
          <a:p>
            <a:pPr>
              <a:defRPr/>
            </a:pPr>
            <a:r>
              <a:rPr lang="en-US" sz="1100" b="1" dirty="0">
                <a:solidFill>
                  <a:schemeClr val="bg1"/>
                </a:solidFill>
                <a:latin typeface="+mj-lt"/>
                <a:cs typeface="Arial" charset="0"/>
              </a:rPr>
              <a:t>Consumers</a:t>
            </a:r>
          </a:p>
        </p:txBody>
      </p:sp>
      <p:sp>
        <p:nvSpPr>
          <p:cNvPr id="14" name="Text Box 12"/>
          <p:cNvSpPr txBox="1">
            <a:spLocks noChangeArrowheads="1"/>
          </p:cNvSpPr>
          <p:nvPr/>
        </p:nvSpPr>
        <p:spPr bwMode="auto">
          <a:xfrm>
            <a:off x="7620000" y="4419600"/>
            <a:ext cx="1219200" cy="261938"/>
          </a:xfrm>
          <a:prstGeom prst="rect">
            <a:avLst/>
          </a:prstGeom>
          <a:noFill/>
          <a:ln w="9525" algn="ctr">
            <a:noFill/>
            <a:miter lim="800000"/>
            <a:headEnd/>
            <a:tailEnd type="none" w="sm" len="med"/>
          </a:ln>
          <a:effectLst/>
        </p:spPr>
        <p:txBody>
          <a:bodyPr wrap="square">
            <a:spAutoFit/>
          </a:bodyPr>
          <a:lstStyle/>
          <a:p>
            <a:pPr>
              <a:defRPr/>
            </a:pPr>
            <a:r>
              <a:rPr lang="en-US" sz="1100" b="1" dirty="0">
                <a:solidFill>
                  <a:schemeClr val="bg1"/>
                </a:solidFill>
                <a:latin typeface="+mj-lt"/>
                <a:cs typeface="Arial" charset="0"/>
              </a:rPr>
              <a:t>Policymakers</a:t>
            </a:r>
          </a:p>
        </p:txBody>
      </p:sp>
      <p:sp>
        <p:nvSpPr>
          <p:cNvPr id="15" name="AutoShape 14"/>
          <p:cNvSpPr>
            <a:spLocks noChangeArrowheads="1"/>
          </p:cNvSpPr>
          <p:nvPr/>
        </p:nvSpPr>
        <p:spPr bwMode="auto">
          <a:xfrm>
            <a:off x="1350963" y="3752850"/>
            <a:ext cx="1504950" cy="1063625"/>
          </a:xfrm>
          <a:prstGeom prst="homePlate">
            <a:avLst>
              <a:gd name="adj" fmla="val 21146"/>
            </a:avLst>
          </a:prstGeom>
          <a:gradFill rotWithShape="1">
            <a:gsLst>
              <a:gs pos="32000">
                <a:srgbClr val="8CA1C6">
                  <a:alpha val="0"/>
                </a:srgbClr>
              </a:gs>
              <a:gs pos="100000">
                <a:srgbClr val="8CA1C6"/>
              </a:gs>
            </a:gsLst>
            <a:lin ang="0" scaled="1"/>
          </a:gradFill>
          <a:ln w="9525" algn="ctr">
            <a:noFill/>
            <a:miter lim="800000"/>
            <a:headEnd/>
            <a:tailEnd type="none" w="sm" len="med"/>
          </a:ln>
          <a:effectLst/>
        </p:spPr>
        <p:txBody>
          <a:bodyPr rIns="45720" anchor="ctr"/>
          <a:lstStyle/>
          <a:p>
            <a:pPr algn="r">
              <a:defRPr/>
            </a:pPr>
            <a:r>
              <a:rPr lang="en-US" sz="1000" b="1" i="1" kern="500" dirty="0">
                <a:solidFill>
                  <a:schemeClr val="bg1"/>
                </a:solidFill>
                <a:latin typeface="+mj-lt"/>
                <a:cs typeface="Arial" charset="0"/>
              </a:rPr>
              <a:t>Primary </a:t>
            </a:r>
            <a:br>
              <a:rPr lang="en-US" sz="1000" b="1" i="1" kern="500" dirty="0">
                <a:solidFill>
                  <a:schemeClr val="bg1"/>
                </a:solidFill>
                <a:latin typeface="+mj-lt"/>
                <a:cs typeface="Arial" charset="0"/>
              </a:rPr>
            </a:br>
            <a:r>
              <a:rPr lang="en-US" sz="1000" b="1" i="1" kern="500" dirty="0">
                <a:solidFill>
                  <a:schemeClr val="bg1"/>
                </a:solidFill>
                <a:latin typeface="+mj-lt"/>
                <a:cs typeface="Arial" charset="0"/>
              </a:rPr>
              <a:t>Research</a:t>
            </a:r>
          </a:p>
        </p:txBody>
      </p:sp>
      <p:sp>
        <p:nvSpPr>
          <p:cNvPr id="16" name="Oval 15"/>
          <p:cNvSpPr>
            <a:spLocks noChangeArrowheads="1"/>
          </p:cNvSpPr>
          <p:nvPr/>
        </p:nvSpPr>
        <p:spPr bwMode="auto">
          <a:xfrm>
            <a:off x="762000" y="3753870"/>
            <a:ext cx="1075759" cy="1075672"/>
          </a:xfrm>
          <a:prstGeom prst="ellipse">
            <a:avLst/>
          </a:prstGeom>
          <a:solidFill>
            <a:srgbClr val="3D6E36"/>
          </a:solidFill>
          <a:ln w="9525" algn="ctr">
            <a:noFill/>
            <a:round/>
            <a:headEnd/>
            <a:tailEnd type="none" w="sm"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lIns="0" tIns="0" rIns="0" bIns="0" anchor="ctr" anchorCtr="1"/>
          <a:lstStyle/>
          <a:p>
            <a:pPr algn="ctr">
              <a:defRPr/>
            </a:pPr>
            <a:r>
              <a:rPr lang="en-US" sz="1000" b="1" dirty="0">
                <a:solidFill>
                  <a:srgbClr val="FFFFFF"/>
                </a:solidFill>
                <a:latin typeface="+mj-lt"/>
                <a:cs typeface="Arial" charset="0"/>
              </a:rPr>
              <a:t>CERTs</a:t>
            </a:r>
          </a:p>
          <a:p>
            <a:pPr algn="ctr">
              <a:defRPr/>
            </a:pPr>
            <a:r>
              <a:rPr lang="en-US" sz="1000" b="1" dirty="0">
                <a:solidFill>
                  <a:srgbClr val="FFFFFF"/>
                </a:solidFill>
                <a:latin typeface="+mj-lt"/>
                <a:cs typeface="Arial" charset="0"/>
              </a:rPr>
              <a:t>(14 Centers)</a:t>
            </a:r>
          </a:p>
        </p:txBody>
      </p:sp>
      <p:sp>
        <p:nvSpPr>
          <p:cNvPr id="17" name="AutoShape 16"/>
          <p:cNvSpPr>
            <a:spLocks noChangeArrowheads="1"/>
          </p:cNvSpPr>
          <p:nvPr/>
        </p:nvSpPr>
        <p:spPr bwMode="auto">
          <a:xfrm>
            <a:off x="1350963" y="2562225"/>
            <a:ext cx="1504950" cy="1063625"/>
          </a:xfrm>
          <a:prstGeom prst="homePlate">
            <a:avLst>
              <a:gd name="adj" fmla="val 21146"/>
            </a:avLst>
          </a:prstGeom>
          <a:gradFill rotWithShape="1">
            <a:gsLst>
              <a:gs pos="32000">
                <a:srgbClr val="8CA1C6">
                  <a:alpha val="0"/>
                </a:srgbClr>
              </a:gs>
              <a:gs pos="100000">
                <a:srgbClr val="8CA1C6"/>
              </a:gs>
            </a:gsLst>
            <a:lin ang="0" scaled="1"/>
          </a:gradFill>
          <a:ln w="9525" algn="ctr">
            <a:noFill/>
            <a:miter lim="800000"/>
            <a:headEnd/>
            <a:tailEnd type="none" w="sm" len="med"/>
          </a:ln>
          <a:effectLst/>
        </p:spPr>
        <p:txBody>
          <a:bodyPr rIns="45720" anchor="ctr"/>
          <a:lstStyle/>
          <a:p>
            <a:pPr algn="r">
              <a:defRPr/>
            </a:pPr>
            <a:r>
              <a:rPr lang="en-US" sz="1000" b="1" i="1" kern="500" dirty="0">
                <a:solidFill>
                  <a:schemeClr val="bg1"/>
                </a:solidFill>
                <a:latin typeface="+mj-lt"/>
                <a:cs typeface="Arial" charset="0"/>
              </a:rPr>
              <a:t>Primary </a:t>
            </a:r>
            <a:br>
              <a:rPr lang="en-US" sz="1000" b="1" i="1" kern="500" dirty="0">
                <a:solidFill>
                  <a:schemeClr val="bg1"/>
                </a:solidFill>
                <a:latin typeface="+mj-lt"/>
                <a:cs typeface="Arial" charset="0"/>
              </a:rPr>
            </a:br>
            <a:r>
              <a:rPr lang="en-US" sz="1000" b="1" i="1" kern="500" dirty="0">
                <a:solidFill>
                  <a:schemeClr val="bg1"/>
                </a:solidFill>
                <a:latin typeface="+mj-lt"/>
                <a:cs typeface="Arial" charset="0"/>
              </a:rPr>
              <a:t>Research</a:t>
            </a:r>
          </a:p>
        </p:txBody>
      </p:sp>
      <p:sp>
        <p:nvSpPr>
          <p:cNvPr id="18" name="Oval 17"/>
          <p:cNvSpPr>
            <a:spLocks noChangeArrowheads="1"/>
          </p:cNvSpPr>
          <p:nvPr/>
        </p:nvSpPr>
        <p:spPr bwMode="auto">
          <a:xfrm>
            <a:off x="762000" y="2563613"/>
            <a:ext cx="1075759" cy="1075671"/>
          </a:xfrm>
          <a:prstGeom prst="ellipse">
            <a:avLst/>
          </a:prstGeom>
          <a:solidFill>
            <a:srgbClr val="3D6E36"/>
          </a:solidFill>
          <a:ln w="9525" algn="ctr">
            <a:noFill/>
            <a:round/>
            <a:headEnd/>
            <a:tailEnd type="none" w="sm"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lIns="0" tIns="0" rIns="0" bIns="0" anchor="ctr" anchorCtr="1"/>
          <a:lstStyle/>
          <a:p>
            <a:pPr algn="ctr">
              <a:defRPr/>
            </a:pPr>
            <a:r>
              <a:rPr lang="en-US" sz="1000" b="1" dirty="0" err="1">
                <a:solidFill>
                  <a:srgbClr val="FFFFFF"/>
                </a:solidFill>
                <a:latin typeface="+mj-lt"/>
                <a:cs typeface="Arial" charset="0"/>
              </a:rPr>
              <a:t>DEcIDE</a:t>
            </a:r>
            <a:endParaRPr lang="en-US" sz="1000" b="1" dirty="0">
              <a:solidFill>
                <a:srgbClr val="FFFFFF"/>
              </a:solidFill>
              <a:latin typeface="+mj-lt"/>
              <a:cs typeface="Arial" charset="0"/>
            </a:endParaRPr>
          </a:p>
          <a:p>
            <a:pPr algn="ctr">
              <a:defRPr/>
            </a:pPr>
            <a:r>
              <a:rPr lang="en-US" sz="1000" b="1" dirty="0">
                <a:solidFill>
                  <a:srgbClr val="FFFFFF"/>
                </a:solidFill>
                <a:latin typeface="+mj-lt"/>
                <a:cs typeface="Arial" charset="0"/>
              </a:rPr>
              <a:t>Network</a:t>
            </a:r>
          </a:p>
          <a:p>
            <a:pPr algn="ctr">
              <a:defRPr/>
            </a:pPr>
            <a:r>
              <a:rPr lang="en-US" sz="1000" b="1" dirty="0">
                <a:solidFill>
                  <a:srgbClr val="FFFFFF"/>
                </a:solidFill>
                <a:latin typeface="+mj-lt"/>
                <a:cs typeface="Arial" charset="0"/>
              </a:rPr>
              <a:t>(11 Centers)</a:t>
            </a:r>
          </a:p>
        </p:txBody>
      </p:sp>
      <p:sp>
        <p:nvSpPr>
          <p:cNvPr id="19" name="AutoShape 19"/>
          <p:cNvSpPr>
            <a:spLocks noChangeArrowheads="1"/>
          </p:cNvSpPr>
          <p:nvPr/>
        </p:nvSpPr>
        <p:spPr bwMode="auto">
          <a:xfrm>
            <a:off x="1350963" y="1371600"/>
            <a:ext cx="1504950" cy="1063625"/>
          </a:xfrm>
          <a:prstGeom prst="homePlate">
            <a:avLst>
              <a:gd name="adj" fmla="val 21146"/>
            </a:avLst>
          </a:prstGeom>
          <a:gradFill rotWithShape="1">
            <a:gsLst>
              <a:gs pos="32000">
                <a:srgbClr val="8CA1C6">
                  <a:alpha val="0"/>
                </a:srgbClr>
              </a:gs>
              <a:gs pos="100000">
                <a:srgbClr val="8CA1C6"/>
              </a:gs>
            </a:gsLst>
            <a:lin ang="0" scaled="1"/>
          </a:gradFill>
          <a:ln w="9525" algn="ctr">
            <a:noFill/>
            <a:miter lim="800000"/>
            <a:headEnd/>
            <a:tailEnd type="none" w="sm" len="med"/>
          </a:ln>
          <a:effectLst/>
        </p:spPr>
        <p:txBody>
          <a:bodyPr rIns="45720" anchor="ctr"/>
          <a:lstStyle/>
          <a:p>
            <a:pPr algn="r">
              <a:defRPr/>
            </a:pPr>
            <a:r>
              <a:rPr lang="en-US" sz="1000" b="1" i="1" kern="500" dirty="0">
                <a:solidFill>
                  <a:schemeClr val="bg1"/>
                </a:solidFill>
                <a:latin typeface="+mj-lt"/>
                <a:cs typeface="Arial" charset="0"/>
              </a:rPr>
              <a:t>Secondary </a:t>
            </a:r>
            <a:br>
              <a:rPr lang="en-US" sz="1000" b="1" i="1" kern="500" dirty="0">
                <a:solidFill>
                  <a:schemeClr val="bg1"/>
                </a:solidFill>
                <a:latin typeface="+mj-lt"/>
                <a:cs typeface="Arial" charset="0"/>
              </a:rPr>
            </a:br>
            <a:r>
              <a:rPr lang="en-US" sz="1000" b="1" i="1" kern="500" dirty="0">
                <a:solidFill>
                  <a:schemeClr val="bg1"/>
                </a:solidFill>
                <a:latin typeface="+mj-lt"/>
                <a:cs typeface="Arial" charset="0"/>
              </a:rPr>
              <a:t>Research</a:t>
            </a:r>
          </a:p>
        </p:txBody>
      </p:sp>
      <p:sp>
        <p:nvSpPr>
          <p:cNvPr id="20" name="Oval 20"/>
          <p:cNvSpPr>
            <a:spLocks noChangeArrowheads="1"/>
          </p:cNvSpPr>
          <p:nvPr/>
        </p:nvSpPr>
        <p:spPr bwMode="auto">
          <a:xfrm>
            <a:off x="762000" y="1373356"/>
            <a:ext cx="1075759" cy="1075672"/>
          </a:xfrm>
          <a:prstGeom prst="ellipse">
            <a:avLst/>
          </a:prstGeom>
          <a:solidFill>
            <a:srgbClr val="3D6E36"/>
          </a:solidFill>
          <a:ln w="9525" algn="ctr">
            <a:noFill/>
            <a:round/>
            <a:headEnd/>
            <a:tailEnd type="none" w="sm"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lIns="0" tIns="0" rIns="0" bIns="0" anchor="ctr" anchorCtr="1"/>
          <a:lstStyle/>
          <a:p>
            <a:pPr algn="ctr">
              <a:defRPr/>
            </a:pPr>
            <a:r>
              <a:rPr lang="en-US" sz="1000" b="1" dirty="0">
                <a:solidFill>
                  <a:srgbClr val="FFFFFF"/>
                </a:solidFill>
                <a:latin typeface="+mj-lt"/>
                <a:cs typeface="Arial" charset="0"/>
              </a:rPr>
              <a:t>Evidence-based</a:t>
            </a:r>
          </a:p>
          <a:p>
            <a:pPr algn="ctr">
              <a:defRPr/>
            </a:pPr>
            <a:r>
              <a:rPr lang="en-US" sz="1000" b="1" dirty="0">
                <a:solidFill>
                  <a:srgbClr val="FFFFFF"/>
                </a:solidFill>
                <a:latin typeface="+mj-lt"/>
                <a:cs typeface="Arial" charset="0"/>
              </a:rPr>
              <a:t>Practice Centers</a:t>
            </a:r>
          </a:p>
          <a:p>
            <a:pPr algn="ctr">
              <a:defRPr/>
            </a:pPr>
            <a:r>
              <a:rPr lang="en-US" sz="1000" b="1" dirty="0">
                <a:solidFill>
                  <a:srgbClr val="FFFFFF"/>
                </a:solidFill>
                <a:latin typeface="+mj-lt"/>
                <a:cs typeface="Arial" charset="0"/>
              </a:rPr>
              <a:t>(15 Centers)</a:t>
            </a:r>
          </a:p>
        </p:txBody>
      </p:sp>
      <p:sp>
        <p:nvSpPr>
          <p:cNvPr id="21" name="AutoShape 14"/>
          <p:cNvSpPr>
            <a:spLocks noChangeArrowheads="1"/>
          </p:cNvSpPr>
          <p:nvPr/>
        </p:nvSpPr>
        <p:spPr bwMode="auto">
          <a:xfrm>
            <a:off x="1350963" y="4941888"/>
            <a:ext cx="1504950" cy="1065212"/>
          </a:xfrm>
          <a:prstGeom prst="homePlate">
            <a:avLst>
              <a:gd name="adj" fmla="val 21146"/>
            </a:avLst>
          </a:prstGeom>
          <a:gradFill rotWithShape="1">
            <a:gsLst>
              <a:gs pos="32000">
                <a:srgbClr val="8CA1C6">
                  <a:alpha val="0"/>
                </a:srgbClr>
              </a:gs>
              <a:gs pos="100000">
                <a:srgbClr val="8CA1C6"/>
              </a:gs>
            </a:gsLst>
            <a:lin ang="0" scaled="1"/>
          </a:gradFill>
          <a:ln w="9525" algn="ctr">
            <a:noFill/>
            <a:miter lim="800000"/>
            <a:headEnd/>
            <a:tailEnd type="none" w="sm" len="med"/>
          </a:ln>
          <a:effectLst/>
        </p:spPr>
        <p:txBody>
          <a:bodyPr rIns="45720" anchor="ctr"/>
          <a:lstStyle/>
          <a:p>
            <a:pPr algn="r">
              <a:defRPr/>
            </a:pPr>
            <a:r>
              <a:rPr lang="en-US" sz="1000" b="1" i="1" kern="500" dirty="0">
                <a:solidFill>
                  <a:schemeClr val="bg1"/>
                </a:solidFill>
                <a:latin typeface="+mj-lt"/>
                <a:cs typeface="Arial" charset="0"/>
              </a:rPr>
              <a:t>Primary </a:t>
            </a:r>
            <a:br>
              <a:rPr lang="en-US" sz="1000" b="1" i="1" kern="500" dirty="0">
                <a:solidFill>
                  <a:schemeClr val="bg1"/>
                </a:solidFill>
                <a:latin typeface="+mj-lt"/>
                <a:cs typeface="Arial" charset="0"/>
              </a:rPr>
            </a:br>
            <a:r>
              <a:rPr lang="en-US" sz="1000" b="1" i="1" kern="500" dirty="0">
                <a:solidFill>
                  <a:schemeClr val="bg1"/>
                </a:solidFill>
                <a:latin typeface="+mj-lt"/>
                <a:cs typeface="Arial" charset="0"/>
              </a:rPr>
              <a:t>Research</a:t>
            </a:r>
          </a:p>
        </p:txBody>
      </p:sp>
      <p:sp>
        <p:nvSpPr>
          <p:cNvPr id="22" name="Oval 15"/>
          <p:cNvSpPr>
            <a:spLocks noChangeArrowheads="1"/>
          </p:cNvSpPr>
          <p:nvPr/>
        </p:nvSpPr>
        <p:spPr bwMode="auto">
          <a:xfrm>
            <a:off x="762000" y="4944128"/>
            <a:ext cx="1075759" cy="1075672"/>
          </a:xfrm>
          <a:prstGeom prst="ellipse">
            <a:avLst/>
          </a:prstGeom>
          <a:solidFill>
            <a:srgbClr val="3D6E36"/>
          </a:solidFill>
          <a:ln w="9525" algn="ctr">
            <a:noFill/>
            <a:round/>
            <a:headEnd/>
            <a:tailEnd type="none" w="sm"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lIns="0" tIns="0" rIns="0" bIns="0" anchor="ctr" anchorCtr="1"/>
          <a:lstStyle/>
          <a:p>
            <a:pPr algn="ctr">
              <a:defRPr/>
            </a:pPr>
            <a:r>
              <a:rPr lang="en-US" sz="1000" b="1" dirty="0">
                <a:solidFill>
                  <a:srgbClr val="FFFFFF"/>
                </a:solidFill>
                <a:latin typeface="+mj-lt"/>
                <a:cs typeface="Arial" charset="0"/>
              </a:rPr>
              <a:t>Investigator-</a:t>
            </a:r>
            <a:br>
              <a:rPr lang="en-US" sz="1000" b="1" dirty="0">
                <a:solidFill>
                  <a:srgbClr val="FFFFFF"/>
                </a:solidFill>
                <a:latin typeface="+mj-lt"/>
                <a:cs typeface="Arial" charset="0"/>
              </a:rPr>
            </a:br>
            <a:r>
              <a:rPr lang="en-US" sz="1000" b="1" dirty="0">
                <a:solidFill>
                  <a:srgbClr val="FFFFFF"/>
                </a:solidFill>
                <a:latin typeface="+mj-lt"/>
                <a:cs typeface="Arial" charset="0"/>
              </a:rPr>
              <a:t>Initiated</a:t>
            </a:r>
            <a:br>
              <a:rPr lang="en-US" sz="1000" b="1" dirty="0">
                <a:solidFill>
                  <a:srgbClr val="FFFFFF"/>
                </a:solidFill>
                <a:latin typeface="+mj-lt"/>
                <a:cs typeface="Arial" charset="0"/>
              </a:rPr>
            </a:br>
            <a:r>
              <a:rPr lang="en-US" sz="1000" b="1" dirty="0">
                <a:solidFill>
                  <a:srgbClr val="FFFFFF"/>
                </a:solidFill>
                <a:latin typeface="+mj-lt"/>
                <a:cs typeface="Arial" charset="0"/>
              </a:rPr>
              <a:t>Research</a:t>
            </a:r>
          </a:p>
        </p:txBody>
      </p:sp>
      <p:sp>
        <p:nvSpPr>
          <p:cNvPr id="23" name="AutoShape 21"/>
          <p:cNvSpPr>
            <a:spLocks noChangeArrowheads="1"/>
          </p:cNvSpPr>
          <p:nvPr/>
        </p:nvSpPr>
        <p:spPr bwMode="auto">
          <a:xfrm>
            <a:off x="2895600" y="1382713"/>
            <a:ext cx="990600" cy="1042987"/>
          </a:xfrm>
          <a:prstGeom prst="foldedCorner">
            <a:avLst>
              <a:gd name="adj" fmla="val 12500"/>
            </a:avLst>
          </a:prstGeom>
          <a:gradFill flip="none" rotWithShape="1">
            <a:gsLst>
              <a:gs pos="0">
                <a:schemeClr val="bg2">
                  <a:gamma/>
                  <a:tint val="0"/>
                  <a:invGamma/>
                </a:schemeClr>
              </a:gs>
              <a:gs pos="100000">
                <a:srgbClr val="FFCC00"/>
              </a:gs>
            </a:gsLst>
            <a:lin ang="2700000" scaled="1"/>
            <a:tileRect/>
          </a:gradFill>
          <a:ln w="9525" algn="ctr">
            <a:noFill/>
            <a:round/>
            <a:headEnd/>
            <a:tailEnd type="none" w="sm" len="med"/>
          </a:ln>
          <a:effectLst>
            <a:outerShdw blurRad="38100" dist="35921" dir="7800000" algn="ctr" rotWithShape="0">
              <a:srgbClr val="000000">
                <a:alpha val="31000"/>
              </a:srgbClr>
            </a:outerShdw>
          </a:effectLst>
        </p:spPr>
        <p:txBody>
          <a:bodyPr tIns="137160" anchor="ctr" anchorCtr="1"/>
          <a:lstStyle/>
          <a:p>
            <a:pPr algn="ctr">
              <a:defRPr/>
            </a:pPr>
            <a:r>
              <a:rPr lang="en-US" sz="1000" b="1" dirty="0">
                <a:solidFill>
                  <a:schemeClr val="bg2"/>
                </a:solidFill>
                <a:latin typeface="+mj-lt"/>
                <a:cs typeface="Arial" charset="0"/>
              </a:rPr>
              <a:t>Comparative</a:t>
            </a:r>
          </a:p>
          <a:p>
            <a:pPr algn="ctr">
              <a:defRPr/>
            </a:pPr>
            <a:r>
              <a:rPr lang="en-US" sz="1000" b="1" dirty="0">
                <a:solidFill>
                  <a:schemeClr val="bg2"/>
                </a:solidFill>
                <a:latin typeface="+mj-lt"/>
                <a:cs typeface="Arial" charset="0"/>
              </a:rPr>
              <a:t>Effectiveness</a:t>
            </a:r>
          </a:p>
          <a:p>
            <a:pPr algn="ctr">
              <a:defRPr/>
            </a:pPr>
            <a:r>
              <a:rPr lang="en-US" sz="1000" b="1" dirty="0">
                <a:solidFill>
                  <a:schemeClr val="bg2"/>
                </a:solidFill>
                <a:latin typeface="+mj-lt"/>
                <a:cs typeface="Arial" charset="0"/>
              </a:rPr>
              <a:t>Reviews</a:t>
            </a:r>
          </a:p>
        </p:txBody>
      </p:sp>
      <p:sp>
        <p:nvSpPr>
          <p:cNvPr id="24" name="AutoShape 21"/>
          <p:cNvSpPr>
            <a:spLocks noChangeArrowheads="1"/>
          </p:cNvSpPr>
          <p:nvPr/>
        </p:nvSpPr>
        <p:spPr bwMode="auto">
          <a:xfrm>
            <a:off x="2895600" y="2571750"/>
            <a:ext cx="990600" cy="1044575"/>
          </a:xfrm>
          <a:prstGeom prst="foldedCorner">
            <a:avLst>
              <a:gd name="adj" fmla="val 12500"/>
            </a:avLst>
          </a:prstGeom>
          <a:gradFill flip="none" rotWithShape="1">
            <a:gsLst>
              <a:gs pos="0">
                <a:schemeClr val="bg2">
                  <a:gamma/>
                  <a:tint val="0"/>
                  <a:invGamma/>
                </a:schemeClr>
              </a:gs>
              <a:gs pos="100000">
                <a:srgbClr val="FFCC00"/>
              </a:gs>
            </a:gsLst>
            <a:lin ang="2700000" scaled="1"/>
            <a:tileRect/>
          </a:gradFill>
          <a:ln w="9525" algn="ctr">
            <a:noFill/>
            <a:round/>
            <a:headEnd/>
            <a:tailEnd type="none" w="sm" len="med"/>
          </a:ln>
          <a:effectLst>
            <a:outerShdw blurRad="38100" dist="35921" dir="7800000" algn="ctr" rotWithShape="0">
              <a:srgbClr val="000000">
                <a:alpha val="31000"/>
              </a:srgbClr>
            </a:outerShdw>
          </a:effectLst>
        </p:spPr>
        <p:txBody>
          <a:bodyPr lIns="0" tIns="137160" rIns="0" anchor="ctr" anchorCtr="1"/>
          <a:lstStyle/>
          <a:p>
            <a:pPr algn="ctr">
              <a:defRPr/>
            </a:pPr>
            <a:r>
              <a:rPr lang="en-US" sz="1000" b="1" dirty="0">
                <a:solidFill>
                  <a:schemeClr val="bg2"/>
                </a:solidFill>
                <a:latin typeface="+mj-lt"/>
                <a:cs typeface="Arial" charset="0"/>
              </a:rPr>
              <a:t>Outcomes Effectiveness, Safety and Methods</a:t>
            </a:r>
          </a:p>
        </p:txBody>
      </p:sp>
      <p:sp>
        <p:nvSpPr>
          <p:cNvPr id="25" name="AutoShape 21"/>
          <p:cNvSpPr>
            <a:spLocks noChangeArrowheads="1"/>
          </p:cNvSpPr>
          <p:nvPr/>
        </p:nvSpPr>
        <p:spPr bwMode="auto">
          <a:xfrm>
            <a:off x="2895600" y="3762375"/>
            <a:ext cx="990600" cy="1044575"/>
          </a:xfrm>
          <a:prstGeom prst="foldedCorner">
            <a:avLst>
              <a:gd name="adj" fmla="val 12500"/>
            </a:avLst>
          </a:prstGeom>
          <a:gradFill flip="none" rotWithShape="1">
            <a:gsLst>
              <a:gs pos="0">
                <a:schemeClr val="bg2">
                  <a:gamma/>
                  <a:tint val="0"/>
                  <a:invGamma/>
                </a:schemeClr>
              </a:gs>
              <a:gs pos="100000">
                <a:srgbClr val="FFCC00"/>
              </a:gs>
            </a:gsLst>
            <a:lin ang="2700000" scaled="1"/>
            <a:tileRect/>
          </a:gradFill>
          <a:ln w="9525" algn="ctr">
            <a:noFill/>
            <a:round/>
            <a:headEnd/>
            <a:tailEnd type="none" w="sm" len="med"/>
          </a:ln>
          <a:effectLst>
            <a:outerShdw blurRad="38100" dist="35921" dir="7800000" algn="ctr" rotWithShape="0">
              <a:srgbClr val="000000">
                <a:alpha val="31000"/>
              </a:srgbClr>
            </a:outerShdw>
          </a:effectLst>
        </p:spPr>
        <p:txBody>
          <a:bodyPr tIns="137160" anchor="ctr" anchorCtr="1"/>
          <a:lstStyle/>
          <a:p>
            <a:pPr algn="ctr">
              <a:defRPr/>
            </a:pPr>
            <a:r>
              <a:rPr lang="en-US" sz="1000" b="1" dirty="0">
                <a:solidFill>
                  <a:schemeClr val="bg2"/>
                </a:solidFill>
                <a:latin typeface="+mj-lt"/>
                <a:cs typeface="Arial" charset="0"/>
              </a:rPr>
              <a:t>Education Research in Therapeutics</a:t>
            </a:r>
          </a:p>
        </p:txBody>
      </p:sp>
      <p:sp>
        <p:nvSpPr>
          <p:cNvPr id="26" name="AutoShape 21"/>
          <p:cNvSpPr>
            <a:spLocks noChangeArrowheads="1"/>
          </p:cNvSpPr>
          <p:nvPr/>
        </p:nvSpPr>
        <p:spPr bwMode="auto">
          <a:xfrm>
            <a:off x="2895600" y="4953000"/>
            <a:ext cx="990600" cy="1044575"/>
          </a:xfrm>
          <a:prstGeom prst="foldedCorner">
            <a:avLst>
              <a:gd name="adj" fmla="val 12500"/>
            </a:avLst>
          </a:prstGeom>
          <a:gradFill flip="none" rotWithShape="1">
            <a:gsLst>
              <a:gs pos="0">
                <a:schemeClr val="bg2">
                  <a:gamma/>
                  <a:tint val="0"/>
                  <a:invGamma/>
                </a:schemeClr>
              </a:gs>
              <a:gs pos="100000">
                <a:srgbClr val="FFCC00"/>
              </a:gs>
            </a:gsLst>
            <a:lin ang="2700000" scaled="1"/>
            <a:tileRect/>
          </a:gradFill>
          <a:ln w="9525" algn="ctr">
            <a:noFill/>
            <a:round/>
            <a:headEnd/>
            <a:tailEnd type="none" w="sm" len="med"/>
          </a:ln>
          <a:effectLst>
            <a:outerShdw blurRad="38100" dist="35921" dir="7800000" algn="ctr" rotWithShape="0">
              <a:srgbClr val="000000">
                <a:alpha val="31000"/>
              </a:srgbClr>
            </a:outerShdw>
          </a:effectLst>
        </p:spPr>
        <p:txBody>
          <a:bodyPr tIns="137160" anchor="ctr" anchorCtr="1"/>
          <a:lstStyle/>
          <a:p>
            <a:pPr algn="ctr">
              <a:defRPr/>
            </a:pPr>
            <a:r>
              <a:rPr lang="en-US" sz="1000" b="1" dirty="0">
                <a:solidFill>
                  <a:schemeClr val="bg2"/>
                </a:solidFill>
                <a:latin typeface="+mj-lt"/>
                <a:cs typeface="Arial" charset="0"/>
              </a:rPr>
              <a:t>Comparative</a:t>
            </a:r>
          </a:p>
          <a:p>
            <a:pPr algn="ctr">
              <a:defRPr/>
            </a:pPr>
            <a:r>
              <a:rPr lang="en-US" sz="1000" b="1" dirty="0">
                <a:solidFill>
                  <a:schemeClr val="bg2"/>
                </a:solidFill>
                <a:latin typeface="+mj-lt"/>
                <a:cs typeface="Arial" charset="0"/>
              </a:rPr>
              <a:t>Effectiveness</a:t>
            </a:r>
          </a:p>
          <a:p>
            <a:pPr algn="ctr">
              <a:defRPr/>
            </a:pPr>
            <a:r>
              <a:rPr lang="en-US" sz="1000" b="1" dirty="0">
                <a:solidFill>
                  <a:schemeClr val="bg2"/>
                </a:solidFill>
                <a:latin typeface="+mj-lt"/>
                <a:cs typeface="Arial" charset="0"/>
              </a:rPr>
              <a:t>Research</a:t>
            </a:r>
          </a:p>
        </p:txBody>
      </p:sp>
      <p:sp>
        <p:nvSpPr>
          <p:cNvPr id="30" name="Bent Arrow 29"/>
          <p:cNvSpPr/>
          <p:nvPr/>
        </p:nvSpPr>
        <p:spPr bwMode="auto">
          <a:xfrm flipH="1">
            <a:off x="4343400" y="1447800"/>
            <a:ext cx="3810000" cy="1066800"/>
          </a:xfrm>
          <a:prstGeom prst="bentArrow">
            <a:avLst>
              <a:gd name="adj1" fmla="val 25000"/>
              <a:gd name="adj2" fmla="val 18731"/>
              <a:gd name="adj3" fmla="val 16964"/>
              <a:gd name="adj4" fmla="val 43750"/>
            </a:avLst>
          </a:prstGeom>
          <a:gradFill rotWithShape="1">
            <a:gsLst>
              <a:gs pos="0">
                <a:srgbClr val="8CA1C6">
                  <a:alpha val="0"/>
                </a:srgbClr>
              </a:gs>
              <a:gs pos="58000">
                <a:srgbClr val="8CA1C6">
                  <a:alpha val="83000"/>
                </a:srgbClr>
              </a:gs>
            </a:gsLst>
            <a:lin ang="16200000" scaled="0"/>
          </a:gradFill>
          <a:ln w="9525" algn="ctr">
            <a:noFill/>
            <a:miter lim="800000"/>
            <a:headEnd/>
            <a:tailEnd type="none" w="sm" len="med"/>
          </a:ln>
          <a:effectLst/>
        </p:spPr>
        <p:txBody>
          <a:bodyPr tIns="91440" rIns="914400"/>
          <a:lstStyle/>
          <a:p>
            <a:pPr algn="ctr" eaLnBrk="0" hangingPunct="0">
              <a:defRPr/>
            </a:pPr>
            <a:r>
              <a:rPr lang="en-US" sz="1200" b="1" i="1" kern="500" dirty="0">
                <a:solidFill>
                  <a:schemeClr val="bg1"/>
                </a:solidFill>
                <a:latin typeface="+mj-lt"/>
                <a:cs typeface="Arial" charset="0"/>
              </a:rPr>
              <a:t>	Feedback</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ounded Rectangle 21"/>
          <p:cNvSpPr>
            <a:spLocks noChangeArrowheads="1"/>
          </p:cNvSpPr>
          <p:nvPr/>
        </p:nvSpPr>
        <p:spPr bwMode="auto">
          <a:xfrm>
            <a:off x="838200" y="1295400"/>
            <a:ext cx="7467600" cy="4800600"/>
          </a:xfrm>
          <a:prstGeom prst="roundRect">
            <a:avLst>
              <a:gd name="adj" fmla="val 3375"/>
            </a:avLst>
          </a:prstGeom>
          <a:solidFill>
            <a:schemeClr val="accent1">
              <a:alpha val="34117"/>
            </a:schemeClr>
          </a:solidFill>
          <a:ln w="19050" algn="ctr">
            <a:noFill/>
            <a:round/>
            <a:headEnd/>
            <a:tailEnd/>
          </a:ln>
        </p:spPr>
        <p:txBody>
          <a:bodyPr/>
          <a:lstStyle/>
          <a:p>
            <a:pPr eaLnBrk="0" hangingPunct="0"/>
            <a:endParaRPr lang="en-US"/>
          </a:p>
        </p:txBody>
      </p:sp>
      <p:sp>
        <p:nvSpPr>
          <p:cNvPr id="32770" name="Title 3"/>
          <p:cNvSpPr>
            <a:spLocks noGrp="1"/>
          </p:cNvSpPr>
          <p:nvPr>
            <p:ph type="title"/>
          </p:nvPr>
        </p:nvSpPr>
        <p:spPr>
          <a:xfrm>
            <a:off x="685800" y="228600"/>
            <a:ext cx="8153400" cy="838200"/>
          </a:xfrm>
        </p:spPr>
        <p:txBody>
          <a:bodyPr/>
          <a:lstStyle/>
          <a:p>
            <a:r>
              <a:rPr lang="en-US" sz="3200" dirty="0" smtClean="0"/>
              <a:t>What Does the Eisenberg </a:t>
            </a:r>
            <a:br>
              <a:rPr lang="en-US" sz="3200" dirty="0" smtClean="0"/>
            </a:br>
            <a:r>
              <a:rPr lang="en-US" sz="3200" dirty="0" smtClean="0"/>
              <a:t>Center Do?</a:t>
            </a:r>
          </a:p>
        </p:txBody>
      </p:sp>
      <p:sp>
        <p:nvSpPr>
          <p:cNvPr id="7" name="Freeform 6"/>
          <p:cNvSpPr/>
          <p:nvPr/>
        </p:nvSpPr>
        <p:spPr>
          <a:xfrm>
            <a:off x="3962400" y="1447800"/>
            <a:ext cx="1501872" cy="813242"/>
          </a:xfrm>
          <a:custGeom>
            <a:avLst/>
            <a:gdLst>
              <a:gd name="connsiteX0" fmla="*/ 0 w 1251142"/>
              <a:gd name="connsiteY0" fmla="*/ 135543 h 813242"/>
              <a:gd name="connsiteX1" fmla="*/ 39700 w 1251142"/>
              <a:gd name="connsiteY1" fmla="*/ 39700 h 813242"/>
              <a:gd name="connsiteX2" fmla="*/ 135543 w 1251142"/>
              <a:gd name="connsiteY2" fmla="*/ 1 h 813242"/>
              <a:gd name="connsiteX3" fmla="*/ 1115599 w 1251142"/>
              <a:gd name="connsiteY3" fmla="*/ 0 h 813242"/>
              <a:gd name="connsiteX4" fmla="*/ 1211442 w 1251142"/>
              <a:gd name="connsiteY4" fmla="*/ 39700 h 813242"/>
              <a:gd name="connsiteX5" fmla="*/ 1251141 w 1251142"/>
              <a:gd name="connsiteY5" fmla="*/ 135543 h 813242"/>
              <a:gd name="connsiteX6" fmla="*/ 1251142 w 1251142"/>
              <a:gd name="connsiteY6" fmla="*/ 677699 h 813242"/>
              <a:gd name="connsiteX7" fmla="*/ 1211442 w 1251142"/>
              <a:gd name="connsiteY7" fmla="*/ 773542 h 813242"/>
              <a:gd name="connsiteX8" fmla="*/ 1115599 w 1251142"/>
              <a:gd name="connsiteY8" fmla="*/ 813242 h 813242"/>
              <a:gd name="connsiteX9" fmla="*/ 135543 w 1251142"/>
              <a:gd name="connsiteY9" fmla="*/ 813242 h 813242"/>
              <a:gd name="connsiteX10" fmla="*/ 39700 w 1251142"/>
              <a:gd name="connsiteY10" fmla="*/ 773542 h 813242"/>
              <a:gd name="connsiteX11" fmla="*/ 0 w 1251142"/>
              <a:gd name="connsiteY11" fmla="*/ 677699 h 813242"/>
              <a:gd name="connsiteX12" fmla="*/ 0 w 1251142"/>
              <a:gd name="connsiteY12" fmla="*/ 135543 h 813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51142" h="813242">
                <a:moveTo>
                  <a:pt x="0" y="135543"/>
                </a:moveTo>
                <a:cubicBezTo>
                  <a:pt x="0" y="99595"/>
                  <a:pt x="14280" y="65119"/>
                  <a:pt x="39700" y="39700"/>
                </a:cubicBezTo>
                <a:cubicBezTo>
                  <a:pt x="65119" y="14281"/>
                  <a:pt x="99595" y="0"/>
                  <a:pt x="135543" y="1"/>
                </a:cubicBezTo>
                <a:lnTo>
                  <a:pt x="1115599" y="0"/>
                </a:lnTo>
                <a:cubicBezTo>
                  <a:pt x="1151547" y="0"/>
                  <a:pt x="1186023" y="14280"/>
                  <a:pt x="1211442" y="39700"/>
                </a:cubicBezTo>
                <a:cubicBezTo>
                  <a:pt x="1236861" y="65119"/>
                  <a:pt x="1251142" y="99595"/>
                  <a:pt x="1251141" y="135543"/>
                </a:cubicBezTo>
                <a:cubicBezTo>
                  <a:pt x="1251141" y="316262"/>
                  <a:pt x="1251142" y="496980"/>
                  <a:pt x="1251142" y="677699"/>
                </a:cubicBezTo>
                <a:cubicBezTo>
                  <a:pt x="1251142" y="713647"/>
                  <a:pt x="1236862" y="748123"/>
                  <a:pt x="1211442" y="773542"/>
                </a:cubicBezTo>
                <a:cubicBezTo>
                  <a:pt x="1186023" y="798961"/>
                  <a:pt x="1151547" y="813242"/>
                  <a:pt x="1115599" y="813242"/>
                </a:cubicBezTo>
                <a:lnTo>
                  <a:pt x="135543" y="813242"/>
                </a:lnTo>
                <a:cubicBezTo>
                  <a:pt x="99595" y="813242"/>
                  <a:pt x="65119" y="798962"/>
                  <a:pt x="39700" y="773542"/>
                </a:cubicBezTo>
                <a:cubicBezTo>
                  <a:pt x="14281" y="748123"/>
                  <a:pt x="0" y="713647"/>
                  <a:pt x="0" y="677699"/>
                </a:cubicBezTo>
                <a:lnTo>
                  <a:pt x="0" y="135543"/>
                </a:lnTo>
                <a:close/>
              </a:path>
            </a:pathLst>
          </a:custGeom>
          <a:solidFill>
            <a:srgbClr val="3D6E36"/>
          </a:solidFill>
          <a:ln w="9525" algn="ctr">
            <a:noFill/>
            <a:round/>
            <a:headEnd/>
            <a:tailEnd type="none" w="sm"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lIns="182880" tIns="0" rIns="182880" bIns="0" anchor="ctr" anchorCtr="1"/>
          <a:lstStyle/>
          <a:p>
            <a:pPr algn="ctr" defTabSz="355600">
              <a:lnSpc>
                <a:spcPct val="90000"/>
              </a:lnSpc>
              <a:defRPr/>
            </a:pPr>
            <a:r>
              <a:rPr lang="en-US" sz="1000" b="1" dirty="0">
                <a:solidFill>
                  <a:srgbClr val="FFFFFF"/>
                </a:solidFill>
                <a:latin typeface="+mj-lt"/>
                <a:cs typeface="Arial" charset="0"/>
              </a:rPr>
              <a:t>Translate findings into actionable guides &amp; products</a:t>
            </a:r>
          </a:p>
        </p:txBody>
      </p:sp>
      <p:sp>
        <p:nvSpPr>
          <p:cNvPr id="9" name="Freeform 8"/>
          <p:cNvSpPr/>
          <p:nvPr/>
        </p:nvSpPr>
        <p:spPr>
          <a:xfrm>
            <a:off x="5638800" y="2209800"/>
            <a:ext cx="1668164" cy="813242"/>
          </a:xfrm>
          <a:custGeom>
            <a:avLst/>
            <a:gdLst>
              <a:gd name="connsiteX0" fmla="*/ 0 w 1251142"/>
              <a:gd name="connsiteY0" fmla="*/ 135543 h 813242"/>
              <a:gd name="connsiteX1" fmla="*/ 39700 w 1251142"/>
              <a:gd name="connsiteY1" fmla="*/ 39700 h 813242"/>
              <a:gd name="connsiteX2" fmla="*/ 135543 w 1251142"/>
              <a:gd name="connsiteY2" fmla="*/ 1 h 813242"/>
              <a:gd name="connsiteX3" fmla="*/ 1115599 w 1251142"/>
              <a:gd name="connsiteY3" fmla="*/ 0 h 813242"/>
              <a:gd name="connsiteX4" fmla="*/ 1211442 w 1251142"/>
              <a:gd name="connsiteY4" fmla="*/ 39700 h 813242"/>
              <a:gd name="connsiteX5" fmla="*/ 1251141 w 1251142"/>
              <a:gd name="connsiteY5" fmla="*/ 135543 h 813242"/>
              <a:gd name="connsiteX6" fmla="*/ 1251142 w 1251142"/>
              <a:gd name="connsiteY6" fmla="*/ 677699 h 813242"/>
              <a:gd name="connsiteX7" fmla="*/ 1211442 w 1251142"/>
              <a:gd name="connsiteY7" fmla="*/ 773542 h 813242"/>
              <a:gd name="connsiteX8" fmla="*/ 1115599 w 1251142"/>
              <a:gd name="connsiteY8" fmla="*/ 813242 h 813242"/>
              <a:gd name="connsiteX9" fmla="*/ 135543 w 1251142"/>
              <a:gd name="connsiteY9" fmla="*/ 813242 h 813242"/>
              <a:gd name="connsiteX10" fmla="*/ 39700 w 1251142"/>
              <a:gd name="connsiteY10" fmla="*/ 773542 h 813242"/>
              <a:gd name="connsiteX11" fmla="*/ 0 w 1251142"/>
              <a:gd name="connsiteY11" fmla="*/ 677699 h 813242"/>
              <a:gd name="connsiteX12" fmla="*/ 0 w 1251142"/>
              <a:gd name="connsiteY12" fmla="*/ 135543 h 813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51142" h="813242">
                <a:moveTo>
                  <a:pt x="0" y="135543"/>
                </a:moveTo>
                <a:cubicBezTo>
                  <a:pt x="0" y="99595"/>
                  <a:pt x="14280" y="65119"/>
                  <a:pt x="39700" y="39700"/>
                </a:cubicBezTo>
                <a:cubicBezTo>
                  <a:pt x="65119" y="14281"/>
                  <a:pt x="99595" y="0"/>
                  <a:pt x="135543" y="1"/>
                </a:cubicBezTo>
                <a:lnTo>
                  <a:pt x="1115599" y="0"/>
                </a:lnTo>
                <a:cubicBezTo>
                  <a:pt x="1151547" y="0"/>
                  <a:pt x="1186023" y="14280"/>
                  <a:pt x="1211442" y="39700"/>
                </a:cubicBezTo>
                <a:cubicBezTo>
                  <a:pt x="1236861" y="65119"/>
                  <a:pt x="1251142" y="99595"/>
                  <a:pt x="1251141" y="135543"/>
                </a:cubicBezTo>
                <a:cubicBezTo>
                  <a:pt x="1251141" y="316262"/>
                  <a:pt x="1251142" y="496980"/>
                  <a:pt x="1251142" y="677699"/>
                </a:cubicBezTo>
                <a:cubicBezTo>
                  <a:pt x="1251142" y="713647"/>
                  <a:pt x="1236862" y="748123"/>
                  <a:pt x="1211442" y="773542"/>
                </a:cubicBezTo>
                <a:cubicBezTo>
                  <a:pt x="1186023" y="798961"/>
                  <a:pt x="1151547" y="813242"/>
                  <a:pt x="1115599" y="813242"/>
                </a:cubicBezTo>
                <a:lnTo>
                  <a:pt x="135543" y="813242"/>
                </a:lnTo>
                <a:cubicBezTo>
                  <a:pt x="99595" y="813242"/>
                  <a:pt x="65119" y="798962"/>
                  <a:pt x="39700" y="773542"/>
                </a:cubicBezTo>
                <a:cubicBezTo>
                  <a:pt x="14281" y="748123"/>
                  <a:pt x="0" y="713647"/>
                  <a:pt x="0" y="677699"/>
                </a:cubicBezTo>
                <a:lnTo>
                  <a:pt x="0" y="135543"/>
                </a:lnTo>
                <a:close/>
              </a:path>
            </a:pathLst>
          </a:custGeom>
          <a:solidFill>
            <a:srgbClr val="3D6E36"/>
          </a:solidFill>
          <a:ln w="9525" algn="ctr">
            <a:noFill/>
            <a:round/>
            <a:headEnd/>
            <a:tailEnd type="none" w="sm"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lIns="182880" tIns="0" rIns="182880" bIns="0" anchor="ctr" anchorCtr="1"/>
          <a:lstStyle/>
          <a:p>
            <a:pPr algn="ctr" defTabSz="355600">
              <a:lnSpc>
                <a:spcPct val="90000"/>
              </a:lnSpc>
              <a:defRPr/>
            </a:pPr>
            <a:r>
              <a:rPr lang="en-US" sz="1000" b="1" dirty="0">
                <a:solidFill>
                  <a:srgbClr val="FFFFFF"/>
                </a:solidFill>
                <a:latin typeface="+mj-lt"/>
                <a:cs typeface="Arial" charset="0"/>
              </a:rPr>
              <a:t>Disseminate findings electronically and through partnerships</a:t>
            </a:r>
          </a:p>
        </p:txBody>
      </p:sp>
      <p:sp>
        <p:nvSpPr>
          <p:cNvPr id="11" name="Freeform 10"/>
          <p:cNvSpPr/>
          <p:nvPr/>
        </p:nvSpPr>
        <p:spPr>
          <a:xfrm>
            <a:off x="6019800" y="3962400"/>
            <a:ext cx="1600918" cy="813242"/>
          </a:xfrm>
          <a:custGeom>
            <a:avLst/>
            <a:gdLst>
              <a:gd name="connsiteX0" fmla="*/ 0 w 1251142"/>
              <a:gd name="connsiteY0" fmla="*/ 135543 h 813242"/>
              <a:gd name="connsiteX1" fmla="*/ 39700 w 1251142"/>
              <a:gd name="connsiteY1" fmla="*/ 39700 h 813242"/>
              <a:gd name="connsiteX2" fmla="*/ 135543 w 1251142"/>
              <a:gd name="connsiteY2" fmla="*/ 1 h 813242"/>
              <a:gd name="connsiteX3" fmla="*/ 1115599 w 1251142"/>
              <a:gd name="connsiteY3" fmla="*/ 0 h 813242"/>
              <a:gd name="connsiteX4" fmla="*/ 1211442 w 1251142"/>
              <a:gd name="connsiteY4" fmla="*/ 39700 h 813242"/>
              <a:gd name="connsiteX5" fmla="*/ 1251141 w 1251142"/>
              <a:gd name="connsiteY5" fmla="*/ 135543 h 813242"/>
              <a:gd name="connsiteX6" fmla="*/ 1251142 w 1251142"/>
              <a:gd name="connsiteY6" fmla="*/ 677699 h 813242"/>
              <a:gd name="connsiteX7" fmla="*/ 1211442 w 1251142"/>
              <a:gd name="connsiteY7" fmla="*/ 773542 h 813242"/>
              <a:gd name="connsiteX8" fmla="*/ 1115599 w 1251142"/>
              <a:gd name="connsiteY8" fmla="*/ 813242 h 813242"/>
              <a:gd name="connsiteX9" fmla="*/ 135543 w 1251142"/>
              <a:gd name="connsiteY9" fmla="*/ 813242 h 813242"/>
              <a:gd name="connsiteX10" fmla="*/ 39700 w 1251142"/>
              <a:gd name="connsiteY10" fmla="*/ 773542 h 813242"/>
              <a:gd name="connsiteX11" fmla="*/ 0 w 1251142"/>
              <a:gd name="connsiteY11" fmla="*/ 677699 h 813242"/>
              <a:gd name="connsiteX12" fmla="*/ 0 w 1251142"/>
              <a:gd name="connsiteY12" fmla="*/ 135543 h 813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51142" h="813242">
                <a:moveTo>
                  <a:pt x="0" y="135543"/>
                </a:moveTo>
                <a:cubicBezTo>
                  <a:pt x="0" y="99595"/>
                  <a:pt x="14280" y="65119"/>
                  <a:pt x="39700" y="39700"/>
                </a:cubicBezTo>
                <a:cubicBezTo>
                  <a:pt x="65119" y="14281"/>
                  <a:pt x="99595" y="0"/>
                  <a:pt x="135543" y="1"/>
                </a:cubicBezTo>
                <a:lnTo>
                  <a:pt x="1115599" y="0"/>
                </a:lnTo>
                <a:cubicBezTo>
                  <a:pt x="1151547" y="0"/>
                  <a:pt x="1186023" y="14280"/>
                  <a:pt x="1211442" y="39700"/>
                </a:cubicBezTo>
                <a:cubicBezTo>
                  <a:pt x="1236861" y="65119"/>
                  <a:pt x="1251142" y="99595"/>
                  <a:pt x="1251141" y="135543"/>
                </a:cubicBezTo>
                <a:cubicBezTo>
                  <a:pt x="1251141" y="316262"/>
                  <a:pt x="1251142" y="496980"/>
                  <a:pt x="1251142" y="677699"/>
                </a:cubicBezTo>
                <a:cubicBezTo>
                  <a:pt x="1251142" y="713647"/>
                  <a:pt x="1236862" y="748123"/>
                  <a:pt x="1211442" y="773542"/>
                </a:cubicBezTo>
                <a:cubicBezTo>
                  <a:pt x="1186023" y="798961"/>
                  <a:pt x="1151547" y="813242"/>
                  <a:pt x="1115599" y="813242"/>
                </a:cubicBezTo>
                <a:lnTo>
                  <a:pt x="135543" y="813242"/>
                </a:lnTo>
                <a:cubicBezTo>
                  <a:pt x="99595" y="813242"/>
                  <a:pt x="65119" y="798962"/>
                  <a:pt x="39700" y="773542"/>
                </a:cubicBezTo>
                <a:cubicBezTo>
                  <a:pt x="14281" y="748123"/>
                  <a:pt x="0" y="713647"/>
                  <a:pt x="0" y="677699"/>
                </a:cubicBezTo>
                <a:lnTo>
                  <a:pt x="0" y="135543"/>
                </a:lnTo>
                <a:close/>
              </a:path>
            </a:pathLst>
          </a:custGeom>
          <a:solidFill>
            <a:srgbClr val="3D6E36"/>
          </a:solidFill>
          <a:ln w="9525" algn="ctr">
            <a:noFill/>
            <a:round/>
            <a:headEnd/>
            <a:tailEnd type="none" w="sm"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lIns="182880" tIns="0" rIns="182880" bIns="0" anchor="ctr" anchorCtr="1"/>
          <a:lstStyle/>
          <a:p>
            <a:pPr algn="ctr" defTabSz="355600">
              <a:lnSpc>
                <a:spcPct val="90000"/>
              </a:lnSpc>
              <a:defRPr/>
            </a:pPr>
            <a:r>
              <a:rPr lang="en-US" sz="1000" b="1" dirty="0">
                <a:solidFill>
                  <a:srgbClr val="FFFFFF"/>
                </a:solidFill>
                <a:latin typeface="+mj-lt"/>
                <a:cs typeface="Arial" charset="0"/>
              </a:rPr>
              <a:t>Create online patient decision aids </a:t>
            </a:r>
          </a:p>
        </p:txBody>
      </p:sp>
      <p:sp>
        <p:nvSpPr>
          <p:cNvPr id="13" name="Freeform 12"/>
          <p:cNvSpPr/>
          <p:nvPr/>
        </p:nvSpPr>
        <p:spPr>
          <a:xfrm>
            <a:off x="4876800" y="5105400"/>
            <a:ext cx="2133600" cy="762000"/>
          </a:xfrm>
          <a:custGeom>
            <a:avLst/>
            <a:gdLst>
              <a:gd name="connsiteX0" fmla="*/ 0 w 1251142"/>
              <a:gd name="connsiteY0" fmla="*/ 135543 h 813242"/>
              <a:gd name="connsiteX1" fmla="*/ 39700 w 1251142"/>
              <a:gd name="connsiteY1" fmla="*/ 39700 h 813242"/>
              <a:gd name="connsiteX2" fmla="*/ 135543 w 1251142"/>
              <a:gd name="connsiteY2" fmla="*/ 1 h 813242"/>
              <a:gd name="connsiteX3" fmla="*/ 1115599 w 1251142"/>
              <a:gd name="connsiteY3" fmla="*/ 0 h 813242"/>
              <a:gd name="connsiteX4" fmla="*/ 1211442 w 1251142"/>
              <a:gd name="connsiteY4" fmla="*/ 39700 h 813242"/>
              <a:gd name="connsiteX5" fmla="*/ 1251141 w 1251142"/>
              <a:gd name="connsiteY5" fmla="*/ 135543 h 813242"/>
              <a:gd name="connsiteX6" fmla="*/ 1251142 w 1251142"/>
              <a:gd name="connsiteY6" fmla="*/ 677699 h 813242"/>
              <a:gd name="connsiteX7" fmla="*/ 1211442 w 1251142"/>
              <a:gd name="connsiteY7" fmla="*/ 773542 h 813242"/>
              <a:gd name="connsiteX8" fmla="*/ 1115599 w 1251142"/>
              <a:gd name="connsiteY8" fmla="*/ 813242 h 813242"/>
              <a:gd name="connsiteX9" fmla="*/ 135543 w 1251142"/>
              <a:gd name="connsiteY9" fmla="*/ 813242 h 813242"/>
              <a:gd name="connsiteX10" fmla="*/ 39700 w 1251142"/>
              <a:gd name="connsiteY10" fmla="*/ 773542 h 813242"/>
              <a:gd name="connsiteX11" fmla="*/ 0 w 1251142"/>
              <a:gd name="connsiteY11" fmla="*/ 677699 h 813242"/>
              <a:gd name="connsiteX12" fmla="*/ 0 w 1251142"/>
              <a:gd name="connsiteY12" fmla="*/ 135543 h 813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51142" h="813242">
                <a:moveTo>
                  <a:pt x="0" y="135543"/>
                </a:moveTo>
                <a:cubicBezTo>
                  <a:pt x="0" y="99595"/>
                  <a:pt x="14280" y="65119"/>
                  <a:pt x="39700" y="39700"/>
                </a:cubicBezTo>
                <a:cubicBezTo>
                  <a:pt x="65119" y="14281"/>
                  <a:pt x="99595" y="0"/>
                  <a:pt x="135543" y="1"/>
                </a:cubicBezTo>
                <a:lnTo>
                  <a:pt x="1115599" y="0"/>
                </a:lnTo>
                <a:cubicBezTo>
                  <a:pt x="1151547" y="0"/>
                  <a:pt x="1186023" y="14280"/>
                  <a:pt x="1211442" y="39700"/>
                </a:cubicBezTo>
                <a:cubicBezTo>
                  <a:pt x="1236861" y="65119"/>
                  <a:pt x="1251142" y="99595"/>
                  <a:pt x="1251141" y="135543"/>
                </a:cubicBezTo>
                <a:cubicBezTo>
                  <a:pt x="1251141" y="316262"/>
                  <a:pt x="1251142" y="496980"/>
                  <a:pt x="1251142" y="677699"/>
                </a:cubicBezTo>
                <a:cubicBezTo>
                  <a:pt x="1251142" y="713647"/>
                  <a:pt x="1236862" y="748123"/>
                  <a:pt x="1211442" y="773542"/>
                </a:cubicBezTo>
                <a:cubicBezTo>
                  <a:pt x="1186023" y="798961"/>
                  <a:pt x="1151547" y="813242"/>
                  <a:pt x="1115599" y="813242"/>
                </a:cubicBezTo>
                <a:lnTo>
                  <a:pt x="135543" y="813242"/>
                </a:lnTo>
                <a:cubicBezTo>
                  <a:pt x="99595" y="813242"/>
                  <a:pt x="65119" y="798962"/>
                  <a:pt x="39700" y="773542"/>
                </a:cubicBezTo>
                <a:cubicBezTo>
                  <a:pt x="14281" y="748123"/>
                  <a:pt x="0" y="713647"/>
                  <a:pt x="0" y="677699"/>
                </a:cubicBezTo>
                <a:lnTo>
                  <a:pt x="0" y="135543"/>
                </a:lnTo>
                <a:close/>
              </a:path>
            </a:pathLst>
          </a:custGeom>
          <a:solidFill>
            <a:srgbClr val="3D6E36"/>
          </a:solidFill>
          <a:ln w="9525" algn="ctr">
            <a:noFill/>
            <a:round/>
            <a:headEnd/>
            <a:tailEnd type="none" w="sm"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lIns="182880" tIns="0" rIns="182880" bIns="0" anchor="ctr" anchorCtr="1"/>
          <a:lstStyle/>
          <a:p>
            <a:pPr algn="ctr" defTabSz="355600">
              <a:lnSpc>
                <a:spcPct val="90000"/>
              </a:lnSpc>
              <a:defRPr/>
            </a:pPr>
            <a:r>
              <a:rPr lang="en-US" sz="1000" b="1" dirty="0">
                <a:solidFill>
                  <a:srgbClr val="FFFFFF"/>
                </a:solidFill>
                <a:latin typeface="+mj-lt"/>
                <a:cs typeface="Arial" charset="0"/>
              </a:rPr>
              <a:t>Organize and facilitate annual conference on decision, translation, dissemination science</a:t>
            </a:r>
          </a:p>
        </p:txBody>
      </p:sp>
      <p:sp>
        <p:nvSpPr>
          <p:cNvPr id="15" name="Freeform 14"/>
          <p:cNvSpPr/>
          <p:nvPr/>
        </p:nvSpPr>
        <p:spPr>
          <a:xfrm>
            <a:off x="2590800" y="5029200"/>
            <a:ext cx="1747070" cy="813242"/>
          </a:xfrm>
          <a:custGeom>
            <a:avLst/>
            <a:gdLst>
              <a:gd name="connsiteX0" fmla="*/ 0 w 1251142"/>
              <a:gd name="connsiteY0" fmla="*/ 135543 h 813242"/>
              <a:gd name="connsiteX1" fmla="*/ 39700 w 1251142"/>
              <a:gd name="connsiteY1" fmla="*/ 39700 h 813242"/>
              <a:gd name="connsiteX2" fmla="*/ 135543 w 1251142"/>
              <a:gd name="connsiteY2" fmla="*/ 1 h 813242"/>
              <a:gd name="connsiteX3" fmla="*/ 1115599 w 1251142"/>
              <a:gd name="connsiteY3" fmla="*/ 0 h 813242"/>
              <a:gd name="connsiteX4" fmla="*/ 1211442 w 1251142"/>
              <a:gd name="connsiteY4" fmla="*/ 39700 h 813242"/>
              <a:gd name="connsiteX5" fmla="*/ 1251141 w 1251142"/>
              <a:gd name="connsiteY5" fmla="*/ 135543 h 813242"/>
              <a:gd name="connsiteX6" fmla="*/ 1251142 w 1251142"/>
              <a:gd name="connsiteY6" fmla="*/ 677699 h 813242"/>
              <a:gd name="connsiteX7" fmla="*/ 1211442 w 1251142"/>
              <a:gd name="connsiteY7" fmla="*/ 773542 h 813242"/>
              <a:gd name="connsiteX8" fmla="*/ 1115599 w 1251142"/>
              <a:gd name="connsiteY8" fmla="*/ 813242 h 813242"/>
              <a:gd name="connsiteX9" fmla="*/ 135543 w 1251142"/>
              <a:gd name="connsiteY9" fmla="*/ 813242 h 813242"/>
              <a:gd name="connsiteX10" fmla="*/ 39700 w 1251142"/>
              <a:gd name="connsiteY10" fmla="*/ 773542 h 813242"/>
              <a:gd name="connsiteX11" fmla="*/ 0 w 1251142"/>
              <a:gd name="connsiteY11" fmla="*/ 677699 h 813242"/>
              <a:gd name="connsiteX12" fmla="*/ 0 w 1251142"/>
              <a:gd name="connsiteY12" fmla="*/ 135543 h 813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51142" h="813242">
                <a:moveTo>
                  <a:pt x="0" y="135543"/>
                </a:moveTo>
                <a:cubicBezTo>
                  <a:pt x="0" y="99595"/>
                  <a:pt x="14280" y="65119"/>
                  <a:pt x="39700" y="39700"/>
                </a:cubicBezTo>
                <a:cubicBezTo>
                  <a:pt x="65119" y="14281"/>
                  <a:pt x="99595" y="0"/>
                  <a:pt x="135543" y="1"/>
                </a:cubicBezTo>
                <a:lnTo>
                  <a:pt x="1115599" y="0"/>
                </a:lnTo>
                <a:cubicBezTo>
                  <a:pt x="1151547" y="0"/>
                  <a:pt x="1186023" y="14280"/>
                  <a:pt x="1211442" y="39700"/>
                </a:cubicBezTo>
                <a:cubicBezTo>
                  <a:pt x="1236861" y="65119"/>
                  <a:pt x="1251142" y="99595"/>
                  <a:pt x="1251141" y="135543"/>
                </a:cubicBezTo>
                <a:cubicBezTo>
                  <a:pt x="1251141" y="316262"/>
                  <a:pt x="1251142" y="496980"/>
                  <a:pt x="1251142" y="677699"/>
                </a:cubicBezTo>
                <a:cubicBezTo>
                  <a:pt x="1251142" y="713647"/>
                  <a:pt x="1236862" y="748123"/>
                  <a:pt x="1211442" y="773542"/>
                </a:cubicBezTo>
                <a:cubicBezTo>
                  <a:pt x="1186023" y="798961"/>
                  <a:pt x="1151547" y="813242"/>
                  <a:pt x="1115599" y="813242"/>
                </a:cubicBezTo>
                <a:lnTo>
                  <a:pt x="135543" y="813242"/>
                </a:lnTo>
                <a:cubicBezTo>
                  <a:pt x="99595" y="813242"/>
                  <a:pt x="65119" y="798962"/>
                  <a:pt x="39700" y="773542"/>
                </a:cubicBezTo>
                <a:cubicBezTo>
                  <a:pt x="14281" y="748123"/>
                  <a:pt x="0" y="713647"/>
                  <a:pt x="0" y="677699"/>
                </a:cubicBezTo>
                <a:lnTo>
                  <a:pt x="0" y="135543"/>
                </a:lnTo>
                <a:close/>
              </a:path>
            </a:pathLst>
          </a:custGeom>
          <a:solidFill>
            <a:srgbClr val="3D6E36"/>
          </a:solidFill>
          <a:ln w="9525" algn="ctr">
            <a:noFill/>
            <a:round/>
            <a:headEnd/>
            <a:tailEnd type="none" w="sm"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lIns="182880" tIns="0" rIns="182880" bIns="0" anchor="ctr" anchorCtr="1"/>
          <a:lstStyle/>
          <a:p>
            <a:pPr algn="ctr" defTabSz="355600">
              <a:lnSpc>
                <a:spcPct val="90000"/>
              </a:lnSpc>
              <a:defRPr/>
            </a:pPr>
            <a:r>
              <a:rPr lang="en-US" sz="1000" b="1" dirty="0" smtClean="0">
                <a:solidFill>
                  <a:srgbClr val="FFFFFF"/>
                </a:solidFill>
                <a:latin typeface="+mj-lt"/>
                <a:cs typeface="Arial" charset="0"/>
              </a:rPr>
              <a:t>Provide Glossary</a:t>
            </a:r>
            <a:endParaRPr lang="en-US" sz="1000" b="1" dirty="0">
              <a:solidFill>
                <a:srgbClr val="FFFFFF"/>
              </a:solidFill>
              <a:latin typeface="+mj-lt"/>
              <a:cs typeface="Arial" charset="0"/>
            </a:endParaRPr>
          </a:p>
        </p:txBody>
      </p:sp>
      <p:sp>
        <p:nvSpPr>
          <p:cNvPr id="17" name="Freeform 16"/>
          <p:cNvSpPr/>
          <p:nvPr/>
        </p:nvSpPr>
        <p:spPr>
          <a:xfrm>
            <a:off x="1676400" y="3810000"/>
            <a:ext cx="1555226" cy="813242"/>
          </a:xfrm>
          <a:custGeom>
            <a:avLst/>
            <a:gdLst>
              <a:gd name="connsiteX0" fmla="*/ 0 w 1251142"/>
              <a:gd name="connsiteY0" fmla="*/ 135543 h 813242"/>
              <a:gd name="connsiteX1" fmla="*/ 39700 w 1251142"/>
              <a:gd name="connsiteY1" fmla="*/ 39700 h 813242"/>
              <a:gd name="connsiteX2" fmla="*/ 135543 w 1251142"/>
              <a:gd name="connsiteY2" fmla="*/ 1 h 813242"/>
              <a:gd name="connsiteX3" fmla="*/ 1115599 w 1251142"/>
              <a:gd name="connsiteY3" fmla="*/ 0 h 813242"/>
              <a:gd name="connsiteX4" fmla="*/ 1211442 w 1251142"/>
              <a:gd name="connsiteY4" fmla="*/ 39700 h 813242"/>
              <a:gd name="connsiteX5" fmla="*/ 1251141 w 1251142"/>
              <a:gd name="connsiteY5" fmla="*/ 135543 h 813242"/>
              <a:gd name="connsiteX6" fmla="*/ 1251142 w 1251142"/>
              <a:gd name="connsiteY6" fmla="*/ 677699 h 813242"/>
              <a:gd name="connsiteX7" fmla="*/ 1211442 w 1251142"/>
              <a:gd name="connsiteY7" fmla="*/ 773542 h 813242"/>
              <a:gd name="connsiteX8" fmla="*/ 1115599 w 1251142"/>
              <a:gd name="connsiteY8" fmla="*/ 813242 h 813242"/>
              <a:gd name="connsiteX9" fmla="*/ 135543 w 1251142"/>
              <a:gd name="connsiteY9" fmla="*/ 813242 h 813242"/>
              <a:gd name="connsiteX10" fmla="*/ 39700 w 1251142"/>
              <a:gd name="connsiteY10" fmla="*/ 773542 h 813242"/>
              <a:gd name="connsiteX11" fmla="*/ 0 w 1251142"/>
              <a:gd name="connsiteY11" fmla="*/ 677699 h 813242"/>
              <a:gd name="connsiteX12" fmla="*/ 0 w 1251142"/>
              <a:gd name="connsiteY12" fmla="*/ 135543 h 813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51142" h="813242">
                <a:moveTo>
                  <a:pt x="0" y="135543"/>
                </a:moveTo>
                <a:cubicBezTo>
                  <a:pt x="0" y="99595"/>
                  <a:pt x="14280" y="65119"/>
                  <a:pt x="39700" y="39700"/>
                </a:cubicBezTo>
                <a:cubicBezTo>
                  <a:pt x="65119" y="14281"/>
                  <a:pt x="99595" y="0"/>
                  <a:pt x="135543" y="1"/>
                </a:cubicBezTo>
                <a:lnTo>
                  <a:pt x="1115599" y="0"/>
                </a:lnTo>
                <a:cubicBezTo>
                  <a:pt x="1151547" y="0"/>
                  <a:pt x="1186023" y="14280"/>
                  <a:pt x="1211442" y="39700"/>
                </a:cubicBezTo>
                <a:cubicBezTo>
                  <a:pt x="1236861" y="65119"/>
                  <a:pt x="1251142" y="99595"/>
                  <a:pt x="1251141" y="135543"/>
                </a:cubicBezTo>
                <a:cubicBezTo>
                  <a:pt x="1251141" y="316262"/>
                  <a:pt x="1251142" y="496980"/>
                  <a:pt x="1251142" y="677699"/>
                </a:cubicBezTo>
                <a:cubicBezTo>
                  <a:pt x="1251142" y="713647"/>
                  <a:pt x="1236862" y="748123"/>
                  <a:pt x="1211442" y="773542"/>
                </a:cubicBezTo>
                <a:cubicBezTo>
                  <a:pt x="1186023" y="798961"/>
                  <a:pt x="1151547" y="813242"/>
                  <a:pt x="1115599" y="813242"/>
                </a:cubicBezTo>
                <a:lnTo>
                  <a:pt x="135543" y="813242"/>
                </a:lnTo>
                <a:cubicBezTo>
                  <a:pt x="99595" y="813242"/>
                  <a:pt x="65119" y="798962"/>
                  <a:pt x="39700" y="773542"/>
                </a:cubicBezTo>
                <a:cubicBezTo>
                  <a:pt x="14281" y="748123"/>
                  <a:pt x="0" y="713647"/>
                  <a:pt x="0" y="677699"/>
                </a:cubicBezTo>
                <a:lnTo>
                  <a:pt x="0" y="135543"/>
                </a:lnTo>
                <a:close/>
              </a:path>
            </a:pathLst>
          </a:custGeom>
          <a:solidFill>
            <a:srgbClr val="3D6E36"/>
          </a:solidFill>
          <a:ln w="9525" algn="ctr">
            <a:noFill/>
            <a:round/>
            <a:headEnd/>
            <a:tailEnd type="none" w="sm"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lIns="182880" tIns="0" rIns="182880" bIns="0" anchor="ctr" anchorCtr="1"/>
          <a:lstStyle/>
          <a:p>
            <a:pPr algn="ctr" defTabSz="355600">
              <a:lnSpc>
                <a:spcPct val="90000"/>
              </a:lnSpc>
              <a:defRPr/>
            </a:pPr>
            <a:r>
              <a:rPr lang="en-US" sz="1000" b="1" dirty="0">
                <a:solidFill>
                  <a:srgbClr val="FFFFFF"/>
                </a:solidFill>
                <a:latin typeface="+mj-lt"/>
                <a:cs typeface="Arial" charset="0"/>
              </a:rPr>
              <a:t>Offer CME and educational resources</a:t>
            </a:r>
          </a:p>
        </p:txBody>
      </p:sp>
      <p:sp>
        <p:nvSpPr>
          <p:cNvPr id="19" name="Freeform 18"/>
          <p:cNvSpPr/>
          <p:nvPr/>
        </p:nvSpPr>
        <p:spPr>
          <a:xfrm>
            <a:off x="2093420" y="1943980"/>
            <a:ext cx="1564180" cy="813242"/>
          </a:xfrm>
          <a:custGeom>
            <a:avLst/>
            <a:gdLst>
              <a:gd name="connsiteX0" fmla="*/ 0 w 1251142"/>
              <a:gd name="connsiteY0" fmla="*/ 135543 h 813242"/>
              <a:gd name="connsiteX1" fmla="*/ 39700 w 1251142"/>
              <a:gd name="connsiteY1" fmla="*/ 39700 h 813242"/>
              <a:gd name="connsiteX2" fmla="*/ 135543 w 1251142"/>
              <a:gd name="connsiteY2" fmla="*/ 1 h 813242"/>
              <a:gd name="connsiteX3" fmla="*/ 1115599 w 1251142"/>
              <a:gd name="connsiteY3" fmla="*/ 0 h 813242"/>
              <a:gd name="connsiteX4" fmla="*/ 1211442 w 1251142"/>
              <a:gd name="connsiteY4" fmla="*/ 39700 h 813242"/>
              <a:gd name="connsiteX5" fmla="*/ 1251141 w 1251142"/>
              <a:gd name="connsiteY5" fmla="*/ 135543 h 813242"/>
              <a:gd name="connsiteX6" fmla="*/ 1251142 w 1251142"/>
              <a:gd name="connsiteY6" fmla="*/ 677699 h 813242"/>
              <a:gd name="connsiteX7" fmla="*/ 1211442 w 1251142"/>
              <a:gd name="connsiteY7" fmla="*/ 773542 h 813242"/>
              <a:gd name="connsiteX8" fmla="*/ 1115599 w 1251142"/>
              <a:gd name="connsiteY8" fmla="*/ 813242 h 813242"/>
              <a:gd name="connsiteX9" fmla="*/ 135543 w 1251142"/>
              <a:gd name="connsiteY9" fmla="*/ 813242 h 813242"/>
              <a:gd name="connsiteX10" fmla="*/ 39700 w 1251142"/>
              <a:gd name="connsiteY10" fmla="*/ 773542 h 813242"/>
              <a:gd name="connsiteX11" fmla="*/ 0 w 1251142"/>
              <a:gd name="connsiteY11" fmla="*/ 677699 h 813242"/>
              <a:gd name="connsiteX12" fmla="*/ 0 w 1251142"/>
              <a:gd name="connsiteY12" fmla="*/ 135543 h 813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51142" h="813242">
                <a:moveTo>
                  <a:pt x="0" y="135543"/>
                </a:moveTo>
                <a:cubicBezTo>
                  <a:pt x="0" y="99595"/>
                  <a:pt x="14280" y="65119"/>
                  <a:pt x="39700" y="39700"/>
                </a:cubicBezTo>
                <a:cubicBezTo>
                  <a:pt x="65119" y="14281"/>
                  <a:pt x="99595" y="0"/>
                  <a:pt x="135543" y="1"/>
                </a:cubicBezTo>
                <a:lnTo>
                  <a:pt x="1115599" y="0"/>
                </a:lnTo>
                <a:cubicBezTo>
                  <a:pt x="1151547" y="0"/>
                  <a:pt x="1186023" y="14280"/>
                  <a:pt x="1211442" y="39700"/>
                </a:cubicBezTo>
                <a:cubicBezTo>
                  <a:pt x="1236861" y="65119"/>
                  <a:pt x="1251142" y="99595"/>
                  <a:pt x="1251141" y="135543"/>
                </a:cubicBezTo>
                <a:cubicBezTo>
                  <a:pt x="1251141" y="316262"/>
                  <a:pt x="1251142" y="496980"/>
                  <a:pt x="1251142" y="677699"/>
                </a:cubicBezTo>
                <a:cubicBezTo>
                  <a:pt x="1251142" y="713647"/>
                  <a:pt x="1236862" y="748123"/>
                  <a:pt x="1211442" y="773542"/>
                </a:cubicBezTo>
                <a:cubicBezTo>
                  <a:pt x="1186023" y="798961"/>
                  <a:pt x="1151547" y="813242"/>
                  <a:pt x="1115599" y="813242"/>
                </a:cubicBezTo>
                <a:lnTo>
                  <a:pt x="135543" y="813242"/>
                </a:lnTo>
                <a:cubicBezTo>
                  <a:pt x="99595" y="813242"/>
                  <a:pt x="65119" y="798962"/>
                  <a:pt x="39700" y="773542"/>
                </a:cubicBezTo>
                <a:cubicBezTo>
                  <a:pt x="14281" y="748123"/>
                  <a:pt x="0" y="713647"/>
                  <a:pt x="0" y="677699"/>
                </a:cubicBezTo>
                <a:lnTo>
                  <a:pt x="0" y="135543"/>
                </a:lnTo>
                <a:close/>
              </a:path>
            </a:pathLst>
          </a:custGeom>
          <a:solidFill>
            <a:srgbClr val="3D6E36"/>
          </a:solidFill>
          <a:ln w="9525" algn="ctr">
            <a:noFill/>
            <a:round/>
            <a:headEnd/>
            <a:tailEnd type="none" w="sm"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lIns="182880" tIns="0" rIns="182880" bIns="0" anchor="ctr" anchorCtr="1"/>
          <a:lstStyle/>
          <a:p>
            <a:pPr algn="ctr" defTabSz="355600">
              <a:lnSpc>
                <a:spcPct val="90000"/>
              </a:lnSpc>
              <a:defRPr/>
            </a:pPr>
            <a:r>
              <a:rPr lang="en-US" sz="1000" b="1" dirty="0">
                <a:solidFill>
                  <a:srgbClr val="FFFFFF"/>
                </a:solidFill>
                <a:latin typeface="+mj-lt"/>
                <a:cs typeface="Arial" charset="0"/>
              </a:rPr>
              <a:t>Redesign, maintain and expand the EHC Program </a:t>
            </a:r>
          </a:p>
          <a:p>
            <a:pPr algn="ctr" defTabSz="355600">
              <a:lnSpc>
                <a:spcPct val="90000"/>
              </a:lnSpc>
              <a:defRPr/>
            </a:pPr>
            <a:r>
              <a:rPr lang="en-US" sz="1000" b="1" dirty="0">
                <a:solidFill>
                  <a:srgbClr val="FFFFFF"/>
                </a:solidFill>
                <a:latin typeface="+mj-lt"/>
                <a:cs typeface="Arial" charset="0"/>
              </a:rPr>
              <a:t>Web site</a:t>
            </a:r>
          </a:p>
        </p:txBody>
      </p:sp>
      <p:sp>
        <p:nvSpPr>
          <p:cNvPr id="21" name="7-Point Star 20"/>
          <p:cNvSpPr/>
          <p:nvPr/>
        </p:nvSpPr>
        <p:spPr bwMode="auto">
          <a:xfrm>
            <a:off x="2286000" y="1828800"/>
            <a:ext cx="4724400" cy="3962400"/>
          </a:xfrm>
          <a:prstGeom prst="star7">
            <a:avLst>
              <a:gd name="adj" fmla="val 16270"/>
              <a:gd name="hf" fmla="val 102572"/>
              <a:gd name="vf" fmla="val 105210"/>
            </a:avLst>
          </a:prstGeom>
          <a:gradFill flip="none" rotWithShape="1">
            <a:gsLst>
              <a:gs pos="0">
                <a:schemeClr val="bg1">
                  <a:alpha val="39000"/>
                </a:schemeClr>
              </a:gs>
              <a:gs pos="100000">
                <a:schemeClr val="bg1">
                  <a:alpha val="0"/>
                </a:schemeClr>
              </a:gs>
            </a:gsLst>
            <a:path path="circle">
              <a:fillToRect l="50000" t="50000" r="50000" b="50000"/>
            </a:path>
            <a:tileRect/>
          </a:gradFill>
          <a:ln w="9525" algn="ctr">
            <a:noFill/>
            <a:round/>
            <a:headEnd/>
            <a:tailEnd type="none" w="sm"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p:spPr>
        <p:txBody>
          <a:bodyPr anchor="ctr"/>
          <a:lstStyle/>
          <a:p>
            <a:pPr algn="ctr" eaLnBrk="0" hangingPunct="0">
              <a:defRPr/>
            </a:pPr>
            <a:r>
              <a:rPr lang="en-US" sz="1400" b="1" dirty="0">
                <a:solidFill>
                  <a:srgbClr val="FFFFFF"/>
                </a:solidFill>
                <a:latin typeface="+mj-lt"/>
                <a:cs typeface="Arial" charset="0"/>
              </a:rPr>
              <a:t>Eisenberg</a:t>
            </a:r>
            <a:br>
              <a:rPr lang="en-US" sz="1400" b="1" dirty="0">
                <a:solidFill>
                  <a:srgbClr val="FFFFFF"/>
                </a:solidFill>
                <a:latin typeface="+mj-lt"/>
                <a:cs typeface="Arial" charset="0"/>
              </a:rPr>
            </a:br>
            <a:r>
              <a:rPr lang="en-US" sz="1400" b="1" dirty="0">
                <a:solidFill>
                  <a:srgbClr val="FFFFFF"/>
                </a:solidFill>
                <a:latin typeface="+mj-lt"/>
                <a:cs typeface="Arial" charset="0"/>
              </a:rPr>
              <a:t>Center</a:t>
            </a:r>
          </a:p>
        </p:txBody>
      </p:sp>
      <p:sp>
        <p:nvSpPr>
          <p:cNvPr id="32795" name="Oval 11"/>
          <p:cNvSpPr>
            <a:spLocks noChangeArrowheads="1"/>
          </p:cNvSpPr>
          <p:nvPr/>
        </p:nvSpPr>
        <p:spPr bwMode="auto">
          <a:xfrm>
            <a:off x="3733800" y="990600"/>
            <a:ext cx="1905000" cy="1752600"/>
          </a:xfrm>
          <a:prstGeom prst="ellipse">
            <a:avLst/>
          </a:prstGeom>
          <a:solidFill>
            <a:schemeClr val="tx2">
              <a:alpha val="18823"/>
            </a:schemeClr>
          </a:solidFill>
          <a:ln w="19050" algn="ctr">
            <a:noFill/>
            <a:round/>
            <a:headEnd/>
            <a:tailEnd/>
          </a:ln>
        </p:spPr>
        <p:txBody>
          <a:bodyPr/>
          <a:lstStyle/>
          <a:p>
            <a:pPr eaLnBrk="0" hangingPunct="0"/>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5557" name="Rectangle 5"/>
          <p:cNvSpPr>
            <a:spLocks noGrp="1" noChangeArrowheads="1"/>
          </p:cNvSpPr>
          <p:nvPr>
            <p:ph type="title"/>
          </p:nvPr>
        </p:nvSpPr>
        <p:spPr/>
        <p:txBody>
          <a:bodyPr/>
          <a:lstStyle/>
          <a:p>
            <a:endParaRPr lang="en-US"/>
          </a:p>
        </p:txBody>
      </p:sp>
      <p:pic>
        <p:nvPicPr>
          <p:cNvPr id="535559" name="Picture 7"/>
          <p:cNvPicPr>
            <a:picLocks noChangeAspect="1" noChangeArrowheads="1"/>
          </p:cNvPicPr>
          <p:nvPr/>
        </p:nvPicPr>
        <p:blipFill>
          <a:blip r:embed="rId2" cstate="print"/>
          <a:srcRect/>
          <a:stretch>
            <a:fillRect/>
          </a:stretch>
        </p:blipFill>
        <p:spPr bwMode="auto">
          <a:xfrm>
            <a:off x="-2286000" y="-857250"/>
            <a:ext cx="13716000" cy="8572500"/>
          </a:xfrm>
          <a:prstGeom prst="rect">
            <a:avLst/>
          </a:prstGeom>
          <a:noFill/>
          <a:ln w="12700">
            <a:noFill/>
            <a:miter lim="800000"/>
            <a:headEnd/>
            <a:tailEnd/>
          </a:ln>
          <a:effectLst/>
        </p:spPr>
      </p:pic>
      <p:sp>
        <p:nvSpPr>
          <p:cNvPr id="535562" name="Text Box 10"/>
          <p:cNvSpPr txBox="1">
            <a:spLocks noChangeArrowheads="1"/>
          </p:cNvSpPr>
          <p:nvPr/>
        </p:nvSpPr>
        <p:spPr bwMode="auto">
          <a:xfrm>
            <a:off x="1066800" y="0"/>
            <a:ext cx="6705600" cy="457200"/>
          </a:xfrm>
          <a:prstGeom prst="rect">
            <a:avLst/>
          </a:prstGeom>
          <a:solidFill>
            <a:schemeClr val="tx1"/>
          </a:solidFill>
          <a:ln w="12700">
            <a:noFill/>
            <a:miter lim="800000"/>
            <a:headEnd/>
            <a:tailEnd/>
          </a:ln>
          <a:effectLst/>
        </p:spPr>
        <p:txBody>
          <a:bodyPr>
            <a:spAutoFit/>
          </a:bodyPr>
          <a:lstStyle/>
          <a:p>
            <a:pPr algn="ctr">
              <a:spcBef>
                <a:spcPct val="50000"/>
              </a:spcBef>
            </a:pPr>
            <a:r>
              <a:rPr lang="en-US" b="1" u="sng">
                <a:solidFill>
                  <a:srgbClr val="CC3300"/>
                </a:solidFill>
                <a:latin typeface="Arial" charset="0"/>
              </a:rPr>
              <a:t>www.effectivehealthcare.ahrq.gov</a:t>
            </a:r>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NOPREFERENCE" val="False"/>
</p:tagLst>
</file>

<file path=ppt/theme/theme1.xml><?xml version="1.0" encoding="utf-8"?>
<a:theme xmlns:a="http://schemas.openxmlformats.org/drawingml/2006/main" name="Default Design">
  <a:themeElements>
    <a:clrScheme name="">
      <a:dk1>
        <a:srgbClr val="00279F"/>
      </a:dk1>
      <a:lt1>
        <a:srgbClr val="FFFFFF"/>
      </a:lt1>
      <a:dk2>
        <a:srgbClr val="0000FF"/>
      </a:dk2>
      <a:lt2>
        <a:srgbClr val="FFFF00"/>
      </a:lt2>
      <a:accent1>
        <a:srgbClr val="8CF4EA"/>
      </a:accent1>
      <a:accent2>
        <a:srgbClr val="FF00FF"/>
      </a:accent2>
      <a:accent3>
        <a:srgbClr val="AAAAFF"/>
      </a:accent3>
      <a:accent4>
        <a:srgbClr val="DADADA"/>
      </a:accent4>
      <a:accent5>
        <a:srgbClr val="C5F8F3"/>
      </a:accent5>
      <a:accent6>
        <a:srgbClr val="E700E7"/>
      </a:accent6>
      <a:hlink>
        <a:srgbClr val="FAFD00"/>
      </a:hlink>
      <a:folHlink>
        <a:srgbClr val="51D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8749</TotalTime>
  <Pages>1</Pages>
  <Words>2865</Words>
  <Application>Microsoft Office PowerPoint</Application>
  <PresentationFormat>On-screen Show (4:3)</PresentationFormat>
  <Paragraphs>505</Paragraphs>
  <Slides>56</Slides>
  <Notes>14</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56</vt:i4>
      </vt:variant>
    </vt:vector>
  </HeadingPairs>
  <TitlesOfParts>
    <vt:vector size="59" baseType="lpstr">
      <vt:lpstr>Default Design</vt:lpstr>
      <vt:lpstr>Photo Editor Photo</vt:lpstr>
      <vt:lpstr>Chart</vt:lpstr>
      <vt:lpstr>AHRQ’s Patient-Centered Outcomes Research Dissemination and Implementation Activities</vt:lpstr>
      <vt:lpstr>Presentation Topics</vt:lpstr>
      <vt:lpstr>A Framework for Patient-Centered Outcomes Research</vt:lpstr>
      <vt:lpstr>PCOR Dissemination, Translation, and Implementation Goals</vt:lpstr>
      <vt:lpstr>Target Audiences</vt:lpstr>
      <vt:lpstr>Effective Health Care Program</vt:lpstr>
      <vt:lpstr>Where the Eisenberg Center Sits Within the  Effective Health Care Program Components</vt:lpstr>
      <vt:lpstr>What Does the Eisenberg  Center Do?</vt:lpstr>
      <vt:lpstr>Slide 9</vt:lpstr>
      <vt:lpstr>Eisenberg Center Translation and Dissemination Products</vt:lpstr>
      <vt:lpstr>Reaching the Target Audience</vt:lpstr>
      <vt:lpstr>Presentation Topics</vt:lpstr>
      <vt:lpstr>ARRA Dissemination, Translation, and Implementation Grants</vt:lpstr>
      <vt:lpstr>Importance of iADAPT</vt:lpstr>
      <vt:lpstr>Intervention Types </vt:lpstr>
      <vt:lpstr>21 Grants ($30.3M) </vt:lpstr>
      <vt:lpstr>ARRA-Funded Community  Forum Project</vt:lpstr>
      <vt:lpstr>Community Forum: Support, Expand Current Activities </vt:lpstr>
      <vt:lpstr>Community Forum: Tools  for Researchers </vt:lpstr>
      <vt:lpstr>Community Forum: Focus on Innovative Methods for Involving Stakeholders </vt:lpstr>
      <vt:lpstr>Engaging the Community -- EHC Program Portfolio on Electronic Data for CER </vt:lpstr>
      <vt:lpstr>EHC Stakeholder Group:  2010-2012 Focus Areas</vt:lpstr>
      <vt:lpstr>ARRA Dissemination Contracts (September 2010-September 2013)</vt:lpstr>
      <vt:lpstr>National Initiative for Promoting Evidence-based Health Information</vt:lpstr>
      <vt:lpstr>Media and Marketing</vt:lpstr>
      <vt:lpstr>National Partnerships</vt:lpstr>
      <vt:lpstr>Virtual Centers</vt:lpstr>
      <vt:lpstr> Regional Partnership Development Offices</vt:lpstr>
      <vt:lpstr>Opportunities for Involvement</vt:lpstr>
      <vt:lpstr>Number of Partners by State</vt:lpstr>
      <vt:lpstr>Early Partnership Results</vt:lpstr>
      <vt:lpstr>Online Continuing Education</vt:lpstr>
      <vt:lpstr>Online Continuing Education</vt:lpstr>
      <vt:lpstr>Online Continuing Education Certificates Awarded by Discipline</vt:lpstr>
      <vt:lpstr>Online Continuing Education  Evaluation</vt:lpstr>
      <vt:lpstr>Systematic Evaluation</vt:lpstr>
      <vt:lpstr> Phase 1 Activities</vt:lpstr>
      <vt:lpstr>Phase 2 Activities</vt:lpstr>
      <vt:lpstr>Patient Centered Outcomes Research Dissemination Framework</vt:lpstr>
      <vt:lpstr>Presentation Topics</vt:lpstr>
      <vt:lpstr> About TTM</vt:lpstr>
      <vt:lpstr>Academic Detailing Definition</vt:lpstr>
      <vt:lpstr>Project Overview</vt:lpstr>
      <vt:lpstr>Topics for Details</vt:lpstr>
      <vt:lpstr>Target Audience</vt:lpstr>
      <vt:lpstr>Recruitment and Hiring of  Academic Detailers</vt:lpstr>
      <vt:lpstr>Academic Detailers</vt:lpstr>
      <vt:lpstr>Training</vt:lpstr>
      <vt:lpstr>Project Started Fall 2010</vt:lpstr>
      <vt:lpstr>Status and Update</vt:lpstr>
      <vt:lpstr>Status and Update</vt:lpstr>
      <vt:lpstr>Lessons Learned and Highlights</vt:lpstr>
      <vt:lpstr>Lessons Learned and Highlights</vt:lpstr>
      <vt:lpstr>   Feedback on Post-CE Test  </vt:lpstr>
      <vt:lpstr>Data from Clinicians Seeking Certificates Following Insulin AD</vt:lpstr>
      <vt:lpstr>Slide 56</vt:lpstr>
    </vt:vector>
  </TitlesOfParts>
  <Company>OCKT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AHRQ Slide Template 2004</dc:title>
  <dc:creator>Sandy K. Cummings</dc:creator>
  <dc:description>6/24/04</dc:description>
  <cp:lastModifiedBy>DHHS</cp:lastModifiedBy>
  <cp:revision>637</cp:revision>
  <cp:lastPrinted>2003-01-21T20:19:23Z</cp:lastPrinted>
  <dcterms:created xsi:type="dcterms:W3CDTF">1998-03-10T09:05:00Z</dcterms:created>
  <dcterms:modified xsi:type="dcterms:W3CDTF">2012-05-10T13:17:04Z</dcterms:modified>
</cp:coreProperties>
</file>