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5"/>
  </p:notesMasterIdLst>
  <p:handoutMasterIdLst>
    <p:handoutMasterId r:id="rId46"/>
  </p:handoutMasterIdLst>
  <p:sldIdLst>
    <p:sldId id="283" r:id="rId2"/>
    <p:sldId id="426" r:id="rId3"/>
    <p:sldId id="429" r:id="rId4"/>
    <p:sldId id="419" r:id="rId5"/>
    <p:sldId id="424" r:id="rId6"/>
    <p:sldId id="420" r:id="rId7"/>
    <p:sldId id="421" r:id="rId8"/>
    <p:sldId id="428" r:id="rId9"/>
    <p:sldId id="430" r:id="rId10"/>
    <p:sldId id="497" r:id="rId11"/>
    <p:sldId id="441" r:id="rId12"/>
    <p:sldId id="442" r:id="rId13"/>
    <p:sldId id="485" r:id="rId14"/>
    <p:sldId id="443" r:id="rId15"/>
    <p:sldId id="444" r:id="rId16"/>
    <p:sldId id="445" r:id="rId17"/>
    <p:sldId id="446" r:id="rId18"/>
    <p:sldId id="447" r:id="rId19"/>
    <p:sldId id="486" r:id="rId20"/>
    <p:sldId id="487" r:id="rId21"/>
    <p:sldId id="498" r:id="rId22"/>
    <p:sldId id="489" r:id="rId23"/>
    <p:sldId id="491" r:id="rId24"/>
    <p:sldId id="492" r:id="rId25"/>
    <p:sldId id="493" r:id="rId26"/>
    <p:sldId id="500" r:id="rId27"/>
    <p:sldId id="501" r:id="rId28"/>
    <p:sldId id="496" r:id="rId29"/>
    <p:sldId id="452" r:id="rId30"/>
    <p:sldId id="483" r:id="rId31"/>
    <p:sldId id="479" r:id="rId32"/>
    <p:sldId id="484" r:id="rId33"/>
    <p:sldId id="481" r:id="rId34"/>
    <p:sldId id="480" r:id="rId35"/>
    <p:sldId id="432" r:id="rId36"/>
    <p:sldId id="366" r:id="rId37"/>
    <p:sldId id="433" r:id="rId38"/>
    <p:sldId id="434" r:id="rId39"/>
    <p:sldId id="367" r:id="rId40"/>
    <p:sldId id="370" r:id="rId41"/>
    <p:sldId id="438" r:id="rId42"/>
    <p:sldId id="376" r:id="rId43"/>
    <p:sldId id="435" r:id="rId4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9900FF"/>
    <a:srgbClr val="FF9900"/>
    <a:srgbClr val="CCECFF"/>
    <a:srgbClr val="FFFFFF"/>
    <a:srgbClr val="000000"/>
    <a:srgbClr val="0000FF"/>
    <a:srgbClr val="3366FF"/>
    <a:srgbClr val="CC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autoAdjust="0"/>
    <p:restoredTop sz="94649" autoAdjust="0"/>
  </p:normalViewPr>
  <p:slideViewPr>
    <p:cSldViewPr>
      <p:cViewPr varScale="1">
        <p:scale>
          <a:sx n="107" d="100"/>
          <a:sy n="107" d="100"/>
        </p:scale>
        <p:origin x="-8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D76178-B883-4B71-ADEA-230096753D5D}"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3A12E1DA-B941-49C1-AC3C-69DC28236E9A}">
      <dgm:prSet phldrT="[Text]" custT="1"/>
      <dgm:spPr/>
      <dgm:t>
        <a:bodyPr/>
        <a:lstStyle/>
        <a:p>
          <a:r>
            <a:rPr lang="en-US" sz="1600" b="1" dirty="0" smtClean="0">
              <a:solidFill>
                <a:schemeClr val="bg2"/>
              </a:solidFill>
            </a:rPr>
            <a:t>Statewide Orgs</a:t>
          </a:r>
        </a:p>
        <a:p>
          <a:r>
            <a:rPr lang="en-US" sz="1600" b="1" dirty="0" smtClean="0">
              <a:solidFill>
                <a:schemeClr val="bg2"/>
              </a:solidFill>
            </a:rPr>
            <a:t>(government or private)</a:t>
          </a:r>
          <a:endParaRPr lang="en-US" sz="1600" b="1" dirty="0">
            <a:solidFill>
              <a:schemeClr val="bg2"/>
            </a:solidFill>
          </a:endParaRPr>
        </a:p>
      </dgm:t>
    </dgm:pt>
    <dgm:pt modelId="{BFF96B0F-8537-4E6A-961F-5CE195C8B75C}" type="parTrans" cxnId="{58AC8206-0701-430D-807D-E8A476C1B94B}">
      <dgm:prSet/>
      <dgm:spPr/>
      <dgm:t>
        <a:bodyPr/>
        <a:lstStyle/>
        <a:p>
          <a:endParaRPr lang="en-US"/>
        </a:p>
      </dgm:t>
    </dgm:pt>
    <dgm:pt modelId="{6E2B88F7-C038-4D5D-BD4D-B6E52377F7E0}" type="sibTrans" cxnId="{58AC8206-0701-430D-807D-E8A476C1B94B}">
      <dgm:prSet/>
      <dgm:spPr/>
      <dgm:t>
        <a:bodyPr/>
        <a:lstStyle/>
        <a:p>
          <a:endParaRPr lang="en-US"/>
        </a:p>
      </dgm:t>
    </dgm:pt>
    <dgm:pt modelId="{C8B53BE8-B544-4E18-9B95-E4DA6BF4C0B8}">
      <dgm:prSet phldrT="[Text]" custT="1"/>
      <dgm:spPr/>
      <dgm:t>
        <a:bodyPr/>
        <a:lstStyle/>
        <a:p>
          <a:r>
            <a:rPr lang="en-US" sz="1600" dirty="0" smtClean="0">
              <a:solidFill>
                <a:schemeClr val="bg2"/>
              </a:solidFill>
            </a:rPr>
            <a:t>Set rules on data collection and use</a:t>
          </a:r>
          <a:endParaRPr lang="en-US" sz="1600" dirty="0">
            <a:solidFill>
              <a:schemeClr val="bg2"/>
            </a:solidFill>
          </a:endParaRPr>
        </a:p>
      </dgm:t>
    </dgm:pt>
    <dgm:pt modelId="{286D1BB8-C540-415D-98C9-D52837BBC15B}" type="parTrans" cxnId="{2A8FFAB8-0564-48DF-8722-17C5B3CFE301}">
      <dgm:prSet/>
      <dgm:spPr/>
      <dgm:t>
        <a:bodyPr/>
        <a:lstStyle/>
        <a:p>
          <a:endParaRPr lang="en-US"/>
        </a:p>
      </dgm:t>
    </dgm:pt>
    <dgm:pt modelId="{F20C74FA-5D05-4351-BADE-B75E669F3E68}" type="sibTrans" cxnId="{2A8FFAB8-0564-48DF-8722-17C5B3CFE301}">
      <dgm:prSet/>
      <dgm:spPr/>
      <dgm:t>
        <a:bodyPr/>
        <a:lstStyle/>
        <a:p>
          <a:endParaRPr lang="en-US"/>
        </a:p>
      </dgm:t>
    </dgm:pt>
    <dgm:pt modelId="{D5911732-7D2A-405A-B3EF-82403BEB896D}">
      <dgm:prSet phldrT="[Text]" custT="1"/>
      <dgm:spPr/>
      <dgm:t>
        <a:bodyPr/>
        <a:lstStyle/>
        <a:p>
          <a:r>
            <a:rPr lang="en-US" sz="1600" b="1" dirty="0" smtClean="0">
              <a:solidFill>
                <a:schemeClr val="bg2"/>
              </a:solidFill>
            </a:rPr>
            <a:t>AHRQ</a:t>
          </a:r>
          <a:endParaRPr lang="en-US" sz="1600" b="1" dirty="0">
            <a:solidFill>
              <a:schemeClr val="bg2"/>
            </a:solidFill>
          </a:endParaRPr>
        </a:p>
      </dgm:t>
    </dgm:pt>
    <dgm:pt modelId="{CA2F1D4E-EF89-4A00-92B8-1AE8CE6D2E22}" type="parTrans" cxnId="{ACD0F9A8-91D2-4690-A0C5-280B59C913F3}">
      <dgm:prSet/>
      <dgm:spPr/>
      <dgm:t>
        <a:bodyPr/>
        <a:lstStyle/>
        <a:p>
          <a:endParaRPr lang="en-US"/>
        </a:p>
      </dgm:t>
    </dgm:pt>
    <dgm:pt modelId="{E4194F44-F7FC-4BB4-AD61-0CC1857E33A7}" type="sibTrans" cxnId="{ACD0F9A8-91D2-4690-A0C5-280B59C913F3}">
      <dgm:prSet/>
      <dgm:spPr/>
      <dgm:t>
        <a:bodyPr/>
        <a:lstStyle/>
        <a:p>
          <a:endParaRPr lang="en-US"/>
        </a:p>
      </dgm:t>
    </dgm:pt>
    <dgm:pt modelId="{D474CE79-7C1F-468E-8310-5D2CBE6E616B}">
      <dgm:prSet phldrT="[Text]" custT="1"/>
      <dgm:spPr/>
      <dgm:t>
        <a:bodyPr/>
        <a:lstStyle/>
        <a:p>
          <a:r>
            <a:rPr lang="en-US" sz="1600" dirty="0" smtClean="0">
              <a:solidFill>
                <a:schemeClr val="bg2"/>
              </a:solidFill>
            </a:rPr>
            <a:t>Standardizes data across states</a:t>
          </a:r>
          <a:endParaRPr lang="en-US" sz="1600" dirty="0">
            <a:solidFill>
              <a:schemeClr val="bg2"/>
            </a:solidFill>
          </a:endParaRPr>
        </a:p>
      </dgm:t>
    </dgm:pt>
    <dgm:pt modelId="{6D20AC5F-A7E6-431D-91FA-16DC2122E38F}" type="parTrans" cxnId="{B19FE907-006B-4D1E-BFE4-7A3F5714B679}">
      <dgm:prSet/>
      <dgm:spPr/>
      <dgm:t>
        <a:bodyPr/>
        <a:lstStyle/>
        <a:p>
          <a:endParaRPr lang="en-US"/>
        </a:p>
      </dgm:t>
    </dgm:pt>
    <dgm:pt modelId="{376978BB-5AAE-4FB3-8D56-1B21DE7551B9}" type="sibTrans" cxnId="{B19FE907-006B-4D1E-BFE4-7A3F5714B679}">
      <dgm:prSet/>
      <dgm:spPr/>
      <dgm:t>
        <a:bodyPr/>
        <a:lstStyle/>
        <a:p>
          <a:endParaRPr lang="en-US"/>
        </a:p>
      </dgm:t>
    </dgm:pt>
    <dgm:pt modelId="{8A2EAF8E-42B5-410F-A9E9-7B6747579A24}">
      <dgm:prSet phldrT="[Text]" custT="1"/>
      <dgm:spPr/>
      <dgm:t>
        <a:bodyPr/>
        <a:lstStyle/>
        <a:p>
          <a:r>
            <a:rPr lang="en-US" sz="1600" dirty="0" smtClean="0">
              <a:solidFill>
                <a:schemeClr val="bg2"/>
              </a:solidFill>
            </a:rPr>
            <a:t>Funds data improvements</a:t>
          </a:r>
          <a:endParaRPr lang="en-US" sz="1600" dirty="0">
            <a:solidFill>
              <a:schemeClr val="bg2"/>
            </a:solidFill>
          </a:endParaRPr>
        </a:p>
      </dgm:t>
    </dgm:pt>
    <dgm:pt modelId="{E26828F3-10E0-48C5-86E9-A38A247D123B}" type="parTrans" cxnId="{63B72655-EA76-478D-9A14-D3D35577CC93}">
      <dgm:prSet/>
      <dgm:spPr/>
      <dgm:t>
        <a:bodyPr/>
        <a:lstStyle/>
        <a:p>
          <a:endParaRPr lang="en-US"/>
        </a:p>
      </dgm:t>
    </dgm:pt>
    <dgm:pt modelId="{542FEAF9-2B80-44FD-96FB-7BE6C36BEF4B}" type="sibTrans" cxnId="{63B72655-EA76-478D-9A14-D3D35577CC93}">
      <dgm:prSet/>
      <dgm:spPr/>
      <dgm:t>
        <a:bodyPr/>
        <a:lstStyle/>
        <a:p>
          <a:endParaRPr lang="en-US"/>
        </a:p>
      </dgm:t>
    </dgm:pt>
    <dgm:pt modelId="{7E040100-794D-4EEF-9220-268AF5FBA512}">
      <dgm:prSet phldrT="[Text]" custT="1"/>
      <dgm:spPr/>
      <dgm:t>
        <a:bodyPr/>
        <a:lstStyle/>
        <a:p>
          <a:r>
            <a:rPr lang="en-US" sz="1600" b="1" dirty="0" smtClean="0">
              <a:solidFill>
                <a:schemeClr val="bg2"/>
              </a:solidFill>
            </a:rPr>
            <a:t>States, Communities, CMS, others</a:t>
          </a:r>
          <a:endParaRPr lang="en-US" sz="1600" b="1" dirty="0">
            <a:solidFill>
              <a:schemeClr val="bg2"/>
            </a:solidFill>
          </a:endParaRPr>
        </a:p>
      </dgm:t>
    </dgm:pt>
    <dgm:pt modelId="{B5A3B89A-C892-4C5C-90CA-3167495695CC}" type="parTrans" cxnId="{C48CF23B-A2D3-47AB-A192-165605400AEC}">
      <dgm:prSet/>
      <dgm:spPr/>
      <dgm:t>
        <a:bodyPr/>
        <a:lstStyle/>
        <a:p>
          <a:endParaRPr lang="en-US"/>
        </a:p>
      </dgm:t>
    </dgm:pt>
    <dgm:pt modelId="{851F1C1D-7469-4B81-9E87-9C8314A2FAAA}" type="sibTrans" cxnId="{C48CF23B-A2D3-47AB-A192-165605400AEC}">
      <dgm:prSet/>
      <dgm:spPr/>
      <dgm:t>
        <a:bodyPr/>
        <a:lstStyle/>
        <a:p>
          <a:endParaRPr lang="en-US"/>
        </a:p>
      </dgm:t>
    </dgm:pt>
    <dgm:pt modelId="{19CD229E-11E1-421F-94B8-AA5970E43D4E}">
      <dgm:prSet phldrT="[Text]" custT="1"/>
      <dgm:spPr/>
      <dgm:t>
        <a:bodyPr/>
        <a:lstStyle/>
        <a:p>
          <a:r>
            <a:rPr lang="en-US" sz="1600" dirty="0" smtClean="0">
              <a:solidFill>
                <a:schemeClr val="bg2"/>
              </a:solidFill>
            </a:rPr>
            <a:t>Decide whether to do public reporting</a:t>
          </a:r>
          <a:endParaRPr lang="en-US" sz="1600" dirty="0">
            <a:solidFill>
              <a:schemeClr val="bg2"/>
            </a:solidFill>
          </a:endParaRPr>
        </a:p>
      </dgm:t>
    </dgm:pt>
    <dgm:pt modelId="{ECBFD70F-B3C9-40CB-9453-1AC166D76818}" type="parTrans" cxnId="{3401C437-EF6C-4F74-A956-C30E1FC130CC}">
      <dgm:prSet/>
      <dgm:spPr/>
      <dgm:t>
        <a:bodyPr/>
        <a:lstStyle/>
        <a:p>
          <a:endParaRPr lang="en-US"/>
        </a:p>
      </dgm:t>
    </dgm:pt>
    <dgm:pt modelId="{B135FD24-5A70-42E5-A34D-8D91DDA265F5}" type="sibTrans" cxnId="{3401C437-EF6C-4F74-A956-C30E1FC130CC}">
      <dgm:prSet/>
      <dgm:spPr/>
      <dgm:t>
        <a:bodyPr/>
        <a:lstStyle/>
        <a:p>
          <a:endParaRPr lang="en-US"/>
        </a:p>
      </dgm:t>
    </dgm:pt>
    <dgm:pt modelId="{D0E288D5-5FD9-423C-8E21-8D5B2CC5D5D8}">
      <dgm:prSet phldrT="[Text]"/>
      <dgm:spPr/>
      <dgm:t>
        <a:bodyPr/>
        <a:lstStyle/>
        <a:p>
          <a:endParaRPr lang="en-US" sz="1300" dirty="0"/>
        </a:p>
      </dgm:t>
    </dgm:pt>
    <dgm:pt modelId="{7C7BCD66-1DC9-492E-9791-E2DFA6DD6E29}" type="parTrans" cxnId="{4EF8458F-1B00-4A0C-819F-CA74CAE8569D}">
      <dgm:prSet/>
      <dgm:spPr/>
      <dgm:t>
        <a:bodyPr/>
        <a:lstStyle/>
        <a:p>
          <a:endParaRPr lang="en-US"/>
        </a:p>
      </dgm:t>
    </dgm:pt>
    <dgm:pt modelId="{E1E54927-8E9B-4500-AD7D-7DF91F87F0EC}" type="sibTrans" cxnId="{4EF8458F-1B00-4A0C-819F-CA74CAE8569D}">
      <dgm:prSet/>
      <dgm:spPr/>
      <dgm:t>
        <a:bodyPr/>
        <a:lstStyle/>
        <a:p>
          <a:endParaRPr lang="en-US"/>
        </a:p>
      </dgm:t>
    </dgm:pt>
    <dgm:pt modelId="{3CED8D9E-3F2E-4754-BF60-030605D61259}">
      <dgm:prSet phldrT="[Text]" custT="1"/>
      <dgm:spPr/>
      <dgm:t>
        <a:bodyPr/>
        <a:lstStyle/>
        <a:p>
          <a:r>
            <a:rPr lang="en-US" sz="1600" dirty="0" smtClean="0">
              <a:solidFill>
                <a:schemeClr val="bg2"/>
              </a:solidFill>
            </a:rPr>
            <a:t>Develops national and regional statistics, benchmarks</a:t>
          </a:r>
          <a:endParaRPr lang="en-US" sz="1600" dirty="0">
            <a:solidFill>
              <a:schemeClr val="bg2"/>
            </a:solidFill>
          </a:endParaRPr>
        </a:p>
      </dgm:t>
    </dgm:pt>
    <dgm:pt modelId="{8639AE3D-3A37-4963-BB69-63014D9415C6}" type="parTrans" cxnId="{2F6185A4-31A9-4108-A1C7-1EC88D6D58FD}">
      <dgm:prSet/>
      <dgm:spPr/>
      <dgm:t>
        <a:bodyPr/>
        <a:lstStyle/>
        <a:p>
          <a:endParaRPr lang="en-US"/>
        </a:p>
      </dgm:t>
    </dgm:pt>
    <dgm:pt modelId="{12568B2B-5475-4A19-8E75-E3E88F5A0526}" type="sibTrans" cxnId="{2F6185A4-31A9-4108-A1C7-1EC88D6D58FD}">
      <dgm:prSet/>
      <dgm:spPr/>
      <dgm:t>
        <a:bodyPr/>
        <a:lstStyle/>
        <a:p>
          <a:endParaRPr lang="en-US"/>
        </a:p>
      </dgm:t>
    </dgm:pt>
    <dgm:pt modelId="{9FFE3110-B5E5-4D2E-BA6E-D25AE60A776D}">
      <dgm:prSet phldrT="[Text]" custT="1"/>
      <dgm:spPr/>
      <dgm:t>
        <a:bodyPr/>
        <a:lstStyle/>
        <a:p>
          <a:r>
            <a:rPr lang="en-US" sz="1600" dirty="0" smtClean="0">
              <a:solidFill>
                <a:schemeClr val="bg2"/>
              </a:solidFill>
            </a:rPr>
            <a:t>Collect all-payer data from hospitals</a:t>
          </a:r>
          <a:endParaRPr lang="en-US" sz="1600" dirty="0">
            <a:solidFill>
              <a:schemeClr val="bg2"/>
            </a:solidFill>
          </a:endParaRPr>
        </a:p>
      </dgm:t>
    </dgm:pt>
    <dgm:pt modelId="{A2471620-6467-4B34-B4E0-5A0C06F41343}" type="parTrans" cxnId="{9A695D95-C571-4B4E-A95F-D9B31ED8F5A3}">
      <dgm:prSet/>
      <dgm:spPr/>
      <dgm:t>
        <a:bodyPr/>
        <a:lstStyle/>
        <a:p>
          <a:endParaRPr lang="en-US"/>
        </a:p>
      </dgm:t>
    </dgm:pt>
    <dgm:pt modelId="{93934B29-6A73-44C2-A1C3-733ABC171FBF}" type="sibTrans" cxnId="{9A695D95-C571-4B4E-A95F-D9B31ED8F5A3}">
      <dgm:prSet/>
      <dgm:spPr/>
      <dgm:t>
        <a:bodyPr/>
        <a:lstStyle/>
        <a:p>
          <a:endParaRPr lang="en-US"/>
        </a:p>
      </dgm:t>
    </dgm:pt>
    <dgm:pt modelId="{C1347964-EF48-4292-8AC7-1DDA5358C78E}">
      <dgm:prSet phldrT="[Text]" custT="1"/>
      <dgm:spPr/>
      <dgm:t>
        <a:bodyPr/>
        <a:lstStyle/>
        <a:p>
          <a:r>
            <a:rPr lang="en-US" sz="1600" dirty="0" smtClean="0">
              <a:solidFill>
                <a:schemeClr val="bg2"/>
              </a:solidFill>
            </a:rPr>
            <a:t>Process data</a:t>
          </a:r>
          <a:endParaRPr lang="en-US" sz="1600" dirty="0">
            <a:solidFill>
              <a:schemeClr val="bg2"/>
            </a:solidFill>
          </a:endParaRPr>
        </a:p>
      </dgm:t>
    </dgm:pt>
    <dgm:pt modelId="{4390E958-D6DD-475A-A24E-D9093CA52E91}" type="parTrans" cxnId="{E3996350-19CB-4FF2-801F-D20E635756CF}">
      <dgm:prSet/>
      <dgm:spPr/>
      <dgm:t>
        <a:bodyPr/>
        <a:lstStyle/>
        <a:p>
          <a:endParaRPr lang="en-US"/>
        </a:p>
      </dgm:t>
    </dgm:pt>
    <dgm:pt modelId="{0B81AC09-9B6B-4A01-B683-D3BC17039F52}" type="sibTrans" cxnId="{E3996350-19CB-4FF2-801F-D20E635756CF}">
      <dgm:prSet/>
      <dgm:spPr/>
      <dgm:t>
        <a:bodyPr/>
        <a:lstStyle/>
        <a:p>
          <a:endParaRPr lang="en-US"/>
        </a:p>
      </dgm:t>
    </dgm:pt>
    <dgm:pt modelId="{A05417D8-D645-42DD-9106-20B25107F673}">
      <dgm:prSet phldrT="[Text]" custT="1"/>
      <dgm:spPr/>
      <dgm:t>
        <a:bodyPr/>
        <a:lstStyle/>
        <a:p>
          <a:r>
            <a:rPr lang="en-US" sz="1600" dirty="0" smtClean="0">
              <a:solidFill>
                <a:schemeClr val="bg2"/>
              </a:solidFill>
            </a:rPr>
            <a:t>Create claims  databases</a:t>
          </a:r>
          <a:endParaRPr lang="en-US" sz="1600" dirty="0">
            <a:solidFill>
              <a:schemeClr val="bg2"/>
            </a:solidFill>
          </a:endParaRPr>
        </a:p>
      </dgm:t>
    </dgm:pt>
    <dgm:pt modelId="{3BF224DF-F8EE-42FC-84E1-8DA7FA0A5354}" type="parTrans" cxnId="{99D0A8DC-1A4C-412F-B0C4-87D8E8285E5E}">
      <dgm:prSet/>
      <dgm:spPr/>
      <dgm:t>
        <a:bodyPr/>
        <a:lstStyle/>
        <a:p>
          <a:endParaRPr lang="en-US"/>
        </a:p>
      </dgm:t>
    </dgm:pt>
    <dgm:pt modelId="{C10B46F8-62CA-4426-936E-823DBD491839}" type="sibTrans" cxnId="{99D0A8DC-1A4C-412F-B0C4-87D8E8285E5E}">
      <dgm:prSet/>
      <dgm:spPr/>
      <dgm:t>
        <a:bodyPr/>
        <a:lstStyle/>
        <a:p>
          <a:endParaRPr lang="en-US"/>
        </a:p>
      </dgm:t>
    </dgm:pt>
    <dgm:pt modelId="{EAEB70C1-1210-464D-9F35-E540E5248F2E}">
      <dgm:prSet phldrT="[Text]" custT="1"/>
      <dgm:spPr/>
      <dgm:t>
        <a:bodyPr/>
        <a:lstStyle/>
        <a:p>
          <a:r>
            <a:rPr lang="en-US" sz="1600" dirty="0" smtClean="0">
              <a:solidFill>
                <a:schemeClr val="bg2"/>
              </a:solidFill>
            </a:rPr>
            <a:t>Creates software tools</a:t>
          </a:r>
          <a:endParaRPr lang="en-US" sz="1600" dirty="0">
            <a:solidFill>
              <a:schemeClr val="bg2"/>
            </a:solidFill>
          </a:endParaRPr>
        </a:p>
      </dgm:t>
    </dgm:pt>
    <dgm:pt modelId="{767A49BD-8FD0-405B-A306-532527C46683}" type="parTrans" cxnId="{0B6B6AFB-0CD6-467C-AF84-44FE63F95894}">
      <dgm:prSet/>
      <dgm:spPr/>
      <dgm:t>
        <a:bodyPr/>
        <a:lstStyle/>
        <a:p>
          <a:endParaRPr lang="en-US"/>
        </a:p>
      </dgm:t>
    </dgm:pt>
    <dgm:pt modelId="{69A596A2-53DE-4B6F-BB83-A0F0DDBC1F56}" type="sibTrans" cxnId="{0B6B6AFB-0CD6-467C-AF84-44FE63F95894}">
      <dgm:prSet/>
      <dgm:spPr/>
      <dgm:t>
        <a:bodyPr/>
        <a:lstStyle/>
        <a:p>
          <a:endParaRPr lang="en-US"/>
        </a:p>
      </dgm:t>
    </dgm:pt>
    <dgm:pt modelId="{C6AB463D-D3D4-4033-867A-7F6843813E5A}">
      <dgm:prSet phldrT="[Text]"/>
      <dgm:spPr/>
      <dgm:t>
        <a:bodyPr/>
        <a:lstStyle/>
        <a:p>
          <a:endParaRPr lang="en-US" sz="1300" dirty="0"/>
        </a:p>
      </dgm:t>
    </dgm:pt>
    <dgm:pt modelId="{34D3E4F3-6787-4B32-871D-E8FDE200E3B1}" type="parTrans" cxnId="{6BE621E4-70C6-424F-8B99-6B96B86E21F4}">
      <dgm:prSet/>
      <dgm:spPr/>
      <dgm:t>
        <a:bodyPr/>
        <a:lstStyle/>
        <a:p>
          <a:endParaRPr lang="en-US"/>
        </a:p>
      </dgm:t>
    </dgm:pt>
    <dgm:pt modelId="{E7E6D465-F82D-4256-AEFF-26A7F3563751}" type="sibTrans" cxnId="{6BE621E4-70C6-424F-8B99-6B96B86E21F4}">
      <dgm:prSet/>
      <dgm:spPr/>
      <dgm:t>
        <a:bodyPr/>
        <a:lstStyle/>
        <a:p>
          <a:endParaRPr lang="en-US"/>
        </a:p>
      </dgm:t>
    </dgm:pt>
    <dgm:pt modelId="{B3BDDDE6-D46E-431F-9BDE-72D37C7D0F7F}">
      <dgm:prSet phldrT="[Text]" custT="1"/>
      <dgm:spPr/>
      <dgm:t>
        <a:bodyPr/>
        <a:lstStyle/>
        <a:p>
          <a:r>
            <a:rPr lang="en-US" sz="1600" dirty="0" smtClean="0">
              <a:solidFill>
                <a:schemeClr val="bg2"/>
              </a:solidFill>
            </a:rPr>
            <a:t>Develops, validates, maintains, improves measures</a:t>
          </a:r>
          <a:endParaRPr lang="en-US" sz="1600" dirty="0">
            <a:solidFill>
              <a:schemeClr val="bg2"/>
            </a:solidFill>
          </a:endParaRPr>
        </a:p>
      </dgm:t>
    </dgm:pt>
    <dgm:pt modelId="{3E73C3BB-5602-4196-BBC2-C6C2BEC337CC}" type="parTrans" cxnId="{6BAD8824-8B25-4BD3-B16B-24EFA46E5407}">
      <dgm:prSet/>
      <dgm:spPr/>
      <dgm:t>
        <a:bodyPr/>
        <a:lstStyle/>
        <a:p>
          <a:endParaRPr lang="en-US"/>
        </a:p>
      </dgm:t>
    </dgm:pt>
    <dgm:pt modelId="{CBC20A35-0302-459D-AE08-0D3E4F8C462F}" type="sibTrans" cxnId="{6BAD8824-8B25-4BD3-B16B-24EFA46E5407}">
      <dgm:prSet/>
      <dgm:spPr/>
      <dgm:t>
        <a:bodyPr/>
        <a:lstStyle/>
        <a:p>
          <a:endParaRPr lang="en-US"/>
        </a:p>
      </dgm:t>
    </dgm:pt>
    <dgm:pt modelId="{18F34E25-3E3F-47B5-8C7F-6EEDED3D2079}">
      <dgm:prSet phldrT="[Text]" custT="1"/>
      <dgm:spPr/>
      <dgm:t>
        <a:bodyPr/>
        <a:lstStyle/>
        <a:p>
          <a:r>
            <a:rPr lang="en-US" sz="1600" b="1" dirty="0" smtClean="0">
              <a:solidFill>
                <a:schemeClr val="accent2"/>
              </a:solidFill>
            </a:rPr>
            <a:t>Creates downloadable website-builder</a:t>
          </a:r>
          <a:endParaRPr lang="en-US" sz="1600" b="1" dirty="0">
            <a:solidFill>
              <a:schemeClr val="accent2"/>
            </a:solidFill>
          </a:endParaRPr>
        </a:p>
      </dgm:t>
    </dgm:pt>
    <dgm:pt modelId="{5C924C3A-9482-4043-8C94-9174BF2EDB99}" type="parTrans" cxnId="{128E59FE-B680-4A33-8643-FAC173FD259F}">
      <dgm:prSet/>
      <dgm:spPr/>
      <dgm:t>
        <a:bodyPr/>
        <a:lstStyle/>
        <a:p>
          <a:endParaRPr lang="en-US"/>
        </a:p>
      </dgm:t>
    </dgm:pt>
    <dgm:pt modelId="{CEA23299-7B5F-4285-8395-A7EB2DBCBA12}" type="sibTrans" cxnId="{128E59FE-B680-4A33-8643-FAC173FD259F}">
      <dgm:prSet/>
      <dgm:spPr/>
      <dgm:t>
        <a:bodyPr/>
        <a:lstStyle/>
        <a:p>
          <a:endParaRPr lang="en-US"/>
        </a:p>
      </dgm:t>
    </dgm:pt>
    <dgm:pt modelId="{56D7D9C7-55E2-46CA-A047-2139F2CA7F8B}">
      <dgm:prSet phldrT="[Text]" custT="1"/>
      <dgm:spPr/>
      <dgm:t>
        <a:bodyPr/>
        <a:lstStyle/>
        <a:p>
          <a:r>
            <a:rPr lang="en-US" sz="1600" dirty="0" smtClean="0">
              <a:solidFill>
                <a:schemeClr val="bg2"/>
              </a:solidFill>
            </a:rPr>
            <a:t>Seeks NQF endorsement   </a:t>
          </a:r>
          <a:endParaRPr lang="en-US" sz="1600" dirty="0">
            <a:solidFill>
              <a:schemeClr val="bg2"/>
            </a:solidFill>
          </a:endParaRPr>
        </a:p>
      </dgm:t>
    </dgm:pt>
    <dgm:pt modelId="{A6B178D9-1F63-445D-B9B8-315645CA2B23}" type="parTrans" cxnId="{4D20AFD5-7967-4B8D-930B-4EAFE2CD4F20}">
      <dgm:prSet/>
      <dgm:spPr/>
      <dgm:t>
        <a:bodyPr/>
        <a:lstStyle/>
        <a:p>
          <a:endParaRPr lang="en-US"/>
        </a:p>
      </dgm:t>
    </dgm:pt>
    <dgm:pt modelId="{F46848FF-BC62-4752-98A2-DDC12F21FA22}" type="sibTrans" cxnId="{4D20AFD5-7967-4B8D-930B-4EAFE2CD4F20}">
      <dgm:prSet/>
      <dgm:spPr/>
      <dgm:t>
        <a:bodyPr/>
        <a:lstStyle/>
        <a:p>
          <a:endParaRPr lang="en-US"/>
        </a:p>
      </dgm:t>
    </dgm:pt>
    <dgm:pt modelId="{8D3A280F-C031-4CC2-81AA-7893B84262A5}">
      <dgm:prSet phldrT="[Text]" custT="1"/>
      <dgm:spPr/>
      <dgm:t>
        <a:bodyPr/>
        <a:lstStyle/>
        <a:p>
          <a:r>
            <a:rPr lang="en-US" sz="1600" dirty="0" smtClean="0">
              <a:solidFill>
                <a:schemeClr val="bg2"/>
              </a:solidFill>
            </a:rPr>
            <a:t>Establish structure and governance structure</a:t>
          </a:r>
          <a:endParaRPr lang="en-US" sz="1600" dirty="0">
            <a:solidFill>
              <a:schemeClr val="bg2"/>
            </a:solidFill>
          </a:endParaRPr>
        </a:p>
      </dgm:t>
    </dgm:pt>
    <dgm:pt modelId="{C3A253D9-2F0B-4147-B796-D407A70FD5A5}" type="parTrans" cxnId="{7429802D-A840-4B71-9961-1B8663B7AA5D}">
      <dgm:prSet/>
      <dgm:spPr/>
      <dgm:t>
        <a:bodyPr/>
        <a:lstStyle/>
        <a:p>
          <a:endParaRPr lang="en-US"/>
        </a:p>
      </dgm:t>
    </dgm:pt>
    <dgm:pt modelId="{C59CE3A3-18FD-4051-B072-79F000B8968A}" type="sibTrans" cxnId="{7429802D-A840-4B71-9961-1B8663B7AA5D}">
      <dgm:prSet/>
      <dgm:spPr/>
      <dgm:t>
        <a:bodyPr/>
        <a:lstStyle/>
        <a:p>
          <a:endParaRPr lang="en-US"/>
        </a:p>
      </dgm:t>
    </dgm:pt>
    <dgm:pt modelId="{17963071-22F5-40C8-87A7-727D72456A5C}">
      <dgm:prSet phldrT="[Text]" custT="1"/>
      <dgm:spPr/>
      <dgm:t>
        <a:bodyPr/>
        <a:lstStyle/>
        <a:p>
          <a:r>
            <a:rPr lang="en-US" sz="1600" dirty="0" smtClean="0">
              <a:solidFill>
                <a:schemeClr val="bg2"/>
              </a:solidFill>
            </a:rPr>
            <a:t>Select measures to report</a:t>
          </a:r>
          <a:endParaRPr lang="en-US" sz="1600" dirty="0">
            <a:solidFill>
              <a:schemeClr val="bg2"/>
            </a:solidFill>
          </a:endParaRPr>
        </a:p>
      </dgm:t>
    </dgm:pt>
    <dgm:pt modelId="{5793C143-143E-4EAC-A5F0-58E0881888A7}" type="parTrans" cxnId="{6CA70F97-C639-421A-BE54-5C0536CC6B17}">
      <dgm:prSet/>
      <dgm:spPr/>
      <dgm:t>
        <a:bodyPr/>
        <a:lstStyle/>
        <a:p>
          <a:endParaRPr lang="en-US"/>
        </a:p>
      </dgm:t>
    </dgm:pt>
    <dgm:pt modelId="{0E44F636-8DB2-4552-9D08-5D14EC501CD1}" type="sibTrans" cxnId="{6CA70F97-C639-421A-BE54-5C0536CC6B17}">
      <dgm:prSet/>
      <dgm:spPr/>
      <dgm:t>
        <a:bodyPr/>
        <a:lstStyle/>
        <a:p>
          <a:endParaRPr lang="en-US"/>
        </a:p>
      </dgm:t>
    </dgm:pt>
    <dgm:pt modelId="{F1074982-B96B-49E0-9102-D7A470875FBF}">
      <dgm:prSet phldrT="[Text]" custT="1"/>
      <dgm:spPr/>
      <dgm:t>
        <a:bodyPr/>
        <a:lstStyle/>
        <a:p>
          <a:r>
            <a:rPr lang="en-US" sz="1600" dirty="0" smtClean="0">
              <a:solidFill>
                <a:schemeClr val="bg2"/>
              </a:solidFill>
            </a:rPr>
            <a:t>Display data</a:t>
          </a:r>
          <a:endParaRPr lang="en-US" sz="1600" dirty="0">
            <a:solidFill>
              <a:schemeClr val="bg2"/>
            </a:solidFill>
          </a:endParaRPr>
        </a:p>
      </dgm:t>
    </dgm:pt>
    <dgm:pt modelId="{1DCF4DBA-E19B-4753-8D2E-CB8E89CA5227}" type="parTrans" cxnId="{E9C549CE-BE98-40DC-A95F-BD01A2DCB6F3}">
      <dgm:prSet/>
      <dgm:spPr/>
      <dgm:t>
        <a:bodyPr/>
        <a:lstStyle/>
        <a:p>
          <a:endParaRPr lang="en-US"/>
        </a:p>
      </dgm:t>
    </dgm:pt>
    <dgm:pt modelId="{E09A0574-4567-4B31-87B6-C3DC4A812059}" type="sibTrans" cxnId="{E9C549CE-BE98-40DC-A95F-BD01A2DCB6F3}">
      <dgm:prSet/>
      <dgm:spPr/>
      <dgm:t>
        <a:bodyPr/>
        <a:lstStyle/>
        <a:p>
          <a:endParaRPr lang="en-US"/>
        </a:p>
      </dgm:t>
    </dgm:pt>
    <dgm:pt modelId="{495E27AD-0B4F-47F3-8972-1C082A47C6EA}">
      <dgm:prSet phldrT="[Text]" custT="1"/>
      <dgm:spPr/>
      <dgm:t>
        <a:bodyPr/>
        <a:lstStyle/>
        <a:p>
          <a:r>
            <a:rPr lang="en-US" sz="1600" dirty="0" smtClean="0">
              <a:solidFill>
                <a:schemeClr val="bg2"/>
              </a:solidFill>
            </a:rPr>
            <a:t>Manage use of data</a:t>
          </a:r>
          <a:endParaRPr lang="en-US" sz="1600" dirty="0">
            <a:solidFill>
              <a:schemeClr val="bg2"/>
            </a:solidFill>
          </a:endParaRPr>
        </a:p>
      </dgm:t>
    </dgm:pt>
    <dgm:pt modelId="{29EB5483-B7CA-4F31-A509-D5648980FAED}" type="parTrans" cxnId="{21E69DD5-3D5E-4572-B2D7-C14200F020C0}">
      <dgm:prSet/>
      <dgm:spPr/>
    </dgm:pt>
    <dgm:pt modelId="{2A0F5A84-F054-4A34-AF6B-D7A3A7B20867}" type="sibTrans" cxnId="{21E69DD5-3D5E-4572-B2D7-C14200F020C0}">
      <dgm:prSet/>
      <dgm:spPr/>
    </dgm:pt>
    <dgm:pt modelId="{D6C7BB21-E07D-4358-9F3A-CCB003CB3649}">
      <dgm:prSet phldrT="[Text]"/>
      <dgm:spPr/>
      <dgm:t>
        <a:bodyPr/>
        <a:lstStyle/>
        <a:p>
          <a:endParaRPr lang="en-US" sz="1300" dirty="0"/>
        </a:p>
      </dgm:t>
    </dgm:pt>
    <dgm:pt modelId="{32AEE2B1-5123-4C25-934E-1BC2075495A5}" type="parTrans" cxnId="{26D8F2DD-BA15-4DAD-9B10-0310F5A635CC}">
      <dgm:prSet/>
      <dgm:spPr/>
    </dgm:pt>
    <dgm:pt modelId="{2A4DF808-716B-4E02-9636-B60EEDF751A4}" type="sibTrans" cxnId="{26D8F2DD-BA15-4DAD-9B10-0310F5A635CC}">
      <dgm:prSet/>
      <dgm:spPr/>
    </dgm:pt>
    <dgm:pt modelId="{9927F1FF-1789-4CF6-856D-B5301FA33520}">
      <dgm:prSet phldrT="[Text]"/>
      <dgm:spPr/>
      <dgm:t>
        <a:bodyPr/>
        <a:lstStyle/>
        <a:p>
          <a:endParaRPr lang="en-US" sz="1300" dirty="0"/>
        </a:p>
      </dgm:t>
    </dgm:pt>
    <dgm:pt modelId="{2D319701-DD5A-46CF-91EF-92AE503A94EE}" type="parTrans" cxnId="{7C2AA3FB-0197-4AF2-B09E-29B923815057}">
      <dgm:prSet/>
      <dgm:spPr/>
    </dgm:pt>
    <dgm:pt modelId="{5001CFAD-AE30-4AF3-A8C2-CDD8BCBD4CCC}" type="sibTrans" cxnId="{7C2AA3FB-0197-4AF2-B09E-29B923815057}">
      <dgm:prSet/>
      <dgm:spPr/>
    </dgm:pt>
    <dgm:pt modelId="{A0E996D3-D02F-4DFA-A942-856826039568}">
      <dgm:prSet phldrT="[Text]"/>
      <dgm:spPr/>
      <dgm:t>
        <a:bodyPr/>
        <a:lstStyle/>
        <a:p>
          <a:endParaRPr lang="en-US" sz="1300" dirty="0"/>
        </a:p>
      </dgm:t>
    </dgm:pt>
    <dgm:pt modelId="{A2022A58-990C-4702-8031-6D16F28DEE8D}" type="parTrans" cxnId="{5400BFF7-1183-4461-8AAB-59CE52859555}">
      <dgm:prSet/>
      <dgm:spPr/>
    </dgm:pt>
    <dgm:pt modelId="{62B62B0D-6E80-441C-A0A5-209D8F9A6FF3}" type="sibTrans" cxnId="{5400BFF7-1183-4461-8AAB-59CE52859555}">
      <dgm:prSet/>
      <dgm:spPr/>
    </dgm:pt>
    <dgm:pt modelId="{419D406D-16EF-45ED-A627-57193D9FECEC}">
      <dgm:prSet phldrT="[Text]"/>
      <dgm:spPr/>
      <dgm:t>
        <a:bodyPr/>
        <a:lstStyle/>
        <a:p>
          <a:endParaRPr lang="en-US" sz="1300" dirty="0"/>
        </a:p>
      </dgm:t>
    </dgm:pt>
    <dgm:pt modelId="{BBE9491B-25D1-4A74-B84D-CAEE6CE544E1}" type="parTrans" cxnId="{2879A4F2-E9C4-4CBE-A572-0F95EB1C626D}">
      <dgm:prSet/>
      <dgm:spPr/>
    </dgm:pt>
    <dgm:pt modelId="{890A838E-6A20-4914-8A32-B3490CEA8BD8}" type="sibTrans" cxnId="{2879A4F2-E9C4-4CBE-A572-0F95EB1C626D}">
      <dgm:prSet/>
      <dgm:spPr/>
    </dgm:pt>
    <dgm:pt modelId="{6F095A9D-FF0A-4C0E-85C7-F7E04618FCED}">
      <dgm:prSet phldrT="[Text]"/>
      <dgm:spPr/>
      <dgm:t>
        <a:bodyPr/>
        <a:lstStyle/>
        <a:p>
          <a:endParaRPr lang="en-US" sz="1300" dirty="0"/>
        </a:p>
      </dgm:t>
    </dgm:pt>
    <dgm:pt modelId="{CD2BE98C-9249-4130-9BFF-91069B6B0B87}" type="parTrans" cxnId="{F5368A4A-4556-4D68-BE0B-775850C88F73}">
      <dgm:prSet/>
      <dgm:spPr/>
    </dgm:pt>
    <dgm:pt modelId="{4AFBF0D7-29C9-4AD8-8737-E31E105D0215}" type="sibTrans" cxnId="{F5368A4A-4556-4D68-BE0B-775850C88F73}">
      <dgm:prSet/>
      <dgm:spPr/>
    </dgm:pt>
    <dgm:pt modelId="{45C04E74-8263-4F43-9DA0-47B7FBC67ABC}">
      <dgm:prSet phldrT="[Text]"/>
      <dgm:spPr/>
      <dgm:t>
        <a:bodyPr/>
        <a:lstStyle/>
        <a:p>
          <a:endParaRPr lang="en-US" sz="1300" dirty="0"/>
        </a:p>
      </dgm:t>
    </dgm:pt>
    <dgm:pt modelId="{41426C31-6291-468A-BAED-E79E2299B52C}" type="parTrans" cxnId="{4BC0B7AF-A121-4D8D-A144-8F5C232E66F5}">
      <dgm:prSet/>
      <dgm:spPr/>
    </dgm:pt>
    <dgm:pt modelId="{38C58C49-3D97-409E-8F6D-FE923EF5B4FA}" type="sibTrans" cxnId="{4BC0B7AF-A121-4D8D-A144-8F5C232E66F5}">
      <dgm:prSet/>
      <dgm:spPr/>
    </dgm:pt>
    <dgm:pt modelId="{4284F589-D15D-4C57-8906-FC36026B3996}">
      <dgm:prSet phldrT="[Text]"/>
      <dgm:spPr/>
      <dgm:t>
        <a:bodyPr/>
        <a:lstStyle/>
        <a:p>
          <a:endParaRPr lang="en-US" sz="1300" dirty="0"/>
        </a:p>
      </dgm:t>
    </dgm:pt>
    <dgm:pt modelId="{B7FFFE36-0B8D-41AF-A7AD-C379F61DE189}" type="parTrans" cxnId="{1E5EF51F-28E1-45EA-820C-C625B41EC5B4}">
      <dgm:prSet/>
      <dgm:spPr/>
    </dgm:pt>
    <dgm:pt modelId="{8849A4A4-E8C2-41ED-9029-54212E358D19}" type="sibTrans" cxnId="{1E5EF51F-28E1-45EA-820C-C625B41EC5B4}">
      <dgm:prSet/>
      <dgm:spPr/>
    </dgm:pt>
    <dgm:pt modelId="{A7FF0608-FE54-4949-9F19-F86B03BCEC1A}">
      <dgm:prSet phldrT="[Text]"/>
      <dgm:spPr/>
      <dgm:t>
        <a:bodyPr/>
        <a:lstStyle/>
        <a:p>
          <a:endParaRPr lang="en-US" sz="1300" dirty="0"/>
        </a:p>
      </dgm:t>
    </dgm:pt>
    <dgm:pt modelId="{C05F84AF-E849-45F4-A77D-1FCC8BC5D066}" type="parTrans" cxnId="{08569AF6-8EC2-4C66-A0EC-D21FDC6FF44C}">
      <dgm:prSet/>
      <dgm:spPr/>
    </dgm:pt>
    <dgm:pt modelId="{F94AF254-56B0-4151-8803-27F848473AE2}" type="sibTrans" cxnId="{08569AF6-8EC2-4C66-A0EC-D21FDC6FF44C}">
      <dgm:prSet/>
      <dgm:spPr/>
    </dgm:pt>
    <dgm:pt modelId="{68F6257F-C7E6-4C3D-9FCF-EFA631CFD6DA}">
      <dgm:prSet phldrT="[Text]"/>
      <dgm:spPr/>
      <dgm:t>
        <a:bodyPr/>
        <a:lstStyle/>
        <a:p>
          <a:endParaRPr lang="en-US" sz="1300" dirty="0"/>
        </a:p>
      </dgm:t>
    </dgm:pt>
    <dgm:pt modelId="{965B00AA-8F64-43F0-968E-B1142A329D2A}" type="parTrans" cxnId="{E2790AF8-B930-4E07-B024-F3E9628AC6D0}">
      <dgm:prSet/>
      <dgm:spPr/>
    </dgm:pt>
    <dgm:pt modelId="{73B510D2-5E92-4927-B934-85DEA9064BDC}" type="sibTrans" cxnId="{E2790AF8-B930-4E07-B024-F3E9628AC6D0}">
      <dgm:prSet/>
      <dgm:spPr/>
    </dgm:pt>
    <dgm:pt modelId="{2EE8302C-4D6B-4F66-8A72-6DA673C9C96E}">
      <dgm:prSet phldrT="[Text]"/>
      <dgm:spPr/>
      <dgm:t>
        <a:bodyPr/>
        <a:lstStyle/>
        <a:p>
          <a:endParaRPr lang="en-US" sz="1300" dirty="0"/>
        </a:p>
      </dgm:t>
    </dgm:pt>
    <dgm:pt modelId="{ADD0D44E-31B0-45A3-A844-9288BF03E724}" type="parTrans" cxnId="{E9E136E1-E286-486B-8D05-82CC92D6E9D3}">
      <dgm:prSet/>
      <dgm:spPr/>
    </dgm:pt>
    <dgm:pt modelId="{1FB67BFD-3FE4-4219-A1F9-261AD18A5EF5}" type="sibTrans" cxnId="{E9E136E1-E286-486B-8D05-82CC92D6E9D3}">
      <dgm:prSet/>
      <dgm:spPr/>
    </dgm:pt>
    <dgm:pt modelId="{C4D5EE99-3575-4BA4-BA5D-8447B3DE7483}">
      <dgm:prSet phldrT="[Text]"/>
      <dgm:spPr/>
      <dgm:t>
        <a:bodyPr/>
        <a:lstStyle/>
        <a:p>
          <a:endParaRPr lang="en-US" sz="1300" dirty="0"/>
        </a:p>
      </dgm:t>
    </dgm:pt>
    <dgm:pt modelId="{B5E4B0DF-73E0-4BB9-86DE-D1A594E70772}" type="parTrans" cxnId="{3B718636-4600-43F2-9F29-B8692E881855}">
      <dgm:prSet/>
      <dgm:spPr/>
    </dgm:pt>
    <dgm:pt modelId="{167DAFA1-7D3B-49F4-8D4D-3D94DA958DB5}" type="sibTrans" cxnId="{3B718636-4600-43F2-9F29-B8692E881855}">
      <dgm:prSet/>
      <dgm:spPr/>
    </dgm:pt>
    <dgm:pt modelId="{29CD8275-F62C-4BE7-9037-9915945FD642}">
      <dgm:prSet phldrT="[Text]"/>
      <dgm:spPr/>
      <dgm:t>
        <a:bodyPr/>
        <a:lstStyle/>
        <a:p>
          <a:endParaRPr lang="en-US" sz="1300" dirty="0"/>
        </a:p>
      </dgm:t>
    </dgm:pt>
    <dgm:pt modelId="{6F3117BE-790A-4B34-912E-78A7342FD704}" type="parTrans" cxnId="{8743FFC0-7D44-47B5-86B3-6BBA6CF897C8}">
      <dgm:prSet/>
      <dgm:spPr/>
    </dgm:pt>
    <dgm:pt modelId="{3F113045-47A5-4579-85EB-5CBA4079BC54}" type="sibTrans" cxnId="{8743FFC0-7D44-47B5-86B3-6BBA6CF897C8}">
      <dgm:prSet/>
      <dgm:spPr/>
    </dgm:pt>
    <dgm:pt modelId="{9F822208-0EFF-45E0-B382-22B2BCCE93BC}">
      <dgm:prSet phldrT="[Text]"/>
      <dgm:spPr/>
      <dgm:t>
        <a:bodyPr/>
        <a:lstStyle/>
        <a:p>
          <a:endParaRPr lang="en-US" sz="1300" dirty="0"/>
        </a:p>
      </dgm:t>
    </dgm:pt>
    <dgm:pt modelId="{B29F66FE-6547-4F03-92AC-AC0A5938EA08}" type="parTrans" cxnId="{0AD4B817-8647-46F6-B45A-8FDF3DA9A151}">
      <dgm:prSet/>
      <dgm:spPr/>
    </dgm:pt>
    <dgm:pt modelId="{CB07C921-2B3D-4540-A50C-8B8541B79D6C}" type="sibTrans" cxnId="{0AD4B817-8647-46F6-B45A-8FDF3DA9A151}">
      <dgm:prSet/>
      <dgm:spPr/>
    </dgm:pt>
    <dgm:pt modelId="{E1E5CFFD-F165-45CE-A30B-8F0C19F9D26D}">
      <dgm:prSet phldrT="[Text]"/>
      <dgm:spPr/>
      <dgm:t>
        <a:bodyPr/>
        <a:lstStyle/>
        <a:p>
          <a:endParaRPr lang="en-US" sz="1300" dirty="0"/>
        </a:p>
      </dgm:t>
    </dgm:pt>
    <dgm:pt modelId="{8CBE35D9-3A69-4908-9DCF-F67FC7508652}" type="parTrans" cxnId="{BE3C6006-7D32-48C9-AF2E-BBB7FD274B6E}">
      <dgm:prSet/>
      <dgm:spPr/>
    </dgm:pt>
    <dgm:pt modelId="{D2813B9B-F466-4AE4-B52A-28A3E384EBAC}" type="sibTrans" cxnId="{BE3C6006-7D32-48C9-AF2E-BBB7FD274B6E}">
      <dgm:prSet/>
      <dgm:spPr/>
    </dgm:pt>
    <dgm:pt modelId="{91707B64-6735-406E-99BB-E8AEDDF130CF}">
      <dgm:prSet phldrT="[Text]"/>
      <dgm:spPr/>
      <dgm:t>
        <a:bodyPr/>
        <a:lstStyle/>
        <a:p>
          <a:endParaRPr lang="en-US" sz="1300" dirty="0"/>
        </a:p>
      </dgm:t>
    </dgm:pt>
    <dgm:pt modelId="{1F534A9B-8B72-4F24-89A0-0C8094BC7B1C}" type="parTrans" cxnId="{146C4495-975D-4758-BACF-A0DC494F14D9}">
      <dgm:prSet/>
      <dgm:spPr/>
    </dgm:pt>
    <dgm:pt modelId="{A05A5EE8-CB48-4837-9869-9EAD4F5371BB}" type="sibTrans" cxnId="{146C4495-975D-4758-BACF-A0DC494F14D9}">
      <dgm:prSet/>
      <dgm:spPr/>
    </dgm:pt>
    <dgm:pt modelId="{20726462-6061-45D0-B130-95476A43709B}">
      <dgm:prSet phldrT="[Text]"/>
      <dgm:spPr/>
      <dgm:t>
        <a:bodyPr/>
        <a:lstStyle/>
        <a:p>
          <a:endParaRPr lang="en-US" sz="1300" dirty="0"/>
        </a:p>
      </dgm:t>
    </dgm:pt>
    <dgm:pt modelId="{DB9FBED4-4EF5-47E5-AD47-7D48BDEE890A}" type="parTrans" cxnId="{66389698-90FA-4546-9AB7-3F976867318A}">
      <dgm:prSet/>
      <dgm:spPr/>
    </dgm:pt>
    <dgm:pt modelId="{A6257B88-9B8B-4251-AEAE-A2E9463860D7}" type="sibTrans" cxnId="{66389698-90FA-4546-9AB7-3F976867318A}">
      <dgm:prSet/>
      <dgm:spPr/>
    </dgm:pt>
    <dgm:pt modelId="{799E6281-A9CE-48F5-B377-D3AC56127061}">
      <dgm:prSet phldrT="[Text]"/>
      <dgm:spPr/>
      <dgm:t>
        <a:bodyPr/>
        <a:lstStyle/>
        <a:p>
          <a:endParaRPr lang="en-US" sz="1300" dirty="0"/>
        </a:p>
      </dgm:t>
    </dgm:pt>
    <dgm:pt modelId="{5846F46D-7C5D-439F-BB8B-3B167D788B8F}" type="parTrans" cxnId="{ADDE4E35-1CF8-4494-913A-0D769DCC7566}">
      <dgm:prSet/>
      <dgm:spPr/>
    </dgm:pt>
    <dgm:pt modelId="{F662D93D-2003-468A-AA79-1B5C907CF074}" type="sibTrans" cxnId="{ADDE4E35-1CF8-4494-913A-0D769DCC7566}">
      <dgm:prSet/>
      <dgm:spPr/>
    </dgm:pt>
    <dgm:pt modelId="{9BD29C09-ACD6-4496-9F19-335B9CE83DDE}">
      <dgm:prSet phldrT="[Text]"/>
      <dgm:spPr/>
      <dgm:t>
        <a:bodyPr/>
        <a:lstStyle/>
        <a:p>
          <a:endParaRPr lang="en-US" sz="1300" dirty="0"/>
        </a:p>
      </dgm:t>
    </dgm:pt>
    <dgm:pt modelId="{6554644A-E463-45C4-B2A2-01F87A608B05}" type="parTrans" cxnId="{C948D612-3E93-4895-8D25-CA2CB2C0811E}">
      <dgm:prSet/>
      <dgm:spPr/>
    </dgm:pt>
    <dgm:pt modelId="{A4869C9E-6D0D-48E3-BD07-417216AC29EE}" type="sibTrans" cxnId="{C948D612-3E93-4895-8D25-CA2CB2C0811E}">
      <dgm:prSet/>
      <dgm:spPr/>
    </dgm:pt>
    <dgm:pt modelId="{76E00036-6745-4BAB-879C-2CB5848B2ED7}">
      <dgm:prSet phldrT="[Text]"/>
      <dgm:spPr/>
      <dgm:t>
        <a:bodyPr/>
        <a:lstStyle/>
        <a:p>
          <a:endParaRPr lang="en-US" sz="1300" dirty="0"/>
        </a:p>
      </dgm:t>
    </dgm:pt>
    <dgm:pt modelId="{AC8F3329-7A62-4E67-81BB-57854D69B7CE}" type="parTrans" cxnId="{A251E614-9840-4D89-BA3F-515AA3A6F240}">
      <dgm:prSet/>
      <dgm:spPr/>
    </dgm:pt>
    <dgm:pt modelId="{FA76BA00-9E87-4CB2-9E2A-81F119F55AC9}" type="sibTrans" cxnId="{A251E614-9840-4D89-BA3F-515AA3A6F240}">
      <dgm:prSet/>
      <dgm:spPr/>
    </dgm:pt>
    <dgm:pt modelId="{C6985495-876C-48E7-8E27-51E7A14F4422}">
      <dgm:prSet phldrT="[Text]"/>
      <dgm:spPr/>
      <dgm:t>
        <a:bodyPr/>
        <a:lstStyle/>
        <a:p>
          <a:endParaRPr lang="en-US" sz="1300" dirty="0"/>
        </a:p>
      </dgm:t>
    </dgm:pt>
    <dgm:pt modelId="{1D9BA7BB-8588-41A9-9F3E-6E67D87B0B11}" type="parTrans" cxnId="{5CF26F4A-C7DF-497A-8919-6F33CFB4D6D1}">
      <dgm:prSet/>
      <dgm:spPr/>
    </dgm:pt>
    <dgm:pt modelId="{91A00872-9C1B-49A1-BE85-B938C6FEB62C}" type="sibTrans" cxnId="{5CF26F4A-C7DF-497A-8919-6F33CFB4D6D1}">
      <dgm:prSet/>
      <dgm:spPr/>
    </dgm:pt>
    <dgm:pt modelId="{AEBBA85C-C933-4BD2-87D7-F42751B67D2D}">
      <dgm:prSet phldrT="[Text]"/>
      <dgm:spPr/>
      <dgm:t>
        <a:bodyPr/>
        <a:lstStyle/>
        <a:p>
          <a:endParaRPr lang="en-US" sz="1300" dirty="0"/>
        </a:p>
      </dgm:t>
    </dgm:pt>
    <dgm:pt modelId="{4BA615F9-D3A0-4571-877D-C8850A37141F}" type="parTrans" cxnId="{6A3FD62D-FA34-489C-8252-89AA09514C9A}">
      <dgm:prSet/>
      <dgm:spPr/>
    </dgm:pt>
    <dgm:pt modelId="{0C856280-83E1-4339-956A-85ECCBFF1D4A}" type="sibTrans" cxnId="{6A3FD62D-FA34-489C-8252-89AA09514C9A}">
      <dgm:prSet/>
      <dgm:spPr/>
    </dgm:pt>
    <dgm:pt modelId="{89114098-C35E-4566-8A81-0875705427E2}">
      <dgm:prSet phldrT="[Text]"/>
      <dgm:spPr/>
      <dgm:t>
        <a:bodyPr/>
        <a:lstStyle/>
        <a:p>
          <a:endParaRPr lang="en-US" sz="1300" dirty="0"/>
        </a:p>
      </dgm:t>
    </dgm:pt>
    <dgm:pt modelId="{3DAD908B-D679-4A55-9D7C-C67252F85913}" type="parTrans" cxnId="{2E75A590-D719-4B5D-B2E5-605BD223994B}">
      <dgm:prSet/>
      <dgm:spPr/>
    </dgm:pt>
    <dgm:pt modelId="{052CDF18-A51D-41E4-B1BD-1252BAB94D1A}" type="sibTrans" cxnId="{2E75A590-D719-4B5D-B2E5-605BD223994B}">
      <dgm:prSet/>
      <dgm:spPr/>
    </dgm:pt>
    <dgm:pt modelId="{597E7B29-8919-428E-90DE-8CB607AEA858}">
      <dgm:prSet phldrT="[Text]"/>
      <dgm:spPr/>
      <dgm:t>
        <a:bodyPr/>
        <a:lstStyle/>
        <a:p>
          <a:endParaRPr lang="en-US" sz="1300" dirty="0"/>
        </a:p>
      </dgm:t>
    </dgm:pt>
    <dgm:pt modelId="{EEB8F434-1430-4A09-9575-38A9F43957D3}" type="parTrans" cxnId="{B707F768-7BAE-4187-9801-B82283DC1B29}">
      <dgm:prSet/>
      <dgm:spPr/>
    </dgm:pt>
    <dgm:pt modelId="{A8D51441-0500-4458-BC56-DC373135DB9E}" type="sibTrans" cxnId="{B707F768-7BAE-4187-9801-B82283DC1B29}">
      <dgm:prSet/>
      <dgm:spPr/>
    </dgm:pt>
    <dgm:pt modelId="{BE45C648-524E-4A88-A1E7-07C91B01CD6D}">
      <dgm:prSet phldrT="[Text]"/>
      <dgm:spPr/>
      <dgm:t>
        <a:bodyPr/>
        <a:lstStyle/>
        <a:p>
          <a:endParaRPr lang="en-US" sz="1300" dirty="0"/>
        </a:p>
      </dgm:t>
    </dgm:pt>
    <dgm:pt modelId="{8488D684-EEE4-438C-8265-FA6F74B7C6C5}" type="parTrans" cxnId="{5B14476C-CB86-46B7-8D7F-B02B36FFBD31}">
      <dgm:prSet/>
      <dgm:spPr/>
    </dgm:pt>
    <dgm:pt modelId="{240A2775-DC3C-4F99-A357-AFBBE0555238}" type="sibTrans" cxnId="{5B14476C-CB86-46B7-8D7F-B02B36FFBD31}">
      <dgm:prSet/>
      <dgm:spPr/>
    </dgm:pt>
    <dgm:pt modelId="{D2AC3974-2B3A-412E-8412-6DF9902A8C16}">
      <dgm:prSet phldrT="[Text]"/>
      <dgm:spPr/>
      <dgm:t>
        <a:bodyPr/>
        <a:lstStyle/>
        <a:p>
          <a:endParaRPr lang="en-US" sz="1300" dirty="0"/>
        </a:p>
      </dgm:t>
    </dgm:pt>
    <dgm:pt modelId="{6B9628D0-694A-4FE3-98DB-A8C09C2DB01D}" type="parTrans" cxnId="{093BE070-ADC4-4F43-9E5B-45C7842126B5}">
      <dgm:prSet/>
      <dgm:spPr/>
    </dgm:pt>
    <dgm:pt modelId="{7C4BEFF1-08E9-4C24-BEEA-368A3D959961}" type="sibTrans" cxnId="{093BE070-ADC4-4F43-9E5B-45C7842126B5}">
      <dgm:prSet/>
      <dgm:spPr/>
    </dgm:pt>
    <dgm:pt modelId="{50284DA2-A03D-41B1-8F78-78A1E2B1EC82}">
      <dgm:prSet phldrT="[Text]"/>
      <dgm:spPr/>
      <dgm:t>
        <a:bodyPr/>
        <a:lstStyle/>
        <a:p>
          <a:endParaRPr lang="en-US" sz="1300" dirty="0"/>
        </a:p>
      </dgm:t>
    </dgm:pt>
    <dgm:pt modelId="{604D1E80-78BE-465B-ABEA-EAB8896FDA13}" type="parTrans" cxnId="{9B0F725B-ED6C-4F56-B7CD-E8FDB039E2F6}">
      <dgm:prSet/>
      <dgm:spPr/>
    </dgm:pt>
    <dgm:pt modelId="{C224A3BA-B10B-4A53-BD21-258E2C04FD2D}" type="sibTrans" cxnId="{9B0F725B-ED6C-4F56-B7CD-E8FDB039E2F6}">
      <dgm:prSet/>
      <dgm:spPr/>
    </dgm:pt>
    <dgm:pt modelId="{3E9818BE-F77A-452C-B93D-050271F02BD5}">
      <dgm:prSet phldrT="[Text]"/>
      <dgm:spPr/>
      <dgm:t>
        <a:bodyPr/>
        <a:lstStyle/>
        <a:p>
          <a:endParaRPr lang="en-US" sz="1300" dirty="0"/>
        </a:p>
      </dgm:t>
    </dgm:pt>
    <dgm:pt modelId="{35240495-E97A-4756-A59A-A8F5E43AB8F1}" type="parTrans" cxnId="{C70AD60B-0934-405F-AD8F-17469E7A4DFC}">
      <dgm:prSet/>
      <dgm:spPr/>
    </dgm:pt>
    <dgm:pt modelId="{EA1CD951-3216-4467-81BA-621A38EB5E51}" type="sibTrans" cxnId="{C70AD60B-0934-405F-AD8F-17469E7A4DFC}">
      <dgm:prSet/>
      <dgm:spPr/>
    </dgm:pt>
    <dgm:pt modelId="{DD9B34FB-B6CB-4894-BAB4-6145FF35D845}">
      <dgm:prSet phldrT="[Text]"/>
      <dgm:spPr/>
      <dgm:t>
        <a:bodyPr/>
        <a:lstStyle/>
        <a:p>
          <a:endParaRPr lang="en-US" sz="1300" dirty="0"/>
        </a:p>
      </dgm:t>
    </dgm:pt>
    <dgm:pt modelId="{C97E25D6-FC58-406E-9427-651FA76793B5}" type="parTrans" cxnId="{830C4218-01A4-4680-95C0-6A2FF86B2A73}">
      <dgm:prSet/>
      <dgm:spPr/>
    </dgm:pt>
    <dgm:pt modelId="{23B02405-8B9D-465A-840E-FC425498139B}" type="sibTrans" cxnId="{830C4218-01A4-4680-95C0-6A2FF86B2A73}">
      <dgm:prSet/>
      <dgm:spPr/>
    </dgm:pt>
    <dgm:pt modelId="{E838EDAF-38F8-4A28-B5D7-251186531A92}">
      <dgm:prSet phldrT="[Text]"/>
      <dgm:spPr/>
      <dgm:t>
        <a:bodyPr/>
        <a:lstStyle/>
        <a:p>
          <a:endParaRPr lang="en-US" sz="1300" dirty="0"/>
        </a:p>
      </dgm:t>
    </dgm:pt>
    <dgm:pt modelId="{2970CC86-91CB-4159-BC44-8F6A05814C8C}" type="parTrans" cxnId="{1B0A8CE1-954D-43EC-AC5F-A7DB9EAE3C0B}">
      <dgm:prSet/>
      <dgm:spPr/>
    </dgm:pt>
    <dgm:pt modelId="{E8A0C663-E581-4DD8-885A-205DB7ACA67A}" type="sibTrans" cxnId="{1B0A8CE1-954D-43EC-AC5F-A7DB9EAE3C0B}">
      <dgm:prSet/>
      <dgm:spPr/>
    </dgm:pt>
    <dgm:pt modelId="{9B432EAE-EB72-40A7-8F24-A68F0F543DCE}">
      <dgm:prSet phldrT="[Text]"/>
      <dgm:spPr/>
      <dgm:t>
        <a:bodyPr/>
        <a:lstStyle/>
        <a:p>
          <a:endParaRPr lang="en-US" sz="1300" dirty="0"/>
        </a:p>
      </dgm:t>
    </dgm:pt>
    <dgm:pt modelId="{0B3191F0-4815-4875-9F6D-BC7849E883AE}" type="parTrans" cxnId="{5F7EBCC3-FA5F-4A59-BC2C-0049C1A8EBDC}">
      <dgm:prSet/>
      <dgm:spPr/>
    </dgm:pt>
    <dgm:pt modelId="{AB8EE1FB-7A54-4FBD-8550-1BB7A7720F7E}" type="sibTrans" cxnId="{5F7EBCC3-FA5F-4A59-BC2C-0049C1A8EBDC}">
      <dgm:prSet/>
      <dgm:spPr/>
    </dgm:pt>
    <dgm:pt modelId="{0229170E-1520-4732-A084-A78C1A5EB9A9}">
      <dgm:prSet phldrT="[Text]"/>
      <dgm:spPr/>
      <dgm:t>
        <a:bodyPr/>
        <a:lstStyle/>
        <a:p>
          <a:endParaRPr lang="en-US" sz="1300" dirty="0"/>
        </a:p>
      </dgm:t>
    </dgm:pt>
    <dgm:pt modelId="{8DA0916F-8893-4149-89D4-F811FE3E62D3}" type="parTrans" cxnId="{B66EA93C-69C3-47CF-8E75-458947471716}">
      <dgm:prSet/>
      <dgm:spPr/>
    </dgm:pt>
    <dgm:pt modelId="{E7B986F5-EA55-4F93-88F4-6C6F7D4D35BA}" type="sibTrans" cxnId="{B66EA93C-69C3-47CF-8E75-458947471716}">
      <dgm:prSet/>
      <dgm:spPr/>
    </dgm:pt>
    <dgm:pt modelId="{57A9FE96-A618-4F03-B89D-53178715F843}">
      <dgm:prSet phldrT="[Text]"/>
      <dgm:spPr/>
      <dgm:t>
        <a:bodyPr/>
        <a:lstStyle/>
        <a:p>
          <a:endParaRPr lang="en-US" sz="1300" dirty="0"/>
        </a:p>
      </dgm:t>
    </dgm:pt>
    <dgm:pt modelId="{E6DF1F8F-1ED5-4E01-9830-D2014573D2A4}" type="parTrans" cxnId="{562D9E7E-DEF3-4FA0-AB20-1B3E8E0BC1B9}">
      <dgm:prSet/>
      <dgm:spPr/>
    </dgm:pt>
    <dgm:pt modelId="{0F6CE940-09E6-438B-AF0B-91A09FC0685D}" type="sibTrans" cxnId="{562D9E7E-DEF3-4FA0-AB20-1B3E8E0BC1B9}">
      <dgm:prSet/>
      <dgm:spPr/>
    </dgm:pt>
    <dgm:pt modelId="{31297530-623D-4BE5-8E0D-2D060ACC2DDD}">
      <dgm:prSet phldrT="[Text]"/>
      <dgm:spPr/>
      <dgm:t>
        <a:bodyPr/>
        <a:lstStyle/>
        <a:p>
          <a:endParaRPr lang="en-US" sz="1300" dirty="0"/>
        </a:p>
      </dgm:t>
    </dgm:pt>
    <dgm:pt modelId="{EF4FBA18-0392-466C-B3CA-8FA1D8EEE807}" type="parTrans" cxnId="{EF4E39C0-81D7-4AFD-B069-B2220A87095B}">
      <dgm:prSet/>
      <dgm:spPr/>
    </dgm:pt>
    <dgm:pt modelId="{D1DCAC4E-0CF8-4523-B5D9-E1CD91B30731}" type="sibTrans" cxnId="{EF4E39C0-81D7-4AFD-B069-B2220A87095B}">
      <dgm:prSet/>
      <dgm:spPr/>
    </dgm:pt>
    <dgm:pt modelId="{1542EBB3-C6CA-421E-A442-F66F2FEE4EA7}" type="pres">
      <dgm:prSet presAssocID="{BED76178-B883-4B71-ADEA-230096753D5D}" presName="Name0" presStyleCnt="0">
        <dgm:presLayoutVars>
          <dgm:dir/>
          <dgm:resizeHandles val="exact"/>
        </dgm:presLayoutVars>
      </dgm:prSet>
      <dgm:spPr/>
      <dgm:t>
        <a:bodyPr/>
        <a:lstStyle/>
        <a:p>
          <a:endParaRPr lang="en-US"/>
        </a:p>
      </dgm:t>
    </dgm:pt>
    <dgm:pt modelId="{59C18D8E-FB3C-4496-A6C9-1311053A47B0}" type="pres">
      <dgm:prSet presAssocID="{3A12E1DA-B941-49C1-AC3C-69DC28236E9A}" presName="node" presStyleLbl="node1" presStyleIdx="0" presStyleCnt="3" custLinFactX="-7557" custLinFactNeighborX="-100000" custLinFactNeighborY="-1515">
        <dgm:presLayoutVars>
          <dgm:bulletEnabled val="1"/>
        </dgm:presLayoutVars>
      </dgm:prSet>
      <dgm:spPr/>
      <dgm:t>
        <a:bodyPr/>
        <a:lstStyle/>
        <a:p>
          <a:endParaRPr lang="en-US"/>
        </a:p>
      </dgm:t>
    </dgm:pt>
    <dgm:pt modelId="{144F444D-2EF3-46DD-B1A3-0BB39B474FAD}" type="pres">
      <dgm:prSet presAssocID="{6E2B88F7-C038-4D5D-BD4D-B6E52377F7E0}" presName="sibTrans" presStyleCnt="0"/>
      <dgm:spPr/>
    </dgm:pt>
    <dgm:pt modelId="{DA8358BC-1176-46E5-818D-B6A6ADD30E2D}" type="pres">
      <dgm:prSet presAssocID="{D5911732-7D2A-405A-B3EF-82403BEB896D}" presName="node" presStyleLbl="node1" presStyleIdx="1" presStyleCnt="3" custScaleX="110318">
        <dgm:presLayoutVars>
          <dgm:bulletEnabled val="1"/>
        </dgm:presLayoutVars>
      </dgm:prSet>
      <dgm:spPr/>
      <dgm:t>
        <a:bodyPr/>
        <a:lstStyle/>
        <a:p>
          <a:endParaRPr lang="en-US"/>
        </a:p>
      </dgm:t>
    </dgm:pt>
    <dgm:pt modelId="{1623A89A-382C-4727-A60F-ADCF2BE0756A}" type="pres">
      <dgm:prSet presAssocID="{E4194F44-F7FC-4BB4-AD61-0CC1857E33A7}" presName="sibTrans" presStyleCnt="0"/>
      <dgm:spPr/>
    </dgm:pt>
    <dgm:pt modelId="{B1CDA207-2DF5-48B2-BBEC-77A14392CE33}" type="pres">
      <dgm:prSet presAssocID="{7E040100-794D-4EEF-9220-268AF5FBA512}" presName="node" presStyleLbl="node1" presStyleIdx="2" presStyleCnt="3">
        <dgm:presLayoutVars>
          <dgm:bulletEnabled val="1"/>
        </dgm:presLayoutVars>
      </dgm:prSet>
      <dgm:spPr/>
      <dgm:t>
        <a:bodyPr/>
        <a:lstStyle/>
        <a:p>
          <a:endParaRPr lang="en-US"/>
        </a:p>
      </dgm:t>
    </dgm:pt>
  </dgm:ptLst>
  <dgm:cxnLst>
    <dgm:cxn modelId="{128E59FE-B680-4A33-8643-FAC173FD259F}" srcId="{D5911732-7D2A-405A-B3EF-82403BEB896D}" destId="{18F34E25-3E3F-47B5-8C7F-6EEDED3D2079}" srcOrd="6" destOrd="0" parTransId="{5C924C3A-9482-4043-8C94-9174BF2EDB99}" sibTransId="{CEA23299-7B5F-4285-8395-A7EB2DBCBA12}"/>
    <dgm:cxn modelId="{04C8ACE0-0DB7-402E-8E06-00DFC95EFEBF}" type="presOf" srcId="{31297530-623D-4BE5-8E0D-2D060ACC2DDD}" destId="{DA8358BC-1176-46E5-818D-B6A6ADD30E2D}" srcOrd="0" destOrd="40" presId="urn:microsoft.com/office/officeart/2005/8/layout/hList6"/>
    <dgm:cxn modelId="{C48CF23B-A2D3-47AB-A192-165605400AEC}" srcId="{BED76178-B883-4B71-ADEA-230096753D5D}" destId="{7E040100-794D-4EEF-9220-268AF5FBA512}" srcOrd="2" destOrd="0" parTransId="{B5A3B89A-C892-4C5C-90CA-3167495695CC}" sibTransId="{851F1C1D-7469-4B81-9E87-9C8314A2FAAA}"/>
    <dgm:cxn modelId="{4BC0B7AF-A121-4D8D-A144-8F5C232E66F5}" srcId="{D5911732-7D2A-405A-B3EF-82403BEB896D}" destId="{45C04E74-8263-4F43-9DA0-47B7FBC67ABC}" srcOrd="12" destOrd="0" parTransId="{41426C31-6291-468A-BAED-E79E2299B52C}" sibTransId="{38C58C49-3D97-409E-8F6D-FE923EF5B4FA}"/>
    <dgm:cxn modelId="{558331E4-7A29-413D-BA60-6C14BE00628A}" type="presOf" srcId="{D6C7BB21-E07D-4358-9F3A-CCB003CB3649}" destId="{DA8358BC-1176-46E5-818D-B6A6ADD30E2D}" srcOrd="0" destOrd="8" presId="urn:microsoft.com/office/officeart/2005/8/layout/hList6"/>
    <dgm:cxn modelId="{367A7D6B-2387-443E-B4F0-00D0C8973935}" type="presOf" srcId="{2EE8302C-4D6B-4F66-8A72-6DA673C9C96E}" destId="{DA8358BC-1176-46E5-818D-B6A6ADD30E2D}" srcOrd="0" destOrd="17" presId="urn:microsoft.com/office/officeart/2005/8/layout/hList6"/>
    <dgm:cxn modelId="{58AC8206-0701-430D-807D-E8A476C1B94B}" srcId="{BED76178-B883-4B71-ADEA-230096753D5D}" destId="{3A12E1DA-B941-49C1-AC3C-69DC28236E9A}" srcOrd="0" destOrd="0" parTransId="{BFF96B0F-8537-4E6A-961F-5CE195C8B75C}" sibTransId="{6E2B88F7-C038-4D5D-BD4D-B6E52377F7E0}"/>
    <dgm:cxn modelId="{B66EA93C-69C3-47CF-8E75-458947471716}" srcId="{D5911732-7D2A-405A-B3EF-82403BEB896D}" destId="{0229170E-1520-4732-A084-A78C1A5EB9A9}" srcOrd="37" destOrd="0" parTransId="{8DA0916F-8893-4149-89D4-F811FE3E62D3}" sibTransId="{E7B986F5-EA55-4F93-88F4-6C6F7D4D35BA}"/>
    <dgm:cxn modelId="{60F68D07-EF15-4A45-B255-7981D2A61D9B}" type="presOf" srcId="{3A12E1DA-B941-49C1-AC3C-69DC28236E9A}" destId="{59C18D8E-FB3C-4496-A6C9-1311053A47B0}" srcOrd="0" destOrd="0" presId="urn:microsoft.com/office/officeart/2005/8/layout/hList6"/>
    <dgm:cxn modelId="{16717B98-FC46-4DB1-A5BD-9DBA0DD67247}" type="presOf" srcId="{BED76178-B883-4B71-ADEA-230096753D5D}" destId="{1542EBB3-C6CA-421E-A442-F66F2FEE4EA7}" srcOrd="0" destOrd="0" presId="urn:microsoft.com/office/officeart/2005/8/layout/hList6"/>
    <dgm:cxn modelId="{8B711AAD-110F-4CD9-9A6F-4FBE138B21BA}" type="presOf" srcId="{A05417D8-D645-42DD-9106-20B25107F673}" destId="{59C18D8E-FB3C-4496-A6C9-1311053A47B0}" srcOrd="0" destOrd="4" presId="urn:microsoft.com/office/officeart/2005/8/layout/hList6"/>
    <dgm:cxn modelId="{002CD0B9-2908-4226-A9E8-D3E057E33220}" type="presOf" srcId="{E838EDAF-38F8-4A28-B5D7-251186531A92}" destId="{DA8358BC-1176-46E5-818D-B6A6ADD30E2D}" srcOrd="0" destOrd="36" presId="urn:microsoft.com/office/officeart/2005/8/layout/hList6"/>
    <dgm:cxn modelId="{6D7CBAB7-79E8-4E48-84CB-ED180622C619}" type="presOf" srcId="{419D406D-16EF-45ED-A627-57193D9FECEC}" destId="{DA8358BC-1176-46E5-818D-B6A6ADD30E2D}" srcOrd="0" destOrd="11" presId="urn:microsoft.com/office/officeart/2005/8/layout/hList6"/>
    <dgm:cxn modelId="{8743FFC0-7D44-47B5-86B3-6BBA6CF897C8}" srcId="{D5911732-7D2A-405A-B3EF-82403BEB896D}" destId="{29CD8275-F62C-4BE7-9037-9915945FD642}" srcOrd="18" destOrd="0" parTransId="{6F3117BE-790A-4B34-912E-78A7342FD704}" sibTransId="{3F113045-47A5-4579-85EB-5CBA4079BC54}"/>
    <dgm:cxn modelId="{0005A7AD-0EA2-416C-B003-4B7FC53F14ED}" type="presOf" srcId="{91707B64-6735-406E-99BB-E8AEDDF130CF}" destId="{DA8358BC-1176-46E5-818D-B6A6ADD30E2D}" srcOrd="0" destOrd="22" presId="urn:microsoft.com/office/officeart/2005/8/layout/hList6"/>
    <dgm:cxn modelId="{E2790AF8-B930-4E07-B024-F3E9628AC6D0}" srcId="{D5911732-7D2A-405A-B3EF-82403BEB896D}" destId="{68F6257F-C7E6-4C3D-9FCF-EFA631CFD6DA}" srcOrd="15" destOrd="0" parTransId="{965B00AA-8F64-43F0-968E-B1142A329D2A}" sibTransId="{73B510D2-5E92-4927-B934-85DEA9064BDC}"/>
    <dgm:cxn modelId="{2462D340-5446-4FC4-A497-FFE0AD9DDA12}" type="presOf" srcId="{50284DA2-A03D-41B1-8F78-78A1E2B1EC82}" destId="{DA8358BC-1176-46E5-818D-B6A6ADD30E2D}" srcOrd="0" destOrd="33" presId="urn:microsoft.com/office/officeart/2005/8/layout/hList6"/>
    <dgm:cxn modelId="{BF6BDB2B-79D6-4F00-90A1-AFAC80A3AE4E}" type="presOf" srcId="{C6AB463D-D3D4-4033-867A-7F6843813E5A}" destId="{DA8358BC-1176-46E5-818D-B6A6ADD30E2D}" srcOrd="0" destOrd="41" presId="urn:microsoft.com/office/officeart/2005/8/layout/hList6"/>
    <dgm:cxn modelId="{C3FDEE97-AA26-497D-A1A2-AB32CD7BD8D7}" type="presOf" srcId="{9927F1FF-1789-4CF6-856D-B5301FA33520}" destId="{DA8358BC-1176-46E5-818D-B6A6ADD30E2D}" srcOrd="0" destOrd="9" presId="urn:microsoft.com/office/officeart/2005/8/layout/hList6"/>
    <dgm:cxn modelId="{3D8E4F53-C2C0-4A27-9997-7CE062D4AA2D}" type="presOf" srcId="{D5911732-7D2A-405A-B3EF-82403BEB896D}" destId="{DA8358BC-1176-46E5-818D-B6A6ADD30E2D}" srcOrd="0" destOrd="0" presId="urn:microsoft.com/office/officeart/2005/8/layout/hList6"/>
    <dgm:cxn modelId="{F2F5031A-36FB-4CED-AD2C-955A3AC1B172}" type="presOf" srcId="{EAEB70C1-1210-464D-9F35-E540E5248F2E}" destId="{DA8358BC-1176-46E5-818D-B6A6ADD30E2D}" srcOrd="0" destOrd="6" presId="urn:microsoft.com/office/officeart/2005/8/layout/hList6"/>
    <dgm:cxn modelId="{5400BFF7-1183-4461-8AAB-59CE52859555}" srcId="{D5911732-7D2A-405A-B3EF-82403BEB896D}" destId="{A0E996D3-D02F-4DFA-A942-856826039568}" srcOrd="9" destOrd="0" parTransId="{A2022A58-990C-4702-8031-6D16F28DEE8D}" sibTransId="{62B62B0D-6E80-441C-A0A5-209D8F9A6FF3}"/>
    <dgm:cxn modelId="{63B72655-EA76-478D-9A14-D3D35577CC93}" srcId="{D5911732-7D2A-405A-B3EF-82403BEB896D}" destId="{8A2EAF8E-42B5-410F-A9E9-7B6747579A24}" srcOrd="2" destOrd="0" parTransId="{E26828F3-10E0-48C5-86E9-A38A247D123B}" sibTransId="{542FEAF9-2B80-44FD-96FB-7BE6C36BEF4B}"/>
    <dgm:cxn modelId="{58F5B398-0E7A-41B4-982F-D6BAAEB550C8}" type="presOf" srcId="{9BD29C09-ACD6-4496-9F19-335B9CE83DDE}" destId="{DA8358BC-1176-46E5-818D-B6A6ADD30E2D}" srcOrd="0" destOrd="25" presId="urn:microsoft.com/office/officeart/2005/8/layout/hList6"/>
    <dgm:cxn modelId="{4D20AFD5-7967-4B8D-930B-4EAFE2CD4F20}" srcId="{D5911732-7D2A-405A-B3EF-82403BEB896D}" destId="{56D7D9C7-55E2-46CA-A047-2139F2CA7F8B}" srcOrd="4" destOrd="0" parTransId="{A6B178D9-1F63-445D-B9B8-315645CA2B23}" sibTransId="{F46848FF-BC62-4752-98A2-DDC12F21FA22}"/>
    <dgm:cxn modelId="{6BE621E4-70C6-424F-8B99-6B96B86E21F4}" srcId="{D5911732-7D2A-405A-B3EF-82403BEB896D}" destId="{C6AB463D-D3D4-4033-867A-7F6843813E5A}" srcOrd="40" destOrd="0" parTransId="{34D3E4F3-6787-4B32-871D-E8FDE200E3B1}" sibTransId="{E7E6D465-F82D-4256-AEFF-26A7F3563751}"/>
    <dgm:cxn modelId="{C70AD60B-0934-405F-AD8F-17469E7A4DFC}" srcId="{D5911732-7D2A-405A-B3EF-82403BEB896D}" destId="{3E9818BE-F77A-452C-B93D-050271F02BD5}" srcOrd="33" destOrd="0" parTransId="{35240495-E97A-4756-A59A-A8F5E43AB8F1}" sibTransId="{EA1CD951-3216-4467-81BA-621A38EB5E51}"/>
    <dgm:cxn modelId="{E3996350-19CB-4FF2-801F-D20E635756CF}" srcId="{3A12E1DA-B941-49C1-AC3C-69DC28236E9A}" destId="{C1347964-EF48-4292-8AC7-1DDA5358C78E}" srcOrd="2" destOrd="0" parTransId="{4390E958-D6DD-475A-A24E-D9093CA52E91}" sibTransId="{0B81AC09-9B6B-4A01-B683-D3BC17039F52}"/>
    <dgm:cxn modelId="{2E75A590-D719-4B5D-B2E5-605BD223994B}" srcId="{D5911732-7D2A-405A-B3EF-82403BEB896D}" destId="{89114098-C35E-4566-8A81-0875705427E2}" srcOrd="28" destOrd="0" parTransId="{3DAD908B-D679-4A55-9D7C-C67252F85913}" sibTransId="{052CDF18-A51D-41E4-B1BD-1252BAB94D1A}"/>
    <dgm:cxn modelId="{562D9E7E-DEF3-4FA0-AB20-1B3E8E0BC1B9}" srcId="{D5911732-7D2A-405A-B3EF-82403BEB896D}" destId="{57A9FE96-A618-4F03-B89D-53178715F843}" srcOrd="38" destOrd="0" parTransId="{E6DF1F8F-1ED5-4E01-9830-D2014573D2A4}" sibTransId="{0F6CE940-09E6-438B-AF0B-91A09FC0685D}"/>
    <dgm:cxn modelId="{5B14476C-CB86-46B7-8D7F-B02B36FFBD31}" srcId="{D5911732-7D2A-405A-B3EF-82403BEB896D}" destId="{BE45C648-524E-4A88-A1E7-07C91B01CD6D}" srcOrd="30" destOrd="0" parTransId="{8488D684-EEE4-438C-8265-FA6F74B7C6C5}" sibTransId="{240A2775-DC3C-4F99-A357-AFBBE0555238}"/>
    <dgm:cxn modelId="{BF7CCF94-9790-44A9-BDF3-56DBAB36F147}" type="presOf" srcId="{D474CE79-7C1F-468E-8310-5D2CBE6E616B}" destId="{DA8358BC-1176-46E5-818D-B6A6ADD30E2D}" srcOrd="0" destOrd="1" presId="urn:microsoft.com/office/officeart/2005/8/layout/hList6"/>
    <dgm:cxn modelId="{0AD4B817-8647-46F6-B45A-8FDF3DA9A151}" srcId="{D5911732-7D2A-405A-B3EF-82403BEB896D}" destId="{9F822208-0EFF-45E0-B382-22B2BCCE93BC}" srcOrd="19" destOrd="0" parTransId="{B29F66FE-6547-4F03-92AC-AC0A5938EA08}" sibTransId="{CB07C921-2B3D-4540-A50C-8B8541B79D6C}"/>
    <dgm:cxn modelId="{E9E136E1-E286-486B-8D05-82CC92D6E9D3}" srcId="{D5911732-7D2A-405A-B3EF-82403BEB896D}" destId="{2EE8302C-4D6B-4F66-8A72-6DA673C9C96E}" srcOrd="16" destOrd="0" parTransId="{ADD0D44E-31B0-45A3-A844-9288BF03E724}" sibTransId="{1FB67BFD-3FE4-4219-A1F9-261AD18A5EF5}"/>
    <dgm:cxn modelId="{6A3FD62D-FA34-489C-8252-89AA09514C9A}" srcId="{D5911732-7D2A-405A-B3EF-82403BEB896D}" destId="{AEBBA85C-C933-4BD2-87D7-F42751B67D2D}" srcOrd="27" destOrd="0" parTransId="{4BA615F9-D3A0-4571-877D-C8850A37141F}" sibTransId="{0C856280-83E1-4339-956A-85ECCBFF1D4A}"/>
    <dgm:cxn modelId="{F5293171-9560-48B7-A7BA-9AB386B06D80}" type="presOf" srcId="{D2AC3974-2B3A-412E-8412-6DF9902A8C16}" destId="{DA8358BC-1176-46E5-818D-B6A6ADD30E2D}" srcOrd="0" destOrd="32" presId="urn:microsoft.com/office/officeart/2005/8/layout/hList6"/>
    <dgm:cxn modelId="{2F6185A4-31A9-4108-A1C7-1EC88D6D58FD}" srcId="{D5911732-7D2A-405A-B3EF-82403BEB896D}" destId="{3CED8D9E-3F2E-4754-BF60-030605D61259}" srcOrd="1" destOrd="0" parTransId="{8639AE3D-3A37-4963-BB69-63014D9415C6}" sibTransId="{12568B2B-5475-4A19-8E75-E3E88F5A0526}"/>
    <dgm:cxn modelId="{2E651AF4-1B4B-4A0C-BBBB-753F49696968}" type="presOf" srcId="{3CED8D9E-3F2E-4754-BF60-030605D61259}" destId="{DA8358BC-1176-46E5-818D-B6A6ADD30E2D}" srcOrd="0" destOrd="2" presId="urn:microsoft.com/office/officeart/2005/8/layout/hList6"/>
    <dgm:cxn modelId="{89EC7DAF-059F-4902-870B-B8503546598A}" type="presOf" srcId="{17963071-22F5-40C8-87A7-727D72456A5C}" destId="{B1CDA207-2DF5-48B2-BBEC-77A14392CE33}" srcOrd="0" destOrd="3" presId="urn:microsoft.com/office/officeart/2005/8/layout/hList6"/>
    <dgm:cxn modelId="{BE3C6006-7D32-48C9-AF2E-BBB7FD274B6E}" srcId="{D5911732-7D2A-405A-B3EF-82403BEB896D}" destId="{E1E5CFFD-F165-45CE-A30B-8F0C19F9D26D}" srcOrd="20" destOrd="0" parTransId="{8CBE35D9-3A69-4908-9DCF-F67FC7508652}" sibTransId="{D2813B9B-F466-4AE4-B52A-28A3E384EBAC}"/>
    <dgm:cxn modelId="{41F54FAF-C341-4E5A-A23C-AE0DF6704A21}" type="presOf" srcId="{56D7D9C7-55E2-46CA-A047-2139F2CA7F8B}" destId="{DA8358BC-1176-46E5-818D-B6A6ADD30E2D}" srcOrd="0" destOrd="5" presId="urn:microsoft.com/office/officeart/2005/8/layout/hList6"/>
    <dgm:cxn modelId="{C948D612-3E93-4895-8D25-CA2CB2C0811E}" srcId="{D5911732-7D2A-405A-B3EF-82403BEB896D}" destId="{9BD29C09-ACD6-4496-9F19-335B9CE83DDE}" srcOrd="24" destOrd="0" parTransId="{6554644A-E463-45C4-B2A2-01F87A608B05}" sibTransId="{A4869C9E-6D0D-48E3-BD07-417216AC29EE}"/>
    <dgm:cxn modelId="{80E39C63-DA38-4DE2-964B-7C0F78F0676C}" type="presOf" srcId="{D0E288D5-5FD9-423C-8E21-8D5B2CC5D5D8}" destId="{59C18D8E-FB3C-4496-A6C9-1311053A47B0}" srcOrd="0" destOrd="6" presId="urn:microsoft.com/office/officeart/2005/8/layout/hList6"/>
    <dgm:cxn modelId="{5F7EBCC3-FA5F-4A59-BC2C-0049C1A8EBDC}" srcId="{D5911732-7D2A-405A-B3EF-82403BEB896D}" destId="{9B432EAE-EB72-40A7-8F24-A68F0F543DCE}" srcOrd="36" destOrd="0" parTransId="{0B3191F0-4815-4875-9F6D-BC7849E883AE}" sibTransId="{AB8EE1FB-7A54-4FBD-8550-1BB7A7720F7E}"/>
    <dgm:cxn modelId="{B707F768-7BAE-4187-9801-B82283DC1B29}" srcId="{D5911732-7D2A-405A-B3EF-82403BEB896D}" destId="{597E7B29-8919-428E-90DE-8CB607AEA858}" srcOrd="29" destOrd="0" parTransId="{EEB8F434-1430-4A09-9575-38A9F43957D3}" sibTransId="{A8D51441-0500-4458-BC56-DC373135DB9E}"/>
    <dgm:cxn modelId="{170855B4-112E-4BC8-A086-087F2F818EC2}" type="presOf" srcId="{799E6281-A9CE-48F5-B377-D3AC56127061}" destId="{DA8358BC-1176-46E5-818D-B6A6ADD30E2D}" srcOrd="0" destOrd="24" presId="urn:microsoft.com/office/officeart/2005/8/layout/hList6"/>
    <dgm:cxn modelId="{64B6C32D-6115-4AC4-BED0-E5E893A78F61}" type="presOf" srcId="{7E040100-794D-4EEF-9220-268AF5FBA512}" destId="{B1CDA207-2DF5-48B2-BBEC-77A14392CE33}" srcOrd="0" destOrd="0" presId="urn:microsoft.com/office/officeart/2005/8/layout/hList6"/>
    <dgm:cxn modelId="{2D5C5532-1882-4465-B4DE-5B522EE65628}" type="presOf" srcId="{45C04E74-8263-4F43-9DA0-47B7FBC67ABC}" destId="{DA8358BC-1176-46E5-818D-B6A6ADD30E2D}" srcOrd="0" destOrd="13" presId="urn:microsoft.com/office/officeart/2005/8/layout/hList6"/>
    <dgm:cxn modelId="{21E69DD5-3D5E-4572-B2D7-C14200F020C0}" srcId="{3A12E1DA-B941-49C1-AC3C-69DC28236E9A}" destId="{495E27AD-0B4F-47F3-8972-1C082A47C6EA}" srcOrd="4" destOrd="0" parTransId="{29EB5483-B7CA-4F31-A509-D5648980FAED}" sibTransId="{2A0F5A84-F054-4A34-AF6B-D7A3A7B20867}"/>
    <dgm:cxn modelId="{6CA70F97-C639-421A-BE54-5C0536CC6B17}" srcId="{7E040100-794D-4EEF-9220-268AF5FBA512}" destId="{17963071-22F5-40C8-87A7-727D72456A5C}" srcOrd="2" destOrd="0" parTransId="{5793C143-143E-4EAC-A5F0-58E0881888A7}" sibTransId="{0E44F636-8DB2-4552-9D08-5D14EC501CD1}"/>
    <dgm:cxn modelId="{DA7BD4C6-9D77-4BD3-A3BF-96B0DE907987}" type="presOf" srcId="{B3BDDDE6-D46E-431F-9BDE-72D37C7D0F7F}" destId="{DA8358BC-1176-46E5-818D-B6A6ADD30E2D}" srcOrd="0" destOrd="4" presId="urn:microsoft.com/office/officeart/2005/8/layout/hList6"/>
    <dgm:cxn modelId="{6892BE2E-0D68-4B84-B279-2E496CC5FB61}" type="presOf" srcId="{C4D5EE99-3575-4BA4-BA5D-8447B3DE7483}" destId="{DA8358BC-1176-46E5-818D-B6A6ADD30E2D}" srcOrd="0" destOrd="18" presId="urn:microsoft.com/office/officeart/2005/8/layout/hList6"/>
    <dgm:cxn modelId="{2A8FFAB8-0564-48DF-8722-17C5B3CFE301}" srcId="{3A12E1DA-B941-49C1-AC3C-69DC28236E9A}" destId="{C8B53BE8-B544-4E18-9B95-E4DA6BF4C0B8}" srcOrd="0" destOrd="0" parTransId="{286D1BB8-C540-415D-98C9-D52837BBC15B}" sibTransId="{F20C74FA-5D05-4351-BADE-B75E669F3E68}"/>
    <dgm:cxn modelId="{A251E614-9840-4D89-BA3F-515AA3A6F240}" srcId="{D5911732-7D2A-405A-B3EF-82403BEB896D}" destId="{76E00036-6745-4BAB-879C-2CB5848B2ED7}" srcOrd="25" destOrd="0" parTransId="{AC8F3329-7A62-4E67-81BB-57854D69B7CE}" sibTransId="{FA76BA00-9E87-4CB2-9E2A-81F119F55AC9}"/>
    <dgm:cxn modelId="{ADDE4E35-1CF8-4494-913A-0D769DCC7566}" srcId="{D5911732-7D2A-405A-B3EF-82403BEB896D}" destId="{799E6281-A9CE-48F5-B377-D3AC56127061}" srcOrd="23" destOrd="0" parTransId="{5846F46D-7C5D-439F-BB8B-3B167D788B8F}" sibTransId="{F662D93D-2003-468A-AA79-1B5C907CF074}"/>
    <dgm:cxn modelId="{A3C84179-91AA-4305-81B1-1BCB2E053C5C}" type="presOf" srcId="{57A9FE96-A618-4F03-B89D-53178715F843}" destId="{DA8358BC-1176-46E5-818D-B6A6ADD30E2D}" srcOrd="0" destOrd="39" presId="urn:microsoft.com/office/officeart/2005/8/layout/hList6"/>
    <dgm:cxn modelId="{0777F6BC-B5A7-4F79-89E5-A112D1C06686}" type="presOf" srcId="{18F34E25-3E3F-47B5-8C7F-6EEDED3D2079}" destId="{DA8358BC-1176-46E5-818D-B6A6ADD30E2D}" srcOrd="0" destOrd="7" presId="urn:microsoft.com/office/officeart/2005/8/layout/hList6"/>
    <dgm:cxn modelId="{99D0A8DC-1A4C-412F-B0C4-87D8E8285E5E}" srcId="{3A12E1DA-B941-49C1-AC3C-69DC28236E9A}" destId="{A05417D8-D645-42DD-9106-20B25107F673}" srcOrd="3" destOrd="0" parTransId="{3BF224DF-F8EE-42FC-84E1-8DA7FA0A5354}" sibTransId="{C10B46F8-62CA-4426-936E-823DBD491839}"/>
    <dgm:cxn modelId="{08569AF6-8EC2-4C66-A0EC-D21FDC6FF44C}" srcId="{D5911732-7D2A-405A-B3EF-82403BEB896D}" destId="{A7FF0608-FE54-4949-9F19-F86B03BCEC1A}" srcOrd="14" destOrd="0" parTransId="{C05F84AF-E849-45F4-A77D-1FCC8BC5D066}" sibTransId="{F94AF254-56B0-4151-8803-27F848473AE2}"/>
    <dgm:cxn modelId="{2E1DA021-5B5A-4512-8852-9AA33D5249F1}" type="presOf" srcId="{3E9818BE-F77A-452C-B93D-050271F02BD5}" destId="{DA8358BC-1176-46E5-818D-B6A6ADD30E2D}" srcOrd="0" destOrd="34" presId="urn:microsoft.com/office/officeart/2005/8/layout/hList6"/>
    <dgm:cxn modelId="{C244ED42-3D78-444C-8FDE-6B71E261DB5A}" type="presOf" srcId="{68F6257F-C7E6-4C3D-9FCF-EFA631CFD6DA}" destId="{DA8358BC-1176-46E5-818D-B6A6ADD30E2D}" srcOrd="0" destOrd="16" presId="urn:microsoft.com/office/officeart/2005/8/layout/hList6"/>
    <dgm:cxn modelId="{6BAD8824-8B25-4BD3-B16B-24EFA46E5407}" srcId="{D5911732-7D2A-405A-B3EF-82403BEB896D}" destId="{B3BDDDE6-D46E-431F-9BDE-72D37C7D0F7F}" srcOrd="3" destOrd="0" parTransId="{3E73C3BB-5602-4196-BBC2-C6C2BEC337CC}" sibTransId="{CBC20A35-0302-459D-AE08-0D3E4F8C462F}"/>
    <dgm:cxn modelId="{ACD0F9A8-91D2-4690-A0C5-280B59C913F3}" srcId="{BED76178-B883-4B71-ADEA-230096753D5D}" destId="{D5911732-7D2A-405A-B3EF-82403BEB896D}" srcOrd="1" destOrd="0" parTransId="{CA2F1D4E-EF89-4A00-92B8-1AE8CE6D2E22}" sibTransId="{E4194F44-F7FC-4BB4-AD61-0CC1857E33A7}"/>
    <dgm:cxn modelId="{84C951DA-ABCC-4B34-A616-6D84ACCF3D49}" type="presOf" srcId="{89114098-C35E-4566-8A81-0875705427E2}" destId="{DA8358BC-1176-46E5-818D-B6A6ADD30E2D}" srcOrd="0" destOrd="29" presId="urn:microsoft.com/office/officeart/2005/8/layout/hList6"/>
    <dgm:cxn modelId="{9A695D95-C571-4B4E-A95F-D9B31ED8F5A3}" srcId="{3A12E1DA-B941-49C1-AC3C-69DC28236E9A}" destId="{9FFE3110-B5E5-4D2E-BA6E-D25AE60A776D}" srcOrd="1" destOrd="0" parTransId="{A2471620-6467-4B34-B4E0-5A0C06F41343}" sibTransId="{93934B29-6A73-44C2-A1C3-733ABC171FBF}"/>
    <dgm:cxn modelId="{E9C549CE-BE98-40DC-A95F-BD01A2DCB6F3}" srcId="{7E040100-794D-4EEF-9220-268AF5FBA512}" destId="{F1074982-B96B-49E0-9102-D7A470875FBF}" srcOrd="3" destOrd="0" parTransId="{1DCF4DBA-E19B-4753-8D2E-CB8E89CA5227}" sibTransId="{E09A0574-4567-4B31-87B6-C3DC4A812059}"/>
    <dgm:cxn modelId="{721C561F-B0B4-42DD-A58A-46454CE4EBA6}" type="presOf" srcId="{E1E5CFFD-F165-45CE-A30B-8F0C19F9D26D}" destId="{DA8358BC-1176-46E5-818D-B6A6ADD30E2D}" srcOrd="0" destOrd="21" presId="urn:microsoft.com/office/officeart/2005/8/layout/hList6"/>
    <dgm:cxn modelId="{801D1A23-520B-4D92-96A6-2E04DDB1D03C}" type="presOf" srcId="{597E7B29-8919-428E-90DE-8CB607AEA858}" destId="{DA8358BC-1176-46E5-818D-B6A6ADD30E2D}" srcOrd="0" destOrd="30" presId="urn:microsoft.com/office/officeart/2005/8/layout/hList6"/>
    <dgm:cxn modelId="{B1FB15A4-42E8-438A-90BC-567CAD8A16C2}" type="presOf" srcId="{76E00036-6745-4BAB-879C-2CB5848B2ED7}" destId="{DA8358BC-1176-46E5-818D-B6A6ADD30E2D}" srcOrd="0" destOrd="26" presId="urn:microsoft.com/office/officeart/2005/8/layout/hList6"/>
    <dgm:cxn modelId="{7C2AA3FB-0197-4AF2-B09E-29B923815057}" srcId="{D5911732-7D2A-405A-B3EF-82403BEB896D}" destId="{9927F1FF-1789-4CF6-856D-B5301FA33520}" srcOrd="8" destOrd="0" parTransId="{2D319701-DD5A-46CF-91EF-92AE503A94EE}" sibTransId="{5001CFAD-AE30-4AF3-A8C2-CDD8BCBD4CCC}"/>
    <dgm:cxn modelId="{B05EEF6F-8BE1-4C7A-8FC3-02EA357D9C0C}" type="presOf" srcId="{DD9B34FB-B6CB-4894-BAB4-6145FF35D845}" destId="{DA8358BC-1176-46E5-818D-B6A6ADD30E2D}" srcOrd="0" destOrd="35" presId="urn:microsoft.com/office/officeart/2005/8/layout/hList6"/>
    <dgm:cxn modelId="{85E4799D-5616-4FB4-8F81-F0C83E78865C}" type="presOf" srcId="{C1347964-EF48-4292-8AC7-1DDA5358C78E}" destId="{59C18D8E-FB3C-4496-A6C9-1311053A47B0}" srcOrd="0" destOrd="3" presId="urn:microsoft.com/office/officeart/2005/8/layout/hList6"/>
    <dgm:cxn modelId="{0B6B6AFB-0CD6-467C-AF84-44FE63F95894}" srcId="{D5911732-7D2A-405A-B3EF-82403BEB896D}" destId="{EAEB70C1-1210-464D-9F35-E540E5248F2E}" srcOrd="5" destOrd="0" parTransId="{767A49BD-8FD0-405B-A306-532527C46683}" sibTransId="{69A596A2-53DE-4B6F-BB83-A0F0DDBC1F56}"/>
    <dgm:cxn modelId="{2CE31AAF-EA22-4764-B38F-F16E0D540BFE}" type="presOf" srcId="{A0E996D3-D02F-4DFA-A942-856826039568}" destId="{DA8358BC-1176-46E5-818D-B6A6ADD30E2D}" srcOrd="0" destOrd="10" presId="urn:microsoft.com/office/officeart/2005/8/layout/hList6"/>
    <dgm:cxn modelId="{C663F522-52C2-4962-B357-F46D694236A3}" type="presOf" srcId="{AEBBA85C-C933-4BD2-87D7-F42751B67D2D}" destId="{DA8358BC-1176-46E5-818D-B6A6ADD30E2D}" srcOrd="0" destOrd="28" presId="urn:microsoft.com/office/officeart/2005/8/layout/hList6"/>
    <dgm:cxn modelId="{A3D25E2F-0C9A-4910-BE55-7DF14034F709}" type="presOf" srcId="{C6985495-876C-48E7-8E27-51E7A14F4422}" destId="{DA8358BC-1176-46E5-818D-B6A6ADD30E2D}" srcOrd="0" destOrd="27" presId="urn:microsoft.com/office/officeart/2005/8/layout/hList6"/>
    <dgm:cxn modelId="{26D8F2DD-BA15-4DAD-9B10-0310F5A635CC}" srcId="{D5911732-7D2A-405A-B3EF-82403BEB896D}" destId="{D6C7BB21-E07D-4358-9F3A-CCB003CB3649}" srcOrd="7" destOrd="0" parTransId="{32AEE2B1-5123-4C25-934E-1BC2075495A5}" sibTransId="{2A4DF808-716B-4E02-9636-B60EEDF751A4}"/>
    <dgm:cxn modelId="{5CF26F4A-C7DF-497A-8919-6F33CFB4D6D1}" srcId="{D5911732-7D2A-405A-B3EF-82403BEB896D}" destId="{C6985495-876C-48E7-8E27-51E7A14F4422}" srcOrd="26" destOrd="0" parTransId="{1D9BA7BB-8588-41A9-9F3E-6E67D87B0B11}" sibTransId="{91A00872-9C1B-49A1-BE85-B938C6FEB62C}"/>
    <dgm:cxn modelId="{9B0F725B-ED6C-4F56-B7CD-E8FDB039E2F6}" srcId="{D5911732-7D2A-405A-B3EF-82403BEB896D}" destId="{50284DA2-A03D-41B1-8F78-78A1E2B1EC82}" srcOrd="32" destOrd="0" parTransId="{604D1E80-78BE-465B-ABEA-EAB8896FDA13}" sibTransId="{C224A3BA-B10B-4A53-BD21-258E2C04FD2D}"/>
    <dgm:cxn modelId="{66389698-90FA-4546-9AB7-3F976867318A}" srcId="{D5911732-7D2A-405A-B3EF-82403BEB896D}" destId="{20726462-6061-45D0-B130-95476A43709B}" srcOrd="22" destOrd="0" parTransId="{DB9FBED4-4EF5-47E5-AD47-7D48BDEE890A}" sibTransId="{A6257B88-9B8B-4251-AEAE-A2E9463860D7}"/>
    <dgm:cxn modelId="{34894980-5B7B-4DD5-A8D4-458795A02DA1}" type="presOf" srcId="{8A2EAF8E-42B5-410F-A9E9-7B6747579A24}" destId="{DA8358BC-1176-46E5-818D-B6A6ADD30E2D}" srcOrd="0" destOrd="3" presId="urn:microsoft.com/office/officeart/2005/8/layout/hList6"/>
    <dgm:cxn modelId="{8C6F07A9-10C2-408E-9115-D0FEAC9C111B}" type="presOf" srcId="{495E27AD-0B4F-47F3-8972-1C082A47C6EA}" destId="{59C18D8E-FB3C-4496-A6C9-1311053A47B0}" srcOrd="0" destOrd="5" presId="urn:microsoft.com/office/officeart/2005/8/layout/hList6"/>
    <dgm:cxn modelId="{B144E277-F3B3-4A21-8912-2129E5399504}" type="presOf" srcId="{4284F589-D15D-4C57-8906-FC36026B3996}" destId="{DA8358BC-1176-46E5-818D-B6A6ADD30E2D}" srcOrd="0" destOrd="14" presId="urn:microsoft.com/office/officeart/2005/8/layout/hList6"/>
    <dgm:cxn modelId="{04CD575B-8A38-4C48-A4A8-90BBA97F92B8}" type="presOf" srcId="{9F822208-0EFF-45E0-B382-22B2BCCE93BC}" destId="{DA8358BC-1176-46E5-818D-B6A6ADD30E2D}" srcOrd="0" destOrd="20" presId="urn:microsoft.com/office/officeart/2005/8/layout/hList6"/>
    <dgm:cxn modelId="{F75DA163-BBF6-4013-86CA-EA67227F0D24}" type="presOf" srcId="{8D3A280F-C031-4CC2-81AA-7893B84262A5}" destId="{B1CDA207-2DF5-48B2-BBEC-77A14392CE33}" srcOrd="0" destOrd="2" presId="urn:microsoft.com/office/officeart/2005/8/layout/hList6"/>
    <dgm:cxn modelId="{3B718636-4600-43F2-9F29-B8692E881855}" srcId="{D5911732-7D2A-405A-B3EF-82403BEB896D}" destId="{C4D5EE99-3575-4BA4-BA5D-8447B3DE7483}" srcOrd="17" destOrd="0" parTransId="{B5E4B0DF-73E0-4BB9-86DE-D1A594E70772}" sibTransId="{167DAFA1-7D3B-49F4-8D4D-3D94DA958DB5}"/>
    <dgm:cxn modelId="{2879A4F2-E9C4-4CBE-A572-0F95EB1C626D}" srcId="{D5911732-7D2A-405A-B3EF-82403BEB896D}" destId="{419D406D-16EF-45ED-A627-57193D9FECEC}" srcOrd="10" destOrd="0" parTransId="{BBE9491B-25D1-4A74-B84D-CAEE6CE544E1}" sibTransId="{890A838E-6A20-4914-8A32-B3490CEA8BD8}"/>
    <dgm:cxn modelId="{3401C437-EF6C-4F74-A956-C30E1FC130CC}" srcId="{7E040100-794D-4EEF-9220-268AF5FBA512}" destId="{19CD229E-11E1-421F-94B8-AA5970E43D4E}" srcOrd="0" destOrd="0" parTransId="{ECBFD70F-B3C9-40CB-9453-1AC166D76818}" sibTransId="{B135FD24-5A70-42E5-A34D-8D91DDA265F5}"/>
    <dgm:cxn modelId="{093BE070-ADC4-4F43-9E5B-45C7842126B5}" srcId="{D5911732-7D2A-405A-B3EF-82403BEB896D}" destId="{D2AC3974-2B3A-412E-8412-6DF9902A8C16}" srcOrd="31" destOrd="0" parTransId="{6B9628D0-694A-4FE3-98DB-A8C09C2DB01D}" sibTransId="{7C4BEFF1-08E9-4C24-BEEA-368A3D959961}"/>
    <dgm:cxn modelId="{830C4218-01A4-4680-95C0-6A2FF86B2A73}" srcId="{D5911732-7D2A-405A-B3EF-82403BEB896D}" destId="{DD9B34FB-B6CB-4894-BAB4-6145FF35D845}" srcOrd="34" destOrd="0" parTransId="{C97E25D6-FC58-406E-9427-651FA76793B5}" sibTransId="{23B02405-8B9D-465A-840E-FC425498139B}"/>
    <dgm:cxn modelId="{2532D44F-D0C1-451B-984A-B709DBD8B6C7}" type="presOf" srcId="{0229170E-1520-4732-A084-A78C1A5EB9A9}" destId="{DA8358BC-1176-46E5-818D-B6A6ADD30E2D}" srcOrd="0" destOrd="38" presId="urn:microsoft.com/office/officeart/2005/8/layout/hList6"/>
    <dgm:cxn modelId="{CF0DEA5D-681E-481C-BA92-8D3CB4654FC8}" type="presOf" srcId="{6F095A9D-FF0A-4C0E-85C7-F7E04618FCED}" destId="{DA8358BC-1176-46E5-818D-B6A6ADD30E2D}" srcOrd="0" destOrd="12" presId="urn:microsoft.com/office/officeart/2005/8/layout/hList6"/>
    <dgm:cxn modelId="{29BA24EE-EDC8-4F53-840F-BC9BF30CFC77}" type="presOf" srcId="{29CD8275-F62C-4BE7-9037-9915945FD642}" destId="{DA8358BC-1176-46E5-818D-B6A6ADD30E2D}" srcOrd="0" destOrd="19" presId="urn:microsoft.com/office/officeart/2005/8/layout/hList6"/>
    <dgm:cxn modelId="{B19FE907-006B-4D1E-BFE4-7A3F5714B679}" srcId="{D5911732-7D2A-405A-B3EF-82403BEB896D}" destId="{D474CE79-7C1F-468E-8310-5D2CBE6E616B}" srcOrd="0" destOrd="0" parTransId="{6D20AC5F-A7E6-431D-91FA-16DC2122E38F}" sibTransId="{376978BB-5AAE-4FB3-8D56-1B21DE7551B9}"/>
    <dgm:cxn modelId="{F5368A4A-4556-4D68-BE0B-775850C88F73}" srcId="{D5911732-7D2A-405A-B3EF-82403BEB896D}" destId="{6F095A9D-FF0A-4C0E-85C7-F7E04618FCED}" srcOrd="11" destOrd="0" parTransId="{CD2BE98C-9249-4130-9BFF-91069B6B0B87}" sibTransId="{4AFBF0D7-29C9-4AD8-8737-E31E105D0215}"/>
    <dgm:cxn modelId="{A8DA8925-71B3-468D-B3D1-A8CD1500369A}" type="presOf" srcId="{C8B53BE8-B544-4E18-9B95-E4DA6BF4C0B8}" destId="{59C18D8E-FB3C-4496-A6C9-1311053A47B0}" srcOrd="0" destOrd="1" presId="urn:microsoft.com/office/officeart/2005/8/layout/hList6"/>
    <dgm:cxn modelId="{146C4495-975D-4758-BACF-A0DC494F14D9}" srcId="{D5911732-7D2A-405A-B3EF-82403BEB896D}" destId="{91707B64-6735-406E-99BB-E8AEDDF130CF}" srcOrd="21" destOrd="0" parTransId="{1F534A9B-8B72-4F24-89A0-0C8094BC7B1C}" sibTransId="{A05A5EE8-CB48-4837-9869-9EAD4F5371BB}"/>
    <dgm:cxn modelId="{69967A53-A9B1-4749-A6FB-7B21535F9E99}" type="presOf" srcId="{19CD229E-11E1-421F-94B8-AA5970E43D4E}" destId="{B1CDA207-2DF5-48B2-BBEC-77A14392CE33}" srcOrd="0" destOrd="1" presId="urn:microsoft.com/office/officeart/2005/8/layout/hList6"/>
    <dgm:cxn modelId="{B38F722B-1BF4-465D-AAFC-BCBA2FF8C08D}" type="presOf" srcId="{20726462-6061-45D0-B130-95476A43709B}" destId="{DA8358BC-1176-46E5-818D-B6A6ADD30E2D}" srcOrd="0" destOrd="23" presId="urn:microsoft.com/office/officeart/2005/8/layout/hList6"/>
    <dgm:cxn modelId="{10D4D0F8-5EC7-4390-BD3C-0D1170B69DB1}" type="presOf" srcId="{F1074982-B96B-49E0-9102-D7A470875FBF}" destId="{B1CDA207-2DF5-48B2-BBEC-77A14392CE33}" srcOrd="0" destOrd="4" presId="urn:microsoft.com/office/officeart/2005/8/layout/hList6"/>
    <dgm:cxn modelId="{EF4E39C0-81D7-4AFD-B069-B2220A87095B}" srcId="{D5911732-7D2A-405A-B3EF-82403BEB896D}" destId="{31297530-623D-4BE5-8E0D-2D060ACC2DDD}" srcOrd="39" destOrd="0" parTransId="{EF4FBA18-0392-466C-B3CA-8FA1D8EEE807}" sibTransId="{D1DCAC4E-0CF8-4523-B5D9-E1CD91B30731}"/>
    <dgm:cxn modelId="{D767830B-DF85-4179-A0EF-F51FE807B1D7}" type="presOf" srcId="{A7FF0608-FE54-4949-9F19-F86B03BCEC1A}" destId="{DA8358BC-1176-46E5-818D-B6A6ADD30E2D}" srcOrd="0" destOrd="15" presId="urn:microsoft.com/office/officeart/2005/8/layout/hList6"/>
    <dgm:cxn modelId="{4EF8458F-1B00-4A0C-819F-CA74CAE8569D}" srcId="{3A12E1DA-B941-49C1-AC3C-69DC28236E9A}" destId="{D0E288D5-5FD9-423C-8E21-8D5B2CC5D5D8}" srcOrd="5" destOrd="0" parTransId="{7C7BCD66-1DC9-492E-9791-E2DFA6DD6E29}" sibTransId="{E1E54927-8E9B-4500-AD7D-7DF91F87F0EC}"/>
    <dgm:cxn modelId="{09CF4FCD-49C5-4A9A-866C-AB36117E24CB}" type="presOf" srcId="{9FFE3110-B5E5-4D2E-BA6E-D25AE60A776D}" destId="{59C18D8E-FB3C-4496-A6C9-1311053A47B0}" srcOrd="0" destOrd="2" presId="urn:microsoft.com/office/officeart/2005/8/layout/hList6"/>
    <dgm:cxn modelId="{1E5EF51F-28E1-45EA-820C-C625B41EC5B4}" srcId="{D5911732-7D2A-405A-B3EF-82403BEB896D}" destId="{4284F589-D15D-4C57-8906-FC36026B3996}" srcOrd="13" destOrd="0" parTransId="{B7FFFE36-0B8D-41AF-A7AD-C379F61DE189}" sibTransId="{8849A4A4-E8C2-41ED-9029-54212E358D19}"/>
    <dgm:cxn modelId="{5B497DFA-5DD7-49FC-8479-59B531EF68E2}" type="presOf" srcId="{9B432EAE-EB72-40A7-8F24-A68F0F543DCE}" destId="{DA8358BC-1176-46E5-818D-B6A6ADD30E2D}" srcOrd="0" destOrd="37" presId="urn:microsoft.com/office/officeart/2005/8/layout/hList6"/>
    <dgm:cxn modelId="{7429802D-A840-4B71-9961-1B8663B7AA5D}" srcId="{7E040100-794D-4EEF-9220-268AF5FBA512}" destId="{8D3A280F-C031-4CC2-81AA-7893B84262A5}" srcOrd="1" destOrd="0" parTransId="{C3A253D9-2F0B-4147-B796-D407A70FD5A5}" sibTransId="{C59CE3A3-18FD-4051-B072-79F000B8968A}"/>
    <dgm:cxn modelId="{C7040126-DEF7-4967-9277-D3EDAA876557}" type="presOf" srcId="{BE45C648-524E-4A88-A1E7-07C91B01CD6D}" destId="{DA8358BC-1176-46E5-818D-B6A6ADD30E2D}" srcOrd="0" destOrd="31" presId="urn:microsoft.com/office/officeart/2005/8/layout/hList6"/>
    <dgm:cxn modelId="{1B0A8CE1-954D-43EC-AC5F-A7DB9EAE3C0B}" srcId="{D5911732-7D2A-405A-B3EF-82403BEB896D}" destId="{E838EDAF-38F8-4A28-B5D7-251186531A92}" srcOrd="35" destOrd="0" parTransId="{2970CC86-91CB-4159-BC44-8F6A05814C8C}" sibTransId="{E8A0C663-E581-4DD8-885A-205DB7ACA67A}"/>
    <dgm:cxn modelId="{5A55E4F9-40CF-4275-B104-73FCBD51EA11}" type="presParOf" srcId="{1542EBB3-C6CA-421E-A442-F66F2FEE4EA7}" destId="{59C18D8E-FB3C-4496-A6C9-1311053A47B0}" srcOrd="0" destOrd="0" presId="urn:microsoft.com/office/officeart/2005/8/layout/hList6"/>
    <dgm:cxn modelId="{17C50409-9B39-44E6-B9C5-15D6F4B29FF1}" type="presParOf" srcId="{1542EBB3-C6CA-421E-A442-F66F2FEE4EA7}" destId="{144F444D-2EF3-46DD-B1A3-0BB39B474FAD}" srcOrd="1" destOrd="0" presId="urn:microsoft.com/office/officeart/2005/8/layout/hList6"/>
    <dgm:cxn modelId="{79CA8CA5-F3AB-4FA3-8A84-AAE6DA487603}" type="presParOf" srcId="{1542EBB3-C6CA-421E-A442-F66F2FEE4EA7}" destId="{DA8358BC-1176-46E5-818D-B6A6ADD30E2D}" srcOrd="2" destOrd="0" presId="urn:microsoft.com/office/officeart/2005/8/layout/hList6"/>
    <dgm:cxn modelId="{0337A0C9-7DC0-4F11-9ED1-8BD2BFE40E21}" type="presParOf" srcId="{1542EBB3-C6CA-421E-A442-F66F2FEE4EA7}" destId="{1623A89A-382C-4727-A60F-ADCF2BE0756A}" srcOrd="3" destOrd="0" presId="urn:microsoft.com/office/officeart/2005/8/layout/hList6"/>
    <dgm:cxn modelId="{272CEF5E-1107-4273-9F7C-18E9786ECD5B}" type="presParOf" srcId="{1542EBB3-C6CA-421E-A442-F66F2FEE4EA7}" destId="{B1CDA207-2DF5-48B2-BBEC-77A14392CE33}"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C18D8E-FB3C-4496-A6C9-1311053A47B0}">
      <dsp:nvSpPr>
        <dsp:cNvPr id="0" name=""/>
        <dsp:cNvSpPr/>
      </dsp:nvSpPr>
      <dsp:spPr>
        <a:xfrm rot="16200000">
          <a:off x="-1240343" y="1240343"/>
          <a:ext cx="5029199" cy="254851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2"/>
              </a:solidFill>
            </a:rPr>
            <a:t>Statewide Orgs</a:t>
          </a:r>
        </a:p>
        <a:p>
          <a:pPr lvl="0" algn="l" defTabSz="711200">
            <a:lnSpc>
              <a:spcPct val="90000"/>
            </a:lnSpc>
            <a:spcBef>
              <a:spcPct val="0"/>
            </a:spcBef>
            <a:spcAft>
              <a:spcPct val="35000"/>
            </a:spcAft>
          </a:pPr>
          <a:r>
            <a:rPr lang="en-US" sz="1600" b="1" kern="1200" dirty="0" smtClean="0">
              <a:solidFill>
                <a:schemeClr val="bg2"/>
              </a:solidFill>
            </a:rPr>
            <a:t>(government or private)</a:t>
          </a:r>
          <a:endParaRPr lang="en-US" sz="1600" b="1"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Set rules on data collection and use</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Collect all-payer data from hospitals</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Process data</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Create claims  databases</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Manage use of data</a:t>
          </a:r>
          <a:endParaRPr lang="en-US" sz="1600" kern="1200" dirty="0">
            <a:solidFill>
              <a:schemeClr val="bg2"/>
            </a:solidFill>
          </a:endParaRPr>
        </a:p>
        <a:p>
          <a:pPr marL="114300" lvl="1" indent="-114300" algn="l" defTabSz="577850">
            <a:lnSpc>
              <a:spcPct val="90000"/>
            </a:lnSpc>
            <a:spcBef>
              <a:spcPct val="0"/>
            </a:spcBef>
            <a:spcAft>
              <a:spcPct val="15000"/>
            </a:spcAft>
            <a:buChar char="••"/>
          </a:pPr>
          <a:endParaRPr lang="en-US" sz="1300" kern="1200" dirty="0"/>
        </a:p>
      </dsp:txBody>
      <dsp:txXfrm rot="16200000">
        <a:off x="-1240343" y="1240343"/>
        <a:ext cx="5029199" cy="2548513"/>
      </dsp:txXfrm>
    </dsp:sp>
    <dsp:sp modelId="{DA8358BC-1176-46E5-818D-B6A6ADD30E2D}">
      <dsp:nvSpPr>
        <dsp:cNvPr id="0" name=""/>
        <dsp:cNvSpPr/>
      </dsp:nvSpPr>
      <dsp:spPr>
        <a:xfrm rot="16200000">
          <a:off x="1634331" y="1108865"/>
          <a:ext cx="5029199" cy="2811469"/>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2"/>
              </a:solidFill>
            </a:rPr>
            <a:t>AHRQ</a:t>
          </a:r>
          <a:endParaRPr lang="en-US" sz="1600" b="1"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Standardizes data across states</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Develops national and regional statistics, benchmarks</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Funds data improvements</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Develops, validates, maintains, improves measures</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Seeks NQF endorsement   </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Creates software tools</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b="1" kern="1200" dirty="0" smtClean="0">
              <a:solidFill>
                <a:schemeClr val="accent2"/>
              </a:solidFill>
            </a:rPr>
            <a:t>Creates downloadable website-builder</a:t>
          </a:r>
          <a:endParaRPr lang="en-US" sz="1600" b="1" kern="1200" dirty="0">
            <a:solidFill>
              <a:schemeClr val="accent2"/>
            </a:solidFill>
          </a:endParaRPr>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endParaRPr lang="en-US" sz="1300" kern="1200" dirty="0"/>
        </a:p>
      </dsp:txBody>
      <dsp:txXfrm rot="16200000">
        <a:off x="1634331" y="1108865"/>
        <a:ext cx="5029199" cy="2811469"/>
      </dsp:txXfrm>
    </dsp:sp>
    <dsp:sp modelId="{B1CDA207-2DF5-48B2-BBEC-77A14392CE33}">
      <dsp:nvSpPr>
        <dsp:cNvPr id="0" name=""/>
        <dsp:cNvSpPr/>
      </dsp:nvSpPr>
      <dsp:spPr>
        <a:xfrm rot="16200000">
          <a:off x="4505461" y="1240343"/>
          <a:ext cx="5029199" cy="2548513"/>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lvl="0" algn="l" defTabSz="711200">
            <a:lnSpc>
              <a:spcPct val="90000"/>
            </a:lnSpc>
            <a:spcBef>
              <a:spcPct val="0"/>
            </a:spcBef>
            <a:spcAft>
              <a:spcPct val="35000"/>
            </a:spcAft>
          </a:pPr>
          <a:r>
            <a:rPr lang="en-US" sz="1600" b="1" kern="1200" dirty="0" smtClean="0">
              <a:solidFill>
                <a:schemeClr val="bg2"/>
              </a:solidFill>
            </a:rPr>
            <a:t>States, Communities, CMS, others</a:t>
          </a:r>
          <a:endParaRPr lang="en-US" sz="1600" b="1"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Decide whether to do public reporting</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Establish structure and governance structure</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Select measures to report</a:t>
          </a:r>
          <a:endParaRPr lang="en-US" sz="1600" kern="1200" dirty="0">
            <a:solidFill>
              <a:schemeClr val="bg2"/>
            </a:solidFill>
          </a:endParaRPr>
        </a:p>
        <a:p>
          <a:pPr marL="171450" lvl="1" indent="-171450" algn="l" defTabSz="711200">
            <a:lnSpc>
              <a:spcPct val="90000"/>
            </a:lnSpc>
            <a:spcBef>
              <a:spcPct val="0"/>
            </a:spcBef>
            <a:spcAft>
              <a:spcPct val="15000"/>
            </a:spcAft>
            <a:buChar char="••"/>
          </a:pPr>
          <a:r>
            <a:rPr lang="en-US" sz="1600" kern="1200" dirty="0" smtClean="0">
              <a:solidFill>
                <a:schemeClr val="bg2"/>
              </a:solidFill>
            </a:rPr>
            <a:t>Display data</a:t>
          </a:r>
          <a:endParaRPr lang="en-US" sz="1600" kern="1200" dirty="0">
            <a:solidFill>
              <a:schemeClr val="bg2"/>
            </a:solidFill>
          </a:endParaRPr>
        </a:p>
      </dsp:txBody>
      <dsp:txXfrm rot="16200000">
        <a:off x="4505461" y="1240343"/>
        <a:ext cx="5029199" cy="2548513"/>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595"/>
          </a:xfrm>
          <a:prstGeom prst="rect">
            <a:avLst/>
          </a:prstGeom>
          <a:noFill/>
          <a:ln w="9525">
            <a:noFill/>
            <a:miter lim="800000"/>
            <a:headEnd/>
            <a:tailEnd/>
          </a:ln>
          <a:effectLst/>
        </p:spPr>
        <p:txBody>
          <a:bodyPr vert="horz" wrap="square" lIns="91117" tIns="45559" rIns="91117" bIns="45559"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22531" name="Rectangle 3"/>
          <p:cNvSpPr>
            <a:spLocks noGrp="1" noChangeArrowheads="1"/>
          </p:cNvSpPr>
          <p:nvPr>
            <p:ph type="dt" sz="quarter" idx="1"/>
          </p:nvPr>
        </p:nvSpPr>
        <p:spPr bwMode="auto">
          <a:xfrm>
            <a:off x="3884613" y="0"/>
            <a:ext cx="2971800" cy="457595"/>
          </a:xfrm>
          <a:prstGeom prst="rect">
            <a:avLst/>
          </a:prstGeom>
          <a:noFill/>
          <a:ln w="9525">
            <a:noFill/>
            <a:miter lim="800000"/>
            <a:headEnd/>
            <a:tailEnd/>
          </a:ln>
          <a:effectLst/>
        </p:spPr>
        <p:txBody>
          <a:bodyPr vert="horz" wrap="square" lIns="91117" tIns="45559" rIns="91117" bIns="45559"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2532" name="Rectangle 4"/>
          <p:cNvSpPr>
            <a:spLocks noGrp="1" noChangeArrowheads="1"/>
          </p:cNvSpPr>
          <p:nvPr>
            <p:ph type="ftr" sz="quarter" idx="2"/>
          </p:nvPr>
        </p:nvSpPr>
        <p:spPr bwMode="auto">
          <a:xfrm>
            <a:off x="0" y="8684827"/>
            <a:ext cx="2971800" cy="457595"/>
          </a:xfrm>
          <a:prstGeom prst="rect">
            <a:avLst/>
          </a:prstGeom>
          <a:noFill/>
          <a:ln w="9525">
            <a:noFill/>
            <a:miter lim="800000"/>
            <a:headEnd/>
            <a:tailEnd/>
          </a:ln>
          <a:effectLst/>
        </p:spPr>
        <p:txBody>
          <a:bodyPr vert="horz" wrap="square" lIns="91117" tIns="45559" rIns="91117" bIns="45559"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22533" name="Rectangle 5"/>
          <p:cNvSpPr>
            <a:spLocks noGrp="1" noChangeArrowheads="1"/>
          </p:cNvSpPr>
          <p:nvPr>
            <p:ph type="sldNum" sz="quarter" idx="3"/>
          </p:nvPr>
        </p:nvSpPr>
        <p:spPr bwMode="auto">
          <a:xfrm>
            <a:off x="3884613" y="8684827"/>
            <a:ext cx="2971800" cy="457595"/>
          </a:xfrm>
          <a:prstGeom prst="rect">
            <a:avLst/>
          </a:prstGeom>
          <a:noFill/>
          <a:ln w="9525">
            <a:noFill/>
            <a:miter lim="800000"/>
            <a:headEnd/>
            <a:tailEnd/>
          </a:ln>
          <a:effectLst/>
        </p:spPr>
        <p:txBody>
          <a:bodyPr vert="horz" wrap="square" lIns="91117" tIns="45559" rIns="91117" bIns="45559" numCol="1" anchor="b" anchorCtr="0" compatLnSpc="1">
            <a:prstTxWarp prst="textNoShape">
              <a:avLst/>
            </a:prstTxWarp>
          </a:bodyPr>
          <a:lstStyle>
            <a:lvl1pPr algn="r" eaLnBrk="1" hangingPunct="1">
              <a:defRPr sz="1200">
                <a:latin typeface="Arial" charset="0"/>
              </a:defRPr>
            </a:lvl1pPr>
          </a:lstStyle>
          <a:p>
            <a:pPr>
              <a:defRPr/>
            </a:pPr>
            <a:fld id="{6220241C-9030-4AF8-BDDA-987AAA652756}" type="slidenum">
              <a:rPr lang="en-US"/>
              <a:pPr>
                <a:defRPr/>
              </a:pPr>
              <a:t>‹#›</a:t>
            </a:fld>
            <a:endParaRPr lang="en-US"/>
          </a:p>
        </p:txBody>
      </p:sp>
    </p:spTree>
    <p:extLst>
      <p:ext uri="{BB962C8B-B14F-4D97-AF65-F5344CB8AC3E}">
        <p14:creationId xmlns="" xmlns:p14="http://schemas.microsoft.com/office/powerpoint/2010/main" val="41722444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595"/>
          </a:xfrm>
          <a:prstGeom prst="rect">
            <a:avLst/>
          </a:prstGeom>
          <a:noFill/>
          <a:ln w="9525">
            <a:noFill/>
            <a:miter lim="800000"/>
            <a:headEnd/>
            <a:tailEnd/>
          </a:ln>
          <a:effectLst/>
        </p:spPr>
        <p:txBody>
          <a:bodyPr vert="horz" wrap="square" lIns="91117" tIns="45559" rIns="91117" bIns="45559"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1267" name="Rectangle 3"/>
          <p:cNvSpPr>
            <a:spLocks noGrp="1" noChangeArrowheads="1"/>
          </p:cNvSpPr>
          <p:nvPr>
            <p:ph type="dt" idx="1"/>
          </p:nvPr>
        </p:nvSpPr>
        <p:spPr bwMode="auto">
          <a:xfrm>
            <a:off x="3884613" y="0"/>
            <a:ext cx="2971800" cy="457595"/>
          </a:xfrm>
          <a:prstGeom prst="rect">
            <a:avLst/>
          </a:prstGeom>
          <a:noFill/>
          <a:ln w="9525">
            <a:noFill/>
            <a:miter lim="800000"/>
            <a:headEnd/>
            <a:tailEnd/>
          </a:ln>
          <a:effectLst/>
        </p:spPr>
        <p:txBody>
          <a:bodyPr vert="horz" wrap="square" lIns="91117" tIns="45559" rIns="91117" bIns="45559"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44588" y="685800"/>
            <a:ext cx="4570412"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992"/>
            <a:ext cx="5486400" cy="4113616"/>
          </a:xfrm>
          <a:prstGeom prst="rect">
            <a:avLst/>
          </a:prstGeom>
          <a:noFill/>
          <a:ln w="9525">
            <a:noFill/>
            <a:miter lim="800000"/>
            <a:headEnd/>
            <a:tailEnd/>
          </a:ln>
          <a:effectLst/>
        </p:spPr>
        <p:txBody>
          <a:bodyPr vert="horz" wrap="square" lIns="91117" tIns="45559" rIns="91117" bIns="455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684827"/>
            <a:ext cx="2971800" cy="457595"/>
          </a:xfrm>
          <a:prstGeom prst="rect">
            <a:avLst/>
          </a:prstGeom>
          <a:noFill/>
          <a:ln w="9525">
            <a:noFill/>
            <a:miter lim="800000"/>
            <a:headEnd/>
            <a:tailEnd/>
          </a:ln>
          <a:effectLst/>
        </p:spPr>
        <p:txBody>
          <a:bodyPr vert="horz" wrap="square" lIns="91117" tIns="45559" rIns="91117" bIns="45559"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1271" name="Rectangle 7"/>
          <p:cNvSpPr>
            <a:spLocks noGrp="1" noChangeArrowheads="1"/>
          </p:cNvSpPr>
          <p:nvPr>
            <p:ph type="sldNum" sz="quarter" idx="5"/>
          </p:nvPr>
        </p:nvSpPr>
        <p:spPr bwMode="auto">
          <a:xfrm>
            <a:off x="3884613" y="8684827"/>
            <a:ext cx="2971800" cy="457595"/>
          </a:xfrm>
          <a:prstGeom prst="rect">
            <a:avLst/>
          </a:prstGeom>
          <a:noFill/>
          <a:ln w="9525">
            <a:noFill/>
            <a:miter lim="800000"/>
            <a:headEnd/>
            <a:tailEnd/>
          </a:ln>
          <a:effectLst/>
        </p:spPr>
        <p:txBody>
          <a:bodyPr vert="horz" wrap="square" lIns="91117" tIns="45559" rIns="91117" bIns="45559" numCol="1" anchor="b" anchorCtr="0" compatLnSpc="1">
            <a:prstTxWarp prst="textNoShape">
              <a:avLst/>
            </a:prstTxWarp>
          </a:bodyPr>
          <a:lstStyle>
            <a:lvl1pPr algn="r" eaLnBrk="1" hangingPunct="1">
              <a:defRPr sz="1200">
                <a:latin typeface="Arial" charset="0"/>
              </a:defRPr>
            </a:lvl1pPr>
          </a:lstStyle>
          <a:p>
            <a:pPr>
              <a:defRPr/>
            </a:pPr>
            <a:fld id="{54D49F1D-465D-4750-A0AF-4DEDAC1ADC32}" type="slidenum">
              <a:rPr lang="en-US"/>
              <a:pPr>
                <a:defRPr/>
              </a:pPr>
              <a:t>‹#›</a:t>
            </a:fld>
            <a:endParaRPr lang="en-US"/>
          </a:p>
        </p:txBody>
      </p:sp>
    </p:spTree>
    <p:extLst>
      <p:ext uri="{BB962C8B-B14F-4D97-AF65-F5344CB8AC3E}">
        <p14:creationId xmlns="" xmlns:p14="http://schemas.microsoft.com/office/powerpoint/2010/main" val="7706623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75A6E6-E575-4C69-B10D-65347A66D556}" type="slidenum">
              <a:rPr lang="en-US" smtClean="0"/>
              <a:pPr fontAlgn="base">
                <a:spcBef>
                  <a:spcPct val="0"/>
                </a:spcBef>
                <a:spcAft>
                  <a:spcPct val="0"/>
                </a:spcAft>
                <a:defRPr/>
              </a:pPr>
              <a:t>10</a:t>
            </a:fld>
            <a:endParaRPr lang="en-US" smtClean="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988" name="Rectangle 3"/>
          <p:cNvSpPr>
            <a:spLocks noGrp="1" noChangeArrowheads="1"/>
          </p:cNvSpPr>
          <p:nvPr>
            <p:ph type="body" idx="1"/>
          </p:nvPr>
        </p:nvSpPr>
        <p:spPr bwMode="auto">
          <a:xfrm>
            <a:off x="685800" y="4343400"/>
            <a:ext cx="5486400" cy="4572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Many organizations are interested in creating a public reporting website at the local and community level – where decisions need to be made about quality of care, about which providers to go to, about health care provided in that community.</a:t>
            </a:r>
          </a:p>
          <a:p>
            <a:pPr eaLnBrk="1" hangingPunct="1">
              <a:spcBef>
                <a:spcPct val="0"/>
              </a:spcBef>
            </a:pPr>
            <a:endParaRPr lang="en-US" smtClean="0"/>
          </a:p>
          <a:p>
            <a:pPr eaLnBrk="1" hangingPunct="1">
              <a:spcBef>
                <a:spcPct val="0"/>
              </a:spcBef>
            </a:pPr>
            <a:r>
              <a:rPr lang="en-US" smtClean="0"/>
              <a:t>There is enough uniformity in the measures and the data that it shouldn’t take a year and $300K to put up a quality reporting website – which are some of the estimates we’ve heard.</a:t>
            </a:r>
          </a:p>
          <a:p>
            <a:pPr eaLnBrk="1" hangingPunct="1">
              <a:spcBef>
                <a:spcPct val="0"/>
              </a:spcBef>
            </a:pPr>
            <a:endParaRPr lang="en-US" smtClean="0"/>
          </a:p>
          <a:p>
            <a:pPr eaLnBrk="1" hangingPunct="1">
              <a:spcBef>
                <a:spcPct val="0"/>
              </a:spcBef>
            </a:pPr>
            <a:r>
              <a:rPr lang="en-US" smtClean="0"/>
              <a:t>So we thought, why should it be so expensive to generate and put out basic information?</a:t>
            </a:r>
          </a:p>
          <a:p>
            <a:pPr eaLnBrk="1" hangingPunct="1">
              <a:spcBef>
                <a:spcPct val="0"/>
              </a:spcBef>
            </a:pPr>
            <a:r>
              <a:rPr lang="en-US" smtClean="0"/>
              <a:t>Why should local consumers find it so hard to get the information they need?</a:t>
            </a:r>
          </a:p>
          <a:p>
            <a:pPr eaLnBrk="1" hangingPunct="1">
              <a:spcBef>
                <a:spcPct val="0"/>
              </a:spcBef>
            </a:pPr>
            <a:r>
              <a:rPr lang="en-US" smtClean="0"/>
              <a:t>And why should these local, regional, and state-level organizations have to reinvent the wheel when what they are trying to do has been done before – it’s not rocket science?</a:t>
            </a:r>
          </a:p>
          <a:p>
            <a:pPr eaLnBrk="1" hangingPunct="1">
              <a:spcBef>
                <a:spcPct val="0"/>
              </a:spcBef>
            </a:pPr>
            <a:endParaRPr lang="en-US" smtClean="0"/>
          </a:p>
        </p:txBody>
      </p:sp>
      <p:sp>
        <p:nvSpPr>
          <p:cNvPr id="41989" name="Rectangle 6"/>
          <p:cNvSpPr>
            <a:spLocks noChangeArrowheads="1"/>
          </p:cNvSpPr>
          <p:nvPr/>
        </p:nvSpPr>
        <p:spPr bwMode="auto">
          <a:xfrm>
            <a:off x="835025" y="4492625"/>
            <a:ext cx="5486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13" tIns="45706" rIns="91413" bIns="45706"/>
          <a:lstStyle/>
          <a:p>
            <a:pPr>
              <a:spcBef>
                <a:spcPct val="30000"/>
              </a:spcBef>
            </a:pPr>
            <a:endParaRPr lang="en-US" sz="1200" b="1" dirty="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pPr>
              <a:defRPr/>
            </a:pPr>
            <a:fld id="{9509A485-A044-40FA-9869-EF087F7A3C42}" type="slidenum">
              <a:rPr lang="en-US" smtClean="0"/>
              <a:pPr>
                <a:defRPr/>
              </a:pPr>
              <a:t>19</a:t>
            </a:fld>
            <a:endParaRPr lang="en-US" smtClean="0"/>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mtClean="0"/>
              <a:t>AHRQ logo in upper left hand corner; HCUP logo in upper right hand corner.</a:t>
            </a:r>
          </a:p>
          <a:p>
            <a:endParaRPr lang="en-US" smtClean="0"/>
          </a:p>
          <a:p>
            <a:r>
              <a:rPr lang="en-US" smtClean="0"/>
              <a:t>Slide title: MONAHRQ 2.0 New Search Page</a:t>
            </a:r>
          </a:p>
          <a:p>
            <a:endParaRPr lang="en-US" smtClean="0"/>
          </a:p>
          <a:p>
            <a:pPr>
              <a:buFontTx/>
              <a:buChar char="•"/>
            </a:pPr>
            <a:r>
              <a:rPr lang="en-US" smtClean="0"/>
              <a:t>Slide explanation circle 1: Select hospitals</a:t>
            </a:r>
          </a:p>
          <a:p>
            <a:endParaRPr lang="en-US" smtClean="0"/>
          </a:p>
          <a:p>
            <a:pPr>
              <a:buFontTx/>
              <a:buChar char="•"/>
            </a:pPr>
            <a:r>
              <a:rPr lang="en-US" smtClean="0"/>
              <a:t>Slide explanation circle 2: Select health topic and click “Get Report”   </a:t>
            </a:r>
          </a:p>
          <a:p>
            <a:endParaRPr lang="en-US" smtClean="0"/>
          </a:p>
          <a:p>
            <a:r>
              <a:rPr lang="en-US" smtClean="0"/>
              <a:t>Image of website screenshot; shows the option to select hospitals from the entire dataset, by ZIP Code, or from specific regions; shows the option to choose a health topic. </a:t>
            </a:r>
          </a:p>
          <a:p>
            <a:endParaRPr lang="en-US" smtClean="0"/>
          </a:p>
          <a:p>
            <a:endParaRPr lang="en-US" smtClean="0"/>
          </a:p>
        </p:txBody>
      </p:sp>
      <p:sp>
        <p:nvSpPr>
          <p:cNvPr id="10035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4780" eaLnBrk="0" hangingPunct="0">
              <a:defRPr>
                <a:solidFill>
                  <a:schemeClr val="tx1"/>
                </a:solidFill>
                <a:latin typeface="Arial" charset="0"/>
              </a:defRPr>
            </a:lvl1pPr>
            <a:lvl2pPr marL="728091" indent="-280035" defTabSz="914780" eaLnBrk="0" hangingPunct="0">
              <a:defRPr>
                <a:solidFill>
                  <a:schemeClr val="tx1"/>
                </a:solidFill>
                <a:latin typeface="Arial" charset="0"/>
              </a:defRPr>
            </a:lvl2pPr>
            <a:lvl3pPr marL="1120140" indent="-224028" defTabSz="914780" eaLnBrk="0" hangingPunct="0">
              <a:defRPr>
                <a:solidFill>
                  <a:schemeClr val="tx1"/>
                </a:solidFill>
                <a:latin typeface="Arial" charset="0"/>
              </a:defRPr>
            </a:lvl3pPr>
            <a:lvl4pPr marL="1568196" indent="-224028" defTabSz="914780" eaLnBrk="0" hangingPunct="0">
              <a:defRPr>
                <a:solidFill>
                  <a:schemeClr val="tx1"/>
                </a:solidFill>
                <a:latin typeface="Arial" charset="0"/>
              </a:defRPr>
            </a:lvl4pPr>
            <a:lvl5pPr marL="2016252" indent="-224028" defTabSz="914780" eaLnBrk="0" hangingPunct="0">
              <a:defRPr>
                <a:solidFill>
                  <a:schemeClr val="tx1"/>
                </a:solidFill>
                <a:latin typeface="Arial" charset="0"/>
              </a:defRPr>
            </a:lvl5pPr>
            <a:lvl6pPr marL="2464308" indent="-224028" defTabSz="914780" eaLnBrk="0" fontAlgn="base" hangingPunct="0">
              <a:spcBef>
                <a:spcPct val="0"/>
              </a:spcBef>
              <a:spcAft>
                <a:spcPct val="0"/>
              </a:spcAft>
              <a:defRPr>
                <a:solidFill>
                  <a:schemeClr val="tx1"/>
                </a:solidFill>
                <a:latin typeface="Arial" charset="0"/>
              </a:defRPr>
            </a:lvl6pPr>
            <a:lvl7pPr marL="2912364" indent="-224028" defTabSz="914780" eaLnBrk="0" fontAlgn="base" hangingPunct="0">
              <a:spcBef>
                <a:spcPct val="0"/>
              </a:spcBef>
              <a:spcAft>
                <a:spcPct val="0"/>
              </a:spcAft>
              <a:defRPr>
                <a:solidFill>
                  <a:schemeClr val="tx1"/>
                </a:solidFill>
                <a:latin typeface="Arial" charset="0"/>
              </a:defRPr>
            </a:lvl7pPr>
            <a:lvl8pPr marL="3360420" indent="-224028" defTabSz="914780" eaLnBrk="0" fontAlgn="base" hangingPunct="0">
              <a:spcBef>
                <a:spcPct val="0"/>
              </a:spcBef>
              <a:spcAft>
                <a:spcPct val="0"/>
              </a:spcAft>
              <a:defRPr>
                <a:solidFill>
                  <a:schemeClr val="tx1"/>
                </a:solidFill>
                <a:latin typeface="Arial" charset="0"/>
              </a:defRPr>
            </a:lvl8pPr>
            <a:lvl9pPr marL="3808477" indent="-224028" defTabSz="914780" eaLnBrk="0" fontAlgn="base" hangingPunct="0">
              <a:spcBef>
                <a:spcPct val="0"/>
              </a:spcBef>
              <a:spcAft>
                <a:spcPct val="0"/>
              </a:spcAft>
              <a:defRPr>
                <a:solidFill>
                  <a:schemeClr val="tx1"/>
                </a:solidFill>
                <a:latin typeface="Arial" charset="0"/>
              </a:defRPr>
            </a:lvl9pPr>
          </a:lstStyle>
          <a:p>
            <a:pPr eaLnBrk="1" hangingPunct="1"/>
            <a:fld id="{E5CA5C4E-087F-4161-A145-FD3CD65F595A}" type="slidenum">
              <a:rPr lang="en-US" smtClean="0"/>
              <a:pPr eaLnBrk="1" hangingPunct="1"/>
              <a:t>20</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63492" name="Slide Number Placeholder 3"/>
          <p:cNvSpPr>
            <a:spLocks noGrp="1"/>
          </p:cNvSpPr>
          <p:nvPr>
            <p:ph type="sldNum" sz="quarter" idx="5"/>
          </p:nvPr>
        </p:nvSpPr>
        <p:spPr/>
        <p:txBody>
          <a:bodyPr/>
          <a:lstStyle/>
          <a:p>
            <a:pPr>
              <a:defRPr/>
            </a:pPr>
            <a:fld id="{3D79B511-A01A-4682-87D4-0D998E569F73}" type="slidenum">
              <a:rPr lang="en-US" smtClean="0"/>
              <a:pPr>
                <a:defRPr/>
              </a:pPr>
              <a:t>22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a:ln/>
        </p:spPr>
      </p:sp>
      <p:sp>
        <p:nvSpPr>
          <p:cNvPr id="10547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mtClean="0"/>
              <a:t>AHRQ logo in upper left hand corner; HCUP logo in upper right hand corner.</a:t>
            </a:r>
          </a:p>
          <a:p>
            <a:endParaRPr lang="en-US" smtClean="0"/>
          </a:p>
          <a:p>
            <a:r>
              <a:rPr lang="en-US" smtClean="0"/>
              <a:t>Slide title: MONAHRQ 2.0 New Bar Charts</a:t>
            </a:r>
          </a:p>
          <a:p>
            <a:endParaRPr lang="en-US" smtClean="0"/>
          </a:p>
          <a:p>
            <a:pPr>
              <a:buFontTx/>
              <a:buChar char="•"/>
            </a:pPr>
            <a:r>
              <a:rPr lang="en-US" smtClean="0"/>
              <a:t>Slide explanation circle 1: Bars are sorted with better values on top</a:t>
            </a:r>
          </a:p>
          <a:p>
            <a:pPr>
              <a:buFontTx/>
              <a:buChar char="•"/>
            </a:pPr>
            <a:endParaRPr lang="en-US" smtClean="0"/>
          </a:p>
          <a:p>
            <a:pPr>
              <a:buFontTx/>
              <a:buChar char="•"/>
            </a:pPr>
            <a:r>
              <a:rPr lang="en-US" smtClean="0"/>
              <a:t>Slide explanation circle 2: Brown bars denote Mean Test by input file and nationwide</a:t>
            </a:r>
          </a:p>
          <a:p>
            <a:endParaRPr lang="en-US" smtClean="0"/>
          </a:p>
          <a:p>
            <a:r>
              <a:rPr lang="en-US" smtClean="0"/>
              <a:t>Image of website screenshot; main image of bar graphs for selected indicator. </a:t>
            </a:r>
          </a:p>
        </p:txBody>
      </p:sp>
      <p:sp>
        <p:nvSpPr>
          <p:cNvPr id="10547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4780" eaLnBrk="0" hangingPunct="0">
              <a:defRPr>
                <a:solidFill>
                  <a:schemeClr val="tx1"/>
                </a:solidFill>
                <a:latin typeface="Arial" charset="0"/>
              </a:defRPr>
            </a:lvl1pPr>
            <a:lvl2pPr marL="728091" indent="-280035" defTabSz="914780" eaLnBrk="0" hangingPunct="0">
              <a:defRPr>
                <a:solidFill>
                  <a:schemeClr val="tx1"/>
                </a:solidFill>
                <a:latin typeface="Arial" charset="0"/>
              </a:defRPr>
            </a:lvl2pPr>
            <a:lvl3pPr marL="1120140" indent="-224028" defTabSz="914780" eaLnBrk="0" hangingPunct="0">
              <a:defRPr>
                <a:solidFill>
                  <a:schemeClr val="tx1"/>
                </a:solidFill>
                <a:latin typeface="Arial" charset="0"/>
              </a:defRPr>
            </a:lvl3pPr>
            <a:lvl4pPr marL="1568196" indent="-224028" defTabSz="914780" eaLnBrk="0" hangingPunct="0">
              <a:defRPr>
                <a:solidFill>
                  <a:schemeClr val="tx1"/>
                </a:solidFill>
                <a:latin typeface="Arial" charset="0"/>
              </a:defRPr>
            </a:lvl4pPr>
            <a:lvl5pPr marL="2016252" indent="-224028" defTabSz="914780" eaLnBrk="0" hangingPunct="0">
              <a:defRPr>
                <a:solidFill>
                  <a:schemeClr val="tx1"/>
                </a:solidFill>
                <a:latin typeface="Arial" charset="0"/>
              </a:defRPr>
            </a:lvl5pPr>
            <a:lvl6pPr marL="2464308" indent="-224028" defTabSz="914780" eaLnBrk="0" fontAlgn="base" hangingPunct="0">
              <a:spcBef>
                <a:spcPct val="0"/>
              </a:spcBef>
              <a:spcAft>
                <a:spcPct val="0"/>
              </a:spcAft>
              <a:defRPr>
                <a:solidFill>
                  <a:schemeClr val="tx1"/>
                </a:solidFill>
                <a:latin typeface="Arial" charset="0"/>
              </a:defRPr>
            </a:lvl6pPr>
            <a:lvl7pPr marL="2912364" indent="-224028" defTabSz="914780" eaLnBrk="0" fontAlgn="base" hangingPunct="0">
              <a:spcBef>
                <a:spcPct val="0"/>
              </a:spcBef>
              <a:spcAft>
                <a:spcPct val="0"/>
              </a:spcAft>
              <a:defRPr>
                <a:solidFill>
                  <a:schemeClr val="tx1"/>
                </a:solidFill>
                <a:latin typeface="Arial" charset="0"/>
              </a:defRPr>
            </a:lvl7pPr>
            <a:lvl8pPr marL="3360420" indent="-224028" defTabSz="914780" eaLnBrk="0" fontAlgn="base" hangingPunct="0">
              <a:spcBef>
                <a:spcPct val="0"/>
              </a:spcBef>
              <a:spcAft>
                <a:spcPct val="0"/>
              </a:spcAft>
              <a:defRPr>
                <a:solidFill>
                  <a:schemeClr val="tx1"/>
                </a:solidFill>
                <a:latin typeface="Arial" charset="0"/>
              </a:defRPr>
            </a:lvl8pPr>
            <a:lvl9pPr marL="3808477" indent="-224028" defTabSz="914780" eaLnBrk="0" fontAlgn="base" hangingPunct="0">
              <a:spcBef>
                <a:spcPct val="0"/>
              </a:spcBef>
              <a:spcAft>
                <a:spcPct val="0"/>
              </a:spcAft>
              <a:defRPr>
                <a:solidFill>
                  <a:schemeClr val="tx1"/>
                </a:solidFill>
                <a:latin typeface="Arial" charset="0"/>
              </a:defRPr>
            </a:lvl9pPr>
          </a:lstStyle>
          <a:p>
            <a:pPr eaLnBrk="1" hangingPunct="1"/>
            <a:fld id="{3BB6C97D-95D9-4998-B02A-AB20BD30FFC0}" type="slidenum">
              <a:rPr lang="en-US" smtClean="0"/>
              <a:pPr eaLnBrk="1" hangingPunct="1"/>
              <a:t>23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76103FB-FB15-4B1A-BFBD-B6225D0F208B}" type="slidenum">
              <a:rPr lang="en-US" smtClean="0"/>
              <a:pPr>
                <a:defRPr/>
              </a:pPr>
              <a:t>24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p:txBody>
          <a:bodyPr/>
          <a:lstStyle/>
          <a:p>
            <a:pPr>
              <a:defRPr/>
            </a:pPr>
            <a:fld id="{D86C0A15-6878-40E0-B7BD-6DF9C2B076E3}" type="slidenum">
              <a:rPr lang="en-US" smtClean="0"/>
              <a:pPr>
                <a:defRPr/>
              </a:pPr>
              <a:t>25</a:t>
            </a:fld>
            <a:endParaRPr lang="en-US" smtClean="0"/>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427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p:txBody>
          <a:bodyPr/>
          <a:lstStyle/>
          <a:p>
            <a:pPr>
              <a:defRPr/>
            </a:pPr>
            <a:fld id="{6D61FC2E-188D-44DE-A04D-6C012607F86A}" type="slidenum">
              <a:rPr lang="en-US" smtClean="0"/>
              <a:pPr>
                <a:defRPr/>
              </a:pPr>
              <a:t>27</a:t>
            </a:fld>
            <a:endParaRPr lang="en-US" smtClean="0"/>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632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p:txBody>
          <a:bodyPr/>
          <a:lstStyle/>
          <a:p>
            <a:pPr>
              <a:defRPr/>
            </a:pPr>
            <a:fld id="{4047F143-D2D2-46A6-8668-AA1F76F5E5D4}" type="slidenum">
              <a:rPr lang="en-US" smtClean="0"/>
              <a:pPr>
                <a:defRPr/>
              </a:pPr>
              <a:t>28</a:t>
            </a:fld>
            <a:endParaRPr lang="en-US" smtClean="0"/>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7348"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pPr>
              <a:defRPr/>
            </a:pPr>
            <a:fld id="{CBD634F5-E3B9-40F4-A022-E5208F2EA72C}" type="slidenum">
              <a:rPr lang="en-US" smtClean="0"/>
              <a:pPr>
                <a:defRPr/>
              </a:pPr>
              <a:t>29</a:t>
            </a:fld>
            <a:endParaRPr lang="en-US" smtClean="0"/>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403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Four paths – two at the hospital level and two at the county level.</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0659" name="Rectangle 3"/>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First, I wanted to just mention the processes we’ve used to get feedback.</a:t>
            </a:r>
          </a:p>
          <a:p>
            <a:r>
              <a:rPr lang="en-US" dirty="0" smtClean="0"/>
              <a:t>We take user input very seriously.  For Version 1.0 we listened to potential users to build what would be helpful to them.</a:t>
            </a:r>
          </a:p>
          <a:p>
            <a:endParaRPr lang="en-US" dirty="0" smtClean="0"/>
          </a:p>
          <a:p>
            <a:r>
              <a:rPr lang="en-US" dirty="0" smtClean="0"/>
              <a:t>We modified MONAHRQ based on feedback from beta-testers before we released version 1.0</a:t>
            </a:r>
          </a:p>
          <a:p>
            <a:endParaRPr lang="en-US" dirty="0" smtClean="0"/>
          </a:p>
          <a:p>
            <a:r>
              <a:rPr lang="en-US" dirty="0" smtClean="0"/>
              <a:t>After release, we talked to a lot of groups – </a:t>
            </a:r>
            <a:r>
              <a:rPr lang="en-US" i="1" dirty="0" smtClean="0"/>
              <a:t>go through slide</a:t>
            </a: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75A6E6-E575-4C69-B10D-65347A66D556}" type="slidenum">
              <a:rPr lang="en-US" smtClean="0"/>
              <a:pPr fontAlgn="base">
                <a:spcBef>
                  <a:spcPct val="0"/>
                </a:spcBef>
                <a:spcAft>
                  <a:spcPct val="0"/>
                </a:spcAft>
                <a:defRPr/>
              </a:pPr>
              <a:t>11</a:t>
            </a:fld>
            <a:endParaRPr lang="en-US" smtClean="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1988" name="Rectangle 3"/>
          <p:cNvSpPr>
            <a:spLocks noGrp="1" noChangeArrowheads="1"/>
          </p:cNvSpPr>
          <p:nvPr>
            <p:ph type="body" idx="1"/>
          </p:nvPr>
        </p:nvSpPr>
        <p:spPr bwMode="auto">
          <a:xfrm>
            <a:off x="685800" y="4343400"/>
            <a:ext cx="5486400" cy="4572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Many organizations are interested in creating a public reporting website at the local and community level – where decisions need to be made about quality of care, about which providers to go to, about health care provided in that community.</a:t>
            </a:r>
          </a:p>
          <a:p>
            <a:pPr eaLnBrk="1" hangingPunct="1">
              <a:spcBef>
                <a:spcPct val="0"/>
              </a:spcBef>
            </a:pPr>
            <a:endParaRPr lang="en-US" smtClean="0"/>
          </a:p>
          <a:p>
            <a:pPr eaLnBrk="1" hangingPunct="1">
              <a:spcBef>
                <a:spcPct val="0"/>
              </a:spcBef>
            </a:pPr>
            <a:r>
              <a:rPr lang="en-US" smtClean="0"/>
              <a:t>There is enough uniformity in the measures and the data that it shouldn’t take a year and $300K to put up a quality reporting website – which are some of the estimates we’ve heard.</a:t>
            </a:r>
          </a:p>
          <a:p>
            <a:pPr eaLnBrk="1" hangingPunct="1">
              <a:spcBef>
                <a:spcPct val="0"/>
              </a:spcBef>
            </a:pPr>
            <a:endParaRPr lang="en-US" smtClean="0"/>
          </a:p>
          <a:p>
            <a:pPr eaLnBrk="1" hangingPunct="1">
              <a:spcBef>
                <a:spcPct val="0"/>
              </a:spcBef>
            </a:pPr>
            <a:r>
              <a:rPr lang="en-US" smtClean="0"/>
              <a:t>So we thought, why should it be so expensive to generate and put out basic information?</a:t>
            </a:r>
          </a:p>
          <a:p>
            <a:pPr eaLnBrk="1" hangingPunct="1">
              <a:spcBef>
                <a:spcPct val="0"/>
              </a:spcBef>
            </a:pPr>
            <a:r>
              <a:rPr lang="en-US" smtClean="0"/>
              <a:t>Why should local consumers find it so hard to get the information they need?</a:t>
            </a:r>
          </a:p>
          <a:p>
            <a:pPr eaLnBrk="1" hangingPunct="1">
              <a:spcBef>
                <a:spcPct val="0"/>
              </a:spcBef>
            </a:pPr>
            <a:r>
              <a:rPr lang="en-US" smtClean="0"/>
              <a:t>And why should these local, regional, and state-level organizations have to reinvent the wheel when what they are trying to do has been done before – it’s not rocket science?</a:t>
            </a:r>
          </a:p>
          <a:p>
            <a:pPr eaLnBrk="1" hangingPunct="1">
              <a:spcBef>
                <a:spcPct val="0"/>
              </a:spcBef>
            </a:pPr>
            <a:endParaRPr lang="en-US" smtClean="0"/>
          </a:p>
        </p:txBody>
      </p:sp>
      <p:sp>
        <p:nvSpPr>
          <p:cNvPr id="41989" name="Rectangle 6"/>
          <p:cNvSpPr>
            <a:spLocks noChangeArrowheads="1"/>
          </p:cNvSpPr>
          <p:nvPr/>
        </p:nvSpPr>
        <p:spPr bwMode="auto">
          <a:xfrm>
            <a:off x="835025" y="4492625"/>
            <a:ext cx="5486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13" tIns="45706" rIns="91413" bIns="45706"/>
          <a:lstStyle/>
          <a:p>
            <a:pPr>
              <a:spcBef>
                <a:spcPct val="30000"/>
              </a:spcBef>
            </a:pPr>
            <a:endParaRPr lang="en-US" sz="1200" b="1" dirty="0">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0659" name="Rectangle 3"/>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First, I wanted to just mention the processes we’ve used to get feedback.</a:t>
            </a:r>
          </a:p>
          <a:p>
            <a:r>
              <a:rPr lang="en-US" dirty="0" smtClean="0"/>
              <a:t>We take user input very seriously.  For Version 1.0 we listened to potential users to build what would be helpful to them.</a:t>
            </a:r>
          </a:p>
          <a:p>
            <a:endParaRPr lang="en-US" dirty="0" smtClean="0"/>
          </a:p>
          <a:p>
            <a:r>
              <a:rPr lang="en-US" dirty="0" smtClean="0"/>
              <a:t>We modified MONAHRQ based on feedback from beta-testers before we released version 1.0</a:t>
            </a:r>
          </a:p>
          <a:p>
            <a:endParaRPr lang="en-US" dirty="0" smtClean="0"/>
          </a:p>
          <a:p>
            <a:r>
              <a:rPr lang="en-US" dirty="0" smtClean="0"/>
              <a:t>After release, we talked to a lot of groups – </a:t>
            </a:r>
            <a:r>
              <a:rPr lang="en-US" i="1" dirty="0" smtClean="0"/>
              <a:t>go through slide</a:t>
            </a: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p:txBody>
          <a:bodyPr/>
          <a:lstStyle/>
          <a:p>
            <a:pPr>
              <a:defRPr/>
            </a:pPr>
            <a:fld id="{2F352D24-6A2E-4F96-8A46-EC333F9ED272}" type="slidenum">
              <a:rPr lang="en-US" smtClean="0"/>
              <a:pPr>
                <a:defRPr/>
              </a:pPr>
              <a:t>33</a:t>
            </a:fld>
            <a:endParaRPr lang="en-US" smtClean="0"/>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373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986BDC3-3301-4678-82A3-68E575A91E30}" type="slidenum">
              <a:rPr lang="en-US" smtClean="0"/>
              <a:pPr>
                <a:defRPr/>
              </a:pPr>
              <a:t>34</a:t>
            </a:fld>
            <a:endParaRPr lang="en-US"/>
          </a:p>
        </p:txBody>
      </p:sp>
    </p:spTree>
    <p:extLst>
      <p:ext uri="{BB962C8B-B14F-4D97-AF65-F5344CB8AC3E}">
        <p14:creationId xmlns="" xmlns:p14="http://schemas.microsoft.com/office/powerpoint/2010/main" val="3932316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mtClean="0"/>
              <a:t>QI software is an important dissemination tool.  Few (if any?) other measure developers supply such a tool.</a:t>
            </a:r>
          </a:p>
          <a:p>
            <a:r>
              <a:rPr lang="en-US" smtClean="0"/>
              <a:t>Lets QI users calculate QIs using their own data.</a:t>
            </a:r>
          </a:p>
          <a:p>
            <a:r>
              <a:rPr lang="en-US" smtClean="0"/>
              <a:t>	-- Helps organizations use their own data.</a:t>
            </a:r>
          </a:p>
          <a:p>
            <a:r>
              <a:rPr lang="en-US" smtClean="0"/>
              <a:t>	-- Calculates QIs locally – AHRQ does not handle data or measure results.</a:t>
            </a:r>
          </a:p>
          <a:p>
            <a:r>
              <a:rPr lang="en-US" smtClean="0"/>
              <a:t>	-- Minimizes resources needed to calculate QIs.</a:t>
            </a:r>
          </a:p>
          <a:p>
            <a:r>
              <a:rPr lang="en-US" smtClean="0"/>
              <a:t>	-- Helps ensure QIs are calculated correctly and consistently.</a:t>
            </a:r>
          </a:p>
          <a:p>
            <a:r>
              <a:rPr lang="en-US" smtClean="0"/>
              <a:t>	-- Helps ensure use of state-of-the-art measures: AHRQ is responsible for research and updates, all users benefit.</a:t>
            </a:r>
          </a:p>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mtClean="0"/>
              <a:t>Follows same model as QI software, but does more.</a:t>
            </a:r>
          </a:p>
          <a:p>
            <a:r>
              <a:rPr lang="en-US" smtClean="0"/>
              <a:t>	-- Calculates QIs.</a:t>
            </a:r>
          </a:p>
          <a:p>
            <a:r>
              <a:rPr lang="en-US" smtClean="0"/>
              <a:t>	-- Calculates other info, too: rates and utilization by hospital or by county, cost savings for PSIs by county.</a:t>
            </a:r>
          </a:p>
          <a:p>
            <a:r>
              <a:rPr lang="en-US" smtClean="0"/>
              <a:t>	-- Uses HCUP data to supply nationwide benchmarks for comparison.</a:t>
            </a:r>
          </a:p>
          <a:p>
            <a:r>
              <a:rPr lang="en-US" smtClean="0"/>
              <a:t>	-- Also generates a fully-functioning reporting website that includes maps, tables, bar charts, consumer-friendly displays and language.</a:t>
            </a:r>
          </a:p>
          <a:p>
            <a:r>
              <a:rPr lang="en-US" smtClean="0"/>
              <a:t>Similar benefits:</a:t>
            </a:r>
          </a:p>
          <a:p>
            <a:r>
              <a:rPr lang="en-US" smtClean="0"/>
              <a:t>	-- Helps organizations use their own data.</a:t>
            </a:r>
          </a:p>
          <a:p>
            <a:r>
              <a:rPr lang="en-US" smtClean="0"/>
              <a:t>	-- Operates locally – AHRQ does not handle data, measure results, or generated website.</a:t>
            </a:r>
          </a:p>
          <a:p>
            <a:r>
              <a:rPr lang="en-US" smtClean="0"/>
              <a:t>	-- Minimizes resources needed to generate a reporting site.</a:t>
            </a:r>
          </a:p>
          <a:p>
            <a:r>
              <a:rPr lang="en-US" smtClean="0"/>
              <a:t>	-- Helps ensure information in reporting sites is correct, consistent, comparable.</a:t>
            </a:r>
          </a:p>
          <a:p>
            <a:r>
              <a:rPr lang="en-US" smtClean="0"/>
              <a:t>	-- Helps ensure use of state-of-the-art reporting practices: AHRQ is responsible for research and updates, all users benefit.</a:t>
            </a:r>
          </a:p>
          <a:p>
            <a:endParaRPr lang="en-US" smtClean="0"/>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mtClean="0"/>
              <a:t>QI software is an important dissemination tool.  Few (if any?) other measure developers supply such a tool.</a:t>
            </a:r>
          </a:p>
          <a:p>
            <a:r>
              <a:rPr lang="en-US" smtClean="0"/>
              <a:t>Lets QI users calculate QIs using their own data.</a:t>
            </a:r>
          </a:p>
          <a:p>
            <a:r>
              <a:rPr lang="en-US" smtClean="0"/>
              <a:t>	-- Helps organizations use their own data.</a:t>
            </a:r>
          </a:p>
          <a:p>
            <a:r>
              <a:rPr lang="en-US" smtClean="0"/>
              <a:t>	-- Calculates QIs locally – AHRQ does not handle data or measure results.</a:t>
            </a:r>
          </a:p>
          <a:p>
            <a:r>
              <a:rPr lang="en-US" smtClean="0"/>
              <a:t>	-- Minimizes resources needed to calculate QIs.</a:t>
            </a:r>
          </a:p>
          <a:p>
            <a:r>
              <a:rPr lang="en-US" smtClean="0"/>
              <a:t>	-- Helps ensure QIs are calculated correctly and consistently.</a:t>
            </a:r>
          </a:p>
          <a:p>
            <a:r>
              <a:rPr lang="en-US" smtClean="0"/>
              <a:t>	-- Helps ensure use of state-of-the-art measures: AHRQ is responsible for research and updates, all users benefit.</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mtClean="0"/>
              <a:t>QI software is an important dissemination tool.  Few (if any?) other measure developers supply such a tool.</a:t>
            </a:r>
          </a:p>
          <a:p>
            <a:r>
              <a:rPr lang="en-US" smtClean="0"/>
              <a:t>Lets QI users calculate QIs using their own data.</a:t>
            </a:r>
          </a:p>
          <a:p>
            <a:r>
              <a:rPr lang="en-US" smtClean="0"/>
              <a:t>	-- Helps organizations use their own data.</a:t>
            </a:r>
          </a:p>
          <a:p>
            <a:r>
              <a:rPr lang="en-US" smtClean="0"/>
              <a:t>	-- Calculates QIs locally – AHRQ does not handle data or measure results.</a:t>
            </a:r>
          </a:p>
          <a:p>
            <a:r>
              <a:rPr lang="en-US" smtClean="0"/>
              <a:t>	-- Minimizes resources needed to calculate QIs.</a:t>
            </a:r>
          </a:p>
          <a:p>
            <a:r>
              <a:rPr lang="en-US" smtClean="0"/>
              <a:t>	-- Helps ensure QIs are calculated correctly and consistently.</a:t>
            </a:r>
          </a:p>
          <a:p>
            <a:r>
              <a:rPr lang="en-US" smtClean="0"/>
              <a:t>	-- Helps ensure use of state-of-the-art measures: AHRQ is responsible for research and updates, all users benefit.</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mtClean="0"/>
              <a:t>QI software is an important dissemination tool.  Few (if any?) other measure developers supply such a tool.</a:t>
            </a:r>
          </a:p>
          <a:p>
            <a:r>
              <a:rPr lang="en-US" smtClean="0"/>
              <a:t>Lets QI users calculate QIs using their own data.</a:t>
            </a:r>
          </a:p>
          <a:p>
            <a:r>
              <a:rPr lang="en-US" smtClean="0"/>
              <a:t>	-- Helps organizations use their own data.</a:t>
            </a:r>
          </a:p>
          <a:p>
            <a:r>
              <a:rPr lang="en-US" smtClean="0"/>
              <a:t>	-- Calculates QIs locally – AHRQ does not handle data or measure results.</a:t>
            </a:r>
          </a:p>
          <a:p>
            <a:r>
              <a:rPr lang="en-US" smtClean="0"/>
              <a:t>	-- Minimizes resources needed to calculate QIs.</a:t>
            </a:r>
          </a:p>
          <a:p>
            <a:r>
              <a:rPr lang="en-US" smtClean="0"/>
              <a:t>	-- Helps ensure QIs are calculated correctly and consistently.</a:t>
            </a:r>
          </a:p>
          <a:p>
            <a:r>
              <a:rPr lang="en-US" smtClean="0"/>
              <a:t>	-- Helps ensure use of state-of-the-art measures: AHRQ is responsible for research and updates, all users benefit.</a:t>
            </a:r>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p:txBody>
          <a:bodyPr/>
          <a:lstStyle/>
          <a:p>
            <a:pPr>
              <a:defRPr/>
            </a:pPr>
            <a:fld id="{CBD634F5-E3B9-40F4-A022-E5208F2EA72C}" type="slidenum">
              <a:rPr lang="en-US" smtClean="0"/>
              <a:pPr>
                <a:defRPr/>
              </a:pPr>
              <a:t>17</a:t>
            </a:fld>
            <a:endParaRPr lang="en-US" smtClean="0"/>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403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Four paths – two at the hospital level and two at the county level.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9635" name="Rectangle 3"/>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Here are some of the localities that have adopted MONAHRQ version 1.0.  There are also 36 members of the MONAHRQ Learning Network who are in various stages of considering and adopting MONAHRQ.</a:t>
            </a:r>
          </a:p>
          <a:p>
            <a:endParaRPr lang="en-US" smtClean="0"/>
          </a:p>
          <a:p>
            <a:r>
              <a:rPr lang="en-US" smtClean="0"/>
              <a:t>These three websites are live now – they are in areas where there was no local reporting of hospital quality, where there was no reporting activity at all.  Other organizations have adopted MONAHRQ and are using it internally to evaluate their data; others (e.g., hosp assns) have adopted MONAHRQ and made it available to their membership.  </a:t>
            </a:r>
          </a:p>
          <a:p>
            <a:endParaRPr lang="en-US" smtClean="0"/>
          </a:p>
          <a:p>
            <a:r>
              <a:rPr lang="en-US" smtClean="0"/>
              <a:t>What MONAHRQ has done is to empower these communities to do their own reporting on their own terms.</a:t>
            </a:r>
          </a:p>
          <a:p>
            <a:endParaRPr lang="en-US" smtClean="0"/>
          </a:p>
          <a:p>
            <a:r>
              <a:rPr lang="en-US" smtClean="0"/>
              <a:t>It has provided a standardized framework – it supports a standardized approach for presenting measures. And it provides standard measures – AHRQ QIs and Hospital Compare.  But our plans are to enable even more customization, beyond the look of the website and which measures are presented.  In the future we plan to build in the capacity to incorporate local innovation as well.  More about future plans in a moment.</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a:p>
          </p:txBody>
        </p:sp>
      </p:grpSp>
      <p:graphicFrame>
        <p:nvGraphicFramePr>
          <p:cNvPr id="7" name="Object 2"/>
          <p:cNvGraphicFramePr>
            <a:graphicFrameLocks noChangeAspect="1"/>
          </p:cNvGraphicFramePr>
          <p:nvPr/>
        </p:nvGraphicFramePr>
        <p:xfrm>
          <a:off x="990600" y="381000"/>
          <a:ext cx="7162800" cy="1695450"/>
        </p:xfrm>
        <a:graphic>
          <a:graphicData uri="http://schemas.openxmlformats.org/presentationml/2006/ole">
            <p:oleObj spid="_x0000_s35855" name="Photo Editor Photo" r:id="rId3" imgW="6400000" imgH="1514686" progId="">
              <p:embed/>
            </p:oleObj>
          </a:graphicData>
        </a:graphic>
      </p:graphicFrame>
      <p:sp>
        <p:nvSpPr>
          <p:cNvPr id="5122"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5123"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3063" cy="28956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09600" y="1676400"/>
            <a:ext cx="7993063" cy="2895600"/>
          </a:xfr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4"/>
          <p:cNvGrpSpPr>
            <a:grpSpLocks/>
          </p:cNvGrpSpPr>
          <p:nvPr/>
        </p:nvGrpSpPr>
        <p:grpSpPr bwMode="auto">
          <a:xfrm>
            <a:off x="0" y="1333500"/>
            <a:ext cx="7986713" cy="19050"/>
            <a:chOff x="0" y="840"/>
            <a:chExt cx="5660" cy="12"/>
          </a:xfrm>
        </p:grpSpPr>
        <p:sp>
          <p:nvSpPr>
            <p:cNvPr id="4101"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a:p>
          </p:txBody>
        </p:sp>
        <p:sp>
          <p:nvSpPr>
            <p:cNvPr id="4102"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a:p>
          </p:txBody>
        </p:sp>
      </p:grpSp>
      <p:graphicFrame>
        <p:nvGraphicFramePr>
          <p:cNvPr id="1026" name="Object 7"/>
          <p:cNvGraphicFramePr>
            <a:graphicFrameLocks noChangeAspect="1"/>
          </p:cNvGraphicFramePr>
          <p:nvPr/>
        </p:nvGraphicFramePr>
        <p:xfrm>
          <a:off x="142875" y="317500"/>
          <a:ext cx="1428750" cy="671513"/>
        </p:xfrm>
        <a:graphic>
          <a:graphicData uri="http://schemas.openxmlformats.org/presentationml/2006/ole">
            <p:oleObj spid="_x0000_s1039" name="Photo Editor Photo" r:id="rId16"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688" r:id="rId1"/>
    <p:sldLayoutId id="2147483687" r:id="rId2"/>
    <p:sldLayoutId id="2147483686" r:id="rId3"/>
    <p:sldLayoutId id="2147483685" r:id="rId4"/>
    <p:sldLayoutId id="2147483684" r:id="rId5"/>
    <p:sldLayoutId id="2147483683" r:id="rId6"/>
    <p:sldLayoutId id="2147483682" r:id="rId7"/>
    <p:sldLayoutId id="2147483681" r:id="rId8"/>
    <p:sldLayoutId id="2147483680" r:id="rId9"/>
    <p:sldLayoutId id="2147483679" r:id="rId10"/>
    <p:sldLayoutId id="2147483678" r:id="rId11"/>
    <p:sldLayoutId id="2147483677" r:id="rId12"/>
    <p:sldLayoutId id="2147483690" r:id="rId13"/>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mailto:carol.sniegoski@ahrq.hhs.gov"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hyperlink" Target="mailto:anne.elixhauser@ahrq.hhs.gov"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p:txBody>
          <a:bodyPr/>
          <a:lstStyle/>
          <a:p>
            <a:pPr>
              <a:defRPr/>
            </a:pPr>
            <a:r>
              <a:rPr lang="en-US" sz="2400" dirty="0"/>
              <a:t/>
            </a:r>
            <a:br>
              <a:rPr lang="en-US" sz="2400" dirty="0"/>
            </a:br>
            <a:r>
              <a:rPr lang="en-US" sz="3600" dirty="0"/>
              <a:t/>
            </a:r>
            <a:br>
              <a:rPr lang="en-US" sz="3600" dirty="0"/>
            </a:br>
            <a:r>
              <a:rPr lang="en-US" sz="3600" dirty="0"/>
              <a:t/>
            </a:r>
            <a:br>
              <a:rPr lang="en-US" sz="3600" dirty="0"/>
            </a:br>
            <a:endParaRPr lang="en-US" sz="2400" dirty="0"/>
          </a:p>
        </p:txBody>
      </p:sp>
      <p:sp>
        <p:nvSpPr>
          <p:cNvPr id="49155" name="Rectangle 3"/>
          <p:cNvSpPr>
            <a:spLocks noGrp="1" noChangeArrowheads="1"/>
          </p:cNvSpPr>
          <p:nvPr>
            <p:ph type="subTitle" idx="1"/>
          </p:nvPr>
        </p:nvSpPr>
        <p:spPr>
          <a:xfrm>
            <a:off x="1150938" y="2819400"/>
            <a:ext cx="6435725" cy="3276600"/>
          </a:xfrm>
        </p:spPr>
        <p:txBody>
          <a:bodyPr/>
          <a:lstStyle/>
          <a:p>
            <a:pPr>
              <a:defRPr/>
            </a:pPr>
            <a:r>
              <a:rPr lang="en-US" sz="3600" dirty="0" smtClean="0"/>
              <a:t>AHRQ and the Science of Public Reporting</a:t>
            </a:r>
          </a:p>
          <a:p>
            <a:pPr>
              <a:defRPr/>
            </a:pPr>
            <a:endParaRPr lang="en-US" sz="2400" dirty="0" smtClean="0"/>
          </a:p>
          <a:p>
            <a:pPr>
              <a:defRPr/>
            </a:pPr>
            <a:r>
              <a:rPr lang="en-US" sz="2800" dirty="0" smtClean="0"/>
              <a:t>Presentation to National Advisory Council</a:t>
            </a:r>
          </a:p>
          <a:p>
            <a:pPr>
              <a:defRPr/>
            </a:pPr>
            <a:r>
              <a:rPr lang="en-US" sz="2800" dirty="0" smtClean="0"/>
              <a:t>Irene Fraser and Carol Sniegoski</a:t>
            </a:r>
          </a:p>
          <a:p>
            <a:pPr>
              <a:defRPr/>
            </a:pPr>
            <a:r>
              <a:rPr lang="en-US" sz="2800" dirty="0" smtClean="0"/>
              <a:t>July 22,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1524000" y="374650"/>
            <a:ext cx="6088063" cy="768350"/>
          </a:xfrm>
        </p:spPr>
        <p:txBody>
          <a:bodyPr/>
          <a:lstStyle/>
          <a:p>
            <a:pPr eaLnBrk="1" hangingPunct="1">
              <a:defRPr/>
            </a:pPr>
            <a:r>
              <a:rPr lang="en-US" sz="3200" dirty="0" smtClean="0">
                <a:solidFill>
                  <a:srgbClr val="FFFF66"/>
                </a:solidFill>
                <a:effectLst>
                  <a:outerShdw blurRad="38100" dist="38100" dir="2700000" algn="tl">
                    <a:srgbClr val="000000">
                      <a:alpha val="43137"/>
                    </a:srgbClr>
                  </a:outerShdw>
                </a:effectLst>
              </a:rPr>
              <a:t>MONAHRQ overview</a:t>
            </a:r>
          </a:p>
        </p:txBody>
      </p:sp>
      <p:sp>
        <p:nvSpPr>
          <p:cNvPr id="15363" name="Rectangle 3"/>
          <p:cNvSpPr>
            <a:spLocks noGrp="1" noChangeArrowheads="1"/>
          </p:cNvSpPr>
          <p:nvPr>
            <p:ph type="body" sz="half" idx="1"/>
          </p:nvPr>
        </p:nvSpPr>
        <p:spPr>
          <a:xfrm>
            <a:off x="955675" y="1600200"/>
            <a:ext cx="3919538" cy="2895600"/>
          </a:xfrm>
        </p:spPr>
        <p:txBody>
          <a:bodyPr/>
          <a:lstStyle/>
          <a:p>
            <a:pPr eaLnBrk="1" hangingPunct="1">
              <a:lnSpc>
                <a:spcPct val="100000"/>
              </a:lnSpc>
              <a:spcBef>
                <a:spcPts val="0"/>
              </a:spcBef>
              <a:spcAft>
                <a:spcPts val="0"/>
              </a:spcAft>
              <a:buFont typeface="Wingdings" pitchFamily="2" charset="2"/>
              <a:buNone/>
              <a:defRPr/>
            </a:pPr>
            <a:endParaRPr lang="en-US" sz="2400" dirty="0" smtClean="0"/>
          </a:p>
          <a:p>
            <a:pPr lvl="1" eaLnBrk="1" hangingPunct="1">
              <a:lnSpc>
                <a:spcPct val="100000"/>
              </a:lnSpc>
              <a:spcBef>
                <a:spcPts val="0"/>
              </a:spcBef>
              <a:spcAft>
                <a:spcPts val="0"/>
              </a:spcAft>
              <a:defRPr/>
            </a:pPr>
            <a:endParaRPr lang="en-US" dirty="0" smtClean="0"/>
          </a:p>
          <a:p>
            <a:pPr eaLnBrk="1" hangingPunct="1">
              <a:lnSpc>
                <a:spcPct val="100000"/>
              </a:lnSpc>
              <a:spcBef>
                <a:spcPts val="0"/>
              </a:spcBef>
              <a:spcAft>
                <a:spcPts val="0"/>
              </a:spcAft>
              <a:defRPr/>
            </a:pPr>
            <a:endParaRPr lang="en-US" sz="2400" dirty="0" smtClean="0"/>
          </a:p>
        </p:txBody>
      </p:sp>
      <p:sp>
        <p:nvSpPr>
          <p:cNvPr id="15381" name="Rectangle 21"/>
          <p:cNvSpPr>
            <a:spLocks noGrp="1" noChangeArrowheads="1"/>
          </p:cNvSpPr>
          <p:nvPr>
            <p:ph type="body" sz="half" idx="2"/>
          </p:nvPr>
        </p:nvSpPr>
        <p:spPr>
          <a:xfrm>
            <a:off x="955676" y="2286000"/>
            <a:ext cx="7315200" cy="838200"/>
          </a:xfrm>
        </p:spPr>
        <p:txBody>
          <a:bodyPr/>
          <a:lstStyle/>
          <a:p>
            <a:pPr eaLnBrk="1" hangingPunct="1">
              <a:lnSpc>
                <a:spcPct val="100000"/>
              </a:lnSpc>
              <a:spcBef>
                <a:spcPts val="0"/>
              </a:spcBef>
              <a:spcAft>
                <a:spcPts val="0"/>
              </a:spcAft>
              <a:defRPr/>
            </a:pPr>
            <a:r>
              <a:rPr lang="en-US" sz="2400" dirty="0" smtClean="0">
                <a:effectLst/>
              </a:rPr>
              <a:t>Tour of MONAHRQ</a:t>
            </a:r>
            <a:endParaRPr lang="en-US" sz="2000" dirty="0" smtClean="0">
              <a:effectLst/>
            </a:endParaRPr>
          </a:p>
        </p:txBody>
      </p:sp>
      <p:sp>
        <p:nvSpPr>
          <p:cNvPr id="10" name="Rectangle 21"/>
          <p:cNvSpPr txBox="1">
            <a:spLocks noChangeArrowheads="1"/>
          </p:cNvSpPr>
          <p:nvPr/>
        </p:nvSpPr>
        <p:spPr bwMode="auto">
          <a:xfrm>
            <a:off x="955675" y="1600200"/>
            <a:ext cx="7162801" cy="9144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9pPr>
          </a:lstStyle>
          <a:p>
            <a:pPr eaLnBrk="1" hangingPunct="1">
              <a:lnSpc>
                <a:spcPct val="100000"/>
              </a:lnSpc>
              <a:spcBef>
                <a:spcPts val="0"/>
              </a:spcBef>
              <a:spcAft>
                <a:spcPts val="0"/>
              </a:spcAft>
              <a:defRPr/>
            </a:pPr>
            <a:r>
              <a:rPr lang="en-US" sz="2400" dirty="0" smtClean="0">
                <a:effectLst/>
              </a:rPr>
              <a:t>MONAHRQ introduction</a:t>
            </a:r>
          </a:p>
        </p:txBody>
      </p:sp>
      <p:sp>
        <p:nvSpPr>
          <p:cNvPr id="11" name="Rectangle 21"/>
          <p:cNvSpPr txBox="1">
            <a:spLocks noChangeArrowheads="1"/>
          </p:cNvSpPr>
          <p:nvPr/>
        </p:nvSpPr>
        <p:spPr bwMode="auto">
          <a:xfrm>
            <a:off x="955676" y="4114800"/>
            <a:ext cx="7273924" cy="9144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9pPr>
          </a:lstStyle>
          <a:p>
            <a:pPr eaLnBrk="1" hangingPunct="1">
              <a:lnSpc>
                <a:spcPct val="100000"/>
              </a:lnSpc>
              <a:spcBef>
                <a:spcPts val="0"/>
              </a:spcBef>
              <a:spcAft>
                <a:spcPts val="0"/>
              </a:spcAft>
              <a:defRPr/>
            </a:pPr>
            <a:r>
              <a:rPr lang="en-US" sz="2400" dirty="0" smtClean="0">
                <a:effectLst/>
              </a:rPr>
              <a:t>MONAHRQ goals and future directions</a:t>
            </a:r>
          </a:p>
        </p:txBody>
      </p:sp>
      <p:sp>
        <p:nvSpPr>
          <p:cNvPr id="9" name="Rectangle 21"/>
          <p:cNvSpPr txBox="1">
            <a:spLocks noChangeArrowheads="1"/>
          </p:cNvSpPr>
          <p:nvPr/>
        </p:nvSpPr>
        <p:spPr bwMode="auto">
          <a:xfrm>
            <a:off x="963304" y="3026392"/>
            <a:ext cx="7315200" cy="8382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9pPr>
          </a:lstStyle>
          <a:p>
            <a:pPr eaLnBrk="1" hangingPunct="1">
              <a:lnSpc>
                <a:spcPct val="100000"/>
              </a:lnSpc>
              <a:spcBef>
                <a:spcPts val="0"/>
              </a:spcBef>
              <a:spcAft>
                <a:spcPts val="0"/>
              </a:spcAft>
              <a:defRPr/>
            </a:pPr>
            <a:r>
              <a:rPr lang="en-US" sz="2400" dirty="0" smtClean="0">
                <a:effectLst/>
              </a:rPr>
              <a:t>Report from MONAHRQ users:  </a:t>
            </a:r>
          </a:p>
          <a:p>
            <a:pPr marL="0" indent="0" eaLnBrk="1" hangingPunct="1">
              <a:lnSpc>
                <a:spcPct val="100000"/>
              </a:lnSpc>
              <a:spcBef>
                <a:spcPts val="0"/>
              </a:spcBef>
              <a:spcAft>
                <a:spcPts val="0"/>
              </a:spcAft>
              <a:buNone/>
              <a:defRPr/>
            </a:pPr>
            <a:r>
              <a:rPr lang="en-US" sz="2400" dirty="0" smtClean="0">
                <a:effectLst/>
              </a:rPr>
              <a:t>      </a:t>
            </a:r>
            <a:r>
              <a:rPr lang="en-US" sz="2400" dirty="0" err="1" smtClean="0">
                <a:effectLst/>
              </a:rPr>
              <a:t>Keely</a:t>
            </a:r>
            <a:r>
              <a:rPr lang="en-US" sz="2400" dirty="0" smtClean="0">
                <a:effectLst/>
              </a:rPr>
              <a:t> </a:t>
            </a:r>
            <a:r>
              <a:rPr lang="en-US" sz="2400" dirty="0" err="1" smtClean="0">
                <a:effectLst/>
              </a:rPr>
              <a:t>Cofrin</a:t>
            </a:r>
            <a:r>
              <a:rPr lang="en-US" sz="2400" dirty="0" smtClean="0">
                <a:effectLst/>
              </a:rPr>
              <a:t> Allen, Utah Department of Health</a:t>
            </a:r>
            <a:endParaRPr lang="en-US" sz="2000" dirty="0" smtClean="0">
              <a:effectLst/>
            </a:endParaRPr>
          </a:p>
        </p:txBody>
      </p:sp>
    </p:spTree>
    <p:extLst>
      <p:ext uri="{BB962C8B-B14F-4D97-AF65-F5344CB8AC3E}">
        <p14:creationId xmlns="" xmlns:p14="http://schemas.microsoft.com/office/powerpoint/2010/main" val="2929642194"/>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1524000" y="374650"/>
            <a:ext cx="6088063" cy="768350"/>
          </a:xfrm>
        </p:spPr>
        <p:txBody>
          <a:bodyPr/>
          <a:lstStyle/>
          <a:p>
            <a:pPr eaLnBrk="1" hangingPunct="1">
              <a:defRPr/>
            </a:pPr>
            <a:r>
              <a:rPr lang="en-US" sz="3200" dirty="0" smtClean="0">
                <a:solidFill>
                  <a:srgbClr val="FFFF66"/>
                </a:solidFill>
                <a:effectLst>
                  <a:outerShdw blurRad="38100" dist="38100" dir="2700000" algn="tl">
                    <a:srgbClr val="000000">
                      <a:alpha val="43137"/>
                    </a:srgbClr>
                  </a:outerShdw>
                </a:effectLst>
              </a:rPr>
              <a:t>MONAHRQ motivation</a:t>
            </a:r>
          </a:p>
        </p:txBody>
      </p:sp>
      <p:sp>
        <p:nvSpPr>
          <p:cNvPr id="15363" name="Rectangle 3"/>
          <p:cNvSpPr>
            <a:spLocks noGrp="1" noChangeArrowheads="1"/>
          </p:cNvSpPr>
          <p:nvPr>
            <p:ph type="body" sz="half" idx="1"/>
          </p:nvPr>
        </p:nvSpPr>
        <p:spPr>
          <a:xfrm>
            <a:off x="955675" y="1600200"/>
            <a:ext cx="3919538" cy="2895600"/>
          </a:xfrm>
        </p:spPr>
        <p:txBody>
          <a:bodyPr/>
          <a:lstStyle/>
          <a:p>
            <a:pPr eaLnBrk="1" hangingPunct="1">
              <a:lnSpc>
                <a:spcPct val="100000"/>
              </a:lnSpc>
              <a:spcBef>
                <a:spcPts val="0"/>
              </a:spcBef>
              <a:spcAft>
                <a:spcPts val="0"/>
              </a:spcAft>
              <a:buFont typeface="Wingdings" pitchFamily="2" charset="2"/>
              <a:buNone/>
              <a:defRPr/>
            </a:pPr>
            <a:endParaRPr lang="en-US" sz="2400" dirty="0" smtClean="0"/>
          </a:p>
          <a:p>
            <a:pPr lvl="1" eaLnBrk="1" hangingPunct="1">
              <a:lnSpc>
                <a:spcPct val="100000"/>
              </a:lnSpc>
              <a:spcBef>
                <a:spcPts val="0"/>
              </a:spcBef>
              <a:spcAft>
                <a:spcPts val="0"/>
              </a:spcAft>
              <a:defRPr/>
            </a:pPr>
            <a:endParaRPr lang="en-US" sz="2000" dirty="0" smtClean="0"/>
          </a:p>
          <a:p>
            <a:pPr eaLnBrk="1" hangingPunct="1">
              <a:lnSpc>
                <a:spcPct val="100000"/>
              </a:lnSpc>
              <a:spcBef>
                <a:spcPts val="0"/>
              </a:spcBef>
              <a:spcAft>
                <a:spcPts val="0"/>
              </a:spcAft>
              <a:defRPr/>
            </a:pPr>
            <a:endParaRPr lang="en-US" sz="2400" dirty="0" smtClean="0"/>
          </a:p>
        </p:txBody>
      </p:sp>
      <p:sp>
        <p:nvSpPr>
          <p:cNvPr id="15381" name="Rectangle 21"/>
          <p:cNvSpPr>
            <a:spLocks noGrp="1" noChangeArrowheads="1"/>
          </p:cNvSpPr>
          <p:nvPr>
            <p:ph type="body" sz="half" idx="2"/>
          </p:nvPr>
        </p:nvSpPr>
        <p:spPr>
          <a:xfrm>
            <a:off x="955676" y="2514600"/>
            <a:ext cx="7315200" cy="838200"/>
          </a:xfrm>
        </p:spPr>
        <p:txBody>
          <a:bodyPr/>
          <a:lstStyle/>
          <a:p>
            <a:pPr eaLnBrk="1" hangingPunct="1">
              <a:lnSpc>
                <a:spcPct val="100000"/>
              </a:lnSpc>
              <a:spcBef>
                <a:spcPts val="0"/>
              </a:spcBef>
              <a:spcAft>
                <a:spcPts val="0"/>
              </a:spcAft>
              <a:defRPr/>
            </a:pPr>
            <a:r>
              <a:rPr lang="en-US" sz="2400" dirty="0" smtClean="0">
                <a:effectLst/>
              </a:rPr>
              <a:t>But … building a reporting site is tough</a:t>
            </a:r>
          </a:p>
        </p:txBody>
      </p:sp>
      <p:sp>
        <p:nvSpPr>
          <p:cNvPr id="8" name="Rectangle 21"/>
          <p:cNvSpPr txBox="1">
            <a:spLocks noChangeArrowheads="1"/>
          </p:cNvSpPr>
          <p:nvPr/>
        </p:nvSpPr>
        <p:spPr bwMode="auto">
          <a:xfrm>
            <a:off x="838200" y="4343400"/>
            <a:ext cx="7162800" cy="1066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9pPr>
          </a:lstStyle>
          <a:p>
            <a:pPr marL="0" indent="0" algn="ctr" eaLnBrk="1" hangingPunct="1">
              <a:spcAft>
                <a:spcPts val="1200"/>
              </a:spcAft>
              <a:buNone/>
              <a:defRPr/>
            </a:pPr>
            <a:r>
              <a:rPr lang="en-US" sz="2600" b="1" i="1" dirty="0" smtClean="0">
                <a:solidFill>
                  <a:srgbClr val="FFFF66"/>
                </a:solidFill>
                <a:effectLst/>
              </a:rPr>
              <a:t>Why does every organization have to reinvent the wheel?</a:t>
            </a:r>
          </a:p>
          <a:p>
            <a:pPr marL="0" indent="0" algn="ctr" eaLnBrk="1" hangingPunct="1">
              <a:spcAft>
                <a:spcPts val="1200"/>
              </a:spcAft>
              <a:buNone/>
              <a:defRPr/>
            </a:pPr>
            <a:endParaRPr lang="en-US" sz="2600" b="1" i="1" dirty="0" smtClean="0">
              <a:solidFill>
                <a:srgbClr val="FFFF66"/>
              </a:solidFill>
            </a:endParaRPr>
          </a:p>
        </p:txBody>
      </p:sp>
      <p:sp>
        <p:nvSpPr>
          <p:cNvPr id="10" name="Rectangle 21"/>
          <p:cNvSpPr txBox="1">
            <a:spLocks noChangeArrowheads="1"/>
          </p:cNvSpPr>
          <p:nvPr/>
        </p:nvSpPr>
        <p:spPr bwMode="auto">
          <a:xfrm>
            <a:off x="955675" y="1600200"/>
            <a:ext cx="7162801" cy="9144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9pPr>
          </a:lstStyle>
          <a:p>
            <a:pPr eaLnBrk="1" hangingPunct="1">
              <a:lnSpc>
                <a:spcPct val="100000"/>
              </a:lnSpc>
              <a:spcBef>
                <a:spcPts val="0"/>
              </a:spcBef>
              <a:spcAft>
                <a:spcPts val="0"/>
              </a:spcAft>
              <a:defRPr/>
            </a:pPr>
            <a:r>
              <a:rPr lang="en-US" sz="2400" dirty="0" smtClean="0">
                <a:effectLst/>
              </a:rPr>
              <a:t>Growing need to publicly report healthcare quality and costs at the local level</a:t>
            </a:r>
          </a:p>
        </p:txBody>
      </p:sp>
      <p:sp>
        <p:nvSpPr>
          <p:cNvPr id="11" name="Rectangle 21"/>
          <p:cNvSpPr txBox="1">
            <a:spLocks noChangeArrowheads="1"/>
          </p:cNvSpPr>
          <p:nvPr/>
        </p:nvSpPr>
        <p:spPr bwMode="auto">
          <a:xfrm>
            <a:off x="955676" y="3124200"/>
            <a:ext cx="7273924" cy="5334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9pPr>
          </a:lstStyle>
          <a:p>
            <a:pPr eaLnBrk="1" hangingPunct="1">
              <a:lnSpc>
                <a:spcPct val="100000"/>
              </a:lnSpc>
              <a:spcBef>
                <a:spcPts val="0"/>
              </a:spcBef>
              <a:spcAft>
                <a:spcPts val="0"/>
              </a:spcAft>
              <a:defRPr/>
            </a:pPr>
            <a:r>
              <a:rPr lang="en-US" sz="2400" dirty="0" smtClean="0">
                <a:effectLst/>
              </a:rPr>
              <a:t>Building an </a:t>
            </a:r>
            <a:r>
              <a:rPr lang="en-US" sz="2400" i="1" dirty="0" smtClean="0">
                <a:effectLst/>
              </a:rPr>
              <a:t>effective</a:t>
            </a:r>
            <a:r>
              <a:rPr lang="en-US" sz="2400" dirty="0" smtClean="0">
                <a:effectLst/>
              </a:rPr>
              <a:t> reporting site is even tougher</a:t>
            </a:r>
          </a:p>
        </p:txBody>
      </p:sp>
    </p:spTree>
    <p:extLst>
      <p:ext uri="{BB962C8B-B14F-4D97-AF65-F5344CB8AC3E}">
        <p14:creationId xmlns="" xmlns:p14="http://schemas.microsoft.com/office/powerpoint/2010/main" val="4052373808"/>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1524000" y="603250"/>
            <a:ext cx="6088063" cy="768350"/>
          </a:xfrm>
          <a:prstGeom prst="rect">
            <a:avLst/>
          </a:prstGeom>
        </p:spPr>
        <p:txBody>
          <a:bodyPr/>
          <a:lstStyle>
            <a:lvl1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9pPr>
          </a:lstStyle>
          <a:p>
            <a:pPr eaLnBrk="1" hangingPunct="1">
              <a:defRPr/>
            </a:pPr>
            <a:r>
              <a:rPr lang="en-US" i="0" dirty="0" smtClean="0">
                <a:solidFill>
                  <a:srgbClr val="FFFF66"/>
                </a:solidFill>
                <a:effectLst>
                  <a:outerShdw blurRad="38100" dist="38100" dir="2700000" algn="tl">
                    <a:srgbClr val="000000">
                      <a:alpha val="43137"/>
                    </a:srgbClr>
                  </a:outerShdw>
                </a:effectLst>
              </a:rPr>
              <a:t>Introducing MONAHRQ</a:t>
            </a:r>
          </a:p>
        </p:txBody>
      </p:sp>
      <p:sp>
        <p:nvSpPr>
          <p:cNvPr id="6" name="Text Box 29"/>
          <p:cNvSpPr txBox="1">
            <a:spLocks noChangeArrowheads="1"/>
          </p:cNvSpPr>
          <p:nvPr/>
        </p:nvSpPr>
        <p:spPr bwMode="auto">
          <a:xfrm>
            <a:off x="838201" y="1600200"/>
            <a:ext cx="7696200"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Clr>
                <a:schemeClr val="tx2"/>
              </a:buClr>
              <a:buSzPct val="150000"/>
              <a:buFont typeface="Wingdings" pitchFamily="2" charset="2"/>
              <a:buChar char="§"/>
              <a:defRPr/>
            </a:pPr>
            <a:r>
              <a:rPr lang="en-US" sz="2400" dirty="0" smtClean="0">
                <a:latin typeface="+mn-lt"/>
              </a:rPr>
              <a:t>Software that quickly generates your own local public reporting website</a:t>
            </a:r>
            <a:endParaRPr lang="en-US" sz="2400" dirty="0">
              <a:latin typeface="+mn-lt"/>
            </a:endParaRPr>
          </a:p>
        </p:txBody>
      </p:sp>
      <p:sp>
        <p:nvSpPr>
          <p:cNvPr id="7" name="Text Box 29"/>
          <p:cNvSpPr txBox="1">
            <a:spLocks noChangeArrowheads="1"/>
          </p:cNvSpPr>
          <p:nvPr/>
        </p:nvSpPr>
        <p:spPr bwMode="auto">
          <a:xfrm>
            <a:off x="1246186" y="2514600"/>
            <a:ext cx="7059613" cy="22467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Clr>
                <a:schemeClr val="tx2"/>
              </a:buClr>
              <a:buSzPct val="95000"/>
              <a:buFont typeface="Arial" pitchFamily="34" charset="0"/>
              <a:buChar char="•"/>
              <a:defRPr/>
            </a:pPr>
            <a:r>
              <a:rPr lang="en-US" sz="2000" dirty="0" smtClean="0">
                <a:latin typeface="+mn-lt"/>
              </a:rPr>
              <a:t>Fast</a:t>
            </a:r>
          </a:p>
          <a:p>
            <a:pPr marL="342900" indent="-342900">
              <a:buClr>
                <a:schemeClr val="tx2"/>
              </a:buClr>
              <a:buSzPct val="95000"/>
              <a:buFont typeface="Arial" pitchFamily="34" charset="0"/>
              <a:buChar char="•"/>
              <a:defRPr/>
            </a:pPr>
            <a:r>
              <a:rPr lang="en-US" sz="2000" dirty="0" smtClean="0">
                <a:latin typeface="+mn-lt"/>
              </a:rPr>
              <a:t>Easy</a:t>
            </a:r>
          </a:p>
          <a:p>
            <a:pPr marL="342900" indent="-342900">
              <a:buClr>
                <a:schemeClr val="tx2"/>
              </a:buClr>
              <a:buSzPct val="95000"/>
              <a:buFont typeface="Arial" pitchFamily="34" charset="0"/>
              <a:buChar char="•"/>
              <a:defRPr/>
            </a:pPr>
            <a:r>
              <a:rPr lang="en-US" sz="2000" dirty="0" smtClean="0">
                <a:latin typeface="+mn-lt"/>
              </a:rPr>
              <a:t>Automatic</a:t>
            </a:r>
          </a:p>
          <a:p>
            <a:pPr marL="342900" indent="-342900">
              <a:buClr>
                <a:schemeClr val="tx2"/>
              </a:buClr>
              <a:buSzPct val="95000"/>
              <a:buFont typeface="Arial" pitchFamily="34" charset="0"/>
              <a:buChar char="•"/>
              <a:defRPr/>
            </a:pPr>
            <a:r>
              <a:rPr lang="en-US" sz="2000" dirty="0" smtClean="0">
                <a:latin typeface="+mn-lt"/>
              </a:rPr>
              <a:t>Free</a:t>
            </a:r>
          </a:p>
          <a:p>
            <a:pPr marL="342900" indent="-342900">
              <a:buClr>
                <a:schemeClr val="tx2"/>
              </a:buClr>
              <a:buSzPct val="95000"/>
              <a:buFont typeface="Arial" pitchFamily="34" charset="0"/>
              <a:buChar char="•"/>
              <a:defRPr/>
            </a:pPr>
            <a:r>
              <a:rPr lang="en-US" sz="2000" dirty="0" smtClean="0">
                <a:latin typeface="+mn-lt"/>
              </a:rPr>
              <a:t>Use your local data or use publicly available measures</a:t>
            </a:r>
          </a:p>
          <a:p>
            <a:pPr marL="342900" indent="-342900">
              <a:buClr>
                <a:schemeClr val="tx2"/>
              </a:buClr>
              <a:buSzPct val="95000"/>
              <a:buFont typeface="Arial" pitchFamily="34" charset="0"/>
              <a:buChar char="•"/>
              <a:defRPr/>
            </a:pPr>
            <a:r>
              <a:rPr lang="en-US" sz="2000" dirty="0" smtClean="0">
                <a:latin typeface="+mn-lt"/>
              </a:rPr>
              <a:t>Designed by AHRQ to follow best practices in reporting</a:t>
            </a:r>
            <a:endParaRPr lang="en-US" sz="2000" dirty="0">
              <a:latin typeface="+mn-lt"/>
            </a:endParaRPr>
          </a:p>
          <a:p>
            <a:pPr marL="285750" indent="-285750">
              <a:buFont typeface="Arial" pitchFamily="34" charset="0"/>
              <a:buChar char="•"/>
              <a:defRPr/>
            </a:pPr>
            <a:endParaRPr lang="en-US" sz="2000" dirty="0">
              <a:latin typeface="+mn-lt"/>
            </a:endParaRPr>
          </a:p>
        </p:txBody>
      </p:sp>
      <p:sp>
        <p:nvSpPr>
          <p:cNvPr id="9" name="Text Box 29"/>
          <p:cNvSpPr txBox="1">
            <a:spLocks noChangeArrowheads="1"/>
          </p:cNvSpPr>
          <p:nvPr/>
        </p:nvSpPr>
        <p:spPr bwMode="auto">
          <a:xfrm>
            <a:off x="354013" y="4876800"/>
            <a:ext cx="8256587"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buClr>
                <a:schemeClr val="tx2"/>
              </a:buClr>
              <a:buSzPct val="150000"/>
              <a:defRPr/>
            </a:pPr>
            <a:r>
              <a:rPr lang="en-US" i="1" dirty="0" smtClean="0">
                <a:latin typeface="+mn-lt"/>
              </a:rPr>
              <a:t>– Selected as finalist in the </a:t>
            </a:r>
            <a:r>
              <a:rPr lang="en-US" sz="2000" i="1" dirty="0" smtClean="0">
                <a:latin typeface="+mn-lt"/>
              </a:rPr>
              <a:t>Fall 2010/Winter 2011 </a:t>
            </a:r>
            <a:r>
              <a:rPr lang="en-US" i="1" dirty="0" err="1" smtClean="0">
                <a:latin typeface="+mn-lt"/>
              </a:rPr>
              <a:t>HHSinnovates</a:t>
            </a:r>
            <a:r>
              <a:rPr lang="en-US" i="1" dirty="0" smtClean="0">
                <a:latin typeface="+mn-lt"/>
              </a:rPr>
              <a:t> competition </a:t>
            </a:r>
            <a:r>
              <a:rPr lang="en-US" i="1" dirty="0"/>
              <a:t>– </a:t>
            </a:r>
            <a:endParaRPr lang="en-US" i="1" dirty="0">
              <a:latin typeface="+mn-lt"/>
            </a:endParaRPr>
          </a:p>
        </p:txBody>
      </p:sp>
    </p:spTree>
    <p:extLst>
      <p:ext uri="{BB962C8B-B14F-4D97-AF65-F5344CB8AC3E}">
        <p14:creationId xmlns="" xmlns:p14="http://schemas.microsoft.com/office/powerpoint/2010/main" val="2375906385"/>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ChangeArrowheads="1"/>
          </p:cNvSpPr>
          <p:nvPr/>
        </p:nvSpPr>
        <p:spPr bwMode="auto">
          <a:xfrm rot="583127" flipH="1" flipV="1">
            <a:off x="6073991" y="2264063"/>
            <a:ext cx="2484647" cy="1729628"/>
          </a:xfrm>
          <a:prstGeom prst="cloudCallout">
            <a:avLst>
              <a:gd name="adj1" fmla="val 68645"/>
              <a:gd name="adj2" fmla="val 12508"/>
            </a:avLst>
          </a:prstGeom>
          <a:solidFill>
            <a:schemeClr val="accent1">
              <a:alpha val="39999"/>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a:lstStyle/>
          <a:p>
            <a:pPr algn="ctr"/>
            <a:endParaRPr lang="en-US"/>
          </a:p>
        </p:txBody>
      </p:sp>
      <p:sp>
        <p:nvSpPr>
          <p:cNvPr id="8195" name="AutoShape 3"/>
          <p:cNvSpPr>
            <a:spLocks noChangeArrowheads="1"/>
          </p:cNvSpPr>
          <p:nvPr/>
        </p:nvSpPr>
        <p:spPr bwMode="auto">
          <a:xfrm rot="21219588" flipV="1">
            <a:off x="407953" y="2210564"/>
            <a:ext cx="2702755" cy="1774073"/>
          </a:xfrm>
          <a:prstGeom prst="cloudCallout">
            <a:avLst>
              <a:gd name="adj1" fmla="val 63298"/>
              <a:gd name="adj2" fmla="val 11602"/>
            </a:avLst>
          </a:prstGeom>
          <a:solidFill>
            <a:schemeClr val="accent1">
              <a:alpha val="39999"/>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a:lstStyle/>
          <a:p>
            <a:pPr algn="ctr"/>
            <a:endParaRPr lang="en-US"/>
          </a:p>
        </p:txBody>
      </p:sp>
      <p:sp>
        <p:nvSpPr>
          <p:cNvPr id="8196" name="Oval 4"/>
          <p:cNvSpPr>
            <a:spLocks noChangeArrowheads="1"/>
          </p:cNvSpPr>
          <p:nvPr/>
        </p:nvSpPr>
        <p:spPr bwMode="auto">
          <a:xfrm>
            <a:off x="3517900" y="2057400"/>
            <a:ext cx="2044700" cy="1474788"/>
          </a:xfrm>
          <a:prstGeom prst="ellipse">
            <a:avLst/>
          </a:prstGeom>
          <a:solidFill>
            <a:schemeClr val="accent1">
              <a:alpha val="20000"/>
            </a:schemeClr>
          </a:solidFill>
          <a:ln w="44450">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7" name="Rectangle 2"/>
          <p:cNvSpPr>
            <a:spLocks noGrp="1" noChangeArrowheads="1"/>
          </p:cNvSpPr>
          <p:nvPr>
            <p:ph type="title" idx="4294967295"/>
          </p:nvPr>
        </p:nvSpPr>
        <p:spPr>
          <a:xfrm>
            <a:off x="1455738" y="442913"/>
            <a:ext cx="6088062" cy="768350"/>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p>
            <a:r>
              <a:rPr lang="en-US" sz="3200" dirty="0" smtClean="0">
                <a:effectLst/>
              </a:rPr>
              <a:t>MONAHRQ origins</a:t>
            </a:r>
          </a:p>
        </p:txBody>
      </p:sp>
      <p:sp>
        <p:nvSpPr>
          <p:cNvPr id="15381" name="Rectangle 21"/>
          <p:cNvSpPr>
            <a:spLocks noChangeArrowheads="1"/>
          </p:cNvSpPr>
          <p:nvPr/>
        </p:nvSpPr>
        <p:spPr bwMode="auto">
          <a:xfrm>
            <a:off x="6183598" y="2721592"/>
            <a:ext cx="2262188"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algn="ctr">
              <a:lnSpc>
                <a:spcPct val="90000"/>
              </a:lnSpc>
              <a:spcBef>
                <a:spcPct val="30000"/>
              </a:spcBef>
              <a:buClr>
                <a:schemeClr val="tx2"/>
              </a:buClr>
              <a:buSzPct val="95000"/>
              <a:buFont typeface="Wingdings" pitchFamily="2" charset="2"/>
              <a:buNone/>
              <a:defRPr/>
            </a:pPr>
            <a:r>
              <a:rPr lang="en-US" sz="2000" b="1" dirty="0">
                <a:solidFill>
                  <a:srgbClr val="FFFFFF"/>
                </a:solidFill>
                <a:effectLst>
                  <a:outerShdw blurRad="38100" dist="38100" dir="2700000" algn="tl">
                    <a:srgbClr val="000000"/>
                  </a:outerShdw>
                </a:effectLst>
                <a:latin typeface="+mn-lt"/>
              </a:rPr>
              <a:t>AHRQ Quality Indicators</a:t>
            </a:r>
          </a:p>
          <a:p>
            <a:pPr algn="ctr">
              <a:lnSpc>
                <a:spcPct val="90000"/>
              </a:lnSpc>
              <a:spcBef>
                <a:spcPct val="30000"/>
              </a:spcBef>
              <a:buClr>
                <a:schemeClr val="tx2"/>
              </a:buClr>
              <a:buSzPct val="95000"/>
              <a:buFont typeface="Wingdings" pitchFamily="2" charset="2"/>
              <a:buNone/>
              <a:defRPr/>
            </a:pPr>
            <a:endParaRPr lang="en-US" sz="2000" b="1" dirty="0">
              <a:solidFill>
                <a:srgbClr val="FFFFFF"/>
              </a:solidFill>
              <a:effectLst>
                <a:outerShdw blurRad="38100" dist="38100" dir="2700000" algn="tl">
                  <a:srgbClr val="000000"/>
                </a:outerShdw>
              </a:effectLst>
              <a:latin typeface="+mn-lt"/>
            </a:endParaRPr>
          </a:p>
        </p:txBody>
      </p:sp>
      <p:sp>
        <p:nvSpPr>
          <p:cNvPr id="2" name="Rectangle 21"/>
          <p:cNvSpPr>
            <a:spLocks noChangeArrowheads="1"/>
          </p:cNvSpPr>
          <p:nvPr/>
        </p:nvSpPr>
        <p:spPr bwMode="auto">
          <a:xfrm>
            <a:off x="2940050" y="2603500"/>
            <a:ext cx="323215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marL="465138" indent="-465138" algn="ctr">
              <a:lnSpc>
                <a:spcPct val="90000"/>
              </a:lnSpc>
              <a:spcBef>
                <a:spcPct val="30000"/>
              </a:spcBef>
              <a:buClr>
                <a:schemeClr val="tx2"/>
              </a:buClr>
              <a:buSzPct val="95000"/>
              <a:buFont typeface="Wingdings" pitchFamily="2" charset="2"/>
              <a:buNone/>
              <a:defRPr/>
            </a:pPr>
            <a:r>
              <a:rPr lang="en-US" sz="2800" b="1" dirty="0">
                <a:solidFill>
                  <a:srgbClr val="FFFFFF"/>
                </a:solidFill>
                <a:effectLst>
                  <a:outerShdw blurRad="38100" dist="38100" dir="2700000" algn="tl">
                    <a:srgbClr val="000000"/>
                  </a:outerShdw>
                </a:effectLst>
                <a:latin typeface="Arial Narrow" pitchFamily="34" charset="0"/>
              </a:rPr>
              <a:t>MONAHRQ</a:t>
            </a:r>
          </a:p>
          <a:p>
            <a:pPr marL="465138" indent="-465138" algn="ctr">
              <a:lnSpc>
                <a:spcPct val="90000"/>
              </a:lnSpc>
              <a:spcBef>
                <a:spcPct val="30000"/>
              </a:spcBef>
              <a:buClr>
                <a:schemeClr val="tx2"/>
              </a:buClr>
              <a:buSzPct val="95000"/>
              <a:buFont typeface="Wingdings" pitchFamily="2" charset="2"/>
              <a:buNone/>
              <a:defRPr/>
            </a:pPr>
            <a:endParaRPr lang="en-US" sz="2800" b="1" dirty="0">
              <a:solidFill>
                <a:srgbClr val="FFFFFF"/>
              </a:solidFill>
              <a:effectLst>
                <a:outerShdw blurRad="38100" dist="38100" dir="2700000" algn="tl">
                  <a:srgbClr val="000000"/>
                </a:outerShdw>
              </a:effectLst>
              <a:latin typeface="Arial Narrow" pitchFamily="34" charset="0"/>
            </a:endParaRPr>
          </a:p>
        </p:txBody>
      </p:sp>
      <p:sp>
        <p:nvSpPr>
          <p:cNvPr id="3" name="Rectangle 21"/>
          <p:cNvSpPr>
            <a:spLocks noChangeArrowheads="1"/>
          </p:cNvSpPr>
          <p:nvPr/>
        </p:nvSpPr>
        <p:spPr bwMode="auto">
          <a:xfrm>
            <a:off x="609600" y="2679700"/>
            <a:ext cx="231775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algn="ctr">
              <a:lnSpc>
                <a:spcPct val="90000"/>
              </a:lnSpc>
              <a:spcBef>
                <a:spcPct val="30000"/>
              </a:spcBef>
              <a:buClr>
                <a:schemeClr val="tx2"/>
              </a:buClr>
              <a:buSzPct val="95000"/>
              <a:buFont typeface="Wingdings" pitchFamily="2" charset="2"/>
              <a:buNone/>
              <a:defRPr/>
            </a:pPr>
            <a:r>
              <a:rPr lang="en-US" sz="1800" b="1" dirty="0" smtClean="0">
                <a:solidFill>
                  <a:srgbClr val="FFFFFF"/>
                </a:solidFill>
                <a:effectLst>
                  <a:outerShdw blurRad="38100" dist="38100" dir="2700000" algn="tl">
                    <a:srgbClr val="000000"/>
                  </a:outerShdw>
                </a:effectLst>
                <a:latin typeface="+mn-lt"/>
              </a:rPr>
              <a:t>Hospital Costs and Utilization Project</a:t>
            </a:r>
            <a:endParaRPr lang="en-US" sz="1800" b="1" dirty="0">
              <a:solidFill>
                <a:srgbClr val="FFFFFF"/>
              </a:solidFill>
              <a:effectLst>
                <a:outerShdw blurRad="38100" dist="38100" dir="2700000" algn="tl">
                  <a:srgbClr val="000000"/>
                </a:outerShdw>
              </a:effectLst>
              <a:latin typeface="+mn-lt"/>
            </a:endParaRPr>
          </a:p>
        </p:txBody>
      </p:sp>
      <p:sp>
        <p:nvSpPr>
          <p:cNvPr id="324617" name="Text Box 9"/>
          <p:cNvSpPr txBox="1">
            <a:spLocks noChangeArrowheads="1"/>
          </p:cNvSpPr>
          <p:nvPr/>
        </p:nvSpPr>
        <p:spPr bwMode="auto">
          <a:xfrm>
            <a:off x="247650" y="1492250"/>
            <a:ext cx="8591550" cy="7940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spcBef>
                <a:spcPct val="30000"/>
              </a:spcBef>
              <a:buClr>
                <a:schemeClr val="tx2"/>
              </a:buClr>
              <a:buSzPct val="95000"/>
              <a:buFont typeface="Wingdings" pitchFamily="2" charset="2"/>
              <a:buNone/>
              <a:defRPr/>
            </a:pPr>
            <a:r>
              <a:rPr lang="en-US" b="1" i="1" dirty="0">
                <a:solidFill>
                  <a:srgbClr val="FFFFC9"/>
                </a:solidFill>
                <a:effectLst>
                  <a:outerShdw blurRad="38100" dist="38100" dir="2700000" algn="tl">
                    <a:srgbClr val="000000"/>
                  </a:outerShdw>
                </a:effectLst>
                <a:latin typeface="+mn-lt"/>
              </a:rPr>
              <a:t>MONAHRQ builds on </a:t>
            </a:r>
            <a:r>
              <a:rPr lang="en-US" b="1" i="1" dirty="0" smtClean="0">
                <a:solidFill>
                  <a:srgbClr val="FFFFC9"/>
                </a:solidFill>
                <a:effectLst>
                  <a:outerShdw blurRad="38100" dist="38100" dir="2700000" algn="tl">
                    <a:srgbClr val="000000"/>
                  </a:outerShdw>
                </a:effectLst>
                <a:latin typeface="+mn-lt"/>
              </a:rPr>
              <a:t>other AHRQ </a:t>
            </a:r>
            <a:r>
              <a:rPr lang="en-US" b="1" i="1" dirty="0">
                <a:solidFill>
                  <a:srgbClr val="FFFFC9"/>
                </a:solidFill>
                <a:effectLst>
                  <a:outerShdw blurRad="38100" dist="38100" dir="2700000" algn="tl">
                    <a:srgbClr val="000000"/>
                  </a:outerShdw>
                </a:effectLst>
                <a:latin typeface="+mn-lt"/>
              </a:rPr>
              <a:t>programs</a:t>
            </a:r>
          </a:p>
          <a:p>
            <a:pPr algn="ctr">
              <a:defRPr/>
            </a:pPr>
            <a:endParaRPr lang="en-US" i="1" dirty="0">
              <a:solidFill>
                <a:srgbClr val="FFFFC9"/>
              </a:solidFill>
              <a:latin typeface="+mn-lt"/>
            </a:endParaRPr>
          </a:p>
        </p:txBody>
      </p:sp>
      <p:sp>
        <p:nvSpPr>
          <p:cNvPr id="8202" name="Text Box 10"/>
          <p:cNvSpPr txBox="1">
            <a:spLocks noChangeArrowheads="1"/>
          </p:cNvSpPr>
          <p:nvPr/>
        </p:nvSpPr>
        <p:spPr bwMode="auto">
          <a:xfrm>
            <a:off x="6297611" y="4503986"/>
            <a:ext cx="2727325"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4625" indent="-174625"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buFontTx/>
              <a:buChar char="•"/>
            </a:pPr>
            <a:r>
              <a:rPr lang="en-US" sz="2000" dirty="0" smtClean="0"/>
              <a:t>AHRQ QI software  tools</a:t>
            </a:r>
            <a:endParaRPr lang="en-US" sz="2000" dirty="0"/>
          </a:p>
        </p:txBody>
      </p:sp>
      <p:sp>
        <p:nvSpPr>
          <p:cNvPr id="8203" name="Text Box 11"/>
          <p:cNvSpPr txBox="1">
            <a:spLocks noChangeArrowheads="1"/>
          </p:cNvSpPr>
          <p:nvPr/>
        </p:nvSpPr>
        <p:spPr bwMode="auto">
          <a:xfrm>
            <a:off x="409764" y="4854714"/>
            <a:ext cx="2257236"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4625" indent="-174625"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buFontTx/>
              <a:buChar char="•"/>
            </a:pPr>
            <a:r>
              <a:rPr lang="en-US" sz="2000" dirty="0" smtClean="0"/>
              <a:t>MONAHRQ benchmarks </a:t>
            </a:r>
            <a:endParaRPr lang="en-US" sz="2000" dirty="0"/>
          </a:p>
        </p:txBody>
      </p:sp>
      <p:sp>
        <p:nvSpPr>
          <p:cNvPr id="8204" name="Text Box 13"/>
          <p:cNvSpPr txBox="1">
            <a:spLocks noChangeArrowheads="1"/>
          </p:cNvSpPr>
          <p:nvPr/>
        </p:nvSpPr>
        <p:spPr bwMode="auto">
          <a:xfrm>
            <a:off x="422274" y="4114800"/>
            <a:ext cx="2625726"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4625" indent="-174625"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buFontTx/>
              <a:buChar char="•"/>
            </a:pPr>
            <a:r>
              <a:rPr lang="en-US" sz="2000" dirty="0" smtClean="0"/>
              <a:t>Online data query (</a:t>
            </a:r>
            <a:r>
              <a:rPr lang="en-US" sz="2000" dirty="0" err="1" smtClean="0"/>
              <a:t>HCUPnet</a:t>
            </a:r>
            <a:r>
              <a:rPr lang="en-US" sz="2000" dirty="0" smtClean="0"/>
              <a:t>)</a:t>
            </a:r>
            <a:endParaRPr lang="en-US" sz="2000" dirty="0"/>
          </a:p>
        </p:txBody>
      </p:sp>
      <p:sp>
        <p:nvSpPr>
          <p:cNvPr id="15" name="Rectangle 21"/>
          <p:cNvSpPr>
            <a:spLocks noChangeArrowheads="1"/>
          </p:cNvSpPr>
          <p:nvPr/>
        </p:nvSpPr>
        <p:spPr bwMode="auto">
          <a:xfrm>
            <a:off x="577850" y="3213100"/>
            <a:ext cx="231775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algn="ctr">
              <a:lnSpc>
                <a:spcPct val="90000"/>
              </a:lnSpc>
              <a:spcBef>
                <a:spcPct val="30000"/>
              </a:spcBef>
              <a:buClr>
                <a:schemeClr val="tx2"/>
              </a:buClr>
              <a:buSzPct val="95000"/>
              <a:buFont typeface="Wingdings" pitchFamily="2" charset="2"/>
              <a:buNone/>
              <a:defRPr/>
            </a:pPr>
            <a:r>
              <a:rPr lang="en-US" sz="2400" b="1" dirty="0" smtClean="0">
                <a:solidFill>
                  <a:srgbClr val="FFFFFF"/>
                </a:solidFill>
                <a:effectLst>
                  <a:outerShdw blurRad="38100" dist="38100" dir="2700000" algn="tl">
                    <a:srgbClr val="000000"/>
                  </a:outerShdw>
                </a:effectLst>
                <a:latin typeface="+mn-lt"/>
              </a:rPr>
              <a:t>(HCUP)</a:t>
            </a:r>
            <a:endParaRPr lang="en-US" sz="2400" b="1" dirty="0">
              <a:solidFill>
                <a:srgbClr val="FFFFFF"/>
              </a:solidFill>
              <a:effectLst>
                <a:outerShdw blurRad="38100" dist="38100" dir="2700000" algn="tl">
                  <a:srgbClr val="000000"/>
                </a:outerShdw>
              </a:effectLst>
              <a:latin typeface="+mn-lt"/>
            </a:endParaRPr>
          </a:p>
        </p:txBody>
      </p:sp>
      <p:sp>
        <p:nvSpPr>
          <p:cNvPr id="16" name="Text Box 10"/>
          <p:cNvSpPr txBox="1">
            <a:spLocks noChangeArrowheads="1"/>
          </p:cNvSpPr>
          <p:nvPr/>
        </p:nvSpPr>
        <p:spPr bwMode="auto">
          <a:xfrm>
            <a:off x="6299200" y="4114800"/>
            <a:ext cx="2844800"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174625" indent="-174625"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buFontTx/>
              <a:buChar char="•"/>
            </a:pPr>
            <a:r>
              <a:rPr lang="en-US" sz="2000" dirty="0" smtClean="0"/>
              <a:t>AHRQ QI R&amp;D</a:t>
            </a:r>
            <a:endParaRPr lang="en-US" sz="2000" dirty="0"/>
          </a:p>
        </p:txBody>
      </p:sp>
      <p:sp>
        <p:nvSpPr>
          <p:cNvPr id="17" name="Rectangle 21"/>
          <p:cNvSpPr>
            <a:spLocks noChangeArrowheads="1"/>
          </p:cNvSpPr>
          <p:nvPr/>
        </p:nvSpPr>
        <p:spPr bwMode="auto">
          <a:xfrm>
            <a:off x="6195042" y="3290248"/>
            <a:ext cx="231775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algn="ctr">
              <a:lnSpc>
                <a:spcPct val="90000"/>
              </a:lnSpc>
              <a:spcBef>
                <a:spcPct val="30000"/>
              </a:spcBef>
              <a:buClr>
                <a:schemeClr val="tx2"/>
              </a:buClr>
              <a:buSzPct val="95000"/>
              <a:buFont typeface="Wingdings" pitchFamily="2" charset="2"/>
              <a:buNone/>
              <a:defRPr/>
            </a:pPr>
            <a:r>
              <a:rPr lang="en-US" sz="2400" b="1" dirty="0" smtClean="0">
                <a:solidFill>
                  <a:srgbClr val="FFFFFF"/>
                </a:solidFill>
                <a:effectLst>
                  <a:outerShdw blurRad="38100" dist="38100" dir="2700000" algn="tl">
                    <a:srgbClr val="000000"/>
                  </a:outerShdw>
                </a:effectLst>
                <a:latin typeface="+mn-lt"/>
              </a:rPr>
              <a:t>(QIs)</a:t>
            </a:r>
            <a:endParaRPr lang="en-US" sz="2400" b="1" dirty="0">
              <a:solidFill>
                <a:srgbClr val="FFFFFF"/>
              </a:solidFill>
              <a:effectLst>
                <a:outerShdw blurRad="38100" dist="38100" dir="2700000" algn="tl">
                  <a:srgbClr val="000000"/>
                </a:outerShdw>
              </a:effectLst>
              <a:latin typeface="+mn-lt"/>
            </a:endParaRPr>
          </a:p>
        </p:txBody>
      </p:sp>
      <p:sp>
        <p:nvSpPr>
          <p:cNvPr id="18" name="AutoShape 3"/>
          <p:cNvSpPr>
            <a:spLocks noChangeArrowheads="1"/>
          </p:cNvSpPr>
          <p:nvPr/>
        </p:nvSpPr>
        <p:spPr bwMode="auto">
          <a:xfrm rot="21219588" flipV="1">
            <a:off x="3121857" y="4045852"/>
            <a:ext cx="2837005" cy="1494727"/>
          </a:xfrm>
          <a:prstGeom prst="cloudCallout">
            <a:avLst>
              <a:gd name="adj1" fmla="val 10541"/>
              <a:gd name="adj2" fmla="val 76520"/>
            </a:avLst>
          </a:prstGeom>
          <a:solidFill>
            <a:schemeClr val="accent1">
              <a:alpha val="39999"/>
            </a:schemeClr>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a:lstStyle/>
          <a:p>
            <a:pPr algn="ctr"/>
            <a:endParaRPr lang="en-US"/>
          </a:p>
        </p:txBody>
      </p:sp>
      <p:sp>
        <p:nvSpPr>
          <p:cNvPr id="19" name="Rectangle 21"/>
          <p:cNvSpPr>
            <a:spLocks noChangeArrowheads="1"/>
          </p:cNvSpPr>
          <p:nvPr/>
        </p:nvSpPr>
        <p:spPr bwMode="auto">
          <a:xfrm>
            <a:off x="3429000" y="4343400"/>
            <a:ext cx="231775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algn="ctr">
              <a:lnSpc>
                <a:spcPct val="90000"/>
              </a:lnSpc>
              <a:spcBef>
                <a:spcPct val="30000"/>
              </a:spcBef>
              <a:buClr>
                <a:schemeClr val="tx2"/>
              </a:buClr>
              <a:buSzPct val="95000"/>
              <a:buFont typeface="Wingdings" pitchFamily="2" charset="2"/>
              <a:buNone/>
              <a:defRPr/>
            </a:pPr>
            <a:r>
              <a:rPr lang="en-US" sz="1800" b="1" dirty="0" smtClean="0">
                <a:solidFill>
                  <a:srgbClr val="FFFFFF"/>
                </a:solidFill>
                <a:effectLst>
                  <a:outerShdw blurRad="38100" dist="38100" dir="2700000" algn="tl">
                    <a:srgbClr val="000000"/>
                  </a:outerShdw>
                </a:effectLst>
                <a:latin typeface="+mn-lt"/>
              </a:rPr>
              <a:t>Community health </a:t>
            </a:r>
            <a:r>
              <a:rPr lang="en-US" sz="1800" b="1" dirty="0" err="1" smtClean="0">
                <a:solidFill>
                  <a:srgbClr val="FFFFFF"/>
                </a:solidFill>
                <a:effectLst>
                  <a:outerShdw blurRad="38100" dist="38100" dir="2700000" algn="tl">
                    <a:srgbClr val="000000"/>
                  </a:outerShdw>
                </a:effectLst>
                <a:latin typeface="+mn-lt"/>
              </a:rPr>
              <a:t>collaboratives</a:t>
            </a:r>
            <a:endParaRPr lang="en-US" sz="1800" b="1" dirty="0">
              <a:solidFill>
                <a:srgbClr val="FFFFFF"/>
              </a:solidFill>
              <a:effectLst>
                <a:outerShdw blurRad="38100" dist="38100" dir="2700000" algn="tl">
                  <a:srgbClr val="000000"/>
                </a:outerShdw>
              </a:effectLst>
              <a:latin typeface="+mn-lt"/>
            </a:endParaRPr>
          </a:p>
        </p:txBody>
      </p:sp>
      <p:sp>
        <p:nvSpPr>
          <p:cNvPr id="20" name="Text Box 10"/>
          <p:cNvSpPr txBox="1">
            <a:spLocks noChangeArrowheads="1"/>
          </p:cNvSpPr>
          <p:nvPr/>
        </p:nvSpPr>
        <p:spPr bwMode="auto">
          <a:xfrm>
            <a:off x="3288352" y="5638800"/>
            <a:ext cx="2727325"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marL="174625" indent="-174625"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buFontTx/>
              <a:buChar char="•"/>
            </a:pPr>
            <a:r>
              <a:rPr lang="en-US" sz="2000" dirty="0" smtClean="0"/>
              <a:t>Potential adopters</a:t>
            </a:r>
            <a:endParaRPr lang="en-US" sz="2000" dirty="0"/>
          </a:p>
        </p:txBody>
      </p:sp>
      <p:sp>
        <p:nvSpPr>
          <p:cNvPr id="21" name="Text Box 10"/>
          <p:cNvSpPr txBox="1">
            <a:spLocks noChangeArrowheads="1"/>
          </p:cNvSpPr>
          <p:nvPr/>
        </p:nvSpPr>
        <p:spPr bwMode="auto">
          <a:xfrm>
            <a:off x="3276600" y="6019800"/>
            <a:ext cx="2844800"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174625" indent="-174625"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buFontTx/>
              <a:buChar char="•"/>
            </a:pPr>
            <a:r>
              <a:rPr lang="en-US" sz="2000" dirty="0" smtClean="0"/>
              <a:t>Reporting experience</a:t>
            </a:r>
            <a:endParaRPr lang="en-US" sz="2000" dirty="0"/>
          </a:p>
        </p:txBody>
      </p:sp>
      <p:sp>
        <p:nvSpPr>
          <p:cNvPr id="22" name="Text Box 10"/>
          <p:cNvSpPr txBox="1">
            <a:spLocks noChangeArrowheads="1"/>
          </p:cNvSpPr>
          <p:nvPr/>
        </p:nvSpPr>
        <p:spPr bwMode="auto">
          <a:xfrm>
            <a:off x="6299200" y="5162490"/>
            <a:ext cx="2844800"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174625" indent="-174625"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eaLnBrk="1" hangingPunct="1">
              <a:buFontTx/>
              <a:buChar char="•"/>
            </a:pPr>
            <a:r>
              <a:rPr lang="en-US" sz="2000" dirty="0" smtClean="0"/>
              <a:t>AHRQ QI users</a:t>
            </a:r>
            <a:endParaRPr lang="en-US" sz="2000" dirty="0"/>
          </a:p>
        </p:txBody>
      </p:sp>
      <p:sp>
        <p:nvSpPr>
          <p:cNvPr id="23" name="Rectangle 21"/>
          <p:cNvSpPr>
            <a:spLocks noChangeArrowheads="1"/>
          </p:cNvSpPr>
          <p:nvPr/>
        </p:nvSpPr>
        <p:spPr bwMode="auto">
          <a:xfrm>
            <a:off x="3415352" y="4945040"/>
            <a:ext cx="231775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algn="ctr">
              <a:lnSpc>
                <a:spcPct val="90000"/>
              </a:lnSpc>
              <a:spcBef>
                <a:spcPct val="30000"/>
              </a:spcBef>
              <a:buClr>
                <a:schemeClr val="tx2"/>
              </a:buClr>
              <a:buSzPct val="95000"/>
              <a:buFont typeface="Wingdings" pitchFamily="2" charset="2"/>
              <a:buNone/>
              <a:defRPr/>
            </a:pPr>
            <a:r>
              <a:rPr lang="en-US" b="1" dirty="0" smtClean="0">
                <a:solidFill>
                  <a:srgbClr val="FFFFFF"/>
                </a:solidFill>
                <a:effectLst>
                  <a:outerShdw blurRad="38100" dist="38100" dir="2700000" algn="tl">
                    <a:srgbClr val="000000"/>
                  </a:outerShdw>
                </a:effectLst>
                <a:latin typeface="+mn-lt"/>
              </a:rPr>
              <a:t>(CVEs)</a:t>
            </a:r>
            <a:endParaRPr lang="en-US" b="1" dirty="0">
              <a:solidFill>
                <a:srgbClr val="FFFFFF"/>
              </a:solidFill>
              <a:effectLst>
                <a:outerShdw blurRad="38100" dist="38100" dir="2700000" algn="tl">
                  <a:srgbClr val="000000"/>
                </a:outerShdw>
              </a:effectLst>
              <a:latin typeface="+mn-lt"/>
            </a:endParaRPr>
          </a:p>
        </p:txBody>
      </p:sp>
    </p:spTree>
    <p:extLst>
      <p:ext uri="{BB962C8B-B14F-4D97-AF65-F5344CB8AC3E}">
        <p14:creationId xmlns="" xmlns:p14="http://schemas.microsoft.com/office/powerpoint/2010/main" val="485756116"/>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ine 67"/>
          <p:cNvSpPr>
            <a:spLocks noChangeShapeType="1"/>
          </p:cNvSpPr>
          <p:nvPr/>
        </p:nvSpPr>
        <p:spPr bwMode="auto">
          <a:xfrm>
            <a:off x="4495800" y="1304594"/>
            <a:ext cx="0" cy="641350"/>
          </a:xfrm>
          <a:prstGeom prst="line">
            <a:avLst/>
          </a:prstGeom>
          <a:noFill/>
          <a:ln w="1143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2" name="Oval 66"/>
          <p:cNvSpPr>
            <a:spLocks noChangeArrowheads="1"/>
          </p:cNvSpPr>
          <p:nvPr/>
        </p:nvSpPr>
        <p:spPr bwMode="auto">
          <a:xfrm>
            <a:off x="3644900" y="2581275"/>
            <a:ext cx="1711325" cy="1408113"/>
          </a:xfrm>
          <a:prstGeom prst="ellipse">
            <a:avLst/>
          </a:prstGeom>
          <a:solidFill>
            <a:schemeClr val="accent1">
              <a:alpha val="20000"/>
            </a:schemeClr>
          </a:solidFill>
          <a:ln w="31750">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1" name="Text Box 29"/>
          <p:cNvSpPr txBox="1">
            <a:spLocks noChangeArrowheads="1"/>
          </p:cNvSpPr>
          <p:nvPr/>
        </p:nvSpPr>
        <p:spPr bwMode="auto">
          <a:xfrm>
            <a:off x="2895600" y="1905000"/>
            <a:ext cx="3024188"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hangingPunct="1">
              <a:buClr>
                <a:schemeClr val="tx2"/>
              </a:buClr>
              <a:buSzPct val="95000"/>
            </a:pPr>
            <a:r>
              <a:rPr lang="en-US" sz="1800" i="1" dirty="0"/>
              <a:t>Download MONAHRQ from monahrq.ahrq.gov</a:t>
            </a:r>
          </a:p>
        </p:txBody>
      </p:sp>
      <p:sp>
        <p:nvSpPr>
          <p:cNvPr id="18" name="Rectangle 2"/>
          <p:cNvSpPr txBox="1">
            <a:spLocks noChangeArrowheads="1"/>
          </p:cNvSpPr>
          <p:nvPr/>
        </p:nvSpPr>
        <p:spPr>
          <a:xfrm>
            <a:off x="1836737" y="603250"/>
            <a:ext cx="6088063" cy="768350"/>
          </a:xfrm>
          <a:prstGeom prst="rect">
            <a:avLst/>
          </a:prstGeom>
        </p:spPr>
        <p:txBody>
          <a:bodyPr/>
          <a:lstStyle>
            <a:lvl1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9pPr>
          </a:lstStyle>
          <a:p>
            <a:pPr eaLnBrk="1" hangingPunct="1">
              <a:defRPr/>
            </a:pPr>
            <a:r>
              <a:rPr lang="en-US" sz="2800" i="0" dirty="0" smtClean="0">
                <a:solidFill>
                  <a:srgbClr val="FFFF66"/>
                </a:solidFill>
                <a:effectLst>
                  <a:outerShdw blurRad="38100" dist="38100" dir="2700000" algn="tl">
                    <a:srgbClr val="000000">
                      <a:alpha val="43137"/>
                    </a:srgbClr>
                  </a:outerShdw>
                </a:effectLst>
              </a:rPr>
              <a:t>MONAHRQ makes reporting easier</a:t>
            </a:r>
          </a:p>
        </p:txBody>
      </p:sp>
      <p:sp>
        <p:nvSpPr>
          <p:cNvPr id="7" name="Rectangle 21"/>
          <p:cNvSpPr>
            <a:spLocks noChangeArrowheads="1"/>
          </p:cNvSpPr>
          <p:nvPr/>
        </p:nvSpPr>
        <p:spPr bwMode="auto">
          <a:xfrm>
            <a:off x="3001654" y="3086100"/>
            <a:ext cx="3008313"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marL="465138" indent="-465138" algn="ctr">
              <a:lnSpc>
                <a:spcPct val="90000"/>
              </a:lnSpc>
              <a:spcBef>
                <a:spcPct val="30000"/>
              </a:spcBef>
              <a:buClr>
                <a:schemeClr val="tx2"/>
              </a:buClr>
              <a:buSzPct val="95000"/>
              <a:buFont typeface="Wingdings" pitchFamily="2" charset="2"/>
              <a:buNone/>
              <a:defRPr/>
            </a:pPr>
            <a:r>
              <a:rPr lang="en-US" sz="2200" b="1" dirty="0">
                <a:solidFill>
                  <a:srgbClr val="FFFFFF"/>
                </a:solidFill>
                <a:effectLst>
                  <a:outerShdw blurRad="38100" dist="38100" dir="2700000" algn="tl">
                    <a:srgbClr val="000000"/>
                  </a:outerShdw>
                </a:effectLst>
                <a:latin typeface="+mj-lt"/>
              </a:rPr>
              <a:t>MONAHRQ</a:t>
            </a:r>
          </a:p>
        </p:txBody>
      </p:sp>
    </p:spTree>
    <p:extLst>
      <p:ext uri="{BB962C8B-B14F-4D97-AF65-F5344CB8AC3E}">
        <p14:creationId xmlns="" xmlns:p14="http://schemas.microsoft.com/office/powerpoint/2010/main" val="1520965070"/>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Text Box 29"/>
          <p:cNvSpPr txBox="1">
            <a:spLocks noChangeArrowheads="1"/>
          </p:cNvSpPr>
          <p:nvPr/>
        </p:nvSpPr>
        <p:spPr bwMode="auto">
          <a:xfrm>
            <a:off x="547688" y="2289175"/>
            <a:ext cx="2152650"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r" eaLnBrk="1" hangingPunct="1">
              <a:buClr>
                <a:schemeClr val="tx2"/>
              </a:buClr>
              <a:buSzPct val="95000"/>
            </a:pPr>
            <a:r>
              <a:rPr lang="en-US" sz="2000" b="1" dirty="0" smtClean="0"/>
              <a:t>Load your local </a:t>
            </a:r>
            <a:r>
              <a:rPr lang="en-US" sz="2000" b="1" dirty="0"/>
              <a:t>hospital discharge data</a:t>
            </a:r>
          </a:p>
        </p:txBody>
      </p:sp>
      <p:sp>
        <p:nvSpPr>
          <p:cNvPr id="11272" name="Oval 66"/>
          <p:cNvSpPr>
            <a:spLocks noChangeArrowheads="1"/>
          </p:cNvSpPr>
          <p:nvPr/>
        </p:nvSpPr>
        <p:spPr bwMode="auto">
          <a:xfrm>
            <a:off x="3644900" y="2573337"/>
            <a:ext cx="1711325" cy="1408113"/>
          </a:xfrm>
          <a:prstGeom prst="ellipse">
            <a:avLst/>
          </a:prstGeom>
          <a:solidFill>
            <a:schemeClr val="accent1">
              <a:alpha val="20000"/>
            </a:schemeClr>
          </a:solidFill>
          <a:ln w="31750">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4" name="Text Box 29"/>
          <p:cNvSpPr txBox="1">
            <a:spLocks noChangeArrowheads="1"/>
          </p:cNvSpPr>
          <p:nvPr/>
        </p:nvSpPr>
        <p:spPr bwMode="auto">
          <a:xfrm>
            <a:off x="228600" y="3627437"/>
            <a:ext cx="2466975"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r" eaLnBrk="1" hangingPunct="1">
              <a:buClr>
                <a:schemeClr val="tx2"/>
              </a:buClr>
              <a:buSzPct val="95000"/>
            </a:pPr>
            <a:r>
              <a:rPr lang="en-US" sz="2000" b="1" dirty="0" smtClean="0"/>
              <a:t>Load CMS Hospital </a:t>
            </a:r>
            <a:r>
              <a:rPr lang="en-US" sz="2000" b="1" dirty="0"/>
              <a:t>Compare measures*</a:t>
            </a:r>
          </a:p>
        </p:txBody>
      </p:sp>
      <p:sp>
        <p:nvSpPr>
          <p:cNvPr id="11276" name="Line 67"/>
          <p:cNvSpPr>
            <a:spLocks noChangeShapeType="1"/>
          </p:cNvSpPr>
          <p:nvPr/>
        </p:nvSpPr>
        <p:spPr bwMode="auto">
          <a:xfrm>
            <a:off x="2797175" y="2757487"/>
            <a:ext cx="847725" cy="414338"/>
          </a:xfrm>
          <a:prstGeom prst="line">
            <a:avLst/>
          </a:prstGeom>
          <a:noFill/>
          <a:ln w="635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 name="Line 67"/>
          <p:cNvSpPr>
            <a:spLocks noChangeShapeType="1"/>
          </p:cNvSpPr>
          <p:nvPr/>
        </p:nvSpPr>
        <p:spPr bwMode="auto">
          <a:xfrm flipV="1">
            <a:off x="2728913" y="3403600"/>
            <a:ext cx="909637" cy="325437"/>
          </a:xfrm>
          <a:prstGeom prst="line">
            <a:avLst/>
          </a:prstGeom>
          <a:noFill/>
          <a:ln w="635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Rectangle 2"/>
          <p:cNvSpPr txBox="1">
            <a:spLocks noChangeArrowheads="1"/>
          </p:cNvSpPr>
          <p:nvPr/>
        </p:nvSpPr>
        <p:spPr>
          <a:xfrm>
            <a:off x="1836737" y="603250"/>
            <a:ext cx="6088063" cy="768350"/>
          </a:xfrm>
          <a:prstGeom prst="rect">
            <a:avLst/>
          </a:prstGeom>
        </p:spPr>
        <p:txBody>
          <a:bodyPr/>
          <a:lstStyle>
            <a:lvl1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9pPr>
          </a:lstStyle>
          <a:p>
            <a:pPr eaLnBrk="1" hangingPunct="1">
              <a:defRPr/>
            </a:pPr>
            <a:r>
              <a:rPr lang="en-US" sz="2800" i="0" dirty="0" smtClean="0">
                <a:solidFill>
                  <a:srgbClr val="FFFF66"/>
                </a:solidFill>
                <a:effectLst>
                  <a:outerShdw blurRad="38100" dist="38100" dir="2700000" algn="tl">
                    <a:srgbClr val="000000">
                      <a:alpha val="43137"/>
                    </a:srgbClr>
                  </a:outerShdw>
                </a:effectLst>
              </a:rPr>
              <a:t>MONAHRQ makes reporting easier</a:t>
            </a:r>
          </a:p>
        </p:txBody>
      </p:sp>
      <p:sp>
        <p:nvSpPr>
          <p:cNvPr id="14" name="Text Box 29"/>
          <p:cNvSpPr txBox="1">
            <a:spLocks noChangeArrowheads="1"/>
          </p:cNvSpPr>
          <p:nvPr/>
        </p:nvSpPr>
        <p:spPr bwMode="auto">
          <a:xfrm>
            <a:off x="2070100" y="6065838"/>
            <a:ext cx="5092700"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buClr>
                <a:schemeClr val="tx2"/>
              </a:buClr>
              <a:buSzPct val="95000"/>
              <a:defRPr/>
            </a:pPr>
            <a:r>
              <a:rPr lang="en-US" sz="2000" i="1" dirty="0">
                <a:latin typeface="+mn-lt"/>
              </a:rPr>
              <a:t>* </a:t>
            </a:r>
            <a:r>
              <a:rPr lang="en-US" sz="2000" i="1" dirty="0" smtClean="0">
                <a:latin typeface="+mn-lt"/>
              </a:rPr>
              <a:t>Publicly available from Hospital Compare</a:t>
            </a:r>
            <a:endParaRPr lang="en-US" sz="2000" i="1" dirty="0">
              <a:latin typeface="+mn-lt"/>
            </a:endParaRPr>
          </a:p>
          <a:p>
            <a:pPr marL="285750" indent="-285750" algn="ctr">
              <a:buFont typeface="Arial" pitchFamily="34" charset="0"/>
              <a:buChar char="•"/>
              <a:defRPr/>
            </a:pPr>
            <a:endParaRPr lang="en-US" sz="2000" i="1" dirty="0">
              <a:latin typeface="+mn-lt"/>
            </a:endParaRPr>
          </a:p>
        </p:txBody>
      </p:sp>
      <p:sp>
        <p:nvSpPr>
          <p:cNvPr id="15" name="Rectangle 21"/>
          <p:cNvSpPr>
            <a:spLocks noChangeArrowheads="1"/>
          </p:cNvSpPr>
          <p:nvPr/>
        </p:nvSpPr>
        <p:spPr bwMode="auto">
          <a:xfrm>
            <a:off x="3001654" y="3086100"/>
            <a:ext cx="3008313"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marL="465138" indent="-465138" algn="ctr">
              <a:lnSpc>
                <a:spcPct val="90000"/>
              </a:lnSpc>
              <a:spcBef>
                <a:spcPct val="30000"/>
              </a:spcBef>
              <a:buClr>
                <a:schemeClr val="tx2"/>
              </a:buClr>
              <a:buSzPct val="95000"/>
              <a:buFont typeface="Wingdings" pitchFamily="2" charset="2"/>
              <a:buNone/>
              <a:defRPr/>
            </a:pPr>
            <a:r>
              <a:rPr lang="en-US" sz="2200" b="1" dirty="0">
                <a:solidFill>
                  <a:srgbClr val="FFFFFF"/>
                </a:solidFill>
                <a:effectLst>
                  <a:outerShdw blurRad="38100" dist="38100" dir="2700000" algn="tl">
                    <a:srgbClr val="000000"/>
                  </a:outerShdw>
                </a:effectLst>
                <a:latin typeface="+mj-lt"/>
              </a:rPr>
              <a:t>MONAHRQ</a:t>
            </a:r>
          </a:p>
        </p:txBody>
      </p:sp>
      <p:sp>
        <p:nvSpPr>
          <p:cNvPr id="16" name="Text Box 29"/>
          <p:cNvSpPr txBox="1">
            <a:spLocks noChangeArrowheads="1"/>
          </p:cNvSpPr>
          <p:nvPr/>
        </p:nvSpPr>
        <p:spPr bwMode="auto">
          <a:xfrm>
            <a:off x="2895600" y="1905000"/>
            <a:ext cx="3024188"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hangingPunct="1">
              <a:buClr>
                <a:schemeClr val="tx2"/>
              </a:buClr>
              <a:buSzPct val="95000"/>
            </a:pPr>
            <a:r>
              <a:rPr lang="en-US" sz="1800" i="1" dirty="0"/>
              <a:t>Download MONAHRQ from monahrq.ahrq.gov</a:t>
            </a:r>
          </a:p>
        </p:txBody>
      </p:sp>
    </p:spTree>
    <p:extLst>
      <p:ext uri="{BB962C8B-B14F-4D97-AF65-F5344CB8AC3E}">
        <p14:creationId xmlns="" xmlns:p14="http://schemas.microsoft.com/office/powerpoint/2010/main" val="3104674946"/>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2" name="Oval 66"/>
          <p:cNvSpPr>
            <a:spLocks noChangeArrowheads="1"/>
          </p:cNvSpPr>
          <p:nvPr/>
        </p:nvSpPr>
        <p:spPr bwMode="auto">
          <a:xfrm>
            <a:off x="3644900" y="2574925"/>
            <a:ext cx="1711325" cy="1408113"/>
          </a:xfrm>
          <a:prstGeom prst="ellipse">
            <a:avLst/>
          </a:prstGeom>
          <a:solidFill>
            <a:schemeClr val="accent1">
              <a:alpha val="20000"/>
            </a:schemeClr>
          </a:solidFill>
          <a:ln w="31750">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Rectangle 21"/>
          <p:cNvSpPr>
            <a:spLocks noChangeArrowheads="1"/>
          </p:cNvSpPr>
          <p:nvPr/>
        </p:nvSpPr>
        <p:spPr bwMode="auto">
          <a:xfrm>
            <a:off x="3001654" y="3086100"/>
            <a:ext cx="3008313"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lstStyle/>
          <a:p>
            <a:pPr marL="465138" indent="-465138" algn="ctr">
              <a:lnSpc>
                <a:spcPct val="90000"/>
              </a:lnSpc>
              <a:spcBef>
                <a:spcPct val="30000"/>
              </a:spcBef>
              <a:buClr>
                <a:schemeClr val="tx2"/>
              </a:buClr>
              <a:buSzPct val="95000"/>
              <a:buFont typeface="Wingdings" pitchFamily="2" charset="2"/>
              <a:buNone/>
              <a:defRPr/>
            </a:pPr>
            <a:r>
              <a:rPr lang="en-US" sz="2200" b="1" dirty="0">
                <a:solidFill>
                  <a:srgbClr val="FFFFFF"/>
                </a:solidFill>
                <a:effectLst>
                  <a:outerShdw blurRad="38100" dist="38100" dir="2700000" algn="tl">
                    <a:srgbClr val="000000"/>
                  </a:outerShdw>
                </a:effectLst>
                <a:latin typeface="+mj-lt"/>
              </a:rPr>
              <a:t>MONAHRQ</a:t>
            </a:r>
          </a:p>
        </p:txBody>
      </p:sp>
      <p:sp>
        <p:nvSpPr>
          <p:cNvPr id="11275" name="Text Box 29"/>
          <p:cNvSpPr txBox="1">
            <a:spLocks noChangeArrowheads="1"/>
          </p:cNvSpPr>
          <p:nvPr/>
        </p:nvSpPr>
        <p:spPr bwMode="auto">
          <a:xfrm>
            <a:off x="5990772" y="4140200"/>
            <a:ext cx="2620962"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hangingPunct="1">
              <a:buClr>
                <a:schemeClr val="tx2"/>
              </a:buClr>
              <a:buSzPct val="95000"/>
            </a:pPr>
            <a:r>
              <a:rPr lang="en-US" sz="2000" b="1" dirty="0"/>
              <a:t>Output a </a:t>
            </a:r>
            <a:r>
              <a:rPr lang="en-US" sz="2000" b="1" dirty="0" smtClean="0"/>
              <a:t>healthcare </a:t>
            </a:r>
            <a:r>
              <a:rPr lang="en-US" sz="2000" b="1" dirty="0"/>
              <a:t>reporting website</a:t>
            </a:r>
          </a:p>
        </p:txBody>
      </p:sp>
      <p:sp>
        <p:nvSpPr>
          <p:cNvPr id="11276" name="Line 67"/>
          <p:cNvSpPr>
            <a:spLocks noChangeShapeType="1"/>
          </p:cNvSpPr>
          <p:nvPr/>
        </p:nvSpPr>
        <p:spPr bwMode="auto">
          <a:xfrm>
            <a:off x="2797175" y="2759075"/>
            <a:ext cx="847725" cy="414338"/>
          </a:xfrm>
          <a:prstGeom prst="line">
            <a:avLst/>
          </a:prstGeom>
          <a:noFill/>
          <a:ln w="635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 name="Line 67"/>
          <p:cNvSpPr>
            <a:spLocks noChangeShapeType="1"/>
          </p:cNvSpPr>
          <p:nvPr/>
        </p:nvSpPr>
        <p:spPr bwMode="auto">
          <a:xfrm flipV="1">
            <a:off x="2728913" y="3405188"/>
            <a:ext cx="909637" cy="325437"/>
          </a:xfrm>
          <a:prstGeom prst="line">
            <a:avLst/>
          </a:prstGeom>
          <a:noFill/>
          <a:ln w="635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 name="Line 67"/>
          <p:cNvSpPr>
            <a:spLocks noChangeShapeType="1"/>
          </p:cNvSpPr>
          <p:nvPr/>
        </p:nvSpPr>
        <p:spPr bwMode="auto">
          <a:xfrm>
            <a:off x="5368925" y="3292475"/>
            <a:ext cx="742950" cy="0"/>
          </a:xfrm>
          <a:prstGeom prst="line">
            <a:avLst/>
          </a:prstGeom>
          <a:noFill/>
          <a:ln w="1143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9" name="Text Box 29"/>
          <p:cNvSpPr txBox="1">
            <a:spLocks noChangeArrowheads="1"/>
          </p:cNvSpPr>
          <p:nvPr/>
        </p:nvSpPr>
        <p:spPr bwMode="auto">
          <a:xfrm>
            <a:off x="5597525" y="4841544"/>
            <a:ext cx="3394075"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hangingPunct="1">
              <a:buClr>
                <a:schemeClr val="tx2"/>
              </a:buClr>
              <a:buSzPct val="95000"/>
            </a:pPr>
            <a:r>
              <a:rPr lang="en-US" sz="1800" i="1" dirty="0"/>
              <a:t>You </a:t>
            </a:r>
            <a:r>
              <a:rPr lang="en-US" sz="1800" i="1" dirty="0" smtClean="0"/>
              <a:t>host: internal, password-protected, </a:t>
            </a:r>
            <a:r>
              <a:rPr lang="en-US" sz="1800" i="1" dirty="0"/>
              <a:t>or </a:t>
            </a:r>
            <a:r>
              <a:rPr lang="en-US" sz="1800" i="1" dirty="0" smtClean="0"/>
              <a:t>public</a:t>
            </a:r>
            <a:endParaRPr lang="en-US" sz="1800" i="1" dirty="0"/>
          </a:p>
        </p:txBody>
      </p:sp>
      <p:grpSp>
        <p:nvGrpSpPr>
          <p:cNvPr id="17" name="Group 30"/>
          <p:cNvGrpSpPr>
            <a:grpSpLocks noChangeAspect="1"/>
          </p:cNvGrpSpPr>
          <p:nvPr/>
        </p:nvGrpSpPr>
        <p:grpSpPr bwMode="auto">
          <a:xfrm>
            <a:off x="6097134" y="1752600"/>
            <a:ext cx="2433637" cy="2251075"/>
            <a:chOff x="2557" y="1068"/>
            <a:chExt cx="2310" cy="2390"/>
          </a:xfrm>
        </p:grpSpPr>
        <p:grpSp>
          <p:nvGrpSpPr>
            <p:cNvPr id="19" name="Group 31"/>
            <p:cNvGrpSpPr>
              <a:grpSpLocks noChangeAspect="1"/>
            </p:cNvGrpSpPr>
            <p:nvPr/>
          </p:nvGrpSpPr>
          <p:grpSpPr bwMode="auto">
            <a:xfrm>
              <a:off x="2561" y="1068"/>
              <a:ext cx="2306" cy="2390"/>
              <a:chOff x="2561" y="1068"/>
              <a:chExt cx="2306" cy="2390"/>
            </a:xfrm>
          </p:grpSpPr>
          <p:pic>
            <p:nvPicPr>
              <p:cNvPr id="21" name="Picture 32"/>
              <p:cNvPicPr>
                <a:picLocks noChangeAspect="1" noChangeArrowheads="1"/>
              </p:cNvPicPr>
              <p:nvPr/>
            </p:nvPicPr>
            <p:blipFill>
              <a:blip r:embed="rId3" cstate="print">
                <a:extLst>
                  <a:ext uri="{28A0092B-C50C-407E-A947-70E740481C1C}">
                    <a14:useLocalDpi xmlns="" xmlns:a14="http://schemas.microsoft.com/office/drawing/2010/main" val="0"/>
                  </a:ext>
                </a:extLst>
              </a:blip>
              <a:srcRect l="2063" t="42313" r="5063" b="2588"/>
              <a:stretch>
                <a:fillRect/>
              </a:stretch>
            </p:blipFill>
            <p:spPr bwMode="auto">
              <a:xfrm>
                <a:off x="2562" y="2061"/>
                <a:ext cx="2303" cy="13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2" name="Picture 33"/>
              <p:cNvPicPr>
                <a:picLocks noChangeAspect="1" noChangeArrowheads="1"/>
              </p:cNvPicPr>
              <p:nvPr/>
            </p:nvPicPr>
            <p:blipFill>
              <a:blip r:embed="rId4" cstate="print">
                <a:extLst>
                  <a:ext uri="{28A0092B-C50C-407E-A947-70E740481C1C}">
                    <a14:useLocalDpi xmlns="" xmlns:a14="http://schemas.microsoft.com/office/drawing/2010/main" val="0"/>
                  </a:ext>
                </a:extLst>
              </a:blip>
              <a:srcRect l="2063" t="20186" r="5345" b="8798"/>
              <a:stretch>
                <a:fillRect/>
              </a:stretch>
            </p:blipFill>
            <p:spPr bwMode="auto">
              <a:xfrm>
                <a:off x="2561" y="1068"/>
                <a:ext cx="2306" cy="17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20" name="Rectangle 34"/>
            <p:cNvSpPr>
              <a:spLocks noChangeAspect="1" noChangeArrowheads="1"/>
            </p:cNvSpPr>
            <p:nvPr/>
          </p:nvSpPr>
          <p:spPr bwMode="auto">
            <a:xfrm>
              <a:off x="2557" y="1070"/>
              <a:ext cx="2295" cy="2387"/>
            </a:xfrm>
            <a:prstGeom prst="rect">
              <a:avLst/>
            </a:prstGeom>
            <a:noFill/>
            <a:ln w="254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3" name="Rectangle 2"/>
          <p:cNvSpPr txBox="1">
            <a:spLocks noChangeArrowheads="1"/>
          </p:cNvSpPr>
          <p:nvPr/>
        </p:nvSpPr>
        <p:spPr>
          <a:xfrm>
            <a:off x="1836737" y="603250"/>
            <a:ext cx="6088063" cy="768350"/>
          </a:xfrm>
          <a:prstGeom prst="rect">
            <a:avLst/>
          </a:prstGeom>
        </p:spPr>
        <p:txBody>
          <a:bodyPr/>
          <a:lstStyle>
            <a:lvl1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9pPr>
          </a:lstStyle>
          <a:p>
            <a:pPr eaLnBrk="1" hangingPunct="1">
              <a:defRPr/>
            </a:pPr>
            <a:r>
              <a:rPr lang="en-US" sz="2800" i="0" dirty="0" smtClean="0">
                <a:solidFill>
                  <a:srgbClr val="FFFF66"/>
                </a:solidFill>
                <a:effectLst>
                  <a:outerShdw blurRad="38100" dist="38100" dir="2700000" algn="tl">
                    <a:srgbClr val="000000">
                      <a:alpha val="43137"/>
                    </a:srgbClr>
                  </a:outerShdw>
                </a:effectLst>
              </a:rPr>
              <a:t>MONAHRQ makes reporting easier</a:t>
            </a:r>
          </a:p>
        </p:txBody>
      </p:sp>
      <p:sp>
        <p:nvSpPr>
          <p:cNvPr id="25" name="Text Box 29"/>
          <p:cNvSpPr txBox="1">
            <a:spLocks noChangeArrowheads="1"/>
          </p:cNvSpPr>
          <p:nvPr/>
        </p:nvSpPr>
        <p:spPr bwMode="auto">
          <a:xfrm>
            <a:off x="2895600" y="1905000"/>
            <a:ext cx="3024188"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hangingPunct="1">
              <a:buClr>
                <a:schemeClr val="tx2"/>
              </a:buClr>
              <a:buSzPct val="95000"/>
            </a:pPr>
            <a:r>
              <a:rPr lang="en-US" sz="1800" i="1" dirty="0"/>
              <a:t>Download MONAHRQ from monahrq.ahrq.gov</a:t>
            </a:r>
          </a:p>
        </p:txBody>
      </p:sp>
      <p:sp>
        <p:nvSpPr>
          <p:cNvPr id="27" name="Text Box 29"/>
          <p:cNvSpPr txBox="1">
            <a:spLocks noChangeArrowheads="1"/>
          </p:cNvSpPr>
          <p:nvPr/>
        </p:nvSpPr>
        <p:spPr bwMode="auto">
          <a:xfrm>
            <a:off x="547688" y="2289175"/>
            <a:ext cx="2152650"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r" eaLnBrk="1" hangingPunct="1">
              <a:buClr>
                <a:schemeClr val="tx2"/>
              </a:buClr>
              <a:buSzPct val="95000"/>
            </a:pPr>
            <a:r>
              <a:rPr lang="en-US" sz="2000" b="1" dirty="0" smtClean="0"/>
              <a:t>Load your local </a:t>
            </a:r>
            <a:r>
              <a:rPr lang="en-US" sz="2000" b="1" dirty="0"/>
              <a:t>hospital discharge data</a:t>
            </a:r>
          </a:p>
        </p:txBody>
      </p:sp>
      <p:sp>
        <p:nvSpPr>
          <p:cNvPr id="30" name="Text Box 29"/>
          <p:cNvSpPr txBox="1">
            <a:spLocks noChangeArrowheads="1"/>
          </p:cNvSpPr>
          <p:nvPr/>
        </p:nvSpPr>
        <p:spPr bwMode="auto">
          <a:xfrm>
            <a:off x="3200400" y="4078069"/>
            <a:ext cx="2519362"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hangingPunct="1">
              <a:buClr>
                <a:schemeClr val="tx2"/>
              </a:buClr>
              <a:buSzPct val="95000"/>
            </a:pPr>
            <a:r>
              <a:rPr lang="en-US" sz="1800" i="1" dirty="0"/>
              <a:t>MONAHRQ </a:t>
            </a:r>
            <a:r>
              <a:rPr lang="en-US" sz="1800" i="1" dirty="0" smtClean="0"/>
              <a:t>runs </a:t>
            </a:r>
            <a:r>
              <a:rPr lang="en-US" sz="1800" i="1" dirty="0"/>
              <a:t>on your desktop</a:t>
            </a:r>
          </a:p>
        </p:txBody>
      </p:sp>
      <p:sp>
        <p:nvSpPr>
          <p:cNvPr id="31" name="Text Box 29"/>
          <p:cNvSpPr txBox="1">
            <a:spLocks noChangeArrowheads="1"/>
          </p:cNvSpPr>
          <p:nvPr/>
        </p:nvSpPr>
        <p:spPr bwMode="auto">
          <a:xfrm>
            <a:off x="228600" y="3627437"/>
            <a:ext cx="2466975"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r" eaLnBrk="1" hangingPunct="1">
              <a:buClr>
                <a:schemeClr val="tx2"/>
              </a:buClr>
              <a:buSzPct val="95000"/>
            </a:pPr>
            <a:r>
              <a:rPr lang="en-US" sz="2000" b="1" dirty="0" smtClean="0"/>
              <a:t>Load CMS Hospital </a:t>
            </a:r>
            <a:r>
              <a:rPr lang="en-US" sz="2000" b="1" dirty="0"/>
              <a:t>Compare measures*</a:t>
            </a:r>
          </a:p>
        </p:txBody>
      </p:sp>
      <p:sp>
        <p:nvSpPr>
          <p:cNvPr id="32" name="Text Box 29"/>
          <p:cNvSpPr txBox="1">
            <a:spLocks noChangeArrowheads="1"/>
          </p:cNvSpPr>
          <p:nvPr/>
        </p:nvSpPr>
        <p:spPr bwMode="auto">
          <a:xfrm>
            <a:off x="2070100" y="6065838"/>
            <a:ext cx="5092700"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buClr>
                <a:schemeClr val="tx2"/>
              </a:buClr>
              <a:buSzPct val="95000"/>
              <a:defRPr/>
            </a:pPr>
            <a:r>
              <a:rPr lang="en-US" sz="2000" i="1" dirty="0">
                <a:latin typeface="+mn-lt"/>
              </a:rPr>
              <a:t>* </a:t>
            </a:r>
            <a:r>
              <a:rPr lang="en-US" sz="2000" i="1" dirty="0" smtClean="0">
                <a:latin typeface="+mn-lt"/>
              </a:rPr>
              <a:t>Publicly available from Hospital Compare</a:t>
            </a:r>
            <a:endParaRPr lang="en-US" sz="2000" i="1" dirty="0">
              <a:latin typeface="+mn-lt"/>
            </a:endParaRPr>
          </a:p>
          <a:p>
            <a:pPr marL="285750" indent="-285750" algn="ctr">
              <a:buFont typeface="Arial" pitchFamily="34" charset="0"/>
              <a:buChar char="•"/>
              <a:defRPr/>
            </a:pPr>
            <a:endParaRPr lang="en-US" sz="2000" i="1" dirty="0">
              <a:latin typeface="+mn-lt"/>
            </a:endParaRPr>
          </a:p>
        </p:txBody>
      </p:sp>
    </p:spTree>
    <p:extLst>
      <p:ext uri="{BB962C8B-B14F-4D97-AF65-F5344CB8AC3E}">
        <p14:creationId xmlns="" xmlns:p14="http://schemas.microsoft.com/office/powerpoint/2010/main" val="753681163"/>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p:cNvPicPr>
            <a:picLocks noChangeAspect="1" noChangeArrowheads="1"/>
          </p:cNvPicPr>
          <p:nvPr/>
        </p:nvPicPr>
        <p:blipFill>
          <a:blip r:embed="rId3" cstate="print">
            <a:extLst>
              <a:ext uri="{28A0092B-C50C-407E-A947-70E740481C1C}">
                <a14:useLocalDpi xmlns="" xmlns:a14="http://schemas.microsoft.com/office/drawing/2010/main" val="0"/>
              </a:ext>
            </a:extLst>
          </a:blip>
          <a:srcRect l="2649" t="21530" r="5199" b="12270"/>
          <a:stretch>
            <a:fillRect/>
          </a:stretch>
        </p:blipFill>
        <p:spPr bwMode="auto">
          <a:xfrm>
            <a:off x="990600" y="1374775"/>
            <a:ext cx="7092950" cy="3883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Rectangle 10"/>
          <p:cNvSpPr>
            <a:spLocks noChangeArrowheads="1"/>
          </p:cNvSpPr>
          <p:nvPr/>
        </p:nvSpPr>
        <p:spPr bwMode="auto">
          <a:xfrm>
            <a:off x="1476375" y="304800"/>
            <a:ext cx="6448425" cy="768350"/>
          </a:xfrm>
          <a:prstGeom prst="rect">
            <a:avLst/>
          </a:prstGeom>
          <a:noFill/>
          <a:ln w="12700">
            <a:noFill/>
            <a:miter lim="800000"/>
            <a:headEnd/>
            <a:tailEnd/>
          </a:ln>
          <a:effectLst/>
        </p:spPr>
        <p:txBody>
          <a:bodyPr lIns="90488" tIns="44450" rIns="90488" bIns="44450" anchor="b"/>
          <a:lstStyle/>
          <a:p>
            <a:pPr algn="ctr">
              <a:lnSpc>
                <a:spcPct val="90000"/>
              </a:lnSpc>
              <a:defRPr/>
            </a:pPr>
            <a:r>
              <a:rPr lang="en-US" sz="2800" b="1" dirty="0">
                <a:solidFill>
                  <a:srgbClr val="FFFF66"/>
                </a:solidFill>
                <a:effectLst>
                  <a:outerShdw blurRad="38100" dist="38100" dir="2700000" algn="tl">
                    <a:srgbClr val="000000">
                      <a:alpha val="43137"/>
                    </a:srgbClr>
                  </a:outerShdw>
                </a:effectLst>
                <a:latin typeface="+mj-lt"/>
                <a:ea typeface="+mj-ea"/>
                <a:cs typeface="+mj-cs"/>
              </a:rPr>
              <a:t>The MONAHRQ </a:t>
            </a:r>
            <a:r>
              <a:rPr lang="en-US" sz="2800" b="1" dirty="0" smtClean="0">
                <a:solidFill>
                  <a:srgbClr val="FFFF66"/>
                </a:solidFill>
                <a:effectLst>
                  <a:outerShdw blurRad="38100" dist="38100" dir="2700000" algn="tl">
                    <a:srgbClr val="000000">
                      <a:alpha val="43137"/>
                    </a:srgbClr>
                  </a:outerShdw>
                </a:effectLst>
                <a:latin typeface="+mj-lt"/>
                <a:ea typeface="+mj-ea"/>
                <a:cs typeface="+mj-cs"/>
              </a:rPr>
              <a:t>reporting website</a:t>
            </a:r>
            <a:endParaRPr lang="en-US" sz="2800" b="1" dirty="0">
              <a:solidFill>
                <a:srgbClr val="FFFF66"/>
              </a:solidFill>
              <a:effectLst>
                <a:outerShdw blurRad="38100" dist="38100" dir="2700000" algn="tl">
                  <a:srgbClr val="000000">
                    <a:alpha val="43137"/>
                  </a:srgbClr>
                </a:outerShdw>
              </a:effectLst>
              <a:latin typeface="+mj-lt"/>
              <a:ea typeface="+mj-ea"/>
              <a:cs typeface="+mj-cs"/>
            </a:endParaRPr>
          </a:p>
        </p:txBody>
      </p:sp>
      <p:sp>
        <p:nvSpPr>
          <p:cNvPr id="10" name="TextBox 9"/>
          <p:cNvSpPr txBox="1"/>
          <p:nvPr/>
        </p:nvSpPr>
        <p:spPr>
          <a:xfrm>
            <a:off x="762000" y="5334000"/>
            <a:ext cx="4449762" cy="1015663"/>
          </a:xfrm>
          <a:prstGeom prst="rect">
            <a:avLst/>
          </a:prstGeom>
          <a:noFill/>
        </p:spPr>
        <p:txBody>
          <a:bodyPr>
            <a:spAutoFit/>
          </a:bodyPr>
          <a:lstStyle/>
          <a:p>
            <a:pPr marL="342900" indent="-342900">
              <a:buClr>
                <a:srgbClr val="FFFF00"/>
              </a:buClr>
              <a:buSzPct val="120000"/>
              <a:buFont typeface="Arial" pitchFamily="34" charset="0"/>
              <a:buChar char="■"/>
              <a:defRPr/>
            </a:pPr>
            <a:r>
              <a:rPr lang="en-US" sz="2000" b="1" dirty="0">
                <a:effectLst>
                  <a:outerShdw blurRad="38100" dist="38100" dir="2700000" algn="tl">
                    <a:srgbClr val="000000">
                      <a:alpha val="43137"/>
                    </a:srgbClr>
                  </a:outerShdw>
                </a:effectLst>
                <a:latin typeface="+mj-lt"/>
              </a:rPr>
              <a:t>Hospital Quality </a:t>
            </a:r>
            <a:r>
              <a:rPr lang="en-US" sz="2000" b="1" dirty="0" smtClean="0">
                <a:effectLst>
                  <a:outerShdw blurRad="38100" dist="38100" dir="2700000" algn="tl">
                    <a:srgbClr val="000000">
                      <a:alpha val="43137"/>
                    </a:srgbClr>
                  </a:outerShdw>
                </a:effectLst>
                <a:latin typeface="+mj-lt"/>
              </a:rPr>
              <a:t>Ratings</a:t>
            </a:r>
          </a:p>
          <a:p>
            <a:pPr marL="342900" indent="-342900">
              <a:buClr>
                <a:srgbClr val="FFFF00"/>
              </a:buClr>
              <a:buSzPct val="120000"/>
              <a:buFont typeface="Arial" pitchFamily="34" charset="0"/>
              <a:buChar char="■"/>
              <a:defRPr/>
            </a:pPr>
            <a:r>
              <a:rPr lang="en-US" sz="2000" b="1" dirty="0" smtClean="0">
                <a:effectLst>
                  <a:outerShdw blurRad="38100" dist="38100" dir="2700000" algn="tl">
                    <a:srgbClr val="000000">
                      <a:alpha val="43137"/>
                    </a:srgbClr>
                  </a:outerShdw>
                </a:effectLst>
                <a:latin typeface="+mj-lt"/>
              </a:rPr>
              <a:t>Maps </a:t>
            </a:r>
            <a:r>
              <a:rPr lang="en-US" sz="2000" b="1" dirty="0">
                <a:effectLst>
                  <a:outerShdw blurRad="38100" dist="38100" dir="2700000" algn="tl">
                    <a:srgbClr val="000000">
                      <a:alpha val="43137"/>
                    </a:srgbClr>
                  </a:outerShdw>
                </a:effectLst>
                <a:latin typeface="+mj-lt"/>
              </a:rPr>
              <a:t>of Avoidable Hospital Stays</a:t>
            </a:r>
            <a:endParaRPr lang="en-US" sz="2000" dirty="0">
              <a:solidFill>
                <a:schemeClr val="tx2">
                  <a:lumMod val="60000"/>
                  <a:lumOff val="40000"/>
                </a:schemeClr>
              </a:solidFill>
              <a:effectLst>
                <a:outerShdw blurRad="38100" dist="38100" dir="2700000" algn="tl">
                  <a:srgbClr val="000000">
                    <a:alpha val="43137"/>
                  </a:srgbClr>
                </a:outerShdw>
              </a:effectLst>
              <a:latin typeface="+mj-lt"/>
            </a:endParaRPr>
          </a:p>
        </p:txBody>
      </p:sp>
      <p:sp>
        <p:nvSpPr>
          <p:cNvPr id="11" name="TextBox 10"/>
          <p:cNvSpPr txBox="1"/>
          <p:nvPr/>
        </p:nvSpPr>
        <p:spPr>
          <a:xfrm>
            <a:off x="5000625" y="5334000"/>
            <a:ext cx="3914775" cy="1323439"/>
          </a:xfrm>
          <a:prstGeom prst="rect">
            <a:avLst/>
          </a:prstGeom>
          <a:noFill/>
        </p:spPr>
        <p:txBody>
          <a:bodyPr wrap="square">
            <a:spAutoFit/>
          </a:bodyPr>
          <a:lstStyle/>
          <a:p>
            <a:pPr marL="341313" indent="-341313">
              <a:buClr>
                <a:srgbClr val="FFFF00"/>
              </a:buClr>
              <a:buSzPct val="120000"/>
              <a:buFont typeface="Arial" pitchFamily="34" charset="0"/>
              <a:buChar char="■"/>
              <a:defRPr/>
            </a:pPr>
            <a:r>
              <a:rPr lang="en-US" sz="2000" b="1" dirty="0" smtClean="0">
                <a:effectLst>
                  <a:outerShdw blurRad="38100" dist="38100" dir="2700000" algn="tl">
                    <a:srgbClr val="000000">
                      <a:alpha val="43137"/>
                    </a:srgbClr>
                  </a:outerShdw>
                </a:effectLst>
                <a:latin typeface="+mj-lt"/>
              </a:rPr>
              <a:t>Hospital Utilization</a:t>
            </a:r>
            <a:endParaRPr lang="en-US" sz="2000" b="1" dirty="0">
              <a:effectLst>
                <a:outerShdw blurRad="38100" dist="38100" dir="2700000" algn="tl">
                  <a:srgbClr val="000000">
                    <a:alpha val="43137"/>
                  </a:srgbClr>
                </a:outerShdw>
              </a:effectLst>
              <a:latin typeface="+mj-lt"/>
            </a:endParaRPr>
          </a:p>
          <a:p>
            <a:pPr marL="341313" indent="-341313">
              <a:buClr>
                <a:srgbClr val="FFFF00"/>
              </a:buClr>
              <a:buSzPct val="120000"/>
              <a:buFont typeface="Arial" pitchFamily="34" charset="0"/>
              <a:buChar char="■"/>
              <a:defRPr/>
            </a:pPr>
            <a:r>
              <a:rPr lang="en-US" sz="2000" b="1" dirty="0" smtClean="0">
                <a:effectLst>
                  <a:outerShdw blurRad="38100" dist="38100" dir="2700000" algn="tl">
                    <a:srgbClr val="000000">
                      <a:alpha val="43137"/>
                    </a:srgbClr>
                  </a:outerShdw>
                </a:effectLst>
                <a:latin typeface="+mj-lt"/>
              </a:rPr>
              <a:t>County </a:t>
            </a:r>
            <a:r>
              <a:rPr lang="en-US" sz="2000" b="1" dirty="0">
                <a:effectLst>
                  <a:outerShdw blurRad="38100" dist="38100" dir="2700000" algn="tl">
                    <a:srgbClr val="000000">
                      <a:alpha val="43137"/>
                    </a:srgbClr>
                  </a:outerShdw>
                </a:effectLst>
                <a:latin typeface="+mj-lt"/>
              </a:rPr>
              <a:t>Rates of Hospital Use</a:t>
            </a:r>
          </a:p>
          <a:p>
            <a:pPr>
              <a:defRPr/>
            </a:pPr>
            <a:endParaRPr lang="en-US" sz="2000" dirty="0">
              <a:solidFill>
                <a:schemeClr val="tx2">
                  <a:lumMod val="60000"/>
                  <a:lumOff val="40000"/>
                </a:schemeClr>
              </a:solidFill>
              <a:effectLst>
                <a:outerShdw blurRad="38100" dist="38100" dir="2700000" algn="tl">
                  <a:srgbClr val="000000">
                    <a:alpha val="43137"/>
                  </a:srgbClr>
                </a:outerShdw>
              </a:effectLst>
              <a:latin typeface="+mj-lt"/>
            </a:endParaRPr>
          </a:p>
        </p:txBody>
      </p:sp>
    </p:spTree>
    <p:extLst>
      <p:ext uri="{BB962C8B-B14F-4D97-AF65-F5344CB8AC3E}">
        <p14:creationId xmlns="" xmlns:p14="http://schemas.microsoft.com/office/powerpoint/2010/main" val="2832183151"/>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t="16461" r="53217"/>
          <a:stretch>
            <a:fillRect/>
          </a:stretch>
        </p:blipFill>
        <p:spPr bwMode="auto">
          <a:xfrm>
            <a:off x="3664255" y="1524000"/>
            <a:ext cx="5403545" cy="3429000"/>
          </a:xfrm>
          <a:prstGeom prst="rect">
            <a:avLst/>
          </a:prstGeom>
          <a:noFill/>
          <a:ln w="31750">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33794" name="Rectangle 2"/>
          <p:cNvSpPr>
            <a:spLocks noGrp="1" noChangeArrowheads="1"/>
          </p:cNvSpPr>
          <p:nvPr>
            <p:ph type="title"/>
          </p:nvPr>
        </p:nvSpPr>
        <p:spPr>
          <a:xfrm>
            <a:off x="1455738" y="381000"/>
            <a:ext cx="6088062" cy="7683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z="3600" dirty="0" smtClean="0">
                <a:effectLst>
                  <a:outerShdw blurRad="38100" dist="38100" dir="2700000" algn="tl">
                    <a:srgbClr val="000000">
                      <a:alpha val="43137"/>
                    </a:srgbClr>
                  </a:outerShdw>
                </a:effectLst>
              </a:rPr>
              <a:t>MONAHRQ adoption</a:t>
            </a:r>
          </a:p>
        </p:txBody>
      </p:sp>
      <p:pic>
        <p:nvPicPr>
          <p:cNvPr id="33795"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l="3726" t="17487" r="57143"/>
          <a:stretch>
            <a:fillRect/>
          </a:stretch>
        </p:blipFill>
        <p:spPr bwMode="auto">
          <a:xfrm>
            <a:off x="76200" y="1371600"/>
            <a:ext cx="4343400" cy="3252788"/>
          </a:xfrm>
          <a:prstGeom prst="rect">
            <a:avLst/>
          </a:prstGeom>
          <a:noFill/>
          <a:ln w="31750">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6" name="Rounded Rectangle 5"/>
          <p:cNvSpPr/>
          <p:nvPr/>
        </p:nvSpPr>
        <p:spPr>
          <a:xfrm>
            <a:off x="5500914" y="5105400"/>
            <a:ext cx="3566886" cy="1393032"/>
          </a:xfrm>
          <a:prstGeom prst="roundRect">
            <a:avLst/>
          </a:prstGeom>
          <a:solidFill>
            <a:srgbClr val="FFFFFF">
              <a:alpha val="89804"/>
            </a:srgbClr>
          </a:solidFill>
          <a:ln w="5715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4625" indent="-174625">
              <a:spcBef>
                <a:spcPct val="10000"/>
              </a:spcBef>
              <a:buFontTx/>
              <a:buChar char="•"/>
              <a:defRPr/>
            </a:pPr>
            <a:r>
              <a:rPr lang="en-US" sz="1800" b="1" dirty="0" smtClean="0">
                <a:solidFill>
                  <a:srgbClr val="000000"/>
                </a:solidFill>
              </a:rPr>
              <a:t>First released June 2010</a:t>
            </a:r>
          </a:p>
          <a:p>
            <a:pPr marL="174625" indent="-174625">
              <a:spcBef>
                <a:spcPct val="10000"/>
              </a:spcBef>
              <a:buFontTx/>
              <a:buChar char="•"/>
              <a:defRPr/>
            </a:pPr>
            <a:r>
              <a:rPr lang="en-US" sz="1800" b="1" dirty="0" smtClean="0">
                <a:solidFill>
                  <a:srgbClr val="000000"/>
                </a:solidFill>
              </a:rPr>
              <a:t>4 live statewide reporting sites, plus 2 expected soon</a:t>
            </a:r>
          </a:p>
        </p:txBody>
      </p:sp>
      <p:pic>
        <p:nvPicPr>
          <p:cNvPr id="33796"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l="3252" t="16023" r="56097" b="22174"/>
          <a:stretch>
            <a:fillRect/>
          </a:stretch>
        </p:blipFill>
        <p:spPr bwMode="auto">
          <a:xfrm>
            <a:off x="457200" y="3886200"/>
            <a:ext cx="4876800" cy="2633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286725736"/>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9"/>
          <p:cNvPicPr>
            <a:picLocks noChangeAspect="1" noChangeArrowheads="1"/>
          </p:cNvPicPr>
          <p:nvPr/>
        </p:nvPicPr>
        <p:blipFill>
          <a:blip r:embed="rId3" cstate="print">
            <a:extLst>
              <a:ext uri="{28A0092B-C50C-407E-A947-70E740481C1C}">
                <a14:useLocalDpi xmlns="" xmlns:a14="http://schemas.microsoft.com/office/drawing/2010/main" val="0"/>
              </a:ext>
            </a:extLst>
          </a:blip>
          <a:srcRect l="2649" t="7149" r="5199" b="5000"/>
          <a:stretch>
            <a:fillRect/>
          </a:stretch>
        </p:blipFill>
        <p:spPr bwMode="auto">
          <a:xfrm>
            <a:off x="228600" y="1371600"/>
            <a:ext cx="8493125" cy="5060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Rectangle 4"/>
          <p:cNvSpPr>
            <a:spLocks noGrp="1" noChangeArrowheads="1"/>
          </p:cNvSpPr>
          <p:nvPr>
            <p:ph type="title"/>
          </p:nvPr>
        </p:nvSpPr>
        <p:spPr>
          <a:xfrm>
            <a:off x="1455738" y="304800"/>
            <a:ext cx="6088062" cy="768350"/>
          </a:xfrm>
        </p:spPr>
        <p:txBody>
          <a:bodyPr/>
          <a:lstStyle/>
          <a:p>
            <a:pPr eaLnBrk="1" hangingPunct="1">
              <a:defRPr/>
            </a:pPr>
            <a:r>
              <a:rPr lang="en-US" sz="2800" dirty="0" smtClean="0">
                <a:solidFill>
                  <a:srgbClr val="FFFF66"/>
                </a:solidFill>
                <a:effectLst>
                  <a:outerShdw blurRad="38100" dist="38100" dir="2700000" algn="tl">
                    <a:srgbClr val="000000">
                      <a:alpha val="43137"/>
                    </a:srgbClr>
                  </a:outerShdw>
                </a:effectLst>
              </a:rPr>
              <a:t>MONAHRQ tour:</a:t>
            </a:r>
            <a:br>
              <a:rPr lang="en-US" sz="2800" dirty="0" smtClean="0">
                <a:solidFill>
                  <a:srgbClr val="FFFF66"/>
                </a:solidFill>
                <a:effectLst>
                  <a:outerShdw blurRad="38100" dist="38100" dir="2700000" algn="tl">
                    <a:srgbClr val="000000">
                      <a:alpha val="43137"/>
                    </a:srgbClr>
                  </a:outerShdw>
                </a:effectLst>
              </a:rPr>
            </a:br>
            <a:r>
              <a:rPr lang="en-US" sz="2800" dirty="0" smtClean="0">
                <a:solidFill>
                  <a:srgbClr val="FFFF66"/>
                </a:solidFill>
                <a:effectLst>
                  <a:outerShdw blurRad="38100" dist="38100" dir="2700000" algn="tl">
                    <a:srgbClr val="000000">
                      <a:alpha val="43137"/>
                    </a:srgbClr>
                  </a:outerShdw>
                </a:effectLst>
              </a:rPr>
              <a:t>Hospital </a:t>
            </a:r>
            <a:r>
              <a:rPr lang="en-US" sz="2800" dirty="0">
                <a:solidFill>
                  <a:srgbClr val="FFFF66"/>
                </a:solidFill>
                <a:effectLst>
                  <a:outerShdw blurRad="38100" dist="38100" dir="2700000" algn="tl">
                    <a:srgbClr val="000000">
                      <a:alpha val="43137"/>
                    </a:srgbClr>
                  </a:outerShdw>
                </a:effectLst>
              </a:rPr>
              <a:t>Q</a:t>
            </a:r>
            <a:r>
              <a:rPr lang="en-US" sz="2800" dirty="0" smtClean="0">
                <a:solidFill>
                  <a:srgbClr val="FFFF66"/>
                </a:solidFill>
                <a:effectLst>
                  <a:outerShdw blurRad="38100" dist="38100" dir="2700000" algn="tl">
                    <a:srgbClr val="000000">
                      <a:alpha val="43137"/>
                    </a:srgbClr>
                  </a:outerShdw>
                </a:effectLst>
              </a:rPr>
              <a:t>uality Ratings</a:t>
            </a:r>
          </a:p>
        </p:txBody>
      </p:sp>
      <p:sp>
        <p:nvSpPr>
          <p:cNvPr id="5" name="Oval 4"/>
          <p:cNvSpPr/>
          <p:nvPr/>
        </p:nvSpPr>
        <p:spPr bwMode="auto">
          <a:xfrm>
            <a:off x="176212" y="2362200"/>
            <a:ext cx="4395788" cy="1600200"/>
          </a:xfrm>
          <a:prstGeom prst="ellipse">
            <a:avLst/>
          </a:prstGeom>
          <a:noFill/>
          <a:ln w="381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ounded Rectangle 6"/>
          <p:cNvSpPr/>
          <p:nvPr/>
        </p:nvSpPr>
        <p:spPr>
          <a:xfrm>
            <a:off x="5029200" y="1295401"/>
            <a:ext cx="3810000" cy="1524000"/>
          </a:xfrm>
          <a:prstGeom prst="roundRect">
            <a:avLst/>
          </a:prstGeom>
          <a:solidFill>
            <a:srgbClr val="FFFFFF">
              <a:alpha val="89804"/>
            </a:srgbClr>
          </a:solidFill>
          <a:ln w="571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b="1" dirty="0">
              <a:solidFill>
                <a:srgbClr val="000000"/>
              </a:solidFill>
              <a:effectLst>
                <a:outerShdw blurRad="38100" dist="38100" dir="2700000" algn="tl">
                  <a:srgbClr val="000000">
                    <a:alpha val="43137"/>
                  </a:srgbClr>
                </a:outerShdw>
              </a:effectLst>
            </a:endParaRPr>
          </a:p>
          <a:p>
            <a:pPr marL="465138" lvl="1" indent="-233363">
              <a:buFont typeface="Arial" pitchFamily="34" charset="0"/>
              <a:buChar char="•"/>
              <a:defRPr/>
            </a:pPr>
            <a:r>
              <a:rPr lang="en-US" sz="1800" b="1" dirty="0" smtClean="0">
                <a:solidFill>
                  <a:srgbClr val="000000"/>
                </a:solidFill>
              </a:rPr>
              <a:t>AHRQ Quality </a:t>
            </a:r>
            <a:r>
              <a:rPr lang="en-US" sz="1800" b="1" dirty="0">
                <a:solidFill>
                  <a:srgbClr val="000000"/>
                </a:solidFill>
              </a:rPr>
              <a:t>Indicators</a:t>
            </a:r>
          </a:p>
          <a:p>
            <a:pPr marL="465138" lvl="1" indent="-233363">
              <a:buFont typeface="Arial" pitchFamily="34" charset="0"/>
              <a:buChar char="•"/>
              <a:defRPr/>
            </a:pPr>
            <a:r>
              <a:rPr lang="en-US" sz="1800" b="1" dirty="0" smtClean="0">
                <a:solidFill>
                  <a:srgbClr val="000000"/>
                </a:solidFill>
              </a:rPr>
              <a:t>CMS </a:t>
            </a:r>
            <a:r>
              <a:rPr lang="en-US" sz="1800" b="1" dirty="0">
                <a:solidFill>
                  <a:srgbClr val="000000"/>
                </a:solidFill>
              </a:rPr>
              <a:t>Hospital Compare measures</a:t>
            </a:r>
          </a:p>
          <a:p>
            <a:pPr marL="465138" lvl="1" indent="-233363">
              <a:buFont typeface="Arial" pitchFamily="34" charset="0"/>
              <a:buChar char="•"/>
              <a:defRPr/>
            </a:pPr>
            <a:r>
              <a:rPr lang="en-US" sz="1800" b="1" dirty="0">
                <a:solidFill>
                  <a:srgbClr val="000000"/>
                </a:solidFill>
              </a:rPr>
              <a:t>HCAHPS </a:t>
            </a:r>
            <a:r>
              <a:rPr lang="en-US" sz="1800" b="1" dirty="0" smtClean="0">
                <a:solidFill>
                  <a:srgbClr val="000000"/>
                </a:solidFill>
              </a:rPr>
              <a:t>measures</a:t>
            </a:r>
            <a:endParaRPr lang="en-US" sz="1800" dirty="0"/>
          </a:p>
          <a:p>
            <a:pPr marL="285750" indent="-285750">
              <a:buFont typeface="Arial" pitchFamily="34" charset="0"/>
              <a:buChar char="•"/>
              <a:defRPr/>
            </a:pPr>
            <a:endParaRPr lang="en-US" dirty="0"/>
          </a:p>
        </p:txBody>
      </p:sp>
    </p:spTree>
    <p:extLst>
      <p:ext uri="{BB962C8B-B14F-4D97-AF65-F5344CB8AC3E}">
        <p14:creationId xmlns="" xmlns:p14="http://schemas.microsoft.com/office/powerpoint/2010/main" val="2478096936"/>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600200" y="304800"/>
            <a:ext cx="6697663" cy="876300"/>
          </a:xfrm>
        </p:spPr>
        <p:txBody>
          <a:bodyPr/>
          <a:lstStyle/>
          <a:p>
            <a:r>
              <a:rPr lang="en-US" sz="2800" dirty="0" smtClean="0"/>
              <a:t>Public Reporting</a:t>
            </a:r>
            <a:br>
              <a:rPr lang="en-US" sz="2800" dirty="0" smtClean="0"/>
            </a:br>
            <a:r>
              <a:rPr lang="en-US" sz="2800" dirty="0" smtClean="0"/>
              <a:t>One Potential Strategy to Improve Quality </a:t>
            </a:r>
            <a:endParaRPr lang="en-US" sz="2800" dirty="0"/>
          </a:p>
        </p:txBody>
      </p:sp>
      <p:sp>
        <p:nvSpPr>
          <p:cNvPr id="81923" name="Rectangle 3"/>
          <p:cNvSpPr>
            <a:spLocks noGrp="1" noChangeArrowheads="1"/>
          </p:cNvSpPr>
          <p:nvPr>
            <p:ph type="body" idx="1"/>
          </p:nvPr>
        </p:nvSpPr>
        <p:spPr>
          <a:xfrm>
            <a:off x="609600" y="1447800"/>
            <a:ext cx="7993063" cy="2895600"/>
          </a:xfrm>
        </p:spPr>
        <p:txBody>
          <a:bodyPr/>
          <a:lstStyle/>
          <a:p>
            <a:pPr marL="342900" indent="-342900"/>
            <a:r>
              <a:rPr lang="en-US" sz="2400" dirty="0" smtClean="0"/>
              <a:t>Two Theories of Impact</a:t>
            </a:r>
          </a:p>
          <a:p>
            <a:pPr marL="854075" lvl="1" indent="-342900"/>
            <a:r>
              <a:rPr lang="en-US" sz="2400" dirty="0" smtClean="0"/>
              <a:t>Consumer </a:t>
            </a:r>
            <a:r>
              <a:rPr lang="en-US" sz="2400" dirty="0"/>
              <a:t>pathway</a:t>
            </a:r>
          </a:p>
          <a:p>
            <a:pPr marL="1549400" lvl="3" indent="-285750"/>
            <a:r>
              <a:rPr lang="en-US" sz="2400" dirty="0"/>
              <a:t>Consumers use info. to choose providers </a:t>
            </a:r>
          </a:p>
          <a:p>
            <a:pPr marL="1549400" lvl="3" indent="-285750"/>
            <a:r>
              <a:rPr lang="en-US" sz="2400" dirty="0"/>
              <a:t>Market shares shift, providers respond</a:t>
            </a:r>
          </a:p>
          <a:p>
            <a:pPr marL="854075" lvl="1" indent="-342900"/>
            <a:r>
              <a:rPr lang="en-US" sz="2400" dirty="0"/>
              <a:t>  Provider pathway</a:t>
            </a:r>
          </a:p>
          <a:p>
            <a:pPr marL="1549400" lvl="3" indent="-285750"/>
            <a:r>
              <a:rPr lang="en-US" sz="2400" dirty="0"/>
              <a:t>Providers value their reputations and/or market shares so strive to improve </a:t>
            </a:r>
            <a:r>
              <a:rPr lang="en-US" sz="2400" dirty="0" smtClean="0"/>
              <a:t>scores</a:t>
            </a:r>
          </a:p>
          <a:p>
            <a:pPr marL="742950" lvl="1" indent="-285750"/>
            <a:r>
              <a:rPr lang="en-US" sz="2400" dirty="0" smtClean="0"/>
              <a:t>More evidence on second pathway </a:t>
            </a:r>
          </a:p>
          <a:p>
            <a:pPr marL="742950" lvl="1" indent="-285750"/>
            <a:r>
              <a:rPr lang="en-US" sz="2400" dirty="0" smtClean="0"/>
              <a:t>But science is nascent</a:t>
            </a:r>
          </a:p>
          <a:p>
            <a:pPr marL="231775" indent="-285750"/>
            <a:r>
              <a:rPr lang="en-US" sz="2400" dirty="0" smtClean="0"/>
              <a:t>Transparency also an end in itself</a:t>
            </a:r>
          </a:p>
          <a:p>
            <a:pPr marL="231775" indent="-285750"/>
            <a:r>
              <a:rPr lang="en-US" sz="2400" dirty="0" smtClean="0"/>
              <a:t>Growing comparative reporting by CMS, states, communities, others</a:t>
            </a:r>
          </a:p>
          <a:p>
            <a:pPr marL="231775" indent="-285750"/>
            <a:r>
              <a:rPr lang="en-US" sz="2400" dirty="0" smtClean="0"/>
              <a:t>Role grows under the ACA</a:t>
            </a:r>
          </a:p>
          <a:p>
            <a:pPr marL="231775" indent="-285750"/>
            <a:endParaRPr lang="en-US" dirty="0"/>
          </a:p>
          <a:p>
            <a:pPr marL="342900" indent="-342900"/>
            <a:endParaRPr lang="en-US" sz="2000" b="1" dirty="0"/>
          </a:p>
          <a:p>
            <a:pPr marL="742950" lvl="1" indent="-285750">
              <a:buFontTx/>
              <a:buNone/>
            </a:pPr>
            <a:endParaRPr lang="en-US" sz="18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p:cNvPicPr>
            <a:picLocks noChangeArrowheads="1"/>
          </p:cNvPicPr>
          <p:nvPr/>
        </p:nvPicPr>
        <p:blipFill rotWithShape="1">
          <a:blip r:embed="rId3" cstate="print">
            <a:extLst>
              <a:ext uri="{28A0092B-C50C-407E-A947-70E740481C1C}">
                <a14:useLocalDpi xmlns="" xmlns:a14="http://schemas.microsoft.com/office/drawing/2010/main" val="0"/>
              </a:ext>
            </a:extLst>
          </a:blip>
          <a:srcRect l="3000" t="30710" r="5063" b="9704"/>
          <a:stretch/>
        </p:blipFill>
        <p:spPr bwMode="auto">
          <a:xfrm>
            <a:off x="76200" y="1358901"/>
            <a:ext cx="9029699" cy="53466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Rectangle 2"/>
          <p:cNvSpPr>
            <a:spLocks noGrp="1" noChangeArrowheads="1"/>
          </p:cNvSpPr>
          <p:nvPr>
            <p:ph type="title"/>
          </p:nvPr>
        </p:nvSpPr>
        <p:spPr>
          <a:xfrm>
            <a:off x="1455738" y="381000"/>
            <a:ext cx="6088062" cy="768350"/>
          </a:xfrm>
        </p:spPr>
        <p:txBody>
          <a:bodyPr/>
          <a:lstStyle/>
          <a:p>
            <a:pPr>
              <a:defRPr/>
            </a:pPr>
            <a:r>
              <a:rPr lang="en-US" sz="2800" dirty="0" smtClean="0">
                <a:effectLst>
                  <a:outerShdw blurRad="38100" dist="38100" dir="2700000" algn="tl">
                    <a:srgbClr val="000000">
                      <a:alpha val="43137"/>
                    </a:srgbClr>
                  </a:outerShdw>
                </a:effectLst>
              </a:rPr>
              <a:t>Hospital Quality Ratings:</a:t>
            </a:r>
            <a:br>
              <a:rPr lang="en-US" sz="28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Search </a:t>
            </a:r>
            <a:r>
              <a:rPr lang="en-US" sz="2800" dirty="0">
                <a:effectLst>
                  <a:outerShdw blurRad="38100" dist="38100" dir="2700000" algn="tl">
                    <a:srgbClr val="000000">
                      <a:alpha val="43137"/>
                    </a:srgbClr>
                  </a:outerShdw>
                </a:effectLst>
              </a:rPr>
              <a:t>p</a:t>
            </a:r>
            <a:r>
              <a:rPr lang="en-US" sz="2800" dirty="0" smtClean="0">
                <a:effectLst>
                  <a:outerShdw blurRad="38100" dist="38100" dir="2700000" algn="tl">
                    <a:srgbClr val="000000">
                      <a:alpha val="43137"/>
                    </a:srgbClr>
                  </a:outerShdw>
                </a:effectLst>
              </a:rPr>
              <a:t>age</a:t>
            </a:r>
          </a:p>
        </p:txBody>
      </p:sp>
      <p:sp>
        <p:nvSpPr>
          <p:cNvPr id="13" name="Rounded Rectangle 12"/>
          <p:cNvSpPr/>
          <p:nvPr/>
        </p:nvSpPr>
        <p:spPr>
          <a:xfrm>
            <a:off x="6477000" y="1514475"/>
            <a:ext cx="2552700" cy="695325"/>
          </a:xfrm>
          <a:prstGeom prst="roundRect">
            <a:avLst/>
          </a:prstGeom>
          <a:solidFill>
            <a:srgbClr val="FFFFFF">
              <a:alpha val="89804"/>
            </a:srgbClr>
          </a:solidFill>
          <a:ln w="5715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dirty="0">
              <a:solidFill>
                <a:srgbClr val="000000"/>
              </a:solidFill>
            </a:endParaRPr>
          </a:p>
          <a:p>
            <a:pPr algn="ctr">
              <a:defRPr/>
            </a:pPr>
            <a:r>
              <a:rPr lang="en-US" sz="1800" b="1" dirty="0" smtClean="0">
                <a:solidFill>
                  <a:srgbClr val="000000"/>
                </a:solidFill>
              </a:rPr>
              <a:t>Choose hospitals and a health topic</a:t>
            </a:r>
            <a:endParaRPr lang="en-US" sz="1800" b="1" dirty="0"/>
          </a:p>
          <a:p>
            <a:pPr algn="ctr">
              <a:defRPr/>
            </a:pPr>
            <a:endParaRPr lang="en-US" dirty="0"/>
          </a:p>
        </p:txBody>
      </p:sp>
    </p:spTree>
    <p:extLst>
      <p:ext uri="{BB962C8B-B14F-4D97-AF65-F5344CB8AC3E}">
        <p14:creationId xmlns="" xmlns:p14="http://schemas.microsoft.com/office/powerpoint/2010/main" val="1219377968"/>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ChangeArrowheads="1"/>
          </p:cNvSpPr>
          <p:nvPr/>
        </p:nvSpPr>
        <p:spPr bwMode="auto">
          <a:xfrm>
            <a:off x="1455738" y="2432050"/>
            <a:ext cx="6088062" cy="768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nchor="b"/>
          <a:lstStyle/>
          <a:p>
            <a:pPr algn="ctr" eaLnBrk="0" hangingPunct="0">
              <a:lnSpc>
                <a:spcPct val="90000"/>
              </a:lnSpc>
            </a:pPr>
            <a:r>
              <a:rPr lang="en-US" sz="1800" b="1" i="1"/>
              <a:t>[Search page]</a:t>
            </a:r>
          </a:p>
        </p:txBody>
      </p:sp>
      <p:pic>
        <p:nvPicPr>
          <p:cNvPr id="30724" name="Picture 5"/>
          <p:cNvPicPr>
            <a:picLocks noChangeArrowheads="1"/>
          </p:cNvPicPr>
          <p:nvPr/>
        </p:nvPicPr>
        <p:blipFill>
          <a:blip r:embed="rId2" cstate="print">
            <a:extLst>
              <a:ext uri="{28A0092B-C50C-407E-A947-70E740481C1C}">
                <a14:useLocalDpi xmlns="" xmlns:a14="http://schemas.microsoft.com/office/drawing/2010/main" val="0"/>
              </a:ext>
            </a:extLst>
          </a:blip>
          <a:srcRect l="2812" t="24455" r="6657" b="3365"/>
          <a:stretch>
            <a:fillRect/>
          </a:stretch>
        </p:blipFill>
        <p:spPr bwMode="auto">
          <a:xfrm>
            <a:off x="174625" y="1360819"/>
            <a:ext cx="8829675" cy="5303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2"/>
          <p:cNvSpPr>
            <a:spLocks noGrp="1" noChangeArrowheads="1"/>
          </p:cNvSpPr>
          <p:nvPr>
            <p:ph type="title"/>
          </p:nvPr>
        </p:nvSpPr>
        <p:spPr>
          <a:xfrm>
            <a:off x="1455738" y="381000"/>
            <a:ext cx="6088062" cy="768350"/>
          </a:xfrm>
        </p:spPr>
        <p:txBody>
          <a:bodyPr/>
          <a:lstStyle/>
          <a:p>
            <a:pPr>
              <a:defRPr/>
            </a:pPr>
            <a:r>
              <a:rPr lang="en-US" sz="2800" dirty="0" smtClean="0">
                <a:effectLst>
                  <a:outerShdw blurRad="38100" dist="38100" dir="2700000" algn="tl">
                    <a:srgbClr val="000000">
                      <a:alpha val="43137"/>
                    </a:srgbClr>
                  </a:outerShdw>
                </a:effectLst>
              </a:rPr>
              <a:t>Hospital Quality Ratings:</a:t>
            </a:r>
            <a:br>
              <a:rPr lang="en-US" sz="28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Search </a:t>
            </a:r>
            <a:r>
              <a:rPr lang="en-US" sz="2800" dirty="0">
                <a:effectLst>
                  <a:outerShdw blurRad="38100" dist="38100" dir="2700000" algn="tl">
                    <a:srgbClr val="000000">
                      <a:alpha val="43137"/>
                    </a:srgbClr>
                  </a:outerShdw>
                </a:effectLst>
              </a:rPr>
              <a:t>p</a:t>
            </a:r>
            <a:r>
              <a:rPr lang="en-US" sz="2800" dirty="0" smtClean="0">
                <a:effectLst>
                  <a:outerShdw blurRad="38100" dist="38100" dir="2700000" algn="tl">
                    <a:srgbClr val="000000">
                      <a:alpha val="43137"/>
                    </a:srgbClr>
                  </a:outerShdw>
                </a:effectLst>
              </a:rPr>
              <a:t>age</a:t>
            </a:r>
          </a:p>
        </p:txBody>
      </p:sp>
    </p:spTree>
    <p:extLst>
      <p:ext uri="{BB962C8B-B14F-4D97-AF65-F5344CB8AC3E}">
        <p14:creationId xmlns="" xmlns:p14="http://schemas.microsoft.com/office/powerpoint/2010/main" val="1308763860"/>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4"/>
          <p:cNvSpPr>
            <a:spLocks noGrp="1" noChangeArrowheads="1"/>
          </p:cNvSpPr>
          <p:nvPr>
            <p:ph type="title"/>
          </p:nvPr>
        </p:nvSpPr>
        <p:spPr>
          <a:xfrm>
            <a:off x="1371601" y="381000"/>
            <a:ext cx="6172200" cy="768350"/>
          </a:xfrm>
        </p:spPr>
        <p:txBody>
          <a:bodyPr/>
          <a:lstStyle/>
          <a:p>
            <a:pPr>
              <a:defRPr/>
            </a:pPr>
            <a:r>
              <a:rPr lang="en-US" sz="2800" dirty="0">
                <a:effectLst>
                  <a:outerShdw blurRad="38100" dist="38100" dir="2700000" algn="tl">
                    <a:srgbClr val="000000">
                      <a:alpha val="43137"/>
                    </a:srgbClr>
                  </a:outerShdw>
                </a:effectLst>
              </a:rPr>
              <a:t>Hospital Quality Ratings:</a:t>
            </a:r>
            <a:br>
              <a:rPr lang="en-US" sz="2800" dirty="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C</a:t>
            </a:r>
            <a:r>
              <a:rPr lang="en-US" sz="2800" dirty="0" smtClean="0">
                <a:solidFill>
                  <a:srgbClr val="FFFF66"/>
                </a:solidFill>
                <a:effectLst>
                  <a:outerShdw blurRad="38100" dist="38100" dir="2700000" algn="tl">
                    <a:srgbClr val="000000">
                      <a:alpha val="43137"/>
                    </a:srgbClr>
                  </a:outerShdw>
                </a:effectLst>
              </a:rPr>
              <a:t>lassification table</a:t>
            </a:r>
          </a:p>
        </p:txBody>
      </p:sp>
      <p:sp>
        <p:nvSpPr>
          <p:cNvPr id="6" name="Text Box 29"/>
          <p:cNvSpPr txBox="1">
            <a:spLocks noChangeArrowheads="1"/>
          </p:cNvSpPr>
          <p:nvPr/>
        </p:nvSpPr>
        <p:spPr bwMode="auto">
          <a:xfrm>
            <a:off x="2854325" y="6457950"/>
            <a:ext cx="4373563" cy="584200"/>
          </a:xfrm>
          <a:prstGeom prst="rect">
            <a:avLst/>
          </a:prstGeom>
          <a:noFill/>
          <a:ln>
            <a:noFill/>
          </a:ln>
          <a:effectLst/>
          <a:extLst/>
        </p:spPr>
        <p:txBody>
          <a:bodyPr>
            <a:spAutoFit/>
          </a:bodyPr>
          <a:lstStyle/>
          <a:p>
            <a:pPr>
              <a:buClr>
                <a:schemeClr val="tx2"/>
              </a:buClr>
              <a:buSzPct val="95000"/>
              <a:defRPr/>
            </a:pPr>
            <a:r>
              <a:rPr lang="en-US" sz="1600" i="1" dirty="0"/>
              <a:t>* Available from HealthData.gov</a:t>
            </a:r>
          </a:p>
          <a:p>
            <a:pPr marL="285750" indent="-285750">
              <a:buFont typeface="Arial" pitchFamily="34" charset="0"/>
              <a:buChar char="•"/>
              <a:defRPr/>
            </a:pPr>
            <a:endParaRPr lang="en-US" sz="1600" i="1" dirty="0"/>
          </a:p>
        </p:txBody>
      </p:sp>
      <p:pic>
        <p:nvPicPr>
          <p:cNvPr id="10244"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l="3581" t="18689" r="6543" b="3325"/>
          <a:stretch>
            <a:fillRect/>
          </a:stretch>
        </p:blipFill>
        <p:spPr bwMode="auto">
          <a:xfrm>
            <a:off x="207963" y="1346200"/>
            <a:ext cx="8647112" cy="551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Rounded Rectangle 15"/>
          <p:cNvSpPr/>
          <p:nvPr/>
        </p:nvSpPr>
        <p:spPr>
          <a:xfrm>
            <a:off x="6400800" y="1143000"/>
            <a:ext cx="2628900" cy="838200"/>
          </a:xfrm>
          <a:prstGeom prst="roundRect">
            <a:avLst/>
          </a:prstGeom>
          <a:solidFill>
            <a:srgbClr val="FFFFFF"/>
          </a:solidFill>
          <a:ln w="34925">
            <a:solidFill>
              <a:schemeClr val="bg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smtClean="0">
                <a:solidFill>
                  <a:srgbClr val="000000"/>
                </a:solidFill>
              </a:rPr>
              <a:t>Compare hospital quality ratings</a:t>
            </a:r>
            <a:endParaRPr lang="en-US" sz="1800"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818813325"/>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770" t="8462" r="20592" b="3846"/>
          <a:stretch/>
        </p:blipFill>
        <p:spPr bwMode="auto">
          <a:xfrm>
            <a:off x="838200" y="1393926"/>
            <a:ext cx="6934200" cy="50052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Rectangle 2"/>
          <p:cNvSpPr>
            <a:spLocks noGrp="1" noChangeArrowheads="1"/>
          </p:cNvSpPr>
          <p:nvPr>
            <p:ph type="title" idx="4294967295"/>
          </p:nvPr>
        </p:nvSpPr>
        <p:spPr>
          <a:xfrm>
            <a:off x="1382713" y="381000"/>
            <a:ext cx="6088062" cy="768350"/>
          </a:xfrm>
          <a:ln w="9525"/>
        </p:spPr>
        <p:txBody>
          <a:bodyPr/>
          <a:lstStyle/>
          <a:p>
            <a:pPr>
              <a:defRPr/>
            </a:pPr>
            <a:r>
              <a:rPr lang="en-US" sz="2800" dirty="0">
                <a:effectLst>
                  <a:outerShdw blurRad="38100" dist="38100" dir="2700000" algn="tl">
                    <a:srgbClr val="000000">
                      <a:alpha val="43137"/>
                    </a:srgbClr>
                  </a:outerShdw>
                </a:effectLst>
              </a:rPr>
              <a:t>Hospital Quality Ratings:</a:t>
            </a:r>
            <a:br>
              <a:rPr lang="en-US" sz="2800" dirty="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Bar </a:t>
            </a:r>
            <a:r>
              <a:rPr lang="en-US" sz="2800" dirty="0">
                <a:effectLst>
                  <a:outerShdw blurRad="38100" dist="38100" dir="2700000" algn="tl">
                    <a:srgbClr val="000000">
                      <a:alpha val="43137"/>
                    </a:srgbClr>
                  </a:outerShdw>
                </a:effectLst>
              </a:rPr>
              <a:t>c</a:t>
            </a:r>
            <a:r>
              <a:rPr lang="en-US" sz="2800" dirty="0" smtClean="0">
                <a:effectLst>
                  <a:outerShdw blurRad="38100" dist="38100" dir="2700000" algn="tl">
                    <a:srgbClr val="000000">
                      <a:alpha val="43137"/>
                    </a:srgbClr>
                  </a:outerShdw>
                </a:effectLst>
              </a:rPr>
              <a:t>harts</a:t>
            </a:r>
          </a:p>
        </p:txBody>
      </p:sp>
      <p:sp>
        <p:nvSpPr>
          <p:cNvPr id="11" name="Rounded Rectangle 10"/>
          <p:cNvSpPr/>
          <p:nvPr/>
        </p:nvSpPr>
        <p:spPr>
          <a:xfrm>
            <a:off x="5867400" y="1905000"/>
            <a:ext cx="3003550" cy="877413"/>
          </a:xfrm>
          <a:prstGeom prst="roundRect">
            <a:avLst/>
          </a:prstGeom>
          <a:solidFill>
            <a:srgbClr val="FFFFFF">
              <a:alpha val="89804"/>
            </a:srgbClr>
          </a:solidFill>
          <a:ln w="5715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b="1" dirty="0">
              <a:solidFill>
                <a:srgbClr val="000000"/>
              </a:solidFill>
              <a:effectLst>
                <a:outerShdw blurRad="38100" dist="38100" dir="2700000" algn="tl">
                  <a:srgbClr val="000000">
                    <a:alpha val="43137"/>
                  </a:srgbClr>
                </a:outerShdw>
              </a:effectLst>
            </a:endParaRPr>
          </a:p>
          <a:p>
            <a:pPr algn="ctr">
              <a:defRPr/>
            </a:pPr>
            <a:r>
              <a:rPr lang="en-US" sz="1800" b="1" dirty="0" smtClean="0">
                <a:solidFill>
                  <a:srgbClr val="000000"/>
                </a:solidFill>
              </a:rPr>
              <a:t>Drill down to bar charts with benchmarks</a:t>
            </a:r>
            <a:endParaRPr lang="en-US" sz="1800" dirty="0"/>
          </a:p>
          <a:p>
            <a:pPr algn="ctr">
              <a:defRPr/>
            </a:pPr>
            <a:endParaRPr lang="en-US" dirty="0">
              <a:effectLst>
                <a:outerShdw blurRad="38100" dist="38100" dir="2700000" algn="tl">
                  <a:srgbClr val="000000">
                    <a:alpha val="43137"/>
                  </a:srgbClr>
                </a:outerShdw>
              </a:effectLst>
            </a:endParaRPr>
          </a:p>
        </p:txBody>
      </p:sp>
      <p:sp>
        <p:nvSpPr>
          <p:cNvPr id="8" name="Text Box 6"/>
          <p:cNvSpPr txBox="1">
            <a:spLocks noChangeArrowheads="1"/>
          </p:cNvSpPr>
          <p:nvPr/>
        </p:nvSpPr>
        <p:spPr bwMode="auto">
          <a:xfrm>
            <a:off x="152400" y="6399213"/>
            <a:ext cx="166687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i="1" dirty="0"/>
              <a:t>– Synthetic data – </a:t>
            </a:r>
          </a:p>
        </p:txBody>
      </p:sp>
      <p:pic>
        <p:nvPicPr>
          <p:cNvPr id="9"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7289" t="30127" r="88192" b="46507"/>
          <a:stretch/>
        </p:blipFill>
        <p:spPr bwMode="auto">
          <a:xfrm>
            <a:off x="975593" y="2895600"/>
            <a:ext cx="700807" cy="2286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5678878"/>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l="6552" t="15068" r="8627" b="43610"/>
          <a:stretch>
            <a:fillRect/>
          </a:stretch>
        </p:blipFill>
        <p:spPr bwMode="auto">
          <a:xfrm>
            <a:off x="381000" y="1524000"/>
            <a:ext cx="8026400" cy="2811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836738" y="457200"/>
            <a:ext cx="5326062" cy="768350"/>
          </a:xfrm>
        </p:spPr>
        <p:txBody>
          <a:bodyPr/>
          <a:lstStyle/>
          <a:p>
            <a:pPr>
              <a:defRPr/>
            </a:pPr>
            <a:r>
              <a:rPr lang="en-US" sz="2800" dirty="0">
                <a:effectLst>
                  <a:outerShdw blurRad="38100" dist="38100" dir="2700000" algn="tl">
                    <a:srgbClr val="000000">
                      <a:alpha val="43137"/>
                    </a:srgbClr>
                  </a:outerShdw>
                </a:effectLst>
              </a:rPr>
              <a:t>Hospital Quality Ratings:</a:t>
            </a:r>
            <a:br>
              <a:rPr lang="en-US" sz="2800" dirty="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D</a:t>
            </a:r>
            <a:r>
              <a:rPr lang="en-US" sz="2800" kern="1200" dirty="0" smtClean="0">
                <a:solidFill>
                  <a:srgbClr val="FFFF66"/>
                </a:solidFill>
              </a:rPr>
              <a:t>etailed statistics tables</a:t>
            </a:r>
          </a:p>
        </p:txBody>
      </p:sp>
      <p:sp>
        <p:nvSpPr>
          <p:cNvPr id="5" name="Rounded Rectangle 4"/>
          <p:cNvSpPr/>
          <p:nvPr/>
        </p:nvSpPr>
        <p:spPr>
          <a:xfrm>
            <a:off x="4673600" y="4495800"/>
            <a:ext cx="3581400" cy="838200"/>
          </a:xfrm>
          <a:prstGeom prst="roundRect">
            <a:avLst/>
          </a:prstGeom>
          <a:solidFill>
            <a:srgbClr val="FFFFFF">
              <a:alpha val="89804"/>
            </a:srgbClr>
          </a:solidFill>
          <a:ln w="5715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smtClean="0">
                <a:solidFill>
                  <a:srgbClr val="000000"/>
                </a:solidFill>
              </a:rPr>
              <a:t>Drill down to underlying measure statistics</a:t>
            </a:r>
            <a:endParaRPr lang="en-US" sz="1800" b="1" dirty="0">
              <a:solidFill>
                <a:srgbClr val="000000"/>
              </a:solidFill>
            </a:endParaRPr>
          </a:p>
        </p:txBody>
      </p:sp>
      <p:sp>
        <p:nvSpPr>
          <p:cNvPr id="13317" name="Text Box 6"/>
          <p:cNvSpPr txBox="1">
            <a:spLocks noChangeArrowheads="1"/>
          </p:cNvSpPr>
          <p:nvPr/>
        </p:nvSpPr>
        <p:spPr bwMode="auto">
          <a:xfrm>
            <a:off x="152400" y="6399213"/>
            <a:ext cx="166687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i="1"/>
              <a:t>– Synthetic data – </a:t>
            </a:r>
          </a:p>
        </p:txBody>
      </p:sp>
    </p:spTree>
    <p:extLst>
      <p:ext uri="{BB962C8B-B14F-4D97-AF65-F5344CB8AC3E}">
        <p14:creationId xmlns="" xmlns:p14="http://schemas.microsoft.com/office/powerpoint/2010/main" val="2801539862"/>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8" name="Rectangle 8"/>
          <p:cNvSpPr>
            <a:spLocks noGrp="1" noChangeArrowheads="1"/>
          </p:cNvSpPr>
          <p:nvPr>
            <p:ph type="title"/>
          </p:nvPr>
        </p:nvSpPr>
        <p:spPr>
          <a:xfrm>
            <a:off x="1143000" y="342900"/>
            <a:ext cx="7359650" cy="876300"/>
          </a:xfrm>
        </p:spPr>
        <p:txBody>
          <a:bodyPr/>
          <a:lstStyle/>
          <a:p>
            <a:pPr eaLnBrk="1" hangingPunct="1">
              <a:defRPr/>
            </a:pPr>
            <a:r>
              <a:rPr lang="en-US" sz="2800" dirty="0" smtClean="0">
                <a:solidFill>
                  <a:srgbClr val="FFFF66"/>
                </a:solidFill>
              </a:rPr>
              <a:t>MONAHRQ tour:</a:t>
            </a:r>
            <a:br>
              <a:rPr lang="en-US" sz="2800" dirty="0" smtClean="0">
                <a:solidFill>
                  <a:srgbClr val="FFFF66"/>
                </a:solidFill>
              </a:rPr>
            </a:br>
            <a:r>
              <a:rPr lang="en-US" sz="2800" dirty="0" smtClean="0">
                <a:solidFill>
                  <a:srgbClr val="FFFF66"/>
                </a:solidFill>
              </a:rPr>
              <a:t>Maps of Avoidable Hospital Stays</a:t>
            </a:r>
          </a:p>
        </p:txBody>
      </p:sp>
      <p:pic>
        <p:nvPicPr>
          <p:cNvPr id="1843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l="2649" t="8356" r="5199" b="5000"/>
          <a:stretch>
            <a:fillRect/>
          </a:stretch>
        </p:blipFill>
        <p:spPr bwMode="auto">
          <a:xfrm>
            <a:off x="314325" y="1371600"/>
            <a:ext cx="8493125" cy="4991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ounded Rectangle 6"/>
          <p:cNvSpPr/>
          <p:nvPr/>
        </p:nvSpPr>
        <p:spPr>
          <a:xfrm>
            <a:off x="5410200" y="1447800"/>
            <a:ext cx="3581400" cy="838200"/>
          </a:xfrm>
          <a:prstGeom prst="roundRect">
            <a:avLst/>
          </a:prstGeom>
          <a:solidFill>
            <a:srgbClr val="FFFFFF">
              <a:alpha val="89804"/>
            </a:srgbClr>
          </a:solidFill>
          <a:ln w="381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smtClean="0">
                <a:solidFill>
                  <a:srgbClr val="000000"/>
                </a:solidFill>
              </a:rPr>
              <a:t>AHRQ </a:t>
            </a:r>
            <a:r>
              <a:rPr lang="en-US" sz="1800" b="1" dirty="0">
                <a:solidFill>
                  <a:srgbClr val="000000"/>
                </a:solidFill>
              </a:rPr>
              <a:t>area-level Quality Indicators</a:t>
            </a:r>
          </a:p>
        </p:txBody>
      </p:sp>
      <p:sp>
        <p:nvSpPr>
          <p:cNvPr id="6" name="Oval 5"/>
          <p:cNvSpPr/>
          <p:nvPr/>
        </p:nvSpPr>
        <p:spPr bwMode="auto">
          <a:xfrm>
            <a:off x="328613" y="4419600"/>
            <a:ext cx="4395787" cy="1600200"/>
          </a:xfrm>
          <a:prstGeom prst="ellipse">
            <a:avLst/>
          </a:prstGeom>
          <a:noFill/>
          <a:ln w="381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ounded Rectangle 8"/>
          <p:cNvSpPr/>
          <p:nvPr/>
        </p:nvSpPr>
        <p:spPr>
          <a:xfrm>
            <a:off x="5410200" y="2286000"/>
            <a:ext cx="3581400" cy="1017587"/>
          </a:xfrm>
          <a:prstGeom prst="roundRect">
            <a:avLst/>
          </a:prstGeom>
          <a:solidFill>
            <a:srgbClr val="FFFFFF">
              <a:alpha val="89804"/>
            </a:srgbClr>
          </a:solidFill>
          <a:ln w="5715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smtClean="0">
                <a:solidFill>
                  <a:srgbClr val="000000"/>
                </a:solidFill>
              </a:rPr>
              <a:t>Reflect quality </a:t>
            </a:r>
            <a:r>
              <a:rPr lang="en-US" sz="1800" b="1" dirty="0">
                <a:solidFill>
                  <a:srgbClr val="000000"/>
                </a:solidFill>
              </a:rPr>
              <a:t>of </a:t>
            </a:r>
            <a:r>
              <a:rPr lang="en-US" sz="1800" b="1" i="1" dirty="0">
                <a:solidFill>
                  <a:srgbClr val="000000"/>
                </a:solidFill>
              </a:rPr>
              <a:t>community</a:t>
            </a:r>
            <a:r>
              <a:rPr lang="en-US" sz="1800" b="1" dirty="0">
                <a:solidFill>
                  <a:srgbClr val="000000"/>
                </a:solidFill>
              </a:rPr>
              <a:t> care, not hospital care</a:t>
            </a:r>
          </a:p>
        </p:txBody>
      </p:sp>
    </p:spTree>
    <p:extLst>
      <p:ext uri="{BB962C8B-B14F-4D97-AF65-F5344CB8AC3E}">
        <p14:creationId xmlns="" xmlns:p14="http://schemas.microsoft.com/office/powerpoint/2010/main" val="3409835023"/>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ChangeArrowheads="1"/>
          </p:cNvSpPr>
          <p:nvPr/>
        </p:nvSpPr>
        <p:spPr bwMode="auto">
          <a:xfrm>
            <a:off x="1455738" y="2432050"/>
            <a:ext cx="6088062" cy="768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nchor="b"/>
          <a:lstStyle/>
          <a:p>
            <a:pPr algn="ctr" eaLnBrk="0" hangingPunct="0">
              <a:lnSpc>
                <a:spcPct val="90000"/>
              </a:lnSpc>
            </a:pPr>
            <a:r>
              <a:rPr lang="en-US" sz="1800" b="1" i="1"/>
              <a:t>[Search page]</a:t>
            </a:r>
          </a:p>
        </p:txBody>
      </p:sp>
      <p:grpSp>
        <p:nvGrpSpPr>
          <p:cNvPr id="38916" name="Group 7"/>
          <p:cNvGrpSpPr>
            <a:grpSpLocks/>
          </p:cNvGrpSpPr>
          <p:nvPr/>
        </p:nvGrpSpPr>
        <p:grpSpPr bwMode="auto">
          <a:xfrm>
            <a:off x="282575" y="1314450"/>
            <a:ext cx="8569325" cy="5327650"/>
            <a:chOff x="106" y="738"/>
            <a:chExt cx="5398" cy="3356"/>
          </a:xfrm>
        </p:grpSpPr>
        <p:pic>
          <p:nvPicPr>
            <p:cNvPr id="38917"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l="3125" t="20126" r="24022" b="30765"/>
            <a:stretch>
              <a:fillRect/>
            </a:stretch>
          </p:blipFill>
          <p:spPr bwMode="auto">
            <a:xfrm>
              <a:off x="108" y="738"/>
              <a:ext cx="5396" cy="26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8918" name="Picture 6"/>
            <p:cNvPicPr>
              <a:picLocks noChangeAspect="1" noChangeArrowheads="1"/>
            </p:cNvPicPr>
            <p:nvPr/>
          </p:nvPicPr>
          <p:blipFill>
            <a:blip r:embed="rId2" cstate="print">
              <a:extLst>
                <a:ext uri="{28A0092B-C50C-407E-A947-70E740481C1C}">
                  <a14:useLocalDpi xmlns="" xmlns:a14="http://schemas.microsoft.com/office/drawing/2010/main" val="0"/>
                </a:ext>
              </a:extLst>
            </a:blip>
            <a:srcRect l="3094" t="72462" r="24191" b="6599"/>
            <a:stretch>
              <a:fillRect/>
            </a:stretch>
          </p:blipFill>
          <p:spPr bwMode="auto">
            <a:xfrm>
              <a:off x="106" y="2969"/>
              <a:ext cx="5395" cy="1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7" name="Rounded Rectangle 6"/>
          <p:cNvSpPr/>
          <p:nvPr/>
        </p:nvSpPr>
        <p:spPr>
          <a:xfrm>
            <a:off x="5121275" y="1828800"/>
            <a:ext cx="3794125" cy="633413"/>
          </a:xfrm>
          <a:prstGeom prst="roundRect">
            <a:avLst/>
          </a:prstGeom>
          <a:solidFill>
            <a:srgbClr val="FFFFFF">
              <a:alpha val="89804"/>
            </a:srgbClr>
          </a:solidFill>
          <a:ln w="5715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rgbClr val="000000"/>
                </a:solidFill>
              </a:rPr>
              <a:t>Choose a </a:t>
            </a:r>
            <a:r>
              <a:rPr lang="en-US" sz="1800" b="1" dirty="0" smtClean="0">
                <a:solidFill>
                  <a:srgbClr val="000000"/>
                </a:solidFill>
              </a:rPr>
              <a:t>measure</a:t>
            </a:r>
            <a:endParaRPr lang="en-US" sz="1800" b="1" dirty="0">
              <a:solidFill>
                <a:srgbClr val="000000"/>
              </a:solidFill>
            </a:endParaRPr>
          </a:p>
        </p:txBody>
      </p:sp>
      <p:sp>
        <p:nvSpPr>
          <p:cNvPr id="9" name="Rectangle 25"/>
          <p:cNvSpPr>
            <a:spLocks noGrp="1" noChangeArrowheads="1"/>
          </p:cNvSpPr>
          <p:nvPr>
            <p:ph type="title"/>
          </p:nvPr>
        </p:nvSpPr>
        <p:spPr>
          <a:xfrm>
            <a:off x="1760538" y="457200"/>
            <a:ext cx="5554662" cy="768350"/>
          </a:xfrm>
        </p:spPr>
        <p:txBody>
          <a:bodyPr/>
          <a:lstStyle/>
          <a:p>
            <a:pPr eaLnBrk="1" hangingPunct="1">
              <a:defRPr/>
            </a:pPr>
            <a:r>
              <a:rPr lang="en-US" sz="2800" kern="1200" dirty="0">
                <a:solidFill>
                  <a:srgbClr val="FFFF66"/>
                </a:solidFill>
              </a:rPr>
              <a:t>Maps of Avoidable </a:t>
            </a:r>
            <a:r>
              <a:rPr lang="en-US" sz="2800" kern="1200" dirty="0" smtClean="0">
                <a:solidFill>
                  <a:srgbClr val="FFFF66"/>
                </a:solidFill>
              </a:rPr>
              <a:t>Stays: Search page</a:t>
            </a:r>
          </a:p>
        </p:txBody>
      </p:sp>
    </p:spTree>
    <p:extLst>
      <p:ext uri="{BB962C8B-B14F-4D97-AF65-F5344CB8AC3E}">
        <p14:creationId xmlns="" xmlns:p14="http://schemas.microsoft.com/office/powerpoint/2010/main" val="3308125890"/>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1"/>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4134" t="5309" r="9431" b="4555"/>
          <a:stretch/>
        </p:blipFill>
        <p:spPr bwMode="auto">
          <a:xfrm>
            <a:off x="1066800" y="1371600"/>
            <a:ext cx="5943600" cy="5027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48185" name="Rectangle 25"/>
          <p:cNvSpPr>
            <a:spLocks noGrp="1" noChangeArrowheads="1"/>
          </p:cNvSpPr>
          <p:nvPr>
            <p:ph type="title"/>
          </p:nvPr>
        </p:nvSpPr>
        <p:spPr>
          <a:xfrm>
            <a:off x="1760538" y="457200"/>
            <a:ext cx="5554662" cy="768350"/>
          </a:xfrm>
        </p:spPr>
        <p:txBody>
          <a:bodyPr/>
          <a:lstStyle/>
          <a:p>
            <a:pPr eaLnBrk="1" hangingPunct="1">
              <a:defRPr/>
            </a:pPr>
            <a:r>
              <a:rPr lang="en-US" sz="2800" kern="1200" dirty="0">
                <a:solidFill>
                  <a:srgbClr val="FFFF66"/>
                </a:solidFill>
              </a:rPr>
              <a:t>Maps of Avoidable </a:t>
            </a:r>
            <a:r>
              <a:rPr lang="en-US" sz="2800" kern="1200" dirty="0" smtClean="0">
                <a:solidFill>
                  <a:srgbClr val="FFFF66"/>
                </a:solidFill>
              </a:rPr>
              <a:t>Stays: County maps</a:t>
            </a:r>
          </a:p>
        </p:txBody>
      </p:sp>
      <p:sp>
        <p:nvSpPr>
          <p:cNvPr id="8" name="Rounded Rectangle 7"/>
          <p:cNvSpPr/>
          <p:nvPr/>
        </p:nvSpPr>
        <p:spPr>
          <a:xfrm>
            <a:off x="5943600" y="1524000"/>
            <a:ext cx="2973388" cy="1371600"/>
          </a:xfrm>
          <a:prstGeom prst="roundRect">
            <a:avLst/>
          </a:prstGeom>
          <a:solidFill>
            <a:srgbClr val="FFFFFF">
              <a:alpha val="89804"/>
            </a:srgbClr>
          </a:solidFill>
          <a:ln w="5715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smtClean="0">
                <a:solidFill>
                  <a:srgbClr val="000000"/>
                </a:solidFill>
              </a:rPr>
              <a:t>Compare rates </a:t>
            </a:r>
            <a:r>
              <a:rPr lang="en-US" sz="1800" b="1" dirty="0">
                <a:solidFill>
                  <a:srgbClr val="000000"/>
                </a:solidFill>
              </a:rPr>
              <a:t>of potentially avoidable hospital </a:t>
            </a:r>
            <a:r>
              <a:rPr lang="en-US" sz="1800" b="1" dirty="0" smtClean="0">
                <a:solidFill>
                  <a:srgbClr val="000000"/>
                </a:solidFill>
              </a:rPr>
              <a:t>stays by county</a:t>
            </a:r>
            <a:endParaRPr lang="en-US" sz="1800" b="1" dirty="0">
              <a:solidFill>
                <a:srgbClr val="000000"/>
              </a:solidFill>
            </a:endParaRPr>
          </a:p>
        </p:txBody>
      </p:sp>
      <p:sp>
        <p:nvSpPr>
          <p:cNvPr id="20489" name="Text Box 6"/>
          <p:cNvSpPr txBox="1">
            <a:spLocks noChangeArrowheads="1"/>
          </p:cNvSpPr>
          <p:nvPr/>
        </p:nvSpPr>
        <p:spPr bwMode="auto">
          <a:xfrm>
            <a:off x="152400" y="6399213"/>
            <a:ext cx="166687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i="1"/>
              <a:t>– Synthetic data – </a:t>
            </a:r>
          </a:p>
        </p:txBody>
      </p:sp>
      <p:pic>
        <p:nvPicPr>
          <p:cNvPr id="9" name="Picture 2"/>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5367" t="26026" r="55433" b="67399"/>
          <a:stretch/>
        </p:blipFill>
        <p:spPr bwMode="auto">
          <a:xfrm>
            <a:off x="1143000" y="1371600"/>
            <a:ext cx="3390900" cy="4219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103842507"/>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l="2686" t="18689" r="5354" b="4941"/>
          <a:stretch>
            <a:fillRect/>
          </a:stretch>
        </p:blipFill>
        <p:spPr bwMode="auto">
          <a:xfrm>
            <a:off x="451750" y="1371600"/>
            <a:ext cx="7854050" cy="472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01410" name="Rectangle 2"/>
          <p:cNvSpPr>
            <a:spLocks noGrp="1" noChangeArrowheads="1"/>
          </p:cNvSpPr>
          <p:nvPr>
            <p:ph type="title"/>
          </p:nvPr>
        </p:nvSpPr>
        <p:spPr>
          <a:xfrm>
            <a:off x="2195513" y="450850"/>
            <a:ext cx="4738687" cy="768350"/>
          </a:xfrm>
        </p:spPr>
        <p:txBody>
          <a:bodyPr/>
          <a:lstStyle/>
          <a:p>
            <a:pPr eaLnBrk="1" hangingPunct="1">
              <a:defRPr/>
            </a:pPr>
            <a:r>
              <a:rPr lang="en-US" sz="2800" kern="1200" dirty="0">
                <a:solidFill>
                  <a:srgbClr val="FFFF66"/>
                </a:solidFill>
              </a:rPr>
              <a:t>Maps of Avoidable </a:t>
            </a:r>
            <a:r>
              <a:rPr lang="en-US" sz="2800" kern="1200" dirty="0" smtClean="0">
                <a:solidFill>
                  <a:srgbClr val="FFFF66"/>
                </a:solidFill>
              </a:rPr>
              <a:t>Stays: Potential cost </a:t>
            </a:r>
            <a:r>
              <a:rPr lang="en-US" sz="2800" kern="1200" dirty="0">
                <a:solidFill>
                  <a:srgbClr val="FFFF66"/>
                </a:solidFill>
              </a:rPr>
              <a:t>s</a:t>
            </a:r>
            <a:r>
              <a:rPr lang="en-US" sz="2800" kern="1200" dirty="0" smtClean="0">
                <a:solidFill>
                  <a:srgbClr val="FFFF66"/>
                </a:solidFill>
              </a:rPr>
              <a:t>avings</a:t>
            </a:r>
          </a:p>
        </p:txBody>
      </p:sp>
      <p:sp>
        <p:nvSpPr>
          <p:cNvPr id="21509" name="Text Box 6"/>
          <p:cNvSpPr txBox="1">
            <a:spLocks noChangeArrowheads="1"/>
          </p:cNvSpPr>
          <p:nvPr/>
        </p:nvSpPr>
        <p:spPr bwMode="auto">
          <a:xfrm>
            <a:off x="152400" y="6399213"/>
            <a:ext cx="166687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i="1" dirty="0"/>
              <a:t>– Synthetic data – </a:t>
            </a:r>
          </a:p>
        </p:txBody>
      </p:sp>
      <p:sp>
        <p:nvSpPr>
          <p:cNvPr id="8" name="Rounded Rectangle 7"/>
          <p:cNvSpPr/>
          <p:nvPr/>
        </p:nvSpPr>
        <p:spPr>
          <a:xfrm>
            <a:off x="5410200" y="1981200"/>
            <a:ext cx="3582988" cy="1143000"/>
          </a:xfrm>
          <a:prstGeom prst="roundRect">
            <a:avLst/>
          </a:prstGeom>
          <a:solidFill>
            <a:srgbClr val="FFFFFF">
              <a:alpha val="89804"/>
            </a:srgbClr>
          </a:solidFill>
          <a:ln w="5715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smtClean="0">
                <a:solidFill>
                  <a:srgbClr val="000000"/>
                </a:solidFill>
              </a:rPr>
              <a:t>Drill down to estimated </a:t>
            </a:r>
            <a:r>
              <a:rPr lang="en-US" sz="1800" b="1" dirty="0">
                <a:solidFill>
                  <a:srgbClr val="000000"/>
                </a:solidFill>
              </a:rPr>
              <a:t>cost savings from </a:t>
            </a:r>
            <a:r>
              <a:rPr lang="en-US" sz="1800" b="1" dirty="0" smtClean="0">
                <a:solidFill>
                  <a:srgbClr val="000000"/>
                </a:solidFill>
              </a:rPr>
              <a:t>reducing avoidable stays</a:t>
            </a:r>
            <a:endParaRPr lang="en-US" sz="1800" b="1" dirty="0">
              <a:solidFill>
                <a:srgbClr val="000000"/>
              </a:solidFill>
            </a:endParaRPr>
          </a:p>
        </p:txBody>
      </p:sp>
    </p:spTree>
    <p:extLst>
      <p:ext uri="{BB962C8B-B14F-4D97-AF65-F5344CB8AC3E}">
        <p14:creationId xmlns="" xmlns:p14="http://schemas.microsoft.com/office/powerpoint/2010/main" val="3336417223"/>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
          <p:cNvSpPr>
            <a:spLocks noChangeArrowheads="1"/>
          </p:cNvSpPr>
          <p:nvPr/>
        </p:nvSpPr>
        <p:spPr bwMode="auto">
          <a:xfrm>
            <a:off x="2352675" y="450850"/>
            <a:ext cx="4048125" cy="768350"/>
          </a:xfrm>
          <a:prstGeom prst="rect">
            <a:avLst/>
          </a:prstGeom>
          <a:noFill/>
          <a:ln w="12700">
            <a:noFill/>
            <a:miter lim="800000"/>
            <a:headEnd/>
            <a:tailEnd/>
          </a:ln>
          <a:effectLst/>
        </p:spPr>
        <p:txBody>
          <a:bodyPr lIns="90488" tIns="44450" rIns="90488" bIns="44450" anchor="b"/>
          <a:lstStyle/>
          <a:p>
            <a:pPr algn="ctr">
              <a:lnSpc>
                <a:spcPct val="90000"/>
              </a:lnSpc>
              <a:defRPr/>
            </a:pPr>
            <a:r>
              <a:rPr lang="en-US" sz="2800" b="1" dirty="0" smtClean="0">
                <a:solidFill>
                  <a:srgbClr val="FFFF66"/>
                </a:solidFill>
                <a:effectLst>
                  <a:outerShdw blurRad="38100" dist="38100" dir="2700000" algn="tl">
                    <a:srgbClr val="000000">
                      <a:alpha val="43137"/>
                    </a:srgbClr>
                  </a:outerShdw>
                </a:effectLst>
                <a:latin typeface="+mj-lt"/>
                <a:ea typeface="+mj-ea"/>
                <a:cs typeface="+mj-cs"/>
              </a:rPr>
              <a:t>Visit our new live MONAHRQ demo site</a:t>
            </a:r>
            <a:endParaRPr lang="en-US" sz="2800" b="1" dirty="0">
              <a:solidFill>
                <a:srgbClr val="FFFF66"/>
              </a:solidFill>
              <a:effectLst>
                <a:outerShdw blurRad="38100" dist="38100" dir="2700000" algn="tl">
                  <a:srgbClr val="000000">
                    <a:alpha val="43137"/>
                  </a:srgbClr>
                </a:outerShdw>
              </a:effectLst>
              <a:latin typeface="+mj-lt"/>
              <a:ea typeface="+mj-ea"/>
              <a:cs typeface="+mj-cs"/>
            </a:endParaRPr>
          </a:p>
        </p:txBody>
      </p:sp>
      <p:pic>
        <p:nvPicPr>
          <p:cNvPr id="4" name="Picture 9"/>
          <p:cNvPicPr>
            <a:picLocks noChangeAspect="1" noChangeArrowheads="1"/>
          </p:cNvPicPr>
          <p:nvPr/>
        </p:nvPicPr>
        <p:blipFill>
          <a:blip r:embed="rId3" cstate="print">
            <a:extLst>
              <a:ext uri="{28A0092B-C50C-407E-A947-70E740481C1C}">
                <a14:useLocalDpi xmlns="" xmlns:a14="http://schemas.microsoft.com/office/drawing/2010/main" val="0"/>
              </a:ext>
            </a:extLst>
          </a:blip>
          <a:srcRect l="2649" t="7149" r="5199" b="5000"/>
          <a:stretch>
            <a:fillRect/>
          </a:stretch>
        </p:blipFill>
        <p:spPr bwMode="auto">
          <a:xfrm>
            <a:off x="914400" y="1379782"/>
            <a:ext cx="6858000" cy="4376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Box 6"/>
          <p:cNvSpPr txBox="1">
            <a:spLocks noChangeArrowheads="1"/>
          </p:cNvSpPr>
          <p:nvPr/>
        </p:nvSpPr>
        <p:spPr bwMode="auto">
          <a:xfrm>
            <a:off x="1038225" y="5791200"/>
            <a:ext cx="665797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000" b="1" i="1" dirty="0" smtClean="0"/>
              <a:t>monahrq.ahrq.gov/demo/index.html </a:t>
            </a:r>
            <a:endParaRPr lang="en-US" sz="2000" b="1" i="1" dirty="0"/>
          </a:p>
        </p:txBody>
      </p:sp>
      <p:sp>
        <p:nvSpPr>
          <p:cNvPr id="6" name="Text Box 6"/>
          <p:cNvSpPr txBox="1">
            <a:spLocks noChangeArrowheads="1"/>
          </p:cNvSpPr>
          <p:nvPr/>
        </p:nvSpPr>
        <p:spPr bwMode="auto">
          <a:xfrm>
            <a:off x="152400" y="6399213"/>
            <a:ext cx="166687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i="1" dirty="0"/>
              <a:t>– Synthetic data – </a:t>
            </a:r>
          </a:p>
        </p:txBody>
      </p:sp>
    </p:spTree>
    <p:extLst>
      <p:ext uri="{BB962C8B-B14F-4D97-AF65-F5344CB8AC3E}">
        <p14:creationId xmlns="" xmlns:p14="http://schemas.microsoft.com/office/powerpoint/2010/main" val="1678099308"/>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Discussion</a:t>
            </a:r>
            <a:endParaRPr lang="en-US" dirty="0"/>
          </a:p>
        </p:txBody>
      </p:sp>
      <p:sp>
        <p:nvSpPr>
          <p:cNvPr id="3" name="Content Placeholder 2"/>
          <p:cNvSpPr>
            <a:spLocks noGrp="1"/>
          </p:cNvSpPr>
          <p:nvPr>
            <p:ph idx="1"/>
          </p:nvPr>
        </p:nvSpPr>
        <p:spPr/>
        <p:txBody>
          <a:bodyPr/>
          <a:lstStyle/>
          <a:p>
            <a:r>
              <a:rPr lang="en-US" dirty="0" smtClean="0">
                <a:solidFill>
                  <a:schemeClr val="tx2"/>
                </a:solidFill>
              </a:rPr>
              <a:t>Summarize AHRQ role in public reporting</a:t>
            </a:r>
          </a:p>
          <a:p>
            <a:r>
              <a:rPr lang="en-US" dirty="0" smtClean="0"/>
              <a:t>Present one new  tool: MONAHRQ</a:t>
            </a:r>
          </a:p>
          <a:p>
            <a:pPr lvl="1"/>
            <a:r>
              <a:rPr lang="en-US" dirty="0" smtClean="0"/>
              <a:t>Your ideas on priorities for enhancement?</a:t>
            </a:r>
          </a:p>
          <a:p>
            <a:r>
              <a:rPr lang="en-US" dirty="0" smtClean="0"/>
              <a:t>Discuss new multi-year initiative on the Science of Public Reporting</a:t>
            </a:r>
          </a:p>
          <a:p>
            <a:pPr lvl="1"/>
            <a:r>
              <a:rPr lang="en-US" dirty="0" smtClean="0"/>
              <a:t>Your ideas on strategies, themes, issues?</a:t>
            </a:r>
          </a:p>
          <a:p>
            <a:pPr lvl="1"/>
            <a:endParaRPr lang="en-US" dirty="0" smtClean="0"/>
          </a:p>
          <a:p>
            <a:pPr lvl="1">
              <a:buNone/>
            </a:pPr>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455738" y="603250"/>
            <a:ext cx="6088062" cy="76835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a:lstStyle>
          <a:p>
            <a:r>
              <a:rPr lang="en-US" sz="2800" dirty="0" smtClean="0">
                <a:effectLst>
                  <a:outerShdw blurRad="38100" dist="38100" dir="2700000" algn="tl">
                    <a:srgbClr val="000000">
                      <a:alpha val="43137"/>
                    </a:srgbClr>
                  </a:outerShdw>
                </a:effectLst>
              </a:rPr>
              <a:t>Report from MONAHRQ users</a:t>
            </a:r>
          </a:p>
        </p:txBody>
      </p:sp>
      <p:sp>
        <p:nvSpPr>
          <p:cNvPr id="3" name="Rectangle 21"/>
          <p:cNvSpPr txBox="1">
            <a:spLocks noChangeArrowheads="1"/>
          </p:cNvSpPr>
          <p:nvPr/>
        </p:nvSpPr>
        <p:spPr bwMode="auto">
          <a:xfrm>
            <a:off x="914400" y="1981200"/>
            <a:ext cx="7315200" cy="8382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0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18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1800">
                <a:solidFill>
                  <a:srgbClr val="FFFFFF"/>
                </a:solidFill>
                <a:effectLst>
                  <a:outerShdw blurRad="38100" dist="38100" dir="2700000" algn="tl">
                    <a:srgbClr val="000000"/>
                  </a:outerShdw>
                </a:effectLst>
                <a:latin typeface="+mn-lt"/>
              </a:defRPr>
            </a:lvl9pPr>
          </a:lstStyle>
          <a:p>
            <a:pPr marL="0" indent="0" algn="ctr" eaLnBrk="1" hangingPunct="1">
              <a:lnSpc>
                <a:spcPct val="100000"/>
              </a:lnSpc>
              <a:spcBef>
                <a:spcPts val="0"/>
              </a:spcBef>
              <a:spcAft>
                <a:spcPts val="0"/>
              </a:spcAft>
              <a:buNone/>
              <a:defRPr/>
            </a:pPr>
            <a:r>
              <a:rPr lang="en-US" b="1" dirty="0" err="1" smtClean="0">
                <a:effectLst/>
              </a:rPr>
              <a:t>Keely</a:t>
            </a:r>
            <a:r>
              <a:rPr lang="en-US" b="1" dirty="0" smtClean="0">
                <a:effectLst/>
              </a:rPr>
              <a:t> </a:t>
            </a:r>
            <a:r>
              <a:rPr lang="en-US" b="1" dirty="0" err="1" smtClean="0">
                <a:effectLst/>
              </a:rPr>
              <a:t>Cofrin</a:t>
            </a:r>
            <a:r>
              <a:rPr lang="en-US" b="1" dirty="0" smtClean="0">
                <a:effectLst/>
              </a:rPr>
              <a:t> Allen</a:t>
            </a:r>
          </a:p>
          <a:p>
            <a:pPr marL="0" indent="0" algn="ctr" eaLnBrk="1" hangingPunct="1">
              <a:lnSpc>
                <a:spcPct val="100000"/>
              </a:lnSpc>
              <a:spcBef>
                <a:spcPts val="0"/>
              </a:spcBef>
              <a:spcAft>
                <a:spcPts val="0"/>
              </a:spcAft>
              <a:buNone/>
              <a:defRPr/>
            </a:pPr>
            <a:r>
              <a:rPr lang="en-US" b="1" dirty="0" smtClean="0">
                <a:effectLst/>
              </a:rPr>
              <a:t>Utah Department of Health</a:t>
            </a:r>
          </a:p>
        </p:txBody>
      </p:sp>
    </p:spTree>
    <p:extLst>
      <p:ext uri="{BB962C8B-B14F-4D97-AF65-F5344CB8AC3E}">
        <p14:creationId xmlns="" xmlns:p14="http://schemas.microsoft.com/office/powerpoint/2010/main" val="34832368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684338" y="381000"/>
            <a:ext cx="6088062" cy="7683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z="3600" dirty="0" smtClean="0">
                <a:effectLst>
                  <a:outerShdw blurRad="38100" dist="38100" dir="2700000" algn="tl">
                    <a:srgbClr val="000000">
                      <a:alpha val="43137"/>
                    </a:srgbClr>
                  </a:outerShdw>
                </a:effectLst>
              </a:rPr>
              <a:t>MONAHRQ goals</a:t>
            </a:r>
          </a:p>
        </p:txBody>
      </p:sp>
      <p:sp>
        <p:nvSpPr>
          <p:cNvPr id="105475" name="Rectangle 3"/>
          <p:cNvSpPr>
            <a:spLocks noGrp="1" noChangeArrowheads="1"/>
          </p:cNvSpPr>
          <p:nvPr>
            <p:ph type="body" idx="1"/>
          </p:nvPr>
        </p:nvSpPr>
        <p:spPr>
          <a:xfrm>
            <a:off x="1371600" y="1600200"/>
            <a:ext cx="4953000" cy="533400"/>
          </a:xfrm>
          <a:ln w="9525"/>
        </p:spPr>
        <p:txBody>
          <a:bodyPr/>
          <a:lstStyle/>
          <a:p>
            <a:pPr>
              <a:defRPr/>
            </a:pPr>
            <a:r>
              <a:rPr lang="en-US" sz="2400" dirty="0" smtClean="0">
                <a:effectLst/>
              </a:rPr>
              <a:t>Encourage local reporting</a:t>
            </a:r>
          </a:p>
        </p:txBody>
      </p:sp>
      <p:sp>
        <p:nvSpPr>
          <p:cNvPr id="7" name="Rectangle 3"/>
          <p:cNvSpPr txBox="1">
            <a:spLocks noChangeArrowheads="1"/>
          </p:cNvSpPr>
          <p:nvPr/>
        </p:nvSpPr>
        <p:spPr bwMode="auto">
          <a:xfrm>
            <a:off x="1371600" y="2819400"/>
            <a:ext cx="6781800" cy="914400"/>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2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a:defRPr/>
            </a:pPr>
            <a:r>
              <a:rPr lang="en-US" sz="2400" dirty="0" smtClean="0">
                <a:effectLst/>
              </a:rPr>
              <a:t>Encourage use of endorsed measures (without enforcing it)</a:t>
            </a:r>
          </a:p>
          <a:p>
            <a:pPr lvl="1">
              <a:defRPr/>
            </a:pPr>
            <a:endParaRPr lang="en-US" i="1" dirty="0" smtClean="0">
              <a:effectLst/>
            </a:endParaRPr>
          </a:p>
        </p:txBody>
      </p:sp>
      <p:sp>
        <p:nvSpPr>
          <p:cNvPr id="8" name="Rectangle 3"/>
          <p:cNvSpPr txBox="1">
            <a:spLocks noChangeArrowheads="1"/>
          </p:cNvSpPr>
          <p:nvPr/>
        </p:nvSpPr>
        <p:spPr bwMode="auto">
          <a:xfrm>
            <a:off x="1371600" y="2209800"/>
            <a:ext cx="6781800" cy="914400"/>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2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a:defRPr/>
            </a:pPr>
            <a:r>
              <a:rPr lang="en-US" sz="2400" dirty="0">
                <a:effectLst/>
              </a:rPr>
              <a:t>D</a:t>
            </a:r>
            <a:r>
              <a:rPr lang="en-US" sz="2400" dirty="0" smtClean="0">
                <a:effectLst/>
              </a:rPr>
              <a:t>isseminate best practices in reporting</a:t>
            </a:r>
          </a:p>
          <a:p>
            <a:pPr lvl="1">
              <a:defRPr/>
            </a:pPr>
            <a:endParaRPr lang="en-US" i="1" dirty="0" smtClean="0">
              <a:effectLst/>
            </a:endParaRPr>
          </a:p>
        </p:txBody>
      </p:sp>
      <p:sp>
        <p:nvSpPr>
          <p:cNvPr id="9" name="Rectangle 3"/>
          <p:cNvSpPr txBox="1">
            <a:spLocks noChangeArrowheads="1"/>
          </p:cNvSpPr>
          <p:nvPr/>
        </p:nvSpPr>
        <p:spPr bwMode="auto">
          <a:xfrm>
            <a:off x="1371600" y="3782704"/>
            <a:ext cx="6096000" cy="609600"/>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2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a:defRPr/>
            </a:pPr>
            <a:r>
              <a:rPr lang="en-US" sz="2400" dirty="0" smtClean="0">
                <a:effectLst/>
              </a:rPr>
              <a:t>Help to harmonize local reporting</a:t>
            </a:r>
          </a:p>
          <a:p>
            <a:pPr lvl="1">
              <a:defRPr/>
            </a:pPr>
            <a:endParaRPr lang="en-US" i="1" dirty="0" smtClean="0">
              <a:effectLst/>
            </a:endParaRPr>
          </a:p>
        </p:txBody>
      </p:sp>
      <p:sp>
        <p:nvSpPr>
          <p:cNvPr id="10" name="Rectangle 3"/>
          <p:cNvSpPr txBox="1">
            <a:spLocks noChangeArrowheads="1"/>
          </p:cNvSpPr>
          <p:nvPr/>
        </p:nvSpPr>
        <p:spPr bwMode="auto">
          <a:xfrm>
            <a:off x="1371600" y="4419600"/>
            <a:ext cx="6400800" cy="609600"/>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2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a:defRPr/>
            </a:pPr>
            <a:r>
              <a:rPr lang="en-US" sz="2400" dirty="0" smtClean="0">
                <a:effectLst/>
              </a:rPr>
              <a:t>Provide options to help tailor local reports to local needs</a:t>
            </a:r>
          </a:p>
          <a:p>
            <a:pPr lvl="1">
              <a:defRPr/>
            </a:pPr>
            <a:endParaRPr lang="en-US" i="1" dirty="0" smtClean="0">
              <a:effectLst/>
            </a:endParaRPr>
          </a:p>
        </p:txBody>
      </p:sp>
    </p:spTree>
    <p:extLst>
      <p:ext uri="{BB962C8B-B14F-4D97-AF65-F5344CB8AC3E}">
        <p14:creationId xmlns="" xmlns:p14="http://schemas.microsoft.com/office/powerpoint/2010/main" val="1007988391"/>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684338" y="381000"/>
            <a:ext cx="6088062" cy="7683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sz="3600" dirty="0" smtClean="0">
                <a:effectLst>
                  <a:outerShdw blurRad="38100" dist="38100" dir="2700000" algn="tl">
                    <a:srgbClr val="000000">
                      <a:alpha val="43137"/>
                    </a:srgbClr>
                  </a:outerShdw>
                </a:effectLst>
              </a:rPr>
              <a:t>Future plans</a:t>
            </a:r>
          </a:p>
        </p:txBody>
      </p:sp>
      <p:sp>
        <p:nvSpPr>
          <p:cNvPr id="105475" name="Rectangle 3"/>
          <p:cNvSpPr>
            <a:spLocks noGrp="1" noChangeArrowheads="1"/>
          </p:cNvSpPr>
          <p:nvPr>
            <p:ph type="body" idx="1"/>
          </p:nvPr>
        </p:nvSpPr>
        <p:spPr>
          <a:xfrm>
            <a:off x="609600" y="1524000"/>
            <a:ext cx="4953000" cy="3124200"/>
          </a:xfrm>
          <a:ln w="9525"/>
        </p:spPr>
        <p:txBody>
          <a:bodyPr/>
          <a:lstStyle/>
          <a:p>
            <a:pPr>
              <a:defRPr/>
            </a:pPr>
            <a:r>
              <a:rPr lang="en-US" sz="2400" b="1" dirty="0" smtClean="0">
                <a:effectLst/>
              </a:rPr>
              <a:t>Add new content</a:t>
            </a:r>
          </a:p>
          <a:p>
            <a:pPr marL="508000" lvl="1" indent="-276225">
              <a:defRPr/>
            </a:pPr>
            <a:r>
              <a:rPr lang="en-US" sz="2000" dirty="0" smtClean="0">
                <a:effectLst/>
              </a:rPr>
              <a:t>Additional Compare measures</a:t>
            </a:r>
          </a:p>
          <a:p>
            <a:pPr marL="508000" lvl="1" indent="-276225">
              <a:defRPr/>
            </a:pPr>
            <a:r>
              <a:rPr lang="en-US" sz="2000" dirty="0" smtClean="0">
                <a:effectLst/>
              </a:rPr>
              <a:t>Custom measures</a:t>
            </a:r>
          </a:p>
          <a:p>
            <a:pPr marL="508000" lvl="1" indent="-276225">
              <a:defRPr/>
            </a:pPr>
            <a:r>
              <a:rPr lang="en-US" sz="2000" dirty="0" smtClean="0">
                <a:effectLst/>
              </a:rPr>
              <a:t>Plans, ACOs, or exchanges</a:t>
            </a:r>
          </a:p>
          <a:p>
            <a:pPr marL="508000" lvl="1" indent="-276225">
              <a:defRPr/>
            </a:pPr>
            <a:r>
              <a:rPr lang="en-US" sz="2000" dirty="0" smtClean="0">
                <a:effectLst/>
              </a:rPr>
              <a:t>Cost and quality</a:t>
            </a:r>
          </a:p>
          <a:p>
            <a:pPr marL="508000" lvl="1" indent="-276225">
              <a:defRPr/>
            </a:pPr>
            <a:r>
              <a:rPr lang="en-US" sz="2000" dirty="0" smtClean="0">
                <a:effectLst/>
              </a:rPr>
              <a:t>Summaries or composites</a:t>
            </a:r>
          </a:p>
          <a:p>
            <a:pPr marL="508000" lvl="1" indent="-276225">
              <a:defRPr/>
            </a:pPr>
            <a:r>
              <a:rPr lang="en-US" sz="2000" dirty="0" smtClean="0">
                <a:effectLst/>
              </a:rPr>
              <a:t>EHR </a:t>
            </a:r>
            <a:r>
              <a:rPr lang="en-US" sz="2000" dirty="0">
                <a:effectLst/>
              </a:rPr>
              <a:t>meaningful </a:t>
            </a:r>
            <a:r>
              <a:rPr lang="en-US" sz="2000" dirty="0" smtClean="0">
                <a:effectLst/>
              </a:rPr>
              <a:t>use</a:t>
            </a:r>
          </a:p>
          <a:p>
            <a:pPr marL="508000" lvl="1" indent="-276225">
              <a:defRPr/>
            </a:pPr>
            <a:r>
              <a:rPr lang="en-US" sz="2000" dirty="0">
                <a:effectLst/>
              </a:rPr>
              <a:t>All-payer claims </a:t>
            </a:r>
            <a:r>
              <a:rPr lang="en-US" sz="2000" dirty="0" smtClean="0">
                <a:effectLst/>
              </a:rPr>
              <a:t>data</a:t>
            </a:r>
            <a:endParaRPr lang="en-US" sz="2000" dirty="0">
              <a:effectLst/>
            </a:endParaRPr>
          </a:p>
        </p:txBody>
      </p:sp>
      <p:sp>
        <p:nvSpPr>
          <p:cNvPr id="6" name="Rectangle 3"/>
          <p:cNvSpPr txBox="1">
            <a:spLocks noChangeArrowheads="1"/>
          </p:cNvSpPr>
          <p:nvPr/>
        </p:nvSpPr>
        <p:spPr bwMode="auto">
          <a:xfrm>
            <a:off x="4953000" y="1524000"/>
            <a:ext cx="3962400" cy="3505200"/>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2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a:defRPr/>
            </a:pPr>
            <a:r>
              <a:rPr lang="en-US" sz="2400" b="1" dirty="0" smtClean="0">
                <a:effectLst/>
              </a:rPr>
              <a:t>Add new features</a:t>
            </a:r>
          </a:p>
          <a:p>
            <a:pPr marL="508000" lvl="1" indent="-217488">
              <a:defRPr/>
            </a:pPr>
            <a:r>
              <a:rPr lang="en-US" sz="2000" dirty="0" smtClean="0">
                <a:effectLst/>
              </a:rPr>
              <a:t>Time trends</a:t>
            </a:r>
          </a:p>
          <a:p>
            <a:pPr marL="508000" lvl="1" indent="-217488">
              <a:defRPr/>
            </a:pPr>
            <a:r>
              <a:rPr lang="en-US" sz="2000" dirty="0">
                <a:effectLst/>
              </a:rPr>
              <a:t>Custom benchmarks</a:t>
            </a:r>
          </a:p>
          <a:p>
            <a:pPr marL="508000" lvl="1" indent="-217488">
              <a:defRPr/>
            </a:pPr>
            <a:r>
              <a:rPr lang="en-US" sz="2000" dirty="0" smtClean="0">
                <a:effectLst/>
              </a:rPr>
              <a:t>Summary pages</a:t>
            </a:r>
          </a:p>
          <a:p>
            <a:pPr marL="508000" lvl="1" indent="-217488">
              <a:defRPr/>
            </a:pPr>
            <a:r>
              <a:rPr lang="en-US" sz="2000" dirty="0" smtClean="0">
                <a:effectLst/>
              </a:rPr>
              <a:t>Targeted reports (e.g., pediatrics)</a:t>
            </a:r>
          </a:p>
          <a:p>
            <a:pPr marL="508000" lvl="1" indent="-217488">
              <a:defRPr/>
            </a:pPr>
            <a:r>
              <a:rPr lang="en-US" sz="2000" dirty="0" smtClean="0">
                <a:effectLst/>
              </a:rPr>
              <a:t>More customization options</a:t>
            </a:r>
          </a:p>
        </p:txBody>
      </p:sp>
      <p:sp>
        <p:nvSpPr>
          <p:cNvPr id="5" name="Rectangle 3"/>
          <p:cNvSpPr txBox="1">
            <a:spLocks noChangeArrowheads="1"/>
          </p:cNvSpPr>
          <p:nvPr/>
        </p:nvSpPr>
        <p:spPr bwMode="auto">
          <a:xfrm>
            <a:off x="560696" y="4724400"/>
            <a:ext cx="4800600" cy="914400"/>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2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a:defRPr/>
            </a:pPr>
            <a:r>
              <a:rPr lang="en-US" sz="2400" b="1" dirty="0" smtClean="0">
                <a:effectLst/>
              </a:rPr>
              <a:t>Add best practices</a:t>
            </a:r>
          </a:p>
          <a:p>
            <a:pPr marL="508000" lvl="1" indent="-217488">
              <a:defRPr/>
            </a:pPr>
            <a:r>
              <a:rPr lang="en-US" sz="2000" dirty="0" smtClean="0">
                <a:effectLst/>
              </a:rPr>
              <a:t>New initiative on Building the Science of Public Reporting</a:t>
            </a:r>
          </a:p>
          <a:p>
            <a:pPr lvl="1">
              <a:defRPr/>
            </a:pPr>
            <a:endParaRPr lang="en-US" sz="2000" i="1" dirty="0" smtClean="0">
              <a:effectLst/>
            </a:endParaRPr>
          </a:p>
        </p:txBody>
      </p:sp>
      <p:sp>
        <p:nvSpPr>
          <p:cNvPr id="7" name="Rectangle 3"/>
          <p:cNvSpPr txBox="1">
            <a:spLocks noChangeArrowheads="1"/>
          </p:cNvSpPr>
          <p:nvPr/>
        </p:nvSpPr>
        <p:spPr bwMode="auto">
          <a:xfrm>
            <a:off x="4953000" y="4303322"/>
            <a:ext cx="3657600" cy="1585686"/>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28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2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a:lstStyle>
          <a:p>
            <a:pPr>
              <a:defRPr/>
            </a:pPr>
            <a:r>
              <a:rPr lang="en-US" sz="2400" b="1" dirty="0" smtClean="0">
                <a:effectLst/>
              </a:rPr>
              <a:t>Collaborate, assist and assess</a:t>
            </a:r>
          </a:p>
          <a:p>
            <a:pPr marL="508000" lvl="1" indent="-217488">
              <a:defRPr/>
            </a:pPr>
            <a:r>
              <a:rPr lang="en-US" sz="2000" dirty="0" smtClean="0">
                <a:effectLst/>
              </a:rPr>
              <a:t>Stakeholder feedback</a:t>
            </a:r>
          </a:p>
          <a:p>
            <a:pPr marL="508000" lvl="1" indent="-217488">
              <a:defRPr/>
            </a:pPr>
            <a:r>
              <a:rPr lang="en-US" sz="2000" dirty="0" smtClean="0">
                <a:effectLst/>
              </a:rPr>
              <a:t>Technical support</a:t>
            </a:r>
          </a:p>
          <a:p>
            <a:pPr marL="508000" lvl="1" indent="-217488">
              <a:defRPr/>
            </a:pPr>
            <a:r>
              <a:rPr lang="en-US" sz="2000" dirty="0" smtClean="0">
                <a:effectLst/>
              </a:rPr>
              <a:t>User groups</a:t>
            </a:r>
          </a:p>
          <a:p>
            <a:pPr lvl="1">
              <a:defRPr/>
            </a:pPr>
            <a:endParaRPr lang="en-US" sz="2000" i="1" dirty="0" smtClean="0">
              <a:effectLst/>
            </a:endParaRPr>
          </a:p>
        </p:txBody>
      </p:sp>
    </p:spTree>
    <p:extLst>
      <p:ext uri="{BB962C8B-B14F-4D97-AF65-F5344CB8AC3E}">
        <p14:creationId xmlns="" xmlns:p14="http://schemas.microsoft.com/office/powerpoint/2010/main" val="228702099"/>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1371600"/>
            <a:ext cx="8305800" cy="1295400"/>
          </a:xfrm>
        </p:spPr>
        <p:txBody>
          <a:bodyPr/>
          <a:lstStyle/>
          <a:p>
            <a:pPr algn="l" eaLnBrk="1" hangingPunct="1">
              <a:defRPr/>
            </a:pPr>
            <a:r>
              <a:rPr lang="en-US" sz="2000" i="0" dirty="0" smtClean="0">
                <a:solidFill>
                  <a:schemeClr val="tx1"/>
                </a:solidFill>
              </a:rPr>
              <a:t>Email </a:t>
            </a:r>
            <a:r>
              <a:rPr lang="en-US" sz="2000" i="0" dirty="0">
                <a:solidFill>
                  <a:schemeClr val="tx1"/>
                </a:solidFill>
              </a:rPr>
              <a:t> </a:t>
            </a:r>
            <a:r>
              <a:rPr lang="en-US" sz="2000" i="0" dirty="0" smtClean="0">
                <a:solidFill>
                  <a:schemeClr val="tx1"/>
                </a:solidFill>
              </a:rPr>
              <a:t>us:</a:t>
            </a:r>
            <a:br>
              <a:rPr lang="en-US" sz="2000" i="0" dirty="0" smtClean="0">
                <a:solidFill>
                  <a:schemeClr val="tx1"/>
                </a:solidFill>
              </a:rPr>
            </a:br>
            <a:r>
              <a:rPr lang="en-US" sz="2000" dirty="0" smtClean="0">
                <a:solidFill>
                  <a:schemeClr val="tx1"/>
                </a:solidFill>
                <a:hlinkClick r:id="rId3"/>
              </a:rPr>
              <a:t>carol.sniegoski@ahrq.hhs.gov</a:t>
            </a:r>
            <a:r>
              <a:rPr lang="en-US" sz="2000" dirty="0">
                <a:solidFill>
                  <a:schemeClr val="tx1"/>
                </a:solidFill>
              </a:rPr>
              <a:t> </a:t>
            </a:r>
            <a:br>
              <a:rPr lang="en-US" sz="2000" dirty="0">
                <a:solidFill>
                  <a:schemeClr val="tx1"/>
                </a:solidFill>
              </a:rPr>
            </a:br>
            <a:r>
              <a:rPr lang="en-US" sz="2000" dirty="0" smtClean="0">
                <a:solidFill>
                  <a:schemeClr val="tx1"/>
                </a:solidFill>
                <a:hlinkClick r:id="rId4"/>
              </a:rPr>
              <a:t>anne.elixhauser@ahrq.hhs.gov</a:t>
            </a:r>
            <a:r>
              <a:rPr lang="en-US" sz="2000" i="0" dirty="0" smtClean="0">
                <a:solidFill>
                  <a:schemeClr val="tx1"/>
                </a:solidFill>
              </a:rPr>
              <a:t> </a:t>
            </a:r>
            <a:br>
              <a:rPr lang="en-US" sz="2000" i="0" dirty="0" smtClean="0">
                <a:solidFill>
                  <a:schemeClr val="tx1"/>
                </a:solidFill>
              </a:rPr>
            </a:br>
            <a:endParaRPr lang="en-US" sz="2000" i="0" dirty="0" smtClean="0">
              <a:solidFill>
                <a:schemeClr val="tx1"/>
              </a:solidFill>
            </a:endParaRPr>
          </a:p>
        </p:txBody>
      </p:sp>
      <p:sp>
        <p:nvSpPr>
          <p:cNvPr id="5" name="Rectangle 2"/>
          <p:cNvSpPr txBox="1">
            <a:spLocks noChangeArrowheads="1"/>
          </p:cNvSpPr>
          <p:nvPr/>
        </p:nvSpPr>
        <p:spPr bwMode="auto">
          <a:xfrm>
            <a:off x="1219200" y="3429000"/>
            <a:ext cx="8240713" cy="644525"/>
          </a:xfrm>
          <a:prstGeom prst="rect">
            <a:avLst/>
          </a:prstGeom>
          <a:noFill/>
          <a:ln w="12700">
            <a:noFill/>
            <a:miter lim="800000"/>
            <a:headEnd/>
            <a:tailEnd/>
          </a:ln>
          <a:effectLst/>
        </p:spPr>
        <p:txBody>
          <a:bodyPr lIns="90488" tIns="44450" rIns="90488" bIns="44450" anchor="b"/>
          <a:lstStyle/>
          <a:p>
            <a:pPr>
              <a:lnSpc>
                <a:spcPct val="90000"/>
              </a:lnSpc>
              <a:defRPr/>
            </a:pPr>
            <a:r>
              <a:rPr lang="en-US" sz="2000" b="1" dirty="0">
                <a:effectLst>
                  <a:outerShdw blurRad="38100" dist="38100" dir="2700000" algn="tl">
                    <a:srgbClr val="000000"/>
                  </a:outerShdw>
                </a:effectLst>
                <a:latin typeface="+mn-lt"/>
              </a:rPr>
              <a:t>For </a:t>
            </a:r>
            <a:r>
              <a:rPr lang="en-US" sz="2000" b="1" dirty="0" smtClean="0">
                <a:effectLst>
                  <a:outerShdw blurRad="38100" dist="38100" dir="2700000" algn="tl">
                    <a:srgbClr val="000000"/>
                  </a:outerShdw>
                </a:effectLst>
                <a:latin typeface="+mn-lt"/>
              </a:rPr>
              <a:t>assistance </a:t>
            </a:r>
            <a:r>
              <a:rPr lang="en-US" sz="2000" b="1" dirty="0">
                <a:effectLst>
                  <a:outerShdw blurRad="38100" dist="38100" dir="2700000" algn="tl">
                    <a:srgbClr val="000000"/>
                  </a:outerShdw>
                </a:effectLst>
                <a:latin typeface="+mn-lt"/>
              </a:rPr>
              <a:t>or to join the MONAHRQ mailing list:</a:t>
            </a:r>
          </a:p>
        </p:txBody>
      </p:sp>
      <p:sp>
        <p:nvSpPr>
          <p:cNvPr id="6" name="Rectangle 2"/>
          <p:cNvSpPr txBox="1">
            <a:spLocks noChangeArrowheads="1"/>
          </p:cNvSpPr>
          <p:nvPr/>
        </p:nvSpPr>
        <p:spPr bwMode="auto">
          <a:xfrm>
            <a:off x="1828800" y="2895600"/>
            <a:ext cx="5332413" cy="533400"/>
          </a:xfrm>
          <a:prstGeom prst="rect">
            <a:avLst/>
          </a:prstGeom>
          <a:noFill/>
          <a:ln w="12700">
            <a:noFill/>
            <a:miter lim="800000"/>
            <a:headEnd/>
            <a:tailEnd/>
          </a:ln>
          <a:effectLst/>
        </p:spPr>
        <p:txBody>
          <a:bodyPr lIns="90488" tIns="44450" rIns="90488" bIns="44450" anchor="b"/>
          <a:lstStyle>
            <a:lvl1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9pPr>
          </a:lstStyle>
          <a:p>
            <a:pPr algn="l" eaLnBrk="1" hangingPunct="1">
              <a:defRPr/>
            </a:pPr>
            <a:r>
              <a:rPr lang="en-US" sz="2000" dirty="0" smtClean="0">
                <a:solidFill>
                  <a:srgbClr val="FFFF66"/>
                </a:solidFill>
              </a:rPr>
              <a:t>monahrq.ahrq.gov</a:t>
            </a:r>
          </a:p>
        </p:txBody>
      </p:sp>
      <p:sp>
        <p:nvSpPr>
          <p:cNvPr id="7" name="Rectangle 2"/>
          <p:cNvSpPr txBox="1">
            <a:spLocks noChangeArrowheads="1"/>
          </p:cNvSpPr>
          <p:nvPr/>
        </p:nvSpPr>
        <p:spPr bwMode="auto">
          <a:xfrm>
            <a:off x="1828800" y="3886200"/>
            <a:ext cx="5321300" cy="573088"/>
          </a:xfrm>
          <a:prstGeom prst="rect">
            <a:avLst/>
          </a:prstGeom>
          <a:noFill/>
          <a:ln w="12700">
            <a:noFill/>
            <a:miter lim="800000"/>
            <a:headEnd/>
            <a:tailEnd/>
          </a:ln>
          <a:effectLst/>
        </p:spPr>
        <p:txBody>
          <a:bodyPr lIns="90488" tIns="44450" rIns="90488" bIns="44450" anchor="b"/>
          <a:lstStyle/>
          <a:p>
            <a:pPr>
              <a:lnSpc>
                <a:spcPct val="90000"/>
              </a:lnSpc>
              <a:defRPr/>
            </a:pPr>
            <a:r>
              <a:rPr lang="en-US" sz="2000" b="1" dirty="0">
                <a:solidFill>
                  <a:srgbClr val="FFFF66"/>
                </a:solidFill>
                <a:effectLst>
                  <a:outerShdw blurRad="38100" dist="38100" dir="2700000" algn="tl">
                    <a:srgbClr val="000000"/>
                  </a:outerShdw>
                </a:effectLst>
                <a:latin typeface="+mn-lt"/>
              </a:rPr>
              <a:t>email </a:t>
            </a:r>
            <a:r>
              <a:rPr lang="en-US" sz="2000" b="1" i="1" dirty="0">
                <a:solidFill>
                  <a:srgbClr val="FFFF66"/>
                </a:solidFill>
                <a:effectLst>
                  <a:outerShdw blurRad="38100" dist="38100" dir="2700000" algn="tl">
                    <a:srgbClr val="000000"/>
                  </a:outerShdw>
                </a:effectLst>
                <a:latin typeface="+mn-lt"/>
              </a:rPr>
              <a:t>monahrq@ahrq.gov</a:t>
            </a:r>
          </a:p>
        </p:txBody>
      </p:sp>
      <p:sp>
        <p:nvSpPr>
          <p:cNvPr id="8" name="Rectangle 2"/>
          <p:cNvSpPr txBox="1">
            <a:spLocks noChangeArrowheads="1"/>
          </p:cNvSpPr>
          <p:nvPr/>
        </p:nvSpPr>
        <p:spPr bwMode="auto">
          <a:xfrm>
            <a:off x="1455738" y="374650"/>
            <a:ext cx="6088062" cy="768350"/>
          </a:xfrm>
          <a:prstGeom prst="rect">
            <a:avLst/>
          </a:prstGeom>
          <a:noFill/>
          <a:ln w="12700">
            <a:noFill/>
            <a:miter lim="800000"/>
            <a:headEnd/>
            <a:tailEnd/>
          </a:ln>
          <a:effectLst/>
        </p:spPr>
        <p:txBody>
          <a:bodyPr lIns="90488" tIns="44450" rIns="90488" bIns="44450" anchor="b"/>
          <a:lstStyle/>
          <a:p>
            <a:pPr algn="ctr">
              <a:lnSpc>
                <a:spcPct val="90000"/>
              </a:lnSpc>
              <a:defRPr/>
            </a:pPr>
            <a:r>
              <a:rPr lang="en-US" sz="3600" b="1" i="1" dirty="0">
                <a:solidFill>
                  <a:srgbClr val="FFFF66"/>
                </a:solidFill>
                <a:effectLst>
                  <a:outerShdw blurRad="38100" dist="38100" dir="2700000" algn="tl">
                    <a:srgbClr val="000000"/>
                  </a:outerShdw>
                </a:effectLst>
                <a:latin typeface="+mj-lt"/>
              </a:rPr>
              <a:t>Contact </a:t>
            </a:r>
            <a:r>
              <a:rPr lang="en-US" sz="3600" b="1" i="1" dirty="0" smtClean="0">
                <a:solidFill>
                  <a:srgbClr val="FFFF66"/>
                </a:solidFill>
                <a:effectLst>
                  <a:outerShdw blurRad="38100" dist="38100" dir="2700000" algn="tl">
                    <a:srgbClr val="000000"/>
                  </a:outerShdw>
                </a:effectLst>
                <a:latin typeface="+mj-lt"/>
              </a:rPr>
              <a:t>us</a:t>
            </a:r>
            <a:endParaRPr lang="en-US" sz="3600" b="1" i="1" dirty="0">
              <a:solidFill>
                <a:srgbClr val="FFFF66"/>
              </a:solidFill>
              <a:effectLst>
                <a:outerShdw blurRad="38100" dist="38100" dir="2700000" algn="tl">
                  <a:srgbClr val="000000"/>
                </a:outerShdw>
              </a:effectLst>
              <a:latin typeface="+mj-lt"/>
            </a:endParaRPr>
          </a:p>
        </p:txBody>
      </p:sp>
      <p:sp>
        <p:nvSpPr>
          <p:cNvPr id="2" name="Rectangle 2"/>
          <p:cNvSpPr>
            <a:spLocks noChangeArrowheads="1"/>
          </p:cNvSpPr>
          <p:nvPr/>
        </p:nvSpPr>
        <p:spPr bwMode="auto">
          <a:xfrm>
            <a:off x="1219200" y="2514600"/>
            <a:ext cx="8240713" cy="836613"/>
          </a:xfrm>
          <a:prstGeom prst="rect">
            <a:avLst/>
          </a:prstGeom>
          <a:noFill/>
          <a:ln w="12700">
            <a:noFill/>
            <a:miter lim="800000"/>
            <a:headEnd/>
            <a:tailEnd/>
          </a:ln>
        </p:spPr>
        <p:txBody>
          <a:bodyPr lIns="90488" tIns="44450" rIns="90488" bIns="44450" anchor="b"/>
          <a:lstStyle/>
          <a:p>
            <a:pPr>
              <a:lnSpc>
                <a:spcPct val="90000"/>
              </a:lnSpc>
              <a:defRPr/>
            </a:pPr>
            <a:r>
              <a:rPr lang="en-US" sz="2000" b="1" dirty="0">
                <a:effectLst>
                  <a:outerShdw blurRad="38100" dist="38100" dir="2700000" algn="tl">
                    <a:srgbClr val="000000"/>
                  </a:outerShdw>
                </a:effectLst>
                <a:latin typeface="+mn-lt"/>
              </a:rPr>
              <a:t>For more information or to visit our live demo site:</a:t>
            </a:r>
            <a:r>
              <a:rPr lang="en-US" sz="2000" b="1" dirty="0">
                <a:solidFill>
                  <a:srgbClr val="FFFF66"/>
                </a:solidFill>
                <a:effectLst>
                  <a:outerShdw blurRad="38100" dist="38100" dir="2700000" algn="tl">
                    <a:srgbClr val="000000"/>
                  </a:outerShdw>
                </a:effectLst>
                <a:latin typeface="+mn-lt"/>
              </a:rPr>
              <a:t/>
            </a:r>
            <a:br>
              <a:rPr lang="en-US" sz="2000" b="1" dirty="0">
                <a:solidFill>
                  <a:srgbClr val="FFFF66"/>
                </a:solidFill>
                <a:effectLst>
                  <a:outerShdw blurRad="38100" dist="38100" dir="2700000" algn="tl">
                    <a:srgbClr val="000000"/>
                  </a:outerShdw>
                </a:effectLst>
                <a:latin typeface="+mn-lt"/>
              </a:rPr>
            </a:br>
            <a:endParaRPr lang="en-US" sz="2000" b="1" dirty="0">
              <a:solidFill>
                <a:srgbClr val="FFFF66"/>
              </a:solidFill>
              <a:effectLst>
                <a:outerShdw blurRad="38100" dist="38100" dir="2700000" algn="tl">
                  <a:srgbClr val="000000"/>
                </a:outerShdw>
              </a:effectLst>
              <a:latin typeface="+mn-lt"/>
            </a:endParaRPr>
          </a:p>
        </p:txBody>
      </p:sp>
      <p:pic>
        <p:nvPicPr>
          <p:cNvPr id="11" name="Picture 5" descr="pres-logo.PNG"/>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654186" y="4605338"/>
            <a:ext cx="5185014" cy="1795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Rectangle 2"/>
          <p:cNvSpPr txBox="1">
            <a:spLocks noChangeArrowheads="1"/>
          </p:cNvSpPr>
          <p:nvPr/>
        </p:nvSpPr>
        <p:spPr bwMode="auto">
          <a:xfrm>
            <a:off x="3048000" y="4945062"/>
            <a:ext cx="5497513" cy="846138"/>
          </a:xfrm>
          <a:prstGeom prst="rect">
            <a:avLst/>
          </a:prstGeom>
          <a:noFill/>
          <a:ln w="12700">
            <a:noFill/>
            <a:miter lim="800000"/>
            <a:headEnd/>
            <a:tailEnd/>
          </a:ln>
          <a:effectLst/>
        </p:spPr>
        <p:txBody>
          <a:bodyPr lIns="90488" tIns="44450" rIns="90488" bIns="44450" anchor="ctr"/>
          <a:lstStyle>
            <a:lvl1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9pPr>
          </a:lstStyle>
          <a:p>
            <a:pPr eaLnBrk="1" hangingPunct="1">
              <a:defRPr/>
            </a:pPr>
            <a:r>
              <a:rPr lang="en-US" sz="2000" dirty="0" smtClean="0"/>
              <a:t>Input Your Data. </a:t>
            </a:r>
            <a:br>
              <a:rPr lang="en-US" sz="2000" dirty="0" smtClean="0"/>
            </a:br>
            <a:r>
              <a:rPr lang="en-US" sz="2000" dirty="0" smtClean="0"/>
              <a:t>Output Your Website.</a:t>
            </a:r>
          </a:p>
        </p:txBody>
      </p:sp>
    </p:spTree>
    <p:extLst>
      <p:ext uri="{BB962C8B-B14F-4D97-AF65-F5344CB8AC3E}">
        <p14:creationId xmlns="" xmlns:p14="http://schemas.microsoft.com/office/powerpoint/2010/main" val="911303126"/>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371600" y="374650"/>
            <a:ext cx="6088062" cy="7683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smtClean="0">
                <a:effectLst>
                  <a:outerShdw blurRad="38100" dist="38100" dir="2700000" algn="tl">
                    <a:srgbClr val="000000">
                      <a:alpha val="43137"/>
                    </a:srgbClr>
                  </a:outerShdw>
                </a:effectLst>
              </a:rPr>
              <a:t>Discussion</a:t>
            </a:r>
          </a:p>
        </p:txBody>
      </p:sp>
      <p:sp>
        <p:nvSpPr>
          <p:cNvPr id="111619" name="Rectangle 3"/>
          <p:cNvSpPr>
            <a:spLocks noGrp="1" noChangeArrowheads="1"/>
          </p:cNvSpPr>
          <p:nvPr>
            <p:ph type="body" idx="1"/>
          </p:nvPr>
        </p:nvSpPr>
        <p:spPr>
          <a:xfrm>
            <a:off x="762000" y="1828800"/>
            <a:ext cx="7848599" cy="2438400"/>
          </a:xfrm>
          <a:ln w="9525"/>
        </p:spPr>
        <p:txBody>
          <a:bodyPr/>
          <a:lstStyle/>
          <a:p>
            <a:pPr>
              <a:lnSpc>
                <a:spcPct val="100000"/>
              </a:lnSpc>
              <a:spcBef>
                <a:spcPts val="1800"/>
              </a:spcBef>
              <a:defRPr/>
            </a:pPr>
            <a:r>
              <a:rPr lang="en-US" dirty="0"/>
              <a:t>Q</a:t>
            </a:r>
            <a:r>
              <a:rPr lang="en-US" dirty="0" smtClean="0"/>
              <a:t>uestions about MONAHRQ?</a:t>
            </a:r>
          </a:p>
          <a:p>
            <a:pPr>
              <a:lnSpc>
                <a:spcPct val="100000"/>
              </a:lnSpc>
              <a:spcBef>
                <a:spcPts val="1800"/>
              </a:spcBef>
              <a:defRPr/>
            </a:pPr>
            <a:r>
              <a:rPr lang="en-US" dirty="0" smtClean="0"/>
              <a:t>Suggestions for future directions?</a:t>
            </a:r>
          </a:p>
          <a:p>
            <a:pPr>
              <a:lnSpc>
                <a:spcPct val="100000"/>
              </a:lnSpc>
              <a:spcBef>
                <a:spcPts val="1800"/>
              </a:spcBef>
              <a:defRPr/>
            </a:pPr>
            <a:r>
              <a:rPr lang="en-US" dirty="0" smtClean="0"/>
              <a:t>How to guide MONAHRQ planning or facilitate MONAHRQ adoption?</a:t>
            </a:r>
          </a:p>
        </p:txBody>
      </p:sp>
      <p:pic>
        <p:nvPicPr>
          <p:cNvPr id="4" name="Picture 5" descr="pres-logo.PN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654186" y="4605338"/>
            <a:ext cx="5185014" cy="1795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3048000" y="4945062"/>
            <a:ext cx="5497513" cy="846138"/>
          </a:xfrm>
          <a:prstGeom prst="rect">
            <a:avLst/>
          </a:prstGeom>
          <a:noFill/>
          <a:ln w="12700">
            <a:noFill/>
            <a:miter lim="800000"/>
            <a:headEnd/>
            <a:tailEnd/>
          </a:ln>
          <a:effectLst/>
        </p:spPr>
        <p:txBody>
          <a:bodyPr lIns="90488" tIns="44450" rIns="90488" bIns="44450" anchor="ctr"/>
          <a:lstStyle>
            <a:lvl1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3200" b="1" i="1">
                <a:solidFill>
                  <a:schemeClr val="tx2"/>
                </a:solidFill>
                <a:effectLst>
                  <a:outerShdw blurRad="38100" dist="38100" dir="2700000" algn="tl">
                    <a:srgbClr val="000000"/>
                  </a:outerShdw>
                </a:effectLst>
                <a:latin typeface="Arial" charset="0"/>
              </a:defRPr>
            </a:lvl9pPr>
          </a:lstStyle>
          <a:p>
            <a:pPr eaLnBrk="1" hangingPunct="1">
              <a:defRPr/>
            </a:pPr>
            <a:r>
              <a:rPr lang="en-US" sz="2000" dirty="0" smtClean="0"/>
              <a:t>Input Your Data. </a:t>
            </a:r>
            <a:br>
              <a:rPr lang="en-US" sz="2000" dirty="0" smtClean="0"/>
            </a:br>
            <a:r>
              <a:rPr lang="en-US" sz="2000" dirty="0" smtClean="0"/>
              <a:t>Output Your Website.</a:t>
            </a:r>
          </a:p>
        </p:txBody>
      </p:sp>
    </p:spTree>
    <p:extLst>
      <p:ext uri="{BB962C8B-B14F-4D97-AF65-F5344CB8AC3E}">
        <p14:creationId xmlns="" xmlns:p14="http://schemas.microsoft.com/office/powerpoint/2010/main" val="2456573915"/>
      </p:ext>
    </p:extLst>
  </p:cSld>
  <p:clrMapOvr>
    <a:masterClrMapping/>
  </p:clrMapOvr>
  <mc:AlternateContent xmlns:mc="http://schemas.openxmlformats.org/markup-compatibility/2006">
    <mc:Choice xmlns=""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Discussion</a:t>
            </a:r>
            <a:endParaRPr lang="en-US" dirty="0"/>
          </a:p>
        </p:txBody>
      </p:sp>
      <p:sp>
        <p:nvSpPr>
          <p:cNvPr id="3" name="Content Placeholder 2"/>
          <p:cNvSpPr>
            <a:spLocks noGrp="1"/>
          </p:cNvSpPr>
          <p:nvPr>
            <p:ph idx="1"/>
          </p:nvPr>
        </p:nvSpPr>
        <p:spPr/>
        <p:txBody>
          <a:bodyPr/>
          <a:lstStyle/>
          <a:p>
            <a:r>
              <a:rPr lang="en-US" dirty="0" smtClean="0"/>
              <a:t>Summarize AHRQ role in public reporting</a:t>
            </a:r>
          </a:p>
          <a:p>
            <a:r>
              <a:rPr lang="en-US" dirty="0" smtClean="0"/>
              <a:t>Present one new  tool: MONAHRQ</a:t>
            </a:r>
          </a:p>
          <a:p>
            <a:pPr lvl="1"/>
            <a:r>
              <a:rPr lang="en-US" dirty="0" smtClean="0"/>
              <a:t>Your ideas on priorities for enhancement?</a:t>
            </a:r>
          </a:p>
          <a:p>
            <a:r>
              <a:rPr lang="en-US" dirty="0" smtClean="0">
                <a:solidFill>
                  <a:schemeClr val="tx2"/>
                </a:solidFill>
              </a:rPr>
              <a:t>Discuss new multi-year initiative on the Science of  Public Reporting</a:t>
            </a:r>
          </a:p>
          <a:p>
            <a:pPr lvl="1"/>
            <a:r>
              <a:rPr lang="en-US" dirty="0" smtClean="0">
                <a:solidFill>
                  <a:schemeClr val="tx2"/>
                </a:solidFill>
              </a:rPr>
              <a:t>Your ideas on strategies, themes, issues?</a:t>
            </a:r>
          </a:p>
          <a:p>
            <a:pPr lvl="1"/>
            <a:endParaRPr lang="en-US" dirty="0" smtClean="0"/>
          </a:p>
          <a:p>
            <a:pPr lvl="1">
              <a:buNone/>
            </a:pPr>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6697663" cy="876300"/>
          </a:xfrm>
        </p:spPr>
        <p:txBody>
          <a:bodyPr/>
          <a:lstStyle/>
          <a:p>
            <a:pPr>
              <a:defRPr/>
            </a:pPr>
            <a:r>
              <a:rPr lang="en-US" dirty="0" smtClean="0"/>
              <a:t>The Science of Public Reporting Initiative</a:t>
            </a:r>
            <a:endParaRPr lang="en-US" dirty="0"/>
          </a:p>
        </p:txBody>
      </p:sp>
      <p:sp>
        <p:nvSpPr>
          <p:cNvPr id="3" name="Content Placeholder 2"/>
          <p:cNvSpPr>
            <a:spLocks noGrp="1"/>
          </p:cNvSpPr>
          <p:nvPr>
            <p:ph idx="1"/>
          </p:nvPr>
        </p:nvSpPr>
        <p:spPr/>
        <p:txBody>
          <a:bodyPr/>
          <a:lstStyle/>
          <a:p>
            <a:pPr>
              <a:buFont typeface="Wingdings" pitchFamily="2" charset="2"/>
              <a:buNone/>
              <a:defRPr/>
            </a:pPr>
            <a:r>
              <a:rPr lang="en-US" u="sng" dirty="0" smtClean="0"/>
              <a:t>Goals:</a:t>
            </a:r>
            <a:r>
              <a:rPr lang="en-US" dirty="0" smtClean="0"/>
              <a:t>  </a:t>
            </a:r>
          </a:p>
          <a:p>
            <a:pPr>
              <a:defRPr/>
            </a:pPr>
            <a:r>
              <a:rPr lang="en-US" dirty="0" smtClean="0"/>
              <a:t>Forge a coordinated, evidence-based strategy for public reporting at the national and local levels</a:t>
            </a:r>
          </a:p>
          <a:p>
            <a:pPr>
              <a:defRPr/>
            </a:pPr>
            <a:r>
              <a:rPr lang="en-US" dirty="0" smtClean="0"/>
              <a:t>Improve science of public reporting</a:t>
            </a:r>
          </a:p>
          <a:p>
            <a:pPr>
              <a:defRPr/>
            </a:pPr>
            <a:r>
              <a:rPr lang="en-US" dirty="0" smtClean="0"/>
              <a:t>Incorporate this science in national and local reports</a:t>
            </a:r>
          </a:p>
          <a:p>
            <a:pPr>
              <a:defRPr/>
            </a:pPr>
            <a:r>
              <a:rPr lang="en-US" dirty="0" smtClean="0"/>
              <a:t>Improve data for public reporting</a:t>
            </a:r>
          </a:p>
          <a:p>
            <a:pPr>
              <a:defRPr/>
            </a:pPr>
            <a:r>
              <a:rPr lang="en-US" dirty="0" smtClean="0"/>
              <a:t>Assess impact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524000" y="381000"/>
            <a:ext cx="6697663" cy="876300"/>
          </a:xfrm>
        </p:spPr>
        <p:txBody>
          <a:bodyPr/>
          <a:lstStyle/>
          <a:p>
            <a:r>
              <a:rPr lang="en-US" sz="2800" dirty="0" smtClean="0"/>
              <a:t>First Step: AHRQ </a:t>
            </a:r>
            <a:r>
              <a:rPr lang="en-US" sz="2800" dirty="0"/>
              <a:t>Summit on Public Reporting  for Consumers</a:t>
            </a:r>
            <a:r>
              <a:rPr lang="en-US" sz="3200" dirty="0"/>
              <a:t/>
            </a:r>
            <a:br>
              <a:rPr lang="en-US" sz="3200" dirty="0"/>
            </a:br>
            <a:r>
              <a:rPr lang="en-US" sz="2400" dirty="0"/>
              <a:t>March 23, 2011</a:t>
            </a:r>
          </a:p>
        </p:txBody>
      </p:sp>
      <p:sp>
        <p:nvSpPr>
          <p:cNvPr id="15366" name="Rectangle 6"/>
          <p:cNvSpPr>
            <a:spLocks noGrp="1" noChangeArrowheads="1"/>
          </p:cNvSpPr>
          <p:nvPr>
            <p:ph sz="half" idx="1"/>
          </p:nvPr>
        </p:nvSpPr>
        <p:spPr/>
        <p:txBody>
          <a:bodyPr/>
          <a:lstStyle/>
          <a:p>
            <a:endParaRPr lang="en-US"/>
          </a:p>
        </p:txBody>
      </p:sp>
      <p:sp>
        <p:nvSpPr>
          <p:cNvPr id="15367" name="Rectangle 7"/>
          <p:cNvSpPr>
            <a:spLocks noGrp="1" noChangeArrowheads="1"/>
          </p:cNvSpPr>
          <p:nvPr>
            <p:ph sz="half" idx="2"/>
          </p:nvPr>
        </p:nvSpPr>
        <p:spPr>
          <a:xfrm>
            <a:off x="5029200" y="1447800"/>
            <a:ext cx="3573463" cy="4800600"/>
          </a:xfrm>
        </p:spPr>
        <p:txBody>
          <a:bodyPr/>
          <a:lstStyle/>
          <a:p>
            <a:r>
              <a:rPr lang="en-US" sz="2400" dirty="0"/>
              <a:t>130 </a:t>
            </a:r>
            <a:r>
              <a:rPr lang="en-US" sz="2400" dirty="0" smtClean="0"/>
              <a:t>participants:</a:t>
            </a:r>
            <a:endParaRPr lang="en-US" sz="2400" dirty="0"/>
          </a:p>
          <a:p>
            <a:pPr lvl="1"/>
            <a:r>
              <a:rPr lang="en-US" dirty="0">
                <a:solidFill>
                  <a:schemeClr val="tx1"/>
                </a:solidFill>
              </a:rPr>
              <a:t>NAC members </a:t>
            </a:r>
          </a:p>
          <a:p>
            <a:pPr lvl="1"/>
            <a:r>
              <a:rPr lang="en-US" dirty="0">
                <a:solidFill>
                  <a:schemeClr val="tx1"/>
                </a:solidFill>
              </a:rPr>
              <a:t>Public and private funders of research</a:t>
            </a:r>
          </a:p>
          <a:p>
            <a:pPr lvl="1"/>
            <a:r>
              <a:rPr lang="en-US" dirty="0">
                <a:solidFill>
                  <a:schemeClr val="tx1"/>
                </a:solidFill>
              </a:rPr>
              <a:t>Federal or state policymakers</a:t>
            </a:r>
          </a:p>
          <a:p>
            <a:pPr lvl="1"/>
            <a:r>
              <a:rPr lang="en-US" dirty="0">
                <a:solidFill>
                  <a:schemeClr val="tx1"/>
                </a:solidFill>
              </a:rPr>
              <a:t>Consumer organizations</a:t>
            </a:r>
          </a:p>
          <a:p>
            <a:pPr lvl="1"/>
            <a:r>
              <a:rPr lang="en-US" dirty="0">
                <a:solidFill>
                  <a:schemeClr val="tx1"/>
                </a:solidFill>
              </a:rPr>
              <a:t>Providers </a:t>
            </a:r>
          </a:p>
          <a:p>
            <a:pPr lvl="1"/>
            <a:r>
              <a:rPr lang="en-US" dirty="0">
                <a:solidFill>
                  <a:schemeClr val="tx1"/>
                </a:solidFill>
              </a:rPr>
              <a:t>Purchasers and plans</a:t>
            </a:r>
          </a:p>
          <a:p>
            <a:pPr lvl="1"/>
            <a:r>
              <a:rPr lang="en-US" dirty="0">
                <a:solidFill>
                  <a:schemeClr val="tx1"/>
                </a:solidFill>
              </a:rPr>
              <a:t>Report </a:t>
            </a:r>
            <a:r>
              <a:rPr lang="en-US" dirty="0" smtClean="0">
                <a:solidFill>
                  <a:schemeClr val="tx1"/>
                </a:solidFill>
              </a:rPr>
              <a:t>hosts</a:t>
            </a:r>
            <a:endParaRPr lang="en-US" dirty="0"/>
          </a:p>
          <a:p>
            <a:pPr lvl="1"/>
            <a:endParaRPr lang="en-US" sz="2000" dirty="0"/>
          </a:p>
        </p:txBody>
      </p:sp>
      <p:sp>
        <p:nvSpPr>
          <p:cNvPr id="15363" name="Rectangle 3"/>
          <p:cNvSpPr>
            <a:spLocks noGrp="1" noChangeArrowheads="1"/>
          </p:cNvSpPr>
          <p:nvPr>
            <p:ph type="body" idx="4294967295"/>
          </p:nvPr>
        </p:nvSpPr>
        <p:spPr>
          <a:xfrm>
            <a:off x="152400" y="1295400"/>
            <a:ext cx="4953000" cy="5181600"/>
          </a:xfrm>
        </p:spPr>
        <p:txBody>
          <a:bodyPr/>
          <a:lstStyle/>
          <a:p>
            <a:pPr>
              <a:lnSpc>
                <a:spcPct val="95000"/>
              </a:lnSpc>
              <a:buNone/>
            </a:pPr>
            <a:r>
              <a:rPr lang="en-US" sz="2400" dirty="0" smtClean="0"/>
              <a:t>Key questions: </a:t>
            </a:r>
          </a:p>
          <a:p>
            <a:pPr>
              <a:lnSpc>
                <a:spcPct val="95000"/>
              </a:lnSpc>
            </a:pPr>
            <a:r>
              <a:rPr lang="en-US" sz="2400" dirty="0" smtClean="0"/>
              <a:t>How do we </a:t>
            </a:r>
            <a:r>
              <a:rPr lang="en-US" sz="2400" dirty="0"/>
              <a:t>advance public reporting of </a:t>
            </a:r>
            <a:r>
              <a:rPr lang="en-US" sz="2400" dirty="0" smtClean="0"/>
              <a:t>provider performance </a:t>
            </a:r>
            <a:r>
              <a:rPr lang="en-US" sz="2400" dirty="0"/>
              <a:t>for </a:t>
            </a:r>
            <a:r>
              <a:rPr lang="en-US" sz="2400" dirty="0" smtClean="0"/>
              <a:t>consumers?</a:t>
            </a:r>
            <a:endParaRPr lang="en-US" sz="2400" dirty="0"/>
          </a:p>
          <a:p>
            <a:pPr>
              <a:lnSpc>
                <a:spcPct val="95000"/>
              </a:lnSpc>
            </a:pPr>
            <a:r>
              <a:rPr lang="en-US" sz="2400" dirty="0"/>
              <a:t>Where do we want to be tomorrow?</a:t>
            </a:r>
          </a:p>
          <a:p>
            <a:pPr>
              <a:lnSpc>
                <a:spcPct val="95000"/>
              </a:lnSpc>
            </a:pPr>
            <a:r>
              <a:rPr lang="en-US" sz="2400" dirty="0"/>
              <a:t>Where do we </a:t>
            </a:r>
            <a:r>
              <a:rPr lang="en-US" sz="2400" dirty="0" smtClean="0"/>
              <a:t>want to be in 2025?</a:t>
            </a:r>
          </a:p>
          <a:p>
            <a:pPr>
              <a:lnSpc>
                <a:spcPct val="95000"/>
              </a:lnSpc>
            </a:pPr>
            <a:r>
              <a:rPr lang="en-US" sz="2400" dirty="0" smtClean="0"/>
              <a:t>What are the </a:t>
            </a:r>
            <a:r>
              <a:rPr lang="en-US" sz="2400" dirty="0"/>
              <a:t>challenges and how do we address them?</a:t>
            </a:r>
          </a:p>
        </p:txBody>
      </p:sp>
      <p:pic>
        <p:nvPicPr>
          <p:cNvPr id="15370" name="Picture 10" descr="MC900336175[1]"/>
          <p:cNvPicPr>
            <a:picLocks noChangeAspect="1" noChangeArrowheads="1"/>
          </p:cNvPicPr>
          <p:nvPr/>
        </p:nvPicPr>
        <p:blipFill>
          <a:blip r:embed="rId2" cstate="print"/>
          <a:srcRect/>
          <a:stretch>
            <a:fillRect/>
          </a:stretch>
        </p:blipFill>
        <p:spPr bwMode="auto">
          <a:xfrm>
            <a:off x="1752600" y="5319713"/>
            <a:ext cx="1295400" cy="1177925"/>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0" y="5638800"/>
            <a:ext cx="9144000" cy="1219200"/>
          </a:xfrm>
          <a:prstGeom prst="rect">
            <a:avLst/>
          </a:prstGeom>
          <a:solidFill>
            <a:schemeClr val="accent6">
              <a:lumMod val="40000"/>
              <a:lumOff val="60000"/>
              <a:alpha val="74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dirty="0"/>
          </a:p>
        </p:txBody>
      </p:sp>
      <p:sp>
        <p:nvSpPr>
          <p:cNvPr id="20" name="Rectangle 19"/>
          <p:cNvSpPr/>
          <p:nvPr/>
        </p:nvSpPr>
        <p:spPr>
          <a:xfrm>
            <a:off x="0" y="0"/>
            <a:ext cx="9144000" cy="1139825"/>
          </a:xfrm>
          <a:prstGeom prst="rect">
            <a:avLst/>
          </a:prstGeom>
          <a:solidFill>
            <a:schemeClr val="bg1"/>
          </a:solidFill>
          <a:ln>
            <a:noFill/>
          </a:ln>
          <a:effectLst/>
        </p:spPr>
        <p:style>
          <a:lnRef idx="3">
            <a:schemeClr val="lt1"/>
          </a:lnRef>
          <a:fillRef idx="1">
            <a:schemeClr val="accent5"/>
          </a:fillRef>
          <a:effectRef idx="1">
            <a:schemeClr val="accent5"/>
          </a:effectRef>
          <a:fontRef idx="minor">
            <a:schemeClr val="lt1"/>
          </a:fontRef>
        </p:style>
        <p:txBody>
          <a:bodyPr anchor="ctr"/>
          <a:lstStyle/>
          <a:p>
            <a:pPr algn="ctr" defTabSz="457200" eaLnBrk="1" fontAlgn="auto" hangingPunct="1">
              <a:spcBef>
                <a:spcPts val="0"/>
              </a:spcBef>
              <a:spcAft>
                <a:spcPts val="0"/>
              </a:spcAft>
              <a:defRPr/>
            </a:pPr>
            <a:endParaRPr lang="en-US" dirty="0"/>
          </a:p>
        </p:txBody>
      </p:sp>
      <p:sp>
        <p:nvSpPr>
          <p:cNvPr id="14" name="TextBox 13"/>
          <p:cNvSpPr txBox="1"/>
          <p:nvPr/>
        </p:nvSpPr>
        <p:spPr>
          <a:xfrm>
            <a:off x="609600" y="206375"/>
            <a:ext cx="8382000" cy="762000"/>
          </a:xfrm>
          <a:prstGeom prst="rect">
            <a:avLst/>
          </a:prstGeom>
          <a:noFill/>
          <a:ln>
            <a:noFill/>
          </a:ln>
        </p:spPr>
        <p:txBody>
          <a:bodyPr>
            <a:spAutoFit/>
          </a:bodyPr>
          <a:lstStyle/>
          <a:p>
            <a:pPr defTabSz="457200" eaLnBrk="1" hangingPunct="1"/>
            <a:r>
              <a:rPr lang="en-US" sz="2200" dirty="0" smtClean="0">
                <a:solidFill>
                  <a:schemeClr val="tx2"/>
                </a:solidFill>
                <a:latin typeface="Lucida Grande" charset="0"/>
              </a:rPr>
              <a:t>Survey to Inform Summit: Do </a:t>
            </a:r>
            <a:r>
              <a:rPr lang="en-US" sz="2200" dirty="0">
                <a:solidFill>
                  <a:schemeClr val="tx2"/>
                </a:solidFill>
                <a:latin typeface="Lucida Grande" charset="0"/>
              </a:rPr>
              <a:t>you think the </a:t>
            </a:r>
            <a:r>
              <a:rPr lang="en-US" sz="2200" b="1" dirty="0">
                <a:solidFill>
                  <a:schemeClr val="tx2"/>
                </a:solidFill>
                <a:latin typeface="Lucida Grande" charset="0"/>
              </a:rPr>
              <a:t>best</a:t>
            </a:r>
            <a:r>
              <a:rPr lang="en-US" sz="2200" dirty="0">
                <a:solidFill>
                  <a:schemeClr val="tx2"/>
                </a:solidFill>
                <a:latin typeface="Lucida Grande" charset="0"/>
              </a:rPr>
              <a:t> current public reports of provider performance information to consumers:</a:t>
            </a:r>
          </a:p>
        </p:txBody>
      </p:sp>
      <p:pic>
        <p:nvPicPr>
          <p:cNvPr id="26" name="Chart 25"/>
          <p:cNvPicPr>
            <a:picLocks noGrp="1" noChangeArrowheads="1"/>
          </p:cNvPicPr>
          <p:nvPr/>
        </p:nvPicPr>
        <p:blipFill>
          <a:blip r:embed="rId2" cstate="print"/>
          <a:srcRect/>
          <a:stretch>
            <a:fillRect/>
          </a:stretch>
        </p:blipFill>
        <p:spPr bwMode="auto">
          <a:xfrm>
            <a:off x="1143000" y="1143000"/>
            <a:ext cx="7248525" cy="4505325"/>
          </a:xfrm>
          <a:prstGeom prst="rect">
            <a:avLst/>
          </a:prstGeom>
          <a:solidFill>
            <a:schemeClr val="tx1"/>
          </a:solidFill>
        </p:spPr>
      </p:pic>
      <p:sp>
        <p:nvSpPr>
          <p:cNvPr id="18438" name="Rectangle 27"/>
          <p:cNvSpPr>
            <a:spLocks noChangeArrowheads="1"/>
          </p:cNvSpPr>
          <p:nvPr/>
        </p:nvSpPr>
        <p:spPr bwMode="auto">
          <a:xfrm>
            <a:off x="742950" y="5638800"/>
            <a:ext cx="8039100" cy="877163"/>
          </a:xfrm>
          <a:prstGeom prst="rect">
            <a:avLst/>
          </a:prstGeom>
          <a:noFill/>
          <a:ln w="9525">
            <a:noFill/>
            <a:miter lim="800000"/>
            <a:headEnd/>
            <a:tailEnd/>
          </a:ln>
        </p:spPr>
        <p:txBody>
          <a:bodyPr>
            <a:spAutoFit/>
          </a:bodyPr>
          <a:lstStyle/>
          <a:p>
            <a:pPr defTabSz="457200" eaLnBrk="1" hangingPunct="1"/>
            <a:endParaRPr lang="en-US" sz="1400" i="1" dirty="0">
              <a:solidFill>
                <a:srgbClr val="000000"/>
              </a:solidFill>
              <a:latin typeface="Lucida Grande" charset="0"/>
            </a:endParaRPr>
          </a:p>
          <a:p>
            <a:pPr defTabSz="457200" eaLnBrk="1" hangingPunct="1"/>
            <a:endParaRPr lang="en-US" sz="900" i="1" dirty="0">
              <a:solidFill>
                <a:srgbClr val="000000"/>
              </a:solidFill>
              <a:latin typeface="Lucida Grande" charset="0"/>
            </a:endParaRPr>
          </a:p>
          <a:p>
            <a:pPr defTabSz="457200" eaLnBrk="1" hangingPunct="1"/>
            <a:r>
              <a:rPr lang="en-US" sz="1400" dirty="0" smtClean="0">
                <a:solidFill>
                  <a:srgbClr val="000000"/>
                </a:solidFill>
                <a:effectLst>
                  <a:outerShdw blurRad="38100" dist="38100" dir="2700000" algn="tl">
                    <a:srgbClr val="FFFFFF"/>
                  </a:outerShdw>
                </a:effectLst>
                <a:latin typeface="Lucida Grande" charset="0"/>
              </a:rPr>
              <a:t>Meredith </a:t>
            </a:r>
            <a:r>
              <a:rPr lang="en-US" sz="1400" dirty="0">
                <a:solidFill>
                  <a:srgbClr val="000000"/>
                </a:solidFill>
                <a:effectLst>
                  <a:outerShdw blurRad="38100" dist="38100" dir="2700000" algn="tl">
                    <a:srgbClr val="FFFFFF"/>
                  </a:outerShdw>
                </a:effectLst>
                <a:latin typeface="Lucida Grande" charset="0"/>
              </a:rPr>
              <a:t>Rosenthal, presentation at AHRQ Summit on Public Reporting for Consumers, March 23, 2011, work funded by AHRQ and Commonwealth Fund.</a:t>
            </a:r>
          </a:p>
        </p:txBody>
      </p:sp>
      <p:sp>
        <p:nvSpPr>
          <p:cNvPr id="2" name="Slide Number Placeholder 1"/>
          <p:cNvSpPr txBox="1">
            <a:spLocks noGrp="1"/>
          </p:cNvSpPr>
          <p:nvPr/>
        </p:nvSpPr>
        <p:spPr>
          <a:xfrm>
            <a:off x="6553200" y="6356350"/>
            <a:ext cx="2133600" cy="365125"/>
          </a:xfrm>
          <a:prstGeom prst="rect">
            <a:avLst/>
          </a:prstGeom>
          <a:noFill/>
        </p:spPr>
        <p:txBody>
          <a:bodyPr anchor="ctr"/>
          <a:lstStyle/>
          <a:p>
            <a:pPr algn="r" defTabSz="457200" eaLnBrk="1" fontAlgn="auto" hangingPunct="1">
              <a:spcBef>
                <a:spcPts val="0"/>
              </a:spcBef>
              <a:spcAft>
                <a:spcPts val="0"/>
              </a:spcAft>
              <a:defRPr/>
            </a:pPr>
            <a:fld id="{84AE6FF9-6922-4F03-810D-A150802CD9D7}" type="slidenum">
              <a:rPr lang="en-US" sz="1200">
                <a:solidFill>
                  <a:schemeClr val="tx1">
                    <a:tint val="75000"/>
                  </a:schemeClr>
                </a:solidFill>
                <a:latin typeface="+mn-lt"/>
              </a:rPr>
              <a:pPr algn="r" defTabSz="457200" eaLnBrk="1" fontAlgn="auto" hangingPunct="1">
                <a:spcBef>
                  <a:spcPts val="0"/>
                </a:spcBef>
                <a:spcAft>
                  <a:spcPts val="0"/>
                </a:spcAft>
                <a:defRPr/>
              </a:pPr>
              <a:t>38</a:t>
            </a:fld>
            <a:endParaRPr lang="en-US" sz="1200">
              <a:solidFill>
                <a:schemeClr val="tx1">
                  <a:tint val="75000"/>
                </a:schemeClr>
              </a:solidFill>
              <a:latin typeface="+mn-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697663" cy="876300"/>
          </a:xfrm>
        </p:spPr>
        <p:txBody>
          <a:bodyPr/>
          <a:lstStyle/>
          <a:p>
            <a:pPr>
              <a:defRPr/>
            </a:pPr>
            <a:r>
              <a:rPr lang="en-US" sz="3600" dirty="0" smtClean="0"/>
              <a:t>Science of Public Reporting Initiative: The Structure</a:t>
            </a:r>
            <a:endParaRPr lang="en-US" sz="3600" dirty="0"/>
          </a:p>
        </p:txBody>
      </p:sp>
      <p:sp>
        <p:nvSpPr>
          <p:cNvPr id="3" name="Content Placeholder 2"/>
          <p:cNvSpPr>
            <a:spLocks noGrp="1"/>
          </p:cNvSpPr>
          <p:nvPr>
            <p:ph idx="1"/>
          </p:nvPr>
        </p:nvSpPr>
        <p:spPr>
          <a:xfrm>
            <a:off x="609600" y="1447800"/>
            <a:ext cx="7993063" cy="3124200"/>
          </a:xfrm>
        </p:spPr>
        <p:txBody>
          <a:bodyPr/>
          <a:lstStyle/>
          <a:p>
            <a:pPr>
              <a:defRPr/>
            </a:pPr>
            <a:r>
              <a:rPr lang="en-US" sz="2400" dirty="0" smtClean="0"/>
              <a:t>A partnership among AHRQ, ASPE, CMS </a:t>
            </a:r>
          </a:p>
          <a:p>
            <a:pPr>
              <a:defRPr/>
            </a:pPr>
            <a:r>
              <a:rPr lang="en-US" sz="2400" dirty="0" smtClean="0"/>
              <a:t>Funded through ACA Section 3014 for 2011-2014</a:t>
            </a:r>
          </a:p>
          <a:p>
            <a:pPr>
              <a:defRPr/>
            </a:pPr>
            <a:r>
              <a:rPr lang="en-US" sz="2400" dirty="0" smtClean="0"/>
              <a:t>Combination of grants, contracts, FTEs to:</a:t>
            </a:r>
          </a:p>
          <a:p>
            <a:pPr lvl="1">
              <a:defRPr/>
            </a:pPr>
            <a:r>
              <a:rPr lang="en-US" sz="2000" dirty="0" smtClean="0">
                <a:solidFill>
                  <a:schemeClr val="tx2"/>
                </a:solidFill>
              </a:rPr>
              <a:t>Build the science</a:t>
            </a:r>
          </a:p>
          <a:p>
            <a:pPr lvl="1">
              <a:defRPr/>
            </a:pPr>
            <a:r>
              <a:rPr lang="en-US" sz="2000" dirty="0" smtClean="0">
                <a:solidFill>
                  <a:schemeClr val="tx2"/>
                </a:solidFill>
              </a:rPr>
              <a:t>Create a user’s group</a:t>
            </a:r>
          </a:p>
          <a:p>
            <a:pPr lvl="1">
              <a:defRPr/>
            </a:pPr>
            <a:r>
              <a:rPr lang="en-US" sz="2000" dirty="0" smtClean="0">
                <a:solidFill>
                  <a:schemeClr val="tx2"/>
                </a:solidFill>
              </a:rPr>
              <a:t>Facilitate use of new evidence</a:t>
            </a:r>
          </a:p>
          <a:p>
            <a:pPr>
              <a:defRPr/>
            </a:pPr>
            <a:r>
              <a:rPr lang="en-US" sz="2400" dirty="0" smtClean="0"/>
              <a:t>Related Activities: </a:t>
            </a:r>
          </a:p>
          <a:p>
            <a:pPr lvl="1">
              <a:defRPr/>
            </a:pPr>
            <a:r>
              <a:rPr lang="en-US" sz="2000" dirty="0" smtClean="0"/>
              <a:t>Coordination Group from ASPE, AHRQ, CMS to</a:t>
            </a:r>
          </a:p>
          <a:p>
            <a:pPr lvl="3">
              <a:defRPr/>
            </a:pPr>
            <a:r>
              <a:rPr lang="en-US" dirty="0" smtClean="0"/>
              <a:t>Create a national reporting strategy</a:t>
            </a:r>
          </a:p>
          <a:p>
            <a:pPr lvl="3">
              <a:defRPr/>
            </a:pPr>
            <a:r>
              <a:rPr lang="en-US" dirty="0" smtClean="0"/>
              <a:t>Coordinate on quality measurement and assessment</a:t>
            </a:r>
          </a:p>
          <a:p>
            <a:pPr lvl="1">
              <a:defRPr/>
            </a:pPr>
            <a:r>
              <a:rPr lang="en-US" sz="2000" dirty="0" smtClean="0"/>
              <a:t>DHHS Quality Measures inventory</a:t>
            </a:r>
          </a:p>
          <a:p>
            <a:pPr lvl="1">
              <a:defRPr/>
            </a:pPr>
            <a:r>
              <a:rPr lang="en-US" sz="2000" dirty="0" smtClean="0">
                <a:solidFill>
                  <a:schemeClr val="tx1"/>
                </a:solidFill>
              </a:rPr>
              <a:t>Inventory of potential data sources for public reporting </a:t>
            </a:r>
          </a:p>
          <a:p>
            <a:pPr lvl="1">
              <a:defRPr/>
            </a:pPr>
            <a:r>
              <a:rPr lang="en-US" sz="2000" dirty="0" smtClean="0">
                <a:solidFill>
                  <a:schemeClr val="tx1"/>
                </a:solidFill>
              </a:rPr>
              <a:t>Analyses to track changes in provider performance on reported measures</a:t>
            </a:r>
          </a:p>
          <a:p>
            <a:pPr lvl="1">
              <a:defRPr/>
            </a:pPr>
            <a:endParaRPr lang="en-US" sz="2000" dirty="0" smtClean="0"/>
          </a:p>
          <a:p>
            <a:pPr lvl="1">
              <a:defRPr/>
            </a:pPr>
            <a:endParaRPr lang="en-US" sz="2400" dirty="0" smtClean="0"/>
          </a:p>
          <a:p>
            <a:pPr>
              <a:defRPr/>
            </a:pPr>
            <a:endParaRPr lang="en-US" sz="2400" dirty="0" smtClean="0"/>
          </a:p>
          <a:p>
            <a:pPr>
              <a:buFont typeface="Wingdings" pitchFamily="2" charset="2"/>
              <a:buNone/>
              <a:defRPr/>
            </a:pPr>
            <a:endParaRPr lang="en-US" sz="2400" dirty="0" smtClean="0"/>
          </a:p>
          <a:p>
            <a:pPr>
              <a:defRPr/>
            </a:pPr>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14350" indent="-514350"/>
            <a:r>
              <a:rPr lang="en-US" sz="3200" dirty="0" smtClean="0"/>
              <a:t>AHRQ Has a</a:t>
            </a:r>
            <a:r>
              <a:rPr lang="en-US" dirty="0" smtClean="0"/>
              <a:t> </a:t>
            </a:r>
            <a:r>
              <a:rPr lang="en-US" sz="3200" dirty="0" smtClean="0"/>
              <a:t>Significant Role in Public Reporting</a:t>
            </a:r>
            <a:endParaRPr lang="en-US" sz="3200" dirty="0"/>
          </a:p>
        </p:txBody>
      </p:sp>
      <p:sp>
        <p:nvSpPr>
          <p:cNvPr id="3" name="Content Placeholder 2"/>
          <p:cNvSpPr>
            <a:spLocks noGrp="1"/>
          </p:cNvSpPr>
          <p:nvPr>
            <p:ph idx="1"/>
          </p:nvPr>
        </p:nvSpPr>
        <p:spPr>
          <a:xfrm>
            <a:off x="609600" y="1524000"/>
            <a:ext cx="7993063" cy="3048000"/>
          </a:xfrm>
        </p:spPr>
        <p:txBody>
          <a:bodyPr/>
          <a:lstStyle/>
          <a:p>
            <a:pPr>
              <a:buFont typeface="+mj-lt"/>
              <a:buAutoNum type="arabicPeriod"/>
            </a:pPr>
            <a:r>
              <a:rPr lang="en-US" sz="2400" dirty="0" smtClean="0">
                <a:solidFill>
                  <a:schemeClr val="tx2"/>
                </a:solidFill>
              </a:rPr>
              <a:t>Does NOT do provider-level reporting, but</a:t>
            </a:r>
          </a:p>
          <a:p>
            <a:pPr>
              <a:buFont typeface="+mj-lt"/>
              <a:buAutoNum type="arabicPeriod"/>
            </a:pPr>
            <a:r>
              <a:rPr lang="en-US" sz="2400" dirty="0" smtClean="0"/>
              <a:t>Develops measures</a:t>
            </a:r>
          </a:p>
          <a:p>
            <a:pPr marL="1036638" lvl="1" indent="-457200"/>
            <a:r>
              <a:rPr lang="en-US" sz="2400" dirty="0" smtClean="0"/>
              <a:t>CAHPS</a:t>
            </a:r>
          </a:p>
          <a:p>
            <a:pPr marL="1036638" lvl="1" indent="-457200"/>
            <a:r>
              <a:rPr lang="en-US" sz="2400" dirty="0" smtClean="0"/>
              <a:t>Quality Indicators</a:t>
            </a:r>
          </a:p>
          <a:p>
            <a:pPr marL="1036638" lvl="1" indent="-457200"/>
            <a:r>
              <a:rPr lang="en-US" sz="2400" dirty="0" smtClean="0"/>
              <a:t>Readmissions measures</a:t>
            </a:r>
          </a:p>
          <a:p>
            <a:pPr marL="1036638" lvl="1" indent="-457200"/>
            <a:r>
              <a:rPr lang="en-US" sz="2400" dirty="0" smtClean="0"/>
              <a:t>CHIPRA and Adult Medicaid Measures</a:t>
            </a:r>
          </a:p>
          <a:p>
            <a:pPr>
              <a:buFont typeface="+mj-lt"/>
              <a:buAutoNum type="arabicPeriod"/>
            </a:pPr>
            <a:r>
              <a:rPr lang="en-US" sz="2400" dirty="0" smtClean="0"/>
              <a:t>Reports national and state data</a:t>
            </a:r>
          </a:p>
          <a:p>
            <a:pPr marL="1036638" lvl="1" indent="-457200"/>
            <a:r>
              <a:rPr lang="en-US" sz="2400" dirty="0" smtClean="0"/>
              <a:t>National Healthcare Quality and Disparities Reports</a:t>
            </a:r>
          </a:p>
          <a:p>
            <a:pPr marL="1036638" lvl="1" indent="-457200"/>
            <a:r>
              <a:rPr lang="en-US" sz="2400" dirty="0" smtClean="0"/>
              <a:t>State Snapshots</a:t>
            </a:r>
          </a:p>
          <a:p>
            <a:pPr>
              <a:buFont typeface="+mj-lt"/>
              <a:buAutoNum type="arabicPeriod"/>
            </a:pPr>
            <a:r>
              <a:rPr lang="en-US" sz="2400" dirty="0" smtClean="0"/>
              <a:t>Provides tools for CMS, states, others to use</a:t>
            </a:r>
            <a:r>
              <a:rPr lang="en-US" dirty="0" smtClean="0"/>
              <a:t> </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1066800"/>
          </a:xfrm>
        </p:spPr>
        <p:txBody>
          <a:bodyPr/>
          <a:lstStyle/>
          <a:p>
            <a:pPr>
              <a:defRPr/>
            </a:pPr>
            <a:r>
              <a:rPr lang="en-US" sz="2800" dirty="0" smtClean="0"/>
              <a:t>#1 Build the Science: Pilots and </a:t>
            </a:r>
            <a:br>
              <a:rPr lang="en-US" sz="2800" dirty="0" smtClean="0"/>
            </a:br>
            <a:r>
              <a:rPr lang="en-US" sz="2800" dirty="0" smtClean="0"/>
              <a:t>Evaluations to Fill Evidence Gaps</a:t>
            </a:r>
          </a:p>
        </p:txBody>
      </p:sp>
      <p:sp>
        <p:nvSpPr>
          <p:cNvPr id="3" name="Content Placeholder 2"/>
          <p:cNvSpPr>
            <a:spLocks noGrp="1"/>
          </p:cNvSpPr>
          <p:nvPr>
            <p:ph idx="1"/>
          </p:nvPr>
        </p:nvSpPr>
        <p:spPr>
          <a:xfrm>
            <a:off x="609600" y="1676400"/>
            <a:ext cx="7993063" cy="4876800"/>
          </a:xfrm>
        </p:spPr>
        <p:txBody>
          <a:bodyPr/>
          <a:lstStyle/>
          <a:p>
            <a:pPr marL="168275" indent="-228600">
              <a:defRPr/>
            </a:pPr>
            <a:r>
              <a:rPr lang="en-US" sz="2400" dirty="0" smtClean="0"/>
              <a:t>  What kinds of data do consumers/patients want, and how do we get it?</a:t>
            </a:r>
          </a:p>
          <a:p>
            <a:pPr marL="168275" indent="-228600">
              <a:defRPr/>
            </a:pPr>
            <a:endParaRPr lang="en-US" sz="2400" dirty="0" smtClean="0"/>
          </a:p>
          <a:p>
            <a:pPr marL="168275" indent="-228600">
              <a:defRPr/>
            </a:pPr>
            <a:r>
              <a:rPr lang="en-US" sz="2400" dirty="0" smtClean="0"/>
              <a:t>  What display format is most effective?</a:t>
            </a:r>
          </a:p>
          <a:p>
            <a:pPr marL="168275" indent="-228600">
              <a:defRPr/>
            </a:pPr>
            <a:endParaRPr lang="en-US" sz="2400" dirty="0" smtClean="0"/>
          </a:p>
          <a:p>
            <a:pPr marL="168275" indent="-228600">
              <a:defRPr/>
            </a:pPr>
            <a:r>
              <a:rPr lang="en-US" sz="2400" dirty="0" smtClean="0"/>
              <a:t>  How can we maximize consumer engagement (what timing, what type of medium, etc.)</a:t>
            </a:r>
          </a:p>
          <a:p>
            <a:pPr marL="168275" indent="-228600">
              <a:defRPr/>
            </a:pPr>
            <a:endParaRPr lang="en-US" sz="2400" dirty="0" smtClean="0"/>
          </a:p>
          <a:p>
            <a:pPr marL="168275" indent="-228600">
              <a:defRPr/>
            </a:pPr>
            <a:r>
              <a:rPr lang="en-US" sz="2400" dirty="0" smtClean="0"/>
              <a:t>  How does the impact of a public report vary depending on other incentives and market forces such as payment strategy, market competitiveness, and payment?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1447800" y="228600"/>
            <a:ext cx="6697663" cy="990600"/>
          </a:xfrm>
        </p:spPr>
        <p:txBody>
          <a:bodyPr/>
          <a:lstStyle/>
          <a:p>
            <a:pPr eaLnBrk="1" hangingPunct="1"/>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2800" dirty="0" smtClean="0"/>
              <a:t> #2 Form User’s Group: CMS, States, Consumers, CVEs, other Community Initiatives</a:t>
            </a:r>
            <a:endParaRPr lang="en-US" sz="2800" dirty="0" smtClean="0">
              <a:solidFill>
                <a:schemeClr val="accent2">
                  <a:lumMod val="60000"/>
                  <a:lumOff val="40000"/>
                </a:schemeClr>
              </a:solidFill>
            </a:endParaRPr>
          </a:p>
        </p:txBody>
      </p:sp>
      <p:sp>
        <p:nvSpPr>
          <p:cNvPr id="113" name="Content Placeholder 112"/>
          <p:cNvSpPr>
            <a:spLocks noGrp="1"/>
          </p:cNvSpPr>
          <p:nvPr>
            <p:ph sz="half" idx="1"/>
          </p:nvPr>
        </p:nvSpPr>
        <p:spPr/>
        <p:txBody>
          <a:bodyPr/>
          <a:lstStyle/>
          <a:p>
            <a:endParaRPr lang="en-US"/>
          </a:p>
        </p:txBody>
      </p:sp>
      <p:sp>
        <p:nvSpPr>
          <p:cNvPr id="114" name="Content Placeholder 113"/>
          <p:cNvSpPr>
            <a:spLocks noGrp="1"/>
          </p:cNvSpPr>
          <p:nvPr>
            <p:ph sz="half" idx="2"/>
          </p:nvPr>
        </p:nvSpPr>
        <p:spPr/>
        <p:txBody>
          <a:bodyPr/>
          <a:lstStyle/>
          <a:p>
            <a:endParaRPr lang="en-US"/>
          </a:p>
        </p:txBody>
      </p:sp>
      <p:pic>
        <p:nvPicPr>
          <p:cNvPr id="2051" name="Picture 4" descr="US_Map.gif"/>
          <p:cNvPicPr>
            <a:picLocks noChangeAspect="1"/>
          </p:cNvPicPr>
          <p:nvPr/>
        </p:nvPicPr>
        <p:blipFill>
          <a:blip r:embed="rId2" cstate="print"/>
          <a:srcRect/>
          <a:stretch>
            <a:fillRect/>
          </a:stretch>
        </p:blipFill>
        <p:spPr bwMode="auto">
          <a:xfrm>
            <a:off x="304800" y="1524000"/>
            <a:ext cx="8077200" cy="5181600"/>
          </a:xfrm>
          <a:prstGeom prst="rect">
            <a:avLst/>
          </a:prstGeom>
          <a:noFill/>
          <a:ln w="9525">
            <a:noFill/>
            <a:miter lim="800000"/>
            <a:headEnd/>
            <a:tailEnd/>
          </a:ln>
        </p:spPr>
      </p:pic>
      <p:sp>
        <p:nvSpPr>
          <p:cNvPr id="83" name="Oval 82"/>
          <p:cNvSpPr/>
          <p:nvPr/>
        </p:nvSpPr>
        <p:spPr>
          <a:xfrm>
            <a:off x="1143000" y="19812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4" name="Oval 83"/>
          <p:cNvSpPr/>
          <p:nvPr/>
        </p:nvSpPr>
        <p:spPr>
          <a:xfrm>
            <a:off x="838200" y="27432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5" name="Oval 84"/>
          <p:cNvSpPr/>
          <p:nvPr/>
        </p:nvSpPr>
        <p:spPr>
          <a:xfrm>
            <a:off x="4800600" y="2438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6" name="Oval 85"/>
          <p:cNvSpPr/>
          <p:nvPr/>
        </p:nvSpPr>
        <p:spPr>
          <a:xfrm>
            <a:off x="5257800" y="2819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7" name="Oval 86"/>
          <p:cNvSpPr/>
          <p:nvPr/>
        </p:nvSpPr>
        <p:spPr>
          <a:xfrm>
            <a:off x="5791200" y="28956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92" name="Oval 91"/>
          <p:cNvSpPr/>
          <p:nvPr/>
        </p:nvSpPr>
        <p:spPr>
          <a:xfrm>
            <a:off x="5410200" y="4343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93" name="Oval 92"/>
          <p:cNvSpPr/>
          <p:nvPr/>
        </p:nvSpPr>
        <p:spPr>
          <a:xfrm>
            <a:off x="4648200" y="36576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94" name="Oval 93"/>
          <p:cNvSpPr/>
          <p:nvPr/>
        </p:nvSpPr>
        <p:spPr>
          <a:xfrm>
            <a:off x="161925" y="5572125"/>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solidFill>
                <a:srgbClr val="FFFFFF"/>
              </a:solidFill>
            </a:endParaRPr>
          </a:p>
        </p:txBody>
      </p:sp>
      <p:sp>
        <p:nvSpPr>
          <p:cNvPr id="96" name="Diamond 95"/>
          <p:cNvSpPr/>
          <p:nvPr/>
        </p:nvSpPr>
        <p:spPr>
          <a:xfrm>
            <a:off x="161925" y="6029325"/>
            <a:ext cx="381000" cy="381000"/>
          </a:xfrm>
          <a:prstGeom prst="diamond">
            <a:avLst/>
          </a:prstGeom>
          <a:solidFill>
            <a:srgbClr val="64B2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solidFill>
                <a:srgbClr val="FFFFFF"/>
              </a:solidFill>
            </a:endParaRPr>
          </a:p>
        </p:txBody>
      </p:sp>
      <p:sp>
        <p:nvSpPr>
          <p:cNvPr id="2061" name="TextBox 47"/>
          <p:cNvSpPr txBox="1">
            <a:spLocks noChangeArrowheads="1"/>
          </p:cNvSpPr>
          <p:nvPr/>
        </p:nvSpPr>
        <p:spPr bwMode="auto">
          <a:xfrm>
            <a:off x="542925" y="5572125"/>
            <a:ext cx="2643188" cy="369888"/>
          </a:xfrm>
          <a:prstGeom prst="rect">
            <a:avLst/>
          </a:prstGeom>
          <a:noFill/>
          <a:ln w="9525">
            <a:noFill/>
            <a:miter lim="800000"/>
            <a:headEnd/>
            <a:tailEnd/>
          </a:ln>
        </p:spPr>
        <p:txBody>
          <a:bodyPr wrap="none">
            <a:spAutoFit/>
          </a:bodyPr>
          <a:lstStyle/>
          <a:p>
            <a:r>
              <a:rPr lang="en-US" sz="1800" dirty="0">
                <a:solidFill>
                  <a:srgbClr val="FF0000"/>
                </a:solidFill>
                <a:latin typeface="Calibri" pitchFamily="34" charset="0"/>
              </a:rPr>
              <a:t>Aligning Forces for Quality</a:t>
            </a:r>
          </a:p>
        </p:txBody>
      </p:sp>
      <p:sp>
        <p:nvSpPr>
          <p:cNvPr id="2062" name="TextBox 48"/>
          <p:cNvSpPr txBox="1">
            <a:spLocks noChangeArrowheads="1"/>
          </p:cNvSpPr>
          <p:nvPr/>
        </p:nvSpPr>
        <p:spPr bwMode="auto">
          <a:xfrm>
            <a:off x="542925" y="6029325"/>
            <a:ext cx="2212975" cy="369888"/>
          </a:xfrm>
          <a:prstGeom prst="rect">
            <a:avLst/>
          </a:prstGeom>
          <a:noFill/>
          <a:ln w="9525">
            <a:noFill/>
            <a:miter lim="800000"/>
            <a:headEnd/>
            <a:tailEnd/>
          </a:ln>
        </p:spPr>
        <p:txBody>
          <a:bodyPr wrap="none">
            <a:spAutoFit/>
          </a:bodyPr>
          <a:lstStyle/>
          <a:p>
            <a:r>
              <a:rPr lang="en-US" sz="1800" dirty="0">
                <a:solidFill>
                  <a:srgbClr val="64B25A"/>
                </a:solidFill>
                <a:effectLst>
                  <a:outerShdw blurRad="38100" dist="38100" dir="2700000" algn="tl">
                    <a:srgbClr val="000000">
                      <a:alpha val="43137"/>
                    </a:srgbClr>
                  </a:outerShdw>
                </a:effectLst>
                <a:latin typeface="Calibri" pitchFamily="34" charset="0"/>
              </a:rPr>
              <a:t>Other NRHI Members</a:t>
            </a:r>
          </a:p>
        </p:txBody>
      </p:sp>
      <p:sp>
        <p:nvSpPr>
          <p:cNvPr id="2063" name="TextBox 49"/>
          <p:cNvSpPr txBox="1">
            <a:spLocks noChangeArrowheads="1"/>
          </p:cNvSpPr>
          <p:nvPr/>
        </p:nvSpPr>
        <p:spPr bwMode="auto">
          <a:xfrm>
            <a:off x="542925" y="5162550"/>
            <a:ext cx="2581275" cy="369332"/>
          </a:xfrm>
          <a:prstGeom prst="rect">
            <a:avLst/>
          </a:prstGeom>
          <a:noFill/>
          <a:ln w="9525">
            <a:noFill/>
            <a:miter lim="800000"/>
            <a:headEnd/>
            <a:tailEnd/>
          </a:ln>
        </p:spPr>
        <p:txBody>
          <a:bodyPr wrap="square">
            <a:spAutoFit/>
          </a:bodyPr>
          <a:lstStyle/>
          <a:p>
            <a:r>
              <a:rPr lang="en-US" sz="1800" dirty="0">
                <a:solidFill>
                  <a:srgbClr val="095CB7"/>
                </a:solidFill>
                <a:latin typeface="Calibri" pitchFamily="34" charset="0"/>
              </a:rPr>
              <a:t>Chartered </a:t>
            </a:r>
            <a:r>
              <a:rPr lang="en-US" sz="1800" dirty="0" err="1" smtClean="0">
                <a:solidFill>
                  <a:srgbClr val="095CB7"/>
                </a:solidFill>
                <a:latin typeface="Calibri" pitchFamily="34" charset="0"/>
              </a:rPr>
              <a:t>ValueExchange</a:t>
            </a:r>
            <a:endParaRPr lang="en-US" sz="1800" dirty="0">
              <a:solidFill>
                <a:srgbClr val="095CB7"/>
              </a:solidFill>
              <a:latin typeface="Calibri" pitchFamily="34" charset="0"/>
            </a:endParaRPr>
          </a:p>
        </p:txBody>
      </p:sp>
      <p:sp>
        <p:nvSpPr>
          <p:cNvPr id="101" name="Oval 100"/>
          <p:cNvSpPr/>
          <p:nvPr/>
        </p:nvSpPr>
        <p:spPr>
          <a:xfrm>
            <a:off x="6400800" y="30480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02" name="Oval 101"/>
          <p:cNvSpPr/>
          <p:nvPr/>
        </p:nvSpPr>
        <p:spPr>
          <a:xfrm>
            <a:off x="1371600" y="15240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08" name="Diamond 107"/>
          <p:cNvSpPr/>
          <p:nvPr/>
        </p:nvSpPr>
        <p:spPr>
          <a:xfrm>
            <a:off x="6858000" y="2667000"/>
            <a:ext cx="304800" cy="304800"/>
          </a:xfrm>
          <a:prstGeom prst="diamond">
            <a:avLst/>
          </a:prstGeom>
          <a:solidFill>
            <a:srgbClr val="64B2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10" name="Diamond 109"/>
          <p:cNvSpPr/>
          <p:nvPr/>
        </p:nvSpPr>
        <p:spPr>
          <a:xfrm>
            <a:off x="4876800" y="3124200"/>
            <a:ext cx="304800" cy="304800"/>
          </a:xfrm>
          <a:prstGeom prst="diamond">
            <a:avLst/>
          </a:prstGeom>
          <a:solidFill>
            <a:srgbClr val="64B2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11" name="Diamond 110"/>
          <p:cNvSpPr/>
          <p:nvPr/>
        </p:nvSpPr>
        <p:spPr>
          <a:xfrm>
            <a:off x="5334000" y="3352800"/>
            <a:ext cx="304800" cy="304800"/>
          </a:xfrm>
          <a:prstGeom prst="diamond">
            <a:avLst/>
          </a:prstGeom>
          <a:solidFill>
            <a:srgbClr val="64B2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12" name="Diamond 111"/>
          <p:cNvSpPr/>
          <p:nvPr/>
        </p:nvSpPr>
        <p:spPr>
          <a:xfrm>
            <a:off x="1066800" y="3657600"/>
            <a:ext cx="304800" cy="304800"/>
          </a:xfrm>
          <a:prstGeom prst="diamond">
            <a:avLst/>
          </a:prstGeom>
          <a:solidFill>
            <a:srgbClr val="64B2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2" name="5-Point Star 61"/>
          <p:cNvSpPr/>
          <p:nvPr/>
        </p:nvSpPr>
        <p:spPr>
          <a:xfrm>
            <a:off x="990600" y="35052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3" name="5-Point Star 62"/>
          <p:cNvSpPr/>
          <p:nvPr/>
        </p:nvSpPr>
        <p:spPr>
          <a:xfrm>
            <a:off x="1219200" y="20574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4" name="5-Point Star 63"/>
          <p:cNvSpPr/>
          <p:nvPr/>
        </p:nvSpPr>
        <p:spPr>
          <a:xfrm>
            <a:off x="1447800" y="16002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5" name="5-Point Star 64"/>
          <p:cNvSpPr/>
          <p:nvPr/>
        </p:nvSpPr>
        <p:spPr>
          <a:xfrm>
            <a:off x="1800225" y="3438525"/>
            <a:ext cx="228600" cy="228600"/>
          </a:xfrm>
          <a:prstGeom prst="star5">
            <a:avLst/>
          </a:prstGeom>
          <a:solidFill>
            <a:srgbClr val="0070C0"/>
          </a:solid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6" name="5-Point Star 65"/>
          <p:cNvSpPr/>
          <p:nvPr/>
        </p:nvSpPr>
        <p:spPr>
          <a:xfrm>
            <a:off x="3276600" y="35052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7" name="5-Point Star 66"/>
          <p:cNvSpPr/>
          <p:nvPr/>
        </p:nvSpPr>
        <p:spPr>
          <a:xfrm>
            <a:off x="4724400" y="37338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8" name="5-Point Star 67"/>
          <p:cNvSpPr/>
          <p:nvPr/>
        </p:nvSpPr>
        <p:spPr>
          <a:xfrm>
            <a:off x="4876800" y="2514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69" name="5-Point Star 68"/>
          <p:cNvSpPr/>
          <p:nvPr/>
        </p:nvSpPr>
        <p:spPr>
          <a:xfrm>
            <a:off x="5334000" y="2895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70" name="5-Point Star 69"/>
          <p:cNvSpPr/>
          <p:nvPr/>
        </p:nvSpPr>
        <p:spPr>
          <a:xfrm>
            <a:off x="5867400" y="29718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71" name="5-Point Star 70"/>
          <p:cNvSpPr/>
          <p:nvPr/>
        </p:nvSpPr>
        <p:spPr>
          <a:xfrm>
            <a:off x="6019800" y="28194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74" name="5-Point Star 73"/>
          <p:cNvSpPr/>
          <p:nvPr/>
        </p:nvSpPr>
        <p:spPr>
          <a:xfrm>
            <a:off x="5943600" y="38100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76" name="5-Point Star 75"/>
          <p:cNvSpPr/>
          <p:nvPr/>
        </p:nvSpPr>
        <p:spPr>
          <a:xfrm>
            <a:off x="6705600" y="3276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77" name="5-Point Star 76"/>
          <p:cNvSpPr/>
          <p:nvPr/>
        </p:nvSpPr>
        <p:spPr>
          <a:xfrm>
            <a:off x="7086600" y="3276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78" name="5-Point Star 77"/>
          <p:cNvSpPr/>
          <p:nvPr/>
        </p:nvSpPr>
        <p:spPr>
          <a:xfrm>
            <a:off x="7315200" y="28194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0" name="5-Point Star 79"/>
          <p:cNvSpPr/>
          <p:nvPr/>
        </p:nvSpPr>
        <p:spPr>
          <a:xfrm>
            <a:off x="5334000" y="54102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1" name="5-Point Star 80"/>
          <p:cNvSpPr/>
          <p:nvPr/>
        </p:nvSpPr>
        <p:spPr>
          <a:xfrm>
            <a:off x="5486400" y="4419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2" name="5-Point Star 81"/>
          <p:cNvSpPr/>
          <p:nvPr/>
        </p:nvSpPr>
        <p:spPr>
          <a:xfrm>
            <a:off x="7086600" y="37338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95" name="5-Point Star 94"/>
          <p:cNvSpPr/>
          <p:nvPr/>
        </p:nvSpPr>
        <p:spPr>
          <a:xfrm>
            <a:off x="304800" y="5181600"/>
            <a:ext cx="219075" cy="228600"/>
          </a:xfrm>
          <a:prstGeom prst="star5">
            <a:avLst/>
          </a:prstGeom>
          <a:solidFill>
            <a:srgbClr val="0070C0"/>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solidFill>
                <a:srgbClr val="FFFFFF"/>
              </a:solidFill>
            </a:endParaRPr>
          </a:p>
        </p:txBody>
      </p:sp>
      <p:sp>
        <p:nvSpPr>
          <p:cNvPr id="107" name="5-Point Star 106"/>
          <p:cNvSpPr/>
          <p:nvPr/>
        </p:nvSpPr>
        <p:spPr>
          <a:xfrm>
            <a:off x="7772400" y="26670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15" name="Oval 114"/>
          <p:cNvSpPr/>
          <p:nvPr/>
        </p:nvSpPr>
        <p:spPr>
          <a:xfrm>
            <a:off x="7686675" y="26289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20" name="Oval 119"/>
          <p:cNvSpPr/>
          <p:nvPr/>
        </p:nvSpPr>
        <p:spPr>
          <a:xfrm>
            <a:off x="2943225" y="4295775"/>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23" name="Diamond 122"/>
          <p:cNvSpPr/>
          <p:nvPr/>
        </p:nvSpPr>
        <p:spPr>
          <a:xfrm>
            <a:off x="5229225" y="3771900"/>
            <a:ext cx="304800" cy="304800"/>
          </a:xfrm>
          <a:prstGeom prst="diamond">
            <a:avLst/>
          </a:prstGeom>
          <a:solidFill>
            <a:srgbClr val="64B2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092" name="Cross 55"/>
          <p:cNvSpPr>
            <a:spLocks noChangeArrowheads="1"/>
          </p:cNvSpPr>
          <p:nvPr/>
        </p:nvSpPr>
        <p:spPr bwMode="auto">
          <a:xfrm>
            <a:off x="190500" y="641985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dirty="0">
              <a:solidFill>
                <a:srgbClr val="000000"/>
              </a:solidFill>
            </a:endParaRPr>
          </a:p>
        </p:txBody>
      </p:sp>
      <p:sp>
        <p:nvSpPr>
          <p:cNvPr id="2093" name="TextBox 48"/>
          <p:cNvSpPr txBox="1">
            <a:spLocks noChangeArrowheads="1"/>
          </p:cNvSpPr>
          <p:nvPr/>
        </p:nvSpPr>
        <p:spPr bwMode="auto">
          <a:xfrm>
            <a:off x="514350" y="6353175"/>
            <a:ext cx="2173288" cy="369888"/>
          </a:xfrm>
          <a:prstGeom prst="rect">
            <a:avLst/>
          </a:prstGeom>
          <a:noFill/>
          <a:ln w="9525">
            <a:noFill/>
            <a:miter lim="800000"/>
            <a:headEnd/>
            <a:tailEnd/>
          </a:ln>
        </p:spPr>
        <p:txBody>
          <a:bodyPr wrap="none">
            <a:spAutoFit/>
          </a:bodyPr>
          <a:lstStyle/>
          <a:p>
            <a:r>
              <a:rPr lang="en-US" sz="1800" dirty="0">
                <a:solidFill>
                  <a:srgbClr val="000000"/>
                </a:solidFill>
                <a:latin typeface="Calibri" pitchFamily="34" charset="0"/>
              </a:rPr>
              <a:t>Beacon Communities</a:t>
            </a:r>
          </a:p>
        </p:txBody>
      </p:sp>
      <p:grpSp>
        <p:nvGrpSpPr>
          <p:cNvPr id="2" name="Group 198"/>
          <p:cNvGrpSpPr>
            <a:grpSpLocks/>
          </p:cNvGrpSpPr>
          <p:nvPr/>
        </p:nvGrpSpPr>
        <p:grpSpPr bwMode="auto">
          <a:xfrm>
            <a:off x="241300" y="4238625"/>
            <a:ext cx="1181100" cy="841375"/>
            <a:chOff x="614" y="3540"/>
            <a:chExt cx="744" cy="530"/>
          </a:xfrm>
          <a:noFill/>
        </p:grpSpPr>
        <p:sp>
          <p:nvSpPr>
            <p:cNvPr id="59" name="Freeform 191"/>
            <p:cNvSpPr>
              <a:spLocks/>
            </p:cNvSpPr>
            <p:nvPr/>
          </p:nvSpPr>
          <p:spPr bwMode="auto">
            <a:xfrm>
              <a:off x="1170" y="3852"/>
              <a:ext cx="188" cy="218"/>
            </a:xfrm>
            <a:custGeom>
              <a:avLst/>
              <a:gdLst/>
              <a:ahLst/>
              <a:cxnLst>
                <a:cxn ang="0">
                  <a:pos x="28" y="0"/>
                </a:cxn>
                <a:cxn ang="0">
                  <a:pos x="48" y="8"/>
                </a:cxn>
                <a:cxn ang="0">
                  <a:pos x="48" y="14"/>
                </a:cxn>
                <a:cxn ang="0">
                  <a:pos x="68" y="24"/>
                </a:cxn>
                <a:cxn ang="0">
                  <a:pos x="80" y="22"/>
                </a:cxn>
                <a:cxn ang="0">
                  <a:pos x="130" y="46"/>
                </a:cxn>
                <a:cxn ang="0">
                  <a:pos x="144" y="62"/>
                </a:cxn>
                <a:cxn ang="0">
                  <a:pos x="148" y="86"/>
                </a:cxn>
                <a:cxn ang="0">
                  <a:pos x="160" y="84"/>
                </a:cxn>
                <a:cxn ang="0">
                  <a:pos x="162" y="98"/>
                </a:cxn>
                <a:cxn ang="0">
                  <a:pos x="188" y="116"/>
                </a:cxn>
                <a:cxn ang="0">
                  <a:pos x="182" y="130"/>
                </a:cxn>
                <a:cxn ang="0">
                  <a:pos x="172" y="134"/>
                </a:cxn>
                <a:cxn ang="0">
                  <a:pos x="160" y="148"/>
                </a:cxn>
                <a:cxn ang="0">
                  <a:pos x="112" y="160"/>
                </a:cxn>
                <a:cxn ang="0">
                  <a:pos x="92" y="180"/>
                </a:cxn>
                <a:cxn ang="0">
                  <a:pos x="78" y="186"/>
                </a:cxn>
                <a:cxn ang="0">
                  <a:pos x="72" y="204"/>
                </a:cxn>
                <a:cxn ang="0">
                  <a:pos x="58" y="218"/>
                </a:cxn>
                <a:cxn ang="0">
                  <a:pos x="54" y="208"/>
                </a:cxn>
                <a:cxn ang="0">
                  <a:pos x="42" y="198"/>
                </a:cxn>
                <a:cxn ang="0">
                  <a:pos x="28" y="198"/>
                </a:cxn>
                <a:cxn ang="0">
                  <a:pos x="24" y="190"/>
                </a:cxn>
                <a:cxn ang="0">
                  <a:pos x="24" y="142"/>
                </a:cxn>
                <a:cxn ang="0">
                  <a:pos x="16" y="124"/>
                </a:cxn>
                <a:cxn ang="0">
                  <a:pos x="10" y="102"/>
                </a:cxn>
                <a:cxn ang="0">
                  <a:pos x="0" y="86"/>
                </a:cxn>
                <a:cxn ang="0">
                  <a:pos x="2" y="76"/>
                </a:cxn>
                <a:cxn ang="0">
                  <a:pos x="8" y="76"/>
                </a:cxn>
                <a:cxn ang="0">
                  <a:pos x="10" y="68"/>
                </a:cxn>
                <a:cxn ang="0">
                  <a:pos x="20" y="66"/>
                </a:cxn>
                <a:cxn ang="0">
                  <a:pos x="24" y="52"/>
                </a:cxn>
                <a:cxn ang="0">
                  <a:pos x="32" y="44"/>
                </a:cxn>
                <a:cxn ang="0">
                  <a:pos x="34" y="36"/>
                </a:cxn>
                <a:cxn ang="0">
                  <a:pos x="26" y="28"/>
                </a:cxn>
                <a:cxn ang="0">
                  <a:pos x="22" y="14"/>
                </a:cxn>
                <a:cxn ang="0">
                  <a:pos x="28" y="0"/>
                </a:cxn>
              </a:cxnLst>
              <a:rect l="0" t="0" r="r" b="b"/>
              <a:pathLst>
                <a:path w="188" h="218">
                  <a:moveTo>
                    <a:pt x="28" y="0"/>
                  </a:moveTo>
                  <a:lnTo>
                    <a:pt x="48" y="8"/>
                  </a:lnTo>
                  <a:lnTo>
                    <a:pt x="48" y="14"/>
                  </a:lnTo>
                  <a:lnTo>
                    <a:pt x="68" y="24"/>
                  </a:lnTo>
                  <a:lnTo>
                    <a:pt x="80" y="22"/>
                  </a:lnTo>
                  <a:lnTo>
                    <a:pt x="130" y="46"/>
                  </a:lnTo>
                  <a:lnTo>
                    <a:pt x="144" y="62"/>
                  </a:lnTo>
                  <a:lnTo>
                    <a:pt x="148" y="86"/>
                  </a:lnTo>
                  <a:lnTo>
                    <a:pt x="160" y="84"/>
                  </a:lnTo>
                  <a:lnTo>
                    <a:pt x="162" y="98"/>
                  </a:lnTo>
                  <a:lnTo>
                    <a:pt x="188" y="116"/>
                  </a:lnTo>
                  <a:lnTo>
                    <a:pt x="182" y="130"/>
                  </a:lnTo>
                  <a:lnTo>
                    <a:pt x="172" y="134"/>
                  </a:lnTo>
                  <a:lnTo>
                    <a:pt x="160" y="148"/>
                  </a:lnTo>
                  <a:lnTo>
                    <a:pt x="112" y="160"/>
                  </a:lnTo>
                  <a:lnTo>
                    <a:pt x="92" y="180"/>
                  </a:lnTo>
                  <a:lnTo>
                    <a:pt x="78" y="186"/>
                  </a:lnTo>
                  <a:lnTo>
                    <a:pt x="72" y="204"/>
                  </a:lnTo>
                  <a:lnTo>
                    <a:pt x="58" y="218"/>
                  </a:lnTo>
                  <a:lnTo>
                    <a:pt x="54" y="208"/>
                  </a:lnTo>
                  <a:lnTo>
                    <a:pt x="42" y="198"/>
                  </a:lnTo>
                  <a:lnTo>
                    <a:pt x="28" y="198"/>
                  </a:lnTo>
                  <a:lnTo>
                    <a:pt x="24" y="190"/>
                  </a:lnTo>
                  <a:lnTo>
                    <a:pt x="24" y="142"/>
                  </a:lnTo>
                  <a:lnTo>
                    <a:pt x="16" y="124"/>
                  </a:lnTo>
                  <a:lnTo>
                    <a:pt x="10" y="102"/>
                  </a:lnTo>
                  <a:lnTo>
                    <a:pt x="0" y="86"/>
                  </a:lnTo>
                  <a:lnTo>
                    <a:pt x="2" y="76"/>
                  </a:lnTo>
                  <a:lnTo>
                    <a:pt x="8" y="76"/>
                  </a:lnTo>
                  <a:lnTo>
                    <a:pt x="10" y="68"/>
                  </a:lnTo>
                  <a:lnTo>
                    <a:pt x="20" y="66"/>
                  </a:lnTo>
                  <a:lnTo>
                    <a:pt x="24" y="52"/>
                  </a:lnTo>
                  <a:lnTo>
                    <a:pt x="32" y="44"/>
                  </a:lnTo>
                  <a:lnTo>
                    <a:pt x="34" y="36"/>
                  </a:lnTo>
                  <a:lnTo>
                    <a:pt x="26" y="28"/>
                  </a:lnTo>
                  <a:lnTo>
                    <a:pt x="22" y="14"/>
                  </a:lnTo>
                  <a:lnTo>
                    <a:pt x="28" y="0"/>
                  </a:lnTo>
                  <a:close/>
                </a:path>
              </a:pathLst>
            </a:custGeom>
            <a:grpFill/>
            <a:ln w="7938">
              <a:solidFill>
                <a:srgbClr val="000000"/>
              </a:solidFill>
              <a:prstDash val="solid"/>
              <a:round/>
              <a:headEnd/>
              <a:tailEnd/>
            </a:ln>
          </p:spPr>
          <p:txBody>
            <a:bodyPr/>
            <a:lstStyle/>
            <a:p>
              <a:pPr>
                <a:defRPr/>
              </a:pPr>
              <a:endParaRPr lang="en-US">
                <a:solidFill>
                  <a:srgbClr val="000000"/>
                </a:solidFill>
                <a:latin typeface="+mn-lt"/>
                <a:cs typeface="+mn-cs"/>
              </a:endParaRPr>
            </a:p>
          </p:txBody>
        </p:sp>
        <p:sp>
          <p:nvSpPr>
            <p:cNvPr id="60" name="Freeform 192"/>
            <p:cNvSpPr>
              <a:spLocks/>
            </p:cNvSpPr>
            <p:nvPr/>
          </p:nvSpPr>
          <p:spPr bwMode="auto">
            <a:xfrm>
              <a:off x="1072" y="3730"/>
              <a:ext cx="106" cy="76"/>
            </a:xfrm>
            <a:custGeom>
              <a:avLst/>
              <a:gdLst/>
              <a:ahLst/>
              <a:cxnLst>
                <a:cxn ang="0">
                  <a:pos x="4" y="6"/>
                </a:cxn>
                <a:cxn ang="0">
                  <a:pos x="14" y="0"/>
                </a:cxn>
                <a:cxn ang="0">
                  <a:pos x="24" y="10"/>
                </a:cxn>
                <a:cxn ang="0">
                  <a:pos x="34" y="24"/>
                </a:cxn>
                <a:cxn ang="0">
                  <a:pos x="40" y="20"/>
                </a:cxn>
                <a:cxn ang="0">
                  <a:pos x="46" y="22"/>
                </a:cxn>
                <a:cxn ang="0">
                  <a:pos x="50" y="18"/>
                </a:cxn>
                <a:cxn ang="0">
                  <a:pos x="52" y="16"/>
                </a:cxn>
                <a:cxn ang="0">
                  <a:pos x="54" y="16"/>
                </a:cxn>
                <a:cxn ang="0">
                  <a:pos x="68" y="18"/>
                </a:cxn>
                <a:cxn ang="0">
                  <a:pos x="76" y="26"/>
                </a:cxn>
                <a:cxn ang="0">
                  <a:pos x="104" y="40"/>
                </a:cxn>
                <a:cxn ang="0">
                  <a:pos x="106" y="44"/>
                </a:cxn>
                <a:cxn ang="0">
                  <a:pos x="102" y="52"/>
                </a:cxn>
                <a:cxn ang="0">
                  <a:pos x="86" y="66"/>
                </a:cxn>
                <a:cxn ang="0">
                  <a:pos x="72" y="66"/>
                </a:cxn>
                <a:cxn ang="0">
                  <a:pos x="58" y="74"/>
                </a:cxn>
                <a:cxn ang="0">
                  <a:pos x="44" y="76"/>
                </a:cxn>
                <a:cxn ang="0">
                  <a:pos x="38" y="70"/>
                </a:cxn>
                <a:cxn ang="0">
                  <a:pos x="38" y="56"/>
                </a:cxn>
                <a:cxn ang="0">
                  <a:pos x="32" y="40"/>
                </a:cxn>
                <a:cxn ang="0">
                  <a:pos x="26" y="42"/>
                </a:cxn>
                <a:cxn ang="0">
                  <a:pos x="10" y="34"/>
                </a:cxn>
                <a:cxn ang="0">
                  <a:pos x="4" y="28"/>
                </a:cxn>
                <a:cxn ang="0">
                  <a:pos x="2" y="24"/>
                </a:cxn>
                <a:cxn ang="0">
                  <a:pos x="0" y="20"/>
                </a:cxn>
                <a:cxn ang="0">
                  <a:pos x="0" y="18"/>
                </a:cxn>
                <a:cxn ang="0">
                  <a:pos x="4" y="6"/>
                </a:cxn>
              </a:cxnLst>
              <a:rect l="0" t="0" r="r" b="b"/>
              <a:pathLst>
                <a:path w="106" h="76">
                  <a:moveTo>
                    <a:pt x="4" y="6"/>
                  </a:moveTo>
                  <a:lnTo>
                    <a:pt x="14" y="0"/>
                  </a:lnTo>
                  <a:lnTo>
                    <a:pt x="24" y="10"/>
                  </a:lnTo>
                  <a:lnTo>
                    <a:pt x="34" y="24"/>
                  </a:lnTo>
                  <a:lnTo>
                    <a:pt x="40" y="20"/>
                  </a:lnTo>
                  <a:lnTo>
                    <a:pt x="46" y="22"/>
                  </a:lnTo>
                  <a:lnTo>
                    <a:pt x="50" y="18"/>
                  </a:lnTo>
                  <a:lnTo>
                    <a:pt x="52" y="16"/>
                  </a:lnTo>
                  <a:lnTo>
                    <a:pt x="54" y="16"/>
                  </a:lnTo>
                  <a:lnTo>
                    <a:pt x="68" y="18"/>
                  </a:lnTo>
                  <a:lnTo>
                    <a:pt x="76" y="26"/>
                  </a:lnTo>
                  <a:lnTo>
                    <a:pt x="104" y="40"/>
                  </a:lnTo>
                  <a:lnTo>
                    <a:pt x="106" y="44"/>
                  </a:lnTo>
                  <a:lnTo>
                    <a:pt x="102" y="52"/>
                  </a:lnTo>
                  <a:lnTo>
                    <a:pt x="86" y="66"/>
                  </a:lnTo>
                  <a:lnTo>
                    <a:pt x="72" y="66"/>
                  </a:lnTo>
                  <a:lnTo>
                    <a:pt x="58" y="74"/>
                  </a:lnTo>
                  <a:lnTo>
                    <a:pt x="44" y="76"/>
                  </a:lnTo>
                  <a:lnTo>
                    <a:pt x="38" y="70"/>
                  </a:lnTo>
                  <a:lnTo>
                    <a:pt x="38" y="56"/>
                  </a:lnTo>
                  <a:lnTo>
                    <a:pt x="32" y="40"/>
                  </a:lnTo>
                  <a:lnTo>
                    <a:pt x="26" y="42"/>
                  </a:lnTo>
                  <a:lnTo>
                    <a:pt x="10" y="34"/>
                  </a:lnTo>
                  <a:lnTo>
                    <a:pt x="4" y="28"/>
                  </a:lnTo>
                  <a:lnTo>
                    <a:pt x="2" y="24"/>
                  </a:lnTo>
                  <a:lnTo>
                    <a:pt x="0" y="20"/>
                  </a:lnTo>
                  <a:lnTo>
                    <a:pt x="0" y="18"/>
                  </a:lnTo>
                  <a:lnTo>
                    <a:pt x="4" y="6"/>
                  </a:lnTo>
                  <a:close/>
                </a:path>
              </a:pathLst>
            </a:custGeom>
            <a:grpFill/>
            <a:ln w="7938">
              <a:solidFill>
                <a:srgbClr val="000000"/>
              </a:solidFill>
              <a:prstDash val="solid"/>
              <a:round/>
              <a:headEnd/>
              <a:tailEnd/>
            </a:ln>
          </p:spPr>
          <p:txBody>
            <a:bodyPr/>
            <a:lstStyle/>
            <a:p>
              <a:pPr>
                <a:defRPr/>
              </a:pPr>
              <a:endParaRPr lang="en-US">
                <a:solidFill>
                  <a:srgbClr val="000000"/>
                </a:solidFill>
                <a:latin typeface="+mn-lt"/>
                <a:cs typeface="+mn-cs"/>
              </a:endParaRPr>
            </a:p>
          </p:txBody>
        </p:sp>
        <p:sp>
          <p:nvSpPr>
            <p:cNvPr id="97" name="Freeform 193"/>
            <p:cNvSpPr>
              <a:spLocks/>
            </p:cNvSpPr>
            <p:nvPr/>
          </p:nvSpPr>
          <p:spPr bwMode="auto">
            <a:xfrm>
              <a:off x="982" y="3702"/>
              <a:ext cx="88" cy="28"/>
            </a:xfrm>
            <a:custGeom>
              <a:avLst/>
              <a:gdLst/>
              <a:ahLst/>
              <a:cxnLst>
                <a:cxn ang="0">
                  <a:pos x="6" y="6"/>
                </a:cxn>
                <a:cxn ang="0">
                  <a:pos x="4" y="0"/>
                </a:cxn>
                <a:cxn ang="0">
                  <a:pos x="16" y="0"/>
                </a:cxn>
                <a:cxn ang="0">
                  <a:pos x="18" y="4"/>
                </a:cxn>
                <a:cxn ang="0">
                  <a:pos x="48" y="8"/>
                </a:cxn>
                <a:cxn ang="0">
                  <a:pos x="48" y="4"/>
                </a:cxn>
                <a:cxn ang="0">
                  <a:pos x="48" y="2"/>
                </a:cxn>
                <a:cxn ang="0">
                  <a:pos x="50" y="2"/>
                </a:cxn>
                <a:cxn ang="0">
                  <a:pos x="52" y="6"/>
                </a:cxn>
                <a:cxn ang="0">
                  <a:pos x="54" y="10"/>
                </a:cxn>
                <a:cxn ang="0">
                  <a:pos x="70" y="10"/>
                </a:cxn>
                <a:cxn ang="0">
                  <a:pos x="76" y="6"/>
                </a:cxn>
                <a:cxn ang="0">
                  <a:pos x="88" y="12"/>
                </a:cxn>
                <a:cxn ang="0">
                  <a:pos x="80" y="22"/>
                </a:cxn>
                <a:cxn ang="0">
                  <a:pos x="64" y="28"/>
                </a:cxn>
                <a:cxn ang="0">
                  <a:pos x="34" y="18"/>
                </a:cxn>
                <a:cxn ang="0">
                  <a:pos x="0" y="24"/>
                </a:cxn>
                <a:cxn ang="0">
                  <a:pos x="0" y="12"/>
                </a:cxn>
                <a:cxn ang="0">
                  <a:pos x="6" y="6"/>
                </a:cxn>
              </a:cxnLst>
              <a:rect l="0" t="0" r="r" b="b"/>
              <a:pathLst>
                <a:path w="88" h="28">
                  <a:moveTo>
                    <a:pt x="6" y="6"/>
                  </a:moveTo>
                  <a:lnTo>
                    <a:pt x="4" y="0"/>
                  </a:lnTo>
                  <a:lnTo>
                    <a:pt x="16" y="0"/>
                  </a:lnTo>
                  <a:lnTo>
                    <a:pt x="18" y="4"/>
                  </a:lnTo>
                  <a:lnTo>
                    <a:pt x="48" y="8"/>
                  </a:lnTo>
                  <a:lnTo>
                    <a:pt x="48" y="4"/>
                  </a:lnTo>
                  <a:lnTo>
                    <a:pt x="48" y="2"/>
                  </a:lnTo>
                  <a:lnTo>
                    <a:pt x="50" y="2"/>
                  </a:lnTo>
                  <a:lnTo>
                    <a:pt x="52" y="6"/>
                  </a:lnTo>
                  <a:lnTo>
                    <a:pt x="54" y="10"/>
                  </a:lnTo>
                  <a:lnTo>
                    <a:pt x="70" y="10"/>
                  </a:lnTo>
                  <a:lnTo>
                    <a:pt x="76" y="6"/>
                  </a:lnTo>
                  <a:lnTo>
                    <a:pt x="88" y="12"/>
                  </a:lnTo>
                  <a:lnTo>
                    <a:pt x="80" y="22"/>
                  </a:lnTo>
                  <a:lnTo>
                    <a:pt x="64" y="28"/>
                  </a:lnTo>
                  <a:lnTo>
                    <a:pt x="34" y="18"/>
                  </a:lnTo>
                  <a:lnTo>
                    <a:pt x="0" y="24"/>
                  </a:lnTo>
                  <a:lnTo>
                    <a:pt x="0" y="12"/>
                  </a:lnTo>
                  <a:lnTo>
                    <a:pt x="6" y="6"/>
                  </a:lnTo>
                  <a:close/>
                </a:path>
              </a:pathLst>
            </a:custGeom>
            <a:grpFill/>
            <a:ln w="7938">
              <a:solidFill>
                <a:srgbClr val="000000"/>
              </a:solidFill>
              <a:prstDash val="solid"/>
              <a:round/>
              <a:headEnd/>
              <a:tailEnd/>
            </a:ln>
          </p:spPr>
          <p:txBody>
            <a:bodyPr/>
            <a:lstStyle/>
            <a:p>
              <a:pPr>
                <a:defRPr/>
              </a:pPr>
              <a:endParaRPr lang="en-US">
                <a:solidFill>
                  <a:srgbClr val="000000"/>
                </a:solidFill>
                <a:latin typeface="+mn-lt"/>
                <a:cs typeface="+mn-cs"/>
              </a:endParaRPr>
            </a:p>
          </p:txBody>
        </p:sp>
        <p:sp>
          <p:nvSpPr>
            <p:cNvPr id="98" name="Freeform 194"/>
            <p:cNvSpPr>
              <a:spLocks/>
            </p:cNvSpPr>
            <p:nvPr/>
          </p:nvSpPr>
          <p:spPr bwMode="auto">
            <a:xfrm>
              <a:off x="838" y="3626"/>
              <a:ext cx="94" cy="70"/>
            </a:xfrm>
            <a:custGeom>
              <a:avLst/>
              <a:gdLst/>
              <a:ahLst/>
              <a:cxnLst>
                <a:cxn ang="0">
                  <a:pos x="0" y="18"/>
                </a:cxn>
                <a:cxn ang="0">
                  <a:pos x="10" y="16"/>
                </a:cxn>
                <a:cxn ang="0">
                  <a:pos x="22" y="18"/>
                </a:cxn>
                <a:cxn ang="0">
                  <a:pos x="32" y="8"/>
                </a:cxn>
                <a:cxn ang="0">
                  <a:pos x="36" y="2"/>
                </a:cxn>
                <a:cxn ang="0">
                  <a:pos x="44" y="0"/>
                </a:cxn>
                <a:cxn ang="0">
                  <a:pos x="52" y="6"/>
                </a:cxn>
                <a:cxn ang="0">
                  <a:pos x="52" y="10"/>
                </a:cxn>
                <a:cxn ang="0">
                  <a:pos x="54" y="14"/>
                </a:cxn>
                <a:cxn ang="0">
                  <a:pos x="60" y="24"/>
                </a:cxn>
                <a:cxn ang="0">
                  <a:pos x="62" y="26"/>
                </a:cxn>
                <a:cxn ang="0">
                  <a:pos x="64" y="26"/>
                </a:cxn>
                <a:cxn ang="0">
                  <a:pos x="64" y="30"/>
                </a:cxn>
                <a:cxn ang="0">
                  <a:pos x="64" y="34"/>
                </a:cxn>
                <a:cxn ang="0">
                  <a:pos x="66" y="40"/>
                </a:cxn>
                <a:cxn ang="0">
                  <a:pos x="68" y="42"/>
                </a:cxn>
                <a:cxn ang="0">
                  <a:pos x="72" y="42"/>
                </a:cxn>
                <a:cxn ang="0">
                  <a:pos x="76" y="42"/>
                </a:cxn>
                <a:cxn ang="0">
                  <a:pos x="72" y="40"/>
                </a:cxn>
                <a:cxn ang="0">
                  <a:pos x="76" y="38"/>
                </a:cxn>
                <a:cxn ang="0">
                  <a:pos x="80" y="38"/>
                </a:cxn>
                <a:cxn ang="0">
                  <a:pos x="84" y="38"/>
                </a:cxn>
                <a:cxn ang="0">
                  <a:pos x="80" y="46"/>
                </a:cxn>
                <a:cxn ang="0">
                  <a:pos x="84" y="48"/>
                </a:cxn>
                <a:cxn ang="0">
                  <a:pos x="86" y="54"/>
                </a:cxn>
                <a:cxn ang="0">
                  <a:pos x="94" y="62"/>
                </a:cxn>
                <a:cxn ang="0">
                  <a:pos x="88" y="68"/>
                </a:cxn>
                <a:cxn ang="0">
                  <a:pos x="84" y="70"/>
                </a:cxn>
                <a:cxn ang="0">
                  <a:pos x="78" y="66"/>
                </a:cxn>
                <a:cxn ang="0">
                  <a:pos x="68" y="70"/>
                </a:cxn>
                <a:cxn ang="0">
                  <a:pos x="60" y="66"/>
                </a:cxn>
                <a:cxn ang="0">
                  <a:pos x="60" y="62"/>
                </a:cxn>
                <a:cxn ang="0">
                  <a:pos x="54" y="60"/>
                </a:cxn>
                <a:cxn ang="0">
                  <a:pos x="48" y="62"/>
                </a:cxn>
                <a:cxn ang="0">
                  <a:pos x="44" y="54"/>
                </a:cxn>
                <a:cxn ang="0">
                  <a:pos x="48" y="54"/>
                </a:cxn>
                <a:cxn ang="0">
                  <a:pos x="50" y="52"/>
                </a:cxn>
                <a:cxn ang="0">
                  <a:pos x="48" y="50"/>
                </a:cxn>
                <a:cxn ang="0">
                  <a:pos x="44" y="48"/>
                </a:cxn>
                <a:cxn ang="0">
                  <a:pos x="42" y="48"/>
                </a:cxn>
                <a:cxn ang="0">
                  <a:pos x="42" y="50"/>
                </a:cxn>
                <a:cxn ang="0">
                  <a:pos x="42" y="56"/>
                </a:cxn>
                <a:cxn ang="0">
                  <a:pos x="38" y="54"/>
                </a:cxn>
                <a:cxn ang="0">
                  <a:pos x="42" y="60"/>
                </a:cxn>
                <a:cxn ang="0">
                  <a:pos x="42" y="64"/>
                </a:cxn>
                <a:cxn ang="0">
                  <a:pos x="40" y="62"/>
                </a:cxn>
                <a:cxn ang="0">
                  <a:pos x="38" y="60"/>
                </a:cxn>
                <a:cxn ang="0">
                  <a:pos x="36" y="62"/>
                </a:cxn>
                <a:cxn ang="0">
                  <a:pos x="26" y="66"/>
                </a:cxn>
                <a:cxn ang="0">
                  <a:pos x="20" y="52"/>
                </a:cxn>
                <a:cxn ang="0">
                  <a:pos x="16" y="52"/>
                </a:cxn>
                <a:cxn ang="0">
                  <a:pos x="12" y="40"/>
                </a:cxn>
                <a:cxn ang="0">
                  <a:pos x="4" y="34"/>
                </a:cxn>
                <a:cxn ang="0">
                  <a:pos x="4" y="26"/>
                </a:cxn>
                <a:cxn ang="0">
                  <a:pos x="0" y="18"/>
                </a:cxn>
              </a:cxnLst>
              <a:rect l="0" t="0" r="r" b="b"/>
              <a:pathLst>
                <a:path w="94" h="70">
                  <a:moveTo>
                    <a:pt x="0" y="18"/>
                  </a:moveTo>
                  <a:lnTo>
                    <a:pt x="10" y="16"/>
                  </a:lnTo>
                  <a:lnTo>
                    <a:pt x="22" y="18"/>
                  </a:lnTo>
                  <a:lnTo>
                    <a:pt x="32" y="8"/>
                  </a:lnTo>
                  <a:lnTo>
                    <a:pt x="36" y="2"/>
                  </a:lnTo>
                  <a:lnTo>
                    <a:pt x="44" y="0"/>
                  </a:lnTo>
                  <a:lnTo>
                    <a:pt x="52" y="6"/>
                  </a:lnTo>
                  <a:lnTo>
                    <a:pt x="52" y="10"/>
                  </a:lnTo>
                  <a:lnTo>
                    <a:pt x="54" y="14"/>
                  </a:lnTo>
                  <a:lnTo>
                    <a:pt x="60" y="24"/>
                  </a:lnTo>
                  <a:lnTo>
                    <a:pt x="62" y="26"/>
                  </a:lnTo>
                  <a:lnTo>
                    <a:pt x="64" y="26"/>
                  </a:lnTo>
                  <a:lnTo>
                    <a:pt x="64" y="30"/>
                  </a:lnTo>
                  <a:lnTo>
                    <a:pt x="64" y="34"/>
                  </a:lnTo>
                  <a:lnTo>
                    <a:pt x="66" y="40"/>
                  </a:lnTo>
                  <a:lnTo>
                    <a:pt x="68" y="42"/>
                  </a:lnTo>
                  <a:lnTo>
                    <a:pt x="72" y="42"/>
                  </a:lnTo>
                  <a:lnTo>
                    <a:pt x="76" y="42"/>
                  </a:lnTo>
                  <a:lnTo>
                    <a:pt x="72" y="40"/>
                  </a:lnTo>
                  <a:lnTo>
                    <a:pt x="76" y="38"/>
                  </a:lnTo>
                  <a:lnTo>
                    <a:pt x="80" y="38"/>
                  </a:lnTo>
                  <a:lnTo>
                    <a:pt x="84" y="38"/>
                  </a:lnTo>
                  <a:lnTo>
                    <a:pt x="80" y="46"/>
                  </a:lnTo>
                  <a:lnTo>
                    <a:pt x="84" y="48"/>
                  </a:lnTo>
                  <a:lnTo>
                    <a:pt x="86" y="54"/>
                  </a:lnTo>
                  <a:lnTo>
                    <a:pt x="94" y="62"/>
                  </a:lnTo>
                  <a:lnTo>
                    <a:pt x="88" y="68"/>
                  </a:lnTo>
                  <a:lnTo>
                    <a:pt x="84" y="70"/>
                  </a:lnTo>
                  <a:lnTo>
                    <a:pt x="78" y="66"/>
                  </a:lnTo>
                  <a:lnTo>
                    <a:pt x="68" y="70"/>
                  </a:lnTo>
                  <a:lnTo>
                    <a:pt x="60" y="66"/>
                  </a:lnTo>
                  <a:lnTo>
                    <a:pt x="60" y="62"/>
                  </a:lnTo>
                  <a:lnTo>
                    <a:pt x="54" y="60"/>
                  </a:lnTo>
                  <a:lnTo>
                    <a:pt x="48" y="62"/>
                  </a:lnTo>
                  <a:lnTo>
                    <a:pt x="44" y="54"/>
                  </a:lnTo>
                  <a:lnTo>
                    <a:pt x="48" y="54"/>
                  </a:lnTo>
                  <a:lnTo>
                    <a:pt x="50" y="52"/>
                  </a:lnTo>
                  <a:lnTo>
                    <a:pt x="48" y="50"/>
                  </a:lnTo>
                  <a:lnTo>
                    <a:pt x="44" y="48"/>
                  </a:lnTo>
                  <a:lnTo>
                    <a:pt x="42" y="48"/>
                  </a:lnTo>
                  <a:lnTo>
                    <a:pt x="42" y="50"/>
                  </a:lnTo>
                  <a:lnTo>
                    <a:pt x="42" y="56"/>
                  </a:lnTo>
                  <a:lnTo>
                    <a:pt x="38" y="54"/>
                  </a:lnTo>
                  <a:lnTo>
                    <a:pt x="42" y="60"/>
                  </a:lnTo>
                  <a:lnTo>
                    <a:pt x="42" y="64"/>
                  </a:lnTo>
                  <a:lnTo>
                    <a:pt x="40" y="62"/>
                  </a:lnTo>
                  <a:lnTo>
                    <a:pt x="38" y="60"/>
                  </a:lnTo>
                  <a:lnTo>
                    <a:pt x="36" y="62"/>
                  </a:lnTo>
                  <a:lnTo>
                    <a:pt x="26" y="66"/>
                  </a:lnTo>
                  <a:lnTo>
                    <a:pt x="20" y="52"/>
                  </a:lnTo>
                  <a:lnTo>
                    <a:pt x="16" y="52"/>
                  </a:lnTo>
                  <a:lnTo>
                    <a:pt x="12" y="40"/>
                  </a:lnTo>
                  <a:lnTo>
                    <a:pt x="4" y="34"/>
                  </a:lnTo>
                  <a:lnTo>
                    <a:pt x="4" y="26"/>
                  </a:lnTo>
                  <a:lnTo>
                    <a:pt x="0" y="18"/>
                  </a:lnTo>
                  <a:close/>
                </a:path>
              </a:pathLst>
            </a:custGeom>
            <a:grpFill/>
            <a:ln w="7938">
              <a:solidFill>
                <a:srgbClr val="000000"/>
              </a:solidFill>
              <a:prstDash val="solid"/>
              <a:round/>
              <a:headEnd/>
              <a:tailEnd/>
            </a:ln>
          </p:spPr>
          <p:txBody>
            <a:bodyPr/>
            <a:lstStyle/>
            <a:p>
              <a:pPr>
                <a:defRPr/>
              </a:pPr>
              <a:endParaRPr lang="en-US">
                <a:solidFill>
                  <a:srgbClr val="000000"/>
                </a:solidFill>
                <a:latin typeface="+mn-lt"/>
                <a:cs typeface="+mn-cs"/>
              </a:endParaRPr>
            </a:p>
          </p:txBody>
        </p:sp>
        <p:sp>
          <p:nvSpPr>
            <p:cNvPr id="99" name="Freeform 195"/>
            <p:cNvSpPr>
              <a:spLocks/>
            </p:cNvSpPr>
            <p:nvPr/>
          </p:nvSpPr>
          <p:spPr bwMode="auto">
            <a:xfrm>
              <a:off x="614" y="3540"/>
              <a:ext cx="74" cy="58"/>
            </a:xfrm>
            <a:custGeom>
              <a:avLst/>
              <a:gdLst/>
              <a:ahLst/>
              <a:cxnLst>
                <a:cxn ang="0">
                  <a:pos x="12" y="10"/>
                </a:cxn>
                <a:cxn ang="0">
                  <a:pos x="20" y="8"/>
                </a:cxn>
                <a:cxn ang="0">
                  <a:pos x="26" y="4"/>
                </a:cxn>
                <a:cxn ang="0">
                  <a:pos x="28" y="2"/>
                </a:cxn>
                <a:cxn ang="0">
                  <a:pos x="32" y="0"/>
                </a:cxn>
                <a:cxn ang="0">
                  <a:pos x="34" y="0"/>
                </a:cxn>
                <a:cxn ang="0">
                  <a:pos x="44" y="2"/>
                </a:cxn>
                <a:cxn ang="0">
                  <a:pos x="54" y="0"/>
                </a:cxn>
                <a:cxn ang="0">
                  <a:pos x="56" y="0"/>
                </a:cxn>
                <a:cxn ang="0">
                  <a:pos x="62" y="2"/>
                </a:cxn>
                <a:cxn ang="0">
                  <a:pos x="68" y="6"/>
                </a:cxn>
                <a:cxn ang="0">
                  <a:pos x="70" y="8"/>
                </a:cxn>
                <a:cxn ang="0">
                  <a:pos x="74" y="16"/>
                </a:cxn>
                <a:cxn ang="0">
                  <a:pos x="68" y="26"/>
                </a:cxn>
                <a:cxn ang="0">
                  <a:pos x="66" y="34"/>
                </a:cxn>
                <a:cxn ang="0">
                  <a:pos x="66" y="42"/>
                </a:cxn>
                <a:cxn ang="0">
                  <a:pos x="62" y="46"/>
                </a:cxn>
                <a:cxn ang="0">
                  <a:pos x="56" y="54"/>
                </a:cxn>
                <a:cxn ang="0">
                  <a:pos x="52" y="56"/>
                </a:cxn>
                <a:cxn ang="0">
                  <a:pos x="48" y="58"/>
                </a:cxn>
                <a:cxn ang="0">
                  <a:pos x="42" y="52"/>
                </a:cxn>
                <a:cxn ang="0">
                  <a:pos x="30" y="52"/>
                </a:cxn>
                <a:cxn ang="0">
                  <a:pos x="26" y="52"/>
                </a:cxn>
                <a:cxn ang="0">
                  <a:pos x="24" y="48"/>
                </a:cxn>
                <a:cxn ang="0">
                  <a:pos x="20" y="44"/>
                </a:cxn>
                <a:cxn ang="0">
                  <a:pos x="14" y="44"/>
                </a:cxn>
                <a:cxn ang="0">
                  <a:pos x="8" y="42"/>
                </a:cxn>
                <a:cxn ang="0">
                  <a:pos x="2" y="36"/>
                </a:cxn>
                <a:cxn ang="0">
                  <a:pos x="0" y="30"/>
                </a:cxn>
                <a:cxn ang="0">
                  <a:pos x="6" y="20"/>
                </a:cxn>
                <a:cxn ang="0">
                  <a:pos x="12" y="10"/>
                </a:cxn>
              </a:cxnLst>
              <a:rect l="0" t="0" r="r" b="b"/>
              <a:pathLst>
                <a:path w="74" h="58">
                  <a:moveTo>
                    <a:pt x="12" y="10"/>
                  </a:moveTo>
                  <a:lnTo>
                    <a:pt x="20" y="8"/>
                  </a:lnTo>
                  <a:lnTo>
                    <a:pt x="26" y="4"/>
                  </a:lnTo>
                  <a:lnTo>
                    <a:pt x="28" y="2"/>
                  </a:lnTo>
                  <a:lnTo>
                    <a:pt x="32" y="0"/>
                  </a:lnTo>
                  <a:lnTo>
                    <a:pt x="34" y="0"/>
                  </a:lnTo>
                  <a:lnTo>
                    <a:pt x="44" y="2"/>
                  </a:lnTo>
                  <a:lnTo>
                    <a:pt x="54" y="0"/>
                  </a:lnTo>
                  <a:lnTo>
                    <a:pt x="56" y="0"/>
                  </a:lnTo>
                  <a:lnTo>
                    <a:pt x="62" y="2"/>
                  </a:lnTo>
                  <a:lnTo>
                    <a:pt x="68" y="6"/>
                  </a:lnTo>
                  <a:lnTo>
                    <a:pt x="70" y="8"/>
                  </a:lnTo>
                  <a:lnTo>
                    <a:pt x="74" y="16"/>
                  </a:lnTo>
                  <a:lnTo>
                    <a:pt x="68" y="26"/>
                  </a:lnTo>
                  <a:lnTo>
                    <a:pt x="66" y="34"/>
                  </a:lnTo>
                  <a:lnTo>
                    <a:pt x="66" y="42"/>
                  </a:lnTo>
                  <a:lnTo>
                    <a:pt x="62" y="46"/>
                  </a:lnTo>
                  <a:lnTo>
                    <a:pt x="56" y="54"/>
                  </a:lnTo>
                  <a:lnTo>
                    <a:pt x="52" y="56"/>
                  </a:lnTo>
                  <a:lnTo>
                    <a:pt x="48" y="58"/>
                  </a:lnTo>
                  <a:lnTo>
                    <a:pt x="42" y="52"/>
                  </a:lnTo>
                  <a:lnTo>
                    <a:pt x="30" y="52"/>
                  </a:lnTo>
                  <a:lnTo>
                    <a:pt x="26" y="52"/>
                  </a:lnTo>
                  <a:lnTo>
                    <a:pt x="24" y="48"/>
                  </a:lnTo>
                  <a:lnTo>
                    <a:pt x="20" y="44"/>
                  </a:lnTo>
                  <a:lnTo>
                    <a:pt x="14" y="44"/>
                  </a:lnTo>
                  <a:lnTo>
                    <a:pt x="8" y="42"/>
                  </a:lnTo>
                  <a:lnTo>
                    <a:pt x="2" y="36"/>
                  </a:lnTo>
                  <a:lnTo>
                    <a:pt x="0" y="30"/>
                  </a:lnTo>
                  <a:lnTo>
                    <a:pt x="6" y="20"/>
                  </a:lnTo>
                  <a:lnTo>
                    <a:pt x="12" y="10"/>
                  </a:lnTo>
                  <a:close/>
                </a:path>
              </a:pathLst>
            </a:custGeom>
            <a:grpFill/>
            <a:ln w="7938">
              <a:solidFill>
                <a:srgbClr val="000000"/>
              </a:solidFill>
              <a:prstDash val="solid"/>
              <a:round/>
              <a:headEnd/>
              <a:tailEnd/>
            </a:ln>
          </p:spPr>
          <p:txBody>
            <a:bodyPr/>
            <a:lstStyle/>
            <a:p>
              <a:pPr>
                <a:defRPr/>
              </a:pPr>
              <a:endParaRPr lang="en-US">
                <a:solidFill>
                  <a:srgbClr val="000000"/>
                </a:solidFill>
                <a:latin typeface="+mn-lt"/>
                <a:cs typeface="+mn-cs"/>
              </a:endParaRPr>
            </a:p>
          </p:txBody>
        </p:sp>
        <p:sp>
          <p:nvSpPr>
            <p:cNvPr id="100" name="Freeform 196"/>
            <p:cNvSpPr>
              <a:spLocks/>
            </p:cNvSpPr>
            <p:nvPr/>
          </p:nvSpPr>
          <p:spPr bwMode="auto">
            <a:xfrm>
              <a:off x="1018" y="3754"/>
              <a:ext cx="36" cy="30"/>
            </a:xfrm>
            <a:custGeom>
              <a:avLst/>
              <a:gdLst/>
              <a:ahLst/>
              <a:cxnLst>
                <a:cxn ang="0">
                  <a:pos x="2" y="2"/>
                </a:cxn>
                <a:cxn ang="0">
                  <a:pos x="14" y="0"/>
                </a:cxn>
                <a:cxn ang="0">
                  <a:pos x="28" y="4"/>
                </a:cxn>
                <a:cxn ang="0">
                  <a:pos x="36" y="12"/>
                </a:cxn>
                <a:cxn ang="0">
                  <a:pos x="36" y="18"/>
                </a:cxn>
                <a:cxn ang="0">
                  <a:pos x="30" y="26"/>
                </a:cxn>
                <a:cxn ang="0">
                  <a:pos x="24" y="28"/>
                </a:cxn>
                <a:cxn ang="0">
                  <a:pos x="18" y="30"/>
                </a:cxn>
                <a:cxn ang="0">
                  <a:pos x="12" y="28"/>
                </a:cxn>
                <a:cxn ang="0">
                  <a:pos x="10" y="24"/>
                </a:cxn>
                <a:cxn ang="0">
                  <a:pos x="8" y="20"/>
                </a:cxn>
                <a:cxn ang="0">
                  <a:pos x="10" y="12"/>
                </a:cxn>
                <a:cxn ang="0">
                  <a:pos x="0" y="8"/>
                </a:cxn>
                <a:cxn ang="0">
                  <a:pos x="2" y="2"/>
                </a:cxn>
              </a:cxnLst>
              <a:rect l="0" t="0" r="r" b="b"/>
              <a:pathLst>
                <a:path w="36" h="30">
                  <a:moveTo>
                    <a:pt x="2" y="2"/>
                  </a:moveTo>
                  <a:lnTo>
                    <a:pt x="14" y="0"/>
                  </a:lnTo>
                  <a:lnTo>
                    <a:pt x="28" y="4"/>
                  </a:lnTo>
                  <a:lnTo>
                    <a:pt x="36" y="12"/>
                  </a:lnTo>
                  <a:lnTo>
                    <a:pt x="36" y="18"/>
                  </a:lnTo>
                  <a:lnTo>
                    <a:pt x="30" y="26"/>
                  </a:lnTo>
                  <a:lnTo>
                    <a:pt x="24" y="28"/>
                  </a:lnTo>
                  <a:lnTo>
                    <a:pt x="18" y="30"/>
                  </a:lnTo>
                  <a:lnTo>
                    <a:pt x="12" y="28"/>
                  </a:lnTo>
                  <a:lnTo>
                    <a:pt x="10" y="24"/>
                  </a:lnTo>
                  <a:lnTo>
                    <a:pt x="8" y="20"/>
                  </a:lnTo>
                  <a:lnTo>
                    <a:pt x="10" y="12"/>
                  </a:lnTo>
                  <a:lnTo>
                    <a:pt x="0" y="8"/>
                  </a:lnTo>
                  <a:lnTo>
                    <a:pt x="2" y="2"/>
                  </a:lnTo>
                  <a:close/>
                </a:path>
              </a:pathLst>
            </a:custGeom>
            <a:grpFill/>
            <a:ln w="7938">
              <a:solidFill>
                <a:srgbClr val="000000"/>
              </a:solidFill>
              <a:prstDash val="solid"/>
              <a:round/>
              <a:headEnd/>
              <a:tailEnd/>
            </a:ln>
          </p:spPr>
          <p:txBody>
            <a:bodyPr/>
            <a:lstStyle/>
            <a:p>
              <a:pPr>
                <a:defRPr/>
              </a:pPr>
              <a:endParaRPr lang="en-US">
                <a:solidFill>
                  <a:srgbClr val="000000"/>
                </a:solidFill>
                <a:latin typeface="+mn-lt"/>
                <a:cs typeface="+mn-cs"/>
              </a:endParaRPr>
            </a:p>
          </p:txBody>
        </p:sp>
        <p:sp>
          <p:nvSpPr>
            <p:cNvPr id="103" name="Freeform 197"/>
            <p:cNvSpPr>
              <a:spLocks/>
            </p:cNvSpPr>
            <p:nvPr/>
          </p:nvSpPr>
          <p:spPr bwMode="auto">
            <a:xfrm>
              <a:off x="1070" y="3802"/>
              <a:ext cx="26" cy="18"/>
            </a:xfrm>
            <a:custGeom>
              <a:avLst/>
              <a:gdLst/>
              <a:ahLst/>
              <a:cxnLst>
                <a:cxn ang="0">
                  <a:pos x="0" y="14"/>
                </a:cxn>
                <a:cxn ang="0">
                  <a:pos x="6" y="6"/>
                </a:cxn>
                <a:cxn ang="0">
                  <a:pos x="14" y="4"/>
                </a:cxn>
                <a:cxn ang="0">
                  <a:pos x="20" y="0"/>
                </a:cxn>
                <a:cxn ang="0">
                  <a:pos x="24" y="4"/>
                </a:cxn>
                <a:cxn ang="0">
                  <a:pos x="22" y="10"/>
                </a:cxn>
                <a:cxn ang="0">
                  <a:pos x="26" y="14"/>
                </a:cxn>
                <a:cxn ang="0">
                  <a:pos x="20" y="16"/>
                </a:cxn>
                <a:cxn ang="0">
                  <a:pos x="14" y="14"/>
                </a:cxn>
                <a:cxn ang="0">
                  <a:pos x="8" y="16"/>
                </a:cxn>
                <a:cxn ang="0">
                  <a:pos x="6" y="18"/>
                </a:cxn>
                <a:cxn ang="0">
                  <a:pos x="0" y="14"/>
                </a:cxn>
              </a:cxnLst>
              <a:rect l="0" t="0" r="r" b="b"/>
              <a:pathLst>
                <a:path w="26" h="18">
                  <a:moveTo>
                    <a:pt x="0" y="14"/>
                  </a:moveTo>
                  <a:lnTo>
                    <a:pt x="6" y="6"/>
                  </a:lnTo>
                  <a:lnTo>
                    <a:pt x="14" y="4"/>
                  </a:lnTo>
                  <a:lnTo>
                    <a:pt x="20" y="0"/>
                  </a:lnTo>
                  <a:lnTo>
                    <a:pt x="24" y="4"/>
                  </a:lnTo>
                  <a:lnTo>
                    <a:pt x="22" y="10"/>
                  </a:lnTo>
                  <a:lnTo>
                    <a:pt x="26" y="14"/>
                  </a:lnTo>
                  <a:lnTo>
                    <a:pt x="20" y="16"/>
                  </a:lnTo>
                  <a:lnTo>
                    <a:pt x="14" y="14"/>
                  </a:lnTo>
                  <a:lnTo>
                    <a:pt x="8" y="16"/>
                  </a:lnTo>
                  <a:lnTo>
                    <a:pt x="6" y="18"/>
                  </a:lnTo>
                  <a:lnTo>
                    <a:pt x="0" y="14"/>
                  </a:lnTo>
                  <a:close/>
                </a:path>
              </a:pathLst>
            </a:custGeom>
            <a:grpFill/>
            <a:ln w="7938">
              <a:solidFill>
                <a:srgbClr val="000000"/>
              </a:solidFill>
              <a:prstDash val="solid"/>
              <a:round/>
              <a:headEnd/>
              <a:tailEnd/>
            </a:ln>
          </p:spPr>
          <p:txBody>
            <a:bodyPr/>
            <a:lstStyle/>
            <a:p>
              <a:pPr>
                <a:defRPr/>
              </a:pPr>
              <a:endParaRPr lang="en-US">
                <a:solidFill>
                  <a:srgbClr val="000000"/>
                </a:solidFill>
                <a:latin typeface="+mn-lt"/>
                <a:cs typeface="+mn-cs"/>
              </a:endParaRPr>
            </a:p>
          </p:txBody>
        </p:sp>
      </p:grpSp>
      <p:sp>
        <p:nvSpPr>
          <p:cNvPr id="2095" name="Isosceles Triangle 103"/>
          <p:cNvSpPr>
            <a:spLocks noChangeArrowheads="1"/>
          </p:cNvSpPr>
          <p:nvPr/>
        </p:nvSpPr>
        <p:spPr bwMode="auto">
          <a:xfrm>
            <a:off x="2941537" y="6438850"/>
            <a:ext cx="238125" cy="267259"/>
          </a:xfrm>
          <a:prstGeom prst="triangle">
            <a:avLst>
              <a:gd name="adj" fmla="val 40632"/>
            </a:avLst>
          </a:prstGeom>
          <a:solidFill>
            <a:srgbClr val="7030A0"/>
          </a:solidFill>
          <a:ln w="9525" algn="ctr">
            <a:solidFill>
              <a:schemeClr val="tx1"/>
            </a:solidFill>
            <a:round/>
            <a:headEnd/>
            <a:tailEnd/>
          </a:ln>
        </p:spPr>
        <p:txBody>
          <a:bodyPr/>
          <a:lstStyle/>
          <a:p>
            <a:pPr algn="ctr"/>
            <a:endParaRPr lang="en-US" sz="1800" dirty="0">
              <a:solidFill>
                <a:srgbClr val="000000"/>
              </a:solidFill>
              <a:latin typeface="+mn-lt"/>
            </a:endParaRPr>
          </a:p>
        </p:txBody>
      </p:sp>
      <p:sp>
        <p:nvSpPr>
          <p:cNvPr id="2096" name="TextBox 48"/>
          <p:cNvSpPr txBox="1">
            <a:spLocks noChangeArrowheads="1"/>
          </p:cNvSpPr>
          <p:nvPr/>
        </p:nvSpPr>
        <p:spPr bwMode="auto">
          <a:xfrm>
            <a:off x="3152775" y="6324600"/>
            <a:ext cx="2109788" cy="369332"/>
          </a:xfrm>
          <a:prstGeom prst="rect">
            <a:avLst/>
          </a:prstGeom>
          <a:noFill/>
          <a:ln w="9525">
            <a:noFill/>
            <a:miter lim="800000"/>
            <a:headEnd/>
            <a:tailEnd/>
          </a:ln>
        </p:spPr>
        <p:txBody>
          <a:bodyPr wrap="square">
            <a:spAutoFit/>
          </a:bodyPr>
          <a:lstStyle/>
          <a:p>
            <a:r>
              <a:rPr lang="en-US" sz="1800" dirty="0">
                <a:solidFill>
                  <a:srgbClr val="7030A0"/>
                </a:solidFill>
                <a:latin typeface="Calibri" pitchFamily="34" charset="0"/>
              </a:rPr>
              <a:t>Other </a:t>
            </a:r>
            <a:r>
              <a:rPr lang="en-US" sz="1800" dirty="0" err="1">
                <a:solidFill>
                  <a:srgbClr val="7030A0"/>
                </a:solidFill>
                <a:latin typeface="Calibri" pitchFamily="34" charset="0"/>
              </a:rPr>
              <a:t>Collaboratives</a:t>
            </a:r>
            <a:endParaRPr lang="en-US" sz="1800" dirty="0">
              <a:solidFill>
                <a:srgbClr val="7030A0"/>
              </a:solidFill>
              <a:latin typeface="Calibri" pitchFamily="34" charset="0"/>
            </a:endParaRPr>
          </a:p>
        </p:txBody>
      </p:sp>
      <p:sp>
        <p:nvSpPr>
          <p:cNvPr id="2097" name="Cross 112"/>
          <p:cNvSpPr>
            <a:spLocks noChangeArrowheads="1"/>
          </p:cNvSpPr>
          <p:nvPr/>
        </p:nvSpPr>
        <p:spPr bwMode="auto">
          <a:xfrm>
            <a:off x="781050" y="443865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dirty="0">
              <a:solidFill>
                <a:srgbClr val="000000"/>
              </a:solidFill>
            </a:endParaRPr>
          </a:p>
        </p:txBody>
      </p:sp>
      <p:sp>
        <p:nvSpPr>
          <p:cNvPr id="2098" name="Cross 113"/>
          <p:cNvSpPr>
            <a:spLocks noChangeArrowheads="1"/>
          </p:cNvSpPr>
          <p:nvPr/>
        </p:nvSpPr>
        <p:spPr bwMode="auto">
          <a:xfrm>
            <a:off x="1876425" y="1647825"/>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2099" name="Cross 115"/>
          <p:cNvSpPr>
            <a:spLocks noChangeArrowheads="1"/>
          </p:cNvSpPr>
          <p:nvPr/>
        </p:nvSpPr>
        <p:spPr bwMode="auto">
          <a:xfrm>
            <a:off x="5915025" y="3400425"/>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73" name="5-Point Star 72"/>
          <p:cNvSpPr/>
          <p:nvPr/>
        </p:nvSpPr>
        <p:spPr>
          <a:xfrm>
            <a:off x="5867400" y="34290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118" name="Oval 117"/>
          <p:cNvSpPr/>
          <p:nvPr/>
        </p:nvSpPr>
        <p:spPr>
          <a:xfrm>
            <a:off x="5781675" y="33528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102" name="Cross 116"/>
          <p:cNvSpPr>
            <a:spLocks noChangeArrowheads="1"/>
          </p:cNvSpPr>
          <p:nvPr/>
        </p:nvSpPr>
        <p:spPr bwMode="auto">
          <a:xfrm>
            <a:off x="2867025" y="375285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2103" name="Cross 118"/>
          <p:cNvSpPr>
            <a:spLocks noChangeArrowheads="1"/>
          </p:cNvSpPr>
          <p:nvPr/>
        </p:nvSpPr>
        <p:spPr bwMode="auto">
          <a:xfrm>
            <a:off x="5562600" y="558165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2104" name="Cross 120"/>
          <p:cNvSpPr>
            <a:spLocks noChangeArrowheads="1"/>
          </p:cNvSpPr>
          <p:nvPr/>
        </p:nvSpPr>
        <p:spPr bwMode="auto">
          <a:xfrm>
            <a:off x="5391150" y="4867275"/>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2105" name="Cross 121"/>
          <p:cNvSpPr>
            <a:spLocks noChangeArrowheads="1"/>
          </p:cNvSpPr>
          <p:nvPr/>
        </p:nvSpPr>
        <p:spPr bwMode="auto">
          <a:xfrm>
            <a:off x="6238875" y="367665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75" name="5-Point Star 74"/>
          <p:cNvSpPr/>
          <p:nvPr/>
        </p:nvSpPr>
        <p:spPr>
          <a:xfrm>
            <a:off x="6172200" y="3657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9" name="Oval 88"/>
          <p:cNvSpPr/>
          <p:nvPr/>
        </p:nvSpPr>
        <p:spPr>
          <a:xfrm>
            <a:off x="6096000" y="3581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108" name="Cross 123"/>
          <p:cNvSpPr>
            <a:spLocks noChangeArrowheads="1"/>
          </p:cNvSpPr>
          <p:nvPr/>
        </p:nvSpPr>
        <p:spPr bwMode="auto">
          <a:xfrm>
            <a:off x="4476750" y="4286250"/>
            <a:ext cx="307975" cy="307975"/>
          </a:xfrm>
          <a:prstGeom prst="plus">
            <a:avLst>
              <a:gd name="adj" fmla="val 25000"/>
            </a:avLst>
          </a:prstGeom>
          <a:solidFill>
            <a:schemeClr val="tx1"/>
          </a:solidFill>
          <a:ln w="9525" algn="ctr">
            <a:solidFill>
              <a:schemeClr val="tx1"/>
            </a:solidFill>
            <a:round/>
            <a:headEnd/>
            <a:tailEnd/>
          </a:ln>
        </p:spPr>
        <p:txBody>
          <a:bodyPr/>
          <a:lstStyle/>
          <a:p>
            <a:pPr algn="ctr"/>
            <a:endParaRPr lang="en-US">
              <a:solidFill>
                <a:srgbClr val="000000"/>
              </a:solidFill>
            </a:endParaRPr>
          </a:p>
        </p:txBody>
      </p:sp>
      <p:sp>
        <p:nvSpPr>
          <p:cNvPr id="2109" name="Cross 124"/>
          <p:cNvSpPr>
            <a:spLocks noChangeArrowheads="1"/>
          </p:cNvSpPr>
          <p:nvPr/>
        </p:nvSpPr>
        <p:spPr bwMode="auto">
          <a:xfrm>
            <a:off x="7867650" y="1914525"/>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79" name="5-Point Star 78"/>
          <p:cNvSpPr/>
          <p:nvPr/>
        </p:nvSpPr>
        <p:spPr>
          <a:xfrm>
            <a:off x="7848600" y="2133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90" name="Oval 89"/>
          <p:cNvSpPr/>
          <p:nvPr/>
        </p:nvSpPr>
        <p:spPr>
          <a:xfrm>
            <a:off x="7772400" y="2057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112" name="Cross 125"/>
          <p:cNvSpPr>
            <a:spLocks noChangeArrowheads="1"/>
          </p:cNvSpPr>
          <p:nvPr/>
        </p:nvSpPr>
        <p:spPr bwMode="auto">
          <a:xfrm>
            <a:off x="6943725" y="300990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91" name="Oval 90"/>
          <p:cNvSpPr/>
          <p:nvPr/>
        </p:nvSpPr>
        <p:spPr>
          <a:xfrm>
            <a:off x="7010400" y="32004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114" name="Cross 126"/>
          <p:cNvSpPr>
            <a:spLocks noChangeArrowheads="1"/>
          </p:cNvSpPr>
          <p:nvPr/>
        </p:nvSpPr>
        <p:spPr bwMode="auto">
          <a:xfrm>
            <a:off x="7705725" y="289560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106" name="5-Point Star 105"/>
          <p:cNvSpPr/>
          <p:nvPr/>
        </p:nvSpPr>
        <p:spPr>
          <a:xfrm>
            <a:off x="7543800" y="2895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116" name="Cross 127"/>
          <p:cNvSpPr>
            <a:spLocks noChangeArrowheads="1"/>
          </p:cNvSpPr>
          <p:nvPr/>
        </p:nvSpPr>
        <p:spPr bwMode="auto">
          <a:xfrm>
            <a:off x="1428750" y="441960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2117" name="Cross 128"/>
          <p:cNvSpPr>
            <a:spLocks noChangeArrowheads="1"/>
          </p:cNvSpPr>
          <p:nvPr/>
        </p:nvSpPr>
        <p:spPr bwMode="auto">
          <a:xfrm>
            <a:off x="6248400" y="2943225"/>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72" name="5-Point Star 71"/>
          <p:cNvSpPr/>
          <p:nvPr/>
        </p:nvSpPr>
        <p:spPr>
          <a:xfrm>
            <a:off x="6172200" y="30480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88" name="Oval 87"/>
          <p:cNvSpPr/>
          <p:nvPr/>
        </p:nvSpPr>
        <p:spPr>
          <a:xfrm>
            <a:off x="6096000" y="29718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120" name="Cross 129"/>
          <p:cNvSpPr>
            <a:spLocks noChangeArrowheads="1"/>
          </p:cNvSpPr>
          <p:nvPr/>
        </p:nvSpPr>
        <p:spPr bwMode="auto">
          <a:xfrm>
            <a:off x="4953000" y="274320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2121" name="Cross 130"/>
          <p:cNvSpPr>
            <a:spLocks noChangeArrowheads="1"/>
          </p:cNvSpPr>
          <p:nvPr/>
        </p:nvSpPr>
        <p:spPr bwMode="auto">
          <a:xfrm>
            <a:off x="6753225" y="422910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2122" name="Cross 131"/>
          <p:cNvSpPr>
            <a:spLocks noChangeArrowheads="1"/>
          </p:cNvSpPr>
          <p:nvPr/>
        </p:nvSpPr>
        <p:spPr bwMode="auto">
          <a:xfrm>
            <a:off x="2495550" y="3371850"/>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61" name="5-Point Star 60"/>
          <p:cNvSpPr/>
          <p:nvPr/>
        </p:nvSpPr>
        <p:spPr>
          <a:xfrm>
            <a:off x="2438400" y="3276600"/>
            <a:ext cx="228600" cy="228600"/>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124" name="Cross 132"/>
          <p:cNvSpPr>
            <a:spLocks noChangeArrowheads="1"/>
          </p:cNvSpPr>
          <p:nvPr/>
        </p:nvSpPr>
        <p:spPr bwMode="auto">
          <a:xfrm>
            <a:off x="6734175" y="2809875"/>
            <a:ext cx="307975" cy="307975"/>
          </a:xfrm>
          <a:prstGeom prst="plus">
            <a:avLst>
              <a:gd name="adj" fmla="val 25000"/>
            </a:avLst>
          </a:prstGeom>
          <a:solidFill>
            <a:srgbClr val="000000"/>
          </a:solidFill>
          <a:ln w="9525" algn="ctr">
            <a:solidFill>
              <a:schemeClr val="tx1"/>
            </a:solidFill>
            <a:round/>
            <a:headEnd/>
            <a:tailEnd/>
          </a:ln>
        </p:spPr>
        <p:txBody>
          <a:bodyPr/>
          <a:lstStyle/>
          <a:p>
            <a:pPr algn="ctr"/>
            <a:endParaRPr lang="en-US">
              <a:solidFill>
                <a:srgbClr val="000000"/>
              </a:solidFill>
            </a:endParaRPr>
          </a:p>
        </p:txBody>
      </p:sp>
      <p:sp>
        <p:nvSpPr>
          <p:cNvPr id="109" name="Oval 108"/>
          <p:cNvSpPr/>
          <p:nvPr/>
        </p:nvSpPr>
        <p:spPr>
          <a:xfrm>
            <a:off x="6629400" y="26670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126" name="Isosceles Triangle 133"/>
          <p:cNvSpPr>
            <a:spLocks noChangeArrowheads="1"/>
          </p:cNvSpPr>
          <p:nvPr/>
        </p:nvSpPr>
        <p:spPr bwMode="auto">
          <a:xfrm>
            <a:off x="7448550" y="2400300"/>
            <a:ext cx="238125" cy="209550"/>
          </a:xfrm>
          <a:prstGeom prst="triangle">
            <a:avLst>
              <a:gd name="adj" fmla="val 50000"/>
            </a:avLst>
          </a:prstGeom>
          <a:solidFill>
            <a:srgbClr val="7030A0"/>
          </a:solidFill>
          <a:ln w="9525" algn="ctr">
            <a:solidFill>
              <a:schemeClr val="tx1"/>
            </a:solidFill>
            <a:round/>
            <a:headEnd/>
            <a:tailEnd/>
          </a:ln>
        </p:spPr>
        <p:txBody>
          <a:bodyPr/>
          <a:lstStyle/>
          <a:p>
            <a:pPr algn="ctr"/>
            <a:endParaRPr lang="en-US">
              <a:solidFill>
                <a:srgbClr val="000000"/>
              </a:solidFill>
            </a:endParaRPr>
          </a:p>
        </p:txBody>
      </p:sp>
      <p:sp>
        <p:nvSpPr>
          <p:cNvPr id="2127" name="Isosceles Triangle 134"/>
          <p:cNvSpPr>
            <a:spLocks noChangeArrowheads="1"/>
          </p:cNvSpPr>
          <p:nvPr/>
        </p:nvSpPr>
        <p:spPr bwMode="auto">
          <a:xfrm>
            <a:off x="4038600" y="2638425"/>
            <a:ext cx="238125" cy="209550"/>
          </a:xfrm>
          <a:prstGeom prst="triangle">
            <a:avLst>
              <a:gd name="adj" fmla="val 50000"/>
            </a:avLst>
          </a:prstGeom>
          <a:solidFill>
            <a:srgbClr val="7030A0"/>
          </a:solidFill>
          <a:ln w="9525" algn="ctr">
            <a:solidFill>
              <a:schemeClr val="tx1"/>
            </a:solidFill>
            <a:round/>
            <a:headEnd/>
            <a:tailEnd/>
          </a:ln>
        </p:spPr>
        <p:txBody>
          <a:bodyPr/>
          <a:lstStyle/>
          <a:p>
            <a:pPr algn="ctr"/>
            <a:endParaRPr lang="en-US">
              <a:solidFill>
                <a:srgbClr val="000000"/>
              </a:solidFill>
            </a:endParaRPr>
          </a:p>
        </p:txBody>
      </p:sp>
      <p:sp>
        <p:nvSpPr>
          <p:cNvPr id="2128" name="Isosceles Triangle 135"/>
          <p:cNvSpPr>
            <a:spLocks noChangeArrowheads="1"/>
          </p:cNvSpPr>
          <p:nvPr/>
        </p:nvSpPr>
        <p:spPr bwMode="auto">
          <a:xfrm>
            <a:off x="4200525" y="3838575"/>
            <a:ext cx="238125" cy="209550"/>
          </a:xfrm>
          <a:prstGeom prst="triangle">
            <a:avLst>
              <a:gd name="adj" fmla="val 50000"/>
            </a:avLst>
          </a:prstGeom>
          <a:solidFill>
            <a:srgbClr val="7030A0"/>
          </a:solidFill>
          <a:ln w="9525" algn="ctr">
            <a:solidFill>
              <a:schemeClr val="tx1"/>
            </a:solidFill>
            <a:round/>
            <a:headEnd/>
            <a:tailEnd/>
          </a:ln>
        </p:spPr>
        <p:txBody>
          <a:bodyPr/>
          <a:lstStyle/>
          <a:p>
            <a:pPr algn="ctr"/>
            <a:endParaRPr lang="en-US">
              <a:solidFill>
                <a:srgbClr val="000000"/>
              </a:solidFill>
            </a:endParaRPr>
          </a:p>
        </p:txBody>
      </p:sp>
      <p:sp>
        <p:nvSpPr>
          <p:cNvPr id="2129" name="Isosceles Triangle 136"/>
          <p:cNvSpPr>
            <a:spLocks noChangeArrowheads="1"/>
          </p:cNvSpPr>
          <p:nvPr/>
        </p:nvSpPr>
        <p:spPr bwMode="auto">
          <a:xfrm>
            <a:off x="2257425" y="4429125"/>
            <a:ext cx="238125" cy="209550"/>
          </a:xfrm>
          <a:prstGeom prst="triangle">
            <a:avLst>
              <a:gd name="adj" fmla="val 50000"/>
            </a:avLst>
          </a:prstGeom>
          <a:solidFill>
            <a:srgbClr val="7030A0"/>
          </a:solidFill>
          <a:ln w="9525" algn="ctr">
            <a:solidFill>
              <a:schemeClr val="tx1"/>
            </a:solidFill>
            <a:round/>
            <a:headEnd/>
            <a:tailEnd/>
          </a:ln>
        </p:spPr>
        <p:txBody>
          <a:bodyPr/>
          <a:lstStyle/>
          <a:p>
            <a:pPr algn="ctr"/>
            <a:endParaRPr lang="en-US">
              <a:solidFill>
                <a:srgbClr val="000000"/>
              </a:solidFill>
            </a:endParaRPr>
          </a:p>
        </p:txBody>
      </p:sp>
      <p:sp>
        <p:nvSpPr>
          <p:cNvPr id="2130" name="Isosceles Triangle 137"/>
          <p:cNvSpPr>
            <a:spLocks noChangeArrowheads="1"/>
          </p:cNvSpPr>
          <p:nvPr/>
        </p:nvSpPr>
        <p:spPr bwMode="auto">
          <a:xfrm>
            <a:off x="7648575" y="2390775"/>
            <a:ext cx="238125" cy="209550"/>
          </a:xfrm>
          <a:prstGeom prst="triangle">
            <a:avLst>
              <a:gd name="adj" fmla="val 50000"/>
            </a:avLst>
          </a:prstGeom>
          <a:solidFill>
            <a:srgbClr val="7030A0"/>
          </a:solidFill>
          <a:ln w="9525" algn="ctr">
            <a:solidFill>
              <a:schemeClr val="tx1"/>
            </a:solidFill>
            <a:round/>
            <a:headEnd/>
            <a:tailEnd/>
          </a:ln>
        </p:spPr>
        <p:txBody>
          <a:bodyPr/>
          <a:lstStyle/>
          <a:p>
            <a:pPr algn="ctr"/>
            <a:endParaRPr lang="en-US">
              <a:solidFill>
                <a:srgbClr val="000000"/>
              </a:solidFill>
            </a:endParaRPr>
          </a:p>
        </p:txBody>
      </p:sp>
      <p:sp>
        <p:nvSpPr>
          <p:cNvPr id="2131" name="Isosceles Triangle 138"/>
          <p:cNvSpPr>
            <a:spLocks noChangeArrowheads="1"/>
          </p:cNvSpPr>
          <p:nvPr/>
        </p:nvSpPr>
        <p:spPr bwMode="auto">
          <a:xfrm>
            <a:off x="3267075" y="3705225"/>
            <a:ext cx="238125" cy="209550"/>
          </a:xfrm>
          <a:prstGeom prst="triangle">
            <a:avLst>
              <a:gd name="adj" fmla="val 50000"/>
            </a:avLst>
          </a:prstGeom>
          <a:solidFill>
            <a:srgbClr val="7030A0"/>
          </a:solidFill>
          <a:ln w="9525" algn="ctr">
            <a:solidFill>
              <a:schemeClr val="tx1"/>
            </a:solidFill>
            <a:round/>
            <a:headEnd/>
            <a:tailEnd/>
          </a:ln>
        </p:spPr>
        <p:txBody>
          <a:bodyPr/>
          <a:lstStyle/>
          <a:p>
            <a:pPr algn="ctr"/>
            <a:endParaRPr lang="en-US">
              <a:solidFill>
                <a:srgbClr val="000000"/>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6697663" cy="1066800"/>
          </a:xfrm>
        </p:spPr>
        <p:txBody>
          <a:bodyPr/>
          <a:lstStyle/>
          <a:p>
            <a:pPr>
              <a:defRPr/>
            </a:pPr>
            <a:r>
              <a:rPr lang="en-US" sz="2800" dirty="0" smtClean="0"/>
              <a:t>#3 Facilitate Use of New Evidence</a:t>
            </a:r>
          </a:p>
        </p:txBody>
      </p:sp>
      <p:sp>
        <p:nvSpPr>
          <p:cNvPr id="3" name="Content Placeholder 2"/>
          <p:cNvSpPr>
            <a:spLocks noGrp="1"/>
          </p:cNvSpPr>
          <p:nvPr>
            <p:ph idx="4294967295"/>
          </p:nvPr>
        </p:nvSpPr>
        <p:spPr>
          <a:xfrm>
            <a:off x="609600" y="1676400"/>
            <a:ext cx="7993063" cy="4876800"/>
          </a:xfrm>
          <a:ln w="9525"/>
        </p:spPr>
        <p:txBody>
          <a:bodyPr/>
          <a:lstStyle/>
          <a:p>
            <a:pPr>
              <a:defRPr/>
            </a:pPr>
            <a:r>
              <a:rPr lang="en-US" sz="2400" dirty="0" smtClean="0"/>
              <a:t>Enhance National Quality Measures Clearinghouse</a:t>
            </a:r>
            <a:endParaRPr lang="en-US" sz="2400" dirty="0" smtClean="0">
              <a:solidFill>
                <a:schemeClr val="tx1"/>
              </a:solidFill>
            </a:endParaRPr>
          </a:p>
          <a:p>
            <a:pPr>
              <a:defRPr/>
            </a:pPr>
            <a:r>
              <a:rPr lang="en-US" sz="2400" dirty="0" smtClean="0">
                <a:solidFill>
                  <a:schemeClr val="tx1"/>
                </a:solidFill>
              </a:rPr>
              <a:t>Establish a coordinating center to</a:t>
            </a:r>
          </a:p>
          <a:p>
            <a:pPr marL="742950" lvl="1" indent="-285750">
              <a:defRPr/>
            </a:pPr>
            <a:r>
              <a:rPr lang="en-US" sz="2000" dirty="0" smtClean="0"/>
              <a:t>Distill and synthesize existing evidence on “what works” in public reporting and under what circumstances.</a:t>
            </a:r>
          </a:p>
          <a:p>
            <a:pPr marL="742950" lvl="1" indent="-285750">
              <a:defRPr/>
            </a:pPr>
            <a:r>
              <a:rPr lang="en-US" sz="2000" dirty="0" smtClean="0"/>
              <a:t>Identify promising advances in website design and medium of public reporting.</a:t>
            </a:r>
          </a:p>
          <a:p>
            <a:pPr marL="742950" lvl="1" indent="-285750">
              <a:defRPr/>
            </a:pPr>
            <a:r>
              <a:rPr lang="en-US" sz="2000" dirty="0" smtClean="0"/>
              <a:t>Identify promising advances in the </a:t>
            </a:r>
            <a:r>
              <a:rPr lang="en-US" sz="2000" u="sng" dirty="0" smtClean="0"/>
              <a:t>content</a:t>
            </a:r>
            <a:r>
              <a:rPr lang="en-US" sz="2000" dirty="0" smtClean="0"/>
              <a:t> of websites and other public reporting.</a:t>
            </a:r>
            <a:endParaRPr lang="en-US" sz="2000" dirty="0" smtClean="0">
              <a:effectLst/>
            </a:endParaRPr>
          </a:p>
          <a:p>
            <a:pPr marL="742950" lvl="1" indent="-285750">
              <a:defRPr/>
            </a:pPr>
            <a:r>
              <a:rPr lang="en-US" sz="2000" dirty="0" smtClean="0"/>
              <a:t>Facilitate collaboration across grant sites and dissemination of early findings.</a:t>
            </a:r>
          </a:p>
          <a:p>
            <a:pPr marL="231775" indent="-285750">
              <a:defRPr/>
            </a:pPr>
            <a:r>
              <a:rPr lang="en-US" sz="2400" dirty="0" smtClean="0"/>
              <a:t>Enhance MONAHRQ</a:t>
            </a:r>
          </a:p>
          <a:p>
            <a:pPr marL="742950" lvl="1" indent="-285750">
              <a:defRPr/>
            </a:pPr>
            <a:r>
              <a:rPr lang="en-US" sz="2000" dirty="0" smtClean="0"/>
              <a:t>Report new measure set</a:t>
            </a:r>
          </a:p>
          <a:p>
            <a:pPr marL="742950" lvl="1" indent="-285750">
              <a:defRPr/>
            </a:pPr>
            <a:r>
              <a:rPr lang="en-US" sz="2000" dirty="0" smtClean="0"/>
              <a:t>Add or refine reporting features</a:t>
            </a:r>
          </a:p>
          <a:p>
            <a:pPr marL="742950" lvl="1" indent="-285750">
              <a:defRPr/>
            </a:pPr>
            <a:r>
              <a:rPr lang="en-US" sz="2000" dirty="0" smtClean="0"/>
              <a:t>Enhance use and usability</a:t>
            </a:r>
          </a:p>
          <a:p>
            <a:pPr marL="231775" indent="-285750">
              <a:defRPr/>
            </a:pPr>
            <a:endParaRPr lang="en-US" sz="2400" dirty="0" smtClean="0"/>
          </a:p>
          <a:p>
            <a:pPr marL="742950" lvl="1" indent="-285750">
              <a:buNone/>
              <a:defRPr/>
            </a:pPr>
            <a:endParaRPr lang="en-US" sz="2000" dirty="0" smtClean="0"/>
          </a:p>
          <a:p>
            <a:pPr marL="742950" lvl="1" indent="-285750">
              <a:defRPr/>
            </a:pPr>
            <a:endParaRPr lang="en-US" sz="2000" dirty="0" smtClean="0">
              <a:solidFill>
                <a:schemeClr val="tx2"/>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697663" cy="876300"/>
          </a:xfrm>
        </p:spPr>
        <p:txBody>
          <a:bodyPr/>
          <a:lstStyle/>
          <a:p>
            <a:r>
              <a:rPr lang="en-US" sz="2800" dirty="0" smtClean="0"/>
              <a:t>Questions and Discussion:</a:t>
            </a:r>
            <a:br>
              <a:rPr lang="en-US" sz="2800" dirty="0" smtClean="0"/>
            </a:br>
            <a:r>
              <a:rPr lang="en-US" sz="2800" dirty="0" smtClean="0"/>
              <a:t>Science of Public Reporting Initiative</a:t>
            </a:r>
            <a:endParaRPr lang="en-US" sz="2800" dirty="0"/>
          </a:p>
        </p:txBody>
      </p:sp>
      <p:sp>
        <p:nvSpPr>
          <p:cNvPr id="3" name="Content Placeholder 2"/>
          <p:cNvSpPr>
            <a:spLocks noGrp="1"/>
          </p:cNvSpPr>
          <p:nvPr>
            <p:ph idx="1"/>
          </p:nvPr>
        </p:nvSpPr>
        <p:spPr>
          <a:xfrm>
            <a:off x="609600" y="1524000"/>
            <a:ext cx="7993063" cy="3048000"/>
          </a:xfrm>
        </p:spPr>
        <p:txBody>
          <a:bodyPr/>
          <a:lstStyle/>
          <a:p>
            <a:r>
              <a:rPr lang="en-US" sz="2800" dirty="0" smtClean="0">
                <a:solidFill>
                  <a:schemeClr val="tx1"/>
                </a:solidFill>
              </a:rPr>
              <a:t>Building the Science:  </a:t>
            </a:r>
          </a:p>
          <a:p>
            <a:pPr lvl="1"/>
            <a:r>
              <a:rPr lang="en-US" dirty="0" smtClean="0">
                <a:solidFill>
                  <a:schemeClr val="tx1"/>
                </a:solidFill>
              </a:rPr>
              <a:t>What are highest priority key questions, issues? How to balance need for comprehensiveness and speed?</a:t>
            </a:r>
          </a:p>
          <a:p>
            <a:r>
              <a:rPr lang="en-US" sz="2800" dirty="0" smtClean="0">
                <a:solidFill>
                  <a:schemeClr val="tx1"/>
                </a:solidFill>
              </a:rPr>
              <a:t>User’s  Group:</a:t>
            </a:r>
          </a:p>
          <a:p>
            <a:pPr lvl="1"/>
            <a:r>
              <a:rPr lang="en-US" dirty="0" smtClean="0">
                <a:solidFill>
                  <a:schemeClr val="tx1"/>
                </a:solidFill>
              </a:rPr>
              <a:t>What are most important stakeholders? How to keep the group representative yet manageable in size?</a:t>
            </a:r>
          </a:p>
          <a:p>
            <a:r>
              <a:rPr lang="en-US" sz="2800" dirty="0" smtClean="0">
                <a:solidFill>
                  <a:schemeClr val="tx1"/>
                </a:solidFill>
              </a:rPr>
              <a:t>Facilitate Use:</a:t>
            </a:r>
          </a:p>
          <a:p>
            <a:pPr lvl="1"/>
            <a:r>
              <a:rPr lang="en-US" dirty="0" smtClean="0">
                <a:solidFill>
                  <a:schemeClr val="tx1"/>
                </a:solidFill>
              </a:rPr>
              <a:t>How to balance tension between need for consistent national measures and need/desire for local innovation?</a:t>
            </a:r>
          </a:p>
          <a:p>
            <a:pPr lvl="1"/>
            <a:endParaRPr lang="en-US" dirty="0" smtClean="0"/>
          </a:p>
          <a:p>
            <a:pPr lvl="1">
              <a:buNone/>
            </a:pPr>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CMS, States, Others Use AHRQ Measures for Public Reporting</a:t>
            </a:r>
            <a:endParaRPr lang="en-US" sz="3200" dirty="0"/>
          </a:p>
        </p:txBody>
      </p:sp>
      <p:sp>
        <p:nvSpPr>
          <p:cNvPr id="3" name="Content Placeholder 2"/>
          <p:cNvSpPr>
            <a:spLocks noGrp="1"/>
          </p:cNvSpPr>
          <p:nvPr>
            <p:ph sz="half" idx="1"/>
          </p:nvPr>
        </p:nvSpPr>
        <p:spPr>
          <a:xfrm>
            <a:off x="609600" y="1524000"/>
            <a:ext cx="3276600" cy="4343400"/>
          </a:xfrm>
        </p:spPr>
        <p:txBody>
          <a:bodyPr/>
          <a:lstStyle/>
          <a:p>
            <a:r>
              <a:rPr lang="en-US" sz="2400" dirty="0" smtClean="0">
                <a:solidFill>
                  <a:schemeClr val="tx2"/>
                </a:solidFill>
              </a:rPr>
              <a:t>CMS</a:t>
            </a:r>
            <a:r>
              <a:rPr lang="en-US" sz="2400" dirty="0" smtClean="0"/>
              <a:t> – Uses H-CAHPS, Quality Indicators for Hospital Compare and Value-Based Purchasing</a:t>
            </a:r>
          </a:p>
          <a:p>
            <a:r>
              <a:rPr lang="en-US" sz="2400" dirty="0" smtClean="0">
                <a:solidFill>
                  <a:schemeClr val="tx2"/>
                </a:solidFill>
              </a:rPr>
              <a:t>States</a:t>
            </a:r>
            <a:r>
              <a:rPr lang="en-US" sz="2400" dirty="0" smtClean="0"/>
              <a:t> – also use   H-CAHPS and Quality Indicators for Public Reporting </a:t>
            </a:r>
          </a:p>
          <a:p>
            <a:r>
              <a:rPr lang="en-US" sz="2400" dirty="0" smtClean="0">
                <a:solidFill>
                  <a:schemeClr val="tx2"/>
                </a:solidFill>
              </a:rPr>
              <a:t>25 states</a:t>
            </a:r>
            <a:r>
              <a:rPr lang="en-US" sz="2400" dirty="0" smtClean="0"/>
              <a:t> use Quality Indicators for public reporting</a:t>
            </a:r>
          </a:p>
          <a:p>
            <a:pPr>
              <a:buNone/>
            </a:pPr>
            <a:endParaRPr lang="en-US" b="1" dirty="0" smtClean="0"/>
          </a:p>
          <a:p>
            <a:endParaRPr lang="en-US" dirty="0"/>
          </a:p>
        </p:txBody>
      </p:sp>
      <p:sp>
        <p:nvSpPr>
          <p:cNvPr id="124" name="Content Placeholder 123"/>
          <p:cNvSpPr>
            <a:spLocks noGrp="1"/>
          </p:cNvSpPr>
          <p:nvPr>
            <p:ph sz="half" idx="2"/>
          </p:nvPr>
        </p:nvSpPr>
        <p:spPr>
          <a:xfrm>
            <a:off x="4419600" y="1676400"/>
            <a:ext cx="4183063" cy="2895600"/>
          </a:xfrm>
        </p:spPr>
        <p:txBody>
          <a:bodyPr/>
          <a:lstStyle/>
          <a:p>
            <a:endParaRPr lang="en-US" sz="2400" dirty="0" smtClean="0"/>
          </a:p>
          <a:p>
            <a:endParaRPr lang="en-US" sz="2400" dirty="0"/>
          </a:p>
        </p:txBody>
      </p:sp>
      <p:grpSp>
        <p:nvGrpSpPr>
          <p:cNvPr id="123" name="Group 3"/>
          <p:cNvGrpSpPr>
            <a:grpSpLocks/>
          </p:cNvGrpSpPr>
          <p:nvPr/>
        </p:nvGrpSpPr>
        <p:grpSpPr bwMode="auto">
          <a:xfrm>
            <a:off x="4191000" y="1981200"/>
            <a:ext cx="4343400" cy="3810000"/>
            <a:chOff x="768" y="1296"/>
            <a:chExt cx="4080" cy="2543"/>
          </a:xfrm>
        </p:grpSpPr>
        <p:sp>
          <p:nvSpPr>
            <p:cNvPr id="243" name="AutoShape 4"/>
            <p:cNvSpPr>
              <a:spLocks noChangeAspect="1" noChangeArrowheads="1" noTextEdit="1"/>
            </p:cNvSpPr>
            <p:nvPr/>
          </p:nvSpPr>
          <p:spPr bwMode="auto">
            <a:xfrm>
              <a:off x="768" y="1296"/>
              <a:ext cx="4080" cy="2543"/>
            </a:xfrm>
            <a:prstGeom prst="rect">
              <a:avLst/>
            </a:prstGeom>
            <a:noFill/>
            <a:ln w="9525">
              <a:noFill/>
              <a:miter lim="800000"/>
              <a:headEnd/>
              <a:tailEnd/>
            </a:ln>
          </p:spPr>
          <p:txBody>
            <a:bodyPr/>
            <a:lstStyle/>
            <a:p>
              <a:endParaRPr lang="en-US"/>
            </a:p>
          </p:txBody>
        </p:sp>
        <p:sp>
          <p:nvSpPr>
            <p:cNvPr id="244" name="Freeform 5"/>
            <p:cNvSpPr>
              <a:spLocks/>
            </p:cNvSpPr>
            <p:nvPr/>
          </p:nvSpPr>
          <p:spPr bwMode="auto">
            <a:xfrm>
              <a:off x="982" y="1343"/>
              <a:ext cx="515" cy="365"/>
            </a:xfrm>
            <a:custGeom>
              <a:avLst/>
              <a:gdLst>
                <a:gd name="T0" fmla="*/ 18 w 515"/>
                <a:gd name="T1" fmla="*/ 79 h 365"/>
                <a:gd name="T2" fmla="*/ 12 w 515"/>
                <a:gd name="T3" fmla="*/ 180 h 365"/>
                <a:gd name="T4" fmla="*/ 24 w 515"/>
                <a:gd name="T5" fmla="*/ 180 h 365"/>
                <a:gd name="T6" fmla="*/ 17 w 515"/>
                <a:gd name="T7" fmla="*/ 202 h 365"/>
                <a:gd name="T8" fmla="*/ 8 w 515"/>
                <a:gd name="T9" fmla="*/ 188 h 365"/>
                <a:gd name="T10" fmla="*/ 0 w 515"/>
                <a:gd name="T11" fmla="*/ 215 h 365"/>
                <a:gd name="T12" fmla="*/ 36 w 515"/>
                <a:gd name="T13" fmla="*/ 235 h 365"/>
                <a:gd name="T14" fmla="*/ 37 w 515"/>
                <a:gd name="T15" fmla="*/ 245 h 365"/>
                <a:gd name="T16" fmla="*/ 47 w 515"/>
                <a:gd name="T17" fmla="*/ 246 h 365"/>
                <a:gd name="T18" fmla="*/ 94 w 515"/>
                <a:gd name="T19" fmla="*/ 320 h 365"/>
                <a:gd name="T20" fmla="*/ 146 w 515"/>
                <a:gd name="T21" fmla="*/ 317 h 365"/>
                <a:gd name="T22" fmla="*/ 185 w 515"/>
                <a:gd name="T23" fmla="*/ 335 h 365"/>
                <a:gd name="T24" fmla="*/ 204 w 515"/>
                <a:gd name="T25" fmla="*/ 332 h 365"/>
                <a:gd name="T26" fmla="*/ 322 w 515"/>
                <a:gd name="T27" fmla="*/ 335 h 365"/>
                <a:gd name="T28" fmla="*/ 456 w 515"/>
                <a:gd name="T29" fmla="*/ 365 h 365"/>
                <a:gd name="T30" fmla="*/ 459 w 515"/>
                <a:gd name="T31" fmla="*/ 325 h 365"/>
                <a:gd name="T32" fmla="*/ 515 w 515"/>
                <a:gd name="T33" fmla="*/ 90 h 365"/>
                <a:gd name="T34" fmla="*/ 158 w 515"/>
                <a:gd name="T35" fmla="*/ 0 h 365"/>
                <a:gd name="T36" fmla="*/ 161 w 515"/>
                <a:gd name="T37" fmla="*/ 69 h 365"/>
                <a:gd name="T38" fmla="*/ 143 w 515"/>
                <a:gd name="T39" fmla="*/ 125 h 365"/>
                <a:gd name="T40" fmla="*/ 141 w 515"/>
                <a:gd name="T41" fmla="*/ 155 h 365"/>
                <a:gd name="T42" fmla="*/ 103 w 515"/>
                <a:gd name="T43" fmla="*/ 164 h 365"/>
                <a:gd name="T44" fmla="*/ 100 w 515"/>
                <a:gd name="T45" fmla="*/ 150 h 365"/>
                <a:gd name="T46" fmla="*/ 131 w 515"/>
                <a:gd name="T47" fmla="*/ 132 h 365"/>
                <a:gd name="T48" fmla="*/ 129 w 515"/>
                <a:gd name="T49" fmla="*/ 116 h 365"/>
                <a:gd name="T50" fmla="*/ 100 w 515"/>
                <a:gd name="T51" fmla="*/ 120 h 365"/>
                <a:gd name="T52" fmla="*/ 122 w 515"/>
                <a:gd name="T53" fmla="*/ 102 h 365"/>
                <a:gd name="T54" fmla="*/ 137 w 515"/>
                <a:gd name="T55" fmla="*/ 90 h 365"/>
                <a:gd name="T56" fmla="*/ 21 w 515"/>
                <a:gd name="T57" fmla="*/ 17 h 365"/>
                <a:gd name="T58" fmla="*/ 12 w 515"/>
                <a:gd name="T59" fmla="*/ 38 h 365"/>
                <a:gd name="T60" fmla="*/ 18 w 515"/>
                <a:gd name="T61" fmla="*/ 79 h 365"/>
                <a:gd name="T62" fmla="*/ 18 w 515"/>
                <a:gd name="T63" fmla="*/ 79 h 36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15"/>
                <a:gd name="T97" fmla="*/ 0 h 365"/>
                <a:gd name="T98" fmla="*/ 515 w 515"/>
                <a:gd name="T99" fmla="*/ 365 h 36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15" h="365">
                  <a:moveTo>
                    <a:pt x="18" y="79"/>
                  </a:moveTo>
                  <a:lnTo>
                    <a:pt x="12" y="180"/>
                  </a:lnTo>
                  <a:lnTo>
                    <a:pt x="24" y="180"/>
                  </a:lnTo>
                  <a:lnTo>
                    <a:pt x="17" y="202"/>
                  </a:lnTo>
                  <a:lnTo>
                    <a:pt x="8" y="188"/>
                  </a:lnTo>
                  <a:lnTo>
                    <a:pt x="0" y="215"/>
                  </a:lnTo>
                  <a:lnTo>
                    <a:pt x="36" y="235"/>
                  </a:lnTo>
                  <a:lnTo>
                    <a:pt x="37" y="245"/>
                  </a:lnTo>
                  <a:lnTo>
                    <a:pt x="47" y="246"/>
                  </a:lnTo>
                  <a:lnTo>
                    <a:pt x="94" y="320"/>
                  </a:lnTo>
                  <a:lnTo>
                    <a:pt x="146" y="317"/>
                  </a:lnTo>
                  <a:lnTo>
                    <a:pt x="185" y="335"/>
                  </a:lnTo>
                  <a:lnTo>
                    <a:pt x="204" y="332"/>
                  </a:lnTo>
                  <a:lnTo>
                    <a:pt x="322" y="335"/>
                  </a:lnTo>
                  <a:lnTo>
                    <a:pt x="456" y="365"/>
                  </a:lnTo>
                  <a:lnTo>
                    <a:pt x="459" y="325"/>
                  </a:lnTo>
                  <a:lnTo>
                    <a:pt x="515" y="90"/>
                  </a:lnTo>
                  <a:lnTo>
                    <a:pt x="158" y="0"/>
                  </a:lnTo>
                  <a:lnTo>
                    <a:pt x="161" y="69"/>
                  </a:lnTo>
                  <a:lnTo>
                    <a:pt x="143" y="125"/>
                  </a:lnTo>
                  <a:lnTo>
                    <a:pt x="141" y="155"/>
                  </a:lnTo>
                  <a:lnTo>
                    <a:pt x="103" y="164"/>
                  </a:lnTo>
                  <a:lnTo>
                    <a:pt x="100" y="150"/>
                  </a:lnTo>
                  <a:lnTo>
                    <a:pt x="131" y="132"/>
                  </a:lnTo>
                  <a:lnTo>
                    <a:pt x="129" y="116"/>
                  </a:lnTo>
                  <a:lnTo>
                    <a:pt x="100" y="120"/>
                  </a:lnTo>
                  <a:lnTo>
                    <a:pt x="122" y="102"/>
                  </a:lnTo>
                  <a:lnTo>
                    <a:pt x="137" y="90"/>
                  </a:lnTo>
                  <a:lnTo>
                    <a:pt x="21" y="17"/>
                  </a:lnTo>
                  <a:lnTo>
                    <a:pt x="12" y="38"/>
                  </a:lnTo>
                  <a:lnTo>
                    <a:pt x="18" y="79"/>
                  </a:lnTo>
                  <a:close/>
                </a:path>
              </a:pathLst>
            </a:custGeom>
            <a:solidFill>
              <a:srgbClr val="000000"/>
            </a:solidFill>
            <a:ln w="9525">
              <a:noFill/>
              <a:round/>
              <a:headEnd/>
              <a:tailEnd/>
            </a:ln>
          </p:spPr>
          <p:txBody>
            <a:bodyPr/>
            <a:lstStyle/>
            <a:p>
              <a:endParaRPr lang="en-US"/>
            </a:p>
          </p:txBody>
        </p:sp>
        <p:sp>
          <p:nvSpPr>
            <p:cNvPr id="245" name="Freeform 6"/>
            <p:cNvSpPr>
              <a:spLocks/>
            </p:cNvSpPr>
            <p:nvPr/>
          </p:nvSpPr>
          <p:spPr bwMode="auto">
            <a:xfrm>
              <a:off x="1103" y="1365"/>
              <a:ext cx="24" cy="26"/>
            </a:xfrm>
            <a:custGeom>
              <a:avLst/>
              <a:gdLst>
                <a:gd name="T0" fmla="*/ 0 w 24"/>
                <a:gd name="T1" fmla="*/ 12 h 26"/>
                <a:gd name="T2" fmla="*/ 18 w 24"/>
                <a:gd name="T3" fmla="*/ 0 h 26"/>
                <a:gd name="T4" fmla="*/ 24 w 24"/>
                <a:gd name="T5" fmla="*/ 12 h 26"/>
                <a:gd name="T6" fmla="*/ 20 w 24"/>
                <a:gd name="T7" fmla="*/ 26 h 26"/>
                <a:gd name="T8" fmla="*/ 0 w 24"/>
                <a:gd name="T9" fmla="*/ 12 h 26"/>
                <a:gd name="T10" fmla="*/ 0 w 24"/>
                <a:gd name="T11" fmla="*/ 12 h 26"/>
                <a:gd name="T12" fmla="*/ 0 w 24"/>
                <a:gd name="T13" fmla="*/ 12 h 26"/>
                <a:gd name="T14" fmla="*/ 0 60000 65536"/>
                <a:gd name="T15" fmla="*/ 0 60000 65536"/>
                <a:gd name="T16" fmla="*/ 0 60000 65536"/>
                <a:gd name="T17" fmla="*/ 0 60000 65536"/>
                <a:gd name="T18" fmla="*/ 0 60000 65536"/>
                <a:gd name="T19" fmla="*/ 0 60000 65536"/>
                <a:gd name="T20" fmla="*/ 0 60000 65536"/>
                <a:gd name="T21" fmla="*/ 0 w 24"/>
                <a:gd name="T22" fmla="*/ 0 h 26"/>
                <a:gd name="T23" fmla="*/ 24 w 24"/>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6">
                  <a:moveTo>
                    <a:pt x="0" y="12"/>
                  </a:moveTo>
                  <a:lnTo>
                    <a:pt x="18" y="0"/>
                  </a:lnTo>
                  <a:lnTo>
                    <a:pt x="24" y="12"/>
                  </a:lnTo>
                  <a:lnTo>
                    <a:pt x="20" y="26"/>
                  </a:lnTo>
                  <a:lnTo>
                    <a:pt x="0" y="12"/>
                  </a:lnTo>
                  <a:close/>
                </a:path>
              </a:pathLst>
            </a:custGeom>
            <a:solidFill>
              <a:srgbClr val="000000"/>
            </a:solidFill>
            <a:ln w="9525">
              <a:noFill/>
              <a:round/>
              <a:headEnd/>
              <a:tailEnd/>
            </a:ln>
          </p:spPr>
          <p:txBody>
            <a:bodyPr/>
            <a:lstStyle/>
            <a:p>
              <a:endParaRPr lang="en-US"/>
            </a:p>
          </p:txBody>
        </p:sp>
        <p:sp>
          <p:nvSpPr>
            <p:cNvPr id="246" name="Freeform 7"/>
            <p:cNvSpPr>
              <a:spLocks/>
            </p:cNvSpPr>
            <p:nvPr/>
          </p:nvSpPr>
          <p:spPr bwMode="auto">
            <a:xfrm>
              <a:off x="1459" y="2119"/>
              <a:ext cx="436" cy="532"/>
            </a:xfrm>
            <a:custGeom>
              <a:avLst/>
              <a:gdLst>
                <a:gd name="T0" fmla="*/ 94 w 436"/>
                <a:gd name="T1" fmla="*/ 0 h 532"/>
                <a:gd name="T2" fmla="*/ 306 w 436"/>
                <a:gd name="T3" fmla="*/ 39 h 532"/>
                <a:gd name="T4" fmla="*/ 290 w 436"/>
                <a:gd name="T5" fmla="*/ 132 h 532"/>
                <a:gd name="T6" fmla="*/ 436 w 436"/>
                <a:gd name="T7" fmla="*/ 155 h 532"/>
                <a:gd name="T8" fmla="*/ 380 w 436"/>
                <a:gd name="T9" fmla="*/ 532 h 532"/>
                <a:gd name="T10" fmla="*/ 0 w 436"/>
                <a:gd name="T11" fmla="*/ 469 h 532"/>
                <a:gd name="T12" fmla="*/ 94 w 436"/>
                <a:gd name="T13" fmla="*/ 0 h 532"/>
                <a:gd name="T14" fmla="*/ 94 w 436"/>
                <a:gd name="T15" fmla="*/ 0 h 532"/>
                <a:gd name="T16" fmla="*/ 0 60000 65536"/>
                <a:gd name="T17" fmla="*/ 0 60000 65536"/>
                <a:gd name="T18" fmla="*/ 0 60000 65536"/>
                <a:gd name="T19" fmla="*/ 0 60000 65536"/>
                <a:gd name="T20" fmla="*/ 0 60000 65536"/>
                <a:gd name="T21" fmla="*/ 0 60000 65536"/>
                <a:gd name="T22" fmla="*/ 0 60000 65536"/>
                <a:gd name="T23" fmla="*/ 0 60000 65536"/>
                <a:gd name="T24" fmla="*/ 0 w 436"/>
                <a:gd name="T25" fmla="*/ 0 h 532"/>
                <a:gd name="T26" fmla="*/ 436 w 436"/>
                <a:gd name="T27" fmla="*/ 532 h 5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6" h="532">
                  <a:moveTo>
                    <a:pt x="94" y="0"/>
                  </a:moveTo>
                  <a:lnTo>
                    <a:pt x="306" y="39"/>
                  </a:lnTo>
                  <a:lnTo>
                    <a:pt x="290" y="132"/>
                  </a:lnTo>
                  <a:lnTo>
                    <a:pt x="436" y="155"/>
                  </a:lnTo>
                  <a:lnTo>
                    <a:pt x="380" y="532"/>
                  </a:lnTo>
                  <a:lnTo>
                    <a:pt x="0" y="469"/>
                  </a:lnTo>
                  <a:lnTo>
                    <a:pt x="94" y="0"/>
                  </a:lnTo>
                  <a:close/>
                </a:path>
              </a:pathLst>
            </a:custGeom>
            <a:solidFill>
              <a:srgbClr val="000000"/>
            </a:solidFill>
            <a:ln w="9525">
              <a:noFill/>
              <a:round/>
              <a:headEnd/>
              <a:tailEnd/>
            </a:ln>
          </p:spPr>
          <p:txBody>
            <a:bodyPr/>
            <a:lstStyle/>
            <a:p>
              <a:endParaRPr lang="en-US"/>
            </a:p>
          </p:txBody>
        </p:sp>
        <p:sp>
          <p:nvSpPr>
            <p:cNvPr id="247" name="Freeform 8"/>
            <p:cNvSpPr>
              <a:spLocks/>
            </p:cNvSpPr>
            <p:nvPr/>
          </p:nvSpPr>
          <p:spPr bwMode="auto">
            <a:xfrm>
              <a:off x="846" y="1566"/>
              <a:ext cx="615" cy="509"/>
            </a:xfrm>
            <a:custGeom>
              <a:avLst/>
              <a:gdLst>
                <a:gd name="T0" fmla="*/ 0 w 615"/>
                <a:gd name="T1" fmla="*/ 380 h 509"/>
                <a:gd name="T2" fmla="*/ 27 w 615"/>
                <a:gd name="T3" fmla="*/ 251 h 509"/>
                <a:gd name="T4" fmla="*/ 58 w 615"/>
                <a:gd name="T5" fmla="*/ 214 h 509"/>
                <a:gd name="T6" fmla="*/ 133 w 615"/>
                <a:gd name="T7" fmla="*/ 0 h 509"/>
                <a:gd name="T8" fmla="*/ 172 w 615"/>
                <a:gd name="T9" fmla="*/ 11 h 509"/>
                <a:gd name="T10" fmla="*/ 173 w 615"/>
                <a:gd name="T11" fmla="*/ 20 h 509"/>
                <a:gd name="T12" fmla="*/ 183 w 615"/>
                <a:gd name="T13" fmla="*/ 22 h 509"/>
                <a:gd name="T14" fmla="*/ 230 w 615"/>
                <a:gd name="T15" fmla="*/ 95 h 509"/>
                <a:gd name="T16" fmla="*/ 282 w 615"/>
                <a:gd name="T17" fmla="*/ 93 h 509"/>
                <a:gd name="T18" fmla="*/ 321 w 615"/>
                <a:gd name="T19" fmla="*/ 110 h 509"/>
                <a:gd name="T20" fmla="*/ 340 w 615"/>
                <a:gd name="T21" fmla="*/ 107 h 509"/>
                <a:gd name="T22" fmla="*/ 458 w 615"/>
                <a:gd name="T23" fmla="*/ 110 h 509"/>
                <a:gd name="T24" fmla="*/ 592 w 615"/>
                <a:gd name="T25" fmla="*/ 141 h 509"/>
                <a:gd name="T26" fmla="*/ 599 w 615"/>
                <a:gd name="T27" fmla="*/ 157 h 509"/>
                <a:gd name="T28" fmla="*/ 615 w 615"/>
                <a:gd name="T29" fmla="*/ 180 h 509"/>
                <a:gd name="T30" fmla="*/ 570 w 615"/>
                <a:gd name="T31" fmla="*/ 250 h 509"/>
                <a:gd name="T32" fmla="*/ 540 w 615"/>
                <a:gd name="T33" fmla="*/ 275 h 509"/>
                <a:gd name="T34" fmla="*/ 536 w 615"/>
                <a:gd name="T35" fmla="*/ 294 h 509"/>
                <a:gd name="T36" fmla="*/ 553 w 615"/>
                <a:gd name="T37" fmla="*/ 313 h 509"/>
                <a:gd name="T38" fmla="*/ 535 w 615"/>
                <a:gd name="T39" fmla="*/ 356 h 509"/>
                <a:gd name="T40" fmla="*/ 497 w 615"/>
                <a:gd name="T41" fmla="*/ 509 h 509"/>
                <a:gd name="T42" fmla="*/ 289 w 615"/>
                <a:gd name="T43" fmla="*/ 459 h 509"/>
                <a:gd name="T44" fmla="*/ 0 w 615"/>
                <a:gd name="T45" fmla="*/ 380 h 509"/>
                <a:gd name="T46" fmla="*/ 0 w 615"/>
                <a:gd name="T47" fmla="*/ 380 h 50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15"/>
                <a:gd name="T73" fmla="*/ 0 h 509"/>
                <a:gd name="T74" fmla="*/ 615 w 615"/>
                <a:gd name="T75" fmla="*/ 509 h 50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15" h="509">
                  <a:moveTo>
                    <a:pt x="0" y="380"/>
                  </a:moveTo>
                  <a:lnTo>
                    <a:pt x="27" y="251"/>
                  </a:lnTo>
                  <a:lnTo>
                    <a:pt x="58" y="214"/>
                  </a:lnTo>
                  <a:lnTo>
                    <a:pt x="133" y="0"/>
                  </a:lnTo>
                  <a:lnTo>
                    <a:pt x="172" y="11"/>
                  </a:lnTo>
                  <a:lnTo>
                    <a:pt x="173" y="20"/>
                  </a:lnTo>
                  <a:lnTo>
                    <a:pt x="183" y="22"/>
                  </a:lnTo>
                  <a:lnTo>
                    <a:pt x="230" y="95"/>
                  </a:lnTo>
                  <a:lnTo>
                    <a:pt x="282" y="93"/>
                  </a:lnTo>
                  <a:lnTo>
                    <a:pt x="321" y="110"/>
                  </a:lnTo>
                  <a:lnTo>
                    <a:pt x="340" y="107"/>
                  </a:lnTo>
                  <a:lnTo>
                    <a:pt x="458" y="110"/>
                  </a:lnTo>
                  <a:lnTo>
                    <a:pt x="592" y="141"/>
                  </a:lnTo>
                  <a:lnTo>
                    <a:pt x="599" y="157"/>
                  </a:lnTo>
                  <a:lnTo>
                    <a:pt x="615" y="180"/>
                  </a:lnTo>
                  <a:lnTo>
                    <a:pt x="570" y="250"/>
                  </a:lnTo>
                  <a:lnTo>
                    <a:pt x="540" y="275"/>
                  </a:lnTo>
                  <a:lnTo>
                    <a:pt x="536" y="294"/>
                  </a:lnTo>
                  <a:lnTo>
                    <a:pt x="553" y="313"/>
                  </a:lnTo>
                  <a:lnTo>
                    <a:pt x="535" y="356"/>
                  </a:lnTo>
                  <a:lnTo>
                    <a:pt x="497" y="509"/>
                  </a:lnTo>
                  <a:lnTo>
                    <a:pt x="289" y="459"/>
                  </a:lnTo>
                  <a:lnTo>
                    <a:pt x="0" y="380"/>
                  </a:lnTo>
                  <a:close/>
                </a:path>
              </a:pathLst>
            </a:custGeom>
            <a:solidFill>
              <a:srgbClr val="000000"/>
            </a:solidFill>
            <a:ln w="9525">
              <a:noFill/>
              <a:round/>
              <a:headEnd/>
              <a:tailEnd/>
            </a:ln>
          </p:spPr>
          <p:txBody>
            <a:bodyPr/>
            <a:lstStyle/>
            <a:p>
              <a:endParaRPr lang="en-US"/>
            </a:p>
          </p:txBody>
        </p:sp>
        <p:sp>
          <p:nvSpPr>
            <p:cNvPr id="248" name="Freeform 9"/>
            <p:cNvSpPr>
              <a:spLocks/>
            </p:cNvSpPr>
            <p:nvPr/>
          </p:nvSpPr>
          <p:spPr bwMode="auto">
            <a:xfrm>
              <a:off x="787" y="1946"/>
              <a:ext cx="612" cy="1020"/>
            </a:xfrm>
            <a:custGeom>
              <a:avLst/>
              <a:gdLst>
                <a:gd name="T0" fmla="*/ 21 w 612"/>
                <a:gd name="T1" fmla="*/ 207 h 1020"/>
                <a:gd name="T2" fmla="*/ 4 w 612"/>
                <a:gd name="T3" fmla="*/ 286 h 1020"/>
                <a:gd name="T4" fmla="*/ 63 w 612"/>
                <a:gd name="T5" fmla="*/ 414 h 1020"/>
                <a:gd name="T6" fmla="*/ 74 w 612"/>
                <a:gd name="T7" fmla="*/ 406 h 1020"/>
                <a:gd name="T8" fmla="*/ 91 w 612"/>
                <a:gd name="T9" fmla="*/ 460 h 1020"/>
                <a:gd name="T10" fmla="*/ 63 w 612"/>
                <a:gd name="T11" fmla="*/ 422 h 1020"/>
                <a:gd name="T12" fmla="*/ 56 w 612"/>
                <a:gd name="T13" fmla="*/ 481 h 1020"/>
                <a:gd name="T14" fmla="*/ 88 w 612"/>
                <a:gd name="T15" fmla="*/ 517 h 1020"/>
                <a:gd name="T16" fmla="*/ 67 w 612"/>
                <a:gd name="T17" fmla="*/ 567 h 1020"/>
                <a:gd name="T18" fmla="*/ 131 w 612"/>
                <a:gd name="T19" fmla="*/ 703 h 1020"/>
                <a:gd name="T20" fmla="*/ 117 w 612"/>
                <a:gd name="T21" fmla="*/ 752 h 1020"/>
                <a:gd name="T22" fmla="*/ 201 w 612"/>
                <a:gd name="T23" fmla="*/ 791 h 1020"/>
                <a:gd name="T24" fmla="*/ 232 w 612"/>
                <a:gd name="T25" fmla="*/ 832 h 1020"/>
                <a:gd name="T26" fmla="*/ 267 w 612"/>
                <a:gd name="T27" fmla="*/ 845 h 1020"/>
                <a:gd name="T28" fmla="*/ 268 w 612"/>
                <a:gd name="T29" fmla="*/ 869 h 1020"/>
                <a:gd name="T30" fmla="*/ 291 w 612"/>
                <a:gd name="T31" fmla="*/ 875 h 1020"/>
                <a:gd name="T32" fmla="*/ 341 w 612"/>
                <a:gd name="T33" fmla="*/ 953 h 1020"/>
                <a:gd name="T34" fmla="*/ 341 w 612"/>
                <a:gd name="T35" fmla="*/ 1008 h 1020"/>
                <a:gd name="T36" fmla="*/ 559 w 612"/>
                <a:gd name="T37" fmla="*/ 1020 h 1020"/>
                <a:gd name="T38" fmla="*/ 545 w 612"/>
                <a:gd name="T39" fmla="*/ 997 h 1020"/>
                <a:gd name="T40" fmla="*/ 552 w 612"/>
                <a:gd name="T41" fmla="*/ 965 h 1020"/>
                <a:gd name="T42" fmla="*/ 587 w 612"/>
                <a:gd name="T43" fmla="*/ 908 h 1020"/>
                <a:gd name="T44" fmla="*/ 612 w 612"/>
                <a:gd name="T45" fmla="*/ 894 h 1020"/>
                <a:gd name="T46" fmla="*/ 598 w 612"/>
                <a:gd name="T47" fmla="*/ 873 h 1020"/>
                <a:gd name="T48" fmla="*/ 587 w 612"/>
                <a:gd name="T49" fmla="*/ 818 h 1020"/>
                <a:gd name="T50" fmla="*/ 275 w 612"/>
                <a:gd name="T51" fmla="*/ 351 h 1020"/>
                <a:gd name="T52" fmla="*/ 348 w 612"/>
                <a:gd name="T53" fmla="*/ 79 h 1020"/>
                <a:gd name="T54" fmla="*/ 59 w 612"/>
                <a:gd name="T55" fmla="*/ 0 h 1020"/>
                <a:gd name="T56" fmla="*/ 51 w 612"/>
                <a:gd name="T57" fmla="*/ 16 h 1020"/>
                <a:gd name="T58" fmla="*/ 0 w 612"/>
                <a:gd name="T59" fmla="*/ 136 h 1020"/>
                <a:gd name="T60" fmla="*/ 21 w 612"/>
                <a:gd name="T61" fmla="*/ 207 h 1020"/>
                <a:gd name="T62" fmla="*/ 21 w 612"/>
                <a:gd name="T63" fmla="*/ 207 h 10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12"/>
                <a:gd name="T97" fmla="*/ 0 h 1020"/>
                <a:gd name="T98" fmla="*/ 612 w 612"/>
                <a:gd name="T99" fmla="*/ 1020 h 10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12" h="1020">
                  <a:moveTo>
                    <a:pt x="21" y="207"/>
                  </a:moveTo>
                  <a:lnTo>
                    <a:pt x="4" y="286"/>
                  </a:lnTo>
                  <a:lnTo>
                    <a:pt x="63" y="414"/>
                  </a:lnTo>
                  <a:lnTo>
                    <a:pt x="74" y="406"/>
                  </a:lnTo>
                  <a:lnTo>
                    <a:pt x="91" y="460"/>
                  </a:lnTo>
                  <a:lnTo>
                    <a:pt x="63" y="422"/>
                  </a:lnTo>
                  <a:lnTo>
                    <a:pt x="56" y="481"/>
                  </a:lnTo>
                  <a:lnTo>
                    <a:pt x="88" y="517"/>
                  </a:lnTo>
                  <a:lnTo>
                    <a:pt x="67" y="567"/>
                  </a:lnTo>
                  <a:lnTo>
                    <a:pt x="131" y="703"/>
                  </a:lnTo>
                  <a:lnTo>
                    <a:pt x="117" y="752"/>
                  </a:lnTo>
                  <a:lnTo>
                    <a:pt x="201" y="791"/>
                  </a:lnTo>
                  <a:lnTo>
                    <a:pt x="232" y="832"/>
                  </a:lnTo>
                  <a:lnTo>
                    <a:pt x="267" y="845"/>
                  </a:lnTo>
                  <a:lnTo>
                    <a:pt x="268" y="869"/>
                  </a:lnTo>
                  <a:lnTo>
                    <a:pt x="291" y="875"/>
                  </a:lnTo>
                  <a:lnTo>
                    <a:pt x="341" y="953"/>
                  </a:lnTo>
                  <a:lnTo>
                    <a:pt x="341" y="1008"/>
                  </a:lnTo>
                  <a:lnTo>
                    <a:pt x="559" y="1020"/>
                  </a:lnTo>
                  <a:lnTo>
                    <a:pt x="545" y="997"/>
                  </a:lnTo>
                  <a:lnTo>
                    <a:pt x="552" y="965"/>
                  </a:lnTo>
                  <a:lnTo>
                    <a:pt x="587" y="908"/>
                  </a:lnTo>
                  <a:lnTo>
                    <a:pt x="612" y="894"/>
                  </a:lnTo>
                  <a:lnTo>
                    <a:pt x="598" y="873"/>
                  </a:lnTo>
                  <a:lnTo>
                    <a:pt x="587" y="818"/>
                  </a:lnTo>
                  <a:lnTo>
                    <a:pt x="275" y="351"/>
                  </a:lnTo>
                  <a:lnTo>
                    <a:pt x="348" y="79"/>
                  </a:lnTo>
                  <a:lnTo>
                    <a:pt x="59" y="0"/>
                  </a:lnTo>
                  <a:lnTo>
                    <a:pt x="51" y="16"/>
                  </a:lnTo>
                  <a:lnTo>
                    <a:pt x="0" y="136"/>
                  </a:lnTo>
                  <a:lnTo>
                    <a:pt x="21" y="207"/>
                  </a:lnTo>
                  <a:close/>
                </a:path>
              </a:pathLst>
            </a:custGeom>
            <a:solidFill>
              <a:srgbClr val="000000"/>
            </a:solidFill>
            <a:ln w="9525">
              <a:noFill/>
              <a:round/>
              <a:headEnd/>
              <a:tailEnd/>
            </a:ln>
          </p:spPr>
          <p:txBody>
            <a:bodyPr/>
            <a:lstStyle/>
            <a:p>
              <a:endParaRPr lang="en-US"/>
            </a:p>
          </p:txBody>
        </p:sp>
        <p:sp>
          <p:nvSpPr>
            <p:cNvPr id="249" name="Freeform 10"/>
            <p:cNvSpPr>
              <a:spLocks/>
            </p:cNvSpPr>
            <p:nvPr/>
          </p:nvSpPr>
          <p:spPr bwMode="auto">
            <a:xfrm>
              <a:off x="1062" y="2025"/>
              <a:ext cx="491" cy="739"/>
            </a:xfrm>
            <a:custGeom>
              <a:avLst/>
              <a:gdLst>
                <a:gd name="T0" fmla="*/ 0 w 491"/>
                <a:gd name="T1" fmla="*/ 272 h 739"/>
                <a:gd name="T2" fmla="*/ 312 w 491"/>
                <a:gd name="T3" fmla="*/ 739 h 739"/>
                <a:gd name="T4" fmla="*/ 324 w 491"/>
                <a:gd name="T5" fmla="*/ 640 h 739"/>
                <a:gd name="T6" fmla="*/ 341 w 491"/>
                <a:gd name="T7" fmla="*/ 635 h 739"/>
                <a:gd name="T8" fmla="*/ 371 w 491"/>
                <a:gd name="T9" fmla="*/ 652 h 739"/>
                <a:gd name="T10" fmla="*/ 397 w 491"/>
                <a:gd name="T11" fmla="*/ 563 h 739"/>
                <a:gd name="T12" fmla="*/ 491 w 491"/>
                <a:gd name="T13" fmla="*/ 94 h 739"/>
                <a:gd name="T14" fmla="*/ 281 w 491"/>
                <a:gd name="T15" fmla="*/ 50 h 739"/>
                <a:gd name="T16" fmla="*/ 73 w 491"/>
                <a:gd name="T17" fmla="*/ 0 h 739"/>
                <a:gd name="T18" fmla="*/ 0 w 491"/>
                <a:gd name="T19" fmla="*/ 272 h 739"/>
                <a:gd name="T20" fmla="*/ 0 w 491"/>
                <a:gd name="T21" fmla="*/ 272 h 7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91"/>
                <a:gd name="T34" fmla="*/ 0 h 739"/>
                <a:gd name="T35" fmla="*/ 491 w 491"/>
                <a:gd name="T36" fmla="*/ 739 h 7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1" h="739">
                  <a:moveTo>
                    <a:pt x="0" y="272"/>
                  </a:moveTo>
                  <a:lnTo>
                    <a:pt x="312" y="739"/>
                  </a:lnTo>
                  <a:lnTo>
                    <a:pt x="324" y="640"/>
                  </a:lnTo>
                  <a:lnTo>
                    <a:pt x="341" y="635"/>
                  </a:lnTo>
                  <a:lnTo>
                    <a:pt x="371" y="652"/>
                  </a:lnTo>
                  <a:lnTo>
                    <a:pt x="397" y="563"/>
                  </a:lnTo>
                  <a:lnTo>
                    <a:pt x="491" y="94"/>
                  </a:lnTo>
                  <a:lnTo>
                    <a:pt x="281" y="50"/>
                  </a:lnTo>
                  <a:lnTo>
                    <a:pt x="73" y="0"/>
                  </a:lnTo>
                  <a:lnTo>
                    <a:pt x="0" y="272"/>
                  </a:lnTo>
                  <a:close/>
                </a:path>
              </a:pathLst>
            </a:custGeom>
            <a:solidFill>
              <a:srgbClr val="000000"/>
            </a:solidFill>
            <a:ln w="9525">
              <a:noFill/>
              <a:round/>
              <a:headEnd/>
              <a:tailEnd/>
            </a:ln>
          </p:spPr>
          <p:txBody>
            <a:bodyPr/>
            <a:lstStyle/>
            <a:p>
              <a:endParaRPr lang="en-US"/>
            </a:p>
          </p:txBody>
        </p:sp>
        <p:sp>
          <p:nvSpPr>
            <p:cNvPr id="250" name="Freeform 11"/>
            <p:cNvSpPr>
              <a:spLocks/>
            </p:cNvSpPr>
            <p:nvPr/>
          </p:nvSpPr>
          <p:spPr bwMode="auto">
            <a:xfrm>
              <a:off x="1343" y="1433"/>
              <a:ext cx="462" cy="724"/>
            </a:xfrm>
            <a:custGeom>
              <a:avLst/>
              <a:gdLst>
                <a:gd name="T0" fmla="*/ 0 w 462"/>
                <a:gd name="T1" fmla="*/ 642 h 724"/>
                <a:gd name="T2" fmla="*/ 38 w 462"/>
                <a:gd name="T3" fmla="*/ 489 h 724"/>
                <a:gd name="T4" fmla="*/ 56 w 462"/>
                <a:gd name="T5" fmla="*/ 446 h 724"/>
                <a:gd name="T6" fmla="*/ 39 w 462"/>
                <a:gd name="T7" fmla="*/ 427 h 724"/>
                <a:gd name="T8" fmla="*/ 43 w 462"/>
                <a:gd name="T9" fmla="*/ 408 h 724"/>
                <a:gd name="T10" fmla="*/ 73 w 462"/>
                <a:gd name="T11" fmla="*/ 383 h 724"/>
                <a:gd name="T12" fmla="*/ 118 w 462"/>
                <a:gd name="T13" fmla="*/ 313 h 724"/>
                <a:gd name="T14" fmla="*/ 102 w 462"/>
                <a:gd name="T15" fmla="*/ 290 h 724"/>
                <a:gd name="T16" fmla="*/ 95 w 462"/>
                <a:gd name="T17" fmla="*/ 274 h 724"/>
                <a:gd name="T18" fmla="*/ 98 w 462"/>
                <a:gd name="T19" fmla="*/ 235 h 724"/>
                <a:gd name="T20" fmla="*/ 154 w 462"/>
                <a:gd name="T21" fmla="*/ 0 h 724"/>
                <a:gd name="T22" fmla="*/ 215 w 462"/>
                <a:gd name="T23" fmla="*/ 12 h 724"/>
                <a:gd name="T24" fmla="*/ 195 w 462"/>
                <a:gd name="T25" fmla="*/ 105 h 724"/>
                <a:gd name="T26" fmla="*/ 208 w 462"/>
                <a:gd name="T27" fmla="*/ 137 h 724"/>
                <a:gd name="T28" fmla="*/ 210 w 462"/>
                <a:gd name="T29" fmla="*/ 157 h 724"/>
                <a:gd name="T30" fmla="*/ 203 w 462"/>
                <a:gd name="T31" fmla="*/ 161 h 724"/>
                <a:gd name="T32" fmla="*/ 226 w 462"/>
                <a:gd name="T33" fmla="*/ 183 h 724"/>
                <a:gd name="T34" fmla="*/ 250 w 462"/>
                <a:gd name="T35" fmla="*/ 242 h 724"/>
                <a:gd name="T36" fmla="*/ 258 w 462"/>
                <a:gd name="T37" fmla="*/ 294 h 724"/>
                <a:gd name="T38" fmla="*/ 262 w 462"/>
                <a:gd name="T39" fmla="*/ 322 h 724"/>
                <a:gd name="T40" fmla="*/ 244 w 462"/>
                <a:gd name="T41" fmla="*/ 349 h 724"/>
                <a:gd name="T42" fmla="*/ 257 w 462"/>
                <a:gd name="T43" fmla="*/ 361 h 724"/>
                <a:gd name="T44" fmla="*/ 289 w 462"/>
                <a:gd name="T45" fmla="*/ 344 h 724"/>
                <a:gd name="T46" fmla="*/ 310 w 462"/>
                <a:gd name="T47" fmla="*/ 437 h 724"/>
                <a:gd name="T48" fmla="*/ 325 w 462"/>
                <a:gd name="T49" fmla="*/ 441 h 724"/>
                <a:gd name="T50" fmla="*/ 328 w 462"/>
                <a:gd name="T51" fmla="*/ 468 h 724"/>
                <a:gd name="T52" fmla="*/ 369 w 462"/>
                <a:gd name="T53" fmla="*/ 478 h 724"/>
                <a:gd name="T54" fmla="*/ 434 w 462"/>
                <a:gd name="T55" fmla="*/ 480 h 724"/>
                <a:gd name="T56" fmla="*/ 462 w 462"/>
                <a:gd name="T57" fmla="*/ 492 h 724"/>
                <a:gd name="T58" fmla="*/ 422 w 462"/>
                <a:gd name="T59" fmla="*/ 724 h 724"/>
                <a:gd name="T60" fmla="*/ 210 w 462"/>
                <a:gd name="T61" fmla="*/ 686 h 724"/>
                <a:gd name="T62" fmla="*/ 0 w 462"/>
                <a:gd name="T63" fmla="*/ 642 h 724"/>
                <a:gd name="T64" fmla="*/ 0 w 462"/>
                <a:gd name="T65" fmla="*/ 642 h 72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62"/>
                <a:gd name="T100" fmla="*/ 0 h 724"/>
                <a:gd name="T101" fmla="*/ 462 w 462"/>
                <a:gd name="T102" fmla="*/ 724 h 72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62" h="724">
                  <a:moveTo>
                    <a:pt x="0" y="642"/>
                  </a:moveTo>
                  <a:lnTo>
                    <a:pt x="38" y="489"/>
                  </a:lnTo>
                  <a:lnTo>
                    <a:pt x="56" y="446"/>
                  </a:lnTo>
                  <a:lnTo>
                    <a:pt x="39" y="427"/>
                  </a:lnTo>
                  <a:lnTo>
                    <a:pt x="43" y="408"/>
                  </a:lnTo>
                  <a:lnTo>
                    <a:pt x="73" y="383"/>
                  </a:lnTo>
                  <a:lnTo>
                    <a:pt x="118" y="313"/>
                  </a:lnTo>
                  <a:lnTo>
                    <a:pt x="102" y="290"/>
                  </a:lnTo>
                  <a:lnTo>
                    <a:pt x="95" y="274"/>
                  </a:lnTo>
                  <a:lnTo>
                    <a:pt x="98" y="235"/>
                  </a:lnTo>
                  <a:lnTo>
                    <a:pt x="154" y="0"/>
                  </a:lnTo>
                  <a:lnTo>
                    <a:pt x="215" y="12"/>
                  </a:lnTo>
                  <a:lnTo>
                    <a:pt x="195" y="105"/>
                  </a:lnTo>
                  <a:lnTo>
                    <a:pt x="208" y="137"/>
                  </a:lnTo>
                  <a:lnTo>
                    <a:pt x="210" y="157"/>
                  </a:lnTo>
                  <a:lnTo>
                    <a:pt x="203" y="161"/>
                  </a:lnTo>
                  <a:lnTo>
                    <a:pt x="226" y="183"/>
                  </a:lnTo>
                  <a:lnTo>
                    <a:pt x="250" y="242"/>
                  </a:lnTo>
                  <a:lnTo>
                    <a:pt x="258" y="294"/>
                  </a:lnTo>
                  <a:lnTo>
                    <a:pt x="262" y="322"/>
                  </a:lnTo>
                  <a:lnTo>
                    <a:pt x="244" y="349"/>
                  </a:lnTo>
                  <a:lnTo>
                    <a:pt x="257" y="361"/>
                  </a:lnTo>
                  <a:lnTo>
                    <a:pt x="289" y="344"/>
                  </a:lnTo>
                  <a:lnTo>
                    <a:pt x="310" y="437"/>
                  </a:lnTo>
                  <a:lnTo>
                    <a:pt x="325" y="441"/>
                  </a:lnTo>
                  <a:lnTo>
                    <a:pt x="328" y="468"/>
                  </a:lnTo>
                  <a:lnTo>
                    <a:pt x="369" y="478"/>
                  </a:lnTo>
                  <a:lnTo>
                    <a:pt x="434" y="480"/>
                  </a:lnTo>
                  <a:lnTo>
                    <a:pt x="462" y="492"/>
                  </a:lnTo>
                  <a:lnTo>
                    <a:pt x="422" y="724"/>
                  </a:lnTo>
                  <a:lnTo>
                    <a:pt x="210" y="686"/>
                  </a:lnTo>
                  <a:lnTo>
                    <a:pt x="0" y="642"/>
                  </a:lnTo>
                  <a:close/>
                </a:path>
              </a:pathLst>
            </a:custGeom>
            <a:solidFill>
              <a:srgbClr val="000000"/>
            </a:solidFill>
            <a:ln w="9525">
              <a:noFill/>
              <a:round/>
              <a:headEnd/>
              <a:tailEnd/>
            </a:ln>
          </p:spPr>
          <p:txBody>
            <a:bodyPr/>
            <a:lstStyle/>
            <a:p>
              <a:endParaRPr lang="en-US"/>
            </a:p>
          </p:txBody>
        </p:sp>
        <p:sp>
          <p:nvSpPr>
            <p:cNvPr id="251" name="Freeform 12"/>
            <p:cNvSpPr>
              <a:spLocks/>
            </p:cNvSpPr>
            <p:nvPr/>
          </p:nvSpPr>
          <p:spPr bwMode="auto">
            <a:xfrm>
              <a:off x="1538" y="1445"/>
              <a:ext cx="790" cy="490"/>
            </a:xfrm>
            <a:custGeom>
              <a:avLst/>
              <a:gdLst>
                <a:gd name="T0" fmla="*/ 13 w 790"/>
                <a:gd name="T1" fmla="*/ 125 h 490"/>
                <a:gd name="T2" fmla="*/ 15 w 790"/>
                <a:gd name="T3" fmla="*/ 145 h 490"/>
                <a:gd name="T4" fmla="*/ 8 w 790"/>
                <a:gd name="T5" fmla="*/ 149 h 490"/>
                <a:gd name="T6" fmla="*/ 31 w 790"/>
                <a:gd name="T7" fmla="*/ 171 h 490"/>
                <a:gd name="T8" fmla="*/ 55 w 790"/>
                <a:gd name="T9" fmla="*/ 230 h 490"/>
                <a:gd name="T10" fmla="*/ 63 w 790"/>
                <a:gd name="T11" fmla="*/ 282 h 490"/>
                <a:gd name="T12" fmla="*/ 67 w 790"/>
                <a:gd name="T13" fmla="*/ 310 h 490"/>
                <a:gd name="T14" fmla="*/ 49 w 790"/>
                <a:gd name="T15" fmla="*/ 337 h 490"/>
                <a:gd name="T16" fmla="*/ 62 w 790"/>
                <a:gd name="T17" fmla="*/ 349 h 490"/>
                <a:gd name="T18" fmla="*/ 94 w 790"/>
                <a:gd name="T19" fmla="*/ 332 h 490"/>
                <a:gd name="T20" fmla="*/ 115 w 790"/>
                <a:gd name="T21" fmla="*/ 425 h 490"/>
                <a:gd name="T22" fmla="*/ 130 w 790"/>
                <a:gd name="T23" fmla="*/ 429 h 490"/>
                <a:gd name="T24" fmla="*/ 133 w 790"/>
                <a:gd name="T25" fmla="*/ 456 h 490"/>
                <a:gd name="T26" fmla="*/ 144 w 790"/>
                <a:gd name="T27" fmla="*/ 469 h 490"/>
                <a:gd name="T28" fmla="*/ 174 w 790"/>
                <a:gd name="T29" fmla="*/ 466 h 490"/>
                <a:gd name="T30" fmla="*/ 239 w 790"/>
                <a:gd name="T31" fmla="*/ 468 h 490"/>
                <a:gd name="T32" fmla="*/ 267 w 790"/>
                <a:gd name="T33" fmla="*/ 480 h 490"/>
                <a:gd name="T34" fmla="*/ 275 w 790"/>
                <a:gd name="T35" fmla="*/ 431 h 490"/>
                <a:gd name="T36" fmla="*/ 490 w 790"/>
                <a:gd name="T37" fmla="*/ 464 h 490"/>
                <a:gd name="T38" fmla="*/ 753 w 790"/>
                <a:gd name="T39" fmla="*/ 490 h 490"/>
                <a:gd name="T40" fmla="*/ 763 w 790"/>
                <a:gd name="T41" fmla="*/ 402 h 490"/>
                <a:gd name="T42" fmla="*/ 790 w 790"/>
                <a:gd name="T43" fmla="*/ 116 h 490"/>
                <a:gd name="T44" fmla="*/ 439 w 790"/>
                <a:gd name="T45" fmla="*/ 75 h 490"/>
                <a:gd name="T46" fmla="*/ 266 w 790"/>
                <a:gd name="T47" fmla="*/ 47 h 490"/>
                <a:gd name="T48" fmla="*/ 20 w 790"/>
                <a:gd name="T49" fmla="*/ 0 h 490"/>
                <a:gd name="T50" fmla="*/ 0 w 790"/>
                <a:gd name="T51" fmla="*/ 93 h 490"/>
                <a:gd name="T52" fmla="*/ 13 w 790"/>
                <a:gd name="T53" fmla="*/ 125 h 490"/>
                <a:gd name="T54" fmla="*/ 13 w 790"/>
                <a:gd name="T55" fmla="*/ 125 h 4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90"/>
                <a:gd name="T85" fmla="*/ 0 h 490"/>
                <a:gd name="T86" fmla="*/ 790 w 790"/>
                <a:gd name="T87" fmla="*/ 490 h 49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90" h="490">
                  <a:moveTo>
                    <a:pt x="13" y="125"/>
                  </a:moveTo>
                  <a:lnTo>
                    <a:pt x="15" y="145"/>
                  </a:lnTo>
                  <a:lnTo>
                    <a:pt x="8" y="149"/>
                  </a:lnTo>
                  <a:lnTo>
                    <a:pt x="31" y="171"/>
                  </a:lnTo>
                  <a:lnTo>
                    <a:pt x="55" y="230"/>
                  </a:lnTo>
                  <a:lnTo>
                    <a:pt x="63" y="282"/>
                  </a:lnTo>
                  <a:lnTo>
                    <a:pt x="67" y="310"/>
                  </a:lnTo>
                  <a:lnTo>
                    <a:pt x="49" y="337"/>
                  </a:lnTo>
                  <a:lnTo>
                    <a:pt x="62" y="349"/>
                  </a:lnTo>
                  <a:lnTo>
                    <a:pt x="94" y="332"/>
                  </a:lnTo>
                  <a:lnTo>
                    <a:pt x="115" y="425"/>
                  </a:lnTo>
                  <a:lnTo>
                    <a:pt x="130" y="429"/>
                  </a:lnTo>
                  <a:lnTo>
                    <a:pt x="133" y="456"/>
                  </a:lnTo>
                  <a:lnTo>
                    <a:pt x="144" y="469"/>
                  </a:lnTo>
                  <a:lnTo>
                    <a:pt x="174" y="466"/>
                  </a:lnTo>
                  <a:lnTo>
                    <a:pt x="239" y="468"/>
                  </a:lnTo>
                  <a:lnTo>
                    <a:pt x="267" y="480"/>
                  </a:lnTo>
                  <a:lnTo>
                    <a:pt x="275" y="431"/>
                  </a:lnTo>
                  <a:lnTo>
                    <a:pt x="490" y="464"/>
                  </a:lnTo>
                  <a:lnTo>
                    <a:pt x="753" y="490"/>
                  </a:lnTo>
                  <a:lnTo>
                    <a:pt x="763" y="402"/>
                  </a:lnTo>
                  <a:lnTo>
                    <a:pt x="790" y="116"/>
                  </a:lnTo>
                  <a:lnTo>
                    <a:pt x="439" y="75"/>
                  </a:lnTo>
                  <a:lnTo>
                    <a:pt x="266" y="47"/>
                  </a:lnTo>
                  <a:lnTo>
                    <a:pt x="20" y="0"/>
                  </a:lnTo>
                  <a:lnTo>
                    <a:pt x="0" y="93"/>
                  </a:lnTo>
                  <a:lnTo>
                    <a:pt x="13" y="125"/>
                  </a:lnTo>
                  <a:close/>
                </a:path>
              </a:pathLst>
            </a:custGeom>
            <a:solidFill>
              <a:srgbClr val="000000"/>
            </a:solidFill>
            <a:ln w="9525">
              <a:noFill/>
              <a:round/>
              <a:headEnd/>
              <a:tailEnd/>
            </a:ln>
          </p:spPr>
          <p:txBody>
            <a:bodyPr/>
            <a:lstStyle/>
            <a:p>
              <a:endParaRPr lang="en-US"/>
            </a:p>
          </p:txBody>
        </p:sp>
        <p:sp>
          <p:nvSpPr>
            <p:cNvPr id="252" name="Freeform 13"/>
            <p:cNvSpPr>
              <a:spLocks/>
            </p:cNvSpPr>
            <p:nvPr/>
          </p:nvSpPr>
          <p:spPr bwMode="auto">
            <a:xfrm>
              <a:off x="1312" y="2588"/>
              <a:ext cx="527" cy="594"/>
            </a:xfrm>
            <a:custGeom>
              <a:avLst/>
              <a:gdLst>
                <a:gd name="T0" fmla="*/ 34 w 527"/>
                <a:gd name="T1" fmla="*/ 378 h 594"/>
                <a:gd name="T2" fmla="*/ 20 w 527"/>
                <a:gd name="T3" fmla="*/ 355 h 594"/>
                <a:gd name="T4" fmla="*/ 27 w 527"/>
                <a:gd name="T5" fmla="*/ 323 h 594"/>
                <a:gd name="T6" fmla="*/ 62 w 527"/>
                <a:gd name="T7" fmla="*/ 266 h 594"/>
                <a:gd name="T8" fmla="*/ 87 w 527"/>
                <a:gd name="T9" fmla="*/ 252 h 594"/>
                <a:gd name="T10" fmla="*/ 73 w 527"/>
                <a:gd name="T11" fmla="*/ 231 h 594"/>
                <a:gd name="T12" fmla="*/ 62 w 527"/>
                <a:gd name="T13" fmla="*/ 176 h 594"/>
                <a:gd name="T14" fmla="*/ 74 w 527"/>
                <a:gd name="T15" fmla="*/ 77 h 594"/>
                <a:gd name="T16" fmla="*/ 91 w 527"/>
                <a:gd name="T17" fmla="*/ 72 h 594"/>
                <a:gd name="T18" fmla="*/ 121 w 527"/>
                <a:gd name="T19" fmla="*/ 89 h 594"/>
                <a:gd name="T20" fmla="*/ 147 w 527"/>
                <a:gd name="T21" fmla="*/ 0 h 594"/>
                <a:gd name="T22" fmla="*/ 527 w 527"/>
                <a:gd name="T23" fmla="*/ 63 h 594"/>
                <a:gd name="T24" fmla="*/ 447 w 527"/>
                <a:gd name="T25" fmla="*/ 594 h 594"/>
                <a:gd name="T26" fmla="*/ 331 w 527"/>
                <a:gd name="T27" fmla="*/ 578 h 594"/>
                <a:gd name="T28" fmla="*/ 258 w 527"/>
                <a:gd name="T29" fmla="*/ 558 h 594"/>
                <a:gd name="T30" fmla="*/ 109 w 527"/>
                <a:gd name="T31" fmla="*/ 499 h 594"/>
                <a:gd name="T32" fmla="*/ 0 w 527"/>
                <a:gd name="T33" fmla="*/ 407 h 594"/>
                <a:gd name="T34" fmla="*/ 34 w 527"/>
                <a:gd name="T35" fmla="*/ 378 h 594"/>
                <a:gd name="T36" fmla="*/ 34 w 527"/>
                <a:gd name="T37" fmla="*/ 378 h 5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27"/>
                <a:gd name="T58" fmla="*/ 0 h 594"/>
                <a:gd name="T59" fmla="*/ 527 w 527"/>
                <a:gd name="T60" fmla="*/ 594 h 5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27" h="594">
                  <a:moveTo>
                    <a:pt x="34" y="378"/>
                  </a:moveTo>
                  <a:lnTo>
                    <a:pt x="20" y="355"/>
                  </a:lnTo>
                  <a:lnTo>
                    <a:pt x="27" y="323"/>
                  </a:lnTo>
                  <a:lnTo>
                    <a:pt x="62" y="266"/>
                  </a:lnTo>
                  <a:lnTo>
                    <a:pt x="87" y="252"/>
                  </a:lnTo>
                  <a:lnTo>
                    <a:pt x="73" y="231"/>
                  </a:lnTo>
                  <a:lnTo>
                    <a:pt x="62" y="176"/>
                  </a:lnTo>
                  <a:lnTo>
                    <a:pt x="74" y="77"/>
                  </a:lnTo>
                  <a:lnTo>
                    <a:pt x="91" y="72"/>
                  </a:lnTo>
                  <a:lnTo>
                    <a:pt x="121" y="89"/>
                  </a:lnTo>
                  <a:lnTo>
                    <a:pt x="147" y="0"/>
                  </a:lnTo>
                  <a:lnTo>
                    <a:pt x="527" y="63"/>
                  </a:lnTo>
                  <a:lnTo>
                    <a:pt x="447" y="594"/>
                  </a:lnTo>
                  <a:lnTo>
                    <a:pt x="331" y="578"/>
                  </a:lnTo>
                  <a:lnTo>
                    <a:pt x="258" y="558"/>
                  </a:lnTo>
                  <a:lnTo>
                    <a:pt x="109" y="499"/>
                  </a:lnTo>
                  <a:lnTo>
                    <a:pt x="0" y="407"/>
                  </a:lnTo>
                  <a:lnTo>
                    <a:pt x="34" y="378"/>
                  </a:lnTo>
                  <a:close/>
                </a:path>
              </a:pathLst>
            </a:custGeom>
            <a:solidFill>
              <a:srgbClr val="000000"/>
            </a:solidFill>
            <a:ln w="9525">
              <a:noFill/>
              <a:round/>
              <a:headEnd/>
              <a:tailEnd/>
            </a:ln>
          </p:spPr>
          <p:txBody>
            <a:bodyPr/>
            <a:lstStyle/>
            <a:p>
              <a:endParaRPr lang="en-US"/>
            </a:p>
          </p:txBody>
        </p:sp>
        <p:sp>
          <p:nvSpPr>
            <p:cNvPr id="253" name="Freeform 14"/>
            <p:cNvSpPr>
              <a:spLocks/>
            </p:cNvSpPr>
            <p:nvPr/>
          </p:nvSpPr>
          <p:spPr bwMode="auto">
            <a:xfrm>
              <a:off x="1749" y="1876"/>
              <a:ext cx="542" cy="437"/>
            </a:xfrm>
            <a:custGeom>
              <a:avLst/>
              <a:gdLst>
                <a:gd name="T0" fmla="*/ 0 w 542"/>
                <a:gd name="T1" fmla="*/ 375 h 437"/>
                <a:gd name="T2" fmla="*/ 64 w 542"/>
                <a:gd name="T3" fmla="*/ 0 h 437"/>
                <a:gd name="T4" fmla="*/ 279 w 542"/>
                <a:gd name="T5" fmla="*/ 33 h 437"/>
                <a:gd name="T6" fmla="*/ 542 w 542"/>
                <a:gd name="T7" fmla="*/ 59 h 437"/>
                <a:gd name="T8" fmla="*/ 525 w 542"/>
                <a:gd name="T9" fmla="*/ 249 h 437"/>
                <a:gd name="T10" fmla="*/ 508 w 542"/>
                <a:gd name="T11" fmla="*/ 437 h 437"/>
                <a:gd name="T12" fmla="*/ 146 w 542"/>
                <a:gd name="T13" fmla="*/ 398 h 437"/>
                <a:gd name="T14" fmla="*/ 0 w 542"/>
                <a:gd name="T15" fmla="*/ 375 h 437"/>
                <a:gd name="T16" fmla="*/ 0 w 542"/>
                <a:gd name="T17" fmla="*/ 375 h 4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2"/>
                <a:gd name="T28" fmla="*/ 0 h 437"/>
                <a:gd name="T29" fmla="*/ 542 w 542"/>
                <a:gd name="T30" fmla="*/ 437 h 4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2" h="437">
                  <a:moveTo>
                    <a:pt x="0" y="375"/>
                  </a:moveTo>
                  <a:lnTo>
                    <a:pt x="64" y="0"/>
                  </a:lnTo>
                  <a:lnTo>
                    <a:pt x="279" y="33"/>
                  </a:lnTo>
                  <a:lnTo>
                    <a:pt x="542" y="59"/>
                  </a:lnTo>
                  <a:lnTo>
                    <a:pt x="525" y="249"/>
                  </a:lnTo>
                  <a:lnTo>
                    <a:pt x="508" y="437"/>
                  </a:lnTo>
                  <a:lnTo>
                    <a:pt x="146" y="398"/>
                  </a:lnTo>
                  <a:lnTo>
                    <a:pt x="0" y="375"/>
                  </a:lnTo>
                  <a:close/>
                </a:path>
              </a:pathLst>
            </a:custGeom>
            <a:solidFill>
              <a:srgbClr val="000000"/>
            </a:solidFill>
            <a:ln w="9525">
              <a:noFill/>
              <a:round/>
              <a:headEnd/>
              <a:tailEnd/>
            </a:ln>
          </p:spPr>
          <p:txBody>
            <a:bodyPr/>
            <a:lstStyle/>
            <a:p>
              <a:endParaRPr lang="en-US"/>
            </a:p>
          </p:txBody>
        </p:sp>
        <p:sp>
          <p:nvSpPr>
            <p:cNvPr id="254" name="Freeform 15"/>
            <p:cNvSpPr>
              <a:spLocks/>
            </p:cNvSpPr>
            <p:nvPr/>
          </p:nvSpPr>
          <p:spPr bwMode="auto">
            <a:xfrm>
              <a:off x="1839" y="2274"/>
              <a:ext cx="563" cy="433"/>
            </a:xfrm>
            <a:custGeom>
              <a:avLst/>
              <a:gdLst>
                <a:gd name="T0" fmla="*/ 56 w 563"/>
                <a:gd name="T1" fmla="*/ 0 h 433"/>
                <a:gd name="T2" fmla="*/ 418 w 563"/>
                <a:gd name="T3" fmla="*/ 39 h 433"/>
                <a:gd name="T4" fmla="*/ 563 w 563"/>
                <a:gd name="T5" fmla="*/ 52 h 433"/>
                <a:gd name="T6" fmla="*/ 556 w 563"/>
                <a:gd name="T7" fmla="*/ 145 h 433"/>
                <a:gd name="T8" fmla="*/ 537 w 563"/>
                <a:gd name="T9" fmla="*/ 433 h 433"/>
                <a:gd name="T10" fmla="*/ 463 w 563"/>
                <a:gd name="T11" fmla="*/ 427 h 433"/>
                <a:gd name="T12" fmla="*/ 232 w 563"/>
                <a:gd name="T13" fmla="*/ 407 h 433"/>
                <a:gd name="T14" fmla="*/ 0 w 563"/>
                <a:gd name="T15" fmla="*/ 377 h 433"/>
                <a:gd name="T16" fmla="*/ 56 w 563"/>
                <a:gd name="T17" fmla="*/ 0 h 433"/>
                <a:gd name="T18" fmla="*/ 56 w 563"/>
                <a:gd name="T19" fmla="*/ 0 h 4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3"/>
                <a:gd name="T31" fmla="*/ 0 h 433"/>
                <a:gd name="T32" fmla="*/ 563 w 563"/>
                <a:gd name="T33" fmla="*/ 433 h 43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3" h="433">
                  <a:moveTo>
                    <a:pt x="56" y="0"/>
                  </a:moveTo>
                  <a:lnTo>
                    <a:pt x="418" y="39"/>
                  </a:lnTo>
                  <a:lnTo>
                    <a:pt x="563" y="52"/>
                  </a:lnTo>
                  <a:lnTo>
                    <a:pt x="556" y="145"/>
                  </a:lnTo>
                  <a:lnTo>
                    <a:pt x="537" y="433"/>
                  </a:lnTo>
                  <a:lnTo>
                    <a:pt x="463" y="427"/>
                  </a:lnTo>
                  <a:lnTo>
                    <a:pt x="232" y="407"/>
                  </a:lnTo>
                  <a:lnTo>
                    <a:pt x="0" y="377"/>
                  </a:lnTo>
                  <a:lnTo>
                    <a:pt x="56" y="0"/>
                  </a:lnTo>
                  <a:close/>
                </a:path>
              </a:pathLst>
            </a:custGeom>
            <a:solidFill>
              <a:srgbClr val="000000"/>
            </a:solidFill>
            <a:ln w="9525">
              <a:noFill/>
              <a:round/>
              <a:headEnd/>
              <a:tailEnd/>
            </a:ln>
          </p:spPr>
          <p:txBody>
            <a:bodyPr/>
            <a:lstStyle/>
            <a:p>
              <a:endParaRPr lang="en-US"/>
            </a:p>
          </p:txBody>
        </p:sp>
        <p:sp>
          <p:nvSpPr>
            <p:cNvPr id="255" name="Freeform 16"/>
            <p:cNvSpPr>
              <a:spLocks/>
            </p:cNvSpPr>
            <p:nvPr/>
          </p:nvSpPr>
          <p:spPr bwMode="auto">
            <a:xfrm>
              <a:off x="1759" y="2651"/>
              <a:ext cx="543" cy="540"/>
            </a:xfrm>
            <a:custGeom>
              <a:avLst/>
              <a:gdLst>
                <a:gd name="T0" fmla="*/ 69 w 543"/>
                <a:gd name="T1" fmla="*/ 540 h 540"/>
                <a:gd name="T2" fmla="*/ 76 w 543"/>
                <a:gd name="T3" fmla="*/ 500 h 540"/>
                <a:gd name="T4" fmla="*/ 211 w 543"/>
                <a:gd name="T5" fmla="*/ 518 h 540"/>
                <a:gd name="T6" fmla="*/ 205 w 543"/>
                <a:gd name="T7" fmla="*/ 498 h 540"/>
                <a:gd name="T8" fmla="*/ 499 w 543"/>
                <a:gd name="T9" fmla="*/ 524 h 540"/>
                <a:gd name="T10" fmla="*/ 543 w 543"/>
                <a:gd name="T11" fmla="*/ 50 h 540"/>
                <a:gd name="T12" fmla="*/ 312 w 543"/>
                <a:gd name="T13" fmla="*/ 30 h 540"/>
                <a:gd name="T14" fmla="*/ 80 w 543"/>
                <a:gd name="T15" fmla="*/ 0 h 540"/>
                <a:gd name="T16" fmla="*/ 0 w 543"/>
                <a:gd name="T17" fmla="*/ 531 h 540"/>
                <a:gd name="T18" fmla="*/ 69 w 543"/>
                <a:gd name="T19" fmla="*/ 540 h 540"/>
                <a:gd name="T20" fmla="*/ 69 w 543"/>
                <a:gd name="T21" fmla="*/ 540 h 5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3"/>
                <a:gd name="T34" fmla="*/ 0 h 540"/>
                <a:gd name="T35" fmla="*/ 543 w 543"/>
                <a:gd name="T36" fmla="*/ 540 h 5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3" h="540">
                  <a:moveTo>
                    <a:pt x="69" y="540"/>
                  </a:moveTo>
                  <a:lnTo>
                    <a:pt x="76" y="500"/>
                  </a:lnTo>
                  <a:lnTo>
                    <a:pt x="211" y="518"/>
                  </a:lnTo>
                  <a:lnTo>
                    <a:pt x="205" y="498"/>
                  </a:lnTo>
                  <a:lnTo>
                    <a:pt x="499" y="524"/>
                  </a:lnTo>
                  <a:lnTo>
                    <a:pt x="543" y="50"/>
                  </a:lnTo>
                  <a:lnTo>
                    <a:pt x="312" y="30"/>
                  </a:lnTo>
                  <a:lnTo>
                    <a:pt x="80" y="0"/>
                  </a:lnTo>
                  <a:lnTo>
                    <a:pt x="0" y="531"/>
                  </a:lnTo>
                  <a:lnTo>
                    <a:pt x="69" y="540"/>
                  </a:lnTo>
                  <a:close/>
                </a:path>
              </a:pathLst>
            </a:custGeom>
            <a:solidFill>
              <a:srgbClr val="000000"/>
            </a:solidFill>
            <a:ln w="9525">
              <a:noFill/>
              <a:round/>
              <a:headEnd/>
              <a:tailEnd/>
            </a:ln>
          </p:spPr>
          <p:txBody>
            <a:bodyPr/>
            <a:lstStyle/>
            <a:p>
              <a:endParaRPr lang="en-US"/>
            </a:p>
          </p:txBody>
        </p:sp>
        <p:sp>
          <p:nvSpPr>
            <p:cNvPr id="256" name="Freeform 17"/>
            <p:cNvSpPr>
              <a:spLocks/>
            </p:cNvSpPr>
            <p:nvPr/>
          </p:nvSpPr>
          <p:spPr bwMode="auto">
            <a:xfrm>
              <a:off x="1964" y="2751"/>
              <a:ext cx="1080" cy="1017"/>
            </a:xfrm>
            <a:custGeom>
              <a:avLst/>
              <a:gdLst>
                <a:gd name="T0" fmla="*/ 0 w 1080"/>
                <a:gd name="T1" fmla="*/ 398 h 1017"/>
                <a:gd name="T2" fmla="*/ 294 w 1080"/>
                <a:gd name="T3" fmla="*/ 424 h 1017"/>
                <a:gd name="T4" fmla="*/ 334 w 1080"/>
                <a:gd name="T5" fmla="*/ 0 h 1017"/>
                <a:gd name="T6" fmla="*/ 568 w 1080"/>
                <a:gd name="T7" fmla="*/ 13 h 1017"/>
                <a:gd name="T8" fmla="*/ 560 w 1080"/>
                <a:gd name="T9" fmla="*/ 196 h 1017"/>
                <a:gd name="T10" fmla="*/ 583 w 1080"/>
                <a:gd name="T11" fmla="*/ 215 h 1017"/>
                <a:gd name="T12" fmla="*/ 604 w 1080"/>
                <a:gd name="T13" fmla="*/ 215 h 1017"/>
                <a:gd name="T14" fmla="*/ 622 w 1080"/>
                <a:gd name="T15" fmla="*/ 232 h 1017"/>
                <a:gd name="T16" fmla="*/ 657 w 1080"/>
                <a:gd name="T17" fmla="*/ 240 h 1017"/>
                <a:gd name="T18" fmla="*/ 726 w 1080"/>
                <a:gd name="T19" fmla="*/ 271 h 1017"/>
                <a:gd name="T20" fmla="*/ 740 w 1080"/>
                <a:gd name="T21" fmla="*/ 258 h 1017"/>
                <a:gd name="T22" fmla="*/ 786 w 1080"/>
                <a:gd name="T23" fmla="*/ 283 h 1017"/>
                <a:gd name="T24" fmla="*/ 846 w 1080"/>
                <a:gd name="T25" fmla="*/ 283 h 1017"/>
                <a:gd name="T26" fmla="*/ 888 w 1080"/>
                <a:gd name="T27" fmla="*/ 271 h 1017"/>
                <a:gd name="T28" fmla="*/ 944 w 1080"/>
                <a:gd name="T29" fmla="*/ 260 h 1017"/>
                <a:gd name="T30" fmla="*/ 998 w 1080"/>
                <a:gd name="T31" fmla="*/ 289 h 1017"/>
                <a:gd name="T32" fmla="*/ 1006 w 1080"/>
                <a:gd name="T33" fmla="*/ 298 h 1017"/>
                <a:gd name="T34" fmla="*/ 1033 w 1080"/>
                <a:gd name="T35" fmla="*/ 298 h 1017"/>
                <a:gd name="T36" fmla="*/ 1039 w 1080"/>
                <a:gd name="T37" fmla="*/ 449 h 1017"/>
                <a:gd name="T38" fmla="*/ 1080 w 1080"/>
                <a:gd name="T39" fmla="*/ 522 h 1017"/>
                <a:gd name="T40" fmla="*/ 1065 w 1080"/>
                <a:gd name="T41" fmla="*/ 580 h 1017"/>
                <a:gd name="T42" fmla="*/ 1068 w 1080"/>
                <a:gd name="T43" fmla="*/ 629 h 1017"/>
                <a:gd name="T44" fmla="*/ 1049 w 1080"/>
                <a:gd name="T45" fmla="*/ 653 h 1017"/>
                <a:gd name="T46" fmla="*/ 1057 w 1080"/>
                <a:gd name="T47" fmla="*/ 661 h 1017"/>
                <a:gd name="T48" fmla="*/ 1013 w 1080"/>
                <a:gd name="T49" fmla="*/ 674 h 1017"/>
                <a:gd name="T50" fmla="*/ 978 w 1080"/>
                <a:gd name="T51" fmla="*/ 678 h 1017"/>
                <a:gd name="T52" fmla="*/ 984 w 1080"/>
                <a:gd name="T53" fmla="*/ 651 h 1017"/>
                <a:gd name="T54" fmla="*/ 964 w 1080"/>
                <a:gd name="T55" fmla="*/ 666 h 1017"/>
                <a:gd name="T56" fmla="*/ 966 w 1080"/>
                <a:gd name="T57" fmla="*/ 697 h 1017"/>
                <a:gd name="T58" fmla="*/ 943 w 1080"/>
                <a:gd name="T59" fmla="*/ 728 h 1017"/>
                <a:gd name="T60" fmla="*/ 815 w 1080"/>
                <a:gd name="T61" fmla="*/ 792 h 1017"/>
                <a:gd name="T62" fmla="*/ 773 w 1080"/>
                <a:gd name="T63" fmla="*/ 834 h 1017"/>
                <a:gd name="T64" fmla="*/ 737 w 1080"/>
                <a:gd name="T65" fmla="*/ 923 h 1017"/>
                <a:gd name="T66" fmla="*/ 768 w 1080"/>
                <a:gd name="T67" fmla="*/ 1017 h 1017"/>
                <a:gd name="T68" fmla="*/ 737 w 1080"/>
                <a:gd name="T69" fmla="*/ 1017 h 1017"/>
                <a:gd name="T70" fmla="*/ 600 w 1080"/>
                <a:gd name="T71" fmla="*/ 968 h 1017"/>
                <a:gd name="T72" fmla="*/ 585 w 1080"/>
                <a:gd name="T73" fmla="*/ 928 h 1017"/>
                <a:gd name="T74" fmla="*/ 571 w 1080"/>
                <a:gd name="T75" fmla="*/ 909 h 1017"/>
                <a:gd name="T76" fmla="*/ 565 w 1080"/>
                <a:gd name="T77" fmla="*/ 857 h 1017"/>
                <a:gd name="T78" fmla="*/ 540 w 1080"/>
                <a:gd name="T79" fmla="*/ 837 h 1017"/>
                <a:gd name="T80" fmla="*/ 464 w 1080"/>
                <a:gd name="T81" fmla="*/ 696 h 1017"/>
                <a:gd name="T82" fmla="*/ 430 w 1080"/>
                <a:gd name="T83" fmla="*/ 669 h 1017"/>
                <a:gd name="T84" fmla="*/ 419 w 1080"/>
                <a:gd name="T85" fmla="*/ 646 h 1017"/>
                <a:gd name="T86" fmla="*/ 310 w 1080"/>
                <a:gd name="T87" fmla="*/ 641 h 1017"/>
                <a:gd name="T88" fmla="*/ 252 w 1080"/>
                <a:gd name="T89" fmla="*/ 708 h 1017"/>
                <a:gd name="T90" fmla="*/ 153 w 1080"/>
                <a:gd name="T91" fmla="*/ 638 h 1017"/>
                <a:gd name="T92" fmla="*/ 125 w 1080"/>
                <a:gd name="T93" fmla="*/ 541 h 1017"/>
                <a:gd name="T94" fmla="*/ 31 w 1080"/>
                <a:gd name="T95" fmla="*/ 450 h 1017"/>
                <a:gd name="T96" fmla="*/ 18 w 1080"/>
                <a:gd name="T97" fmla="*/ 422 h 1017"/>
                <a:gd name="T98" fmla="*/ 6 w 1080"/>
                <a:gd name="T99" fmla="*/ 418 h 1017"/>
                <a:gd name="T100" fmla="*/ 0 w 1080"/>
                <a:gd name="T101" fmla="*/ 398 h 1017"/>
                <a:gd name="T102" fmla="*/ 0 w 1080"/>
                <a:gd name="T103" fmla="*/ 398 h 101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80"/>
                <a:gd name="T157" fmla="*/ 0 h 1017"/>
                <a:gd name="T158" fmla="*/ 1080 w 1080"/>
                <a:gd name="T159" fmla="*/ 1017 h 101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80" h="1017">
                  <a:moveTo>
                    <a:pt x="0" y="398"/>
                  </a:moveTo>
                  <a:lnTo>
                    <a:pt x="294" y="424"/>
                  </a:lnTo>
                  <a:lnTo>
                    <a:pt x="334" y="0"/>
                  </a:lnTo>
                  <a:lnTo>
                    <a:pt x="568" y="13"/>
                  </a:lnTo>
                  <a:lnTo>
                    <a:pt x="560" y="196"/>
                  </a:lnTo>
                  <a:lnTo>
                    <a:pt x="583" y="215"/>
                  </a:lnTo>
                  <a:lnTo>
                    <a:pt x="604" y="215"/>
                  </a:lnTo>
                  <a:lnTo>
                    <a:pt x="622" y="232"/>
                  </a:lnTo>
                  <a:lnTo>
                    <a:pt x="657" y="240"/>
                  </a:lnTo>
                  <a:lnTo>
                    <a:pt x="726" y="271"/>
                  </a:lnTo>
                  <a:lnTo>
                    <a:pt x="740" y="258"/>
                  </a:lnTo>
                  <a:lnTo>
                    <a:pt x="786" y="283"/>
                  </a:lnTo>
                  <a:lnTo>
                    <a:pt x="846" y="283"/>
                  </a:lnTo>
                  <a:lnTo>
                    <a:pt x="888" y="271"/>
                  </a:lnTo>
                  <a:lnTo>
                    <a:pt x="944" y="260"/>
                  </a:lnTo>
                  <a:lnTo>
                    <a:pt x="998" y="289"/>
                  </a:lnTo>
                  <a:lnTo>
                    <a:pt x="1006" y="298"/>
                  </a:lnTo>
                  <a:lnTo>
                    <a:pt x="1033" y="298"/>
                  </a:lnTo>
                  <a:lnTo>
                    <a:pt x="1039" y="449"/>
                  </a:lnTo>
                  <a:lnTo>
                    <a:pt x="1080" y="522"/>
                  </a:lnTo>
                  <a:lnTo>
                    <a:pt x="1065" y="580"/>
                  </a:lnTo>
                  <a:lnTo>
                    <a:pt x="1068" y="629"/>
                  </a:lnTo>
                  <a:lnTo>
                    <a:pt x="1049" y="653"/>
                  </a:lnTo>
                  <a:lnTo>
                    <a:pt x="1057" y="661"/>
                  </a:lnTo>
                  <a:lnTo>
                    <a:pt x="1013" y="674"/>
                  </a:lnTo>
                  <a:lnTo>
                    <a:pt x="978" y="678"/>
                  </a:lnTo>
                  <a:lnTo>
                    <a:pt x="984" y="651"/>
                  </a:lnTo>
                  <a:lnTo>
                    <a:pt x="964" y="666"/>
                  </a:lnTo>
                  <a:lnTo>
                    <a:pt x="966" y="697"/>
                  </a:lnTo>
                  <a:lnTo>
                    <a:pt x="943" y="728"/>
                  </a:lnTo>
                  <a:lnTo>
                    <a:pt x="815" y="792"/>
                  </a:lnTo>
                  <a:lnTo>
                    <a:pt x="773" y="834"/>
                  </a:lnTo>
                  <a:lnTo>
                    <a:pt x="737" y="923"/>
                  </a:lnTo>
                  <a:lnTo>
                    <a:pt x="768" y="1017"/>
                  </a:lnTo>
                  <a:lnTo>
                    <a:pt x="737" y="1017"/>
                  </a:lnTo>
                  <a:lnTo>
                    <a:pt x="600" y="968"/>
                  </a:lnTo>
                  <a:lnTo>
                    <a:pt x="585" y="928"/>
                  </a:lnTo>
                  <a:lnTo>
                    <a:pt x="571" y="909"/>
                  </a:lnTo>
                  <a:lnTo>
                    <a:pt x="565" y="857"/>
                  </a:lnTo>
                  <a:lnTo>
                    <a:pt x="540" y="837"/>
                  </a:lnTo>
                  <a:lnTo>
                    <a:pt x="464" y="696"/>
                  </a:lnTo>
                  <a:lnTo>
                    <a:pt x="430" y="669"/>
                  </a:lnTo>
                  <a:lnTo>
                    <a:pt x="419" y="646"/>
                  </a:lnTo>
                  <a:lnTo>
                    <a:pt x="310" y="641"/>
                  </a:lnTo>
                  <a:lnTo>
                    <a:pt x="252" y="708"/>
                  </a:lnTo>
                  <a:lnTo>
                    <a:pt x="153" y="638"/>
                  </a:lnTo>
                  <a:lnTo>
                    <a:pt x="125" y="541"/>
                  </a:lnTo>
                  <a:lnTo>
                    <a:pt x="31" y="450"/>
                  </a:lnTo>
                  <a:lnTo>
                    <a:pt x="18" y="422"/>
                  </a:lnTo>
                  <a:lnTo>
                    <a:pt x="6" y="418"/>
                  </a:lnTo>
                  <a:lnTo>
                    <a:pt x="0" y="398"/>
                  </a:lnTo>
                  <a:close/>
                </a:path>
              </a:pathLst>
            </a:custGeom>
            <a:solidFill>
              <a:srgbClr val="000000"/>
            </a:solidFill>
            <a:ln w="9525">
              <a:noFill/>
              <a:round/>
              <a:headEnd/>
              <a:tailEnd/>
            </a:ln>
          </p:spPr>
          <p:txBody>
            <a:bodyPr/>
            <a:lstStyle/>
            <a:p>
              <a:endParaRPr lang="en-US"/>
            </a:p>
          </p:txBody>
        </p:sp>
        <p:sp>
          <p:nvSpPr>
            <p:cNvPr id="257" name="Freeform 18"/>
            <p:cNvSpPr>
              <a:spLocks/>
            </p:cNvSpPr>
            <p:nvPr/>
          </p:nvSpPr>
          <p:spPr bwMode="auto">
            <a:xfrm>
              <a:off x="2301" y="1561"/>
              <a:ext cx="508" cy="311"/>
            </a:xfrm>
            <a:custGeom>
              <a:avLst/>
              <a:gdLst>
                <a:gd name="T0" fmla="*/ 27 w 508"/>
                <a:gd name="T1" fmla="*/ 0 h 311"/>
                <a:gd name="T2" fmla="*/ 469 w 508"/>
                <a:gd name="T3" fmla="*/ 22 h 311"/>
                <a:gd name="T4" fmla="*/ 471 w 508"/>
                <a:gd name="T5" fmla="*/ 100 h 311"/>
                <a:gd name="T6" fmla="*/ 492 w 508"/>
                <a:gd name="T7" fmla="*/ 164 h 311"/>
                <a:gd name="T8" fmla="*/ 494 w 508"/>
                <a:gd name="T9" fmla="*/ 245 h 311"/>
                <a:gd name="T10" fmla="*/ 508 w 508"/>
                <a:gd name="T11" fmla="*/ 311 h 311"/>
                <a:gd name="T12" fmla="*/ 240 w 508"/>
                <a:gd name="T13" fmla="*/ 303 h 311"/>
                <a:gd name="T14" fmla="*/ 0 w 508"/>
                <a:gd name="T15" fmla="*/ 286 h 311"/>
                <a:gd name="T16" fmla="*/ 27 w 508"/>
                <a:gd name="T17" fmla="*/ 0 h 311"/>
                <a:gd name="T18" fmla="*/ 27 w 508"/>
                <a:gd name="T19" fmla="*/ 0 h 3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8"/>
                <a:gd name="T31" fmla="*/ 0 h 311"/>
                <a:gd name="T32" fmla="*/ 508 w 508"/>
                <a:gd name="T33" fmla="*/ 311 h 3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8" h="311">
                  <a:moveTo>
                    <a:pt x="27" y="0"/>
                  </a:moveTo>
                  <a:lnTo>
                    <a:pt x="469" y="22"/>
                  </a:lnTo>
                  <a:lnTo>
                    <a:pt x="471" y="100"/>
                  </a:lnTo>
                  <a:lnTo>
                    <a:pt x="492" y="164"/>
                  </a:lnTo>
                  <a:lnTo>
                    <a:pt x="494" y="245"/>
                  </a:lnTo>
                  <a:lnTo>
                    <a:pt x="508" y="311"/>
                  </a:lnTo>
                  <a:lnTo>
                    <a:pt x="240" y="303"/>
                  </a:lnTo>
                  <a:lnTo>
                    <a:pt x="0" y="286"/>
                  </a:lnTo>
                  <a:lnTo>
                    <a:pt x="27" y="0"/>
                  </a:lnTo>
                  <a:close/>
                </a:path>
              </a:pathLst>
            </a:custGeom>
            <a:solidFill>
              <a:srgbClr val="000000"/>
            </a:solidFill>
            <a:ln w="9525">
              <a:noFill/>
              <a:round/>
              <a:headEnd/>
              <a:tailEnd/>
            </a:ln>
          </p:spPr>
          <p:txBody>
            <a:bodyPr/>
            <a:lstStyle/>
            <a:p>
              <a:endParaRPr lang="en-US"/>
            </a:p>
          </p:txBody>
        </p:sp>
        <p:sp>
          <p:nvSpPr>
            <p:cNvPr id="258" name="Freeform 19"/>
            <p:cNvSpPr>
              <a:spLocks/>
            </p:cNvSpPr>
            <p:nvPr/>
          </p:nvSpPr>
          <p:spPr bwMode="auto">
            <a:xfrm>
              <a:off x="2274" y="1847"/>
              <a:ext cx="543" cy="354"/>
            </a:xfrm>
            <a:custGeom>
              <a:avLst/>
              <a:gdLst>
                <a:gd name="T0" fmla="*/ 27 w 543"/>
                <a:gd name="T1" fmla="*/ 0 h 354"/>
                <a:gd name="T2" fmla="*/ 267 w 543"/>
                <a:gd name="T3" fmla="*/ 17 h 354"/>
                <a:gd name="T4" fmla="*/ 535 w 543"/>
                <a:gd name="T5" fmla="*/ 25 h 354"/>
                <a:gd name="T6" fmla="*/ 516 w 543"/>
                <a:gd name="T7" fmla="*/ 59 h 354"/>
                <a:gd name="T8" fmla="*/ 543 w 543"/>
                <a:gd name="T9" fmla="*/ 83 h 354"/>
                <a:gd name="T10" fmla="*/ 541 w 543"/>
                <a:gd name="T11" fmla="*/ 258 h 354"/>
                <a:gd name="T12" fmla="*/ 531 w 543"/>
                <a:gd name="T13" fmla="*/ 256 h 354"/>
                <a:gd name="T14" fmla="*/ 531 w 543"/>
                <a:gd name="T15" fmla="*/ 279 h 354"/>
                <a:gd name="T16" fmla="*/ 540 w 543"/>
                <a:gd name="T17" fmla="*/ 295 h 354"/>
                <a:gd name="T18" fmla="*/ 535 w 543"/>
                <a:gd name="T19" fmla="*/ 313 h 354"/>
                <a:gd name="T20" fmla="*/ 540 w 543"/>
                <a:gd name="T21" fmla="*/ 354 h 354"/>
                <a:gd name="T22" fmla="*/ 528 w 543"/>
                <a:gd name="T23" fmla="*/ 349 h 354"/>
                <a:gd name="T24" fmla="*/ 513 w 543"/>
                <a:gd name="T25" fmla="*/ 334 h 354"/>
                <a:gd name="T26" fmla="*/ 466 w 543"/>
                <a:gd name="T27" fmla="*/ 318 h 354"/>
                <a:gd name="T28" fmla="*/ 419 w 543"/>
                <a:gd name="T29" fmla="*/ 321 h 354"/>
                <a:gd name="T30" fmla="*/ 392 w 543"/>
                <a:gd name="T31" fmla="*/ 301 h 354"/>
                <a:gd name="T32" fmla="*/ 0 w 543"/>
                <a:gd name="T33" fmla="*/ 278 h 354"/>
                <a:gd name="T34" fmla="*/ 27 w 543"/>
                <a:gd name="T35" fmla="*/ 0 h 354"/>
                <a:gd name="T36" fmla="*/ 27 w 543"/>
                <a:gd name="T37" fmla="*/ 0 h 3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3"/>
                <a:gd name="T58" fmla="*/ 0 h 354"/>
                <a:gd name="T59" fmla="*/ 543 w 543"/>
                <a:gd name="T60" fmla="*/ 354 h 3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3" h="354">
                  <a:moveTo>
                    <a:pt x="27" y="0"/>
                  </a:moveTo>
                  <a:lnTo>
                    <a:pt x="267" y="17"/>
                  </a:lnTo>
                  <a:lnTo>
                    <a:pt x="535" y="25"/>
                  </a:lnTo>
                  <a:lnTo>
                    <a:pt x="516" y="59"/>
                  </a:lnTo>
                  <a:lnTo>
                    <a:pt x="543" y="83"/>
                  </a:lnTo>
                  <a:lnTo>
                    <a:pt x="541" y="258"/>
                  </a:lnTo>
                  <a:lnTo>
                    <a:pt x="531" y="256"/>
                  </a:lnTo>
                  <a:lnTo>
                    <a:pt x="531" y="279"/>
                  </a:lnTo>
                  <a:lnTo>
                    <a:pt x="540" y="295"/>
                  </a:lnTo>
                  <a:lnTo>
                    <a:pt x="535" y="313"/>
                  </a:lnTo>
                  <a:lnTo>
                    <a:pt x="540" y="354"/>
                  </a:lnTo>
                  <a:lnTo>
                    <a:pt x="528" y="349"/>
                  </a:lnTo>
                  <a:lnTo>
                    <a:pt x="513" y="334"/>
                  </a:lnTo>
                  <a:lnTo>
                    <a:pt x="466" y="318"/>
                  </a:lnTo>
                  <a:lnTo>
                    <a:pt x="419" y="321"/>
                  </a:lnTo>
                  <a:lnTo>
                    <a:pt x="392" y="301"/>
                  </a:lnTo>
                  <a:lnTo>
                    <a:pt x="0" y="278"/>
                  </a:lnTo>
                  <a:lnTo>
                    <a:pt x="27" y="0"/>
                  </a:lnTo>
                  <a:close/>
                </a:path>
              </a:pathLst>
            </a:custGeom>
            <a:solidFill>
              <a:srgbClr val="000000"/>
            </a:solidFill>
            <a:ln w="9525">
              <a:noFill/>
              <a:round/>
              <a:headEnd/>
              <a:tailEnd/>
            </a:ln>
          </p:spPr>
          <p:txBody>
            <a:bodyPr/>
            <a:lstStyle/>
            <a:p>
              <a:endParaRPr lang="en-US"/>
            </a:p>
          </p:txBody>
        </p:sp>
        <p:sp>
          <p:nvSpPr>
            <p:cNvPr id="259" name="Freeform 20"/>
            <p:cNvSpPr>
              <a:spLocks/>
            </p:cNvSpPr>
            <p:nvPr/>
          </p:nvSpPr>
          <p:spPr bwMode="auto">
            <a:xfrm>
              <a:off x="2257" y="2125"/>
              <a:ext cx="636" cy="310"/>
            </a:xfrm>
            <a:custGeom>
              <a:avLst/>
              <a:gdLst>
                <a:gd name="T0" fmla="*/ 17 w 636"/>
                <a:gd name="T1" fmla="*/ 0 h 310"/>
                <a:gd name="T2" fmla="*/ 409 w 636"/>
                <a:gd name="T3" fmla="*/ 23 h 310"/>
                <a:gd name="T4" fmla="*/ 436 w 636"/>
                <a:gd name="T5" fmla="*/ 43 h 310"/>
                <a:gd name="T6" fmla="*/ 483 w 636"/>
                <a:gd name="T7" fmla="*/ 40 h 310"/>
                <a:gd name="T8" fmla="*/ 530 w 636"/>
                <a:gd name="T9" fmla="*/ 56 h 310"/>
                <a:gd name="T10" fmla="*/ 545 w 636"/>
                <a:gd name="T11" fmla="*/ 71 h 310"/>
                <a:gd name="T12" fmla="*/ 557 w 636"/>
                <a:gd name="T13" fmla="*/ 76 h 310"/>
                <a:gd name="T14" fmla="*/ 579 w 636"/>
                <a:gd name="T15" fmla="*/ 136 h 310"/>
                <a:gd name="T16" fmla="*/ 579 w 636"/>
                <a:gd name="T17" fmla="*/ 153 h 310"/>
                <a:gd name="T18" fmla="*/ 593 w 636"/>
                <a:gd name="T19" fmla="*/ 181 h 310"/>
                <a:gd name="T20" fmla="*/ 600 w 636"/>
                <a:gd name="T21" fmla="*/ 226 h 310"/>
                <a:gd name="T22" fmla="*/ 596 w 636"/>
                <a:gd name="T23" fmla="*/ 239 h 310"/>
                <a:gd name="T24" fmla="*/ 605 w 636"/>
                <a:gd name="T25" fmla="*/ 254 h 310"/>
                <a:gd name="T26" fmla="*/ 636 w 636"/>
                <a:gd name="T27" fmla="*/ 310 h 310"/>
                <a:gd name="T28" fmla="*/ 353 w 636"/>
                <a:gd name="T29" fmla="*/ 307 h 310"/>
                <a:gd name="T30" fmla="*/ 138 w 636"/>
                <a:gd name="T31" fmla="*/ 294 h 310"/>
                <a:gd name="T32" fmla="*/ 145 w 636"/>
                <a:gd name="T33" fmla="*/ 201 h 310"/>
                <a:gd name="T34" fmla="*/ 0 w 636"/>
                <a:gd name="T35" fmla="*/ 188 h 310"/>
                <a:gd name="T36" fmla="*/ 17 w 636"/>
                <a:gd name="T37" fmla="*/ 0 h 310"/>
                <a:gd name="T38" fmla="*/ 17 w 636"/>
                <a:gd name="T39" fmla="*/ 0 h 3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36"/>
                <a:gd name="T61" fmla="*/ 0 h 310"/>
                <a:gd name="T62" fmla="*/ 636 w 636"/>
                <a:gd name="T63" fmla="*/ 310 h 3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36" h="310">
                  <a:moveTo>
                    <a:pt x="17" y="0"/>
                  </a:moveTo>
                  <a:lnTo>
                    <a:pt x="409" y="23"/>
                  </a:lnTo>
                  <a:lnTo>
                    <a:pt x="436" y="43"/>
                  </a:lnTo>
                  <a:lnTo>
                    <a:pt x="483" y="40"/>
                  </a:lnTo>
                  <a:lnTo>
                    <a:pt x="530" y="56"/>
                  </a:lnTo>
                  <a:lnTo>
                    <a:pt x="545" y="71"/>
                  </a:lnTo>
                  <a:lnTo>
                    <a:pt x="557" y="76"/>
                  </a:lnTo>
                  <a:lnTo>
                    <a:pt x="579" y="136"/>
                  </a:lnTo>
                  <a:lnTo>
                    <a:pt x="579" y="153"/>
                  </a:lnTo>
                  <a:lnTo>
                    <a:pt x="593" y="181"/>
                  </a:lnTo>
                  <a:lnTo>
                    <a:pt x="600" y="226"/>
                  </a:lnTo>
                  <a:lnTo>
                    <a:pt x="596" y="239"/>
                  </a:lnTo>
                  <a:lnTo>
                    <a:pt x="605" y="254"/>
                  </a:lnTo>
                  <a:lnTo>
                    <a:pt x="636" y="310"/>
                  </a:lnTo>
                  <a:lnTo>
                    <a:pt x="353" y="307"/>
                  </a:lnTo>
                  <a:lnTo>
                    <a:pt x="138" y="294"/>
                  </a:lnTo>
                  <a:lnTo>
                    <a:pt x="145" y="201"/>
                  </a:lnTo>
                  <a:lnTo>
                    <a:pt x="0" y="188"/>
                  </a:lnTo>
                  <a:lnTo>
                    <a:pt x="17" y="0"/>
                  </a:lnTo>
                  <a:close/>
                </a:path>
              </a:pathLst>
            </a:custGeom>
            <a:solidFill>
              <a:srgbClr val="000000"/>
            </a:solidFill>
            <a:ln w="9525">
              <a:noFill/>
              <a:round/>
              <a:headEnd/>
              <a:tailEnd/>
            </a:ln>
          </p:spPr>
          <p:txBody>
            <a:bodyPr/>
            <a:lstStyle/>
            <a:p>
              <a:endParaRPr lang="en-US"/>
            </a:p>
          </p:txBody>
        </p:sp>
        <p:sp>
          <p:nvSpPr>
            <p:cNvPr id="260" name="Freeform 21"/>
            <p:cNvSpPr>
              <a:spLocks/>
            </p:cNvSpPr>
            <p:nvPr/>
          </p:nvSpPr>
          <p:spPr bwMode="auto">
            <a:xfrm>
              <a:off x="2376" y="2419"/>
              <a:ext cx="574" cy="302"/>
            </a:xfrm>
            <a:custGeom>
              <a:avLst/>
              <a:gdLst>
                <a:gd name="T0" fmla="*/ 19 w 574"/>
                <a:gd name="T1" fmla="*/ 0 h 302"/>
                <a:gd name="T2" fmla="*/ 234 w 574"/>
                <a:gd name="T3" fmla="*/ 13 h 302"/>
                <a:gd name="T4" fmla="*/ 517 w 574"/>
                <a:gd name="T5" fmla="*/ 16 h 302"/>
                <a:gd name="T6" fmla="*/ 532 w 574"/>
                <a:gd name="T7" fmla="*/ 30 h 302"/>
                <a:gd name="T8" fmla="*/ 541 w 574"/>
                <a:gd name="T9" fmla="*/ 27 h 302"/>
                <a:gd name="T10" fmla="*/ 552 w 574"/>
                <a:gd name="T11" fmla="*/ 42 h 302"/>
                <a:gd name="T12" fmla="*/ 543 w 574"/>
                <a:gd name="T13" fmla="*/ 42 h 302"/>
                <a:gd name="T14" fmla="*/ 533 w 574"/>
                <a:gd name="T15" fmla="*/ 61 h 302"/>
                <a:gd name="T16" fmla="*/ 556 w 574"/>
                <a:gd name="T17" fmla="*/ 93 h 302"/>
                <a:gd name="T18" fmla="*/ 574 w 574"/>
                <a:gd name="T19" fmla="*/ 98 h 302"/>
                <a:gd name="T20" fmla="*/ 571 w 574"/>
                <a:gd name="T21" fmla="*/ 301 h 302"/>
                <a:gd name="T22" fmla="*/ 328 w 574"/>
                <a:gd name="T23" fmla="*/ 302 h 302"/>
                <a:gd name="T24" fmla="*/ 0 w 574"/>
                <a:gd name="T25" fmla="*/ 288 h 302"/>
                <a:gd name="T26" fmla="*/ 19 w 574"/>
                <a:gd name="T27" fmla="*/ 0 h 302"/>
                <a:gd name="T28" fmla="*/ 19 w 574"/>
                <a:gd name="T29" fmla="*/ 0 h 3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4"/>
                <a:gd name="T46" fmla="*/ 0 h 302"/>
                <a:gd name="T47" fmla="*/ 574 w 574"/>
                <a:gd name="T48" fmla="*/ 302 h 3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4" h="302">
                  <a:moveTo>
                    <a:pt x="19" y="0"/>
                  </a:moveTo>
                  <a:lnTo>
                    <a:pt x="234" y="13"/>
                  </a:lnTo>
                  <a:lnTo>
                    <a:pt x="517" y="16"/>
                  </a:lnTo>
                  <a:lnTo>
                    <a:pt x="532" y="30"/>
                  </a:lnTo>
                  <a:lnTo>
                    <a:pt x="541" y="27"/>
                  </a:lnTo>
                  <a:lnTo>
                    <a:pt x="552" y="42"/>
                  </a:lnTo>
                  <a:lnTo>
                    <a:pt x="543" y="42"/>
                  </a:lnTo>
                  <a:lnTo>
                    <a:pt x="533" y="61"/>
                  </a:lnTo>
                  <a:lnTo>
                    <a:pt x="556" y="93"/>
                  </a:lnTo>
                  <a:lnTo>
                    <a:pt x="574" y="98"/>
                  </a:lnTo>
                  <a:lnTo>
                    <a:pt x="571" y="301"/>
                  </a:lnTo>
                  <a:lnTo>
                    <a:pt x="328" y="302"/>
                  </a:lnTo>
                  <a:lnTo>
                    <a:pt x="0" y="288"/>
                  </a:lnTo>
                  <a:lnTo>
                    <a:pt x="19" y="0"/>
                  </a:lnTo>
                  <a:close/>
                </a:path>
              </a:pathLst>
            </a:custGeom>
            <a:solidFill>
              <a:srgbClr val="000000"/>
            </a:solidFill>
            <a:ln w="9525">
              <a:noFill/>
              <a:round/>
              <a:headEnd/>
              <a:tailEnd/>
            </a:ln>
          </p:spPr>
          <p:txBody>
            <a:bodyPr/>
            <a:lstStyle/>
            <a:p>
              <a:endParaRPr lang="en-US"/>
            </a:p>
          </p:txBody>
        </p:sp>
        <p:sp>
          <p:nvSpPr>
            <p:cNvPr id="261" name="Freeform 22"/>
            <p:cNvSpPr>
              <a:spLocks/>
            </p:cNvSpPr>
            <p:nvPr/>
          </p:nvSpPr>
          <p:spPr bwMode="auto">
            <a:xfrm>
              <a:off x="2298" y="2701"/>
              <a:ext cx="667" cy="339"/>
            </a:xfrm>
            <a:custGeom>
              <a:avLst/>
              <a:gdLst>
                <a:gd name="T0" fmla="*/ 4 w 667"/>
                <a:gd name="T1" fmla="*/ 0 h 339"/>
                <a:gd name="T2" fmla="*/ 78 w 667"/>
                <a:gd name="T3" fmla="*/ 6 h 339"/>
                <a:gd name="T4" fmla="*/ 406 w 667"/>
                <a:gd name="T5" fmla="*/ 20 h 339"/>
                <a:gd name="T6" fmla="*/ 649 w 667"/>
                <a:gd name="T7" fmla="*/ 19 h 339"/>
                <a:gd name="T8" fmla="*/ 652 w 667"/>
                <a:gd name="T9" fmla="*/ 69 h 339"/>
                <a:gd name="T10" fmla="*/ 667 w 667"/>
                <a:gd name="T11" fmla="*/ 173 h 339"/>
                <a:gd name="T12" fmla="*/ 664 w 667"/>
                <a:gd name="T13" fmla="*/ 339 h 339"/>
                <a:gd name="T14" fmla="*/ 610 w 667"/>
                <a:gd name="T15" fmla="*/ 310 h 339"/>
                <a:gd name="T16" fmla="*/ 554 w 667"/>
                <a:gd name="T17" fmla="*/ 321 h 339"/>
                <a:gd name="T18" fmla="*/ 512 w 667"/>
                <a:gd name="T19" fmla="*/ 333 h 339"/>
                <a:gd name="T20" fmla="*/ 452 w 667"/>
                <a:gd name="T21" fmla="*/ 333 h 339"/>
                <a:gd name="T22" fmla="*/ 406 w 667"/>
                <a:gd name="T23" fmla="*/ 308 h 339"/>
                <a:gd name="T24" fmla="*/ 392 w 667"/>
                <a:gd name="T25" fmla="*/ 321 h 339"/>
                <a:gd name="T26" fmla="*/ 323 w 667"/>
                <a:gd name="T27" fmla="*/ 290 h 339"/>
                <a:gd name="T28" fmla="*/ 288 w 667"/>
                <a:gd name="T29" fmla="*/ 282 h 339"/>
                <a:gd name="T30" fmla="*/ 270 w 667"/>
                <a:gd name="T31" fmla="*/ 265 h 339"/>
                <a:gd name="T32" fmla="*/ 249 w 667"/>
                <a:gd name="T33" fmla="*/ 265 h 339"/>
                <a:gd name="T34" fmla="*/ 226 w 667"/>
                <a:gd name="T35" fmla="*/ 246 h 339"/>
                <a:gd name="T36" fmla="*/ 234 w 667"/>
                <a:gd name="T37" fmla="*/ 63 h 339"/>
                <a:gd name="T38" fmla="*/ 0 w 667"/>
                <a:gd name="T39" fmla="*/ 50 h 339"/>
                <a:gd name="T40" fmla="*/ 4 w 667"/>
                <a:gd name="T41" fmla="*/ 0 h 339"/>
                <a:gd name="T42" fmla="*/ 4 w 667"/>
                <a:gd name="T43" fmla="*/ 0 h 33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7"/>
                <a:gd name="T67" fmla="*/ 0 h 339"/>
                <a:gd name="T68" fmla="*/ 667 w 667"/>
                <a:gd name="T69" fmla="*/ 339 h 33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7" h="339">
                  <a:moveTo>
                    <a:pt x="4" y="0"/>
                  </a:moveTo>
                  <a:lnTo>
                    <a:pt x="78" y="6"/>
                  </a:lnTo>
                  <a:lnTo>
                    <a:pt x="406" y="20"/>
                  </a:lnTo>
                  <a:lnTo>
                    <a:pt x="649" y="19"/>
                  </a:lnTo>
                  <a:lnTo>
                    <a:pt x="652" y="69"/>
                  </a:lnTo>
                  <a:lnTo>
                    <a:pt x="667" y="173"/>
                  </a:lnTo>
                  <a:lnTo>
                    <a:pt x="664" y="339"/>
                  </a:lnTo>
                  <a:lnTo>
                    <a:pt x="610" y="310"/>
                  </a:lnTo>
                  <a:lnTo>
                    <a:pt x="554" y="321"/>
                  </a:lnTo>
                  <a:lnTo>
                    <a:pt x="512" y="333"/>
                  </a:lnTo>
                  <a:lnTo>
                    <a:pt x="452" y="333"/>
                  </a:lnTo>
                  <a:lnTo>
                    <a:pt x="406" y="308"/>
                  </a:lnTo>
                  <a:lnTo>
                    <a:pt x="392" y="321"/>
                  </a:lnTo>
                  <a:lnTo>
                    <a:pt x="323" y="290"/>
                  </a:lnTo>
                  <a:lnTo>
                    <a:pt x="288" y="282"/>
                  </a:lnTo>
                  <a:lnTo>
                    <a:pt x="270" y="265"/>
                  </a:lnTo>
                  <a:lnTo>
                    <a:pt x="249" y="265"/>
                  </a:lnTo>
                  <a:lnTo>
                    <a:pt x="226" y="246"/>
                  </a:lnTo>
                  <a:lnTo>
                    <a:pt x="234" y="63"/>
                  </a:lnTo>
                  <a:lnTo>
                    <a:pt x="0" y="50"/>
                  </a:lnTo>
                  <a:lnTo>
                    <a:pt x="4" y="0"/>
                  </a:lnTo>
                  <a:close/>
                </a:path>
              </a:pathLst>
            </a:custGeom>
            <a:solidFill>
              <a:srgbClr val="000000"/>
            </a:solidFill>
            <a:ln w="9525">
              <a:noFill/>
              <a:round/>
              <a:headEnd/>
              <a:tailEnd/>
            </a:ln>
          </p:spPr>
          <p:txBody>
            <a:bodyPr/>
            <a:lstStyle/>
            <a:p>
              <a:endParaRPr lang="en-US"/>
            </a:p>
          </p:txBody>
        </p:sp>
        <p:sp>
          <p:nvSpPr>
            <p:cNvPr id="262" name="Freeform 23"/>
            <p:cNvSpPr>
              <a:spLocks/>
            </p:cNvSpPr>
            <p:nvPr/>
          </p:nvSpPr>
          <p:spPr bwMode="auto">
            <a:xfrm>
              <a:off x="2770" y="1558"/>
              <a:ext cx="502" cy="547"/>
            </a:xfrm>
            <a:custGeom>
              <a:avLst/>
              <a:gdLst>
                <a:gd name="T0" fmla="*/ 2 w 502"/>
                <a:gd name="T1" fmla="*/ 103 h 547"/>
                <a:gd name="T2" fmla="*/ 23 w 502"/>
                <a:gd name="T3" fmla="*/ 167 h 547"/>
                <a:gd name="T4" fmla="*/ 25 w 502"/>
                <a:gd name="T5" fmla="*/ 248 h 547"/>
                <a:gd name="T6" fmla="*/ 39 w 502"/>
                <a:gd name="T7" fmla="*/ 314 h 547"/>
                <a:gd name="T8" fmla="*/ 20 w 502"/>
                <a:gd name="T9" fmla="*/ 348 h 547"/>
                <a:gd name="T10" fmla="*/ 47 w 502"/>
                <a:gd name="T11" fmla="*/ 372 h 547"/>
                <a:gd name="T12" fmla="*/ 45 w 502"/>
                <a:gd name="T13" fmla="*/ 547 h 547"/>
                <a:gd name="T14" fmla="*/ 412 w 502"/>
                <a:gd name="T15" fmla="*/ 539 h 547"/>
                <a:gd name="T16" fmla="*/ 405 w 502"/>
                <a:gd name="T17" fmla="*/ 505 h 547"/>
                <a:gd name="T18" fmla="*/ 366 w 502"/>
                <a:gd name="T19" fmla="*/ 476 h 547"/>
                <a:gd name="T20" fmla="*/ 346 w 502"/>
                <a:gd name="T21" fmla="*/ 454 h 547"/>
                <a:gd name="T22" fmla="*/ 297 w 502"/>
                <a:gd name="T23" fmla="*/ 423 h 547"/>
                <a:gd name="T24" fmla="*/ 298 w 502"/>
                <a:gd name="T25" fmla="*/ 372 h 547"/>
                <a:gd name="T26" fmla="*/ 287 w 502"/>
                <a:gd name="T27" fmla="*/ 340 h 547"/>
                <a:gd name="T28" fmla="*/ 329 w 502"/>
                <a:gd name="T29" fmla="*/ 291 h 547"/>
                <a:gd name="T30" fmla="*/ 326 w 502"/>
                <a:gd name="T31" fmla="*/ 243 h 547"/>
                <a:gd name="T32" fmla="*/ 393 w 502"/>
                <a:gd name="T33" fmla="*/ 193 h 547"/>
                <a:gd name="T34" fmla="*/ 409 w 502"/>
                <a:gd name="T35" fmla="*/ 165 h 547"/>
                <a:gd name="T36" fmla="*/ 502 w 502"/>
                <a:gd name="T37" fmla="*/ 117 h 547"/>
                <a:gd name="T38" fmla="*/ 461 w 502"/>
                <a:gd name="T39" fmla="*/ 99 h 547"/>
                <a:gd name="T40" fmla="*/ 424 w 502"/>
                <a:gd name="T41" fmla="*/ 102 h 547"/>
                <a:gd name="T42" fmla="*/ 416 w 502"/>
                <a:gd name="T43" fmla="*/ 89 h 547"/>
                <a:gd name="T44" fmla="*/ 349 w 502"/>
                <a:gd name="T45" fmla="*/ 87 h 547"/>
                <a:gd name="T46" fmla="*/ 305 w 502"/>
                <a:gd name="T47" fmla="*/ 75 h 547"/>
                <a:gd name="T48" fmla="*/ 212 w 502"/>
                <a:gd name="T49" fmla="*/ 66 h 547"/>
                <a:gd name="T50" fmla="*/ 199 w 502"/>
                <a:gd name="T51" fmla="*/ 50 h 547"/>
                <a:gd name="T52" fmla="*/ 161 w 502"/>
                <a:gd name="T53" fmla="*/ 34 h 547"/>
                <a:gd name="T54" fmla="*/ 154 w 502"/>
                <a:gd name="T55" fmla="*/ 0 h 547"/>
                <a:gd name="T56" fmla="*/ 130 w 502"/>
                <a:gd name="T57" fmla="*/ 0 h 547"/>
                <a:gd name="T58" fmla="*/ 130 w 502"/>
                <a:gd name="T59" fmla="*/ 25 h 547"/>
                <a:gd name="T60" fmla="*/ 0 w 502"/>
                <a:gd name="T61" fmla="*/ 25 h 547"/>
                <a:gd name="T62" fmla="*/ 2 w 502"/>
                <a:gd name="T63" fmla="*/ 103 h 547"/>
                <a:gd name="T64" fmla="*/ 2 w 502"/>
                <a:gd name="T65" fmla="*/ 103 h 5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02"/>
                <a:gd name="T100" fmla="*/ 0 h 547"/>
                <a:gd name="T101" fmla="*/ 502 w 502"/>
                <a:gd name="T102" fmla="*/ 547 h 5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02" h="547">
                  <a:moveTo>
                    <a:pt x="2" y="103"/>
                  </a:moveTo>
                  <a:lnTo>
                    <a:pt x="23" y="167"/>
                  </a:lnTo>
                  <a:lnTo>
                    <a:pt x="25" y="248"/>
                  </a:lnTo>
                  <a:lnTo>
                    <a:pt x="39" y="314"/>
                  </a:lnTo>
                  <a:lnTo>
                    <a:pt x="20" y="348"/>
                  </a:lnTo>
                  <a:lnTo>
                    <a:pt x="47" y="372"/>
                  </a:lnTo>
                  <a:lnTo>
                    <a:pt x="45" y="547"/>
                  </a:lnTo>
                  <a:lnTo>
                    <a:pt x="412" y="539"/>
                  </a:lnTo>
                  <a:lnTo>
                    <a:pt x="405" y="505"/>
                  </a:lnTo>
                  <a:lnTo>
                    <a:pt x="366" y="476"/>
                  </a:lnTo>
                  <a:lnTo>
                    <a:pt x="346" y="454"/>
                  </a:lnTo>
                  <a:lnTo>
                    <a:pt x="297" y="423"/>
                  </a:lnTo>
                  <a:lnTo>
                    <a:pt x="298" y="372"/>
                  </a:lnTo>
                  <a:lnTo>
                    <a:pt x="287" y="340"/>
                  </a:lnTo>
                  <a:lnTo>
                    <a:pt x="329" y="291"/>
                  </a:lnTo>
                  <a:lnTo>
                    <a:pt x="326" y="243"/>
                  </a:lnTo>
                  <a:lnTo>
                    <a:pt x="393" y="193"/>
                  </a:lnTo>
                  <a:lnTo>
                    <a:pt x="409" y="165"/>
                  </a:lnTo>
                  <a:lnTo>
                    <a:pt x="502" y="117"/>
                  </a:lnTo>
                  <a:lnTo>
                    <a:pt x="461" y="99"/>
                  </a:lnTo>
                  <a:lnTo>
                    <a:pt x="424" y="102"/>
                  </a:lnTo>
                  <a:lnTo>
                    <a:pt x="416" y="89"/>
                  </a:lnTo>
                  <a:lnTo>
                    <a:pt x="349" y="87"/>
                  </a:lnTo>
                  <a:lnTo>
                    <a:pt x="305" y="75"/>
                  </a:lnTo>
                  <a:lnTo>
                    <a:pt x="212" y="66"/>
                  </a:lnTo>
                  <a:lnTo>
                    <a:pt x="199" y="50"/>
                  </a:lnTo>
                  <a:lnTo>
                    <a:pt x="161" y="34"/>
                  </a:lnTo>
                  <a:lnTo>
                    <a:pt x="154" y="0"/>
                  </a:lnTo>
                  <a:lnTo>
                    <a:pt x="130" y="0"/>
                  </a:lnTo>
                  <a:lnTo>
                    <a:pt x="130" y="25"/>
                  </a:lnTo>
                  <a:lnTo>
                    <a:pt x="0" y="25"/>
                  </a:lnTo>
                  <a:lnTo>
                    <a:pt x="2" y="103"/>
                  </a:lnTo>
                  <a:close/>
                </a:path>
              </a:pathLst>
            </a:custGeom>
            <a:solidFill>
              <a:srgbClr val="000000"/>
            </a:solidFill>
            <a:ln w="9525">
              <a:noFill/>
              <a:round/>
              <a:headEnd/>
              <a:tailEnd/>
            </a:ln>
          </p:spPr>
          <p:txBody>
            <a:bodyPr/>
            <a:lstStyle/>
            <a:p>
              <a:endParaRPr lang="en-US"/>
            </a:p>
          </p:txBody>
        </p:sp>
        <p:sp>
          <p:nvSpPr>
            <p:cNvPr id="263" name="Freeform 24"/>
            <p:cNvSpPr>
              <a:spLocks/>
            </p:cNvSpPr>
            <p:nvPr/>
          </p:nvSpPr>
          <p:spPr bwMode="auto">
            <a:xfrm>
              <a:off x="2805" y="2097"/>
              <a:ext cx="460" cy="298"/>
            </a:xfrm>
            <a:custGeom>
              <a:avLst/>
              <a:gdLst>
                <a:gd name="T0" fmla="*/ 0 w 460"/>
                <a:gd name="T1" fmla="*/ 29 h 298"/>
                <a:gd name="T2" fmla="*/ 9 w 460"/>
                <a:gd name="T3" fmla="*/ 45 h 298"/>
                <a:gd name="T4" fmla="*/ 4 w 460"/>
                <a:gd name="T5" fmla="*/ 63 h 298"/>
                <a:gd name="T6" fmla="*/ 9 w 460"/>
                <a:gd name="T7" fmla="*/ 104 h 298"/>
                <a:gd name="T8" fmla="*/ 31 w 460"/>
                <a:gd name="T9" fmla="*/ 164 h 298"/>
                <a:gd name="T10" fmla="*/ 31 w 460"/>
                <a:gd name="T11" fmla="*/ 181 h 298"/>
                <a:gd name="T12" fmla="*/ 45 w 460"/>
                <a:gd name="T13" fmla="*/ 209 h 298"/>
                <a:gd name="T14" fmla="*/ 52 w 460"/>
                <a:gd name="T15" fmla="*/ 254 h 298"/>
                <a:gd name="T16" fmla="*/ 48 w 460"/>
                <a:gd name="T17" fmla="*/ 267 h 298"/>
                <a:gd name="T18" fmla="*/ 57 w 460"/>
                <a:gd name="T19" fmla="*/ 282 h 298"/>
                <a:gd name="T20" fmla="*/ 356 w 460"/>
                <a:gd name="T21" fmla="*/ 275 h 298"/>
                <a:gd name="T22" fmla="*/ 377 w 460"/>
                <a:gd name="T23" fmla="*/ 298 h 298"/>
                <a:gd name="T24" fmla="*/ 408 w 460"/>
                <a:gd name="T25" fmla="*/ 231 h 298"/>
                <a:gd name="T26" fmla="*/ 399 w 460"/>
                <a:gd name="T27" fmla="*/ 205 h 298"/>
                <a:gd name="T28" fmla="*/ 450 w 460"/>
                <a:gd name="T29" fmla="*/ 165 h 298"/>
                <a:gd name="T30" fmla="*/ 460 w 460"/>
                <a:gd name="T31" fmla="*/ 135 h 298"/>
                <a:gd name="T32" fmla="*/ 423 w 460"/>
                <a:gd name="T33" fmla="*/ 92 h 298"/>
                <a:gd name="T34" fmla="*/ 384 w 460"/>
                <a:gd name="T35" fmla="*/ 48 h 298"/>
                <a:gd name="T36" fmla="*/ 377 w 460"/>
                <a:gd name="T37" fmla="*/ 0 h 298"/>
                <a:gd name="T38" fmla="*/ 10 w 460"/>
                <a:gd name="T39" fmla="*/ 8 h 298"/>
                <a:gd name="T40" fmla="*/ 0 w 460"/>
                <a:gd name="T41" fmla="*/ 6 h 298"/>
                <a:gd name="T42" fmla="*/ 0 w 460"/>
                <a:gd name="T43" fmla="*/ 29 h 298"/>
                <a:gd name="T44" fmla="*/ 0 w 460"/>
                <a:gd name="T45" fmla="*/ 29 h 2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60"/>
                <a:gd name="T70" fmla="*/ 0 h 298"/>
                <a:gd name="T71" fmla="*/ 460 w 460"/>
                <a:gd name="T72" fmla="*/ 298 h 29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60" h="298">
                  <a:moveTo>
                    <a:pt x="0" y="29"/>
                  </a:moveTo>
                  <a:lnTo>
                    <a:pt x="9" y="45"/>
                  </a:lnTo>
                  <a:lnTo>
                    <a:pt x="4" y="63"/>
                  </a:lnTo>
                  <a:lnTo>
                    <a:pt x="9" y="104"/>
                  </a:lnTo>
                  <a:lnTo>
                    <a:pt x="31" y="164"/>
                  </a:lnTo>
                  <a:lnTo>
                    <a:pt x="31" y="181"/>
                  </a:lnTo>
                  <a:lnTo>
                    <a:pt x="45" y="209"/>
                  </a:lnTo>
                  <a:lnTo>
                    <a:pt x="52" y="254"/>
                  </a:lnTo>
                  <a:lnTo>
                    <a:pt x="48" y="267"/>
                  </a:lnTo>
                  <a:lnTo>
                    <a:pt x="57" y="282"/>
                  </a:lnTo>
                  <a:lnTo>
                    <a:pt x="356" y="275"/>
                  </a:lnTo>
                  <a:lnTo>
                    <a:pt x="377" y="298"/>
                  </a:lnTo>
                  <a:lnTo>
                    <a:pt x="408" y="231"/>
                  </a:lnTo>
                  <a:lnTo>
                    <a:pt x="399" y="205"/>
                  </a:lnTo>
                  <a:lnTo>
                    <a:pt x="450" y="165"/>
                  </a:lnTo>
                  <a:lnTo>
                    <a:pt x="460" y="135"/>
                  </a:lnTo>
                  <a:lnTo>
                    <a:pt x="423" y="92"/>
                  </a:lnTo>
                  <a:lnTo>
                    <a:pt x="384" y="48"/>
                  </a:lnTo>
                  <a:lnTo>
                    <a:pt x="377" y="0"/>
                  </a:lnTo>
                  <a:lnTo>
                    <a:pt x="10" y="8"/>
                  </a:lnTo>
                  <a:lnTo>
                    <a:pt x="0" y="6"/>
                  </a:lnTo>
                  <a:lnTo>
                    <a:pt x="0" y="29"/>
                  </a:lnTo>
                  <a:close/>
                </a:path>
              </a:pathLst>
            </a:custGeom>
            <a:solidFill>
              <a:srgbClr val="000000"/>
            </a:solidFill>
            <a:ln w="9525">
              <a:noFill/>
              <a:round/>
              <a:headEnd/>
              <a:tailEnd/>
            </a:ln>
          </p:spPr>
          <p:txBody>
            <a:bodyPr/>
            <a:lstStyle/>
            <a:p>
              <a:endParaRPr lang="en-US"/>
            </a:p>
          </p:txBody>
        </p:sp>
        <p:sp>
          <p:nvSpPr>
            <p:cNvPr id="264" name="Freeform 25"/>
            <p:cNvSpPr>
              <a:spLocks/>
            </p:cNvSpPr>
            <p:nvPr/>
          </p:nvSpPr>
          <p:spPr bwMode="auto">
            <a:xfrm>
              <a:off x="2862" y="2372"/>
              <a:ext cx="514" cy="435"/>
            </a:xfrm>
            <a:custGeom>
              <a:avLst/>
              <a:gdLst>
                <a:gd name="T0" fmla="*/ 31 w 514"/>
                <a:gd name="T1" fmla="*/ 63 h 435"/>
                <a:gd name="T2" fmla="*/ 46 w 514"/>
                <a:gd name="T3" fmla="*/ 77 h 435"/>
                <a:gd name="T4" fmla="*/ 55 w 514"/>
                <a:gd name="T5" fmla="*/ 74 h 435"/>
                <a:gd name="T6" fmla="*/ 66 w 514"/>
                <a:gd name="T7" fmla="*/ 89 h 435"/>
                <a:gd name="T8" fmla="*/ 57 w 514"/>
                <a:gd name="T9" fmla="*/ 89 h 435"/>
                <a:gd name="T10" fmla="*/ 47 w 514"/>
                <a:gd name="T11" fmla="*/ 108 h 435"/>
                <a:gd name="T12" fmla="*/ 70 w 514"/>
                <a:gd name="T13" fmla="*/ 140 h 435"/>
                <a:gd name="T14" fmla="*/ 88 w 514"/>
                <a:gd name="T15" fmla="*/ 145 h 435"/>
                <a:gd name="T16" fmla="*/ 85 w 514"/>
                <a:gd name="T17" fmla="*/ 348 h 435"/>
                <a:gd name="T18" fmla="*/ 88 w 514"/>
                <a:gd name="T19" fmla="*/ 398 h 435"/>
                <a:gd name="T20" fmla="*/ 429 w 514"/>
                <a:gd name="T21" fmla="*/ 387 h 435"/>
                <a:gd name="T22" fmla="*/ 432 w 514"/>
                <a:gd name="T23" fmla="*/ 416 h 435"/>
                <a:gd name="T24" fmla="*/ 418 w 514"/>
                <a:gd name="T25" fmla="*/ 435 h 435"/>
                <a:gd name="T26" fmla="*/ 471 w 514"/>
                <a:gd name="T27" fmla="*/ 433 h 435"/>
                <a:gd name="T28" fmla="*/ 480 w 514"/>
                <a:gd name="T29" fmla="*/ 416 h 435"/>
                <a:gd name="T30" fmla="*/ 480 w 514"/>
                <a:gd name="T31" fmla="*/ 398 h 435"/>
                <a:gd name="T32" fmla="*/ 492 w 514"/>
                <a:gd name="T33" fmla="*/ 384 h 435"/>
                <a:gd name="T34" fmla="*/ 496 w 514"/>
                <a:gd name="T35" fmla="*/ 369 h 435"/>
                <a:gd name="T36" fmla="*/ 510 w 514"/>
                <a:gd name="T37" fmla="*/ 368 h 435"/>
                <a:gd name="T38" fmla="*/ 514 w 514"/>
                <a:gd name="T39" fmla="*/ 339 h 435"/>
                <a:gd name="T40" fmla="*/ 495 w 514"/>
                <a:gd name="T41" fmla="*/ 335 h 435"/>
                <a:gd name="T42" fmla="*/ 483 w 514"/>
                <a:gd name="T43" fmla="*/ 313 h 435"/>
                <a:gd name="T44" fmla="*/ 464 w 514"/>
                <a:gd name="T45" fmla="*/ 261 h 435"/>
                <a:gd name="T46" fmla="*/ 442 w 514"/>
                <a:gd name="T47" fmla="*/ 253 h 435"/>
                <a:gd name="T48" fmla="*/ 418 w 514"/>
                <a:gd name="T49" fmla="*/ 234 h 435"/>
                <a:gd name="T50" fmla="*/ 409 w 514"/>
                <a:gd name="T51" fmla="*/ 207 h 435"/>
                <a:gd name="T52" fmla="*/ 424 w 514"/>
                <a:gd name="T53" fmla="*/ 165 h 435"/>
                <a:gd name="T54" fmla="*/ 411 w 514"/>
                <a:gd name="T55" fmla="*/ 157 h 435"/>
                <a:gd name="T56" fmla="*/ 382 w 514"/>
                <a:gd name="T57" fmla="*/ 157 h 435"/>
                <a:gd name="T58" fmla="*/ 375 w 514"/>
                <a:gd name="T59" fmla="*/ 132 h 435"/>
                <a:gd name="T60" fmla="*/ 326 w 514"/>
                <a:gd name="T61" fmla="*/ 81 h 435"/>
                <a:gd name="T62" fmla="*/ 315 w 514"/>
                <a:gd name="T63" fmla="*/ 39 h 435"/>
                <a:gd name="T64" fmla="*/ 320 w 514"/>
                <a:gd name="T65" fmla="*/ 23 h 435"/>
                <a:gd name="T66" fmla="*/ 299 w 514"/>
                <a:gd name="T67" fmla="*/ 0 h 435"/>
                <a:gd name="T68" fmla="*/ 0 w 514"/>
                <a:gd name="T69" fmla="*/ 7 h 435"/>
                <a:gd name="T70" fmla="*/ 31 w 514"/>
                <a:gd name="T71" fmla="*/ 63 h 435"/>
                <a:gd name="T72" fmla="*/ 31 w 514"/>
                <a:gd name="T73" fmla="*/ 63 h 43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4"/>
                <a:gd name="T112" fmla="*/ 0 h 435"/>
                <a:gd name="T113" fmla="*/ 514 w 514"/>
                <a:gd name="T114" fmla="*/ 435 h 43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4" h="435">
                  <a:moveTo>
                    <a:pt x="31" y="63"/>
                  </a:moveTo>
                  <a:lnTo>
                    <a:pt x="46" y="77"/>
                  </a:lnTo>
                  <a:lnTo>
                    <a:pt x="55" y="74"/>
                  </a:lnTo>
                  <a:lnTo>
                    <a:pt x="66" y="89"/>
                  </a:lnTo>
                  <a:lnTo>
                    <a:pt x="57" y="89"/>
                  </a:lnTo>
                  <a:lnTo>
                    <a:pt x="47" y="108"/>
                  </a:lnTo>
                  <a:lnTo>
                    <a:pt x="70" y="140"/>
                  </a:lnTo>
                  <a:lnTo>
                    <a:pt x="88" y="145"/>
                  </a:lnTo>
                  <a:lnTo>
                    <a:pt x="85" y="348"/>
                  </a:lnTo>
                  <a:lnTo>
                    <a:pt x="88" y="398"/>
                  </a:lnTo>
                  <a:lnTo>
                    <a:pt x="429" y="387"/>
                  </a:lnTo>
                  <a:lnTo>
                    <a:pt x="432" y="416"/>
                  </a:lnTo>
                  <a:lnTo>
                    <a:pt x="418" y="435"/>
                  </a:lnTo>
                  <a:lnTo>
                    <a:pt x="471" y="433"/>
                  </a:lnTo>
                  <a:lnTo>
                    <a:pt x="480" y="416"/>
                  </a:lnTo>
                  <a:lnTo>
                    <a:pt x="480" y="398"/>
                  </a:lnTo>
                  <a:lnTo>
                    <a:pt x="492" y="384"/>
                  </a:lnTo>
                  <a:lnTo>
                    <a:pt x="496" y="369"/>
                  </a:lnTo>
                  <a:lnTo>
                    <a:pt x="510" y="368"/>
                  </a:lnTo>
                  <a:lnTo>
                    <a:pt x="514" y="339"/>
                  </a:lnTo>
                  <a:lnTo>
                    <a:pt x="495" y="335"/>
                  </a:lnTo>
                  <a:lnTo>
                    <a:pt x="483" y="313"/>
                  </a:lnTo>
                  <a:lnTo>
                    <a:pt x="464" y="261"/>
                  </a:lnTo>
                  <a:lnTo>
                    <a:pt x="442" y="253"/>
                  </a:lnTo>
                  <a:lnTo>
                    <a:pt x="418" y="234"/>
                  </a:lnTo>
                  <a:lnTo>
                    <a:pt x="409" y="207"/>
                  </a:lnTo>
                  <a:lnTo>
                    <a:pt x="424" y="165"/>
                  </a:lnTo>
                  <a:lnTo>
                    <a:pt x="411" y="157"/>
                  </a:lnTo>
                  <a:lnTo>
                    <a:pt x="382" y="157"/>
                  </a:lnTo>
                  <a:lnTo>
                    <a:pt x="375" y="132"/>
                  </a:lnTo>
                  <a:lnTo>
                    <a:pt x="326" y="81"/>
                  </a:lnTo>
                  <a:lnTo>
                    <a:pt x="315" y="39"/>
                  </a:lnTo>
                  <a:lnTo>
                    <a:pt x="320" y="23"/>
                  </a:lnTo>
                  <a:lnTo>
                    <a:pt x="299" y="0"/>
                  </a:lnTo>
                  <a:lnTo>
                    <a:pt x="0" y="7"/>
                  </a:lnTo>
                  <a:lnTo>
                    <a:pt x="31" y="63"/>
                  </a:lnTo>
                  <a:close/>
                </a:path>
              </a:pathLst>
            </a:custGeom>
            <a:solidFill>
              <a:srgbClr val="000000"/>
            </a:solidFill>
            <a:ln w="9525">
              <a:noFill/>
              <a:round/>
              <a:headEnd/>
              <a:tailEnd/>
            </a:ln>
          </p:spPr>
          <p:txBody>
            <a:bodyPr/>
            <a:lstStyle/>
            <a:p>
              <a:endParaRPr lang="en-US"/>
            </a:p>
          </p:txBody>
        </p:sp>
        <p:sp>
          <p:nvSpPr>
            <p:cNvPr id="265" name="Freeform 26"/>
            <p:cNvSpPr>
              <a:spLocks/>
            </p:cNvSpPr>
            <p:nvPr/>
          </p:nvSpPr>
          <p:spPr bwMode="auto">
            <a:xfrm>
              <a:off x="2950" y="2759"/>
              <a:ext cx="388" cy="340"/>
            </a:xfrm>
            <a:custGeom>
              <a:avLst/>
              <a:gdLst>
                <a:gd name="T0" fmla="*/ 15 w 388"/>
                <a:gd name="T1" fmla="*/ 115 h 340"/>
                <a:gd name="T2" fmla="*/ 12 w 388"/>
                <a:gd name="T3" fmla="*/ 281 h 340"/>
                <a:gd name="T4" fmla="*/ 20 w 388"/>
                <a:gd name="T5" fmla="*/ 290 h 340"/>
                <a:gd name="T6" fmla="*/ 47 w 388"/>
                <a:gd name="T7" fmla="*/ 290 h 340"/>
                <a:gd name="T8" fmla="*/ 48 w 388"/>
                <a:gd name="T9" fmla="*/ 340 h 340"/>
                <a:gd name="T10" fmla="*/ 281 w 388"/>
                <a:gd name="T11" fmla="*/ 337 h 340"/>
                <a:gd name="T12" fmla="*/ 275 w 388"/>
                <a:gd name="T13" fmla="*/ 286 h 340"/>
                <a:gd name="T14" fmla="*/ 295 w 388"/>
                <a:gd name="T15" fmla="*/ 230 h 340"/>
                <a:gd name="T16" fmla="*/ 325 w 388"/>
                <a:gd name="T17" fmla="*/ 189 h 340"/>
                <a:gd name="T18" fmla="*/ 322 w 388"/>
                <a:gd name="T19" fmla="*/ 179 h 340"/>
                <a:gd name="T20" fmla="*/ 344 w 388"/>
                <a:gd name="T21" fmla="*/ 144 h 340"/>
                <a:gd name="T22" fmla="*/ 356 w 388"/>
                <a:gd name="T23" fmla="*/ 105 h 340"/>
                <a:gd name="T24" fmla="*/ 352 w 388"/>
                <a:gd name="T25" fmla="*/ 102 h 340"/>
                <a:gd name="T26" fmla="*/ 371 w 388"/>
                <a:gd name="T27" fmla="*/ 87 h 340"/>
                <a:gd name="T28" fmla="*/ 388 w 388"/>
                <a:gd name="T29" fmla="*/ 54 h 340"/>
                <a:gd name="T30" fmla="*/ 383 w 388"/>
                <a:gd name="T31" fmla="*/ 46 h 340"/>
                <a:gd name="T32" fmla="*/ 330 w 388"/>
                <a:gd name="T33" fmla="*/ 48 h 340"/>
                <a:gd name="T34" fmla="*/ 344 w 388"/>
                <a:gd name="T35" fmla="*/ 29 h 340"/>
                <a:gd name="T36" fmla="*/ 341 w 388"/>
                <a:gd name="T37" fmla="*/ 0 h 340"/>
                <a:gd name="T38" fmla="*/ 0 w 388"/>
                <a:gd name="T39" fmla="*/ 11 h 340"/>
                <a:gd name="T40" fmla="*/ 15 w 388"/>
                <a:gd name="T41" fmla="*/ 115 h 340"/>
                <a:gd name="T42" fmla="*/ 15 w 388"/>
                <a:gd name="T43" fmla="*/ 115 h 3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88"/>
                <a:gd name="T67" fmla="*/ 0 h 340"/>
                <a:gd name="T68" fmla="*/ 388 w 388"/>
                <a:gd name="T69" fmla="*/ 340 h 3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88" h="340">
                  <a:moveTo>
                    <a:pt x="15" y="115"/>
                  </a:moveTo>
                  <a:lnTo>
                    <a:pt x="12" y="281"/>
                  </a:lnTo>
                  <a:lnTo>
                    <a:pt x="20" y="290"/>
                  </a:lnTo>
                  <a:lnTo>
                    <a:pt x="47" y="290"/>
                  </a:lnTo>
                  <a:lnTo>
                    <a:pt x="48" y="340"/>
                  </a:lnTo>
                  <a:lnTo>
                    <a:pt x="281" y="337"/>
                  </a:lnTo>
                  <a:lnTo>
                    <a:pt x="275" y="286"/>
                  </a:lnTo>
                  <a:lnTo>
                    <a:pt x="295" y="230"/>
                  </a:lnTo>
                  <a:lnTo>
                    <a:pt x="325" y="189"/>
                  </a:lnTo>
                  <a:lnTo>
                    <a:pt x="322" y="179"/>
                  </a:lnTo>
                  <a:lnTo>
                    <a:pt x="344" y="144"/>
                  </a:lnTo>
                  <a:lnTo>
                    <a:pt x="356" y="105"/>
                  </a:lnTo>
                  <a:lnTo>
                    <a:pt x="352" y="102"/>
                  </a:lnTo>
                  <a:lnTo>
                    <a:pt x="371" y="87"/>
                  </a:lnTo>
                  <a:lnTo>
                    <a:pt x="388" y="54"/>
                  </a:lnTo>
                  <a:lnTo>
                    <a:pt x="383" y="46"/>
                  </a:lnTo>
                  <a:lnTo>
                    <a:pt x="330" y="48"/>
                  </a:lnTo>
                  <a:lnTo>
                    <a:pt x="344" y="29"/>
                  </a:lnTo>
                  <a:lnTo>
                    <a:pt x="341" y="0"/>
                  </a:lnTo>
                  <a:lnTo>
                    <a:pt x="0" y="11"/>
                  </a:lnTo>
                  <a:lnTo>
                    <a:pt x="15" y="115"/>
                  </a:lnTo>
                  <a:close/>
                </a:path>
              </a:pathLst>
            </a:custGeom>
            <a:solidFill>
              <a:srgbClr val="000000"/>
            </a:solidFill>
            <a:ln w="9525">
              <a:noFill/>
              <a:round/>
              <a:headEnd/>
              <a:tailEnd/>
            </a:ln>
          </p:spPr>
          <p:txBody>
            <a:bodyPr/>
            <a:lstStyle/>
            <a:p>
              <a:endParaRPr lang="en-US"/>
            </a:p>
          </p:txBody>
        </p:sp>
        <p:sp>
          <p:nvSpPr>
            <p:cNvPr id="266" name="Freeform 27"/>
            <p:cNvSpPr>
              <a:spLocks/>
            </p:cNvSpPr>
            <p:nvPr/>
          </p:nvSpPr>
          <p:spPr bwMode="auto">
            <a:xfrm>
              <a:off x="2998" y="3096"/>
              <a:ext cx="442" cy="374"/>
            </a:xfrm>
            <a:custGeom>
              <a:avLst/>
              <a:gdLst>
                <a:gd name="T0" fmla="*/ 0 w 442"/>
                <a:gd name="T1" fmla="*/ 3 h 374"/>
                <a:gd name="T2" fmla="*/ 5 w 442"/>
                <a:gd name="T3" fmla="*/ 104 h 374"/>
                <a:gd name="T4" fmla="*/ 46 w 442"/>
                <a:gd name="T5" fmla="*/ 177 h 374"/>
                <a:gd name="T6" fmla="*/ 31 w 442"/>
                <a:gd name="T7" fmla="*/ 235 h 374"/>
                <a:gd name="T8" fmla="*/ 34 w 442"/>
                <a:gd name="T9" fmla="*/ 284 h 374"/>
                <a:gd name="T10" fmla="*/ 15 w 442"/>
                <a:gd name="T11" fmla="*/ 308 h 374"/>
                <a:gd name="T12" fmla="*/ 23 w 442"/>
                <a:gd name="T13" fmla="*/ 316 h 374"/>
                <a:gd name="T14" fmla="*/ 81 w 442"/>
                <a:gd name="T15" fmla="*/ 308 h 374"/>
                <a:gd name="T16" fmla="*/ 155 w 442"/>
                <a:gd name="T17" fmla="*/ 328 h 374"/>
                <a:gd name="T18" fmla="*/ 177 w 442"/>
                <a:gd name="T19" fmla="*/ 309 h 374"/>
                <a:gd name="T20" fmla="*/ 249 w 442"/>
                <a:gd name="T21" fmla="*/ 339 h 374"/>
                <a:gd name="T22" fmla="*/ 255 w 442"/>
                <a:gd name="T23" fmla="*/ 355 h 374"/>
                <a:gd name="T24" fmla="*/ 282 w 442"/>
                <a:gd name="T25" fmla="*/ 367 h 374"/>
                <a:gd name="T26" fmla="*/ 296 w 442"/>
                <a:gd name="T27" fmla="*/ 352 h 374"/>
                <a:gd name="T28" fmla="*/ 331 w 442"/>
                <a:gd name="T29" fmla="*/ 366 h 374"/>
                <a:gd name="T30" fmla="*/ 352 w 442"/>
                <a:gd name="T31" fmla="*/ 355 h 374"/>
                <a:gd name="T32" fmla="*/ 348 w 442"/>
                <a:gd name="T33" fmla="*/ 333 h 374"/>
                <a:gd name="T34" fmla="*/ 406 w 442"/>
                <a:gd name="T35" fmla="*/ 352 h 374"/>
                <a:gd name="T36" fmla="*/ 403 w 442"/>
                <a:gd name="T37" fmla="*/ 374 h 374"/>
                <a:gd name="T38" fmla="*/ 442 w 442"/>
                <a:gd name="T39" fmla="*/ 345 h 374"/>
                <a:gd name="T40" fmla="*/ 407 w 442"/>
                <a:gd name="T41" fmla="*/ 341 h 374"/>
                <a:gd name="T42" fmla="*/ 380 w 442"/>
                <a:gd name="T43" fmla="*/ 314 h 374"/>
                <a:gd name="T44" fmla="*/ 414 w 442"/>
                <a:gd name="T45" fmla="*/ 280 h 374"/>
                <a:gd name="T46" fmla="*/ 414 w 442"/>
                <a:gd name="T47" fmla="*/ 259 h 374"/>
                <a:gd name="T48" fmla="*/ 378 w 442"/>
                <a:gd name="T49" fmla="*/ 289 h 374"/>
                <a:gd name="T50" fmla="*/ 360 w 442"/>
                <a:gd name="T51" fmla="*/ 280 h 374"/>
                <a:gd name="T52" fmla="*/ 375 w 442"/>
                <a:gd name="T53" fmla="*/ 262 h 374"/>
                <a:gd name="T54" fmla="*/ 335 w 442"/>
                <a:gd name="T55" fmla="*/ 274 h 374"/>
                <a:gd name="T56" fmla="*/ 309 w 442"/>
                <a:gd name="T57" fmla="*/ 263 h 374"/>
                <a:gd name="T58" fmla="*/ 316 w 442"/>
                <a:gd name="T59" fmla="*/ 246 h 374"/>
                <a:gd name="T60" fmla="*/ 384 w 442"/>
                <a:gd name="T61" fmla="*/ 259 h 374"/>
                <a:gd name="T62" fmla="*/ 357 w 442"/>
                <a:gd name="T63" fmla="*/ 215 h 374"/>
                <a:gd name="T64" fmla="*/ 361 w 442"/>
                <a:gd name="T65" fmla="*/ 183 h 374"/>
                <a:gd name="T66" fmla="*/ 206 w 442"/>
                <a:gd name="T67" fmla="*/ 190 h 374"/>
                <a:gd name="T68" fmla="*/ 224 w 442"/>
                <a:gd name="T69" fmla="*/ 120 h 374"/>
                <a:gd name="T70" fmla="*/ 251 w 442"/>
                <a:gd name="T71" fmla="*/ 83 h 374"/>
                <a:gd name="T72" fmla="*/ 242 w 442"/>
                <a:gd name="T73" fmla="*/ 74 h 374"/>
                <a:gd name="T74" fmla="*/ 233 w 442"/>
                <a:gd name="T75" fmla="*/ 0 h 374"/>
                <a:gd name="T76" fmla="*/ 0 w 442"/>
                <a:gd name="T77" fmla="*/ 3 h 374"/>
                <a:gd name="T78" fmla="*/ 0 w 442"/>
                <a:gd name="T79" fmla="*/ 3 h 374"/>
                <a:gd name="T80" fmla="*/ 0 w 442"/>
                <a:gd name="T81" fmla="*/ 3 h 3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42"/>
                <a:gd name="T124" fmla="*/ 0 h 374"/>
                <a:gd name="T125" fmla="*/ 442 w 442"/>
                <a:gd name="T126" fmla="*/ 374 h 3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42" h="374">
                  <a:moveTo>
                    <a:pt x="0" y="3"/>
                  </a:moveTo>
                  <a:lnTo>
                    <a:pt x="5" y="104"/>
                  </a:lnTo>
                  <a:lnTo>
                    <a:pt x="46" y="177"/>
                  </a:lnTo>
                  <a:lnTo>
                    <a:pt x="31" y="235"/>
                  </a:lnTo>
                  <a:lnTo>
                    <a:pt x="34" y="284"/>
                  </a:lnTo>
                  <a:lnTo>
                    <a:pt x="15" y="308"/>
                  </a:lnTo>
                  <a:lnTo>
                    <a:pt x="23" y="316"/>
                  </a:lnTo>
                  <a:lnTo>
                    <a:pt x="81" y="308"/>
                  </a:lnTo>
                  <a:lnTo>
                    <a:pt x="155" y="328"/>
                  </a:lnTo>
                  <a:lnTo>
                    <a:pt x="177" y="309"/>
                  </a:lnTo>
                  <a:lnTo>
                    <a:pt x="249" y="339"/>
                  </a:lnTo>
                  <a:lnTo>
                    <a:pt x="255" y="355"/>
                  </a:lnTo>
                  <a:lnTo>
                    <a:pt x="282" y="367"/>
                  </a:lnTo>
                  <a:lnTo>
                    <a:pt x="296" y="352"/>
                  </a:lnTo>
                  <a:lnTo>
                    <a:pt x="331" y="366"/>
                  </a:lnTo>
                  <a:lnTo>
                    <a:pt x="352" y="355"/>
                  </a:lnTo>
                  <a:lnTo>
                    <a:pt x="348" y="333"/>
                  </a:lnTo>
                  <a:lnTo>
                    <a:pt x="406" y="352"/>
                  </a:lnTo>
                  <a:lnTo>
                    <a:pt x="403" y="374"/>
                  </a:lnTo>
                  <a:lnTo>
                    <a:pt x="442" y="345"/>
                  </a:lnTo>
                  <a:lnTo>
                    <a:pt x="407" y="341"/>
                  </a:lnTo>
                  <a:lnTo>
                    <a:pt x="380" y="314"/>
                  </a:lnTo>
                  <a:lnTo>
                    <a:pt x="414" y="280"/>
                  </a:lnTo>
                  <a:lnTo>
                    <a:pt x="414" y="259"/>
                  </a:lnTo>
                  <a:lnTo>
                    <a:pt x="378" y="289"/>
                  </a:lnTo>
                  <a:lnTo>
                    <a:pt x="360" y="280"/>
                  </a:lnTo>
                  <a:lnTo>
                    <a:pt x="375" y="262"/>
                  </a:lnTo>
                  <a:lnTo>
                    <a:pt x="335" y="274"/>
                  </a:lnTo>
                  <a:lnTo>
                    <a:pt x="309" y="263"/>
                  </a:lnTo>
                  <a:lnTo>
                    <a:pt x="316" y="246"/>
                  </a:lnTo>
                  <a:lnTo>
                    <a:pt x="384" y="259"/>
                  </a:lnTo>
                  <a:lnTo>
                    <a:pt x="357" y="215"/>
                  </a:lnTo>
                  <a:lnTo>
                    <a:pt x="361" y="183"/>
                  </a:lnTo>
                  <a:lnTo>
                    <a:pt x="206" y="190"/>
                  </a:lnTo>
                  <a:lnTo>
                    <a:pt x="224" y="120"/>
                  </a:lnTo>
                  <a:lnTo>
                    <a:pt x="251" y="83"/>
                  </a:lnTo>
                  <a:lnTo>
                    <a:pt x="242" y="74"/>
                  </a:lnTo>
                  <a:lnTo>
                    <a:pt x="233" y="0"/>
                  </a:lnTo>
                  <a:lnTo>
                    <a:pt x="0" y="3"/>
                  </a:lnTo>
                  <a:close/>
                </a:path>
              </a:pathLst>
            </a:custGeom>
            <a:solidFill>
              <a:srgbClr val="000000"/>
            </a:solidFill>
            <a:ln w="9525">
              <a:noFill/>
              <a:round/>
              <a:headEnd/>
              <a:tailEnd/>
            </a:ln>
          </p:spPr>
          <p:txBody>
            <a:bodyPr/>
            <a:lstStyle/>
            <a:p>
              <a:endParaRPr lang="en-US"/>
            </a:p>
          </p:txBody>
        </p:sp>
        <p:sp>
          <p:nvSpPr>
            <p:cNvPr id="267" name="Freeform 28"/>
            <p:cNvSpPr>
              <a:spLocks/>
            </p:cNvSpPr>
            <p:nvPr/>
          </p:nvSpPr>
          <p:spPr bwMode="auto">
            <a:xfrm>
              <a:off x="3222" y="1711"/>
              <a:ext cx="440" cy="219"/>
            </a:xfrm>
            <a:custGeom>
              <a:avLst/>
              <a:gdLst>
                <a:gd name="T0" fmla="*/ 159 w 440"/>
                <a:gd name="T1" fmla="*/ 144 h 219"/>
                <a:gd name="T2" fmla="*/ 166 w 440"/>
                <a:gd name="T3" fmla="*/ 157 h 219"/>
                <a:gd name="T4" fmla="*/ 180 w 440"/>
                <a:gd name="T5" fmla="*/ 161 h 219"/>
                <a:gd name="T6" fmla="*/ 202 w 440"/>
                <a:gd name="T7" fmla="*/ 219 h 219"/>
                <a:gd name="T8" fmla="*/ 241 w 440"/>
                <a:gd name="T9" fmla="*/ 140 h 219"/>
                <a:gd name="T10" fmla="*/ 261 w 440"/>
                <a:gd name="T11" fmla="*/ 142 h 219"/>
                <a:gd name="T12" fmla="*/ 285 w 440"/>
                <a:gd name="T13" fmla="*/ 130 h 219"/>
                <a:gd name="T14" fmla="*/ 328 w 440"/>
                <a:gd name="T15" fmla="*/ 130 h 219"/>
                <a:gd name="T16" fmla="*/ 343 w 440"/>
                <a:gd name="T17" fmla="*/ 112 h 219"/>
                <a:gd name="T18" fmla="*/ 425 w 440"/>
                <a:gd name="T19" fmla="*/ 114 h 219"/>
                <a:gd name="T20" fmla="*/ 440 w 440"/>
                <a:gd name="T21" fmla="*/ 102 h 219"/>
                <a:gd name="T22" fmla="*/ 414 w 440"/>
                <a:gd name="T23" fmla="*/ 71 h 219"/>
                <a:gd name="T24" fmla="*/ 363 w 440"/>
                <a:gd name="T25" fmla="*/ 73 h 219"/>
                <a:gd name="T26" fmla="*/ 324 w 440"/>
                <a:gd name="T27" fmla="*/ 67 h 219"/>
                <a:gd name="T28" fmla="*/ 273 w 440"/>
                <a:gd name="T29" fmla="*/ 67 h 219"/>
                <a:gd name="T30" fmla="*/ 256 w 440"/>
                <a:gd name="T31" fmla="*/ 93 h 219"/>
                <a:gd name="T32" fmla="*/ 230 w 440"/>
                <a:gd name="T33" fmla="*/ 78 h 219"/>
                <a:gd name="T34" fmla="*/ 203 w 440"/>
                <a:gd name="T35" fmla="*/ 81 h 219"/>
                <a:gd name="T36" fmla="*/ 193 w 440"/>
                <a:gd name="T37" fmla="*/ 54 h 219"/>
                <a:gd name="T38" fmla="*/ 136 w 440"/>
                <a:gd name="T39" fmla="*/ 50 h 219"/>
                <a:gd name="T40" fmla="*/ 129 w 440"/>
                <a:gd name="T41" fmla="*/ 39 h 219"/>
                <a:gd name="T42" fmla="*/ 155 w 440"/>
                <a:gd name="T43" fmla="*/ 12 h 219"/>
                <a:gd name="T44" fmla="*/ 175 w 440"/>
                <a:gd name="T45" fmla="*/ 10 h 219"/>
                <a:gd name="T46" fmla="*/ 155 w 440"/>
                <a:gd name="T47" fmla="*/ 0 h 219"/>
                <a:gd name="T48" fmla="*/ 123 w 440"/>
                <a:gd name="T49" fmla="*/ 8 h 219"/>
                <a:gd name="T50" fmla="*/ 69 w 440"/>
                <a:gd name="T51" fmla="*/ 62 h 219"/>
                <a:gd name="T52" fmla="*/ 42 w 440"/>
                <a:gd name="T53" fmla="*/ 67 h 219"/>
                <a:gd name="T54" fmla="*/ 0 w 440"/>
                <a:gd name="T55" fmla="*/ 94 h 219"/>
                <a:gd name="T56" fmla="*/ 159 w 440"/>
                <a:gd name="T57" fmla="*/ 144 h 219"/>
                <a:gd name="T58" fmla="*/ 159 w 440"/>
                <a:gd name="T59" fmla="*/ 144 h 2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40"/>
                <a:gd name="T91" fmla="*/ 0 h 219"/>
                <a:gd name="T92" fmla="*/ 440 w 440"/>
                <a:gd name="T93" fmla="*/ 219 h 21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40" h="219">
                  <a:moveTo>
                    <a:pt x="159" y="144"/>
                  </a:moveTo>
                  <a:lnTo>
                    <a:pt x="166" y="157"/>
                  </a:lnTo>
                  <a:lnTo>
                    <a:pt x="180" y="161"/>
                  </a:lnTo>
                  <a:lnTo>
                    <a:pt x="202" y="219"/>
                  </a:lnTo>
                  <a:lnTo>
                    <a:pt x="241" y="140"/>
                  </a:lnTo>
                  <a:lnTo>
                    <a:pt x="261" y="142"/>
                  </a:lnTo>
                  <a:lnTo>
                    <a:pt x="285" y="130"/>
                  </a:lnTo>
                  <a:lnTo>
                    <a:pt x="328" y="130"/>
                  </a:lnTo>
                  <a:lnTo>
                    <a:pt x="343" y="112"/>
                  </a:lnTo>
                  <a:lnTo>
                    <a:pt x="425" y="114"/>
                  </a:lnTo>
                  <a:lnTo>
                    <a:pt x="440" y="102"/>
                  </a:lnTo>
                  <a:lnTo>
                    <a:pt x="414" y="71"/>
                  </a:lnTo>
                  <a:lnTo>
                    <a:pt x="363" y="73"/>
                  </a:lnTo>
                  <a:lnTo>
                    <a:pt x="324" y="67"/>
                  </a:lnTo>
                  <a:lnTo>
                    <a:pt x="273" y="67"/>
                  </a:lnTo>
                  <a:lnTo>
                    <a:pt x="256" y="93"/>
                  </a:lnTo>
                  <a:lnTo>
                    <a:pt x="230" y="78"/>
                  </a:lnTo>
                  <a:lnTo>
                    <a:pt x="203" y="81"/>
                  </a:lnTo>
                  <a:lnTo>
                    <a:pt x="193" y="54"/>
                  </a:lnTo>
                  <a:lnTo>
                    <a:pt x="136" y="50"/>
                  </a:lnTo>
                  <a:lnTo>
                    <a:pt x="129" y="39"/>
                  </a:lnTo>
                  <a:lnTo>
                    <a:pt x="155" y="12"/>
                  </a:lnTo>
                  <a:lnTo>
                    <a:pt x="175" y="10"/>
                  </a:lnTo>
                  <a:lnTo>
                    <a:pt x="155" y="0"/>
                  </a:lnTo>
                  <a:lnTo>
                    <a:pt x="123" y="8"/>
                  </a:lnTo>
                  <a:lnTo>
                    <a:pt x="69" y="62"/>
                  </a:lnTo>
                  <a:lnTo>
                    <a:pt x="42" y="67"/>
                  </a:lnTo>
                  <a:lnTo>
                    <a:pt x="0" y="94"/>
                  </a:lnTo>
                  <a:lnTo>
                    <a:pt x="159" y="144"/>
                  </a:lnTo>
                  <a:close/>
                </a:path>
              </a:pathLst>
            </a:custGeom>
            <a:solidFill>
              <a:srgbClr val="000000"/>
            </a:solidFill>
            <a:ln w="9525">
              <a:noFill/>
              <a:round/>
              <a:headEnd/>
              <a:tailEnd/>
            </a:ln>
          </p:spPr>
          <p:txBody>
            <a:bodyPr/>
            <a:lstStyle/>
            <a:p>
              <a:endParaRPr lang="en-US"/>
            </a:p>
          </p:txBody>
        </p:sp>
        <p:sp>
          <p:nvSpPr>
            <p:cNvPr id="268" name="Freeform 29"/>
            <p:cNvSpPr>
              <a:spLocks/>
            </p:cNvSpPr>
            <p:nvPr/>
          </p:nvSpPr>
          <p:spPr bwMode="auto">
            <a:xfrm>
              <a:off x="3507" y="1847"/>
              <a:ext cx="297" cy="395"/>
            </a:xfrm>
            <a:custGeom>
              <a:avLst/>
              <a:gdLst>
                <a:gd name="T0" fmla="*/ 34 w 297"/>
                <a:gd name="T1" fmla="*/ 328 h 395"/>
                <a:gd name="T2" fmla="*/ 28 w 297"/>
                <a:gd name="T3" fmla="*/ 262 h 395"/>
                <a:gd name="T4" fmla="*/ 4 w 297"/>
                <a:gd name="T5" fmla="*/ 212 h 395"/>
                <a:gd name="T6" fmla="*/ 15 w 297"/>
                <a:gd name="T7" fmla="*/ 113 h 395"/>
                <a:gd name="T8" fmla="*/ 58 w 297"/>
                <a:gd name="T9" fmla="*/ 59 h 395"/>
                <a:gd name="T10" fmla="*/ 55 w 297"/>
                <a:gd name="T11" fmla="*/ 99 h 395"/>
                <a:gd name="T12" fmla="*/ 69 w 297"/>
                <a:gd name="T13" fmla="*/ 90 h 395"/>
                <a:gd name="T14" fmla="*/ 69 w 297"/>
                <a:gd name="T15" fmla="*/ 59 h 395"/>
                <a:gd name="T16" fmla="*/ 85 w 297"/>
                <a:gd name="T17" fmla="*/ 40 h 395"/>
                <a:gd name="T18" fmla="*/ 90 w 297"/>
                <a:gd name="T19" fmla="*/ 4 h 395"/>
                <a:gd name="T20" fmla="*/ 105 w 297"/>
                <a:gd name="T21" fmla="*/ 0 h 395"/>
                <a:gd name="T22" fmla="*/ 195 w 297"/>
                <a:gd name="T23" fmla="*/ 31 h 395"/>
                <a:gd name="T24" fmla="*/ 203 w 297"/>
                <a:gd name="T25" fmla="*/ 56 h 395"/>
                <a:gd name="T26" fmla="*/ 215 w 297"/>
                <a:gd name="T27" fmla="*/ 80 h 395"/>
                <a:gd name="T28" fmla="*/ 218 w 297"/>
                <a:gd name="T29" fmla="*/ 123 h 395"/>
                <a:gd name="T30" fmla="*/ 187 w 297"/>
                <a:gd name="T31" fmla="*/ 160 h 395"/>
                <a:gd name="T32" fmla="*/ 186 w 297"/>
                <a:gd name="T33" fmla="*/ 189 h 395"/>
                <a:gd name="T34" fmla="*/ 203 w 297"/>
                <a:gd name="T35" fmla="*/ 199 h 395"/>
                <a:gd name="T36" fmla="*/ 227 w 297"/>
                <a:gd name="T37" fmla="*/ 160 h 395"/>
                <a:gd name="T38" fmla="*/ 251 w 297"/>
                <a:gd name="T39" fmla="*/ 146 h 395"/>
                <a:gd name="T40" fmla="*/ 268 w 297"/>
                <a:gd name="T41" fmla="*/ 154 h 395"/>
                <a:gd name="T42" fmla="*/ 297 w 297"/>
                <a:gd name="T43" fmla="*/ 242 h 395"/>
                <a:gd name="T44" fmla="*/ 277 w 297"/>
                <a:gd name="T45" fmla="*/ 279 h 395"/>
                <a:gd name="T46" fmla="*/ 272 w 297"/>
                <a:gd name="T47" fmla="*/ 305 h 395"/>
                <a:gd name="T48" fmla="*/ 260 w 297"/>
                <a:gd name="T49" fmla="*/ 314 h 395"/>
                <a:gd name="T50" fmla="*/ 258 w 297"/>
                <a:gd name="T51" fmla="*/ 338 h 395"/>
                <a:gd name="T52" fmla="*/ 243 w 297"/>
                <a:gd name="T53" fmla="*/ 369 h 395"/>
                <a:gd name="T54" fmla="*/ 145 w 297"/>
                <a:gd name="T55" fmla="*/ 384 h 395"/>
                <a:gd name="T56" fmla="*/ 143 w 297"/>
                <a:gd name="T57" fmla="*/ 379 h 395"/>
                <a:gd name="T58" fmla="*/ 0 w 297"/>
                <a:gd name="T59" fmla="*/ 395 h 395"/>
                <a:gd name="T60" fmla="*/ 34 w 297"/>
                <a:gd name="T61" fmla="*/ 328 h 395"/>
                <a:gd name="T62" fmla="*/ 34 w 297"/>
                <a:gd name="T63" fmla="*/ 328 h 3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7"/>
                <a:gd name="T97" fmla="*/ 0 h 395"/>
                <a:gd name="T98" fmla="*/ 297 w 297"/>
                <a:gd name="T99" fmla="*/ 395 h 3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7" h="395">
                  <a:moveTo>
                    <a:pt x="34" y="328"/>
                  </a:moveTo>
                  <a:lnTo>
                    <a:pt x="28" y="262"/>
                  </a:lnTo>
                  <a:lnTo>
                    <a:pt x="4" y="212"/>
                  </a:lnTo>
                  <a:lnTo>
                    <a:pt x="15" y="113"/>
                  </a:lnTo>
                  <a:lnTo>
                    <a:pt x="58" y="59"/>
                  </a:lnTo>
                  <a:lnTo>
                    <a:pt x="55" y="99"/>
                  </a:lnTo>
                  <a:lnTo>
                    <a:pt x="69" y="90"/>
                  </a:lnTo>
                  <a:lnTo>
                    <a:pt x="69" y="59"/>
                  </a:lnTo>
                  <a:lnTo>
                    <a:pt x="85" y="40"/>
                  </a:lnTo>
                  <a:lnTo>
                    <a:pt x="90" y="4"/>
                  </a:lnTo>
                  <a:lnTo>
                    <a:pt x="105" y="0"/>
                  </a:lnTo>
                  <a:lnTo>
                    <a:pt x="195" y="31"/>
                  </a:lnTo>
                  <a:lnTo>
                    <a:pt x="203" y="56"/>
                  </a:lnTo>
                  <a:lnTo>
                    <a:pt x="215" y="80"/>
                  </a:lnTo>
                  <a:lnTo>
                    <a:pt x="218" y="123"/>
                  </a:lnTo>
                  <a:lnTo>
                    <a:pt x="187" y="160"/>
                  </a:lnTo>
                  <a:lnTo>
                    <a:pt x="186" y="189"/>
                  </a:lnTo>
                  <a:lnTo>
                    <a:pt x="203" y="199"/>
                  </a:lnTo>
                  <a:lnTo>
                    <a:pt x="227" y="160"/>
                  </a:lnTo>
                  <a:lnTo>
                    <a:pt x="251" y="146"/>
                  </a:lnTo>
                  <a:lnTo>
                    <a:pt x="268" y="154"/>
                  </a:lnTo>
                  <a:lnTo>
                    <a:pt x="297" y="242"/>
                  </a:lnTo>
                  <a:lnTo>
                    <a:pt x="277" y="279"/>
                  </a:lnTo>
                  <a:lnTo>
                    <a:pt x="272" y="305"/>
                  </a:lnTo>
                  <a:lnTo>
                    <a:pt x="260" y="314"/>
                  </a:lnTo>
                  <a:lnTo>
                    <a:pt x="258" y="338"/>
                  </a:lnTo>
                  <a:lnTo>
                    <a:pt x="243" y="369"/>
                  </a:lnTo>
                  <a:lnTo>
                    <a:pt x="145" y="384"/>
                  </a:lnTo>
                  <a:lnTo>
                    <a:pt x="143" y="379"/>
                  </a:lnTo>
                  <a:lnTo>
                    <a:pt x="0" y="395"/>
                  </a:lnTo>
                  <a:lnTo>
                    <a:pt x="34" y="328"/>
                  </a:lnTo>
                  <a:close/>
                </a:path>
              </a:pathLst>
            </a:custGeom>
            <a:solidFill>
              <a:srgbClr val="000000"/>
            </a:solidFill>
            <a:ln w="9525">
              <a:noFill/>
              <a:round/>
              <a:headEnd/>
              <a:tailEnd/>
            </a:ln>
          </p:spPr>
          <p:txBody>
            <a:bodyPr/>
            <a:lstStyle/>
            <a:p>
              <a:endParaRPr lang="en-US"/>
            </a:p>
          </p:txBody>
        </p:sp>
        <p:sp>
          <p:nvSpPr>
            <p:cNvPr id="269" name="Freeform 30"/>
            <p:cNvSpPr>
              <a:spLocks/>
            </p:cNvSpPr>
            <p:nvPr/>
          </p:nvSpPr>
          <p:spPr bwMode="auto">
            <a:xfrm>
              <a:off x="3057" y="1772"/>
              <a:ext cx="410" cy="417"/>
            </a:xfrm>
            <a:custGeom>
              <a:avLst/>
              <a:gdLst>
                <a:gd name="T0" fmla="*/ 11 w 410"/>
                <a:gd name="T1" fmla="*/ 158 h 417"/>
                <a:gd name="T2" fmla="*/ 10 w 410"/>
                <a:gd name="T3" fmla="*/ 209 h 417"/>
                <a:gd name="T4" fmla="*/ 59 w 410"/>
                <a:gd name="T5" fmla="*/ 240 h 417"/>
                <a:gd name="T6" fmla="*/ 79 w 410"/>
                <a:gd name="T7" fmla="*/ 262 h 417"/>
                <a:gd name="T8" fmla="*/ 118 w 410"/>
                <a:gd name="T9" fmla="*/ 291 h 417"/>
                <a:gd name="T10" fmla="*/ 125 w 410"/>
                <a:gd name="T11" fmla="*/ 325 h 417"/>
                <a:gd name="T12" fmla="*/ 132 w 410"/>
                <a:gd name="T13" fmla="*/ 373 h 417"/>
                <a:gd name="T14" fmla="*/ 171 w 410"/>
                <a:gd name="T15" fmla="*/ 417 h 417"/>
                <a:gd name="T16" fmla="*/ 374 w 410"/>
                <a:gd name="T17" fmla="*/ 405 h 417"/>
                <a:gd name="T18" fmla="*/ 362 w 410"/>
                <a:gd name="T19" fmla="*/ 341 h 417"/>
                <a:gd name="T20" fmla="*/ 380 w 410"/>
                <a:gd name="T21" fmla="*/ 243 h 417"/>
                <a:gd name="T22" fmla="*/ 379 w 410"/>
                <a:gd name="T23" fmla="*/ 216 h 417"/>
                <a:gd name="T24" fmla="*/ 410 w 410"/>
                <a:gd name="T25" fmla="*/ 139 h 417"/>
                <a:gd name="T26" fmla="*/ 402 w 410"/>
                <a:gd name="T27" fmla="*/ 137 h 417"/>
                <a:gd name="T28" fmla="*/ 383 w 410"/>
                <a:gd name="T29" fmla="*/ 181 h 417"/>
                <a:gd name="T30" fmla="*/ 367 w 410"/>
                <a:gd name="T31" fmla="*/ 184 h 417"/>
                <a:gd name="T32" fmla="*/ 359 w 410"/>
                <a:gd name="T33" fmla="*/ 202 h 417"/>
                <a:gd name="T34" fmla="*/ 343 w 410"/>
                <a:gd name="T35" fmla="*/ 214 h 417"/>
                <a:gd name="T36" fmla="*/ 355 w 410"/>
                <a:gd name="T37" fmla="*/ 174 h 417"/>
                <a:gd name="T38" fmla="*/ 367 w 410"/>
                <a:gd name="T39" fmla="*/ 158 h 417"/>
                <a:gd name="T40" fmla="*/ 345 w 410"/>
                <a:gd name="T41" fmla="*/ 100 h 417"/>
                <a:gd name="T42" fmla="*/ 331 w 410"/>
                <a:gd name="T43" fmla="*/ 96 h 417"/>
                <a:gd name="T44" fmla="*/ 324 w 410"/>
                <a:gd name="T45" fmla="*/ 83 h 417"/>
                <a:gd name="T46" fmla="*/ 165 w 410"/>
                <a:gd name="T47" fmla="*/ 33 h 417"/>
                <a:gd name="T48" fmla="*/ 147 w 410"/>
                <a:gd name="T49" fmla="*/ 24 h 417"/>
                <a:gd name="T50" fmla="*/ 135 w 410"/>
                <a:gd name="T51" fmla="*/ 33 h 417"/>
                <a:gd name="T52" fmla="*/ 131 w 410"/>
                <a:gd name="T53" fmla="*/ 30 h 417"/>
                <a:gd name="T54" fmla="*/ 137 w 410"/>
                <a:gd name="T55" fmla="*/ 13 h 417"/>
                <a:gd name="T56" fmla="*/ 141 w 410"/>
                <a:gd name="T57" fmla="*/ 2 h 417"/>
                <a:gd name="T58" fmla="*/ 136 w 410"/>
                <a:gd name="T59" fmla="*/ 0 h 417"/>
                <a:gd name="T60" fmla="*/ 71 w 410"/>
                <a:gd name="T61" fmla="*/ 26 h 417"/>
                <a:gd name="T62" fmla="*/ 63 w 410"/>
                <a:gd name="T63" fmla="*/ 26 h 417"/>
                <a:gd name="T64" fmla="*/ 51 w 410"/>
                <a:gd name="T65" fmla="*/ 21 h 417"/>
                <a:gd name="T66" fmla="*/ 39 w 410"/>
                <a:gd name="T67" fmla="*/ 29 h 417"/>
                <a:gd name="T68" fmla="*/ 42 w 410"/>
                <a:gd name="T69" fmla="*/ 77 h 417"/>
                <a:gd name="T70" fmla="*/ 0 w 410"/>
                <a:gd name="T71" fmla="*/ 126 h 417"/>
                <a:gd name="T72" fmla="*/ 11 w 410"/>
                <a:gd name="T73" fmla="*/ 158 h 417"/>
                <a:gd name="T74" fmla="*/ 11 w 410"/>
                <a:gd name="T75" fmla="*/ 158 h 4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10"/>
                <a:gd name="T115" fmla="*/ 0 h 417"/>
                <a:gd name="T116" fmla="*/ 410 w 410"/>
                <a:gd name="T117" fmla="*/ 417 h 4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10" h="417">
                  <a:moveTo>
                    <a:pt x="11" y="158"/>
                  </a:moveTo>
                  <a:lnTo>
                    <a:pt x="10" y="209"/>
                  </a:lnTo>
                  <a:lnTo>
                    <a:pt x="59" y="240"/>
                  </a:lnTo>
                  <a:lnTo>
                    <a:pt x="79" y="262"/>
                  </a:lnTo>
                  <a:lnTo>
                    <a:pt x="118" y="291"/>
                  </a:lnTo>
                  <a:lnTo>
                    <a:pt x="125" y="325"/>
                  </a:lnTo>
                  <a:lnTo>
                    <a:pt x="132" y="373"/>
                  </a:lnTo>
                  <a:lnTo>
                    <a:pt x="171" y="417"/>
                  </a:lnTo>
                  <a:lnTo>
                    <a:pt x="374" y="405"/>
                  </a:lnTo>
                  <a:lnTo>
                    <a:pt x="362" y="341"/>
                  </a:lnTo>
                  <a:lnTo>
                    <a:pt x="380" y="243"/>
                  </a:lnTo>
                  <a:lnTo>
                    <a:pt x="379" y="216"/>
                  </a:lnTo>
                  <a:lnTo>
                    <a:pt x="410" y="139"/>
                  </a:lnTo>
                  <a:lnTo>
                    <a:pt x="402" y="137"/>
                  </a:lnTo>
                  <a:lnTo>
                    <a:pt x="383" y="181"/>
                  </a:lnTo>
                  <a:lnTo>
                    <a:pt x="367" y="184"/>
                  </a:lnTo>
                  <a:lnTo>
                    <a:pt x="359" y="202"/>
                  </a:lnTo>
                  <a:lnTo>
                    <a:pt x="343" y="214"/>
                  </a:lnTo>
                  <a:lnTo>
                    <a:pt x="355" y="174"/>
                  </a:lnTo>
                  <a:lnTo>
                    <a:pt x="367" y="158"/>
                  </a:lnTo>
                  <a:lnTo>
                    <a:pt x="345" y="100"/>
                  </a:lnTo>
                  <a:lnTo>
                    <a:pt x="331" y="96"/>
                  </a:lnTo>
                  <a:lnTo>
                    <a:pt x="324" y="83"/>
                  </a:lnTo>
                  <a:lnTo>
                    <a:pt x="165" y="33"/>
                  </a:lnTo>
                  <a:lnTo>
                    <a:pt x="147" y="24"/>
                  </a:lnTo>
                  <a:lnTo>
                    <a:pt x="135" y="33"/>
                  </a:lnTo>
                  <a:lnTo>
                    <a:pt x="131" y="30"/>
                  </a:lnTo>
                  <a:lnTo>
                    <a:pt x="137" y="13"/>
                  </a:lnTo>
                  <a:lnTo>
                    <a:pt x="141" y="2"/>
                  </a:lnTo>
                  <a:lnTo>
                    <a:pt x="136" y="0"/>
                  </a:lnTo>
                  <a:lnTo>
                    <a:pt x="71" y="26"/>
                  </a:lnTo>
                  <a:lnTo>
                    <a:pt x="63" y="26"/>
                  </a:lnTo>
                  <a:lnTo>
                    <a:pt x="51" y="21"/>
                  </a:lnTo>
                  <a:lnTo>
                    <a:pt x="39" y="29"/>
                  </a:lnTo>
                  <a:lnTo>
                    <a:pt x="42" y="77"/>
                  </a:lnTo>
                  <a:lnTo>
                    <a:pt x="0" y="126"/>
                  </a:lnTo>
                  <a:lnTo>
                    <a:pt x="11" y="158"/>
                  </a:lnTo>
                  <a:close/>
                </a:path>
              </a:pathLst>
            </a:custGeom>
            <a:solidFill>
              <a:srgbClr val="000000"/>
            </a:solidFill>
            <a:ln w="9525">
              <a:noFill/>
              <a:round/>
              <a:headEnd/>
              <a:tailEnd/>
            </a:ln>
          </p:spPr>
          <p:txBody>
            <a:bodyPr/>
            <a:lstStyle/>
            <a:p>
              <a:endParaRPr lang="en-US"/>
            </a:p>
          </p:txBody>
        </p:sp>
        <p:sp>
          <p:nvSpPr>
            <p:cNvPr id="270" name="Freeform 31"/>
            <p:cNvSpPr>
              <a:spLocks/>
            </p:cNvSpPr>
            <p:nvPr/>
          </p:nvSpPr>
          <p:spPr bwMode="auto">
            <a:xfrm>
              <a:off x="3177" y="2177"/>
              <a:ext cx="302" cy="532"/>
            </a:xfrm>
            <a:custGeom>
              <a:avLst/>
              <a:gdLst>
                <a:gd name="T0" fmla="*/ 5 w 302"/>
                <a:gd name="T1" fmla="*/ 218 h 532"/>
                <a:gd name="T2" fmla="*/ 36 w 302"/>
                <a:gd name="T3" fmla="*/ 151 h 532"/>
                <a:gd name="T4" fmla="*/ 27 w 302"/>
                <a:gd name="T5" fmla="*/ 125 h 532"/>
                <a:gd name="T6" fmla="*/ 78 w 302"/>
                <a:gd name="T7" fmla="*/ 85 h 532"/>
                <a:gd name="T8" fmla="*/ 88 w 302"/>
                <a:gd name="T9" fmla="*/ 55 h 532"/>
                <a:gd name="T10" fmla="*/ 51 w 302"/>
                <a:gd name="T11" fmla="*/ 12 h 532"/>
                <a:gd name="T12" fmla="*/ 254 w 302"/>
                <a:gd name="T13" fmla="*/ 0 h 532"/>
                <a:gd name="T14" fmla="*/ 258 w 302"/>
                <a:gd name="T15" fmla="*/ 31 h 532"/>
                <a:gd name="T16" fmla="*/ 279 w 302"/>
                <a:gd name="T17" fmla="*/ 70 h 532"/>
                <a:gd name="T18" fmla="*/ 297 w 302"/>
                <a:gd name="T19" fmla="*/ 273 h 532"/>
                <a:gd name="T20" fmla="*/ 293 w 302"/>
                <a:gd name="T21" fmla="*/ 316 h 532"/>
                <a:gd name="T22" fmla="*/ 302 w 302"/>
                <a:gd name="T23" fmla="*/ 340 h 532"/>
                <a:gd name="T24" fmla="*/ 291 w 302"/>
                <a:gd name="T25" fmla="*/ 386 h 532"/>
                <a:gd name="T26" fmla="*/ 275 w 302"/>
                <a:gd name="T27" fmla="*/ 406 h 532"/>
                <a:gd name="T28" fmla="*/ 267 w 302"/>
                <a:gd name="T29" fmla="*/ 438 h 532"/>
                <a:gd name="T30" fmla="*/ 277 w 302"/>
                <a:gd name="T31" fmla="*/ 450 h 532"/>
                <a:gd name="T32" fmla="*/ 268 w 302"/>
                <a:gd name="T33" fmla="*/ 468 h 532"/>
                <a:gd name="T34" fmla="*/ 272 w 302"/>
                <a:gd name="T35" fmla="*/ 476 h 532"/>
                <a:gd name="T36" fmla="*/ 248 w 302"/>
                <a:gd name="T37" fmla="*/ 485 h 532"/>
                <a:gd name="T38" fmla="*/ 243 w 302"/>
                <a:gd name="T39" fmla="*/ 519 h 532"/>
                <a:gd name="T40" fmla="*/ 208 w 302"/>
                <a:gd name="T41" fmla="*/ 508 h 532"/>
                <a:gd name="T42" fmla="*/ 191 w 302"/>
                <a:gd name="T43" fmla="*/ 532 h 532"/>
                <a:gd name="T44" fmla="*/ 180 w 302"/>
                <a:gd name="T45" fmla="*/ 530 h 532"/>
                <a:gd name="T46" fmla="*/ 168 w 302"/>
                <a:gd name="T47" fmla="*/ 508 h 532"/>
                <a:gd name="T48" fmla="*/ 149 w 302"/>
                <a:gd name="T49" fmla="*/ 456 h 532"/>
                <a:gd name="T50" fmla="*/ 103 w 302"/>
                <a:gd name="T51" fmla="*/ 429 h 532"/>
                <a:gd name="T52" fmla="*/ 94 w 302"/>
                <a:gd name="T53" fmla="*/ 402 h 532"/>
                <a:gd name="T54" fmla="*/ 109 w 302"/>
                <a:gd name="T55" fmla="*/ 360 h 532"/>
                <a:gd name="T56" fmla="*/ 96 w 302"/>
                <a:gd name="T57" fmla="*/ 352 h 532"/>
                <a:gd name="T58" fmla="*/ 67 w 302"/>
                <a:gd name="T59" fmla="*/ 352 h 532"/>
                <a:gd name="T60" fmla="*/ 60 w 302"/>
                <a:gd name="T61" fmla="*/ 327 h 532"/>
                <a:gd name="T62" fmla="*/ 11 w 302"/>
                <a:gd name="T63" fmla="*/ 276 h 532"/>
                <a:gd name="T64" fmla="*/ 0 w 302"/>
                <a:gd name="T65" fmla="*/ 234 h 532"/>
                <a:gd name="T66" fmla="*/ 5 w 302"/>
                <a:gd name="T67" fmla="*/ 218 h 532"/>
                <a:gd name="T68" fmla="*/ 5 w 302"/>
                <a:gd name="T69" fmla="*/ 218 h 5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2"/>
                <a:gd name="T106" fmla="*/ 0 h 532"/>
                <a:gd name="T107" fmla="*/ 302 w 302"/>
                <a:gd name="T108" fmla="*/ 532 h 5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2" h="532">
                  <a:moveTo>
                    <a:pt x="5" y="218"/>
                  </a:moveTo>
                  <a:lnTo>
                    <a:pt x="36" y="151"/>
                  </a:lnTo>
                  <a:lnTo>
                    <a:pt x="27" y="125"/>
                  </a:lnTo>
                  <a:lnTo>
                    <a:pt x="78" y="85"/>
                  </a:lnTo>
                  <a:lnTo>
                    <a:pt x="88" y="55"/>
                  </a:lnTo>
                  <a:lnTo>
                    <a:pt x="51" y="12"/>
                  </a:lnTo>
                  <a:lnTo>
                    <a:pt x="254" y="0"/>
                  </a:lnTo>
                  <a:lnTo>
                    <a:pt x="258" y="31"/>
                  </a:lnTo>
                  <a:lnTo>
                    <a:pt x="279" y="70"/>
                  </a:lnTo>
                  <a:lnTo>
                    <a:pt x="297" y="273"/>
                  </a:lnTo>
                  <a:lnTo>
                    <a:pt x="293" y="316"/>
                  </a:lnTo>
                  <a:lnTo>
                    <a:pt x="302" y="340"/>
                  </a:lnTo>
                  <a:lnTo>
                    <a:pt x="291" y="386"/>
                  </a:lnTo>
                  <a:lnTo>
                    <a:pt x="275" y="406"/>
                  </a:lnTo>
                  <a:lnTo>
                    <a:pt x="267" y="438"/>
                  </a:lnTo>
                  <a:lnTo>
                    <a:pt x="277" y="450"/>
                  </a:lnTo>
                  <a:lnTo>
                    <a:pt x="268" y="468"/>
                  </a:lnTo>
                  <a:lnTo>
                    <a:pt x="272" y="476"/>
                  </a:lnTo>
                  <a:lnTo>
                    <a:pt x="248" y="485"/>
                  </a:lnTo>
                  <a:lnTo>
                    <a:pt x="243" y="519"/>
                  </a:lnTo>
                  <a:lnTo>
                    <a:pt x="208" y="508"/>
                  </a:lnTo>
                  <a:lnTo>
                    <a:pt x="191" y="532"/>
                  </a:lnTo>
                  <a:lnTo>
                    <a:pt x="180" y="530"/>
                  </a:lnTo>
                  <a:lnTo>
                    <a:pt x="168" y="508"/>
                  </a:lnTo>
                  <a:lnTo>
                    <a:pt x="149" y="456"/>
                  </a:lnTo>
                  <a:lnTo>
                    <a:pt x="103" y="429"/>
                  </a:lnTo>
                  <a:lnTo>
                    <a:pt x="94" y="402"/>
                  </a:lnTo>
                  <a:lnTo>
                    <a:pt x="109" y="360"/>
                  </a:lnTo>
                  <a:lnTo>
                    <a:pt x="96" y="352"/>
                  </a:lnTo>
                  <a:lnTo>
                    <a:pt x="67" y="352"/>
                  </a:lnTo>
                  <a:lnTo>
                    <a:pt x="60" y="327"/>
                  </a:lnTo>
                  <a:lnTo>
                    <a:pt x="11" y="276"/>
                  </a:lnTo>
                  <a:lnTo>
                    <a:pt x="0" y="234"/>
                  </a:lnTo>
                  <a:lnTo>
                    <a:pt x="5" y="218"/>
                  </a:lnTo>
                  <a:close/>
                </a:path>
              </a:pathLst>
            </a:custGeom>
            <a:solidFill>
              <a:srgbClr val="000000"/>
            </a:solidFill>
            <a:ln w="9525">
              <a:noFill/>
              <a:round/>
              <a:headEnd/>
              <a:tailEnd/>
            </a:ln>
          </p:spPr>
          <p:txBody>
            <a:bodyPr/>
            <a:lstStyle/>
            <a:p>
              <a:endParaRPr lang="en-US"/>
            </a:p>
          </p:txBody>
        </p:sp>
        <p:sp>
          <p:nvSpPr>
            <p:cNvPr id="271" name="Freeform 32"/>
            <p:cNvSpPr>
              <a:spLocks/>
            </p:cNvSpPr>
            <p:nvPr/>
          </p:nvSpPr>
          <p:spPr bwMode="auto">
            <a:xfrm>
              <a:off x="3444" y="2226"/>
              <a:ext cx="239" cy="399"/>
            </a:xfrm>
            <a:custGeom>
              <a:avLst/>
              <a:gdLst>
                <a:gd name="T0" fmla="*/ 8 w 239"/>
                <a:gd name="T1" fmla="*/ 399 h 399"/>
                <a:gd name="T2" fmla="*/ 15 w 239"/>
                <a:gd name="T3" fmla="*/ 388 h 399"/>
                <a:gd name="T4" fmla="*/ 61 w 239"/>
                <a:gd name="T5" fmla="*/ 385 h 399"/>
                <a:gd name="T6" fmla="*/ 98 w 239"/>
                <a:gd name="T7" fmla="*/ 373 h 399"/>
                <a:gd name="T8" fmla="*/ 134 w 239"/>
                <a:gd name="T9" fmla="*/ 350 h 399"/>
                <a:gd name="T10" fmla="*/ 165 w 239"/>
                <a:gd name="T11" fmla="*/ 349 h 399"/>
                <a:gd name="T12" fmla="*/ 202 w 239"/>
                <a:gd name="T13" fmla="*/ 291 h 399"/>
                <a:gd name="T14" fmla="*/ 212 w 239"/>
                <a:gd name="T15" fmla="*/ 295 h 399"/>
                <a:gd name="T16" fmla="*/ 239 w 239"/>
                <a:gd name="T17" fmla="*/ 275 h 399"/>
                <a:gd name="T18" fmla="*/ 233 w 239"/>
                <a:gd name="T19" fmla="*/ 260 h 399"/>
                <a:gd name="T20" fmla="*/ 235 w 239"/>
                <a:gd name="T21" fmla="*/ 251 h 399"/>
                <a:gd name="T22" fmla="*/ 208 w 239"/>
                <a:gd name="T23" fmla="*/ 5 h 399"/>
                <a:gd name="T24" fmla="*/ 206 w 239"/>
                <a:gd name="T25" fmla="*/ 0 h 399"/>
                <a:gd name="T26" fmla="*/ 63 w 239"/>
                <a:gd name="T27" fmla="*/ 16 h 399"/>
                <a:gd name="T28" fmla="*/ 36 w 239"/>
                <a:gd name="T29" fmla="*/ 29 h 399"/>
                <a:gd name="T30" fmla="*/ 12 w 239"/>
                <a:gd name="T31" fmla="*/ 21 h 399"/>
                <a:gd name="T32" fmla="*/ 30 w 239"/>
                <a:gd name="T33" fmla="*/ 224 h 399"/>
                <a:gd name="T34" fmla="*/ 26 w 239"/>
                <a:gd name="T35" fmla="*/ 267 h 399"/>
                <a:gd name="T36" fmla="*/ 35 w 239"/>
                <a:gd name="T37" fmla="*/ 291 h 399"/>
                <a:gd name="T38" fmla="*/ 24 w 239"/>
                <a:gd name="T39" fmla="*/ 337 h 399"/>
                <a:gd name="T40" fmla="*/ 8 w 239"/>
                <a:gd name="T41" fmla="*/ 357 h 399"/>
                <a:gd name="T42" fmla="*/ 0 w 239"/>
                <a:gd name="T43" fmla="*/ 389 h 399"/>
                <a:gd name="T44" fmla="*/ 8 w 239"/>
                <a:gd name="T45" fmla="*/ 399 h 399"/>
                <a:gd name="T46" fmla="*/ 8 w 239"/>
                <a:gd name="T47" fmla="*/ 399 h 39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39"/>
                <a:gd name="T73" fmla="*/ 0 h 399"/>
                <a:gd name="T74" fmla="*/ 239 w 239"/>
                <a:gd name="T75" fmla="*/ 399 h 39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39" h="399">
                  <a:moveTo>
                    <a:pt x="8" y="399"/>
                  </a:moveTo>
                  <a:lnTo>
                    <a:pt x="15" y="388"/>
                  </a:lnTo>
                  <a:lnTo>
                    <a:pt x="61" y="385"/>
                  </a:lnTo>
                  <a:lnTo>
                    <a:pt x="98" y="373"/>
                  </a:lnTo>
                  <a:lnTo>
                    <a:pt x="134" y="350"/>
                  </a:lnTo>
                  <a:lnTo>
                    <a:pt x="165" y="349"/>
                  </a:lnTo>
                  <a:lnTo>
                    <a:pt x="202" y="291"/>
                  </a:lnTo>
                  <a:lnTo>
                    <a:pt x="212" y="295"/>
                  </a:lnTo>
                  <a:lnTo>
                    <a:pt x="239" y="275"/>
                  </a:lnTo>
                  <a:lnTo>
                    <a:pt x="233" y="260"/>
                  </a:lnTo>
                  <a:lnTo>
                    <a:pt x="235" y="251"/>
                  </a:lnTo>
                  <a:lnTo>
                    <a:pt x="208" y="5"/>
                  </a:lnTo>
                  <a:lnTo>
                    <a:pt x="206" y="0"/>
                  </a:lnTo>
                  <a:lnTo>
                    <a:pt x="63" y="16"/>
                  </a:lnTo>
                  <a:lnTo>
                    <a:pt x="36" y="29"/>
                  </a:lnTo>
                  <a:lnTo>
                    <a:pt x="12" y="21"/>
                  </a:lnTo>
                  <a:lnTo>
                    <a:pt x="30" y="224"/>
                  </a:lnTo>
                  <a:lnTo>
                    <a:pt x="26" y="267"/>
                  </a:lnTo>
                  <a:lnTo>
                    <a:pt x="35" y="291"/>
                  </a:lnTo>
                  <a:lnTo>
                    <a:pt x="24" y="337"/>
                  </a:lnTo>
                  <a:lnTo>
                    <a:pt x="8" y="357"/>
                  </a:lnTo>
                  <a:lnTo>
                    <a:pt x="0" y="389"/>
                  </a:lnTo>
                  <a:lnTo>
                    <a:pt x="8" y="399"/>
                  </a:lnTo>
                  <a:close/>
                </a:path>
              </a:pathLst>
            </a:custGeom>
            <a:solidFill>
              <a:srgbClr val="000000"/>
            </a:solidFill>
            <a:ln w="9525">
              <a:noFill/>
              <a:round/>
              <a:headEnd/>
              <a:tailEnd/>
            </a:ln>
          </p:spPr>
          <p:txBody>
            <a:bodyPr/>
            <a:lstStyle/>
            <a:p>
              <a:endParaRPr lang="en-US"/>
            </a:p>
          </p:txBody>
        </p:sp>
        <p:sp>
          <p:nvSpPr>
            <p:cNvPr id="272" name="Freeform 33"/>
            <p:cNvSpPr>
              <a:spLocks/>
            </p:cNvSpPr>
            <p:nvPr/>
          </p:nvSpPr>
          <p:spPr bwMode="auto">
            <a:xfrm>
              <a:off x="3354" y="2477"/>
              <a:ext cx="560" cy="279"/>
            </a:xfrm>
            <a:custGeom>
              <a:avLst/>
              <a:gdLst>
                <a:gd name="T0" fmla="*/ 4 w 560"/>
                <a:gd name="T1" fmla="*/ 264 h 279"/>
                <a:gd name="T2" fmla="*/ 18 w 560"/>
                <a:gd name="T3" fmla="*/ 263 h 279"/>
                <a:gd name="T4" fmla="*/ 22 w 560"/>
                <a:gd name="T5" fmla="*/ 234 h 279"/>
                <a:gd name="T6" fmla="*/ 14 w 560"/>
                <a:gd name="T7" fmla="*/ 232 h 279"/>
                <a:gd name="T8" fmla="*/ 31 w 560"/>
                <a:gd name="T9" fmla="*/ 208 h 279"/>
                <a:gd name="T10" fmla="*/ 66 w 560"/>
                <a:gd name="T11" fmla="*/ 219 h 279"/>
                <a:gd name="T12" fmla="*/ 71 w 560"/>
                <a:gd name="T13" fmla="*/ 185 h 279"/>
                <a:gd name="T14" fmla="*/ 95 w 560"/>
                <a:gd name="T15" fmla="*/ 176 h 279"/>
                <a:gd name="T16" fmla="*/ 91 w 560"/>
                <a:gd name="T17" fmla="*/ 168 h 279"/>
                <a:gd name="T18" fmla="*/ 105 w 560"/>
                <a:gd name="T19" fmla="*/ 137 h 279"/>
                <a:gd name="T20" fmla="*/ 151 w 560"/>
                <a:gd name="T21" fmla="*/ 134 h 279"/>
                <a:gd name="T22" fmla="*/ 188 w 560"/>
                <a:gd name="T23" fmla="*/ 122 h 279"/>
                <a:gd name="T24" fmla="*/ 212 w 560"/>
                <a:gd name="T25" fmla="*/ 106 h 279"/>
                <a:gd name="T26" fmla="*/ 224 w 560"/>
                <a:gd name="T27" fmla="*/ 99 h 279"/>
                <a:gd name="T28" fmla="*/ 255 w 560"/>
                <a:gd name="T29" fmla="*/ 98 h 279"/>
                <a:gd name="T30" fmla="*/ 292 w 560"/>
                <a:gd name="T31" fmla="*/ 40 h 279"/>
                <a:gd name="T32" fmla="*/ 302 w 560"/>
                <a:gd name="T33" fmla="*/ 44 h 279"/>
                <a:gd name="T34" fmla="*/ 329 w 560"/>
                <a:gd name="T35" fmla="*/ 24 h 279"/>
                <a:gd name="T36" fmla="*/ 323 w 560"/>
                <a:gd name="T37" fmla="*/ 9 h 279"/>
                <a:gd name="T38" fmla="*/ 325 w 560"/>
                <a:gd name="T39" fmla="*/ 0 h 279"/>
                <a:gd name="T40" fmla="*/ 349 w 560"/>
                <a:gd name="T41" fmla="*/ 0 h 279"/>
                <a:gd name="T42" fmla="*/ 366 w 560"/>
                <a:gd name="T43" fmla="*/ 5 h 279"/>
                <a:gd name="T44" fmla="*/ 414 w 560"/>
                <a:gd name="T45" fmla="*/ 33 h 279"/>
                <a:gd name="T46" fmla="*/ 449 w 560"/>
                <a:gd name="T47" fmla="*/ 32 h 279"/>
                <a:gd name="T48" fmla="*/ 465 w 560"/>
                <a:gd name="T49" fmla="*/ 21 h 279"/>
                <a:gd name="T50" fmla="*/ 503 w 560"/>
                <a:gd name="T51" fmla="*/ 45 h 279"/>
                <a:gd name="T52" fmla="*/ 516 w 560"/>
                <a:gd name="T53" fmla="*/ 91 h 279"/>
                <a:gd name="T54" fmla="*/ 560 w 560"/>
                <a:gd name="T55" fmla="*/ 123 h 279"/>
                <a:gd name="T56" fmla="*/ 539 w 560"/>
                <a:gd name="T57" fmla="*/ 148 h 279"/>
                <a:gd name="T58" fmla="*/ 500 w 560"/>
                <a:gd name="T59" fmla="*/ 185 h 279"/>
                <a:gd name="T60" fmla="*/ 500 w 560"/>
                <a:gd name="T61" fmla="*/ 193 h 279"/>
                <a:gd name="T62" fmla="*/ 445 w 560"/>
                <a:gd name="T63" fmla="*/ 228 h 279"/>
                <a:gd name="T64" fmla="*/ 136 w 560"/>
                <a:gd name="T65" fmla="*/ 256 h 279"/>
                <a:gd name="T66" fmla="*/ 102 w 560"/>
                <a:gd name="T67" fmla="*/ 255 h 279"/>
                <a:gd name="T68" fmla="*/ 104 w 560"/>
                <a:gd name="T69" fmla="*/ 271 h 279"/>
                <a:gd name="T70" fmla="*/ 0 w 560"/>
                <a:gd name="T71" fmla="*/ 279 h 279"/>
                <a:gd name="T72" fmla="*/ 4 w 560"/>
                <a:gd name="T73" fmla="*/ 264 h 279"/>
                <a:gd name="T74" fmla="*/ 4 w 560"/>
                <a:gd name="T75" fmla="*/ 264 h 27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60"/>
                <a:gd name="T115" fmla="*/ 0 h 279"/>
                <a:gd name="T116" fmla="*/ 560 w 560"/>
                <a:gd name="T117" fmla="*/ 279 h 27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60" h="279">
                  <a:moveTo>
                    <a:pt x="4" y="264"/>
                  </a:moveTo>
                  <a:lnTo>
                    <a:pt x="18" y="263"/>
                  </a:lnTo>
                  <a:lnTo>
                    <a:pt x="22" y="234"/>
                  </a:lnTo>
                  <a:lnTo>
                    <a:pt x="14" y="232"/>
                  </a:lnTo>
                  <a:lnTo>
                    <a:pt x="31" y="208"/>
                  </a:lnTo>
                  <a:lnTo>
                    <a:pt x="66" y="219"/>
                  </a:lnTo>
                  <a:lnTo>
                    <a:pt x="71" y="185"/>
                  </a:lnTo>
                  <a:lnTo>
                    <a:pt x="95" y="176"/>
                  </a:lnTo>
                  <a:lnTo>
                    <a:pt x="91" y="168"/>
                  </a:lnTo>
                  <a:lnTo>
                    <a:pt x="105" y="137"/>
                  </a:lnTo>
                  <a:lnTo>
                    <a:pt x="151" y="134"/>
                  </a:lnTo>
                  <a:lnTo>
                    <a:pt x="188" y="122"/>
                  </a:lnTo>
                  <a:lnTo>
                    <a:pt x="212" y="106"/>
                  </a:lnTo>
                  <a:lnTo>
                    <a:pt x="224" y="99"/>
                  </a:lnTo>
                  <a:lnTo>
                    <a:pt x="255" y="98"/>
                  </a:lnTo>
                  <a:lnTo>
                    <a:pt x="292" y="40"/>
                  </a:lnTo>
                  <a:lnTo>
                    <a:pt x="302" y="44"/>
                  </a:lnTo>
                  <a:lnTo>
                    <a:pt x="329" y="24"/>
                  </a:lnTo>
                  <a:lnTo>
                    <a:pt x="323" y="9"/>
                  </a:lnTo>
                  <a:lnTo>
                    <a:pt x="325" y="0"/>
                  </a:lnTo>
                  <a:lnTo>
                    <a:pt x="349" y="0"/>
                  </a:lnTo>
                  <a:lnTo>
                    <a:pt x="366" y="5"/>
                  </a:lnTo>
                  <a:lnTo>
                    <a:pt x="414" y="33"/>
                  </a:lnTo>
                  <a:lnTo>
                    <a:pt x="449" y="32"/>
                  </a:lnTo>
                  <a:lnTo>
                    <a:pt x="465" y="21"/>
                  </a:lnTo>
                  <a:lnTo>
                    <a:pt x="503" y="45"/>
                  </a:lnTo>
                  <a:lnTo>
                    <a:pt x="516" y="91"/>
                  </a:lnTo>
                  <a:lnTo>
                    <a:pt x="560" y="123"/>
                  </a:lnTo>
                  <a:lnTo>
                    <a:pt x="539" y="148"/>
                  </a:lnTo>
                  <a:lnTo>
                    <a:pt x="500" y="185"/>
                  </a:lnTo>
                  <a:lnTo>
                    <a:pt x="500" y="193"/>
                  </a:lnTo>
                  <a:lnTo>
                    <a:pt x="445" y="228"/>
                  </a:lnTo>
                  <a:lnTo>
                    <a:pt x="136" y="256"/>
                  </a:lnTo>
                  <a:lnTo>
                    <a:pt x="102" y="255"/>
                  </a:lnTo>
                  <a:lnTo>
                    <a:pt x="104" y="271"/>
                  </a:lnTo>
                  <a:lnTo>
                    <a:pt x="0" y="279"/>
                  </a:lnTo>
                  <a:lnTo>
                    <a:pt x="4" y="264"/>
                  </a:lnTo>
                  <a:close/>
                </a:path>
              </a:pathLst>
            </a:custGeom>
            <a:solidFill>
              <a:srgbClr val="000000"/>
            </a:solidFill>
            <a:ln w="9525">
              <a:noFill/>
              <a:round/>
              <a:headEnd/>
              <a:tailEnd/>
            </a:ln>
          </p:spPr>
          <p:txBody>
            <a:bodyPr/>
            <a:lstStyle/>
            <a:p>
              <a:endParaRPr lang="en-US"/>
            </a:p>
          </p:txBody>
        </p:sp>
        <p:sp>
          <p:nvSpPr>
            <p:cNvPr id="273" name="Freeform 34"/>
            <p:cNvSpPr>
              <a:spLocks/>
            </p:cNvSpPr>
            <p:nvPr/>
          </p:nvSpPr>
          <p:spPr bwMode="auto">
            <a:xfrm>
              <a:off x="3294" y="2685"/>
              <a:ext cx="658" cy="218"/>
            </a:xfrm>
            <a:custGeom>
              <a:avLst/>
              <a:gdLst>
                <a:gd name="T0" fmla="*/ 12 w 658"/>
                <a:gd name="T1" fmla="*/ 179 h 218"/>
                <a:gd name="T2" fmla="*/ 8 w 658"/>
                <a:gd name="T3" fmla="*/ 176 h 218"/>
                <a:gd name="T4" fmla="*/ 27 w 658"/>
                <a:gd name="T5" fmla="*/ 161 h 218"/>
                <a:gd name="T6" fmla="*/ 44 w 658"/>
                <a:gd name="T7" fmla="*/ 128 h 218"/>
                <a:gd name="T8" fmla="*/ 39 w 658"/>
                <a:gd name="T9" fmla="*/ 120 h 218"/>
                <a:gd name="T10" fmla="*/ 48 w 658"/>
                <a:gd name="T11" fmla="*/ 103 h 218"/>
                <a:gd name="T12" fmla="*/ 48 w 658"/>
                <a:gd name="T13" fmla="*/ 85 h 218"/>
                <a:gd name="T14" fmla="*/ 60 w 658"/>
                <a:gd name="T15" fmla="*/ 71 h 218"/>
                <a:gd name="T16" fmla="*/ 164 w 658"/>
                <a:gd name="T17" fmla="*/ 63 h 218"/>
                <a:gd name="T18" fmla="*/ 162 w 658"/>
                <a:gd name="T19" fmla="*/ 47 h 218"/>
                <a:gd name="T20" fmla="*/ 196 w 658"/>
                <a:gd name="T21" fmla="*/ 48 h 218"/>
                <a:gd name="T22" fmla="*/ 505 w 658"/>
                <a:gd name="T23" fmla="*/ 20 h 218"/>
                <a:gd name="T24" fmla="*/ 658 w 658"/>
                <a:gd name="T25" fmla="*/ 0 h 218"/>
                <a:gd name="T26" fmla="*/ 631 w 658"/>
                <a:gd name="T27" fmla="*/ 52 h 218"/>
                <a:gd name="T28" fmla="*/ 588 w 658"/>
                <a:gd name="T29" fmla="*/ 62 h 218"/>
                <a:gd name="T30" fmla="*/ 569 w 658"/>
                <a:gd name="T31" fmla="*/ 87 h 218"/>
                <a:gd name="T32" fmla="*/ 494 w 658"/>
                <a:gd name="T33" fmla="*/ 132 h 218"/>
                <a:gd name="T34" fmla="*/ 490 w 658"/>
                <a:gd name="T35" fmla="*/ 148 h 218"/>
                <a:gd name="T36" fmla="*/ 471 w 658"/>
                <a:gd name="T37" fmla="*/ 157 h 218"/>
                <a:gd name="T38" fmla="*/ 471 w 658"/>
                <a:gd name="T39" fmla="*/ 179 h 218"/>
                <a:gd name="T40" fmla="*/ 369 w 658"/>
                <a:gd name="T41" fmla="*/ 189 h 218"/>
                <a:gd name="T42" fmla="*/ 165 w 658"/>
                <a:gd name="T43" fmla="*/ 208 h 218"/>
                <a:gd name="T44" fmla="*/ 0 w 658"/>
                <a:gd name="T45" fmla="*/ 218 h 218"/>
                <a:gd name="T46" fmla="*/ 12 w 658"/>
                <a:gd name="T47" fmla="*/ 179 h 218"/>
                <a:gd name="T48" fmla="*/ 12 w 658"/>
                <a:gd name="T49" fmla="*/ 179 h 2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58"/>
                <a:gd name="T76" fmla="*/ 0 h 218"/>
                <a:gd name="T77" fmla="*/ 658 w 658"/>
                <a:gd name="T78" fmla="*/ 218 h 2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58" h="218">
                  <a:moveTo>
                    <a:pt x="12" y="179"/>
                  </a:moveTo>
                  <a:lnTo>
                    <a:pt x="8" y="176"/>
                  </a:lnTo>
                  <a:lnTo>
                    <a:pt x="27" y="161"/>
                  </a:lnTo>
                  <a:lnTo>
                    <a:pt x="44" y="128"/>
                  </a:lnTo>
                  <a:lnTo>
                    <a:pt x="39" y="120"/>
                  </a:lnTo>
                  <a:lnTo>
                    <a:pt x="48" y="103"/>
                  </a:lnTo>
                  <a:lnTo>
                    <a:pt x="48" y="85"/>
                  </a:lnTo>
                  <a:lnTo>
                    <a:pt x="60" y="71"/>
                  </a:lnTo>
                  <a:lnTo>
                    <a:pt x="164" y="63"/>
                  </a:lnTo>
                  <a:lnTo>
                    <a:pt x="162" y="47"/>
                  </a:lnTo>
                  <a:lnTo>
                    <a:pt x="196" y="48"/>
                  </a:lnTo>
                  <a:lnTo>
                    <a:pt x="505" y="20"/>
                  </a:lnTo>
                  <a:lnTo>
                    <a:pt x="658" y="0"/>
                  </a:lnTo>
                  <a:lnTo>
                    <a:pt x="631" y="52"/>
                  </a:lnTo>
                  <a:lnTo>
                    <a:pt x="588" y="62"/>
                  </a:lnTo>
                  <a:lnTo>
                    <a:pt x="569" y="87"/>
                  </a:lnTo>
                  <a:lnTo>
                    <a:pt x="494" y="132"/>
                  </a:lnTo>
                  <a:lnTo>
                    <a:pt x="490" y="148"/>
                  </a:lnTo>
                  <a:lnTo>
                    <a:pt x="471" y="157"/>
                  </a:lnTo>
                  <a:lnTo>
                    <a:pt x="471" y="179"/>
                  </a:lnTo>
                  <a:lnTo>
                    <a:pt x="369" y="189"/>
                  </a:lnTo>
                  <a:lnTo>
                    <a:pt x="165" y="208"/>
                  </a:lnTo>
                  <a:lnTo>
                    <a:pt x="0" y="218"/>
                  </a:lnTo>
                  <a:lnTo>
                    <a:pt x="12" y="179"/>
                  </a:lnTo>
                  <a:close/>
                </a:path>
              </a:pathLst>
            </a:custGeom>
            <a:solidFill>
              <a:srgbClr val="000000"/>
            </a:solidFill>
            <a:ln w="9525">
              <a:noFill/>
              <a:round/>
              <a:headEnd/>
              <a:tailEnd/>
            </a:ln>
          </p:spPr>
          <p:txBody>
            <a:bodyPr/>
            <a:lstStyle/>
            <a:p>
              <a:endParaRPr lang="en-US"/>
            </a:p>
          </p:txBody>
        </p:sp>
        <p:sp>
          <p:nvSpPr>
            <p:cNvPr id="274" name="Freeform 35"/>
            <p:cNvSpPr>
              <a:spLocks/>
            </p:cNvSpPr>
            <p:nvPr/>
          </p:nvSpPr>
          <p:spPr bwMode="auto">
            <a:xfrm>
              <a:off x="3204" y="2893"/>
              <a:ext cx="274" cy="462"/>
            </a:xfrm>
            <a:custGeom>
              <a:avLst/>
              <a:gdLst>
                <a:gd name="T0" fmla="*/ 18 w 274"/>
                <a:gd name="T1" fmla="*/ 323 h 462"/>
                <a:gd name="T2" fmla="*/ 45 w 274"/>
                <a:gd name="T3" fmla="*/ 286 h 462"/>
                <a:gd name="T4" fmla="*/ 36 w 274"/>
                <a:gd name="T5" fmla="*/ 277 h 462"/>
                <a:gd name="T6" fmla="*/ 27 w 274"/>
                <a:gd name="T7" fmla="*/ 203 h 462"/>
                <a:gd name="T8" fmla="*/ 21 w 274"/>
                <a:gd name="T9" fmla="*/ 152 h 462"/>
                <a:gd name="T10" fmla="*/ 41 w 274"/>
                <a:gd name="T11" fmla="*/ 96 h 462"/>
                <a:gd name="T12" fmla="*/ 71 w 274"/>
                <a:gd name="T13" fmla="*/ 55 h 462"/>
                <a:gd name="T14" fmla="*/ 68 w 274"/>
                <a:gd name="T15" fmla="*/ 45 h 462"/>
                <a:gd name="T16" fmla="*/ 90 w 274"/>
                <a:gd name="T17" fmla="*/ 10 h 462"/>
                <a:gd name="T18" fmla="*/ 255 w 274"/>
                <a:gd name="T19" fmla="*/ 0 h 462"/>
                <a:gd name="T20" fmla="*/ 263 w 274"/>
                <a:gd name="T21" fmla="*/ 8 h 462"/>
                <a:gd name="T22" fmla="*/ 255 w 274"/>
                <a:gd name="T23" fmla="*/ 296 h 462"/>
                <a:gd name="T24" fmla="*/ 274 w 274"/>
                <a:gd name="T25" fmla="*/ 434 h 462"/>
                <a:gd name="T26" fmla="*/ 267 w 274"/>
                <a:gd name="T27" fmla="*/ 441 h 462"/>
                <a:gd name="T28" fmla="*/ 231 w 274"/>
                <a:gd name="T29" fmla="*/ 433 h 462"/>
                <a:gd name="T30" fmla="*/ 178 w 274"/>
                <a:gd name="T31" fmla="*/ 462 h 462"/>
                <a:gd name="T32" fmla="*/ 151 w 274"/>
                <a:gd name="T33" fmla="*/ 418 h 462"/>
                <a:gd name="T34" fmla="*/ 155 w 274"/>
                <a:gd name="T35" fmla="*/ 386 h 462"/>
                <a:gd name="T36" fmla="*/ 0 w 274"/>
                <a:gd name="T37" fmla="*/ 393 h 462"/>
                <a:gd name="T38" fmla="*/ 18 w 274"/>
                <a:gd name="T39" fmla="*/ 323 h 462"/>
                <a:gd name="T40" fmla="*/ 18 w 274"/>
                <a:gd name="T41" fmla="*/ 323 h 4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74"/>
                <a:gd name="T64" fmla="*/ 0 h 462"/>
                <a:gd name="T65" fmla="*/ 274 w 274"/>
                <a:gd name="T66" fmla="*/ 462 h 4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74" h="462">
                  <a:moveTo>
                    <a:pt x="18" y="323"/>
                  </a:moveTo>
                  <a:lnTo>
                    <a:pt x="45" y="286"/>
                  </a:lnTo>
                  <a:lnTo>
                    <a:pt x="36" y="277"/>
                  </a:lnTo>
                  <a:lnTo>
                    <a:pt x="27" y="203"/>
                  </a:lnTo>
                  <a:lnTo>
                    <a:pt x="21" y="152"/>
                  </a:lnTo>
                  <a:lnTo>
                    <a:pt x="41" y="96"/>
                  </a:lnTo>
                  <a:lnTo>
                    <a:pt x="71" y="55"/>
                  </a:lnTo>
                  <a:lnTo>
                    <a:pt x="68" y="45"/>
                  </a:lnTo>
                  <a:lnTo>
                    <a:pt x="90" y="10"/>
                  </a:lnTo>
                  <a:lnTo>
                    <a:pt x="255" y="0"/>
                  </a:lnTo>
                  <a:lnTo>
                    <a:pt x="263" y="8"/>
                  </a:lnTo>
                  <a:lnTo>
                    <a:pt x="255" y="296"/>
                  </a:lnTo>
                  <a:lnTo>
                    <a:pt x="274" y="434"/>
                  </a:lnTo>
                  <a:lnTo>
                    <a:pt x="267" y="441"/>
                  </a:lnTo>
                  <a:lnTo>
                    <a:pt x="231" y="433"/>
                  </a:lnTo>
                  <a:lnTo>
                    <a:pt x="178" y="462"/>
                  </a:lnTo>
                  <a:lnTo>
                    <a:pt x="151" y="418"/>
                  </a:lnTo>
                  <a:lnTo>
                    <a:pt x="155" y="386"/>
                  </a:lnTo>
                  <a:lnTo>
                    <a:pt x="0" y="393"/>
                  </a:lnTo>
                  <a:lnTo>
                    <a:pt x="18" y="323"/>
                  </a:lnTo>
                  <a:close/>
                </a:path>
              </a:pathLst>
            </a:custGeom>
            <a:solidFill>
              <a:srgbClr val="000000"/>
            </a:solidFill>
            <a:ln w="9525">
              <a:noFill/>
              <a:round/>
              <a:headEnd/>
              <a:tailEnd/>
            </a:ln>
          </p:spPr>
          <p:txBody>
            <a:bodyPr/>
            <a:lstStyle/>
            <a:p>
              <a:endParaRPr lang="en-US"/>
            </a:p>
          </p:txBody>
        </p:sp>
        <p:sp>
          <p:nvSpPr>
            <p:cNvPr id="275" name="Freeform 36"/>
            <p:cNvSpPr>
              <a:spLocks/>
            </p:cNvSpPr>
            <p:nvPr/>
          </p:nvSpPr>
          <p:spPr bwMode="auto">
            <a:xfrm>
              <a:off x="3459" y="2874"/>
              <a:ext cx="294" cy="468"/>
            </a:xfrm>
            <a:custGeom>
              <a:avLst/>
              <a:gdLst>
                <a:gd name="T0" fmla="*/ 8 w 294"/>
                <a:gd name="T1" fmla="*/ 27 h 468"/>
                <a:gd name="T2" fmla="*/ 0 w 294"/>
                <a:gd name="T3" fmla="*/ 315 h 468"/>
                <a:gd name="T4" fmla="*/ 19 w 294"/>
                <a:gd name="T5" fmla="*/ 453 h 468"/>
                <a:gd name="T6" fmla="*/ 39 w 294"/>
                <a:gd name="T7" fmla="*/ 459 h 468"/>
                <a:gd name="T8" fmla="*/ 56 w 294"/>
                <a:gd name="T9" fmla="*/ 448 h 468"/>
                <a:gd name="T10" fmla="*/ 68 w 294"/>
                <a:gd name="T11" fmla="*/ 459 h 468"/>
                <a:gd name="T12" fmla="*/ 51 w 294"/>
                <a:gd name="T13" fmla="*/ 468 h 468"/>
                <a:gd name="T14" fmla="*/ 93 w 294"/>
                <a:gd name="T15" fmla="*/ 457 h 468"/>
                <a:gd name="T16" fmla="*/ 101 w 294"/>
                <a:gd name="T17" fmla="*/ 444 h 468"/>
                <a:gd name="T18" fmla="*/ 95 w 294"/>
                <a:gd name="T19" fmla="*/ 437 h 468"/>
                <a:gd name="T20" fmla="*/ 98 w 294"/>
                <a:gd name="T21" fmla="*/ 425 h 468"/>
                <a:gd name="T22" fmla="*/ 78 w 294"/>
                <a:gd name="T23" fmla="*/ 408 h 468"/>
                <a:gd name="T24" fmla="*/ 79 w 294"/>
                <a:gd name="T25" fmla="*/ 391 h 468"/>
                <a:gd name="T26" fmla="*/ 294 w 294"/>
                <a:gd name="T27" fmla="*/ 373 h 468"/>
                <a:gd name="T28" fmla="*/ 275 w 294"/>
                <a:gd name="T29" fmla="*/ 300 h 468"/>
                <a:gd name="T30" fmla="*/ 287 w 294"/>
                <a:gd name="T31" fmla="*/ 256 h 468"/>
                <a:gd name="T32" fmla="*/ 259 w 294"/>
                <a:gd name="T33" fmla="*/ 198 h 468"/>
                <a:gd name="T34" fmla="*/ 204 w 294"/>
                <a:gd name="T35" fmla="*/ 0 h 468"/>
                <a:gd name="T36" fmla="*/ 0 w 294"/>
                <a:gd name="T37" fmla="*/ 19 h 468"/>
                <a:gd name="T38" fmla="*/ 8 w 294"/>
                <a:gd name="T39" fmla="*/ 27 h 468"/>
                <a:gd name="T40" fmla="*/ 8 w 294"/>
                <a:gd name="T41" fmla="*/ 27 h 4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4"/>
                <a:gd name="T64" fmla="*/ 0 h 468"/>
                <a:gd name="T65" fmla="*/ 294 w 294"/>
                <a:gd name="T66" fmla="*/ 468 h 4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4" h="468">
                  <a:moveTo>
                    <a:pt x="8" y="27"/>
                  </a:moveTo>
                  <a:lnTo>
                    <a:pt x="0" y="315"/>
                  </a:lnTo>
                  <a:lnTo>
                    <a:pt x="19" y="453"/>
                  </a:lnTo>
                  <a:lnTo>
                    <a:pt x="39" y="459"/>
                  </a:lnTo>
                  <a:lnTo>
                    <a:pt x="56" y="448"/>
                  </a:lnTo>
                  <a:lnTo>
                    <a:pt x="68" y="459"/>
                  </a:lnTo>
                  <a:lnTo>
                    <a:pt x="51" y="468"/>
                  </a:lnTo>
                  <a:lnTo>
                    <a:pt x="93" y="457"/>
                  </a:lnTo>
                  <a:lnTo>
                    <a:pt x="101" y="444"/>
                  </a:lnTo>
                  <a:lnTo>
                    <a:pt x="95" y="437"/>
                  </a:lnTo>
                  <a:lnTo>
                    <a:pt x="98" y="425"/>
                  </a:lnTo>
                  <a:lnTo>
                    <a:pt x="78" y="408"/>
                  </a:lnTo>
                  <a:lnTo>
                    <a:pt x="79" y="391"/>
                  </a:lnTo>
                  <a:lnTo>
                    <a:pt x="294" y="373"/>
                  </a:lnTo>
                  <a:lnTo>
                    <a:pt x="275" y="300"/>
                  </a:lnTo>
                  <a:lnTo>
                    <a:pt x="287" y="256"/>
                  </a:lnTo>
                  <a:lnTo>
                    <a:pt x="259" y="198"/>
                  </a:lnTo>
                  <a:lnTo>
                    <a:pt x="204" y="0"/>
                  </a:lnTo>
                  <a:lnTo>
                    <a:pt x="0" y="19"/>
                  </a:lnTo>
                  <a:lnTo>
                    <a:pt x="8" y="27"/>
                  </a:lnTo>
                  <a:close/>
                </a:path>
              </a:pathLst>
            </a:custGeom>
            <a:solidFill>
              <a:srgbClr val="000000"/>
            </a:solidFill>
            <a:ln w="9525">
              <a:noFill/>
              <a:round/>
              <a:headEnd/>
              <a:tailEnd/>
            </a:ln>
          </p:spPr>
          <p:txBody>
            <a:bodyPr/>
            <a:lstStyle/>
            <a:p>
              <a:endParaRPr lang="en-US"/>
            </a:p>
          </p:txBody>
        </p:sp>
        <p:sp>
          <p:nvSpPr>
            <p:cNvPr id="276" name="Freeform 37"/>
            <p:cNvSpPr>
              <a:spLocks/>
            </p:cNvSpPr>
            <p:nvPr/>
          </p:nvSpPr>
          <p:spPr bwMode="auto">
            <a:xfrm>
              <a:off x="3663" y="2852"/>
              <a:ext cx="415" cy="424"/>
            </a:xfrm>
            <a:custGeom>
              <a:avLst/>
              <a:gdLst>
                <a:gd name="T0" fmla="*/ 55 w 415"/>
                <a:gd name="T1" fmla="*/ 220 h 424"/>
                <a:gd name="T2" fmla="*/ 83 w 415"/>
                <a:gd name="T3" fmla="*/ 278 h 424"/>
                <a:gd name="T4" fmla="*/ 71 w 415"/>
                <a:gd name="T5" fmla="*/ 322 h 424"/>
                <a:gd name="T6" fmla="*/ 90 w 415"/>
                <a:gd name="T7" fmla="*/ 395 h 424"/>
                <a:gd name="T8" fmla="*/ 105 w 415"/>
                <a:gd name="T9" fmla="*/ 420 h 424"/>
                <a:gd name="T10" fmla="*/ 328 w 415"/>
                <a:gd name="T11" fmla="*/ 407 h 424"/>
                <a:gd name="T12" fmla="*/ 331 w 415"/>
                <a:gd name="T13" fmla="*/ 423 h 424"/>
                <a:gd name="T14" fmla="*/ 344 w 415"/>
                <a:gd name="T15" fmla="*/ 424 h 424"/>
                <a:gd name="T16" fmla="*/ 339 w 415"/>
                <a:gd name="T17" fmla="*/ 389 h 424"/>
                <a:gd name="T18" fmla="*/ 348 w 415"/>
                <a:gd name="T19" fmla="*/ 380 h 424"/>
                <a:gd name="T20" fmla="*/ 380 w 415"/>
                <a:gd name="T21" fmla="*/ 385 h 424"/>
                <a:gd name="T22" fmla="*/ 386 w 415"/>
                <a:gd name="T23" fmla="*/ 361 h 424"/>
                <a:gd name="T24" fmla="*/ 382 w 415"/>
                <a:gd name="T25" fmla="*/ 327 h 424"/>
                <a:gd name="T26" fmla="*/ 395 w 415"/>
                <a:gd name="T27" fmla="*/ 318 h 424"/>
                <a:gd name="T28" fmla="*/ 415 w 415"/>
                <a:gd name="T29" fmla="*/ 254 h 424"/>
                <a:gd name="T30" fmla="*/ 400 w 415"/>
                <a:gd name="T31" fmla="*/ 251 h 424"/>
                <a:gd name="T32" fmla="*/ 347 w 415"/>
                <a:gd name="T33" fmla="*/ 168 h 424"/>
                <a:gd name="T34" fmla="*/ 231 w 415"/>
                <a:gd name="T35" fmla="*/ 63 h 424"/>
                <a:gd name="T36" fmla="*/ 180 w 415"/>
                <a:gd name="T37" fmla="*/ 31 h 424"/>
                <a:gd name="T38" fmla="*/ 196 w 415"/>
                <a:gd name="T39" fmla="*/ 0 h 424"/>
                <a:gd name="T40" fmla="*/ 102 w 415"/>
                <a:gd name="T41" fmla="*/ 12 h 424"/>
                <a:gd name="T42" fmla="*/ 0 w 415"/>
                <a:gd name="T43" fmla="*/ 22 h 424"/>
                <a:gd name="T44" fmla="*/ 55 w 415"/>
                <a:gd name="T45" fmla="*/ 220 h 424"/>
                <a:gd name="T46" fmla="*/ 55 w 415"/>
                <a:gd name="T47" fmla="*/ 220 h 4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5"/>
                <a:gd name="T73" fmla="*/ 0 h 424"/>
                <a:gd name="T74" fmla="*/ 415 w 415"/>
                <a:gd name="T75" fmla="*/ 424 h 4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5" h="424">
                  <a:moveTo>
                    <a:pt x="55" y="220"/>
                  </a:moveTo>
                  <a:lnTo>
                    <a:pt x="83" y="278"/>
                  </a:lnTo>
                  <a:lnTo>
                    <a:pt x="71" y="322"/>
                  </a:lnTo>
                  <a:lnTo>
                    <a:pt x="90" y="395"/>
                  </a:lnTo>
                  <a:lnTo>
                    <a:pt x="105" y="420"/>
                  </a:lnTo>
                  <a:lnTo>
                    <a:pt x="328" y="407"/>
                  </a:lnTo>
                  <a:lnTo>
                    <a:pt x="331" y="423"/>
                  </a:lnTo>
                  <a:lnTo>
                    <a:pt x="344" y="424"/>
                  </a:lnTo>
                  <a:lnTo>
                    <a:pt x="339" y="389"/>
                  </a:lnTo>
                  <a:lnTo>
                    <a:pt x="348" y="380"/>
                  </a:lnTo>
                  <a:lnTo>
                    <a:pt x="380" y="385"/>
                  </a:lnTo>
                  <a:lnTo>
                    <a:pt x="386" y="361"/>
                  </a:lnTo>
                  <a:lnTo>
                    <a:pt x="382" y="327"/>
                  </a:lnTo>
                  <a:lnTo>
                    <a:pt x="395" y="318"/>
                  </a:lnTo>
                  <a:lnTo>
                    <a:pt x="415" y="254"/>
                  </a:lnTo>
                  <a:lnTo>
                    <a:pt x="400" y="251"/>
                  </a:lnTo>
                  <a:lnTo>
                    <a:pt x="347" y="168"/>
                  </a:lnTo>
                  <a:lnTo>
                    <a:pt x="231" y="63"/>
                  </a:lnTo>
                  <a:lnTo>
                    <a:pt x="180" y="31"/>
                  </a:lnTo>
                  <a:lnTo>
                    <a:pt x="196" y="0"/>
                  </a:lnTo>
                  <a:lnTo>
                    <a:pt x="102" y="12"/>
                  </a:lnTo>
                  <a:lnTo>
                    <a:pt x="0" y="22"/>
                  </a:lnTo>
                  <a:lnTo>
                    <a:pt x="55" y="220"/>
                  </a:lnTo>
                  <a:close/>
                </a:path>
              </a:pathLst>
            </a:custGeom>
            <a:solidFill>
              <a:srgbClr val="000000"/>
            </a:solidFill>
            <a:ln w="9525">
              <a:noFill/>
              <a:round/>
              <a:headEnd/>
              <a:tailEnd/>
            </a:ln>
          </p:spPr>
          <p:txBody>
            <a:bodyPr/>
            <a:lstStyle/>
            <a:p>
              <a:endParaRPr lang="en-US"/>
            </a:p>
          </p:txBody>
        </p:sp>
        <p:sp>
          <p:nvSpPr>
            <p:cNvPr id="277" name="Freeform 38"/>
            <p:cNvSpPr>
              <a:spLocks/>
            </p:cNvSpPr>
            <p:nvPr/>
          </p:nvSpPr>
          <p:spPr bwMode="auto">
            <a:xfrm>
              <a:off x="3537" y="3232"/>
              <a:ext cx="701" cy="516"/>
            </a:xfrm>
            <a:custGeom>
              <a:avLst/>
              <a:gdLst>
                <a:gd name="T0" fmla="*/ 0 w 701"/>
                <a:gd name="T1" fmla="*/ 50 h 516"/>
                <a:gd name="T2" fmla="*/ 20 w 701"/>
                <a:gd name="T3" fmla="*/ 67 h 516"/>
                <a:gd name="T4" fmla="*/ 17 w 701"/>
                <a:gd name="T5" fmla="*/ 79 h 516"/>
                <a:gd name="T6" fmla="*/ 23 w 701"/>
                <a:gd name="T7" fmla="*/ 86 h 516"/>
                <a:gd name="T8" fmla="*/ 15 w 701"/>
                <a:gd name="T9" fmla="*/ 99 h 516"/>
                <a:gd name="T10" fmla="*/ 97 w 701"/>
                <a:gd name="T11" fmla="*/ 71 h 516"/>
                <a:gd name="T12" fmla="*/ 201 w 701"/>
                <a:gd name="T13" fmla="*/ 137 h 516"/>
                <a:gd name="T14" fmla="*/ 287 w 701"/>
                <a:gd name="T15" fmla="*/ 91 h 516"/>
                <a:gd name="T16" fmla="*/ 337 w 701"/>
                <a:gd name="T17" fmla="*/ 102 h 516"/>
                <a:gd name="T18" fmla="*/ 400 w 701"/>
                <a:gd name="T19" fmla="*/ 164 h 516"/>
                <a:gd name="T20" fmla="*/ 422 w 701"/>
                <a:gd name="T21" fmla="*/ 164 h 516"/>
                <a:gd name="T22" fmla="*/ 443 w 701"/>
                <a:gd name="T23" fmla="*/ 207 h 516"/>
                <a:gd name="T24" fmla="*/ 438 w 701"/>
                <a:gd name="T25" fmla="*/ 289 h 516"/>
                <a:gd name="T26" fmla="*/ 453 w 701"/>
                <a:gd name="T27" fmla="*/ 298 h 516"/>
                <a:gd name="T28" fmla="*/ 455 w 701"/>
                <a:gd name="T29" fmla="*/ 283 h 516"/>
                <a:gd name="T30" fmla="*/ 475 w 701"/>
                <a:gd name="T31" fmla="*/ 283 h 516"/>
                <a:gd name="T32" fmla="*/ 455 w 701"/>
                <a:gd name="T33" fmla="*/ 322 h 516"/>
                <a:gd name="T34" fmla="*/ 509 w 701"/>
                <a:gd name="T35" fmla="*/ 376 h 516"/>
                <a:gd name="T36" fmla="*/ 517 w 701"/>
                <a:gd name="T37" fmla="*/ 360 h 516"/>
                <a:gd name="T38" fmla="*/ 521 w 701"/>
                <a:gd name="T39" fmla="*/ 399 h 516"/>
                <a:gd name="T40" fmla="*/ 539 w 701"/>
                <a:gd name="T41" fmla="*/ 407 h 516"/>
                <a:gd name="T42" fmla="*/ 557 w 701"/>
                <a:gd name="T43" fmla="*/ 453 h 516"/>
                <a:gd name="T44" fmla="*/ 575 w 701"/>
                <a:gd name="T45" fmla="*/ 453 h 516"/>
                <a:gd name="T46" fmla="*/ 616 w 701"/>
                <a:gd name="T47" fmla="*/ 496 h 516"/>
                <a:gd name="T48" fmla="*/ 639 w 701"/>
                <a:gd name="T49" fmla="*/ 498 h 516"/>
                <a:gd name="T50" fmla="*/ 639 w 701"/>
                <a:gd name="T51" fmla="*/ 505 h 516"/>
                <a:gd name="T52" fmla="*/ 623 w 701"/>
                <a:gd name="T53" fmla="*/ 516 h 516"/>
                <a:gd name="T54" fmla="*/ 659 w 701"/>
                <a:gd name="T55" fmla="*/ 512 h 516"/>
                <a:gd name="T56" fmla="*/ 682 w 701"/>
                <a:gd name="T57" fmla="*/ 501 h 516"/>
                <a:gd name="T58" fmla="*/ 694 w 701"/>
                <a:gd name="T59" fmla="*/ 442 h 516"/>
                <a:gd name="T60" fmla="*/ 701 w 701"/>
                <a:gd name="T61" fmla="*/ 444 h 516"/>
                <a:gd name="T62" fmla="*/ 694 w 701"/>
                <a:gd name="T63" fmla="*/ 361 h 516"/>
                <a:gd name="T64" fmla="*/ 686 w 701"/>
                <a:gd name="T65" fmla="*/ 337 h 516"/>
                <a:gd name="T66" fmla="*/ 611 w 701"/>
                <a:gd name="T67" fmla="*/ 216 h 516"/>
                <a:gd name="T68" fmla="*/ 552 w 701"/>
                <a:gd name="T69" fmla="*/ 102 h 516"/>
                <a:gd name="T70" fmla="*/ 516 w 701"/>
                <a:gd name="T71" fmla="*/ 8 h 516"/>
                <a:gd name="T72" fmla="*/ 506 w 701"/>
                <a:gd name="T73" fmla="*/ 5 h 516"/>
                <a:gd name="T74" fmla="*/ 474 w 701"/>
                <a:gd name="T75" fmla="*/ 0 h 516"/>
                <a:gd name="T76" fmla="*/ 465 w 701"/>
                <a:gd name="T77" fmla="*/ 9 h 516"/>
                <a:gd name="T78" fmla="*/ 470 w 701"/>
                <a:gd name="T79" fmla="*/ 44 h 516"/>
                <a:gd name="T80" fmla="*/ 457 w 701"/>
                <a:gd name="T81" fmla="*/ 43 h 516"/>
                <a:gd name="T82" fmla="*/ 454 w 701"/>
                <a:gd name="T83" fmla="*/ 27 h 516"/>
                <a:gd name="T84" fmla="*/ 231 w 701"/>
                <a:gd name="T85" fmla="*/ 40 h 516"/>
                <a:gd name="T86" fmla="*/ 216 w 701"/>
                <a:gd name="T87" fmla="*/ 15 h 516"/>
                <a:gd name="T88" fmla="*/ 1 w 701"/>
                <a:gd name="T89" fmla="*/ 33 h 516"/>
                <a:gd name="T90" fmla="*/ 0 w 701"/>
                <a:gd name="T91" fmla="*/ 50 h 516"/>
                <a:gd name="T92" fmla="*/ 0 w 701"/>
                <a:gd name="T93" fmla="*/ 50 h 51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01"/>
                <a:gd name="T142" fmla="*/ 0 h 516"/>
                <a:gd name="T143" fmla="*/ 701 w 701"/>
                <a:gd name="T144" fmla="*/ 516 h 51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01" h="516">
                  <a:moveTo>
                    <a:pt x="0" y="50"/>
                  </a:moveTo>
                  <a:lnTo>
                    <a:pt x="20" y="67"/>
                  </a:lnTo>
                  <a:lnTo>
                    <a:pt x="17" y="79"/>
                  </a:lnTo>
                  <a:lnTo>
                    <a:pt x="23" y="86"/>
                  </a:lnTo>
                  <a:lnTo>
                    <a:pt x="15" y="99"/>
                  </a:lnTo>
                  <a:lnTo>
                    <a:pt x="97" y="71"/>
                  </a:lnTo>
                  <a:lnTo>
                    <a:pt x="201" y="137"/>
                  </a:lnTo>
                  <a:lnTo>
                    <a:pt x="287" y="91"/>
                  </a:lnTo>
                  <a:lnTo>
                    <a:pt x="337" y="102"/>
                  </a:lnTo>
                  <a:lnTo>
                    <a:pt x="400" y="164"/>
                  </a:lnTo>
                  <a:lnTo>
                    <a:pt x="422" y="164"/>
                  </a:lnTo>
                  <a:lnTo>
                    <a:pt x="443" y="207"/>
                  </a:lnTo>
                  <a:lnTo>
                    <a:pt x="438" y="289"/>
                  </a:lnTo>
                  <a:lnTo>
                    <a:pt x="453" y="298"/>
                  </a:lnTo>
                  <a:lnTo>
                    <a:pt x="455" y="283"/>
                  </a:lnTo>
                  <a:lnTo>
                    <a:pt x="475" y="283"/>
                  </a:lnTo>
                  <a:lnTo>
                    <a:pt x="455" y="322"/>
                  </a:lnTo>
                  <a:lnTo>
                    <a:pt x="509" y="376"/>
                  </a:lnTo>
                  <a:lnTo>
                    <a:pt x="517" y="360"/>
                  </a:lnTo>
                  <a:lnTo>
                    <a:pt x="521" y="399"/>
                  </a:lnTo>
                  <a:lnTo>
                    <a:pt x="539" y="407"/>
                  </a:lnTo>
                  <a:lnTo>
                    <a:pt x="557" y="453"/>
                  </a:lnTo>
                  <a:lnTo>
                    <a:pt x="575" y="453"/>
                  </a:lnTo>
                  <a:lnTo>
                    <a:pt x="616" y="496"/>
                  </a:lnTo>
                  <a:lnTo>
                    <a:pt x="639" y="498"/>
                  </a:lnTo>
                  <a:lnTo>
                    <a:pt x="639" y="505"/>
                  </a:lnTo>
                  <a:lnTo>
                    <a:pt x="623" y="516"/>
                  </a:lnTo>
                  <a:lnTo>
                    <a:pt x="659" y="512"/>
                  </a:lnTo>
                  <a:lnTo>
                    <a:pt x="682" y="501"/>
                  </a:lnTo>
                  <a:lnTo>
                    <a:pt x="694" y="442"/>
                  </a:lnTo>
                  <a:lnTo>
                    <a:pt x="701" y="444"/>
                  </a:lnTo>
                  <a:lnTo>
                    <a:pt x="694" y="361"/>
                  </a:lnTo>
                  <a:lnTo>
                    <a:pt x="686" y="337"/>
                  </a:lnTo>
                  <a:lnTo>
                    <a:pt x="611" y="216"/>
                  </a:lnTo>
                  <a:lnTo>
                    <a:pt x="552" y="102"/>
                  </a:lnTo>
                  <a:lnTo>
                    <a:pt x="516" y="8"/>
                  </a:lnTo>
                  <a:lnTo>
                    <a:pt x="506" y="5"/>
                  </a:lnTo>
                  <a:lnTo>
                    <a:pt x="474" y="0"/>
                  </a:lnTo>
                  <a:lnTo>
                    <a:pt x="465" y="9"/>
                  </a:lnTo>
                  <a:lnTo>
                    <a:pt x="470" y="44"/>
                  </a:lnTo>
                  <a:lnTo>
                    <a:pt x="457" y="43"/>
                  </a:lnTo>
                  <a:lnTo>
                    <a:pt x="454" y="27"/>
                  </a:lnTo>
                  <a:lnTo>
                    <a:pt x="231" y="40"/>
                  </a:lnTo>
                  <a:lnTo>
                    <a:pt x="216" y="15"/>
                  </a:lnTo>
                  <a:lnTo>
                    <a:pt x="1" y="33"/>
                  </a:lnTo>
                  <a:lnTo>
                    <a:pt x="0" y="50"/>
                  </a:lnTo>
                  <a:close/>
                </a:path>
              </a:pathLst>
            </a:custGeom>
            <a:solidFill>
              <a:srgbClr val="000000"/>
            </a:solidFill>
            <a:ln w="9525">
              <a:noFill/>
              <a:round/>
              <a:headEnd/>
              <a:tailEnd/>
            </a:ln>
          </p:spPr>
          <p:txBody>
            <a:bodyPr/>
            <a:lstStyle/>
            <a:p>
              <a:endParaRPr lang="en-US"/>
            </a:p>
          </p:txBody>
        </p:sp>
        <p:sp>
          <p:nvSpPr>
            <p:cNvPr id="278" name="Freeform 39"/>
            <p:cNvSpPr>
              <a:spLocks/>
            </p:cNvSpPr>
            <p:nvPr/>
          </p:nvSpPr>
          <p:spPr bwMode="auto">
            <a:xfrm>
              <a:off x="4113" y="3791"/>
              <a:ext cx="38" cy="21"/>
            </a:xfrm>
            <a:custGeom>
              <a:avLst/>
              <a:gdLst>
                <a:gd name="T0" fmla="*/ 0 w 38"/>
                <a:gd name="T1" fmla="*/ 20 h 21"/>
                <a:gd name="T2" fmla="*/ 4 w 38"/>
                <a:gd name="T3" fmla="*/ 10 h 21"/>
                <a:gd name="T4" fmla="*/ 15 w 38"/>
                <a:gd name="T5" fmla="*/ 8 h 21"/>
                <a:gd name="T6" fmla="*/ 32 w 38"/>
                <a:gd name="T7" fmla="*/ 0 h 21"/>
                <a:gd name="T8" fmla="*/ 38 w 38"/>
                <a:gd name="T9" fmla="*/ 6 h 21"/>
                <a:gd name="T10" fmla="*/ 19 w 38"/>
                <a:gd name="T11" fmla="*/ 12 h 21"/>
                <a:gd name="T12" fmla="*/ 12 w 38"/>
                <a:gd name="T13" fmla="*/ 12 h 21"/>
                <a:gd name="T14" fmla="*/ 12 w 38"/>
                <a:gd name="T15" fmla="*/ 21 h 21"/>
                <a:gd name="T16" fmla="*/ 0 w 38"/>
                <a:gd name="T17" fmla="*/ 20 h 21"/>
                <a:gd name="T18" fmla="*/ 0 w 38"/>
                <a:gd name="T19" fmla="*/ 20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21"/>
                <a:gd name="T32" fmla="*/ 38 w 38"/>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21">
                  <a:moveTo>
                    <a:pt x="0" y="20"/>
                  </a:moveTo>
                  <a:lnTo>
                    <a:pt x="4" y="10"/>
                  </a:lnTo>
                  <a:lnTo>
                    <a:pt x="15" y="8"/>
                  </a:lnTo>
                  <a:lnTo>
                    <a:pt x="32" y="0"/>
                  </a:lnTo>
                  <a:lnTo>
                    <a:pt x="38" y="6"/>
                  </a:lnTo>
                  <a:lnTo>
                    <a:pt x="19" y="12"/>
                  </a:lnTo>
                  <a:lnTo>
                    <a:pt x="12" y="12"/>
                  </a:lnTo>
                  <a:lnTo>
                    <a:pt x="12" y="21"/>
                  </a:lnTo>
                  <a:lnTo>
                    <a:pt x="0" y="20"/>
                  </a:lnTo>
                  <a:close/>
                </a:path>
              </a:pathLst>
            </a:custGeom>
            <a:solidFill>
              <a:srgbClr val="000000"/>
            </a:solidFill>
            <a:ln w="9525">
              <a:noFill/>
              <a:round/>
              <a:headEnd/>
              <a:tailEnd/>
            </a:ln>
          </p:spPr>
          <p:txBody>
            <a:bodyPr/>
            <a:lstStyle/>
            <a:p>
              <a:endParaRPr lang="en-US"/>
            </a:p>
          </p:txBody>
        </p:sp>
        <p:sp>
          <p:nvSpPr>
            <p:cNvPr id="279" name="Freeform 40"/>
            <p:cNvSpPr>
              <a:spLocks/>
            </p:cNvSpPr>
            <p:nvPr/>
          </p:nvSpPr>
          <p:spPr bwMode="auto">
            <a:xfrm>
              <a:off x="4160" y="3762"/>
              <a:ext cx="49" cy="33"/>
            </a:xfrm>
            <a:custGeom>
              <a:avLst/>
              <a:gdLst>
                <a:gd name="T0" fmla="*/ 4 w 49"/>
                <a:gd name="T1" fmla="*/ 33 h 33"/>
                <a:gd name="T2" fmla="*/ 49 w 49"/>
                <a:gd name="T3" fmla="*/ 0 h 33"/>
                <a:gd name="T4" fmla="*/ 0 w 49"/>
                <a:gd name="T5" fmla="*/ 29 h 33"/>
                <a:gd name="T6" fmla="*/ 4 w 49"/>
                <a:gd name="T7" fmla="*/ 33 h 33"/>
                <a:gd name="T8" fmla="*/ 4 w 49"/>
                <a:gd name="T9" fmla="*/ 33 h 33"/>
                <a:gd name="T10" fmla="*/ 0 60000 65536"/>
                <a:gd name="T11" fmla="*/ 0 60000 65536"/>
                <a:gd name="T12" fmla="*/ 0 60000 65536"/>
                <a:gd name="T13" fmla="*/ 0 60000 65536"/>
                <a:gd name="T14" fmla="*/ 0 60000 65536"/>
                <a:gd name="T15" fmla="*/ 0 w 49"/>
                <a:gd name="T16" fmla="*/ 0 h 33"/>
                <a:gd name="T17" fmla="*/ 49 w 49"/>
                <a:gd name="T18" fmla="*/ 33 h 33"/>
              </a:gdLst>
              <a:ahLst/>
              <a:cxnLst>
                <a:cxn ang="T10">
                  <a:pos x="T0" y="T1"/>
                </a:cxn>
                <a:cxn ang="T11">
                  <a:pos x="T2" y="T3"/>
                </a:cxn>
                <a:cxn ang="T12">
                  <a:pos x="T4" y="T5"/>
                </a:cxn>
                <a:cxn ang="T13">
                  <a:pos x="T6" y="T7"/>
                </a:cxn>
                <a:cxn ang="T14">
                  <a:pos x="T8" y="T9"/>
                </a:cxn>
              </a:cxnLst>
              <a:rect l="T15" t="T16" r="T17" b="T18"/>
              <a:pathLst>
                <a:path w="49" h="33">
                  <a:moveTo>
                    <a:pt x="4" y="33"/>
                  </a:moveTo>
                  <a:lnTo>
                    <a:pt x="49" y="0"/>
                  </a:lnTo>
                  <a:lnTo>
                    <a:pt x="0" y="29"/>
                  </a:lnTo>
                  <a:lnTo>
                    <a:pt x="4" y="33"/>
                  </a:lnTo>
                  <a:close/>
                </a:path>
              </a:pathLst>
            </a:custGeom>
            <a:solidFill>
              <a:srgbClr val="000000"/>
            </a:solidFill>
            <a:ln w="9525">
              <a:noFill/>
              <a:round/>
              <a:headEnd/>
              <a:tailEnd/>
            </a:ln>
          </p:spPr>
          <p:txBody>
            <a:bodyPr/>
            <a:lstStyle/>
            <a:p>
              <a:endParaRPr lang="en-US"/>
            </a:p>
          </p:txBody>
        </p:sp>
        <p:sp>
          <p:nvSpPr>
            <p:cNvPr id="280" name="Freeform 41"/>
            <p:cNvSpPr>
              <a:spLocks/>
            </p:cNvSpPr>
            <p:nvPr/>
          </p:nvSpPr>
          <p:spPr bwMode="auto">
            <a:xfrm>
              <a:off x="4210" y="3733"/>
              <a:ext cx="13" cy="28"/>
            </a:xfrm>
            <a:custGeom>
              <a:avLst/>
              <a:gdLst>
                <a:gd name="T0" fmla="*/ 4 w 13"/>
                <a:gd name="T1" fmla="*/ 28 h 28"/>
                <a:gd name="T2" fmla="*/ 9 w 13"/>
                <a:gd name="T3" fmla="*/ 20 h 28"/>
                <a:gd name="T4" fmla="*/ 13 w 13"/>
                <a:gd name="T5" fmla="*/ 0 h 28"/>
                <a:gd name="T6" fmla="*/ 7 w 13"/>
                <a:gd name="T7" fmla="*/ 19 h 28"/>
                <a:gd name="T8" fmla="*/ 0 w 13"/>
                <a:gd name="T9" fmla="*/ 25 h 28"/>
                <a:gd name="T10" fmla="*/ 4 w 13"/>
                <a:gd name="T11" fmla="*/ 28 h 28"/>
                <a:gd name="T12" fmla="*/ 4 w 13"/>
                <a:gd name="T13" fmla="*/ 28 h 28"/>
                <a:gd name="T14" fmla="*/ 0 60000 65536"/>
                <a:gd name="T15" fmla="*/ 0 60000 65536"/>
                <a:gd name="T16" fmla="*/ 0 60000 65536"/>
                <a:gd name="T17" fmla="*/ 0 60000 65536"/>
                <a:gd name="T18" fmla="*/ 0 60000 65536"/>
                <a:gd name="T19" fmla="*/ 0 60000 65536"/>
                <a:gd name="T20" fmla="*/ 0 60000 65536"/>
                <a:gd name="T21" fmla="*/ 0 w 13"/>
                <a:gd name="T22" fmla="*/ 0 h 28"/>
                <a:gd name="T23" fmla="*/ 13 w 13"/>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8">
                  <a:moveTo>
                    <a:pt x="4" y="28"/>
                  </a:moveTo>
                  <a:lnTo>
                    <a:pt x="9" y="20"/>
                  </a:lnTo>
                  <a:lnTo>
                    <a:pt x="13" y="0"/>
                  </a:lnTo>
                  <a:lnTo>
                    <a:pt x="7" y="19"/>
                  </a:lnTo>
                  <a:lnTo>
                    <a:pt x="0" y="25"/>
                  </a:lnTo>
                  <a:lnTo>
                    <a:pt x="4" y="28"/>
                  </a:lnTo>
                  <a:close/>
                </a:path>
              </a:pathLst>
            </a:custGeom>
            <a:solidFill>
              <a:srgbClr val="000000"/>
            </a:solidFill>
            <a:ln w="9525">
              <a:noFill/>
              <a:round/>
              <a:headEnd/>
              <a:tailEnd/>
            </a:ln>
          </p:spPr>
          <p:txBody>
            <a:bodyPr/>
            <a:lstStyle/>
            <a:p>
              <a:endParaRPr lang="en-US"/>
            </a:p>
          </p:txBody>
        </p:sp>
        <p:sp>
          <p:nvSpPr>
            <p:cNvPr id="281" name="Freeform 42"/>
            <p:cNvSpPr>
              <a:spLocks/>
            </p:cNvSpPr>
            <p:nvPr/>
          </p:nvSpPr>
          <p:spPr bwMode="auto">
            <a:xfrm>
              <a:off x="3652" y="2167"/>
              <a:ext cx="324" cy="355"/>
            </a:xfrm>
            <a:custGeom>
              <a:avLst/>
              <a:gdLst>
                <a:gd name="T0" fmla="*/ 0 w 324"/>
                <a:gd name="T1" fmla="*/ 64 h 355"/>
                <a:gd name="T2" fmla="*/ 27 w 324"/>
                <a:gd name="T3" fmla="*/ 310 h 355"/>
                <a:gd name="T4" fmla="*/ 68 w 324"/>
                <a:gd name="T5" fmla="*/ 315 h 355"/>
                <a:gd name="T6" fmla="*/ 116 w 324"/>
                <a:gd name="T7" fmla="*/ 343 h 355"/>
                <a:gd name="T8" fmla="*/ 151 w 324"/>
                <a:gd name="T9" fmla="*/ 342 h 355"/>
                <a:gd name="T10" fmla="*/ 167 w 324"/>
                <a:gd name="T11" fmla="*/ 331 h 355"/>
                <a:gd name="T12" fmla="*/ 205 w 324"/>
                <a:gd name="T13" fmla="*/ 355 h 355"/>
                <a:gd name="T14" fmla="*/ 229 w 324"/>
                <a:gd name="T15" fmla="*/ 334 h 355"/>
                <a:gd name="T16" fmla="*/ 233 w 324"/>
                <a:gd name="T17" fmla="*/ 296 h 355"/>
                <a:gd name="T18" fmla="*/ 249 w 324"/>
                <a:gd name="T19" fmla="*/ 303 h 355"/>
                <a:gd name="T20" fmla="*/ 256 w 324"/>
                <a:gd name="T21" fmla="*/ 272 h 355"/>
                <a:gd name="T22" fmla="*/ 311 w 324"/>
                <a:gd name="T23" fmla="*/ 225 h 355"/>
                <a:gd name="T24" fmla="*/ 320 w 324"/>
                <a:gd name="T25" fmla="*/ 147 h 355"/>
                <a:gd name="T26" fmla="*/ 313 w 324"/>
                <a:gd name="T27" fmla="*/ 131 h 355"/>
                <a:gd name="T28" fmla="*/ 324 w 324"/>
                <a:gd name="T29" fmla="*/ 123 h 355"/>
                <a:gd name="T30" fmla="*/ 304 w 324"/>
                <a:gd name="T31" fmla="*/ 0 h 355"/>
                <a:gd name="T32" fmla="*/ 249 w 324"/>
                <a:gd name="T33" fmla="*/ 28 h 355"/>
                <a:gd name="T34" fmla="*/ 221 w 324"/>
                <a:gd name="T35" fmla="*/ 57 h 355"/>
                <a:gd name="T36" fmla="*/ 201 w 324"/>
                <a:gd name="T37" fmla="*/ 59 h 355"/>
                <a:gd name="T38" fmla="*/ 170 w 324"/>
                <a:gd name="T39" fmla="*/ 75 h 355"/>
                <a:gd name="T40" fmla="*/ 98 w 324"/>
                <a:gd name="T41" fmla="*/ 49 h 355"/>
                <a:gd name="T42" fmla="*/ 0 w 324"/>
                <a:gd name="T43" fmla="*/ 64 h 355"/>
                <a:gd name="T44" fmla="*/ 0 w 324"/>
                <a:gd name="T45" fmla="*/ 64 h 35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4"/>
                <a:gd name="T70" fmla="*/ 0 h 355"/>
                <a:gd name="T71" fmla="*/ 324 w 324"/>
                <a:gd name="T72" fmla="*/ 355 h 35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4" h="355">
                  <a:moveTo>
                    <a:pt x="0" y="64"/>
                  </a:moveTo>
                  <a:lnTo>
                    <a:pt x="27" y="310"/>
                  </a:lnTo>
                  <a:lnTo>
                    <a:pt x="68" y="315"/>
                  </a:lnTo>
                  <a:lnTo>
                    <a:pt x="116" y="343"/>
                  </a:lnTo>
                  <a:lnTo>
                    <a:pt x="151" y="342"/>
                  </a:lnTo>
                  <a:lnTo>
                    <a:pt x="167" y="331"/>
                  </a:lnTo>
                  <a:lnTo>
                    <a:pt x="205" y="355"/>
                  </a:lnTo>
                  <a:lnTo>
                    <a:pt x="229" y="334"/>
                  </a:lnTo>
                  <a:lnTo>
                    <a:pt x="233" y="296"/>
                  </a:lnTo>
                  <a:lnTo>
                    <a:pt x="249" y="303"/>
                  </a:lnTo>
                  <a:lnTo>
                    <a:pt x="256" y="272"/>
                  </a:lnTo>
                  <a:lnTo>
                    <a:pt x="311" y="225"/>
                  </a:lnTo>
                  <a:lnTo>
                    <a:pt x="320" y="147"/>
                  </a:lnTo>
                  <a:lnTo>
                    <a:pt x="313" y="131"/>
                  </a:lnTo>
                  <a:lnTo>
                    <a:pt x="324" y="123"/>
                  </a:lnTo>
                  <a:lnTo>
                    <a:pt x="304" y="0"/>
                  </a:lnTo>
                  <a:lnTo>
                    <a:pt x="249" y="28"/>
                  </a:lnTo>
                  <a:lnTo>
                    <a:pt x="221" y="57"/>
                  </a:lnTo>
                  <a:lnTo>
                    <a:pt x="201" y="59"/>
                  </a:lnTo>
                  <a:lnTo>
                    <a:pt x="170" y="75"/>
                  </a:lnTo>
                  <a:lnTo>
                    <a:pt x="98" y="49"/>
                  </a:lnTo>
                  <a:lnTo>
                    <a:pt x="0" y="64"/>
                  </a:lnTo>
                  <a:close/>
                </a:path>
              </a:pathLst>
            </a:custGeom>
            <a:solidFill>
              <a:srgbClr val="000000"/>
            </a:solidFill>
            <a:ln w="9525">
              <a:noFill/>
              <a:round/>
              <a:headEnd/>
              <a:tailEnd/>
            </a:ln>
          </p:spPr>
          <p:txBody>
            <a:bodyPr/>
            <a:lstStyle/>
            <a:p>
              <a:endParaRPr lang="en-US"/>
            </a:p>
          </p:txBody>
        </p:sp>
        <p:sp>
          <p:nvSpPr>
            <p:cNvPr id="282" name="Freeform 43"/>
            <p:cNvSpPr>
              <a:spLocks/>
            </p:cNvSpPr>
            <p:nvPr/>
          </p:nvSpPr>
          <p:spPr bwMode="auto">
            <a:xfrm>
              <a:off x="3857" y="2290"/>
              <a:ext cx="346" cy="335"/>
            </a:xfrm>
            <a:custGeom>
              <a:avLst/>
              <a:gdLst>
                <a:gd name="T0" fmla="*/ 0 w 346"/>
                <a:gd name="T1" fmla="*/ 232 h 335"/>
                <a:gd name="T2" fmla="*/ 13 w 346"/>
                <a:gd name="T3" fmla="*/ 278 h 335"/>
                <a:gd name="T4" fmla="*/ 57 w 346"/>
                <a:gd name="T5" fmla="*/ 310 h 335"/>
                <a:gd name="T6" fmla="*/ 79 w 346"/>
                <a:gd name="T7" fmla="*/ 335 h 335"/>
                <a:gd name="T8" fmla="*/ 145 w 346"/>
                <a:gd name="T9" fmla="*/ 309 h 335"/>
                <a:gd name="T10" fmla="*/ 174 w 346"/>
                <a:gd name="T11" fmla="*/ 304 h 335"/>
                <a:gd name="T12" fmla="*/ 190 w 346"/>
                <a:gd name="T13" fmla="*/ 285 h 335"/>
                <a:gd name="T14" fmla="*/ 216 w 346"/>
                <a:gd name="T15" fmla="*/ 184 h 335"/>
                <a:gd name="T16" fmla="*/ 244 w 346"/>
                <a:gd name="T17" fmla="*/ 196 h 335"/>
                <a:gd name="T18" fmla="*/ 298 w 346"/>
                <a:gd name="T19" fmla="*/ 86 h 335"/>
                <a:gd name="T20" fmla="*/ 339 w 346"/>
                <a:gd name="T21" fmla="*/ 110 h 335"/>
                <a:gd name="T22" fmla="*/ 346 w 346"/>
                <a:gd name="T23" fmla="*/ 90 h 335"/>
                <a:gd name="T24" fmla="*/ 317 w 346"/>
                <a:gd name="T25" fmla="*/ 67 h 335"/>
                <a:gd name="T26" fmla="*/ 294 w 346"/>
                <a:gd name="T27" fmla="*/ 70 h 335"/>
                <a:gd name="T28" fmla="*/ 286 w 346"/>
                <a:gd name="T29" fmla="*/ 82 h 335"/>
                <a:gd name="T30" fmla="*/ 244 w 346"/>
                <a:gd name="T31" fmla="*/ 94 h 335"/>
                <a:gd name="T32" fmla="*/ 217 w 346"/>
                <a:gd name="T33" fmla="*/ 124 h 335"/>
                <a:gd name="T34" fmla="*/ 208 w 346"/>
                <a:gd name="T35" fmla="*/ 75 h 335"/>
                <a:gd name="T36" fmla="*/ 134 w 346"/>
                <a:gd name="T37" fmla="*/ 89 h 335"/>
                <a:gd name="T38" fmla="*/ 119 w 346"/>
                <a:gd name="T39" fmla="*/ 0 h 335"/>
                <a:gd name="T40" fmla="*/ 108 w 346"/>
                <a:gd name="T41" fmla="*/ 8 h 335"/>
                <a:gd name="T42" fmla="*/ 115 w 346"/>
                <a:gd name="T43" fmla="*/ 24 h 335"/>
                <a:gd name="T44" fmla="*/ 106 w 346"/>
                <a:gd name="T45" fmla="*/ 102 h 335"/>
                <a:gd name="T46" fmla="*/ 51 w 346"/>
                <a:gd name="T47" fmla="*/ 149 h 335"/>
                <a:gd name="T48" fmla="*/ 44 w 346"/>
                <a:gd name="T49" fmla="*/ 180 h 335"/>
                <a:gd name="T50" fmla="*/ 28 w 346"/>
                <a:gd name="T51" fmla="*/ 173 h 335"/>
                <a:gd name="T52" fmla="*/ 24 w 346"/>
                <a:gd name="T53" fmla="*/ 211 h 335"/>
                <a:gd name="T54" fmla="*/ 0 w 346"/>
                <a:gd name="T55" fmla="*/ 232 h 335"/>
                <a:gd name="T56" fmla="*/ 0 w 346"/>
                <a:gd name="T57" fmla="*/ 232 h 335"/>
                <a:gd name="T58" fmla="*/ 0 w 346"/>
                <a:gd name="T59" fmla="*/ 232 h 33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46"/>
                <a:gd name="T91" fmla="*/ 0 h 335"/>
                <a:gd name="T92" fmla="*/ 346 w 346"/>
                <a:gd name="T93" fmla="*/ 335 h 33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46" h="335">
                  <a:moveTo>
                    <a:pt x="0" y="232"/>
                  </a:moveTo>
                  <a:lnTo>
                    <a:pt x="13" y="278"/>
                  </a:lnTo>
                  <a:lnTo>
                    <a:pt x="57" y="310"/>
                  </a:lnTo>
                  <a:lnTo>
                    <a:pt x="79" y="335"/>
                  </a:lnTo>
                  <a:lnTo>
                    <a:pt x="145" y="309"/>
                  </a:lnTo>
                  <a:lnTo>
                    <a:pt x="174" y="304"/>
                  </a:lnTo>
                  <a:lnTo>
                    <a:pt x="190" y="285"/>
                  </a:lnTo>
                  <a:lnTo>
                    <a:pt x="216" y="184"/>
                  </a:lnTo>
                  <a:lnTo>
                    <a:pt x="244" y="196"/>
                  </a:lnTo>
                  <a:lnTo>
                    <a:pt x="298" y="86"/>
                  </a:lnTo>
                  <a:lnTo>
                    <a:pt x="339" y="110"/>
                  </a:lnTo>
                  <a:lnTo>
                    <a:pt x="346" y="90"/>
                  </a:lnTo>
                  <a:lnTo>
                    <a:pt x="317" y="67"/>
                  </a:lnTo>
                  <a:lnTo>
                    <a:pt x="294" y="70"/>
                  </a:lnTo>
                  <a:lnTo>
                    <a:pt x="286" y="82"/>
                  </a:lnTo>
                  <a:lnTo>
                    <a:pt x="244" y="94"/>
                  </a:lnTo>
                  <a:lnTo>
                    <a:pt x="217" y="124"/>
                  </a:lnTo>
                  <a:lnTo>
                    <a:pt x="208" y="75"/>
                  </a:lnTo>
                  <a:lnTo>
                    <a:pt x="134" y="89"/>
                  </a:lnTo>
                  <a:lnTo>
                    <a:pt x="119" y="0"/>
                  </a:lnTo>
                  <a:lnTo>
                    <a:pt x="108" y="8"/>
                  </a:lnTo>
                  <a:lnTo>
                    <a:pt x="115" y="24"/>
                  </a:lnTo>
                  <a:lnTo>
                    <a:pt x="106" y="102"/>
                  </a:lnTo>
                  <a:lnTo>
                    <a:pt x="51" y="149"/>
                  </a:lnTo>
                  <a:lnTo>
                    <a:pt x="44" y="180"/>
                  </a:lnTo>
                  <a:lnTo>
                    <a:pt x="28" y="173"/>
                  </a:lnTo>
                  <a:lnTo>
                    <a:pt x="24" y="211"/>
                  </a:lnTo>
                  <a:lnTo>
                    <a:pt x="0" y="232"/>
                  </a:lnTo>
                  <a:close/>
                </a:path>
              </a:pathLst>
            </a:custGeom>
            <a:solidFill>
              <a:srgbClr val="000000"/>
            </a:solidFill>
            <a:ln w="9525">
              <a:noFill/>
              <a:round/>
              <a:headEnd/>
              <a:tailEnd/>
            </a:ln>
          </p:spPr>
          <p:txBody>
            <a:bodyPr/>
            <a:lstStyle/>
            <a:p>
              <a:endParaRPr lang="en-US"/>
            </a:p>
          </p:txBody>
        </p:sp>
        <p:sp>
          <p:nvSpPr>
            <p:cNvPr id="283" name="Freeform 44"/>
            <p:cNvSpPr>
              <a:spLocks/>
            </p:cNvSpPr>
            <p:nvPr/>
          </p:nvSpPr>
          <p:spPr bwMode="auto">
            <a:xfrm>
              <a:off x="4065" y="2316"/>
              <a:ext cx="352" cy="169"/>
            </a:xfrm>
            <a:custGeom>
              <a:avLst/>
              <a:gdLst>
                <a:gd name="T0" fmla="*/ 0 w 352"/>
                <a:gd name="T1" fmla="*/ 49 h 169"/>
                <a:gd name="T2" fmla="*/ 9 w 352"/>
                <a:gd name="T3" fmla="*/ 98 h 169"/>
                <a:gd name="T4" fmla="*/ 36 w 352"/>
                <a:gd name="T5" fmla="*/ 68 h 169"/>
                <a:gd name="T6" fmla="*/ 78 w 352"/>
                <a:gd name="T7" fmla="*/ 56 h 169"/>
                <a:gd name="T8" fmla="*/ 86 w 352"/>
                <a:gd name="T9" fmla="*/ 44 h 169"/>
                <a:gd name="T10" fmla="*/ 109 w 352"/>
                <a:gd name="T11" fmla="*/ 41 h 169"/>
                <a:gd name="T12" fmla="*/ 138 w 352"/>
                <a:gd name="T13" fmla="*/ 64 h 169"/>
                <a:gd name="T14" fmla="*/ 158 w 352"/>
                <a:gd name="T15" fmla="*/ 69 h 169"/>
                <a:gd name="T16" fmla="*/ 196 w 352"/>
                <a:gd name="T17" fmla="*/ 104 h 169"/>
                <a:gd name="T18" fmla="*/ 182 w 352"/>
                <a:gd name="T19" fmla="*/ 137 h 169"/>
                <a:gd name="T20" fmla="*/ 188 w 352"/>
                <a:gd name="T21" fmla="*/ 151 h 169"/>
                <a:gd name="T22" fmla="*/ 204 w 352"/>
                <a:gd name="T23" fmla="*/ 145 h 169"/>
                <a:gd name="T24" fmla="*/ 219 w 352"/>
                <a:gd name="T25" fmla="*/ 145 h 169"/>
                <a:gd name="T26" fmla="*/ 227 w 352"/>
                <a:gd name="T27" fmla="*/ 154 h 169"/>
                <a:gd name="T28" fmla="*/ 244 w 352"/>
                <a:gd name="T29" fmla="*/ 154 h 169"/>
                <a:gd name="T30" fmla="*/ 251 w 352"/>
                <a:gd name="T31" fmla="*/ 151 h 169"/>
                <a:gd name="T32" fmla="*/ 239 w 352"/>
                <a:gd name="T33" fmla="*/ 122 h 169"/>
                <a:gd name="T34" fmla="*/ 238 w 352"/>
                <a:gd name="T35" fmla="*/ 68 h 169"/>
                <a:gd name="T36" fmla="*/ 223 w 352"/>
                <a:gd name="T37" fmla="*/ 60 h 169"/>
                <a:gd name="T38" fmla="*/ 251 w 352"/>
                <a:gd name="T39" fmla="*/ 35 h 169"/>
                <a:gd name="T40" fmla="*/ 252 w 352"/>
                <a:gd name="T41" fmla="*/ 20 h 169"/>
                <a:gd name="T42" fmla="*/ 268 w 352"/>
                <a:gd name="T43" fmla="*/ 21 h 169"/>
                <a:gd name="T44" fmla="*/ 248 w 352"/>
                <a:gd name="T45" fmla="*/ 55 h 169"/>
                <a:gd name="T46" fmla="*/ 260 w 352"/>
                <a:gd name="T47" fmla="*/ 94 h 169"/>
                <a:gd name="T48" fmla="*/ 266 w 352"/>
                <a:gd name="T49" fmla="*/ 106 h 169"/>
                <a:gd name="T50" fmla="*/ 274 w 352"/>
                <a:gd name="T51" fmla="*/ 111 h 169"/>
                <a:gd name="T52" fmla="*/ 258 w 352"/>
                <a:gd name="T53" fmla="*/ 110 h 169"/>
                <a:gd name="T54" fmla="*/ 263 w 352"/>
                <a:gd name="T55" fmla="*/ 134 h 169"/>
                <a:gd name="T56" fmla="*/ 291 w 352"/>
                <a:gd name="T57" fmla="*/ 151 h 169"/>
                <a:gd name="T58" fmla="*/ 298 w 352"/>
                <a:gd name="T59" fmla="*/ 154 h 169"/>
                <a:gd name="T60" fmla="*/ 306 w 352"/>
                <a:gd name="T61" fmla="*/ 154 h 169"/>
                <a:gd name="T62" fmla="*/ 302 w 352"/>
                <a:gd name="T63" fmla="*/ 169 h 169"/>
                <a:gd name="T64" fmla="*/ 337 w 352"/>
                <a:gd name="T65" fmla="*/ 151 h 169"/>
                <a:gd name="T66" fmla="*/ 344 w 352"/>
                <a:gd name="T67" fmla="*/ 130 h 169"/>
                <a:gd name="T68" fmla="*/ 352 w 352"/>
                <a:gd name="T69" fmla="*/ 107 h 169"/>
                <a:gd name="T70" fmla="*/ 302 w 352"/>
                <a:gd name="T71" fmla="*/ 116 h 169"/>
                <a:gd name="T72" fmla="*/ 270 w 352"/>
                <a:gd name="T73" fmla="*/ 0 h 169"/>
                <a:gd name="T74" fmla="*/ 0 w 352"/>
                <a:gd name="T75" fmla="*/ 49 h 169"/>
                <a:gd name="T76" fmla="*/ 0 w 352"/>
                <a:gd name="T77" fmla="*/ 49 h 169"/>
                <a:gd name="T78" fmla="*/ 0 w 352"/>
                <a:gd name="T79" fmla="*/ 49 h 16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52"/>
                <a:gd name="T121" fmla="*/ 0 h 169"/>
                <a:gd name="T122" fmla="*/ 352 w 352"/>
                <a:gd name="T123" fmla="*/ 169 h 16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52" h="169">
                  <a:moveTo>
                    <a:pt x="0" y="49"/>
                  </a:moveTo>
                  <a:lnTo>
                    <a:pt x="9" y="98"/>
                  </a:lnTo>
                  <a:lnTo>
                    <a:pt x="36" y="68"/>
                  </a:lnTo>
                  <a:lnTo>
                    <a:pt x="78" y="56"/>
                  </a:lnTo>
                  <a:lnTo>
                    <a:pt x="86" y="44"/>
                  </a:lnTo>
                  <a:lnTo>
                    <a:pt x="109" y="41"/>
                  </a:lnTo>
                  <a:lnTo>
                    <a:pt x="138" y="64"/>
                  </a:lnTo>
                  <a:lnTo>
                    <a:pt x="158" y="69"/>
                  </a:lnTo>
                  <a:lnTo>
                    <a:pt x="196" y="104"/>
                  </a:lnTo>
                  <a:lnTo>
                    <a:pt x="182" y="137"/>
                  </a:lnTo>
                  <a:lnTo>
                    <a:pt x="188" y="151"/>
                  </a:lnTo>
                  <a:lnTo>
                    <a:pt x="204" y="145"/>
                  </a:lnTo>
                  <a:lnTo>
                    <a:pt x="219" y="145"/>
                  </a:lnTo>
                  <a:lnTo>
                    <a:pt x="227" y="154"/>
                  </a:lnTo>
                  <a:lnTo>
                    <a:pt x="244" y="154"/>
                  </a:lnTo>
                  <a:lnTo>
                    <a:pt x="251" y="151"/>
                  </a:lnTo>
                  <a:lnTo>
                    <a:pt x="239" y="122"/>
                  </a:lnTo>
                  <a:lnTo>
                    <a:pt x="238" y="68"/>
                  </a:lnTo>
                  <a:lnTo>
                    <a:pt x="223" y="60"/>
                  </a:lnTo>
                  <a:lnTo>
                    <a:pt x="251" y="35"/>
                  </a:lnTo>
                  <a:lnTo>
                    <a:pt x="252" y="20"/>
                  </a:lnTo>
                  <a:lnTo>
                    <a:pt x="268" y="21"/>
                  </a:lnTo>
                  <a:lnTo>
                    <a:pt x="248" y="55"/>
                  </a:lnTo>
                  <a:lnTo>
                    <a:pt x="260" y="94"/>
                  </a:lnTo>
                  <a:lnTo>
                    <a:pt x="266" y="106"/>
                  </a:lnTo>
                  <a:lnTo>
                    <a:pt x="274" y="111"/>
                  </a:lnTo>
                  <a:lnTo>
                    <a:pt x="258" y="110"/>
                  </a:lnTo>
                  <a:lnTo>
                    <a:pt x="263" y="134"/>
                  </a:lnTo>
                  <a:lnTo>
                    <a:pt x="291" y="151"/>
                  </a:lnTo>
                  <a:lnTo>
                    <a:pt x="298" y="154"/>
                  </a:lnTo>
                  <a:lnTo>
                    <a:pt x="306" y="154"/>
                  </a:lnTo>
                  <a:lnTo>
                    <a:pt x="302" y="169"/>
                  </a:lnTo>
                  <a:lnTo>
                    <a:pt x="337" y="151"/>
                  </a:lnTo>
                  <a:lnTo>
                    <a:pt x="344" y="130"/>
                  </a:lnTo>
                  <a:lnTo>
                    <a:pt x="352" y="107"/>
                  </a:lnTo>
                  <a:lnTo>
                    <a:pt x="302" y="116"/>
                  </a:lnTo>
                  <a:lnTo>
                    <a:pt x="270" y="0"/>
                  </a:lnTo>
                  <a:lnTo>
                    <a:pt x="0" y="49"/>
                  </a:lnTo>
                  <a:close/>
                </a:path>
              </a:pathLst>
            </a:custGeom>
            <a:solidFill>
              <a:srgbClr val="000000"/>
            </a:solidFill>
            <a:ln w="9525">
              <a:noFill/>
              <a:round/>
              <a:headEnd/>
              <a:tailEnd/>
            </a:ln>
          </p:spPr>
          <p:txBody>
            <a:bodyPr/>
            <a:lstStyle/>
            <a:p>
              <a:endParaRPr lang="en-US"/>
            </a:p>
          </p:txBody>
        </p:sp>
        <p:sp>
          <p:nvSpPr>
            <p:cNvPr id="284" name="Freeform 45"/>
            <p:cNvSpPr>
              <a:spLocks/>
            </p:cNvSpPr>
            <p:nvPr/>
          </p:nvSpPr>
          <p:spPr bwMode="auto">
            <a:xfrm>
              <a:off x="3799" y="2376"/>
              <a:ext cx="596" cy="329"/>
            </a:xfrm>
            <a:custGeom>
              <a:avLst/>
              <a:gdLst>
                <a:gd name="T0" fmla="*/ 55 w 596"/>
                <a:gd name="T1" fmla="*/ 294 h 329"/>
                <a:gd name="T2" fmla="*/ 55 w 596"/>
                <a:gd name="T3" fmla="*/ 286 h 329"/>
                <a:gd name="T4" fmla="*/ 94 w 596"/>
                <a:gd name="T5" fmla="*/ 249 h 329"/>
                <a:gd name="T6" fmla="*/ 115 w 596"/>
                <a:gd name="T7" fmla="*/ 224 h 329"/>
                <a:gd name="T8" fmla="*/ 137 w 596"/>
                <a:gd name="T9" fmla="*/ 249 h 329"/>
                <a:gd name="T10" fmla="*/ 203 w 596"/>
                <a:gd name="T11" fmla="*/ 223 h 329"/>
                <a:gd name="T12" fmla="*/ 232 w 596"/>
                <a:gd name="T13" fmla="*/ 218 h 329"/>
                <a:gd name="T14" fmla="*/ 248 w 596"/>
                <a:gd name="T15" fmla="*/ 199 h 329"/>
                <a:gd name="T16" fmla="*/ 274 w 596"/>
                <a:gd name="T17" fmla="*/ 98 h 329"/>
                <a:gd name="T18" fmla="*/ 302 w 596"/>
                <a:gd name="T19" fmla="*/ 110 h 329"/>
                <a:gd name="T20" fmla="*/ 356 w 596"/>
                <a:gd name="T21" fmla="*/ 0 h 329"/>
                <a:gd name="T22" fmla="*/ 397 w 596"/>
                <a:gd name="T23" fmla="*/ 24 h 329"/>
                <a:gd name="T24" fmla="*/ 404 w 596"/>
                <a:gd name="T25" fmla="*/ 4 h 329"/>
                <a:gd name="T26" fmla="*/ 424 w 596"/>
                <a:gd name="T27" fmla="*/ 9 h 329"/>
                <a:gd name="T28" fmla="*/ 462 w 596"/>
                <a:gd name="T29" fmla="*/ 44 h 329"/>
                <a:gd name="T30" fmla="*/ 448 w 596"/>
                <a:gd name="T31" fmla="*/ 77 h 329"/>
                <a:gd name="T32" fmla="*/ 454 w 596"/>
                <a:gd name="T33" fmla="*/ 91 h 329"/>
                <a:gd name="T34" fmla="*/ 470 w 596"/>
                <a:gd name="T35" fmla="*/ 85 h 329"/>
                <a:gd name="T36" fmla="*/ 482 w 596"/>
                <a:gd name="T37" fmla="*/ 99 h 329"/>
                <a:gd name="T38" fmla="*/ 540 w 596"/>
                <a:gd name="T39" fmla="*/ 118 h 329"/>
                <a:gd name="T40" fmla="*/ 486 w 596"/>
                <a:gd name="T41" fmla="*/ 116 h 329"/>
                <a:gd name="T42" fmla="*/ 543 w 596"/>
                <a:gd name="T43" fmla="*/ 165 h 329"/>
                <a:gd name="T44" fmla="*/ 506 w 596"/>
                <a:gd name="T45" fmla="*/ 160 h 329"/>
                <a:gd name="T46" fmla="*/ 579 w 596"/>
                <a:gd name="T47" fmla="*/ 206 h 329"/>
                <a:gd name="T48" fmla="*/ 596 w 596"/>
                <a:gd name="T49" fmla="*/ 237 h 329"/>
                <a:gd name="T50" fmla="*/ 584 w 596"/>
                <a:gd name="T51" fmla="*/ 232 h 329"/>
                <a:gd name="T52" fmla="*/ 581 w 596"/>
                <a:gd name="T53" fmla="*/ 241 h 329"/>
                <a:gd name="T54" fmla="*/ 346 w 596"/>
                <a:gd name="T55" fmla="*/ 285 h 329"/>
                <a:gd name="T56" fmla="*/ 153 w 596"/>
                <a:gd name="T57" fmla="*/ 309 h 329"/>
                <a:gd name="T58" fmla="*/ 0 w 596"/>
                <a:gd name="T59" fmla="*/ 329 h 329"/>
                <a:gd name="T60" fmla="*/ 55 w 596"/>
                <a:gd name="T61" fmla="*/ 294 h 329"/>
                <a:gd name="T62" fmla="*/ 55 w 596"/>
                <a:gd name="T63" fmla="*/ 294 h 3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96"/>
                <a:gd name="T97" fmla="*/ 0 h 329"/>
                <a:gd name="T98" fmla="*/ 596 w 596"/>
                <a:gd name="T99" fmla="*/ 329 h 3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96" h="329">
                  <a:moveTo>
                    <a:pt x="55" y="294"/>
                  </a:moveTo>
                  <a:lnTo>
                    <a:pt x="55" y="286"/>
                  </a:lnTo>
                  <a:lnTo>
                    <a:pt x="94" y="249"/>
                  </a:lnTo>
                  <a:lnTo>
                    <a:pt x="115" y="224"/>
                  </a:lnTo>
                  <a:lnTo>
                    <a:pt x="137" y="249"/>
                  </a:lnTo>
                  <a:lnTo>
                    <a:pt x="203" y="223"/>
                  </a:lnTo>
                  <a:lnTo>
                    <a:pt x="232" y="218"/>
                  </a:lnTo>
                  <a:lnTo>
                    <a:pt x="248" y="199"/>
                  </a:lnTo>
                  <a:lnTo>
                    <a:pt x="274" y="98"/>
                  </a:lnTo>
                  <a:lnTo>
                    <a:pt x="302" y="110"/>
                  </a:lnTo>
                  <a:lnTo>
                    <a:pt x="356" y="0"/>
                  </a:lnTo>
                  <a:lnTo>
                    <a:pt x="397" y="24"/>
                  </a:lnTo>
                  <a:lnTo>
                    <a:pt x="404" y="4"/>
                  </a:lnTo>
                  <a:lnTo>
                    <a:pt x="424" y="9"/>
                  </a:lnTo>
                  <a:lnTo>
                    <a:pt x="462" y="44"/>
                  </a:lnTo>
                  <a:lnTo>
                    <a:pt x="448" y="77"/>
                  </a:lnTo>
                  <a:lnTo>
                    <a:pt x="454" y="91"/>
                  </a:lnTo>
                  <a:lnTo>
                    <a:pt x="470" y="85"/>
                  </a:lnTo>
                  <a:lnTo>
                    <a:pt x="482" y="99"/>
                  </a:lnTo>
                  <a:lnTo>
                    <a:pt x="540" y="118"/>
                  </a:lnTo>
                  <a:lnTo>
                    <a:pt x="486" y="116"/>
                  </a:lnTo>
                  <a:lnTo>
                    <a:pt x="543" y="165"/>
                  </a:lnTo>
                  <a:lnTo>
                    <a:pt x="506" y="160"/>
                  </a:lnTo>
                  <a:lnTo>
                    <a:pt x="579" y="206"/>
                  </a:lnTo>
                  <a:lnTo>
                    <a:pt x="596" y="237"/>
                  </a:lnTo>
                  <a:lnTo>
                    <a:pt x="584" y="232"/>
                  </a:lnTo>
                  <a:lnTo>
                    <a:pt x="581" y="241"/>
                  </a:lnTo>
                  <a:lnTo>
                    <a:pt x="346" y="285"/>
                  </a:lnTo>
                  <a:lnTo>
                    <a:pt x="153" y="309"/>
                  </a:lnTo>
                  <a:lnTo>
                    <a:pt x="0" y="329"/>
                  </a:lnTo>
                  <a:lnTo>
                    <a:pt x="55" y="294"/>
                  </a:lnTo>
                  <a:close/>
                </a:path>
              </a:pathLst>
            </a:custGeom>
            <a:solidFill>
              <a:srgbClr val="000000"/>
            </a:solidFill>
            <a:ln w="9525">
              <a:noFill/>
              <a:round/>
              <a:headEnd/>
              <a:tailEnd/>
            </a:ln>
          </p:spPr>
          <p:txBody>
            <a:bodyPr/>
            <a:lstStyle/>
            <a:p>
              <a:endParaRPr lang="en-US"/>
            </a:p>
          </p:txBody>
        </p:sp>
        <p:sp>
          <p:nvSpPr>
            <p:cNvPr id="285" name="Freeform 46"/>
            <p:cNvSpPr>
              <a:spLocks/>
            </p:cNvSpPr>
            <p:nvPr/>
          </p:nvSpPr>
          <p:spPr bwMode="auto">
            <a:xfrm>
              <a:off x="4370" y="2467"/>
              <a:ext cx="32" cy="82"/>
            </a:xfrm>
            <a:custGeom>
              <a:avLst/>
              <a:gdLst>
                <a:gd name="T0" fmla="*/ 0 w 32"/>
                <a:gd name="T1" fmla="*/ 82 h 82"/>
                <a:gd name="T2" fmla="*/ 10 w 32"/>
                <a:gd name="T3" fmla="*/ 60 h 82"/>
                <a:gd name="T4" fmla="*/ 23 w 32"/>
                <a:gd name="T5" fmla="*/ 46 h 82"/>
                <a:gd name="T6" fmla="*/ 32 w 32"/>
                <a:gd name="T7" fmla="*/ 0 h 82"/>
                <a:gd name="T8" fmla="*/ 12 w 32"/>
                <a:gd name="T9" fmla="*/ 11 h 82"/>
                <a:gd name="T10" fmla="*/ 0 w 32"/>
                <a:gd name="T11" fmla="*/ 54 h 82"/>
                <a:gd name="T12" fmla="*/ 0 w 32"/>
                <a:gd name="T13" fmla="*/ 82 h 82"/>
                <a:gd name="T14" fmla="*/ 0 w 32"/>
                <a:gd name="T15" fmla="*/ 82 h 82"/>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82"/>
                <a:gd name="T26" fmla="*/ 32 w 3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82">
                  <a:moveTo>
                    <a:pt x="0" y="82"/>
                  </a:moveTo>
                  <a:lnTo>
                    <a:pt x="10" y="60"/>
                  </a:lnTo>
                  <a:lnTo>
                    <a:pt x="23" y="46"/>
                  </a:lnTo>
                  <a:lnTo>
                    <a:pt x="32" y="0"/>
                  </a:lnTo>
                  <a:lnTo>
                    <a:pt x="12" y="11"/>
                  </a:lnTo>
                  <a:lnTo>
                    <a:pt x="0" y="54"/>
                  </a:lnTo>
                  <a:lnTo>
                    <a:pt x="0" y="82"/>
                  </a:lnTo>
                  <a:close/>
                </a:path>
              </a:pathLst>
            </a:custGeom>
            <a:solidFill>
              <a:srgbClr val="000000"/>
            </a:solidFill>
            <a:ln w="9525">
              <a:noFill/>
              <a:round/>
              <a:headEnd/>
              <a:tailEnd/>
            </a:ln>
          </p:spPr>
          <p:txBody>
            <a:bodyPr/>
            <a:lstStyle/>
            <a:p>
              <a:endParaRPr lang="en-US"/>
            </a:p>
          </p:txBody>
        </p:sp>
        <p:sp>
          <p:nvSpPr>
            <p:cNvPr id="286" name="Freeform 47"/>
            <p:cNvSpPr>
              <a:spLocks/>
            </p:cNvSpPr>
            <p:nvPr/>
          </p:nvSpPr>
          <p:spPr bwMode="auto">
            <a:xfrm>
              <a:off x="3765" y="2617"/>
              <a:ext cx="658" cy="287"/>
            </a:xfrm>
            <a:custGeom>
              <a:avLst/>
              <a:gdLst>
                <a:gd name="T0" fmla="*/ 0 w 658"/>
                <a:gd name="T1" fmla="*/ 247 h 287"/>
                <a:gd name="T2" fmla="*/ 94 w 658"/>
                <a:gd name="T3" fmla="*/ 235 h 287"/>
                <a:gd name="T4" fmla="*/ 151 w 658"/>
                <a:gd name="T5" fmla="*/ 208 h 287"/>
                <a:gd name="T6" fmla="*/ 255 w 658"/>
                <a:gd name="T7" fmla="*/ 197 h 287"/>
                <a:gd name="T8" fmla="*/ 298 w 658"/>
                <a:gd name="T9" fmla="*/ 224 h 287"/>
                <a:gd name="T10" fmla="*/ 367 w 658"/>
                <a:gd name="T11" fmla="*/ 214 h 287"/>
                <a:gd name="T12" fmla="*/ 470 w 658"/>
                <a:gd name="T13" fmla="*/ 287 h 287"/>
                <a:gd name="T14" fmla="*/ 511 w 658"/>
                <a:gd name="T15" fmla="*/ 278 h 287"/>
                <a:gd name="T16" fmla="*/ 568 w 658"/>
                <a:gd name="T17" fmla="*/ 194 h 287"/>
                <a:gd name="T18" fmla="*/ 615 w 658"/>
                <a:gd name="T19" fmla="*/ 177 h 287"/>
                <a:gd name="T20" fmla="*/ 629 w 658"/>
                <a:gd name="T21" fmla="*/ 153 h 287"/>
                <a:gd name="T22" fmla="*/ 579 w 658"/>
                <a:gd name="T23" fmla="*/ 161 h 287"/>
                <a:gd name="T24" fmla="*/ 566 w 658"/>
                <a:gd name="T25" fmla="*/ 145 h 287"/>
                <a:gd name="T26" fmla="*/ 597 w 658"/>
                <a:gd name="T27" fmla="*/ 137 h 287"/>
                <a:gd name="T28" fmla="*/ 595 w 658"/>
                <a:gd name="T29" fmla="*/ 126 h 287"/>
                <a:gd name="T30" fmla="*/ 562 w 658"/>
                <a:gd name="T31" fmla="*/ 114 h 287"/>
                <a:gd name="T32" fmla="*/ 606 w 658"/>
                <a:gd name="T33" fmla="*/ 98 h 287"/>
                <a:gd name="T34" fmla="*/ 603 w 658"/>
                <a:gd name="T35" fmla="*/ 115 h 287"/>
                <a:gd name="T36" fmla="*/ 632 w 658"/>
                <a:gd name="T37" fmla="*/ 115 h 287"/>
                <a:gd name="T38" fmla="*/ 648 w 658"/>
                <a:gd name="T39" fmla="*/ 84 h 287"/>
                <a:gd name="T40" fmla="*/ 658 w 658"/>
                <a:gd name="T41" fmla="*/ 83 h 287"/>
                <a:gd name="T42" fmla="*/ 652 w 658"/>
                <a:gd name="T43" fmla="*/ 57 h 287"/>
                <a:gd name="T44" fmla="*/ 632 w 658"/>
                <a:gd name="T45" fmla="*/ 83 h 287"/>
                <a:gd name="T46" fmla="*/ 611 w 658"/>
                <a:gd name="T47" fmla="*/ 25 h 287"/>
                <a:gd name="T48" fmla="*/ 625 w 658"/>
                <a:gd name="T49" fmla="*/ 22 h 287"/>
                <a:gd name="T50" fmla="*/ 644 w 658"/>
                <a:gd name="T51" fmla="*/ 38 h 287"/>
                <a:gd name="T52" fmla="*/ 630 w 658"/>
                <a:gd name="T53" fmla="*/ 12 h 287"/>
                <a:gd name="T54" fmla="*/ 615 w 658"/>
                <a:gd name="T55" fmla="*/ 0 h 287"/>
                <a:gd name="T56" fmla="*/ 380 w 658"/>
                <a:gd name="T57" fmla="*/ 44 h 287"/>
                <a:gd name="T58" fmla="*/ 187 w 658"/>
                <a:gd name="T59" fmla="*/ 68 h 287"/>
                <a:gd name="T60" fmla="*/ 160 w 658"/>
                <a:gd name="T61" fmla="*/ 120 h 287"/>
                <a:gd name="T62" fmla="*/ 117 w 658"/>
                <a:gd name="T63" fmla="*/ 130 h 287"/>
                <a:gd name="T64" fmla="*/ 98 w 658"/>
                <a:gd name="T65" fmla="*/ 155 h 287"/>
                <a:gd name="T66" fmla="*/ 23 w 658"/>
                <a:gd name="T67" fmla="*/ 200 h 287"/>
                <a:gd name="T68" fmla="*/ 19 w 658"/>
                <a:gd name="T69" fmla="*/ 216 h 287"/>
                <a:gd name="T70" fmla="*/ 0 w 658"/>
                <a:gd name="T71" fmla="*/ 225 h 287"/>
                <a:gd name="T72" fmla="*/ 0 w 658"/>
                <a:gd name="T73" fmla="*/ 247 h 287"/>
                <a:gd name="T74" fmla="*/ 0 w 658"/>
                <a:gd name="T75" fmla="*/ 247 h 2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58"/>
                <a:gd name="T115" fmla="*/ 0 h 287"/>
                <a:gd name="T116" fmla="*/ 658 w 658"/>
                <a:gd name="T117" fmla="*/ 287 h 28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58" h="287">
                  <a:moveTo>
                    <a:pt x="0" y="247"/>
                  </a:moveTo>
                  <a:lnTo>
                    <a:pt x="94" y="235"/>
                  </a:lnTo>
                  <a:lnTo>
                    <a:pt x="151" y="208"/>
                  </a:lnTo>
                  <a:lnTo>
                    <a:pt x="255" y="197"/>
                  </a:lnTo>
                  <a:lnTo>
                    <a:pt x="298" y="224"/>
                  </a:lnTo>
                  <a:lnTo>
                    <a:pt x="367" y="214"/>
                  </a:lnTo>
                  <a:lnTo>
                    <a:pt x="470" y="287"/>
                  </a:lnTo>
                  <a:lnTo>
                    <a:pt x="511" y="278"/>
                  </a:lnTo>
                  <a:lnTo>
                    <a:pt x="568" y="194"/>
                  </a:lnTo>
                  <a:lnTo>
                    <a:pt x="615" y="177"/>
                  </a:lnTo>
                  <a:lnTo>
                    <a:pt x="629" y="153"/>
                  </a:lnTo>
                  <a:lnTo>
                    <a:pt x="579" y="161"/>
                  </a:lnTo>
                  <a:lnTo>
                    <a:pt x="566" y="145"/>
                  </a:lnTo>
                  <a:lnTo>
                    <a:pt x="597" y="137"/>
                  </a:lnTo>
                  <a:lnTo>
                    <a:pt x="595" y="126"/>
                  </a:lnTo>
                  <a:lnTo>
                    <a:pt x="562" y="114"/>
                  </a:lnTo>
                  <a:lnTo>
                    <a:pt x="606" y="98"/>
                  </a:lnTo>
                  <a:lnTo>
                    <a:pt x="603" y="115"/>
                  </a:lnTo>
                  <a:lnTo>
                    <a:pt x="632" y="115"/>
                  </a:lnTo>
                  <a:lnTo>
                    <a:pt x="648" y="84"/>
                  </a:lnTo>
                  <a:lnTo>
                    <a:pt x="658" y="83"/>
                  </a:lnTo>
                  <a:lnTo>
                    <a:pt x="652" y="57"/>
                  </a:lnTo>
                  <a:lnTo>
                    <a:pt x="632" y="83"/>
                  </a:lnTo>
                  <a:lnTo>
                    <a:pt x="611" y="25"/>
                  </a:lnTo>
                  <a:lnTo>
                    <a:pt x="625" y="22"/>
                  </a:lnTo>
                  <a:lnTo>
                    <a:pt x="644" y="38"/>
                  </a:lnTo>
                  <a:lnTo>
                    <a:pt x="630" y="12"/>
                  </a:lnTo>
                  <a:lnTo>
                    <a:pt x="615" y="0"/>
                  </a:lnTo>
                  <a:lnTo>
                    <a:pt x="380" y="44"/>
                  </a:lnTo>
                  <a:lnTo>
                    <a:pt x="187" y="68"/>
                  </a:lnTo>
                  <a:lnTo>
                    <a:pt x="160" y="120"/>
                  </a:lnTo>
                  <a:lnTo>
                    <a:pt x="117" y="130"/>
                  </a:lnTo>
                  <a:lnTo>
                    <a:pt x="98" y="155"/>
                  </a:lnTo>
                  <a:lnTo>
                    <a:pt x="23" y="200"/>
                  </a:lnTo>
                  <a:lnTo>
                    <a:pt x="19" y="216"/>
                  </a:lnTo>
                  <a:lnTo>
                    <a:pt x="0" y="225"/>
                  </a:lnTo>
                  <a:lnTo>
                    <a:pt x="0" y="247"/>
                  </a:lnTo>
                  <a:close/>
                </a:path>
              </a:pathLst>
            </a:custGeom>
            <a:solidFill>
              <a:srgbClr val="000000"/>
            </a:solidFill>
            <a:ln w="9525">
              <a:noFill/>
              <a:round/>
              <a:headEnd/>
              <a:tailEnd/>
            </a:ln>
          </p:spPr>
          <p:txBody>
            <a:bodyPr/>
            <a:lstStyle/>
            <a:p>
              <a:endParaRPr lang="en-US"/>
            </a:p>
          </p:txBody>
        </p:sp>
        <p:sp>
          <p:nvSpPr>
            <p:cNvPr id="287" name="Freeform 48"/>
            <p:cNvSpPr>
              <a:spLocks/>
            </p:cNvSpPr>
            <p:nvPr/>
          </p:nvSpPr>
          <p:spPr bwMode="auto">
            <a:xfrm>
              <a:off x="3843" y="2814"/>
              <a:ext cx="392" cy="292"/>
            </a:xfrm>
            <a:custGeom>
              <a:avLst/>
              <a:gdLst>
                <a:gd name="T0" fmla="*/ 16 w 392"/>
                <a:gd name="T1" fmla="*/ 38 h 292"/>
                <a:gd name="T2" fmla="*/ 73 w 392"/>
                <a:gd name="T3" fmla="*/ 11 h 292"/>
                <a:gd name="T4" fmla="*/ 177 w 392"/>
                <a:gd name="T5" fmla="*/ 0 h 292"/>
                <a:gd name="T6" fmla="*/ 220 w 392"/>
                <a:gd name="T7" fmla="*/ 27 h 292"/>
                <a:gd name="T8" fmla="*/ 289 w 392"/>
                <a:gd name="T9" fmla="*/ 17 h 292"/>
                <a:gd name="T10" fmla="*/ 392 w 392"/>
                <a:gd name="T11" fmla="*/ 90 h 292"/>
                <a:gd name="T12" fmla="*/ 347 w 392"/>
                <a:gd name="T13" fmla="*/ 145 h 292"/>
                <a:gd name="T14" fmla="*/ 349 w 392"/>
                <a:gd name="T15" fmla="*/ 169 h 292"/>
                <a:gd name="T16" fmla="*/ 270 w 392"/>
                <a:gd name="T17" fmla="*/ 240 h 292"/>
                <a:gd name="T18" fmla="*/ 258 w 392"/>
                <a:gd name="T19" fmla="*/ 243 h 292"/>
                <a:gd name="T20" fmla="*/ 251 w 392"/>
                <a:gd name="T21" fmla="*/ 265 h 292"/>
                <a:gd name="T22" fmla="*/ 235 w 392"/>
                <a:gd name="T23" fmla="*/ 253 h 292"/>
                <a:gd name="T24" fmla="*/ 250 w 392"/>
                <a:gd name="T25" fmla="*/ 271 h 292"/>
                <a:gd name="T26" fmla="*/ 235 w 392"/>
                <a:gd name="T27" fmla="*/ 292 h 292"/>
                <a:gd name="T28" fmla="*/ 220 w 392"/>
                <a:gd name="T29" fmla="*/ 289 h 292"/>
                <a:gd name="T30" fmla="*/ 167 w 392"/>
                <a:gd name="T31" fmla="*/ 206 h 292"/>
                <a:gd name="T32" fmla="*/ 51 w 392"/>
                <a:gd name="T33" fmla="*/ 101 h 292"/>
                <a:gd name="T34" fmla="*/ 0 w 392"/>
                <a:gd name="T35" fmla="*/ 69 h 292"/>
                <a:gd name="T36" fmla="*/ 16 w 392"/>
                <a:gd name="T37" fmla="*/ 38 h 292"/>
                <a:gd name="T38" fmla="*/ 16 w 392"/>
                <a:gd name="T39" fmla="*/ 38 h 29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92"/>
                <a:gd name="T61" fmla="*/ 0 h 292"/>
                <a:gd name="T62" fmla="*/ 392 w 392"/>
                <a:gd name="T63" fmla="*/ 292 h 29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92" h="292">
                  <a:moveTo>
                    <a:pt x="16" y="38"/>
                  </a:moveTo>
                  <a:lnTo>
                    <a:pt x="73" y="11"/>
                  </a:lnTo>
                  <a:lnTo>
                    <a:pt x="177" y="0"/>
                  </a:lnTo>
                  <a:lnTo>
                    <a:pt x="220" y="27"/>
                  </a:lnTo>
                  <a:lnTo>
                    <a:pt x="289" y="17"/>
                  </a:lnTo>
                  <a:lnTo>
                    <a:pt x="392" y="90"/>
                  </a:lnTo>
                  <a:lnTo>
                    <a:pt x="347" y="145"/>
                  </a:lnTo>
                  <a:lnTo>
                    <a:pt x="349" y="169"/>
                  </a:lnTo>
                  <a:lnTo>
                    <a:pt x="270" y="240"/>
                  </a:lnTo>
                  <a:lnTo>
                    <a:pt x="258" y="243"/>
                  </a:lnTo>
                  <a:lnTo>
                    <a:pt x="251" y="265"/>
                  </a:lnTo>
                  <a:lnTo>
                    <a:pt x="235" y="253"/>
                  </a:lnTo>
                  <a:lnTo>
                    <a:pt x="250" y="271"/>
                  </a:lnTo>
                  <a:lnTo>
                    <a:pt x="235" y="292"/>
                  </a:lnTo>
                  <a:lnTo>
                    <a:pt x="220" y="289"/>
                  </a:lnTo>
                  <a:lnTo>
                    <a:pt x="167" y="206"/>
                  </a:lnTo>
                  <a:lnTo>
                    <a:pt x="51" y="101"/>
                  </a:lnTo>
                  <a:lnTo>
                    <a:pt x="0" y="69"/>
                  </a:lnTo>
                  <a:lnTo>
                    <a:pt x="16" y="38"/>
                  </a:lnTo>
                  <a:close/>
                </a:path>
              </a:pathLst>
            </a:custGeom>
            <a:solidFill>
              <a:srgbClr val="000000"/>
            </a:solidFill>
            <a:ln w="9525">
              <a:noFill/>
              <a:round/>
              <a:headEnd/>
              <a:tailEnd/>
            </a:ln>
          </p:spPr>
          <p:txBody>
            <a:bodyPr/>
            <a:lstStyle/>
            <a:p>
              <a:endParaRPr lang="en-US"/>
            </a:p>
          </p:txBody>
        </p:sp>
        <p:sp>
          <p:nvSpPr>
            <p:cNvPr id="288" name="Freeform 49"/>
            <p:cNvSpPr>
              <a:spLocks/>
            </p:cNvSpPr>
            <p:nvPr/>
          </p:nvSpPr>
          <p:spPr bwMode="auto">
            <a:xfrm>
              <a:off x="4335" y="2304"/>
              <a:ext cx="82" cy="128"/>
            </a:xfrm>
            <a:custGeom>
              <a:avLst/>
              <a:gdLst>
                <a:gd name="T0" fmla="*/ 0 w 82"/>
                <a:gd name="T1" fmla="*/ 12 h 128"/>
                <a:gd name="T2" fmla="*/ 11 w 82"/>
                <a:gd name="T3" fmla="*/ 0 h 128"/>
                <a:gd name="T4" fmla="*/ 27 w 82"/>
                <a:gd name="T5" fmla="*/ 0 h 128"/>
                <a:gd name="T6" fmla="*/ 21 w 82"/>
                <a:gd name="T7" fmla="*/ 12 h 128"/>
                <a:gd name="T8" fmla="*/ 17 w 82"/>
                <a:gd name="T9" fmla="*/ 17 h 128"/>
                <a:gd name="T10" fmla="*/ 20 w 82"/>
                <a:gd name="T11" fmla="*/ 32 h 128"/>
                <a:gd name="T12" fmla="*/ 40 w 82"/>
                <a:gd name="T13" fmla="*/ 52 h 128"/>
                <a:gd name="T14" fmla="*/ 43 w 82"/>
                <a:gd name="T15" fmla="*/ 67 h 128"/>
                <a:gd name="T16" fmla="*/ 59 w 82"/>
                <a:gd name="T17" fmla="*/ 86 h 128"/>
                <a:gd name="T18" fmla="*/ 72 w 82"/>
                <a:gd name="T19" fmla="*/ 90 h 128"/>
                <a:gd name="T20" fmla="*/ 78 w 82"/>
                <a:gd name="T21" fmla="*/ 102 h 128"/>
                <a:gd name="T22" fmla="*/ 67 w 82"/>
                <a:gd name="T23" fmla="*/ 111 h 128"/>
                <a:gd name="T24" fmla="*/ 78 w 82"/>
                <a:gd name="T25" fmla="*/ 110 h 128"/>
                <a:gd name="T26" fmla="*/ 82 w 82"/>
                <a:gd name="T27" fmla="*/ 119 h 128"/>
                <a:gd name="T28" fmla="*/ 32 w 82"/>
                <a:gd name="T29" fmla="*/ 128 h 128"/>
                <a:gd name="T30" fmla="*/ 0 w 82"/>
                <a:gd name="T31" fmla="*/ 12 h 128"/>
                <a:gd name="T32" fmla="*/ 0 w 82"/>
                <a:gd name="T33" fmla="*/ 12 h 1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2"/>
                <a:gd name="T52" fmla="*/ 0 h 128"/>
                <a:gd name="T53" fmla="*/ 82 w 82"/>
                <a:gd name="T54" fmla="*/ 128 h 1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2" h="128">
                  <a:moveTo>
                    <a:pt x="0" y="12"/>
                  </a:moveTo>
                  <a:lnTo>
                    <a:pt x="11" y="0"/>
                  </a:lnTo>
                  <a:lnTo>
                    <a:pt x="27" y="0"/>
                  </a:lnTo>
                  <a:lnTo>
                    <a:pt x="21" y="12"/>
                  </a:lnTo>
                  <a:lnTo>
                    <a:pt x="17" y="17"/>
                  </a:lnTo>
                  <a:lnTo>
                    <a:pt x="20" y="32"/>
                  </a:lnTo>
                  <a:lnTo>
                    <a:pt x="40" y="52"/>
                  </a:lnTo>
                  <a:lnTo>
                    <a:pt x="43" y="67"/>
                  </a:lnTo>
                  <a:lnTo>
                    <a:pt x="59" y="86"/>
                  </a:lnTo>
                  <a:lnTo>
                    <a:pt x="72" y="90"/>
                  </a:lnTo>
                  <a:lnTo>
                    <a:pt x="78" y="102"/>
                  </a:lnTo>
                  <a:lnTo>
                    <a:pt x="67" y="111"/>
                  </a:lnTo>
                  <a:lnTo>
                    <a:pt x="78" y="110"/>
                  </a:lnTo>
                  <a:lnTo>
                    <a:pt x="82" y="119"/>
                  </a:lnTo>
                  <a:lnTo>
                    <a:pt x="32" y="128"/>
                  </a:lnTo>
                  <a:lnTo>
                    <a:pt x="0" y="12"/>
                  </a:lnTo>
                  <a:close/>
                </a:path>
              </a:pathLst>
            </a:custGeom>
            <a:solidFill>
              <a:srgbClr val="000000"/>
            </a:solidFill>
            <a:ln w="9525">
              <a:noFill/>
              <a:round/>
              <a:headEnd/>
              <a:tailEnd/>
            </a:ln>
          </p:spPr>
          <p:txBody>
            <a:bodyPr/>
            <a:lstStyle/>
            <a:p>
              <a:endParaRPr lang="en-US"/>
            </a:p>
          </p:txBody>
        </p:sp>
        <p:sp>
          <p:nvSpPr>
            <p:cNvPr id="289" name="Freeform 50"/>
            <p:cNvSpPr>
              <a:spLocks/>
            </p:cNvSpPr>
            <p:nvPr/>
          </p:nvSpPr>
          <p:spPr bwMode="auto">
            <a:xfrm>
              <a:off x="3956" y="2098"/>
              <a:ext cx="447" cy="281"/>
            </a:xfrm>
            <a:custGeom>
              <a:avLst/>
              <a:gdLst>
                <a:gd name="T0" fmla="*/ 35 w 447"/>
                <a:gd name="T1" fmla="*/ 281 h 281"/>
                <a:gd name="T2" fmla="*/ 109 w 447"/>
                <a:gd name="T3" fmla="*/ 267 h 281"/>
                <a:gd name="T4" fmla="*/ 379 w 447"/>
                <a:gd name="T5" fmla="*/ 218 h 281"/>
                <a:gd name="T6" fmla="*/ 390 w 447"/>
                <a:gd name="T7" fmla="*/ 206 h 281"/>
                <a:gd name="T8" fmla="*/ 406 w 447"/>
                <a:gd name="T9" fmla="*/ 206 h 281"/>
                <a:gd name="T10" fmla="*/ 423 w 447"/>
                <a:gd name="T11" fmla="*/ 193 h 281"/>
                <a:gd name="T12" fmla="*/ 447 w 447"/>
                <a:gd name="T13" fmla="*/ 161 h 281"/>
                <a:gd name="T14" fmla="*/ 404 w 447"/>
                <a:gd name="T15" fmla="*/ 126 h 281"/>
                <a:gd name="T16" fmla="*/ 403 w 447"/>
                <a:gd name="T17" fmla="*/ 94 h 281"/>
                <a:gd name="T18" fmla="*/ 423 w 447"/>
                <a:gd name="T19" fmla="*/ 48 h 281"/>
                <a:gd name="T20" fmla="*/ 394 w 447"/>
                <a:gd name="T21" fmla="*/ 32 h 281"/>
                <a:gd name="T22" fmla="*/ 361 w 447"/>
                <a:gd name="T23" fmla="*/ 0 h 281"/>
                <a:gd name="T24" fmla="*/ 63 w 447"/>
                <a:gd name="T25" fmla="*/ 55 h 281"/>
                <a:gd name="T26" fmla="*/ 48 w 447"/>
                <a:gd name="T27" fmla="*/ 32 h 281"/>
                <a:gd name="T28" fmla="*/ 0 w 447"/>
                <a:gd name="T29" fmla="*/ 69 h 281"/>
                <a:gd name="T30" fmla="*/ 35 w 447"/>
                <a:gd name="T31" fmla="*/ 281 h 281"/>
                <a:gd name="T32" fmla="*/ 35 w 447"/>
                <a:gd name="T33" fmla="*/ 281 h 2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7"/>
                <a:gd name="T52" fmla="*/ 0 h 281"/>
                <a:gd name="T53" fmla="*/ 447 w 447"/>
                <a:gd name="T54" fmla="*/ 281 h 2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7" h="281">
                  <a:moveTo>
                    <a:pt x="35" y="281"/>
                  </a:moveTo>
                  <a:lnTo>
                    <a:pt x="109" y="267"/>
                  </a:lnTo>
                  <a:lnTo>
                    <a:pt x="379" y="218"/>
                  </a:lnTo>
                  <a:lnTo>
                    <a:pt x="390" y="206"/>
                  </a:lnTo>
                  <a:lnTo>
                    <a:pt x="406" y="206"/>
                  </a:lnTo>
                  <a:lnTo>
                    <a:pt x="423" y="193"/>
                  </a:lnTo>
                  <a:lnTo>
                    <a:pt x="447" y="161"/>
                  </a:lnTo>
                  <a:lnTo>
                    <a:pt x="404" y="126"/>
                  </a:lnTo>
                  <a:lnTo>
                    <a:pt x="403" y="94"/>
                  </a:lnTo>
                  <a:lnTo>
                    <a:pt x="423" y="48"/>
                  </a:lnTo>
                  <a:lnTo>
                    <a:pt x="394" y="32"/>
                  </a:lnTo>
                  <a:lnTo>
                    <a:pt x="361" y="0"/>
                  </a:lnTo>
                  <a:lnTo>
                    <a:pt x="63" y="55"/>
                  </a:lnTo>
                  <a:lnTo>
                    <a:pt x="48" y="32"/>
                  </a:lnTo>
                  <a:lnTo>
                    <a:pt x="0" y="69"/>
                  </a:lnTo>
                  <a:lnTo>
                    <a:pt x="35" y="281"/>
                  </a:lnTo>
                  <a:close/>
                </a:path>
              </a:pathLst>
            </a:custGeom>
            <a:solidFill>
              <a:srgbClr val="000000"/>
            </a:solidFill>
            <a:ln w="9525">
              <a:noFill/>
              <a:round/>
              <a:headEnd/>
              <a:tailEnd/>
            </a:ln>
          </p:spPr>
          <p:txBody>
            <a:bodyPr/>
            <a:lstStyle/>
            <a:p>
              <a:endParaRPr lang="en-US"/>
            </a:p>
          </p:txBody>
        </p:sp>
        <p:sp>
          <p:nvSpPr>
            <p:cNvPr id="290" name="Freeform 51"/>
            <p:cNvSpPr>
              <a:spLocks/>
            </p:cNvSpPr>
            <p:nvPr/>
          </p:nvSpPr>
          <p:spPr bwMode="auto">
            <a:xfrm>
              <a:off x="4356" y="2146"/>
              <a:ext cx="97" cy="230"/>
            </a:xfrm>
            <a:custGeom>
              <a:avLst/>
              <a:gdLst>
                <a:gd name="T0" fmla="*/ 6 w 97"/>
                <a:gd name="T1" fmla="*/ 158 h 230"/>
                <a:gd name="T2" fmla="*/ 23 w 97"/>
                <a:gd name="T3" fmla="*/ 145 h 230"/>
                <a:gd name="T4" fmla="*/ 47 w 97"/>
                <a:gd name="T5" fmla="*/ 113 h 230"/>
                <a:gd name="T6" fmla="*/ 4 w 97"/>
                <a:gd name="T7" fmla="*/ 78 h 230"/>
                <a:gd name="T8" fmla="*/ 3 w 97"/>
                <a:gd name="T9" fmla="*/ 46 h 230"/>
                <a:gd name="T10" fmla="*/ 23 w 97"/>
                <a:gd name="T11" fmla="*/ 0 h 230"/>
                <a:gd name="T12" fmla="*/ 89 w 97"/>
                <a:gd name="T13" fmla="*/ 22 h 230"/>
                <a:gd name="T14" fmla="*/ 89 w 97"/>
                <a:gd name="T15" fmla="*/ 31 h 230"/>
                <a:gd name="T16" fmla="*/ 82 w 97"/>
                <a:gd name="T17" fmla="*/ 57 h 230"/>
                <a:gd name="T18" fmla="*/ 76 w 97"/>
                <a:gd name="T19" fmla="*/ 62 h 230"/>
                <a:gd name="T20" fmla="*/ 73 w 97"/>
                <a:gd name="T21" fmla="*/ 76 h 230"/>
                <a:gd name="T22" fmla="*/ 81 w 97"/>
                <a:gd name="T23" fmla="*/ 80 h 230"/>
                <a:gd name="T24" fmla="*/ 97 w 97"/>
                <a:gd name="T25" fmla="*/ 76 h 230"/>
                <a:gd name="T26" fmla="*/ 97 w 97"/>
                <a:gd name="T27" fmla="*/ 115 h 230"/>
                <a:gd name="T28" fmla="*/ 97 w 97"/>
                <a:gd name="T29" fmla="*/ 139 h 230"/>
                <a:gd name="T30" fmla="*/ 97 w 97"/>
                <a:gd name="T31" fmla="*/ 152 h 230"/>
                <a:gd name="T32" fmla="*/ 92 w 97"/>
                <a:gd name="T33" fmla="*/ 164 h 230"/>
                <a:gd name="T34" fmla="*/ 85 w 97"/>
                <a:gd name="T35" fmla="*/ 164 h 230"/>
                <a:gd name="T36" fmla="*/ 88 w 97"/>
                <a:gd name="T37" fmla="*/ 176 h 230"/>
                <a:gd name="T38" fmla="*/ 63 w 97"/>
                <a:gd name="T39" fmla="*/ 230 h 230"/>
                <a:gd name="T40" fmla="*/ 57 w 97"/>
                <a:gd name="T41" fmla="*/ 230 h 230"/>
                <a:gd name="T42" fmla="*/ 55 w 97"/>
                <a:gd name="T43" fmla="*/ 210 h 230"/>
                <a:gd name="T44" fmla="*/ 38 w 97"/>
                <a:gd name="T45" fmla="*/ 210 h 230"/>
                <a:gd name="T46" fmla="*/ 4 w 97"/>
                <a:gd name="T47" fmla="*/ 188 h 230"/>
                <a:gd name="T48" fmla="*/ 0 w 97"/>
                <a:gd name="T49" fmla="*/ 170 h 230"/>
                <a:gd name="T50" fmla="*/ 6 w 97"/>
                <a:gd name="T51" fmla="*/ 158 h 230"/>
                <a:gd name="T52" fmla="*/ 6 w 97"/>
                <a:gd name="T53" fmla="*/ 158 h 23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7"/>
                <a:gd name="T82" fmla="*/ 0 h 230"/>
                <a:gd name="T83" fmla="*/ 97 w 97"/>
                <a:gd name="T84" fmla="*/ 230 h 23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7" h="230">
                  <a:moveTo>
                    <a:pt x="6" y="158"/>
                  </a:moveTo>
                  <a:lnTo>
                    <a:pt x="23" y="145"/>
                  </a:lnTo>
                  <a:lnTo>
                    <a:pt x="47" y="113"/>
                  </a:lnTo>
                  <a:lnTo>
                    <a:pt x="4" y="78"/>
                  </a:lnTo>
                  <a:lnTo>
                    <a:pt x="3" y="46"/>
                  </a:lnTo>
                  <a:lnTo>
                    <a:pt x="23" y="0"/>
                  </a:lnTo>
                  <a:lnTo>
                    <a:pt x="89" y="22"/>
                  </a:lnTo>
                  <a:lnTo>
                    <a:pt x="89" y="31"/>
                  </a:lnTo>
                  <a:lnTo>
                    <a:pt x="82" y="57"/>
                  </a:lnTo>
                  <a:lnTo>
                    <a:pt x="76" y="62"/>
                  </a:lnTo>
                  <a:lnTo>
                    <a:pt x="73" y="76"/>
                  </a:lnTo>
                  <a:lnTo>
                    <a:pt x="81" y="80"/>
                  </a:lnTo>
                  <a:lnTo>
                    <a:pt x="97" y="76"/>
                  </a:lnTo>
                  <a:lnTo>
                    <a:pt x="97" y="115"/>
                  </a:lnTo>
                  <a:lnTo>
                    <a:pt x="97" y="139"/>
                  </a:lnTo>
                  <a:lnTo>
                    <a:pt x="97" y="152"/>
                  </a:lnTo>
                  <a:lnTo>
                    <a:pt x="92" y="164"/>
                  </a:lnTo>
                  <a:lnTo>
                    <a:pt x="85" y="164"/>
                  </a:lnTo>
                  <a:lnTo>
                    <a:pt x="88" y="176"/>
                  </a:lnTo>
                  <a:lnTo>
                    <a:pt x="63" y="230"/>
                  </a:lnTo>
                  <a:lnTo>
                    <a:pt x="57" y="230"/>
                  </a:lnTo>
                  <a:lnTo>
                    <a:pt x="55" y="210"/>
                  </a:lnTo>
                  <a:lnTo>
                    <a:pt x="38" y="210"/>
                  </a:lnTo>
                  <a:lnTo>
                    <a:pt x="4" y="188"/>
                  </a:lnTo>
                  <a:lnTo>
                    <a:pt x="0" y="170"/>
                  </a:lnTo>
                  <a:lnTo>
                    <a:pt x="6" y="158"/>
                  </a:lnTo>
                  <a:close/>
                </a:path>
              </a:pathLst>
            </a:custGeom>
            <a:solidFill>
              <a:srgbClr val="000000"/>
            </a:solidFill>
            <a:ln w="9525">
              <a:noFill/>
              <a:round/>
              <a:headEnd/>
              <a:tailEnd/>
            </a:ln>
          </p:spPr>
          <p:txBody>
            <a:bodyPr/>
            <a:lstStyle/>
            <a:p>
              <a:endParaRPr lang="en-US"/>
            </a:p>
          </p:txBody>
        </p:sp>
        <p:sp>
          <p:nvSpPr>
            <p:cNvPr id="291" name="Freeform 52"/>
            <p:cNvSpPr>
              <a:spLocks/>
            </p:cNvSpPr>
            <p:nvPr/>
          </p:nvSpPr>
          <p:spPr bwMode="auto">
            <a:xfrm>
              <a:off x="4004" y="1788"/>
              <a:ext cx="458" cy="399"/>
            </a:xfrm>
            <a:custGeom>
              <a:avLst/>
              <a:gdLst>
                <a:gd name="T0" fmla="*/ 15 w 458"/>
                <a:gd name="T1" fmla="*/ 365 h 399"/>
                <a:gd name="T2" fmla="*/ 313 w 458"/>
                <a:gd name="T3" fmla="*/ 310 h 399"/>
                <a:gd name="T4" fmla="*/ 346 w 458"/>
                <a:gd name="T5" fmla="*/ 342 h 399"/>
                <a:gd name="T6" fmla="*/ 375 w 458"/>
                <a:gd name="T7" fmla="*/ 358 h 399"/>
                <a:gd name="T8" fmla="*/ 441 w 458"/>
                <a:gd name="T9" fmla="*/ 380 h 399"/>
                <a:gd name="T10" fmla="*/ 446 w 458"/>
                <a:gd name="T11" fmla="*/ 399 h 399"/>
                <a:gd name="T12" fmla="*/ 457 w 458"/>
                <a:gd name="T13" fmla="*/ 374 h 399"/>
                <a:gd name="T14" fmla="*/ 458 w 458"/>
                <a:gd name="T15" fmla="*/ 340 h 399"/>
                <a:gd name="T16" fmla="*/ 446 w 458"/>
                <a:gd name="T17" fmla="*/ 276 h 399"/>
                <a:gd name="T18" fmla="*/ 445 w 458"/>
                <a:gd name="T19" fmla="*/ 209 h 399"/>
                <a:gd name="T20" fmla="*/ 414 w 458"/>
                <a:gd name="T21" fmla="*/ 111 h 399"/>
                <a:gd name="T22" fmla="*/ 409 w 458"/>
                <a:gd name="T23" fmla="*/ 68 h 399"/>
                <a:gd name="T24" fmla="*/ 389 w 458"/>
                <a:gd name="T25" fmla="*/ 0 h 399"/>
                <a:gd name="T26" fmla="*/ 292 w 458"/>
                <a:gd name="T27" fmla="*/ 21 h 399"/>
                <a:gd name="T28" fmla="*/ 238 w 458"/>
                <a:gd name="T29" fmla="*/ 79 h 399"/>
                <a:gd name="T30" fmla="*/ 235 w 458"/>
                <a:gd name="T31" fmla="*/ 94 h 399"/>
                <a:gd name="T32" fmla="*/ 205 w 458"/>
                <a:gd name="T33" fmla="*/ 127 h 399"/>
                <a:gd name="T34" fmla="*/ 213 w 458"/>
                <a:gd name="T35" fmla="*/ 139 h 399"/>
                <a:gd name="T36" fmla="*/ 218 w 458"/>
                <a:gd name="T37" fmla="*/ 149 h 399"/>
                <a:gd name="T38" fmla="*/ 214 w 458"/>
                <a:gd name="T39" fmla="*/ 151 h 399"/>
                <a:gd name="T40" fmla="*/ 223 w 458"/>
                <a:gd name="T41" fmla="*/ 165 h 399"/>
                <a:gd name="T42" fmla="*/ 225 w 458"/>
                <a:gd name="T43" fmla="*/ 177 h 399"/>
                <a:gd name="T44" fmla="*/ 195 w 458"/>
                <a:gd name="T45" fmla="*/ 204 h 399"/>
                <a:gd name="T46" fmla="*/ 151 w 458"/>
                <a:gd name="T47" fmla="*/ 217 h 399"/>
                <a:gd name="T48" fmla="*/ 140 w 458"/>
                <a:gd name="T49" fmla="*/ 225 h 399"/>
                <a:gd name="T50" fmla="*/ 123 w 458"/>
                <a:gd name="T51" fmla="*/ 219 h 399"/>
                <a:gd name="T52" fmla="*/ 74 w 458"/>
                <a:gd name="T53" fmla="*/ 224 h 399"/>
                <a:gd name="T54" fmla="*/ 37 w 458"/>
                <a:gd name="T55" fmla="*/ 239 h 399"/>
                <a:gd name="T56" fmla="*/ 37 w 458"/>
                <a:gd name="T57" fmla="*/ 256 h 399"/>
                <a:gd name="T58" fmla="*/ 45 w 458"/>
                <a:gd name="T59" fmla="*/ 270 h 399"/>
                <a:gd name="T60" fmla="*/ 50 w 458"/>
                <a:gd name="T61" fmla="*/ 268 h 399"/>
                <a:gd name="T62" fmla="*/ 55 w 458"/>
                <a:gd name="T63" fmla="*/ 284 h 399"/>
                <a:gd name="T64" fmla="*/ 46 w 458"/>
                <a:gd name="T65" fmla="*/ 291 h 399"/>
                <a:gd name="T66" fmla="*/ 41 w 458"/>
                <a:gd name="T67" fmla="*/ 305 h 399"/>
                <a:gd name="T68" fmla="*/ 0 w 458"/>
                <a:gd name="T69" fmla="*/ 342 h 399"/>
                <a:gd name="T70" fmla="*/ 15 w 458"/>
                <a:gd name="T71" fmla="*/ 365 h 399"/>
                <a:gd name="T72" fmla="*/ 15 w 458"/>
                <a:gd name="T73" fmla="*/ 365 h 3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8"/>
                <a:gd name="T112" fmla="*/ 0 h 399"/>
                <a:gd name="T113" fmla="*/ 458 w 458"/>
                <a:gd name="T114" fmla="*/ 399 h 39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8" h="399">
                  <a:moveTo>
                    <a:pt x="15" y="365"/>
                  </a:moveTo>
                  <a:lnTo>
                    <a:pt x="313" y="310"/>
                  </a:lnTo>
                  <a:lnTo>
                    <a:pt x="346" y="342"/>
                  </a:lnTo>
                  <a:lnTo>
                    <a:pt x="375" y="358"/>
                  </a:lnTo>
                  <a:lnTo>
                    <a:pt x="441" y="380"/>
                  </a:lnTo>
                  <a:lnTo>
                    <a:pt x="446" y="399"/>
                  </a:lnTo>
                  <a:lnTo>
                    <a:pt x="457" y="374"/>
                  </a:lnTo>
                  <a:lnTo>
                    <a:pt x="458" y="340"/>
                  </a:lnTo>
                  <a:lnTo>
                    <a:pt x="446" y="276"/>
                  </a:lnTo>
                  <a:lnTo>
                    <a:pt x="445" y="209"/>
                  </a:lnTo>
                  <a:lnTo>
                    <a:pt x="414" y="111"/>
                  </a:lnTo>
                  <a:lnTo>
                    <a:pt x="409" y="68"/>
                  </a:lnTo>
                  <a:lnTo>
                    <a:pt x="389" y="0"/>
                  </a:lnTo>
                  <a:lnTo>
                    <a:pt x="292" y="21"/>
                  </a:lnTo>
                  <a:lnTo>
                    <a:pt x="238" y="79"/>
                  </a:lnTo>
                  <a:lnTo>
                    <a:pt x="235" y="94"/>
                  </a:lnTo>
                  <a:lnTo>
                    <a:pt x="205" y="127"/>
                  </a:lnTo>
                  <a:lnTo>
                    <a:pt x="213" y="139"/>
                  </a:lnTo>
                  <a:lnTo>
                    <a:pt x="218" y="149"/>
                  </a:lnTo>
                  <a:lnTo>
                    <a:pt x="214" y="151"/>
                  </a:lnTo>
                  <a:lnTo>
                    <a:pt x="223" y="165"/>
                  </a:lnTo>
                  <a:lnTo>
                    <a:pt x="225" y="177"/>
                  </a:lnTo>
                  <a:lnTo>
                    <a:pt x="195" y="204"/>
                  </a:lnTo>
                  <a:lnTo>
                    <a:pt x="151" y="217"/>
                  </a:lnTo>
                  <a:lnTo>
                    <a:pt x="140" y="225"/>
                  </a:lnTo>
                  <a:lnTo>
                    <a:pt x="123" y="219"/>
                  </a:lnTo>
                  <a:lnTo>
                    <a:pt x="74" y="224"/>
                  </a:lnTo>
                  <a:lnTo>
                    <a:pt x="37" y="239"/>
                  </a:lnTo>
                  <a:lnTo>
                    <a:pt x="37" y="256"/>
                  </a:lnTo>
                  <a:lnTo>
                    <a:pt x="45" y="270"/>
                  </a:lnTo>
                  <a:lnTo>
                    <a:pt x="50" y="268"/>
                  </a:lnTo>
                  <a:lnTo>
                    <a:pt x="55" y="284"/>
                  </a:lnTo>
                  <a:lnTo>
                    <a:pt x="46" y="291"/>
                  </a:lnTo>
                  <a:lnTo>
                    <a:pt x="41" y="305"/>
                  </a:lnTo>
                  <a:lnTo>
                    <a:pt x="0" y="342"/>
                  </a:lnTo>
                  <a:lnTo>
                    <a:pt x="15" y="365"/>
                  </a:lnTo>
                  <a:close/>
                </a:path>
              </a:pathLst>
            </a:custGeom>
            <a:solidFill>
              <a:srgbClr val="000000"/>
            </a:solidFill>
            <a:ln w="9525">
              <a:noFill/>
              <a:round/>
              <a:headEnd/>
              <a:tailEnd/>
            </a:ln>
          </p:spPr>
          <p:txBody>
            <a:bodyPr/>
            <a:lstStyle/>
            <a:p>
              <a:endParaRPr lang="en-US"/>
            </a:p>
          </p:txBody>
        </p:sp>
        <p:sp>
          <p:nvSpPr>
            <p:cNvPr id="292" name="Freeform 53"/>
            <p:cNvSpPr>
              <a:spLocks/>
            </p:cNvSpPr>
            <p:nvPr/>
          </p:nvSpPr>
          <p:spPr bwMode="auto">
            <a:xfrm>
              <a:off x="4429" y="2203"/>
              <a:ext cx="13" cy="19"/>
            </a:xfrm>
            <a:custGeom>
              <a:avLst/>
              <a:gdLst>
                <a:gd name="T0" fmla="*/ 0 w 13"/>
                <a:gd name="T1" fmla="*/ 19 h 19"/>
                <a:gd name="T2" fmla="*/ 3 w 13"/>
                <a:gd name="T3" fmla="*/ 5 h 19"/>
                <a:gd name="T4" fmla="*/ 9 w 13"/>
                <a:gd name="T5" fmla="*/ 0 h 19"/>
                <a:gd name="T6" fmla="*/ 13 w 13"/>
                <a:gd name="T7" fmla="*/ 4 h 19"/>
                <a:gd name="T8" fmla="*/ 0 w 13"/>
                <a:gd name="T9" fmla="*/ 19 h 19"/>
                <a:gd name="T10" fmla="*/ 0 w 13"/>
                <a:gd name="T11" fmla="*/ 19 h 19"/>
                <a:gd name="T12" fmla="*/ 0 w 13"/>
                <a:gd name="T13" fmla="*/ 19 h 19"/>
                <a:gd name="T14" fmla="*/ 0 60000 65536"/>
                <a:gd name="T15" fmla="*/ 0 60000 65536"/>
                <a:gd name="T16" fmla="*/ 0 60000 65536"/>
                <a:gd name="T17" fmla="*/ 0 60000 65536"/>
                <a:gd name="T18" fmla="*/ 0 60000 65536"/>
                <a:gd name="T19" fmla="*/ 0 60000 65536"/>
                <a:gd name="T20" fmla="*/ 0 60000 65536"/>
                <a:gd name="T21" fmla="*/ 0 w 13"/>
                <a:gd name="T22" fmla="*/ 0 h 19"/>
                <a:gd name="T23" fmla="*/ 13 w 13"/>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9">
                  <a:moveTo>
                    <a:pt x="0" y="19"/>
                  </a:moveTo>
                  <a:lnTo>
                    <a:pt x="3" y="5"/>
                  </a:lnTo>
                  <a:lnTo>
                    <a:pt x="9" y="0"/>
                  </a:lnTo>
                  <a:lnTo>
                    <a:pt x="13" y="4"/>
                  </a:lnTo>
                  <a:lnTo>
                    <a:pt x="0" y="19"/>
                  </a:lnTo>
                  <a:close/>
                </a:path>
              </a:pathLst>
            </a:custGeom>
            <a:solidFill>
              <a:srgbClr val="000000"/>
            </a:solidFill>
            <a:ln w="9525">
              <a:noFill/>
              <a:round/>
              <a:headEnd/>
              <a:tailEnd/>
            </a:ln>
          </p:spPr>
          <p:txBody>
            <a:bodyPr/>
            <a:lstStyle/>
            <a:p>
              <a:endParaRPr lang="en-US"/>
            </a:p>
          </p:txBody>
        </p:sp>
        <p:sp>
          <p:nvSpPr>
            <p:cNvPr id="293" name="Freeform 54"/>
            <p:cNvSpPr>
              <a:spLocks/>
            </p:cNvSpPr>
            <p:nvPr/>
          </p:nvSpPr>
          <p:spPr bwMode="auto">
            <a:xfrm>
              <a:off x="4444" y="2128"/>
              <a:ext cx="142" cy="81"/>
            </a:xfrm>
            <a:custGeom>
              <a:avLst/>
              <a:gdLst>
                <a:gd name="T0" fmla="*/ 10 w 142"/>
                <a:gd name="T1" fmla="*/ 81 h 81"/>
                <a:gd name="T2" fmla="*/ 60 w 142"/>
                <a:gd name="T3" fmla="*/ 53 h 81"/>
                <a:gd name="T4" fmla="*/ 94 w 142"/>
                <a:gd name="T5" fmla="*/ 37 h 81"/>
                <a:gd name="T6" fmla="*/ 59 w 142"/>
                <a:gd name="T7" fmla="*/ 63 h 81"/>
                <a:gd name="T8" fmla="*/ 61 w 142"/>
                <a:gd name="T9" fmla="*/ 64 h 81"/>
                <a:gd name="T10" fmla="*/ 115 w 142"/>
                <a:gd name="T11" fmla="*/ 28 h 81"/>
                <a:gd name="T12" fmla="*/ 142 w 142"/>
                <a:gd name="T13" fmla="*/ 4 h 81"/>
                <a:gd name="T14" fmla="*/ 139 w 142"/>
                <a:gd name="T15" fmla="*/ 0 h 81"/>
                <a:gd name="T16" fmla="*/ 115 w 142"/>
                <a:gd name="T17" fmla="*/ 13 h 81"/>
                <a:gd name="T18" fmla="*/ 112 w 142"/>
                <a:gd name="T19" fmla="*/ 12 h 81"/>
                <a:gd name="T20" fmla="*/ 100 w 142"/>
                <a:gd name="T21" fmla="*/ 28 h 81"/>
                <a:gd name="T22" fmla="*/ 92 w 142"/>
                <a:gd name="T23" fmla="*/ 28 h 81"/>
                <a:gd name="T24" fmla="*/ 111 w 142"/>
                <a:gd name="T25" fmla="*/ 0 h 81"/>
                <a:gd name="T26" fmla="*/ 92 w 142"/>
                <a:gd name="T27" fmla="*/ 20 h 81"/>
                <a:gd name="T28" fmla="*/ 28 w 142"/>
                <a:gd name="T29" fmla="*/ 43 h 81"/>
                <a:gd name="T30" fmla="*/ 16 w 142"/>
                <a:gd name="T31" fmla="*/ 59 h 81"/>
                <a:gd name="T32" fmla="*/ 5 w 142"/>
                <a:gd name="T33" fmla="*/ 61 h 81"/>
                <a:gd name="T34" fmla="*/ 0 w 142"/>
                <a:gd name="T35" fmla="*/ 73 h 81"/>
                <a:gd name="T36" fmla="*/ 10 w 142"/>
                <a:gd name="T37" fmla="*/ 81 h 81"/>
                <a:gd name="T38" fmla="*/ 10 w 142"/>
                <a:gd name="T39" fmla="*/ 81 h 8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2"/>
                <a:gd name="T61" fmla="*/ 0 h 81"/>
                <a:gd name="T62" fmla="*/ 142 w 142"/>
                <a:gd name="T63" fmla="*/ 81 h 8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2" h="81">
                  <a:moveTo>
                    <a:pt x="10" y="81"/>
                  </a:moveTo>
                  <a:lnTo>
                    <a:pt x="60" y="53"/>
                  </a:lnTo>
                  <a:lnTo>
                    <a:pt x="94" y="37"/>
                  </a:lnTo>
                  <a:lnTo>
                    <a:pt x="59" y="63"/>
                  </a:lnTo>
                  <a:lnTo>
                    <a:pt x="61" y="64"/>
                  </a:lnTo>
                  <a:lnTo>
                    <a:pt x="115" y="28"/>
                  </a:lnTo>
                  <a:lnTo>
                    <a:pt x="142" y="4"/>
                  </a:lnTo>
                  <a:lnTo>
                    <a:pt x="139" y="0"/>
                  </a:lnTo>
                  <a:lnTo>
                    <a:pt x="115" y="13"/>
                  </a:lnTo>
                  <a:lnTo>
                    <a:pt x="112" y="12"/>
                  </a:lnTo>
                  <a:lnTo>
                    <a:pt x="100" y="28"/>
                  </a:lnTo>
                  <a:lnTo>
                    <a:pt x="92" y="28"/>
                  </a:lnTo>
                  <a:lnTo>
                    <a:pt x="111" y="0"/>
                  </a:lnTo>
                  <a:lnTo>
                    <a:pt x="92" y="20"/>
                  </a:lnTo>
                  <a:lnTo>
                    <a:pt x="28" y="43"/>
                  </a:lnTo>
                  <a:lnTo>
                    <a:pt x="16" y="59"/>
                  </a:lnTo>
                  <a:lnTo>
                    <a:pt x="5" y="61"/>
                  </a:lnTo>
                  <a:lnTo>
                    <a:pt x="0" y="73"/>
                  </a:lnTo>
                  <a:lnTo>
                    <a:pt x="10" y="81"/>
                  </a:lnTo>
                  <a:close/>
                </a:path>
              </a:pathLst>
            </a:custGeom>
            <a:solidFill>
              <a:srgbClr val="000000"/>
            </a:solidFill>
            <a:ln w="9525">
              <a:noFill/>
              <a:round/>
              <a:headEnd/>
              <a:tailEnd/>
            </a:ln>
          </p:spPr>
          <p:txBody>
            <a:bodyPr/>
            <a:lstStyle/>
            <a:p>
              <a:endParaRPr lang="en-US"/>
            </a:p>
          </p:txBody>
        </p:sp>
        <p:sp>
          <p:nvSpPr>
            <p:cNvPr id="294" name="Freeform 55"/>
            <p:cNvSpPr>
              <a:spLocks/>
            </p:cNvSpPr>
            <p:nvPr/>
          </p:nvSpPr>
          <p:spPr bwMode="auto">
            <a:xfrm>
              <a:off x="4450" y="2039"/>
              <a:ext cx="133" cy="123"/>
            </a:xfrm>
            <a:custGeom>
              <a:avLst/>
              <a:gdLst>
                <a:gd name="T0" fmla="*/ 12 w 133"/>
                <a:gd name="T1" fmla="*/ 89 h 123"/>
                <a:gd name="T2" fmla="*/ 11 w 133"/>
                <a:gd name="T3" fmla="*/ 123 h 123"/>
                <a:gd name="T4" fmla="*/ 22 w 133"/>
                <a:gd name="T5" fmla="*/ 121 h 123"/>
                <a:gd name="T6" fmla="*/ 47 w 133"/>
                <a:gd name="T7" fmla="*/ 102 h 123"/>
                <a:gd name="T8" fmla="*/ 55 w 133"/>
                <a:gd name="T9" fmla="*/ 86 h 123"/>
                <a:gd name="T10" fmla="*/ 61 w 133"/>
                <a:gd name="T11" fmla="*/ 89 h 123"/>
                <a:gd name="T12" fmla="*/ 96 w 133"/>
                <a:gd name="T13" fmla="*/ 79 h 123"/>
                <a:gd name="T14" fmla="*/ 96 w 133"/>
                <a:gd name="T15" fmla="*/ 74 h 123"/>
                <a:gd name="T16" fmla="*/ 102 w 133"/>
                <a:gd name="T17" fmla="*/ 76 h 123"/>
                <a:gd name="T18" fmla="*/ 109 w 133"/>
                <a:gd name="T19" fmla="*/ 71 h 123"/>
                <a:gd name="T20" fmla="*/ 119 w 133"/>
                <a:gd name="T21" fmla="*/ 70 h 123"/>
                <a:gd name="T22" fmla="*/ 133 w 133"/>
                <a:gd name="T23" fmla="*/ 63 h 123"/>
                <a:gd name="T24" fmla="*/ 120 w 133"/>
                <a:gd name="T25" fmla="*/ 0 h 123"/>
                <a:gd name="T26" fmla="*/ 0 w 133"/>
                <a:gd name="T27" fmla="*/ 25 h 123"/>
                <a:gd name="T28" fmla="*/ 12 w 133"/>
                <a:gd name="T29" fmla="*/ 89 h 123"/>
                <a:gd name="T30" fmla="*/ 12 w 133"/>
                <a:gd name="T31" fmla="*/ 89 h 1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3"/>
                <a:gd name="T49" fmla="*/ 0 h 123"/>
                <a:gd name="T50" fmla="*/ 133 w 133"/>
                <a:gd name="T51" fmla="*/ 123 h 1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3" h="123">
                  <a:moveTo>
                    <a:pt x="12" y="89"/>
                  </a:moveTo>
                  <a:lnTo>
                    <a:pt x="11" y="123"/>
                  </a:lnTo>
                  <a:lnTo>
                    <a:pt x="22" y="121"/>
                  </a:lnTo>
                  <a:lnTo>
                    <a:pt x="47" y="102"/>
                  </a:lnTo>
                  <a:lnTo>
                    <a:pt x="55" y="86"/>
                  </a:lnTo>
                  <a:lnTo>
                    <a:pt x="61" y="89"/>
                  </a:lnTo>
                  <a:lnTo>
                    <a:pt x="96" y="79"/>
                  </a:lnTo>
                  <a:lnTo>
                    <a:pt x="96" y="74"/>
                  </a:lnTo>
                  <a:lnTo>
                    <a:pt x="102" y="76"/>
                  </a:lnTo>
                  <a:lnTo>
                    <a:pt x="109" y="71"/>
                  </a:lnTo>
                  <a:lnTo>
                    <a:pt x="119" y="70"/>
                  </a:lnTo>
                  <a:lnTo>
                    <a:pt x="133" y="63"/>
                  </a:lnTo>
                  <a:lnTo>
                    <a:pt x="120" y="0"/>
                  </a:lnTo>
                  <a:lnTo>
                    <a:pt x="0" y="25"/>
                  </a:lnTo>
                  <a:lnTo>
                    <a:pt x="12" y="89"/>
                  </a:lnTo>
                  <a:close/>
                </a:path>
              </a:pathLst>
            </a:custGeom>
            <a:solidFill>
              <a:srgbClr val="000000"/>
            </a:solidFill>
            <a:ln w="9525">
              <a:noFill/>
              <a:round/>
              <a:headEnd/>
              <a:tailEnd/>
            </a:ln>
          </p:spPr>
          <p:txBody>
            <a:bodyPr/>
            <a:lstStyle/>
            <a:p>
              <a:endParaRPr lang="en-US"/>
            </a:p>
          </p:txBody>
        </p:sp>
        <p:sp>
          <p:nvSpPr>
            <p:cNvPr id="295" name="Freeform 56"/>
            <p:cNvSpPr>
              <a:spLocks/>
            </p:cNvSpPr>
            <p:nvPr/>
          </p:nvSpPr>
          <p:spPr bwMode="auto">
            <a:xfrm>
              <a:off x="4570" y="2032"/>
              <a:ext cx="59" cy="70"/>
            </a:xfrm>
            <a:custGeom>
              <a:avLst/>
              <a:gdLst>
                <a:gd name="T0" fmla="*/ 13 w 59"/>
                <a:gd name="T1" fmla="*/ 70 h 70"/>
                <a:gd name="T2" fmla="*/ 38 w 59"/>
                <a:gd name="T3" fmla="*/ 61 h 70"/>
                <a:gd name="T4" fmla="*/ 39 w 59"/>
                <a:gd name="T5" fmla="*/ 32 h 70"/>
                <a:gd name="T6" fmla="*/ 46 w 59"/>
                <a:gd name="T7" fmla="*/ 39 h 70"/>
                <a:gd name="T8" fmla="*/ 47 w 59"/>
                <a:gd name="T9" fmla="*/ 53 h 70"/>
                <a:gd name="T10" fmla="*/ 52 w 59"/>
                <a:gd name="T11" fmla="*/ 51 h 70"/>
                <a:gd name="T12" fmla="*/ 59 w 59"/>
                <a:gd name="T13" fmla="*/ 39 h 70"/>
                <a:gd name="T14" fmla="*/ 52 w 59"/>
                <a:gd name="T15" fmla="*/ 24 h 70"/>
                <a:gd name="T16" fmla="*/ 39 w 59"/>
                <a:gd name="T17" fmla="*/ 22 h 70"/>
                <a:gd name="T18" fmla="*/ 29 w 59"/>
                <a:gd name="T19" fmla="*/ 3 h 70"/>
                <a:gd name="T20" fmla="*/ 21 w 59"/>
                <a:gd name="T21" fmla="*/ 0 h 70"/>
                <a:gd name="T22" fmla="*/ 0 w 59"/>
                <a:gd name="T23" fmla="*/ 7 h 70"/>
                <a:gd name="T24" fmla="*/ 13 w 59"/>
                <a:gd name="T25" fmla="*/ 70 h 70"/>
                <a:gd name="T26" fmla="*/ 13 w 59"/>
                <a:gd name="T27" fmla="*/ 70 h 7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9"/>
                <a:gd name="T43" fmla="*/ 0 h 70"/>
                <a:gd name="T44" fmla="*/ 59 w 59"/>
                <a:gd name="T45" fmla="*/ 70 h 7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9" h="70">
                  <a:moveTo>
                    <a:pt x="13" y="70"/>
                  </a:moveTo>
                  <a:lnTo>
                    <a:pt x="38" y="61"/>
                  </a:lnTo>
                  <a:lnTo>
                    <a:pt x="39" y="32"/>
                  </a:lnTo>
                  <a:lnTo>
                    <a:pt x="46" y="39"/>
                  </a:lnTo>
                  <a:lnTo>
                    <a:pt x="47" y="53"/>
                  </a:lnTo>
                  <a:lnTo>
                    <a:pt x="52" y="51"/>
                  </a:lnTo>
                  <a:lnTo>
                    <a:pt x="59" y="39"/>
                  </a:lnTo>
                  <a:lnTo>
                    <a:pt x="52" y="24"/>
                  </a:lnTo>
                  <a:lnTo>
                    <a:pt x="39" y="22"/>
                  </a:lnTo>
                  <a:lnTo>
                    <a:pt x="29" y="3"/>
                  </a:lnTo>
                  <a:lnTo>
                    <a:pt x="21" y="0"/>
                  </a:lnTo>
                  <a:lnTo>
                    <a:pt x="0" y="7"/>
                  </a:lnTo>
                  <a:lnTo>
                    <a:pt x="13" y="70"/>
                  </a:lnTo>
                  <a:close/>
                </a:path>
              </a:pathLst>
            </a:custGeom>
            <a:solidFill>
              <a:srgbClr val="000000"/>
            </a:solidFill>
            <a:ln w="9525">
              <a:noFill/>
              <a:round/>
              <a:headEnd/>
              <a:tailEnd/>
            </a:ln>
          </p:spPr>
          <p:txBody>
            <a:bodyPr/>
            <a:lstStyle/>
            <a:p>
              <a:endParaRPr lang="en-US"/>
            </a:p>
          </p:txBody>
        </p:sp>
        <p:sp>
          <p:nvSpPr>
            <p:cNvPr id="296" name="Freeform 57"/>
            <p:cNvSpPr>
              <a:spLocks/>
            </p:cNvSpPr>
            <p:nvPr/>
          </p:nvSpPr>
          <p:spPr bwMode="auto">
            <a:xfrm>
              <a:off x="4449" y="1945"/>
              <a:ext cx="258" cy="126"/>
            </a:xfrm>
            <a:custGeom>
              <a:avLst/>
              <a:gdLst>
                <a:gd name="T0" fmla="*/ 1 w 258"/>
                <a:gd name="T1" fmla="*/ 119 h 126"/>
                <a:gd name="T2" fmla="*/ 121 w 258"/>
                <a:gd name="T3" fmla="*/ 94 h 126"/>
                <a:gd name="T4" fmla="*/ 142 w 258"/>
                <a:gd name="T5" fmla="*/ 87 h 126"/>
                <a:gd name="T6" fmla="*/ 150 w 258"/>
                <a:gd name="T7" fmla="*/ 90 h 126"/>
                <a:gd name="T8" fmla="*/ 160 w 258"/>
                <a:gd name="T9" fmla="*/ 109 h 126"/>
                <a:gd name="T10" fmla="*/ 173 w 258"/>
                <a:gd name="T11" fmla="*/ 111 h 126"/>
                <a:gd name="T12" fmla="*/ 180 w 258"/>
                <a:gd name="T13" fmla="*/ 126 h 126"/>
                <a:gd name="T14" fmla="*/ 189 w 258"/>
                <a:gd name="T15" fmla="*/ 126 h 126"/>
                <a:gd name="T16" fmla="*/ 199 w 258"/>
                <a:gd name="T17" fmla="*/ 113 h 126"/>
                <a:gd name="T18" fmla="*/ 202 w 258"/>
                <a:gd name="T19" fmla="*/ 101 h 126"/>
                <a:gd name="T20" fmla="*/ 212 w 258"/>
                <a:gd name="T21" fmla="*/ 117 h 126"/>
                <a:gd name="T22" fmla="*/ 258 w 258"/>
                <a:gd name="T23" fmla="*/ 102 h 126"/>
                <a:gd name="T24" fmla="*/ 257 w 258"/>
                <a:gd name="T25" fmla="*/ 84 h 126"/>
                <a:gd name="T26" fmla="*/ 243 w 258"/>
                <a:gd name="T27" fmla="*/ 62 h 126"/>
                <a:gd name="T28" fmla="*/ 235 w 258"/>
                <a:gd name="T29" fmla="*/ 59 h 126"/>
                <a:gd name="T30" fmla="*/ 228 w 258"/>
                <a:gd name="T31" fmla="*/ 59 h 126"/>
                <a:gd name="T32" fmla="*/ 230 w 258"/>
                <a:gd name="T33" fmla="*/ 64 h 126"/>
                <a:gd name="T34" fmla="*/ 240 w 258"/>
                <a:gd name="T35" fmla="*/ 66 h 126"/>
                <a:gd name="T36" fmla="*/ 245 w 258"/>
                <a:gd name="T37" fmla="*/ 87 h 126"/>
                <a:gd name="T38" fmla="*/ 226 w 258"/>
                <a:gd name="T39" fmla="*/ 95 h 126"/>
                <a:gd name="T40" fmla="*/ 199 w 258"/>
                <a:gd name="T41" fmla="*/ 78 h 126"/>
                <a:gd name="T42" fmla="*/ 189 w 258"/>
                <a:gd name="T43" fmla="*/ 59 h 126"/>
                <a:gd name="T44" fmla="*/ 177 w 258"/>
                <a:gd name="T45" fmla="*/ 52 h 126"/>
                <a:gd name="T46" fmla="*/ 176 w 258"/>
                <a:gd name="T47" fmla="*/ 59 h 126"/>
                <a:gd name="T48" fmla="*/ 165 w 258"/>
                <a:gd name="T49" fmla="*/ 48 h 126"/>
                <a:gd name="T50" fmla="*/ 175 w 258"/>
                <a:gd name="T51" fmla="*/ 35 h 126"/>
                <a:gd name="T52" fmla="*/ 183 w 258"/>
                <a:gd name="T53" fmla="*/ 21 h 126"/>
                <a:gd name="T54" fmla="*/ 167 w 258"/>
                <a:gd name="T55" fmla="*/ 0 h 126"/>
                <a:gd name="T56" fmla="*/ 142 w 258"/>
                <a:gd name="T57" fmla="*/ 17 h 126"/>
                <a:gd name="T58" fmla="*/ 56 w 258"/>
                <a:gd name="T59" fmla="*/ 40 h 126"/>
                <a:gd name="T60" fmla="*/ 0 w 258"/>
                <a:gd name="T61" fmla="*/ 52 h 126"/>
                <a:gd name="T62" fmla="*/ 1 w 258"/>
                <a:gd name="T63" fmla="*/ 119 h 126"/>
                <a:gd name="T64" fmla="*/ 1 w 258"/>
                <a:gd name="T65" fmla="*/ 119 h 12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8"/>
                <a:gd name="T100" fmla="*/ 0 h 126"/>
                <a:gd name="T101" fmla="*/ 258 w 258"/>
                <a:gd name="T102" fmla="*/ 126 h 12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8" h="126">
                  <a:moveTo>
                    <a:pt x="1" y="119"/>
                  </a:moveTo>
                  <a:lnTo>
                    <a:pt x="121" y="94"/>
                  </a:lnTo>
                  <a:lnTo>
                    <a:pt x="142" y="87"/>
                  </a:lnTo>
                  <a:lnTo>
                    <a:pt x="150" y="90"/>
                  </a:lnTo>
                  <a:lnTo>
                    <a:pt x="160" y="109"/>
                  </a:lnTo>
                  <a:lnTo>
                    <a:pt x="173" y="111"/>
                  </a:lnTo>
                  <a:lnTo>
                    <a:pt x="180" y="126"/>
                  </a:lnTo>
                  <a:lnTo>
                    <a:pt x="189" y="126"/>
                  </a:lnTo>
                  <a:lnTo>
                    <a:pt x="199" y="113"/>
                  </a:lnTo>
                  <a:lnTo>
                    <a:pt x="202" y="101"/>
                  </a:lnTo>
                  <a:lnTo>
                    <a:pt x="212" y="117"/>
                  </a:lnTo>
                  <a:lnTo>
                    <a:pt x="258" y="102"/>
                  </a:lnTo>
                  <a:lnTo>
                    <a:pt x="257" y="84"/>
                  </a:lnTo>
                  <a:lnTo>
                    <a:pt x="243" y="62"/>
                  </a:lnTo>
                  <a:lnTo>
                    <a:pt x="235" y="59"/>
                  </a:lnTo>
                  <a:lnTo>
                    <a:pt x="228" y="59"/>
                  </a:lnTo>
                  <a:lnTo>
                    <a:pt x="230" y="64"/>
                  </a:lnTo>
                  <a:lnTo>
                    <a:pt x="240" y="66"/>
                  </a:lnTo>
                  <a:lnTo>
                    <a:pt x="245" y="87"/>
                  </a:lnTo>
                  <a:lnTo>
                    <a:pt x="226" y="95"/>
                  </a:lnTo>
                  <a:lnTo>
                    <a:pt x="199" y="78"/>
                  </a:lnTo>
                  <a:lnTo>
                    <a:pt x="189" y="59"/>
                  </a:lnTo>
                  <a:lnTo>
                    <a:pt x="177" y="52"/>
                  </a:lnTo>
                  <a:lnTo>
                    <a:pt x="176" y="59"/>
                  </a:lnTo>
                  <a:lnTo>
                    <a:pt x="165" y="48"/>
                  </a:lnTo>
                  <a:lnTo>
                    <a:pt x="175" y="35"/>
                  </a:lnTo>
                  <a:lnTo>
                    <a:pt x="183" y="21"/>
                  </a:lnTo>
                  <a:lnTo>
                    <a:pt x="167" y="0"/>
                  </a:lnTo>
                  <a:lnTo>
                    <a:pt x="142" y="17"/>
                  </a:lnTo>
                  <a:lnTo>
                    <a:pt x="56" y="40"/>
                  </a:lnTo>
                  <a:lnTo>
                    <a:pt x="0" y="52"/>
                  </a:lnTo>
                  <a:lnTo>
                    <a:pt x="1" y="119"/>
                  </a:lnTo>
                  <a:close/>
                </a:path>
              </a:pathLst>
            </a:custGeom>
            <a:solidFill>
              <a:srgbClr val="000000"/>
            </a:solidFill>
            <a:ln w="9525">
              <a:noFill/>
              <a:round/>
              <a:headEnd/>
              <a:tailEnd/>
            </a:ln>
          </p:spPr>
          <p:txBody>
            <a:bodyPr/>
            <a:lstStyle/>
            <a:p>
              <a:endParaRPr lang="en-US"/>
            </a:p>
          </p:txBody>
        </p:sp>
        <p:sp>
          <p:nvSpPr>
            <p:cNvPr id="297" name="Freeform 58"/>
            <p:cNvSpPr>
              <a:spLocks/>
            </p:cNvSpPr>
            <p:nvPr/>
          </p:nvSpPr>
          <p:spPr bwMode="auto">
            <a:xfrm>
              <a:off x="4656" y="2068"/>
              <a:ext cx="23" cy="18"/>
            </a:xfrm>
            <a:custGeom>
              <a:avLst/>
              <a:gdLst>
                <a:gd name="T0" fmla="*/ 0 w 23"/>
                <a:gd name="T1" fmla="*/ 18 h 18"/>
                <a:gd name="T2" fmla="*/ 9 w 23"/>
                <a:gd name="T3" fmla="*/ 0 h 18"/>
                <a:gd name="T4" fmla="*/ 23 w 23"/>
                <a:gd name="T5" fmla="*/ 8 h 18"/>
                <a:gd name="T6" fmla="*/ 0 w 23"/>
                <a:gd name="T7" fmla="*/ 18 h 18"/>
                <a:gd name="T8" fmla="*/ 0 w 23"/>
                <a:gd name="T9" fmla="*/ 18 h 18"/>
                <a:gd name="T10" fmla="*/ 0 w 23"/>
                <a:gd name="T11" fmla="*/ 18 h 18"/>
                <a:gd name="T12" fmla="*/ 0 60000 65536"/>
                <a:gd name="T13" fmla="*/ 0 60000 65536"/>
                <a:gd name="T14" fmla="*/ 0 60000 65536"/>
                <a:gd name="T15" fmla="*/ 0 60000 65536"/>
                <a:gd name="T16" fmla="*/ 0 60000 65536"/>
                <a:gd name="T17" fmla="*/ 0 60000 65536"/>
                <a:gd name="T18" fmla="*/ 0 w 23"/>
                <a:gd name="T19" fmla="*/ 0 h 18"/>
                <a:gd name="T20" fmla="*/ 23 w 23"/>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3" h="18">
                  <a:moveTo>
                    <a:pt x="0" y="18"/>
                  </a:moveTo>
                  <a:lnTo>
                    <a:pt x="9" y="0"/>
                  </a:lnTo>
                  <a:lnTo>
                    <a:pt x="23" y="8"/>
                  </a:lnTo>
                  <a:lnTo>
                    <a:pt x="0" y="18"/>
                  </a:lnTo>
                  <a:close/>
                </a:path>
              </a:pathLst>
            </a:custGeom>
            <a:solidFill>
              <a:srgbClr val="000000"/>
            </a:solidFill>
            <a:ln w="9525">
              <a:noFill/>
              <a:round/>
              <a:headEnd/>
              <a:tailEnd/>
            </a:ln>
          </p:spPr>
          <p:txBody>
            <a:bodyPr/>
            <a:lstStyle/>
            <a:p>
              <a:endParaRPr lang="en-US"/>
            </a:p>
          </p:txBody>
        </p:sp>
        <p:sp>
          <p:nvSpPr>
            <p:cNvPr id="298" name="Freeform 59"/>
            <p:cNvSpPr>
              <a:spLocks/>
            </p:cNvSpPr>
            <p:nvPr/>
          </p:nvSpPr>
          <p:spPr bwMode="auto">
            <a:xfrm>
              <a:off x="4699" y="2066"/>
              <a:ext cx="19" cy="13"/>
            </a:xfrm>
            <a:custGeom>
              <a:avLst/>
              <a:gdLst>
                <a:gd name="T0" fmla="*/ 0 w 19"/>
                <a:gd name="T1" fmla="*/ 13 h 13"/>
                <a:gd name="T2" fmla="*/ 11 w 19"/>
                <a:gd name="T3" fmla="*/ 0 h 13"/>
                <a:gd name="T4" fmla="*/ 19 w 19"/>
                <a:gd name="T5" fmla="*/ 9 h 13"/>
                <a:gd name="T6" fmla="*/ 0 w 19"/>
                <a:gd name="T7" fmla="*/ 13 h 13"/>
                <a:gd name="T8" fmla="*/ 0 w 19"/>
                <a:gd name="T9" fmla="*/ 13 h 13"/>
                <a:gd name="T10" fmla="*/ 0 w 19"/>
                <a:gd name="T11" fmla="*/ 13 h 13"/>
                <a:gd name="T12" fmla="*/ 0 60000 65536"/>
                <a:gd name="T13" fmla="*/ 0 60000 65536"/>
                <a:gd name="T14" fmla="*/ 0 60000 65536"/>
                <a:gd name="T15" fmla="*/ 0 60000 65536"/>
                <a:gd name="T16" fmla="*/ 0 60000 65536"/>
                <a:gd name="T17" fmla="*/ 0 60000 65536"/>
                <a:gd name="T18" fmla="*/ 0 w 19"/>
                <a:gd name="T19" fmla="*/ 0 h 13"/>
                <a:gd name="T20" fmla="*/ 19 w 1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9" h="13">
                  <a:moveTo>
                    <a:pt x="0" y="13"/>
                  </a:moveTo>
                  <a:lnTo>
                    <a:pt x="11" y="0"/>
                  </a:lnTo>
                  <a:lnTo>
                    <a:pt x="19" y="9"/>
                  </a:lnTo>
                  <a:lnTo>
                    <a:pt x="0" y="13"/>
                  </a:lnTo>
                  <a:close/>
                </a:path>
              </a:pathLst>
            </a:custGeom>
            <a:solidFill>
              <a:srgbClr val="000000"/>
            </a:solidFill>
            <a:ln w="9525">
              <a:noFill/>
              <a:round/>
              <a:headEnd/>
              <a:tailEnd/>
            </a:ln>
          </p:spPr>
          <p:txBody>
            <a:bodyPr/>
            <a:lstStyle/>
            <a:p>
              <a:endParaRPr lang="en-US"/>
            </a:p>
          </p:txBody>
        </p:sp>
        <p:sp>
          <p:nvSpPr>
            <p:cNvPr id="299" name="Freeform 60"/>
            <p:cNvSpPr>
              <a:spLocks/>
            </p:cNvSpPr>
            <p:nvPr/>
          </p:nvSpPr>
          <p:spPr bwMode="auto">
            <a:xfrm>
              <a:off x="4393" y="1758"/>
              <a:ext cx="125" cy="239"/>
            </a:xfrm>
            <a:custGeom>
              <a:avLst/>
              <a:gdLst>
                <a:gd name="T0" fmla="*/ 20 w 125"/>
                <a:gd name="T1" fmla="*/ 98 h 239"/>
                <a:gd name="T2" fmla="*/ 25 w 125"/>
                <a:gd name="T3" fmla="*/ 141 h 239"/>
                <a:gd name="T4" fmla="*/ 56 w 125"/>
                <a:gd name="T5" fmla="*/ 239 h 239"/>
                <a:gd name="T6" fmla="*/ 112 w 125"/>
                <a:gd name="T7" fmla="*/ 227 h 239"/>
                <a:gd name="T8" fmla="*/ 108 w 125"/>
                <a:gd name="T9" fmla="*/ 87 h 239"/>
                <a:gd name="T10" fmla="*/ 122 w 125"/>
                <a:gd name="T11" fmla="*/ 59 h 239"/>
                <a:gd name="T12" fmla="*/ 125 w 125"/>
                <a:gd name="T13" fmla="*/ 0 h 239"/>
                <a:gd name="T14" fmla="*/ 0 w 125"/>
                <a:gd name="T15" fmla="*/ 30 h 239"/>
                <a:gd name="T16" fmla="*/ 20 w 125"/>
                <a:gd name="T17" fmla="*/ 98 h 239"/>
                <a:gd name="T18" fmla="*/ 20 w 125"/>
                <a:gd name="T19" fmla="*/ 98 h 2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5"/>
                <a:gd name="T31" fmla="*/ 0 h 239"/>
                <a:gd name="T32" fmla="*/ 125 w 125"/>
                <a:gd name="T33" fmla="*/ 239 h 2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5" h="239">
                  <a:moveTo>
                    <a:pt x="20" y="98"/>
                  </a:moveTo>
                  <a:lnTo>
                    <a:pt x="25" y="141"/>
                  </a:lnTo>
                  <a:lnTo>
                    <a:pt x="56" y="239"/>
                  </a:lnTo>
                  <a:lnTo>
                    <a:pt x="112" y="227"/>
                  </a:lnTo>
                  <a:lnTo>
                    <a:pt x="108" y="87"/>
                  </a:lnTo>
                  <a:lnTo>
                    <a:pt x="122" y="59"/>
                  </a:lnTo>
                  <a:lnTo>
                    <a:pt x="125" y="0"/>
                  </a:lnTo>
                  <a:lnTo>
                    <a:pt x="0" y="30"/>
                  </a:lnTo>
                  <a:lnTo>
                    <a:pt x="20" y="98"/>
                  </a:lnTo>
                  <a:close/>
                </a:path>
              </a:pathLst>
            </a:custGeom>
            <a:solidFill>
              <a:srgbClr val="000000"/>
            </a:solidFill>
            <a:ln w="9525">
              <a:noFill/>
              <a:round/>
              <a:headEnd/>
              <a:tailEnd/>
            </a:ln>
          </p:spPr>
          <p:txBody>
            <a:bodyPr/>
            <a:lstStyle/>
            <a:p>
              <a:endParaRPr lang="en-US"/>
            </a:p>
          </p:txBody>
        </p:sp>
        <p:sp>
          <p:nvSpPr>
            <p:cNvPr id="300" name="Freeform 61"/>
            <p:cNvSpPr>
              <a:spLocks/>
            </p:cNvSpPr>
            <p:nvPr/>
          </p:nvSpPr>
          <p:spPr bwMode="auto">
            <a:xfrm>
              <a:off x="4501" y="1723"/>
              <a:ext cx="116" cy="262"/>
            </a:xfrm>
            <a:custGeom>
              <a:avLst/>
              <a:gdLst>
                <a:gd name="T0" fmla="*/ 0 w 116"/>
                <a:gd name="T1" fmla="*/ 122 h 262"/>
                <a:gd name="T2" fmla="*/ 14 w 116"/>
                <a:gd name="T3" fmla="*/ 94 h 262"/>
                <a:gd name="T4" fmla="*/ 17 w 116"/>
                <a:gd name="T5" fmla="*/ 35 h 262"/>
                <a:gd name="T6" fmla="*/ 15 w 116"/>
                <a:gd name="T7" fmla="*/ 12 h 262"/>
                <a:gd name="T8" fmla="*/ 38 w 116"/>
                <a:gd name="T9" fmla="*/ 0 h 262"/>
                <a:gd name="T10" fmla="*/ 90 w 116"/>
                <a:gd name="T11" fmla="*/ 164 h 262"/>
                <a:gd name="T12" fmla="*/ 116 w 116"/>
                <a:gd name="T13" fmla="*/ 199 h 262"/>
                <a:gd name="T14" fmla="*/ 115 w 116"/>
                <a:gd name="T15" fmla="*/ 222 h 262"/>
                <a:gd name="T16" fmla="*/ 90 w 116"/>
                <a:gd name="T17" fmla="*/ 239 h 262"/>
                <a:gd name="T18" fmla="*/ 4 w 116"/>
                <a:gd name="T19" fmla="*/ 262 h 262"/>
                <a:gd name="T20" fmla="*/ 0 w 116"/>
                <a:gd name="T21" fmla="*/ 122 h 262"/>
                <a:gd name="T22" fmla="*/ 0 w 116"/>
                <a:gd name="T23" fmla="*/ 122 h 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6"/>
                <a:gd name="T37" fmla="*/ 0 h 262"/>
                <a:gd name="T38" fmla="*/ 116 w 116"/>
                <a:gd name="T39" fmla="*/ 262 h 26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6" h="262">
                  <a:moveTo>
                    <a:pt x="0" y="122"/>
                  </a:moveTo>
                  <a:lnTo>
                    <a:pt x="14" y="94"/>
                  </a:lnTo>
                  <a:lnTo>
                    <a:pt x="17" y="35"/>
                  </a:lnTo>
                  <a:lnTo>
                    <a:pt x="15" y="12"/>
                  </a:lnTo>
                  <a:lnTo>
                    <a:pt x="38" y="0"/>
                  </a:lnTo>
                  <a:lnTo>
                    <a:pt x="90" y="164"/>
                  </a:lnTo>
                  <a:lnTo>
                    <a:pt x="116" y="199"/>
                  </a:lnTo>
                  <a:lnTo>
                    <a:pt x="115" y="222"/>
                  </a:lnTo>
                  <a:lnTo>
                    <a:pt x="90" y="239"/>
                  </a:lnTo>
                  <a:lnTo>
                    <a:pt x="4" y="262"/>
                  </a:lnTo>
                  <a:lnTo>
                    <a:pt x="0" y="122"/>
                  </a:lnTo>
                  <a:close/>
                </a:path>
              </a:pathLst>
            </a:custGeom>
            <a:solidFill>
              <a:srgbClr val="000000"/>
            </a:solidFill>
            <a:ln w="9525">
              <a:noFill/>
              <a:round/>
              <a:headEnd/>
              <a:tailEnd/>
            </a:ln>
          </p:spPr>
          <p:txBody>
            <a:bodyPr/>
            <a:lstStyle/>
            <a:p>
              <a:endParaRPr lang="en-US"/>
            </a:p>
          </p:txBody>
        </p:sp>
        <p:sp>
          <p:nvSpPr>
            <p:cNvPr id="301" name="Freeform 62"/>
            <p:cNvSpPr>
              <a:spLocks/>
            </p:cNvSpPr>
            <p:nvPr/>
          </p:nvSpPr>
          <p:spPr bwMode="auto">
            <a:xfrm>
              <a:off x="4539" y="1489"/>
              <a:ext cx="282" cy="433"/>
            </a:xfrm>
            <a:custGeom>
              <a:avLst/>
              <a:gdLst>
                <a:gd name="T0" fmla="*/ 0 w 282"/>
                <a:gd name="T1" fmla="*/ 234 h 433"/>
                <a:gd name="T2" fmla="*/ 16 w 282"/>
                <a:gd name="T3" fmla="*/ 236 h 433"/>
                <a:gd name="T4" fmla="*/ 17 w 282"/>
                <a:gd name="T5" fmla="*/ 207 h 433"/>
                <a:gd name="T6" fmla="*/ 38 w 282"/>
                <a:gd name="T7" fmla="*/ 168 h 433"/>
                <a:gd name="T8" fmla="*/ 28 w 282"/>
                <a:gd name="T9" fmla="*/ 140 h 433"/>
                <a:gd name="T10" fmla="*/ 69 w 282"/>
                <a:gd name="T11" fmla="*/ 4 h 433"/>
                <a:gd name="T12" fmla="*/ 77 w 282"/>
                <a:gd name="T13" fmla="*/ 4 h 433"/>
                <a:gd name="T14" fmla="*/ 81 w 282"/>
                <a:gd name="T15" fmla="*/ 22 h 433"/>
                <a:gd name="T16" fmla="*/ 121 w 282"/>
                <a:gd name="T17" fmla="*/ 7 h 433"/>
                <a:gd name="T18" fmla="*/ 122 w 282"/>
                <a:gd name="T19" fmla="*/ 0 h 433"/>
                <a:gd name="T20" fmla="*/ 155 w 282"/>
                <a:gd name="T21" fmla="*/ 7 h 433"/>
                <a:gd name="T22" fmla="*/ 207 w 282"/>
                <a:gd name="T23" fmla="*/ 141 h 433"/>
                <a:gd name="T24" fmla="*/ 231 w 282"/>
                <a:gd name="T25" fmla="*/ 143 h 433"/>
                <a:gd name="T26" fmla="*/ 274 w 282"/>
                <a:gd name="T27" fmla="*/ 193 h 433"/>
                <a:gd name="T28" fmla="*/ 269 w 282"/>
                <a:gd name="T29" fmla="*/ 202 h 433"/>
                <a:gd name="T30" fmla="*/ 282 w 282"/>
                <a:gd name="T31" fmla="*/ 202 h 433"/>
                <a:gd name="T32" fmla="*/ 273 w 282"/>
                <a:gd name="T33" fmla="*/ 226 h 433"/>
                <a:gd name="T34" fmla="*/ 251 w 282"/>
                <a:gd name="T35" fmla="*/ 241 h 433"/>
                <a:gd name="T36" fmla="*/ 226 w 282"/>
                <a:gd name="T37" fmla="*/ 254 h 433"/>
                <a:gd name="T38" fmla="*/ 223 w 282"/>
                <a:gd name="T39" fmla="*/ 270 h 433"/>
                <a:gd name="T40" fmla="*/ 211 w 282"/>
                <a:gd name="T41" fmla="*/ 256 h 433"/>
                <a:gd name="T42" fmla="*/ 188 w 282"/>
                <a:gd name="T43" fmla="*/ 273 h 433"/>
                <a:gd name="T44" fmla="*/ 179 w 282"/>
                <a:gd name="T45" fmla="*/ 273 h 433"/>
                <a:gd name="T46" fmla="*/ 169 w 282"/>
                <a:gd name="T47" fmla="*/ 262 h 433"/>
                <a:gd name="T48" fmla="*/ 164 w 282"/>
                <a:gd name="T49" fmla="*/ 315 h 433"/>
                <a:gd name="T50" fmla="*/ 144 w 282"/>
                <a:gd name="T51" fmla="*/ 323 h 433"/>
                <a:gd name="T52" fmla="*/ 134 w 282"/>
                <a:gd name="T53" fmla="*/ 343 h 433"/>
                <a:gd name="T54" fmla="*/ 122 w 282"/>
                <a:gd name="T55" fmla="*/ 343 h 433"/>
                <a:gd name="T56" fmla="*/ 94 w 282"/>
                <a:gd name="T57" fmla="*/ 373 h 433"/>
                <a:gd name="T58" fmla="*/ 93 w 282"/>
                <a:gd name="T59" fmla="*/ 397 h 433"/>
                <a:gd name="T60" fmla="*/ 86 w 282"/>
                <a:gd name="T61" fmla="*/ 406 h 433"/>
                <a:gd name="T62" fmla="*/ 78 w 282"/>
                <a:gd name="T63" fmla="*/ 433 h 433"/>
                <a:gd name="T64" fmla="*/ 52 w 282"/>
                <a:gd name="T65" fmla="*/ 398 h 433"/>
                <a:gd name="T66" fmla="*/ 0 w 282"/>
                <a:gd name="T67" fmla="*/ 234 h 433"/>
                <a:gd name="T68" fmla="*/ 0 w 282"/>
                <a:gd name="T69" fmla="*/ 234 h 4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2"/>
                <a:gd name="T106" fmla="*/ 0 h 433"/>
                <a:gd name="T107" fmla="*/ 282 w 282"/>
                <a:gd name="T108" fmla="*/ 433 h 4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2" h="433">
                  <a:moveTo>
                    <a:pt x="0" y="234"/>
                  </a:moveTo>
                  <a:lnTo>
                    <a:pt x="16" y="236"/>
                  </a:lnTo>
                  <a:lnTo>
                    <a:pt x="17" y="207"/>
                  </a:lnTo>
                  <a:lnTo>
                    <a:pt x="38" y="168"/>
                  </a:lnTo>
                  <a:lnTo>
                    <a:pt x="28" y="140"/>
                  </a:lnTo>
                  <a:lnTo>
                    <a:pt x="69" y="4"/>
                  </a:lnTo>
                  <a:lnTo>
                    <a:pt x="77" y="4"/>
                  </a:lnTo>
                  <a:lnTo>
                    <a:pt x="81" y="22"/>
                  </a:lnTo>
                  <a:lnTo>
                    <a:pt x="121" y="7"/>
                  </a:lnTo>
                  <a:lnTo>
                    <a:pt x="122" y="0"/>
                  </a:lnTo>
                  <a:lnTo>
                    <a:pt x="155" y="7"/>
                  </a:lnTo>
                  <a:lnTo>
                    <a:pt x="207" y="141"/>
                  </a:lnTo>
                  <a:lnTo>
                    <a:pt x="231" y="143"/>
                  </a:lnTo>
                  <a:lnTo>
                    <a:pt x="274" y="193"/>
                  </a:lnTo>
                  <a:lnTo>
                    <a:pt x="269" y="202"/>
                  </a:lnTo>
                  <a:lnTo>
                    <a:pt x="282" y="202"/>
                  </a:lnTo>
                  <a:lnTo>
                    <a:pt x="273" y="226"/>
                  </a:lnTo>
                  <a:lnTo>
                    <a:pt x="251" y="241"/>
                  </a:lnTo>
                  <a:lnTo>
                    <a:pt x="226" y="254"/>
                  </a:lnTo>
                  <a:lnTo>
                    <a:pt x="223" y="270"/>
                  </a:lnTo>
                  <a:lnTo>
                    <a:pt x="211" y="256"/>
                  </a:lnTo>
                  <a:lnTo>
                    <a:pt x="188" y="273"/>
                  </a:lnTo>
                  <a:lnTo>
                    <a:pt x="179" y="273"/>
                  </a:lnTo>
                  <a:lnTo>
                    <a:pt x="169" y="262"/>
                  </a:lnTo>
                  <a:lnTo>
                    <a:pt x="164" y="315"/>
                  </a:lnTo>
                  <a:lnTo>
                    <a:pt x="144" y="323"/>
                  </a:lnTo>
                  <a:lnTo>
                    <a:pt x="134" y="343"/>
                  </a:lnTo>
                  <a:lnTo>
                    <a:pt x="122" y="343"/>
                  </a:lnTo>
                  <a:lnTo>
                    <a:pt x="94" y="373"/>
                  </a:lnTo>
                  <a:lnTo>
                    <a:pt x="93" y="397"/>
                  </a:lnTo>
                  <a:lnTo>
                    <a:pt x="86" y="406"/>
                  </a:lnTo>
                  <a:lnTo>
                    <a:pt x="78" y="433"/>
                  </a:lnTo>
                  <a:lnTo>
                    <a:pt x="52" y="398"/>
                  </a:lnTo>
                  <a:lnTo>
                    <a:pt x="0" y="234"/>
                  </a:lnTo>
                  <a:close/>
                </a:path>
              </a:pathLst>
            </a:custGeom>
            <a:solidFill>
              <a:srgbClr val="000000"/>
            </a:solidFill>
            <a:ln w="9525">
              <a:noFill/>
              <a:round/>
              <a:headEnd/>
              <a:tailEnd/>
            </a:ln>
          </p:spPr>
          <p:txBody>
            <a:bodyPr/>
            <a:lstStyle/>
            <a:p>
              <a:endParaRPr lang="en-US"/>
            </a:p>
          </p:txBody>
        </p:sp>
        <p:sp>
          <p:nvSpPr>
            <p:cNvPr id="302" name="Freeform 63"/>
            <p:cNvSpPr>
              <a:spLocks/>
            </p:cNvSpPr>
            <p:nvPr/>
          </p:nvSpPr>
          <p:spPr bwMode="auto">
            <a:xfrm>
              <a:off x="961" y="1323"/>
              <a:ext cx="516" cy="365"/>
            </a:xfrm>
            <a:custGeom>
              <a:avLst/>
              <a:gdLst>
                <a:gd name="T0" fmla="*/ 19 w 516"/>
                <a:gd name="T1" fmla="*/ 79 h 365"/>
                <a:gd name="T2" fmla="*/ 13 w 516"/>
                <a:gd name="T3" fmla="*/ 180 h 365"/>
                <a:gd name="T4" fmla="*/ 25 w 516"/>
                <a:gd name="T5" fmla="*/ 180 h 365"/>
                <a:gd name="T6" fmla="*/ 18 w 516"/>
                <a:gd name="T7" fmla="*/ 201 h 365"/>
                <a:gd name="T8" fmla="*/ 9 w 516"/>
                <a:gd name="T9" fmla="*/ 189 h 365"/>
                <a:gd name="T10" fmla="*/ 0 w 516"/>
                <a:gd name="T11" fmla="*/ 215 h 365"/>
                <a:gd name="T12" fmla="*/ 37 w 516"/>
                <a:gd name="T13" fmla="*/ 235 h 365"/>
                <a:gd name="T14" fmla="*/ 38 w 516"/>
                <a:gd name="T15" fmla="*/ 244 h 365"/>
                <a:gd name="T16" fmla="*/ 47 w 516"/>
                <a:gd name="T17" fmla="*/ 246 h 365"/>
                <a:gd name="T18" fmla="*/ 94 w 516"/>
                <a:gd name="T19" fmla="*/ 320 h 365"/>
                <a:gd name="T20" fmla="*/ 147 w 516"/>
                <a:gd name="T21" fmla="*/ 317 h 365"/>
                <a:gd name="T22" fmla="*/ 186 w 516"/>
                <a:gd name="T23" fmla="*/ 334 h 365"/>
                <a:gd name="T24" fmla="*/ 205 w 516"/>
                <a:gd name="T25" fmla="*/ 332 h 365"/>
                <a:gd name="T26" fmla="*/ 323 w 516"/>
                <a:gd name="T27" fmla="*/ 334 h 365"/>
                <a:gd name="T28" fmla="*/ 457 w 516"/>
                <a:gd name="T29" fmla="*/ 365 h 365"/>
                <a:gd name="T30" fmla="*/ 460 w 516"/>
                <a:gd name="T31" fmla="*/ 325 h 365"/>
                <a:gd name="T32" fmla="*/ 516 w 516"/>
                <a:gd name="T33" fmla="*/ 91 h 365"/>
                <a:gd name="T34" fmla="*/ 159 w 516"/>
                <a:gd name="T35" fmla="*/ 0 h 365"/>
                <a:gd name="T36" fmla="*/ 162 w 516"/>
                <a:gd name="T37" fmla="*/ 68 h 365"/>
                <a:gd name="T38" fmla="*/ 144 w 516"/>
                <a:gd name="T39" fmla="*/ 125 h 365"/>
                <a:gd name="T40" fmla="*/ 142 w 516"/>
                <a:gd name="T41" fmla="*/ 154 h 365"/>
                <a:gd name="T42" fmla="*/ 104 w 516"/>
                <a:gd name="T43" fmla="*/ 165 h 365"/>
                <a:gd name="T44" fmla="*/ 101 w 516"/>
                <a:gd name="T45" fmla="*/ 150 h 365"/>
                <a:gd name="T46" fmla="*/ 132 w 516"/>
                <a:gd name="T47" fmla="*/ 132 h 365"/>
                <a:gd name="T48" fmla="*/ 129 w 516"/>
                <a:gd name="T49" fmla="*/ 117 h 365"/>
                <a:gd name="T50" fmla="*/ 103 w 516"/>
                <a:gd name="T51" fmla="*/ 119 h 365"/>
                <a:gd name="T52" fmla="*/ 123 w 516"/>
                <a:gd name="T53" fmla="*/ 102 h 365"/>
                <a:gd name="T54" fmla="*/ 137 w 516"/>
                <a:gd name="T55" fmla="*/ 90 h 365"/>
                <a:gd name="T56" fmla="*/ 22 w 516"/>
                <a:gd name="T57" fmla="*/ 17 h 365"/>
                <a:gd name="T58" fmla="*/ 13 w 516"/>
                <a:gd name="T59" fmla="*/ 37 h 365"/>
                <a:gd name="T60" fmla="*/ 19 w 516"/>
                <a:gd name="T61" fmla="*/ 79 h 365"/>
                <a:gd name="T62" fmla="*/ 19 w 516"/>
                <a:gd name="T63" fmla="*/ 79 h 36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16"/>
                <a:gd name="T97" fmla="*/ 0 h 365"/>
                <a:gd name="T98" fmla="*/ 516 w 516"/>
                <a:gd name="T99" fmla="*/ 365 h 36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16" h="365">
                  <a:moveTo>
                    <a:pt x="19" y="79"/>
                  </a:moveTo>
                  <a:lnTo>
                    <a:pt x="13" y="180"/>
                  </a:lnTo>
                  <a:lnTo>
                    <a:pt x="25" y="180"/>
                  </a:lnTo>
                  <a:lnTo>
                    <a:pt x="18" y="201"/>
                  </a:lnTo>
                  <a:lnTo>
                    <a:pt x="9" y="189"/>
                  </a:lnTo>
                  <a:lnTo>
                    <a:pt x="0" y="215"/>
                  </a:lnTo>
                  <a:lnTo>
                    <a:pt x="37" y="235"/>
                  </a:lnTo>
                  <a:lnTo>
                    <a:pt x="38" y="244"/>
                  </a:lnTo>
                  <a:lnTo>
                    <a:pt x="47" y="246"/>
                  </a:lnTo>
                  <a:lnTo>
                    <a:pt x="94" y="320"/>
                  </a:lnTo>
                  <a:lnTo>
                    <a:pt x="147" y="317"/>
                  </a:lnTo>
                  <a:lnTo>
                    <a:pt x="186" y="334"/>
                  </a:lnTo>
                  <a:lnTo>
                    <a:pt x="205" y="332"/>
                  </a:lnTo>
                  <a:lnTo>
                    <a:pt x="323" y="334"/>
                  </a:lnTo>
                  <a:lnTo>
                    <a:pt x="457" y="365"/>
                  </a:lnTo>
                  <a:lnTo>
                    <a:pt x="460" y="325"/>
                  </a:lnTo>
                  <a:lnTo>
                    <a:pt x="516" y="91"/>
                  </a:lnTo>
                  <a:lnTo>
                    <a:pt x="159" y="0"/>
                  </a:lnTo>
                  <a:lnTo>
                    <a:pt x="162" y="68"/>
                  </a:lnTo>
                  <a:lnTo>
                    <a:pt x="144" y="125"/>
                  </a:lnTo>
                  <a:lnTo>
                    <a:pt x="142" y="154"/>
                  </a:lnTo>
                  <a:lnTo>
                    <a:pt x="104" y="165"/>
                  </a:lnTo>
                  <a:lnTo>
                    <a:pt x="101" y="150"/>
                  </a:lnTo>
                  <a:lnTo>
                    <a:pt x="132" y="132"/>
                  </a:lnTo>
                  <a:lnTo>
                    <a:pt x="129" y="117"/>
                  </a:lnTo>
                  <a:lnTo>
                    <a:pt x="103" y="119"/>
                  </a:lnTo>
                  <a:lnTo>
                    <a:pt x="123" y="102"/>
                  </a:lnTo>
                  <a:lnTo>
                    <a:pt x="137" y="90"/>
                  </a:lnTo>
                  <a:lnTo>
                    <a:pt x="22" y="17"/>
                  </a:lnTo>
                  <a:lnTo>
                    <a:pt x="13" y="37"/>
                  </a:lnTo>
                  <a:lnTo>
                    <a:pt x="19" y="79"/>
                  </a:lnTo>
                  <a:close/>
                </a:path>
              </a:pathLst>
            </a:custGeom>
            <a:solidFill>
              <a:srgbClr val="FF9900"/>
            </a:solidFill>
            <a:ln w="19050">
              <a:solidFill>
                <a:srgbClr val="000000"/>
              </a:solidFill>
              <a:round/>
              <a:headEnd/>
              <a:tailEnd/>
            </a:ln>
          </p:spPr>
          <p:txBody>
            <a:bodyPr/>
            <a:lstStyle/>
            <a:p>
              <a:endParaRPr lang="en-US"/>
            </a:p>
          </p:txBody>
        </p:sp>
        <p:sp>
          <p:nvSpPr>
            <p:cNvPr id="303" name="Freeform 64"/>
            <p:cNvSpPr>
              <a:spLocks/>
            </p:cNvSpPr>
            <p:nvPr/>
          </p:nvSpPr>
          <p:spPr bwMode="auto">
            <a:xfrm>
              <a:off x="1082" y="1344"/>
              <a:ext cx="25" cy="27"/>
            </a:xfrm>
            <a:custGeom>
              <a:avLst/>
              <a:gdLst>
                <a:gd name="T0" fmla="*/ 0 w 25"/>
                <a:gd name="T1" fmla="*/ 12 h 27"/>
                <a:gd name="T2" fmla="*/ 19 w 25"/>
                <a:gd name="T3" fmla="*/ 0 h 27"/>
                <a:gd name="T4" fmla="*/ 25 w 25"/>
                <a:gd name="T5" fmla="*/ 12 h 27"/>
                <a:gd name="T6" fmla="*/ 21 w 25"/>
                <a:gd name="T7" fmla="*/ 27 h 27"/>
                <a:gd name="T8" fmla="*/ 0 w 25"/>
                <a:gd name="T9" fmla="*/ 12 h 27"/>
                <a:gd name="T10" fmla="*/ 0 w 25"/>
                <a:gd name="T11" fmla="*/ 12 h 27"/>
                <a:gd name="T12" fmla="*/ 0 w 25"/>
                <a:gd name="T13" fmla="*/ 12 h 27"/>
                <a:gd name="T14" fmla="*/ 0 60000 65536"/>
                <a:gd name="T15" fmla="*/ 0 60000 65536"/>
                <a:gd name="T16" fmla="*/ 0 60000 65536"/>
                <a:gd name="T17" fmla="*/ 0 60000 65536"/>
                <a:gd name="T18" fmla="*/ 0 60000 65536"/>
                <a:gd name="T19" fmla="*/ 0 60000 65536"/>
                <a:gd name="T20" fmla="*/ 0 60000 65536"/>
                <a:gd name="T21" fmla="*/ 0 w 25"/>
                <a:gd name="T22" fmla="*/ 0 h 27"/>
                <a:gd name="T23" fmla="*/ 25 w 25"/>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27">
                  <a:moveTo>
                    <a:pt x="0" y="12"/>
                  </a:moveTo>
                  <a:lnTo>
                    <a:pt x="19" y="0"/>
                  </a:lnTo>
                  <a:lnTo>
                    <a:pt x="25" y="12"/>
                  </a:lnTo>
                  <a:lnTo>
                    <a:pt x="21" y="27"/>
                  </a:lnTo>
                  <a:lnTo>
                    <a:pt x="0" y="12"/>
                  </a:lnTo>
                  <a:close/>
                </a:path>
              </a:pathLst>
            </a:custGeom>
            <a:solidFill>
              <a:srgbClr val="DFBBDF"/>
            </a:solidFill>
            <a:ln w="9525">
              <a:noFill/>
              <a:round/>
              <a:headEnd/>
              <a:tailEnd/>
            </a:ln>
          </p:spPr>
          <p:txBody>
            <a:bodyPr/>
            <a:lstStyle/>
            <a:p>
              <a:endParaRPr lang="en-US"/>
            </a:p>
          </p:txBody>
        </p:sp>
        <p:sp>
          <p:nvSpPr>
            <p:cNvPr id="304" name="Freeform 65"/>
            <p:cNvSpPr>
              <a:spLocks/>
            </p:cNvSpPr>
            <p:nvPr/>
          </p:nvSpPr>
          <p:spPr bwMode="auto">
            <a:xfrm>
              <a:off x="1438" y="2099"/>
              <a:ext cx="437" cy="532"/>
            </a:xfrm>
            <a:custGeom>
              <a:avLst/>
              <a:gdLst>
                <a:gd name="T0" fmla="*/ 96 w 437"/>
                <a:gd name="T1" fmla="*/ 0 h 532"/>
                <a:gd name="T2" fmla="*/ 307 w 437"/>
                <a:gd name="T3" fmla="*/ 39 h 532"/>
                <a:gd name="T4" fmla="*/ 291 w 437"/>
                <a:gd name="T5" fmla="*/ 132 h 532"/>
                <a:gd name="T6" fmla="*/ 437 w 437"/>
                <a:gd name="T7" fmla="*/ 155 h 532"/>
                <a:gd name="T8" fmla="*/ 381 w 437"/>
                <a:gd name="T9" fmla="*/ 532 h 532"/>
                <a:gd name="T10" fmla="*/ 0 w 437"/>
                <a:gd name="T11" fmla="*/ 469 h 532"/>
                <a:gd name="T12" fmla="*/ 96 w 437"/>
                <a:gd name="T13" fmla="*/ 0 h 532"/>
                <a:gd name="T14" fmla="*/ 96 w 437"/>
                <a:gd name="T15" fmla="*/ 0 h 532"/>
                <a:gd name="T16" fmla="*/ 0 60000 65536"/>
                <a:gd name="T17" fmla="*/ 0 60000 65536"/>
                <a:gd name="T18" fmla="*/ 0 60000 65536"/>
                <a:gd name="T19" fmla="*/ 0 60000 65536"/>
                <a:gd name="T20" fmla="*/ 0 60000 65536"/>
                <a:gd name="T21" fmla="*/ 0 60000 65536"/>
                <a:gd name="T22" fmla="*/ 0 60000 65536"/>
                <a:gd name="T23" fmla="*/ 0 60000 65536"/>
                <a:gd name="T24" fmla="*/ 0 w 437"/>
                <a:gd name="T25" fmla="*/ 0 h 532"/>
                <a:gd name="T26" fmla="*/ 437 w 437"/>
                <a:gd name="T27" fmla="*/ 532 h 5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7" h="532">
                  <a:moveTo>
                    <a:pt x="96" y="0"/>
                  </a:moveTo>
                  <a:lnTo>
                    <a:pt x="307" y="39"/>
                  </a:lnTo>
                  <a:lnTo>
                    <a:pt x="291" y="132"/>
                  </a:lnTo>
                  <a:lnTo>
                    <a:pt x="437" y="155"/>
                  </a:lnTo>
                  <a:lnTo>
                    <a:pt x="381" y="532"/>
                  </a:lnTo>
                  <a:lnTo>
                    <a:pt x="0" y="469"/>
                  </a:lnTo>
                  <a:lnTo>
                    <a:pt x="96" y="0"/>
                  </a:lnTo>
                  <a:close/>
                </a:path>
              </a:pathLst>
            </a:custGeom>
            <a:solidFill>
              <a:srgbClr val="FF9900"/>
            </a:solidFill>
            <a:ln w="19050">
              <a:solidFill>
                <a:srgbClr val="000000"/>
              </a:solidFill>
              <a:round/>
              <a:headEnd/>
              <a:tailEnd/>
            </a:ln>
          </p:spPr>
          <p:txBody>
            <a:bodyPr/>
            <a:lstStyle/>
            <a:p>
              <a:endParaRPr lang="en-US"/>
            </a:p>
          </p:txBody>
        </p:sp>
        <p:sp>
          <p:nvSpPr>
            <p:cNvPr id="305" name="Freeform 66"/>
            <p:cNvSpPr>
              <a:spLocks/>
            </p:cNvSpPr>
            <p:nvPr/>
          </p:nvSpPr>
          <p:spPr bwMode="auto">
            <a:xfrm>
              <a:off x="826" y="1546"/>
              <a:ext cx="615" cy="509"/>
            </a:xfrm>
            <a:custGeom>
              <a:avLst/>
              <a:gdLst>
                <a:gd name="T0" fmla="*/ 0 w 615"/>
                <a:gd name="T1" fmla="*/ 380 h 509"/>
                <a:gd name="T2" fmla="*/ 27 w 615"/>
                <a:gd name="T3" fmla="*/ 251 h 509"/>
                <a:gd name="T4" fmla="*/ 58 w 615"/>
                <a:gd name="T5" fmla="*/ 213 h 509"/>
                <a:gd name="T6" fmla="*/ 133 w 615"/>
                <a:gd name="T7" fmla="*/ 0 h 509"/>
                <a:gd name="T8" fmla="*/ 172 w 615"/>
                <a:gd name="T9" fmla="*/ 11 h 509"/>
                <a:gd name="T10" fmla="*/ 173 w 615"/>
                <a:gd name="T11" fmla="*/ 20 h 509"/>
                <a:gd name="T12" fmla="*/ 182 w 615"/>
                <a:gd name="T13" fmla="*/ 21 h 509"/>
                <a:gd name="T14" fmla="*/ 229 w 615"/>
                <a:gd name="T15" fmla="*/ 95 h 509"/>
                <a:gd name="T16" fmla="*/ 282 w 615"/>
                <a:gd name="T17" fmla="*/ 94 h 509"/>
                <a:gd name="T18" fmla="*/ 321 w 615"/>
                <a:gd name="T19" fmla="*/ 111 h 509"/>
                <a:gd name="T20" fmla="*/ 340 w 615"/>
                <a:gd name="T21" fmla="*/ 107 h 509"/>
                <a:gd name="T22" fmla="*/ 458 w 615"/>
                <a:gd name="T23" fmla="*/ 111 h 509"/>
                <a:gd name="T24" fmla="*/ 592 w 615"/>
                <a:gd name="T25" fmla="*/ 141 h 509"/>
                <a:gd name="T26" fmla="*/ 599 w 615"/>
                <a:gd name="T27" fmla="*/ 158 h 509"/>
                <a:gd name="T28" fmla="*/ 615 w 615"/>
                <a:gd name="T29" fmla="*/ 181 h 509"/>
                <a:gd name="T30" fmla="*/ 569 w 615"/>
                <a:gd name="T31" fmla="*/ 250 h 509"/>
                <a:gd name="T32" fmla="*/ 541 w 615"/>
                <a:gd name="T33" fmla="*/ 275 h 509"/>
                <a:gd name="T34" fmla="*/ 537 w 615"/>
                <a:gd name="T35" fmla="*/ 294 h 509"/>
                <a:gd name="T36" fmla="*/ 553 w 615"/>
                <a:gd name="T37" fmla="*/ 314 h 509"/>
                <a:gd name="T38" fmla="*/ 534 w 615"/>
                <a:gd name="T39" fmla="*/ 356 h 509"/>
                <a:gd name="T40" fmla="*/ 497 w 615"/>
                <a:gd name="T41" fmla="*/ 509 h 509"/>
                <a:gd name="T42" fmla="*/ 290 w 615"/>
                <a:gd name="T43" fmla="*/ 459 h 509"/>
                <a:gd name="T44" fmla="*/ 0 w 615"/>
                <a:gd name="T45" fmla="*/ 380 h 509"/>
                <a:gd name="T46" fmla="*/ 0 w 615"/>
                <a:gd name="T47" fmla="*/ 380 h 50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15"/>
                <a:gd name="T73" fmla="*/ 0 h 509"/>
                <a:gd name="T74" fmla="*/ 615 w 615"/>
                <a:gd name="T75" fmla="*/ 509 h 50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15" h="509">
                  <a:moveTo>
                    <a:pt x="0" y="380"/>
                  </a:moveTo>
                  <a:lnTo>
                    <a:pt x="27" y="251"/>
                  </a:lnTo>
                  <a:lnTo>
                    <a:pt x="58" y="213"/>
                  </a:lnTo>
                  <a:lnTo>
                    <a:pt x="133" y="0"/>
                  </a:lnTo>
                  <a:lnTo>
                    <a:pt x="172" y="11"/>
                  </a:lnTo>
                  <a:lnTo>
                    <a:pt x="173" y="20"/>
                  </a:lnTo>
                  <a:lnTo>
                    <a:pt x="182" y="21"/>
                  </a:lnTo>
                  <a:lnTo>
                    <a:pt x="229" y="95"/>
                  </a:lnTo>
                  <a:lnTo>
                    <a:pt x="282" y="94"/>
                  </a:lnTo>
                  <a:lnTo>
                    <a:pt x="321" y="111"/>
                  </a:lnTo>
                  <a:lnTo>
                    <a:pt x="340" y="107"/>
                  </a:lnTo>
                  <a:lnTo>
                    <a:pt x="458" y="111"/>
                  </a:lnTo>
                  <a:lnTo>
                    <a:pt x="592" y="141"/>
                  </a:lnTo>
                  <a:lnTo>
                    <a:pt x="599" y="158"/>
                  </a:lnTo>
                  <a:lnTo>
                    <a:pt x="615" y="181"/>
                  </a:lnTo>
                  <a:lnTo>
                    <a:pt x="569" y="250"/>
                  </a:lnTo>
                  <a:lnTo>
                    <a:pt x="541" y="275"/>
                  </a:lnTo>
                  <a:lnTo>
                    <a:pt x="537" y="294"/>
                  </a:lnTo>
                  <a:lnTo>
                    <a:pt x="553" y="314"/>
                  </a:lnTo>
                  <a:lnTo>
                    <a:pt x="534" y="356"/>
                  </a:lnTo>
                  <a:lnTo>
                    <a:pt x="497" y="509"/>
                  </a:lnTo>
                  <a:lnTo>
                    <a:pt x="290" y="459"/>
                  </a:lnTo>
                  <a:lnTo>
                    <a:pt x="0" y="380"/>
                  </a:lnTo>
                  <a:close/>
                </a:path>
              </a:pathLst>
            </a:custGeom>
            <a:solidFill>
              <a:srgbClr val="FF9933"/>
            </a:solidFill>
            <a:ln w="19050">
              <a:solidFill>
                <a:srgbClr val="000000"/>
              </a:solidFill>
              <a:round/>
              <a:headEnd/>
              <a:tailEnd/>
            </a:ln>
          </p:spPr>
          <p:txBody>
            <a:bodyPr/>
            <a:lstStyle/>
            <a:p>
              <a:endParaRPr lang="en-US"/>
            </a:p>
          </p:txBody>
        </p:sp>
        <p:sp>
          <p:nvSpPr>
            <p:cNvPr id="306" name="Freeform 67"/>
            <p:cNvSpPr>
              <a:spLocks/>
            </p:cNvSpPr>
            <p:nvPr/>
          </p:nvSpPr>
          <p:spPr bwMode="auto">
            <a:xfrm>
              <a:off x="768" y="1926"/>
              <a:ext cx="611" cy="1020"/>
            </a:xfrm>
            <a:custGeom>
              <a:avLst/>
              <a:gdLst>
                <a:gd name="T0" fmla="*/ 20 w 611"/>
                <a:gd name="T1" fmla="*/ 207 h 1020"/>
                <a:gd name="T2" fmla="*/ 3 w 611"/>
                <a:gd name="T3" fmla="*/ 286 h 1020"/>
                <a:gd name="T4" fmla="*/ 62 w 611"/>
                <a:gd name="T5" fmla="*/ 414 h 1020"/>
                <a:gd name="T6" fmla="*/ 73 w 611"/>
                <a:gd name="T7" fmla="*/ 406 h 1020"/>
                <a:gd name="T8" fmla="*/ 91 w 611"/>
                <a:gd name="T9" fmla="*/ 459 h 1020"/>
                <a:gd name="T10" fmla="*/ 62 w 611"/>
                <a:gd name="T11" fmla="*/ 422 h 1020"/>
                <a:gd name="T12" fmla="*/ 55 w 611"/>
                <a:gd name="T13" fmla="*/ 481 h 1020"/>
                <a:gd name="T14" fmla="*/ 89 w 611"/>
                <a:gd name="T15" fmla="*/ 517 h 1020"/>
                <a:gd name="T16" fmla="*/ 66 w 611"/>
                <a:gd name="T17" fmla="*/ 567 h 1020"/>
                <a:gd name="T18" fmla="*/ 130 w 611"/>
                <a:gd name="T19" fmla="*/ 703 h 1020"/>
                <a:gd name="T20" fmla="*/ 116 w 611"/>
                <a:gd name="T21" fmla="*/ 752 h 1020"/>
                <a:gd name="T22" fmla="*/ 200 w 611"/>
                <a:gd name="T23" fmla="*/ 791 h 1020"/>
                <a:gd name="T24" fmla="*/ 231 w 611"/>
                <a:gd name="T25" fmla="*/ 832 h 1020"/>
                <a:gd name="T26" fmla="*/ 267 w 611"/>
                <a:gd name="T27" fmla="*/ 845 h 1020"/>
                <a:gd name="T28" fmla="*/ 267 w 611"/>
                <a:gd name="T29" fmla="*/ 869 h 1020"/>
                <a:gd name="T30" fmla="*/ 290 w 611"/>
                <a:gd name="T31" fmla="*/ 875 h 1020"/>
                <a:gd name="T32" fmla="*/ 340 w 611"/>
                <a:gd name="T33" fmla="*/ 952 h 1020"/>
                <a:gd name="T34" fmla="*/ 340 w 611"/>
                <a:gd name="T35" fmla="*/ 1008 h 1020"/>
                <a:gd name="T36" fmla="*/ 558 w 611"/>
                <a:gd name="T37" fmla="*/ 1020 h 1020"/>
                <a:gd name="T38" fmla="*/ 544 w 611"/>
                <a:gd name="T39" fmla="*/ 998 h 1020"/>
                <a:gd name="T40" fmla="*/ 551 w 611"/>
                <a:gd name="T41" fmla="*/ 965 h 1020"/>
                <a:gd name="T42" fmla="*/ 586 w 611"/>
                <a:gd name="T43" fmla="*/ 910 h 1020"/>
                <a:gd name="T44" fmla="*/ 611 w 611"/>
                <a:gd name="T45" fmla="*/ 893 h 1020"/>
                <a:gd name="T46" fmla="*/ 596 w 611"/>
                <a:gd name="T47" fmla="*/ 873 h 1020"/>
                <a:gd name="T48" fmla="*/ 587 w 611"/>
                <a:gd name="T49" fmla="*/ 819 h 1020"/>
                <a:gd name="T50" fmla="*/ 274 w 611"/>
                <a:gd name="T51" fmla="*/ 351 h 1020"/>
                <a:gd name="T52" fmla="*/ 348 w 611"/>
                <a:gd name="T53" fmla="*/ 79 h 1020"/>
                <a:gd name="T54" fmla="*/ 58 w 611"/>
                <a:gd name="T55" fmla="*/ 0 h 1020"/>
                <a:gd name="T56" fmla="*/ 50 w 611"/>
                <a:gd name="T57" fmla="*/ 16 h 1020"/>
                <a:gd name="T58" fmla="*/ 0 w 611"/>
                <a:gd name="T59" fmla="*/ 136 h 1020"/>
                <a:gd name="T60" fmla="*/ 20 w 611"/>
                <a:gd name="T61" fmla="*/ 207 h 1020"/>
                <a:gd name="T62" fmla="*/ 20 w 611"/>
                <a:gd name="T63" fmla="*/ 207 h 10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11"/>
                <a:gd name="T97" fmla="*/ 0 h 1020"/>
                <a:gd name="T98" fmla="*/ 611 w 611"/>
                <a:gd name="T99" fmla="*/ 1020 h 10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11" h="1020">
                  <a:moveTo>
                    <a:pt x="20" y="207"/>
                  </a:moveTo>
                  <a:lnTo>
                    <a:pt x="3" y="286"/>
                  </a:lnTo>
                  <a:lnTo>
                    <a:pt x="62" y="414"/>
                  </a:lnTo>
                  <a:lnTo>
                    <a:pt x="73" y="406"/>
                  </a:lnTo>
                  <a:lnTo>
                    <a:pt x="91" y="459"/>
                  </a:lnTo>
                  <a:lnTo>
                    <a:pt x="62" y="422"/>
                  </a:lnTo>
                  <a:lnTo>
                    <a:pt x="55" y="481"/>
                  </a:lnTo>
                  <a:lnTo>
                    <a:pt x="89" y="517"/>
                  </a:lnTo>
                  <a:lnTo>
                    <a:pt x="66" y="567"/>
                  </a:lnTo>
                  <a:lnTo>
                    <a:pt x="130" y="703"/>
                  </a:lnTo>
                  <a:lnTo>
                    <a:pt x="116" y="752"/>
                  </a:lnTo>
                  <a:lnTo>
                    <a:pt x="200" y="791"/>
                  </a:lnTo>
                  <a:lnTo>
                    <a:pt x="231" y="832"/>
                  </a:lnTo>
                  <a:lnTo>
                    <a:pt x="267" y="845"/>
                  </a:lnTo>
                  <a:lnTo>
                    <a:pt x="267" y="869"/>
                  </a:lnTo>
                  <a:lnTo>
                    <a:pt x="290" y="875"/>
                  </a:lnTo>
                  <a:lnTo>
                    <a:pt x="340" y="952"/>
                  </a:lnTo>
                  <a:lnTo>
                    <a:pt x="340" y="1008"/>
                  </a:lnTo>
                  <a:lnTo>
                    <a:pt x="558" y="1020"/>
                  </a:lnTo>
                  <a:lnTo>
                    <a:pt x="544" y="998"/>
                  </a:lnTo>
                  <a:lnTo>
                    <a:pt x="551" y="965"/>
                  </a:lnTo>
                  <a:lnTo>
                    <a:pt x="586" y="910"/>
                  </a:lnTo>
                  <a:lnTo>
                    <a:pt x="611" y="893"/>
                  </a:lnTo>
                  <a:lnTo>
                    <a:pt x="596" y="873"/>
                  </a:lnTo>
                  <a:lnTo>
                    <a:pt x="587" y="819"/>
                  </a:lnTo>
                  <a:lnTo>
                    <a:pt x="274" y="351"/>
                  </a:lnTo>
                  <a:lnTo>
                    <a:pt x="348" y="79"/>
                  </a:lnTo>
                  <a:lnTo>
                    <a:pt x="58" y="0"/>
                  </a:lnTo>
                  <a:lnTo>
                    <a:pt x="50" y="16"/>
                  </a:lnTo>
                  <a:lnTo>
                    <a:pt x="0" y="136"/>
                  </a:lnTo>
                  <a:lnTo>
                    <a:pt x="20" y="207"/>
                  </a:lnTo>
                  <a:close/>
                </a:path>
              </a:pathLst>
            </a:custGeom>
            <a:solidFill>
              <a:srgbClr val="FF9900"/>
            </a:solidFill>
            <a:ln w="19050">
              <a:solidFill>
                <a:srgbClr val="000000"/>
              </a:solidFill>
              <a:round/>
              <a:headEnd/>
              <a:tailEnd/>
            </a:ln>
          </p:spPr>
          <p:txBody>
            <a:bodyPr/>
            <a:lstStyle/>
            <a:p>
              <a:endParaRPr lang="en-US"/>
            </a:p>
          </p:txBody>
        </p:sp>
        <p:sp>
          <p:nvSpPr>
            <p:cNvPr id="307" name="Freeform 68"/>
            <p:cNvSpPr>
              <a:spLocks/>
            </p:cNvSpPr>
            <p:nvPr/>
          </p:nvSpPr>
          <p:spPr bwMode="auto">
            <a:xfrm>
              <a:off x="1042" y="2005"/>
              <a:ext cx="492" cy="740"/>
            </a:xfrm>
            <a:custGeom>
              <a:avLst/>
              <a:gdLst>
                <a:gd name="T0" fmla="*/ 0 w 492"/>
                <a:gd name="T1" fmla="*/ 272 h 740"/>
                <a:gd name="T2" fmla="*/ 313 w 492"/>
                <a:gd name="T3" fmla="*/ 740 h 740"/>
                <a:gd name="T4" fmla="*/ 324 w 492"/>
                <a:gd name="T5" fmla="*/ 640 h 740"/>
                <a:gd name="T6" fmla="*/ 341 w 492"/>
                <a:gd name="T7" fmla="*/ 634 h 740"/>
                <a:gd name="T8" fmla="*/ 371 w 492"/>
                <a:gd name="T9" fmla="*/ 652 h 740"/>
                <a:gd name="T10" fmla="*/ 396 w 492"/>
                <a:gd name="T11" fmla="*/ 563 h 740"/>
                <a:gd name="T12" fmla="*/ 492 w 492"/>
                <a:gd name="T13" fmla="*/ 94 h 740"/>
                <a:gd name="T14" fmla="*/ 281 w 492"/>
                <a:gd name="T15" fmla="*/ 50 h 740"/>
                <a:gd name="T16" fmla="*/ 74 w 492"/>
                <a:gd name="T17" fmla="*/ 0 h 740"/>
                <a:gd name="T18" fmla="*/ 0 w 492"/>
                <a:gd name="T19" fmla="*/ 272 h 740"/>
                <a:gd name="T20" fmla="*/ 0 w 492"/>
                <a:gd name="T21" fmla="*/ 272 h 7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92"/>
                <a:gd name="T34" fmla="*/ 0 h 740"/>
                <a:gd name="T35" fmla="*/ 492 w 492"/>
                <a:gd name="T36" fmla="*/ 740 h 7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2" h="740">
                  <a:moveTo>
                    <a:pt x="0" y="272"/>
                  </a:moveTo>
                  <a:lnTo>
                    <a:pt x="313" y="740"/>
                  </a:lnTo>
                  <a:lnTo>
                    <a:pt x="324" y="640"/>
                  </a:lnTo>
                  <a:lnTo>
                    <a:pt x="341" y="634"/>
                  </a:lnTo>
                  <a:lnTo>
                    <a:pt x="371" y="652"/>
                  </a:lnTo>
                  <a:lnTo>
                    <a:pt x="396" y="563"/>
                  </a:lnTo>
                  <a:lnTo>
                    <a:pt x="492" y="94"/>
                  </a:lnTo>
                  <a:lnTo>
                    <a:pt x="281" y="50"/>
                  </a:lnTo>
                  <a:lnTo>
                    <a:pt x="74" y="0"/>
                  </a:lnTo>
                  <a:lnTo>
                    <a:pt x="0" y="272"/>
                  </a:lnTo>
                  <a:close/>
                </a:path>
              </a:pathLst>
            </a:custGeom>
            <a:solidFill>
              <a:srgbClr val="FF9900"/>
            </a:solidFill>
            <a:ln w="19050">
              <a:solidFill>
                <a:srgbClr val="000000"/>
              </a:solidFill>
              <a:round/>
              <a:headEnd/>
              <a:tailEnd/>
            </a:ln>
          </p:spPr>
          <p:txBody>
            <a:bodyPr/>
            <a:lstStyle/>
            <a:p>
              <a:endParaRPr lang="en-US"/>
            </a:p>
          </p:txBody>
        </p:sp>
        <p:sp>
          <p:nvSpPr>
            <p:cNvPr id="308" name="Freeform 69"/>
            <p:cNvSpPr>
              <a:spLocks/>
            </p:cNvSpPr>
            <p:nvPr/>
          </p:nvSpPr>
          <p:spPr bwMode="auto">
            <a:xfrm>
              <a:off x="1323" y="1413"/>
              <a:ext cx="462" cy="725"/>
            </a:xfrm>
            <a:custGeom>
              <a:avLst/>
              <a:gdLst>
                <a:gd name="T0" fmla="*/ 0 w 462"/>
                <a:gd name="T1" fmla="*/ 642 h 725"/>
                <a:gd name="T2" fmla="*/ 37 w 462"/>
                <a:gd name="T3" fmla="*/ 489 h 725"/>
                <a:gd name="T4" fmla="*/ 56 w 462"/>
                <a:gd name="T5" fmla="*/ 447 h 725"/>
                <a:gd name="T6" fmla="*/ 40 w 462"/>
                <a:gd name="T7" fmla="*/ 427 h 725"/>
                <a:gd name="T8" fmla="*/ 44 w 462"/>
                <a:gd name="T9" fmla="*/ 408 h 725"/>
                <a:gd name="T10" fmla="*/ 72 w 462"/>
                <a:gd name="T11" fmla="*/ 383 h 725"/>
                <a:gd name="T12" fmla="*/ 118 w 462"/>
                <a:gd name="T13" fmla="*/ 314 h 725"/>
                <a:gd name="T14" fmla="*/ 102 w 462"/>
                <a:gd name="T15" fmla="*/ 291 h 725"/>
                <a:gd name="T16" fmla="*/ 95 w 462"/>
                <a:gd name="T17" fmla="*/ 274 h 725"/>
                <a:gd name="T18" fmla="*/ 98 w 462"/>
                <a:gd name="T19" fmla="*/ 235 h 725"/>
                <a:gd name="T20" fmla="*/ 154 w 462"/>
                <a:gd name="T21" fmla="*/ 0 h 725"/>
                <a:gd name="T22" fmla="*/ 215 w 462"/>
                <a:gd name="T23" fmla="*/ 13 h 725"/>
                <a:gd name="T24" fmla="*/ 195 w 462"/>
                <a:gd name="T25" fmla="*/ 105 h 725"/>
                <a:gd name="T26" fmla="*/ 208 w 462"/>
                <a:gd name="T27" fmla="*/ 137 h 725"/>
                <a:gd name="T28" fmla="*/ 209 w 462"/>
                <a:gd name="T29" fmla="*/ 157 h 725"/>
                <a:gd name="T30" fmla="*/ 203 w 462"/>
                <a:gd name="T31" fmla="*/ 161 h 725"/>
                <a:gd name="T32" fmla="*/ 226 w 462"/>
                <a:gd name="T33" fmla="*/ 183 h 725"/>
                <a:gd name="T34" fmla="*/ 250 w 462"/>
                <a:gd name="T35" fmla="*/ 242 h 725"/>
                <a:gd name="T36" fmla="*/ 258 w 462"/>
                <a:gd name="T37" fmla="*/ 294 h 725"/>
                <a:gd name="T38" fmla="*/ 262 w 462"/>
                <a:gd name="T39" fmla="*/ 322 h 725"/>
                <a:gd name="T40" fmla="*/ 244 w 462"/>
                <a:gd name="T41" fmla="*/ 349 h 725"/>
                <a:gd name="T42" fmla="*/ 256 w 462"/>
                <a:gd name="T43" fmla="*/ 361 h 725"/>
                <a:gd name="T44" fmla="*/ 289 w 462"/>
                <a:gd name="T45" fmla="*/ 344 h 725"/>
                <a:gd name="T46" fmla="*/ 310 w 462"/>
                <a:gd name="T47" fmla="*/ 436 h 725"/>
                <a:gd name="T48" fmla="*/ 325 w 462"/>
                <a:gd name="T49" fmla="*/ 442 h 725"/>
                <a:gd name="T50" fmla="*/ 328 w 462"/>
                <a:gd name="T51" fmla="*/ 469 h 725"/>
                <a:gd name="T52" fmla="*/ 369 w 462"/>
                <a:gd name="T53" fmla="*/ 479 h 725"/>
                <a:gd name="T54" fmla="*/ 435 w 462"/>
                <a:gd name="T55" fmla="*/ 479 h 725"/>
                <a:gd name="T56" fmla="*/ 462 w 462"/>
                <a:gd name="T57" fmla="*/ 492 h 725"/>
                <a:gd name="T58" fmla="*/ 423 w 462"/>
                <a:gd name="T59" fmla="*/ 725 h 725"/>
                <a:gd name="T60" fmla="*/ 211 w 462"/>
                <a:gd name="T61" fmla="*/ 686 h 725"/>
                <a:gd name="T62" fmla="*/ 0 w 462"/>
                <a:gd name="T63" fmla="*/ 642 h 725"/>
                <a:gd name="T64" fmla="*/ 0 w 462"/>
                <a:gd name="T65" fmla="*/ 642 h 7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62"/>
                <a:gd name="T100" fmla="*/ 0 h 725"/>
                <a:gd name="T101" fmla="*/ 462 w 462"/>
                <a:gd name="T102" fmla="*/ 725 h 7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62" h="725">
                  <a:moveTo>
                    <a:pt x="0" y="642"/>
                  </a:moveTo>
                  <a:lnTo>
                    <a:pt x="37" y="489"/>
                  </a:lnTo>
                  <a:lnTo>
                    <a:pt x="56" y="447"/>
                  </a:lnTo>
                  <a:lnTo>
                    <a:pt x="40" y="427"/>
                  </a:lnTo>
                  <a:lnTo>
                    <a:pt x="44" y="408"/>
                  </a:lnTo>
                  <a:lnTo>
                    <a:pt x="72" y="383"/>
                  </a:lnTo>
                  <a:lnTo>
                    <a:pt x="118" y="314"/>
                  </a:lnTo>
                  <a:lnTo>
                    <a:pt x="102" y="291"/>
                  </a:lnTo>
                  <a:lnTo>
                    <a:pt x="95" y="274"/>
                  </a:lnTo>
                  <a:lnTo>
                    <a:pt x="98" y="235"/>
                  </a:lnTo>
                  <a:lnTo>
                    <a:pt x="154" y="0"/>
                  </a:lnTo>
                  <a:lnTo>
                    <a:pt x="215" y="13"/>
                  </a:lnTo>
                  <a:lnTo>
                    <a:pt x="195" y="105"/>
                  </a:lnTo>
                  <a:lnTo>
                    <a:pt x="208" y="137"/>
                  </a:lnTo>
                  <a:lnTo>
                    <a:pt x="209" y="157"/>
                  </a:lnTo>
                  <a:lnTo>
                    <a:pt x="203" y="161"/>
                  </a:lnTo>
                  <a:lnTo>
                    <a:pt x="226" y="183"/>
                  </a:lnTo>
                  <a:lnTo>
                    <a:pt x="250" y="242"/>
                  </a:lnTo>
                  <a:lnTo>
                    <a:pt x="258" y="294"/>
                  </a:lnTo>
                  <a:lnTo>
                    <a:pt x="262" y="322"/>
                  </a:lnTo>
                  <a:lnTo>
                    <a:pt x="244" y="349"/>
                  </a:lnTo>
                  <a:lnTo>
                    <a:pt x="256" y="361"/>
                  </a:lnTo>
                  <a:lnTo>
                    <a:pt x="289" y="344"/>
                  </a:lnTo>
                  <a:lnTo>
                    <a:pt x="310" y="436"/>
                  </a:lnTo>
                  <a:lnTo>
                    <a:pt x="325" y="442"/>
                  </a:lnTo>
                  <a:lnTo>
                    <a:pt x="328" y="469"/>
                  </a:lnTo>
                  <a:lnTo>
                    <a:pt x="369" y="479"/>
                  </a:lnTo>
                  <a:lnTo>
                    <a:pt x="435" y="479"/>
                  </a:lnTo>
                  <a:lnTo>
                    <a:pt x="462" y="492"/>
                  </a:lnTo>
                  <a:lnTo>
                    <a:pt x="423" y="725"/>
                  </a:lnTo>
                  <a:lnTo>
                    <a:pt x="211" y="686"/>
                  </a:lnTo>
                  <a:lnTo>
                    <a:pt x="0" y="642"/>
                  </a:lnTo>
                  <a:close/>
                </a:path>
              </a:pathLst>
            </a:custGeom>
            <a:solidFill>
              <a:schemeClr val="accent1"/>
            </a:solidFill>
            <a:ln w="9525">
              <a:noFill/>
              <a:round/>
              <a:headEnd/>
              <a:tailEnd/>
            </a:ln>
          </p:spPr>
          <p:txBody>
            <a:bodyPr/>
            <a:lstStyle/>
            <a:p>
              <a:endParaRPr lang="en-US"/>
            </a:p>
          </p:txBody>
        </p:sp>
        <p:sp>
          <p:nvSpPr>
            <p:cNvPr id="309" name="Freeform 70"/>
            <p:cNvSpPr>
              <a:spLocks/>
            </p:cNvSpPr>
            <p:nvPr/>
          </p:nvSpPr>
          <p:spPr bwMode="auto">
            <a:xfrm>
              <a:off x="1518" y="1426"/>
              <a:ext cx="790" cy="489"/>
            </a:xfrm>
            <a:custGeom>
              <a:avLst/>
              <a:gdLst>
                <a:gd name="T0" fmla="*/ 13 w 790"/>
                <a:gd name="T1" fmla="*/ 124 h 489"/>
                <a:gd name="T2" fmla="*/ 14 w 790"/>
                <a:gd name="T3" fmla="*/ 144 h 489"/>
                <a:gd name="T4" fmla="*/ 8 w 790"/>
                <a:gd name="T5" fmla="*/ 148 h 489"/>
                <a:gd name="T6" fmla="*/ 31 w 790"/>
                <a:gd name="T7" fmla="*/ 170 h 489"/>
                <a:gd name="T8" fmla="*/ 55 w 790"/>
                <a:gd name="T9" fmla="*/ 229 h 489"/>
                <a:gd name="T10" fmla="*/ 63 w 790"/>
                <a:gd name="T11" fmla="*/ 281 h 489"/>
                <a:gd name="T12" fmla="*/ 67 w 790"/>
                <a:gd name="T13" fmla="*/ 309 h 489"/>
                <a:gd name="T14" fmla="*/ 49 w 790"/>
                <a:gd name="T15" fmla="*/ 336 h 489"/>
                <a:gd name="T16" fmla="*/ 61 w 790"/>
                <a:gd name="T17" fmla="*/ 348 h 489"/>
                <a:gd name="T18" fmla="*/ 94 w 790"/>
                <a:gd name="T19" fmla="*/ 331 h 489"/>
                <a:gd name="T20" fmla="*/ 115 w 790"/>
                <a:gd name="T21" fmla="*/ 423 h 489"/>
                <a:gd name="T22" fmla="*/ 130 w 790"/>
                <a:gd name="T23" fmla="*/ 429 h 489"/>
                <a:gd name="T24" fmla="*/ 133 w 790"/>
                <a:gd name="T25" fmla="*/ 456 h 489"/>
                <a:gd name="T26" fmla="*/ 145 w 790"/>
                <a:gd name="T27" fmla="*/ 468 h 489"/>
                <a:gd name="T28" fmla="*/ 174 w 790"/>
                <a:gd name="T29" fmla="*/ 466 h 489"/>
                <a:gd name="T30" fmla="*/ 240 w 790"/>
                <a:gd name="T31" fmla="*/ 466 h 489"/>
                <a:gd name="T32" fmla="*/ 267 w 790"/>
                <a:gd name="T33" fmla="*/ 479 h 489"/>
                <a:gd name="T34" fmla="*/ 275 w 790"/>
                <a:gd name="T35" fmla="*/ 430 h 489"/>
                <a:gd name="T36" fmla="*/ 490 w 790"/>
                <a:gd name="T37" fmla="*/ 462 h 489"/>
                <a:gd name="T38" fmla="*/ 755 w 790"/>
                <a:gd name="T39" fmla="*/ 489 h 489"/>
                <a:gd name="T40" fmla="*/ 763 w 790"/>
                <a:gd name="T41" fmla="*/ 401 h 489"/>
                <a:gd name="T42" fmla="*/ 790 w 790"/>
                <a:gd name="T43" fmla="*/ 114 h 489"/>
                <a:gd name="T44" fmla="*/ 439 w 790"/>
                <a:gd name="T45" fmla="*/ 74 h 489"/>
                <a:gd name="T46" fmla="*/ 266 w 790"/>
                <a:gd name="T47" fmla="*/ 47 h 489"/>
                <a:gd name="T48" fmla="*/ 20 w 790"/>
                <a:gd name="T49" fmla="*/ 0 h 489"/>
                <a:gd name="T50" fmla="*/ 0 w 790"/>
                <a:gd name="T51" fmla="*/ 92 h 489"/>
                <a:gd name="T52" fmla="*/ 13 w 790"/>
                <a:gd name="T53" fmla="*/ 124 h 489"/>
                <a:gd name="T54" fmla="*/ 13 w 790"/>
                <a:gd name="T55" fmla="*/ 124 h 4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90"/>
                <a:gd name="T85" fmla="*/ 0 h 489"/>
                <a:gd name="T86" fmla="*/ 790 w 790"/>
                <a:gd name="T87" fmla="*/ 489 h 48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90" h="489">
                  <a:moveTo>
                    <a:pt x="13" y="124"/>
                  </a:moveTo>
                  <a:lnTo>
                    <a:pt x="14" y="144"/>
                  </a:lnTo>
                  <a:lnTo>
                    <a:pt x="8" y="148"/>
                  </a:lnTo>
                  <a:lnTo>
                    <a:pt x="31" y="170"/>
                  </a:lnTo>
                  <a:lnTo>
                    <a:pt x="55" y="229"/>
                  </a:lnTo>
                  <a:lnTo>
                    <a:pt x="63" y="281"/>
                  </a:lnTo>
                  <a:lnTo>
                    <a:pt x="67" y="309"/>
                  </a:lnTo>
                  <a:lnTo>
                    <a:pt x="49" y="336"/>
                  </a:lnTo>
                  <a:lnTo>
                    <a:pt x="61" y="348"/>
                  </a:lnTo>
                  <a:lnTo>
                    <a:pt x="94" y="331"/>
                  </a:lnTo>
                  <a:lnTo>
                    <a:pt x="115" y="423"/>
                  </a:lnTo>
                  <a:lnTo>
                    <a:pt x="130" y="429"/>
                  </a:lnTo>
                  <a:lnTo>
                    <a:pt x="133" y="456"/>
                  </a:lnTo>
                  <a:lnTo>
                    <a:pt x="145" y="468"/>
                  </a:lnTo>
                  <a:lnTo>
                    <a:pt x="174" y="466"/>
                  </a:lnTo>
                  <a:lnTo>
                    <a:pt x="240" y="466"/>
                  </a:lnTo>
                  <a:lnTo>
                    <a:pt x="267" y="479"/>
                  </a:lnTo>
                  <a:lnTo>
                    <a:pt x="275" y="430"/>
                  </a:lnTo>
                  <a:lnTo>
                    <a:pt x="490" y="462"/>
                  </a:lnTo>
                  <a:lnTo>
                    <a:pt x="755" y="489"/>
                  </a:lnTo>
                  <a:lnTo>
                    <a:pt x="763" y="401"/>
                  </a:lnTo>
                  <a:lnTo>
                    <a:pt x="790" y="114"/>
                  </a:lnTo>
                  <a:lnTo>
                    <a:pt x="439" y="74"/>
                  </a:lnTo>
                  <a:lnTo>
                    <a:pt x="266" y="47"/>
                  </a:lnTo>
                  <a:lnTo>
                    <a:pt x="20" y="0"/>
                  </a:lnTo>
                  <a:lnTo>
                    <a:pt x="0" y="92"/>
                  </a:lnTo>
                  <a:lnTo>
                    <a:pt x="13" y="124"/>
                  </a:lnTo>
                  <a:close/>
                </a:path>
              </a:pathLst>
            </a:custGeom>
            <a:solidFill>
              <a:schemeClr val="accent1"/>
            </a:solidFill>
            <a:ln w="9525">
              <a:noFill/>
              <a:round/>
              <a:headEnd/>
              <a:tailEnd/>
            </a:ln>
          </p:spPr>
          <p:txBody>
            <a:bodyPr/>
            <a:lstStyle/>
            <a:p>
              <a:endParaRPr lang="en-US"/>
            </a:p>
          </p:txBody>
        </p:sp>
        <p:sp>
          <p:nvSpPr>
            <p:cNvPr id="310" name="Freeform 71"/>
            <p:cNvSpPr>
              <a:spLocks/>
            </p:cNvSpPr>
            <p:nvPr/>
          </p:nvSpPr>
          <p:spPr bwMode="auto">
            <a:xfrm>
              <a:off x="1292" y="2568"/>
              <a:ext cx="527" cy="594"/>
            </a:xfrm>
            <a:custGeom>
              <a:avLst/>
              <a:gdLst>
                <a:gd name="T0" fmla="*/ 34 w 527"/>
                <a:gd name="T1" fmla="*/ 378 h 594"/>
                <a:gd name="T2" fmla="*/ 20 w 527"/>
                <a:gd name="T3" fmla="*/ 356 h 594"/>
                <a:gd name="T4" fmla="*/ 27 w 527"/>
                <a:gd name="T5" fmla="*/ 323 h 594"/>
                <a:gd name="T6" fmla="*/ 62 w 527"/>
                <a:gd name="T7" fmla="*/ 268 h 594"/>
                <a:gd name="T8" fmla="*/ 87 w 527"/>
                <a:gd name="T9" fmla="*/ 251 h 594"/>
                <a:gd name="T10" fmla="*/ 72 w 527"/>
                <a:gd name="T11" fmla="*/ 231 h 594"/>
                <a:gd name="T12" fmla="*/ 63 w 527"/>
                <a:gd name="T13" fmla="*/ 177 h 594"/>
                <a:gd name="T14" fmla="*/ 74 w 527"/>
                <a:gd name="T15" fmla="*/ 77 h 594"/>
                <a:gd name="T16" fmla="*/ 91 w 527"/>
                <a:gd name="T17" fmla="*/ 71 h 594"/>
                <a:gd name="T18" fmla="*/ 121 w 527"/>
                <a:gd name="T19" fmla="*/ 89 h 594"/>
                <a:gd name="T20" fmla="*/ 146 w 527"/>
                <a:gd name="T21" fmla="*/ 0 h 594"/>
                <a:gd name="T22" fmla="*/ 527 w 527"/>
                <a:gd name="T23" fmla="*/ 63 h 594"/>
                <a:gd name="T24" fmla="*/ 447 w 527"/>
                <a:gd name="T25" fmla="*/ 594 h 594"/>
                <a:gd name="T26" fmla="*/ 330 w 527"/>
                <a:gd name="T27" fmla="*/ 578 h 594"/>
                <a:gd name="T28" fmla="*/ 258 w 527"/>
                <a:gd name="T29" fmla="*/ 558 h 594"/>
                <a:gd name="T30" fmla="*/ 109 w 527"/>
                <a:gd name="T31" fmla="*/ 499 h 594"/>
                <a:gd name="T32" fmla="*/ 0 w 527"/>
                <a:gd name="T33" fmla="*/ 407 h 594"/>
                <a:gd name="T34" fmla="*/ 34 w 527"/>
                <a:gd name="T35" fmla="*/ 378 h 594"/>
                <a:gd name="T36" fmla="*/ 34 w 527"/>
                <a:gd name="T37" fmla="*/ 378 h 5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27"/>
                <a:gd name="T58" fmla="*/ 0 h 594"/>
                <a:gd name="T59" fmla="*/ 527 w 527"/>
                <a:gd name="T60" fmla="*/ 594 h 5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27" h="594">
                  <a:moveTo>
                    <a:pt x="34" y="378"/>
                  </a:moveTo>
                  <a:lnTo>
                    <a:pt x="20" y="356"/>
                  </a:lnTo>
                  <a:lnTo>
                    <a:pt x="27" y="323"/>
                  </a:lnTo>
                  <a:lnTo>
                    <a:pt x="62" y="268"/>
                  </a:lnTo>
                  <a:lnTo>
                    <a:pt x="87" y="251"/>
                  </a:lnTo>
                  <a:lnTo>
                    <a:pt x="72" y="231"/>
                  </a:lnTo>
                  <a:lnTo>
                    <a:pt x="63" y="177"/>
                  </a:lnTo>
                  <a:lnTo>
                    <a:pt x="74" y="77"/>
                  </a:lnTo>
                  <a:lnTo>
                    <a:pt x="91" y="71"/>
                  </a:lnTo>
                  <a:lnTo>
                    <a:pt x="121" y="89"/>
                  </a:lnTo>
                  <a:lnTo>
                    <a:pt x="146" y="0"/>
                  </a:lnTo>
                  <a:lnTo>
                    <a:pt x="527" y="63"/>
                  </a:lnTo>
                  <a:lnTo>
                    <a:pt x="447" y="594"/>
                  </a:lnTo>
                  <a:lnTo>
                    <a:pt x="330" y="578"/>
                  </a:lnTo>
                  <a:lnTo>
                    <a:pt x="258" y="558"/>
                  </a:lnTo>
                  <a:lnTo>
                    <a:pt x="109" y="499"/>
                  </a:lnTo>
                  <a:lnTo>
                    <a:pt x="0" y="407"/>
                  </a:lnTo>
                  <a:lnTo>
                    <a:pt x="34" y="378"/>
                  </a:lnTo>
                  <a:close/>
                </a:path>
              </a:pathLst>
            </a:custGeom>
            <a:solidFill>
              <a:srgbClr val="FF9900"/>
            </a:solidFill>
            <a:ln w="19050">
              <a:solidFill>
                <a:srgbClr val="000000"/>
              </a:solidFill>
              <a:round/>
              <a:headEnd/>
              <a:tailEnd/>
            </a:ln>
          </p:spPr>
          <p:txBody>
            <a:bodyPr/>
            <a:lstStyle/>
            <a:p>
              <a:endParaRPr lang="en-US"/>
            </a:p>
          </p:txBody>
        </p:sp>
        <p:sp>
          <p:nvSpPr>
            <p:cNvPr id="311" name="Freeform 72"/>
            <p:cNvSpPr>
              <a:spLocks/>
            </p:cNvSpPr>
            <p:nvPr/>
          </p:nvSpPr>
          <p:spPr bwMode="auto">
            <a:xfrm>
              <a:off x="1729" y="1856"/>
              <a:ext cx="544" cy="438"/>
            </a:xfrm>
            <a:custGeom>
              <a:avLst/>
              <a:gdLst>
                <a:gd name="T0" fmla="*/ 0 w 544"/>
                <a:gd name="T1" fmla="*/ 375 h 438"/>
                <a:gd name="T2" fmla="*/ 64 w 544"/>
                <a:gd name="T3" fmla="*/ 0 h 438"/>
                <a:gd name="T4" fmla="*/ 279 w 544"/>
                <a:gd name="T5" fmla="*/ 32 h 438"/>
                <a:gd name="T6" fmla="*/ 544 w 544"/>
                <a:gd name="T7" fmla="*/ 59 h 438"/>
                <a:gd name="T8" fmla="*/ 525 w 544"/>
                <a:gd name="T9" fmla="*/ 249 h 438"/>
                <a:gd name="T10" fmla="*/ 507 w 544"/>
                <a:gd name="T11" fmla="*/ 438 h 438"/>
                <a:gd name="T12" fmla="*/ 146 w 544"/>
                <a:gd name="T13" fmla="*/ 398 h 438"/>
                <a:gd name="T14" fmla="*/ 0 w 544"/>
                <a:gd name="T15" fmla="*/ 375 h 438"/>
                <a:gd name="T16" fmla="*/ 0 w 544"/>
                <a:gd name="T17" fmla="*/ 375 h 4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4"/>
                <a:gd name="T28" fmla="*/ 0 h 438"/>
                <a:gd name="T29" fmla="*/ 544 w 544"/>
                <a:gd name="T30" fmla="*/ 438 h 4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4" h="438">
                  <a:moveTo>
                    <a:pt x="0" y="375"/>
                  </a:moveTo>
                  <a:lnTo>
                    <a:pt x="64" y="0"/>
                  </a:lnTo>
                  <a:lnTo>
                    <a:pt x="279" y="32"/>
                  </a:lnTo>
                  <a:lnTo>
                    <a:pt x="544" y="59"/>
                  </a:lnTo>
                  <a:lnTo>
                    <a:pt x="525" y="249"/>
                  </a:lnTo>
                  <a:lnTo>
                    <a:pt x="507" y="438"/>
                  </a:lnTo>
                  <a:lnTo>
                    <a:pt x="146" y="398"/>
                  </a:lnTo>
                  <a:lnTo>
                    <a:pt x="0" y="375"/>
                  </a:lnTo>
                  <a:close/>
                </a:path>
              </a:pathLst>
            </a:custGeom>
            <a:solidFill>
              <a:schemeClr val="accent1"/>
            </a:solidFill>
            <a:ln w="9525">
              <a:noFill/>
              <a:round/>
              <a:headEnd/>
              <a:tailEnd/>
            </a:ln>
          </p:spPr>
          <p:txBody>
            <a:bodyPr/>
            <a:lstStyle/>
            <a:p>
              <a:endParaRPr lang="en-US"/>
            </a:p>
          </p:txBody>
        </p:sp>
        <p:sp>
          <p:nvSpPr>
            <p:cNvPr id="312" name="Freeform 73"/>
            <p:cNvSpPr>
              <a:spLocks/>
            </p:cNvSpPr>
            <p:nvPr/>
          </p:nvSpPr>
          <p:spPr bwMode="auto">
            <a:xfrm>
              <a:off x="1819" y="2254"/>
              <a:ext cx="562" cy="432"/>
            </a:xfrm>
            <a:custGeom>
              <a:avLst/>
              <a:gdLst>
                <a:gd name="T0" fmla="*/ 56 w 562"/>
                <a:gd name="T1" fmla="*/ 0 h 432"/>
                <a:gd name="T2" fmla="*/ 417 w 562"/>
                <a:gd name="T3" fmla="*/ 40 h 432"/>
                <a:gd name="T4" fmla="*/ 562 w 562"/>
                <a:gd name="T5" fmla="*/ 52 h 432"/>
                <a:gd name="T6" fmla="*/ 557 w 562"/>
                <a:gd name="T7" fmla="*/ 146 h 432"/>
                <a:gd name="T8" fmla="*/ 537 w 562"/>
                <a:gd name="T9" fmla="*/ 432 h 432"/>
                <a:gd name="T10" fmla="*/ 463 w 562"/>
                <a:gd name="T11" fmla="*/ 427 h 432"/>
                <a:gd name="T12" fmla="*/ 233 w 562"/>
                <a:gd name="T13" fmla="*/ 407 h 432"/>
                <a:gd name="T14" fmla="*/ 0 w 562"/>
                <a:gd name="T15" fmla="*/ 377 h 432"/>
                <a:gd name="T16" fmla="*/ 56 w 562"/>
                <a:gd name="T17" fmla="*/ 0 h 432"/>
                <a:gd name="T18" fmla="*/ 56 w 562"/>
                <a:gd name="T19" fmla="*/ 0 h 4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2"/>
                <a:gd name="T31" fmla="*/ 0 h 432"/>
                <a:gd name="T32" fmla="*/ 562 w 562"/>
                <a:gd name="T33" fmla="*/ 432 h 4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2" h="432">
                  <a:moveTo>
                    <a:pt x="56" y="0"/>
                  </a:moveTo>
                  <a:lnTo>
                    <a:pt x="417" y="40"/>
                  </a:lnTo>
                  <a:lnTo>
                    <a:pt x="562" y="52"/>
                  </a:lnTo>
                  <a:lnTo>
                    <a:pt x="557" y="146"/>
                  </a:lnTo>
                  <a:lnTo>
                    <a:pt x="537" y="432"/>
                  </a:lnTo>
                  <a:lnTo>
                    <a:pt x="463" y="427"/>
                  </a:lnTo>
                  <a:lnTo>
                    <a:pt x="233" y="407"/>
                  </a:lnTo>
                  <a:lnTo>
                    <a:pt x="0" y="377"/>
                  </a:lnTo>
                  <a:lnTo>
                    <a:pt x="56" y="0"/>
                  </a:lnTo>
                  <a:close/>
                </a:path>
              </a:pathLst>
            </a:custGeom>
            <a:solidFill>
              <a:srgbClr val="FF9933"/>
            </a:solidFill>
            <a:ln w="19050">
              <a:solidFill>
                <a:srgbClr val="000000"/>
              </a:solidFill>
              <a:round/>
              <a:headEnd/>
              <a:tailEnd/>
            </a:ln>
          </p:spPr>
          <p:txBody>
            <a:bodyPr/>
            <a:lstStyle/>
            <a:p>
              <a:endParaRPr lang="en-US"/>
            </a:p>
          </p:txBody>
        </p:sp>
        <p:sp>
          <p:nvSpPr>
            <p:cNvPr id="313" name="Freeform 74"/>
            <p:cNvSpPr>
              <a:spLocks/>
            </p:cNvSpPr>
            <p:nvPr/>
          </p:nvSpPr>
          <p:spPr bwMode="auto">
            <a:xfrm>
              <a:off x="1739" y="2631"/>
              <a:ext cx="543" cy="540"/>
            </a:xfrm>
            <a:custGeom>
              <a:avLst/>
              <a:gdLst>
                <a:gd name="T0" fmla="*/ 69 w 543"/>
                <a:gd name="T1" fmla="*/ 540 h 540"/>
                <a:gd name="T2" fmla="*/ 76 w 543"/>
                <a:gd name="T3" fmla="*/ 500 h 540"/>
                <a:gd name="T4" fmla="*/ 211 w 543"/>
                <a:gd name="T5" fmla="*/ 518 h 540"/>
                <a:gd name="T6" fmla="*/ 206 w 543"/>
                <a:gd name="T7" fmla="*/ 497 h 540"/>
                <a:gd name="T8" fmla="*/ 499 w 543"/>
                <a:gd name="T9" fmla="*/ 524 h 540"/>
                <a:gd name="T10" fmla="*/ 543 w 543"/>
                <a:gd name="T11" fmla="*/ 50 h 540"/>
                <a:gd name="T12" fmla="*/ 313 w 543"/>
                <a:gd name="T13" fmla="*/ 30 h 540"/>
                <a:gd name="T14" fmla="*/ 80 w 543"/>
                <a:gd name="T15" fmla="*/ 0 h 540"/>
                <a:gd name="T16" fmla="*/ 0 w 543"/>
                <a:gd name="T17" fmla="*/ 531 h 540"/>
                <a:gd name="T18" fmla="*/ 69 w 543"/>
                <a:gd name="T19" fmla="*/ 540 h 540"/>
                <a:gd name="T20" fmla="*/ 69 w 543"/>
                <a:gd name="T21" fmla="*/ 540 h 5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3"/>
                <a:gd name="T34" fmla="*/ 0 h 540"/>
                <a:gd name="T35" fmla="*/ 543 w 543"/>
                <a:gd name="T36" fmla="*/ 540 h 5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3" h="540">
                  <a:moveTo>
                    <a:pt x="69" y="540"/>
                  </a:moveTo>
                  <a:lnTo>
                    <a:pt x="76" y="500"/>
                  </a:lnTo>
                  <a:lnTo>
                    <a:pt x="211" y="518"/>
                  </a:lnTo>
                  <a:lnTo>
                    <a:pt x="206" y="497"/>
                  </a:lnTo>
                  <a:lnTo>
                    <a:pt x="499" y="524"/>
                  </a:lnTo>
                  <a:lnTo>
                    <a:pt x="543" y="50"/>
                  </a:lnTo>
                  <a:lnTo>
                    <a:pt x="313" y="30"/>
                  </a:lnTo>
                  <a:lnTo>
                    <a:pt x="80" y="0"/>
                  </a:lnTo>
                  <a:lnTo>
                    <a:pt x="0" y="531"/>
                  </a:lnTo>
                  <a:lnTo>
                    <a:pt x="69" y="540"/>
                  </a:lnTo>
                  <a:close/>
                </a:path>
              </a:pathLst>
            </a:custGeom>
            <a:solidFill>
              <a:schemeClr val="accent1"/>
            </a:solidFill>
            <a:ln w="9525">
              <a:noFill/>
              <a:round/>
              <a:headEnd/>
              <a:tailEnd/>
            </a:ln>
          </p:spPr>
          <p:txBody>
            <a:bodyPr/>
            <a:lstStyle/>
            <a:p>
              <a:endParaRPr lang="en-US"/>
            </a:p>
          </p:txBody>
        </p:sp>
        <p:sp>
          <p:nvSpPr>
            <p:cNvPr id="314" name="Freeform 75"/>
            <p:cNvSpPr>
              <a:spLocks/>
            </p:cNvSpPr>
            <p:nvPr/>
          </p:nvSpPr>
          <p:spPr bwMode="auto">
            <a:xfrm>
              <a:off x="1945" y="2731"/>
              <a:ext cx="1079" cy="1017"/>
            </a:xfrm>
            <a:custGeom>
              <a:avLst/>
              <a:gdLst>
                <a:gd name="T0" fmla="*/ 0 w 1079"/>
                <a:gd name="T1" fmla="*/ 397 h 1017"/>
                <a:gd name="T2" fmla="*/ 293 w 1079"/>
                <a:gd name="T3" fmla="*/ 424 h 1017"/>
                <a:gd name="T4" fmla="*/ 333 w 1079"/>
                <a:gd name="T5" fmla="*/ 0 h 1017"/>
                <a:gd name="T6" fmla="*/ 567 w 1079"/>
                <a:gd name="T7" fmla="*/ 13 h 1017"/>
                <a:gd name="T8" fmla="*/ 559 w 1079"/>
                <a:gd name="T9" fmla="*/ 196 h 1017"/>
                <a:gd name="T10" fmla="*/ 582 w 1079"/>
                <a:gd name="T11" fmla="*/ 215 h 1017"/>
                <a:gd name="T12" fmla="*/ 603 w 1079"/>
                <a:gd name="T13" fmla="*/ 215 h 1017"/>
                <a:gd name="T14" fmla="*/ 621 w 1079"/>
                <a:gd name="T15" fmla="*/ 232 h 1017"/>
                <a:gd name="T16" fmla="*/ 655 w 1079"/>
                <a:gd name="T17" fmla="*/ 240 h 1017"/>
                <a:gd name="T18" fmla="*/ 727 w 1079"/>
                <a:gd name="T19" fmla="*/ 271 h 1017"/>
                <a:gd name="T20" fmla="*/ 739 w 1079"/>
                <a:gd name="T21" fmla="*/ 258 h 1017"/>
                <a:gd name="T22" fmla="*/ 784 w 1079"/>
                <a:gd name="T23" fmla="*/ 285 h 1017"/>
                <a:gd name="T24" fmla="*/ 845 w 1079"/>
                <a:gd name="T25" fmla="*/ 283 h 1017"/>
                <a:gd name="T26" fmla="*/ 887 w 1079"/>
                <a:gd name="T27" fmla="*/ 271 h 1017"/>
                <a:gd name="T28" fmla="*/ 944 w 1079"/>
                <a:gd name="T29" fmla="*/ 260 h 1017"/>
                <a:gd name="T30" fmla="*/ 997 w 1079"/>
                <a:gd name="T31" fmla="*/ 289 h 1017"/>
                <a:gd name="T32" fmla="*/ 1005 w 1079"/>
                <a:gd name="T33" fmla="*/ 298 h 1017"/>
                <a:gd name="T34" fmla="*/ 1033 w 1079"/>
                <a:gd name="T35" fmla="*/ 298 h 1017"/>
                <a:gd name="T36" fmla="*/ 1038 w 1079"/>
                <a:gd name="T37" fmla="*/ 448 h 1017"/>
                <a:gd name="T38" fmla="*/ 1079 w 1079"/>
                <a:gd name="T39" fmla="*/ 522 h 1017"/>
                <a:gd name="T40" fmla="*/ 1064 w 1079"/>
                <a:gd name="T41" fmla="*/ 580 h 1017"/>
                <a:gd name="T42" fmla="*/ 1067 w 1079"/>
                <a:gd name="T43" fmla="*/ 628 h 1017"/>
                <a:gd name="T44" fmla="*/ 1049 w 1079"/>
                <a:gd name="T45" fmla="*/ 653 h 1017"/>
                <a:gd name="T46" fmla="*/ 1056 w 1079"/>
                <a:gd name="T47" fmla="*/ 661 h 1017"/>
                <a:gd name="T48" fmla="*/ 1011 w 1079"/>
                <a:gd name="T49" fmla="*/ 674 h 1017"/>
                <a:gd name="T50" fmla="*/ 977 w 1079"/>
                <a:gd name="T51" fmla="*/ 678 h 1017"/>
                <a:gd name="T52" fmla="*/ 983 w 1079"/>
                <a:gd name="T53" fmla="*/ 653 h 1017"/>
                <a:gd name="T54" fmla="*/ 964 w 1079"/>
                <a:gd name="T55" fmla="*/ 667 h 1017"/>
                <a:gd name="T56" fmla="*/ 966 w 1079"/>
                <a:gd name="T57" fmla="*/ 697 h 1017"/>
                <a:gd name="T58" fmla="*/ 942 w 1079"/>
                <a:gd name="T59" fmla="*/ 728 h 1017"/>
                <a:gd name="T60" fmla="*/ 814 w 1079"/>
                <a:gd name="T61" fmla="*/ 792 h 1017"/>
                <a:gd name="T62" fmla="*/ 774 w 1079"/>
                <a:gd name="T63" fmla="*/ 834 h 1017"/>
                <a:gd name="T64" fmla="*/ 736 w 1079"/>
                <a:gd name="T65" fmla="*/ 924 h 1017"/>
                <a:gd name="T66" fmla="*/ 767 w 1079"/>
                <a:gd name="T67" fmla="*/ 1017 h 1017"/>
                <a:gd name="T68" fmla="*/ 737 w 1079"/>
                <a:gd name="T69" fmla="*/ 1017 h 1017"/>
                <a:gd name="T70" fmla="*/ 599 w 1079"/>
                <a:gd name="T71" fmla="*/ 968 h 1017"/>
                <a:gd name="T72" fmla="*/ 584 w 1079"/>
                <a:gd name="T73" fmla="*/ 928 h 1017"/>
                <a:gd name="T74" fmla="*/ 569 w 1079"/>
                <a:gd name="T75" fmla="*/ 911 h 1017"/>
                <a:gd name="T76" fmla="*/ 565 w 1079"/>
                <a:gd name="T77" fmla="*/ 857 h 1017"/>
                <a:gd name="T78" fmla="*/ 539 w 1079"/>
                <a:gd name="T79" fmla="*/ 838 h 1017"/>
                <a:gd name="T80" fmla="*/ 465 w 1079"/>
                <a:gd name="T81" fmla="*/ 696 h 1017"/>
                <a:gd name="T82" fmla="*/ 428 w 1079"/>
                <a:gd name="T83" fmla="*/ 669 h 1017"/>
                <a:gd name="T84" fmla="*/ 418 w 1079"/>
                <a:gd name="T85" fmla="*/ 646 h 1017"/>
                <a:gd name="T86" fmla="*/ 309 w 1079"/>
                <a:gd name="T87" fmla="*/ 641 h 1017"/>
                <a:gd name="T88" fmla="*/ 251 w 1079"/>
                <a:gd name="T89" fmla="*/ 708 h 1017"/>
                <a:gd name="T90" fmla="*/ 153 w 1079"/>
                <a:gd name="T91" fmla="*/ 638 h 1017"/>
                <a:gd name="T92" fmla="*/ 123 w 1079"/>
                <a:gd name="T93" fmla="*/ 541 h 1017"/>
                <a:gd name="T94" fmla="*/ 29 w 1079"/>
                <a:gd name="T95" fmla="*/ 451 h 1017"/>
                <a:gd name="T96" fmla="*/ 19 w 1079"/>
                <a:gd name="T97" fmla="*/ 422 h 1017"/>
                <a:gd name="T98" fmla="*/ 5 w 1079"/>
                <a:gd name="T99" fmla="*/ 418 h 1017"/>
                <a:gd name="T100" fmla="*/ 0 w 1079"/>
                <a:gd name="T101" fmla="*/ 397 h 1017"/>
                <a:gd name="T102" fmla="*/ 0 w 1079"/>
                <a:gd name="T103" fmla="*/ 397 h 101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79"/>
                <a:gd name="T157" fmla="*/ 0 h 1017"/>
                <a:gd name="T158" fmla="*/ 1079 w 1079"/>
                <a:gd name="T159" fmla="*/ 1017 h 101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79" h="1017">
                  <a:moveTo>
                    <a:pt x="0" y="397"/>
                  </a:moveTo>
                  <a:lnTo>
                    <a:pt x="293" y="424"/>
                  </a:lnTo>
                  <a:lnTo>
                    <a:pt x="333" y="0"/>
                  </a:lnTo>
                  <a:lnTo>
                    <a:pt x="567" y="13"/>
                  </a:lnTo>
                  <a:lnTo>
                    <a:pt x="559" y="196"/>
                  </a:lnTo>
                  <a:lnTo>
                    <a:pt x="582" y="215"/>
                  </a:lnTo>
                  <a:lnTo>
                    <a:pt x="603" y="215"/>
                  </a:lnTo>
                  <a:lnTo>
                    <a:pt x="621" y="232"/>
                  </a:lnTo>
                  <a:lnTo>
                    <a:pt x="655" y="240"/>
                  </a:lnTo>
                  <a:lnTo>
                    <a:pt x="727" y="271"/>
                  </a:lnTo>
                  <a:lnTo>
                    <a:pt x="739" y="258"/>
                  </a:lnTo>
                  <a:lnTo>
                    <a:pt x="784" y="285"/>
                  </a:lnTo>
                  <a:lnTo>
                    <a:pt x="845" y="283"/>
                  </a:lnTo>
                  <a:lnTo>
                    <a:pt x="887" y="271"/>
                  </a:lnTo>
                  <a:lnTo>
                    <a:pt x="944" y="260"/>
                  </a:lnTo>
                  <a:lnTo>
                    <a:pt x="997" y="289"/>
                  </a:lnTo>
                  <a:lnTo>
                    <a:pt x="1005" y="298"/>
                  </a:lnTo>
                  <a:lnTo>
                    <a:pt x="1033" y="298"/>
                  </a:lnTo>
                  <a:lnTo>
                    <a:pt x="1038" y="448"/>
                  </a:lnTo>
                  <a:lnTo>
                    <a:pt x="1079" y="522"/>
                  </a:lnTo>
                  <a:lnTo>
                    <a:pt x="1064" y="580"/>
                  </a:lnTo>
                  <a:lnTo>
                    <a:pt x="1067" y="628"/>
                  </a:lnTo>
                  <a:lnTo>
                    <a:pt x="1049" y="653"/>
                  </a:lnTo>
                  <a:lnTo>
                    <a:pt x="1056" y="661"/>
                  </a:lnTo>
                  <a:lnTo>
                    <a:pt x="1011" y="674"/>
                  </a:lnTo>
                  <a:lnTo>
                    <a:pt x="977" y="678"/>
                  </a:lnTo>
                  <a:lnTo>
                    <a:pt x="983" y="653"/>
                  </a:lnTo>
                  <a:lnTo>
                    <a:pt x="964" y="667"/>
                  </a:lnTo>
                  <a:lnTo>
                    <a:pt x="966" y="697"/>
                  </a:lnTo>
                  <a:lnTo>
                    <a:pt x="942" y="728"/>
                  </a:lnTo>
                  <a:lnTo>
                    <a:pt x="814" y="792"/>
                  </a:lnTo>
                  <a:lnTo>
                    <a:pt x="774" y="834"/>
                  </a:lnTo>
                  <a:lnTo>
                    <a:pt x="736" y="924"/>
                  </a:lnTo>
                  <a:lnTo>
                    <a:pt x="767" y="1017"/>
                  </a:lnTo>
                  <a:lnTo>
                    <a:pt x="737" y="1017"/>
                  </a:lnTo>
                  <a:lnTo>
                    <a:pt x="599" y="968"/>
                  </a:lnTo>
                  <a:lnTo>
                    <a:pt x="584" y="928"/>
                  </a:lnTo>
                  <a:lnTo>
                    <a:pt x="569" y="911"/>
                  </a:lnTo>
                  <a:lnTo>
                    <a:pt x="565" y="857"/>
                  </a:lnTo>
                  <a:lnTo>
                    <a:pt x="539" y="838"/>
                  </a:lnTo>
                  <a:lnTo>
                    <a:pt x="465" y="696"/>
                  </a:lnTo>
                  <a:lnTo>
                    <a:pt x="428" y="669"/>
                  </a:lnTo>
                  <a:lnTo>
                    <a:pt x="418" y="646"/>
                  </a:lnTo>
                  <a:lnTo>
                    <a:pt x="309" y="641"/>
                  </a:lnTo>
                  <a:lnTo>
                    <a:pt x="251" y="708"/>
                  </a:lnTo>
                  <a:lnTo>
                    <a:pt x="153" y="638"/>
                  </a:lnTo>
                  <a:lnTo>
                    <a:pt x="123" y="541"/>
                  </a:lnTo>
                  <a:lnTo>
                    <a:pt x="29" y="451"/>
                  </a:lnTo>
                  <a:lnTo>
                    <a:pt x="19" y="422"/>
                  </a:lnTo>
                  <a:lnTo>
                    <a:pt x="5" y="418"/>
                  </a:lnTo>
                  <a:lnTo>
                    <a:pt x="0" y="397"/>
                  </a:lnTo>
                  <a:close/>
                </a:path>
              </a:pathLst>
            </a:custGeom>
            <a:solidFill>
              <a:srgbClr val="FF9933"/>
            </a:solidFill>
            <a:ln w="19050">
              <a:solidFill>
                <a:srgbClr val="000000"/>
              </a:solidFill>
              <a:round/>
              <a:headEnd/>
              <a:tailEnd/>
            </a:ln>
          </p:spPr>
          <p:txBody>
            <a:bodyPr/>
            <a:lstStyle/>
            <a:p>
              <a:endParaRPr lang="en-US"/>
            </a:p>
          </p:txBody>
        </p:sp>
        <p:sp>
          <p:nvSpPr>
            <p:cNvPr id="315" name="Freeform 76"/>
            <p:cNvSpPr>
              <a:spLocks/>
            </p:cNvSpPr>
            <p:nvPr/>
          </p:nvSpPr>
          <p:spPr bwMode="auto">
            <a:xfrm>
              <a:off x="2281" y="1540"/>
              <a:ext cx="508" cy="312"/>
            </a:xfrm>
            <a:custGeom>
              <a:avLst/>
              <a:gdLst>
                <a:gd name="T0" fmla="*/ 27 w 508"/>
                <a:gd name="T1" fmla="*/ 0 h 312"/>
                <a:gd name="T2" fmla="*/ 469 w 508"/>
                <a:gd name="T3" fmla="*/ 23 h 312"/>
                <a:gd name="T4" fmla="*/ 471 w 508"/>
                <a:gd name="T5" fmla="*/ 101 h 312"/>
                <a:gd name="T6" fmla="*/ 491 w 508"/>
                <a:gd name="T7" fmla="*/ 166 h 312"/>
                <a:gd name="T8" fmla="*/ 494 w 508"/>
                <a:gd name="T9" fmla="*/ 246 h 312"/>
                <a:gd name="T10" fmla="*/ 508 w 508"/>
                <a:gd name="T11" fmla="*/ 312 h 312"/>
                <a:gd name="T12" fmla="*/ 240 w 508"/>
                <a:gd name="T13" fmla="*/ 304 h 312"/>
                <a:gd name="T14" fmla="*/ 0 w 508"/>
                <a:gd name="T15" fmla="*/ 287 h 312"/>
                <a:gd name="T16" fmla="*/ 27 w 508"/>
                <a:gd name="T17" fmla="*/ 0 h 312"/>
                <a:gd name="T18" fmla="*/ 27 w 508"/>
                <a:gd name="T19" fmla="*/ 0 h 3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8"/>
                <a:gd name="T31" fmla="*/ 0 h 312"/>
                <a:gd name="T32" fmla="*/ 508 w 508"/>
                <a:gd name="T33" fmla="*/ 312 h 3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8" h="312">
                  <a:moveTo>
                    <a:pt x="27" y="0"/>
                  </a:moveTo>
                  <a:lnTo>
                    <a:pt x="469" y="23"/>
                  </a:lnTo>
                  <a:lnTo>
                    <a:pt x="471" y="101"/>
                  </a:lnTo>
                  <a:lnTo>
                    <a:pt x="491" y="166"/>
                  </a:lnTo>
                  <a:lnTo>
                    <a:pt x="494" y="246"/>
                  </a:lnTo>
                  <a:lnTo>
                    <a:pt x="508" y="312"/>
                  </a:lnTo>
                  <a:lnTo>
                    <a:pt x="240" y="304"/>
                  </a:lnTo>
                  <a:lnTo>
                    <a:pt x="0" y="287"/>
                  </a:lnTo>
                  <a:lnTo>
                    <a:pt x="27" y="0"/>
                  </a:lnTo>
                  <a:close/>
                </a:path>
              </a:pathLst>
            </a:custGeom>
            <a:solidFill>
              <a:schemeClr val="accent1"/>
            </a:solidFill>
            <a:ln w="9525">
              <a:noFill/>
              <a:round/>
              <a:headEnd/>
              <a:tailEnd/>
            </a:ln>
          </p:spPr>
          <p:txBody>
            <a:bodyPr/>
            <a:lstStyle/>
            <a:p>
              <a:endParaRPr lang="en-US"/>
            </a:p>
          </p:txBody>
        </p:sp>
        <p:sp>
          <p:nvSpPr>
            <p:cNvPr id="316" name="Freeform 77"/>
            <p:cNvSpPr>
              <a:spLocks/>
            </p:cNvSpPr>
            <p:nvPr/>
          </p:nvSpPr>
          <p:spPr bwMode="auto">
            <a:xfrm>
              <a:off x="2254" y="1827"/>
              <a:ext cx="543" cy="354"/>
            </a:xfrm>
            <a:custGeom>
              <a:avLst/>
              <a:gdLst>
                <a:gd name="T0" fmla="*/ 27 w 543"/>
                <a:gd name="T1" fmla="*/ 0 h 354"/>
                <a:gd name="T2" fmla="*/ 267 w 543"/>
                <a:gd name="T3" fmla="*/ 17 h 354"/>
                <a:gd name="T4" fmla="*/ 535 w 543"/>
                <a:gd name="T5" fmla="*/ 25 h 354"/>
                <a:gd name="T6" fmla="*/ 517 w 543"/>
                <a:gd name="T7" fmla="*/ 59 h 354"/>
                <a:gd name="T8" fmla="*/ 543 w 543"/>
                <a:gd name="T9" fmla="*/ 83 h 354"/>
                <a:gd name="T10" fmla="*/ 541 w 543"/>
                <a:gd name="T11" fmla="*/ 258 h 354"/>
                <a:gd name="T12" fmla="*/ 530 w 543"/>
                <a:gd name="T13" fmla="*/ 256 h 354"/>
                <a:gd name="T14" fmla="*/ 532 w 543"/>
                <a:gd name="T15" fmla="*/ 279 h 354"/>
                <a:gd name="T16" fmla="*/ 540 w 543"/>
                <a:gd name="T17" fmla="*/ 297 h 354"/>
                <a:gd name="T18" fmla="*/ 535 w 543"/>
                <a:gd name="T19" fmla="*/ 313 h 354"/>
                <a:gd name="T20" fmla="*/ 540 w 543"/>
                <a:gd name="T21" fmla="*/ 354 h 354"/>
                <a:gd name="T22" fmla="*/ 528 w 543"/>
                <a:gd name="T23" fmla="*/ 350 h 354"/>
                <a:gd name="T24" fmla="*/ 514 w 543"/>
                <a:gd name="T25" fmla="*/ 334 h 354"/>
                <a:gd name="T26" fmla="*/ 466 w 543"/>
                <a:gd name="T27" fmla="*/ 318 h 354"/>
                <a:gd name="T28" fmla="*/ 419 w 543"/>
                <a:gd name="T29" fmla="*/ 321 h 354"/>
                <a:gd name="T30" fmla="*/ 392 w 543"/>
                <a:gd name="T31" fmla="*/ 301 h 354"/>
                <a:gd name="T32" fmla="*/ 0 w 543"/>
                <a:gd name="T33" fmla="*/ 278 h 354"/>
                <a:gd name="T34" fmla="*/ 27 w 543"/>
                <a:gd name="T35" fmla="*/ 0 h 354"/>
                <a:gd name="T36" fmla="*/ 27 w 543"/>
                <a:gd name="T37" fmla="*/ 0 h 3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3"/>
                <a:gd name="T58" fmla="*/ 0 h 354"/>
                <a:gd name="T59" fmla="*/ 543 w 543"/>
                <a:gd name="T60" fmla="*/ 354 h 3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3" h="354">
                  <a:moveTo>
                    <a:pt x="27" y="0"/>
                  </a:moveTo>
                  <a:lnTo>
                    <a:pt x="267" y="17"/>
                  </a:lnTo>
                  <a:lnTo>
                    <a:pt x="535" y="25"/>
                  </a:lnTo>
                  <a:lnTo>
                    <a:pt x="517" y="59"/>
                  </a:lnTo>
                  <a:lnTo>
                    <a:pt x="543" y="83"/>
                  </a:lnTo>
                  <a:lnTo>
                    <a:pt x="541" y="258"/>
                  </a:lnTo>
                  <a:lnTo>
                    <a:pt x="530" y="256"/>
                  </a:lnTo>
                  <a:lnTo>
                    <a:pt x="532" y="279"/>
                  </a:lnTo>
                  <a:lnTo>
                    <a:pt x="540" y="297"/>
                  </a:lnTo>
                  <a:lnTo>
                    <a:pt x="535" y="313"/>
                  </a:lnTo>
                  <a:lnTo>
                    <a:pt x="540" y="354"/>
                  </a:lnTo>
                  <a:lnTo>
                    <a:pt x="528" y="350"/>
                  </a:lnTo>
                  <a:lnTo>
                    <a:pt x="514" y="334"/>
                  </a:lnTo>
                  <a:lnTo>
                    <a:pt x="466" y="318"/>
                  </a:lnTo>
                  <a:lnTo>
                    <a:pt x="419" y="321"/>
                  </a:lnTo>
                  <a:lnTo>
                    <a:pt x="392" y="301"/>
                  </a:lnTo>
                  <a:lnTo>
                    <a:pt x="0" y="278"/>
                  </a:lnTo>
                  <a:lnTo>
                    <a:pt x="27" y="0"/>
                  </a:lnTo>
                  <a:close/>
                </a:path>
              </a:pathLst>
            </a:custGeom>
            <a:solidFill>
              <a:schemeClr val="accent1"/>
            </a:solidFill>
            <a:ln w="9525">
              <a:noFill/>
              <a:round/>
              <a:headEnd/>
              <a:tailEnd/>
            </a:ln>
          </p:spPr>
          <p:txBody>
            <a:bodyPr/>
            <a:lstStyle/>
            <a:p>
              <a:endParaRPr lang="en-US"/>
            </a:p>
          </p:txBody>
        </p:sp>
        <p:sp>
          <p:nvSpPr>
            <p:cNvPr id="317" name="Freeform 78"/>
            <p:cNvSpPr>
              <a:spLocks/>
            </p:cNvSpPr>
            <p:nvPr/>
          </p:nvSpPr>
          <p:spPr bwMode="auto">
            <a:xfrm>
              <a:off x="2236" y="2105"/>
              <a:ext cx="637" cy="310"/>
            </a:xfrm>
            <a:custGeom>
              <a:avLst/>
              <a:gdLst>
                <a:gd name="T0" fmla="*/ 18 w 637"/>
                <a:gd name="T1" fmla="*/ 0 h 310"/>
                <a:gd name="T2" fmla="*/ 410 w 637"/>
                <a:gd name="T3" fmla="*/ 23 h 310"/>
                <a:gd name="T4" fmla="*/ 437 w 637"/>
                <a:gd name="T5" fmla="*/ 43 h 310"/>
                <a:gd name="T6" fmla="*/ 484 w 637"/>
                <a:gd name="T7" fmla="*/ 40 h 310"/>
                <a:gd name="T8" fmla="*/ 532 w 637"/>
                <a:gd name="T9" fmla="*/ 56 h 310"/>
                <a:gd name="T10" fmla="*/ 546 w 637"/>
                <a:gd name="T11" fmla="*/ 72 h 310"/>
                <a:gd name="T12" fmla="*/ 558 w 637"/>
                <a:gd name="T13" fmla="*/ 76 h 310"/>
                <a:gd name="T14" fmla="*/ 579 w 637"/>
                <a:gd name="T15" fmla="*/ 135 h 310"/>
                <a:gd name="T16" fmla="*/ 579 w 637"/>
                <a:gd name="T17" fmla="*/ 153 h 310"/>
                <a:gd name="T18" fmla="*/ 594 w 637"/>
                <a:gd name="T19" fmla="*/ 181 h 310"/>
                <a:gd name="T20" fmla="*/ 601 w 637"/>
                <a:gd name="T21" fmla="*/ 225 h 310"/>
                <a:gd name="T22" fmla="*/ 597 w 637"/>
                <a:gd name="T23" fmla="*/ 239 h 310"/>
                <a:gd name="T24" fmla="*/ 606 w 637"/>
                <a:gd name="T25" fmla="*/ 254 h 310"/>
                <a:gd name="T26" fmla="*/ 637 w 637"/>
                <a:gd name="T27" fmla="*/ 310 h 310"/>
                <a:gd name="T28" fmla="*/ 354 w 637"/>
                <a:gd name="T29" fmla="*/ 307 h 310"/>
                <a:gd name="T30" fmla="*/ 140 w 637"/>
                <a:gd name="T31" fmla="*/ 295 h 310"/>
                <a:gd name="T32" fmla="*/ 145 w 637"/>
                <a:gd name="T33" fmla="*/ 201 h 310"/>
                <a:gd name="T34" fmla="*/ 0 w 637"/>
                <a:gd name="T35" fmla="*/ 189 h 310"/>
                <a:gd name="T36" fmla="*/ 18 w 637"/>
                <a:gd name="T37" fmla="*/ 0 h 310"/>
                <a:gd name="T38" fmla="*/ 18 w 637"/>
                <a:gd name="T39" fmla="*/ 0 h 3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37"/>
                <a:gd name="T61" fmla="*/ 0 h 310"/>
                <a:gd name="T62" fmla="*/ 637 w 637"/>
                <a:gd name="T63" fmla="*/ 310 h 3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37" h="310">
                  <a:moveTo>
                    <a:pt x="18" y="0"/>
                  </a:moveTo>
                  <a:lnTo>
                    <a:pt x="410" y="23"/>
                  </a:lnTo>
                  <a:lnTo>
                    <a:pt x="437" y="43"/>
                  </a:lnTo>
                  <a:lnTo>
                    <a:pt x="484" y="40"/>
                  </a:lnTo>
                  <a:lnTo>
                    <a:pt x="532" y="56"/>
                  </a:lnTo>
                  <a:lnTo>
                    <a:pt x="546" y="72"/>
                  </a:lnTo>
                  <a:lnTo>
                    <a:pt x="558" y="76"/>
                  </a:lnTo>
                  <a:lnTo>
                    <a:pt x="579" y="135"/>
                  </a:lnTo>
                  <a:lnTo>
                    <a:pt x="579" y="153"/>
                  </a:lnTo>
                  <a:lnTo>
                    <a:pt x="594" y="181"/>
                  </a:lnTo>
                  <a:lnTo>
                    <a:pt x="601" y="225"/>
                  </a:lnTo>
                  <a:lnTo>
                    <a:pt x="597" y="239"/>
                  </a:lnTo>
                  <a:lnTo>
                    <a:pt x="606" y="254"/>
                  </a:lnTo>
                  <a:lnTo>
                    <a:pt x="637" y="310"/>
                  </a:lnTo>
                  <a:lnTo>
                    <a:pt x="354" y="307"/>
                  </a:lnTo>
                  <a:lnTo>
                    <a:pt x="140" y="295"/>
                  </a:lnTo>
                  <a:lnTo>
                    <a:pt x="145" y="201"/>
                  </a:lnTo>
                  <a:lnTo>
                    <a:pt x="0" y="189"/>
                  </a:lnTo>
                  <a:lnTo>
                    <a:pt x="18" y="0"/>
                  </a:lnTo>
                  <a:close/>
                </a:path>
              </a:pathLst>
            </a:custGeom>
            <a:solidFill>
              <a:schemeClr val="accent1"/>
            </a:solidFill>
            <a:ln w="9525">
              <a:noFill/>
              <a:round/>
              <a:headEnd/>
              <a:tailEnd/>
            </a:ln>
          </p:spPr>
          <p:txBody>
            <a:bodyPr/>
            <a:lstStyle/>
            <a:p>
              <a:endParaRPr lang="en-US"/>
            </a:p>
          </p:txBody>
        </p:sp>
        <p:sp>
          <p:nvSpPr>
            <p:cNvPr id="318" name="Freeform 79"/>
            <p:cNvSpPr>
              <a:spLocks/>
            </p:cNvSpPr>
            <p:nvPr/>
          </p:nvSpPr>
          <p:spPr bwMode="auto">
            <a:xfrm>
              <a:off x="2356" y="2400"/>
              <a:ext cx="574" cy="301"/>
            </a:xfrm>
            <a:custGeom>
              <a:avLst/>
              <a:gdLst>
                <a:gd name="T0" fmla="*/ 20 w 574"/>
                <a:gd name="T1" fmla="*/ 0 h 301"/>
                <a:gd name="T2" fmla="*/ 234 w 574"/>
                <a:gd name="T3" fmla="*/ 12 h 301"/>
                <a:gd name="T4" fmla="*/ 517 w 574"/>
                <a:gd name="T5" fmla="*/ 15 h 301"/>
                <a:gd name="T6" fmla="*/ 533 w 574"/>
                <a:gd name="T7" fmla="*/ 28 h 301"/>
                <a:gd name="T8" fmla="*/ 541 w 574"/>
                <a:gd name="T9" fmla="*/ 26 h 301"/>
                <a:gd name="T10" fmla="*/ 552 w 574"/>
                <a:gd name="T11" fmla="*/ 41 h 301"/>
                <a:gd name="T12" fmla="*/ 543 w 574"/>
                <a:gd name="T13" fmla="*/ 41 h 301"/>
                <a:gd name="T14" fmla="*/ 533 w 574"/>
                <a:gd name="T15" fmla="*/ 61 h 301"/>
                <a:gd name="T16" fmla="*/ 556 w 574"/>
                <a:gd name="T17" fmla="*/ 93 h 301"/>
                <a:gd name="T18" fmla="*/ 574 w 574"/>
                <a:gd name="T19" fmla="*/ 97 h 301"/>
                <a:gd name="T20" fmla="*/ 571 w 574"/>
                <a:gd name="T21" fmla="*/ 300 h 301"/>
                <a:gd name="T22" fmla="*/ 328 w 574"/>
                <a:gd name="T23" fmla="*/ 301 h 301"/>
                <a:gd name="T24" fmla="*/ 0 w 574"/>
                <a:gd name="T25" fmla="*/ 286 h 301"/>
                <a:gd name="T26" fmla="*/ 20 w 574"/>
                <a:gd name="T27" fmla="*/ 0 h 301"/>
                <a:gd name="T28" fmla="*/ 20 w 574"/>
                <a:gd name="T29" fmla="*/ 0 h 30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4"/>
                <a:gd name="T46" fmla="*/ 0 h 301"/>
                <a:gd name="T47" fmla="*/ 574 w 574"/>
                <a:gd name="T48" fmla="*/ 301 h 30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4" h="301">
                  <a:moveTo>
                    <a:pt x="20" y="0"/>
                  </a:moveTo>
                  <a:lnTo>
                    <a:pt x="234" y="12"/>
                  </a:lnTo>
                  <a:lnTo>
                    <a:pt x="517" y="15"/>
                  </a:lnTo>
                  <a:lnTo>
                    <a:pt x="533" y="28"/>
                  </a:lnTo>
                  <a:lnTo>
                    <a:pt x="541" y="26"/>
                  </a:lnTo>
                  <a:lnTo>
                    <a:pt x="552" y="41"/>
                  </a:lnTo>
                  <a:lnTo>
                    <a:pt x="543" y="41"/>
                  </a:lnTo>
                  <a:lnTo>
                    <a:pt x="533" y="61"/>
                  </a:lnTo>
                  <a:lnTo>
                    <a:pt x="556" y="93"/>
                  </a:lnTo>
                  <a:lnTo>
                    <a:pt x="574" y="97"/>
                  </a:lnTo>
                  <a:lnTo>
                    <a:pt x="571" y="300"/>
                  </a:lnTo>
                  <a:lnTo>
                    <a:pt x="328" y="301"/>
                  </a:lnTo>
                  <a:lnTo>
                    <a:pt x="0" y="286"/>
                  </a:lnTo>
                  <a:lnTo>
                    <a:pt x="20" y="0"/>
                  </a:lnTo>
                  <a:close/>
                </a:path>
              </a:pathLst>
            </a:custGeom>
            <a:solidFill>
              <a:schemeClr val="accent1"/>
            </a:solidFill>
            <a:ln w="9525">
              <a:noFill/>
              <a:round/>
              <a:headEnd/>
              <a:tailEnd/>
            </a:ln>
          </p:spPr>
          <p:txBody>
            <a:bodyPr/>
            <a:lstStyle/>
            <a:p>
              <a:endParaRPr lang="en-US"/>
            </a:p>
          </p:txBody>
        </p:sp>
        <p:sp>
          <p:nvSpPr>
            <p:cNvPr id="319" name="Freeform 80"/>
            <p:cNvSpPr>
              <a:spLocks/>
            </p:cNvSpPr>
            <p:nvPr/>
          </p:nvSpPr>
          <p:spPr bwMode="auto">
            <a:xfrm>
              <a:off x="2278" y="2681"/>
              <a:ext cx="666" cy="339"/>
            </a:xfrm>
            <a:custGeom>
              <a:avLst/>
              <a:gdLst>
                <a:gd name="T0" fmla="*/ 4 w 666"/>
                <a:gd name="T1" fmla="*/ 0 h 339"/>
                <a:gd name="T2" fmla="*/ 78 w 666"/>
                <a:gd name="T3" fmla="*/ 5 h 339"/>
                <a:gd name="T4" fmla="*/ 406 w 666"/>
                <a:gd name="T5" fmla="*/ 20 h 339"/>
                <a:gd name="T6" fmla="*/ 649 w 666"/>
                <a:gd name="T7" fmla="*/ 19 h 339"/>
                <a:gd name="T8" fmla="*/ 652 w 666"/>
                <a:gd name="T9" fmla="*/ 69 h 339"/>
                <a:gd name="T10" fmla="*/ 666 w 666"/>
                <a:gd name="T11" fmla="*/ 175 h 339"/>
                <a:gd name="T12" fmla="*/ 664 w 666"/>
                <a:gd name="T13" fmla="*/ 339 h 339"/>
                <a:gd name="T14" fmla="*/ 611 w 666"/>
                <a:gd name="T15" fmla="*/ 310 h 339"/>
                <a:gd name="T16" fmla="*/ 554 w 666"/>
                <a:gd name="T17" fmla="*/ 321 h 339"/>
                <a:gd name="T18" fmla="*/ 512 w 666"/>
                <a:gd name="T19" fmla="*/ 333 h 339"/>
                <a:gd name="T20" fmla="*/ 451 w 666"/>
                <a:gd name="T21" fmla="*/ 335 h 339"/>
                <a:gd name="T22" fmla="*/ 406 w 666"/>
                <a:gd name="T23" fmla="*/ 308 h 339"/>
                <a:gd name="T24" fmla="*/ 394 w 666"/>
                <a:gd name="T25" fmla="*/ 321 h 339"/>
                <a:gd name="T26" fmla="*/ 322 w 666"/>
                <a:gd name="T27" fmla="*/ 290 h 339"/>
                <a:gd name="T28" fmla="*/ 288 w 666"/>
                <a:gd name="T29" fmla="*/ 282 h 339"/>
                <a:gd name="T30" fmla="*/ 270 w 666"/>
                <a:gd name="T31" fmla="*/ 266 h 339"/>
                <a:gd name="T32" fmla="*/ 249 w 666"/>
                <a:gd name="T33" fmla="*/ 265 h 339"/>
                <a:gd name="T34" fmla="*/ 226 w 666"/>
                <a:gd name="T35" fmla="*/ 246 h 339"/>
                <a:gd name="T36" fmla="*/ 234 w 666"/>
                <a:gd name="T37" fmla="*/ 63 h 339"/>
                <a:gd name="T38" fmla="*/ 0 w 666"/>
                <a:gd name="T39" fmla="*/ 50 h 339"/>
                <a:gd name="T40" fmla="*/ 4 w 666"/>
                <a:gd name="T41" fmla="*/ 0 h 339"/>
                <a:gd name="T42" fmla="*/ 4 w 666"/>
                <a:gd name="T43" fmla="*/ 0 h 33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6"/>
                <a:gd name="T67" fmla="*/ 0 h 339"/>
                <a:gd name="T68" fmla="*/ 666 w 666"/>
                <a:gd name="T69" fmla="*/ 339 h 33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6" h="339">
                  <a:moveTo>
                    <a:pt x="4" y="0"/>
                  </a:moveTo>
                  <a:lnTo>
                    <a:pt x="78" y="5"/>
                  </a:lnTo>
                  <a:lnTo>
                    <a:pt x="406" y="20"/>
                  </a:lnTo>
                  <a:lnTo>
                    <a:pt x="649" y="19"/>
                  </a:lnTo>
                  <a:lnTo>
                    <a:pt x="652" y="69"/>
                  </a:lnTo>
                  <a:lnTo>
                    <a:pt x="666" y="175"/>
                  </a:lnTo>
                  <a:lnTo>
                    <a:pt x="664" y="339"/>
                  </a:lnTo>
                  <a:lnTo>
                    <a:pt x="611" y="310"/>
                  </a:lnTo>
                  <a:lnTo>
                    <a:pt x="554" y="321"/>
                  </a:lnTo>
                  <a:lnTo>
                    <a:pt x="512" y="333"/>
                  </a:lnTo>
                  <a:lnTo>
                    <a:pt x="451" y="335"/>
                  </a:lnTo>
                  <a:lnTo>
                    <a:pt x="406" y="308"/>
                  </a:lnTo>
                  <a:lnTo>
                    <a:pt x="394" y="321"/>
                  </a:lnTo>
                  <a:lnTo>
                    <a:pt x="322" y="290"/>
                  </a:lnTo>
                  <a:lnTo>
                    <a:pt x="288" y="282"/>
                  </a:lnTo>
                  <a:lnTo>
                    <a:pt x="270" y="266"/>
                  </a:lnTo>
                  <a:lnTo>
                    <a:pt x="249" y="265"/>
                  </a:lnTo>
                  <a:lnTo>
                    <a:pt x="226" y="246"/>
                  </a:lnTo>
                  <a:lnTo>
                    <a:pt x="234" y="63"/>
                  </a:lnTo>
                  <a:lnTo>
                    <a:pt x="0" y="50"/>
                  </a:lnTo>
                  <a:lnTo>
                    <a:pt x="4" y="0"/>
                  </a:lnTo>
                  <a:close/>
                </a:path>
              </a:pathLst>
            </a:custGeom>
            <a:solidFill>
              <a:srgbClr val="FF9900"/>
            </a:solidFill>
            <a:ln w="19050">
              <a:solidFill>
                <a:srgbClr val="000000"/>
              </a:solidFill>
              <a:round/>
              <a:headEnd/>
              <a:tailEnd/>
            </a:ln>
          </p:spPr>
          <p:txBody>
            <a:bodyPr/>
            <a:lstStyle/>
            <a:p>
              <a:endParaRPr lang="en-US"/>
            </a:p>
          </p:txBody>
        </p:sp>
        <p:sp>
          <p:nvSpPr>
            <p:cNvPr id="320" name="Freeform 81"/>
            <p:cNvSpPr>
              <a:spLocks/>
            </p:cNvSpPr>
            <p:nvPr/>
          </p:nvSpPr>
          <p:spPr bwMode="auto">
            <a:xfrm>
              <a:off x="2750" y="1538"/>
              <a:ext cx="502" cy="547"/>
            </a:xfrm>
            <a:custGeom>
              <a:avLst/>
              <a:gdLst>
                <a:gd name="T0" fmla="*/ 2 w 502"/>
                <a:gd name="T1" fmla="*/ 103 h 547"/>
                <a:gd name="T2" fmla="*/ 22 w 502"/>
                <a:gd name="T3" fmla="*/ 168 h 547"/>
                <a:gd name="T4" fmla="*/ 25 w 502"/>
                <a:gd name="T5" fmla="*/ 248 h 547"/>
                <a:gd name="T6" fmla="*/ 39 w 502"/>
                <a:gd name="T7" fmla="*/ 314 h 547"/>
                <a:gd name="T8" fmla="*/ 21 w 502"/>
                <a:gd name="T9" fmla="*/ 348 h 547"/>
                <a:gd name="T10" fmla="*/ 47 w 502"/>
                <a:gd name="T11" fmla="*/ 372 h 547"/>
                <a:gd name="T12" fmla="*/ 45 w 502"/>
                <a:gd name="T13" fmla="*/ 547 h 547"/>
                <a:gd name="T14" fmla="*/ 412 w 502"/>
                <a:gd name="T15" fmla="*/ 540 h 547"/>
                <a:gd name="T16" fmla="*/ 407 w 502"/>
                <a:gd name="T17" fmla="*/ 505 h 547"/>
                <a:gd name="T18" fmla="*/ 366 w 502"/>
                <a:gd name="T19" fmla="*/ 475 h 547"/>
                <a:gd name="T20" fmla="*/ 348 w 502"/>
                <a:gd name="T21" fmla="*/ 454 h 547"/>
                <a:gd name="T22" fmla="*/ 298 w 502"/>
                <a:gd name="T23" fmla="*/ 423 h 547"/>
                <a:gd name="T24" fmla="*/ 299 w 502"/>
                <a:gd name="T25" fmla="*/ 373 h 547"/>
                <a:gd name="T26" fmla="*/ 288 w 502"/>
                <a:gd name="T27" fmla="*/ 340 h 547"/>
                <a:gd name="T28" fmla="*/ 329 w 502"/>
                <a:gd name="T29" fmla="*/ 291 h 547"/>
                <a:gd name="T30" fmla="*/ 326 w 502"/>
                <a:gd name="T31" fmla="*/ 243 h 547"/>
                <a:gd name="T32" fmla="*/ 393 w 502"/>
                <a:gd name="T33" fmla="*/ 193 h 547"/>
                <a:gd name="T34" fmla="*/ 409 w 502"/>
                <a:gd name="T35" fmla="*/ 165 h 547"/>
                <a:gd name="T36" fmla="*/ 502 w 502"/>
                <a:gd name="T37" fmla="*/ 117 h 547"/>
                <a:gd name="T38" fmla="*/ 460 w 502"/>
                <a:gd name="T39" fmla="*/ 99 h 547"/>
                <a:gd name="T40" fmla="*/ 424 w 502"/>
                <a:gd name="T41" fmla="*/ 103 h 547"/>
                <a:gd name="T42" fmla="*/ 416 w 502"/>
                <a:gd name="T43" fmla="*/ 90 h 547"/>
                <a:gd name="T44" fmla="*/ 349 w 502"/>
                <a:gd name="T45" fmla="*/ 88 h 547"/>
                <a:gd name="T46" fmla="*/ 305 w 502"/>
                <a:gd name="T47" fmla="*/ 75 h 547"/>
                <a:gd name="T48" fmla="*/ 212 w 502"/>
                <a:gd name="T49" fmla="*/ 66 h 547"/>
                <a:gd name="T50" fmla="*/ 198 w 502"/>
                <a:gd name="T51" fmla="*/ 50 h 547"/>
                <a:gd name="T52" fmla="*/ 161 w 502"/>
                <a:gd name="T53" fmla="*/ 35 h 547"/>
                <a:gd name="T54" fmla="*/ 154 w 502"/>
                <a:gd name="T55" fmla="*/ 0 h 547"/>
                <a:gd name="T56" fmla="*/ 131 w 502"/>
                <a:gd name="T57" fmla="*/ 0 h 547"/>
                <a:gd name="T58" fmla="*/ 131 w 502"/>
                <a:gd name="T59" fmla="*/ 25 h 547"/>
                <a:gd name="T60" fmla="*/ 0 w 502"/>
                <a:gd name="T61" fmla="*/ 25 h 547"/>
                <a:gd name="T62" fmla="*/ 2 w 502"/>
                <a:gd name="T63" fmla="*/ 103 h 547"/>
                <a:gd name="T64" fmla="*/ 2 w 502"/>
                <a:gd name="T65" fmla="*/ 103 h 5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02"/>
                <a:gd name="T100" fmla="*/ 0 h 547"/>
                <a:gd name="T101" fmla="*/ 502 w 502"/>
                <a:gd name="T102" fmla="*/ 547 h 5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02" h="547">
                  <a:moveTo>
                    <a:pt x="2" y="103"/>
                  </a:moveTo>
                  <a:lnTo>
                    <a:pt x="22" y="168"/>
                  </a:lnTo>
                  <a:lnTo>
                    <a:pt x="25" y="248"/>
                  </a:lnTo>
                  <a:lnTo>
                    <a:pt x="39" y="314"/>
                  </a:lnTo>
                  <a:lnTo>
                    <a:pt x="21" y="348"/>
                  </a:lnTo>
                  <a:lnTo>
                    <a:pt x="47" y="372"/>
                  </a:lnTo>
                  <a:lnTo>
                    <a:pt x="45" y="547"/>
                  </a:lnTo>
                  <a:lnTo>
                    <a:pt x="412" y="540"/>
                  </a:lnTo>
                  <a:lnTo>
                    <a:pt x="407" y="505"/>
                  </a:lnTo>
                  <a:lnTo>
                    <a:pt x="366" y="475"/>
                  </a:lnTo>
                  <a:lnTo>
                    <a:pt x="348" y="454"/>
                  </a:lnTo>
                  <a:lnTo>
                    <a:pt x="298" y="423"/>
                  </a:lnTo>
                  <a:lnTo>
                    <a:pt x="299" y="373"/>
                  </a:lnTo>
                  <a:lnTo>
                    <a:pt x="288" y="340"/>
                  </a:lnTo>
                  <a:lnTo>
                    <a:pt x="329" y="291"/>
                  </a:lnTo>
                  <a:lnTo>
                    <a:pt x="326" y="243"/>
                  </a:lnTo>
                  <a:lnTo>
                    <a:pt x="393" y="193"/>
                  </a:lnTo>
                  <a:lnTo>
                    <a:pt x="409" y="165"/>
                  </a:lnTo>
                  <a:lnTo>
                    <a:pt x="502" y="117"/>
                  </a:lnTo>
                  <a:lnTo>
                    <a:pt x="460" y="99"/>
                  </a:lnTo>
                  <a:lnTo>
                    <a:pt x="424" y="103"/>
                  </a:lnTo>
                  <a:lnTo>
                    <a:pt x="416" y="90"/>
                  </a:lnTo>
                  <a:lnTo>
                    <a:pt x="349" y="88"/>
                  </a:lnTo>
                  <a:lnTo>
                    <a:pt x="305" y="75"/>
                  </a:lnTo>
                  <a:lnTo>
                    <a:pt x="212" y="66"/>
                  </a:lnTo>
                  <a:lnTo>
                    <a:pt x="198" y="50"/>
                  </a:lnTo>
                  <a:lnTo>
                    <a:pt x="161" y="35"/>
                  </a:lnTo>
                  <a:lnTo>
                    <a:pt x="154" y="0"/>
                  </a:lnTo>
                  <a:lnTo>
                    <a:pt x="131" y="0"/>
                  </a:lnTo>
                  <a:lnTo>
                    <a:pt x="131" y="25"/>
                  </a:lnTo>
                  <a:lnTo>
                    <a:pt x="0" y="25"/>
                  </a:lnTo>
                  <a:lnTo>
                    <a:pt x="2" y="103"/>
                  </a:lnTo>
                  <a:close/>
                </a:path>
              </a:pathLst>
            </a:custGeom>
            <a:solidFill>
              <a:srgbClr val="FF9900"/>
            </a:solidFill>
            <a:ln w="19050">
              <a:solidFill>
                <a:srgbClr val="000000"/>
              </a:solidFill>
              <a:round/>
              <a:headEnd/>
              <a:tailEnd/>
            </a:ln>
          </p:spPr>
          <p:txBody>
            <a:bodyPr/>
            <a:lstStyle/>
            <a:p>
              <a:endParaRPr lang="en-US"/>
            </a:p>
          </p:txBody>
        </p:sp>
        <p:sp>
          <p:nvSpPr>
            <p:cNvPr id="321" name="Freeform 82"/>
            <p:cNvSpPr>
              <a:spLocks/>
            </p:cNvSpPr>
            <p:nvPr/>
          </p:nvSpPr>
          <p:spPr bwMode="auto">
            <a:xfrm>
              <a:off x="2784" y="2078"/>
              <a:ext cx="461" cy="297"/>
            </a:xfrm>
            <a:custGeom>
              <a:avLst/>
              <a:gdLst>
                <a:gd name="T0" fmla="*/ 2 w 461"/>
                <a:gd name="T1" fmla="*/ 28 h 297"/>
                <a:gd name="T2" fmla="*/ 10 w 461"/>
                <a:gd name="T3" fmla="*/ 46 h 297"/>
                <a:gd name="T4" fmla="*/ 5 w 461"/>
                <a:gd name="T5" fmla="*/ 62 h 297"/>
                <a:gd name="T6" fmla="*/ 10 w 461"/>
                <a:gd name="T7" fmla="*/ 103 h 297"/>
                <a:gd name="T8" fmla="*/ 31 w 461"/>
                <a:gd name="T9" fmla="*/ 162 h 297"/>
                <a:gd name="T10" fmla="*/ 31 w 461"/>
                <a:gd name="T11" fmla="*/ 180 h 297"/>
                <a:gd name="T12" fmla="*/ 46 w 461"/>
                <a:gd name="T13" fmla="*/ 208 h 297"/>
                <a:gd name="T14" fmla="*/ 53 w 461"/>
                <a:gd name="T15" fmla="*/ 252 h 297"/>
                <a:gd name="T16" fmla="*/ 49 w 461"/>
                <a:gd name="T17" fmla="*/ 266 h 297"/>
                <a:gd name="T18" fmla="*/ 58 w 461"/>
                <a:gd name="T19" fmla="*/ 281 h 297"/>
                <a:gd name="T20" fmla="*/ 356 w 461"/>
                <a:gd name="T21" fmla="*/ 274 h 297"/>
                <a:gd name="T22" fmla="*/ 378 w 461"/>
                <a:gd name="T23" fmla="*/ 297 h 297"/>
                <a:gd name="T24" fmla="*/ 409 w 461"/>
                <a:gd name="T25" fmla="*/ 230 h 297"/>
                <a:gd name="T26" fmla="*/ 399 w 461"/>
                <a:gd name="T27" fmla="*/ 204 h 297"/>
                <a:gd name="T28" fmla="*/ 452 w 461"/>
                <a:gd name="T29" fmla="*/ 164 h 297"/>
                <a:gd name="T30" fmla="*/ 461 w 461"/>
                <a:gd name="T31" fmla="*/ 134 h 297"/>
                <a:gd name="T32" fmla="*/ 424 w 461"/>
                <a:gd name="T33" fmla="*/ 91 h 297"/>
                <a:gd name="T34" fmla="*/ 386 w 461"/>
                <a:gd name="T35" fmla="*/ 47 h 297"/>
                <a:gd name="T36" fmla="*/ 378 w 461"/>
                <a:gd name="T37" fmla="*/ 0 h 297"/>
                <a:gd name="T38" fmla="*/ 11 w 461"/>
                <a:gd name="T39" fmla="*/ 7 h 297"/>
                <a:gd name="T40" fmla="*/ 0 w 461"/>
                <a:gd name="T41" fmla="*/ 5 h 297"/>
                <a:gd name="T42" fmla="*/ 2 w 461"/>
                <a:gd name="T43" fmla="*/ 28 h 297"/>
                <a:gd name="T44" fmla="*/ 2 w 461"/>
                <a:gd name="T45" fmla="*/ 28 h 29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61"/>
                <a:gd name="T70" fmla="*/ 0 h 297"/>
                <a:gd name="T71" fmla="*/ 461 w 461"/>
                <a:gd name="T72" fmla="*/ 297 h 29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61" h="297">
                  <a:moveTo>
                    <a:pt x="2" y="28"/>
                  </a:moveTo>
                  <a:lnTo>
                    <a:pt x="10" y="46"/>
                  </a:lnTo>
                  <a:lnTo>
                    <a:pt x="5" y="62"/>
                  </a:lnTo>
                  <a:lnTo>
                    <a:pt x="10" y="103"/>
                  </a:lnTo>
                  <a:lnTo>
                    <a:pt x="31" y="162"/>
                  </a:lnTo>
                  <a:lnTo>
                    <a:pt x="31" y="180"/>
                  </a:lnTo>
                  <a:lnTo>
                    <a:pt x="46" y="208"/>
                  </a:lnTo>
                  <a:lnTo>
                    <a:pt x="53" y="252"/>
                  </a:lnTo>
                  <a:lnTo>
                    <a:pt x="49" y="266"/>
                  </a:lnTo>
                  <a:lnTo>
                    <a:pt x="58" y="281"/>
                  </a:lnTo>
                  <a:lnTo>
                    <a:pt x="356" y="274"/>
                  </a:lnTo>
                  <a:lnTo>
                    <a:pt x="378" y="297"/>
                  </a:lnTo>
                  <a:lnTo>
                    <a:pt x="409" y="230"/>
                  </a:lnTo>
                  <a:lnTo>
                    <a:pt x="399" y="204"/>
                  </a:lnTo>
                  <a:lnTo>
                    <a:pt x="452" y="164"/>
                  </a:lnTo>
                  <a:lnTo>
                    <a:pt x="461" y="134"/>
                  </a:lnTo>
                  <a:lnTo>
                    <a:pt x="424" y="91"/>
                  </a:lnTo>
                  <a:lnTo>
                    <a:pt x="386" y="47"/>
                  </a:lnTo>
                  <a:lnTo>
                    <a:pt x="378" y="0"/>
                  </a:lnTo>
                  <a:lnTo>
                    <a:pt x="11" y="7"/>
                  </a:lnTo>
                  <a:lnTo>
                    <a:pt x="0" y="5"/>
                  </a:lnTo>
                  <a:lnTo>
                    <a:pt x="2" y="28"/>
                  </a:lnTo>
                  <a:close/>
                </a:path>
              </a:pathLst>
            </a:custGeom>
            <a:solidFill>
              <a:srgbClr val="FF9900"/>
            </a:solidFill>
            <a:ln w="19050">
              <a:solidFill>
                <a:srgbClr val="000000"/>
              </a:solidFill>
              <a:round/>
              <a:headEnd/>
              <a:tailEnd/>
            </a:ln>
          </p:spPr>
          <p:txBody>
            <a:bodyPr/>
            <a:lstStyle/>
            <a:p>
              <a:endParaRPr lang="en-US"/>
            </a:p>
          </p:txBody>
        </p:sp>
        <p:sp>
          <p:nvSpPr>
            <p:cNvPr id="322" name="Freeform 83"/>
            <p:cNvSpPr>
              <a:spLocks/>
            </p:cNvSpPr>
            <p:nvPr/>
          </p:nvSpPr>
          <p:spPr bwMode="auto">
            <a:xfrm>
              <a:off x="2842" y="2352"/>
              <a:ext cx="513" cy="435"/>
            </a:xfrm>
            <a:custGeom>
              <a:avLst/>
              <a:gdLst>
                <a:gd name="T0" fmla="*/ 31 w 513"/>
                <a:gd name="T1" fmla="*/ 63 h 435"/>
                <a:gd name="T2" fmla="*/ 47 w 513"/>
                <a:gd name="T3" fmla="*/ 76 h 435"/>
                <a:gd name="T4" fmla="*/ 55 w 513"/>
                <a:gd name="T5" fmla="*/ 74 h 435"/>
                <a:gd name="T6" fmla="*/ 66 w 513"/>
                <a:gd name="T7" fmla="*/ 89 h 435"/>
                <a:gd name="T8" fmla="*/ 57 w 513"/>
                <a:gd name="T9" fmla="*/ 89 h 435"/>
                <a:gd name="T10" fmla="*/ 47 w 513"/>
                <a:gd name="T11" fmla="*/ 109 h 435"/>
                <a:gd name="T12" fmla="*/ 70 w 513"/>
                <a:gd name="T13" fmla="*/ 141 h 435"/>
                <a:gd name="T14" fmla="*/ 88 w 513"/>
                <a:gd name="T15" fmla="*/ 145 h 435"/>
                <a:gd name="T16" fmla="*/ 85 w 513"/>
                <a:gd name="T17" fmla="*/ 348 h 435"/>
                <a:gd name="T18" fmla="*/ 88 w 513"/>
                <a:gd name="T19" fmla="*/ 398 h 435"/>
                <a:gd name="T20" fmla="*/ 429 w 513"/>
                <a:gd name="T21" fmla="*/ 387 h 435"/>
                <a:gd name="T22" fmla="*/ 433 w 513"/>
                <a:gd name="T23" fmla="*/ 416 h 435"/>
                <a:gd name="T24" fmla="*/ 418 w 513"/>
                <a:gd name="T25" fmla="*/ 435 h 435"/>
                <a:gd name="T26" fmla="*/ 470 w 513"/>
                <a:gd name="T27" fmla="*/ 432 h 435"/>
                <a:gd name="T28" fmla="*/ 480 w 513"/>
                <a:gd name="T29" fmla="*/ 416 h 435"/>
                <a:gd name="T30" fmla="*/ 480 w 513"/>
                <a:gd name="T31" fmla="*/ 398 h 435"/>
                <a:gd name="T32" fmla="*/ 493 w 513"/>
                <a:gd name="T33" fmla="*/ 384 h 435"/>
                <a:gd name="T34" fmla="*/ 496 w 513"/>
                <a:gd name="T35" fmla="*/ 369 h 435"/>
                <a:gd name="T36" fmla="*/ 509 w 513"/>
                <a:gd name="T37" fmla="*/ 368 h 435"/>
                <a:gd name="T38" fmla="*/ 513 w 513"/>
                <a:gd name="T39" fmla="*/ 338 h 435"/>
                <a:gd name="T40" fmla="*/ 495 w 513"/>
                <a:gd name="T41" fmla="*/ 334 h 435"/>
                <a:gd name="T42" fmla="*/ 483 w 513"/>
                <a:gd name="T43" fmla="*/ 313 h 435"/>
                <a:gd name="T44" fmla="*/ 464 w 513"/>
                <a:gd name="T45" fmla="*/ 261 h 435"/>
                <a:gd name="T46" fmla="*/ 442 w 513"/>
                <a:gd name="T47" fmla="*/ 254 h 435"/>
                <a:gd name="T48" fmla="*/ 418 w 513"/>
                <a:gd name="T49" fmla="*/ 234 h 435"/>
                <a:gd name="T50" fmla="*/ 409 w 513"/>
                <a:gd name="T51" fmla="*/ 207 h 435"/>
                <a:gd name="T52" fmla="*/ 423 w 513"/>
                <a:gd name="T53" fmla="*/ 165 h 435"/>
                <a:gd name="T54" fmla="*/ 411 w 513"/>
                <a:gd name="T55" fmla="*/ 157 h 435"/>
                <a:gd name="T56" fmla="*/ 382 w 513"/>
                <a:gd name="T57" fmla="*/ 157 h 435"/>
                <a:gd name="T58" fmla="*/ 375 w 513"/>
                <a:gd name="T59" fmla="*/ 132 h 435"/>
                <a:gd name="T60" fmla="*/ 327 w 513"/>
                <a:gd name="T61" fmla="*/ 80 h 435"/>
                <a:gd name="T62" fmla="*/ 315 w 513"/>
                <a:gd name="T63" fmla="*/ 39 h 435"/>
                <a:gd name="T64" fmla="*/ 320 w 513"/>
                <a:gd name="T65" fmla="*/ 23 h 435"/>
                <a:gd name="T66" fmla="*/ 298 w 513"/>
                <a:gd name="T67" fmla="*/ 0 h 435"/>
                <a:gd name="T68" fmla="*/ 0 w 513"/>
                <a:gd name="T69" fmla="*/ 7 h 435"/>
                <a:gd name="T70" fmla="*/ 31 w 513"/>
                <a:gd name="T71" fmla="*/ 63 h 435"/>
                <a:gd name="T72" fmla="*/ 31 w 513"/>
                <a:gd name="T73" fmla="*/ 63 h 43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3"/>
                <a:gd name="T112" fmla="*/ 0 h 435"/>
                <a:gd name="T113" fmla="*/ 513 w 513"/>
                <a:gd name="T114" fmla="*/ 435 h 43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3" h="435">
                  <a:moveTo>
                    <a:pt x="31" y="63"/>
                  </a:moveTo>
                  <a:lnTo>
                    <a:pt x="47" y="76"/>
                  </a:lnTo>
                  <a:lnTo>
                    <a:pt x="55" y="74"/>
                  </a:lnTo>
                  <a:lnTo>
                    <a:pt x="66" y="89"/>
                  </a:lnTo>
                  <a:lnTo>
                    <a:pt x="57" y="89"/>
                  </a:lnTo>
                  <a:lnTo>
                    <a:pt x="47" y="109"/>
                  </a:lnTo>
                  <a:lnTo>
                    <a:pt x="70" y="141"/>
                  </a:lnTo>
                  <a:lnTo>
                    <a:pt x="88" y="145"/>
                  </a:lnTo>
                  <a:lnTo>
                    <a:pt x="85" y="348"/>
                  </a:lnTo>
                  <a:lnTo>
                    <a:pt x="88" y="398"/>
                  </a:lnTo>
                  <a:lnTo>
                    <a:pt x="429" y="387"/>
                  </a:lnTo>
                  <a:lnTo>
                    <a:pt x="433" y="416"/>
                  </a:lnTo>
                  <a:lnTo>
                    <a:pt x="418" y="435"/>
                  </a:lnTo>
                  <a:lnTo>
                    <a:pt x="470" y="432"/>
                  </a:lnTo>
                  <a:lnTo>
                    <a:pt x="480" y="416"/>
                  </a:lnTo>
                  <a:lnTo>
                    <a:pt x="480" y="398"/>
                  </a:lnTo>
                  <a:lnTo>
                    <a:pt x="493" y="384"/>
                  </a:lnTo>
                  <a:lnTo>
                    <a:pt x="496" y="369"/>
                  </a:lnTo>
                  <a:lnTo>
                    <a:pt x="509" y="368"/>
                  </a:lnTo>
                  <a:lnTo>
                    <a:pt x="513" y="338"/>
                  </a:lnTo>
                  <a:lnTo>
                    <a:pt x="495" y="334"/>
                  </a:lnTo>
                  <a:lnTo>
                    <a:pt x="483" y="313"/>
                  </a:lnTo>
                  <a:lnTo>
                    <a:pt x="464" y="261"/>
                  </a:lnTo>
                  <a:lnTo>
                    <a:pt x="442" y="254"/>
                  </a:lnTo>
                  <a:lnTo>
                    <a:pt x="418" y="234"/>
                  </a:lnTo>
                  <a:lnTo>
                    <a:pt x="409" y="207"/>
                  </a:lnTo>
                  <a:lnTo>
                    <a:pt x="423" y="165"/>
                  </a:lnTo>
                  <a:lnTo>
                    <a:pt x="411" y="157"/>
                  </a:lnTo>
                  <a:lnTo>
                    <a:pt x="382" y="157"/>
                  </a:lnTo>
                  <a:lnTo>
                    <a:pt x="375" y="132"/>
                  </a:lnTo>
                  <a:lnTo>
                    <a:pt x="327" y="80"/>
                  </a:lnTo>
                  <a:lnTo>
                    <a:pt x="315" y="39"/>
                  </a:lnTo>
                  <a:lnTo>
                    <a:pt x="320" y="23"/>
                  </a:lnTo>
                  <a:lnTo>
                    <a:pt x="298" y="0"/>
                  </a:lnTo>
                  <a:lnTo>
                    <a:pt x="0" y="7"/>
                  </a:lnTo>
                  <a:lnTo>
                    <a:pt x="31" y="63"/>
                  </a:lnTo>
                  <a:close/>
                </a:path>
              </a:pathLst>
            </a:custGeom>
            <a:solidFill>
              <a:srgbClr val="FF9900"/>
            </a:solidFill>
            <a:ln w="19050">
              <a:solidFill>
                <a:srgbClr val="000000"/>
              </a:solidFill>
              <a:round/>
              <a:headEnd/>
              <a:tailEnd/>
            </a:ln>
          </p:spPr>
          <p:txBody>
            <a:bodyPr/>
            <a:lstStyle/>
            <a:p>
              <a:endParaRPr lang="en-US"/>
            </a:p>
          </p:txBody>
        </p:sp>
        <p:sp>
          <p:nvSpPr>
            <p:cNvPr id="323" name="Freeform 84"/>
            <p:cNvSpPr>
              <a:spLocks/>
            </p:cNvSpPr>
            <p:nvPr/>
          </p:nvSpPr>
          <p:spPr bwMode="auto">
            <a:xfrm>
              <a:off x="2930" y="2739"/>
              <a:ext cx="389" cy="340"/>
            </a:xfrm>
            <a:custGeom>
              <a:avLst/>
              <a:gdLst>
                <a:gd name="T0" fmla="*/ 14 w 389"/>
                <a:gd name="T1" fmla="*/ 117 h 340"/>
                <a:gd name="T2" fmla="*/ 12 w 389"/>
                <a:gd name="T3" fmla="*/ 281 h 340"/>
                <a:gd name="T4" fmla="*/ 20 w 389"/>
                <a:gd name="T5" fmla="*/ 290 h 340"/>
                <a:gd name="T6" fmla="*/ 48 w 389"/>
                <a:gd name="T7" fmla="*/ 290 h 340"/>
                <a:gd name="T8" fmla="*/ 49 w 389"/>
                <a:gd name="T9" fmla="*/ 340 h 340"/>
                <a:gd name="T10" fmla="*/ 280 w 389"/>
                <a:gd name="T11" fmla="*/ 337 h 340"/>
                <a:gd name="T12" fmla="*/ 276 w 389"/>
                <a:gd name="T13" fmla="*/ 286 h 340"/>
                <a:gd name="T14" fmla="*/ 295 w 389"/>
                <a:gd name="T15" fmla="*/ 229 h 340"/>
                <a:gd name="T16" fmla="*/ 325 w 389"/>
                <a:gd name="T17" fmla="*/ 191 h 340"/>
                <a:gd name="T18" fmla="*/ 322 w 389"/>
                <a:gd name="T19" fmla="*/ 180 h 340"/>
                <a:gd name="T20" fmla="*/ 343 w 389"/>
                <a:gd name="T21" fmla="*/ 144 h 340"/>
                <a:gd name="T22" fmla="*/ 356 w 389"/>
                <a:gd name="T23" fmla="*/ 105 h 340"/>
                <a:gd name="T24" fmla="*/ 352 w 389"/>
                <a:gd name="T25" fmla="*/ 102 h 340"/>
                <a:gd name="T26" fmla="*/ 370 w 389"/>
                <a:gd name="T27" fmla="*/ 87 h 340"/>
                <a:gd name="T28" fmla="*/ 389 w 389"/>
                <a:gd name="T29" fmla="*/ 54 h 340"/>
                <a:gd name="T30" fmla="*/ 382 w 389"/>
                <a:gd name="T31" fmla="*/ 45 h 340"/>
                <a:gd name="T32" fmla="*/ 330 w 389"/>
                <a:gd name="T33" fmla="*/ 48 h 340"/>
                <a:gd name="T34" fmla="*/ 345 w 389"/>
                <a:gd name="T35" fmla="*/ 29 h 340"/>
                <a:gd name="T36" fmla="*/ 341 w 389"/>
                <a:gd name="T37" fmla="*/ 0 h 340"/>
                <a:gd name="T38" fmla="*/ 0 w 389"/>
                <a:gd name="T39" fmla="*/ 11 h 340"/>
                <a:gd name="T40" fmla="*/ 14 w 389"/>
                <a:gd name="T41" fmla="*/ 117 h 340"/>
                <a:gd name="T42" fmla="*/ 14 w 389"/>
                <a:gd name="T43" fmla="*/ 117 h 3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89"/>
                <a:gd name="T67" fmla="*/ 0 h 340"/>
                <a:gd name="T68" fmla="*/ 389 w 389"/>
                <a:gd name="T69" fmla="*/ 340 h 3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89" h="340">
                  <a:moveTo>
                    <a:pt x="14" y="117"/>
                  </a:moveTo>
                  <a:lnTo>
                    <a:pt x="12" y="281"/>
                  </a:lnTo>
                  <a:lnTo>
                    <a:pt x="20" y="290"/>
                  </a:lnTo>
                  <a:lnTo>
                    <a:pt x="48" y="290"/>
                  </a:lnTo>
                  <a:lnTo>
                    <a:pt x="49" y="340"/>
                  </a:lnTo>
                  <a:lnTo>
                    <a:pt x="280" y="337"/>
                  </a:lnTo>
                  <a:lnTo>
                    <a:pt x="276" y="286"/>
                  </a:lnTo>
                  <a:lnTo>
                    <a:pt x="295" y="229"/>
                  </a:lnTo>
                  <a:lnTo>
                    <a:pt x="325" y="191"/>
                  </a:lnTo>
                  <a:lnTo>
                    <a:pt x="322" y="180"/>
                  </a:lnTo>
                  <a:lnTo>
                    <a:pt x="343" y="144"/>
                  </a:lnTo>
                  <a:lnTo>
                    <a:pt x="356" y="105"/>
                  </a:lnTo>
                  <a:lnTo>
                    <a:pt x="352" y="102"/>
                  </a:lnTo>
                  <a:lnTo>
                    <a:pt x="370" y="87"/>
                  </a:lnTo>
                  <a:lnTo>
                    <a:pt x="389" y="54"/>
                  </a:lnTo>
                  <a:lnTo>
                    <a:pt x="382" y="45"/>
                  </a:lnTo>
                  <a:lnTo>
                    <a:pt x="330" y="48"/>
                  </a:lnTo>
                  <a:lnTo>
                    <a:pt x="345" y="29"/>
                  </a:lnTo>
                  <a:lnTo>
                    <a:pt x="341" y="0"/>
                  </a:lnTo>
                  <a:lnTo>
                    <a:pt x="0" y="11"/>
                  </a:lnTo>
                  <a:lnTo>
                    <a:pt x="14" y="117"/>
                  </a:lnTo>
                  <a:close/>
                </a:path>
              </a:pathLst>
            </a:custGeom>
            <a:solidFill>
              <a:schemeClr val="accent1"/>
            </a:solidFill>
            <a:ln w="9525">
              <a:noFill/>
              <a:round/>
              <a:headEnd/>
              <a:tailEnd/>
            </a:ln>
          </p:spPr>
          <p:txBody>
            <a:bodyPr/>
            <a:lstStyle/>
            <a:p>
              <a:endParaRPr lang="en-US"/>
            </a:p>
          </p:txBody>
        </p:sp>
        <p:sp>
          <p:nvSpPr>
            <p:cNvPr id="324" name="Freeform 85"/>
            <p:cNvSpPr>
              <a:spLocks/>
            </p:cNvSpPr>
            <p:nvPr/>
          </p:nvSpPr>
          <p:spPr bwMode="auto">
            <a:xfrm>
              <a:off x="2979" y="3076"/>
              <a:ext cx="441" cy="373"/>
            </a:xfrm>
            <a:custGeom>
              <a:avLst/>
              <a:gdLst>
                <a:gd name="T0" fmla="*/ 0 w 441"/>
                <a:gd name="T1" fmla="*/ 3 h 373"/>
                <a:gd name="T2" fmla="*/ 4 w 441"/>
                <a:gd name="T3" fmla="*/ 103 h 373"/>
                <a:gd name="T4" fmla="*/ 45 w 441"/>
                <a:gd name="T5" fmla="*/ 177 h 373"/>
                <a:gd name="T6" fmla="*/ 30 w 441"/>
                <a:gd name="T7" fmla="*/ 235 h 373"/>
                <a:gd name="T8" fmla="*/ 33 w 441"/>
                <a:gd name="T9" fmla="*/ 283 h 373"/>
                <a:gd name="T10" fmla="*/ 15 w 441"/>
                <a:gd name="T11" fmla="*/ 308 h 373"/>
                <a:gd name="T12" fmla="*/ 22 w 441"/>
                <a:gd name="T13" fmla="*/ 316 h 373"/>
                <a:gd name="T14" fmla="*/ 81 w 441"/>
                <a:gd name="T15" fmla="*/ 309 h 373"/>
                <a:gd name="T16" fmla="*/ 153 w 441"/>
                <a:gd name="T17" fmla="*/ 328 h 373"/>
                <a:gd name="T18" fmla="*/ 178 w 441"/>
                <a:gd name="T19" fmla="*/ 309 h 373"/>
                <a:gd name="T20" fmla="*/ 249 w 441"/>
                <a:gd name="T21" fmla="*/ 338 h 373"/>
                <a:gd name="T22" fmla="*/ 254 w 441"/>
                <a:gd name="T23" fmla="*/ 355 h 373"/>
                <a:gd name="T24" fmla="*/ 281 w 441"/>
                <a:gd name="T25" fmla="*/ 367 h 373"/>
                <a:gd name="T26" fmla="*/ 296 w 441"/>
                <a:gd name="T27" fmla="*/ 352 h 373"/>
                <a:gd name="T28" fmla="*/ 329 w 441"/>
                <a:gd name="T29" fmla="*/ 365 h 373"/>
                <a:gd name="T30" fmla="*/ 351 w 441"/>
                <a:gd name="T31" fmla="*/ 355 h 373"/>
                <a:gd name="T32" fmla="*/ 347 w 441"/>
                <a:gd name="T33" fmla="*/ 333 h 373"/>
                <a:gd name="T34" fmla="*/ 405 w 441"/>
                <a:gd name="T35" fmla="*/ 352 h 373"/>
                <a:gd name="T36" fmla="*/ 402 w 441"/>
                <a:gd name="T37" fmla="*/ 373 h 373"/>
                <a:gd name="T38" fmla="*/ 441 w 441"/>
                <a:gd name="T39" fmla="*/ 347 h 373"/>
                <a:gd name="T40" fmla="*/ 406 w 441"/>
                <a:gd name="T41" fmla="*/ 343 h 373"/>
                <a:gd name="T42" fmla="*/ 380 w 441"/>
                <a:gd name="T43" fmla="*/ 314 h 373"/>
                <a:gd name="T44" fmla="*/ 413 w 441"/>
                <a:gd name="T45" fmla="*/ 279 h 373"/>
                <a:gd name="T46" fmla="*/ 413 w 441"/>
                <a:gd name="T47" fmla="*/ 259 h 373"/>
                <a:gd name="T48" fmla="*/ 376 w 441"/>
                <a:gd name="T49" fmla="*/ 289 h 373"/>
                <a:gd name="T50" fmla="*/ 359 w 441"/>
                <a:gd name="T51" fmla="*/ 279 h 373"/>
                <a:gd name="T52" fmla="*/ 374 w 441"/>
                <a:gd name="T53" fmla="*/ 263 h 373"/>
                <a:gd name="T54" fmla="*/ 333 w 441"/>
                <a:gd name="T55" fmla="*/ 275 h 373"/>
                <a:gd name="T56" fmla="*/ 308 w 441"/>
                <a:gd name="T57" fmla="*/ 265 h 373"/>
                <a:gd name="T58" fmla="*/ 315 w 441"/>
                <a:gd name="T59" fmla="*/ 247 h 373"/>
                <a:gd name="T60" fmla="*/ 383 w 441"/>
                <a:gd name="T61" fmla="*/ 259 h 373"/>
                <a:gd name="T62" fmla="*/ 356 w 441"/>
                <a:gd name="T63" fmla="*/ 215 h 373"/>
                <a:gd name="T64" fmla="*/ 360 w 441"/>
                <a:gd name="T65" fmla="*/ 183 h 373"/>
                <a:gd name="T66" fmla="*/ 204 w 441"/>
                <a:gd name="T67" fmla="*/ 189 h 373"/>
                <a:gd name="T68" fmla="*/ 223 w 441"/>
                <a:gd name="T69" fmla="*/ 120 h 373"/>
                <a:gd name="T70" fmla="*/ 250 w 441"/>
                <a:gd name="T71" fmla="*/ 85 h 373"/>
                <a:gd name="T72" fmla="*/ 242 w 441"/>
                <a:gd name="T73" fmla="*/ 75 h 373"/>
                <a:gd name="T74" fmla="*/ 231 w 441"/>
                <a:gd name="T75" fmla="*/ 0 h 373"/>
                <a:gd name="T76" fmla="*/ 0 w 441"/>
                <a:gd name="T77" fmla="*/ 3 h 373"/>
                <a:gd name="T78" fmla="*/ 0 w 441"/>
                <a:gd name="T79" fmla="*/ 3 h 373"/>
                <a:gd name="T80" fmla="*/ 0 w 441"/>
                <a:gd name="T81" fmla="*/ 3 h 37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41"/>
                <a:gd name="T124" fmla="*/ 0 h 373"/>
                <a:gd name="T125" fmla="*/ 441 w 441"/>
                <a:gd name="T126" fmla="*/ 373 h 37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41" h="373">
                  <a:moveTo>
                    <a:pt x="0" y="3"/>
                  </a:moveTo>
                  <a:lnTo>
                    <a:pt x="4" y="103"/>
                  </a:lnTo>
                  <a:lnTo>
                    <a:pt x="45" y="177"/>
                  </a:lnTo>
                  <a:lnTo>
                    <a:pt x="30" y="235"/>
                  </a:lnTo>
                  <a:lnTo>
                    <a:pt x="33" y="283"/>
                  </a:lnTo>
                  <a:lnTo>
                    <a:pt x="15" y="308"/>
                  </a:lnTo>
                  <a:lnTo>
                    <a:pt x="22" y="316"/>
                  </a:lnTo>
                  <a:lnTo>
                    <a:pt x="81" y="309"/>
                  </a:lnTo>
                  <a:lnTo>
                    <a:pt x="153" y="328"/>
                  </a:lnTo>
                  <a:lnTo>
                    <a:pt x="178" y="309"/>
                  </a:lnTo>
                  <a:lnTo>
                    <a:pt x="249" y="338"/>
                  </a:lnTo>
                  <a:lnTo>
                    <a:pt x="254" y="355"/>
                  </a:lnTo>
                  <a:lnTo>
                    <a:pt x="281" y="367"/>
                  </a:lnTo>
                  <a:lnTo>
                    <a:pt x="296" y="352"/>
                  </a:lnTo>
                  <a:lnTo>
                    <a:pt x="329" y="365"/>
                  </a:lnTo>
                  <a:lnTo>
                    <a:pt x="351" y="355"/>
                  </a:lnTo>
                  <a:lnTo>
                    <a:pt x="347" y="333"/>
                  </a:lnTo>
                  <a:lnTo>
                    <a:pt x="405" y="352"/>
                  </a:lnTo>
                  <a:lnTo>
                    <a:pt x="402" y="373"/>
                  </a:lnTo>
                  <a:lnTo>
                    <a:pt x="441" y="347"/>
                  </a:lnTo>
                  <a:lnTo>
                    <a:pt x="406" y="343"/>
                  </a:lnTo>
                  <a:lnTo>
                    <a:pt x="380" y="314"/>
                  </a:lnTo>
                  <a:lnTo>
                    <a:pt x="413" y="279"/>
                  </a:lnTo>
                  <a:lnTo>
                    <a:pt x="413" y="259"/>
                  </a:lnTo>
                  <a:lnTo>
                    <a:pt x="376" y="289"/>
                  </a:lnTo>
                  <a:lnTo>
                    <a:pt x="359" y="279"/>
                  </a:lnTo>
                  <a:lnTo>
                    <a:pt x="374" y="263"/>
                  </a:lnTo>
                  <a:lnTo>
                    <a:pt x="333" y="275"/>
                  </a:lnTo>
                  <a:lnTo>
                    <a:pt x="308" y="265"/>
                  </a:lnTo>
                  <a:lnTo>
                    <a:pt x="315" y="247"/>
                  </a:lnTo>
                  <a:lnTo>
                    <a:pt x="383" y="259"/>
                  </a:lnTo>
                  <a:lnTo>
                    <a:pt x="356" y="215"/>
                  </a:lnTo>
                  <a:lnTo>
                    <a:pt x="360" y="183"/>
                  </a:lnTo>
                  <a:lnTo>
                    <a:pt x="204" y="189"/>
                  </a:lnTo>
                  <a:lnTo>
                    <a:pt x="223" y="120"/>
                  </a:lnTo>
                  <a:lnTo>
                    <a:pt x="250" y="85"/>
                  </a:lnTo>
                  <a:lnTo>
                    <a:pt x="242" y="75"/>
                  </a:lnTo>
                  <a:lnTo>
                    <a:pt x="231" y="0"/>
                  </a:lnTo>
                  <a:lnTo>
                    <a:pt x="0" y="3"/>
                  </a:lnTo>
                  <a:close/>
                </a:path>
              </a:pathLst>
            </a:custGeom>
            <a:solidFill>
              <a:srgbClr val="FF9900"/>
            </a:solidFill>
            <a:ln w="19050">
              <a:solidFill>
                <a:srgbClr val="000000"/>
              </a:solidFill>
              <a:round/>
              <a:headEnd/>
              <a:tailEnd/>
            </a:ln>
          </p:spPr>
          <p:txBody>
            <a:bodyPr/>
            <a:lstStyle/>
            <a:p>
              <a:endParaRPr lang="en-US"/>
            </a:p>
          </p:txBody>
        </p:sp>
        <p:sp>
          <p:nvSpPr>
            <p:cNvPr id="325" name="Freeform 86"/>
            <p:cNvSpPr>
              <a:spLocks/>
            </p:cNvSpPr>
            <p:nvPr/>
          </p:nvSpPr>
          <p:spPr bwMode="auto">
            <a:xfrm>
              <a:off x="3204" y="1691"/>
              <a:ext cx="439" cy="219"/>
            </a:xfrm>
            <a:custGeom>
              <a:avLst/>
              <a:gdLst>
                <a:gd name="T0" fmla="*/ 158 w 439"/>
                <a:gd name="T1" fmla="*/ 144 h 219"/>
                <a:gd name="T2" fmla="*/ 164 w 439"/>
                <a:gd name="T3" fmla="*/ 157 h 219"/>
                <a:gd name="T4" fmla="*/ 178 w 439"/>
                <a:gd name="T5" fmla="*/ 161 h 219"/>
                <a:gd name="T6" fmla="*/ 200 w 439"/>
                <a:gd name="T7" fmla="*/ 219 h 219"/>
                <a:gd name="T8" fmla="*/ 239 w 439"/>
                <a:gd name="T9" fmla="*/ 140 h 219"/>
                <a:gd name="T10" fmla="*/ 259 w 439"/>
                <a:gd name="T11" fmla="*/ 142 h 219"/>
                <a:gd name="T12" fmla="*/ 284 w 439"/>
                <a:gd name="T13" fmla="*/ 130 h 219"/>
                <a:gd name="T14" fmla="*/ 326 w 439"/>
                <a:gd name="T15" fmla="*/ 130 h 219"/>
                <a:gd name="T16" fmla="*/ 341 w 439"/>
                <a:gd name="T17" fmla="*/ 111 h 219"/>
                <a:gd name="T18" fmla="*/ 423 w 439"/>
                <a:gd name="T19" fmla="*/ 114 h 219"/>
                <a:gd name="T20" fmla="*/ 439 w 439"/>
                <a:gd name="T21" fmla="*/ 102 h 219"/>
                <a:gd name="T22" fmla="*/ 412 w 439"/>
                <a:gd name="T23" fmla="*/ 71 h 219"/>
                <a:gd name="T24" fmla="*/ 362 w 439"/>
                <a:gd name="T25" fmla="*/ 72 h 219"/>
                <a:gd name="T26" fmla="*/ 322 w 439"/>
                <a:gd name="T27" fmla="*/ 67 h 219"/>
                <a:gd name="T28" fmla="*/ 271 w 439"/>
                <a:gd name="T29" fmla="*/ 67 h 219"/>
                <a:gd name="T30" fmla="*/ 254 w 439"/>
                <a:gd name="T31" fmla="*/ 93 h 219"/>
                <a:gd name="T32" fmla="*/ 228 w 439"/>
                <a:gd name="T33" fmla="*/ 78 h 219"/>
                <a:gd name="T34" fmla="*/ 201 w 439"/>
                <a:gd name="T35" fmla="*/ 81 h 219"/>
                <a:gd name="T36" fmla="*/ 192 w 439"/>
                <a:gd name="T37" fmla="*/ 54 h 219"/>
                <a:gd name="T38" fmla="*/ 134 w 439"/>
                <a:gd name="T39" fmla="*/ 50 h 219"/>
                <a:gd name="T40" fmla="*/ 127 w 439"/>
                <a:gd name="T41" fmla="*/ 40 h 219"/>
                <a:gd name="T42" fmla="*/ 153 w 439"/>
                <a:gd name="T43" fmla="*/ 12 h 219"/>
                <a:gd name="T44" fmla="*/ 174 w 439"/>
                <a:gd name="T45" fmla="*/ 11 h 219"/>
                <a:gd name="T46" fmla="*/ 153 w 439"/>
                <a:gd name="T47" fmla="*/ 0 h 219"/>
                <a:gd name="T48" fmla="*/ 121 w 439"/>
                <a:gd name="T49" fmla="*/ 8 h 219"/>
                <a:gd name="T50" fmla="*/ 67 w 439"/>
                <a:gd name="T51" fmla="*/ 62 h 219"/>
                <a:gd name="T52" fmla="*/ 40 w 439"/>
                <a:gd name="T53" fmla="*/ 67 h 219"/>
                <a:gd name="T54" fmla="*/ 0 w 439"/>
                <a:gd name="T55" fmla="*/ 94 h 219"/>
                <a:gd name="T56" fmla="*/ 158 w 439"/>
                <a:gd name="T57" fmla="*/ 144 h 219"/>
                <a:gd name="T58" fmla="*/ 158 w 439"/>
                <a:gd name="T59" fmla="*/ 144 h 2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39"/>
                <a:gd name="T91" fmla="*/ 0 h 219"/>
                <a:gd name="T92" fmla="*/ 439 w 439"/>
                <a:gd name="T93" fmla="*/ 219 h 21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39" h="219">
                  <a:moveTo>
                    <a:pt x="158" y="144"/>
                  </a:moveTo>
                  <a:lnTo>
                    <a:pt x="164" y="157"/>
                  </a:lnTo>
                  <a:lnTo>
                    <a:pt x="178" y="161"/>
                  </a:lnTo>
                  <a:lnTo>
                    <a:pt x="200" y="219"/>
                  </a:lnTo>
                  <a:lnTo>
                    <a:pt x="239" y="140"/>
                  </a:lnTo>
                  <a:lnTo>
                    <a:pt x="259" y="142"/>
                  </a:lnTo>
                  <a:lnTo>
                    <a:pt x="284" y="130"/>
                  </a:lnTo>
                  <a:lnTo>
                    <a:pt x="326" y="130"/>
                  </a:lnTo>
                  <a:lnTo>
                    <a:pt x="341" y="111"/>
                  </a:lnTo>
                  <a:lnTo>
                    <a:pt x="423" y="114"/>
                  </a:lnTo>
                  <a:lnTo>
                    <a:pt x="439" y="102"/>
                  </a:lnTo>
                  <a:lnTo>
                    <a:pt x="412" y="71"/>
                  </a:lnTo>
                  <a:lnTo>
                    <a:pt x="362" y="72"/>
                  </a:lnTo>
                  <a:lnTo>
                    <a:pt x="322" y="67"/>
                  </a:lnTo>
                  <a:lnTo>
                    <a:pt x="271" y="67"/>
                  </a:lnTo>
                  <a:lnTo>
                    <a:pt x="254" y="93"/>
                  </a:lnTo>
                  <a:lnTo>
                    <a:pt x="228" y="78"/>
                  </a:lnTo>
                  <a:lnTo>
                    <a:pt x="201" y="81"/>
                  </a:lnTo>
                  <a:lnTo>
                    <a:pt x="192" y="54"/>
                  </a:lnTo>
                  <a:lnTo>
                    <a:pt x="134" y="50"/>
                  </a:lnTo>
                  <a:lnTo>
                    <a:pt x="127" y="40"/>
                  </a:lnTo>
                  <a:lnTo>
                    <a:pt x="153" y="12"/>
                  </a:lnTo>
                  <a:lnTo>
                    <a:pt x="174" y="11"/>
                  </a:lnTo>
                  <a:lnTo>
                    <a:pt x="153" y="0"/>
                  </a:lnTo>
                  <a:lnTo>
                    <a:pt x="121" y="8"/>
                  </a:lnTo>
                  <a:lnTo>
                    <a:pt x="67" y="62"/>
                  </a:lnTo>
                  <a:lnTo>
                    <a:pt x="40" y="67"/>
                  </a:lnTo>
                  <a:lnTo>
                    <a:pt x="0" y="94"/>
                  </a:lnTo>
                  <a:lnTo>
                    <a:pt x="158" y="144"/>
                  </a:lnTo>
                  <a:close/>
                </a:path>
              </a:pathLst>
            </a:custGeom>
            <a:solidFill>
              <a:schemeClr val="accent1"/>
            </a:solidFill>
            <a:ln w="9525">
              <a:noFill/>
              <a:round/>
              <a:headEnd/>
              <a:tailEnd/>
            </a:ln>
          </p:spPr>
          <p:txBody>
            <a:bodyPr/>
            <a:lstStyle/>
            <a:p>
              <a:endParaRPr lang="en-US"/>
            </a:p>
          </p:txBody>
        </p:sp>
        <p:sp>
          <p:nvSpPr>
            <p:cNvPr id="326" name="Freeform 87"/>
            <p:cNvSpPr>
              <a:spLocks/>
            </p:cNvSpPr>
            <p:nvPr/>
          </p:nvSpPr>
          <p:spPr bwMode="auto">
            <a:xfrm>
              <a:off x="3487" y="1827"/>
              <a:ext cx="298" cy="395"/>
            </a:xfrm>
            <a:custGeom>
              <a:avLst/>
              <a:gdLst>
                <a:gd name="T0" fmla="*/ 34 w 298"/>
                <a:gd name="T1" fmla="*/ 327 h 395"/>
                <a:gd name="T2" fmla="*/ 30 w 298"/>
                <a:gd name="T3" fmla="*/ 262 h 395"/>
                <a:gd name="T4" fmla="*/ 4 w 298"/>
                <a:gd name="T5" fmla="*/ 213 h 395"/>
                <a:gd name="T6" fmla="*/ 15 w 298"/>
                <a:gd name="T7" fmla="*/ 112 h 395"/>
                <a:gd name="T8" fmla="*/ 58 w 298"/>
                <a:gd name="T9" fmla="*/ 60 h 395"/>
                <a:gd name="T10" fmla="*/ 55 w 298"/>
                <a:gd name="T11" fmla="*/ 99 h 395"/>
                <a:gd name="T12" fmla="*/ 69 w 298"/>
                <a:gd name="T13" fmla="*/ 91 h 395"/>
                <a:gd name="T14" fmla="*/ 69 w 298"/>
                <a:gd name="T15" fmla="*/ 59 h 395"/>
                <a:gd name="T16" fmla="*/ 85 w 298"/>
                <a:gd name="T17" fmla="*/ 40 h 395"/>
                <a:gd name="T18" fmla="*/ 90 w 298"/>
                <a:gd name="T19" fmla="*/ 5 h 395"/>
                <a:gd name="T20" fmla="*/ 105 w 298"/>
                <a:gd name="T21" fmla="*/ 0 h 395"/>
                <a:gd name="T22" fmla="*/ 195 w 298"/>
                <a:gd name="T23" fmla="*/ 31 h 395"/>
                <a:gd name="T24" fmla="*/ 203 w 298"/>
                <a:gd name="T25" fmla="*/ 56 h 395"/>
                <a:gd name="T26" fmla="*/ 215 w 298"/>
                <a:gd name="T27" fmla="*/ 80 h 395"/>
                <a:gd name="T28" fmla="*/ 218 w 298"/>
                <a:gd name="T29" fmla="*/ 123 h 395"/>
                <a:gd name="T30" fmla="*/ 187 w 298"/>
                <a:gd name="T31" fmla="*/ 161 h 395"/>
                <a:gd name="T32" fmla="*/ 185 w 298"/>
                <a:gd name="T33" fmla="*/ 189 h 395"/>
                <a:gd name="T34" fmla="*/ 203 w 298"/>
                <a:gd name="T35" fmla="*/ 198 h 395"/>
                <a:gd name="T36" fmla="*/ 227 w 298"/>
                <a:gd name="T37" fmla="*/ 159 h 395"/>
                <a:gd name="T38" fmla="*/ 251 w 298"/>
                <a:gd name="T39" fmla="*/ 146 h 395"/>
                <a:gd name="T40" fmla="*/ 267 w 298"/>
                <a:gd name="T41" fmla="*/ 154 h 395"/>
                <a:gd name="T42" fmla="*/ 298 w 298"/>
                <a:gd name="T43" fmla="*/ 241 h 395"/>
                <a:gd name="T44" fmla="*/ 277 w 298"/>
                <a:gd name="T45" fmla="*/ 279 h 395"/>
                <a:gd name="T46" fmla="*/ 271 w 298"/>
                <a:gd name="T47" fmla="*/ 306 h 395"/>
                <a:gd name="T48" fmla="*/ 259 w 298"/>
                <a:gd name="T49" fmla="*/ 314 h 395"/>
                <a:gd name="T50" fmla="*/ 259 w 298"/>
                <a:gd name="T51" fmla="*/ 338 h 395"/>
                <a:gd name="T52" fmla="*/ 243 w 298"/>
                <a:gd name="T53" fmla="*/ 370 h 395"/>
                <a:gd name="T54" fmla="*/ 145 w 298"/>
                <a:gd name="T55" fmla="*/ 384 h 395"/>
                <a:gd name="T56" fmla="*/ 143 w 298"/>
                <a:gd name="T57" fmla="*/ 378 h 395"/>
                <a:gd name="T58" fmla="*/ 0 w 298"/>
                <a:gd name="T59" fmla="*/ 395 h 395"/>
                <a:gd name="T60" fmla="*/ 34 w 298"/>
                <a:gd name="T61" fmla="*/ 327 h 395"/>
                <a:gd name="T62" fmla="*/ 34 w 298"/>
                <a:gd name="T63" fmla="*/ 327 h 3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8"/>
                <a:gd name="T97" fmla="*/ 0 h 395"/>
                <a:gd name="T98" fmla="*/ 298 w 298"/>
                <a:gd name="T99" fmla="*/ 395 h 3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8" h="395">
                  <a:moveTo>
                    <a:pt x="34" y="327"/>
                  </a:moveTo>
                  <a:lnTo>
                    <a:pt x="30" y="262"/>
                  </a:lnTo>
                  <a:lnTo>
                    <a:pt x="4" y="213"/>
                  </a:lnTo>
                  <a:lnTo>
                    <a:pt x="15" y="112"/>
                  </a:lnTo>
                  <a:lnTo>
                    <a:pt x="58" y="60"/>
                  </a:lnTo>
                  <a:lnTo>
                    <a:pt x="55" y="99"/>
                  </a:lnTo>
                  <a:lnTo>
                    <a:pt x="69" y="91"/>
                  </a:lnTo>
                  <a:lnTo>
                    <a:pt x="69" y="59"/>
                  </a:lnTo>
                  <a:lnTo>
                    <a:pt x="85" y="40"/>
                  </a:lnTo>
                  <a:lnTo>
                    <a:pt x="90" y="5"/>
                  </a:lnTo>
                  <a:lnTo>
                    <a:pt x="105" y="0"/>
                  </a:lnTo>
                  <a:lnTo>
                    <a:pt x="195" y="31"/>
                  </a:lnTo>
                  <a:lnTo>
                    <a:pt x="203" y="56"/>
                  </a:lnTo>
                  <a:lnTo>
                    <a:pt x="215" y="80"/>
                  </a:lnTo>
                  <a:lnTo>
                    <a:pt x="218" y="123"/>
                  </a:lnTo>
                  <a:lnTo>
                    <a:pt x="187" y="161"/>
                  </a:lnTo>
                  <a:lnTo>
                    <a:pt x="185" y="189"/>
                  </a:lnTo>
                  <a:lnTo>
                    <a:pt x="203" y="198"/>
                  </a:lnTo>
                  <a:lnTo>
                    <a:pt x="227" y="159"/>
                  </a:lnTo>
                  <a:lnTo>
                    <a:pt x="251" y="146"/>
                  </a:lnTo>
                  <a:lnTo>
                    <a:pt x="267" y="154"/>
                  </a:lnTo>
                  <a:lnTo>
                    <a:pt x="298" y="241"/>
                  </a:lnTo>
                  <a:lnTo>
                    <a:pt x="277" y="279"/>
                  </a:lnTo>
                  <a:lnTo>
                    <a:pt x="271" y="306"/>
                  </a:lnTo>
                  <a:lnTo>
                    <a:pt x="259" y="314"/>
                  </a:lnTo>
                  <a:lnTo>
                    <a:pt x="259" y="338"/>
                  </a:lnTo>
                  <a:lnTo>
                    <a:pt x="243" y="370"/>
                  </a:lnTo>
                  <a:lnTo>
                    <a:pt x="145" y="384"/>
                  </a:lnTo>
                  <a:lnTo>
                    <a:pt x="143" y="378"/>
                  </a:lnTo>
                  <a:lnTo>
                    <a:pt x="0" y="395"/>
                  </a:lnTo>
                  <a:lnTo>
                    <a:pt x="34" y="327"/>
                  </a:lnTo>
                  <a:close/>
                </a:path>
              </a:pathLst>
            </a:custGeom>
            <a:solidFill>
              <a:schemeClr val="accent1"/>
            </a:solidFill>
            <a:ln w="9525">
              <a:noFill/>
              <a:round/>
              <a:headEnd/>
              <a:tailEnd/>
            </a:ln>
          </p:spPr>
          <p:txBody>
            <a:bodyPr/>
            <a:lstStyle/>
            <a:p>
              <a:endParaRPr lang="en-US"/>
            </a:p>
          </p:txBody>
        </p:sp>
        <p:sp>
          <p:nvSpPr>
            <p:cNvPr id="327" name="Freeform 88"/>
            <p:cNvSpPr>
              <a:spLocks/>
            </p:cNvSpPr>
            <p:nvPr/>
          </p:nvSpPr>
          <p:spPr bwMode="auto">
            <a:xfrm>
              <a:off x="3038" y="1751"/>
              <a:ext cx="409" cy="418"/>
            </a:xfrm>
            <a:custGeom>
              <a:avLst/>
              <a:gdLst>
                <a:gd name="T0" fmla="*/ 11 w 409"/>
                <a:gd name="T1" fmla="*/ 160 h 418"/>
                <a:gd name="T2" fmla="*/ 10 w 409"/>
                <a:gd name="T3" fmla="*/ 210 h 418"/>
                <a:gd name="T4" fmla="*/ 60 w 409"/>
                <a:gd name="T5" fmla="*/ 241 h 418"/>
                <a:gd name="T6" fmla="*/ 78 w 409"/>
                <a:gd name="T7" fmla="*/ 262 h 418"/>
                <a:gd name="T8" fmla="*/ 119 w 409"/>
                <a:gd name="T9" fmla="*/ 292 h 418"/>
                <a:gd name="T10" fmla="*/ 124 w 409"/>
                <a:gd name="T11" fmla="*/ 327 h 418"/>
                <a:gd name="T12" fmla="*/ 132 w 409"/>
                <a:gd name="T13" fmla="*/ 374 h 418"/>
                <a:gd name="T14" fmla="*/ 170 w 409"/>
                <a:gd name="T15" fmla="*/ 418 h 418"/>
                <a:gd name="T16" fmla="*/ 373 w 409"/>
                <a:gd name="T17" fmla="*/ 406 h 418"/>
                <a:gd name="T18" fmla="*/ 362 w 409"/>
                <a:gd name="T19" fmla="*/ 342 h 418"/>
                <a:gd name="T20" fmla="*/ 379 w 409"/>
                <a:gd name="T21" fmla="*/ 244 h 418"/>
                <a:gd name="T22" fmla="*/ 379 w 409"/>
                <a:gd name="T23" fmla="*/ 217 h 418"/>
                <a:gd name="T24" fmla="*/ 409 w 409"/>
                <a:gd name="T25" fmla="*/ 140 h 418"/>
                <a:gd name="T26" fmla="*/ 401 w 409"/>
                <a:gd name="T27" fmla="*/ 137 h 418"/>
                <a:gd name="T28" fmla="*/ 382 w 409"/>
                <a:gd name="T29" fmla="*/ 182 h 418"/>
                <a:gd name="T30" fmla="*/ 366 w 409"/>
                <a:gd name="T31" fmla="*/ 184 h 418"/>
                <a:gd name="T32" fmla="*/ 359 w 409"/>
                <a:gd name="T33" fmla="*/ 203 h 418"/>
                <a:gd name="T34" fmla="*/ 342 w 409"/>
                <a:gd name="T35" fmla="*/ 215 h 418"/>
                <a:gd name="T36" fmla="*/ 354 w 409"/>
                <a:gd name="T37" fmla="*/ 175 h 418"/>
                <a:gd name="T38" fmla="*/ 366 w 409"/>
                <a:gd name="T39" fmla="*/ 159 h 418"/>
                <a:gd name="T40" fmla="*/ 344 w 409"/>
                <a:gd name="T41" fmla="*/ 101 h 418"/>
                <a:gd name="T42" fmla="*/ 330 w 409"/>
                <a:gd name="T43" fmla="*/ 97 h 418"/>
                <a:gd name="T44" fmla="*/ 324 w 409"/>
                <a:gd name="T45" fmla="*/ 84 h 418"/>
                <a:gd name="T46" fmla="*/ 166 w 409"/>
                <a:gd name="T47" fmla="*/ 34 h 418"/>
                <a:gd name="T48" fmla="*/ 145 w 409"/>
                <a:gd name="T49" fmla="*/ 25 h 418"/>
                <a:gd name="T50" fmla="*/ 135 w 409"/>
                <a:gd name="T51" fmla="*/ 34 h 418"/>
                <a:gd name="T52" fmla="*/ 131 w 409"/>
                <a:gd name="T53" fmla="*/ 31 h 418"/>
                <a:gd name="T54" fmla="*/ 136 w 409"/>
                <a:gd name="T55" fmla="*/ 14 h 418"/>
                <a:gd name="T56" fmla="*/ 140 w 409"/>
                <a:gd name="T57" fmla="*/ 3 h 418"/>
                <a:gd name="T58" fmla="*/ 135 w 409"/>
                <a:gd name="T59" fmla="*/ 0 h 418"/>
                <a:gd name="T60" fmla="*/ 70 w 409"/>
                <a:gd name="T61" fmla="*/ 27 h 418"/>
                <a:gd name="T62" fmla="*/ 64 w 409"/>
                <a:gd name="T63" fmla="*/ 29 h 418"/>
                <a:gd name="T64" fmla="*/ 50 w 409"/>
                <a:gd name="T65" fmla="*/ 22 h 418"/>
                <a:gd name="T66" fmla="*/ 38 w 409"/>
                <a:gd name="T67" fmla="*/ 30 h 418"/>
                <a:gd name="T68" fmla="*/ 41 w 409"/>
                <a:gd name="T69" fmla="*/ 78 h 418"/>
                <a:gd name="T70" fmla="*/ 0 w 409"/>
                <a:gd name="T71" fmla="*/ 127 h 418"/>
                <a:gd name="T72" fmla="*/ 11 w 409"/>
                <a:gd name="T73" fmla="*/ 160 h 418"/>
                <a:gd name="T74" fmla="*/ 11 w 409"/>
                <a:gd name="T75" fmla="*/ 160 h 41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9"/>
                <a:gd name="T115" fmla="*/ 0 h 418"/>
                <a:gd name="T116" fmla="*/ 409 w 409"/>
                <a:gd name="T117" fmla="*/ 418 h 41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9" h="418">
                  <a:moveTo>
                    <a:pt x="11" y="160"/>
                  </a:moveTo>
                  <a:lnTo>
                    <a:pt x="10" y="210"/>
                  </a:lnTo>
                  <a:lnTo>
                    <a:pt x="60" y="241"/>
                  </a:lnTo>
                  <a:lnTo>
                    <a:pt x="78" y="262"/>
                  </a:lnTo>
                  <a:lnTo>
                    <a:pt x="119" y="292"/>
                  </a:lnTo>
                  <a:lnTo>
                    <a:pt x="124" y="327"/>
                  </a:lnTo>
                  <a:lnTo>
                    <a:pt x="132" y="374"/>
                  </a:lnTo>
                  <a:lnTo>
                    <a:pt x="170" y="418"/>
                  </a:lnTo>
                  <a:lnTo>
                    <a:pt x="373" y="406"/>
                  </a:lnTo>
                  <a:lnTo>
                    <a:pt x="362" y="342"/>
                  </a:lnTo>
                  <a:lnTo>
                    <a:pt x="379" y="244"/>
                  </a:lnTo>
                  <a:lnTo>
                    <a:pt x="379" y="217"/>
                  </a:lnTo>
                  <a:lnTo>
                    <a:pt x="409" y="140"/>
                  </a:lnTo>
                  <a:lnTo>
                    <a:pt x="401" y="137"/>
                  </a:lnTo>
                  <a:lnTo>
                    <a:pt x="382" y="182"/>
                  </a:lnTo>
                  <a:lnTo>
                    <a:pt x="366" y="184"/>
                  </a:lnTo>
                  <a:lnTo>
                    <a:pt x="359" y="203"/>
                  </a:lnTo>
                  <a:lnTo>
                    <a:pt x="342" y="215"/>
                  </a:lnTo>
                  <a:lnTo>
                    <a:pt x="354" y="175"/>
                  </a:lnTo>
                  <a:lnTo>
                    <a:pt x="366" y="159"/>
                  </a:lnTo>
                  <a:lnTo>
                    <a:pt x="344" y="101"/>
                  </a:lnTo>
                  <a:lnTo>
                    <a:pt x="330" y="97"/>
                  </a:lnTo>
                  <a:lnTo>
                    <a:pt x="324" y="84"/>
                  </a:lnTo>
                  <a:lnTo>
                    <a:pt x="166" y="34"/>
                  </a:lnTo>
                  <a:lnTo>
                    <a:pt x="145" y="25"/>
                  </a:lnTo>
                  <a:lnTo>
                    <a:pt x="135" y="34"/>
                  </a:lnTo>
                  <a:lnTo>
                    <a:pt x="131" y="31"/>
                  </a:lnTo>
                  <a:lnTo>
                    <a:pt x="136" y="14"/>
                  </a:lnTo>
                  <a:lnTo>
                    <a:pt x="140" y="3"/>
                  </a:lnTo>
                  <a:lnTo>
                    <a:pt x="135" y="0"/>
                  </a:lnTo>
                  <a:lnTo>
                    <a:pt x="70" y="27"/>
                  </a:lnTo>
                  <a:lnTo>
                    <a:pt x="64" y="29"/>
                  </a:lnTo>
                  <a:lnTo>
                    <a:pt x="50" y="22"/>
                  </a:lnTo>
                  <a:lnTo>
                    <a:pt x="38" y="30"/>
                  </a:lnTo>
                  <a:lnTo>
                    <a:pt x="41" y="78"/>
                  </a:lnTo>
                  <a:lnTo>
                    <a:pt x="0" y="127"/>
                  </a:lnTo>
                  <a:lnTo>
                    <a:pt x="11" y="160"/>
                  </a:lnTo>
                  <a:close/>
                </a:path>
              </a:pathLst>
            </a:custGeom>
            <a:solidFill>
              <a:srgbClr val="FF9933"/>
            </a:solidFill>
            <a:ln w="19050">
              <a:solidFill>
                <a:srgbClr val="000000"/>
              </a:solidFill>
              <a:round/>
              <a:headEnd/>
              <a:tailEnd/>
            </a:ln>
          </p:spPr>
          <p:txBody>
            <a:bodyPr/>
            <a:lstStyle/>
            <a:p>
              <a:endParaRPr lang="en-US"/>
            </a:p>
          </p:txBody>
        </p:sp>
        <p:sp>
          <p:nvSpPr>
            <p:cNvPr id="328" name="Freeform 89"/>
            <p:cNvSpPr>
              <a:spLocks/>
            </p:cNvSpPr>
            <p:nvPr/>
          </p:nvSpPr>
          <p:spPr bwMode="auto">
            <a:xfrm>
              <a:off x="3157" y="2157"/>
              <a:ext cx="303" cy="532"/>
            </a:xfrm>
            <a:custGeom>
              <a:avLst/>
              <a:gdLst>
                <a:gd name="T0" fmla="*/ 5 w 303"/>
                <a:gd name="T1" fmla="*/ 218 h 532"/>
                <a:gd name="T2" fmla="*/ 36 w 303"/>
                <a:gd name="T3" fmla="*/ 151 h 532"/>
                <a:gd name="T4" fmla="*/ 26 w 303"/>
                <a:gd name="T5" fmla="*/ 125 h 532"/>
                <a:gd name="T6" fmla="*/ 79 w 303"/>
                <a:gd name="T7" fmla="*/ 85 h 532"/>
                <a:gd name="T8" fmla="*/ 88 w 303"/>
                <a:gd name="T9" fmla="*/ 55 h 532"/>
                <a:gd name="T10" fmla="*/ 51 w 303"/>
                <a:gd name="T11" fmla="*/ 12 h 532"/>
                <a:gd name="T12" fmla="*/ 254 w 303"/>
                <a:gd name="T13" fmla="*/ 0 h 532"/>
                <a:gd name="T14" fmla="*/ 259 w 303"/>
                <a:gd name="T15" fmla="*/ 31 h 532"/>
                <a:gd name="T16" fmla="*/ 279 w 303"/>
                <a:gd name="T17" fmla="*/ 71 h 532"/>
                <a:gd name="T18" fmla="*/ 297 w 303"/>
                <a:gd name="T19" fmla="*/ 274 h 532"/>
                <a:gd name="T20" fmla="*/ 292 w 303"/>
                <a:gd name="T21" fmla="*/ 316 h 532"/>
                <a:gd name="T22" fmla="*/ 303 w 303"/>
                <a:gd name="T23" fmla="*/ 340 h 532"/>
                <a:gd name="T24" fmla="*/ 291 w 303"/>
                <a:gd name="T25" fmla="*/ 386 h 532"/>
                <a:gd name="T26" fmla="*/ 275 w 303"/>
                <a:gd name="T27" fmla="*/ 406 h 532"/>
                <a:gd name="T28" fmla="*/ 267 w 303"/>
                <a:gd name="T29" fmla="*/ 439 h 532"/>
                <a:gd name="T30" fmla="*/ 276 w 303"/>
                <a:gd name="T31" fmla="*/ 450 h 532"/>
                <a:gd name="T32" fmla="*/ 268 w 303"/>
                <a:gd name="T33" fmla="*/ 469 h 532"/>
                <a:gd name="T34" fmla="*/ 272 w 303"/>
                <a:gd name="T35" fmla="*/ 476 h 532"/>
                <a:gd name="T36" fmla="*/ 248 w 303"/>
                <a:gd name="T37" fmla="*/ 485 h 532"/>
                <a:gd name="T38" fmla="*/ 243 w 303"/>
                <a:gd name="T39" fmla="*/ 519 h 532"/>
                <a:gd name="T40" fmla="*/ 208 w 303"/>
                <a:gd name="T41" fmla="*/ 508 h 532"/>
                <a:gd name="T42" fmla="*/ 190 w 303"/>
                <a:gd name="T43" fmla="*/ 532 h 532"/>
                <a:gd name="T44" fmla="*/ 180 w 303"/>
                <a:gd name="T45" fmla="*/ 529 h 532"/>
                <a:gd name="T46" fmla="*/ 168 w 303"/>
                <a:gd name="T47" fmla="*/ 508 h 532"/>
                <a:gd name="T48" fmla="*/ 149 w 303"/>
                <a:gd name="T49" fmla="*/ 456 h 532"/>
                <a:gd name="T50" fmla="*/ 103 w 303"/>
                <a:gd name="T51" fmla="*/ 429 h 532"/>
                <a:gd name="T52" fmla="*/ 94 w 303"/>
                <a:gd name="T53" fmla="*/ 402 h 532"/>
                <a:gd name="T54" fmla="*/ 108 w 303"/>
                <a:gd name="T55" fmla="*/ 360 h 532"/>
                <a:gd name="T56" fmla="*/ 96 w 303"/>
                <a:gd name="T57" fmla="*/ 352 h 532"/>
                <a:gd name="T58" fmla="*/ 67 w 303"/>
                <a:gd name="T59" fmla="*/ 352 h 532"/>
                <a:gd name="T60" fmla="*/ 60 w 303"/>
                <a:gd name="T61" fmla="*/ 327 h 532"/>
                <a:gd name="T62" fmla="*/ 12 w 303"/>
                <a:gd name="T63" fmla="*/ 275 h 532"/>
                <a:gd name="T64" fmla="*/ 0 w 303"/>
                <a:gd name="T65" fmla="*/ 234 h 532"/>
                <a:gd name="T66" fmla="*/ 5 w 303"/>
                <a:gd name="T67" fmla="*/ 218 h 532"/>
                <a:gd name="T68" fmla="*/ 5 w 303"/>
                <a:gd name="T69" fmla="*/ 218 h 5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3"/>
                <a:gd name="T106" fmla="*/ 0 h 532"/>
                <a:gd name="T107" fmla="*/ 303 w 303"/>
                <a:gd name="T108" fmla="*/ 532 h 5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3" h="532">
                  <a:moveTo>
                    <a:pt x="5" y="218"/>
                  </a:moveTo>
                  <a:lnTo>
                    <a:pt x="36" y="151"/>
                  </a:lnTo>
                  <a:lnTo>
                    <a:pt x="26" y="125"/>
                  </a:lnTo>
                  <a:lnTo>
                    <a:pt x="79" y="85"/>
                  </a:lnTo>
                  <a:lnTo>
                    <a:pt x="88" y="55"/>
                  </a:lnTo>
                  <a:lnTo>
                    <a:pt x="51" y="12"/>
                  </a:lnTo>
                  <a:lnTo>
                    <a:pt x="254" y="0"/>
                  </a:lnTo>
                  <a:lnTo>
                    <a:pt x="259" y="31"/>
                  </a:lnTo>
                  <a:lnTo>
                    <a:pt x="279" y="71"/>
                  </a:lnTo>
                  <a:lnTo>
                    <a:pt x="297" y="274"/>
                  </a:lnTo>
                  <a:lnTo>
                    <a:pt x="292" y="316"/>
                  </a:lnTo>
                  <a:lnTo>
                    <a:pt x="303" y="340"/>
                  </a:lnTo>
                  <a:lnTo>
                    <a:pt x="291" y="386"/>
                  </a:lnTo>
                  <a:lnTo>
                    <a:pt x="275" y="406"/>
                  </a:lnTo>
                  <a:lnTo>
                    <a:pt x="267" y="439"/>
                  </a:lnTo>
                  <a:lnTo>
                    <a:pt x="276" y="450"/>
                  </a:lnTo>
                  <a:lnTo>
                    <a:pt x="268" y="469"/>
                  </a:lnTo>
                  <a:lnTo>
                    <a:pt x="272" y="476"/>
                  </a:lnTo>
                  <a:lnTo>
                    <a:pt x="248" y="485"/>
                  </a:lnTo>
                  <a:lnTo>
                    <a:pt x="243" y="519"/>
                  </a:lnTo>
                  <a:lnTo>
                    <a:pt x="208" y="508"/>
                  </a:lnTo>
                  <a:lnTo>
                    <a:pt x="190" y="532"/>
                  </a:lnTo>
                  <a:lnTo>
                    <a:pt x="180" y="529"/>
                  </a:lnTo>
                  <a:lnTo>
                    <a:pt x="168" y="508"/>
                  </a:lnTo>
                  <a:lnTo>
                    <a:pt x="149" y="456"/>
                  </a:lnTo>
                  <a:lnTo>
                    <a:pt x="103" y="429"/>
                  </a:lnTo>
                  <a:lnTo>
                    <a:pt x="94" y="402"/>
                  </a:lnTo>
                  <a:lnTo>
                    <a:pt x="108" y="360"/>
                  </a:lnTo>
                  <a:lnTo>
                    <a:pt x="96" y="352"/>
                  </a:lnTo>
                  <a:lnTo>
                    <a:pt x="67" y="352"/>
                  </a:lnTo>
                  <a:lnTo>
                    <a:pt x="60" y="327"/>
                  </a:lnTo>
                  <a:lnTo>
                    <a:pt x="12" y="275"/>
                  </a:lnTo>
                  <a:lnTo>
                    <a:pt x="0" y="234"/>
                  </a:lnTo>
                  <a:lnTo>
                    <a:pt x="5" y="218"/>
                  </a:lnTo>
                  <a:close/>
                </a:path>
              </a:pathLst>
            </a:custGeom>
            <a:solidFill>
              <a:srgbClr val="FF9900"/>
            </a:solidFill>
            <a:ln w="19050">
              <a:solidFill>
                <a:srgbClr val="000000"/>
              </a:solidFill>
              <a:round/>
              <a:headEnd/>
              <a:tailEnd/>
            </a:ln>
          </p:spPr>
          <p:txBody>
            <a:bodyPr/>
            <a:lstStyle/>
            <a:p>
              <a:endParaRPr lang="en-US"/>
            </a:p>
          </p:txBody>
        </p:sp>
        <p:sp>
          <p:nvSpPr>
            <p:cNvPr id="329" name="Freeform 90"/>
            <p:cNvSpPr>
              <a:spLocks/>
            </p:cNvSpPr>
            <p:nvPr/>
          </p:nvSpPr>
          <p:spPr bwMode="auto">
            <a:xfrm>
              <a:off x="3424" y="2205"/>
              <a:ext cx="239" cy="401"/>
            </a:xfrm>
            <a:custGeom>
              <a:avLst/>
              <a:gdLst>
                <a:gd name="T0" fmla="*/ 8 w 239"/>
                <a:gd name="T1" fmla="*/ 401 h 401"/>
                <a:gd name="T2" fmla="*/ 15 w 239"/>
                <a:gd name="T3" fmla="*/ 389 h 401"/>
                <a:gd name="T4" fmla="*/ 60 w 239"/>
                <a:gd name="T5" fmla="*/ 386 h 401"/>
                <a:gd name="T6" fmla="*/ 98 w 239"/>
                <a:gd name="T7" fmla="*/ 374 h 401"/>
                <a:gd name="T8" fmla="*/ 136 w 239"/>
                <a:gd name="T9" fmla="*/ 351 h 401"/>
                <a:gd name="T10" fmla="*/ 167 w 239"/>
                <a:gd name="T11" fmla="*/ 350 h 401"/>
                <a:gd name="T12" fmla="*/ 201 w 239"/>
                <a:gd name="T13" fmla="*/ 292 h 401"/>
                <a:gd name="T14" fmla="*/ 212 w 239"/>
                <a:gd name="T15" fmla="*/ 296 h 401"/>
                <a:gd name="T16" fmla="*/ 239 w 239"/>
                <a:gd name="T17" fmla="*/ 276 h 401"/>
                <a:gd name="T18" fmla="*/ 232 w 239"/>
                <a:gd name="T19" fmla="*/ 261 h 401"/>
                <a:gd name="T20" fmla="*/ 235 w 239"/>
                <a:gd name="T21" fmla="*/ 253 h 401"/>
                <a:gd name="T22" fmla="*/ 208 w 239"/>
                <a:gd name="T23" fmla="*/ 6 h 401"/>
                <a:gd name="T24" fmla="*/ 206 w 239"/>
                <a:gd name="T25" fmla="*/ 0 h 401"/>
                <a:gd name="T26" fmla="*/ 63 w 239"/>
                <a:gd name="T27" fmla="*/ 17 h 401"/>
                <a:gd name="T28" fmla="*/ 36 w 239"/>
                <a:gd name="T29" fmla="*/ 30 h 401"/>
                <a:gd name="T30" fmla="*/ 12 w 239"/>
                <a:gd name="T31" fmla="*/ 23 h 401"/>
                <a:gd name="T32" fmla="*/ 30 w 239"/>
                <a:gd name="T33" fmla="*/ 226 h 401"/>
                <a:gd name="T34" fmla="*/ 25 w 239"/>
                <a:gd name="T35" fmla="*/ 268 h 401"/>
                <a:gd name="T36" fmla="*/ 36 w 239"/>
                <a:gd name="T37" fmla="*/ 292 h 401"/>
                <a:gd name="T38" fmla="*/ 24 w 239"/>
                <a:gd name="T39" fmla="*/ 338 h 401"/>
                <a:gd name="T40" fmla="*/ 8 w 239"/>
                <a:gd name="T41" fmla="*/ 358 h 401"/>
                <a:gd name="T42" fmla="*/ 0 w 239"/>
                <a:gd name="T43" fmla="*/ 391 h 401"/>
                <a:gd name="T44" fmla="*/ 8 w 239"/>
                <a:gd name="T45" fmla="*/ 401 h 401"/>
                <a:gd name="T46" fmla="*/ 8 w 239"/>
                <a:gd name="T47" fmla="*/ 401 h 4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39"/>
                <a:gd name="T73" fmla="*/ 0 h 401"/>
                <a:gd name="T74" fmla="*/ 239 w 239"/>
                <a:gd name="T75" fmla="*/ 401 h 4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39" h="401">
                  <a:moveTo>
                    <a:pt x="8" y="401"/>
                  </a:moveTo>
                  <a:lnTo>
                    <a:pt x="15" y="389"/>
                  </a:lnTo>
                  <a:lnTo>
                    <a:pt x="60" y="386"/>
                  </a:lnTo>
                  <a:lnTo>
                    <a:pt x="98" y="374"/>
                  </a:lnTo>
                  <a:lnTo>
                    <a:pt x="136" y="351"/>
                  </a:lnTo>
                  <a:lnTo>
                    <a:pt x="167" y="350"/>
                  </a:lnTo>
                  <a:lnTo>
                    <a:pt x="201" y="292"/>
                  </a:lnTo>
                  <a:lnTo>
                    <a:pt x="212" y="296"/>
                  </a:lnTo>
                  <a:lnTo>
                    <a:pt x="239" y="276"/>
                  </a:lnTo>
                  <a:lnTo>
                    <a:pt x="232" y="261"/>
                  </a:lnTo>
                  <a:lnTo>
                    <a:pt x="235" y="253"/>
                  </a:lnTo>
                  <a:lnTo>
                    <a:pt x="208" y="6"/>
                  </a:lnTo>
                  <a:lnTo>
                    <a:pt x="206" y="0"/>
                  </a:lnTo>
                  <a:lnTo>
                    <a:pt x="63" y="17"/>
                  </a:lnTo>
                  <a:lnTo>
                    <a:pt x="36" y="30"/>
                  </a:lnTo>
                  <a:lnTo>
                    <a:pt x="12" y="23"/>
                  </a:lnTo>
                  <a:lnTo>
                    <a:pt x="30" y="226"/>
                  </a:lnTo>
                  <a:lnTo>
                    <a:pt x="25" y="268"/>
                  </a:lnTo>
                  <a:lnTo>
                    <a:pt x="36" y="292"/>
                  </a:lnTo>
                  <a:lnTo>
                    <a:pt x="24" y="338"/>
                  </a:lnTo>
                  <a:lnTo>
                    <a:pt x="8" y="358"/>
                  </a:lnTo>
                  <a:lnTo>
                    <a:pt x="0" y="391"/>
                  </a:lnTo>
                  <a:lnTo>
                    <a:pt x="8" y="401"/>
                  </a:lnTo>
                  <a:close/>
                </a:path>
              </a:pathLst>
            </a:custGeom>
            <a:solidFill>
              <a:schemeClr val="accent1"/>
            </a:solidFill>
            <a:ln w="9525">
              <a:noFill/>
              <a:round/>
              <a:headEnd/>
              <a:tailEnd/>
            </a:ln>
          </p:spPr>
          <p:txBody>
            <a:bodyPr/>
            <a:lstStyle/>
            <a:p>
              <a:endParaRPr lang="en-US"/>
            </a:p>
          </p:txBody>
        </p:sp>
        <p:sp>
          <p:nvSpPr>
            <p:cNvPr id="330" name="Freeform 91"/>
            <p:cNvSpPr>
              <a:spLocks/>
            </p:cNvSpPr>
            <p:nvPr/>
          </p:nvSpPr>
          <p:spPr bwMode="auto">
            <a:xfrm>
              <a:off x="3335" y="2457"/>
              <a:ext cx="559" cy="279"/>
            </a:xfrm>
            <a:custGeom>
              <a:avLst/>
              <a:gdLst>
                <a:gd name="T0" fmla="*/ 3 w 559"/>
                <a:gd name="T1" fmla="*/ 264 h 279"/>
                <a:gd name="T2" fmla="*/ 16 w 559"/>
                <a:gd name="T3" fmla="*/ 263 h 279"/>
                <a:gd name="T4" fmla="*/ 20 w 559"/>
                <a:gd name="T5" fmla="*/ 233 h 279"/>
                <a:gd name="T6" fmla="*/ 12 w 559"/>
                <a:gd name="T7" fmla="*/ 232 h 279"/>
                <a:gd name="T8" fmla="*/ 30 w 559"/>
                <a:gd name="T9" fmla="*/ 208 h 279"/>
                <a:gd name="T10" fmla="*/ 65 w 559"/>
                <a:gd name="T11" fmla="*/ 219 h 279"/>
                <a:gd name="T12" fmla="*/ 70 w 559"/>
                <a:gd name="T13" fmla="*/ 185 h 279"/>
                <a:gd name="T14" fmla="*/ 94 w 559"/>
                <a:gd name="T15" fmla="*/ 176 h 279"/>
                <a:gd name="T16" fmla="*/ 90 w 559"/>
                <a:gd name="T17" fmla="*/ 169 h 279"/>
                <a:gd name="T18" fmla="*/ 104 w 559"/>
                <a:gd name="T19" fmla="*/ 137 h 279"/>
                <a:gd name="T20" fmla="*/ 149 w 559"/>
                <a:gd name="T21" fmla="*/ 134 h 279"/>
                <a:gd name="T22" fmla="*/ 187 w 559"/>
                <a:gd name="T23" fmla="*/ 122 h 279"/>
                <a:gd name="T24" fmla="*/ 211 w 559"/>
                <a:gd name="T25" fmla="*/ 106 h 279"/>
                <a:gd name="T26" fmla="*/ 225 w 559"/>
                <a:gd name="T27" fmla="*/ 99 h 279"/>
                <a:gd name="T28" fmla="*/ 256 w 559"/>
                <a:gd name="T29" fmla="*/ 98 h 279"/>
                <a:gd name="T30" fmla="*/ 290 w 559"/>
                <a:gd name="T31" fmla="*/ 40 h 279"/>
                <a:gd name="T32" fmla="*/ 301 w 559"/>
                <a:gd name="T33" fmla="*/ 44 h 279"/>
                <a:gd name="T34" fmla="*/ 328 w 559"/>
                <a:gd name="T35" fmla="*/ 24 h 279"/>
                <a:gd name="T36" fmla="*/ 321 w 559"/>
                <a:gd name="T37" fmla="*/ 9 h 279"/>
                <a:gd name="T38" fmla="*/ 324 w 559"/>
                <a:gd name="T39" fmla="*/ 1 h 279"/>
                <a:gd name="T40" fmla="*/ 348 w 559"/>
                <a:gd name="T41" fmla="*/ 0 h 279"/>
                <a:gd name="T42" fmla="*/ 364 w 559"/>
                <a:gd name="T43" fmla="*/ 5 h 279"/>
                <a:gd name="T44" fmla="*/ 413 w 559"/>
                <a:gd name="T45" fmla="*/ 33 h 279"/>
                <a:gd name="T46" fmla="*/ 448 w 559"/>
                <a:gd name="T47" fmla="*/ 32 h 279"/>
                <a:gd name="T48" fmla="*/ 464 w 559"/>
                <a:gd name="T49" fmla="*/ 21 h 279"/>
                <a:gd name="T50" fmla="*/ 503 w 559"/>
                <a:gd name="T51" fmla="*/ 45 h 279"/>
                <a:gd name="T52" fmla="*/ 515 w 559"/>
                <a:gd name="T53" fmla="*/ 91 h 279"/>
                <a:gd name="T54" fmla="*/ 559 w 559"/>
                <a:gd name="T55" fmla="*/ 123 h 279"/>
                <a:gd name="T56" fmla="*/ 538 w 559"/>
                <a:gd name="T57" fmla="*/ 149 h 279"/>
                <a:gd name="T58" fmla="*/ 500 w 559"/>
                <a:gd name="T59" fmla="*/ 185 h 279"/>
                <a:gd name="T60" fmla="*/ 499 w 559"/>
                <a:gd name="T61" fmla="*/ 193 h 279"/>
                <a:gd name="T62" fmla="*/ 444 w 559"/>
                <a:gd name="T63" fmla="*/ 228 h 279"/>
                <a:gd name="T64" fmla="*/ 135 w 559"/>
                <a:gd name="T65" fmla="*/ 258 h 279"/>
                <a:gd name="T66" fmla="*/ 101 w 559"/>
                <a:gd name="T67" fmla="*/ 255 h 279"/>
                <a:gd name="T68" fmla="*/ 102 w 559"/>
                <a:gd name="T69" fmla="*/ 271 h 279"/>
                <a:gd name="T70" fmla="*/ 0 w 559"/>
                <a:gd name="T71" fmla="*/ 279 h 279"/>
                <a:gd name="T72" fmla="*/ 3 w 559"/>
                <a:gd name="T73" fmla="*/ 264 h 279"/>
                <a:gd name="T74" fmla="*/ 3 w 559"/>
                <a:gd name="T75" fmla="*/ 264 h 27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59"/>
                <a:gd name="T115" fmla="*/ 0 h 279"/>
                <a:gd name="T116" fmla="*/ 559 w 559"/>
                <a:gd name="T117" fmla="*/ 279 h 27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59" h="279">
                  <a:moveTo>
                    <a:pt x="3" y="264"/>
                  </a:moveTo>
                  <a:lnTo>
                    <a:pt x="16" y="263"/>
                  </a:lnTo>
                  <a:lnTo>
                    <a:pt x="20" y="233"/>
                  </a:lnTo>
                  <a:lnTo>
                    <a:pt x="12" y="232"/>
                  </a:lnTo>
                  <a:lnTo>
                    <a:pt x="30" y="208"/>
                  </a:lnTo>
                  <a:lnTo>
                    <a:pt x="65" y="219"/>
                  </a:lnTo>
                  <a:lnTo>
                    <a:pt x="70" y="185"/>
                  </a:lnTo>
                  <a:lnTo>
                    <a:pt x="94" y="176"/>
                  </a:lnTo>
                  <a:lnTo>
                    <a:pt x="90" y="169"/>
                  </a:lnTo>
                  <a:lnTo>
                    <a:pt x="104" y="137"/>
                  </a:lnTo>
                  <a:lnTo>
                    <a:pt x="149" y="134"/>
                  </a:lnTo>
                  <a:lnTo>
                    <a:pt x="187" y="122"/>
                  </a:lnTo>
                  <a:lnTo>
                    <a:pt x="211" y="106"/>
                  </a:lnTo>
                  <a:lnTo>
                    <a:pt x="225" y="99"/>
                  </a:lnTo>
                  <a:lnTo>
                    <a:pt x="256" y="98"/>
                  </a:lnTo>
                  <a:lnTo>
                    <a:pt x="290" y="40"/>
                  </a:lnTo>
                  <a:lnTo>
                    <a:pt x="301" y="44"/>
                  </a:lnTo>
                  <a:lnTo>
                    <a:pt x="328" y="24"/>
                  </a:lnTo>
                  <a:lnTo>
                    <a:pt x="321" y="9"/>
                  </a:lnTo>
                  <a:lnTo>
                    <a:pt x="324" y="1"/>
                  </a:lnTo>
                  <a:lnTo>
                    <a:pt x="348" y="0"/>
                  </a:lnTo>
                  <a:lnTo>
                    <a:pt x="364" y="5"/>
                  </a:lnTo>
                  <a:lnTo>
                    <a:pt x="413" y="33"/>
                  </a:lnTo>
                  <a:lnTo>
                    <a:pt x="448" y="32"/>
                  </a:lnTo>
                  <a:lnTo>
                    <a:pt x="464" y="21"/>
                  </a:lnTo>
                  <a:lnTo>
                    <a:pt x="503" y="45"/>
                  </a:lnTo>
                  <a:lnTo>
                    <a:pt x="515" y="91"/>
                  </a:lnTo>
                  <a:lnTo>
                    <a:pt x="559" y="123"/>
                  </a:lnTo>
                  <a:lnTo>
                    <a:pt x="538" y="149"/>
                  </a:lnTo>
                  <a:lnTo>
                    <a:pt x="500" y="185"/>
                  </a:lnTo>
                  <a:lnTo>
                    <a:pt x="499" y="193"/>
                  </a:lnTo>
                  <a:lnTo>
                    <a:pt x="444" y="228"/>
                  </a:lnTo>
                  <a:lnTo>
                    <a:pt x="135" y="258"/>
                  </a:lnTo>
                  <a:lnTo>
                    <a:pt x="101" y="255"/>
                  </a:lnTo>
                  <a:lnTo>
                    <a:pt x="102" y="271"/>
                  </a:lnTo>
                  <a:lnTo>
                    <a:pt x="0" y="279"/>
                  </a:lnTo>
                  <a:lnTo>
                    <a:pt x="3" y="264"/>
                  </a:lnTo>
                  <a:close/>
                </a:path>
              </a:pathLst>
            </a:custGeom>
            <a:solidFill>
              <a:srgbClr val="FF9900"/>
            </a:solidFill>
            <a:ln w="19050">
              <a:solidFill>
                <a:srgbClr val="000000"/>
              </a:solidFill>
              <a:round/>
              <a:headEnd/>
              <a:tailEnd/>
            </a:ln>
          </p:spPr>
          <p:txBody>
            <a:bodyPr/>
            <a:lstStyle/>
            <a:p>
              <a:endParaRPr lang="en-US"/>
            </a:p>
          </p:txBody>
        </p:sp>
        <p:sp>
          <p:nvSpPr>
            <p:cNvPr id="331" name="Freeform 92"/>
            <p:cNvSpPr>
              <a:spLocks/>
            </p:cNvSpPr>
            <p:nvPr/>
          </p:nvSpPr>
          <p:spPr bwMode="auto">
            <a:xfrm>
              <a:off x="3273" y="2665"/>
              <a:ext cx="659" cy="218"/>
            </a:xfrm>
            <a:custGeom>
              <a:avLst/>
              <a:gdLst>
                <a:gd name="T0" fmla="*/ 13 w 659"/>
                <a:gd name="T1" fmla="*/ 179 h 218"/>
                <a:gd name="T2" fmla="*/ 9 w 659"/>
                <a:gd name="T3" fmla="*/ 176 h 218"/>
                <a:gd name="T4" fmla="*/ 27 w 659"/>
                <a:gd name="T5" fmla="*/ 161 h 218"/>
                <a:gd name="T6" fmla="*/ 46 w 659"/>
                <a:gd name="T7" fmla="*/ 128 h 218"/>
                <a:gd name="T8" fmla="*/ 39 w 659"/>
                <a:gd name="T9" fmla="*/ 119 h 218"/>
                <a:gd name="T10" fmla="*/ 49 w 659"/>
                <a:gd name="T11" fmla="*/ 103 h 218"/>
                <a:gd name="T12" fmla="*/ 49 w 659"/>
                <a:gd name="T13" fmla="*/ 85 h 218"/>
                <a:gd name="T14" fmla="*/ 62 w 659"/>
                <a:gd name="T15" fmla="*/ 71 h 218"/>
                <a:gd name="T16" fmla="*/ 164 w 659"/>
                <a:gd name="T17" fmla="*/ 63 h 218"/>
                <a:gd name="T18" fmla="*/ 163 w 659"/>
                <a:gd name="T19" fmla="*/ 47 h 218"/>
                <a:gd name="T20" fmla="*/ 197 w 659"/>
                <a:gd name="T21" fmla="*/ 50 h 218"/>
                <a:gd name="T22" fmla="*/ 506 w 659"/>
                <a:gd name="T23" fmla="*/ 20 h 218"/>
                <a:gd name="T24" fmla="*/ 659 w 659"/>
                <a:gd name="T25" fmla="*/ 0 h 218"/>
                <a:gd name="T26" fmla="*/ 632 w 659"/>
                <a:gd name="T27" fmla="*/ 52 h 218"/>
                <a:gd name="T28" fmla="*/ 590 w 659"/>
                <a:gd name="T29" fmla="*/ 62 h 218"/>
                <a:gd name="T30" fmla="*/ 570 w 659"/>
                <a:gd name="T31" fmla="*/ 89 h 218"/>
                <a:gd name="T32" fmla="*/ 495 w 659"/>
                <a:gd name="T33" fmla="*/ 132 h 218"/>
                <a:gd name="T34" fmla="*/ 491 w 659"/>
                <a:gd name="T35" fmla="*/ 148 h 218"/>
                <a:gd name="T36" fmla="*/ 472 w 659"/>
                <a:gd name="T37" fmla="*/ 157 h 218"/>
                <a:gd name="T38" fmla="*/ 472 w 659"/>
                <a:gd name="T39" fmla="*/ 179 h 218"/>
                <a:gd name="T40" fmla="*/ 370 w 659"/>
                <a:gd name="T41" fmla="*/ 191 h 218"/>
                <a:gd name="T42" fmla="*/ 166 w 659"/>
                <a:gd name="T43" fmla="*/ 208 h 218"/>
                <a:gd name="T44" fmla="*/ 0 w 659"/>
                <a:gd name="T45" fmla="*/ 218 h 218"/>
                <a:gd name="T46" fmla="*/ 13 w 659"/>
                <a:gd name="T47" fmla="*/ 179 h 218"/>
                <a:gd name="T48" fmla="*/ 13 w 659"/>
                <a:gd name="T49" fmla="*/ 179 h 2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59"/>
                <a:gd name="T76" fmla="*/ 0 h 218"/>
                <a:gd name="T77" fmla="*/ 659 w 659"/>
                <a:gd name="T78" fmla="*/ 218 h 2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59" h="218">
                  <a:moveTo>
                    <a:pt x="13" y="179"/>
                  </a:moveTo>
                  <a:lnTo>
                    <a:pt x="9" y="176"/>
                  </a:lnTo>
                  <a:lnTo>
                    <a:pt x="27" y="161"/>
                  </a:lnTo>
                  <a:lnTo>
                    <a:pt x="46" y="128"/>
                  </a:lnTo>
                  <a:lnTo>
                    <a:pt x="39" y="119"/>
                  </a:lnTo>
                  <a:lnTo>
                    <a:pt x="49" y="103"/>
                  </a:lnTo>
                  <a:lnTo>
                    <a:pt x="49" y="85"/>
                  </a:lnTo>
                  <a:lnTo>
                    <a:pt x="62" y="71"/>
                  </a:lnTo>
                  <a:lnTo>
                    <a:pt x="164" y="63"/>
                  </a:lnTo>
                  <a:lnTo>
                    <a:pt x="163" y="47"/>
                  </a:lnTo>
                  <a:lnTo>
                    <a:pt x="197" y="50"/>
                  </a:lnTo>
                  <a:lnTo>
                    <a:pt x="506" y="20"/>
                  </a:lnTo>
                  <a:lnTo>
                    <a:pt x="659" y="0"/>
                  </a:lnTo>
                  <a:lnTo>
                    <a:pt x="632" y="52"/>
                  </a:lnTo>
                  <a:lnTo>
                    <a:pt x="590" y="62"/>
                  </a:lnTo>
                  <a:lnTo>
                    <a:pt x="570" y="89"/>
                  </a:lnTo>
                  <a:lnTo>
                    <a:pt x="495" y="132"/>
                  </a:lnTo>
                  <a:lnTo>
                    <a:pt x="491" y="148"/>
                  </a:lnTo>
                  <a:lnTo>
                    <a:pt x="472" y="157"/>
                  </a:lnTo>
                  <a:lnTo>
                    <a:pt x="472" y="179"/>
                  </a:lnTo>
                  <a:lnTo>
                    <a:pt x="370" y="191"/>
                  </a:lnTo>
                  <a:lnTo>
                    <a:pt x="166" y="208"/>
                  </a:lnTo>
                  <a:lnTo>
                    <a:pt x="0" y="218"/>
                  </a:lnTo>
                  <a:lnTo>
                    <a:pt x="13" y="179"/>
                  </a:lnTo>
                  <a:close/>
                </a:path>
              </a:pathLst>
            </a:custGeom>
            <a:solidFill>
              <a:schemeClr val="accent1"/>
            </a:solidFill>
            <a:ln w="9525">
              <a:noFill/>
              <a:round/>
              <a:headEnd/>
              <a:tailEnd/>
            </a:ln>
          </p:spPr>
          <p:txBody>
            <a:bodyPr/>
            <a:lstStyle/>
            <a:p>
              <a:endParaRPr lang="en-US"/>
            </a:p>
          </p:txBody>
        </p:sp>
        <p:sp>
          <p:nvSpPr>
            <p:cNvPr id="332" name="Freeform 93"/>
            <p:cNvSpPr>
              <a:spLocks/>
            </p:cNvSpPr>
            <p:nvPr/>
          </p:nvSpPr>
          <p:spPr bwMode="auto">
            <a:xfrm>
              <a:off x="3183" y="2873"/>
              <a:ext cx="275" cy="462"/>
            </a:xfrm>
            <a:custGeom>
              <a:avLst/>
              <a:gdLst>
                <a:gd name="T0" fmla="*/ 19 w 275"/>
                <a:gd name="T1" fmla="*/ 323 h 462"/>
                <a:gd name="T2" fmla="*/ 46 w 275"/>
                <a:gd name="T3" fmla="*/ 288 h 462"/>
                <a:gd name="T4" fmla="*/ 38 w 275"/>
                <a:gd name="T5" fmla="*/ 278 h 462"/>
                <a:gd name="T6" fmla="*/ 27 w 275"/>
                <a:gd name="T7" fmla="*/ 203 h 462"/>
                <a:gd name="T8" fmla="*/ 23 w 275"/>
                <a:gd name="T9" fmla="*/ 152 h 462"/>
                <a:gd name="T10" fmla="*/ 42 w 275"/>
                <a:gd name="T11" fmla="*/ 95 h 462"/>
                <a:gd name="T12" fmla="*/ 72 w 275"/>
                <a:gd name="T13" fmla="*/ 57 h 462"/>
                <a:gd name="T14" fmla="*/ 69 w 275"/>
                <a:gd name="T15" fmla="*/ 46 h 462"/>
                <a:gd name="T16" fmla="*/ 90 w 275"/>
                <a:gd name="T17" fmla="*/ 10 h 462"/>
                <a:gd name="T18" fmla="*/ 256 w 275"/>
                <a:gd name="T19" fmla="*/ 0 h 462"/>
                <a:gd name="T20" fmla="*/ 264 w 275"/>
                <a:gd name="T21" fmla="*/ 8 h 462"/>
                <a:gd name="T22" fmla="*/ 256 w 275"/>
                <a:gd name="T23" fmla="*/ 296 h 462"/>
                <a:gd name="T24" fmla="*/ 275 w 275"/>
                <a:gd name="T25" fmla="*/ 434 h 462"/>
                <a:gd name="T26" fmla="*/ 268 w 275"/>
                <a:gd name="T27" fmla="*/ 441 h 462"/>
                <a:gd name="T28" fmla="*/ 233 w 275"/>
                <a:gd name="T29" fmla="*/ 433 h 462"/>
                <a:gd name="T30" fmla="*/ 179 w 275"/>
                <a:gd name="T31" fmla="*/ 462 h 462"/>
                <a:gd name="T32" fmla="*/ 152 w 275"/>
                <a:gd name="T33" fmla="*/ 418 h 462"/>
                <a:gd name="T34" fmla="*/ 156 w 275"/>
                <a:gd name="T35" fmla="*/ 386 h 462"/>
                <a:gd name="T36" fmla="*/ 0 w 275"/>
                <a:gd name="T37" fmla="*/ 392 h 462"/>
                <a:gd name="T38" fmla="*/ 19 w 275"/>
                <a:gd name="T39" fmla="*/ 323 h 462"/>
                <a:gd name="T40" fmla="*/ 19 w 275"/>
                <a:gd name="T41" fmla="*/ 323 h 4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75"/>
                <a:gd name="T64" fmla="*/ 0 h 462"/>
                <a:gd name="T65" fmla="*/ 275 w 275"/>
                <a:gd name="T66" fmla="*/ 462 h 4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75" h="462">
                  <a:moveTo>
                    <a:pt x="19" y="323"/>
                  </a:moveTo>
                  <a:lnTo>
                    <a:pt x="46" y="288"/>
                  </a:lnTo>
                  <a:lnTo>
                    <a:pt x="38" y="278"/>
                  </a:lnTo>
                  <a:lnTo>
                    <a:pt x="27" y="203"/>
                  </a:lnTo>
                  <a:lnTo>
                    <a:pt x="23" y="152"/>
                  </a:lnTo>
                  <a:lnTo>
                    <a:pt x="42" y="95"/>
                  </a:lnTo>
                  <a:lnTo>
                    <a:pt x="72" y="57"/>
                  </a:lnTo>
                  <a:lnTo>
                    <a:pt x="69" y="46"/>
                  </a:lnTo>
                  <a:lnTo>
                    <a:pt x="90" y="10"/>
                  </a:lnTo>
                  <a:lnTo>
                    <a:pt x="256" y="0"/>
                  </a:lnTo>
                  <a:lnTo>
                    <a:pt x="264" y="8"/>
                  </a:lnTo>
                  <a:lnTo>
                    <a:pt x="256" y="296"/>
                  </a:lnTo>
                  <a:lnTo>
                    <a:pt x="275" y="434"/>
                  </a:lnTo>
                  <a:lnTo>
                    <a:pt x="268" y="441"/>
                  </a:lnTo>
                  <a:lnTo>
                    <a:pt x="233" y="433"/>
                  </a:lnTo>
                  <a:lnTo>
                    <a:pt x="179" y="462"/>
                  </a:lnTo>
                  <a:lnTo>
                    <a:pt x="152" y="418"/>
                  </a:lnTo>
                  <a:lnTo>
                    <a:pt x="156" y="386"/>
                  </a:lnTo>
                  <a:lnTo>
                    <a:pt x="0" y="392"/>
                  </a:lnTo>
                  <a:lnTo>
                    <a:pt x="19" y="323"/>
                  </a:lnTo>
                  <a:close/>
                </a:path>
              </a:pathLst>
            </a:custGeom>
            <a:solidFill>
              <a:schemeClr val="accent1"/>
            </a:solidFill>
            <a:ln w="9525">
              <a:noFill/>
              <a:round/>
              <a:headEnd/>
              <a:tailEnd/>
            </a:ln>
          </p:spPr>
          <p:txBody>
            <a:bodyPr/>
            <a:lstStyle/>
            <a:p>
              <a:endParaRPr lang="en-US"/>
            </a:p>
          </p:txBody>
        </p:sp>
        <p:sp>
          <p:nvSpPr>
            <p:cNvPr id="333" name="Freeform 94"/>
            <p:cNvSpPr>
              <a:spLocks/>
            </p:cNvSpPr>
            <p:nvPr/>
          </p:nvSpPr>
          <p:spPr bwMode="auto">
            <a:xfrm>
              <a:off x="3439" y="2856"/>
              <a:ext cx="294" cy="466"/>
            </a:xfrm>
            <a:custGeom>
              <a:avLst/>
              <a:gdLst>
                <a:gd name="T0" fmla="*/ 8 w 294"/>
                <a:gd name="T1" fmla="*/ 25 h 466"/>
                <a:gd name="T2" fmla="*/ 0 w 294"/>
                <a:gd name="T3" fmla="*/ 313 h 466"/>
                <a:gd name="T4" fmla="*/ 19 w 294"/>
                <a:gd name="T5" fmla="*/ 451 h 466"/>
                <a:gd name="T6" fmla="*/ 39 w 294"/>
                <a:gd name="T7" fmla="*/ 456 h 466"/>
                <a:gd name="T8" fmla="*/ 58 w 294"/>
                <a:gd name="T9" fmla="*/ 446 h 466"/>
                <a:gd name="T10" fmla="*/ 68 w 294"/>
                <a:gd name="T11" fmla="*/ 456 h 466"/>
                <a:gd name="T12" fmla="*/ 52 w 294"/>
                <a:gd name="T13" fmla="*/ 466 h 466"/>
                <a:gd name="T14" fmla="*/ 92 w 294"/>
                <a:gd name="T15" fmla="*/ 455 h 466"/>
                <a:gd name="T16" fmla="*/ 100 w 294"/>
                <a:gd name="T17" fmla="*/ 443 h 466"/>
                <a:gd name="T18" fmla="*/ 95 w 294"/>
                <a:gd name="T19" fmla="*/ 435 h 466"/>
                <a:gd name="T20" fmla="*/ 98 w 294"/>
                <a:gd name="T21" fmla="*/ 423 h 466"/>
                <a:gd name="T22" fmla="*/ 79 w 294"/>
                <a:gd name="T23" fmla="*/ 405 h 466"/>
                <a:gd name="T24" fmla="*/ 79 w 294"/>
                <a:gd name="T25" fmla="*/ 391 h 466"/>
                <a:gd name="T26" fmla="*/ 294 w 294"/>
                <a:gd name="T27" fmla="*/ 372 h 466"/>
                <a:gd name="T28" fmla="*/ 276 w 294"/>
                <a:gd name="T29" fmla="*/ 298 h 466"/>
                <a:gd name="T30" fmla="*/ 287 w 294"/>
                <a:gd name="T31" fmla="*/ 254 h 466"/>
                <a:gd name="T32" fmla="*/ 260 w 294"/>
                <a:gd name="T33" fmla="*/ 196 h 466"/>
                <a:gd name="T34" fmla="*/ 204 w 294"/>
                <a:gd name="T35" fmla="*/ 0 h 466"/>
                <a:gd name="T36" fmla="*/ 0 w 294"/>
                <a:gd name="T37" fmla="*/ 17 h 466"/>
                <a:gd name="T38" fmla="*/ 8 w 294"/>
                <a:gd name="T39" fmla="*/ 25 h 466"/>
                <a:gd name="T40" fmla="*/ 8 w 294"/>
                <a:gd name="T41" fmla="*/ 25 h 46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4"/>
                <a:gd name="T64" fmla="*/ 0 h 466"/>
                <a:gd name="T65" fmla="*/ 294 w 294"/>
                <a:gd name="T66" fmla="*/ 466 h 46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4" h="466">
                  <a:moveTo>
                    <a:pt x="8" y="25"/>
                  </a:moveTo>
                  <a:lnTo>
                    <a:pt x="0" y="313"/>
                  </a:lnTo>
                  <a:lnTo>
                    <a:pt x="19" y="451"/>
                  </a:lnTo>
                  <a:lnTo>
                    <a:pt x="39" y="456"/>
                  </a:lnTo>
                  <a:lnTo>
                    <a:pt x="58" y="446"/>
                  </a:lnTo>
                  <a:lnTo>
                    <a:pt x="68" y="456"/>
                  </a:lnTo>
                  <a:lnTo>
                    <a:pt x="52" y="466"/>
                  </a:lnTo>
                  <a:lnTo>
                    <a:pt x="92" y="455"/>
                  </a:lnTo>
                  <a:lnTo>
                    <a:pt x="100" y="443"/>
                  </a:lnTo>
                  <a:lnTo>
                    <a:pt x="95" y="435"/>
                  </a:lnTo>
                  <a:lnTo>
                    <a:pt x="98" y="423"/>
                  </a:lnTo>
                  <a:lnTo>
                    <a:pt x="79" y="405"/>
                  </a:lnTo>
                  <a:lnTo>
                    <a:pt x="79" y="391"/>
                  </a:lnTo>
                  <a:lnTo>
                    <a:pt x="294" y="372"/>
                  </a:lnTo>
                  <a:lnTo>
                    <a:pt x="276" y="298"/>
                  </a:lnTo>
                  <a:lnTo>
                    <a:pt x="287" y="254"/>
                  </a:lnTo>
                  <a:lnTo>
                    <a:pt x="260" y="196"/>
                  </a:lnTo>
                  <a:lnTo>
                    <a:pt x="204" y="0"/>
                  </a:lnTo>
                  <a:lnTo>
                    <a:pt x="0" y="17"/>
                  </a:lnTo>
                  <a:lnTo>
                    <a:pt x="8" y="25"/>
                  </a:lnTo>
                  <a:close/>
                </a:path>
              </a:pathLst>
            </a:custGeom>
            <a:solidFill>
              <a:schemeClr val="accent1"/>
            </a:solidFill>
            <a:ln w="9525">
              <a:noFill/>
              <a:round/>
              <a:headEnd/>
              <a:tailEnd/>
            </a:ln>
          </p:spPr>
          <p:txBody>
            <a:bodyPr/>
            <a:lstStyle/>
            <a:p>
              <a:endParaRPr lang="en-US"/>
            </a:p>
          </p:txBody>
        </p:sp>
        <p:sp>
          <p:nvSpPr>
            <p:cNvPr id="334" name="Freeform 95"/>
            <p:cNvSpPr>
              <a:spLocks/>
            </p:cNvSpPr>
            <p:nvPr/>
          </p:nvSpPr>
          <p:spPr bwMode="auto">
            <a:xfrm>
              <a:off x="3643" y="2831"/>
              <a:ext cx="415" cy="426"/>
            </a:xfrm>
            <a:custGeom>
              <a:avLst/>
              <a:gdLst>
                <a:gd name="T0" fmla="*/ 56 w 415"/>
                <a:gd name="T1" fmla="*/ 221 h 426"/>
                <a:gd name="T2" fmla="*/ 83 w 415"/>
                <a:gd name="T3" fmla="*/ 279 h 426"/>
                <a:gd name="T4" fmla="*/ 72 w 415"/>
                <a:gd name="T5" fmla="*/ 323 h 426"/>
                <a:gd name="T6" fmla="*/ 90 w 415"/>
                <a:gd name="T7" fmla="*/ 397 h 426"/>
                <a:gd name="T8" fmla="*/ 106 w 415"/>
                <a:gd name="T9" fmla="*/ 421 h 426"/>
                <a:gd name="T10" fmla="*/ 328 w 415"/>
                <a:gd name="T11" fmla="*/ 409 h 426"/>
                <a:gd name="T12" fmla="*/ 330 w 415"/>
                <a:gd name="T13" fmla="*/ 424 h 426"/>
                <a:gd name="T14" fmla="*/ 344 w 415"/>
                <a:gd name="T15" fmla="*/ 426 h 426"/>
                <a:gd name="T16" fmla="*/ 338 w 415"/>
                <a:gd name="T17" fmla="*/ 390 h 426"/>
                <a:gd name="T18" fmla="*/ 348 w 415"/>
                <a:gd name="T19" fmla="*/ 381 h 426"/>
                <a:gd name="T20" fmla="*/ 380 w 415"/>
                <a:gd name="T21" fmla="*/ 387 h 426"/>
                <a:gd name="T22" fmla="*/ 386 w 415"/>
                <a:gd name="T23" fmla="*/ 362 h 426"/>
                <a:gd name="T24" fmla="*/ 381 w 415"/>
                <a:gd name="T25" fmla="*/ 328 h 426"/>
                <a:gd name="T26" fmla="*/ 395 w 415"/>
                <a:gd name="T27" fmla="*/ 319 h 426"/>
                <a:gd name="T28" fmla="*/ 415 w 415"/>
                <a:gd name="T29" fmla="*/ 254 h 426"/>
                <a:gd name="T30" fmla="*/ 402 w 415"/>
                <a:gd name="T31" fmla="*/ 252 h 426"/>
                <a:gd name="T32" fmla="*/ 348 w 415"/>
                <a:gd name="T33" fmla="*/ 168 h 426"/>
                <a:gd name="T34" fmla="*/ 231 w 415"/>
                <a:gd name="T35" fmla="*/ 64 h 426"/>
                <a:gd name="T36" fmla="*/ 180 w 415"/>
                <a:gd name="T37" fmla="*/ 31 h 426"/>
                <a:gd name="T38" fmla="*/ 197 w 415"/>
                <a:gd name="T39" fmla="*/ 0 h 426"/>
                <a:gd name="T40" fmla="*/ 102 w 415"/>
                <a:gd name="T41" fmla="*/ 13 h 426"/>
                <a:gd name="T42" fmla="*/ 0 w 415"/>
                <a:gd name="T43" fmla="*/ 25 h 426"/>
                <a:gd name="T44" fmla="*/ 56 w 415"/>
                <a:gd name="T45" fmla="*/ 221 h 426"/>
                <a:gd name="T46" fmla="*/ 56 w 415"/>
                <a:gd name="T47" fmla="*/ 221 h 4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5"/>
                <a:gd name="T73" fmla="*/ 0 h 426"/>
                <a:gd name="T74" fmla="*/ 415 w 415"/>
                <a:gd name="T75" fmla="*/ 426 h 4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5" h="426">
                  <a:moveTo>
                    <a:pt x="56" y="221"/>
                  </a:moveTo>
                  <a:lnTo>
                    <a:pt x="83" y="279"/>
                  </a:lnTo>
                  <a:lnTo>
                    <a:pt x="72" y="323"/>
                  </a:lnTo>
                  <a:lnTo>
                    <a:pt x="90" y="397"/>
                  </a:lnTo>
                  <a:lnTo>
                    <a:pt x="106" y="421"/>
                  </a:lnTo>
                  <a:lnTo>
                    <a:pt x="328" y="409"/>
                  </a:lnTo>
                  <a:lnTo>
                    <a:pt x="330" y="424"/>
                  </a:lnTo>
                  <a:lnTo>
                    <a:pt x="344" y="426"/>
                  </a:lnTo>
                  <a:lnTo>
                    <a:pt x="338" y="390"/>
                  </a:lnTo>
                  <a:lnTo>
                    <a:pt x="348" y="381"/>
                  </a:lnTo>
                  <a:lnTo>
                    <a:pt x="380" y="387"/>
                  </a:lnTo>
                  <a:lnTo>
                    <a:pt x="386" y="362"/>
                  </a:lnTo>
                  <a:lnTo>
                    <a:pt x="381" y="328"/>
                  </a:lnTo>
                  <a:lnTo>
                    <a:pt x="395" y="319"/>
                  </a:lnTo>
                  <a:lnTo>
                    <a:pt x="415" y="254"/>
                  </a:lnTo>
                  <a:lnTo>
                    <a:pt x="402" y="252"/>
                  </a:lnTo>
                  <a:lnTo>
                    <a:pt x="348" y="168"/>
                  </a:lnTo>
                  <a:lnTo>
                    <a:pt x="231" y="64"/>
                  </a:lnTo>
                  <a:lnTo>
                    <a:pt x="180" y="31"/>
                  </a:lnTo>
                  <a:lnTo>
                    <a:pt x="197" y="0"/>
                  </a:lnTo>
                  <a:lnTo>
                    <a:pt x="102" y="13"/>
                  </a:lnTo>
                  <a:lnTo>
                    <a:pt x="0" y="25"/>
                  </a:lnTo>
                  <a:lnTo>
                    <a:pt x="56" y="221"/>
                  </a:lnTo>
                  <a:close/>
                </a:path>
              </a:pathLst>
            </a:custGeom>
            <a:solidFill>
              <a:schemeClr val="accent1"/>
            </a:solidFill>
            <a:ln w="9525">
              <a:noFill/>
              <a:round/>
              <a:headEnd/>
              <a:tailEnd/>
            </a:ln>
          </p:spPr>
          <p:txBody>
            <a:bodyPr/>
            <a:lstStyle/>
            <a:p>
              <a:endParaRPr lang="en-US"/>
            </a:p>
          </p:txBody>
        </p:sp>
        <p:sp>
          <p:nvSpPr>
            <p:cNvPr id="335" name="Freeform 96"/>
            <p:cNvSpPr>
              <a:spLocks/>
            </p:cNvSpPr>
            <p:nvPr/>
          </p:nvSpPr>
          <p:spPr bwMode="auto">
            <a:xfrm>
              <a:off x="3518" y="3212"/>
              <a:ext cx="700" cy="517"/>
            </a:xfrm>
            <a:custGeom>
              <a:avLst/>
              <a:gdLst>
                <a:gd name="T0" fmla="*/ 0 w 700"/>
                <a:gd name="T1" fmla="*/ 49 h 517"/>
                <a:gd name="T2" fmla="*/ 19 w 700"/>
                <a:gd name="T3" fmla="*/ 67 h 517"/>
                <a:gd name="T4" fmla="*/ 16 w 700"/>
                <a:gd name="T5" fmla="*/ 79 h 517"/>
                <a:gd name="T6" fmla="*/ 21 w 700"/>
                <a:gd name="T7" fmla="*/ 87 h 517"/>
                <a:gd name="T8" fmla="*/ 13 w 700"/>
                <a:gd name="T9" fmla="*/ 99 h 517"/>
                <a:gd name="T10" fmla="*/ 95 w 700"/>
                <a:gd name="T11" fmla="*/ 71 h 517"/>
                <a:gd name="T12" fmla="*/ 200 w 700"/>
                <a:gd name="T13" fmla="*/ 137 h 517"/>
                <a:gd name="T14" fmla="*/ 286 w 700"/>
                <a:gd name="T15" fmla="*/ 91 h 517"/>
                <a:gd name="T16" fmla="*/ 336 w 700"/>
                <a:gd name="T17" fmla="*/ 102 h 517"/>
                <a:gd name="T18" fmla="*/ 399 w 700"/>
                <a:gd name="T19" fmla="*/ 164 h 517"/>
                <a:gd name="T20" fmla="*/ 422 w 700"/>
                <a:gd name="T21" fmla="*/ 164 h 517"/>
                <a:gd name="T22" fmla="*/ 442 w 700"/>
                <a:gd name="T23" fmla="*/ 207 h 517"/>
                <a:gd name="T24" fmla="*/ 437 w 700"/>
                <a:gd name="T25" fmla="*/ 288 h 517"/>
                <a:gd name="T26" fmla="*/ 451 w 700"/>
                <a:gd name="T27" fmla="*/ 298 h 517"/>
                <a:gd name="T28" fmla="*/ 454 w 700"/>
                <a:gd name="T29" fmla="*/ 283 h 517"/>
                <a:gd name="T30" fmla="*/ 474 w 700"/>
                <a:gd name="T31" fmla="*/ 283 h 517"/>
                <a:gd name="T32" fmla="*/ 454 w 700"/>
                <a:gd name="T33" fmla="*/ 322 h 517"/>
                <a:gd name="T34" fmla="*/ 508 w 700"/>
                <a:gd name="T35" fmla="*/ 376 h 517"/>
                <a:gd name="T36" fmla="*/ 516 w 700"/>
                <a:gd name="T37" fmla="*/ 361 h 517"/>
                <a:gd name="T38" fmla="*/ 520 w 700"/>
                <a:gd name="T39" fmla="*/ 399 h 517"/>
                <a:gd name="T40" fmla="*/ 537 w 700"/>
                <a:gd name="T41" fmla="*/ 407 h 517"/>
                <a:gd name="T42" fmla="*/ 556 w 700"/>
                <a:gd name="T43" fmla="*/ 452 h 517"/>
                <a:gd name="T44" fmla="*/ 575 w 700"/>
                <a:gd name="T45" fmla="*/ 452 h 517"/>
                <a:gd name="T46" fmla="*/ 615 w 700"/>
                <a:gd name="T47" fmla="*/ 495 h 517"/>
                <a:gd name="T48" fmla="*/ 638 w 700"/>
                <a:gd name="T49" fmla="*/ 498 h 517"/>
                <a:gd name="T50" fmla="*/ 638 w 700"/>
                <a:gd name="T51" fmla="*/ 505 h 517"/>
                <a:gd name="T52" fmla="*/ 622 w 700"/>
                <a:gd name="T53" fmla="*/ 517 h 517"/>
                <a:gd name="T54" fmla="*/ 658 w 700"/>
                <a:gd name="T55" fmla="*/ 511 h 517"/>
                <a:gd name="T56" fmla="*/ 681 w 700"/>
                <a:gd name="T57" fmla="*/ 502 h 517"/>
                <a:gd name="T58" fmla="*/ 693 w 700"/>
                <a:gd name="T59" fmla="*/ 442 h 517"/>
                <a:gd name="T60" fmla="*/ 700 w 700"/>
                <a:gd name="T61" fmla="*/ 444 h 517"/>
                <a:gd name="T62" fmla="*/ 695 w 700"/>
                <a:gd name="T63" fmla="*/ 361 h 517"/>
                <a:gd name="T64" fmla="*/ 685 w 700"/>
                <a:gd name="T65" fmla="*/ 337 h 517"/>
                <a:gd name="T66" fmla="*/ 610 w 700"/>
                <a:gd name="T67" fmla="*/ 216 h 517"/>
                <a:gd name="T68" fmla="*/ 551 w 700"/>
                <a:gd name="T69" fmla="*/ 102 h 517"/>
                <a:gd name="T70" fmla="*/ 515 w 700"/>
                <a:gd name="T71" fmla="*/ 8 h 517"/>
                <a:gd name="T72" fmla="*/ 505 w 700"/>
                <a:gd name="T73" fmla="*/ 6 h 517"/>
                <a:gd name="T74" fmla="*/ 473 w 700"/>
                <a:gd name="T75" fmla="*/ 0 h 517"/>
                <a:gd name="T76" fmla="*/ 463 w 700"/>
                <a:gd name="T77" fmla="*/ 9 h 517"/>
                <a:gd name="T78" fmla="*/ 469 w 700"/>
                <a:gd name="T79" fmla="*/ 45 h 517"/>
                <a:gd name="T80" fmla="*/ 455 w 700"/>
                <a:gd name="T81" fmla="*/ 43 h 517"/>
                <a:gd name="T82" fmla="*/ 453 w 700"/>
                <a:gd name="T83" fmla="*/ 28 h 517"/>
                <a:gd name="T84" fmla="*/ 231 w 700"/>
                <a:gd name="T85" fmla="*/ 40 h 517"/>
                <a:gd name="T86" fmla="*/ 215 w 700"/>
                <a:gd name="T87" fmla="*/ 16 h 517"/>
                <a:gd name="T88" fmla="*/ 0 w 700"/>
                <a:gd name="T89" fmla="*/ 35 h 517"/>
                <a:gd name="T90" fmla="*/ 0 w 700"/>
                <a:gd name="T91" fmla="*/ 49 h 517"/>
                <a:gd name="T92" fmla="*/ 0 w 700"/>
                <a:gd name="T93" fmla="*/ 49 h 5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00"/>
                <a:gd name="T142" fmla="*/ 0 h 517"/>
                <a:gd name="T143" fmla="*/ 700 w 700"/>
                <a:gd name="T144" fmla="*/ 517 h 5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00" h="517">
                  <a:moveTo>
                    <a:pt x="0" y="49"/>
                  </a:moveTo>
                  <a:lnTo>
                    <a:pt x="19" y="67"/>
                  </a:lnTo>
                  <a:lnTo>
                    <a:pt x="16" y="79"/>
                  </a:lnTo>
                  <a:lnTo>
                    <a:pt x="21" y="87"/>
                  </a:lnTo>
                  <a:lnTo>
                    <a:pt x="13" y="99"/>
                  </a:lnTo>
                  <a:lnTo>
                    <a:pt x="95" y="71"/>
                  </a:lnTo>
                  <a:lnTo>
                    <a:pt x="200" y="137"/>
                  </a:lnTo>
                  <a:lnTo>
                    <a:pt x="286" y="91"/>
                  </a:lnTo>
                  <a:lnTo>
                    <a:pt x="336" y="102"/>
                  </a:lnTo>
                  <a:lnTo>
                    <a:pt x="399" y="164"/>
                  </a:lnTo>
                  <a:lnTo>
                    <a:pt x="422" y="164"/>
                  </a:lnTo>
                  <a:lnTo>
                    <a:pt x="442" y="207"/>
                  </a:lnTo>
                  <a:lnTo>
                    <a:pt x="437" y="288"/>
                  </a:lnTo>
                  <a:lnTo>
                    <a:pt x="451" y="298"/>
                  </a:lnTo>
                  <a:lnTo>
                    <a:pt x="454" y="283"/>
                  </a:lnTo>
                  <a:lnTo>
                    <a:pt x="474" y="283"/>
                  </a:lnTo>
                  <a:lnTo>
                    <a:pt x="454" y="322"/>
                  </a:lnTo>
                  <a:lnTo>
                    <a:pt x="508" y="376"/>
                  </a:lnTo>
                  <a:lnTo>
                    <a:pt x="516" y="361"/>
                  </a:lnTo>
                  <a:lnTo>
                    <a:pt x="520" y="399"/>
                  </a:lnTo>
                  <a:lnTo>
                    <a:pt x="537" y="407"/>
                  </a:lnTo>
                  <a:lnTo>
                    <a:pt x="556" y="452"/>
                  </a:lnTo>
                  <a:lnTo>
                    <a:pt x="575" y="452"/>
                  </a:lnTo>
                  <a:lnTo>
                    <a:pt x="615" y="495"/>
                  </a:lnTo>
                  <a:lnTo>
                    <a:pt x="638" y="498"/>
                  </a:lnTo>
                  <a:lnTo>
                    <a:pt x="638" y="505"/>
                  </a:lnTo>
                  <a:lnTo>
                    <a:pt x="622" y="517"/>
                  </a:lnTo>
                  <a:lnTo>
                    <a:pt x="658" y="511"/>
                  </a:lnTo>
                  <a:lnTo>
                    <a:pt x="681" y="502"/>
                  </a:lnTo>
                  <a:lnTo>
                    <a:pt x="693" y="442"/>
                  </a:lnTo>
                  <a:lnTo>
                    <a:pt x="700" y="444"/>
                  </a:lnTo>
                  <a:lnTo>
                    <a:pt x="695" y="361"/>
                  </a:lnTo>
                  <a:lnTo>
                    <a:pt x="685" y="337"/>
                  </a:lnTo>
                  <a:lnTo>
                    <a:pt x="610" y="216"/>
                  </a:lnTo>
                  <a:lnTo>
                    <a:pt x="551" y="102"/>
                  </a:lnTo>
                  <a:lnTo>
                    <a:pt x="515" y="8"/>
                  </a:lnTo>
                  <a:lnTo>
                    <a:pt x="505" y="6"/>
                  </a:lnTo>
                  <a:lnTo>
                    <a:pt x="473" y="0"/>
                  </a:lnTo>
                  <a:lnTo>
                    <a:pt x="463" y="9"/>
                  </a:lnTo>
                  <a:lnTo>
                    <a:pt x="469" y="45"/>
                  </a:lnTo>
                  <a:lnTo>
                    <a:pt x="455" y="43"/>
                  </a:lnTo>
                  <a:lnTo>
                    <a:pt x="453" y="28"/>
                  </a:lnTo>
                  <a:lnTo>
                    <a:pt x="231" y="40"/>
                  </a:lnTo>
                  <a:lnTo>
                    <a:pt x="215" y="16"/>
                  </a:lnTo>
                  <a:lnTo>
                    <a:pt x="0" y="35"/>
                  </a:lnTo>
                  <a:lnTo>
                    <a:pt x="0" y="49"/>
                  </a:lnTo>
                  <a:close/>
                </a:path>
              </a:pathLst>
            </a:custGeom>
            <a:solidFill>
              <a:srgbClr val="FF9900"/>
            </a:solidFill>
            <a:ln w="19050">
              <a:solidFill>
                <a:srgbClr val="000000"/>
              </a:solidFill>
              <a:round/>
              <a:headEnd/>
              <a:tailEnd/>
            </a:ln>
          </p:spPr>
          <p:txBody>
            <a:bodyPr/>
            <a:lstStyle/>
            <a:p>
              <a:endParaRPr lang="en-US"/>
            </a:p>
          </p:txBody>
        </p:sp>
        <p:sp>
          <p:nvSpPr>
            <p:cNvPr id="336" name="Freeform 97"/>
            <p:cNvSpPr>
              <a:spLocks/>
            </p:cNvSpPr>
            <p:nvPr/>
          </p:nvSpPr>
          <p:spPr bwMode="auto">
            <a:xfrm>
              <a:off x="4094" y="3770"/>
              <a:ext cx="38" cy="22"/>
            </a:xfrm>
            <a:custGeom>
              <a:avLst/>
              <a:gdLst>
                <a:gd name="T0" fmla="*/ 0 w 38"/>
                <a:gd name="T1" fmla="*/ 21 h 22"/>
                <a:gd name="T2" fmla="*/ 3 w 38"/>
                <a:gd name="T3" fmla="*/ 11 h 22"/>
                <a:gd name="T4" fmla="*/ 15 w 38"/>
                <a:gd name="T5" fmla="*/ 9 h 22"/>
                <a:gd name="T6" fmla="*/ 33 w 38"/>
                <a:gd name="T7" fmla="*/ 0 h 22"/>
                <a:gd name="T8" fmla="*/ 38 w 38"/>
                <a:gd name="T9" fmla="*/ 7 h 22"/>
                <a:gd name="T10" fmla="*/ 18 w 38"/>
                <a:gd name="T11" fmla="*/ 13 h 22"/>
                <a:gd name="T12" fmla="*/ 12 w 38"/>
                <a:gd name="T13" fmla="*/ 13 h 22"/>
                <a:gd name="T14" fmla="*/ 12 w 38"/>
                <a:gd name="T15" fmla="*/ 22 h 22"/>
                <a:gd name="T16" fmla="*/ 0 w 38"/>
                <a:gd name="T17" fmla="*/ 21 h 22"/>
                <a:gd name="T18" fmla="*/ 0 w 38"/>
                <a:gd name="T19" fmla="*/ 21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
                <a:gd name="T31" fmla="*/ 0 h 22"/>
                <a:gd name="T32" fmla="*/ 38 w 38"/>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 h="22">
                  <a:moveTo>
                    <a:pt x="0" y="21"/>
                  </a:moveTo>
                  <a:lnTo>
                    <a:pt x="3" y="11"/>
                  </a:lnTo>
                  <a:lnTo>
                    <a:pt x="15" y="9"/>
                  </a:lnTo>
                  <a:lnTo>
                    <a:pt x="33" y="0"/>
                  </a:lnTo>
                  <a:lnTo>
                    <a:pt x="38" y="7"/>
                  </a:lnTo>
                  <a:lnTo>
                    <a:pt x="18" y="13"/>
                  </a:lnTo>
                  <a:lnTo>
                    <a:pt x="12" y="13"/>
                  </a:lnTo>
                  <a:lnTo>
                    <a:pt x="12" y="22"/>
                  </a:lnTo>
                  <a:lnTo>
                    <a:pt x="0" y="21"/>
                  </a:lnTo>
                  <a:close/>
                </a:path>
              </a:pathLst>
            </a:custGeom>
            <a:solidFill>
              <a:srgbClr val="DFBBDF"/>
            </a:solidFill>
            <a:ln w="9525">
              <a:noFill/>
              <a:round/>
              <a:headEnd/>
              <a:tailEnd/>
            </a:ln>
          </p:spPr>
          <p:txBody>
            <a:bodyPr/>
            <a:lstStyle/>
            <a:p>
              <a:endParaRPr lang="en-US"/>
            </a:p>
          </p:txBody>
        </p:sp>
        <p:sp>
          <p:nvSpPr>
            <p:cNvPr id="337" name="Freeform 98"/>
            <p:cNvSpPr>
              <a:spLocks/>
            </p:cNvSpPr>
            <p:nvPr/>
          </p:nvSpPr>
          <p:spPr bwMode="auto">
            <a:xfrm>
              <a:off x="4140" y="3742"/>
              <a:ext cx="48" cy="33"/>
            </a:xfrm>
            <a:custGeom>
              <a:avLst/>
              <a:gdLst>
                <a:gd name="T0" fmla="*/ 4 w 48"/>
                <a:gd name="T1" fmla="*/ 33 h 33"/>
                <a:gd name="T2" fmla="*/ 48 w 48"/>
                <a:gd name="T3" fmla="*/ 0 h 33"/>
                <a:gd name="T4" fmla="*/ 0 w 48"/>
                <a:gd name="T5" fmla="*/ 28 h 33"/>
                <a:gd name="T6" fmla="*/ 4 w 48"/>
                <a:gd name="T7" fmla="*/ 33 h 33"/>
                <a:gd name="T8" fmla="*/ 4 w 48"/>
                <a:gd name="T9" fmla="*/ 33 h 33"/>
                <a:gd name="T10" fmla="*/ 0 60000 65536"/>
                <a:gd name="T11" fmla="*/ 0 60000 65536"/>
                <a:gd name="T12" fmla="*/ 0 60000 65536"/>
                <a:gd name="T13" fmla="*/ 0 60000 65536"/>
                <a:gd name="T14" fmla="*/ 0 60000 65536"/>
                <a:gd name="T15" fmla="*/ 0 w 48"/>
                <a:gd name="T16" fmla="*/ 0 h 33"/>
                <a:gd name="T17" fmla="*/ 48 w 48"/>
                <a:gd name="T18" fmla="*/ 33 h 33"/>
              </a:gdLst>
              <a:ahLst/>
              <a:cxnLst>
                <a:cxn ang="T10">
                  <a:pos x="T0" y="T1"/>
                </a:cxn>
                <a:cxn ang="T11">
                  <a:pos x="T2" y="T3"/>
                </a:cxn>
                <a:cxn ang="T12">
                  <a:pos x="T4" y="T5"/>
                </a:cxn>
                <a:cxn ang="T13">
                  <a:pos x="T6" y="T7"/>
                </a:cxn>
                <a:cxn ang="T14">
                  <a:pos x="T8" y="T9"/>
                </a:cxn>
              </a:cxnLst>
              <a:rect l="T15" t="T16" r="T17" b="T18"/>
              <a:pathLst>
                <a:path w="48" h="33">
                  <a:moveTo>
                    <a:pt x="4" y="33"/>
                  </a:moveTo>
                  <a:lnTo>
                    <a:pt x="48" y="0"/>
                  </a:lnTo>
                  <a:lnTo>
                    <a:pt x="0" y="28"/>
                  </a:lnTo>
                  <a:lnTo>
                    <a:pt x="4" y="33"/>
                  </a:lnTo>
                  <a:close/>
                </a:path>
              </a:pathLst>
            </a:custGeom>
            <a:solidFill>
              <a:srgbClr val="DFBBDF"/>
            </a:solidFill>
            <a:ln w="9525">
              <a:noFill/>
              <a:round/>
              <a:headEnd/>
              <a:tailEnd/>
            </a:ln>
          </p:spPr>
          <p:txBody>
            <a:bodyPr/>
            <a:lstStyle/>
            <a:p>
              <a:endParaRPr lang="en-US"/>
            </a:p>
          </p:txBody>
        </p:sp>
        <p:sp>
          <p:nvSpPr>
            <p:cNvPr id="338" name="Freeform 99"/>
            <p:cNvSpPr>
              <a:spLocks/>
            </p:cNvSpPr>
            <p:nvPr/>
          </p:nvSpPr>
          <p:spPr bwMode="auto">
            <a:xfrm>
              <a:off x="4190" y="3714"/>
              <a:ext cx="13" cy="27"/>
            </a:xfrm>
            <a:custGeom>
              <a:avLst/>
              <a:gdLst>
                <a:gd name="T0" fmla="*/ 4 w 13"/>
                <a:gd name="T1" fmla="*/ 27 h 27"/>
                <a:gd name="T2" fmla="*/ 10 w 13"/>
                <a:gd name="T3" fmla="*/ 20 h 27"/>
                <a:gd name="T4" fmla="*/ 13 w 13"/>
                <a:gd name="T5" fmla="*/ 0 h 27"/>
                <a:gd name="T6" fmla="*/ 6 w 13"/>
                <a:gd name="T7" fmla="*/ 19 h 27"/>
                <a:gd name="T8" fmla="*/ 0 w 13"/>
                <a:gd name="T9" fmla="*/ 24 h 27"/>
                <a:gd name="T10" fmla="*/ 4 w 13"/>
                <a:gd name="T11" fmla="*/ 27 h 27"/>
                <a:gd name="T12" fmla="*/ 4 w 13"/>
                <a:gd name="T13" fmla="*/ 27 h 27"/>
                <a:gd name="T14" fmla="*/ 0 60000 65536"/>
                <a:gd name="T15" fmla="*/ 0 60000 65536"/>
                <a:gd name="T16" fmla="*/ 0 60000 65536"/>
                <a:gd name="T17" fmla="*/ 0 60000 65536"/>
                <a:gd name="T18" fmla="*/ 0 60000 65536"/>
                <a:gd name="T19" fmla="*/ 0 60000 65536"/>
                <a:gd name="T20" fmla="*/ 0 60000 65536"/>
                <a:gd name="T21" fmla="*/ 0 w 13"/>
                <a:gd name="T22" fmla="*/ 0 h 27"/>
                <a:gd name="T23" fmla="*/ 13 w 13"/>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7">
                  <a:moveTo>
                    <a:pt x="4" y="27"/>
                  </a:moveTo>
                  <a:lnTo>
                    <a:pt x="10" y="20"/>
                  </a:lnTo>
                  <a:lnTo>
                    <a:pt x="13" y="0"/>
                  </a:lnTo>
                  <a:lnTo>
                    <a:pt x="6" y="19"/>
                  </a:lnTo>
                  <a:lnTo>
                    <a:pt x="0" y="24"/>
                  </a:lnTo>
                  <a:lnTo>
                    <a:pt x="4" y="27"/>
                  </a:lnTo>
                  <a:close/>
                </a:path>
              </a:pathLst>
            </a:custGeom>
            <a:solidFill>
              <a:srgbClr val="DFBBDF"/>
            </a:solidFill>
            <a:ln w="9525">
              <a:noFill/>
              <a:round/>
              <a:headEnd/>
              <a:tailEnd/>
            </a:ln>
          </p:spPr>
          <p:txBody>
            <a:bodyPr/>
            <a:lstStyle/>
            <a:p>
              <a:endParaRPr lang="en-US"/>
            </a:p>
          </p:txBody>
        </p:sp>
        <p:sp>
          <p:nvSpPr>
            <p:cNvPr id="339" name="Freeform 100"/>
            <p:cNvSpPr>
              <a:spLocks/>
            </p:cNvSpPr>
            <p:nvPr/>
          </p:nvSpPr>
          <p:spPr bwMode="auto">
            <a:xfrm>
              <a:off x="3632" y="2146"/>
              <a:ext cx="324" cy="356"/>
            </a:xfrm>
            <a:custGeom>
              <a:avLst/>
              <a:gdLst>
                <a:gd name="T0" fmla="*/ 0 w 324"/>
                <a:gd name="T1" fmla="*/ 65 h 356"/>
                <a:gd name="T2" fmla="*/ 27 w 324"/>
                <a:gd name="T3" fmla="*/ 312 h 356"/>
                <a:gd name="T4" fmla="*/ 67 w 324"/>
                <a:gd name="T5" fmla="*/ 316 h 356"/>
                <a:gd name="T6" fmla="*/ 116 w 324"/>
                <a:gd name="T7" fmla="*/ 344 h 356"/>
                <a:gd name="T8" fmla="*/ 151 w 324"/>
                <a:gd name="T9" fmla="*/ 343 h 356"/>
                <a:gd name="T10" fmla="*/ 167 w 324"/>
                <a:gd name="T11" fmla="*/ 332 h 356"/>
                <a:gd name="T12" fmla="*/ 206 w 324"/>
                <a:gd name="T13" fmla="*/ 356 h 356"/>
                <a:gd name="T14" fmla="*/ 229 w 324"/>
                <a:gd name="T15" fmla="*/ 336 h 356"/>
                <a:gd name="T16" fmla="*/ 234 w 324"/>
                <a:gd name="T17" fmla="*/ 297 h 356"/>
                <a:gd name="T18" fmla="*/ 249 w 324"/>
                <a:gd name="T19" fmla="*/ 305 h 356"/>
                <a:gd name="T20" fmla="*/ 257 w 324"/>
                <a:gd name="T21" fmla="*/ 273 h 356"/>
                <a:gd name="T22" fmla="*/ 311 w 324"/>
                <a:gd name="T23" fmla="*/ 226 h 356"/>
                <a:gd name="T24" fmla="*/ 320 w 324"/>
                <a:gd name="T25" fmla="*/ 149 h 356"/>
                <a:gd name="T26" fmla="*/ 313 w 324"/>
                <a:gd name="T27" fmla="*/ 133 h 356"/>
                <a:gd name="T28" fmla="*/ 324 w 324"/>
                <a:gd name="T29" fmla="*/ 125 h 356"/>
                <a:gd name="T30" fmla="*/ 304 w 324"/>
                <a:gd name="T31" fmla="*/ 0 h 356"/>
                <a:gd name="T32" fmla="*/ 249 w 324"/>
                <a:gd name="T33" fmla="*/ 29 h 356"/>
                <a:gd name="T34" fmla="*/ 221 w 324"/>
                <a:gd name="T35" fmla="*/ 58 h 356"/>
                <a:gd name="T36" fmla="*/ 200 w 324"/>
                <a:gd name="T37" fmla="*/ 59 h 356"/>
                <a:gd name="T38" fmla="*/ 169 w 324"/>
                <a:gd name="T39" fmla="*/ 76 h 356"/>
                <a:gd name="T40" fmla="*/ 98 w 324"/>
                <a:gd name="T41" fmla="*/ 51 h 356"/>
                <a:gd name="T42" fmla="*/ 0 w 324"/>
                <a:gd name="T43" fmla="*/ 65 h 356"/>
                <a:gd name="T44" fmla="*/ 0 w 324"/>
                <a:gd name="T45" fmla="*/ 65 h 35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4"/>
                <a:gd name="T70" fmla="*/ 0 h 356"/>
                <a:gd name="T71" fmla="*/ 324 w 324"/>
                <a:gd name="T72" fmla="*/ 356 h 35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4" h="356">
                  <a:moveTo>
                    <a:pt x="0" y="65"/>
                  </a:moveTo>
                  <a:lnTo>
                    <a:pt x="27" y="312"/>
                  </a:lnTo>
                  <a:lnTo>
                    <a:pt x="67" y="316"/>
                  </a:lnTo>
                  <a:lnTo>
                    <a:pt x="116" y="344"/>
                  </a:lnTo>
                  <a:lnTo>
                    <a:pt x="151" y="343"/>
                  </a:lnTo>
                  <a:lnTo>
                    <a:pt x="167" y="332"/>
                  </a:lnTo>
                  <a:lnTo>
                    <a:pt x="206" y="356"/>
                  </a:lnTo>
                  <a:lnTo>
                    <a:pt x="229" y="336"/>
                  </a:lnTo>
                  <a:lnTo>
                    <a:pt x="234" y="297"/>
                  </a:lnTo>
                  <a:lnTo>
                    <a:pt x="249" y="305"/>
                  </a:lnTo>
                  <a:lnTo>
                    <a:pt x="257" y="273"/>
                  </a:lnTo>
                  <a:lnTo>
                    <a:pt x="311" y="226"/>
                  </a:lnTo>
                  <a:lnTo>
                    <a:pt x="320" y="149"/>
                  </a:lnTo>
                  <a:lnTo>
                    <a:pt x="313" y="133"/>
                  </a:lnTo>
                  <a:lnTo>
                    <a:pt x="324" y="125"/>
                  </a:lnTo>
                  <a:lnTo>
                    <a:pt x="304" y="0"/>
                  </a:lnTo>
                  <a:lnTo>
                    <a:pt x="249" y="29"/>
                  </a:lnTo>
                  <a:lnTo>
                    <a:pt x="221" y="58"/>
                  </a:lnTo>
                  <a:lnTo>
                    <a:pt x="200" y="59"/>
                  </a:lnTo>
                  <a:lnTo>
                    <a:pt x="169" y="76"/>
                  </a:lnTo>
                  <a:lnTo>
                    <a:pt x="98" y="51"/>
                  </a:lnTo>
                  <a:lnTo>
                    <a:pt x="0" y="65"/>
                  </a:lnTo>
                  <a:close/>
                </a:path>
              </a:pathLst>
            </a:custGeom>
            <a:solidFill>
              <a:srgbClr val="FF9900"/>
            </a:solidFill>
            <a:ln w="19050">
              <a:solidFill>
                <a:srgbClr val="000000"/>
              </a:solidFill>
              <a:round/>
              <a:headEnd/>
              <a:tailEnd/>
            </a:ln>
          </p:spPr>
          <p:txBody>
            <a:bodyPr/>
            <a:lstStyle/>
            <a:p>
              <a:endParaRPr lang="en-US"/>
            </a:p>
          </p:txBody>
        </p:sp>
        <p:sp>
          <p:nvSpPr>
            <p:cNvPr id="340" name="Freeform 101"/>
            <p:cNvSpPr>
              <a:spLocks/>
            </p:cNvSpPr>
            <p:nvPr/>
          </p:nvSpPr>
          <p:spPr bwMode="auto">
            <a:xfrm>
              <a:off x="3838" y="2271"/>
              <a:ext cx="345" cy="335"/>
            </a:xfrm>
            <a:custGeom>
              <a:avLst/>
              <a:gdLst>
                <a:gd name="T0" fmla="*/ 0 w 345"/>
                <a:gd name="T1" fmla="*/ 231 h 335"/>
                <a:gd name="T2" fmla="*/ 12 w 345"/>
                <a:gd name="T3" fmla="*/ 277 h 335"/>
                <a:gd name="T4" fmla="*/ 56 w 345"/>
                <a:gd name="T5" fmla="*/ 309 h 335"/>
                <a:gd name="T6" fmla="*/ 78 w 345"/>
                <a:gd name="T7" fmla="*/ 335 h 335"/>
                <a:gd name="T8" fmla="*/ 143 w 345"/>
                <a:gd name="T9" fmla="*/ 308 h 335"/>
                <a:gd name="T10" fmla="*/ 173 w 345"/>
                <a:gd name="T11" fmla="*/ 304 h 335"/>
                <a:gd name="T12" fmla="*/ 189 w 345"/>
                <a:gd name="T13" fmla="*/ 284 h 335"/>
                <a:gd name="T14" fmla="*/ 215 w 345"/>
                <a:gd name="T15" fmla="*/ 183 h 335"/>
                <a:gd name="T16" fmla="*/ 243 w 345"/>
                <a:gd name="T17" fmla="*/ 195 h 335"/>
                <a:gd name="T18" fmla="*/ 297 w 345"/>
                <a:gd name="T19" fmla="*/ 86 h 335"/>
                <a:gd name="T20" fmla="*/ 338 w 345"/>
                <a:gd name="T21" fmla="*/ 109 h 335"/>
                <a:gd name="T22" fmla="*/ 345 w 345"/>
                <a:gd name="T23" fmla="*/ 90 h 335"/>
                <a:gd name="T24" fmla="*/ 315 w 345"/>
                <a:gd name="T25" fmla="*/ 66 h 335"/>
                <a:gd name="T26" fmla="*/ 293 w 345"/>
                <a:gd name="T27" fmla="*/ 69 h 335"/>
                <a:gd name="T28" fmla="*/ 285 w 345"/>
                <a:gd name="T29" fmla="*/ 81 h 335"/>
                <a:gd name="T30" fmla="*/ 243 w 345"/>
                <a:gd name="T31" fmla="*/ 93 h 335"/>
                <a:gd name="T32" fmla="*/ 216 w 345"/>
                <a:gd name="T33" fmla="*/ 123 h 335"/>
                <a:gd name="T34" fmla="*/ 208 w 345"/>
                <a:gd name="T35" fmla="*/ 76 h 335"/>
                <a:gd name="T36" fmla="*/ 133 w 345"/>
                <a:gd name="T37" fmla="*/ 88 h 335"/>
                <a:gd name="T38" fmla="*/ 118 w 345"/>
                <a:gd name="T39" fmla="*/ 0 h 335"/>
                <a:gd name="T40" fmla="*/ 107 w 345"/>
                <a:gd name="T41" fmla="*/ 8 h 335"/>
                <a:gd name="T42" fmla="*/ 114 w 345"/>
                <a:gd name="T43" fmla="*/ 24 h 335"/>
                <a:gd name="T44" fmla="*/ 105 w 345"/>
                <a:gd name="T45" fmla="*/ 101 h 335"/>
                <a:gd name="T46" fmla="*/ 51 w 345"/>
                <a:gd name="T47" fmla="*/ 148 h 335"/>
                <a:gd name="T48" fmla="*/ 43 w 345"/>
                <a:gd name="T49" fmla="*/ 180 h 335"/>
                <a:gd name="T50" fmla="*/ 28 w 345"/>
                <a:gd name="T51" fmla="*/ 172 h 335"/>
                <a:gd name="T52" fmla="*/ 23 w 345"/>
                <a:gd name="T53" fmla="*/ 211 h 335"/>
                <a:gd name="T54" fmla="*/ 0 w 345"/>
                <a:gd name="T55" fmla="*/ 231 h 335"/>
                <a:gd name="T56" fmla="*/ 0 w 345"/>
                <a:gd name="T57" fmla="*/ 231 h 335"/>
                <a:gd name="T58" fmla="*/ 0 w 345"/>
                <a:gd name="T59" fmla="*/ 231 h 33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45"/>
                <a:gd name="T91" fmla="*/ 0 h 335"/>
                <a:gd name="T92" fmla="*/ 345 w 345"/>
                <a:gd name="T93" fmla="*/ 335 h 33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45" h="335">
                  <a:moveTo>
                    <a:pt x="0" y="231"/>
                  </a:moveTo>
                  <a:lnTo>
                    <a:pt x="12" y="277"/>
                  </a:lnTo>
                  <a:lnTo>
                    <a:pt x="56" y="309"/>
                  </a:lnTo>
                  <a:lnTo>
                    <a:pt x="78" y="335"/>
                  </a:lnTo>
                  <a:lnTo>
                    <a:pt x="143" y="308"/>
                  </a:lnTo>
                  <a:lnTo>
                    <a:pt x="173" y="304"/>
                  </a:lnTo>
                  <a:lnTo>
                    <a:pt x="189" y="284"/>
                  </a:lnTo>
                  <a:lnTo>
                    <a:pt x="215" y="183"/>
                  </a:lnTo>
                  <a:lnTo>
                    <a:pt x="243" y="195"/>
                  </a:lnTo>
                  <a:lnTo>
                    <a:pt x="297" y="86"/>
                  </a:lnTo>
                  <a:lnTo>
                    <a:pt x="338" y="109"/>
                  </a:lnTo>
                  <a:lnTo>
                    <a:pt x="345" y="90"/>
                  </a:lnTo>
                  <a:lnTo>
                    <a:pt x="315" y="66"/>
                  </a:lnTo>
                  <a:lnTo>
                    <a:pt x="293" y="69"/>
                  </a:lnTo>
                  <a:lnTo>
                    <a:pt x="285" y="81"/>
                  </a:lnTo>
                  <a:lnTo>
                    <a:pt x="243" y="93"/>
                  </a:lnTo>
                  <a:lnTo>
                    <a:pt x="216" y="123"/>
                  </a:lnTo>
                  <a:lnTo>
                    <a:pt x="208" y="76"/>
                  </a:lnTo>
                  <a:lnTo>
                    <a:pt x="133" y="88"/>
                  </a:lnTo>
                  <a:lnTo>
                    <a:pt x="118" y="0"/>
                  </a:lnTo>
                  <a:lnTo>
                    <a:pt x="107" y="8"/>
                  </a:lnTo>
                  <a:lnTo>
                    <a:pt x="114" y="24"/>
                  </a:lnTo>
                  <a:lnTo>
                    <a:pt x="105" y="101"/>
                  </a:lnTo>
                  <a:lnTo>
                    <a:pt x="51" y="148"/>
                  </a:lnTo>
                  <a:lnTo>
                    <a:pt x="43" y="180"/>
                  </a:lnTo>
                  <a:lnTo>
                    <a:pt x="28" y="172"/>
                  </a:lnTo>
                  <a:lnTo>
                    <a:pt x="23" y="211"/>
                  </a:lnTo>
                  <a:lnTo>
                    <a:pt x="0" y="231"/>
                  </a:lnTo>
                  <a:close/>
                </a:path>
              </a:pathLst>
            </a:custGeom>
            <a:solidFill>
              <a:schemeClr val="accent1"/>
            </a:solidFill>
            <a:ln w="9525">
              <a:noFill/>
              <a:round/>
              <a:headEnd/>
              <a:tailEnd/>
            </a:ln>
          </p:spPr>
          <p:txBody>
            <a:bodyPr/>
            <a:lstStyle/>
            <a:p>
              <a:endParaRPr lang="en-US"/>
            </a:p>
          </p:txBody>
        </p:sp>
        <p:sp>
          <p:nvSpPr>
            <p:cNvPr id="341" name="Freeform 102"/>
            <p:cNvSpPr>
              <a:spLocks/>
            </p:cNvSpPr>
            <p:nvPr/>
          </p:nvSpPr>
          <p:spPr bwMode="auto">
            <a:xfrm>
              <a:off x="4046" y="2295"/>
              <a:ext cx="351" cy="170"/>
            </a:xfrm>
            <a:custGeom>
              <a:avLst/>
              <a:gdLst>
                <a:gd name="T0" fmla="*/ 0 w 351"/>
                <a:gd name="T1" fmla="*/ 52 h 170"/>
                <a:gd name="T2" fmla="*/ 8 w 351"/>
                <a:gd name="T3" fmla="*/ 99 h 170"/>
                <a:gd name="T4" fmla="*/ 35 w 351"/>
                <a:gd name="T5" fmla="*/ 69 h 170"/>
                <a:gd name="T6" fmla="*/ 77 w 351"/>
                <a:gd name="T7" fmla="*/ 57 h 170"/>
                <a:gd name="T8" fmla="*/ 85 w 351"/>
                <a:gd name="T9" fmla="*/ 45 h 170"/>
                <a:gd name="T10" fmla="*/ 107 w 351"/>
                <a:gd name="T11" fmla="*/ 42 h 170"/>
                <a:gd name="T12" fmla="*/ 137 w 351"/>
                <a:gd name="T13" fmla="*/ 66 h 170"/>
                <a:gd name="T14" fmla="*/ 157 w 351"/>
                <a:gd name="T15" fmla="*/ 72 h 170"/>
                <a:gd name="T16" fmla="*/ 195 w 351"/>
                <a:gd name="T17" fmla="*/ 105 h 170"/>
                <a:gd name="T18" fmla="*/ 181 w 351"/>
                <a:gd name="T19" fmla="*/ 137 h 170"/>
                <a:gd name="T20" fmla="*/ 187 w 351"/>
                <a:gd name="T21" fmla="*/ 152 h 170"/>
                <a:gd name="T22" fmla="*/ 203 w 351"/>
                <a:gd name="T23" fmla="*/ 146 h 170"/>
                <a:gd name="T24" fmla="*/ 218 w 351"/>
                <a:gd name="T25" fmla="*/ 146 h 170"/>
                <a:gd name="T26" fmla="*/ 226 w 351"/>
                <a:gd name="T27" fmla="*/ 156 h 170"/>
                <a:gd name="T28" fmla="*/ 243 w 351"/>
                <a:gd name="T29" fmla="*/ 156 h 170"/>
                <a:gd name="T30" fmla="*/ 250 w 351"/>
                <a:gd name="T31" fmla="*/ 152 h 170"/>
                <a:gd name="T32" fmla="*/ 239 w 351"/>
                <a:gd name="T33" fmla="*/ 123 h 170"/>
                <a:gd name="T34" fmla="*/ 236 w 351"/>
                <a:gd name="T35" fmla="*/ 69 h 170"/>
                <a:gd name="T36" fmla="*/ 223 w 351"/>
                <a:gd name="T37" fmla="*/ 61 h 170"/>
                <a:gd name="T38" fmla="*/ 250 w 351"/>
                <a:gd name="T39" fmla="*/ 37 h 170"/>
                <a:gd name="T40" fmla="*/ 251 w 351"/>
                <a:gd name="T41" fmla="*/ 21 h 170"/>
                <a:gd name="T42" fmla="*/ 269 w 351"/>
                <a:gd name="T43" fmla="*/ 22 h 170"/>
                <a:gd name="T44" fmla="*/ 247 w 351"/>
                <a:gd name="T45" fmla="*/ 56 h 170"/>
                <a:gd name="T46" fmla="*/ 259 w 351"/>
                <a:gd name="T47" fmla="*/ 96 h 170"/>
                <a:gd name="T48" fmla="*/ 265 w 351"/>
                <a:gd name="T49" fmla="*/ 107 h 170"/>
                <a:gd name="T50" fmla="*/ 273 w 351"/>
                <a:gd name="T51" fmla="*/ 112 h 170"/>
                <a:gd name="T52" fmla="*/ 257 w 351"/>
                <a:gd name="T53" fmla="*/ 111 h 170"/>
                <a:gd name="T54" fmla="*/ 262 w 351"/>
                <a:gd name="T55" fmla="*/ 136 h 170"/>
                <a:gd name="T56" fmla="*/ 290 w 351"/>
                <a:gd name="T57" fmla="*/ 152 h 170"/>
                <a:gd name="T58" fmla="*/ 297 w 351"/>
                <a:gd name="T59" fmla="*/ 156 h 170"/>
                <a:gd name="T60" fmla="*/ 305 w 351"/>
                <a:gd name="T61" fmla="*/ 156 h 170"/>
                <a:gd name="T62" fmla="*/ 301 w 351"/>
                <a:gd name="T63" fmla="*/ 170 h 170"/>
                <a:gd name="T64" fmla="*/ 336 w 351"/>
                <a:gd name="T65" fmla="*/ 152 h 170"/>
                <a:gd name="T66" fmla="*/ 343 w 351"/>
                <a:gd name="T67" fmla="*/ 131 h 170"/>
                <a:gd name="T68" fmla="*/ 351 w 351"/>
                <a:gd name="T69" fmla="*/ 108 h 170"/>
                <a:gd name="T70" fmla="*/ 301 w 351"/>
                <a:gd name="T71" fmla="*/ 119 h 170"/>
                <a:gd name="T72" fmla="*/ 269 w 351"/>
                <a:gd name="T73" fmla="*/ 0 h 170"/>
                <a:gd name="T74" fmla="*/ 0 w 351"/>
                <a:gd name="T75" fmla="*/ 52 h 170"/>
                <a:gd name="T76" fmla="*/ 0 w 351"/>
                <a:gd name="T77" fmla="*/ 52 h 170"/>
                <a:gd name="T78" fmla="*/ 0 w 351"/>
                <a:gd name="T79" fmla="*/ 52 h 1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51"/>
                <a:gd name="T121" fmla="*/ 0 h 170"/>
                <a:gd name="T122" fmla="*/ 351 w 351"/>
                <a:gd name="T123" fmla="*/ 170 h 1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51" h="170">
                  <a:moveTo>
                    <a:pt x="0" y="52"/>
                  </a:moveTo>
                  <a:lnTo>
                    <a:pt x="8" y="99"/>
                  </a:lnTo>
                  <a:lnTo>
                    <a:pt x="35" y="69"/>
                  </a:lnTo>
                  <a:lnTo>
                    <a:pt x="77" y="57"/>
                  </a:lnTo>
                  <a:lnTo>
                    <a:pt x="85" y="45"/>
                  </a:lnTo>
                  <a:lnTo>
                    <a:pt x="107" y="42"/>
                  </a:lnTo>
                  <a:lnTo>
                    <a:pt x="137" y="66"/>
                  </a:lnTo>
                  <a:lnTo>
                    <a:pt x="157" y="72"/>
                  </a:lnTo>
                  <a:lnTo>
                    <a:pt x="195" y="105"/>
                  </a:lnTo>
                  <a:lnTo>
                    <a:pt x="181" y="137"/>
                  </a:lnTo>
                  <a:lnTo>
                    <a:pt x="187" y="152"/>
                  </a:lnTo>
                  <a:lnTo>
                    <a:pt x="203" y="146"/>
                  </a:lnTo>
                  <a:lnTo>
                    <a:pt x="218" y="146"/>
                  </a:lnTo>
                  <a:lnTo>
                    <a:pt x="226" y="156"/>
                  </a:lnTo>
                  <a:lnTo>
                    <a:pt x="243" y="156"/>
                  </a:lnTo>
                  <a:lnTo>
                    <a:pt x="250" y="152"/>
                  </a:lnTo>
                  <a:lnTo>
                    <a:pt x="239" y="123"/>
                  </a:lnTo>
                  <a:lnTo>
                    <a:pt x="236" y="69"/>
                  </a:lnTo>
                  <a:lnTo>
                    <a:pt x="223" y="61"/>
                  </a:lnTo>
                  <a:lnTo>
                    <a:pt x="250" y="37"/>
                  </a:lnTo>
                  <a:lnTo>
                    <a:pt x="251" y="21"/>
                  </a:lnTo>
                  <a:lnTo>
                    <a:pt x="269" y="22"/>
                  </a:lnTo>
                  <a:lnTo>
                    <a:pt x="247" y="56"/>
                  </a:lnTo>
                  <a:lnTo>
                    <a:pt x="259" y="96"/>
                  </a:lnTo>
                  <a:lnTo>
                    <a:pt x="265" y="107"/>
                  </a:lnTo>
                  <a:lnTo>
                    <a:pt x="273" y="112"/>
                  </a:lnTo>
                  <a:lnTo>
                    <a:pt x="257" y="111"/>
                  </a:lnTo>
                  <a:lnTo>
                    <a:pt x="262" y="136"/>
                  </a:lnTo>
                  <a:lnTo>
                    <a:pt x="290" y="152"/>
                  </a:lnTo>
                  <a:lnTo>
                    <a:pt x="297" y="156"/>
                  </a:lnTo>
                  <a:lnTo>
                    <a:pt x="305" y="156"/>
                  </a:lnTo>
                  <a:lnTo>
                    <a:pt x="301" y="170"/>
                  </a:lnTo>
                  <a:lnTo>
                    <a:pt x="336" y="152"/>
                  </a:lnTo>
                  <a:lnTo>
                    <a:pt x="343" y="131"/>
                  </a:lnTo>
                  <a:lnTo>
                    <a:pt x="351" y="108"/>
                  </a:lnTo>
                  <a:lnTo>
                    <a:pt x="301" y="119"/>
                  </a:lnTo>
                  <a:lnTo>
                    <a:pt x="269" y="0"/>
                  </a:lnTo>
                  <a:lnTo>
                    <a:pt x="0" y="52"/>
                  </a:lnTo>
                  <a:close/>
                </a:path>
              </a:pathLst>
            </a:custGeom>
            <a:solidFill>
              <a:schemeClr val="accent1"/>
            </a:solidFill>
            <a:ln w="9525">
              <a:noFill/>
              <a:round/>
              <a:headEnd/>
              <a:tailEnd/>
            </a:ln>
          </p:spPr>
          <p:txBody>
            <a:bodyPr/>
            <a:lstStyle/>
            <a:p>
              <a:endParaRPr lang="en-US"/>
            </a:p>
          </p:txBody>
        </p:sp>
        <p:sp>
          <p:nvSpPr>
            <p:cNvPr id="342" name="Freeform 103"/>
            <p:cNvSpPr>
              <a:spLocks/>
            </p:cNvSpPr>
            <p:nvPr/>
          </p:nvSpPr>
          <p:spPr bwMode="auto">
            <a:xfrm>
              <a:off x="3779" y="2357"/>
              <a:ext cx="596" cy="328"/>
            </a:xfrm>
            <a:custGeom>
              <a:avLst/>
              <a:gdLst>
                <a:gd name="T0" fmla="*/ 55 w 596"/>
                <a:gd name="T1" fmla="*/ 293 h 328"/>
                <a:gd name="T2" fmla="*/ 56 w 596"/>
                <a:gd name="T3" fmla="*/ 285 h 328"/>
                <a:gd name="T4" fmla="*/ 94 w 596"/>
                <a:gd name="T5" fmla="*/ 249 h 328"/>
                <a:gd name="T6" fmla="*/ 115 w 596"/>
                <a:gd name="T7" fmla="*/ 223 h 328"/>
                <a:gd name="T8" fmla="*/ 137 w 596"/>
                <a:gd name="T9" fmla="*/ 249 h 328"/>
                <a:gd name="T10" fmla="*/ 202 w 596"/>
                <a:gd name="T11" fmla="*/ 222 h 328"/>
                <a:gd name="T12" fmla="*/ 232 w 596"/>
                <a:gd name="T13" fmla="*/ 218 h 328"/>
                <a:gd name="T14" fmla="*/ 248 w 596"/>
                <a:gd name="T15" fmla="*/ 198 h 328"/>
                <a:gd name="T16" fmla="*/ 274 w 596"/>
                <a:gd name="T17" fmla="*/ 97 h 328"/>
                <a:gd name="T18" fmla="*/ 302 w 596"/>
                <a:gd name="T19" fmla="*/ 109 h 328"/>
                <a:gd name="T20" fmla="*/ 356 w 596"/>
                <a:gd name="T21" fmla="*/ 0 h 328"/>
                <a:gd name="T22" fmla="*/ 397 w 596"/>
                <a:gd name="T23" fmla="*/ 23 h 328"/>
                <a:gd name="T24" fmla="*/ 404 w 596"/>
                <a:gd name="T25" fmla="*/ 4 h 328"/>
                <a:gd name="T26" fmla="*/ 424 w 596"/>
                <a:gd name="T27" fmla="*/ 10 h 328"/>
                <a:gd name="T28" fmla="*/ 462 w 596"/>
                <a:gd name="T29" fmla="*/ 43 h 328"/>
                <a:gd name="T30" fmla="*/ 448 w 596"/>
                <a:gd name="T31" fmla="*/ 75 h 328"/>
                <a:gd name="T32" fmla="*/ 454 w 596"/>
                <a:gd name="T33" fmla="*/ 90 h 328"/>
                <a:gd name="T34" fmla="*/ 470 w 596"/>
                <a:gd name="T35" fmla="*/ 84 h 328"/>
                <a:gd name="T36" fmla="*/ 482 w 596"/>
                <a:gd name="T37" fmla="*/ 98 h 328"/>
                <a:gd name="T38" fmla="*/ 540 w 596"/>
                <a:gd name="T39" fmla="*/ 117 h 328"/>
                <a:gd name="T40" fmla="*/ 486 w 596"/>
                <a:gd name="T41" fmla="*/ 114 h 328"/>
                <a:gd name="T42" fmla="*/ 542 w 596"/>
                <a:gd name="T43" fmla="*/ 164 h 328"/>
                <a:gd name="T44" fmla="*/ 507 w 596"/>
                <a:gd name="T45" fmla="*/ 159 h 328"/>
                <a:gd name="T46" fmla="*/ 579 w 596"/>
                <a:gd name="T47" fmla="*/ 204 h 328"/>
                <a:gd name="T48" fmla="*/ 596 w 596"/>
                <a:gd name="T49" fmla="*/ 235 h 328"/>
                <a:gd name="T50" fmla="*/ 584 w 596"/>
                <a:gd name="T51" fmla="*/ 231 h 328"/>
                <a:gd name="T52" fmla="*/ 581 w 596"/>
                <a:gd name="T53" fmla="*/ 239 h 328"/>
                <a:gd name="T54" fmla="*/ 348 w 596"/>
                <a:gd name="T55" fmla="*/ 284 h 328"/>
                <a:gd name="T56" fmla="*/ 153 w 596"/>
                <a:gd name="T57" fmla="*/ 308 h 328"/>
                <a:gd name="T58" fmla="*/ 0 w 596"/>
                <a:gd name="T59" fmla="*/ 328 h 328"/>
                <a:gd name="T60" fmla="*/ 55 w 596"/>
                <a:gd name="T61" fmla="*/ 293 h 328"/>
                <a:gd name="T62" fmla="*/ 55 w 596"/>
                <a:gd name="T63" fmla="*/ 293 h 3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96"/>
                <a:gd name="T97" fmla="*/ 0 h 328"/>
                <a:gd name="T98" fmla="*/ 596 w 596"/>
                <a:gd name="T99" fmla="*/ 328 h 3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96" h="328">
                  <a:moveTo>
                    <a:pt x="55" y="293"/>
                  </a:moveTo>
                  <a:lnTo>
                    <a:pt x="56" y="285"/>
                  </a:lnTo>
                  <a:lnTo>
                    <a:pt x="94" y="249"/>
                  </a:lnTo>
                  <a:lnTo>
                    <a:pt x="115" y="223"/>
                  </a:lnTo>
                  <a:lnTo>
                    <a:pt x="137" y="249"/>
                  </a:lnTo>
                  <a:lnTo>
                    <a:pt x="202" y="222"/>
                  </a:lnTo>
                  <a:lnTo>
                    <a:pt x="232" y="218"/>
                  </a:lnTo>
                  <a:lnTo>
                    <a:pt x="248" y="198"/>
                  </a:lnTo>
                  <a:lnTo>
                    <a:pt x="274" y="97"/>
                  </a:lnTo>
                  <a:lnTo>
                    <a:pt x="302" y="109"/>
                  </a:lnTo>
                  <a:lnTo>
                    <a:pt x="356" y="0"/>
                  </a:lnTo>
                  <a:lnTo>
                    <a:pt x="397" y="23"/>
                  </a:lnTo>
                  <a:lnTo>
                    <a:pt x="404" y="4"/>
                  </a:lnTo>
                  <a:lnTo>
                    <a:pt x="424" y="10"/>
                  </a:lnTo>
                  <a:lnTo>
                    <a:pt x="462" y="43"/>
                  </a:lnTo>
                  <a:lnTo>
                    <a:pt x="448" y="75"/>
                  </a:lnTo>
                  <a:lnTo>
                    <a:pt x="454" y="90"/>
                  </a:lnTo>
                  <a:lnTo>
                    <a:pt x="470" y="84"/>
                  </a:lnTo>
                  <a:lnTo>
                    <a:pt x="482" y="98"/>
                  </a:lnTo>
                  <a:lnTo>
                    <a:pt x="540" y="117"/>
                  </a:lnTo>
                  <a:lnTo>
                    <a:pt x="486" y="114"/>
                  </a:lnTo>
                  <a:lnTo>
                    <a:pt x="542" y="164"/>
                  </a:lnTo>
                  <a:lnTo>
                    <a:pt x="507" y="159"/>
                  </a:lnTo>
                  <a:lnTo>
                    <a:pt x="579" y="204"/>
                  </a:lnTo>
                  <a:lnTo>
                    <a:pt x="596" y="235"/>
                  </a:lnTo>
                  <a:lnTo>
                    <a:pt x="584" y="231"/>
                  </a:lnTo>
                  <a:lnTo>
                    <a:pt x="581" y="239"/>
                  </a:lnTo>
                  <a:lnTo>
                    <a:pt x="348" y="284"/>
                  </a:lnTo>
                  <a:lnTo>
                    <a:pt x="153" y="308"/>
                  </a:lnTo>
                  <a:lnTo>
                    <a:pt x="0" y="328"/>
                  </a:lnTo>
                  <a:lnTo>
                    <a:pt x="55" y="293"/>
                  </a:lnTo>
                  <a:close/>
                </a:path>
              </a:pathLst>
            </a:custGeom>
            <a:solidFill>
              <a:schemeClr val="accent1"/>
            </a:solidFill>
            <a:ln w="9525">
              <a:noFill/>
              <a:round/>
              <a:headEnd/>
              <a:tailEnd/>
            </a:ln>
          </p:spPr>
          <p:txBody>
            <a:bodyPr/>
            <a:lstStyle/>
            <a:p>
              <a:endParaRPr lang="en-US"/>
            </a:p>
          </p:txBody>
        </p:sp>
        <p:sp>
          <p:nvSpPr>
            <p:cNvPr id="343" name="Freeform 104"/>
            <p:cNvSpPr>
              <a:spLocks/>
            </p:cNvSpPr>
            <p:nvPr/>
          </p:nvSpPr>
          <p:spPr bwMode="auto">
            <a:xfrm>
              <a:off x="4350" y="2447"/>
              <a:ext cx="32" cy="82"/>
            </a:xfrm>
            <a:custGeom>
              <a:avLst/>
              <a:gdLst>
                <a:gd name="T0" fmla="*/ 0 w 32"/>
                <a:gd name="T1" fmla="*/ 82 h 82"/>
                <a:gd name="T2" fmla="*/ 10 w 32"/>
                <a:gd name="T3" fmla="*/ 59 h 82"/>
                <a:gd name="T4" fmla="*/ 22 w 32"/>
                <a:gd name="T5" fmla="*/ 46 h 82"/>
                <a:gd name="T6" fmla="*/ 32 w 32"/>
                <a:gd name="T7" fmla="*/ 0 h 82"/>
                <a:gd name="T8" fmla="*/ 13 w 32"/>
                <a:gd name="T9" fmla="*/ 11 h 82"/>
                <a:gd name="T10" fmla="*/ 0 w 32"/>
                <a:gd name="T11" fmla="*/ 54 h 82"/>
                <a:gd name="T12" fmla="*/ 0 w 32"/>
                <a:gd name="T13" fmla="*/ 82 h 82"/>
                <a:gd name="T14" fmla="*/ 0 w 32"/>
                <a:gd name="T15" fmla="*/ 82 h 82"/>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82"/>
                <a:gd name="T26" fmla="*/ 32 w 32"/>
                <a:gd name="T27" fmla="*/ 82 h 8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82">
                  <a:moveTo>
                    <a:pt x="0" y="82"/>
                  </a:moveTo>
                  <a:lnTo>
                    <a:pt x="10" y="59"/>
                  </a:lnTo>
                  <a:lnTo>
                    <a:pt x="22" y="46"/>
                  </a:lnTo>
                  <a:lnTo>
                    <a:pt x="32" y="0"/>
                  </a:lnTo>
                  <a:lnTo>
                    <a:pt x="13" y="11"/>
                  </a:lnTo>
                  <a:lnTo>
                    <a:pt x="0" y="54"/>
                  </a:lnTo>
                  <a:lnTo>
                    <a:pt x="0" y="82"/>
                  </a:lnTo>
                  <a:close/>
                </a:path>
              </a:pathLst>
            </a:custGeom>
            <a:solidFill>
              <a:srgbClr val="B8FFB8"/>
            </a:solidFill>
            <a:ln w="9525">
              <a:noFill/>
              <a:round/>
              <a:headEnd/>
              <a:tailEnd/>
            </a:ln>
          </p:spPr>
          <p:txBody>
            <a:bodyPr/>
            <a:lstStyle/>
            <a:p>
              <a:endParaRPr lang="en-US"/>
            </a:p>
          </p:txBody>
        </p:sp>
        <p:sp>
          <p:nvSpPr>
            <p:cNvPr id="344" name="Freeform 105"/>
            <p:cNvSpPr>
              <a:spLocks/>
            </p:cNvSpPr>
            <p:nvPr/>
          </p:nvSpPr>
          <p:spPr bwMode="auto">
            <a:xfrm>
              <a:off x="3745" y="2596"/>
              <a:ext cx="658" cy="288"/>
            </a:xfrm>
            <a:custGeom>
              <a:avLst/>
              <a:gdLst>
                <a:gd name="T0" fmla="*/ 0 w 658"/>
                <a:gd name="T1" fmla="*/ 248 h 288"/>
                <a:gd name="T2" fmla="*/ 95 w 658"/>
                <a:gd name="T3" fmla="*/ 235 h 288"/>
                <a:gd name="T4" fmla="*/ 151 w 658"/>
                <a:gd name="T5" fmla="*/ 209 h 288"/>
                <a:gd name="T6" fmla="*/ 255 w 658"/>
                <a:gd name="T7" fmla="*/ 198 h 288"/>
                <a:gd name="T8" fmla="*/ 298 w 658"/>
                <a:gd name="T9" fmla="*/ 225 h 288"/>
                <a:gd name="T10" fmla="*/ 367 w 658"/>
                <a:gd name="T11" fmla="*/ 215 h 288"/>
                <a:gd name="T12" fmla="*/ 470 w 658"/>
                <a:gd name="T13" fmla="*/ 288 h 288"/>
                <a:gd name="T14" fmla="*/ 511 w 658"/>
                <a:gd name="T15" fmla="*/ 278 h 288"/>
                <a:gd name="T16" fmla="*/ 568 w 658"/>
                <a:gd name="T17" fmla="*/ 195 h 288"/>
                <a:gd name="T18" fmla="*/ 615 w 658"/>
                <a:gd name="T19" fmla="*/ 178 h 288"/>
                <a:gd name="T20" fmla="*/ 630 w 658"/>
                <a:gd name="T21" fmla="*/ 154 h 288"/>
                <a:gd name="T22" fmla="*/ 579 w 658"/>
                <a:gd name="T23" fmla="*/ 163 h 288"/>
                <a:gd name="T24" fmla="*/ 566 w 658"/>
                <a:gd name="T25" fmla="*/ 145 h 288"/>
                <a:gd name="T26" fmla="*/ 597 w 658"/>
                <a:gd name="T27" fmla="*/ 137 h 288"/>
                <a:gd name="T28" fmla="*/ 597 w 658"/>
                <a:gd name="T29" fmla="*/ 127 h 288"/>
                <a:gd name="T30" fmla="*/ 562 w 658"/>
                <a:gd name="T31" fmla="*/ 115 h 288"/>
                <a:gd name="T32" fmla="*/ 606 w 658"/>
                <a:gd name="T33" fmla="*/ 98 h 288"/>
                <a:gd name="T34" fmla="*/ 603 w 658"/>
                <a:gd name="T35" fmla="*/ 116 h 288"/>
                <a:gd name="T36" fmla="*/ 631 w 658"/>
                <a:gd name="T37" fmla="*/ 116 h 288"/>
                <a:gd name="T38" fmla="*/ 648 w 658"/>
                <a:gd name="T39" fmla="*/ 86 h 288"/>
                <a:gd name="T40" fmla="*/ 658 w 658"/>
                <a:gd name="T41" fmla="*/ 85 h 288"/>
                <a:gd name="T42" fmla="*/ 652 w 658"/>
                <a:gd name="T43" fmla="*/ 58 h 288"/>
                <a:gd name="T44" fmla="*/ 631 w 658"/>
                <a:gd name="T45" fmla="*/ 85 h 288"/>
                <a:gd name="T46" fmla="*/ 611 w 658"/>
                <a:gd name="T47" fmla="*/ 26 h 288"/>
                <a:gd name="T48" fmla="*/ 625 w 658"/>
                <a:gd name="T49" fmla="*/ 23 h 288"/>
                <a:gd name="T50" fmla="*/ 644 w 658"/>
                <a:gd name="T51" fmla="*/ 39 h 288"/>
                <a:gd name="T52" fmla="*/ 630 w 658"/>
                <a:gd name="T53" fmla="*/ 12 h 288"/>
                <a:gd name="T54" fmla="*/ 615 w 658"/>
                <a:gd name="T55" fmla="*/ 0 h 288"/>
                <a:gd name="T56" fmla="*/ 382 w 658"/>
                <a:gd name="T57" fmla="*/ 45 h 288"/>
                <a:gd name="T58" fmla="*/ 187 w 658"/>
                <a:gd name="T59" fmla="*/ 69 h 288"/>
                <a:gd name="T60" fmla="*/ 160 w 658"/>
                <a:gd name="T61" fmla="*/ 121 h 288"/>
                <a:gd name="T62" fmla="*/ 118 w 658"/>
                <a:gd name="T63" fmla="*/ 131 h 288"/>
                <a:gd name="T64" fmla="*/ 98 w 658"/>
                <a:gd name="T65" fmla="*/ 158 h 288"/>
                <a:gd name="T66" fmla="*/ 23 w 658"/>
                <a:gd name="T67" fmla="*/ 201 h 288"/>
                <a:gd name="T68" fmla="*/ 19 w 658"/>
                <a:gd name="T69" fmla="*/ 217 h 288"/>
                <a:gd name="T70" fmla="*/ 0 w 658"/>
                <a:gd name="T71" fmla="*/ 226 h 288"/>
                <a:gd name="T72" fmla="*/ 0 w 658"/>
                <a:gd name="T73" fmla="*/ 248 h 288"/>
                <a:gd name="T74" fmla="*/ 0 w 658"/>
                <a:gd name="T75" fmla="*/ 248 h 2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58"/>
                <a:gd name="T115" fmla="*/ 0 h 288"/>
                <a:gd name="T116" fmla="*/ 658 w 658"/>
                <a:gd name="T117" fmla="*/ 288 h 28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58" h="288">
                  <a:moveTo>
                    <a:pt x="0" y="248"/>
                  </a:moveTo>
                  <a:lnTo>
                    <a:pt x="95" y="235"/>
                  </a:lnTo>
                  <a:lnTo>
                    <a:pt x="151" y="209"/>
                  </a:lnTo>
                  <a:lnTo>
                    <a:pt x="255" y="198"/>
                  </a:lnTo>
                  <a:lnTo>
                    <a:pt x="298" y="225"/>
                  </a:lnTo>
                  <a:lnTo>
                    <a:pt x="367" y="215"/>
                  </a:lnTo>
                  <a:lnTo>
                    <a:pt x="470" y="288"/>
                  </a:lnTo>
                  <a:lnTo>
                    <a:pt x="511" y="278"/>
                  </a:lnTo>
                  <a:lnTo>
                    <a:pt x="568" y="195"/>
                  </a:lnTo>
                  <a:lnTo>
                    <a:pt x="615" y="178"/>
                  </a:lnTo>
                  <a:lnTo>
                    <a:pt x="630" y="154"/>
                  </a:lnTo>
                  <a:lnTo>
                    <a:pt x="579" y="163"/>
                  </a:lnTo>
                  <a:lnTo>
                    <a:pt x="566" y="145"/>
                  </a:lnTo>
                  <a:lnTo>
                    <a:pt x="597" y="137"/>
                  </a:lnTo>
                  <a:lnTo>
                    <a:pt x="597" y="127"/>
                  </a:lnTo>
                  <a:lnTo>
                    <a:pt x="562" y="115"/>
                  </a:lnTo>
                  <a:lnTo>
                    <a:pt x="606" y="98"/>
                  </a:lnTo>
                  <a:lnTo>
                    <a:pt x="603" y="116"/>
                  </a:lnTo>
                  <a:lnTo>
                    <a:pt x="631" y="116"/>
                  </a:lnTo>
                  <a:lnTo>
                    <a:pt x="648" y="86"/>
                  </a:lnTo>
                  <a:lnTo>
                    <a:pt x="658" y="85"/>
                  </a:lnTo>
                  <a:lnTo>
                    <a:pt x="652" y="58"/>
                  </a:lnTo>
                  <a:lnTo>
                    <a:pt x="631" y="85"/>
                  </a:lnTo>
                  <a:lnTo>
                    <a:pt x="611" y="26"/>
                  </a:lnTo>
                  <a:lnTo>
                    <a:pt x="625" y="23"/>
                  </a:lnTo>
                  <a:lnTo>
                    <a:pt x="644" y="39"/>
                  </a:lnTo>
                  <a:lnTo>
                    <a:pt x="630" y="12"/>
                  </a:lnTo>
                  <a:lnTo>
                    <a:pt x="615" y="0"/>
                  </a:lnTo>
                  <a:lnTo>
                    <a:pt x="382" y="45"/>
                  </a:lnTo>
                  <a:lnTo>
                    <a:pt x="187" y="69"/>
                  </a:lnTo>
                  <a:lnTo>
                    <a:pt x="160" y="121"/>
                  </a:lnTo>
                  <a:lnTo>
                    <a:pt x="118" y="131"/>
                  </a:lnTo>
                  <a:lnTo>
                    <a:pt x="98" y="158"/>
                  </a:lnTo>
                  <a:lnTo>
                    <a:pt x="23" y="201"/>
                  </a:lnTo>
                  <a:lnTo>
                    <a:pt x="19" y="217"/>
                  </a:lnTo>
                  <a:lnTo>
                    <a:pt x="0" y="226"/>
                  </a:lnTo>
                  <a:lnTo>
                    <a:pt x="0" y="248"/>
                  </a:lnTo>
                  <a:close/>
                </a:path>
              </a:pathLst>
            </a:custGeom>
            <a:solidFill>
              <a:schemeClr val="accent1"/>
            </a:solidFill>
            <a:ln w="9525">
              <a:noFill/>
              <a:round/>
              <a:headEnd/>
              <a:tailEnd/>
            </a:ln>
          </p:spPr>
          <p:txBody>
            <a:bodyPr/>
            <a:lstStyle/>
            <a:p>
              <a:endParaRPr lang="en-US"/>
            </a:p>
          </p:txBody>
        </p:sp>
        <p:sp>
          <p:nvSpPr>
            <p:cNvPr id="345" name="Freeform 106"/>
            <p:cNvSpPr>
              <a:spLocks/>
            </p:cNvSpPr>
            <p:nvPr/>
          </p:nvSpPr>
          <p:spPr bwMode="auto">
            <a:xfrm>
              <a:off x="3823" y="2794"/>
              <a:ext cx="392" cy="291"/>
            </a:xfrm>
            <a:custGeom>
              <a:avLst/>
              <a:gdLst>
                <a:gd name="T0" fmla="*/ 17 w 392"/>
                <a:gd name="T1" fmla="*/ 37 h 291"/>
                <a:gd name="T2" fmla="*/ 73 w 392"/>
                <a:gd name="T3" fmla="*/ 11 h 291"/>
                <a:gd name="T4" fmla="*/ 177 w 392"/>
                <a:gd name="T5" fmla="*/ 0 h 291"/>
                <a:gd name="T6" fmla="*/ 220 w 392"/>
                <a:gd name="T7" fmla="*/ 27 h 291"/>
                <a:gd name="T8" fmla="*/ 289 w 392"/>
                <a:gd name="T9" fmla="*/ 17 h 291"/>
                <a:gd name="T10" fmla="*/ 392 w 392"/>
                <a:gd name="T11" fmla="*/ 90 h 291"/>
                <a:gd name="T12" fmla="*/ 347 w 392"/>
                <a:gd name="T13" fmla="*/ 145 h 291"/>
                <a:gd name="T14" fmla="*/ 349 w 392"/>
                <a:gd name="T15" fmla="*/ 169 h 291"/>
                <a:gd name="T16" fmla="*/ 271 w 392"/>
                <a:gd name="T17" fmla="*/ 240 h 291"/>
                <a:gd name="T18" fmla="*/ 258 w 392"/>
                <a:gd name="T19" fmla="*/ 243 h 291"/>
                <a:gd name="T20" fmla="*/ 253 w 392"/>
                <a:gd name="T21" fmla="*/ 265 h 291"/>
                <a:gd name="T22" fmla="*/ 235 w 392"/>
                <a:gd name="T23" fmla="*/ 252 h 291"/>
                <a:gd name="T24" fmla="*/ 250 w 392"/>
                <a:gd name="T25" fmla="*/ 273 h 291"/>
                <a:gd name="T26" fmla="*/ 235 w 392"/>
                <a:gd name="T27" fmla="*/ 291 h 291"/>
                <a:gd name="T28" fmla="*/ 222 w 392"/>
                <a:gd name="T29" fmla="*/ 289 h 291"/>
                <a:gd name="T30" fmla="*/ 168 w 392"/>
                <a:gd name="T31" fmla="*/ 205 h 291"/>
                <a:gd name="T32" fmla="*/ 51 w 392"/>
                <a:gd name="T33" fmla="*/ 101 h 291"/>
                <a:gd name="T34" fmla="*/ 0 w 392"/>
                <a:gd name="T35" fmla="*/ 68 h 291"/>
                <a:gd name="T36" fmla="*/ 17 w 392"/>
                <a:gd name="T37" fmla="*/ 37 h 291"/>
                <a:gd name="T38" fmla="*/ 17 w 392"/>
                <a:gd name="T39" fmla="*/ 37 h 2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92"/>
                <a:gd name="T61" fmla="*/ 0 h 291"/>
                <a:gd name="T62" fmla="*/ 392 w 392"/>
                <a:gd name="T63" fmla="*/ 291 h 29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92" h="291">
                  <a:moveTo>
                    <a:pt x="17" y="37"/>
                  </a:moveTo>
                  <a:lnTo>
                    <a:pt x="73" y="11"/>
                  </a:lnTo>
                  <a:lnTo>
                    <a:pt x="177" y="0"/>
                  </a:lnTo>
                  <a:lnTo>
                    <a:pt x="220" y="27"/>
                  </a:lnTo>
                  <a:lnTo>
                    <a:pt x="289" y="17"/>
                  </a:lnTo>
                  <a:lnTo>
                    <a:pt x="392" y="90"/>
                  </a:lnTo>
                  <a:lnTo>
                    <a:pt x="347" y="145"/>
                  </a:lnTo>
                  <a:lnTo>
                    <a:pt x="349" y="169"/>
                  </a:lnTo>
                  <a:lnTo>
                    <a:pt x="271" y="240"/>
                  </a:lnTo>
                  <a:lnTo>
                    <a:pt x="258" y="243"/>
                  </a:lnTo>
                  <a:lnTo>
                    <a:pt x="253" y="265"/>
                  </a:lnTo>
                  <a:lnTo>
                    <a:pt x="235" y="252"/>
                  </a:lnTo>
                  <a:lnTo>
                    <a:pt x="250" y="273"/>
                  </a:lnTo>
                  <a:lnTo>
                    <a:pt x="235" y="291"/>
                  </a:lnTo>
                  <a:lnTo>
                    <a:pt x="222" y="289"/>
                  </a:lnTo>
                  <a:lnTo>
                    <a:pt x="168" y="205"/>
                  </a:lnTo>
                  <a:lnTo>
                    <a:pt x="51" y="101"/>
                  </a:lnTo>
                  <a:lnTo>
                    <a:pt x="0" y="68"/>
                  </a:lnTo>
                  <a:lnTo>
                    <a:pt x="17" y="37"/>
                  </a:lnTo>
                  <a:close/>
                </a:path>
              </a:pathLst>
            </a:custGeom>
            <a:solidFill>
              <a:schemeClr val="accent1"/>
            </a:solidFill>
            <a:ln w="9525">
              <a:noFill/>
              <a:round/>
              <a:headEnd/>
              <a:tailEnd/>
            </a:ln>
          </p:spPr>
          <p:txBody>
            <a:bodyPr/>
            <a:lstStyle/>
            <a:p>
              <a:endParaRPr lang="en-US"/>
            </a:p>
          </p:txBody>
        </p:sp>
        <p:sp>
          <p:nvSpPr>
            <p:cNvPr id="346" name="Freeform 107"/>
            <p:cNvSpPr>
              <a:spLocks/>
            </p:cNvSpPr>
            <p:nvPr/>
          </p:nvSpPr>
          <p:spPr bwMode="auto">
            <a:xfrm>
              <a:off x="4315" y="2283"/>
              <a:ext cx="82" cy="131"/>
            </a:xfrm>
            <a:custGeom>
              <a:avLst/>
              <a:gdLst>
                <a:gd name="T0" fmla="*/ 0 w 82"/>
                <a:gd name="T1" fmla="*/ 12 h 131"/>
                <a:gd name="T2" fmla="*/ 12 w 82"/>
                <a:gd name="T3" fmla="*/ 0 h 131"/>
                <a:gd name="T4" fmla="*/ 27 w 82"/>
                <a:gd name="T5" fmla="*/ 0 h 131"/>
                <a:gd name="T6" fmla="*/ 21 w 82"/>
                <a:gd name="T7" fmla="*/ 14 h 131"/>
                <a:gd name="T8" fmla="*/ 17 w 82"/>
                <a:gd name="T9" fmla="*/ 18 h 131"/>
                <a:gd name="T10" fmla="*/ 21 w 82"/>
                <a:gd name="T11" fmla="*/ 33 h 131"/>
                <a:gd name="T12" fmla="*/ 40 w 82"/>
                <a:gd name="T13" fmla="*/ 53 h 131"/>
                <a:gd name="T14" fmla="*/ 44 w 82"/>
                <a:gd name="T15" fmla="*/ 69 h 131"/>
                <a:gd name="T16" fmla="*/ 60 w 82"/>
                <a:gd name="T17" fmla="*/ 86 h 131"/>
                <a:gd name="T18" fmla="*/ 72 w 82"/>
                <a:gd name="T19" fmla="*/ 90 h 131"/>
                <a:gd name="T20" fmla="*/ 78 w 82"/>
                <a:gd name="T21" fmla="*/ 102 h 131"/>
                <a:gd name="T22" fmla="*/ 67 w 82"/>
                <a:gd name="T23" fmla="*/ 112 h 131"/>
                <a:gd name="T24" fmla="*/ 79 w 82"/>
                <a:gd name="T25" fmla="*/ 111 h 131"/>
                <a:gd name="T26" fmla="*/ 82 w 82"/>
                <a:gd name="T27" fmla="*/ 120 h 131"/>
                <a:gd name="T28" fmla="*/ 32 w 82"/>
                <a:gd name="T29" fmla="*/ 131 h 131"/>
                <a:gd name="T30" fmla="*/ 0 w 82"/>
                <a:gd name="T31" fmla="*/ 12 h 131"/>
                <a:gd name="T32" fmla="*/ 0 w 82"/>
                <a:gd name="T33" fmla="*/ 12 h 13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2"/>
                <a:gd name="T52" fmla="*/ 0 h 131"/>
                <a:gd name="T53" fmla="*/ 82 w 82"/>
                <a:gd name="T54" fmla="*/ 131 h 13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2" h="131">
                  <a:moveTo>
                    <a:pt x="0" y="12"/>
                  </a:moveTo>
                  <a:lnTo>
                    <a:pt x="12" y="0"/>
                  </a:lnTo>
                  <a:lnTo>
                    <a:pt x="27" y="0"/>
                  </a:lnTo>
                  <a:lnTo>
                    <a:pt x="21" y="14"/>
                  </a:lnTo>
                  <a:lnTo>
                    <a:pt x="17" y="18"/>
                  </a:lnTo>
                  <a:lnTo>
                    <a:pt x="21" y="33"/>
                  </a:lnTo>
                  <a:lnTo>
                    <a:pt x="40" y="53"/>
                  </a:lnTo>
                  <a:lnTo>
                    <a:pt x="44" y="69"/>
                  </a:lnTo>
                  <a:lnTo>
                    <a:pt x="60" y="86"/>
                  </a:lnTo>
                  <a:lnTo>
                    <a:pt x="72" y="90"/>
                  </a:lnTo>
                  <a:lnTo>
                    <a:pt x="78" y="102"/>
                  </a:lnTo>
                  <a:lnTo>
                    <a:pt x="67" y="112"/>
                  </a:lnTo>
                  <a:lnTo>
                    <a:pt x="79" y="111"/>
                  </a:lnTo>
                  <a:lnTo>
                    <a:pt x="82" y="120"/>
                  </a:lnTo>
                  <a:lnTo>
                    <a:pt x="32" y="131"/>
                  </a:lnTo>
                  <a:lnTo>
                    <a:pt x="0" y="12"/>
                  </a:lnTo>
                  <a:close/>
                </a:path>
              </a:pathLst>
            </a:custGeom>
            <a:solidFill>
              <a:schemeClr val="accent1"/>
            </a:solidFill>
            <a:ln w="9525">
              <a:noFill/>
              <a:round/>
              <a:headEnd/>
              <a:tailEnd/>
            </a:ln>
          </p:spPr>
          <p:txBody>
            <a:bodyPr/>
            <a:lstStyle/>
            <a:p>
              <a:endParaRPr lang="en-US"/>
            </a:p>
          </p:txBody>
        </p:sp>
        <p:sp>
          <p:nvSpPr>
            <p:cNvPr id="347" name="Freeform 108"/>
            <p:cNvSpPr>
              <a:spLocks/>
            </p:cNvSpPr>
            <p:nvPr/>
          </p:nvSpPr>
          <p:spPr bwMode="auto">
            <a:xfrm>
              <a:off x="3936" y="2078"/>
              <a:ext cx="449" cy="281"/>
            </a:xfrm>
            <a:custGeom>
              <a:avLst/>
              <a:gdLst>
                <a:gd name="T0" fmla="*/ 35 w 449"/>
                <a:gd name="T1" fmla="*/ 281 h 281"/>
                <a:gd name="T2" fmla="*/ 110 w 449"/>
                <a:gd name="T3" fmla="*/ 269 h 281"/>
                <a:gd name="T4" fmla="*/ 379 w 449"/>
                <a:gd name="T5" fmla="*/ 217 h 281"/>
                <a:gd name="T6" fmla="*/ 391 w 449"/>
                <a:gd name="T7" fmla="*/ 205 h 281"/>
                <a:gd name="T8" fmla="*/ 406 w 449"/>
                <a:gd name="T9" fmla="*/ 205 h 281"/>
                <a:gd name="T10" fmla="*/ 423 w 449"/>
                <a:gd name="T11" fmla="*/ 193 h 281"/>
                <a:gd name="T12" fmla="*/ 449 w 449"/>
                <a:gd name="T13" fmla="*/ 161 h 281"/>
                <a:gd name="T14" fmla="*/ 404 w 449"/>
                <a:gd name="T15" fmla="*/ 126 h 281"/>
                <a:gd name="T16" fmla="*/ 403 w 449"/>
                <a:gd name="T17" fmla="*/ 94 h 281"/>
                <a:gd name="T18" fmla="*/ 423 w 449"/>
                <a:gd name="T19" fmla="*/ 48 h 281"/>
                <a:gd name="T20" fmla="*/ 393 w 449"/>
                <a:gd name="T21" fmla="*/ 33 h 281"/>
                <a:gd name="T22" fmla="*/ 361 w 449"/>
                <a:gd name="T23" fmla="*/ 0 h 281"/>
                <a:gd name="T24" fmla="*/ 63 w 449"/>
                <a:gd name="T25" fmla="*/ 55 h 281"/>
                <a:gd name="T26" fmla="*/ 48 w 449"/>
                <a:gd name="T27" fmla="*/ 33 h 281"/>
                <a:gd name="T28" fmla="*/ 0 w 449"/>
                <a:gd name="T29" fmla="*/ 68 h 281"/>
                <a:gd name="T30" fmla="*/ 35 w 449"/>
                <a:gd name="T31" fmla="*/ 281 h 281"/>
                <a:gd name="T32" fmla="*/ 35 w 449"/>
                <a:gd name="T33" fmla="*/ 281 h 2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9"/>
                <a:gd name="T52" fmla="*/ 0 h 281"/>
                <a:gd name="T53" fmla="*/ 449 w 449"/>
                <a:gd name="T54" fmla="*/ 281 h 2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9" h="281">
                  <a:moveTo>
                    <a:pt x="35" y="281"/>
                  </a:moveTo>
                  <a:lnTo>
                    <a:pt x="110" y="269"/>
                  </a:lnTo>
                  <a:lnTo>
                    <a:pt x="379" y="217"/>
                  </a:lnTo>
                  <a:lnTo>
                    <a:pt x="391" y="205"/>
                  </a:lnTo>
                  <a:lnTo>
                    <a:pt x="406" y="205"/>
                  </a:lnTo>
                  <a:lnTo>
                    <a:pt x="423" y="193"/>
                  </a:lnTo>
                  <a:lnTo>
                    <a:pt x="449" y="161"/>
                  </a:lnTo>
                  <a:lnTo>
                    <a:pt x="404" y="126"/>
                  </a:lnTo>
                  <a:lnTo>
                    <a:pt x="403" y="94"/>
                  </a:lnTo>
                  <a:lnTo>
                    <a:pt x="423" y="48"/>
                  </a:lnTo>
                  <a:lnTo>
                    <a:pt x="393" y="33"/>
                  </a:lnTo>
                  <a:lnTo>
                    <a:pt x="361" y="0"/>
                  </a:lnTo>
                  <a:lnTo>
                    <a:pt x="63" y="55"/>
                  </a:lnTo>
                  <a:lnTo>
                    <a:pt x="48" y="33"/>
                  </a:lnTo>
                  <a:lnTo>
                    <a:pt x="0" y="68"/>
                  </a:lnTo>
                  <a:lnTo>
                    <a:pt x="35" y="281"/>
                  </a:lnTo>
                  <a:close/>
                </a:path>
              </a:pathLst>
            </a:custGeom>
            <a:solidFill>
              <a:schemeClr val="accent1"/>
            </a:solidFill>
            <a:ln w="9525">
              <a:noFill/>
              <a:round/>
              <a:headEnd/>
              <a:tailEnd/>
            </a:ln>
          </p:spPr>
          <p:txBody>
            <a:bodyPr/>
            <a:lstStyle/>
            <a:p>
              <a:endParaRPr lang="en-US"/>
            </a:p>
          </p:txBody>
        </p:sp>
        <p:sp>
          <p:nvSpPr>
            <p:cNvPr id="348" name="Freeform 109"/>
            <p:cNvSpPr>
              <a:spLocks/>
            </p:cNvSpPr>
            <p:nvPr/>
          </p:nvSpPr>
          <p:spPr bwMode="auto">
            <a:xfrm>
              <a:off x="4336" y="2126"/>
              <a:ext cx="97" cy="230"/>
            </a:xfrm>
            <a:custGeom>
              <a:avLst/>
              <a:gdLst>
                <a:gd name="T0" fmla="*/ 6 w 97"/>
                <a:gd name="T1" fmla="*/ 157 h 230"/>
                <a:gd name="T2" fmla="*/ 23 w 97"/>
                <a:gd name="T3" fmla="*/ 145 h 230"/>
                <a:gd name="T4" fmla="*/ 49 w 97"/>
                <a:gd name="T5" fmla="*/ 113 h 230"/>
                <a:gd name="T6" fmla="*/ 4 w 97"/>
                <a:gd name="T7" fmla="*/ 78 h 230"/>
                <a:gd name="T8" fmla="*/ 3 w 97"/>
                <a:gd name="T9" fmla="*/ 46 h 230"/>
                <a:gd name="T10" fmla="*/ 23 w 97"/>
                <a:gd name="T11" fmla="*/ 0 h 230"/>
                <a:gd name="T12" fmla="*/ 89 w 97"/>
                <a:gd name="T13" fmla="*/ 23 h 230"/>
                <a:gd name="T14" fmla="*/ 90 w 97"/>
                <a:gd name="T15" fmla="*/ 31 h 230"/>
                <a:gd name="T16" fmla="*/ 82 w 97"/>
                <a:gd name="T17" fmla="*/ 57 h 230"/>
                <a:gd name="T18" fmla="*/ 75 w 97"/>
                <a:gd name="T19" fmla="*/ 62 h 230"/>
                <a:gd name="T20" fmla="*/ 74 w 97"/>
                <a:gd name="T21" fmla="*/ 75 h 230"/>
                <a:gd name="T22" fmla="*/ 81 w 97"/>
                <a:gd name="T23" fmla="*/ 79 h 230"/>
                <a:gd name="T24" fmla="*/ 97 w 97"/>
                <a:gd name="T25" fmla="*/ 75 h 230"/>
                <a:gd name="T26" fmla="*/ 97 w 97"/>
                <a:gd name="T27" fmla="*/ 114 h 230"/>
                <a:gd name="T28" fmla="*/ 97 w 97"/>
                <a:gd name="T29" fmla="*/ 139 h 230"/>
                <a:gd name="T30" fmla="*/ 97 w 97"/>
                <a:gd name="T31" fmla="*/ 152 h 230"/>
                <a:gd name="T32" fmla="*/ 92 w 97"/>
                <a:gd name="T33" fmla="*/ 164 h 230"/>
                <a:gd name="T34" fmla="*/ 85 w 97"/>
                <a:gd name="T35" fmla="*/ 165 h 230"/>
                <a:gd name="T36" fmla="*/ 87 w 97"/>
                <a:gd name="T37" fmla="*/ 176 h 230"/>
                <a:gd name="T38" fmla="*/ 63 w 97"/>
                <a:gd name="T39" fmla="*/ 230 h 230"/>
                <a:gd name="T40" fmla="*/ 58 w 97"/>
                <a:gd name="T41" fmla="*/ 230 h 230"/>
                <a:gd name="T42" fmla="*/ 55 w 97"/>
                <a:gd name="T43" fmla="*/ 210 h 230"/>
                <a:gd name="T44" fmla="*/ 39 w 97"/>
                <a:gd name="T45" fmla="*/ 210 h 230"/>
                <a:gd name="T46" fmla="*/ 6 w 97"/>
                <a:gd name="T47" fmla="*/ 188 h 230"/>
                <a:gd name="T48" fmla="*/ 0 w 97"/>
                <a:gd name="T49" fmla="*/ 171 h 230"/>
                <a:gd name="T50" fmla="*/ 6 w 97"/>
                <a:gd name="T51" fmla="*/ 157 h 230"/>
                <a:gd name="T52" fmla="*/ 6 w 97"/>
                <a:gd name="T53" fmla="*/ 157 h 23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7"/>
                <a:gd name="T82" fmla="*/ 0 h 230"/>
                <a:gd name="T83" fmla="*/ 97 w 97"/>
                <a:gd name="T84" fmla="*/ 230 h 23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7" h="230">
                  <a:moveTo>
                    <a:pt x="6" y="157"/>
                  </a:moveTo>
                  <a:lnTo>
                    <a:pt x="23" y="145"/>
                  </a:lnTo>
                  <a:lnTo>
                    <a:pt x="49" y="113"/>
                  </a:lnTo>
                  <a:lnTo>
                    <a:pt x="4" y="78"/>
                  </a:lnTo>
                  <a:lnTo>
                    <a:pt x="3" y="46"/>
                  </a:lnTo>
                  <a:lnTo>
                    <a:pt x="23" y="0"/>
                  </a:lnTo>
                  <a:lnTo>
                    <a:pt x="89" y="23"/>
                  </a:lnTo>
                  <a:lnTo>
                    <a:pt x="90" y="31"/>
                  </a:lnTo>
                  <a:lnTo>
                    <a:pt x="82" y="57"/>
                  </a:lnTo>
                  <a:lnTo>
                    <a:pt x="75" y="62"/>
                  </a:lnTo>
                  <a:lnTo>
                    <a:pt x="74" y="75"/>
                  </a:lnTo>
                  <a:lnTo>
                    <a:pt x="81" y="79"/>
                  </a:lnTo>
                  <a:lnTo>
                    <a:pt x="97" y="75"/>
                  </a:lnTo>
                  <a:lnTo>
                    <a:pt x="97" y="114"/>
                  </a:lnTo>
                  <a:lnTo>
                    <a:pt x="97" y="139"/>
                  </a:lnTo>
                  <a:lnTo>
                    <a:pt x="97" y="152"/>
                  </a:lnTo>
                  <a:lnTo>
                    <a:pt x="92" y="164"/>
                  </a:lnTo>
                  <a:lnTo>
                    <a:pt x="85" y="165"/>
                  </a:lnTo>
                  <a:lnTo>
                    <a:pt x="87" y="176"/>
                  </a:lnTo>
                  <a:lnTo>
                    <a:pt x="63" y="230"/>
                  </a:lnTo>
                  <a:lnTo>
                    <a:pt x="58" y="230"/>
                  </a:lnTo>
                  <a:lnTo>
                    <a:pt x="55" y="210"/>
                  </a:lnTo>
                  <a:lnTo>
                    <a:pt x="39" y="210"/>
                  </a:lnTo>
                  <a:lnTo>
                    <a:pt x="6" y="188"/>
                  </a:lnTo>
                  <a:lnTo>
                    <a:pt x="0" y="171"/>
                  </a:lnTo>
                  <a:lnTo>
                    <a:pt x="6" y="157"/>
                  </a:lnTo>
                  <a:close/>
                </a:path>
              </a:pathLst>
            </a:custGeom>
            <a:solidFill>
              <a:srgbClr val="FF9900"/>
            </a:solidFill>
            <a:ln w="19050">
              <a:solidFill>
                <a:srgbClr val="000000"/>
              </a:solidFill>
              <a:round/>
              <a:headEnd/>
              <a:tailEnd/>
            </a:ln>
          </p:spPr>
          <p:txBody>
            <a:bodyPr/>
            <a:lstStyle/>
            <a:p>
              <a:endParaRPr lang="en-US"/>
            </a:p>
          </p:txBody>
        </p:sp>
        <p:sp>
          <p:nvSpPr>
            <p:cNvPr id="349" name="Freeform 110"/>
            <p:cNvSpPr>
              <a:spLocks/>
            </p:cNvSpPr>
            <p:nvPr/>
          </p:nvSpPr>
          <p:spPr bwMode="auto">
            <a:xfrm>
              <a:off x="3984" y="1768"/>
              <a:ext cx="458" cy="399"/>
            </a:xfrm>
            <a:custGeom>
              <a:avLst/>
              <a:gdLst>
                <a:gd name="T0" fmla="*/ 15 w 458"/>
                <a:gd name="T1" fmla="*/ 365 h 399"/>
                <a:gd name="T2" fmla="*/ 313 w 458"/>
                <a:gd name="T3" fmla="*/ 310 h 399"/>
                <a:gd name="T4" fmla="*/ 345 w 458"/>
                <a:gd name="T5" fmla="*/ 343 h 399"/>
                <a:gd name="T6" fmla="*/ 375 w 458"/>
                <a:gd name="T7" fmla="*/ 358 h 399"/>
                <a:gd name="T8" fmla="*/ 441 w 458"/>
                <a:gd name="T9" fmla="*/ 381 h 399"/>
                <a:gd name="T10" fmla="*/ 446 w 458"/>
                <a:gd name="T11" fmla="*/ 399 h 399"/>
                <a:gd name="T12" fmla="*/ 457 w 458"/>
                <a:gd name="T13" fmla="*/ 374 h 399"/>
                <a:gd name="T14" fmla="*/ 458 w 458"/>
                <a:gd name="T15" fmla="*/ 341 h 399"/>
                <a:gd name="T16" fmla="*/ 446 w 458"/>
                <a:gd name="T17" fmla="*/ 276 h 399"/>
                <a:gd name="T18" fmla="*/ 446 w 458"/>
                <a:gd name="T19" fmla="*/ 209 h 399"/>
                <a:gd name="T20" fmla="*/ 414 w 458"/>
                <a:gd name="T21" fmla="*/ 111 h 399"/>
                <a:gd name="T22" fmla="*/ 409 w 458"/>
                <a:gd name="T23" fmla="*/ 68 h 399"/>
                <a:gd name="T24" fmla="*/ 388 w 458"/>
                <a:gd name="T25" fmla="*/ 0 h 399"/>
                <a:gd name="T26" fmla="*/ 292 w 458"/>
                <a:gd name="T27" fmla="*/ 22 h 399"/>
                <a:gd name="T28" fmla="*/ 238 w 458"/>
                <a:gd name="T29" fmla="*/ 79 h 399"/>
                <a:gd name="T30" fmla="*/ 235 w 458"/>
                <a:gd name="T31" fmla="*/ 94 h 399"/>
                <a:gd name="T32" fmla="*/ 204 w 458"/>
                <a:gd name="T33" fmla="*/ 127 h 399"/>
                <a:gd name="T34" fmla="*/ 212 w 458"/>
                <a:gd name="T35" fmla="*/ 139 h 399"/>
                <a:gd name="T36" fmla="*/ 219 w 458"/>
                <a:gd name="T37" fmla="*/ 149 h 399"/>
                <a:gd name="T38" fmla="*/ 214 w 458"/>
                <a:gd name="T39" fmla="*/ 151 h 399"/>
                <a:gd name="T40" fmla="*/ 223 w 458"/>
                <a:gd name="T41" fmla="*/ 165 h 399"/>
                <a:gd name="T42" fmla="*/ 225 w 458"/>
                <a:gd name="T43" fmla="*/ 177 h 399"/>
                <a:gd name="T44" fmla="*/ 195 w 458"/>
                <a:gd name="T45" fmla="*/ 205 h 399"/>
                <a:gd name="T46" fmla="*/ 151 w 458"/>
                <a:gd name="T47" fmla="*/ 217 h 399"/>
                <a:gd name="T48" fmla="*/ 140 w 458"/>
                <a:gd name="T49" fmla="*/ 225 h 399"/>
                <a:gd name="T50" fmla="*/ 124 w 458"/>
                <a:gd name="T51" fmla="*/ 218 h 399"/>
                <a:gd name="T52" fmla="*/ 74 w 458"/>
                <a:gd name="T53" fmla="*/ 224 h 399"/>
                <a:gd name="T54" fmla="*/ 38 w 458"/>
                <a:gd name="T55" fmla="*/ 239 h 399"/>
                <a:gd name="T56" fmla="*/ 38 w 458"/>
                <a:gd name="T57" fmla="*/ 257 h 399"/>
                <a:gd name="T58" fmla="*/ 45 w 458"/>
                <a:gd name="T59" fmla="*/ 270 h 399"/>
                <a:gd name="T60" fmla="*/ 50 w 458"/>
                <a:gd name="T61" fmla="*/ 270 h 399"/>
                <a:gd name="T62" fmla="*/ 55 w 458"/>
                <a:gd name="T63" fmla="*/ 284 h 399"/>
                <a:gd name="T64" fmla="*/ 46 w 458"/>
                <a:gd name="T65" fmla="*/ 292 h 399"/>
                <a:gd name="T66" fmla="*/ 42 w 458"/>
                <a:gd name="T67" fmla="*/ 306 h 399"/>
                <a:gd name="T68" fmla="*/ 0 w 458"/>
                <a:gd name="T69" fmla="*/ 343 h 399"/>
                <a:gd name="T70" fmla="*/ 15 w 458"/>
                <a:gd name="T71" fmla="*/ 365 h 399"/>
                <a:gd name="T72" fmla="*/ 15 w 458"/>
                <a:gd name="T73" fmla="*/ 365 h 3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8"/>
                <a:gd name="T112" fmla="*/ 0 h 399"/>
                <a:gd name="T113" fmla="*/ 458 w 458"/>
                <a:gd name="T114" fmla="*/ 399 h 39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8" h="399">
                  <a:moveTo>
                    <a:pt x="15" y="365"/>
                  </a:moveTo>
                  <a:lnTo>
                    <a:pt x="313" y="310"/>
                  </a:lnTo>
                  <a:lnTo>
                    <a:pt x="345" y="343"/>
                  </a:lnTo>
                  <a:lnTo>
                    <a:pt x="375" y="358"/>
                  </a:lnTo>
                  <a:lnTo>
                    <a:pt x="441" y="381"/>
                  </a:lnTo>
                  <a:lnTo>
                    <a:pt x="446" y="399"/>
                  </a:lnTo>
                  <a:lnTo>
                    <a:pt x="457" y="374"/>
                  </a:lnTo>
                  <a:lnTo>
                    <a:pt x="458" y="341"/>
                  </a:lnTo>
                  <a:lnTo>
                    <a:pt x="446" y="276"/>
                  </a:lnTo>
                  <a:lnTo>
                    <a:pt x="446" y="209"/>
                  </a:lnTo>
                  <a:lnTo>
                    <a:pt x="414" y="111"/>
                  </a:lnTo>
                  <a:lnTo>
                    <a:pt x="409" y="68"/>
                  </a:lnTo>
                  <a:lnTo>
                    <a:pt x="388" y="0"/>
                  </a:lnTo>
                  <a:lnTo>
                    <a:pt x="292" y="22"/>
                  </a:lnTo>
                  <a:lnTo>
                    <a:pt x="238" y="79"/>
                  </a:lnTo>
                  <a:lnTo>
                    <a:pt x="235" y="94"/>
                  </a:lnTo>
                  <a:lnTo>
                    <a:pt x="204" y="127"/>
                  </a:lnTo>
                  <a:lnTo>
                    <a:pt x="212" y="139"/>
                  </a:lnTo>
                  <a:lnTo>
                    <a:pt x="219" y="149"/>
                  </a:lnTo>
                  <a:lnTo>
                    <a:pt x="214" y="151"/>
                  </a:lnTo>
                  <a:lnTo>
                    <a:pt x="223" y="165"/>
                  </a:lnTo>
                  <a:lnTo>
                    <a:pt x="225" y="177"/>
                  </a:lnTo>
                  <a:lnTo>
                    <a:pt x="195" y="205"/>
                  </a:lnTo>
                  <a:lnTo>
                    <a:pt x="151" y="217"/>
                  </a:lnTo>
                  <a:lnTo>
                    <a:pt x="140" y="225"/>
                  </a:lnTo>
                  <a:lnTo>
                    <a:pt x="124" y="218"/>
                  </a:lnTo>
                  <a:lnTo>
                    <a:pt x="74" y="224"/>
                  </a:lnTo>
                  <a:lnTo>
                    <a:pt x="38" y="239"/>
                  </a:lnTo>
                  <a:lnTo>
                    <a:pt x="38" y="257"/>
                  </a:lnTo>
                  <a:lnTo>
                    <a:pt x="45" y="270"/>
                  </a:lnTo>
                  <a:lnTo>
                    <a:pt x="50" y="270"/>
                  </a:lnTo>
                  <a:lnTo>
                    <a:pt x="55" y="284"/>
                  </a:lnTo>
                  <a:lnTo>
                    <a:pt x="46" y="292"/>
                  </a:lnTo>
                  <a:lnTo>
                    <a:pt x="42" y="306"/>
                  </a:lnTo>
                  <a:lnTo>
                    <a:pt x="0" y="343"/>
                  </a:lnTo>
                  <a:lnTo>
                    <a:pt x="15" y="365"/>
                  </a:lnTo>
                  <a:close/>
                </a:path>
              </a:pathLst>
            </a:custGeom>
            <a:solidFill>
              <a:srgbClr val="FF9933"/>
            </a:solidFill>
            <a:ln w="19050">
              <a:solidFill>
                <a:srgbClr val="000000"/>
              </a:solidFill>
              <a:round/>
              <a:headEnd/>
              <a:tailEnd/>
            </a:ln>
          </p:spPr>
          <p:txBody>
            <a:bodyPr/>
            <a:lstStyle/>
            <a:p>
              <a:endParaRPr lang="en-US"/>
            </a:p>
          </p:txBody>
        </p:sp>
        <p:sp>
          <p:nvSpPr>
            <p:cNvPr id="350" name="Freeform 111"/>
            <p:cNvSpPr>
              <a:spLocks/>
            </p:cNvSpPr>
            <p:nvPr/>
          </p:nvSpPr>
          <p:spPr bwMode="auto">
            <a:xfrm>
              <a:off x="4410" y="2183"/>
              <a:ext cx="12" cy="18"/>
            </a:xfrm>
            <a:custGeom>
              <a:avLst/>
              <a:gdLst>
                <a:gd name="T0" fmla="*/ 0 w 12"/>
                <a:gd name="T1" fmla="*/ 18 h 18"/>
                <a:gd name="T2" fmla="*/ 1 w 12"/>
                <a:gd name="T3" fmla="*/ 5 h 18"/>
                <a:gd name="T4" fmla="*/ 8 w 12"/>
                <a:gd name="T5" fmla="*/ 0 h 18"/>
                <a:gd name="T6" fmla="*/ 12 w 12"/>
                <a:gd name="T7" fmla="*/ 4 h 18"/>
                <a:gd name="T8" fmla="*/ 0 w 12"/>
                <a:gd name="T9" fmla="*/ 18 h 18"/>
                <a:gd name="T10" fmla="*/ 0 w 12"/>
                <a:gd name="T11" fmla="*/ 18 h 18"/>
                <a:gd name="T12" fmla="*/ 0 w 12"/>
                <a:gd name="T13" fmla="*/ 18 h 18"/>
                <a:gd name="T14" fmla="*/ 0 60000 65536"/>
                <a:gd name="T15" fmla="*/ 0 60000 65536"/>
                <a:gd name="T16" fmla="*/ 0 60000 65536"/>
                <a:gd name="T17" fmla="*/ 0 60000 65536"/>
                <a:gd name="T18" fmla="*/ 0 60000 65536"/>
                <a:gd name="T19" fmla="*/ 0 60000 65536"/>
                <a:gd name="T20" fmla="*/ 0 60000 65536"/>
                <a:gd name="T21" fmla="*/ 0 w 12"/>
                <a:gd name="T22" fmla="*/ 0 h 18"/>
                <a:gd name="T23" fmla="*/ 12 w 12"/>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8">
                  <a:moveTo>
                    <a:pt x="0" y="18"/>
                  </a:moveTo>
                  <a:lnTo>
                    <a:pt x="1" y="5"/>
                  </a:lnTo>
                  <a:lnTo>
                    <a:pt x="8" y="0"/>
                  </a:lnTo>
                  <a:lnTo>
                    <a:pt x="12" y="4"/>
                  </a:lnTo>
                  <a:lnTo>
                    <a:pt x="0" y="18"/>
                  </a:lnTo>
                  <a:close/>
                </a:path>
              </a:pathLst>
            </a:custGeom>
            <a:solidFill>
              <a:srgbClr val="A9EBD9"/>
            </a:solidFill>
            <a:ln w="9525">
              <a:noFill/>
              <a:round/>
              <a:headEnd/>
              <a:tailEnd/>
            </a:ln>
          </p:spPr>
          <p:txBody>
            <a:bodyPr/>
            <a:lstStyle/>
            <a:p>
              <a:endParaRPr lang="en-US"/>
            </a:p>
          </p:txBody>
        </p:sp>
        <p:sp>
          <p:nvSpPr>
            <p:cNvPr id="351" name="Freeform 112"/>
            <p:cNvSpPr>
              <a:spLocks/>
            </p:cNvSpPr>
            <p:nvPr/>
          </p:nvSpPr>
          <p:spPr bwMode="auto">
            <a:xfrm>
              <a:off x="4423" y="2107"/>
              <a:ext cx="143" cy="82"/>
            </a:xfrm>
            <a:custGeom>
              <a:avLst/>
              <a:gdLst>
                <a:gd name="T0" fmla="*/ 11 w 143"/>
                <a:gd name="T1" fmla="*/ 82 h 82"/>
                <a:gd name="T2" fmla="*/ 61 w 143"/>
                <a:gd name="T3" fmla="*/ 54 h 82"/>
                <a:gd name="T4" fmla="*/ 96 w 143"/>
                <a:gd name="T5" fmla="*/ 38 h 82"/>
                <a:gd name="T6" fmla="*/ 60 w 143"/>
                <a:gd name="T7" fmla="*/ 64 h 82"/>
                <a:gd name="T8" fmla="*/ 62 w 143"/>
                <a:gd name="T9" fmla="*/ 65 h 82"/>
                <a:gd name="T10" fmla="*/ 116 w 143"/>
                <a:gd name="T11" fmla="*/ 29 h 82"/>
                <a:gd name="T12" fmla="*/ 143 w 143"/>
                <a:gd name="T13" fmla="*/ 4 h 82"/>
                <a:gd name="T14" fmla="*/ 140 w 143"/>
                <a:gd name="T15" fmla="*/ 0 h 82"/>
                <a:gd name="T16" fmla="*/ 116 w 143"/>
                <a:gd name="T17" fmla="*/ 14 h 82"/>
                <a:gd name="T18" fmla="*/ 113 w 143"/>
                <a:gd name="T19" fmla="*/ 12 h 82"/>
                <a:gd name="T20" fmla="*/ 101 w 143"/>
                <a:gd name="T21" fmla="*/ 29 h 82"/>
                <a:gd name="T22" fmla="*/ 95 w 143"/>
                <a:gd name="T23" fmla="*/ 29 h 82"/>
                <a:gd name="T24" fmla="*/ 112 w 143"/>
                <a:gd name="T25" fmla="*/ 0 h 82"/>
                <a:gd name="T26" fmla="*/ 93 w 143"/>
                <a:gd name="T27" fmla="*/ 22 h 82"/>
                <a:gd name="T28" fmla="*/ 29 w 143"/>
                <a:gd name="T29" fmla="*/ 43 h 82"/>
                <a:gd name="T30" fmla="*/ 17 w 143"/>
                <a:gd name="T31" fmla="*/ 60 h 82"/>
                <a:gd name="T32" fmla="*/ 7 w 143"/>
                <a:gd name="T33" fmla="*/ 62 h 82"/>
                <a:gd name="T34" fmla="*/ 0 w 143"/>
                <a:gd name="T35" fmla="*/ 74 h 82"/>
                <a:gd name="T36" fmla="*/ 11 w 143"/>
                <a:gd name="T37" fmla="*/ 82 h 82"/>
                <a:gd name="T38" fmla="*/ 11 w 143"/>
                <a:gd name="T39" fmla="*/ 82 h 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3"/>
                <a:gd name="T61" fmla="*/ 0 h 82"/>
                <a:gd name="T62" fmla="*/ 143 w 143"/>
                <a:gd name="T63" fmla="*/ 82 h 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3" h="82">
                  <a:moveTo>
                    <a:pt x="11" y="82"/>
                  </a:moveTo>
                  <a:lnTo>
                    <a:pt x="61" y="54"/>
                  </a:lnTo>
                  <a:lnTo>
                    <a:pt x="96" y="38"/>
                  </a:lnTo>
                  <a:lnTo>
                    <a:pt x="60" y="64"/>
                  </a:lnTo>
                  <a:lnTo>
                    <a:pt x="62" y="65"/>
                  </a:lnTo>
                  <a:lnTo>
                    <a:pt x="116" y="29"/>
                  </a:lnTo>
                  <a:lnTo>
                    <a:pt x="143" y="4"/>
                  </a:lnTo>
                  <a:lnTo>
                    <a:pt x="140" y="0"/>
                  </a:lnTo>
                  <a:lnTo>
                    <a:pt x="116" y="14"/>
                  </a:lnTo>
                  <a:lnTo>
                    <a:pt x="113" y="12"/>
                  </a:lnTo>
                  <a:lnTo>
                    <a:pt x="101" y="29"/>
                  </a:lnTo>
                  <a:lnTo>
                    <a:pt x="95" y="29"/>
                  </a:lnTo>
                  <a:lnTo>
                    <a:pt x="112" y="0"/>
                  </a:lnTo>
                  <a:lnTo>
                    <a:pt x="93" y="22"/>
                  </a:lnTo>
                  <a:lnTo>
                    <a:pt x="29" y="43"/>
                  </a:lnTo>
                  <a:lnTo>
                    <a:pt x="17" y="60"/>
                  </a:lnTo>
                  <a:lnTo>
                    <a:pt x="7" y="62"/>
                  </a:lnTo>
                  <a:lnTo>
                    <a:pt x="0" y="74"/>
                  </a:lnTo>
                  <a:lnTo>
                    <a:pt x="11" y="82"/>
                  </a:lnTo>
                  <a:close/>
                </a:path>
              </a:pathLst>
            </a:custGeom>
            <a:solidFill>
              <a:srgbClr val="A9EBD9"/>
            </a:solidFill>
            <a:ln w="9525">
              <a:noFill/>
              <a:round/>
              <a:headEnd/>
              <a:tailEnd/>
            </a:ln>
          </p:spPr>
          <p:txBody>
            <a:bodyPr/>
            <a:lstStyle/>
            <a:p>
              <a:endParaRPr lang="en-US"/>
            </a:p>
          </p:txBody>
        </p:sp>
        <p:sp>
          <p:nvSpPr>
            <p:cNvPr id="352" name="Freeform 113"/>
            <p:cNvSpPr>
              <a:spLocks/>
            </p:cNvSpPr>
            <p:nvPr/>
          </p:nvSpPr>
          <p:spPr bwMode="auto">
            <a:xfrm>
              <a:off x="4430" y="2019"/>
              <a:ext cx="133" cy="123"/>
            </a:xfrm>
            <a:custGeom>
              <a:avLst/>
              <a:gdLst>
                <a:gd name="T0" fmla="*/ 12 w 133"/>
                <a:gd name="T1" fmla="*/ 90 h 123"/>
                <a:gd name="T2" fmla="*/ 11 w 133"/>
                <a:gd name="T3" fmla="*/ 123 h 123"/>
                <a:gd name="T4" fmla="*/ 22 w 133"/>
                <a:gd name="T5" fmla="*/ 121 h 123"/>
                <a:gd name="T6" fmla="*/ 47 w 133"/>
                <a:gd name="T7" fmla="*/ 102 h 123"/>
                <a:gd name="T8" fmla="*/ 55 w 133"/>
                <a:gd name="T9" fmla="*/ 86 h 123"/>
                <a:gd name="T10" fmla="*/ 61 w 133"/>
                <a:gd name="T11" fmla="*/ 90 h 123"/>
                <a:gd name="T12" fmla="*/ 96 w 133"/>
                <a:gd name="T13" fmla="*/ 80 h 123"/>
                <a:gd name="T14" fmla="*/ 97 w 133"/>
                <a:gd name="T15" fmla="*/ 74 h 123"/>
                <a:gd name="T16" fmla="*/ 102 w 133"/>
                <a:gd name="T17" fmla="*/ 76 h 123"/>
                <a:gd name="T18" fmla="*/ 109 w 133"/>
                <a:gd name="T19" fmla="*/ 71 h 123"/>
                <a:gd name="T20" fmla="*/ 120 w 133"/>
                <a:gd name="T21" fmla="*/ 70 h 123"/>
                <a:gd name="T22" fmla="*/ 133 w 133"/>
                <a:gd name="T23" fmla="*/ 63 h 123"/>
                <a:gd name="T24" fmla="*/ 120 w 133"/>
                <a:gd name="T25" fmla="*/ 0 h 123"/>
                <a:gd name="T26" fmla="*/ 0 w 133"/>
                <a:gd name="T27" fmla="*/ 25 h 123"/>
                <a:gd name="T28" fmla="*/ 12 w 133"/>
                <a:gd name="T29" fmla="*/ 90 h 123"/>
                <a:gd name="T30" fmla="*/ 12 w 133"/>
                <a:gd name="T31" fmla="*/ 90 h 1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3"/>
                <a:gd name="T49" fmla="*/ 0 h 123"/>
                <a:gd name="T50" fmla="*/ 133 w 133"/>
                <a:gd name="T51" fmla="*/ 123 h 1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3" h="123">
                  <a:moveTo>
                    <a:pt x="12" y="90"/>
                  </a:moveTo>
                  <a:lnTo>
                    <a:pt x="11" y="123"/>
                  </a:lnTo>
                  <a:lnTo>
                    <a:pt x="22" y="121"/>
                  </a:lnTo>
                  <a:lnTo>
                    <a:pt x="47" y="102"/>
                  </a:lnTo>
                  <a:lnTo>
                    <a:pt x="55" y="86"/>
                  </a:lnTo>
                  <a:lnTo>
                    <a:pt x="61" y="90"/>
                  </a:lnTo>
                  <a:lnTo>
                    <a:pt x="96" y="80"/>
                  </a:lnTo>
                  <a:lnTo>
                    <a:pt x="97" y="74"/>
                  </a:lnTo>
                  <a:lnTo>
                    <a:pt x="102" y="76"/>
                  </a:lnTo>
                  <a:lnTo>
                    <a:pt x="109" y="71"/>
                  </a:lnTo>
                  <a:lnTo>
                    <a:pt x="120" y="70"/>
                  </a:lnTo>
                  <a:lnTo>
                    <a:pt x="133" y="63"/>
                  </a:lnTo>
                  <a:lnTo>
                    <a:pt x="120" y="0"/>
                  </a:lnTo>
                  <a:lnTo>
                    <a:pt x="0" y="25"/>
                  </a:lnTo>
                  <a:lnTo>
                    <a:pt x="12" y="90"/>
                  </a:lnTo>
                  <a:close/>
                </a:path>
              </a:pathLst>
            </a:custGeom>
            <a:solidFill>
              <a:schemeClr val="accent1"/>
            </a:solidFill>
            <a:ln w="9525">
              <a:noFill/>
              <a:round/>
              <a:headEnd/>
              <a:tailEnd/>
            </a:ln>
          </p:spPr>
          <p:txBody>
            <a:bodyPr/>
            <a:lstStyle/>
            <a:p>
              <a:endParaRPr lang="en-US"/>
            </a:p>
          </p:txBody>
        </p:sp>
        <p:sp>
          <p:nvSpPr>
            <p:cNvPr id="353" name="Freeform 114"/>
            <p:cNvSpPr>
              <a:spLocks/>
            </p:cNvSpPr>
            <p:nvPr/>
          </p:nvSpPr>
          <p:spPr bwMode="auto">
            <a:xfrm>
              <a:off x="4550" y="2012"/>
              <a:ext cx="60" cy="70"/>
            </a:xfrm>
            <a:custGeom>
              <a:avLst/>
              <a:gdLst>
                <a:gd name="T0" fmla="*/ 13 w 60"/>
                <a:gd name="T1" fmla="*/ 70 h 70"/>
                <a:gd name="T2" fmla="*/ 39 w 60"/>
                <a:gd name="T3" fmla="*/ 60 h 70"/>
                <a:gd name="T4" fmla="*/ 39 w 60"/>
                <a:gd name="T5" fmla="*/ 32 h 70"/>
                <a:gd name="T6" fmla="*/ 45 w 60"/>
                <a:gd name="T7" fmla="*/ 39 h 70"/>
                <a:gd name="T8" fmla="*/ 47 w 60"/>
                <a:gd name="T9" fmla="*/ 52 h 70"/>
                <a:gd name="T10" fmla="*/ 52 w 60"/>
                <a:gd name="T11" fmla="*/ 52 h 70"/>
                <a:gd name="T12" fmla="*/ 60 w 60"/>
                <a:gd name="T13" fmla="*/ 39 h 70"/>
                <a:gd name="T14" fmla="*/ 52 w 60"/>
                <a:gd name="T15" fmla="*/ 24 h 70"/>
                <a:gd name="T16" fmla="*/ 39 w 60"/>
                <a:gd name="T17" fmla="*/ 22 h 70"/>
                <a:gd name="T18" fmla="*/ 29 w 60"/>
                <a:gd name="T19" fmla="*/ 3 h 70"/>
                <a:gd name="T20" fmla="*/ 21 w 60"/>
                <a:gd name="T21" fmla="*/ 0 h 70"/>
                <a:gd name="T22" fmla="*/ 0 w 60"/>
                <a:gd name="T23" fmla="*/ 7 h 70"/>
                <a:gd name="T24" fmla="*/ 13 w 60"/>
                <a:gd name="T25" fmla="*/ 70 h 70"/>
                <a:gd name="T26" fmla="*/ 13 w 60"/>
                <a:gd name="T27" fmla="*/ 70 h 7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0"/>
                <a:gd name="T43" fmla="*/ 0 h 70"/>
                <a:gd name="T44" fmla="*/ 60 w 60"/>
                <a:gd name="T45" fmla="*/ 70 h 7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0" h="70">
                  <a:moveTo>
                    <a:pt x="13" y="70"/>
                  </a:moveTo>
                  <a:lnTo>
                    <a:pt x="39" y="60"/>
                  </a:lnTo>
                  <a:lnTo>
                    <a:pt x="39" y="32"/>
                  </a:lnTo>
                  <a:lnTo>
                    <a:pt x="45" y="39"/>
                  </a:lnTo>
                  <a:lnTo>
                    <a:pt x="47" y="52"/>
                  </a:lnTo>
                  <a:lnTo>
                    <a:pt x="52" y="52"/>
                  </a:lnTo>
                  <a:lnTo>
                    <a:pt x="60" y="39"/>
                  </a:lnTo>
                  <a:lnTo>
                    <a:pt x="52" y="24"/>
                  </a:lnTo>
                  <a:lnTo>
                    <a:pt x="39" y="22"/>
                  </a:lnTo>
                  <a:lnTo>
                    <a:pt x="29" y="3"/>
                  </a:lnTo>
                  <a:lnTo>
                    <a:pt x="21" y="0"/>
                  </a:lnTo>
                  <a:lnTo>
                    <a:pt x="0" y="7"/>
                  </a:lnTo>
                  <a:lnTo>
                    <a:pt x="13" y="70"/>
                  </a:lnTo>
                  <a:close/>
                </a:path>
              </a:pathLst>
            </a:custGeom>
            <a:solidFill>
              <a:srgbClr val="FF9900"/>
            </a:solidFill>
            <a:ln w="19050">
              <a:solidFill>
                <a:srgbClr val="000000"/>
              </a:solidFill>
              <a:round/>
              <a:headEnd/>
              <a:tailEnd/>
            </a:ln>
          </p:spPr>
          <p:txBody>
            <a:bodyPr/>
            <a:lstStyle/>
            <a:p>
              <a:endParaRPr lang="en-US"/>
            </a:p>
          </p:txBody>
        </p:sp>
        <p:sp>
          <p:nvSpPr>
            <p:cNvPr id="354" name="Freeform 115"/>
            <p:cNvSpPr>
              <a:spLocks/>
            </p:cNvSpPr>
            <p:nvPr/>
          </p:nvSpPr>
          <p:spPr bwMode="auto">
            <a:xfrm>
              <a:off x="4430" y="1925"/>
              <a:ext cx="258" cy="127"/>
            </a:xfrm>
            <a:custGeom>
              <a:avLst/>
              <a:gdLst>
                <a:gd name="T0" fmla="*/ 0 w 258"/>
                <a:gd name="T1" fmla="*/ 119 h 127"/>
                <a:gd name="T2" fmla="*/ 120 w 258"/>
                <a:gd name="T3" fmla="*/ 94 h 127"/>
                <a:gd name="T4" fmla="*/ 141 w 258"/>
                <a:gd name="T5" fmla="*/ 87 h 127"/>
                <a:gd name="T6" fmla="*/ 149 w 258"/>
                <a:gd name="T7" fmla="*/ 90 h 127"/>
                <a:gd name="T8" fmla="*/ 159 w 258"/>
                <a:gd name="T9" fmla="*/ 109 h 127"/>
                <a:gd name="T10" fmla="*/ 172 w 258"/>
                <a:gd name="T11" fmla="*/ 111 h 127"/>
                <a:gd name="T12" fmla="*/ 180 w 258"/>
                <a:gd name="T13" fmla="*/ 126 h 127"/>
                <a:gd name="T14" fmla="*/ 188 w 258"/>
                <a:gd name="T15" fmla="*/ 127 h 127"/>
                <a:gd name="T16" fmla="*/ 198 w 258"/>
                <a:gd name="T17" fmla="*/ 113 h 127"/>
                <a:gd name="T18" fmla="*/ 202 w 258"/>
                <a:gd name="T19" fmla="*/ 100 h 127"/>
                <a:gd name="T20" fmla="*/ 211 w 258"/>
                <a:gd name="T21" fmla="*/ 117 h 127"/>
                <a:gd name="T22" fmla="*/ 258 w 258"/>
                <a:gd name="T23" fmla="*/ 102 h 127"/>
                <a:gd name="T24" fmla="*/ 255 w 258"/>
                <a:gd name="T25" fmla="*/ 84 h 127"/>
                <a:gd name="T26" fmla="*/ 242 w 258"/>
                <a:gd name="T27" fmla="*/ 61 h 127"/>
                <a:gd name="T28" fmla="*/ 235 w 258"/>
                <a:gd name="T29" fmla="*/ 59 h 127"/>
                <a:gd name="T30" fmla="*/ 227 w 258"/>
                <a:gd name="T31" fmla="*/ 60 h 127"/>
                <a:gd name="T32" fmla="*/ 229 w 258"/>
                <a:gd name="T33" fmla="*/ 64 h 127"/>
                <a:gd name="T34" fmla="*/ 239 w 258"/>
                <a:gd name="T35" fmla="*/ 66 h 127"/>
                <a:gd name="T36" fmla="*/ 243 w 258"/>
                <a:gd name="T37" fmla="*/ 87 h 127"/>
                <a:gd name="T38" fmla="*/ 225 w 258"/>
                <a:gd name="T39" fmla="*/ 95 h 127"/>
                <a:gd name="T40" fmla="*/ 198 w 258"/>
                <a:gd name="T41" fmla="*/ 78 h 127"/>
                <a:gd name="T42" fmla="*/ 188 w 258"/>
                <a:gd name="T43" fmla="*/ 59 h 127"/>
                <a:gd name="T44" fmla="*/ 176 w 258"/>
                <a:gd name="T45" fmla="*/ 53 h 127"/>
                <a:gd name="T46" fmla="*/ 176 w 258"/>
                <a:gd name="T47" fmla="*/ 59 h 127"/>
                <a:gd name="T48" fmla="*/ 164 w 258"/>
                <a:gd name="T49" fmla="*/ 48 h 127"/>
                <a:gd name="T50" fmla="*/ 173 w 258"/>
                <a:gd name="T51" fmla="*/ 35 h 127"/>
                <a:gd name="T52" fmla="*/ 182 w 258"/>
                <a:gd name="T53" fmla="*/ 23 h 127"/>
                <a:gd name="T54" fmla="*/ 167 w 258"/>
                <a:gd name="T55" fmla="*/ 0 h 127"/>
                <a:gd name="T56" fmla="*/ 141 w 258"/>
                <a:gd name="T57" fmla="*/ 19 h 127"/>
                <a:gd name="T58" fmla="*/ 55 w 258"/>
                <a:gd name="T59" fmla="*/ 40 h 127"/>
                <a:gd name="T60" fmla="*/ 0 w 258"/>
                <a:gd name="T61" fmla="*/ 52 h 127"/>
                <a:gd name="T62" fmla="*/ 0 w 258"/>
                <a:gd name="T63" fmla="*/ 119 h 127"/>
                <a:gd name="T64" fmla="*/ 0 w 258"/>
                <a:gd name="T65" fmla="*/ 119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8"/>
                <a:gd name="T100" fmla="*/ 0 h 127"/>
                <a:gd name="T101" fmla="*/ 258 w 258"/>
                <a:gd name="T102" fmla="*/ 127 h 12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8" h="127">
                  <a:moveTo>
                    <a:pt x="0" y="119"/>
                  </a:moveTo>
                  <a:lnTo>
                    <a:pt x="120" y="94"/>
                  </a:lnTo>
                  <a:lnTo>
                    <a:pt x="141" y="87"/>
                  </a:lnTo>
                  <a:lnTo>
                    <a:pt x="149" y="90"/>
                  </a:lnTo>
                  <a:lnTo>
                    <a:pt x="159" y="109"/>
                  </a:lnTo>
                  <a:lnTo>
                    <a:pt x="172" y="111"/>
                  </a:lnTo>
                  <a:lnTo>
                    <a:pt x="180" y="126"/>
                  </a:lnTo>
                  <a:lnTo>
                    <a:pt x="188" y="127"/>
                  </a:lnTo>
                  <a:lnTo>
                    <a:pt x="198" y="113"/>
                  </a:lnTo>
                  <a:lnTo>
                    <a:pt x="202" y="100"/>
                  </a:lnTo>
                  <a:lnTo>
                    <a:pt x="211" y="117"/>
                  </a:lnTo>
                  <a:lnTo>
                    <a:pt x="258" y="102"/>
                  </a:lnTo>
                  <a:lnTo>
                    <a:pt x="255" y="84"/>
                  </a:lnTo>
                  <a:lnTo>
                    <a:pt x="242" y="61"/>
                  </a:lnTo>
                  <a:lnTo>
                    <a:pt x="235" y="59"/>
                  </a:lnTo>
                  <a:lnTo>
                    <a:pt x="227" y="60"/>
                  </a:lnTo>
                  <a:lnTo>
                    <a:pt x="229" y="64"/>
                  </a:lnTo>
                  <a:lnTo>
                    <a:pt x="239" y="66"/>
                  </a:lnTo>
                  <a:lnTo>
                    <a:pt x="243" y="87"/>
                  </a:lnTo>
                  <a:lnTo>
                    <a:pt x="225" y="95"/>
                  </a:lnTo>
                  <a:lnTo>
                    <a:pt x="198" y="78"/>
                  </a:lnTo>
                  <a:lnTo>
                    <a:pt x="188" y="59"/>
                  </a:lnTo>
                  <a:lnTo>
                    <a:pt x="176" y="53"/>
                  </a:lnTo>
                  <a:lnTo>
                    <a:pt x="176" y="59"/>
                  </a:lnTo>
                  <a:lnTo>
                    <a:pt x="164" y="48"/>
                  </a:lnTo>
                  <a:lnTo>
                    <a:pt x="173" y="35"/>
                  </a:lnTo>
                  <a:lnTo>
                    <a:pt x="182" y="23"/>
                  </a:lnTo>
                  <a:lnTo>
                    <a:pt x="167" y="0"/>
                  </a:lnTo>
                  <a:lnTo>
                    <a:pt x="141" y="19"/>
                  </a:lnTo>
                  <a:lnTo>
                    <a:pt x="55" y="40"/>
                  </a:lnTo>
                  <a:lnTo>
                    <a:pt x="0" y="52"/>
                  </a:lnTo>
                  <a:lnTo>
                    <a:pt x="0" y="119"/>
                  </a:lnTo>
                  <a:close/>
                </a:path>
              </a:pathLst>
            </a:custGeom>
            <a:solidFill>
              <a:srgbClr val="FF9900"/>
            </a:solidFill>
            <a:ln w="19050">
              <a:solidFill>
                <a:srgbClr val="000000"/>
              </a:solidFill>
              <a:round/>
              <a:headEnd/>
              <a:tailEnd/>
            </a:ln>
          </p:spPr>
          <p:txBody>
            <a:bodyPr/>
            <a:lstStyle/>
            <a:p>
              <a:endParaRPr lang="en-US"/>
            </a:p>
          </p:txBody>
        </p:sp>
        <p:sp>
          <p:nvSpPr>
            <p:cNvPr id="355" name="Freeform 116"/>
            <p:cNvSpPr>
              <a:spLocks/>
            </p:cNvSpPr>
            <p:nvPr/>
          </p:nvSpPr>
          <p:spPr bwMode="auto">
            <a:xfrm>
              <a:off x="4636" y="2048"/>
              <a:ext cx="24" cy="19"/>
            </a:xfrm>
            <a:custGeom>
              <a:avLst/>
              <a:gdLst>
                <a:gd name="T0" fmla="*/ 0 w 24"/>
                <a:gd name="T1" fmla="*/ 19 h 19"/>
                <a:gd name="T2" fmla="*/ 10 w 24"/>
                <a:gd name="T3" fmla="*/ 0 h 19"/>
                <a:gd name="T4" fmla="*/ 24 w 24"/>
                <a:gd name="T5" fmla="*/ 8 h 19"/>
                <a:gd name="T6" fmla="*/ 0 w 24"/>
                <a:gd name="T7" fmla="*/ 19 h 19"/>
                <a:gd name="T8" fmla="*/ 0 w 24"/>
                <a:gd name="T9" fmla="*/ 19 h 19"/>
                <a:gd name="T10" fmla="*/ 0 w 24"/>
                <a:gd name="T11" fmla="*/ 19 h 19"/>
                <a:gd name="T12" fmla="*/ 0 60000 65536"/>
                <a:gd name="T13" fmla="*/ 0 60000 65536"/>
                <a:gd name="T14" fmla="*/ 0 60000 65536"/>
                <a:gd name="T15" fmla="*/ 0 60000 65536"/>
                <a:gd name="T16" fmla="*/ 0 60000 65536"/>
                <a:gd name="T17" fmla="*/ 0 60000 65536"/>
                <a:gd name="T18" fmla="*/ 0 w 24"/>
                <a:gd name="T19" fmla="*/ 0 h 19"/>
                <a:gd name="T20" fmla="*/ 24 w 24"/>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4" h="19">
                  <a:moveTo>
                    <a:pt x="0" y="19"/>
                  </a:moveTo>
                  <a:lnTo>
                    <a:pt x="10" y="0"/>
                  </a:lnTo>
                  <a:lnTo>
                    <a:pt x="24" y="8"/>
                  </a:lnTo>
                  <a:lnTo>
                    <a:pt x="0" y="19"/>
                  </a:lnTo>
                  <a:close/>
                </a:path>
              </a:pathLst>
            </a:custGeom>
            <a:solidFill>
              <a:srgbClr val="B8FFB8"/>
            </a:solidFill>
            <a:ln w="9525">
              <a:noFill/>
              <a:round/>
              <a:headEnd/>
              <a:tailEnd/>
            </a:ln>
          </p:spPr>
          <p:txBody>
            <a:bodyPr/>
            <a:lstStyle/>
            <a:p>
              <a:endParaRPr lang="en-US"/>
            </a:p>
          </p:txBody>
        </p:sp>
        <p:sp>
          <p:nvSpPr>
            <p:cNvPr id="356" name="Freeform 117"/>
            <p:cNvSpPr>
              <a:spLocks/>
            </p:cNvSpPr>
            <p:nvPr/>
          </p:nvSpPr>
          <p:spPr bwMode="auto">
            <a:xfrm>
              <a:off x="4679" y="2046"/>
              <a:ext cx="19" cy="13"/>
            </a:xfrm>
            <a:custGeom>
              <a:avLst/>
              <a:gdLst>
                <a:gd name="T0" fmla="*/ 0 w 19"/>
                <a:gd name="T1" fmla="*/ 13 h 13"/>
                <a:gd name="T2" fmla="*/ 10 w 19"/>
                <a:gd name="T3" fmla="*/ 0 h 13"/>
                <a:gd name="T4" fmla="*/ 19 w 19"/>
                <a:gd name="T5" fmla="*/ 9 h 13"/>
                <a:gd name="T6" fmla="*/ 0 w 19"/>
                <a:gd name="T7" fmla="*/ 13 h 13"/>
                <a:gd name="T8" fmla="*/ 0 w 19"/>
                <a:gd name="T9" fmla="*/ 13 h 13"/>
                <a:gd name="T10" fmla="*/ 0 w 19"/>
                <a:gd name="T11" fmla="*/ 13 h 13"/>
                <a:gd name="T12" fmla="*/ 0 60000 65536"/>
                <a:gd name="T13" fmla="*/ 0 60000 65536"/>
                <a:gd name="T14" fmla="*/ 0 60000 65536"/>
                <a:gd name="T15" fmla="*/ 0 60000 65536"/>
                <a:gd name="T16" fmla="*/ 0 60000 65536"/>
                <a:gd name="T17" fmla="*/ 0 60000 65536"/>
                <a:gd name="T18" fmla="*/ 0 w 19"/>
                <a:gd name="T19" fmla="*/ 0 h 13"/>
                <a:gd name="T20" fmla="*/ 19 w 1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9" h="13">
                  <a:moveTo>
                    <a:pt x="0" y="13"/>
                  </a:moveTo>
                  <a:lnTo>
                    <a:pt x="10" y="0"/>
                  </a:lnTo>
                  <a:lnTo>
                    <a:pt x="19" y="9"/>
                  </a:lnTo>
                  <a:lnTo>
                    <a:pt x="0" y="13"/>
                  </a:lnTo>
                  <a:close/>
                </a:path>
              </a:pathLst>
            </a:custGeom>
            <a:solidFill>
              <a:srgbClr val="B8FFB8"/>
            </a:solidFill>
            <a:ln w="9525">
              <a:noFill/>
              <a:round/>
              <a:headEnd/>
              <a:tailEnd/>
            </a:ln>
          </p:spPr>
          <p:txBody>
            <a:bodyPr/>
            <a:lstStyle/>
            <a:p>
              <a:endParaRPr lang="en-US"/>
            </a:p>
          </p:txBody>
        </p:sp>
        <p:sp>
          <p:nvSpPr>
            <p:cNvPr id="357" name="Freeform 118"/>
            <p:cNvSpPr>
              <a:spLocks/>
            </p:cNvSpPr>
            <p:nvPr/>
          </p:nvSpPr>
          <p:spPr bwMode="auto">
            <a:xfrm>
              <a:off x="4372" y="1738"/>
              <a:ext cx="125" cy="239"/>
            </a:xfrm>
            <a:custGeom>
              <a:avLst/>
              <a:gdLst>
                <a:gd name="T0" fmla="*/ 21 w 125"/>
                <a:gd name="T1" fmla="*/ 98 h 239"/>
                <a:gd name="T2" fmla="*/ 26 w 125"/>
                <a:gd name="T3" fmla="*/ 141 h 239"/>
                <a:gd name="T4" fmla="*/ 58 w 125"/>
                <a:gd name="T5" fmla="*/ 239 h 239"/>
                <a:gd name="T6" fmla="*/ 113 w 125"/>
                <a:gd name="T7" fmla="*/ 227 h 239"/>
                <a:gd name="T8" fmla="*/ 109 w 125"/>
                <a:gd name="T9" fmla="*/ 87 h 239"/>
                <a:gd name="T10" fmla="*/ 124 w 125"/>
                <a:gd name="T11" fmla="*/ 60 h 239"/>
                <a:gd name="T12" fmla="*/ 125 w 125"/>
                <a:gd name="T13" fmla="*/ 0 h 239"/>
                <a:gd name="T14" fmla="*/ 0 w 125"/>
                <a:gd name="T15" fmla="*/ 30 h 239"/>
                <a:gd name="T16" fmla="*/ 21 w 125"/>
                <a:gd name="T17" fmla="*/ 98 h 239"/>
                <a:gd name="T18" fmla="*/ 21 w 125"/>
                <a:gd name="T19" fmla="*/ 98 h 2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5"/>
                <a:gd name="T31" fmla="*/ 0 h 239"/>
                <a:gd name="T32" fmla="*/ 125 w 125"/>
                <a:gd name="T33" fmla="*/ 239 h 2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5" h="239">
                  <a:moveTo>
                    <a:pt x="21" y="98"/>
                  </a:moveTo>
                  <a:lnTo>
                    <a:pt x="26" y="141"/>
                  </a:lnTo>
                  <a:lnTo>
                    <a:pt x="58" y="239"/>
                  </a:lnTo>
                  <a:lnTo>
                    <a:pt x="113" y="227"/>
                  </a:lnTo>
                  <a:lnTo>
                    <a:pt x="109" y="87"/>
                  </a:lnTo>
                  <a:lnTo>
                    <a:pt x="124" y="60"/>
                  </a:lnTo>
                  <a:lnTo>
                    <a:pt x="125" y="0"/>
                  </a:lnTo>
                  <a:lnTo>
                    <a:pt x="0" y="30"/>
                  </a:lnTo>
                  <a:lnTo>
                    <a:pt x="21" y="98"/>
                  </a:lnTo>
                  <a:close/>
                </a:path>
              </a:pathLst>
            </a:custGeom>
            <a:solidFill>
              <a:srgbClr val="FF9900"/>
            </a:solidFill>
            <a:ln w="9525">
              <a:solidFill>
                <a:srgbClr val="000000"/>
              </a:solidFill>
              <a:round/>
              <a:headEnd/>
              <a:tailEnd/>
            </a:ln>
          </p:spPr>
          <p:txBody>
            <a:bodyPr/>
            <a:lstStyle/>
            <a:p>
              <a:endParaRPr lang="en-US"/>
            </a:p>
          </p:txBody>
        </p:sp>
        <p:sp>
          <p:nvSpPr>
            <p:cNvPr id="358" name="Freeform 119"/>
            <p:cNvSpPr>
              <a:spLocks/>
            </p:cNvSpPr>
            <p:nvPr/>
          </p:nvSpPr>
          <p:spPr bwMode="auto">
            <a:xfrm>
              <a:off x="4481" y="1703"/>
              <a:ext cx="116" cy="262"/>
            </a:xfrm>
            <a:custGeom>
              <a:avLst/>
              <a:gdLst>
                <a:gd name="T0" fmla="*/ 0 w 116"/>
                <a:gd name="T1" fmla="*/ 122 h 262"/>
                <a:gd name="T2" fmla="*/ 15 w 116"/>
                <a:gd name="T3" fmla="*/ 95 h 262"/>
                <a:gd name="T4" fmla="*/ 16 w 116"/>
                <a:gd name="T5" fmla="*/ 35 h 262"/>
                <a:gd name="T6" fmla="*/ 15 w 116"/>
                <a:gd name="T7" fmla="*/ 12 h 262"/>
                <a:gd name="T8" fmla="*/ 38 w 116"/>
                <a:gd name="T9" fmla="*/ 0 h 262"/>
                <a:gd name="T10" fmla="*/ 90 w 116"/>
                <a:gd name="T11" fmla="*/ 164 h 262"/>
                <a:gd name="T12" fmla="*/ 116 w 116"/>
                <a:gd name="T13" fmla="*/ 199 h 262"/>
                <a:gd name="T14" fmla="*/ 116 w 116"/>
                <a:gd name="T15" fmla="*/ 222 h 262"/>
                <a:gd name="T16" fmla="*/ 90 w 116"/>
                <a:gd name="T17" fmla="*/ 241 h 262"/>
                <a:gd name="T18" fmla="*/ 4 w 116"/>
                <a:gd name="T19" fmla="*/ 262 h 262"/>
                <a:gd name="T20" fmla="*/ 0 w 116"/>
                <a:gd name="T21" fmla="*/ 122 h 262"/>
                <a:gd name="T22" fmla="*/ 0 w 116"/>
                <a:gd name="T23" fmla="*/ 122 h 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6"/>
                <a:gd name="T37" fmla="*/ 0 h 262"/>
                <a:gd name="T38" fmla="*/ 116 w 116"/>
                <a:gd name="T39" fmla="*/ 262 h 26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6" h="262">
                  <a:moveTo>
                    <a:pt x="0" y="122"/>
                  </a:moveTo>
                  <a:lnTo>
                    <a:pt x="15" y="95"/>
                  </a:lnTo>
                  <a:lnTo>
                    <a:pt x="16" y="35"/>
                  </a:lnTo>
                  <a:lnTo>
                    <a:pt x="15" y="12"/>
                  </a:lnTo>
                  <a:lnTo>
                    <a:pt x="38" y="0"/>
                  </a:lnTo>
                  <a:lnTo>
                    <a:pt x="90" y="164"/>
                  </a:lnTo>
                  <a:lnTo>
                    <a:pt x="116" y="199"/>
                  </a:lnTo>
                  <a:lnTo>
                    <a:pt x="116" y="222"/>
                  </a:lnTo>
                  <a:lnTo>
                    <a:pt x="90" y="241"/>
                  </a:lnTo>
                  <a:lnTo>
                    <a:pt x="4" y="262"/>
                  </a:lnTo>
                  <a:lnTo>
                    <a:pt x="0" y="122"/>
                  </a:lnTo>
                  <a:close/>
                </a:path>
              </a:pathLst>
            </a:custGeom>
            <a:solidFill>
              <a:srgbClr val="FF9900"/>
            </a:solidFill>
            <a:ln w="19050">
              <a:solidFill>
                <a:srgbClr val="000000"/>
              </a:solidFill>
              <a:round/>
              <a:headEnd/>
              <a:tailEnd/>
            </a:ln>
          </p:spPr>
          <p:txBody>
            <a:bodyPr/>
            <a:lstStyle/>
            <a:p>
              <a:endParaRPr lang="en-US"/>
            </a:p>
          </p:txBody>
        </p:sp>
        <p:sp>
          <p:nvSpPr>
            <p:cNvPr id="359" name="Freeform 120"/>
            <p:cNvSpPr>
              <a:spLocks/>
            </p:cNvSpPr>
            <p:nvPr/>
          </p:nvSpPr>
          <p:spPr bwMode="auto">
            <a:xfrm>
              <a:off x="4519" y="1471"/>
              <a:ext cx="282" cy="431"/>
            </a:xfrm>
            <a:custGeom>
              <a:avLst/>
              <a:gdLst>
                <a:gd name="T0" fmla="*/ 0 w 282"/>
                <a:gd name="T1" fmla="*/ 232 h 431"/>
                <a:gd name="T2" fmla="*/ 16 w 282"/>
                <a:gd name="T3" fmla="*/ 233 h 431"/>
                <a:gd name="T4" fmla="*/ 17 w 282"/>
                <a:gd name="T5" fmla="*/ 205 h 431"/>
                <a:gd name="T6" fmla="*/ 37 w 282"/>
                <a:gd name="T7" fmla="*/ 166 h 431"/>
                <a:gd name="T8" fmla="*/ 28 w 282"/>
                <a:gd name="T9" fmla="*/ 138 h 431"/>
                <a:gd name="T10" fmla="*/ 68 w 282"/>
                <a:gd name="T11" fmla="*/ 2 h 431"/>
                <a:gd name="T12" fmla="*/ 78 w 282"/>
                <a:gd name="T13" fmla="*/ 2 h 431"/>
                <a:gd name="T14" fmla="*/ 80 w 282"/>
                <a:gd name="T15" fmla="*/ 20 h 431"/>
                <a:gd name="T16" fmla="*/ 121 w 282"/>
                <a:gd name="T17" fmla="*/ 5 h 431"/>
                <a:gd name="T18" fmla="*/ 122 w 282"/>
                <a:gd name="T19" fmla="*/ 0 h 431"/>
                <a:gd name="T20" fmla="*/ 154 w 282"/>
                <a:gd name="T21" fmla="*/ 6 h 431"/>
                <a:gd name="T22" fmla="*/ 207 w 282"/>
                <a:gd name="T23" fmla="*/ 139 h 431"/>
                <a:gd name="T24" fmla="*/ 231 w 282"/>
                <a:gd name="T25" fmla="*/ 141 h 431"/>
                <a:gd name="T26" fmla="*/ 275 w 282"/>
                <a:gd name="T27" fmla="*/ 190 h 431"/>
                <a:gd name="T28" fmla="*/ 269 w 282"/>
                <a:gd name="T29" fmla="*/ 200 h 431"/>
                <a:gd name="T30" fmla="*/ 282 w 282"/>
                <a:gd name="T31" fmla="*/ 200 h 431"/>
                <a:gd name="T32" fmla="*/ 273 w 282"/>
                <a:gd name="T33" fmla="*/ 224 h 431"/>
                <a:gd name="T34" fmla="*/ 251 w 282"/>
                <a:gd name="T35" fmla="*/ 240 h 431"/>
                <a:gd name="T36" fmla="*/ 227 w 282"/>
                <a:gd name="T37" fmla="*/ 252 h 431"/>
                <a:gd name="T38" fmla="*/ 224 w 282"/>
                <a:gd name="T39" fmla="*/ 268 h 431"/>
                <a:gd name="T40" fmla="*/ 211 w 282"/>
                <a:gd name="T41" fmla="*/ 254 h 431"/>
                <a:gd name="T42" fmla="*/ 189 w 282"/>
                <a:gd name="T43" fmla="*/ 271 h 431"/>
                <a:gd name="T44" fmla="*/ 179 w 282"/>
                <a:gd name="T45" fmla="*/ 271 h 431"/>
                <a:gd name="T46" fmla="*/ 169 w 282"/>
                <a:gd name="T47" fmla="*/ 260 h 431"/>
                <a:gd name="T48" fmla="*/ 164 w 282"/>
                <a:gd name="T49" fmla="*/ 313 h 431"/>
                <a:gd name="T50" fmla="*/ 144 w 282"/>
                <a:gd name="T51" fmla="*/ 321 h 431"/>
                <a:gd name="T52" fmla="*/ 134 w 282"/>
                <a:gd name="T53" fmla="*/ 341 h 431"/>
                <a:gd name="T54" fmla="*/ 122 w 282"/>
                <a:gd name="T55" fmla="*/ 341 h 431"/>
                <a:gd name="T56" fmla="*/ 94 w 282"/>
                <a:gd name="T57" fmla="*/ 372 h 431"/>
                <a:gd name="T58" fmla="*/ 93 w 282"/>
                <a:gd name="T59" fmla="*/ 396 h 431"/>
                <a:gd name="T60" fmla="*/ 86 w 282"/>
                <a:gd name="T61" fmla="*/ 405 h 431"/>
                <a:gd name="T62" fmla="*/ 78 w 282"/>
                <a:gd name="T63" fmla="*/ 431 h 431"/>
                <a:gd name="T64" fmla="*/ 52 w 282"/>
                <a:gd name="T65" fmla="*/ 396 h 431"/>
                <a:gd name="T66" fmla="*/ 0 w 282"/>
                <a:gd name="T67" fmla="*/ 232 h 431"/>
                <a:gd name="T68" fmla="*/ 0 w 282"/>
                <a:gd name="T69" fmla="*/ 232 h 4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2"/>
                <a:gd name="T106" fmla="*/ 0 h 431"/>
                <a:gd name="T107" fmla="*/ 282 w 282"/>
                <a:gd name="T108" fmla="*/ 431 h 43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2" h="431">
                  <a:moveTo>
                    <a:pt x="0" y="232"/>
                  </a:moveTo>
                  <a:lnTo>
                    <a:pt x="16" y="233"/>
                  </a:lnTo>
                  <a:lnTo>
                    <a:pt x="17" y="205"/>
                  </a:lnTo>
                  <a:lnTo>
                    <a:pt x="37" y="166"/>
                  </a:lnTo>
                  <a:lnTo>
                    <a:pt x="28" y="138"/>
                  </a:lnTo>
                  <a:lnTo>
                    <a:pt x="68" y="2"/>
                  </a:lnTo>
                  <a:lnTo>
                    <a:pt x="78" y="2"/>
                  </a:lnTo>
                  <a:lnTo>
                    <a:pt x="80" y="20"/>
                  </a:lnTo>
                  <a:lnTo>
                    <a:pt x="121" y="5"/>
                  </a:lnTo>
                  <a:lnTo>
                    <a:pt x="122" y="0"/>
                  </a:lnTo>
                  <a:lnTo>
                    <a:pt x="154" y="6"/>
                  </a:lnTo>
                  <a:lnTo>
                    <a:pt x="207" y="139"/>
                  </a:lnTo>
                  <a:lnTo>
                    <a:pt x="231" y="141"/>
                  </a:lnTo>
                  <a:lnTo>
                    <a:pt x="275" y="190"/>
                  </a:lnTo>
                  <a:lnTo>
                    <a:pt x="269" y="200"/>
                  </a:lnTo>
                  <a:lnTo>
                    <a:pt x="282" y="200"/>
                  </a:lnTo>
                  <a:lnTo>
                    <a:pt x="273" y="224"/>
                  </a:lnTo>
                  <a:lnTo>
                    <a:pt x="251" y="240"/>
                  </a:lnTo>
                  <a:lnTo>
                    <a:pt x="227" y="252"/>
                  </a:lnTo>
                  <a:lnTo>
                    <a:pt x="224" y="268"/>
                  </a:lnTo>
                  <a:lnTo>
                    <a:pt x="211" y="254"/>
                  </a:lnTo>
                  <a:lnTo>
                    <a:pt x="189" y="271"/>
                  </a:lnTo>
                  <a:lnTo>
                    <a:pt x="179" y="271"/>
                  </a:lnTo>
                  <a:lnTo>
                    <a:pt x="169" y="260"/>
                  </a:lnTo>
                  <a:lnTo>
                    <a:pt x="164" y="313"/>
                  </a:lnTo>
                  <a:lnTo>
                    <a:pt x="144" y="321"/>
                  </a:lnTo>
                  <a:lnTo>
                    <a:pt x="134" y="341"/>
                  </a:lnTo>
                  <a:lnTo>
                    <a:pt x="122" y="341"/>
                  </a:lnTo>
                  <a:lnTo>
                    <a:pt x="94" y="372"/>
                  </a:lnTo>
                  <a:lnTo>
                    <a:pt x="93" y="396"/>
                  </a:lnTo>
                  <a:lnTo>
                    <a:pt x="86" y="405"/>
                  </a:lnTo>
                  <a:lnTo>
                    <a:pt x="78" y="431"/>
                  </a:lnTo>
                  <a:lnTo>
                    <a:pt x="52" y="396"/>
                  </a:lnTo>
                  <a:lnTo>
                    <a:pt x="0" y="232"/>
                  </a:lnTo>
                  <a:close/>
                </a:path>
              </a:pathLst>
            </a:custGeom>
            <a:solidFill>
              <a:srgbClr val="FF9900"/>
            </a:solidFill>
            <a:ln w="19050">
              <a:solidFill>
                <a:srgbClr val="000000"/>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6697663" cy="876300"/>
          </a:xfrm>
        </p:spPr>
        <p:txBody>
          <a:bodyPr/>
          <a:lstStyle/>
          <a:p>
            <a:r>
              <a:rPr lang="en-US" sz="3600" dirty="0" smtClean="0"/>
              <a:t>AHRQ Has a Significant Role in Public Reporting (cont’d)</a:t>
            </a:r>
            <a:endParaRPr lang="en-US" sz="3600" dirty="0"/>
          </a:p>
        </p:txBody>
      </p:sp>
      <p:sp>
        <p:nvSpPr>
          <p:cNvPr id="3" name="Content Placeholder 2"/>
          <p:cNvSpPr>
            <a:spLocks noGrp="1"/>
          </p:cNvSpPr>
          <p:nvPr>
            <p:ph idx="1"/>
          </p:nvPr>
        </p:nvSpPr>
        <p:spPr/>
        <p:txBody>
          <a:bodyPr/>
          <a:lstStyle/>
          <a:p>
            <a:pPr marL="514350" indent="-514350">
              <a:buNone/>
            </a:pPr>
            <a:r>
              <a:rPr lang="en-US" sz="2800" dirty="0" smtClean="0">
                <a:solidFill>
                  <a:srgbClr val="FFFF00"/>
                </a:solidFill>
              </a:rPr>
              <a:t>5.</a:t>
            </a:r>
            <a:r>
              <a:rPr lang="en-US" sz="2800" dirty="0" smtClean="0"/>
              <a:t> Provides clearinghouse, inventories</a:t>
            </a:r>
          </a:p>
          <a:p>
            <a:pPr marL="1093788" lvl="1" indent="-514350"/>
            <a:r>
              <a:rPr lang="en-US" dirty="0" smtClean="0"/>
              <a:t> National Quality Measures Clearinghouse</a:t>
            </a:r>
          </a:p>
          <a:p>
            <a:pPr marL="514350" indent="-514350">
              <a:buNone/>
            </a:pPr>
            <a:r>
              <a:rPr lang="en-US" sz="2800" dirty="0" smtClean="0">
                <a:solidFill>
                  <a:srgbClr val="FFFF00"/>
                </a:solidFill>
              </a:rPr>
              <a:t>6.</a:t>
            </a:r>
            <a:r>
              <a:rPr lang="en-US" sz="2800" dirty="0" smtClean="0"/>
              <a:t>  Improves data for public reporting</a:t>
            </a:r>
          </a:p>
          <a:p>
            <a:pPr marL="514350" indent="-514350">
              <a:buNone/>
            </a:pPr>
            <a:r>
              <a:rPr lang="en-US" sz="2800" dirty="0" smtClean="0">
                <a:solidFill>
                  <a:srgbClr val="FFFF00"/>
                </a:solidFill>
              </a:rPr>
              <a:t>7.</a:t>
            </a:r>
            <a:r>
              <a:rPr lang="en-US" sz="2800" dirty="0" smtClean="0"/>
              <a:t>  Conducts (some) research on public reporting</a:t>
            </a:r>
          </a:p>
          <a:p>
            <a:pPr marL="514350" indent="-514350">
              <a:buNone/>
            </a:pPr>
            <a:r>
              <a:rPr lang="en-US" sz="2800" dirty="0" smtClean="0">
                <a:solidFill>
                  <a:srgbClr val="FFFF00"/>
                </a:solidFill>
              </a:rPr>
              <a:t>8.</a:t>
            </a:r>
            <a:r>
              <a:rPr lang="en-US" sz="2800" dirty="0" smtClean="0"/>
              <a:t>  Provides TA, learning networks for users of public reports</a:t>
            </a:r>
          </a:p>
          <a:p>
            <a:pPr lvl="1"/>
            <a:r>
              <a:rPr lang="en-US" sz="2400" dirty="0" smtClean="0"/>
              <a:t>Example: 24 Chartered Value Exchanges</a:t>
            </a:r>
          </a:p>
          <a:p>
            <a:pPr lvl="2"/>
            <a:r>
              <a:rPr lang="en-US" sz="2000" dirty="0" smtClean="0"/>
              <a:t>Multi-stakeholder</a:t>
            </a:r>
          </a:p>
          <a:p>
            <a:pPr lvl="2"/>
            <a:r>
              <a:rPr lang="en-US" sz="2000" dirty="0" smtClean="0"/>
              <a:t>Represent</a:t>
            </a:r>
            <a:r>
              <a:rPr lang="en-US" sz="2000" i="1" dirty="0" smtClean="0"/>
              <a:t> over 124 million lives</a:t>
            </a:r>
          </a:p>
          <a:p>
            <a:pPr lvl="2"/>
            <a:r>
              <a:rPr lang="en-US" sz="2000" i="1" dirty="0" smtClean="0"/>
              <a:t>Major activity is public reporting</a:t>
            </a:r>
          </a:p>
          <a:p>
            <a:pPr lvl="2"/>
            <a:r>
              <a:rPr lang="en-US" sz="2000" i="1" dirty="0" smtClean="0"/>
              <a:t>AHRQ leads learning network</a:t>
            </a:r>
          </a:p>
          <a:p>
            <a:pPr>
              <a:buNone/>
            </a:pPr>
            <a:endParaRPr lang="en-US" sz="2400" dirty="0" smtClean="0"/>
          </a:p>
          <a:p>
            <a:pPr lv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noFill/>
          <a:ln w="9525"/>
        </p:spPr>
        <p:txBody>
          <a:bodyPr/>
          <a:lstStyle/>
          <a:p>
            <a:r>
              <a:rPr lang="en-US" sz="3200" dirty="0" smtClean="0"/>
              <a:t>Learning Network Example: </a:t>
            </a:r>
            <a:br>
              <a:rPr lang="en-US" sz="3200" dirty="0" smtClean="0"/>
            </a:br>
            <a:r>
              <a:rPr lang="en-US" sz="3200" dirty="0" smtClean="0"/>
              <a:t>24 </a:t>
            </a:r>
            <a:r>
              <a:rPr lang="en-US" sz="3200" dirty="0"/>
              <a:t>Chartered Value </a:t>
            </a:r>
            <a:r>
              <a:rPr lang="en-US" sz="3200" dirty="0" smtClean="0"/>
              <a:t>Exchanges </a:t>
            </a:r>
            <a:endParaRPr lang="en-US" sz="3200" dirty="0"/>
          </a:p>
        </p:txBody>
      </p:sp>
      <p:sp>
        <p:nvSpPr>
          <p:cNvPr id="745475" name="AutoShape 3"/>
          <p:cNvSpPr>
            <a:spLocks noChangeAspect="1" noChangeArrowheads="1" noTextEdit="1"/>
          </p:cNvSpPr>
          <p:nvPr/>
        </p:nvSpPr>
        <p:spPr bwMode="auto">
          <a:xfrm>
            <a:off x="381000" y="1447800"/>
            <a:ext cx="8305800" cy="5505450"/>
          </a:xfrm>
          <a:prstGeom prst="rect">
            <a:avLst/>
          </a:prstGeom>
          <a:noFill/>
          <a:ln w="9525">
            <a:noFill/>
            <a:miter lim="800000"/>
            <a:headEnd/>
            <a:tailEnd/>
          </a:ln>
        </p:spPr>
        <p:txBody>
          <a:bodyPr/>
          <a:lstStyle/>
          <a:p>
            <a:endParaRPr lang="en-US"/>
          </a:p>
        </p:txBody>
      </p:sp>
      <p:sp>
        <p:nvSpPr>
          <p:cNvPr id="745476" name="Freeform 4"/>
          <p:cNvSpPr>
            <a:spLocks/>
          </p:cNvSpPr>
          <p:nvPr/>
        </p:nvSpPr>
        <p:spPr bwMode="auto">
          <a:xfrm>
            <a:off x="633413" y="2744788"/>
            <a:ext cx="1277937" cy="2014537"/>
          </a:xfrm>
          <a:custGeom>
            <a:avLst/>
            <a:gdLst/>
            <a:ahLst/>
            <a:cxnLst>
              <a:cxn ang="0">
                <a:pos x="75" y="0"/>
              </a:cxn>
              <a:cxn ang="0">
                <a:pos x="436" y="91"/>
              </a:cxn>
              <a:cxn ang="0">
                <a:pos x="359" y="432"/>
              </a:cxn>
              <a:cxn ang="0">
                <a:pos x="785" y="995"/>
              </a:cxn>
              <a:cxn ang="0">
                <a:pos x="779" y="1049"/>
              </a:cxn>
              <a:cxn ang="0">
                <a:pos x="805" y="1090"/>
              </a:cxn>
              <a:cxn ang="0">
                <a:pos x="779" y="1117"/>
              </a:cxn>
              <a:cxn ang="0">
                <a:pos x="755" y="1168"/>
              </a:cxn>
              <a:cxn ang="0">
                <a:pos x="729" y="1213"/>
              </a:cxn>
              <a:cxn ang="0">
                <a:pos x="755" y="1231"/>
              </a:cxn>
              <a:cxn ang="0">
                <a:pos x="729" y="1269"/>
              </a:cxn>
              <a:cxn ang="0">
                <a:pos x="491" y="1249"/>
              </a:cxn>
              <a:cxn ang="0">
                <a:pos x="476" y="1196"/>
              </a:cxn>
              <a:cxn ang="0">
                <a:pos x="440" y="1132"/>
              </a:cxn>
              <a:cxn ang="0">
                <a:pos x="408" y="1090"/>
              </a:cxn>
              <a:cxn ang="0">
                <a:pos x="374" y="1086"/>
              </a:cxn>
              <a:cxn ang="0">
                <a:pos x="374" y="1072"/>
              </a:cxn>
              <a:cxn ang="0">
                <a:pos x="339" y="1045"/>
              </a:cxn>
              <a:cxn ang="0">
                <a:pos x="289" y="1031"/>
              </a:cxn>
              <a:cxn ang="0">
                <a:pos x="262" y="995"/>
              </a:cxn>
              <a:cxn ang="0">
                <a:pos x="232" y="985"/>
              </a:cxn>
              <a:cxn ang="0">
                <a:pos x="182" y="944"/>
              </a:cxn>
              <a:cxn ang="0">
                <a:pos x="202" y="890"/>
              </a:cxn>
              <a:cxn ang="0">
                <a:pos x="122" y="683"/>
              </a:cxn>
              <a:cxn ang="0">
                <a:pos x="137" y="683"/>
              </a:cxn>
              <a:cxn ang="0">
                <a:pos x="137" y="656"/>
              </a:cxn>
              <a:cxn ang="0">
                <a:pos x="112" y="648"/>
              </a:cxn>
              <a:cxn ang="0">
                <a:pos x="80" y="547"/>
              </a:cxn>
              <a:cxn ang="0">
                <a:pos x="95" y="538"/>
              </a:cxn>
              <a:cxn ang="0">
                <a:pos x="122" y="561"/>
              </a:cxn>
              <a:cxn ang="0">
                <a:pos x="107" y="524"/>
              </a:cxn>
              <a:cxn ang="0">
                <a:pos x="163" y="511"/>
              </a:cxn>
              <a:cxn ang="0">
                <a:pos x="148" y="487"/>
              </a:cxn>
              <a:cxn ang="0">
                <a:pos x="112" y="497"/>
              </a:cxn>
              <a:cxn ang="0">
                <a:pos x="86" y="515"/>
              </a:cxn>
              <a:cxn ang="0">
                <a:pos x="45" y="456"/>
              </a:cxn>
              <a:cxn ang="0">
                <a:pos x="26" y="410"/>
              </a:cxn>
              <a:cxn ang="0">
                <a:pos x="20" y="365"/>
              </a:cxn>
              <a:cxn ang="0">
                <a:pos x="20" y="273"/>
              </a:cxn>
              <a:cxn ang="0">
                <a:pos x="11" y="251"/>
              </a:cxn>
              <a:cxn ang="0">
                <a:pos x="0" y="205"/>
              </a:cxn>
              <a:cxn ang="0">
                <a:pos x="11" y="168"/>
              </a:cxn>
              <a:cxn ang="0">
                <a:pos x="20" y="135"/>
              </a:cxn>
              <a:cxn ang="0">
                <a:pos x="35" y="114"/>
              </a:cxn>
              <a:cxn ang="0">
                <a:pos x="35" y="77"/>
              </a:cxn>
              <a:cxn ang="0">
                <a:pos x="60" y="59"/>
              </a:cxn>
              <a:cxn ang="0">
                <a:pos x="75" y="0"/>
              </a:cxn>
            </a:cxnLst>
            <a:rect l="0" t="0" r="r" b="b"/>
            <a:pathLst>
              <a:path w="805" h="1269">
                <a:moveTo>
                  <a:pt x="75" y="0"/>
                </a:moveTo>
                <a:lnTo>
                  <a:pt x="436" y="91"/>
                </a:lnTo>
                <a:lnTo>
                  <a:pt x="359" y="432"/>
                </a:lnTo>
                <a:lnTo>
                  <a:pt x="785" y="995"/>
                </a:lnTo>
                <a:lnTo>
                  <a:pt x="779" y="1049"/>
                </a:lnTo>
                <a:lnTo>
                  <a:pt x="805" y="1090"/>
                </a:lnTo>
                <a:lnTo>
                  <a:pt x="779" y="1117"/>
                </a:lnTo>
                <a:lnTo>
                  <a:pt x="755" y="1168"/>
                </a:lnTo>
                <a:lnTo>
                  <a:pt x="729" y="1213"/>
                </a:lnTo>
                <a:lnTo>
                  <a:pt x="755" y="1231"/>
                </a:lnTo>
                <a:lnTo>
                  <a:pt x="729" y="1269"/>
                </a:lnTo>
                <a:lnTo>
                  <a:pt x="491" y="1249"/>
                </a:lnTo>
                <a:lnTo>
                  <a:pt x="476" y="1196"/>
                </a:lnTo>
                <a:lnTo>
                  <a:pt x="440" y="1132"/>
                </a:lnTo>
                <a:lnTo>
                  <a:pt x="408" y="1090"/>
                </a:lnTo>
                <a:lnTo>
                  <a:pt x="374" y="1086"/>
                </a:lnTo>
                <a:lnTo>
                  <a:pt x="374" y="1072"/>
                </a:lnTo>
                <a:lnTo>
                  <a:pt x="339" y="1045"/>
                </a:lnTo>
                <a:lnTo>
                  <a:pt x="289" y="1031"/>
                </a:lnTo>
                <a:lnTo>
                  <a:pt x="262" y="995"/>
                </a:lnTo>
                <a:lnTo>
                  <a:pt x="232" y="985"/>
                </a:lnTo>
                <a:lnTo>
                  <a:pt x="182" y="944"/>
                </a:lnTo>
                <a:lnTo>
                  <a:pt x="202" y="890"/>
                </a:lnTo>
                <a:lnTo>
                  <a:pt x="122" y="683"/>
                </a:lnTo>
                <a:lnTo>
                  <a:pt x="137" y="683"/>
                </a:lnTo>
                <a:lnTo>
                  <a:pt x="137" y="656"/>
                </a:lnTo>
                <a:lnTo>
                  <a:pt x="112" y="648"/>
                </a:lnTo>
                <a:lnTo>
                  <a:pt x="80" y="547"/>
                </a:lnTo>
                <a:lnTo>
                  <a:pt x="95" y="538"/>
                </a:lnTo>
                <a:lnTo>
                  <a:pt x="122" y="561"/>
                </a:lnTo>
                <a:lnTo>
                  <a:pt x="107" y="524"/>
                </a:lnTo>
                <a:lnTo>
                  <a:pt x="163" y="511"/>
                </a:lnTo>
                <a:lnTo>
                  <a:pt x="148" y="487"/>
                </a:lnTo>
                <a:lnTo>
                  <a:pt x="112" y="497"/>
                </a:lnTo>
                <a:lnTo>
                  <a:pt x="86" y="515"/>
                </a:lnTo>
                <a:lnTo>
                  <a:pt x="45" y="456"/>
                </a:lnTo>
                <a:lnTo>
                  <a:pt x="26" y="410"/>
                </a:lnTo>
                <a:lnTo>
                  <a:pt x="20" y="365"/>
                </a:lnTo>
                <a:lnTo>
                  <a:pt x="20" y="273"/>
                </a:lnTo>
                <a:lnTo>
                  <a:pt x="11" y="251"/>
                </a:lnTo>
                <a:lnTo>
                  <a:pt x="0" y="205"/>
                </a:lnTo>
                <a:lnTo>
                  <a:pt x="11" y="168"/>
                </a:lnTo>
                <a:lnTo>
                  <a:pt x="20" y="135"/>
                </a:lnTo>
                <a:lnTo>
                  <a:pt x="35" y="114"/>
                </a:lnTo>
                <a:lnTo>
                  <a:pt x="35" y="77"/>
                </a:lnTo>
                <a:lnTo>
                  <a:pt x="60" y="59"/>
                </a:lnTo>
                <a:lnTo>
                  <a:pt x="75" y="0"/>
                </a:lnTo>
                <a:close/>
              </a:path>
            </a:pathLst>
          </a:custGeom>
          <a:noFill/>
          <a:ln w="3175" cap="rnd">
            <a:solidFill>
              <a:srgbClr val="000000"/>
            </a:solidFill>
            <a:prstDash val="solid"/>
            <a:round/>
            <a:headEnd/>
            <a:tailEnd/>
          </a:ln>
        </p:spPr>
        <p:txBody>
          <a:bodyPr/>
          <a:lstStyle/>
          <a:p>
            <a:endParaRPr lang="en-US"/>
          </a:p>
        </p:txBody>
      </p:sp>
      <p:grpSp>
        <p:nvGrpSpPr>
          <p:cNvPr id="2" name="Group 5"/>
          <p:cNvGrpSpPr>
            <a:grpSpLocks/>
          </p:cNvGrpSpPr>
          <p:nvPr/>
        </p:nvGrpSpPr>
        <p:grpSpPr bwMode="auto">
          <a:xfrm>
            <a:off x="633413" y="2744788"/>
            <a:ext cx="1277937" cy="2014537"/>
            <a:chOff x="447" y="1669"/>
            <a:chExt cx="805" cy="1269"/>
          </a:xfrm>
        </p:grpSpPr>
        <p:sp>
          <p:nvSpPr>
            <p:cNvPr id="745478" name="Freeform 6"/>
            <p:cNvSpPr>
              <a:spLocks/>
            </p:cNvSpPr>
            <p:nvPr/>
          </p:nvSpPr>
          <p:spPr bwMode="auto">
            <a:xfrm>
              <a:off x="447" y="1669"/>
              <a:ext cx="805" cy="1269"/>
            </a:xfrm>
            <a:custGeom>
              <a:avLst/>
              <a:gdLst/>
              <a:ahLst/>
              <a:cxnLst>
                <a:cxn ang="0">
                  <a:pos x="75" y="0"/>
                </a:cxn>
                <a:cxn ang="0">
                  <a:pos x="436" y="91"/>
                </a:cxn>
                <a:cxn ang="0">
                  <a:pos x="359" y="432"/>
                </a:cxn>
                <a:cxn ang="0">
                  <a:pos x="785" y="995"/>
                </a:cxn>
                <a:cxn ang="0">
                  <a:pos x="779" y="1049"/>
                </a:cxn>
                <a:cxn ang="0">
                  <a:pos x="805" y="1090"/>
                </a:cxn>
                <a:cxn ang="0">
                  <a:pos x="779" y="1117"/>
                </a:cxn>
                <a:cxn ang="0">
                  <a:pos x="755" y="1168"/>
                </a:cxn>
                <a:cxn ang="0">
                  <a:pos x="729" y="1213"/>
                </a:cxn>
                <a:cxn ang="0">
                  <a:pos x="755" y="1231"/>
                </a:cxn>
                <a:cxn ang="0">
                  <a:pos x="729" y="1269"/>
                </a:cxn>
                <a:cxn ang="0">
                  <a:pos x="491" y="1249"/>
                </a:cxn>
                <a:cxn ang="0">
                  <a:pos x="476" y="1196"/>
                </a:cxn>
                <a:cxn ang="0">
                  <a:pos x="440" y="1132"/>
                </a:cxn>
                <a:cxn ang="0">
                  <a:pos x="408" y="1090"/>
                </a:cxn>
                <a:cxn ang="0">
                  <a:pos x="374" y="1086"/>
                </a:cxn>
                <a:cxn ang="0">
                  <a:pos x="374" y="1072"/>
                </a:cxn>
                <a:cxn ang="0">
                  <a:pos x="339" y="1045"/>
                </a:cxn>
                <a:cxn ang="0">
                  <a:pos x="289" y="1031"/>
                </a:cxn>
                <a:cxn ang="0">
                  <a:pos x="262" y="995"/>
                </a:cxn>
                <a:cxn ang="0">
                  <a:pos x="232" y="985"/>
                </a:cxn>
                <a:cxn ang="0">
                  <a:pos x="182" y="944"/>
                </a:cxn>
                <a:cxn ang="0">
                  <a:pos x="202" y="890"/>
                </a:cxn>
                <a:cxn ang="0">
                  <a:pos x="122" y="683"/>
                </a:cxn>
                <a:cxn ang="0">
                  <a:pos x="137" y="683"/>
                </a:cxn>
                <a:cxn ang="0">
                  <a:pos x="137" y="656"/>
                </a:cxn>
                <a:cxn ang="0">
                  <a:pos x="112" y="648"/>
                </a:cxn>
                <a:cxn ang="0">
                  <a:pos x="80" y="547"/>
                </a:cxn>
                <a:cxn ang="0">
                  <a:pos x="95" y="538"/>
                </a:cxn>
                <a:cxn ang="0">
                  <a:pos x="122" y="561"/>
                </a:cxn>
                <a:cxn ang="0">
                  <a:pos x="107" y="524"/>
                </a:cxn>
                <a:cxn ang="0">
                  <a:pos x="163" y="511"/>
                </a:cxn>
                <a:cxn ang="0">
                  <a:pos x="148" y="487"/>
                </a:cxn>
                <a:cxn ang="0">
                  <a:pos x="112" y="497"/>
                </a:cxn>
                <a:cxn ang="0">
                  <a:pos x="86" y="515"/>
                </a:cxn>
                <a:cxn ang="0">
                  <a:pos x="45" y="456"/>
                </a:cxn>
                <a:cxn ang="0">
                  <a:pos x="26" y="410"/>
                </a:cxn>
                <a:cxn ang="0">
                  <a:pos x="20" y="365"/>
                </a:cxn>
                <a:cxn ang="0">
                  <a:pos x="20" y="273"/>
                </a:cxn>
                <a:cxn ang="0">
                  <a:pos x="11" y="251"/>
                </a:cxn>
                <a:cxn ang="0">
                  <a:pos x="0" y="205"/>
                </a:cxn>
                <a:cxn ang="0">
                  <a:pos x="11" y="168"/>
                </a:cxn>
                <a:cxn ang="0">
                  <a:pos x="20" y="135"/>
                </a:cxn>
                <a:cxn ang="0">
                  <a:pos x="35" y="114"/>
                </a:cxn>
                <a:cxn ang="0">
                  <a:pos x="35" y="77"/>
                </a:cxn>
                <a:cxn ang="0">
                  <a:pos x="60" y="59"/>
                </a:cxn>
                <a:cxn ang="0">
                  <a:pos x="75" y="0"/>
                </a:cxn>
              </a:cxnLst>
              <a:rect l="0" t="0" r="r" b="b"/>
              <a:pathLst>
                <a:path w="805" h="1269">
                  <a:moveTo>
                    <a:pt x="75" y="0"/>
                  </a:moveTo>
                  <a:lnTo>
                    <a:pt x="436" y="91"/>
                  </a:lnTo>
                  <a:lnTo>
                    <a:pt x="359" y="432"/>
                  </a:lnTo>
                  <a:lnTo>
                    <a:pt x="785" y="995"/>
                  </a:lnTo>
                  <a:lnTo>
                    <a:pt x="779" y="1049"/>
                  </a:lnTo>
                  <a:lnTo>
                    <a:pt x="805" y="1090"/>
                  </a:lnTo>
                  <a:lnTo>
                    <a:pt x="779" y="1117"/>
                  </a:lnTo>
                  <a:lnTo>
                    <a:pt x="755" y="1168"/>
                  </a:lnTo>
                  <a:lnTo>
                    <a:pt x="729" y="1213"/>
                  </a:lnTo>
                  <a:lnTo>
                    <a:pt x="755" y="1231"/>
                  </a:lnTo>
                  <a:lnTo>
                    <a:pt x="729" y="1269"/>
                  </a:lnTo>
                  <a:lnTo>
                    <a:pt x="491" y="1249"/>
                  </a:lnTo>
                  <a:lnTo>
                    <a:pt x="476" y="1196"/>
                  </a:lnTo>
                  <a:lnTo>
                    <a:pt x="440" y="1132"/>
                  </a:lnTo>
                  <a:lnTo>
                    <a:pt x="408" y="1090"/>
                  </a:lnTo>
                  <a:lnTo>
                    <a:pt x="374" y="1086"/>
                  </a:lnTo>
                  <a:lnTo>
                    <a:pt x="374" y="1072"/>
                  </a:lnTo>
                  <a:lnTo>
                    <a:pt x="339" y="1045"/>
                  </a:lnTo>
                  <a:lnTo>
                    <a:pt x="289" y="1031"/>
                  </a:lnTo>
                  <a:lnTo>
                    <a:pt x="262" y="995"/>
                  </a:lnTo>
                  <a:lnTo>
                    <a:pt x="232" y="985"/>
                  </a:lnTo>
                  <a:lnTo>
                    <a:pt x="182" y="944"/>
                  </a:lnTo>
                  <a:lnTo>
                    <a:pt x="202" y="890"/>
                  </a:lnTo>
                  <a:lnTo>
                    <a:pt x="122" y="683"/>
                  </a:lnTo>
                  <a:lnTo>
                    <a:pt x="137" y="683"/>
                  </a:lnTo>
                  <a:lnTo>
                    <a:pt x="137" y="656"/>
                  </a:lnTo>
                  <a:lnTo>
                    <a:pt x="112" y="648"/>
                  </a:lnTo>
                  <a:lnTo>
                    <a:pt x="80" y="547"/>
                  </a:lnTo>
                  <a:lnTo>
                    <a:pt x="95" y="538"/>
                  </a:lnTo>
                  <a:lnTo>
                    <a:pt x="122" y="561"/>
                  </a:lnTo>
                  <a:lnTo>
                    <a:pt x="107" y="524"/>
                  </a:lnTo>
                  <a:lnTo>
                    <a:pt x="163" y="511"/>
                  </a:lnTo>
                  <a:lnTo>
                    <a:pt x="148" y="487"/>
                  </a:lnTo>
                  <a:lnTo>
                    <a:pt x="112" y="497"/>
                  </a:lnTo>
                  <a:lnTo>
                    <a:pt x="86" y="515"/>
                  </a:lnTo>
                  <a:lnTo>
                    <a:pt x="45" y="456"/>
                  </a:lnTo>
                  <a:lnTo>
                    <a:pt x="26" y="410"/>
                  </a:lnTo>
                  <a:lnTo>
                    <a:pt x="20" y="365"/>
                  </a:lnTo>
                  <a:lnTo>
                    <a:pt x="20" y="273"/>
                  </a:lnTo>
                  <a:lnTo>
                    <a:pt x="11" y="251"/>
                  </a:lnTo>
                  <a:lnTo>
                    <a:pt x="0" y="205"/>
                  </a:lnTo>
                  <a:lnTo>
                    <a:pt x="11" y="168"/>
                  </a:lnTo>
                  <a:lnTo>
                    <a:pt x="20" y="135"/>
                  </a:lnTo>
                  <a:lnTo>
                    <a:pt x="35" y="114"/>
                  </a:lnTo>
                  <a:lnTo>
                    <a:pt x="35" y="77"/>
                  </a:lnTo>
                  <a:lnTo>
                    <a:pt x="60" y="59"/>
                  </a:lnTo>
                  <a:lnTo>
                    <a:pt x="75" y="0"/>
                  </a:lnTo>
                  <a:close/>
                </a:path>
              </a:pathLst>
            </a:custGeom>
            <a:solidFill>
              <a:srgbClr val="FFEA00"/>
            </a:solidFill>
            <a:ln w="9525">
              <a:noFill/>
              <a:round/>
              <a:headEnd/>
              <a:tailEnd/>
            </a:ln>
          </p:spPr>
          <p:txBody>
            <a:bodyPr/>
            <a:lstStyle/>
            <a:p>
              <a:endParaRPr lang="en-US"/>
            </a:p>
          </p:txBody>
        </p:sp>
        <p:sp>
          <p:nvSpPr>
            <p:cNvPr id="745479" name="Freeform 7"/>
            <p:cNvSpPr>
              <a:spLocks/>
            </p:cNvSpPr>
            <p:nvPr/>
          </p:nvSpPr>
          <p:spPr bwMode="auto">
            <a:xfrm>
              <a:off x="447" y="1669"/>
              <a:ext cx="805" cy="1269"/>
            </a:xfrm>
            <a:custGeom>
              <a:avLst/>
              <a:gdLst/>
              <a:ahLst/>
              <a:cxnLst>
                <a:cxn ang="0">
                  <a:pos x="75" y="0"/>
                </a:cxn>
                <a:cxn ang="0">
                  <a:pos x="436" y="91"/>
                </a:cxn>
                <a:cxn ang="0">
                  <a:pos x="359" y="432"/>
                </a:cxn>
                <a:cxn ang="0">
                  <a:pos x="785" y="995"/>
                </a:cxn>
                <a:cxn ang="0">
                  <a:pos x="779" y="1049"/>
                </a:cxn>
                <a:cxn ang="0">
                  <a:pos x="805" y="1090"/>
                </a:cxn>
                <a:cxn ang="0">
                  <a:pos x="779" y="1117"/>
                </a:cxn>
                <a:cxn ang="0">
                  <a:pos x="755" y="1168"/>
                </a:cxn>
                <a:cxn ang="0">
                  <a:pos x="729" y="1213"/>
                </a:cxn>
                <a:cxn ang="0">
                  <a:pos x="755" y="1231"/>
                </a:cxn>
                <a:cxn ang="0">
                  <a:pos x="729" y="1269"/>
                </a:cxn>
                <a:cxn ang="0">
                  <a:pos x="491" y="1249"/>
                </a:cxn>
                <a:cxn ang="0">
                  <a:pos x="476" y="1196"/>
                </a:cxn>
                <a:cxn ang="0">
                  <a:pos x="440" y="1132"/>
                </a:cxn>
                <a:cxn ang="0">
                  <a:pos x="408" y="1090"/>
                </a:cxn>
                <a:cxn ang="0">
                  <a:pos x="374" y="1086"/>
                </a:cxn>
                <a:cxn ang="0">
                  <a:pos x="374" y="1072"/>
                </a:cxn>
                <a:cxn ang="0">
                  <a:pos x="339" y="1045"/>
                </a:cxn>
                <a:cxn ang="0">
                  <a:pos x="289" y="1031"/>
                </a:cxn>
                <a:cxn ang="0">
                  <a:pos x="262" y="995"/>
                </a:cxn>
                <a:cxn ang="0">
                  <a:pos x="232" y="985"/>
                </a:cxn>
                <a:cxn ang="0">
                  <a:pos x="182" y="944"/>
                </a:cxn>
                <a:cxn ang="0">
                  <a:pos x="202" y="890"/>
                </a:cxn>
                <a:cxn ang="0">
                  <a:pos x="122" y="683"/>
                </a:cxn>
                <a:cxn ang="0">
                  <a:pos x="137" y="683"/>
                </a:cxn>
                <a:cxn ang="0">
                  <a:pos x="137" y="656"/>
                </a:cxn>
                <a:cxn ang="0">
                  <a:pos x="112" y="648"/>
                </a:cxn>
                <a:cxn ang="0">
                  <a:pos x="80" y="547"/>
                </a:cxn>
                <a:cxn ang="0">
                  <a:pos x="95" y="538"/>
                </a:cxn>
                <a:cxn ang="0">
                  <a:pos x="122" y="561"/>
                </a:cxn>
                <a:cxn ang="0">
                  <a:pos x="107" y="524"/>
                </a:cxn>
                <a:cxn ang="0">
                  <a:pos x="163" y="511"/>
                </a:cxn>
                <a:cxn ang="0">
                  <a:pos x="148" y="487"/>
                </a:cxn>
                <a:cxn ang="0">
                  <a:pos x="112" y="497"/>
                </a:cxn>
                <a:cxn ang="0">
                  <a:pos x="86" y="515"/>
                </a:cxn>
                <a:cxn ang="0">
                  <a:pos x="45" y="456"/>
                </a:cxn>
                <a:cxn ang="0">
                  <a:pos x="26" y="410"/>
                </a:cxn>
                <a:cxn ang="0">
                  <a:pos x="20" y="365"/>
                </a:cxn>
                <a:cxn ang="0">
                  <a:pos x="20" y="273"/>
                </a:cxn>
                <a:cxn ang="0">
                  <a:pos x="11" y="251"/>
                </a:cxn>
                <a:cxn ang="0">
                  <a:pos x="0" y="205"/>
                </a:cxn>
                <a:cxn ang="0">
                  <a:pos x="11" y="168"/>
                </a:cxn>
                <a:cxn ang="0">
                  <a:pos x="20" y="135"/>
                </a:cxn>
                <a:cxn ang="0">
                  <a:pos x="35" y="114"/>
                </a:cxn>
                <a:cxn ang="0">
                  <a:pos x="35" y="77"/>
                </a:cxn>
                <a:cxn ang="0">
                  <a:pos x="60" y="59"/>
                </a:cxn>
                <a:cxn ang="0">
                  <a:pos x="75" y="0"/>
                </a:cxn>
              </a:cxnLst>
              <a:rect l="0" t="0" r="r" b="b"/>
              <a:pathLst>
                <a:path w="805" h="1269">
                  <a:moveTo>
                    <a:pt x="75" y="0"/>
                  </a:moveTo>
                  <a:lnTo>
                    <a:pt x="436" y="91"/>
                  </a:lnTo>
                  <a:lnTo>
                    <a:pt x="359" y="432"/>
                  </a:lnTo>
                  <a:lnTo>
                    <a:pt x="785" y="995"/>
                  </a:lnTo>
                  <a:lnTo>
                    <a:pt x="779" y="1049"/>
                  </a:lnTo>
                  <a:lnTo>
                    <a:pt x="805" y="1090"/>
                  </a:lnTo>
                  <a:lnTo>
                    <a:pt x="779" y="1117"/>
                  </a:lnTo>
                  <a:lnTo>
                    <a:pt x="755" y="1168"/>
                  </a:lnTo>
                  <a:lnTo>
                    <a:pt x="729" y="1213"/>
                  </a:lnTo>
                  <a:lnTo>
                    <a:pt x="755" y="1231"/>
                  </a:lnTo>
                  <a:lnTo>
                    <a:pt x="729" y="1269"/>
                  </a:lnTo>
                  <a:lnTo>
                    <a:pt x="491" y="1249"/>
                  </a:lnTo>
                  <a:lnTo>
                    <a:pt x="476" y="1196"/>
                  </a:lnTo>
                  <a:lnTo>
                    <a:pt x="440" y="1132"/>
                  </a:lnTo>
                  <a:lnTo>
                    <a:pt x="408" y="1090"/>
                  </a:lnTo>
                  <a:lnTo>
                    <a:pt x="374" y="1086"/>
                  </a:lnTo>
                  <a:lnTo>
                    <a:pt x="374" y="1072"/>
                  </a:lnTo>
                  <a:lnTo>
                    <a:pt x="339" y="1045"/>
                  </a:lnTo>
                  <a:lnTo>
                    <a:pt x="289" y="1031"/>
                  </a:lnTo>
                  <a:lnTo>
                    <a:pt x="262" y="995"/>
                  </a:lnTo>
                  <a:lnTo>
                    <a:pt x="232" y="985"/>
                  </a:lnTo>
                  <a:lnTo>
                    <a:pt x="182" y="944"/>
                  </a:lnTo>
                  <a:lnTo>
                    <a:pt x="202" y="890"/>
                  </a:lnTo>
                  <a:lnTo>
                    <a:pt x="122" y="683"/>
                  </a:lnTo>
                  <a:lnTo>
                    <a:pt x="137" y="683"/>
                  </a:lnTo>
                  <a:lnTo>
                    <a:pt x="137" y="656"/>
                  </a:lnTo>
                  <a:lnTo>
                    <a:pt x="112" y="648"/>
                  </a:lnTo>
                  <a:lnTo>
                    <a:pt x="80" y="547"/>
                  </a:lnTo>
                  <a:lnTo>
                    <a:pt x="95" y="538"/>
                  </a:lnTo>
                  <a:lnTo>
                    <a:pt x="122" y="561"/>
                  </a:lnTo>
                  <a:lnTo>
                    <a:pt x="107" y="524"/>
                  </a:lnTo>
                  <a:lnTo>
                    <a:pt x="163" y="511"/>
                  </a:lnTo>
                  <a:lnTo>
                    <a:pt x="148" y="487"/>
                  </a:lnTo>
                  <a:lnTo>
                    <a:pt x="112" y="497"/>
                  </a:lnTo>
                  <a:lnTo>
                    <a:pt x="86" y="515"/>
                  </a:lnTo>
                  <a:lnTo>
                    <a:pt x="45" y="456"/>
                  </a:lnTo>
                  <a:lnTo>
                    <a:pt x="26" y="410"/>
                  </a:lnTo>
                  <a:lnTo>
                    <a:pt x="20" y="365"/>
                  </a:lnTo>
                  <a:lnTo>
                    <a:pt x="20" y="273"/>
                  </a:lnTo>
                  <a:lnTo>
                    <a:pt x="11" y="251"/>
                  </a:lnTo>
                  <a:lnTo>
                    <a:pt x="0" y="205"/>
                  </a:lnTo>
                  <a:lnTo>
                    <a:pt x="11" y="168"/>
                  </a:lnTo>
                  <a:lnTo>
                    <a:pt x="20" y="135"/>
                  </a:lnTo>
                  <a:lnTo>
                    <a:pt x="35" y="114"/>
                  </a:lnTo>
                  <a:lnTo>
                    <a:pt x="35" y="77"/>
                  </a:lnTo>
                  <a:lnTo>
                    <a:pt x="60" y="59"/>
                  </a:lnTo>
                  <a:lnTo>
                    <a:pt x="75" y="0"/>
                  </a:lnTo>
                </a:path>
              </a:pathLst>
            </a:custGeom>
            <a:noFill/>
            <a:ln w="12700" cap="rnd">
              <a:solidFill>
                <a:srgbClr val="000000"/>
              </a:solidFill>
              <a:prstDash val="solid"/>
              <a:round/>
              <a:headEnd/>
              <a:tailEnd/>
            </a:ln>
          </p:spPr>
          <p:txBody>
            <a:bodyPr/>
            <a:lstStyle/>
            <a:p>
              <a:endParaRPr lang="en-US"/>
            </a:p>
          </p:txBody>
        </p:sp>
      </p:grpSp>
      <p:sp>
        <p:nvSpPr>
          <p:cNvPr id="745480" name="Freeform 8"/>
          <p:cNvSpPr>
            <a:spLocks/>
          </p:cNvSpPr>
          <p:nvPr/>
        </p:nvSpPr>
        <p:spPr bwMode="auto">
          <a:xfrm>
            <a:off x="1204913" y="2887663"/>
            <a:ext cx="973137" cy="1436687"/>
          </a:xfrm>
          <a:custGeom>
            <a:avLst/>
            <a:gdLst/>
            <a:ahLst/>
            <a:cxnLst>
              <a:cxn ang="0">
                <a:pos x="77" y="0"/>
              </a:cxn>
              <a:cxn ang="0">
                <a:pos x="0" y="341"/>
              </a:cxn>
              <a:cxn ang="0">
                <a:pos x="426" y="905"/>
              </a:cxn>
              <a:cxn ang="0">
                <a:pos x="426" y="791"/>
              </a:cxn>
              <a:cxn ang="0">
                <a:pos x="446" y="769"/>
              </a:cxn>
              <a:cxn ang="0">
                <a:pos x="461" y="769"/>
              </a:cxn>
              <a:cxn ang="0">
                <a:pos x="477" y="791"/>
              </a:cxn>
              <a:cxn ang="0">
                <a:pos x="501" y="777"/>
              </a:cxn>
              <a:cxn ang="0">
                <a:pos x="516" y="690"/>
              </a:cxn>
              <a:cxn ang="0">
                <a:pos x="613" y="99"/>
              </a:cxn>
              <a:cxn ang="0">
                <a:pos x="345" y="50"/>
              </a:cxn>
              <a:cxn ang="0">
                <a:pos x="77" y="0"/>
              </a:cxn>
            </a:cxnLst>
            <a:rect l="0" t="0" r="r" b="b"/>
            <a:pathLst>
              <a:path w="613" h="905">
                <a:moveTo>
                  <a:pt x="77" y="0"/>
                </a:moveTo>
                <a:lnTo>
                  <a:pt x="0" y="341"/>
                </a:lnTo>
                <a:lnTo>
                  <a:pt x="426" y="905"/>
                </a:lnTo>
                <a:lnTo>
                  <a:pt x="426" y="791"/>
                </a:lnTo>
                <a:lnTo>
                  <a:pt x="446" y="769"/>
                </a:lnTo>
                <a:lnTo>
                  <a:pt x="461" y="769"/>
                </a:lnTo>
                <a:lnTo>
                  <a:pt x="477" y="791"/>
                </a:lnTo>
                <a:lnTo>
                  <a:pt x="501" y="777"/>
                </a:lnTo>
                <a:lnTo>
                  <a:pt x="516" y="690"/>
                </a:lnTo>
                <a:lnTo>
                  <a:pt x="613" y="99"/>
                </a:lnTo>
                <a:lnTo>
                  <a:pt x="345" y="50"/>
                </a:lnTo>
                <a:lnTo>
                  <a:pt x="77" y="0"/>
                </a:lnTo>
                <a:close/>
              </a:path>
            </a:pathLst>
          </a:custGeom>
          <a:solidFill>
            <a:srgbClr val="FFFFFF"/>
          </a:solidFill>
          <a:ln w="9525">
            <a:noFill/>
            <a:round/>
            <a:headEnd/>
            <a:tailEnd/>
          </a:ln>
        </p:spPr>
        <p:txBody>
          <a:bodyPr/>
          <a:lstStyle/>
          <a:p>
            <a:endParaRPr lang="en-US"/>
          </a:p>
        </p:txBody>
      </p:sp>
      <p:grpSp>
        <p:nvGrpSpPr>
          <p:cNvPr id="3" name="Group 9"/>
          <p:cNvGrpSpPr>
            <a:grpSpLocks/>
          </p:cNvGrpSpPr>
          <p:nvPr/>
        </p:nvGrpSpPr>
        <p:grpSpPr bwMode="auto">
          <a:xfrm>
            <a:off x="1204913" y="2887663"/>
            <a:ext cx="973137" cy="1436687"/>
            <a:chOff x="807" y="1759"/>
            <a:chExt cx="613" cy="905"/>
          </a:xfrm>
        </p:grpSpPr>
        <p:sp>
          <p:nvSpPr>
            <p:cNvPr id="745482" name="Freeform 10"/>
            <p:cNvSpPr>
              <a:spLocks/>
            </p:cNvSpPr>
            <p:nvPr/>
          </p:nvSpPr>
          <p:spPr bwMode="auto">
            <a:xfrm>
              <a:off x="807" y="1759"/>
              <a:ext cx="613" cy="905"/>
            </a:xfrm>
            <a:custGeom>
              <a:avLst/>
              <a:gdLst/>
              <a:ahLst/>
              <a:cxnLst>
                <a:cxn ang="0">
                  <a:pos x="77" y="0"/>
                </a:cxn>
                <a:cxn ang="0">
                  <a:pos x="0" y="341"/>
                </a:cxn>
                <a:cxn ang="0">
                  <a:pos x="426" y="905"/>
                </a:cxn>
                <a:cxn ang="0">
                  <a:pos x="426" y="791"/>
                </a:cxn>
                <a:cxn ang="0">
                  <a:pos x="446" y="769"/>
                </a:cxn>
                <a:cxn ang="0">
                  <a:pos x="461" y="769"/>
                </a:cxn>
                <a:cxn ang="0">
                  <a:pos x="477" y="791"/>
                </a:cxn>
                <a:cxn ang="0">
                  <a:pos x="501" y="777"/>
                </a:cxn>
                <a:cxn ang="0">
                  <a:pos x="516" y="690"/>
                </a:cxn>
                <a:cxn ang="0">
                  <a:pos x="613" y="99"/>
                </a:cxn>
                <a:cxn ang="0">
                  <a:pos x="345" y="50"/>
                </a:cxn>
                <a:cxn ang="0">
                  <a:pos x="77" y="0"/>
                </a:cxn>
              </a:cxnLst>
              <a:rect l="0" t="0" r="r" b="b"/>
              <a:pathLst>
                <a:path w="613" h="905">
                  <a:moveTo>
                    <a:pt x="77" y="0"/>
                  </a:moveTo>
                  <a:lnTo>
                    <a:pt x="0" y="341"/>
                  </a:lnTo>
                  <a:lnTo>
                    <a:pt x="426" y="905"/>
                  </a:lnTo>
                  <a:lnTo>
                    <a:pt x="426" y="791"/>
                  </a:lnTo>
                  <a:lnTo>
                    <a:pt x="446" y="769"/>
                  </a:lnTo>
                  <a:lnTo>
                    <a:pt x="461" y="769"/>
                  </a:lnTo>
                  <a:lnTo>
                    <a:pt x="477" y="791"/>
                  </a:lnTo>
                  <a:lnTo>
                    <a:pt x="501" y="777"/>
                  </a:lnTo>
                  <a:lnTo>
                    <a:pt x="516" y="690"/>
                  </a:lnTo>
                  <a:lnTo>
                    <a:pt x="613" y="99"/>
                  </a:lnTo>
                  <a:lnTo>
                    <a:pt x="345" y="50"/>
                  </a:lnTo>
                  <a:lnTo>
                    <a:pt x="77" y="0"/>
                  </a:lnTo>
                  <a:close/>
                </a:path>
              </a:pathLst>
            </a:custGeom>
            <a:solidFill>
              <a:srgbClr val="FFEA00"/>
            </a:solidFill>
            <a:ln w="9525">
              <a:noFill/>
              <a:round/>
              <a:headEnd/>
              <a:tailEnd/>
            </a:ln>
          </p:spPr>
          <p:txBody>
            <a:bodyPr/>
            <a:lstStyle/>
            <a:p>
              <a:endParaRPr lang="en-US"/>
            </a:p>
          </p:txBody>
        </p:sp>
        <p:sp>
          <p:nvSpPr>
            <p:cNvPr id="745483" name="Freeform 11"/>
            <p:cNvSpPr>
              <a:spLocks/>
            </p:cNvSpPr>
            <p:nvPr/>
          </p:nvSpPr>
          <p:spPr bwMode="auto">
            <a:xfrm>
              <a:off x="807" y="1759"/>
              <a:ext cx="613" cy="905"/>
            </a:xfrm>
            <a:custGeom>
              <a:avLst/>
              <a:gdLst/>
              <a:ahLst/>
              <a:cxnLst>
                <a:cxn ang="0">
                  <a:pos x="77" y="0"/>
                </a:cxn>
                <a:cxn ang="0">
                  <a:pos x="0" y="341"/>
                </a:cxn>
                <a:cxn ang="0">
                  <a:pos x="426" y="905"/>
                </a:cxn>
                <a:cxn ang="0">
                  <a:pos x="426" y="791"/>
                </a:cxn>
                <a:cxn ang="0">
                  <a:pos x="446" y="769"/>
                </a:cxn>
                <a:cxn ang="0">
                  <a:pos x="461" y="769"/>
                </a:cxn>
                <a:cxn ang="0">
                  <a:pos x="477" y="791"/>
                </a:cxn>
                <a:cxn ang="0">
                  <a:pos x="501" y="777"/>
                </a:cxn>
                <a:cxn ang="0">
                  <a:pos x="516" y="690"/>
                </a:cxn>
                <a:cxn ang="0">
                  <a:pos x="613" y="99"/>
                </a:cxn>
                <a:cxn ang="0">
                  <a:pos x="345" y="50"/>
                </a:cxn>
                <a:cxn ang="0">
                  <a:pos x="77" y="0"/>
                </a:cxn>
              </a:cxnLst>
              <a:rect l="0" t="0" r="r" b="b"/>
              <a:pathLst>
                <a:path w="613" h="905">
                  <a:moveTo>
                    <a:pt x="77" y="0"/>
                  </a:moveTo>
                  <a:lnTo>
                    <a:pt x="0" y="341"/>
                  </a:lnTo>
                  <a:lnTo>
                    <a:pt x="426" y="905"/>
                  </a:lnTo>
                  <a:lnTo>
                    <a:pt x="426" y="791"/>
                  </a:lnTo>
                  <a:lnTo>
                    <a:pt x="446" y="769"/>
                  </a:lnTo>
                  <a:lnTo>
                    <a:pt x="461" y="769"/>
                  </a:lnTo>
                  <a:lnTo>
                    <a:pt x="477" y="791"/>
                  </a:lnTo>
                  <a:lnTo>
                    <a:pt x="501" y="777"/>
                  </a:lnTo>
                  <a:lnTo>
                    <a:pt x="516" y="690"/>
                  </a:lnTo>
                  <a:lnTo>
                    <a:pt x="613" y="99"/>
                  </a:lnTo>
                  <a:lnTo>
                    <a:pt x="345" y="50"/>
                  </a:lnTo>
                  <a:lnTo>
                    <a:pt x="77" y="0"/>
                  </a:lnTo>
                </a:path>
              </a:pathLst>
            </a:custGeom>
            <a:noFill/>
            <a:ln w="12700" cap="rnd">
              <a:solidFill>
                <a:srgbClr val="000000"/>
              </a:solidFill>
              <a:prstDash val="solid"/>
              <a:round/>
              <a:headEnd/>
              <a:tailEnd/>
            </a:ln>
          </p:spPr>
          <p:txBody>
            <a:bodyPr/>
            <a:lstStyle/>
            <a:p>
              <a:endParaRPr lang="en-US"/>
            </a:p>
          </p:txBody>
        </p:sp>
      </p:grpSp>
      <p:sp>
        <p:nvSpPr>
          <p:cNvPr id="745484" name="Freeform 12"/>
          <p:cNvSpPr>
            <a:spLocks/>
          </p:cNvSpPr>
          <p:nvPr/>
        </p:nvSpPr>
        <p:spPr bwMode="auto">
          <a:xfrm>
            <a:off x="2025650" y="3043238"/>
            <a:ext cx="844550" cy="1008062"/>
          </a:xfrm>
          <a:custGeom>
            <a:avLst/>
            <a:gdLst/>
            <a:ahLst/>
            <a:cxnLst>
              <a:cxn ang="0">
                <a:pos x="96" y="0"/>
              </a:cxn>
              <a:cxn ang="0">
                <a:pos x="0" y="590"/>
              </a:cxn>
              <a:cxn ang="0">
                <a:pos x="490" y="635"/>
              </a:cxn>
              <a:cxn ang="0">
                <a:pos x="532" y="166"/>
              </a:cxn>
              <a:cxn ang="0">
                <a:pos x="353" y="153"/>
              </a:cxn>
              <a:cxn ang="0">
                <a:pos x="364" y="48"/>
              </a:cxn>
              <a:cxn ang="0">
                <a:pos x="96" y="0"/>
              </a:cxn>
            </a:cxnLst>
            <a:rect l="0" t="0" r="r" b="b"/>
            <a:pathLst>
              <a:path w="532" h="635">
                <a:moveTo>
                  <a:pt x="96" y="0"/>
                </a:moveTo>
                <a:lnTo>
                  <a:pt x="0" y="590"/>
                </a:lnTo>
                <a:lnTo>
                  <a:pt x="490" y="635"/>
                </a:lnTo>
                <a:lnTo>
                  <a:pt x="532" y="166"/>
                </a:lnTo>
                <a:lnTo>
                  <a:pt x="353" y="153"/>
                </a:lnTo>
                <a:lnTo>
                  <a:pt x="364" y="48"/>
                </a:lnTo>
                <a:lnTo>
                  <a:pt x="96" y="0"/>
                </a:lnTo>
                <a:close/>
              </a:path>
            </a:pathLst>
          </a:custGeom>
          <a:solidFill>
            <a:srgbClr val="FFFFFF"/>
          </a:solidFill>
          <a:ln w="9525">
            <a:noFill/>
            <a:round/>
            <a:headEnd/>
            <a:tailEnd/>
          </a:ln>
        </p:spPr>
        <p:txBody>
          <a:bodyPr/>
          <a:lstStyle/>
          <a:p>
            <a:endParaRPr lang="en-US"/>
          </a:p>
        </p:txBody>
      </p:sp>
      <p:grpSp>
        <p:nvGrpSpPr>
          <p:cNvPr id="4" name="Group 13"/>
          <p:cNvGrpSpPr>
            <a:grpSpLocks/>
          </p:cNvGrpSpPr>
          <p:nvPr/>
        </p:nvGrpSpPr>
        <p:grpSpPr bwMode="auto">
          <a:xfrm>
            <a:off x="2025650" y="3043238"/>
            <a:ext cx="844550" cy="1008062"/>
            <a:chOff x="1324" y="1857"/>
            <a:chExt cx="532" cy="635"/>
          </a:xfrm>
        </p:grpSpPr>
        <p:sp>
          <p:nvSpPr>
            <p:cNvPr id="745486" name="Freeform 14"/>
            <p:cNvSpPr>
              <a:spLocks/>
            </p:cNvSpPr>
            <p:nvPr/>
          </p:nvSpPr>
          <p:spPr bwMode="auto">
            <a:xfrm>
              <a:off x="1324" y="1857"/>
              <a:ext cx="532" cy="635"/>
            </a:xfrm>
            <a:custGeom>
              <a:avLst/>
              <a:gdLst/>
              <a:ahLst/>
              <a:cxnLst>
                <a:cxn ang="0">
                  <a:pos x="96" y="0"/>
                </a:cxn>
                <a:cxn ang="0">
                  <a:pos x="0" y="590"/>
                </a:cxn>
                <a:cxn ang="0">
                  <a:pos x="490" y="635"/>
                </a:cxn>
                <a:cxn ang="0">
                  <a:pos x="532" y="166"/>
                </a:cxn>
                <a:cxn ang="0">
                  <a:pos x="353" y="153"/>
                </a:cxn>
                <a:cxn ang="0">
                  <a:pos x="364" y="48"/>
                </a:cxn>
                <a:cxn ang="0">
                  <a:pos x="96" y="0"/>
                </a:cxn>
              </a:cxnLst>
              <a:rect l="0" t="0" r="r" b="b"/>
              <a:pathLst>
                <a:path w="532" h="635">
                  <a:moveTo>
                    <a:pt x="96" y="0"/>
                  </a:moveTo>
                  <a:lnTo>
                    <a:pt x="0" y="590"/>
                  </a:lnTo>
                  <a:lnTo>
                    <a:pt x="490" y="635"/>
                  </a:lnTo>
                  <a:lnTo>
                    <a:pt x="532" y="166"/>
                  </a:lnTo>
                  <a:lnTo>
                    <a:pt x="353" y="153"/>
                  </a:lnTo>
                  <a:lnTo>
                    <a:pt x="364" y="48"/>
                  </a:lnTo>
                  <a:lnTo>
                    <a:pt x="96" y="0"/>
                  </a:lnTo>
                  <a:close/>
                </a:path>
              </a:pathLst>
            </a:custGeom>
            <a:solidFill>
              <a:srgbClr val="FFEA00"/>
            </a:solidFill>
            <a:ln w="9525">
              <a:noFill/>
              <a:round/>
              <a:headEnd/>
              <a:tailEnd/>
            </a:ln>
          </p:spPr>
          <p:txBody>
            <a:bodyPr/>
            <a:lstStyle/>
            <a:p>
              <a:endParaRPr lang="en-US"/>
            </a:p>
          </p:txBody>
        </p:sp>
        <p:sp>
          <p:nvSpPr>
            <p:cNvPr id="745487" name="Freeform 15"/>
            <p:cNvSpPr>
              <a:spLocks/>
            </p:cNvSpPr>
            <p:nvPr/>
          </p:nvSpPr>
          <p:spPr bwMode="auto">
            <a:xfrm>
              <a:off x="1324" y="1857"/>
              <a:ext cx="532" cy="635"/>
            </a:xfrm>
            <a:custGeom>
              <a:avLst/>
              <a:gdLst/>
              <a:ahLst/>
              <a:cxnLst>
                <a:cxn ang="0">
                  <a:pos x="96" y="0"/>
                </a:cxn>
                <a:cxn ang="0">
                  <a:pos x="0" y="590"/>
                </a:cxn>
                <a:cxn ang="0">
                  <a:pos x="490" y="635"/>
                </a:cxn>
                <a:cxn ang="0">
                  <a:pos x="532" y="166"/>
                </a:cxn>
                <a:cxn ang="0">
                  <a:pos x="353" y="153"/>
                </a:cxn>
                <a:cxn ang="0">
                  <a:pos x="364" y="48"/>
                </a:cxn>
                <a:cxn ang="0">
                  <a:pos x="96" y="0"/>
                </a:cxn>
              </a:cxnLst>
              <a:rect l="0" t="0" r="r" b="b"/>
              <a:pathLst>
                <a:path w="532" h="635">
                  <a:moveTo>
                    <a:pt x="96" y="0"/>
                  </a:moveTo>
                  <a:lnTo>
                    <a:pt x="0" y="590"/>
                  </a:lnTo>
                  <a:lnTo>
                    <a:pt x="490" y="635"/>
                  </a:lnTo>
                  <a:lnTo>
                    <a:pt x="532" y="166"/>
                  </a:lnTo>
                  <a:lnTo>
                    <a:pt x="353" y="153"/>
                  </a:lnTo>
                  <a:lnTo>
                    <a:pt x="364" y="48"/>
                  </a:lnTo>
                  <a:lnTo>
                    <a:pt x="96" y="0"/>
                  </a:lnTo>
                </a:path>
              </a:pathLst>
            </a:custGeom>
            <a:noFill/>
            <a:ln w="12700" cap="rnd">
              <a:solidFill>
                <a:srgbClr val="000000"/>
              </a:solidFill>
              <a:prstDash val="solid"/>
              <a:round/>
              <a:headEnd/>
              <a:tailEnd/>
            </a:ln>
          </p:spPr>
          <p:txBody>
            <a:bodyPr/>
            <a:lstStyle/>
            <a:p>
              <a:endParaRPr lang="en-US"/>
            </a:p>
          </p:txBody>
        </p:sp>
      </p:grpSp>
      <p:sp>
        <p:nvSpPr>
          <p:cNvPr id="745488" name="Freeform 16"/>
          <p:cNvSpPr>
            <a:spLocks/>
          </p:cNvSpPr>
          <p:nvPr/>
        </p:nvSpPr>
        <p:spPr bwMode="auto">
          <a:xfrm>
            <a:off x="2805113" y="3308350"/>
            <a:ext cx="1098550" cy="804863"/>
          </a:xfrm>
          <a:custGeom>
            <a:avLst/>
            <a:gdLst/>
            <a:ahLst/>
            <a:cxnLst>
              <a:cxn ang="0">
                <a:pos x="0" y="469"/>
              </a:cxn>
              <a:cxn ang="0">
                <a:pos x="591" y="507"/>
              </a:cxn>
              <a:cxn ang="0">
                <a:pos x="692" y="503"/>
              </a:cxn>
              <a:cxn ang="0">
                <a:pos x="692" y="32"/>
              </a:cxn>
              <a:cxn ang="0">
                <a:pos x="520" y="28"/>
              </a:cxn>
              <a:cxn ang="0">
                <a:pos x="42" y="0"/>
              </a:cxn>
              <a:cxn ang="0">
                <a:pos x="0" y="469"/>
              </a:cxn>
            </a:cxnLst>
            <a:rect l="0" t="0" r="r" b="b"/>
            <a:pathLst>
              <a:path w="692" h="507">
                <a:moveTo>
                  <a:pt x="0" y="469"/>
                </a:moveTo>
                <a:lnTo>
                  <a:pt x="591" y="507"/>
                </a:lnTo>
                <a:lnTo>
                  <a:pt x="692" y="503"/>
                </a:lnTo>
                <a:lnTo>
                  <a:pt x="692" y="32"/>
                </a:lnTo>
                <a:lnTo>
                  <a:pt x="520" y="28"/>
                </a:lnTo>
                <a:lnTo>
                  <a:pt x="42" y="0"/>
                </a:lnTo>
                <a:lnTo>
                  <a:pt x="0" y="469"/>
                </a:lnTo>
                <a:close/>
              </a:path>
            </a:pathLst>
          </a:custGeom>
          <a:solidFill>
            <a:srgbClr val="FFFFFF"/>
          </a:solidFill>
          <a:ln w="9525">
            <a:noFill/>
            <a:round/>
            <a:headEnd/>
            <a:tailEnd/>
          </a:ln>
        </p:spPr>
        <p:txBody>
          <a:bodyPr/>
          <a:lstStyle/>
          <a:p>
            <a:endParaRPr lang="en-US"/>
          </a:p>
        </p:txBody>
      </p:sp>
      <p:grpSp>
        <p:nvGrpSpPr>
          <p:cNvPr id="5" name="Group 17"/>
          <p:cNvGrpSpPr>
            <a:grpSpLocks/>
          </p:cNvGrpSpPr>
          <p:nvPr/>
        </p:nvGrpSpPr>
        <p:grpSpPr bwMode="auto">
          <a:xfrm>
            <a:off x="2805113" y="3308350"/>
            <a:ext cx="1098550" cy="804863"/>
            <a:chOff x="1815" y="2024"/>
            <a:chExt cx="692" cy="507"/>
          </a:xfrm>
        </p:grpSpPr>
        <p:sp>
          <p:nvSpPr>
            <p:cNvPr id="745490" name="Freeform 18"/>
            <p:cNvSpPr>
              <a:spLocks/>
            </p:cNvSpPr>
            <p:nvPr/>
          </p:nvSpPr>
          <p:spPr bwMode="auto">
            <a:xfrm>
              <a:off x="1815" y="2024"/>
              <a:ext cx="692" cy="507"/>
            </a:xfrm>
            <a:custGeom>
              <a:avLst/>
              <a:gdLst/>
              <a:ahLst/>
              <a:cxnLst>
                <a:cxn ang="0">
                  <a:pos x="0" y="469"/>
                </a:cxn>
                <a:cxn ang="0">
                  <a:pos x="591" y="507"/>
                </a:cxn>
                <a:cxn ang="0">
                  <a:pos x="692" y="503"/>
                </a:cxn>
                <a:cxn ang="0">
                  <a:pos x="692" y="32"/>
                </a:cxn>
                <a:cxn ang="0">
                  <a:pos x="520" y="28"/>
                </a:cxn>
                <a:cxn ang="0">
                  <a:pos x="42" y="0"/>
                </a:cxn>
                <a:cxn ang="0">
                  <a:pos x="0" y="469"/>
                </a:cxn>
              </a:cxnLst>
              <a:rect l="0" t="0" r="r" b="b"/>
              <a:pathLst>
                <a:path w="692" h="507">
                  <a:moveTo>
                    <a:pt x="0" y="469"/>
                  </a:moveTo>
                  <a:lnTo>
                    <a:pt x="591" y="507"/>
                  </a:lnTo>
                  <a:lnTo>
                    <a:pt x="692" y="503"/>
                  </a:lnTo>
                  <a:lnTo>
                    <a:pt x="692" y="32"/>
                  </a:lnTo>
                  <a:lnTo>
                    <a:pt x="520" y="28"/>
                  </a:lnTo>
                  <a:lnTo>
                    <a:pt x="42" y="0"/>
                  </a:lnTo>
                  <a:lnTo>
                    <a:pt x="0" y="469"/>
                  </a:lnTo>
                  <a:close/>
                </a:path>
              </a:pathLst>
            </a:custGeom>
            <a:solidFill>
              <a:srgbClr val="FFEA00"/>
            </a:solidFill>
            <a:ln w="9525">
              <a:noFill/>
              <a:round/>
              <a:headEnd/>
              <a:tailEnd/>
            </a:ln>
          </p:spPr>
          <p:txBody>
            <a:bodyPr/>
            <a:lstStyle/>
            <a:p>
              <a:endParaRPr lang="en-US"/>
            </a:p>
          </p:txBody>
        </p:sp>
        <p:sp>
          <p:nvSpPr>
            <p:cNvPr id="745491" name="Freeform 19"/>
            <p:cNvSpPr>
              <a:spLocks/>
            </p:cNvSpPr>
            <p:nvPr/>
          </p:nvSpPr>
          <p:spPr bwMode="auto">
            <a:xfrm>
              <a:off x="1815" y="2024"/>
              <a:ext cx="692" cy="507"/>
            </a:xfrm>
            <a:custGeom>
              <a:avLst/>
              <a:gdLst/>
              <a:ahLst/>
              <a:cxnLst>
                <a:cxn ang="0">
                  <a:pos x="0" y="469"/>
                </a:cxn>
                <a:cxn ang="0">
                  <a:pos x="591" y="507"/>
                </a:cxn>
                <a:cxn ang="0">
                  <a:pos x="692" y="503"/>
                </a:cxn>
                <a:cxn ang="0">
                  <a:pos x="692" y="32"/>
                </a:cxn>
                <a:cxn ang="0">
                  <a:pos x="520" y="28"/>
                </a:cxn>
                <a:cxn ang="0">
                  <a:pos x="42" y="0"/>
                </a:cxn>
                <a:cxn ang="0">
                  <a:pos x="0" y="469"/>
                </a:cxn>
              </a:cxnLst>
              <a:rect l="0" t="0" r="r" b="b"/>
              <a:pathLst>
                <a:path w="692" h="507">
                  <a:moveTo>
                    <a:pt x="0" y="469"/>
                  </a:moveTo>
                  <a:lnTo>
                    <a:pt x="591" y="507"/>
                  </a:lnTo>
                  <a:lnTo>
                    <a:pt x="692" y="503"/>
                  </a:lnTo>
                  <a:lnTo>
                    <a:pt x="692" y="32"/>
                  </a:lnTo>
                  <a:lnTo>
                    <a:pt x="520" y="28"/>
                  </a:lnTo>
                  <a:lnTo>
                    <a:pt x="42" y="0"/>
                  </a:lnTo>
                  <a:lnTo>
                    <a:pt x="0" y="469"/>
                  </a:lnTo>
                </a:path>
              </a:pathLst>
            </a:custGeom>
            <a:noFill/>
            <a:ln w="12700" cap="rnd">
              <a:solidFill>
                <a:srgbClr val="000000"/>
              </a:solidFill>
              <a:prstDash val="solid"/>
              <a:round/>
              <a:headEnd/>
              <a:tailEnd/>
            </a:ln>
          </p:spPr>
          <p:txBody>
            <a:bodyPr/>
            <a:lstStyle/>
            <a:p>
              <a:endParaRPr lang="en-US"/>
            </a:p>
          </p:txBody>
        </p:sp>
      </p:grpSp>
      <p:sp>
        <p:nvSpPr>
          <p:cNvPr id="745492" name="Freeform 20"/>
          <p:cNvSpPr>
            <a:spLocks/>
          </p:cNvSpPr>
          <p:nvPr/>
        </p:nvSpPr>
        <p:spPr bwMode="auto">
          <a:xfrm>
            <a:off x="3743325" y="4067175"/>
            <a:ext cx="1352550" cy="609600"/>
          </a:xfrm>
          <a:custGeom>
            <a:avLst/>
            <a:gdLst/>
            <a:ahLst/>
            <a:cxnLst>
              <a:cxn ang="0">
                <a:pos x="101" y="23"/>
              </a:cxn>
              <a:cxn ang="0">
                <a:pos x="0" y="28"/>
              </a:cxn>
              <a:cxn ang="0">
                <a:pos x="0" y="73"/>
              </a:cxn>
              <a:cxn ang="0">
                <a:pos x="306" y="83"/>
              </a:cxn>
              <a:cxn ang="0">
                <a:pos x="311" y="316"/>
              </a:cxn>
              <a:cxn ang="0">
                <a:pos x="330" y="329"/>
              </a:cxn>
              <a:cxn ang="0">
                <a:pos x="356" y="321"/>
              </a:cxn>
              <a:cxn ang="0">
                <a:pos x="386" y="339"/>
              </a:cxn>
              <a:cxn ang="0">
                <a:pos x="478" y="357"/>
              </a:cxn>
              <a:cxn ang="0">
                <a:pos x="513" y="348"/>
              </a:cxn>
              <a:cxn ang="0">
                <a:pos x="558" y="376"/>
              </a:cxn>
              <a:cxn ang="0">
                <a:pos x="599" y="366"/>
              </a:cxn>
              <a:cxn ang="0">
                <a:pos x="629" y="380"/>
              </a:cxn>
              <a:cxn ang="0">
                <a:pos x="659" y="366"/>
              </a:cxn>
              <a:cxn ang="0">
                <a:pos x="685" y="384"/>
              </a:cxn>
              <a:cxn ang="0">
                <a:pos x="721" y="366"/>
              </a:cxn>
              <a:cxn ang="0">
                <a:pos x="811" y="362"/>
              </a:cxn>
              <a:cxn ang="0">
                <a:pos x="826" y="380"/>
              </a:cxn>
              <a:cxn ang="0">
                <a:pos x="852" y="380"/>
              </a:cxn>
              <a:cxn ang="0">
                <a:pos x="852" y="184"/>
              </a:cxn>
              <a:cxn ang="0">
                <a:pos x="837" y="56"/>
              </a:cxn>
              <a:cxn ang="0">
                <a:pos x="826" y="0"/>
              </a:cxn>
              <a:cxn ang="0">
                <a:pos x="582" y="19"/>
              </a:cxn>
              <a:cxn ang="0">
                <a:pos x="101" y="24"/>
              </a:cxn>
              <a:cxn ang="0">
                <a:pos x="101" y="23"/>
              </a:cxn>
            </a:cxnLst>
            <a:rect l="0" t="0" r="r" b="b"/>
            <a:pathLst>
              <a:path w="852" h="384">
                <a:moveTo>
                  <a:pt x="101" y="23"/>
                </a:moveTo>
                <a:lnTo>
                  <a:pt x="0" y="28"/>
                </a:lnTo>
                <a:lnTo>
                  <a:pt x="0" y="73"/>
                </a:lnTo>
                <a:lnTo>
                  <a:pt x="306" y="83"/>
                </a:lnTo>
                <a:lnTo>
                  <a:pt x="311" y="316"/>
                </a:lnTo>
                <a:lnTo>
                  <a:pt x="330" y="329"/>
                </a:lnTo>
                <a:lnTo>
                  <a:pt x="356" y="321"/>
                </a:lnTo>
                <a:lnTo>
                  <a:pt x="386" y="339"/>
                </a:lnTo>
                <a:lnTo>
                  <a:pt x="478" y="357"/>
                </a:lnTo>
                <a:lnTo>
                  <a:pt x="513" y="348"/>
                </a:lnTo>
                <a:lnTo>
                  <a:pt x="558" y="376"/>
                </a:lnTo>
                <a:lnTo>
                  <a:pt x="599" y="366"/>
                </a:lnTo>
                <a:lnTo>
                  <a:pt x="629" y="380"/>
                </a:lnTo>
                <a:lnTo>
                  <a:pt x="659" y="366"/>
                </a:lnTo>
                <a:lnTo>
                  <a:pt x="685" y="384"/>
                </a:lnTo>
                <a:lnTo>
                  <a:pt x="721" y="366"/>
                </a:lnTo>
                <a:lnTo>
                  <a:pt x="811" y="362"/>
                </a:lnTo>
                <a:lnTo>
                  <a:pt x="826" y="380"/>
                </a:lnTo>
                <a:lnTo>
                  <a:pt x="852" y="380"/>
                </a:lnTo>
                <a:lnTo>
                  <a:pt x="852" y="184"/>
                </a:lnTo>
                <a:lnTo>
                  <a:pt x="837" y="56"/>
                </a:lnTo>
                <a:lnTo>
                  <a:pt x="826" y="0"/>
                </a:lnTo>
                <a:lnTo>
                  <a:pt x="582" y="19"/>
                </a:lnTo>
                <a:lnTo>
                  <a:pt x="101" y="24"/>
                </a:lnTo>
                <a:lnTo>
                  <a:pt x="101" y="23"/>
                </a:lnTo>
                <a:close/>
              </a:path>
            </a:pathLst>
          </a:custGeom>
          <a:solidFill>
            <a:srgbClr val="FFFFFF"/>
          </a:solidFill>
          <a:ln w="9525">
            <a:noFill/>
            <a:round/>
            <a:headEnd/>
            <a:tailEnd/>
          </a:ln>
        </p:spPr>
        <p:txBody>
          <a:bodyPr/>
          <a:lstStyle/>
          <a:p>
            <a:endParaRPr lang="en-US"/>
          </a:p>
        </p:txBody>
      </p:sp>
      <p:grpSp>
        <p:nvGrpSpPr>
          <p:cNvPr id="6" name="Group 21"/>
          <p:cNvGrpSpPr>
            <a:grpSpLocks/>
          </p:cNvGrpSpPr>
          <p:nvPr/>
        </p:nvGrpSpPr>
        <p:grpSpPr bwMode="auto">
          <a:xfrm>
            <a:off x="3743325" y="4067175"/>
            <a:ext cx="1352550" cy="609600"/>
            <a:chOff x="2406" y="2502"/>
            <a:chExt cx="852" cy="384"/>
          </a:xfrm>
        </p:grpSpPr>
        <p:sp>
          <p:nvSpPr>
            <p:cNvPr id="745494" name="Freeform 22"/>
            <p:cNvSpPr>
              <a:spLocks/>
            </p:cNvSpPr>
            <p:nvPr/>
          </p:nvSpPr>
          <p:spPr bwMode="auto">
            <a:xfrm>
              <a:off x="2406" y="2502"/>
              <a:ext cx="852" cy="384"/>
            </a:xfrm>
            <a:custGeom>
              <a:avLst/>
              <a:gdLst/>
              <a:ahLst/>
              <a:cxnLst>
                <a:cxn ang="0">
                  <a:pos x="101" y="23"/>
                </a:cxn>
                <a:cxn ang="0">
                  <a:pos x="0" y="28"/>
                </a:cxn>
                <a:cxn ang="0">
                  <a:pos x="0" y="73"/>
                </a:cxn>
                <a:cxn ang="0">
                  <a:pos x="306" y="83"/>
                </a:cxn>
                <a:cxn ang="0">
                  <a:pos x="311" y="316"/>
                </a:cxn>
                <a:cxn ang="0">
                  <a:pos x="330" y="329"/>
                </a:cxn>
                <a:cxn ang="0">
                  <a:pos x="356" y="321"/>
                </a:cxn>
                <a:cxn ang="0">
                  <a:pos x="386" y="339"/>
                </a:cxn>
                <a:cxn ang="0">
                  <a:pos x="478" y="357"/>
                </a:cxn>
                <a:cxn ang="0">
                  <a:pos x="513" y="348"/>
                </a:cxn>
                <a:cxn ang="0">
                  <a:pos x="558" y="376"/>
                </a:cxn>
                <a:cxn ang="0">
                  <a:pos x="599" y="366"/>
                </a:cxn>
                <a:cxn ang="0">
                  <a:pos x="629" y="380"/>
                </a:cxn>
                <a:cxn ang="0">
                  <a:pos x="659" y="366"/>
                </a:cxn>
                <a:cxn ang="0">
                  <a:pos x="685" y="384"/>
                </a:cxn>
                <a:cxn ang="0">
                  <a:pos x="721" y="366"/>
                </a:cxn>
                <a:cxn ang="0">
                  <a:pos x="811" y="362"/>
                </a:cxn>
                <a:cxn ang="0">
                  <a:pos x="826" y="380"/>
                </a:cxn>
                <a:cxn ang="0">
                  <a:pos x="852" y="380"/>
                </a:cxn>
                <a:cxn ang="0">
                  <a:pos x="852" y="184"/>
                </a:cxn>
                <a:cxn ang="0">
                  <a:pos x="837" y="56"/>
                </a:cxn>
                <a:cxn ang="0">
                  <a:pos x="826" y="0"/>
                </a:cxn>
                <a:cxn ang="0">
                  <a:pos x="582" y="19"/>
                </a:cxn>
                <a:cxn ang="0">
                  <a:pos x="101" y="24"/>
                </a:cxn>
                <a:cxn ang="0">
                  <a:pos x="101" y="23"/>
                </a:cxn>
              </a:cxnLst>
              <a:rect l="0" t="0" r="r" b="b"/>
              <a:pathLst>
                <a:path w="852" h="384">
                  <a:moveTo>
                    <a:pt x="101" y="23"/>
                  </a:moveTo>
                  <a:lnTo>
                    <a:pt x="0" y="28"/>
                  </a:lnTo>
                  <a:lnTo>
                    <a:pt x="0" y="73"/>
                  </a:lnTo>
                  <a:lnTo>
                    <a:pt x="306" y="83"/>
                  </a:lnTo>
                  <a:lnTo>
                    <a:pt x="311" y="316"/>
                  </a:lnTo>
                  <a:lnTo>
                    <a:pt x="330" y="329"/>
                  </a:lnTo>
                  <a:lnTo>
                    <a:pt x="356" y="321"/>
                  </a:lnTo>
                  <a:lnTo>
                    <a:pt x="386" y="339"/>
                  </a:lnTo>
                  <a:lnTo>
                    <a:pt x="478" y="357"/>
                  </a:lnTo>
                  <a:lnTo>
                    <a:pt x="513" y="348"/>
                  </a:lnTo>
                  <a:lnTo>
                    <a:pt x="558" y="376"/>
                  </a:lnTo>
                  <a:lnTo>
                    <a:pt x="599" y="366"/>
                  </a:lnTo>
                  <a:lnTo>
                    <a:pt x="629" y="380"/>
                  </a:lnTo>
                  <a:lnTo>
                    <a:pt x="659" y="366"/>
                  </a:lnTo>
                  <a:lnTo>
                    <a:pt x="685" y="384"/>
                  </a:lnTo>
                  <a:lnTo>
                    <a:pt x="721" y="366"/>
                  </a:lnTo>
                  <a:lnTo>
                    <a:pt x="811" y="362"/>
                  </a:lnTo>
                  <a:lnTo>
                    <a:pt x="826" y="380"/>
                  </a:lnTo>
                  <a:lnTo>
                    <a:pt x="852" y="380"/>
                  </a:lnTo>
                  <a:lnTo>
                    <a:pt x="852" y="184"/>
                  </a:lnTo>
                  <a:lnTo>
                    <a:pt x="837" y="56"/>
                  </a:lnTo>
                  <a:lnTo>
                    <a:pt x="826" y="0"/>
                  </a:lnTo>
                  <a:lnTo>
                    <a:pt x="582" y="19"/>
                  </a:lnTo>
                  <a:lnTo>
                    <a:pt x="101" y="24"/>
                  </a:lnTo>
                  <a:lnTo>
                    <a:pt x="101" y="23"/>
                  </a:lnTo>
                  <a:close/>
                </a:path>
              </a:pathLst>
            </a:custGeom>
            <a:solidFill>
              <a:srgbClr val="FFEA00"/>
            </a:solidFill>
            <a:ln w="9525">
              <a:noFill/>
              <a:round/>
              <a:headEnd/>
              <a:tailEnd/>
            </a:ln>
          </p:spPr>
          <p:txBody>
            <a:bodyPr/>
            <a:lstStyle/>
            <a:p>
              <a:endParaRPr lang="en-US"/>
            </a:p>
          </p:txBody>
        </p:sp>
        <p:sp>
          <p:nvSpPr>
            <p:cNvPr id="745495" name="Freeform 23"/>
            <p:cNvSpPr>
              <a:spLocks/>
            </p:cNvSpPr>
            <p:nvPr/>
          </p:nvSpPr>
          <p:spPr bwMode="auto">
            <a:xfrm>
              <a:off x="2406" y="2502"/>
              <a:ext cx="852" cy="384"/>
            </a:xfrm>
            <a:custGeom>
              <a:avLst/>
              <a:gdLst/>
              <a:ahLst/>
              <a:cxnLst>
                <a:cxn ang="0">
                  <a:pos x="101" y="23"/>
                </a:cxn>
                <a:cxn ang="0">
                  <a:pos x="0" y="28"/>
                </a:cxn>
                <a:cxn ang="0">
                  <a:pos x="0" y="73"/>
                </a:cxn>
                <a:cxn ang="0">
                  <a:pos x="306" y="83"/>
                </a:cxn>
                <a:cxn ang="0">
                  <a:pos x="311" y="316"/>
                </a:cxn>
                <a:cxn ang="0">
                  <a:pos x="330" y="329"/>
                </a:cxn>
                <a:cxn ang="0">
                  <a:pos x="356" y="321"/>
                </a:cxn>
                <a:cxn ang="0">
                  <a:pos x="386" y="339"/>
                </a:cxn>
                <a:cxn ang="0">
                  <a:pos x="478" y="357"/>
                </a:cxn>
                <a:cxn ang="0">
                  <a:pos x="513" y="348"/>
                </a:cxn>
                <a:cxn ang="0">
                  <a:pos x="558" y="376"/>
                </a:cxn>
                <a:cxn ang="0">
                  <a:pos x="599" y="366"/>
                </a:cxn>
                <a:cxn ang="0">
                  <a:pos x="629" y="380"/>
                </a:cxn>
                <a:cxn ang="0">
                  <a:pos x="659" y="366"/>
                </a:cxn>
                <a:cxn ang="0">
                  <a:pos x="685" y="384"/>
                </a:cxn>
                <a:cxn ang="0">
                  <a:pos x="721" y="366"/>
                </a:cxn>
                <a:cxn ang="0">
                  <a:pos x="811" y="362"/>
                </a:cxn>
                <a:cxn ang="0">
                  <a:pos x="826" y="380"/>
                </a:cxn>
                <a:cxn ang="0">
                  <a:pos x="852" y="380"/>
                </a:cxn>
                <a:cxn ang="0">
                  <a:pos x="852" y="184"/>
                </a:cxn>
                <a:cxn ang="0">
                  <a:pos x="837" y="56"/>
                </a:cxn>
                <a:cxn ang="0">
                  <a:pos x="826" y="0"/>
                </a:cxn>
                <a:cxn ang="0">
                  <a:pos x="582" y="19"/>
                </a:cxn>
                <a:cxn ang="0">
                  <a:pos x="101" y="24"/>
                </a:cxn>
              </a:cxnLst>
              <a:rect l="0" t="0" r="r" b="b"/>
              <a:pathLst>
                <a:path w="852" h="384">
                  <a:moveTo>
                    <a:pt x="101" y="23"/>
                  </a:moveTo>
                  <a:lnTo>
                    <a:pt x="0" y="28"/>
                  </a:lnTo>
                  <a:lnTo>
                    <a:pt x="0" y="73"/>
                  </a:lnTo>
                  <a:lnTo>
                    <a:pt x="306" y="83"/>
                  </a:lnTo>
                  <a:lnTo>
                    <a:pt x="311" y="316"/>
                  </a:lnTo>
                  <a:lnTo>
                    <a:pt x="330" y="329"/>
                  </a:lnTo>
                  <a:lnTo>
                    <a:pt x="356" y="321"/>
                  </a:lnTo>
                  <a:lnTo>
                    <a:pt x="386" y="339"/>
                  </a:lnTo>
                  <a:lnTo>
                    <a:pt x="478" y="357"/>
                  </a:lnTo>
                  <a:lnTo>
                    <a:pt x="513" y="348"/>
                  </a:lnTo>
                  <a:lnTo>
                    <a:pt x="558" y="376"/>
                  </a:lnTo>
                  <a:lnTo>
                    <a:pt x="599" y="366"/>
                  </a:lnTo>
                  <a:lnTo>
                    <a:pt x="629" y="380"/>
                  </a:lnTo>
                  <a:lnTo>
                    <a:pt x="659" y="366"/>
                  </a:lnTo>
                  <a:lnTo>
                    <a:pt x="685" y="384"/>
                  </a:lnTo>
                  <a:lnTo>
                    <a:pt x="721" y="366"/>
                  </a:lnTo>
                  <a:lnTo>
                    <a:pt x="811" y="362"/>
                  </a:lnTo>
                  <a:lnTo>
                    <a:pt x="826" y="380"/>
                  </a:lnTo>
                  <a:lnTo>
                    <a:pt x="852" y="380"/>
                  </a:lnTo>
                  <a:lnTo>
                    <a:pt x="852" y="184"/>
                  </a:lnTo>
                  <a:lnTo>
                    <a:pt x="837" y="56"/>
                  </a:lnTo>
                  <a:lnTo>
                    <a:pt x="826" y="0"/>
                  </a:lnTo>
                  <a:lnTo>
                    <a:pt x="582" y="19"/>
                  </a:lnTo>
                  <a:lnTo>
                    <a:pt x="101" y="24"/>
                  </a:lnTo>
                </a:path>
              </a:pathLst>
            </a:custGeom>
            <a:noFill/>
            <a:ln w="12700" cap="rnd">
              <a:solidFill>
                <a:srgbClr val="000000"/>
              </a:solidFill>
              <a:prstDash val="solid"/>
              <a:round/>
              <a:headEnd/>
              <a:tailEnd/>
            </a:ln>
          </p:spPr>
          <p:txBody>
            <a:bodyPr/>
            <a:lstStyle/>
            <a:p>
              <a:endParaRPr lang="en-US"/>
            </a:p>
          </p:txBody>
        </p:sp>
      </p:grpSp>
      <p:sp>
        <p:nvSpPr>
          <p:cNvPr id="745496" name="Freeform 24"/>
          <p:cNvSpPr>
            <a:spLocks/>
          </p:cNvSpPr>
          <p:nvPr/>
        </p:nvSpPr>
        <p:spPr bwMode="auto">
          <a:xfrm>
            <a:off x="1031875" y="1533525"/>
            <a:ext cx="1023938" cy="738188"/>
          </a:xfrm>
          <a:custGeom>
            <a:avLst/>
            <a:gdLst/>
            <a:ahLst/>
            <a:cxnLst>
              <a:cxn ang="0">
                <a:pos x="199" y="0"/>
              </a:cxn>
              <a:cxn ang="0">
                <a:pos x="416" y="54"/>
              </a:cxn>
              <a:cxn ang="0">
                <a:pos x="645" y="108"/>
              </a:cxn>
              <a:cxn ang="0">
                <a:pos x="568" y="396"/>
              </a:cxn>
              <a:cxn ang="0">
                <a:pos x="580" y="419"/>
              </a:cxn>
              <a:cxn ang="0">
                <a:pos x="568" y="465"/>
              </a:cxn>
              <a:cxn ang="0">
                <a:pos x="428" y="419"/>
              </a:cxn>
              <a:cxn ang="0">
                <a:pos x="416" y="429"/>
              </a:cxn>
              <a:cxn ang="0">
                <a:pos x="204" y="411"/>
              </a:cxn>
              <a:cxn ang="0">
                <a:pos x="184" y="396"/>
              </a:cxn>
              <a:cxn ang="0">
                <a:pos x="98" y="387"/>
              </a:cxn>
              <a:cxn ang="0">
                <a:pos x="77" y="359"/>
              </a:cxn>
              <a:cxn ang="0">
                <a:pos x="73" y="324"/>
              </a:cxn>
              <a:cxn ang="0">
                <a:pos x="23" y="301"/>
              </a:cxn>
              <a:cxn ang="0">
                <a:pos x="0" y="277"/>
              </a:cxn>
              <a:cxn ang="0">
                <a:pos x="0" y="232"/>
              </a:cxn>
              <a:cxn ang="0">
                <a:pos x="11" y="222"/>
              </a:cxn>
              <a:cxn ang="0">
                <a:pos x="6" y="201"/>
              </a:cxn>
              <a:cxn ang="0">
                <a:pos x="32" y="201"/>
              </a:cxn>
              <a:cxn ang="0">
                <a:pos x="11" y="169"/>
              </a:cxn>
              <a:cxn ang="0">
                <a:pos x="6" y="77"/>
              </a:cxn>
              <a:cxn ang="0">
                <a:pos x="23" y="32"/>
              </a:cxn>
              <a:cxn ang="0">
                <a:pos x="88" y="77"/>
              </a:cxn>
              <a:cxn ang="0">
                <a:pos x="137" y="95"/>
              </a:cxn>
              <a:cxn ang="0">
                <a:pos x="163" y="118"/>
              </a:cxn>
              <a:cxn ang="0">
                <a:pos x="148" y="141"/>
              </a:cxn>
              <a:cxn ang="0">
                <a:pos x="122" y="155"/>
              </a:cxn>
              <a:cxn ang="0">
                <a:pos x="163" y="155"/>
              </a:cxn>
              <a:cxn ang="0">
                <a:pos x="152" y="187"/>
              </a:cxn>
              <a:cxn ang="0">
                <a:pos x="113" y="191"/>
              </a:cxn>
              <a:cxn ang="0">
                <a:pos x="113" y="205"/>
              </a:cxn>
              <a:cxn ang="0">
                <a:pos x="163" y="191"/>
              </a:cxn>
              <a:cxn ang="0">
                <a:pos x="184" y="155"/>
              </a:cxn>
              <a:cxn ang="0">
                <a:pos x="204" y="114"/>
              </a:cxn>
              <a:cxn ang="0">
                <a:pos x="214" y="50"/>
              </a:cxn>
              <a:cxn ang="0">
                <a:pos x="199" y="0"/>
              </a:cxn>
            </a:cxnLst>
            <a:rect l="0" t="0" r="r" b="b"/>
            <a:pathLst>
              <a:path w="645" h="465">
                <a:moveTo>
                  <a:pt x="199" y="0"/>
                </a:moveTo>
                <a:lnTo>
                  <a:pt x="416" y="54"/>
                </a:lnTo>
                <a:lnTo>
                  <a:pt x="645" y="108"/>
                </a:lnTo>
                <a:lnTo>
                  <a:pt x="568" y="396"/>
                </a:lnTo>
                <a:lnTo>
                  <a:pt x="580" y="419"/>
                </a:lnTo>
                <a:lnTo>
                  <a:pt x="568" y="465"/>
                </a:lnTo>
                <a:lnTo>
                  <a:pt x="428" y="419"/>
                </a:lnTo>
                <a:lnTo>
                  <a:pt x="416" y="429"/>
                </a:lnTo>
                <a:lnTo>
                  <a:pt x="204" y="411"/>
                </a:lnTo>
                <a:lnTo>
                  <a:pt x="184" y="396"/>
                </a:lnTo>
                <a:lnTo>
                  <a:pt x="98" y="387"/>
                </a:lnTo>
                <a:lnTo>
                  <a:pt x="77" y="359"/>
                </a:lnTo>
                <a:lnTo>
                  <a:pt x="73" y="324"/>
                </a:lnTo>
                <a:lnTo>
                  <a:pt x="23" y="301"/>
                </a:lnTo>
                <a:lnTo>
                  <a:pt x="0" y="277"/>
                </a:lnTo>
                <a:lnTo>
                  <a:pt x="0" y="232"/>
                </a:lnTo>
                <a:lnTo>
                  <a:pt x="11" y="222"/>
                </a:lnTo>
                <a:lnTo>
                  <a:pt x="6" y="201"/>
                </a:lnTo>
                <a:lnTo>
                  <a:pt x="32" y="201"/>
                </a:lnTo>
                <a:lnTo>
                  <a:pt x="11" y="169"/>
                </a:lnTo>
                <a:lnTo>
                  <a:pt x="6" y="77"/>
                </a:lnTo>
                <a:lnTo>
                  <a:pt x="23" y="32"/>
                </a:lnTo>
                <a:lnTo>
                  <a:pt x="88" y="77"/>
                </a:lnTo>
                <a:lnTo>
                  <a:pt x="137" y="95"/>
                </a:lnTo>
                <a:lnTo>
                  <a:pt x="163" y="118"/>
                </a:lnTo>
                <a:lnTo>
                  <a:pt x="148" y="141"/>
                </a:lnTo>
                <a:lnTo>
                  <a:pt x="122" y="155"/>
                </a:lnTo>
                <a:lnTo>
                  <a:pt x="163" y="155"/>
                </a:lnTo>
                <a:lnTo>
                  <a:pt x="152" y="187"/>
                </a:lnTo>
                <a:lnTo>
                  <a:pt x="113" y="191"/>
                </a:lnTo>
                <a:lnTo>
                  <a:pt x="113" y="205"/>
                </a:lnTo>
                <a:lnTo>
                  <a:pt x="163" y="191"/>
                </a:lnTo>
                <a:lnTo>
                  <a:pt x="184" y="155"/>
                </a:lnTo>
                <a:lnTo>
                  <a:pt x="204" y="114"/>
                </a:lnTo>
                <a:lnTo>
                  <a:pt x="214" y="50"/>
                </a:lnTo>
                <a:lnTo>
                  <a:pt x="199" y="0"/>
                </a:lnTo>
                <a:close/>
              </a:path>
            </a:pathLst>
          </a:custGeom>
          <a:solidFill>
            <a:srgbClr val="FFFFFF"/>
          </a:solidFill>
          <a:ln w="9525">
            <a:noFill/>
            <a:round/>
            <a:headEnd/>
            <a:tailEnd/>
          </a:ln>
        </p:spPr>
        <p:txBody>
          <a:bodyPr/>
          <a:lstStyle/>
          <a:p>
            <a:endParaRPr lang="en-US"/>
          </a:p>
        </p:txBody>
      </p:sp>
      <p:grpSp>
        <p:nvGrpSpPr>
          <p:cNvPr id="7" name="Group 25"/>
          <p:cNvGrpSpPr>
            <a:grpSpLocks/>
          </p:cNvGrpSpPr>
          <p:nvPr/>
        </p:nvGrpSpPr>
        <p:grpSpPr bwMode="auto">
          <a:xfrm>
            <a:off x="1031875" y="1533525"/>
            <a:ext cx="1023938" cy="738188"/>
            <a:chOff x="698" y="906"/>
            <a:chExt cx="645" cy="465"/>
          </a:xfrm>
        </p:grpSpPr>
        <p:sp>
          <p:nvSpPr>
            <p:cNvPr id="745498" name="Freeform 26"/>
            <p:cNvSpPr>
              <a:spLocks/>
            </p:cNvSpPr>
            <p:nvPr/>
          </p:nvSpPr>
          <p:spPr bwMode="auto">
            <a:xfrm>
              <a:off x="698" y="906"/>
              <a:ext cx="645" cy="465"/>
            </a:xfrm>
            <a:custGeom>
              <a:avLst/>
              <a:gdLst/>
              <a:ahLst/>
              <a:cxnLst>
                <a:cxn ang="0">
                  <a:pos x="199" y="0"/>
                </a:cxn>
                <a:cxn ang="0">
                  <a:pos x="416" y="54"/>
                </a:cxn>
                <a:cxn ang="0">
                  <a:pos x="645" y="108"/>
                </a:cxn>
                <a:cxn ang="0">
                  <a:pos x="568" y="396"/>
                </a:cxn>
                <a:cxn ang="0">
                  <a:pos x="580" y="419"/>
                </a:cxn>
                <a:cxn ang="0">
                  <a:pos x="568" y="465"/>
                </a:cxn>
                <a:cxn ang="0">
                  <a:pos x="428" y="419"/>
                </a:cxn>
                <a:cxn ang="0">
                  <a:pos x="416" y="429"/>
                </a:cxn>
                <a:cxn ang="0">
                  <a:pos x="204" y="411"/>
                </a:cxn>
                <a:cxn ang="0">
                  <a:pos x="184" y="396"/>
                </a:cxn>
                <a:cxn ang="0">
                  <a:pos x="98" y="387"/>
                </a:cxn>
                <a:cxn ang="0">
                  <a:pos x="77" y="359"/>
                </a:cxn>
                <a:cxn ang="0">
                  <a:pos x="73" y="324"/>
                </a:cxn>
                <a:cxn ang="0">
                  <a:pos x="23" y="301"/>
                </a:cxn>
                <a:cxn ang="0">
                  <a:pos x="0" y="277"/>
                </a:cxn>
                <a:cxn ang="0">
                  <a:pos x="0" y="232"/>
                </a:cxn>
                <a:cxn ang="0">
                  <a:pos x="11" y="222"/>
                </a:cxn>
                <a:cxn ang="0">
                  <a:pos x="6" y="201"/>
                </a:cxn>
                <a:cxn ang="0">
                  <a:pos x="32" y="201"/>
                </a:cxn>
                <a:cxn ang="0">
                  <a:pos x="11" y="169"/>
                </a:cxn>
                <a:cxn ang="0">
                  <a:pos x="6" y="77"/>
                </a:cxn>
                <a:cxn ang="0">
                  <a:pos x="23" y="32"/>
                </a:cxn>
                <a:cxn ang="0">
                  <a:pos x="88" y="77"/>
                </a:cxn>
                <a:cxn ang="0">
                  <a:pos x="137" y="95"/>
                </a:cxn>
                <a:cxn ang="0">
                  <a:pos x="163" y="118"/>
                </a:cxn>
                <a:cxn ang="0">
                  <a:pos x="148" y="141"/>
                </a:cxn>
                <a:cxn ang="0">
                  <a:pos x="122" y="155"/>
                </a:cxn>
                <a:cxn ang="0">
                  <a:pos x="163" y="155"/>
                </a:cxn>
                <a:cxn ang="0">
                  <a:pos x="152" y="187"/>
                </a:cxn>
                <a:cxn ang="0">
                  <a:pos x="113" y="191"/>
                </a:cxn>
                <a:cxn ang="0">
                  <a:pos x="113" y="205"/>
                </a:cxn>
                <a:cxn ang="0">
                  <a:pos x="163" y="191"/>
                </a:cxn>
                <a:cxn ang="0">
                  <a:pos x="184" y="155"/>
                </a:cxn>
                <a:cxn ang="0">
                  <a:pos x="204" y="114"/>
                </a:cxn>
                <a:cxn ang="0">
                  <a:pos x="214" y="50"/>
                </a:cxn>
                <a:cxn ang="0">
                  <a:pos x="199" y="0"/>
                </a:cxn>
              </a:cxnLst>
              <a:rect l="0" t="0" r="r" b="b"/>
              <a:pathLst>
                <a:path w="645" h="465">
                  <a:moveTo>
                    <a:pt x="199" y="0"/>
                  </a:moveTo>
                  <a:lnTo>
                    <a:pt x="416" y="54"/>
                  </a:lnTo>
                  <a:lnTo>
                    <a:pt x="645" y="108"/>
                  </a:lnTo>
                  <a:lnTo>
                    <a:pt x="568" y="396"/>
                  </a:lnTo>
                  <a:lnTo>
                    <a:pt x="580" y="419"/>
                  </a:lnTo>
                  <a:lnTo>
                    <a:pt x="568" y="465"/>
                  </a:lnTo>
                  <a:lnTo>
                    <a:pt x="428" y="419"/>
                  </a:lnTo>
                  <a:lnTo>
                    <a:pt x="416" y="429"/>
                  </a:lnTo>
                  <a:lnTo>
                    <a:pt x="204" y="411"/>
                  </a:lnTo>
                  <a:lnTo>
                    <a:pt x="184" y="396"/>
                  </a:lnTo>
                  <a:lnTo>
                    <a:pt x="98" y="387"/>
                  </a:lnTo>
                  <a:lnTo>
                    <a:pt x="77" y="359"/>
                  </a:lnTo>
                  <a:lnTo>
                    <a:pt x="73" y="324"/>
                  </a:lnTo>
                  <a:lnTo>
                    <a:pt x="23" y="301"/>
                  </a:lnTo>
                  <a:lnTo>
                    <a:pt x="0" y="277"/>
                  </a:lnTo>
                  <a:lnTo>
                    <a:pt x="0" y="232"/>
                  </a:lnTo>
                  <a:lnTo>
                    <a:pt x="11" y="222"/>
                  </a:lnTo>
                  <a:lnTo>
                    <a:pt x="6" y="201"/>
                  </a:lnTo>
                  <a:lnTo>
                    <a:pt x="32" y="201"/>
                  </a:lnTo>
                  <a:lnTo>
                    <a:pt x="11" y="169"/>
                  </a:lnTo>
                  <a:lnTo>
                    <a:pt x="6" y="77"/>
                  </a:lnTo>
                  <a:lnTo>
                    <a:pt x="23" y="32"/>
                  </a:lnTo>
                  <a:lnTo>
                    <a:pt x="88" y="77"/>
                  </a:lnTo>
                  <a:lnTo>
                    <a:pt x="137" y="95"/>
                  </a:lnTo>
                  <a:lnTo>
                    <a:pt x="163" y="118"/>
                  </a:lnTo>
                  <a:lnTo>
                    <a:pt x="148" y="141"/>
                  </a:lnTo>
                  <a:lnTo>
                    <a:pt x="122" y="155"/>
                  </a:lnTo>
                  <a:lnTo>
                    <a:pt x="163" y="155"/>
                  </a:lnTo>
                  <a:lnTo>
                    <a:pt x="152" y="187"/>
                  </a:lnTo>
                  <a:lnTo>
                    <a:pt x="113" y="191"/>
                  </a:lnTo>
                  <a:lnTo>
                    <a:pt x="113" y="205"/>
                  </a:lnTo>
                  <a:lnTo>
                    <a:pt x="163" y="191"/>
                  </a:lnTo>
                  <a:lnTo>
                    <a:pt x="184" y="155"/>
                  </a:lnTo>
                  <a:lnTo>
                    <a:pt x="204" y="114"/>
                  </a:lnTo>
                  <a:lnTo>
                    <a:pt x="214" y="50"/>
                  </a:lnTo>
                  <a:lnTo>
                    <a:pt x="199" y="0"/>
                  </a:lnTo>
                  <a:close/>
                </a:path>
              </a:pathLst>
            </a:custGeom>
            <a:solidFill>
              <a:srgbClr val="FFEA00"/>
            </a:solidFill>
            <a:ln w="9525">
              <a:noFill/>
              <a:round/>
              <a:headEnd/>
              <a:tailEnd/>
            </a:ln>
          </p:spPr>
          <p:txBody>
            <a:bodyPr/>
            <a:lstStyle/>
            <a:p>
              <a:endParaRPr lang="en-US"/>
            </a:p>
          </p:txBody>
        </p:sp>
        <p:sp>
          <p:nvSpPr>
            <p:cNvPr id="745499" name="Freeform 27"/>
            <p:cNvSpPr>
              <a:spLocks/>
            </p:cNvSpPr>
            <p:nvPr/>
          </p:nvSpPr>
          <p:spPr bwMode="auto">
            <a:xfrm>
              <a:off x="698" y="906"/>
              <a:ext cx="645" cy="465"/>
            </a:xfrm>
            <a:custGeom>
              <a:avLst/>
              <a:gdLst/>
              <a:ahLst/>
              <a:cxnLst>
                <a:cxn ang="0">
                  <a:pos x="199" y="0"/>
                </a:cxn>
                <a:cxn ang="0">
                  <a:pos x="416" y="54"/>
                </a:cxn>
                <a:cxn ang="0">
                  <a:pos x="645" y="108"/>
                </a:cxn>
                <a:cxn ang="0">
                  <a:pos x="568" y="396"/>
                </a:cxn>
                <a:cxn ang="0">
                  <a:pos x="580" y="419"/>
                </a:cxn>
                <a:cxn ang="0">
                  <a:pos x="568" y="465"/>
                </a:cxn>
                <a:cxn ang="0">
                  <a:pos x="428" y="419"/>
                </a:cxn>
                <a:cxn ang="0">
                  <a:pos x="416" y="429"/>
                </a:cxn>
                <a:cxn ang="0">
                  <a:pos x="204" y="411"/>
                </a:cxn>
                <a:cxn ang="0">
                  <a:pos x="184" y="396"/>
                </a:cxn>
                <a:cxn ang="0">
                  <a:pos x="98" y="387"/>
                </a:cxn>
                <a:cxn ang="0">
                  <a:pos x="77" y="359"/>
                </a:cxn>
                <a:cxn ang="0">
                  <a:pos x="73" y="324"/>
                </a:cxn>
                <a:cxn ang="0">
                  <a:pos x="23" y="301"/>
                </a:cxn>
                <a:cxn ang="0">
                  <a:pos x="0" y="277"/>
                </a:cxn>
                <a:cxn ang="0">
                  <a:pos x="0" y="232"/>
                </a:cxn>
                <a:cxn ang="0">
                  <a:pos x="11" y="222"/>
                </a:cxn>
                <a:cxn ang="0">
                  <a:pos x="6" y="201"/>
                </a:cxn>
                <a:cxn ang="0">
                  <a:pos x="32" y="201"/>
                </a:cxn>
                <a:cxn ang="0">
                  <a:pos x="11" y="169"/>
                </a:cxn>
                <a:cxn ang="0">
                  <a:pos x="6" y="77"/>
                </a:cxn>
                <a:cxn ang="0">
                  <a:pos x="23" y="32"/>
                </a:cxn>
                <a:cxn ang="0">
                  <a:pos x="88" y="77"/>
                </a:cxn>
                <a:cxn ang="0">
                  <a:pos x="137" y="95"/>
                </a:cxn>
                <a:cxn ang="0">
                  <a:pos x="163" y="118"/>
                </a:cxn>
                <a:cxn ang="0">
                  <a:pos x="148" y="141"/>
                </a:cxn>
                <a:cxn ang="0">
                  <a:pos x="122" y="155"/>
                </a:cxn>
                <a:cxn ang="0">
                  <a:pos x="163" y="155"/>
                </a:cxn>
                <a:cxn ang="0">
                  <a:pos x="152" y="187"/>
                </a:cxn>
                <a:cxn ang="0">
                  <a:pos x="113" y="191"/>
                </a:cxn>
                <a:cxn ang="0">
                  <a:pos x="113" y="205"/>
                </a:cxn>
                <a:cxn ang="0">
                  <a:pos x="163" y="191"/>
                </a:cxn>
                <a:cxn ang="0">
                  <a:pos x="184" y="155"/>
                </a:cxn>
                <a:cxn ang="0">
                  <a:pos x="204" y="114"/>
                </a:cxn>
                <a:cxn ang="0">
                  <a:pos x="214" y="50"/>
                </a:cxn>
                <a:cxn ang="0">
                  <a:pos x="199" y="0"/>
                </a:cxn>
              </a:cxnLst>
              <a:rect l="0" t="0" r="r" b="b"/>
              <a:pathLst>
                <a:path w="645" h="465">
                  <a:moveTo>
                    <a:pt x="199" y="0"/>
                  </a:moveTo>
                  <a:lnTo>
                    <a:pt x="416" y="54"/>
                  </a:lnTo>
                  <a:lnTo>
                    <a:pt x="645" y="108"/>
                  </a:lnTo>
                  <a:lnTo>
                    <a:pt x="568" y="396"/>
                  </a:lnTo>
                  <a:lnTo>
                    <a:pt x="580" y="419"/>
                  </a:lnTo>
                  <a:lnTo>
                    <a:pt x="568" y="465"/>
                  </a:lnTo>
                  <a:lnTo>
                    <a:pt x="428" y="419"/>
                  </a:lnTo>
                  <a:lnTo>
                    <a:pt x="416" y="429"/>
                  </a:lnTo>
                  <a:lnTo>
                    <a:pt x="204" y="411"/>
                  </a:lnTo>
                  <a:lnTo>
                    <a:pt x="184" y="396"/>
                  </a:lnTo>
                  <a:lnTo>
                    <a:pt x="98" y="387"/>
                  </a:lnTo>
                  <a:lnTo>
                    <a:pt x="77" y="359"/>
                  </a:lnTo>
                  <a:lnTo>
                    <a:pt x="73" y="324"/>
                  </a:lnTo>
                  <a:lnTo>
                    <a:pt x="23" y="301"/>
                  </a:lnTo>
                  <a:lnTo>
                    <a:pt x="0" y="277"/>
                  </a:lnTo>
                  <a:lnTo>
                    <a:pt x="0" y="232"/>
                  </a:lnTo>
                  <a:lnTo>
                    <a:pt x="11" y="222"/>
                  </a:lnTo>
                  <a:lnTo>
                    <a:pt x="6" y="201"/>
                  </a:lnTo>
                  <a:lnTo>
                    <a:pt x="32" y="201"/>
                  </a:lnTo>
                  <a:lnTo>
                    <a:pt x="11" y="169"/>
                  </a:lnTo>
                  <a:lnTo>
                    <a:pt x="6" y="77"/>
                  </a:lnTo>
                  <a:lnTo>
                    <a:pt x="23" y="32"/>
                  </a:lnTo>
                  <a:lnTo>
                    <a:pt x="88" y="77"/>
                  </a:lnTo>
                  <a:lnTo>
                    <a:pt x="137" y="95"/>
                  </a:lnTo>
                  <a:lnTo>
                    <a:pt x="163" y="118"/>
                  </a:lnTo>
                  <a:lnTo>
                    <a:pt x="148" y="141"/>
                  </a:lnTo>
                  <a:lnTo>
                    <a:pt x="122" y="155"/>
                  </a:lnTo>
                  <a:lnTo>
                    <a:pt x="163" y="155"/>
                  </a:lnTo>
                  <a:lnTo>
                    <a:pt x="152" y="187"/>
                  </a:lnTo>
                  <a:lnTo>
                    <a:pt x="113" y="191"/>
                  </a:lnTo>
                  <a:lnTo>
                    <a:pt x="113" y="205"/>
                  </a:lnTo>
                  <a:lnTo>
                    <a:pt x="163" y="191"/>
                  </a:lnTo>
                  <a:lnTo>
                    <a:pt x="184" y="155"/>
                  </a:lnTo>
                  <a:lnTo>
                    <a:pt x="204" y="114"/>
                  </a:lnTo>
                  <a:lnTo>
                    <a:pt x="214" y="50"/>
                  </a:lnTo>
                  <a:lnTo>
                    <a:pt x="199" y="0"/>
                  </a:lnTo>
                </a:path>
              </a:pathLst>
            </a:custGeom>
            <a:noFill/>
            <a:ln w="12700" cap="rnd">
              <a:solidFill>
                <a:srgbClr val="000000"/>
              </a:solidFill>
              <a:prstDash val="solid"/>
              <a:round/>
              <a:headEnd/>
              <a:tailEnd/>
            </a:ln>
          </p:spPr>
          <p:txBody>
            <a:bodyPr/>
            <a:lstStyle/>
            <a:p>
              <a:endParaRPr lang="en-US"/>
            </a:p>
          </p:txBody>
        </p:sp>
      </p:grpSp>
      <p:sp>
        <p:nvSpPr>
          <p:cNvPr id="745500" name="Freeform 28"/>
          <p:cNvSpPr>
            <a:spLocks/>
          </p:cNvSpPr>
          <p:nvPr/>
        </p:nvSpPr>
        <p:spPr bwMode="auto">
          <a:xfrm>
            <a:off x="754063" y="1997075"/>
            <a:ext cx="1198562" cy="971550"/>
          </a:xfrm>
          <a:custGeom>
            <a:avLst/>
            <a:gdLst/>
            <a:ahLst/>
            <a:cxnLst>
              <a:cxn ang="0">
                <a:pos x="743" y="174"/>
              </a:cxn>
              <a:cxn ang="0">
                <a:pos x="755" y="205"/>
              </a:cxn>
              <a:cxn ang="0">
                <a:pos x="743" y="233"/>
              </a:cxn>
              <a:cxn ang="0">
                <a:pos x="709" y="279"/>
              </a:cxn>
              <a:cxn ang="0">
                <a:pos x="679" y="333"/>
              </a:cxn>
              <a:cxn ang="0">
                <a:pos x="679" y="356"/>
              </a:cxn>
              <a:cxn ang="0">
                <a:pos x="703" y="378"/>
              </a:cxn>
              <a:cxn ang="0">
                <a:pos x="653" y="471"/>
              </a:cxn>
              <a:cxn ang="0">
                <a:pos x="627" y="612"/>
              </a:cxn>
              <a:cxn ang="0">
                <a:pos x="359" y="562"/>
              </a:cxn>
              <a:cxn ang="0">
                <a:pos x="0" y="471"/>
              </a:cxn>
              <a:cxn ang="0">
                <a:pos x="0" y="356"/>
              </a:cxn>
              <a:cxn ang="0">
                <a:pos x="31" y="302"/>
              </a:cxn>
              <a:cxn ang="0">
                <a:pos x="76" y="257"/>
              </a:cxn>
              <a:cxn ang="0">
                <a:pos x="81" y="219"/>
              </a:cxn>
              <a:cxn ang="0">
                <a:pos x="171" y="0"/>
              </a:cxn>
              <a:cxn ang="0">
                <a:pos x="198" y="10"/>
              </a:cxn>
              <a:cxn ang="0">
                <a:pos x="248" y="33"/>
              </a:cxn>
              <a:cxn ang="0">
                <a:pos x="253" y="68"/>
              </a:cxn>
              <a:cxn ang="0">
                <a:pos x="274" y="95"/>
              </a:cxn>
              <a:cxn ang="0">
                <a:pos x="359" y="105"/>
              </a:cxn>
              <a:cxn ang="0">
                <a:pos x="379" y="120"/>
              </a:cxn>
              <a:cxn ang="0">
                <a:pos x="591" y="138"/>
              </a:cxn>
              <a:cxn ang="0">
                <a:pos x="603" y="128"/>
              </a:cxn>
              <a:cxn ang="0">
                <a:pos x="743" y="174"/>
              </a:cxn>
            </a:cxnLst>
            <a:rect l="0" t="0" r="r" b="b"/>
            <a:pathLst>
              <a:path w="755" h="612">
                <a:moveTo>
                  <a:pt x="743" y="174"/>
                </a:moveTo>
                <a:lnTo>
                  <a:pt x="755" y="205"/>
                </a:lnTo>
                <a:lnTo>
                  <a:pt x="743" y="233"/>
                </a:lnTo>
                <a:lnTo>
                  <a:pt x="709" y="279"/>
                </a:lnTo>
                <a:lnTo>
                  <a:pt x="679" y="333"/>
                </a:lnTo>
                <a:lnTo>
                  <a:pt x="679" y="356"/>
                </a:lnTo>
                <a:lnTo>
                  <a:pt x="703" y="378"/>
                </a:lnTo>
                <a:lnTo>
                  <a:pt x="653" y="471"/>
                </a:lnTo>
                <a:lnTo>
                  <a:pt x="627" y="612"/>
                </a:lnTo>
                <a:lnTo>
                  <a:pt x="359" y="562"/>
                </a:lnTo>
                <a:lnTo>
                  <a:pt x="0" y="471"/>
                </a:lnTo>
                <a:lnTo>
                  <a:pt x="0" y="356"/>
                </a:lnTo>
                <a:lnTo>
                  <a:pt x="31" y="302"/>
                </a:lnTo>
                <a:lnTo>
                  <a:pt x="76" y="257"/>
                </a:lnTo>
                <a:lnTo>
                  <a:pt x="81" y="219"/>
                </a:lnTo>
                <a:lnTo>
                  <a:pt x="171" y="0"/>
                </a:lnTo>
                <a:lnTo>
                  <a:pt x="198" y="10"/>
                </a:lnTo>
                <a:lnTo>
                  <a:pt x="248" y="33"/>
                </a:lnTo>
                <a:lnTo>
                  <a:pt x="253" y="68"/>
                </a:lnTo>
                <a:lnTo>
                  <a:pt x="274" y="95"/>
                </a:lnTo>
                <a:lnTo>
                  <a:pt x="359" y="105"/>
                </a:lnTo>
                <a:lnTo>
                  <a:pt x="379" y="120"/>
                </a:lnTo>
                <a:lnTo>
                  <a:pt x="591" y="138"/>
                </a:lnTo>
                <a:lnTo>
                  <a:pt x="603" y="128"/>
                </a:lnTo>
                <a:lnTo>
                  <a:pt x="743" y="174"/>
                </a:lnTo>
                <a:close/>
              </a:path>
            </a:pathLst>
          </a:custGeom>
          <a:solidFill>
            <a:srgbClr val="FFFFFF"/>
          </a:solidFill>
          <a:ln w="9525">
            <a:noFill/>
            <a:round/>
            <a:headEnd/>
            <a:tailEnd/>
          </a:ln>
        </p:spPr>
        <p:txBody>
          <a:bodyPr/>
          <a:lstStyle/>
          <a:p>
            <a:endParaRPr lang="en-US"/>
          </a:p>
        </p:txBody>
      </p:sp>
      <p:grpSp>
        <p:nvGrpSpPr>
          <p:cNvPr id="8" name="Group 29"/>
          <p:cNvGrpSpPr>
            <a:grpSpLocks/>
          </p:cNvGrpSpPr>
          <p:nvPr/>
        </p:nvGrpSpPr>
        <p:grpSpPr bwMode="auto">
          <a:xfrm>
            <a:off x="754063" y="1997075"/>
            <a:ext cx="1198562" cy="971550"/>
            <a:chOff x="523" y="1198"/>
            <a:chExt cx="755" cy="612"/>
          </a:xfrm>
        </p:grpSpPr>
        <p:sp>
          <p:nvSpPr>
            <p:cNvPr id="745502" name="Freeform 30"/>
            <p:cNvSpPr>
              <a:spLocks/>
            </p:cNvSpPr>
            <p:nvPr/>
          </p:nvSpPr>
          <p:spPr bwMode="auto">
            <a:xfrm>
              <a:off x="523" y="1198"/>
              <a:ext cx="755" cy="612"/>
            </a:xfrm>
            <a:custGeom>
              <a:avLst/>
              <a:gdLst/>
              <a:ahLst/>
              <a:cxnLst>
                <a:cxn ang="0">
                  <a:pos x="743" y="174"/>
                </a:cxn>
                <a:cxn ang="0">
                  <a:pos x="755" y="205"/>
                </a:cxn>
                <a:cxn ang="0">
                  <a:pos x="743" y="233"/>
                </a:cxn>
                <a:cxn ang="0">
                  <a:pos x="709" y="279"/>
                </a:cxn>
                <a:cxn ang="0">
                  <a:pos x="679" y="333"/>
                </a:cxn>
                <a:cxn ang="0">
                  <a:pos x="679" y="356"/>
                </a:cxn>
                <a:cxn ang="0">
                  <a:pos x="703" y="378"/>
                </a:cxn>
                <a:cxn ang="0">
                  <a:pos x="653" y="471"/>
                </a:cxn>
                <a:cxn ang="0">
                  <a:pos x="627" y="612"/>
                </a:cxn>
                <a:cxn ang="0">
                  <a:pos x="359" y="562"/>
                </a:cxn>
                <a:cxn ang="0">
                  <a:pos x="0" y="471"/>
                </a:cxn>
                <a:cxn ang="0">
                  <a:pos x="0" y="356"/>
                </a:cxn>
                <a:cxn ang="0">
                  <a:pos x="31" y="302"/>
                </a:cxn>
                <a:cxn ang="0">
                  <a:pos x="76" y="257"/>
                </a:cxn>
                <a:cxn ang="0">
                  <a:pos x="81" y="219"/>
                </a:cxn>
                <a:cxn ang="0">
                  <a:pos x="171" y="0"/>
                </a:cxn>
                <a:cxn ang="0">
                  <a:pos x="198" y="10"/>
                </a:cxn>
                <a:cxn ang="0">
                  <a:pos x="248" y="33"/>
                </a:cxn>
                <a:cxn ang="0">
                  <a:pos x="253" y="68"/>
                </a:cxn>
                <a:cxn ang="0">
                  <a:pos x="274" y="95"/>
                </a:cxn>
                <a:cxn ang="0">
                  <a:pos x="359" y="105"/>
                </a:cxn>
                <a:cxn ang="0">
                  <a:pos x="379" y="120"/>
                </a:cxn>
                <a:cxn ang="0">
                  <a:pos x="591" y="138"/>
                </a:cxn>
                <a:cxn ang="0">
                  <a:pos x="603" y="128"/>
                </a:cxn>
                <a:cxn ang="0">
                  <a:pos x="743" y="174"/>
                </a:cxn>
              </a:cxnLst>
              <a:rect l="0" t="0" r="r" b="b"/>
              <a:pathLst>
                <a:path w="755" h="612">
                  <a:moveTo>
                    <a:pt x="743" y="174"/>
                  </a:moveTo>
                  <a:lnTo>
                    <a:pt x="755" y="205"/>
                  </a:lnTo>
                  <a:lnTo>
                    <a:pt x="743" y="233"/>
                  </a:lnTo>
                  <a:lnTo>
                    <a:pt x="709" y="279"/>
                  </a:lnTo>
                  <a:lnTo>
                    <a:pt x="679" y="333"/>
                  </a:lnTo>
                  <a:lnTo>
                    <a:pt x="679" y="356"/>
                  </a:lnTo>
                  <a:lnTo>
                    <a:pt x="703" y="378"/>
                  </a:lnTo>
                  <a:lnTo>
                    <a:pt x="653" y="471"/>
                  </a:lnTo>
                  <a:lnTo>
                    <a:pt x="627" y="612"/>
                  </a:lnTo>
                  <a:lnTo>
                    <a:pt x="359" y="562"/>
                  </a:lnTo>
                  <a:lnTo>
                    <a:pt x="0" y="471"/>
                  </a:lnTo>
                  <a:lnTo>
                    <a:pt x="0" y="356"/>
                  </a:lnTo>
                  <a:lnTo>
                    <a:pt x="31" y="302"/>
                  </a:lnTo>
                  <a:lnTo>
                    <a:pt x="76" y="257"/>
                  </a:lnTo>
                  <a:lnTo>
                    <a:pt x="81" y="219"/>
                  </a:lnTo>
                  <a:lnTo>
                    <a:pt x="171" y="0"/>
                  </a:lnTo>
                  <a:lnTo>
                    <a:pt x="198" y="10"/>
                  </a:lnTo>
                  <a:lnTo>
                    <a:pt x="248" y="33"/>
                  </a:lnTo>
                  <a:lnTo>
                    <a:pt x="253" y="68"/>
                  </a:lnTo>
                  <a:lnTo>
                    <a:pt x="274" y="95"/>
                  </a:lnTo>
                  <a:lnTo>
                    <a:pt x="359" y="105"/>
                  </a:lnTo>
                  <a:lnTo>
                    <a:pt x="379" y="120"/>
                  </a:lnTo>
                  <a:lnTo>
                    <a:pt x="591" y="138"/>
                  </a:lnTo>
                  <a:lnTo>
                    <a:pt x="603" y="128"/>
                  </a:lnTo>
                  <a:lnTo>
                    <a:pt x="743" y="174"/>
                  </a:lnTo>
                  <a:close/>
                </a:path>
              </a:pathLst>
            </a:custGeom>
            <a:solidFill>
              <a:srgbClr val="FFEA00"/>
            </a:solidFill>
            <a:ln w="9525">
              <a:noFill/>
              <a:round/>
              <a:headEnd/>
              <a:tailEnd/>
            </a:ln>
          </p:spPr>
          <p:txBody>
            <a:bodyPr/>
            <a:lstStyle/>
            <a:p>
              <a:endParaRPr lang="en-US"/>
            </a:p>
          </p:txBody>
        </p:sp>
        <p:sp>
          <p:nvSpPr>
            <p:cNvPr id="745503" name="Freeform 31"/>
            <p:cNvSpPr>
              <a:spLocks/>
            </p:cNvSpPr>
            <p:nvPr/>
          </p:nvSpPr>
          <p:spPr bwMode="auto">
            <a:xfrm>
              <a:off x="523" y="1198"/>
              <a:ext cx="755" cy="612"/>
            </a:xfrm>
            <a:custGeom>
              <a:avLst/>
              <a:gdLst/>
              <a:ahLst/>
              <a:cxnLst>
                <a:cxn ang="0">
                  <a:pos x="743" y="174"/>
                </a:cxn>
                <a:cxn ang="0">
                  <a:pos x="755" y="205"/>
                </a:cxn>
                <a:cxn ang="0">
                  <a:pos x="743" y="233"/>
                </a:cxn>
                <a:cxn ang="0">
                  <a:pos x="709" y="279"/>
                </a:cxn>
                <a:cxn ang="0">
                  <a:pos x="679" y="333"/>
                </a:cxn>
                <a:cxn ang="0">
                  <a:pos x="679" y="356"/>
                </a:cxn>
                <a:cxn ang="0">
                  <a:pos x="703" y="378"/>
                </a:cxn>
                <a:cxn ang="0">
                  <a:pos x="653" y="471"/>
                </a:cxn>
                <a:cxn ang="0">
                  <a:pos x="627" y="612"/>
                </a:cxn>
                <a:cxn ang="0">
                  <a:pos x="359" y="562"/>
                </a:cxn>
                <a:cxn ang="0">
                  <a:pos x="0" y="471"/>
                </a:cxn>
                <a:cxn ang="0">
                  <a:pos x="0" y="356"/>
                </a:cxn>
                <a:cxn ang="0">
                  <a:pos x="31" y="302"/>
                </a:cxn>
                <a:cxn ang="0">
                  <a:pos x="76" y="257"/>
                </a:cxn>
                <a:cxn ang="0">
                  <a:pos x="81" y="219"/>
                </a:cxn>
                <a:cxn ang="0">
                  <a:pos x="171" y="0"/>
                </a:cxn>
                <a:cxn ang="0">
                  <a:pos x="198" y="10"/>
                </a:cxn>
                <a:cxn ang="0">
                  <a:pos x="248" y="33"/>
                </a:cxn>
                <a:cxn ang="0">
                  <a:pos x="253" y="68"/>
                </a:cxn>
                <a:cxn ang="0">
                  <a:pos x="274" y="95"/>
                </a:cxn>
                <a:cxn ang="0">
                  <a:pos x="359" y="105"/>
                </a:cxn>
                <a:cxn ang="0">
                  <a:pos x="379" y="120"/>
                </a:cxn>
                <a:cxn ang="0">
                  <a:pos x="591" y="138"/>
                </a:cxn>
                <a:cxn ang="0">
                  <a:pos x="603" y="128"/>
                </a:cxn>
                <a:cxn ang="0">
                  <a:pos x="743" y="174"/>
                </a:cxn>
              </a:cxnLst>
              <a:rect l="0" t="0" r="r" b="b"/>
              <a:pathLst>
                <a:path w="755" h="612">
                  <a:moveTo>
                    <a:pt x="743" y="174"/>
                  </a:moveTo>
                  <a:lnTo>
                    <a:pt x="755" y="205"/>
                  </a:lnTo>
                  <a:lnTo>
                    <a:pt x="743" y="233"/>
                  </a:lnTo>
                  <a:lnTo>
                    <a:pt x="709" y="279"/>
                  </a:lnTo>
                  <a:lnTo>
                    <a:pt x="679" y="333"/>
                  </a:lnTo>
                  <a:lnTo>
                    <a:pt x="679" y="356"/>
                  </a:lnTo>
                  <a:lnTo>
                    <a:pt x="703" y="378"/>
                  </a:lnTo>
                  <a:lnTo>
                    <a:pt x="653" y="471"/>
                  </a:lnTo>
                  <a:lnTo>
                    <a:pt x="627" y="612"/>
                  </a:lnTo>
                  <a:lnTo>
                    <a:pt x="359" y="562"/>
                  </a:lnTo>
                  <a:lnTo>
                    <a:pt x="0" y="471"/>
                  </a:lnTo>
                  <a:lnTo>
                    <a:pt x="0" y="356"/>
                  </a:lnTo>
                  <a:lnTo>
                    <a:pt x="31" y="302"/>
                  </a:lnTo>
                  <a:lnTo>
                    <a:pt x="76" y="257"/>
                  </a:lnTo>
                  <a:lnTo>
                    <a:pt x="81" y="219"/>
                  </a:lnTo>
                  <a:lnTo>
                    <a:pt x="171" y="0"/>
                  </a:lnTo>
                  <a:lnTo>
                    <a:pt x="198" y="10"/>
                  </a:lnTo>
                  <a:lnTo>
                    <a:pt x="248" y="33"/>
                  </a:lnTo>
                  <a:lnTo>
                    <a:pt x="253" y="68"/>
                  </a:lnTo>
                  <a:lnTo>
                    <a:pt x="274" y="95"/>
                  </a:lnTo>
                  <a:lnTo>
                    <a:pt x="359" y="105"/>
                  </a:lnTo>
                  <a:lnTo>
                    <a:pt x="379" y="120"/>
                  </a:lnTo>
                  <a:lnTo>
                    <a:pt x="591" y="138"/>
                  </a:lnTo>
                  <a:lnTo>
                    <a:pt x="603" y="128"/>
                  </a:lnTo>
                  <a:lnTo>
                    <a:pt x="743" y="174"/>
                  </a:lnTo>
                </a:path>
              </a:pathLst>
            </a:custGeom>
            <a:noFill/>
            <a:ln w="12700" cap="rnd">
              <a:solidFill>
                <a:srgbClr val="000000"/>
              </a:solidFill>
              <a:prstDash val="solid"/>
              <a:round/>
              <a:headEnd/>
              <a:tailEnd/>
            </a:ln>
          </p:spPr>
          <p:txBody>
            <a:bodyPr/>
            <a:lstStyle/>
            <a:p>
              <a:endParaRPr lang="en-US"/>
            </a:p>
          </p:txBody>
        </p:sp>
      </p:grpSp>
      <p:sp>
        <p:nvSpPr>
          <p:cNvPr id="745504" name="Freeform 32"/>
          <p:cNvSpPr>
            <a:spLocks/>
          </p:cNvSpPr>
          <p:nvPr/>
        </p:nvSpPr>
        <p:spPr bwMode="auto">
          <a:xfrm>
            <a:off x="1749425" y="1704975"/>
            <a:ext cx="927100" cy="1414463"/>
          </a:xfrm>
          <a:custGeom>
            <a:avLst/>
            <a:gdLst/>
            <a:ahLst/>
            <a:cxnLst>
              <a:cxn ang="0">
                <a:pos x="0" y="795"/>
              </a:cxn>
              <a:cxn ang="0">
                <a:pos x="269" y="843"/>
              </a:cxn>
              <a:cxn ang="0">
                <a:pos x="537" y="891"/>
              </a:cxn>
              <a:cxn ang="0">
                <a:pos x="584" y="595"/>
              </a:cxn>
              <a:cxn ang="0">
                <a:pos x="553" y="561"/>
              </a:cxn>
              <a:cxn ang="0">
                <a:pos x="512" y="576"/>
              </a:cxn>
              <a:cxn ang="0">
                <a:pos x="430" y="553"/>
              </a:cxn>
              <a:cxn ang="0">
                <a:pos x="396" y="553"/>
              </a:cxn>
              <a:cxn ang="0">
                <a:pos x="381" y="526"/>
              </a:cxn>
              <a:cxn ang="0">
                <a:pos x="359" y="440"/>
              </a:cxn>
              <a:cxn ang="0">
                <a:pos x="320" y="440"/>
              </a:cxn>
              <a:cxn ang="0">
                <a:pos x="320" y="410"/>
              </a:cxn>
              <a:cxn ang="0">
                <a:pos x="329" y="379"/>
              </a:cxn>
              <a:cxn ang="0">
                <a:pos x="329" y="344"/>
              </a:cxn>
              <a:cxn ang="0">
                <a:pos x="310" y="311"/>
              </a:cxn>
              <a:cxn ang="0">
                <a:pos x="295" y="325"/>
              </a:cxn>
              <a:cxn ang="0">
                <a:pos x="295" y="298"/>
              </a:cxn>
              <a:cxn ang="0">
                <a:pos x="258" y="193"/>
              </a:cxn>
              <a:cxn ang="0">
                <a:pos x="258" y="151"/>
              </a:cxn>
              <a:cxn ang="0">
                <a:pos x="243" y="151"/>
              </a:cxn>
              <a:cxn ang="0">
                <a:pos x="278" y="14"/>
              </a:cxn>
              <a:cxn ang="0">
                <a:pos x="194" y="0"/>
              </a:cxn>
              <a:cxn ang="0">
                <a:pos x="117" y="288"/>
              </a:cxn>
              <a:cxn ang="0">
                <a:pos x="129" y="311"/>
              </a:cxn>
              <a:cxn ang="0">
                <a:pos x="117" y="357"/>
              </a:cxn>
              <a:cxn ang="0">
                <a:pos x="129" y="389"/>
              </a:cxn>
              <a:cxn ang="0">
                <a:pos x="117" y="416"/>
              </a:cxn>
              <a:cxn ang="0">
                <a:pos x="82" y="462"/>
              </a:cxn>
              <a:cxn ang="0">
                <a:pos x="52" y="516"/>
              </a:cxn>
              <a:cxn ang="0">
                <a:pos x="52" y="539"/>
              </a:cxn>
              <a:cxn ang="0">
                <a:pos x="76" y="561"/>
              </a:cxn>
              <a:cxn ang="0">
                <a:pos x="26" y="653"/>
              </a:cxn>
              <a:cxn ang="0">
                <a:pos x="0" y="795"/>
              </a:cxn>
            </a:cxnLst>
            <a:rect l="0" t="0" r="r" b="b"/>
            <a:pathLst>
              <a:path w="584" h="891">
                <a:moveTo>
                  <a:pt x="0" y="795"/>
                </a:moveTo>
                <a:lnTo>
                  <a:pt x="269" y="843"/>
                </a:lnTo>
                <a:lnTo>
                  <a:pt x="537" y="891"/>
                </a:lnTo>
                <a:lnTo>
                  <a:pt x="584" y="595"/>
                </a:lnTo>
                <a:lnTo>
                  <a:pt x="553" y="561"/>
                </a:lnTo>
                <a:lnTo>
                  <a:pt x="512" y="576"/>
                </a:lnTo>
                <a:lnTo>
                  <a:pt x="430" y="553"/>
                </a:lnTo>
                <a:lnTo>
                  <a:pt x="396" y="553"/>
                </a:lnTo>
                <a:lnTo>
                  <a:pt x="381" y="526"/>
                </a:lnTo>
                <a:lnTo>
                  <a:pt x="359" y="440"/>
                </a:lnTo>
                <a:lnTo>
                  <a:pt x="320" y="440"/>
                </a:lnTo>
                <a:lnTo>
                  <a:pt x="320" y="410"/>
                </a:lnTo>
                <a:lnTo>
                  <a:pt x="329" y="379"/>
                </a:lnTo>
                <a:lnTo>
                  <a:pt x="329" y="344"/>
                </a:lnTo>
                <a:lnTo>
                  <a:pt x="310" y="311"/>
                </a:lnTo>
                <a:lnTo>
                  <a:pt x="295" y="325"/>
                </a:lnTo>
                <a:lnTo>
                  <a:pt x="295" y="298"/>
                </a:lnTo>
                <a:lnTo>
                  <a:pt x="258" y="193"/>
                </a:lnTo>
                <a:lnTo>
                  <a:pt x="258" y="151"/>
                </a:lnTo>
                <a:lnTo>
                  <a:pt x="243" y="151"/>
                </a:lnTo>
                <a:lnTo>
                  <a:pt x="278" y="14"/>
                </a:lnTo>
                <a:lnTo>
                  <a:pt x="194" y="0"/>
                </a:lnTo>
                <a:lnTo>
                  <a:pt x="117" y="288"/>
                </a:lnTo>
                <a:lnTo>
                  <a:pt x="129" y="311"/>
                </a:lnTo>
                <a:lnTo>
                  <a:pt x="117" y="357"/>
                </a:lnTo>
                <a:lnTo>
                  <a:pt x="129" y="389"/>
                </a:lnTo>
                <a:lnTo>
                  <a:pt x="117" y="416"/>
                </a:lnTo>
                <a:lnTo>
                  <a:pt x="82" y="462"/>
                </a:lnTo>
                <a:lnTo>
                  <a:pt x="52" y="516"/>
                </a:lnTo>
                <a:lnTo>
                  <a:pt x="52" y="539"/>
                </a:lnTo>
                <a:lnTo>
                  <a:pt x="76" y="561"/>
                </a:lnTo>
                <a:lnTo>
                  <a:pt x="26" y="653"/>
                </a:lnTo>
                <a:lnTo>
                  <a:pt x="0" y="795"/>
                </a:lnTo>
                <a:close/>
              </a:path>
            </a:pathLst>
          </a:custGeom>
          <a:solidFill>
            <a:srgbClr val="FFFFFF"/>
          </a:solidFill>
          <a:ln w="9525">
            <a:noFill/>
            <a:round/>
            <a:headEnd/>
            <a:tailEnd/>
          </a:ln>
        </p:spPr>
        <p:txBody>
          <a:bodyPr/>
          <a:lstStyle/>
          <a:p>
            <a:endParaRPr lang="en-US"/>
          </a:p>
        </p:txBody>
      </p:sp>
      <p:grpSp>
        <p:nvGrpSpPr>
          <p:cNvPr id="9" name="Group 33"/>
          <p:cNvGrpSpPr>
            <a:grpSpLocks/>
          </p:cNvGrpSpPr>
          <p:nvPr/>
        </p:nvGrpSpPr>
        <p:grpSpPr bwMode="auto">
          <a:xfrm>
            <a:off x="1749425" y="1704975"/>
            <a:ext cx="927100" cy="1414463"/>
            <a:chOff x="1150" y="1014"/>
            <a:chExt cx="584" cy="891"/>
          </a:xfrm>
        </p:grpSpPr>
        <p:sp>
          <p:nvSpPr>
            <p:cNvPr id="745506" name="Freeform 34"/>
            <p:cNvSpPr>
              <a:spLocks/>
            </p:cNvSpPr>
            <p:nvPr/>
          </p:nvSpPr>
          <p:spPr bwMode="auto">
            <a:xfrm>
              <a:off x="1150" y="1014"/>
              <a:ext cx="584" cy="891"/>
            </a:xfrm>
            <a:custGeom>
              <a:avLst/>
              <a:gdLst/>
              <a:ahLst/>
              <a:cxnLst>
                <a:cxn ang="0">
                  <a:pos x="0" y="795"/>
                </a:cxn>
                <a:cxn ang="0">
                  <a:pos x="269" y="843"/>
                </a:cxn>
                <a:cxn ang="0">
                  <a:pos x="537" y="891"/>
                </a:cxn>
                <a:cxn ang="0">
                  <a:pos x="584" y="595"/>
                </a:cxn>
                <a:cxn ang="0">
                  <a:pos x="553" y="561"/>
                </a:cxn>
                <a:cxn ang="0">
                  <a:pos x="512" y="576"/>
                </a:cxn>
                <a:cxn ang="0">
                  <a:pos x="430" y="553"/>
                </a:cxn>
                <a:cxn ang="0">
                  <a:pos x="396" y="553"/>
                </a:cxn>
                <a:cxn ang="0">
                  <a:pos x="381" y="526"/>
                </a:cxn>
                <a:cxn ang="0">
                  <a:pos x="359" y="440"/>
                </a:cxn>
                <a:cxn ang="0">
                  <a:pos x="320" y="440"/>
                </a:cxn>
                <a:cxn ang="0">
                  <a:pos x="320" y="410"/>
                </a:cxn>
                <a:cxn ang="0">
                  <a:pos x="329" y="379"/>
                </a:cxn>
                <a:cxn ang="0">
                  <a:pos x="329" y="344"/>
                </a:cxn>
                <a:cxn ang="0">
                  <a:pos x="310" y="311"/>
                </a:cxn>
                <a:cxn ang="0">
                  <a:pos x="295" y="325"/>
                </a:cxn>
                <a:cxn ang="0">
                  <a:pos x="295" y="298"/>
                </a:cxn>
                <a:cxn ang="0">
                  <a:pos x="258" y="193"/>
                </a:cxn>
                <a:cxn ang="0">
                  <a:pos x="258" y="151"/>
                </a:cxn>
                <a:cxn ang="0">
                  <a:pos x="243" y="151"/>
                </a:cxn>
                <a:cxn ang="0">
                  <a:pos x="278" y="14"/>
                </a:cxn>
                <a:cxn ang="0">
                  <a:pos x="194" y="0"/>
                </a:cxn>
                <a:cxn ang="0">
                  <a:pos x="117" y="288"/>
                </a:cxn>
                <a:cxn ang="0">
                  <a:pos x="129" y="311"/>
                </a:cxn>
                <a:cxn ang="0">
                  <a:pos x="117" y="357"/>
                </a:cxn>
                <a:cxn ang="0">
                  <a:pos x="129" y="389"/>
                </a:cxn>
                <a:cxn ang="0">
                  <a:pos x="117" y="416"/>
                </a:cxn>
                <a:cxn ang="0">
                  <a:pos x="82" y="462"/>
                </a:cxn>
                <a:cxn ang="0">
                  <a:pos x="52" y="516"/>
                </a:cxn>
                <a:cxn ang="0">
                  <a:pos x="52" y="539"/>
                </a:cxn>
                <a:cxn ang="0">
                  <a:pos x="76" y="561"/>
                </a:cxn>
                <a:cxn ang="0">
                  <a:pos x="26" y="653"/>
                </a:cxn>
                <a:cxn ang="0">
                  <a:pos x="0" y="795"/>
                </a:cxn>
              </a:cxnLst>
              <a:rect l="0" t="0" r="r" b="b"/>
              <a:pathLst>
                <a:path w="584" h="891">
                  <a:moveTo>
                    <a:pt x="0" y="795"/>
                  </a:moveTo>
                  <a:lnTo>
                    <a:pt x="269" y="843"/>
                  </a:lnTo>
                  <a:lnTo>
                    <a:pt x="537" y="891"/>
                  </a:lnTo>
                  <a:lnTo>
                    <a:pt x="584" y="595"/>
                  </a:lnTo>
                  <a:lnTo>
                    <a:pt x="553" y="561"/>
                  </a:lnTo>
                  <a:lnTo>
                    <a:pt x="512" y="576"/>
                  </a:lnTo>
                  <a:lnTo>
                    <a:pt x="430" y="553"/>
                  </a:lnTo>
                  <a:lnTo>
                    <a:pt x="396" y="553"/>
                  </a:lnTo>
                  <a:lnTo>
                    <a:pt x="381" y="526"/>
                  </a:lnTo>
                  <a:lnTo>
                    <a:pt x="359" y="440"/>
                  </a:lnTo>
                  <a:lnTo>
                    <a:pt x="320" y="440"/>
                  </a:lnTo>
                  <a:lnTo>
                    <a:pt x="320" y="410"/>
                  </a:lnTo>
                  <a:lnTo>
                    <a:pt x="329" y="379"/>
                  </a:lnTo>
                  <a:lnTo>
                    <a:pt x="329" y="344"/>
                  </a:lnTo>
                  <a:lnTo>
                    <a:pt x="310" y="311"/>
                  </a:lnTo>
                  <a:lnTo>
                    <a:pt x="295" y="325"/>
                  </a:lnTo>
                  <a:lnTo>
                    <a:pt x="295" y="298"/>
                  </a:lnTo>
                  <a:lnTo>
                    <a:pt x="258" y="193"/>
                  </a:lnTo>
                  <a:lnTo>
                    <a:pt x="258" y="151"/>
                  </a:lnTo>
                  <a:lnTo>
                    <a:pt x="243" y="151"/>
                  </a:lnTo>
                  <a:lnTo>
                    <a:pt x="278" y="14"/>
                  </a:lnTo>
                  <a:lnTo>
                    <a:pt x="194" y="0"/>
                  </a:lnTo>
                  <a:lnTo>
                    <a:pt x="117" y="288"/>
                  </a:lnTo>
                  <a:lnTo>
                    <a:pt x="129" y="311"/>
                  </a:lnTo>
                  <a:lnTo>
                    <a:pt x="117" y="357"/>
                  </a:lnTo>
                  <a:lnTo>
                    <a:pt x="129" y="389"/>
                  </a:lnTo>
                  <a:lnTo>
                    <a:pt x="117" y="416"/>
                  </a:lnTo>
                  <a:lnTo>
                    <a:pt x="82" y="462"/>
                  </a:lnTo>
                  <a:lnTo>
                    <a:pt x="52" y="516"/>
                  </a:lnTo>
                  <a:lnTo>
                    <a:pt x="52" y="539"/>
                  </a:lnTo>
                  <a:lnTo>
                    <a:pt x="76" y="561"/>
                  </a:lnTo>
                  <a:lnTo>
                    <a:pt x="26" y="653"/>
                  </a:lnTo>
                  <a:lnTo>
                    <a:pt x="0" y="795"/>
                  </a:lnTo>
                  <a:close/>
                </a:path>
              </a:pathLst>
            </a:custGeom>
            <a:solidFill>
              <a:srgbClr val="FFEA00"/>
            </a:solidFill>
            <a:ln w="9525">
              <a:noFill/>
              <a:round/>
              <a:headEnd/>
              <a:tailEnd/>
            </a:ln>
          </p:spPr>
          <p:txBody>
            <a:bodyPr/>
            <a:lstStyle/>
            <a:p>
              <a:endParaRPr lang="en-US"/>
            </a:p>
          </p:txBody>
        </p:sp>
        <p:sp>
          <p:nvSpPr>
            <p:cNvPr id="745507" name="Freeform 35"/>
            <p:cNvSpPr>
              <a:spLocks/>
            </p:cNvSpPr>
            <p:nvPr/>
          </p:nvSpPr>
          <p:spPr bwMode="auto">
            <a:xfrm>
              <a:off x="1150" y="1014"/>
              <a:ext cx="584" cy="891"/>
            </a:xfrm>
            <a:custGeom>
              <a:avLst/>
              <a:gdLst/>
              <a:ahLst/>
              <a:cxnLst>
                <a:cxn ang="0">
                  <a:pos x="0" y="795"/>
                </a:cxn>
                <a:cxn ang="0">
                  <a:pos x="269" y="843"/>
                </a:cxn>
                <a:cxn ang="0">
                  <a:pos x="537" y="891"/>
                </a:cxn>
                <a:cxn ang="0">
                  <a:pos x="584" y="595"/>
                </a:cxn>
                <a:cxn ang="0">
                  <a:pos x="553" y="561"/>
                </a:cxn>
                <a:cxn ang="0">
                  <a:pos x="512" y="576"/>
                </a:cxn>
                <a:cxn ang="0">
                  <a:pos x="430" y="553"/>
                </a:cxn>
                <a:cxn ang="0">
                  <a:pos x="396" y="553"/>
                </a:cxn>
                <a:cxn ang="0">
                  <a:pos x="381" y="526"/>
                </a:cxn>
                <a:cxn ang="0">
                  <a:pos x="359" y="440"/>
                </a:cxn>
                <a:cxn ang="0">
                  <a:pos x="320" y="440"/>
                </a:cxn>
                <a:cxn ang="0">
                  <a:pos x="320" y="410"/>
                </a:cxn>
                <a:cxn ang="0">
                  <a:pos x="329" y="379"/>
                </a:cxn>
                <a:cxn ang="0">
                  <a:pos x="329" y="344"/>
                </a:cxn>
                <a:cxn ang="0">
                  <a:pos x="310" y="311"/>
                </a:cxn>
                <a:cxn ang="0">
                  <a:pos x="295" y="325"/>
                </a:cxn>
                <a:cxn ang="0">
                  <a:pos x="295" y="298"/>
                </a:cxn>
                <a:cxn ang="0">
                  <a:pos x="258" y="193"/>
                </a:cxn>
                <a:cxn ang="0">
                  <a:pos x="258" y="151"/>
                </a:cxn>
                <a:cxn ang="0">
                  <a:pos x="243" y="151"/>
                </a:cxn>
                <a:cxn ang="0">
                  <a:pos x="278" y="14"/>
                </a:cxn>
                <a:cxn ang="0">
                  <a:pos x="194" y="0"/>
                </a:cxn>
                <a:cxn ang="0">
                  <a:pos x="117" y="288"/>
                </a:cxn>
                <a:cxn ang="0">
                  <a:pos x="129" y="311"/>
                </a:cxn>
                <a:cxn ang="0">
                  <a:pos x="117" y="357"/>
                </a:cxn>
                <a:cxn ang="0">
                  <a:pos x="129" y="389"/>
                </a:cxn>
                <a:cxn ang="0">
                  <a:pos x="117" y="416"/>
                </a:cxn>
                <a:cxn ang="0">
                  <a:pos x="82" y="462"/>
                </a:cxn>
                <a:cxn ang="0">
                  <a:pos x="52" y="516"/>
                </a:cxn>
                <a:cxn ang="0">
                  <a:pos x="52" y="539"/>
                </a:cxn>
                <a:cxn ang="0">
                  <a:pos x="76" y="561"/>
                </a:cxn>
                <a:cxn ang="0">
                  <a:pos x="26" y="653"/>
                </a:cxn>
                <a:cxn ang="0">
                  <a:pos x="0" y="795"/>
                </a:cxn>
              </a:cxnLst>
              <a:rect l="0" t="0" r="r" b="b"/>
              <a:pathLst>
                <a:path w="584" h="891">
                  <a:moveTo>
                    <a:pt x="0" y="795"/>
                  </a:moveTo>
                  <a:lnTo>
                    <a:pt x="269" y="843"/>
                  </a:lnTo>
                  <a:lnTo>
                    <a:pt x="537" y="891"/>
                  </a:lnTo>
                  <a:lnTo>
                    <a:pt x="584" y="595"/>
                  </a:lnTo>
                  <a:lnTo>
                    <a:pt x="553" y="561"/>
                  </a:lnTo>
                  <a:lnTo>
                    <a:pt x="512" y="576"/>
                  </a:lnTo>
                  <a:lnTo>
                    <a:pt x="430" y="553"/>
                  </a:lnTo>
                  <a:lnTo>
                    <a:pt x="396" y="553"/>
                  </a:lnTo>
                  <a:lnTo>
                    <a:pt x="381" y="526"/>
                  </a:lnTo>
                  <a:lnTo>
                    <a:pt x="359" y="440"/>
                  </a:lnTo>
                  <a:lnTo>
                    <a:pt x="320" y="440"/>
                  </a:lnTo>
                  <a:lnTo>
                    <a:pt x="320" y="410"/>
                  </a:lnTo>
                  <a:lnTo>
                    <a:pt x="329" y="379"/>
                  </a:lnTo>
                  <a:lnTo>
                    <a:pt x="329" y="344"/>
                  </a:lnTo>
                  <a:lnTo>
                    <a:pt x="310" y="311"/>
                  </a:lnTo>
                  <a:lnTo>
                    <a:pt x="295" y="325"/>
                  </a:lnTo>
                  <a:lnTo>
                    <a:pt x="295" y="298"/>
                  </a:lnTo>
                  <a:lnTo>
                    <a:pt x="258" y="193"/>
                  </a:lnTo>
                  <a:lnTo>
                    <a:pt x="258" y="151"/>
                  </a:lnTo>
                  <a:lnTo>
                    <a:pt x="243" y="151"/>
                  </a:lnTo>
                  <a:lnTo>
                    <a:pt x="278" y="14"/>
                  </a:lnTo>
                  <a:lnTo>
                    <a:pt x="194" y="0"/>
                  </a:lnTo>
                  <a:lnTo>
                    <a:pt x="117" y="288"/>
                  </a:lnTo>
                  <a:lnTo>
                    <a:pt x="129" y="311"/>
                  </a:lnTo>
                  <a:lnTo>
                    <a:pt x="117" y="357"/>
                  </a:lnTo>
                  <a:lnTo>
                    <a:pt x="129" y="389"/>
                  </a:lnTo>
                  <a:lnTo>
                    <a:pt x="117" y="416"/>
                  </a:lnTo>
                  <a:lnTo>
                    <a:pt x="82" y="462"/>
                  </a:lnTo>
                  <a:lnTo>
                    <a:pt x="52" y="516"/>
                  </a:lnTo>
                  <a:lnTo>
                    <a:pt x="52" y="539"/>
                  </a:lnTo>
                  <a:lnTo>
                    <a:pt x="76" y="561"/>
                  </a:lnTo>
                  <a:lnTo>
                    <a:pt x="26" y="653"/>
                  </a:lnTo>
                  <a:lnTo>
                    <a:pt x="0" y="795"/>
                  </a:lnTo>
                </a:path>
              </a:pathLst>
            </a:custGeom>
            <a:noFill/>
            <a:ln w="12700" cap="rnd">
              <a:solidFill>
                <a:srgbClr val="000000"/>
              </a:solidFill>
              <a:prstDash val="solid"/>
              <a:round/>
              <a:headEnd/>
              <a:tailEnd/>
            </a:ln>
          </p:spPr>
          <p:txBody>
            <a:bodyPr/>
            <a:lstStyle/>
            <a:p>
              <a:endParaRPr lang="en-US"/>
            </a:p>
          </p:txBody>
        </p:sp>
      </p:grpSp>
      <p:sp>
        <p:nvSpPr>
          <p:cNvPr id="745508" name="Freeform 36"/>
          <p:cNvSpPr>
            <a:spLocks/>
          </p:cNvSpPr>
          <p:nvPr/>
        </p:nvSpPr>
        <p:spPr bwMode="auto">
          <a:xfrm>
            <a:off x="2136775" y="1727200"/>
            <a:ext cx="1565275" cy="922338"/>
          </a:xfrm>
          <a:custGeom>
            <a:avLst/>
            <a:gdLst/>
            <a:ahLst/>
            <a:cxnLst>
              <a:cxn ang="0">
                <a:pos x="340" y="581"/>
              </a:cxn>
              <a:cxn ang="0">
                <a:pos x="356" y="525"/>
              </a:cxn>
              <a:cxn ang="0">
                <a:pos x="962" y="571"/>
              </a:cxn>
              <a:cxn ang="0">
                <a:pos x="967" y="471"/>
              </a:cxn>
              <a:cxn ang="0">
                <a:pos x="986" y="92"/>
              </a:cxn>
              <a:cxn ang="0">
                <a:pos x="669" y="83"/>
              </a:cxn>
              <a:cxn ang="0">
                <a:pos x="456" y="61"/>
              </a:cxn>
              <a:cxn ang="0">
                <a:pos x="101" y="13"/>
              </a:cxn>
              <a:cxn ang="0">
                <a:pos x="35" y="0"/>
              </a:cxn>
              <a:cxn ang="0">
                <a:pos x="0" y="137"/>
              </a:cxn>
              <a:cxn ang="0">
                <a:pos x="15" y="137"/>
              </a:cxn>
              <a:cxn ang="0">
                <a:pos x="15" y="179"/>
              </a:cxn>
              <a:cxn ang="0">
                <a:pos x="51" y="284"/>
              </a:cxn>
              <a:cxn ang="0">
                <a:pos x="51" y="311"/>
              </a:cxn>
              <a:cxn ang="0">
                <a:pos x="66" y="297"/>
              </a:cxn>
              <a:cxn ang="0">
                <a:pos x="86" y="330"/>
              </a:cxn>
              <a:cxn ang="0">
                <a:pos x="86" y="365"/>
              </a:cxn>
              <a:cxn ang="0">
                <a:pos x="77" y="396"/>
              </a:cxn>
              <a:cxn ang="0">
                <a:pos x="77" y="426"/>
              </a:cxn>
              <a:cxn ang="0">
                <a:pos x="116" y="426"/>
              </a:cxn>
              <a:cxn ang="0">
                <a:pos x="137" y="512"/>
              </a:cxn>
              <a:cxn ang="0">
                <a:pos x="152" y="539"/>
              </a:cxn>
              <a:cxn ang="0">
                <a:pos x="187" y="539"/>
              </a:cxn>
              <a:cxn ang="0">
                <a:pos x="268" y="562"/>
              </a:cxn>
              <a:cxn ang="0">
                <a:pos x="309" y="547"/>
              </a:cxn>
              <a:cxn ang="0">
                <a:pos x="340" y="581"/>
              </a:cxn>
            </a:cxnLst>
            <a:rect l="0" t="0" r="r" b="b"/>
            <a:pathLst>
              <a:path w="986" h="581">
                <a:moveTo>
                  <a:pt x="340" y="581"/>
                </a:moveTo>
                <a:lnTo>
                  <a:pt x="356" y="525"/>
                </a:lnTo>
                <a:lnTo>
                  <a:pt x="962" y="571"/>
                </a:lnTo>
                <a:lnTo>
                  <a:pt x="967" y="471"/>
                </a:lnTo>
                <a:lnTo>
                  <a:pt x="986" y="92"/>
                </a:lnTo>
                <a:lnTo>
                  <a:pt x="669" y="83"/>
                </a:lnTo>
                <a:lnTo>
                  <a:pt x="456" y="61"/>
                </a:lnTo>
                <a:lnTo>
                  <a:pt x="101" y="13"/>
                </a:lnTo>
                <a:lnTo>
                  <a:pt x="35" y="0"/>
                </a:lnTo>
                <a:lnTo>
                  <a:pt x="0" y="137"/>
                </a:lnTo>
                <a:lnTo>
                  <a:pt x="15" y="137"/>
                </a:lnTo>
                <a:lnTo>
                  <a:pt x="15" y="179"/>
                </a:lnTo>
                <a:lnTo>
                  <a:pt x="51" y="284"/>
                </a:lnTo>
                <a:lnTo>
                  <a:pt x="51" y="311"/>
                </a:lnTo>
                <a:lnTo>
                  <a:pt x="66" y="297"/>
                </a:lnTo>
                <a:lnTo>
                  <a:pt x="86" y="330"/>
                </a:lnTo>
                <a:lnTo>
                  <a:pt x="86" y="365"/>
                </a:lnTo>
                <a:lnTo>
                  <a:pt x="77" y="396"/>
                </a:lnTo>
                <a:lnTo>
                  <a:pt x="77" y="426"/>
                </a:lnTo>
                <a:lnTo>
                  <a:pt x="116" y="426"/>
                </a:lnTo>
                <a:lnTo>
                  <a:pt x="137" y="512"/>
                </a:lnTo>
                <a:lnTo>
                  <a:pt x="152" y="539"/>
                </a:lnTo>
                <a:lnTo>
                  <a:pt x="187" y="539"/>
                </a:lnTo>
                <a:lnTo>
                  <a:pt x="268" y="562"/>
                </a:lnTo>
                <a:lnTo>
                  <a:pt x="309" y="547"/>
                </a:lnTo>
                <a:lnTo>
                  <a:pt x="340" y="581"/>
                </a:lnTo>
                <a:close/>
              </a:path>
            </a:pathLst>
          </a:custGeom>
          <a:solidFill>
            <a:srgbClr val="FFFFFF"/>
          </a:solidFill>
          <a:ln w="9525">
            <a:noFill/>
            <a:round/>
            <a:headEnd/>
            <a:tailEnd/>
          </a:ln>
        </p:spPr>
        <p:txBody>
          <a:bodyPr/>
          <a:lstStyle/>
          <a:p>
            <a:endParaRPr lang="en-US"/>
          </a:p>
        </p:txBody>
      </p:sp>
      <p:grpSp>
        <p:nvGrpSpPr>
          <p:cNvPr id="10" name="Group 37"/>
          <p:cNvGrpSpPr>
            <a:grpSpLocks/>
          </p:cNvGrpSpPr>
          <p:nvPr/>
        </p:nvGrpSpPr>
        <p:grpSpPr bwMode="auto">
          <a:xfrm>
            <a:off x="2136775" y="1727200"/>
            <a:ext cx="1565275" cy="922338"/>
            <a:chOff x="1394" y="1028"/>
            <a:chExt cx="986" cy="581"/>
          </a:xfrm>
        </p:grpSpPr>
        <p:sp>
          <p:nvSpPr>
            <p:cNvPr id="745510" name="Freeform 38"/>
            <p:cNvSpPr>
              <a:spLocks/>
            </p:cNvSpPr>
            <p:nvPr/>
          </p:nvSpPr>
          <p:spPr bwMode="auto">
            <a:xfrm>
              <a:off x="1394" y="1028"/>
              <a:ext cx="986" cy="581"/>
            </a:xfrm>
            <a:custGeom>
              <a:avLst/>
              <a:gdLst/>
              <a:ahLst/>
              <a:cxnLst>
                <a:cxn ang="0">
                  <a:pos x="340" y="581"/>
                </a:cxn>
                <a:cxn ang="0">
                  <a:pos x="356" y="525"/>
                </a:cxn>
                <a:cxn ang="0">
                  <a:pos x="962" y="571"/>
                </a:cxn>
                <a:cxn ang="0">
                  <a:pos x="967" y="471"/>
                </a:cxn>
                <a:cxn ang="0">
                  <a:pos x="986" y="92"/>
                </a:cxn>
                <a:cxn ang="0">
                  <a:pos x="669" y="83"/>
                </a:cxn>
                <a:cxn ang="0">
                  <a:pos x="456" y="61"/>
                </a:cxn>
                <a:cxn ang="0">
                  <a:pos x="101" y="13"/>
                </a:cxn>
                <a:cxn ang="0">
                  <a:pos x="35" y="0"/>
                </a:cxn>
                <a:cxn ang="0">
                  <a:pos x="0" y="137"/>
                </a:cxn>
                <a:cxn ang="0">
                  <a:pos x="15" y="137"/>
                </a:cxn>
                <a:cxn ang="0">
                  <a:pos x="15" y="179"/>
                </a:cxn>
                <a:cxn ang="0">
                  <a:pos x="51" y="284"/>
                </a:cxn>
                <a:cxn ang="0">
                  <a:pos x="51" y="311"/>
                </a:cxn>
                <a:cxn ang="0">
                  <a:pos x="66" y="297"/>
                </a:cxn>
                <a:cxn ang="0">
                  <a:pos x="86" y="330"/>
                </a:cxn>
                <a:cxn ang="0">
                  <a:pos x="86" y="365"/>
                </a:cxn>
                <a:cxn ang="0">
                  <a:pos x="77" y="396"/>
                </a:cxn>
                <a:cxn ang="0">
                  <a:pos x="77" y="426"/>
                </a:cxn>
                <a:cxn ang="0">
                  <a:pos x="116" y="426"/>
                </a:cxn>
                <a:cxn ang="0">
                  <a:pos x="137" y="512"/>
                </a:cxn>
                <a:cxn ang="0">
                  <a:pos x="152" y="539"/>
                </a:cxn>
                <a:cxn ang="0">
                  <a:pos x="187" y="539"/>
                </a:cxn>
                <a:cxn ang="0">
                  <a:pos x="268" y="562"/>
                </a:cxn>
                <a:cxn ang="0">
                  <a:pos x="309" y="547"/>
                </a:cxn>
                <a:cxn ang="0">
                  <a:pos x="340" y="581"/>
                </a:cxn>
              </a:cxnLst>
              <a:rect l="0" t="0" r="r" b="b"/>
              <a:pathLst>
                <a:path w="986" h="581">
                  <a:moveTo>
                    <a:pt x="340" y="581"/>
                  </a:moveTo>
                  <a:lnTo>
                    <a:pt x="356" y="525"/>
                  </a:lnTo>
                  <a:lnTo>
                    <a:pt x="962" y="571"/>
                  </a:lnTo>
                  <a:lnTo>
                    <a:pt x="967" y="471"/>
                  </a:lnTo>
                  <a:lnTo>
                    <a:pt x="986" y="92"/>
                  </a:lnTo>
                  <a:lnTo>
                    <a:pt x="669" y="83"/>
                  </a:lnTo>
                  <a:lnTo>
                    <a:pt x="456" y="61"/>
                  </a:lnTo>
                  <a:lnTo>
                    <a:pt x="101" y="13"/>
                  </a:lnTo>
                  <a:lnTo>
                    <a:pt x="35" y="0"/>
                  </a:lnTo>
                  <a:lnTo>
                    <a:pt x="0" y="137"/>
                  </a:lnTo>
                  <a:lnTo>
                    <a:pt x="15" y="137"/>
                  </a:lnTo>
                  <a:lnTo>
                    <a:pt x="15" y="179"/>
                  </a:lnTo>
                  <a:lnTo>
                    <a:pt x="51" y="284"/>
                  </a:lnTo>
                  <a:lnTo>
                    <a:pt x="51" y="311"/>
                  </a:lnTo>
                  <a:lnTo>
                    <a:pt x="66" y="297"/>
                  </a:lnTo>
                  <a:lnTo>
                    <a:pt x="86" y="330"/>
                  </a:lnTo>
                  <a:lnTo>
                    <a:pt x="86" y="365"/>
                  </a:lnTo>
                  <a:lnTo>
                    <a:pt x="77" y="396"/>
                  </a:lnTo>
                  <a:lnTo>
                    <a:pt x="77" y="426"/>
                  </a:lnTo>
                  <a:lnTo>
                    <a:pt x="116" y="426"/>
                  </a:lnTo>
                  <a:lnTo>
                    <a:pt x="137" y="512"/>
                  </a:lnTo>
                  <a:lnTo>
                    <a:pt x="152" y="539"/>
                  </a:lnTo>
                  <a:lnTo>
                    <a:pt x="187" y="539"/>
                  </a:lnTo>
                  <a:lnTo>
                    <a:pt x="268" y="562"/>
                  </a:lnTo>
                  <a:lnTo>
                    <a:pt x="309" y="547"/>
                  </a:lnTo>
                  <a:lnTo>
                    <a:pt x="340" y="581"/>
                  </a:lnTo>
                  <a:close/>
                </a:path>
              </a:pathLst>
            </a:custGeom>
            <a:solidFill>
              <a:srgbClr val="FFEA00"/>
            </a:solidFill>
            <a:ln w="9525">
              <a:noFill/>
              <a:round/>
              <a:headEnd/>
              <a:tailEnd/>
            </a:ln>
          </p:spPr>
          <p:txBody>
            <a:bodyPr/>
            <a:lstStyle/>
            <a:p>
              <a:endParaRPr lang="en-US"/>
            </a:p>
          </p:txBody>
        </p:sp>
        <p:sp>
          <p:nvSpPr>
            <p:cNvPr id="745511" name="Freeform 39"/>
            <p:cNvSpPr>
              <a:spLocks/>
            </p:cNvSpPr>
            <p:nvPr/>
          </p:nvSpPr>
          <p:spPr bwMode="auto">
            <a:xfrm>
              <a:off x="1394" y="1028"/>
              <a:ext cx="986" cy="581"/>
            </a:xfrm>
            <a:custGeom>
              <a:avLst/>
              <a:gdLst/>
              <a:ahLst/>
              <a:cxnLst>
                <a:cxn ang="0">
                  <a:pos x="340" y="581"/>
                </a:cxn>
                <a:cxn ang="0">
                  <a:pos x="356" y="525"/>
                </a:cxn>
                <a:cxn ang="0">
                  <a:pos x="962" y="571"/>
                </a:cxn>
                <a:cxn ang="0">
                  <a:pos x="967" y="471"/>
                </a:cxn>
                <a:cxn ang="0">
                  <a:pos x="986" y="92"/>
                </a:cxn>
                <a:cxn ang="0">
                  <a:pos x="669" y="83"/>
                </a:cxn>
                <a:cxn ang="0">
                  <a:pos x="456" y="61"/>
                </a:cxn>
                <a:cxn ang="0">
                  <a:pos x="101" y="13"/>
                </a:cxn>
                <a:cxn ang="0">
                  <a:pos x="35" y="0"/>
                </a:cxn>
                <a:cxn ang="0">
                  <a:pos x="0" y="137"/>
                </a:cxn>
                <a:cxn ang="0">
                  <a:pos x="15" y="137"/>
                </a:cxn>
                <a:cxn ang="0">
                  <a:pos x="15" y="179"/>
                </a:cxn>
                <a:cxn ang="0">
                  <a:pos x="51" y="284"/>
                </a:cxn>
                <a:cxn ang="0">
                  <a:pos x="51" y="311"/>
                </a:cxn>
                <a:cxn ang="0">
                  <a:pos x="66" y="297"/>
                </a:cxn>
                <a:cxn ang="0">
                  <a:pos x="86" y="330"/>
                </a:cxn>
                <a:cxn ang="0">
                  <a:pos x="86" y="365"/>
                </a:cxn>
                <a:cxn ang="0">
                  <a:pos x="77" y="396"/>
                </a:cxn>
                <a:cxn ang="0">
                  <a:pos x="77" y="426"/>
                </a:cxn>
                <a:cxn ang="0">
                  <a:pos x="116" y="426"/>
                </a:cxn>
                <a:cxn ang="0">
                  <a:pos x="137" y="512"/>
                </a:cxn>
                <a:cxn ang="0">
                  <a:pos x="152" y="539"/>
                </a:cxn>
                <a:cxn ang="0">
                  <a:pos x="187" y="539"/>
                </a:cxn>
                <a:cxn ang="0">
                  <a:pos x="268" y="562"/>
                </a:cxn>
                <a:cxn ang="0">
                  <a:pos x="309" y="547"/>
                </a:cxn>
                <a:cxn ang="0">
                  <a:pos x="340" y="581"/>
                </a:cxn>
              </a:cxnLst>
              <a:rect l="0" t="0" r="r" b="b"/>
              <a:pathLst>
                <a:path w="986" h="581">
                  <a:moveTo>
                    <a:pt x="340" y="581"/>
                  </a:moveTo>
                  <a:lnTo>
                    <a:pt x="356" y="525"/>
                  </a:lnTo>
                  <a:lnTo>
                    <a:pt x="962" y="571"/>
                  </a:lnTo>
                  <a:lnTo>
                    <a:pt x="967" y="471"/>
                  </a:lnTo>
                  <a:lnTo>
                    <a:pt x="986" y="92"/>
                  </a:lnTo>
                  <a:lnTo>
                    <a:pt x="669" y="83"/>
                  </a:lnTo>
                  <a:lnTo>
                    <a:pt x="456" y="61"/>
                  </a:lnTo>
                  <a:lnTo>
                    <a:pt x="101" y="13"/>
                  </a:lnTo>
                  <a:lnTo>
                    <a:pt x="35" y="0"/>
                  </a:lnTo>
                  <a:lnTo>
                    <a:pt x="0" y="137"/>
                  </a:lnTo>
                  <a:lnTo>
                    <a:pt x="15" y="137"/>
                  </a:lnTo>
                  <a:lnTo>
                    <a:pt x="15" y="179"/>
                  </a:lnTo>
                  <a:lnTo>
                    <a:pt x="51" y="284"/>
                  </a:lnTo>
                  <a:lnTo>
                    <a:pt x="51" y="311"/>
                  </a:lnTo>
                  <a:lnTo>
                    <a:pt x="66" y="297"/>
                  </a:lnTo>
                  <a:lnTo>
                    <a:pt x="86" y="330"/>
                  </a:lnTo>
                  <a:lnTo>
                    <a:pt x="86" y="365"/>
                  </a:lnTo>
                  <a:lnTo>
                    <a:pt x="77" y="396"/>
                  </a:lnTo>
                  <a:lnTo>
                    <a:pt x="77" y="426"/>
                  </a:lnTo>
                  <a:lnTo>
                    <a:pt x="116" y="426"/>
                  </a:lnTo>
                  <a:lnTo>
                    <a:pt x="137" y="512"/>
                  </a:lnTo>
                  <a:lnTo>
                    <a:pt x="152" y="539"/>
                  </a:lnTo>
                  <a:lnTo>
                    <a:pt x="187" y="539"/>
                  </a:lnTo>
                  <a:lnTo>
                    <a:pt x="268" y="562"/>
                  </a:lnTo>
                  <a:lnTo>
                    <a:pt x="309" y="547"/>
                  </a:lnTo>
                  <a:lnTo>
                    <a:pt x="340" y="581"/>
                  </a:lnTo>
                </a:path>
              </a:pathLst>
            </a:custGeom>
            <a:noFill/>
            <a:ln w="12700" cap="rnd">
              <a:solidFill>
                <a:srgbClr val="000000"/>
              </a:solidFill>
              <a:prstDash val="solid"/>
              <a:round/>
              <a:headEnd/>
              <a:tailEnd/>
            </a:ln>
          </p:spPr>
          <p:txBody>
            <a:bodyPr/>
            <a:lstStyle/>
            <a:p>
              <a:endParaRPr lang="en-US"/>
            </a:p>
          </p:txBody>
        </p:sp>
      </p:grpSp>
      <p:grpSp>
        <p:nvGrpSpPr>
          <p:cNvPr id="11" name="Group 40"/>
          <p:cNvGrpSpPr>
            <a:grpSpLocks/>
          </p:cNvGrpSpPr>
          <p:nvPr/>
        </p:nvGrpSpPr>
        <p:grpSpPr bwMode="auto">
          <a:xfrm>
            <a:off x="2586038" y="2562225"/>
            <a:ext cx="1079500" cy="790575"/>
            <a:chOff x="1677" y="1554"/>
            <a:chExt cx="680" cy="498"/>
          </a:xfrm>
        </p:grpSpPr>
        <p:sp>
          <p:nvSpPr>
            <p:cNvPr id="745513" name="Freeform 41"/>
            <p:cNvSpPr>
              <a:spLocks/>
            </p:cNvSpPr>
            <p:nvPr/>
          </p:nvSpPr>
          <p:spPr bwMode="auto">
            <a:xfrm>
              <a:off x="1677" y="1554"/>
              <a:ext cx="680" cy="498"/>
            </a:xfrm>
            <a:custGeom>
              <a:avLst/>
              <a:gdLst/>
              <a:ahLst/>
              <a:cxnLst>
                <a:cxn ang="0">
                  <a:pos x="680" y="45"/>
                </a:cxn>
                <a:cxn ang="0">
                  <a:pos x="72" y="0"/>
                </a:cxn>
                <a:cxn ang="0">
                  <a:pos x="57" y="56"/>
                </a:cxn>
                <a:cxn ang="0">
                  <a:pos x="11" y="353"/>
                </a:cxn>
                <a:cxn ang="0">
                  <a:pos x="0" y="457"/>
                </a:cxn>
                <a:cxn ang="0">
                  <a:pos x="179" y="471"/>
                </a:cxn>
                <a:cxn ang="0">
                  <a:pos x="659" y="498"/>
                </a:cxn>
                <a:cxn ang="0">
                  <a:pos x="670" y="274"/>
                </a:cxn>
                <a:cxn ang="0">
                  <a:pos x="680" y="46"/>
                </a:cxn>
                <a:cxn ang="0">
                  <a:pos x="680" y="45"/>
                </a:cxn>
              </a:cxnLst>
              <a:rect l="0" t="0" r="r" b="b"/>
              <a:pathLst>
                <a:path w="680" h="498">
                  <a:moveTo>
                    <a:pt x="680" y="45"/>
                  </a:moveTo>
                  <a:lnTo>
                    <a:pt x="72" y="0"/>
                  </a:lnTo>
                  <a:lnTo>
                    <a:pt x="57" y="56"/>
                  </a:lnTo>
                  <a:lnTo>
                    <a:pt x="11" y="353"/>
                  </a:lnTo>
                  <a:lnTo>
                    <a:pt x="0" y="457"/>
                  </a:lnTo>
                  <a:lnTo>
                    <a:pt x="179" y="471"/>
                  </a:lnTo>
                  <a:lnTo>
                    <a:pt x="659" y="498"/>
                  </a:lnTo>
                  <a:lnTo>
                    <a:pt x="670" y="274"/>
                  </a:lnTo>
                  <a:lnTo>
                    <a:pt x="680" y="46"/>
                  </a:lnTo>
                  <a:lnTo>
                    <a:pt x="680" y="45"/>
                  </a:lnTo>
                  <a:close/>
                </a:path>
              </a:pathLst>
            </a:custGeom>
            <a:solidFill>
              <a:srgbClr val="FFEA00"/>
            </a:solidFill>
            <a:ln w="9525">
              <a:noFill/>
              <a:round/>
              <a:headEnd/>
              <a:tailEnd/>
            </a:ln>
          </p:spPr>
          <p:txBody>
            <a:bodyPr/>
            <a:lstStyle/>
            <a:p>
              <a:endParaRPr lang="en-US"/>
            </a:p>
          </p:txBody>
        </p:sp>
        <p:sp>
          <p:nvSpPr>
            <p:cNvPr id="745514" name="Freeform 42"/>
            <p:cNvSpPr>
              <a:spLocks/>
            </p:cNvSpPr>
            <p:nvPr/>
          </p:nvSpPr>
          <p:spPr bwMode="auto">
            <a:xfrm>
              <a:off x="1677" y="1554"/>
              <a:ext cx="680" cy="498"/>
            </a:xfrm>
            <a:custGeom>
              <a:avLst/>
              <a:gdLst/>
              <a:ahLst/>
              <a:cxnLst>
                <a:cxn ang="0">
                  <a:pos x="680" y="45"/>
                </a:cxn>
                <a:cxn ang="0">
                  <a:pos x="72" y="0"/>
                </a:cxn>
                <a:cxn ang="0">
                  <a:pos x="57" y="56"/>
                </a:cxn>
                <a:cxn ang="0">
                  <a:pos x="11" y="353"/>
                </a:cxn>
                <a:cxn ang="0">
                  <a:pos x="0" y="457"/>
                </a:cxn>
                <a:cxn ang="0">
                  <a:pos x="179" y="471"/>
                </a:cxn>
                <a:cxn ang="0">
                  <a:pos x="659" y="498"/>
                </a:cxn>
                <a:cxn ang="0">
                  <a:pos x="670" y="274"/>
                </a:cxn>
                <a:cxn ang="0">
                  <a:pos x="680" y="46"/>
                </a:cxn>
                <a:cxn ang="0">
                  <a:pos x="680" y="45"/>
                </a:cxn>
              </a:cxnLst>
              <a:rect l="0" t="0" r="r" b="b"/>
              <a:pathLst>
                <a:path w="680" h="498">
                  <a:moveTo>
                    <a:pt x="680" y="45"/>
                  </a:moveTo>
                  <a:lnTo>
                    <a:pt x="72" y="0"/>
                  </a:lnTo>
                  <a:lnTo>
                    <a:pt x="57" y="56"/>
                  </a:lnTo>
                  <a:lnTo>
                    <a:pt x="11" y="353"/>
                  </a:lnTo>
                  <a:lnTo>
                    <a:pt x="0" y="457"/>
                  </a:lnTo>
                  <a:lnTo>
                    <a:pt x="179" y="471"/>
                  </a:lnTo>
                  <a:lnTo>
                    <a:pt x="659" y="498"/>
                  </a:lnTo>
                  <a:lnTo>
                    <a:pt x="670" y="274"/>
                  </a:lnTo>
                  <a:lnTo>
                    <a:pt x="680" y="46"/>
                  </a:lnTo>
                  <a:lnTo>
                    <a:pt x="680" y="45"/>
                  </a:lnTo>
                  <a:close/>
                </a:path>
              </a:pathLst>
            </a:custGeom>
            <a:noFill/>
            <a:ln w="12700" cap="rnd">
              <a:solidFill>
                <a:srgbClr val="000000"/>
              </a:solidFill>
              <a:prstDash val="solid"/>
              <a:round/>
              <a:headEnd/>
              <a:tailEnd/>
            </a:ln>
          </p:spPr>
          <p:txBody>
            <a:bodyPr/>
            <a:lstStyle/>
            <a:p>
              <a:endParaRPr lang="en-US"/>
            </a:p>
          </p:txBody>
        </p:sp>
      </p:grpSp>
      <p:sp>
        <p:nvSpPr>
          <p:cNvPr id="745515" name="Freeform 43"/>
          <p:cNvSpPr>
            <a:spLocks/>
          </p:cNvSpPr>
          <p:nvPr/>
        </p:nvSpPr>
        <p:spPr bwMode="auto">
          <a:xfrm>
            <a:off x="7264400" y="3119438"/>
            <a:ext cx="692150" cy="327025"/>
          </a:xfrm>
          <a:custGeom>
            <a:avLst/>
            <a:gdLst/>
            <a:ahLst/>
            <a:cxnLst>
              <a:cxn ang="0">
                <a:pos x="436" y="129"/>
              </a:cxn>
              <a:cxn ang="0">
                <a:pos x="427" y="196"/>
              </a:cxn>
              <a:cxn ang="0">
                <a:pos x="391" y="206"/>
              </a:cxn>
              <a:cxn ang="0">
                <a:pos x="365" y="174"/>
              </a:cxn>
              <a:cxn ang="0">
                <a:pos x="320" y="143"/>
              </a:cxn>
              <a:cxn ang="0">
                <a:pos x="314" y="115"/>
              </a:cxn>
              <a:cxn ang="0">
                <a:pos x="329" y="115"/>
              </a:cxn>
              <a:cxn ang="0">
                <a:pos x="329" y="81"/>
              </a:cxn>
              <a:cxn ang="0">
                <a:pos x="320" y="59"/>
              </a:cxn>
              <a:cxn ang="0">
                <a:pos x="329" y="26"/>
              </a:cxn>
              <a:cxn ang="0">
                <a:pos x="305" y="45"/>
              </a:cxn>
              <a:cxn ang="0">
                <a:pos x="285" y="59"/>
              </a:cxn>
              <a:cxn ang="0">
                <a:pos x="290" y="129"/>
              </a:cxn>
              <a:cxn ang="0">
                <a:pos x="314" y="161"/>
              </a:cxn>
              <a:cxn ang="0">
                <a:pos x="324" y="192"/>
              </a:cxn>
              <a:cxn ang="0">
                <a:pos x="305" y="196"/>
              </a:cxn>
              <a:cxn ang="0">
                <a:pos x="264" y="174"/>
              </a:cxn>
              <a:cxn ang="0">
                <a:pos x="240" y="170"/>
              </a:cxn>
              <a:cxn ang="0">
                <a:pos x="249" y="143"/>
              </a:cxn>
              <a:cxn ang="0">
                <a:pos x="260" y="129"/>
              </a:cxn>
              <a:cxn ang="0">
                <a:pos x="198" y="92"/>
              </a:cxn>
              <a:cxn ang="0">
                <a:pos x="178" y="92"/>
              </a:cxn>
              <a:cxn ang="0">
                <a:pos x="163" y="67"/>
              </a:cxn>
              <a:cxn ang="0">
                <a:pos x="127" y="59"/>
              </a:cxn>
              <a:cxn ang="0">
                <a:pos x="113" y="81"/>
              </a:cxn>
              <a:cxn ang="0">
                <a:pos x="61" y="81"/>
              </a:cxn>
              <a:cxn ang="0">
                <a:pos x="46" y="115"/>
              </a:cxn>
              <a:cxn ang="0">
                <a:pos x="11" y="119"/>
              </a:cxn>
              <a:cxn ang="0">
                <a:pos x="0" y="67"/>
              </a:cxn>
              <a:cxn ang="0">
                <a:pos x="329" y="0"/>
              </a:cxn>
              <a:cxn ang="0">
                <a:pos x="382" y="137"/>
              </a:cxn>
              <a:cxn ang="0">
                <a:pos x="436" y="129"/>
              </a:cxn>
            </a:cxnLst>
            <a:rect l="0" t="0" r="r" b="b"/>
            <a:pathLst>
              <a:path w="436" h="206">
                <a:moveTo>
                  <a:pt x="436" y="129"/>
                </a:moveTo>
                <a:lnTo>
                  <a:pt x="427" y="196"/>
                </a:lnTo>
                <a:lnTo>
                  <a:pt x="391" y="206"/>
                </a:lnTo>
                <a:lnTo>
                  <a:pt x="365" y="174"/>
                </a:lnTo>
                <a:lnTo>
                  <a:pt x="320" y="143"/>
                </a:lnTo>
                <a:lnTo>
                  <a:pt x="314" y="115"/>
                </a:lnTo>
                <a:lnTo>
                  <a:pt x="329" y="115"/>
                </a:lnTo>
                <a:lnTo>
                  <a:pt x="329" y="81"/>
                </a:lnTo>
                <a:lnTo>
                  <a:pt x="320" y="59"/>
                </a:lnTo>
                <a:lnTo>
                  <a:pt x="329" y="26"/>
                </a:lnTo>
                <a:lnTo>
                  <a:pt x="305" y="45"/>
                </a:lnTo>
                <a:lnTo>
                  <a:pt x="285" y="59"/>
                </a:lnTo>
                <a:lnTo>
                  <a:pt x="290" y="129"/>
                </a:lnTo>
                <a:lnTo>
                  <a:pt x="314" y="161"/>
                </a:lnTo>
                <a:lnTo>
                  <a:pt x="324" y="192"/>
                </a:lnTo>
                <a:lnTo>
                  <a:pt x="305" y="196"/>
                </a:lnTo>
                <a:lnTo>
                  <a:pt x="264" y="174"/>
                </a:lnTo>
                <a:lnTo>
                  <a:pt x="240" y="170"/>
                </a:lnTo>
                <a:lnTo>
                  <a:pt x="249" y="143"/>
                </a:lnTo>
                <a:lnTo>
                  <a:pt x="260" y="129"/>
                </a:lnTo>
                <a:lnTo>
                  <a:pt x="198" y="92"/>
                </a:lnTo>
                <a:lnTo>
                  <a:pt x="178" y="92"/>
                </a:lnTo>
                <a:lnTo>
                  <a:pt x="163" y="67"/>
                </a:lnTo>
                <a:lnTo>
                  <a:pt x="127" y="59"/>
                </a:lnTo>
                <a:lnTo>
                  <a:pt x="113" y="81"/>
                </a:lnTo>
                <a:lnTo>
                  <a:pt x="61" y="81"/>
                </a:lnTo>
                <a:lnTo>
                  <a:pt x="46" y="115"/>
                </a:lnTo>
                <a:lnTo>
                  <a:pt x="11" y="119"/>
                </a:lnTo>
                <a:lnTo>
                  <a:pt x="0" y="67"/>
                </a:lnTo>
                <a:lnTo>
                  <a:pt x="329" y="0"/>
                </a:lnTo>
                <a:lnTo>
                  <a:pt x="382" y="137"/>
                </a:lnTo>
                <a:lnTo>
                  <a:pt x="436" y="129"/>
                </a:lnTo>
                <a:close/>
              </a:path>
            </a:pathLst>
          </a:custGeom>
          <a:solidFill>
            <a:srgbClr val="FFFFFF"/>
          </a:solidFill>
          <a:ln w="9525">
            <a:noFill/>
            <a:round/>
            <a:headEnd/>
            <a:tailEnd/>
          </a:ln>
        </p:spPr>
        <p:txBody>
          <a:bodyPr/>
          <a:lstStyle/>
          <a:p>
            <a:endParaRPr lang="en-US"/>
          </a:p>
        </p:txBody>
      </p:sp>
      <p:grpSp>
        <p:nvGrpSpPr>
          <p:cNvPr id="12" name="Group 44"/>
          <p:cNvGrpSpPr>
            <a:grpSpLocks/>
          </p:cNvGrpSpPr>
          <p:nvPr/>
        </p:nvGrpSpPr>
        <p:grpSpPr bwMode="auto">
          <a:xfrm>
            <a:off x="7264400" y="3119438"/>
            <a:ext cx="692150" cy="327025"/>
            <a:chOff x="4624" y="1905"/>
            <a:chExt cx="436" cy="206"/>
          </a:xfrm>
        </p:grpSpPr>
        <p:sp>
          <p:nvSpPr>
            <p:cNvPr id="745517" name="Freeform 45"/>
            <p:cNvSpPr>
              <a:spLocks/>
            </p:cNvSpPr>
            <p:nvPr/>
          </p:nvSpPr>
          <p:spPr bwMode="auto">
            <a:xfrm>
              <a:off x="4624" y="1905"/>
              <a:ext cx="436" cy="206"/>
            </a:xfrm>
            <a:custGeom>
              <a:avLst/>
              <a:gdLst/>
              <a:ahLst/>
              <a:cxnLst>
                <a:cxn ang="0">
                  <a:pos x="436" y="129"/>
                </a:cxn>
                <a:cxn ang="0">
                  <a:pos x="427" y="196"/>
                </a:cxn>
                <a:cxn ang="0">
                  <a:pos x="391" y="206"/>
                </a:cxn>
                <a:cxn ang="0">
                  <a:pos x="365" y="174"/>
                </a:cxn>
                <a:cxn ang="0">
                  <a:pos x="320" y="143"/>
                </a:cxn>
                <a:cxn ang="0">
                  <a:pos x="314" y="115"/>
                </a:cxn>
                <a:cxn ang="0">
                  <a:pos x="329" y="115"/>
                </a:cxn>
                <a:cxn ang="0">
                  <a:pos x="329" y="81"/>
                </a:cxn>
                <a:cxn ang="0">
                  <a:pos x="320" y="59"/>
                </a:cxn>
                <a:cxn ang="0">
                  <a:pos x="329" y="26"/>
                </a:cxn>
                <a:cxn ang="0">
                  <a:pos x="305" y="45"/>
                </a:cxn>
                <a:cxn ang="0">
                  <a:pos x="285" y="59"/>
                </a:cxn>
                <a:cxn ang="0">
                  <a:pos x="290" y="129"/>
                </a:cxn>
                <a:cxn ang="0">
                  <a:pos x="314" y="161"/>
                </a:cxn>
                <a:cxn ang="0">
                  <a:pos x="324" y="192"/>
                </a:cxn>
                <a:cxn ang="0">
                  <a:pos x="305" y="196"/>
                </a:cxn>
                <a:cxn ang="0">
                  <a:pos x="264" y="174"/>
                </a:cxn>
                <a:cxn ang="0">
                  <a:pos x="240" y="170"/>
                </a:cxn>
                <a:cxn ang="0">
                  <a:pos x="249" y="143"/>
                </a:cxn>
                <a:cxn ang="0">
                  <a:pos x="260" y="129"/>
                </a:cxn>
                <a:cxn ang="0">
                  <a:pos x="198" y="92"/>
                </a:cxn>
                <a:cxn ang="0">
                  <a:pos x="178" y="92"/>
                </a:cxn>
                <a:cxn ang="0">
                  <a:pos x="163" y="67"/>
                </a:cxn>
                <a:cxn ang="0">
                  <a:pos x="127" y="59"/>
                </a:cxn>
                <a:cxn ang="0">
                  <a:pos x="113" y="81"/>
                </a:cxn>
                <a:cxn ang="0">
                  <a:pos x="61" y="81"/>
                </a:cxn>
                <a:cxn ang="0">
                  <a:pos x="46" y="115"/>
                </a:cxn>
                <a:cxn ang="0">
                  <a:pos x="11" y="119"/>
                </a:cxn>
                <a:cxn ang="0">
                  <a:pos x="0" y="67"/>
                </a:cxn>
                <a:cxn ang="0">
                  <a:pos x="329" y="0"/>
                </a:cxn>
                <a:cxn ang="0">
                  <a:pos x="382" y="137"/>
                </a:cxn>
                <a:cxn ang="0">
                  <a:pos x="436" y="129"/>
                </a:cxn>
              </a:cxnLst>
              <a:rect l="0" t="0" r="r" b="b"/>
              <a:pathLst>
                <a:path w="436" h="206">
                  <a:moveTo>
                    <a:pt x="436" y="129"/>
                  </a:moveTo>
                  <a:lnTo>
                    <a:pt x="427" y="196"/>
                  </a:lnTo>
                  <a:lnTo>
                    <a:pt x="391" y="206"/>
                  </a:lnTo>
                  <a:lnTo>
                    <a:pt x="365" y="174"/>
                  </a:lnTo>
                  <a:lnTo>
                    <a:pt x="320" y="143"/>
                  </a:lnTo>
                  <a:lnTo>
                    <a:pt x="314" y="115"/>
                  </a:lnTo>
                  <a:lnTo>
                    <a:pt x="329" y="115"/>
                  </a:lnTo>
                  <a:lnTo>
                    <a:pt x="329" y="81"/>
                  </a:lnTo>
                  <a:lnTo>
                    <a:pt x="320" y="59"/>
                  </a:lnTo>
                  <a:lnTo>
                    <a:pt x="329" y="26"/>
                  </a:lnTo>
                  <a:lnTo>
                    <a:pt x="305" y="45"/>
                  </a:lnTo>
                  <a:lnTo>
                    <a:pt x="285" y="59"/>
                  </a:lnTo>
                  <a:lnTo>
                    <a:pt x="290" y="129"/>
                  </a:lnTo>
                  <a:lnTo>
                    <a:pt x="314" y="161"/>
                  </a:lnTo>
                  <a:lnTo>
                    <a:pt x="324" y="192"/>
                  </a:lnTo>
                  <a:lnTo>
                    <a:pt x="305" y="196"/>
                  </a:lnTo>
                  <a:lnTo>
                    <a:pt x="264" y="174"/>
                  </a:lnTo>
                  <a:lnTo>
                    <a:pt x="240" y="170"/>
                  </a:lnTo>
                  <a:lnTo>
                    <a:pt x="249" y="143"/>
                  </a:lnTo>
                  <a:lnTo>
                    <a:pt x="260" y="129"/>
                  </a:lnTo>
                  <a:lnTo>
                    <a:pt x="198" y="92"/>
                  </a:lnTo>
                  <a:lnTo>
                    <a:pt x="178" y="92"/>
                  </a:lnTo>
                  <a:lnTo>
                    <a:pt x="163" y="67"/>
                  </a:lnTo>
                  <a:lnTo>
                    <a:pt x="127" y="59"/>
                  </a:lnTo>
                  <a:lnTo>
                    <a:pt x="113" y="81"/>
                  </a:lnTo>
                  <a:lnTo>
                    <a:pt x="61" y="81"/>
                  </a:lnTo>
                  <a:lnTo>
                    <a:pt x="46" y="115"/>
                  </a:lnTo>
                  <a:lnTo>
                    <a:pt x="11" y="119"/>
                  </a:lnTo>
                  <a:lnTo>
                    <a:pt x="0" y="67"/>
                  </a:lnTo>
                  <a:lnTo>
                    <a:pt x="329" y="0"/>
                  </a:lnTo>
                  <a:lnTo>
                    <a:pt x="382" y="137"/>
                  </a:lnTo>
                  <a:lnTo>
                    <a:pt x="436" y="129"/>
                  </a:lnTo>
                  <a:close/>
                </a:path>
              </a:pathLst>
            </a:custGeom>
            <a:solidFill>
              <a:srgbClr val="FFEA00"/>
            </a:solidFill>
            <a:ln w="9525">
              <a:noFill/>
              <a:round/>
              <a:headEnd/>
              <a:tailEnd/>
            </a:ln>
          </p:spPr>
          <p:txBody>
            <a:bodyPr/>
            <a:lstStyle/>
            <a:p>
              <a:endParaRPr lang="en-US"/>
            </a:p>
          </p:txBody>
        </p:sp>
        <p:sp>
          <p:nvSpPr>
            <p:cNvPr id="745518" name="Freeform 46"/>
            <p:cNvSpPr>
              <a:spLocks/>
            </p:cNvSpPr>
            <p:nvPr/>
          </p:nvSpPr>
          <p:spPr bwMode="auto">
            <a:xfrm>
              <a:off x="4624" y="1905"/>
              <a:ext cx="436" cy="206"/>
            </a:xfrm>
            <a:custGeom>
              <a:avLst/>
              <a:gdLst/>
              <a:ahLst/>
              <a:cxnLst>
                <a:cxn ang="0">
                  <a:pos x="436" y="129"/>
                </a:cxn>
                <a:cxn ang="0">
                  <a:pos x="427" y="196"/>
                </a:cxn>
                <a:cxn ang="0">
                  <a:pos x="391" y="206"/>
                </a:cxn>
                <a:cxn ang="0">
                  <a:pos x="365" y="174"/>
                </a:cxn>
                <a:cxn ang="0">
                  <a:pos x="320" y="143"/>
                </a:cxn>
                <a:cxn ang="0">
                  <a:pos x="314" y="115"/>
                </a:cxn>
                <a:cxn ang="0">
                  <a:pos x="329" y="115"/>
                </a:cxn>
                <a:cxn ang="0">
                  <a:pos x="329" y="81"/>
                </a:cxn>
                <a:cxn ang="0">
                  <a:pos x="320" y="59"/>
                </a:cxn>
                <a:cxn ang="0">
                  <a:pos x="329" y="26"/>
                </a:cxn>
                <a:cxn ang="0">
                  <a:pos x="305" y="45"/>
                </a:cxn>
                <a:cxn ang="0">
                  <a:pos x="285" y="59"/>
                </a:cxn>
                <a:cxn ang="0">
                  <a:pos x="290" y="129"/>
                </a:cxn>
                <a:cxn ang="0">
                  <a:pos x="314" y="161"/>
                </a:cxn>
                <a:cxn ang="0">
                  <a:pos x="324" y="192"/>
                </a:cxn>
                <a:cxn ang="0">
                  <a:pos x="305" y="196"/>
                </a:cxn>
                <a:cxn ang="0">
                  <a:pos x="264" y="174"/>
                </a:cxn>
                <a:cxn ang="0">
                  <a:pos x="240" y="170"/>
                </a:cxn>
                <a:cxn ang="0">
                  <a:pos x="249" y="143"/>
                </a:cxn>
                <a:cxn ang="0">
                  <a:pos x="260" y="129"/>
                </a:cxn>
                <a:cxn ang="0">
                  <a:pos x="198" y="92"/>
                </a:cxn>
                <a:cxn ang="0">
                  <a:pos x="178" y="92"/>
                </a:cxn>
                <a:cxn ang="0">
                  <a:pos x="163" y="67"/>
                </a:cxn>
                <a:cxn ang="0">
                  <a:pos x="127" y="59"/>
                </a:cxn>
                <a:cxn ang="0">
                  <a:pos x="113" y="81"/>
                </a:cxn>
                <a:cxn ang="0">
                  <a:pos x="61" y="81"/>
                </a:cxn>
                <a:cxn ang="0">
                  <a:pos x="46" y="115"/>
                </a:cxn>
                <a:cxn ang="0">
                  <a:pos x="11" y="119"/>
                </a:cxn>
                <a:cxn ang="0">
                  <a:pos x="0" y="67"/>
                </a:cxn>
                <a:cxn ang="0">
                  <a:pos x="329" y="0"/>
                </a:cxn>
                <a:cxn ang="0">
                  <a:pos x="382" y="137"/>
                </a:cxn>
                <a:cxn ang="0">
                  <a:pos x="436" y="129"/>
                </a:cxn>
              </a:cxnLst>
              <a:rect l="0" t="0" r="r" b="b"/>
              <a:pathLst>
                <a:path w="436" h="206">
                  <a:moveTo>
                    <a:pt x="436" y="129"/>
                  </a:moveTo>
                  <a:lnTo>
                    <a:pt x="427" y="196"/>
                  </a:lnTo>
                  <a:lnTo>
                    <a:pt x="391" y="206"/>
                  </a:lnTo>
                  <a:lnTo>
                    <a:pt x="365" y="174"/>
                  </a:lnTo>
                  <a:lnTo>
                    <a:pt x="320" y="143"/>
                  </a:lnTo>
                  <a:lnTo>
                    <a:pt x="314" y="115"/>
                  </a:lnTo>
                  <a:lnTo>
                    <a:pt x="329" y="115"/>
                  </a:lnTo>
                  <a:lnTo>
                    <a:pt x="329" y="81"/>
                  </a:lnTo>
                  <a:lnTo>
                    <a:pt x="320" y="59"/>
                  </a:lnTo>
                  <a:lnTo>
                    <a:pt x="329" y="26"/>
                  </a:lnTo>
                  <a:lnTo>
                    <a:pt x="305" y="45"/>
                  </a:lnTo>
                  <a:lnTo>
                    <a:pt x="285" y="59"/>
                  </a:lnTo>
                  <a:lnTo>
                    <a:pt x="290" y="129"/>
                  </a:lnTo>
                  <a:lnTo>
                    <a:pt x="314" y="161"/>
                  </a:lnTo>
                  <a:lnTo>
                    <a:pt x="324" y="192"/>
                  </a:lnTo>
                  <a:lnTo>
                    <a:pt x="305" y="196"/>
                  </a:lnTo>
                  <a:lnTo>
                    <a:pt x="264" y="174"/>
                  </a:lnTo>
                  <a:lnTo>
                    <a:pt x="240" y="170"/>
                  </a:lnTo>
                  <a:lnTo>
                    <a:pt x="249" y="143"/>
                  </a:lnTo>
                  <a:lnTo>
                    <a:pt x="260" y="129"/>
                  </a:lnTo>
                  <a:lnTo>
                    <a:pt x="198" y="92"/>
                  </a:lnTo>
                  <a:lnTo>
                    <a:pt x="178" y="92"/>
                  </a:lnTo>
                  <a:lnTo>
                    <a:pt x="163" y="67"/>
                  </a:lnTo>
                  <a:lnTo>
                    <a:pt x="127" y="59"/>
                  </a:lnTo>
                  <a:lnTo>
                    <a:pt x="113" y="81"/>
                  </a:lnTo>
                  <a:lnTo>
                    <a:pt x="61" y="81"/>
                  </a:lnTo>
                  <a:lnTo>
                    <a:pt x="46" y="115"/>
                  </a:lnTo>
                  <a:lnTo>
                    <a:pt x="11" y="119"/>
                  </a:lnTo>
                  <a:lnTo>
                    <a:pt x="0" y="67"/>
                  </a:lnTo>
                  <a:lnTo>
                    <a:pt x="329" y="0"/>
                  </a:lnTo>
                  <a:lnTo>
                    <a:pt x="382" y="137"/>
                  </a:lnTo>
                  <a:lnTo>
                    <a:pt x="436" y="129"/>
                  </a:lnTo>
                </a:path>
              </a:pathLst>
            </a:custGeom>
            <a:noFill/>
            <a:ln w="12700" cap="rnd">
              <a:solidFill>
                <a:srgbClr val="000000"/>
              </a:solidFill>
              <a:prstDash val="solid"/>
              <a:round/>
              <a:headEnd/>
              <a:tailEnd/>
            </a:ln>
          </p:spPr>
          <p:txBody>
            <a:bodyPr/>
            <a:lstStyle/>
            <a:p>
              <a:endParaRPr lang="en-US"/>
            </a:p>
          </p:txBody>
        </p:sp>
      </p:grpSp>
      <p:sp>
        <p:nvSpPr>
          <p:cNvPr id="745519" name="Freeform 47"/>
          <p:cNvSpPr>
            <a:spLocks/>
          </p:cNvSpPr>
          <p:nvPr/>
        </p:nvSpPr>
        <p:spPr bwMode="auto">
          <a:xfrm>
            <a:off x="5857875" y="3516313"/>
            <a:ext cx="1109663" cy="568325"/>
          </a:xfrm>
          <a:custGeom>
            <a:avLst/>
            <a:gdLst/>
            <a:ahLst/>
            <a:cxnLst>
              <a:cxn ang="0">
                <a:pos x="26" y="357"/>
              </a:cxn>
              <a:cxn ang="0">
                <a:pos x="37" y="338"/>
              </a:cxn>
              <a:cxn ang="0">
                <a:pos x="11" y="324"/>
              </a:cxn>
              <a:cxn ang="0">
                <a:pos x="0" y="310"/>
              </a:cxn>
              <a:cxn ang="0">
                <a:pos x="15" y="293"/>
              </a:cxn>
              <a:cxn ang="0">
                <a:pos x="86" y="293"/>
              </a:cxn>
              <a:cxn ang="0">
                <a:pos x="76" y="269"/>
              </a:cxn>
              <a:cxn ang="0">
                <a:pos x="103" y="257"/>
              </a:cxn>
              <a:cxn ang="0">
                <a:pos x="86" y="243"/>
              </a:cxn>
              <a:cxn ang="0">
                <a:pos x="118" y="196"/>
              </a:cxn>
              <a:cxn ang="0">
                <a:pos x="152" y="174"/>
              </a:cxn>
              <a:cxn ang="0">
                <a:pos x="270" y="160"/>
              </a:cxn>
              <a:cxn ang="0">
                <a:pos x="274" y="128"/>
              </a:cxn>
              <a:cxn ang="0">
                <a:pos x="309" y="147"/>
              </a:cxn>
              <a:cxn ang="0">
                <a:pos x="335" y="102"/>
              </a:cxn>
              <a:cxn ang="0">
                <a:pos x="360" y="54"/>
              </a:cxn>
              <a:cxn ang="0">
                <a:pos x="401" y="23"/>
              </a:cxn>
              <a:cxn ang="0">
                <a:pos x="476" y="5"/>
              </a:cxn>
              <a:cxn ang="0">
                <a:pos x="511" y="23"/>
              </a:cxn>
              <a:cxn ang="0">
                <a:pos x="541" y="9"/>
              </a:cxn>
              <a:cxn ang="0">
                <a:pos x="568" y="23"/>
              </a:cxn>
              <a:cxn ang="0">
                <a:pos x="578" y="0"/>
              </a:cxn>
              <a:cxn ang="0">
                <a:pos x="598" y="0"/>
              </a:cxn>
              <a:cxn ang="0">
                <a:pos x="632" y="32"/>
              </a:cxn>
              <a:cxn ang="0">
                <a:pos x="643" y="96"/>
              </a:cxn>
              <a:cxn ang="0">
                <a:pos x="667" y="114"/>
              </a:cxn>
              <a:cxn ang="0">
                <a:pos x="679" y="141"/>
              </a:cxn>
              <a:cxn ang="0">
                <a:pos x="699" y="141"/>
              </a:cxn>
              <a:cxn ang="0">
                <a:pos x="675" y="182"/>
              </a:cxn>
              <a:cxn ang="0">
                <a:pos x="643" y="196"/>
              </a:cxn>
              <a:cxn ang="0">
                <a:pos x="637" y="234"/>
              </a:cxn>
              <a:cxn ang="0">
                <a:pos x="583" y="269"/>
              </a:cxn>
              <a:cxn ang="0">
                <a:pos x="167" y="329"/>
              </a:cxn>
              <a:cxn ang="0">
                <a:pos x="128" y="324"/>
              </a:cxn>
              <a:cxn ang="0">
                <a:pos x="137" y="343"/>
              </a:cxn>
              <a:cxn ang="0">
                <a:pos x="26" y="358"/>
              </a:cxn>
              <a:cxn ang="0">
                <a:pos x="26" y="357"/>
              </a:cxn>
            </a:cxnLst>
            <a:rect l="0" t="0" r="r" b="b"/>
            <a:pathLst>
              <a:path w="699" h="358">
                <a:moveTo>
                  <a:pt x="26" y="357"/>
                </a:moveTo>
                <a:lnTo>
                  <a:pt x="37" y="338"/>
                </a:lnTo>
                <a:lnTo>
                  <a:pt x="11" y="324"/>
                </a:lnTo>
                <a:lnTo>
                  <a:pt x="0" y="310"/>
                </a:lnTo>
                <a:lnTo>
                  <a:pt x="15" y="293"/>
                </a:lnTo>
                <a:lnTo>
                  <a:pt x="86" y="293"/>
                </a:lnTo>
                <a:lnTo>
                  <a:pt x="76" y="269"/>
                </a:lnTo>
                <a:lnTo>
                  <a:pt x="103" y="257"/>
                </a:lnTo>
                <a:lnTo>
                  <a:pt x="86" y="243"/>
                </a:lnTo>
                <a:lnTo>
                  <a:pt x="118" y="196"/>
                </a:lnTo>
                <a:lnTo>
                  <a:pt x="152" y="174"/>
                </a:lnTo>
                <a:lnTo>
                  <a:pt x="270" y="160"/>
                </a:lnTo>
                <a:lnTo>
                  <a:pt x="274" y="128"/>
                </a:lnTo>
                <a:lnTo>
                  <a:pt x="309" y="147"/>
                </a:lnTo>
                <a:lnTo>
                  <a:pt x="335" y="102"/>
                </a:lnTo>
                <a:lnTo>
                  <a:pt x="360" y="54"/>
                </a:lnTo>
                <a:lnTo>
                  <a:pt x="401" y="23"/>
                </a:lnTo>
                <a:lnTo>
                  <a:pt x="476" y="5"/>
                </a:lnTo>
                <a:lnTo>
                  <a:pt x="511" y="23"/>
                </a:lnTo>
                <a:lnTo>
                  <a:pt x="541" y="9"/>
                </a:lnTo>
                <a:lnTo>
                  <a:pt x="568" y="23"/>
                </a:lnTo>
                <a:lnTo>
                  <a:pt x="578" y="0"/>
                </a:lnTo>
                <a:lnTo>
                  <a:pt x="598" y="0"/>
                </a:lnTo>
                <a:lnTo>
                  <a:pt x="632" y="32"/>
                </a:lnTo>
                <a:lnTo>
                  <a:pt x="643" y="96"/>
                </a:lnTo>
                <a:lnTo>
                  <a:pt x="667" y="114"/>
                </a:lnTo>
                <a:lnTo>
                  <a:pt x="679" y="141"/>
                </a:lnTo>
                <a:lnTo>
                  <a:pt x="699" y="141"/>
                </a:lnTo>
                <a:lnTo>
                  <a:pt x="675" y="182"/>
                </a:lnTo>
                <a:lnTo>
                  <a:pt x="643" y="196"/>
                </a:lnTo>
                <a:lnTo>
                  <a:pt x="637" y="234"/>
                </a:lnTo>
                <a:lnTo>
                  <a:pt x="583" y="269"/>
                </a:lnTo>
                <a:lnTo>
                  <a:pt x="167" y="329"/>
                </a:lnTo>
                <a:lnTo>
                  <a:pt x="128" y="324"/>
                </a:lnTo>
                <a:lnTo>
                  <a:pt x="137" y="343"/>
                </a:lnTo>
                <a:lnTo>
                  <a:pt x="26" y="358"/>
                </a:lnTo>
                <a:lnTo>
                  <a:pt x="26" y="357"/>
                </a:lnTo>
                <a:close/>
              </a:path>
            </a:pathLst>
          </a:custGeom>
          <a:solidFill>
            <a:srgbClr val="FFFFFF"/>
          </a:solidFill>
          <a:ln w="9525">
            <a:noFill/>
            <a:round/>
            <a:headEnd/>
            <a:tailEnd/>
          </a:ln>
        </p:spPr>
        <p:txBody>
          <a:bodyPr/>
          <a:lstStyle/>
          <a:p>
            <a:endParaRPr lang="en-US"/>
          </a:p>
        </p:txBody>
      </p:sp>
      <p:grpSp>
        <p:nvGrpSpPr>
          <p:cNvPr id="13" name="Group 48"/>
          <p:cNvGrpSpPr>
            <a:grpSpLocks/>
          </p:cNvGrpSpPr>
          <p:nvPr/>
        </p:nvGrpSpPr>
        <p:grpSpPr bwMode="auto">
          <a:xfrm>
            <a:off x="5857875" y="3516313"/>
            <a:ext cx="1109663" cy="568325"/>
            <a:chOff x="3738" y="2155"/>
            <a:chExt cx="699" cy="358"/>
          </a:xfrm>
        </p:grpSpPr>
        <p:sp>
          <p:nvSpPr>
            <p:cNvPr id="745521" name="Freeform 49"/>
            <p:cNvSpPr>
              <a:spLocks/>
            </p:cNvSpPr>
            <p:nvPr/>
          </p:nvSpPr>
          <p:spPr bwMode="auto">
            <a:xfrm>
              <a:off x="3738" y="2155"/>
              <a:ext cx="699" cy="358"/>
            </a:xfrm>
            <a:custGeom>
              <a:avLst/>
              <a:gdLst/>
              <a:ahLst/>
              <a:cxnLst>
                <a:cxn ang="0">
                  <a:pos x="26" y="357"/>
                </a:cxn>
                <a:cxn ang="0">
                  <a:pos x="37" y="338"/>
                </a:cxn>
                <a:cxn ang="0">
                  <a:pos x="11" y="324"/>
                </a:cxn>
                <a:cxn ang="0">
                  <a:pos x="0" y="310"/>
                </a:cxn>
                <a:cxn ang="0">
                  <a:pos x="15" y="293"/>
                </a:cxn>
                <a:cxn ang="0">
                  <a:pos x="86" y="293"/>
                </a:cxn>
                <a:cxn ang="0">
                  <a:pos x="76" y="269"/>
                </a:cxn>
                <a:cxn ang="0">
                  <a:pos x="103" y="257"/>
                </a:cxn>
                <a:cxn ang="0">
                  <a:pos x="86" y="243"/>
                </a:cxn>
                <a:cxn ang="0">
                  <a:pos x="118" y="196"/>
                </a:cxn>
                <a:cxn ang="0">
                  <a:pos x="152" y="174"/>
                </a:cxn>
                <a:cxn ang="0">
                  <a:pos x="270" y="160"/>
                </a:cxn>
                <a:cxn ang="0">
                  <a:pos x="274" y="128"/>
                </a:cxn>
                <a:cxn ang="0">
                  <a:pos x="309" y="147"/>
                </a:cxn>
                <a:cxn ang="0">
                  <a:pos x="335" y="102"/>
                </a:cxn>
                <a:cxn ang="0">
                  <a:pos x="360" y="54"/>
                </a:cxn>
                <a:cxn ang="0">
                  <a:pos x="401" y="23"/>
                </a:cxn>
                <a:cxn ang="0">
                  <a:pos x="476" y="5"/>
                </a:cxn>
                <a:cxn ang="0">
                  <a:pos x="511" y="23"/>
                </a:cxn>
                <a:cxn ang="0">
                  <a:pos x="541" y="9"/>
                </a:cxn>
                <a:cxn ang="0">
                  <a:pos x="568" y="23"/>
                </a:cxn>
                <a:cxn ang="0">
                  <a:pos x="578" y="0"/>
                </a:cxn>
                <a:cxn ang="0">
                  <a:pos x="598" y="0"/>
                </a:cxn>
                <a:cxn ang="0">
                  <a:pos x="632" y="32"/>
                </a:cxn>
                <a:cxn ang="0">
                  <a:pos x="643" y="96"/>
                </a:cxn>
                <a:cxn ang="0">
                  <a:pos x="667" y="114"/>
                </a:cxn>
                <a:cxn ang="0">
                  <a:pos x="679" y="141"/>
                </a:cxn>
                <a:cxn ang="0">
                  <a:pos x="699" y="141"/>
                </a:cxn>
                <a:cxn ang="0">
                  <a:pos x="675" y="182"/>
                </a:cxn>
                <a:cxn ang="0">
                  <a:pos x="643" y="196"/>
                </a:cxn>
                <a:cxn ang="0">
                  <a:pos x="637" y="234"/>
                </a:cxn>
                <a:cxn ang="0">
                  <a:pos x="583" y="269"/>
                </a:cxn>
                <a:cxn ang="0">
                  <a:pos x="167" y="329"/>
                </a:cxn>
                <a:cxn ang="0">
                  <a:pos x="128" y="324"/>
                </a:cxn>
                <a:cxn ang="0">
                  <a:pos x="137" y="343"/>
                </a:cxn>
                <a:cxn ang="0">
                  <a:pos x="26" y="358"/>
                </a:cxn>
                <a:cxn ang="0">
                  <a:pos x="26" y="357"/>
                </a:cxn>
              </a:cxnLst>
              <a:rect l="0" t="0" r="r" b="b"/>
              <a:pathLst>
                <a:path w="699" h="358">
                  <a:moveTo>
                    <a:pt x="26" y="357"/>
                  </a:moveTo>
                  <a:lnTo>
                    <a:pt x="37" y="338"/>
                  </a:lnTo>
                  <a:lnTo>
                    <a:pt x="11" y="324"/>
                  </a:lnTo>
                  <a:lnTo>
                    <a:pt x="0" y="310"/>
                  </a:lnTo>
                  <a:lnTo>
                    <a:pt x="15" y="293"/>
                  </a:lnTo>
                  <a:lnTo>
                    <a:pt x="86" y="293"/>
                  </a:lnTo>
                  <a:lnTo>
                    <a:pt x="76" y="269"/>
                  </a:lnTo>
                  <a:lnTo>
                    <a:pt x="103" y="257"/>
                  </a:lnTo>
                  <a:lnTo>
                    <a:pt x="86" y="243"/>
                  </a:lnTo>
                  <a:lnTo>
                    <a:pt x="118" y="196"/>
                  </a:lnTo>
                  <a:lnTo>
                    <a:pt x="152" y="174"/>
                  </a:lnTo>
                  <a:lnTo>
                    <a:pt x="270" y="160"/>
                  </a:lnTo>
                  <a:lnTo>
                    <a:pt x="274" y="128"/>
                  </a:lnTo>
                  <a:lnTo>
                    <a:pt x="309" y="147"/>
                  </a:lnTo>
                  <a:lnTo>
                    <a:pt x="335" y="102"/>
                  </a:lnTo>
                  <a:lnTo>
                    <a:pt x="360" y="54"/>
                  </a:lnTo>
                  <a:lnTo>
                    <a:pt x="401" y="23"/>
                  </a:lnTo>
                  <a:lnTo>
                    <a:pt x="476" y="5"/>
                  </a:lnTo>
                  <a:lnTo>
                    <a:pt x="511" y="23"/>
                  </a:lnTo>
                  <a:lnTo>
                    <a:pt x="541" y="9"/>
                  </a:lnTo>
                  <a:lnTo>
                    <a:pt x="568" y="23"/>
                  </a:lnTo>
                  <a:lnTo>
                    <a:pt x="578" y="0"/>
                  </a:lnTo>
                  <a:lnTo>
                    <a:pt x="598" y="0"/>
                  </a:lnTo>
                  <a:lnTo>
                    <a:pt x="632" y="32"/>
                  </a:lnTo>
                  <a:lnTo>
                    <a:pt x="643" y="96"/>
                  </a:lnTo>
                  <a:lnTo>
                    <a:pt x="667" y="114"/>
                  </a:lnTo>
                  <a:lnTo>
                    <a:pt x="679" y="141"/>
                  </a:lnTo>
                  <a:lnTo>
                    <a:pt x="699" y="141"/>
                  </a:lnTo>
                  <a:lnTo>
                    <a:pt x="675" y="182"/>
                  </a:lnTo>
                  <a:lnTo>
                    <a:pt x="643" y="196"/>
                  </a:lnTo>
                  <a:lnTo>
                    <a:pt x="637" y="234"/>
                  </a:lnTo>
                  <a:lnTo>
                    <a:pt x="583" y="269"/>
                  </a:lnTo>
                  <a:lnTo>
                    <a:pt x="167" y="329"/>
                  </a:lnTo>
                  <a:lnTo>
                    <a:pt x="128" y="324"/>
                  </a:lnTo>
                  <a:lnTo>
                    <a:pt x="137" y="343"/>
                  </a:lnTo>
                  <a:lnTo>
                    <a:pt x="26" y="358"/>
                  </a:lnTo>
                  <a:lnTo>
                    <a:pt x="26" y="357"/>
                  </a:lnTo>
                  <a:close/>
                </a:path>
              </a:pathLst>
            </a:custGeom>
            <a:solidFill>
              <a:srgbClr val="FFEA00"/>
            </a:solidFill>
            <a:ln w="9525">
              <a:noFill/>
              <a:round/>
              <a:headEnd/>
              <a:tailEnd/>
            </a:ln>
          </p:spPr>
          <p:txBody>
            <a:bodyPr/>
            <a:lstStyle/>
            <a:p>
              <a:endParaRPr lang="en-US"/>
            </a:p>
          </p:txBody>
        </p:sp>
        <p:sp>
          <p:nvSpPr>
            <p:cNvPr id="745522" name="Freeform 50"/>
            <p:cNvSpPr>
              <a:spLocks/>
            </p:cNvSpPr>
            <p:nvPr/>
          </p:nvSpPr>
          <p:spPr bwMode="auto">
            <a:xfrm>
              <a:off x="3738" y="2155"/>
              <a:ext cx="699" cy="358"/>
            </a:xfrm>
            <a:custGeom>
              <a:avLst/>
              <a:gdLst/>
              <a:ahLst/>
              <a:cxnLst>
                <a:cxn ang="0">
                  <a:pos x="26" y="357"/>
                </a:cxn>
                <a:cxn ang="0">
                  <a:pos x="37" y="338"/>
                </a:cxn>
                <a:cxn ang="0">
                  <a:pos x="11" y="324"/>
                </a:cxn>
                <a:cxn ang="0">
                  <a:pos x="0" y="310"/>
                </a:cxn>
                <a:cxn ang="0">
                  <a:pos x="15" y="293"/>
                </a:cxn>
                <a:cxn ang="0">
                  <a:pos x="86" y="293"/>
                </a:cxn>
                <a:cxn ang="0">
                  <a:pos x="76" y="269"/>
                </a:cxn>
                <a:cxn ang="0">
                  <a:pos x="103" y="257"/>
                </a:cxn>
                <a:cxn ang="0">
                  <a:pos x="86" y="243"/>
                </a:cxn>
                <a:cxn ang="0">
                  <a:pos x="118" y="196"/>
                </a:cxn>
                <a:cxn ang="0">
                  <a:pos x="152" y="174"/>
                </a:cxn>
                <a:cxn ang="0">
                  <a:pos x="270" y="160"/>
                </a:cxn>
                <a:cxn ang="0">
                  <a:pos x="274" y="128"/>
                </a:cxn>
                <a:cxn ang="0">
                  <a:pos x="309" y="147"/>
                </a:cxn>
                <a:cxn ang="0">
                  <a:pos x="335" y="102"/>
                </a:cxn>
                <a:cxn ang="0">
                  <a:pos x="360" y="54"/>
                </a:cxn>
                <a:cxn ang="0">
                  <a:pos x="401" y="23"/>
                </a:cxn>
                <a:cxn ang="0">
                  <a:pos x="476" y="5"/>
                </a:cxn>
                <a:cxn ang="0">
                  <a:pos x="511" y="23"/>
                </a:cxn>
                <a:cxn ang="0">
                  <a:pos x="541" y="9"/>
                </a:cxn>
                <a:cxn ang="0">
                  <a:pos x="568" y="23"/>
                </a:cxn>
                <a:cxn ang="0">
                  <a:pos x="578" y="0"/>
                </a:cxn>
                <a:cxn ang="0">
                  <a:pos x="598" y="0"/>
                </a:cxn>
                <a:cxn ang="0">
                  <a:pos x="632" y="32"/>
                </a:cxn>
                <a:cxn ang="0">
                  <a:pos x="643" y="96"/>
                </a:cxn>
                <a:cxn ang="0">
                  <a:pos x="667" y="114"/>
                </a:cxn>
                <a:cxn ang="0">
                  <a:pos x="679" y="141"/>
                </a:cxn>
                <a:cxn ang="0">
                  <a:pos x="699" y="141"/>
                </a:cxn>
                <a:cxn ang="0">
                  <a:pos x="675" y="182"/>
                </a:cxn>
                <a:cxn ang="0">
                  <a:pos x="643" y="196"/>
                </a:cxn>
                <a:cxn ang="0">
                  <a:pos x="637" y="234"/>
                </a:cxn>
                <a:cxn ang="0">
                  <a:pos x="583" y="269"/>
                </a:cxn>
                <a:cxn ang="0">
                  <a:pos x="167" y="329"/>
                </a:cxn>
                <a:cxn ang="0">
                  <a:pos x="128" y="324"/>
                </a:cxn>
                <a:cxn ang="0">
                  <a:pos x="137" y="343"/>
                </a:cxn>
                <a:cxn ang="0">
                  <a:pos x="26" y="358"/>
                </a:cxn>
              </a:cxnLst>
              <a:rect l="0" t="0" r="r" b="b"/>
              <a:pathLst>
                <a:path w="699" h="358">
                  <a:moveTo>
                    <a:pt x="26" y="357"/>
                  </a:moveTo>
                  <a:lnTo>
                    <a:pt x="37" y="338"/>
                  </a:lnTo>
                  <a:lnTo>
                    <a:pt x="11" y="324"/>
                  </a:lnTo>
                  <a:lnTo>
                    <a:pt x="0" y="310"/>
                  </a:lnTo>
                  <a:lnTo>
                    <a:pt x="15" y="293"/>
                  </a:lnTo>
                  <a:lnTo>
                    <a:pt x="86" y="293"/>
                  </a:lnTo>
                  <a:lnTo>
                    <a:pt x="76" y="269"/>
                  </a:lnTo>
                  <a:lnTo>
                    <a:pt x="103" y="257"/>
                  </a:lnTo>
                  <a:lnTo>
                    <a:pt x="86" y="243"/>
                  </a:lnTo>
                  <a:lnTo>
                    <a:pt x="118" y="196"/>
                  </a:lnTo>
                  <a:lnTo>
                    <a:pt x="152" y="174"/>
                  </a:lnTo>
                  <a:lnTo>
                    <a:pt x="270" y="160"/>
                  </a:lnTo>
                  <a:lnTo>
                    <a:pt x="274" y="128"/>
                  </a:lnTo>
                  <a:lnTo>
                    <a:pt x="309" y="147"/>
                  </a:lnTo>
                  <a:lnTo>
                    <a:pt x="335" y="102"/>
                  </a:lnTo>
                  <a:lnTo>
                    <a:pt x="360" y="54"/>
                  </a:lnTo>
                  <a:lnTo>
                    <a:pt x="401" y="23"/>
                  </a:lnTo>
                  <a:lnTo>
                    <a:pt x="476" y="5"/>
                  </a:lnTo>
                  <a:lnTo>
                    <a:pt x="511" y="23"/>
                  </a:lnTo>
                  <a:lnTo>
                    <a:pt x="541" y="9"/>
                  </a:lnTo>
                  <a:lnTo>
                    <a:pt x="568" y="23"/>
                  </a:lnTo>
                  <a:lnTo>
                    <a:pt x="578" y="0"/>
                  </a:lnTo>
                  <a:lnTo>
                    <a:pt x="598" y="0"/>
                  </a:lnTo>
                  <a:lnTo>
                    <a:pt x="632" y="32"/>
                  </a:lnTo>
                  <a:lnTo>
                    <a:pt x="643" y="96"/>
                  </a:lnTo>
                  <a:lnTo>
                    <a:pt x="667" y="114"/>
                  </a:lnTo>
                  <a:lnTo>
                    <a:pt x="679" y="141"/>
                  </a:lnTo>
                  <a:lnTo>
                    <a:pt x="699" y="141"/>
                  </a:lnTo>
                  <a:lnTo>
                    <a:pt x="675" y="182"/>
                  </a:lnTo>
                  <a:lnTo>
                    <a:pt x="643" y="196"/>
                  </a:lnTo>
                  <a:lnTo>
                    <a:pt x="637" y="234"/>
                  </a:lnTo>
                  <a:lnTo>
                    <a:pt x="583" y="269"/>
                  </a:lnTo>
                  <a:lnTo>
                    <a:pt x="167" y="329"/>
                  </a:lnTo>
                  <a:lnTo>
                    <a:pt x="128" y="324"/>
                  </a:lnTo>
                  <a:lnTo>
                    <a:pt x="137" y="343"/>
                  </a:lnTo>
                  <a:lnTo>
                    <a:pt x="26" y="358"/>
                  </a:lnTo>
                </a:path>
              </a:pathLst>
            </a:custGeom>
            <a:noFill/>
            <a:ln w="12700" cap="rnd">
              <a:solidFill>
                <a:srgbClr val="000000"/>
              </a:solidFill>
              <a:prstDash val="solid"/>
              <a:round/>
              <a:headEnd/>
              <a:tailEnd/>
            </a:ln>
          </p:spPr>
          <p:txBody>
            <a:bodyPr/>
            <a:lstStyle/>
            <a:p>
              <a:endParaRPr lang="en-US"/>
            </a:p>
          </p:txBody>
        </p:sp>
      </p:grpSp>
      <p:sp>
        <p:nvSpPr>
          <p:cNvPr id="745523" name="Freeform 51"/>
          <p:cNvSpPr>
            <a:spLocks/>
          </p:cNvSpPr>
          <p:nvPr/>
        </p:nvSpPr>
        <p:spPr bwMode="auto">
          <a:xfrm>
            <a:off x="7785100" y="3076575"/>
            <a:ext cx="180975" cy="261938"/>
          </a:xfrm>
          <a:custGeom>
            <a:avLst/>
            <a:gdLst/>
            <a:ahLst/>
            <a:cxnLst>
              <a:cxn ang="0">
                <a:pos x="0" y="28"/>
              </a:cxn>
              <a:cxn ang="0">
                <a:pos x="53" y="165"/>
              </a:cxn>
              <a:cxn ang="0">
                <a:pos x="108" y="156"/>
              </a:cxn>
              <a:cxn ang="0">
                <a:pos x="114" y="133"/>
              </a:cxn>
              <a:cxn ang="0">
                <a:pos x="92" y="114"/>
              </a:cxn>
              <a:cxn ang="0">
                <a:pos x="73" y="100"/>
              </a:cxn>
              <a:cxn ang="0">
                <a:pos x="37" y="32"/>
              </a:cxn>
              <a:cxn ang="0">
                <a:pos x="41" y="4"/>
              </a:cxn>
              <a:cxn ang="0">
                <a:pos x="11" y="0"/>
              </a:cxn>
              <a:cxn ang="0">
                <a:pos x="0" y="28"/>
              </a:cxn>
            </a:cxnLst>
            <a:rect l="0" t="0" r="r" b="b"/>
            <a:pathLst>
              <a:path w="114" h="165">
                <a:moveTo>
                  <a:pt x="0" y="28"/>
                </a:moveTo>
                <a:lnTo>
                  <a:pt x="53" y="165"/>
                </a:lnTo>
                <a:lnTo>
                  <a:pt x="108" y="156"/>
                </a:lnTo>
                <a:lnTo>
                  <a:pt x="114" y="133"/>
                </a:lnTo>
                <a:lnTo>
                  <a:pt x="92" y="114"/>
                </a:lnTo>
                <a:lnTo>
                  <a:pt x="73" y="100"/>
                </a:lnTo>
                <a:lnTo>
                  <a:pt x="37" y="32"/>
                </a:lnTo>
                <a:lnTo>
                  <a:pt x="41" y="4"/>
                </a:lnTo>
                <a:lnTo>
                  <a:pt x="11" y="0"/>
                </a:lnTo>
                <a:lnTo>
                  <a:pt x="0" y="28"/>
                </a:lnTo>
                <a:close/>
              </a:path>
            </a:pathLst>
          </a:custGeom>
          <a:solidFill>
            <a:srgbClr val="FFFFFF"/>
          </a:solidFill>
          <a:ln w="9525">
            <a:noFill/>
            <a:round/>
            <a:headEnd/>
            <a:tailEnd/>
          </a:ln>
        </p:spPr>
        <p:txBody>
          <a:bodyPr/>
          <a:lstStyle/>
          <a:p>
            <a:endParaRPr lang="en-US"/>
          </a:p>
        </p:txBody>
      </p:sp>
      <p:grpSp>
        <p:nvGrpSpPr>
          <p:cNvPr id="14" name="Group 52"/>
          <p:cNvGrpSpPr>
            <a:grpSpLocks/>
          </p:cNvGrpSpPr>
          <p:nvPr/>
        </p:nvGrpSpPr>
        <p:grpSpPr bwMode="auto">
          <a:xfrm>
            <a:off x="7785100" y="3076575"/>
            <a:ext cx="180975" cy="261938"/>
            <a:chOff x="4952" y="1878"/>
            <a:chExt cx="114" cy="165"/>
          </a:xfrm>
        </p:grpSpPr>
        <p:sp>
          <p:nvSpPr>
            <p:cNvPr id="745525" name="Freeform 53"/>
            <p:cNvSpPr>
              <a:spLocks/>
            </p:cNvSpPr>
            <p:nvPr/>
          </p:nvSpPr>
          <p:spPr bwMode="auto">
            <a:xfrm>
              <a:off x="4952" y="1878"/>
              <a:ext cx="114" cy="165"/>
            </a:xfrm>
            <a:custGeom>
              <a:avLst/>
              <a:gdLst/>
              <a:ahLst/>
              <a:cxnLst>
                <a:cxn ang="0">
                  <a:pos x="0" y="28"/>
                </a:cxn>
                <a:cxn ang="0">
                  <a:pos x="53" y="165"/>
                </a:cxn>
                <a:cxn ang="0">
                  <a:pos x="108" y="156"/>
                </a:cxn>
                <a:cxn ang="0">
                  <a:pos x="114" y="133"/>
                </a:cxn>
                <a:cxn ang="0">
                  <a:pos x="92" y="114"/>
                </a:cxn>
                <a:cxn ang="0">
                  <a:pos x="73" y="100"/>
                </a:cxn>
                <a:cxn ang="0">
                  <a:pos x="37" y="32"/>
                </a:cxn>
                <a:cxn ang="0">
                  <a:pos x="41" y="4"/>
                </a:cxn>
                <a:cxn ang="0">
                  <a:pos x="11" y="0"/>
                </a:cxn>
                <a:cxn ang="0">
                  <a:pos x="0" y="28"/>
                </a:cxn>
              </a:cxnLst>
              <a:rect l="0" t="0" r="r" b="b"/>
              <a:pathLst>
                <a:path w="114" h="165">
                  <a:moveTo>
                    <a:pt x="0" y="28"/>
                  </a:moveTo>
                  <a:lnTo>
                    <a:pt x="53" y="165"/>
                  </a:lnTo>
                  <a:lnTo>
                    <a:pt x="108" y="156"/>
                  </a:lnTo>
                  <a:lnTo>
                    <a:pt x="114" y="133"/>
                  </a:lnTo>
                  <a:lnTo>
                    <a:pt x="92" y="114"/>
                  </a:lnTo>
                  <a:lnTo>
                    <a:pt x="73" y="100"/>
                  </a:lnTo>
                  <a:lnTo>
                    <a:pt x="37" y="32"/>
                  </a:lnTo>
                  <a:lnTo>
                    <a:pt x="41" y="4"/>
                  </a:lnTo>
                  <a:lnTo>
                    <a:pt x="11" y="0"/>
                  </a:lnTo>
                  <a:lnTo>
                    <a:pt x="0" y="28"/>
                  </a:lnTo>
                  <a:close/>
                </a:path>
              </a:pathLst>
            </a:custGeom>
            <a:solidFill>
              <a:srgbClr val="FFEA00"/>
            </a:solidFill>
            <a:ln w="9525">
              <a:noFill/>
              <a:round/>
              <a:headEnd/>
              <a:tailEnd/>
            </a:ln>
          </p:spPr>
          <p:txBody>
            <a:bodyPr/>
            <a:lstStyle/>
            <a:p>
              <a:endParaRPr lang="en-US"/>
            </a:p>
          </p:txBody>
        </p:sp>
        <p:sp>
          <p:nvSpPr>
            <p:cNvPr id="745526" name="Freeform 54"/>
            <p:cNvSpPr>
              <a:spLocks/>
            </p:cNvSpPr>
            <p:nvPr/>
          </p:nvSpPr>
          <p:spPr bwMode="auto">
            <a:xfrm>
              <a:off x="4952" y="1878"/>
              <a:ext cx="114" cy="165"/>
            </a:xfrm>
            <a:custGeom>
              <a:avLst/>
              <a:gdLst/>
              <a:ahLst/>
              <a:cxnLst>
                <a:cxn ang="0">
                  <a:pos x="0" y="28"/>
                </a:cxn>
                <a:cxn ang="0">
                  <a:pos x="53" y="165"/>
                </a:cxn>
                <a:cxn ang="0">
                  <a:pos x="108" y="156"/>
                </a:cxn>
                <a:cxn ang="0">
                  <a:pos x="114" y="133"/>
                </a:cxn>
                <a:cxn ang="0">
                  <a:pos x="92" y="114"/>
                </a:cxn>
                <a:cxn ang="0">
                  <a:pos x="73" y="100"/>
                </a:cxn>
                <a:cxn ang="0">
                  <a:pos x="37" y="32"/>
                </a:cxn>
                <a:cxn ang="0">
                  <a:pos x="41" y="4"/>
                </a:cxn>
                <a:cxn ang="0">
                  <a:pos x="11" y="0"/>
                </a:cxn>
                <a:cxn ang="0">
                  <a:pos x="0" y="28"/>
                </a:cxn>
              </a:cxnLst>
              <a:rect l="0" t="0" r="r" b="b"/>
              <a:pathLst>
                <a:path w="114" h="165">
                  <a:moveTo>
                    <a:pt x="0" y="28"/>
                  </a:moveTo>
                  <a:lnTo>
                    <a:pt x="53" y="165"/>
                  </a:lnTo>
                  <a:lnTo>
                    <a:pt x="108" y="156"/>
                  </a:lnTo>
                  <a:lnTo>
                    <a:pt x="114" y="133"/>
                  </a:lnTo>
                  <a:lnTo>
                    <a:pt x="92" y="114"/>
                  </a:lnTo>
                  <a:lnTo>
                    <a:pt x="73" y="100"/>
                  </a:lnTo>
                  <a:lnTo>
                    <a:pt x="37" y="32"/>
                  </a:lnTo>
                  <a:lnTo>
                    <a:pt x="41" y="4"/>
                  </a:lnTo>
                  <a:lnTo>
                    <a:pt x="11" y="0"/>
                  </a:lnTo>
                  <a:lnTo>
                    <a:pt x="0" y="28"/>
                  </a:lnTo>
                </a:path>
              </a:pathLst>
            </a:custGeom>
            <a:noFill/>
            <a:ln w="12700" cap="rnd">
              <a:solidFill>
                <a:srgbClr val="000000"/>
              </a:solidFill>
              <a:prstDash val="solid"/>
              <a:round/>
              <a:headEnd/>
              <a:tailEnd/>
            </a:ln>
          </p:spPr>
          <p:txBody>
            <a:bodyPr/>
            <a:lstStyle/>
            <a:p>
              <a:endParaRPr lang="en-US"/>
            </a:p>
          </p:txBody>
        </p:sp>
      </p:grpSp>
      <p:sp>
        <p:nvSpPr>
          <p:cNvPr id="745527" name="Freeform 55"/>
          <p:cNvSpPr>
            <a:spLocks/>
          </p:cNvSpPr>
          <p:nvPr/>
        </p:nvSpPr>
        <p:spPr bwMode="auto">
          <a:xfrm>
            <a:off x="6862763" y="3141663"/>
            <a:ext cx="685800" cy="652462"/>
          </a:xfrm>
          <a:custGeom>
            <a:avLst/>
            <a:gdLst/>
            <a:ahLst/>
            <a:cxnLst>
              <a:cxn ang="0">
                <a:pos x="133" y="0"/>
              </a:cxn>
              <a:cxn ang="0">
                <a:pos x="152" y="78"/>
              </a:cxn>
              <a:cxn ang="0">
                <a:pos x="253" y="54"/>
              </a:cxn>
              <a:cxn ang="0">
                <a:pos x="264" y="105"/>
              </a:cxn>
              <a:cxn ang="0">
                <a:pos x="299" y="101"/>
              </a:cxn>
              <a:cxn ang="0">
                <a:pos x="314" y="67"/>
              </a:cxn>
              <a:cxn ang="0">
                <a:pos x="367" y="67"/>
              </a:cxn>
              <a:cxn ang="0">
                <a:pos x="380" y="46"/>
              </a:cxn>
              <a:cxn ang="0">
                <a:pos x="416" y="54"/>
              </a:cxn>
              <a:cxn ang="0">
                <a:pos x="432" y="78"/>
              </a:cxn>
              <a:cxn ang="0">
                <a:pos x="386" y="67"/>
              </a:cxn>
              <a:cxn ang="0">
                <a:pos x="360" y="132"/>
              </a:cxn>
              <a:cxn ang="0">
                <a:pos x="336" y="150"/>
              </a:cxn>
              <a:cxn ang="0">
                <a:pos x="326" y="191"/>
              </a:cxn>
              <a:cxn ang="0">
                <a:pos x="294" y="215"/>
              </a:cxn>
              <a:cxn ang="0">
                <a:pos x="274" y="206"/>
              </a:cxn>
              <a:cxn ang="0">
                <a:pos x="249" y="219"/>
              </a:cxn>
              <a:cxn ang="0">
                <a:pos x="260" y="237"/>
              </a:cxn>
              <a:cxn ang="0">
                <a:pos x="238" y="297"/>
              </a:cxn>
              <a:cxn ang="0">
                <a:pos x="238" y="330"/>
              </a:cxn>
              <a:cxn ang="0">
                <a:pos x="173" y="374"/>
              </a:cxn>
              <a:cxn ang="0">
                <a:pos x="157" y="370"/>
              </a:cxn>
              <a:cxn ang="0">
                <a:pos x="137" y="402"/>
              </a:cxn>
              <a:cxn ang="0">
                <a:pos x="97" y="411"/>
              </a:cxn>
              <a:cxn ang="0">
                <a:pos x="77" y="379"/>
              </a:cxn>
              <a:cxn ang="0">
                <a:pos x="47" y="379"/>
              </a:cxn>
              <a:cxn ang="0">
                <a:pos x="35" y="351"/>
              </a:cxn>
              <a:cxn ang="0">
                <a:pos x="11" y="334"/>
              </a:cxn>
              <a:cxn ang="0">
                <a:pos x="0" y="270"/>
              </a:cxn>
              <a:cxn ang="0">
                <a:pos x="20" y="260"/>
              </a:cxn>
              <a:cxn ang="0">
                <a:pos x="35" y="237"/>
              </a:cxn>
              <a:cxn ang="0">
                <a:pos x="30" y="219"/>
              </a:cxn>
              <a:cxn ang="0">
                <a:pos x="47" y="191"/>
              </a:cxn>
              <a:cxn ang="0">
                <a:pos x="66" y="181"/>
              </a:cxn>
              <a:cxn ang="0">
                <a:pos x="66" y="160"/>
              </a:cxn>
              <a:cxn ang="0">
                <a:pos x="77" y="136"/>
              </a:cxn>
              <a:cxn ang="0">
                <a:pos x="87" y="123"/>
              </a:cxn>
              <a:cxn ang="0">
                <a:pos x="87" y="132"/>
              </a:cxn>
              <a:cxn ang="0">
                <a:pos x="107" y="115"/>
              </a:cxn>
              <a:cxn ang="0">
                <a:pos x="122" y="67"/>
              </a:cxn>
              <a:cxn ang="0">
                <a:pos x="122" y="22"/>
              </a:cxn>
              <a:cxn ang="0">
                <a:pos x="133" y="0"/>
              </a:cxn>
            </a:cxnLst>
            <a:rect l="0" t="0" r="r" b="b"/>
            <a:pathLst>
              <a:path w="432" h="411">
                <a:moveTo>
                  <a:pt x="133" y="0"/>
                </a:moveTo>
                <a:lnTo>
                  <a:pt x="152" y="78"/>
                </a:lnTo>
                <a:lnTo>
                  <a:pt x="253" y="54"/>
                </a:lnTo>
                <a:lnTo>
                  <a:pt x="264" y="105"/>
                </a:lnTo>
                <a:lnTo>
                  <a:pt x="299" y="101"/>
                </a:lnTo>
                <a:lnTo>
                  <a:pt x="314" y="67"/>
                </a:lnTo>
                <a:lnTo>
                  <a:pt x="367" y="67"/>
                </a:lnTo>
                <a:lnTo>
                  <a:pt x="380" y="46"/>
                </a:lnTo>
                <a:lnTo>
                  <a:pt x="416" y="54"/>
                </a:lnTo>
                <a:lnTo>
                  <a:pt x="432" y="78"/>
                </a:lnTo>
                <a:lnTo>
                  <a:pt x="386" y="67"/>
                </a:lnTo>
                <a:lnTo>
                  <a:pt x="360" y="132"/>
                </a:lnTo>
                <a:lnTo>
                  <a:pt x="336" y="150"/>
                </a:lnTo>
                <a:lnTo>
                  <a:pt x="326" y="191"/>
                </a:lnTo>
                <a:lnTo>
                  <a:pt x="294" y="215"/>
                </a:lnTo>
                <a:lnTo>
                  <a:pt x="274" y="206"/>
                </a:lnTo>
                <a:lnTo>
                  <a:pt x="249" y="219"/>
                </a:lnTo>
                <a:lnTo>
                  <a:pt x="260" y="237"/>
                </a:lnTo>
                <a:lnTo>
                  <a:pt x="238" y="297"/>
                </a:lnTo>
                <a:lnTo>
                  <a:pt x="238" y="330"/>
                </a:lnTo>
                <a:lnTo>
                  <a:pt x="173" y="374"/>
                </a:lnTo>
                <a:lnTo>
                  <a:pt x="157" y="370"/>
                </a:lnTo>
                <a:lnTo>
                  <a:pt x="137" y="402"/>
                </a:lnTo>
                <a:lnTo>
                  <a:pt x="97" y="411"/>
                </a:lnTo>
                <a:lnTo>
                  <a:pt x="77" y="379"/>
                </a:lnTo>
                <a:lnTo>
                  <a:pt x="47" y="379"/>
                </a:lnTo>
                <a:lnTo>
                  <a:pt x="35" y="351"/>
                </a:lnTo>
                <a:lnTo>
                  <a:pt x="11" y="334"/>
                </a:lnTo>
                <a:lnTo>
                  <a:pt x="0" y="270"/>
                </a:lnTo>
                <a:lnTo>
                  <a:pt x="20" y="260"/>
                </a:lnTo>
                <a:lnTo>
                  <a:pt x="35" y="237"/>
                </a:lnTo>
                <a:lnTo>
                  <a:pt x="30" y="219"/>
                </a:lnTo>
                <a:lnTo>
                  <a:pt x="47" y="191"/>
                </a:lnTo>
                <a:lnTo>
                  <a:pt x="66" y="181"/>
                </a:lnTo>
                <a:lnTo>
                  <a:pt x="66" y="160"/>
                </a:lnTo>
                <a:lnTo>
                  <a:pt x="77" y="136"/>
                </a:lnTo>
                <a:lnTo>
                  <a:pt x="87" y="123"/>
                </a:lnTo>
                <a:lnTo>
                  <a:pt x="87" y="132"/>
                </a:lnTo>
                <a:lnTo>
                  <a:pt x="107" y="115"/>
                </a:lnTo>
                <a:lnTo>
                  <a:pt x="122" y="67"/>
                </a:lnTo>
                <a:lnTo>
                  <a:pt x="122" y="22"/>
                </a:lnTo>
                <a:lnTo>
                  <a:pt x="133" y="0"/>
                </a:lnTo>
                <a:close/>
              </a:path>
            </a:pathLst>
          </a:custGeom>
          <a:solidFill>
            <a:srgbClr val="FFFFFF"/>
          </a:solidFill>
          <a:ln w="9525">
            <a:noFill/>
            <a:round/>
            <a:headEnd/>
            <a:tailEnd/>
          </a:ln>
        </p:spPr>
        <p:txBody>
          <a:bodyPr/>
          <a:lstStyle/>
          <a:p>
            <a:endParaRPr lang="en-US"/>
          </a:p>
        </p:txBody>
      </p:sp>
      <p:grpSp>
        <p:nvGrpSpPr>
          <p:cNvPr id="15" name="Group 56"/>
          <p:cNvGrpSpPr>
            <a:grpSpLocks/>
          </p:cNvGrpSpPr>
          <p:nvPr/>
        </p:nvGrpSpPr>
        <p:grpSpPr bwMode="auto">
          <a:xfrm>
            <a:off x="6862763" y="3141663"/>
            <a:ext cx="685800" cy="652462"/>
            <a:chOff x="4371" y="1919"/>
            <a:chExt cx="432" cy="411"/>
          </a:xfrm>
        </p:grpSpPr>
        <p:sp>
          <p:nvSpPr>
            <p:cNvPr id="745529" name="Freeform 57"/>
            <p:cNvSpPr>
              <a:spLocks/>
            </p:cNvSpPr>
            <p:nvPr/>
          </p:nvSpPr>
          <p:spPr bwMode="auto">
            <a:xfrm>
              <a:off x="4371" y="1919"/>
              <a:ext cx="432" cy="411"/>
            </a:xfrm>
            <a:custGeom>
              <a:avLst/>
              <a:gdLst/>
              <a:ahLst/>
              <a:cxnLst>
                <a:cxn ang="0">
                  <a:pos x="133" y="0"/>
                </a:cxn>
                <a:cxn ang="0">
                  <a:pos x="152" y="78"/>
                </a:cxn>
                <a:cxn ang="0">
                  <a:pos x="253" y="54"/>
                </a:cxn>
                <a:cxn ang="0">
                  <a:pos x="264" y="105"/>
                </a:cxn>
                <a:cxn ang="0">
                  <a:pos x="299" y="101"/>
                </a:cxn>
                <a:cxn ang="0">
                  <a:pos x="314" y="67"/>
                </a:cxn>
                <a:cxn ang="0">
                  <a:pos x="367" y="67"/>
                </a:cxn>
                <a:cxn ang="0">
                  <a:pos x="380" y="46"/>
                </a:cxn>
                <a:cxn ang="0">
                  <a:pos x="416" y="54"/>
                </a:cxn>
                <a:cxn ang="0">
                  <a:pos x="432" y="78"/>
                </a:cxn>
                <a:cxn ang="0">
                  <a:pos x="386" y="67"/>
                </a:cxn>
                <a:cxn ang="0">
                  <a:pos x="360" y="132"/>
                </a:cxn>
                <a:cxn ang="0">
                  <a:pos x="336" y="150"/>
                </a:cxn>
                <a:cxn ang="0">
                  <a:pos x="326" y="191"/>
                </a:cxn>
                <a:cxn ang="0">
                  <a:pos x="294" y="215"/>
                </a:cxn>
                <a:cxn ang="0">
                  <a:pos x="274" y="206"/>
                </a:cxn>
                <a:cxn ang="0">
                  <a:pos x="249" y="219"/>
                </a:cxn>
                <a:cxn ang="0">
                  <a:pos x="260" y="237"/>
                </a:cxn>
                <a:cxn ang="0">
                  <a:pos x="238" y="297"/>
                </a:cxn>
                <a:cxn ang="0">
                  <a:pos x="238" y="330"/>
                </a:cxn>
                <a:cxn ang="0">
                  <a:pos x="173" y="374"/>
                </a:cxn>
                <a:cxn ang="0">
                  <a:pos x="157" y="370"/>
                </a:cxn>
                <a:cxn ang="0">
                  <a:pos x="137" y="402"/>
                </a:cxn>
                <a:cxn ang="0">
                  <a:pos x="97" y="411"/>
                </a:cxn>
                <a:cxn ang="0">
                  <a:pos x="77" y="379"/>
                </a:cxn>
                <a:cxn ang="0">
                  <a:pos x="47" y="379"/>
                </a:cxn>
                <a:cxn ang="0">
                  <a:pos x="35" y="351"/>
                </a:cxn>
                <a:cxn ang="0">
                  <a:pos x="11" y="334"/>
                </a:cxn>
                <a:cxn ang="0">
                  <a:pos x="0" y="270"/>
                </a:cxn>
                <a:cxn ang="0">
                  <a:pos x="20" y="260"/>
                </a:cxn>
                <a:cxn ang="0">
                  <a:pos x="35" y="237"/>
                </a:cxn>
                <a:cxn ang="0">
                  <a:pos x="30" y="219"/>
                </a:cxn>
                <a:cxn ang="0">
                  <a:pos x="47" y="191"/>
                </a:cxn>
                <a:cxn ang="0">
                  <a:pos x="66" y="181"/>
                </a:cxn>
                <a:cxn ang="0">
                  <a:pos x="66" y="160"/>
                </a:cxn>
                <a:cxn ang="0">
                  <a:pos x="77" y="136"/>
                </a:cxn>
                <a:cxn ang="0">
                  <a:pos x="87" y="123"/>
                </a:cxn>
                <a:cxn ang="0">
                  <a:pos x="87" y="132"/>
                </a:cxn>
                <a:cxn ang="0">
                  <a:pos x="107" y="115"/>
                </a:cxn>
                <a:cxn ang="0">
                  <a:pos x="122" y="67"/>
                </a:cxn>
                <a:cxn ang="0">
                  <a:pos x="122" y="22"/>
                </a:cxn>
                <a:cxn ang="0">
                  <a:pos x="133" y="0"/>
                </a:cxn>
              </a:cxnLst>
              <a:rect l="0" t="0" r="r" b="b"/>
              <a:pathLst>
                <a:path w="432" h="411">
                  <a:moveTo>
                    <a:pt x="133" y="0"/>
                  </a:moveTo>
                  <a:lnTo>
                    <a:pt x="152" y="78"/>
                  </a:lnTo>
                  <a:lnTo>
                    <a:pt x="253" y="54"/>
                  </a:lnTo>
                  <a:lnTo>
                    <a:pt x="264" y="105"/>
                  </a:lnTo>
                  <a:lnTo>
                    <a:pt x="299" y="101"/>
                  </a:lnTo>
                  <a:lnTo>
                    <a:pt x="314" y="67"/>
                  </a:lnTo>
                  <a:lnTo>
                    <a:pt x="367" y="67"/>
                  </a:lnTo>
                  <a:lnTo>
                    <a:pt x="380" y="46"/>
                  </a:lnTo>
                  <a:lnTo>
                    <a:pt x="416" y="54"/>
                  </a:lnTo>
                  <a:lnTo>
                    <a:pt x="432" y="78"/>
                  </a:lnTo>
                  <a:lnTo>
                    <a:pt x="386" y="67"/>
                  </a:lnTo>
                  <a:lnTo>
                    <a:pt x="360" y="132"/>
                  </a:lnTo>
                  <a:lnTo>
                    <a:pt x="336" y="150"/>
                  </a:lnTo>
                  <a:lnTo>
                    <a:pt x="326" y="191"/>
                  </a:lnTo>
                  <a:lnTo>
                    <a:pt x="294" y="215"/>
                  </a:lnTo>
                  <a:lnTo>
                    <a:pt x="274" y="206"/>
                  </a:lnTo>
                  <a:lnTo>
                    <a:pt x="249" y="219"/>
                  </a:lnTo>
                  <a:lnTo>
                    <a:pt x="260" y="237"/>
                  </a:lnTo>
                  <a:lnTo>
                    <a:pt x="238" y="297"/>
                  </a:lnTo>
                  <a:lnTo>
                    <a:pt x="238" y="330"/>
                  </a:lnTo>
                  <a:lnTo>
                    <a:pt x="173" y="374"/>
                  </a:lnTo>
                  <a:lnTo>
                    <a:pt x="157" y="370"/>
                  </a:lnTo>
                  <a:lnTo>
                    <a:pt x="137" y="402"/>
                  </a:lnTo>
                  <a:lnTo>
                    <a:pt x="97" y="411"/>
                  </a:lnTo>
                  <a:lnTo>
                    <a:pt x="77" y="379"/>
                  </a:lnTo>
                  <a:lnTo>
                    <a:pt x="47" y="379"/>
                  </a:lnTo>
                  <a:lnTo>
                    <a:pt x="35" y="351"/>
                  </a:lnTo>
                  <a:lnTo>
                    <a:pt x="11" y="334"/>
                  </a:lnTo>
                  <a:lnTo>
                    <a:pt x="0" y="270"/>
                  </a:lnTo>
                  <a:lnTo>
                    <a:pt x="20" y="260"/>
                  </a:lnTo>
                  <a:lnTo>
                    <a:pt x="35" y="237"/>
                  </a:lnTo>
                  <a:lnTo>
                    <a:pt x="30" y="219"/>
                  </a:lnTo>
                  <a:lnTo>
                    <a:pt x="47" y="191"/>
                  </a:lnTo>
                  <a:lnTo>
                    <a:pt x="66" y="181"/>
                  </a:lnTo>
                  <a:lnTo>
                    <a:pt x="66" y="160"/>
                  </a:lnTo>
                  <a:lnTo>
                    <a:pt x="77" y="136"/>
                  </a:lnTo>
                  <a:lnTo>
                    <a:pt x="87" y="123"/>
                  </a:lnTo>
                  <a:lnTo>
                    <a:pt x="87" y="132"/>
                  </a:lnTo>
                  <a:lnTo>
                    <a:pt x="107" y="115"/>
                  </a:lnTo>
                  <a:lnTo>
                    <a:pt x="122" y="67"/>
                  </a:lnTo>
                  <a:lnTo>
                    <a:pt x="122" y="22"/>
                  </a:lnTo>
                  <a:lnTo>
                    <a:pt x="133" y="0"/>
                  </a:lnTo>
                  <a:close/>
                </a:path>
              </a:pathLst>
            </a:custGeom>
            <a:solidFill>
              <a:srgbClr val="FFEA00"/>
            </a:solidFill>
            <a:ln w="9525">
              <a:noFill/>
              <a:round/>
              <a:headEnd/>
              <a:tailEnd/>
            </a:ln>
          </p:spPr>
          <p:txBody>
            <a:bodyPr/>
            <a:lstStyle/>
            <a:p>
              <a:endParaRPr lang="en-US"/>
            </a:p>
          </p:txBody>
        </p:sp>
        <p:sp>
          <p:nvSpPr>
            <p:cNvPr id="745530" name="Freeform 58"/>
            <p:cNvSpPr>
              <a:spLocks/>
            </p:cNvSpPr>
            <p:nvPr/>
          </p:nvSpPr>
          <p:spPr bwMode="auto">
            <a:xfrm>
              <a:off x="4371" y="1919"/>
              <a:ext cx="432" cy="411"/>
            </a:xfrm>
            <a:custGeom>
              <a:avLst/>
              <a:gdLst/>
              <a:ahLst/>
              <a:cxnLst>
                <a:cxn ang="0">
                  <a:pos x="133" y="0"/>
                </a:cxn>
                <a:cxn ang="0">
                  <a:pos x="152" y="78"/>
                </a:cxn>
                <a:cxn ang="0">
                  <a:pos x="253" y="54"/>
                </a:cxn>
                <a:cxn ang="0">
                  <a:pos x="264" y="105"/>
                </a:cxn>
                <a:cxn ang="0">
                  <a:pos x="299" y="101"/>
                </a:cxn>
                <a:cxn ang="0">
                  <a:pos x="314" y="67"/>
                </a:cxn>
                <a:cxn ang="0">
                  <a:pos x="367" y="67"/>
                </a:cxn>
                <a:cxn ang="0">
                  <a:pos x="380" y="46"/>
                </a:cxn>
                <a:cxn ang="0">
                  <a:pos x="416" y="54"/>
                </a:cxn>
                <a:cxn ang="0">
                  <a:pos x="432" y="78"/>
                </a:cxn>
                <a:cxn ang="0">
                  <a:pos x="386" y="67"/>
                </a:cxn>
                <a:cxn ang="0">
                  <a:pos x="360" y="132"/>
                </a:cxn>
                <a:cxn ang="0">
                  <a:pos x="336" y="150"/>
                </a:cxn>
                <a:cxn ang="0">
                  <a:pos x="326" y="191"/>
                </a:cxn>
                <a:cxn ang="0">
                  <a:pos x="294" y="215"/>
                </a:cxn>
                <a:cxn ang="0">
                  <a:pos x="274" y="206"/>
                </a:cxn>
                <a:cxn ang="0">
                  <a:pos x="249" y="219"/>
                </a:cxn>
                <a:cxn ang="0">
                  <a:pos x="260" y="237"/>
                </a:cxn>
                <a:cxn ang="0">
                  <a:pos x="238" y="297"/>
                </a:cxn>
                <a:cxn ang="0">
                  <a:pos x="238" y="330"/>
                </a:cxn>
                <a:cxn ang="0">
                  <a:pos x="173" y="374"/>
                </a:cxn>
                <a:cxn ang="0">
                  <a:pos x="157" y="370"/>
                </a:cxn>
                <a:cxn ang="0">
                  <a:pos x="137" y="402"/>
                </a:cxn>
                <a:cxn ang="0">
                  <a:pos x="97" y="411"/>
                </a:cxn>
                <a:cxn ang="0">
                  <a:pos x="77" y="379"/>
                </a:cxn>
                <a:cxn ang="0">
                  <a:pos x="47" y="379"/>
                </a:cxn>
                <a:cxn ang="0">
                  <a:pos x="35" y="351"/>
                </a:cxn>
                <a:cxn ang="0">
                  <a:pos x="11" y="334"/>
                </a:cxn>
                <a:cxn ang="0">
                  <a:pos x="0" y="270"/>
                </a:cxn>
                <a:cxn ang="0">
                  <a:pos x="20" y="260"/>
                </a:cxn>
                <a:cxn ang="0">
                  <a:pos x="35" y="237"/>
                </a:cxn>
                <a:cxn ang="0">
                  <a:pos x="30" y="219"/>
                </a:cxn>
                <a:cxn ang="0">
                  <a:pos x="47" y="191"/>
                </a:cxn>
                <a:cxn ang="0">
                  <a:pos x="66" y="181"/>
                </a:cxn>
                <a:cxn ang="0">
                  <a:pos x="66" y="160"/>
                </a:cxn>
                <a:cxn ang="0">
                  <a:pos x="77" y="136"/>
                </a:cxn>
                <a:cxn ang="0">
                  <a:pos x="87" y="123"/>
                </a:cxn>
                <a:cxn ang="0">
                  <a:pos x="87" y="132"/>
                </a:cxn>
                <a:cxn ang="0">
                  <a:pos x="107" y="115"/>
                </a:cxn>
                <a:cxn ang="0">
                  <a:pos x="122" y="67"/>
                </a:cxn>
                <a:cxn ang="0">
                  <a:pos x="122" y="22"/>
                </a:cxn>
                <a:cxn ang="0">
                  <a:pos x="133" y="0"/>
                </a:cxn>
              </a:cxnLst>
              <a:rect l="0" t="0" r="r" b="b"/>
              <a:pathLst>
                <a:path w="432" h="411">
                  <a:moveTo>
                    <a:pt x="133" y="0"/>
                  </a:moveTo>
                  <a:lnTo>
                    <a:pt x="152" y="78"/>
                  </a:lnTo>
                  <a:lnTo>
                    <a:pt x="253" y="54"/>
                  </a:lnTo>
                  <a:lnTo>
                    <a:pt x="264" y="105"/>
                  </a:lnTo>
                  <a:lnTo>
                    <a:pt x="299" y="101"/>
                  </a:lnTo>
                  <a:lnTo>
                    <a:pt x="314" y="67"/>
                  </a:lnTo>
                  <a:lnTo>
                    <a:pt x="367" y="67"/>
                  </a:lnTo>
                  <a:lnTo>
                    <a:pt x="380" y="46"/>
                  </a:lnTo>
                  <a:lnTo>
                    <a:pt x="416" y="54"/>
                  </a:lnTo>
                  <a:lnTo>
                    <a:pt x="432" y="78"/>
                  </a:lnTo>
                  <a:lnTo>
                    <a:pt x="386" y="67"/>
                  </a:lnTo>
                  <a:lnTo>
                    <a:pt x="360" y="132"/>
                  </a:lnTo>
                  <a:lnTo>
                    <a:pt x="336" y="150"/>
                  </a:lnTo>
                  <a:lnTo>
                    <a:pt x="326" y="191"/>
                  </a:lnTo>
                  <a:lnTo>
                    <a:pt x="294" y="215"/>
                  </a:lnTo>
                  <a:lnTo>
                    <a:pt x="274" y="206"/>
                  </a:lnTo>
                  <a:lnTo>
                    <a:pt x="249" y="219"/>
                  </a:lnTo>
                  <a:lnTo>
                    <a:pt x="260" y="237"/>
                  </a:lnTo>
                  <a:lnTo>
                    <a:pt x="238" y="297"/>
                  </a:lnTo>
                  <a:lnTo>
                    <a:pt x="238" y="330"/>
                  </a:lnTo>
                  <a:lnTo>
                    <a:pt x="173" y="374"/>
                  </a:lnTo>
                  <a:lnTo>
                    <a:pt x="157" y="370"/>
                  </a:lnTo>
                  <a:lnTo>
                    <a:pt x="137" y="402"/>
                  </a:lnTo>
                  <a:lnTo>
                    <a:pt x="97" y="411"/>
                  </a:lnTo>
                  <a:lnTo>
                    <a:pt x="77" y="379"/>
                  </a:lnTo>
                  <a:lnTo>
                    <a:pt x="47" y="379"/>
                  </a:lnTo>
                  <a:lnTo>
                    <a:pt x="35" y="351"/>
                  </a:lnTo>
                  <a:lnTo>
                    <a:pt x="11" y="334"/>
                  </a:lnTo>
                  <a:lnTo>
                    <a:pt x="0" y="270"/>
                  </a:lnTo>
                  <a:lnTo>
                    <a:pt x="20" y="260"/>
                  </a:lnTo>
                  <a:lnTo>
                    <a:pt x="35" y="237"/>
                  </a:lnTo>
                  <a:lnTo>
                    <a:pt x="30" y="219"/>
                  </a:lnTo>
                  <a:lnTo>
                    <a:pt x="47" y="191"/>
                  </a:lnTo>
                  <a:lnTo>
                    <a:pt x="66" y="181"/>
                  </a:lnTo>
                  <a:lnTo>
                    <a:pt x="66" y="160"/>
                  </a:lnTo>
                  <a:lnTo>
                    <a:pt x="77" y="136"/>
                  </a:lnTo>
                  <a:lnTo>
                    <a:pt x="87" y="123"/>
                  </a:lnTo>
                  <a:lnTo>
                    <a:pt x="87" y="132"/>
                  </a:lnTo>
                  <a:lnTo>
                    <a:pt x="107" y="115"/>
                  </a:lnTo>
                  <a:lnTo>
                    <a:pt x="122" y="67"/>
                  </a:lnTo>
                  <a:lnTo>
                    <a:pt x="122" y="22"/>
                  </a:lnTo>
                  <a:lnTo>
                    <a:pt x="133" y="0"/>
                  </a:lnTo>
                </a:path>
              </a:pathLst>
            </a:custGeom>
            <a:noFill/>
            <a:ln w="12700" cap="rnd">
              <a:solidFill>
                <a:srgbClr val="000000"/>
              </a:solidFill>
              <a:prstDash val="solid"/>
              <a:round/>
              <a:headEnd/>
              <a:tailEnd/>
            </a:ln>
          </p:spPr>
          <p:txBody>
            <a:bodyPr/>
            <a:lstStyle/>
            <a:p>
              <a:endParaRPr lang="en-US"/>
            </a:p>
          </p:txBody>
        </p:sp>
      </p:grpSp>
      <p:sp>
        <p:nvSpPr>
          <p:cNvPr id="745531" name="Freeform 59"/>
          <p:cNvSpPr>
            <a:spLocks/>
          </p:cNvSpPr>
          <p:nvPr/>
        </p:nvSpPr>
        <p:spPr bwMode="auto">
          <a:xfrm>
            <a:off x="1792288" y="3981450"/>
            <a:ext cx="1012825" cy="1139825"/>
          </a:xfrm>
          <a:custGeom>
            <a:avLst/>
            <a:gdLst/>
            <a:ahLst/>
            <a:cxnLst>
              <a:cxn ang="0">
                <a:pos x="638" y="45"/>
              </a:cxn>
              <a:cxn ang="0">
                <a:pos x="573" y="718"/>
              </a:cxn>
              <a:cxn ang="0">
                <a:pos x="344" y="699"/>
              </a:cxn>
              <a:cxn ang="0">
                <a:pos x="0" y="525"/>
              </a:cxn>
              <a:cxn ang="0">
                <a:pos x="0" y="490"/>
              </a:cxn>
              <a:cxn ang="0">
                <a:pos x="26" y="451"/>
              </a:cxn>
              <a:cxn ang="0">
                <a:pos x="0" y="434"/>
              </a:cxn>
              <a:cxn ang="0">
                <a:pos x="26" y="389"/>
              </a:cxn>
              <a:cxn ang="0">
                <a:pos x="50" y="337"/>
              </a:cxn>
              <a:cxn ang="0">
                <a:pos x="76" y="310"/>
              </a:cxn>
              <a:cxn ang="0">
                <a:pos x="50" y="269"/>
              </a:cxn>
              <a:cxn ang="0">
                <a:pos x="56" y="215"/>
              </a:cxn>
              <a:cxn ang="0">
                <a:pos x="56" y="101"/>
              </a:cxn>
              <a:cxn ang="0">
                <a:pos x="76" y="79"/>
              </a:cxn>
              <a:cxn ang="0">
                <a:pos x="91" y="79"/>
              </a:cxn>
              <a:cxn ang="0">
                <a:pos x="107" y="101"/>
              </a:cxn>
              <a:cxn ang="0">
                <a:pos x="131" y="87"/>
              </a:cxn>
              <a:cxn ang="0">
                <a:pos x="146" y="0"/>
              </a:cxn>
              <a:cxn ang="0">
                <a:pos x="638" y="45"/>
              </a:cxn>
            </a:cxnLst>
            <a:rect l="0" t="0" r="r" b="b"/>
            <a:pathLst>
              <a:path w="638" h="718">
                <a:moveTo>
                  <a:pt x="638" y="45"/>
                </a:moveTo>
                <a:lnTo>
                  <a:pt x="573" y="718"/>
                </a:lnTo>
                <a:lnTo>
                  <a:pt x="344" y="699"/>
                </a:lnTo>
                <a:lnTo>
                  <a:pt x="0" y="525"/>
                </a:lnTo>
                <a:lnTo>
                  <a:pt x="0" y="490"/>
                </a:lnTo>
                <a:lnTo>
                  <a:pt x="26" y="451"/>
                </a:lnTo>
                <a:lnTo>
                  <a:pt x="0" y="434"/>
                </a:lnTo>
                <a:lnTo>
                  <a:pt x="26" y="389"/>
                </a:lnTo>
                <a:lnTo>
                  <a:pt x="50" y="337"/>
                </a:lnTo>
                <a:lnTo>
                  <a:pt x="76" y="310"/>
                </a:lnTo>
                <a:lnTo>
                  <a:pt x="50" y="269"/>
                </a:lnTo>
                <a:lnTo>
                  <a:pt x="56" y="215"/>
                </a:lnTo>
                <a:lnTo>
                  <a:pt x="56" y="101"/>
                </a:lnTo>
                <a:lnTo>
                  <a:pt x="76" y="79"/>
                </a:lnTo>
                <a:lnTo>
                  <a:pt x="91" y="79"/>
                </a:lnTo>
                <a:lnTo>
                  <a:pt x="107" y="101"/>
                </a:lnTo>
                <a:lnTo>
                  <a:pt x="131" y="87"/>
                </a:lnTo>
                <a:lnTo>
                  <a:pt x="146" y="0"/>
                </a:lnTo>
                <a:lnTo>
                  <a:pt x="638" y="45"/>
                </a:lnTo>
                <a:close/>
              </a:path>
            </a:pathLst>
          </a:custGeom>
          <a:solidFill>
            <a:srgbClr val="FFFFFF"/>
          </a:solidFill>
          <a:ln w="9525">
            <a:noFill/>
            <a:round/>
            <a:headEnd/>
            <a:tailEnd/>
          </a:ln>
        </p:spPr>
        <p:txBody>
          <a:bodyPr/>
          <a:lstStyle/>
          <a:p>
            <a:endParaRPr lang="en-US"/>
          </a:p>
        </p:txBody>
      </p:sp>
      <p:grpSp>
        <p:nvGrpSpPr>
          <p:cNvPr id="16" name="Group 60"/>
          <p:cNvGrpSpPr>
            <a:grpSpLocks/>
          </p:cNvGrpSpPr>
          <p:nvPr/>
        </p:nvGrpSpPr>
        <p:grpSpPr bwMode="auto">
          <a:xfrm>
            <a:off x="1792288" y="3981450"/>
            <a:ext cx="1012825" cy="1139825"/>
            <a:chOff x="1177" y="2448"/>
            <a:chExt cx="638" cy="718"/>
          </a:xfrm>
        </p:grpSpPr>
        <p:sp>
          <p:nvSpPr>
            <p:cNvPr id="745533" name="Freeform 61"/>
            <p:cNvSpPr>
              <a:spLocks/>
            </p:cNvSpPr>
            <p:nvPr/>
          </p:nvSpPr>
          <p:spPr bwMode="auto">
            <a:xfrm>
              <a:off x="1177" y="2448"/>
              <a:ext cx="638" cy="718"/>
            </a:xfrm>
            <a:custGeom>
              <a:avLst/>
              <a:gdLst/>
              <a:ahLst/>
              <a:cxnLst>
                <a:cxn ang="0">
                  <a:pos x="638" y="45"/>
                </a:cxn>
                <a:cxn ang="0">
                  <a:pos x="573" y="718"/>
                </a:cxn>
                <a:cxn ang="0">
                  <a:pos x="344" y="699"/>
                </a:cxn>
                <a:cxn ang="0">
                  <a:pos x="0" y="525"/>
                </a:cxn>
                <a:cxn ang="0">
                  <a:pos x="0" y="490"/>
                </a:cxn>
                <a:cxn ang="0">
                  <a:pos x="26" y="451"/>
                </a:cxn>
                <a:cxn ang="0">
                  <a:pos x="0" y="434"/>
                </a:cxn>
                <a:cxn ang="0">
                  <a:pos x="26" y="389"/>
                </a:cxn>
                <a:cxn ang="0">
                  <a:pos x="50" y="337"/>
                </a:cxn>
                <a:cxn ang="0">
                  <a:pos x="76" y="310"/>
                </a:cxn>
                <a:cxn ang="0">
                  <a:pos x="50" y="269"/>
                </a:cxn>
                <a:cxn ang="0">
                  <a:pos x="56" y="215"/>
                </a:cxn>
                <a:cxn ang="0">
                  <a:pos x="56" y="101"/>
                </a:cxn>
                <a:cxn ang="0">
                  <a:pos x="76" y="79"/>
                </a:cxn>
                <a:cxn ang="0">
                  <a:pos x="91" y="79"/>
                </a:cxn>
                <a:cxn ang="0">
                  <a:pos x="107" y="101"/>
                </a:cxn>
                <a:cxn ang="0">
                  <a:pos x="131" y="87"/>
                </a:cxn>
                <a:cxn ang="0">
                  <a:pos x="146" y="0"/>
                </a:cxn>
                <a:cxn ang="0">
                  <a:pos x="638" y="45"/>
                </a:cxn>
              </a:cxnLst>
              <a:rect l="0" t="0" r="r" b="b"/>
              <a:pathLst>
                <a:path w="638" h="718">
                  <a:moveTo>
                    <a:pt x="638" y="45"/>
                  </a:moveTo>
                  <a:lnTo>
                    <a:pt x="573" y="718"/>
                  </a:lnTo>
                  <a:lnTo>
                    <a:pt x="344" y="699"/>
                  </a:lnTo>
                  <a:lnTo>
                    <a:pt x="0" y="525"/>
                  </a:lnTo>
                  <a:lnTo>
                    <a:pt x="0" y="490"/>
                  </a:lnTo>
                  <a:lnTo>
                    <a:pt x="26" y="451"/>
                  </a:lnTo>
                  <a:lnTo>
                    <a:pt x="0" y="434"/>
                  </a:lnTo>
                  <a:lnTo>
                    <a:pt x="26" y="389"/>
                  </a:lnTo>
                  <a:lnTo>
                    <a:pt x="50" y="337"/>
                  </a:lnTo>
                  <a:lnTo>
                    <a:pt x="76" y="310"/>
                  </a:lnTo>
                  <a:lnTo>
                    <a:pt x="50" y="269"/>
                  </a:lnTo>
                  <a:lnTo>
                    <a:pt x="56" y="215"/>
                  </a:lnTo>
                  <a:lnTo>
                    <a:pt x="56" y="101"/>
                  </a:lnTo>
                  <a:lnTo>
                    <a:pt x="76" y="79"/>
                  </a:lnTo>
                  <a:lnTo>
                    <a:pt x="91" y="79"/>
                  </a:lnTo>
                  <a:lnTo>
                    <a:pt x="107" y="101"/>
                  </a:lnTo>
                  <a:lnTo>
                    <a:pt x="131" y="87"/>
                  </a:lnTo>
                  <a:lnTo>
                    <a:pt x="146" y="0"/>
                  </a:lnTo>
                  <a:lnTo>
                    <a:pt x="638" y="45"/>
                  </a:lnTo>
                  <a:close/>
                </a:path>
              </a:pathLst>
            </a:custGeom>
            <a:solidFill>
              <a:srgbClr val="FFEA00"/>
            </a:solidFill>
            <a:ln w="9525">
              <a:noFill/>
              <a:round/>
              <a:headEnd/>
              <a:tailEnd/>
            </a:ln>
          </p:spPr>
          <p:txBody>
            <a:bodyPr/>
            <a:lstStyle/>
            <a:p>
              <a:endParaRPr lang="en-US"/>
            </a:p>
          </p:txBody>
        </p:sp>
        <p:sp>
          <p:nvSpPr>
            <p:cNvPr id="745534" name="Freeform 62"/>
            <p:cNvSpPr>
              <a:spLocks/>
            </p:cNvSpPr>
            <p:nvPr/>
          </p:nvSpPr>
          <p:spPr bwMode="auto">
            <a:xfrm>
              <a:off x="1177" y="2448"/>
              <a:ext cx="638" cy="718"/>
            </a:xfrm>
            <a:custGeom>
              <a:avLst/>
              <a:gdLst/>
              <a:ahLst/>
              <a:cxnLst>
                <a:cxn ang="0">
                  <a:pos x="638" y="45"/>
                </a:cxn>
                <a:cxn ang="0">
                  <a:pos x="573" y="718"/>
                </a:cxn>
                <a:cxn ang="0">
                  <a:pos x="344" y="699"/>
                </a:cxn>
                <a:cxn ang="0">
                  <a:pos x="0" y="525"/>
                </a:cxn>
                <a:cxn ang="0">
                  <a:pos x="0" y="490"/>
                </a:cxn>
                <a:cxn ang="0">
                  <a:pos x="26" y="451"/>
                </a:cxn>
                <a:cxn ang="0">
                  <a:pos x="0" y="434"/>
                </a:cxn>
                <a:cxn ang="0">
                  <a:pos x="26" y="389"/>
                </a:cxn>
                <a:cxn ang="0">
                  <a:pos x="50" y="337"/>
                </a:cxn>
                <a:cxn ang="0">
                  <a:pos x="76" y="310"/>
                </a:cxn>
                <a:cxn ang="0">
                  <a:pos x="50" y="269"/>
                </a:cxn>
                <a:cxn ang="0">
                  <a:pos x="56" y="215"/>
                </a:cxn>
                <a:cxn ang="0">
                  <a:pos x="56" y="101"/>
                </a:cxn>
                <a:cxn ang="0">
                  <a:pos x="76" y="79"/>
                </a:cxn>
                <a:cxn ang="0">
                  <a:pos x="91" y="79"/>
                </a:cxn>
                <a:cxn ang="0">
                  <a:pos x="107" y="101"/>
                </a:cxn>
                <a:cxn ang="0">
                  <a:pos x="131" y="87"/>
                </a:cxn>
                <a:cxn ang="0">
                  <a:pos x="146" y="0"/>
                </a:cxn>
                <a:cxn ang="0">
                  <a:pos x="638" y="45"/>
                </a:cxn>
              </a:cxnLst>
              <a:rect l="0" t="0" r="r" b="b"/>
              <a:pathLst>
                <a:path w="638" h="718">
                  <a:moveTo>
                    <a:pt x="638" y="45"/>
                  </a:moveTo>
                  <a:lnTo>
                    <a:pt x="573" y="718"/>
                  </a:lnTo>
                  <a:lnTo>
                    <a:pt x="344" y="699"/>
                  </a:lnTo>
                  <a:lnTo>
                    <a:pt x="0" y="525"/>
                  </a:lnTo>
                  <a:lnTo>
                    <a:pt x="0" y="490"/>
                  </a:lnTo>
                  <a:lnTo>
                    <a:pt x="26" y="451"/>
                  </a:lnTo>
                  <a:lnTo>
                    <a:pt x="0" y="434"/>
                  </a:lnTo>
                  <a:lnTo>
                    <a:pt x="26" y="389"/>
                  </a:lnTo>
                  <a:lnTo>
                    <a:pt x="50" y="337"/>
                  </a:lnTo>
                  <a:lnTo>
                    <a:pt x="76" y="310"/>
                  </a:lnTo>
                  <a:lnTo>
                    <a:pt x="50" y="269"/>
                  </a:lnTo>
                  <a:lnTo>
                    <a:pt x="56" y="215"/>
                  </a:lnTo>
                  <a:lnTo>
                    <a:pt x="56" y="101"/>
                  </a:lnTo>
                  <a:lnTo>
                    <a:pt x="76" y="79"/>
                  </a:lnTo>
                  <a:lnTo>
                    <a:pt x="91" y="79"/>
                  </a:lnTo>
                  <a:lnTo>
                    <a:pt x="107" y="101"/>
                  </a:lnTo>
                  <a:lnTo>
                    <a:pt x="131" y="87"/>
                  </a:lnTo>
                  <a:lnTo>
                    <a:pt x="146" y="0"/>
                  </a:lnTo>
                  <a:lnTo>
                    <a:pt x="638" y="45"/>
                  </a:lnTo>
                </a:path>
              </a:pathLst>
            </a:custGeom>
            <a:noFill/>
            <a:ln w="12700" cap="rnd">
              <a:solidFill>
                <a:srgbClr val="000000"/>
              </a:solidFill>
              <a:prstDash val="solid"/>
              <a:round/>
              <a:headEnd/>
              <a:tailEnd/>
            </a:ln>
          </p:spPr>
          <p:txBody>
            <a:bodyPr/>
            <a:lstStyle/>
            <a:p>
              <a:endParaRPr lang="en-US"/>
            </a:p>
          </p:txBody>
        </p:sp>
      </p:grpSp>
      <p:sp>
        <p:nvSpPr>
          <p:cNvPr id="745535" name="Freeform 63"/>
          <p:cNvSpPr>
            <a:spLocks/>
          </p:cNvSpPr>
          <p:nvPr/>
        </p:nvSpPr>
        <p:spPr bwMode="auto">
          <a:xfrm>
            <a:off x="2700338" y="4051300"/>
            <a:ext cx="1042987" cy="1069975"/>
          </a:xfrm>
          <a:custGeom>
            <a:avLst/>
            <a:gdLst/>
            <a:ahLst/>
            <a:cxnLst>
              <a:cxn ang="0">
                <a:pos x="0" y="673"/>
              </a:cxn>
              <a:cxn ang="0">
                <a:pos x="86" y="674"/>
              </a:cxn>
              <a:cxn ang="0">
                <a:pos x="101" y="628"/>
              </a:cxn>
              <a:cxn ang="0">
                <a:pos x="288" y="632"/>
              </a:cxn>
              <a:cxn ang="0">
                <a:pos x="288" y="609"/>
              </a:cxn>
              <a:cxn ang="0">
                <a:pos x="646" y="609"/>
              </a:cxn>
              <a:cxn ang="0">
                <a:pos x="657" y="83"/>
              </a:cxn>
              <a:cxn ang="0">
                <a:pos x="657" y="38"/>
              </a:cxn>
              <a:cxn ang="0">
                <a:pos x="65" y="0"/>
              </a:cxn>
              <a:cxn ang="0">
                <a:pos x="0" y="674"/>
              </a:cxn>
              <a:cxn ang="0">
                <a:pos x="0" y="673"/>
              </a:cxn>
            </a:cxnLst>
            <a:rect l="0" t="0" r="r" b="b"/>
            <a:pathLst>
              <a:path w="657" h="674">
                <a:moveTo>
                  <a:pt x="0" y="673"/>
                </a:moveTo>
                <a:lnTo>
                  <a:pt x="86" y="674"/>
                </a:lnTo>
                <a:lnTo>
                  <a:pt x="101" y="628"/>
                </a:lnTo>
                <a:lnTo>
                  <a:pt x="288" y="632"/>
                </a:lnTo>
                <a:lnTo>
                  <a:pt x="288" y="609"/>
                </a:lnTo>
                <a:lnTo>
                  <a:pt x="646" y="609"/>
                </a:lnTo>
                <a:lnTo>
                  <a:pt x="657" y="83"/>
                </a:lnTo>
                <a:lnTo>
                  <a:pt x="657" y="38"/>
                </a:lnTo>
                <a:lnTo>
                  <a:pt x="65" y="0"/>
                </a:lnTo>
                <a:lnTo>
                  <a:pt x="0" y="674"/>
                </a:lnTo>
                <a:lnTo>
                  <a:pt x="0" y="673"/>
                </a:lnTo>
                <a:close/>
              </a:path>
            </a:pathLst>
          </a:custGeom>
          <a:solidFill>
            <a:srgbClr val="FFEA00"/>
          </a:solidFill>
          <a:ln w="9525">
            <a:noFill/>
            <a:round/>
            <a:headEnd/>
            <a:tailEnd/>
          </a:ln>
        </p:spPr>
        <p:txBody>
          <a:bodyPr/>
          <a:lstStyle/>
          <a:p>
            <a:endParaRPr lang="en-US"/>
          </a:p>
        </p:txBody>
      </p:sp>
      <p:sp>
        <p:nvSpPr>
          <p:cNvPr id="745536" name="Freeform 64"/>
          <p:cNvSpPr>
            <a:spLocks/>
          </p:cNvSpPr>
          <p:nvPr/>
        </p:nvSpPr>
        <p:spPr bwMode="auto">
          <a:xfrm>
            <a:off x="2700338" y="4051300"/>
            <a:ext cx="1042987" cy="1069975"/>
          </a:xfrm>
          <a:custGeom>
            <a:avLst/>
            <a:gdLst/>
            <a:ahLst/>
            <a:cxnLst>
              <a:cxn ang="0">
                <a:pos x="0" y="673"/>
              </a:cxn>
              <a:cxn ang="0">
                <a:pos x="86" y="674"/>
              </a:cxn>
              <a:cxn ang="0">
                <a:pos x="101" y="628"/>
              </a:cxn>
              <a:cxn ang="0">
                <a:pos x="288" y="632"/>
              </a:cxn>
              <a:cxn ang="0">
                <a:pos x="288" y="609"/>
              </a:cxn>
              <a:cxn ang="0">
                <a:pos x="646" y="609"/>
              </a:cxn>
              <a:cxn ang="0">
                <a:pos x="657" y="83"/>
              </a:cxn>
              <a:cxn ang="0">
                <a:pos x="657" y="38"/>
              </a:cxn>
              <a:cxn ang="0">
                <a:pos x="65" y="0"/>
              </a:cxn>
              <a:cxn ang="0">
                <a:pos x="0" y="674"/>
              </a:cxn>
            </a:cxnLst>
            <a:rect l="0" t="0" r="r" b="b"/>
            <a:pathLst>
              <a:path w="657" h="674">
                <a:moveTo>
                  <a:pt x="0" y="673"/>
                </a:moveTo>
                <a:lnTo>
                  <a:pt x="86" y="674"/>
                </a:lnTo>
                <a:lnTo>
                  <a:pt x="101" y="628"/>
                </a:lnTo>
                <a:lnTo>
                  <a:pt x="288" y="632"/>
                </a:lnTo>
                <a:lnTo>
                  <a:pt x="288" y="609"/>
                </a:lnTo>
                <a:lnTo>
                  <a:pt x="646" y="609"/>
                </a:lnTo>
                <a:lnTo>
                  <a:pt x="657" y="83"/>
                </a:lnTo>
                <a:lnTo>
                  <a:pt x="657" y="38"/>
                </a:lnTo>
                <a:lnTo>
                  <a:pt x="65" y="0"/>
                </a:lnTo>
                <a:lnTo>
                  <a:pt x="0" y="674"/>
                </a:lnTo>
              </a:path>
            </a:pathLst>
          </a:custGeom>
          <a:noFill/>
          <a:ln w="1588" cap="rnd">
            <a:solidFill>
              <a:srgbClr val="000000"/>
            </a:solidFill>
            <a:prstDash val="solid"/>
            <a:round/>
            <a:headEnd/>
            <a:tailEnd/>
          </a:ln>
        </p:spPr>
        <p:txBody>
          <a:bodyPr/>
          <a:lstStyle/>
          <a:p>
            <a:endParaRPr lang="en-US"/>
          </a:p>
        </p:txBody>
      </p:sp>
      <p:grpSp>
        <p:nvGrpSpPr>
          <p:cNvPr id="17" name="Group 65"/>
          <p:cNvGrpSpPr>
            <a:grpSpLocks/>
          </p:cNvGrpSpPr>
          <p:nvPr/>
        </p:nvGrpSpPr>
        <p:grpSpPr bwMode="auto">
          <a:xfrm>
            <a:off x="3157538" y="4184650"/>
            <a:ext cx="2152650" cy="1936750"/>
            <a:chOff x="2037" y="2576"/>
            <a:chExt cx="1356" cy="1220"/>
          </a:xfrm>
        </p:grpSpPr>
        <p:sp>
          <p:nvSpPr>
            <p:cNvPr id="745538" name="Freeform 66"/>
            <p:cNvSpPr>
              <a:spLocks/>
            </p:cNvSpPr>
            <p:nvPr/>
          </p:nvSpPr>
          <p:spPr bwMode="auto">
            <a:xfrm>
              <a:off x="2037" y="2576"/>
              <a:ext cx="1356" cy="1220"/>
            </a:xfrm>
            <a:custGeom>
              <a:avLst/>
              <a:gdLst/>
              <a:ahLst/>
              <a:cxnLst>
                <a:cxn ang="0">
                  <a:pos x="1272" y="333"/>
                </a:cxn>
                <a:cxn ang="0">
                  <a:pos x="1292" y="503"/>
                </a:cxn>
                <a:cxn ang="0">
                  <a:pos x="1322" y="571"/>
                </a:cxn>
                <a:cxn ang="0">
                  <a:pos x="1332" y="690"/>
                </a:cxn>
                <a:cxn ang="0">
                  <a:pos x="1296" y="768"/>
                </a:cxn>
                <a:cxn ang="0">
                  <a:pos x="1231" y="796"/>
                </a:cxn>
                <a:cxn ang="0">
                  <a:pos x="1215" y="768"/>
                </a:cxn>
                <a:cxn ang="0">
                  <a:pos x="1215" y="817"/>
                </a:cxn>
                <a:cxn ang="0">
                  <a:pos x="1115" y="887"/>
                </a:cxn>
                <a:cxn ang="0">
                  <a:pos x="1053" y="904"/>
                </a:cxn>
                <a:cxn ang="0">
                  <a:pos x="1028" y="932"/>
                </a:cxn>
                <a:cxn ang="0">
                  <a:pos x="1013" y="955"/>
                </a:cxn>
                <a:cxn ang="0">
                  <a:pos x="927" y="1038"/>
                </a:cxn>
                <a:cxn ang="0">
                  <a:pos x="951" y="1069"/>
                </a:cxn>
                <a:cxn ang="0">
                  <a:pos x="998" y="1206"/>
                </a:cxn>
                <a:cxn ang="0">
                  <a:pos x="936" y="1193"/>
                </a:cxn>
                <a:cxn ang="0">
                  <a:pos x="785" y="1127"/>
                </a:cxn>
                <a:cxn ang="0">
                  <a:pos x="628" y="941"/>
                </a:cxn>
                <a:cxn ang="0">
                  <a:pos x="538" y="796"/>
                </a:cxn>
                <a:cxn ang="0">
                  <a:pos x="401" y="790"/>
                </a:cxn>
                <a:cxn ang="0">
                  <a:pos x="334" y="840"/>
                </a:cxn>
                <a:cxn ang="0">
                  <a:pos x="212" y="796"/>
                </a:cxn>
                <a:cxn ang="0">
                  <a:pos x="137" y="694"/>
                </a:cxn>
                <a:cxn ang="0">
                  <a:pos x="64" y="627"/>
                </a:cxn>
                <a:cxn ang="0">
                  <a:pos x="0" y="548"/>
                </a:cxn>
                <a:cxn ang="0">
                  <a:pos x="358" y="525"/>
                </a:cxn>
                <a:cxn ang="0">
                  <a:pos x="675" y="10"/>
                </a:cxn>
                <a:cxn ang="0">
                  <a:pos x="699" y="256"/>
                </a:cxn>
                <a:cxn ang="0">
                  <a:pos x="755" y="265"/>
                </a:cxn>
                <a:cxn ang="0">
                  <a:pos x="882" y="275"/>
                </a:cxn>
                <a:cxn ang="0">
                  <a:pos x="967" y="293"/>
                </a:cxn>
                <a:cxn ang="0">
                  <a:pos x="1028" y="293"/>
                </a:cxn>
                <a:cxn ang="0">
                  <a:pos x="1090" y="293"/>
                </a:cxn>
                <a:cxn ang="0">
                  <a:pos x="1195" y="306"/>
                </a:cxn>
              </a:cxnLst>
              <a:rect l="0" t="0" r="r" b="b"/>
              <a:pathLst>
                <a:path w="1356" h="1220">
                  <a:moveTo>
                    <a:pt x="1221" y="306"/>
                  </a:moveTo>
                  <a:lnTo>
                    <a:pt x="1272" y="333"/>
                  </a:lnTo>
                  <a:lnTo>
                    <a:pt x="1282" y="407"/>
                  </a:lnTo>
                  <a:lnTo>
                    <a:pt x="1292" y="503"/>
                  </a:lnTo>
                  <a:lnTo>
                    <a:pt x="1307" y="525"/>
                  </a:lnTo>
                  <a:lnTo>
                    <a:pt x="1322" y="571"/>
                  </a:lnTo>
                  <a:lnTo>
                    <a:pt x="1356" y="631"/>
                  </a:lnTo>
                  <a:lnTo>
                    <a:pt x="1332" y="690"/>
                  </a:lnTo>
                  <a:lnTo>
                    <a:pt x="1332" y="749"/>
                  </a:lnTo>
                  <a:lnTo>
                    <a:pt x="1296" y="768"/>
                  </a:lnTo>
                  <a:lnTo>
                    <a:pt x="1257" y="796"/>
                  </a:lnTo>
                  <a:lnTo>
                    <a:pt x="1231" y="796"/>
                  </a:lnTo>
                  <a:lnTo>
                    <a:pt x="1242" y="768"/>
                  </a:lnTo>
                  <a:lnTo>
                    <a:pt x="1215" y="768"/>
                  </a:lnTo>
                  <a:lnTo>
                    <a:pt x="1206" y="786"/>
                  </a:lnTo>
                  <a:lnTo>
                    <a:pt x="1215" y="817"/>
                  </a:lnTo>
                  <a:lnTo>
                    <a:pt x="1169" y="854"/>
                  </a:lnTo>
                  <a:lnTo>
                    <a:pt x="1115" y="887"/>
                  </a:lnTo>
                  <a:lnTo>
                    <a:pt x="1068" y="910"/>
                  </a:lnTo>
                  <a:lnTo>
                    <a:pt x="1053" y="904"/>
                  </a:lnTo>
                  <a:lnTo>
                    <a:pt x="1019" y="924"/>
                  </a:lnTo>
                  <a:lnTo>
                    <a:pt x="1028" y="932"/>
                  </a:lnTo>
                  <a:lnTo>
                    <a:pt x="1004" y="932"/>
                  </a:lnTo>
                  <a:lnTo>
                    <a:pt x="1013" y="955"/>
                  </a:lnTo>
                  <a:lnTo>
                    <a:pt x="967" y="1038"/>
                  </a:lnTo>
                  <a:lnTo>
                    <a:pt x="927" y="1038"/>
                  </a:lnTo>
                  <a:lnTo>
                    <a:pt x="951" y="1055"/>
                  </a:lnTo>
                  <a:lnTo>
                    <a:pt x="951" y="1069"/>
                  </a:lnTo>
                  <a:lnTo>
                    <a:pt x="973" y="1069"/>
                  </a:lnTo>
                  <a:lnTo>
                    <a:pt x="998" y="1206"/>
                  </a:lnTo>
                  <a:lnTo>
                    <a:pt x="967" y="1220"/>
                  </a:lnTo>
                  <a:lnTo>
                    <a:pt x="936" y="1193"/>
                  </a:lnTo>
                  <a:lnTo>
                    <a:pt x="901" y="1193"/>
                  </a:lnTo>
                  <a:lnTo>
                    <a:pt x="785" y="1127"/>
                  </a:lnTo>
                  <a:lnTo>
                    <a:pt x="719" y="1019"/>
                  </a:lnTo>
                  <a:lnTo>
                    <a:pt x="628" y="941"/>
                  </a:lnTo>
                  <a:lnTo>
                    <a:pt x="613" y="900"/>
                  </a:lnTo>
                  <a:lnTo>
                    <a:pt x="538" y="796"/>
                  </a:lnTo>
                  <a:lnTo>
                    <a:pt x="470" y="782"/>
                  </a:lnTo>
                  <a:lnTo>
                    <a:pt x="401" y="790"/>
                  </a:lnTo>
                  <a:lnTo>
                    <a:pt x="381" y="831"/>
                  </a:lnTo>
                  <a:lnTo>
                    <a:pt x="334" y="840"/>
                  </a:lnTo>
                  <a:lnTo>
                    <a:pt x="309" y="877"/>
                  </a:lnTo>
                  <a:lnTo>
                    <a:pt x="212" y="796"/>
                  </a:lnTo>
                  <a:lnTo>
                    <a:pt x="172" y="759"/>
                  </a:lnTo>
                  <a:lnTo>
                    <a:pt x="137" y="694"/>
                  </a:lnTo>
                  <a:lnTo>
                    <a:pt x="90" y="672"/>
                  </a:lnTo>
                  <a:lnTo>
                    <a:pt x="64" y="627"/>
                  </a:lnTo>
                  <a:lnTo>
                    <a:pt x="40" y="594"/>
                  </a:lnTo>
                  <a:lnTo>
                    <a:pt x="0" y="548"/>
                  </a:lnTo>
                  <a:lnTo>
                    <a:pt x="0" y="525"/>
                  </a:lnTo>
                  <a:lnTo>
                    <a:pt x="358" y="525"/>
                  </a:lnTo>
                  <a:lnTo>
                    <a:pt x="369" y="0"/>
                  </a:lnTo>
                  <a:lnTo>
                    <a:pt x="675" y="10"/>
                  </a:lnTo>
                  <a:lnTo>
                    <a:pt x="680" y="242"/>
                  </a:lnTo>
                  <a:lnTo>
                    <a:pt x="699" y="256"/>
                  </a:lnTo>
                  <a:lnTo>
                    <a:pt x="725" y="248"/>
                  </a:lnTo>
                  <a:lnTo>
                    <a:pt x="755" y="265"/>
                  </a:lnTo>
                  <a:lnTo>
                    <a:pt x="847" y="283"/>
                  </a:lnTo>
                  <a:lnTo>
                    <a:pt x="882" y="275"/>
                  </a:lnTo>
                  <a:lnTo>
                    <a:pt x="927" y="302"/>
                  </a:lnTo>
                  <a:lnTo>
                    <a:pt x="967" y="293"/>
                  </a:lnTo>
                  <a:lnTo>
                    <a:pt x="998" y="306"/>
                  </a:lnTo>
                  <a:lnTo>
                    <a:pt x="1028" y="293"/>
                  </a:lnTo>
                  <a:lnTo>
                    <a:pt x="1053" y="310"/>
                  </a:lnTo>
                  <a:lnTo>
                    <a:pt x="1090" y="293"/>
                  </a:lnTo>
                  <a:lnTo>
                    <a:pt x="1180" y="289"/>
                  </a:lnTo>
                  <a:lnTo>
                    <a:pt x="1195" y="306"/>
                  </a:lnTo>
                  <a:lnTo>
                    <a:pt x="1221" y="306"/>
                  </a:lnTo>
                  <a:close/>
                </a:path>
              </a:pathLst>
            </a:custGeom>
            <a:solidFill>
              <a:srgbClr val="FFEA00"/>
            </a:solidFill>
            <a:ln w="9525">
              <a:noFill/>
              <a:round/>
              <a:headEnd/>
              <a:tailEnd/>
            </a:ln>
          </p:spPr>
          <p:txBody>
            <a:bodyPr/>
            <a:lstStyle/>
            <a:p>
              <a:endParaRPr lang="en-US"/>
            </a:p>
          </p:txBody>
        </p:sp>
        <p:sp>
          <p:nvSpPr>
            <p:cNvPr id="745539" name="Freeform 67"/>
            <p:cNvSpPr>
              <a:spLocks/>
            </p:cNvSpPr>
            <p:nvPr/>
          </p:nvSpPr>
          <p:spPr bwMode="auto">
            <a:xfrm>
              <a:off x="2037" y="2576"/>
              <a:ext cx="1356" cy="1220"/>
            </a:xfrm>
            <a:custGeom>
              <a:avLst/>
              <a:gdLst/>
              <a:ahLst/>
              <a:cxnLst>
                <a:cxn ang="0">
                  <a:pos x="1272" y="333"/>
                </a:cxn>
                <a:cxn ang="0">
                  <a:pos x="1292" y="503"/>
                </a:cxn>
                <a:cxn ang="0">
                  <a:pos x="1322" y="571"/>
                </a:cxn>
                <a:cxn ang="0">
                  <a:pos x="1332" y="690"/>
                </a:cxn>
                <a:cxn ang="0">
                  <a:pos x="1296" y="768"/>
                </a:cxn>
                <a:cxn ang="0">
                  <a:pos x="1231" y="796"/>
                </a:cxn>
                <a:cxn ang="0">
                  <a:pos x="1215" y="768"/>
                </a:cxn>
                <a:cxn ang="0">
                  <a:pos x="1215" y="817"/>
                </a:cxn>
                <a:cxn ang="0">
                  <a:pos x="1115" y="887"/>
                </a:cxn>
                <a:cxn ang="0">
                  <a:pos x="1053" y="904"/>
                </a:cxn>
                <a:cxn ang="0">
                  <a:pos x="1028" y="932"/>
                </a:cxn>
                <a:cxn ang="0">
                  <a:pos x="1013" y="955"/>
                </a:cxn>
                <a:cxn ang="0">
                  <a:pos x="927" y="1038"/>
                </a:cxn>
                <a:cxn ang="0">
                  <a:pos x="951" y="1069"/>
                </a:cxn>
                <a:cxn ang="0">
                  <a:pos x="998" y="1206"/>
                </a:cxn>
                <a:cxn ang="0">
                  <a:pos x="936" y="1193"/>
                </a:cxn>
                <a:cxn ang="0">
                  <a:pos x="785" y="1127"/>
                </a:cxn>
                <a:cxn ang="0">
                  <a:pos x="628" y="941"/>
                </a:cxn>
                <a:cxn ang="0">
                  <a:pos x="538" y="796"/>
                </a:cxn>
                <a:cxn ang="0">
                  <a:pos x="401" y="790"/>
                </a:cxn>
                <a:cxn ang="0">
                  <a:pos x="334" y="840"/>
                </a:cxn>
                <a:cxn ang="0">
                  <a:pos x="212" y="796"/>
                </a:cxn>
                <a:cxn ang="0">
                  <a:pos x="137" y="694"/>
                </a:cxn>
                <a:cxn ang="0">
                  <a:pos x="64" y="627"/>
                </a:cxn>
                <a:cxn ang="0">
                  <a:pos x="0" y="548"/>
                </a:cxn>
                <a:cxn ang="0">
                  <a:pos x="358" y="525"/>
                </a:cxn>
                <a:cxn ang="0">
                  <a:pos x="675" y="10"/>
                </a:cxn>
                <a:cxn ang="0">
                  <a:pos x="699" y="256"/>
                </a:cxn>
                <a:cxn ang="0">
                  <a:pos x="755" y="265"/>
                </a:cxn>
                <a:cxn ang="0">
                  <a:pos x="882" y="275"/>
                </a:cxn>
                <a:cxn ang="0">
                  <a:pos x="967" y="293"/>
                </a:cxn>
                <a:cxn ang="0">
                  <a:pos x="1028" y="293"/>
                </a:cxn>
                <a:cxn ang="0">
                  <a:pos x="1090" y="293"/>
                </a:cxn>
                <a:cxn ang="0">
                  <a:pos x="1195" y="306"/>
                </a:cxn>
              </a:cxnLst>
              <a:rect l="0" t="0" r="r" b="b"/>
              <a:pathLst>
                <a:path w="1356" h="1220">
                  <a:moveTo>
                    <a:pt x="1221" y="306"/>
                  </a:moveTo>
                  <a:lnTo>
                    <a:pt x="1272" y="333"/>
                  </a:lnTo>
                  <a:lnTo>
                    <a:pt x="1282" y="407"/>
                  </a:lnTo>
                  <a:lnTo>
                    <a:pt x="1292" y="503"/>
                  </a:lnTo>
                  <a:lnTo>
                    <a:pt x="1307" y="525"/>
                  </a:lnTo>
                  <a:lnTo>
                    <a:pt x="1322" y="571"/>
                  </a:lnTo>
                  <a:lnTo>
                    <a:pt x="1356" y="631"/>
                  </a:lnTo>
                  <a:lnTo>
                    <a:pt x="1332" y="690"/>
                  </a:lnTo>
                  <a:lnTo>
                    <a:pt x="1332" y="749"/>
                  </a:lnTo>
                  <a:lnTo>
                    <a:pt x="1296" y="768"/>
                  </a:lnTo>
                  <a:lnTo>
                    <a:pt x="1257" y="796"/>
                  </a:lnTo>
                  <a:lnTo>
                    <a:pt x="1231" y="796"/>
                  </a:lnTo>
                  <a:lnTo>
                    <a:pt x="1242" y="768"/>
                  </a:lnTo>
                  <a:lnTo>
                    <a:pt x="1215" y="768"/>
                  </a:lnTo>
                  <a:lnTo>
                    <a:pt x="1206" y="786"/>
                  </a:lnTo>
                  <a:lnTo>
                    <a:pt x="1215" y="817"/>
                  </a:lnTo>
                  <a:lnTo>
                    <a:pt x="1169" y="854"/>
                  </a:lnTo>
                  <a:lnTo>
                    <a:pt x="1115" y="887"/>
                  </a:lnTo>
                  <a:lnTo>
                    <a:pt x="1068" y="910"/>
                  </a:lnTo>
                  <a:lnTo>
                    <a:pt x="1053" y="904"/>
                  </a:lnTo>
                  <a:lnTo>
                    <a:pt x="1019" y="924"/>
                  </a:lnTo>
                  <a:lnTo>
                    <a:pt x="1028" y="932"/>
                  </a:lnTo>
                  <a:lnTo>
                    <a:pt x="1004" y="932"/>
                  </a:lnTo>
                  <a:lnTo>
                    <a:pt x="1013" y="955"/>
                  </a:lnTo>
                  <a:lnTo>
                    <a:pt x="967" y="1038"/>
                  </a:lnTo>
                  <a:lnTo>
                    <a:pt x="927" y="1038"/>
                  </a:lnTo>
                  <a:lnTo>
                    <a:pt x="951" y="1055"/>
                  </a:lnTo>
                  <a:lnTo>
                    <a:pt x="951" y="1069"/>
                  </a:lnTo>
                  <a:lnTo>
                    <a:pt x="973" y="1069"/>
                  </a:lnTo>
                  <a:lnTo>
                    <a:pt x="998" y="1206"/>
                  </a:lnTo>
                  <a:lnTo>
                    <a:pt x="967" y="1220"/>
                  </a:lnTo>
                  <a:lnTo>
                    <a:pt x="936" y="1193"/>
                  </a:lnTo>
                  <a:lnTo>
                    <a:pt x="901" y="1193"/>
                  </a:lnTo>
                  <a:lnTo>
                    <a:pt x="785" y="1127"/>
                  </a:lnTo>
                  <a:lnTo>
                    <a:pt x="719" y="1019"/>
                  </a:lnTo>
                  <a:lnTo>
                    <a:pt x="628" y="941"/>
                  </a:lnTo>
                  <a:lnTo>
                    <a:pt x="613" y="900"/>
                  </a:lnTo>
                  <a:lnTo>
                    <a:pt x="538" y="796"/>
                  </a:lnTo>
                  <a:lnTo>
                    <a:pt x="470" y="782"/>
                  </a:lnTo>
                  <a:lnTo>
                    <a:pt x="401" y="790"/>
                  </a:lnTo>
                  <a:lnTo>
                    <a:pt x="381" y="831"/>
                  </a:lnTo>
                  <a:lnTo>
                    <a:pt x="334" y="840"/>
                  </a:lnTo>
                  <a:lnTo>
                    <a:pt x="309" y="877"/>
                  </a:lnTo>
                  <a:lnTo>
                    <a:pt x="212" y="796"/>
                  </a:lnTo>
                  <a:lnTo>
                    <a:pt x="172" y="759"/>
                  </a:lnTo>
                  <a:lnTo>
                    <a:pt x="137" y="694"/>
                  </a:lnTo>
                  <a:lnTo>
                    <a:pt x="90" y="672"/>
                  </a:lnTo>
                  <a:lnTo>
                    <a:pt x="64" y="627"/>
                  </a:lnTo>
                  <a:lnTo>
                    <a:pt x="40" y="594"/>
                  </a:lnTo>
                  <a:lnTo>
                    <a:pt x="0" y="548"/>
                  </a:lnTo>
                  <a:lnTo>
                    <a:pt x="0" y="525"/>
                  </a:lnTo>
                  <a:lnTo>
                    <a:pt x="358" y="525"/>
                  </a:lnTo>
                  <a:lnTo>
                    <a:pt x="369" y="0"/>
                  </a:lnTo>
                  <a:lnTo>
                    <a:pt x="675" y="10"/>
                  </a:lnTo>
                  <a:lnTo>
                    <a:pt x="680" y="242"/>
                  </a:lnTo>
                  <a:lnTo>
                    <a:pt x="699" y="256"/>
                  </a:lnTo>
                  <a:lnTo>
                    <a:pt x="725" y="248"/>
                  </a:lnTo>
                  <a:lnTo>
                    <a:pt x="755" y="265"/>
                  </a:lnTo>
                  <a:lnTo>
                    <a:pt x="847" y="283"/>
                  </a:lnTo>
                  <a:lnTo>
                    <a:pt x="882" y="275"/>
                  </a:lnTo>
                  <a:lnTo>
                    <a:pt x="927" y="302"/>
                  </a:lnTo>
                  <a:lnTo>
                    <a:pt x="967" y="293"/>
                  </a:lnTo>
                  <a:lnTo>
                    <a:pt x="998" y="306"/>
                  </a:lnTo>
                  <a:lnTo>
                    <a:pt x="1028" y="293"/>
                  </a:lnTo>
                  <a:lnTo>
                    <a:pt x="1053" y="310"/>
                  </a:lnTo>
                  <a:lnTo>
                    <a:pt x="1090" y="293"/>
                  </a:lnTo>
                  <a:lnTo>
                    <a:pt x="1180" y="289"/>
                  </a:lnTo>
                  <a:lnTo>
                    <a:pt x="1195" y="306"/>
                  </a:lnTo>
                  <a:lnTo>
                    <a:pt x="1221" y="306"/>
                  </a:lnTo>
                  <a:close/>
                </a:path>
              </a:pathLst>
            </a:custGeom>
            <a:noFill/>
            <a:ln w="12700" cap="rnd">
              <a:solidFill>
                <a:srgbClr val="000000"/>
              </a:solidFill>
              <a:prstDash val="solid"/>
              <a:round/>
              <a:headEnd/>
              <a:tailEnd/>
            </a:ln>
          </p:spPr>
          <p:txBody>
            <a:bodyPr/>
            <a:lstStyle/>
            <a:p>
              <a:endParaRPr lang="en-US"/>
            </a:p>
          </p:txBody>
        </p:sp>
      </p:grpSp>
      <p:sp>
        <p:nvSpPr>
          <p:cNvPr id="745540" name="Freeform 68"/>
          <p:cNvSpPr>
            <a:spLocks/>
          </p:cNvSpPr>
          <p:nvPr/>
        </p:nvSpPr>
        <p:spPr bwMode="auto">
          <a:xfrm>
            <a:off x="3157538" y="4184650"/>
            <a:ext cx="2152650" cy="1936750"/>
          </a:xfrm>
          <a:custGeom>
            <a:avLst/>
            <a:gdLst/>
            <a:ahLst/>
            <a:cxnLst>
              <a:cxn ang="0">
                <a:pos x="1272" y="333"/>
              </a:cxn>
              <a:cxn ang="0">
                <a:pos x="1292" y="503"/>
              </a:cxn>
              <a:cxn ang="0">
                <a:pos x="1322" y="571"/>
              </a:cxn>
              <a:cxn ang="0">
                <a:pos x="1332" y="690"/>
              </a:cxn>
              <a:cxn ang="0">
                <a:pos x="1296" y="768"/>
              </a:cxn>
              <a:cxn ang="0">
                <a:pos x="1231" y="796"/>
              </a:cxn>
              <a:cxn ang="0">
                <a:pos x="1215" y="768"/>
              </a:cxn>
              <a:cxn ang="0">
                <a:pos x="1215" y="817"/>
              </a:cxn>
              <a:cxn ang="0">
                <a:pos x="1115" y="887"/>
              </a:cxn>
              <a:cxn ang="0">
                <a:pos x="1053" y="904"/>
              </a:cxn>
              <a:cxn ang="0">
                <a:pos x="1028" y="932"/>
              </a:cxn>
              <a:cxn ang="0">
                <a:pos x="1013" y="955"/>
              </a:cxn>
              <a:cxn ang="0">
                <a:pos x="927" y="1038"/>
              </a:cxn>
              <a:cxn ang="0">
                <a:pos x="951" y="1069"/>
              </a:cxn>
              <a:cxn ang="0">
                <a:pos x="998" y="1206"/>
              </a:cxn>
              <a:cxn ang="0">
                <a:pos x="936" y="1193"/>
              </a:cxn>
              <a:cxn ang="0">
                <a:pos x="785" y="1127"/>
              </a:cxn>
              <a:cxn ang="0">
                <a:pos x="628" y="941"/>
              </a:cxn>
              <a:cxn ang="0">
                <a:pos x="538" y="796"/>
              </a:cxn>
              <a:cxn ang="0">
                <a:pos x="401" y="790"/>
              </a:cxn>
              <a:cxn ang="0">
                <a:pos x="334" y="840"/>
              </a:cxn>
              <a:cxn ang="0">
                <a:pos x="212" y="796"/>
              </a:cxn>
              <a:cxn ang="0">
                <a:pos x="137" y="694"/>
              </a:cxn>
              <a:cxn ang="0">
                <a:pos x="64" y="627"/>
              </a:cxn>
              <a:cxn ang="0">
                <a:pos x="0" y="548"/>
              </a:cxn>
              <a:cxn ang="0">
                <a:pos x="358" y="525"/>
              </a:cxn>
              <a:cxn ang="0">
                <a:pos x="675" y="10"/>
              </a:cxn>
              <a:cxn ang="0">
                <a:pos x="699" y="256"/>
              </a:cxn>
              <a:cxn ang="0">
                <a:pos x="755" y="265"/>
              </a:cxn>
              <a:cxn ang="0">
                <a:pos x="882" y="275"/>
              </a:cxn>
              <a:cxn ang="0">
                <a:pos x="967" y="293"/>
              </a:cxn>
              <a:cxn ang="0">
                <a:pos x="1028" y="293"/>
              </a:cxn>
              <a:cxn ang="0">
                <a:pos x="1090" y="293"/>
              </a:cxn>
              <a:cxn ang="0">
                <a:pos x="1195" y="306"/>
              </a:cxn>
            </a:cxnLst>
            <a:rect l="0" t="0" r="r" b="b"/>
            <a:pathLst>
              <a:path w="1356" h="1220">
                <a:moveTo>
                  <a:pt x="1221" y="306"/>
                </a:moveTo>
                <a:lnTo>
                  <a:pt x="1272" y="333"/>
                </a:lnTo>
                <a:lnTo>
                  <a:pt x="1282" y="407"/>
                </a:lnTo>
                <a:lnTo>
                  <a:pt x="1292" y="503"/>
                </a:lnTo>
                <a:lnTo>
                  <a:pt x="1307" y="525"/>
                </a:lnTo>
                <a:lnTo>
                  <a:pt x="1322" y="571"/>
                </a:lnTo>
                <a:lnTo>
                  <a:pt x="1356" y="631"/>
                </a:lnTo>
                <a:lnTo>
                  <a:pt x="1332" y="690"/>
                </a:lnTo>
                <a:lnTo>
                  <a:pt x="1332" y="749"/>
                </a:lnTo>
                <a:lnTo>
                  <a:pt x="1296" y="768"/>
                </a:lnTo>
                <a:lnTo>
                  <a:pt x="1257" y="796"/>
                </a:lnTo>
                <a:lnTo>
                  <a:pt x="1231" y="796"/>
                </a:lnTo>
                <a:lnTo>
                  <a:pt x="1242" y="768"/>
                </a:lnTo>
                <a:lnTo>
                  <a:pt x="1215" y="768"/>
                </a:lnTo>
                <a:lnTo>
                  <a:pt x="1206" y="786"/>
                </a:lnTo>
                <a:lnTo>
                  <a:pt x="1215" y="817"/>
                </a:lnTo>
                <a:lnTo>
                  <a:pt x="1169" y="854"/>
                </a:lnTo>
                <a:lnTo>
                  <a:pt x="1115" y="887"/>
                </a:lnTo>
                <a:lnTo>
                  <a:pt x="1068" y="910"/>
                </a:lnTo>
                <a:lnTo>
                  <a:pt x="1053" y="904"/>
                </a:lnTo>
                <a:lnTo>
                  <a:pt x="1019" y="924"/>
                </a:lnTo>
                <a:lnTo>
                  <a:pt x="1028" y="932"/>
                </a:lnTo>
                <a:lnTo>
                  <a:pt x="1004" y="932"/>
                </a:lnTo>
                <a:lnTo>
                  <a:pt x="1013" y="955"/>
                </a:lnTo>
                <a:lnTo>
                  <a:pt x="967" y="1038"/>
                </a:lnTo>
                <a:lnTo>
                  <a:pt x="927" y="1038"/>
                </a:lnTo>
                <a:lnTo>
                  <a:pt x="951" y="1055"/>
                </a:lnTo>
                <a:lnTo>
                  <a:pt x="951" y="1069"/>
                </a:lnTo>
                <a:lnTo>
                  <a:pt x="973" y="1069"/>
                </a:lnTo>
                <a:lnTo>
                  <a:pt x="998" y="1206"/>
                </a:lnTo>
                <a:lnTo>
                  <a:pt x="967" y="1220"/>
                </a:lnTo>
                <a:lnTo>
                  <a:pt x="936" y="1193"/>
                </a:lnTo>
                <a:lnTo>
                  <a:pt x="901" y="1193"/>
                </a:lnTo>
                <a:lnTo>
                  <a:pt x="785" y="1127"/>
                </a:lnTo>
                <a:lnTo>
                  <a:pt x="719" y="1019"/>
                </a:lnTo>
                <a:lnTo>
                  <a:pt x="628" y="941"/>
                </a:lnTo>
                <a:lnTo>
                  <a:pt x="613" y="900"/>
                </a:lnTo>
                <a:lnTo>
                  <a:pt x="538" y="796"/>
                </a:lnTo>
                <a:lnTo>
                  <a:pt x="470" y="782"/>
                </a:lnTo>
                <a:lnTo>
                  <a:pt x="401" y="790"/>
                </a:lnTo>
                <a:lnTo>
                  <a:pt x="381" y="831"/>
                </a:lnTo>
                <a:lnTo>
                  <a:pt x="334" y="840"/>
                </a:lnTo>
                <a:lnTo>
                  <a:pt x="309" y="877"/>
                </a:lnTo>
                <a:lnTo>
                  <a:pt x="212" y="796"/>
                </a:lnTo>
                <a:lnTo>
                  <a:pt x="172" y="759"/>
                </a:lnTo>
                <a:lnTo>
                  <a:pt x="137" y="694"/>
                </a:lnTo>
                <a:lnTo>
                  <a:pt x="90" y="672"/>
                </a:lnTo>
                <a:lnTo>
                  <a:pt x="64" y="627"/>
                </a:lnTo>
                <a:lnTo>
                  <a:pt x="40" y="594"/>
                </a:lnTo>
                <a:lnTo>
                  <a:pt x="0" y="548"/>
                </a:lnTo>
                <a:lnTo>
                  <a:pt x="0" y="525"/>
                </a:lnTo>
                <a:lnTo>
                  <a:pt x="358" y="525"/>
                </a:lnTo>
                <a:lnTo>
                  <a:pt x="369" y="0"/>
                </a:lnTo>
                <a:lnTo>
                  <a:pt x="675" y="10"/>
                </a:lnTo>
                <a:lnTo>
                  <a:pt x="680" y="242"/>
                </a:lnTo>
                <a:lnTo>
                  <a:pt x="699" y="256"/>
                </a:lnTo>
                <a:lnTo>
                  <a:pt x="725" y="248"/>
                </a:lnTo>
                <a:lnTo>
                  <a:pt x="755" y="265"/>
                </a:lnTo>
                <a:lnTo>
                  <a:pt x="847" y="283"/>
                </a:lnTo>
                <a:lnTo>
                  <a:pt x="882" y="275"/>
                </a:lnTo>
                <a:lnTo>
                  <a:pt x="927" y="302"/>
                </a:lnTo>
                <a:lnTo>
                  <a:pt x="967" y="293"/>
                </a:lnTo>
                <a:lnTo>
                  <a:pt x="998" y="306"/>
                </a:lnTo>
                <a:lnTo>
                  <a:pt x="1028" y="293"/>
                </a:lnTo>
                <a:lnTo>
                  <a:pt x="1053" y="310"/>
                </a:lnTo>
                <a:lnTo>
                  <a:pt x="1090" y="293"/>
                </a:lnTo>
                <a:lnTo>
                  <a:pt x="1180" y="289"/>
                </a:lnTo>
                <a:lnTo>
                  <a:pt x="1195" y="306"/>
                </a:lnTo>
                <a:lnTo>
                  <a:pt x="1221" y="306"/>
                </a:lnTo>
              </a:path>
            </a:pathLst>
          </a:custGeom>
          <a:noFill/>
          <a:ln w="3175" cap="rnd">
            <a:solidFill>
              <a:srgbClr val="000000"/>
            </a:solidFill>
            <a:prstDash val="solid"/>
            <a:round/>
            <a:headEnd/>
            <a:tailEnd/>
          </a:ln>
        </p:spPr>
        <p:txBody>
          <a:bodyPr/>
          <a:lstStyle/>
          <a:p>
            <a:endParaRPr lang="en-US"/>
          </a:p>
        </p:txBody>
      </p:sp>
      <p:sp>
        <p:nvSpPr>
          <p:cNvPr id="745541" name="Freeform 69"/>
          <p:cNvSpPr>
            <a:spLocks/>
          </p:cNvSpPr>
          <p:nvPr/>
        </p:nvSpPr>
        <p:spPr bwMode="auto">
          <a:xfrm>
            <a:off x="5072063" y="4105275"/>
            <a:ext cx="765175" cy="722313"/>
          </a:xfrm>
          <a:custGeom>
            <a:avLst/>
            <a:gdLst/>
            <a:ahLst/>
            <a:cxnLst>
              <a:cxn ang="0">
                <a:pos x="15" y="354"/>
              </a:cxn>
              <a:cxn ang="0">
                <a:pos x="15" y="159"/>
              </a:cxn>
              <a:cxn ang="0">
                <a:pos x="0" y="32"/>
              </a:cxn>
              <a:cxn ang="0">
                <a:pos x="189" y="22"/>
              </a:cxn>
              <a:cxn ang="0">
                <a:pos x="444" y="0"/>
              </a:cxn>
              <a:cxn ang="0">
                <a:pos x="429" y="49"/>
              </a:cxn>
              <a:cxn ang="0">
                <a:pos x="482" y="49"/>
              </a:cxn>
              <a:cxn ang="0">
                <a:pos x="471" y="126"/>
              </a:cxn>
              <a:cxn ang="0">
                <a:pos x="444" y="145"/>
              </a:cxn>
              <a:cxn ang="0">
                <a:pos x="459" y="145"/>
              </a:cxn>
              <a:cxn ang="0">
                <a:pos x="444" y="177"/>
              </a:cxn>
              <a:cxn ang="0">
                <a:pos x="369" y="300"/>
              </a:cxn>
              <a:cxn ang="0">
                <a:pos x="369" y="363"/>
              </a:cxn>
              <a:cxn ang="0">
                <a:pos x="384" y="372"/>
              </a:cxn>
              <a:cxn ang="0">
                <a:pos x="380" y="423"/>
              </a:cxn>
              <a:cxn ang="0">
                <a:pos x="77" y="455"/>
              </a:cxn>
              <a:cxn ang="0">
                <a:pos x="67" y="382"/>
              </a:cxn>
              <a:cxn ang="0">
                <a:pos x="15" y="354"/>
              </a:cxn>
            </a:cxnLst>
            <a:rect l="0" t="0" r="r" b="b"/>
            <a:pathLst>
              <a:path w="482" h="455">
                <a:moveTo>
                  <a:pt x="15" y="354"/>
                </a:moveTo>
                <a:lnTo>
                  <a:pt x="15" y="159"/>
                </a:lnTo>
                <a:lnTo>
                  <a:pt x="0" y="32"/>
                </a:lnTo>
                <a:lnTo>
                  <a:pt x="189" y="22"/>
                </a:lnTo>
                <a:lnTo>
                  <a:pt x="444" y="0"/>
                </a:lnTo>
                <a:lnTo>
                  <a:pt x="429" y="49"/>
                </a:lnTo>
                <a:lnTo>
                  <a:pt x="482" y="49"/>
                </a:lnTo>
                <a:lnTo>
                  <a:pt x="471" y="126"/>
                </a:lnTo>
                <a:lnTo>
                  <a:pt x="444" y="145"/>
                </a:lnTo>
                <a:lnTo>
                  <a:pt x="459" y="145"/>
                </a:lnTo>
                <a:lnTo>
                  <a:pt x="444" y="177"/>
                </a:lnTo>
                <a:lnTo>
                  <a:pt x="369" y="300"/>
                </a:lnTo>
                <a:lnTo>
                  <a:pt x="369" y="363"/>
                </a:lnTo>
                <a:lnTo>
                  <a:pt x="384" y="372"/>
                </a:lnTo>
                <a:lnTo>
                  <a:pt x="380" y="423"/>
                </a:lnTo>
                <a:lnTo>
                  <a:pt x="77" y="455"/>
                </a:lnTo>
                <a:lnTo>
                  <a:pt x="67" y="382"/>
                </a:lnTo>
                <a:lnTo>
                  <a:pt x="15" y="354"/>
                </a:lnTo>
                <a:close/>
              </a:path>
            </a:pathLst>
          </a:custGeom>
          <a:solidFill>
            <a:srgbClr val="FFFFFF"/>
          </a:solidFill>
          <a:ln w="9525">
            <a:noFill/>
            <a:round/>
            <a:headEnd/>
            <a:tailEnd/>
          </a:ln>
        </p:spPr>
        <p:txBody>
          <a:bodyPr/>
          <a:lstStyle/>
          <a:p>
            <a:endParaRPr lang="en-US"/>
          </a:p>
        </p:txBody>
      </p:sp>
      <p:grpSp>
        <p:nvGrpSpPr>
          <p:cNvPr id="18" name="Group 70"/>
          <p:cNvGrpSpPr>
            <a:grpSpLocks/>
          </p:cNvGrpSpPr>
          <p:nvPr/>
        </p:nvGrpSpPr>
        <p:grpSpPr bwMode="auto">
          <a:xfrm>
            <a:off x="5072063" y="4105275"/>
            <a:ext cx="765175" cy="722313"/>
            <a:chOff x="3243" y="2526"/>
            <a:chExt cx="482" cy="455"/>
          </a:xfrm>
        </p:grpSpPr>
        <p:sp>
          <p:nvSpPr>
            <p:cNvPr id="745543" name="Freeform 71"/>
            <p:cNvSpPr>
              <a:spLocks/>
            </p:cNvSpPr>
            <p:nvPr/>
          </p:nvSpPr>
          <p:spPr bwMode="auto">
            <a:xfrm>
              <a:off x="3243" y="2526"/>
              <a:ext cx="482" cy="455"/>
            </a:xfrm>
            <a:custGeom>
              <a:avLst/>
              <a:gdLst/>
              <a:ahLst/>
              <a:cxnLst>
                <a:cxn ang="0">
                  <a:pos x="15" y="354"/>
                </a:cxn>
                <a:cxn ang="0">
                  <a:pos x="15" y="159"/>
                </a:cxn>
                <a:cxn ang="0">
                  <a:pos x="0" y="32"/>
                </a:cxn>
                <a:cxn ang="0">
                  <a:pos x="189" y="22"/>
                </a:cxn>
                <a:cxn ang="0">
                  <a:pos x="444" y="0"/>
                </a:cxn>
                <a:cxn ang="0">
                  <a:pos x="429" y="49"/>
                </a:cxn>
                <a:cxn ang="0">
                  <a:pos x="482" y="49"/>
                </a:cxn>
                <a:cxn ang="0">
                  <a:pos x="471" y="126"/>
                </a:cxn>
                <a:cxn ang="0">
                  <a:pos x="444" y="145"/>
                </a:cxn>
                <a:cxn ang="0">
                  <a:pos x="459" y="145"/>
                </a:cxn>
                <a:cxn ang="0">
                  <a:pos x="444" y="177"/>
                </a:cxn>
                <a:cxn ang="0">
                  <a:pos x="369" y="300"/>
                </a:cxn>
                <a:cxn ang="0">
                  <a:pos x="369" y="363"/>
                </a:cxn>
                <a:cxn ang="0">
                  <a:pos x="384" y="372"/>
                </a:cxn>
                <a:cxn ang="0">
                  <a:pos x="380" y="423"/>
                </a:cxn>
                <a:cxn ang="0">
                  <a:pos x="77" y="455"/>
                </a:cxn>
                <a:cxn ang="0">
                  <a:pos x="67" y="382"/>
                </a:cxn>
                <a:cxn ang="0">
                  <a:pos x="15" y="354"/>
                </a:cxn>
              </a:cxnLst>
              <a:rect l="0" t="0" r="r" b="b"/>
              <a:pathLst>
                <a:path w="482" h="455">
                  <a:moveTo>
                    <a:pt x="15" y="354"/>
                  </a:moveTo>
                  <a:lnTo>
                    <a:pt x="15" y="159"/>
                  </a:lnTo>
                  <a:lnTo>
                    <a:pt x="0" y="32"/>
                  </a:lnTo>
                  <a:lnTo>
                    <a:pt x="189" y="22"/>
                  </a:lnTo>
                  <a:lnTo>
                    <a:pt x="444" y="0"/>
                  </a:lnTo>
                  <a:lnTo>
                    <a:pt x="429" y="49"/>
                  </a:lnTo>
                  <a:lnTo>
                    <a:pt x="482" y="49"/>
                  </a:lnTo>
                  <a:lnTo>
                    <a:pt x="471" y="126"/>
                  </a:lnTo>
                  <a:lnTo>
                    <a:pt x="444" y="145"/>
                  </a:lnTo>
                  <a:lnTo>
                    <a:pt x="459" y="145"/>
                  </a:lnTo>
                  <a:lnTo>
                    <a:pt x="444" y="177"/>
                  </a:lnTo>
                  <a:lnTo>
                    <a:pt x="369" y="300"/>
                  </a:lnTo>
                  <a:lnTo>
                    <a:pt x="369" y="363"/>
                  </a:lnTo>
                  <a:lnTo>
                    <a:pt x="384" y="372"/>
                  </a:lnTo>
                  <a:lnTo>
                    <a:pt x="380" y="423"/>
                  </a:lnTo>
                  <a:lnTo>
                    <a:pt x="77" y="455"/>
                  </a:lnTo>
                  <a:lnTo>
                    <a:pt x="67" y="382"/>
                  </a:lnTo>
                  <a:lnTo>
                    <a:pt x="15" y="354"/>
                  </a:lnTo>
                  <a:close/>
                </a:path>
              </a:pathLst>
            </a:custGeom>
            <a:solidFill>
              <a:srgbClr val="FFEA00"/>
            </a:solidFill>
            <a:ln w="9525">
              <a:noFill/>
              <a:round/>
              <a:headEnd/>
              <a:tailEnd/>
            </a:ln>
          </p:spPr>
          <p:txBody>
            <a:bodyPr/>
            <a:lstStyle/>
            <a:p>
              <a:endParaRPr lang="en-US"/>
            </a:p>
          </p:txBody>
        </p:sp>
        <p:sp>
          <p:nvSpPr>
            <p:cNvPr id="745544" name="Freeform 72"/>
            <p:cNvSpPr>
              <a:spLocks/>
            </p:cNvSpPr>
            <p:nvPr/>
          </p:nvSpPr>
          <p:spPr bwMode="auto">
            <a:xfrm>
              <a:off x="3243" y="2526"/>
              <a:ext cx="482" cy="455"/>
            </a:xfrm>
            <a:custGeom>
              <a:avLst/>
              <a:gdLst/>
              <a:ahLst/>
              <a:cxnLst>
                <a:cxn ang="0">
                  <a:pos x="15" y="354"/>
                </a:cxn>
                <a:cxn ang="0">
                  <a:pos x="15" y="159"/>
                </a:cxn>
                <a:cxn ang="0">
                  <a:pos x="0" y="32"/>
                </a:cxn>
                <a:cxn ang="0">
                  <a:pos x="189" y="22"/>
                </a:cxn>
                <a:cxn ang="0">
                  <a:pos x="444" y="0"/>
                </a:cxn>
                <a:cxn ang="0">
                  <a:pos x="429" y="49"/>
                </a:cxn>
                <a:cxn ang="0">
                  <a:pos x="482" y="49"/>
                </a:cxn>
                <a:cxn ang="0">
                  <a:pos x="471" y="126"/>
                </a:cxn>
                <a:cxn ang="0">
                  <a:pos x="444" y="145"/>
                </a:cxn>
                <a:cxn ang="0">
                  <a:pos x="459" y="145"/>
                </a:cxn>
                <a:cxn ang="0">
                  <a:pos x="444" y="177"/>
                </a:cxn>
                <a:cxn ang="0">
                  <a:pos x="369" y="300"/>
                </a:cxn>
                <a:cxn ang="0">
                  <a:pos x="369" y="363"/>
                </a:cxn>
                <a:cxn ang="0">
                  <a:pos x="384" y="372"/>
                </a:cxn>
                <a:cxn ang="0">
                  <a:pos x="380" y="423"/>
                </a:cxn>
                <a:cxn ang="0">
                  <a:pos x="77" y="455"/>
                </a:cxn>
                <a:cxn ang="0">
                  <a:pos x="67" y="382"/>
                </a:cxn>
                <a:cxn ang="0">
                  <a:pos x="15" y="354"/>
                </a:cxn>
              </a:cxnLst>
              <a:rect l="0" t="0" r="r" b="b"/>
              <a:pathLst>
                <a:path w="482" h="455">
                  <a:moveTo>
                    <a:pt x="15" y="354"/>
                  </a:moveTo>
                  <a:lnTo>
                    <a:pt x="15" y="159"/>
                  </a:lnTo>
                  <a:lnTo>
                    <a:pt x="0" y="32"/>
                  </a:lnTo>
                  <a:lnTo>
                    <a:pt x="189" y="22"/>
                  </a:lnTo>
                  <a:lnTo>
                    <a:pt x="444" y="0"/>
                  </a:lnTo>
                  <a:lnTo>
                    <a:pt x="429" y="49"/>
                  </a:lnTo>
                  <a:lnTo>
                    <a:pt x="482" y="49"/>
                  </a:lnTo>
                  <a:lnTo>
                    <a:pt x="471" y="126"/>
                  </a:lnTo>
                  <a:lnTo>
                    <a:pt x="444" y="145"/>
                  </a:lnTo>
                  <a:lnTo>
                    <a:pt x="459" y="145"/>
                  </a:lnTo>
                  <a:lnTo>
                    <a:pt x="444" y="177"/>
                  </a:lnTo>
                  <a:lnTo>
                    <a:pt x="369" y="300"/>
                  </a:lnTo>
                  <a:lnTo>
                    <a:pt x="369" y="363"/>
                  </a:lnTo>
                  <a:lnTo>
                    <a:pt x="384" y="372"/>
                  </a:lnTo>
                  <a:lnTo>
                    <a:pt x="380" y="423"/>
                  </a:lnTo>
                  <a:lnTo>
                    <a:pt x="77" y="455"/>
                  </a:lnTo>
                  <a:lnTo>
                    <a:pt x="67" y="382"/>
                  </a:lnTo>
                  <a:lnTo>
                    <a:pt x="15" y="354"/>
                  </a:lnTo>
                </a:path>
              </a:pathLst>
            </a:custGeom>
            <a:noFill/>
            <a:ln w="12700" cap="rnd">
              <a:solidFill>
                <a:srgbClr val="000000"/>
              </a:solidFill>
              <a:prstDash val="solid"/>
              <a:round/>
              <a:headEnd/>
              <a:tailEnd/>
            </a:ln>
          </p:spPr>
          <p:txBody>
            <a:bodyPr/>
            <a:lstStyle/>
            <a:p>
              <a:endParaRPr lang="en-US"/>
            </a:p>
          </p:txBody>
        </p:sp>
      </p:grpSp>
      <p:sp>
        <p:nvSpPr>
          <p:cNvPr id="745545" name="Freeform 73"/>
          <p:cNvSpPr>
            <a:spLocks/>
          </p:cNvSpPr>
          <p:nvPr/>
        </p:nvSpPr>
        <p:spPr bwMode="auto">
          <a:xfrm>
            <a:off x="5192713" y="4781550"/>
            <a:ext cx="892175" cy="692150"/>
          </a:xfrm>
          <a:custGeom>
            <a:avLst/>
            <a:gdLst/>
            <a:ahLst/>
            <a:cxnLst>
              <a:cxn ang="0">
                <a:pos x="0" y="31"/>
              </a:cxn>
              <a:cxn ang="0">
                <a:pos x="303" y="0"/>
              </a:cxn>
              <a:cxn ang="0">
                <a:pos x="328" y="71"/>
              </a:cxn>
              <a:cxn ang="0">
                <a:pos x="268" y="203"/>
              </a:cxn>
              <a:cxn ang="0">
                <a:pos x="277" y="227"/>
              </a:cxn>
              <a:cxn ang="0">
                <a:pos x="459" y="214"/>
              </a:cxn>
              <a:cxn ang="0">
                <a:pos x="470" y="223"/>
              </a:cxn>
              <a:cxn ang="0">
                <a:pos x="459" y="241"/>
              </a:cxn>
              <a:cxn ang="0">
                <a:pos x="479" y="295"/>
              </a:cxn>
              <a:cxn ang="0">
                <a:pos x="470" y="312"/>
              </a:cxn>
              <a:cxn ang="0">
                <a:pos x="479" y="326"/>
              </a:cxn>
              <a:cxn ang="0">
                <a:pos x="511" y="317"/>
              </a:cxn>
              <a:cxn ang="0">
                <a:pos x="521" y="339"/>
              </a:cxn>
              <a:cxn ang="0">
                <a:pos x="511" y="382"/>
              </a:cxn>
              <a:cxn ang="0">
                <a:pos x="562" y="405"/>
              </a:cxn>
              <a:cxn ang="0">
                <a:pos x="532" y="436"/>
              </a:cxn>
              <a:cxn ang="0">
                <a:pos x="532" y="413"/>
              </a:cxn>
              <a:cxn ang="0">
                <a:pos x="479" y="409"/>
              </a:cxn>
              <a:cxn ang="0">
                <a:pos x="459" y="386"/>
              </a:cxn>
              <a:cxn ang="0">
                <a:pos x="455" y="413"/>
              </a:cxn>
              <a:cxn ang="0">
                <a:pos x="410" y="432"/>
              </a:cxn>
              <a:cxn ang="0">
                <a:pos x="333" y="413"/>
              </a:cxn>
              <a:cxn ang="0">
                <a:pos x="353" y="405"/>
              </a:cxn>
              <a:cxn ang="0">
                <a:pos x="292" y="386"/>
              </a:cxn>
              <a:cxn ang="0">
                <a:pos x="256" y="364"/>
              </a:cxn>
              <a:cxn ang="0">
                <a:pos x="241" y="372"/>
              </a:cxn>
              <a:cxn ang="0">
                <a:pos x="241" y="386"/>
              </a:cxn>
              <a:cxn ang="0">
                <a:pos x="161" y="386"/>
              </a:cxn>
              <a:cxn ang="0">
                <a:pos x="99" y="368"/>
              </a:cxn>
              <a:cxn ang="0">
                <a:pos x="50" y="372"/>
              </a:cxn>
              <a:cxn ang="0">
                <a:pos x="50" y="312"/>
              </a:cxn>
              <a:cxn ang="0">
                <a:pos x="74" y="254"/>
              </a:cxn>
              <a:cxn ang="0">
                <a:pos x="39" y="195"/>
              </a:cxn>
              <a:cxn ang="0">
                <a:pos x="24" y="149"/>
              </a:cxn>
              <a:cxn ang="0">
                <a:pos x="9" y="127"/>
              </a:cxn>
              <a:cxn ang="0">
                <a:pos x="0" y="31"/>
              </a:cxn>
            </a:cxnLst>
            <a:rect l="0" t="0" r="r" b="b"/>
            <a:pathLst>
              <a:path w="562" h="436">
                <a:moveTo>
                  <a:pt x="0" y="31"/>
                </a:moveTo>
                <a:lnTo>
                  <a:pt x="303" y="0"/>
                </a:lnTo>
                <a:lnTo>
                  <a:pt x="328" y="71"/>
                </a:lnTo>
                <a:lnTo>
                  <a:pt x="268" y="203"/>
                </a:lnTo>
                <a:lnTo>
                  <a:pt x="277" y="227"/>
                </a:lnTo>
                <a:lnTo>
                  <a:pt x="459" y="214"/>
                </a:lnTo>
                <a:lnTo>
                  <a:pt x="470" y="223"/>
                </a:lnTo>
                <a:lnTo>
                  <a:pt x="459" y="241"/>
                </a:lnTo>
                <a:lnTo>
                  <a:pt x="479" y="295"/>
                </a:lnTo>
                <a:lnTo>
                  <a:pt x="470" y="312"/>
                </a:lnTo>
                <a:lnTo>
                  <a:pt x="479" y="326"/>
                </a:lnTo>
                <a:lnTo>
                  <a:pt x="511" y="317"/>
                </a:lnTo>
                <a:lnTo>
                  <a:pt x="521" y="339"/>
                </a:lnTo>
                <a:lnTo>
                  <a:pt x="511" y="382"/>
                </a:lnTo>
                <a:lnTo>
                  <a:pt x="562" y="405"/>
                </a:lnTo>
                <a:lnTo>
                  <a:pt x="532" y="436"/>
                </a:lnTo>
                <a:lnTo>
                  <a:pt x="532" y="413"/>
                </a:lnTo>
                <a:lnTo>
                  <a:pt x="479" y="409"/>
                </a:lnTo>
                <a:lnTo>
                  <a:pt x="459" y="386"/>
                </a:lnTo>
                <a:lnTo>
                  <a:pt x="455" y="413"/>
                </a:lnTo>
                <a:lnTo>
                  <a:pt x="410" y="432"/>
                </a:lnTo>
                <a:lnTo>
                  <a:pt x="333" y="413"/>
                </a:lnTo>
                <a:lnTo>
                  <a:pt x="353" y="405"/>
                </a:lnTo>
                <a:lnTo>
                  <a:pt x="292" y="386"/>
                </a:lnTo>
                <a:lnTo>
                  <a:pt x="256" y="364"/>
                </a:lnTo>
                <a:lnTo>
                  <a:pt x="241" y="372"/>
                </a:lnTo>
                <a:lnTo>
                  <a:pt x="241" y="386"/>
                </a:lnTo>
                <a:lnTo>
                  <a:pt x="161" y="386"/>
                </a:lnTo>
                <a:lnTo>
                  <a:pt x="99" y="368"/>
                </a:lnTo>
                <a:lnTo>
                  <a:pt x="50" y="372"/>
                </a:lnTo>
                <a:lnTo>
                  <a:pt x="50" y="312"/>
                </a:lnTo>
                <a:lnTo>
                  <a:pt x="74" y="254"/>
                </a:lnTo>
                <a:lnTo>
                  <a:pt x="39" y="195"/>
                </a:lnTo>
                <a:lnTo>
                  <a:pt x="24" y="149"/>
                </a:lnTo>
                <a:lnTo>
                  <a:pt x="9" y="127"/>
                </a:lnTo>
                <a:lnTo>
                  <a:pt x="0" y="31"/>
                </a:lnTo>
                <a:close/>
              </a:path>
            </a:pathLst>
          </a:custGeom>
          <a:solidFill>
            <a:srgbClr val="FFFFFF"/>
          </a:solidFill>
          <a:ln w="9525">
            <a:noFill/>
            <a:round/>
            <a:headEnd/>
            <a:tailEnd/>
          </a:ln>
        </p:spPr>
        <p:txBody>
          <a:bodyPr/>
          <a:lstStyle/>
          <a:p>
            <a:endParaRPr lang="en-US"/>
          </a:p>
        </p:txBody>
      </p:sp>
      <p:grpSp>
        <p:nvGrpSpPr>
          <p:cNvPr id="19" name="Group 74"/>
          <p:cNvGrpSpPr>
            <a:grpSpLocks/>
          </p:cNvGrpSpPr>
          <p:nvPr/>
        </p:nvGrpSpPr>
        <p:grpSpPr bwMode="auto">
          <a:xfrm>
            <a:off x="5192713" y="4781550"/>
            <a:ext cx="892175" cy="692150"/>
            <a:chOff x="3319" y="2952"/>
            <a:chExt cx="562" cy="436"/>
          </a:xfrm>
        </p:grpSpPr>
        <p:sp>
          <p:nvSpPr>
            <p:cNvPr id="745547" name="Freeform 75"/>
            <p:cNvSpPr>
              <a:spLocks/>
            </p:cNvSpPr>
            <p:nvPr/>
          </p:nvSpPr>
          <p:spPr bwMode="auto">
            <a:xfrm>
              <a:off x="3319" y="2952"/>
              <a:ext cx="562" cy="436"/>
            </a:xfrm>
            <a:custGeom>
              <a:avLst/>
              <a:gdLst/>
              <a:ahLst/>
              <a:cxnLst>
                <a:cxn ang="0">
                  <a:pos x="0" y="31"/>
                </a:cxn>
                <a:cxn ang="0">
                  <a:pos x="303" y="0"/>
                </a:cxn>
                <a:cxn ang="0">
                  <a:pos x="328" y="71"/>
                </a:cxn>
                <a:cxn ang="0">
                  <a:pos x="268" y="203"/>
                </a:cxn>
                <a:cxn ang="0">
                  <a:pos x="277" y="227"/>
                </a:cxn>
                <a:cxn ang="0">
                  <a:pos x="459" y="214"/>
                </a:cxn>
                <a:cxn ang="0">
                  <a:pos x="470" y="223"/>
                </a:cxn>
                <a:cxn ang="0">
                  <a:pos x="459" y="241"/>
                </a:cxn>
                <a:cxn ang="0">
                  <a:pos x="479" y="295"/>
                </a:cxn>
                <a:cxn ang="0">
                  <a:pos x="470" y="312"/>
                </a:cxn>
                <a:cxn ang="0">
                  <a:pos x="479" y="326"/>
                </a:cxn>
                <a:cxn ang="0">
                  <a:pos x="511" y="317"/>
                </a:cxn>
                <a:cxn ang="0">
                  <a:pos x="521" y="339"/>
                </a:cxn>
                <a:cxn ang="0">
                  <a:pos x="511" y="382"/>
                </a:cxn>
                <a:cxn ang="0">
                  <a:pos x="562" y="405"/>
                </a:cxn>
                <a:cxn ang="0">
                  <a:pos x="532" y="436"/>
                </a:cxn>
                <a:cxn ang="0">
                  <a:pos x="532" y="413"/>
                </a:cxn>
                <a:cxn ang="0">
                  <a:pos x="479" y="409"/>
                </a:cxn>
                <a:cxn ang="0">
                  <a:pos x="459" y="386"/>
                </a:cxn>
                <a:cxn ang="0">
                  <a:pos x="455" y="413"/>
                </a:cxn>
                <a:cxn ang="0">
                  <a:pos x="410" y="432"/>
                </a:cxn>
                <a:cxn ang="0">
                  <a:pos x="333" y="413"/>
                </a:cxn>
                <a:cxn ang="0">
                  <a:pos x="353" y="405"/>
                </a:cxn>
                <a:cxn ang="0">
                  <a:pos x="292" y="386"/>
                </a:cxn>
                <a:cxn ang="0">
                  <a:pos x="256" y="364"/>
                </a:cxn>
                <a:cxn ang="0">
                  <a:pos x="241" y="372"/>
                </a:cxn>
                <a:cxn ang="0">
                  <a:pos x="241" y="386"/>
                </a:cxn>
                <a:cxn ang="0">
                  <a:pos x="161" y="386"/>
                </a:cxn>
                <a:cxn ang="0">
                  <a:pos x="99" y="368"/>
                </a:cxn>
                <a:cxn ang="0">
                  <a:pos x="50" y="372"/>
                </a:cxn>
                <a:cxn ang="0">
                  <a:pos x="50" y="312"/>
                </a:cxn>
                <a:cxn ang="0">
                  <a:pos x="74" y="254"/>
                </a:cxn>
                <a:cxn ang="0">
                  <a:pos x="39" y="195"/>
                </a:cxn>
                <a:cxn ang="0">
                  <a:pos x="24" y="149"/>
                </a:cxn>
                <a:cxn ang="0">
                  <a:pos x="9" y="127"/>
                </a:cxn>
                <a:cxn ang="0">
                  <a:pos x="0" y="31"/>
                </a:cxn>
              </a:cxnLst>
              <a:rect l="0" t="0" r="r" b="b"/>
              <a:pathLst>
                <a:path w="562" h="436">
                  <a:moveTo>
                    <a:pt x="0" y="31"/>
                  </a:moveTo>
                  <a:lnTo>
                    <a:pt x="303" y="0"/>
                  </a:lnTo>
                  <a:lnTo>
                    <a:pt x="328" y="71"/>
                  </a:lnTo>
                  <a:lnTo>
                    <a:pt x="268" y="203"/>
                  </a:lnTo>
                  <a:lnTo>
                    <a:pt x="277" y="227"/>
                  </a:lnTo>
                  <a:lnTo>
                    <a:pt x="459" y="214"/>
                  </a:lnTo>
                  <a:lnTo>
                    <a:pt x="470" y="223"/>
                  </a:lnTo>
                  <a:lnTo>
                    <a:pt x="459" y="241"/>
                  </a:lnTo>
                  <a:lnTo>
                    <a:pt x="479" y="295"/>
                  </a:lnTo>
                  <a:lnTo>
                    <a:pt x="470" y="312"/>
                  </a:lnTo>
                  <a:lnTo>
                    <a:pt x="479" y="326"/>
                  </a:lnTo>
                  <a:lnTo>
                    <a:pt x="511" y="317"/>
                  </a:lnTo>
                  <a:lnTo>
                    <a:pt x="521" y="339"/>
                  </a:lnTo>
                  <a:lnTo>
                    <a:pt x="511" y="382"/>
                  </a:lnTo>
                  <a:lnTo>
                    <a:pt x="562" y="405"/>
                  </a:lnTo>
                  <a:lnTo>
                    <a:pt x="532" y="436"/>
                  </a:lnTo>
                  <a:lnTo>
                    <a:pt x="532" y="413"/>
                  </a:lnTo>
                  <a:lnTo>
                    <a:pt x="479" y="409"/>
                  </a:lnTo>
                  <a:lnTo>
                    <a:pt x="459" y="386"/>
                  </a:lnTo>
                  <a:lnTo>
                    <a:pt x="455" y="413"/>
                  </a:lnTo>
                  <a:lnTo>
                    <a:pt x="410" y="432"/>
                  </a:lnTo>
                  <a:lnTo>
                    <a:pt x="333" y="413"/>
                  </a:lnTo>
                  <a:lnTo>
                    <a:pt x="353" y="405"/>
                  </a:lnTo>
                  <a:lnTo>
                    <a:pt x="292" y="386"/>
                  </a:lnTo>
                  <a:lnTo>
                    <a:pt x="256" y="364"/>
                  </a:lnTo>
                  <a:lnTo>
                    <a:pt x="241" y="372"/>
                  </a:lnTo>
                  <a:lnTo>
                    <a:pt x="241" y="386"/>
                  </a:lnTo>
                  <a:lnTo>
                    <a:pt x="161" y="386"/>
                  </a:lnTo>
                  <a:lnTo>
                    <a:pt x="99" y="368"/>
                  </a:lnTo>
                  <a:lnTo>
                    <a:pt x="50" y="372"/>
                  </a:lnTo>
                  <a:lnTo>
                    <a:pt x="50" y="312"/>
                  </a:lnTo>
                  <a:lnTo>
                    <a:pt x="74" y="254"/>
                  </a:lnTo>
                  <a:lnTo>
                    <a:pt x="39" y="195"/>
                  </a:lnTo>
                  <a:lnTo>
                    <a:pt x="24" y="149"/>
                  </a:lnTo>
                  <a:lnTo>
                    <a:pt x="9" y="127"/>
                  </a:lnTo>
                  <a:lnTo>
                    <a:pt x="0" y="31"/>
                  </a:lnTo>
                  <a:close/>
                </a:path>
              </a:pathLst>
            </a:custGeom>
            <a:solidFill>
              <a:srgbClr val="FFEA00"/>
            </a:solidFill>
            <a:ln w="9525">
              <a:noFill/>
              <a:round/>
              <a:headEnd/>
              <a:tailEnd/>
            </a:ln>
          </p:spPr>
          <p:txBody>
            <a:bodyPr/>
            <a:lstStyle/>
            <a:p>
              <a:endParaRPr lang="en-US"/>
            </a:p>
          </p:txBody>
        </p:sp>
        <p:sp>
          <p:nvSpPr>
            <p:cNvPr id="745548" name="Freeform 76"/>
            <p:cNvSpPr>
              <a:spLocks/>
            </p:cNvSpPr>
            <p:nvPr/>
          </p:nvSpPr>
          <p:spPr bwMode="auto">
            <a:xfrm>
              <a:off x="3319" y="2952"/>
              <a:ext cx="562" cy="436"/>
            </a:xfrm>
            <a:custGeom>
              <a:avLst/>
              <a:gdLst/>
              <a:ahLst/>
              <a:cxnLst>
                <a:cxn ang="0">
                  <a:pos x="0" y="31"/>
                </a:cxn>
                <a:cxn ang="0">
                  <a:pos x="303" y="0"/>
                </a:cxn>
                <a:cxn ang="0">
                  <a:pos x="328" y="71"/>
                </a:cxn>
                <a:cxn ang="0">
                  <a:pos x="268" y="203"/>
                </a:cxn>
                <a:cxn ang="0">
                  <a:pos x="277" y="227"/>
                </a:cxn>
                <a:cxn ang="0">
                  <a:pos x="459" y="214"/>
                </a:cxn>
                <a:cxn ang="0">
                  <a:pos x="470" y="223"/>
                </a:cxn>
                <a:cxn ang="0">
                  <a:pos x="459" y="241"/>
                </a:cxn>
                <a:cxn ang="0">
                  <a:pos x="479" y="295"/>
                </a:cxn>
                <a:cxn ang="0">
                  <a:pos x="470" y="312"/>
                </a:cxn>
                <a:cxn ang="0">
                  <a:pos x="479" y="326"/>
                </a:cxn>
                <a:cxn ang="0">
                  <a:pos x="511" y="317"/>
                </a:cxn>
                <a:cxn ang="0">
                  <a:pos x="521" y="339"/>
                </a:cxn>
                <a:cxn ang="0">
                  <a:pos x="511" y="382"/>
                </a:cxn>
                <a:cxn ang="0">
                  <a:pos x="562" y="405"/>
                </a:cxn>
                <a:cxn ang="0">
                  <a:pos x="532" y="436"/>
                </a:cxn>
                <a:cxn ang="0">
                  <a:pos x="532" y="413"/>
                </a:cxn>
                <a:cxn ang="0">
                  <a:pos x="479" y="409"/>
                </a:cxn>
                <a:cxn ang="0">
                  <a:pos x="459" y="386"/>
                </a:cxn>
                <a:cxn ang="0">
                  <a:pos x="455" y="413"/>
                </a:cxn>
                <a:cxn ang="0">
                  <a:pos x="410" y="432"/>
                </a:cxn>
                <a:cxn ang="0">
                  <a:pos x="333" y="413"/>
                </a:cxn>
                <a:cxn ang="0">
                  <a:pos x="353" y="405"/>
                </a:cxn>
                <a:cxn ang="0">
                  <a:pos x="292" y="386"/>
                </a:cxn>
                <a:cxn ang="0">
                  <a:pos x="256" y="364"/>
                </a:cxn>
                <a:cxn ang="0">
                  <a:pos x="241" y="372"/>
                </a:cxn>
                <a:cxn ang="0">
                  <a:pos x="241" y="386"/>
                </a:cxn>
                <a:cxn ang="0">
                  <a:pos x="161" y="386"/>
                </a:cxn>
                <a:cxn ang="0">
                  <a:pos x="99" y="368"/>
                </a:cxn>
                <a:cxn ang="0">
                  <a:pos x="50" y="372"/>
                </a:cxn>
                <a:cxn ang="0">
                  <a:pos x="50" y="312"/>
                </a:cxn>
                <a:cxn ang="0">
                  <a:pos x="74" y="254"/>
                </a:cxn>
                <a:cxn ang="0">
                  <a:pos x="39" y="195"/>
                </a:cxn>
                <a:cxn ang="0">
                  <a:pos x="24" y="149"/>
                </a:cxn>
                <a:cxn ang="0">
                  <a:pos x="9" y="127"/>
                </a:cxn>
                <a:cxn ang="0">
                  <a:pos x="0" y="31"/>
                </a:cxn>
              </a:cxnLst>
              <a:rect l="0" t="0" r="r" b="b"/>
              <a:pathLst>
                <a:path w="562" h="436">
                  <a:moveTo>
                    <a:pt x="0" y="31"/>
                  </a:moveTo>
                  <a:lnTo>
                    <a:pt x="303" y="0"/>
                  </a:lnTo>
                  <a:lnTo>
                    <a:pt x="328" y="71"/>
                  </a:lnTo>
                  <a:lnTo>
                    <a:pt x="268" y="203"/>
                  </a:lnTo>
                  <a:lnTo>
                    <a:pt x="277" y="227"/>
                  </a:lnTo>
                  <a:lnTo>
                    <a:pt x="459" y="214"/>
                  </a:lnTo>
                  <a:lnTo>
                    <a:pt x="470" y="223"/>
                  </a:lnTo>
                  <a:lnTo>
                    <a:pt x="459" y="241"/>
                  </a:lnTo>
                  <a:lnTo>
                    <a:pt x="479" y="295"/>
                  </a:lnTo>
                  <a:lnTo>
                    <a:pt x="470" y="312"/>
                  </a:lnTo>
                  <a:lnTo>
                    <a:pt x="479" y="326"/>
                  </a:lnTo>
                  <a:lnTo>
                    <a:pt x="511" y="317"/>
                  </a:lnTo>
                  <a:lnTo>
                    <a:pt x="521" y="339"/>
                  </a:lnTo>
                  <a:lnTo>
                    <a:pt x="511" y="382"/>
                  </a:lnTo>
                  <a:lnTo>
                    <a:pt x="562" y="405"/>
                  </a:lnTo>
                  <a:lnTo>
                    <a:pt x="532" y="436"/>
                  </a:lnTo>
                  <a:lnTo>
                    <a:pt x="532" y="413"/>
                  </a:lnTo>
                  <a:lnTo>
                    <a:pt x="479" y="409"/>
                  </a:lnTo>
                  <a:lnTo>
                    <a:pt x="459" y="386"/>
                  </a:lnTo>
                  <a:lnTo>
                    <a:pt x="455" y="413"/>
                  </a:lnTo>
                  <a:lnTo>
                    <a:pt x="410" y="432"/>
                  </a:lnTo>
                  <a:lnTo>
                    <a:pt x="333" y="413"/>
                  </a:lnTo>
                  <a:lnTo>
                    <a:pt x="353" y="405"/>
                  </a:lnTo>
                  <a:lnTo>
                    <a:pt x="292" y="386"/>
                  </a:lnTo>
                  <a:lnTo>
                    <a:pt x="256" y="364"/>
                  </a:lnTo>
                  <a:lnTo>
                    <a:pt x="241" y="372"/>
                  </a:lnTo>
                  <a:lnTo>
                    <a:pt x="241" y="386"/>
                  </a:lnTo>
                  <a:lnTo>
                    <a:pt x="161" y="386"/>
                  </a:lnTo>
                  <a:lnTo>
                    <a:pt x="99" y="368"/>
                  </a:lnTo>
                  <a:lnTo>
                    <a:pt x="50" y="372"/>
                  </a:lnTo>
                  <a:lnTo>
                    <a:pt x="50" y="312"/>
                  </a:lnTo>
                  <a:lnTo>
                    <a:pt x="74" y="254"/>
                  </a:lnTo>
                  <a:lnTo>
                    <a:pt x="39" y="195"/>
                  </a:lnTo>
                  <a:lnTo>
                    <a:pt x="24" y="149"/>
                  </a:lnTo>
                  <a:lnTo>
                    <a:pt x="9" y="127"/>
                  </a:lnTo>
                  <a:lnTo>
                    <a:pt x="0" y="31"/>
                  </a:lnTo>
                </a:path>
              </a:pathLst>
            </a:custGeom>
            <a:noFill/>
            <a:ln w="12700" cap="rnd">
              <a:solidFill>
                <a:srgbClr val="000000"/>
              </a:solidFill>
              <a:prstDash val="solid"/>
              <a:round/>
              <a:headEnd/>
              <a:tailEnd/>
            </a:ln>
          </p:spPr>
          <p:txBody>
            <a:bodyPr/>
            <a:lstStyle/>
            <a:p>
              <a:endParaRPr lang="en-US"/>
            </a:p>
          </p:txBody>
        </p:sp>
      </p:grpSp>
      <p:sp>
        <p:nvSpPr>
          <p:cNvPr id="745549" name="Freeform 77"/>
          <p:cNvSpPr>
            <a:spLocks/>
          </p:cNvSpPr>
          <p:nvPr/>
        </p:nvSpPr>
        <p:spPr bwMode="auto">
          <a:xfrm>
            <a:off x="5618163" y="4344988"/>
            <a:ext cx="536575" cy="903287"/>
          </a:xfrm>
          <a:custGeom>
            <a:avLst/>
            <a:gdLst/>
            <a:ahLst/>
            <a:cxnLst>
              <a:cxn ang="0">
                <a:pos x="35" y="274"/>
              </a:cxn>
              <a:cxn ang="0">
                <a:pos x="60" y="346"/>
              </a:cxn>
              <a:cxn ang="0">
                <a:pos x="0" y="477"/>
              </a:cxn>
              <a:cxn ang="0">
                <a:pos x="9" y="502"/>
              </a:cxn>
              <a:cxn ang="0">
                <a:pos x="192" y="488"/>
              </a:cxn>
              <a:cxn ang="0">
                <a:pos x="202" y="498"/>
              </a:cxn>
              <a:cxn ang="0">
                <a:pos x="192" y="515"/>
              </a:cxn>
              <a:cxn ang="0">
                <a:pos x="211" y="569"/>
              </a:cxn>
              <a:cxn ang="0">
                <a:pos x="294" y="533"/>
              </a:cxn>
              <a:cxn ang="0">
                <a:pos x="338" y="533"/>
              </a:cxn>
              <a:cxn ang="0">
                <a:pos x="329" y="473"/>
              </a:cxn>
              <a:cxn ang="0">
                <a:pos x="314" y="350"/>
              </a:cxn>
              <a:cxn ang="0">
                <a:pos x="314" y="0"/>
              </a:cxn>
              <a:cxn ang="0">
                <a:pos x="100" y="27"/>
              </a:cxn>
              <a:cxn ang="0">
                <a:pos x="24" y="151"/>
              </a:cxn>
              <a:cxn ang="0">
                <a:pos x="24" y="213"/>
              </a:cxn>
              <a:cxn ang="0">
                <a:pos x="39" y="222"/>
              </a:cxn>
              <a:cxn ang="0">
                <a:pos x="35" y="274"/>
              </a:cxn>
            </a:cxnLst>
            <a:rect l="0" t="0" r="r" b="b"/>
            <a:pathLst>
              <a:path w="338" h="569">
                <a:moveTo>
                  <a:pt x="35" y="274"/>
                </a:moveTo>
                <a:lnTo>
                  <a:pt x="60" y="346"/>
                </a:lnTo>
                <a:lnTo>
                  <a:pt x="0" y="477"/>
                </a:lnTo>
                <a:lnTo>
                  <a:pt x="9" y="502"/>
                </a:lnTo>
                <a:lnTo>
                  <a:pt x="192" y="488"/>
                </a:lnTo>
                <a:lnTo>
                  <a:pt x="202" y="498"/>
                </a:lnTo>
                <a:lnTo>
                  <a:pt x="192" y="515"/>
                </a:lnTo>
                <a:lnTo>
                  <a:pt x="211" y="569"/>
                </a:lnTo>
                <a:lnTo>
                  <a:pt x="294" y="533"/>
                </a:lnTo>
                <a:lnTo>
                  <a:pt x="338" y="533"/>
                </a:lnTo>
                <a:lnTo>
                  <a:pt x="329" y="473"/>
                </a:lnTo>
                <a:lnTo>
                  <a:pt x="314" y="350"/>
                </a:lnTo>
                <a:lnTo>
                  <a:pt x="314" y="0"/>
                </a:lnTo>
                <a:lnTo>
                  <a:pt x="100" y="27"/>
                </a:lnTo>
                <a:lnTo>
                  <a:pt x="24" y="151"/>
                </a:lnTo>
                <a:lnTo>
                  <a:pt x="24" y="213"/>
                </a:lnTo>
                <a:lnTo>
                  <a:pt x="39" y="222"/>
                </a:lnTo>
                <a:lnTo>
                  <a:pt x="35" y="274"/>
                </a:lnTo>
                <a:close/>
              </a:path>
            </a:pathLst>
          </a:custGeom>
          <a:solidFill>
            <a:srgbClr val="FFFFFF"/>
          </a:solidFill>
          <a:ln w="9525">
            <a:noFill/>
            <a:round/>
            <a:headEnd/>
            <a:tailEnd/>
          </a:ln>
        </p:spPr>
        <p:txBody>
          <a:bodyPr/>
          <a:lstStyle/>
          <a:p>
            <a:endParaRPr lang="en-US"/>
          </a:p>
        </p:txBody>
      </p:sp>
      <p:grpSp>
        <p:nvGrpSpPr>
          <p:cNvPr id="20" name="Group 78"/>
          <p:cNvGrpSpPr>
            <a:grpSpLocks/>
          </p:cNvGrpSpPr>
          <p:nvPr/>
        </p:nvGrpSpPr>
        <p:grpSpPr bwMode="auto">
          <a:xfrm>
            <a:off x="5618163" y="4344988"/>
            <a:ext cx="536575" cy="903287"/>
            <a:chOff x="3587" y="2677"/>
            <a:chExt cx="338" cy="569"/>
          </a:xfrm>
        </p:grpSpPr>
        <p:sp>
          <p:nvSpPr>
            <p:cNvPr id="745551" name="Freeform 79"/>
            <p:cNvSpPr>
              <a:spLocks/>
            </p:cNvSpPr>
            <p:nvPr/>
          </p:nvSpPr>
          <p:spPr bwMode="auto">
            <a:xfrm>
              <a:off x="3587" y="2677"/>
              <a:ext cx="338" cy="569"/>
            </a:xfrm>
            <a:custGeom>
              <a:avLst/>
              <a:gdLst/>
              <a:ahLst/>
              <a:cxnLst>
                <a:cxn ang="0">
                  <a:pos x="35" y="274"/>
                </a:cxn>
                <a:cxn ang="0">
                  <a:pos x="60" y="346"/>
                </a:cxn>
                <a:cxn ang="0">
                  <a:pos x="0" y="477"/>
                </a:cxn>
                <a:cxn ang="0">
                  <a:pos x="9" y="502"/>
                </a:cxn>
                <a:cxn ang="0">
                  <a:pos x="192" y="488"/>
                </a:cxn>
                <a:cxn ang="0">
                  <a:pos x="202" y="498"/>
                </a:cxn>
                <a:cxn ang="0">
                  <a:pos x="192" y="515"/>
                </a:cxn>
                <a:cxn ang="0">
                  <a:pos x="211" y="569"/>
                </a:cxn>
                <a:cxn ang="0">
                  <a:pos x="294" y="533"/>
                </a:cxn>
                <a:cxn ang="0">
                  <a:pos x="338" y="533"/>
                </a:cxn>
                <a:cxn ang="0">
                  <a:pos x="329" y="473"/>
                </a:cxn>
                <a:cxn ang="0">
                  <a:pos x="314" y="350"/>
                </a:cxn>
                <a:cxn ang="0">
                  <a:pos x="314" y="0"/>
                </a:cxn>
                <a:cxn ang="0">
                  <a:pos x="100" y="27"/>
                </a:cxn>
                <a:cxn ang="0">
                  <a:pos x="24" y="151"/>
                </a:cxn>
                <a:cxn ang="0">
                  <a:pos x="24" y="213"/>
                </a:cxn>
                <a:cxn ang="0">
                  <a:pos x="39" y="222"/>
                </a:cxn>
                <a:cxn ang="0">
                  <a:pos x="35" y="274"/>
                </a:cxn>
              </a:cxnLst>
              <a:rect l="0" t="0" r="r" b="b"/>
              <a:pathLst>
                <a:path w="338" h="569">
                  <a:moveTo>
                    <a:pt x="35" y="274"/>
                  </a:moveTo>
                  <a:lnTo>
                    <a:pt x="60" y="346"/>
                  </a:lnTo>
                  <a:lnTo>
                    <a:pt x="0" y="477"/>
                  </a:lnTo>
                  <a:lnTo>
                    <a:pt x="9" y="502"/>
                  </a:lnTo>
                  <a:lnTo>
                    <a:pt x="192" y="488"/>
                  </a:lnTo>
                  <a:lnTo>
                    <a:pt x="202" y="498"/>
                  </a:lnTo>
                  <a:lnTo>
                    <a:pt x="192" y="515"/>
                  </a:lnTo>
                  <a:lnTo>
                    <a:pt x="211" y="569"/>
                  </a:lnTo>
                  <a:lnTo>
                    <a:pt x="294" y="533"/>
                  </a:lnTo>
                  <a:lnTo>
                    <a:pt x="338" y="533"/>
                  </a:lnTo>
                  <a:lnTo>
                    <a:pt x="329" y="473"/>
                  </a:lnTo>
                  <a:lnTo>
                    <a:pt x="314" y="350"/>
                  </a:lnTo>
                  <a:lnTo>
                    <a:pt x="314" y="0"/>
                  </a:lnTo>
                  <a:lnTo>
                    <a:pt x="100" y="27"/>
                  </a:lnTo>
                  <a:lnTo>
                    <a:pt x="24" y="151"/>
                  </a:lnTo>
                  <a:lnTo>
                    <a:pt x="24" y="213"/>
                  </a:lnTo>
                  <a:lnTo>
                    <a:pt x="39" y="222"/>
                  </a:lnTo>
                  <a:lnTo>
                    <a:pt x="35" y="274"/>
                  </a:lnTo>
                  <a:close/>
                </a:path>
              </a:pathLst>
            </a:custGeom>
            <a:solidFill>
              <a:srgbClr val="FFEA00"/>
            </a:solidFill>
            <a:ln w="9525">
              <a:noFill/>
              <a:round/>
              <a:headEnd/>
              <a:tailEnd/>
            </a:ln>
          </p:spPr>
          <p:txBody>
            <a:bodyPr/>
            <a:lstStyle/>
            <a:p>
              <a:endParaRPr lang="en-US"/>
            </a:p>
          </p:txBody>
        </p:sp>
        <p:sp>
          <p:nvSpPr>
            <p:cNvPr id="745552" name="Freeform 80"/>
            <p:cNvSpPr>
              <a:spLocks/>
            </p:cNvSpPr>
            <p:nvPr/>
          </p:nvSpPr>
          <p:spPr bwMode="auto">
            <a:xfrm>
              <a:off x="3587" y="2677"/>
              <a:ext cx="338" cy="569"/>
            </a:xfrm>
            <a:custGeom>
              <a:avLst/>
              <a:gdLst/>
              <a:ahLst/>
              <a:cxnLst>
                <a:cxn ang="0">
                  <a:pos x="35" y="274"/>
                </a:cxn>
                <a:cxn ang="0">
                  <a:pos x="60" y="346"/>
                </a:cxn>
                <a:cxn ang="0">
                  <a:pos x="0" y="477"/>
                </a:cxn>
                <a:cxn ang="0">
                  <a:pos x="9" y="502"/>
                </a:cxn>
                <a:cxn ang="0">
                  <a:pos x="192" y="488"/>
                </a:cxn>
                <a:cxn ang="0">
                  <a:pos x="202" y="498"/>
                </a:cxn>
                <a:cxn ang="0">
                  <a:pos x="192" y="515"/>
                </a:cxn>
                <a:cxn ang="0">
                  <a:pos x="211" y="569"/>
                </a:cxn>
                <a:cxn ang="0">
                  <a:pos x="294" y="533"/>
                </a:cxn>
                <a:cxn ang="0">
                  <a:pos x="338" y="533"/>
                </a:cxn>
                <a:cxn ang="0">
                  <a:pos x="329" y="473"/>
                </a:cxn>
                <a:cxn ang="0">
                  <a:pos x="314" y="350"/>
                </a:cxn>
                <a:cxn ang="0">
                  <a:pos x="314" y="0"/>
                </a:cxn>
                <a:cxn ang="0">
                  <a:pos x="100" y="27"/>
                </a:cxn>
                <a:cxn ang="0">
                  <a:pos x="24" y="151"/>
                </a:cxn>
                <a:cxn ang="0">
                  <a:pos x="24" y="213"/>
                </a:cxn>
                <a:cxn ang="0">
                  <a:pos x="39" y="222"/>
                </a:cxn>
                <a:cxn ang="0">
                  <a:pos x="35" y="274"/>
                </a:cxn>
              </a:cxnLst>
              <a:rect l="0" t="0" r="r" b="b"/>
              <a:pathLst>
                <a:path w="338" h="569">
                  <a:moveTo>
                    <a:pt x="35" y="274"/>
                  </a:moveTo>
                  <a:lnTo>
                    <a:pt x="60" y="346"/>
                  </a:lnTo>
                  <a:lnTo>
                    <a:pt x="0" y="477"/>
                  </a:lnTo>
                  <a:lnTo>
                    <a:pt x="9" y="502"/>
                  </a:lnTo>
                  <a:lnTo>
                    <a:pt x="192" y="488"/>
                  </a:lnTo>
                  <a:lnTo>
                    <a:pt x="202" y="498"/>
                  </a:lnTo>
                  <a:lnTo>
                    <a:pt x="192" y="515"/>
                  </a:lnTo>
                  <a:lnTo>
                    <a:pt x="211" y="569"/>
                  </a:lnTo>
                  <a:lnTo>
                    <a:pt x="294" y="533"/>
                  </a:lnTo>
                  <a:lnTo>
                    <a:pt x="338" y="533"/>
                  </a:lnTo>
                  <a:lnTo>
                    <a:pt x="329" y="473"/>
                  </a:lnTo>
                  <a:lnTo>
                    <a:pt x="314" y="350"/>
                  </a:lnTo>
                  <a:lnTo>
                    <a:pt x="314" y="0"/>
                  </a:lnTo>
                  <a:lnTo>
                    <a:pt x="100" y="27"/>
                  </a:lnTo>
                  <a:lnTo>
                    <a:pt x="24" y="151"/>
                  </a:lnTo>
                  <a:lnTo>
                    <a:pt x="24" y="213"/>
                  </a:lnTo>
                  <a:lnTo>
                    <a:pt x="39" y="222"/>
                  </a:lnTo>
                  <a:lnTo>
                    <a:pt x="35" y="274"/>
                  </a:lnTo>
                </a:path>
              </a:pathLst>
            </a:custGeom>
            <a:noFill/>
            <a:ln w="12700" cap="rnd">
              <a:solidFill>
                <a:srgbClr val="000000"/>
              </a:solidFill>
              <a:prstDash val="solid"/>
              <a:round/>
              <a:headEnd/>
              <a:tailEnd/>
            </a:ln>
          </p:spPr>
          <p:txBody>
            <a:bodyPr/>
            <a:lstStyle/>
            <a:p>
              <a:endParaRPr lang="en-US"/>
            </a:p>
          </p:txBody>
        </p:sp>
      </p:grpSp>
      <p:sp>
        <p:nvSpPr>
          <p:cNvPr id="745553" name="Freeform 81"/>
          <p:cNvSpPr>
            <a:spLocks/>
          </p:cNvSpPr>
          <p:nvPr/>
        </p:nvSpPr>
        <p:spPr bwMode="auto">
          <a:xfrm>
            <a:off x="6115050" y="4287838"/>
            <a:ext cx="595313" cy="808037"/>
          </a:xfrm>
          <a:custGeom>
            <a:avLst/>
            <a:gdLst/>
            <a:ahLst/>
            <a:cxnLst>
              <a:cxn ang="0">
                <a:pos x="16" y="509"/>
              </a:cxn>
              <a:cxn ang="0">
                <a:pos x="0" y="386"/>
              </a:cxn>
              <a:cxn ang="0">
                <a:pos x="0" y="36"/>
              </a:cxn>
              <a:cxn ang="0">
                <a:pos x="250" y="0"/>
              </a:cxn>
              <a:cxn ang="0">
                <a:pos x="355" y="324"/>
              </a:cxn>
              <a:cxn ang="0">
                <a:pos x="349" y="368"/>
              </a:cxn>
              <a:cxn ang="0">
                <a:pos x="349" y="420"/>
              </a:cxn>
              <a:cxn ang="0">
                <a:pos x="375" y="455"/>
              </a:cxn>
              <a:cxn ang="0">
                <a:pos x="16" y="509"/>
              </a:cxn>
            </a:cxnLst>
            <a:rect l="0" t="0" r="r" b="b"/>
            <a:pathLst>
              <a:path w="375" h="509">
                <a:moveTo>
                  <a:pt x="16" y="509"/>
                </a:moveTo>
                <a:lnTo>
                  <a:pt x="0" y="386"/>
                </a:lnTo>
                <a:lnTo>
                  <a:pt x="0" y="36"/>
                </a:lnTo>
                <a:lnTo>
                  <a:pt x="250" y="0"/>
                </a:lnTo>
                <a:lnTo>
                  <a:pt x="355" y="324"/>
                </a:lnTo>
                <a:lnTo>
                  <a:pt x="349" y="368"/>
                </a:lnTo>
                <a:lnTo>
                  <a:pt x="349" y="420"/>
                </a:lnTo>
                <a:lnTo>
                  <a:pt x="375" y="455"/>
                </a:lnTo>
                <a:lnTo>
                  <a:pt x="16" y="509"/>
                </a:lnTo>
                <a:close/>
              </a:path>
            </a:pathLst>
          </a:custGeom>
          <a:solidFill>
            <a:srgbClr val="FFFFFF"/>
          </a:solidFill>
          <a:ln w="9525">
            <a:noFill/>
            <a:round/>
            <a:headEnd/>
            <a:tailEnd/>
          </a:ln>
        </p:spPr>
        <p:txBody>
          <a:bodyPr/>
          <a:lstStyle/>
          <a:p>
            <a:endParaRPr lang="en-US"/>
          </a:p>
        </p:txBody>
      </p:sp>
      <p:grpSp>
        <p:nvGrpSpPr>
          <p:cNvPr id="21" name="Group 82"/>
          <p:cNvGrpSpPr>
            <a:grpSpLocks/>
          </p:cNvGrpSpPr>
          <p:nvPr/>
        </p:nvGrpSpPr>
        <p:grpSpPr bwMode="auto">
          <a:xfrm>
            <a:off x="6115050" y="4287838"/>
            <a:ext cx="595313" cy="808037"/>
            <a:chOff x="3900" y="2641"/>
            <a:chExt cx="375" cy="509"/>
          </a:xfrm>
        </p:grpSpPr>
        <p:sp>
          <p:nvSpPr>
            <p:cNvPr id="745555" name="Freeform 83"/>
            <p:cNvSpPr>
              <a:spLocks/>
            </p:cNvSpPr>
            <p:nvPr/>
          </p:nvSpPr>
          <p:spPr bwMode="auto">
            <a:xfrm>
              <a:off x="3900" y="2641"/>
              <a:ext cx="375" cy="509"/>
            </a:xfrm>
            <a:custGeom>
              <a:avLst/>
              <a:gdLst/>
              <a:ahLst/>
              <a:cxnLst>
                <a:cxn ang="0">
                  <a:pos x="16" y="509"/>
                </a:cxn>
                <a:cxn ang="0">
                  <a:pos x="0" y="386"/>
                </a:cxn>
                <a:cxn ang="0">
                  <a:pos x="0" y="36"/>
                </a:cxn>
                <a:cxn ang="0">
                  <a:pos x="250" y="0"/>
                </a:cxn>
                <a:cxn ang="0">
                  <a:pos x="355" y="324"/>
                </a:cxn>
                <a:cxn ang="0">
                  <a:pos x="349" y="368"/>
                </a:cxn>
                <a:cxn ang="0">
                  <a:pos x="349" y="420"/>
                </a:cxn>
                <a:cxn ang="0">
                  <a:pos x="375" y="455"/>
                </a:cxn>
                <a:cxn ang="0">
                  <a:pos x="16" y="509"/>
                </a:cxn>
              </a:cxnLst>
              <a:rect l="0" t="0" r="r" b="b"/>
              <a:pathLst>
                <a:path w="375" h="509">
                  <a:moveTo>
                    <a:pt x="16" y="509"/>
                  </a:moveTo>
                  <a:lnTo>
                    <a:pt x="0" y="386"/>
                  </a:lnTo>
                  <a:lnTo>
                    <a:pt x="0" y="36"/>
                  </a:lnTo>
                  <a:lnTo>
                    <a:pt x="250" y="0"/>
                  </a:lnTo>
                  <a:lnTo>
                    <a:pt x="355" y="324"/>
                  </a:lnTo>
                  <a:lnTo>
                    <a:pt x="349" y="368"/>
                  </a:lnTo>
                  <a:lnTo>
                    <a:pt x="349" y="420"/>
                  </a:lnTo>
                  <a:lnTo>
                    <a:pt x="375" y="455"/>
                  </a:lnTo>
                  <a:lnTo>
                    <a:pt x="16" y="509"/>
                  </a:lnTo>
                  <a:close/>
                </a:path>
              </a:pathLst>
            </a:custGeom>
            <a:solidFill>
              <a:srgbClr val="FFEA00"/>
            </a:solidFill>
            <a:ln w="9525">
              <a:noFill/>
              <a:round/>
              <a:headEnd/>
              <a:tailEnd/>
            </a:ln>
          </p:spPr>
          <p:txBody>
            <a:bodyPr/>
            <a:lstStyle/>
            <a:p>
              <a:endParaRPr lang="en-US"/>
            </a:p>
          </p:txBody>
        </p:sp>
        <p:sp>
          <p:nvSpPr>
            <p:cNvPr id="745556" name="Freeform 84"/>
            <p:cNvSpPr>
              <a:spLocks/>
            </p:cNvSpPr>
            <p:nvPr/>
          </p:nvSpPr>
          <p:spPr bwMode="auto">
            <a:xfrm>
              <a:off x="3900" y="2641"/>
              <a:ext cx="375" cy="509"/>
            </a:xfrm>
            <a:custGeom>
              <a:avLst/>
              <a:gdLst/>
              <a:ahLst/>
              <a:cxnLst>
                <a:cxn ang="0">
                  <a:pos x="16" y="509"/>
                </a:cxn>
                <a:cxn ang="0">
                  <a:pos x="0" y="386"/>
                </a:cxn>
                <a:cxn ang="0">
                  <a:pos x="0" y="36"/>
                </a:cxn>
                <a:cxn ang="0">
                  <a:pos x="250" y="0"/>
                </a:cxn>
                <a:cxn ang="0">
                  <a:pos x="355" y="324"/>
                </a:cxn>
                <a:cxn ang="0">
                  <a:pos x="349" y="368"/>
                </a:cxn>
                <a:cxn ang="0">
                  <a:pos x="349" y="420"/>
                </a:cxn>
                <a:cxn ang="0">
                  <a:pos x="375" y="455"/>
                </a:cxn>
                <a:cxn ang="0">
                  <a:pos x="16" y="509"/>
                </a:cxn>
              </a:cxnLst>
              <a:rect l="0" t="0" r="r" b="b"/>
              <a:pathLst>
                <a:path w="375" h="509">
                  <a:moveTo>
                    <a:pt x="16" y="509"/>
                  </a:moveTo>
                  <a:lnTo>
                    <a:pt x="0" y="386"/>
                  </a:lnTo>
                  <a:lnTo>
                    <a:pt x="0" y="36"/>
                  </a:lnTo>
                  <a:lnTo>
                    <a:pt x="250" y="0"/>
                  </a:lnTo>
                  <a:lnTo>
                    <a:pt x="355" y="324"/>
                  </a:lnTo>
                  <a:lnTo>
                    <a:pt x="349" y="368"/>
                  </a:lnTo>
                  <a:lnTo>
                    <a:pt x="349" y="420"/>
                  </a:lnTo>
                  <a:lnTo>
                    <a:pt x="375" y="455"/>
                  </a:lnTo>
                  <a:lnTo>
                    <a:pt x="16" y="509"/>
                  </a:lnTo>
                </a:path>
              </a:pathLst>
            </a:custGeom>
            <a:noFill/>
            <a:ln w="12700" cap="rnd">
              <a:solidFill>
                <a:srgbClr val="000000"/>
              </a:solidFill>
              <a:prstDash val="solid"/>
              <a:round/>
              <a:headEnd/>
              <a:tailEnd/>
            </a:ln>
          </p:spPr>
          <p:txBody>
            <a:bodyPr/>
            <a:lstStyle/>
            <a:p>
              <a:endParaRPr lang="en-US"/>
            </a:p>
          </p:txBody>
        </p:sp>
      </p:grpSp>
      <p:sp>
        <p:nvSpPr>
          <p:cNvPr id="745557" name="Freeform 85"/>
          <p:cNvSpPr>
            <a:spLocks/>
          </p:cNvSpPr>
          <p:nvPr/>
        </p:nvSpPr>
        <p:spPr bwMode="auto">
          <a:xfrm>
            <a:off x="5776913" y="3897313"/>
            <a:ext cx="1296987" cy="488950"/>
          </a:xfrm>
          <a:custGeom>
            <a:avLst/>
            <a:gdLst/>
            <a:ahLst/>
            <a:cxnLst>
              <a:cxn ang="0">
                <a:pos x="38" y="181"/>
              </a:cxn>
              <a:cxn ang="0">
                <a:pos x="42" y="132"/>
              </a:cxn>
              <a:cxn ang="0">
                <a:pos x="77" y="119"/>
              </a:cxn>
              <a:cxn ang="0">
                <a:pos x="188" y="104"/>
              </a:cxn>
              <a:cxn ang="0">
                <a:pos x="179" y="85"/>
              </a:cxn>
              <a:cxn ang="0">
                <a:pos x="219" y="90"/>
              </a:cxn>
              <a:cxn ang="0">
                <a:pos x="635" y="31"/>
              </a:cxn>
              <a:cxn ang="0">
                <a:pos x="817" y="0"/>
              </a:cxn>
              <a:cxn ang="0">
                <a:pos x="802" y="31"/>
              </a:cxn>
              <a:cxn ang="0">
                <a:pos x="766" y="44"/>
              </a:cxn>
              <a:cxn ang="0">
                <a:pos x="771" y="58"/>
              </a:cxn>
              <a:cxn ang="0">
                <a:pos x="750" y="67"/>
              </a:cxn>
              <a:cxn ang="0">
                <a:pos x="741" y="67"/>
              </a:cxn>
              <a:cxn ang="0">
                <a:pos x="710" y="77"/>
              </a:cxn>
              <a:cxn ang="0">
                <a:pos x="695" y="104"/>
              </a:cxn>
              <a:cxn ang="0">
                <a:pos x="689" y="127"/>
              </a:cxn>
              <a:cxn ang="0">
                <a:pos x="649" y="154"/>
              </a:cxn>
              <a:cxn ang="0">
                <a:pos x="615" y="167"/>
              </a:cxn>
              <a:cxn ang="0">
                <a:pos x="615" y="190"/>
              </a:cxn>
              <a:cxn ang="0">
                <a:pos x="573" y="198"/>
              </a:cxn>
              <a:cxn ang="0">
                <a:pos x="573" y="231"/>
              </a:cxn>
              <a:cxn ang="0">
                <a:pos x="463" y="244"/>
              </a:cxn>
              <a:cxn ang="0">
                <a:pos x="214" y="281"/>
              </a:cxn>
              <a:cxn ang="0">
                <a:pos x="0" y="308"/>
              </a:cxn>
              <a:cxn ang="0">
                <a:pos x="15" y="277"/>
              </a:cxn>
              <a:cxn ang="0">
                <a:pos x="0" y="277"/>
              </a:cxn>
              <a:cxn ang="0">
                <a:pos x="27" y="258"/>
              </a:cxn>
              <a:cxn ang="0">
                <a:pos x="38" y="181"/>
              </a:cxn>
            </a:cxnLst>
            <a:rect l="0" t="0" r="r" b="b"/>
            <a:pathLst>
              <a:path w="817" h="308">
                <a:moveTo>
                  <a:pt x="38" y="181"/>
                </a:moveTo>
                <a:lnTo>
                  <a:pt x="42" y="132"/>
                </a:lnTo>
                <a:lnTo>
                  <a:pt x="77" y="119"/>
                </a:lnTo>
                <a:lnTo>
                  <a:pt x="188" y="104"/>
                </a:lnTo>
                <a:lnTo>
                  <a:pt x="179" y="85"/>
                </a:lnTo>
                <a:lnTo>
                  <a:pt x="219" y="90"/>
                </a:lnTo>
                <a:lnTo>
                  <a:pt x="635" y="31"/>
                </a:lnTo>
                <a:lnTo>
                  <a:pt x="817" y="0"/>
                </a:lnTo>
                <a:lnTo>
                  <a:pt x="802" y="31"/>
                </a:lnTo>
                <a:lnTo>
                  <a:pt x="766" y="44"/>
                </a:lnTo>
                <a:lnTo>
                  <a:pt x="771" y="58"/>
                </a:lnTo>
                <a:lnTo>
                  <a:pt x="750" y="67"/>
                </a:lnTo>
                <a:lnTo>
                  <a:pt x="741" y="67"/>
                </a:lnTo>
                <a:lnTo>
                  <a:pt x="710" y="77"/>
                </a:lnTo>
                <a:lnTo>
                  <a:pt x="695" y="104"/>
                </a:lnTo>
                <a:lnTo>
                  <a:pt x="689" y="127"/>
                </a:lnTo>
                <a:lnTo>
                  <a:pt x="649" y="154"/>
                </a:lnTo>
                <a:lnTo>
                  <a:pt x="615" y="167"/>
                </a:lnTo>
                <a:lnTo>
                  <a:pt x="615" y="190"/>
                </a:lnTo>
                <a:lnTo>
                  <a:pt x="573" y="198"/>
                </a:lnTo>
                <a:lnTo>
                  <a:pt x="573" y="231"/>
                </a:lnTo>
                <a:lnTo>
                  <a:pt x="463" y="244"/>
                </a:lnTo>
                <a:lnTo>
                  <a:pt x="214" y="281"/>
                </a:lnTo>
                <a:lnTo>
                  <a:pt x="0" y="308"/>
                </a:lnTo>
                <a:lnTo>
                  <a:pt x="15" y="277"/>
                </a:lnTo>
                <a:lnTo>
                  <a:pt x="0" y="277"/>
                </a:lnTo>
                <a:lnTo>
                  <a:pt x="27" y="258"/>
                </a:lnTo>
                <a:lnTo>
                  <a:pt x="38" y="181"/>
                </a:lnTo>
                <a:close/>
              </a:path>
            </a:pathLst>
          </a:custGeom>
          <a:solidFill>
            <a:srgbClr val="FFFFFF"/>
          </a:solidFill>
          <a:ln w="9525">
            <a:noFill/>
            <a:round/>
            <a:headEnd/>
            <a:tailEnd/>
          </a:ln>
        </p:spPr>
        <p:txBody>
          <a:bodyPr/>
          <a:lstStyle/>
          <a:p>
            <a:endParaRPr lang="en-US"/>
          </a:p>
        </p:txBody>
      </p:sp>
      <p:grpSp>
        <p:nvGrpSpPr>
          <p:cNvPr id="22" name="Group 86"/>
          <p:cNvGrpSpPr>
            <a:grpSpLocks/>
          </p:cNvGrpSpPr>
          <p:nvPr/>
        </p:nvGrpSpPr>
        <p:grpSpPr bwMode="auto">
          <a:xfrm>
            <a:off x="5776913" y="3897313"/>
            <a:ext cx="1296987" cy="488950"/>
            <a:chOff x="3687" y="2395"/>
            <a:chExt cx="817" cy="308"/>
          </a:xfrm>
        </p:grpSpPr>
        <p:sp>
          <p:nvSpPr>
            <p:cNvPr id="745559" name="Freeform 87"/>
            <p:cNvSpPr>
              <a:spLocks/>
            </p:cNvSpPr>
            <p:nvPr/>
          </p:nvSpPr>
          <p:spPr bwMode="auto">
            <a:xfrm>
              <a:off x="3687" y="2395"/>
              <a:ext cx="817" cy="308"/>
            </a:xfrm>
            <a:custGeom>
              <a:avLst/>
              <a:gdLst/>
              <a:ahLst/>
              <a:cxnLst>
                <a:cxn ang="0">
                  <a:pos x="38" y="181"/>
                </a:cxn>
                <a:cxn ang="0">
                  <a:pos x="42" y="132"/>
                </a:cxn>
                <a:cxn ang="0">
                  <a:pos x="77" y="119"/>
                </a:cxn>
                <a:cxn ang="0">
                  <a:pos x="188" y="104"/>
                </a:cxn>
                <a:cxn ang="0">
                  <a:pos x="179" y="85"/>
                </a:cxn>
                <a:cxn ang="0">
                  <a:pos x="219" y="90"/>
                </a:cxn>
                <a:cxn ang="0">
                  <a:pos x="635" y="31"/>
                </a:cxn>
                <a:cxn ang="0">
                  <a:pos x="817" y="0"/>
                </a:cxn>
                <a:cxn ang="0">
                  <a:pos x="802" y="31"/>
                </a:cxn>
                <a:cxn ang="0">
                  <a:pos x="766" y="44"/>
                </a:cxn>
                <a:cxn ang="0">
                  <a:pos x="771" y="58"/>
                </a:cxn>
                <a:cxn ang="0">
                  <a:pos x="750" y="67"/>
                </a:cxn>
                <a:cxn ang="0">
                  <a:pos x="741" y="67"/>
                </a:cxn>
                <a:cxn ang="0">
                  <a:pos x="710" y="77"/>
                </a:cxn>
                <a:cxn ang="0">
                  <a:pos x="695" y="104"/>
                </a:cxn>
                <a:cxn ang="0">
                  <a:pos x="689" y="127"/>
                </a:cxn>
                <a:cxn ang="0">
                  <a:pos x="649" y="154"/>
                </a:cxn>
                <a:cxn ang="0">
                  <a:pos x="615" y="167"/>
                </a:cxn>
                <a:cxn ang="0">
                  <a:pos x="615" y="190"/>
                </a:cxn>
                <a:cxn ang="0">
                  <a:pos x="573" y="198"/>
                </a:cxn>
                <a:cxn ang="0">
                  <a:pos x="573" y="231"/>
                </a:cxn>
                <a:cxn ang="0">
                  <a:pos x="463" y="244"/>
                </a:cxn>
                <a:cxn ang="0">
                  <a:pos x="214" y="281"/>
                </a:cxn>
                <a:cxn ang="0">
                  <a:pos x="0" y="308"/>
                </a:cxn>
                <a:cxn ang="0">
                  <a:pos x="15" y="277"/>
                </a:cxn>
                <a:cxn ang="0">
                  <a:pos x="0" y="277"/>
                </a:cxn>
                <a:cxn ang="0">
                  <a:pos x="27" y="258"/>
                </a:cxn>
                <a:cxn ang="0">
                  <a:pos x="38" y="181"/>
                </a:cxn>
              </a:cxnLst>
              <a:rect l="0" t="0" r="r" b="b"/>
              <a:pathLst>
                <a:path w="817" h="308">
                  <a:moveTo>
                    <a:pt x="38" y="181"/>
                  </a:moveTo>
                  <a:lnTo>
                    <a:pt x="42" y="132"/>
                  </a:lnTo>
                  <a:lnTo>
                    <a:pt x="77" y="119"/>
                  </a:lnTo>
                  <a:lnTo>
                    <a:pt x="188" y="104"/>
                  </a:lnTo>
                  <a:lnTo>
                    <a:pt x="179" y="85"/>
                  </a:lnTo>
                  <a:lnTo>
                    <a:pt x="219" y="90"/>
                  </a:lnTo>
                  <a:lnTo>
                    <a:pt x="635" y="31"/>
                  </a:lnTo>
                  <a:lnTo>
                    <a:pt x="817" y="0"/>
                  </a:lnTo>
                  <a:lnTo>
                    <a:pt x="802" y="31"/>
                  </a:lnTo>
                  <a:lnTo>
                    <a:pt x="766" y="44"/>
                  </a:lnTo>
                  <a:lnTo>
                    <a:pt x="771" y="58"/>
                  </a:lnTo>
                  <a:lnTo>
                    <a:pt x="750" y="67"/>
                  </a:lnTo>
                  <a:lnTo>
                    <a:pt x="741" y="67"/>
                  </a:lnTo>
                  <a:lnTo>
                    <a:pt x="710" y="77"/>
                  </a:lnTo>
                  <a:lnTo>
                    <a:pt x="695" y="104"/>
                  </a:lnTo>
                  <a:lnTo>
                    <a:pt x="689" y="127"/>
                  </a:lnTo>
                  <a:lnTo>
                    <a:pt x="649" y="154"/>
                  </a:lnTo>
                  <a:lnTo>
                    <a:pt x="615" y="167"/>
                  </a:lnTo>
                  <a:lnTo>
                    <a:pt x="615" y="190"/>
                  </a:lnTo>
                  <a:lnTo>
                    <a:pt x="573" y="198"/>
                  </a:lnTo>
                  <a:lnTo>
                    <a:pt x="573" y="231"/>
                  </a:lnTo>
                  <a:lnTo>
                    <a:pt x="463" y="244"/>
                  </a:lnTo>
                  <a:lnTo>
                    <a:pt x="214" y="281"/>
                  </a:lnTo>
                  <a:lnTo>
                    <a:pt x="0" y="308"/>
                  </a:lnTo>
                  <a:lnTo>
                    <a:pt x="15" y="277"/>
                  </a:lnTo>
                  <a:lnTo>
                    <a:pt x="0" y="277"/>
                  </a:lnTo>
                  <a:lnTo>
                    <a:pt x="27" y="258"/>
                  </a:lnTo>
                  <a:lnTo>
                    <a:pt x="38" y="181"/>
                  </a:lnTo>
                  <a:close/>
                </a:path>
              </a:pathLst>
            </a:custGeom>
            <a:solidFill>
              <a:srgbClr val="FFEA00"/>
            </a:solidFill>
            <a:ln w="9525">
              <a:noFill/>
              <a:round/>
              <a:headEnd/>
              <a:tailEnd/>
            </a:ln>
          </p:spPr>
          <p:txBody>
            <a:bodyPr/>
            <a:lstStyle/>
            <a:p>
              <a:endParaRPr lang="en-US"/>
            </a:p>
          </p:txBody>
        </p:sp>
        <p:sp>
          <p:nvSpPr>
            <p:cNvPr id="745560" name="Freeform 88"/>
            <p:cNvSpPr>
              <a:spLocks/>
            </p:cNvSpPr>
            <p:nvPr/>
          </p:nvSpPr>
          <p:spPr bwMode="auto">
            <a:xfrm>
              <a:off x="3687" y="2395"/>
              <a:ext cx="817" cy="308"/>
            </a:xfrm>
            <a:custGeom>
              <a:avLst/>
              <a:gdLst/>
              <a:ahLst/>
              <a:cxnLst>
                <a:cxn ang="0">
                  <a:pos x="38" y="181"/>
                </a:cxn>
                <a:cxn ang="0">
                  <a:pos x="42" y="132"/>
                </a:cxn>
                <a:cxn ang="0">
                  <a:pos x="77" y="119"/>
                </a:cxn>
                <a:cxn ang="0">
                  <a:pos x="188" y="104"/>
                </a:cxn>
                <a:cxn ang="0">
                  <a:pos x="179" y="85"/>
                </a:cxn>
                <a:cxn ang="0">
                  <a:pos x="219" y="90"/>
                </a:cxn>
                <a:cxn ang="0">
                  <a:pos x="635" y="31"/>
                </a:cxn>
                <a:cxn ang="0">
                  <a:pos x="817" y="0"/>
                </a:cxn>
                <a:cxn ang="0">
                  <a:pos x="802" y="31"/>
                </a:cxn>
                <a:cxn ang="0">
                  <a:pos x="766" y="44"/>
                </a:cxn>
                <a:cxn ang="0">
                  <a:pos x="771" y="58"/>
                </a:cxn>
                <a:cxn ang="0">
                  <a:pos x="750" y="67"/>
                </a:cxn>
                <a:cxn ang="0">
                  <a:pos x="741" y="67"/>
                </a:cxn>
                <a:cxn ang="0">
                  <a:pos x="710" y="77"/>
                </a:cxn>
                <a:cxn ang="0">
                  <a:pos x="695" y="104"/>
                </a:cxn>
                <a:cxn ang="0">
                  <a:pos x="689" y="127"/>
                </a:cxn>
                <a:cxn ang="0">
                  <a:pos x="649" y="154"/>
                </a:cxn>
                <a:cxn ang="0">
                  <a:pos x="615" y="167"/>
                </a:cxn>
                <a:cxn ang="0">
                  <a:pos x="615" y="190"/>
                </a:cxn>
                <a:cxn ang="0">
                  <a:pos x="573" y="198"/>
                </a:cxn>
                <a:cxn ang="0">
                  <a:pos x="573" y="231"/>
                </a:cxn>
                <a:cxn ang="0">
                  <a:pos x="463" y="244"/>
                </a:cxn>
                <a:cxn ang="0">
                  <a:pos x="214" y="281"/>
                </a:cxn>
                <a:cxn ang="0">
                  <a:pos x="0" y="308"/>
                </a:cxn>
                <a:cxn ang="0">
                  <a:pos x="15" y="277"/>
                </a:cxn>
                <a:cxn ang="0">
                  <a:pos x="0" y="277"/>
                </a:cxn>
                <a:cxn ang="0">
                  <a:pos x="27" y="258"/>
                </a:cxn>
                <a:cxn ang="0">
                  <a:pos x="38" y="181"/>
                </a:cxn>
              </a:cxnLst>
              <a:rect l="0" t="0" r="r" b="b"/>
              <a:pathLst>
                <a:path w="817" h="308">
                  <a:moveTo>
                    <a:pt x="38" y="181"/>
                  </a:moveTo>
                  <a:lnTo>
                    <a:pt x="42" y="132"/>
                  </a:lnTo>
                  <a:lnTo>
                    <a:pt x="77" y="119"/>
                  </a:lnTo>
                  <a:lnTo>
                    <a:pt x="188" y="104"/>
                  </a:lnTo>
                  <a:lnTo>
                    <a:pt x="179" y="85"/>
                  </a:lnTo>
                  <a:lnTo>
                    <a:pt x="219" y="90"/>
                  </a:lnTo>
                  <a:lnTo>
                    <a:pt x="635" y="31"/>
                  </a:lnTo>
                  <a:lnTo>
                    <a:pt x="817" y="0"/>
                  </a:lnTo>
                  <a:lnTo>
                    <a:pt x="802" y="31"/>
                  </a:lnTo>
                  <a:lnTo>
                    <a:pt x="766" y="44"/>
                  </a:lnTo>
                  <a:lnTo>
                    <a:pt x="771" y="58"/>
                  </a:lnTo>
                  <a:lnTo>
                    <a:pt x="750" y="67"/>
                  </a:lnTo>
                  <a:lnTo>
                    <a:pt x="741" y="67"/>
                  </a:lnTo>
                  <a:lnTo>
                    <a:pt x="710" y="77"/>
                  </a:lnTo>
                  <a:lnTo>
                    <a:pt x="695" y="104"/>
                  </a:lnTo>
                  <a:lnTo>
                    <a:pt x="689" y="127"/>
                  </a:lnTo>
                  <a:lnTo>
                    <a:pt x="649" y="154"/>
                  </a:lnTo>
                  <a:lnTo>
                    <a:pt x="615" y="167"/>
                  </a:lnTo>
                  <a:lnTo>
                    <a:pt x="615" y="190"/>
                  </a:lnTo>
                  <a:lnTo>
                    <a:pt x="573" y="198"/>
                  </a:lnTo>
                  <a:lnTo>
                    <a:pt x="573" y="231"/>
                  </a:lnTo>
                  <a:lnTo>
                    <a:pt x="463" y="244"/>
                  </a:lnTo>
                  <a:lnTo>
                    <a:pt x="214" y="281"/>
                  </a:lnTo>
                  <a:lnTo>
                    <a:pt x="0" y="308"/>
                  </a:lnTo>
                  <a:lnTo>
                    <a:pt x="15" y="277"/>
                  </a:lnTo>
                  <a:lnTo>
                    <a:pt x="0" y="277"/>
                  </a:lnTo>
                  <a:lnTo>
                    <a:pt x="27" y="258"/>
                  </a:lnTo>
                  <a:lnTo>
                    <a:pt x="38" y="181"/>
                  </a:lnTo>
                </a:path>
              </a:pathLst>
            </a:custGeom>
            <a:noFill/>
            <a:ln w="12700" cap="rnd">
              <a:solidFill>
                <a:srgbClr val="000000"/>
              </a:solidFill>
              <a:prstDash val="solid"/>
              <a:round/>
              <a:headEnd/>
              <a:tailEnd/>
            </a:ln>
          </p:spPr>
          <p:txBody>
            <a:bodyPr/>
            <a:lstStyle/>
            <a:p>
              <a:endParaRPr lang="en-US"/>
            </a:p>
          </p:txBody>
        </p:sp>
      </p:grpSp>
      <p:sp>
        <p:nvSpPr>
          <p:cNvPr id="745561" name="Freeform 89"/>
          <p:cNvSpPr>
            <a:spLocks/>
          </p:cNvSpPr>
          <p:nvPr/>
        </p:nvSpPr>
        <p:spPr bwMode="auto">
          <a:xfrm>
            <a:off x="6684963" y="3706813"/>
            <a:ext cx="1335087" cy="557212"/>
          </a:xfrm>
          <a:custGeom>
            <a:avLst/>
            <a:gdLst/>
            <a:ahLst/>
            <a:cxnLst>
              <a:cxn ang="0">
                <a:pos x="244" y="117"/>
              </a:cxn>
              <a:cxn ang="0">
                <a:pos x="791" y="0"/>
              </a:cxn>
              <a:cxn ang="0">
                <a:pos x="806" y="45"/>
              </a:cxn>
              <a:cxn ang="0">
                <a:pos x="770" y="49"/>
              </a:cxn>
              <a:cxn ang="0">
                <a:pos x="746" y="77"/>
              </a:cxn>
              <a:cxn ang="0">
                <a:pos x="714" y="59"/>
              </a:cxn>
              <a:cxn ang="0">
                <a:pos x="729" y="82"/>
              </a:cxn>
              <a:cxn ang="0">
                <a:pos x="729" y="101"/>
              </a:cxn>
              <a:cxn ang="0">
                <a:pos x="746" y="82"/>
              </a:cxn>
              <a:cxn ang="0">
                <a:pos x="796" y="68"/>
              </a:cxn>
              <a:cxn ang="0">
                <a:pos x="811" y="86"/>
              </a:cxn>
              <a:cxn ang="0">
                <a:pos x="811" y="63"/>
              </a:cxn>
              <a:cxn ang="0">
                <a:pos x="836" y="68"/>
              </a:cxn>
              <a:cxn ang="0">
                <a:pos x="841" y="101"/>
              </a:cxn>
              <a:cxn ang="0">
                <a:pos x="811" y="142"/>
              </a:cxn>
              <a:cxn ang="0">
                <a:pos x="770" y="142"/>
              </a:cxn>
              <a:cxn ang="0">
                <a:pos x="746" y="155"/>
              </a:cxn>
              <a:cxn ang="0">
                <a:pos x="766" y="173"/>
              </a:cxn>
              <a:cxn ang="0">
                <a:pos x="746" y="200"/>
              </a:cxn>
              <a:cxn ang="0">
                <a:pos x="806" y="183"/>
              </a:cxn>
              <a:cxn ang="0">
                <a:pos x="800" y="204"/>
              </a:cxn>
              <a:cxn ang="0">
                <a:pos x="755" y="247"/>
              </a:cxn>
              <a:cxn ang="0">
                <a:pos x="693" y="270"/>
              </a:cxn>
              <a:cxn ang="0">
                <a:pos x="678" y="332"/>
              </a:cxn>
              <a:cxn ang="0">
                <a:pos x="619" y="338"/>
              </a:cxn>
              <a:cxn ang="0">
                <a:pos x="482" y="274"/>
              </a:cxn>
              <a:cxn ang="0">
                <a:pos x="375" y="293"/>
              </a:cxn>
              <a:cxn ang="0">
                <a:pos x="350" y="283"/>
              </a:cxn>
              <a:cxn ang="0">
                <a:pos x="319" y="287"/>
              </a:cxn>
              <a:cxn ang="0">
                <a:pos x="295" y="283"/>
              </a:cxn>
              <a:cxn ang="0">
                <a:pos x="158" y="311"/>
              </a:cxn>
              <a:cxn ang="0">
                <a:pos x="146" y="324"/>
              </a:cxn>
              <a:cxn ang="0">
                <a:pos x="131" y="328"/>
              </a:cxn>
              <a:cxn ang="0">
                <a:pos x="0" y="351"/>
              </a:cxn>
              <a:cxn ang="0">
                <a:pos x="0" y="319"/>
              </a:cxn>
              <a:cxn ang="0">
                <a:pos x="42" y="311"/>
              </a:cxn>
              <a:cxn ang="0">
                <a:pos x="42" y="287"/>
              </a:cxn>
              <a:cxn ang="0">
                <a:pos x="77" y="274"/>
              </a:cxn>
              <a:cxn ang="0">
                <a:pos x="116" y="247"/>
              </a:cxn>
              <a:cxn ang="0">
                <a:pos x="122" y="223"/>
              </a:cxn>
              <a:cxn ang="0">
                <a:pos x="137" y="196"/>
              </a:cxn>
              <a:cxn ang="0">
                <a:pos x="169" y="187"/>
              </a:cxn>
              <a:cxn ang="0">
                <a:pos x="178" y="187"/>
              </a:cxn>
              <a:cxn ang="0">
                <a:pos x="199" y="177"/>
              </a:cxn>
              <a:cxn ang="0">
                <a:pos x="193" y="164"/>
              </a:cxn>
              <a:cxn ang="0">
                <a:pos x="229" y="150"/>
              </a:cxn>
              <a:cxn ang="0">
                <a:pos x="244" y="119"/>
              </a:cxn>
              <a:cxn ang="0">
                <a:pos x="244" y="117"/>
              </a:cxn>
            </a:cxnLst>
            <a:rect l="0" t="0" r="r" b="b"/>
            <a:pathLst>
              <a:path w="841" h="351">
                <a:moveTo>
                  <a:pt x="244" y="117"/>
                </a:moveTo>
                <a:lnTo>
                  <a:pt x="791" y="0"/>
                </a:lnTo>
                <a:lnTo>
                  <a:pt x="806" y="45"/>
                </a:lnTo>
                <a:lnTo>
                  <a:pt x="770" y="49"/>
                </a:lnTo>
                <a:lnTo>
                  <a:pt x="746" y="77"/>
                </a:lnTo>
                <a:lnTo>
                  <a:pt x="714" y="59"/>
                </a:lnTo>
                <a:lnTo>
                  <a:pt x="729" y="82"/>
                </a:lnTo>
                <a:lnTo>
                  <a:pt x="729" y="101"/>
                </a:lnTo>
                <a:lnTo>
                  <a:pt x="746" y="82"/>
                </a:lnTo>
                <a:lnTo>
                  <a:pt x="796" y="68"/>
                </a:lnTo>
                <a:lnTo>
                  <a:pt x="811" y="86"/>
                </a:lnTo>
                <a:lnTo>
                  <a:pt x="811" y="63"/>
                </a:lnTo>
                <a:lnTo>
                  <a:pt x="836" y="68"/>
                </a:lnTo>
                <a:lnTo>
                  <a:pt x="841" y="101"/>
                </a:lnTo>
                <a:lnTo>
                  <a:pt x="811" y="142"/>
                </a:lnTo>
                <a:lnTo>
                  <a:pt x="770" y="142"/>
                </a:lnTo>
                <a:lnTo>
                  <a:pt x="746" y="155"/>
                </a:lnTo>
                <a:lnTo>
                  <a:pt x="766" y="173"/>
                </a:lnTo>
                <a:lnTo>
                  <a:pt x="746" y="200"/>
                </a:lnTo>
                <a:lnTo>
                  <a:pt x="806" y="183"/>
                </a:lnTo>
                <a:lnTo>
                  <a:pt x="800" y="204"/>
                </a:lnTo>
                <a:lnTo>
                  <a:pt x="755" y="247"/>
                </a:lnTo>
                <a:lnTo>
                  <a:pt x="693" y="270"/>
                </a:lnTo>
                <a:lnTo>
                  <a:pt x="678" y="332"/>
                </a:lnTo>
                <a:lnTo>
                  <a:pt x="619" y="338"/>
                </a:lnTo>
                <a:lnTo>
                  <a:pt x="482" y="274"/>
                </a:lnTo>
                <a:lnTo>
                  <a:pt x="375" y="293"/>
                </a:lnTo>
                <a:lnTo>
                  <a:pt x="350" y="283"/>
                </a:lnTo>
                <a:lnTo>
                  <a:pt x="319" y="287"/>
                </a:lnTo>
                <a:lnTo>
                  <a:pt x="295" y="283"/>
                </a:lnTo>
                <a:lnTo>
                  <a:pt x="158" y="311"/>
                </a:lnTo>
                <a:lnTo>
                  <a:pt x="146" y="324"/>
                </a:lnTo>
                <a:lnTo>
                  <a:pt x="131" y="328"/>
                </a:lnTo>
                <a:lnTo>
                  <a:pt x="0" y="351"/>
                </a:lnTo>
                <a:lnTo>
                  <a:pt x="0" y="319"/>
                </a:lnTo>
                <a:lnTo>
                  <a:pt x="42" y="311"/>
                </a:lnTo>
                <a:lnTo>
                  <a:pt x="42" y="287"/>
                </a:lnTo>
                <a:lnTo>
                  <a:pt x="77" y="274"/>
                </a:lnTo>
                <a:lnTo>
                  <a:pt x="116" y="247"/>
                </a:lnTo>
                <a:lnTo>
                  <a:pt x="122" y="223"/>
                </a:lnTo>
                <a:lnTo>
                  <a:pt x="137" y="196"/>
                </a:lnTo>
                <a:lnTo>
                  <a:pt x="169" y="187"/>
                </a:lnTo>
                <a:lnTo>
                  <a:pt x="178" y="187"/>
                </a:lnTo>
                <a:lnTo>
                  <a:pt x="199" y="177"/>
                </a:lnTo>
                <a:lnTo>
                  <a:pt x="193" y="164"/>
                </a:lnTo>
                <a:lnTo>
                  <a:pt x="229" y="150"/>
                </a:lnTo>
                <a:lnTo>
                  <a:pt x="244" y="119"/>
                </a:lnTo>
                <a:lnTo>
                  <a:pt x="244" y="117"/>
                </a:lnTo>
                <a:close/>
              </a:path>
            </a:pathLst>
          </a:custGeom>
          <a:solidFill>
            <a:srgbClr val="FFFFFF"/>
          </a:solidFill>
          <a:ln w="9525">
            <a:noFill/>
            <a:round/>
            <a:headEnd/>
            <a:tailEnd/>
          </a:ln>
        </p:spPr>
        <p:txBody>
          <a:bodyPr/>
          <a:lstStyle/>
          <a:p>
            <a:endParaRPr lang="en-US"/>
          </a:p>
        </p:txBody>
      </p:sp>
      <p:grpSp>
        <p:nvGrpSpPr>
          <p:cNvPr id="23" name="Group 90"/>
          <p:cNvGrpSpPr>
            <a:grpSpLocks/>
          </p:cNvGrpSpPr>
          <p:nvPr/>
        </p:nvGrpSpPr>
        <p:grpSpPr bwMode="auto">
          <a:xfrm>
            <a:off x="6684963" y="3706813"/>
            <a:ext cx="1335087" cy="557212"/>
            <a:chOff x="4259" y="2275"/>
            <a:chExt cx="841" cy="351"/>
          </a:xfrm>
        </p:grpSpPr>
        <p:sp>
          <p:nvSpPr>
            <p:cNvPr id="745563" name="Freeform 91"/>
            <p:cNvSpPr>
              <a:spLocks/>
            </p:cNvSpPr>
            <p:nvPr/>
          </p:nvSpPr>
          <p:spPr bwMode="auto">
            <a:xfrm>
              <a:off x="4259" y="2275"/>
              <a:ext cx="841" cy="351"/>
            </a:xfrm>
            <a:custGeom>
              <a:avLst/>
              <a:gdLst/>
              <a:ahLst/>
              <a:cxnLst>
                <a:cxn ang="0">
                  <a:pos x="244" y="117"/>
                </a:cxn>
                <a:cxn ang="0">
                  <a:pos x="791" y="0"/>
                </a:cxn>
                <a:cxn ang="0">
                  <a:pos x="806" y="45"/>
                </a:cxn>
                <a:cxn ang="0">
                  <a:pos x="770" y="49"/>
                </a:cxn>
                <a:cxn ang="0">
                  <a:pos x="746" y="77"/>
                </a:cxn>
                <a:cxn ang="0">
                  <a:pos x="714" y="59"/>
                </a:cxn>
                <a:cxn ang="0">
                  <a:pos x="729" y="82"/>
                </a:cxn>
                <a:cxn ang="0">
                  <a:pos x="729" y="101"/>
                </a:cxn>
                <a:cxn ang="0">
                  <a:pos x="746" y="82"/>
                </a:cxn>
                <a:cxn ang="0">
                  <a:pos x="796" y="68"/>
                </a:cxn>
                <a:cxn ang="0">
                  <a:pos x="811" y="86"/>
                </a:cxn>
                <a:cxn ang="0">
                  <a:pos x="811" y="63"/>
                </a:cxn>
                <a:cxn ang="0">
                  <a:pos x="836" y="68"/>
                </a:cxn>
                <a:cxn ang="0">
                  <a:pos x="841" y="101"/>
                </a:cxn>
                <a:cxn ang="0">
                  <a:pos x="811" y="142"/>
                </a:cxn>
                <a:cxn ang="0">
                  <a:pos x="770" y="142"/>
                </a:cxn>
                <a:cxn ang="0">
                  <a:pos x="746" y="155"/>
                </a:cxn>
                <a:cxn ang="0">
                  <a:pos x="766" y="173"/>
                </a:cxn>
                <a:cxn ang="0">
                  <a:pos x="746" y="200"/>
                </a:cxn>
                <a:cxn ang="0">
                  <a:pos x="806" y="183"/>
                </a:cxn>
                <a:cxn ang="0">
                  <a:pos x="800" y="204"/>
                </a:cxn>
                <a:cxn ang="0">
                  <a:pos x="755" y="247"/>
                </a:cxn>
                <a:cxn ang="0">
                  <a:pos x="693" y="270"/>
                </a:cxn>
                <a:cxn ang="0">
                  <a:pos x="678" y="332"/>
                </a:cxn>
                <a:cxn ang="0">
                  <a:pos x="619" y="338"/>
                </a:cxn>
                <a:cxn ang="0">
                  <a:pos x="482" y="274"/>
                </a:cxn>
                <a:cxn ang="0">
                  <a:pos x="375" y="293"/>
                </a:cxn>
                <a:cxn ang="0">
                  <a:pos x="350" y="283"/>
                </a:cxn>
                <a:cxn ang="0">
                  <a:pos x="319" y="287"/>
                </a:cxn>
                <a:cxn ang="0">
                  <a:pos x="295" y="283"/>
                </a:cxn>
                <a:cxn ang="0">
                  <a:pos x="158" y="311"/>
                </a:cxn>
                <a:cxn ang="0">
                  <a:pos x="146" y="324"/>
                </a:cxn>
                <a:cxn ang="0">
                  <a:pos x="131" y="328"/>
                </a:cxn>
                <a:cxn ang="0">
                  <a:pos x="0" y="351"/>
                </a:cxn>
                <a:cxn ang="0">
                  <a:pos x="0" y="319"/>
                </a:cxn>
                <a:cxn ang="0">
                  <a:pos x="42" y="311"/>
                </a:cxn>
                <a:cxn ang="0">
                  <a:pos x="42" y="287"/>
                </a:cxn>
                <a:cxn ang="0">
                  <a:pos x="77" y="274"/>
                </a:cxn>
                <a:cxn ang="0">
                  <a:pos x="116" y="247"/>
                </a:cxn>
                <a:cxn ang="0">
                  <a:pos x="122" y="223"/>
                </a:cxn>
                <a:cxn ang="0">
                  <a:pos x="137" y="196"/>
                </a:cxn>
                <a:cxn ang="0">
                  <a:pos x="169" y="187"/>
                </a:cxn>
                <a:cxn ang="0">
                  <a:pos x="178" y="187"/>
                </a:cxn>
                <a:cxn ang="0">
                  <a:pos x="199" y="177"/>
                </a:cxn>
                <a:cxn ang="0">
                  <a:pos x="193" y="164"/>
                </a:cxn>
                <a:cxn ang="0">
                  <a:pos x="229" y="150"/>
                </a:cxn>
                <a:cxn ang="0">
                  <a:pos x="244" y="119"/>
                </a:cxn>
                <a:cxn ang="0">
                  <a:pos x="244" y="117"/>
                </a:cxn>
              </a:cxnLst>
              <a:rect l="0" t="0" r="r" b="b"/>
              <a:pathLst>
                <a:path w="841" h="351">
                  <a:moveTo>
                    <a:pt x="244" y="117"/>
                  </a:moveTo>
                  <a:lnTo>
                    <a:pt x="791" y="0"/>
                  </a:lnTo>
                  <a:lnTo>
                    <a:pt x="806" y="45"/>
                  </a:lnTo>
                  <a:lnTo>
                    <a:pt x="770" y="49"/>
                  </a:lnTo>
                  <a:lnTo>
                    <a:pt x="746" y="77"/>
                  </a:lnTo>
                  <a:lnTo>
                    <a:pt x="714" y="59"/>
                  </a:lnTo>
                  <a:lnTo>
                    <a:pt x="729" y="82"/>
                  </a:lnTo>
                  <a:lnTo>
                    <a:pt x="729" y="101"/>
                  </a:lnTo>
                  <a:lnTo>
                    <a:pt x="746" y="82"/>
                  </a:lnTo>
                  <a:lnTo>
                    <a:pt x="796" y="68"/>
                  </a:lnTo>
                  <a:lnTo>
                    <a:pt x="811" y="86"/>
                  </a:lnTo>
                  <a:lnTo>
                    <a:pt x="811" y="63"/>
                  </a:lnTo>
                  <a:lnTo>
                    <a:pt x="836" y="68"/>
                  </a:lnTo>
                  <a:lnTo>
                    <a:pt x="841" y="101"/>
                  </a:lnTo>
                  <a:lnTo>
                    <a:pt x="811" y="142"/>
                  </a:lnTo>
                  <a:lnTo>
                    <a:pt x="770" y="142"/>
                  </a:lnTo>
                  <a:lnTo>
                    <a:pt x="746" y="155"/>
                  </a:lnTo>
                  <a:lnTo>
                    <a:pt x="766" y="173"/>
                  </a:lnTo>
                  <a:lnTo>
                    <a:pt x="746" y="200"/>
                  </a:lnTo>
                  <a:lnTo>
                    <a:pt x="806" y="183"/>
                  </a:lnTo>
                  <a:lnTo>
                    <a:pt x="800" y="204"/>
                  </a:lnTo>
                  <a:lnTo>
                    <a:pt x="755" y="247"/>
                  </a:lnTo>
                  <a:lnTo>
                    <a:pt x="693" y="270"/>
                  </a:lnTo>
                  <a:lnTo>
                    <a:pt x="678" y="332"/>
                  </a:lnTo>
                  <a:lnTo>
                    <a:pt x="619" y="338"/>
                  </a:lnTo>
                  <a:lnTo>
                    <a:pt x="482" y="274"/>
                  </a:lnTo>
                  <a:lnTo>
                    <a:pt x="375" y="293"/>
                  </a:lnTo>
                  <a:lnTo>
                    <a:pt x="350" y="283"/>
                  </a:lnTo>
                  <a:lnTo>
                    <a:pt x="319" y="287"/>
                  </a:lnTo>
                  <a:lnTo>
                    <a:pt x="295" y="283"/>
                  </a:lnTo>
                  <a:lnTo>
                    <a:pt x="158" y="311"/>
                  </a:lnTo>
                  <a:lnTo>
                    <a:pt x="146" y="324"/>
                  </a:lnTo>
                  <a:lnTo>
                    <a:pt x="131" y="328"/>
                  </a:lnTo>
                  <a:lnTo>
                    <a:pt x="0" y="351"/>
                  </a:lnTo>
                  <a:lnTo>
                    <a:pt x="0" y="319"/>
                  </a:lnTo>
                  <a:lnTo>
                    <a:pt x="42" y="311"/>
                  </a:lnTo>
                  <a:lnTo>
                    <a:pt x="42" y="287"/>
                  </a:lnTo>
                  <a:lnTo>
                    <a:pt x="77" y="274"/>
                  </a:lnTo>
                  <a:lnTo>
                    <a:pt x="116" y="247"/>
                  </a:lnTo>
                  <a:lnTo>
                    <a:pt x="122" y="223"/>
                  </a:lnTo>
                  <a:lnTo>
                    <a:pt x="137" y="196"/>
                  </a:lnTo>
                  <a:lnTo>
                    <a:pt x="169" y="187"/>
                  </a:lnTo>
                  <a:lnTo>
                    <a:pt x="178" y="187"/>
                  </a:lnTo>
                  <a:lnTo>
                    <a:pt x="199" y="177"/>
                  </a:lnTo>
                  <a:lnTo>
                    <a:pt x="193" y="164"/>
                  </a:lnTo>
                  <a:lnTo>
                    <a:pt x="229" y="150"/>
                  </a:lnTo>
                  <a:lnTo>
                    <a:pt x="244" y="119"/>
                  </a:lnTo>
                  <a:lnTo>
                    <a:pt x="244" y="117"/>
                  </a:lnTo>
                  <a:close/>
                </a:path>
              </a:pathLst>
            </a:custGeom>
            <a:solidFill>
              <a:srgbClr val="FFEA00"/>
            </a:solidFill>
            <a:ln w="9525">
              <a:noFill/>
              <a:round/>
              <a:headEnd/>
              <a:tailEnd/>
            </a:ln>
          </p:spPr>
          <p:txBody>
            <a:bodyPr/>
            <a:lstStyle/>
            <a:p>
              <a:endParaRPr lang="en-US"/>
            </a:p>
          </p:txBody>
        </p:sp>
        <p:sp>
          <p:nvSpPr>
            <p:cNvPr id="745564" name="Freeform 92"/>
            <p:cNvSpPr>
              <a:spLocks/>
            </p:cNvSpPr>
            <p:nvPr/>
          </p:nvSpPr>
          <p:spPr bwMode="auto">
            <a:xfrm>
              <a:off x="4259" y="2275"/>
              <a:ext cx="841" cy="351"/>
            </a:xfrm>
            <a:custGeom>
              <a:avLst/>
              <a:gdLst/>
              <a:ahLst/>
              <a:cxnLst>
                <a:cxn ang="0">
                  <a:pos x="244" y="117"/>
                </a:cxn>
                <a:cxn ang="0">
                  <a:pos x="791" y="0"/>
                </a:cxn>
                <a:cxn ang="0">
                  <a:pos x="806" y="45"/>
                </a:cxn>
                <a:cxn ang="0">
                  <a:pos x="770" y="49"/>
                </a:cxn>
                <a:cxn ang="0">
                  <a:pos x="746" y="77"/>
                </a:cxn>
                <a:cxn ang="0">
                  <a:pos x="714" y="59"/>
                </a:cxn>
                <a:cxn ang="0">
                  <a:pos x="729" y="82"/>
                </a:cxn>
                <a:cxn ang="0">
                  <a:pos x="729" y="101"/>
                </a:cxn>
                <a:cxn ang="0">
                  <a:pos x="746" y="82"/>
                </a:cxn>
                <a:cxn ang="0">
                  <a:pos x="796" y="68"/>
                </a:cxn>
                <a:cxn ang="0">
                  <a:pos x="811" y="86"/>
                </a:cxn>
                <a:cxn ang="0">
                  <a:pos x="811" y="63"/>
                </a:cxn>
                <a:cxn ang="0">
                  <a:pos x="836" y="68"/>
                </a:cxn>
                <a:cxn ang="0">
                  <a:pos x="841" y="101"/>
                </a:cxn>
                <a:cxn ang="0">
                  <a:pos x="811" y="142"/>
                </a:cxn>
                <a:cxn ang="0">
                  <a:pos x="770" y="142"/>
                </a:cxn>
                <a:cxn ang="0">
                  <a:pos x="746" y="155"/>
                </a:cxn>
                <a:cxn ang="0">
                  <a:pos x="766" y="173"/>
                </a:cxn>
                <a:cxn ang="0">
                  <a:pos x="746" y="200"/>
                </a:cxn>
                <a:cxn ang="0">
                  <a:pos x="806" y="183"/>
                </a:cxn>
                <a:cxn ang="0">
                  <a:pos x="800" y="204"/>
                </a:cxn>
                <a:cxn ang="0">
                  <a:pos x="755" y="247"/>
                </a:cxn>
                <a:cxn ang="0">
                  <a:pos x="693" y="270"/>
                </a:cxn>
                <a:cxn ang="0">
                  <a:pos x="678" y="332"/>
                </a:cxn>
                <a:cxn ang="0">
                  <a:pos x="619" y="338"/>
                </a:cxn>
                <a:cxn ang="0">
                  <a:pos x="482" y="274"/>
                </a:cxn>
                <a:cxn ang="0">
                  <a:pos x="375" y="293"/>
                </a:cxn>
                <a:cxn ang="0">
                  <a:pos x="350" y="283"/>
                </a:cxn>
                <a:cxn ang="0">
                  <a:pos x="319" y="287"/>
                </a:cxn>
                <a:cxn ang="0">
                  <a:pos x="295" y="283"/>
                </a:cxn>
                <a:cxn ang="0">
                  <a:pos x="158" y="311"/>
                </a:cxn>
                <a:cxn ang="0">
                  <a:pos x="146" y="324"/>
                </a:cxn>
                <a:cxn ang="0">
                  <a:pos x="131" y="328"/>
                </a:cxn>
                <a:cxn ang="0">
                  <a:pos x="0" y="351"/>
                </a:cxn>
                <a:cxn ang="0">
                  <a:pos x="0" y="319"/>
                </a:cxn>
                <a:cxn ang="0">
                  <a:pos x="42" y="311"/>
                </a:cxn>
                <a:cxn ang="0">
                  <a:pos x="42" y="287"/>
                </a:cxn>
                <a:cxn ang="0">
                  <a:pos x="77" y="274"/>
                </a:cxn>
                <a:cxn ang="0">
                  <a:pos x="116" y="247"/>
                </a:cxn>
                <a:cxn ang="0">
                  <a:pos x="122" y="223"/>
                </a:cxn>
                <a:cxn ang="0">
                  <a:pos x="137" y="196"/>
                </a:cxn>
                <a:cxn ang="0">
                  <a:pos x="169" y="187"/>
                </a:cxn>
                <a:cxn ang="0">
                  <a:pos x="178" y="187"/>
                </a:cxn>
                <a:cxn ang="0">
                  <a:pos x="199" y="177"/>
                </a:cxn>
                <a:cxn ang="0">
                  <a:pos x="193" y="164"/>
                </a:cxn>
                <a:cxn ang="0">
                  <a:pos x="229" y="150"/>
                </a:cxn>
                <a:cxn ang="0">
                  <a:pos x="244" y="119"/>
                </a:cxn>
              </a:cxnLst>
              <a:rect l="0" t="0" r="r" b="b"/>
              <a:pathLst>
                <a:path w="841" h="351">
                  <a:moveTo>
                    <a:pt x="244" y="117"/>
                  </a:moveTo>
                  <a:lnTo>
                    <a:pt x="791" y="0"/>
                  </a:lnTo>
                  <a:lnTo>
                    <a:pt x="806" y="45"/>
                  </a:lnTo>
                  <a:lnTo>
                    <a:pt x="770" y="49"/>
                  </a:lnTo>
                  <a:lnTo>
                    <a:pt x="746" y="77"/>
                  </a:lnTo>
                  <a:lnTo>
                    <a:pt x="714" y="59"/>
                  </a:lnTo>
                  <a:lnTo>
                    <a:pt x="729" y="82"/>
                  </a:lnTo>
                  <a:lnTo>
                    <a:pt x="729" y="101"/>
                  </a:lnTo>
                  <a:lnTo>
                    <a:pt x="746" y="82"/>
                  </a:lnTo>
                  <a:lnTo>
                    <a:pt x="796" y="68"/>
                  </a:lnTo>
                  <a:lnTo>
                    <a:pt x="811" y="86"/>
                  </a:lnTo>
                  <a:lnTo>
                    <a:pt x="811" y="63"/>
                  </a:lnTo>
                  <a:lnTo>
                    <a:pt x="836" y="68"/>
                  </a:lnTo>
                  <a:lnTo>
                    <a:pt x="841" y="101"/>
                  </a:lnTo>
                  <a:lnTo>
                    <a:pt x="811" y="142"/>
                  </a:lnTo>
                  <a:lnTo>
                    <a:pt x="770" y="142"/>
                  </a:lnTo>
                  <a:lnTo>
                    <a:pt x="746" y="155"/>
                  </a:lnTo>
                  <a:lnTo>
                    <a:pt x="766" y="173"/>
                  </a:lnTo>
                  <a:lnTo>
                    <a:pt x="746" y="200"/>
                  </a:lnTo>
                  <a:lnTo>
                    <a:pt x="806" y="183"/>
                  </a:lnTo>
                  <a:lnTo>
                    <a:pt x="800" y="204"/>
                  </a:lnTo>
                  <a:lnTo>
                    <a:pt x="755" y="247"/>
                  </a:lnTo>
                  <a:lnTo>
                    <a:pt x="693" y="270"/>
                  </a:lnTo>
                  <a:lnTo>
                    <a:pt x="678" y="332"/>
                  </a:lnTo>
                  <a:lnTo>
                    <a:pt x="619" y="338"/>
                  </a:lnTo>
                  <a:lnTo>
                    <a:pt x="482" y="274"/>
                  </a:lnTo>
                  <a:lnTo>
                    <a:pt x="375" y="293"/>
                  </a:lnTo>
                  <a:lnTo>
                    <a:pt x="350" y="283"/>
                  </a:lnTo>
                  <a:lnTo>
                    <a:pt x="319" y="287"/>
                  </a:lnTo>
                  <a:lnTo>
                    <a:pt x="295" y="283"/>
                  </a:lnTo>
                  <a:lnTo>
                    <a:pt x="158" y="311"/>
                  </a:lnTo>
                  <a:lnTo>
                    <a:pt x="146" y="324"/>
                  </a:lnTo>
                  <a:lnTo>
                    <a:pt x="131" y="328"/>
                  </a:lnTo>
                  <a:lnTo>
                    <a:pt x="0" y="351"/>
                  </a:lnTo>
                  <a:lnTo>
                    <a:pt x="0" y="319"/>
                  </a:lnTo>
                  <a:lnTo>
                    <a:pt x="42" y="311"/>
                  </a:lnTo>
                  <a:lnTo>
                    <a:pt x="42" y="287"/>
                  </a:lnTo>
                  <a:lnTo>
                    <a:pt x="77" y="274"/>
                  </a:lnTo>
                  <a:lnTo>
                    <a:pt x="116" y="247"/>
                  </a:lnTo>
                  <a:lnTo>
                    <a:pt x="122" y="223"/>
                  </a:lnTo>
                  <a:lnTo>
                    <a:pt x="137" y="196"/>
                  </a:lnTo>
                  <a:lnTo>
                    <a:pt x="169" y="187"/>
                  </a:lnTo>
                  <a:lnTo>
                    <a:pt x="178" y="187"/>
                  </a:lnTo>
                  <a:lnTo>
                    <a:pt x="199" y="177"/>
                  </a:lnTo>
                  <a:lnTo>
                    <a:pt x="193" y="164"/>
                  </a:lnTo>
                  <a:lnTo>
                    <a:pt x="229" y="150"/>
                  </a:lnTo>
                  <a:lnTo>
                    <a:pt x="244" y="119"/>
                  </a:lnTo>
                </a:path>
              </a:pathLst>
            </a:custGeom>
            <a:noFill/>
            <a:ln w="12700" cap="rnd">
              <a:solidFill>
                <a:srgbClr val="000000"/>
              </a:solidFill>
              <a:prstDash val="solid"/>
              <a:round/>
              <a:headEnd/>
              <a:tailEnd/>
            </a:ln>
          </p:spPr>
          <p:txBody>
            <a:bodyPr/>
            <a:lstStyle/>
            <a:p>
              <a:endParaRPr lang="en-US"/>
            </a:p>
          </p:txBody>
        </p:sp>
      </p:grpSp>
      <p:sp>
        <p:nvSpPr>
          <p:cNvPr id="745565" name="Freeform 93"/>
          <p:cNvSpPr>
            <a:spLocks/>
          </p:cNvSpPr>
          <p:nvPr/>
        </p:nvSpPr>
        <p:spPr bwMode="auto">
          <a:xfrm>
            <a:off x="6880225" y="4140200"/>
            <a:ext cx="788988" cy="552450"/>
          </a:xfrm>
          <a:custGeom>
            <a:avLst/>
            <a:gdLst/>
            <a:ahLst/>
            <a:cxnLst>
              <a:cxn ang="0">
                <a:pos x="497" y="64"/>
              </a:cxn>
              <a:cxn ang="0">
                <a:pos x="360" y="0"/>
              </a:cxn>
              <a:cxn ang="0">
                <a:pos x="253" y="19"/>
              </a:cxn>
              <a:cxn ang="0">
                <a:pos x="227" y="10"/>
              </a:cxn>
              <a:cxn ang="0">
                <a:pos x="197" y="14"/>
              </a:cxn>
              <a:cxn ang="0">
                <a:pos x="173" y="10"/>
              </a:cxn>
              <a:cxn ang="0">
                <a:pos x="36" y="37"/>
              </a:cxn>
              <a:cxn ang="0">
                <a:pos x="24" y="51"/>
              </a:cxn>
              <a:cxn ang="0">
                <a:pos x="9" y="55"/>
              </a:cxn>
              <a:cxn ang="0">
                <a:pos x="0" y="82"/>
              </a:cxn>
              <a:cxn ang="0">
                <a:pos x="56" y="128"/>
              </a:cxn>
              <a:cxn ang="0">
                <a:pos x="71" y="161"/>
              </a:cxn>
              <a:cxn ang="0">
                <a:pos x="193" y="241"/>
              </a:cxn>
              <a:cxn ang="0">
                <a:pos x="273" y="330"/>
              </a:cxn>
              <a:cxn ang="0">
                <a:pos x="303" y="348"/>
              </a:cxn>
              <a:cxn ang="0">
                <a:pos x="294" y="297"/>
              </a:cxn>
              <a:cxn ang="0">
                <a:pos x="325" y="320"/>
              </a:cxn>
              <a:cxn ang="0">
                <a:pos x="335" y="311"/>
              </a:cxn>
              <a:cxn ang="0">
                <a:pos x="330" y="293"/>
              </a:cxn>
              <a:cxn ang="0">
                <a:pos x="360" y="293"/>
              </a:cxn>
              <a:cxn ang="0">
                <a:pos x="429" y="219"/>
              </a:cxn>
              <a:cxn ang="0">
                <a:pos x="497" y="64"/>
              </a:cxn>
            </a:cxnLst>
            <a:rect l="0" t="0" r="r" b="b"/>
            <a:pathLst>
              <a:path w="497" h="348">
                <a:moveTo>
                  <a:pt x="497" y="64"/>
                </a:moveTo>
                <a:lnTo>
                  <a:pt x="360" y="0"/>
                </a:lnTo>
                <a:lnTo>
                  <a:pt x="253" y="19"/>
                </a:lnTo>
                <a:lnTo>
                  <a:pt x="227" y="10"/>
                </a:lnTo>
                <a:lnTo>
                  <a:pt x="197" y="14"/>
                </a:lnTo>
                <a:lnTo>
                  <a:pt x="173" y="10"/>
                </a:lnTo>
                <a:lnTo>
                  <a:pt x="36" y="37"/>
                </a:lnTo>
                <a:lnTo>
                  <a:pt x="24" y="51"/>
                </a:lnTo>
                <a:lnTo>
                  <a:pt x="9" y="55"/>
                </a:lnTo>
                <a:lnTo>
                  <a:pt x="0" y="82"/>
                </a:lnTo>
                <a:lnTo>
                  <a:pt x="56" y="128"/>
                </a:lnTo>
                <a:lnTo>
                  <a:pt x="71" y="161"/>
                </a:lnTo>
                <a:lnTo>
                  <a:pt x="193" y="241"/>
                </a:lnTo>
                <a:lnTo>
                  <a:pt x="273" y="330"/>
                </a:lnTo>
                <a:lnTo>
                  <a:pt x="303" y="348"/>
                </a:lnTo>
                <a:lnTo>
                  <a:pt x="294" y="297"/>
                </a:lnTo>
                <a:lnTo>
                  <a:pt x="325" y="320"/>
                </a:lnTo>
                <a:lnTo>
                  <a:pt x="335" y="311"/>
                </a:lnTo>
                <a:lnTo>
                  <a:pt x="330" y="293"/>
                </a:lnTo>
                <a:lnTo>
                  <a:pt x="360" y="293"/>
                </a:lnTo>
                <a:lnTo>
                  <a:pt x="429" y="219"/>
                </a:lnTo>
                <a:lnTo>
                  <a:pt x="497" y="64"/>
                </a:lnTo>
                <a:close/>
              </a:path>
            </a:pathLst>
          </a:custGeom>
          <a:solidFill>
            <a:srgbClr val="FFFFFF"/>
          </a:solidFill>
          <a:ln w="9525">
            <a:noFill/>
            <a:round/>
            <a:headEnd/>
            <a:tailEnd/>
          </a:ln>
        </p:spPr>
        <p:txBody>
          <a:bodyPr/>
          <a:lstStyle/>
          <a:p>
            <a:endParaRPr lang="en-US"/>
          </a:p>
        </p:txBody>
      </p:sp>
      <p:grpSp>
        <p:nvGrpSpPr>
          <p:cNvPr id="24" name="Group 94"/>
          <p:cNvGrpSpPr>
            <a:grpSpLocks/>
          </p:cNvGrpSpPr>
          <p:nvPr/>
        </p:nvGrpSpPr>
        <p:grpSpPr bwMode="auto">
          <a:xfrm>
            <a:off x="6880225" y="4140200"/>
            <a:ext cx="788988" cy="552450"/>
            <a:chOff x="4382" y="2548"/>
            <a:chExt cx="497" cy="348"/>
          </a:xfrm>
        </p:grpSpPr>
        <p:sp>
          <p:nvSpPr>
            <p:cNvPr id="745567" name="Freeform 95"/>
            <p:cNvSpPr>
              <a:spLocks/>
            </p:cNvSpPr>
            <p:nvPr/>
          </p:nvSpPr>
          <p:spPr bwMode="auto">
            <a:xfrm>
              <a:off x="4382" y="2548"/>
              <a:ext cx="497" cy="348"/>
            </a:xfrm>
            <a:custGeom>
              <a:avLst/>
              <a:gdLst/>
              <a:ahLst/>
              <a:cxnLst>
                <a:cxn ang="0">
                  <a:pos x="497" y="64"/>
                </a:cxn>
                <a:cxn ang="0">
                  <a:pos x="360" y="0"/>
                </a:cxn>
                <a:cxn ang="0">
                  <a:pos x="253" y="19"/>
                </a:cxn>
                <a:cxn ang="0">
                  <a:pos x="227" y="10"/>
                </a:cxn>
                <a:cxn ang="0">
                  <a:pos x="197" y="14"/>
                </a:cxn>
                <a:cxn ang="0">
                  <a:pos x="173" y="10"/>
                </a:cxn>
                <a:cxn ang="0">
                  <a:pos x="36" y="37"/>
                </a:cxn>
                <a:cxn ang="0">
                  <a:pos x="24" y="51"/>
                </a:cxn>
                <a:cxn ang="0">
                  <a:pos x="9" y="55"/>
                </a:cxn>
                <a:cxn ang="0">
                  <a:pos x="0" y="82"/>
                </a:cxn>
                <a:cxn ang="0">
                  <a:pos x="56" y="128"/>
                </a:cxn>
                <a:cxn ang="0">
                  <a:pos x="71" y="161"/>
                </a:cxn>
                <a:cxn ang="0">
                  <a:pos x="193" y="241"/>
                </a:cxn>
                <a:cxn ang="0">
                  <a:pos x="273" y="330"/>
                </a:cxn>
                <a:cxn ang="0">
                  <a:pos x="303" y="348"/>
                </a:cxn>
                <a:cxn ang="0">
                  <a:pos x="294" y="297"/>
                </a:cxn>
                <a:cxn ang="0">
                  <a:pos x="325" y="320"/>
                </a:cxn>
                <a:cxn ang="0">
                  <a:pos x="335" y="311"/>
                </a:cxn>
                <a:cxn ang="0">
                  <a:pos x="330" y="293"/>
                </a:cxn>
                <a:cxn ang="0">
                  <a:pos x="360" y="293"/>
                </a:cxn>
                <a:cxn ang="0">
                  <a:pos x="429" y="219"/>
                </a:cxn>
                <a:cxn ang="0">
                  <a:pos x="497" y="64"/>
                </a:cxn>
              </a:cxnLst>
              <a:rect l="0" t="0" r="r" b="b"/>
              <a:pathLst>
                <a:path w="497" h="348">
                  <a:moveTo>
                    <a:pt x="497" y="64"/>
                  </a:moveTo>
                  <a:lnTo>
                    <a:pt x="360" y="0"/>
                  </a:lnTo>
                  <a:lnTo>
                    <a:pt x="253" y="19"/>
                  </a:lnTo>
                  <a:lnTo>
                    <a:pt x="227" y="10"/>
                  </a:lnTo>
                  <a:lnTo>
                    <a:pt x="197" y="14"/>
                  </a:lnTo>
                  <a:lnTo>
                    <a:pt x="173" y="10"/>
                  </a:lnTo>
                  <a:lnTo>
                    <a:pt x="36" y="37"/>
                  </a:lnTo>
                  <a:lnTo>
                    <a:pt x="24" y="51"/>
                  </a:lnTo>
                  <a:lnTo>
                    <a:pt x="9" y="55"/>
                  </a:lnTo>
                  <a:lnTo>
                    <a:pt x="0" y="82"/>
                  </a:lnTo>
                  <a:lnTo>
                    <a:pt x="56" y="128"/>
                  </a:lnTo>
                  <a:lnTo>
                    <a:pt x="71" y="161"/>
                  </a:lnTo>
                  <a:lnTo>
                    <a:pt x="193" y="241"/>
                  </a:lnTo>
                  <a:lnTo>
                    <a:pt x="273" y="330"/>
                  </a:lnTo>
                  <a:lnTo>
                    <a:pt x="303" y="348"/>
                  </a:lnTo>
                  <a:lnTo>
                    <a:pt x="294" y="297"/>
                  </a:lnTo>
                  <a:lnTo>
                    <a:pt x="325" y="320"/>
                  </a:lnTo>
                  <a:lnTo>
                    <a:pt x="335" y="311"/>
                  </a:lnTo>
                  <a:lnTo>
                    <a:pt x="330" y="293"/>
                  </a:lnTo>
                  <a:lnTo>
                    <a:pt x="360" y="293"/>
                  </a:lnTo>
                  <a:lnTo>
                    <a:pt x="429" y="219"/>
                  </a:lnTo>
                  <a:lnTo>
                    <a:pt x="497" y="64"/>
                  </a:lnTo>
                  <a:close/>
                </a:path>
              </a:pathLst>
            </a:custGeom>
            <a:solidFill>
              <a:srgbClr val="FFEA00"/>
            </a:solidFill>
            <a:ln w="9525">
              <a:noFill/>
              <a:round/>
              <a:headEnd/>
              <a:tailEnd/>
            </a:ln>
          </p:spPr>
          <p:txBody>
            <a:bodyPr/>
            <a:lstStyle/>
            <a:p>
              <a:endParaRPr lang="en-US"/>
            </a:p>
          </p:txBody>
        </p:sp>
        <p:sp>
          <p:nvSpPr>
            <p:cNvPr id="745568" name="Freeform 96"/>
            <p:cNvSpPr>
              <a:spLocks/>
            </p:cNvSpPr>
            <p:nvPr/>
          </p:nvSpPr>
          <p:spPr bwMode="auto">
            <a:xfrm>
              <a:off x="4382" y="2548"/>
              <a:ext cx="497" cy="348"/>
            </a:xfrm>
            <a:custGeom>
              <a:avLst/>
              <a:gdLst/>
              <a:ahLst/>
              <a:cxnLst>
                <a:cxn ang="0">
                  <a:pos x="497" y="64"/>
                </a:cxn>
                <a:cxn ang="0">
                  <a:pos x="360" y="0"/>
                </a:cxn>
                <a:cxn ang="0">
                  <a:pos x="253" y="19"/>
                </a:cxn>
                <a:cxn ang="0">
                  <a:pos x="227" y="10"/>
                </a:cxn>
                <a:cxn ang="0">
                  <a:pos x="197" y="14"/>
                </a:cxn>
                <a:cxn ang="0">
                  <a:pos x="173" y="10"/>
                </a:cxn>
                <a:cxn ang="0">
                  <a:pos x="36" y="37"/>
                </a:cxn>
                <a:cxn ang="0">
                  <a:pos x="24" y="51"/>
                </a:cxn>
                <a:cxn ang="0">
                  <a:pos x="9" y="55"/>
                </a:cxn>
                <a:cxn ang="0">
                  <a:pos x="0" y="82"/>
                </a:cxn>
                <a:cxn ang="0">
                  <a:pos x="56" y="128"/>
                </a:cxn>
                <a:cxn ang="0">
                  <a:pos x="71" y="161"/>
                </a:cxn>
                <a:cxn ang="0">
                  <a:pos x="193" y="241"/>
                </a:cxn>
                <a:cxn ang="0">
                  <a:pos x="273" y="330"/>
                </a:cxn>
                <a:cxn ang="0">
                  <a:pos x="303" y="348"/>
                </a:cxn>
                <a:cxn ang="0">
                  <a:pos x="294" y="297"/>
                </a:cxn>
                <a:cxn ang="0">
                  <a:pos x="325" y="320"/>
                </a:cxn>
                <a:cxn ang="0">
                  <a:pos x="335" y="311"/>
                </a:cxn>
                <a:cxn ang="0">
                  <a:pos x="330" y="293"/>
                </a:cxn>
                <a:cxn ang="0">
                  <a:pos x="360" y="293"/>
                </a:cxn>
                <a:cxn ang="0">
                  <a:pos x="429" y="219"/>
                </a:cxn>
                <a:cxn ang="0">
                  <a:pos x="497" y="64"/>
                </a:cxn>
              </a:cxnLst>
              <a:rect l="0" t="0" r="r" b="b"/>
              <a:pathLst>
                <a:path w="497" h="348">
                  <a:moveTo>
                    <a:pt x="497" y="64"/>
                  </a:moveTo>
                  <a:lnTo>
                    <a:pt x="360" y="0"/>
                  </a:lnTo>
                  <a:lnTo>
                    <a:pt x="253" y="19"/>
                  </a:lnTo>
                  <a:lnTo>
                    <a:pt x="227" y="10"/>
                  </a:lnTo>
                  <a:lnTo>
                    <a:pt x="197" y="14"/>
                  </a:lnTo>
                  <a:lnTo>
                    <a:pt x="173" y="10"/>
                  </a:lnTo>
                  <a:lnTo>
                    <a:pt x="36" y="37"/>
                  </a:lnTo>
                  <a:lnTo>
                    <a:pt x="24" y="51"/>
                  </a:lnTo>
                  <a:lnTo>
                    <a:pt x="9" y="55"/>
                  </a:lnTo>
                  <a:lnTo>
                    <a:pt x="0" y="82"/>
                  </a:lnTo>
                  <a:lnTo>
                    <a:pt x="56" y="128"/>
                  </a:lnTo>
                  <a:lnTo>
                    <a:pt x="71" y="161"/>
                  </a:lnTo>
                  <a:lnTo>
                    <a:pt x="193" y="241"/>
                  </a:lnTo>
                  <a:lnTo>
                    <a:pt x="273" y="330"/>
                  </a:lnTo>
                  <a:lnTo>
                    <a:pt x="303" y="348"/>
                  </a:lnTo>
                  <a:lnTo>
                    <a:pt x="294" y="297"/>
                  </a:lnTo>
                  <a:lnTo>
                    <a:pt x="325" y="320"/>
                  </a:lnTo>
                  <a:lnTo>
                    <a:pt x="335" y="311"/>
                  </a:lnTo>
                  <a:lnTo>
                    <a:pt x="330" y="293"/>
                  </a:lnTo>
                  <a:lnTo>
                    <a:pt x="360" y="293"/>
                  </a:lnTo>
                  <a:lnTo>
                    <a:pt x="429" y="219"/>
                  </a:lnTo>
                  <a:lnTo>
                    <a:pt x="497" y="64"/>
                  </a:lnTo>
                </a:path>
              </a:pathLst>
            </a:custGeom>
            <a:noFill/>
            <a:ln w="12700" cap="rnd">
              <a:solidFill>
                <a:srgbClr val="000000"/>
              </a:solidFill>
              <a:prstDash val="solid"/>
              <a:round/>
              <a:headEnd/>
              <a:tailEnd/>
            </a:ln>
          </p:spPr>
          <p:txBody>
            <a:bodyPr/>
            <a:lstStyle/>
            <a:p>
              <a:endParaRPr lang="en-US"/>
            </a:p>
          </p:txBody>
        </p:sp>
      </p:grpSp>
      <p:sp>
        <p:nvSpPr>
          <p:cNvPr id="745569" name="Freeform 97"/>
          <p:cNvSpPr>
            <a:spLocks/>
          </p:cNvSpPr>
          <p:nvPr/>
        </p:nvSpPr>
        <p:spPr bwMode="auto">
          <a:xfrm>
            <a:off x="6510338" y="4227513"/>
            <a:ext cx="849312" cy="825500"/>
          </a:xfrm>
          <a:custGeom>
            <a:avLst/>
            <a:gdLst/>
            <a:ahLst/>
            <a:cxnLst>
              <a:cxn ang="0">
                <a:pos x="505" y="489"/>
              </a:cxn>
              <a:cxn ang="0">
                <a:pos x="481" y="480"/>
              </a:cxn>
              <a:cxn ang="0">
                <a:pos x="466" y="466"/>
              </a:cxn>
              <a:cxn ang="0">
                <a:pos x="455" y="507"/>
              </a:cxn>
              <a:cxn ang="0">
                <a:pos x="445" y="507"/>
              </a:cxn>
              <a:cxn ang="0">
                <a:pos x="430" y="493"/>
              </a:cxn>
              <a:cxn ang="0">
                <a:pos x="142" y="520"/>
              </a:cxn>
              <a:cxn ang="0">
                <a:pos x="125" y="493"/>
              </a:cxn>
              <a:cxn ang="0">
                <a:pos x="100" y="458"/>
              </a:cxn>
              <a:cxn ang="0">
                <a:pos x="100" y="406"/>
              </a:cxn>
              <a:cxn ang="0">
                <a:pos x="106" y="362"/>
              </a:cxn>
              <a:cxn ang="0">
                <a:pos x="0" y="37"/>
              </a:cxn>
              <a:cxn ang="0">
                <a:pos x="110" y="23"/>
              </a:cxn>
              <a:cxn ang="0">
                <a:pos x="241" y="0"/>
              </a:cxn>
              <a:cxn ang="0">
                <a:pos x="232" y="27"/>
              </a:cxn>
              <a:cxn ang="0">
                <a:pos x="288" y="74"/>
              </a:cxn>
              <a:cxn ang="0">
                <a:pos x="303" y="106"/>
              </a:cxn>
              <a:cxn ang="0">
                <a:pos x="425" y="186"/>
              </a:cxn>
              <a:cxn ang="0">
                <a:pos x="505" y="274"/>
              </a:cxn>
              <a:cxn ang="0">
                <a:pos x="535" y="292"/>
              </a:cxn>
              <a:cxn ang="0">
                <a:pos x="511" y="362"/>
              </a:cxn>
              <a:cxn ang="0">
                <a:pos x="511" y="410"/>
              </a:cxn>
              <a:cxn ang="0">
                <a:pos x="505" y="429"/>
              </a:cxn>
              <a:cxn ang="0">
                <a:pos x="505" y="489"/>
              </a:cxn>
            </a:cxnLst>
            <a:rect l="0" t="0" r="r" b="b"/>
            <a:pathLst>
              <a:path w="535" h="520">
                <a:moveTo>
                  <a:pt x="505" y="489"/>
                </a:moveTo>
                <a:lnTo>
                  <a:pt x="481" y="480"/>
                </a:lnTo>
                <a:lnTo>
                  <a:pt x="466" y="466"/>
                </a:lnTo>
                <a:lnTo>
                  <a:pt x="455" y="507"/>
                </a:lnTo>
                <a:lnTo>
                  <a:pt x="445" y="507"/>
                </a:lnTo>
                <a:lnTo>
                  <a:pt x="430" y="493"/>
                </a:lnTo>
                <a:lnTo>
                  <a:pt x="142" y="520"/>
                </a:lnTo>
                <a:lnTo>
                  <a:pt x="125" y="493"/>
                </a:lnTo>
                <a:lnTo>
                  <a:pt x="100" y="458"/>
                </a:lnTo>
                <a:lnTo>
                  <a:pt x="100" y="406"/>
                </a:lnTo>
                <a:lnTo>
                  <a:pt x="106" y="362"/>
                </a:lnTo>
                <a:lnTo>
                  <a:pt x="0" y="37"/>
                </a:lnTo>
                <a:lnTo>
                  <a:pt x="110" y="23"/>
                </a:lnTo>
                <a:lnTo>
                  <a:pt x="241" y="0"/>
                </a:lnTo>
                <a:lnTo>
                  <a:pt x="232" y="27"/>
                </a:lnTo>
                <a:lnTo>
                  <a:pt x="288" y="74"/>
                </a:lnTo>
                <a:lnTo>
                  <a:pt x="303" y="106"/>
                </a:lnTo>
                <a:lnTo>
                  <a:pt x="425" y="186"/>
                </a:lnTo>
                <a:lnTo>
                  <a:pt x="505" y="274"/>
                </a:lnTo>
                <a:lnTo>
                  <a:pt x="535" y="292"/>
                </a:lnTo>
                <a:lnTo>
                  <a:pt x="511" y="362"/>
                </a:lnTo>
                <a:lnTo>
                  <a:pt x="511" y="410"/>
                </a:lnTo>
                <a:lnTo>
                  <a:pt x="505" y="429"/>
                </a:lnTo>
                <a:lnTo>
                  <a:pt x="505" y="489"/>
                </a:lnTo>
                <a:close/>
              </a:path>
            </a:pathLst>
          </a:custGeom>
          <a:solidFill>
            <a:srgbClr val="FFFFFF"/>
          </a:solidFill>
          <a:ln w="9525">
            <a:noFill/>
            <a:round/>
            <a:headEnd/>
            <a:tailEnd/>
          </a:ln>
        </p:spPr>
        <p:txBody>
          <a:bodyPr/>
          <a:lstStyle/>
          <a:p>
            <a:endParaRPr lang="en-US"/>
          </a:p>
        </p:txBody>
      </p:sp>
      <p:grpSp>
        <p:nvGrpSpPr>
          <p:cNvPr id="25" name="Group 98"/>
          <p:cNvGrpSpPr>
            <a:grpSpLocks/>
          </p:cNvGrpSpPr>
          <p:nvPr/>
        </p:nvGrpSpPr>
        <p:grpSpPr bwMode="auto">
          <a:xfrm>
            <a:off x="6510338" y="4227513"/>
            <a:ext cx="849312" cy="825500"/>
            <a:chOff x="4149" y="2603"/>
            <a:chExt cx="535" cy="520"/>
          </a:xfrm>
        </p:grpSpPr>
        <p:sp>
          <p:nvSpPr>
            <p:cNvPr id="745571" name="Freeform 99"/>
            <p:cNvSpPr>
              <a:spLocks/>
            </p:cNvSpPr>
            <p:nvPr/>
          </p:nvSpPr>
          <p:spPr bwMode="auto">
            <a:xfrm>
              <a:off x="4149" y="2603"/>
              <a:ext cx="535" cy="520"/>
            </a:xfrm>
            <a:custGeom>
              <a:avLst/>
              <a:gdLst/>
              <a:ahLst/>
              <a:cxnLst>
                <a:cxn ang="0">
                  <a:pos x="505" y="489"/>
                </a:cxn>
                <a:cxn ang="0">
                  <a:pos x="481" y="480"/>
                </a:cxn>
                <a:cxn ang="0">
                  <a:pos x="466" y="466"/>
                </a:cxn>
                <a:cxn ang="0">
                  <a:pos x="455" y="507"/>
                </a:cxn>
                <a:cxn ang="0">
                  <a:pos x="445" y="507"/>
                </a:cxn>
                <a:cxn ang="0">
                  <a:pos x="430" y="493"/>
                </a:cxn>
                <a:cxn ang="0">
                  <a:pos x="142" y="520"/>
                </a:cxn>
                <a:cxn ang="0">
                  <a:pos x="125" y="493"/>
                </a:cxn>
                <a:cxn ang="0">
                  <a:pos x="100" y="458"/>
                </a:cxn>
                <a:cxn ang="0">
                  <a:pos x="100" y="406"/>
                </a:cxn>
                <a:cxn ang="0">
                  <a:pos x="106" y="362"/>
                </a:cxn>
                <a:cxn ang="0">
                  <a:pos x="0" y="37"/>
                </a:cxn>
                <a:cxn ang="0">
                  <a:pos x="110" y="23"/>
                </a:cxn>
                <a:cxn ang="0">
                  <a:pos x="241" y="0"/>
                </a:cxn>
                <a:cxn ang="0">
                  <a:pos x="232" y="27"/>
                </a:cxn>
                <a:cxn ang="0">
                  <a:pos x="288" y="74"/>
                </a:cxn>
                <a:cxn ang="0">
                  <a:pos x="303" y="106"/>
                </a:cxn>
                <a:cxn ang="0">
                  <a:pos x="425" y="186"/>
                </a:cxn>
                <a:cxn ang="0">
                  <a:pos x="505" y="274"/>
                </a:cxn>
                <a:cxn ang="0">
                  <a:pos x="535" y="292"/>
                </a:cxn>
                <a:cxn ang="0">
                  <a:pos x="511" y="362"/>
                </a:cxn>
                <a:cxn ang="0">
                  <a:pos x="511" y="410"/>
                </a:cxn>
                <a:cxn ang="0">
                  <a:pos x="505" y="429"/>
                </a:cxn>
                <a:cxn ang="0">
                  <a:pos x="505" y="489"/>
                </a:cxn>
              </a:cxnLst>
              <a:rect l="0" t="0" r="r" b="b"/>
              <a:pathLst>
                <a:path w="535" h="520">
                  <a:moveTo>
                    <a:pt x="505" y="489"/>
                  </a:moveTo>
                  <a:lnTo>
                    <a:pt x="481" y="480"/>
                  </a:lnTo>
                  <a:lnTo>
                    <a:pt x="466" y="466"/>
                  </a:lnTo>
                  <a:lnTo>
                    <a:pt x="455" y="507"/>
                  </a:lnTo>
                  <a:lnTo>
                    <a:pt x="445" y="507"/>
                  </a:lnTo>
                  <a:lnTo>
                    <a:pt x="430" y="493"/>
                  </a:lnTo>
                  <a:lnTo>
                    <a:pt x="142" y="520"/>
                  </a:lnTo>
                  <a:lnTo>
                    <a:pt x="125" y="493"/>
                  </a:lnTo>
                  <a:lnTo>
                    <a:pt x="100" y="458"/>
                  </a:lnTo>
                  <a:lnTo>
                    <a:pt x="100" y="406"/>
                  </a:lnTo>
                  <a:lnTo>
                    <a:pt x="106" y="362"/>
                  </a:lnTo>
                  <a:lnTo>
                    <a:pt x="0" y="37"/>
                  </a:lnTo>
                  <a:lnTo>
                    <a:pt x="110" y="23"/>
                  </a:lnTo>
                  <a:lnTo>
                    <a:pt x="241" y="0"/>
                  </a:lnTo>
                  <a:lnTo>
                    <a:pt x="232" y="27"/>
                  </a:lnTo>
                  <a:lnTo>
                    <a:pt x="288" y="74"/>
                  </a:lnTo>
                  <a:lnTo>
                    <a:pt x="303" y="106"/>
                  </a:lnTo>
                  <a:lnTo>
                    <a:pt x="425" y="186"/>
                  </a:lnTo>
                  <a:lnTo>
                    <a:pt x="505" y="274"/>
                  </a:lnTo>
                  <a:lnTo>
                    <a:pt x="535" y="292"/>
                  </a:lnTo>
                  <a:lnTo>
                    <a:pt x="511" y="362"/>
                  </a:lnTo>
                  <a:lnTo>
                    <a:pt x="511" y="410"/>
                  </a:lnTo>
                  <a:lnTo>
                    <a:pt x="505" y="429"/>
                  </a:lnTo>
                  <a:lnTo>
                    <a:pt x="505" y="489"/>
                  </a:lnTo>
                  <a:close/>
                </a:path>
              </a:pathLst>
            </a:custGeom>
            <a:solidFill>
              <a:srgbClr val="FFEA00"/>
            </a:solidFill>
            <a:ln w="9525">
              <a:noFill/>
              <a:round/>
              <a:headEnd/>
              <a:tailEnd/>
            </a:ln>
          </p:spPr>
          <p:txBody>
            <a:bodyPr/>
            <a:lstStyle/>
            <a:p>
              <a:endParaRPr lang="en-US"/>
            </a:p>
          </p:txBody>
        </p:sp>
        <p:sp>
          <p:nvSpPr>
            <p:cNvPr id="745572" name="Freeform 100"/>
            <p:cNvSpPr>
              <a:spLocks/>
            </p:cNvSpPr>
            <p:nvPr/>
          </p:nvSpPr>
          <p:spPr bwMode="auto">
            <a:xfrm>
              <a:off x="4149" y="2603"/>
              <a:ext cx="535" cy="520"/>
            </a:xfrm>
            <a:custGeom>
              <a:avLst/>
              <a:gdLst/>
              <a:ahLst/>
              <a:cxnLst>
                <a:cxn ang="0">
                  <a:pos x="505" y="489"/>
                </a:cxn>
                <a:cxn ang="0">
                  <a:pos x="481" y="480"/>
                </a:cxn>
                <a:cxn ang="0">
                  <a:pos x="466" y="466"/>
                </a:cxn>
                <a:cxn ang="0">
                  <a:pos x="455" y="507"/>
                </a:cxn>
                <a:cxn ang="0">
                  <a:pos x="445" y="507"/>
                </a:cxn>
                <a:cxn ang="0">
                  <a:pos x="430" y="493"/>
                </a:cxn>
                <a:cxn ang="0">
                  <a:pos x="142" y="520"/>
                </a:cxn>
                <a:cxn ang="0">
                  <a:pos x="125" y="493"/>
                </a:cxn>
                <a:cxn ang="0">
                  <a:pos x="100" y="458"/>
                </a:cxn>
                <a:cxn ang="0">
                  <a:pos x="100" y="406"/>
                </a:cxn>
                <a:cxn ang="0">
                  <a:pos x="106" y="362"/>
                </a:cxn>
                <a:cxn ang="0">
                  <a:pos x="0" y="37"/>
                </a:cxn>
                <a:cxn ang="0">
                  <a:pos x="110" y="23"/>
                </a:cxn>
                <a:cxn ang="0">
                  <a:pos x="241" y="0"/>
                </a:cxn>
                <a:cxn ang="0">
                  <a:pos x="232" y="27"/>
                </a:cxn>
                <a:cxn ang="0">
                  <a:pos x="288" y="74"/>
                </a:cxn>
                <a:cxn ang="0">
                  <a:pos x="303" y="106"/>
                </a:cxn>
                <a:cxn ang="0">
                  <a:pos x="425" y="186"/>
                </a:cxn>
                <a:cxn ang="0">
                  <a:pos x="505" y="274"/>
                </a:cxn>
                <a:cxn ang="0">
                  <a:pos x="535" y="292"/>
                </a:cxn>
                <a:cxn ang="0">
                  <a:pos x="511" y="362"/>
                </a:cxn>
                <a:cxn ang="0">
                  <a:pos x="511" y="410"/>
                </a:cxn>
                <a:cxn ang="0">
                  <a:pos x="505" y="429"/>
                </a:cxn>
                <a:cxn ang="0">
                  <a:pos x="505" y="489"/>
                </a:cxn>
              </a:cxnLst>
              <a:rect l="0" t="0" r="r" b="b"/>
              <a:pathLst>
                <a:path w="535" h="520">
                  <a:moveTo>
                    <a:pt x="505" y="489"/>
                  </a:moveTo>
                  <a:lnTo>
                    <a:pt x="481" y="480"/>
                  </a:lnTo>
                  <a:lnTo>
                    <a:pt x="466" y="466"/>
                  </a:lnTo>
                  <a:lnTo>
                    <a:pt x="455" y="507"/>
                  </a:lnTo>
                  <a:lnTo>
                    <a:pt x="445" y="507"/>
                  </a:lnTo>
                  <a:lnTo>
                    <a:pt x="430" y="493"/>
                  </a:lnTo>
                  <a:lnTo>
                    <a:pt x="142" y="520"/>
                  </a:lnTo>
                  <a:lnTo>
                    <a:pt x="125" y="493"/>
                  </a:lnTo>
                  <a:lnTo>
                    <a:pt x="100" y="458"/>
                  </a:lnTo>
                  <a:lnTo>
                    <a:pt x="100" y="406"/>
                  </a:lnTo>
                  <a:lnTo>
                    <a:pt x="106" y="362"/>
                  </a:lnTo>
                  <a:lnTo>
                    <a:pt x="0" y="37"/>
                  </a:lnTo>
                  <a:lnTo>
                    <a:pt x="110" y="23"/>
                  </a:lnTo>
                  <a:lnTo>
                    <a:pt x="241" y="0"/>
                  </a:lnTo>
                  <a:lnTo>
                    <a:pt x="232" y="27"/>
                  </a:lnTo>
                  <a:lnTo>
                    <a:pt x="288" y="74"/>
                  </a:lnTo>
                  <a:lnTo>
                    <a:pt x="303" y="106"/>
                  </a:lnTo>
                  <a:lnTo>
                    <a:pt x="425" y="186"/>
                  </a:lnTo>
                  <a:lnTo>
                    <a:pt x="505" y="274"/>
                  </a:lnTo>
                  <a:lnTo>
                    <a:pt x="535" y="292"/>
                  </a:lnTo>
                  <a:lnTo>
                    <a:pt x="511" y="362"/>
                  </a:lnTo>
                  <a:lnTo>
                    <a:pt x="511" y="410"/>
                  </a:lnTo>
                  <a:lnTo>
                    <a:pt x="505" y="429"/>
                  </a:lnTo>
                  <a:lnTo>
                    <a:pt x="505" y="489"/>
                  </a:lnTo>
                </a:path>
              </a:pathLst>
            </a:custGeom>
            <a:noFill/>
            <a:ln w="12700" cap="rnd">
              <a:solidFill>
                <a:srgbClr val="000000"/>
              </a:solidFill>
              <a:prstDash val="solid"/>
              <a:round/>
              <a:headEnd/>
              <a:tailEnd/>
            </a:ln>
          </p:spPr>
          <p:txBody>
            <a:bodyPr/>
            <a:lstStyle/>
            <a:p>
              <a:endParaRPr lang="en-US"/>
            </a:p>
          </p:txBody>
        </p:sp>
      </p:grpSp>
      <p:sp>
        <p:nvSpPr>
          <p:cNvPr id="745573" name="Freeform 101"/>
          <p:cNvSpPr>
            <a:spLocks/>
          </p:cNvSpPr>
          <p:nvPr/>
        </p:nvSpPr>
        <p:spPr bwMode="auto">
          <a:xfrm>
            <a:off x="6140450" y="4967288"/>
            <a:ext cx="1568450" cy="998537"/>
          </a:xfrm>
          <a:custGeom>
            <a:avLst/>
            <a:gdLst/>
            <a:ahLst/>
            <a:cxnLst>
              <a:cxn ang="0">
                <a:pos x="739" y="23"/>
              </a:cxn>
              <a:cxn ang="0">
                <a:pos x="760" y="85"/>
              </a:cxn>
              <a:cxn ang="0">
                <a:pos x="846" y="205"/>
              </a:cxn>
              <a:cxn ang="0">
                <a:pos x="881" y="205"/>
              </a:cxn>
              <a:cxn ang="0">
                <a:pos x="891" y="269"/>
              </a:cxn>
              <a:cxn ang="0">
                <a:pos x="958" y="383"/>
              </a:cxn>
              <a:cxn ang="0">
                <a:pos x="973" y="470"/>
              </a:cxn>
              <a:cxn ang="0">
                <a:pos x="988" y="538"/>
              </a:cxn>
              <a:cxn ang="0">
                <a:pos x="973" y="561"/>
              </a:cxn>
              <a:cxn ang="0">
                <a:pos x="949" y="620"/>
              </a:cxn>
              <a:cxn ang="0">
                <a:pos x="926" y="612"/>
              </a:cxn>
              <a:cxn ang="0">
                <a:pos x="896" y="629"/>
              </a:cxn>
              <a:cxn ang="0">
                <a:pos x="872" y="589"/>
              </a:cxn>
              <a:cxn ang="0">
                <a:pos x="792" y="538"/>
              </a:cxn>
              <a:cxn ang="0">
                <a:pos x="765" y="474"/>
              </a:cxn>
              <a:cxn ang="0">
                <a:pos x="724" y="457"/>
              </a:cxn>
              <a:cxn ang="0">
                <a:pos x="689" y="416"/>
              </a:cxn>
              <a:cxn ang="0">
                <a:pos x="664" y="346"/>
              </a:cxn>
              <a:cxn ang="0">
                <a:pos x="644" y="346"/>
              </a:cxn>
              <a:cxn ang="0">
                <a:pos x="639" y="315"/>
              </a:cxn>
              <a:cxn ang="0">
                <a:pos x="639" y="274"/>
              </a:cxn>
              <a:cxn ang="0">
                <a:pos x="629" y="200"/>
              </a:cxn>
              <a:cxn ang="0">
                <a:pos x="588" y="164"/>
              </a:cxn>
              <a:cxn ang="0">
                <a:pos x="543" y="164"/>
              </a:cxn>
              <a:cxn ang="0">
                <a:pos x="528" y="137"/>
              </a:cxn>
              <a:cxn ang="0">
                <a:pos x="440" y="133"/>
              </a:cxn>
              <a:cxn ang="0">
                <a:pos x="436" y="151"/>
              </a:cxn>
              <a:cxn ang="0">
                <a:pos x="355" y="178"/>
              </a:cxn>
              <a:cxn ang="0">
                <a:pos x="339" y="160"/>
              </a:cxn>
              <a:cxn ang="0">
                <a:pos x="309" y="141"/>
              </a:cxn>
              <a:cxn ang="0">
                <a:pos x="299" y="133"/>
              </a:cxn>
              <a:cxn ang="0">
                <a:pos x="284" y="137"/>
              </a:cxn>
              <a:cxn ang="0">
                <a:pos x="253" y="133"/>
              </a:cxn>
              <a:cxn ang="0">
                <a:pos x="243" y="119"/>
              </a:cxn>
              <a:cxn ang="0">
                <a:pos x="183" y="133"/>
              </a:cxn>
              <a:cxn ang="0">
                <a:pos x="172" y="119"/>
              </a:cxn>
              <a:cxn ang="0">
                <a:pos x="146" y="137"/>
              </a:cxn>
              <a:cxn ang="0">
                <a:pos x="112" y="133"/>
              </a:cxn>
              <a:cxn ang="0">
                <a:pos x="97" y="155"/>
              </a:cxn>
              <a:cxn ang="0">
                <a:pos x="67" y="155"/>
              </a:cxn>
              <a:cxn ang="0">
                <a:pos x="77" y="137"/>
              </a:cxn>
              <a:cxn ang="0">
                <a:pos x="55" y="114"/>
              </a:cxn>
              <a:cxn ang="0">
                <a:pos x="50" y="137"/>
              </a:cxn>
              <a:cxn ang="0">
                <a:pos x="9" y="141"/>
              </a:cxn>
              <a:cxn ang="0">
                <a:pos x="0" y="81"/>
              </a:cxn>
              <a:cxn ang="0">
                <a:pos x="359" y="27"/>
              </a:cxn>
              <a:cxn ang="0">
                <a:pos x="376" y="54"/>
              </a:cxn>
              <a:cxn ang="0">
                <a:pos x="664" y="27"/>
              </a:cxn>
              <a:cxn ang="0">
                <a:pos x="679" y="40"/>
              </a:cxn>
              <a:cxn ang="0">
                <a:pos x="689" y="40"/>
              </a:cxn>
              <a:cxn ang="0">
                <a:pos x="700" y="0"/>
              </a:cxn>
              <a:cxn ang="0">
                <a:pos x="715" y="13"/>
              </a:cxn>
              <a:cxn ang="0">
                <a:pos x="739" y="23"/>
              </a:cxn>
            </a:cxnLst>
            <a:rect l="0" t="0" r="r" b="b"/>
            <a:pathLst>
              <a:path w="988" h="629">
                <a:moveTo>
                  <a:pt x="739" y="23"/>
                </a:moveTo>
                <a:lnTo>
                  <a:pt x="760" y="85"/>
                </a:lnTo>
                <a:lnTo>
                  <a:pt x="846" y="205"/>
                </a:lnTo>
                <a:lnTo>
                  <a:pt x="881" y="205"/>
                </a:lnTo>
                <a:lnTo>
                  <a:pt x="891" y="269"/>
                </a:lnTo>
                <a:lnTo>
                  <a:pt x="958" y="383"/>
                </a:lnTo>
                <a:lnTo>
                  <a:pt x="973" y="470"/>
                </a:lnTo>
                <a:lnTo>
                  <a:pt x="988" y="538"/>
                </a:lnTo>
                <a:lnTo>
                  <a:pt x="973" y="561"/>
                </a:lnTo>
                <a:lnTo>
                  <a:pt x="949" y="620"/>
                </a:lnTo>
                <a:lnTo>
                  <a:pt x="926" y="612"/>
                </a:lnTo>
                <a:lnTo>
                  <a:pt x="896" y="629"/>
                </a:lnTo>
                <a:lnTo>
                  <a:pt x="872" y="589"/>
                </a:lnTo>
                <a:lnTo>
                  <a:pt x="792" y="538"/>
                </a:lnTo>
                <a:lnTo>
                  <a:pt x="765" y="474"/>
                </a:lnTo>
                <a:lnTo>
                  <a:pt x="724" y="457"/>
                </a:lnTo>
                <a:lnTo>
                  <a:pt x="689" y="416"/>
                </a:lnTo>
                <a:lnTo>
                  <a:pt x="664" y="346"/>
                </a:lnTo>
                <a:lnTo>
                  <a:pt x="644" y="346"/>
                </a:lnTo>
                <a:lnTo>
                  <a:pt x="639" y="315"/>
                </a:lnTo>
                <a:lnTo>
                  <a:pt x="639" y="274"/>
                </a:lnTo>
                <a:lnTo>
                  <a:pt x="629" y="200"/>
                </a:lnTo>
                <a:lnTo>
                  <a:pt x="588" y="164"/>
                </a:lnTo>
                <a:lnTo>
                  <a:pt x="543" y="164"/>
                </a:lnTo>
                <a:lnTo>
                  <a:pt x="528" y="137"/>
                </a:lnTo>
                <a:lnTo>
                  <a:pt x="440" y="133"/>
                </a:lnTo>
                <a:lnTo>
                  <a:pt x="436" y="151"/>
                </a:lnTo>
                <a:lnTo>
                  <a:pt x="355" y="178"/>
                </a:lnTo>
                <a:lnTo>
                  <a:pt x="339" y="160"/>
                </a:lnTo>
                <a:lnTo>
                  <a:pt x="309" y="141"/>
                </a:lnTo>
                <a:lnTo>
                  <a:pt x="299" y="133"/>
                </a:lnTo>
                <a:lnTo>
                  <a:pt x="284" y="137"/>
                </a:lnTo>
                <a:lnTo>
                  <a:pt x="253" y="133"/>
                </a:lnTo>
                <a:lnTo>
                  <a:pt x="243" y="119"/>
                </a:lnTo>
                <a:lnTo>
                  <a:pt x="183" y="133"/>
                </a:lnTo>
                <a:lnTo>
                  <a:pt x="172" y="119"/>
                </a:lnTo>
                <a:lnTo>
                  <a:pt x="146" y="137"/>
                </a:lnTo>
                <a:lnTo>
                  <a:pt x="112" y="133"/>
                </a:lnTo>
                <a:lnTo>
                  <a:pt x="97" y="155"/>
                </a:lnTo>
                <a:lnTo>
                  <a:pt x="67" y="155"/>
                </a:lnTo>
                <a:lnTo>
                  <a:pt x="77" y="137"/>
                </a:lnTo>
                <a:lnTo>
                  <a:pt x="55" y="114"/>
                </a:lnTo>
                <a:lnTo>
                  <a:pt x="50" y="137"/>
                </a:lnTo>
                <a:lnTo>
                  <a:pt x="9" y="141"/>
                </a:lnTo>
                <a:lnTo>
                  <a:pt x="0" y="81"/>
                </a:lnTo>
                <a:lnTo>
                  <a:pt x="359" y="27"/>
                </a:lnTo>
                <a:lnTo>
                  <a:pt x="376" y="54"/>
                </a:lnTo>
                <a:lnTo>
                  <a:pt x="664" y="27"/>
                </a:lnTo>
                <a:lnTo>
                  <a:pt x="679" y="40"/>
                </a:lnTo>
                <a:lnTo>
                  <a:pt x="689" y="40"/>
                </a:lnTo>
                <a:lnTo>
                  <a:pt x="700" y="0"/>
                </a:lnTo>
                <a:lnTo>
                  <a:pt x="715" y="13"/>
                </a:lnTo>
                <a:lnTo>
                  <a:pt x="739" y="23"/>
                </a:lnTo>
                <a:close/>
              </a:path>
            </a:pathLst>
          </a:custGeom>
          <a:solidFill>
            <a:srgbClr val="FFFFFF"/>
          </a:solidFill>
          <a:ln w="9525">
            <a:noFill/>
            <a:round/>
            <a:headEnd/>
            <a:tailEnd/>
          </a:ln>
        </p:spPr>
        <p:txBody>
          <a:bodyPr/>
          <a:lstStyle/>
          <a:p>
            <a:endParaRPr lang="en-US"/>
          </a:p>
        </p:txBody>
      </p:sp>
      <p:grpSp>
        <p:nvGrpSpPr>
          <p:cNvPr id="26" name="Group 102"/>
          <p:cNvGrpSpPr>
            <a:grpSpLocks/>
          </p:cNvGrpSpPr>
          <p:nvPr/>
        </p:nvGrpSpPr>
        <p:grpSpPr bwMode="auto">
          <a:xfrm>
            <a:off x="6140450" y="4967288"/>
            <a:ext cx="1568450" cy="998537"/>
            <a:chOff x="3916" y="3069"/>
            <a:chExt cx="988" cy="629"/>
          </a:xfrm>
        </p:grpSpPr>
        <p:sp>
          <p:nvSpPr>
            <p:cNvPr id="745575" name="Freeform 103"/>
            <p:cNvSpPr>
              <a:spLocks/>
            </p:cNvSpPr>
            <p:nvPr/>
          </p:nvSpPr>
          <p:spPr bwMode="auto">
            <a:xfrm>
              <a:off x="3916" y="3069"/>
              <a:ext cx="988" cy="629"/>
            </a:xfrm>
            <a:custGeom>
              <a:avLst/>
              <a:gdLst/>
              <a:ahLst/>
              <a:cxnLst>
                <a:cxn ang="0">
                  <a:pos x="739" y="23"/>
                </a:cxn>
                <a:cxn ang="0">
                  <a:pos x="760" y="85"/>
                </a:cxn>
                <a:cxn ang="0">
                  <a:pos x="846" y="205"/>
                </a:cxn>
                <a:cxn ang="0">
                  <a:pos x="881" y="205"/>
                </a:cxn>
                <a:cxn ang="0">
                  <a:pos x="891" y="269"/>
                </a:cxn>
                <a:cxn ang="0">
                  <a:pos x="958" y="383"/>
                </a:cxn>
                <a:cxn ang="0">
                  <a:pos x="973" y="470"/>
                </a:cxn>
                <a:cxn ang="0">
                  <a:pos x="988" y="538"/>
                </a:cxn>
                <a:cxn ang="0">
                  <a:pos x="973" y="561"/>
                </a:cxn>
                <a:cxn ang="0">
                  <a:pos x="949" y="620"/>
                </a:cxn>
                <a:cxn ang="0">
                  <a:pos x="926" y="612"/>
                </a:cxn>
                <a:cxn ang="0">
                  <a:pos x="896" y="629"/>
                </a:cxn>
                <a:cxn ang="0">
                  <a:pos x="872" y="589"/>
                </a:cxn>
                <a:cxn ang="0">
                  <a:pos x="792" y="538"/>
                </a:cxn>
                <a:cxn ang="0">
                  <a:pos x="765" y="474"/>
                </a:cxn>
                <a:cxn ang="0">
                  <a:pos x="724" y="457"/>
                </a:cxn>
                <a:cxn ang="0">
                  <a:pos x="689" y="416"/>
                </a:cxn>
                <a:cxn ang="0">
                  <a:pos x="664" y="346"/>
                </a:cxn>
                <a:cxn ang="0">
                  <a:pos x="644" y="346"/>
                </a:cxn>
                <a:cxn ang="0">
                  <a:pos x="639" y="315"/>
                </a:cxn>
                <a:cxn ang="0">
                  <a:pos x="639" y="274"/>
                </a:cxn>
                <a:cxn ang="0">
                  <a:pos x="629" y="200"/>
                </a:cxn>
                <a:cxn ang="0">
                  <a:pos x="588" y="164"/>
                </a:cxn>
                <a:cxn ang="0">
                  <a:pos x="543" y="164"/>
                </a:cxn>
                <a:cxn ang="0">
                  <a:pos x="528" y="137"/>
                </a:cxn>
                <a:cxn ang="0">
                  <a:pos x="440" y="133"/>
                </a:cxn>
                <a:cxn ang="0">
                  <a:pos x="436" y="151"/>
                </a:cxn>
                <a:cxn ang="0">
                  <a:pos x="355" y="178"/>
                </a:cxn>
                <a:cxn ang="0">
                  <a:pos x="339" y="160"/>
                </a:cxn>
                <a:cxn ang="0">
                  <a:pos x="309" y="141"/>
                </a:cxn>
                <a:cxn ang="0">
                  <a:pos x="299" y="133"/>
                </a:cxn>
                <a:cxn ang="0">
                  <a:pos x="284" y="137"/>
                </a:cxn>
                <a:cxn ang="0">
                  <a:pos x="253" y="133"/>
                </a:cxn>
                <a:cxn ang="0">
                  <a:pos x="243" y="119"/>
                </a:cxn>
                <a:cxn ang="0">
                  <a:pos x="183" y="133"/>
                </a:cxn>
                <a:cxn ang="0">
                  <a:pos x="172" y="119"/>
                </a:cxn>
                <a:cxn ang="0">
                  <a:pos x="146" y="137"/>
                </a:cxn>
                <a:cxn ang="0">
                  <a:pos x="112" y="133"/>
                </a:cxn>
                <a:cxn ang="0">
                  <a:pos x="97" y="155"/>
                </a:cxn>
                <a:cxn ang="0">
                  <a:pos x="67" y="155"/>
                </a:cxn>
                <a:cxn ang="0">
                  <a:pos x="77" y="137"/>
                </a:cxn>
                <a:cxn ang="0">
                  <a:pos x="55" y="114"/>
                </a:cxn>
                <a:cxn ang="0">
                  <a:pos x="50" y="137"/>
                </a:cxn>
                <a:cxn ang="0">
                  <a:pos x="9" y="141"/>
                </a:cxn>
                <a:cxn ang="0">
                  <a:pos x="0" y="81"/>
                </a:cxn>
                <a:cxn ang="0">
                  <a:pos x="359" y="27"/>
                </a:cxn>
                <a:cxn ang="0">
                  <a:pos x="376" y="54"/>
                </a:cxn>
                <a:cxn ang="0">
                  <a:pos x="664" y="27"/>
                </a:cxn>
                <a:cxn ang="0">
                  <a:pos x="679" y="40"/>
                </a:cxn>
                <a:cxn ang="0">
                  <a:pos x="689" y="40"/>
                </a:cxn>
                <a:cxn ang="0">
                  <a:pos x="700" y="0"/>
                </a:cxn>
                <a:cxn ang="0">
                  <a:pos x="715" y="13"/>
                </a:cxn>
                <a:cxn ang="0">
                  <a:pos x="739" y="23"/>
                </a:cxn>
              </a:cxnLst>
              <a:rect l="0" t="0" r="r" b="b"/>
              <a:pathLst>
                <a:path w="988" h="629">
                  <a:moveTo>
                    <a:pt x="739" y="23"/>
                  </a:moveTo>
                  <a:lnTo>
                    <a:pt x="760" y="85"/>
                  </a:lnTo>
                  <a:lnTo>
                    <a:pt x="846" y="205"/>
                  </a:lnTo>
                  <a:lnTo>
                    <a:pt x="881" y="205"/>
                  </a:lnTo>
                  <a:lnTo>
                    <a:pt x="891" y="269"/>
                  </a:lnTo>
                  <a:lnTo>
                    <a:pt x="958" y="383"/>
                  </a:lnTo>
                  <a:lnTo>
                    <a:pt x="973" y="470"/>
                  </a:lnTo>
                  <a:lnTo>
                    <a:pt x="988" y="538"/>
                  </a:lnTo>
                  <a:lnTo>
                    <a:pt x="973" y="561"/>
                  </a:lnTo>
                  <a:lnTo>
                    <a:pt x="949" y="620"/>
                  </a:lnTo>
                  <a:lnTo>
                    <a:pt x="926" y="612"/>
                  </a:lnTo>
                  <a:lnTo>
                    <a:pt x="896" y="629"/>
                  </a:lnTo>
                  <a:lnTo>
                    <a:pt x="872" y="589"/>
                  </a:lnTo>
                  <a:lnTo>
                    <a:pt x="792" y="538"/>
                  </a:lnTo>
                  <a:lnTo>
                    <a:pt x="765" y="474"/>
                  </a:lnTo>
                  <a:lnTo>
                    <a:pt x="724" y="457"/>
                  </a:lnTo>
                  <a:lnTo>
                    <a:pt x="689" y="416"/>
                  </a:lnTo>
                  <a:lnTo>
                    <a:pt x="664" y="346"/>
                  </a:lnTo>
                  <a:lnTo>
                    <a:pt x="644" y="346"/>
                  </a:lnTo>
                  <a:lnTo>
                    <a:pt x="639" y="315"/>
                  </a:lnTo>
                  <a:lnTo>
                    <a:pt x="639" y="274"/>
                  </a:lnTo>
                  <a:lnTo>
                    <a:pt x="629" y="200"/>
                  </a:lnTo>
                  <a:lnTo>
                    <a:pt x="588" y="164"/>
                  </a:lnTo>
                  <a:lnTo>
                    <a:pt x="543" y="164"/>
                  </a:lnTo>
                  <a:lnTo>
                    <a:pt x="528" y="137"/>
                  </a:lnTo>
                  <a:lnTo>
                    <a:pt x="440" y="133"/>
                  </a:lnTo>
                  <a:lnTo>
                    <a:pt x="436" y="151"/>
                  </a:lnTo>
                  <a:lnTo>
                    <a:pt x="355" y="178"/>
                  </a:lnTo>
                  <a:lnTo>
                    <a:pt x="339" y="160"/>
                  </a:lnTo>
                  <a:lnTo>
                    <a:pt x="309" y="141"/>
                  </a:lnTo>
                  <a:lnTo>
                    <a:pt x="299" y="133"/>
                  </a:lnTo>
                  <a:lnTo>
                    <a:pt x="284" y="137"/>
                  </a:lnTo>
                  <a:lnTo>
                    <a:pt x="253" y="133"/>
                  </a:lnTo>
                  <a:lnTo>
                    <a:pt x="243" y="119"/>
                  </a:lnTo>
                  <a:lnTo>
                    <a:pt x="183" y="133"/>
                  </a:lnTo>
                  <a:lnTo>
                    <a:pt x="172" y="119"/>
                  </a:lnTo>
                  <a:lnTo>
                    <a:pt x="146" y="137"/>
                  </a:lnTo>
                  <a:lnTo>
                    <a:pt x="112" y="133"/>
                  </a:lnTo>
                  <a:lnTo>
                    <a:pt x="97" y="155"/>
                  </a:lnTo>
                  <a:lnTo>
                    <a:pt x="67" y="155"/>
                  </a:lnTo>
                  <a:lnTo>
                    <a:pt x="77" y="137"/>
                  </a:lnTo>
                  <a:lnTo>
                    <a:pt x="55" y="114"/>
                  </a:lnTo>
                  <a:lnTo>
                    <a:pt x="50" y="137"/>
                  </a:lnTo>
                  <a:lnTo>
                    <a:pt x="9" y="141"/>
                  </a:lnTo>
                  <a:lnTo>
                    <a:pt x="0" y="81"/>
                  </a:lnTo>
                  <a:lnTo>
                    <a:pt x="359" y="27"/>
                  </a:lnTo>
                  <a:lnTo>
                    <a:pt x="376" y="54"/>
                  </a:lnTo>
                  <a:lnTo>
                    <a:pt x="664" y="27"/>
                  </a:lnTo>
                  <a:lnTo>
                    <a:pt x="679" y="40"/>
                  </a:lnTo>
                  <a:lnTo>
                    <a:pt x="689" y="40"/>
                  </a:lnTo>
                  <a:lnTo>
                    <a:pt x="700" y="0"/>
                  </a:lnTo>
                  <a:lnTo>
                    <a:pt x="715" y="13"/>
                  </a:lnTo>
                  <a:lnTo>
                    <a:pt x="739" y="23"/>
                  </a:lnTo>
                  <a:close/>
                </a:path>
              </a:pathLst>
            </a:custGeom>
            <a:solidFill>
              <a:srgbClr val="FFEA00"/>
            </a:solidFill>
            <a:ln w="9525">
              <a:noFill/>
              <a:round/>
              <a:headEnd/>
              <a:tailEnd/>
            </a:ln>
          </p:spPr>
          <p:txBody>
            <a:bodyPr/>
            <a:lstStyle/>
            <a:p>
              <a:endParaRPr lang="en-US"/>
            </a:p>
          </p:txBody>
        </p:sp>
        <p:sp>
          <p:nvSpPr>
            <p:cNvPr id="745576" name="Freeform 104"/>
            <p:cNvSpPr>
              <a:spLocks/>
            </p:cNvSpPr>
            <p:nvPr/>
          </p:nvSpPr>
          <p:spPr bwMode="auto">
            <a:xfrm>
              <a:off x="3916" y="3069"/>
              <a:ext cx="988" cy="629"/>
            </a:xfrm>
            <a:custGeom>
              <a:avLst/>
              <a:gdLst/>
              <a:ahLst/>
              <a:cxnLst>
                <a:cxn ang="0">
                  <a:pos x="739" y="23"/>
                </a:cxn>
                <a:cxn ang="0">
                  <a:pos x="760" y="85"/>
                </a:cxn>
                <a:cxn ang="0">
                  <a:pos x="846" y="205"/>
                </a:cxn>
                <a:cxn ang="0">
                  <a:pos x="881" y="205"/>
                </a:cxn>
                <a:cxn ang="0">
                  <a:pos x="891" y="269"/>
                </a:cxn>
                <a:cxn ang="0">
                  <a:pos x="958" y="383"/>
                </a:cxn>
                <a:cxn ang="0">
                  <a:pos x="973" y="470"/>
                </a:cxn>
                <a:cxn ang="0">
                  <a:pos x="988" y="538"/>
                </a:cxn>
                <a:cxn ang="0">
                  <a:pos x="973" y="561"/>
                </a:cxn>
                <a:cxn ang="0">
                  <a:pos x="949" y="620"/>
                </a:cxn>
                <a:cxn ang="0">
                  <a:pos x="926" y="612"/>
                </a:cxn>
                <a:cxn ang="0">
                  <a:pos x="896" y="629"/>
                </a:cxn>
                <a:cxn ang="0">
                  <a:pos x="872" y="589"/>
                </a:cxn>
                <a:cxn ang="0">
                  <a:pos x="792" y="538"/>
                </a:cxn>
                <a:cxn ang="0">
                  <a:pos x="765" y="474"/>
                </a:cxn>
                <a:cxn ang="0">
                  <a:pos x="724" y="457"/>
                </a:cxn>
                <a:cxn ang="0">
                  <a:pos x="689" y="416"/>
                </a:cxn>
                <a:cxn ang="0">
                  <a:pos x="664" y="346"/>
                </a:cxn>
                <a:cxn ang="0">
                  <a:pos x="644" y="346"/>
                </a:cxn>
                <a:cxn ang="0">
                  <a:pos x="639" y="315"/>
                </a:cxn>
                <a:cxn ang="0">
                  <a:pos x="639" y="274"/>
                </a:cxn>
                <a:cxn ang="0">
                  <a:pos x="629" y="200"/>
                </a:cxn>
                <a:cxn ang="0">
                  <a:pos x="588" y="164"/>
                </a:cxn>
                <a:cxn ang="0">
                  <a:pos x="543" y="164"/>
                </a:cxn>
                <a:cxn ang="0">
                  <a:pos x="528" y="137"/>
                </a:cxn>
                <a:cxn ang="0">
                  <a:pos x="440" y="133"/>
                </a:cxn>
                <a:cxn ang="0">
                  <a:pos x="436" y="151"/>
                </a:cxn>
                <a:cxn ang="0">
                  <a:pos x="355" y="178"/>
                </a:cxn>
                <a:cxn ang="0">
                  <a:pos x="339" y="160"/>
                </a:cxn>
                <a:cxn ang="0">
                  <a:pos x="309" y="141"/>
                </a:cxn>
                <a:cxn ang="0">
                  <a:pos x="299" y="133"/>
                </a:cxn>
                <a:cxn ang="0">
                  <a:pos x="284" y="137"/>
                </a:cxn>
                <a:cxn ang="0">
                  <a:pos x="253" y="133"/>
                </a:cxn>
                <a:cxn ang="0">
                  <a:pos x="243" y="119"/>
                </a:cxn>
                <a:cxn ang="0">
                  <a:pos x="183" y="133"/>
                </a:cxn>
                <a:cxn ang="0">
                  <a:pos x="172" y="119"/>
                </a:cxn>
                <a:cxn ang="0">
                  <a:pos x="146" y="137"/>
                </a:cxn>
                <a:cxn ang="0">
                  <a:pos x="112" y="133"/>
                </a:cxn>
                <a:cxn ang="0">
                  <a:pos x="97" y="155"/>
                </a:cxn>
                <a:cxn ang="0">
                  <a:pos x="67" y="155"/>
                </a:cxn>
                <a:cxn ang="0">
                  <a:pos x="77" y="137"/>
                </a:cxn>
                <a:cxn ang="0">
                  <a:pos x="55" y="114"/>
                </a:cxn>
                <a:cxn ang="0">
                  <a:pos x="50" y="137"/>
                </a:cxn>
                <a:cxn ang="0">
                  <a:pos x="9" y="141"/>
                </a:cxn>
                <a:cxn ang="0">
                  <a:pos x="0" y="81"/>
                </a:cxn>
                <a:cxn ang="0">
                  <a:pos x="359" y="27"/>
                </a:cxn>
                <a:cxn ang="0">
                  <a:pos x="376" y="54"/>
                </a:cxn>
                <a:cxn ang="0">
                  <a:pos x="664" y="27"/>
                </a:cxn>
                <a:cxn ang="0">
                  <a:pos x="679" y="40"/>
                </a:cxn>
                <a:cxn ang="0">
                  <a:pos x="689" y="40"/>
                </a:cxn>
                <a:cxn ang="0">
                  <a:pos x="700" y="0"/>
                </a:cxn>
                <a:cxn ang="0">
                  <a:pos x="715" y="13"/>
                </a:cxn>
                <a:cxn ang="0">
                  <a:pos x="739" y="23"/>
                </a:cxn>
              </a:cxnLst>
              <a:rect l="0" t="0" r="r" b="b"/>
              <a:pathLst>
                <a:path w="988" h="629">
                  <a:moveTo>
                    <a:pt x="739" y="23"/>
                  </a:moveTo>
                  <a:lnTo>
                    <a:pt x="760" y="85"/>
                  </a:lnTo>
                  <a:lnTo>
                    <a:pt x="846" y="205"/>
                  </a:lnTo>
                  <a:lnTo>
                    <a:pt x="881" y="205"/>
                  </a:lnTo>
                  <a:lnTo>
                    <a:pt x="891" y="269"/>
                  </a:lnTo>
                  <a:lnTo>
                    <a:pt x="958" y="383"/>
                  </a:lnTo>
                  <a:lnTo>
                    <a:pt x="973" y="470"/>
                  </a:lnTo>
                  <a:lnTo>
                    <a:pt x="988" y="538"/>
                  </a:lnTo>
                  <a:lnTo>
                    <a:pt x="973" y="561"/>
                  </a:lnTo>
                  <a:lnTo>
                    <a:pt x="949" y="620"/>
                  </a:lnTo>
                  <a:lnTo>
                    <a:pt x="926" y="612"/>
                  </a:lnTo>
                  <a:lnTo>
                    <a:pt x="896" y="629"/>
                  </a:lnTo>
                  <a:lnTo>
                    <a:pt x="872" y="589"/>
                  </a:lnTo>
                  <a:lnTo>
                    <a:pt x="792" y="538"/>
                  </a:lnTo>
                  <a:lnTo>
                    <a:pt x="765" y="474"/>
                  </a:lnTo>
                  <a:lnTo>
                    <a:pt x="724" y="457"/>
                  </a:lnTo>
                  <a:lnTo>
                    <a:pt x="689" y="416"/>
                  </a:lnTo>
                  <a:lnTo>
                    <a:pt x="664" y="346"/>
                  </a:lnTo>
                  <a:lnTo>
                    <a:pt x="644" y="346"/>
                  </a:lnTo>
                  <a:lnTo>
                    <a:pt x="639" y="315"/>
                  </a:lnTo>
                  <a:lnTo>
                    <a:pt x="639" y="274"/>
                  </a:lnTo>
                  <a:lnTo>
                    <a:pt x="629" y="200"/>
                  </a:lnTo>
                  <a:lnTo>
                    <a:pt x="588" y="164"/>
                  </a:lnTo>
                  <a:lnTo>
                    <a:pt x="543" y="164"/>
                  </a:lnTo>
                  <a:lnTo>
                    <a:pt x="528" y="137"/>
                  </a:lnTo>
                  <a:lnTo>
                    <a:pt x="440" y="133"/>
                  </a:lnTo>
                  <a:lnTo>
                    <a:pt x="436" y="151"/>
                  </a:lnTo>
                  <a:lnTo>
                    <a:pt x="355" y="178"/>
                  </a:lnTo>
                  <a:lnTo>
                    <a:pt x="339" y="160"/>
                  </a:lnTo>
                  <a:lnTo>
                    <a:pt x="309" y="141"/>
                  </a:lnTo>
                  <a:lnTo>
                    <a:pt x="299" y="133"/>
                  </a:lnTo>
                  <a:lnTo>
                    <a:pt x="284" y="137"/>
                  </a:lnTo>
                  <a:lnTo>
                    <a:pt x="253" y="133"/>
                  </a:lnTo>
                  <a:lnTo>
                    <a:pt x="243" y="119"/>
                  </a:lnTo>
                  <a:lnTo>
                    <a:pt x="183" y="133"/>
                  </a:lnTo>
                  <a:lnTo>
                    <a:pt x="172" y="119"/>
                  </a:lnTo>
                  <a:lnTo>
                    <a:pt x="146" y="137"/>
                  </a:lnTo>
                  <a:lnTo>
                    <a:pt x="112" y="133"/>
                  </a:lnTo>
                  <a:lnTo>
                    <a:pt x="97" y="155"/>
                  </a:lnTo>
                  <a:lnTo>
                    <a:pt x="67" y="155"/>
                  </a:lnTo>
                  <a:lnTo>
                    <a:pt x="77" y="137"/>
                  </a:lnTo>
                  <a:lnTo>
                    <a:pt x="55" y="114"/>
                  </a:lnTo>
                  <a:lnTo>
                    <a:pt x="50" y="137"/>
                  </a:lnTo>
                  <a:lnTo>
                    <a:pt x="9" y="141"/>
                  </a:lnTo>
                  <a:lnTo>
                    <a:pt x="0" y="81"/>
                  </a:lnTo>
                  <a:lnTo>
                    <a:pt x="359" y="27"/>
                  </a:lnTo>
                  <a:lnTo>
                    <a:pt x="376" y="54"/>
                  </a:lnTo>
                  <a:lnTo>
                    <a:pt x="664" y="27"/>
                  </a:lnTo>
                  <a:lnTo>
                    <a:pt x="679" y="40"/>
                  </a:lnTo>
                  <a:lnTo>
                    <a:pt x="689" y="40"/>
                  </a:lnTo>
                  <a:lnTo>
                    <a:pt x="700" y="0"/>
                  </a:lnTo>
                  <a:lnTo>
                    <a:pt x="715" y="13"/>
                  </a:lnTo>
                  <a:lnTo>
                    <a:pt x="739" y="23"/>
                  </a:lnTo>
                </a:path>
              </a:pathLst>
            </a:custGeom>
            <a:noFill/>
            <a:ln w="12700" cap="rnd">
              <a:solidFill>
                <a:srgbClr val="000000"/>
              </a:solidFill>
              <a:prstDash val="solid"/>
              <a:round/>
              <a:headEnd/>
              <a:tailEnd/>
            </a:ln>
          </p:spPr>
          <p:txBody>
            <a:bodyPr/>
            <a:lstStyle/>
            <a:p>
              <a:endParaRPr lang="en-US"/>
            </a:p>
          </p:txBody>
        </p:sp>
      </p:grpSp>
      <p:sp>
        <p:nvSpPr>
          <p:cNvPr id="745577" name="Freeform 105"/>
          <p:cNvSpPr>
            <a:spLocks/>
          </p:cNvSpPr>
          <p:nvPr/>
        </p:nvSpPr>
        <p:spPr bwMode="auto">
          <a:xfrm>
            <a:off x="3630613" y="2995613"/>
            <a:ext cx="1265237" cy="565150"/>
          </a:xfrm>
          <a:custGeom>
            <a:avLst/>
            <a:gdLst/>
            <a:ahLst/>
            <a:cxnLst>
              <a:cxn ang="0">
                <a:pos x="11" y="0"/>
              </a:cxn>
              <a:cxn ang="0">
                <a:pos x="187" y="4"/>
              </a:cxn>
              <a:cxn ang="0">
                <a:pos x="492" y="4"/>
              </a:cxn>
              <a:cxn ang="0">
                <a:pos x="543" y="23"/>
              </a:cxn>
              <a:cxn ang="0">
                <a:pos x="584" y="27"/>
              </a:cxn>
              <a:cxn ang="0">
                <a:pos x="629" y="23"/>
              </a:cxn>
              <a:cxn ang="0">
                <a:pos x="653" y="37"/>
              </a:cxn>
              <a:cxn ang="0">
                <a:pos x="680" y="69"/>
              </a:cxn>
              <a:cxn ang="0">
                <a:pos x="755" y="273"/>
              </a:cxn>
              <a:cxn ang="0">
                <a:pos x="797" y="342"/>
              </a:cxn>
              <a:cxn ang="0">
                <a:pos x="172" y="356"/>
              </a:cxn>
              <a:cxn ang="0">
                <a:pos x="172" y="228"/>
              </a:cxn>
              <a:cxn ang="0">
                <a:pos x="0" y="224"/>
              </a:cxn>
              <a:cxn ang="0">
                <a:pos x="11" y="0"/>
              </a:cxn>
            </a:cxnLst>
            <a:rect l="0" t="0" r="r" b="b"/>
            <a:pathLst>
              <a:path w="797" h="356">
                <a:moveTo>
                  <a:pt x="11" y="0"/>
                </a:moveTo>
                <a:lnTo>
                  <a:pt x="187" y="4"/>
                </a:lnTo>
                <a:lnTo>
                  <a:pt x="492" y="4"/>
                </a:lnTo>
                <a:lnTo>
                  <a:pt x="543" y="23"/>
                </a:lnTo>
                <a:lnTo>
                  <a:pt x="584" y="27"/>
                </a:lnTo>
                <a:lnTo>
                  <a:pt x="629" y="23"/>
                </a:lnTo>
                <a:lnTo>
                  <a:pt x="653" y="37"/>
                </a:lnTo>
                <a:lnTo>
                  <a:pt x="680" y="69"/>
                </a:lnTo>
                <a:lnTo>
                  <a:pt x="755" y="273"/>
                </a:lnTo>
                <a:lnTo>
                  <a:pt x="797" y="342"/>
                </a:lnTo>
                <a:lnTo>
                  <a:pt x="172" y="356"/>
                </a:lnTo>
                <a:lnTo>
                  <a:pt x="172" y="228"/>
                </a:lnTo>
                <a:lnTo>
                  <a:pt x="0" y="224"/>
                </a:lnTo>
                <a:lnTo>
                  <a:pt x="11" y="0"/>
                </a:lnTo>
                <a:close/>
              </a:path>
            </a:pathLst>
          </a:custGeom>
          <a:solidFill>
            <a:srgbClr val="FFFFFF"/>
          </a:solidFill>
          <a:ln w="9525">
            <a:noFill/>
            <a:round/>
            <a:headEnd/>
            <a:tailEnd/>
          </a:ln>
        </p:spPr>
        <p:txBody>
          <a:bodyPr/>
          <a:lstStyle/>
          <a:p>
            <a:endParaRPr lang="en-US"/>
          </a:p>
        </p:txBody>
      </p:sp>
      <p:grpSp>
        <p:nvGrpSpPr>
          <p:cNvPr id="27" name="Group 106"/>
          <p:cNvGrpSpPr>
            <a:grpSpLocks/>
          </p:cNvGrpSpPr>
          <p:nvPr/>
        </p:nvGrpSpPr>
        <p:grpSpPr bwMode="auto">
          <a:xfrm>
            <a:off x="3630613" y="2995613"/>
            <a:ext cx="1265237" cy="565150"/>
            <a:chOff x="2335" y="1827"/>
            <a:chExt cx="797" cy="356"/>
          </a:xfrm>
        </p:grpSpPr>
        <p:sp>
          <p:nvSpPr>
            <p:cNvPr id="745579" name="Freeform 107"/>
            <p:cNvSpPr>
              <a:spLocks/>
            </p:cNvSpPr>
            <p:nvPr/>
          </p:nvSpPr>
          <p:spPr bwMode="auto">
            <a:xfrm>
              <a:off x="2335" y="1827"/>
              <a:ext cx="797" cy="356"/>
            </a:xfrm>
            <a:custGeom>
              <a:avLst/>
              <a:gdLst/>
              <a:ahLst/>
              <a:cxnLst>
                <a:cxn ang="0">
                  <a:pos x="11" y="0"/>
                </a:cxn>
                <a:cxn ang="0">
                  <a:pos x="187" y="4"/>
                </a:cxn>
                <a:cxn ang="0">
                  <a:pos x="492" y="4"/>
                </a:cxn>
                <a:cxn ang="0">
                  <a:pos x="543" y="23"/>
                </a:cxn>
                <a:cxn ang="0">
                  <a:pos x="584" y="27"/>
                </a:cxn>
                <a:cxn ang="0">
                  <a:pos x="629" y="23"/>
                </a:cxn>
                <a:cxn ang="0">
                  <a:pos x="653" y="37"/>
                </a:cxn>
                <a:cxn ang="0">
                  <a:pos x="680" y="69"/>
                </a:cxn>
                <a:cxn ang="0">
                  <a:pos x="755" y="273"/>
                </a:cxn>
                <a:cxn ang="0">
                  <a:pos x="797" y="342"/>
                </a:cxn>
                <a:cxn ang="0">
                  <a:pos x="172" y="356"/>
                </a:cxn>
                <a:cxn ang="0">
                  <a:pos x="172" y="228"/>
                </a:cxn>
                <a:cxn ang="0">
                  <a:pos x="0" y="224"/>
                </a:cxn>
                <a:cxn ang="0">
                  <a:pos x="11" y="0"/>
                </a:cxn>
              </a:cxnLst>
              <a:rect l="0" t="0" r="r" b="b"/>
              <a:pathLst>
                <a:path w="797" h="356">
                  <a:moveTo>
                    <a:pt x="11" y="0"/>
                  </a:moveTo>
                  <a:lnTo>
                    <a:pt x="187" y="4"/>
                  </a:lnTo>
                  <a:lnTo>
                    <a:pt x="492" y="4"/>
                  </a:lnTo>
                  <a:lnTo>
                    <a:pt x="543" y="23"/>
                  </a:lnTo>
                  <a:lnTo>
                    <a:pt x="584" y="27"/>
                  </a:lnTo>
                  <a:lnTo>
                    <a:pt x="629" y="23"/>
                  </a:lnTo>
                  <a:lnTo>
                    <a:pt x="653" y="37"/>
                  </a:lnTo>
                  <a:lnTo>
                    <a:pt x="680" y="69"/>
                  </a:lnTo>
                  <a:lnTo>
                    <a:pt x="755" y="273"/>
                  </a:lnTo>
                  <a:lnTo>
                    <a:pt x="797" y="342"/>
                  </a:lnTo>
                  <a:lnTo>
                    <a:pt x="172" y="356"/>
                  </a:lnTo>
                  <a:lnTo>
                    <a:pt x="172" y="228"/>
                  </a:lnTo>
                  <a:lnTo>
                    <a:pt x="0" y="224"/>
                  </a:lnTo>
                  <a:lnTo>
                    <a:pt x="11" y="0"/>
                  </a:lnTo>
                  <a:close/>
                </a:path>
              </a:pathLst>
            </a:custGeom>
            <a:solidFill>
              <a:srgbClr val="FFEA00"/>
            </a:solidFill>
            <a:ln w="9525">
              <a:noFill/>
              <a:round/>
              <a:headEnd/>
              <a:tailEnd/>
            </a:ln>
          </p:spPr>
          <p:txBody>
            <a:bodyPr/>
            <a:lstStyle/>
            <a:p>
              <a:endParaRPr lang="en-US"/>
            </a:p>
          </p:txBody>
        </p:sp>
        <p:sp>
          <p:nvSpPr>
            <p:cNvPr id="745580" name="Freeform 108"/>
            <p:cNvSpPr>
              <a:spLocks/>
            </p:cNvSpPr>
            <p:nvPr/>
          </p:nvSpPr>
          <p:spPr bwMode="auto">
            <a:xfrm>
              <a:off x="2335" y="1827"/>
              <a:ext cx="797" cy="356"/>
            </a:xfrm>
            <a:custGeom>
              <a:avLst/>
              <a:gdLst/>
              <a:ahLst/>
              <a:cxnLst>
                <a:cxn ang="0">
                  <a:pos x="11" y="0"/>
                </a:cxn>
                <a:cxn ang="0">
                  <a:pos x="187" y="4"/>
                </a:cxn>
                <a:cxn ang="0">
                  <a:pos x="492" y="4"/>
                </a:cxn>
                <a:cxn ang="0">
                  <a:pos x="543" y="23"/>
                </a:cxn>
                <a:cxn ang="0">
                  <a:pos x="584" y="27"/>
                </a:cxn>
                <a:cxn ang="0">
                  <a:pos x="629" y="23"/>
                </a:cxn>
                <a:cxn ang="0">
                  <a:pos x="653" y="37"/>
                </a:cxn>
                <a:cxn ang="0">
                  <a:pos x="680" y="69"/>
                </a:cxn>
                <a:cxn ang="0">
                  <a:pos x="755" y="273"/>
                </a:cxn>
                <a:cxn ang="0">
                  <a:pos x="797" y="342"/>
                </a:cxn>
                <a:cxn ang="0">
                  <a:pos x="172" y="356"/>
                </a:cxn>
                <a:cxn ang="0">
                  <a:pos x="172" y="228"/>
                </a:cxn>
                <a:cxn ang="0">
                  <a:pos x="0" y="224"/>
                </a:cxn>
                <a:cxn ang="0">
                  <a:pos x="11" y="0"/>
                </a:cxn>
              </a:cxnLst>
              <a:rect l="0" t="0" r="r" b="b"/>
              <a:pathLst>
                <a:path w="797" h="356">
                  <a:moveTo>
                    <a:pt x="11" y="0"/>
                  </a:moveTo>
                  <a:lnTo>
                    <a:pt x="187" y="4"/>
                  </a:lnTo>
                  <a:lnTo>
                    <a:pt x="492" y="4"/>
                  </a:lnTo>
                  <a:lnTo>
                    <a:pt x="543" y="23"/>
                  </a:lnTo>
                  <a:lnTo>
                    <a:pt x="584" y="27"/>
                  </a:lnTo>
                  <a:lnTo>
                    <a:pt x="629" y="23"/>
                  </a:lnTo>
                  <a:lnTo>
                    <a:pt x="653" y="37"/>
                  </a:lnTo>
                  <a:lnTo>
                    <a:pt x="680" y="69"/>
                  </a:lnTo>
                  <a:lnTo>
                    <a:pt x="755" y="273"/>
                  </a:lnTo>
                  <a:lnTo>
                    <a:pt x="797" y="342"/>
                  </a:lnTo>
                  <a:lnTo>
                    <a:pt x="172" y="356"/>
                  </a:lnTo>
                  <a:lnTo>
                    <a:pt x="172" y="228"/>
                  </a:lnTo>
                  <a:lnTo>
                    <a:pt x="0" y="224"/>
                  </a:lnTo>
                  <a:lnTo>
                    <a:pt x="11" y="0"/>
                  </a:lnTo>
                </a:path>
              </a:pathLst>
            </a:custGeom>
            <a:noFill/>
            <a:ln w="12700" cap="rnd">
              <a:solidFill>
                <a:srgbClr val="000000"/>
              </a:solidFill>
              <a:prstDash val="solid"/>
              <a:round/>
              <a:headEnd/>
              <a:tailEnd/>
            </a:ln>
          </p:spPr>
          <p:txBody>
            <a:bodyPr/>
            <a:lstStyle/>
            <a:p>
              <a:endParaRPr lang="en-US"/>
            </a:p>
          </p:txBody>
        </p:sp>
      </p:grpSp>
      <p:sp>
        <p:nvSpPr>
          <p:cNvPr id="745581" name="Freeform 109"/>
          <p:cNvSpPr>
            <a:spLocks/>
          </p:cNvSpPr>
          <p:nvPr/>
        </p:nvSpPr>
        <p:spPr bwMode="auto">
          <a:xfrm>
            <a:off x="3903663" y="3538538"/>
            <a:ext cx="1150937" cy="566737"/>
          </a:xfrm>
          <a:custGeom>
            <a:avLst/>
            <a:gdLst/>
            <a:ahLst/>
            <a:cxnLst>
              <a:cxn ang="0">
                <a:pos x="0" y="14"/>
              </a:cxn>
              <a:cxn ang="0">
                <a:pos x="0" y="357"/>
              </a:cxn>
              <a:cxn ang="0">
                <a:pos x="481" y="352"/>
              </a:cxn>
              <a:cxn ang="0">
                <a:pos x="725" y="333"/>
              </a:cxn>
              <a:cxn ang="0">
                <a:pos x="700" y="93"/>
              </a:cxn>
              <a:cxn ang="0">
                <a:pos x="670" y="50"/>
              </a:cxn>
              <a:cxn ang="0">
                <a:pos x="661" y="19"/>
              </a:cxn>
              <a:cxn ang="0">
                <a:pos x="635" y="19"/>
              </a:cxn>
              <a:cxn ang="0">
                <a:pos x="626" y="0"/>
              </a:cxn>
              <a:cxn ang="0">
                <a:pos x="0" y="14"/>
              </a:cxn>
            </a:cxnLst>
            <a:rect l="0" t="0" r="r" b="b"/>
            <a:pathLst>
              <a:path w="725" h="357">
                <a:moveTo>
                  <a:pt x="0" y="14"/>
                </a:moveTo>
                <a:lnTo>
                  <a:pt x="0" y="357"/>
                </a:lnTo>
                <a:lnTo>
                  <a:pt x="481" y="352"/>
                </a:lnTo>
                <a:lnTo>
                  <a:pt x="725" y="333"/>
                </a:lnTo>
                <a:lnTo>
                  <a:pt x="700" y="93"/>
                </a:lnTo>
                <a:lnTo>
                  <a:pt x="670" y="50"/>
                </a:lnTo>
                <a:lnTo>
                  <a:pt x="661" y="19"/>
                </a:lnTo>
                <a:lnTo>
                  <a:pt x="635" y="19"/>
                </a:lnTo>
                <a:lnTo>
                  <a:pt x="626" y="0"/>
                </a:lnTo>
                <a:lnTo>
                  <a:pt x="0" y="14"/>
                </a:lnTo>
                <a:close/>
              </a:path>
            </a:pathLst>
          </a:custGeom>
          <a:solidFill>
            <a:srgbClr val="FFFFFF"/>
          </a:solidFill>
          <a:ln w="9525">
            <a:noFill/>
            <a:round/>
            <a:headEnd/>
            <a:tailEnd/>
          </a:ln>
        </p:spPr>
        <p:txBody>
          <a:bodyPr/>
          <a:lstStyle/>
          <a:p>
            <a:endParaRPr lang="en-US"/>
          </a:p>
        </p:txBody>
      </p:sp>
      <p:grpSp>
        <p:nvGrpSpPr>
          <p:cNvPr id="28" name="Group 110"/>
          <p:cNvGrpSpPr>
            <a:grpSpLocks/>
          </p:cNvGrpSpPr>
          <p:nvPr/>
        </p:nvGrpSpPr>
        <p:grpSpPr bwMode="auto">
          <a:xfrm>
            <a:off x="3903663" y="3538538"/>
            <a:ext cx="1150937" cy="566737"/>
            <a:chOff x="2507" y="2169"/>
            <a:chExt cx="725" cy="357"/>
          </a:xfrm>
        </p:grpSpPr>
        <p:sp>
          <p:nvSpPr>
            <p:cNvPr id="745583" name="Freeform 111"/>
            <p:cNvSpPr>
              <a:spLocks/>
            </p:cNvSpPr>
            <p:nvPr/>
          </p:nvSpPr>
          <p:spPr bwMode="auto">
            <a:xfrm>
              <a:off x="2507" y="2169"/>
              <a:ext cx="725" cy="357"/>
            </a:xfrm>
            <a:custGeom>
              <a:avLst/>
              <a:gdLst/>
              <a:ahLst/>
              <a:cxnLst>
                <a:cxn ang="0">
                  <a:pos x="0" y="14"/>
                </a:cxn>
                <a:cxn ang="0">
                  <a:pos x="0" y="357"/>
                </a:cxn>
                <a:cxn ang="0">
                  <a:pos x="481" y="352"/>
                </a:cxn>
                <a:cxn ang="0">
                  <a:pos x="725" y="333"/>
                </a:cxn>
                <a:cxn ang="0">
                  <a:pos x="700" y="93"/>
                </a:cxn>
                <a:cxn ang="0">
                  <a:pos x="670" y="50"/>
                </a:cxn>
                <a:cxn ang="0">
                  <a:pos x="661" y="19"/>
                </a:cxn>
                <a:cxn ang="0">
                  <a:pos x="635" y="19"/>
                </a:cxn>
                <a:cxn ang="0">
                  <a:pos x="626" y="0"/>
                </a:cxn>
                <a:cxn ang="0">
                  <a:pos x="0" y="14"/>
                </a:cxn>
              </a:cxnLst>
              <a:rect l="0" t="0" r="r" b="b"/>
              <a:pathLst>
                <a:path w="725" h="357">
                  <a:moveTo>
                    <a:pt x="0" y="14"/>
                  </a:moveTo>
                  <a:lnTo>
                    <a:pt x="0" y="357"/>
                  </a:lnTo>
                  <a:lnTo>
                    <a:pt x="481" y="352"/>
                  </a:lnTo>
                  <a:lnTo>
                    <a:pt x="725" y="333"/>
                  </a:lnTo>
                  <a:lnTo>
                    <a:pt x="700" y="93"/>
                  </a:lnTo>
                  <a:lnTo>
                    <a:pt x="670" y="50"/>
                  </a:lnTo>
                  <a:lnTo>
                    <a:pt x="661" y="19"/>
                  </a:lnTo>
                  <a:lnTo>
                    <a:pt x="635" y="19"/>
                  </a:lnTo>
                  <a:lnTo>
                    <a:pt x="626" y="0"/>
                  </a:lnTo>
                  <a:lnTo>
                    <a:pt x="0" y="14"/>
                  </a:lnTo>
                  <a:close/>
                </a:path>
              </a:pathLst>
            </a:custGeom>
            <a:solidFill>
              <a:srgbClr val="FFEA00"/>
            </a:solidFill>
            <a:ln w="9525">
              <a:noFill/>
              <a:round/>
              <a:headEnd/>
              <a:tailEnd/>
            </a:ln>
          </p:spPr>
          <p:txBody>
            <a:bodyPr/>
            <a:lstStyle/>
            <a:p>
              <a:endParaRPr lang="en-US"/>
            </a:p>
          </p:txBody>
        </p:sp>
        <p:sp>
          <p:nvSpPr>
            <p:cNvPr id="745584" name="Freeform 112"/>
            <p:cNvSpPr>
              <a:spLocks/>
            </p:cNvSpPr>
            <p:nvPr/>
          </p:nvSpPr>
          <p:spPr bwMode="auto">
            <a:xfrm>
              <a:off x="2507" y="2169"/>
              <a:ext cx="725" cy="357"/>
            </a:xfrm>
            <a:custGeom>
              <a:avLst/>
              <a:gdLst/>
              <a:ahLst/>
              <a:cxnLst>
                <a:cxn ang="0">
                  <a:pos x="0" y="14"/>
                </a:cxn>
                <a:cxn ang="0">
                  <a:pos x="0" y="357"/>
                </a:cxn>
                <a:cxn ang="0">
                  <a:pos x="481" y="352"/>
                </a:cxn>
                <a:cxn ang="0">
                  <a:pos x="725" y="333"/>
                </a:cxn>
                <a:cxn ang="0">
                  <a:pos x="700" y="93"/>
                </a:cxn>
                <a:cxn ang="0">
                  <a:pos x="670" y="50"/>
                </a:cxn>
                <a:cxn ang="0">
                  <a:pos x="661" y="19"/>
                </a:cxn>
                <a:cxn ang="0">
                  <a:pos x="635" y="19"/>
                </a:cxn>
                <a:cxn ang="0">
                  <a:pos x="626" y="0"/>
                </a:cxn>
                <a:cxn ang="0">
                  <a:pos x="0" y="14"/>
                </a:cxn>
              </a:cxnLst>
              <a:rect l="0" t="0" r="r" b="b"/>
              <a:pathLst>
                <a:path w="725" h="357">
                  <a:moveTo>
                    <a:pt x="0" y="14"/>
                  </a:moveTo>
                  <a:lnTo>
                    <a:pt x="0" y="357"/>
                  </a:lnTo>
                  <a:lnTo>
                    <a:pt x="481" y="352"/>
                  </a:lnTo>
                  <a:lnTo>
                    <a:pt x="725" y="333"/>
                  </a:lnTo>
                  <a:lnTo>
                    <a:pt x="700" y="93"/>
                  </a:lnTo>
                  <a:lnTo>
                    <a:pt x="670" y="50"/>
                  </a:lnTo>
                  <a:lnTo>
                    <a:pt x="661" y="19"/>
                  </a:lnTo>
                  <a:lnTo>
                    <a:pt x="635" y="19"/>
                  </a:lnTo>
                  <a:lnTo>
                    <a:pt x="626" y="0"/>
                  </a:lnTo>
                  <a:lnTo>
                    <a:pt x="0" y="14"/>
                  </a:lnTo>
                </a:path>
              </a:pathLst>
            </a:custGeom>
            <a:noFill/>
            <a:ln w="12700" cap="rnd">
              <a:solidFill>
                <a:srgbClr val="000000"/>
              </a:solidFill>
              <a:prstDash val="solid"/>
              <a:round/>
              <a:headEnd/>
              <a:tailEnd/>
            </a:ln>
          </p:spPr>
          <p:txBody>
            <a:bodyPr/>
            <a:lstStyle/>
            <a:p>
              <a:endParaRPr lang="en-US"/>
            </a:p>
          </p:txBody>
        </p:sp>
      </p:grpSp>
      <p:sp>
        <p:nvSpPr>
          <p:cNvPr id="745585" name="Freeform 113"/>
          <p:cNvSpPr>
            <a:spLocks/>
          </p:cNvSpPr>
          <p:nvPr/>
        </p:nvSpPr>
        <p:spPr bwMode="auto">
          <a:xfrm>
            <a:off x="4692650" y="2852738"/>
            <a:ext cx="900113" cy="585787"/>
          </a:xfrm>
          <a:custGeom>
            <a:avLst/>
            <a:gdLst/>
            <a:ahLst/>
            <a:cxnLst>
              <a:cxn ang="0">
                <a:pos x="11" y="22"/>
              </a:cxn>
              <a:cxn ang="0">
                <a:pos x="466" y="0"/>
              </a:cxn>
              <a:cxn ang="0">
                <a:pos x="481" y="4"/>
              </a:cxn>
              <a:cxn ang="0">
                <a:pos x="477" y="53"/>
              </a:cxn>
              <a:cxn ang="0">
                <a:pos x="492" y="90"/>
              </a:cxn>
              <a:cxn ang="0">
                <a:pos x="542" y="103"/>
              </a:cxn>
              <a:cxn ang="0">
                <a:pos x="567" y="136"/>
              </a:cxn>
              <a:cxn ang="0">
                <a:pos x="567" y="182"/>
              </a:cxn>
              <a:cxn ang="0">
                <a:pos x="546" y="204"/>
              </a:cxn>
              <a:cxn ang="0">
                <a:pos x="507" y="214"/>
              </a:cxn>
              <a:cxn ang="0">
                <a:pos x="516" y="260"/>
              </a:cxn>
              <a:cxn ang="0">
                <a:pos x="496" y="297"/>
              </a:cxn>
              <a:cxn ang="0">
                <a:pos x="492" y="369"/>
              </a:cxn>
              <a:cxn ang="0">
                <a:pos x="457" y="332"/>
              </a:cxn>
              <a:cxn ang="0">
                <a:pos x="86" y="363"/>
              </a:cxn>
              <a:cxn ang="0">
                <a:pos x="11" y="159"/>
              </a:cxn>
              <a:cxn ang="0">
                <a:pos x="11" y="67"/>
              </a:cxn>
              <a:cxn ang="0">
                <a:pos x="0" y="45"/>
              </a:cxn>
              <a:cxn ang="0">
                <a:pos x="11" y="22"/>
              </a:cxn>
            </a:cxnLst>
            <a:rect l="0" t="0" r="r" b="b"/>
            <a:pathLst>
              <a:path w="567" h="369">
                <a:moveTo>
                  <a:pt x="11" y="22"/>
                </a:moveTo>
                <a:lnTo>
                  <a:pt x="466" y="0"/>
                </a:lnTo>
                <a:lnTo>
                  <a:pt x="481" y="4"/>
                </a:lnTo>
                <a:lnTo>
                  <a:pt x="477" y="53"/>
                </a:lnTo>
                <a:lnTo>
                  <a:pt x="492" y="90"/>
                </a:lnTo>
                <a:lnTo>
                  <a:pt x="542" y="103"/>
                </a:lnTo>
                <a:lnTo>
                  <a:pt x="567" y="136"/>
                </a:lnTo>
                <a:lnTo>
                  <a:pt x="567" y="182"/>
                </a:lnTo>
                <a:lnTo>
                  <a:pt x="546" y="204"/>
                </a:lnTo>
                <a:lnTo>
                  <a:pt x="507" y="214"/>
                </a:lnTo>
                <a:lnTo>
                  <a:pt x="516" y="260"/>
                </a:lnTo>
                <a:lnTo>
                  <a:pt x="496" y="297"/>
                </a:lnTo>
                <a:lnTo>
                  <a:pt x="492" y="369"/>
                </a:lnTo>
                <a:lnTo>
                  <a:pt x="457" y="332"/>
                </a:lnTo>
                <a:lnTo>
                  <a:pt x="86" y="363"/>
                </a:lnTo>
                <a:lnTo>
                  <a:pt x="11" y="159"/>
                </a:lnTo>
                <a:lnTo>
                  <a:pt x="11" y="67"/>
                </a:lnTo>
                <a:lnTo>
                  <a:pt x="0" y="45"/>
                </a:lnTo>
                <a:lnTo>
                  <a:pt x="11" y="22"/>
                </a:lnTo>
                <a:close/>
              </a:path>
            </a:pathLst>
          </a:custGeom>
          <a:solidFill>
            <a:srgbClr val="FFFFFF"/>
          </a:solidFill>
          <a:ln w="9525">
            <a:noFill/>
            <a:round/>
            <a:headEnd/>
            <a:tailEnd/>
          </a:ln>
        </p:spPr>
        <p:txBody>
          <a:bodyPr/>
          <a:lstStyle/>
          <a:p>
            <a:endParaRPr lang="en-US"/>
          </a:p>
        </p:txBody>
      </p:sp>
      <p:grpSp>
        <p:nvGrpSpPr>
          <p:cNvPr id="29" name="Group 114"/>
          <p:cNvGrpSpPr>
            <a:grpSpLocks/>
          </p:cNvGrpSpPr>
          <p:nvPr/>
        </p:nvGrpSpPr>
        <p:grpSpPr bwMode="auto">
          <a:xfrm>
            <a:off x="4692650" y="2852738"/>
            <a:ext cx="900113" cy="585787"/>
            <a:chOff x="3004" y="1737"/>
            <a:chExt cx="567" cy="369"/>
          </a:xfrm>
        </p:grpSpPr>
        <p:sp>
          <p:nvSpPr>
            <p:cNvPr id="745587" name="Freeform 115"/>
            <p:cNvSpPr>
              <a:spLocks/>
            </p:cNvSpPr>
            <p:nvPr/>
          </p:nvSpPr>
          <p:spPr bwMode="auto">
            <a:xfrm>
              <a:off x="3004" y="1737"/>
              <a:ext cx="567" cy="369"/>
            </a:xfrm>
            <a:custGeom>
              <a:avLst/>
              <a:gdLst/>
              <a:ahLst/>
              <a:cxnLst>
                <a:cxn ang="0">
                  <a:pos x="11" y="22"/>
                </a:cxn>
                <a:cxn ang="0">
                  <a:pos x="466" y="0"/>
                </a:cxn>
                <a:cxn ang="0">
                  <a:pos x="481" y="4"/>
                </a:cxn>
                <a:cxn ang="0">
                  <a:pos x="477" y="53"/>
                </a:cxn>
                <a:cxn ang="0">
                  <a:pos x="492" y="90"/>
                </a:cxn>
                <a:cxn ang="0">
                  <a:pos x="542" y="103"/>
                </a:cxn>
                <a:cxn ang="0">
                  <a:pos x="567" y="136"/>
                </a:cxn>
                <a:cxn ang="0">
                  <a:pos x="567" y="182"/>
                </a:cxn>
                <a:cxn ang="0">
                  <a:pos x="546" y="204"/>
                </a:cxn>
                <a:cxn ang="0">
                  <a:pos x="507" y="214"/>
                </a:cxn>
                <a:cxn ang="0">
                  <a:pos x="516" y="260"/>
                </a:cxn>
                <a:cxn ang="0">
                  <a:pos x="496" y="297"/>
                </a:cxn>
                <a:cxn ang="0">
                  <a:pos x="492" y="369"/>
                </a:cxn>
                <a:cxn ang="0">
                  <a:pos x="457" y="332"/>
                </a:cxn>
                <a:cxn ang="0">
                  <a:pos x="86" y="363"/>
                </a:cxn>
                <a:cxn ang="0">
                  <a:pos x="11" y="159"/>
                </a:cxn>
                <a:cxn ang="0">
                  <a:pos x="11" y="67"/>
                </a:cxn>
                <a:cxn ang="0">
                  <a:pos x="0" y="45"/>
                </a:cxn>
                <a:cxn ang="0">
                  <a:pos x="11" y="22"/>
                </a:cxn>
              </a:cxnLst>
              <a:rect l="0" t="0" r="r" b="b"/>
              <a:pathLst>
                <a:path w="567" h="369">
                  <a:moveTo>
                    <a:pt x="11" y="22"/>
                  </a:moveTo>
                  <a:lnTo>
                    <a:pt x="466" y="0"/>
                  </a:lnTo>
                  <a:lnTo>
                    <a:pt x="481" y="4"/>
                  </a:lnTo>
                  <a:lnTo>
                    <a:pt x="477" y="53"/>
                  </a:lnTo>
                  <a:lnTo>
                    <a:pt x="492" y="90"/>
                  </a:lnTo>
                  <a:lnTo>
                    <a:pt x="542" y="103"/>
                  </a:lnTo>
                  <a:lnTo>
                    <a:pt x="567" y="136"/>
                  </a:lnTo>
                  <a:lnTo>
                    <a:pt x="567" y="182"/>
                  </a:lnTo>
                  <a:lnTo>
                    <a:pt x="546" y="204"/>
                  </a:lnTo>
                  <a:lnTo>
                    <a:pt x="507" y="214"/>
                  </a:lnTo>
                  <a:lnTo>
                    <a:pt x="516" y="260"/>
                  </a:lnTo>
                  <a:lnTo>
                    <a:pt x="496" y="297"/>
                  </a:lnTo>
                  <a:lnTo>
                    <a:pt x="492" y="369"/>
                  </a:lnTo>
                  <a:lnTo>
                    <a:pt x="457" y="332"/>
                  </a:lnTo>
                  <a:lnTo>
                    <a:pt x="86" y="363"/>
                  </a:lnTo>
                  <a:lnTo>
                    <a:pt x="11" y="159"/>
                  </a:lnTo>
                  <a:lnTo>
                    <a:pt x="11" y="67"/>
                  </a:lnTo>
                  <a:lnTo>
                    <a:pt x="0" y="45"/>
                  </a:lnTo>
                  <a:lnTo>
                    <a:pt x="11" y="22"/>
                  </a:lnTo>
                  <a:close/>
                </a:path>
              </a:pathLst>
            </a:custGeom>
            <a:solidFill>
              <a:srgbClr val="FFEA00"/>
            </a:solidFill>
            <a:ln w="9525">
              <a:noFill/>
              <a:round/>
              <a:headEnd/>
              <a:tailEnd/>
            </a:ln>
          </p:spPr>
          <p:txBody>
            <a:bodyPr/>
            <a:lstStyle/>
            <a:p>
              <a:endParaRPr lang="en-US"/>
            </a:p>
          </p:txBody>
        </p:sp>
        <p:sp>
          <p:nvSpPr>
            <p:cNvPr id="745588" name="Freeform 116"/>
            <p:cNvSpPr>
              <a:spLocks/>
            </p:cNvSpPr>
            <p:nvPr/>
          </p:nvSpPr>
          <p:spPr bwMode="auto">
            <a:xfrm>
              <a:off x="3004" y="1737"/>
              <a:ext cx="567" cy="369"/>
            </a:xfrm>
            <a:custGeom>
              <a:avLst/>
              <a:gdLst/>
              <a:ahLst/>
              <a:cxnLst>
                <a:cxn ang="0">
                  <a:pos x="11" y="22"/>
                </a:cxn>
                <a:cxn ang="0">
                  <a:pos x="466" y="0"/>
                </a:cxn>
                <a:cxn ang="0">
                  <a:pos x="481" y="4"/>
                </a:cxn>
                <a:cxn ang="0">
                  <a:pos x="477" y="53"/>
                </a:cxn>
                <a:cxn ang="0">
                  <a:pos x="492" y="90"/>
                </a:cxn>
                <a:cxn ang="0">
                  <a:pos x="542" y="103"/>
                </a:cxn>
                <a:cxn ang="0">
                  <a:pos x="567" y="136"/>
                </a:cxn>
                <a:cxn ang="0">
                  <a:pos x="567" y="182"/>
                </a:cxn>
                <a:cxn ang="0">
                  <a:pos x="546" y="204"/>
                </a:cxn>
                <a:cxn ang="0">
                  <a:pos x="507" y="214"/>
                </a:cxn>
                <a:cxn ang="0">
                  <a:pos x="516" y="260"/>
                </a:cxn>
                <a:cxn ang="0">
                  <a:pos x="496" y="297"/>
                </a:cxn>
                <a:cxn ang="0">
                  <a:pos x="492" y="369"/>
                </a:cxn>
                <a:cxn ang="0">
                  <a:pos x="457" y="332"/>
                </a:cxn>
                <a:cxn ang="0">
                  <a:pos x="86" y="363"/>
                </a:cxn>
                <a:cxn ang="0">
                  <a:pos x="11" y="159"/>
                </a:cxn>
                <a:cxn ang="0">
                  <a:pos x="11" y="67"/>
                </a:cxn>
                <a:cxn ang="0">
                  <a:pos x="0" y="45"/>
                </a:cxn>
                <a:cxn ang="0">
                  <a:pos x="11" y="22"/>
                </a:cxn>
              </a:cxnLst>
              <a:rect l="0" t="0" r="r" b="b"/>
              <a:pathLst>
                <a:path w="567" h="369">
                  <a:moveTo>
                    <a:pt x="11" y="22"/>
                  </a:moveTo>
                  <a:lnTo>
                    <a:pt x="466" y="0"/>
                  </a:lnTo>
                  <a:lnTo>
                    <a:pt x="481" y="4"/>
                  </a:lnTo>
                  <a:lnTo>
                    <a:pt x="477" y="53"/>
                  </a:lnTo>
                  <a:lnTo>
                    <a:pt x="492" y="90"/>
                  </a:lnTo>
                  <a:lnTo>
                    <a:pt x="542" y="103"/>
                  </a:lnTo>
                  <a:lnTo>
                    <a:pt x="567" y="136"/>
                  </a:lnTo>
                  <a:lnTo>
                    <a:pt x="567" y="182"/>
                  </a:lnTo>
                  <a:lnTo>
                    <a:pt x="546" y="204"/>
                  </a:lnTo>
                  <a:lnTo>
                    <a:pt x="507" y="214"/>
                  </a:lnTo>
                  <a:lnTo>
                    <a:pt x="516" y="260"/>
                  </a:lnTo>
                  <a:lnTo>
                    <a:pt x="496" y="297"/>
                  </a:lnTo>
                  <a:lnTo>
                    <a:pt x="492" y="369"/>
                  </a:lnTo>
                  <a:lnTo>
                    <a:pt x="457" y="332"/>
                  </a:lnTo>
                  <a:lnTo>
                    <a:pt x="86" y="363"/>
                  </a:lnTo>
                  <a:lnTo>
                    <a:pt x="11" y="159"/>
                  </a:lnTo>
                  <a:lnTo>
                    <a:pt x="11" y="67"/>
                  </a:lnTo>
                  <a:lnTo>
                    <a:pt x="0" y="45"/>
                  </a:lnTo>
                  <a:lnTo>
                    <a:pt x="11" y="22"/>
                  </a:lnTo>
                </a:path>
              </a:pathLst>
            </a:custGeom>
            <a:noFill/>
            <a:ln w="12700" cap="rnd">
              <a:solidFill>
                <a:srgbClr val="000000"/>
              </a:solidFill>
              <a:prstDash val="solid"/>
              <a:round/>
              <a:headEnd/>
              <a:tailEnd/>
            </a:ln>
          </p:spPr>
          <p:txBody>
            <a:bodyPr/>
            <a:lstStyle/>
            <a:p>
              <a:endParaRPr lang="en-US"/>
            </a:p>
          </p:txBody>
        </p:sp>
      </p:grpSp>
      <p:grpSp>
        <p:nvGrpSpPr>
          <p:cNvPr id="30" name="Group 117"/>
          <p:cNvGrpSpPr>
            <a:grpSpLocks/>
          </p:cNvGrpSpPr>
          <p:nvPr/>
        </p:nvGrpSpPr>
        <p:grpSpPr bwMode="auto">
          <a:xfrm>
            <a:off x="5473700" y="2960688"/>
            <a:ext cx="641350" cy="1047750"/>
            <a:chOff x="3496" y="1805"/>
            <a:chExt cx="404" cy="660"/>
          </a:xfrm>
        </p:grpSpPr>
        <p:sp>
          <p:nvSpPr>
            <p:cNvPr id="745590" name="Freeform 118"/>
            <p:cNvSpPr>
              <a:spLocks/>
            </p:cNvSpPr>
            <p:nvPr/>
          </p:nvSpPr>
          <p:spPr bwMode="auto">
            <a:xfrm>
              <a:off x="3496" y="1805"/>
              <a:ext cx="404" cy="660"/>
            </a:xfrm>
            <a:custGeom>
              <a:avLst/>
              <a:gdLst/>
              <a:ahLst/>
              <a:cxnLst>
                <a:cxn ang="0">
                  <a:pos x="49" y="37"/>
                </a:cxn>
                <a:cxn ang="0">
                  <a:pos x="302" y="0"/>
                </a:cxn>
                <a:cxn ang="0">
                  <a:pos x="302" y="23"/>
                </a:cxn>
                <a:cxn ang="0">
                  <a:pos x="328" y="69"/>
                </a:cxn>
                <a:cxn ang="0">
                  <a:pos x="334" y="102"/>
                </a:cxn>
                <a:cxn ang="0">
                  <a:pos x="385" y="365"/>
                </a:cxn>
                <a:cxn ang="0">
                  <a:pos x="379" y="397"/>
                </a:cxn>
                <a:cxn ang="0">
                  <a:pos x="404" y="424"/>
                </a:cxn>
                <a:cxn ang="0">
                  <a:pos x="359" y="547"/>
                </a:cxn>
                <a:cxn ang="0">
                  <a:pos x="328" y="594"/>
                </a:cxn>
                <a:cxn ang="0">
                  <a:pos x="344" y="607"/>
                </a:cxn>
                <a:cxn ang="0">
                  <a:pos x="317" y="620"/>
                </a:cxn>
                <a:cxn ang="0">
                  <a:pos x="328" y="643"/>
                </a:cxn>
                <a:cxn ang="0">
                  <a:pos x="257" y="643"/>
                </a:cxn>
                <a:cxn ang="0">
                  <a:pos x="242" y="660"/>
                </a:cxn>
                <a:cxn ang="0">
                  <a:pos x="218" y="647"/>
                </a:cxn>
                <a:cxn ang="0">
                  <a:pos x="191" y="602"/>
                </a:cxn>
                <a:cxn ang="0">
                  <a:pos x="131" y="547"/>
                </a:cxn>
                <a:cxn ang="0">
                  <a:pos x="141" y="461"/>
                </a:cxn>
                <a:cxn ang="0">
                  <a:pos x="79" y="434"/>
                </a:cxn>
                <a:cxn ang="0">
                  <a:pos x="39" y="378"/>
                </a:cxn>
                <a:cxn ang="0">
                  <a:pos x="0" y="301"/>
                </a:cxn>
                <a:cxn ang="0">
                  <a:pos x="4" y="229"/>
                </a:cxn>
                <a:cxn ang="0">
                  <a:pos x="24" y="193"/>
                </a:cxn>
                <a:cxn ang="0">
                  <a:pos x="15" y="146"/>
                </a:cxn>
                <a:cxn ang="0">
                  <a:pos x="54" y="137"/>
                </a:cxn>
                <a:cxn ang="0">
                  <a:pos x="75" y="115"/>
                </a:cxn>
                <a:cxn ang="0">
                  <a:pos x="75" y="69"/>
                </a:cxn>
                <a:cxn ang="0">
                  <a:pos x="49" y="37"/>
                </a:cxn>
              </a:cxnLst>
              <a:rect l="0" t="0" r="r" b="b"/>
              <a:pathLst>
                <a:path w="404" h="660">
                  <a:moveTo>
                    <a:pt x="49" y="37"/>
                  </a:moveTo>
                  <a:lnTo>
                    <a:pt x="302" y="0"/>
                  </a:lnTo>
                  <a:lnTo>
                    <a:pt x="302" y="23"/>
                  </a:lnTo>
                  <a:lnTo>
                    <a:pt x="328" y="69"/>
                  </a:lnTo>
                  <a:lnTo>
                    <a:pt x="334" y="102"/>
                  </a:lnTo>
                  <a:lnTo>
                    <a:pt x="385" y="365"/>
                  </a:lnTo>
                  <a:lnTo>
                    <a:pt x="379" y="397"/>
                  </a:lnTo>
                  <a:lnTo>
                    <a:pt x="404" y="424"/>
                  </a:lnTo>
                  <a:lnTo>
                    <a:pt x="359" y="547"/>
                  </a:lnTo>
                  <a:lnTo>
                    <a:pt x="328" y="594"/>
                  </a:lnTo>
                  <a:lnTo>
                    <a:pt x="344" y="607"/>
                  </a:lnTo>
                  <a:lnTo>
                    <a:pt x="317" y="620"/>
                  </a:lnTo>
                  <a:lnTo>
                    <a:pt x="328" y="643"/>
                  </a:lnTo>
                  <a:lnTo>
                    <a:pt x="257" y="643"/>
                  </a:lnTo>
                  <a:lnTo>
                    <a:pt x="242" y="660"/>
                  </a:lnTo>
                  <a:lnTo>
                    <a:pt x="218" y="647"/>
                  </a:lnTo>
                  <a:lnTo>
                    <a:pt x="191" y="602"/>
                  </a:lnTo>
                  <a:lnTo>
                    <a:pt x="131" y="547"/>
                  </a:lnTo>
                  <a:lnTo>
                    <a:pt x="141" y="461"/>
                  </a:lnTo>
                  <a:lnTo>
                    <a:pt x="79" y="434"/>
                  </a:lnTo>
                  <a:lnTo>
                    <a:pt x="39" y="378"/>
                  </a:lnTo>
                  <a:lnTo>
                    <a:pt x="0" y="301"/>
                  </a:lnTo>
                  <a:lnTo>
                    <a:pt x="4" y="229"/>
                  </a:lnTo>
                  <a:lnTo>
                    <a:pt x="24" y="193"/>
                  </a:lnTo>
                  <a:lnTo>
                    <a:pt x="15" y="146"/>
                  </a:lnTo>
                  <a:lnTo>
                    <a:pt x="54" y="137"/>
                  </a:lnTo>
                  <a:lnTo>
                    <a:pt x="75" y="115"/>
                  </a:lnTo>
                  <a:lnTo>
                    <a:pt x="75" y="69"/>
                  </a:lnTo>
                  <a:lnTo>
                    <a:pt x="49" y="37"/>
                  </a:lnTo>
                  <a:close/>
                </a:path>
              </a:pathLst>
            </a:custGeom>
            <a:solidFill>
              <a:srgbClr val="FFEA00"/>
            </a:solidFill>
            <a:ln w="9525">
              <a:noFill/>
              <a:round/>
              <a:headEnd/>
              <a:tailEnd/>
            </a:ln>
          </p:spPr>
          <p:txBody>
            <a:bodyPr/>
            <a:lstStyle/>
            <a:p>
              <a:endParaRPr lang="en-US"/>
            </a:p>
          </p:txBody>
        </p:sp>
        <p:sp>
          <p:nvSpPr>
            <p:cNvPr id="745591" name="Freeform 119"/>
            <p:cNvSpPr>
              <a:spLocks/>
            </p:cNvSpPr>
            <p:nvPr/>
          </p:nvSpPr>
          <p:spPr bwMode="auto">
            <a:xfrm>
              <a:off x="3496" y="1805"/>
              <a:ext cx="404" cy="660"/>
            </a:xfrm>
            <a:custGeom>
              <a:avLst/>
              <a:gdLst/>
              <a:ahLst/>
              <a:cxnLst>
                <a:cxn ang="0">
                  <a:pos x="49" y="37"/>
                </a:cxn>
                <a:cxn ang="0">
                  <a:pos x="302" y="0"/>
                </a:cxn>
                <a:cxn ang="0">
                  <a:pos x="302" y="23"/>
                </a:cxn>
                <a:cxn ang="0">
                  <a:pos x="328" y="69"/>
                </a:cxn>
                <a:cxn ang="0">
                  <a:pos x="334" y="102"/>
                </a:cxn>
                <a:cxn ang="0">
                  <a:pos x="385" y="365"/>
                </a:cxn>
                <a:cxn ang="0">
                  <a:pos x="379" y="397"/>
                </a:cxn>
                <a:cxn ang="0">
                  <a:pos x="404" y="424"/>
                </a:cxn>
                <a:cxn ang="0">
                  <a:pos x="359" y="547"/>
                </a:cxn>
                <a:cxn ang="0">
                  <a:pos x="328" y="594"/>
                </a:cxn>
                <a:cxn ang="0">
                  <a:pos x="344" y="607"/>
                </a:cxn>
                <a:cxn ang="0">
                  <a:pos x="317" y="620"/>
                </a:cxn>
                <a:cxn ang="0">
                  <a:pos x="328" y="643"/>
                </a:cxn>
                <a:cxn ang="0">
                  <a:pos x="257" y="643"/>
                </a:cxn>
                <a:cxn ang="0">
                  <a:pos x="242" y="660"/>
                </a:cxn>
                <a:cxn ang="0">
                  <a:pos x="218" y="647"/>
                </a:cxn>
                <a:cxn ang="0">
                  <a:pos x="191" y="602"/>
                </a:cxn>
                <a:cxn ang="0">
                  <a:pos x="131" y="547"/>
                </a:cxn>
                <a:cxn ang="0">
                  <a:pos x="141" y="461"/>
                </a:cxn>
                <a:cxn ang="0">
                  <a:pos x="79" y="434"/>
                </a:cxn>
                <a:cxn ang="0">
                  <a:pos x="39" y="378"/>
                </a:cxn>
                <a:cxn ang="0">
                  <a:pos x="0" y="301"/>
                </a:cxn>
                <a:cxn ang="0">
                  <a:pos x="4" y="229"/>
                </a:cxn>
                <a:cxn ang="0">
                  <a:pos x="24" y="193"/>
                </a:cxn>
                <a:cxn ang="0">
                  <a:pos x="15" y="146"/>
                </a:cxn>
                <a:cxn ang="0">
                  <a:pos x="54" y="137"/>
                </a:cxn>
                <a:cxn ang="0">
                  <a:pos x="75" y="115"/>
                </a:cxn>
                <a:cxn ang="0">
                  <a:pos x="75" y="69"/>
                </a:cxn>
                <a:cxn ang="0">
                  <a:pos x="49" y="37"/>
                </a:cxn>
              </a:cxnLst>
              <a:rect l="0" t="0" r="r" b="b"/>
              <a:pathLst>
                <a:path w="404" h="660">
                  <a:moveTo>
                    <a:pt x="49" y="37"/>
                  </a:moveTo>
                  <a:lnTo>
                    <a:pt x="302" y="0"/>
                  </a:lnTo>
                  <a:lnTo>
                    <a:pt x="302" y="23"/>
                  </a:lnTo>
                  <a:lnTo>
                    <a:pt x="328" y="69"/>
                  </a:lnTo>
                  <a:lnTo>
                    <a:pt x="334" y="102"/>
                  </a:lnTo>
                  <a:lnTo>
                    <a:pt x="385" y="365"/>
                  </a:lnTo>
                  <a:lnTo>
                    <a:pt x="379" y="397"/>
                  </a:lnTo>
                  <a:lnTo>
                    <a:pt x="404" y="424"/>
                  </a:lnTo>
                  <a:lnTo>
                    <a:pt x="359" y="547"/>
                  </a:lnTo>
                  <a:lnTo>
                    <a:pt x="328" y="594"/>
                  </a:lnTo>
                  <a:lnTo>
                    <a:pt x="344" y="607"/>
                  </a:lnTo>
                  <a:lnTo>
                    <a:pt x="317" y="620"/>
                  </a:lnTo>
                  <a:lnTo>
                    <a:pt x="328" y="643"/>
                  </a:lnTo>
                  <a:lnTo>
                    <a:pt x="257" y="643"/>
                  </a:lnTo>
                  <a:lnTo>
                    <a:pt x="242" y="660"/>
                  </a:lnTo>
                  <a:lnTo>
                    <a:pt x="218" y="647"/>
                  </a:lnTo>
                  <a:lnTo>
                    <a:pt x="191" y="602"/>
                  </a:lnTo>
                  <a:lnTo>
                    <a:pt x="131" y="547"/>
                  </a:lnTo>
                  <a:lnTo>
                    <a:pt x="141" y="461"/>
                  </a:lnTo>
                  <a:lnTo>
                    <a:pt x="79" y="434"/>
                  </a:lnTo>
                  <a:lnTo>
                    <a:pt x="39" y="378"/>
                  </a:lnTo>
                  <a:lnTo>
                    <a:pt x="0" y="301"/>
                  </a:lnTo>
                  <a:lnTo>
                    <a:pt x="4" y="229"/>
                  </a:lnTo>
                  <a:lnTo>
                    <a:pt x="24" y="193"/>
                  </a:lnTo>
                  <a:lnTo>
                    <a:pt x="15" y="146"/>
                  </a:lnTo>
                  <a:lnTo>
                    <a:pt x="54" y="137"/>
                  </a:lnTo>
                  <a:lnTo>
                    <a:pt x="75" y="115"/>
                  </a:lnTo>
                  <a:lnTo>
                    <a:pt x="75" y="69"/>
                  </a:lnTo>
                  <a:lnTo>
                    <a:pt x="49" y="37"/>
                  </a:lnTo>
                  <a:close/>
                </a:path>
              </a:pathLst>
            </a:custGeom>
            <a:noFill/>
            <a:ln w="12700" cap="rnd">
              <a:solidFill>
                <a:srgbClr val="000000"/>
              </a:solidFill>
              <a:prstDash val="solid"/>
              <a:round/>
              <a:headEnd/>
              <a:tailEnd/>
            </a:ln>
          </p:spPr>
          <p:txBody>
            <a:bodyPr/>
            <a:lstStyle/>
            <a:p>
              <a:endParaRPr lang="en-US"/>
            </a:p>
          </p:txBody>
        </p:sp>
      </p:grpSp>
      <p:sp>
        <p:nvSpPr>
          <p:cNvPr id="745592" name="Freeform 120"/>
          <p:cNvSpPr>
            <a:spLocks/>
          </p:cNvSpPr>
          <p:nvPr/>
        </p:nvSpPr>
        <p:spPr bwMode="auto">
          <a:xfrm>
            <a:off x="5473700" y="2960688"/>
            <a:ext cx="641350" cy="1047750"/>
          </a:xfrm>
          <a:custGeom>
            <a:avLst/>
            <a:gdLst/>
            <a:ahLst/>
            <a:cxnLst>
              <a:cxn ang="0">
                <a:pos x="49" y="37"/>
              </a:cxn>
              <a:cxn ang="0">
                <a:pos x="302" y="0"/>
              </a:cxn>
              <a:cxn ang="0">
                <a:pos x="302" y="23"/>
              </a:cxn>
              <a:cxn ang="0">
                <a:pos x="328" y="69"/>
              </a:cxn>
              <a:cxn ang="0">
                <a:pos x="334" y="102"/>
              </a:cxn>
              <a:cxn ang="0">
                <a:pos x="385" y="365"/>
              </a:cxn>
              <a:cxn ang="0">
                <a:pos x="379" y="397"/>
              </a:cxn>
              <a:cxn ang="0">
                <a:pos x="404" y="424"/>
              </a:cxn>
              <a:cxn ang="0">
                <a:pos x="359" y="547"/>
              </a:cxn>
              <a:cxn ang="0">
                <a:pos x="328" y="594"/>
              </a:cxn>
              <a:cxn ang="0">
                <a:pos x="344" y="607"/>
              </a:cxn>
              <a:cxn ang="0">
                <a:pos x="317" y="620"/>
              </a:cxn>
              <a:cxn ang="0">
                <a:pos x="328" y="643"/>
              </a:cxn>
              <a:cxn ang="0">
                <a:pos x="257" y="643"/>
              </a:cxn>
              <a:cxn ang="0">
                <a:pos x="242" y="660"/>
              </a:cxn>
              <a:cxn ang="0">
                <a:pos x="218" y="647"/>
              </a:cxn>
              <a:cxn ang="0">
                <a:pos x="191" y="602"/>
              </a:cxn>
              <a:cxn ang="0">
                <a:pos x="131" y="547"/>
              </a:cxn>
              <a:cxn ang="0">
                <a:pos x="141" y="461"/>
              </a:cxn>
              <a:cxn ang="0">
                <a:pos x="79" y="434"/>
              </a:cxn>
              <a:cxn ang="0">
                <a:pos x="39" y="378"/>
              </a:cxn>
              <a:cxn ang="0">
                <a:pos x="0" y="301"/>
              </a:cxn>
              <a:cxn ang="0">
                <a:pos x="4" y="229"/>
              </a:cxn>
              <a:cxn ang="0">
                <a:pos x="24" y="193"/>
              </a:cxn>
              <a:cxn ang="0">
                <a:pos x="15" y="146"/>
              </a:cxn>
              <a:cxn ang="0">
                <a:pos x="54" y="137"/>
              </a:cxn>
              <a:cxn ang="0">
                <a:pos x="75" y="115"/>
              </a:cxn>
              <a:cxn ang="0">
                <a:pos x="75" y="69"/>
              </a:cxn>
              <a:cxn ang="0">
                <a:pos x="49" y="37"/>
              </a:cxn>
            </a:cxnLst>
            <a:rect l="0" t="0" r="r" b="b"/>
            <a:pathLst>
              <a:path w="404" h="660">
                <a:moveTo>
                  <a:pt x="49" y="37"/>
                </a:moveTo>
                <a:lnTo>
                  <a:pt x="302" y="0"/>
                </a:lnTo>
                <a:lnTo>
                  <a:pt x="302" y="23"/>
                </a:lnTo>
                <a:lnTo>
                  <a:pt x="328" y="69"/>
                </a:lnTo>
                <a:lnTo>
                  <a:pt x="334" y="102"/>
                </a:lnTo>
                <a:lnTo>
                  <a:pt x="385" y="365"/>
                </a:lnTo>
                <a:lnTo>
                  <a:pt x="379" y="397"/>
                </a:lnTo>
                <a:lnTo>
                  <a:pt x="404" y="424"/>
                </a:lnTo>
                <a:lnTo>
                  <a:pt x="359" y="547"/>
                </a:lnTo>
                <a:lnTo>
                  <a:pt x="328" y="594"/>
                </a:lnTo>
                <a:lnTo>
                  <a:pt x="344" y="607"/>
                </a:lnTo>
                <a:lnTo>
                  <a:pt x="317" y="620"/>
                </a:lnTo>
                <a:lnTo>
                  <a:pt x="328" y="643"/>
                </a:lnTo>
                <a:lnTo>
                  <a:pt x="257" y="643"/>
                </a:lnTo>
                <a:lnTo>
                  <a:pt x="242" y="660"/>
                </a:lnTo>
                <a:lnTo>
                  <a:pt x="218" y="647"/>
                </a:lnTo>
                <a:lnTo>
                  <a:pt x="191" y="602"/>
                </a:lnTo>
                <a:lnTo>
                  <a:pt x="131" y="547"/>
                </a:lnTo>
                <a:lnTo>
                  <a:pt x="141" y="461"/>
                </a:lnTo>
                <a:lnTo>
                  <a:pt x="79" y="434"/>
                </a:lnTo>
                <a:lnTo>
                  <a:pt x="39" y="378"/>
                </a:lnTo>
                <a:lnTo>
                  <a:pt x="0" y="301"/>
                </a:lnTo>
                <a:lnTo>
                  <a:pt x="4" y="229"/>
                </a:lnTo>
                <a:lnTo>
                  <a:pt x="24" y="193"/>
                </a:lnTo>
                <a:lnTo>
                  <a:pt x="15" y="146"/>
                </a:lnTo>
                <a:lnTo>
                  <a:pt x="54" y="137"/>
                </a:lnTo>
                <a:lnTo>
                  <a:pt x="75" y="115"/>
                </a:lnTo>
                <a:lnTo>
                  <a:pt x="75" y="69"/>
                </a:lnTo>
                <a:lnTo>
                  <a:pt x="49" y="37"/>
                </a:lnTo>
              </a:path>
            </a:pathLst>
          </a:custGeom>
          <a:noFill/>
          <a:ln w="1588" cap="rnd">
            <a:solidFill>
              <a:srgbClr val="000000"/>
            </a:solidFill>
            <a:prstDash val="solid"/>
            <a:round/>
            <a:headEnd/>
            <a:tailEnd/>
          </a:ln>
        </p:spPr>
        <p:txBody>
          <a:bodyPr/>
          <a:lstStyle/>
          <a:p>
            <a:endParaRPr lang="en-US"/>
          </a:p>
        </p:txBody>
      </p:sp>
      <p:sp>
        <p:nvSpPr>
          <p:cNvPr id="745593" name="Freeform 121"/>
          <p:cNvSpPr>
            <a:spLocks/>
          </p:cNvSpPr>
          <p:nvPr/>
        </p:nvSpPr>
        <p:spPr bwMode="auto">
          <a:xfrm>
            <a:off x="4829175" y="3379788"/>
            <a:ext cx="1085850" cy="804862"/>
          </a:xfrm>
          <a:custGeom>
            <a:avLst/>
            <a:gdLst/>
            <a:ahLst/>
            <a:cxnLst>
              <a:cxn ang="0">
                <a:pos x="152" y="490"/>
              </a:cxn>
              <a:cxn ang="0">
                <a:pos x="340" y="480"/>
              </a:cxn>
              <a:cxn ang="0">
                <a:pos x="596" y="458"/>
              </a:cxn>
              <a:cxn ang="0">
                <a:pos x="581" y="507"/>
              </a:cxn>
              <a:cxn ang="0">
                <a:pos x="634" y="507"/>
              </a:cxn>
              <a:cxn ang="0">
                <a:pos x="638" y="458"/>
              </a:cxn>
              <a:cxn ang="0">
                <a:pos x="673" y="445"/>
              </a:cxn>
              <a:cxn ang="0">
                <a:pos x="684" y="424"/>
              </a:cxn>
              <a:cxn ang="0">
                <a:pos x="658" y="411"/>
              </a:cxn>
              <a:cxn ang="0">
                <a:pos x="648" y="397"/>
              </a:cxn>
              <a:cxn ang="0">
                <a:pos x="623" y="384"/>
              </a:cxn>
              <a:cxn ang="0">
                <a:pos x="596" y="339"/>
              </a:cxn>
              <a:cxn ang="0">
                <a:pos x="536" y="283"/>
              </a:cxn>
              <a:cxn ang="0">
                <a:pos x="547" y="197"/>
              </a:cxn>
              <a:cxn ang="0">
                <a:pos x="485" y="170"/>
              </a:cxn>
              <a:cxn ang="0">
                <a:pos x="444" y="115"/>
              </a:cxn>
              <a:cxn ang="0">
                <a:pos x="405" y="37"/>
              </a:cxn>
              <a:cxn ang="0">
                <a:pos x="370" y="0"/>
              </a:cxn>
              <a:cxn ang="0">
                <a:pos x="0" y="32"/>
              </a:cxn>
              <a:cxn ang="0">
                <a:pos x="42" y="101"/>
              </a:cxn>
              <a:cxn ang="0">
                <a:pos x="51" y="120"/>
              </a:cxn>
              <a:cxn ang="0">
                <a:pos x="77" y="120"/>
              </a:cxn>
              <a:cxn ang="0">
                <a:pos x="86" y="151"/>
              </a:cxn>
              <a:cxn ang="0">
                <a:pos x="116" y="193"/>
              </a:cxn>
              <a:cxn ang="0">
                <a:pos x="141" y="434"/>
              </a:cxn>
              <a:cxn ang="0">
                <a:pos x="152" y="490"/>
              </a:cxn>
            </a:cxnLst>
            <a:rect l="0" t="0" r="r" b="b"/>
            <a:pathLst>
              <a:path w="684" h="507">
                <a:moveTo>
                  <a:pt x="152" y="490"/>
                </a:moveTo>
                <a:lnTo>
                  <a:pt x="340" y="480"/>
                </a:lnTo>
                <a:lnTo>
                  <a:pt x="596" y="458"/>
                </a:lnTo>
                <a:lnTo>
                  <a:pt x="581" y="507"/>
                </a:lnTo>
                <a:lnTo>
                  <a:pt x="634" y="507"/>
                </a:lnTo>
                <a:lnTo>
                  <a:pt x="638" y="458"/>
                </a:lnTo>
                <a:lnTo>
                  <a:pt x="673" y="445"/>
                </a:lnTo>
                <a:lnTo>
                  <a:pt x="684" y="424"/>
                </a:lnTo>
                <a:lnTo>
                  <a:pt x="658" y="411"/>
                </a:lnTo>
                <a:lnTo>
                  <a:pt x="648" y="397"/>
                </a:lnTo>
                <a:lnTo>
                  <a:pt x="623" y="384"/>
                </a:lnTo>
                <a:lnTo>
                  <a:pt x="596" y="339"/>
                </a:lnTo>
                <a:lnTo>
                  <a:pt x="536" y="283"/>
                </a:lnTo>
                <a:lnTo>
                  <a:pt x="547" y="197"/>
                </a:lnTo>
                <a:lnTo>
                  <a:pt x="485" y="170"/>
                </a:lnTo>
                <a:lnTo>
                  <a:pt x="444" y="115"/>
                </a:lnTo>
                <a:lnTo>
                  <a:pt x="405" y="37"/>
                </a:lnTo>
                <a:lnTo>
                  <a:pt x="370" y="0"/>
                </a:lnTo>
                <a:lnTo>
                  <a:pt x="0" y="32"/>
                </a:lnTo>
                <a:lnTo>
                  <a:pt x="42" y="101"/>
                </a:lnTo>
                <a:lnTo>
                  <a:pt x="51" y="120"/>
                </a:lnTo>
                <a:lnTo>
                  <a:pt x="77" y="120"/>
                </a:lnTo>
                <a:lnTo>
                  <a:pt x="86" y="151"/>
                </a:lnTo>
                <a:lnTo>
                  <a:pt x="116" y="193"/>
                </a:lnTo>
                <a:lnTo>
                  <a:pt x="141" y="434"/>
                </a:lnTo>
                <a:lnTo>
                  <a:pt x="152" y="490"/>
                </a:lnTo>
                <a:close/>
              </a:path>
            </a:pathLst>
          </a:custGeom>
          <a:solidFill>
            <a:srgbClr val="FFFFFF"/>
          </a:solidFill>
          <a:ln w="9525">
            <a:noFill/>
            <a:round/>
            <a:headEnd/>
            <a:tailEnd/>
          </a:ln>
        </p:spPr>
        <p:txBody>
          <a:bodyPr/>
          <a:lstStyle/>
          <a:p>
            <a:endParaRPr lang="en-US"/>
          </a:p>
        </p:txBody>
      </p:sp>
      <p:grpSp>
        <p:nvGrpSpPr>
          <p:cNvPr id="31" name="Group 122"/>
          <p:cNvGrpSpPr>
            <a:grpSpLocks/>
          </p:cNvGrpSpPr>
          <p:nvPr/>
        </p:nvGrpSpPr>
        <p:grpSpPr bwMode="auto">
          <a:xfrm>
            <a:off x="4829175" y="3379788"/>
            <a:ext cx="1085850" cy="804862"/>
            <a:chOff x="3090" y="2069"/>
            <a:chExt cx="684" cy="507"/>
          </a:xfrm>
        </p:grpSpPr>
        <p:sp>
          <p:nvSpPr>
            <p:cNvPr id="745595" name="Freeform 123"/>
            <p:cNvSpPr>
              <a:spLocks/>
            </p:cNvSpPr>
            <p:nvPr/>
          </p:nvSpPr>
          <p:spPr bwMode="auto">
            <a:xfrm>
              <a:off x="3090" y="2069"/>
              <a:ext cx="684" cy="507"/>
            </a:xfrm>
            <a:custGeom>
              <a:avLst/>
              <a:gdLst/>
              <a:ahLst/>
              <a:cxnLst>
                <a:cxn ang="0">
                  <a:pos x="152" y="490"/>
                </a:cxn>
                <a:cxn ang="0">
                  <a:pos x="340" y="480"/>
                </a:cxn>
                <a:cxn ang="0">
                  <a:pos x="596" y="458"/>
                </a:cxn>
                <a:cxn ang="0">
                  <a:pos x="581" y="507"/>
                </a:cxn>
                <a:cxn ang="0">
                  <a:pos x="634" y="507"/>
                </a:cxn>
                <a:cxn ang="0">
                  <a:pos x="638" y="458"/>
                </a:cxn>
                <a:cxn ang="0">
                  <a:pos x="673" y="445"/>
                </a:cxn>
                <a:cxn ang="0">
                  <a:pos x="684" y="424"/>
                </a:cxn>
                <a:cxn ang="0">
                  <a:pos x="658" y="411"/>
                </a:cxn>
                <a:cxn ang="0">
                  <a:pos x="648" y="397"/>
                </a:cxn>
                <a:cxn ang="0">
                  <a:pos x="623" y="384"/>
                </a:cxn>
                <a:cxn ang="0">
                  <a:pos x="596" y="339"/>
                </a:cxn>
                <a:cxn ang="0">
                  <a:pos x="536" y="283"/>
                </a:cxn>
                <a:cxn ang="0">
                  <a:pos x="547" y="197"/>
                </a:cxn>
                <a:cxn ang="0">
                  <a:pos x="485" y="170"/>
                </a:cxn>
                <a:cxn ang="0">
                  <a:pos x="444" y="115"/>
                </a:cxn>
                <a:cxn ang="0">
                  <a:pos x="405" y="37"/>
                </a:cxn>
                <a:cxn ang="0">
                  <a:pos x="370" y="0"/>
                </a:cxn>
                <a:cxn ang="0">
                  <a:pos x="0" y="32"/>
                </a:cxn>
                <a:cxn ang="0">
                  <a:pos x="42" y="101"/>
                </a:cxn>
                <a:cxn ang="0">
                  <a:pos x="51" y="120"/>
                </a:cxn>
                <a:cxn ang="0">
                  <a:pos x="77" y="120"/>
                </a:cxn>
                <a:cxn ang="0">
                  <a:pos x="86" y="151"/>
                </a:cxn>
                <a:cxn ang="0">
                  <a:pos x="116" y="193"/>
                </a:cxn>
                <a:cxn ang="0">
                  <a:pos x="141" y="434"/>
                </a:cxn>
                <a:cxn ang="0">
                  <a:pos x="152" y="490"/>
                </a:cxn>
              </a:cxnLst>
              <a:rect l="0" t="0" r="r" b="b"/>
              <a:pathLst>
                <a:path w="684" h="507">
                  <a:moveTo>
                    <a:pt x="152" y="490"/>
                  </a:moveTo>
                  <a:lnTo>
                    <a:pt x="340" y="480"/>
                  </a:lnTo>
                  <a:lnTo>
                    <a:pt x="596" y="458"/>
                  </a:lnTo>
                  <a:lnTo>
                    <a:pt x="581" y="507"/>
                  </a:lnTo>
                  <a:lnTo>
                    <a:pt x="634" y="507"/>
                  </a:lnTo>
                  <a:lnTo>
                    <a:pt x="638" y="458"/>
                  </a:lnTo>
                  <a:lnTo>
                    <a:pt x="673" y="445"/>
                  </a:lnTo>
                  <a:lnTo>
                    <a:pt x="684" y="424"/>
                  </a:lnTo>
                  <a:lnTo>
                    <a:pt x="658" y="411"/>
                  </a:lnTo>
                  <a:lnTo>
                    <a:pt x="648" y="397"/>
                  </a:lnTo>
                  <a:lnTo>
                    <a:pt x="623" y="384"/>
                  </a:lnTo>
                  <a:lnTo>
                    <a:pt x="596" y="339"/>
                  </a:lnTo>
                  <a:lnTo>
                    <a:pt x="536" y="283"/>
                  </a:lnTo>
                  <a:lnTo>
                    <a:pt x="547" y="197"/>
                  </a:lnTo>
                  <a:lnTo>
                    <a:pt x="485" y="170"/>
                  </a:lnTo>
                  <a:lnTo>
                    <a:pt x="444" y="115"/>
                  </a:lnTo>
                  <a:lnTo>
                    <a:pt x="405" y="37"/>
                  </a:lnTo>
                  <a:lnTo>
                    <a:pt x="370" y="0"/>
                  </a:lnTo>
                  <a:lnTo>
                    <a:pt x="0" y="32"/>
                  </a:lnTo>
                  <a:lnTo>
                    <a:pt x="42" y="101"/>
                  </a:lnTo>
                  <a:lnTo>
                    <a:pt x="51" y="120"/>
                  </a:lnTo>
                  <a:lnTo>
                    <a:pt x="77" y="120"/>
                  </a:lnTo>
                  <a:lnTo>
                    <a:pt x="86" y="151"/>
                  </a:lnTo>
                  <a:lnTo>
                    <a:pt x="116" y="193"/>
                  </a:lnTo>
                  <a:lnTo>
                    <a:pt x="141" y="434"/>
                  </a:lnTo>
                  <a:lnTo>
                    <a:pt x="152" y="490"/>
                  </a:lnTo>
                  <a:close/>
                </a:path>
              </a:pathLst>
            </a:custGeom>
            <a:solidFill>
              <a:srgbClr val="FFEA00"/>
            </a:solidFill>
            <a:ln w="9525">
              <a:noFill/>
              <a:round/>
              <a:headEnd/>
              <a:tailEnd/>
            </a:ln>
          </p:spPr>
          <p:txBody>
            <a:bodyPr/>
            <a:lstStyle/>
            <a:p>
              <a:endParaRPr lang="en-US"/>
            </a:p>
          </p:txBody>
        </p:sp>
        <p:sp>
          <p:nvSpPr>
            <p:cNvPr id="745596" name="Freeform 124"/>
            <p:cNvSpPr>
              <a:spLocks/>
            </p:cNvSpPr>
            <p:nvPr/>
          </p:nvSpPr>
          <p:spPr bwMode="auto">
            <a:xfrm>
              <a:off x="3090" y="2069"/>
              <a:ext cx="684" cy="507"/>
            </a:xfrm>
            <a:custGeom>
              <a:avLst/>
              <a:gdLst/>
              <a:ahLst/>
              <a:cxnLst>
                <a:cxn ang="0">
                  <a:pos x="152" y="490"/>
                </a:cxn>
                <a:cxn ang="0">
                  <a:pos x="340" y="480"/>
                </a:cxn>
                <a:cxn ang="0">
                  <a:pos x="596" y="458"/>
                </a:cxn>
                <a:cxn ang="0">
                  <a:pos x="581" y="507"/>
                </a:cxn>
                <a:cxn ang="0">
                  <a:pos x="634" y="507"/>
                </a:cxn>
                <a:cxn ang="0">
                  <a:pos x="638" y="458"/>
                </a:cxn>
                <a:cxn ang="0">
                  <a:pos x="673" y="445"/>
                </a:cxn>
                <a:cxn ang="0">
                  <a:pos x="684" y="424"/>
                </a:cxn>
                <a:cxn ang="0">
                  <a:pos x="658" y="411"/>
                </a:cxn>
                <a:cxn ang="0">
                  <a:pos x="648" y="397"/>
                </a:cxn>
                <a:cxn ang="0">
                  <a:pos x="623" y="384"/>
                </a:cxn>
                <a:cxn ang="0">
                  <a:pos x="596" y="339"/>
                </a:cxn>
                <a:cxn ang="0">
                  <a:pos x="536" y="283"/>
                </a:cxn>
                <a:cxn ang="0">
                  <a:pos x="547" y="197"/>
                </a:cxn>
                <a:cxn ang="0">
                  <a:pos x="485" y="170"/>
                </a:cxn>
                <a:cxn ang="0">
                  <a:pos x="444" y="115"/>
                </a:cxn>
                <a:cxn ang="0">
                  <a:pos x="405" y="37"/>
                </a:cxn>
                <a:cxn ang="0">
                  <a:pos x="370" y="0"/>
                </a:cxn>
                <a:cxn ang="0">
                  <a:pos x="0" y="32"/>
                </a:cxn>
                <a:cxn ang="0">
                  <a:pos x="42" y="101"/>
                </a:cxn>
                <a:cxn ang="0">
                  <a:pos x="51" y="120"/>
                </a:cxn>
                <a:cxn ang="0">
                  <a:pos x="77" y="120"/>
                </a:cxn>
                <a:cxn ang="0">
                  <a:pos x="86" y="151"/>
                </a:cxn>
                <a:cxn ang="0">
                  <a:pos x="116" y="193"/>
                </a:cxn>
                <a:cxn ang="0">
                  <a:pos x="141" y="434"/>
                </a:cxn>
                <a:cxn ang="0">
                  <a:pos x="152" y="490"/>
                </a:cxn>
              </a:cxnLst>
              <a:rect l="0" t="0" r="r" b="b"/>
              <a:pathLst>
                <a:path w="684" h="507">
                  <a:moveTo>
                    <a:pt x="152" y="490"/>
                  </a:moveTo>
                  <a:lnTo>
                    <a:pt x="340" y="480"/>
                  </a:lnTo>
                  <a:lnTo>
                    <a:pt x="596" y="458"/>
                  </a:lnTo>
                  <a:lnTo>
                    <a:pt x="581" y="507"/>
                  </a:lnTo>
                  <a:lnTo>
                    <a:pt x="634" y="507"/>
                  </a:lnTo>
                  <a:lnTo>
                    <a:pt x="638" y="458"/>
                  </a:lnTo>
                  <a:lnTo>
                    <a:pt x="673" y="445"/>
                  </a:lnTo>
                  <a:lnTo>
                    <a:pt x="684" y="424"/>
                  </a:lnTo>
                  <a:lnTo>
                    <a:pt x="658" y="411"/>
                  </a:lnTo>
                  <a:lnTo>
                    <a:pt x="648" y="397"/>
                  </a:lnTo>
                  <a:lnTo>
                    <a:pt x="623" y="384"/>
                  </a:lnTo>
                  <a:lnTo>
                    <a:pt x="596" y="339"/>
                  </a:lnTo>
                  <a:lnTo>
                    <a:pt x="536" y="283"/>
                  </a:lnTo>
                  <a:lnTo>
                    <a:pt x="547" y="197"/>
                  </a:lnTo>
                  <a:lnTo>
                    <a:pt x="485" y="170"/>
                  </a:lnTo>
                  <a:lnTo>
                    <a:pt x="444" y="115"/>
                  </a:lnTo>
                  <a:lnTo>
                    <a:pt x="405" y="37"/>
                  </a:lnTo>
                  <a:lnTo>
                    <a:pt x="370" y="0"/>
                  </a:lnTo>
                  <a:lnTo>
                    <a:pt x="0" y="32"/>
                  </a:lnTo>
                  <a:lnTo>
                    <a:pt x="42" y="101"/>
                  </a:lnTo>
                  <a:lnTo>
                    <a:pt x="51" y="120"/>
                  </a:lnTo>
                  <a:lnTo>
                    <a:pt x="77" y="120"/>
                  </a:lnTo>
                  <a:lnTo>
                    <a:pt x="86" y="151"/>
                  </a:lnTo>
                  <a:lnTo>
                    <a:pt x="116" y="193"/>
                  </a:lnTo>
                  <a:lnTo>
                    <a:pt x="141" y="434"/>
                  </a:lnTo>
                  <a:lnTo>
                    <a:pt x="152" y="490"/>
                  </a:lnTo>
                </a:path>
              </a:pathLst>
            </a:custGeom>
            <a:noFill/>
            <a:ln w="12700" cap="rnd">
              <a:solidFill>
                <a:srgbClr val="000000"/>
              </a:solidFill>
              <a:prstDash val="solid"/>
              <a:round/>
              <a:headEnd/>
              <a:tailEnd/>
            </a:ln>
          </p:spPr>
          <p:txBody>
            <a:bodyPr/>
            <a:lstStyle/>
            <a:p>
              <a:endParaRPr lang="en-US"/>
            </a:p>
          </p:txBody>
        </p:sp>
      </p:grpSp>
      <p:sp>
        <p:nvSpPr>
          <p:cNvPr id="745597" name="Freeform 125"/>
          <p:cNvSpPr>
            <a:spLocks/>
          </p:cNvSpPr>
          <p:nvPr/>
        </p:nvSpPr>
        <p:spPr bwMode="auto">
          <a:xfrm>
            <a:off x="6000750" y="3038475"/>
            <a:ext cx="492125" cy="790575"/>
          </a:xfrm>
          <a:custGeom>
            <a:avLst/>
            <a:gdLst/>
            <a:ahLst/>
            <a:cxnLst>
              <a:cxn ang="0">
                <a:pos x="0" y="51"/>
              </a:cxn>
              <a:cxn ang="0">
                <a:pos x="53" y="316"/>
              </a:cxn>
              <a:cxn ang="0">
                <a:pos x="47" y="348"/>
              </a:cxn>
              <a:cxn ang="0">
                <a:pos x="73" y="376"/>
              </a:cxn>
              <a:cxn ang="0">
                <a:pos x="28" y="498"/>
              </a:cxn>
              <a:cxn ang="0">
                <a:pos x="62" y="476"/>
              </a:cxn>
              <a:cxn ang="0">
                <a:pos x="179" y="463"/>
              </a:cxn>
              <a:cxn ang="0">
                <a:pos x="184" y="430"/>
              </a:cxn>
              <a:cxn ang="0">
                <a:pos x="218" y="449"/>
              </a:cxn>
              <a:cxn ang="0">
                <a:pos x="244" y="404"/>
              </a:cxn>
              <a:cxn ang="0">
                <a:pos x="269" y="356"/>
              </a:cxn>
              <a:cxn ang="0">
                <a:pos x="310" y="325"/>
              </a:cxn>
              <a:cxn ang="0">
                <a:pos x="248" y="0"/>
              </a:cxn>
              <a:cxn ang="0">
                <a:pos x="88" y="19"/>
              </a:cxn>
              <a:cxn ang="0">
                <a:pos x="73" y="42"/>
              </a:cxn>
              <a:cxn ang="0">
                <a:pos x="38" y="51"/>
              </a:cxn>
              <a:cxn ang="0">
                <a:pos x="2" y="51"/>
              </a:cxn>
              <a:cxn ang="0">
                <a:pos x="0" y="51"/>
              </a:cxn>
            </a:cxnLst>
            <a:rect l="0" t="0" r="r" b="b"/>
            <a:pathLst>
              <a:path w="310" h="498">
                <a:moveTo>
                  <a:pt x="0" y="51"/>
                </a:moveTo>
                <a:lnTo>
                  <a:pt x="53" y="316"/>
                </a:lnTo>
                <a:lnTo>
                  <a:pt x="47" y="348"/>
                </a:lnTo>
                <a:lnTo>
                  <a:pt x="73" y="376"/>
                </a:lnTo>
                <a:lnTo>
                  <a:pt x="28" y="498"/>
                </a:lnTo>
                <a:lnTo>
                  <a:pt x="62" y="476"/>
                </a:lnTo>
                <a:lnTo>
                  <a:pt x="179" y="463"/>
                </a:lnTo>
                <a:lnTo>
                  <a:pt x="184" y="430"/>
                </a:lnTo>
                <a:lnTo>
                  <a:pt x="218" y="449"/>
                </a:lnTo>
                <a:lnTo>
                  <a:pt x="244" y="404"/>
                </a:lnTo>
                <a:lnTo>
                  <a:pt x="269" y="356"/>
                </a:lnTo>
                <a:lnTo>
                  <a:pt x="310" y="325"/>
                </a:lnTo>
                <a:lnTo>
                  <a:pt x="248" y="0"/>
                </a:lnTo>
                <a:lnTo>
                  <a:pt x="88" y="19"/>
                </a:lnTo>
                <a:lnTo>
                  <a:pt x="73" y="42"/>
                </a:lnTo>
                <a:lnTo>
                  <a:pt x="38" y="51"/>
                </a:lnTo>
                <a:lnTo>
                  <a:pt x="2" y="51"/>
                </a:lnTo>
                <a:lnTo>
                  <a:pt x="0" y="51"/>
                </a:lnTo>
                <a:close/>
              </a:path>
            </a:pathLst>
          </a:custGeom>
          <a:solidFill>
            <a:srgbClr val="FFFFFF"/>
          </a:solidFill>
          <a:ln w="9525">
            <a:noFill/>
            <a:round/>
            <a:headEnd/>
            <a:tailEnd/>
          </a:ln>
        </p:spPr>
        <p:txBody>
          <a:bodyPr/>
          <a:lstStyle/>
          <a:p>
            <a:endParaRPr lang="en-US"/>
          </a:p>
        </p:txBody>
      </p:sp>
      <p:grpSp>
        <p:nvGrpSpPr>
          <p:cNvPr id="745570" name="Group 126"/>
          <p:cNvGrpSpPr>
            <a:grpSpLocks/>
          </p:cNvGrpSpPr>
          <p:nvPr/>
        </p:nvGrpSpPr>
        <p:grpSpPr bwMode="auto">
          <a:xfrm>
            <a:off x="6000750" y="3038475"/>
            <a:ext cx="492125" cy="790575"/>
            <a:chOff x="3828" y="1854"/>
            <a:chExt cx="310" cy="498"/>
          </a:xfrm>
        </p:grpSpPr>
        <p:sp>
          <p:nvSpPr>
            <p:cNvPr id="745599" name="Freeform 127"/>
            <p:cNvSpPr>
              <a:spLocks/>
            </p:cNvSpPr>
            <p:nvPr/>
          </p:nvSpPr>
          <p:spPr bwMode="auto">
            <a:xfrm>
              <a:off x="3828" y="1854"/>
              <a:ext cx="310" cy="498"/>
            </a:xfrm>
            <a:custGeom>
              <a:avLst/>
              <a:gdLst/>
              <a:ahLst/>
              <a:cxnLst>
                <a:cxn ang="0">
                  <a:pos x="0" y="51"/>
                </a:cxn>
                <a:cxn ang="0">
                  <a:pos x="53" y="316"/>
                </a:cxn>
                <a:cxn ang="0">
                  <a:pos x="47" y="348"/>
                </a:cxn>
                <a:cxn ang="0">
                  <a:pos x="73" y="376"/>
                </a:cxn>
                <a:cxn ang="0">
                  <a:pos x="28" y="498"/>
                </a:cxn>
                <a:cxn ang="0">
                  <a:pos x="62" y="476"/>
                </a:cxn>
                <a:cxn ang="0">
                  <a:pos x="179" y="463"/>
                </a:cxn>
                <a:cxn ang="0">
                  <a:pos x="184" y="430"/>
                </a:cxn>
                <a:cxn ang="0">
                  <a:pos x="218" y="449"/>
                </a:cxn>
                <a:cxn ang="0">
                  <a:pos x="244" y="404"/>
                </a:cxn>
                <a:cxn ang="0">
                  <a:pos x="269" y="356"/>
                </a:cxn>
                <a:cxn ang="0">
                  <a:pos x="310" y="325"/>
                </a:cxn>
                <a:cxn ang="0">
                  <a:pos x="248" y="0"/>
                </a:cxn>
                <a:cxn ang="0">
                  <a:pos x="88" y="19"/>
                </a:cxn>
                <a:cxn ang="0">
                  <a:pos x="73" y="42"/>
                </a:cxn>
                <a:cxn ang="0">
                  <a:pos x="38" y="51"/>
                </a:cxn>
                <a:cxn ang="0">
                  <a:pos x="2" y="51"/>
                </a:cxn>
                <a:cxn ang="0">
                  <a:pos x="0" y="51"/>
                </a:cxn>
              </a:cxnLst>
              <a:rect l="0" t="0" r="r" b="b"/>
              <a:pathLst>
                <a:path w="310" h="498">
                  <a:moveTo>
                    <a:pt x="0" y="51"/>
                  </a:moveTo>
                  <a:lnTo>
                    <a:pt x="53" y="316"/>
                  </a:lnTo>
                  <a:lnTo>
                    <a:pt x="47" y="348"/>
                  </a:lnTo>
                  <a:lnTo>
                    <a:pt x="73" y="376"/>
                  </a:lnTo>
                  <a:lnTo>
                    <a:pt x="28" y="498"/>
                  </a:lnTo>
                  <a:lnTo>
                    <a:pt x="62" y="476"/>
                  </a:lnTo>
                  <a:lnTo>
                    <a:pt x="179" y="463"/>
                  </a:lnTo>
                  <a:lnTo>
                    <a:pt x="184" y="430"/>
                  </a:lnTo>
                  <a:lnTo>
                    <a:pt x="218" y="449"/>
                  </a:lnTo>
                  <a:lnTo>
                    <a:pt x="244" y="404"/>
                  </a:lnTo>
                  <a:lnTo>
                    <a:pt x="269" y="356"/>
                  </a:lnTo>
                  <a:lnTo>
                    <a:pt x="310" y="325"/>
                  </a:lnTo>
                  <a:lnTo>
                    <a:pt x="248" y="0"/>
                  </a:lnTo>
                  <a:lnTo>
                    <a:pt x="88" y="19"/>
                  </a:lnTo>
                  <a:lnTo>
                    <a:pt x="73" y="42"/>
                  </a:lnTo>
                  <a:lnTo>
                    <a:pt x="38" y="51"/>
                  </a:lnTo>
                  <a:lnTo>
                    <a:pt x="2" y="51"/>
                  </a:lnTo>
                  <a:lnTo>
                    <a:pt x="0" y="51"/>
                  </a:lnTo>
                  <a:close/>
                </a:path>
              </a:pathLst>
            </a:custGeom>
            <a:solidFill>
              <a:srgbClr val="FFEA00"/>
            </a:solidFill>
            <a:ln w="9525">
              <a:noFill/>
              <a:round/>
              <a:headEnd/>
              <a:tailEnd/>
            </a:ln>
          </p:spPr>
          <p:txBody>
            <a:bodyPr/>
            <a:lstStyle/>
            <a:p>
              <a:endParaRPr lang="en-US"/>
            </a:p>
          </p:txBody>
        </p:sp>
        <p:sp>
          <p:nvSpPr>
            <p:cNvPr id="745600" name="Freeform 128"/>
            <p:cNvSpPr>
              <a:spLocks/>
            </p:cNvSpPr>
            <p:nvPr/>
          </p:nvSpPr>
          <p:spPr bwMode="auto">
            <a:xfrm>
              <a:off x="3828" y="1854"/>
              <a:ext cx="310" cy="498"/>
            </a:xfrm>
            <a:custGeom>
              <a:avLst/>
              <a:gdLst/>
              <a:ahLst/>
              <a:cxnLst>
                <a:cxn ang="0">
                  <a:pos x="0" y="51"/>
                </a:cxn>
                <a:cxn ang="0">
                  <a:pos x="53" y="316"/>
                </a:cxn>
                <a:cxn ang="0">
                  <a:pos x="47" y="348"/>
                </a:cxn>
                <a:cxn ang="0">
                  <a:pos x="73" y="376"/>
                </a:cxn>
                <a:cxn ang="0">
                  <a:pos x="28" y="498"/>
                </a:cxn>
                <a:cxn ang="0">
                  <a:pos x="62" y="476"/>
                </a:cxn>
                <a:cxn ang="0">
                  <a:pos x="179" y="463"/>
                </a:cxn>
                <a:cxn ang="0">
                  <a:pos x="184" y="430"/>
                </a:cxn>
                <a:cxn ang="0">
                  <a:pos x="218" y="449"/>
                </a:cxn>
                <a:cxn ang="0">
                  <a:pos x="244" y="404"/>
                </a:cxn>
                <a:cxn ang="0">
                  <a:pos x="269" y="356"/>
                </a:cxn>
                <a:cxn ang="0">
                  <a:pos x="310" y="325"/>
                </a:cxn>
                <a:cxn ang="0">
                  <a:pos x="248" y="0"/>
                </a:cxn>
                <a:cxn ang="0">
                  <a:pos x="88" y="19"/>
                </a:cxn>
                <a:cxn ang="0">
                  <a:pos x="73" y="42"/>
                </a:cxn>
                <a:cxn ang="0">
                  <a:pos x="38" y="51"/>
                </a:cxn>
                <a:cxn ang="0">
                  <a:pos x="2" y="51"/>
                </a:cxn>
              </a:cxnLst>
              <a:rect l="0" t="0" r="r" b="b"/>
              <a:pathLst>
                <a:path w="310" h="498">
                  <a:moveTo>
                    <a:pt x="0" y="51"/>
                  </a:moveTo>
                  <a:lnTo>
                    <a:pt x="53" y="316"/>
                  </a:lnTo>
                  <a:lnTo>
                    <a:pt x="47" y="348"/>
                  </a:lnTo>
                  <a:lnTo>
                    <a:pt x="73" y="376"/>
                  </a:lnTo>
                  <a:lnTo>
                    <a:pt x="28" y="498"/>
                  </a:lnTo>
                  <a:lnTo>
                    <a:pt x="62" y="476"/>
                  </a:lnTo>
                  <a:lnTo>
                    <a:pt x="179" y="463"/>
                  </a:lnTo>
                  <a:lnTo>
                    <a:pt x="184" y="430"/>
                  </a:lnTo>
                  <a:lnTo>
                    <a:pt x="218" y="449"/>
                  </a:lnTo>
                  <a:lnTo>
                    <a:pt x="244" y="404"/>
                  </a:lnTo>
                  <a:lnTo>
                    <a:pt x="269" y="356"/>
                  </a:lnTo>
                  <a:lnTo>
                    <a:pt x="310" y="325"/>
                  </a:lnTo>
                  <a:lnTo>
                    <a:pt x="248" y="0"/>
                  </a:lnTo>
                  <a:lnTo>
                    <a:pt x="88" y="19"/>
                  </a:lnTo>
                  <a:lnTo>
                    <a:pt x="73" y="42"/>
                  </a:lnTo>
                  <a:lnTo>
                    <a:pt x="38" y="51"/>
                  </a:lnTo>
                  <a:lnTo>
                    <a:pt x="2" y="51"/>
                  </a:lnTo>
                </a:path>
              </a:pathLst>
            </a:custGeom>
            <a:noFill/>
            <a:ln w="12700" cap="rnd">
              <a:solidFill>
                <a:srgbClr val="000000"/>
              </a:solidFill>
              <a:prstDash val="solid"/>
              <a:round/>
              <a:headEnd/>
              <a:tailEnd/>
            </a:ln>
          </p:spPr>
          <p:txBody>
            <a:bodyPr/>
            <a:lstStyle/>
            <a:p>
              <a:endParaRPr lang="en-US"/>
            </a:p>
          </p:txBody>
        </p:sp>
      </p:grpSp>
      <p:sp>
        <p:nvSpPr>
          <p:cNvPr id="745601" name="Freeform 129"/>
          <p:cNvSpPr>
            <a:spLocks/>
          </p:cNvSpPr>
          <p:nvPr/>
        </p:nvSpPr>
        <p:spPr bwMode="auto">
          <a:xfrm>
            <a:off x="3671888" y="1858963"/>
            <a:ext cx="989012" cy="617537"/>
          </a:xfrm>
          <a:custGeom>
            <a:avLst/>
            <a:gdLst/>
            <a:ahLst/>
            <a:cxnLst>
              <a:cxn ang="0">
                <a:pos x="20" y="9"/>
              </a:cxn>
              <a:cxn ang="0">
                <a:pos x="0" y="389"/>
              </a:cxn>
              <a:cxn ang="0">
                <a:pos x="425" y="389"/>
              </a:cxn>
              <a:cxn ang="0">
                <a:pos x="623" y="376"/>
              </a:cxn>
              <a:cxn ang="0">
                <a:pos x="612" y="225"/>
              </a:cxn>
              <a:cxn ang="0">
                <a:pos x="577" y="147"/>
              </a:cxn>
              <a:cxn ang="0">
                <a:pos x="547" y="0"/>
              </a:cxn>
              <a:cxn ang="0">
                <a:pos x="304" y="9"/>
              </a:cxn>
              <a:cxn ang="0">
                <a:pos x="20" y="9"/>
              </a:cxn>
            </a:cxnLst>
            <a:rect l="0" t="0" r="r" b="b"/>
            <a:pathLst>
              <a:path w="623" h="389">
                <a:moveTo>
                  <a:pt x="20" y="9"/>
                </a:moveTo>
                <a:lnTo>
                  <a:pt x="0" y="389"/>
                </a:lnTo>
                <a:lnTo>
                  <a:pt x="425" y="389"/>
                </a:lnTo>
                <a:lnTo>
                  <a:pt x="623" y="376"/>
                </a:lnTo>
                <a:lnTo>
                  <a:pt x="612" y="225"/>
                </a:lnTo>
                <a:lnTo>
                  <a:pt x="577" y="147"/>
                </a:lnTo>
                <a:lnTo>
                  <a:pt x="547" y="0"/>
                </a:lnTo>
                <a:lnTo>
                  <a:pt x="304" y="9"/>
                </a:lnTo>
                <a:lnTo>
                  <a:pt x="20" y="9"/>
                </a:lnTo>
                <a:close/>
              </a:path>
            </a:pathLst>
          </a:custGeom>
          <a:solidFill>
            <a:srgbClr val="FFFFFF"/>
          </a:solidFill>
          <a:ln w="9525">
            <a:noFill/>
            <a:round/>
            <a:headEnd/>
            <a:tailEnd/>
          </a:ln>
        </p:spPr>
        <p:txBody>
          <a:bodyPr/>
          <a:lstStyle/>
          <a:p>
            <a:endParaRPr lang="en-US"/>
          </a:p>
        </p:txBody>
      </p:sp>
      <p:grpSp>
        <p:nvGrpSpPr>
          <p:cNvPr id="745574" name="Group 130"/>
          <p:cNvGrpSpPr>
            <a:grpSpLocks/>
          </p:cNvGrpSpPr>
          <p:nvPr/>
        </p:nvGrpSpPr>
        <p:grpSpPr bwMode="auto">
          <a:xfrm>
            <a:off x="3671888" y="1858963"/>
            <a:ext cx="989012" cy="617537"/>
            <a:chOff x="2361" y="1111"/>
            <a:chExt cx="623" cy="389"/>
          </a:xfrm>
        </p:grpSpPr>
        <p:sp>
          <p:nvSpPr>
            <p:cNvPr id="745603" name="Freeform 131"/>
            <p:cNvSpPr>
              <a:spLocks/>
            </p:cNvSpPr>
            <p:nvPr/>
          </p:nvSpPr>
          <p:spPr bwMode="auto">
            <a:xfrm>
              <a:off x="2361" y="1111"/>
              <a:ext cx="623" cy="389"/>
            </a:xfrm>
            <a:custGeom>
              <a:avLst/>
              <a:gdLst/>
              <a:ahLst/>
              <a:cxnLst>
                <a:cxn ang="0">
                  <a:pos x="20" y="9"/>
                </a:cxn>
                <a:cxn ang="0">
                  <a:pos x="0" y="389"/>
                </a:cxn>
                <a:cxn ang="0">
                  <a:pos x="425" y="389"/>
                </a:cxn>
                <a:cxn ang="0">
                  <a:pos x="623" y="376"/>
                </a:cxn>
                <a:cxn ang="0">
                  <a:pos x="612" y="225"/>
                </a:cxn>
                <a:cxn ang="0">
                  <a:pos x="577" y="147"/>
                </a:cxn>
                <a:cxn ang="0">
                  <a:pos x="547" y="0"/>
                </a:cxn>
                <a:cxn ang="0">
                  <a:pos x="304" y="9"/>
                </a:cxn>
                <a:cxn ang="0">
                  <a:pos x="20" y="9"/>
                </a:cxn>
              </a:cxnLst>
              <a:rect l="0" t="0" r="r" b="b"/>
              <a:pathLst>
                <a:path w="623" h="389">
                  <a:moveTo>
                    <a:pt x="20" y="9"/>
                  </a:moveTo>
                  <a:lnTo>
                    <a:pt x="0" y="389"/>
                  </a:lnTo>
                  <a:lnTo>
                    <a:pt x="425" y="389"/>
                  </a:lnTo>
                  <a:lnTo>
                    <a:pt x="623" y="376"/>
                  </a:lnTo>
                  <a:lnTo>
                    <a:pt x="612" y="225"/>
                  </a:lnTo>
                  <a:lnTo>
                    <a:pt x="577" y="147"/>
                  </a:lnTo>
                  <a:lnTo>
                    <a:pt x="547" y="0"/>
                  </a:lnTo>
                  <a:lnTo>
                    <a:pt x="304" y="9"/>
                  </a:lnTo>
                  <a:lnTo>
                    <a:pt x="20" y="9"/>
                  </a:lnTo>
                  <a:close/>
                </a:path>
              </a:pathLst>
            </a:custGeom>
            <a:solidFill>
              <a:srgbClr val="FFEA00"/>
            </a:solidFill>
            <a:ln w="9525">
              <a:noFill/>
              <a:round/>
              <a:headEnd/>
              <a:tailEnd/>
            </a:ln>
          </p:spPr>
          <p:txBody>
            <a:bodyPr/>
            <a:lstStyle/>
            <a:p>
              <a:endParaRPr lang="en-US"/>
            </a:p>
          </p:txBody>
        </p:sp>
        <p:sp>
          <p:nvSpPr>
            <p:cNvPr id="745604" name="Freeform 132"/>
            <p:cNvSpPr>
              <a:spLocks/>
            </p:cNvSpPr>
            <p:nvPr/>
          </p:nvSpPr>
          <p:spPr bwMode="auto">
            <a:xfrm>
              <a:off x="2361" y="1111"/>
              <a:ext cx="623" cy="389"/>
            </a:xfrm>
            <a:custGeom>
              <a:avLst/>
              <a:gdLst/>
              <a:ahLst/>
              <a:cxnLst>
                <a:cxn ang="0">
                  <a:pos x="20" y="9"/>
                </a:cxn>
                <a:cxn ang="0">
                  <a:pos x="0" y="389"/>
                </a:cxn>
                <a:cxn ang="0">
                  <a:pos x="425" y="389"/>
                </a:cxn>
                <a:cxn ang="0">
                  <a:pos x="623" y="376"/>
                </a:cxn>
                <a:cxn ang="0">
                  <a:pos x="612" y="225"/>
                </a:cxn>
                <a:cxn ang="0">
                  <a:pos x="577" y="147"/>
                </a:cxn>
                <a:cxn ang="0">
                  <a:pos x="547" y="0"/>
                </a:cxn>
                <a:cxn ang="0">
                  <a:pos x="304" y="9"/>
                </a:cxn>
                <a:cxn ang="0">
                  <a:pos x="20" y="9"/>
                </a:cxn>
              </a:cxnLst>
              <a:rect l="0" t="0" r="r" b="b"/>
              <a:pathLst>
                <a:path w="623" h="389">
                  <a:moveTo>
                    <a:pt x="20" y="9"/>
                  </a:moveTo>
                  <a:lnTo>
                    <a:pt x="0" y="389"/>
                  </a:lnTo>
                  <a:lnTo>
                    <a:pt x="425" y="389"/>
                  </a:lnTo>
                  <a:lnTo>
                    <a:pt x="623" y="376"/>
                  </a:lnTo>
                  <a:lnTo>
                    <a:pt x="612" y="225"/>
                  </a:lnTo>
                  <a:lnTo>
                    <a:pt x="577" y="147"/>
                  </a:lnTo>
                  <a:lnTo>
                    <a:pt x="547" y="0"/>
                  </a:lnTo>
                  <a:lnTo>
                    <a:pt x="304" y="9"/>
                  </a:lnTo>
                  <a:lnTo>
                    <a:pt x="20" y="9"/>
                  </a:lnTo>
                </a:path>
              </a:pathLst>
            </a:custGeom>
            <a:noFill/>
            <a:ln w="12700" cap="rnd">
              <a:solidFill>
                <a:srgbClr val="000000"/>
              </a:solidFill>
              <a:prstDash val="solid"/>
              <a:round/>
              <a:headEnd/>
              <a:tailEnd/>
            </a:ln>
          </p:spPr>
          <p:txBody>
            <a:bodyPr/>
            <a:lstStyle/>
            <a:p>
              <a:endParaRPr lang="en-US"/>
            </a:p>
          </p:txBody>
        </p:sp>
      </p:grpSp>
      <p:sp>
        <p:nvSpPr>
          <p:cNvPr id="745605" name="Freeform 133"/>
          <p:cNvSpPr>
            <a:spLocks/>
          </p:cNvSpPr>
          <p:nvPr/>
        </p:nvSpPr>
        <p:spPr bwMode="auto">
          <a:xfrm>
            <a:off x="3648075" y="2455863"/>
            <a:ext cx="1060450" cy="649287"/>
          </a:xfrm>
          <a:custGeom>
            <a:avLst/>
            <a:gdLst/>
            <a:ahLst/>
            <a:cxnLst>
              <a:cxn ang="0">
                <a:pos x="15" y="14"/>
              </a:cxn>
              <a:cxn ang="0">
                <a:pos x="440" y="14"/>
              </a:cxn>
              <a:cxn ang="0">
                <a:pos x="637" y="0"/>
              </a:cxn>
              <a:cxn ang="0">
                <a:pos x="617" y="35"/>
              </a:cxn>
              <a:cxn ang="0">
                <a:pos x="641" y="76"/>
              </a:cxn>
              <a:cxn ang="0">
                <a:pos x="668" y="273"/>
              </a:cxn>
              <a:cxn ang="0">
                <a:pos x="658" y="295"/>
              </a:cxn>
              <a:cxn ang="0">
                <a:pos x="668" y="317"/>
              </a:cxn>
              <a:cxn ang="0">
                <a:pos x="668" y="409"/>
              </a:cxn>
              <a:cxn ang="0">
                <a:pos x="641" y="377"/>
              </a:cxn>
              <a:cxn ang="0">
                <a:pos x="617" y="363"/>
              </a:cxn>
              <a:cxn ang="0">
                <a:pos x="572" y="367"/>
              </a:cxn>
              <a:cxn ang="0">
                <a:pos x="531" y="363"/>
              </a:cxn>
              <a:cxn ang="0">
                <a:pos x="480" y="344"/>
              </a:cxn>
              <a:cxn ang="0">
                <a:pos x="176" y="344"/>
              </a:cxn>
              <a:cxn ang="0">
                <a:pos x="0" y="340"/>
              </a:cxn>
              <a:cxn ang="0">
                <a:pos x="11" y="114"/>
              </a:cxn>
              <a:cxn ang="0">
                <a:pos x="15" y="14"/>
              </a:cxn>
            </a:cxnLst>
            <a:rect l="0" t="0" r="r" b="b"/>
            <a:pathLst>
              <a:path w="668" h="409">
                <a:moveTo>
                  <a:pt x="15" y="14"/>
                </a:moveTo>
                <a:lnTo>
                  <a:pt x="440" y="14"/>
                </a:lnTo>
                <a:lnTo>
                  <a:pt x="637" y="0"/>
                </a:lnTo>
                <a:lnTo>
                  <a:pt x="617" y="35"/>
                </a:lnTo>
                <a:lnTo>
                  <a:pt x="641" y="76"/>
                </a:lnTo>
                <a:lnTo>
                  <a:pt x="668" y="273"/>
                </a:lnTo>
                <a:lnTo>
                  <a:pt x="658" y="295"/>
                </a:lnTo>
                <a:lnTo>
                  <a:pt x="668" y="317"/>
                </a:lnTo>
                <a:lnTo>
                  <a:pt x="668" y="409"/>
                </a:lnTo>
                <a:lnTo>
                  <a:pt x="641" y="377"/>
                </a:lnTo>
                <a:lnTo>
                  <a:pt x="617" y="363"/>
                </a:lnTo>
                <a:lnTo>
                  <a:pt x="572" y="367"/>
                </a:lnTo>
                <a:lnTo>
                  <a:pt x="531" y="363"/>
                </a:lnTo>
                <a:lnTo>
                  <a:pt x="480" y="344"/>
                </a:lnTo>
                <a:lnTo>
                  <a:pt x="176" y="344"/>
                </a:lnTo>
                <a:lnTo>
                  <a:pt x="0" y="340"/>
                </a:lnTo>
                <a:lnTo>
                  <a:pt x="11" y="114"/>
                </a:lnTo>
                <a:lnTo>
                  <a:pt x="15" y="14"/>
                </a:lnTo>
                <a:close/>
              </a:path>
            </a:pathLst>
          </a:custGeom>
          <a:solidFill>
            <a:srgbClr val="FFFFFF"/>
          </a:solidFill>
          <a:ln w="9525">
            <a:noFill/>
            <a:round/>
            <a:headEnd/>
            <a:tailEnd/>
          </a:ln>
        </p:spPr>
        <p:txBody>
          <a:bodyPr/>
          <a:lstStyle/>
          <a:p>
            <a:endParaRPr lang="en-US"/>
          </a:p>
        </p:txBody>
      </p:sp>
      <p:grpSp>
        <p:nvGrpSpPr>
          <p:cNvPr id="745578" name="Group 134"/>
          <p:cNvGrpSpPr>
            <a:grpSpLocks/>
          </p:cNvGrpSpPr>
          <p:nvPr/>
        </p:nvGrpSpPr>
        <p:grpSpPr bwMode="auto">
          <a:xfrm>
            <a:off x="3648075" y="2455863"/>
            <a:ext cx="1060450" cy="649287"/>
            <a:chOff x="2346" y="1487"/>
            <a:chExt cx="668" cy="409"/>
          </a:xfrm>
        </p:grpSpPr>
        <p:sp>
          <p:nvSpPr>
            <p:cNvPr id="745607" name="Freeform 135"/>
            <p:cNvSpPr>
              <a:spLocks/>
            </p:cNvSpPr>
            <p:nvPr/>
          </p:nvSpPr>
          <p:spPr bwMode="auto">
            <a:xfrm>
              <a:off x="2346" y="1487"/>
              <a:ext cx="668" cy="409"/>
            </a:xfrm>
            <a:custGeom>
              <a:avLst/>
              <a:gdLst/>
              <a:ahLst/>
              <a:cxnLst>
                <a:cxn ang="0">
                  <a:pos x="15" y="14"/>
                </a:cxn>
                <a:cxn ang="0">
                  <a:pos x="440" y="14"/>
                </a:cxn>
                <a:cxn ang="0">
                  <a:pos x="637" y="0"/>
                </a:cxn>
                <a:cxn ang="0">
                  <a:pos x="617" y="35"/>
                </a:cxn>
                <a:cxn ang="0">
                  <a:pos x="641" y="76"/>
                </a:cxn>
                <a:cxn ang="0">
                  <a:pos x="668" y="273"/>
                </a:cxn>
                <a:cxn ang="0">
                  <a:pos x="658" y="295"/>
                </a:cxn>
                <a:cxn ang="0">
                  <a:pos x="668" y="317"/>
                </a:cxn>
                <a:cxn ang="0">
                  <a:pos x="668" y="409"/>
                </a:cxn>
                <a:cxn ang="0">
                  <a:pos x="641" y="377"/>
                </a:cxn>
                <a:cxn ang="0">
                  <a:pos x="617" y="363"/>
                </a:cxn>
                <a:cxn ang="0">
                  <a:pos x="572" y="367"/>
                </a:cxn>
                <a:cxn ang="0">
                  <a:pos x="531" y="363"/>
                </a:cxn>
                <a:cxn ang="0">
                  <a:pos x="480" y="344"/>
                </a:cxn>
                <a:cxn ang="0">
                  <a:pos x="176" y="344"/>
                </a:cxn>
                <a:cxn ang="0">
                  <a:pos x="0" y="340"/>
                </a:cxn>
                <a:cxn ang="0">
                  <a:pos x="11" y="114"/>
                </a:cxn>
                <a:cxn ang="0">
                  <a:pos x="15" y="14"/>
                </a:cxn>
              </a:cxnLst>
              <a:rect l="0" t="0" r="r" b="b"/>
              <a:pathLst>
                <a:path w="668" h="409">
                  <a:moveTo>
                    <a:pt x="15" y="14"/>
                  </a:moveTo>
                  <a:lnTo>
                    <a:pt x="440" y="14"/>
                  </a:lnTo>
                  <a:lnTo>
                    <a:pt x="637" y="0"/>
                  </a:lnTo>
                  <a:lnTo>
                    <a:pt x="617" y="35"/>
                  </a:lnTo>
                  <a:lnTo>
                    <a:pt x="641" y="76"/>
                  </a:lnTo>
                  <a:lnTo>
                    <a:pt x="668" y="273"/>
                  </a:lnTo>
                  <a:lnTo>
                    <a:pt x="658" y="295"/>
                  </a:lnTo>
                  <a:lnTo>
                    <a:pt x="668" y="317"/>
                  </a:lnTo>
                  <a:lnTo>
                    <a:pt x="668" y="409"/>
                  </a:lnTo>
                  <a:lnTo>
                    <a:pt x="641" y="377"/>
                  </a:lnTo>
                  <a:lnTo>
                    <a:pt x="617" y="363"/>
                  </a:lnTo>
                  <a:lnTo>
                    <a:pt x="572" y="367"/>
                  </a:lnTo>
                  <a:lnTo>
                    <a:pt x="531" y="363"/>
                  </a:lnTo>
                  <a:lnTo>
                    <a:pt x="480" y="344"/>
                  </a:lnTo>
                  <a:lnTo>
                    <a:pt x="176" y="344"/>
                  </a:lnTo>
                  <a:lnTo>
                    <a:pt x="0" y="340"/>
                  </a:lnTo>
                  <a:lnTo>
                    <a:pt x="11" y="114"/>
                  </a:lnTo>
                  <a:lnTo>
                    <a:pt x="15" y="14"/>
                  </a:lnTo>
                  <a:close/>
                </a:path>
              </a:pathLst>
            </a:custGeom>
            <a:solidFill>
              <a:srgbClr val="FFEA00"/>
            </a:solidFill>
            <a:ln w="9525">
              <a:noFill/>
              <a:round/>
              <a:headEnd/>
              <a:tailEnd/>
            </a:ln>
          </p:spPr>
          <p:txBody>
            <a:bodyPr/>
            <a:lstStyle/>
            <a:p>
              <a:endParaRPr lang="en-US"/>
            </a:p>
          </p:txBody>
        </p:sp>
        <p:sp>
          <p:nvSpPr>
            <p:cNvPr id="745608" name="Freeform 136"/>
            <p:cNvSpPr>
              <a:spLocks/>
            </p:cNvSpPr>
            <p:nvPr/>
          </p:nvSpPr>
          <p:spPr bwMode="auto">
            <a:xfrm>
              <a:off x="2346" y="1487"/>
              <a:ext cx="668" cy="409"/>
            </a:xfrm>
            <a:custGeom>
              <a:avLst/>
              <a:gdLst/>
              <a:ahLst/>
              <a:cxnLst>
                <a:cxn ang="0">
                  <a:pos x="15" y="14"/>
                </a:cxn>
                <a:cxn ang="0">
                  <a:pos x="440" y="14"/>
                </a:cxn>
                <a:cxn ang="0">
                  <a:pos x="637" y="0"/>
                </a:cxn>
                <a:cxn ang="0">
                  <a:pos x="617" y="35"/>
                </a:cxn>
                <a:cxn ang="0">
                  <a:pos x="641" y="76"/>
                </a:cxn>
                <a:cxn ang="0">
                  <a:pos x="668" y="273"/>
                </a:cxn>
                <a:cxn ang="0">
                  <a:pos x="658" y="295"/>
                </a:cxn>
                <a:cxn ang="0">
                  <a:pos x="668" y="317"/>
                </a:cxn>
                <a:cxn ang="0">
                  <a:pos x="668" y="409"/>
                </a:cxn>
                <a:cxn ang="0">
                  <a:pos x="641" y="377"/>
                </a:cxn>
                <a:cxn ang="0">
                  <a:pos x="617" y="363"/>
                </a:cxn>
                <a:cxn ang="0">
                  <a:pos x="572" y="367"/>
                </a:cxn>
                <a:cxn ang="0">
                  <a:pos x="531" y="363"/>
                </a:cxn>
                <a:cxn ang="0">
                  <a:pos x="480" y="344"/>
                </a:cxn>
                <a:cxn ang="0">
                  <a:pos x="176" y="344"/>
                </a:cxn>
                <a:cxn ang="0">
                  <a:pos x="0" y="340"/>
                </a:cxn>
                <a:cxn ang="0">
                  <a:pos x="11" y="114"/>
                </a:cxn>
                <a:cxn ang="0">
                  <a:pos x="15" y="14"/>
                </a:cxn>
              </a:cxnLst>
              <a:rect l="0" t="0" r="r" b="b"/>
              <a:pathLst>
                <a:path w="668" h="409">
                  <a:moveTo>
                    <a:pt x="15" y="14"/>
                  </a:moveTo>
                  <a:lnTo>
                    <a:pt x="440" y="14"/>
                  </a:lnTo>
                  <a:lnTo>
                    <a:pt x="637" y="0"/>
                  </a:lnTo>
                  <a:lnTo>
                    <a:pt x="617" y="35"/>
                  </a:lnTo>
                  <a:lnTo>
                    <a:pt x="641" y="76"/>
                  </a:lnTo>
                  <a:lnTo>
                    <a:pt x="668" y="273"/>
                  </a:lnTo>
                  <a:lnTo>
                    <a:pt x="658" y="295"/>
                  </a:lnTo>
                  <a:lnTo>
                    <a:pt x="668" y="317"/>
                  </a:lnTo>
                  <a:lnTo>
                    <a:pt x="668" y="409"/>
                  </a:lnTo>
                  <a:lnTo>
                    <a:pt x="641" y="377"/>
                  </a:lnTo>
                  <a:lnTo>
                    <a:pt x="617" y="363"/>
                  </a:lnTo>
                  <a:lnTo>
                    <a:pt x="572" y="367"/>
                  </a:lnTo>
                  <a:lnTo>
                    <a:pt x="531" y="363"/>
                  </a:lnTo>
                  <a:lnTo>
                    <a:pt x="480" y="344"/>
                  </a:lnTo>
                  <a:lnTo>
                    <a:pt x="176" y="344"/>
                  </a:lnTo>
                  <a:lnTo>
                    <a:pt x="0" y="340"/>
                  </a:lnTo>
                  <a:lnTo>
                    <a:pt x="11" y="114"/>
                  </a:lnTo>
                  <a:lnTo>
                    <a:pt x="15" y="14"/>
                  </a:lnTo>
                </a:path>
              </a:pathLst>
            </a:custGeom>
            <a:noFill/>
            <a:ln w="12700" cap="rnd">
              <a:solidFill>
                <a:srgbClr val="000000"/>
              </a:solidFill>
              <a:prstDash val="solid"/>
              <a:round/>
              <a:headEnd/>
              <a:tailEnd/>
            </a:ln>
          </p:spPr>
          <p:txBody>
            <a:bodyPr/>
            <a:lstStyle/>
            <a:p>
              <a:endParaRPr lang="en-US"/>
            </a:p>
          </p:txBody>
        </p:sp>
      </p:grpSp>
      <p:sp>
        <p:nvSpPr>
          <p:cNvPr id="745609" name="Freeform 137"/>
          <p:cNvSpPr>
            <a:spLocks/>
          </p:cNvSpPr>
          <p:nvPr/>
        </p:nvSpPr>
        <p:spPr bwMode="auto">
          <a:xfrm>
            <a:off x="4540250" y="1741488"/>
            <a:ext cx="1052513" cy="1146175"/>
          </a:xfrm>
          <a:custGeom>
            <a:avLst/>
            <a:gdLst/>
            <a:ahLst/>
            <a:cxnLst>
              <a:cxn ang="0">
                <a:pos x="663" y="161"/>
              </a:cxn>
              <a:cxn ang="0">
                <a:pos x="612" y="211"/>
              </a:cxn>
              <a:cxn ang="0">
                <a:pos x="547" y="242"/>
              </a:cxn>
              <a:cxn ang="0">
                <a:pos x="470" y="335"/>
              </a:cxn>
              <a:cxn ang="0">
                <a:pos x="446" y="366"/>
              </a:cxn>
              <a:cxn ang="0">
                <a:pos x="436" y="412"/>
              </a:cxn>
              <a:cxn ang="0">
                <a:pos x="401" y="426"/>
              </a:cxn>
              <a:cxn ang="0">
                <a:pos x="436" y="439"/>
              </a:cxn>
              <a:cxn ang="0">
                <a:pos x="401" y="439"/>
              </a:cxn>
              <a:cxn ang="0">
                <a:pos x="421" y="449"/>
              </a:cxn>
              <a:cxn ang="0">
                <a:pos x="412" y="480"/>
              </a:cxn>
              <a:cxn ang="0">
                <a:pos x="425" y="553"/>
              </a:cxn>
              <a:cxn ang="0">
                <a:pos x="401" y="585"/>
              </a:cxn>
              <a:cxn ang="0">
                <a:pos x="470" y="598"/>
              </a:cxn>
              <a:cxn ang="0">
                <a:pos x="511" y="635"/>
              </a:cxn>
              <a:cxn ang="0">
                <a:pos x="553" y="652"/>
              </a:cxn>
              <a:cxn ang="0">
                <a:pos x="562" y="700"/>
              </a:cxn>
              <a:cxn ang="0">
                <a:pos x="107" y="722"/>
              </a:cxn>
              <a:cxn ang="0">
                <a:pos x="80" y="525"/>
              </a:cxn>
              <a:cxn ang="0">
                <a:pos x="56" y="484"/>
              </a:cxn>
              <a:cxn ang="0">
                <a:pos x="75" y="449"/>
              </a:cxn>
              <a:cxn ang="0">
                <a:pos x="65" y="298"/>
              </a:cxn>
              <a:cxn ang="0">
                <a:pos x="30" y="220"/>
              </a:cxn>
              <a:cxn ang="0">
                <a:pos x="0" y="74"/>
              </a:cxn>
              <a:cxn ang="0">
                <a:pos x="172" y="60"/>
              </a:cxn>
              <a:cxn ang="0">
                <a:pos x="225" y="0"/>
              </a:cxn>
              <a:cxn ang="0">
                <a:pos x="259" y="14"/>
              </a:cxn>
              <a:cxn ang="0">
                <a:pos x="244" y="47"/>
              </a:cxn>
              <a:cxn ang="0">
                <a:pos x="274" y="60"/>
              </a:cxn>
              <a:cxn ang="0">
                <a:pos x="259" y="92"/>
              </a:cxn>
              <a:cxn ang="0">
                <a:pos x="309" y="115"/>
              </a:cxn>
              <a:cxn ang="0">
                <a:pos x="371" y="101"/>
              </a:cxn>
              <a:cxn ang="0">
                <a:pos x="538" y="161"/>
              </a:cxn>
              <a:cxn ang="0">
                <a:pos x="663" y="161"/>
              </a:cxn>
            </a:cxnLst>
            <a:rect l="0" t="0" r="r" b="b"/>
            <a:pathLst>
              <a:path w="663" h="722">
                <a:moveTo>
                  <a:pt x="663" y="161"/>
                </a:moveTo>
                <a:lnTo>
                  <a:pt x="612" y="211"/>
                </a:lnTo>
                <a:lnTo>
                  <a:pt x="547" y="242"/>
                </a:lnTo>
                <a:lnTo>
                  <a:pt x="470" y="335"/>
                </a:lnTo>
                <a:lnTo>
                  <a:pt x="446" y="366"/>
                </a:lnTo>
                <a:lnTo>
                  <a:pt x="436" y="412"/>
                </a:lnTo>
                <a:lnTo>
                  <a:pt x="401" y="426"/>
                </a:lnTo>
                <a:lnTo>
                  <a:pt x="436" y="439"/>
                </a:lnTo>
                <a:lnTo>
                  <a:pt x="401" y="439"/>
                </a:lnTo>
                <a:lnTo>
                  <a:pt x="421" y="449"/>
                </a:lnTo>
                <a:lnTo>
                  <a:pt x="412" y="480"/>
                </a:lnTo>
                <a:lnTo>
                  <a:pt x="425" y="553"/>
                </a:lnTo>
                <a:lnTo>
                  <a:pt x="401" y="585"/>
                </a:lnTo>
                <a:lnTo>
                  <a:pt x="470" y="598"/>
                </a:lnTo>
                <a:lnTo>
                  <a:pt x="511" y="635"/>
                </a:lnTo>
                <a:lnTo>
                  <a:pt x="553" y="652"/>
                </a:lnTo>
                <a:lnTo>
                  <a:pt x="562" y="700"/>
                </a:lnTo>
                <a:lnTo>
                  <a:pt x="107" y="722"/>
                </a:lnTo>
                <a:lnTo>
                  <a:pt x="80" y="525"/>
                </a:lnTo>
                <a:lnTo>
                  <a:pt x="56" y="484"/>
                </a:lnTo>
                <a:lnTo>
                  <a:pt x="75" y="449"/>
                </a:lnTo>
                <a:lnTo>
                  <a:pt x="65" y="298"/>
                </a:lnTo>
                <a:lnTo>
                  <a:pt x="30" y="220"/>
                </a:lnTo>
                <a:lnTo>
                  <a:pt x="0" y="74"/>
                </a:lnTo>
                <a:lnTo>
                  <a:pt x="172" y="60"/>
                </a:lnTo>
                <a:lnTo>
                  <a:pt x="225" y="0"/>
                </a:lnTo>
                <a:lnTo>
                  <a:pt x="259" y="14"/>
                </a:lnTo>
                <a:lnTo>
                  <a:pt x="244" y="47"/>
                </a:lnTo>
                <a:lnTo>
                  <a:pt x="274" y="60"/>
                </a:lnTo>
                <a:lnTo>
                  <a:pt x="259" y="92"/>
                </a:lnTo>
                <a:lnTo>
                  <a:pt x="309" y="115"/>
                </a:lnTo>
                <a:lnTo>
                  <a:pt x="371" y="101"/>
                </a:lnTo>
                <a:lnTo>
                  <a:pt x="538" y="161"/>
                </a:lnTo>
                <a:lnTo>
                  <a:pt x="663" y="161"/>
                </a:lnTo>
                <a:close/>
              </a:path>
            </a:pathLst>
          </a:custGeom>
          <a:solidFill>
            <a:srgbClr val="FFFFFF"/>
          </a:solidFill>
          <a:ln w="9525">
            <a:noFill/>
            <a:round/>
            <a:headEnd/>
            <a:tailEnd/>
          </a:ln>
        </p:spPr>
        <p:txBody>
          <a:bodyPr/>
          <a:lstStyle/>
          <a:p>
            <a:endParaRPr lang="en-US"/>
          </a:p>
        </p:txBody>
      </p:sp>
      <p:grpSp>
        <p:nvGrpSpPr>
          <p:cNvPr id="745582" name="Group 138"/>
          <p:cNvGrpSpPr>
            <a:grpSpLocks/>
          </p:cNvGrpSpPr>
          <p:nvPr/>
        </p:nvGrpSpPr>
        <p:grpSpPr bwMode="auto">
          <a:xfrm>
            <a:off x="4540250" y="1741488"/>
            <a:ext cx="1052513" cy="1146175"/>
            <a:chOff x="2908" y="1037"/>
            <a:chExt cx="663" cy="722"/>
          </a:xfrm>
        </p:grpSpPr>
        <p:sp>
          <p:nvSpPr>
            <p:cNvPr id="745611" name="Freeform 139"/>
            <p:cNvSpPr>
              <a:spLocks/>
            </p:cNvSpPr>
            <p:nvPr/>
          </p:nvSpPr>
          <p:spPr bwMode="auto">
            <a:xfrm>
              <a:off x="2908" y="1037"/>
              <a:ext cx="663" cy="722"/>
            </a:xfrm>
            <a:custGeom>
              <a:avLst/>
              <a:gdLst/>
              <a:ahLst/>
              <a:cxnLst>
                <a:cxn ang="0">
                  <a:pos x="663" y="161"/>
                </a:cxn>
                <a:cxn ang="0">
                  <a:pos x="612" y="211"/>
                </a:cxn>
                <a:cxn ang="0">
                  <a:pos x="547" y="242"/>
                </a:cxn>
                <a:cxn ang="0">
                  <a:pos x="470" y="335"/>
                </a:cxn>
                <a:cxn ang="0">
                  <a:pos x="446" y="366"/>
                </a:cxn>
                <a:cxn ang="0">
                  <a:pos x="436" y="412"/>
                </a:cxn>
                <a:cxn ang="0">
                  <a:pos x="401" y="426"/>
                </a:cxn>
                <a:cxn ang="0">
                  <a:pos x="436" y="439"/>
                </a:cxn>
                <a:cxn ang="0">
                  <a:pos x="401" y="439"/>
                </a:cxn>
                <a:cxn ang="0">
                  <a:pos x="421" y="449"/>
                </a:cxn>
                <a:cxn ang="0">
                  <a:pos x="412" y="480"/>
                </a:cxn>
                <a:cxn ang="0">
                  <a:pos x="425" y="553"/>
                </a:cxn>
                <a:cxn ang="0">
                  <a:pos x="401" y="585"/>
                </a:cxn>
                <a:cxn ang="0">
                  <a:pos x="470" y="598"/>
                </a:cxn>
                <a:cxn ang="0">
                  <a:pos x="511" y="635"/>
                </a:cxn>
                <a:cxn ang="0">
                  <a:pos x="553" y="652"/>
                </a:cxn>
                <a:cxn ang="0">
                  <a:pos x="562" y="700"/>
                </a:cxn>
                <a:cxn ang="0">
                  <a:pos x="107" y="722"/>
                </a:cxn>
                <a:cxn ang="0">
                  <a:pos x="80" y="525"/>
                </a:cxn>
                <a:cxn ang="0">
                  <a:pos x="56" y="484"/>
                </a:cxn>
                <a:cxn ang="0">
                  <a:pos x="75" y="449"/>
                </a:cxn>
                <a:cxn ang="0">
                  <a:pos x="65" y="298"/>
                </a:cxn>
                <a:cxn ang="0">
                  <a:pos x="30" y="220"/>
                </a:cxn>
                <a:cxn ang="0">
                  <a:pos x="0" y="74"/>
                </a:cxn>
                <a:cxn ang="0">
                  <a:pos x="172" y="60"/>
                </a:cxn>
                <a:cxn ang="0">
                  <a:pos x="225" y="0"/>
                </a:cxn>
                <a:cxn ang="0">
                  <a:pos x="259" y="14"/>
                </a:cxn>
                <a:cxn ang="0">
                  <a:pos x="244" y="47"/>
                </a:cxn>
                <a:cxn ang="0">
                  <a:pos x="274" y="60"/>
                </a:cxn>
                <a:cxn ang="0">
                  <a:pos x="259" y="92"/>
                </a:cxn>
                <a:cxn ang="0">
                  <a:pos x="309" y="115"/>
                </a:cxn>
                <a:cxn ang="0">
                  <a:pos x="371" y="101"/>
                </a:cxn>
                <a:cxn ang="0">
                  <a:pos x="538" y="161"/>
                </a:cxn>
                <a:cxn ang="0">
                  <a:pos x="663" y="161"/>
                </a:cxn>
              </a:cxnLst>
              <a:rect l="0" t="0" r="r" b="b"/>
              <a:pathLst>
                <a:path w="663" h="722">
                  <a:moveTo>
                    <a:pt x="663" y="161"/>
                  </a:moveTo>
                  <a:lnTo>
                    <a:pt x="612" y="211"/>
                  </a:lnTo>
                  <a:lnTo>
                    <a:pt x="547" y="242"/>
                  </a:lnTo>
                  <a:lnTo>
                    <a:pt x="470" y="335"/>
                  </a:lnTo>
                  <a:lnTo>
                    <a:pt x="446" y="366"/>
                  </a:lnTo>
                  <a:lnTo>
                    <a:pt x="436" y="412"/>
                  </a:lnTo>
                  <a:lnTo>
                    <a:pt x="401" y="426"/>
                  </a:lnTo>
                  <a:lnTo>
                    <a:pt x="436" y="439"/>
                  </a:lnTo>
                  <a:lnTo>
                    <a:pt x="401" y="439"/>
                  </a:lnTo>
                  <a:lnTo>
                    <a:pt x="421" y="449"/>
                  </a:lnTo>
                  <a:lnTo>
                    <a:pt x="412" y="480"/>
                  </a:lnTo>
                  <a:lnTo>
                    <a:pt x="425" y="553"/>
                  </a:lnTo>
                  <a:lnTo>
                    <a:pt x="401" y="585"/>
                  </a:lnTo>
                  <a:lnTo>
                    <a:pt x="470" y="598"/>
                  </a:lnTo>
                  <a:lnTo>
                    <a:pt x="511" y="635"/>
                  </a:lnTo>
                  <a:lnTo>
                    <a:pt x="553" y="652"/>
                  </a:lnTo>
                  <a:lnTo>
                    <a:pt x="562" y="700"/>
                  </a:lnTo>
                  <a:lnTo>
                    <a:pt x="107" y="722"/>
                  </a:lnTo>
                  <a:lnTo>
                    <a:pt x="80" y="525"/>
                  </a:lnTo>
                  <a:lnTo>
                    <a:pt x="56" y="484"/>
                  </a:lnTo>
                  <a:lnTo>
                    <a:pt x="75" y="449"/>
                  </a:lnTo>
                  <a:lnTo>
                    <a:pt x="65" y="298"/>
                  </a:lnTo>
                  <a:lnTo>
                    <a:pt x="30" y="220"/>
                  </a:lnTo>
                  <a:lnTo>
                    <a:pt x="0" y="74"/>
                  </a:lnTo>
                  <a:lnTo>
                    <a:pt x="172" y="60"/>
                  </a:lnTo>
                  <a:lnTo>
                    <a:pt x="225" y="0"/>
                  </a:lnTo>
                  <a:lnTo>
                    <a:pt x="259" y="14"/>
                  </a:lnTo>
                  <a:lnTo>
                    <a:pt x="244" y="47"/>
                  </a:lnTo>
                  <a:lnTo>
                    <a:pt x="274" y="60"/>
                  </a:lnTo>
                  <a:lnTo>
                    <a:pt x="259" y="92"/>
                  </a:lnTo>
                  <a:lnTo>
                    <a:pt x="309" y="115"/>
                  </a:lnTo>
                  <a:lnTo>
                    <a:pt x="371" y="101"/>
                  </a:lnTo>
                  <a:lnTo>
                    <a:pt x="538" y="161"/>
                  </a:lnTo>
                  <a:lnTo>
                    <a:pt x="663" y="161"/>
                  </a:lnTo>
                  <a:close/>
                </a:path>
              </a:pathLst>
            </a:custGeom>
            <a:solidFill>
              <a:srgbClr val="FFEA00"/>
            </a:solidFill>
            <a:ln w="9525">
              <a:noFill/>
              <a:round/>
              <a:headEnd/>
              <a:tailEnd/>
            </a:ln>
          </p:spPr>
          <p:txBody>
            <a:bodyPr/>
            <a:lstStyle/>
            <a:p>
              <a:endParaRPr lang="en-US"/>
            </a:p>
          </p:txBody>
        </p:sp>
        <p:sp>
          <p:nvSpPr>
            <p:cNvPr id="745612" name="Freeform 140"/>
            <p:cNvSpPr>
              <a:spLocks/>
            </p:cNvSpPr>
            <p:nvPr/>
          </p:nvSpPr>
          <p:spPr bwMode="auto">
            <a:xfrm>
              <a:off x="2908" y="1037"/>
              <a:ext cx="663" cy="722"/>
            </a:xfrm>
            <a:custGeom>
              <a:avLst/>
              <a:gdLst/>
              <a:ahLst/>
              <a:cxnLst>
                <a:cxn ang="0">
                  <a:pos x="663" y="161"/>
                </a:cxn>
                <a:cxn ang="0">
                  <a:pos x="612" y="211"/>
                </a:cxn>
                <a:cxn ang="0">
                  <a:pos x="547" y="242"/>
                </a:cxn>
                <a:cxn ang="0">
                  <a:pos x="470" y="335"/>
                </a:cxn>
                <a:cxn ang="0">
                  <a:pos x="446" y="366"/>
                </a:cxn>
                <a:cxn ang="0">
                  <a:pos x="436" y="412"/>
                </a:cxn>
                <a:cxn ang="0">
                  <a:pos x="401" y="426"/>
                </a:cxn>
                <a:cxn ang="0">
                  <a:pos x="436" y="439"/>
                </a:cxn>
                <a:cxn ang="0">
                  <a:pos x="401" y="439"/>
                </a:cxn>
                <a:cxn ang="0">
                  <a:pos x="421" y="449"/>
                </a:cxn>
                <a:cxn ang="0">
                  <a:pos x="412" y="480"/>
                </a:cxn>
                <a:cxn ang="0">
                  <a:pos x="425" y="553"/>
                </a:cxn>
                <a:cxn ang="0">
                  <a:pos x="401" y="585"/>
                </a:cxn>
                <a:cxn ang="0">
                  <a:pos x="470" y="598"/>
                </a:cxn>
                <a:cxn ang="0">
                  <a:pos x="511" y="635"/>
                </a:cxn>
                <a:cxn ang="0">
                  <a:pos x="553" y="652"/>
                </a:cxn>
                <a:cxn ang="0">
                  <a:pos x="562" y="700"/>
                </a:cxn>
                <a:cxn ang="0">
                  <a:pos x="107" y="722"/>
                </a:cxn>
                <a:cxn ang="0">
                  <a:pos x="80" y="525"/>
                </a:cxn>
                <a:cxn ang="0">
                  <a:pos x="56" y="484"/>
                </a:cxn>
                <a:cxn ang="0">
                  <a:pos x="75" y="449"/>
                </a:cxn>
                <a:cxn ang="0">
                  <a:pos x="65" y="298"/>
                </a:cxn>
                <a:cxn ang="0">
                  <a:pos x="30" y="220"/>
                </a:cxn>
                <a:cxn ang="0">
                  <a:pos x="0" y="74"/>
                </a:cxn>
                <a:cxn ang="0">
                  <a:pos x="172" y="60"/>
                </a:cxn>
                <a:cxn ang="0">
                  <a:pos x="225" y="0"/>
                </a:cxn>
                <a:cxn ang="0">
                  <a:pos x="259" y="14"/>
                </a:cxn>
                <a:cxn ang="0">
                  <a:pos x="244" y="47"/>
                </a:cxn>
                <a:cxn ang="0">
                  <a:pos x="274" y="60"/>
                </a:cxn>
                <a:cxn ang="0">
                  <a:pos x="259" y="92"/>
                </a:cxn>
                <a:cxn ang="0">
                  <a:pos x="309" y="115"/>
                </a:cxn>
                <a:cxn ang="0">
                  <a:pos x="371" y="101"/>
                </a:cxn>
                <a:cxn ang="0">
                  <a:pos x="538" y="161"/>
                </a:cxn>
                <a:cxn ang="0">
                  <a:pos x="663" y="161"/>
                </a:cxn>
              </a:cxnLst>
              <a:rect l="0" t="0" r="r" b="b"/>
              <a:pathLst>
                <a:path w="663" h="722">
                  <a:moveTo>
                    <a:pt x="663" y="161"/>
                  </a:moveTo>
                  <a:lnTo>
                    <a:pt x="612" y="211"/>
                  </a:lnTo>
                  <a:lnTo>
                    <a:pt x="547" y="242"/>
                  </a:lnTo>
                  <a:lnTo>
                    <a:pt x="470" y="335"/>
                  </a:lnTo>
                  <a:lnTo>
                    <a:pt x="446" y="366"/>
                  </a:lnTo>
                  <a:lnTo>
                    <a:pt x="436" y="412"/>
                  </a:lnTo>
                  <a:lnTo>
                    <a:pt x="401" y="426"/>
                  </a:lnTo>
                  <a:lnTo>
                    <a:pt x="436" y="439"/>
                  </a:lnTo>
                  <a:lnTo>
                    <a:pt x="401" y="439"/>
                  </a:lnTo>
                  <a:lnTo>
                    <a:pt x="421" y="449"/>
                  </a:lnTo>
                  <a:lnTo>
                    <a:pt x="412" y="480"/>
                  </a:lnTo>
                  <a:lnTo>
                    <a:pt x="425" y="553"/>
                  </a:lnTo>
                  <a:lnTo>
                    <a:pt x="401" y="585"/>
                  </a:lnTo>
                  <a:lnTo>
                    <a:pt x="470" y="598"/>
                  </a:lnTo>
                  <a:lnTo>
                    <a:pt x="511" y="635"/>
                  </a:lnTo>
                  <a:lnTo>
                    <a:pt x="553" y="652"/>
                  </a:lnTo>
                  <a:lnTo>
                    <a:pt x="562" y="700"/>
                  </a:lnTo>
                  <a:lnTo>
                    <a:pt x="107" y="722"/>
                  </a:lnTo>
                  <a:lnTo>
                    <a:pt x="80" y="525"/>
                  </a:lnTo>
                  <a:lnTo>
                    <a:pt x="56" y="484"/>
                  </a:lnTo>
                  <a:lnTo>
                    <a:pt x="75" y="449"/>
                  </a:lnTo>
                  <a:lnTo>
                    <a:pt x="65" y="298"/>
                  </a:lnTo>
                  <a:lnTo>
                    <a:pt x="30" y="220"/>
                  </a:lnTo>
                  <a:lnTo>
                    <a:pt x="0" y="74"/>
                  </a:lnTo>
                  <a:lnTo>
                    <a:pt x="172" y="60"/>
                  </a:lnTo>
                  <a:lnTo>
                    <a:pt x="225" y="0"/>
                  </a:lnTo>
                  <a:lnTo>
                    <a:pt x="259" y="14"/>
                  </a:lnTo>
                  <a:lnTo>
                    <a:pt x="244" y="47"/>
                  </a:lnTo>
                  <a:lnTo>
                    <a:pt x="274" y="60"/>
                  </a:lnTo>
                  <a:lnTo>
                    <a:pt x="259" y="92"/>
                  </a:lnTo>
                  <a:lnTo>
                    <a:pt x="309" y="115"/>
                  </a:lnTo>
                  <a:lnTo>
                    <a:pt x="371" y="101"/>
                  </a:lnTo>
                  <a:lnTo>
                    <a:pt x="538" y="161"/>
                  </a:lnTo>
                  <a:lnTo>
                    <a:pt x="663" y="161"/>
                  </a:lnTo>
                </a:path>
              </a:pathLst>
            </a:custGeom>
            <a:noFill/>
            <a:ln w="12700" cap="rnd">
              <a:solidFill>
                <a:srgbClr val="000000"/>
              </a:solidFill>
              <a:prstDash val="solid"/>
              <a:round/>
              <a:headEnd/>
              <a:tailEnd/>
            </a:ln>
          </p:spPr>
          <p:txBody>
            <a:bodyPr/>
            <a:lstStyle/>
            <a:p>
              <a:endParaRPr lang="en-US"/>
            </a:p>
          </p:txBody>
        </p:sp>
      </p:grpSp>
      <p:sp>
        <p:nvSpPr>
          <p:cNvPr id="745613" name="Freeform 141"/>
          <p:cNvSpPr>
            <a:spLocks/>
          </p:cNvSpPr>
          <p:nvPr/>
        </p:nvSpPr>
        <p:spPr bwMode="auto">
          <a:xfrm>
            <a:off x="5176838" y="2235200"/>
            <a:ext cx="800100" cy="781050"/>
          </a:xfrm>
          <a:custGeom>
            <a:avLst/>
            <a:gdLst/>
            <a:ahLst/>
            <a:cxnLst>
              <a:cxn ang="0">
                <a:pos x="201" y="37"/>
              </a:cxn>
              <a:cxn ang="0">
                <a:pos x="161" y="37"/>
              </a:cxn>
              <a:cxn ang="0">
                <a:pos x="161" y="0"/>
              </a:cxn>
              <a:cxn ang="0">
                <a:pos x="69" y="23"/>
              </a:cxn>
              <a:cxn ang="0">
                <a:pos x="45" y="54"/>
              </a:cxn>
              <a:cxn ang="0">
                <a:pos x="35" y="101"/>
              </a:cxn>
              <a:cxn ang="0">
                <a:pos x="0" y="114"/>
              </a:cxn>
              <a:cxn ang="0">
                <a:pos x="35" y="128"/>
              </a:cxn>
              <a:cxn ang="0">
                <a:pos x="0" y="128"/>
              </a:cxn>
              <a:cxn ang="0">
                <a:pos x="20" y="137"/>
              </a:cxn>
              <a:cxn ang="0">
                <a:pos x="11" y="169"/>
              </a:cxn>
              <a:cxn ang="0">
                <a:pos x="24" y="242"/>
              </a:cxn>
              <a:cxn ang="0">
                <a:pos x="0" y="273"/>
              </a:cxn>
              <a:cxn ang="0">
                <a:pos x="69" y="287"/>
              </a:cxn>
              <a:cxn ang="0">
                <a:pos x="110" y="324"/>
              </a:cxn>
              <a:cxn ang="0">
                <a:pos x="152" y="341"/>
              </a:cxn>
              <a:cxn ang="0">
                <a:pos x="161" y="389"/>
              </a:cxn>
              <a:cxn ang="0">
                <a:pos x="176" y="393"/>
              </a:cxn>
              <a:cxn ang="0">
                <a:pos x="172" y="442"/>
              </a:cxn>
              <a:cxn ang="0">
                <a:pos x="187" y="479"/>
              </a:cxn>
              <a:cxn ang="0">
                <a:pos x="236" y="492"/>
              </a:cxn>
              <a:cxn ang="0">
                <a:pos x="489" y="456"/>
              </a:cxn>
              <a:cxn ang="0">
                <a:pos x="469" y="389"/>
              </a:cxn>
              <a:cxn ang="0">
                <a:pos x="504" y="151"/>
              </a:cxn>
              <a:cxn ang="0">
                <a:pos x="444" y="242"/>
              </a:cxn>
              <a:cxn ang="0">
                <a:pos x="439" y="219"/>
              </a:cxn>
              <a:cxn ang="0">
                <a:pos x="454" y="169"/>
              </a:cxn>
              <a:cxn ang="0">
                <a:pos x="444" y="106"/>
              </a:cxn>
              <a:cxn ang="0">
                <a:pos x="419" y="106"/>
              </a:cxn>
              <a:cxn ang="0">
                <a:pos x="415" y="93"/>
              </a:cxn>
              <a:cxn ang="0">
                <a:pos x="353" y="93"/>
              </a:cxn>
              <a:cxn ang="0">
                <a:pos x="313" y="59"/>
              </a:cxn>
              <a:cxn ang="0">
                <a:pos x="236" y="59"/>
              </a:cxn>
              <a:cxn ang="0">
                <a:pos x="201" y="37"/>
              </a:cxn>
            </a:cxnLst>
            <a:rect l="0" t="0" r="r" b="b"/>
            <a:pathLst>
              <a:path w="504" h="492">
                <a:moveTo>
                  <a:pt x="201" y="37"/>
                </a:moveTo>
                <a:lnTo>
                  <a:pt x="161" y="37"/>
                </a:lnTo>
                <a:lnTo>
                  <a:pt x="161" y="0"/>
                </a:lnTo>
                <a:lnTo>
                  <a:pt x="69" y="23"/>
                </a:lnTo>
                <a:lnTo>
                  <a:pt x="45" y="54"/>
                </a:lnTo>
                <a:lnTo>
                  <a:pt x="35" y="101"/>
                </a:lnTo>
                <a:lnTo>
                  <a:pt x="0" y="114"/>
                </a:lnTo>
                <a:lnTo>
                  <a:pt x="35" y="128"/>
                </a:lnTo>
                <a:lnTo>
                  <a:pt x="0" y="128"/>
                </a:lnTo>
                <a:lnTo>
                  <a:pt x="20" y="137"/>
                </a:lnTo>
                <a:lnTo>
                  <a:pt x="11" y="169"/>
                </a:lnTo>
                <a:lnTo>
                  <a:pt x="24" y="242"/>
                </a:lnTo>
                <a:lnTo>
                  <a:pt x="0" y="273"/>
                </a:lnTo>
                <a:lnTo>
                  <a:pt x="69" y="287"/>
                </a:lnTo>
                <a:lnTo>
                  <a:pt x="110" y="324"/>
                </a:lnTo>
                <a:lnTo>
                  <a:pt x="152" y="341"/>
                </a:lnTo>
                <a:lnTo>
                  <a:pt x="161" y="389"/>
                </a:lnTo>
                <a:lnTo>
                  <a:pt x="176" y="393"/>
                </a:lnTo>
                <a:lnTo>
                  <a:pt x="172" y="442"/>
                </a:lnTo>
                <a:lnTo>
                  <a:pt x="187" y="479"/>
                </a:lnTo>
                <a:lnTo>
                  <a:pt x="236" y="492"/>
                </a:lnTo>
                <a:lnTo>
                  <a:pt x="489" y="456"/>
                </a:lnTo>
                <a:lnTo>
                  <a:pt x="469" y="389"/>
                </a:lnTo>
                <a:lnTo>
                  <a:pt x="504" y="151"/>
                </a:lnTo>
                <a:lnTo>
                  <a:pt x="444" y="242"/>
                </a:lnTo>
                <a:lnTo>
                  <a:pt x="439" y="219"/>
                </a:lnTo>
                <a:lnTo>
                  <a:pt x="454" y="169"/>
                </a:lnTo>
                <a:lnTo>
                  <a:pt x="444" y="106"/>
                </a:lnTo>
                <a:lnTo>
                  <a:pt x="419" y="106"/>
                </a:lnTo>
                <a:lnTo>
                  <a:pt x="415" y="93"/>
                </a:lnTo>
                <a:lnTo>
                  <a:pt x="353" y="93"/>
                </a:lnTo>
                <a:lnTo>
                  <a:pt x="313" y="59"/>
                </a:lnTo>
                <a:lnTo>
                  <a:pt x="236" y="59"/>
                </a:lnTo>
                <a:lnTo>
                  <a:pt x="201" y="37"/>
                </a:lnTo>
                <a:close/>
              </a:path>
            </a:pathLst>
          </a:custGeom>
          <a:solidFill>
            <a:srgbClr val="FFFFFF"/>
          </a:solidFill>
          <a:ln w="9525">
            <a:noFill/>
            <a:round/>
            <a:headEnd/>
            <a:tailEnd/>
          </a:ln>
        </p:spPr>
        <p:txBody>
          <a:bodyPr/>
          <a:lstStyle/>
          <a:p>
            <a:endParaRPr lang="en-US"/>
          </a:p>
        </p:txBody>
      </p:sp>
      <p:grpSp>
        <p:nvGrpSpPr>
          <p:cNvPr id="745586" name="Group 142"/>
          <p:cNvGrpSpPr>
            <a:grpSpLocks/>
          </p:cNvGrpSpPr>
          <p:nvPr/>
        </p:nvGrpSpPr>
        <p:grpSpPr bwMode="auto">
          <a:xfrm>
            <a:off x="5176838" y="2235200"/>
            <a:ext cx="800100" cy="781050"/>
            <a:chOff x="3309" y="1348"/>
            <a:chExt cx="504" cy="492"/>
          </a:xfrm>
        </p:grpSpPr>
        <p:sp>
          <p:nvSpPr>
            <p:cNvPr id="745615" name="Freeform 143"/>
            <p:cNvSpPr>
              <a:spLocks/>
            </p:cNvSpPr>
            <p:nvPr/>
          </p:nvSpPr>
          <p:spPr bwMode="auto">
            <a:xfrm>
              <a:off x="3309" y="1348"/>
              <a:ext cx="504" cy="492"/>
            </a:xfrm>
            <a:custGeom>
              <a:avLst/>
              <a:gdLst/>
              <a:ahLst/>
              <a:cxnLst>
                <a:cxn ang="0">
                  <a:pos x="201" y="37"/>
                </a:cxn>
                <a:cxn ang="0">
                  <a:pos x="161" y="37"/>
                </a:cxn>
                <a:cxn ang="0">
                  <a:pos x="161" y="0"/>
                </a:cxn>
                <a:cxn ang="0">
                  <a:pos x="69" y="23"/>
                </a:cxn>
                <a:cxn ang="0">
                  <a:pos x="45" y="54"/>
                </a:cxn>
                <a:cxn ang="0">
                  <a:pos x="35" y="101"/>
                </a:cxn>
                <a:cxn ang="0">
                  <a:pos x="0" y="114"/>
                </a:cxn>
                <a:cxn ang="0">
                  <a:pos x="35" y="128"/>
                </a:cxn>
                <a:cxn ang="0">
                  <a:pos x="0" y="128"/>
                </a:cxn>
                <a:cxn ang="0">
                  <a:pos x="20" y="137"/>
                </a:cxn>
                <a:cxn ang="0">
                  <a:pos x="11" y="169"/>
                </a:cxn>
                <a:cxn ang="0">
                  <a:pos x="24" y="242"/>
                </a:cxn>
                <a:cxn ang="0">
                  <a:pos x="0" y="273"/>
                </a:cxn>
                <a:cxn ang="0">
                  <a:pos x="69" y="287"/>
                </a:cxn>
                <a:cxn ang="0">
                  <a:pos x="110" y="324"/>
                </a:cxn>
                <a:cxn ang="0">
                  <a:pos x="152" y="341"/>
                </a:cxn>
                <a:cxn ang="0">
                  <a:pos x="161" y="389"/>
                </a:cxn>
                <a:cxn ang="0">
                  <a:pos x="176" y="393"/>
                </a:cxn>
                <a:cxn ang="0">
                  <a:pos x="172" y="442"/>
                </a:cxn>
                <a:cxn ang="0">
                  <a:pos x="187" y="479"/>
                </a:cxn>
                <a:cxn ang="0">
                  <a:pos x="236" y="492"/>
                </a:cxn>
                <a:cxn ang="0">
                  <a:pos x="489" y="456"/>
                </a:cxn>
                <a:cxn ang="0">
                  <a:pos x="469" y="389"/>
                </a:cxn>
                <a:cxn ang="0">
                  <a:pos x="504" y="151"/>
                </a:cxn>
                <a:cxn ang="0">
                  <a:pos x="444" y="242"/>
                </a:cxn>
                <a:cxn ang="0">
                  <a:pos x="439" y="219"/>
                </a:cxn>
                <a:cxn ang="0">
                  <a:pos x="454" y="169"/>
                </a:cxn>
                <a:cxn ang="0">
                  <a:pos x="444" y="106"/>
                </a:cxn>
                <a:cxn ang="0">
                  <a:pos x="419" y="106"/>
                </a:cxn>
                <a:cxn ang="0">
                  <a:pos x="415" y="93"/>
                </a:cxn>
                <a:cxn ang="0">
                  <a:pos x="353" y="93"/>
                </a:cxn>
                <a:cxn ang="0">
                  <a:pos x="313" y="59"/>
                </a:cxn>
                <a:cxn ang="0">
                  <a:pos x="236" y="59"/>
                </a:cxn>
                <a:cxn ang="0">
                  <a:pos x="201" y="37"/>
                </a:cxn>
              </a:cxnLst>
              <a:rect l="0" t="0" r="r" b="b"/>
              <a:pathLst>
                <a:path w="504" h="492">
                  <a:moveTo>
                    <a:pt x="201" y="37"/>
                  </a:moveTo>
                  <a:lnTo>
                    <a:pt x="161" y="37"/>
                  </a:lnTo>
                  <a:lnTo>
                    <a:pt x="161" y="0"/>
                  </a:lnTo>
                  <a:lnTo>
                    <a:pt x="69" y="23"/>
                  </a:lnTo>
                  <a:lnTo>
                    <a:pt x="45" y="54"/>
                  </a:lnTo>
                  <a:lnTo>
                    <a:pt x="35" y="101"/>
                  </a:lnTo>
                  <a:lnTo>
                    <a:pt x="0" y="114"/>
                  </a:lnTo>
                  <a:lnTo>
                    <a:pt x="35" y="128"/>
                  </a:lnTo>
                  <a:lnTo>
                    <a:pt x="0" y="128"/>
                  </a:lnTo>
                  <a:lnTo>
                    <a:pt x="20" y="137"/>
                  </a:lnTo>
                  <a:lnTo>
                    <a:pt x="11" y="169"/>
                  </a:lnTo>
                  <a:lnTo>
                    <a:pt x="24" y="242"/>
                  </a:lnTo>
                  <a:lnTo>
                    <a:pt x="0" y="273"/>
                  </a:lnTo>
                  <a:lnTo>
                    <a:pt x="69" y="287"/>
                  </a:lnTo>
                  <a:lnTo>
                    <a:pt x="110" y="324"/>
                  </a:lnTo>
                  <a:lnTo>
                    <a:pt x="152" y="341"/>
                  </a:lnTo>
                  <a:lnTo>
                    <a:pt x="161" y="389"/>
                  </a:lnTo>
                  <a:lnTo>
                    <a:pt x="176" y="393"/>
                  </a:lnTo>
                  <a:lnTo>
                    <a:pt x="172" y="442"/>
                  </a:lnTo>
                  <a:lnTo>
                    <a:pt x="187" y="479"/>
                  </a:lnTo>
                  <a:lnTo>
                    <a:pt x="236" y="492"/>
                  </a:lnTo>
                  <a:lnTo>
                    <a:pt x="489" y="456"/>
                  </a:lnTo>
                  <a:lnTo>
                    <a:pt x="469" y="389"/>
                  </a:lnTo>
                  <a:lnTo>
                    <a:pt x="504" y="151"/>
                  </a:lnTo>
                  <a:lnTo>
                    <a:pt x="444" y="242"/>
                  </a:lnTo>
                  <a:lnTo>
                    <a:pt x="439" y="219"/>
                  </a:lnTo>
                  <a:lnTo>
                    <a:pt x="454" y="169"/>
                  </a:lnTo>
                  <a:lnTo>
                    <a:pt x="444" y="106"/>
                  </a:lnTo>
                  <a:lnTo>
                    <a:pt x="419" y="106"/>
                  </a:lnTo>
                  <a:lnTo>
                    <a:pt x="415" y="93"/>
                  </a:lnTo>
                  <a:lnTo>
                    <a:pt x="353" y="93"/>
                  </a:lnTo>
                  <a:lnTo>
                    <a:pt x="313" y="59"/>
                  </a:lnTo>
                  <a:lnTo>
                    <a:pt x="236" y="59"/>
                  </a:lnTo>
                  <a:lnTo>
                    <a:pt x="201" y="37"/>
                  </a:lnTo>
                  <a:close/>
                </a:path>
              </a:pathLst>
            </a:custGeom>
            <a:solidFill>
              <a:srgbClr val="FFEA00"/>
            </a:solidFill>
            <a:ln w="9525">
              <a:noFill/>
              <a:round/>
              <a:headEnd/>
              <a:tailEnd/>
            </a:ln>
          </p:spPr>
          <p:txBody>
            <a:bodyPr/>
            <a:lstStyle/>
            <a:p>
              <a:endParaRPr lang="en-US"/>
            </a:p>
          </p:txBody>
        </p:sp>
        <p:sp>
          <p:nvSpPr>
            <p:cNvPr id="745616" name="Freeform 144"/>
            <p:cNvSpPr>
              <a:spLocks/>
            </p:cNvSpPr>
            <p:nvPr/>
          </p:nvSpPr>
          <p:spPr bwMode="auto">
            <a:xfrm>
              <a:off x="3309" y="1348"/>
              <a:ext cx="504" cy="492"/>
            </a:xfrm>
            <a:custGeom>
              <a:avLst/>
              <a:gdLst/>
              <a:ahLst/>
              <a:cxnLst>
                <a:cxn ang="0">
                  <a:pos x="201" y="37"/>
                </a:cxn>
                <a:cxn ang="0">
                  <a:pos x="161" y="37"/>
                </a:cxn>
                <a:cxn ang="0">
                  <a:pos x="161" y="0"/>
                </a:cxn>
                <a:cxn ang="0">
                  <a:pos x="69" y="23"/>
                </a:cxn>
                <a:cxn ang="0">
                  <a:pos x="45" y="54"/>
                </a:cxn>
                <a:cxn ang="0">
                  <a:pos x="35" y="101"/>
                </a:cxn>
                <a:cxn ang="0">
                  <a:pos x="0" y="114"/>
                </a:cxn>
                <a:cxn ang="0">
                  <a:pos x="35" y="128"/>
                </a:cxn>
                <a:cxn ang="0">
                  <a:pos x="0" y="128"/>
                </a:cxn>
                <a:cxn ang="0">
                  <a:pos x="20" y="137"/>
                </a:cxn>
                <a:cxn ang="0">
                  <a:pos x="11" y="169"/>
                </a:cxn>
                <a:cxn ang="0">
                  <a:pos x="24" y="242"/>
                </a:cxn>
                <a:cxn ang="0">
                  <a:pos x="0" y="273"/>
                </a:cxn>
                <a:cxn ang="0">
                  <a:pos x="69" y="287"/>
                </a:cxn>
                <a:cxn ang="0">
                  <a:pos x="110" y="324"/>
                </a:cxn>
                <a:cxn ang="0">
                  <a:pos x="152" y="341"/>
                </a:cxn>
                <a:cxn ang="0">
                  <a:pos x="161" y="389"/>
                </a:cxn>
                <a:cxn ang="0">
                  <a:pos x="176" y="393"/>
                </a:cxn>
                <a:cxn ang="0">
                  <a:pos x="172" y="442"/>
                </a:cxn>
                <a:cxn ang="0">
                  <a:pos x="187" y="479"/>
                </a:cxn>
                <a:cxn ang="0">
                  <a:pos x="236" y="492"/>
                </a:cxn>
                <a:cxn ang="0">
                  <a:pos x="489" y="456"/>
                </a:cxn>
                <a:cxn ang="0">
                  <a:pos x="469" y="389"/>
                </a:cxn>
                <a:cxn ang="0">
                  <a:pos x="504" y="151"/>
                </a:cxn>
                <a:cxn ang="0">
                  <a:pos x="444" y="242"/>
                </a:cxn>
                <a:cxn ang="0">
                  <a:pos x="439" y="219"/>
                </a:cxn>
                <a:cxn ang="0">
                  <a:pos x="454" y="169"/>
                </a:cxn>
                <a:cxn ang="0">
                  <a:pos x="444" y="106"/>
                </a:cxn>
                <a:cxn ang="0">
                  <a:pos x="419" y="106"/>
                </a:cxn>
                <a:cxn ang="0">
                  <a:pos x="415" y="93"/>
                </a:cxn>
                <a:cxn ang="0">
                  <a:pos x="353" y="93"/>
                </a:cxn>
                <a:cxn ang="0">
                  <a:pos x="313" y="59"/>
                </a:cxn>
                <a:cxn ang="0">
                  <a:pos x="236" y="59"/>
                </a:cxn>
                <a:cxn ang="0">
                  <a:pos x="201" y="37"/>
                </a:cxn>
              </a:cxnLst>
              <a:rect l="0" t="0" r="r" b="b"/>
              <a:pathLst>
                <a:path w="504" h="492">
                  <a:moveTo>
                    <a:pt x="201" y="37"/>
                  </a:moveTo>
                  <a:lnTo>
                    <a:pt x="161" y="37"/>
                  </a:lnTo>
                  <a:lnTo>
                    <a:pt x="161" y="0"/>
                  </a:lnTo>
                  <a:lnTo>
                    <a:pt x="69" y="23"/>
                  </a:lnTo>
                  <a:lnTo>
                    <a:pt x="45" y="54"/>
                  </a:lnTo>
                  <a:lnTo>
                    <a:pt x="35" y="101"/>
                  </a:lnTo>
                  <a:lnTo>
                    <a:pt x="0" y="114"/>
                  </a:lnTo>
                  <a:lnTo>
                    <a:pt x="35" y="128"/>
                  </a:lnTo>
                  <a:lnTo>
                    <a:pt x="0" y="128"/>
                  </a:lnTo>
                  <a:lnTo>
                    <a:pt x="20" y="137"/>
                  </a:lnTo>
                  <a:lnTo>
                    <a:pt x="11" y="169"/>
                  </a:lnTo>
                  <a:lnTo>
                    <a:pt x="24" y="242"/>
                  </a:lnTo>
                  <a:lnTo>
                    <a:pt x="0" y="273"/>
                  </a:lnTo>
                  <a:lnTo>
                    <a:pt x="69" y="287"/>
                  </a:lnTo>
                  <a:lnTo>
                    <a:pt x="110" y="324"/>
                  </a:lnTo>
                  <a:lnTo>
                    <a:pt x="152" y="341"/>
                  </a:lnTo>
                  <a:lnTo>
                    <a:pt x="161" y="389"/>
                  </a:lnTo>
                  <a:lnTo>
                    <a:pt x="176" y="393"/>
                  </a:lnTo>
                  <a:lnTo>
                    <a:pt x="172" y="442"/>
                  </a:lnTo>
                  <a:lnTo>
                    <a:pt x="187" y="479"/>
                  </a:lnTo>
                  <a:lnTo>
                    <a:pt x="236" y="492"/>
                  </a:lnTo>
                  <a:lnTo>
                    <a:pt x="489" y="456"/>
                  </a:lnTo>
                  <a:lnTo>
                    <a:pt x="469" y="389"/>
                  </a:lnTo>
                  <a:lnTo>
                    <a:pt x="504" y="151"/>
                  </a:lnTo>
                  <a:lnTo>
                    <a:pt x="444" y="242"/>
                  </a:lnTo>
                  <a:lnTo>
                    <a:pt x="439" y="219"/>
                  </a:lnTo>
                  <a:lnTo>
                    <a:pt x="454" y="169"/>
                  </a:lnTo>
                  <a:lnTo>
                    <a:pt x="444" y="106"/>
                  </a:lnTo>
                  <a:lnTo>
                    <a:pt x="419" y="106"/>
                  </a:lnTo>
                  <a:lnTo>
                    <a:pt x="415" y="93"/>
                  </a:lnTo>
                  <a:lnTo>
                    <a:pt x="353" y="93"/>
                  </a:lnTo>
                  <a:lnTo>
                    <a:pt x="313" y="59"/>
                  </a:lnTo>
                  <a:lnTo>
                    <a:pt x="236" y="59"/>
                  </a:lnTo>
                  <a:lnTo>
                    <a:pt x="201" y="37"/>
                  </a:lnTo>
                </a:path>
              </a:pathLst>
            </a:custGeom>
            <a:noFill/>
            <a:ln w="12700" cap="rnd">
              <a:solidFill>
                <a:srgbClr val="000000"/>
              </a:solidFill>
              <a:prstDash val="solid"/>
              <a:round/>
              <a:headEnd/>
              <a:tailEnd/>
            </a:ln>
          </p:spPr>
          <p:txBody>
            <a:bodyPr/>
            <a:lstStyle/>
            <a:p>
              <a:endParaRPr lang="en-US"/>
            </a:p>
          </p:txBody>
        </p:sp>
      </p:grpSp>
      <p:sp>
        <p:nvSpPr>
          <p:cNvPr id="745617" name="Freeform 145"/>
          <p:cNvSpPr>
            <a:spLocks/>
          </p:cNvSpPr>
          <p:nvPr/>
        </p:nvSpPr>
        <p:spPr bwMode="auto">
          <a:xfrm>
            <a:off x="5495925" y="2092325"/>
            <a:ext cx="862013" cy="411163"/>
          </a:xfrm>
          <a:custGeom>
            <a:avLst/>
            <a:gdLst/>
            <a:ahLst/>
            <a:cxnLst>
              <a:cxn ang="0">
                <a:pos x="253" y="259"/>
              </a:cxn>
              <a:cxn ang="0">
                <a:pos x="303" y="192"/>
              </a:cxn>
              <a:cxn ang="0">
                <a:pos x="330" y="192"/>
              </a:cxn>
              <a:cxn ang="0">
                <a:pos x="365" y="149"/>
              </a:cxn>
              <a:cxn ang="0">
                <a:pos x="391" y="149"/>
              </a:cxn>
              <a:cxn ang="0">
                <a:pos x="421" y="128"/>
              </a:cxn>
              <a:cxn ang="0">
                <a:pos x="460" y="136"/>
              </a:cxn>
              <a:cxn ang="0">
                <a:pos x="543" y="122"/>
              </a:cxn>
              <a:cxn ang="0">
                <a:pos x="502" y="68"/>
              </a:cxn>
              <a:cxn ang="0">
                <a:pos x="455" y="68"/>
              </a:cxn>
              <a:cxn ang="0">
                <a:pos x="436" y="35"/>
              </a:cxn>
              <a:cxn ang="0">
                <a:pos x="410" y="35"/>
              </a:cxn>
              <a:cxn ang="0">
                <a:pos x="365" y="60"/>
              </a:cxn>
              <a:cxn ang="0">
                <a:pos x="303" y="68"/>
              </a:cxn>
              <a:cxn ang="0">
                <a:pos x="303" y="91"/>
              </a:cxn>
              <a:cxn ang="0">
                <a:pos x="268" y="77"/>
              </a:cxn>
              <a:cxn ang="0">
                <a:pos x="238" y="100"/>
              </a:cxn>
              <a:cxn ang="0">
                <a:pos x="228" y="68"/>
              </a:cxn>
              <a:cxn ang="0">
                <a:pos x="204" y="54"/>
              </a:cxn>
              <a:cxn ang="0">
                <a:pos x="168" y="54"/>
              </a:cxn>
              <a:cxn ang="0">
                <a:pos x="152" y="68"/>
              </a:cxn>
              <a:cxn ang="0">
                <a:pos x="142" y="54"/>
              </a:cxn>
              <a:cxn ang="0">
                <a:pos x="152" y="22"/>
              </a:cxn>
              <a:cxn ang="0">
                <a:pos x="204" y="0"/>
              </a:cxn>
              <a:cxn ang="0">
                <a:pos x="142" y="8"/>
              </a:cxn>
              <a:cxn ang="0">
                <a:pos x="101" y="68"/>
              </a:cxn>
              <a:cxn ang="0">
                <a:pos x="0" y="128"/>
              </a:cxn>
              <a:cxn ang="0">
                <a:pos x="35" y="149"/>
              </a:cxn>
              <a:cxn ang="0">
                <a:pos x="112" y="149"/>
              </a:cxn>
              <a:cxn ang="0">
                <a:pos x="152" y="183"/>
              </a:cxn>
              <a:cxn ang="0">
                <a:pos x="214" y="183"/>
              </a:cxn>
              <a:cxn ang="0">
                <a:pos x="219" y="197"/>
              </a:cxn>
              <a:cxn ang="0">
                <a:pos x="243" y="197"/>
              </a:cxn>
              <a:cxn ang="0">
                <a:pos x="253" y="259"/>
              </a:cxn>
            </a:cxnLst>
            <a:rect l="0" t="0" r="r" b="b"/>
            <a:pathLst>
              <a:path w="543" h="259">
                <a:moveTo>
                  <a:pt x="253" y="259"/>
                </a:moveTo>
                <a:lnTo>
                  <a:pt x="303" y="192"/>
                </a:lnTo>
                <a:lnTo>
                  <a:pt x="330" y="192"/>
                </a:lnTo>
                <a:lnTo>
                  <a:pt x="365" y="149"/>
                </a:lnTo>
                <a:lnTo>
                  <a:pt x="391" y="149"/>
                </a:lnTo>
                <a:lnTo>
                  <a:pt x="421" y="128"/>
                </a:lnTo>
                <a:lnTo>
                  <a:pt x="460" y="136"/>
                </a:lnTo>
                <a:lnTo>
                  <a:pt x="543" y="122"/>
                </a:lnTo>
                <a:lnTo>
                  <a:pt x="502" y="68"/>
                </a:lnTo>
                <a:lnTo>
                  <a:pt x="455" y="68"/>
                </a:lnTo>
                <a:lnTo>
                  <a:pt x="436" y="35"/>
                </a:lnTo>
                <a:lnTo>
                  <a:pt x="410" y="35"/>
                </a:lnTo>
                <a:lnTo>
                  <a:pt x="365" y="60"/>
                </a:lnTo>
                <a:lnTo>
                  <a:pt x="303" y="68"/>
                </a:lnTo>
                <a:lnTo>
                  <a:pt x="303" y="91"/>
                </a:lnTo>
                <a:lnTo>
                  <a:pt x="268" y="77"/>
                </a:lnTo>
                <a:lnTo>
                  <a:pt x="238" y="100"/>
                </a:lnTo>
                <a:lnTo>
                  <a:pt x="228" y="68"/>
                </a:lnTo>
                <a:lnTo>
                  <a:pt x="204" y="54"/>
                </a:lnTo>
                <a:lnTo>
                  <a:pt x="168" y="54"/>
                </a:lnTo>
                <a:lnTo>
                  <a:pt x="152" y="68"/>
                </a:lnTo>
                <a:lnTo>
                  <a:pt x="142" y="54"/>
                </a:lnTo>
                <a:lnTo>
                  <a:pt x="152" y="22"/>
                </a:lnTo>
                <a:lnTo>
                  <a:pt x="204" y="0"/>
                </a:lnTo>
                <a:lnTo>
                  <a:pt x="142" y="8"/>
                </a:lnTo>
                <a:lnTo>
                  <a:pt x="101" y="68"/>
                </a:lnTo>
                <a:lnTo>
                  <a:pt x="0" y="128"/>
                </a:lnTo>
                <a:lnTo>
                  <a:pt x="35" y="149"/>
                </a:lnTo>
                <a:lnTo>
                  <a:pt x="112" y="149"/>
                </a:lnTo>
                <a:lnTo>
                  <a:pt x="152" y="183"/>
                </a:lnTo>
                <a:lnTo>
                  <a:pt x="214" y="183"/>
                </a:lnTo>
                <a:lnTo>
                  <a:pt x="219" y="197"/>
                </a:lnTo>
                <a:lnTo>
                  <a:pt x="243" y="197"/>
                </a:lnTo>
                <a:lnTo>
                  <a:pt x="253" y="259"/>
                </a:lnTo>
                <a:close/>
              </a:path>
            </a:pathLst>
          </a:custGeom>
          <a:solidFill>
            <a:srgbClr val="FFFFFF"/>
          </a:solidFill>
          <a:ln w="9525">
            <a:noFill/>
            <a:round/>
            <a:headEnd/>
            <a:tailEnd/>
          </a:ln>
        </p:spPr>
        <p:txBody>
          <a:bodyPr/>
          <a:lstStyle/>
          <a:p>
            <a:endParaRPr lang="en-US"/>
          </a:p>
        </p:txBody>
      </p:sp>
      <p:grpSp>
        <p:nvGrpSpPr>
          <p:cNvPr id="745589" name="Group 146"/>
          <p:cNvGrpSpPr>
            <a:grpSpLocks/>
          </p:cNvGrpSpPr>
          <p:nvPr/>
        </p:nvGrpSpPr>
        <p:grpSpPr bwMode="auto">
          <a:xfrm>
            <a:off x="5495925" y="2092325"/>
            <a:ext cx="862013" cy="411163"/>
            <a:chOff x="3510" y="1258"/>
            <a:chExt cx="543" cy="259"/>
          </a:xfrm>
        </p:grpSpPr>
        <p:sp>
          <p:nvSpPr>
            <p:cNvPr id="745619" name="Freeform 147"/>
            <p:cNvSpPr>
              <a:spLocks/>
            </p:cNvSpPr>
            <p:nvPr/>
          </p:nvSpPr>
          <p:spPr bwMode="auto">
            <a:xfrm>
              <a:off x="3510" y="1258"/>
              <a:ext cx="543" cy="259"/>
            </a:xfrm>
            <a:custGeom>
              <a:avLst/>
              <a:gdLst/>
              <a:ahLst/>
              <a:cxnLst>
                <a:cxn ang="0">
                  <a:pos x="253" y="259"/>
                </a:cxn>
                <a:cxn ang="0">
                  <a:pos x="303" y="192"/>
                </a:cxn>
                <a:cxn ang="0">
                  <a:pos x="330" y="192"/>
                </a:cxn>
                <a:cxn ang="0">
                  <a:pos x="365" y="149"/>
                </a:cxn>
                <a:cxn ang="0">
                  <a:pos x="391" y="149"/>
                </a:cxn>
                <a:cxn ang="0">
                  <a:pos x="421" y="128"/>
                </a:cxn>
                <a:cxn ang="0">
                  <a:pos x="460" y="136"/>
                </a:cxn>
                <a:cxn ang="0">
                  <a:pos x="543" y="122"/>
                </a:cxn>
                <a:cxn ang="0">
                  <a:pos x="502" y="68"/>
                </a:cxn>
                <a:cxn ang="0">
                  <a:pos x="455" y="68"/>
                </a:cxn>
                <a:cxn ang="0">
                  <a:pos x="436" y="35"/>
                </a:cxn>
                <a:cxn ang="0">
                  <a:pos x="410" y="35"/>
                </a:cxn>
                <a:cxn ang="0">
                  <a:pos x="365" y="60"/>
                </a:cxn>
                <a:cxn ang="0">
                  <a:pos x="303" y="68"/>
                </a:cxn>
                <a:cxn ang="0">
                  <a:pos x="303" y="91"/>
                </a:cxn>
                <a:cxn ang="0">
                  <a:pos x="268" y="77"/>
                </a:cxn>
                <a:cxn ang="0">
                  <a:pos x="238" y="100"/>
                </a:cxn>
                <a:cxn ang="0">
                  <a:pos x="228" y="68"/>
                </a:cxn>
                <a:cxn ang="0">
                  <a:pos x="204" y="54"/>
                </a:cxn>
                <a:cxn ang="0">
                  <a:pos x="168" y="54"/>
                </a:cxn>
                <a:cxn ang="0">
                  <a:pos x="152" y="68"/>
                </a:cxn>
                <a:cxn ang="0">
                  <a:pos x="142" y="54"/>
                </a:cxn>
                <a:cxn ang="0">
                  <a:pos x="152" y="22"/>
                </a:cxn>
                <a:cxn ang="0">
                  <a:pos x="204" y="0"/>
                </a:cxn>
                <a:cxn ang="0">
                  <a:pos x="142" y="8"/>
                </a:cxn>
                <a:cxn ang="0">
                  <a:pos x="101" y="68"/>
                </a:cxn>
                <a:cxn ang="0">
                  <a:pos x="0" y="128"/>
                </a:cxn>
                <a:cxn ang="0">
                  <a:pos x="35" y="149"/>
                </a:cxn>
                <a:cxn ang="0">
                  <a:pos x="112" y="149"/>
                </a:cxn>
                <a:cxn ang="0">
                  <a:pos x="152" y="183"/>
                </a:cxn>
                <a:cxn ang="0">
                  <a:pos x="214" y="183"/>
                </a:cxn>
                <a:cxn ang="0">
                  <a:pos x="219" y="197"/>
                </a:cxn>
                <a:cxn ang="0">
                  <a:pos x="243" y="197"/>
                </a:cxn>
                <a:cxn ang="0">
                  <a:pos x="253" y="259"/>
                </a:cxn>
              </a:cxnLst>
              <a:rect l="0" t="0" r="r" b="b"/>
              <a:pathLst>
                <a:path w="543" h="259">
                  <a:moveTo>
                    <a:pt x="253" y="259"/>
                  </a:moveTo>
                  <a:lnTo>
                    <a:pt x="303" y="192"/>
                  </a:lnTo>
                  <a:lnTo>
                    <a:pt x="330" y="192"/>
                  </a:lnTo>
                  <a:lnTo>
                    <a:pt x="365" y="149"/>
                  </a:lnTo>
                  <a:lnTo>
                    <a:pt x="391" y="149"/>
                  </a:lnTo>
                  <a:lnTo>
                    <a:pt x="421" y="128"/>
                  </a:lnTo>
                  <a:lnTo>
                    <a:pt x="460" y="136"/>
                  </a:lnTo>
                  <a:lnTo>
                    <a:pt x="543" y="122"/>
                  </a:lnTo>
                  <a:lnTo>
                    <a:pt x="502" y="68"/>
                  </a:lnTo>
                  <a:lnTo>
                    <a:pt x="455" y="68"/>
                  </a:lnTo>
                  <a:lnTo>
                    <a:pt x="436" y="35"/>
                  </a:lnTo>
                  <a:lnTo>
                    <a:pt x="410" y="35"/>
                  </a:lnTo>
                  <a:lnTo>
                    <a:pt x="365" y="60"/>
                  </a:lnTo>
                  <a:lnTo>
                    <a:pt x="303" y="68"/>
                  </a:lnTo>
                  <a:lnTo>
                    <a:pt x="303" y="91"/>
                  </a:lnTo>
                  <a:lnTo>
                    <a:pt x="268" y="77"/>
                  </a:lnTo>
                  <a:lnTo>
                    <a:pt x="238" y="100"/>
                  </a:lnTo>
                  <a:lnTo>
                    <a:pt x="228" y="68"/>
                  </a:lnTo>
                  <a:lnTo>
                    <a:pt x="204" y="54"/>
                  </a:lnTo>
                  <a:lnTo>
                    <a:pt x="168" y="54"/>
                  </a:lnTo>
                  <a:lnTo>
                    <a:pt x="152" y="68"/>
                  </a:lnTo>
                  <a:lnTo>
                    <a:pt x="142" y="54"/>
                  </a:lnTo>
                  <a:lnTo>
                    <a:pt x="152" y="22"/>
                  </a:lnTo>
                  <a:lnTo>
                    <a:pt x="204" y="0"/>
                  </a:lnTo>
                  <a:lnTo>
                    <a:pt x="142" y="8"/>
                  </a:lnTo>
                  <a:lnTo>
                    <a:pt x="101" y="68"/>
                  </a:lnTo>
                  <a:lnTo>
                    <a:pt x="0" y="128"/>
                  </a:lnTo>
                  <a:lnTo>
                    <a:pt x="35" y="149"/>
                  </a:lnTo>
                  <a:lnTo>
                    <a:pt x="112" y="149"/>
                  </a:lnTo>
                  <a:lnTo>
                    <a:pt x="152" y="183"/>
                  </a:lnTo>
                  <a:lnTo>
                    <a:pt x="214" y="183"/>
                  </a:lnTo>
                  <a:lnTo>
                    <a:pt x="219" y="197"/>
                  </a:lnTo>
                  <a:lnTo>
                    <a:pt x="243" y="197"/>
                  </a:lnTo>
                  <a:lnTo>
                    <a:pt x="253" y="259"/>
                  </a:lnTo>
                  <a:close/>
                </a:path>
              </a:pathLst>
            </a:custGeom>
            <a:solidFill>
              <a:srgbClr val="FFEA00"/>
            </a:solidFill>
            <a:ln w="9525">
              <a:noFill/>
              <a:round/>
              <a:headEnd/>
              <a:tailEnd/>
            </a:ln>
          </p:spPr>
          <p:txBody>
            <a:bodyPr/>
            <a:lstStyle/>
            <a:p>
              <a:endParaRPr lang="en-US"/>
            </a:p>
          </p:txBody>
        </p:sp>
        <p:sp>
          <p:nvSpPr>
            <p:cNvPr id="745620" name="Freeform 148"/>
            <p:cNvSpPr>
              <a:spLocks/>
            </p:cNvSpPr>
            <p:nvPr/>
          </p:nvSpPr>
          <p:spPr bwMode="auto">
            <a:xfrm>
              <a:off x="3510" y="1258"/>
              <a:ext cx="543" cy="259"/>
            </a:xfrm>
            <a:custGeom>
              <a:avLst/>
              <a:gdLst/>
              <a:ahLst/>
              <a:cxnLst>
                <a:cxn ang="0">
                  <a:pos x="253" y="259"/>
                </a:cxn>
                <a:cxn ang="0">
                  <a:pos x="303" y="192"/>
                </a:cxn>
                <a:cxn ang="0">
                  <a:pos x="330" y="192"/>
                </a:cxn>
                <a:cxn ang="0">
                  <a:pos x="365" y="149"/>
                </a:cxn>
                <a:cxn ang="0">
                  <a:pos x="391" y="149"/>
                </a:cxn>
                <a:cxn ang="0">
                  <a:pos x="421" y="128"/>
                </a:cxn>
                <a:cxn ang="0">
                  <a:pos x="460" y="136"/>
                </a:cxn>
                <a:cxn ang="0">
                  <a:pos x="543" y="122"/>
                </a:cxn>
                <a:cxn ang="0">
                  <a:pos x="502" y="68"/>
                </a:cxn>
                <a:cxn ang="0">
                  <a:pos x="455" y="68"/>
                </a:cxn>
                <a:cxn ang="0">
                  <a:pos x="436" y="35"/>
                </a:cxn>
                <a:cxn ang="0">
                  <a:pos x="410" y="35"/>
                </a:cxn>
                <a:cxn ang="0">
                  <a:pos x="365" y="60"/>
                </a:cxn>
                <a:cxn ang="0">
                  <a:pos x="303" y="68"/>
                </a:cxn>
                <a:cxn ang="0">
                  <a:pos x="303" y="91"/>
                </a:cxn>
                <a:cxn ang="0">
                  <a:pos x="268" y="77"/>
                </a:cxn>
                <a:cxn ang="0">
                  <a:pos x="238" y="100"/>
                </a:cxn>
                <a:cxn ang="0">
                  <a:pos x="228" y="68"/>
                </a:cxn>
                <a:cxn ang="0">
                  <a:pos x="204" y="54"/>
                </a:cxn>
                <a:cxn ang="0">
                  <a:pos x="168" y="54"/>
                </a:cxn>
                <a:cxn ang="0">
                  <a:pos x="152" y="68"/>
                </a:cxn>
                <a:cxn ang="0">
                  <a:pos x="142" y="54"/>
                </a:cxn>
                <a:cxn ang="0">
                  <a:pos x="152" y="22"/>
                </a:cxn>
                <a:cxn ang="0">
                  <a:pos x="204" y="0"/>
                </a:cxn>
                <a:cxn ang="0">
                  <a:pos x="142" y="8"/>
                </a:cxn>
                <a:cxn ang="0">
                  <a:pos x="101" y="68"/>
                </a:cxn>
                <a:cxn ang="0">
                  <a:pos x="0" y="128"/>
                </a:cxn>
                <a:cxn ang="0">
                  <a:pos x="35" y="149"/>
                </a:cxn>
                <a:cxn ang="0">
                  <a:pos x="112" y="149"/>
                </a:cxn>
                <a:cxn ang="0">
                  <a:pos x="152" y="183"/>
                </a:cxn>
                <a:cxn ang="0">
                  <a:pos x="214" y="183"/>
                </a:cxn>
                <a:cxn ang="0">
                  <a:pos x="219" y="197"/>
                </a:cxn>
                <a:cxn ang="0">
                  <a:pos x="243" y="197"/>
                </a:cxn>
                <a:cxn ang="0">
                  <a:pos x="253" y="259"/>
                </a:cxn>
              </a:cxnLst>
              <a:rect l="0" t="0" r="r" b="b"/>
              <a:pathLst>
                <a:path w="543" h="259">
                  <a:moveTo>
                    <a:pt x="253" y="259"/>
                  </a:moveTo>
                  <a:lnTo>
                    <a:pt x="303" y="192"/>
                  </a:lnTo>
                  <a:lnTo>
                    <a:pt x="330" y="192"/>
                  </a:lnTo>
                  <a:lnTo>
                    <a:pt x="365" y="149"/>
                  </a:lnTo>
                  <a:lnTo>
                    <a:pt x="391" y="149"/>
                  </a:lnTo>
                  <a:lnTo>
                    <a:pt x="421" y="128"/>
                  </a:lnTo>
                  <a:lnTo>
                    <a:pt x="460" y="136"/>
                  </a:lnTo>
                  <a:lnTo>
                    <a:pt x="543" y="122"/>
                  </a:lnTo>
                  <a:lnTo>
                    <a:pt x="502" y="68"/>
                  </a:lnTo>
                  <a:lnTo>
                    <a:pt x="455" y="68"/>
                  </a:lnTo>
                  <a:lnTo>
                    <a:pt x="436" y="35"/>
                  </a:lnTo>
                  <a:lnTo>
                    <a:pt x="410" y="35"/>
                  </a:lnTo>
                  <a:lnTo>
                    <a:pt x="365" y="60"/>
                  </a:lnTo>
                  <a:lnTo>
                    <a:pt x="303" y="68"/>
                  </a:lnTo>
                  <a:lnTo>
                    <a:pt x="303" y="91"/>
                  </a:lnTo>
                  <a:lnTo>
                    <a:pt x="268" y="77"/>
                  </a:lnTo>
                  <a:lnTo>
                    <a:pt x="238" y="100"/>
                  </a:lnTo>
                  <a:lnTo>
                    <a:pt x="228" y="68"/>
                  </a:lnTo>
                  <a:lnTo>
                    <a:pt x="204" y="54"/>
                  </a:lnTo>
                  <a:lnTo>
                    <a:pt x="168" y="54"/>
                  </a:lnTo>
                  <a:lnTo>
                    <a:pt x="152" y="68"/>
                  </a:lnTo>
                  <a:lnTo>
                    <a:pt x="142" y="54"/>
                  </a:lnTo>
                  <a:lnTo>
                    <a:pt x="152" y="22"/>
                  </a:lnTo>
                  <a:lnTo>
                    <a:pt x="204" y="0"/>
                  </a:lnTo>
                  <a:lnTo>
                    <a:pt x="142" y="8"/>
                  </a:lnTo>
                  <a:lnTo>
                    <a:pt x="101" y="68"/>
                  </a:lnTo>
                  <a:lnTo>
                    <a:pt x="0" y="128"/>
                  </a:lnTo>
                  <a:lnTo>
                    <a:pt x="35" y="149"/>
                  </a:lnTo>
                  <a:lnTo>
                    <a:pt x="112" y="149"/>
                  </a:lnTo>
                  <a:lnTo>
                    <a:pt x="152" y="183"/>
                  </a:lnTo>
                  <a:lnTo>
                    <a:pt x="214" y="183"/>
                  </a:lnTo>
                  <a:lnTo>
                    <a:pt x="219" y="197"/>
                  </a:lnTo>
                  <a:lnTo>
                    <a:pt x="243" y="197"/>
                  </a:lnTo>
                  <a:lnTo>
                    <a:pt x="253" y="259"/>
                  </a:lnTo>
                </a:path>
              </a:pathLst>
            </a:custGeom>
            <a:noFill/>
            <a:ln w="12700" cap="rnd">
              <a:solidFill>
                <a:srgbClr val="000000"/>
              </a:solidFill>
              <a:prstDash val="solid"/>
              <a:round/>
              <a:headEnd/>
              <a:tailEnd/>
            </a:ln>
          </p:spPr>
          <p:txBody>
            <a:bodyPr/>
            <a:lstStyle/>
            <a:p>
              <a:endParaRPr lang="en-US"/>
            </a:p>
          </p:txBody>
        </p:sp>
      </p:grpSp>
      <p:sp>
        <p:nvSpPr>
          <p:cNvPr id="745621" name="Freeform 149"/>
          <p:cNvSpPr>
            <a:spLocks/>
          </p:cNvSpPr>
          <p:nvPr/>
        </p:nvSpPr>
        <p:spPr bwMode="auto">
          <a:xfrm>
            <a:off x="6084888" y="2344738"/>
            <a:ext cx="584200" cy="723900"/>
          </a:xfrm>
          <a:custGeom>
            <a:avLst/>
            <a:gdLst/>
            <a:ahLst/>
            <a:cxnLst>
              <a:cxn ang="0">
                <a:pos x="368" y="273"/>
              </a:cxn>
              <a:cxn ang="0">
                <a:pos x="368" y="251"/>
              </a:cxn>
              <a:cxn ang="0">
                <a:pos x="318" y="145"/>
              </a:cxn>
              <a:cxn ang="0">
                <a:pos x="293" y="159"/>
              </a:cxn>
              <a:cxn ang="0">
                <a:pos x="283" y="193"/>
              </a:cxn>
              <a:cxn ang="0">
                <a:pos x="258" y="205"/>
              </a:cxn>
              <a:cxn ang="0">
                <a:pos x="231" y="205"/>
              </a:cxn>
              <a:cxn ang="0">
                <a:pos x="231" y="174"/>
              </a:cxn>
              <a:cxn ang="0">
                <a:pos x="273" y="145"/>
              </a:cxn>
              <a:cxn ang="0">
                <a:pos x="264" y="82"/>
              </a:cxn>
              <a:cxn ang="0">
                <a:pos x="231" y="24"/>
              </a:cxn>
              <a:cxn ang="0">
                <a:pos x="111" y="0"/>
              </a:cxn>
              <a:cxn ang="0">
                <a:pos x="85" y="24"/>
              </a:cxn>
              <a:cxn ang="0">
                <a:pos x="89" y="46"/>
              </a:cxn>
              <a:cxn ang="0">
                <a:pos x="85" y="77"/>
              </a:cxn>
              <a:cxn ang="0">
                <a:pos x="85" y="104"/>
              </a:cxn>
              <a:cxn ang="0">
                <a:pos x="59" y="100"/>
              </a:cxn>
              <a:cxn ang="0">
                <a:pos x="44" y="59"/>
              </a:cxn>
              <a:cxn ang="0">
                <a:pos x="20" y="127"/>
              </a:cxn>
              <a:cxn ang="0">
                <a:pos x="0" y="273"/>
              </a:cxn>
              <a:cxn ang="0">
                <a:pos x="39" y="324"/>
              </a:cxn>
              <a:cxn ang="0">
                <a:pos x="39" y="373"/>
              </a:cxn>
              <a:cxn ang="0">
                <a:pos x="50" y="414"/>
              </a:cxn>
              <a:cxn ang="0">
                <a:pos x="35" y="456"/>
              </a:cxn>
              <a:cxn ang="0">
                <a:pos x="196" y="437"/>
              </a:cxn>
              <a:cxn ang="0">
                <a:pos x="334" y="414"/>
              </a:cxn>
              <a:cxn ang="0">
                <a:pos x="318" y="387"/>
              </a:cxn>
              <a:cxn ang="0">
                <a:pos x="323" y="365"/>
              </a:cxn>
              <a:cxn ang="0">
                <a:pos x="338" y="348"/>
              </a:cxn>
              <a:cxn ang="0">
                <a:pos x="368" y="273"/>
              </a:cxn>
            </a:cxnLst>
            <a:rect l="0" t="0" r="r" b="b"/>
            <a:pathLst>
              <a:path w="368" h="456">
                <a:moveTo>
                  <a:pt x="368" y="273"/>
                </a:moveTo>
                <a:lnTo>
                  <a:pt x="368" y="251"/>
                </a:lnTo>
                <a:lnTo>
                  <a:pt x="318" y="145"/>
                </a:lnTo>
                <a:lnTo>
                  <a:pt x="293" y="159"/>
                </a:lnTo>
                <a:lnTo>
                  <a:pt x="283" y="193"/>
                </a:lnTo>
                <a:lnTo>
                  <a:pt x="258" y="205"/>
                </a:lnTo>
                <a:lnTo>
                  <a:pt x="231" y="205"/>
                </a:lnTo>
                <a:lnTo>
                  <a:pt x="231" y="174"/>
                </a:lnTo>
                <a:lnTo>
                  <a:pt x="273" y="145"/>
                </a:lnTo>
                <a:lnTo>
                  <a:pt x="264" y="82"/>
                </a:lnTo>
                <a:lnTo>
                  <a:pt x="231" y="24"/>
                </a:lnTo>
                <a:lnTo>
                  <a:pt x="111" y="0"/>
                </a:lnTo>
                <a:lnTo>
                  <a:pt x="85" y="24"/>
                </a:lnTo>
                <a:lnTo>
                  <a:pt x="89" y="46"/>
                </a:lnTo>
                <a:lnTo>
                  <a:pt x="85" y="77"/>
                </a:lnTo>
                <a:lnTo>
                  <a:pt x="85" y="104"/>
                </a:lnTo>
                <a:lnTo>
                  <a:pt x="59" y="100"/>
                </a:lnTo>
                <a:lnTo>
                  <a:pt x="44" y="59"/>
                </a:lnTo>
                <a:lnTo>
                  <a:pt x="20" y="127"/>
                </a:lnTo>
                <a:lnTo>
                  <a:pt x="0" y="273"/>
                </a:lnTo>
                <a:lnTo>
                  <a:pt x="39" y="324"/>
                </a:lnTo>
                <a:lnTo>
                  <a:pt x="39" y="373"/>
                </a:lnTo>
                <a:lnTo>
                  <a:pt x="50" y="414"/>
                </a:lnTo>
                <a:lnTo>
                  <a:pt x="35" y="456"/>
                </a:lnTo>
                <a:lnTo>
                  <a:pt x="196" y="437"/>
                </a:lnTo>
                <a:lnTo>
                  <a:pt x="334" y="414"/>
                </a:lnTo>
                <a:lnTo>
                  <a:pt x="318" y="387"/>
                </a:lnTo>
                <a:lnTo>
                  <a:pt x="323" y="365"/>
                </a:lnTo>
                <a:lnTo>
                  <a:pt x="338" y="348"/>
                </a:lnTo>
                <a:lnTo>
                  <a:pt x="368" y="273"/>
                </a:lnTo>
                <a:close/>
              </a:path>
            </a:pathLst>
          </a:custGeom>
          <a:solidFill>
            <a:srgbClr val="FFFFFF"/>
          </a:solidFill>
          <a:ln w="9525">
            <a:noFill/>
            <a:round/>
            <a:headEnd/>
            <a:tailEnd/>
          </a:ln>
        </p:spPr>
        <p:txBody>
          <a:bodyPr/>
          <a:lstStyle/>
          <a:p>
            <a:endParaRPr lang="en-US"/>
          </a:p>
        </p:txBody>
      </p:sp>
      <p:grpSp>
        <p:nvGrpSpPr>
          <p:cNvPr id="745594" name="Group 150"/>
          <p:cNvGrpSpPr>
            <a:grpSpLocks/>
          </p:cNvGrpSpPr>
          <p:nvPr/>
        </p:nvGrpSpPr>
        <p:grpSpPr bwMode="auto">
          <a:xfrm>
            <a:off x="6084888" y="2344738"/>
            <a:ext cx="584200" cy="723900"/>
            <a:chOff x="3881" y="1417"/>
            <a:chExt cx="368" cy="456"/>
          </a:xfrm>
        </p:grpSpPr>
        <p:sp>
          <p:nvSpPr>
            <p:cNvPr id="745623" name="Freeform 151"/>
            <p:cNvSpPr>
              <a:spLocks/>
            </p:cNvSpPr>
            <p:nvPr/>
          </p:nvSpPr>
          <p:spPr bwMode="auto">
            <a:xfrm>
              <a:off x="3881" y="1417"/>
              <a:ext cx="368" cy="456"/>
            </a:xfrm>
            <a:custGeom>
              <a:avLst/>
              <a:gdLst/>
              <a:ahLst/>
              <a:cxnLst>
                <a:cxn ang="0">
                  <a:pos x="368" y="273"/>
                </a:cxn>
                <a:cxn ang="0">
                  <a:pos x="368" y="251"/>
                </a:cxn>
                <a:cxn ang="0">
                  <a:pos x="318" y="145"/>
                </a:cxn>
                <a:cxn ang="0">
                  <a:pos x="293" y="159"/>
                </a:cxn>
                <a:cxn ang="0">
                  <a:pos x="283" y="193"/>
                </a:cxn>
                <a:cxn ang="0">
                  <a:pos x="258" y="205"/>
                </a:cxn>
                <a:cxn ang="0">
                  <a:pos x="231" y="205"/>
                </a:cxn>
                <a:cxn ang="0">
                  <a:pos x="231" y="174"/>
                </a:cxn>
                <a:cxn ang="0">
                  <a:pos x="273" y="145"/>
                </a:cxn>
                <a:cxn ang="0">
                  <a:pos x="264" y="82"/>
                </a:cxn>
                <a:cxn ang="0">
                  <a:pos x="231" y="24"/>
                </a:cxn>
                <a:cxn ang="0">
                  <a:pos x="111" y="0"/>
                </a:cxn>
                <a:cxn ang="0">
                  <a:pos x="85" y="24"/>
                </a:cxn>
                <a:cxn ang="0">
                  <a:pos x="89" y="46"/>
                </a:cxn>
                <a:cxn ang="0">
                  <a:pos x="85" y="77"/>
                </a:cxn>
                <a:cxn ang="0">
                  <a:pos x="85" y="104"/>
                </a:cxn>
                <a:cxn ang="0">
                  <a:pos x="59" y="100"/>
                </a:cxn>
                <a:cxn ang="0">
                  <a:pos x="44" y="59"/>
                </a:cxn>
                <a:cxn ang="0">
                  <a:pos x="20" y="127"/>
                </a:cxn>
                <a:cxn ang="0">
                  <a:pos x="0" y="273"/>
                </a:cxn>
                <a:cxn ang="0">
                  <a:pos x="39" y="324"/>
                </a:cxn>
                <a:cxn ang="0">
                  <a:pos x="39" y="373"/>
                </a:cxn>
                <a:cxn ang="0">
                  <a:pos x="50" y="414"/>
                </a:cxn>
                <a:cxn ang="0">
                  <a:pos x="35" y="456"/>
                </a:cxn>
                <a:cxn ang="0">
                  <a:pos x="196" y="437"/>
                </a:cxn>
                <a:cxn ang="0">
                  <a:pos x="334" y="414"/>
                </a:cxn>
                <a:cxn ang="0">
                  <a:pos x="318" y="387"/>
                </a:cxn>
                <a:cxn ang="0">
                  <a:pos x="323" y="365"/>
                </a:cxn>
                <a:cxn ang="0">
                  <a:pos x="338" y="348"/>
                </a:cxn>
                <a:cxn ang="0">
                  <a:pos x="368" y="273"/>
                </a:cxn>
              </a:cxnLst>
              <a:rect l="0" t="0" r="r" b="b"/>
              <a:pathLst>
                <a:path w="368" h="456">
                  <a:moveTo>
                    <a:pt x="368" y="273"/>
                  </a:moveTo>
                  <a:lnTo>
                    <a:pt x="368" y="251"/>
                  </a:lnTo>
                  <a:lnTo>
                    <a:pt x="318" y="145"/>
                  </a:lnTo>
                  <a:lnTo>
                    <a:pt x="293" y="159"/>
                  </a:lnTo>
                  <a:lnTo>
                    <a:pt x="283" y="193"/>
                  </a:lnTo>
                  <a:lnTo>
                    <a:pt x="258" y="205"/>
                  </a:lnTo>
                  <a:lnTo>
                    <a:pt x="231" y="205"/>
                  </a:lnTo>
                  <a:lnTo>
                    <a:pt x="231" y="174"/>
                  </a:lnTo>
                  <a:lnTo>
                    <a:pt x="273" y="145"/>
                  </a:lnTo>
                  <a:lnTo>
                    <a:pt x="264" y="82"/>
                  </a:lnTo>
                  <a:lnTo>
                    <a:pt x="231" y="24"/>
                  </a:lnTo>
                  <a:lnTo>
                    <a:pt x="111" y="0"/>
                  </a:lnTo>
                  <a:lnTo>
                    <a:pt x="85" y="24"/>
                  </a:lnTo>
                  <a:lnTo>
                    <a:pt x="89" y="46"/>
                  </a:lnTo>
                  <a:lnTo>
                    <a:pt x="85" y="77"/>
                  </a:lnTo>
                  <a:lnTo>
                    <a:pt x="85" y="104"/>
                  </a:lnTo>
                  <a:lnTo>
                    <a:pt x="59" y="100"/>
                  </a:lnTo>
                  <a:lnTo>
                    <a:pt x="44" y="59"/>
                  </a:lnTo>
                  <a:lnTo>
                    <a:pt x="20" y="127"/>
                  </a:lnTo>
                  <a:lnTo>
                    <a:pt x="0" y="273"/>
                  </a:lnTo>
                  <a:lnTo>
                    <a:pt x="39" y="324"/>
                  </a:lnTo>
                  <a:lnTo>
                    <a:pt x="39" y="373"/>
                  </a:lnTo>
                  <a:lnTo>
                    <a:pt x="50" y="414"/>
                  </a:lnTo>
                  <a:lnTo>
                    <a:pt x="35" y="456"/>
                  </a:lnTo>
                  <a:lnTo>
                    <a:pt x="196" y="437"/>
                  </a:lnTo>
                  <a:lnTo>
                    <a:pt x="334" y="414"/>
                  </a:lnTo>
                  <a:lnTo>
                    <a:pt x="318" y="387"/>
                  </a:lnTo>
                  <a:lnTo>
                    <a:pt x="323" y="365"/>
                  </a:lnTo>
                  <a:lnTo>
                    <a:pt x="338" y="348"/>
                  </a:lnTo>
                  <a:lnTo>
                    <a:pt x="368" y="273"/>
                  </a:lnTo>
                  <a:close/>
                </a:path>
              </a:pathLst>
            </a:custGeom>
            <a:solidFill>
              <a:srgbClr val="FFEA00"/>
            </a:solidFill>
            <a:ln w="9525">
              <a:noFill/>
              <a:round/>
              <a:headEnd/>
              <a:tailEnd/>
            </a:ln>
          </p:spPr>
          <p:txBody>
            <a:bodyPr/>
            <a:lstStyle/>
            <a:p>
              <a:endParaRPr lang="en-US"/>
            </a:p>
          </p:txBody>
        </p:sp>
        <p:sp>
          <p:nvSpPr>
            <p:cNvPr id="745624" name="Freeform 152"/>
            <p:cNvSpPr>
              <a:spLocks/>
            </p:cNvSpPr>
            <p:nvPr/>
          </p:nvSpPr>
          <p:spPr bwMode="auto">
            <a:xfrm>
              <a:off x="3881" y="1417"/>
              <a:ext cx="368" cy="456"/>
            </a:xfrm>
            <a:custGeom>
              <a:avLst/>
              <a:gdLst/>
              <a:ahLst/>
              <a:cxnLst>
                <a:cxn ang="0">
                  <a:pos x="368" y="273"/>
                </a:cxn>
                <a:cxn ang="0">
                  <a:pos x="368" y="251"/>
                </a:cxn>
                <a:cxn ang="0">
                  <a:pos x="318" y="145"/>
                </a:cxn>
                <a:cxn ang="0">
                  <a:pos x="293" y="159"/>
                </a:cxn>
                <a:cxn ang="0">
                  <a:pos x="283" y="193"/>
                </a:cxn>
                <a:cxn ang="0">
                  <a:pos x="258" y="205"/>
                </a:cxn>
                <a:cxn ang="0">
                  <a:pos x="231" y="205"/>
                </a:cxn>
                <a:cxn ang="0">
                  <a:pos x="231" y="174"/>
                </a:cxn>
                <a:cxn ang="0">
                  <a:pos x="273" y="145"/>
                </a:cxn>
                <a:cxn ang="0">
                  <a:pos x="264" y="82"/>
                </a:cxn>
                <a:cxn ang="0">
                  <a:pos x="231" y="24"/>
                </a:cxn>
                <a:cxn ang="0">
                  <a:pos x="111" y="0"/>
                </a:cxn>
                <a:cxn ang="0">
                  <a:pos x="85" y="24"/>
                </a:cxn>
                <a:cxn ang="0">
                  <a:pos x="89" y="46"/>
                </a:cxn>
                <a:cxn ang="0">
                  <a:pos x="85" y="77"/>
                </a:cxn>
                <a:cxn ang="0">
                  <a:pos x="85" y="104"/>
                </a:cxn>
                <a:cxn ang="0">
                  <a:pos x="59" y="100"/>
                </a:cxn>
                <a:cxn ang="0">
                  <a:pos x="44" y="59"/>
                </a:cxn>
                <a:cxn ang="0">
                  <a:pos x="20" y="127"/>
                </a:cxn>
                <a:cxn ang="0">
                  <a:pos x="0" y="273"/>
                </a:cxn>
                <a:cxn ang="0">
                  <a:pos x="39" y="324"/>
                </a:cxn>
                <a:cxn ang="0">
                  <a:pos x="39" y="373"/>
                </a:cxn>
                <a:cxn ang="0">
                  <a:pos x="50" y="414"/>
                </a:cxn>
                <a:cxn ang="0">
                  <a:pos x="35" y="456"/>
                </a:cxn>
                <a:cxn ang="0">
                  <a:pos x="196" y="437"/>
                </a:cxn>
                <a:cxn ang="0">
                  <a:pos x="334" y="414"/>
                </a:cxn>
                <a:cxn ang="0">
                  <a:pos x="318" y="387"/>
                </a:cxn>
                <a:cxn ang="0">
                  <a:pos x="323" y="365"/>
                </a:cxn>
                <a:cxn ang="0">
                  <a:pos x="338" y="348"/>
                </a:cxn>
                <a:cxn ang="0">
                  <a:pos x="368" y="273"/>
                </a:cxn>
              </a:cxnLst>
              <a:rect l="0" t="0" r="r" b="b"/>
              <a:pathLst>
                <a:path w="368" h="456">
                  <a:moveTo>
                    <a:pt x="368" y="273"/>
                  </a:moveTo>
                  <a:lnTo>
                    <a:pt x="368" y="251"/>
                  </a:lnTo>
                  <a:lnTo>
                    <a:pt x="318" y="145"/>
                  </a:lnTo>
                  <a:lnTo>
                    <a:pt x="293" y="159"/>
                  </a:lnTo>
                  <a:lnTo>
                    <a:pt x="283" y="193"/>
                  </a:lnTo>
                  <a:lnTo>
                    <a:pt x="258" y="205"/>
                  </a:lnTo>
                  <a:lnTo>
                    <a:pt x="231" y="205"/>
                  </a:lnTo>
                  <a:lnTo>
                    <a:pt x="231" y="174"/>
                  </a:lnTo>
                  <a:lnTo>
                    <a:pt x="273" y="145"/>
                  </a:lnTo>
                  <a:lnTo>
                    <a:pt x="264" y="82"/>
                  </a:lnTo>
                  <a:lnTo>
                    <a:pt x="231" y="24"/>
                  </a:lnTo>
                  <a:lnTo>
                    <a:pt x="111" y="0"/>
                  </a:lnTo>
                  <a:lnTo>
                    <a:pt x="85" y="24"/>
                  </a:lnTo>
                  <a:lnTo>
                    <a:pt x="89" y="46"/>
                  </a:lnTo>
                  <a:lnTo>
                    <a:pt x="85" y="77"/>
                  </a:lnTo>
                  <a:lnTo>
                    <a:pt x="85" y="104"/>
                  </a:lnTo>
                  <a:lnTo>
                    <a:pt x="59" y="100"/>
                  </a:lnTo>
                  <a:lnTo>
                    <a:pt x="44" y="59"/>
                  </a:lnTo>
                  <a:lnTo>
                    <a:pt x="20" y="127"/>
                  </a:lnTo>
                  <a:lnTo>
                    <a:pt x="0" y="273"/>
                  </a:lnTo>
                  <a:lnTo>
                    <a:pt x="39" y="324"/>
                  </a:lnTo>
                  <a:lnTo>
                    <a:pt x="39" y="373"/>
                  </a:lnTo>
                  <a:lnTo>
                    <a:pt x="50" y="414"/>
                  </a:lnTo>
                  <a:lnTo>
                    <a:pt x="35" y="456"/>
                  </a:lnTo>
                  <a:lnTo>
                    <a:pt x="196" y="437"/>
                  </a:lnTo>
                  <a:lnTo>
                    <a:pt x="334" y="414"/>
                  </a:lnTo>
                  <a:lnTo>
                    <a:pt x="318" y="387"/>
                  </a:lnTo>
                  <a:lnTo>
                    <a:pt x="323" y="365"/>
                  </a:lnTo>
                  <a:lnTo>
                    <a:pt x="338" y="348"/>
                  </a:lnTo>
                  <a:lnTo>
                    <a:pt x="368" y="273"/>
                  </a:lnTo>
                </a:path>
              </a:pathLst>
            </a:custGeom>
            <a:noFill/>
            <a:ln w="12700" cap="rnd">
              <a:solidFill>
                <a:srgbClr val="000000"/>
              </a:solidFill>
              <a:prstDash val="solid"/>
              <a:round/>
              <a:headEnd/>
              <a:tailEnd/>
            </a:ln>
          </p:spPr>
          <p:txBody>
            <a:bodyPr/>
            <a:lstStyle/>
            <a:p>
              <a:endParaRPr lang="en-US"/>
            </a:p>
          </p:txBody>
        </p:sp>
      </p:grpSp>
      <p:sp>
        <p:nvSpPr>
          <p:cNvPr id="745625" name="Freeform 153"/>
          <p:cNvSpPr>
            <a:spLocks/>
          </p:cNvSpPr>
          <p:nvPr/>
        </p:nvSpPr>
        <p:spPr bwMode="auto">
          <a:xfrm>
            <a:off x="6396038" y="2865438"/>
            <a:ext cx="677862" cy="703262"/>
          </a:xfrm>
          <a:custGeom>
            <a:avLst/>
            <a:gdLst/>
            <a:ahLst/>
            <a:cxnLst>
              <a:cxn ang="0">
                <a:pos x="138" y="415"/>
              </a:cxn>
              <a:cxn ang="0">
                <a:pos x="172" y="433"/>
              </a:cxn>
              <a:cxn ang="0">
                <a:pos x="202" y="420"/>
              </a:cxn>
              <a:cxn ang="0">
                <a:pos x="229" y="433"/>
              </a:cxn>
              <a:cxn ang="0">
                <a:pos x="240" y="410"/>
              </a:cxn>
              <a:cxn ang="0">
                <a:pos x="259" y="410"/>
              </a:cxn>
              <a:cxn ang="0">
                <a:pos x="294" y="443"/>
              </a:cxn>
              <a:cxn ang="0">
                <a:pos x="314" y="433"/>
              </a:cxn>
              <a:cxn ang="0">
                <a:pos x="329" y="410"/>
              </a:cxn>
              <a:cxn ang="0">
                <a:pos x="324" y="392"/>
              </a:cxn>
              <a:cxn ang="0">
                <a:pos x="341" y="364"/>
              </a:cxn>
              <a:cxn ang="0">
                <a:pos x="360" y="355"/>
              </a:cxn>
              <a:cxn ang="0">
                <a:pos x="360" y="333"/>
              </a:cxn>
              <a:cxn ang="0">
                <a:pos x="371" y="310"/>
              </a:cxn>
              <a:cxn ang="0">
                <a:pos x="381" y="296"/>
              </a:cxn>
              <a:cxn ang="0">
                <a:pos x="381" y="306"/>
              </a:cxn>
              <a:cxn ang="0">
                <a:pos x="401" y="288"/>
              </a:cxn>
              <a:cxn ang="0">
                <a:pos x="416" y="241"/>
              </a:cxn>
              <a:cxn ang="0">
                <a:pos x="416" y="196"/>
              </a:cxn>
              <a:cxn ang="0">
                <a:pos x="427" y="174"/>
              </a:cxn>
              <a:cxn ang="0">
                <a:pos x="391" y="0"/>
              </a:cxn>
              <a:cxn ang="0">
                <a:pos x="314" y="59"/>
              </a:cxn>
              <a:cxn ang="0">
                <a:pos x="275" y="91"/>
              </a:cxn>
              <a:cxn ang="0">
                <a:pos x="240" y="105"/>
              </a:cxn>
              <a:cxn ang="0">
                <a:pos x="208" y="105"/>
              </a:cxn>
              <a:cxn ang="0">
                <a:pos x="187" y="91"/>
              </a:cxn>
              <a:cxn ang="0">
                <a:pos x="157" y="95"/>
              </a:cxn>
              <a:cxn ang="0">
                <a:pos x="138" y="86"/>
              </a:cxn>
              <a:cxn ang="0">
                <a:pos x="0" y="109"/>
              </a:cxn>
              <a:cxn ang="0">
                <a:pos x="62" y="433"/>
              </a:cxn>
              <a:cxn ang="0">
                <a:pos x="138" y="415"/>
              </a:cxn>
            </a:cxnLst>
            <a:rect l="0" t="0" r="r" b="b"/>
            <a:pathLst>
              <a:path w="427" h="443">
                <a:moveTo>
                  <a:pt x="138" y="415"/>
                </a:moveTo>
                <a:lnTo>
                  <a:pt x="172" y="433"/>
                </a:lnTo>
                <a:lnTo>
                  <a:pt x="202" y="420"/>
                </a:lnTo>
                <a:lnTo>
                  <a:pt x="229" y="433"/>
                </a:lnTo>
                <a:lnTo>
                  <a:pt x="240" y="410"/>
                </a:lnTo>
                <a:lnTo>
                  <a:pt x="259" y="410"/>
                </a:lnTo>
                <a:lnTo>
                  <a:pt x="294" y="443"/>
                </a:lnTo>
                <a:lnTo>
                  <a:pt x="314" y="433"/>
                </a:lnTo>
                <a:lnTo>
                  <a:pt x="329" y="410"/>
                </a:lnTo>
                <a:lnTo>
                  <a:pt x="324" y="392"/>
                </a:lnTo>
                <a:lnTo>
                  <a:pt x="341" y="364"/>
                </a:lnTo>
                <a:lnTo>
                  <a:pt x="360" y="355"/>
                </a:lnTo>
                <a:lnTo>
                  <a:pt x="360" y="333"/>
                </a:lnTo>
                <a:lnTo>
                  <a:pt x="371" y="310"/>
                </a:lnTo>
                <a:lnTo>
                  <a:pt x="381" y="296"/>
                </a:lnTo>
                <a:lnTo>
                  <a:pt x="381" y="306"/>
                </a:lnTo>
                <a:lnTo>
                  <a:pt x="401" y="288"/>
                </a:lnTo>
                <a:lnTo>
                  <a:pt x="416" y="241"/>
                </a:lnTo>
                <a:lnTo>
                  <a:pt x="416" y="196"/>
                </a:lnTo>
                <a:lnTo>
                  <a:pt x="427" y="174"/>
                </a:lnTo>
                <a:lnTo>
                  <a:pt x="391" y="0"/>
                </a:lnTo>
                <a:lnTo>
                  <a:pt x="314" y="59"/>
                </a:lnTo>
                <a:lnTo>
                  <a:pt x="275" y="91"/>
                </a:lnTo>
                <a:lnTo>
                  <a:pt x="240" y="105"/>
                </a:lnTo>
                <a:lnTo>
                  <a:pt x="208" y="105"/>
                </a:lnTo>
                <a:lnTo>
                  <a:pt x="187" y="91"/>
                </a:lnTo>
                <a:lnTo>
                  <a:pt x="157" y="95"/>
                </a:lnTo>
                <a:lnTo>
                  <a:pt x="138" y="86"/>
                </a:lnTo>
                <a:lnTo>
                  <a:pt x="0" y="109"/>
                </a:lnTo>
                <a:lnTo>
                  <a:pt x="62" y="433"/>
                </a:lnTo>
                <a:lnTo>
                  <a:pt x="138" y="415"/>
                </a:lnTo>
                <a:close/>
              </a:path>
            </a:pathLst>
          </a:custGeom>
          <a:solidFill>
            <a:srgbClr val="FFFFFF"/>
          </a:solidFill>
          <a:ln w="9525">
            <a:noFill/>
            <a:round/>
            <a:headEnd/>
            <a:tailEnd/>
          </a:ln>
        </p:spPr>
        <p:txBody>
          <a:bodyPr/>
          <a:lstStyle/>
          <a:p>
            <a:endParaRPr lang="en-US"/>
          </a:p>
        </p:txBody>
      </p:sp>
      <p:grpSp>
        <p:nvGrpSpPr>
          <p:cNvPr id="745598" name="Group 154"/>
          <p:cNvGrpSpPr>
            <a:grpSpLocks/>
          </p:cNvGrpSpPr>
          <p:nvPr/>
        </p:nvGrpSpPr>
        <p:grpSpPr bwMode="auto">
          <a:xfrm>
            <a:off x="6396038" y="2865438"/>
            <a:ext cx="677862" cy="703262"/>
            <a:chOff x="4077" y="1745"/>
            <a:chExt cx="427" cy="443"/>
          </a:xfrm>
        </p:grpSpPr>
        <p:sp>
          <p:nvSpPr>
            <p:cNvPr id="745627" name="Freeform 155"/>
            <p:cNvSpPr>
              <a:spLocks/>
            </p:cNvSpPr>
            <p:nvPr/>
          </p:nvSpPr>
          <p:spPr bwMode="auto">
            <a:xfrm>
              <a:off x="4077" y="1745"/>
              <a:ext cx="427" cy="443"/>
            </a:xfrm>
            <a:custGeom>
              <a:avLst/>
              <a:gdLst/>
              <a:ahLst/>
              <a:cxnLst>
                <a:cxn ang="0">
                  <a:pos x="138" y="415"/>
                </a:cxn>
                <a:cxn ang="0">
                  <a:pos x="172" y="433"/>
                </a:cxn>
                <a:cxn ang="0">
                  <a:pos x="202" y="420"/>
                </a:cxn>
                <a:cxn ang="0">
                  <a:pos x="229" y="433"/>
                </a:cxn>
                <a:cxn ang="0">
                  <a:pos x="240" y="410"/>
                </a:cxn>
                <a:cxn ang="0">
                  <a:pos x="259" y="410"/>
                </a:cxn>
                <a:cxn ang="0">
                  <a:pos x="294" y="443"/>
                </a:cxn>
                <a:cxn ang="0">
                  <a:pos x="314" y="433"/>
                </a:cxn>
                <a:cxn ang="0">
                  <a:pos x="329" y="410"/>
                </a:cxn>
                <a:cxn ang="0">
                  <a:pos x="324" y="392"/>
                </a:cxn>
                <a:cxn ang="0">
                  <a:pos x="341" y="364"/>
                </a:cxn>
                <a:cxn ang="0">
                  <a:pos x="360" y="355"/>
                </a:cxn>
                <a:cxn ang="0">
                  <a:pos x="360" y="333"/>
                </a:cxn>
                <a:cxn ang="0">
                  <a:pos x="371" y="310"/>
                </a:cxn>
                <a:cxn ang="0">
                  <a:pos x="381" y="296"/>
                </a:cxn>
                <a:cxn ang="0">
                  <a:pos x="381" y="306"/>
                </a:cxn>
                <a:cxn ang="0">
                  <a:pos x="401" y="288"/>
                </a:cxn>
                <a:cxn ang="0">
                  <a:pos x="416" y="241"/>
                </a:cxn>
                <a:cxn ang="0">
                  <a:pos x="416" y="196"/>
                </a:cxn>
                <a:cxn ang="0">
                  <a:pos x="427" y="174"/>
                </a:cxn>
                <a:cxn ang="0">
                  <a:pos x="391" y="0"/>
                </a:cxn>
                <a:cxn ang="0">
                  <a:pos x="314" y="59"/>
                </a:cxn>
                <a:cxn ang="0">
                  <a:pos x="275" y="91"/>
                </a:cxn>
                <a:cxn ang="0">
                  <a:pos x="240" y="105"/>
                </a:cxn>
                <a:cxn ang="0">
                  <a:pos x="208" y="105"/>
                </a:cxn>
                <a:cxn ang="0">
                  <a:pos x="187" y="91"/>
                </a:cxn>
                <a:cxn ang="0">
                  <a:pos x="157" y="95"/>
                </a:cxn>
                <a:cxn ang="0">
                  <a:pos x="138" y="86"/>
                </a:cxn>
                <a:cxn ang="0">
                  <a:pos x="0" y="109"/>
                </a:cxn>
                <a:cxn ang="0">
                  <a:pos x="62" y="433"/>
                </a:cxn>
                <a:cxn ang="0">
                  <a:pos x="138" y="415"/>
                </a:cxn>
              </a:cxnLst>
              <a:rect l="0" t="0" r="r" b="b"/>
              <a:pathLst>
                <a:path w="427" h="443">
                  <a:moveTo>
                    <a:pt x="138" y="415"/>
                  </a:moveTo>
                  <a:lnTo>
                    <a:pt x="172" y="433"/>
                  </a:lnTo>
                  <a:lnTo>
                    <a:pt x="202" y="420"/>
                  </a:lnTo>
                  <a:lnTo>
                    <a:pt x="229" y="433"/>
                  </a:lnTo>
                  <a:lnTo>
                    <a:pt x="240" y="410"/>
                  </a:lnTo>
                  <a:lnTo>
                    <a:pt x="259" y="410"/>
                  </a:lnTo>
                  <a:lnTo>
                    <a:pt x="294" y="443"/>
                  </a:lnTo>
                  <a:lnTo>
                    <a:pt x="314" y="433"/>
                  </a:lnTo>
                  <a:lnTo>
                    <a:pt x="329" y="410"/>
                  </a:lnTo>
                  <a:lnTo>
                    <a:pt x="324" y="392"/>
                  </a:lnTo>
                  <a:lnTo>
                    <a:pt x="341" y="364"/>
                  </a:lnTo>
                  <a:lnTo>
                    <a:pt x="360" y="355"/>
                  </a:lnTo>
                  <a:lnTo>
                    <a:pt x="360" y="333"/>
                  </a:lnTo>
                  <a:lnTo>
                    <a:pt x="371" y="310"/>
                  </a:lnTo>
                  <a:lnTo>
                    <a:pt x="381" y="296"/>
                  </a:lnTo>
                  <a:lnTo>
                    <a:pt x="381" y="306"/>
                  </a:lnTo>
                  <a:lnTo>
                    <a:pt x="401" y="288"/>
                  </a:lnTo>
                  <a:lnTo>
                    <a:pt x="416" y="241"/>
                  </a:lnTo>
                  <a:lnTo>
                    <a:pt x="416" y="196"/>
                  </a:lnTo>
                  <a:lnTo>
                    <a:pt x="427" y="174"/>
                  </a:lnTo>
                  <a:lnTo>
                    <a:pt x="391" y="0"/>
                  </a:lnTo>
                  <a:lnTo>
                    <a:pt x="314" y="59"/>
                  </a:lnTo>
                  <a:lnTo>
                    <a:pt x="275" y="91"/>
                  </a:lnTo>
                  <a:lnTo>
                    <a:pt x="240" y="105"/>
                  </a:lnTo>
                  <a:lnTo>
                    <a:pt x="208" y="105"/>
                  </a:lnTo>
                  <a:lnTo>
                    <a:pt x="187" y="91"/>
                  </a:lnTo>
                  <a:lnTo>
                    <a:pt x="157" y="95"/>
                  </a:lnTo>
                  <a:lnTo>
                    <a:pt x="138" y="86"/>
                  </a:lnTo>
                  <a:lnTo>
                    <a:pt x="0" y="109"/>
                  </a:lnTo>
                  <a:lnTo>
                    <a:pt x="62" y="433"/>
                  </a:lnTo>
                  <a:lnTo>
                    <a:pt x="138" y="415"/>
                  </a:lnTo>
                  <a:close/>
                </a:path>
              </a:pathLst>
            </a:custGeom>
            <a:solidFill>
              <a:srgbClr val="FFEA00"/>
            </a:solidFill>
            <a:ln w="9525">
              <a:noFill/>
              <a:round/>
              <a:headEnd/>
              <a:tailEnd/>
            </a:ln>
          </p:spPr>
          <p:txBody>
            <a:bodyPr/>
            <a:lstStyle/>
            <a:p>
              <a:endParaRPr lang="en-US"/>
            </a:p>
          </p:txBody>
        </p:sp>
        <p:sp>
          <p:nvSpPr>
            <p:cNvPr id="745628" name="Freeform 156"/>
            <p:cNvSpPr>
              <a:spLocks/>
            </p:cNvSpPr>
            <p:nvPr/>
          </p:nvSpPr>
          <p:spPr bwMode="auto">
            <a:xfrm>
              <a:off x="4077" y="1745"/>
              <a:ext cx="427" cy="443"/>
            </a:xfrm>
            <a:custGeom>
              <a:avLst/>
              <a:gdLst/>
              <a:ahLst/>
              <a:cxnLst>
                <a:cxn ang="0">
                  <a:pos x="138" y="415"/>
                </a:cxn>
                <a:cxn ang="0">
                  <a:pos x="172" y="433"/>
                </a:cxn>
                <a:cxn ang="0">
                  <a:pos x="202" y="420"/>
                </a:cxn>
                <a:cxn ang="0">
                  <a:pos x="229" y="433"/>
                </a:cxn>
                <a:cxn ang="0">
                  <a:pos x="240" y="410"/>
                </a:cxn>
                <a:cxn ang="0">
                  <a:pos x="259" y="410"/>
                </a:cxn>
                <a:cxn ang="0">
                  <a:pos x="294" y="443"/>
                </a:cxn>
                <a:cxn ang="0">
                  <a:pos x="314" y="433"/>
                </a:cxn>
                <a:cxn ang="0">
                  <a:pos x="329" y="410"/>
                </a:cxn>
                <a:cxn ang="0">
                  <a:pos x="324" y="392"/>
                </a:cxn>
                <a:cxn ang="0">
                  <a:pos x="341" y="364"/>
                </a:cxn>
                <a:cxn ang="0">
                  <a:pos x="360" y="355"/>
                </a:cxn>
                <a:cxn ang="0">
                  <a:pos x="360" y="333"/>
                </a:cxn>
                <a:cxn ang="0">
                  <a:pos x="371" y="310"/>
                </a:cxn>
                <a:cxn ang="0">
                  <a:pos x="381" y="296"/>
                </a:cxn>
                <a:cxn ang="0">
                  <a:pos x="381" y="306"/>
                </a:cxn>
                <a:cxn ang="0">
                  <a:pos x="401" y="288"/>
                </a:cxn>
                <a:cxn ang="0">
                  <a:pos x="416" y="241"/>
                </a:cxn>
                <a:cxn ang="0">
                  <a:pos x="416" y="196"/>
                </a:cxn>
                <a:cxn ang="0">
                  <a:pos x="427" y="174"/>
                </a:cxn>
                <a:cxn ang="0">
                  <a:pos x="391" y="0"/>
                </a:cxn>
                <a:cxn ang="0">
                  <a:pos x="314" y="59"/>
                </a:cxn>
                <a:cxn ang="0">
                  <a:pos x="275" y="91"/>
                </a:cxn>
                <a:cxn ang="0">
                  <a:pos x="240" y="105"/>
                </a:cxn>
                <a:cxn ang="0">
                  <a:pos x="208" y="105"/>
                </a:cxn>
                <a:cxn ang="0">
                  <a:pos x="187" y="91"/>
                </a:cxn>
                <a:cxn ang="0">
                  <a:pos x="157" y="95"/>
                </a:cxn>
                <a:cxn ang="0">
                  <a:pos x="138" y="86"/>
                </a:cxn>
                <a:cxn ang="0">
                  <a:pos x="0" y="109"/>
                </a:cxn>
                <a:cxn ang="0">
                  <a:pos x="62" y="433"/>
                </a:cxn>
                <a:cxn ang="0">
                  <a:pos x="138" y="415"/>
                </a:cxn>
              </a:cxnLst>
              <a:rect l="0" t="0" r="r" b="b"/>
              <a:pathLst>
                <a:path w="427" h="443">
                  <a:moveTo>
                    <a:pt x="138" y="415"/>
                  </a:moveTo>
                  <a:lnTo>
                    <a:pt x="172" y="433"/>
                  </a:lnTo>
                  <a:lnTo>
                    <a:pt x="202" y="420"/>
                  </a:lnTo>
                  <a:lnTo>
                    <a:pt x="229" y="433"/>
                  </a:lnTo>
                  <a:lnTo>
                    <a:pt x="240" y="410"/>
                  </a:lnTo>
                  <a:lnTo>
                    <a:pt x="259" y="410"/>
                  </a:lnTo>
                  <a:lnTo>
                    <a:pt x="294" y="443"/>
                  </a:lnTo>
                  <a:lnTo>
                    <a:pt x="314" y="433"/>
                  </a:lnTo>
                  <a:lnTo>
                    <a:pt x="329" y="410"/>
                  </a:lnTo>
                  <a:lnTo>
                    <a:pt x="324" y="392"/>
                  </a:lnTo>
                  <a:lnTo>
                    <a:pt x="341" y="364"/>
                  </a:lnTo>
                  <a:lnTo>
                    <a:pt x="360" y="355"/>
                  </a:lnTo>
                  <a:lnTo>
                    <a:pt x="360" y="333"/>
                  </a:lnTo>
                  <a:lnTo>
                    <a:pt x="371" y="310"/>
                  </a:lnTo>
                  <a:lnTo>
                    <a:pt x="381" y="296"/>
                  </a:lnTo>
                  <a:lnTo>
                    <a:pt x="381" y="306"/>
                  </a:lnTo>
                  <a:lnTo>
                    <a:pt x="401" y="288"/>
                  </a:lnTo>
                  <a:lnTo>
                    <a:pt x="416" y="241"/>
                  </a:lnTo>
                  <a:lnTo>
                    <a:pt x="416" y="196"/>
                  </a:lnTo>
                  <a:lnTo>
                    <a:pt x="427" y="174"/>
                  </a:lnTo>
                  <a:lnTo>
                    <a:pt x="391" y="0"/>
                  </a:lnTo>
                  <a:lnTo>
                    <a:pt x="314" y="59"/>
                  </a:lnTo>
                  <a:lnTo>
                    <a:pt x="275" y="91"/>
                  </a:lnTo>
                  <a:lnTo>
                    <a:pt x="240" y="105"/>
                  </a:lnTo>
                  <a:lnTo>
                    <a:pt x="208" y="105"/>
                  </a:lnTo>
                  <a:lnTo>
                    <a:pt x="187" y="91"/>
                  </a:lnTo>
                  <a:lnTo>
                    <a:pt x="157" y="95"/>
                  </a:lnTo>
                  <a:lnTo>
                    <a:pt x="138" y="86"/>
                  </a:lnTo>
                  <a:lnTo>
                    <a:pt x="0" y="109"/>
                  </a:lnTo>
                  <a:lnTo>
                    <a:pt x="62" y="433"/>
                  </a:lnTo>
                  <a:lnTo>
                    <a:pt x="138" y="415"/>
                  </a:lnTo>
                </a:path>
              </a:pathLst>
            </a:custGeom>
            <a:noFill/>
            <a:ln w="12700" cap="rnd">
              <a:solidFill>
                <a:srgbClr val="000000"/>
              </a:solidFill>
              <a:prstDash val="solid"/>
              <a:round/>
              <a:headEnd/>
              <a:tailEnd/>
            </a:ln>
          </p:spPr>
          <p:txBody>
            <a:bodyPr/>
            <a:lstStyle/>
            <a:p>
              <a:endParaRPr lang="en-US"/>
            </a:p>
          </p:txBody>
        </p:sp>
      </p:grpSp>
      <p:sp>
        <p:nvSpPr>
          <p:cNvPr id="745629" name="Freeform 157"/>
          <p:cNvSpPr>
            <a:spLocks/>
          </p:cNvSpPr>
          <p:nvPr/>
        </p:nvSpPr>
        <p:spPr bwMode="auto">
          <a:xfrm>
            <a:off x="7818438" y="1997075"/>
            <a:ext cx="244475" cy="493713"/>
          </a:xfrm>
          <a:custGeom>
            <a:avLst/>
            <a:gdLst/>
            <a:ahLst/>
            <a:cxnLst>
              <a:cxn ang="0">
                <a:pos x="5" y="105"/>
              </a:cxn>
              <a:cxn ang="0">
                <a:pos x="0" y="47"/>
              </a:cxn>
              <a:cxn ang="0">
                <a:pos x="126" y="0"/>
              </a:cxn>
              <a:cxn ang="0">
                <a:pos x="154" y="60"/>
              </a:cxn>
              <a:cxn ang="0">
                <a:pos x="148" y="82"/>
              </a:cxn>
              <a:cxn ang="0">
                <a:pos x="131" y="120"/>
              </a:cxn>
              <a:cxn ang="0">
                <a:pos x="131" y="142"/>
              </a:cxn>
              <a:cxn ang="0">
                <a:pos x="122" y="188"/>
              </a:cxn>
              <a:cxn ang="0">
                <a:pos x="154" y="289"/>
              </a:cxn>
              <a:cxn ang="0">
                <a:pos x="92" y="311"/>
              </a:cxn>
              <a:cxn ang="0">
                <a:pos x="71" y="233"/>
              </a:cxn>
              <a:cxn ang="0">
                <a:pos x="56" y="220"/>
              </a:cxn>
              <a:cxn ang="0">
                <a:pos x="41" y="161"/>
              </a:cxn>
              <a:cxn ang="0">
                <a:pos x="5" y="105"/>
              </a:cxn>
            </a:cxnLst>
            <a:rect l="0" t="0" r="r" b="b"/>
            <a:pathLst>
              <a:path w="154" h="311">
                <a:moveTo>
                  <a:pt x="5" y="105"/>
                </a:moveTo>
                <a:lnTo>
                  <a:pt x="0" y="47"/>
                </a:lnTo>
                <a:lnTo>
                  <a:pt x="126" y="0"/>
                </a:lnTo>
                <a:lnTo>
                  <a:pt x="154" y="60"/>
                </a:lnTo>
                <a:lnTo>
                  <a:pt x="148" y="82"/>
                </a:lnTo>
                <a:lnTo>
                  <a:pt x="131" y="120"/>
                </a:lnTo>
                <a:lnTo>
                  <a:pt x="131" y="142"/>
                </a:lnTo>
                <a:lnTo>
                  <a:pt x="122" y="188"/>
                </a:lnTo>
                <a:lnTo>
                  <a:pt x="154" y="289"/>
                </a:lnTo>
                <a:lnTo>
                  <a:pt x="92" y="311"/>
                </a:lnTo>
                <a:lnTo>
                  <a:pt x="71" y="233"/>
                </a:lnTo>
                <a:lnTo>
                  <a:pt x="56" y="220"/>
                </a:lnTo>
                <a:lnTo>
                  <a:pt x="41" y="161"/>
                </a:lnTo>
                <a:lnTo>
                  <a:pt x="5" y="105"/>
                </a:lnTo>
                <a:close/>
              </a:path>
            </a:pathLst>
          </a:custGeom>
          <a:solidFill>
            <a:srgbClr val="FFFFFF"/>
          </a:solidFill>
          <a:ln w="9525">
            <a:noFill/>
            <a:round/>
            <a:headEnd/>
            <a:tailEnd/>
          </a:ln>
        </p:spPr>
        <p:txBody>
          <a:bodyPr/>
          <a:lstStyle/>
          <a:p>
            <a:endParaRPr lang="en-US"/>
          </a:p>
        </p:txBody>
      </p:sp>
      <p:grpSp>
        <p:nvGrpSpPr>
          <p:cNvPr id="745602" name="Group 158"/>
          <p:cNvGrpSpPr>
            <a:grpSpLocks/>
          </p:cNvGrpSpPr>
          <p:nvPr/>
        </p:nvGrpSpPr>
        <p:grpSpPr bwMode="auto">
          <a:xfrm>
            <a:off x="7845425" y="2016125"/>
            <a:ext cx="244475" cy="493713"/>
            <a:chOff x="4990" y="1210"/>
            <a:chExt cx="154" cy="311"/>
          </a:xfrm>
        </p:grpSpPr>
        <p:sp>
          <p:nvSpPr>
            <p:cNvPr id="745631" name="Freeform 159"/>
            <p:cNvSpPr>
              <a:spLocks/>
            </p:cNvSpPr>
            <p:nvPr/>
          </p:nvSpPr>
          <p:spPr bwMode="auto">
            <a:xfrm>
              <a:off x="4990" y="1210"/>
              <a:ext cx="154" cy="311"/>
            </a:xfrm>
            <a:custGeom>
              <a:avLst/>
              <a:gdLst/>
              <a:ahLst/>
              <a:cxnLst>
                <a:cxn ang="0">
                  <a:pos x="5" y="105"/>
                </a:cxn>
                <a:cxn ang="0">
                  <a:pos x="0" y="47"/>
                </a:cxn>
                <a:cxn ang="0">
                  <a:pos x="127" y="0"/>
                </a:cxn>
                <a:cxn ang="0">
                  <a:pos x="154" y="61"/>
                </a:cxn>
                <a:cxn ang="0">
                  <a:pos x="148" y="82"/>
                </a:cxn>
                <a:cxn ang="0">
                  <a:pos x="131" y="121"/>
                </a:cxn>
                <a:cxn ang="0">
                  <a:pos x="131" y="142"/>
                </a:cxn>
                <a:cxn ang="0">
                  <a:pos x="122" y="189"/>
                </a:cxn>
                <a:cxn ang="0">
                  <a:pos x="154" y="289"/>
                </a:cxn>
                <a:cxn ang="0">
                  <a:pos x="92" y="311"/>
                </a:cxn>
                <a:cxn ang="0">
                  <a:pos x="71" y="233"/>
                </a:cxn>
                <a:cxn ang="0">
                  <a:pos x="56" y="220"/>
                </a:cxn>
                <a:cxn ang="0">
                  <a:pos x="41" y="161"/>
                </a:cxn>
                <a:cxn ang="0">
                  <a:pos x="5" y="105"/>
                </a:cxn>
              </a:cxnLst>
              <a:rect l="0" t="0" r="r" b="b"/>
              <a:pathLst>
                <a:path w="154" h="311">
                  <a:moveTo>
                    <a:pt x="5" y="105"/>
                  </a:moveTo>
                  <a:lnTo>
                    <a:pt x="0" y="47"/>
                  </a:lnTo>
                  <a:lnTo>
                    <a:pt x="127" y="0"/>
                  </a:lnTo>
                  <a:lnTo>
                    <a:pt x="154" y="61"/>
                  </a:lnTo>
                  <a:lnTo>
                    <a:pt x="148" y="82"/>
                  </a:lnTo>
                  <a:lnTo>
                    <a:pt x="131" y="121"/>
                  </a:lnTo>
                  <a:lnTo>
                    <a:pt x="131" y="142"/>
                  </a:lnTo>
                  <a:lnTo>
                    <a:pt x="122" y="189"/>
                  </a:lnTo>
                  <a:lnTo>
                    <a:pt x="154" y="289"/>
                  </a:lnTo>
                  <a:lnTo>
                    <a:pt x="92" y="311"/>
                  </a:lnTo>
                  <a:lnTo>
                    <a:pt x="71" y="233"/>
                  </a:lnTo>
                  <a:lnTo>
                    <a:pt x="56" y="220"/>
                  </a:lnTo>
                  <a:lnTo>
                    <a:pt x="41" y="161"/>
                  </a:lnTo>
                  <a:lnTo>
                    <a:pt x="5" y="105"/>
                  </a:lnTo>
                  <a:close/>
                </a:path>
              </a:pathLst>
            </a:custGeom>
            <a:solidFill>
              <a:srgbClr val="FFEA00"/>
            </a:solidFill>
            <a:ln w="9525">
              <a:noFill/>
              <a:round/>
              <a:headEnd/>
              <a:tailEnd/>
            </a:ln>
          </p:spPr>
          <p:txBody>
            <a:bodyPr/>
            <a:lstStyle/>
            <a:p>
              <a:endParaRPr lang="en-US"/>
            </a:p>
          </p:txBody>
        </p:sp>
        <p:sp>
          <p:nvSpPr>
            <p:cNvPr id="745632" name="Freeform 160"/>
            <p:cNvSpPr>
              <a:spLocks/>
            </p:cNvSpPr>
            <p:nvPr/>
          </p:nvSpPr>
          <p:spPr bwMode="auto">
            <a:xfrm>
              <a:off x="4990" y="1210"/>
              <a:ext cx="154" cy="311"/>
            </a:xfrm>
            <a:custGeom>
              <a:avLst/>
              <a:gdLst/>
              <a:ahLst/>
              <a:cxnLst>
                <a:cxn ang="0">
                  <a:pos x="5" y="105"/>
                </a:cxn>
                <a:cxn ang="0">
                  <a:pos x="0" y="47"/>
                </a:cxn>
                <a:cxn ang="0">
                  <a:pos x="127" y="0"/>
                </a:cxn>
                <a:cxn ang="0">
                  <a:pos x="154" y="61"/>
                </a:cxn>
                <a:cxn ang="0">
                  <a:pos x="148" y="82"/>
                </a:cxn>
                <a:cxn ang="0">
                  <a:pos x="131" y="121"/>
                </a:cxn>
                <a:cxn ang="0">
                  <a:pos x="131" y="142"/>
                </a:cxn>
                <a:cxn ang="0">
                  <a:pos x="122" y="189"/>
                </a:cxn>
                <a:cxn ang="0">
                  <a:pos x="154" y="289"/>
                </a:cxn>
                <a:cxn ang="0">
                  <a:pos x="92" y="311"/>
                </a:cxn>
                <a:cxn ang="0">
                  <a:pos x="71" y="233"/>
                </a:cxn>
                <a:cxn ang="0">
                  <a:pos x="56" y="220"/>
                </a:cxn>
                <a:cxn ang="0">
                  <a:pos x="41" y="161"/>
                </a:cxn>
                <a:cxn ang="0">
                  <a:pos x="5" y="105"/>
                </a:cxn>
              </a:cxnLst>
              <a:rect l="0" t="0" r="r" b="b"/>
              <a:pathLst>
                <a:path w="154" h="311">
                  <a:moveTo>
                    <a:pt x="5" y="105"/>
                  </a:moveTo>
                  <a:lnTo>
                    <a:pt x="0" y="47"/>
                  </a:lnTo>
                  <a:lnTo>
                    <a:pt x="127" y="0"/>
                  </a:lnTo>
                  <a:lnTo>
                    <a:pt x="154" y="61"/>
                  </a:lnTo>
                  <a:lnTo>
                    <a:pt x="148" y="82"/>
                  </a:lnTo>
                  <a:lnTo>
                    <a:pt x="131" y="121"/>
                  </a:lnTo>
                  <a:lnTo>
                    <a:pt x="131" y="142"/>
                  </a:lnTo>
                  <a:lnTo>
                    <a:pt x="122" y="189"/>
                  </a:lnTo>
                  <a:lnTo>
                    <a:pt x="154" y="289"/>
                  </a:lnTo>
                  <a:lnTo>
                    <a:pt x="92" y="311"/>
                  </a:lnTo>
                  <a:lnTo>
                    <a:pt x="71" y="233"/>
                  </a:lnTo>
                  <a:lnTo>
                    <a:pt x="56" y="220"/>
                  </a:lnTo>
                  <a:lnTo>
                    <a:pt x="41" y="161"/>
                  </a:lnTo>
                  <a:lnTo>
                    <a:pt x="5" y="105"/>
                  </a:lnTo>
                </a:path>
              </a:pathLst>
            </a:custGeom>
            <a:noFill/>
            <a:ln w="12700" cap="rnd">
              <a:solidFill>
                <a:srgbClr val="000000"/>
              </a:solidFill>
              <a:prstDash val="solid"/>
              <a:round/>
              <a:headEnd/>
              <a:tailEnd/>
            </a:ln>
          </p:spPr>
          <p:txBody>
            <a:bodyPr/>
            <a:lstStyle/>
            <a:p>
              <a:endParaRPr lang="en-US"/>
            </a:p>
          </p:txBody>
        </p:sp>
      </p:grpSp>
      <p:sp>
        <p:nvSpPr>
          <p:cNvPr id="745633" name="Freeform 161"/>
          <p:cNvSpPr>
            <a:spLocks/>
          </p:cNvSpPr>
          <p:nvPr/>
        </p:nvSpPr>
        <p:spPr bwMode="auto">
          <a:xfrm>
            <a:off x="8013700" y="1974850"/>
            <a:ext cx="257175" cy="481013"/>
          </a:xfrm>
          <a:custGeom>
            <a:avLst/>
            <a:gdLst/>
            <a:ahLst/>
            <a:cxnLst>
              <a:cxn ang="0">
                <a:pos x="56" y="0"/>
              </a:cxn>
              <a:cxn ang="0">
                <a:pos x="5" y="15"/>
              </a:cxn>
              <a:cxn ang="0">
                <a:pos x="32" y="75"/>
              </a:cxn>
              <a:cxn ang="0">
                <a:pos x="26" y="96"/>
              </a:cxn>
              <a:cxn ang="0">
                <a:pos x="9" y="134"/>
              </a:cxn>
              <a:cxn ang="0">
                <a:pos x="9" y="156"/>
              </a:cxn>
              <a:cxn ang="0">
                <a:pos x="0" y="202"/>
              </a:cxn>
              <a:cxn ang="0">
                <a:pos x="32" y="303"/>
              </a:cxn>
              <a:cxn ang="0">
                <a:pos x="116" y="272"/>
              </a:cxn>
              <a:cxn ang="0">
                <a:pos x="135" y="247"/>
              </a:cxn>
              <a:cxn ang="0">
                <a:pos x="162" y="242"/>
              </a:cxn>
              <a:cxn ang="0">
                <a:pos x="162" y="220"/>
              </a:cxn>
              <a:cxn ang="0">
                <a:pos x="56" y="0"/>
              </a:cxn>
            </a:cxnLst>
            <a:rect l="0" t="0" r="r" b="b"/>
            <a:pathLst>
              <a:path w="162" h="303">
                <a:moveTo>
                  <a:pt x="56" y="0"/>
                </a:moveTo>
                <a:lnTo>
                  <a:pt x="5" y="15"/>
                </a:lnTo>
                <a:lnTo>
                  <a:pt x="32" y="75"/>
                </a:lnTo>
                <a:lnTo>
                  <a:pt x="26" y="96"/>
                </a:lnTo>
                <a:lnTo>
                  <a:pt x="9" y="134"/>
                </a:lnTo>
                <a:lnTo>
                  <a:pt x="9" y="156"/>
                </a:lnTo>
                <a:lnTo>
                  <a:pt x="0" y="202"/>
                </a:lnTo>
                <a:lnTo>
                  <a:pt x="32" y="303"/>
                </a:lnTo>
                <a:lnTo>
                  <a:pt x="116" y="272"/>
                </a:lnTo>
                <a:lnTo>
                  <a:pt x="135" y="247"/>
                </a:lnTo>
                <a:lnTo>
                  <a:pt x="162" y="242"/>
                </a:lnTo>
                <a:lnTo>
                  <a:pt x="162" y="220"/>
                </a:lnTo>
                <a:lnTo>
                  <a:pt x="56" y="0"/>
                </a:lnTo>
                <a:close/>
              </a:path>
            </a:pathLst>
          </a:custGeom>
          <a:solidFill>
            <a:srgbClr val="FFFFFF"/>
          </a:solidFill>
          <a:ln w="9525">
            <a:noFill/>
            <a:round/>
            <a:headEnd/>
            <a:tailEnd/>
          </a:ln>
        </p:spPr>
        <p:txBody>
          <a:bodyPr/>
          <a:lstStyle/>
          <a:p>
            <a:endParaRPr lang="en-US"/>
          </a:p>
        </p:txBody>
      </p:sp>
      <p:grpSp>
        <p:nvGrpSpPr>
          <p:cNvPr id="745606" name="Group 162"/>
          <p:cNvGrpSpPr>
            <a:grpSpLocks/>
          </p:cNvGrpSpPr>
          <p:nvPr/>
        </p:nvGrpSpPr>
        <p:grpSpPr bwMode="auto">
          <a:xfrm>
            <a:off x="8013700" y="1974850"/>
            <a:ext cx="257175" cy="481013"/>
            <a:chOff x="5096" y="1184"/>
            <a:chExt cx="162" cy="303"/>
          </a:xfrm>
        </p:grpSpPr>
        <p:sp>
          <p:nvSpPr>
            <p:cNvPr id="745635" name="Freeform 163"/>
            <p:cNvSpPr>
              <a:spLocks/>
            </p:cNvSpPr>
            <p:nvPr/>
          </p:nvSpPr>
          <p:spPr bwMode="auto">
            <a:xfrm>
              <a:off x="5096" y="1184"/>
              <a:ext cx="162" cy="303"/>
            </a:xfrm>
            <a:custGeom>
              <a:avLst/>
              <a:gdLst/>
              <a:ahLst/>
              <a:cxnLst>
                <a:cxn ang="0">
                  <a:pos x="56" y="0"/>
                </a:cxn>
                <a:cxn ang="0">
                  <a:pos x="5" y="15"/>
                </a:cxn>
                <a:cxn ang="0">
                  <a:pos x="32" y="75"/>
                </a:cxn>
                <a:cxn ang="0">
                  <a:pos x="26" y="96"/>
                </a:cxn>
                <a:cxn ang="0">
                  <a:pos x="9" y="134"/>
                </a:cxn>
                <a:cxn ang="0">
                  <a:pos x="9" y="156"/>
                </a:cxn>
                <a:cxn ang="0">
                  <a:pos x="0" y="202"/>
                </a:cxn>
                <a:cxn ang="0">
                  <a:pos x="32" y="303"/>
                </a:cxn>
                <a:cxn ang="0">
                  <a:pos x="116" y="272"/>
                </a:cxn>
                <a:cxn ang="0">
                  <a:pos x="135" y="247"/>
                </a:cxn>
                <a:cxn ang="0">
                  <a:pos x="162" y="242"/>
                </a:cxn>
                <a:cxn ang="0">
                  <a:pos x="162" y="220"/>
                </a:cxn>
                <a:cxn ang="0">
                  <a:pos x="56" y="0"/>
                </a:cxn>
              </a:cxnLst>
              <a:rect l="0" t="0" r="r" b="b"/>
              <a:pathLst>
                <a:path w="162" h="303">
                  <a:moveTo>
                    <a:pt x="56" y="0"/>
                  </a:moveTo>
                  <a:lnTo>
                    <a:pt x="5" y="15"/>
                  </a:lnTo>
                  <a:lnTo>
                    <a:pt x="32" y="75"/>
                  </a:lnTo>
                  <a:lnTo>
                    <a:pt x="26" y="96"/>
                  </a:lnTo>
                  <a:lnTo>
                    <a:pt x="9" y="134"/>
                  </a:lnTo>
                  <a:lnTo>
                    <a:pt x="9" y="156"/>
                  </a:lnTo>
                  <a:lnTo>
                    <a:pt x="0" y="202"/>
                  </a:lnTo>
                  <a:lnTo>
                    <a:pt x="32" y="303"/>
                  </a:lnTo>
                  <a:lnTo>
                    <a:pt x="116" y="272"/>
                  </a:lnTo>
                  <a:lnTo>
                    <a:pt x="135" y="247"/>
                  </a:lnTo>
                  <a:lnTo>
                    <a:pt x="162" y="242"/>
                  </a:lnTo>
                  <a:lnTo>
                    <a:pt x="162" y="220"/>
                  </a:lnTo>
                  <a:lnTo>
                    <a:pt x="56" y="0"/>
                  </a:lnTo>
                  <a:close/>
                </a:path>
              </a:pathLst>
            </a:custGeom>
            <a:solidFill>
              <a:srgbClr val="FFEA00"/>
            </a:solidFill>
            <a:ln w="9525">
              <a:noFill/>
              <a:round/>
              <a:headEnd/>
              <a:tailEnd/>
            </a:ln>
          </p:spPr>
          <p:txBody>
            <a:bodyPr/>
            <a:lstStyle/>
            <a:p>
              <a:endParaRPr lang="en-US"/>
            </a:p>
          </p:txBody>
        </p:sp>
        <p:sp>
          <p:nvSpPr>
            <p:cNvPr id="745636" name="Freeform 164"/>
            <p:cNvSpPr>
              <a:spLocks/>
            </p:cNvSpPr>
            <p:nvPr/>
          </p:nvSpPr>
          <p:spPr bwMode="auto">
            <a:xfrm>
              <a:off x="5096" y="1184"/>
              <a:ext cx="162" cy="303"/>
            </a:xfrm>
            <a:custGeom>
              <a:avLst/>
              <a:gdLst/>
              <a:ahLst/>
              <a:cxnLst>
                <a:cxn ang="0">
                  <a:pos x="56" y="0"/>
                </a:cxn>
                <a:cxn ang="0">
                  <a:pos x="5" y="15"/>
                </a:cxn>
                <a:cxn ang="0">
                  <a:pos x="32" y="75"/>
                </a:cxn>
                <a:cxn ang="0">
                  <a:pos x="26" y="96"/>
                </a:cxn>
                <a:cxn ang="0">
                  <a:pos x="9" y="134"/>
                </a:cxn>
                <a:cxn ang="0">
                  <a:pos x="9" y="156"/>
                </a:cxn>
                <a:cxn ang="0">
                  <a:pos x="0" y="202"/>
                </a:cxn>
                <a:cxn ang="0">
                  <a:pos x="32" y="303"/>
                </a:cxn>
                <a:cxn ang="0">
                  <a:pos x="116" y="272"/>
                </a:cxn>
                <a:cxn ang="0">
                  <a:pos x="135" y="247"/>
                </a:cxn>
                <a:cxn ang="0">
                  <a:pos x="162" y="242"/>
                </a:cxn>
                <a:cxn ang="0">
                  <a:pos x="162" y="220"/>
                </a:cxn>
                <a:cxn ang="0">
                  <a:pos x="56" y="0"/>
                </a:cxn>
              </a:cxnLst>
              <a:rect l="0" t="0" r="r" b="b"/>
              <a:pathLst>
                <a:path w="162" h="303">
                  <a:moveTo>
                    <a:pt x="56" y="0"/>
                  </a:moveTo>
                  <a:lnTo>
                    <a:pt x="5" y="15"/>
                  </a:lnTo>
                  <a:lnTo>
                    <a:pt x="32" y="75"/>
                  </a:lnTo>
                  <a:lnTo>
                    <a:pt x="26" y="96"/>
                  </a:lnTo>
                  <a:lnTo>
                    <a:pt x="9" y="134"/>
                  </a:lnTo>
                  <a:lnTo>
                    <a:pt x="9" y="156"/>
                  </a:lnTo>
                  <a:lnTo>
                    <a:pt x="0" y="202"/>
                  </a:lnTo>
                  <a:lnTo>
                    <a:pt x="32" y="303"/>
                  </a:lnTo>
                  <a:lnTo>
                    <a:pt x="116" y="272"/>
                  </a:lnTo>
                  <a:lnTo>
                    <a:pt x="135" y="247"/>
                  </a:lnTo>
                  <a:lnTo>
                    <a:pt x="162" y="242"/>
                  </a:lnTo>
                  <a:lnTo>
                    <a:pt x="162" y="220"/>
                  </a:lnTo>
                  <a:lnTo>
                    <a:pt x="56" y="0"/>
                  </a:lnTo>
                </a:path>
              </a:pathLst>
            </a:custGeom>
            <a:noFill/>
            <a:ln w="12700" cap="rnd">
              <a:solidFill>
                <a:srgbClr val="000000"/>
              </a:solidFill>
              <a:prstDash val="solid"/>
              <a:round/>
              <a:headEnd/>
              <a:tailEnd/>
            </a:ln>
          </p:spPr>
          <p:txBody>
            <a:bodyPr/>
            <a:lstStyle/>
            <a:p>
              <a:endParaRPr lang="en-US"/>
            </a:p>
          </p:txBody>
        </p:sp>
      </p:grpSp>
      <p:sp>
        <p:nvSpPr>
          <p:cNvPr id="745637" name="Freeform 165"/>
          <p:cNvSpPr>
            <a:spLocks/>
          </p:cNvSpPr>
          <p:nvPr/>
        </p:nvSpPr>
        <p:spPr bwMode="auto">
          <a:xfrm>
            <a:off x="8101013" y="1458913"/>
            <a:ext cx="555625" cy="863600"/>
          </a:xfrm>
          <a:custGeom>
            <a:avLst/>
            <a:gdLst/>
            <a:ahLst/>
            <a:cxnLst>
              <a:cxn ang="0">
                <a:pos x="0" y="324"/>
              </a:cxn>
              <a:cxn ang="0">
                <a:pos x="107" y="544"/>
              </a:cxn>
              <a:cxn ang="0">
                <a:pos x="122" y="544"/>
              </a:cxn>
              <a:cxn ang="0">
                <a:pos x="122" y="458"/>
              </a:cxn>
              <a:cxn ang="0">
                <a:pos x="118" y="458"/>
              </a:cxn>
              <a:cxn ang="0">
                <a:pos x="142" y="407"/>
              </a:cxn>
              <a:cxn ang="0">
                <a:pos x="148" y="411"/>
              </a:cxn>
              <a:cxn ang="0">
                <a:pos x="172" y="389"/>
              </a:cxn>
              <a:cxn ang="0">
                <a:pos x="193" y="348"/>
              </a:cxn>
              <a:cxn ang="0">
                <a:pos x="193" y="331"/>
              </a:cxn>
              <a:cxn ang="0">
                <a:pos x="198" y="324"/>
              </a:cxn>
              <a:cxn ang="0">
                <a:pos x="207" y="320"/>
              </a:cxn>
              <a:cxn ang="0">
                <a:pos x="232" y="324"/>
              </a:cxn>
              <a:cxn ang="0">
                <a:pos x="258" y="306"/>
              </a:cxn>
              <a:cxn ang="0">
                <a:pos x="299" y="238"/>
              </a:cxn>
              <a:cxn ang="0">
                <a:pos x="324" y="238"/>
              </a:cxn>
              <a:cxn ang="0">
                <a:pos x="344" y="230"/>
              </a:cxn>
              <a:cxn ang="0">
                <a:pos x="350" y="202"/>
              </a:cxn>
              <a:cxn ang="0">
                <a:pos x="329" y="183"/>
              </a:cxn>
              <a:cxn ang="0">
                <a:pos x="320" y="188"/>
              </a:cxn>
              <a:cxn ang="0">
                <a:pos x="309" y="165"/>
              </a:cxn>
              <a:cxn ang="0">
                <a:pos x="309" y="147"/>
              </a:cxn>
              <a:cxn ang="0">
                <a:pos x="284" y="124"/>
              </a:cxn>
              <a:cxn ang="0">
                <a:pos x="222" y="20"/>
              </a:cxn>
              <a:cxn ang="0">
                <a:pos x="202" y="20"/>
              </a:cxn>
              <a:cxn ang="0">
                <a:pos x="182" y="6"/>
              </a:cxn>
              <a:cxn ang="0">
                <a:pos x="157" y="0"/>
              </a:cxn>
              <a:cxn ang="0">
                <a:pos x="148" y="10"/>
              </a:cxn>
              <a:cxn ang="0">
                <a:pos x="142" y="24"/>
              </a:cxn>
              <a:cxn ang="0">
                <a:pos x="122" y="28"/>
              </a:cxn>
              <a:cxn ang="0">
                <a:pos x="107" y="20"/>
              </a:cxn>
              <a:cxn ang="0">
                <a:pos x="91" y="20"/>
              </a:cxn>
              <a:cxn ang="0">
                <a:pos x="50" y="147"/>
              </a:cxn>
              <a:cxn ang="0">
                <a:pos x="50" y="238"/>
              </a:cxn>
              <a:cxn ang="0">
                <a:pos x="35" y="256"/>
              </a:cxn>
              <a:cxn ang="0">
                <a:pos x="30" y="275"/>
              </a:cxn>
              <a:cxn ang="0">
                <a:pos x="20" y="283"/>
              </a:cxn>
              <a:cxn ang="0">
                <a:pos x="20" y="302"/>
              </a:cxn>
              <a:cxn ang="0">
                <a:pos x="0" y="324"/>
              </a:cxn>
            </a:cxnLst>
            <a:rect l="0" t="0" r="r" b="b"/>
            <a:pathLst>
              <a:path w="350" h="544">
                <a:moveTo>
                  <a:pt x="0" y="324"/>
                </a:moveTo>
                <a:lnTo>
                  <a:pt x="107" y="544"/>
                </a:lnTo>
                <a:lnTo>
                  <a:pt x="122" y="544"/>
                </a:lnTo>
                <a:lnTo>
                  <a:pt x="122" y="458"/>
                </a:lnTo>
                <a:lnTo>
                  <a:pt x="118" y="458"/>
                </a:lnTo>
                <a:lnTo>
                  <a:pt x="142" y="407"/>
                </a:lnTo>
                <a:lnTo>
                  <a:pt x="148" y="411"/>
                </a:lnTo>
                <a:lnTo>
                  <a:pt x="172" y="389"/>
                </a:lnTo>
                <a:lnTo>
                  <a:pt x="193" y="348"/>
                </a:lnTo>
                <a:lnTo>
                  <a:pt x="193" y="331"/>
                </a:lnTo>
                <a:lnTo>
                  <a:pt x="198" y="324"/>
                </a:lnTo>
                <a:lnTo>
                  <a:pt x="207" y="320"/>
                </a:lnTo>
                <a:lnTo>
                  <a:pt x="232" y="324"/>
                </a:lnTo>
                <a:lnTo>
                  <a:pt x="258" y="306"/>
                </a:lnTo>
                <a:lnTo>
                  <a:pt x="299" y="238"/>
                </a:lnTo>
                <a:lnTo>
                  <a:pt x="324" y="238"/>
                </a:lnTo>
                <a:lnTo>
                  <a:pt x="344" y="230"/>
                </a:lnTo>
                <a:lnTo>
                  <a:pt x="350" y="202"/>
                </a:lnTo>
                <a:lnTo>
                  <a:pt x="329" y="183"/>
                </a:lnTo>
                <a:lnTo>
                  <a:pt x="320" y="188"/>
                </a:lnTo>
                <a:lnTo>
                  <a:pt x="309" y="165"/>
                </a:lnTo>
                <a:lnTo>
                  <a:pt x="309" y="147"/>
                </a:lnTo>
                <a:lnTo>
                  <a:pt x="284" y="124"/>
                </a:lnTo>
                <a:lnTo>
                  <a:pt x="222" y="20"/>
                </a:lnTo>
                <a:lnTo>
                  <a:pt x="202" y="20"/>
                </a:lnTo>
                <a:lnTo>
                  <a:pt x="182" y="6"/>
                </a:lnTo>
                <a:lnTo>
                  <a:pt x="157" y="0"/>
                </a:lnTo>
                <a:lnTo>
                  <a:pt x="148" y="10"/>
                </a:lnTo>
                <a:lnTo>
                  <a:pt x="142" y="24"/>
                </a:lnTo>
                <a:lnTo>
                  <a:pt x="122" y="28"/>
                </a:lnTo>
                <a:lnTo>
                  <a:pt x="107" y="20"/>
                </a:lnTo>
                <a:lnTo>
                  <a:pt x="91" y="20"/>
                </a:lnTo>
                <a:lnTo>
                  <a:pt x="50" y="147"/>
                </a:lnTo>
                <a:lnTo>
                  <a:pt x="50" y="238"/>
                </a:lnTo>
                <a:lnTo>
                  <a:pt x="35" y="256"/>
                </a:lnTo>
                <a:lnTo>
                  <a:pt x="30" y="275"/>
                </a:lnTo>
                <a:lnTo>
                  <a:pt x="20" y="283"/>
                </a:lnTo>
                <a:lnTo>
                  <a:pt x="20" y="302"/>
                </a:lnTo>
                <a:lnTo>
                  <a:pt x="0" y="324"/>
                </a:lnTo>
                <a:close/>
              </a:path>
            </a:pathLst>
          </a:custGeom>
          <a:solidFill>
            <a:srgbClr val="FFFFFF"/>
          </a:solidFill>
          <a:ln w="9525">
            <a:noFill/>
            <a:round/>
            <a:headEnd/>
            <a:tailEnd/>
          </a:ln>
        </p:spPr>
        <p:txBody>
          <a:bodyPr/>
          <a:lstStyle/>
          <a:p>
            <a:endParaRPr lang="en-US"/>
          </a:p>
        </p:txBody>
      </p:sp>
      <p:grpSp>
        <p:nvGrpSpPr>
          <p:cNvPr id="745610" name="Group 166"/>
          <p:cNvGrpSpPr>
            <a:grpSpLocks/>
          </p:cNvGrpSpPr>
          <p:nvPr/>
        </p:nvGrpSpPr>
        <p:grpSpPr bwMode="auto">
          <a:xfrm>
            <a:off x="8101013" y="1458913"/>
            <a:ext cx="555625" cy="863600"/>
            <a:chOff x="5151" y="859"/>
            <a:chExt cx="350" cy="544"/>
          </a:xfrm>
        </p:grpSpPr>
        <p:sp>
          <p:nvSpPr>
            <p:cNvPr id="745639" name="Freeform 167"/>
            <p:cNvSpPr>
              <a:spLocks/>
            </p:cNvSpPr>
            <p:nvPr/>
          </p:nvSpPr>
          <p:spPr bwMode="auto">
            <a:xfrm>
              <a:off x="5151" y="859"/>
              <a:ext cx="350" cy="544"/>
            </a:xfrm>
            <a:custGeom>
              <a:avLst/>
              <a:gdLst/>
              <a:ahLst/>
              <a:cxnLst>
                <a:cxn ang="0">
                  <a:pos x="0" y="324"/>
                </a:cxn>
                <a:cxn ang="0">
                  <a:pos x="107" y="544"/>
                </a:cxn>
                <a:cxn ang="0">
                  <a:pos x="122" y="544"/>
                </a:cxn>
                <a:cxn ang="0">
                  <a:pos x="122" y="458"/>
                </a:cxn>
                <a:cxn ang="0">
                  <a:pos x="118" y="458"/>
                </a:cxn>
                <a:cxn ang="0">
                  <a:pos x="142" y="407"/>
                </a:cxn>
                <a:cxn ang="0">
                  <a:pos x="148" y="411"/>
                </a:cxn>
                <a:cxn ang="0">
                  <a:pos x="172" y="389"/>
                </a:cxn>
                <a:cxn ang="0">
                  <a:pos x="193" y="348"/>
                </a:cxn>
                <a:cxn ang="0">
                  <a:pos x="193" y="331"/>
                </a:cxn>
                <a:cxn ang="0">
                  <a:pos x="198" y="324"/>
                </a:cxn>
                <a:cxn ang="0">
                  <a:pos x="207" y="320"/>
                </a:cxn>
                <a:cxn ang="0">
                  <a:pos x="232" y="324"/>
                </a:cxn>
                <a:cxn ang="0">
                  <a:pos x="258" y="306"/>
                </a:cxn>
                <a:cxn ang="0">
                  <a:pos x="299" y="238"/>
                </a:cxn>
                <a:cxn ang="0">
                  <a:pos x="324" y="238"/>
                </a:cxn>
                <a:cxn ang="0">
                  <a:pos x="344" y="230"/>
                </a:cxn>
                <a:cxn ang="0">
                  <a:pos x="350" y="202"/>
                </a:cxn>
                <a:cxn ang="0">
                  <a:pos x="329" y="183"/>
                </a:cxn>
                <a:cxn ang="0">
                  <a:pos x="320" y="188"/>
                </a:cxn>
                <a:cxn ang="0">
                  <a:pos x="309" y="165"/>
                </a:cxn>
                <a:cxn ang="0">
                  <a:pos x="309" y="147"/>
                </a:cxn>
                <a:cxn ang="0">
                  <a:pos x="284" y="124"/>
                </a:cxn>
                <a:cxn ang="0">
                  <a:pos x="222" y="20"/>
                </a:cxn>
                <a:cxn ang="0">
                  <a:pos x="202" y="20"/>
                </a:cxn>
                <a:cxn ang="0">
                  <a:pos x="182" y="6"/>
                </a:cxn>
                <a:cxn ang="0">
                  <a:pos x="157" y="0"/>
                </a:cxn>
                <a:cxn ang="0">
                  <a:pos x="148" y="10"/>
                </a:cxn>
                <a:cxn ang="0">
                  <a:pos x="142" y="24"/>
                </a:cxn>
                <a:cxn ang="0">
                  <a:pos x="122" y="28"/>
                </a:cxn>
                <a:cxn ang="0">
                  <a:pos x="107" y="20"/>
                </a:cxn>
                <a:cxn ang="0">
                  <a:pos x="91" y="20"/>
                </a:cxn>
                <a:cxn ang="0">
                  <a:pos x="50" y="147"/>
                </a:cxn>
                <a:cxn ang="0">
                  <a:pos x="50" y="238"/>
                </a:cxn>
                <a:cxn ang="0">
                  <a:pos x="35" y="256"/>
                </a:cxn>
                <a:cxn ang="0">
                  <a:pos x="30" y="275"/>
                </a:cxn>
                <a:cxn ang="0">
                  <a:pos x="20" y="283"/>
                </a:cxn>
                <a:cxn ang="0">
                  <a:pos x="20" y="302"/>
                </a:cxn>
                <a:cxn ang="0">
                  <a:pos x="0" y="324"/>
                </a:cxn>
              </a:cxnLst>
              <a:rect l="0" t="0" r="r" b="b"/>
              <a:pathLst>
                <a:path w="350" h="544">
                  <a:moveTo>
                    <a:pt x="0" y="324"/>
                  </a:moveTo>
                  <a:lnTo>
                    <a:pt x="107" y="544"/>
                  </a:lnTo>
                  <a:lnTo>
                    <a:pt x="122" y="544"/>
                  </a:lnTo>
                  <a:lnTo>
                    <a:pt x="122" y="458"/>
                  </a:lnTo>
                  <a:lnTo>
                    <a:pt x="118" y="458"/>
                  </a:lnTo>
                  <a:lnTo>
                    <a:pt x="142" y="407"/>
                  </a:lnTo>
                  <a:lnTo>
                    <a:pt x="148" y="411"/>
                  </a:lnTo>
                  <a:lnTo>
                    <a:pt x="172" y="389"/>
                  </a:lnTo>
                  <a:lnTo>
                    <a:pt x="193" y="348"/>
                  </a:lnTo>
                  <a:lnTo>
                    <a:pt x="193" y="331"/>
                  </a:lnTo>
                  <a:lnTo>
                    <a:pt x="198" y="324"/>
                  </a:lnTo>
                  <a:lnTo>
                    <a:pt x="207" y="320"/>
                  </a:lnTo>
                  <a:lnTo>
                    <a:pt x="232" y="324"/>
                  </a:lnTo>
                  <a:lnTo>
                    <a:pt x="258" y="306"/>
                  </a:lnTo>
                  <a:lnTo>
                    <a:pt x="299" y="238"/>
                  </a:lnTo>
                  <a:lnTo>
                    <a:pt x="324" y="238"/>
                  </a:lnTo>
                  <a:lnTo>
                    <a:pt x="344" y="230"/>
                  </a:lnTo>
                  <a:lnTo>
                    <a:pt x="350" y="202"/>
                  </a:lnTo>
                  <a:lnTo>
                    <a:pt x="329" y="183"/>
                  </a:lnTo>
                  <a:lnTo>
                    <a:pt x="320" y="188"/>
                  </a:lnTo>
                  <a:lnTo>
                    <a:pt x="309" y="165"/>
                  </a:lnTo>
                  <a:lnTo>
                    <a:pt x="309" y="147"/>
                  </a:lnTo>
                  <a:lnTo>
                    <a:pt x="284" y="124"/>
                  </a:lnTo>
                  <a:lnTo>
                    <a:pt x="222" y="20"/>
                  </a:lnTo>
                  <a:lnTo>
                    <a:pt x="202" y="20"/>
                  </a:lnTo>
                  <a:lnTo>
                    <a:pt x="182" y="6"/>
                  </a:lnTo>
                  <a:lnTo>
                    <a:pt x="157" y="0"/>
                  </a:lnTo>
                  <a:lnTo>
                    <a:pt x="148" y="10"/>
                  </a:lnTo>
                  <a:lnTo>
                    <a:pt x="142" y="24"/>
                  </a:lnTo>
                  <a:lnTo>
                    <a:pt x="122" y="28"/>
                  </a:lnTo>
                  <a:lnTo>
                    <a:pt x="107" y="20"/>
                  </a:lnTo>
                  <a:lnTo>
                    <a:pt x="91" y="20"/>
                  </a:lnTo>
                  <a:lnTo>
                    <a:pt x="50" y="147"/>
                  </a:lnTo>
                  <a:lnTo>
                    <a:pt x="50" y="238"/>
                  </a:lnTo>
                  <a:lnTo>
                    <a:pt x="35" y="256"/>
                  </a:lnTo>
                  <a:lnTo>
                    <a:pt x="30" y="275"/>
                  </a:lnTo>
                  <a:lnTo>
                    <a:pt x="20" y="283"/>
                  </a:lnTo>
                  <a:lnTo>
                    <a:pt x="20" y="302"/>
                  </a:lnTo>
                  <a:lnTo>
                    <a:pt x="0" y="324"/>
                  </a:lnTo>
                  <a:close/>
                </a:path>
              </a:pathLst>
            </a:custGeom>
            <a:solidFill>
              <a:srgbClr val="FFEA00"/>
            </a:solidFill>
            <a:ln w="9525">
              <a:noFill/>
              <a:round/>
              <a:headEnd/>
              <a:tailEnd/>
            </a:ln>
          </p:spPr>
          <p:txBody>
            <a:bodyPr/>
            <a:lstStyle/>
            <a:p>
              <a:endParaRPr lang="en-US"/>
            </a:p>
          </p:txBody>
        </p:sp>
        <p:sp>
          <p:nvSpPr>
            <p:cNvPr id="745640" name="Freeform 168"/>
            <p:cNvSpPr>
              <a:spLocks/>
            </p:cNvSpPr>
            <p:nvPr/>
          </p:nvSpPr>
          <p:spPr bwMode="auto">
            <a:xfrm>
              <a:off x="5151" y="859"/>
              <a:ext cx="350" cy="544"/>
            </a:xfrm>
            <a:custGeom>
              <a:avLst/>
              <a:gdLst/>
              <a:ahLst/>
              <a:cxnLst>
                <a:cxn ang="0">
                  <a:pos x="0" y="324"/>
                </a:cxn>
                <a:cxn ang="0">
                  <a:pos x="107" y="544"/>
                </a:cxn>
                <a:cxn ang="0">
                  <a:pos x="122" y="544"/>
                </a:cxn>
                <a:cxn ang="0">
                  <a:pos x="122" y="458"/>
                </a:cxn>
                <a:cxn ang="0">
                  <a:pos x="118" y="458"/>
                </a:cxn>
                <a:cxn ang="0">
                  <a:pos x="142" y="407"/>
                </a:cxn>
                <a:cxn ang="0">
                  <a:pos x="148" y="411"/>
                </a:cxn>
                <a:cxn ang="0">
                  <a:pos x="172" y="389"/>
                </a:cxn>
                <a:cxn ang="0">
                  <a:pos x="193" y="348"/>
                </a:cxn>
                <a:cxn ang="0">
                  <a:pos x="193" y="331"/>
                </a:cxn>
                <a:cxn ang="0">
                  <a:pos x="198" y="324"/>
                </a:cxn>
                <a:cxn ang="0">
                  <a:pos x="207" y="320"/>
                </a:cxn>
                <a:cxn ang="0">
                  <a:pos x="232" y="324"/>
                </a:cxn>
                <a:cxn ang="0">
                  <a:pos x="258" y="306"/>
                </a:cxn>
                <a:cxn ang="0">
                  <a:pos x="299" y="238"/>
                </a:cxn>
                <a:cxn ang="0">
                  <a:pos x="324" y="238"/>
                </a:cxn>
                <a:cxn ang="0">
                  <a:pos x="344" y="230"/>
                </a:cxn>
                <a:cxn ang="0">
                  <a:pos x="350" y="202"/>
                </a:cxn>
                <a:cxn ang="0">
                  <a:pos x="329" y="183"/>
                </a:cxn>
                <a:cxn ang="0">
                  <a:pos x="320" y="188"/>
                </a:cxn>
                <a:cxn ang="0">
                  <a:pos x="309" y="165"/>
                </a:cxn>
                <a:cxn ang="0">
                  <a:pos x="309" y="147"/>
                </a:cxn>
                <a:cxn ang="0">
                  <a:pos x="284" y="124"/>
                </a:cxn>
                <a:cxn ang="0">
                  <a:pos x="222" y="20"/>
                </a:cxn>
                <a:cxn ang="0">
                  <a:pos x="202" y="20"/>
                </a:cxn>
                <a:cxn ang="0">
                  <a:pos x="182" y="6"/>
                </a:cxn>
                <a:cxn ang="0">
                  <a:pos x="157" y="0"/>
                </a:cxn>
                <a:cxn ang="0">
                  <a:pos x="148" y="10"/>
                </a:cxn>
                <a:cxn ang="0">
                  <a:pos x="142" y="24"/>
                </a:cxn>
                <a:cxn ang="0">
                  <a:pos x="122" y="28"/>
                </a:cxn>
                <a:cxn ang="0">
                  <a:pos x="107" y="20"/>
                </a:cxn>
                <a:cxn ang="0">
                  <a:pos x="91" y="20"/>
                </a:cxn>
                <a:cxn ang="0">
                  <a:pos x="50" y="147"/>
                </a:cxn>
                <a:cxn ang="0">
                  <a:pos x="50" y="238"/>
                </a:cxn>
                <a:cxn ang="0">
                  <a:pos x="35" y="256"/>
                </a:cxn>
                <a:cxn ang="0">
                  <a:pos x="30" y="275"/>
                </a:cxn>
                <a:cxn ang="0">
                  <a:pos x="20" y="283"/>
                </a:cxn>
                <a:cxn ang="0">
                  <a:pos x="20" y="302"/>
                </a:cxn>
                <a:cxn ang="0">
                  <a:pos x="0" y="324"/>
                </a:cxn>
              </a:cxnLst>
              <a:rect l="0" t="0" r="r" b="b"/>
              <a:pathLst>
                <a:path w="350" h="544">
                  <a:moveTo>
                    <a:pt x="0" y="324"/>
                  </a:moveTo>
                  <a:lnTo>
                    <a:pt x="107" y="544"/>
                  </a:lnTo>
                  <a:lnTo>
                    <a:pt x="122" y="544"/>
                  </a:lnTo>
                  <a:lnTo>
                    <a:pt x="122" y="458"/>
                  </a:lnTo>
                  <a:lnTo>
                    <a:pt x="118" y="458"/>
                  </a:lnTo>
                  <a:lnTo>
                    <a:pt x="142" y="407"/>
                  </a:lnTo>
                  <a:lnTo>
                    <a:pt x="148" y="411"/>
                  </a:lnTo>
                  <a:lnTo>
                    <a:pt x="172" y="389"/>
                  </a:lnTo>
                  <a:lnTo>
                    <a:pt x="193" y="348"/>
                  </a:lnTo>
                  <a:lnTo>
                    <a:pt x="193" y="331"/>
                  </a:lnTo>
                  <a:lnTo>
                    <a:pt x="198" y="324"/>
                  </a:lnTo>
                  <a:lnTo>
                    <a:pt x="207" y="320"/>
                  </a:lnTo>
                  <a:lnTo>
                    <a:pt x="232" y="324"/>
                  </a:lnTo>
                  <a:lnTo>
                    <a:pt x="258" y="306"/>
                  </a:lnTo>
                  <a:lnTo>
                    <a:pt x="299" y="238"/>
                  </a:lnTo>
                  <a:lnTo>
                    <a:pt x="324" y="238"/>
                  </a:lnTo>
                  <a:lnTo>
                    <a:pt x="344" y="230"/>
                  </a:lnTo>
                  <a:lnTo>
                    <a:pt x="350" y="202"/>
                  </a:lnTo>
                  <a:lnTo>
                    <a:pt x="329" y="183"/>
                  </a:lnTo>
                  <a:lnTo>
                    <a:pt x="320" y="188"/>
                  </a:lnTo>
                  <a:lnTo>
                    <a:pt x="309" y="165"/>
                  </a:lnTo>
                  <a:lnTo>
                    <a:pt x="309" y="147"/>
                  </a:lnTo>
                  <a:lnTo>
                    <a:pt x="284" y="124"/>
                  </a:lnTo>
                  <a:lnTo>
                    <a:pt x="222" y="20"/>
                  </a:lnTo>
                  <a:lnTo>
                    <a:pt x="202" y="20"/>
                  </a:lnTo>
                  <a:lnTo>
                    <a:pt x="182" y="6"/>
                  </a:lnTo>
                  <a:lnTo>
                    <a:pt x="157" y="0"/>
                  </a:lnTo>
                  <a:lnTo>
                    <a:pt x="148" y="10"/>
                  </a:lnTo>
                  <a:lnTo>
                    <a:pt x="142" y="24"/>
                  </a:lnTo>
                  <a:lnTo>
                    <a:pt x="122" y="28"/>
                  </a:lnTo>
                  <a:lnTo>
                    <a:pt x="107" y="20"/>
                  </a:lnTo>
                  <a:lnTo>
                    <a:pt x="91" y="20"/>
                  </a:lnTo>
                  <a:lnTo>
                    <a:pt x="50" y="147"/>
                  </a:lnTo>
                  <a:lnTo>
                    <a:pt x="50" y="238"/>
                  </a:lnTo>
                  <a:lnTo>
                    <a:pt x="35" y="256"/>
                  </a:lnTo>
                  <a:lnTo>
                    <a:pt x="30" y="275"/>
                  </a:lnTo>
                  <a:lnTo>
                    <a:pt x="20" y="283"/>
                  </a:lnTo>
                  <a:lnTo>
                    <a:pt x="20" y="302"/>
                  </a:lnTo>
                  <a:lnTo>
                    <a:pt x="0" y="324"/>
                  </a:lnTo>
                </a:path>
              </a:pathLst>
            </a:custGeom>
            <a:noFill/>
            <a:ln w="12700" cap="rnd">
              <a:solidFill>
                <a:srgbClr val="000000"/>
              </a:solidFill>
              <a:prstDash val="solid"/>
              <a:round/>
              <a:headEnd/>
              <a:tailEnd/>
            </a:ln>
          </p:spPr>
          <p:txBody>
            <a:bodyPr/>
            <a:lstStyle/>
            <a:p>
              <a:endParaRPr lang="en-US"/>
            </a:p>
          </p:txBody>
        </p:sp>
      </p:grpSp>
      <p:sp>
        <p:nvSpPr>
          <p:cNvPr id="745641" name="Freeform 169"/>
          <p:cNvSpPr>
            <a:spLocks/>
          </p:cNvSpPr>
          <p:nvPr/>
        </p:nvSpPr>
        <p:spPr bwMode="auto">
          <a:xfrm>
            <a:off x="7966075" y="2357438"/>
            <a:ext cx="496888" cy="260350"/>
          </a:xfrm>
          <a:custGeom>
            <a:avLst/>
            <a:gdLst/>
            <a:ahLst/>
            <a:cxnLst>
              <a:cxn ang="0">
                <a:pos x="62" y="61"/>
              </a:cxn>
              <a:cxn ang="0">
                <a:pos x="146" y="30"/>
              </a:cxn>
              <a:cxn ang="0">
                <a:pos x="165" y="5"/>
              </a:cxn>
              <a:cxn ang="0">
                <a:pos x="193" y="0"/>
              </a:cxn>
              <a:cxn ang="0">
                <a:pos x="193" y="16"/>
              </a:cxn>
              <a:cxn ang="0">
                <a:pos x="203" y="24"/>
              </a:cxn>
              <a:cxn ang="0">
                <a:pos x="212" y="30"/>
              </a:cxn>
              <a:cxn ang="0">
                <a:pos x="227" y="30"/>
              </a:cxn>
              <a:cxn ang="0">
                <a:pos x="212" y="38"/>
              </a:cxn>
              <a:cxn ang="0">
                <a:pos x="208" y="51"/>
              </a:cxn>
              <a:cxn ang="0">
                <a:pos x="208" y="61"/>
              </a:cxn>
              <a:cxn ang="0">
                <a:pos x="227" y="69"/>
              </a:cxn>
              <a:cxn ang="0">
                <a:pos x="233" y="69"/>
              </a:cxn>
              <a:cxn ang="0">
                <a:pos x="242" y="82"/>
              </a:cxn>
              <a:cxn ang="0">
                <a:pos x="253" y="105"/>
              </a:cxn>
              <a:cxn ang="0">
                <a:pos x="287" y="105"/>
              </a:cxn>
              <a:cxn ang="0">
                <a:pos x="303" y="96"/>
              </a:cxn>
              <a:cxn ang="0">
                <a:pos x="292" y="82"/>
              </a:cxn>
              <a:cxn ang="0">
                <a:pos x="283" y="74"/>
              </a:cxn>
              <a:cxn ang="0">
                <a:pos x="283" y="69"/>
              </a:cxn>
              <a:cxn ang="0">
                <a:pos x="303" y="82"/>
              </a:cxn>
              <a:cxn ang="0">
                <a:pos x="313" y="92"/>
              </a:cxn>
              <a:cxn ang="0">
                <a:pos x="313" y="105"/>
              </a:cxn>
              <a:cxn ang="0">
                <a:pos x="278" y="119"/>
              </a:cxn>
              <a:cxn ang="0">
                <a:pos x="268" y="136"/>
              </a:cxn>
              <a:cxn ang="0">
                <a:pos x="253" y="119"/>
              </a:cxn>
              <a:cxn ang="0">
                <a:pos x="242" y="136"/>
              </a:cxn>
              <a:cxn ang="0">
                <a:pos x="238" y="150"/>
              </a:cxn>
              <a:cxn ang="0">
                <a:pos x="227" y="150"/>
              </a:cxn>
              <a:cxn ang="0">
                <a:pos x="203" y="128"/>
              </a:cxn>
              <a:cxn ang="0">
                <a:pos x="193" y="128"/>
              </a:cxn>
              <a:cxn ang="0">
                <a:pos x="181" y="115"/>
              </a:cxn>
              <a:cxn ang="0">
                <a:pos x="141" y="128"/>
              </a:cxn>
              <a:cxn ang="0">
                <a:pos x="15" y="164"/>
              </a:cxn>
              <a:cxn ang="0">
                <a:pos x="0" y="82"/>
              </a:cxn>
              <a:cxn ang="0">
                <a:pos x="62" y="61"/>
              </a:cxn>
            </a:cxnLst>
            <a:rect l="0" t="0" r="r" b="b"/>
            <a:pathLst>
              <a:path w="313" h="164">
                <a:moveTo>
                  <a:pt x="62" y="61"/>
                </a:moveTo>
                <a:lnTo>
                  <a:pt x="146" y="30"/>
                </a:lnTo>
                <a:lnTo>
                  <a:pt x="165" y="5"/>
                </a:lnTo>
                <a:lnTo>
                  <a:pt x="193" y="0"/>
                </a:lnTo>
                <a:lnTo>
                  <a:pt x="193" y="16"/>
                </a:lnTo>
                <a:lnTo>
                  <a:pt x="203" y="24"/>
                </a:lnTo>
                <a:lnTo>
                  <a:pt x="212" y="30"/>
                </a:lnTo>
                <a:lnTo>
                  <a:pt x="227" y="30"/>
                </a:lnTo>
                <a:lnTo>
                  <a:pt x="212" y="38"/>
                </a:lnTo>
                <a:lnTo>
                  <a:pt x="208" y="51"/>
                </a:lnTo>
                <a:lnTo>
                  <a:pt x="208" y="61"/>
                </a:lnTo>
                <a:lnTo>
                  <a:pt x="227" y="69"/>
                </a:lnTo>
                <a:lnTo>
                  <a:pt x="233" y="69"/>
                </a:lnTo>
                <a:lnTo>
                  <a:pt x="242" y="82"/>
                </a:lnTo>
                <a:lnTo>
                  <a:pt x="253" y="105"/>
                </a:lnTo>
                <a:lnTo>
                  <a:pt x="287" y="105"/>
                </a:lnTo>
                <a:lnTo>
                  <a:pt x="303" y="96"/>
                </a:lnTo>
                <a:lnTo>
                  <a:pt x="292" y="82"/>
                </a:lnTo>
                <a:lnTo>
                  <a:pt x="283" y="74"/>
                </a:lnTo>
                <a:lnTo>
                  <a:pt x="283" y="69"/>
                </a:lnTo>
                <a:lnTo>
                  <a:pt x="303" y="82"/>
                </a:lnTo>
                <a:lnTo>
                  <a:pt x="313" y="92"/>
                </a:lnTo>
                <a:lnTo>
                  <a:pt x="313" y="105"/>
                </a:lnTo>
                <a:lnTo>
                  <a:pt x="278" y="119"/>
                </a:lnTo>
                <a:lnTo>
                  <a:pt x="268" y="136"/>
                </a:lnTo>
                <a:lnTo>
                  <a:pt x="253" y="119"/>
                </a:lnTo>
                <a:lnTo>
                  <a:pt x="242" y="136"/>
                </a:lnTo>
                <a:lnTo>
                  <a:pt x="238" y="150"/>
                </a:lnTo>
                <a:lnTo>
                  <a:pt x="227" y="150"/>
                </a:lnTo>
                <a:lnTo>
                  <a:pt x="203" y="128"/>
                </a:lnTo>
                <a:lnTo>
                  <a:pt x="193" y="128"/>
                </a:lnTo>
                <a:lnTo>
                  <a:pt x="181" y="115"/>
                </a:lnTo>
                <a:lnTo>
                  <a:pt x="141" y="128"/>
                </a:lnTo>
                <a:lnTo>
                  <a:pt x="15" y="164"/>
                </a:lnTo>
                <a:lnTo>
                  <a:pt x="0" y="82"/>
                </a:lnTo>
                <a:lnTo>
                  <a:pt x="62" y="61"/>
                </a:lnTo>
                <a:close/>
              </a:path>
            </a:pathLst>
          </a:custGeom>
          <a:solidFill>
            <a:srgbClr val="FFFFFF"/>
          </a:solidFill>
          <a:ln w="9525">
            <a:noFill/>
            <a:round/>
            <a:headEnd/>
            <a:tailEnd/>
          </a:ln>
        </p:spPr>
        <p:txBody>
          <a:bodyPr/>
          <a:lstStyle/>
          <a:p>
            <a:endParaRPr lang="en-US"/>
          </a:p>
        </p:txBody>
      </p:sp>
      <p:grpSp>
        <p:nvGrpSpPr>
          <p:cNvPr id="745614" name="Group 170"/>
          <p:cNvGrpSpPr>
            <a:grpSpLocks/>
          </p:cNvGrpSpPr>
          <p:nvPr/>
        </p:nvGrpSpPr>
        <p:grpSpPr bwMode="auto">
          <a:xfrm>
            <a:off x="7966075" y="2357438"/>
            <a:ext cx="496888" cy="260350"/>
            <a:chOff x="5066" y="1425"/>
            <a:chExt cx="313" cy="164"/>
          </a:xfrm>
        </p:grpSpPr>
        <p:sp>
          <p:nvSpPr>
            <p:cNvPr id="745643" name="Freeform 171"/>
            <p:cNvSpPr>
              <a:spLocks/>
            </p:cNvSpPr>
            <p:nvPr/>
          </p:nvSpPr>
          <p:spPr bwMode="auto">
            <a:xfrm>
              <a:off x="5066" y="1425"/>
              <a:ext cx="313" cy="164"/>
            </a:xfrm>
            <a:custGeom>
              <a:avLst/>
              <a:gdLst/>
              <a:ahLst/>
              <a:cxnLst>
                <a:cxn ang="0">
                  <a:pos x="62" y="61"/>
                </a:cxn>
                <a:cxn ang="0">
                  <a:pos x="146" y="30"/>
                </a:cxn>
                <a:cxn ang="0">
                  <a:pos x="165" y="5"/>
                </a:cxn>
                <a:cxn ang="0">
                  <a:pos x="193" y="0"/>
                </a:cxn>
                <a:cxn ang="0">
                  <a:pos x="193" y="16"/>
                </a:cxn>
                <a:cxn ang="0">
                  <a:pos x="203" y="24"/>
                </a:cxn>
                <a:cxn ang="0">
                  <a:pos x="212" y="30"/>
                </a:cxn>
                <a:cxn ang="0">
                  <a:pos x="227" y="30"/>
                </a:cxn>
                <a:cxn ang="0">
                  <a:pos x="212" y="38"/>
                </a:cxn>
                <a:cxn ang="0">
                  <a:pos x="208" y="51"/>
                </a:cxn>
                <a:cxn ang="0">
                  <a:pos x="208" y="61"/>
                </a:cxn>
                <a:cxn ang="0">
                  <a:pos x="227" y="69"/>
                </a:cxn>
                <a:cxn ang="0">
                  <a:pos x="233" y="69"/>
                </a:cxn>
                <a:cxn ang="0">
                  <a:pos x="242" y="82"/>
                </a:cxn>
                <a:cxn ang="0">
                  <a:pos x="253" y="105"/>
                </a:cxn>
                <a:cxn ang="0">
                  <a:pos x="287" y="105"/>
                </a:cxn>
                <a:cxn ang="0">
                  <a:pos x="303" y="96"/>
                </a:cxn>
                <a:cxn ang="0">
                  <a:pos x="292" y="82"/>
                </a:cxn>
                <a:cxn ang="0">
                  <a:pos x="283" y="74"/>
                </a:cxn>
                <a:cxn ang="0">
                  <a:pos x="283" y="69"/>
                </a:cxn>
                <a:cxn ang="0">
                  <a:pos x="303" y="82"/>
                </a:cxn>
                <a:cxn ang="0">
                  <a:pos x="313" y="92"/>
                </a:cxn>
                <a:cxn ang="0">
                  <a:pos x="313" y="105"/>
                </a:cxn>
                <a:cxn ang="0">
                  <a:pos x="278" y="119"/>
                </a:cxn>
                <a:cxn ang="0">
                  <a:pos x="268" y="136"/>
                </a:cxn>
                <a:cxn ang="0">
                  <a:pos x="253" y="119"/>
                </a:cxn>
                <a:cxn ang="0">
                  <a:pos x="242" y="136"/>
                </a:cxn>
                <a:cxn ang="0">
                  <a:pos x="238" y="150"/>
                </a:cxn>
                <a:cxn ang="0">
                  <a:pos x="227" y="150"/>
                </a:cxn>
                <a:cxn ang="0">
                  <a:pos x="203" y="128"/>
                </a:cxn>
                <a:cxn ang="0">
                  <a:pos x="193" y="128"/>
                </a:cxn>
                <a:cxn ang="0">
                  <a:pos x="181" y="115"/>
                </a:cxn>
                <a:cxn ang="0">
                  <a:pos x="141" y="128"/>
                </a:cxn>
                <a:cxn ang="0">
                  <a:pos x="15" y="164"/>
                </a:cxn>
                <a:cxn ang="0">
                  <a:pos x="0" y="82"/>
                </a:cxn>
                <a:cxn ang="0">
                  <a:pos x="62" y="61"/>
                </a:cxn>
              </a:cxnLst>
              <a:rect l="0" t="0" r="r" b="b"/>
              <a:pathLst>
                <a:path w="313" h="164">
                  <a:moveTo>
                    <a:pt x="62" y="61"/>
                  </a:moveTo>
                  <a:lnTo>
                    <a:pt x="146" y="30"/>
                  </a:lnTo>
                  <a:lnTo>
                    <a:pt x="165" y="5"/>
                  </a:lnTo>
                  <a:lnTo>
                    <a:pt x="193" y="0"/>
                  </a:lnTo>
                  <a:lnTo>
                    <a:pt x="193" y="16"/>
                  </a:lnTo>
                  <a:lnTo>
                    <a:pt x="203" y="24"/>
                  </a:lnTo>
                  <a:lnTo>
                    <a:pt x="212" y="30"/>
                  </a:lnTo>
                  <a:lnTo>
                    <a:pt x="227" y="30"/>
                  </a:lnTo>
                  <a:lnTo>
                    <a:pt x="212" y="38"/>
                  </a:lnTo>
                  <a:lnTo>
                    <a:pt x="208" y="51"/>
                  </a:lnTo>
                  <a:lnTo>
                    <a:pt x="208" y="61"/>
                  </a:lnTo>
                  <a:lnTo>
                    <a:pt x="227" y="69"/>
                  </a:lnTo>
                  <a:lnTo>
                    <a:pt x="233" y="69"/>
                  </a:lnTo>
                  <a:lnTo>
                    <a:pt x="242" y="82"/>
                  </a:lnTo>
                  <a:lnTo>
                    <a:pt x="253" y="105"/>
                  </a:lnTo>
                  <a:lnTo>
                    <a:pt x="287" y="105"/>
                  </a:lnTo>
                  <a:lnTo>
                    <a:pt x="303" y="96"/>
                  </a:lnTo>
                  <a:lnTo>
                    <a:pt x="292" y="82"/>
                  </a:lnTo>
                  <a:lnTo>
                    <a:pt x="283" y="74"/>
                  </a:lnTo>
                  <a:lnTo>
                    <a:pt x="283" y="69"/>
                  </a:lnTo>
                  <a:lnTo>
                    <a:pt x="303" y="82"/>
                  </a:lnTo>
                  <a:lnTo>
                    <a:pt x="313" y="92"/>
                  </a:lnTo>
                  <a:lnTo>
                    <a:pt x="313" y="105"/>
                  </a:lnTo>
                  <a:lnTo>
                    <a:pt x="278" y="119"/>
                  </a:lnTo>
                  <a:lnTo>
                    <a:pt x="268" y="136"/>
                  </a:lnTo>
                  <a:lnTo>
                    <a:pt x="253" y="119"/>
                  </a:lnTo>
                  <a:lnTo>
                    <a:pt x="242" y="136"/>
                  </a:lnTo>
                  <a:lnTo>
                    <a:pt x="238" y="150"/>
                  </a:lnTo>
                  <a:lnTo>
                    <a:pt x="227" y="150"/>
                  </a:lnTo>
                  <a:lnTo>
                    <a:pt x="203" y="128"/>
                  </a:lnTo>
                  <a:lnTo>
                    <a:pt x="193" y="128"/>
                  </a:lnTo>
                  <a:lnTo>
                    <a:pt x="181" y="115"/>
                  </a:lnTo>
                  <a:lnTo>
                    <a:pt x="141" y="128"/>
                  </a:lnTo>
                  <a:lnTo>
                    <a:pt x="15" y="164"/>
                  </a:lnTo>
                  <a:lnTo>
                    <a:pt x="0" y="82"/>
                  </a:lnTo>
                  <a:lnTo>
                    <a:pt x="62" y="61"/>
                  </a:lnTo>
                  <a:close/>
                </a:path>
              </a:pathLst>
            </a:custGeom>
            <a:solidFill>
              <a:srgbClr val="FFEA00"/>
            </a:solidFill>
            <a:ln w="9525">
              <a:noFill/>
              <a:round/>
              <a:headEnd/>
              <a:tailEnd/>
            </a:ln>
          </p:spPr>
          <p:txBody>
            <a:bodyPr/>
            <a:lstStyle/>
            <a:p>
              <a:endParaRPr lang="en-US"/>
            </a:p>
          </p:txBody>
        </p:sp>
        <p:sp>
          <p:nvSpPr>
            <p:cNvPr id="745644" name="Freeform 172"/>
            <p:cNvSpPr>
              <a:spLocks/>
            </p:cNvSpPr>
            <p:nvPr/>
          </p:nvSpPr>
          <p:spPr bwMode="auto">
            <a:xfrm>
              <a:off x="5066" y="1425"/>
              <a:ext cx="313" cy="164"/>
            </a:xfrm>
            <a:custGeom>
              <a:avLst/>
              <a:gdLst/>
              <a:ahLst/>
              <a:cxnLst>
                <a:cxn ang="0">
                  <a:pos x="62" y="61"/>
                </a:cxn>
                <a:cxn ang="0">
                  <a:pos x="146" y="30"/>
                </a:cxn>
                <a:cxn ang="0">
                  <a:pos x="165" y="5"/>
                </a:cxn>
                <a:cxn ang="0">
                  <a:pos x="193" y="0"/>
                </a:cxn>
                <a:cxn ang="0">
                  <a:pos x="193" y="16"/>
                </a:cxn>
                <a:cxn ang="0">
                  <a:pos x="203" y="24"/>
                </a:cxn>
                <a:cxn ang="0">
                  <a:pos x="212" y="30"/>
                </a:cxn>
                <a:cxn ang="0">
                  <a:pos x="227" y="30"/>
                </a:cxn>
                <a:cxn ang="0">
                  <a:pos x="212" y="38"/>
                </a:cxn>
                <a:cxn ang="0">
                  <a:pos x="208" y="51"/>
                </a:cxn>
                <a:cxn ang="0">
                  <a:pos x="208" y="61"/>
                </a:cxn>
                <a:cxn ang="0">
                  <a:pos x="227" y="69"/>
                </a:cxn>
                <a:cxn ang="0">
                  <a:pos x="233" y="69"/>
                </a:cxn>
                <a:cxn ang="0">
                  <a:pos x="242" y="82"/>
                </a:cxn>
                <a:cxn ang="0">
                  <a:pos x="253" y="105"/>
                </a:cxn>
                <a:cxn ang="0">
                  <a:pos x="287" y="105"/>
                </a:cxn>
                <a:cxn ang="0">
                  <a:pos x="303" y="96"/>
                </a:cxn>
                <a:cxn ang="0">
                  <a:pos x="292" y="82"/>
                </a:cxn>
                <a:cxn ang="0">
                  <a:pos x="283" y="74"/>
                </a:cxn>
                <a:cxn ang="0">
                  <a:pos x="283" y="69"/>
                </a:cxn>
                <a:cxn ang="0">
                  <a:pos x="303" y="82"/>
                </a:cxn>
                <a:cxn ang="0">
                  <a:pos x="313" y="92"/>
                </a:cxn>
                <a:cxn ang="0">
                  <a:pos x="313" y="105"/>
                </a:cxn>
                <a:cxn ang="0">
                  <a:pos x="278" y="119"/>
                </a:cxn>
                <a:cxn ang="0">
                  <a:pos x="268" y="136"/>
                </a:cxn>
                <a:cxn ang="0">
                  <a:pos x="253" y="119"/>
                </a:cxn>
                <a:cxn ang="0">
                  <a:pos x="242" y="136"/>
                </a:cxn>
                <a:cxn ang="0">
                  <a:pos x="238" y="150"/>
                </a:cxn>
                <a:cxn ang="0">
                  <a:pos x="227" y="150"/>
                </a:cxn>
                <a:cxn ang="0">
                  <a:pos x="203" y="128"/>
                </a:cxn>
                <a:cxn ang="0">
                  <a:pos x="193" y="128"/>
                </a:cxn>
                <a:cxn ang="0">
                  <a:pos x="181" y="115"/>
                </a:cxn>
                <a:cxn ang="0">
                  <a:pos x="141" y="128"/>
                </a:cxn>
                <a:cxn ang="0">
                  <a:pos x="15" y="164"/>
                </a:cxn>
                <a:cxn ang="0">
                  <a:pos x="0" y="82"/>
                </a:cxn>
                <a:cxn ang="0">
                  <a:pos x="62" y="61"/>
                </a:cxn>
              </a:cxnLst>
              <a:rect l="0" t="0" r="r" b="b"/>
              <a:pathLst>
                <a:path w="313" h="164">
                  <a:moveTo>
                    <a:pt x="62" y="61"/>
                  </a:moveTo>
                  <a:lnTo>
                    <a:pt x="146" y="30"/>
                  </a:lnTo>
                  <a:lnTo>
                    <a:pt x="165" y="5"/>
                  </a:lnTo>
                  <a:lnTo>
                    <a:pt x="193" y="0"/>
                  </a:lnTo>
                  <a:lnTo>
                    <a:pt x="193" y="16"/>
                  </a:lnTo>
                  <a:lnTo>
                    <a:pt x="203" y="24"/>
                  </a:lnTo>
                  <a:lnTo>
                    <a:pt x="212" y="30"/>
                  </a:lnTo>
                  <a:lnTo>
                    <a:pt x="227" y="30"/>
                  </a:lnTo>
                  <a:lnTo>
                    <a:pt x="212" y="38"/>
                  </a:lnTo>
                  <a:lnTo>
                    <a:pt x="208" y="51"/>
                  </a:lnTo>
                  <a:lnTo>
                    <a:pt x="208" y="61"/>
                  </a:lnTo>
                  <a:lnTo>
                    <a:pt x="227" y="69"/>
                  </a:lnTo>
                  <a:lnTo>
                    <a:pt x="233" y="69"/>
                  </a:lnTo>
                  <a:lnTo>
                    <a:pt x="242" y="82"/>
                  </a:lnTo>
                  <a:lnTo>
                    <a:pt x="253" y="105"/>
                  </a:lnTo>
                  <a:lnTo>
                    <a:pt x="287" y="105"/>
                  </a:lnTo>
                  <a:lnTo>
                    <a:pt x="303" y="96"/>
                  </a:lnTo>
                  <a:lnTo>
                    <a:pt x="292" y="82"/>
                  </a:lnTo>
                  <a:lnTo>
                    <a:pt x="283" y="74"/>
                  </a:lnTo>
                  <a:lnTo>
                    <a:pt x="283" y="69"/>
                  </a:lnTo>
                  <a:lnTo>
                    <a:pt x="303" y="82"/>
                  </a:lnTo>
                  <a:lnTo>
                    <a:pt x="313" y="92"/>
                  </a:lnTo>
                  <a:lnTo>
                    <a:pt x="313" y="105"/>
                  </a:lnTo>
                  <a:lnTo>
                    <a:pt x="278" y="119"/>
                  </a:lnTo>
                  <a:lnTo>
                    <a:pt x="268" y="136"/>
                  </a:lnTo>
                  <a:lnTo>
                    <a:pt x="253" y="119"/>
                  </a:lnTo>
                  <a:lnTo>
                    <a:pt x="242" y="136"/>
                  </a:lnTo>
                  <a:lnTo>
                    <a:pt x="238" y="150"/>
                  </a:lnTo>
                  <a:lnTo>
                    <a:pt x="227" y="150"/>
                  </a:lnTo>
                  <a:lnTo>
                    <a:pt x="203" y="128"/>
                  </a:lnTo>
                  <a:lnTo>
                    <a:pt x="193" y="128"/>
                  </a:lnTo>
                  <a:lnTo>
                    <a:pt x="181" y="115"/>
                  </a:lnTo>
                  <a:lnTo>
                    <a:pt x="141" y="128"/>
                  </a:lnTo>
                  <a:lnTo>
                    <a:pt x="15" y="164"/>
                  </a:lnTo>
                  <a:lnTo>
                    <a:pt x="0" y="82"/>
                  </a:lnTo>
                  <a:lnTo>
                    <a:pt x="62" y="61"/>
                  </a:lnTo>
                </a:path>
              </a:pathLst>
            </a:custGeom>
            <a:noFill/>
            <a:ln w="12700" cap="rnd">
              <a:solidFill>
                <a:srgbClr val="000000"/>
              </a:solidFill>
              <a:prstDash val="solid"/>
              <a:round/>
              <a:headEnd/>
              <a:tailEnd/>
            </a:ln>
          </p:spPr>
          <p:txBody>
            <a:bodyPr/>
            <a:lstStyle/>
            <a:p>
              <a:endParaRPr lang="en-US"/>
            </a:p>
          </p:txBody>
        </p:sp>
      </p:grpSp>
      <p:sp>
        <p:nvSpPr>
          <p:cNvPr id="745645" name="Freeform 173"/>
          <p:cNvSpPr>
            <a:spLocks/>
          </p:cNvSpPr>
          <p:nvPr/>
        </p:nvSpPr>
        <p:spPr bwMode="auto">
          <a:xfrm>
            <a:off x="7988300" y="2562225"/>
            <a:ext cx="239713" cy="217488"/>
          </a:xfrm>
          <a:custGeom>
            <a:avLst/>
            <a:gdLst/>
            <a:ahLst/>
            <a:cxnLst>
              <a:cxn ang="0">
                <a:pos x="24" y="137"/>
              </a:cxn>
              <a:cxn ang="0">
                <a:pos x="151" y="56"/>
              </a:cxn>
              <a:cxn ang="0">
                <a:pos x="127" y="0"/>
              </a:cxn>
              <a:cxn ang="0">
                <a:pos x="0" y="37"/>
              </a:cxn>
              <a:cxn ang="0">
                <a:pos x="15" y="105"/>
              </a:cxn>
              <a:cxn ang="0">
                <a:pos x="31" y="115"/>
              </a:cxn>
              <a:cxn ang="0">
                <a:pos x="15" y="137"/>
              </a:cxn>
              <a:cxn ang="0">
                <a:pos x="24" y="137"/>
              </a:cxn>
            </a:cxnLst>
            <a:rect l="0" t="0" r="r" b="b"/>
            <a:pathLst>
              <a:path w="151" h="137">
                <a:moveTo>
                  <a:pt x="24" y="137"/>
                </a:moveTo>
                <a:lnTo>
                  <a:pt x="151" y="56"/>
                </a:lnTo>
                <a:lnTo>
                  <a:pt x="127" y="0"/>
                </a:lnTo>
                <a:lnTo>
                  <a:pt x="0" y="37"/>
                </a:lnTo>
                <a:lnTo>
                  <a:pt x="15" y="105"/>
                </a:lnTo>
                <a:lnTo>
                  <a:pt x="31" y="115"/>
                </a:lnTo>
                <a:lnTo>
                  <a:pt x="15" y="137"/>
                </a:lnTo>
                <a:lnTo>
                  <a:pt x="24" y="137"/>
                </a:lnTo>
                <a:close/>
              </a:path>
            </a:pathLst>
          </a:custGeom>
          <a:solidFill>
            <a:srgbClr val="FFFFFF"/>
          </a:solidFill>
          <a:ln w="9525">
            <a:noFill/>
            <a:round/>
            <a:headEnd/>
            <a:tailEnd/>
          </a:ln>
        </p:spPr>
        <p:txBody>
          <a:bodyPr/>
          <a:lstStyle/>
          <a:p>
            <a:endParaRPr lang="en-US"/>
          </a:p>
        </p:txBody>
      </p:sp>
      <p:grpSp>
        <p:nvGrpSpPr>
          <p:cNvPr id="745618" name="Group 174"/>
          <p:cNvGrpSpPr>
            <a:grpSpLocks/>
          </p:cNvGrpSpPr>
          <p:nvPr/>
        </p:nvGrpSpPr>
        <p:grpSpPr bwMode="auto">
          <a:xfrm>
            <a:off x="7988300" y="2562225"/>
            <a:ext cx="239713" cy="217488"/>
            <a:chOff x="5080" y="1554"/>
            <a:chExt cx="151" cy="137"/>
          </a:xfrm>
        </p:grpSpPr>
        <p:sp>
          <p:nvSpPr>
            <p:cNvPr id="745647" name="Freeform 175"/>
            <p:cNvSpPr>
              <a:spLocks/>
            </p:cNvSpPr>
            <p:nvPr/>
          </p:nvSpPr>
          <p:spPr bwMode="auto">
            <a:xfrm>
              <a:off x="5080" y="1554"/>
              <a:ext cx="151" cy="137"/>
            </a:xfrm>
            <a:custGeom>
              <a:avLst/>
              <a:gdLst/>
              <a:ahLst/>
              <a:cxnLst>
                <a:cxn ang="0">
                  <a:pos x="24" y="137"/>
                </a:cxn>
                <a:cxn ang="0">
                  <a:pos x="151" y="56"/>
                </a:cxn>
                <a:cxn ang="0">
                  <a:pos x="127" y="0"/>
                </a:cxn>
                <a:cxn ang="0">
                  <a:pos x="0" y="37"/>
                </a:cxn>
                <a:cxn ang="0">
                  <a:pos x="15" y="105"/>
                </a:cxn>
                <a:cxn ang="0">
                  <a:pos x="31" y="115"/>
                </a:cxn>
                <a:cxn ang="0">
                  <a:pos x="15" y="137"/>
                </a:cxn>
                <a:cxn ang="0">
                  <a:pos x="24" y="137"/>
                </a:cxn>
              </a:cxnLst>
              <a:rect l="0" t="0" r="r" b="b"/>
              <a:pathLst>
                <a:path w="151" h="137">
                  <a:moveTo>
                    <a:pt x="24" y="137"/>
                  </a:moveTo>
                  <a:lnTo>
                    <a:pt x="151" y="56"/>
                  </a:lnTo>
                  <a:lnTo>
                    <a:pt x="127" y="0"/>
                  </a:lnTo>
                  <a:lnTo>
                    <a:pt x="0" y="37"/>
                  </a:lnTo>
                  <a:lnTo>
                    <a:pt x="15" y="105"/>
                  </a:lnTo>
                  <a:lnTo>
                    <a:pt x="31" y="115"/>
                  </a:lnTo>
                  <a:lnTo>
                    <a:pt x="15" y="137"/>
                  </a:lnTo>
                  <a:lnTo>
                    <a:pt x="24" y="137"/>
                  </a:lnTo>
                  <a:close/>
                </a:path>
              </a:pathLst>
            </a:custGeom>
            <a:solidFill>
              <a:srgbClr val="FFEA00"/>
            </a:solidFill>
            <a:ln w="9525">
              <a:noFill/>
              <a:round/>
              <a:headEnd/>
              <a:tailEnd/>
            </a:ln>
          </p:spPr>
          <p:txBody>
            <a:bodyPr/>
            <a:lstStyle/>
            <a:p>
              <a:endParaRPr lang="en-US"/>
            </a:p>
          </p:txBody>
        </p:sp>
        <p:sp>
          <p:nvSpPr>
            <p:cNvPr id="745648" name="Freeform 176"/>
            <p:cNvSpPr>
              <a:spLocks/>
            </p:cNvSpPr>
            <p:nvPr/>
          </p:nvSpPr>
          <p:spPr bwMode="auto">
            <a:xfrm>
              <a:off x="5080" y="1554"/>
              <a:ext cx="151" cy="137"/>
            </a:xfrm>
            <a:custGeom>
              <a:avLst/>
              <a:gdLst/>
              <a:ahLst/>
              <a:cxnLst>
                <a:cxn ang="0">
                  <a:pos x="24" y="137"/>
                </a:cxn>
                <a:cxn ang="0">
                  <a:pos x="151" y="56"/>
                </a:cxn>
                <a:cxn ang="0">
                  <a:pos x="127" y="0"/>
                </a:cxn>
                <a:cxn ang="0">
                  <a:pos x="0" y="37"/>
                </a:cxn>
                <a:cxn ang="0">
                  <a:pos x="15" y="105"/>
                </a:cxn>
                <a:cxn ang="0">
                  <a:pos x="31" y="115"/>
                </a:cxn>
                <a:cxn ang="0">
                  <a:pos x="15" y="137"/>
                </a:cxn>
                <a:cxn ang="0">
                  <a:pos x="24" y="137"/>
                </a:cxn>
              </a:cxnLst>
              <a:rect l="0" t="0" r="r" b="b"/>
              <a:pathLst>
                <a:path w="151" h="137">
                  <a:moveTo>
                    <a:pt x="24" y="137"/>
                  </a:moveTo>
                  <a:lnTo>
                    <a:pt x="151" y="56"/>
                  </a:lnTo>
                  <a:lnTo>
                    <a:pt x="127" y="0"/>
                  </a:lnTo>
                  <a:lnTo>
                    <a:pt x="0" y="37"/>
                  </a:lnTo>
                  <a:lnTo>
                    <a:pt x="15" y="105"/>
                  </a:lnTo>
                  <a:lnTo>
                    <a:pt x="31" y="115"/>
                  </a:lnTo>
                  <a:lnTo>
                    <a:pt x="15" y="137"/>
                  </a:lnTo>
                  <a:lnTo>
                    <a:pt x="24" y="137"/>
                  </a:lnTo>
                </a:path>
              </a:pathLst>
            </a:custGeom>
            <a:noFill/>
            <a:ln w="12700" cap="rnd">
              <a:solidFill>
                <a:srgbClr val="000000"/>
              </a:solidFill>
              <a:prstDash val="solid"/>
              <a:round/>
              <a:headEnd/>
              <a:tailEnd/>
            </a:ln>
          </p:spPr>
          <p:txBody>
            <a:bodyPr/>
            <a:lstStyle/>
            <a:p>
              <a:endParaRPr lang="en-US"/>
            </a:p>
          </p:txBody>
        </p:sp>
      </p:grpSp>
      <p:sp>
        <p:nvSpPr>
          <p:cNvPr id="745649" name="Freeform 177"/>
          <p:cNvSpPr>
            <a:spLocks/>
          </p:cNvSpPr>
          <p:nvPr/>
        </p:nvSpPr>
        <p:spPr bwMode="auto">
          <a:xfrm>
            <a:off x="8189913" y="2541588"/>
            <a:ext cx="112712" cy="107950"/>
          </a:xfrm>
          <a:custGeom>
            <a:avLst/>
            <a:gdLst/>
            <a:ahLst/>
            <a:cxnLst>
              <a:cxn ang="0">
                <a:pos x="0" y="13"/>
              </a:cxn>
              <a:cxn ang="0">
                <a:pos x="24" y="68"/>
              </a:cxn>
              <a:cxn ang="0">
                <a:pos x="66" y="49"/>
              </a:cxn>
              <a:cxn ang="0">
                <a:pos x="66" y="35"/>
              </a:cxn>
              <a:cxn ang="0">
                <a:pos x="71" y="21"/>
              </a:cxn>
              <a:cxn ang="0">
                <a:pos x="62" y="13"/>
              </a:cxn>
              <a:cxn ang="0">
                <a:pos x="51" y="13"/>
              </a:cxn>
              <a:cxn ang="0">
                <a:pos x="39" y="0"/>
              </a:cxn>
              <a:cxn ang="0">
                <a:pos x="0" y="13"/>
              </a:cxn>
            </a:cxnLst>
            <a:rect l="0" t="0" r="r" b="b"/>
            <a:pathLst>
              <a:path w="71" h="68">
                <a:moveTo>
                  <a:pt x="0" y="13"/>
                </a:moveTo>
                <a:lnTo>
                  <a:pt x="24" y="68"/>
                </a:lnTo>
                <a:lnTo>
                  <a:pt x="66" y="49"/>
                </a:lnTo>
                <a:lnTo>
                  <a:pt x="66" y="35"/>
                </a:lnTo>
                <a:lnTo>
                  <a:pt x="71" y="21"/>
                </a:lnTo>
                <a:lnTo>
                  <a:pt x="62" y="13"/>
                </a:lnTo>
                <a:lnTo>
                  <a:pt x="51" y="13"/>
                </a:lnTo>
                <a:lnTo>
                  <a:pt x="39" y="0"/>
                </a:lnTo>
                <a:lnTo>
                  <a:pt x="0" y="13"/>
                </a:lnTo>
                <a:close/>
              </a:path>
            </a:pathLst>
          </a:custGeom>
          <a:solidFill>
            <a:srgbClr val="FFFFFF"/>
          </a:solidFill>
          <a:ln w="9525">
            <a:noFill/>
            <a:round/>
            <a:headEnd/>
            <a:tailEnd/>
          </a:ln>
        </p:spPr>
        <p:txBody>
          <a:bodyPr/>
          <a:lstStyle/>
          <a:p>
            <a:endParaRPr lang="en-US"/>
          </a:p>
        </p:txBody>
      </p:sp>
      <p:grpSp>
        <p:nvGrpSpPr>
          <p:cNvPr id="745622" name="Group 178"/>
          <p:cNvGrpSpPr>
            <a:grpSpLocks/>
          </p:cNvGrpSpPr>
          <p:nvPr/>
        </p:nvGrpSpPr>
        <p:grpSpPr bwMode="auto">
          <a:xfrm>
            <a:off x="8189913" y="2541588"/>
            <a:ext cx="112712" cy="107950"/>
            <a:chOff x="5207" y="1541"/>
            <a:chExt cx="71" cy="68"/>
          </a:xfrm>
        </p:grpSpPr>
        <p:sp>
          <p:nvSpPr>
            <p:cNvPr id="745651" name="Freeform 179"/>
            <p:cNvSpPr>
              <a:spLocks/>
            </p:cNvSpPr>
            <p:nvPr/>
          </p:nvSpPr>
          <p:spPr bwMode="auto">
            <a:xfrm>
              <a:off x="5207" y="1541"/>
              <a:ext cx="71" cy="68"/>
            </a:xfrm>
            <a:custGeom>
              <a:avLst/>
              <a:gdLst/>
              <a:ahLst/>
              <a:cxnLst>
                <a:cxn ang="0">
                  <a:pos x="0" y="13"/>
                </a:cxn>
                <a:cxn ang="0">
                  <a:pos x="24" y="68"/>
                </a:cxn>
                <a:cxn ang="0">
                  <a:pos x="66" y="49"/>
                </a:cxn>
                <a:cxn ang="0">
                  <a:pos x="66" y="35"/>
                </a:cxn>
                <a:cxn ang="0">
                  <a:pos x="71" y="21"/>
                </a:cxn>
                <a:cxn ang="0">
                  <a:pos x="62" y="13"/>
                </a:cxn>
                <a:cxn ang="0">
                  <a:pos x="51" y="13"/>
                </a:cxn>
                <a:cxn ang="0">
                  <a:pos x="39" y="0"/>
                </a:cxn>
                <a:cxn ang="0">
                  <a:pos x="0" y="13"/>
                </a:cxn>
              </a:cxnLst>
              <a:rect l="0" t="0" r="r" b="b"/>
              <a:pathLst>
                <a:path w="71" h="68">
                  <a:moveTo>
                    <a:pt x="0" y="13"/>
                  </a:moveTo>
                  <a:lnTo>
                    <a:pt x="24" y="68"/>
                  </a:lnTo>
                  <a:lnTo>
                    <a:pt x="66" y="49"/>
                  </a:lnTo>
                  <a:lnTo>
                    <a:pt x="66" y="35"/>
                  </a:lnTo>
                  <a:lnTo>
                    <a:pt x="71" y="21"/>
                  </a:lnTo>
                  <a:lnTo>
                    <a:pt x="62" y="13"/>
                  </a:lnTo>
                  <a:lnTo>
                    <a:pt x="51" y="13"/>
                  </a:lnTo>
                  <a:lnTo>
                    <a:pt x="39" y="0"/>
                  </a:lnTo>
                  <a:lnTo>
                    <a:pt x="0" y="13"/>
                  </a:lnTo>
                  <a:close/>
                </a:path>
              </a:pathLst>
            </a:custGeom>
            <a:solidFill>
              <a:srgbClr val="FFEA00"/>
            </a:solidFill>
            <a:ln w="9525">
              <a:noFill/>
              <a:round/>
              <a:headEnd/>
              <a:tailEnd/>
            </a:ln>
          </p:spPr>
          <p:txBody>
            <a:bodyPr/>
            <a:lstStyle/>
            <a:p>
              <a:endParaRPr lang="en-US"/>
            </a:p>
          </p:txBody>
        </p:sp>
        <p:sp>
          <p:nvSpPr>
            <p:cNvPr id="745652" name="Freeform 180"/>
            <p:cNvSpPr>
              <a:spLocks/>
            </p:cNvSpPr>
            <p:nvPr/>
          </p:nvSpPr>
          <p:spPr bwMode="auto">
            <a:xfrm>
              <a:off x="5207" y="1541"/>
              <a:ext cx="71" cy="68"/>
            </a:xfrm>
            <a:custGeom>
              <a:avLst/>
              <a:gdLst/>
              <a:ahLst/>
              <a:cxnLst>
                <a:cxn ang="0">
                  <a:pos x="0" y="13"/>
                </a:cxn>
                <a:cxn ang="0">
                  <a:pos x="24" y="68"/>
                </a:cxn>
                <a:cxn ang="0">
                  <a:pos x="66" y="49"/>
                </a:cxn>
                <a:cxn ang="0">
                  <a:pos x="66" y="35"/>
                </a:cxn>
                <a:cxn ang="0">
                  <a:pos x="71" y="21"/>
                </a:cxn>
                <a:cxn ang="0">
                  <a:pos x="62" y="13"/>
                </a:cxn>
                <a:cxn ang="0">
                  <a:pos x="51" y="13"/>
                </a:cxn>
                <a:cxn ang="0">
                  <a:pos x="39" y="0"/>
                </a:cxn>
                <a:cxn ang="0">
                  <a:pos x="0" y="13"/>
                </a:cxn>
              </a:cxnLst>
              <a:rect l="0" t="0" r="r" b="b"/>
              <a:pathLst>
                <a:path w="71" h="68">
                  <a:moveTo>
                    <a:pt x="0" y="13"/>
                  </a:moveTo>
                  <a:lnTo>
                    <a:pt x="24" y="68"/>
                  </a:lnTo>
                  <a:lnTo>
                    <a:pt x="66" y="49"/>
                  </a:lnTo>
                  <a:lnTo>
                    <a:pt x="66" y="35"/>
                  </a:lnTo>
                  <a:lnTo>
                    <a:pt x="71" y="21"/>
                  </a:lnTo>
                  <a:lnTo>
                    <a:pt x="62" y="13"/>
                  </a:lnTo>
                  <a:lnTo>
                    <a:pt x="51" y="13"/>
                  </a:lnTo>
                  <a:lnTo>
                    <a:pt x="39" y="0"/>
                  </a:lnTo>
                  <a:lnTo>
                    <a:pt x="0" y="13"/>
                  </a:lnTo>
                </a:path>
              </a:pathLst>
            </a:custGeom>
            <a:noFill/>
            <a:ln w="12700" cap="rnd">
              <a:solidFill>
                <a:srgbClr val="000000"/>
              </a:solidFill>
              <a:prstDash val="solid"/>
              <a:round/>
              <a:headEnd/>
              <a:tailEnd/>
            </a:ln>
          </p:spPr>
          <p:txBody>
            <a:bodyPr/>
            <a:lstStyle/>
            <a:p>
              <a:endParaRPr lang="en-US"/>
            </a:p>
          </p:txBody>
        </p:sp>
      </p:grpSp>
      <p:sp>
        <p:nvSpPr>
          <p:cNvPr id="745653" name="Freeform 181"/>
          <p:cNvSpPr>
            <a:spLocks/>
          </p:cNvSpPr>
          <p:nvPr/>
        </p:nvSpPr>
        <p:spPr bwMode="auto">
          <a:xfrm>
            <a:off x="7015163" y="2692400"/>
            <a:ext cx="884237" cy="571500"/>
          </a:xfrm>
          <a:custGeom>
            <a:avLst/>
            <a:gdLst/>
            <a:ahLst/>
            <a:cxnLst>
              <a:cxn ang="0">
                <a:pos x="56" y="360"/>
              </a:cxn>
              <a:cxn ang="0">
                <a:pos x="157" y="336"/>
              </a:cxn>
              <a:cxn ang="0">
                <a:pos x="485" y="269"/>
              </a:cxn>
              <a:cxn ang="0">
                <a:pos x="496" y="243"/>
              </a:cxn>
              <a:cxn ang="0">
                <a:pos x="526" y="246"/>
              </a:cxn>
              <a:cxn ang="0">
                <a:pos x="538" y="222"/>
              </a:cxn>
              <a:cxn ang="0">
                <a:pos x="538" y="214"/>
              </a:cxn>
              <a:cxn ang="0">
                <a:pos x="557" y="191"/>
              </a:cxn>
              <a:cxn ang="0">
                <a:pos x="547" y="177"/>
              </a:cxn>
              <a:cxn ang="0">
                <a:pos x="538" y="177"/>
              </a:cxn>
              <a:cxn ang="0">
                <a:pos x="521" y="168"/>
              </a:cxn>
              <a:cxn ang="0">
                <a:pos x="532" y="146"/>
              </a:cxn>
              <a:cxn ang="0">
                <a:pos x="515" y="133"/>
              </a:cxn>
              <a:cxn ang="0">
                <a:pos x="521" y="109"/>
              </a:cxn>
              <a:cxn ang="0">
                <a:pos x="521" y="92"/>
              </a:cxn>
              <a:cxn ang="0">
                <a:pos x="532" y="77"/>
              </a:cxn>
              <a:cxn ang="0">
                <a:pos x="515" y="59"/>
              </a:cxn>
              <a:cxn ang="0">
                <a:pos x="506" y="36"/>
              </a:cxn>
              <a:cxn ang="0">
                <a:pos x="485" y="32"/>
              </a:cxn>
              <a:cxn ang="0">
                <a:pos x="456" y="0"/>
              </a:cxn>
              <a:cxn ang="0">
                <a:pos x="65" y="92"/>
              </a:cxn>
              <a:cxn ang="0">
                <a:pos x="56" y="77"/>
              </a:cxn>
              <a:cxn ang="0">
                <a:pos x="0" y="109"/>
              </a:cxn>
              <a:cxn ang="0">
                <a:pos x="36" y="283"/>
              </a:cxn>
              <a:cxn ang="0">
                <a:pos x="56" y="360"/>
              </a:cxn>
            </a:cxnLst>
            <a:rect l="0" t="0" r="r" b="b"/>
            <a:pathLst>
              <a:path w="557" h="360">
                <a:moveTo>
                  <a:pt x="56" y="360"/>
                </a:moveTo>
                <a:lnTo>
                  <a:pt x="157" y="336"/>
                </a:lnTo>
                <a:lnTo>
                  <a:pt x="485" y="269"/>
                </a:lnTo>
                <a:lnTo>
                  <a:pt x="496" y="243"/>
                </a:lnTo>
                <a:lnTo>
                  <a:pt x="526" y="246"/>
                </a:lnTo>
                <a:lnTo>
                  <a:pt x="538" y="222"/>
                </a:lnTo>
                <a:lnTo>
                  <a:pt x="538" y="214"/>
                </a:lnTo>
                <a:lnTo>
                  <a:pt x="557" y="191"/>
                </a:lnTo>
                <a:lnTo>
                  <a:pt x="547" y="177"/>
                </a:lnTo>
                <a:lnTo>
                  <a:pt x="538" y="177"/>
                </a:lnTo>
                <a:lnTo>
                  <a:pt x="521" y="168"/>
                </a:lnTo>
                <a:lnTo>
                  <a:pt x="532" y="146"/>
                </a:lnTo>
                <a:lnTo>
                  <a:pt x="515" y="133"/>
                </a:lnTo>
                <a:lnTo>
                  <a:pt x="521" y="109"/>
                </a:lnTo>
                <a:lnTo>
                  <a:pt x="521" y="92"/>
                </a:lnTo>
                <a:lnTo>
                  <a:pt x="532" y="77"/>
                </a:lnTo>
                <a:lnTo>
                  <a:pt x="515" y="59"/>
                </a:lnTo>
                <a:lnTo>
                  <a:pt x="506" y="36"/>
                </a:lnTo>
                <a:lnTo>
                  <a:pt x="485" y="32"/>
                </a:lnTo>
                <a:lnTo>
                  <a:pt x="456" y="0"/>
                </a:lnTo>
                <a:lnTo>
                  <a:pt x="65" y="92"/>
                </a:lnTo>
                <a:lnTo>
                  <a:pt x="56" y="77"/>
                </a:lnTo>
                <a:lnTo>
                  <a:pt x="0" y="109"/>
                </a:lnTo>
                <a:lnTo>
                  <a:pt x="36" y="283"/>
                </a:lnTo>
                <a:lnTo>
                  <a:pt x="56" y="360"/>
                </a:lnTo>
                <a:close/>
              </a:path>
            </a:pathLst>
          </a:custGeom>
          <a:solidFill>
            <a:srgbClr val="FFFFFF"/>
          </a:solidFill>
          <a:ln w="9525">
            <a:noFill/>
            <a:round/>
            <a:headEnd/>
            <a:tailEnd/>
          </a:ln>
        </p:spPr>
        <p:txBody>
          <a:bodyPr/>
          <a:lstStyle/>
          <a:p>
            <a:endParaRPr lang="en-US"/>
          </a:p>
        </p:txBody>
      </p:sp>
      <p:grpSp>
        <p:nvGrpSpPr>
          <p:cNvPr id="745626" name="Group 182"/>
          <p:cNvGrpSpPr>
            <a:grpSpLocks/>
          </p:cNvGrpSpPr>
          <p:nvPr/>
        </p:nvGrpSpPr>
        <p:grpSpPr bwMode="auto">
          <a:xfrm>
            <a:off x="7015163" y="2692400"/>
            <a:ext cx="884237" cy="571500"/>
            <a:chOff x="4467" y="1636"/>
            <a:chExt cx="557" cy="360"/>
          </a:xfrm>
        </p:grpSpPr>
        <p:sp>
          <p:nvSpPr>
            <p:cNvPr id="745655" name="Freeform 183"/>
            <p:cNvSpPr>
              <a:spLocks/>
            </p:cNvSpPr>
            <p:nvPr/>
          </p:nvSpPr>
          <p:spPr bwMode="auto">
            <a:xfrm>
              <a:off x="4467" y="1636"/>
              <a:ext cx="557" cy="360"/>
            </a:xfrm>
            <a:custGeom>
              <a:avLst/>
              <a:gdLst/>
              <a:ahLst/>
              <a:cxnLst>
                <a:cxn ang="0">
                  <a:pos x="56" y="360"/>
                </a:cxn>
                <a:cxn ang="0">
                  <a:pos x="157" y="336"/>
                </a:cxn>
                <a:cxn ang="0">
                  <a:pos x="485" y="269"/>
                </a:cxn>
                <a:cxn ang="0">
                  <a:pos x="496" y="243"/>
                </a:cxn>
                <a:cxn ang="0">
                  <a:pos x="526" y="246"/>
                </a:cxn>
                <a:cxn ang="0">
                  <a:pos x="538" y="222"/>
                </a:cxn>
                <a:cxn ang="0">
                  <a:pos x="538" y="214"/>
                </a:cxn>
                <a:cxn ang="0">
                  <a:pos x="557" y="191"/>
                </a:cxn>
                <a:cxn ang="0">
                  <a:pos x="547" y="177"/>
                </a:cxn>
                <a:cxn ang="0">
                  <a:pos x="538" y="177"/>
                </a:cxn>
                <a:cxn ang="0">
                  <a:pos x="521" y="168"/>
                </a:cxn>
                <a:cxn ang="0">
                  <a:pos x="532" y="146"/>
                </a:cxn>
                <a:cxn ang="0">
                  <a:pos x="515" y="133"/>
                </a:cxn>
                <a:cxn ang="0">
                  <a:pos x="521" y="109"/>
                </a:cxn>
                <a:cxn ang="0">
                  <a:pos x="521" y="92"/>
                </a:cxn>
                <a:cxn ang="0">
                  <a:pos x="532" y="77"/>
                </a:cxn>
                <a:cxn ang="0">
                  <a:pos x="515" y="59"/>
                </a:cxn>
                <a:cxn ang="0">
                  <a:pos x="506" y="36"/>
                </a:cxn>
                <a:cxn ang="0">
                  <a:pos x="485" y="32"/>
                </a:cxn>
                <a:cxn ang="0">
                  <a:pos x="456" y="0"/>
                </a:cxn>
                <a:cxn ang="0">
                  <a:pos x="65" y="92"/>
                </a:cxn>
                <a:cxn ang="0">
                  <a:pos x="56" y="77"/>
                </a:cxn>
                <a:cxn ang="0">
                  <a:pos x="0" y="109"/>
                </a:cxn>
                <a:cxn ang="0">
                  <a:pos x="36" y="283"/>
                </a:cxn>
                <a:cxn ang="0">
                  <a:pos x="56" y="360"/>
                </a:cxn>
              </a:cxnLst>
              <a:rect l="0" t="0" r="r" b="b"/>
              <a:pathLst>
                <a:path w="557" h="360">
                  <a:moveTo>
                    <a:pt x="56" y="360"/>
                  </a:moveTo>
                  <a:lnTo>
                    <a:pt x="157" y="336"/>
                  </a:lnTo>
                  <a:lnTo>
                    <a:pt x="485" y="269"/>
                  </a:lnTo>
                  <a:lnTo>
                    <a:pt x="496" y="243"/>
                  </a:lnTo>
                  <a:lnTo>
                    <a:pt x="526" y="246"/>
                  </a:lnTo>
                  <a:lnTo>
                    <a:pt x="538" y="222"/>
                  </a:lnTo>
                  <a:lnTo>
                    <a:pt x="538" y="214"/>
                  </a:lnTo>
                  <a:lnTo>
                    <a:pt x="557" y="191"/>
                  </a:lnTo>
                  <a:lnTo>
                    <a:pt x="547" y="177"/>
                  </a:lnTo>
                  <a:lnTo>
                    <a:pt x="538" y="177"/>
                  </a:lnTo>
                  <a:lnTo>
                    <a:pt x="521" y="168"/>
                  </a:lnTo>
                  <a:lnTo>
                    <a:pt x="532" y="146"/>
                  </a:lnTo>
                  <a:lnTo>
                    <a:pt x="515" y="133"/>
                  </a:lnTo>
                  <a:lnTo>
                    <a:pt x="521" y="109"/>
                  </a:lnTo>
                  <a:lnTo>
                    <a:pt x="521" y="92"/>
                  </a:lnTo>
                  <a:lnTo>
                    <a:pt x="532" y="77"/>
                  </a:lnTo>
                  <a:lnTo>
                    <a:pt x="515" y="59"/>
                  </a:lnTo>
                  <a:lnTo>
                    <a:pt x="506" y="36"/>
                  </a:lnTo>
                  <a:lnTo>
                    <a:pt x="485" y="32"/>
                  </a:lnTo>
                  <a:lnTo>
                    <a:pt x="456" y="0"/>
                  </a:lnTo>
                  <a:lnTo>
                    <a:pt x="65" y="92"/>
                  </a:lnTo>
                  <a:lnTo>
                    <a:pt x="56" y="77"/>
                  </a:lnTo>
                  <a:lnTo>
                    <a:pt x="0" y="109"/>
                  </a:lnTo>
                  <a:lnTo>
                    <a:pt x="36" y="283"/>
                  </a:lnTo>
                  <a:lnTo>
                    <a:pt x="56" y="360"/>
                  </a:lnTo>
                  <a:close/>
                </a:path>
              </a:pathLst>
            </a:custGeom>
            <a:solidFill>
              <a:srgbClr val="FFEA00"/>
            </a:solidFill>
            <a:ln w="9525">
              <a:noFill/>
              <a:round/>
              <a:headEnd/>
              <a:tailEnd/>
            </a:ln>
          </p:spPr>
          <p:txBody>
            <a:bodyPr/>
            <a:lstStyle/>
            <a:p>
              <a:endParaRPr lang="en-US"/>
            </a:p>
          </p:txBody>
        </p:sp>
        <p:sp>
          <p:nvSpPr>
            <p:cNvPr id="745656" name="Freeform 184"/>
            <p:cNvSpPr>
              <a:spLocks/>
            </p:cNvSpPr>
            <p:nvPr/>
          </p:nvSpPr>
          <p:spPr bwMode="auto">
            <a:xfrm>
              <a:off x="4467" y="1636"/>
              <a:ext cx="557" cy="360"/>
            </a:xfrm>
            <a:custGeom>
              <a:avLst/>
              <a:gdLst/>
              <a:ahLst/>
              <a:cxnLst>
                <a:cxn ang="0">
                  <a:pos x="56" y="360"/>
                </a:cxn>
                <a:cxn ang="0">
                  <a:pos x="157" y="336"/>
                </a:cxn>
                <a:cxn ang="0">
                  <a:pos x="485" y="269"/>
                </a:cxn>
                <a:cxn ang="0">
                  <a:pos x="496" y="243"/>
                </a:cxn>
                <a:cxn ang="0">
                  <a:pos x="526" y="246"/>
                </a:cxn>
                <a:cxn ang="0">
                  <a:pos x="538" y="222"/>
                </a:cxn>
                <a:cxn ang="0">
                  <a:pos x="538" y="214"/>
                </a:cxn>
                <a:cxn ang="0">
                  <a:pos x="557" y="191"/>
                </a:cxn>
                <a:cxn ang="0">
                  <a:pos x="547" y="177"/>
                </a:cxn>
                <a:cxn ang="0">
                  <a:pos x="538" y="177"/>
                </a:cxn>
                <a:cxn ang="0">
                  <a:pos x="521" y="168"/>
                </a:cxn>
                <a:cxn ang="0">
                  <a:pos x="532" y="146"/>
                </a:cxn>
                <a:cxn ang="0">
                  <a:pos x="515" y="133"/>
                </a:cxn>
                <a:cxn ang="0">
                  <a:pos x="521" y="109"/>
                </a:cxn>
                <a:cxn ang="0">
                  <a:pos x="521" y="92"/>
                </a:cxn>
                <a:cxn ang="0">
                  <a:pos x="532" y="77"/>
                </a:cxn>
                <a:cxn ang="0">
                  <a:pos x="515" y="59"/>
                </a:cxn>
                <a:cxn ang="0">
                  <a:pos x="506" y="36"/>
                </a:cxn>
                <a:cxn ang="0">
                  <a:pos x="485" y="32"/>
                </a:cxn>
                <a:cxn ang="0">
                  <a:pos x="456" y="0"/>
                </a:cxn>
                <a:cxn ang="0">
                  <a:pos x="65" y="92"/>
                </a:cxn>
                <a:cxn ang="0">
                  <a:pos x="56" y="77"/>
                </a:cxn>
                <a:cxn ang="0">
                  <a:pos x="0" y="109"/>
                </a:cxn>
                <a:cxn ang="0">
                  <a:pos x="36" y="283"/>
                </a:cxn>
                <a:cxn ang="0">
                  <a:pos x="56" y="360"/>
                </a:cxn>
              </a:cxnLst>
              <a:rect l="0" t="0" r="r" b="b"/>
              <a:pathLst>
                <a:path w="557" h="360">
                  <a:moveTo>
                    <a:pt x="56" y="360"/>
                  </a:moveTo>
                  <a:lnTo>
                    <a:pt x="157" y="336"/>
                  </a:lnTo>
                  <a:lnTo>
                    <a:pt x="485" y="269"/>
                  </a:lnTo>
                  <a:lnTo>
                    <a:pt x="496" y="243"/>
                  </a:lnTo>
                  <a:lnTo>
                    <a:pt x="526" y="246"/>
                  </a:lnTo>
                  <a:lnTo>
                    <a:pt x="538" y="222"/>
                  </a:lnTo>
                  <a:lnTo>
                    <a:pt x="538" y="214"/>
                  </a:lnTo>
                  <a:lnTo>
                    <a:pt x="557" y="191"/>
                  </a:lnTo>
                  <a:lnTo>
                    <a:pt x="547" y="177"/>
                  </a:lnTo>
                  <a:lnTo>
                    <a:pt x="538" y="177"/>
                  </a:lnTo>
                  <a:lnTo>
                    <a:pt x="521" y="168"/>
                  </a:lnTo>
                  <a:lnTo>
                    <a:pt x="532" y="146"/>
                  </a:lnTo>
                  <a:lnTo>
                    <a:pt x="515" y="133"/>
                  </a:lnTo>
                  <a:lnTo>
                    <a:pt x="521" y="109"/>
                  </a:lnTo>
                  <a:lnTo>
                    <a:pt x="521" y="92"/>
                  </a:lnTo>
                  <a:lnTo>
                    <a:pt x="532" y="77"/>
                  </a:lnTo>
                  <a:lnTo>
                    <a:pt x="515" y="59"/>
                  </a:lnTo>
                  <a:lnTo>
                    <a:pt x="506" y="36"/>
                  </a:lnTo>
                  <a:lnTo>
                    <a:pt x="485" y="32"/>
                  </a:lnTo>
                  <a:lnTo>
                    <a:pt x="456" y="0"/>
                  </a:lnTo>
                  <a:lnTo>
                    <a:pt x="65" y="92"/>
                  </a:lnTo>
                  <a:lnTo>
                    <a:pt x="56" y="77"/>
                  </a:lnTo>
                  <a:lnTo>
                    <a:pt x="0" y="109"/>
                  </a:lnTo>
                  <a:lnTo>
                    <a:pt x="36" y="283"/>
                  </a:lnTo>
                  <a:lnTo>
                    <a:pt x="56" y="360"/>
                  </a:lnTo>
                </a:path>
              </a:pathLst>
            </a:custGeom>
            <a:noFill/>
            <a:ln w="12700" cap="rnd">
              <a:solidFill>
                <a:srgbClr val="000000"/>
              </a:solidFill>
              <a:prstDash val="solid"/>
              <a:round/>
              <a:headEnd/>
              <a:tailEnd/>
            </a:ln>
          </p:spPr>
          <p:txBody>
            <a:bodyPr/>
            <a:lstStyle/>
            <a:p>
              <a:endParaRPr lang="en-US"/>
            </a:p>
          </p:txBody>
        </p:sp>
      </p:grpSp>
      <p:sp>
        <p:nvSpPr>
          <p:cNvPr id="745657" name="Freeform 185"/>
          <p:cNvSpPr>
            <a:spLocks/>
          </p:cNvSpPr>
          <p:nvPr/>
        </p:nvSpPr>
        <p:spPr bwMode="auto">
          <a:xfrm>
            <a:off x="7832725" y="2813050"/>
            <a:ext cx="195263" cy="401638"/>
          </a:xfrm>
          <a:custGeom>
            <a:avLst/>
            <a:gdLst/>
            <a:ahLst/>
            <a:cxnLst>
              <a:cxn ang="0">
                <a:pos x="16" y="0"/>
              </a:cxn>
              <a:cxn ang="0">
                <a:pos x="108" y="11"/>
              </a:cxn>
              <a:cxn ang="0">
                <a:pos x="108" y="39"/>
              </a:cxn>
              <a:cxn ang="0">
                <a:pos x="92" y="84"/>
              </a:cxn>
              <a:cxn ang="0">
                <a:pos x="98" y="92"/>
              </a:cxn>
              <a:cxn ang="0">
                <a:pos x="118" y="92"/>
              </a:cxn>
              <a:cxn ang="0">
                <a:pos x="123" y="101"/>
              </a:cxn>
              <a:cxn ang="0">
                <a:pos x="123" y="146"/>
              </a:cxn>
              <a:cxn ang="0">
                <a:pos x="103" y="208"/>
              </a:cxn>
              <a:cxn ang="0">
                <a:pos x="88" y="253"/>
              </a:cxn>
              <a:cxn ang="0">
                <a:pos x="73" y="253"/>
              </a:cxn>
              <a:cxn ang="0">
                <a:pos x="73" y="243"/>
              </a:cxn>
              <a:cxn ang="0">
                <a:pos x="57" y="239"/>
              </a:cxn>
              <a:cxn ang="0">
                <a:pos x="47" y="239"/>
              </a:cxn>
              <a:cxn ang="0">
                <a:pos x="22" y="220"/>
              </a:cxn>
              <a:cxn ang="0">
                <a:pos x="6" y="198"/>
              </a:cxn>
              <a:cxn ang="0">
                <a:pos x="10" y="171"/>
              </a:cxn>
              <a:cxn ang="0">
                <a:pos x="22" y="146"/>
              </a:cxn>
              <a:cxn ang="0">
                <a:pos x="22" y="138"/>
              </a:cxn>
              <a:cxn ang="0">
                <a:pos x="42" y="115"/>
              </a:cxn>
              <a:cxn ang="0">
                <a:pos x="31" y="101"/>
              </a:cxn>
              <a:cxn ang="0">
                <a:pos x="22" y="101"/>
              </a:cxn>
              <a:cxn ang="0">
                <a:pos x="6" y="92"/>
              </a:cxn>
              <a:cxn ang="0">
                <a:pos x="16" y="70"/>
              </a:cxn>
              <a:cxn ang="0">
                <a:pos x="0" y="56"/>
              </a:cxn>
              <a:cxn ang="0">
                <a:pos x="6" y="33"/>
              </a:cxn>
              <a:cxn ang="0">
                <a:pos x="6" y="15"/>
              </a:cxn>
              <a:cxn ang="0">
                <a:pos x="16" y="0"/>
              </a:cxn>
            </a:cxnLst>
            <a:rect l="0" t="0" r="r" b="b"/>
            <a:pathLst>
              <a:path w="123" h="253">
                <a:moveTo>
                  <a:pt x="16" y="0"/>
                </a:moveTo>
                <a:lnTo>
                  <a:pt x="108" y="11"/>
                </a:lnTo>
                <a:lnTo>
                  <a:pt x="108" y="39"/>
                </a:lnTo>
                <a:lnTo>
                  <a:pt x="92" y="84"/>
                </a:lnTo>
                <a:lnTo>
                  <a:pt x="98" y="92"/>
                </a:lnTo>
                <a:lnTo>
                  <a:pt x="118" y="92"/>
                </a:lnTo>
                <a:lnTo>
                  <a:pt x="123" y="101"/>
                </a:lnTo>
                <a:lnTo>
                  <a:pt x="123" y="146"/>
                </a:lnTo>
                <a:lnTo>
                  <a:pt x="103" y="208"/>
                </a:lnTo>
                <a:lnTo>
                  <a:pt x="88" y="253"/>
                </a:lnTo>
                <a:lnTo>
                  <a:pt x="73" y="253"/>
                </a:lnTo>
                <a:lnTo>
                  <a:pt x="73" y="243"/>
                </a:lnTo>
                <a:lnTo>
                  <a:pt x="57" y="239"/>
                </a:lnTo>
                <a:lnTo>
                  <a:pt x="47" y="239"/>
                </a:lnTo>
                <a:lnTo>
                  <a:pt x="22" y="220"/>
                </a:lnTo>
                <a:lnTo>
                  <a:pt x="6" y="198"/>
                </a:lnTo>
                <a:lnTo>
                  <a:pt x="10" y="171"/>
                </a:lnTo>
                <a:lnTo>
                  <a:pt x="22" y="146"/>
                </a:lnTo>
                <a:lnTo>
                  <a:pt x="22" y="138"/>
                </a:lnTo>
                <a:lnTo>
                  <a:pt x="42" y="115"/>
                </a:lnTo>
                <a:lnTo>
                  <a:pt x="31" y="101"/>
                </a:lnTo>
                <a:lnTo>
                  <a:pt x="22" y="101"/>
                </a:lnTo>
                <a:lnTo>
                  <a:pt x="6" y="92"/>
                </a:lnTo>
                <a:lnTo>
                  <a:pt x="16" y="70"/>
                </a:lnTo>
                <a:lnTo>
                  <a:pt x="0" y="56"/>
                </a:lnTo>
                <a:lnTo>
                  <a:pt x="6" y="33"/>
                </a:lnTo>
                <a:lnTo>
                  <a:pt x="6" y="15"/>
                </a:lnTo>
                <a:lnTo>
                  <a:pt x="16" y="0"/>
                </a:lnTo>
                <a:close/>
              </a:path>
            </a:pathLst>
          </a:custGeom>
          <a:solidFill>
            <a:srgbClr val="FFFFFF"/>
          </a:solidFill>
          <a:ln w="9525">
            <a:noFill/>
            <a:round/>
            <a:headEnd/>
            <a:tailEnd/>
          </a:ln>
        </p:spPr>
        <p:txBody>
          <a:bodyPr/>
          <a:lstStyle/>
          <a:p>
            <a:endParaRPr lang="en-US"/>
          </a:p>
        </p:txBody>
      </p:sp>
      <p:grpSp>
        <p:nvGrpSpPr>
          <p:cNvPr id="745630" name="Group 186"/>
          <p:cNvGrpSpPr>
            <a:grpSpLocks/>
          </p:cNvGrpSpPr>
          <p:nvPr/>
        </p:nvGrpSpPr>
        <p:grpSpPr bwMode="auto">
          <a:xfrm>
            <a:off x="7832725" y="2813050"/>
            <a:ext cx="195263" cy="401638"/>
            <a:chOff x="4982" y="1712"/>
            <a:chExt cx="123" cy="253"/>
          </a:xfrm>
        </p:grpSpPr>
        <p:sp>
          <p:nvSpPr>
            <p:cNvPr id="745659" name="Freeform 187"/>
            <p:cNvSpPr>
              <a:spLocks/>
            </p:cNvSpPr>
            <p:nvPr/>
          </p:nvSpPr>
          <p:spPr bwMode="auto">
            <a:xfrm>
              <a:off x="4982" y="1712"/>
              <a:ext cx="123" cy="253"/>
            </a:xfrm>
            <a:custGeom>
              <a:avLst/>
              <a:gdLst/>
              <a:ahLst/>
              <a:cxnLst>
                <a:cxn ang="0">
                  <a:pos x="16" y="0"/>
                </a:cxn>
                <a:cxn ang="0">
                  <a:pos x="108" y="11"/>
                </a:cxn>
                <a:cxn ang="0">
                  <a:pos x="108" y="39"/>
                </a:cxn>
                <a:cxn ang="0">
                  <a:pos x="92" y="84"/>
                </a:cxn>
                <a:cxn ang="0">
                  <a:pos x="98" y="92"/>
                </a:cxn>
                <a:cxn ang="0">
                  <a:pos x="118" y="92"/>
                </a:cxn>
                <a:cxn ang="0">
                  <a:pos x="123" y="101"/>
                </a:cxn>
                <a:cxn ang="0">
                  <a:pos x="123" y="146"/>
                </a:cxn>
                <a:cxn ang="0">
                  <a:pos x="103" y="208"/>
                </a:cxn>
                <a:cxn ang="0">
                  <a:pos x="88" y="253"/>
                </a:cxn>
                <a:cxn ang="0">
                  <a:pos x="73" y="253"/>
                </a:cxn>
                <a:cxn ang="0">
                  <a:pos x="73" y="243"/>
                </a:cxn>
                <a:cxn ang="0">
                  <a:pos x="57" y="239"/>
                </a:cxn>
                <a:cxn ang="0">
                  <a:pos x="47" y="239"/>
                </a:cxn>
                <a:cxn ang="0">
                  <a:pos x="22" y="220"/>
                </a:cxn>
                <a:cxn ang="0">
                  <a:pos x="6" y="198"/>
                </a:cxn>
                <a:cxn ang="0">
                  <a:pos x="10" y="171"/>
                </a:cxn>
                <a:cxn ang="0">
                  <a:pos x="22" y="146"/>
                </a:cxn>
                <a:cxn ang="0">
                  <a:pos x="22" y="138"/>
                </a:cxn>
                <a:cxn ang="0">
                  <a:pos x="42" y="115"/>
                </a:cxn>
                <a:cxn ang="0">
                  <a:pos x="31" y="101"/>
                </a:cxn>
                <a:cxn ang="0">
                  <a:pos x="22" y="101"/>
                </a:cxn>
                <a:cxn ang="0">
                  <a:pos x="6" y="92"/>
                </a:cxn>
                <a:cxn ang="0">
                  <a:pos x="16" y="70"/>
                </a:cxn>
                <a:cxn ang="0">
                  <a:pos x="0" y="56"/>
                </a:cxn>
                <a:cxn ang="0">
                  <a:pos x="6" y="33"/>
                </a:cxn>
                <a:cxn ang="0">
                  <a:pos x="6" y="15"/>
                </a:cxn>
                <a:cxn ang="0">
                  <a:pos x="16" y="0"/>
                </a:cxn>
              </a:cxnLst>
              <a:rect l="0" t="0" r="r" b="b"/>
              <a:pathLst>
                <a:path w="123" h="253">
                  <a:moveTo>
                    <a:pt x="16" y="0"/>
                  </a:moveTo>
                  <a:lnTo>
                    <a:pt x="108" y="11"/>
                  </a:lnTo>
                  <a:lnTo>
                    <a:pt x="108" y="39"/>
                  </a:lnTo>
                  <a:lnTo>
                    <a:pt x="92" y="84"/>
                  </a:lnTo>
                  <a:lnTo>
                    <a:pt x="98" y="92"/>
                  </a:lnTo>
                  <a:lnTo>
                    <a:pt x="118" y="92"/>
                  </a:lnTo>
                  <a:lnTo>
                    <a:pt x="123" y="101"/>
                  </a:lnTo>
                  <a:lnTo>
                    <a:pt x="123" y="146"/>
                  </a:lnTo>
                  <a:lnTo>
                    <a:pt x="103" y="208"/>
                  </a:lnTo>
                  <a:lnTo>
                    <a:pt x="88" y="253"/>
                  </a:lnTo>
                  <a:lnTo>
                    <a:pt x="73" y="253"/>
                  </a:lnTo>
                  <a:lnTo>
                    <a:pt x="73" y="243"/>
                  </a:lnTo>
                  <a:lnTo>
                    <a:pt x="57" y="239"/>
                  </a:lnTo>
                  <a:lnTo>
                    <a:pt x="47" y="239"/>
                  </a:lnTo>
                  <a:lnTo>
                    <a:pt x="22" y="220"/>
                  </a:lnTo>
                  <a:lnTo>
                    <a:pt x="6" y="198"/>
                  </a:lnTo>
                  <a:lnTo>
                    <a:pt x="10" y="171"/>
                  </a:lnTo>
                  <a:lnTo>
                    <a:pt x="22" y="146"/>
                  </a:lnTo>
                  <a:lnTo>
                    <a:pt x="22" y="138"/>
                  </a:lnTo>
                  <a:lnTo>
                    <a:pt x="42" y="115"/>
                  </a:lnTo>
                  <a:lnTo>
                    <a:pt x="31" y="101"/>
                  </a:lnTo>
                  <a:lnTo>
                    <a:pt x="22" y="101"/>
                  </a:lnTo>
                  <a:lnTo>
                    <a:pt x="6" y="92"/>
                  </a:lnTo>
                  <a:lnTo>
                    <a:pt x="16" y="70"/>
                  </a:lnTo>
                  <a:lnTo>
                    <a:pt x="0" y="56"/>
                  </a:lnTo>
                  <a:lnTo>
                    <a:pt x="6" y="33"/>
                  </a:lnTo>
                  <a:lnTo>
                    <a:pt x="6" y="15"/>
                  </a:lnTo>
                  <a:lnTo>
                    <a:pt x="16" y="0"/>
                  </a:lnTo>
                  <a:close/>
                </a:path>
              </a:pathLst>
            </a:custGeom>
            <a:solidFill>
              <a:srgbClr val="FFEA00"/>
            </a:solidFill>
            <a:ln w="9525">
              <a:noFill/>
              <a:round/>
              <a:headEnd/>
              <a:tailEnd/>
            </a:ln>
          </p:spPr>
          <p:txBody>
            <a:bodyPr/>
            <a:lstStyle/>
            <a:p>
              <a:endParaRPr lang="en-US"/>
            </a:p>
          </p:txBody>
        </p:sp>
        <p:sp>
          <p:nvSpPr>
            <p:cNvPr id="745660" name="Freeform 188"/>
            <p:cNvSpPr>
              <a:spLocks/>
            </p:cNvSpPr>
            <p:nvPr/>
          </p:nvSpPr>
          <p:spPr bwMode="auto">
            <a:xfrm>
              <a:off x="4982" y="1712"/>
              <a:ext cx="123" cy="253"/>
            </a:xfrm>
            <a:custGeom>
              <a:avLst/>
              <a:gdLst/>
              <a:ahLst/>
              <a:cxnLst>
                <a:cxn ang="0">
                  <a:pos x="16" y="0"/>
                </a:cxn>
                <a:cxn ang="0">
                  <a:pos x="108" y="11"/>
                </a:cxn>
                <a:cxn ang="0">
                  <a:pos x="108" y="39"/>
                </a:cxn>
                <a:cxn ang="0">
                  <a:pos x="92" y="84"/>
                </a:cxn>
                <a:cxn ang="0">
                  <a:pos x="98" y="92"/>
                </a:cxn>
                <a:cxn ang="0">
                  <a:pos x="118" y="92"/>
                </a:cxn>
                <a:cxn ang="0">
                  <a:pos x="123" y="101"/>
                </a:cxn>
                <a:cxn ang="0">
                  <a:pos x="123" y="146"/>
                </a:cxn>
                <a:cxn ang="0">
                  <a:pos x="103" y="208"/>
                </a:cxn>
                <a:cxn ang="0">
                  <a:pos x="88" y="253"/>
                </a:cxn>
                <a:cxn ang="0">
                  <a:pos x="73" y="253"/>
                </a:cxn>
                <a:cxn ang="0">
                  <a:pos x="73" y="243"/>
                </a:cxn>
                <a:cxn ang="0">
                  <a:pos x="57" y="239"/>
                </a:cxn>
                <a:cxn ang="0">
                  <a:pos x="47" y="239"/>
                </a:cxn>
                <a:cxn ang="0">
                  <a:pos x="22" y="220"/>
                </a:cxn>
                <a:cxn ang="0">
                  <a:pos x="6" y="198"/>
                </a:cxn>
                <a:cxn ang="0">
                  <a:pos x="10" y="171"/>
                </a:cxn>
                <a:cxn ang="0">
                  <a:pos x="22" y="146"/>
                </a:cxn>
                <a:cxn ang="0">
                  <a:pos x="22" y="138"/>
                </a:cxn>
                <a:cxn ang="0">
                  <a:pos x="42" y="115"/>
                </a:cxn>
                <a:cxn ang="0">
                  <a:pos x="31" y="101"/>
                </a:cxn>
                <a:cxn ang="0">
                  <a:pos x="22" y="101"/>
                </a:cxn>
                <a:cxn ang="0">
                  <a:pos x="6" y="92"/>
                </a:cxn>
                <a:cxn ang="0">
                  <a:pos x="16" y="70"/>
                </a:cxn>
                <a:cxn ang="0">
                  <a:pos x="0" y="56"/>
                </a:cxn>
                <a:cxn ang="0">
                  <a:pos x="6" y="33"/>
                </a:cxn>
                <a:cxn ang="0">
                  <a:pos x="6" y="15"/>
                </a:cxn>
                <a:cxn ang="0">
                  <a:pos x="16" y="0"/>
                </a:cxn>
              </a:cxnLst>
              <a:rect l="0" t="0" r="r" b="b"/>
              <a:pathLst>
                <a:path w="123" h="253">
                  <a:moveTo>
                    <a:pt x="16" y="0"/>
                  </a:moveTo>
                  <a:lnTo>
                    <a:pt x="108" y="11"/>
                  </a:lnTo>
                  <a:lnTo>
                    <a:pt x="108" y="39"/>
                  </a:lnTo>
                  <a:lnTo>
                    <a:pt x="92" y="84"/>
                  </a:lnTo>
                  <a:lnTo>
                    <a:pt x="98" y="92"/>
                  </a:lnTo>
                  <a:lnTo>
                    <a:pt x="118" y="92"/>
                  </a:lnTo>
                  <a:lnTo>
                    <a:pt x="123" y="101"/>
                  </a:lnTo>
                  <a:lnTo>
                    <a:pt x="123" y="146"/>
                  </a:lnTo>
                  <a:lnTo>
                    <a:pt x="103" y="208"/>
                  </a:lnTo>
                  <a:lnTo>
                    <a:pt x="88" y="253"/>
                  </a:lnTo>
                  <a:lnTo>
                    <a:pt x="73" y="253"/>
                  </a:lnTo>
                  <a:lnTo>
                    <a:pt x="73" y="243"/>
                  </a:lnTo>
                  <a:lnTo>
                    <a:pt x="57" y="239"/>
                  </a:lnTo>
                  <a:lnTo>
                    <a:pt x="47" y="239"/>
                  </a:lnTo>
                  <a:lnTo>
                    <a:pt x="22" y="220"/>
                  </a:lnTo>
                  <a:lnTo>
                    <a:pt x="6" y="198"/>
                  </a:lnTo>
                  <a:lnTo>
                    <a:pt x="10" y="171"/>
                  </a:lnTo>
                  <a:lnTo>
                    <a:pt x="22" y="146"/>
                  </a:lnTo>
                  <a:lnTo>
                    <a:pt x="22" y="138"/>
                  </a:lnTo>
                  <a:lnTo>
                    <a:pt x="42" y="115"/>
                  </a:lnTo>
                  <a:lnTo>
                    <a:pt x="31" y="101"/>
                  </a:lnTo>
                  <a:lnTo>
                    <a:pt x="22" y="101"/>
                  </a:lnTo>
                  <a:lnTo>
                    <a:pt x="6" y="92"/>
                  </a:lnTo>
                  <a:lnTo>
                    <a:pt x="16" y="70"/>
                  </a:lnTo>
                  <a:lnTo>
                    <a:pt x="0" y="56"/>
                  </a:lnTo>
                  <a:lnTo>
                    <a:pt x="6" y="33"/>
                  </a:lnTo>
                  <a:lnTo>
                    <a:pt x="6" y="15"/>
                  </a:lnTo>
                  <a:lnTo>
                    <a:pt x="16" y="0"/>
                  </a:lnTo>
                </a:path>
              </a:pathLst>
            </a:custGeom>
            <a:noFill/>
            <a:ln w="12700" cap="rnd">
              <a:solidFill>
                <a:srgbClr val="000000"/>
              </a:solidFill>
              <a:prstDash val="solid"/>
              <a:round/>
              <a:headEnd/>
              <a:tailEnd/>
            </a:ln>
          </p:spPr>
          <p:txBody>
            <a:bodyPr/>
            <a:lstStyle/>
            <a:p>
              <a:endParaRPr lang="en-US"/>
            </a:p>
          </p:txBody>
        </p:sp>
      </p:grpSp>
      <p:sp>
        <p:nvSpPr>
          <p:cNvPr id="745661" name="Freeform 189"/>
          <p:cNvSpPr>
            <a:spLocks/>
          </p:cNvSpPr>
          <p:nvPr/>
        </p:nvSpPr>
        <p:spPr bwMode="auto">
          <a:xfrm>
            <a:off x="7877175" y="3430588"/>
            <a:ext cx="63500" cy="166687"/>
          </a:xfrm>
          <a:custGeom>
            <a:avLst/>
            <a:gdLst/>
            <a:ahLst/>
            <a:cxnLst>
              <a:cxn ang="0">
                <a:pos x="0" y="55"/>
              </a:cxn>
              <a:cxn ang="0">
                <a:pos x="19" y="105"/>
              </a:cxn>
              <a:cxn ang="0">
                <a:pos x="29" y="92"/>
              </a:cxn>
              <a:cxn ang="0">
                <a:pos x="25" y="51"/>
              </a:cxn>
              <a:cxn ang="0">
                <a:pos x="40" y="55"/>
              </a:cxn>
              <a:cxn ang="0">
                <a:pos x="40" y="0"/>
              </a:cxn>
              <a:cxn ang="0">
                <a:pos x="4" y="9"/>
              </a:cxn>
              <a:cxn ang="0">
                <a:pos x="0" y="55"/>
              </a:cxn>
            </a:cxnLst>
            <a:rect l="0" t="0" r="r" b="b"/>
            <a:pathLst>
              <a:path w="40" h="105">
                <a:moveTo>
                  <a:pt x="0" y="55"/>
                </a:moveTo>
                <a:lnTo>
                  <a:pt x="19" y="105"/>
                </a:lnTo>
                <a:lnTo>
                  <a:pt x="29" y="92"/>
                </a:lnTo>
                <a:lnTo>
                  <a:pt x="25" y="51"/>
                </a:lnTo>
                <a:lnTo>
                  <a:pt x="40" y="55"/>
                </a:lnTo>
                <a:lnTo>
                  <a:pt x="40" y="0"/>
                </a:lnTo>
                <a:lnTo>
                  <a:pt x="4" y="9"/>
                </a:lnTo>
                <a:lnTo>
                  <a:pt x="0" y="55"/>
                </a:lnTo>
                <a:close/>
              </a:path>
            </a:pathLst>
          </a:custGeom>
          <a:solidFill>
            <a:srgbClr val="FFFFFF"/>
          </a:solidFill>
          <a:ln w="9525">
            <a:noFill/>
            <a:round/>
            <a:headEnd/>
            <a:tailEnd/>
          </a:ln>
        </p:spPr>
        <p:txBody>
          <a:bodyPr/>
          <a:lstStyle/>
          <a:p>
            <a:endParaRPr lang="en-US"/>
          </a:p>
        </p:txBody>
      </p:sp>
      <p:grpSp>
        <p:nvGrpSpPr>
          <p:cNvPr id="745634" name="Group 190"/>
          <p:cNvGrpSpPr>
            <a:grpSpLocks/>
          </p:cNvGrpSpPr>
          <p:nvPr/>
        </p:nvGrpSpPr>
        <p:grpSpPr bwMode="auto">
          <a:xfrm>
            <a:off x="7877175" y="3430588"/>
            <a:ext cx="63500" cy="166687"/>
            <a:chOff x="5010" y="2101"/>
            <a:chExt cx="40" cy="105"/>
          </a:xfrm>
        </p:grpSpPr>
        <p:sp>
          <p:nvSpPr>
            <p:cNvPr id="745663" name="Freeform 191"/>
            <p:cNvSpPr>
              <a:spLocks/>
            </p:cNvSpPr>
            <p:nvPr/>
          </p:nvSpPr>
          <p:spPr bwMode="auto">
            <a:xfrm>
              <a:off x="5010" y="2101"/>
              <a:ext cx="40" cy="105"/>
            </a:xfrm>
            <a:custGeom>
              <a:avLst/>
              <a:gdLst/>
              <a:ahLst/>
              <a:cxnLst>
                <a:cxn ang="0">
                  <a:pos x="0" y="55"/>
                </a:cxn>
                <a:cxn ang="0">
                  <a:pos x="19" y="105"/>
                </a:cxn>
                <a:cxn ang="0">
                  <a:pos x="29" y="92"/>
                </a:cxn>
                <a:cxn ang="0">
                  <a:pos x="25" y="51"/>
                </a:cxn>
                <a:cxn ang="0">
                  <a:pos x="40" y="55"/>
                </a:cxn>
                <a:cxn ang="0">
                  <a:pos x="40" y="0"/>
                </a:cxn>
                <a:cxn ang="0">
                  <a:pos x="4" y="9"/>
                </a:cxn>
                <a:cxn ang="0">
                  <a:pos x="0" y="55"/>
                </a:cxn>
              </a:cxnLst>
              <a:rect l="0" t="0" r="r" b="b"/>
              <a:pathLst>
                <a:path w="40" h="105">
                  <a:moveTo>
                    <a:pt x="0" y="55"/>
                  </a:moveTo>
                  <a:lnTo>
                    <a:pt x="19" y="105"/>
                  </a:lnTo>
                  <a:lnTo>
                    <a:pt x="29" y="92"/>
                  </a:lnTo>
                  <a:lnTo>
                    <a:pt x="25" y="51"/>
                  </a:lnTo>
                  <a:lnTo>
                    <a:pt x="40" y="55"/>
                  </a:lnTo>
                  <a:lnTo>
                    <a:pt x="40" y="0"/>
                  </a:lnTo>
                  <a:lnTo>
                    <a:pt x="4" y="9"/>
                  </a:lnTo>
                  <a:lnTo>
                    <a:pt x="0" y="55"/>
                  </a:lnTo>
                  <a:close/>
                </a:path>
              </a:pathLst>
            </a:custGeom>
            <a:solidFill>
              <a:srgbClr val="FFEA00"/>
            </a:solidFill>
            <a:ln w="9525">
              <a:noFill/>
              <a:round/>
              <a:headEnd/>
              <a:tailEnd/>
            </a:ln>
          </p:spPr>
          <p:txBody>
            <a:bodyPr/>
            <a:lstStyle/>
            <a:p>
              <a:endParaRPr lang="en-US"/>
            </a:p>
          </p:txBody>
        </p:sp>
        <p:sp>
          <p:nvSpPr>
            <p:cNvPr id="745664" name="Freeform 192"/>
            <p:cNvSpPr>
              <a:spLocks/>
            </p:cNvSpPr>
            <p:nvPr/>
          </p:nvSpPr>
          <p:spPr bwMode="auto">
            <a:xfrm>
              <a:off x="5010" y="2101"/>
              <a:ext cx="40" cy="105"/>
            </a:xfrm>
            <a:custGeom>
              <a:avLst/>
              <a:gdLst/>
              <a:ahLst/>
              <a:cxnLst>
                <a:cxn ang="0">
                  <a:pos x="0" y="55"/>
                </a:cxn>
                <a:cxn ang="0">
                  <a:pos x="19" y="105"/>
                </a:cxn>
                <a:cxn ang="0">
                  <a:pos x="29" y="92"/>
                </a:cxn>
                <a:cxn ang="0">
                  <a:pos x="25" y="51"/>
                </a:cxn>
                <a:cxn ang="0">
                  <a:pos x="40" y="55"/>
                </a:cxn>
                <a:cxn ang="0">
                  <a:pos x="40" y="0"/>
                </a:cxn>
                <a:cxn ang="0">
                  <a:pos x="4" y="9"/>
                </a:cxn>
                <a:cxn ang="0">
                  <a:pos x="0" y="55"/>
                </a:cxn>
              </a:cxnLst>
              <a:rect l="0" t="0" r="r" b="b"/>
              <a:pathLst>
                <a:path w="40" h="105">
                  <a:moveTo>
                    <a:pt x="0" y="55"/>
                  </a:moveTo>
                  <a:lnTo>
                    <a:pt x="19" y="105"/>
                  </a:lnTo>
                  <a:lnTo>
                    <a:pt x="29" y="92"/>
                  </a:lnTo>
                  <a:lnTo>
                    <a:pt x="25" y="51"/>
                  </a:lnTo>
                  <a:lnTo>
                    <a:pt x="40" y="55"/>
                  </a:lnTo>
                  <a:lnTo>
                    <a:pt x="40" y="0"/>
                  </a:lnTo>
                  <a:lnTo>
                    <a:pt x="4" y="9"/>
                  </a:lnTo>
                  <a:lnTo>
                    <a:pt x="0" y="55"/>
                  </a:lnTo>
                </a:path>
              </a:pathLst>
            </a:custGeom>
            <a:noFill/>
            <a:ln w="12700" cap="rnd">
              <a:solidFill>
                <a:srgbClr val="000000"/>
              </a:solidFill>
              <a:prstDash val="solid"/>
              <a:round/>
              <a:headEnd/>
              <a:tailEnd/>
            </a:ln>
          </p:spPr>
          <p:txBody>
            <a:bodyPr/>
            <a:lstStyle/>
            <a:p>
              <a:endParaRPr lang="en-US"/>
            </a:p>
          </p:txBody>
        </p:sp>
      </p:grpSp>
      <p:sp>
        <p:nvSpPr>
          <p:cNvPr id="745665" name="Freeform 193"/>
          <p:cNvSpPr>
            <a:spLocks/>
          </p:cNvSpPr>
          <p:nvPr/>
        </p:nvSpPr>
        <p:spPr bwMode="auto">
          <a:xfrm>
            <a:off x="6784975" y="3249613"/>
            <a:ext cx="1155700" cy="693737"/>
          </a:xfrm>
          <a:custGeom>
            <a:avLst/>
            <a:gdLst/>
            <a:ahLst/>
            <a:cxnLst>
              <a:cxn ang="0">
                <a:pos x="480" y="11"/>
              </a:cxn>
              <a:cxn ang="0">
                <a:pos x="435" y="0"/>
              </a:cxn>
              <a:cxn ang="0">
                <a:pos x="409" y="65"/>
              </a:cxn>
              <a:cxn ang="0">
                <a:pos x="385" y="82"/>
              </a:cxn>
              <a:cxn ang="0">
                <a:pos x="375" y="123"/>
              </a:cxn>
              <a:cxn ang="0">
                <a:pos x="343" y="147"/>
              </a:cxn>
              <a:cxn ang="0">
                <a:pos x="323" y="138"/>
              </a:cxn>
              <a:cxn ang="0">
                <a:pos x="298" y="151"/>
              </a:cxn>
              <a:cxn ang="0">
                <a:pos x="309" y="169"/>
              </a:cxn>
              <a:cxn ang="0">
                <a:pos x="287" y="228"/>
              </a:cxn>
              <a:cxn ang="0">
                <a:pos x="287" y="261"/>
              </a:cxn>
              <a:cxn ang="0">
                <a:pos x="223" y="306"/>
              </a:cxn>
              <a:cxn ang="0">
                <a:pos x="206" y="301"/>
              </a:cxn>
              <a:cxn ang="0">
                <a:pos x="187" y="333"/>
              </a:cxn>
              <a:cxn ang="0">
                <a:pos x="146" y="342"/>
              </a:cxn>
              <a:cxn ang="0">
                <a:pos x="127" y="310"/>
              </a:cxn>
              <a:cxn ang="0">
                <a:pos x="116" y="310"/>
              </a:cxn>
              <a:cxn ang="0">
                <a:pos x="92" y="350"/>
              </a:cxn>
              <a:cxn ang="0">
                <a:pos x="60" y="364"/>
              </a:cxn>
              <a:cxn ang="0">
                <a:pos x="54" y="402"/>
              </a:cxn>
              <a:cxn ang="0">
                <a:pos x="0" y="437"/>
              </a:cxn>
              <a:cxn ang="0">
                <a:pos x="182" y="406"/>
              </a:cxn>
              <a:cxn ang="0">
                <a:pos x="728" y="288"/>
              </a:cxn>
              <a:cxn ang="0">
                <a:pos x="707" y="242"/>
              </a:cxn>
              <a:cxn ang="0">
                <a:pos x="677" y="242"/>
              </a:cxn>
              <a:cxn ang="0">
                <a:pos x="660" y="261"/>
              </a:cxn>
              <a:cxn ang="0">
                <a:pos x="645" y="251"/>
              </a:cxn>
              <a:cxn ang="0">
                <a:pos x="660" y="237"/>
              </a:cxn>
              <a:cxn ang="0">
                <a:pos x="656" y="219"/>
              </a:cxn>
              <a:cxn ang="0">
                <a:pos x="641" y="209"/>
              </a:cxn>
              <a:cxn ang="0">
                <a:pos x="660" y="196"/>
              </a:cxn>
              <a:cxn ang="0">
                <a:pos x="645" y="178"/>
              </a:cxn>
              <a:cxn ang="0">
                <a:pos x="606" y="151"/>
              </a:cxn>
              <a:cxn ang="0">
                <a:pos x="641" y="151"/>
              </a:cxn>
              <a:cxn ang="0">
                <a:pos x="630" y="134"/>
              </a:cxn>
              <a:cxn ang="0">
                <a:pos x="606" y="113"/>
              </a:cxn>
              <a:cxn ang="0">
                <a:pos x="566" y="92"/>
              </a:cxn>
              <a:cxn ang="0">
                <a:pos x="541" y="88"/>
              </a:cxn>
              <a:cxn ang="0">
                <a:pos x="550" y="61"/>
              </a:cxn>
              <a:cxn ang="0">
                <a:pos x="561" y="47"/>
              </a:cxn>
              <a:cxn ang="0">
                <a:pos x="499" y="11"/>
              </a:cxn>
              <a:cxn ang="0">
                <a:pos x="480" y="11"/>
              </a:cxn>
            </a:cxnLst>
            <a:rect l="0" t="0" r="r" b="b"/>
            <a:pathLst>
              <a:path w="728" h="437">
                <a:moveTo>
                  <a:pt x="480" y="11"/>
                </a:moveTo>
                <a:lnTo>
                  <a:pt x="435" y="0"/>
                </a:lnTo>
                <a:lnTo>
                  <a:pt x="409" y="65"/>
                </a:lnTo>
                <a:lnTo>
                  <a:pt x="385" y="82"/>
                </a:lnTo>
                <a:lnTo>
                  <a:pt x="375" y="123"/>
                </a:lnTo>
                <a:lnTo>
                  <a:pt x="343" y="147"/>
                </a:lnTo>
                <a:lnTo>
                  <a:pt x="323" y="138"/>
                </a:lnTo>
                <a:lnTo>
                  <a:pt x="298" y="151"/>
                </a:lnTo>
                <a:lnTo>
                  <a:pt x="309" y="169"/>
                </a:lnTo>
                <a:lnTo>
                  <a:pt x="287" y="228"/>
                </a:lnTo>
                <a:lnTo>
                  <a:pt x="287" y="261"/>
                </a:lnTo>
                <a:lnTo>
                  <a:pt x="223" y="306"/>
                </a:lnTo>
                <a:lnTo>
                  <a:pt x="206" y="301"/>
                </a:lnTo>
                <a:lnTo>
                  <a:pt x="187" y="333"/>
                </a:lnTo>
                <a:lnTo>
                  <a:pt x="146" y="342"/>
                </a:lnTo>
                <a:lnTo>
                  <a:pt x="127" y="310"/>
                </a:lnTo>
                <a:lnTo>
                  <a:pt x="116" y="310"/>
                </a:lnTo>
                <a:lnTo>
                  <a:pt x="92" y="350"/>
                </a:lnTo>
                <a:lnTo>
                  <a:pt x="60" y="364"/>
                </a:lnTo>
                <a:lnTo>
                  <a:pt x="54" y="402"/>
                </a:lnTo>
                <a:lnTo>
                  <a:pt x="0" y="437"/>
                </a:lnTo>
                <a:lnTo>
                  <a:pt x="182" y="406"/>
                </a:lnTo>
                <a:lnTo>
                  <a:pt x="728" y="288"/>
                </a:lnTo>
                <a:lnTo>
                  <a:pt x="707" y="242"/>
                </a:lnTo>
                <a:lnTo>
                  <a:pt x="677" y="242"/>
                </a:lnTo>
                <a:lnTo>
                  <a:pt x="660" y="261"/>
                </a:lnTo>
                <a:lnTo>
                  <a:pt x="645" y="251"/>
                </a:lnTo>
                <a:lnTo>
                  <a:pt x="660" y="237"/>
                </a:lnTo>
                <a:lnTo>
                  <a:pt x="656" y="219"/>
                </a:lnTo>
                <a:lnTo>
                  <a:pt x="641" y="209"/>
                </a:lnTo>
                <a:lnTo>
                  <a:pt x="660" y="196"/>
                </a:lnTo>
                <a:lnTo>
                  <a:pt x="645" y="178"/>
                </a:lnTo>
                <a:lnTo>
                  <a:pt x="606" y="151"/>
                </a:lnTo>
                <a:lnTo>
                  <a:pt x="641" y="151"/>
                </a:lnTo>
                <a:lnTo>
                  <a:pt x="630" y="134"/>
                </a:lnTo>
                <a:lnTo>
                  <a:pt x="606" y="113"/>
                </a:lnTo>
                <a:lnTo>
                  <a:pt x="566" y="92"/>
                </a:lnTo>
                <a:lnTo>
                  <a:pt x="541" y="88"/>
                </a:lnTo>
                <a:lnTo>
                  <a:pt x="550" y="61"/>
                </a:lnTo>
                <a:lnTo>
                  <a:pt x="561" y="47"/>
                </a:lnTo>
                <a:lnTo>
                  <a:pt x="499" y="11"/>
                </a:lnTo>
                <a:lnTo>
                  <a:pt x="480" y="11"/>
                </a:lnTo>
                <a:close/>
              </a:path>
            </a:pathLst>
          </a:custGeom>
          <a:solidFill>
            <a:srgbClr val="FFFFFF"/>
          </a:solidFill>
          <a:ln w="9525">
            <a:noFill/>
            <a:round/>
            <a:headEnd/>
            <a:tailEnd/>
          </a:ln>
        </p:spPr>
        <p:txBody>
          <a:bodyPr/>
          <a:lstStyle/>
          <a:p>
            <a:endParaRPr lang="en-US"/>
          </a:p>
        </p:txBody>
      </p:sp>
      <p:grpSp>
        <p:nvGrpSpPr>
          <p:cNvPr id="745638" name="Group 194"/>
          <p:cNvGrpSpPr>
            <a:grpSpLocks/>
          </p:cNvGrpSpPr>
          <p:nvPr/>
        </p:nvGrpSpPr>
        <p:grpSpPr bwMode="auto">
          <a:xfrm>
            <a:off x="6784975" y="3249613"/>
            <a:ext cx="1155700" cy="693737"/>
            <a:chOff x="4322" y="1987"/>
            <a:chExt cx="728" cy="437"/>
          </a:xfrm>
        </p:grpSpPr>
        <p:sp>
          <p:nvSpPr>
            <p:cNvPr id="745667" name="Freeform 195"/>
            <p:cNvSpPr>
              <a:spLocks/>
            </p:cNvSpPr>
            <p:nvPr/>
          </p:nvSpPr>
          <p:spPr bwMode="auto">
            <a:xfrm>
              <a:off x="4322" y="1987"/>
              <a:ext cx="728" cy="437"/>
            </a:xfrm>
            <a:custGeom>
              <a:avLst/>
              <a:gdLst/>
              <a:ahLst/>
              <a:cxnLst>
                <a:cxn ang="0">
                  <a:pos x="480" y="11"/>
                </a:cxn>
                <a:cxn ang="0">
                  <a:pos x="435" y="0"/>
                </a:cxn>
                <a:cxn ang="0">
                  <a:pos x="409" y="65"/>
                </a:cxn>
                <a:cxn ang="0">
                  <a:pos x="385" y="82"/>
                </a:cxn>
                <a:cxn ang="0">
                  <a:pos x="375" y="123"/>
                </a:cxn>
                <a:cxn ang="0">
                  <a:pos x="343" y="147"/>
                </a:cxn>
                <a:cxn ang="0">
                  <a:pos x="323" y="138"/>
                </a:cxn>
                <a:cxn ang="0">
                  <a:pos x="298" y="151"/>
                </a:cxn>
                <a:cxn ang="0">
                  <a:pos x="309" y="169"/>
                </a:cxn>
                <a:cxn ang="0">
                  <a:pos x="287" y="228"/>
                </a:cxn>
                <a:cxn ang="0">
                  <a:pos x="287" y="261"/>
                </a:cxn>
                <a:cxn ang="0">
                  <a:pos x="223" y="306"/>
                </a:cxn>
                <a:cxn ang="0">
                  <a:pos x="206" y="301"/>
                </a:cxn>
                <a:cxn ang="0">
                  <a:pos x="187" y="333"/>
                </a:cxn>
                <a:cxn ang="0">
                  <a:pos x="146" y="342"/>
                </a:cxn>
                <a:cxn ang="0">
                  <a:pos x="127" y="310"/>
                </a:cxn>
                <a:cxn ang="0">
                  <a:pos x="116" y="310"/>
                </a:cxn>
                <a:cxn ang="0">
                  <a:pos x="92" y="350"/>
                </a:cxn>
                <a:cxn ang="0">
                  <a:pos x="60" y="364"/>
                </a:cxn>
                <a:cxn ang="0">
                  <a:pos x="54" y="402"/>
                </a:cxn>
                <a:cxn ang="0">
                  <a:pos x="0" y="437"/>
                </a:cxn>
                <a:cxn ang="0">
                  <a:pos x="182" y="406"/>
                </a:cxn>
                <a:cxn ang="0">
                  <a:pos x="728" y="288"/>
                </a:cxn>
                <a:cxn ang="0">
                  <a:pos x="707" y="242"/>
                </a:cxn>
                <a:cxn ang="0">
                  <a:pos x="677" y="242"/>
                </a:cxn>
                <a:cxn ang="0">
                  <a:pos x="660" y="261"/>
                </a:cxn>
                <a:cxn ang="0">
                  <a:pos x="645" y="251"/>
                </a:cxn>
                <a:cxn ang="0">
                  <a:pos x="660" y="237"/>
                </a:cxn>
                <a:cxn ang="0">
                  <a:pos x="656" y="219"/>
                </a:cxn>
                <a:cxn ang="0">
                  <a:pos x="641" y="209"/>
                </a:cxn>
                <a:cxn ang="0">
                  <a:pos x="660" y="196"/>
                </a:cxn>
                <a:cxn ang="0">
                  <a:pos x="645" y="178"/>
                </a:cxn>
                <a:cxn ang="0">
                  <a:pos x="606" y="151"/>
                </a:cxn>
                <a:cxn ang="0">
                  <a:pos x="641" y="151"/>
                </a:cxn>
                <a:cxn ang="0">
                  <a:pos x="630" y="134"/>
                </a:cxn>
                <a:cxn ang="0">
                  <a:pos x="606" y="113"/>
                </a:cxn>
                <a:cxn ang="0">
                  <a:pos x="566" y="92"/>
                </a:cxn>
                <a:cxn ang="0">
                  <a:pos x="541" y="88"/>
                </a:cxn>
                <a:cxn ang="0">
                  <a:pos x="550" y="61"/>
                </a:cxn>
                <a:cxn ang="0">
                  <a:pos x="561" y="47"/>
                </a:cxn>
                <a:cxn ang="0">
                  <a:pos x="499" y="11"/>
                </a:cxn>
                <a:cxn ang="0">
                  <a:pos x="480" y="11"/>
                </a:cxn>
              </a:cxnLst>
              <a:rect l="0" t="0" r="r" b="b"/>
              <a:pathLst>
                <a:path w="728" h="437">
                  <a:moveTo>
                    <a:pt x="480" y="11"/>
                  </a:moveTo>
                  <a:lnTo>
                    <a:pt x="435" y="0"/>
                  </a:lnTo>
                  <a:lnTo>
                    <a:pt x="409" y="65"/>
                  </a:lnTo>
                  <a:lnTo>
                    <a:pt x="385" y="82"/>
                  </a:lnTo>
                  <a:lnTo>
                    <a:pt x="375" y="123"/>
                  </a:lnTo>
                  <a:lnTo>
                    <a:pt x="343" y="147"/>
                  </a:lnTo>
                  <a:lnTo>
                    <a:pt x="323" y="138"/>
                  </a:lnTo>
                  <a:lnTo>
                    <a:pt x="298" y="151"/>
                  </a:lnTo>
                  <a:lnTo>
                    <a:pt x="309" y="169"/>
                  </a:lnTo>
                  <a:lnTo>
                    <a:pt x="287" y="228"/>
                  </a:lnTo>
                  <a:lnTo>
                    <a:pt x="287" y="261"/>
                  </a:lnTo>
                  <a:lnTo>
                    <a:pt x="223" y="306"/>
                  </a:lnTo>
                  <a:lnTo>
                    <a:pt x="206" y="301"/>
                  </a:lnTo>
                  <a:lnTo>
                    <a:pt x="187" y="333"/>
                  </a:lnTo>
                  <a:lnTo>
                    <a:pt x="146" y="342"/>
                  </a:lnTo>
                  <a:lnTo>
                    <a:pt x="127" y="310"/>
                  </a:lnTo>
                  <a:lnTo>
                    <a:pt x="116" y="310"/>
                  </a:lnTo>
                  <a:lnTo>
                    <a:pt x="92" y="350"/>
                  </a:lnTo>
                  <a:lnTo>
                    <a:pt x="60" y="364"/>
                  </a:lnTo>
                  <a:lnTo>
                    <a:pt x="54" y="402"/>
                  </a:lnTo>
                  <a:lnTo>
                    <a:pt x="0" y="437"/>
                  </a:lnTo>
                  <a:lnTo>
                    <a:pt x="182" y="406"/>
                  </a:lnTo>
                  <a:lnTo>
                    <a:pt x="728" y="288"/>
                  </a:lnTo>
                  <a:lnTo>
                    <a:pt x="707" y="242"/>
                  </a:lnTo>
                  <a:lnTo>
                    <a:pt x="677" y="242"/>
                  </a:lnTo>
                  <a:lnTo>
                    <a:pt x="660" y="261"/>
                  </a:lnTo>
                  <a:lnTo>
                    <a:pt x="645" y="251"/>
                  </a:lnTo>
                  <a:lnTo>
                    <a:pt x="660" y="237"/>
                  </a:lnTo>
                  <a:lnTo>
                    <a:pt x="656" y="219"/>
                  </a:lnTo>
                  <a:lnTo>
                    <a:pt x="641" y="209"/>
                  </a:lnTo>
                  <a:lnTo>
                    <a:pt x="660" y="196"/>
                  </a:lnTo>
                  <a:lnTo>
                    <a:pt x="645" y="178"/>
                  </a:lnTo>
                  <a:lnTo>
                    <a:pt x="606" y="151"/>
                  </a:lnTo>
                  <a:lnTo>
                    <a:pt x="641" y="151"/>
                  </a:lnTo>
                  <a:lnTo>
                    <a:pt x="630" y="134"/>
                  </a:lnTo>
                  <a:lnTo>
                    <a:pt x="606" y="113"/>
                  </a:lnTo>
                  <a:lnTo>
                    <a:pt x="566" y="92"/>
                  </a:lnTo>
                  <a:lnTo>
                    <a:pt x="541" y="88"/>
                  </a:lnTo>
                  <a:lnTo>
                    <a:pt x="550" y="61"/>
                  </a:lnTo>
                  <a:lnTo>
                    <a:pt x="561" y="47"/>
                  </a:lnTo>
                  <a:lnTo>
                    <a:pt x="499" y="11"/>
                  </a:lnTo>
                  <a:lnTo>
                    <a:pt x="480" y="11"/>
                  </a:lnTo>
                  <a:close/>
                </a:path>
              </a:pathLst>
            </a:custGeom>
            <a:solidFill>
              <a:srgbClr val="FFEA00"/>
            </a:solidFill>
            <a:ln w="9525">
              <a:noFill/>
              <a:round/>
              <a:headEnd/>
              <a:tailEnd/>
            </a:ln>
          </p:spPr>
          <p:txBody>
            <a:bodyPr/>
            <a:lstStyle/>
            <a:p>
              <a:endParaRPr lang="en-US"/>
            </a:p>
          </p:txBody>
        </p:sp>
        <p:sp>
          <p:nvSpPr>
            <p:cNvPr id="745668" name="Freeform 196"/>
            <p:cNvSpPr>
              <a:spLocks/>
            </p:cNvSpPr>
            <p:nvPr/>
          </p:nvSpPr>
          <p:spPr bwMode="auto">
            <a:xfrm>
              <a:off x="4322" y="1987"/>
              <a:ext cx="728" cy="437"/>
            </a:xfrm>
            <a:custGeom>
              <a:avLst/>
              <a:gdLst/>
              <a:ahLst/>
              <a:cxnLst>
                <a:cxn ang="0">
                  <a:pos x="480" y="11"/>
                </a:cxn>
                <a:cxn ang="0">
                  <a:pos x="435" y="0"/>
                </a:cxn>
                <a:cxn ang="0">
                  <a:pos x="409" y="65"/>
                </a:cxn>
                <a:cxn ang="0">
                  <a:pos x="385" y="82"/>
                </a:cxn>
                <a:cxn ang="0">
                  <a:pos x="375" y="123"/>
                </a:cxn>
                <a:cxn ang="0">
                  <a:pos x="343" y="147"/>
                </a:cxn>
                <a:cxn ang="0">
                  <a:pos x="323" y="138"/>
                </a:cxn>
                <a:cxn ang="0">
                  <a:pos x="298" y="151"/>
                </a:cxn>
                <a:cxn ang="0">
                  <a:pos x="309" y="169"/>
                </a:cxn>
                <a:cxn ang="0">
                  <a:pos x="287" y="228"/>
                </a:cxn>
                <a:cxn ang="0">
                  <a:pos x="287" y="261"/>
                </a:cxn>
                <a:cxn ang="0">
                  <a:pos x="223" y="306"/>
                </a:cxn>
                <a:cxn ang="0">
                  <a:pos x="206" y="301"/>
                </a:cxn>
                <a:cxn ang="0">
                  <a:pos x="187" y="333"/>
                </a:cxn>
                <a:cxn ang="0">
                  <a:pos x="146" y="342"/>
                </a:cxn>
                <a:cxn ang="0">
                  <a:pos x="127" y="310"/>
                </a:cxn>
                <a:cxn ang="0">
                  <a:pos x="116" y="310"/>
                </a:cxn>
                <a:cxn ang="0">
                  <a:pos x="92" y="350"/>
                </a:cxn>
                <a:cxn ang="0">
                  <a:pos x="60" y="364"/>
                </a:cxn>
                <a:cxn ang="0">
                  <a:pos x="54" y="402"/>
                </a:cxn>
                <a:cxn ang="0">
                  <a:pos x="0" y="437"/>
                </a:cxn>
                <a:cxn ang="0">
                  <a:pos x="182" y="406"/>
                </a:cxn>
                <a:cxn ang="0">
                  <a:pos x="728" y="288"/>
                </a:cxn>
                <a:cxn ang="0">
                  <a:pos x="707" y="242"/>
                </a:cxn>
                <a:cxn ang="0">
                  <a:pos x="677" y="242"/>
                </a:cxn>
                <a:cxn ang="0">
                  <a:pos x="660" y="261"/>
                </a:cxn>
                <a:cxn ang="0">
                  <a:pos x="645" y="251"/>
                </a:cxn>
                <a:cxn ang="0">
                  <a:pos x="660" y="237"/>
                </a:cxn>
                <a:cxn ang="0">
                  <a:pos x="656" y="219"/>
                </a:cxn>
                <a:cxn ang="0">
                  <a:pos x="641" y="209"/>
                </a:cxn>
                <a:cxn ang="0">
                  <a:pos x="660" y="196"/>
                </a:cxn>
                <a:cxn ang="0">
                  <a:pos x="645" y="178"/>
                </a:cxn>
                <a:cxn ang="0">
                  <a:pos x="606" y="151"/>
                </a:cxn>
                <a:cxn ang="0">
                  <a:pos x="641" y="151"/>
                </a:cxn>
                <a:cxn ang="0">
                  <a:pos x="630" y="134"/>
                </a:cxn>
                <a:cxn ang="0">
                  <a:pos x="606" y="113"/>
                </a:cxn>
                <a:cxn ang="0">
                  <a:pos x="566" y="92"/>
                </a:cxn>
                <a:cxn ang="0">
                  <a:pos x="541" y="88"/>
                </a:cxn>
                <a:cxn ang="0">
                  <a:pos x="550" y="61"/>
                </a:cxn>
                <a:cxn ang="0">
                  <a:pos x="561" y="47"/>
                </a:cxn>
                <a:cxn ang="0">
                  <a:pos x="499" y="11"/>
                </a:cxn>
                <a:cxn ang="0">
                  <a:pos x="480" y="11"/>
                </a:cxn>
              </a:cxnLst>
              <a:rect l="0" t="0" r="r" b="b"/>
              <a:pathLst>
                <a:path w="728" h="437">
                  <a:moveTo>
                    <a:pt x="480" y="11"/>
                  </a:moveTo>
                  <a:lnTo>
                    <a:pt x="435" y="0"/>
                  </a:lnTo>
                  <a:lnTo>
                    <a:pt x="409" y="65"/>
                  </a:lnTo>
                  <a:lnTo>
                    <a:pt x="385" y="82"/>
                  </a:lnTo>
                  <a:lnTo>
                    <a:pt x="375" y="123"/>
                  </a:lnTo>
                  <a:lnTo>
                    <a:pt x="343" y="147"/>
                  </a:lnTo>
                  <a:lnTo>
                    <a:pt x="323" y="138"/>
                  </a:lnTo>
                  <a:lnTo>
                    <a:pt x="298" y="151"/>
                  </a:lnTo>
                  <a:lnTo>
                    <a:pt x="309" y="169"/>
                  </a:lnTo>
                  <a:lnTo>
                    <a:pt x="287" y="228"/>
                  </a:lnTo>
                  <a:lnTo>
                    <a:pt x="287" y="261"/>
                  </a:lnTo>
                  <a:lnTo>
                    <a:pt x="223" y="306"/>
                  </a:lnTo>
                  <a:lnTo>
                    <a:pt x="206" y="301"/>
                  </a:lnTo>
                  <a:lnTo>
                    <a:pt x="187" y="333"/>
                  </a:lnTo>
                  <a:lnTo>
                    <a:pt x="146" y="342"/>
                  </a:lnTo>
                  <a:lnTo>
                    <a:pt x="127" y="310"/>
                  </a:lnTo>
                  <a:lnTo>
                    <a:pt x="116" y="310"/>
                  </a:lnTo>
                  <a:lnTo>
                    <a:pt x="92" y="350"/>
                  </a:lnTo>
                  <a:lnTo>
                    <a:pt x="60" y="364"/>
                  </a:lnTo>
                  <a:lnTo>
                    <a:pt x="54" y="402"/>
                  </a:lnTo>
                  <a:lnTo>
                    <a:pt x="0" y="437"/>
                  </a:lnTo>
                  <a:lnTo>
                    <a:pt x="182" y="406"/>
                  </a:lnTo>
                  <a:lnTo>
                    <a:pt x="728" y="288"/>
                  </a:lnTo>
                  <a:lnTo>
                    <a:pt x="707" y="242"/>
                  </a:lnTo>
                  <a:lnTo>
                    <a:pt x="677" y="242"/>
                  </a:lnTo>
                  <a:lnTo>
                    <a:pt x="660" y="261"/>
                  </a:lnTo>
                  <a:lnTo>
                    <a:pt x="645" y="251"/>
                  </a:lnTo>
                  <a:lnTo>
                    <a:pt x="660" y="237"/>
                  </a:lnTo>
                  <a:lnTo>
                    <a:pt x="656" y="219"/>
                  </a:lnTo>
                  <a:lnTo>
                    <a:pt x="641" y="209"/>
                  </a:lnTo>
                  <a:lnTo>
                    <a:pt x="660" y="196"/>
                  </a:lnTo>
                  <a:lnTo>
                    <a:pt x="645" y="178"/>
                  </a:lnTo>
                  <a:lnTo>
                    <a:pt x="606" y="151"/>
                  </a:lnTo>
                  <a:lnTo>
                    <a:pt x="641" y="151"/>
                  </a:lnTo>
                  <a:lnTo>
                    <a:pt x="630" y="134"/>
                  </a:lnTo>
                  <a:lnTo>
                    <a:pt x="606" y="113"/>
                  </a:lnTo>
                  <a:lnTo>
                    <a:pt x="566" y="92"/>
                  </a:lnTo>
                  <a:lnTo>
                    <a:pt x="541" y="88"/>
                  </a:lnTo>
                  <a:lnTo>
                    <a:pt x="550" y="61"/>
                  </a:lnTo>
                  <a:lnTo>
                    <a:pt x="561" y="47"/>
                  </a:lnTo>
                  <a:lnTo>
                    <a:pt x="499" y="11"/>
                  </a:lnTo>
                  <a:lnTo>
                    <a:pt x="480" y="11"/>
                  </a:lnTo>
                </a:path>
              </a:pathLst>
            </a:custGeom>
            <a:noFill/>
            <a:ln w="12700" cap="rnd">
              <a:solidFill>
                <a:srgbClr val="000000"/>
              </a:solidFill>
              <a:prstDash val="solid"/>
              <a:round/>
              <a:headEnd/>
              <a:tailEnd/>
            </a:ln>
          </p:spPr>
          <p:txBody>
            <a:bodyPr/>
            <a:lstStyle/>
            <a:p>
              <a:endParaRPr lang="en-US"/>
            </a:p>
          </p:txBody>
        </p:sp>
      </p:grpSp>
      <p:sp>
        <p:nvSpPr>
          <p:cNvPr id="745669" name="Freeform 197"/>
          <p:cNvSpPr>
            <a:spLocks/>
          </p:cNvSpPr>
          <p:nvPr/>
        </p:nvSpPr>
        <p:spPr bwMode="auto">
          <a:xfrm>
            <a:off x="7104063" y="2071688"/>
            <a:ext cx="933450" cy="766762"/>
          </a:xfrm>
          <a:custGeom>
            <a:avLst/>
            <a:gdLst/>
            <a:ahLst/>
            <a:cxnLst>
              <a:cxn ang="0">
                <a:pos x="348" y="25"/>
              </a:cxn>
              <a:cxn ang="0">
                <a:pos x="299" y="48"/>
              </a:cxn>
              <a:cxn ang="0">
                <a:pos x="264" y="95"/>
              </a:cxn>
              <a:cxn ang="0">
                <a:pos x="249" y="141"/>
              </a:cxn>
              <a:cxn ang="0">
                <a:pos x="214" y="186"/>
              </a:cxn>
              <a:cxn ang="0">
                <a:pos x="234" y="210"/>
              </a:cxn>
              <a:cxn ang="0">
                <a:pos x="234" y="241"/>
              </a:cxn>
              <a:cxn ang="0">
                <a:pos x="214" y="273"/>
              </a:cxn>
              <a:cxn ang="0">
                <a:pos x="174" y="286"/>
              </a:cxn>
              <a:cxn ang="0">
                <a:pos x="131" y="296"/>
              </a:cxn>
              <a:cxn ang="0">
                <a:pos x="71" y="300"/>
              </a:cxn>
              <a:cxn ang="0">
                <a:pos x="36" y="323"/>
              </a:cxn>
              <a:cxn ang="0">
                <a:pos x="10" y="356"/>
              </a:cxn>
              <a:cxn ang="0">
                <a:pos x="27" y="365"/>
              </a:cxn>
              <a:cxn ang="0">
                <a:pos x="41" y="369"/>
              </a:cxn>
              <a:cxn ang="0">
                <a:pos x="41" y="400"/>
              </a:cxn>
              <a:cxn ang="0">
                <a:pos x="32" y="428"/>
              </a:cxn>
              <a:cxn ang="0">
                <a:pos x="0" y="468"/>
              </a:cxn>
              <a:cxn ang="0">
                <a:pos x="10" y="483"/>
              </a:cxn>
              <a:cxn ang="0">
                <a:pos x="401" y="391"/>
              </a:cxn>
              <a:cxn ang="0">
                <a:pos x="430" y="424"/>
              </a:cxn>
              <a:cxn ang="0">
                <a:pos x="451" y="428"/>
              </a:cxn>
              <a:cxn ang="0">
                <a:pos x="460" y="451"/>
              </a:cxn>
              <a:cxn ang="0">
                <a:pos x="476" y="468"/>
              </a:cxn>
              <a:cxn ang="0">
                <a:pos x="567" y="479"/>
              </a:cxn>
              <a:cxn ang="0">
                <a:pos x="582" y="445"/>
              </a:cxn>
              <a:cxn ang="0">
                <a:pos x="573" y="445"/>
              </a:cxn>
              <a:cxn ang="0">
                <a:pos x="588" y="424"/>
              </a:cxn>
              <a:cxn ang="0">
                <a:pos x="573" y="414"/>
              </a:cxn>
              <a:cxn ang="0">
                <a:pos x="558" y="346"/>
              </a:cxn>
              <a:cxn ang="0">
                <a:pos x="543" y="263"/>
              </a:cxn>
              <a:cxn ang="0">
                <a:pos x="521" y="186"/>
              </a:cxn>
              <a:cxn ang="0">
                <a:pos x="507" y="172"/>
              </a:cxn>
              <a:cxn ang="0">
                <a:pos x="491" y="114"/>
              </a:cxn>
              <a:cxn ang="0">
                <a:pos x="455" y="58"/>
              </a:cxn>
              <a:cxn ang="0">
                <a:pos x="451" y="0"/>
              </a:cxn>
              <a:cxn ang="0">
                <a:pos x="350" y="25"/>
              </a:cxn>
              <a:cxn ang="0">
                <a:pos x="348" y="25"/>
              </a:cxn>
            </a:cxnLst>
            <a:rect l="0" t="0" r="r" b="b"/>
            <a:pathLst>
              <a:path w="588" h="483">
                <a:moveTo>
                  <a:pt x="348" y="25"/>
                </a:moveTo>
                <a:lnTo>
                  <a:pt x="299" y="48"/>
                </a:lnTo>
                <a:lnTo>
                  <a:pt x="264" y="95"/>
                </a:lnTo>
                <a:lnTo>
                  <a:pt x="249" y="141"/>
                </a:lnTo>
                <a:lnTo>
                  <a:pt x="214" y="186"/>
                </a:lnTo>
                <a:lnTo>
                  <a:pt x="234" y="210"/>
                </a:lnTo>
                <a:lnTo>
                  <a:pt x="234" y="241"/>
                </a:lnTo>
                <a:lnTo>
                  <a:pt x="214" y="273"/>
                </a:lnTo>
                <a:lnTo>
                  <a:pt x="174" y="286"/>
                </a:lnTo>
                <a:lnTo>
                  <a:pt x="131" y="296"/>
                </a:lnTo>
                <a:lnTo>
                  <a:pt x="71" y="300"/>
                </a:lnTo>
                <a:lnTo>
                  <a:pt x="36" y="323"/>
                </a:lnTo>
                <a:lnTo>
                  <a:pt x="10" y="356"/>
                </a:lnTo>
                <a:lnTo>
                  <a:pt x="27" y="365"/>
                </a:lnTo>
                <a:lnTo>
                  <a:pt x="41" y="369"/>
                </a:lnTo>
                <a:lnTo>
                  <a:pt x="41" y="400"/>
                </a:lnTo>
                <a:lnTo>
                  <a:pt x="32" y="428"/>
                </a:lnTo>
                <a:lnTo>
                  <a:pt x="0" y="468"/>
                </a:lnTo>
                <a:lnTo>
                  <a:pt x="10" y="483"/>
                </a:lnTo>
                <a:lnTo>
                  <a:pt x="401" y="391"/>
                </a:lnTo>
                <a:lnTo>
                  <a:pt x="430" y="424"/>
                </a:lnTo>
                <a:lnTo>
                  <a:pt x="451" y="428"/>
                </a:lnTo>
                <a:lnTo>
                  <a:pt x="460" y="451"/>
                </a:lnTo>
                <a:lnTo>
                  <a:pt x="476" y="468"/>
                </a:lnTo>
                <a:lnTo>
                  <a:pt x="567" y="479"/>
                </a:lnTo>
                <a:lnTo>
                  <a:pt x="582" y="445"/>
                </a:lnTo>
                <a:lnTo>
                  <a:pt x="573" y="445"/>
                </a:lnTo>
                <a:lnTo>
                  <a:pt x="588" y="424"/>
                </a:lnTo>
                <a:lnTo>
                  <a:pt x="573" y="414"/>
                </a:lnTo>
                <a:lnTo>
                  <a:pt x="558" y="346"/>
                </a:lnTo>
                <a:lnTo>
                  <a:pt x="543" y="263"/>
                </a:lnTo>
                <a:lnTo>
                  <a:pt x="521" y="186"/>
                </a:lnTo>
                <a:lnTo>
                  <a:pt x="507" y="172"/>
                </a:lnTo>
                <a:lnTo>
                  <a:pt x="491" y="114"/>
                </a:lnTo>
                <a:lnTo>
                  <a:pt x="455" y="58"/>
                </a:lnTo>
                <a:lnTo>
                  <a:pt x="451" y="0"/>
                </a:lnTo>
                <a:lnTo>
                  <a:pt x="350" y="25"/>
                </a:lnTo>
                <a:lnTo>
                  <a:pt x="348" y="25"/>
                </a:lnTo>
                <a:close/>
              </a:path>
            </a:pathLst>
          </a:custGeom>
          <a:solidFill>
            <a:srgbClr val="FFFFFF"/>
          </a:solidFill>
          <a:ln w="9525">
            <a:noFill/>
            <a:round/>
            <a:headEnd/>
            <a:tailEnd/>
          </a:ln>
        </p:spPr>
        <p:txBody>
          <a:bodyPr/>
          <a:lstStyle/>
          <a:p>
            <a:endParaRPr lang="en-US"/>
          </a:p>
        </p:txBody>
      </p:sp>
      <p:grpSp>
        <p:nvGrpSpPr>
          <p:cNvPr id="745642" name="Group 198"/>
          <p:cNvGrpSpPr>
            <a:grpSpLocks/>
          </p:cNvGrpSpPr>
          <p:nvPr/>
        </p:nvGrpSpPr>
        <p:grpSpPr bwMode="auto">
          <a:xfrm>
            <a:off x="7156450" y="2109788"/>
            <a:ext cx="933450" cy="768350"/>
            <a:chOff x="4556" y="1269"/>
            <a:chExt cx="588" cy="484"/>
          </a:xfrm>
        </p:grpSpPr>
        <p:sp>
          <p:nvSpPr>
            <p:cNvPr id="745671" name="Freeform 199"/>
            <p:cNvSpPr>
              <a:spLocks/>
            </p:cNvSpPr>
            <p:nvPr/>
          </p:nvSpPr>
          <p:spPr bwMode="auto">
            <a:xfrm>
              <a:off x="4556" y="1269"/>
              <a:ext cx="588" cy="484"/>
            </a:xfrm>
            <a:custGeom>
              <a:avLst/>
              <a:gdLst/>
              <a:ahLst/>
              <a:cxnLst>
                <a:cxn ang="0">
                  <a:pos x="348" y="26"/>
                </a:cxn>
                <a:cxn ang="0">
                  <a:pos x="299" y="49"/>
                </a:cxn>
                <a:cxn ang="0">
                  <a:pos x="264" y="95"/>
                </a:cxn>
                <a:cxn ang="0">
                  <a:pos x="249" y="141"/>
                </a:cxn>
                <a:cxn ang="0">
                  <a:pos x="214" y="186"/>
                </a:cxn>
                <a:cxn ang="0">
                  <a:pos x="234" y="211"/>
                </a:cxn>
                <a:cxn ang="0">
                  <a:pos x="234" y="242"/>
                </a:cxn>
                <a:cxn ang="0">
                  <a:pos x="214" y="273"/>
                </a:cxn>
                <a:cxn ang="0">
                  <a:pos x="173" y="287"/>
                </a:cxn>
                <a:cxn ang="0">
                  <a:pos x="131" y="296"/>
                </a:cxn>
                <a:cxn ang="0">
                  <a:pos x="71" y="300"/>
                </a:cxn>
                <a:cxn ang="0">
                  <a:pos x="36" y="323"/>
                </a:cxn>
                <a:cxn ang="0">
                  <a:pos x="9" y="356"/>
                </a:cxn>
                <a:cxn ang="0">
                  <a:pos x="27" y="365"/>
                </a:cxn>
                <a:cxn ang="0">
                  <a:pos x="41" y="369"/>
                </a:cxn>
                <a:cxn ang="0">
                  <a:pos x="41" y="401"/>
                </a:cxn>
                <a:cxn ang="0">
                  <a:pos x="32" y="428"/>
                </a:cxn>
                <a:cxn ang="0">
                  <a:pos x="0" y="469"/>
                </a:cxn>
                <a:cxn ang="0">
                  <a:pos x="9" y="484"/>
                </a:cxn>
                <a:cxn ang="0">
                  <a:pos x="401" y="391"/>
                </a:cxn>
                <a:cxn ang="0">
                  <a:pos x="430" y="424"/>
                </a:cxn>
                <a:cxn ang="0">
                  <a:pos x="451" y="428"/>
                </a:cxn>
                <a:cxn ang="0">
                  <a:pos x="460" y="451"/>
                </a:cxn>
                <a:cxn ang="0">
                  <a:pos x="476" y="469"/>
                </a:cxn>
                <a:cxn ang="0">
                  <a:pos x="567" y="480"/>
                </a:cxn>
                <a:cxn ang="0">
                  <a:pos x="582" y="446"/>
                </a:cxn>
                <a:cxn ang="0">
                  <a:pos x="573" y="446"/>
                </a:cxn>
                <a:cxn ang="0">
                  <a:pos x="588" y="424"/>
                </a:cxn>
                <a:cxn ang="0">
                  <a:pos x="573" y="415"/>
                </a:cxn>
                <a:cxn ang="0">
                  <a:pos x="557" y="346"/>
                </a:cxn>
                <a:cxn ang="0">
                  <a:pos x="543" y="264"/>
                </a:cxn>
                <a:cxn ang="0">
                  <a:pos x="522" y="186"/>
                </a:cxn>
                <a:cxn ang="0">
                  <a:pos x="506" y="173"/>
                </a:cxn>
                <a:cxn ang="0">
                  <a:pos x="491" y="114"/>
                </a:cxn>
                <a:cxn ang="0">
                  <a:pos x="455" y="58"/>
                </a:cxn>
                <a:cxn ang="0">
                  <a:pos x="451" y="0"/>
                </a:cxn>
                <a:cxn ang="0">
                  <a:pos x="350" y="26"/>
                </a:cxn>
                <a:cxn ang="0">
                  <a:pos x="348" y="26"/>
                </a:cxn>
              </a:cxnLst>
              <a:rect l="0" t="0" r="r" b="b"/>
              <a:pathLst>
                <a:path w="588" h="484">
                  <a:moveTo>
                    <a:pt x="348" y="26"/>
                  </a:moveTo>
                  <a:lnTo>
                    <a:pt x="299" y="49"/>
                  </a:lnTo>
                  <a:lnTo>
                    <a:pt x="264" y="95"/>
                  </a:lnTo>
                  <a:lnTo>
                    <a:pt x="249" y="141"/>
                  </a:lnTo>
                  <a:lnTo>
                    <a:pt x="214" y="186"/>
                  </a:lnTo>
                  <a:lnTo>
                    <a:pt x="234" y="211"/>
                  </a:lnTo>
                  <a:lnTo>
                    <a:pt x="234" y="242"/>
                  </a:lnTo>
                  <a:lnTo>
                    <a:pt x="214" y="273"/>
                  </a:lnTo>
                  <a:lnTo>
                    <a:pt x="173" y="287"/>
                  </a:lnTo>
                  <a:lnTo>
                    <a:pt x="131" y="296"/>
                  </a:lnTo>
                  <a:lnTo>
                    <a:pt x="71" y="300"/>
                  </a:lnTo>
                  <a:lnTo>
                    <a:pt x="36" y="323"/>
                  </a:lnTo>
                  <a:lnTo>
                    <a:pt x="9" y="356"/>
                  </a:lnTo>
                  <a:lnTo>
                    <a:pt x="27" y="365"/>
                  </a:lnTo>
                  <a:lnTo>
                    <a:pt x="41" y="369"/>
                  </a:lnTo>
                  <a:lnTo>
                    <a:pt x="41" y="401"/>
                  </a:lnTo>
                  <a:lnTo>
                    <a:pt x="32" y="428"/>
                  </a:lnTo>
                  <a:lnTo>
                    <a:pt x="0" y="469"/>
                  </a:lnTo>
                  <a:lnTo>
                    <a:pt x="9" y="484"/>
                  </a:lnTo>
                  <a:lnTo>
                    <a:pt x="401" y="391"/>
                  </a:lnTo>
                  <a:lnTo>
                    <a:pt x="430" y="424"/>
                  </a:lnTo>
                  <a:lnTo>
                    <a:pt x="451" y="428"/>
                  </a:lnTo>
                  <a:lnTo>
                    <a:pt x="460" y="451"/>
                  </a:lnTo>
                  <a:lnTo>
                    <a:pt x="476" y="469"/>
                  </a:lnTo>
                  <a:lnTo>
                    <a:pt x="567" y="480"/>
                  </a:lnTo>
                  <a:lnTo>
                    <a:pt x="582" y="446"/>
                  </a:lnTo>
                  <a:lnTo>
                    <a:pt x="573" y="446"/>
                  </a:lnTo>
                  <a:lnTo>
                    <a:pt x="588" y="424"/>
                  </a:lnTo>
                  <a:lnTo>
                    <a:pt x="573" y="415"/>
                  </a:lnTo>
                  <a:lnTo>
                    <a:pt x="557" y="346"/>
                  </a:lnTo>
                  <a:lnTo>
                    <a:pt x="543" y="264"/>
                  </a:lnTo>
                  <a:lnTo>
                    <a:pt x="522" y="186"/>
                  </a:lnTo>
                  <a:lnTo>
                    <a:pt x="506" y="173"/>
                  </a:lnTo>
                  <a:lnTo>
                    <a:pt x="491" y="114"/>
                  </a:lnTo>
                  <a:lnTo>
                    <a:pt x="455" y="58"/>
                  </a:lnTo>
                  <a:lnTo>
                    <a:pt x="451" y="0"/>
                  </a:lnTo>
                  <a:lnTo>
                    <a:pt x="350" y="26"/>
                  </a:lnTo>
                  <a:lnTo>
                    <a:pt x="348" y="26"/>
                  </a:lnTo>
                  <a:close/>
                </a:path>
              </a:pathLst>
            </a:custGeom>
            <a:solidFill>
              <a:srgbClr val="FFEA00"/>
            </a:solidFill>
            <a:ln w="9525">
              <a:noFill/>
              <a:round/>
              <a:headEnd/>
              <a:tailEnd/>
            </a:ln>
          </p:spPr>
          <p:txBody>
            <a:bodyPr/>
            <a:lstStyle/>
            <a:p>
              <a:endParaRPr lang="en-US"/>
            </a:p>
          </p:txBody>
        </p:sp>
        <p:sp>
          <p:nvSpPr>
            <p:cNvPr id="745672" name="Freeform 200"/>
            <p:cNvSpPr>
              <a:spLocks/>
            </p:cNvSpPr>
            <p:nvPr/>
          </p:nvSpPr>
          <p:spPr bwMode="auto">
            <a:xfrm>
              <a:off x="4556" y="1269"/>
              <a:ext cx="588" cy="484"/>
            </a:xfrm>
            <a:custGeom>
              <a:avLst/>
              <a:gdLst/>
              <a:ahLst/>
              <a:cxnLst>
                <a:cxn ang="0">
                  <a:pos x="348" y="26"/>
                </a:cxn>
                <a:cxn ang="0">
                  <a:pos x="299" y="49"/>
                </a:cxn>
                <a:cxn ang="0">
                  <a:pos x="264" y="95"/>
                </a:cxn>
                <a:cxn ang="0">
                  <a:pos x="249" y="141"/>
                </a:cxn>
                <a:cxn ang="0">
                  <a:pos x="214" y="186"/>
                </a:cxn>
                <a:cxn ang="0">
                  <a:pos x="234" y="211"/>
                </a:cxn>
                <a:cxn ang="0">
                  <a:pos x="234" y="242"/>
                </a:cxn>
                <a:cxn ang="0">
                  <a:pos x="214" y="273"/>
                </a:cxn>
                <a:cxn ang="0">
                  <a:pos x="173" y="287"/>
                </a:cxn>
                <a:cxn ang="0">
                  <a:pos x="131" y="296"/>
                </a:cxn>
                <a:cxn ang="0">
                  <a:pos x="71" y="300"/>
                </a:cxn>
                <a:cxn ang="0">
                  <a:pos x="36" y="323"/>
                </a:cxn>
                <a:cxn ang="0">
                  <a:pos x="9" y="356"/>
                </a:cxn>
                <a:cxn ang="0">
                  <a:pos x="27" y="365"/>
                </a:cxn>
                <a:cxn ang="0">
                  <a:pos x="41" y="369"/>
                </a:cxn>
                <a:cxn ang="0">
                  <a:pos x="41" y="401"/>
                </a:cxn>
                <a:cxn ang="0">
                  <a:pos x="32" y="428"/>
                </a:cxn>
                <a:cxn ang="0">
                  <a:pos x="0" y="469"/>
                </a:cxn>
                <a:cxn ang="0">
                  <a:pos x="9" y="484"/>
                </a:cxn>
                <a:cxn ang="0">
                  <a:pos x="401" y="391"/>
                </a:cxn>
                <a:cxn ang="0">
                  <a:pos x="430" y="424"/>
                </a:cxn>
                <a:cxn ang="0">
                  <a:pos x="451" y="428"/>
                </a:cxn>
                <a:cxn ang="0">
                  <a:pos x="460" y="451"/>
                </a:cxn>
                <a:cxn ang="0">
                  <a:pos x="476" y="469"/>
                </a:cxn>
                <a:cxn ang="0">
                  <a:pos x="567" y="480"/>
                </a:cxn>
                <a:cxn ang="0">
                  <a:pos x="582" y="446"/>
                </a:cxn>
                <a:cxn ang="0">
                  <a:pos x="573" y="446"/>
                </a:cxn>
                <a:cxn ang="0">
                  <a:pos x="588" y="424"/>
                </a:cxn>
                <a:cxn ang="0">
                  <a:pos x="573" y="415"/>
                </a:cxn>
                <a:cxn ang="0">
                  <a:pos x="557" y="346"/>
                </a:cxn>
                <a:cxn ang="0">
                  <a:pos x="543" y="264"/>
                </a:cxn>
                <a:cxn ang="0">
                  <a:pos x="522" y="186"/>
                </a:cxn>
                <a:cxn ang="0">
                  <a:pos x="506" y="173"/>
                </a:cxn>
                <a:cxn ang="0">
                  <a:pos x="491" y="114"/>
                </a:cxn>
                <a:cxn ang="0">
                  <a:pos x="455" y="58"/>
                </a:cxn>
                <a:cxn ang="0">
                  <a:pos x="451" y="0"/>
                </a:cxn>
                <a:cxn ang="0">
                  <a:pos x="350" y="26"/>
                </a:cxn>
              </a:cxnLst>
              <a:rect l="0" t="0" r="r" b="b"/>
              <a:pathLst>
                <a:path w="588" h="484">
                  <a:moveTo>
                    <a:pt x="348" y="26"/>
                  </a:moveTo>
                  <a:lnTo>
                    <a:pt x="299" y="49"/>
                  </a:lnTo>
                  <a:lnTo>
                    <a:pt x="264" y="95"/>
                  </a:lnTo>
                  <a:lnTo>
                    <a:pt x="249" y="141"/>
                  </a:lnTo>
                  <a:lnTo>
                    <a:pt x="214" y="186"/>
                  </a:lnTo>
                  <a:lnTo>
                    <a:pt x="234" y="211"/>
                  </a:lnTo>
                  <a:lnTo>
                    <a:pt x="234" y="242"/>
                  </a:lnTo>
                  <a:lnTo>
                    <a:pt x="214" y="273"/>
                  </a:lnTo>
                  <a:lnTo>
                    <a:pt x="173" y="287"/>
                  </a:lnTo>
                  <a:lnTo>
                    <a:pt x="131" y="296"/>
                  </a:lnTo>
                  <a:lnTo>
                    <a:pt x="71" y="300"/>
                  </a:lnTo>
                  <a:lnTo>
                    <a:pt x="36" y="323"/>
                  </a:lnTo>
                  <a:lnTo>
                    <a:pt x="9" y="356"/>
                  </a:lnTo>
                  <a:lnTo>
                    <a:pt x="27" y="365"/>
                  </a:lnTo>
                  <a:lnTo>
                    <a:pt x="41" y="369"/>
                  </a:lnTo>
                  <a:lnTo>
                    <a:pt x="41" y="401"/>
                  </a:lnTo>
                  <a:lnTo>
                    <a:pt x="32" y="428"/>
                  </a:lnTo>
                  <a:lnTo>
                    <a:pt x="0" y="469"/>
                  </a:lnTo>
                  <a:lnTo>
                    <a:pt x="9" y="484"/>
                  </a:lnTo>
                  <a:lnTo>
                    <a:pt x="401" y="391"/>
                  </a:lnTo>
                  <a:lnTo>
                    <a:pt x="430" y="424"/>
                  </a:lnTo>
                  <a:lnTo>
                    <a:pt x="451" y="428"/>
                  </a:lnTo>
                  <a:lnTo>
                    <a:pt x="460" y="451"/>
                  </a:lnTo>
                  <a:lnTo>
                    <a:pt x="476" y="469"/>
                  </a:lnTo>
                  <a:lnTo>
                    <a:pt x="567" y="480"/>
                  </a:lnTo>
                  <a:lnTo>
                    <a:pt x="582" y="446"/>
                  </a:lnTo>
                  <a:lnTo>
                    <a:pt x="573" y="446"/>
                  </a:lnTo>
                  <a:lnTo>
                    <a:pt x="588" y="424"/>
                  </a:lnTo>
                  <a:lnTo>
                    <a:pt x="573" y="415"/>
                  </a:lnTo>
                  <a:lnTo>
                    <a:pt x="557" y="346"/>
                  </a:lnTo>
                  <a:lnTo>
                    <a:pt x="543" y="264"/>
                  </a:lnTo>
                  <a:lnTo>
                    <a:pt x="522" y="186"/>
                  </a:lnTo>
                  <a:lnTo>
                    <a:pt x="506" y="173"/>
                  </a:lnTo>
                  <a:lnTo>
                    <a:pt x="491" y="114"/>
                  </a:lnTo>
                  <a:lnTo>
                    <a:pt x="455" y="58"/>
                  </a:lnTo>
                  <a:lnTo>
                    <a:pt x="451" y="0"/>
                  </a:lnTo>
                  <a:lnTo>
                    <a:pt x="350" y="26"/>
                  </a:lnTo>
                </a:path>
              </a:pathLst>
            </a:custGeom>
            <a:noFill/>
            <a:ln w="12700" cap="rnd">
              <a:solidFill>
                <a:srgbClr val="000000"/>
              </a:solidFill>
              <a:prstDash val="solid"/>
              <a:round/>
              <a:headEnd/>
              <a:tailEnd/>
            </a:ln>
          </p:spPr>
          <p:txBody>
            <a:bodyPr/>
            <a:lstStyle/>
            <a:p>
              <a:endParaRPr lang="en-US"/>
            </a:p>
          </p:txBody>
        </p:sp>
      </p:grpSp>
      <p:sp>
        <p:nvSpPr>
          <p:cNvPr id="745673" name="Freeform 201"/>
          <p:cNvSpPr>
            <a:spLocks/>
          </p:cNvSpPr>
          <p:nvPr/>
        </p:nvSpPr>
        <p:spPr bwMode="auto">
          <a:xfrm>
            <a:off x="8020050" y="2713038"/>
            <a:ext cx="246063" cy="139700"/>
          </a:xfrm>
          <a:custGeom>
            <a:avLst/>
            <a:gdLst/>
            <a:ahLst/>
            <a:cxnLst>
              <a:cxn ang="0">
                <a:pos x="27" y="46"/>
              </a:cxn>
              <a:cxn ang="0">
                <a:pos x="82" y="27"/>
              </a:cxn>
              <a:cxn ang="0">
                <a:pos x="117" y="0"/>
              </a:cxn>
              <a:cxn ang="0">
                <a:pos x="123" y="19"/>
              </a:cxn>
              <a:cxn ang="0">
                <a:pos x="155" y="6"/>
              </a:cxn>
              <a:cxn ang="0">
                <a:pos x="108" y="41"/>
              </a:cxn>
              <a:cxn ang="0">
                <a:pos x="58" y="63"/>
              </a:cxn>
              <a:cxn ang="0">
                <a:pos x="21" y="88"/>
              </a:cxn>
              <a:cxn ang="0">
                <a:pos x="0" y="88"/>
              </a:cxn>
              <a:cxn ang="0">
                <a:pos x="27" y="46"/>
              </a:cxn>
            </a:cxnLst>
            <a:rect l="0" t="0" r="r" b="b"/>
            <a:pathLst>
              <a:path w="155" h="88">
                <a:moveTo>
                  <a:pt x="27" y="46"/>
                </a:moveTo>
                <a:lnTo>
                  <a:pt x="82" y="27"/>
                </a:lnTo>
                <a:lnTo>
                  <a:pt x="117" y="0"/>
                </a:lnTo>
                <a:lnTo>
                  <a:pt x="123" y="19"/>
                </a:lnTo>
                <a:lnTo>
                  <a:pt x="155" y="6"/>
                </a:lnTo>
                <a:lnTo>
                  <a:pt x="108" y="41"/>
                </a:lnTo>
                <a:lnTo>
                  <a:pt x="58" y="63"/>
                </a:lnTo>
                <a:lnTo>
                  <a:pt x="21" y="88"/>
                </a:lnTo>
                <a:lnTo>
                  <a:pt x="0" y="88"/>
                </a:lnTo>
                <a:lnTo>
                  <a:pt x="27" y="46"/>
                </a:lnTo>
                <a:close/>
              </a:path>
            </a:pathLst>
          </a:custGeom>
          <a:solidFill>
            <a:srgbClr val="FFFFFF"/>
          </a:solidFill>
          <a:ln w="9525">
            <a:noFill/>
            <a:round/>
            <a:headEnd/>
            <a:tailEnd/>
          </a:ln>
        </p:spPr>
        <p:txBody>
          <a:bodyPr/>
          <a:lstStyle/>
          <a:p>
            <a:endParaRPr lang="en-US"/>
          </a:p>
        </p:txBody>
      </p:sp>
      <p:grpSp>
        <p:nvGrpSpPr>
          <p:cNvPr id="745646" name="Group 202"/>
          <p:cNvGrpSpPr>
            <a:grpSpLocks/>
          </p:cNvGrpSpPr>
          <p:nvPr/>
        </p:nvGrpSpPr>
        <p:grpSpPr bwMode="auto">
          <a:xfrm>
            <a:off x="8020050" y="2713038"/>
            <a:ext cx="246063" cy="139700"/>
            <a:chOff x="5100" y="1649"/>
            <a:chExt cx="155" cy="88"/>
          </a:xfrm>
        </p:grpSpPr>
        <p:sp>
          <p:nvSpPr>
            <p:cNvPr id="745675" name="Freeform 203"/>
            <p:cNvSpPr>
              <a:spLocks/>
            </p:cNvSpPr>
            <p:nvPr/>
          </p:nvSpPr>
          <p:spPr bwMode="auto">
            <a:xfrm>
              <a:off x="5100" y="1649"/>
              <a:ext cx="155" cy="88"/>
            </a:xfrm>
            <a:custGeom>
              <a:avLst/>
              <a:gdLst/>
              <a:ahLst/>
              <a:cxnLst>
                <a:cxn ang="0">
                  <a:pos x="27" y="46"/>
                </a:cxn>
                <a:cxn ang="0">
                  <a:pos x="82" y="27"/>
                </a:cxn>
                <a:cxn ang="0">
                  <a:pos x="117" y="0"/>
                </a:cxn>
                <a:cxn ang="0">
                  <a:pos x="123" y="19"/>
                </a:cxn>
                <a:cxn ang="0">
                  <a:pos x="155" y="6"/>
                </a:cxn>
                <a:cxn ang="0">
                  <a:pos x="108" y="41"/>
                </a:cxn>
                <a:cxn ang="0">
                  <a:pos x="58" y="63"/>
                </a:cxn>
                <a:cxn ang="0">
                  <a:pos x="21" y="88"/>
                </a:cxn>
                <a:cxn ang="0">
                  <a:pos x="0" y="88"/>
                </a:cxn>
                <a:cxn ang="0">
                  <a:pos x="27" y="46"/>
                </a:cxn>
              </a:cxnLst>
              <a:rect l="0" t="0" r="r" b="b"/>
              <a:pathLst>
                <a:path w="155" h="88">
                  <a:moveTo>
                    <a:pt x="27" y="46"/>
                  </a:moveTo>
                  <a:lnTo>
                    <a:pt x="82" y="27"/>
                  </a:lnTo>
                  <a:lnTo>
                    <a:pt x="117" y="0"/>
                  </a:lnTo>
                  <a:lnTo>
                    <a:pt x="123" y="19"/>
                  </a:lnTo>
                  <a:lnTo>
                    <a:pt x="155" y="6"/>
                  </a:lnTo>
                  <a:lnTo>
                    <a:pt x="108" y="41"/>
                  </a:lnTo>
                  <a:lnTo>
                    <a:pt x="58" y="63"/>
                  </a:lnTo>
                  <a:lnTo>
                    <a:pt x="21" y="88"/>
                  </a:lnTo>
                  <a:lnTo>
                    <a:pt x="0" y="88"/>
                  </a:lnTo>
                  <a:lnTo>
                    <a:pt x="27" y="46"/>
                  </a:lnTo>
                  <a:close/>
                </a:path>
              </a:pathLst>
            </a:custGeom>
            <a:solidFill>
              <a:srgbClr val="FFFFFF"/>
            </a:solidFill>
            <a:ln w="9525">
              <a:noFill/>
              <a:round/>
              <a:headEnd/>
              <a:tailEnd/>
            </a:ln>
          </p:spPr>
          <p:txBody>
            <a:bodyPr/>
            <a:lstStyle/>
            <a:p>
              <a:endParaRPr lang="en-US"/>
            </a:p>
          </p:txBody>
        </p:sp>
        <p:sp>
          <p:nvSpPr>
            <p:cNvPr id="745676" name="Freeform 204"/>
            <p:cNvSpPr>
              <a:spLocks/>
            </p:cNvSpPr>
            <p:nvPr/>
          </p:nvSpPr>
          <p:spPr bwMode="auto">
            <a:xfrm>
              <a:off x="5100" y="1649"/>
              <a:ext cx="155" cy="88"/>
            </a:xfrm>
            <a:custGeom>
              <a:avLst/>
              <a:gdLst/>
              <a:ahLst/>
              <a:cxnLst>
                <a:cxn ang="0">
                  <a:pos x="27" y="46"/>
                </a:cxn>
                <a:cxn ang="0">
                  <a:pos x="82" y="27"/>
                </a:cxn>
                <a:cxn ang="0">
                  <a:pos x="117" y="0"/>
                </a:cxn>
                <a:cxn ang="0">
                  <a:pos x="123" y="19"/>
                </a:cxn>
                <a:cxn ang="0">
                  <a:pos x="155" y="6"/>
                </a:cxn>
                <a:cxn ang="0">
                  <a:pos x="108" y="41"/>
                </a:cxn>
                <a:cxn ang="0">
                  <a:pos x="58" y="63"/>
                </a:cxn>
                <a:cxn ang="0">
                  <a:pos x="21" y="88"/>
                </a:cxn>
                <a:cxn ang="0">
                  <a:pos x="0" y="88"/>
                </a:cxn>
                <a:cxn ang="0">
                  <a:pos x="27" y="46"/>
                </a:cxn>
              </a:cxnLst>
              <a:rect l="0" t="0" r="r" b="b"/>
              <a:pathLst>
                <a:path w="155" h="88">
                  <a:moveTo>
                    <a:pt x="27" y="46"/>
                  </a:moveTo>
                  <a:lnTo>
                    <a:pt x="82" y="27"/>
                  </a:lnTo>
                  <a:lnTo>
                    <a:pt x="117" y="0"/>
                  </a:lnTo>
                  <a:lnTo>
                    <a:pt x="123" y="19"/>
                  </a:lnTo>
                  <a:lnTo>
                    <a:pt x="155" y="6"/>
                  </a:lnTo>
                  <a:lnTo>
                    <a:pt x="108" y="41"/>
                  </a:lnTo>
                  <a:lnTo>
                    <a:pt x="58" y="63"/>
                  </a:lnTo>
                  <a:lnTo>
                    <a:pt x="21" y="88"/>
                  </a:lnTo>
                  <a:lnTo>
                    <a:pt x="0" y="88"/>
                  </a:lnTo>
                  <a:lnTo>
                    <a:pt x="27" y="46"/>
                  </a:lnTo>
                </a:path>
              </a:pathLst>
            </a:custGeom>
            <a:noFill/>
            <a:ln w="1588" cap="rnd">
              <a:solidFill>
                <a:srgbClr val="000000"/>
              </a:solidFill>
              <a:prstDash val="solid"/>
              <a:round/>
              <a:headEnd/>
              <a:tailEnd/>
            </a:ln>
          </p:spPr>
          <p:txBody>
            <a:bodyPr/>
            <a:lstStyle/>
            <a:p>
              <a:endParaRPr lang="en-US"/>
            </a:p>
          </p:txBody>
        </p:sp>
      </p:grpSp>
      <p:grpSp>
        <p:nvGrpSpPr>
          <p:cNvPr id="745650" name="Group 205"/>
          <p:cNvGrpSpPr>
            <a:grpSpLocks/>
          </p:cNvGrpSpPr>
          <p:nvPr/>
        </p:nvGrpSpPr>
        <p:grpSpPr bwMode="auto">
          <a:xfrm>
            <a:off x="750888" y="3316288"/>
            <a:ext cx="279400" cy="279400"/>
            <a:chOff x="521" y="2029"/>
            <a:chExt cx="176" cy="176"/>
          </a:xfrm>
        </p:grpSpPr>
        <p:sp>
          <p:nvSpPr>
            <p:cNvPr id="745678" name="Oval 206"/>
            <p:cNvSpPr>
              <a:spLocks noChangeArrowheads="1"/>
            </p:cNvSpPr>
            <p:nvPr/>
          </p:nvSpPr>
          <p:spPr bwMode="auto">
            <a:xfrm>
              <a:off x="521" y="2029"/>
              <a:ext cx="176" cy="176"/>
            </a:xfrm>
            <a:prstGeom prst="ellipse">
              <a:avLst/>
            </a:prstGeom>
            <a:solidFill>
              <a:srgbClr val="800080"/>
            </a:solidFill>
            <a:ln w="0">
              <a:solidFill>
                <a:srgbClr val="000000"/>
              </a:solidFill>
              <a:round/>
              <a:headEnd/>
              <a:tailEnd/>
            </a:ln>
          </p:spPr>
          <p:txBody>
            <a:bodyPr/>
            <a:lstStyle/>
            <a:p>
              <a:endParaRPr lang="en-US"/>
            </a:p>
          </p:txBody>
        </p:sp>
        <p:sp>
          <p:nvSpPr>
            <p:cNvPr id="745679" name="Oval 207"/>
            <p:cNvSpPr>
              <a:spLocks noChangeArrowheads="1"/>
            </p:cNvSpPr>
            <p:nvPr/>
          </p:nvSpPr>
          <p:spPr bwMode="auto">
            <a:xfrm>
              <a:off x="521" y="2029"/>
              <a:ext cx="176" cy="176"/>
            </a:xfrm>
            <a:prstGeom prst="ellipse">
              <a:avLst/>
            </a:prstGeom>
            <a:noFill/>
            <a:ln w="12700" cap="rnd">
              <a:solidFill>
                <a:srgbClr val="000000"/>
              </a:solidFill>
              <a:round/>
              <a:headEnd/>
              <a:tailEnd/>
            </a:ln>
          </p:spPr>
          <p:txBody>
            <a:bodyPr/>
            <a:lstStyle/>
            <a:p>
              <a:endParaRPr lang="en-US"/>
            </a:p>
          </p:txBody>
        </p:sp>
      </p:grpSp>
      <p:sp>
        <p:nvSpPr>
          <p:cNvPr id="745680" name="Rectangle 208"/>
          <p:cNvSpPr>
            <a:spLocks noChangeArrowheads="1"/>
          </p:cNvSpPr>
          <p:nvPr/>
        </p:nvSpPr>
        <p:spPr bwMode="auto">
          <a:xfrm>
            <a:off x="847725" y="3363913"/>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a:t>
            </a:r>
            <a:endParaRPr lang="en-US">
              <a:latin typeface="Times New Roman" pitchFamily="18" charset="0"/>
            </a:endParaRPr>
          </a:p>
        </p:txBody>
      </p:sp>
      <p:grpSp>
        <p:nvGrpSpPr>
          <p:cNvPr id="745654" name="Group 209"/>
          <p:cNvGrpSpPr>
            <a:grpSpLocks/>
          </p:cNvGrpSpPr>
          <p:nvPr/>
        </p:nvGrpSpPr>
        <p:grpSpPr bwMode="auto">
          <a:xfrm>
            <a:off x="4838700" y="3595688"/>
            <a:ext cx="277813" cy="277812"/>
            <a:chOff x="3096" y="2205"/>
            <a:chExt cx="175" cy="175"/>
          </a:xfrm>
        </p:grpSpPr>
        <p:sp>
          <p:nvSpPr>
            <p:cNvPr id="745682" name="Oval 210"/>
            <p:cNvSpPr>
              <a:spLocks noChangeArrowheads="1"/>
            </p:cNvSpPr>
            <p:nvPr/>
          </p:nvSpPr>
          <p:spPr bwMode="auto">
            <a:xfrm>
              <a:off x="3096" y="2205"/>
              <a:ext cx="175" cy="175"/>
            </a:xfrm>
            <a:prstGeom prst="ellipse">
              <a:avLst/>
            </a:prstGeom>
            <a:solidFill>
              <a:srgbClr val="800080"/>
            </a:solidFill>
            <a:ln w="0">
              <a:solidFill>
                <a:srgbClr val="000000"/>
              </a:solidFill>
              <a:round/>
              <a:headEnd/>
              <a:tailEnd/>
            </a:ln>
          </p:spPr>
          <p:txBody>
            <a:bodyPr/>
            <a:lstStyle/>
            <a:p>
              <a:endParaRPr lang="en-US"/>
            </a:p>
          </p:txBody>
        </p:sp>
        <p:sp>
          <p:nvSpPr>
            <p:cNvPr id="745683" name="Oval 211"/>
            <p:cNvSpPr>
              <a:spLocks noChangeArrowheads="1"/>
            </p:cNvSpPr>
            <p:nvPr/>
          </p:nvSpPr>
          <p:spPr bwMode="auto">
            <a:xfrm>
              <a:off x="3096" y="2205"/>
              <a:ext cx="175" cy="175"/>
            </a:xfrm>
            <a:prstGeom prst="ellipse">
              <a:avLst/>
            </a:prstGeom>
            <a:noFill/>
            <a:ln w="12700" cap="rnd">
              <a:solidFill>
                <a:srgbClr val="000000"/>
              </a:solidFill>
              <a:round/>
              <a:headEnd/>
              <a:tailEnd/>
            </a:ln>
          </p:spPr>
          <p:txBody>
            <a:bodyPr/>
            <a:lstStyle/>
            <a:p>
              <a:endParaRPr lang="en-US"/>
            </a:p>
          </p:txBody>
        </p:sp>
      </p:grpSp>
      <p:sp>
        <p:nvSpPr>
          <p:cNvPr id="745684" name="Rectangle 212"/>
          <p:cNvSpPr>
            <a:spLocks noChangeArrowheads="1"/>
          </p:cNvSpPr>
          <p:nvPr/>
        </p:nvSpPr>
        <p:spPr bwMode="auto">
          <a:xfrm>
            <a:off x="4933950" y="3641725"/>
            <a:ext cx="889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5</a:t>
            </a:r>
            <a:endParaRPr lang="en-US">
              <a:latin typeface="Times New Roman" pitchFamily="18" charset="0"/>
            </a:endParaRPr>
          </a:p>
        </p:txBody>
      </p:sp>
      <p:grpSp>
        <p:nvGrpSpPr>
          <p:cNvPr id="745658" name="Group 213"/>
          <p:cNvGrpSpPr>
            <a:grpSpLocks/>
          </p:cNvGrpSpPr>
          <p:nvPr/>
        </p:nvGrpSpPr>
        <p:grpSpPr bwMode="auto">
          <a:xfrm>
            <a:off x="3352800" y="3409950"/>
            <a:ext cx="277813" cy="277813"/>
            <a:chOff x="2160" y="2088"/>
            <a:chExt cx="175" cy="175"/>
          </a:xfrm>
        </p:grpSpPr>
        <p:sp>
          <p:nvSpPr>
            <p:cNvPr id="745686" name="Oval 214"/>
            <p:cNvSpPr>
              <a:spLocks noChangeArrowheads="1"/>
            </p:cNvSpPr>
            <p:nvPr/>
          </p:nvSpPr>
          <p:spPr bwMode="auto">
            <a:xfrm>
              <a:off x="2160" y="2088"/>
              <a:ext cx="175" cy="175"/>
            </a:xfrm>
            <a:prstGeom prst="ellipse">
              <a:avLst/>
            </a:prstGeom>
            <a:solidFill>
              <a:srgbClr val="800080"/>
            </a:solidFill>
            <a:ln w="0">
              <a:solidFill>
                <a:srgbClr val="000000"/>
              </a:solidFill>
              <a:round/>
              <a:headEnd/>
              <a:tailEnd/>
            </a:ln>
          </p:spPr>
          <p:txBody>
            <a:bodyPr/>
            <a:lstStyle/>
            <a:p>
              <a:endParaRPr lang="en-US"/>
            </a:p>
          </p:txBody>
        </p:sp>
        <p:sp>
          <p:nvSpPr>
            <p:cNvPr id="745687" name="Oval 215"/>
            <p:cNvSpPr>
              <a:spLocks noChangeArrowheads="1"/>
            </p:cNvSpPr>
            <p:nvPr/>
          </p:nvSpPr>
          <p:spPr bwMode="auto">
            <a:xfrm>
              <a:off x="2160" y="2088"/>
              <a:ext cx="175" cy="175"/>
            </a:xfrm>
            <a:prstGeom prst="ellipse">
              <a:avLst/>
            </a:prstGeom>
            <a:noFill/>
            <a:ln w="12700" cap="rnd">
              <a:solidFill>
                <a:srgbClr val="000000"/>
              </a:solidFill>
              <a:round/>
              <a:headEnd/>
              <a:tailEnd/>
            </a:ln>
          </p:spPr>
          <p:txBody>
            <a:bodyPr/>
            <a:lstStyle/>
            <a:p>
              <a:endParaRPr lang="en-US"/>
            </a:p>
          </p:txBody>
        </p:sp>
      </p:grpSp>
      <p:sp>
        <p:nvSpPr>
          <p:cNvPr id="745688" name="Rectangle 216"/>
          <p:cNvSpPr>
            <a:spLocks noChangeArrowheads="1"/>
          </p:cNvSpPr>
          <p:nvPr/>
        </p:nvSpPr>
        <p:spPr bwMode="auto">
          <a:xfrm>
            <a:off x="3448050" y="3455988"/>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a:t>
            </a:r>
            <a:endParaRPr lang="en-US">
              <a:latin typeface="Times New Roman" pitchFamily="18" charset="0"/>
            </a:endParaRPr>
          </a:p>
        </p:txBody>
      </p:sp>
      <p:grpSp>
        <p:nvGrpSpPr>
          <p:cNvPr id="745662" name="Group 217"/>
          <p:cNvGrpSpPr>
            <a:grpSpLocks/>
          </p:cNvGrpSpPr>
          <p:nvPr/>
        </p:nvGrpSpPr>
        <p:grpSpPr bwMode="auto">
          <a:xfrm>
            <a:off x="7996238" y="2573338"/>
            <a:ext cx="279400" cy="279400"/>
            <a:chOff x="5085" y="1561"/>
            <a:chExt cx="176" cy="176"/>
          </a:xfrm>
        </p:grpSpPr>
        <p:sp>
          <p:nvSpPr>
            <p:cNvPr id="745690" name="Oval 218"/>
            <p:cNvSpPr>
              <a:spLocks noChangeArrowheads="1"/>
            </p:cNvSpPr>
            <p:nvPr/>
          </p:nvSpPr>
          <p:spPr bwMode="auto">
            <a:xfrm>
              <a:off x="5085" y="1561"/>
              <a:ext cx="176" cy="176"/>
            </a:xfrm>
            <a:prstGeom prst="ellipse">
              <a:avLst/>
            </a:prstGeom>
            <a:solidFill>
              <a:srgbClr val="800080"/>
            </a:solidFill>
            <a:ln w="0">
              <a:solidFill>
                <a:srgbClr val="000000"/>
              </a:solidFill>
              <a:round/>
              <a:headEnd/>
              <a:tailEnd/>
            </a:ln>
          </p:spPr>
          <p:txBody>
            <a:bodyPr/>
            <a:lstStyle/>
            <a:p>
              <a:endParaRPr lang="en-US"/>
            </a:p>
          </p:txBody>
        </p:sp>
        <p:sp>
          <p:nvSpPr>
            <p:cNvPr id="745691" name="Oval 219"/>
            <p:cNvSpPr>
              <a:spLocks noChangeArrowheads="1"/>
            </p:cNvSpPr>
            <p:nvPr/>
          </p:nvSpPr>
          <p:spPr bwMode="auto">
            <a:xfrm>
              <a:off x="5085" y="1561"/>
              <a:ext cx="176" cy="176"/>
            </a:xfrm>
            <a:prstGeom prst="ellipse">
              <a:avLst/>
            </a:prstGeom>
            <a:noFill/>
            <a:ln w="12700" cap="rnd">
              <a:solidFill>
                <a:srgbClr val="000000"/>
              </a:solidFill>
              <a:round/>
              <a:headEnd/>
              <a:tailEnd/>
            </a:ln>
          </p:spPr>
          <p:txBody>
            <a:bodyPr/>
            <a:lstStyle/>
            <a:p>
              <a:endParaRPr lang="en-US"/>
            </a:p>
          </p:txBody>
        </p:sp>
      </p:grpSp>
      <p:sp>
        <p:nvSpPr>
          <p:cNvPr id="745692" name="Rectangle 220"/>
          <p:cNvSpPr>
            <a:spLocks noChangeArrowheads="1"/>
          </p:cNvSpPr>
          <p:nvPr/>
        </p:nvSpPr>
        <p:spPr bwMode="auto">
          <a:xfrm>
            <a:off x="8091488" y="2620963"/>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3</a:t>
            </a:r>
            <a:endParaRPr lang="en-US">
              <a:latin typeface="Times New Roman" pitchFamily="18" charset="0"/>
            </a:endParaRPr>
          </a:p>
        </p:txBody>
      </p:sp>
      <p:grpSp>
        <p:nvGrpSpPr>
          <p:cNvPr id="745666" name="Group 221"/>
          <p:cNvGrpSpPr>
            <a:grpSpLocks/>
          </p:cNvGrpSpPr>
          <p:nvPr/>
        </p:nvGrpSpPr>
        <p:grpSpPr bwMode="auto">
          <a:xfrm>
            <a:off x="6138863" y="3224213"/>
            <a:ext cx="277812" cy="277812"/>
            <a:chOff x="3915" y="1971"/>
            <a:chExt cx="175" cy="175"/>
          </a:xfrm>
        </p:grpSpPr>
        <p:sp>
          <p:nvSpPr>
            <p:cNvPr id="745694" name="Oval 222"/>
            <p:cNvSpPr>
              <a:spLocks noChangeArrowheads="1"/>
            </p:cNvSpPr>
            <p:nvPr/>
          </p:nvSpPr>
          <p:spPr bwMode="auto">
            <a:xfrm>
              <a:off x="3915" y="1971"/>
              <a:ext cx="175" cy="175"/>
            </a:xfrm>
            <a:prstGeom prst="ellipse">
              <a:avLst/>
            </a:prstGeom>
            <a:solidFill>
              <a:srgbClr val="800080"/>
            </a:solidFill>
            <a:ln w="0">
              <a:solidFill>
                <a:srgbClr val="000000"/>
              </a:solidFill>
              <a:round/>
              <a:headEnd/>
              <a:tailEnd/>
            </a:ln>
          </p:spPr>
          <p:txBody>
            <a:bodyPr/>
            <a:lstStyle/>
            <a:p>
              <a:endParaRPr lang="en-US"/>
            </a:p>
          </p:txBody>
        </p:sp>
        <p:sp>
          <p:nvSpPr>
            <p:cNvPr id="745695" name="Oval 223"/>
            <p:cNvSpPr>
              <a:spLocks noChangeArrowheads="1"/>
            </p:cNvSpPr>
            <p:nvPr/>
          </p:nvSpPr>
          <p:spPr bwMode="auto">
            <a:xfrm>
              <a:off x="3915" y="1971"/>
              <a:ext cx="175" cy="175"/>
            </a:xfrm>
            <a:prstGeom prst="ellipse">
              <a:avLst/>
            </a:prstGeom>
            <a:noFill/>
            <a:ln w="12700" cap="rnd">
              <a:solidFill>
                <a:srgbClr val="000000"/>
              </a:solidFill>
              <a:round/>
              <a:headEnd/>
              <a:tailEnd/>
            </a:ln>
          </p:spPr>
          <p:txBody>
            <a:bodyPr/>
            <a:lstStyle/>
            <a:p>
              <a:endParaRPr lang="en-US"/>
            </a:p>
          </p:txBody>
        </p:sp>
      </p:grpSp>
      <p:sp>
        <p:nvSpPr>
          <p:cNvPr id="745696" name="Rectangle 224"/>
          <p:cNvSpPr>
            <a:spLocks noChangeArrowheads="1"/>
          </p:cNvSpPr>
          <p:nvPr/>
        </p:nvSpPr>
        <p:spPr bwMode="auto">
          <a:xfrm>
            <a:off x="6234113" y="3270250"/>
            <a:ext cx="889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4</a:t>
            </a:r>
            <a:endParaRPr lang="en-US">
              <a:latin typeface="Times New Roman" pitchFamily="18" charset="0"/>
            </a:endParaRPr>
          </a:p>
        </p:txBody>
      </p:sp>
      <p:grpSp>
        <p:nvGrpSpPr>
          <p:cNvPr id="745670" name="Group 225"/>
          <p:cNvGrpSpPr>
            <a:grpSpLocks/>
          </p:cNvGrpSpPr>
          <p:nvPr/>
        </p:nvGrpSpPr>
        <p:grpSpPr bwMode="auto">
          <a:xfrm>
            <a:off x="7067550" y="2944813"/>
            <a:ext cx="279400" cy="279400"/>
            <a:chOff x="4500" y="1795"/>
            <a:chExt cx="176" cy="176"/>
          </a:xfrm>
        </p:grpSpPr>
        <p:sp>
          <p:nvSpPr>
            <p:cNvPr id="745698" name="Oval 226"/>
            <p:cNvSpPr>
              <a:spLocks noChangeArrowheads="1"/>
            </p:cNvSpPr>
            <p:nvPr/>
          </p:nvSpPr>
          <p:spPr bwMode="auto">
            <a:xfrm>
              <a:off x="4500" y="1795"/>
              <a:ext cx="176" cy="176"/>
            </a:xfrm>
            <a:prstGeom prst="ellipse">
              <a:avLst/>
            </a:prstGeom>
            <a:solidFill>
              <a:srgbClr val="800080"/>
            </a:solidFill>
            <a:ln w="0">
              <a:solidFill>
                <a:srgbClr val="000000"/>
              </a:solidFill>
              <a:round/>
              <a:headEnd/>
              <a:tailEnd/>
            </a:ln>
          </p:spPr>
          <p:txBody>
            <a:bodyPr/>
            <a:lstStyle/>
            <a:p>
              <a:endParaRPr lang="en-US"/>
            </a:p>
          </p:txBody>
        </p:sp>
        <p:sp>
          <p:nvSpPr>
            <p:cNvPr id="745699" name="Oval 227"/>
            <p:cNvSpPr>
              <a:spLocks noChangeArrowheads="1"/>
            </p:cNvSpPr>
            <p:nvPr/>
          </p:nvSpPr>
          <p:spPr bwMode="auto">
            <a:xfrm>
              <a:off x="4500" y="1795"/>
              <a:ext cx="176" cy="176"/>
            </a:xfrm>
            <a:prstGeom prst="ellipse">
              <a:avLst/>
            </a:prstGeom>
            <a:noFill/>
            <a:ln w="12700" cap="rnd">
              <a:solidFill>
                <a:srgbClr val="000000"/>
              </a:solidFill>
              <a:round/>
              <a:headEnd/>
              <a:tailEnd/>
            </a:ln>
          </p:spPr>
          <p:txBody>
            <a:bodyPr/>
            <a:lstStyle/>
            <a:p>
              <a:endParaRPr lang="en-US"/>
            </a:p>
          </p:txBody>
        </p:sp>
      </p:grpSp>
      <p:sp>
        <p:nvSpPr>
          <p:cNvPr id="745700" name="Rectangle 228"/>
          <p:cNvSpPr>
            <a:spLocks noChangeArrowheads="1"/>
          </p:cNvSpPr>
          <p:nvPr/>
        </p:nvSpPr>
        <p:spPr bwMode="auto">
          <a:xfrm>
            <a:off x="7116763" y="2992438"/>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18</a:t>
            </a:r>
            <a:endParaRPr lang="en-US">
              <a:latin typeface="Times New Roman" pitchFamily="18" charset="0"/>
            </a:endParaRPr>
          </a:p>
        </p:txBody>
      </p:sp>
      <p:grpSp>
        <p:nvGrpSpPr>
          <p:cNvPr id="745674" name="Group 229"/>
          <p:cNvGrpSpPr>
            <a:grpSpLocks/>
          </p:cNvGrpSpPr>
          <p:nvPr/>
        </p:nvGrpSpPr>
        <p:grpSpPr bwMode="auto">
          <a:xfrm>
            <a:off x="6230938" y="3595688"/>
            <a:ext cx="279400" cy="277812"/>
            <a:chOff x="3973" y="2205"/>
            <a:chExt cx="176" cy="175"/>
          </a:xfrm>
        </p:grpSpPr>
        <p:sp>
          <p:nvSpPr>
            <p:cNvPr id="745702" name="Oval 230"/>
            <p:cNvSpPr>
              <a:spLocks noChangeArrowheads="1"/>
            </p:cNvSpPr>
            <p:nvPr/>
          </p:nvSpPr>
          <p:spPr bwMode="auto">
            <a:xfrm>
              <a:off x="3973" y="2205"/>
              <a:ext cx="176" cy="175"/>
            </a:xfrm>
            <a:prstGeom prst="ellipse">
              <a:avLst/>
            </a:prstGeom>
            <a:solidFill>
              <a:srgbClr val="800080"/>
            </a:solidFill>
            <a:ln w="0">
              <a:solidFill>
                <a:srgbClr val="000000"/>
              </a:solidFill>
              <a:round/>
              <a:headEnd/>
              <a:tailEnd/>
            </a:ln>
          </p:spPr>
          <p:txBody>
            <a:bodyPr/>
            <a:lstStyle/>
            <a:p>
              <a:endParaRPr lang="en-US"/>
            </a:p>
          </p:txBody>
        </p:sp>
        <p:sp>
          <p:nvSpPr>
            <p:cNvPr id="745703" name="Oval 231"/>
            <p:cNvSpPr>
              <a:spLocks noChangeArrowheads="1"/>
            </p:cNvSpPr>
            <p:nvPr/>
          </p:nvSpPr>
          <p:spPr bwMode="auto">
            <a:xfrm>
              <a:off x="3973" y="2205"/>
              <a:ext cx="176" cy="175"/>
            </a:xfrm>
            <a:prstGeom prst="ellipse">
              <a:avLst/>
            </a:prstGeom>
            <a:noFill/>
            <a:ln w="12700" cap="rnd">
              <a:solidFill>
                <a:srgbClr val="000000"/>
              </a:solidFill>
              <a:round/>
              <a:headEnd/>
              <a:tailEnd/>
            </a:ln>
          </p:spPr>
          <p:txBody>
            <a:bodyPr/>
            <a:lstStyle/>
            <a:p>
              <a:endParaRPr lang="en-US"/>
            </a:p>
          </p:txBody>
        </p:sp>
      </p:grpSp>
      <p:sp>
        <p:nvSpPr>
          <p:cNvPr id="745704" name="Rectangle 232"/>
          <p:cNvSpPr>
            <a:spLocks noChangeArrowheads="1"/>
          </p:cNvSpPr>
          <p:nvPr/>
        </p:nvSpPr>
        <p:spPr bwMode="auto">
          <a:xfrm>
            <a:off x="6327775" y="3641725"/>
            <a:ext cx="889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6</a:t>
            </a:r>
            <a:endParaRPr lang="en-US">
              <a:latin typeface="Times New Roman" pitchFamily="18" charset="0"/>
            </a:endParaRPr>
          </a:p>
        </p:txBody>
      </p:sp>
      <p:grpSp>
        <p:nvGrpSpPr>
          <p:cNvPr id="745677" name="Group 233"/>
          <p:cNvGrpSpPr>
            <a:grpSpLocks/>
          </p:cNvGrpSpPr>
          <p:nvPr/>
        </p:nvGrpSpPr>
        <p:grpSpPr bwMode="auto">
          <a:xfrm>
            <a:off x="5487988" y="5080000"/>
            <a:ext cx="279400" cy="279400"/>
            <a:chOff x="3505" y="3140"/>
            <a:chExt cx="176" cy="176"/>
          </a:xfrm>
        </p:grpSpPr>
        <p:sp>
          <p:nvSpPr>
            <p:cNvPr id="745706" name="Oval 234"/>
            <p:cNvSpPr>
              <a:spLocks noChangeArrowheads="1"/>
            </p:cNvSpPr>
            <p:nvPr/>
          </p:nvSpPr>
          <p:spPr bwMode="auto">
            <a:xfrm>
              <a:off x="3505" y="3140"/>
              <a:ext cx="176" cy="176"/>
            </a:xfrm>
            <a:prstGeom prst="ellipse">
              <a:avLst/>
            </a:prstGeom>
            <a:solidFill>
              <a:srgbClr val="800080"/>
            </a:solidFill>
            <a:ln w="0">
              <a:solidFill>
                <a:srgbClr val="000000"/>
              </a:solidFill>
              <a:round/>
              <a:headEnd/>
              <a:tailEnd/>
            </a:ln>
          </p:spPr>
          <p:txBody>
            <a:bodyPr/>
            <a:lstStyle/>
            <a:p>
              <a:endParaRPr lang="en-US"/>
            </a:p>
          </p:txBody>
        </p:sp>
        <p:sp>
          <p:nvSpPr>
            <p:cNvPr id="745707" name="Oval 235"/>
            <p:cNvSpPr>
              <a:spLocks noChangeArrowheads="1"/>
            </p:cNvSpPr>
            <p:nvPr/>
          </p:nvSpPr>
          <p:spPr bwMode="auto">
            <a:xfrm>
              <a:off x="3505" y="3140"/>
              <a:ext cx="176" cy="176"/>
            </a:xfrm>
            <a:prstGeom prst="ellipse">
              <a:avLst/>
            </a:prstGeom>
            <a:noFill/>
            <a:ln w="12700" cap="rnd">
              <a:solidFill>
                <a:srgbClr val="000000"/>
              </a:solidFill>
              <a:round/>
              <a:headEnd/>
              <a:tailEnd/>
            </a:ln>
          </p:spPr>
          <p:txBody>
            <a:bodyPr/>
            <a:lstStyle/>
            <a:p>
              <a:endParaRPr lang="en-US"/>
            </a:p>
          </p:txBody>
        </p:sp>
      </p:grpSp>
      <p:sp>
        <p:nvSpPr>
          <p:cNvPr id="745708" name="Rectangle 236"/>
          <p:cNvSpPr>
            <a:spLocks noChangeArrowheads="1"/>
          </p:cNvSpPr>
          <p:nvPr/>
        </p:nvSpPr>
        <p:spPr bwMode="auto">
          <a:xfrm>
            <a:off x="5584825" y="5127625"/>
            <a:ext cx="889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7</a:t>
            </a:r>
            <a:endParaRPr lang="en-US">
              <a:latin typeface="Times New Roman" pitchFamily="18" charset="0"/>
            </a:endParaRPr>
          </a:p>
        </p:txBody>
      </p:sp>
      <p:grpSp>
        <p:nvGrpSpPr>
          <p:cNvPr id="745681" name="Group 237"/>
          <p:cNvGrpSpPr>
            <a:grpSpLocks/>
          </p:cNvGrpSpPr>
          <p:nvPr/>
        </p:nvGrpSpPr>
        <p:grpSpPr bwMode="auto">
          <a:xfrm>
            <a:off x="8181975" y="1738313"/>
            <a:ext cx="279400" cy="277812"/>
            <a:chOff x="5202" y="1035"/>
            <a:chExt cx="176" cy="175"/>
          </a:xfrm>
        </p:grpSpPr>
        <p:sp>
          <p:nvSpPr>
            <p:cNvPr id="745710" name="Oval 238"/>
            <p:cNvSpPr>
              <a:spLocks noChangeArrowheads="1"/>
            </p:cNvSpPr>
            <p:nvPr/>
          </p:nvSpPr>
          <p:spPr bwMode="auto">
            <a:xfrm>
              <a:off x="5202" y="1035"/>
              <a:ext cx="176" cy="175"/>
            </a:xfrm>
            <a:prstGeom prst="ellipse">
              <a:avLst/>
            </a:prstGeom>
            <a:solidFill>
              <a:srgbClr val="800080"/>
            </a:solidFill>
            <a:ln w="0">
              <a:solidFill>
                <a:srgbClr val="000000"/>
              </a:solidFill>
              <a:round/>
              <a:headEnd/>
              <a:tailEnd/>
            </a:ln>
          </p:spPr>
          <p:txBody>
            <a:bodyPr/>
            <a:lstStyle/>
            <a:p>
              <a:endParaRPr lang="en-US"/>
            </a:p>
          </p:txBody>
        </p:sp>
        <p:sp>
          <p:nvSpPr>
            <p:cNvPr id="745711" name="Oval 239"/>
            <p:cNvSpPr>
              <a:spLocks noChangeArrowheads="1"/>
            </p:cNvSpPr>
            <p:nvPr/>
          </p:nvSpPr>
          <p:spPr bwMode="auto">
            <a:xfrm>
              <a:off x="5202" y="1035"/>
              <a:ext cx="176" cy="175"/>
            </a:xfrm>
            <a:prstGeom prst="ellipse">
              <a:avLst/>
            </a:prstGeom>
            <a:noFill/>
            <a:ln w="12700" cap="rnd">
              <a:solidFill>
                <a:srgbClr val="000000"/>
              </a:solidFill>
              <a:round/>
              <a:headEnd/>
              <a:tailEnd/>
            </a:ln>
          </p:spPr>
          <p:txBody>
            <a:bodyPr/>
            <a:lstStyle/>
            <a:p>
              <a:endParaRPr lang="en-US"/>
            </a:p>
          </p:txBody>
        </p:sp>
      </p:grpSp>
      <p:sp>
        <p:nvSpPr>
          <p:cNvPr id="745712" name="Rectangle 240"/>
          <p:cNvSpPr>
            <a:spLocks noChangeArrowheads="1"/>
          </p:cNvSpPr>
          <p:nvPr/>
        </p:nvSpPr>
        <p:spPr bwMode="auto">
          <a:xfrm>
            <a:off x="8277225" y="1785938"/>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8</a:t>
            </a:r>
            <a:endParaRPr lang="en-US">
              <a:latin typeface="Times New Roman" pitchFamily="18" charset="0"/>
            </a:endParaRPr>
          </a:p>
        </p:txBody>
      </p:sp>
      <p:grpSp>
        <p:nvGrpSpPr>
          <p:cNvPr id="745685" name="Group 241"/>
          <p:cNvGrpSpPr>
            <a:grpSpLocks/>
          </p:cNvGrpSpPr>
          <p:nvPr/>
        </p:nvGrpSpPr>
        <p:grpSpPr bwMode="auto">
          <a:xfrm>
            <a:off x="8181975" y="2295525"/>
            <a:ext cx="279400" cy="277813"/>
            <a:chOff x="5202" y="1386"/>
            <a:chExt cx="176" cy="175"/>
          </a:xfrm>
        </p:grpSpPr>
        <p:sp>
          <p:nvSpPr>
            <p:cNvPr id="745714" name="Oval 242"/>
            <p:cNvSpPr>
              <a:spLocks noChangeArrowheads="1"/>
            </p:cNvSpPr>
            <p:nvPr/>
          </p:nvSpPr>
          <p:spPr bwMode="auto">
            <a:xfrm>
              <a:off x="5202" y="1386"/>
              <a:ext cx="176" cy="175"/>
            </a:xfrm>
            <a:prstGeom prst="ellipse">
              <a:avLst/>
            </a:prstGeom>
            <a:solidFill>
              <a:srgbClr val="800080"/>
            </a:solidFill>
            <a:ln w="0">
              <a:solidFill>
                <a:srgbClr val="000000"/>
              </a:solidFill>
              <a:round/>
              <a:headEnd/>
              <a:tailEnd/>
            </a:ln>
          </p:spPr>
          <p:txBody>
            <a:bodyPr/>
            <a:lstStyle/>
            <a:p>
              <a:endParaRPr lang="en-US"/>
            </a:p>
          </p:txBody>
        </p:sp>
        <p:sp>
          <p:nvSpPr>
            <p:cNvPr id="745715" name="Oval 243"/>
            <p:cNvSpPr>
              <a:spLocks noChangeArrowheads="1"/>
            </p:cNvSpPr>
            <p:nvPr/>
          </p:nvSpPr>
          <p:spPr bwMode="auto">
            <a:xfrm>
              <a:off x="5202" y="1386"/>
              <a:ext cx="176" cy="175"/>
            </a:xfrm>
            <a:prstGeom prst="ellipse">
              <a:avLst/>
            </a:prstGeom>
            <a:noFill/>
            <a:ln w="12700" cap="rnd">
              <a:solidFill>
                <a:srgbClr val="000000"/>
              </a:solidFill>
              <a:round/>
              <a:headEnd/>
              <a:tailEnd/>
            </a:ln>
          </p:spPr>
          <p:txBody>
            <a:bodyPr/>
            <a:lstStyle/>
            <a:p>
              <a:endParaRPr lang="en-US"/>
            </a:p>
          </p:txBody>
        </p:sp>
      </p:grpSp>
      <p:sp>
        <p:nvSpPr>
          <p:cNvPr id="745716" name="Rectangle 244"/>
          <p:cNvSpPr>
            <a:spLocks noChangeArrowheads="1"/>
          </p:cNvSpPr>
          <p:nvPr/>
        </p:nvSpPr>
        <p:spPr bwMode="auto">
          <a:xfrm>
            <a:off x="8277225" y="2341563"/>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9</a:t>
            </a:r>
            <a:endParaRPr lang="en-US">
              <a:latin typeface="Times New Roman" pitchFamily="18" charset="0"/>
            </a:endParaRPr>
          </a:p>
        </p:txBody>
      </p:sp>
      <p:grpSp>
        <p:nvGrpSpPr>
          <p:cNvPr id="745689" name="Group 245"/>
          <p:cNvGrpSpPr>
            <a:grpSpLocks/>
          </p:cNvGrpSpPr>
          <p:nvPr/>
        </p:nvGrpSpPr>
        <p:grpSpPr bwMode="auto">
          <a:xfrm>
            <a:off x="6045200" y="2759075"/>
            <a:ext cx="279400" cy="279400"/>
            <a:chOff x="3856" y="1678"/>
            <a:chExt cx="176" cy="176"/>
          </a:xfrm>
        </p:grpSpPr>
        <p:sp>
          <p:nvSpPr>
            <p:cNvPr id="745718" name="Oval 246"/>
            <p:cNvSpPr>
              <a:spLocks noChangeArrowheads="1"/>
            </p:cNvSpPr>
            <p:nvPr/>
          </p:nvSpPr>
          <p:spPr bwMode="auto">
            <a:xfrm>
              <a:off x="3856" y="1678"/>
              <a:ext cx="176" cy="176"/>
            </a:xfrm>
            <a:prstGeom prst="ellipse">
              <a:avLst/>
            </a:prstGeom>
            <a:solidFill>
              <a:srgbClr val="800080"/>
            </a:solidFill>
            <a:ln w="0">
              <a:solidFill>
                <a:srgbClr val="000000"/>
              </a:solidFill>
              <a:round/>
              <a:headEnd/>
              <a:tailEnd/>
            </a:ln>
          </p:spPr>
          <p:txBody>
            <a:bodyPr/>
            <a:lstStyle/>
            <a:p>
              <a:endParaRPr lang="en-US"/>
            </a:p>
          </p:txBody>
        </p:sp>
        <p:sp>
          <p:nvSpPr>
            <p:cNvPr id="745719" name="Oval 247"/>
            <p:cNvSpPr>
              <a:spLocks noChangeArrowheads="1"/>
            </p:cNvSpPr>
            <p:nvPr/>
          </p:nvSpPr>
          <p:spPr bwMode="auto">
            <a:xfrm>
              <a:off x="3856" y="1678"/>
              <a:ext cx="176" cy="176"/>
            </a:xfrm>
            <a:prstGeom prst="ellipse">
              <a:avLst/>
            </a:prstGeom>
            <a:noFill/>
            <a:ln w="12700" cap="rnd">
              <a:solidFill>
                <a:srgbClr val="000000"/>
              </a:solidFill>
              <a:round/>
              <a:headEnd/>
              <a:tailEnd/>
            </a:ln>
          </p:spPr>
          <p:txBody>
            <a:bodyPr/>
            <a:lstStyle/>
            <a:p>
              <a:endParaRPr lang="en-US"/>
            </a:p>
          </p:txBody>
        </p:sp>
      </p:grpSp>
      <p:sp>
        <p:nvSpPr>
          <p:cNvPr id="745720" name="Rectangle 248"/>
          <p:cNvSpPr>
            <a:spLocks noChangeArrowheads="1"/>
          </p:cNvSpPr>
          <p:nvPr/>
        </p:nvSpPr>
        <p:spPr bwMode="auto">
          <a:xfrm>
            <a:off x="6094413" y="280670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10</a:t>
            </a:r>
            <a:endParaRPr lang="en-US">
              <a:latin typeface="Times New Roman" pitchFamily="18" charset="0"/>
            </a:endParaRPr>
          </a:p>
        </p:txBody>
      </p:sp>
      <p:grpSp>
        <p:nvGrpSpPr>
          <p:cNvPr id="745693" name="Group 249"/>
          <p:cNvGrpSpPr>
            <a:grpSpLocks/>
          </p:cNvGrpSpPr>
          <p:nvPr/>
        </p:nvGrpSpPr>
        <p:grpSpPr bwMode="auto">
          <a:xfrm>
            <a:off x="6416675" y="2759075"/>
            <a:ext cx="279400" cy="279400"/>
            <a:chOff x="4090" y="1678"/>
            <a:chExt cx="176" cy="176"/>
          </a:xfrm>
        </p:grpSpPr>
        <p:sp>
          <p:nvSpPr>
            <p:cNvPr id="745722" name="Oval 250"/>
            <p:cNvSpPr>
              <a:spLocks noChangeArrowheads="1"/>
            </p:cNvSpPr>
            <p:nvPr/>
          </p:nvSpPr>
          <p:spPr bwMode="auto">
            <a:xfrm>
              <a:off x="4090" y="1678"/>
              <a:ext cx="176" cy="176"/>
            </a:xfrm>
            <a:prstGeom prst="ellipse">
              <a:avLst/>
            </a:prstGeom>
            <a:solidFill>
              <a:srgbClr val="800080"/>
            </a:solidFill>
            <a:ln w="0">
              <a:solidFill>
                <a:srgbClr val="000000"/>
              </a:solidFill>
              <a:round/>
              <a:headEnd/>
              <a:tailEnd/>
            </a:ln>
          </p:spPr>
          <p:txBody>
            <a:bodyPr/>
            <a:lstStyle/>
            <a:p>
              <a:endParaRPr lang="en-US"/>
            </a:p>
          </p:txBody>
        </p:sp>
        <p:sp>
          <p:nvSpPr>
            <p:cNvPr id="745723" name="Oval 251"/>
            <p:cNvSpPr>
              <a:spLocks noChangeArrowheads="1"/>
            </p:cNvSpPr>
            <p:nvPr/>
          </p:nvSpPr>
          <p:spPr bwMode="auto">
            <a:xfrm>
              <a:off x="4090" y="1678"/>
              <a:ext cx="176" cy="176"/>
            </a:xfrm>
            <a:prstGeom prst="ellipse">
              <a:avLst/>
            </a:prstGeom>
            <a:noFill/>
            <a:ln w="12700" cap="rnd">
              <a:solidFill>
                <a:srgbClr val="000000"/>
              </a:solidFill>
              <a:round/>
              <a:headEnd/>
              <a:tailEnd/>
            </a:ln>
          </p:spPr>
          <p:txBody>
            <a:bodyPr/>
            <a:lstStyle/>
            <a:p>
              <a:endParaRPr lang="en-US"/>
            </a:p>
          </p:txBody>
        </p:sp>
      </p:grpSp>
      <p:sp>
        <p:nvSpPr>
          <p:cNvPr id="745724" name="Rectangle 252"/>
          <p:cNvSpPr>
            <a:spLocks noChangeArrowheads="1"/>
          </p:cNvSpPr>
          <p:nvPr/>
        </p:nvSpPr>
        <p:spPr bwMode="auto">
          <a:xfrm>
            <a:off x="6465888" y="280670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11</a:t>
            </a:r>
            <a:endParaRPr lang="en-US">
              <a:latin typeface="Times New Roman" pitchFamily="18" charset="0"/>
            </a:endParaRPr>
          </a:p>
        </p:txBody>
      </p:sp>
      <p:grpSp>
        <p:nvGrpSpPr>
          <p:cNvPr id="745697" name="Group 253"/>
          <p:cNvGrpSpPr>
            <a:grpSpLocks/>
          </p:cNvGrpSpPr>
          <p:nvPr/>
        </p:nvGrpSpPr>
        <p:grpSpPr bwMode="auto">
          <a:xfrm>
            <a:off x="6230938" y="2481263"/>
            <a:ext cx="279400" cy="277812"/>
            <a:chOff x="3973" y="1503"/>
            <a:chExt cx="176" cy="175"/>
          </a:xfrm>
        </p:grpSpPr>
        <p:sp>
          <p:nvSpPr>
            <p:cNvPr id="745726" name="Oval 254"/>
            <p:cNvSpPr>
              <a:spLocks noChangeArrowheads="1"/>
            </p:cNvSpPr>
            <p:nvPr/>
          </p:nvSpPr>
          <p:spPr bwMode="auto">
            <a:xfrm>
              <a:off x="3973" y="1503"/>
              <a:ext cx="176" cy="175"/>
            </a:xfrm>
            <a:prstGeom prst="ellipse">
              <a:avLst/>
            </a:prstGeom>
            <a:solidFill>
              <a:srgbClr val="800080"/>
            </a:solidFill>
            <a:ln w="0">
              <a:solidFill>
                <a:srgbClr val="000000"/>
              </a:solidFill>
              <a:round/>
              <a:headEnd/>
              <a:tailEnd/>
            </a:ln>
          </p:spPr>
          <p:txBody>
            <a:bodyPr/>
            <a:lstStyle/>
            <a:p>
              <a:endParaRPr lang="en-US"/>
            </a:p>
          </p:txBody>
        </p:sp>
        <p:sp>
          <p:nvSpPr>
            <p:cNvPr id="745727" name="Oval 255"/>
            <p:cNvSpPr>
              <a:spLocks noChangeArrowheads="1"/>
            </p:cNvSpPr>
            <p:nvPr/>
          </p:nvSpPr>
          <p:spPr bwMode="auto">
            <a:xfrm>
              <a:off x="3973" y="1503"/>
              <a:ext cx="176" cy="175"/>
            </a:xfrm>
            <a:prstGeom prst="ellipse">
              <a:avLst/>
            </a:prstGeom>
            <a:noFill/>
            <a:ln w="12700" cap="rnd">
              <a:solidFill>
                <a:srgbClr val="000000"/>
              </a:solidFill>
              <a:round/>
              <a:headEnd/>
              <a:tailEnd/>
            </a:ln>
          </p:spPr>
          <p:txBody>
            <a:bodyPr/>
            <a:lstStyle/>
            <a:p>
              <a:endParaRPr lang="en-US"/>
            </a:p>
          </p:txBody>
        </p:sp>
      </p:grpSp>
      <p:sp>
        <p:nvSpPr>
          <p:cNvPr id="745728" name="Rectangle 256"/>
          <p:cNvSpPr>
            <a:spLocks noChangeArrowheads="1"/>
          </p:cNvSpPr>
          <p:nvPr/>
        </p:nvSpPr>
        <p:spPr bwMode="auto">
          <a:xfrm>
            <a:off x="6280150" y="252730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12</a:t>
            </a:r>
            <a:endParaRPr lang="en-US">
              <a:latin typeface="Times New Roman" pitchFamily="18" charset="0"/>
            </a:endParaRPr>
          </a:p>
        </p:txBody>
      </p:sp>
      <p:grpSp>
        <p:nvGrpSpPr>
          <p:cNvPr id="745701" name="Group 257"/>
          <p:cNvGrpSpPr>
            <a:grpSpLocks/>
          </p:cNvGrpSpPr>
          <p:nvPr/>
        </p:nvGrpSpPr>
        <p:grpSpPr bwMode="auto">
          <a:xfrm>
            <a:off x="4838700" y="2295525"/>
            <a:ext cx="277813" cy="277813"/>
            <a:chOff x="3096" y="1386"/>
            <a:chExt cx="175" cy="175"/>
          </a:xfrm>
        </p:grpSpPr>
        <p:sp>
          <p:nvSpPr>
            <p:cNvPr id="745730" name="Oval 258"/>
            <p:cNvSpPr>
              <a:spLocks noChangeArrowheads="1"/>
            </p:cNvSpPr>
            <p:nvPr/>
          </p:nvSpPr>
          <p:spPr bwMode="auto">
            <a:xfrm>
              <a:off x="3096" y="1386"/>
              <a:ext cx="175" cy="175"/>
            </a:xfrm>
            <a:prstGeom prst="ellipse">
              <a:avLst/>
            </a:prstGeom>
            <a:solidFill>
              <a:srgbClr val="800080"/>
            </a:solidFill>
            <a:ln w="0">
              <a:solidFill>
                <a:srgbClr val="000000"/>
              </a:solidFill>
              <a:round/>
              <a:headEnd/>
              <a:tailEnd/>
            </a:ln>
          </p:spPr>
          <p:txBody>
            <a:bodyPr/>
            <a:lstStyle/>
            <a:p>
              <a:endParaRPr lang="en-US"/>
            </a:p>
          </p:txBody>
        </p:sp>
        <p:sp>
          <p:nvSpPr>
            <p:cNvPr id="745731" name="Oval 259"/>
            <p:cNvSpPr>
              <a:spLocks noChangeArrowheads="1"/>
            </p:cNvSpPr>
            <p:nvPr/>
          </p:nvSpPr>
          <p:spPr bwMode="auto">
            <a:xfrm>
              <a:off x="3096" y="1386"/>
              <a:ext cx="175" cy="175"/>
            </a:xfrm>
            <a:prstGeom prst="ellipse">
              <a:avLst/>
            </a:prstGeom>
            <a:noFill/>
            <a:ln w="12700" cap="rnd">
              <a:solidFill>
                <a:srgbClr val="000000"/>
              </a:solidFill>
              <a:round/>
              <a:headEnd/>
              <a:tailEnd/>
            </a:ln>
          </p:spPr>
          <p:txBody>
            <a:bodyPr/>
            <a:lstStyle/>
            <a:p>
              <a:endParaRPr lang="en-US"/>
            </a:p>
          </p:txBody>
        </p:sp>
      </p:grpSp>
      <p:sp>
        <p:nvSpPr>
          <p:cNvPr id="745732" name="Rectangle 260"/>
          <p:cNvSpPr>
            <a:spLocks noChangeArrowheads="1"/>
          </p:cNvSpPr>
          <p:nvPr/>
        </p:nvSpPr>
        <p:spPr bwMode="auto">
          <a:xfrm>
            <a:off x="4887913" y="2341563"/>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13</a:t>
            </a:r>
            <a:endParaRPr lang="en-US">
              <a:latin typeface="Times New Roman" pitchFamily="18" charset="0"/>
            </a:endParaRPr>
          </a:p>
        </p:txBody>
      </p:sp>
      <p:grpSp>
        <p:nvGrpSpPr>
          <p:cNvPr id="745705" name="Group 261"/>
          <p:cNvGrpSpPr>
            <a:grpSpLocks/>
          </p:cNvGrpSpPr>
          <p:nvPr/>
        </p:nvGrpSpPr>
        <p:grpSpPr bwMode="auto">
          <a:xfrm>
            <a:off x="1679575" y="3873500"/>
            <a:ext cx="279400" cy="277813"/>
            <a:chOff x="1106" y="2380"/>
            <a:chExt cx="176" cy="175"/>
          </a:xfrm>
        </p:grpSpPr>
        <p:sp>
          <p:nvSpPr>
            <p:cNvPr id="745734" name="Oval 262"/>
            <p:cNvSpPr>
              <a:spLocks noChangeArrowheads="1"/>
            </p:cNvSpPr>
            <p:nvPr/>
          </p:nvSpPr>
          <p:spPr bwMode="auto">
            <a:xfrm>
              <a:off x="1106" y="2380"/>
              <a:ext cx="176" cy="175"/>
            </a:xfrm>
            <a:prstGeom prst="ellipse">
              <a:avLst/>
            </a:prstGeom>
            <a:solidFill>
              <a:srgbClr val="800080"/>
            </a:solidFill>
            <a:ln w="0">
              <a:solidFill>
                <a:srgbClr val="000000"/>
              </a:solidFill>
              <a:round/>
              <a:headEnd/>
              <a:tailEnd/>
            </a:ln>
          </p:spPr>
          <p:txBody>
            <a:bodyPr/>
            <a:lstStyle/>
            <a:p>
              <a:endParaRPr lang="en-US"/>
            </a:p>
          </p:txBody>
        </p:sp>
        <p:sp>
          <p:nvSpPr>
            <p:cNvPr id="745735" name="Oval 263"/>
            <p:cNvSpPr>
              <a:spLocks noChangeArrowheads="1"/>
            </p:cNvSpPr>
            <p:nvPr/>
          </p:nvSpPr>
          <p:spPr bwMode="auto">
            <a:xfrm>
              <a:off x="1106" y="2380"/>
              <a:ext cx="176" cy="175"/>
            </a:xfrm>
            <a:prstGeom prst="ellipse">
              <a:avLst/>
            </a:prstGeom>
            <a:noFill/>
            <a:ln w="12700" cap="rnd">
              <a:solidFill>
                <a:srgbClr val="000000"/>
              </a:solidFill>
              <a:round/>
              <a:headEnd/>
              <a:tailEnd/>
            </a:ln>
          </p:spPr>
          <p:txBody>
            <a:bodyPr/>
            <a:lstStyle/>
            <a:p>
              <a:endParaRPr lang="en-US"/>
            </a:p>
          </p:txBody>
        </p:sp>
      </p:grpSp>
      <p:sp>
        <p:nvSpPr>
          <p:cNvPr id="745736" name="Rectangle 264"/>
          <p:cNvSpPr>
            <a:spLocks noChangeArrowheads="1"/>
          </p:cNvSpPr>
          <p:nvPr/>
        </p:nvSpPr>
        <p:spPr bwMode="auto">
          <a:xfrm>
            <a:off x="1730375" y="3921125"/>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14</a:t>
            </a:r>
            <a:endParaRPr lang="en-US">
              <a:latin typeface="Times New Roman" pitchFamily="18" charset="0"/>
            </a:endParaRPr>
          </a:p>
        </p:txBody>
      </p:sp>
      <p:grpSp>
        <p:nvGrpSpPr>
          <p:cNvPr id="745709" name="Group 265"/>
          <p:cNvGrpSpPr>
            <a:grpSpLocks/>
          </p:cNvGrpSpPr>
          <p:nvPr/>
        </p:nvGrpSpPr>
        <p:grpSpPr bwMode="auto">
          <a:xfrm>
            <a:off x="7532688" y="2852738"/>
            <a:ext cx="277812" cy="277812"/>
            <a:chOff x="4793" y="1737"/>
            <a:chExt cx="175" cy="175"/>
          </a:xfrm>
        </p:grpSpPr>
        <p:sp>
          <p:nvSpPr>
            <p:cNvPr id="745738" name="Oval 266"/>
            <p:cNvSpPr>
              <a:spLocks noChangeArrowheads="1"/>
            </p:cNvSpPr>
            <p:nvPr/>
          </p:nvSpPr>
          <p:spPr bwMode="auto">
            <a:xfrm>
              <a:off x="4793" y="1737"/>
              <a:ext cx="175" cy="175"/>
            </a:xfrm>
            <a:prstGeom prst="ellipse">
              <a:avLst/>
            </a:prstGeom>
            <a:solidFill>
              <a:srgbClr val="800080"/>
            </a:solidFill>
            <a:ln w="0">
              <a:solidFill>
                <a:srgbClr val="000000"/>
              </a:solidFill>
              <a:round/>
              <a:headEnd/>
              <a:tailEnd/>
            </a:ln>
          </p:spPr>
          <p:txBody>
            <a:bodyPr/>
            <a:lstStyle/>
            <a:p>
              <a:endParaRPr lang="en-US"/>
            </a:p>
          </p:txBody>
        </p:sp>
        <p:sp>
          <p:nvSpPr>
            <p:cNvPr id="745739" name="Oval 267"/>
            <p:cNvSpPr>
              <a:spLocks noChangeArrowheads="1"/>
            </p:cNvSpPr>
            <p:nvPr/>
          </p:nvSpPr>
          <p:spPr bwMode="auto">
            <a:xfrm>
              <a:off x="4793" y="1737"/>
              <a:ext cx="175" cy="175"/>
            </a:xfrm>
            <a:prstGeom prst="ellipse">
              <a:avLst/>
            </a:prstGeom>
            <a:noFill/>
            <a:ln w="12700" cap="rnd">
              <a:solidFill>
                <a:srgbClr val="000000"/>
              </a:solidFill>
              <a:round/>
              <a:headEnd/>
              <a:tailEnd/>
            </a:ln>
          </p:spPr>
          <p:txBody>
            <a:bodyPr/>
            <a:lstStyle/>
            <a:p>
              <a:endParaRPr lang="en-US"/>
            </a:p>
          </p:txBody>
        </p:sp>
      </p:grpSp>
      <p:sp>
        <p:nvSpPr>
          <p:cNvPr id="745740" name="Rectangle 268"/>
          <p:cNvSpPr>
            <a:spLocks noChangeArrowheads="1"/>
          </p:cNvSpPr>
          <p:nvPr/>
        </p:nvSpPr>
        <p:spPr bwMode="auto">
          <a:xfrm>
            <a:off x="7581900" y="2898775"/>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19</a:t>
            </a:r>
            <a:endParaRPr lang="en-US">
              <a:latin typeface="Times New Roman" pitchFamily="18" charset="0"/>
            </a:endParaRPr>
          </a:p>
        </p:txBody>
      </p:sp>
      <p:grpSp>
        <p:nvGrpSpPr>
          <p:cNvPr id="745713" name="Group 269"/>
          <p:cNvGrpSpPr>
            <a:grpSpLocks/>
          </p:cNvGrpSpPr>
          <p:nvPr/>
        </p:nvGrpSpPr>
        <p:grpSpPr bwMode="auto">
          <a:xfrm>
            <a:off x="5487988" y="2667000"/>
            <a:ext cx="279400" cy="277813"/>
            <a:chOff x="3505" y="1620"/>
            <a:chExt cx="176" cy="175"/>
          </a:xfrm>
        </p:grpSpPr>
        <p:sp>
          <p:nvSpPr>
            <p:cNvPr id="745742" name="Oval 270"/>
            <p:cNvSpPr>
              <a:spLocks noChangeArrowheads="1"/>
            </p:cNvSpPr>
            <p:nvPr/>
          </p:nvSpPr>
          <p:spPr bwMode="auto">
            <a:xfrm>
              <a:off x="3505" y="1620"/>
              <a:ext cx="176" cy="175"/>
            </a:xfrm>
            <a:prstGeom prst="ellipse">
              <a:avLst/>
            </a:prstGeom>
            <a:solidFill>
              <a:srgbClr val="800080"/>
            </a:solidFill>
            <a:ln w="0">
              <a:solidFill>
                <a:srgbClr val="000000"/>
              </a:solidFill>
              <a:round/>
              <a:headEnd/>
              <a:tailEnd/>
            </a:ln>
          </p:spPr>
          <p:txBody>
            <a:bodyPr/>
            <a:lstStyle/>
            <a:p>
              <a:endParaRPr lang="en-US"/>
            </a:p>
          </p:txBody>
        </p:sp>
        <p:sp>
          <p:nvSpPr>
            <p:cNvPr id="745743" name="Oval 271"/>
            <p:cNvSpPr>
              <a:spLocks noChangeArrowheads="1"/>
            </p:cNvSpPr>
            <p:nvPr/>
          </p:nvSpPr>
          <p:spPr bwMode="auto">
            <a:xfrm>
              <a:off x="3505" y="1620"/>
              <a:ext cx="176" cy="175"/>
            </a:xfrm>
            <a:prstGeom prst="ellipse">
              <a:avLst/>
            </a:prstGeom>
            <a:noFill/>
            <a:ln w="12700" cap="rnd">
              <a:solidFill>
                <a:srgbClr val="000000"/>
              </a:solidFill>
              <a:round/>
              <a:headEnd/>
              <a:tailEnd/>
            </a:ln>
          </p:spPr>
          <p:txBody>
            <a:bodyPr/>
            <a:lstStyle/>
            <a:p>
              <a:endParaRPr lang="en-US"/>
            </a:p>
          </p:txBody>
        </p:sp>
      </p:grpSp>
      <p:sp>
        <p:nvSpPr>
          <p:cNvPr id="745744" name="Rectangle 272"/>
          <p:cNvSpPr>
            <a:spLocks noChangeArrowheads="1"/>
          </p:cNvSpPr>
          <p:nvPr/>
        </p:nvSpPr>
        <p:spPr bwMode="auto">
          <a:xfrm>
            <a:off x="5537200" y="2713038"/>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24</a:t>
            </a:r>
            <a:endParaRPr lang="en-US">
              <a:latin typeface="Times New Roman" pitchFamily="18" charset="0"/>
            </a:endParaRPr>
          </a:p>
        </p:txBody>
      </p:sp>
      <p:grpSp>
        <p:nvGrpSpPr>
          <p:cNvPr id="745717" name="Group 273"/>
          <p:cNvGrpSpPr>
            <a:grpSpLocks/>
          </p:cNvGrpSpPr>
          <p:nvPr/>
        </p:nvGrpSpPr>
        <p:grpSpPr bwMode="auto">
          <a:xfrm>
            <a:off x="1216025" y="1830388"/>
            <a:ext cx="277813" cy="279400"/>
            <a:chOff x="814" y="1093"/>
            <a:chExt cx="175" cy="176"/>
          </a:xfrm>
        </p:grpSpPr>
        <p:sp>
          <p:nvSpPr>
            <p:cNvPr id="745746" name="Oval 274"/>
            <p:cNvSpPr>
              <a:spLocks noChangeArrowheads="1"/>
            </p:cNvSpPr>
            <p:nvPr/>
          </p:nvSpPr>
          <p:spPr bwMode="auto">
            <a:xfrm>
              <a:off x="814" y="1093"/>
              <a:ext cx="175" cy="176"/>
            </a:xfrm>
            <a:prstGeom prst="ellipse">
              <a:avLst/>
            </a:prstGeom>
            <a:solidFill>
              <a:srgbClr val="800080"/>
            </a:solidFill>
            <a:ln w="0">
              <a:solidFill>
                <a:srgbClr val="000000"/>
              </a:solidFill>
              <a:round/>
              <a:headEnd/>
              <a:tailEnd/>
            </a:ln>
          </p:spPr>
          <p:txBody>
            <a:bodyPr/>
            <a:lstStyle/>
            <a:p>
              <a:endParaRPr lang="en-US"/>
            </a:p>
          </p:txBody>
        </p:sp>
        <p:sp>
          <p:nvSpPr>
            <p:cNvPr id="745747" name="Oval 275"/>
            <p:cNvSpPr>
              <a:spLocks noChangeArrowheads="1"/>
            </p:cNvSpPr>
            <p:nvPr/>
          </p:nvSpPr>
          <p:spPr bwMode="auto">
            <a:xfrm>
              <a:off x="814" y="1093"/>
              <a:ext cx="175" cy="176"/>
            </a:xfrm>
            <a:prstGeom prst="ellipse">
              <a:avLst/>
            </a:prstGeom>
            <a:noFill/>
            <a:ln w="12700" cap="rnd">
              <a:solidFill>
                <a:srgbClr val="000000"/>
              </a:solidFill>
              <a:round/>
              <a:headEnd/>
              <a:tailEnd/>
            </a:ln>
          </p:spPr>
          <p:txBody>
            <a:bodyPr/>
            <a:lstStyle/>
            <a:p>
              <a:endParaRPr lang="en-US"/>
            </a:p>
          </p:txBody>
        </p:sp>
      </p:grpSp>
      <p:sp>
        <p:nvSpPr>
          <p:cNvPr id="745748" name="Rectangle 276"/>
          <p:cNvSpPr>
            <a:spLocks noChangeArrowheads="1"/>
          </p:cNvSpPr>
          <p:nvPr/>
        </p:nvSpPr>
        <p:spPr bwMode="auto">
          <a:xfrm>
            <a:off x="1265238" y="1878013"/>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23</a:t>
            </a:r>
            <a:endParaRPr lang="en-US">
              <a:latin typeface="Times New Roman" pitchFamily="18" charset="0"/>
            </a:endParaRPr>
          </a:p>
        </p:txBody>
      </p:sp>
      <p:grpSp>
        <p:nvGrpSpPr>
          <p:cNvPr id="745721" name="Group 277"/>
          <p:cNvGrpSpPr>
            <a:grpSpLocks/>
          </p:cNvGrpSpPr>
          <p:nvPr/>
        </p:nvGrpSpPr>
        <p:grpSpPr bwMode="auto">
          <a:xfrm>
            <a:off x="936625" y="2109788"/>
            <a:ext cx="279400" cy="277812"/>
            <a:chOff x="638" y="1269"/>
            <a:chExt cx="176" cy="175"/>
          </a:xfrm>
        </p:grpSpPr>
        <p:sp>
          <p:nvSpPr>
            <p:cNvPr id="745750" name="Oval 278"/>
            <p:cNvSpPr>
              <a:spLocks noChangeArrowheads="1"/>
            </p:cNvSpPr>
            <p:nvPr/>
          </p:nvSpPr>
          <p:spPr bwMode="auto">
            <a:xfrm>
              <a:off x="638" y="1269"/>
              <a:ext cx="176" cy="175"/>
            </a:xfrm>
            <a:prstGeom prst="ellipse">
              <a:avLst/>
            </a:prstGeom>
            <a:solidFill>
              <a:srgbClr val="800080"/>
            </a:solidFill>
            <a:ln w="0">
              <a:solidFill>
                <a:srgbClr val="000000"/>
              </a:solidFill>
              <a:round/>
              <a:headEnd/>
              <a:tailEnd/>
            </a:ln>
          </p:spPr>
          <p:txBody>
            <a:bodyPr/>
            <a:lstStyle/>
            <a:p>
              <a:endParaRPr lang="en-US"/>
            </a:p>
          </p:txBody>
        </p:sp>
        <p:sp>
          <p:nvSpPr>
            <p:cNvPr id="745751" name="Oval 279"/>
            <p:cNvSpPr>
              <a:spLocks noChangeArrowheads="1"/>
            </p:cNvSpPr>
            <p:nvPr/>
          </p:nvSpPr>
          <p:spPr bwMode="auto">
            <a:xfrm>
              <a:off x="638" y="1269"/>
              <a:ext cx="176" cy="175"/>
            </a:xfrm>
            <a:prstGeom prst="ellipse">
              <a:avLst/>
            </a:prstGeom>
            <a:noFill/>
            <a:ln w="12700" cap="rnd">
              <a:solidFill>
                <a:srgbClr val="000000"/>
              </a:solidFill>
              <a:round/>
              <a:headEnd/>
              <a:tailEnd/>
            </a:ln>
          </p:spPr>
          <p:txBody>
            <a:bodyPr/>
            <a:lstStyle/>
            <a:p>
              <a:endParaRPr lang="en-US"/>
            </a:p>
          </p:txBody>
        </p:sp>
      </p:grpSp>
      <p:sp>
        <p:nvSpPr>
          <p:cNvPr id="745752" name="Rectangle 280"/>
          <p:cNvSpPr>
            <a:spLocks noChangeArrowheads="1"/>
          </p:cNvSpPr>
          <p:nvPr/>
        </p:nvSpPr>
        <p:spPr bwMode="auto">
          <a:xfrm>
            <a:off x="985838" y="2155825"/>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17</a:t>
            </a:r>
            <a:endParaRPr lang="en-US">
              <a:latin typeface="Times New Roman" pitchFamily="18" charset="0"/>
            </a:endParaRPr>
          </a:p>
        </p:txBody>
      </p:sp>
      <p:grpSp>
        <p:nvGrpSpPr>
          <p:cNvPr id="745725" name="Group 281"/>
          <p:cNvGrpSpPr>
            <a:grpSpLocks/>
          </p:cNvGrpSpPr>
          <p:nvPr/>
        </p:nvGrpSpPr>
        <p:grpSpPr bwMode="auto">
          <a:xfrm>
            <a:off x="6510338" y="3224213"/>
            <a:ext cx="279400" cy="277812"/>
            <a:chOff x="4149" y="1971"/>
            <a:chExt cx="176" cy="175"/>
          </a:xfrm>
        </p:grpSpPr>
        <p:sp>
          <p:nvSpPr>
            <p:cNvPr id="745754" name="Oval 282"/>
            <p:cNvSpPr>
              <a:spLocks noChangeArrowheads="1"/>
            </p:cNvSpPr>
            <p:nvPr/>
          </p:nvSpPr>
          <p:spPr bwMode="auto">
            <a:xfrm>
              <a:off x="4149" y="1971"/>
              <a:ext cx="176" cy="175"/>
            </a:xfrm>
            <a:prstGeom prst="ellipse">
              <a:avLst/>
            </a:prstGeom>
            <a:solidFill>
              <a:srgbClr val="800080"/>
            </a:solidFill>
            <a:ln w="0">
              <a:solidFill>
                <a:srgbClr val="000000"/>
              </a:solidFill>
              <a:round/>
              <a:headEnd/>
              <a:tailEnd/>
            </a:ln>
          </p:spPr>
          <p:txBody>
            <a:bodyPr/>
            <a:lstStyle/>
            <a:p>
              <a:endParaRPr lang="en-US"/>
            </a:p>
          </p:txBody>
        </p:sp>
        <p:sp>
          <p:nvSpPr>
            <p:cNvPr id="745755" name="Oval 283"/>
            <p:cNvSpPr>
              <a:spLocks noChangeArrowheads="1"/>
            </p:cNvSpPr>
            <p:nvPr/>
          </p:nvSpPr>
          <p:spPr bwMode="auto">
            <a:xfrm>
              <a:off x="4149" y="1971"/>
              <a:ext cx="176" cy="175"/>
            </a:xfrm>
            <a:prstGeom prst="ellipse">
              <a:avLst/>
            </a:prstGeom>
            <a:noFill/>
            <a:ln w="12700" cap="rnd">
              <a:solidFill>
                <a:srgbClr val="000000"/>
              </a:solidFill>
              <a:round/>
              <a:headEnd/>
              <a:tailEnd/>
            </a:ln>
          </p:spPr>
          <p:txBody>
            <a:bodyPr/>
            <a:lstStyle/>
            <a:p>
              <a:endParaRPr lang="en-US"/>
            </a:p>
          </p:txBody>
        </p:sp>
      </p:grpSp>
      <p:sp>
        <p:nvSpPr>
          <p:cNvPr id="745756" name="Rectangle 284"/>
          <p:cNvSpPr>
            <a:spLocks noChangeArrowheads="1"/>
          </p:cNvSpPr>
          <p:nvPr/>
        </p:nvSpPr>
        <p:spPr bwMode="auto">
          <a:xfrm>
            <a:off x="6559550" y="327025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16</a:t>
            </a:r>
            <a:endParaRPr lang="en-US">
              <a:latin typeface="Times New Roman" pitchFamily="18" charset="0"/>
            </a:endParaRPr>
          </a:p>
        </p:txBody>
      </p:sp>
      <p:grpSp>
        <p:nvGrpSpPr>
          <p:cNvPr id="745729" name="Group 285"/>
          <p:cNvGrpSpPr>
            <a:grpSpLocks/>
          </p:cNvGrpSpPr>
          <p:nvPr/>
        </p:nvGrpSpPr>
        <p:grpSpPr bwMode="auto">
          <a:xfrm>
            <a:off x="7718425" y="2387600"/>
            <a:ext cx="277813" cy="279400"/>
            <a:chOff x="4910" y="1444"/>
            <a:chExt cx="175" cy="176"/>
          </a:xfrm>
        </p:grpSpPr>
        <p:sp>
          <p:nvSpPr>
            <p:cNvPr id="745758" name="Oval 286"/>
            <p:cNvSpPr>
              <a:spLocks noChangeArrowheads="1"/>
            </p:cNvSpPr>
            <p:nvPr/>
          </p:nvSpPr>
          <p:spPr bwMode="auto">
            <a:xfrm>
              <a:off x="4910" y="1444"/>
              <a:ext cx="175" cy="176"/>
            </a:xfrm>
            <a:prstGeom prst="ellipse">
              <a:avLst/>
            </a:prstGeom>
            <a:solidFill>
              <a:srgbClr val="800080"/>
            </a:solidFill>
            <a:ln w="0">
              <a:solidFill>
                <a:srgbClr val="000000"/>
              </a:solidFill>
              <a:round/>
              <a:headEnd/>
              <a:tailEnd/>
            </a:ln>
          </p:spPr>
          <p:txBody>
            <a:bodyPr/>
            <a:lstStyle/>
            <a:p>
              <a:endParaRPr lang="en-US"/>
            </a:p>
          </p:txBody>
        </p:sp>
        <p:sp>
          <p:nvSpPr>
            <p:cNvPr id="745759" name="Oval 287"/>
            <p:cNvSpPr>
              <a:spLocks noChangeArrowheads="1"/>
            </p:cNvSpPr>
            <p:nvPr/>
          </p:nvSpPr>
          <p:spPr bwMode="auto">
            <a:xfrm>
              <a:off x="4910" y="1444"/>
              <a:ext cx="175" cy="176"/>
            </a:xfrm>
            <a:prstGeom prst="ellipse">
              <a:avLst/>
            </a:prstGeom>
            <a:noFill/>
            <a:ln w="12700" cap="rnd">
              <a:solidFill>
                <a:srgbClr val="000000"/>
              </a:solidFill>
              <a:round/>
              <a:headEnd/>
              <a:tailEnd/>
            </a:ln>
          </p:spPr>
          <p:txBody>
            <a:bodyPr/>
            <a:lstStyle/>
            <a:p>
              <a:endParaRPr lang="en-US"/>
            </a:p>
          </p:txBody>
        </p:sp>
      </p:grpSp>
      <p:sp>
        <p:nvSpPr>
          <p:cNvPr id="745760" name="Rectangle 288"/>
          <p:cNvSpPr>
            <a:spLocks noChangeArrowheads="1"/>
          </p:cNvSpPr>
          <p:nvPr/>
        </p:nvSpPr>
        <p:spPr bwMode="auto">
          <a:xfrm>
            <a:off x="7767638" y="2435225"/>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15</a:t>
            </a:r>
            <a:endParaRPr lang="en-US">
              <a:latin typeface="Times New Roman" pitchFamily="18" charset="0"/>
            </a:endParaRPr>
          </a:p>
        </p:txBody>
      </p:sp>
      <p:grpSp>
        <p:nvGrpSpPr>
          <p:cNvPr id="745733" name="Group 289"/>
          <p:cNvGrpSpPr>
            <a:grpSpLocks/>
          </p:cNvGrpSpPr>
          <p:nvPr/>
        </p:nvGrpSpPr>
        <p:grpSpPr bwMode="auto">
          <a:xfrm>
            <a:off x="7439025" y="3409950"/>
            <a:ext cx="279400" cy="277813"/>
            <a:chOff x="4734" y="2088"/>
            <a:chExt cx="176" cy="175"/>
          </a:xfrm>
        </p:grpSpPr>
        <p:sp>
          <p:nvSpPr>
            <p:cNvPr id="745762" name="Oval 290"/>
            <p:cNvSpPr>
              <a:spLocks noChangeArrowheads="1"/>
            </p:cNvSpPr>
            <p:nvPr/>
          </p:nvSpPr>
          <p:spPr bwMode="auto">
            <a:xfrm>
              <a:off x="4734" y="2088"/>
              <a:ext cx="176" cy="175"/>
            </a:xfrm>
            <a:prstGeom prst="ellipse">
              <a:avLst/>
            </a:prstGeom>
            <a:solidFill>
              <a:srgbClr val="800080"/>
            </a:solidFill>
            <a:ln w="0">
              <a:solidFill>
                <a:srgbClr val="000000"/>
              </a:solidFill>
              <a:round/>
              <a:headEnd/>
              <a:tailEnd/>
            </a:ln>
          </p:spPr>
          <p:txBody>
            <a:bodyPr/>
            <a:lstStyle/>
            <a:p>
              <a:endParaRPr lang="en-US"/>
            </a:p>
          </p:txBody>
        </p:sp>
        <p:sp>
          <p:nvSpPr>
            <p:cNvPr id="745763" name="Oval 291"/>
            <p:cNvSpPr>
              <a:spLocks noChangeArrowheads="1"/>
            </p:cNvSpPr>
            <p:nvPr/>
          </p:nvSpPr>
          <p:spPr bwMode="auto">
            <a:xfrm>
              <a:off x="4734" y="2088"/>
              <a:ext cx="176" cy="175"/>
            </a:xfrm>
            <a:prstGeom prst="ellipse">
              <a:avLst/>
            </a:prstGeom>
            <a:noFill/>
            <a:ln w="12700" cap="rnd">
              <a:solidFill>
                <a:srgbClr val="000000"/>
              </a:solidFill>
              <a:round/>
              <a:headEnd/>
              <a:tailEnd/>
            </a:ln>
          </p:spPr>
          <p:txBody>
            <a:bodyPr/>
            <a:lstStyle/>
            <a:p>
              <a:endParaRPr lang="en-US"/>
            </a:p>
          </p:txBody>
        </p:sp>
      </p:grpSp>
      <p:sp>
        <p:nvSpPr>
          <p:cNvPr id="745764" name="Rectangle 292"/>
          <p:cNvSpPr>
            <a:spLocks noChangeArrowheads="1"/>
          </p:cNvSpPr>
          <p:nvPr/>
        </p:nvSpPr>
        <p:spPr bwMode="auto">
          <a:xfrm>
            <a:off x="7488238" y="3455988"/>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22</a:t>
            </a:r>
            <a:endParaRPr lang="en-US">
              <a:latin typeface="Times New Roman" pitchFamily="18" charset="0"/>
            </a:endParaRPr>
          </a:p>
        </p:txBody>
      </p:sp>
      <p:grpSp>
        <p:nvGrpSpPr>
          <p:cNvPr id="745737" name="Group 293"/>
          <p:cNvGrpSpPr>
            <a:grpSpLocks/>
          </p:cNvGrpSpPr>
          <p:nvPr/>
        </p:nvGrpSpPr>
        <p:grpSpPr bwMode="auto">
          <a:xfrm>
            <a:off x="2238375" y="3224213"/>
            <a:ext cx="277813" cy="277812"/>
            <a:chOff x="1458" y="1971"/>
            <a:chExt cx="175" cy="175"/>
          </a:xfrm>
        </p:grpSpPr>
        <p:sp>
          <p:nvSpPr>
            <p:cNvPr id="745766" name="Oval 294"/>
            <p:cNvSpPr>
              <a:spLocks noChangeArrowheads="1"/>
            </p:cNvSpPr>
            <p:nvPr/>
          </p:nvSpPr>
          <p:spPr bwMode="auto">
            <a:xfrm>
              <a:off x="1458" y="1971"/>
              <a:ext cx="175" cy="175"/>
            </a:xfrm>
            <a:prstGeom prst="ellipse">
              <a:avLst/>
            </a:prstGeom>
            <a:solidFill>
              <a:srgbClr val="800080"/>
            </a:solidFill>
            <a:ln w="0">
              <a:solidFill>
                <a:srgbClr val="000000"/>
              </a:solidFill>
              <a:round/>
              <a:headEnd/>
              <a:tailEnd/>
            </a:ln>
          </p:spPr>
          <p:txBody>
            <a:bodyPr/>
            <a:lstStyle/>
            <a:p>
              <a:endParaRPr lang="en-US"/>
            </a:p>
          </p:txBody>
        </p:sp>
        <p:sp>
          <p:nvSpPr>
            <p:cNvPr id="745767" name="Oval 295"/>
            <p:cNvSpPr>
              <a:spLocks noChangeArrowheads="1"/>
            </p:cNvSpPr>
            <p:nvPr/>
          </p:nvSpPr>
          <p:spPr bwMode="auto">
            <a:xfrm>
              <a:off x="1458" y="1971"/>
              <a:ext cx="175" cy="175"/>
            </a:xfrm>
            <a:prstGeom prst="ellipse">
              <a:avLst/>
            </a:prstGeom>
            <a:noFill/>
            <a:ln w="12700" cap="rnd">
              <a:solidFill>
                <a:srgbClr val="000000"/>
              </a:solidFill>
              <a:round/>
              <a:headEnd/>
              <a:tailEnd/>
            </a:ln>
          </p:spPr>
          <p:txBody>
            <a:bodyPr/>
            <a:lstStyle/>
            <a:p>
              <a:endParaRPr lang="en-US"/>
            </a:p>
          </p:txBody>
        </p:sp>
      </p:grpSp>
      <p:sp>
        <p:nvSpPr>
          <p:cNvPr id="745768" name="Rectangle 296"/>
          <p:cNvSpPr>
            <a:spLocks noChangeArrowheads="1"/>
          </p:cNvSpPr>
          <p:nvPr/>
        </p:nvSpPr>
        <p:spPr bwMode="auto">
          <a:xfrm>
            <a:off x="2287588" y="327025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21</a:t>
            </a:r>
            <a:endParaRPr lang="en-US">
              <a:latin typeface="Times New Roman" pitchFamily="18" charset="0"/>
            </a:endParaRPr>
          </a:p>
        </p:txBody>
      </p:sp>
      <p:grpSp>
        <p:nvGrpSpPr>
          <p:cNvPr id="745741" name="Group 297"/>
          <p:cNvGrpSpPr>
            <a:grpSpLocks/>
          </p:cNvGrpSpPr>
          <p:nvPr/>
        </p:nvGrpSpPr>
        <p:grpSpPr bwMode="auto">
          <a:xfrm>
            <a:off x="5767388" y="4151313"/>
            <a:ext cx="277812" cy="279400"/>
            <a:chOff x="3681" y="2555"/>
            <a:chExt cx="175" cy="176"/>
          </a:xfrm>
        </p:grpSpPr>
        <p:sp>
          <p:nvSpPr>
            <p:cNvPr id="745770" name="Oval 298"/>
            <p:cNvSpPr>
              <a:spLocks noChangeArrowheads="1"/>
            </p:cNvSpPr>
            <p:nvPr/>
          </p:nvSpPr>
          <p:spPr bwMode="auto">
            <a:xfrm>
              <a:off x="3681" y="2555"/>
              <a:ext cx="175" cy="176"/>
            </a:xfrm>
            <a:prstGeom prst="ellipse">
              <a:avLst/>
            </a:prstGeom>
            <a:solidFill>
              <a:srgbClr val="800080"/>
            </a:solidFill>
            <a:ln w="0">
              <a:solidFill>
                <a:srgbClr val="000000"/>
              </a:solidFill>
              <a:round/>
              <a:headEnd/>
              <a:tailEnd/>
            </a:ln>
          </p:spPr>
          <p:txBody>
            <a:bodyPr/>
            <a:lstStyle/>
            <a:p>
              <a:endParaRPr lang="en-US"/>
            </a:p>
          </p:txBody>
        </p:sp>
        <p:sp>
          <p:nvSpPr>
            <p:cNvPr id="745771" name="Oval 299"/>
            <p:cNvSpPr>
              <a:spLocks noChangeArrowheads="1"/>
            </p:cNvSpPr>
            <p:nvPr/>
          </p:nvSpPr>
          <p:spPr bwMode="auto">
            <a:xfrm>
              <a:off x="3681" y="2555"/>
              <a:ext cx="175" cy="176"/>
            </a:xfrm>
            <a:prstGeom prst="ellipse">
              <a:avLst/>
            </a:prstGeom>
            <a:noFill/>
            <a:ln w="12700" cap="rnd">
              <a:solidFill>
                <a:srgbClr val="000000"/>
              </a:solidFill>
              <a:round/>
              <a:headEnd/>
              <a:tailEnd/>
            </a:ln>
          </p:spPr>
          <p:txBody>
            <a:bodyPr/>
            <a:lstStyle/>
            <a:p>
              <a:endParaRPr lang="en-US"/>
            </a:p>
          </p:txBody>
        </p:sp>
      </p:grpSp>
      <p:sp>
        <p:nvSpPr>
          <p:cNvPr id="745772" name="Rectangle 300"/>
          <p:cNvSpPr>
            <a:spLocks noChangeArrowheads="1"/>
          </p:cNvSpPr>
          <p:nvPr/>
        </p:nvSpPr>
        <p:spPr bwMode="auto">
          <a:xfrm>
            <a:off x="5816600" y="4198938"/>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20</a:t>
            </a:r>
            <a:endParaRPr lang="en-US">
              <a:latin typeface="Times New Roman" pitchFamily="18" charset="0"/>
            </a:endParaRPr>
          </a:p>
        </p:txBody>
      </p:sp>
      <p:sp>
        <p:nvSpPr>
          <p:cNvPr id="745773" name="Freeform 301"/>
          <p:cNvSpPr>
            <a:spLocks/>
          </p:cNvSpPr>
          <p:nvPr/>
        </p:nvSpPr>
        <p:spPr bwMode="auto">
          <a:xfrm>
            <a:off x="633413" y="2744788"/>
            <a:ext cx="1277937" cy="2014537"/>
          </a:xfrm>
          <a:custGeom>
            <a:avLst/>
            <a:gdLst/>
            <a:ahLst/>
            <a:cxnLst>
              <a:cxn ang="0">
                <a:pos x="75" y="0"/>
              </a:cxn>
              <a:cxn ang="0">
                <a:pos x="436" y="91"/>
              </a:cxn>
              <a:cxn ang="0">
                <a:pos x="359" y="432"/>
              </a:cxn>
              <a:cxn ang="0">
                <a:pos x="785" y="995"/>
              </a:cxn>
              <a:cxn ang="0">
                <a:pos x="779" y="1049"/>
              </a:cxn>
              <a:cxn ang="0">
                <a:pos x="805" y="1090"/>
              </a:cxn>
              <a:cxn ang="0">
                <a:pos x="779" y="1117"/>
              </a:cxn>
              <a:cxn ang="0">
                <a:pos x="755" y="1168"/>
              </a:cxn>
              <a:cxn ang="0">
                <a:pos x="729" y="1213"/>
              </a:cxn>
              <a:cxn ang="0">
                <a:pos x="755" y="1231"/>
              </a:cxn>
              <a:cxn ang="0">
                <a:pos x="729" y="1269"/>
              </a:cxn>
              <a:cxn ang="0">
                <a:pos x="491" y="1249"/>
              </a:cxn>
              <a:cxn ang="0">
                <a:pos x="476" y="1196"/>
              </a:cxn>
              <a:cxn ang="0">
                <a:pos x="440" y="1132"/>
              </a:cxn>
              <a:cxn ang="0">
                <a:pos x="408" y="1090"/>
              </a:cxn>
              <a:cxn ang="0">
                <a:pos x="374" y="1086"/>
              </a:cxn>
              <a:cxn ang="0">
                <a:pos x="374" y="1072"/>
              </a:cxn>
              <a:cxn ang="0">
                <a:pos x="339" y="1045"/>
              </a:cxn>
              <a:cxn ang="0">
                <a:pos x="289" y="1031"/>
              </a:cxn>
              <a:cxn ang="0">
                <a:pos x="262" y="995"/>
              </a:cxn>
              <a:cxn ang="0">
                <a:pos x="232" y="985"/>
              </a:cxn>
              <a:cxn ang="0">
                <a:pos x="182" y="944"/>
              </a:cxn>
              <a:cxn ang="0">
                <a:pos x="202" y="890"/>
              </a:cxn>
              <a:cxn ang="0">
                <a:pos x="122" y="683"/>
              </a:cxn>
              <a:cxn ang="0">
                <a:pos x="137" y="683"/>
              </a:cxn>
              <a:cxn ang="0">
                <a:pos x="137" y="656"/>
              </a:cxn>
              <a:cxn ang="0">
                <a:pos x="112" y="648"/>
              </a:cxn>
              <a:cxn ang="0">
                <a:pos x="80" y="547"/>
              </a:cxn>
              <a:cxn ang="0">
                <a:pos x="95" y="538"/>
              </a:cxn>
              <a:cxn ang="0">
                <a:pos x="122" y="561"/>
              </a:cxn>
              <a:cxn ang="0">
                <a:pos x="107" y="524"/>
              </a:cxn>
              <a:cxn ang="0">
                <a:pos x="163" y="511"/>
              </a:cxn>
              <a:cxn ang="0">
                <a:pos x="148" y="487"/>
              </a:cxn>
              <a:cxn ang="0">
                <a:pos x="112" y="497"/>
              </a:cxn>
              <a:cxn ang="0">
                <a:pos x="86" y="515"/>
              </a:cxn>
              <a:cxn ang="0">
                <a:pos x="45" y="456"/>
              </a:cxn>
              <a:cxn ang="0">
                <a:pos x="26" y="410"/>
              </a:cxn>
              <a:cxn ang="0">
                <a:pos x="20" y="365"/>
              </a:cxn>
              <a:cxn ang="0">
                <a:pos x="20" y="273"/>
              </a:cxn>
              <a:cxn ang="0">
                <a:pos x="11" y="251"/>
              </a:cxn>
              <a:cxn ang="0">
                <a:pos x="0" y="205"/>
              </a:cxn>
              <a:cxn ang="0">
                <a:pos x="11" y="168"/>
              </a:cxn>
              <a:cxn ang="0">
                <a:pos x="20" y="135"/>
              </a:cxn>
              <a:cxn ang="0">
                <a:pos x="35" y="114"/>
              </a:cxn>
              <a:cxn ang="0">
                <a:pos x="35" y="77"/>
              </a:cxn>
              <a:cxn ang="0">
                <a:pos x="60" y="59"/>
              </a:cxn>
              <a:cxn ang="0">
                <a:pos x="75" y="0"/>
              </a:cxn>
            </a:cxnLst>
            <a:rect l="0" t="0" r="r" b="b"/>
            <a:pathLst>
              <a:path w="805" h="1269">
                <a:moveTo>
                  <a:pt x="75" y="0"/>
                </a:moveTo>
                <a:lnTo>
                  <a:pt x="436" y="91"/>
                </a:lnTo>
                <a:lnTo>
                  <a:pt x="359" y="432"/>
                </a:lnTo>
                <a:lnTo>
                  <a:pt x="785" y="995"/>
                </a:lnTo>
                <a:lnTo>
                  <a:pt x="779" y="1049"/>
                </a:lnTo>
                <a:lnTo>
                  <a:pt x="805" y="1090"/>
                </a:lnTo>
                <a:lnTo>
                  <a:pt x="779" y="1117"/>
                </a:lnTo>
                <a:lnTo>
                  <a:pt x="755" y="1168"/>
                </a:lnTo>
                <a:lnTo>
                  <a:pt x="729" y="1213"/>
                </a:lnTo>
                <a:lnTo>
                  <a:pt x="755" y="1231"/>
                </a:lnTo>
                <a:lnTo>
                  <a:pt x="729" y="1269"/>
                </a:lnTo>
                <a:lnTo>
                  <a:pt x="491" y="1249"/>
                </a:lnTo>
                <a:lnTo>
                  <a:pt x="476" y="1196"/>
                </a:lnTo>
                <a:lnTo>
                  <a:pt x="440" y="1132"/>
                </a:lnTo>
                <a:lnTo>
                  <a:pt x="408" y="1090"/>
                </a:lnTo>
                <a:lnTo>
                  <a:pt x="374" y="1086"/>
                </a:lnTo>
                <a:lnTo>
                  <a:pt x="374" y="1072"/>
                </a:lnTo>
                <a:lnTo>
                  <a:pt x="339" y="1045"/>
                </a:lnTo>
                <a:lnTo>
                  <a:pt x="289" y="1031"/>
                </a:lnTo>
                <a:lnTo>
                  <a:pt x="262" y="995"/>
                </a:lnTo>
                <a:lnTo>
                  <a:pt x="232" y="985"/>
                </a:lnTo>
                <a:lnTo>
                  <a:pt x="182" y="944"/>
                </a:lnTo>
                <a:lnTo>
                  <a:pt x="202" y="890"/>
                </a:lnTo>
                <a:lnTo>
                  <a:pt x="122" y="683"/>
                </a:lnTo>
                <a:lnTo>
                  <a:pt x="137" y="683"/>
                </a:lnTo>
                <a:lnTo>
                  <a:pt x="137" y="656"/>
                </a:lnTo>
                <a:lnTo>
                  <a:pt x="112" y="648"/>
                </a:lnTo>
                <a:lnTo>
                  <a:pt x="80" y="547"/>
                </a:lnTo>
                <a:lnTo>
                  <a:pt x="95" y="538"/>
                </a:lnTo>
                <a:lnTo>
                  <a:pt x="122" y="561"/>
                </a:lnTo>
                <a:lnTo>
                  <a:pt x="107" y="524"/>
                </a:lnTo>
                <a:lnTo>
                  <a:pt x="163" y="511"/>
                </a:lnTo>
                <a:lnTo>
                  <a:pt x="148" y="487"/>
                </a:lnTo>
                <a:lnTo>
                  <a:pt x="112" y="497"/>
                </a:lnTo>
                <a:lnTo>
                  <a:pt x="86" y="515"/>
                </a:lnTo>
                <a:lnTo>
                  <a:pt x="45" y="456"/>
                </a:lnTo>
                <a:lnTo>
                  <a:pt x="26" y="410"/>
                </a:lnTo>
                <a:lnTo>
                  <a:pt x="20" y="365"/>
                </a:lnTo>
                <a:lnTo>
                  <a:pt x="20" y="273"/>
                </a:lnTo>
                <a:lnTo>
                  <a:pt x="11" y="251"/>
                </a:lnTo>
                <a:lnTo>
                  <a:pt x="0" y="205"/>
                </a:lnTo>
                <a:lnTo>
                  <a:pt x="11" y="168"/>
                </a:lnTo>
                <a:lnTo>
                  <a:pt x="20" y="135"/>
                </a:lnTo>
                <a:lnTo>
                  <a:pt x="35" y="114"/>
                </a:lnTo>
                <a:lnTo>
                  <a:pt x="35" y="77"/>
                </a:lnTo>
                <a:lnTo>
                  <a:pt x="60" y="59"/>
                </a:lnTo>
                <a:lnTo>
                  <a:pt x="75" y="0"/>
                </a:lnTo>
                <a:close/>
              </a:path>
            </a:pathLst>
          </a:custGeom>
          <a:noFill/>
          <a:ln w="3175" cap="rnd">
            <a:solidFill>
              <a:srgbClr val="000000"/>
            </a:solidFill>
            <a:prstDash val="solid"/>
            <a:round/>
            <a:headEnd/>
            <a:tailEnd/>
          </a:ln>
        </p:spPr>
        <p:txBody>
          <a:bodyPr/>
          <a:lstStyle/>
          <a:p>
            <a:endParaRPr lang="en-US"/>
          </a:p>
        </p:txBody>
      </p:sp>
      <p:grpSp>
        <p:nvGrpSpPr>
          <p:cNvPr id="745745" name="Group 302"/>
          <p:cNvGrpSpPr>
            <a:grpSpLocks/>
          </p:cNvGrpSpPr>
          <p:nvPr/>
        </p:nvGrpSpPr>
        <p:grpSpPr bwMode="auto">
          <a:xfrm>
            <a:off x="633413" y="2744788"/>
            <a:ext cx="1277937" cy="2014537"/>
            <a:chOff x="447" y="1669"/>
            <a:chExt cx="805" cy="1269"/>
          </a:xfrm>
        </p:grpSpPr>
        <p:sp>
          <p:nvSpPr>
            <p:cNvPr id="745775" name="Freeform 303"/>
            <p:cNvSpPr>
              <a:spLocks/>
            </p:cNvSpPr>
            <p:nvPr/>
          </p:nvSpPr>
          <p:spPr bwMode="auto">
            <a:xfrm>
              <a:off x="447" y="1669"/>
              <a:ext cx="805" cy="1269"/>
            </a:xfrm>
            <a:custGeom>
              <a:avLst/>
              <a:gdLst/>
              <a:ahLst/>
              <a:cxnLst>
                <a:cxn ang="0">
                  <a:pos x="75" y="0"/>
                </a:cxn>
                <a:cxn ang="0">
                  <a:pos x="436" y="91"/>
                </a:cxn>
                <a:cxn ang="0">
                  <a:pos x="359" y="432"/>
                </a:cxn>
                <a:cxn ang="0">
                  <a:pos x="785" y="995"/>
                </a:cxn>
                <a:cxn ang="0">
                  <a:pos x="779" y="1049"/>
                </a:cxn>
                <a:cxn ang="0">
                  <a:pos x="805" y="1090"/>
                </a:cxn>
                <a:cxn ang="0">
                  <a:pos x="779" y="1117"/>
                </a:cxn>
                <a:cxn ang="0">
                  <a:pos x="755" y="1168"/>
                </a:cxn>
                <a:cxn ang="0">
                  <a:pos x="729" y="1213"/>
                </a:cxn>
                <a:cxn ang="0">
                  <a:pos x="755" y="1231"/>
                </a:cxn>
                <a:cxn ang="0">
                  <a:pos x="729" y="1269"/>
                </a:cxn>
                <a:cxn ang="0">
                  <a:pos x="491" y="1249"/>
                </a:cxn>
                <a:cxn ang="0">
                  <a:pos x="476" y="1196"/>
                </a:cxn>
                <a:cxn ang="0">
                  <a:pos x="440" y="1132"/>
                </a:cxn>
                <a:cxn ang="0">
                  <a:pos x="408" y="1090"/>
                </a:cxn>
                <a:cxn ang="0">
                  <a:pos x="374" y="1086"/>
                </a:cxn>
                <a:cxn ang="0">
                  <a:pos x="374" y="1072"/>
                </a:cxn>
                <a:cxn ang="0">
                  <a:pos x="339" y="1045"/>
                </a:cxn>
                <a:cxn ang="0">
                  <a:pos x="289" y="1031"/>
                </a:cxn>
                <a:cxn ang="0">
                  <a:pos x="262" y="995"/>
                </a:cxn>
                <a:cxn ang="0">
                  <a:pos x="232" y="985"/>
                </a:cxn>
                <a:cxn ang="0">
                  <a:pos x="182" y="944"/>
                </a:cxn>
                <a:cxn ang="0">
                  <a:pos x="202" y="890"/>
                </a:cxn>
                <a:cxn ang="0">
                  <a:pos x="122" y="683"/>
                </a:cxn>
                <a:cxn ang="0">
                  <a:pos x="137" y="683"/>
                </a:cxn>
                <a:cxn ang="0">
                  <a:pos x="137" y="656"/>
                </a:cxn>
                <a:cxn ang="0">
                  <a:pos x="112" y="648"/>
                </a:cxn>
                <a:cxn ang="0">
                  <a:pos x="80" y="547"/>
                </a:cxn>
                <a:cxn ang="0">
                  <a:pos x="95" y="538"/>
                </a:cxn>
                <a:cxn ang="0">
                  <a:pos x="122" y="561"/>
                </a:cxn>
                <a:cxn ang="0">
                  <a:pos x="107" y="524"/>
                </a:cxn>
                <a:cxn ang="0">
                  <a:pos x="163" y="511"/>
                </a:cxn>
                <a:cxn ang="0">
                  <a:pos x="148" y="487"/>
                </a:cxn>
                <a:cxn ang="0">
                  <a:pos x="112" y="497"/>
                </a:cxn>
                <a:cxn ang="0">
                  <a:pos x="86" y="515"/>
                </a:cxn>
                <a:cxn ang="0">
                  <a:pos x="45" y="456"/>
                </a:cxn>
                <a:cxn ang="0">
                  <a:pos x="26" y="410"/>
                </a:cxn>
                <a:cxn ang="0">
                  <a:pos x="20" y="365"/>
                </a:cxn>
                <a:cxn ang="0">
                  <a:pos x="20" y="273"/>
                </a:cxn>
                <a:cxn ang="0">
                  <a:pos x="11" y="251"/>
                </a:cxn>
                <a:cxn ang="0">
                  <a:pos x="0" y="205"/>
                </a:cxn>
                <a:cxn ang="0">
                  <a:pos x="11" y="168"/>
                </a:cxn>
                <a:cxn ang="0">
                  <a:pos x="20" y="135"/>
                </a:cxn>
                <a:cxn ang="0">
                  <a:pos x="35" y="114"/>
                </a:cxn>
                <a:cxn ang="0">
                  <a:pos x="35" y="77"/>
                </a:cxn>
                <a:cxn ang="0">
                  <a:pos x="60" y="59"/>
                </a:cxn>
                <a:cxn ang="0">
                  <a:pos x="75" y="0"/>
                </a:cxn>
              </a:cxnLst>
              <a:rect l="0" t="0" r="r" b="b"/>
              <a:pathLst>
                <a:path w="805" h="1269">
                  <a:moveTo>
                    <a:pt x="75" y="0"/>
                  </a:moveTo>
                  <a:lnTo>
                    <a:pt x="436" y="91"/>
                  </a:lnTo>
                  <a:lnTo>
                    <a:pt x="359" y="432"/>
                  </a:lnTo>
                  <a:lnTo>
                    <a:pt x="785" y="995"/>
                  </a:lnTo>
                  <a:lnTo>
                    <a:pt x="779" y="1049"/>
                  </a:lnTo>
                  <a:lnTo>
                    <a:pt x="805" y="1090"/>
                  </a:lnTo>
                  <a:lnTo>
                    <a:pt x="779" y="1117"/>
                  </a:lnTo>
                  <a:lnTo>
                    <a:pt x="755" y="1168"/>
                  </a:lnTo>
                  <a:lnTo>
                    <a:pt x="729" y="1213"/>
                  </a:lnTo>
                  <a:lnTo>
                    <a:pt x="755" y="1231"/>
                  </a:lnTo>
                  <a:lnTo>
                    <a:pt x="729" y="1269"/>
                  </a:lnTo>
                  <a:lnTo>
                    <a:pt x="491" y="1249"/>
                  </a:lnTo>
                  <a:lnTo>
                    <a:pt x="476" y="1196"/>
                  </a:lnTo>
                  <a:lnTo>
                    <a:pt x="440" y="1132"/>
                  </a:lnTo>
                  <a:lnTo>
                    <a:pt x="408" y="1090"/>
                  </a:lnTo>
                  <a:lnTo>
                    <a:pt x="374" y="1086"/>
                  </a:lnTo>
                  <a:lnTo>
                    <a:pt x="374" y="1072"/>
                  </a:lnTo>
                  <a:lnTo>
                    <a:pt x="339" y="1045"/>
                  </a:lnTo>
                  <a:lnTo>
                    <a:pt x="289" y="1031"/>
                  </a:lnTo>
                  <a:lnTo>
                    <a:pt x="262" y="995"/>
                  </a:lnTo>
                  <a:lnTo>
                    <a:pt x="232" y="985"/>
                  </a:lnTo>
                  <a:lnTo>
                    <a:pt x="182" y="944"/>
                  </a:lnTo>
                  <a:lnTo>
                    <a:pt x="202" y="890"/>
                  </a:lnTo>
                  <a:lnTo>
                    <a:pt x="122" y="683"/>
                  </a:lnTo>
                  <a:lnTo>
                    <a:pt x="137" y="683"/>
                  </a:lnTo>
                  <a:lnTo>
                    <a:pt x="137" y="656"/>
                  </a:lnTo>
                  <a:lnTo>
                    <a:pt x="112" y="648"/>
                  </a:lnTo>
                  <a:lnTo>
                    <a:pt x="80" y="547"/>
                  </a:lnTo>
                  <a:lnTo>
                    <a:pt x="95" y="538"/>
                  </a:lnTo>
                  <a:lnTo>
                    <a:pt x="122" y="561"/>
                  </a:lnTo>
                  <a:lnTo>
                    <a:pt x="107" y="524"/>
                  </a:lnTo>
                  <a:lnTo>
                    <a:pt x="163" y="511"/>
                  </a:lnTo>
                  <a:lnTo>
                    <a:pt x="148" y="487"/>
                  </a:lnTo>
                  <a:lnTo>
                    <a:pt x="112" y="497"/>
                  </a:lnTo>
                  <a:lnTo>
                    <a:pt x="86" y="515"/>
                  </a:lnTo>
                  <a:lnTo>
                    <a:pt x="45" y="456"/>
                  </a:lnTo>
                  <a:lnTo>
                    <a:pt x="26" y="410"/>
                  </a:lnTo>
                  <a:lnTo>
                    <a:pt x="20" y="365"/>
                  </a:lnTo>
                  <a:lnTo>
                    <a:pt x="20" y="273"/>
                  </a:lnTo>
                  <a:lnTo>
                    <a:pt x="11" y="251"/>
                  </a:lnTo>
                  <a:lnTo>
                    <a:pt x="0" y="205"/>
                  </a:lnTo>
                  <a:lnTo>
                    <a:pt x="11" y="168"/>
                  </a:lnTo>
                  <a:lnTo>
                    <a:pt x="20" y="135"/>
                  </a:lnTo>
                  <a:lnTo>
                    <a:pt x="35" y="114"/>
                  </a:lnTo>
                  <a:lnTo>
                    <a:pt x="35" y="77"/>
                  </a:lnTo>
                  <a:lnTo>
                    <a:pt x="60" y="59"/>
                  </a:lnTo>
                  <a:lnTo>
                    <a:pt x="75" y="0"/>
                  </a:lnTo>
                  <a:close/>
                </a:path>
              </a:pathLst>
            </a:custGeom>
            <a:solidFill>
              <a:srgbClr val="FFEA00"/>
            </a:solidFill>
            <a:ln w="9525">
              <a:noFill/>
              <a:round/>
              <a:headEnd/>
              <a:tailEnd/>
            </a:ln>
          </p:spPr>
          <p:txBody>
            <a:bodyPr/>
            <a:lstStyle/>
            <a:p>
              <a:endParaRPr lang="en-US"/>
            </a:p>
          </p:txBody>
        </p:sp>
        <p:sp>
          <p:nvSpPr>
            <p:cNvPr id="745776" name="Freeform 304"/>
            <p:cNvSpPr>
              <a:spLocks/>
            </p:cNvSpPr>
            <p:nvPr/>
          </p:nvSpPr>
          <p:spPr bwMode="auto">
            <a:xfrm>
              <a:off x="447" y="1669"/>
              <a:ext cx="805" cy="1269"/>
            </a:xfrm>
            <a:custGeom>
              <a:avLst/>
              <a:gdLst/>
              <a:ahLst/>
              <a:cxnLst>
                <a:cxn ang="0">
                  <a:pos x="75" y="0"/>
                </a:cxn>
                <a:cxn ang="0">
                  <a:pos x="436" y="91"/>
                </a:cxn>
                <a:cxn ang="0">
                  <a:pos x="359" y="432"/>
                </a:cxn>
                <a:cxn ang="0">
                  <a:pos x="785" y="995"/>
                </a:cxn>
                <a:cxn ang="0">
                  <a:pos x="779" y="1049"/>
                </a:cxn>
                <a:cxn ang="0">
                  <a:pos x="805" y="1090"/>
                </a:cxn>
                <a:cxn ang="0">
                  <a:pos x="779" y="1117"/>
                </a:cxn>
                <a:cxn ang="0">
                  <a:pos x="755" y="1168"/>
                </a:cxn>
                <a:cxn ang="0">
                  <a:pos x="729" y="1213"/>
                </a:cxn>
                <a:cxn ang="0">
                  <a:pos x="755" y="1231"/>
                </a:cxn>
                <a:cxn ang="0">
                  <a:pos x="729" y="1269"/>
                </a:cxn>
                <a:cxn ang="0">
                  <a:pos x="491" y="1249"/>
                </a:cxn>
                <a:cxn ang="0">
                  <a:pos x="476" y="1196"/>
                </a:cxn>
                <a:cxn ang="0">
                  <a:pos x="440" y="1132"/>
                </a:cxn>
                <a:cxn ang="0">
                  <a:pos x="408" y="1090"/>
                </a:cxn>
                <a:cxn ang="0">
                  <a:pos x="374" y="1086"/>
                </a:cxn>
                <a:cxn ang="0">
                  <a:pos x="374" y="1072"/>
                </a:cxn>
                <a:cxn ang="0">
                  <a:pos x="339" y="1045"/>
                </a:cxn>
                <a:cxn ang="0">
                  <a:pos x="289" y="1031"/>
                </a:cxn>
                <a:cxn ang="0">
                  <a:pos x="262" y="995"/>
                </a:cxn>
                <a:cxn ang="0">
                  <a:pos x="232" y="985"/>
                </a:cxn>
                <a:cxn ang="0">
                  <a:pos x="182" y="944"/>
                </a:cxn>
                <a:cxn ang="0">
                  <a:pos x="202" y="890"/>
                </a:cxn>
                <a:cxn ang="0">
                  <a:pos x="122" y="683"/>
                </a:cxn>
                <a:cxn ang="0">
                  <a:pos x="137" y="683"/>
                </a:cxn>
                <a:cxn ang="0">
                  <a:pos x="137" y="656"/>
                </a:cxn>
                <a:cxn ang="0">
                  <a:pos x="112" y="648"/>
                </a:cxn>
                <a:cxn ang="0">
                  <a:pos x="80" y="547"/>
                </a:cxn>
                <a:cxn ang="0">
                  <a:pos x="95" y="538"/>
                </a:cxn>
                <a:cxn ang="0">
                  <a:pos x="122" y="561"/>
                </a:cxn>
                <a:cxn ang="0">
                  <a:pos x="107" y="524"/>
                </a:cxn>
                <a:cxn ang="0">
                  <a:pos x="163" y="511"/>
                </a:cxn>
                <a:cxn ang="0">
                  <a:pos x="148" y="487"/>
                </a:cxn>
                <a:cxn ang="0">
                  <a:pos x="112" y="497"/>
                </a:cxn>
                <a:cxn ang="0">
                  <a:pos x="86" y="515"/>
                </a:cxn>
                <a:cxn ang="0">
                  <a:pos x="45" y="456"/>
                </a:cxn>
                <a:cxn ang="0">
                  <a:pos x="26" y="410"/>
                </a:cxn>
                <a:cxn ang="0">
                  <a:pos x="20" y="365"/>
                </a:cxn>
                <a:cxn ang="0">
                  <a:pos x="20" y="273"/>
                </a:cxn>
                <a:cxn ang="0">
                  <a:pos x="11" y="251"/>
                </a:cxn>
                <a:cxn ang="0">
                  <a:pos x="0" y="205"/>
                </a:cxn>
                <a:cxn ang="0">
                  <a:pos x="11" y="168"/>
                </a:cxn>
                <a:cxn ang="0">
                  <a:pos x="20" y="135"/>
                </a:cxn>
                <a:cxn ang="0">
                  <a:pos x="35" y="114"/>
                </a:cxn>
                <a:cxn ang="0">
                  <a:pos x="35" y="77"/>
                </a:cxn>
                <a:cxn ang="0">
                  <a:pos x="60" y="59"/>
                </a:cxn>
                <a:cxn ang="0">
                  <a:pos x="75" y="0"/>
                </a:cxn>
              </a:cxnLst>
              <a:rect l="0" t="0" r="r" b="b"/>
              <a:pathLst>
                <a:path w="805" h="1269">
                  <a:moveTo>
                    <a:pt x="75" y="0"/>
                  </a:moveTo>
                  <a:lnTo>
                    <a:pt x="436" y="91"/>
                  </a:lnTo>
                  <a:lnTo>
                    <a:pt x="359" y="432"/>
                  </a:lnTo>
                  <a:lnTo>
                    <a:pt x="785" y="995"/>
                  </a:lnTo>
                  <a:lnTo>
                    <a:pt x="779" y="1049"/>
                  </a:lnTo>
                  <a:lnTo>
                    <a:pt x="805" y="1090"/>
                  </a:lnTo>
                  <a:lnTo>
                    <a:pt x="779" y="1117"/>
                  </a:lnTo>
                  <a:lnTo>
                    <a:pt x="755" y="1168"/>
                  </a:lnTo>
                  <a:lnTo>
                    <a:pt x="729" y="1213"/>
                  </a:lnTo>
                  <a:lnTo>
                    <a:pt x="755" y="1231"/>
                  </a:lnTo>
                  <a:lnTo>
                    <a:pt x="729" y="1269"/>
                  </a:lnTo>
                  <a:lnTo>
                    <a:pt x="491" y="1249"/>
                  </a:lnTo>
                  <a:lnTo>
                    <a:pt x="476" y="1196"/>
                  </a:lnTo>
                  <a:lnTo>
                    <a:pt x="440" y="1132"/>
                  </a:lnTo>
                  <a:lnTo>
                    <a:pt x="408" y="1090"/>
                  </a:lnTo>
                  <a:lnTo>
                    <a:pt x="374" y="1086"/>
                  </a:lnTo>
                  <a:lnTo>
                    <a:pt x="374" y="1072"/>
                  </a:lnTo>
                  <a:lnTo>
                    <a:pt x="339" y="1045"/>
                  </a:lnTo>
                  <a:lnTo>
                    <a:pt x="289" y="1031"/>
                  </a:lnTo>
                  <a:lnTo>
                    <a:pt x="262" y="995"/>
                  </a:lnTo>
                  <a:lnTo>
                    <a:pt x="232" y="985"/>
                  </a:lnTo>
                  <a:lnTo>
                    <a:pt x="182" y="944"/>
                  </a:lnTo>
                  <a:lnTo>
                    <a:pt x="202" y="890"/>
                  </a:lnTo>
                  <a:lnTo>
                    <a:pt x="122" y="683"/>
                  </a:lnTo>
                  <a:lnTo>
                    <a:pt x="137" y="683"/>
                  </a:lnTo>
                  <a:lnTo>
                    <a:pt x="137" y="656"/>
                  </a:lnTo>
                  <a:lnTo>
                    <a:pt x="112" y="648"/>
                  </a:lnTo>
                  <a:lnTo>
                    <a:pt x="80" y="547"/>
                  </a:lnTo>
                  <a:lnTo>
                    <a:pt x="95" y="538"/>
                  </a:lnTo>
                  <a:lnTo>
                    <a:pt x="122" y="561"/>
                  </a:lnTo>
                  <a:lnTo>
                    <a:pt x="107" y="524"/>
                  </a:lnTo>
                  <a:lnTo>
                    <a:pt x="163" y="511"/>
                  </a:lnTo>
                  <a:lnTo>
                    <a:pt x="148" y="487"/>
                  </a:lnTo>
                  <a:lnTo>
                    <a:pt x="112" y="497"/>
                  </a:lnTo>
                  <a:lnTo>
                    <a:pt x="86" y="515"/>
                  </a:lnTo>
                  <a:lnTo>
                    <a:pt x="45" y="456"/>
                  </a:lnTo>
                  <a:lnTo>
                    <a:pt x="26" y="410"/>
                  </a:lnTo>
                  <a:lnTo>
                    <a:pt x="20" y="365"/>
                  </a:lnTo>
                  <a:lnTo>
                    <a:pt x="20" y="273"/>
                  </a:lnTo>
                  <a:lnTo>
                    <a:pt x="11" y="251"/>
                  </a:lnTo>
                  <a:lnTo>
                    <a:pt x="0" y="205"/>
                  </a:lnTo>
                  <a:lnTo>
                    <a:pt x="11" y="168"/>
                  </a:lnTo>
                  <a:lnTo>
                    <a:pt x="20" y="135"/>
                  </a:lnTo>
                  <a:lnTo>
                    <a:pt x="35" y="114"/>
                  </a:lnTo>
                  <a:lnTo>
                    <a:pt x="35" y="77"/>
                  </a:lnTo>
                  <a:lnTo>
                    <a:pt x="60" y="59"/>
                  </a:lnTo>
                  <a:lnTo>
                    <a:pt x="75" y="0"/>
                  </a:lnTo>
                </a:path>
              </a:pathLst>
            </a:custGeom>
            <a:noFill/>
            <a:ln w="12700" cap="rnd">
              <a:solidFill>
                <a:srgbClr val="000000"/>
              </a:solidFill>
              <a:prstDash val="solid"/>
              <a:round/>
              <a:headEnd/>
              <a:tailEnd/>
            </a:ln>
          </p:spPr>
          <p:txBody>
            <a:bodyPr/>
            <a:lstStyle/>
            <a:p>
              <a:endParaRPr lang="en-US"/>
            </a:p>
          </p:txBody>
        </p:sp>
      </p:grpSp>
      <p:sp>
        <p:nvSpPr>
          <p:cNvPr id="745777" name="Freeform 305"/>
          <p:cNvSpPr>
            <a:spLocks/>
          </p:cNvSpPr>
          <p:nvPr/>
        </p:nvSpPr>
        <p:spPr bwMode="auto">
          <a:xfrm>
            <a:off x="1204913" y="2887663"/>
            <a:ext cx="973137" cy="1436687"/>
          </a:xfrm>
          <a:custGeom>
            <a:avLst/>
            <a:gdLst/>
            <a:ahLst/>
            <a:cxnLst>
              <a:cxn ang="0">
                <a:pos x="77" y="0"/>
              </a:cxn>
              <a:cxn ang="0">
                <a:pos x="0" y="341"/>
              </a:cxn>
              <a:cxn ang="0">
                <a:pos x="426" y="905"/>
              </a:cxn>
              <a:cxn ang="0">
                <a:pos x="426" y="791"/>
              </a:cxn>
              <a:cxn ang="0">
                <a:pos x="446" y="769"/>
              </a:cxn>
              <a:cxn ang="0">
                <a:pos x="461" y="769"/>
              </a:cxn>
              <a:cxn ang="0">
                <a:pos x="477" y="791"/>
              </a:cxn>
              <a:cxn ang="0">
                <a:pos x="501" y="777"/>
              </a:cxn>
              <a:cxn ang="0">
                <a:pos x="516" y="690"/>
              </a:cxn>
              <a:cxn ang="0">
                <a:pos x="613" y="99"/>
              </a:cxn>
              <a:cxn ang="0">
                <a:pos x="345" y="50"/>
              </a:cxn>
              <a:cxn ang="0">
                <a:pos x="77" y="0"/>
              </a:cxn>
            </a:cxnLst>
            <a:rect l="0" t="0" r="r" b="b"/>
            <a:pathLst>
              <a:path w="613" h="905">
                <a:moveTo>
                  <a:pt x="77" y="0"/>
                </a:moveTo>
                <a:lnTo>
                  <a:pt x="0" y="341"/>
                </a:lnTo>
                <a:lnTo>
                  <a:pt x="426" y="905"/>
                </a:lnTo>
                <a:lnTo>
                  <a:pt x="426" y="791"/>
                </a:lnTo>
                <a:lnTo>
                  <a:pt x="446" y="769"/>
                </a:lnTo>
                <a:lnTo>
                  <a:pt x="461" y="769"/>
                </a:lnTo>
                <a:lnTo>
                  <a:pt x="477" y="791"/>
                </a:lnTo>
                <a:lnTo>
                  <a:pt x="501" y="777"/>
                </a:lnTo>
                <a:lnTo>
                  <a:pt x="516" y="690"/>
                </a:lnTo>
                <a:lnTo>
                  <a:pt x="613" y="99"/>
                </a:lnTo>
                <a:lnTo>
                  <a:pt x="345" y="50"/>
                </a:lnTo>
                <a:lnTo>
                  <a:pt x="77" y="0"/>
                </a:lnTo>
                <a:close/>
              </a:path>
            </a:pathLst>
          </a:custGeom>
          <a:solidFill>
            <a:srgbClr val="FFFFFF"/>
          </a:solidFill>
          <a:ln w="9525">
            <a:noFill/>
            <a:round/>
            <a:headEnd/>
            <a:tailEnd/>
          </a:ln>
        </p:spPr>
        <p:txBody>
          <a:bodyPr/>
          <a:lstStyle/>
          <a:p>
            <a:endParaRPr lang="en-US"/>
          </a:p>
        </p:txBody>
      </p:sp>
      <p:grpSp>
        <p:nvGrpSpPr>
          <p:cNvPr id="745749" name="Group 306"/>
          <p:cNvGrpSpPr>
            <a:grpSpLocks/>
          </p:cNvGrpSpPr>
          <p:nvPr/>
        </p:nvGrpSpPr>
        <p:grpSpPr bwMode="auto">
          <a:xfrm>
            <a:off x="1204913" y="2887663"/>
            <a:ext cx="973137" cy="1436687"/>
            <a:chOff x="807" y="1759"/>
            <a:chExt cx="613" cy="905"/>
          </a:xfrm>
        </p:grpSpPr>
        <p:sp>
          <p:nvSpPr>
            <p:cNvPr id="745779" name="Freeform 307"/>
            <p:cNvSpPr>
              <a:spLocks/>
            </p:cNvSpPr>
            <p:nvPr/>
          </p:nvSpPr>
          <p:spPr bwMode="auto">
            <a:xfrm>
              <a:off x="807" y="1759"/>
              <a:ext cx="613" cy="905"/>
            </a:xfrm>
            <a:custGeom>
              <a:avLst/>
              <a:gdLst/>
              <a:ahLst/>
              <a:cxnLst>
                <a:cxn ang="0">
                  <a:pos x="77" y="0"/>
                </a:cxn>
                <a:cxn ang="0">
                  <a:pos x="0" y="341"/>
                </a:cxn>
                <a:cxn ang="0">
                  <a:pos x="426" y="905"/>
                </a:cxn>
                <a:cxn ang="0">
                  <a:pos x="426" y="791"/>
                </a:cxn>
                <a:cxn ang="0">
                  <a:pos x="446" y="769"/>
                </a:cxn>
                <a:cxn ang="0">
                  <a:pos x="461" y="769"/>
                </a:cxn>
                <a:cxn ang="0">
                  <a:pos x="477" y="791"/>
                </a:cxn>
                <a:cxn ang="0">
                  <a:pos x="501" y="777"/>
                </a:cxn>
                <a:cxn ang="0">
                  <a:pos x="516" y="690"/>
                </a:cxn>
                <a:cxn ang="0">
                  <a:pos x="613" y="99"/>
                </a:cxn>
                <a:cxn ang="0">
                  <a:pos x="345" y="50"/>
                </a:cxn>
                <a:cxn ang="0">
                  <a:pos x="77" y="0"/>
                </a:cxn>
              </a:cxnLst>
              <a:rect l="0" t="0" r="r" b="b"/>
              <a:pathLst>
                <a:path w="613" h="905">
                  <a:moveTo>
                    <a:pt x="77" y="0"/>
                  </a:moveTo>
                  <a:lnTo>
                    <a:pt x="0" y="341"/>
                  </a:lnTo>
                  <a:lnTo>
                    <a:pt x="426" y="905"/>
                  </a:lnTo>
                  <a:lnTo>
                    <a:pt x="426" y="791"/>
                  </a:lnTo>
                  <a:lnTo>
                    <a:pt x="446" y="769"/>
                  </a:lnTo>
                  <a:lnTo>
                    <a:pt x="461" y="769"/>
                  </a:lnTo>
                  <a:lnTo>
                    <a:pt x="477" y="791"/>
                  </a:lnTo>
                  <a:lnTo>
                    <a:pt x="501" y="777"/>
                  </a:lnTo>
                  <a:lnTo>
                    <a:pt x="516" y="690"/>
                  </a:lnTo>
                  <a:lnTo>
                    <a:pt x="613" y="99"/>
                  </a:lnTo>
                  <a:lnTo>
                    <a:pt x="345" y="50"/>
                  </a:lnTo>
                  <a:lnTo>
                    <a:pt x="77" y="0"/>
                  </a:lnTo>
                  <a:close/>
                </a:path>
              </a:pathLst>
            </a:custGeom>
            <a:solidFill>
              <a:srgbClr val="FFEA00"/>
            </a:solidFill>
            <a:ln w="9525">
              <a:noFill/>
              <a:round/>
              <a:headEnd/>
              <a:tailEnd/>
            </a:ln>
          </p:spPr>
          <p:txBody>
            <a:bodyPr/>
            <a:lstStyle/>
            <a:p>
              <a:endParaRPr lang="en-US"/>
            </a:p>
          </p:txBody>
        </p:sp>
        <p:sp>
          <p:nvSpPr>
            <p:cNvPr id="745780" name="Freeform 308"/>
            <p:cNvSpPr>
              <a:spLocks/>
            </p:cNvSpPr>
            <p:nvPr/>
          </p:nvSpPr>
          <p:spPr bwMode="auto">
            <a:xfrm>
              <a:off x="807" y="1759"/>
              <a:ext cx="613" cy="905"/>
            </a:xfrm>
            <a:custGeom>
              <a:avLst/>
              <a:gdLst/>
              <a:ahLst/>
              <a:cxnLst>
                <a:cxn ang="0">
                  <a:pos x="77" y="0"/>
                </a:cxn>
                <a:cxn ang="0">
                  <a:pos x="0" y="341"/>
                </a:cxn>
                <a:cxn ang="0">
                  <a:pos x="426" y="905"/>
                </a:cxn>
                <a:cxn ang="0">
                  <a:pos x="426" y="791"/>
                </a:cxn>
                <a:cxn ang="0">
                  <a:pos x="446" y="769"/>
                </a:cxn>
                <a:cxn ang="0">
                  <a:pos x="461" y="769"/>
                </a:cxn>
                <a:cxn ang="0">
                  <a:pos x="477" y="791"/>
                </a:cxn>
                <a:cxn ang="0">
                  <a:pos x="501" y="777"/>
                </a:cxn>
                <a:cxn ang="0">
                  <a:pos x="516" y="690"/>
                </a:cxn>
                <a:cxn ang="0">
                  <a:pos x="613" y="99"/>
                </a:cxn>
                <a:cxn ang="0">
                  <a:pos x="345" y="50"/>
                </a:cxn>
                <a:cxn ang="0">
                  <a:pos x="77" y="0"/>
                </a:cxn>
              </a:cxnLst>
              <a:rect l="0" t="0" r="r" b="b"/>
              <a:pathLst>
                <a:path w="613" h="905">
                  <a:moveTo>
                    <a:pt x="77" y="0"/>
                  </a:moveTo>
                  <a:lnTo>
                    <a:pt x="0" y="341"/>
                  </a:lnTo>
                  <a:lnTo>
                    <a:pt x="426" y="905"/>
                  </a:lnTo>
                  <a:lnTo>
                    <a:pt x="426" y="791"/>
                  </a:lnTo>
                  <a:lnTo>
                    <a:pt x="446" y="769"/>
                  </a:lnTo>
                  <a:lnTo>
                    <a:pt x="461" y="769"/>
                  </a:lnTo>
                  <a:lnTo>
                    <a:pt x="477" y="791"/>
                  </a:lnTo>
                  <a:lnTo>
                    <a:pt x="501" y="777"/>
                  </a:lnTo>
                  <a:lnTo>
                    <a:pt x="516" y="690"/>
                  </a:lnTo>
                  <a:lnTo>
                    <a:pt x="613" y="99"/>
                  </a:lnTo>
                  <a:lnTo>
                    <a:pt x="345" y="50"/>
                  </a:lnTo>
                  <a:lnTo>
                    <a:pt x="77" y="0"/>
                  </a:lnTo>
                </a:path>
              </a:pathLst>
            </a:custGeom>
            <a:noFill/>
            <a:ln w="12700" cap="rnd">
              <a:solidFill>
                <a:srgbClr val="000000"/>
              </a:solidFill>
              <a:prstDash val="solid"/>
              <a:round/>
              <a:headEnd/>
              <a:tailEnd/>
            </a:ln>
          </p:spPr>
          <p:txBody>
            <a:bodyPr/>
            <a:lstStyle/>
            <a:p>
              <a:endParaRPr lang="en-US"/>
            </a:p>
          </p:txBody>
        </p:sp>
      </p:grpSp>
      <p:sp>
        <p:nvSpPr>
          <p:cNvPr id="745781" name="Freeform 309"/>
          <p:cNvSpPr>
            <a:spLocks/>
          </p:cNvSpPr>
          <p:nvPr/>
        </p:nvSpPr>
        <p:spPr bwMode="auto">
          <a:xfrm>
            <a:off x="2025650" y="3043238"/>
            <a:ext cx="844550" cy="1008062"/>
          </a:xfrm>
          <a:custGeom>
            <a:avLst/>
            <a:gdLst/>
            <a:ahLst/>
            <a:cxnLst>
              <a:cxn ang="0">
                <a:pos x="96" y="0"/>
              </a:cxn>
              <a:cxn ang="0">
                <a:pos x="0" y="590"/>
              </a:cxn>
              <a:cxn ang="0">
                <a:pos x="490" y="635"/>
              </a:cxn>
              <a:cxn ang="0">
                <a:pos x="532" y="166"/>
              </a:cxn>
              <a:cxn ang="0">
                <a:pos x="353" y="153"/>
              </a:cxn>
              <a:cxn ang="0">
                <a:pos x="364" y="48"/>
              </a:cxn>
              <a:cxn ang="0">
                <a:pos x="96" y="0"/>
              </a:cxn>
            </a:cxnLst>
            <a:rect l="0" t="0" r="r" b="b"/>
            <a:pathLst>
              <a:path w="532" h="635">
                <a:moveTo>
                  <a:pt x="96" y="0"/>
                </a:moveTo>
                <a:lnTo>
                  <a:pt x="0" y="590"/>
                </a:lnTo>
                <a:lnTo>
                  <a:pt x="490" y="635"/>
                </a:lnTo>
                <a:lnTo>
                  <a:pt x="532" y="166"/>
                </a:lnTo>
                <a:lnTo>
                  <a:pt x="353" y="153"/>
                </a:lnTo>
                <a:lnTo>
                  <a:pt x="364" y="48"/>
                </a:lnTo>
                <a:lnTo>
                  <a:pt x="96" y="0"/>
                </a:lnTo>
                <a:close/>
              </a:path>
            </a:pathLst>
          </a:custGeom>
          <a:solidFill>
            <a:srgbClr val="FFFFFF"/>
          </a:solidFill>
          <a:ln w="9525">
            <a:noFill/>
            <a:round/>
            <a:headEnd/>
            <a:tailEnd/>
          </a:ln>
        </p:spPr>
        <p:txBody>
          <a:bodyPr/>
          <a:lstStyle/>
          <a:p>
            <a:endParaRPr lang="en-US"/>
          </a:p>
        </p:txBody>
      </p:sp>
      <p:grpSp>
        <p:nvGrpSpPr>
          <p:cNvPr id="745753" name="Group 310"/>
          <p:cNvGrpSpPr>
            <a:grpSpLocks/>
          </p:cNvGrpSpPr>
          <p:nvPr/>
        </p:nvGrpSpPr>
        <p:grpSpPr bwMode="auto">
          <a:xfrm>
            <a:off x="2025650" y="3043238"/>
            <a:ext cx="844550" cy="1008062"/>
            <a:chOff x="1324" y="1857"/>
            <a:chExt cx="532" cy="635"/>
          </a:xfrm>
        </p:grpSpPr>
        <p:sp>
          <p:nvSpPr>
            <p:cNvPr id="745783" name="Freeform 311"/>
            <p:cNvSpPr>
              <a:spLocks/>
            </p:cNvSpPr>
            <p:nvPr/>
          </p:nvSpPr>
          <p:spPr bwMode="auto">
            <a:xfrm>
              <a:off x="1324" y="1857"/>
              <a:ext cx="532" cy="635"/>
            </a:xfrm>
            <a:custGeom>
              <a:avLst/>
              <a:gdLst/>
              <a:ahLst/>
              <a:cxnLst>
                <a:cxn ang="0">
                  <a:pos x="96" y="0"/>
                </a:cxn>
                <a:cxn ang="0">
                  <a:pos x="0" y="590"/>
                </a:cxn>
                <a:cxn ang="0">
                  <a:pos x="490" y="635"/>
                </a:cxn>
                <a:cxn ang="0">
                  <a:pos x="532" y="166"/>
                </a:cxn>
                <a:cxn ang="0">
                  <a:pos x="353" y="153"/>
                </a:cxn>
                <a:cxn ang="0">
                  <a:pos x="364" y="48"/>
                </a:cxn>
                <a:cxn ang="0">
                  <a:pos x="96" y="0"/>
                </a:cxn>
              </a:cxnLst>
              <a:rect l="0" t="0" r="r" b="b"/>
              <a:pathLst>
                <a:path w="532" h="635">
                  <a:moveTo>
                    <a:pt x="96" y="0"/>
                  </a:moveTo>
                  <a:lnTo>
                    <a:pt x="0" y="590"/>
                  </a:lnTo>
                  <a:lnTo>
                    <a:pt x="490" y="635"/>
                  </a:lnTo>
                  <a:lnTo>
                    <a:pt x="532" y="166"/>
                  </a:lnTo>
                  <a:lnTo>
                    <a:pt x="353" y="153"/>
                  </a:lnTo>
                  <a:lnTo>
                    <a:pt x="364" y="48"/>
                  </a:lnTo>
                  <a:lnTo>
                    <a:pt x="96" y="0"/>
                  </a:lnTo>
                  <a:close/>
                </a:path>
              </a:pathLst>
            </a:custGeom>
            <a:solidFill>
              <a:srgbClr val="FFEA00"/>
            </a:solidFill>
            <a:ln w="9525">
              <a:noFill/>
              <a:round/>
              <a:headEnd/>
              <a:tailEnd/>
            </a:ln>
          </p:spPr>
          <p:txBody>
            <a:bodyPr/>
            <a:lstStyle/>
            <a:p>
              <a:endParaRPr lang="en-US"/>
            </a:p>
          </p:txBody>
        </p:sp>
        <p:sp>
          <p:nvSpPr>
            <p:cNvPr id="745784" name="Freeform 312"/>
            <p:cNvSpPr>
              <a:spLocks/>
            </p:cNvSpPr>
            <p:nvPr/>
          </p:nvSpPr>
          <p:spPr bwMode="auto">
            <a:xfrm>
              <a:off x="1324" y="1857"/>
              <a:ext cx="532" cy="635"/>
            </a:xfrm>
            <a:custGeom>
              <a:avLst/>
              <a:gdLst/>
              <a:ahLst/>
              <a:cxnLst>
                <a:cxn ang="0">
                  <a:pos x="96" y="0"/>
                </a:cxn>
                <a:cxn ang="0">
                  <a:pos x="0" y="590"/>
                </a:cxn>
                <a:cxn ang="0">
                  <a:pos x="490" y="635"/>
                </a:cxn>
                <a:cxn ang="0">
                  <a:pos x="532" y="166"/>
                </a:cxn>
                <a:cxn ang="0">
                  <a:pos x="353" y="153"/>
                </a:cxn>
                <a:cxn ang="0">
                  <a:pos x="364" y="48"/>
                </a:cxn>
                <a:cxn ang="0">
                  <a:pos x="96" y="0"/>
                </a:cxn>
              </a:cxnLst>
              <a:rect l="0" t="0" r="r" b="b"/>
              <a:pathLst>
                <a:path w="532" h="635">
                  <a:moveTo>
                    <a:pt x="96" y="0"/>
                  </a:moveTo>
                  <a:lnTo>
                    <a:pt x="0" y="590"/>
                  </a:lnTo>
                  <a:lnTo>
                    <a:pt x="490" y="635"/>
                  </a:lnTo>
                  <a:lnTo>
                    <a:pt x="532" y="166"/>
                  </a:lnTo>
                  <a:lnTo>
                    <a:pt x="353" y="153"/>
                  </a:lnTo>
                  <a:lnTo>
                    <a:pt x="364" y="48"/>
                  </a:lnTo>
                  <a:lnTo>
                    <a:pt x="96" y="0"/>
                  </a:lnTo>
                </a:path>
              </a:pathLst>
            </a:custGeom>
            <a:noFill/>
            <a:ln w="12700" cap="rnd">
              <a:solidFill>
                <a:srgbClr val="000000"/>
              </a:solidFill>
              <a:prstDash val="solid"/>
              <a:round/>
              <a:headEnd/>
              <a:tailEnd/>
            </a:ln>
          </p:spPr>
          <p:txBody>
            <a:bodyPr/>
            <a:lstStyle/>
            <a:p>
              <a:endParaRPr lang="en-US"/>
            </a:p>
          </p:txBody>
        </p:sp>
      </p:grpSp>
      <p:sp>
        <p:nvSpPr>
          <p:cNvPr id="745785" name="Freeform 313"/>
          <p:cNvSpPr>
            <a:spLocks/>
          </p:cNvSpPr>
          <p:nvPr/>
        </p:nvSpPr>
        <p:spPr bwMode="auto">
          <a:xfrm>
            <a:off x="2805113" y="3308350"/>
            <a:ext cx="1098550" cy="804863"/>
          </a:xfrm>
          <a:custGeom>
            <a:avLst/>
            <a:gdLst/>
            <a:ahLst/>
            <a:cxnLst>
              <a:cxn ang="0">
                <a:pos x="0" y="469"/>
              </a:cxn>
              <a:cxn ang="0">
                <a:pos x="591" y="507"/>
              </a:cxn>
              <a:cxn ang="0">
                <a:pos x="692" y="503"/>
              </a:cxn>
              <a:cxn ang="0">
                <a:pos x="692" y="32"/>
              </a:cxn>
              <a:cxn ang="0">
                <a:pos x="520" y="28"/>
              </a:cxn>
              <a:cxn ang="0">
                <a:pos x="42" y="0"/>
              </a:cxn>
              <a:cxn ang="0">
                <a:pos x="0" y="469"/>
              </a:cxn>
            </a:cxnLst>
            <a:rect l="0" t="0" r="r" b="b"/>
            <a:pathLst>
              <a:path w="692" h="507">
                <a:moveTo>
                  <a:pt x="0" y="469"/>
                </a:moveTo>
                <a:lnTo>
                  <a:pt x="591" y="507"/>
                </a:lnTo>
                <a:lnTo>
                  <a:pt x="692" y="503"/>
                </a:lnTo>
                <a:lnTo>
                  <a:pt x="692" y="32"/>
                </a:lnTo>
                <a:lnTo>
                  <a:pt x="520" y="28"/>
                </a:lnTo>
                <a:lnTo>
                  <a:pt x="42" y="0"/>
                </a:lnTo>
                <a:lnTo>
                  <a:pt x="0" y="469"/>
                </a:lnTo>
                <a:close/>
              </a:path>
            </a:pathLst>
          </a:custGeom>
          <a:solidFill>
            <a:srgbClr val="FFFFFF"/>
          </a:solidFill>
          <a:ln w="9525">
            <a:noFill/>
            <a:round/>
            <a:headEnd/>
            <a:tailEnd/>
          </a:ln>
        </p:spPr>
        <p:txBody>
          <a:bodyPr/>
          <a:lstStyle/>
          <a:p>
            <a:endParaRPr lang="en-US"/>
          </a:p>
        </p:txBody>
      </p:sp>
      <p:grpSp>
        <p:nvGrpSpPr>
          <p:cNvPr id="745757" name="Group 314"/>
          <p:cNvGrpSpPr>
            <a:grpSpLocks/>
          </p:cNvGrpSpPr>
          <p:nvPr/>
        </p:nvGrpSpPr>
        <p:grpSpPr bwMode="auto">
          <a:xfrm>
            <a:off x="2805113" y="3308350"/>
            <a:ext cx="1098550" cy="804863"/>
            <a:chOff x="1815" y="2024"/>
            <a:chExt cx="692" cy="507"/>
          </a:xfrm>
        </p:grpSpPr>
        <p:sp>
          <p:nvSpPr>
            <p:cNvPr id="745787" name="Freeform 315"/>
            <p:cNvSpPr>
              <a:spLocks/>
            </p:cNvSpPr>
            <p:nvPr/>
          </p:nvSpPr>
          <p:spPr bwMode="auto">
            <a:xfrm>
              <a:off x="1815" y="2024"/>
              <a:ext cx="692" cy="507"/>
            </a:xfrm>
            <a:custGeom>
              <a:avLst/>
              <a:gdLst/>
              <a:ahLst/>
              <a:cxnLst>
                <a:cxn ang="0">
                  <a:pos x="0" y="469"/>
                </a:cxn>
                <a:cxn ang="0">
                  <a:pos x="591" y="507"/>
                </a:cxn>
                <a:cxn ang="0">
                  <a:pos x="692" y="503"/>
                </a:cxn>
                <a:cxn ang="0">
                  <a:pos x="692" y="32"/>
                </a:cxn>
                <a:cxn ang="0">
                  <a:pos x="520" y="28"/>
                </a:cxn>
                <a:cxn ang="0">
                  <a:pos x="42" y="0"/>
                </a:cxn>
                <a:cxn ang="0">
                  <a:pos x="0" y="469"/>
                </a:cxn>
              </a:cxnLst>
              <a:rect l="0" t="0" r="r" b="b"/>
              <a:pathLst>
                <a:path w="692" h="507">
                  <a:moveTo>
                    <a:pt x="0" y="469"/>
                  </a:moveTo>
                  <a:lnTo>
                    <a:pt x="591" y="507"/>
                  </a:lnTo>
                  <a:lnTo>
                    <a:pt x="692" y="503"/>
                  </a:lnTo>
                  <a:lnTo>
                    <a:pt x="692" y="32"/>
                  </a:lnTo>
                  <a:lnTo>
                    <a:pt x="520" y="28"/>
                  </a:lnTo>
                  <a:lnTo>
                    <a:pt x="42" y="0"/>
                  </a:lnTo>
                  <a:lnTo>
                    <a:pt x="0" y="469"/>
                  </a:lnTo>
                  <a:close/>
                </a:path>
              </a:pathLst>
            </a:custGeom>
            <a:solidFill>
              <a:srgbClr val="FFEA00"/>
            </a:solidFill>
            <a:ln w="9525">
              <a:noFill/>
              <a:round/>
              <a:headEnd/>
              <a:tailEnd/>
            </a:ln>
          </p:spPr>
          <p:txBody>
            <a:bodyPr/>
            <a:lstStyle/>
            <a:p>
              <a:endParaRPr lang="en-US"/>
            </a:p>
          </p:txBody>
        </p:sp>
        <p:sp>
          <p:nvSpPr>
            <p:cNvPr id="745788" name="Freeform 316"/>
            <p:cNvSpPr>
              <a:spLocks/>
            </p:cNvSpPr>
            <p:nvPr/>
          </p:nvSpPr>
          <p:spPr bwMode="auto">
            <a:xfrm>
              <a:off x="1815" y="2024"/>
              <a:ext cx="692" cy="507"/>
            </a:xfrm>
            <a:custGeom>
              <a:avLst/>
              <a:gdLst/>
              <a:ahLst/>
              <a:cxnLst>
                <a:cxn ang="0">
                  <a:pos x="0" y="469"/>
                </a:cxn>
                <a:cxn ang="0">
                  <a:pos x="591" y="507"/>
                </a:cxn>
                <a:cxn ang="0">
                  <a:pos x="692" y="503"/>
                </a:cxn>
                <a:cxn ang="0">
                  <a:pos x="692" y="32"/>
                </a:cxn>
                <a:cxn ang="0">
                  <a:pos x="520" y="28"/>
                </a:cxn>
                <a:cxn ang="0">
                  <a:pos x="42" y="0"/>
                </a:cxn>
                <a:cxn ang="0">
                  <a:pos x="0" y="469"/>
                </a:cxn>
              </a:cxnLst>
              <a:rect l="0" t="0" r="r" b="b"/>
              <a:pathLst>
                <a:path w="692" h="507">
                  <a:moveTo>
                    <a:pt x="0" y="469"/>
                  </a:moveTo>
                  <a:lnTo>
                    <a:pt x="591" y="507"/>
                  </a:lnTo>
                  <a:lnTo>
                    <a:pt x="692" y="503"/>
                  </a:lnTo>
                  <a:lnTo>
                    <a:pt x="692" y="32"/>
                  </a:lnTo>
                  <a:lnTo>
                    <a:pt x="520" y="28"/>
                  </a:lnTo>
                  <a:lnTo>
                    <a:pt x="42" y="0"/>
                  </a:lnTo>
                  <a:lnTo>
                    <a:pt x="0" y="469"/>
                  </a:lnTo>
                </a:path>
              </a:pathLst>
            </a:custGeom>
            <a:noFill/>
            <a:ln w="12700" cap="rnd">
              <a:solidFill>
                <a:srgbClr val="000000"/>
              </a:solidFill>
              <a:prstDash val="solid"/>
              <a:round/>
              <a:headEnd/>
              <a:tailEnd/>
            </a:ln>
          </p:spPr>
          <p:txBody>
            <a:bodyPr/>
            <a:lstStyle/>
            <a:p>
              <a:endParaRPr lang="en-US"/>
            </a:p>
          </p:txBody>
        </p:sp>
      </p:grpSp>
      <p:sp>
        <p:nvSpPr>
          <p:cNvPr id="745789" name="Freeform 317"/>
          <p:cNvSpPr>
            <a:spLocks/>
          </p:cNvSpPr>
          <p:nvPr/>
        </p:nvSpPr>
        <p:spPr bwMode="auto">
          <a:xfrm>
            <a:off x="3743325" y="4067175"/>
            <a:ext cx="1352550" cy="609600"/>
          </a:xfrm>
          <a:custGeom>
            <a:avLst/>
            <a:gdLst/>
            <a:ahLst/>
            <a:cxnLst>
              <a:cxn ang="0">
                <a:pos x="101" y="23"/>
              </a:cxn>
              <a:cxn ang="0">
                <a:pos x="0" y="28"/>
              </a:cxn>
              <a:cxn ang="0">
                <a:pos x="0" y="73"/>
              </a:cxn>
              <a:cxn ang="0">
                <a:pos x="306" y="83"/>
              </a:cxn>
              <a:cxn ang="0">
                <a:pos x="311" y="316"/>
              </a:cxn>
              <a:cxn ang="0">
                <a:pos x="330" y="329"/>
              </a:cxn>
              <a:cxn ang="0">
                <a:pos x="356" y="321"/>
              </a:cxn>
              <a:cxn ang="0">
                <a:pos x="386" y="339"/>
              </a:cxn>
              <a:cxn ang="0">
                <a:pos x="478" y="357"/>
              </a:cxn>
              <a:cxn ang="0">
                <a:pos x="513" y="348"/>
              </a:cxn>
              <a:cxn ang="0">
                <a:pos x="558" y="376"/>
              </a:cxn>
              <a:cxn ang="0">
                <a:pos x="599" y="366"/>
              </a:cxn>
              <a:cxn ang="0">
                <a:pos x="629" y="380"/>
              </a:cxn>
              <a:cxn ang="0">
                <a:pos x="659" y="366"/>
              </a:cxn>
              <a:cxn ang="0">
                <a:pos x="685" y="384"/>
              </a:cxn>
              <a:cxn ang="0">
                <a:pos x="721" y="366"/>
              </a:cxn>
              <a:cxn ang="0">
                <a:pos x="811" y="362"/>
              </a:cxn>
              <a:cxn ang="0">
                <a:pos x="826" y="380"/>
              </a:cxn>
              <a:cxn ang="0">
                <a:pos x="852" y="380"/>
              </a:cxn>
              <a:cxn ang="0">
                <a:pos x="852" y="184"/>
              </a:cxn>
              <a:cxn ang="0">
                <a:pos x="837" y="56"/>
              </a:cxn>
              <a:cxn ang="0">
                <a:pos x="826" y="0"/>
              </a:cxn>
              <a:cxn ang="0">
                <a:pos x="582" y="19"/>
              </a:cxn>
              <a:cxn ang="0">
                <a:pos x="101" y="24"/>
              </a:cxn>
              <a:cxn ang="0">
                <a:pos x="101" y="23"/>
              </a:cxn>
            </a:cxnLst>
            <a:rect l="0" t="0" r="r" b="b"/>
            <a:pathLst>
              <a:path w="852" h="384">
                <a:moveTo>
                  <a:pt x="101" y="23"/>
                </a:moveTo>
                <a:lnTo>
                  <a:pt x="0" y="28"/>
                </a:lnTo>
                <a:lnTo>
                  <a:pt x="0" y="73"/>
                </a:lnTo>
                <a:lnTo>
                  <a:pt x="306" y="83"/>
                </a:lnTo>
                <a:lnTo>
                  <a:pt x="311" y="316"/>
                </a:lnTo>
                <a:lnTo>
                  <a:pt x="330" y="329"/>
                </a:lnTo>
                <a:lnTo>
                  <a:pt x="356" y="321"/>
                </a:lnTo>
                <a:lnTo>
                  <a:pt x="386" y="339"/>
                </a:lnTo>
                <a:lnTo>
                  <a:pt x="478" y="357"/>
                </a:lnTo>
                <a:lnTo>
                  <a:pt x="513" y="348"/>
                </a:lnTo>
                <a:lnTo>
                  <a:pt x="558" y="376"/>
                </a:lnTo>
                <a:lnTo>
                  <a:pt x="599" y="366"/>
                </a:lnTo>
                <a:lnTo>
                  <a:pt x="629" y="380"/>
                </a:lnTo>
                <a:lnTo>
                  <a:pt x="659" y="366"/>
                </a:lnTo>
                <a:lnTo>
                  <a:pt x="685" y="384"/>
                </a:lnTo>
                <a:lnTo>
                  <a:pt x="721" y="366"/>
                </a:lnTo>
                <a:lnTo>
                  <a:pt x="811" y="362"/>
                </a:lnTo>
                <a:lnTo>
                  <a:pt x="826" y="380"/>
                </a:lnTo>
                <a:lnTo>
                  <a:pt x="852" y="380"/>
                </a:lnTo>
                <a:lnTo>
                  <a:pt x="852" y="184"/>
                </a:lnTo>
                <a:lnTo>
                  <a:pt x="837" y="56"/>
                </a:lnTo>
                <a:lnTo>
                  <a:pt x="826" y="0"/>
                </a:lnTo>
                <a:lnTo>
                  <a:pt x="582" y="19"/>
                </a:lnTo>
                <a:lnTo>
                  <a:pt x="101" y="24"/>
                </a:lnTo>
                <a:lnTo>
                  <a:pt x="101" y="23"/>
                </a:lnTo>
                <a:close/>
              </a:path>
            </a:pathLst>
          </a:custGeom>
          <a:solidFill>
            <a:srgbClr val="FFFFFF"/>
          </a:solidFill>
          <a:ln w="9525">
            <a:noFill/>
            <a:round/>
            <a:headEnd/>
            <a:tailEnd/>
          </a:ln>
        </p:spPr>
        <p:txBody>
          <a:bodyPr/>
          <a:lstStyle/>
          <a:p>
            <a:endParaRPr lang="en-US"/>
          </a:p>
        </p:txBody>
      </p:sp>
      <p:grpSp>
        <p:nvGrpSpPr>
          <p:cNvPr id="745761" name="Group 318"/>
          <p:cNvGrpSpPr>
            <a:grpSpLocks/>
          </p:cNvGrpSpPr>
          <p:nvPr/>
        </p:nvGrpSpPr>
        <p:grpSpPr bwMode="auto">
          <a:xfrm>
            <a:off x="3743325" y="4067175"/>
            <a:ext cx="1352550" cy="609600"/>
            <a:chOff x="2406" y="2502"/>
            <a:chExt cx="852" cy="384"/>
          </a:xfrm>
        </p:grpSpPr>
        <p:sp>
          <p:nvSpPr>
            <p:cNvPr id="745791" name="Freeform 319"/>
            <p:cNvSpPr>
              <a:spLocks/>
            </p:cNvSpPr>
            <p:nvPr/>
          </p:nvSpPr>
          <p:spPr bwMode="auto">
            <a:xfrm>
              <a:off x="2406" y="2502"/>
              <a:ext cx="852" cy="384"/>
            </a:xfrm>
            <a:custGeom>
              <a:avLst/>
              <a:gdLst/>
              <a:ahLst/>
              <a:cxnLst>
                <a:cxn ang="0">
                  <a:pos x="101" y="23"/>
                </a:cxn>
                <a:cxn ang="0">
                  <a:pos x="0" y="28"/>
                </a:cxn>
                <a:cxn ang="0">
                  <a:pos x="0" y="73"/>
                </a:cxn>
                <a:cxn ang="0">
                  <a:pos x="306" y="83"/>
                </a:cxn>
                <a:cxn ang="0">
                  <a:pos x="311" y="316"/>
                </a:cxn>
                <a:cxn ang="0">
                  <a:pos x="330" y="329"/>
                </a:cxn>
                <a:cxn ang="0">
                  <a:pos x="356" y="321"/>
                </a:cxn>
                <a:cxn ang="0">
                  <a:pos x="386" y="339"/>
                </a:cxn>
                <a:cxn ang="0">
                  <a:pos x="478" y="357"/>
                </a:cxn>
                <a:cxn ang="0">
                  <a:pos x="513" y="348"/>
                </a:cxn>
                <a:cxn ang="0">
                  <a:pos x="558" y="376"/>
                </a:cxn>
                <a:cxn ang="0">
                  <a:pos x="599" y="366"/>
                </a:cxn>
                <a:cxn ang="0">
                  <a:pos x="629" y="380"/>
                </a:cxn>
                <a:cxn ang="0">
                  <a:pos x="659" y="366"/>
                </a:cxn>
                <a:cxn ang="0">
                  <a:pos x="685" y="384"/>
                </a:cxn>
                <a:cxn ang="0">
                  <a:pos x="721" y="366"/>
                </a:cxn>
                <a:cxn ang="0">
                  <a:pos x="811" y="362"/>
                </a:cxn>
                <a:cxn ang="0">
                  <a:pos x="826" y="380"/>
                </a:cxn>
                <a:cxn ang="0">
                  <a:pos x="852" y="380"/>
                </a:cxn>
                <a:cxn ang="0">
                  <a:pos x="852" y="184"/>
                </a:cxn>
                <a:cxn ang="0">
                  <a:pos x="837" y="56"/>
                </a:cxn>
                <a:cxn ang="0">
                  <a:pos x="826" y="0"/>
                </a:cxn>
                <a:cxn ang="0">
                  <a:pos x="582" y="19"/>
                </a:cxn>
                <a:cxn ang="0">
                  <a:pos x="101" y="24"/>
                </a:cxn>
                <a:cxn ang="0">
                  <a:pos x="101" y="23"/>
                </a:cxn>
              </a:cxnLst>
              <a:rect l="0" t="0" r="r" b="b"/>
              <a:pathLst>
                <a:path w="852" h="384">
                  <a:moveTo>
                    <a:pt x="101" y="23"/>
                  </a:moveTo>
                  <a:lnTo>
                    <a:pt x="0" y="28"/>
                  </a:lnTo>
                  <a:lnTo>
                    <a:pt x="0" y="73"/>
                  </a:lnTo>
                  <a:lnTo>
                    <a:pt x="306" y="83"/>
                  </a:lnTo>
                  <a:lnTo>
                    <a:pt x="311" y="316"/>
                  </a:lnTo>
                  <a:lnTo>
                    <a:pt x="330" y="329"/>
                  </a:lnTo>
                  <a:lnTo>
                    <a:pt x="356" y="321"/>
                  </a:lnTo>
                  <a:lnTo>
                    <a:pt x="386" y="339"/>
                  </a:lnTo>
                  <a:lnTo>
                    <a:pt x="478" y="357"/>
                  </a:lnTo>
                  <a:lnTo>
                    <a:pt x="513" y="348"/>
                  </a:lnTo>
                  <a:lnTo>
                    <a:pt x="558" y="376"/>
                  </a:lnTo>
                  <a:lnTo>
                    <a:pt x="599" y="366"/>
                  </a:lnTo>
                  <a:lnTo>
                    <a:pt x="629" y="380"/>
                  </a:lnTo>
                  <a:lnTo>
                    <a:pt x="659" y="366"/>
                  </a:lnTo>
                  <a:lnTo>
                    <a:pt x="685" y="384"/>
                  </a:lnTo>
                  <a:lnTo>
                    <a:pt x="721" y="366"/>
                  </a:lnTo>
                  <a:lnTo>
                    <a:pt x="811" y="362"/>
                  </a:lnTo>
                  <a:lnTo>
                    <a:pt x="826" y="380"/>
                  </a:lnTo>
                  <a:lnTo>
                    <a:pt x="852" y="380"/>
                  </a:lnTo>
                  <a:lnTo>
                    <a:pt x="852" y="184"/>
                  </a:lnTo>
                  <a:lnTo>
                    <a:pt x="837" y="56"/>
                  </a:lnTo>
                  <a:lnTo>
                    <a:pt x="826" y="0"/>
                  </a:lnTo>
                  <a:lnTo>
                    <a:pt x="582" y="19"/>
                  </a:lnTo>
                  <a:lnTo>
                    <a:pt x="101" y="24"/>
                  </a:lnTo>
                  <a:lnTo>
                    <a:pt x="101" y="23"/>
                  </a:lnTo>
                  <a:close/>
                </a:path>
              </a:pathLst>
            </a:custGeom>
            <a:solidFill>
              <a:srgbClr val="FFEA00"/>
            </a:solidFill>
            <a:ln w="9525">
              <a:noFill/>
              <a:round/>
              <a:headEnd/>
              <a:tailEnd/>
            </a:ln>
          </p:spPr>
          <p:txBody>
            <a:bodyPr/>
            <a:lstStyle/>
            <a:p>
              <a:endParaRPr lang="en-US"/>
            </a:p>
          </p:txBody>
        </p:sp>
        <p:sp>
          <p:nvSpPr>
            <p:cNvPr id="745792" name="Freeform 320"/>
            <p:cNvSpPr>
              <a:spLocks/>
            </p:cNvSpPr>
            <p:nvPr/>
          </p:nvSpPr>
          <p:spPr bwMode="auto">
            <a:xfrm>
              <a:off x="2406" y="2502"/>
              <a:ext cx="852" cy="384"/>
            </a:xfrm>
            <a:custGeom>
              <a:avLst/>
              <a:gdLst/>
              <a:ahLst/>
              <a:cxnLst>
                <a:cxn ang="0">
                  <a:pos x="101" y="23"/>
                </a:cxn>
                <a:cxn ang="0">
                  <a:pos x="0" y="28"/>
                </a:cxn>
                <a:cxn ang="0">
                  <a:pos x="0" y="73"/>
                </a:cxn>
                <a:cxn ang="0">
                  <a:pos x="306" y="83"/>
                </a:cxn>
                <a:cxn ang="0">
                  <a:pos x="311" y="316"/>
                </a:cxn>
                <a:cxn ang="0">
                  <a:pos x="330" y="329"/>
                </a:cxn>
                <a:cxn ang="0">
                  <a:pos x="356" y="321"/>
                </a:cxn>
                <a:cxn ang="0">
                  <a:pos x="386" y="339"/>
                </a:cxn>
                <a:cxn ang="0">
                  <a:pos x="478" y="357"/>
                </a:cxn>
                <a:cxn ang="0">
                  <a:pos x="513" y="348"/>
                </a:cxn>
                <a:cxn ang="0">
                  <a:pos x="558" y="376"/>
                </a:cxn>
                <a:cxn ang="0">
                  <a:pos x="599" y="366"/>
                </a:cxn>
                <a:cxn ang="0">
                  <a:pos x="629" y="380"/>
                </a:cxn>
                <a:cxn ang="0">
                  <a:pos x="659" y="366"/>
                </a:cxn>
                <a:cxn ang="0">
                  <a:pos x="685" y="384"/>
                </a:cxn>
                <a:cxn ang="0">
                  <a:pos x="721" y="366"/>
                </a:cxn>
                <a:cxn ang="0">
                  <a:pos x="811" y="362"/>
                </a:cxn>
                <a:cxn ang="0">
                  <a:pos x="826" y="380"/>
                </a:cxn>
                <a:cxn ang="0">
                  <a:pos x="852" y="380"/>
                </a:cxn>
                <a:cxn ang="0">
                  <a:pos x="852" y="184"/>
                </a:cxn>
                <a:cxn ang="0">
                  <a:pos x="837" y="56"/>
                </a:cxn>
                <a:cxn ang="0">
                  <a:pos x="826" y="0"/>
                </a:cxn>
                <a:cxn ang="0">
                  <a:pos x="582" y="19"/>
                </a:cxn>
                <a:cxn ang="0">
                  <a:pos x="101" y="24"/>
                </a:cxn>
              </a:cxnLst>
              <a:rect l="0" t="0" r="r" b="b"/>
              <a:pathLst>
                <a:path w="852" h="384">
                  <a:moveTo>
                    <a:pt x="101" y="23"/>
                  </a:moveTo>
                  <a:lnTo>
                    <a:pt x="0" y="28"/>
                  </a:lnTo>
                  <a:lnTo>
                    <a:pt x="0" y="73"/>
                  </a:lnTo>
                  <a:lnTo>
                    <a:pt x="306" y="83"/>
                  </a:lnTo>
                  <a:lnTo>
                    <a:pt x="311" y="316"/>
                  </a:lnTo>
                  <a:lnTo>
                    <a:pt x="330" y="329"/>
                  </a:lnTo>
                  <a:lnTo>
                    <a:pt x="356" y="321"/>
                  </a:lnTo>
                  <a:lnTo>
                    <a:pt x="386" y="339"/>
                  </a:lnTo>
                  <a:lnTo>
                    <a:pt x="478" y="357"/>
                  </a:lnTo>
                  <a:lnTo>
                    <a:pt x="513" y="348"/>
                  </a:lnTo>
                  <a:lnTo>
                    <a:pt x="558" y="376"/>
                  </a:lnTo>
                  <a:lnTo>
                    <a:pt x="599" y="366"/>
                  </a:lnTo>
                  <a:lnTo>
                    <a:pt x="629" y="380"/>
                  </a:lnTo>
                  <a:lnTo>
                    <a:pt x="659" y="366"/>
                  </a:lnTo>
                  <a:lnTo>
                    <a:pt x="685" y="384"/>
                  </a:lnTo>
                  <a:lnTo>
                    <a:pt x="721" y="366"/>
                  </a:lnTo>
                  <a:lnTo>
                    <a:pt x="811" y="362"/>
                  </a:lnTo>
                  <a:lnTo>
                    <a:pt x="826" y="380"/>
                  </a:lnTo>
                  <a:lnTo>
                    <a:pt x="852" y="380"/>
                  </a:lnTo>
                  <a:lnTo>
                    <a:pt x="852" y="184"/>
                  </a:lnTo>
                  <a:lnTo>
                    <a:pt x="837" y="56"/>
                  </a:lnTo>
                  <a:lnTo>
                    <a:pt x="826" y="0"/>
                  </a:lnTo>
                  <a:lnTo>
                    <a:pt x="582" y="19"/>
                  </a:lnTo>
                  <a:lnTo>
                    <a:pt x="101" y="24"/>
                  </a:lnTo>
                </a:path>
              </a:pathLst>
            </a:custGeom>
            <a:noFill/>
            <a:ln w="12700" cap="rnd">
              <a:solidFill>
                <a:srgbClr val="000000"/>
              </a:solidFill>
              <a:prstDash val="solid"/>
              <a:round/>
              <a:headEnd/>
              <a:tailEnd/>
            </a:ln>
          </p:spPr>
          <p:txBody>
            <a:bodyPr/>
            <a:lstStyle/>
            <a:p>
              <a:endParaRPr lang="en-US"/>
            </a:p>
          </p:txBody>
        </p:sp>
      </p:grpSp>
      <p:sp>
        <p:nvSpPr>
          <p:cNvPr id="745793" name="Freeform 321"/>
          <p:cNvSpPr>
            <a:spLocks/>
          </p:cNvSpPr>
          <p:nvPr/>
        </p:nvSpPr>
        <p:spPr bwMode="auto">
          <a:xfrm>
            <a:off x="1031875" y="1533525"/>
            <a:ext cx="1023938" cy="738188"/>
          </a:xfrm>
          <a:custGeom>
            <a:avLst/>
            <a:gdLst/>
            <a:ahLst/>
            <a:cxnLst>
              <a:cxn ang="0">
                <a:pos x="199" y="0"/>
              </a:cxn>
              <a:cxn ang="0">
                <a:pos x="416" y="54"/>
              </a:cxn>
              <a:cxn ang="0">
                <a:pos x="645" y="108"/>
              </a:cxn>
              <a:cxn ang="0">
                <a:pos x="568" y="396"/>
              </a:cxn>
              <a:cxn ang="0">
                <a:pos x="580" y="419"/>
              </a:cxn>
              <a:cxn ang="0">
                <a:pos x="568" y="465"/>
              </a:cxn>
              <a:cxn ang="0">
                <a:pos x="428" y="419"/>
              </a:cxn>
              <a:cxn ang="0">
                <a:pos x="416" y="429"/>
              </a:cxn>
              <a:cxn ang="0">
                <a:pos x="204" y="411"/>
              </a:cxn>
              <a:cxn ang="0">
                <a:pos x="184" y="396"/>
              </a:cxn>
              <a:cxn ang="0">
                <a:pos x="98" y="387"/>
              </a:cxn>
              <a:cxn ang="0">
                <a:pos x="77" y="359"/>
              </a:cxn>
              <a:cxn ang="0">
                <a:pos x="73" y="324"/>
              </a:cxn>
              <a:cxn ang="0">
                <a:pos x="23" y="301"/>
              </a:cxn>
              <a:cxn ang="0">
                <a:pos x="0" y="277"/>
              </a:cxn>
              <a:cxn ang="0">
                <a:pos x="0" y="232"/>
              </a:cxn>
              <a:cxn ang="0">
                <a:pos x="11" y="222"/>
              </a:cxn>
              <a:cxn ang="0">
                <a:pos x="6" y="201"/>
              </a:cxn>
              <a:cxn ang="0">
                <a:pos x="32" y="201"/>
              </a:cxn>
              <a:cxn ang="0">
                <a:pos x="11" y="169"/>
              </a:cxn>
              <a:cxn ang="0">
                <a:pos x="6" y="77"/>
              </a:cxn>
              <a:cxn ang="0">
                <a:pos x="23" y="32"/>
              </a:cxn>
              <a:cxn ang="0">
                <a:pos x="88" y="77"/>
              </a:cxn>
              <a:cxn ang="0">
                <a:pos x="137" y="95"/>
              </a:cxn>
              <a:cxn ang="0">
                <a:pos x="163" y="118"/>
              </a:cxn>
              <a:cxn ang="0">
                <a:pos x="148" y="141"/>
              </a:cxn>
              <a:cxn ang="0">
                <a:pos x="122" y="155"/>
              </a:cxn>
              <a:cxn ang="0">
                <a:pos x="163" y="155"/>
              </a:cxn>
              <a:cxn ang="0">
                <a:pos x="152" y="187"/>
              </a:cxn>
              <a:cxn ang="0">
                <a:pos x="113" y="191"/>
              </a:cxn>
              <a:cxn ang="0">
                <a:pos x="113" y="205"/>
              </a:cxn>
              <a:cxn ang="0">
                <a:pos x="163" y="191"/>
              </a:cxn>
              <a:cxn ang="0">
                <a:pos x="184" y="155"/>
              </a:cxn>
              <a:cxn ang="0">
                <a:pos x="204" y="114"/>
              </a:cxn>
              <a:cxn ang="0">
                <a:pos x="214" y="50"/>
              </a:cxn>
              <a:cxn ang="0">
                <a:pos x="199" y="0"/>
              </a:cxn>
            </a:cxnLst>
            <a:rect l="0" t="0" r="r" b="b"/>
            <a:pathLst>
              <a:path w="645" h="465">
                <a:moveTo>
                  <a:pt x="199" y="0"/>
                </a:moveTo>
                <a:lnTo>
                  <a:pt x="416" y="54"/>
                </a:lnTo>
                <a:lnTo>
                  <a:pt x="645" y="108"/>
                </a:lnTo>
                <a:lnTo>
                  <a:pt x="568" y="396"/>
                </a:lnTo>
                <a:lnTo>
                  <a:pt x="580" y="419"/>
                </a:lnTo>
                <a:lnTo>
                  <a:pt x="568" y="465"/>
                </a:lnTo>
                <a:lnTo>
                  <a:pt x="428" y="419"/>
                </a:lnTo>
                <a:lnTo>
                  <a:pt x="416" y="429"/>
                </a:lnTo>
                <a:lnTo>
                  <a:pt x="204" y="411"/>
                </a:lnTo>
                <a:lnTo>
                  <a:pt x="184" y="396"/>
                </a:lnTo>
                <a:lnTo>
                  <a:pt x="98" y="387"/>
                </a:lnTo>
                <a:lnTo>
                  <a:pt x="77" y="359"/>
                </a:lnTo>
                <a:lnTo>
                  <a:pt x="73" y="324"/>
                </a:lnTo>
                <a:lnTo>
                  <a:pt x="23" y="301"/>
                </a:lnTo>
                <a:lnTo>
                  <a:pt x="0" y="277"/>
                </a:lnTo>
                <a:lnTo>
                  <a:pt x="0" y="232"/>
                </a:lnTo>
                <a:lnTo>
                  <a:pt x="11" y="222"/>
                </a:lnTo>
                <a:lnTo>
                  <a:pt x="6" y="201"/>
                </a:lnTo>
                <a:lnTo>
                  <a:pt x="32" y="201"/>
                </a:lnTo>
                <a:lnTo>
                  <a:pt x="11" y="169"/>
                </a:lnTo>
                <a:lnTo>
                  <a:pt x="6" y="77"/>
                </a:lnTo>
                <a:lnTo>
                  <a:pt x="23" y="32"/>
                </a:lnTo>
                <a:lnTo>
                  <a:pt x="88" y="77"/>
                </a:lnTo>
                <a:lnTo>
                  <a:pt x="137" y="95"/>
                </a:lnTo>
                <a:lnTo>
                  <a:pt x="163" y="118"/>
                </a:lnTo>
                <a:lnTo>
                  <a:pt x="148" y="141"/>
                </a:lnTo>
                <a:lnTo>
                  <a:pt x="122" y="155"/>
                </a:lnTo>
                <a:lnTo>
                  <a:pt x="163" y="155"/>
                </a:lnTo>
                <a:lnTo>
                  <a:pt x="152" y="187"/>
                </a:lnTo>
                <a:lnTo>
                  <a:pt x="113" y="191"/>
                </a:lnTo>
                <a:lnTo>
                  <a:pt x="113" y="205"/>
                </a:lnTo>
                <a:lnTo>
                  <a:pt x="163" y="191"/>
                </a:lnTo>
                <a:lnTo>
                  <a:pt x="184" y="155"/>
                </a:lnTo>
                <a:lnTo>
                  <a:pt x="204" y="114"/>
                </a:lnTo>
                <a:lnTo>
                  <a:pt x="214" y="50"/>
                </a:lnTo>
                <a:lnTo>
                  <a:pt x="199" y="0"/>
                </a:lnTo>
                <a:close/>
              </a:path>
            </a:pathLst>
          </a:custGeom>
          <a:solidFill>
            <a:srgbClr val="FFFFFF"/>
          </a:solidFill>
          <a:ln w="9525">
            <a:noFill/>
            <a:round/>
            <a:headEnd/>
            <a:tailEnd/>
          </a:ln>
        </p:spPr>
        <p:txBody>
          <a:bodyPr/>
          <a:lstStyle/>
          <a:p>
            <a:endParaRPr lang="en-US"/>
          </a:p>
        </p:txBody>
      </p:sp>
      <p:grpSp>
        <p:nvGrpSpPr>
          <p:cNvPr id="745765" name="Group 322"/>
          <p:cNvGrpSpPr>
            <a:grpSpLocks/>
          </p:cNvGrpSpPr>
          <p:nvPr/>
        </p:nvGrpSpPr>
        <p:grpSpPr bwMode="auto">
          <a:xfrm>
            <a:off x="1031875" y="1533525"/>
            <a:ext cx="1023938" cy="738188"/>
            <a:chOff x="698" y="906"/>
            <a:chExt cx="645" cy="465"/>
          </a:xfrm>
        </p:grpSpPr>
        <p:sp>
          <p:nvSpPr>
            <p:cNvPr id="745795" name="Freeform 323"/>
            <p:cNvSpPr>
              <a:spLocks/>
            </p:cNvSpPr>
            <p:nvPr/>
          </p:nvSpPr>
          <p:spPr bwMode="auto">
            <a:xfrm>
              <a:off x="698" y="906"/>
              <a:ext cx="645" cy="465"/>
            </a:xfrm>
            <a:custGeom>
              <a:avLst/>
              <a:gdLst/>
              <a:ahLst/>
              <a:cxnLst>
                <a:cxn ang="0">
                  <a:pos x="199" y="0"/>
                </a:cxn>
                <a:cxn ang="0">
                  <a:pos x="416" y="54"/>
                </a:cxn>
                <a:cxn ang="0">
                  <a:pos x="645" y="108"/>
                </a:cxn>
                <a:cxn ang="0">
                  <a:pos x="568" y="396"/>
                </a:cxn>
                <a:cxn ang="0">
                  <a:pos x="580" y="419"/>
                </a:cxn>
                <a:cxn ang="0">
                  <a:pos x="568" y="465"/>
                </a:cxn>
                <a:cxn ang="0">
                  <a:pos x="428" y="419"/>
                </a:cxn>
                <a:cxn ang="0">
                  <a:pos x="416" y="429"/>
                </a:cxn>
                <a:cxn ang="0">
                  <a:pos x="204" y="411"/>
                </a:cxn>
                <a:cxn ang="0">
                  <a:pos x="184" y="396"/>
                </a:cxn>
                <a:cxn ang="0">
                  <a:pos x="98" y="387"/>
                </a:cxn>
                <a:cxn ang="0">
                  <a:pos x="77" y="359"/>
                </a:cxn>
                <a:cxn ang="0">
                  <a:pos x="73" y="324"/>
                </a:cxn>
                <a:cxn ang="0">
                  <a:pos x="23" y="301"/>
                </a:cxn>
                <a:cxn ang="0">
                  <a:pos x="0" y="277"/>
                </a:cxn>
                <a:cxn ang="0">
                  <a:pos x="0" y="232"/>
                </a:cxn>
                <a:cxn ang="0">
                  <a:pos x="11" y="222"/>
                </a:cxn>
                <a:cxn ang="0">
                  <a:pos x="6" y="201"/>
                </a:cxn>
                <a:cxn ang="0">
                  <a:pos x="32" y="201"/>
                </a:cxn>
                <a:cxn ang="0">
                  <a:pos x="11" y="169"/>
                </a:cxn>
                <a:cxn ang="0">
                  <a:pos x="6" y="77"/>
                </a:cxn>
                <a:cxn ang="0">
                  <a:pos x="23" y="32"/>
                </a:cxn>
                <a:cxn ang="0">
                  <a:pos x="88" y="77"/>
                </a:cxn>
                <a:cxn ang="0">
                  <a:pos x="137" y="95"/>
                </a:cxn>
                <a:cxn ang="0">
                  <a:pos x="163" y="118"/>
                </a:cxn>
                <a:cxn ang="0">
                  <a:pos x="148" y="141"/>
                </a:cxn>
                <a:cxn ang="0">
                  <a:pos x="122" y="155"/>
                </a:cxn>
                <a:cxn ang="0">
                  <a:pos x="163" y="155"/>
                </a:cxn>
                <a:cxn ang="0">
                  <a:pos x="152" y="187"/>
                </a:cxn>
                <a:cxn ang="0">
                  <a:pos x="113" y="191"/>
                </a:cxn>
                <a:cxn ang="0">
                  <a:pos x="113" y="205"/>
                </a:cxn>
                <a:cxn ang="0">
                  <a:pos x="163" y="191"/>
                </a:cxn>
                <a:cxn ang="0">
                  <a:pos x="184" y="155"/>
                </a:cxn>
                <a:cxn ang="0">
                  <a:pos x="204" y="114"/>
                </a:cxn>
                <a:cxn ang="0">
                  <a:pos x="214" y="50"/>
                </a:cxn>
                <a:cxn ang="0">
                  <a:pos x="199" y="0"/>
                </a:cxn>
              </a:cxnLst>
              <a:rect l="0" t="0" r="r" b="b"/>
              <a:pathLst>
                <a:path w="645" h="465">
                  <a:moveTo>
                    <a:pt x="199" y="0"/>
                  </a:moveTo>
                  <a:lnTo>
                    <a:pt x="416" y="54"/>
                  </a:lnTo>
                  <a:lnTo>
                    <a:pt x="645" y="108"/>
                  </a:lnTo>
                  <a:lnTo>
                    <a:pt x="568" y="396"/>
                  </a:lnTo>
                  <a:lnTo>
                    <a:pt x="580" y="419"/>
                  </a:lnTo>
                  <a:lnTo>
                    <a:pt x="568" y="465"/>
                  </a:lnTo>
                  <a:lnTo>
                    <a:pt x="428" y="419"/>
                  </a:lnTo>
                  <a:lnTo>
                    <a:pt x="416" y="429"/>
                  </a:lnTo>
                  <a:lnTo>
                    <a:pt x="204" y="411"/>
                  </a:lnTo>
                  <a:lnTo>
                    <a:pt x="184" y="396"/>
                  </a:lnTo>
                  <a:lnTo>
                    <a:pt x="98" y="387"/>
                  </a:lnTo>
                  <a:lnTo>
                    <a:pt x="77" y="359"/>
                  </a:lnTo>
                  <a:lnTo>
                    <a:pt x="73" y="324"/>
                  </a:lnTo>
                  <a:lnTo>
                    <a:pt x="23" y="301"/>
                  </a:lnTo>
                  <a:lnTo>
                    <a:pt x="0" y="277"/>
                  </a:lnTo>
                  <a:lnTo>
                    <a:pt x="0" y="232"/>
                  </a:lnTo>
                  <a:lnTo>
                    <a:pt x="11" y="222"/>
                  </a:lnTo>
                  <a:lnTo>
                    <a:pt x="6" y="201"/>
                  </a:lnTo>
                  <a:lnTo>
                    <a:pt x="32" y="201"/>
                  </a:lnTo>
                  <a:lnTo>
                    <a:pt x="11" y="169"/>
                  </a:lnTo>
                  <a:lnTo>
                    <a:pt x="6" y="77"/>
                  </a:lnTo>
                  <a:lnTo>
                    <a:pt x="23" y="32"/>
                  </a:lnTo>
                  <a:lnTo>
                    <a:pt x="88" y="77"/>
                  </a:lnTo>
                  <a:lnTo>
                    <a:pt x="137" y="95"/>
                  </a:lnTo>
                  <a:lnTo>
                    <a:pt x="163" y="118"/>
                  </a:lnTo>
                  <a:lnTo>
                    <a:pt x="148" y="141"/>
                  </a:lnTo>
                  <a:lnTo>
                    <a:pt x="122" y="155"/>
                  </a:lnTo>
                  <a:lnTo>
                    <a:pt x="163" y="155"/>
                  </a:lnTo>
                  <a:lnTo>
                    <a:pt x="152" y="187"/>
                  </a:lnTo>
                  <a:lnTo>
                    <a:pt x="113" y="191"/>
                  </a:lnTo>
                  <a:lnTo>
                    <a:pt x="113" y="205"/>
                  </a:lnTo>
                  <a:lnTo>
                    <a:pt x="163" y="191"/>
                  </a:lnTo>
                  <a:lnTo>
                    <a:pt x="184" y="155"/>
                  </a:lnTo>
                  <a:lnTo>
                    <a:pt x="204" y="114"/>
                  </a:lnTo>
                  <a:lnTo>
                    <a:pt x="214" y="50"/>
                  </a:lnTo>
                  <a:lnTo>
                    <a:pt x="199" y="0"/>
                  </a:lnTo>
                  <a:close/>
                </a:path>
              </a:pathLst>
            </a:custGeom>
            <a:solidFill>
              <a:srgbClr val="FFEA00"/>
            </a:solidFill>
            <a:ln w="9525">
              <a:noFill/>
              <a:round/>
              <a:headEnd/>
              <a:tailEnd/>
            </a:ln>
          </p:spPr>
          <p:txBody>
            <a:bodyPr/>
            <a:lstStyle/>
            <a:p>
              <a:endParaRPr lang="en-US"/>
            </a:p>
          </p:txBody>
        </p:sp>
        <p:sp>
          <p:nvSpPr>
            <p:cNvPr id="745796" name="Freeform 324"/>
            <p:cNvSpPr>
              <a:spLocks/>
            </p:cNvSpPr>
            <p:nvPr/>
          </p:nvSpPr>
          <p:spPr bwMode="auto">
            <a:xfrm>
              <a:off x="698" y="906"/>
              <a:ext cx="645" cy="465"/>
            </a:xfrm>
            <a:custGeom>
              <a:avLst/>
              <a:gdLst/>
              <a:ahLst/>
              <a:cxnLst>
                <a:cxn ang="0">
                  <a:pos x="199" y="0"/>
                </a:cxn>
                <a:cxn ang="0">
                  <a:pos x="416" y="54"/>
                </a:cxn>
                <a:cxn ang="0">
                  <a:pos x="645" y="108"/>
                </a:cxn>
                <a:cxn ang="0">
                  <a:pos x="568" y="396"/>
                </a:cxn>
                <a:cxn ang="0">
                  <a:pos x="580" y="419"/>
                </a:cxn>
                <a:cxn ang="0">
                  <a:pos x="568" y="465"/>
                </a:cxn>
                <a:cxn ang="0">
                  <a:pos x="428" y="419"/>
                </a:cxn>
                <a:cxn ang="0">
                  <a:pos x="416" y="429"/>
                </a:cxn>
                <a:cxn ang="0">
                  <a:pos x="204" y="411"/>
                </a:cxn>
                <a:cxn ang="0">
                  <a:pos x="184" y="396"/>
                </a:cxn>
                <a:cxn ang="0">
                  <a:pos x="98" y="387"/>
                </a:cxn>
                <a:cxn ang="0">
                  <a:pos x="77" y="359"/>
                </a:cxn>
                <a:cxn ang="0">
                  <a:pos x="73" y="324"/>
                </a:cxn>
                <a:cxn ang="0">
                  <a:pos x="23" y="301"/>
                </a:cxn>
                <a:cxn ang="0">
                  <a:pos x="0" y="277"/>
                </a:cxn>
                <a:cxn ang="0">
                  <a:pos x="0" y="232"/>
                </a:cxn>
                <a:cxn ang="0">
                  <a:pos x="11" y="222"/>
                </a:cxn>
                <a:cxn ang="0">
                  <a:pos x="6" y="201"/>
                </a:cxn>
                <a:cxn ang="0">
                  <a:pos x="32" y="201"/>
                </a:cxn>
                <a:cxn ang="0">
                  <a:pos x="11" y="169"/>
                </a:cxn>
                <a:cxn ang="0">
                  <a:pos x="6" y="77"/>
                </a:cxn>
                <a:cxn ang="0">
                  <a:pos x="23" y="32"/>
                </a:cxn>
                <a:cxn ang="0">
                  <a:pos x="88" y="77"/>
                </a:cxn>
                <a:cxn ang="0">
                  <a:pos x="137" y="95"/>
                </a:cxn>
                <a:cxn ang="0">
                  <a:pos x="163" y="118"/>
                </a:cxn>
                <a:cxn ang="0">
                  <a:pos x="148" y="141"/>
                </a:cxn>
                <a:cxn ang="0">
                  <a:pos x="122" y="155"/>
                </a:cxn>
                <a:cxn ang="0">
                  <a:pos x="163" y="155"/>
                </a:cxn>
                <a:cxn ang="0">
                  <a:pos x="152" y="187"/>
                </a:cxn>
                <a:cxn ang="0">
                  <a:pos x="113" y="191"/>
                </a:cxn>
                <a:cxn ang="0">
                  <a:pos x="113" y="205"/>
                </a:cxn>
                <a:cxn ang="0">
                  <a:pos x="163" y="191"/>
                </a:cxn>
                <a:cxn ang="0">
                  <a:pos x="184" y="155"/>
                </a:cxn>
                <a:cxn ang="0">
                  <a:pos x="204" y="114"/>
                </a:cxn>
                <a:cxn ang="0">
                  <a:pos x="214" y="50"/>
                </a:cxn>
                <a:cxn ang="0">
                  <a:pos x="199" y="0"/>
                </a:cxn>
              </a:cxnLst>
              <a:rect l="0" t="0" r="r" b="b"/>
              <a:pathLst>
                <a:path w="645" h="465">
                  <a:moveTo>
                    <a:pt x="199" y="0"/>
                  </a:moveTo>
                  <a:lnTo>
                    <a:pt x="416" y="54"/>
                  </a:lnTo>
                  <a:lnTo>
                    <a:pt x="645" y="108"/>
                  </a:lnTo>
                  <a:lnTo>
                    <a:pt x="568" y="396"/>
                  </a:lnTo>
                  <a:lnTo>
                    <a:pt x="580" y="419"/>
                  </a:lnTo>
                  <a:lnTo>
                    <a:pt x="568" y="465"/>
                  </a:lnTo>
                  <a:lnTo>
                    <a:pt x="428" y="419"/>
                  </a:lnTo>
                  <a:lnTo>
                    <a:pt x="416" y="429"/>
                  </a:lnTo>
                  <a:lnTo>
                    <a:pt x="204" y="411"/>
                  </a:lnTo>
                  <a:lnTo>
                    <a:pt x="184" y="396"/>
                  </a:lnTo>
                  <a:lnTo>
                    <a:pt x="98" y="387"/>
                  </a:lnTo>
                  <a:lnTo>
                    <a:pt x="77" y="359"/>
                  </a:lnTo>
                  <a:lnTo>
                    <a:pt x="73" y="324"/>
                  </a:lnTo>
                  <a:lnTo>
                    <a:pt x="23" y="301"/>
                  </a:lnTo>
                  <a:lnTo>
                    <a:pt x="0" y="277"/>
                  </a:lnTo>
                  <a:lnTo>
                    <a:pt x="0" y="232"/>
                  </a:lnTo>
                  <a:lnTo>
                    <a:pt x="11" y="222"/>
                  </a:lnTo>
                  <a:lnTo>
                    <a:pt x="6" y="201"/>
                  </a:lnTo>
                  <a:lnTo>
                    <a:pt x="32" y="201"/>
                  </a:lnTo>
                  <a:lnTo>
                    <a:pt x="11" y="169"/>
                  </a:lnTo>
                  <a:lnTo>
                    <a:pt x="6" y="77"/>
                  </a:lnTo>
                  <a:lnTo>
                    <a:pt x="23" y="32"/>
                  </a:lnTo>
                  <a:lnTo>
                    <a:pt x="88" y="77"/>
                  </a:lnTo>
                  <a:lnTo>
                    <a:pt x="137" y="95"/>
                  </a:lnTo>
                  <a:lnTo>
                    <a:pt x="163" y="118"/>
                  </a:lnTo>
                  <a:lnTo>
                    <a:pt x="148" y="141"/>
                  </a:lnTo>
                  <a:lnTo>
                    <a:pt x="122" y="155"/>
                  </a:lnTo>
                  <a:lnTo>
                    <a:pt x="163" y="155"/>
                  </a:lnTo>
                  <a:lnTo>
                    <a:pt x="152" y="187"/>
                  </a:lnTo>
                  <a:lnTo>
                    <a:pt x="113" y="191"/>
                  </a:lnTo>
                  <a:lnTo>
                    <a:pt x="113" y="205"/>
                  </a:lnTo>
                  <a:lnTo>
                    <a:pt x="163" y="191"/>
                  </a:lnTo>
                  <a:lnTo>
                    <a:pt x="184" y="155"/>
                  </a:lnTo>
                  <a:lnTo>
                    <a:pt x="204" y="114"/>
                  </a:lnTo>
                  <a:lnTo>
                    <a:pt x="214" y="50"/>
                  </a:lnTo>
                  <a:lnTo>
                    <a:pt x="199" y="0"/>
                  </a:lnTo>
                </a:path>
              </a:pathLst>
            </a:custGeom>
            <a:noFill/>
            <a:ln w="12700" cap="rnd">
              <a:solidFill>
                <a:srgbClr val="000000"/>
              </a:solidFill>
              <a:prstDash val="solid"/>
              <a:round/>
              <a:headEnd/>
              <a:tailEnd/>
            </a:ln>
          </p:spPr>
          <p:txBody>
            <a:bodyPr/>
            <a:lstStyle/>
            <a:p>
              <a:endParaRPr lang="en-US"/>
            </a:p>
          </p:txBody>
        </p:sp>
      </p:grpSp>
      <p:sp>
        <p:nvSpPr>
          <p:cNvPr id="745797" name="Freeform 325"/>
          <p:cNvSpPr>
            <a:spLocks/>
          </p:cNvSpPr>
          <p:nvPr/>
        </p:nvSpPr>
        <p:spPr bwMode="auto">
          <a:xfrm>
            <a:off x="754063" y="1997075"/>
            <a:ext cx="1198562" cy="971550"/>
          </a:xfrm>
          <a:custGeom>
            <a:avLst/>
            <a:gdLst/>
            <a:ahLst/>
            <a:cxnLst>
              <a:cxn ang="0">
                <a:pos x="743" y="174"/>
              </a:cxn>
              <a:cxn ang="0">
                <a:pos x="755" y="205"/>
              </a:cxn>
              <a:cxn ang="0">
                <a:pos x="743" y="233"/>
              </a:cxn>
              <a:cxn ang="0">
                <a:pos x="709" y="279"/>
              </a:cxn>
              <a:cxn ang="0">
                <a:pos x="679" y="333"/>
              </a:cxn>
              <a:cxn ang="0">
                <a:pos x="679" y="356"/>
              </a:cxn>
              <a:cxn ang="0">
                <a:pos x="703" y="378"/>
              </a:cxn>
              <a:cxn ang="0">
                <a:pos x="653" y="471"/>
              </a:cxn>
              <a:cxn ang="0">
                <a:pos x="627" y="612"/>
              </a:cxn>
              <a:cxn ang="0">
                <a:pos x="359" y="562"/>
              </a:cxn>
              <a:cxn ang="0">
                <a:pos x="0" y="471"/>
              </a:cxn>
              <a:cxn ang="0">
                <a:pos x="0" y="356"/>
              </a:cxn>
              <a:cxn ang="0">
                <a:pos x="31" y="302"/>
              </a:cxn>
              <a:cxn ang="0">
                <a:pos x="76" y="257"/>
              </a:cxn>
              <a:cxn ang="0">
                <a:pos x="81" y="219"/>
              </a:cxn>
              <a:cxn ang="0">
                <a:pos x="171" y="0"/>
              </a:cxn>
              <a:cxn ang="0">
                <a:pos x="198" y="10"/>
              </a:cxn>
              <a:cxn ang="0">
                <a:pos x="248" y="33"/>
              </a:cxn>
              <a:cxn ang="0">
                <a:pos x="253" y="68"/>
              </a:cxn>
              <a:cxn ang="0">
                <a:pos x="274" y="95"/>
              </a:cxn>
              <a:cxn ang="0">
                <a:pos x="359" y="105"/>
              </a:cxn>
              <a:cxn ang="0">
                <a:pos x="379" y="120"/>
              </a:cxn>
              <a:cxn ang="0">
                <a:pos x="591" y="138"/>
              </a:cxn>
              <a:cxn ang="0">
                <a:pos x="603" y="128"/>
              </a:cxn>
              <a:cxn ang="0">
                <a:pos x="743" y="174"/>
              </a:cxn>
            </a:cxnLst>
            <a:rect l="0" t="0" r="r" b="b"/>
            <a:pathLst>
              <a:path w="755" h="612">
                <a:moveTo>
                  <a:pt x="743" y="174"/>
                </a:moveTo>
                <a:lnTo>
                  <a:pt x="755" y="205"/>
                </a:lnTo>
                <a:lnTo>
                  <a:pt x="743" y="233"/>
                </a:lnTo>
                <a:lnTo>
                  <a:pt x="709" y="279"/>
                </a:lnTo>
                <a:lnTo>
                  <a:pt x="679" y="333"/>
                </a:lnTo>
                <a:lnTo>
                  <a:pt x="679" y="356"/>
                </a:lnTo>
                <a:lnTo>
                  <a:pt x="703" y="378"/>
                </a:lnTo>
                <a:lnTo>
                  <a:pt x="653" y="471"/>
                </a:lnTo>
                <a:lnTo>
                  <a:pt x="627" y="612"/>
                </a:lnTo>
                <a:lnTo>
                  <a:pt x="359" y="562"/>
                </a:lnTo>
                <a:lnTo>
                  <a:pt x="0" y="471"/>
                </a:lnTo>
                <a:lnTo>
                  <a:pt x="0" y="356"/>
                </a:lnTo>
                <a:lnTo>
                  <a:pt x="31" y="302"/>
                </a:lnTo>
                <a:lnTo>
                  <a:pt x="76" y="257"/>
                </a:lnTo>
                <a:lnTo>
                  <a:pt x="81" y="219"/>
                </a:lnTo>
                <a:lnTo>
                  <a:pt x="171" y="0"/>
                </a:lnTo>
                <a:lnTo>
                  <a:pt x="198" y="10"/>
                </a:lnTo>
                <a:lnTo>
                  <a:pt x="248" y="33"/>
                </a:lnTo>
                <a:lnTo>
                  <a:pt x="253" y="68"/>
                </a:lnTo>
                <a:lnTo>
                  <a:pt x="274" y="95"/>
                </a:lnTo>
                <a:lnTo>
                  <a:pt x="359" y="105"/>
                </a:lnTo>
                <a:lnTo>
                  <a:pt x="379" y="120"/>
                </a:lnTo>
                <a:lnTo>
                  <a:pt x="591" y="138"/>
                </a:lnTo>
                <a:lnTo>
                  <a:pt x="603" y="128"/>
                </a:lnTo>
                <a:lnTo>
                  <a:pt x="743" y="174"/>
                </a:lnTo>
                <a:close/>
              </a:path>
            </a:pathLst>
          </a:custGeom>
          <a:solidFill>
            <a:srgbClr val="FFFFFF"/>
          </a:solidFill>
          <a:ln w="9525">
            <a:noFill/>
            <a:round/>
            <a:headEnd/>
            <a:tailEnd/>
          </a:ln>
        </p:spPr>
        <p:txBody>
          <a:bodyPr/>
          <a:lstStyle/>
          <a:p>
            <a:endParaRPr lang="en-US"/>
          </a:p>
        </p:txBody>
      </p:sp>
      <p:grpSp>
        <p:nvGrpSpPr>
          <p:cNvPr id="745769" name="Group 326"/>
          <p:cNvGrpSpPr>
            <a:grpSpLocks/>
          </p:cNvGrpSpPr>
          <p:nvPr/>
        </p:nvGrpSpPr>
        <p:grpSpPr bwMode="auto">
          <a:xfrm>
            <a:off x="754063" y="1997075"/>
            <a:ext cx="1198562" cy="971550"/>
            <a:chOff x="523" y="1198"/>
            <a:chExt cx="755" cy="612"/>
          </a:xfrm>
        </p:grpSpPr>
        <p:sp>
          <p:nvSpPr>
            <p:cNvPr id="745799" name="Freeform 327"/>
            <p:cNvSpPr>
              <a:spLocks/>
            </p:cNvSpPr>
            <p:nvPr/>
          </p:nvSpPr>
          <p:spPr bwMode="auto">
            <a:xfrm>
              <a:off x="523" y="1198"/>
              <a:ext cx="755" cy="612"/>
            </a:xfrm>
            <a:custGeom>
              <a:avLst/>
              <a:gdLst/>
              <a:ahLst/>
              <a:cxnLst>
                <a:cxn ang="0">
                  <a:pos x="743" y="174"/>
                </a:cxn>
                <a:cxn ang="0">
                  <a:pos x="755" y="205"/>
                </a:cxn>
                <a:cxn ang="0">
                  <a:pos x="743" y="233"/>
                </a:cxn>
                <a:cxn ang="0">
                  <a:pos x="709" y="279"/>
                </a:cxn>
                <a:cxn ang="0">
                  <a:pos x="679" y="333"/>
                </a:cxn>
                <a:cxn ang="0">
                  <a:pos x="679" y="356"/>
                </a:cxn>
                <a:cxn ang="0">
                  <a:pos x="703" y="378"/>
                </a:cxn>
                <a:cxn ang="0">
                  <a:pos x="653" y="471"/>
                </a:cxn>
                <a:cxn ang="0">
                  <a:pos x="627" y="612"/>
                </a:cxn>
                <a:cxn ang="0">
                  <a:pos x="359" y="562"/>
                </a:cxn>
                <a:cxn ang="0">
                  <a:pos x="0" y="471"/>
                </a:cxn>
                <a:cxn ang="0">
                  <a:pos x="0" y="356"/>
                </a:cxn>
                <a:cxn ang="0">
                  <a:pos x="31" y="302"/>
                </a:cxn>
                <a:cxn ang="0">
                  <a:pos x="76" y="257"/>
                </a:cxn>
                <a:cxn ang="0">
                  <a:pos x="81" y="219"/>
                </a:cxn>
                <a:cxn ang="0">
                  <a:pos x="171" y="0"/>
                </a:cxn>
                <a:cxn ang="0">
                  <a:pos x="198" y="10"/>
                </a:cxn>
                <a:cxn ang="0">
                  <a:pos x="248" y="33"/>
                </a:cxn>
                <a:cxn ang="0">
                  <a:pos x="253" y="68"/>
                </a:cxn>
                <a:cxn ang="0">
                  <a:pos x="274" y="95"/>
                </a:cxn>
                <a:cxn ang="0">
                  <a:pos x="359" y="105"/>
                </a:cxn>
                <a:cxn ang="0">
                  <a:pos x="379" y="120"/>
                </a:cxn>
                <a:cxn ang="0">
                  <a:pos x="591" y="138"/>
                </a:cxn>
                <a:cxn ang="0">
                  <a:pos x="603" y="128"/>
                </a:cxn>
                <a:cxn ang="0">
                  <a:pos x="743" y="174"/>
                </a:cxn>
              </a:cxnLst>
              <a:rect l="0" t="0" r="r" b="b"/>
              <a:pathLst>
                <a:path w="755" h="612">
                  <a:moveTo>
                    <a:pt x="743" y="174"/>
                  </a:moveTo>
                  <a:lnTo>
                    <a:pt x="755" y="205"/>
                  </a:lnTo>
                  <a:lnTo>
                    <a:pt x="743" y="233"/>
                  </a:lnTo>
                  <a:lnTo>
                    <a:pt x="709" y="279"/>
                  </a:lnTo>
                  <a:lnTo>
                    <a:pt x="679" y="333"/>
                  </a:lnTo>
                  <a:lnTo>
                    <a:pt x="679" y="356"/>
                  </a:lnTo>
                  <a:lnTo>
                    <a:pt x="703" y="378"/>
                  </a:lnTo>
                  <a:lnTo>
                    <a:pt x="653" y="471"/>
                  </a:lnTo>
                  <a:lnTo>
                    <a:pt x="627" y="612"/>
                  </a:lnTo>
                  <a:lnTo>
                    <a:pt x="359" y="562"/>
                  </a:lnTo>
                  <a:lnTo>
                    <a:pt x="0" y="471"/>
                  </a:lnTo>
                  <a:lnTo>
                    <a:pt x="0" y="356"/>
                  </a:lnTo>
                  <a:lnTo>
                    <a:pt x="31" y="302"/>
                  </a:lnTo>
                  <a:lnTo>
                    <a:pt x="76" y="257"/>
                  </a:lnTo>
                  <a:lnTo>
                    <a:pt x="81" y="219"/>
                  </a:lnTo>
                  <a:lnTo>
                    <a:pt x="171" y="0"/>
                  </a:lnTo>
                  <a:lnTo>
                    <a:pt x="198" y="10"/>
                  </a:lnTo>
                  <a:lnTo>
                    <a:pt x="248" y="33"/>
                  </a:lnTo>
                  <a:lnTo>
                    <a:pt x="253" y="68"/>
                  </a:lnTo>
                  <a:lnTo>
                    <a:pt x="274" y="95"/>
                  </a:lnTo>
                  <a:lnTo>
                    <a:pt x="359" y="105"/>
                  </a:lnTo>
                  <a:lnTo>
                    <a:pt x="379" y="120"/>
                  </a:lnTo>
                  <a:lnTo>
                    <a:pt x="591" y="138"/>
                  </a:lnTo>
                  <a:lnTo>
                    <a:pt x="603" y="128"/>
                  </a:lnTo>
                  <a:lnTo>
                    <a:pt x="743" y="174"/>
                  </a:lnTo>
                  <a:close/>
                </a:path>
              </a:pathLst>
            </a:custGeom>
            <a:solidFill>
              <a:srgbClr val="FFEA00"/>
            </a:solidFill>
            <a:ln w="9525">
              <a:noFill/>
              <a:round/>
              <a:headEnd/>
              <a:tailEnd/>
            </a:ln>
          </p:spPr>
          <p:txBody>
            <a:bodyPr/>
            <a:lstStyle/>
            <a:p>
              <a:endParaRPr lang="en-US"/>
            </a:p>
          </p:txBody>
        </p:sp>
        <p:sp>
          <p:nvSpPr>
            <p:cNvPr id="745800" name="Freeform 328"/>
            <p:cNvSpPr>
              <a:spLocks/>
            </p:cNvSpPr>
            <p:nvPr/>
          </p:nvSpPr>
          <p:spPr bwMode="auto">
            <a:xfrm>
              <a:off x="523" y="1198"/>
              <a:ext cx="755" cy="612"/>
            </a:xfrm>
            <a:custGeom>
              <a:avLst/>
              <a:gdLst/>
              <a:ahLst/>
              <a:cxnLst>
                <a:cxn ang="0">
                  <a:pos x="743" y="174"/>
                </a:cxn>
                <a:cxn ang="0">
                  <a:pos x="755" y="205"/>
                </a:cxn>
                <a:cxn ang="0">
                  <a:pos x="743" y="233"/>
                </a:cxn>
                <a:cxn ang="0">
                  <a:pos x="709" y="279"/>
                </a:cxn>
                <a:cxn ang="0">
                  <a:pos x="679" y="333"/>
                </a:cxn>
                <a:cxn ang="0">
                  <a:pos x="679" y="356"/>
                </a:cxn>
                <a:cxn ang="0">
                  <a:pos x="703" y="378"/>
                </a:cxn>
                <a:cxn ang="0">
                  <a:pos x="653" y="471"/>
                </a:cxn>
                <a:cxn ang="0">
                  <a:pos x="627" y="612"/>
                </a:cxn>
                <a:cxn ang="0">
                  <a:pos x="359" y="562"/>
                </a:cxn>
                <a:cxn ang="0">
                  <a:pos x="0" y="471"/>
                </a:cxn>
                <a:cxn ang="0">
                  <a:pos x="0" y="356"/>
                </a:cxn>
                <a:cxn ang="0">
                  <a:pos x="31" y="302"/>
                </a:cxn>
                <a:cxn ang="0">
                  <a:pos x="76" y="257"/>
                </a:cxn>
                <a:cxn ang="0">
                  <a:pos x="81" y="219"/>
                </a:cxn>
                <a:cxn ang="0">
                  <a:pos x="171" y="0"/>
                </a:cxn>
                <a:cxn ang="0">
                  <a:pos x="198" y="10"/>
                </a:cxn>
                <a:cxn ang="0">
                  <a:pos x="248" y="33"/>
                </a:cxn>
                <a:cxn ang="0">
                  <a:pos x="253" y="68"/>
                </a:cxn>
                <a:cxn ang="0">
                  <a:pos x="274" y="95"/>
                </a:cxn>
                <a:cxn ang="0">
                  <a:pos x="359" y="105"/>
                </a:cxn>
                <a:cxn ang="0">
                  <a:pos x="379" y="120"/>
                </a:cxn>
                <a:cxn ang="0">
                  <a:pos x="591" y="138"/>
                </a:cxn>
                <a:cxn ang="0">
                  <a:pos x="603" y="128"/>
                </a:cxn>
                <a:cxn ang="0">
                  <a:pos x="743" y="174"/>
                </a:cxn>
              </a:cxnLst>
              <a:rect l="0" t="0" r="r" b="b"/>
              <a:pathLst>
                <a:path w="755" h="612">
                  <a:moveTo>
                    <a:pt x="743" y="174"/>
                  </a:moveTo>
                  <a:lnTo>
                    <a:pt x="755" y="205"/>
                  </a:lnTo>
                  <a:lnTo>
                    <a:pt x="743" y="233"/>
                  </a:lnTo>
                  <a:lnTo>
                    <a:pt x="709" y="279"/>
                  </a:lnTo>
                  <a:lnTo>
                    <a:pt x="679" y="333"/>
                  </a:lnTo>
                  <a:lnTo>
                    <a:pt x="679" y="356"/>
                  </a:lnTo>
                  <a:lnTo>
                    <a:pt x="703" y="378"/>
                  </a:lnTo>
                  <a:lnTo>
                    <a:pt x="653" y="471"/>
                  </a:lnTo>
                  <a:lnTo>
                    <a:pt x="627" y="612"/>
                  </a:lnTo>
                  <a:lnTo>
                    <a:pt x="359" y="562"/>
                  </a:lnTo>
                  <a:lnTo>
                    <a:pt x="0" y="471"/>
                  </a:lnTo>
                  <a:lnTo>
                    <a:pt x="0" y="356"/>
                  </a:lnTo>
                  <a:lnTo>
                    <a:pt x="31" y="302"/>
                  </a:lnTo>
                  <a:lnTo>
                    <a:pt x="76" y="257"/>
                  </a:lnTo>
                  <a:lnTo>
                    <a:pt x="81" y="219"/>
                  </a:lnTo>
                  <a:lnTo>
                    <a:pt x="171" y="0"/>
                  </a:lnTo>
                  <a:lnTo>
                    <a:pt x="198" y="10"/>
                  </a:lnTo>
                  <a:lnTo>
                    <a:pt x="248" y="33"/>
                  </a:lnTo>
                  <a:lnTo>
                    <a:pt x="253" y="68"/>
                  </a:lnTo>
                  <a:lnTo>
                    <a:pt x="274" y="95"/>
                  </a:lnTo>
                  <a:lnTo>
                    <a:pt x="359" y="105"/>
                  </a:lnTo>
                  <a:lnTo>
                    <a:pt x="379" y="120"/>
                  </a:lnTo>
                  <a:lnTo>
                    <a:pt x="591" y="138"/>
                  </a:lnTo>
                  <a:lnTo>
                    <a:pt x="603" y="128"/>
                  </a:lnTo>
                  <a:lnTo>
                    <a:pt x="743" y="174"/>
                  </a:lnTo>
                </a:path>
              </a:pathLst>
            </a:custGeom>
            <a:noFill/>
            <a:ln w="12700" cap="rnd">
              <a:solidFill>
                <a:srgbClr val="000000"/>
              </a:solidFill>
              <a:prstDash val="solid"/>
              <a:round/>
              <a:headEnd/>
              <a:tailEnd/>
            </a:ln>
          </p:spPr>
          <p:txBody>
            <a:bodyPr/>
            <a:lstStyle/>
            <a:p>
              <a:endParaRPr lang="en-US"/>
            </a:p>
          </p:txBody>
        </p:sp>
      </p:grpSp>
      <p:sp>
        <p:nvSpPr>
          <p:cNvPr id="745801" name="Freeform 329"/>
          <p:cNvSpPr>
            <a:spLocks/>
          </p:cNvSpPr>
          <p:nvPr/>
        </p:nvSpPr>
        <p:spPr bwMode="auto">
          <a:xfrm>
            <a:off x="1749425" y="1704975"/>
            <a:ext cx="927100" cy="1414463"/>
          </a:xfrm>
          <a:custGeom>
            <a:avLst/>
            <a:gdLst/>
            <a:ahLst/>
            <a:cxnLst>
              <a:cxn ang="0">
                <a:pos x="0" y="795"/>
              </a:cxn>
              <a:cxn ang="0">
                <a:pos x="269" y="843"/>
              </a:cxn>
              <a:cxn ang="0">
                <a:pos x="537" y="891"/>
              </a:cxn>
              <a:cxn ang="0">
                <a:pos x="584" y="595"/>
              </a:cxn>
              <a:cxn ang="0">
                <a:pos x="553" y="561"/>
              </a:cxn>
              <a:cxn ang="0">
                <a:pos x="512" y="576"/>
              </a:cxn>
              <a:cxn ang="0">
                <a:pos x="430" y="553"/>
              </a:cxn>
              <a:cxn ang="0">
                <a:pos x="396" y="553"/>
              </a:cxn>
              <a:cxn ang="0">
                <a:pos x="381" y="526"/>
              </a:cxn>
              <a:cxn ang="0">
                <a:pos x="359" y="440"/>
              </a:cxn>
              <a:cxn ang="0">
                <a:pos x="320" y="440"/>
              </a:cxn>
              <a:cxn ang="0">
                <a:pos x="320" y="410"/>
              </a:cxn>
              <a:cxn ang="0">
                <a:pos x="329" y="379"/>
              </a:cxn>
              <a:cxn ang="0">
                <a:pos x="329" y="344"/>
              </a:cxn>
              <a:cxn ang="0">
                <a:pos x="310" y="311"/>
              </a:cxn>
              <a:cxn ang="0">
                <a:pos x="295" y="325"/>
              </a:cxn>
              <a:cxn ang="0">
                <a:pos x="295" y="298"/>
              </a:cxn>
              <a:cxn ang="0">
                <a:pos x="258" y="193"/>
              </a:cxn>
              <a:cxn ang="0">
                <a:pos x="258" y="151"/>
              </a:cxn>
              <a:cxn ang="0">
                <a:pos x="243" y="151"/>
              </a:cxn>
              <a:cxn ang="0">
                <a:pos x="278" y="14"/>
              </a:cxn>
              <a:cxn ang="0">
                <a:pos x="194" y="0"/>
              </a:cxn>
              <a:cxn ang="0">
                <a:pos x="117" y="288"/>
              </a:cxn>
              <a:cxn ang="0">
                <a:pos x="129" y="311"/>
              </a:cxn>
              <a:cxn ang="0">
                <a:pos x="117" y="357"/>
              </a:cxn>
              <a:cxn ang="0">
                <a:pos x="129" y="389"/>
              </a:cxn>
              <a:cxn ang="0">
                <a:pos x="117" y="416"/>
              </a:cxn>
              <a:cxn ang="0">
                <a:pos x="82" y="462"/>
              </a:cxn>
              <a:cxn ang="0">
                <a:pos x="52" y="516"/>
              </a:cxn>
              <a:cxn ang="0">
                <a:pos x="52" y="539"/>
              </a:cxn>
              <a:cxn ang="0">
                <a:pos x="76" y="561"/>
              </a:cxn>
              <a:cxn ang="0">
                <a:pos x="26" y="653"/>
              </a:cxn>
              <a:cxn ang="0">
                <a:pos x="0" y="795"/>
              </a:cxn>
            </a:cxnLst>
            <a:rect l="0" t="0" r="r" b="b"/>
            <a:pathLst>
              <a:path w="584" h="891">
                <a:moveTo>
                  <a:pt x="0" y="795"/>
                </a:moveTo>
                <a:lnTo>
                  <a:pt x="269" y="843"/>
                </a:lnTo>
                <a:lnTo>
                  <a:pt x="537" y="891"/>
                </a:lnTo>
                <a:lnTo>
                  <a:pt x="584" y="595"/>
                </a:lnTo>
                <a:lnTo>
                  <a:pt x="553" y="561"/>
                </a:lnTo>
                <a:lnTo>
                  <a:pt x="512" y="576"/>
                </a:lnTo>
                <a:lnTo>
                  <a:pt x="430" y="553"/>
                </a:lnTo>
                <a:lnTo>
                  <a:pt x="396" y="553"/>
                </a:lnTo>
                <a:lnTo>
                  <a:pt x="381" y="526"/>
                </a:lnTo>
                <a:lnTo>
                  <a:pt x="359" y="440"/>
                </a:lnTo>
                <a:lnTo>
                  <a:pt x="320" y="440"/>
                </a:lnTo>
                <a:lnTo>
                  <a:pt x="320" y="410"/>
                </a:lnTo>
                <a:lnTo>
                  <a:pt x="329" y="379"/>
                </a:lnTo>
                <a:lnTo>
                  <a:pt x="329" y="344"/>
                </a:lnTo>
                <a:lnTo>
                  <a:pt x="310" y="311"/>
                </a:lnTo>
                <a:lnTo>
                  <a:pt x="295" y="325"/>
                </a:lnTo>
                <a:lnTo>
                  <a:pt x="295" y="298"/>
                </a:lnTo>
                <a:lnTo>
                  <a:pt x="258" y="193"/>
                </a:lnTo>
                <a:lnTo>
                  <a:pt x="258" y="151"/>
                </a:lnTo>
                <a:lnTo>
                  <a:pt x="243" y="151"/>
                </a:lnTo>
                <a:lnTo>
                  <a:pt x="278" y="14"/>
                </a:lnTo>
                <a:lnTo>
                  <a:pt x="194" y="0"/>
                </a:lnTo>
                <a:lnTo>
                  <a:pt x="117" y="288"/>
                </a:lnTo>
                <a:lnTo>
                  <a:pt x="129" y="311"/>
                </a:lnTo>
                <a:lnTo>
                  <a:pt x="117" y="357"/>
                </a:lnTo>
                <a:lnTo>
                  <a:pt x="129" y="389"/>
                </a:lnTo>
                <a:lnTo>
                  <a:pt x="117" y="416"/>
                </a:lnTo>
                <a:lnTo>
                  <a:pt x="82" y="462"/>
                </a:lnTo>
                <a:lnTo>
                  <a:pt x="52" y="516"/>
                </a:lnTo>
                <a:lnTo>
                  <a:pt x="52" y="539"/>
                </a:lnTo>
                <a:lnTo>
                  <a:pt x="76" y="561"/>
                </a:lnTo>
                <a:lnTo>
                  <a:pt x="26" y="653"/>
                </a:lnTo>
                <a:lnTo>
                  <a:pt x="0" y="795"/>
                </a:lnTo>
                <a:close/>
              </a:path>
            </a:pathLst>
          </a:custGeom>
          <a:solidFill>
            <a:srgbClr val="FFFFFF"/>
          </a:solidFill>
          <a:ln w="9525">
            <a:noFill/>
            <a:round/>
            <a:headEnd/>
            <a:tailEnd/>
          </a:ln>
        </p:spPr>
        <p:txBody>
          <a:bodyPr/>
          <a:lstStyle/>
          <a:p>
            <a:endParaRPr lang="en-US"/>
          </a:p>
        </p:txBody>
      </p:sp>
      <p:grpSp>
        <p:nvGrpSpPr>
          <p:cNvPr id="745774" name="Group 330"/>
          <p:cNvGrpSpPr>
            <a:grpSpLocks/>
          </p:cNvGrpSpPr>
          <p:nvPr/>
        </p:nvGrpSpPr>
        <p:grpSpPr bwMode="auto">
          <a:xfrm>
            <a:off x="1749425" y="1704975"/>
            <a:ext cx="927100" cy="1414463"/>
            <a:chOff x="1150" y="1014"/>
            <a:chExt cx="584" cy="891"/>
          </a:xfrm>
        </p:grpSpPr>
        <p:sp>
          <p:nvSpPr>
            <p:cNvPr id="745803" name="Freeform 331"/>
            <p:cNvSpPr>
              <a:spLocks/>
            </p:cNvSpPr>
            <p:nvPr/>
          </p:nvSpPr>
          <p:spPr bwMode="auto">
            <a:xfrm>
              <a:off x="1150" y="1014"/>
              <a:ext cx="584" cy="891"/>
            </a:xfrm>
            <a:custGeom>
              <a:avLst/>
              <a:gdLst/>
              <a:ahLst/>
              <a:cxnLst>
                <a:cxn ang="0">
                  <a:pos x="0" y="795"/>
                </a:cxn>
                <a:cxn ang="0">
                  <a:pos x="269" y="843"/>
                </a:cxn>
                <a:cxn ang="0">
                  <a:pos x="537" y="891"/>
                </a:cxn>
                <a:cxn ang="0">
                  <a:pos x="584" y="595"/>
                </a:cxn>
                <a:cxn ang="0">
                  <a:pos x="553" y="561"/>
                </a:cxn>
                <a:cxn ang="0">
                  <a:pos x="512" y="576"/>
                </a:cxn>
                <a:cxn ang="0">
                  <a:pos x="430" y="553"/>
                </a:cxn>
                <a:cxn ang="0">
                  <a:pos x="396" y="553"/>
                </a:cxn>
                <a:cxn ang="0">
                  <a:pos x="381" y="526"/>
                </a:cxn>
                <a:cxn ang="0">
                  <a:pos x="359" y="440"/>
                </a:cxn>
                <a:cxn ang="0">
                  <a:pos x="320" y="440"/>
                </a:cxn>
                <a:cxn ang="0">
                  <a:pos x="320" y="410"/>
                </a:cxn>
                <a:cxn ang="0">
                  <a:pos x="329" y="379"/>
                </a:cxn>
                <a:cxn ang="0">
                  <a:pos x="329" y="344"/>
                </a:cxn>
                <a:cxn ang="0">
                  <a:pos x="310" y="311"/>
                </a:cxn>
                <a:cxn ang="0">
                  <a:pos x="295" y="325"/>
                </a:cxn>
                <a:cxn ang="0">
                  <a:pos x="295" y="298"/>
                </a:cxn>
                <a:cxn ang="0">
                  <a:pos x="258" y="193"/>
                </a:cxn>
                <a:cxn ang="0">
                  <a:pos x="258" y="151"/>
                </a:cxn>
                <a:cxn ang="0">
                  <a:pos x="243" y="151"/>
                </a:cxn>
                <a:cxn ang="0">
                  <a:pos x="278" y="14"/>
                </a:cxn>
                <a:cxn ang="0">
                  <a:pos x="194" y="0"/>
                </a:cxn>
                <a:cxn ang="0">
                  <a:pos x="117" y="288"/>
                </a:cxn>
                <a:cxn ang="0">
                  <a:pos x="129" y="311"/>
                </a:cxn>
                <a:cxn ang="0">
                  <a:pos x="117" y="357"/>
                </a:cxn>
                <a:cxn ang="0">
                  <a:pos x="129" y="389"/>
                </a:cxn>
                <a:cxn ang="0">
                  <a:pos x="117" y="416"/>
                </a:cxn>
                <a:cxn ang="0">
                  <a:pos x="82" y="462"/>
                </a:cxn>
                <a:cxn ang="0">
                  <a:pos x="52" y="516"/>
                </a:cxn>
                <a:cxn ang="0">
                  <a:pos x="52" y="539"/>
                </a:cxn>
                <a:cxn ang="0">
                  <a:pos x="76" y="561"/>
                </a:cxn>
                <a:cxn ang="0">
                  <a:pos x="26" y="653"/>
                </a:cxn>
                <a:cxn ang="0">
                  <a:pos x="0" y="795"/>
                </a:cxn>
              </a:cxnLst>
              <a:rect l="0" t="0" r="r" b="b"/>
              <a:pathLst>
                <a:path w="584" h="891">
                  <a:moveTo>
                    <a:pt x="0" y="795"/>
                  </a:moveTo>
                  <a:lnTo>
                    <a:pt x="269" y="843"/>
                  </a:lnTo>
                  <a:lnTo>
                    <a:pt x="537" y="891"/>
                  </a:lnTo>
                  <a:lnTo>
                    <a:pt x="584" y="595"/>
                  </a:lnTo>
                  <a:lnTo>
                    <a:pt x="553" y="561"/>
                  </a:lnTo>
                  <a:lnTo>
                    <a:pt x="512" y="576"/>
                  </a:lnTo>
                  <a:lnTo>
                    <a:pt x="430" y="553"/>
                  </a:lnTo>
                  <a:lnTo>
                    <a:pt x="396" y="553"/>
                  </a:lnTo>
                  <a:lnTo>
                    <a:pt x="381" y="526"/>
                  </a:lnTo>
                  <a:lnTo>
                    <a:pt x="359" y="440"/>
                  </a:lnTo>
                  <a:lnTo>
                    <a:pt x="320" y="440"/>
                  </a:lnTo>
                  <a:lnTo>
                    <a:pt x="320" y="410"/>
                  </a:lnTo>
                  <a:lnTo>
                    <a:pt x="329" y="379"/>
                  </a:lnTo>
                  <a:lnTo>
                    <a:pt x="329" y="344"/>
                  </a:lnTo>
                  <a:lnTo>
                    <a:pt x="310" y="311"/>
                  </a:lnTo>
                  <a:lnTo>
                    <a:pt x="295" y="325"/>
                  </a:lnTo>
                  <a:lnTo>
                    <a:pt x="295" y="298"/>
                  </a:lnTo>
                  <a:lnTo>
                    <a:pt x="258" y="193"/>
                  </a:lnTo>
                  <a:lnTo>
                    <a:pt x="258" y="151"/>
                  </a:lnTo>
                  <a:lnTo>
                    <a:pt x="243" y="151"/>
                  </a:lnTo>
                  <a:lnTo>
                    <a:pt x="278" y="14"/>
                  </a:lnTo>
                  <a:lnTo>
                    <a:pt x="194" y="0"/>
                  </a:lnTo>
                  <a:lnTo>
                    <a:pt x="117" y="288"/>
                  </a:lnTo>
                  <a:lnTo>
                    <a:pt x="129" y="311"/>
                  </a:lnTo>
                  <a:lnTo>
                    <a:pt x="117" y="357"/>
                  </a:lnTo>
                  <a:lnTo>
                    <a:pt x="129" y="389"/>
                  </a:lnTo>
                  <a:lnTo>
                    <a:pt x="117" y="416"/>
                  </a:lnTo>
                  <a:lnTo>
                    <a:pt x="82" y="462"/>
                  </a:lnTo>
                  <a:lnTo>
                    <a:pt x="52" y="516"/>
                  </a:lnTo>
                  <a:lnTo>
                    <a:pt x="52" y="539"/>
                  </a:lnTo>
                  <a:lnTo>
                    <a:pt x="76" y="561"/>
                  </a:lnTo>
                  <a:lnTo>
                    <a:pt x="26" y="653"/>
                  </a:lnTo>
                  <a:lnTo>
                    <a:pt x="0" y="795"/>
                  </a:lnTo>
                  <a:close/>
                </a:path>
              </a:pathLst>
            </a:custGeom>
            <a:solidFill>
              <a:srgbClr val="FFEA00"/>
            </a:solidFill>
            <a:ln w="9525">
              <a:noFill/>
              <a:round/>
              <a:headEnd/>
              <a:tailEnd/>
            </a:ln>
          </p:spPr>
          <p:txBody>
            <a:bodyPr/>
            <a:lstStyle/>
            <a:p>
              <a:endParaRPr lang="en-US"/>
            </a:p>
          </p:txBody>
        </p:sp>
        <p:sp>
          <p:nvSpPr>
            <p:cNvPr id="745804" name="Freeform 332"/>
            <p:cNvSpPr>
              <a:spLocks/>
            </p:cNvSpPr>
            <p:nvPr/>
          </p:nvSpPr>
          <p:spPr bwMode="auto">
            <a:xfrm>
              <a:off x="1150" y="1014"/>
              <a:ext cx="584" cy="891"/>
            </a:xfrm>
            <a:custGeom>
              <a:avLst/>
              <a:gdLst/>
              <a:ahLst/>
              <a:cxnLst>
                <a:cxn ang="0">
                  <a:pos x="0" y="795"/>
                </a:cxn>
                <a:cxn ang="0">
                  <a:pos x="269" y="843"/>
                </a:cxn>
                <a:cxn ang="0">
                  <a:pos x="537" y="891"/>
                </a:cxn>
                <a:cxn ang="0">
                  <a:pos x="584" y="595"/>
                </a:cxn>
                <a:cxn ang="0">
                  <a:pos x="553" y="561"/>
                </a:cxn>
                <a:cxn ang="0">
                  <a:pos x="512" y="576"/>
                </a:cxn>
                <a:cxn ang="0">
                  <a:pos x="430" y="553"/>
                </a:cxn>
                <a:cxn ang="0">
                  <a:pos x="396" y="553"/>
                </a:cxn>
                <a:cxn ang="0">
                  <a:pos x="381" y="526"/>
                </a:cxn>
                <a:cxn ang="0">
                  <a:pos x="359" y="440"/>
                </a:cxn>
                <a:cxn ang="0">
                  <a:pos x="320" y="440"/>
                </a:cxn>
                <a:cxn ang="0">
                  <a:pos x="320" y="410"/>
                </a:cxn>
                <a:cxn ang="0">
                  <a:pos x="329" y="379"/>
                </a:cxn>
                <a:cxn ang="0">
                  <a:pos x="329" y="344"/>
                </a:cxn>
                <a:cxn ang="0">
                  <a:pos x="310" y="311"/>
                </a:cxn>
                <a:cxn ang="0">
                  <a:pos x="295" y="325"/>
                </a:cxn>
                <a:cxn ang="0">
                  <a:pos x="295" y="298"/>
                </a:cxn>
                <a:cxn ang="0">
                  <a:pos x="258" y="193"/>
                </a:cxn>
                <a:cxn ang="0">
                  <a:pos x="258" y="151"/>
                </a:cxn>
                <a:cxn ang="0">
                  <a:pos x="243" y="151"/>
                </a:cxn>
                <a:cxn ang="0">
                  <a:pos x="278" y="14"/>
                </a:cxn>
                <a:cxn ang="0">
                  <a:pos x="194" y="0"/>
                </a:cxn>
                <a:cxn ang="0">
                  <a:pos x="117" y="288"/>
                </a:cxn>
                <a:cxn ang="0">
                  <a:pos x="129" y="311"/>
                </a:cxn>
                <a:cxn ang="0">
                  <a:pos x="117" y="357"/>
                </a:cxn>
                <a:cxn ang="0">
                  <a:pos x="129" y="389"/>
                </a:cxn>
                <a:cxn ang="0">
                  <a:pos x="117" y="416"/>
                </a:cxn>
                <a:cxn ang="0">
                  <a:pos x="82" y="462"/>
                </a:cxn>
                <a:cxn ang="0">
                  <a:pos x="52" y="516"/>
                </a:cxn>
                <a:cxn ang="0">
                  <a:pos x="52" y="539"/>
                </a:cxn>
                <a:cxn ang="0">
                  <a:pos x="76" y="561"/>
                </a:cxn>
                <a:cxn ang="0">
                  <a:pos x="26" y="653"/>
                </a:cxn>
                <a:cxn ang="0">
                  <a:pos x="0" y="795"/>
                </a:cxn>
              </a:cxnLst>
              <a:rect l="0" t="0" r="r" b="b"/>
              <a:pathLst>
                <a:path w="584" h="891">
                  <a:moveTo>
                    <a:pt x="0" y="795"/>
                  </a:moveTo>
                  <a:lnTo>
                    <a:pt x="269" y="843"/>
                  </a:lnTo>
                  <a:lnTo>
                    <a:pt x="537" y="891"/>
                  </a:lnTo>
                  <a:lnTo>
                    <a:pt x="584" y="595"/>
                  </a:lnTo>
                  <a:lnTo>
                    <a:pt x="553" y="561"/>
                  </a:lnTo>
                  <a:lnTo>
                    <a:pt x="512" y="576"/>
                  </a:lnTo>
                  <a:lnTo>
                    <a:pt x="430" y="553"/>
                  </a:lnTo>
                  <a:lnTo>
                    <a:pt x="396" y="553"/>
                  </a:lnTo>
                  <a:lnTo>
                    <a:pt x="381" y="526"/>
                  </a:lnTo>
                  <a:lnTo>
                    <a:pt x="359" y="440"/>
                  </a:lnTo>
                  <a:lnTo>
                    <a:pt x="320" y="440"/>
                  </a:lnTo>
                  <a:lnTo>
                    <a:pt x="320" y="410"/>
                  </a:lnTo>
                  <a:lnTo>
                    <a:pt x="329" y="379"/>
                  </a:lnTo>
                  <a:lnTo>
                    <a:pt x="329" y="344"/>
                  </a:lnTo>
                  <a:lnTo>
                    <a:pt x="310" y="311"/>
                  </a:lnTo>
                  <a:lnTo>
                    <a:pt x="295" y="325"/>
                  </a:lnTo>
                  <a:lnTo>
                    <a:pt x="295" y="298"/>
                  </a:lnTo>
                  <a:lnTo>
                    <a:pt x="258" y="193"/>
                  </a:lnTo>
                  <a:lnTo>
                    <a:pt x="258" y="151"/>
                  </a:lnTo>
                  <a:lnTo>
                    <a:pt x="243" y="151"/>
                  </a:lnTo>
                  <a:lnTo>
                    <a:pt x="278" y="14"/>
                  </a:lnTo>
                  <a:lnTo>
                    <a:pt x="194" y="0"/>
                  </a:lnTo>
                  <a:lnTo>
                    <a:pt x="117" y="288"/>
                  </a:lnTo>
                  <a:lnTo>
                    <a:pt x="129" y="311"/>
                  </a:lnTo>
                  <a:lnTo>
                    <a:pt x="117" y="357"/>
                  </a:lnTo>
                  <a:lnTo>
                    <a:pt x="129" y="389"/>
                  </a:lnTo>
                  <a:lnTo>
                    <a:pt x="117" y="416"/>
                  </a:lnTo>
                  <a:lnTo>
                    <a:pt x="82" y="462"/>
                  </a:lnTo>
                  <a:lnTo>
                    <a:pt x="52" y="516"/>
                  </a:lnTo>
                  <a:lnTo>
                    <a:pt x="52" y="539"/>
                  </a:lnTo>
                  <a:lnTo>
                    <a:pt x="76" y="561"/>
                  </a:lnTo>
                  <a:lnTo>
                    <a:pt x="26" y="653"/>
                  </a:lnTo>
                  <a:lnTo>
                    <a:pt x="0" y="795"/>
                  </a:lnTo>
                </a:path>
              </a:pathLst>
            </a:custGeom>
            <a:noFill/>
            <a:ln w="12700" cap="rnd">
              <a:solidFill>
                <a:srgbClr val="000000"/>
              </a:solidFill>
              <a:prstDash val="solid"/>
              <a:round/>
              <a:headEnd/>
              <a:tailEnd/>
            </a:ln>
          </p:spPr>
          <p:txBody>
            <a:bodyPr/>
            <a:lstStyle/>
            <a:p>
              <a:endParaRPr lang="en-US"/>
            </a:p>
          </p:txBody>
        </p:sp>
      </p:grpSp>
      <p:sp>
        <p:nvSpPr>
          <p:cNvPr id="745805" name="Freeform 333"/>
          <p:cNvSpPr>
            <a:spLocks/>
          </p:cNvSpPr>
          <p:nvPr/>
        </p:nvSpPr>
        <p:spPr bwMode="auto">
          <a:xfrm>
            <a:off x="2136775" y="1727200"/>
            <a:ext cx="1565275" cy="922338"/>
          </a:xfrm>
          <a:custGeom>
            <a:avLst/>
            <a:gdLst/>
            <a:ahLst/>
            <a:cxnLst>
              <a:cxn ang="0">
                <a:pos x="340" y="581"/>
              </a:cxn>
              <a:cxn ang="0">
                <a:pos x="356" y="525"/>
              </a:cxn>
              <a:cxn ang="0">
                <a:pos x="962" y="571"/>
              </a:cxn>
              <a:cxn ang="0">
                <a:pos x="967" y="471"/>
              </a:cxn>
              <a:cxn ang="0">
                <a:pos x="986" y="92"/>
              </a:cxn>
              <a:cxn ang="0">
                <a:pos x="669" y="83"/>
              </a:cxn>
              <a:cxn ang="0">
                <a:pos x="456" y="61"/>
              </a:cxn>
              <a:cxn ang="0">
                <a:pos x="101" y="13"/>
              </a:cxn>
              <a:cxn ang="0">
                <a:pos x="35" y="0"/>
              </a:cxn>
              <a:cxn ang="0">
                <a:pos x="0" y="137"/>
              </a:cxn>
              <a:cxn ang="0">
                <a:pos x="15" y="137"/>
              </a:cxn>
              <a:cxn ang="0">
                <a:pos x="15" y="179"/>
              </a:cxn>
              <a:cxn ang="0">
                <a:pos x="51" y="284"/>
              </a:cxn>
              <a:cxn ang="0">
                <a:pos x="51" y="311"/>
              </a:cxn>
              <a:cxn ang="0">
                <a:pos x="66" y="297"/>
              </a:cxn>
              <a:cxn ang="0">
                <a:pos x="86" y="330"/>
              </a:cxn>
              <a:cxn ang="0">
                <a:pos x="86" y="365"/>
              </a:cxn>
              <a:cxn ang="0">
                <a:pos x="77" y="396"/>
              </a:cxn>
              <a:cxn ang="0">
                <a:pos x="77" y="426"/>
              </a:cxn>
              <a:cxn ang="0">
                <a:pos x="116" y="426"/>
              </a:cxn>
              <a:cxn ang="0">
                <a:pos x="137" y="512"/>
              </a:cxn>
              <a:cxn ang="0">
                <a:pos x="152" y="539"/>
              </a:cxn>
              <a:cxn ang="0">
                <a:pos x="187" y="539"/>
              </a:cxn>
              <a:cxn ang="0">
                <a:pos x="268" y="562"/>
              </a:cxn>
              <a:cxn ang="0">
                <a:pos x="309" y="547"/>
              </a:cxn>
              <a:cxn ang="0">
                <a:pos x="340" y="581"/>
              </a:cxn>
            </a:cxnLst>
            <a:rect l="0" t="0" r="r" b="b"/>
            <a:pathLst>
              <a:path w="986" h="581">
                <a:moveTo>
                  <a:pt x="340" y="581"/>
                </a:moveTo>
                <a:lnTo>
                  <a:pt x="356" y="525"/>
                </a:lnTo>
                <a:lnTo>
                  <a:pt x="962" y="571"/>
                </a:lnTo>
                <a:lnTo>
                  <a:pt x="967" y="471"/>
                </a:lnTo>
                <a:lnTo>
                  <a:pt x="986" y="92"/>
                </a:lnTo>
                <a:lnTo>
                  <a:pt x="669" y="83"/>
                </a:lnTo>
                <a:lnTo>
                  <a:pt x="456" y="61"/>
                </a:lnTo>
                <a:lnTo>
                  <a:pt x="101" y="13"/>
                </a:lnTo>
                <a:lnTo>
                  <a:pt x="35" y="0"/>
                </a:lnTo>
                <a:lnTo>
                  <a:pt x="0" y="137"/>
                </a:lnTo>
                <a:lnTo>
                  <a:pt x="15" y="137"/>
                </a:lnTo>
                <a:lnTo>
                  <a:pt x="15" y="179"/>
                </a:lnTo>
                <a:lnTo>
                  <a:pt x="51" y="284"/>
                </a:lnTo>
                <a:lnTo>
                  <a:pt x="51" y="311"/>
                </a:lnTo>
                <a:lnTo>
                  <a:pt x="66" y="297"/>
                </a:lnTo>
                <a:lnTo>
                  <a:pt x="86" y="330"/>
                </a:lnTo>
                <a:lnTo>
                  <a:pt x="86" y="365"/>
                </a:lnTo>
                <a:lnTo>
                  <a:pt x="77" y="396"/>
                </a:lnTo>
                <a:lnTo>
                  <a:pt x="77" y="426"/>
                </a:lnTo>
                <a:lnTo>
                  <a:pt x="116" y="426"/>
                </a:lnTo>
                <a:lnTo>
                  <a:pt x="137" y="512"/>
                </a:lnTo>
                <a:lnTo>
                  <a:pt x="152" y="539"/>
                </a:lnTo>
                <a:lnTo>
                  <a:pt x="187" y="539"/>
                </a:lnTo>
                <a:lnTo>
                  <a:pt x="268" y="562"/>
                </a:lnTo>
                <a:lnTo>
                  <a:pt x="309" y="547"/>
                </a:lnTo>
                <a:lnTo>
                  <a:pt x="340" y="581"/>
                </a:lnTo>
                <a:close/>
              </a:path>
            </a:pathLst>
          </a:custGeom>
          <a:solidFill>
            <a:srgbClr val="FFFFFF"/>
          </a:solidFill>
          <a:ln w="9525">
            <a:noFill/>
            <a:round/>
            <a:headEnd/>
            <a:tailEnd/>
          </a:ln>
        </p:spPr>
        <p:txBody>
          <a:bodyPr/>
          <a:lstStyle/>
          <a:p>
            <a:endParaRPr lang="en-US"/>
          </a:p>
        </p:txBody>
      </p:sp>
      <p:grpSp>
        <p:nvGrpSpPr>
          <p:cNvPr id="745778" name="Group 334"/>
          <p:cNvGrpSpPr>
            <a:grpSpLocks/>
          </p:cNvGrpSpPr>
          <p:nvPr/>
        </p:nvGrpSpPr>
        <p:grpSpPr bwMode="auto">
          <a:xfrm>
            <a:off x="2136775" y="1727200"/>
            <a:ext cx="1565275" cy="922338"/>
            <a:chOff x="1394" y="1028"/>
            <a:chExt cx="986" cy="581"/>
          </a:xfrm>
        </p:grpSpPr>
        <p:sp>
          <p:nvSpPr>
            <p:cNvPr id="745807" name="Freeform 335"/>
            <p:cNvSpPr>
              <a:spLocks/>
            </p:cNvSpPr>
            <p:nvPr/>
          </p:nvSpPr>
          <p:spPr bwMode="auto">
            <a:xfrm>
              <a:off x="1394" y="1028"/>
              <a:ext cx="986" cy="581"/>
            </a:xfrm>
            <a:custGeom>
              <a:avLst/>
              <a:gdLst/>
              <a:ahLst/>
              <a:cxnLst>
                <a:cxn ang="0">
                  <a:pos x="340" y="581"/>
                </a:cxn>
                <a:cxn ang="0">
                  <a:pos x="356" y="525"/>
                </a:cxn>
                <a:cxn ang="0">
                  <a:pos x="962" y="571"/>
                </a:cxn>
                <a:cxn ang="0">
                  <a:pos x="967" y="471"/>
                </a:cxn>
                <a:cxn ang="0">
                  <a:pos x="986" y="92"/>
                </a:cxn>
                <a:cxn ang="0">
                  <a:pos x="669" y="83"/>
                </a:cxn>
                <a:cxn ang="0">
                  <a:pos x="456" y="61"/>
                </a:cxn>
                <a:cxn ang="0">
                  <a:pos x="101" y="13"/>
                </a:cxn>
                <a:cxn ang="0">
                  <a:pos x="35" y="0"/>
                </a:cxn>
                <a:cxn ang="0">
                  <a:pos x="0" y="137"/>
                </a:cxn>
                <a:cxn ang="0">
                  <a:pos x="15" y="137"/>
                </a:cxn>
                <a:cxn ang="0">
                  <a:pos x="15" y="179"/>
                </a:cxn>
                <a:cxn ang="0">
                  <a:pos x="51" y="284"/>
                </a:cxn>
                <a:cxn ang="0">
                  <a:pos x="51" y="311"/>
                </a:cxn>
                <a:cxn ang="0">
                  <a:pos x="66" y="297"/>
                </a:cxn>
                <a:cxn ang="0">
                  <a:pos x="86" y="330"/>
                </a:cxn>
                <a:cxn ang="0">
                  <a:pos x="86" y="365"/>
                </a:cxn>
                <a:cxn ang="0">
                  <a:pos x="77" y="396"/>
                </a:cxn>
                <a:cxn ang="0">
                  <a:pos x="77" y="426"/>
                </a:cxn>
                <a:cxn ang="0">
                  <a:pos x="116" y="426"/>
                </a:cxn>
                <a:cxn ang="0">
                  <a:pos x="137" y="512"/>
                </a:cxn>
                <a:cxn ang="0">
                  <a:pos x="152" y="539"/>
                </a:cxn>
                <a:cxn ang="0">
                  <a:pos x="187" y="539"/>
                </a:cxn>
                <a:cxn ang="0">
                  <a:pos x="268" y="562"/>
                </a:cxn>
                <a:cxn ang="0">
                  <a:pos x="309" y="547"/>
                </a:cxn>
                <a:cxn ang="0">
                  <a:pos x="340" y="581"/>
                </a:cxn>
              </a:cxnLst>
              <a:rect l="0" t="0" r="r" b="b"/>
              <a:pathLst>
                <a:path w="986" h="581">
                  <a:moveTo>
                    <a:pt x="340" y="581"/>
                  </a:moveTo>
                  <a:lnTo>
                    <a:pt x="356" y="525"/>
                  </a:lnTo>
                  <a:lnTo>
                    <a:pt x="962" y="571"/>
                  </a:lnTo>
                  <a:lnTo>
                    <a:pt x="967" y="471"/>
                  </a:lnTo>
                  <a:lnTo>
                    <a:pt x="986" y="92"/>
                  </a:lnTo>
                  <a:lnTo>
                    <a:pt x="669" y="83"/>
                  </a:lnTo>
                  <a:lnTo>
                    <a:pt x="456" y="61"/>
                  </a:lnTo>
                  <a:lnTo>
                    <a:pt x="101" y="13"/>
                  </a:lnTo>
                  <a:lnTo>
                    <a:pt x="35" y="0"/>
                  </a:lnTo>
                  <a:lnTo>
                    <a:pt x="0" y="137"/>
                  </a:lnTo>
                  <a:lnTo>
                    <a:pt x="15" y="137"/>
                  </a:lnTo>
                  <a:lnTo>
                    <a:pt x="15" y="179"/>
                  </a:lnTo>
                  <a:lnTo>
                    <a:pt x="51" y="284"/>
                  </a:lnTo>
                  <a:lnTo>
                    <a:pt x="51" y="311"/>
                  </a:lnTo>
                  <a:lnTo>
                    <a:pt x="66" y="297"/>
                  </a:lnTo>
                  <a:lnTo>
                    <a:pt x="86" y="330"/>
                  </a:lnTo>
                  <a:lnTo>
                    <a:pt x="86" y="365"/>
                  </a:lnTo>
                  <a:lnTo>
                    <a:pt x="77" y="396"/>
                  </a:lnTo>
                  <a:lnTo>
                    <a:pt x="77" y="426"/>
                  </a:lnTo>
                  <a:lnTo>
                    <a:pt x="116" y="426"/>
                  </a:lnTo>
                  <a:lnTo>
                    <a:pt x="137" y="512"/>
                  </a:lnTo>
                  <a:lnTo>
                    <a:pt x="152" y="539"/>
                  </a:lnTo>
                  <a:lnTo>
                    <a:pt x="187" y="539"/>
                  </a:lnTo>
                  <a:lnTo>
                    <a:pt x="268" y="562"/>
                  </a:lnTo>
                  <a:lnTo>
                    <a:pt x="309" y="547"/>
                  </a:lnTo>
                  <a:lnTo>
                    <a:pt x="340" y="581"/>
                  </a:lnTo>
                  <a:close/>
                </a:path>
              </a:pathLst>
            </a:custGeom>
            <a:solidFill>
              <a:srgbClr val="FFEA00"/>
            </a:solidFill>
            <a:ln w="9525">
              <a:noFill/>
              <a:round/>
              <a:headEnd/>
              <a:tailEnd/>
            </a:ln>
          </p:spPr>
          <p:txBody>
            <a:bodyPr/>
            <a:lstStyle/>
            <a:p>
              <a:endParaRPr lang="en-US"/>
            </a:p>
          </p:txBody>
        </p:sp>
        <p:sp>
          <p:nvSpPr>
            <p:cNvPr id="745808" name="Freeform 336"/>
            <p:cNvSpPr>
              <a:spLocks/>
            </p:cNvSpPr>
            <p:nvPr/>
          </p:nvSpPr>
          <p:spPr bwMode="auto">
            <a:xfrm>
              <a:off x="1394" y="1028"/>
              <a:ext cx="986" cy="581"/>
            </a:xfrm>
            <a:custGeom>
              <a:avLst/>
              <a:gdLst/>
              <a:ahLst/>
              <a:cxnLst>
                <a:cxn ang="0">
                  <a:pos x="340" y="581"/>
                </a:cxn>
                <a:cxn ang="0">
                  <a:pos x="356" y="525"/>
                </a:cxn>
                <a:cxn ang="0">
                  <a:pos x="962" y="571"/>
                </a:cxn>
                <a:cxn ang="0">
                  <a:pos x="967" y="471"/>
                </a:cxn>
                <a:cxn ang="0">
                  <a:pos x="986" y="92"/>
                </a:cxn>
                <a:cxn ang="0">
                  <a:pos x="669" y="83"/>
                </a:cxn>
                <a:cxn ang="0">
                  <a:pos x="456" y="61"/>
                </a:cxn>
                <a:cxn ang="0">
                  <a:pos x="101" y="13"/>
                </a:cxn>
                <a:cxn ang="0">
                  <a:pos x="35" y="0"/>
                </a:cxn>
                <a:cxn ang="0">
                  <a:pos x="0" y="137"/>
                </a:cxn>
                <a:cxn ang="0">
                  <a:pos x="15" y="137"/>
                </a:cxn>
                <a:cxn ang="0">
                  <a:pos x="15" y="179"/>
                </a:cxn>
                <a:cxn ang="0">
                  <a:pos x="51" y="284"/>
                </a:cxn>
                <a:cxn ang="0">
                  <a:pos x="51" y="311"/>
                </a:cxn>
                <a:cxn ang="0">
                  <a:pos x="66" y="297"/>
                </a:cxn>
                <a:cxn ang="0">
                  <a:pos x="86" y="330"/>
                </a:cxn>
                <a:cxn ang="0">
                  <a:pos x="86" y="365"/>
                </a:cxn>
                <a:cxn ang="0">
                  <a:pos x="77" y="396"/>
                </a:cxn>
                <a:cxn ang="0">
                  <a:pos x="77" y="426"/>
                </a:cxn>
                <a:cxn ang="0">
                  <a:pos x="116" y="426"/>
                </a:cxn>
                <a:cxn ang="0">
                  <a:pos x="137" y="512"/>
                </a:cxn>
                <a:cxn ang="0">
                  <a:pos x="152" y="539"/>
                </a:cxn>
                <a:cxn ang="0">
                  <a:pos x="187" y="539"/>
                </a:cxn>
                <a:cxn ang="0">
                  <a:pos x="268" y="562"/>
                </a:cxn>
                <a:cxn ang="0">
                  <a:pos x="309" y="547"/>
                </a:cxn>
                <a:cxn ang="0">
                  <a:pos x="340" y="581"/>
                </a:cxn>
              </a:cxnLst>
              <a:rect l="0" t="0" r="r" b="b"/>
              <a:pathLst>
                <a:path w="986" h="581">
                  <a:moveTo>
                    <a:pt x="340" y="581"/>
                  </a:moveTo>
                  <a:lnTo>
                    <a:pt x="356" y="525"/>
                  </a:lnTo>
                  <a:lnTo>
                    <a:pt x="962" y="571"/>
                  </a:lnTo>
                  <a:lnTo>
                    <a:pt x="967" y="471"/>
                  </a:lnTo>
                  <a:lnTo>
                    <a:pt x="986" y="92"/>
                  </a:lnTo>
                  <a:lnTo>
                    <a:pt x="669" y="83"/>
                  </a:lnTo>
                  <a:lnTo>
                    <a:pt x="456" y="61"/>
                  </a:lnTo>
                  <a:lnTo>
                    <a:pt x="101" y="13"/>
                  </a:lnTo>
                  <a:lnTo>
                    <a:pt x="35" y="0"/>
                  </a:lnTo>
                  <a:lnTo>
                    <a:pt x="0" y="137"/>
                  </a:lnTo>
                  <a:lnTo>
                    <a:pt x="15" y="137"/>
                  </a:lnTo>
                  <a:lnTo>
                    <a:pt x="15" y="179"/>
                  </a:lnTo>
                  <a:lnTo>
                    <a:pt x="51" y="284"/>
                  </a:lnTo>
                  <a:lnTo>
                    <a:pt x="51" y="311"/>
                  </a:lnTo>
                  <a:lnTo>
                    <a:pt x="66" y="297"/>
                  </a:lnTo>
                  <a:lnTo>
                    <a:pt x="86" y="330"/>
                  </a:lnTo>
                  <a:lnTo>
                    <a:pt x="86" y="365"/>
                  </a:lnTo>
                  <a:lnTo>
                    <a:pt x="77" y="396"/>
                  </a:lnTo>
                  <a:lnTo>
                    <a:pt x="77" y="426"/>
                  </a:lnTo>
                  <a:lnTo>
                    <a:pt x="116" y="426"/>
                  </a:lnTo>
                  <a:lnTo>
                    <a:pt x="137" y="512"/>
                  </a:lnTo>
                  <a:lnTo>
                    <a:pt x="152" y="539"/>
                  </a:lnTo>
                  <a:lnTo>
                    <a:pt x="187" y="539"/>
                  </a:lnTo>
                  <a:lnTo>
                    <a:pt x="268" y="562"/>
                  </a:lnTo>
                  <a:lnTo>
                    <a:pt x="309" y="547"/>
                  </a:lnTo>
                  <a:lnTo>
                    <a:pt x="340" y="581"/>
                  </a:lnTo>
                </a:path>
              </a:pathLst>
            </a:custGeom>
            <a:noFill/>
            <a:ln w="12700" cap="rnd">
              <a:solidFill>
                <a:srgbClr val="000000"/>
              </a:solidFill>
              <a:prstDash val="solid"/>
              <a:round/>
              <a:headEnd/>
              <a:tailEnd/>
            </a:ln>
          </p:spPr>
          <p:txBody>
            <a:bodyPr/>
            <a:lstStyle/>
            <a:p>
              <a:endParaRPr lang="en-US"/>
            </a:p>
          </p:txBody>
        </p:sp>
      </p:grpSp>
      <p:grpSp>
        <p:nvGrpSpPr>
          <p:cNvPr id="745782" name="Group 337"/>
          <p:cNvGrpSpPr>
            <a:grpSpLocks/>
          </p:cNvGrpSpPr>
          <p:nvPr/>
        </p:nvGrpSpPr>
        <p:grpSpPr bwMode="auto">
          <a:xfrm>
            <a:off x="2586038" y="2562225"/>
            <a:ext cx="1079500" cy="790575"/>
            <a:chOff x="1677" y="1554"/>
            <a:chExt cx="680" cy="498"/>
          </a:xfrm>
        </p:grpSpPr>
        <p:sp>
          <p:nvSpPr>
            <p:cNvPr id="745810" name="Freeform 338"/>
            <p:cNvSpPr>
              <a:spLocks/>
            </p:cNvSpPr>
            <p:nvPr/>
          </p:nvSpPr>
          <p:spPr bwMode="auto">
            <a:xfrm>
              <a:off x="1677" y="1554"/>
              <a:ext cx="680" cy="498"/>
            </a:xfrm>
            <a:custGeom>
              <a:avLst/>
              <a:gdLst/>
              <a:ahLst/>
              <a:cxnLst>
                <a:cxn ang="0">
                  <a:pos x="680" y="45"/>
                </a:cxn>
                <a:cxn ang="0">
                  <a:pos x="72" y="0"/>
                </a:cxn>
                <a:cxn ang="0">
                  <a:pos x="57" y="56"/>
                </a:cxn>
                <a:cxn ang="0">
                  <a:pos x="11" y="353"/>
                </a:cxn>
                <a:cxn ang="0">
                  <a:pos x="0" y="457"/>
                </a:cxn>
                <a:cxn ang="0">
                  <a:pos x="179" y="471"/>
                </a:cxn>
                <a:cxn ang="0">
                  <a:pos x="659" y="498"/>
                </a:cxn>
                <a:cxn ang="0">
                  <a:pos x="670" y="274"/>
                </a:cxn>
                <a:cxn ang="0">
                  <a:pos x="680" y="46"/>
                </a:cxn>
                <a:cxn ang="0">
                  <a:pos x="680" y="45"/>
                </a:cxn>
              </a:cxnLst>
              <a:rect l="0" t="0" r="r" b="b"/>
              <a:pathLst>
                <a:path w="680" h="498">
                  <a:moveTo>
                    <a:pt x="680" y="45"/>
                  </a:moveTo>
                  <a:lnTo>
                    <a:pt x="72" y="0"/>
                  </a:lnTo>
                  <a:lnTo>
                    <a:pt x="57" y="56"/>
                  </a:lnTo>
                  <a:lnTo>
                    <a:pt x="11" y="353"/>
                  </a:lnTo>
                  <a:lnTo>
                    <a:pt x="0" y="457"/>
                  </a:lnTo>
                  <a:lnTo>
                    <a:pt x="179" y="471"/>
                  </a:lnTo>
                  <a:lnTo>
                    <a:pt x="659" y="498"/>
                  </a:lnTo>
                  <a:lnTo>
                    <a:pt x="670" y="274"/>
                  </a:lnTo>
                  <a:lnTo>
                    <a:pt x="680" y="46"/>
                  </a:lnTo>
                  <a:lnTo>
                    <a:pt x="680" y="45"/>
                  </a:lnTo>
                  <a:close/>
                </a:path>
              </a:pathLst>
            </a:custGeom>
            <a:solidFill>
              <a:srgbClr val="FFEA00"/>
            </a:solidFill>
            <a:ln w="9525">
              <a:noFill/>
              <a:round/>
              <a:headEnd/>
              <a:tailEnd/>
            </a:ln>
          </p:spPr>
          <p:txBody>
            <a:bodyPr/>
            <a:lstStyle/>
            <a:p>
              <a:endParaRPr lang="en-US"/>
            </a:p>
          </p:txBody>
        </p:sp>
        <p:sp>
          <p:nvSpPr>
            <p:cNvPr id="745811" name="Freeform 339"/>
            <p:cNvSpPr>
              <a:spLocks/>
            </p:cNvSpPr>
            <p:nvPr/>
          </p:nvSpPr>
          <p:spPr bwMode="auto">
            <a:xfrm>
              <a:off x="1677" y="1554"/>
              <a:ext cx="680" cy="498"/>
            </a:xfrm>
            <a:custGeom>
              <a:avLst/>
              <a:gdLst/>
              <a:ahLst/>
              <a:cxnLst>
                <a:cxn ang="0">
                  <a:pos x="680" y="45"/>
                </a:cxn>
                <a:cxn ang="0">
                  <a:pos x="72" y="0"/>
                </a:cxn>
                <a:cxn ang="0">
                  <a:pos x="57" y="56"/>
                </a:cxn>
                <a:cxn ang="0">
                  <a:pos x="11" y="353"/>
                </a:cxn>
                <a:cxn ang="0">
                  <a:pos x="0" y="457"/>
                </a:cxn>
                <a:cxn ang="0">
                  <a:pos x="179" y="471"/>
                </a:cxn>
                <a:cxn ang="0">
                  <a:pos x="659" y="498"/>
                </a:cxn>
                <a:cxn ang="0">
                  <a:pos x="670" y="274"/>
                </a:cxn>
                <a:cxn ang="0">
                  <a:pos x="680" y="46"/>
                </a:cxn>
                <a:cxn ang="0">
                  <a:pos x="680" y="45"/>
                </a:cxn>
              </a:cxnLst>
              <a:rect l="0" t="0" r="r" b="b"/>
              <a:pathLst>
                <a:path w="680" h="498">
                  <a:moveTo>
                    <a:pt x="680" y="45"/>
                  </a:moveTo>
                  <a:lnTo>
                    <a:pt x="72" y="0"/>
                  </a:lnTo>
                  <a:lnTo>
                    <a:pt x="57" y="56"/>
                  </a:lnTo>
                  <a:lnTo>
                    <a:pt x="11" y="353"/>
                  </a:lnTo>
                  <a:lnTo>
                    <a:pt x="0" y="457"/>
                  </a:lnTo>
                  <a:lnTo>
                    <a:pt x="179" y="471"/>
                  </a:lnTo>
                  <a:lnTo>
                    <a:pt x="659" y="498"/>
                  </a:lnTo>
                  <a:lnTo>
                    <a:pt x="670" y="274"/>
                  </a:lnTo>
                  <a:lnTo>
                    <a:pt x="680" y="46"/>
                  </a:lnTo>
                  <a:lnTo>
                    <a:pt x="680" y="45"/>
                  </a:lnTo>
                  <a:close/>
                </a:path>
              </a:pathLst>
            </a:custGeom>
            <a:noFill/>
            <a:ln w="12700" cap="rnd">
              <a:solidFill>
                <a:srgbClr val="000000"/>
              </a:solidFill>
              <a:prstDash val="solid"/>
              <a:round/>
              <a:headEnd/>
              <a:tailEnd/>
            </a:ln>
          </p:spPr>
          <p:txBody>
            <a:bodyPr/>
            <a:lstStyle/>
            <a:p>
              <a:endParaRPr lang="en-US"/>
            </a:p>
          </p:txBody>
        </p:sp>
      </p:grpSp>
      <p:sp>
        <p:nvSpPr>
          <p:cNvPr id="745812" name="Freeform 340"/>
          <p:cNvSpPr>
            <a:spLocks/>
          </p:cNvSpPr>
          <p:nvPr/>
        </p:nvSpPr>
        <p:spPr bwMode="auto">
          <a:xfrm>
            <a:off x="7264400" y="3119438"/>
            <a:ext cx="692150" cy="327025"/>
          </a:xfrm>
          <a:custGeom>
            <a:avLst/>
            <a:gdLst/>
            <a:ahLst/>
            <a:cxnLst>
              <a:cxn ang="0">
                <a:pos x="436" y="129"/>
              </a:cxn>
              <a:cxn ang="0">
                <a:pos x="427" y="196"/>
              </a:cxn>
              <a:cxn ang="0">
                <a:pos x="391" y="206"/>
              </a:cxn>
              <a:cxn ang="0">
                <a:pos x="365" y="174"/>
              </a:cxn>
              <a:cxn ang="0">
                <a:pos x="320" y="143"/>
              </a:cxn>
              <a:cxn ang="0">
                <a:pos x="314" y="115"/>
              </a:cxn>
              <a:cxn ang="0">
                <a:pos x="329" y="115"/>
              </a:cxn>
              <a:cxn ang="0">
                <a:pos x="329" y="81"/>
              </a:cxn>
              <a:cxn ang="0">
                <a:pos x="320" y="59"/>
              </a:cxn>
              <a:cxn ang="0">
                <a:pos x="329" y="26"/>
              </a:cxn>
              <a:cxn ang="0">
                <a:pos x="305" y="45"/>
              </a:cxn>
              <a:cxn ang="0">
                <a:pos x="285" y="59"/>
              </a:cxn>
              <a:cxn ang="0">
                <a:pos x="290" y="129"/>
              </a:cxn>
              <a:cxn ang="0">
                <a:pos x="314" y="161"/>
              </a:cxn>
              <a:cxn ang="0">
                <a:pos x="324" y="192"/>
              </a:cxn>
              <a:cxn ang="0">
                <a:pos x="305" y="196"/>
              </a:cxn>
              <a:cxn ang="0">
                <a:pos x="264" y="174"/>
              </a:cxn>
              <a:cxn ang="0">
                <a:pos x="240" y="170"/>
              </a:cxn>
              <a:cxn ang="0">
                <a:pos x="249" y="143"/>
              </a:cxn>
              <a:cxn ang="0">
                <a:pos x="260" y="129"/>
              </a:cxn>
              <a:cxn ang="0">
                <a:pos x="198" y="92"/>
              </a:cxn>
              <a:cxn ang="0">
                <a:pos x="178" y="92"/>
              </a:cxn>
              <a:cxn ang="0">
                <a:pos x="163" y="67"/>
              </a:cxn>
              <a:cxn ang="0">
                <a:pos x="127" y="59"/>
              </a:cxn>
              <a:cxn ang="0">
                <a:pos x="113" y="81"/>
              </a:cxn>
              <a:cxn ang="0">
                <a:pos x="61" y="81"/>
              </a:cxn>
              <a:cxn ang="0">
                <a:pos x="46" y="115"/>
              </a:cxn>
              <a:cxn ang="0">
                <a:pos x="11" y="119"/>
              </a:cxn>
              <a:cxn ang="0">
                <a:pos x="0" y="67"/>
              </a:cxn>
              <a:cxn ang="0">
                <a:pos x="329" y="0"/>
              </a:cxn>
              <a:cxn ang="0">
                <a:pos x="382" y="137"/>
              </a:cxn>
              <a:cxn ang="0">
                <a:pos x="436" y="129"/>
              </a:cxn>
            </a:cxnLst>
            <a:rect l="0" t="0" r="r" b="b"/>
            <a:pathLst>
              <a:path w="436" h="206">
                <a:moveTo>
                  <a:pt x="436" y="129"/>
                </a:moveTo>
                <a:lnTo>
                  <a:pt x="427" y="196"/>
                </a:lnTo>
                <a:lnTo>
                  <a:pt x="391" y="206"/>
                </a:lnTo>
                <a:lnTo>
                  <a:pt x="365" y="174"/>
                </a:lnTo>
                <a:lnTo>
                  <a:pt x="320" y="143"/>
                </a:lnTo>
                <a:lnTo>
                  <a:pt x="314" y="115"/>
                </a:lnTo>
                <a:lnTo>
                  <a:pt x="329" y="115"/>
                </a:lnTo>
                <a:lnTo>
                  <a:pt x="329" y="81"/>
                </a:lnTo>
                <a:lnTo>
                  <a:pt x="320" y="59"/>
                </a:lnTo>
                <a:lnTo>
                  <a:pt x="329" y="26"/>
                </a:lnTo>
                <a:lnTo>
                  <a:pt x="305" y="45"/>
                </a:lnTo>
                <a:lnTo>
                  <a:pt x="285" y="59"/>
                </a:lnTo>
                <a:lnTo>
                  <a:pt x="290" y="129"/>
                </a:lnTo>
                <a:lnTo>
                  <a:pt x="314" y="161"/>
                </a:lnTo>
                <a:lnTo>
                  <a:pt x="324" y="192"/>
                </a:lnTo>
                <a:lnTo>
                  <a:pt x="305" y="196"/>
                </a:lnTo>
                <a:lnTo>
                  <a:pt x="264" y="174"/>
                </a:lnTo>
                <a:lnTo>
                  <a:pt x="240" y="170"/>
                </a:lnTo>
                <a:lnTo>
                  <a:pt x="249" y="143"/>
                </a:lnTo>
                <a:lnTo>
                  <a:pt x="260" y="129"/>
                </a:lnTo>
                <a:lnTo>
                  <a:pt x="198" y="92"/>
                </a:lnTo>
                <a:lnTo>
                  <a:pt x="178" y="92"/>
                </a:lnTo>
                <a:lnTo>
                  <a:pt x="163" y="67"/>
                </a:lnTo>
                <a:lnTo>
                  <a:pt x="127" y="59"/>
                </a:lnTo>
                <a:lnTo>
                  <a:pt x="113" y="81"/>
                </a:lnTo>
                <a:lnTo>
                  <a:pt x="61" y="81"/>
                </a:lnTo>
                <a:lnTo>
                  <a:pt x="46" y="115"/>
                </a:lnTo>
                <a:lnTo>
                  <a:pt x="11" y="119"/>
                </a:lnTo>
                <a:lnTo>
                  <a:pt x="0" y="67"/>
                </a:lnTo>
                <a:lnTo>
                  <a:pt x="329" y="0"/>
                </a:lnTo>
                <a:lnTo>
                  <a:pt x="382" y="137"/>
                </a:lnTo>
                <a:lnTo>
                  <a:pt x="436" y="129"/>
                </a:lnTo>
                <a:close/>
              </a:path>
            </a:pathLst>
          </a:custGeom>
          <a:solidFill>
            <a:srgbClr val="FFFFFF"/>
          </a:solidFill>
          <a:ln w="9525">
            <a:noFill/>
            <a:round/>
            <a:headEnd/>
            <a:tailEnd/>
          </a:ln>
        </p:spPr>
        <p:txBody>
          <a:bodyPr/>
          <a:lstStyle/>
          <a:p>
            <a:endParaRPr lang="en-US"/>
          </a:p>
        </p:txBody>
      </p:sp>
      <p:grpSp>
        <p:nvGrpSpPr>
          <p:cNvPr id="745786" name="Group 341"/>
          <p:cNvGrpSpPr>
            <a:grpSpLocks/>
          </p:cNvGrpSpPr>
          <p:nvPr/>
        </p:nvGrpSpPr>
        <p:grpSpPr bwMode="auto">
          <a:xfrm>
            <a:off x="7264400" y="3119438"/>
            <a:ext cx="692150" cy="327025"/>
            <a:chOff x="4624" y="1905"/>
            <a:chExt cx="436" cy="206"/>
          </a:xfrm>
        </p:grpSpPr>
        <p:sp>
          <p:nvSpPr>
            <p:cNvPr id="745814" name="Freeform 342"/>
            <p:cNvSpPr>
              <a:spLocks/>
            </p:cNvSpPr>
            <p:nvPr/>
          </p:nvSpPr>
          <p:spPr bwMode="auto">
            <a:xfrm>
              <a:off x="4624" y="1905"/>
              <a:ext cx="436" cy="206"/>
            </a:xfrm>
            <a:custGeom>
              <a:avLst/>
              <a:gdLst/>
              <a:ahLst/>
              <a:cxnLst>
                <a:cxn ang="0">
                  <a:pos x="436" y="129"/>
                </a:cxn>
                <a:cxn ang="0">
                  <a:pos x="427" y="196"/>
                </a:cxn>
                <a:cxn ang="0">
                  <a:pos x="391" y="206"/>
                </a:cxn>
                <a:cxn ang="0">
                  <a:pos x="365" y="174"/>
                </a:cxn>
                <a:cxn ang="0">
                  <a:pos x="320" y="143"/>
                </a:cxn>
                <a:cxn ang="0">
                  <a:pos x="314" y="115"/>
                </a:cxn>
                <a:cxn ang="0">
                  <a:pos x="329" y="115"/>
                </a:cxn>
                <a:cxn ang="0">
                  <a:pos x="329" y="81"/>
                </a:cxn>
                <a:cxn ang="0">
                  <a:pos x="320" y="59"/>
                </a:cxn>
                <a:cxn ang="0">
                  <a:pos x="329" y="26"/>
                </a:cxn>
                <a:cxn ang="0">
                  <a:pos x="305" y="45"/>
                </a:cxn>
                <a:cxn ang="0">
                  <a:pos x="285" y="59"/>
                </a:cxn>
                <a:cxn ang="0">
                  <a:pos x="290" y="129"/>
                </a:cxn>
                <a:cxn ang="0">
                  <a:pos x="314" y="161"/>
                </a:cxn>
                <a:cxn ang="0">
                  <a:pos x="324" y="192"/>
                </a:cxn>
                <a:cxn ang="0">
                  <a:pos x="305" y="196"/>
                </a:cxn>
                <a:cxn ang="0">
                  <a:pos x="264" y="174"/>
                </a:cxn>
                <a:cxn ang="0">
                  <a:pos x="240" y="170"/>
                </a:cxn>
                <a:cxn ang="0">
                  <a:pos x="249" y="143"/>
                </a:cxn>
                <a:cxn ang="0">
                  <a:pos x="260" y="129"/>
                </a:cxn>
                <a:cxn ang="0">
                  <a:pos x="198" y="92"/>
                </a:cxn>
                <a:cxn ang="0">
                  <a:pos x="178" y="92"/>
                </a:cxn>
                <a:cxn ang="0">
                  <a:pos x="163" y="67"/>
                </a:cxn>
                <a:cxn ang="0">
                  <a:pos x="127" y="59"/>
                </a:cxn>
                <a:cxn ang="0">
                  <a:pos x="113" y="81"/>
                </a:cxn>
                <a:cxn ang="0">
                  <a:pos x="61" y="81"/>
                </a:cxn>
                <a:cxn ang="0">
                  <a:pos x="46" y="115"/>
                </a:cxn>
                <a:cxn ang="0">
                  <a:pos x="11" y="119"/>
                </a:cxn>
                <a:cxn ang="0">
                  <a:pos x="0" y="67"/>
                </a:cxn>
                <a:cxn ang="0">
                  <a:pos x="329" y="0"/>
                </a:cxn>
                <a:cxn ang="0">
                  <a:pos x="382" y="137"/>
                </a:cxn>
                <a:cxn ang="0">
                  <a:pos x="436" y="129"/>
                </a:cxn>
              </a:cxnLst>
              <a:rect l="0" t="0" r="r" b="b"/>
              <a:pathLst>
                <a:path w="436" h="206">
                  <a:moveTo>
                    <a:pt x="436" y="129"/>
                  </a:moveTo>
                  <a:lnTo>
                    <a:pt x="427" y="196"/>
                  </a:lnTo>
                  <a:lnTo>
                    <a:pt x="391" y="206"/>
                  </a:lnTo>
                  <a:lnTo>
                    <a:pt x="365" y="174"/>
                  </a:lnTo>
                  <a:lnTo>
                    <a:pt x="320" y="143"/>
                  </a:lnTo>
                  <a:lnTo>
                    <a:pt x="314" y="115"/>
                  </a:lnTo>
                  <a:lnTo>
                    <a:pt x="329" y="115"/>
                  </a:lnTo>
                  <a:lnTo>
                    <a:pt x="329" y="81"/>
                  </a:lnTo>
                  <a:lnTo>
                    <a:pt x="320" y="59"/>
                  </a:lnTo>
                  <a:lnTo>
                    <a:pt x="329" y="26"/>
                  </a:lnTo>
                  <a:lnTo>
                    <a:pt x="305" y="45"/>
                  </a:lnTo>
                  <a:lnTo>
                    <a:pt x="285" y="59"/>
                  </a:lnTo>
                  <a:lnTo>
                    <a:pt x="290" y="129"/>
                  </a:lnTo>
                  <a:lnTo>
                    <a:pt x="314" y="161"/>
                  </a:lnTo>
                  <a:lnTo>
                    <a:pt x="324" y="192"/>
                  </a:lnTo>
                  <a:lnTo>
                    <a:pt x="305" y="196"/>
                  </a:lnTo>
                  <a:lnTo>
                    <a:pt x="264" y="174"/>
                  </a:lnTo>
                  <a:lnTo>
                    <a:pt x="240" y="170"/>
                  </a:lnTo>
                  <a:lnTo>
                    <a:pt x="249" y="143"/>
                  </a:lnTo>
                  <a:lnTo>
                    <a:pt x="260" y="129"/>
                  </a:lnTo>
                  <a:lnTo>
                    <a:pt x="198" y="92"/>
                  </a:lnTo>
                  <a:lnTo>
                    <a:pt x="178" y="92"/>
                  </a:lnTo>
                  <a:lnTo>
                    <a:pt x="163" y="67"/>
                  </a:lnTo>
                  <a:lnTo>
                    <a:pt x="127" y="59"/>
                  </a:lnTo>
                  <a:lnTo>
                    <a:pt x="113" y="81"/>
                  </a:lnTo>
                  <a:lnTo>
                    <a:pt x="61" y="81"/>
                  </a:lnTo>
                  <a:lnTo>
                    <a:pt x="46" y="115"/>
                  </a:lnTo>
                  <a:lnTo>
                    <a:pt x="11" y="119"/>
                  </a:lnTo>
                  <a:lnTo>
                    <a:pt x="0" y="67"/>
                  </a:lnTo>
                  <a:lnTo>
                    <a:pt x="329" y="0"/>
                  </a:lnTo>
                  <a:lnTo>
                    <a:pt x="382" y="137"/>
                  </a:lnTo>
                  <a:lnTo>
                    <a:pt x="436" y="129"/>
                  </a:lnTo>
                  <a:close/>
                </a:path>
              </a:pathLst>
            </a:custGeom>
            <a:solidFill>
              <a:srgbClr val="FFEA00"/>
            </a:solidFill>
            <a:ln w="9525">
              <a:noFill/>
              <a:round/>
              <a:headEnd/>
              <a:tailEnd/>
            </a:ln>
          </p:spPr>
          <p:txBody>
            <a:bodyPr/>
            <a:lstStyle/>
            <a:p>
              <a:endParaRPr lang="en-US"/>
            </a:p>
          </p:txBody>
        </p:sp>
        <p:sp>
          <p:nvSpPr>
            <p:cNvPr id="745815" name="Freeform 343"/>
            <p:cNvSpPr>
              <a:spLocks/>
            </p:cNvSpPr>
            <p:nvPr/>
          </p:nvSpPr>
          <p:spPr bwMode="auto">
            <a:xfrm>
              <a:off x="4624" y="1905"/>
              <a:ext cx="436" cy="206"/>
            </a:xfrm>
            <a:custGeom>
              <a:avLst/>
              <a:gdLst/>
              <a:ahLst/>
              <a:cxnLst>
                <a:cxn ang="0">
                  <a:pos x="436" y="129"/>
                </a:cxn>
                <a:cxn ang="0">
                  <a:pos x="427" y="196"/>
                </a:cxn>
                <a:cxn ang="0">
                  <a:pos x="391" y="206"/>
                </a:cxn>
                <a:cxn ang="0">
                  <a:pos x="365" y="174"/>
                </a:cxn>
                <a:cxn ang="0">
                  <a:pos x="320" y="143"/>
                </a:cxn>
                <a:cxn ang="0">
                  <a:pos x="314" y="115"/>
                </a:cxn>
                <a:cxn ang="0">
                  <a:pos x="329" y="115"/>
                </a:cxn>
                <a:cxn ang="0">
                  <a:pos x="329" y="81"/>
                </a:cxn>
                <a:cxn ang="0">
                  <a:pos x="320" y="59"/>
                </a:cxn>
                <a:cxn ang="0">
                  <a:pos x="329" y="26"/>
                </a:cxn>
                <a:cxn ang="0">
                  <a:pos x="305" y="45"/>
                </a:cxn>
                <a:cxn ang="0">
                  <a:pos x="285" y="59"/>
                </a:cxn>
                <a:cxn ang="0">
                  <a:pos x="290" y="129"/>
                </a:cxn>
                <a:cxn ang="0">
                  <a:pos x="314" y="161"/>
                </a:cxn>
                <a:cxn ang="0">
                  <a:pos x="324" y="192"/>
                </a:cxn>
                <a:cxn ang="0">
                  <a:pos x="305" y="196"/>
                </a:cxn>
                <a:cxn ang="0">
                  <a:pos x="264" y="174"/>
                </a:cxn>
                <a:cxn ang="0">
                  <a:pos x="240" y="170"/>
                </a:cxn>
                <a:cxn ang="0">
                  <a:pos x="249" y="143"/>
                </a:cxn>
                <a:cxn ang="0">
                  <a:pos x="260" y="129"/>
                </a:cxn>
                <a:cxn ang="0">
                  <a:pos x="198" y="92"/>
                </a:cxn>
                <a:cxn ang="0">
                  <a:pos x="178" y="92"/>
                </a:cxn>
                <a:cxn ang="0">
                  <a:pos x="163" y="67"/>
                </a:cxn>
                <a:cxn ang="0">
                  <a:pos x="127" y="59"/>
                </a:cxn>
                <a:cxn ang="0">
                  <a:pos x="113" y="81"/>
                </a:cxn>
                <a:cxn ang="0">
                  <a:pos x="61" y="81"/>
                </a:cxn>
                <a:cxn ang="0">
                  <a:pos x="46" y="115"/>
                </a:cxn>
                <a:cxn ang="0">
                  <a:pos x="11" y="119"/>
                </a:cxn>
                <a:cxn ang="0">
                  <a:pos x="0" y="67"/>
                </a:cxn>
                <a:cxn ang="0">
                  <a:pos x="329" y="0"/>
                </a:cxn>
                <a:cxn ang="0">
                  <a:pos x="382" y="137"/>
                </a:cxn>
                <a:cxn ang="0">
                  <a:pos x="436" y="129"/>
                </a:cxn>
              </a:cxnLst>
              <a:rect l="0" t="0" r="r" b="b"/>
              <a:pathLst>
                <a:path w="436" h="206">
                  <a:moveTo>
                    <a:pt x="436" y="129"/>
                  </a:moveTo>
                  <a:lnTo>
                    <a:pt x="427" y="196"/>
                  </a:lnTo>
                  <a:lnTo>
                    <a:pt x="391" y="206"/>
                  </a:lnTo>
                  <a:lnTo>
                    <a:pt x="365" y="174"/>
                  </a:lnTo>
                  <a:lnTo>
                    <a:pt x="320" y="143"/>
                  </a:lnTo>
                  <a:lnTo>
                    <a:pt x="314" y="115"/>
                  </a:lnTo>
                  <a:lnTo>
                    <a:pt x="329" y="115"/>
                  </a:lnTo>
                  <a:lnTo>
                    <a:pt x="329" y="81"/>
                  </a:lnTo>
                  <a:lnTo>
                    <a:pt x="320" y="59"/>
                  </a:lnTo>
                  <a:lnTo>
                    <a:pt x="329" y="26"/>
                  </a:lnTo>
                  <a:lnTo>
                    <a:pt x="305" y="45"/>
                  </a:lnTo>
                  <a:lnTo>
                    <a:pt x="285" y="59"/>
                  </a:lnTo>
                  <a:lnTo>
                    <a:pt x="290" y="129"/>
                  </a:lnTo>
                  <a:lnTo>
                    <a:pt x="314" y="161"/>
                  </a:lnTo>
                  <a:lnTo>
                    <a:pt x="324" y="192"/>
                  </a:lnTo>
                  <a:lnTo>
                    <a:pt x="305" y="196"/>
                  </a:lnTo>
                  <a:lnTo>
                    <a:pt x="264" y="174"/>
                  </a:lnTo>
                  <a:lnTo>
                    <a:pt x="240" y="170"/>
                  </a:lnTo>
                  <a:lnTo>
                    <a:pt x="249" y="143"/>
                  </a:lnTo>
                  <a:lnTo>
                    <a:pt x="260" y="129"/>
                  </a:lnTo>
                  <a:lnTo>
                    <a:pt x="198" y="92"/>
                  </a:lnTo>
                  <a:lnTo>
                    <a:pt x="178" y="92"/>
                  </a:lnTo>
                  <a:lnTo>
                    <a:pt x="163" y="67"/>
                  </a:lnTo>
                  <a:lnTo>
                    <a:pt x="127" y="59"/>
                  </a:lnTo>
                  <a:lnTo>
                    <a:pt x="113" y="81"/>
                  </a:lnTo>
                  <a:lnTo>
                    <a:pt x="61" y="81"/>
                  </a:lnTo>
                  <a:lnTo>
                    <a:pt x="46" y="115"/>
                  </a:lnTo>
                  <a:lnTo>
                    <a:pt x="11" y="119"/>
                  </a:lnTo>
                  <a:lnTo>
                    <a:pt x="0" y="67"/>
                  </a:lnTo>
                  <a:lnTo>
                    <a:pt x="329" y="0"/>
                  </a:lnTo>
                  <a:lnTo>
                    <a:pt x="382" y="137"/>
                  </a:lnTo>
                  <a:lnTo>
                    <a:pt x="436" y="129"/>
                  </a:lnTo>
                </a:path>
              </a:pathLst>
            </a:custGeom>
            <a:noFill/>
            <a:ln w="12700" cap="rnd">
              <a:solidFill>
                <a:srgbClr val="000000"/>
              </a:solidFill>
              <a:prstDash val="solid"/>
              <a:round/>
              <a:headEnd/>
              <a:tailEnd/>
            </a:ln>
          </p:spPr>
          <p:txBody>
            <a:bodyPr/>
            <a:lstStyle/>
            <a:p>
              <a:endParaRPr lang="en-US"/>
            </a:p>
          </p:txBody>
        </p:sp>
      </p:grpSp>
      <p:sp>
        <p:nvSpPr>
          <p:cNvPr id="745816" name="Freeform 344"/>
          <p:cNvSpPr>
            <a:spLocks/>
          </p:cNvSpPr>
          <p:nvPr/>
        </p:nvSpPr>
        <p:spPr bwMode="auto">
          <a:xfrm>
            <a:off x="5857875" y="3516313"/>
            <a:ext cx="1109663" cy="568325"/>
          </a:xfrm>
          <a:custGeom>
            <a:avLst/>
            <a:gdLst/>
            <a:ahLst/>
            <a:cxnLst>
              <a:cxn ang="0">
                <a:pos x="26" y="357"/>
              </a:cxn>
              <a:cxn ang="0">
                <a:pos x="37" y="338"/>
              </a:cxn>
              <a:cxn ang="0">
                <a:pos x="11" y="324"/>
              </a:cxn>
              <a:cxn ang="0">
                <a:pos x="0" y="310"/>
              </a:cxn>
              <a:cxn ang="0">
                <a:pos x="15" y="293"/>
              </a:cxn>
              <a:cxn ang="0">
                <a:pos x="86" y="293"/>
              </a:cxn>
              <a:cxn ang="0">
                <a:pos x="76" y="269"/>
              </a:cxn>
              <a:cxn ang="0">
                <a:pos x="103" y="257"/>
              </a:cxn>
              <a:cxn ang="0">
                <a:pos x="86" y="243"/>
              </a:cxn>
              <a:cxn ang="0">
                <a:pos x="118" y="196"/>
              </a:cxn>
              <a:cxn ang="0">
                <a:pos x="152" y="174"/>
              </a:cxn>
              <a:cxn ang="0">
                <a:pos x="270" y="160"/>
              </a:cxn>
              <a:cxn ang="0">
                <a:pos x="274" y="128"/>
              </a:cxn>
              <a:cxn ang="0">
                <a:pos x="309" y="147"/>
              </a:cxn>
              <a:cxn ang="0">
                <a:pos x="335" y="102"/>
              </a:cxn>
              <a:cxn ang="0">
                <a:pos x="360" y="54"/>
              </a:cxn>
              <a:cxn ang="0">
                <a:pos x="401" y="23"/>
              </a:cxn>
              <a:cxn ang="0">
                <a:pos x="476" y="5"/>
              </a:cxn>
              <a:cxn ang="0">
                <a:pos x="511" y="23"/>
              </a:cxn>
              <a:cxn ang="0">
                <a:pos x="541" y="9"/>
              </a:cxn>
              <a:cxn ang="0">
                <a:pos x="568" y="23"/>
              </a:cxn>
              <a:cxn ang="0">
                <a:pos x="578" y="0"/>
              </a:cxn>
              <a:cxn ang="0">
                <a:pos x="598" y="0"/>
              </a:cxn>
              <a:cxn ang="0">
                <a:pos x="632" y="32"/>
              </a:cxn>
              <a:cxn ang="0">
                <a:pos x="643" y="96"/>
              </a:cxn>
              <a:cxn ang="0">
                <a:pos x="667" y="114"/>
              </a:cxn>
              <a:cxn ang="0">
                <a:pos x="679" y="141"/>
              </a:cxn>
              <a:cxn ang="0">
                <a:pos x="699" y="141"/>
              </a:cxn>
              <a:cxn ang="0">
                <a:pos x="675" y="182"/>
              </a:cxn>
              <a:cxn ang="0">
                <a:pos x="643" y="196"/>
              </a:cxn>
              <a:cxn ang="0">
                <a:pos x="637" y="234"/>
              </a:cxn>
              <a:cxn ang="0">
                <a:pos x="583" y="269"/>
              </a:cxn>
              <a:cxn ang="0">
                <a:pos x="167" y="329"/>
              </a:cxn>
              <a:cxn ang="0">
                <a:pos x="128" y="324"/>
              </a:cxn>
              <a:cxn ang="0">
                <a:pos x="137" y="343"/>
              </a:cxn>
              <a:cxn ang="0">
                <a:pos x="26" y="358"/>
              </a:cxn>
              <a:cxn ang="0">
                <a:pos x="26" y="357"/>
              </a:cxn>
            </a:cxnLst>
            <a:rect l="0" t="0" r="r" b="b"/>
            <a:pathLst>
              <a:path w="699" h="358">
                <a:moveTo>
                  <a:pt x="26" y="357"/>
                </a:moveTo>
                <a:lnTo>
                  <a:pt x="37" y="338"/>
                </a:lnTo>
                <a:lnTo>
                  <a:pt x="11" y="324"/>
                </a:lnTo>
                <a:lnTo>
                  <a:pt x="0" y="310"/>
                </a:lnTo>
                <a:lnTo>
                  <a:pt x="15" y="293"/>
                </a:lnTo>
                <a:lnTo>
                  <a:pt x="86" y="293"/>
                </a:lnTo>
                <a:lnTo>
                  <a:pt x="76" y="269"/>
                </a:lnTo>
                <a:lnTo>
                  <a:pt x="103" y="257"/>
                </a:lnTo>
                <a:lnTo>
                  <a:pt x="86" y="243"/>
                </a:lnTo>
                <a:lnTo>
                  <a:pt x="118" y="196"/>
                </a:lnTo>
                <a:lnTo>
                  <a:pt x="152" y="174"/>
                </a:lnTo>
                <a:lnTo>
                  <a:pt x="270" y="160"/>
                </a:lnTo>
                <a:lnTo>
                  <a:pt x="274" y="128"/>
                </a:lnTo>
                <a:lnTo>
                  <a:pt x="309" y="147"/>
                </a:lnTo>
                <a:lnTo>
                  <a:pt x="335" y="102"/>
                </a:lnTo>
                <a:lnTo>
                  <a:pt x="360" y="54"/>
                </a:lnTo>
                <a:lnTo>
                  <a:pt x="401" y="23"/>
                </a:lnTo>
                <a:lnTo>
                  <a:pt x="476" y="5"/>
                </a:lnTo>
                <a:lnTo>
                  <a:pt x="511" y="23"/>
                </a:lnTo>
                <a:lnTo>
                  <a:pt x="541" y="9"/>
                </a:lnTo>
                <a:lnTo>
                  <a:pt x="568" y="23"/>
                </a:lnTo>
                <a:lnTo>
                  <a:pt x="578" y="0"/>
                </a:lnTo>
                <a:lnTo>
                  <a:pt x="598" y="0"/>
                </a:lnTo>
                <a:lnTo>
                  <a:pt x="632" y="32"/>
                </a:lnTo>
                <a:lnTo>
                  <a:pt x="643" y="96"/>
                </a:lnTo>
                <a:lnTo>
                  <a:pt x="667" y="114"/>
                </a:lnTo>
                <a:lnTo>
                  <a:pt x="679" y="141"/>
                </a:lnTo>
                <a:lnTo>
                  <a:pt x="699" y="141"/>
                </a:lnTo>
                <a:lnTo>
                  <a:pt x="675" y="182"/>
                </a:lnTo>
                <a:lnTo>
                  <a:pt x="643" y="196"/>
                </a:lnTo>
                <a:lnTo>
                  <a:pt x="637" y="234"/>
                </a:lnTo>
                <a:lnTo>
                  <a:pt x="583" y="269"/>
                </a:lnTo>
                <a:lnTo>
                  <a:pt x="167" y="329"/>
                </a:lnTo>
                <a:lnTo>
                  <a:pt x="128" y="324"/>
                </a:lnTo>
                <a:lnTo>
                  <a:pt x="137" y="343"/>
                </a:lnTo>
                <a:lnTo>
                  <a:pt x="26" y="358"/>
                </a:lnTo>
                <a:lnTo>
                  <a:pt x="26" y="357"/>
                </a:lnTo>
                <a:close/>
              </a:path>
            </a:pathLst>
          </a:custGeom>
          <a:solidFill>
            <a:srgbClr val="FFFFFF"/>
          </a:solidFill>
          <a:ln w="9525">
            <a:noFill/>
            <a:round/>
            <a:headEnd/>
            <a:tailEnd/>
          </a:ln>
        </p:spPr>
        <p:txBody>
          <a:bodyPr/>
          <a:lstStyle/>
          <a:p>
            <a:endParaRPr lang="en-US"/>
          </a:p>
        </p:txBody>
      </p:sp>
      <p:grpSp>
        <p:nvGrpSpPr>
          <p:cNvPr id="745790" name="Group 345"/>
          <p:cNvGrpSpPr>
            <a:grpSpLocks/>
          </p:cNvGrpSpPr>
          <p:nvPr/>
        </p:nvGrpSpPr>
        <p:grpSpPr bwMode="auto">
          <a:xfrm>
            <a:off x="5857875" y="3516313"/>
            <a:ext cx="1109663" cy="568325"/>
            <a:chOff x="3738" y="2155"/>
            <a:chExt cx="699" cy="358"/>
          </a:xfrm>
        </p:grpSpPr>
        <p:sp>
          <p:nvSpPr>
            <p:cNvPr id="745818" name="Freeform 346"/>
            <p:cNvSpPr>
              <a:spLocks/>
            </p:cNvSpPr>
            <p:nvPr/>
          </p:nvSpPr>
          <p:spPr bwMode="auto">
            <a:xfrm>
              <a:off x="3738" y="2155"/>
              <a:ext cx="699" cy="358"/>
            </a:xfrm>
            <a:custGeom>
              <a:avLst/>
              <a:gdLst/>
              <a:ahLst/>
              <a:cxnLst>
                <a:cxn ang="0">
                  <a:pos x="26" y="357"/>
                </a:cxn>
                <a:cxn ang="0">
                  <a:pos x="37" y="338"/>
                </a:cxn>
                <a:cxn ang="0">
                  <a:pos x="11" y="324"/>
                </a:cxn>
                <a:cxn ang="0">
                  <a:pos x="0" y="310"/>
                </a:cxn>
                <a:cxn ang="0">
                  <a:pos x="15" y="293"/>
                </a:cxn>
                <a:cxn ang="0">
                  <a:pos x="86" y="293"/>
                </a:cxn>
                <a:cxn ang="0">
                  <a:pos x="76" y="269"/>
                </a:cxn>
                <a:cxn ang="0">
                  <a:pos x="103" y="257"/>
                </a:cxn>
                <a:cxn ang="0">
                  <a:pos x="86" y="243"/>
                </a:cxn>
                <a:cxn ang="0">
                  <a:pos x="118" y="196"/>
                </a:cxn>
                <a:cxn ang="0">
                  <a:pos x="152" y="174"/>
                </a:cxn>
                <a:cxn ang="0">
                  <a:pos x="270" y="160"/>
                </a:cxn>
                <a:cxn ang="0">
                  <a:pos x="274" y="128"/>
                </a:cxn>
                <a:cxn ang="0">
                  <a:pos x="309" y="147"/>
                </a:cxn>
                <a:cxn ang="0">
                  <a:pos x="335" y="102"/>
                </a:cxn>
                <a:cxn ang="0">
                  <a:pos x="360" y="54"/>
                </a:cxn>
                <a:cxn ang="0">
                  <a:pos x="401" y="23"/>
                </a:cxn>
                <a:cxn ang="0">
                  <a:pos x="476" y="5"/>
                </a:cxn>
                <a:cxn ang="0">
                  <a:pos x="511" y="23"/>
                </a:cxn>
                <a:cxn ang="0">
                  <a:pos x="541" y="9"/>
                </a:cxn>
                <a:cxn ang="0">
                  <a:pos x="568" y="23"/>
                </a:cxn>
                <a:cxn ang="0">
                  <a:pos x="578" y="0"/>
                </a:cxn>
                <a:cxn ang="0">
                  <a:pos x="598" y="0"/>
                </a:cxn>
                <a:cxn ang="0">
                  <a:pos x="632" y="32"/>
                </a:cxn>
                <a:cxn ang="0">
                  <a:pos x="643" y="96"/>
                </a:cxn>
                <a:cxn ang="0">
                  <a:pos x="667" y="114"/>
                </a:cxn>
                <a:cxn ang="0">
                  <a:pos x="679" y="141"/>
                </a:cxn>
                <a:cxn ang="0">
                  <a:pos x="699" y="141"/>
                </a:cxn>
                <a:cxn ang="0">
                  <a:pos x="675" y="182"/>
                </a:cxn>
                <a:cxn ang="0">
                  <a:pos x="643" y="196"/>
                </a:cxn>
                <a:cxn ang="0">
                  <a:pos x="637" y="234"/>
                </a:cxn>
                <a:cxn ang="0">
                  <a:pos x="583" y="269"/>
                </a:cxn>
                <a:cxn ang="0">
                  <a:pos x="167" y="329"/>
                </a:cxn>
                <a:cxn ang="0">
                  <a:pos x="128" y="324"/>
                </a:cxn>
                <a:cxn ang="0">
                  <a:pos x="137" y="343"/>
                </a:cxn>
                <a:cxn ang="0">
                  <a:pos x="26" y="358"/>
                </a:cxn>
                <a:cxn ang="0">
                  <a:pos x="26" y="357"/>
                </a:cxn>
              </a:cxnLst>
              <a:rect l="0" t="0" r="r" b="b"/>
              <a:pathLst>
                <a:path w="699" h="358">
                  <a:moveTo>
                    <a:pt x="26" y="357"/>
                  </a:moveTo>
                  <a:lnTo>
                    <a:pt x="37" y="338"/>
                  </a:lnTo>
                  <a:lnTo>
                    <a:pt x="11" y="324"/>
                  </a:lnTo>
                  <a:lnTo>
                    <a:pt x="0" y="310"/>
                  </a:lnTo>
                  <a:lnTo>
                    <a:pt x="15" y="293"/>
                  </a:lnTo>
                  <a:lnTo>
                    <a:pt x="86" y="293"/>
                  </a:lnTo>
                  <a:lnTo>
                    <a:pt x="76" y="269"/>
                  </a:lnTo>
                  <a:lnTo>
                    <a:pt x="103" y="257"/>
                  </a:lnTo>
                  <a:lnTo>
                    <a:pt x="86" y="243"/>
                  </a:lnTo>
                  <a:lnTo>
                    <a:pt x="118" y="196"/>
                  </a:lnTo>
                  <a:lnTo>
                    <a:pt x="152" y="174"/>
                  </a:lnTo>
                  <a:lnTo>
                    <a:pt x="270" y="160"/>
                  </a:lnTo>
                  <a:lnTo>
                    <a:pt x="274" y="128"/>
                  </a:lnTo>
                  <a:lnTo>
                    <a:pt x="309" y="147"/>
                  </a:lnTo>
                  <a:lnTo>
                    <a:pt x="335" y="102"/>
                  </a:lnTo>
                  <a:lnTo>
                    <a:pt x="360" y="54"/>
                  </a:lnTo>
                  <a:lnTo>
                    <a:pt x="401" y="23"/>
                  </a:lnTo>
                  <a:lnTo>
                    <a:pt x="476" y="5"/>
                  </a:lnTo>
                  <a:lnTo>
                    <a:pt x="511" y="23"/>
                  </a:lnTo>
                  <a:lnTo>
                    <a:pt x="541" y="9"/>
                  </a:lnTo>
                  <a:lnTo>
                    <a:pt x="568" y="23"/>
                  </a:lnTo>
                  <a:lnTo>
                    <a:pt x="578" y="0"/>
                  </a:lnTo>
                  <a:lnTo>
                    <a:pt x="598" y="0"/>
                  </a:lnTo>
                  <a:lnTo>
                    <a:pt x="632" y="32"/>
                  </a:lnTo>
                  <a:lnTo>
                    <a:pt x="643" y="96"/>
                  </a:lnTo>
                  <a:lnTo>
                    <a:pt x="667" y="114"/>
                  </a:lnTo>
                  <a:lnTo>
                    <a:pt x="679" y="141"/>
                  </a:lnTo>
                  <a:lnTo>
                    <a:pt x="699" y="141"/>
                  </a:lnTo>
                  <a:lnTo>
                    <a:pt x="675" y="182"/>
                  </a:lnTo>
                  <a:lnTo>
                    <a:pt x="643" y="196"/>
                  </a:lnTo>
                  <a:lnTo>
                    <a:pt x="637" y="234"/>
                  </a:lnTo>
                  <a:lnTo>
                    <a:pt x="583" y="269"/>
                  </a:lnTo>
                  <a:lnTo>
                    <a:pt x="167" y="329"/>
                  </a:lnTo>
                  <a:lnTo>
                    <a:pt x="128" y="324"/>
                  </a:lnTo>
                  <a:lnTo>
                    <a:pt x="137" y="343"/>
                  </a:lnTo>
                  <a:lnTo>
                    <a:pt x="26" y="358"/>
                  </a:lnTo>
                  <a:lnTo>
                    <a:pt x="26" y="357"/>
                  </a:lnTo>
                  <a:close/>
                </a:path>
              </a:pathLst>
            </a:custGeom>
            <a:solidFill>
              <a:srgbClr val="FFEA00"/>
            </a:solidFill>
            <a:ln w="9525">
              <a:noFill/>
              <a:round/>
              <a:headEnd/>
              <a:tailEnd/>
            </a:ln>
          </p:spPr>
          <p:txBody>
            <a:bodyPr/>
            <a:lstStyle/>
            <a:p>
              <a:endParaRPr lang="en-US"/>
            </a:p>
          </p:txBody>
        </p:sp>
        <p:sp>
          <p:nvSpPr>
            <p:cNvPr id="745819" name="Freeform 347"/>
            <p:cNvSpPr>
              <a:spLocks/>
            </p:cNvSpPr>
            <p:nvPr/>
          </p:nvSpPr>
          <p:spPr bwMode="auto">
            <a:xfrm>
              <a:off x="3738" y="2155"/>
              <a:ext cx="699" cy="358"/>
            </a:xfrm>
            <a:custGeom>
              <a:avLst/>
              <a:gdLst/>
              <a:ahLst/>
              <a:cxnLst>
                <a:cxn ang="0">
                  <a:pos x="26" y="357"/>
                </a:cxn>
                <a:cxn ang="0">
                  <a:pos x="37" y="338"/>
                </a:cxn>
                <a:cxn ang="0">
                  <a:pos x="11" y="324"/>
                </a:cxn>
                <a:cxn ang="0">
                  <a:pos x="0" y="310"/>
                </a:cxn>
                <a:cxn ang="0">
                  <a:pos x="15" y="293"/>
                </a:cxn>
                <a:cxn ang="0">
                  <a:pos x="86" y="293"/>
                </a:cxn>
                <a:cxn ang="0">
                  <a:pos x="76" y="269"/>
                </a:cxn>
                <a:cxn ang="0">
                  <a:pos x="103" y="257"/>
                </a:cxn>
                <a:cxn ang="0">
                  <a:pos x="86" y="243"/>
                </a:cxn>
                <a:cxn ang="0">
                  <a:pos x="118" y="196"/>
                </a:cxn>
                <a:cxn ang="0">
                  <a:pos x="152" y="174"/>
                </a:cxn>
                <a:cxn ang="0">
                  <a:pos x="270" y="160"/>
                </a:cxn>
                <a:cxn ang="0">
                  <a:pos x="274" y="128"/>
                </a:cxn>
                <a:cxn ang="0">
                  <a:pos x="309" y="147"/>
                </a:cxn>
                <a:cxn ang="0">
                  <a:pos x="335" y="102"/>
                </a:cxn>
                <a:cxn ang="0">
                  <a:pos x="360" y="54"/>
                </a:cxn>
                <a:cxn ang="0">
                  <a:pos x="401" y="23"/>
                </a:cxn>
                <a:cxn ang="0">
                  <a:pos x="476" y="5"/>
                </a:cxn>
                <a:cxn ang="0">
                  <a:pos x="511" y="23"/>
                </a:cxn>
                <a:cxn ang="0">
                  <a:pos x="541" y="9"/>
                </a:cxn>
                <a:cxn ang="0">
                  <a:pos x="568" y="23"/>
                </a:cxn>
                <a:cxn ang="0">
                  <a:pos x="578" y="0"/>
                </a:cxn>
                <a:cxn ang="0">
                  <a:pos x="598" y="0"/>
                </a:cxn>
                <a:cxn ang="0">
                  <a:pos x="632" y="32"/>
                </a:cxn>
                <a:cxn ang="0">
                  <a:pos x="643" y="96"/>
                </a:cxn>
                <a:cxn ang="0">
                  <a:pos x="667" y="114"/>
                </a:cxn>
                <a:cxn ang="0">
                  <a:pos x="679" y="141"/>
                </a:cxn>
                <a:cxn ang="0">
                  <a:pos x="699" y="141"/>
                </a:cxn>
                <a:cxn ang="0">
                  <a:pos x="675" y="182"/>
                </a:cxn>
                <a:cxn ang="0">
                  <a:pos x="643" y="196"/>
                </a:cxn>
                <a:cxn ang="0">
                  <a:pos x="637" y="234"/>
                </a:cxn>
                <a:cxn ang="0">
                  <a:pos x="583" y="269"/>
                </a:cxn>
                <a:cxn ang="0">
                  <a:pos x="167" y="329"/>
                </a:cxn>
                <a:cxn ang="0">
                  <a:pos x="128" y="324"/>
                </a:cxn>
                <a:cxn ang="0">
                  <a:pos x="137" y="343"/>
                </a:cxn>
                <a:cxn ang="0">
                  <a:pos x="26" y="358"/>
                </a:cxn>
              </a:cxnLst>
              <a:rect l="0" t="0" r="r" b="b"/>
              <a:pathLst>
                <a:path w="699" h="358">
                  <a:moveTo>
                    <a:pt x="26" y="357"/>
                  </a:moveTo>
                  <a:lnTo>
                    <a:pt x="37" y="338"/>
                  </a:lnTo>
                  <a:lnTo>
                    <a:pt x="11" y="324"/>
                  </a:lnTo>
                  <a:lnTo>
                    <a:pt x="0" y="310"/>
                  </a:lnTo>
                  <a:lnTo>
                    <a:pt x="15" y="293"/>
                  </a:lnTo>
                  <a:lnTo>
                    <a:pt x="86" y="293"/>
                  </a:lnTo>
                  <a:lnTo>
                    <a:pt x="76" y="269"/>
                  </a:lnTo>
                  <a:lnTo>
                    <a:pt x="103" y="257"/>
                  </a:lnTo>
                  <a:lnTo>
                    <a:pt x="86" y="243"/>
                  </a:lnTo>
                  <a:lnTo>
                    <a:pt x="118" y="196"/>
                  </a:lnTo>
                  <a:lnTo>
                    <a:pt x="152" y="174"/>
                  </a:lnTo>
                  <a:lnTo>
                    <a:pt x="270" y="160"/>
                  </a:lnTo>
                  <a:lnTo>
                    <a:pt x="274" y="128"/>
                  </a:lnTo>
                  <a:lnTo>
                    <a:pt x="309" y="147"/>
                  </a:lnTo>
                  <a:lnTo>
                    <a:pt x="335" y="102"/>
                  </a:lnTo>
                  <a:lnTo>
                    <a:pt x="360" y="54"/>
                  </a:lnTo>
                  <a:lnTo>
                    <a:pt x="401" y="23"/>
                  </a:lnTo>
                  <a:lnTo>
                    <a:pt x="476" y="5"/>
                  </a:lnTo>
                  <a:lnTo>
                    <a:pt x="511" y="23"/>
                  </a:lnTo>
                  <a:lnTo>
                    <a:pt x="541" y="9"/>
                  </a:lnTo>
                  <a:lnTo>
                    <a:pt x="568" y="23"/>
                  </a:lnTo>
                  <a:lnTo>
                    <a:pt x="578" y="0"/>
                  </a:lnTo>
                  <a:lnTo>
                    <a:pt x="598" y="0"/>
                  </a:lnTo>
                  <a:lnTo>
                    <a:pt x="632" y="32"/>
                  </a:lnTo>
                  <a:lnTo>
                    <a:pt x="643" y="96"/>
                  </a:lnTo>
                  <a:lnTo>
                    <a:pt x="667" y="114"/>
                  </a:lnTo>
                  <a:lnTo>
                    <a:pt x="679" y="141"/>
                  </a:lnTo>
                  <a:lnTo>
                    <a:pt x="699" y="141"/>
                  </a:lnTo>
                  <a:lnTo>
                    <a:pt x="675" y="182"/>
                  </a:lnTo>
                  <a:lnTo>
                    <a:pt x="643" y="196"/>
                  </a:lnTo>
                  <a:lnTo>
                    <a:pt x="637" y="234"/>
                  </a:lnTo>
                  <a:lnTo>
                    <a:pt x="583" y="269"/>
                  </a:lnTo>
                  <a:lnTo>
                    <a:pt x="167" y="329"/>
                  </a:lnTo>
                  <a:lnTo>
                    <a:pt x="128" y="324"/>
                  </a:lnTo>
                  <a:lnTo>
                    <a:pt x="137" y="343"/>
                  </a:lnTo>
                  <a:lnTo>
                    <a:pt x="26" y="358"/>
                  </a:lnTo>
                </a:path>
              </a:pathLst>
            </a:custGeom>
            <a:noFill/>
            <a:ln w="12700" cap="rnd">
              <a:solidFill>
                <a:srgbClr val="000000"/>
              </a:solidFill>
              <a:prstDash val="solid"/>
              <a:round/>
              <a:headEnd/>
              <a:tailEnd/>
            </a:ln>
          </p:spPr>
          <p:txBody>
            <a:bodyPr/>
            <a:lstStyle/>
            <a:p>
              <a:endParaRPr lang="en-US"/>
            </a:p>
          </p:txBody>
        </p:sp>
      </p:grpSp>
      <p:sp>
        <p:nvSpPr>
          <p:cNvPr id="745820" name="Freeform 348"/>
          <p:cNvSpPr>
            <a:spLocks/>
          </p:cNvSpPr>
          <p:nvPr/>
        </p:nvSpPr>
        <p:spPr bwMode="auto">
          <a:xfrm>
            <a:off x="7785100" y="3076575"/>
            <a:ext cx="180975" cy="261938"/>
          </a:xfrm>
          <a:custGeom>
            <a:avLst/>
            <a:gdLst/>
            <a:ahLst/>
            <a:cxnLst>
              <a:cxn ang="0">
                <a:pos x="0" y="28"/>
              </a:cxn>
              <a:cxn ang="0">
                <a:pos x="53" y="165"/>
              </a:cxn>
              <a:cxn ang="0">
                <a:pos x="108" y="156"/>
              </a:cxn>
              <a:cxn ang="0">
                <a:pos x="114" y="133"/>
              </a:cxn>
              <a:cxn ang="0">
                <a:pos x="92" y="114"/>
              </a:cxn>
              <a:cxn ang="0">
                <a:pos x="73" y="100"/>
              </a:cxn>
              <a:cxn ang="0">
                <a:pos x="37" y="32"/>
              </a:cxn>
              <a:cxn ang="0">
                <a:pos x="41" y="4"/>
              </a:cxn>
              <a:cxn ang="0">
                <a:pos x="11" y="0"/>
              </a:cxn>
              <a:cxn ang="0">
                <a:pos x="0" y="28"/>
              </a:cxn>
            </a:cxnLst>
            <a:rect l="0" t="0" r="r" b="b"/>
            <a:pathLst>
              <a:path w="114" h="165">
                <a:moveTo>
                  <a:pt x="0" y="28"/>
                </a:moveTo>
                <a:lnTo>
                  <a:pt x="53" y="165"/>
                </a:lnTo>
                <a:lnTo>
                  <a:pt x="108" y="156"/>
                </a:lnTo>
                <a:lnTo>
                  <a:pt x="114" y="133"/>
                </a:lnTo>
                <a:lnTo>
                  <a:pt x="92" y="114"/>
                </a:lnTo>
                <a:lnTo>
                  <a:pt x="73" y="100"/>
                </a:lnTo>
                <a:lnTo>
                  <a:pt x="37" y="32"/>
                </a:lnTo>
                <a:lnTo>
                  <a:pt x="41" y="4"/>
                </a:lnTo>
                <a:lnTo>
                  <a:pt x="11" y="0"/>
                </a:lnTo>
                <a:lnTo>
                  <a:pt x="0" y="28"/>
                </a:lnTo>
                <a:close/>
              </a:path>
            </a:pathLst>
          </a:custGeom>
          <a:solidFill>
            <a:srgbClr val="FFFFFF"/>
          </a:solidFill>
          <a:ln w="9525">
            <a:noFill/>
            <a:round/>
            <a:headEnd/>
            <a:tailEnd/>
          </a:ln>
        </p:spPr>
        <p:txBody>
          <a:bodyPr/>
          <a:lstStyle/>
          <a:p>
            <a:endParaRPr lang="en-US"/>
          </a:p>
        </p:txBody>
      </p:sp>
      <p:grpSp>
        <p:nvGrpSpPr>
          <p:cNvPr id="745794" name="Group 349"/>
          <p:cNvGrpSpPr>
            <a:grpSpLocks/>
          </p:cNvGrpSpPr>
          <p:nvPr/>
        </p:nvGrpSpPr>
        <p:grpSpPr bwMode="auto">
          <a:xfrm>
            <a:off x="7785100" y="3076575"/>
            <a:ext cx="180975" cy="261938"/>
            <a:chOff x="4952" y="1878"/>
            <a:chExt cx="114" cy="165"/>
          </a:xfrm>
        </p:grpSpPr>
        <p:sp>
          <p:nvSpPr>
            <p:cNvPr id="745822" name="Freeform 350"/>
            <p:cNvSpPr>
              <a:spLocks/>
            </p:cNvSpPr>
            <p:nvPr/>
          </p:nvSpPr>
          <p:spPr bwMode="auto">
            <a:xfrm>
              <a:off x="4952" y="1878"/>
              <a:ext cx="114" cy="165"/>
            </a:xfrm>
            <a:custGeom>
              <a:avLst/>
              <a:gdLst/>
              <a:ahLst/>
              <a:cxnLst>
                <a:cxn ang="0">
                  <a:pos x="0" y="28"/>
                </a:cxn>
                <a:cxn ang="0">
                  <a:pos x="53" y="165"/>
                </a:cxn>
                <a:cxn ang="0">
                  <a:pos x="108" y="156"/>
                </a:cxn>
                <a:cxn ang="0">
                  <a:pos x="114" y="133"/>
                </a:cxn>
                <a:cxn ang="0">
                  <a:pos x="92" y="114"/>
                </a:cxn>
                <a:cxn ang="0">
                  <a:pos x="73" y="100"/>
                </a:cxn>
                <a:cxn ang="0">
                  <a:pos x="37" y="32"/>
                </a:cxn>
                <a:cxn ang="0">
                  <a:pos x="41" y="4"/>
                </a:cxn>
                <a:cxn ang="0">
                  <a:pos x="11" y="0"/>
                </a:cxn>
                <a:cxn ang="0">
                  <a:pos x="0" y="28"/>
                </a:cxn>
              </a:cxnLst>
              <a:rect l="0" t="0" r="r" b="b"/>
              <a:pathLst>
                <a:path w="114" h="165">
                  <a:moveTo>
                    <a:pt x="0" y="28"/>
                  </a:moveTo>
                  <a:lnTo>
                    <a:pt x="53" y="165"/>
                  </a:lnTo>
                  <a:lnTo>
                    <a:pt x="108" y="156"/>
                  </a:lnTo>
                  <a:lnTo>
                    <a:pt x="114" y="133"/>
                  </a:lnTo>
                  <a:lnTo>
                    <a:pt x="92" y="114"/>
                  </a:lnTo>
                  <a:lnTo>
                    <a:pt x="73" y="100"/>
                  </a:lnTo>
                  <a:lnTo>
                    <a:pt x="37" y="32"/>
                  </a:lnTo>
                  <a:lnTo>
                    <a:pt x="41" y="4"/>
                  </a:lnTo>
                  <a:lnTo>
                    <a:pt x="11" y="0"/>
                  </a:lnTo>
                  <a:lnTo>
                    <a:pt x="0" y="28"/>
                  </a:lnTo>
                  <a:close/>
                </a:path>
              </a:pathLst>
            </a:custGeom>
            <a:solidFill>
              <a:srgbClr val="FFEA00"/>
            </a:solidFill>
            <a:ln w="9525">
              <a:noFill/>
              <a:round/>
              <a:headEnd/>
              <a:tailEnd/>
            </a:ln>
          </p:spPr>
          <p:txBody>
            <a:bodyPr/>
            <a:lstStyle/>
            <a:p>
              <a:endParaRPr lang="en-US"/>
            </a:p>
          </p:txBody>
        </p:sp>
        <p:sp>
          <p:nvSpPr>
            <p:cNvPr id="745823" name="Freeform 351"/>
            <p:cNvSpPr>
              <a:spLocks/>
            </p:cNvSpPr>
            <p:nvPr/>
          </p:nvSpPr>
          <p:spPr bwMode="auto">
            <a:xfrm>
              <a:off x="4952" y="1878"/>
              <a:ext cx="114" cy="165"/>
            </a:xfrm>
            <a:custGeom>
              <a:avLst/>
              <a:gdLst/>
              <a:ahLst/>
              <a:cxnLst>
                <a:cxn ang="0">
                  <a:pos x="0" y="28"/>
                </a:cxn>
                <a:cxn ang="0">
                  <a:pos x="53" y="165"/>
                </a:cxn>
                <a:cxn ang="0">
                  <a:pos x="108" y="156"/>
                </a:cxn>
                <a:cxn ang="0">
                  <a:pos x="114" y="133"/>
                </a:cxn>
                <a:cxn ang="0">
                  <a:pos x="92" y="114"/>
                </a:cxn>
                <a:cxn ang="0">
                  <a:pos x="73" y="100"/>
                </a:cxn>
                <a:cxn ang="0">
                  <a:pos x="37" y="32"/>
                </a:cxn>
                <a:cxn ang="0">
                  <a:pos x="41" y="4"/>
                </a:cxn>
                <a:cxn ang="0">
                  <a:pos x="11" y="0"/>
                </a:cxn>
                <a:cxn ang="0">
                  <a:pos x="0" y="28"/>
                </a:cxn>
              </a:cxnLst>
              <a:rect l="0" t="0" r="r" b="b"/>
              <a:pathLst>
                <a:path w="114" h="165">
                  <a:moveTo>
                    <a:pt x="0" y="28"/>
                  </a:moveTo>
                  <a:lnTo>
                    <a:pt x="53" y="165"/>
                  </a:lnTo>
                  <a:lnTo>
                    <a:pt x="108" y="156"/>
                  </a:lnTo>
                  <a:lnTo>
                    <a:pt x="114" y="133"/>
                  </a:lnTo>
                  <a:lnTo>
                    <a:pt x="92" y="114"/>
                  </a:lnTo>
                  <a:lnTo>
                    <a:pt x="73" y="100"/>
                  </a:lnTo>
                  <a:lnTo>
                    <a:pt x="37" y="32"/>
                  </a:lnTo>
                  <a:lnTo>
                    <a:pt x="41" y="4"/>
                  </a:lnTo>
                  <a:lnTo>
                    <a:pt x="11" y="0"/>
                  </a:lnTo>
                  <a:lnTo>
                    <a:pt x="0" y="28"/>
                  </a:lnTo>
                </a:path>
              </a:pathLst>
            </a:custGeom>
            <a:noFill/>
            <a:ln w="12700" cap="rnd">
              <a:solidFill>
                <a:srgbClr val="000000"/>
              </a:solidFill>
              <a:prstDash val="solid"/>
              <a:round/>
              <a:headEnd/>
              <a:tailEnd/>
            </a:ln>
          </p:spPr>
          <p:txBody>
            <a:bodyPr/>
            <a:lstStyle/>
            <a:p>
              <a:endParaRPr lang="en-US"/>
            </a:p>
          </p:txBody>
        </p:sp>
      </p:grpSp>
      <p:sp>
        <p:nvSpPr>
          <p:cNvPr id="745824" name="Freeform 352"/>
          <p:cNvSpPr>
            <a:spLocks/>
          </p:cNvSpPr>
          <p:nvPr/>
        </p:nvSpPr>
        <p:spPr bwMode="auto">
          <a:xfrm>
            <a:off x="6862763" y="3141663"/>
            <a:ext cx="685800" cy="652462"/>
          </a:xfrm>
          <a:custGeom>
            <a:avLst/>
            <a:gdLst/>
            <a:ahLst/>
            <a:cxnLst>
              <a:cxn ang="0">
                <a:pos x="133" y="0"/>
              </a:cxn>
              <a:cxn ang="0">
                <a:pos x="152" y="78"/>
              </a:cxn>
              <a:cxn ang="0">
                <a:pos x="253" y="54"/>
              </a:cxn>
              <a:cxn ang="0">
                <a:pos x="264" y="105"/>
              </a:cxn>
              <a:cxn ang="0">
                <a:pos x="299" y="101"/>
              </a:cxn>
              <a:cxn ang="0">
                <a:pos x="314" y="67"/>
              </a:cxn>
              <a:cxn ang="0">
                <a:pos x="367" y="67"/>
              </a:cxn>
              <a:cxn ang="0">
                <a:pos x="380" y="46"/>
              </a:cxn>
              <a:cxn ang="0">
                <a:pos x="416" y="54"/>
              </a:cxn>
              <a:cxn ang="0">
                <a:pos x="432" y="78"/>
              </a:cxn>
              <a:cxn ang="0">
                <a:pos x="386" y="67"/>
              </a:cxn>
              <a:cxn ang="0">
                <a:pos x="360" y="132"/>
              </a:cxn>
              <a:cxn ang="0">
                <a:pos x="336" y="150"/>
              </a:cxn>
              <a:cxn ang="0">
                <a:pos x="326" y="191"/>
              </a:cxn>
              <a:cxn ang="0">
                <a:pos x="294" y="215"/>
              </a:cxn>
              <a:cxn ang="0">
                <a:pos x="274" y="206"/>
              </a:cxn>
              <a:cxn ang="0">
                <a:pos x="249" y="219"/>
              </a:cxn>
              <a:cxn ang="0">
                <a:pos x="260" y="237"/>
              </a:cxn>
              <a:cxn ang="0">
                <a:pos x="238" y="297"/>
              </a:cxn>
              <a:cxn ang="0">
                <a:pos x="238" y="330"/>
              </a:cxn>
              <a:cxn ang="0">
                <a:pos x="173" y="374"/>
              </a:cxn>
              <a:cxn ang="0">
                <a:pos x="157" y="370"/>
              </a:cxn>
              <a:cxn ang="0">
                <a:pos x="137" y="402"/>
              </a:cxn>
              <a:cxn ang="0">
                <a:pos x="97" y="411"/>
              </a:cxn>
              <a:cxn ang="0">
                <a:pos x="77" y="379"/>
              </a:cxn>
              <a:cxn ang="0">
                <a:pos x="47" y="379"/>
              </a:cxn>
              <a:cxn ang="0">
                <a:pos x="35" y="351"/>
              </a:cxn>
              <a:cxn ang="0">
                <a:pos x="11" y="334"/>
              </a:cxn>
              <a:cxn ang="0">
                <a:pos x="0" y="270"/>
              </a:cxn>
              <a:cxn ang="0">
                <a:pos x="20" y="260"/>
              </a:cxn>
              <a:cxn ang="0">
                <a:pos x="35" y="237"/>
              </a:cxn>
              <a:cxn ang="0">
                <a:pos x="30" y="219"/>
              </a:cxn>
              <a:cxn ang="0">
                <a:pos x="47" y="191"/>
              </a:cxn>
              <a:cxn ang="0">
                <a:pos x="66" y="181"/>
              </a:cxn>
              <a:cxn ang="0">
                <a:pos x="66" y="160"/>
              </a:cxn>
              <a:cxn ang="0">
                <a:pos x="77" y="136"/>
              </a:cxn>
              <a:cxn ang="0">
                <a:pos x="87" y="123"/>
              </a:cxn>
              <a:cxn ang="0">
                <a:pos x="87" y="132"/>
              </a:cxn>
              <a:cxn ang="0">
                <a:pos x="107" y="115"/>
              </a:cxn>
              <a:cxn ang="0">
                <a:pos x="122" y="67"/>
              </a:cxn>
              <a:cxn ang="0">
                <a:pos x="122" y="22"/>
              </a:cxn>
              <a:cxn ang="0">
                <a:pos x="133" y="0"/>
              </a:cxn>
            </a:cxnLst>
            <a:rect l="0" t="0" r="r" b="b"/>
            <a:pathLst>
              <a:path w="432" h="411">
                <a:moveTo>
                  <a:pt x="133" y="0"/>
                </a:moveTo>
                <a:lnTo>
                  <a:pt x="152" y="78"/>
                </a:lnTo>
                <a:lnTo>
                  <a:pt x="253" y="54"/>
                </a:lnTo>
                <a:lnTo>
                  <a:pt x="264" y="105"/>
                </a:lnTo>
                <a:lnTo>
                  <a:pt x="299" y="101"/>
                </a:lnTo>
                <a:lnTo>
                  <a:pt x="314" y="67"/>
                </a:lnTo>
                <a:lnTo>
                  <a:pt x="367" y="67"/>
                </a:lnTo>
                <a:lnTo>
                  <a:pt x="380" y="46"/>
                </a:lnTo>
                <a:lnTo>
                  <a:pt x="416" y="54"/>
                </a:lnTo>
                <a:lnTo>
                  <a:pt x="432" y="78"/>
                </a:lnTo>
                <a:lnTo>
                  <a:pt x="386" y="67"/>
                </a:lnTo>
                <a:lnTo>
                  <a:pt x="360" y="132"/>
                </a:lnTo>
                <a:lnTo>
                  <a:pt x="336" y="150"/>
                </a:lnTo>
                <a:lnTo>
                  <a:pt x="326" y="191"/>
                </a:lnTo>
                <a:lnTo>
                  <a:pt x="294" y="215"/>
                </a:lnTo>
                <a:lnTo>
                  <a:pt x="274" y="206"/>
                </a:lnTo>
                <a:lnTo>
                  <a:pt x="249" y="219"/>
                </a:lnTo>
                <a:lnTo>
                  <a:pt x="260" y="237"/>
                </a:lnTo>
                <a:lnTo>
                  <a:pt x="238" y="297"/>
                </a:lnTo>
                <a:lnTo>
                  <a:pt x="238" y="330"/>
                </a:lnTo>
                <a:lnTo>
                  <a:pt x="173" y="374"/>
                </a:lnTo>
                <a:lnTo>
                  <a:pt x="157" y="370"/>
                </a:lnTo>
                <a:lnTo>
                  <a:pt x="137" y="402"/>
                </a:lnTo>
                <a:lnTo>
                  <a:pt x="97" y="411"/>
                </a:lnTo>
                <a:lnTo>
                  <a:pt x="77" y="379"/>
                </a:lnTo>
                <a:lnTo>
                  <a:pt x="47" y="379"/>
                </a:lnTo>
                <a:lnTo>
                  <a:pt x="35" y="351"/>
                </a:lnTo>
                <a:lnTo>
                  <a:pt x="11" y="334"/>
                </a:lnTo>
                <a:lnTo>
                  <a:pt x="0" y="270"/>
                </a:lnTo>
                <a:lnTo>
                  <a:pt x="20" y="260"/>
                </a:lnTo>
                <a:lnTo>
                  <a:pt x="35" y="237"/>
                </a:lnTo>
                <a:lnTo>
                  <a:pt x="30" y="219"/>
                </a:lnTo>
                <a:lnTo>
                  <a:pt x="47" y="191"/>
                </a:lnTo>
                <a:lnTo>
                  <a:pt x="66" y="181"/>
                </a:lnTo>
                <a:lnTo>
                  <a:pt x="66" y="160"/>
                </a:lnTo>
                <a:lnTo>
                  <a:pt x="77" y="136"/>
                </a:lnTo>
                <a:lnTo>
                  <a:pt x="87" y="123"/>
                </a:lnTo>
                <a:lnTo>
                  <a:pt x="87" y="132"/>
                </a:lnTo>
                <a:lnTo>
                  <a:pt x="107" y="115"/>
                </a:lnTo>
                <a:lnTo>
                  <a:pt x="122" y="67"/>
                </a:lnTo>
                <a:lnTo>
                  <a:pt x="122" y="22"/>
                </a:lnTo>
                <a:lnTo>
                  <a:pt x="133" y="0"/>
                </a:lnTo>
                <a:close/>
              </a:path>
            </a:pathLst>
          </a:custGeom>
          <a:solidFill>
            <a:srgbClr val="FFFFFF"/>
          </a:solidFill>
          <a:ln w="9525">
            <a:noFill/>
            <a:round/>
            <a:headEnd/>
            <a:tailEnd/>
          </a:ln>
        </p:spPr>
        <p:txBody>
          <a:bodyPr/>
          <a:lstStyle/>
          <a:p>
            <a:endParaRPr lang="en-US"/>
          </a:p>
        </p:txBody>
      </p:sp>
      <p:grpSp>
        <p:nvGrpSpPr>
          <p:cNvPr id="745798" name="Group 353"/>
          <p:cNvGrpSpPr>
            <a:grpSpLocks/>
          </p:cNvGrpSpPr>
          <p:nvPr/>
        </p:nvGrpSpPr>
        <p:grpSpPr bwMode="auto">
          <a:xfrm>
            <a:off x="6862763" y="3141663"/>
            <a:ext cx="685800" cy="652462"/>
            <a:chOff x="4371" y="1919"/>
            <a:chExt cx="432" cy="411"/>
          </a:xfrm>
        </p:grpSpPr>
        <p:sp>
          <p:nvSpPr>
            <p:cNvPr id="745826" name="Freeform 354"/>
            <p:cNvSpPr>
              <a:spLocks/>
            </p:cNvSpPr>
            <p:nvPr/>
          </p:nvSpPr>
          <p:spPr bwMode="auto">
            <a:xfrm>
              <a:off x="4371" y="1919"/>
              <a:ext cx="432" cy="411"/>
            </a:xfrm>
            <a:custGeom>
              <a:avLst/>
              <a:gdLst/>
              <a:ahLst/>
              <a:cxnLst>
                <a:cxn ang="0">
                  <a:pos x="133" y="0"/>
                </a:cxn>
                <a:cxn ang="0">
                  <a:pos x="152" y="78"/>
                </a:cxn>
                <a:cxn ang="0">
                  <a:pos x="253" y="54"/>
                </a:cxn>
                <a:cxn ang="0">
                  <a:pos x="264" y="105"/>
                </a:cxn>
                <a:cxn ang="0">
                  <a:pos x="299" y="101"/>
                </a:cxn>
                <a:cxn ang="0">
                  <a:pos x="314" y="67"/>
                </a:cxn>
                <a:cxn ang="0">
                  <a:pos x="367" y="67"/>
                </a:cxn>
                <a:cxn ang="0">
                  <a:pos x="380" y="46"/>
                </a:cxn>
                <a:cxn ang="0">
                  <a:pos x="416" y="54"/>
                </a:cxn>
                <a:cxn ang="0">
                  <a:pos x="432" y="78"/>
                </a:cxn>
                <a:cxn ang="0">
                  <a:pos x="386" y="67"/>
                </a:cxn>
                <a:cxn ang="0">
                  <a:pos x="360" y="132"/>
                </a:cxn>
                <a:cxn ang="0">
                  <a:pos x="336" y="150"/>
                </a:cxn>
                <a:cxn ang="0">
                  <a:pos x="326" y="191"/>
                </a:cxn>
                <a:cxn ang="0">
                  <a:pos x="294" y="215"/>
                </a:cxn>
                <a:cxn ang="0">
                  <a:pos x="274" y="206"/>
                </a:cxn>
                <a:cxn ang="0">
                  <a:pos x="249" y="219"/>
                </a:cxn>
                <a:cxn ang="0">
                  <a:pos x="260" y="237"/>
                </a:cxn>
                <a:cxn ang="0">
                  <a:pos x="238" y="297"/>
                </a:cxn>
                <a:cxn ang="0">
                  <a:pos x="238" y="330"/>
                </a:cxn>
                <a:cxn ang="0">
                  <a:pos x="173" y="374"/>
                </a:cxn>
                <a:cxn ang="0">
                  <a:pos x="157" y="370"/>
                </a:cxn>
                <a:cxn ang="0">
                  <a:pos x="137" y="402"/>
                </a:cxn>
                <a:cxn ang="0">
                  <a:pos x="97" y="411"/>
                </a:cxn>
                <a:cxn ang="0">
                  <a:pos x="77" y="379"/>
                </a:cxn>
                <a:cxn ang="0">
                  <a:pos x="47" y="379"/>
                </a:cxn>
                <a:cxn ang="0">
                  <a:pos x="35" y="351"/>
                </a:cxn>
                <a:cxn ang="0">
                  <a:pos x="11" y="334"/>
                </a:cxn>
                <a:cxn ang="0">
                  <a:pos x="0" y="270"/>
                </a:cxn>
                <a:cxn ang="0">
                  <a:pos x="20" y="260"/>
                </a:cxn>
                <a:cxn ang="0">
                  <a:pos x="35" y="237"/>
                </a:cxn>
                <a:cxn ang="0">
                  <a:pos x="30" y="219"/>
                </a:cxn>
                <a:cxn ang="0">
                  <a:pos x="47" y="191"/>
                </a:cxn>
                <a:cxn ang="0">
                  <a:pos x="66" y="181"/>
                </a:cxn>
                <a:cxn ang="0">
                  <a:pos x="66" y="160"/>
                </a:cxn>
                <a:cxn ang="0">
                  <a:pos x="77" y="136"/>
                </a:cxn>
                <a:cxn ang="0">
                  <a:pos x="87" y="123"/>
                </a:cxn>
                <a:cxn ang="0">
                  <a:pos x="87" y="132"/>
                </a:cxn>
                <a:cxn ang="0">
                  <a:pos x="107" y="115"/>
                </a:cxn>
                <a:cxn ang="0">
                  <a:pos x="122" y="67"/>
                </a:cxn>
                <a:cxn ang="0">
                  <a:pos x="122" y="22"/>
                </a:cxn>
                <a:cxn ang="0">
                  <a:pos x="133" y="0"/>
                </a:cxn>
              </a:cxnLst>
              <a:rect l="0" t="0" r="r" b="b"/>
              <a:pathLst>
                <a:path w="432" h="411">
                  <a:moveTo>
                    <a:pt x="133" y="0"/>
                  </a:moveTo>
                  <a:lnTo>
                    <a:pt x="152" y="78"/>
                  </a:lnTo>
                  <a:lnTo>
                    <a:pt x="253" y="54"/>
                  </a:lnTo>
                  <a:lnTo>
                    <a:pt x="264" y="105"/>
                  </a:lnTo>
                  <a:lnTo>
                    <a:pt x="299" y="101"/>
                  </a:lnTo>
                  <a:lnTo>
                    <a:pt x="314" y="67"/>
                  </a:lnTo>
                  <a:lnTo>
                    <a:pt x="367" y="67"/>
                  </a:lnTo>
                  <a:lnTo>
                    <a:pt x="380" y="46"/>
                  </a:lnTo>
                  <a:lnTo>
                    <a:pt x="416" y="54"/>
                  </a:lnTo>
                  <a:lnTo>
                    <a:pt x="432" y="78"/>
                  </a:lnTo>
                  <a:lnTo>
                    <a:pt x="386" y="67"/>
                  </a:lnTo>
                  <a:lnTo>
                    <a:pt x="360" y="132"/>
                  </a:lnTo>
                  <a:lnTo>
                    <a:pt x="336" y="150"/>
                  </a:lnTo>
                  <a:lnTo>
                    <a:pt x="326" y="191"/>
                  </a:lnTo>
                  <a:lnTo>
                    <a:pt x="294" y="215"/>
                  </a:lnTo>
                  <a:lnTo>
                    <a:pt x="274" y="206"/>
                  </a:lnTo>
                  <a:lnTo>
                    <a:pt x="249" y="219"/>
                  </a:lnTo>
                  <a:lnTo>
                    <a:pt x="260" y="237"/>
                  </a:lnTo>
                  <a:lnTo>
                    <a:pt x="238" y="297"/>
                  </a:lnTo>
                  <a:lnTo>
                    <a:pt x="238" y="330"/>
                  </a:lnTo>
                  <a:lnTo>
                    <a:pt x="173" y="374"/>
                  </a:lnTo>
                  <a:lnTo>
                    <a:pt x="157" y="370"/>
                  </a:lnTo>
                  <a:lnTo>
                    <a:pt x="137" y="402"/>
                  </a:lnTo>
                  <a:lnTo>
                    <a:pt x="97" y="411"/>
                  </a:lnTo>
                  <a:lnTo>
                    <a:pt x="77" y="379"/>
                  </a:lnTo>
                  <a:lnTo>
                    <a:pt x="47" y="379"/>
                  </a:lnTo>
                  <a:lnTo>
                    <a:pt x="35" y="351"/>
                  </a:lnTo>
                  <a:lnTo>
                    <a:pt x="11" y="334"/>
                  </a:lnTo>
                  <a:lnTo>
                    <a:pt x="0" y="270"/>
                  </a:lnTo>
                  <a:lnTo>
                    <a:pt x="20" y="260"/>
                  </a:lnTo>
                  <a:lnTo>
                    <a:pt x="35" y="237"/>
                  </a:lnTo>
                  <a:lnTo>
                    <a:pt x="30" y="219"/>
                  </a:lnTo>
                  <a:lnTo>
                    <a:pt x="47" y="191"/>
                  </a:lnTo>
                  <a:lnTo>
                    <a:pt x="66" y="181"/>
                  </a:lnTo>
                  <a:lnTo>
                    <a:pt x="66" y="160"/>
                  </a:lnTo>
                  <a:lnTo>
                    <a:pt x="77" y="136"/>
                  </a:lnTo>
                  <a:lnTo>
                    <a:pt x="87" y="123"/>
                  </a:lnTo>
                  <a:lnTo>
                    <a:pt x="87" y="132"/>
                  </a:lnTo>
                  <a:lnTo>
                    <a:pt x="107" y="115"/>
                  </a:lnTo>
                  <a:lnTo>
                    <a:pt x="122" y="67"/>
                  </a:lnTo>
                  <a:lnTo>
                    <a:pt x="122" y="22"/>
                  </a:lnTo>
                  <a:lnTo>
                    <a:pt x="133" y="0"/>
                  </a:lnTo>
                  <a:close/>
                </a:path>
              </a:pathLst>
            </a:custGeom>
            <a:solidFill>
              <a:srgbClr val="FFEA00"/>
            </a:solidFill>
            <a:ln w="9525">
              <a:noFill/>
              <a:round/>
              <a:headEnd/>
              <a:tailEnd/>
            </a:ln>
          </p:spPr>
          <p:txBody>
            <a:bodyPr/>
            <a:lstStyle/>
            <a:p>
              <a:endParaRPr lang="en-US"/>
            </a:p>
          </p:txBody>
        </p:sp>
        <p:sp>
          <p:nvSpPr>
            <p:cNvPr id="745827" name="Freeform 355"/>
            <p:cNvSpPr>
              <a:spLocks/>
            </p:cNvSpPr>
            <p:nvPr/>
          </p:nvSpPr>
          <p:spPr bwMode="auto">
            <a:xfrm>
              <a:off x="4371" y="1919"/>
              <a:ext cx="432" cy="411"/>
            </a:xfrm>
            <a:custGeom>
              <a:avLst/>
              <a:gdLst/>
              <a:ahLst/>
              <a:cxnLst>
                <a:cxn ang="0">
                  <a:pos x="133" y="0"/>
                </a:cxn>
                <a:cxn ang="0">
                  <a:pos x="152" y="78"/>
                </a:cxn>
                <a:cxn ang="0">
                  <a:pos x="253" y="54"/>
                </a:cxn>
                <a:cxn ang="0">
                  <a:pos x="264" y="105"/>
                </a:cxn>
                <a:cxn ang="0">
                  <a:pos x="299" y="101"/>
                </a:cxn>
                <a:cxn ang="0">
                  <a:pos x="314" y="67"/>
                </a:cxn>
                <a:cxn ang="0">
                  <a:pos x="367" y="67"/>
                </a:cxn>
                <a:cxn ang="0">
                  <a:pos x="380" y="46"/>
                </a:cxn>
                <a:cxn ang="0">
                  <a:pos x="416" y="54"/>
                </a:cxn>
                <a:cxn ang="0">
                  <a:pos x="432" y="78"/>
                </a:cxn>
                <a:cxn ang="0">
                  <a:pos x="386" y="67"/>
                </a:cxn>
                <a:cxn ang="0">
                  <a:pos x="360" y="132"/>
                </a:cxn>
                <a:cxn ang="0">
                  <a:pos x="336" y="150"/>
                </a:cxn>
                <a:cxn ang="0">
                  <a:pos x="326" y="191"/>
                </a:cxn>
                <a:cxn ang="0">
                  <a:pos x="294" y="215"/>
                </a:cxn>
                <a:cxn ang="0">
                  <a:pos x="274" y="206"/>
                </a:cxn>
                <a:cxn ang="0">
                  <a:pos x="249" y="219"/>
                </a:cxn>
                <a:cxn ang="0">
                  <a:pos x="260" y="237"/>
                </a:cxn>
                <a:cxn ang="0">
                  <a:pos x="238" y="297"/>
                </a:cxn>
                <a:cxn ang="0">
                  <a:pos x="238" y="330"/>
                </a:cxn>
                <a:cxn ang="0">
                  <a:pos x="173" y="374"/>
                </a:cxn>
                <a:cxn ang="0">
                  <a:pos x="157" y="370"/>
                </a:cxn>
                <a:cxn ang="0">
                  <a:pos x="137" y="402"/>
                </a:cxn>
                <a:cxn ang="0">
                  <a:pos x="97" y="411"/>
                </a:cxn>
                <a:cxn ang="0">
                  <a:pos x="77" y="379"/>
                </a:cxn>
                <a:cxn ang="0">
                  <a:pos x="47" y="379"/>
                </a:cxn>
                <a:cxn ang="0">
                  <a:pos x="35" y="351"/>
                </a:cxn>
                <a:cxn ang="0">
                  <a:pos x="11" y="334"/>
                </a:cxn>
                <a:cxn ang="0">
                  <a:pos x="0" y="270"/>
                </a:cxn>
                <a:cxn ang="0">
                  <a:pos x="20" y="260"/>
                </a:cxn>
                <a:cxn ang="0">
                  <a:pos x="35" y="237"/>
                </a:cxn>
                <a:cxn ang="0">
                  <a:pos x="30" y="219"/>
                </a:cxn>
                <a:cxn ang="0">
                  <a:pos x="47" y="191"/>
                </a:cxn>
                <a:cxn ang="0">
                  <a:pos x="66" y="181"/>
                </a:cxn>
                <a:cxn ang="0">
                  <a:pos x="66" y="160"/>
                </a:cxn>
                <a:cxn ang="0">
                  <a:pos x="77" y="136"/>
                </a:cxn>
                <a:cxn ang="0">
                  <a:pos x="87" y="123"/>
                </a:cxn>
                <a:cxn ang="0">
                  <a:pos x="87" y="132"/>
                </a:cxn>
                <a:cxn ang="0">
                  <a:pos x="107" y="115"/>
                </a:cxn>
                <a:cxn ang="0">
                  <a:pos x="122" y="67"/>
                </a:cxn>
                <a:cxn ang="0">
                  <a:pos x="122" y="22"/>
                </a:cxn>
                <a:cxn ang="0">
                  <a:pos x="133" y="0"/>
                </a:cxn>
              </a:cxnLst>
              <a:rect l="0" t="0" r="r" b="b"/>
              <a:pathLst>
                <a:path w="432" h="411">
                  <a:moveTo>
                    <a:pt x="133" y="0"/>
                  </a:moveTo>
                  <a:lnTo>
                    <a:pt x="152" y="78"/>
                  </a:lnTo>
                  <a:lnTo>
                    <a:pt x="253" y="54"/>
                  </a:lnTo>
                  <a:lnTo>
                    <a:pt x="264" y="105"/>
                  </a:lnTo>
                  <a:lnTo>
                    <a:pt x="299" y="101"/>
                  </a:lnTo>
                  <a:lnTo>
                    <a:pt x="314" y="67"/>
                  </a:lnTo>
                  <a:lnTo>
                    <a:pt x="367" y="67"/>
                  </a:lnTo>
                  <a:lnTo>
                    <a:pt x="380" y="46"/>
                  </a:lnTo>
                  <a:lnTo>
                    <a:pt x="416" y="54"/>
                  </a:lnTo>
                  <a:lnTo>
                    <a:pt x="432" y="78"/>
                  </a:lnTo>
                  <a:lnTo>
                    <a:pt x="386" y="67"/>
                  </a:lnTo>
                  <a:lnTo>
                    <a:pt x="360" y="132"/>
                  </a:lnTo>
                  <a:lnTo>
                    <a:pt x="336" y="150"/>
                  </a:lnTo>
                  <a:lnTo>
                    <a:pt x="326" y="191"/>
                  </a:lnTo>
                  <a:lnTo>
                    <a:pt x="294" y="215"/>
                  </a:lnTo>
                  <a:lnTo>
                    <a:pt x="274" y="206"/>
                  </a:lnTo>
                  <a:lnTo>
                    <a:pt x="249" y="219"/>
                  </a:lnTo>
                  <a:lnTo>
                    <a:pt x="260" y="237"/>
                  </a:lnTo>
                  <a:lnTo>
                    <a:pt x="238" y="297"/>
                  </a:lnTo>
                  <a:lnTo>
                    <a:pt x="238" y="330"/>
                  </a:lnTo>
                  <a:lnTo>
                    <a:pt x="173" y="374"/>
                  </a:lnTo>
                  <a:lnTo>
                    <a:pt x="157" y="370"/>
                  </a:lnTo>
                  <a:lnTo>
                    <a:pt x="137" y="402"/>
                  </a:lnTo>
                  <a:lnTo>
                    <a:pt x="97" y="411"/>
                  </a:lnTo>
                  <a:lnTo>
                    <a:pt x="77" y="379"/>
                  </a:lnTo>
                  <a:lnTo>
                    <a:pt x="47" y="379"/>
                  </a:lnTo>
                  <a:lnTo>
                    <a:pt x="35" y="351"/>
                  </a:lnTo>
                  <a:lnTo>
                    <a:pt x="11" y="334"/>
                  </a:lnTo>
                  <a:lnTo>
                    <a:pt x="0" y="270"/>
                  </a:lnTo>
                  <a:lnTo>
                    <a:pt x="20" y="260"/>
                  </a:lnTo>
                  <a:lnTo>
                    <a:pt x="35" y="237"/>
                  </a:lnTo>
                  <a:lnTo>
                    <a:pt x="30" y="219"/>
                  </a:lnTo>
                  <a:lnTo>
                    <a:pt x="47" y="191"/>
                  </a:lnTo>
                  <a:lnTo>
                    <a:pt x="66" y="181"/>
                  </a:lnTo>
                  <a:lnTo>
                    <a:pt x="66" y="160"/>
                  </a:lnTo>
                  <a:lnTo>
                    <a:pt x="77" y="136"/>
                  </a:lnTo>
                  <a:lnTo>
                    <a:pt x="87" y="123"/>
                  </a:lnTo>
                  <a:lnTo>
                    <a:pt x="87" y="132"/>
                  </a:lnTo>
                  <a:lnTo>
                    <a:pt x="107" y="115"/>
                  </a:lnTo>
                  <a:lnTo>
                    <a:pt x="122" y="67"/>
                  </a:lnTo>
                  <a:lnTo>
                    <a:pt x="122" y="22"/>
                  </a:lnTo>
                  <a:lnTo>
                    <a:pt x="133" y="0"/>
                  </a:lnTo>
                </a:path>
              </a:pathLst>
            </a:custGeom>
            <a:noFill/>
            <a:ln w="12700" cap="rnd">
              <a:solidFill>
                <a:srgbClr val="000000"/>
              </a:solidFill>
              <a:prstDash val="solid"/>
              <a:round/>
              <a:headEnd/>
              <a:tailEnd/>
            </a:ln>
          </p:spPr>
          <p:txBody>
            <a:bodyPr/>
            <a:lstStyle/>
            <a:p>
              <a:endParaRPr lang="en-US"/>
            </a:p>
          </p:txBody>
        </p:sp>
      </p:grpSp>
      <p:sp>
        <p:nvSpPr>
          <p:cNvPr id="745828" name="Freeform 356"/>
          <p:cNvSpPr>
            <a:spLocks/>
          </p:cNvSpPr>
          <p:nvPr/>
        </p:nvSpPr>
        <p:spPr bwMode="auto">
          <a:xfrm>
            <a:off x="1792288" y="3981450"/>
            <a:ext cx="1012825" cy="1139825"/>
          </a:xfrm>
          <a:custGeom>
            <a:avLst/>
            <a:gdLst/>
            <a:ahLst/>
            <a:cxnLst>
              <a:cxn ang="0">
                <a:pos x="638" y="45"/>
              </a:cxn>
              <a:cxn ang="0">
                <a:pos x="573" y="718"/>
              </a:cxn>
              <a:cxn ang="0">
                <a:pos x="344" y="699"/>
              </a:cxn>
              <a:cxn ang="0">
                <a:pos x="0" y="525"/>
              </a:cxn>
              <a:cxn ang="0">
                <a:pos x="0" y="490"/>
              </a:cxn>
              <a:cxn ang="0">
                <a:pos x="26" y="451"/>
              </a:cxn>
              <a:cxn ang="0">
                <a:pos x="0" y="434"/>
              </a:cxn>
              <a:cxn ang="0">
                <a:pos x="26" y="389"/>
              </a:cxn>
              <a:cxn ang="0">
                <a:pos x="50" y="337"/>
              </a:cxn>
              <a:cxn ang="0">
                <a:pos x="76" y="310"/>
              </a:cxn>
              <a:cxn ang="0">
                <a:pos x="50" y="269"/>
              </a:cxn>
              <a:cxn ang="0">
                <a:pos x="56" y="215"/>
              </a:cxn>
              <a:cxn ang="0">
                <a:pos x="56" y="101"/>
              </a:cxn>
              <a:cxn ang="0">
                <a:pos x="76" y="79"/>
              </a:cxn>
              <a:cxn ang="0">
                <a:pos x="91" y="79"/>
              </a:cxn>
              <a:cxn ang="0">
                <a:pos x="107" y="101"/>
              </a:cxn>
              <a:cxn ang="0">
                <a:pos x="131" y="87"/>
              </a:cxn>
              <a:cxn ang="0">
                <a:pos x="146" y="0"/>
              </a:cxn>
              <a:cxn ang="0">
                <a:pos x="638" y="45"/>
              </a:cxn>
            </a:cxnLst>
            <a:rect l="0" t="0" r="r" b="b"/>
            <a:pathLst>
              <a:path w="638" h="718">
                <a:moveTo>
                  <a:pt x="638" y="45"/>
                </a:moveTo>
                <a:lnTo>
                  <a:pt x="573" y="718"/>
                </a:lnTo>
                <a:lnTo>
                  <a:pt x="344" y="699"/>
                </a:lnTo>
                <a:lnTo>
                  <a:pt x="0" y="525"/>
                </a:lnTo>
                <a:lnTo>
                  <a:pt x="0" y="490"/>
                </a:lnTo>
                <a:lnTo>
                  <a:pt x="26" y="451"/>
                </a:lnTo>
                <a:lnTo>
                  <a:pt x="0" y="434"/>
                </a:lnTo>
                <a:lnTo>
                  <a:pt x="26" y="389"/>
                </a:lnTo>
                <a:lnTo>
                  <a:pt x="50" y="337"/>
                </a:lnTo>
                <a:lnTo>
                  <a:pt x="76" y="310"/>
                </a:lnTo>
                <a:lnTo>
                  <a:pt x="50" y="269"/>
                </a:lnTo>
                <a:lnTo>
                  <a:pt x="56" y="215"/>
                </a:lnTo>
                <a:lnTo>
                  <a:pt x="56" y="101"/>
                </a:lnTo>
                <a:lnTo>
                  <a:pt x="76" y="79"/>
                </a:lnTo>
                <a:lnTo>
                  <a:pt x="91" y="79"/>
                </a:lnTo>
                <a:lnTo>
                  <a:pt x="107" y="101"/>
                </a:lnTo>
                <a:lnTo>
                  <a:pt x="131" y="87"/>
                </a:lnTo>
                <a:lnTo>
                  <a:pt x="146" y="0"/>
                </a:lnTo>
                <a:lnTo>
                  <a:pt x="638" y="45"/>
                </a:lnTo>
                <a:close/>
              </a:path>
            </a:pathLst>
          </a:custGeom>
          <a:solidFill>
            <a:srgbClr val="FFFFFF"/>
          </a:solidFill>
          <a:ln w="9525">
            <a:noFill/>
            <a:round/>
            <a:headEnd/>
            <a:tailEnd/>
          </a:ln>
        </p:spPr>
        <p:txBody>
          <a:bodyPr/>
          <a:lstStyle/>
          <a:p>
            <a:endParaRPr lang="en-US"/>
          </a:p>
        </p:txBody>
      </p:sp>
      <p:grpSp>
        <p:nvGrpSpPr>
          <p:cNvPr id="745802" name="Group 357"/>
          <p:cNvGrpSpPr>
            <a:grpSpLocks/>
          </p:cNvGrpSpPr>
          <p:nvPr/>
        </p:nvGrpSpPr>
        <p:grpSpPr bwMode="auto">
          <a:xfrm>
            <a:off x="1792288" y="3981450"/>
            <a:ext cx="1012825" cy="1139825"/>
            <a:chOff x="1177" y="2448"/>
            <a:chExt cx="638" cy="718"/>
          </a:xfrm>
        </p:grpSpPr>
        <p:sp>
          <p:nvSpPr>
            <p:cNvPr id="745830" name="Freeform 358"/>
            <p:cNvSpPr>
              <a:spLocks/>
            </p:cNvSpPr>
            <p:nvPr/>
          </p:nvSpPr>
          <p:spPr bwMode="auto">
            <a:xfrm>
              <a:off x="1177" y="2448"/>
              <a:ext cx="638" cy="718"/>
            </a:xfrm>
            <a:custGeom>
              <a:avLst/>
              <a:gdLst/>
              <a:ahLst/>
              <a:cxnLst>
                <a:cxn ang="0">
                  <a:pos x="638" y="45"/>
                </a:cxn>
                <a:cxn ang="0">
                  <a:pos x="573" y="718"/>
                </a:cxn>
                <a:cxn ang="0">
                  <a:pos x="344" y="699"/>
                </a:cxn>
                <a:cxn ang="0">
                  <a:pos x="0" y="525"/>
                </a:cxn>
                <a:cxn ang="0">
                  <a:pos x="0" y="490"/>
                </a:cxn>
                <a:cxn ang="0">
                  <a:pos x="26" y="451"/>
                </a:cxn>
                <a:cxn ang="0">
                  <a:pos x="0" y="434"/>
                </a:cxn>
                <a:cxn ang="0">
                  <a:pos x="26" y="389"/>
                </a:cxn>
                <a:cxn ang="0">
                  <a:pos x="50" y="337"/>
                </a:cxn>
                <a:cxn ang="0">
                  <a:pos x="76" y="310"/>
                </a:cxn>
                <a:cxn ang="0">
                  <a:pos x="50" y="269"/>
                </a:cxn>
                <a:cxn ang="0">
                  <a:pos x="56" y="215"/>
                </a:cxn>
                <a:cxn ang="0">
                  <a:pos x="56" y="101"/>
                </a:cxn>
                <a:cxn ang="0">
                  <a:pos x="76" y="79"/>
                </a:cxn>
                <a:cxn ang="0">
                  <a:pos x="91" y="79"/>
                </a:cxn>
                <a:cxn ang="0">
                  <a:pos x="107" y="101"/>
                </a:cxn>
                <a:cxn ang="0">
                  <a:pos x="131" y="87"/>
                </a:cxn>
                <a:cxn ang="0">
                  <a:pos x="146" y="0"/>
                </a:cxn>
                <a:cxn ang="0">
                  <a:pos x="638" y="45"/>
                </a:cxn>
              </a:cxnLst>
              <a:rect l="0" t="0" r="r" b="b"/>
              <a:pathLst>
                <a:path w="638" h="718">
                  <a:moveTo>
                    <a:pt x="638" y="45"/>
                  </a:moveTo>
                  <a:lnTo>
                    <a:pt x="573" y="718"/>
                  </a:lnTo>
                  <a:lnTo>
                    <a:pt x="344" y="699"/>
                  </a:lnTo>
                  <a:lnTo>
                    <a:pt x="0" y="525"/>
                  </a:lnTo>
                  <a:lnTo>
                    <a:pt x="0" y="490"/>
                  </a:lnTo>
                  <a:lnTo>
                    <a:pt x="26" y="451"/>
                  </a:lnTo>
                  <a:lnTo>
                    <a:pt x="0" y="434"/>
                  </a:lnTo>
                  <a:lnTo>
                    <a:pt x="26" y="389"/>
                  </a:lnTo>
                  <a:lnTo>
                    <a:pt x="50" y="337"/>
                  </a:lnTo>
                  <a:lnTo>
                    <a:pt x="76" y="310"/>
                  </a:lnTo>
                  <a:lnTo>
                    <a:pt x="50" y="269"/>
                  </a:lnTo>
                  <a:lnTo>
                    <a:pt x="56" y="215"/>
                  </a:lnTo>
                  <a:lnTo>
                    <a:pt x="56" y="101"/>
                  </a:lnTo>
                  <a:lnTo>
                    <a:pt x="76" y="79"/>
                  </a:lnTo>
                  <a:lnTo>
                    <a:pt x="91" y="79"/>
                  </a:lnTo>
                  <a:lnTo>
                    <a:pt x="107" y="101"/>
                  </a:lnTo>
                  <a:lnTo>
                    <a:pt x="131" y="87"/>
                  </a:lnTo>
                  <a:lnTo>
                    <a:pt x="146" y="0"/>
                  </a:lnTo>
                  <a:lnTo>
                    <a:pt x="638" y="45"/>
                  </a:lnTo>
                  <a:close/>
                </a:path>
              </a:pathLst>
            </a:custGeom>
            <a:solidFill>
              <a:srgbClr val="FFEA00"/>
            </a:solidFill>
            <a:ln w="9525">
              <a:noFill/>
              <a:round/>
              <a:headEnd/>
              <a:tailEnd/>
            </a:ln>
          </p:spPr>
          <p:txBody>
            <a:bodyPr/>
            <a:lstStyle/>
            <a:p>
              <a:endParaRPr lang="en-US"/>
            </a:p>
          </p:txBody>
        </p:sp>
        <p:sp>
          <p:nvSpPr>
            <p:cNvPr id="745831" name="Freeform 359"/>
            <p:cNvSpPr>
              <a:spLocks/>
            </p:cNvSpPr>
            <p:nvPr/>
          </p:nvSpPr>
          <p:spPr bwMode="auto">
            <a:xfrm>
              <a:off x="1177" y="2448"/>
              <a:ext cx="638" cy="718"/>
            </a:xfrm>
            <a:custGeom>
              <a:avLst/>
              <a:gdLst/>
              <a:ahLst/>
              <a:cxnLst>
                <a:cxn ang="0">
                  <a:pos x="638" y="45"/>
                </a:cxn>
                <a:cxn ang="0">
                  <a:pos x="573" y="718"/>
                </a:cxn>
                <a:cxn ang="0">
                  <a:pos x="344" y="699"/>
                </a:cxn>
                <a:cxn ang="0">
                  <a:pos x="0" y="525"/>
                </a:cxn>
                <a:cxn ang="0">
                  <a:pos x="0" y="490"/>
                </a:cxn>
                <a:cxn ang="0">
                  <a:pos x="26" y="451"/>
                </a:cxn>
                <a:cxn ang="0">
                  <a:pos x="0" y="434"/>
                </a:cxn>
                <a:cxn ang="0">
                  <a:pos x="26" y="389"/>
                </a:cxn>
                <a:cxn ang="0">
                  <a:pos x="50" y="337"/>
                </a:cxn>
                <a:cxn ang="0">
                  <a:pos x="76" y="310"/>
                </a:cxn>
                <a:cxn ang="0">
                  <a:pos x="50" y="269"/>
                </a:cxn>
                <a:cxn ang="0">
                  <a:pos x="56" y="215"/>
                </a:cxn>
                <a:cxn ang="0">
                  <a:pos x="56" y="101"/>
                </a:cxn>
                <a:cxn ang="0">
                  <a:pos x="76" y="79"/>
                </a:cxn>
                <a:cxn ang="0">
                  <a:pos x="91" y="79"/>
                </a:cxn>
                <a:cxn ang="0">
                  <a:pos x="107" y="101"/>
                </a:cxn>
                <a:cxn ang="0">
                  <a:pos x="131" y="87"/>
                </a:cxn>
                <a:cxn ang="0">
                  <a:pos x="146" y="0"/>
                </a:cxn>
                <a:cxn ang="0">
                  <a:pos x="638" y="45"/>
                </a:cxn>
              </a:cxnLst>
              <a:rect l="0" t="0" r="r" b="b"/>
              <a:pathLst>
                <a:path w="638" h="718">
                  <a:moveTo>
                    <a:pt x="638" y="45"/>
                  </a:moveTo>
                  <a:lnTo>
                    <a:pt x="573" y="718"/>
                  </a:lnTo>
                  <a:lnTo>
                    <a:pt x="344" y="699"/>
                  </a:lnTo>
                  <a:lnTo>
                    <a:pt x="0" y="525"/>
                  </a:lnTo>
                  <a:lnTo>
                    <a:pt x="0" y="490"/>
                  </a:lnTo>
                  <a:lnTo>
                    <a:pt x="26" y="451"/>
                  </a:lnTo>
                  <a:lnTo>
                    <a:pt x="0" y="434"/>
                  </a:lnTo>
                  <a:lnTo>
                    <a:pt x="26" y="389"/>
                  </a:lnTo>
                  <a:lnTo>
                    <a:pt x="50" y="337"/>
                  </a:lnTo>
                  <a:lnTo>
                    <a:pt x="76" y="310"/>
                  </a:lnTo>
                  <a:lnTo>
                    <a:pt x="50" y="269"/>
                  </a:lnTo>
                  <a:lnTo>
                    <a:pt x="56" y="215"/>
                  </a:lnTo>
                  <a:lnTo>
                    <a:pt x="56" y="101"/>
                  </a:lnTo>
                  <a:lnTo>
                    <a:pt x="76" y="79"/>
                  </a:lnTo>
                  <a:lnTo>
                    <a:pt x="91" y="79"/>
                  </a:lnTo>
                  <a:lnTo>
                    <a:pt x="107" y="101"/>
                  </a:lnTo>
                  <a:lnTo>
                    <a:pt x="131" y="87"/>
                  </a:lnTo>
                  <a:lnTo>
                    <a:pt x="146" y="0"/>
                  </a:lnTo>
                  <a:lnTo>
                    <a:pt x="638" y="45"/>
                  </a:lnTo>
                </a:path>
              </a:pathLst>
            </a:custGeom>
            <a:noFill/>
            <a:ln w="12700" cap="rnd">
              <a:solidFill>
                <a:srgbClr val="000000"/>
              </a:solidFill>
              <a:prstDash val="solid"/>
              <a:round/>
              <a:headEnd/>
              <a:tailEnd/>
            </a:ln>
          </p:spPr>
          <p:txBody>
            <a:bodyPr/>
            <a:lstStyle/>
            <a:p>
              <a:endParaRPr lang="en-US"/>
            </a:p>
          </p:txBody>
        </p:sp>
      </p:grpSp>
      <p:sp>
        <p:nvSpPr>
          <p:cNvPr id="745832" name="Freeform 360"/>
          <p:cNvSpPr>
            <a:spLocks/>
          </p:cNvSpPr>
          <p:nvPr/>
        </p:nvSpPr>
        <p:spPr bwMode="auto">
          <a:xfrm>
            <a:off x="2700338" y="4051300"/>
            <a:ext cx="1042987" cy="1069975"/>
          </a:xfrm>
          <a:custGeom>
            <a:avLst/>
            <a:gdLst/>
            <a:ahLst/>
            <a:cxnLst>
              <a:cxn ang="0">
                <a:pos x="0" y="673"/>
              </a:cxn>
              <a:cxn ang="0">
                <a:pos x="86" y="674"/>
              </a:cxn>
              <a:cxn ang="0">
                <a:pos x="101" y="628"/>
              </a:cxn>
              <a:cxn ang="0">
                <a:pos x="288" y="632"/>
              </a:cxn>
              <a:cxn ang="0">
                <a:pos x="288" y="609"/>
              </a:cxn>
              <a:cxn ang="0">
                <a:pos x="646" y="609"/>
              </a:cxn>
              <a:cxn ang="0">
                <a:pos x="657" y="83"/>
              </a:cxn>
              <a:cxn ang="0">
                <a:pos x="657" y="38"/>
              </a:cxn>
              <a:cxn ang="0">
                <a:pos x="65" y="0"/>
              </a:cxn>
              <a:cxn ang="0">
                <a:pos x="0" y="674"/>
              </a:cxn>
              <a:cxn ang="0">
                <a:pos x="0" y="673"/>
              </a:cxn>
            </a:cxnLst>
            <a:rect l="0" t="0" r="r" b="b"/>
            <a:pathLst>
              <a:path w="657" h="674">
                <a:moveTo>
                  <a:pt x="0" y="673"/>
                </a:moveTo>
                <a:lnTo>
                  <a:pt x="86" y="674"/>
                </a:lnTo>
                <a:lnTo>
                  <a:pt x="101" y="628"/>
                </a:lnTo>
                <a:lnTo>
                  <a:pt x="288" y="632"/>
                </a:lnTo>
                <a:lnTo>
                  <a:pt x="288" y="609"/>
                </a:lnTo>
                <a:lnTo>
                  <a:pt x="646" y="609"/>
                </a:lnTo>
                <a:lnTo>
                  <a:pt x="657" y="83"/>
                </a:lnTo>
                <a:lnTo>
                  <a:pt x="657" y="38"/>
                </a:lnTo>
                <a:lnTo>
                  <a:pt x="65" y="0"/>
                </a:lnTo>
                <a:lnTo>
                  <a:pt x="0" y="674"/>
                </a:lnTo>
                <a:lnTo>
                  <a:pt x="0" y="673"/>
                </a:lnTo>
                <a:close/>
              </a:path>
            </a:pathLst>
          </a:custGeom>
          <a:solidFill>
            <a:srgbClr val="FFEA00"/>
          </a:solidFill>
          <a:ln w="9525">
            <a:noFill/>
            <a:round/>
            <a:headEnd/>
            <a:tailEnd/>
          </a:ln>
        </p:spPr>
        <p:txBody>
          <a:bodyPr/>
          <a:lstStyle/>
          <a:p>
            <a:endParaRPr lang="en-US"/>
          </a:p>
        </p:txBody>
      </p:sp>
      <p:sp>
        <p:nvSpPr>
          <p:cNvPr id="745833" name="Freeform 361"/>
          <p:cNvSpPr>
            <a:spLocks/>
          </p:cNvSpPr>
          <p:nvPr/>
        </p:nvSpPr>
        <p:spPr bwMode="auto">
          <a:xfrm>
            <a:off x="2700338" y="4051300"/>
            <a:ext cx="1042987" cy="1069975"/>
          </a:xfrm>
          <a:custGeom>
            <a:avLst/>
            <a:gdLst/>
            <a:ahLst/>
            <a:cxnLst>
              <a:cxn ang="0">
                <a:pos x="0" y="673"/>
              </a:cxn>
              <a:cxn ang="0">
                <a:pos x="86" y="674"/>
              </a:cxn>
              <a:cxn ang="0">
                <a:pos x="101" y="628"/>
              </a:cxn>
              <a:cxn ang="0">
                <a:pos x="288" y="632"/>
              </a:cxn>
              <a:cxn ang="0">
                <a:pos x="288" y="609"/>
              </a:cxn>
              <a:cxn ang="0">
                <a:pos x="646" y="609"/>
              </a:cxn>
              <a:cxn ang="0">
                <a:pos x="657" y="83"/>
              </a:cxn>
              <a:cxn ang="0">
                <a:pos x="657" y="38"/>
              </a:cxn>
              <a:cxn ang="0">
                <a:pos x="65" y="0"/>
              </a:cxn>
              <a:cxn ang="0">
                <a:pos x="0" y="674"/>
              </a:cxn>
            </a:cxnLst>
            <a:rect l="0" t="0" r="r" b="b"/>
            <a:pathLst>
              <a:path w="657" h="674">
                <a:moveTo>
                  <a:pt x="0" y="673"/>
                </a:moveTo>
                <a:lnTo>
                  <a:pt x="86" y="674"/>
                </a:lnTo>
                <a:lnTo>
                  <a:pt x="101" y="628"/>
                </a:lnTo>
                <a:lnTo>
                  <a:pt x="288" y="632"/>
                </a:lnTo>
                <a:lnTo>
                  <a:pt x="288" y="609"/>
                </a:lnTo>
                <a:lnTo>
                  <a:pt x="646" y="609"/>
                </a:lnTo>
                <a:lnTo>
                  <a:pt x="657" y="83"/>
                </a:lnTo>
                <a:lnTo>
                  <a:pt x="657" y="38"/>
                </a:lnTo>
                <a:lnTo>
                  <a:pt x="65" y="0"/>
                </a:lnTo>
                <a:lnTo>
                  <a:pt x="0" y="674"/>
                </a:lnTo>
              </a:path>
            </a:pathLst>
          </a:custGeom>
          <a:noFill/>
          <a:ln w="1588" cap="rnd">
            <a:solidFill>
              <a:srgbClr val="000000"/>
            </a:solidFill>
            <a:prstDash val="solid"/>
            <a:round/>
            <a:headEnd/>
            <a:tailEnd/>
          </a:ln>
        </p:spPr>
        <p:txBody>
          <a:bodyPr/>
          <a:lstStyle/>
          <a:p>
            <a:endParaRPr lang="en-US"/>
          </a:p>
        </p:txBody>
      </p:sp>
      <p:grpSp>
        <p:nvGrpSpPr>
          <p:cNvPr id="745806" name="Group 362"/>
          <p:cNvGrpSpPr>
            <a:grpSpLocks/>
          </p:cNvGrpSpPr>
          <p:nvPr/>
        </p:nvGrpSpPr>
        <p:grpSpPr bwMode="auto">
          <a:xfrm>
            <a:off x="3157538" y="4184650"/>
            <a:ext cx="2152650" cy="1936750"/>
            <a:chOff x="2037" y="2576"/>
            <a:chExt cx="1356" cy="1220"/>
          </a:xfrm>
        </p:grpSpPr>
        <p:sp>
          <p:nvSpPr>
            <p:cNvPr id="745835" name="Freeform 363"/>
            <p:cNvSpPr>
              <a:spLocks/>
            </p:cNvSpPr>
            <p:nvPr/>
          </p:nvSpPr>
          <p:spPr bwMode="auto">
            <a:xfrm>
              <a:off x="2037" y="2576"/>
              <a:ext cx="1356" cy="1220"/>
            </a:xfrm>
            <a:custGeom>
              <a:avLst/>
              <a:gdLst/>
              <a:ahLst/>
              <a:cxnLst>
                <a:cxn ang="0">
                  <a:pos x="1272" y="333"/>
                </a:cxn>
                <a:cxn ang="0">
                  <a:pos x="1292" y="503"/>
                </a:cxn>
                <a:cxn ang="0">
                  <a:pos x="1322" y="571"/>
                </a:cxn>
                <a:cxn ang="0">
                  <a:pos x="1332" y="690"/>
                </a:cxn>
                <a:cxn ang="0">
                  <a:pos x="1296" y="768"/>
                </a:cxn>
                <a:cxn ang="0">
                  <a:pos x="1231" y="796"/>
                </a:cxn>
                <a:cxn ang="0">
                  <a:pos x="1215" y="768"/>
                </a:cxn>
                <a:cxn ang="0">
                  <a:pos x="1215" y="817"/>
                </a:cxn>
                <a:cxn ang="0">
                  <a:pos x="1115" y="887"/>
                </a:cxn>
                <a:cxn ang="0">
                  <a:pos x="1053" y="904"/>
                </a:cxn>
                <a:cxn ang="0">
                  <a:pos x="1028" y="932"/>
                </a:cxn>
                <a:cxn ang="0">
                  <a:pos x="1013" y="955"/>
                </a:cxn>
                <a:cxn ang="0">
                  <a:pos x="927" y="1038"/>
                </a:cxn>
                <a:cxn ang="0">
                  <a:pos x="951" y="1069"/>
                </a:cxn>
                <a:cxn ang="0">
                  <a:pos x="998" y="1206"/>
                </a:cxn>
                <a:cxn ang="0">
                  <a:pos x="936" y="1193"/>
                </a:cxn>
                <a:cxn ang="0">
                  <a:pos x="785" y="1127"/>
                </a:cxn>
                <a:cxn ang="0">
                  <a:pos x="628" y="941"/>
                </a:cxn>
                <a:cxn ang="0">
                  <a:pos x="538" y="796"/>
                </a:cxn>
                <a:cxn ang="0">
                  <a:pos x="401" y="790"/>
                </a:cxn>
                <a:cxn ang="0">
                  <a:pos x="334" y="840"/>
                </a:cxn>
                <a:cxn ang="0">
                  <a:pos x="212" y="796"/>
                </a:cxn>
                <a:cxn ang="0">
                  <a:pos x="137" y="694"/>
                </a:cxn>
                <a:cxn ang="0">
                  <a:pos x="64" y="627"/>
                </a:cxn>
                <a:cxn ang="0">
                  <a:pos x="0" y="548"/>
                </a:cxn>
                <a:cxn ang="0">
                  <a:pos x="358" y="525"/>
                </a:cxn>
                <a:cxn ang="0">
                  <a:pos x="675" y="10"/>
                </a:cxn>
                <a:cxn ang="0">
                  <a:pos x="699" y="256"/>
                </a:cxn>
                <a:cxn ang="0">
                  <a:pos x="755" y="265"/>
                </a:cxn>
                <a:cxn ang="0">
                  <a:pos x="882" y="275"/>
                </a:cxn>
                <a:cxn ang="0">
                  <a:pos x="967" y="293"/>
                </a:cxn>
                <a:cxn ang="0">
                  <a:pos x="1028" y="293"/>
                </a:cxn>
                <a:cxn ang="0">
                  <a:pos x="1090" y="293"/>
                </a:cxn>
                <a:cxn ang="0">
                  <a:pos x="1195" y="306"/>
                </a:cxn>
              </a:cxnLst>
              <a:rect l="0" t="0" r="r" b="b"/>
              <a:pathLst>
                <a:path w="1356" h="1220">
                  <a:moveTo>
                    <a:pt x="1221" y="306"/>
                  </a:moveTo>
                  <a:lnTo>
                    <a:pt x="1272" y="333"/>
                  </a:lnTo>
                  <a:lnTo>
                    <a:pt x="1282" y="407"/>
                  </a:lnTo>
                  <a:lnTo>
                    <a:pt x="1292" y="503"/>
                  </a:lnTo>
                  <a:lnTo>
                    <a:pt x="1307" y="525"/>
                  </a:lnTo>
                  <a:lnTo>
                    <a:pt x="1322" y="571"/>
                  </a:lnTo>
                  <a:lnTo>
                    <a:pt x="1356" y="631"/>
                  </a:lnTo>
                  <a:lnTo>
                    <a:pt x="1332" y="690"/>
                  </a:lnTo>
                  <a:lnTo>
                    <a:pt x="1332" y="749"/>
                  </a:lnTo>
                  <a:lnTo>
                    <a:pt x="1296" y="768"/>
                  </a:lnTo>
                  <a:lnTo>
                    <a:pt x="1257" y="796"/>
                  </a:lnTo>
                  <a:lnTo>
                    <a:pt x="1231" y="796"/>
                  </a:lnTo>
                  <a:lnTo>
                    <a:pt x="1242" y="768"/>
                  </a:lnTo>
                  <a:lnTo>
                    <a:pt x="1215" y="768"/>
                  </a:lnTo>
                  <a:lnTo>
                    <a:pt x="1206" y="786"/>
                  </a:lnTo>
                  <a:lnTo>
                    <a:pt x="1215" y="817"/>
                  </a:lnTo>
                  <a:lnTo>
                    <a:pt x="1169" y="854"/>
                  </a:lnTo>
                  <a:lnTo>
                    <a:pt x="1115" y="887"/>
                  </a:lnTo>
                  <a:lnTo>
                    <a:pt x="1068" y="910"/>
                  </a:lnTo>
                  <a:lnTo>
                    <a:pt x="1053" y="904"/>
                  </a:lnTo>
                  <a:lnTo>
                    <a:pt x="1019" y="924"/>
                  </a:lnTo>
                  <a:lnTo>
                    <a:pt x="1028" y="932"/>
                  </a:lnTo>
                  <a:lnTo>
                    <a:pt x="1004" y="932"/>
                  </a:lnTo>
                  <a:lnTo>
                    <a:pt x="1013" y="955"/>
                  </a:lnTo>
                  <a:lnTo>
                    <a:pt x="967" y="1038"/>
                  </a:lnTo>
                  <a:lnTo>
                    <a:pt x="927" y="1038"/>
                  </a:lnTo>
                  <a:lnTo>
                    <a:pt x="951" y="1055"/>
                  </a:lnTo>
                  <a:lnTo>
                    <a:pt x="951" y="1069"/>
                  </a:lnTo>
                  <a:lnTo>
                    <a:pt x="973" y="1069"/>
                  </a:lnTo>
                  <a:lnTo>
                    <a:pt x="998" y="1206"/>
                  </a:lnTo>
                  <a:lnTo>
                    <a:pt x="967" y="1220"/>
                  </a:lnTo>
                  <a:lnTo>
                    <a:pt x="936" y="1193"/>
                  </a:lnTo>
                  <a:lnTo>
                    <a:pt x="901" y="1193"/>
                  </a:lnTo>
                  <a:lnTo>
                    <a:pt x="785" y="1127"/>
                  </a:lnTo>
                  <a:lnTo>
                    <a:pt x="719" y="1019"/>
                  </a:lnTo>
                  <a:lnTo>
                    <a:pt x="628" y="941"/>
                  </a:lnTo>
                  <a:lnTo>
                    <a:pt x="613" y="900"/>
                  </a:lnTo>
                  <a:lnTo>
                    <a:pt x="538" y="796"/>
                  </a:lnTo>
                  <a:lnTo>
                    <a:pt x="470" y="782"/>
                  </a:lnTo>
                  <a:lnTo>
                    <a:pt x="401" y="790"/>
                  </a:lnTo>
                  <a:lnTo>
                    <a:pt x="381" y="831"/>
                  </a:lnTo>
                  <a:lnTo>
                    <a:pt x="334" y="840"/>
                  </a:lnTo>
                  <a:lnTo>
                    <a:pt x="309" y="877"/>
                  </a:lnTo>
                  <a:lnTo>
                    <a:pt x="212" y="796"/>
                  </a:lnTo>
                  <a:lnTo>
                    <a:pt x="172" y="759"/>
                  </a:lnTo>
                  <a:lnTo>
                    <a:pt x="137" y="694"/>
                  </a:lnTo>
                  <a:lnTo>
                    <a:pt x="90" y="672"/>
                  </a:lnTo>
                  <a:lnTo>
                    <a:pt x="64" y="627"/>
                  </a:lnTo>
                  <a:lnTo>
                    <a:pt x="40" y="594"/>
                  </a:lnTo>
                  <a:lnTo>
                    <a:pt x="0" y="548"/>
                  </a:lnTo>
                  <a:lnTo>
                    <a:pt x="0" y="525"/>
                  </a:lnTo>
                  <a:lnTo>
                    <a:pt x="358" y="525"/>
                  </a:lnTo>
                  <a:lnTo>
                    <a:pt x="369" y="0"/>
                  </a:lnTo>
                  <a:lnTo>
                    <a:pt x="675" y="10"/>
                  </a:lnTo>
                  <a:lnTo>
                    <a:pt x="680" y="242"/>
                  </a:lnTo>
                  <a:lnTo>
                    <a:pt x="699" y="256"/>
                  </a:lnTo>
                  <a:lnTo>
                    <a:pt x="725" y="248"/>
                  </a:lnTo>
                  <a:lnTo>
                    <a:pt x="755" y="265"/>
                  </a:lnTo>
                  <a:lnTo>
                    <a:pt x="847" y="283"/>
                  </a:lnTo>
                  <a:lnTo>
                    <a:pt x="882" y="275"/>
                  </a:lnTo>
                  <a:lnTo>
                    <a:pt x="927" y="302"/>
                  </a:lnTo>
                  <a:lnTo>
                    <a:pt x="967" y="293"/>
                  </a:lnTo>
                  <a:lnTo>
                    <a:pt x="998" y="306"/>
                  </a:lnTo>
                  <a:lnTo>
                    <a:pt x="1028" y="293"/>
                  </a:lnTo>
                  <a:lnTo>
                    <a:pt x="1053" y="310"/>
                  </a:lnTo>
                  <a:lnTo>
                    <a:pt x="1090" y="293"/>
                  </a:lnTo>
                  <a:lnTo>
                    <a:pt x="1180" y="289"/>
                  </a:lnTo>
                  <a:lnTo>
                    <a:pt x="1195" y="306"/>
                  </a:lnTo>
                  <a:lnTo>
                    <a:pt x="1221" y="306"/>
                  </a:lnTo>
                  <a:close/>
                </a:path>
              </a:pathLst>
            </a:custGeom>
            <a:solidFill>
              <a:srgbClr val="FFEA00"/>
            </a:solidFill>
            <a:ln w="9525">
              <a:noFill/>
              <a:round/>
              <a:headEnd/>
              <a:tailEnd/>
            </a:ln>
          </p:spPr>
          <p:txBody>
            <a:bodyPr/>
            <a:lstStyle/>
            <a:p>
              <a:endParaRPr lang="en-US"/>
            </a:p>
          </p:txBody>
        </p:sp>
        <p:sp>
          <p:nvSpPr>
            <p:cNvPr id="745836" name="Freeform 364"/>
            <p:cNvSpPr>
              <a:spLocks/>
            </p:cNvSpPr>
            <p:nvPr/>
          </p:nvSpPr>
          <p:spPr bwMode="auto">
            <a:xfrm>
              <a:off x="2037" y="2576"/>
              <a:ext cx="1356" cy="1220"/>
            </a:xfrm>
            <a:custGeom>
              <a:avLst/>
              <a:gdLst/>
              <a:ahLst/>
              <a:cxnLst>
                <a:cxn ang="0">
                  <a:pos x="1272" y="333"/>
                </a:cxn>
                <a:cxn ang="0">
                  <a:pos x="1292" y="503"/>
                </a:cxn>
                <a:cxn ang="0">
                  <a:pos x="1322" y="571"/>
                </a:cxn>
                <a:cxn ang="0">
                  <a:pos x="1332" y="690"/>
                </a:cxn>
                <a:cxn ang="0">
                  <a:pos x="1296" y="768"/>
                </a:cxn>
                <a:cxn ang="0">
                  <a:pos x="1231" y="796"/>
                </a:cxn>
                <a:cxn ang="0">
                  <a:pos x="1215" y="768"/>
                </a:cxn>
                <a:cxn ang="0">
                  <a:pos x="1215" y="817"/>
                </a:cxn>
                <a:cxn ang="0">
                  <a:pos x="1115" y="887"/>
                </a:cxn>
                <a:cxn ang="0">
                  <a:pos x="1053" y="904"/>
                </a:cxn>
                <a:cxn ang="0">
                  <a:pos x="1028" y="932"/>
                </a:cxn>
                <a:cxn ang="0">
                  <a:pos x="1013" y="955"/>
                </a:cxn>
                <a:cxn ang="0">
                  <a:pos x="927" y="1038"/>
                </a:cxn>
                <a:cxn ang="0">
                  <a:pos x="951" y="1069"/>
                </a:cxn>
                <a:cxn ang="0">
                  <a:pos x="998" y="1206"/>
                </a:cxn>
                <a:cxn ang="0">
                  <a:pos x="936" y="1193"/>
                </a:cxn>
                <a:cxn ang="0">
                  <a:pos x="785" y="1127"/>
                </a:cxn>
                <a:cxn ang="0">
                  <a:pos x="628" y="941"/>
                </a:cxn>
                <a:cxn ang="0">
                  <a:pos x="538" y="796"/>
                </a:cxn>
                <a:cxn ang="0">
                  <a:pos x="401" y="790"/>
                </a:cxn>
                <a:cxn ang="0">
                  <a:pos x="334" y="840"/>
                </a:cxn>
                <a:cxn ang="0">
                  <a:pos x="212" y="796"/>
                </a:cxn>
                <a:cxn ang="0">
                  <a:pos x="137" y="694"/>
                </a:cxn>
                <a:cxn ang="0">
                  <a:pos x="64" y="627"/>
                </a:cxn>
                <a:cxn ang="0">
                  <a:pos x="0" y="548"/>
                </a:cxn>
                <a:cxn ang="0">
                  <a:pos x="358" y="525"/>
                </a:cxn>
                <a:cxn ang="0">
                  <a:pos x="675" y="10"/>
                </a:cxn>
                <a:cxn ang="0">
                  <a:pos x="699" y="256"/>
                </a:cxn>
                <a:cxn ang="0">
                  <a:pos x="755" y="265"/>
                </a:cxn>
                <a:cxn ang="0">
                  <a:pos x="882" y="275"/>
                </a:cxn>
                <a:cxn ang="0">
                  <a:pos x="967" y="293"/>
                </a:cxn>
                <a:cxn ang="0">
                  <a:pos x="1028" y="293"/>
                </a:cxn>
                <a:cxn ang="0">
                  <a:pos x="1090" y="293"/>
                </a:cxn>
                <a:cxn ang="0">
                  <a:pos x="1195" y="306"/>
                </a:cxn>
              </a:cxnLst>
              <a:rect l="0" t="0" r="r" b="b"/>
              <a:pathLst>
                <a:path w="1356" h="1220">
                  <a:moveTo>
                    <a:pt x="1221" y="306"/>
                  </a:moveTo>
                  <a:lnTo>
                    <a:pt x="1272" y="333"/>
                  </a:lnTo>
                  <a:lnTo>
                    <a:pt x="1282" y="407"/>
                  </a:lnTo>
                  <a:lnTo>
                    <a:pt x="1292" y="503"/>
                  </a:lnTo>
                  <a:lnTo>
                    <a:pt x="1307" y="525"/>
                  </a:lnTo>
                  <a:lnTo>
                    <a:pt x="1322" y="571"/>
                  </a:lnTo>
                  <a:lnTo>
                    <a:pt x="1356" y="631"/>
                  </a:lnTo>
                  <a:lnTo>
                    <a:pt x="1332" y="690"/>
                  </a:lnTo>
                  <a:lnTo>
                    <a:pt x="1332" y="749"/>
                  </a:lnTo>
                  <a:lnTo>
                    <a:pt x="1296" y="768"/>
                  </a:lnTo>
                  <a:lnTo>
                    <a:pt x="1257" y="796"/>
                  </a:lnTo>
                  <a:lnTo>
                    <a:pt x="1231" y="796"/>
                  </a:lnTo>
                  <a:lnTo>
                    <a:pt x="1242" y="768"/>
                  </a:lnTo>
                  <a:lnTo>
                    <a:pt x="1215" y="768"/>
                  </a:lnTo>
                  <a:lnTo>
                    <a:pt x="1206" y="786"/>
                  </a:lnTo>
                  <a:lnTo>
                    <a:pt x="1215" y="817"/>
                  </a:lnTo>
                  <a:lnTo>
                    <a:pt x="1169" y="854"/>
                  </a:lnTo>
                  <a:lnTo>
                    <a:pt x="1115" y="887"/>
                  </a:lnTo>
                  <a:lnTo>
                    <a:pt x="1068" y="910"/>
                  </a:lnTo>
                  <a:lnTo>
                    <a:pt x="1053" y="904"/>
                  </a:lnTo>
                  <a:lnTo>
                    <a:pt x="1019" y="924"/>
                  </a:lnTo>
                  <a:lnTo>
                    <a:pt x="1028" y="932"/>
                  </a:lnTo>
                  <a:lnTo>
                    <a:pt x="1004" y="932"/>
                  </a:lnTo>
                  <a:lnTo>
                    <a:pt x="1013" y="955"/>
                  </a:lnTo>
                  <a:lnTo>
                    <a:pt x="967" y="1038"/>
                  </a:lnTo>
                  <a:lnTo>
                    <a:pt x="927" y="1038"/>
                  </a:lnTo>
                  <a:lnTo>
                    <a:pt x="951" y="1055"/>
                  </a:lnTo>
                  <a:lnTo>
                    <a:pt x="951" y="1069"/>
                  </a:lnTo>
                  <a:lnTo>
                    <a:pt x="973" y="1069"/>
                  </a:lnTo>
                  <a:lnTo>
                    <a:pt x="998" y="1206"/>
                  </a:lnTo>
                  <a:lnTo>
                    <a:pt x="967" y="1220"/>
                  </a:lnTo>
                  <a:lnTo>
                    <a:pt x="936" y="1193"/>
                  </a:lnTo>
                  <a:lnTo>
                    <a:pt x="901" y="1193"/>
                  </a:lnTo>
                  <a:lnTo>
                    <a:pt x="785" y="1127"/>
                  </a:lnTo>
                  <a:lnTo>
                    <a:pt x="719" y="1019"/>
                  </a:lnTo>
                  <a:lnTo>
                    <a:pt x="628" y="941"/>
                  </a:lnTo>
                  <a:lnTo>
                    <a:pt x="613" y="900"/>
                  </a:lnTo>
                  <a:lnTo>
                    <a:pt x="538" y="796"/>
                  </a:lnTo>
                  <a:lnTo>
                    <a:pt x="470" y="782"/>
                  </a:lnTo>
                  <a:lnTo>
                    <a:pt x="401" y="790"/>
                  </a:lnTo>
                  <a:lnTo>
                    <a:pt x="381" y="831"/>
                  </a:lnTo>
                  <a:lnTo>
                    <a:pt x="334" y="840"/>
                  </a:lnTo>
                  <a:lnTo>
                    <a:pt x="309" y="877"/>
                  </a:lnTo>
                  <a:lnTo>
                    <a:pt x="212" y="796"/>
                  </a:lnTo>
                  <a:lnTo>
                    <a:pt x="172" y="759"/>
                  </a:lnTo>
                  <a:lnTo>
                    <a:pt x="137" y="694"/>
                  </a:lnTo>
                  <a:lnTo>
                    <a:pt x="90" y="672"/>
                  </a:lnTo>
                  <a:lnTo>
                    <a:pt x="64" y="627"/>
                  </a:lnTo>
                  <a:lnTo>
                    <a:pt x="40" y="594"/>
                  </a:lnTo>
                  <a:lnTo>
                    <a:pt x="0" y="548"/>
                  </a:lnTo>
                  <a:lnTo>
                    <a:pt x="0" y="525"/>
                  </a:lnTo>
                  <a:lnTo>
                    <a:pt x="358" y="525"/>
                  </a:lnTo>
                  <a:lnTo>
                    <a:pt x="369" y="0"/>
                  </a:lnTo>
                  <a:lnTo>
                    <a:pt x="675" y="10"/>
                  </a:lnTo>
                  <a:lnTo>
                    <a:pt x="680" y="242"/>
                  </a:lnTo>
                  <a:lnTo>
                    <a:pt x="699" y="256"/>
                  </a:lnTo>
                  <a:lnTo>
                    <a:pt x="725" y="248"/>
                  </a:lnTo>
                  <a:lnTo>
                    <a:pt x="755" y="265"/>
                  </a:lnTo>
                  <a:lnTo>
                    <a:pt x="847" y="283"/>
                  </a:lnTo>
                  <a:lnTo>
                    <a:pt x="882" y="275"/>
                  </a:lnTo>
                  <a:lnTo>
                    <a:pt x="927" y="302"/>
                  </a:lnTo>
                  <a:lnTo>
                    <a:pt x="967" y="293"/>
                  </a:lnTo>
                  <a:lnTo>
                    <a:pt x="998" y="306"/>
                  </a:lnTo>
                  <a:lnTo>
                    <a:pt x="1028" y="293"/>
                  </a:lnTo>
                  <a:lnTo>
                    <a:pt x="1053" y="310"/>
                  </a:lnTo>
                  <a:lnTo>
                    <a:pt x="1090" y="293"/>
                  </a:lnTo>
                  <a:lnTo>
                    <a:pt x="1180" y="289"/>
                  </a:lnTo>
                  <a:lnTo>
                    <a:pt x="1195" y="306"/>
                  </a:lnTo>
                  <a:lnTo>
                    <a:pt x="1221" y="306"/>
                  </a:lnTo>
                  <a:close/>
                </a:path>
              </a:pathLst>
            </a:custGeom>
            <a:noFill/>
            <a:ln w="12700" cap="rnd">
              <a:solidFill>
                <a:srgbClr val="000000"/>
              </a:solidFill>
              <a:prstDash val="solid"/>
              <a:round/>
              <a:headEnd/>
              <a:tailEnd/>
            </a:ln>
          </p:spPr>
          <p:txBody>
            <a:bodyPr/>
            <a:lstStyle/>
            <a:p>
              <a:endParaRPr lang="en-US"/>
            </a:p>
          </p:txBody>
        </p:sp>
      </p:grpSp>
      <p:sp>
        <p:nvSpPr>
          <p:cNvPr id="745837" name="Freeform 365"/>
          <p:cNvSpPr>
            <a:spLocks/>
          </p:cNvSpPr>
          <p:nvPr/>
        </p:nvSpPr>
        <p:spPr bwMode="auto">
          <a:xfrm>
            <a:off x="3157538" y="4184650"/>
            <a:ext cx="2152650" cy="1936750"/>
          </a:xfrm>
          <a:custGeom>
            <a:avLst/>
            <a:gdLst/>
            <a:ahLst/>
            <a:cxnLst>
              <a:cxn ang="0">
                <a:pos x="1272" y="333"/>
              </a:cxn>
              <a:cxn ang="0">
                <a:pos x="1292" y="503"/>
              </a:cxn>
              <a:cxn ang="0">
                <a:pos x="1322" y="571"/>
              </a:cxn>
              <a:cxn ang="0">
                <a:pos x="1332" y="690"/>
              </a:cxn>
              <a:cxn ang="0">
                <a:pos x="1296" y="768"/>
              </a:cxn>
              <a:cxn ang="0">
                <a:pos x="1231" y="796"/>
              </a:cxn>
              <a:cxn ang="0">
                <a:pos x="1215" y="768"/>
              </a:cxn>
              <a:cxn ang="0">
                <a:pos x="1215" y="817"/>
              </a:cxn>
              <a:cxn ang="0">
                <a:pos x="1115" y="887"/>
              </a:cxn>
              <a:cxn ang="0">
                <a:pos x="1053" y="904"/>
              </a:cxn>
              <a:cxn ang="0">
                <a:pos x="1028" y="932"/>
              </a:cxn>
              <a:cxn ang="0">
                <a:pos x="1013" y="955"/>
              </a:cxn>
              <a:cxn ang="0">
                <a:pos x="927" y="1038"/>
              </a:cxn>
              <a:cxn ang="0">
                <a:pos x="951" y="1069"/>
              </a:cxn>
              <a:cxn ang="0">
                <a:pos x="998" y="1206"/>
              </a:cxn>
              <a:cxn ang="0">
                <a:pos x="936" y="1193"/>
              </a:cxn>
              <a:cxn ang="0">
                <a:pos x="785" y="1127"/>
              </a:cxn>
              <a:cxn ang="0">
                <a:pos x="628" y="941"/>
              </a:cxn>
              <a:cxn ang="0">
                <a:pos x="538" y="796"/>
              </a:cxn>
              <a:cxn ang="0">
                <a:pos x="401" y="790"/>
              </a:cxn>
              <a:cxn ang="0">
                <a:pos x="334" y="840"/>
              </a:cxn>
              <a:cxn ang="0">
                <a:pos x="212" y="796"/>
              </a:cxn>
              <a:cxn ang="0">
                <a:pos x="137" y="694"/>
              </a:cxn>
              <a:cxn ang="0">
                <a:pos x="64" y="627"/>
              </a:cxn>
              <a:cxn ang="0">
                <a:pos x="0" y="548"/>
              </a:cxn>
              <a:cxn ang="0">
                <a:pos x="358" y="525"/>
              </a:cxn>
              <a:cxn ang="0">
                <a:pos x="675" y="10"/>
              </a:cxn>
              <a:cxn ang="0">
                <a:pos x="699" y="256"/>
              </a:cxn>
              <a:cxn ang="0">
                <a:pos x="755" y="265"/>
              </a:cxn>
              <a:cxn ang="0">
                <a:pos x="882" y="275"/>
              </a:cxn>
              <a:cxn ang="0">
                <a:pos x="967" y="293"/>
              </a:cxn>
              <a:cxn ang="0">
                <a:pos x="1028" y="293"/>
              </a:cxn>
              <a:cxn ang="0">
                <a:pos x="1090" y="293"/>
              </a:cxn>
              <a:cxn ang="0">
                <a:pos x="1195" y="306"/>
              </a:cxn>
            </a:cxnLst>
            <a:rect l="0" t="0" r="r" b="b"/>
            <a:pathLst>
              <a:path w="1356" h="1220">
                <a:moveTo>
                  <a:pt x="1221" y="306"/>
                </a:moveTo>
                <a:lnTo>
                  <a:pt x="1272" y="333"/>
                </a:lnTo>
                <a:lnTo>
                  <a:pt x="1282" y="407"/>
                </a:lnTo>
                <a:lnTo>
                  <a:pt x="1292" y="503"/>
                </a:lnTo>
                <a:lnTo>
                  <a:pt x="1307" y="525"/>
                </a:lnTo>
                <a:lnTo>
                  <a:pt x="1322" y="571"/>
                </a:lnTo>
                <a:lnTo>
                  <a:pt x="1356" y="631"/>
                </a:lnTo>
                <a:lnTo>
                  <a:pt x="1332" y="690"/>
                </a:lnTo>
                <a:lnTo>
                  <a:pt x="1332" y="749"/>
                </a:lnTo>
                <a:lnTo>
                  <a:pt x="1296" y="768"/>
                </a:lnTo>
                <a:lnTo>
                  <a:pt x="1257" y="796"/>
                </a:lnTo>
                <a:lnTo>
                  <a:pt x="1231" y="796"/>
                </a:lnTo>
                <a:lnTo>
                  <a:pt x="1242" y="768"/>
                </a:lnTo>
                <a:lnTo>
                  <a:pt x="1215" y="768"/>
                </a:lnTo>
                <a:lnTo>
                  <a:pt x="1206" y="786"/>
                </a:lnTo>
                <a:lnTo>
                  <a:pt x="1215" y="817"/>
                </a:lnTo>
                <a:lnTo>
                  <a:pt x="1169" y="854"/>
                </a:lnTo>
                <a:lnTo>
                  <a:pt x="1115" y="887"/>
                </a:lnTo>
                <a:lnTo>
                  <a:pt x="1068" y="910"/>
                </a:lnTo>
                <a:lnTo>
                  <a:pt x="1053" y="904"/>
                </a:lnTo>
                <a:lnTo>
                  <a:pt x="1019" y="924"/>
                </a:lnTo>
                <a:lnTo>
                  <a:pt x="1028" y="932"/>
                </a:lnTo>
                <a:lnTo>
                  <a:pt x="1004" y="932"/>
                </a:lnTo>
                <a:lnTo>
                  <a:pt x="1013" y="955"/>
                </a:lnTo>
                <a:lnTo>
                  <a:pt x="967" y="1038"/>
                </a:lnTo>
                <a:lnTo>
                  <a:pt x="927" y="1038"/>
                </a:lnTo>
                <a:lnTo>
                  <a:pt x="951" y="1055"/>
                </a:lnTo>
                <a:lnTo>
                  <a:pt x="951" y="1069"/>
                </a:lnTo>
                <a:lnTo>
                  <a:pt x="973" y="1069"/>
                </a:lnTo>
                <a:lnTo>
                  <a:pt x="998" y="1206"/>
                </a:lnTo>
                <a:lnTo>
                  <a:pt x="967" y="1220"/>
                </a:lnTo>
                <a:lnTo>
                  <a:pt x="936" y="1193"/>
                </a:lnTo>
                <a:lnTo>
                  <a:pt x="901" y="1193"/>
                </a:lnTo>
                <a:lnTo>
                  <a:pt x="785" y="1127"/>
                </a:lnTo>
                <a:lnTo>
                  <a:pt x="719" y="1019"/>
                </a:lnTo>
                <a:lnTo>
                  <a:pt x="628" y="941"/>
                </a:lnTo>
                <a:lnTo>
                  <a:pt x="613" y="900"/>
                </a:lnTo>
                <a:lnTo>
                  <a:pt x="538" y="796"/>
                </a:lnTo>
                <a:lnTo>
                  <a:pt x="470" y="782"/>
                </a:lnTo>
                <a:lnTo>
                  <a:pt x="401" y="790"/>
                </a:lnTo>
                <a:lnTo>
                  <a:pt x="381" y="831"/>
                </a:lnTo>
                <a:lnTo>
                  <a:pt x="334" y="840"/>
                </a:lnTo>
                <a:lnTo>
                  <a:pt x="309" y="877"/>
                </a:lnTo>
                <a:lnTo>
                  <a:pt x="212" y="796"/>
                </a:lnTo>
                <a:lnTo>
                  <a:pt x="172" y="759"/>
                </a:lnTo>
                <a:lnTo>
                  <a:pt x="137" y="694"/>
                </a:lnTo>
                <a:lnTo>
                  <a:pt x="90" y="672"/>
                </a:lnTo>
                <a:lnTo>
                  <a:pt x="64" y="627"/>
                </a:lnTo>
                <a:lnTo>
                  <a:pt x="40" y="594"/>
                </a:lnTo>
                <a:lnTo>
                  <a:pt x="0" y="548"/>
                </a:lnTo>
                <a:lnTo>
                  <a:pt x="0" y="525"/>
                </a:lnTo>
                <a:lnTo>
                  <a:pt x="358" y="525"/>
                </a:lnTo>
                <a:lnTo>
                  <a:pt x="369" y="0"/>
                </a:lnTo>
                <a:lnTo>
                  <a:pt x="675" y="10"/>
                </a:lnTo>
                <a:lnTo>
                  <a:pt x="680" y="242"/>
                </a:lnTo>
                <a:lnTo>
                  <a:pt x="699" y="256"/>
                </a:lnTo>
                <a:lnTo>
                  <a:pt x="725" y="248"/>
                </a:lnTo>
                <a:lnTo>
                  <a:pt x="755" y="265"/>
                </a:lnTo>
                <a:lnTo>
                  <a:pt x="847" y="283"/>
                </a:lnTo>
                <a:lnTo>
                  <a:pt x="882" y="275"/>
                </a:lnTo>
                <a:lnTo>
                  <a:pt x="927" y="302"/>
                </a:lnTo>
                <a:lnTo>
                  <a:pt x="967" y="293"/>
                </a:lnTo>
                <a:lnTo>
                  <a:pt x="998" y="306"/>
                </a:lnTo>
                <a:lnTo>
                  <a:pt x="1028" y="293"/>
                </a:lnTo>
                <a:lnTo>
                  <a:pt x="1053" y="310"/>
                </a:lnTo>
                <a:lnTo>
                  <a:pt x="1090" y="293"/>
                </a:lnTo>
                <a:lnTo>
                  <a:pt x="1180" y="289"/>
                </a:lnTo>
                <a:lnTo>
                  <a:pt x="1195" y="306"/>
                </a:lnTo>
                <a:lnTo>
                  <a:pt x="1221" y="306"/>
                </a:lnTo>
              </a:path>
            </a:pathLst>
          </a:custGeom>
          <a:noFill/>
          <a:ln w="3175" cap="rnd">
            <a:solidFill>
              <a:srgbClr val="000000"/>
            </a:solidFill>
            <a:prstDash val="solid"/>
            <a:round/>
            <a:headEnd/>
            <a:tailEnd/>
          </a:ln>
        </p:spPr>
        <p:txBody>
          <a:bodyPr/>
          <a:lstStyle/>
          <a:p>
            <a:endParaRPr lang="en-US"/>
          </a:p>
        </p:txBody>
      </p:sp>
      <p:sp>
        <p:nvSpPr>
          <p:cNvPr id="745838" name="Freeform 366"/>
          <p:cNvSpPr>
            <a:spLocks/>
          </p:cNvSpPr>
          <p:nvPr/>
        </p:nvSpPr>
        <p:spPr bwMode="auto">
          <a:xfrm>
            <a:off x="5072063" y="4105275"/>
            <a:ext cx="765175" cy="722313"/>
          </a:xfrm>
          <a:custGeom>
            <a:avLst/>
            <a:gdLst/>
            <a:ahLst/>
            <a:cxnLst>
              <a:cxn ang="0">
                <a:pos x="15" y="354"/>
              </a:cxn>
              <a:cxn ang="0">
                <a:pos x="15" y="159"/>
              </a:cxn>
              <a:cxn ang="0">
                <a:pos x="0" y="32"/>
              </a:cxn>
              <a:cxn ang="0">
                <a:pos x="189" y="22"/>
              </a:cxn>
              <a:cxn ang="0">
                <a:pos x="444" y="0"/>
              </a:cxn>
              <a:cxn ang="0">
                <a:pos x="429" y="49"/>
              </a:cxn>
              <a:cxn ang="0">
                <a:pos x="482" y="49"/>
              </a:cxn>
              <a:cxn ang="0">
                <a:pos x="471" y="126"/>
              </a:cxn>
              <a:cxn ang="0">
                <a:pos x="444" y="145"/>
              </a:cxn>
              <a:cxn ang="0">
                <a:pos x="459" y="145"/>
              </a:cxn>
              <a:cxn ang="0">
                <a:pos x="444" y="177"/>
              </a:cxn>
              <a:cxn ang="0">
                <a:pos x="369" y="300"/>
              </a:cxn>
              <a:cxn ang="0">
                <a:pos x="369" y="363"/>
              </a:cxn>
              <a:cxn ang="0">
                <a:pos x="384" y="372"/>
              </a:cxn>
              <a:cxn ang="0">
                <a:pos x="380" y="423"/>
              </a:cxn>
              <a:cxn ang="0">
                <a:pos x="77" y="455"/>
              </a:cxn>
              <a:cxn ang="0">
                <a:pos x="67" y="382"/>
              </a:cxn>
              <a:cxn ang="0">
                <a:pos x="15" y="354"/>
              </a:cxn>
            </a:cxnLst>
            <a:rect l="0" t="0" r="r" b="b"/>
            <a:pathLst>
              <a:path w="482" h="455">
                <a:moveTo>
                  <a:pt x="15" y="354"/>
                </a:moveTo>
                <a:lnTo>
                  <a:pt x="15" y="159"/>
                </a:lnTo>
                <a:lnTo>
                  <a:pt x="0" y="32"/>
                </a:lnTo>
                <a:lnTo>
                  <a:pt x="189" y="22"/>
                </a:lnTo>
                <a:lnTo>
                  <a:pt x="444" y="0"/>
                </a:lnTo>
                <a:lnTo>
                  <a:pt x="429" y="49"/>
                </a:lnTo>
                <a:lnTo>
                  <a:pt x="482" y="49"/>
                </a:lnTo>
                <a:lnTo>
                  <a:pt x="471" y="126"/>
                </a:lnTo>
                <a:lnTo>
                  <a:pt x="444" y="145"/>
                </a:lnTo>
                <a:lnTo>
                  <a:pt x="459" y="145"/>
                </a:lnTo>
                <a:lnTo>
                  <a:pt x="444" y="177"/>
                </a:lnTo>
                <a:lnTo>
                  <a:pt x="369" y="300"/>
                </a:lnTo>
                <a:lnTo>
                  <a:pt x="369" y="363"/>
                </a:lnTo>
                <a:lnTo>
                  <a:pt x="384" y="372"/>
                </a:lnTo>
                <a:lnTo>
                  <a:pt x="380" y="423"/>
                </a:lnTo>
                <a:lnTo>
                  <a:pt x="77" y="455"/>
                </a:lnTo>
                <a:lnTo>
                  <a:pt x="67" y="382"/>
                </a:lnTo>
                <a:lnTo>
                  <a:pt x="15" y="354"/>
                </a:lnTo>
                <a:close/>
              </a:path>
            </a:pathLst>
          </a:custGeom>
          <a:solidFill>
            <a:srgbClr val="FFFFFF"/>
          </a:solidFill>
          <a:ln w="9525">
            <a:noFill/>
            <a:round/>
            <a:headEnd/>
            <a:tailEnd/>
          </a:ln>
        </p:spPr>
        <p:txBody>
          <a:bodyPr/>
          <a:lstStyle/>
          <a:p>
            <a:endParaRPr lang="en-US"/>
          </a:p>
        </p:txBody>
      </p:sp>
      <p:grpSp>
        <p:nvGrpSpPr>
          <p:cNvPr id="745809" name="Group 367"/>
          <p:cNvGrpSpPr>
            <a:grpSpLocks/>
          </p:cNvGrpSpPr>
          <p:nvPr/>
        </p:nvGrpSpPr>
        <p:grpSpPr bwMode="auto">
          <a:xfrm>
            <a:off x="5072063" y="4105275"/>
            <a:ext cx="765175" cy="722313"/>
            <a:chOff x="3243" y="2526"/>
            <a:chExt cx="482" cy="455"/>
          </a:xfrm>
        </p:grpSpPr>
        <p:sp>
          <p:nvSpPr>
            <p:cNvPr id="745840" name="Freeform 368"/>
            <p:cNvSpPr>
              <a:spLocks/>
            </p:cNvSpPr>
            <p:nvPr/>
          </p:nvSpPr>
          <p:spPr bwMode="auto">
            <a:xfrm>
              <a:off x="3243" y="2526"/>
              <a:ext cx="482" cy="455"/>
            </a:xfrm>
            <a:custGeom>
              <a:avLst/>
              <a:gdLst/>
              <a:ahLst/>
              <a:cxnLst>
                <a:cxn ang="0">
                  <a:pos x="15" y="354"/>
                </a:cxn>
                <a:cxn ang="0">
                  <a:pos x="15" y="159"/>
                </a:cxn>
                <a:cxn ang="0">
                  <a:pos x="0" y="32"/>
                </a:cxn>
                <a:cxn ang="0">
                  <a:pos x="189" y="22"/>
                </a:cxn>
                <a:cxn ang="0">
                  <a:pos x="444" y="0"/>
                </a:cxn>
                <a:cxn ang="0">
                  <a:pos x="429" y="49"/>
                </a:cxn>
                <a:cxn ang="0">
                  <a:pos x="482" y="49"/>
                </a:cxn>
                <a:cxn ang="0">
                  <a:pos x="471" y="126"/>
                </a:cxn>
                <a:cxn ang="0">
                  <a:pos x="444" y="145"/>
                </a:cxn>
                <a:cxn ang="0">
                  <a:pos x="459" y="145"/>
                </a:cxn>
                <a:cxn ang="0">
                  <a:pos x="444" y="177"/>
                </a:cxn>
                <a:cxn ang="0">
                  <a:pos x="369" y="300"/>
                </a:cxn>
                <a:cxn ang="0">
                  <a:pos x="369" y="363"/>
                </a:cxn>
                <a:cxn ang="0">
                  <a:pos x="384" y="372"/>
                </a:cxn>
                <a:cxn ang="0">
                  <a:pos x="380" y="423"/>
                </a:cxn>
                <a:cxn ang="0">
                  <a:pos x="77" y="455"/>
                </a:cxn>
                <a:cxn ang="0">
                  <a:pos x="67" y="382"/>
                </a:cxn>
                <a:cxn ang="0">
                  <a:pos x="15" y="354"/>
                </a:cxn>
              </a:cxnLst>
              <a:rect l="0" t="0" r="r" b="b"/>
              <a:pathLst>
                <a:path w="482" h="455">
                  <a:moveTo>
                    <a:pt x="15" y="354"/>
                  </a:moveTo>
                  <a:lnTo>
                    <a:pt x="15" y="159"/>
                  </a:lnTo>
                  <a:lnTo>
                    <a:pt x="0" y="32"/>
                  </a:lnTo>
                  <a:lnTo>
                    <a:pt x="189" y="22"/>
                  </a:lnTo>
                  <a:lnTo>
                    <a:pt x="444" y="0"/>
                  </a:lnTo>
                  <a:lnTo>
                    <a:pt x="429" y="49"/>
                  </a:lnTo>
                  <a:lnTo>
                    <a:pt x="482" y="49"/>
                  </a:lnTo>
                  <a:lnTo>
                    <a:pt x="471" y="126"/>
                  </a:lnTo>
                  <a:lnTo>
                    <a:pt x="444" y="145"/>
                  </a:lnTo>
                  <a:lnTo>
                    <a:pt x="459" y="145"/>
                  </a:lnTo>
                  <a:lnTo>
                    <a:pt x="444" y="177"/>
                  </a:lnTo>
                  <a:lnTo>
                    <a:pt x="369" y="300"/>
                  </a:lnTo>
                  <a:lnTo>
                    <a:pt x="369" y="363"/>
                  </a:lnTo>
                  <a:lnTo>
                    <a:pt x="384" y="372"/>
                  </a:lnTo>
                  <a:lnTo>
                    <a:pt x="380" y="423"/>
                  </a:lnTo>
                  <a:lnTo>
                    <a:pt x="77" y="455"/>
                  </a:lnTo>
                  <a:lnTo>
                    <a:pt x="67" y="382"/>
                  </a:lnTo>
                  <a:lnTo>
                    <a:pt x="15" y="354"/>
                  </a:lnTo>
                  <a:close/>
                </a:path>
              </a:pathLst>
            </a:custGeom>
            <a:solidFill>
              <a:srgbClr val="FFEA00"/>
            </a:solidFill>
            <a:ln w="9525">
              <a:noFill/>
              <a:round/>
              <a:headEnd/>
              <a:tailEnd/>
            </a:ln>
          </p:spPr>
          <p:txBody>
            <a:bodyPr/>
            <a:lstStyle/>
            <a:p>
              <a:endParaRPr lang="en-US"/>
            </a:p>
          </p:txBody>
        </p:sp>
        <p:sp>
          <p:nvSpPr>
            <p:cNvPr id="745841" name="Freeform 369"/>
            <p:cNvSpPr>
              <a:spLocks/>
            </p:cNvSpPr>
            <p:nvPr/>
          </p:nvSpPr>
          <p:spPr bwMode="auto">
            <a:xfrm>
              <a:off x="3243" y="2526"/>
              <a:ext cx="482" cy="455"/>
            </a:xfrm>
            <a:custGeom>
              <a:avLst/>
              <a:gdLst/>
              <a:ahLst/>
              <a:cxnLst>
                <a:cxn ang="0">
                  <a:pos x="15" y="354"/>
                </a:cxn>
                <a:cxn ang="0">
                  <a:pos x="15" y="159"/>
                </a:cxn>
                <a:cxn ang="0">
                  <a:pos x="0" y="32"/>
                </a:cxn>
                <a:cxn ang="0">
                  <a:pos x="189" y="22"/>
                </a:cxn>
                <a:cxn ang="0">
                  <a:pos x="444" y="0"/>
                </a:cxn>
                <a:cxn ang="0">
                  <a:pos x="429" y="49"/>
                </a:cxn>
                <a:cxn ang="0">
                  <a:pos x="482" y="49"/>
                </a:cxn>
                <a:cxn ang="0">
                  <a:pos x="471" y="126"/>
                </a:cxn>
                <a:cxn ang="0">
                  <a:pos x="444" y="145"/>
                </a:cxn>
                <a:cxn ang="0">
                  <a:pos x="459" y="145"/>
                </a:cxn>
                <a:cxn ang="0">
                  <a:pos x="444" y="177"/>
                </a:cxn>
                <a:cxn ang="0">
                  <a:pos x="369" y="300"/>
                </a:cxn>
                <a:cxn ang="0">
                  <a:pos x="369" y="363"/>
                </a:cxn>
                <a:cxn ang="0">
                  <a:pos x="384" y="372"/>
                </a:cxn>
                <a:cxn ang="0">
                  <a:pos x="380" y="423"/>
                </a:cxn>
                <a:cxn ang="0">
                  <a:pos x="77" y="455"/>
                </a:cxn>
                <a:cxn ang="0">
                  <a:pos x="67" y="382"/>
                </a:cxn>
                <a:cxn ang="0">
                  <a:pos x="15" y="354"/>
                </a:cxn>
              </a:cxnLst>
              <a:rect l="0" t="0" r="r" b="b"/>
              <a:pathLst>
                <a:path w="482" h="455">
                  <a:moveTo>
                    <a:pt x="15" y="354"/>
                  </a:moveTo>
                  <a:lnTo>
                    <a:pt x="15" y="159"/>
                  </a:lnTo>
                  <a:lnTo>
                    <a:pt x="0" y="32"/>
                  </a:lnTo>
                  <a:lnTo>
                    <a:pt x="189" y="22"/>
                  </a:lnTo>
                  <a:lnTo>
                    <a:pt x="444" y="0"/>
                  </a:lnTo>
                  <a:lnTo>
                    <a:pt x="429" y="49"/>
                  </a:lnTo>
                  <a:lnTo>
                    <a:pt x="482" y="49"/>
                  </a:lnTo>
                  <a:lnTo>
                    <a:pt x="471" y="126"/>
                  </a:lnTo>
                  <a:lnTo>
                    <a:pt x="444" y="145"/>
                  </a:lnTo>
                  <a:lnTo>
                    <a:pt x="459" y="145"/>
                  </a:lnTo>
                  <a:lnTo>
                    <a:pt x="444" y="177"/>
                  </a:lnTo>
                  <a:lnTo>
                    <a:pt x="369" y="300"/>
                  </a:lnTo>
                  <a:lnTo>
                    <a:pt x="369" y="363"/>
                  </a:lnTo>
                  <a:lnTo>
                    <a:pt x="384" y="372"/>
                  </a:lnTo>
                  <a:lnTo>
                    <a:pt x="380" y="423"/>
                  </a:lnTo>
                  <a:lnTo>
                    <a:pt x="77" y="455"/>
                  </a:lnTo>
                  <a:lnTo>
                    <a:pt x="67" y="382"/>
                  </a:lnTo>
                  <a:lnTo>
                    <a:pt x="15" y="354"/>
                  </a:lnTo>
                </a:path>
              </a:pathLst>
            </a:custGeom>
            <a:noFill/>
            <a:ln w="12700" cap="rnd">
              <a:solidFill>
                <a:srgbClr val="000000"/>
              </a:solidFill>
              <a:prstDash val="solid"/>
              <a:round/>
              <a:headEnd/>
              <a:tailEnd/>
            </a:ln>
          </p:spPr>
          <p:txBody>
            <a:bodyPr/>
            <a:lstStyle/>
            <a:p>
              <a:endParaRPr lang="en-US"/>
            </a:p>
          </p:txBody>
        </p:sp>
      </p:grpSp>
      <p:sp>
        <p:nvSpPr>
          <p:cNvPr id="745842" name="Freeform 370"/>
          <p:cNvSpPr>
            <a:spLocks/>
          </p:cNvSpPr>
          <p:nvPr/>
        </p:nvSpPr>
        <p:spPr bwMode="auto">
          <a:xfrm>
            <a:off x="5192713" y="4781550"/>
            <a:ext cx="892175" cy="692150"/>
          </a:xfrm>
          <a:custGeom>
            <a:avLst/>
            <a:gdLst/>
            <a:ahLst/>
            <a:cxnLst>
              <a:cxn ang="0">
                <a:pos x="0" y="31"/>
              </a:cxn>
              <a:cxn ang="0">
                <a:pos x="303" y="0"/>
              </a:cxn>
              <a:cxn ang="0">
                <a:pos x="328" y="71"/>
              </a:cxn>
              <a:cxn ang="0">
                <a:pos x="268" y="203"/>
              </a:cxn>
              <a:cxn ang="0">
                <a:pos x="277" y="227"/>
              </a:cxn>
              <a:cxn ang="0">
                <a:pos x="459" y="214"/>
              </a:cxn>
              <a:cxn ang="0">
                <a:pos x="470" y="223"/>
              </a:cxn>
              <a:cxn ang="0">
                <a:pos x="459" y="241"/>
              </a:cxn>
              <a:cxn ang="0">
                <a:pos x="479" y="295"/>
              </a:cxn>
              <a:cxn ang="0">
                <a:pos x="470" y="312"/>
              </a:cxn>
              <a:cxn ang="0">
                <a:pos x="479" y="326"/>
              </a:cxn>
              <a:cxn ang="0">
                <a:pos x="511" y="317"/>
              </a:cxn>
              <a:cxn ang="0">
                <a:pos x="521" y="339"/>
              </a:cxn>
              <a:cxn ang="0">
                <a:pos x="511" y="382"/>
              </a:cxn>
              <a:cxn ang="0">
                <a:pos x="562" y="405"/>
              </a:cxn>
              <a:cxn ang="0">
                <a:pos x="532" y="436"/>
              </a:cxn>
              <a:cxn ang="0">
                <a:pos x="532" y="413"/>
              </a:cxn>
              <a:cxn ang="0">
                <a:pos x="479" y="409"/>
              </a:cxn>
              <a:cxn ang="0">
                <a:pos x="459" y="386"/>
              </a:cxn>
              <a:cxn ang="0">
                <a:pos x="455" y="413"/>
              </a:cxn>
              <a:cxn ang="0">
                <a:pos x="410" y="432"/>
              </a:cxn>
              <a:cxn ang="0">
                <a:pos x="333" y="413"/>
              </a:cxn>
              <a:cxn ang="0">
                <a:pos x="353" y="405"/>
              </a:cxn>
              <a:cxn ang="0">
                <a:pos x="292" y="386"/>
              </a:cxn>
              <a:cxn ang="0">
                <a:pos x="256" y="364"/>
              </a:cxn>
              <a:cxn ang="0">
                <a:pos x="241" y="372"/>
              </a:cxn>
              <a:cxn ang="0">
                <a:pos x="241" y="386"/>
              </a:cxn>
              <a:cxn ang="0">
                <a:pos x="161" y="386"/>
              </a:cxn>
              <a:cxn ang="0">
                <a:pos x="99" y="368"/>
              </a:cxn>
              <a:cxn ang="0">
                <a:pos x="50" y="372"/>
              </a:cxn>
              <a:cxn ang="0">
                <a:pos x="50" y="312"/>
              </a:cxn>
              <a:cxn ang="0">
                <a:pos x="74" y="254"/>
              </a:cxn>
              <a:cxn ang="0">
                <a:pos x="39" y="195"/>
              </a:cxn>
              <a:cxn ang="0">
                <a:pos x="24" y="149"/>
              </a:cxn>
              <a:cxn ang="0">
                <a:pos x="9" y="127"/>
              </a:cxn>
              <a:cxn ang="0">
                <a:pos x="0" y="31"/>
              </a:cxn>
            </a:cxnLst>
            <a:rect l="0" t="0" r="r" b="b"/>
            <a:pathLst>
              <a:path w="562" h="436">
                <a:moveTo>
                  <a:pt x="0" y="31"/>
                </a:moveTo>
                <a:lnTo>
                  <a:pt x="303" y="0"/>
                </a:lnTo>
                <a:lnTo>
                  <a:pt x="328" y="71"/>
                </a:lnTo>
                <a:lnTo>
                  <a:pt x="268" y="203"/>
                </a:lnTo>
                <a:lnTo>
                  <a:pt x="277" y="227"/>
                </a:lnTo>
                <a:lnTo>
                  <a:pt x="459" y="214"/>
                </a:lnTo>
                <a:lnTo>
                  <a:pt x="470" y="223"/>
                </a:lnTo>
                <a:lnTo>
                  <a:pt x="459" y="241"/>
                </a:lnTo>
                <a:lnTo>
                  <a:pt x="479" y="295"/>
                </a:lnTo>
                <a:lnTo>
                  <a:pt x="470" y="312"/>
                </a:lnTo>
                <a:lnTo>
                  <a:pt x="479" y="326"/>
                </a:lnTo>
                <a:lnTo>
                  <a:pt x="511" y="317"/>
                </a:lnTo>
                <a:lnTo>
                  <a:pt x="521" y="339"/>
                </a:lnTo>
                <a:lnTo>
                  <a:pt x="511" y="382"/>
                </a:lnTo>
                <a:lnTo>
                  <a:pt x="562" y="405"/>
                </a:lnTo>
                <a:lnTo>
                  <a:pt x="532" y="436"/>
                </a:lnTo>
                <a:lnTo>
                  <a:pt x="532" y="413"/>
                </a:lnTo>
                <a:lnTo>
                  <a:pt x="479" y="409"/>
                </a:lnTo>
                <a:lnTo>
                  <a:pt x="459" y="386"/>
                </a:lnTo>
                <a:lnTo>
                  <a:pt x="455" y="413"/>
                </a:lnTo>
                <a:lnTo>
                  <a:pt x="410" y="432"/>
                </a:lnTo>
                <a:lnTo>
                  <a:pt x="333" y="413"/>
                </a:lnTo>
                <a:lnTo>
                  <a:pt x="353" y="405"/>
                </a:lnTo>
                <a:lnTo>
                  <a:pt x="292" y="386"/>
                </a:lnTo>
                <a:lnTo>
                  <a:pt x="256" y="364"/>
                </a:lnTo>
                <a:lnTo>
                  <a:pt x="241" y="372"/>
                </a:lnTo>
                <a:lnTo>
                  <a:pt x="241" y="386"/>
                </a:lnTo>
                <a:lnTo>
                  <a:pt x="161" y="386"/>
                </a:lnTo>
                <a:lnTo>
                  <a:pt x="99" y="368"/>
                </a:lnTo>
                <a:lnTo>
                  <a:pt x="50" y="372"/>
                </a:lnTo>
                <a:lnTo>
                  <a:pt x="50" y="312"/>
                </a:lnTo>
                <a:lnTo>
                  <a:pt x="74" y="254"/>
                </a:lnTo>
                <a:lnTo>
                  <a:pt x="39" y="195"/>
                </a:lnTo>
                <a:lnTo>
                  <a:pt x="24" y="149"/>
                </a:lnTo>
                <a:lnTo>
                  <a:pt x="9" y="127"/>
                </a:lnTo>
                <a:lnTo>
                  <a:pt x="0" y="31"/>
                </a:lnTo>
                <a:close/>
              </a:path>
            </a:pathLst>
          </a:custGeom>
          <a:solidFill>
            <a:srgbClr val="FFFFFF"/>
          </a:solidFill>
          <a:ln w="9525">
            <a:noFill/>
            <a:round/>
            <a:headEnd/>
            <a:tailEnd/>
          </a:ln>
        </p:spPr>
        <p:txBody>
          <a:bodyPr/>
          <a:lstStyle/>
          <a:p>
            <a:endParaRPr lang="en-US"/>
          </a:p>
        </p:txBody>
      </p:sp>
      <p:grpSp>
        <p:nvGrpSpPr>
          <p:cNvPr id="745813" name="Group 371"/>
          <p:cNvGrpSpPr>
            <a:grpSpLocks/>
          </p:cNvGrpSpPr>
          <p:nvPr/>
        </p:nvGrpSpPr>
        <p:grpSpPr bwMode="auto">
          <a:xfrm>
            <a:off x="5192713" y="4781550"/>
            <a:ext cx="892175" cy="692150"/>
            <a:chOff x="3319" y="2952"/>
            <a:chExt cx="562" cy="436"/>
          </a:xfrm>
        </p:grpSpPr>
        <p:sp>
          <p:nvSpPr>
            <p:cNvPr id="745844" name="Freeform 372"/>
            <p:cNvSpPr>
              <a:spLocks/>
            </p:cNvSpPr>
            <p:nvPr/>
          </p:nvSpPr>
          <p:spPr bwMode="auto">
            <a:xfrm>
              <a:off x="3319" y="2952"/>
              <a:ext cx="562" cy="436"/>
            </a:xfrm>
            <a:custGeom>
              <a:avLst/>
              <a:gdLst/>
              <a:ahLst/>
              <a:cxnLst>
                <a:cxn ang="0">
                  <a:pos x="0" y="31"/>
                </a:cxn>
                <a:cxn ang="0">
                  <a:pos x="303" y="0"/>
                </a:cxn>
                <a:cxn ang="0">
                  <a:pos x="328" y="71"/>
                </a:cxn>
                <a:cxn ang="0">
                  <a:pos x="268" y="203"/>
                </a:cxn>
                <a:cxn ang="0">
                  <a:pos x="277" y="227"/>
                </a:cxn>
                <a:cxn ang="0">
                  <a:pos x="459" y="214"/>
                </a:cxn>
                <a:cxn ang="0">
                  <a:pos x="470" y="223"/>
                </a:cxn>
                <a:cxn ang="0">
                  <a:pos x="459" y="241"/>
                </a:cxn>
                <a:cxn ang="0">
                  <a:pos x="479" y="295"/>
                </a:cxn>
                <a:cxn ang="0">
                  <a:pos x="470" y="312"/>
                </a:cxn>
                <a:cxn ang="0">
                  <a:pos x="479" y="326"/>
                </a:cxn>
                <a:cxn ang="0">
                  <a:pos x="511" y="317"/>
                </a:cxn>
                <a:cxn ang="0">
                  <a:pos x="521" y="339"/>
                </a:cxn>
                <a:cxn ang="0">
                  <a:pos x="511" y="382"/>
                </a:cxn>
                <a:cxn ang="0">
                  <a:pos x="562" y="405"/>
                </a:cxn>
                <a:cxn ang="0">
                  <a:pos x="532" y="436"/>
                </a:cxn>
                <a:cxn ang="0">
                  <a:pos x="532" y="413"/>
                </a:cxn>
                <a:cxn ang="0">
                  <a:pos x="479" y="409"/>
                </a:cxn>
                <a:cxn ang="0">
                  <a:pos x="459" y="386"/>
                </a:cxn>
                <a:cxn ang="0">
                  <a:pos x="455" y="413"/>
                </a:cxn>
                <a:cxn ang="0">
                  <a:pos x="410" y="432"/>
                </a:cxn>
                <a:cxn ang="0">
                  <a:pos x="333" y="413"/>
                </a:cxn>
                <a:cxn ang="0">
                  <a:pos x="353" y="405"/>
                </a:cxn>
                <a:cxn ang="0">
                  <a:pos x="292" y="386"/>
                </a:cxn>
                <a:cxn ang="0">
                  <a:pos x="256" y="364"/>
                </a:cxn>
                <a:cxn ang="0">
                  <a:pos x="241" y="372"/>
                </a:cxn>
                <a:cxn ang="0">
                  <a:pos x="241" y="386"/>
                </a:cxn>
                <a:cxn ang="0">
                  <a:pos x="161" y="386"/>
                </a:cxn>
                <a:cxn ang="0">
                  <a:pos x="99" y="368"/>
                </a:cxn>
                <a:cxn ang="0">
                  <a:pos x="50" y="372"/>
                </a:cxn>
                <a:cxn ang="0">
                  <a:pos x="50" y="312"/>
                </a:cxn>
                <a:cxn ang="0">
                  <a:pos x="74" y="254"/>
                </a:cxn>
                <a:cxn ang="0">
                  <a:pos x="39" y="195"/>
                </a:cxn>
                <a:cxn ang="0">
                  <a:pos x="24" y="149"/>
                </a:cxn>
                <a:cxn ang="0">
                  <a:pos x="9" y="127"/>
                </a:cxn>
                <a:cxn ang="0">
                  <a:pos x="0" y="31"/>
                </a:cxn>
              </a:cxnLst>
              <a:rect l="0" t="0" r="r" b="b"/>
              <a:pathLst>
                <a:path w="562" h="436">
                  <a:moveTo>
                    <a:pt x="0" y="31"/>
                  </a:moveTo>
                  <a:lnTo>
                    <a:pt x="303" y="0"/>
                  </a:lnTo>
                  <a:lnTo>
                    <a:pt x="328" y="71"/>
                  </a:lnTo>
                  <a:lnTo>
                    <a:pt x="268" y="203"/>
                  </a:lnTo>
                  <a:lnTo>
                    <a:pt x="277" y="227"/>
                  </a:lnTo>
                  <a:lnTo>
                    <a:pt x="459" y="214"/>
                  </a:lnTo>
                  <a:lnTo>
                    <a:pt x="470" y="223"/>
                  </a:lnTo>
                  <a:lnTo>
                    <a:pt x="459" y="241"/>
                  </a:lnTo>
                  <a:lnTo>
                    <a:pt x="479" y="295"/>
                  </a:lnTo>
                  <a:lnTo>
                    <a:pt x="470" y="312"/>
                  </a:lnTo>
                  <a:lnTo>
                    <a:pt x="479" y="326"/>
                  </a:lnTo>
                  <a:lnTo>
                    <a:pt x="511" y="317"/>
                  </a:lnTo>
                  <a:lnTo>
                    <a:pt x="521" y="339"/>
                  </a:lnTo>
                  <a:lnTo>
                    <a:pt x="511" y="382"/>
                  </a:lnTo>
                  <a:lnTo>
                    <a:pt x="562" y="405"/>
                  </a:lnTo>
                  <a:lnTo>
                    <a:pt x="532" y="436"/>
                  </a:lnTo>
                  <a:lnTo>
                    <a:pt x="532" y="413"/>
                  </a:lnTo>
                  <a:lnTo>
                    <a:pt x="479" y="409"/>
                  </a:lnTo>
                  <a:lnTo>
                    <a:pt x="459" y="386"/>
                  </a:lnTo>
                  <a:lnTo>
                    <a:pt x="455" y="413"/>
                  </a:lnTo>
                  <a:lnTo>
                    <a:pt x="410" y="432"/>
                  </a:lnTo>
                  <a:lnTo>
                    <a:pt x="333" y="413"/>
                  </a:lnTo>
                  <a:lnTo>
                    <a:pt x="353" y="405"/>
                  </a:lnTo>
                  <a:lnTo>
                    <a:pt x="292" y="386"/>
                  </a:lnTo>
                  <a:lnTo>
                    <a:pt x="256" y="364"/>
                  </a:lnTo>
                  <a:lnTo>
                    <a:pt x="241" y="372"/>
                  </a:lnTo>
                  <a:lnTo>
                    <a:pt x="241" y="386"/>
                  </a:lnTo>
                  <a:lnTo>
                    <a:pt x="161" y="386"/>
                  </a:lnTo>
                  <a:lnTo>
                    <a:pt x="99" y="368"/>
                  </a:lnTo>
                  <a:lnTo>
                    <a:pt x="50" y="372"/>
                  </a:lnTo>
                  <a:lnTo>
                    <a:pt x="50" y="312"/>
                  </a:lnTo>
                  <a:lnTo>
                    <a:pt x="74" y="254"/>
                  </a:lnTo>
                  <a:lnTo>
                    <a:pt x="39" y="195"/>
                  </a:lnTo>
                  <a:lnTo>
                    <a:pt x="24" y="149"/>
                  </a:lnTo>
                  <a:lnTo>
                    <a:pt x="9" y="127"/>
                  </a:lnTo>
                  <a:lnTo>
                    <a:pt x="0" y="31"/>
                  </a:lnTo>
                  <a:close/>
                </a:path>
              </a:pathLst>
            </a:custGeom>
            <a:solidFill>
              <a:srgbClr val="FFEA00"/>
            </a:solidFill>
            <a:ln w="9525">
              <a:noFill/>
              <a:round/>
              <a:headEnd/>
              <a:tailEnd/>
            </a:ln>
          </p:spPr>
          <p:txBody>
            <a:bodyPr/>
            <a:lstStyle/>
            <a:p>
              <a:endParaRPr lang="en-US"/>
            </a:p>
          </p:txBody>
        </p:sp>
        <p:sp>
          <p:nvSpPr>
            <p:cNvPr id="745845" name="Freeform 373"/>
            <p:cNvSpPr>
              <a:spLocks/>
            </p:cNvSpPr>
            <p:nvPr/>
          </p:nvSpPr>
          <p:spPr bwMode="auto">
            <a:xfrm>
              <a:off x="3319" y="2952"/>
              <a:ext cx="562" cy="436"/>
            </a:xfrm>
            <a:custGeom>
              <a:avLst/>
              <a:gdLst/>
              <a:ahLst/>
              <a:cxnLst>
                <a:cxn ang="0">
                  <a:pos x="0" y="31"/>
                </a:cxn>
                <a:cxn ang="0">
                  <a:pos x="303" y="0"/>
                </a:cxn>
                <a:cxn ang="0">
                  <a:pos x="328" y="71"/>
                </a:cxn>
                <a:cxn ang="0">
                  <a:pos x="268" y="203"/>
                </a:cxn>
                <a:cxn ang="0">
                  <a:pos x="277" y="227"/>
                </a:cxn>
                <a:cxn ang="0">
                  <a:pos x="459" y="214"/>
                </a:cxn>
                <a:cxn ang="0">
                  <a:pos x="470" y="223"/>
                </a:cxn>
                <a:cxn ang="0">
                  <a:pos x="459" y="241"/>
                </a:cxn>
                <a:cxn ang="0">
                  <a:pos x="479" y="295"/>
                </a:cxn>
                <a:cxn ang="0">
                  <a:pos x="470" y="312"/>
                </a:cxn>
                <a:cxn ang="0">
                  <a:pos x="479" y="326"/>
                </a:cxn>
                <a:cxn ang="0">
                  <a:pos x="511" y="317"/>
                </a:cxn>
                <a:cxn ang="0">
                  <a:pos x="521" y="339"/>
                </a:cxn>
                <a:cxn ang="0">
                  <a:pos x="511" y="382"/>
                </a:cxn>
                <a:cxn ang="0">
                  <a:pos x="562" y="405"/>
                </a:cxn>
                <a:cxn ang="0">
                  <a:pos x="532" y="436"/>
                </a:cxn>
                <a:cxn ang="0">
                  <a:pos x="532" y="413"/>
                </a:cxn>
                <a:cxn ang="0">
                  <a:pos x="479" y="409"/>
                </a:cxn>
                <a:cxn ang="0">
                  <a:pos x="459" y="386"/>
                </a:cxn>
                <a:cxn ang="0">
                  <a:pos x="455" y="413"/>
                </a:cxn>
                <a:cxn ang="0">
                  <a:pos x="410" y="432"/>
                </a:cxn>
                <a:cxn ang="0">
                  <a:pos x="333" y="413"/>
                </a:cxn>
                <a:cxn ang="0">
                  <a:pos x="353" y="405"/>
                </a:cxn>
                <a:cxn ang="0">
                  <a:pos x="292" y="386"/>
                </a:cxn>
                <a:cxn ang="0">
                  <a:pos x="256" y="364"/>
                </a:cxn>
                <a:cxn ang="0">
                  <a:pos x="241" y="372"/>
                </a:cxn>
                <a:cxn ang="0">
                  <a:pos x="241" y="386"/>
                </a:cxn>
                <a:cxn ang="0">
                  <a:pos x="161" y="386"/>
                </a:cxn>
                <a:cxn ang="0">
                  <a:pos x="99" y="368"/>
                </a:cxn>
                <a:cxn ang="0">
                  <a:pos x="50" y="372"/>
                </a:cxn>
                <a:cxn ang="0">
                  <a:pos x="50" y="312"/>
                </a:cxn>
                <a:cxn ang="0">
                  <a:pos x="74" y="254"/>
                </a:cxn>
                <a:cxn ang="0">
                  <a:pos x="39" y="195"/>
                </a:cxn>
                <a:cxn ang="0">
                  <a:pos x="24" y="149"/>
                </a:cxn>
                <a:cxn ang="0">
                  <a:pos x="9" y="127"/>
                </a:cxn>
                <a:cxn ang="0">
                  <a:pos x="0" y="31"/>
                </a:cxn>
              </a:cxnLst>
              <a:rect l="0" t="0" r="r" b="b"/>
              <a:pathLst>
                <a:path w="562" h="436">
                  <a:moveTo>
                    <a:pt x="0" y="31"/>
                  </a:moveTo>
                  <a:lnTo>
                    <a:pt x="303" y="0"/>
                  </a:lnTo>
                  <a:lnTo>
                    <a:pt x="328" y="71"/>
                  </a:lnTo>
                  <a:lnTo>
                    <a:pt x="268" y="203"/>
                  </a:lnTo>
                  <a:lnTo>
                    <a:pt x="277" y="227"/>
                  </a:lnTo>
                  <a:lnTo>
                    <a:pt x="459" y="214"/>
                  </a:lnTo>
                  <a:lnTo>
                    <a:pt x="470" y="223"/>
                  </a:lnTo>
                  <a:lnTo>
                    <a:pt x="459" y="241"/>
                  </a:lnTo>
                  <a:lnTo>
                    <a:pt x="479" y="295"/>
                  </a:lnTo>
                  <a:lnTo>
                    <a:pt x="470" y="312"/>
                  </a:lnTo>
                  <a:lnTo>
                    <a:pt x="479" y="326"/>
                  </a:lnTo>
                  <a:lnTo>
                    <a:pt x="511" y="317"/>
                  </a:lnTo>
                  <a:lnTo>
                    <a:pt x="521" y="339"/>
                  </a:lnTo>
                  <a:lnTo>
                    <a:pt x="511" y="382"/>
                  </a:lnTo>
                  <a:lnTo>
                    <a:pt x="562" y="405"/>
                  </a:lnTo>
                  <a:lnTo>
                    <a:pt x="532" y="436"/>
                  </a:lnTo>
                  <a:lnTo>
                    <a:pt x="532" y="413"/>
                  </a:lnTo>
                  <a:lnTo>
                    <a:pt x="479" y="409"/>
                  </a:lnTo>
                  <a:lnTo>
                    <a:pt x="459" y="386"/>
                  </a:lnTo>
                  <a:lnTo>
                    <a:pt x="455" y="413"/>
                  </a:lnTo>
                  <a:lnTo>
                    <a:pt x="410" y="432"/>
                  </a:lnTo>
                  <a:lnTo>
                    <a:pt x="333" y="413"/>
                  </a:lnTo>
                  <a:lnTo>
                    <a:pt x="353" y="405"/>
                  </a:lnTo>
                  <a:lnTo>
                    <a:pt x="292" y="386"/>
                  </a:lnTo>
                  <a:lnTo>
                    <a:pt x="256" y="364"/>
                  </a:lnTo>
                  <a:lnTo>
                    <a:pt x="241" y="372"/>
                  </a:lnTo>
                  <a:lnTo>
                    <a:pt x="241" y="386"/>
                  </a:lnTo>
                  <a:lnTo>
                    <a:pt x="161" y="386"/>
                  </a:lnTo>
                  <a:lnTo>
                    <a:pt x="99" y="368"/>
                  </a:lnTo>
                  <a:lnTo>
                    <a:pt x="50" y="372"/>
                  </a:lnTo>
                  <a:lnTo>
                    <a:pt x="50" y="312"/>
                  </a:lnTo>
                  <a:lnTo>
                    <a:pt x="74" y="254"/>
                  </a:lnTo>
                  <a:lnTo>
                    <a:pt x="39" y="195"/>
                  </a:lnTo>
                  <a:lnTo>
                    <a:pt x="24" y="149"/>
                  </a:lnTo>
                  <a:lnTo>
                    <a:pt x="9" y="127"/>
                  </a:lnTo>
                  <a:lnTo>
                    <a:pt x="0" y="31"/>
                  </a:lnTo>
                </a:path>
              </a:pathLst>
            </a:custGeom>
            <a:noFill/>
            <a:ln w="12700" cap="rnd">
              <a:solidFill>
                <a:srgbClr val="000000"/>
              </a:solidFill>
              <a:prstDash val="solid"/>
              <a:round/>
              <a:headEnd/>
              <a:tailEnd/>
            </a:ln>
          </p:spPr>
          <p:txBody>
            <a:bodyPr/>
            <a:lstStyle/>
            <a:p>
              <a:endParaRPr lang="en-US"/>
            </a:p>
          </p:txBody>
        </p:sp>
      </p:grpSp>
      <p:sp>
        <p:nvSpPr>
          <p:cNvPr id="745846" name="Freeform 374"/>
          <p:cNvSpPr>
            <a:spLocks/>
          </p:cNvSpPr>
          <p:nvPr/>
        </p:nvSpPr>
        <p:spPr bwMode="auto">
          <a:xfrm>
            <a:off x="5618163" y="4344988"/>
            <a:ext cx="536575" cy="903287"/>
          </a:xfrm>
          <a:custGeom>
            <a:avLst/>
            <a:gdLst/>
            <a:ahLst/>
            <a:cxnLst>
              <a:cxn ang="0">
                <a:pos x="35" y="274"/>
              </a:cxn>
              <a:cxn ang="0">
                <a:pos x="60" y="346"/>
              </a:cxn>
              <a:cxn ang="0">
                <a:pos x="0" y="477"/>
              </a:cxn>
              <a:cxn ang="0">
                <a:pos x="9" y="502"/>
              </a:cxn>
              <a:cxn ang="0">
                <a:pos x="192" y="488"/>
              </a:cxn>
              <a:cxn ang="0">
                <a:pos x="202" y="498"/>
              </a:cxn>
              <a:cxn ang="0">
                <a:pos x="192" y="515"/>
              </a:cxn>
              <a:cxn ang="0">
                <a:pos x="211" y="569"/>
              </a:cxn>
              <a:cxn ang="0">
                <a:pos x="294" y="533"/>
              </a:cxn>
              <a:cxn ang="0">
                <a:pos x="338" y="533"/>
              </a:cxn>
              <a:cxn ang="0">
                <a:pos x="329" y="473"/>
              </a:cxn>
              <a:cxn ang="0">
                <a:pos x="314" y="350"/>
              </a:cxn>
              <a:cxn ang="0">
                <a:pos x="314" y="0"/>
              </a:cxn>
              <a:cxn ang="0">
                <a:pos x="100" y="27"/>
              </a:cxn>
              <a:cxn ang="0">
                <a:pos x="24" y="151"/>
              </a:cxn>
              <a:cxn ang="0">
                <a:pos x="24" y="213"/>
              </a:cxn>
              <a:cxn ang="0">
                <a:pos x="39" y="222"/>
              </a:cxn>
              <a:cxn ang="0">
                <a:pos x="35" y="274"/>
              </a:cxn>
            </a:cxnLst>
            <a:rect l="0" t="0" r="r" b="b"/>
            <a:pathLst>
              <a:path w="338" h="569">
                <a:moveTo>
                  <a:pt x="35" y="274"/>
                </a:moveTo>
                <a:lnTo>
                  <a:pt x="60" y="346"/>
                </a:lnTo>
                <a:lnTo>
                  <a:pt x="0" y="477"/>
                </a:lnTo>
                <a:lnTo>
                  <a:pt x="9" y="502"/>
                </a:lnTo>
                <a:lnTo>
                  <a:pt x="192" y="488"/>
                </a:lnTo>
                <a:lnTo>
                  <a:pt x="202" y="498"/>
                </a:lnTo>
                <a:lnTo>
                  <a:pt x="192" y="515"/>
                </a:lnTo>
                <a:lnTo>
                  <a:pt x="211" y="569"/>
                </a:lnTo>
                <a:lnTo>
                  <a:pt x="294" y="533"/>
                </a:lnTo>
                <a:lnTo>
                  <a:pt x="338" y="533"/>
                </a:lnTo>
                <a:lnTo>
                  <a:pt x="329" y="473"/>
                </a:lnTo>
                <a:lnTo>
                  <a:pt x="314" y="350"/>
                </a:lnTo>
                <a:lnTo>
                  <a:pt x="314" y="0"/>
                </a:lnTo>
                <a:lnTo>
                  <a:pt x="100" y="27"/>
                </a:lnTo>
                <a:lnTo>
                  <a:pt x="24" y="151"/>
                </a:lnTo>
                <a:lnTo>
                  <a:pt x="24" y="213"/>
                </a:lnTo>
                <a:lnTo>
                  <a:pt x="39" y="222"/>
                </a:lnTo>
                <a:lnTo>
                  <a:pt x="35" y="274"/>
                </a:lnTo>
                <a:close/>
              </a:path>
            </a:pathLst>
          </a:custGeom>
          <a:solidFill>
            <a:srgbClr val="FFFFFF"/>
          </a:solidFill>
          <a:ln w="9525">
            <a:noFill/>
            <a:round/>
            <a:headEnd/>
            <a:tailEnd/>
          </a:ln>
        </p:spPr>
        <p:txBody>
          <a:bodyPr/>
          <a:lstStyle/>
          <a:p>
            <a:endParaRPr lang="en-US"/>
          </a:p>
        </p:txBody>
      </p:sp>
      <p:grpSp>
        <p:nvGrpSpPr>
          <p:cNvPr id="745817" name="Group 375"/>
          <p:cNvGrpSpPr>
            <a:grpSpLocks/>
          </p:cNvGrpSpPr>
          <p:nvPr/>
        </p:nvGrpSpPr>
        <p:grpSpPr bwMode="auto">
          <a:xfrm>
            <a:off x="5618163" y="4344988"/>
            <a:ext cx="536575" cy="903287"/>
            <a:chOff x="3587" y="2677"/>
            <a:chExt cx="338" cy="569"/>
          </a:xfrm>
        </p:grpSpPr>
        <p:sp>
          <p:nvSpPr>
            <p:cNvPr id="745848" name="Freeform 376"/>
            <p:cNvSpPr>
              <a:spLocks/>
            </p:cNvSpPr>
            <p:nvPr/>
          </p:nvSpPr>
          <p:spPr bwMode="auto">
            <a:xfrm>
              <a:off x="3587" y="2677"/>
              <a:ext cx="338" cy="569"/>
            </a:xfrm>
            <a:custGeom>
              <a:avLst/>
              <a:gdLst/>
              <a:ahLst/>
              <a:cxnLst>
                <a:cxn ang="0">
                  <a:pos x="35" y="274"/>
                </a:cxn>
                <a:cxn ang="0">
                  <a:pos x="60" y="346"/>
                </a:cxn>
                <a:cxn ang="0">
                  <a:pos x="0" y="477"/>
                </a:cxn>
                <a:cxn ang="0">
                  <a:pos x="9" y="502"/>
                </a:cxn>
                <a:cxn ang="0">
                  <a:pos x="192" y="488"/>
                </a:cxn>
                <a:cxn ang="0">
                  <a:pos x="202" y="498"/>
                </a:cxn>
                <a:cxn ang="0">
                  <a:pos x="192" y="515"/>
                </a:cxn>
                <a:cxn ang="0">
                  <a:pos x="211" y="569"/>
                </a:cxn>
                <a:cxn ang="0">
                  <a:pos x="294" y="533"/>
                </a:cxn>
                <a:cxn ang="0">
                  <a:pos x="338" y="533"/>
                </a:cxn>
                <a:cxn ang="0">
                  <a:pos x="329" y="473"/>
                </a:cxn>
                <a:cxn ang="0">
                  <a:pos x="314" y="350"/>
                </a:cxn>
                <a:cxn ang="0">
                  <a:pos x="314" y="0"/>
                </a:cxn>
                <a:cxn ang="0">
                  <a:pos x="100" y="27"/>
                </a:cxn>
                <a:cxn ang="0">
                  <a:pos x="24" y="151"/>
                </a:cxn>
                <a:cxn ang="0">
                  <a:pos x="24" y="213"/>
                </a:cxn>
                <a:cxn ang="0">
                  <a:pos x="39" y="222"/>
                </a:cxn>
                <a:cxn ang="0">
                  <a:pos x="35" y="274"/>
                </a:cxn>
              </a:cxnLst>
              <a:rect l="0" t="0" r="r" b="b"/>
              <a:pathLst>
                <a:path w="338" h="569">
                  <a:moveTo>
                    <a:pt x="35" y="274"/>
                  </a:moveTo>
                  <a:lnTo>
                    <a:pt x="60" y="346"/>
                  </a:lnTo>
                  <a:lnTo>
                    <a:pt x="0" y="477"/>
                  </a:lnTo>
                  <a:lnTo>
                    <a:pt x="9" y="502"/>
                  </a:lnTo>
                  <a:lnTo>
                    <a:pt x="192" y="488"/>
                  </a:lnTo>
                  <a:lnTo>
                    <a:pt x="202" y="498"/>
                  </a:lnTo>
                  <a:lnTo>
                    <a:pt x="192" y="515"/>
                  </a:lnTo>
                  <a:lnTo>
                    <a:pt x="211" y="569"/>
                  </a:lnTo>
                  <a:lnTo>
                    <a:pt x="294" y="533"/>
                  </a:lnTo>
                  <a:lnTo>
                    <a:pt x="338" y="533"/>
                  </a:lnTo>
                  <a:lnTo>
                    <a:pt x="329" y="473"/>
                  </a:lnTo>
                  <a:lnTo>
                    <a:pt x="314" y="350"/>
                  </a:lnTo>
                  <a:lnTo>
                    <a:pt x="314" y="0"/>
                  </a:lnTo>
                  <a:lnTo>
                    <a:pt x="100" y="27"/>
                  </a:lnTo>
                  <a:lnTo>
                    <a:pt x="24" y="151"/>
                  </a:lnTo>
                  <a:lnTo>
                    <a:pt x="24" y="213"/>
                  </a:lnTo>
                  <a:lnTo>
                    <a:pt x="39" y="222"/>
                  </a:lnTo>
                  <a:lnTo>
                    <a:pt x="35" y="274"/>
                  </a:lnTo>
                  <a:close/>
                </a:path>
              </a:pathLst>
            </a:custGeom>
            <a:solidFill>
              <a:srgbClr val="FFEA00"/>
            </a:solidFill>
            <a:ln w="9525">
              <a:noFill/>
              <a:round/>
              <a:headEnd/>
              <a:tailEnd/>
            </a:ln>
          </p:spPr>
          <p:txBody>
            <a:bodyPr/>
            <a:lstStyle/>
            <a:p>
              <a:endParaRPr lang="en-US"/>
            </a:p>
          </p:txBody>
        </p:sp>
        <p:sp>
          <p:nvSpPr>
            <p:cNvPr id="745849" name="Freeform 377"/>
            <p:cNvSpPr>
              <a:spLocks/>
            </p:cNvSpPr>
            <p:nvPr/>
          </p:nvSpPr>
          <p:spPr bwMode="auto">
            <a:xfrm>
              <a:off x="3587" y="2677"/>
              <a:ext cx="338" cy="569"/>
            </a:xfrm>
            <a:custGeom>
              <a:avLst/>
              <a:gdLst/>
              <a:ahLst/>
              <a:cxnLst>
                <a:cxn ang="0">
                  <a:pos x="35" y="274"/>
                </a:cxn>
                <a:cxn ang="0">
                  <a:pos x="60" y="346"/>
                </a:cxn>
                <a:cxn ang="0">
                  <a:pos x="0" y="477"/>
                </a:cxn>
                <a:cxn ang="0">
                  <a:pos x="9" y="502"/>
                </a:cxn>
                <a:cxn ang="0">
                  <a:pos x="192" y="488"/>
                </a:cxn>
                <a:cxn ang="0">
                  <a:pos x="202" y="498"/>
                </a:cxn>
                <a:cxn ang="0">
                  <a:pos x="192" y="515"/>
                </a:cxn>
                <a:cxn ang="0">
                  <a:pos x="211" y="569"/>
                </a:cxn>
                <a:cxn ang="0">
                  <a:pos x="294" y="533"/>
                </a:cxn>
                <a:cxn ang="0">
                  <a:pos x="338" y="533"/>
                </a:cxn>
                <a:cxn ang="0">
                  <a:pos x="329" y="473"/>
                </a:cxn>
                <a:cxn ang="0">
                  <a:pos x="314" y="350"/>
                </a:cxn>
                <a:cxn ang="0">
                  <a:pos x="314" y="0"/>
                </a:cxn>
                <a:cxn ang="0">
                  <a:pos x="100" y="27"/>
                </a:cxn>
                <a:cxn ang="0">
                  <a:pos x="24" y="151"/>
                </a:cxn>
                <a:cxn ang="0">
                  <a:pos x="24" y="213"/>
                </a:cxn>
                <a:cxn ang="0">
                  <a:pos x="39" y="222"/>
                </a:cxn>
                <a:cxn ang="0">
                  <a:pos x="35" y="274"/>
                </a:cxn>
              </a:cxnLst>
              <a:rect l="0" t="0" r="r" b="b"/>
              <a:pathLst>
                <a:path w="338" h="569">
                  <a:moveTo>
                    <a:pt x="35" y="274"/>
                  </a:moveTo>
                  <a:lnTo>
                    <a:pt x="60" y="346"/>
                  </a:lnTo>
                  <a:lnTo>
                    <a:pt x="0" y="477"/>
                  </a:lnTo>
                  <a:lnTo>
                    <a:pt x="9" y="502"/>
                  </a:lnTo>
                  <a:lnTo>
                    <a:pt x="192" y="488"/>
                  </a:lnTo>
                  <a:lnTo>
                    <a:pt x="202" y="498"/>
                  </a:lnTo>
                  <a:lnTo>
                    <a:pt x="192" y="515"/>
                  </a:lnTo>
                  <a:lnTo>
                    <a:pt x="211" y="569"/>
                  </a:lnTo>
                  <a:lnTo>
                    <a:pt x="294" y="533"/>
                  </a:lnTo>
                  <a:lnTo>
                    <a:pt x="338" y="533"/>
                  </a:lnTo>
                  <a:lnTo>
                    <a:pt x="329" y="473"/>
                  </a:lnTo>
                  <a:lnTo>
                    <a:pt x="314" y="350"/>
                  </a:lnTo>
                  <a:lnTo>
                    <a:pt x="314" y="0"/>
                  </a:lnTo>
                  <a:lnTo>
                    <a:pt x="100" y="27"/>
                  </a:lnTo>
                  <a:lnTo>
                    <a:pt x="24" y="151"/>
                  </a:lnTo>
                  <a:lnTo>
                    <a:pt x="24" y="213"/>
                  </a:lnTo>
                  <a:lnTo>
                    <a:pt x="39" y="222"/>
                  </a:lnTo>
                  <a:lnTo>
                    <a:pt x="35" y="274"/>
                  </a:lnTo>
                </a:path>
              </a:pathLst>
            </a:custGeom>
            <a:noFill/>
            <a:ln w="12700" cap="rnd">
              <a:solidFill>
                <a:srgbClr val="000000"/>
              </a:solidFill>
              <a:prstDash val="solid"/>
              <a:round/>
              <a:headEnd/>
              <a:tailEnd/>
            </a:ln>
          </p:spPr>
          <p:txBody>
            <a:bodyPr/>
            <a:lstStyle/>
            <a:p>
              <a:endParaRPr lang="en-US"/>
            </a:p>
          </p:txBody>
        </p:sp>
      </p:grpSp>
      <p:sp>
        <p:nvSpPr>
          <p:cNvPr id="745850" name="Freeform 378"/>
          <p:cNvSpPr>
            <a:spLocks/>
          </p:cNvSpPr>
          <p:nvPr/>
        </p:nvSpPr>
        <p:spPr bwMode="auto">
          <a:xfrm>
            <a:off x="6115050" y="4287838"/>
            <a:ext cx="595313" cy="808037"/>
          </a:xfrm>
          <a:custGeom>
            <a:avLst/>
            <a:gdLst/>
            <a:ahLst/>
            <a:cxnLst>
              <a:cxn ang="0">
                <a:pos x="16" y="509"/>
              </a:cxn>
              <a:cxn ang="0">
                <a:pos x="0" y="386"/>
              </a:cxn>
              <a:cxn ang="0">
                <a:pos x="0" y="36"/>
              </a:cxn>
              <a:cxn ang="0">
                <a:pos x="250" y="0"/>
              </a:cxn>
              <a:cxn ang="0">
                <a:pos x="355" y="324"/>
              </a:cxn>
              <a:cxn ang="0">
                <a:pos x="349" y="368"/>
              </a:cxn>
              <a:cxn ang="0">
                <a:pos x="349" y="420"/>
              </a:cxn>
              <a:cxn ang="0">
                <a:pos x="375" y="455"/>
              </a:cxn>
              <a:cxn ang="0">
                <a:pos x="16" y="509"/>
              </a:cxn>
            </a:cxnLst>
            <a:rect l="0" t="0" r="r" b="b"/>
            <a:pathLst>
              <a:path w="375" h="509">
                <a:moveTo>
                  <a:pt x="16" y="509"/>
                </a:moveTo>
                <a:lnTo>
                  <a:pt x="0" y="386"/>
                </a:lnTo>
                <a:lnTo>
                  <a:pt x="0" y="36"/>
                </a:lnTo>
                <a:lnTo>
                  <a:pt x="250" y="0"/>
                </a:lnTo>
                <a:lnTo>
                  <a:pt x="355" y="324"/>
                </a:lnTo>
                <a:lnTo>
                  <a:pt x="349" y="368"/>
                </a:lnTo>
                <a:lnTo>
                  <a:pt x="349" y="420"/>
                </a:lnTo>
                <a:lnTo>
                  <a:pt x="375" y="455"/>
                </a:lnTo>
                <a:lnTo>
                  <a:pt x="16" y="509"/>
                </a:lnTo>
                <a:close/>
              </a:path>
            </a:pathLst>
          </a:custGeom>
          <a:solidFill>
            <a:srgbClr val="FFFFFF"/>
          </a:solidFill>
          <a:ln w="9525">
            <a:noFill/>
            <a:round/>
            <a:headEnd/>
            <a:tailEnd/>
          </a:ln>
        </p:spPr>
        <p:txBody>
          <a:bodyPr/>
          <a:lstStyle/>
          <a:p>
            <a:endParaRPr lang="en-US"/>
          </a:p>
        </p:txBody>
      </p:sp>
      <p:grpSp>
        <p:nvGrpSpPr>
          <p:cNvPr id="745821" name="Group 379"/>
          <p:cNvGrpSpPr>
            <a:grpSpLocks/>
          </p:cNvGrpSpPr>
          <p:nvPr/>
        </p:nvGrpSpPr>
        <p:grpSpPr bwMode="auto">
          <a:xfrm>
            <a:off x="6115050" y="4287838"/>
            <a:ext cx="595313" cy="808037"/>
            <a:chOff x="3900" y="2641"/>
            <a:chExt cx="375" cy="509"/>
          </a:xfrm>
        </p:grpSpPr>
        <p:sp>
          <p:nvSpPr>
            <p:cNvPr id="745852" name="Freeform 380"/>
            <p:cNvSpPr>
              <a:spLocks/>
            </p:cNvSpPr>
            <p:nvPr/>
          </p:nvSpPr>
          <p:spPr bwMode="auto">
            <a:xfrm>
              <a:off x="3900" y="2641"/>
              <a:ext cx="375" cy="509"/>
            </a:xfrm>
            <a:custGeom>
              <a:avLst/>
              <a:gdLst/>
              <a:ahLst/>
              <a:cxnLst>
                <a:cxn ang="0">
                  <a:pos x="16" y="509"/>
                </a:cxn>
                <a:cxn ang="0">
                  <a:pos x="0" y="386"/>
                </a:cxn>
                <a:cxn ang="0">
                  <a:pos x="0" y="36"/>
                </a:cxn>
                <a:cxn ang="0">
                  <a:pos x="250" y="0"/>
                </a:cxn>
                <a:cxn ang="0">
                  <a:pos x="355" y="324"/>
                </a:cxn>
                <a:cxn ang="0">
                  <a:pos x="349" y="368"/>
                </a:cxn>
                <a:cxn ang="0">
                  <a:pos x="349" y="420"/>
                </a:cxn>
                <a:cxn ang="0">
                  <a:pos x="375" y="455"/>
                </a:cxn>
                <a:cxn ang="0">
                  <a:pos x="16" y="509"/>
                </a:cxn>
              </a:cxnLst>
              <a:rect l="0" t="0" r="r" b="b"/>
              <a:pathLst>
                <a:path w="375" h="509">
                  <a:moveTo>
                    <a:pt x="16" y="509"/>
                  </a:moveTo>
                  <a:lnTo>
                    <a:pt x="0" y="386"/>
                  </a:lnTo>
                  <a:lnTo>
                    <a:pt x="0" y="36"/>
                  </a:lnTo>
                  <a:lnTo>
                    <a:pt x="250" y="0"/>
                  </a:lnTo>
                  <a:lnTo>
                    <a:pt x="355" y="324"/>
                  </a:lnTo>
                  <a:lnTo>
                    <a:pt x="349" y="368"/>
                  </a:lnTo>
                  <a:lnTo>
                    <a:pt x="349" y="420"/>
                  </a:lnTo>
                  <a:lnTo>
                    <a:pt x="375" y="455"/>
                  </a:lnTo>
                  <a:lnTo>
                    <a:pt x="16" y="509"/>
                  </a:lnTo>
                  <a:close/>
                </a:path>
              </a:pathLst>
            </a:custGeom>
            <a:solidFill>
              <a:srgbClr val="FFEA00"/>
            </a:solidFill>
            <a:ln w="9525">
              <a:noFill/>
              <a:round/>
              <a:headEnd/>
              <a:tailEnd/>
            </a:ln>
          </p:spPr>
          <p:txBody>
            <a:bodyPr/>
            <a:lstStyle/>
            <a:p>
              <a:endParaRPr lang="en-US"/>
            </a:p>
          </p:txBody>
        </p:sp>
        <p:sp>
          <p:nvSpPr>
            <p:cNvPr id="745853" name="Freeform 381"/>
            <p:cNvSpPr>
              <a:spLocks/>
            </p:cNvSpPr>
            <p:nvPr/>
          </p:nvSpPr>
          <p:spPr bwMode="auto">
            <a:xfrm>
              <a:off x="3900" y="2641"/>
              <a:ext cx="375" cy="509"/>
            </a:xfrm>
            <a:custGeom>
              <a:avLst/>
              <a:gdLst/>
              <a:ahLst/>
              <a:cxnLst>
                <a:cxn ang="0">
                  <a:pos x="16" y="509"/>
                </a:cxn>
                <a:cxn ang="0">
                  <a:pos x="0" y="386"/>
                </a:cxn>
                <a:cxn ang="0">
                  <a:pos x="0" y="36"/>
                </a:cxn>
                <a:cxn ang="0">
                  <a:pos x="250" y="0"/>
                </a:cxn>
                <a:cxn ang="0">
                  <a:pos x="355" y="324"/>
                </a:cxn>
                <a:cxn ang="0">
                  <a:pos x="349" y="368"/>
                </a:cxn>
                <a:cxn ang="0">
                  <a:pos x="349" y="420"/>
                </a:cxn>
                <a:cxn ang="0">
                  <a:pos x="375" y="455"/>
                </a:cxn>
                <a:cxn ang="0">
                  <a:pos x="16" y="509"/>
                </a:cxn>
              </a:cxnLst>
              <a:rect l="0" t="0" r="r" b="b"/>
              <a:pathLst>
                <a:path w="375" h="509">
                  <a:moveTo>
                    <a:pt x="16" y="509"/>
                  </a:moveTo>
                  <a:lnTo>
                    <a:pt x="0" y="386"/>
                  </a:lnTo>
                  <a:lnTo>
                    <a:pt x="0" y="36"/>
                  </a:lnTo>
                  <a:lnTo>
                    <a:pt x="250" y="0"/>
                  </a:lnTo>
                  <a:lnTo>
                    <a:pt x="355" y="324"/>
                  </a:lnTo>
                  <a:lnTo>
                    <a:pt x="349" y="368"/>
                  </a:lnTo>
                  <a:lnTo>
                    <a:pt x="349" y="420"/>
                  </a:lnTo>
                  <a:lnTo>
                    <a:pt x="375" y="455"/>
                  </a:lnTo>
                  <a:lnTo>
                    <a:pt x="16" y="509"/>
                  </a:lnTo>
                </a:path>
              </a:pathLst>
            </a:custGeom>
            <a:noFill/>
            <a:ln w="12700" cap="rnd">
              <a:solidFill>
                <a:srgbClr val="000000"/>
              </a:solidFill>
              <a:prstDash val="solid"/>
              <a:round/>
              <a:headEnd/>
              <a:tailEnd/>
            </a:ln>
          </p:spPr>
          <p:txBody>
            <a:bodyPr/>
            <a:lstStyle/>
            <a:p>
              <a:endParaRPr lang="en-US"/>
            </a:p>
          </p:txBody>
        </p:sp>
      </p:grpSp>
      <p:sp>
        <p:nvSpPr>
          <p:cNvPr id="745854" name="Freeform 382"/>
          <p:cNvSpPr>
            <a:spLocks/>
          </p:cNvSpPr>
          <p:nvPr/>
        </p:nvSpPr>
        <p:spPr bwMode="auto">
          <a:xfrm>
            <a:off x="5776913" y="3897313"/>
            <a:ext cx="1296987" cy="488950"/>
          </a:xfrm>
          <a:custGeom>
            <a:avLst/>
            <a:gdLst/>
            <a:ahLst/>
            <a:cxnLst>
              <a:cxn ang="0">
                <a:pos x="38" y="181"/>
              </a:cxn>
              <a:cxn ang="0">
                <a:pos x="42" y="132"/>
              </a:cxn>
              <a:cxn ang="0">
                <a:pos x="77" y="119"/>
              </a:cxn>
              <a:cxn ang="0">
                <a:pos x="188" y="104"/>
              </a:cxn>
              <a:cxn ang="0">
                <a:pos x="179" y="85"/>
              </a:cxn>
              <a:cxn ang="0">
                <a:pos x="219" y="90"/>
              </a:cxn>
              <a:cxn ang="0">
                <a:pos x="635" y="31"/>
              </a:cxn>
              <a:cxn ang="0">
                <a:pos x="817" y="0"/>
              </a:cxn>
              <a:cxn ang="0">
                <a:pos x="802" y="31"/>
              </a:cxn>
              <a:cxn ang="0">
                <a:pos x="766" y="44"/>
              </a:cxn>
              <a:cxn ang="0">
                <a:pos x="771" y="58"/>
              </a:cxn>
              <a:cxn ang="0">
                <a:pos x="750" y="67"/>
              </a:cxn>
              <a:cxn ang="0">
                <a:pos x="741" y="67"/>
              </a:cxn>
              <a:cxn ang="0">
                <a:pos x="710" y="77"/>
              </a:cxn>
              <a:cxn ang="0">
                <a:pos x="695" y="104"/>
              </a:cxn>
              <a:cxn ang="0">
                <a:pos x="689" y="127"/>
              </a:cxn>
              <a:cxn ang="0">
                <a:pos x="649" y="154"/>
              </a:cxn>
              <a:cxn ang="0">
                <a:pos x="615" y="167"/>
              </a:cxn>
              <a:cxn ang="0">
                <a:pos x="615" y="190"/>
              </a:cxn>
              <a:cxn ang="0">
                <a:pos x="573" y="198"/>
              </a:cxn>
              <a:cxn ang="0">
                <a:pos x="573" y="231"/>
              </a:cxn>
              <a:cxn ang="0">
                <a:pos x="463" y="244"/>
              </a:cxn>
              <a:cxn ang="0">
                <a:pos x="214" y="281"/>
              </a:cxn>
              <a:cxn ang="0">
                <a:pos x="0" y="308"/>
              </a:cxn>
              <a:cxn ang="0">
                <a:pos x="15" y="277"/>
              </a:cxn>
              <a:cxn ang="0">
                <a:pos x="0" y="277"/>
              </a:cxn>
              <a:cxn ang="0">
                <a:pos x="27" y="258"/>
              </a:cxn>
              <a:cxn ang="0">
                <a:pos x="38" y="181"/>
              </a:cxn>
            </a:cxnLst>
            <a:rect l="0" t="0" r="r" b="b"/>
            <a:pathLst>
              <a:path w="817" h="308">
                <a:moveTo>
                  <a:pt x="38" y="181"/>
                </a:moveTo>
                <a:lnTo>
                  <a:pt x="42" y="132"/>
                </a:lnTo>
                <a:lnTo>
                  <a:pt x="77" y="119"/>
                </a:lnTo>
                <a:lnTo>
                  <a:pt x="188" y="104"/>
                </a:lnTo>
                <a:lnTo>
                  <a:pt x="179" y="85"/>
                </a:lnTo>
                <a:lnTo>
                  <a:pt x="219" y="90"/>
                </a:lnTo>
                <a:lnTo>
                  <a:pt x="635" y="31"/>
                </a:lnTo>
                <a:lnTo>
                  <a:pt x="817" y="0"/>
                </a:lnTo>
                <a:lnTo>
                  <a:pt x="802" y="31"/>
                </a:lnTo>
                <a:lnTo>
                  <a:pt x="766" y="44"/>
                </a:lnTo>
                <a:lnTo>
                  <a:pt x="771" y="58"/>
                </a:lnTo>
                <a:lnTo>
                  <a:pt x="750" y="67"/>
                </a:lnTo>
                <a:lnTo>
                  <a:pt x="741" y="67"/>
                </a:lnTo>
                <a:lnTo>
                  <a:pt x="710" y="77"/>
                </a:lnTo>
                <a:lnTo>
                  <a:pt x="695" y="104"/>
                </a:lnTo>
                <a:lnTo>
                  <a:pt x="689" y="127"/>
                </a:lnTo>
                <a:lnTo>
                  <a:pt x="649" y="154"/>
                </a:lnTo>
                <a:lnTo>
                  <a:pt x="615" y="167"/>
                </a:lnTo>
                <a:lnTo>
                  <a:pt x="615" y="190"/>
                </a:lnTo>
                <a:lnTo>
                  <a:pt x="573" y="198"/>
                </a:lnTo>
                <a:lnTo>
                  <a:pt x="573" y="231"/>
                </a:lnTo>
                <a:lnTo>
                  <a:pt x="463" y="244"/>
                </a:lnTo>
                <a:lnTo>
                  <a:pt x="214" y="281"/>
                </a:lnTo>
                <a:lnTo>
                  <a:pt x="0" y="308"/>
                </a:lnTo>
                <a:lnTo>
                  <a:pt x="15" y="277"/>
                </a:lnTo>
                <a:lnTo>
                  <a:pt x="0" y="277"/>
                </a:lnTo>
                <a:lnTo>
                  <a:pt x="27" y="258"/>
                </a:lnTo>
                <a:lnTo>
                  <a:pt x="38" y="181"/>
                </a:lnTo>
                <a:close/>
              </a:path>
            </a:pathLst>
          </a:custGeom>
          <a:solidFill>
            <a:srgbClr val="FFFFFF"/>
          </a:solidFill>
          <a:ln w="9525">
            <a:noFill/>
            <a:round/>
            <a:headEnd/>
            <a:tailEnd/>
          </a:ln>
        </p:spPr>
        <p:txBody>
          <a:bodyPr/>
          <a:lstStyle/>
          <a:p>
            <a:endParaRPr lang="en-US"/>
          </a:p>
        </p:txBody>
      </p:sp>
      <p:grpSp>
        <p:nvGrpSpPr>
          <p:cNvPr id="745825" name="Group 383"/>
          <p:cNvGrpSpPr>
            <a:grpSpLocks/>
          </p:cNvGrpSpPr>
          <p:nvPr/>
        </p:nvGrpSpPr>
        <p:grpSpPr bwMode="auto">
          <a:xfrm>
            <a:off x="5791200" y="3810000"/>
            <a:ext cx="1296987" cy="488950"/>
            <a:chOff x="3687" y="2395"/>
            <a:chExt cx="817" cy="308"/>
          </a:xfrm>
        </p:grpSpPr>
        <p:sp>
          <p:nvSpPr>
            <p:cNvPr id="745856" name="Freeform 384"/>
            <p:cNvSpPr>
              <a:spLocks/>
            </p:cNvSpPr>
            <p:nvPr/>
          </p:nvSpPr>
          <p:spPr bwMode="auto">
            <a:xfrm>
              <a:off x="3687" y="2395"/>
              <a:ext cx="817" cy="308"/>
            </a:xfrm>
            <a:custGeom>
              <a:avLst/>
              <a:gdLst/>
              <a:ahLst/>
              <a:cxnLst>
                <a:cxn ang="0">
                  <a:pos x="38" y="181"/>
                </a:cxn>
                <a:cxn ang="0">
                  <a:pos x="42" y="132"/>
                </a:cxn>
                <a:cxn ang="0">
                  <a:pos x="77" y="119"/>
                </a:cxn>
                <a:cxn ang="0">
                  <a:pos x="188" y="104"/>
                </a:cxn>
                <a:cxn ang="0">
                  <a:pos x="179" y="85"/>
                </a:cxn>
                <a:cxn ang="0">
                  <a:pos x="219" y="90"/>
                </a:cxn>
                <a:cxn ang="0">
                  <a:pos x="635" y="31"/>
                </a:cxn>
                <a:cxn ang="0">
                  <a:pos x="817" y="0"/>
                </a:cxn>
                <a:cxn ang="0">
                  <a:pos x="802" y="31"/>
                </a:cxn>
                <a:cxn ang="0">
                  <a:pos x="766" y="44"/>
                </a:cxn>
                <a:cxn ang="0">
                  <a:pos x="771" y="58"/>
                </a:cxn>
                <a:cxn ang="0">
                  <a:pos x="750" y="67"/>
                </a:cxn>
                <a:cxn ang="0">
                  <a:pos x="741" y="67"/>
                </a:cxn>
                <a:cxn ang="0">
                  <a:pos x="710" y="77"/>
                </a:cxn>
                <a:cxn ang="0">
                  <a:pos x="695" y="104"/>
                </a:cxn>
                <a:cxn ang="0">
                  <a:pos x="689" y="127"/>
                </a:cxn>
                <a:cxn ang="0">
                  <a:pos x="649" y="154"/>
                </a:cxn>
                <a:cxn ang="0">
                  <a:pos x="615" y="167"/>
                </a:cxn>
                <a:cxn ang="0">
                  <a:pos x="615" y="190"/>
                </a:cxn>
                <a:cxn ang="0">
                  <a:pos x="573" y="198"/>
                </a:cxn>
                <a:cxn ang="0">
                  <a:pos x="573" y="231"/>
                </a:cxn>
                <a:cxn ang="0">
                  <a:pos x="463" y="244"/>
                </a:cxn>
                <a:cxn ang="0">
                  <a:pos x="214" y="281"/>
                </a:cxn>
                <a:cxn ang="0">
                  <a:pos x="0" y="308"/>
                </a:cxn>
                <a:cxn ang="0">
                  <a:pos x="15" y="277"/>
                </a:cxn>
                <a:cxn ang="0">
                  <a:pos x="0" y="277"/>
                </a:cxn>
                <a:cxn ang="0">
                  <a:pos x="27" y="258"/>
                </a:cxn>
                <a:cxn ang="0">
                  <a:pos x="38" y="181"/>
                </a:cxn>
              </a:cxnLst>
              <a:rect l="0" t="0" r="r" b="b"/>
              <a:pathLst>
                <a:path w="817" h="308">
                  <a:moveTo>
                    <a:pt x="38" y="181"/>
                  </a:moveTo>
                  <a:lnTo>
                    <a:pt x="42" y="132"/>
                  </a:lnTo>
                  <a:lnTo>
                    <a:pt x="77" y="119"/>
                  </a:lnTo>
                  <a:lnTo>
                    <a:pt x="188" y="104"/>
                  </a:lnTo>
                  <a:lnTo>
                    <a:pt x="179" y="85"/>
                  </a:lnTo>
                  <a:lnTo>
                    <a:pt x="219" y="90"/>
                  </a:lnTo>
                  <a:lnTo>
                    <a:pt x="635" y="31"/>
                  </a:lnTo>
                  <a:lnTo>
                    <a:pt x="817" y="0"/>
                  </a:lnTo>
                  <a:lnTo>
                    <a:pt x="802" y="31"/>
                  </a:lnTo>
                  <a:lnTo>
                    <a:pt x="766" y="44"/>
                  </a:lnTo>
                  <a:lnTo>
                    <a:pt x="771" y="58"/>
                  </a:lnTo>
                  <a:lnTo>
                    <a:pt x="750" y="67"/>
                  </a:lnTo>
                  <a:lnTo>
                    <a:pt x="741" y="67"/>
                  </a:lnTo>
                  <a:lnTo>
                    <a:pt x="710" y="77"/>
                  </a:lnTo>
                  <a:lnTo>
                    <a:pt x="695" y="104"/>
                  </a:lnTo>
                  <a:lnTo>
                    <a:pt x="689" y="127"/>
                  </a:lnTo>
                  <a:lnTo>
                    <a:pt x="649" y="154"/>
                  </a:lnTo>
                  <a:lnTo>
                    <a:pt x="615" y="167"/>
                  </a:lnTo>
                  <a:lnTo>
                    <a:pt x="615" y="190"/>
                  </a:lnTo>
                  <a:lnTo>
                    <a:pt x="573" y="198"/>
                  </a:lnTo>
                  <a:lnTo>
                    <a:pt x="573" y="231"/>
                  </a:lnTo>
                  <a:lnTo>
                    <a:pt x="463" y="244"/>
                  </a:lnTo>
                  <a:lnTo>
                    <a:pt x="214" y="281"/>
                  </a:lnTo>
                  <a:lnTo>
                    <a:pt x="0" y="308"/>
                  </a:lnTo>
                  <a:lnTo>
                    <a:pt x="15" y="277"/>
                  </a:lnTo>
                  <a:lnTo>
                    <a:pt x="0" y="277"/>
                  </a:lnTo>
                  <a:lnTo>
                    <a:pt x="27" y="258"/>
                  </a:lnTo>
                  <a:lnTo>
                    <a:pt x="38" y="181"/>
                  </a:lnTo>
                  <a:close/>
                </a:path>
              </a:pathLst>
            </a:custGeom>
            <a:solidFill>
              <a:srgbClr val="FFEA00"/>
            </a:solidFill>
            <a:ln w="9525">
              <a:noFill/>
              <a:round/>
              <a:headEnd/>
              <a:tailEnd/>
            </a:ln>
          </p:spPr>
          <p:txBody>
            <a:bodyPr/>
            <a:lstStyle/>
            <a:p>
              <a:endParaRPr lang="en-US"/>
            </a:p>
          </p:txBody>
        </p:sp>
        <p:sp>
          <p:nvSpPr>
            <p:cNvPr id="745857" name="Freeform 385"/>
            <p:cNvSpPr>
              <a:spLocks/>
            </p:cNvSpPr>
            <p:nvPr/>
          </p:nvSpPr>
          <p:spPr bwMode="auto">
            <a:xfrm>
              <a:off x="3687" y="2395"/>
              <a:ext cx="817" cy="308"/>
            </a:xfrm>
            <a:custGeom>
              <a:avLst/>
              <a:gdLst/>
              <a:ahLst/>
              <a:cxnLst>
                <a:cxn ang="0">
                  <a:pos x="38" y="181"/>
                </a:cxn>
                <a:cxn ang="0">
                  <a:pos x="42" y="132"/>
                </a:cxn>
                <a:cxn ang="0">
                  <a:pos x="77" y="119"/>
                </a:cxn>
                <a:cxn ang="0">
                  <a:pos x="188" y="104"/>
                </a:cxn>
                <a:cxn ang="0">
                  <a:pos x="179" y="85"/>
                </a:cxn>
                <a:cxn ang="0">
                  <a:pos x="219" y="90"/>
                </a:cxn>
                <a:cxn ang="0">
                  <a:pos x="635" y="31"/>
                </a:cxn>
                <a:cxn ang="0">
                  <a:pos x="817" y="0"/>
                </a:cxn>
                <a:cxn ang="0">
                  <a:pos x="802" y="31"/>
                </a:cxn>
                <a:cxn ang="0">
                  <a:pos x="766" y="44"/>
                </a:cxn>
                <a:cxn ang="0">
                  <a:pos x="771" y="58"/>
                </a:cxn>
                <a:cxn ang="0">
                  <a:pos x="750" y="67"/>
                </a:cxn>
                <a:cxn ang="0">
                  <a:pos x="741" y="67"/>
                </a:cxn>
                <a:cxn ang="0">
                  <a:pos x="710" y="77"/>
                </a:cxn>
                <a:cxn ang="0">
                  <a:pos x="695" y="104"/>
                </a:cxn>
                <a:cxn ang="0">
                  <a:pos x="689" y="127"/>
                </a:cxn>
                <a:cxn ang="0">
                  <a:pos x="649" y="154"/>
                </a:cxn>
                <a:cxn ang="0">
                  <a:pos x="615" y="167"/>
                </a:cxn>
                <a:cxn ang="0">
                  <a:pos x="615" y="190"/>
                </a:cxn>
                <a:cxn ang="0">
                  <a:pos x="573" y="198"/>
                </a:cxn>
                <a:cxn ang="0">
                  <a:pos x="573" y="231"/>
                </a:cxn>
                <a:cxn ang="0">
                  <a:pos x="463" y="244"/>
                </a:cxn>
                <a:cxn ang="0">
                  <a:pos x="214" y="281"/>
                </a:cxn>
                <a:cxn ang="0">
                  <a:pos x="0" y="308"/>
                </a:cxn>
                <a:cxn ang="0">
                  <a:pos x="15" y="277"/>
                </a:cxn>
                <a:cxn ang="0">
                  <a:pos x="0" y="277"/>
                </a:cxn>
                <a:cxn ang="0">
                  <a:pos x="27" y="258"/>
                </a:cxn>
                <a:cxn ang="0">
                  <a:pos x="38" y="181"/>
                </a:cxn>
              </a:cxnLst>
              <a:rect l="0" t="0" r="r" b="b"/>
              <a:pathLst>
                <a:path w="817" h="308">
                  <a:moveTo>
                    <a:pt x="38" y="181"/>
                  </a:moveTo>
                  <a:lnTo>
                    <a:pt x="42" y="132"/>
                  </a:lnTo>
                  <a:lnTo>
                    <a:pt x="77" y="119"/>
                  </a:lnTo>
                  <a:lnTo>
                    <a:pt x="188" y="104"/>
                  </a:lnTo>
                  <a:lnTo>
                    <a:pt x="179" y="85"/>
                  </a:lnTo>
                  <a:lnTo>
                    <a:pt x="219" y="90"/>
                  </a:lnTo>
                  <a:lnTo>
                    <a:pt x="635" y="31"/>
                  </a:lnTo>
                  <a:lnTo>
                    <a:pt x="817" y="0"/>
                  </a:lnTo>
                  <a:lnTo>
                    <a:pt x="802" y="31"/>
                  </a:lnTo>
                  <a:lnTo>
                    <a:pt x="766" y="44"/>
                  </a:lnTo>
                  <a:lnTo>
                    <a:pt x="771" y="58"/>
                  </a:lnTo>
                  <a:lnTo>
                    <a:pt x="750" y="67"/>
                  </a:lnTo>
                  <a:lnTo>
                    <a:pt x="741" y="67"/>
                  </a:lnTo>
                  <a:lnTo>
                    <a:pt x="710" y="77"/>
                  </a:lnTo>
                  <a:lnTo>
                    <a:pt x="695" y="104"/>
                  </a:lnTo>
                  <a:lnTo>
                    <a:pt x="689" y="127"/>
                  </a:lnTo>
                  <a:lnTo>
                    <a:pt x="649" y="154"/>
                  </a:lnTo>
                  <a:lnTo>
                    <a:pt x="615" y="167"/>
                  </a:lnTo>
                  <a:lnTo>
                    <a:pt x="615" y="190"/>
                  </a:lnTo>
                  <a:lnTo>
                    <a:pt x="573" y="198"/>
                  </a:lnTo>
                  <a:lnTo>
                    <a:pt x="573" y="231"/>
                  </a:lnTo>
                  <a:lnTo>
                    <a:pt x="463" y="244"/>
                  </a:lnTo>
                  <a:lnTo>
                    <a:pt x="214" y="281"/>
                  </a:lnTo>
                  <a:lnTo>
                    <a:pt x="0" y="308"/>
                  </a:lnTo>
                  <a:lnTo>
                    <a:pt x="15" y="277"/>
                  </a:lnTo>
                  <a:lnTo>
                    <a:pt x="0" y="277"/>
                  </a:lnTo>
                  <a:lnTo>
                    <a:pt x="27" y="258"/>
                  </a:lnTo>
                  <a:lnTo>
                    <a:pt x="38" y="181"/>
                  </a:lnTo>
                </a:path>
              </a:pathLst>
            </a:custGeom>
            <a:noFill/>
            <a:ln w="12700" cap="rnd">
              <a:solidFill>
                <a:srgbClr val="000000"/>
              </a:solidFill>
              <a:prstDash val="solid"/>
              <a:round/>
              <a:headEnd/>
              <a:tailEnd/>
            </a:ln>
          </p:spPr>
          <p:txBody>
            <a:bodyPr/>
            <a:lstStyle/>
            <a:p>
              <a:endParaRPr lang="en-US"/>
            </a:p>
          </p:txBody>
        </p:sp>
      </p:grpSp>
      <p:sp>
        <p:nvSpPr>
          <p:cNvPr id="745858" name="Freeform 386"/>
          <p:cNvSpPr>
            <a:spLocks/>
          </p:cNvSpPr>
          <p:nvPr/>
        </p:nvSpPr>
        <p:spPr bwMode="auto">
          <a:xfrm>
            <a:off x="6684963" y="3706813"/>
            <a:ext cx="1335087" cy="557212"/>
          </a:xfrm>
          <a:custGeom>
            <a:avLst/>
            <a:gdLst/>
            <a:ahLst/>
            <a:cxnLst>
              <a:cxn ang="0">
                <a:pos x="244" y="117"/>
              </a:cxn>
              <a:cxn ang="0">
                <a:pos x="791" y="0"/>
              </a:cxn>
              <a:cxn ang="0">
                <a:pos x="806" y="45"/>
              </a:cxn>
              <a:cxn ang="0">
                <a:pos x="770" y="49"/>
              </a:cxn>
              <a:cxn ang="0">
                <a:pos x="746" y="77"/>
              </a:cxn>
              <a:cxn ang="0">
                <a:pos x="714" y="59"/>
              </a:cxn>
              <a:cxn ang="0">
                <a:pos x="729" y="82"/>
              </a:cxn>
              <a:cxn ang="0">
                <a:pos x="729" y="101"/>
              </a:cxn>
              <a:cxn ang="0">
                <a:pos x="746" y="82"/>
              </a:cxn>
              <a:cxn ang="0">
                <a:pos x="796" y="68"/>
              </a:cxn>
              <a:cxn ang="0">
                <a:pos x="811" y="86"/>
              </a:cxn>
              <a:cxn ang="0">
                <a:pos x="811" y="63"/>
              </a:cxn>
              <a:cxn ang="0">
                <a:pos x="836" y="68"/>
              </a:cxn>
              <a:cxn ang="0">
                <a:pos x="841" y="101"/>
              </a:cxn>
              <a:cxn ang="0">
                <a:pos x="811" y="142"/>
              </a:cxn>
              <a:cxn ang="0">
                <a:pos x="770" y="142"/>
              </a:cxn>
              <a:cxn ang="0">
                <a:pos x="746" y="155"/>
              </a:cxn>
              <a:cxn ang="0">
                <a:pos x="766" y="173"/>
              </a:cxn>
              <a:cxn ang="0">
                <a:pos x="746" y="200"/>
              </a:cxn>
              <a:cxn ang="0">
                <a:pos x="806" y="183"/>
              </a:cxn>
              <a:cxn ang="0">
                <a:pos x="800" y="204"/>
              </a:cxn>
              <a:cxn ang="0">
                <a:pos x="755" y="247"/>
              </a:cxn>
              <a:cxn ang="0">
                <a:pos x="693" y="270"/>
              </a:cxn>
              <a:cxn ang="0">
                <a:pos x="678" y="332"/>
              </a:cxn>
              <a:cxn ang="0">
                <a:pos x="619" y="338"/>
              </a:cxn>
              <a:cxn ang="0">
                <a:pos x="482" y="274"/>
              </a:cxn>
              <a:cxn ang="0">
                <a:pos x="375" y="293"/>
              </a:cxn>
              <a:cxn ang="0">
                <a:pos x="350" y="283"/>
              </a:cxn>
              <a:cxn ang="0">
                <a:pos x="319" y="287"/>
              </a:cxn>
              <a:cxn ang="0">
                <a:pos x="295" y="283"/>
              </a:cxn>
              <a:cxn ang="0">
                <a:pos x="158" y="311"/>
              </a:cxn>
              <a:cxn ang="0">
                <a:pos x="146" y="324"/>
              </a:cxn>
              <a:cxn ang="0">
                <a:pos x="131" y="328"/>
              </a:cxn>
              <a:cxn ang="0">
                <a:pos x="0" y="351"/>
              </a:cxn>
              <a:cxn ang="0">
                <a:pos x="0" y="319"/>
              </a:cxn>
              <a:cxn ang="0">
                <a:pos x="42" y="311"/>
              </a:cxn>
              <a:cxn ang="0">
                <a:pos x="42" y="287"/>
              </a:cxn>
              <a:cxn ang="0">
                <a:pos x="77" y="274"/>
              </a:cxn>
              <a:cxn ang="0">
                <a:pos x="116" y="247"/>
              </a:cxn>
              <a:cxn ang="0">
                <a:pos x="122" y="223"/>
              </a:cxn>
              <a:cxn ang="0">
                <a:pos x="137" y="196"/>
              </a:cxn>
              <a:cxn ang="0">
                <a:pos x="169" y="187"/>
              </a:cxn>
              <a:cxn ang="0">
                <a:pos x="178" y="187"/>
              </a:cxn>
              <a:cxn ang="0">
                <a:pos x="199" y="177"/>
              </a:cxn>
              <a:cxn ang="0">
                <a:pos x="193" y="164"/>
              </a:cxn>
              <a:cxn ang="0">
                <a:pos x="229" y="150"/>
              </a:cxn>
              <a:cxn ang="0">
                <a:pos x="244" y="119"/>
              </a:cxn>
              <a:cxn ang="0">
                <a:pos x="244" y="117"/>
              </a:cxn>
            </a:cxnLst>
            <a:rect l="0" t="0" r="r" b="b"/>
            <a:pathLst>
              <a:path w="841" h="351">
                <a:moveTo>
                  <a:pt x="244" y="117"/>
                </a:moveTo>
                <a:lnTo>
                  <a:pt x="791" y="0"/>
                </a:lnTo>
                <a:lnTo>
                  <a:pt x="806" y="45"/>
                </a:lnTo>
                <a:lnTo>
                  <a:pt x="770" y="49"/>
                </a:lnTo>
                <a:lnTo>
                  <a:pt x="746" y="77"/>
                </a:lnTo>
                <a:lnTo>
                  <a:pt x="714" y="59"/>
                </a:lnTo>
                <a:lnTo>
                  <a:pt x="729" y="82"/>
                </a:lnTo>
                <a:lnTo>
                  <a:pt x="729" y="101"/>
                </a:lnTo>
                <a:lnTo>
                  <a:pt x="746" y="82"/>
                </a:lnTo>
                <a:lnTo>
                  <a:pt x="796" y="68"/>
                </a:lnTo>
                <a:lnTo>
                  <a:pt x="811" y="86"/>
                </a:lnTo>
                <a:lnTo>
                  <a:pt x="811" y="63"/>
                </a:lnTo>
                <a:lnTo>
                  <a:pt x="836" y="68"/>
                </a:lnTo>
                <a:lnTo>
                  <a:pt x="841" y="101"/>
                </a:lnTo>
                <a:lnTo>
                  <a:pt x="811" y="142"/>
                </a:lnTo>
                <a:lnTo>
                  <a:pt x="770" y="142"/>
                </a:lnTo>
                <a:lnTo>
                  <a:pt x="746" y="155"/>
                </a:lnTo>
                <a:lnTo>
                  <a:pt x="766" y="173"/>
                </a:lnTo>
                <a:lnTo>
                  <a:pt x="746" y="200"/>
                </a:lnTo>
                <a:lnTo>
                  <a:pt x="806" y="183"/>
                </a:lnTo>
                <a:lnTo>
                  <a:pt x="800" y="204"/>
                </a:lnTo>
                <a:lnTo>
                  <a:pt x="755" y="247"/>
                </a:lnTo>
                <a:lnTo>
                  <a:pt x="693" y="270"/>
                </a:lnTo>
                <a:lnTo>
                  <a:pt x="678" y="332"/>
                </a:lnTo>
                <a:lnTo>
                  <a:pt x="619" y="338"/>
                </a:lnTo>
                <a:lnTo>
                  <a:pt x="482" y="274"/>
                </a:lnTo>
                <a:lnTo>
                  <a:pt x="375" y="293"/>
                </a:lnTo>
                <a:lnTo>
                  <a:pt x="350" y="283"/>
                </a:lnTo>
                <a:lnTo>
                  <a:pt x="319" y="287"/>
                </a:lnTo>
                <a:lnTo>
                  <a:pt x="295" y="283"/>
                </a:lnTo>
                <a:lnTo>
                  <a:pt x="158" y="311"/>
                </a:lnTo>
                <a:lnTo>
                  <a:pt x="146" y="324"/>
                </a:lnTo>
                <a:lnTo>
                  <a:pt x="131" y="328"/>
                </a:lnTo>
                <a:lnTo>
                  <a:pt x="0" y="351"/>
                </a:lnTo>
                <a:lnTo>
                  <a:pt x="0" y="319"/>
                </a:lnTo>
                <a:lnTo>
                  <a:pt x="42" y="311"/>
                </a:lnTo>
                <a:lnTo>
                  <a:pt x="42" y="287"/>
                </a:lnTo>
                <a:lnTo>
                  <a:pt x="77" y="274"/>
                </a:lnTo>
                <a:lnTo>
                  <a:pt x="116" y="247"/>
                </a:lnTo>
                <a:lnTo>
                  <a:pt x="122" y="223"/>
                </a:lnTo>
                <a:lnTo>
                  <a:pt x="137" y="196"/>
                </a:lnTo>
                <a:lnTo>
                  <a:pt x="169" y="187"/>
                </a:lnTo>
                <a:lnTo>
                  <a:pt x="178" y="187"/>
                </a:lnTo>
                <a:lnTo>
                  <a:pt x="199" y="177"/>
                </a:lnTo>
                <a:lnTo>
                  <a:pt x="193" y="164"/>
                </a:lnTo>
                <a:lnTo>
                  <a:pt x="229" y="150"/>
                </a:lnTo>
                <a:lnTo>
                  <a:pt x="244" y="119"/>
                </a:lnTo>
                <a:lnTo>
                  <a:pt x="244" y="117"/>
                </a:lnTo>
                <a:close/>
              </a:path>
            </a:pathLst>
          </a:custGeom>
          <a:solidFill>
            <a:srgbClr val="FFFFFF"/>
          </a:solidFill>
          <a:ln w="9525">
            <a:noFill/>
            <a:round/>
            <a:headEnd/>
            <a:tailEnd/>
          </a:ln>
        </p:spPr>
        <p:txBody>
          <a:bodyPr/>
          <a:lstStyle/>
          <a:p>
            <a:endParaRPr lang="en-US"/>
          </a:p>
        </p:txBody>
      </p:sp>
      <p:grpSp>
        <p:nvGrpSpPr>
          <p:cNvPr id="745829" name="Group 387"/>
          <p:cNvGrpSpPr>
            <a:grpSpLocks/>
          </p:cNvGrpSpPr>
          <p:nvPr/>
        </p:nvGrpSpPr>
        <p:grpSpPr bwMode="auto">
          <a:xfrm>
            <a:off x="6684963" y="3706813"/>
            <a:ext cx="1335087" cy="557212"/>
            <a:chOff x="4259" y="2275"/>
            <a:chExt cx="841" cy="351"/>
          </a:xfrm>
        </p:grpSpPr>
        <p:sp>
          <p:nvSpPr>
            <p:cNvPr id="745860" name="Freeform 388"/>
            <p:cNvSpPr>
              <a:spLocks/>
            </p:cNvSpPr>
            <p:nvPr/>
          </p:nvSpPr>
          <p:spPr bwMode="auto">
            <a:xfrm>
              <a:off x="4259" y="2275"/>
              <a:ext cx="841" cy="351"/>
            </a:xfrm>
            <a:custGeom>
              <a:avLst/>
              <a:gdLst/>
              <a:ahLst/>
              <a:cxnLst>
                <a:cxn ang="0">
                  <a:pos x="244" y="117"/>
                </a:cxn>
                <a:cxn ang="0">
                  <a:pos x="791" y="0"/>
                </a:cxn>
                <a:cxn ang="0">
                  <a:pos x="806" y="45"/>
                </a:cxn>
                <a:cxn ang="0">
                  <a:pos x="770" y="49"/>
                </a:cxn>
                <a:cxn ang="0">
                  <a:pos x="746" y="77"/>
                </a:cxn>
                <a:cxn ang="0">
                  <a:pos x="714" y="59"/>
                </a:cxn>
                <a:cxn ang="0">
                  <a:pos x="729" y="82"/>
                </a:cxn>
                <a:cxn ang="0">
                  <a:pos x="729" y="101"/>
                </a:cxn>
                <a:cxn ang="0">
                  <a:pos x="746" y="82"/>
                </a:cxn>
                <a:cxn ang="0">
                  <a:pos x="796" y="68"/>
                </a:cxn>
                <a:cxn ang="0">
                  <a:pos x="811" y="86"/>
                </a:cxn>
                <a:cxn ang="0">
                  <a:pos x="811" y="63"/>
                </a:cxn>
                <a:cxn ang="0">
                  <a:pos x="836" y="68"/>
                </a:cxn>
                <a:cxn ang="0">
                  <a:pos x="841" y="101"/>
                </a:cxn>
                <a:cxn ang="0">
                  <a:pos x="811" y="142"/>
                </a:cxn>
                <a:cxn ang="0">
                  <a:pos x="770" y="142"/>
                </a:cxn>
                <a:cxn ang="0">
                  <a:pos x="746" y="155"/>
                </a:cxn>
                <a:cxn ang="0">
                  <a:pos x="766" y="173"/>
                </a:cxn>
                <a:cxn ang="0">
                  <a:pos x="746" y="200"/>
                </a:cxn>
                <a:cxn ang="0">
                  <a:pos x="806" y="183"/>
                </a:cxn>
                <a:cxn ang="0">
                  <a:pos x="800" y="204"/>
                </a:cxn>
                <a:cxn ang="0">
                  <a:pos x="755" y="247"/>
                </a:cxn>
                <a:cxn ang="0">
                  <a:pos x="693" y="270"/>
                </a:cxn>
                <a:cxn ang="0">
                  <a:pos x="678" y="332"/>
                </a:cxn>
                <a:cxn ang="0">
                  <a:pos x="619" y="338"/>
                </a:cxn>
                <a:cxn ang="0">
                  <a:pos x="482" y="274"/>
                </a:cxn>
                <a:cxn ang="0">
                  <a:pos x="375" y="293"/>
                </a:cxn>
                <a:cxn ang="0">
                  <a:pos x="350" y="283"/>
                </a:cxn>
                <a:cxn ang="0">
                  <a:pos x="319" y="287"/>
                </a:cxn>
                <a:cxn ang="0">
                  <a:pos x="295" y="283"/>
                </a:cxn>
                <a:cxn ang="0">
                  <a:pos x="158" y="311"/>
                </a:cxn>
                <a:cxn ang="0">
                  <a:pos x="146" y="324"/>
                </a:cxn>
                <a:cxn ang="0">
                  <a:pos x="131" y="328"/>
                </a:cxn>
                <a:cxn ang="0">
                  <a:pos x="0" y="351"/>
                </a:cxn>
                <a:cxn ang="0">
                  <a:pos x="0" y="319"/>
                </a:cxn>
                <a:cxn ang="0">
                  <a:pos x="42" y="311"/>
                </a:cxn>
                <a:cxn ang="0">
                  <a:pos x="42" y="287"/>
                </a:cxn>
                <a:cxn ang="0">
                  <a:pos x="77" y="274"/>
                </a:cxn>
                <a:cxn ang="0">
                  <a:pos x="116" y="247"/>
                </a:cxn>
                <a:cxn ang="0">
                  <a:pos x="122" y="223"/>
                </a:cxn>
                <a:cxn ang="0">
                  <a:pos x="137" y="196"/>
                </a:cxn>
                <a:cxn ang="0">
                  <a:pos x="169" y="187"/>
                </a:cxn>
                <a:cxn ang="0">
                  <a:pos x="178" y="187"/>
                </a:cxn>
                <a:cxn ang="0">
                  <a:pos x="199" y="177"/>
                </a:cxn>
                <a:cxn ang="0">
                  <a:pos x="193" y="164"/>
                </a:cxn>
                <a:cxn ang="0">
                  <a:pos x="229" y="150"/>
                </a:cxn>
                <a:cxn ang="0">
                  <a:pos x="244" y="119"/>
                </a:cxn>
                <a:cxn ang="0">
                  <a:pos x="244" y="117"/>
                </a:cxn>
              </a:cxnLst>
              <a:rect l="0" t="0" r="r" b="b"/>
              <a:pathLst>
                <a:path w="841" h="351">
                  <a:moveTo>
                    <a:pt x="244" y="117"/>
                  </a:moveTo>
                  <a:lnTo>
                    <a:pt x="791" y="0"/>
                  </a:lnTo>
                  <a:lnTo>
                    <a:pt x="806" y="45"/>
                  </a:lnTo>
                  <a:lnTo>
                    <a:pt x="770" y="49"/>
                  </a:lnTo>
                  <a:lnTo>
                    <a:pt x="746" y="77"/>
                  </a:lnTo>
                  <a:lnTo>
                    <a:pt x="714" y="59"/>
                  </a:lnTo>
                  <a:lnTo>
                    <a:pt x="729" y="82"/>
                  </a:lnTo>
                  <a:lnTo>
                    <a:pt x="729" y="101"/>
                  </a:lnTo>
                  <a:lnTo>
                    <a:pt x="746" y="82"/>
                  </a:lnTo>
                  <a:lnTo>
                    <a:pt x="796" y="68"/>
                  </a:lnTo>
                  <a:lnTo>
                    <a:pt x="811" y="86"/>
                  </a:lnTo>
                  <a:lnTo>
                    <a:pt x="811" y="63"/>
                  </a:lnTo>
                  <a:lnTo>
                    <a:pt x="836" y="68"/>
                  </a:lnTo>
                  <a:lnTo>
                    <a:pt x="841" y="101"/>
                  </a:lnTo>
                  <a:lnTo>
                    <a:pt x="811" y="142"/>
                  </a:lnTo>
                  <a:lnTo>
                    <a:pt x="770" y="142"/>
                  </a:lnTo>
                  <a:lnTo>
                    <a:pt x="746" y="155"/>
                  </a:lnTo>
                  <a:lnTo>
                    <a:pt x="766" y="173"/>
                  </a:lnTo>
                  <a:lnTo>
                    <a:pt x="746" y="200"/>
                  </a:lnTo>
                  <a:lnTo>
                    <a:pt x="806" y="183"/>
                  </a:lnTo>
                  <a:lnTo>
                    <a:pt x="800" y="204"/>
                  </a:lnTo>
                  <a:lnTo>
                    <a:pt x="755" y="247"/>
                  </a:lnTo>
                  <a:lnTo>
                    <a:pt x="693" y="270"/>
                  </a:lnTo>
                  <a:lnTo>
                    <a:pt x="678" y="332"/>
                  </a:lnTo>
                  <a:lnTo>
                    <a:pt x="619" y="338"/>
                  </a:lnTo>
                  <a:lnTo>
                    <a:pt x="482" y="274"/>
                  </a:lnTo>
                  <a:lnTo>
                    <a:pt x="375" y="293"/>
                  </a:lnTo>
                  <a:lnTo>
                    <a:pt x="350" y="283"/>
                  </a:lnTo>
                  <a:lnTo>
                    <a:pt x="319" y="287"/>
                  </a:lnTo>
                  <a:lnTo>
                    <a:pt x="295" y="283"/>
                  </a:lnTo>
                  <a:lnTo>
                    <a:pt x="158" y="311"/>
                  </a:lnTo>
                  <a:lnTo>
                    <a:pt x="146" y="324"/>
                  </a:lnTo>
                  <a:lnTo>
                    <a:pt x="131" y="328"/>
                  </a:lnTo>
                  <a:lnTo>
                    <a:pt x="0" y="351"/>
                  </a:lnTo>
                  <a:lnTo>
                    <a:pt x="0" y="319"/>
                  </a:lnTo>
                  <a:lnTo>
                    <a:pt x="42" y="311"/>
                  </a:lnTo>
                  <a:lnTo>
                    <a:pt x="42" y="287"/>
                  </a:lnTo>
                  <a:lnTo>
                    <a:pt x="77" y="274"/>
                  </a:lnTo>
                  <a:lnTo>
                    <a:pt x="116" y="247"/>
                  </a:lnTo>
                  <a:lnTo>
                    <a:pt x="122" y="223"/>
                  </a:lnTo>
                  <a:lnTo>
                    <a:pt x="137" y="196"/>
                  </a:lnTo>
                  <a:lnTo>
                    <a:pt x="169" y="187"/>
                  </a:lnTo>
                  <a:lnTo>
                    <a:pt x="178" y="187"/>
                  </a:lnTo>
                  <a:lnTo>
                    <a:pt x="199" y="177"/>
                  </a:lnTo>
                  <a:lnTo>
                    <a:pt x="193" y="164"/>
                  </a:lnTo>
                  <a:lnTo>
                    <a:pt x="229" y="150"/>
                  </a:lnTo>
                  <a:lnTo>
                    <a:pt x="244" y="119"/>
                  </a:lnTo>
                  <a:lnTo>
                    <a:pt x="244" y="117"/>
                  </a:lnTo>
                  <a:close/>
                </a:path>
              </a:pathLst>
            </a:custGeom>
            <a:solidFill>
              <a:srgbClr val="FFEA00"/>
            </a:solidFill>
            <a:ln w="9525">
              <a:noFill/>
              <a:round/>
              <a:headEnd/>
              <a:tailEnd/>
            </a:ln>
          </p:spPr>
          <p:txBody>
            <a:bodyPr/>
            <a:lstStyle/>
            <a:p>
              <a:endParaRPr lang="en-US"/>
            </a:p>
          </p:txBody>
        </p:sp>
        <p:sp>
          <p:nvSpPr>
            <p:cNvPr id="745861" name="Freeform 389"/>
            <p:cNvSpPr>
              <a:spLocks/>
            </p:cNvSpPr>
            <p:nvPr/>
          </p:nvSpPr>
          <p:spPr bwMode="auto">
            <a:xfrm>
              <a:off x="4259" y="2275"/>
              <a:ext cx="841" cy="351"/>
            </a:xfrm>
            <a:custGeom>
              <a:avLst/>
              <a:gdLst/>
              <a:ahLst/>
              <a:cxnLst>
                <a:cxn ang="0">
                  <a:pos x="244" y="117"/>
                </a:cxn>
                <a:cxn ang="0">
                  <a:pos x="791" y="0"/>
                </a:cxn>
                <a:cxn ang="0">
                  <a:pos x="806" y="45"/>
                </a:cxn>
                <a:cxn ang="0">
                  <a:pos x="770" y="49"/>
                </a:cxn>
                <a:cxn ang="0">
                  <a:pos x="746" y="77"/>
                </a:cxn>
                <a:cxn ang="0">
                  <a:pos x="714" y="59"/>
                </a:cxn>
                <a:cxn ang="0">
                  <a:pos x="729" y="82"/>
                </a:cxn>
                <a:cxn ang="0">
                  <a:pos x="729" y="101"/>
                </a:cxn>
                <a:cxn ang="0">
                  <a:pos x="746" y="82"/>
                </a:cxn>
                <a:cxn ang="0">
                  <a:pos x="796" y="68"/>
                </a:cxn>
                <a:cxn ang="0">
                  <a:pos x="811" y="86"/>
                </a:cxn>
                <a:cxn ang="0">
                  <a:pos x="811" y="63"/>
                </a:cxn>
                <a:cxn ang="0">
                  <a:pos x="836" y="68"/>
                </a:cxn>
                <a:cxn ang="0">
                  <a:pos x="841" y="101"/>
                </a:cxn>
                <a:cxn ang="0">
                  <a:pos x="811" y="142"/>
                </a:cxn>
                <a:cxn ang="0">
                  <a:pos x="770" y="142"/>
                </a:cxn>
                <a:cxn ang="0">
                  <a:pos x="746" y="155"/>
                </a:cxn>
                <a:cxn ang="0">
                  <a:pos x="766" y="173"/>
                </a:cxn>
                <a:cxn ang="0">
                  <a:pos x="746" y="200"/>
                </a:cxn>
                <a:cxn ang="0">
                  <a:pos x="806" y="183"/>
                </a:cxn>
                <a:cxn ang="0">
                  <a:pos x="800" y="204"/>
                </a:cxn>
                <a:cxn ang="0">
                  <a:pos x="755" y="247"/>
                </a:cxn>
                <a:cxn ang="0">
                  <a:pos x="693" y="270"/>
                </a:cxn>
                <a:cxn ang="0">
                  <a:pos x="678" y="332"/>
                </a:cxn>
                <a:cxn ang="0">
                  <a:pos x="619" y="338"/>
                </a:cxn>
                <a:cxn ang="0">
                  <a:pos x="482" y="274"/>
                </a:cxn>
                <a:cxn ang="0">
                  <a:pos x="375" y="293"/>
                </a:cxn>
                <a:cxn ang="0">
                  <a:pos x="350" y="283"/>
                </a:cxn>
                <a:cxn ang="0">
                  <a:pos x="319" y="287"/>
                </a:cxn>
                <a:cxn ang="0">
                  <a:pos x="295" y="283"/>
                </a:cxn>
                <a:cxn ang="0">
                  <a:pos x="158" y="311"/>
                </a:cxn>
                <a:cxn ang="0">
                  <a:pos x="146" y="324"/>
                </a:cxn>
                <a:cxn ang="0">
                  <a:pos x="131" y="328"/>
                </a:cxn>
                <a:cxn ang="0">
                  <a:pos x="0" y="351"/>
                </a:cxn>
                <a:cxn ang="0">
                  <a:pos x="0" y="319"/>
                </a:cxn>
                <a:cxn ang="0">
                  <a:pos x="42" y="311"/>
                </a:cxn>
                <a:cxn ang="0">
                  <a:pos x="42" y="287"/>
                </a:cxn>
                <a:cxn ang="0">
                  <a:pos x="77" y="274"/>
                </a:cxn>
                <a:cxn ang="0">
                  <a:pos x="116" y="247"/>
                </a:cxn>
                <a:cxn ang="0">
                  <a:pos x="122" y="223"/>
                </a:cxn>
                <a:cxn ang="0">
                  <a:pos x="137" y="196"/>
                </a:cxn>
                <a:cxn ang="0">
                  <a:pos x="169" y="187"/>
                </a:cxn>
                <a:cxn ang="0">
                  <a:pos x="178" y="187"/>
                </a:cxn>
                <a:cxn ang="0">
                  <a:pos x="199" y="177"/>
                </a:cxn>
                <a:cxn ang="0">
                  <a:pos x="193" y="164"/>
                </a:cxn>
                <a:cxn ang="0">
                  <a:pos x="229" y="150"/>
                </a:cxn>
                <a:cxn ang="0">
                  <a:pos x="244" y="119"/>
                </a:cxn>
              </a:cxnLst>
              <a:rect l="0" t="0" r="r" b="b"/>
              <a:pathLst>
                <a:path w="841" h="351">
                  <a:moveTo>
                    <a:pt x="244" y="117"/>
                  </a:moveTo>
                  <a:lnTo>
                    <a:pt x="791" y="0"/>
                  </a:lnTo>
                  <a:lnTo>
                    <a:pt x="806" y="45"/>
                  </a:lnTo>
                  <a:lnTo>
                    <a:pt x="770" y="49"/>
                  </a:lnTo>
                  <a:lnTo>
                    <a:pt x="746" y="77"/>
                  </a:lnTo>
                  <a:lnTo>
                    <a:pt x="714" y="59"/>
                  </a:lnTo>
                  <a:lnTo>
                    <a:pt x="729" y="82"/>
                  </a:lnTo>
                  <a:lnTo>
                    <a:pt x="729" y="101"/>
                  </a:lnTo>
                  <a:lnTo>
                    <a:pt x="746" y="82"/>
                  </a:lnTo>
                  <a:lnTo>
                    <a:pt x="796" y="68"/>
                  </a:lnTo>
                  <a:lnTo>
                    <a:pt x="811" y="86"/>
                  </a:lnTo>
                  <a:lnTo>
                    <a:pt x="811" y="63"/>
                  </a:lnTo>
                  <a:lnTo>
                    <a:pt x="836" y="68"/>
                  </a:lnTo>
                  <a:lnTo>
                    <a:pt x="841" y="101"/>
                  </a:lnTo>
                  <a:lnTo>
                    <a:pt x="811" y="142"/>
                  </a:lnTo>
                  <a:lnTo>
                    <a:pt x="770" y="142"/>
                  </a:lnTo>
                  <a:lnTo>
                    <a:pt x="746" y="155"/>
                  </a:lnTo>
                  <a:lnTo>
                    <a:pt x="766" y="173"/>
                  </a:lnTo>
                  <a:lnTo>
                    <a:pt x="746" y="200"/>
                  </a:lnTo>
                  <a:lnTo>
                    <a:pt x="806" y="183"/>
                  </a:lnTo>
                  <a:lnTo>
                    <a:pt x="800" y="204"/>
                  </a:lnTo>
                  <a:lnTo>
                    <a:pt x="755" y="247"/>
                  </a:lnTo>
                  <a:lnTo>
                    <a:pt x="693" y="270"/>
                  </a:lnTo>
                  <a:lnTo>
                    <a:pt x="678" y="332"/>
                  </a:lnTo>
                  <a:lnTo>
                    <a:pt x="619" y="338"/>
                  </a:lnTo>
                  <a:lnTo>
                    <a:pt x="482" y="274"/>
                  </a:lnTo>
                  <a:lnTo>
                    <a:pt x="375" y="293"/>
                  </a:lnTo>
                  <a:lnTo>
                    <a:pt x="350" y="283"/>
                  </a:lnTo>
                  <a:lnTo>
                    <a:pt x="319" y="287"/>
                  </a:lnTo>
                  <a:lnTo>
                    <a:pt x="295" y="283"/>
                  </a:lnTo>
                  <a:lnTo>
                    <a:pt x="158" y="311"/>
                  </a:lnTo>
                  <a:lnTo>
                    <a:pt x="146" y="324"/>
                  </a:lnTo>
                  <a:lnTo>
                    <a:pt x="131" y="328"/>
                  </a:lnTo>
                  <a:lnTo>
                    <a:pt x="0" y="351"/>
                  </a:lnTo>
                  <a:lnTo>
                    <a:pt x="0" y="319"/>
                  </a:lnTo>
                  <a:lnTo>
                    <a:pt x="42" y="311"/>
                  </a:lnTo>
                  <a:lnTo>
                    <a:pt x="42" y="287"/>
                  </a:lnTo>
                  <a:lnTo>
                    <a:pt x="77" y="274"/>
                  </a:lnTo>
                  <a:lnTo>
                    <a:pt x="116" y="247"/>
                  </a:lnTo>
                  <a:lnTo>
                    <a:pt x="122" y="223"/>
                  </a:lnTo>
                  <a:lnTo>
                    <a:pt x="137" y="196"/>
                  </a:lnTo>
                  <a:lnTo>
                    <a:pt x="169" y="187"/>
                  </a:lnTo>
                  <a:lnTo>
                    <a:pt x="178" y="187"/>
                  </a:lnTo>
                  <a:lnTo>
                    <a:pt x="199" y="177"/>
                  </a:lnTo>
                  <a:lnTo>
                    <a:pt x="193" y="164"/>
                  </a:lnTo>
                  <a:lnTo>
                    <a:pt x="229" y="150"/>
                  </a:lnTo>
                  <a:lnTo>
                    <a:pt x="244" y="119"/>
                  </a:lnTo>
                </a:path>
              </a:pathLst>
            </a:custGeom>
            <a:noFill/>
            <a:ln w="12700" cap="rnd">
              <a:solidFill>
                <a:srgbClr val="000000"/>
              </a:solidFill>
              <a:prstDash val="solid"/>
              <a:round/>
              <a:headEnd/>
              <a:tailEnd/>
            </a:ln>
          </p:spPr>
          <p:txBody>
            <a:bodyPr/>
            <a:lstStyle/>
            <a:p>
              <a:endParaRPr lang="en-US"/>
            </a:p>
          </p:txBody>
        </p:sp>
      </p:grpSp>
      <p:sp>
        <p:nvSpPr>
          <p:cNvPr id="745862" name="Freeform 390"/>
          <p:cNvSpPr>
            <a:spLocks/>
          </p:cNvSpPr>
          <p:nvPr/>
        </p:nvSpPr>
        <p:spPr bwMode="auto">
          <a:xfrm>
            <a:off x="6880225" y="4140200"/>
            <a:ext cx="788988" cy="552450"/>
          </a:xfrm>
          <a:custGeom>
            <a:avLst/>
            <a:gdLst/>
            <a:ahLst/>
            <a:cxnLst>
              <a:cxn ang="0">
                <a:pos x="497" y="64"/>
              </a:cxn>
              <a:cxn ang="0">
                <a:pos x="360" y="0"/>
              </a:cxn>
              <a:cxn ang="0">
                <a:pos x="253" y="19"/>
              </a:cxn>
              <a:cxn ang="0">
                <a:pos x="227" y="10"/>
              </a:cxn>
              <a:cxn ang="0">
                <a:pos x="197" y="14"/>
              </a:cxn>
              <a:cxn ang="0">
                <a:pos x="173" y="10"/>
              </a:cxn>
              <a:cxn ang="0">
                <a:pos x="36" y="37"/>
              </a:cxn>
              <a:cxn ang="0">
                <a:pos x="24" y="51"/>
              </a:cxn>
              <a:cxn ang="0">
                <a:pos x="9" y="55"/>
              </a:cxn>
              <a:cxn ang="0">
                <a:pos x="0" y="82"/>
              </a:cxn>
              <a:cxn ang="0">
                <a:pos x="56" y="128"/>
              </a:cxn>
              <a:cxn ang="0">
                <a:pos x="71" y="161"/>
              </a:cxn>
              <a:cxn ang="0">
                <a:pos x="193" y="241"/>
              </a:cxn>
              <a:cxn ang="0">
                <a:pos x="273" y="330"/>
              </a:cxn>
              <a:cxn ang="0">
                <a:pos x="303" y="348"/>
              </a:cxn>
              <a:cxn ang="0">
                <a:pos x="294" y="297"/>
              </a:cxn>
              <a:cxn ang="0">
                <a:pos x="325" y="320"/>
              </a:cxn>
              <a:cxn ang="0">
                <a:pos x="335" y="311"/>
              </a:cxn>
              <a:cxn ang="0">
                <a:pos x="330" y="293"/>
              </a:cxn>
              <a:cxn ang="0">
                <a:pos x="360" y="293"/>
              </a:cxn>
              <a:cxn ang="0">
                <a:pos x="429" y="219"/>
              </a:cxn>
              <a:cxn ang="0">
                <a:pos x="497" y="64"/>
              </a:cxn>
            </a:cxnLst>
            <a:rect l="0" t="0" r="r" b="b"/>
            <a:pathLst>
              <a:path w="497" h="348">
                <a:moveTo>
                  <a:pt x="497" y="64"/>
                </a:moveTo>
                <a:lnTo>
                  <a:pt x="360" y="0"/>
                </a:lnTo>
                <a:lnTo>
                  <a:pt x="253" y="19"/>
                </a:lnTo>
                <a:lnTo>
                  <a:pt x="227" y="10"/>
                </a:lnTo>
                <a:lnTo>
                  <a:pt x="197" y="14"/>
                </a:lnTo>
                <a:lnTo>
                  <a:pt x="173" y="10"/>
                </a:lnTo>
                <a:lnTo>
                  <a:pt x="36" y="37"/>
                </a:lnTo>
                <a:lnTo>
                  <a:pt x="24" y="51"/>
                </a:lnTo>
                <a:lnTo>
                  <a:pt x="9" y="55"/>
                </a:lnTo>
                <a:lnTo>
                  <a:pt x="0" y="82"/>
                </a:lnTo>
                <a:lnTo>
                  <a:pt x="56" y="128"/>
                </a:lnTo>
                <a:lnTo>
                  <a:pt x="71" y="161"/>
                </a:lnTo>
                <a:lnTo>
                  <a:pt x="193" y="241"/>
                </a:lnTo>
                <a:lnTo>
                  <a:pt x="273" y="330"/>
                </a:lnTo>
                <a:lnTo>
                  <a:pt x="303" y="348"/>
                </a:lnTo>
                <a:lnTo>
                  <a:pt x="294" y="297"/>
                </a:lnTo>
                <a:lnTo>
                  <a:pt x="325" y="320"/>
                </a:lnTo>
                <a:lnTo>
                  <a:pt x="335" y="311"/>
                </a:lnTo>
                <a:lnTo>
                  <a:pt x="330" y="293"/>
                </a:lnTo>
                <a:lnTo>
                  <a:pt x="360" y="293"/>
                </a:lnTo>
                <a:lnTo>
                  <a:pt x="429" y="219"/>
                </a:lnTo>
                <a:lnTo>
                  <a:pt x="497" y="64"/>
                </a:lnTo>
                <a:close/>
              </a:path>
            </a:pathLst>
          </a:custGeom>
          <a:solidFill>
            <a:srgbClr val="FFFFFF"/>
          </a:solidFill>
          <a:ln w="9525">
            <a:noFill/>
            <a:round/>
            <a:headEnd/>
            <a:tailEnd/>
          </a:ln>
        </p:spPr>
        <p:txBody>
          <a:bodyPr/>
          <a:lstStyle/>
          <a:p>
            <a:endParaRPr lang="en-US"/>
          </a:p>
        </p:txBody>
      </p:sp>
      <p:grpSp>
        <p:nvGrpSpPr>
          <p:cNvPr id="745834" name="Group 391"/>
          <p:cNvGrpSpPr>
            <a:grpSpLocks/>
          </p:cNvGrpSpPr>
          <p:nvPr/>
        </p:nvGrpSpPr>
        <p:grpSpPr bwMode="auto">
          <a:xfrm>
            <a:off x="6880225" y="4140200"/>
            <a:ext cx="788988" cy="552450"/>
            <a:chOff x="4382" y="2548"/>
            <a:chExt cx="497" cy="348"/>
          </a:xfrm>
        </p:grpSpPr>
        <p:sp>
          <p:nvSpPr>
            <p:cNvPr id="745864" name="Freeform 392"/>
            <p:cNvSpPr>
              <a:spLocks/>
            </p:cNvSpPr>
            <p:nvPr/>
          </p:nvSpPr>
          <p:spPr bwMode="auto">
            <a:xfrm>
              <a:off x="4382" y="2548"/>
              <a:ext cx="497" cy="348"/>
            </a:xfrm>
            <a:custGeom>
              <a:avLst/>
              <a:gdLst/>
              <a:ahLst/>
              <a:cxnLst>
                <a:cxn ang="0">
                  <a:pos x="497" y="64"/>
                </a:cxn>
                <a:cxn ang="0">
                  <a:pos x="360" y="0"/>
                </a:cxn>
                <a:cxn ang="0">
                  <a:pos x="253" y="19"/>
                </a:cxn>
                <a:cxn ang="0">
                  <a:pos x="227" y="10"/>
                </a:cxn>
                <a:cxn ang="0">
                  <a:pos x="197" y="14"/>
                </a:cxn>
                <a:cxn ang="0">
                  <a:pos x="173" y="10"/>
                </a:cxn>
                <a:cxn ang="0">
                  <a:pos x="36" y="37"/>
                </a:cxn>
                <a:cxn ang="0">
                  <a:pos x="24" y="51"/>
                </a:cxn>
                <a:cxn ang="0">
                  <a:pos x="9" y="55"/>
                </a:cxn>
                <a:cxn ang="0">
                  <a:pos x="0" y="82"/>
                </a:cxn>
                <a:cxn ang="0">
                  <a:pos x="56" y="128"/>
                </a:cxn>
                <a:cxn ang="0">
                  <a:pos x="71" y="161"/>
                </a:cxn>
                <a:cxn ang="0">
                  <a:pos x="193" y="241"/>
                </a:cxn>
                <a:cxn ang="0">
                  <a:pos x="273" y="330"/>
                </a:cxn>
                <a:cxn ang="0">
                  <a:pos x="303" y="348"/>
                </a:cxn>
                <a:cxn ang="0">
                  <a:pos x="294" y="297"/>
                </a:cxn>
                <a:cxn ang="0">
                  <a:pos x="325" y="320"/>
                </a:cxn>
                <a:cxn ang="0">
                  <a:pos x="335" y="311"/>
                </a:cxn>
                <a:cxn ang="0">
                  <a:pos x="330" y="293"/>
                </a:cxn>
                <a:cxn ang="0">
                  <a:pos x="360" y="293"/>
                </a:cxn>
                <a:cxn ang="0">
                  <a:pos x="429" y="219"/>
                </a:cxn>
                <a:cxn ang="0">
                  <a:pos x="497" y="64"/>
                </a:cxn>
              </a:cxnLst>
              <a:rect l="0" t="0" r="r" b="b"/>
              <a:pathLst>
                <a:path w="497" h="348">
                  <a:moveTo>
                    <a:pt x="497" y="64"/>
                  </a:moveTo>
                  <a:lnTo>
                    <a:pt x="360" y="0"/>
                  </a:lnTo>
                  <a:lnTo>
                    <a:pt x="253" y="19"/>
                  </a:lnTo>
                  <a:lnTo>
                    <a:pt x="227" y="10"/>
                  </a:lnTo>
                  <a:lnTo>
                    <a:pt x="197" y="14"/>
                  </a:lnTo>
                  <a:lnTo>
                    <a:pt x="173" y="10"/>
                  </a:lnTo>
                  <a:lnTo>
                    <a:pt x="36" y="37"/>
                  </a:lnTo>
                  <a:lnTo>
                    <a:pt x="24" y="51"/>
                  </a:lnTo>
                  <a:lnTo>
                    <a:pt x="9" y="55"/>
                  </a:lnTo>
                  <a:lnTo>
                    <a:pt x="0" y="82"/>
                  </a:lnTo>
                  <a:lnTo>
                    <a:pt x="56" y="128"/>
                  </a:lnTo>
                  <a:lnTo>
                    <a:pt x="71" y="161"/>
                  </a:lnTo>
                  <a:lnTo>
                    <a:pt x="193" y="241"/>
                  </a:lnTo>
                  <a:lnTo>
                    <a:pt x="273" y="330"/>
                  </a:lnTo>
                  <a:lnTo>
                    <a:pt x="303" y="348"/>
                  </a:lnTo>
                  <a:lnTo>
                    <a:pt x="294" y="297"/>
                  </a:lnTo>
                  <a:lnTo>
                    <a:pt x="325" y="320"/>
                  </a:lnTo>
                  <a:lnTo>
                    <a:pt x="335" y="311"/>
                  </a:lnTo>
                  <a:lnTo>
                    <a:pt x="330" y="293"/>
                  </a:lnTo>
                  <a:lnTo>
                    <a:pt x="360" y="293"/>
                  </a:lnTo>
                  <a:lnTo>
                    <a:pt x="429" y="219"/>
                  </a:lnTo>
                  <a:lnTo>
                    <a:pt x="497" y="64"/>
                  </a:lnTo>
                  <a:close/>
                </a:path>
              </a:pathLst>
            </a:custGeom>
            <a:solidFill>
              <a:srgbClr val="FFEA00"/>
            </a:solidFill>
            <a:ln w="9525">
              <a:noFill/>
              <a:round/>
              <a:headEnd/>
              <a:tailEnd/>
            </a:ln>
          </p:spPr>
          <p:txBody>
            <a:bodyPr/>
            <a:lstStyle/>
            <a:p>
              <a:endParaRPr lang="en-US"/>
            </a:p>
          </p:txBody>
        </p:sp>
        <p:sp>
          <p:nvSpPr>
            <p:cNvPr id="745865" name="Freeform 393"/>
            <p:cNvSpPr>
              <a:spLocks/>
            </p:cNvSpPr>
            <p:nvPr/>
          </p:nvSpPr>
          <p:spPr bwMode="auto">
            <a:xfrm>
              <a:off x="4382" y="2548"/>
              <a:ext cx="497" cy="348"/>
            </a:xfrm>
            <a:custGeom>
              <a:avLst/>
              <a:gdLst/>
              <a:ahLst/>
              <a:cxnLst>
                <a:cxn ang="0">
                  <a:pos x="497" y="64"/>
                </a:cxn>
                <a:cxn ang="0">
                  <a:pos x="360" y="0"/>
                </a:cxn>
                <a:cxn ang="0">
                  <a:pos x="253" y="19"/>
                </a:cxn>
                <a:cxn ang="0">
                  <a:pos x="227" y="10"/>
                </a:cxn>
                <a:cxn ang="0">
                  <a:pos x="197" y="14"/>
                </a:cxn>
                <a:cxn ang="0">
                  <a:pos x="173" y="10"/>
                </a:cxn>
                <a:cxn ang="0">
                  <a:pos x="36" y="37"/>
                </a:cxn>
                <a:cxn ang="0">
                  <a:pos x="24" y="51"/>
                </a:cxn>
                <a:cxn ang="0">
                  <a:pos x="9" y="55"/>
                </a:cxn>
                <a:cxn ang="0">
                  <a:pos x="0" y="82"/>
                </a:cxn>
                <a:cxn ang="0">
                  <a:pos x="56" y="128"/>
                </a:cxn>
                <a:cxn ang="0">
                  <a:pos x="71" y="161"/>
                </a:cxn>
                <a:cxn ang="0">
                  <a:pos x="193" y="241"/>
                </a:cxn>
                <a:cxn ang="0">
                  <a:pos x="273" y="330"/>
                </a:cxn>
                <a:cxn ang="0">
                  <a:pos x="303" y="348"/>
                </a:cxn>
                <a:cxn ang="0">
                  <a:pos x="294" y="297"/>
                </a:cxn>
                <a:cxn ang="0">
                  <a:pos x="325" y="320"/>
                </a:cxn>
                <a:cxn ang="0">
                  <a:pos x="335" y="311"/>
                </a:cxn>
                <a:cxn ang="0">
                  <a:pos x="330" y="293"/>
                </a:cxn>
                <a:cxn ang="0">
                  <a:pos x="360" y="293"/>
                </a:cxn>
                <a:cxn ang="0">
                  <a:pos x="429" y="219"/>
                </a:cxn>
                <a:cxn ang="0">
                  <a:pos x="497" y="64"/>
                </a:cxn>
              </a:cxnLst>
              <a:rect l="0" t="0" r="r" b="b"/>
              <a:pathLst>
                <a:path w="497" h="348">
                  <a:moveTo>
                    <a:pt x="497" y="64"/>
                  </a:moveTo>
                  <a:lnTo>
                    <a:pt x="360" y="0"/>
                  </a:lnTo>
                  <a:lnTo>
                    <a:pt x="253" y="19"/>
                  </a:lnTo>
                  <a:lnTo>
                    <a:pt x="227" y="10"/>
                  </a:lnTo>
                  <a:lnTo>
                    <a:pt x="197" y="14"/>
                  </a:lnTo>
                  <a:lnTo>
                    <a:pt x="173" y="10"/>
                  </a:lnTo>
                  <a:lnTo>
                    <a:pt x="36" y="37"/>
                  </a:lnTo>
                  <a:lnTo>
                    <a:pt x="24" y="51"/>
                  </a:lnTo>
                  <a:lnTo>
                    <a:pt x="9" y="55"/>
                  </a:lnTo>
                  <a:lnTo>
                    <a:pt x="0" y="82"/>
                  </a:lnTo>
                  <a:lnTo>
                    <a:pt x="56" y="128"/>
                  </a:lnTo>
                  <a:lnTo>
                    <a:pt x="71" y="161"/>
                  </a:lnTo>
                  <a:lnTo>
                    <a:pt x="193" y="241"/>
                  </a:lnTo>
                  <a:lnTo>
                    <a:pt x="273" y="330"/>
                  </a:lnTo>
                  <a:lnTo>
                    <a:pt x="303" y="348"/>
                  </a:lnTo>
                  <a:lnTo>
                    <a:pt x="294" y="297"/>
                  </a:lnTo>
                  <a:lnTo>
                    <a:pt x="325" y="320"/>
                  </a:lnTo>
                  <a:lnTo>
                    <a:pt x="335" y="311"/>
                  </a:lnTo>
                  <a:lnTo>
                    <a:pt x="330" y="293"/>
                  </a:lnTo>
                  <a:lnTo>
                    <a:pt x="360" y="293"/>
                  </a:lnTo>
                  <a:lnTo>
                    <a:pt x="429" y="219"/>
                  </a:lnTo>
                  <a:lnTo>
                    <a:pt x="497" y="64"/>
                  </a:lnTo>
                </a:path>
              </a:pathLst>
            </a:custGeom>
            <a:noFill/>
            <a:ln w="12700" cap="rnd">
              <a:solidFill>
                <a:srgbClr val="000000"/>
              </a:solidFill>
              <a:prstDash val="solid"/>
              <a:round/>
              <a:headEnd/>
              <a:tailEnd/>
            </a:ln>
          </p:spPr>
          <p:txBody>
            <a:bodyPr/>
            <a:lstStyle/>
            <a:p>
              <a:endParaRPr lang="en-US"/>
            </a:p>
          </p:txBody>
        </p:sp>
      </p:grpSp>
      <p:sp>
        <p:nvSpPr>
          <p:cNvPr id="745866" name="Freeform 394"/>
          <p:cNvSpPr>
            <a:spLocks/>
          </p:cNvSpPr>
          <p:nvPr/>
        </p:nvSpPr>
        <p:spPr bwMode="auto">
          <a:xfrm>
            <a:off x="6510338" y="4227513"/>
            <a:ext cx="849312" cy="825500"/>
          </a:xfrm>
          <a:custGeom>
            <a:avLst/>
            <a:gdLst/>
            <a:ahLst/>
            <a:cxnLst>
              <a:cxn ang="0">
                <a:pos x="505" y="489"/>
              </a:cxn>
              <a:cxn ang="0">
                <a:pos x="481" y="480"/>
              </a:cxn>
              <a:cxn ang="0">
                <a:pos x="466" y="466"/>
              </a:cxn>
              <a:cxn ang="0">
                <a:pos x="455" y="507"/>
              </a:cxn>
              <a:cxn ang="0">
                <a:pos x="445" y="507"/>
              </a:cxn>
              <a:cxn ang="0">
                <a:pos x="430" y="493"/>
              </a:cxn>
              <a:cxn ang="0">
                <a:pos x="142" y="520"/>
              </a:cxn>
              <a:cxn ang="0">
                <a:pos x="125" y="493"/>
              </a:cxn>
              <a:cxn ang="0">
                <a:pos x="100" y="458"/>
              </a:cxn>
              <a:cxn ang="0">
                <a:pos x="100" y="406"/>
              </a:cxn>
              <a:cxn ang="0">
                <a:pos x="106" y="362"/>
              </a:cxn>
              <a:cxn ang="0">
                <a:pos x="0" y="37"/>
              </a:cxn>
              <a:cxn ang="0">
                <a:pos x="110" y="23"/>
              </a:cxn>
              <a:cxn ang="0">
                <a:pos x="241" y="0"/>
              </a:cxn>
              <a:cxn ang="0">
                <a:pos x="232" y="27"/>
              </a:cxn>
              <a:cxn ang="0">
                <a:pos x="288" y="74"/>
              </a:cxn>
              <a:cxn ang="0">
                <a:pos x="303" y="106"/>
              </a:cxn>
              <a:cxn ang="0">
                <a:pos x="425" y="186"/>
              </a:cxn>
              <a:cxn ang="0">
                <a:pos x="505" y="274"/>
              </a:cxn>
              <a:cxn ang="0">
                <a:pos x="535" y="292"/>
              </a:cxn>
              <a:cxn ang="0">
                <a:pos x="511" y="362"/>
              </a:cxn>
              <a:cxn ang="0">
                <a:pos x="511" y="410"/>
              </a:cxn>
              <a:cxn ang="0">
                <a:pos x="505" y="429"/>
              </a:cxn>
              <a:cxn ang="0">
                <a:pos x="505" y="489"/>
              </a:cxn>
            </a:cxnLst>
            <a:rect l="0" t="0" r="r" b="b"/>
            <a:pathLst>
              <a:path w="535" h="520">
                <a:moveTo>
                  <a:pt x="505" y="489"/>
                </a:moveTo>
                <a:lnTo>
                  <a:pt x="481" y="480"/>
                </a:lnTo>
                <a:lnTo>
                  <a:pt x="466" y="466"/>
                </a:lnTo>
                <a:lnTo>
                  <a:pt x="455" y="507"/>
                </a:lnTo>
                <a:lnTo>
                  <a:pt x="445" y="507"/>
                </a:lnTo>
                <a:lnTo>
                  <a:pt x="430" y="493"/>
                </a:lnTo>
                <a:lnTo>
                  <a:pt x="142" y="520"/>
                </a:lnTo>
                <a:lnTo>
                  <a:pt x="125" y="493"/>
                </a:lnTo>
                <a:lnTo>
                  <a:pt x="100" y="458"/>
                </a:lnTo>
                <a:lnTo>
                  <a:pt x="100" y="406"/>
                </a:lnTo>
                <a:lnTo>
                  <a:pt x="106" y="362"/>
                </a:lnTo>
                <a:lnTo>
                  <a:pt x="0" y="37"/>
                </a:lnTo>
                <a:lnTo>
                  <a:pt x="110" y="23"/>
                </a:lnTo>
                <a:lnTo>
                  <a:pt x="241" y="0"/>
                </a:lnTo>
                <a:lnTo>
                  <a:pt x="232" y="27"/>
                </a:lnTo>
                <a:lnTo>
                  <a:pt x="288" y="74"/>
                </a:lnTo>
                <a:lnTo>
                  <a:pt x="303" y="106"/>
                </a:lnTo>
                <a:lnTo>
                  <a:pt x="425" y="186"/>
                </a:lnTo>
                <a:lnTo>
                  <a:pt x="505" y="274"/>
                </a:lnTo>
                <a:lnTo>
                  <a:pt x="535" y="292"/>
                </a:lnTo>
                <a:lnTo>
                  <a:pt x="511" y="362"/>
                </a:lnTo>
                <a:lnTo>
                  <a:pt x="511" y="410"/>
                </a:lnTo>
                <a:lnTo>
                  <a:pt x="505" y="429"/>
                </a:lnTo>
                <a:lnTo>
                  <a:pt x="505" y="489"/>
                </a:lnTo>
                <a:close/>
              </a:path>
            </a:pathLst>
          </a:custGeom>
          <a:solidFill>
            <a:srgbClr val="FFFFFF"/>
          </a:solidFill>
          <a:ln w="9525">
            <a:noFill/>
            <a:round/>
            <a:headEnd/>
            <a:tailEnd/>
          </a:ln>
        </p:spPr>
        <p:txBody>
          <a:bodyPr/>
          <a:lstStyle/>
          <a:p>
            <a:endParaRPr lang="en-US"/>
          </a:p>
        </p:txBody>
      </p:sp>
      <p:grpSp>
        <p:nvGrpSpPr>
          <p:cNvPr id="745839" name="Group 395"/>
          <p:cNvGrpSpPr>
            <a:grpSpLocks/>
          </p:cNvGrpSpPr>
          <p:nvPr/>
        </p:nvGrpSpPr>
        <p:grpSpPr bwMode="auto">
          <a:xfrm>
            <a:off x="6510338" y="4227513"/>
            <a:ext cx="849312" cy="825500"/>
            <a:chOff x="4149" y="2603"/>
            <a:chExt cx="535" cy="520"/>
          </a:xfrm>
        </p:grpSpPr>
        <p:sp>
          <p:nvSpPr>
            <p:cNvPr id="745868" name="Freeform 396"/>
            <p:cNvSpPr>
              <a:spLocks/>
            </p:cNvSpPr>
            <p:nvPr/>
          </p:nvSpPr>
          <p:spPr bwMode="auto">
            <a:xfrm>
              <a:off x="4149" y="2603"/>
              <a:ext cx="535" cy="520"/>
            </a:xfrm>
            <a:custGeom>
              <a:avLst/>
              <a:gdLst/>
              <a:ahLst/>
              <a:cxnLst>
                <a:cxn ang="0">
                  <a:pos x="505" y="489"/>
                </a:cxn>
                <a:cxn ang="0">
                  <a:pos x="481" y="480"/>
                </a:cxn>
                <a:cxn ang="0">
                  <a:pos x="466" y="466"/>
                </a:cxn>
                <a:cxn ang="0">
                  <a:pos x="455" y="507"/>
                </a:cxn>
                <a:cxn ang="0">
                  <a:pos x="445" y="507"/>
                </a:cxn>
                <a:cxn ang="0">
                  <a:pos x="430" y="493"/>
                </a:cxn>
                <a:cxn ang="0">
                  <a:pos x="142" y="520"/>
                </a:cxn>
                <a:cxn ang="0">
                  <a:pos x="125" y="493"/>
                </a:cxn>
                <a:cxn ang="0">
                  <a:pos x="100" y="458"/>
                </a:cxn>
                <a:cxn ang="0">
                  <a:pos x="100" y="406"/>
                </a:cxn>
                <a:cxn ang="0">
                  <a:pos x="106" y="362"/>
                </a:cxn>
                <a:cxn ang="0">
                  <a:pos x="0" y="37"/>
                </a:cxn>
                <a:cxn ang="0">
                  <a:pos x="110" y="23"/>
                </a:cxn>
                <a:cxn ang="0">
                  <a:pos x="241" y="0"/>
                </a:cxn>
                <a:cxn ang="0">
                  <a:pos x="232" y="27"/>
                </a:cxn>
                <a:cxn ang="0">
                  <a:pos x="288" y="74"/>
                </a:cxn>
                <a:cxn ang="0">
                  <a:pos x="303" y="106"/>
                </a:cxn>
                <a:cxn ang="0">
                  <a:pos x="425" y="186"/>
                </a:cxn>
                <a:cxn ang="0">
                  <a:pos x="505" y="274"/>
                </a:cxn>
                <a:cxn ang="0">
                  <a:pos x="535" y="292"/>
                </a:cxn>
                <a:cxn ang="0">
                  <a:pos x="511" y="362"/>
                </a:cxn>
                <a:cxn ang="0">
                  <a:pos x="511" y="410"/>
                </a:cxn>
                <a:cxn ang="0">
                  <a:pos x="505" y="429"/>
                </a:cxn>
                <a:cxn ang="0">
                  <a:pos x="505" y="489"/>
                </a:cxn>
              </a:cxnLst>
              <a:rect l="0" t="0" r="r" b="b"/>
              <a:pathLst>
                <a:path w="535" h="520">
                  <a:moveTo>
                    <a:pt x="505" y="489"/>
                  </a:moveTo>
                  <a:lnTo>
                    <a:pt x="481" y="480"/>
                  </a:lnTo>
                  <a:lnTo>
                    <a:pt x="466" y="466"/>
                  </a:lnTo>
                  <a:lnTo>
                    <a:pt x="455" y="507"/>
                  </a:lnTo>
                  <a:lnTo>
                    <a:pt x="445" y="507"/>
                  </a:lnTo>
                  <a:lnTo>
                    <a:pt x="430" y="493"/>
                  </a:lnTo>
                  <a:lnTo>
                    <a:pt x="142" y="520"/>
                  </a:lnTo>
                  <a:lnTo>
                    <a:pt x="125" y="493"/>
                  </a:lnTo>
                  <a:lnTo>
                    <a:pt x="100" y="458"/>
                  </a:lnTo>
                  <a:lnTo>
                    <a:pt x="100" y="406"/>
                  </a:lnTo>
                  <a:lnTo>
                    <a:pt x="106" y="362"/>
                  </a:lnTo>
                  <a:lnTo>
                    <a:pt x="0" y="37"/>
                  </a:lnTo>
                  <a:lnTo>
                    <a:pt x="110" y="23"/>
                  </a:lnTo>
                  <a:lnTo>
                    <a:pt x="241" y="0"/>
                  </a:lnTo>
                  <a:lnTo>
                    <a:pt x="232" y="27"/>
                  </a:lnTo>
                  <a:lnTo>
                    <a:pt x="288" y="74"/>
                  </a:lnTo>
                  <a:lnTo>
                    <a:pt x="303" y="106"/>
                  </a:lnTo>
                  <a:lnTo>
                    <a:pt x="425" y="186"/>
                  </a:lnTo>
                  <a:lnTo>
                    <a:pt x="505" y="274"/>
                  </a:lnTo>
                  <a:lnTo>
                    <a:pt x="535" y="292"/>
                  </a:lnTo>
                  <a:lnTo>
                    <a:pt x="511" y="362"/>
                  </a:lnTo>
                  <a:lnTo>
                    <a:pt x="511" y="410"/>
                  </a:lnTo>
                  <a:lnTo>
                    <a:pt x="505" y="429"/>
                  </a:lnTo>
                  <a:lnTo>
                    <a:pt x="505" y="489"/>
                  </a:lnTo>
                  <a:close/>
                </a:path>
              </a:pathLst>
            </a:custGeom>
            <a:solidFill>
              <a:srgbClr val="FFEA00"/>
            </a:solidFill>
            <a:ln w="9525">
              <a:noFill/>
              <a:round/>
              <a:headEnd/>
              <a:tailEnd/>
            </a:ln>
          </p:spPr>
          <p:txBody>
            <a:bodyPr/>
            <a:lstStyle/>
            <a:p>
              <a:endParaRPr lang="en-US"/>
            </a:p>
          </p:txBody>
        </p:sp>
        <p:sp>
          <p:nvSpPr>
            <p:cNvPr id="745869" name="Freeform 397"/>
            <p:cNvSpPr>
              <a:spLocks/>
            </p:cNvSpPr>
            <p:nvPr/>
          </p:nvSpPr>
          <p:spPr bwMode="auto">
            <a:xfrm>
              <a:off x="4149" y="2603"/>
              <a:ext cx="535" cy="520"/>
            </a:xfrm>
            <a:custGeom>
              <a:avLst/>
              <a:gdLst/>
              <a:ahLst/>
              <a:cxnLst>
                <a:cxn ang="0">
                  <a:pos x="505" y="489"/>
                </a:cxn>
                <a:cxn ang="0">
                  <a:pos x="481" y="480"/>
                </a:cxn>
                <a:cxn ang="0">
                  <a:pos x="466" y="466"/>
                </a:cxn>
                <a:cxn ang="0">
                  <a:pos x="455" y="507"/>
                </a:cxn>
                <a:cxn ang="0">
                  <a:pos x="445" y="507"/>
                </a:cxn>
                <a:cxn ang="0">
                  <a:pos x="430" y="493"/>
                </a:cxn>
                <a:cxn ang="0">
                  <a:pos x="142" y="520"/>
                </a:cxn>
                <a:cxn ang="0">
                  <a:pos x="125" y="493"/>
                </a:cxn>
                <a:cxn ang="0">
                  <a:pos x="100" y="458"/>
                </a:cxn>
                <a:cxn ang="0">
                  <a:pos x="100" y="406"/>
                </a:cxn>
                <a:cxn ang="0">
                  <a:pos x="106" y="362"/>
                </a:cxn>
                <a:cxn ang="0">
                  <a:pos x="0" y="37"/>
                </a:cxn>
                <a:cxn ang="0">
                  <a:pos x="110" y="23"/>
                </a:cxn>
                <a:cxn ang="0">
                  <a:pos x="241" y="0"/>
                </a:cxn>
                <a:cxn ang="0">
                  <a:pos x="232" y="27"/>
                </a:cxn>
                <a:cxn ang="0">
                  <a:pos x="288" y="74"/>
                </a:cxn>
                <a:cxn ang="0">
                  <a:pos x="303" y="106"/>
                </a:cxn>
                <a:cxn ang="0">
                  <a:pos x="425" y="186"/>
                </a:cxn>
                <a:cxn ang="0">
                  <a:pos x="505" y="274"/>
                </a:cxn>
                <a:cxn ang="0">
                  <a:pos x="535" y="292"/>
                </a:cxn>
                <a:cxn ang="0">
                  <a:pos x="511" y="362"/>
                </a:cxn>
                <a:cxn ang="0">
                  <a:pos x="511" y="410"/>
                </a:cxn>
                <a:cxn ang="0">
                  <a:pos x="505" y="429"/>
                </a:cxn>
                <a:cxn ang="0">
                  <a:pos x="505" y="489"/>
                </a:cxn>
              </a:cxnLst>
              <a:rect l="0" t="0" r="r" b="b"/>
              <a:pathLst>
                <a:path w="535" h="520">
                  <a:moveTo>
                    <a:pt x="505" y="489"/>
                  </a:moveTo>
                  <a:lnTo>
                    <a:pt x="481" y="480"/>
                  </a:lnTo>
                  <a:lnTo>
                    <a:pt x="466" y="466"/>
                  </a:lnTo>
                  <a:lnTo>
                    <a:pt x="455" y="507"/>
                  </a:lnTo>
                  <a:lnTo>
                    <a:pt x="445" y="507"/>
                  </a:lnTo>
                  <a:lnTo>
                    <a:pt x="430" y="493"/>
                  </a:lnTo>
                  <a:lnTo>
                    <a:pt x="142" y="520"/>
                  </a:lnTo>
                  <a:lnTo>
                    <a:pt x="125" y="493"/>
                  </a:lnTo>
                  <a:lnTo>
                    <a:pt x="100" y="458"/>
                  </a:lnTo>
                  <a:lnTo>
                    <a:pt x="100" y="406"/>
                  </a:lnTo>
                  <a:lnTo>
                    <a:pt x="106" y="362"/>
                  </a:lnTo>
                  <a:lnTo>
                    <a:pt x="0" y="37"/>
                  </a:lnTo>
                  <a:lnTo>
                    <a:pt x="110" y="23"/>
                  </a:lnTo>
                  <a:lnTo>
                    <a:pt x="241" y="0"/>
                  </a:lnTo>
                  <a:lnTo>
                    <a:pt x="232" y="27"/>
                  </a:lnTo>
                  <a:lnTo>
                    <a:pt x="288" y="74"/>
                  </a:lnTo>
                  <a:lnTo>
                    <a:pt x="303" y="106"/>
                  </a:lnTo>
                  <a:lnTo>
                    <a:pt x="425" y="186"/>
                  </a:lnTo>
                  <a:lnTo>
                    <a:pt x="505" y="274"/>
                  </a:lnTo>
                  <a:lnTo>
                    <a:pt x="535" y="292"/>
                  </a:lnTo>
                  <a:lnTo>
                    <a:pt x="511" y="362"/>
                  </a:lnTo>
                  <a:lnTo>
                    <a:pt x="511" y="410"/>
                  </a:lnTo>
                  <a:lnTo>
                    <a:pt x="505" y="429"/>
                  </a:lnTo>
                  <a:lnTo>
                    <a:pt x="505" y="489"/>
                  </a:lnTo>
                </a:path>
              </a:pathLst>
            </a:custGeom>
            <a:noFill/>
            <a:ln w="12700" cap="rnd">
              <a:solidFill>
                <a:srgbClr val="000000"/>
              </a:solidFill>
              <a:prstDash val="solid"/>
              <a:round/>
              <a:headEnd/>
              <a:tailEnd/>
            </a:ln>
          </p:spPr>
          <p:txBody>
            <a:bodyPr/>
            <a:lstStyle/>
            <a:p>
              <a:endParaRPr lang="en-US"/>
            </a:p>
          </p:txBody>
        </p:sp>
      </p:grpSp>
      <p:sp>
        <p:nvSpPr>
          <p:cNvPr id="745870" name="Freeform 398"/>
          <p:cNvSpPr>
            <a:spLocks/>
          </p:cNvSpPr>
          <p:nvPr/>
        </p:nvSpPr>
        <p:spPr bwMode="auto">
          <a:xfrm>
            <a:off x="6140450" y="4967288"/>
            <a:ext cx="1568450" cy="998537"/>
          </a:xfrm>
          <a:custGeom>
            <a:avLst/>
            <a:gdLst/>
            <a:ahLst/>
            <a:cxnLst>
              <a:cxn ang="0">
                <a:pos x="739" y="23"/>
              </a:cxn>
              <a:cxn ang="0">
                <a:pos x="760" y="85"/>
              </a:cxn>
              <a:cxn ang="0">
                <a:pos x="846" y="205"/>
              </a:cxn>
              <a:cxn ang="0">
                <a:pos x="881" y="205"/>
              </a:cxn>
              <a:cxn ang="0">
                <a:pos x="891" y="269"/>
              </a:cxn>
              <a:cxn ang="0">
                <a:pos x="958" y="383"/>
              </a:cxn>
              <a:cxn ang="0">
                <a:pos x="973" y="470"/>
              </a:cxn>
              <a:cxn ang="0">
                <a:pos x="988" y="538"/>
              </a:cxn>
              <a:cxn ang="0">
                <a:pos x="973" y="561"/>
              </a:cxn>
              <a:cxn ang="0">
                <a:pos x="949" y="620"/>
              </a:cxn>
              <a:cxn ang="0">
                <a:pos x="926" y="612"/>
              </a:cxn>
              <a:cxn ang="0">
                <a:pos x="896" y="629"/>
              </a:cxn>
              <a:cxn ang="0">
                <a:pos x="872" y="589"/>
              </a:cxn>
              <a:cxn ang="0">
                <a:pos x="792" y="538"/>
              </a:cxn>
              <a:cxn ang="0">
                <a:pos x="765" y="474"/>
              </a:cxn>
              <a:cxn ang="0">
                <a:pos x="724" y="457"/>
              </a:cxn>
              <a:cxn ang="0">
                <a:pos x="689" y="416"/>
              </a:cxn>
              <a:cxn ang="0">
                <a:pos x="664" y="346"/>
              </a:cxn>
              <a:cxn ang="0">
                <a:pos x="644" y="346"/>
              </a:cxn>
              <a:cxn ang="0">
                <a:pos x="639" y="315"/>
              </a:cxn>
              <a:cxn ang="0">
                <a:pos x="639" y="274"/>
              </a:cxn>
              <a:cxn ang="0">
                <a:pos x="629" y="200"/>
              </a:cxn>
              <a:cxn ang="0">
                <a:pos x="588" y="164"/>
              </a:cxn>
              <a:cxn ang="0">
                <a:pos x="543" y="164"/>
              </a:cxn>
              <a:cxn ang="0">
                <a:pos x="528" y="137"/>
              </a:cxn>
              <a:cxn ang="0">
                <a:pos x="440" y="133"/>
              </a:cxn>
              <a:cxn ang="0">
                <a:pos x="436" y="151"/>
              </a:cxn>
              <a:cxn ang="0">
                <a:pos x="355" y="178"/>
              </a:cxn>
              <a:cxn ang="0">
                <a:pos x="339" y="160"/>
              </a:cxn>
              <a:cxn ang="0">
                <a:pos x="309" y="141"/>
              </a:cxn>
              <a:cxn ang="0">
                <a:pos x="299" y="133"/>
              </a:cxn>
              <a:cxn ang="0">
                <a:pos x="284" y="137"/>
              </a:cxn>
              <a:cxn ang="0">
                <a:pos x="253" y="133"/>
              </a:cxn>
              <a:cxn ang="0">
                <a:pos x="243" y="119"/>
              </a:cxn>
              <a:cxn ang="0">
                <a:pos x="183" y="133"/>
              </a:cxn>
              <a:cxn ang="0">
                <a:pos x="172" y="119"/>
              </a:cxn>
              <a:cxn ang="0">
                <a:pos x="146" y="137"/>
              </a:cxn>
              <a:cxn ang="0">
                <a:pos x="112" y="133"/>
              </a:cxn>
              <a:cxn ang="0">
                <a:pos x="97" y="155"/>
              </a:cxn>
              <a:cxn ang="0">
                <a:pos x="67" y="155"/>
              </a:cxn>
              <a:cxn ang="0">
                <a:pos x="77" y="137"/>
              </a:cxn>
              <a:cxn ang="0">
                <a:pos x="55" y="114"/>
              </a:cxn>
              <a:cxn ang="0">
                <a:pos x="50" y="137"/>
              </a:cxn>
              <a:cxn ang="0">
                <a:pos x="9" y="141"/>
              </a:cxn>
              <a:cxn ang="0">
                <a:pos x="0" y="81"/>
              </a:cxn>
              <a:cxn ang="0">
                <a:pos x="359" y="27"/>
              </a:cxn>
              <a:cxn ang="0">
                <a:pos x="376" y="54"/>
              </a:cxn>
              <a:cxn ang="0">
                <a:pos x="664" y="27"/>
              </a:cxn>
              <a:cxn ang="0">
                <a:pos x="679" y="40"/>
              </a:cxn>
              <a:cxn ang="0">
                <a:pos x="689" y="40"/>
              </a:cxn>
              <a:cxn ang="0">
                <a:pos x="700" y="0"/>
              </a:cxn>
              <a:cxn ang="0">
                <a:pos x="715" y="13"/>
              </a:cxn>
              <a:cxn ang="0">
                <a:pos x="739" y="23"/>
              </a:cxn>
            </a:cxnLst>
            <a:rect l="0" t="0" r="r" b="b"/>
            <a:pathLst>
              <a:path w="988" h="629">
                <a:moveTo>
                  <a:pt x="739" y="23"/>
                </a:moveTo>
                <a:lnTo>
                  <a:pt x="760" y="85"/>
                </a:lnTo>
                <a:lnTo>
                  <a:pt x="846" y="205"/>
                </a:lnTo>
                <a:lnTo>
                  <a:pt x="881" y="205"/>
                </a:lnTo>
                <a:lnTo>
                  <a:pt x="891" y="269"/>
                </a:lnTo>
                <a:lnTo>
                  <a:pt x="958" y="383"/>
                </a:lnTo>
                <a:lnTo>
                  <a:pt x="973" y="470"/>
                </a:lnTo>
                <a:lnTo>
                  <a:pt x="988" y="538"/>
                </a:lnTo>
                <a:lnTo>
                  <a:pt x="973" y="561"/>
                </a:lnTo>
                <a:lnTo>
                  <a:pt x="949" y="620"/>
                </a:lnTo>
                <a:lnTo>
                  <a:pt x="926" y="612"/>
                </a:lnTo>
                <a:lnTo>
                  <a:pt x="896" y="629"/>
                </a:lnTo>
                <a:lnTo>
                  <a:pt x="872" y="589"/>
                </a:lnTo>
                <a:lnTo>
                  <a:pt x="792" y="538"/>
                </a:lnTo>
                <a:lnTo>
                  <a:pt x="765" y="474"/>
                </a:lnTo>
                <a:lnTo>
                  <a:pt x="724" y="457"/>
                </a:lnTo>
                <a:lnTo>
                  <a:pt x="689" y="416"/>
                </a:lnTo>
                <a:lnTo>
                  <a:pt x="664" y="346"/>
                </a:lnTo>
                <a:lnTo>
                  <a:pt x="644" y="346"/>
                </a:lnTo>
                <a:lnTo>
                  <a:pt x="639" y="315"/>
                </a:lnTo>
                <a:lnTo>
                  <a:pt x="639" y="274"/>
                </a:lnTo>
                <a:lnTo>
                  <a:pt x="629" y="200"/>
                </a:lnTo>
                <a:lnTo>
                  <a:pt x="588" y="164"/>
                </a:lnTo>
                <a:lnTo>
                  <a:pt x="543" y="164"/>
                </a:lnTo>
                <a:lnTo>
                  <a:pt x="528" y="137"/>
                </a:lnTo>
                <a:lnTo>
                  <a:pt x="440" y="133"/>
                </a:lnTo>
                <a:lnTo>
                  <a:pt x="436" y="151"/>
                </a:lnTo>
                <a:lnTo>
                  <a:pt x="355" y="178"/>
                </a:lnTo>
                <a:lnTo>
                  <a:pt x="339" y="160"/>
                </a:lnTo>
                <a:lnTo>
                  <a:pt x="309" y="141"/>
                </a:lnTo>
                <a:lnTo>
                  <a:pt x="299" y="133"/>
                </a:lnTo>
                <a:lnTo>
                  <a:pt x="284" y="137"/>
                </a:lnTo>
                <a:lnTo>
                  <a:pt x="253" y="133"/>
                </a:lnTo>
                <a:lnTo>
                  <a:pt x="243" y="119"/>
                </a:lnTo>
                <a:lnTo>
                  <a:pt x="183" y="133"/>
                </a:lnTo>
                <a:lnTo>
                  <a:pt x="172" y="119"/>
                </a:lnTo>
                <a:lnTo>
                  <a:pt x="146" y="137"/>
                </a:lnTo>
                <a:lnTo>
                  <a:pt x="112" y="133"/>
                </a:lnTo>
                <a:lnTo>
                  <a:pt x="97" y="155"/>
                </a:lnTo>
                <a:lnTo>
                  <a:pt x="67" y="155"/>
                </a:lnTo>
                <a:lnTo>
                  <a:pt x="77" y="137"/>
                </a:lnTo>
                <a:lnTo>
                  <a:pt x="55" y="114"/>
                </a:lnTo>
                <a:lnTo>
                  <a:pt x="50" y="137"/>
                </a:lnTo>
                <a:lnTo>
                  <a:pt x="9" y="141"/>
                </a:lnTo>
                <a:lnTo>
                  <a:pt x="0" y="81"/>
                </a:lnTo>
                <a:lnTo>
                  <a:pt x="359" y="27"/>
                </a:lnTo>
                <a:lnTo>
                  <a:pt x="376" y="54"/>
                </a:lnTo>
                <a:lnTo>
                  <a:pt x="664" y="27"/>
                </a:lnTo>
                <a:lnTo>
                  <a:pt x="679" y="40"/>
                </a:lnTo>
                <a:lnTo>
                  <a:pt x="689" y="40"/>
                </a:lnTo>
                <a:lnTo>
                  <a:pt x="700" y="0"/>
                </a:lnTo>
                <a:lnTo>
                  <a:pt x="715" y="13"/>
                </a:lnTo>
                <a:lnTo>
                  <a:pt x="739" y="23"/>
                </a:lnTo>
                <a:close/>
              </a:path>
            </a:pathLst>
          </a:custGeom>
          <a:solidFill>
            <a:srgbClr val="FFFFFF"/>
          </a:solidFill>
          <a:ln w="9525">
            <a:noFill/>
            <a:round/>
            <a:headEnd/>
            <a:tailEnd/>
          </a:ln>
        </p:spPr>
        <p:txBody>
          <a:bodyPr/>
          <a:lstStyle/>
          <a:p>
            <a:endParaRPr lang="en-US"/>
          </a:p>
        </p:txBody>
      </p:sp>
      <p:grpSp>
        <p:nvGrpSpPr>
          <p:cNvPr id="745843" name="Group 399"/>
          <p:cNvGrpSpPr>
            <a:grpSpLocks/>
          </p:cNvGrpSpPr>
          <p:nvPr/>
        </p:nvGrpSpPr>
        <p:grpSpPr bwMode="auto">
          <a:xfrm>
            <a:off x="6140450" y="4967288"/>
            <a:ext cx="1568450" cy="998537"/>
            <a:chOff x="3916" y="3069"/>
            <a:chExt cx="988" cy="629"/>
          </a:xfrm>
        </p:grpSpPr>
        <p:sp>
          <p:nvSpPr>
            <p:cNvPr id="745872" name="Freeform 400"/>
            <p:cNvSpPr>
              <a:spLocks/>
            </p:cNvSpPr>
            <p:nvPr/>
          </p:nvSpPr>
          <p:spPr bwMode="auto">
            <a:xfrm>
              <a:off x="3916" y="3069"/>
              <a:ext cx="988" cy="629"/>
            </a:xfrm>
            <a:custGeom>
              <a:avLst/>
              <a:gdLst/>
              <a:ahLst/>
              <a:cxnLst>
                <a:cxn ang="0">
                  <a:pos x="739" y="23"/>
                </a:cxn>
                <a:cxn ang="0">
                  <a:pos x="760" y="85"/>
                </a:cxn>
                <a:cxn ang="0">
                  <a:pos x="846" y="205"/>
                </a:cxn>
                <a:cxn ang="0">
                  <a:pos x="881" y="205"/>
                </a:cxn>
                <a:cxn ang="0">
                  <a:pos x="891" y="269"/>
                </a:cxn>
                <a:cxn ang="0">
                  <a:pos x="958" y="383"/>
                </a:cxn>
                <a:cxn ang="0">
                  <a:pos x="973" y="470"/>
                </a:cxn>
                <a:cxn ang="0">
                  <a:pos x="988" y="538"/>
                </a:cxn>
                <a:cxn ang="0">
                  <a:pos x="973" y="561"/>
                </a:cxn>
                <a:cxn ang="0">
                  <a:pos x="949" y="620"/>
                </a:cxn>
                <a:cxn ang="0">
                  <a:pos x="926" y="612"/>
                </a:cxn>
                <a:cxn ang="0">
                  <a:pos x="896" y="629"/>
                </a:cxn>
                <a:cxn ang="0">
                  <a:pos x="872" y="589"/>
                </a:cxn>
                <a:cxn ang="0">
                  <a:pos x="792" y="538"/>
                </a:cxn>
                <a:cxn ang="0">
                  <a:pos x="765" y="474"/>
                </a:cxn>
                <a:cxn ang="0">
                  <a:pos x="724" y="457"/>
                </a:cxn>
                <a:cxn ang="0">
                  <a:pos x="689" y="416"/>
                </a:cxn>
                <a:cxn ang="0">
                  <a:pos x="664" y="346"/>
                </a:cxn>
                <a:cxn ang="0">
                  <a:pos x="644" y="346"/>
                </a:cxn>
                <a:cxn ang="0">
                  <a:pos x="639" y="315"/>
                </a:cxn>
                <a:cxn ang="0">
                  <a:pos x="639" y="274"/>
                </a:cxn>
                <a:cxn ang="0">
                  <a:pos x="629" y="200"/>
                </a:cxn>
                <a:cxn ang="0">
                  <a:pos x="588" y="164"/>
                </a:cxn>
                <a:cxn ang="0">
                  <a:pos x="543" y="164"/>
                </a:cxn>
                <a:cxn ang="0">
                  <a:pos x="528" y="137"/>
                </a:cxn>
                <a:cxn ang="0">
                  <a:pos x="440" y="133"/>
                </a:cxn>
                <a:cxn ang="0">
                  <a:pos x="436" y="151"/>
                </a:cxn>
                <a:cxn ang="0">
                  <a:pos x="355" y="178"/>
                </a:cxn>
                <a:cxn ang="0">
                  <a:pos x="339" y="160"/>
                </a:cxn>
                <a:cxn ang="0">
                  <a:pos x="309" y="141"/>
                </a:cxn>
                <a:cxn ang="0">
                  <a:pos x="299" y="133"/>
                </a:cxn>
                <a:cxn ang="0">
                  <a:pos x="284" y="137"/>
                </a:cxn>
                <a:cxn ang="0">
                  <a:pos x="253" y="133"/>
                </a:cxn>
                <a:cxn ang="0">
                  <a:pos x="243" y="119"/>
                </a:cxn>
                <a:cxn ang="0">
                  <a:pos x="183" y="133"/>
                </a:cxn>
                <a:cxn ang="0">
                  <a:pos x="172" y="119"/>
                </a:cxn>
                <a:cxn ang="0">
                  <a:pos x="146" y="137"/>
                </a:cxn>
                <a:cxn ang="0">
                  <a:pos x="112" y="133"/>
                </a:cxn>
                <a:cxn ang="0">
                  <a:pos x="97" y="155"/>
                </a:cxn>
                <a:cxn ang="0">
                  <a:pos x="67" y="155"/>
                </a:cxn>
                <a:cxn ang="0">
                  <a:pos x="77" y="137"/>
                </a:cxn>
                <a:cxn ang="0">
                  <a:pos x="55" y="114"/>
                </a:cxn>
                <a:cxn ang="0">
                  <a:pos x="50" y="137"/>
                </a:cxn>
                <a:cxn ang="0">
                  <a:pos x="9" y="141"/>
                </a:cxn>
                <a:cxn ang="0">
                  <a:pos x="0" y="81"/>
                </a:cxn>
                <a:cxn ang="0">
                  <a:pos x="359" y="27"/>
                </a:cxn>
                <a:cxn ang="0">
                  <a:pos x="376" y="54"/>
                </a:cxn>
                <a:cxn ang="0">
                  <a:pos x="664" y="27"/>
                </a:cxn>
                <a:cxn ang="0">
                  <a:pos x="679" y="40"/>
                </a:cxn>
                <a:cxn ang="0">
                  <a:pos x="689" y="40"/>
                </a:cxn>
                <a:cxn ang="0">
                  <a:pos x="700" y="0"/>
                </a:cxn>
                <a:cxn ang="0">
                  <a:pos x="715" y="13"/>
                </a:cxn>
                <a:cxn ang="0">
                  <a:pos x="739" y="23"/>
                </a:cxn>
              </a:cxnLst>
              <a:rect l="0" t="0" r="r" b="b"/>
              <a:pathLst>
                <a:path w="988" h="629">
                  <a:moveTo>
                    <a:pt x="739" y="23"/>
                  </a:moveTo>
                  <a:lnTo>
                    <a:pt x="760" y="85"/>
                  </a:lnTo>
                  <a:lnTo>
                    <a:pt x="846" y="205"/>
                  </a:lnTo>
                  <a:lnTo>
                    <a:pt x="881" y="205"/>
                  </a:lnTo>
                  <a:lnTo>
                    <a:pt x="891" y="269"/>
                  </a:lnTo>
                  <a:lnTo>
                    <a:pt x="958" y="383"/>
                  </a:lnTo>
                  <a:lnTo>
                    <a:pt x="973" y="470"/>
                  </a:lnTo>
                  <a:lnTo>
                    <a:pt x="988" y="538"/>
                  </a:lnTo>
                  <a:lnTo>
                    <a:pt x="973" y="561"/>
                  </a:lnTo>
                  <a:lnTo>
                    <a:pt x="949" y="620"/>
                  </a:lnTo>
                  <a:lnTo>
                    <a:pt x="926" y="612"/>
                  </a:lnTo>
                  <a:lnTo>
                    <a:pt x="896" y="629"/>
                  </a:lnTo>
                  <a:lnTo>
                    <a:pt x="872" y="589"/>
                  </a:lnTo>
                  <a:lnTo>
                    <a:pt x="792" y="538"/>
                  </a:lnTo>
                  <a:lnTo>
                    <a:pt x="765" y="474"/>
                  </a:lnTo>
                  <a:lnTo>
                    <a:pt x="724" y="457"/>
                  </a:lnTo>
                  <a:lnTo>
                    <a:pt x="689" y="416"/>
                  </a:lnTo>
                  <a:lnTo>
                    <a:pt x="664" y="346"/>
                  </a:lnTo>
                  <a:lnTo>
                    <a:pt x="644" y="346"/>
                  </a:lnTo>
                  <a:lnTo>
                    <a:pt x="639" y="315"/>
                  </a:lnTo>
                  <a:lnTo>
                    <a:pt x="639" y="274"/>
                  </a:lnTo>
                  <a:lnTo>
                    <a:pt x="629" y="200"/>
                  </a:lnTo>
                  <a:lnTo>
                    <a:pt x="588" y="164"/>
                  </a:lnTo>
                  <a:lnTo>
                    <a:pt x="543" y="164"/>
                  </a:lnTo>
                  <a:lnTo>
                    <a:pt x="528" y="137"/>
                  </a:lnTo>
                  <a:lnTo>
                    <a:pt x="440" y="133"/>
                  </a:lnTo>
                  <a:lnTo>
                    <a:pt x="436" y="151"/>
                  </a:lnTo>
                  <a:lnTo>
                    <a:pt x="355" y="178"/>
                  </a:lnTo>
                  <a:lnTo>
                    <a:pt x="339" y="160"/>
                  </a:lnTo>
                  <a:lnTo>
                    <a:pt x="309" y="141"/>
                  </a:lnTo>
                  <a:lnTo>
                    <a:pt x="299" y="133"/>
                  </a:lnTo>
                  <a:lnTo>
                    <a:pt x="284" y="137"/>
                  </a:lnTo>
                  <a:lnTo>
                    <a:pt x="253" y="133"/>
                  </a:lnTo>
                  <a:lnTo>
                    <a:pt x="243" y="119"/>
                  </a:lnTo>
                  <a:lnTo>
                    <a:pt x="183" y="133"/>
                  </a:lnTo>
                  <a:lnTo>
                    <a:pt x="172" y="119"/>
                  </a:lnTo>
                  <a:lnTo>
                    <a:pt x="146" y="137"/>
                  </a:lnTo>
                  <a:lnTo>
                    <a:pt x="112" y="133"/>
                  </a:lnTo>
                  <a:lnTo>
                    <a:pt x="97" y="155"/>
                  </a:lnTo>
                  <a:lnTo>
                    <a:pt x="67" y="155"/>
                  </a:lnTo>
                  <a:lnTo>
                    <a:pt x="77" y="137"/>
                  </a:lnTo>
                  <a:lnTo>
                    <a:pt x="55" y="114"/>
                  </a:lnTo>
                  <a:lnTo>
                    <a:pt x="50" y="137"/>
                  </a:lnTo>
                  <a:lnTo>
                    <a:pt x="9" y="141"/>
                  </a:lnTo>
                  <a:lnTo>
                    <a:pt x="0" y="81"/>
                  </a:lnTo>
                  <a:lnTo>
                    <a:pt x="359" y="27"/>
                  </a:lnTo>
                  <a:lnTo>
                    <a:pt x="376" y="54"/>
                  </a:lnTo>
                  <a:lnTo>
                    <a:pt x="664" y="27"/>
                  </a:lnTo>
                  <a:lnTo>
                    <a:pt x="679" y="40"/>
                  </a:lnTo>
                  <a:lnTo>
                    <a:pt x="689" y="40"/>
                  </a:lnTo>
                  <a:lnTo>
                    <a:pt x="700" y="0"/>
                  </a:lnTo>
                  <a:lnTo>
                    <a:pt x="715" y="13"/>
                  </a:lnTo>
                  <a:lnTo>
                    <a:pt x="739" y="23"/>
                  </a:lnTo>
                  <a:close/>
                </a:path>
              </a:pathLst>
            </a:custGeom>
            <a:solidFill>
              <a:srgbClr val="FFEA00"/>
            </a:solidFill>
            <a:ln w="9525">
              <a:noFill/>
              <a:round/>
              <a:headEnd/>
              <a:tailEnd/>
            </a:ln>
          </p:spPr>
          <p:txBody>
            <a:bodyPr/>
            <a:lstStyle/>
            <a:p>
              <a:endParaRPr lang="en-US"/>
            </a:p>
          </p:txBody>
        </p:sp>
        <p:sp>
          <p:nvSpPr>
            <p:cNvPr id="745873" name="Freeform 401"/>
            <p:cNvSpPr>
              <a:spLocks/>
            </p:cNvSpPr>
            <p:nvPr/>
          </p:nvSpPr>
          <p:spPr bwMode="auto">
            <a:xfrm>
              <a:off x="3916" y="3069"/>
              <a:ext cx="988" cy="629"/>
            </a:xfrm>
            <a:custGeom>
              <a:avLst/>
              <a:gdLst/>
              <a:ahLst/>
              <a:cxnLst>
                <a:cxn ang="0">
                  <a:pos x="739" y="23"/>
                </a:cxn>
                <a:cxn ang="0">
                  <a:pos x="760" y="85"/>
                </a:cxn>
                <a:cxn ang="0">
                  <a:pos x="846" y="205"/>
                </a:cxn>
                <a:cxn ang="0">
                  <a:pos x="881" y="205"/>
                </a:cxn>
                <a:cxn ang="0">
                  <a:pos x="891" y="269"/>
                </a:cxn>
                <a:cxn ang="0">
                  <a:pos x="958" y="383"/>
                </a:cxn>
                <a:cxn ang="0">
                  <a:pos x="973" y="470"/>
                </a:cxn>
                <a:cxn ang="0">
                  <a:pos x="988" y="538"/>
                </a:cxn>
                <a:cxn ang="0">
                  <a:pos x="973" y="561"/>
                </a:cxn>
                <a:cxn ang="0">
                  <a:pos x="949" y="620"/>
                </a:cxn>
                <a:cxn ang="0">
                  <a:pos x="926" y="612"/>
                </a:cxn>
                <a:cxn ang="0">
                  <a:pos x="896" y="629"/>
                </a:cxn>
                <a:cxn ang="0">
                  <a:pos x="872" y="589"/>
                </a:cxn>
                <a:cxn ang="0">
                  <a:pos x="792" y="538"/>
                </a:cxn>
                <a:cxn ang="0">
                  <a:pos x="765" y="474"/>
                </a:cxn>
                <a:cxn ang="0">
                  <a:pos x="724" y="457"/>
                </a:cxn>
                <a:cxn ang="0">
                  <a:pos x="689" y="416"/>
                </a:cxn>
                <a:cxn ang="0">
                  <a:pos x="664" y="346"/>
                </a:cxn>
                <a:cxn ang="0">
                  <a:pos x="644" y="346"/>
                </a:cxn>
                <a:cxn ang="0">
                  <a:pos x="639" y="315"/>
                </a:cxn>
                <a:cxn ang="0">
                  <a:pos x="639" y="274"/>
                </a:cxn>
                <a:cxn ang="0">
                  <a:pos x="629" y="200"/>
                </a:cxn>
                <a:cxn ang="0">
                  <a:pos x="588" y="164"/>
                </a:cxn>
                <a:cxn ang="0">
                  <a:pos x="543" y="164"/>
                </a:cxn>
                <a:cxn ang="0">
                  <a:pos x="528" y="137"/>
                </a:cxn>
                <a:cxn ang="0">
                  <a:pos x="440" y="133"/>
                </a:cxn>
                <a:cxn ang="0">
                  <a:pos x="436" y="151"/>
                </a:cxn>
                <a:cxn ang="0">
                  <a:pos x="355" y="178"/>
                </a:cxn>
                <a:cxn ang="0">
                  <a:pos x="339" y="160"/>
                </a:cxn>
                <a:cxn ang="0">
                  <a:pos x="309" y="141"/>
                </a:cxn>
                <a:cxn ang="0">
                  <a:pos x="299" y="133"/>
                </a:cxn>
                <a:cxn ang="0">
                  <a:pos x="284" y="137"/>
                </a:cxn>
                <a:cxn ang="0">
                  <a:pos x="253" y="133"/>
                </a:cxn>
                <a:cxn ang="0">
                  <a:pos x="243" y="119"/>
                </a:cxn>
                <a:cxn ang="0">
                  <a:pos x="183" y="133"/>
                </a:cxn>
                <a:cxn ang="0">
                  <a:pos x="172" y="119"/>
                </a:cxn>
                <a:cxn ang="0">
                  <a:pos x="146" y="137"/>
                </a:cxn>
                <a:cxn ang="0">
                  <a:pos x="112" y="133"/>
                </a:cxn>
                <a:cxn ang="0">
                  <a:pos x="97" y="155"/>
                </a:cxn>
                <a:cxn ang="0">
                  <a:pos x="67" y="155"/>
                </a:cxn>
                <a:cxn ang="0">
                  <a:pos x="77" y="137"/>
                </a:cxn>
                <a:cxn ang="0">
                  <a:pos x="55" y="114"/>
                </a:cxn>
                <a:cxn ang="0">
                  <a:pos x="50" y="137"/>
                </a:cxn>
                <a:cxn ang="0">
                  <a:pos x="9" y="141"/>
                </a:cxn>
                <a:cxn ang="0">
                  <a:pos x="0" y="81"/>
                </a:cxn>
                <a:cxn ang="0">
                  <a:pos x="359" y="27"/>
                </a:cxn>
                <a:cxn ang="0">
                  <a:pos x="376" y="54"/>
                </a:cxn>
                <a:cxn ang="0">
                  <a:pos x="664" y="27"/>
                </a:cxn>
                <a:cxn ang="0">
                  <a:pos x="679" y="40"/>
                </a:cxn>
                <a:cxn ang="0">
                  <a:pos x="689" y="40"/>
                </a:cxn>
                <a:cxn ang="0">
                  <a:pos x="700" y="0"/>
                </a:cxn>
                <a:cxn ang="0">
                  <a:pos x="715" y="13"/>
                </a:cxn>
                <a:cxn ang="0">
                  <a:pos x="739" y="23"/>
                </a:cxn>
              </a:cxnLst>
              <a:rect l="0" t="0" r="r" b="b"/>
              <a:pathLst>
                <a:path w="988" h="629">
                  <a:moveTo>
                    <a:pt x="739" y="23"/>
                  </a:moveTo>
                  <a:lnTo>
                    <a:pt x="760" y="85"/>
                  </a:lnTo>
                  <a:lnTo>
                    <a:pt x="846" y="205"/>
                  </a:lnTo>
                  <a:lnTo>
                    <a:pt x="881" y="205"/>
                  </a:lnTo>
                  <a:lnTo>
                    <a:pt x="891" y="269"/>
                  </a:lnTo>
                  <a:lnTo>
                    <a:pt x="958" y="383"/>
                  </a:lnTo>
                  <a:lnTo>
                    <a:pt x="973" y="470"/>
                  </a:lnTo>
                  <a:lnTo>
                    <a:pt x="988" y="538"/>
                  </a:lnTo>
                  <a:lnTo>
                    <a:pt x="973" y="561"/>
                  </a:lnTo>
                  <a:lnTo>
                    <a:pt x="949" y="620"/>
                  </a:lnTo>
                  <a:lnTo>
                    <a:pt x="926" y="612"/>
                  </a:lnTo>
                  <a:lnTo>
                    <a:pt x="896" y="629"/>
                  </a:lnTo>
                  <a:lnTo>
                    <a:pt x="872" y="589"/>
                  </a:lnTo>
                  <a:lnTo>
                    <a:pt x="792" y="538"/>
                  </a:lnTo>
                  <a:lnTo>
                    <a:pt x="765" y="474"/>
                  </a:lnTo>
                  <a:lnTo>
                    <a:pt x="724" y="457"/>
                  </a:lnTo>
                  <a:lnTo>
                    <a:pt x="689" y="416"/>
                  </a:lnTo>
                  <a:lnTo>
                    <a:pt x="664" y="346"/>
                  </a:lnTo>
                  <a:lnTo>
                    <a:pt x="644" y="346"/>
                  </a:lnTo>
                  <a:lnTo>
                    <a:pt x="639" y="315"/>
                  </a:lnTo>
                  <a:lnTo>
                    <a:pt x="639" y="274"/>
                  </a:lnTo>
                  <a:lnTo>
                    <a:pt x="629" y="200"/>
                  </a:lnTo>
                  <a:lnTo>
                    <a:pt x="588" y="164"/>
                  </a:lnTo>
                  <a:lnTo>
                    <a:pt x="543" y="164"/>
                  </a:lnTo>
                  <a:lnTo>
                    <a:pt x="528" y="137"/>
                  </a:lnTo>
                  <a:lnTo>
                    <a:pt x="440" y="133"/>
                  </a:lnTo>
                  <a:lnTo>
                    <a:pt x="436" y="151"/>
                  </a:lnTo>
                  <a:lnTo>
                    <a:pt x="355" y="178"/>
                  </a:lnTo>
                  <a:lnTo>
                    <a:pt x="339" y="160"/>
                  </a:lnTo>
                  <a:lnTo>
                    <a:pt x="309" y="141"/>
                  </a:lnTo>
                  <a:lnTo>
                    <a:pt x="299" y="133"/>
                  </a:lnTo>
                  <a:lnTo>
                    <a:pt x="284" y="137"/>
                  </a:lnTo>
                  <a:lnTo>
                    <a:pt x="253" y="133"/>
                  </a:lnTo>
                  <a:lnTo>
                    <a:pt x="243" y="119"/>
                  </a:lnTo>
                  <a:lnTo>
                    <a:pt x="183" y="133"/>
                  </a:lnTo>
                  <a:lnTo>
                    <a:pt x="172" y="119"/>
                  </a:lnTo>
                  <a:lnTo>
                    <a:pt x="146" y="137"/>
                  </a:lnTo>
                  <a:lnTo>
                    <a:pt x="112" y="133"/>
                  </a:lnTo>
                  <a:lnTo>
                    <a:pt x="97" y="155"/>
                  </a:lnTo>
                  <a:lnTo>
                    <a:pt x="67" y="155"/>
                  </a:lnTo>
                  <a:lnTo>
                    <a:pt x="77" y="137"/>
                  </a:lnTo>
                  <a:lnTo>
                    <a:pt x="55" y="114"/>
                  </a:lnTo>
                  <a:lnTo>
                    <a:pt x="50" y="137"/>
                  </a:lnTo>
                  <a:lnTo>
                    <a:pt x="9" y="141"/>
                  </a:lnTo>
                  <a:lnTo>
                    <a:pt x="0" y="81"/>
                  </a:lnTo>
                  <a:lnTo>
                    <a:pt x="359" y="27"/>
                  </a:lnTo>
                  <a:lnTo>
                    <a:pt x="376" y="54"/>
                  </a:lnTo>
                  <a:lnTo>
                    <a:pt x="664" y="27"/>
                  </a:lnTo>
                  <a:lnTo>
                    <a:pt x="679" y="40"/>
                  </a:lnTo>
                  <a:lnTo>
                    <a:pt x="689" y="40"/>
                  </a:lnTo>
                  <a:lnTo>
                    <a:pt x="700" y="0"/>
                  </a:lnTo>
                  <a:lnTo>
                    <a:pt x="715" y="13"/>
                  </a:lnTo>
                  <a:lnTo>
                    <a:pt x="739" y="23"/>
                  </a:lnTo>
                </a:path>
              </a:pathLst>
            </a:custGeom>
            <a:noFill/>
            <a:ln w="12700" cap="rnd">
              <a:solidFill>
                <a:srgbClr val="000000"/>
              </a:solidFill>
              <a:prstDash val="solid"/>
              <a:round/>
              <a:headEnd/>
              <a:tailEnd/>
            </a:ln>
          </p:spPr>
          <p:txBody>
            <a:bodyPr/>
            <a:lstStyle/>
            <a:p>
              <a:endParaRPr lang="en-US"/>
            </a:p>
          </p:txBody>
        </p:sp>
      </p:grpSp>
      <p:sp>
        <p:nvSpPr>
          <p:cNvPr id="745874" name="Freeform 402"/>
          <p:cNvSpPr>
            <a:spLocks/>
          </p:cNvSpPr>
          <p:nvPr/>
        </p:nvSpPr>
        <p:spPr bwMode="auto">
          <a:xfrm>
            <a:off x="3630613" y="2995613"/>
            <a:ext cx="1265237" cy="565150"/>
          </a:xfrm>
          <a:custGeom>
            <a:avLst/>
            <a:gdLst/>
            <a:ahLst/>
            <a:cxnLst>
              <a:cxn ang="0">
                <a:pos x="11" y="0"/>
              </a:cxn>
              <a:cxn ang="0">
                <a:pos x="187" y="4"/>
              </a:cxn>
              <a:cxn ang="0">
                <a:pos x="492" y="4"/>
              </a:cxn>
              <a:cxn ang="0">
                <a:pos x="543" y="23"/>
              </a:cxn>
              <a:cxn ang="0">
                <a:pos x="584" y="27"/>
              </a:cxn>
              <a:cxn ang="0">
                <a:pos x="629" y="23"/>
              </a:cxn>
              <a:cxn ang="0">
                <a:pos x="653" y="37"/>
              </a:cxn>
              <a:cxn ang="0">
                <a:pos x="680" y="69"/>
              </a:cxn>
              <a:cxn ang="0">
                <a:pos x="755" y="273"/>
              </a:cxn>
              <a:cxn ang="0">
                <a:pos x="797" y="342"/>
              </a:cxn>
              <a:cxn ang="0">
                <a:pos x="172" y="356"/>
              </a:cxn>
              <a:cxn ang="0">
                <a:pos x="172" y="228"/>
              </a:cxn>
              <a:cxn ang="0">
                <a:pos x="0" y="224"/>
              </a:cxn>
              <a:cxn ang="0">
                <a:pos x="11" y="0"/>
              </a:cxn>
            </a:cxnLst>
            <a:rect l="0" t="0" r="r" b="b"/>
            <a:pathLst>
              <a:path w="797" h="356">
                <a:moveTo>
                  <a:pt x="11" y="0"/>
                </a:moveTo>
                <a:lnTo>
                  <a:pt x="187" y="4"/>
                </a:lnTo>
                <a:lnTo>
                  <a:pt x="492" y="4"/>
                </a:lnTo>
                <a:lnTo>
                  <a:pt x="543" y="23"/>
                </a:lnTo>
                <a:lnTo>
                  <a:pt x="584" y="27"/>
                </a:lnTo>
                <a:lnTo>
                  <a:pt x="629" y="23"/>
                </a:lnTo>
                <a:lnTo>
                  <a:pt x="653" y="37"/>
                </a:lnTo>
                <a:lnTo>
                  <a:pt x="680" y="69"/>
                </a:lnTo>
                <a:lnTo>
                  <a:pt x="755" y="273"/>
                </a:lnTo>
                <a:lnTo>
                  <a:pt x="797" y="342"/>
                </a:lnTo>
                <a:lnTo>
                  <a:pt x="172" y="356"/>
                </a:lnTo>
                <a:lnTo>
                  <a:pt x="172" y="228"/>
                </a:lnTo>
                <a:lnTo>
                  <a:pt x="0" y="224"/>
                </a:lnTo>
                <a:lnTo>
                  <a:pt x="11" y="0"/>
                </a:lnTo>
                <a:close/>
              </a:path>
            </a:pathLst>
          </a:custGeom>
          <a:solidFill>
            <a:srgbClr val="FFFFFF"/>
          </a:solidFill>
          <a:ln w="9525">
            <a:noFill/>
            <a:round/>
            <a:headEnd/>
            <a:tailEnd/>
          </a:ln>
        </p:spPr>
        <p:txBody>
          <a:bodyPr/>
          <a:lstStyle/>
          <a:p>
            <a:endParaRPr lang="en-US"/>
          </a:p>
        </p:txBody>
      </p:sp>
      <p:grpSp>
        <p:nvGrpSpPr>
          <p:cNvPr id="745847" name="Group 403"/>
          <p:cNvGrpSpPr>
            <a:grpSpLocks/>
          </p:cNvGrpSpPr>
          <p:nvPr/>
        </p:nvGrpSpPr>
        <p:grpSpPr bwMode="auto">
          <a:xfrm>
            <a:off x="3630613" y="2995613"/>
            <a:ext cx="1265237" cy="565150"/>
            <a:chOff x="2335" y="1827"/>
            <a:chExt cx="797" cy="356"/>
          </a:xfrm>
        </p:grpSpPr>
        <p:sp>
          <p:nvSpPr>
            <p:cNvPr id="745876" name="Freeform 404"/>
            <p:cNvSpPr>
              <a:spLocks/>
            </p:cNvSpPr>
            <p:nvPr/>
          </p:nvSpPr>
          <p:spPr bwMode="auto">
            <a:xfrm>
              <a:off x="2335" y="1827"/>
              <a:ext cx="797" cy="356"/>
            </a:xfrm>
            <a:custGeom>
              <a:avLst/>
              <a:gdLst/>
              <a:ahLst/>
              <a:cxnLst>
                <a:cxn ang="0">
                  <a:pos x="11" y="0"/>
                </a:cxn>
                <a:cxn ang="0">
                  <a:pos x="187" y="4"/>
                </a:cxn>
                <a:cxn ang="0">
                  <a:pos x="492" y="4"/>
                </a:cxn>
                <a:cxn ang="0">
                  <a:pos x="543" y="23"/>
                </a:cxn>
                <a:cxn ang="0">
                  <a:pos x="584" y="27"/>
                </a:cxn>
                <a:cxn ang="0">
                  <a:pos x="629" y="23"/>
                </a:cxn>
                <a:cxn ang="0">
                  <a:pos x="653" y="37"/>
                </a:cxn>
                <a:cxn ang="0">
                  <a:pos x="680" y="69"/>
                </a:cxn>
                <a:cxn ang="0">
                  <a:pos x="755" y="273"/>
                </a:cxn>
                <a:cxn ang="0">
                  <a:pos x="797" y="342"/>
                </a:cxn>
                <a:cxn ang="0">
                  <a:pos x="172" y="356"/>
                </a:cxn>
                <a:cxn ang="0">
                  <a:pos x="172" y="228"/>
                </a:cxn>
                <a:cxn ang="0">
                  <a:pos x="0" y="224"/>
                </a:cxn>
                <a:cxn ang="0">
                  <a:pos x="11" y="0"/>
                </a:cxn>
              </a:cxnLst>
              <a:rect l="0" t="0" r="r" b="b"/>
              <a:pathLst>
                <a:path w="797" h="356">
                  <a:moveTo>
                    <a:pt x="11" y="0"/>
                  </a:moveTo>
                  <a:lnTo>
                    <a:pt x="187" y="4"/>
                  </a:lnTo>
                  <a:lnTo>
                    <a:pt x="492" y="4"/>
                  </a:lnTo>
                  <a:lnTo>
                    <a:pt x="543" y="23"/>
                  </a:lnTo>
                  <a:lnTo>
                    <a:pt x="584" y="27"/>
                  </a:lnTo>
                  <a:lnTo>
                    <a:pt x="629" y="23"/>
                  </a:lnTo>
                  <a:lnTo>
                    <a:pt x="653" y="37"/>
                  </a:lnTo>
                  <a:lnTo>
                    <a:pt x="680" y="69"/>
                  </a:lnTo>
                  <a:lnTo>
                    <a:pt x="755" y="273"/>
                  </a:lnTo>
                  <a:lnTo>
                    <a:pt x="797" y="342"/>
                  </a:lnTo>
                  <a:lnTo>
                    <a:pt x="172" y="356"/>
                  </a:lnTo>
                  <a:lnTo>
                    <a:pt x="172" y="228"/>
                  </a:lnTo>
                  <a:lnTo>
                    <a:pt x="0" y="224"/>
                  </a:lnTo>
                  <a:lnTo>
                    <a:pt x="11" y="0"/>
                  </a:lnTo>
                  <a:close/>
                </a:path>
              </a:pathLst>
            </a:custGeom>
            <a:solidFill>
              <a:srgbClr val="FFEA00"/>
            </a:solidFill>
            <a:ln w="9525">
              <a:noFill/>
              <a:round/>
              <a:headEnd/>
              <a:tailEnd/>
            </a:ln>
          </p:spPr>
          <p:txBody>
            <a:bodyPr/>
            <a:lstStyle/>
            <a:p>
              <a:endParaRPr lang="en-US"/>
            </a:p>
          </p:txBody>
        </p:sp>
        <p:sp>
          <p:nvSpPr>
            <p:cNvPr id="745877" name="Freeform 405"/>
            <p:cNvSpPr>
              <a:spLocks/>
            </p:cNvSpPr>
            <p:nvPr/>
          </p:nvSpPr>
          <p:spPr bwMode="auto">
            <a:xfrm>
              <a:off x="2335" y="1827"/>
              <a:ext cx="797" cy="356"/>
            </a:xfrm>
            <a:custGeom>
              <a:avLst/>
              <a:gdLst/>
              <a:ahLst/>
              <a:cxnLst>
                <a:cxn ang="0">
                  <a:pos x="11" y="0"/>
                </a:cxn>
                <a:cxn ang="0">
                  <a:pos x="187" y="4"/>
                </a:cxn>
                <a:cxn ang="0">
                  <a:pos x="492" y="4"/>
                </a:cxn>
                <a:cxn ang="0">
                  <a:pos x="543" y="23"/>
                </a:cxn>
                <a:cxn ang="0">
                  <a:pos x="584" y="27"/>
                </a:cxn>
                <a:cxn ang="0">
                  <a:pos x="629" y="23"/>
                </a:cxn>
                <a:cxn ang="0">
                  <a:pos x="653" y="37"/>
                </a:cxn>
                <a:cxn ang="0">
                  <a:pos x="680" y="69"/>
                </a:cxn>
                <a:cxn ang="0">
                  <a:pos x="755" y="273"/>
                </a:cxn>
                <a:cxn ang="0">
                  <a:pos x="797" y="342"/>
                </a:cxn>
                <a:cxn ang="0">
                  <a:pos x="172" y="356"/>
                </a:cxn>
                <a:cxn ang="0">
                  <a:pos x="172" y="228"/>
                </a:cxn>
                <a:cxn ang="0">
                  <a:pos x="0" y="224"/>
                </a:cxn>
                <a:cxn ang="0">
                  <a:pos x="11" y="0"/>
                </a:cxn>
              </a:cxnLst>
              <a:rect l="0" t="0" r="r" b="b"/>
              <a:pathLst>
                <a:path w="797" h="356">
                  <a:moveTo>
                    <a:pt x="11" y="0"/>
                  </a:moveTo>
                  <a:lnTo>
                    <a:pt x="187" y="4"/>
                  </a:lnTo>
                  <a:lnTo>
                    <a:pt x="492" y="4"/>
                  </a:lnTo>
                  <a:lnTo>
                    <a:pt x="543" y="23"/>
                  </a:lnTo>
                  <a:lnTo>
                    <a:pt x="584" y="27"/>
                  </a:lnTo>
                  <a:lnTo>
                    <a:pt x="629" y="23"/>
                  </a:lnTo>
                  <a:lnTo>
                    <a:pt x="653" y="37"/>
                  </a:lnTo>
                  <a:lnTo>
                    <a:pt x="680" y="69"/>
                  </a:lnTo>
                  <a:lnTo>
                    <a:pt x="755" y="273"/>
                  </a:lnTo>
                  <a:lnTo>
                    <a:pt x="797" y="342"/>
                  </a:lnTo>
                  <a:lnTo>
                    <a:pt x="172" y="356"/>
                  </a:lnTo>
                  <a:lnTo>
                    <a:pt x="172" y="228"/>
                  </a:lnTo>
                  <a:lnTo>
                    <a:pt x="0" y="224"/>
                  </a:lnTo>
                  <a:lnTo>
                    <a:pt x="11" y="0"/>
                  </a:lnTo>
                </a:path>
              </a:pathLst>
            </a:custGeom>
            <a:noFill/>
            <a:ln w="12700" cap="rnd">
              <a:solidFill>
                <a:srgbClr val="000000"/>
              </a:solidFill>
              <a:prstDash val="solid"/>
              <a:round/>
              <a:headEnd/>
              <a:tailEnd/>
            </a:ln>
          </p:spPr>
          <p:txBody>
            <a:bodyPr/>
            <a:lstStyle/>
            <a:p>
              <a:endParaRPr lang="en-US"/>
            </a:p>
          </p:txBody>
        </p:sp>
      </p:grpSp>
      <p:sp>
        <p:nvSpPr>
          <p:cNvPr id="745878" name="Freeform 406"/>
          <p:cNvSpPr>
            <a:spLocks/>
          </p:cNvSpPr>
          <p:nvPr/>
        </p:nvSpPr>
        <p:spPr bwMode="auto">
          <a:xfrm>
            <a:off x="3903663" y="3538538"/>
            <a:ext cx="1150937" cy="566737"/>
          </a:xfrm>
          <a:custGeom>
            <a:avLst/>
            <a:gdLst/>
            <a:ahLst/>
            <a:cxnLst>
              <a:cxn ang="0">
                <a:pos x="0" y="14"/>
              </a:cxn>
              <a:cxn ang="0">
                <a:pos x="0" y="357"/>
              </a:cxn>
              <a:cxn ang="0">
                <a:pos x="481" y="352"/>
              </a:cxn>
              <a:cxn ang="0">
                <a:pos x="725" y="333"/>
              </a:cxn>
              <a:cxn ang="0">
                <a:pos x="700" y="93"/>
              </a:cxn>
              <a:cxn ang="0">
                <a:pos x="670" y="50"/>
              </a:cxn>
              <a:cxn ang="0">
                <a:pos x="661" y="19"/>
              </a:cxn>
              <a:cxn ang="0">
                <a:pos x="635" y="19"/>
              </a:cxn>
              <a:cxn ang="0">
                <a:pos x="626" y="0"/>
              </a:cxn>
              <a:cxn ang="0">
                <a:pos x="0" y="14"/>
              </a:cxn>
            </a:cxnLst>
            <a:rect l="0" t="0" r="r" b="b"/>
            <a:pathLst>
              <a:path w="725" h="357">
                <a:moveTo>
                  <a:pt x="0" y="14"/>
                </a:moveTo>
                <a:lnTo>
                  <a:pt x="0" y="357"/>
                </a:lnTo>
                <a:lnTo>
                  <a:pt x="481" y="352"/>
                </a:lnTo>
                <a:lnTo>
                  <a:pt x="725" y="333"/>
                </a:lnTo>
                <a:lnTo>
                  <a:pt x="700" y="93"/>
                </a:lnTo>
                <a:lnTo>
                  <a:pt x="670" y="50"/>
                </a:lnTo>
                <a:lnTo>
                  <a:pt x="661" y="19"/>
                </a:lnTo>
                <a:lnTo>
                  <a:pt x="635" y="19"/>
                </a:lnTo>
                <a:lnTo>
                  <a:pt x="626" y="0"/>
                </a:lnTo>
                <a:lnTo>
                  <a:pt x="0" y="14"/>
                </a:lnTo>
                <a:close/>
              </a:path>
            </a:pathLst>
          </a:custGeom>
          <a:solidFill>
            <a:srgbClr val="FFFFFF"/>
          </a:solidFill>
          <a:ln w="9525">
            <a:noFill/>
            <a:round/>
            <a:headEnd/>
            <a:tailEnd/>
          </a:ln>
        </p:spPr>
        <p:txBody>
          <a:bodyPr/>
          <a:lstStyle/>
          <a:p>
            <a:endParaRPr lang="en-US"/>
          </a:p>
        </p:txBody>
      </p:sp>
      <p:grpSp>
        <p:nvGrpSpPr>
          <p:cNvPr id="745851" name="Group 407"/>
          <p:cNvGrpSpPr>
            <a:grpSpLocks/>
          </p:cNvGrpSpPr>
          <p:nvPr/>
        </p:nvGrpSpPr>
        <p:grpSpPr bwMode="auto">
          <a:xfrm>
            <a:off x="3903663" y="3538538"/>
            <a:ext cx="1150937" cy="566737"/>
            <a:chOff x="2507" y="2169"/>
            <a:chExt cx="725" cy="357"/>
          </a:xfrm>
        </p:grpSpPr>
        <p:sp>
          <p:nvSpPr>
            <p:cNvPr id="745880" name="Freeform 408"/>
            <p:cNvSpPr>
              <a:spLocks/>
            </p:cNvSpPr>
            <p:nvPr/>
          </p:nvSpPr>
          <p:spPr bwMode="auto">
            <a:xfrm>
              <a:off x="2507" y="2169"/>
              <a:ext cx="725" cy="357"/>
            </a:xfrm>
            <a:custGeom>
              <a:avLst/>
              <a:gdLst/>
              <a:ahLst/>
              <a:cxnLst>
                <a:cxn ang="0">
                  <a:pos x="0" y="14"/>
                </a:cxn>
                <a:cxn ang="0">
                  <a:pos x="0" y="357"/>
                </a:cxn>
                <a:cxn ang="0">
                  <a:pos x="481" y="352"/>
                </a:cxn>
                <a:cxn ang="0">
                  <a:pos x="725" y="333"/>
                </a:cxn>
                <a:cxn ang="0">
                  <a:pos x="700" y="93"/>
                </a:cxn>
                <a:cxn ang="0">
                  <a:pos x="670" y="50"/>
                </a:cxn>
                <a:cxn ang="0">
                  <a:pos x="661" y="19"/>
                </a:cxn>
                <a:cxn ang="0">
                  <a:pos x="635" y="19"/>
                </a:cxn>
                <a:cxn ang="0">
                  <a:pos x="626" y="0"/>
                </a:cxn>
                <a:cxn ang="0">
                  <a:pos x="0" y="14"/>
                </a:cxn>
              </a:cxnLst>
              <a:rect l="0" t="0" r="r" b="b"/>
              <a:pathLst>
                <a:path w="725" h="357">
                  <a:moveTo>
                    <a:pt x="0" y="14"/>
                  </a:moveTo>
                  <a:lnTo>
                    <a:pt x="0" y="357"/>
                  </a:lnTo>
                  <a:lnTo>
                    <a:pt x="481" y="352"/>
                  </a:lnTo>
                  <a:lnTo>
                    <a:pt x="725" y="333"/>
                  </a:lnTo>
                  <a:lnTo>
                    <a:pt x="700" y="93"/>
                  </a:lnTo>
                  <a:lnTo>
                    <a:pt x="670" y="50"/>
                  </a:lnTo>
                  <a:lnTo>
                    <a:pt x="661" y="19"/>
                  </a:lnTo>
                  <a:lnTo>
                    <a:pt x="635" y="19"/>
                  </a:lnTo>
                  <a:lnTo>
                    <a:pt x="626" y="0"/>
                  </a:lnTo>
                  <a:lnTo>
                    <a:pt x="0" y="14"/>
                  </a:lnTo>
                  <a:close/>
                </a:path>
              </a:pathLst>
            </a:custGeom>
            <a:solidFill>
              <a:srgbClr val="FFEA00"/>
            </a:solidFill>
            <a:ln w="9525">
              <a:noFill/>
              <a:round/>
              <a:headEnd/>
              <a:tailEnd/>
            </a:ln>
          </p:spPr>
          <p:txBody>
            <a:bodyPr/>
            <a:lstStyle/>
            <a:p>
              <a:endParaRPr lang="en-US"/>
            </a:p>
          </p:txBody>
        </p:sp>
        <p:sp>
          <p:nvSpPr>
            <p:cNvPr id="745881" name="Freeform 409"/>
            <p:cNvSpPr>
              <a:spLocks/>
            </p:cNvSpPr>
            <p:nvPr/>
          </p:nvSpPr>
          <p:spPr bwMode="auto">
            <a:xfrm>
              <a:off x="2507" y="2169"/>
              <a:ext cx="725" cy="357"/>
            </a:xfrm>
            <a:custGeom>
              <a:avLst/>
              <a:gdLst/>
              <a:ahLst/>
              <a:cxnLst>
                <a:cxn ang="0">
                  <a:pos x="0" y="14"/>
                </a:cxn>
                <a:cxn ang="0">
                  <a:pos x="0" y="357"/>
                </a:cxn>
                <a:cxn ang="0">
                  <a:pos x="481" y="352"/>
                </a:cxn>
                <a:cxn ang="0">
                  <a:pos x="725" y="333"/>
                </a:cxn>
                <a:cxn ang="0">
                  <a:pos x="700" y="93"/>
                </a:cxn>
                <a:cxn ang="0">
                  <a:pos x="670" y="50"/>
                </a:cxn>
                <a:cxn ang="0">
                  <a:pos x="661" y="19"/>
                </a:cxn>
                <a:cxn ang="0">
                  <a:pos x="635" y="19"/>
                </a:cxn>
                <a:cxn ang="0">
                  <a:pos x="626" y="0"/>
                </a:cxn>
                <a:cxn ang="0">
                  <a:pos x="0" y="14"/>
                </a:cxn>
              </a:cxnLst>
              <a:rect l="0" t="0" r="r" b="b"/>
              <a:pathLst>
                <a:path w="725" h="357">
                  <a:moveTo>
                    <a:pt x="0" y="14"/>
                  </a:moveTo>
                  <a:lnTo>
                    <a:pt x="0" y="357"/>
                  </a:lnTo>
                  <a:lnTo>
                    <a:pt x="481" y="352"/>
                  </a:lnTo>
                  <a:lnTo>
                    <a:pt x="725" y="333"/>
                  </a:lnTo>
                  <a:lnTo>
                    <a:pt x="700" y="93"/>
                  </a:lnTo>
                  <a:lnTo>
                    <a:pt x="670" y="50"/>
                  </a:lnTo>
                  <a:lnTo>
                    <a:pt x="661" y="19"/>
                  </a:lnTo>
                  <a:lnTo>
                    <a:pt x="635" y="19"/>
                  </a:lnTo>
                  <a:lnTo>
                    <a:pt x="626" y="0"/>
                  </a:lnTo>
                  <a:lnTo>
                    <a:pt x="0" y="14"/>
                  </a:lnTo>
                </a:path>
              </a:pathLst>
            </a:custGeom>
            <a:noFill/>
            <a:ln w="12700" cap="rnd">
              <a:solidFill>
                <a:srgbClr val="000000"/>
              </a:solidFill>
              <a:prstDash val="solid"/>
              <a:round/>
              <a:headEnd/>
              <a:tailEnd/>
            </a:ln>
          </p:spPr>
          <p:txBody>
            <a:bodyPr/>
            <a:lstStyle/>
            <a:p>
              <a:endParaRPr lang="en-US"/>
            </a:p>
          </p:txBody>
        </p:sp>
      </p:grpSp>
      <p:sp>
        <p:nvSpPr>
          <p:cNvPr id="745882" name="Freeform 410"/>
          <p:cNvSpPr>
            <a:spLocks/>
          </p:cNvSpPr>
          <p:nvPr/>
        </p:nvSpPr>
        <p:spPr bwMode="auto">
          <a:xfrm>
            <a:off x="4692650" y="2852738"/>
            <a:ext cx="900113" cy="585787"/>
          </a:xfrm>
          <a:custGeom>
            <a:avLst/>
            <a:gdLst/>
            <a:ahLst/>
            <a:cxnLst>
              <a:cxn ang="0">
                <a:pos x="11" y="22"/>
              </a:cxn>
              <a:cxn ang="0">
                <a:pos x="466" y="0"/>
              </a:cxn>
              <a:cxn ang="0">
                <a:pos x="481" y="4"/>
              </a:cxn>
              <a:cxn ang="0">
                <a:pos x="477" y="53"/>
              </a:cxn>
              <a:cxn ang="0">
                <a:pos x="492" y="90"/>
              </a:cxn>
              <a:cxn ang="0">
                <a:pos x="542" y="103"/>
              </a:cxn>
              <a:cxn ang="0">
                <a:pos x="567" y="136"/>
              </a:cxn>
              <a:cxn ang="0">
                <a:pos x="567" y="182"/>
              </a:cxn>
              <a:cxn ang="0">
                <a:pos x="546" y="204"/>
              </a:cxn>
              <a:cxn ang="0">
                <a:pos x="507" y="214"/>
              </a:cxn>
              <a:cxn ang="0">
                <a:pos x="516" y="260"/>
              </a:cxn>
              <a:cxn ang="0">
                <a:pos x="496" y="297"/>
              </a:cxn>
              <a:cxn ang="0">
                <a:pos x="492" y="369"/>
              </a:cxn>
              <a:cxn ang="0">
                <a:pos x="457" y="332"/>
              </a:cxn>
              <a:cxn ang="0">
                <a:pos x="86" y="363"/>
              </a:cxn>
              <a:cxn ang="0">
                <a:pos x="11" y="159"/>
              </a:cxn>
              <a:cxn ang="0">
                <a:pos x="11" y="67"/>
              </a:cxn>
              <a:cxn ang="0">
                <a:pos x="0" y="45"/>
              </a:cxn>
              <a:cxn ang="0">
                <a:pos x="11" y="22"/>
              </a:cxn>
            </a:cxnLst>
            <a:rect l="0" t="0" r="r" b="b"/>
            <a:pathLst>
              <a:path w="567" h="369">
                <a:moveTo>
                  <a:pt x="11" y="22"/>
                </a:moveTo>
                <a:lnTo>
                  <a:pt x="466" y="0"/>
                </a:lnTo>
                <a:lnTo>
                  <a:pt x="481" y="4"/>
                </a:lnTo>
                <a:lnTo>
                  <a:pt x="477" y="53"/>
                </a:lnTo>
                <a:lnTo>
                  <a:pt x="492" y="90"/>
                </a:lnTo>
                <a:lnTo>
                  <a:pt x="542" y="103"/>
                </a:lnTo>
                <a:lnTo>
                  <a:pt x="567" y="136"/>
                </a:lnTo>
                <a:lnTo>
                  <a:pt x="567" y="182"/>
                </a:lnTo>
                <a:lnTo>
                  <a:pt x="546" y="204"/>
                </a:lnTo>
                <a:lnTo>
                  <a:pt x="507" y="214"/>
                </a:lnTo>
                <a:lnTo>
                  <a:pt x="516" y="260"/>
                </a:lnTo>
                <a:lnTo>
                  <a:pt x="496" y="297"/>
                </a:lnTo>
                <a:lnTo>
                  <a:pt x="492" y="369"/>
                </a:lnTo>
                <a:lnTo>
                  <a:pt x="457" y="332"/>
                </a:lnTo>
                <a:lnTo>
                  <a:pt x="86" y="363"/>
                </a:lnTo>
                <a:lnTo>
                  <a:pt x="11" y="159"/>
                </a:lnTo>
                <a:lnTo>
                  <a:pt x="11" y="67"/>
                </a:lnTo>
                <a:lnTo>
                  <a:pt x="0" y="45"/>
                </a:lnTo>
                <a:lnTo>
                  <a:pt x="11" y="22"/>
                </a:lnTo>
                <a:close/>
              </a:path>
            </a:pathLst>
          </a:custGeom>
          <a:solidFill>
            <a:srgbClr val="FFFFFF"/>
          </a:solidFill>
          <a:ln w="9525">
            <a:noFill/>
            <a:round/>
            <a:headEnd/>
            <a:tailEnd/>
          </a:ln>
        </p:spPr>
        <p:txBody>
          <a:bodyPr/>
          <a:lstStyle/>
          <a:p>
            <a:endParaRPr lang="en-US"/>
          </a:p>
        </p:txBody>
      </p:sp>
      <p:grpSp>
        <p:nvGrpSpPr>
          <p:cNvPr id="745855" name="Group 411"/>
          <p:cNvGrpSpPr>
            <a:grpSpLocks/>
          </p:cNvGrpSpPr>
          <p:nvPr/>
        </p:nvGrpSpPr>
        <p:grpSpPr bwMode="auto">
          <a:xfrm>
            <a:off x="4692650" y="2852738"/>
            <a:ext cx="900113" cy="585787"/>
            <a:chOff x="3004" y="1737"/>
            <a:chExt cx="567" cy="369"/>
          </a:xfrm>
        </p:grpSpPr>
        <p:sp>
          <p:nvSpPr>
            <p:cNvPr id="745884" name="Freeform 412"/>
            <p:cNvSpPr>
              <a:spLocks/>
            </p:cNvSpPr>
            <p:nvPr/>
          </p:nvSpPr>
          <p:spPr bwMode="auto">
            <a:xfrm>
              <a:off x="3004" y="1737"/>
              <a:ext cx="567" cy="369"/>
            </a:xfrm>
            <a:custGeom>
              <a:avLst/>
              <a:gdLst/>
              <a:ahLst/>
              <a:cxnLst>
                <a:cxn ang="0">
                  <a:pos x="11" y="22"/>
                </a:cxn>
                <a:cxn ang="0">
                  <a:pos x="466" y="0"/>
                </a:cxn>
                <a:cxn ang="0">
                  <a:pos x="481" y="4"/>
                </a:cxn>
                <a:cxn ang="0">
                  <a:pos x="477" y="53"/>
                </a:cxn>
                <a:cxn ang="0">
                  <a:pos x="492" y="90"/>
                </a:cxn>
                <a:cxn ang="0">
                  <a:pos x="542" y="103"/>
                </a:cxn>
                <a:cxn ang="0">
                  <a:pos x="567" y="136"/>
                </a:cxn>
                <a:cxn ang="0">
                  <a:pos x="567" y="182"/>
                </a:cxn>
                <a:cxn ang="0">
                  <a:pos x="546" y="204"/>
                </a:cxn>
                <a:cxn ang="0">
                  <a:pos x="507" y="214"/>
                </a:cxn>
                <a:cxn ang="0">
                  <a:pos x="516" y="260"/>
                </a:cxn>
                <a:cxn ang="0">
                  <a:pos x="496" y="297"/>
                </a:cxn>
                <a:cxn ang="0">
                  <a:pos x="492" y="369"/>
                </a:cxn>
                <a:cxn ang="0">
                  <a:pos x="457" y="332"/>
                </a:cxn>
                <a:cxn ang="0">
                  <a:pos x="86" y="363"/>
                </a:cxn>
                <a:cxn ang="0">
                  <a:pos x="11" y="159"/>
                </a:cxn>
                <a:cxn ang="0">
                  <a:pos x="11" y="67"/>
                </a:cxn>
                <a:cxn ang="0">
                  <a:pos x="0" y="45"/>
                </a:cxn>
                <a:cxn ang="0">
                  <a:pos x="11" y="22"/>
                </a:cxn>
              </a:cxnLst>
              <a:rect l="0" t="0" r="r" b="b"/>
              <a:pathLst>
                <a:path w="567" h="369">
                  <a:moveTo>
                    <a:pt x="11" y="22"/>
                  </a:moveTo>
                  <a:lnTo>
                    <a:pt x="466" y="0"/>
                  </a:lnTo>
                  <a:lnTo>
                    <a:pt x="481" y="4"/>
                  </a:lnTo>
                  <a:lnTo>
                    <a:pt x="477" y="53"/>
                  </a:lnTo>
                  <a:lnTo>
                    <a:pt x="492" y="90"/>
                  </a:lnTo>
                  <a:lnTo>
                    <a:pt x="542" y="103"/>
                  </a:lnTo>
                  <a:lnTo>
                    <a:pt x="567" y="136"/>
                  </a:lnTo>
                  <a:lnTo>
                    <a:pt x="567" y="182"/>
                  </a:lnTo>
                  <a:lnTo>
                    <a:pt x="546" y="204"/>
                  </a:lnTo>
                  <a:lnTo>
                    <a:pt x="507" y="214"/>
                  </a:lnTo>
                  <a:lnTo>
                    <a:pt x="516" y="260"/>
                  </a:lnTo>
                  <a:lnTo>
                    <a:pt x="496" y="297"/>
                  </a:lnTo>
                  <a:lnTo>
                    <a:pt x="492" y="369"/>
                  </a:lnTo>
                  <a:lnTo>
                    <a:pt x="457" y="332"/>
                  </a:lnTo>
                  <a:lnTo>
                    <a:pt x="86" y="363"/>
                  </a:lnTo>
                  <a:lnTo>
                    <a:pt x="11" y="159"/>
                  </a:lnTo>
                  <a:lnTo>
                    <a:pt x="11" y="67"/>
                  </a:lnTo>
                  <a:lnTo>
                    <a:pt x="0" y="45"/>
                  </a:lnTo>
                  <a:lnTo>
                    <a:pt x="11" y="22"/>
                  </a:lnTo>
                  <a:close/>
                </a:path>
              </a:pathLst>
            </a:custGeom>
            <a:solidFill>
              <a:srgbClr val="FFEA00"/>
            </a:solidFill>
            <a:ln w="9525">
              <a:noFill/>
              <a:round/>
              <a:headEnd/>
              <a:tailEnd/>
            </a:ln>
          </p:spPr>
          <p:txBody>
            <a:bodyPr/>
            <a:lstStyle/>
            <a:p>
              <a:endParaRPr lang="en-US"/>
            </a:p>
          </p:txBody>
        </p:sp>
        <p:sp>
          <p:nvSpPr>
            <p:cNvPr id="745885" name="Freeform 413"/>
            <p:cNvSpPr>
              <a:spLocks/>
            </p:cNvSpPr>
            <p:nvPr/>
          </p:nvSpPr>
          <p:spPr bwMode="auto">
            <a:xfrm>
              <a:off x="3004" y="1737"/>
              <a:ext cx="567" cy="369"/>
            </a:xfrm>
            <a:custGeom>
              <a:avLst/>
              <a:gdLst/>
              <a:ahLst/>
              <a:cxnLst>
                <a:cxn ang="0">
                  <a:pos x="11" y="22"/>
                </a:cxn>
                <a:cxn ang="0">
                  <a:pos x="466" y="0"/>
                </a:cxn>
                <a:cxn ang="0">
                  <a:pos x="481" y="4"/>
                </a:cxn>
                <a:cxn ang="0">
                  <a:pos x="477" y="53"/>
                </a:cxn>
                <a:cxn ang="0">
                  <a:pos x="492" y="90"/>
                </a:cxn>
                <a:cxn ang="0">
                  <a:pos x="542" y="103"/>
                </a:cxn>
                <a:cxn ang="0">
                  <a:pos x="567" y="136"/>
                </a:cxn>
                <a:cxn ang="0">
                  <a:pos x="567" y="182"/>
                </a:cxn>
                <a:cxn ang="0">
                  <a:pos x="546" y="204"/>
                </a:cxn>
                <a:cxn ang="0">
                  <a:pos x="507" y="214"/>
                </a:cxn>
                <a:cxn ang="0">
                  <a:pos x="516" y="260"/>
                </a:cxn>
                <a:cxn ang="0">
                  <a:pos x="496" y="297"/>
                </a:cxn>
                <a:cxn ang="0">
                  <a:pos x="492" y="369"/>
                </a:cxn>
                <a:cxn ang="0">
                  <a:pos x="457" y="332"/>
                </a:cxn>
                <a:cxn ang="0">
                  <a:pos x="86" y="363"/>
                </a:cxn>
                <a:cxn ang="0">
                  <a:pos x="11" y="159"/>
                </a:cxn>
                <a:cxn ang="0">
                  <a:pos x="11" y="67"/>
                </a:cxn>
                <a:cxn ang="0">
                  <a:pos x="0" y="45"/>
                </a:cxn>
                <a:cxn ang="0">
                  <a:pos x="11" y="22"/>
                </a:cxn>
              </a:cxnLst>
              <a:rect l="0" t="0" r="r" b="b"/>
              <a:pathLst>
                <a:path w="567" h="369">
                  <a:moveTo>
                    <a:pt x="11" y="22"/>
                  </a:moveTo>
                  <a:lnTo>
                    <a:pt x="466" y="0"/>
                  </a:lnTo>
                  <a:lnTo>
                    <a:pt x="481" y="4"/>
                  </a:lnTo>
                  <a:lnTo>
                    <a:pt x="477" y="53"/>
                  </a:lnTo>
                  <a:lnTo>
                    <a:pt x="492" y="90"/>
                  </a:lnTo>
                  <a:lnTo>
                    <a:pt x="542" y="103"/>
                  </a:lnTo>
                  <a:lnTo>
                    <a:pt x="567" y="136"/>
                  </a:lnTo>
                  <a:lnTo>
                    <a:pt x="567" y="182"/>
                  </a:lnTo>
                  <a:lnTo>
                    <a:pt x="546" y="204"/>
                  </a:lnTo>
                  <a:lnTo>
                    <a:pt x="507" y="214"/>
                  </a:lnTo>
                  <a:lnTo>
                    <a:pt x="516" y="260"/>
                  </a:lnTo>
                  <a:lnTo>
                    <a:pt x="496" y="297"/>
                  </a:lnTo>
                  <a:lnTo>
                    <a:pt x="492" y="369"/>
                  </a:lnTo>
                  <a:lnTo>
                    <a:pt x="457" y="332"/>
                  </a:lnTo>
                  <a:lnTo>
                    <a:pt x="86" y="363"/>
                  </a:lnTo>
                  <a:lnTo>
                    <a:pt x="11" y="159"/>
                  </a:lnTo>
                  <a:lnTo>
                    <a:pt x="11" y="67"/>
                  </a:lnTo>
                  <a:lnTo>
                    <a:pt x="0" y="45"/>
                  </a:lnTo>
                  <a:lnTo>
                    <a:pt x="11" y="22"/>
                  </a:lnTo>
                </a:path>
              </a:pathLst>
            </a:custGeom>
            <a:noFill/>
            <a:ln w="12700" cap="rnd">
              <a:solidFill>
                <a:srgbClr val="000000"/>
              </a:solidFill>
              <a:prstDash val="solid"/>
              <a:round/>
              <a:headEnd/>
              <a:tailEnd/>
            </a:ln>
          </p:spPr>
          <p:txBody>
            <a:bodyPr/>
            <a:lstStyle/>
            <a:p>
              <a:endParaRPr lang="en-US"/>
            </a:p>
          </p:txBody>
        </p:sp>
      </p:grpSp>
      <p:grpSp>
        <p:nvGrpSpPr>
          <p:cNvPr id="745859" name="Group 414"/>
          <p:cNvGrpSpPr>
            <a:grpSpLocks/>
          </p:cNvGrpSpPr>
          <p:nvPr/>
        </p:nvGrpSpPr>
        <p:grpSpPr bwMode="auto">
          <a:xfrm>
            <a:off x="5473700" y="2960688"/>
            <a:ext cx="641350" cy="1047750"/>
            <a:chOff x="3496" y="1805"/>
            <a:chExt cx="404" cy="660"/>
          </a:xfrm>
        </p:grpSpPr>
        <p:sp>
          <p:nvSpPr>
            <p:cNvPr id="745887" name="Freeform 415"/>
            <p:cNvSpPr>
              <a:spLocks/>
            </p:cNvSpPr>
            <p:nvPr/>
          </p:nvSpPr>
          <p:spPr bwMode="auto">
            <a:xfrm>
              <a:off x="3496" y="1805"/>
              <a:ext cx="404" cy="660"/>
            </a:xfrm>
            <a:custGeom>
              <a:avLst/>
              <a:gdLst/>
              <a:ahLst/>
              <a:cxnLst>
                <a:cxn ang="0">
                  <a:pos x="49" y="37"/>
                </a:cxn>
                <a:cxn ang="0">
                  <a:pos x="302" y="0"/>
                </a:cxn>
                <a:cxn ang="0">
                  <a:pos x="302" y="23"/>
                </a:cxn>
                <a:cxn ang="0">
                  <a:pos x="328" y="69"/>
                </a:cxn>
                <a:cxn ang="0">
                  <a:pos x="334" y="102"/>
                </a:cxn>
                <a:cxn ang="0">
                  <a:pos x="385" y="365"/>
                </a:cxn>
                <a:cxn ang="0">
                  <a:pos x="379" y="397"/>
                </a:cxn>
                <a:cxn ang="0">
                  <a:pos x="404" y="424"/>
                </a:cxn>
                <a:cxn ang="0">
                  <a:pos x="359" y="547"/>
                </a:cxn>
                <a:cxn ang="0">
                  <a:pos x="328" y="594"/>
                </a:cxn>
                <a:cxn ang="0">
                  <a:pos x="344" y="607"/>
                </a:cxn>
                <a:cxn ang="0">
                  <a:pos x="317" y="620"/>
                </a:cxn>
                <a:cxn ang="0">
                  <a:pos x="328" y="643"/>
                </a:cxn>
                <a:cxn ang="0">
                  <a:pos x="257" y="643"/>
                </a:cxn>
                <a:cxn ang="0">
                  <a:pos x="242" y="660"/>
                </a:cxn>
                <a:cxn ang="0">
                  <a:pos x="218" y="647"/>
                </a:cxn>
                <a:cxn ang="0">
                  <a:pos x="191" y="602"/>
                </a:cxn>
                <a:cxn ang="0">
                  <a:pos x="131" y="547"/>
                </a:cxn>
                <a:cxn ang="0">
                  <a:pos x="141" y="461"/>
                </a:cxn>
                <a:cxn ang="0">
                  <a:pos x="79" y="434"/>
                </a:cxn>
                <a:cxn ang="0">
                  <a:pos x="39" y="378"/>
                </a:cxn>
                <a:cxn ang="0">
                  <a:pos x="0" y="301"/>
                </a:cxn>
                <a:cxn ang="0">
                  <a:pos x="4" y="229"/>
                </a:cxn>
                <a:cxn ang="0">
                  <a:pos x="24" y="193"/>
                </a:cxn>
                <a:cxn ang="0">
                  <a:pos x="15" y="146"/>
                </a:cxn>
                <a:cxn ang="0">
                  <a:pos x="54" y="137"/>
                </a:cxn>
                <a:cxn ang="0">
                  <a:pos x="75" y="115"/>
                </a:cxn>
                <a:cxn ang="0">
                  <a:pos x="75" y="69"/>
                </a:cxn>
                <a:cxn ang="0">
                  <a:pos x="49" y="37"/>
                </a:cxn>
              </a:cxnLst>
              <a:rect l="0" t="0" r="r" b="b"/>
              <a:pathLst>
                <a:path w="404" h="660">
                  <a:moveTo>
                    <a:pt x="49" y="37"/>
                  </a:moveTo>
                  <a:lnTo>
                    <a:pt x="302" y="0"/>
                  </a:lnTo>
                  <a:lnTo>
                    <a:pt x="302" y="23"/>
                  </a:lnTo>
                  <a:lnTo>
                    <a:pt x="328" y="69"/>
                  </a:lnTo>
                  <a:lnTo>
                    <a:pt x="334" y="102"/>
                  </a:lnTo>
                  <a:lnTo>
                    <a:pt x="385" y="365"/>
                  </a:lnTo>
                  <a:lnTo>
                    <a:pt x="379" y="397"/>
                  </a:lnTo>
                  <a:lnTo>
                    <a:pt x="404" y="424"/>
                  </a:lnTo>
                  <a:lnTo>
                    <a:pt x="359" y="547"/>
                  </a:lnTo>
                  <a:lnTo>
                    <a:pt x="328" y="594"/>
                  </a:lnTo>
                  <a:lnTo>
                    <a:pt x="344" y="607"/>
                  </a:lnTo>
                  <a:lnTo>
                    <a:pt x="317" y="620"/>
                  </a:lnTo>
                  <a:lnTo>
                    <a:pt x="328" y="643"/>
                  </a:lnTo>
                  <a:lnTo>
                    <a:pt x="257" y="643"/>
                  </a:lnTo>
                  <a:lnTo>
                    <a:pt x="242" y="660"/>
                  </a:lnTo>
                  <a:lnTo>
                    <a:pt x="218" y="647"/>
                  </a:lnTo>
                  <a:lnTo>
                    <a:pt x="191" y="602"/>
                  </a:lnTo>
                  <a:lnTo>
                    <a:pt x="131" y="547"/>
                  </a:lnTo>
                  <a:lnTo>
                    <a:pt x="141" y="461"/>
                  </a:lnTo>
                  <a:lnTo>
                    <a:pt x="79" y="434"/>
                  </a:lnTo>
                  <a:lnTo>
                    <a:pt x="39" y="378"/>
                  </a:lnTo>
                  <a:lnTo>
                    <a:pt x="0" y="301"/>
                  </a:lnTo>
                  <a:lnTo>
                    <a:pt x="4" y="229"/>
                  </a:lnTo>
                  <a:lnTo>
                    <a:pt x="24" y="193"/>
                  </a:lnTo>
                  <a:lnTo>
                    <a:pt x="15" y="146"/>
                  </a:lnTo>
                  <a:lnTo>
                    <a:pt x="54" y="137"/>
                  </a:lnTo>
                  <a:lnTo>
                    <a:pt x="75" y="115"/>
                  </a:lnTo>
                  <a:lnTo>
                    <a:pt x="75" y="69"/>
                  </a:lnTo>
                  <a:lnTo>
                    <a:pt x="49" y="37"/>
                  </a:lnTo>
                  <a:close/>
                </a:path>
              </a:pathLst>
            </a:custGeom>
            <a:solidFill>
              <a:srgbClr val="FFEA00"/>
            </a:solidFill>
            <a:ln w="9525">
              <a:noFill/>
              <a:round/>
              <a:headEnd/>
              <a:tailEnd/>
            </a:ln>
          </p:spPr>
          <p:txBody>
            <a:bodyPr/>
            <a:lstStyle/>
            <a:p>
              <a:endParaRPr lang="en-US"/>
            </a:p>
          </p:txBody>
        </p:sp>
        <p:sp>
          <p:nvSpPr>
            <p:cNvPr id="745888" name="Freeform 416"/>
            <p:cNvSpPr>
              <a:spLocks/>
            </p:cNvSpPr>
            <p:nvPr/>
          </p:nvSpPr>
          <p:spPr bwMode="auto">
            <a:xfrm>
              <a:off x="3496" y="1805"/>
              <a:ext cx="404" cy="660"/>
            </a:xfrm>
            <a:custGeom>
              <a:avLst/>
              <a:gdLst/>
              <a:ahLst/>
              <a:cxnLst>
                <a:cxn ang="0">
                  <a:pos x="49" y="37"/>
                </a:cxn>
                <a:cxn ang="0">
                  <a:pos x="302" y="0"/>
                </a:cxn>
                <a:cxn ang="0">
                  <a:pos x="302" y="23"/>
                </a:cxn>
                <a:cxn ang="0">
                  <a:pos x="328" y="69"/>
                </a:cxn>
                <a:cxn ang="0">
                  <a:pos x="334" y="102"/>
                </a:cxn>
                <a:cxn ang="0">
                  <a:pos x="385" y="365"/>
                </a:cxn>
                <a:cxn ang="0">
                  <a:pos x="379" y="397"/>
                </a:cxn>
                <a:cxn ang="0">
                  <a:pos x="404" y="424"/>
                </a:cxn>
                <a:cxn ang="0">
                  <a:pos x="359" y="547"/>
                </a:cxn>
                <a:cxn ang="0">
                  <a:pos x="328" y="594"/>
                </a:cxn>
                <a:cxn ang="0">
                  <a:pos x="344" y="607"/>
                </a:cxn>
                <a:cxn ang="0">
                  <a:pos x="317" y="620"/>
                </a:cxn>
                <a:cxn ang="0">
                  <a:pos x="328" y="643"/>
                </a:cxn>
                <a:cxn ang="0">
                  <a:pos x="257" y="643"/>
                </a:cxn>
                <a:cxn ang="0">
                  <a:pos x="242" y="660"/>
                </a:cxn>
                <a:cxn ang="0">
                  <a:pos x="218" y="647"/>
                </a:cxn>
                <a:cxn ang="0">
                  <a:pos x="191" y="602"/>
                </a:cxn>
                <a:cxn ang="0">
                  <a:pos x="131" y="547"/>
                </a:cxn>
                <a:cxn ang="0">
                  <a:pos x="141" y="461"/>
                </a:cxn>
                <a:cxn ang="0">
                  <a:pos x="79" y="434"/>
                </a:cxn>
                <a:cxn ang="0">
                  <a:pos x="39" y="378"/>
                </a:cxn>
                <a:cxn ang="0">
                  <a:pos x="0" y="301"/>
                </a:cxn>
                <a:cxn ang="0">
                  <a:pos x="4" y="229"/>
                </a:cxn>
                <a:cxn ang="0">
                  <a:pos x="24" y="193"/>
                </a:cxn>
                <a:cxn ang="0">
                  <a:pos x="15" y="146"/>
                </a:cxn>
                <a:cxn ang="0">
                  <a:pos x="54" y="137"/>
                </a:cxn>
                <a:cxn ang="0">
                  <a:pos x="75" y="115"/>
                </a:cxn>
                <a:cxn ang="0">
                  <a:pos x="75" y="69"/>
                </a:cxn>
                <a:cxn ang="0">
                  <a:pos x="49" y="37"/>
                </a:cxn>
              </a:cxnLst>
              <a:rect l="0" t="0" r="r" b="b"/>
              <a:pathLst>
                <a:path w="404" h="660">
                  <a:moveTo>
                    <a:pt x="49" y="37"/>
                  </a:moveTo>
                  <a:lnTo>
                    <a:pt x="302" y="0"/>
                  </a:lnTo>
                  <a:lnTo>
                    <a:pt x="302" y="23"/>
                  </a:lnTo>
                  <a:lnTo>
                    <a:pt x="328" y="69"/>
                  </a:lnTo>
                  <a:lnTo>
                    <a:pt x="334" y="102"/>
                  </a:lnTo>
                  <a:lnTo>
                    <a:pt x="385" y="365"/>
                  </a:lnTo>
                  <a:lnTo>
                    <a:pt x="379" y="397"/>
                  </a:lnTo>
                  <a:lnTo>
                    <a:pt x="404" y="424"/>
                  </a:lnTo>
                  <a:lnTo>
                    <a:pt x="359" y="547"/>
                  </a:lnTo>
                  <a:lnTo>
                    <a:pt x="328" y="594"/>
                  </a:lnTo>
                  <a:lnTo>
                    <a:pt x="344" y="607"/>
                  </a:lnTo>
                  <a:lnTo>
                    <a:pt x="317" y="620"/>
                  </a:lnTo>
                  <a:lnTo>
                    <a:pt x="328" y="643"/>
                  </a:lnTo>
                  <a:lnTo>
                    <a:pt x="257" y="643"/>
                  </a:lnTo>
                  <a:lnTo>
                    <a:pt x="242" y="660"/>
                  </a:lnTo>
                  <a:lnTo>
                    <a:pt x="218" y="647"/>
                  </a:lnTo>
                  <a:lnTo>
                    <a:pt x="191" y="602"/>
                  </a:lnTo>
                  <a:lnTo>
                    <a:pt x="131" y="547"/>
                  </a:lnTo>
                  <a:lnTo>
                    <a:pt x="141" y="461"/>
                  </a:lnTo>
                  <a:lnTo>
                    <a:pt x="79" y="434"/>
                  </a:lnTo>
                  <a:lnTo>
                    <a:pt x="39" y="378"/>
                  </a:lnTo>
                  <a:lnTo>
                    <a:pt x="0" y="301"/>
                  </a:lnTo>
                  <a:lnTo>
                    <a:pt x="4" y="229"/>
                  </a:lnTo>
                  <a:lnTo>
                    <a:pt x="24" y="193"/>
                  </a:lnTo>
                  <a:lnTo>
                    <a:pt x="15" y="146"/>
                  </a:lnTo>
                  <a:lnTo>
                    <a:pt x="54" y="137"/>
                  </a:lnTo>
                  <a:lnTo>
                    <a:pt x="75" y="115"/>
                  </a:lnTo>
                  <a:lnTo>
                    <a:pt x="75" y="69"/>
                  </a:lnTo>
                  <a:lnTo>
                    <a:pt x="49" y="37"/>
                  </a:lnTo>
                  <a:close/>
                </a:path>
              </a:pathLst>
            </a:custGeom>
            <a:noFill/>
            <a:ln w="12700" cap="rnd">
              <a:solidFill>
                <a:srgbClr val="000000"/>
              </a:solidFill>
              <a:prstDash val="solid"/>
              <a:round/>
              <a:headEnd/>
              <a:tailEnd/>
            </a:ln>
          </p:spPr>
          <p:txBody>
            <a:bodyPr/>
            <a:lstStyle/>
            <a:p>
              <a:endParaRPr lang="en-US"/>
            </a:p>
          </p:txBody>
        </p:sp>
      </p:grpSp>
      <p:sp>
        <p:nvSpPr>
          <p:cNvPr id="745889" name="Freeform 417"/>
          <p:cNvSpPr>
            <a:spLocks/>
          </p:cNvSpPr>
          <p:nvPr/>
        </p:nvSpPr>
        <p:spPr bwMode="auto">
          <a:xfrm>
            <a:off x="5473700" y="2960688"/>
            <a:ext cx="641350" cy="1047750"/>
          </a:xfrm>
          <a:custGeom>
            <a:avLst/>
            <a:gdLst/>
            <a:ahLst/>
            <a:cxnLst>
              <a:cxn ang="0">
                <a:pos x="49" y="37"/>
              </a:cxn>
              <a:cxn ang="0">
                <a:pos x="302" y="0"/>
              </a:cxn>
              <a:cxn ang="0">
                <a:pos x="302" y="23"/>
              </a:cxn>
              <a:cxn ang="0">
                <a:pos x="328" y="69"/>
              </a:cxn>
              <a:cxn ang="0">
                <a:pos x="334" y="102"/>
              </a:cxn>
              <a:cxn ang="0">
                <a:pos x="385" y="365"/>
              </a:cxn>
              <a:cxn ang="0">
                <a:pos x="379" y="397"/>
              </a:cxn>
              <a:cxn ang="0">
                <a:pos x="404" y="424"/>
              </a:cxn>
              <a:cxn ang="0">
                <a:pos x="359" y="547"/>
              </a:cxn>
              <a:cxn ang="0">
                <a:pos x="328" y="594"/>
              </a:cxn>
              <a:cxn ang="0">
                <a:pos x="344" y="607"/>
              </a:cxn>
              <a:cxn ang="0">
                <a:pos x="317" y="620"/>
              </a:cxn>
              <a:cxn ang="0">
                <a:pos x="328" y="643"/>
              </a:cxn>
              <a:cxn ang="0">
                <a:pos x="257" y="643"/>
              </a:cxn>
              <a:cxn ang="0">
                <a:pos x="242" y="660"/>
              </a:cxn>
              <a:cxn ang="0">
                <a:pos x="218" y="647"/>
              </a:cxn>
              <a:cxn ang="0">
                <a:pos x="191" y="602"/>
              </a:cxn>
              <a:cxn ang="0">
                <a:pos x="131" y="547"/>
              </a:cxn>
              <a:cxn ang="0">
                <a:pos x="141" y="461"/>
              </a:cxn>
              <a:cxn ang="0">
                <a:pos x="79" y="434"/>
              </a:cxn>
              <a:cxn ang="0">
                <a:pos x="39" y="378"/>
              </a:cxn>
              <a:cxn ang="0">
                <a:pos x="0" y="301"/>
              </a:cxn>
              <a:cxn ang="0">
                <a:pos x="4" y="229"/>
              </a:cxn>
              <a:cxn ang="0">
                <a:pos x="24" y="193"/>
              </a:cxn>
              <a:cxn ang="0">
                <a:pos x="15" y="146"/>
              </a:cxn>
              <a:cxn ang="0">
                <a:pos x="54" y="137"/>
              </a:cxn>
              <a:cxn ang="0">
                <a:pos x="75" y="115"/>
              </a:cxn>
              <a:cxn ang="0">
                <a:pos x="75" y="69"/>
              </a:cxn>
              <a:cxn ang="0">
                <a:pos x="49" y="37"/>
              </a:cxn>
            </a:cxnLst>
            <a:rect l="0" t="0" r="r" b="b"/>
            <a:pathLst>
              <a:path w="404" h="660">
                <a:moveTo>
                  <a:pt x="49" y="37"/>
                </a:moveTo>
                <a:lnTo>
                  <a:pt x="302" y="0"/>
                </a:lnTo>
                <a:lnTo>
                  <a:pt x="302" y="23"/>
                </a:lnTo>
                <a:lnTo>
                  <a:pt x="328" y="69"/>
                </a:lnTo>
                <a:lnTo>
                  <a:pt x="334" y="102"/>
                </a:lnTo>
                <a:lnTo>
                  <a:pt x="385" y="365"/>
                </a:lnTo>
                <a:lnTo>
                  <a:pt x="379" y="397"/>
                </a:lnTo>
                <a:lnTo>
                  <a:pt x="404" y="424"/>
                </a:lnTo>
                <a:lnTo>
                  <a:pt x="359" y="547"/>
                </a:lnTo>
                <a:lnTo>
                  <a:pt x="328" y="594"/>
                </a:lnTo>
                <a:lnTo>
                  <a:pt x="344" y="607"/>
                </a:lnTo>
                <a:lnTo>
                  <a:pt x="317" y="620"/>
                </a:lnTo>
                <a:lnTo>
                  <a:pt x="328" y="643"/>
                </a:lnTo>
                <a:lnTo>
                  <a:pt x="257" y="643"/>
                </a:lnTo>
                <a:lnTo>
                  <a:pt x="242" y="660"/>
                </a:lnTo>
                <a:lnTo>
                  <a:pt x="218" y="647"/>
                </a:lnTo>
                <a:lnTo>
                  <a:pt x="191" y="602"/>
                </a:lnTo>
                <a:lnTo>
                  <a:pt x="131" y="547"/>
                </a:lnTo>
                <a:lnTo>
                  <a:pt x="141" y="461"/>
                </a:lnTo>
                <a:lnTo>
                  <a:pt x="79" y="434"/>
                </a:lnTo>
                <a:lnTo>
                  <a:pt x="39" y="378"/>
                </a:lnTo>
                <a:lnTo>
                  <a:pt x="0" y="301"/>
                </a:lnTo>
                <a:lnTo>
                  <a:pt x="4" y="229"/>
                </a:lnTo>
                <a:lnTo>
                  <a:pt x="24" y="193"/>
                </a:lnTo>
                <a:lnTo>
                  <a:pt x="15" y="146"/>
                </a:lnTo>
                <a:lnTo>
                  <a:pt x="54" y="137"/>
                </a:lnTo>
                <a:lnTo>
                  <a:pt x="75" y="115"/>
                </a:lnTo>
                <a:lnTo>
                  <a:pt x="75" y="69"/>
                </a:lnTo>
                <a:lnTo>
                  <a:pt x="49" y="37"/>
                </a:lnTo>
              </a:path>
            </a:pathLst>
          </a:custGeom>
          <a:noFill/>
          <a:ln w="1588" cap="rnd">
            <a:solidFill>
              <a:srgbClr val="000000"/>
            </a:solidFill>
            <a:prstDash val="solid"/>
            <a:round/>
            <a:headEnd/>
            <a:tailEnd/>
          </a:ln>
        </p:spPr>
        <p:txBody>
          <a:bodyPr/>
          <a:lstStyle/>
          <a:p>
            <a:endParaRPr lang="en-US"/>
          </a:p>
        </p:txBody>
      </p:sp>
      <p:sp>
        <p:nvSpPr>
          <p:cNvPr id="745890" name="Freeform 418"/>
          <p:cNvSpPr>
            <a:spLocks/>
          </p:cNvSpPr>
          <p:nvPr/>
        </p:nvSpPr>
        <p:spPr bwMode="auto">
          <a:xfrm>
            <a:off x="4829175" y="3379788"/>
            <a:ext cx="1085850" cy="804862"/>
          </a:xfrm>
          <a:custGeom>
            <a:avLst/>
            <a:gdLst/>
            <a:ahLst/>
            <a:cxnLst>
              <a:cxn ang="0">
                <a:pos x="152" y="490"/>
              </a:cxn>
              <a:cxn ang="0">
                <a:pos x="340" y="480"/>
              </a:cxn>
              <a:cxn ang="0">
                <a:pos x="596" y="458"/>
              </a:cxn>
              <a:cxn ang="0">
                <a:pos x="581" y="507"/>
              </a:cxn>
              <a:cxn ang="0">
                <a:pos x="634" y="507"/>
              </a:cxn>
              <a:cxn ang="0">
                <a:pos x="638" y="458"/>
              </a:cxn>
              <a:cxn ang="0">
                <a:pos x="673" y="445"/>
              </a:cxn>
              <a:cxn ang="0">
                <a:pos x="684" y="424"/>
              </a:cxn>
              <a:cxn ang="0">
                <a:pos x="658" y="411"/>
              </a:cxn>
              <a:cxn ang="0">
                <a:pos x="648" y="397"/>
              </a:cxn>
              <a:cxn ang="0">
                <a:pos x="623" y="384"/>
              </a:cxn>
              <a:cxn ang="0">
                <a:pos x="596" y="339"/>
              </a:cxn>
              <a:cxn ang="0">
                <a:pos x="536" y="283"/>
              </a:cxn>
              <a:cxn ang="0">
                <a:pos x="547" y="197"/>
              </a:cxn>
              <a:cxn ang="0">
                <a:pos x="485" y="170"/>
              </a:cxn>
              <a:cxn ang="0">
                <a:pos x="444" y="115"/>
              </a:cxn>
              <a:cxn ang="0">
                <a:pos x="405" y="37"/>
              </a:cxn>
              <a:cxn ang="0">
                <a:pos x="370" y="0"/>
              </a:cxn>
              <a:cxn ang="0">
                <a:pos x="0" y="32"/>
              </a:cxn>
              <a:cxn ang="0">
                <a:pos x="42" y="101"/>
              </a:cxn>
              <a:cxn ang="0">
                <a:pos x="51" y="120"/>
              </a:cxn>
              <a:cxn ang="0">
                <a:pos x="77" y="120"/>
              </a:cxn>
              <a:cxn ang="0">
                <a:pos x="86" y="151"/>
              </a:cxn>
              <a:cxn ang="0">
                <a:pos x="116" y="193"/>
              </a:cxn>
              <a:cxn ang="0">
                <a:pos x="141" y="434"/>
              </a:cxn>
              <a:cxn ang="0">
                <a:pos x="152" y="490"/>
              </a:cxn>
            </a:cxnLst>
            <a:rect l="0" t="0" r="r" b="b"/>
            <a:pathLst>
              <a:path w="684" h="507">
                <a:moveTo>
                  <a:pt x="152" y="490"/>
                </a:moveTo>
                <a:lnTo>
                  <a:pt x="340" y="480"/>
                </a:lnTo>
                <a:lnTo>
                  <a:pt x="596" y="458"/>
                </a:lnTo>
                <a:lnTo>
                  <a:pt x="581" y="507"/>
                </a:lnTo>
                <a:lnTo>
                  <a:pt x="634" y="507"/>
                </a:lnTo>
                <a:lnTo>
                  <a:pt x="638" y="458"/>
                </a:lnTo>
                <a:lnTo>
                  <a:pt x="673" y="445"/>
                </a:lnTo>
                <a:lnTo>
                  <a:pt x="684" y="424"/>
                </a:lnTo>
                <a:lnTo>
                  <a:pt x="658" y="411"/>
                </a:lnTo>
                <a:lnTo>
                  <a:pt x="648" y="397"/>
                </a:lnTo>
                <a:lnTo>
                  <a:pt x="623" y="384"/>
                </a:lnTo>
                <a:lnTo>
                  <a:pt x="596" y="339"/>
                </a:lnTo>
                <a:lnTo>
                  <a:pt x="536" y="283"/>
                </a:lnTo>
                <a:lnTo>
                  <a:pt x="547" y="197"/>
                </a:lnTo>
                <a:lnTo>
                  <a:pt x="485" y="170"/>
                </a:lnTo>
                <a:lnTo>
                  <a:pt x="444" y="115"/>
                </a:lnTo>
                <a:lnTo>
                  <a:pt x="405" y="37"/>
                </a:lnTo>
                <a:lnTo>
                  <a:pt x="370" y="0"/>
                </a:lnTo>
                <a:lnTo>
                  <a:pt x="0" y="32"/>
                </a:lnTo>
                <a:lnTo>
                  <a:pt x="42" y="101"/>
                </a:lnTo>
                <a:lnTo>
                  <a:pt x="51" y="120"/>
                </a:lnTo>
                <a:lnTo>
                  <a:pt x="77" y="120"/>
                </a:lnTo>
                <a:lnTo>
                  <a:pt x="86" y="151"/>
                </a:lnTo>
                <a:lnTo>
                  <a:pt x="116" y="193"/>
                </a:lnTo>
                <a:lnTo>
                  <a:pt x="141" y="434"/>
                </a:lnTo>
                <a:lnTo>
                  <a:pt x="152" y="490"/>
                </a:lnTo>
                <a:close/>
              </a:path>
            </a:pathLst>
          </a:custGeom>
          <a:solidFill>
            <a:srgbClr val="FFFFFF"/>
          </a:solidFill>
          <a:ln w="9525">
            <a:noFill/>
            <a:round/>
            <a:headEnd/>
            <a:tailEnd/>
          </a:ln>
        </p:spPr>
        <p:txBody>
          <a:bodyPr/>
          <a:lstStyle/>
          <a:p>
            <a:endParaRPr lang="en-US"/>
          </a:p>
        </p:txBody>
      </p:sp>
      <p:grpSp>
        <p:nvGrpSpPr>
          <p:cNvPr id="745863" name="Group 419"/>
          <p:cNvGrpSpPr>
            <a:grpSpLocks/>
          </p:cNvGrpSpPr>
          <p:nvPr/>
        </p:nvGrpSpPr>
        <p:grpSpPr bwMode="auto">
          <a:xfrm>
            <a:off x="4829175" y="3379788"/>
            <a:ext cx="1085850" cy="804862"/>
            <a:chOff x="3090" y="2069"/>
            <a:chExt cx="684" cy="507"/>
          </a:xfrm>
        </p:grpSpPr>
        <p:sp>
          <p:nvSpPr>
            <p:cNvPr id="745892" name="Freeform 420"/>
            <p:cNvSpPr>
              <a:spLocks/>
            </p:cNvSpPr>
            <p:nvPr/>
          </p:nvSpPr>
          <p:spPr bwMode="auto">
            <a:xfrm>
              <a:off x="3090" y="2069"/>
              <a:ext cx="684" cy="507"/>
            </a:xfrm>
            <a:custGeom>
              <a:avLst/>
              <a:gdLst/>
              <a:ahLst/>
              <a:cxnLst>
                <a:cxn ang="0">
                  <a:pos x="152" y="490"/>
                </a:cxn>
                <a:cxn ang="0">
                  <a:pos x="340" y="480"/>
                </a:cxn>
                <a:cxn ang="0">
                  <a:pos x="596" y="458"/>
                </a:cxn>
                <a:cxn ang="0">
                  <a:pos x="581" y="507"/>
                </a:cxn>
                <a:cxn ang="0">
                  <a:pos x="634" y="507"/>
                </a:cxn>
                <a:cxn ang="0">
                  <a:pos x="638" y="458"/>
                </a:cxn>
                <a:cxn ang="0">
                  <a:pos x="673" y="445"/>
                </a:cxn>
                <a:cxn ang="0">
                  <a:pos x="684" y="424"/>
                </a:cxn>
                <a:cxn ang="0">
                  <a:pos x="658" y="411"/>
                </a:cxn>
                <a:cxn ang="0">
                  <a:pos x="648" y="397"/>
                </a:cxn>
                <a:cxn ang="0">
                  <a:pos x="623" y="384"/>
                </a:cxn>
                <a:cxn ang="0">
                  <a:pos x="596" y="339"/>
                </a:cxn>
                <a:cxn ang="0">
                  <a:pos x="536" y="283"/>
                </a:cxn>
                <a:cxn ang="0">
                  <a:pos x="547" y="197"/>
                </a:cxn>
                <a:cxn ang="0">
                  <a:pos x="485" y="170"/>
                </a:cxn>
                <a:cxn ang="0">
                  <a:pos x="444" y="115"/>
                </a:cxn>
                <a:cxn ang="0">
                  <a:pos x="405" y="37"/>
                </a:cxn>
                <a:cxn ang="0">
                  <a:pos x="370" y="0"/>
                </a:cxn>
                <a:cxn ang="0">
                  <a:pos x="0" y="32"/>
                </a:cxn>
                <a:cxn ang="0">
                  <a:pos x="42" y="101"/>
                </a:cxn>
                <a:cxn ang="0">
                  <a:pos x="51" y="120"/>
                </a:cxn>
                <a:cxn ang="0">
                  <a:pos x="77" y="120"/>
                </a:cxn>
                <a:cxn ang="0">
                  <a:pos x="86" y="151"/>
                </a:cxn>
                <a:cxn ang="0">
                  <a:pos x="116" y="193"/>
                </a:cxn>
                <a:cxn ang="0">
                  <a:pos x="141" y="434"/>
                </a:cxn>
                <a:cxn ang="0">
                  <a:pos x="152" y="490"/>
                </a:cxn>
              </a:cxnLst>
              <a:rect l="0" t="0" r="r" b="b"/>
              <a:pathLst>
                <a:path w="684" h="507">
                  <a:moveTo>
                    <a:pt x="152" y="490"/>
                  </a:moveTo>
                  <a:lnTo>
                    <a:pt x="340" y="480"/>
                  </a:lnTo>
                  <a:lnTo>
                    <a:pt x="596" y="458"/>
                  </a:lnTo>
                  <a:lnTo>
                    <a:pt x="581" y="507"/>
                  </a:lnTo>
                  <a:lnTo>
                    <a:pt x="634" y="507"/>
                  </a:lnTo>
                  <a:lnTo>
                    <a:pt x="638" y="458"/>
                  </a:lnTo>
                  <a:lnTo>
                    <a:pt x="673" y="445"/>
                  </a:lnTo>
                  <a:lnTo>
                    <a:pt x="684" y="424"/>
                  </a:lnTo>
                  <a:lnTo>
                    <a:pt x="658" y="411"/>
                  </a:lnTo>
                  <a:lnTo>
                    <a:pt x="648" y="397"/>
                  </a:lnTo>
                  <a:lnTo>
                    <a:pt x="623" y="384"/>
                  </a:lnTo>
                  <a:lnTo>
                    <a:pt x="596" y="339"/>
                  </a:lnTo>
                  <a:lnTo>
                    <a:pt x="536" y="283"/>
                  </a:lnTo>
                  <a:lnTo>
                    <a:pt x="547" y="197"/>
                  </a:lnTo>
                  <a:lnTo>
                    <a:pt x="485" y="170"/>
                  </a:lnTo>
                  <a:lnTo>
                    <a:pt x="444" y="115"/>
                  </a:lnTo>
                  <a:lnTo>
                    <a:pt x="405" y="37"/>
                  </a:lnTo>
                  <a:lnTo>
                    <a:pt x="370" y="0"/>
                  </a:lnTo>
                  <a:lnTo>
                    <a:pt x="0" y="32"/>
                  </a:lnTo>
                  <a:lnTo>
                    <a:pt x="42" y="101"/>
                  </a:lnTo>
                  <a:lnTo>
                    <a:pt x="51" y="120"/>
                  </a:lnTo>
                  <a:lnTo>
                    <a:pt x="77" y="120"/>
                  </a:lnTo>
                  <a:lnTo>
                    <a:pt x="86" y="151"/>
                  </a:lnTo>
                  <a:lnTo>
                    <a:pt x="116" y="193"/>
                  </a:lnTo>
                  <a:lnTo>
                    <a:pt x="141" y="434"/>
                  </a:lnTo>
                  <a:lnTo>
                    <a:pt x="152" y="490"/>
                  </a:lnTo>
                  <a:close/>
                </a:path>
              </a:pathLst>
            </a:custGeom>
            <a:solidFill>
              <a:srgbClr val="FFEA00"/>
            </a:solidFill>
            <a:ln w="9525">
              <a:noFill/>
              <a:round/>
              <a:headEnd/>
              <a:tailEnd/>
            </a:ln>
          </p:spPr>
          <p:txBody>
            <a:bodyPr/>
            <a:lstStyle/>
            <a:p>
              <a:endParaRPr lang="en-US"/>
            </a:p>
          </p:txBody>
        </p:sp>
        <p:sp>
          <p:nvSpPr>
            <p:cNvPr id="745893" name="Freeform 421"/>
            <p:cNvSpPr>
              <a:spLocks/>
            </p:cNvSpPr>
            <p:nvPr/>
          </p:nvSpPr>
          <p:spPr bwMode="auto">
            <a:xfrm>
              <a:off x="3090" y="2069"/>
              <a:ext cx="684" cy="507"/>
            </a:xfrm>
            <a:custGeom>
              <a:avLst/>
              <a:gdLst/>
              <a:ahLst/>
              <a:cxnLst>
                <a:cxn ang="0">
                  <a:pos x="152" y="490"/>
                </a:cxn>
                <a:cxn ang="0">
                  <a:pos x="340" y="480"/>
                </a:cxn>
                <a:cxn ang="0">
                  <a:pos x="596" y="458"/>
                </a:cxn>
                <a:cxn ang="0">
                  <a:pos x="581" y="507"/>
                </a:cxn>
                <a:cxn ang="0">
                  <a:pos x="634" y="507"/>
                </a:cxn>
                <a:cxn ang="0">
                  <a:pos x="638" y="458"/>
                </a:cxn>
                <a:cxn ang="0">
                  <a:pos x="673" y="445"/>
                </a:cxn>
                <a:cxn ang="0">
                  <a:pos x="684" y="424"/>
                </a:cxn>
                <a:cxn ang="0">
                  <a:pos x="658" y="411"/>
                </a:cxn>
                <a:cxn ang="0">
                  <a:pos x="648" y="397"/>
                </a:cxn>
                <a:cxn ang="0">
                  <a:pos x="623" y="384"/>
                </a:cxn>
                <a:cxn ang="0">
                  <a:pos x="596" y="339"/>
                </a:cxn>
                <a:cxn ang="0">
                  <a:pos x="536" y="283"/>
                </a:cxn>
                <a:cxn ang="0">
                  <a:pos x="547" y="197"/>
                </a:cxn>
                <a:cxn ang="0">
                  <a:pos x="485" y="170"/>
                </a:cxn>
                <a:cxn ang="0">
                  <a:pos x="444" y="115"/>
                </a:cxn>
                <a:cxn ang="0">
                  <a:pos x="405" y="37"/>
                </a:cxn>
                <a:cxn ang="0">
                  <a:pos x="370" y="0"/>
                </a:cxn>
                <a:cxn ang="0">
                  <a:pos x="0" y="32"/>
                </a:cxn>
                <a:cxn ang="0">
                  <a:pos x="42" y="101"/>
                </a:cxn>
                <a:cxn ang="0">
                  <a:pos x="51" y="120"/>
                </a:cxn>
                <a:cxn ang="0">
                  <a:pos x="77" y="120"/>
                </a:cxn>
                <a:cxn ang="0">
                  <a:pos x="86" y="151"/>
                </a:cxn>
                <a:cxn ang="0">
                  <a:pos x="116" y="193"/>
                </a:cxn>
                <a:cxn ang="0">
                  <a:pos x="141" y="434"/>
                </a:cxn>
                <a:cxn ang="0">
                  <a:pos x="152" y="490"/>
                </a:cxn>
              </a:cxnLst>
              <a:rect l="0" t="0" r="r" b="b"/>
              <a:pathLst>
                <a:path w="684" h="507">
                  <a:moveTo>
                    <a:pt x="152" y="490"/>
                  </a:moveTo>
                  <a:lnTo>
                    <a:pt x="340" y="480"/>
                  </a:lnTo>
                  <a:lnTo>
                    <a:pt x="596" y="458"/>
                  </a:lnTo>
                  <a:lnTo>
                    <a:pt x="581" y="507"/>
                  </a:lnTo>
                  <a:lnTo>
                    <a:pt x="634" y="507"/>
                  </a:lnTo>
                  <a:lnTo>
                    <a:pt x="638" y="458"/>
                  </a:lnTo>
                  <a:lnTo>
                    <a:pt x="673" y="445"/>
                  </a:lnTo>
                  <a:lnTo>
                    <a:pt x="684" y="424"/>
                  </a:lnTo>
                  <a:lnTo>
                    <a:pt x="658" y="411"/>
                  </a:lnTo>
                  <a:lnTo>
                    <a:pt x="648" y="397"/>
                  </a:lnTo>
                  <a:lnTo>
                    <a:pt x="623" y="384"/>
                  </a:lnTo>
                  <a:lnTo>
                    <a:pt x="596" y="339"/>
                  </a:lnTo>
                  <a:lnTo>
                    <a:pt x="536" y="283"/>
                  </a:lnTo>
                  <a:lnTo>
                    <a:pt x="547" y="197"/>
                  </a:lnTo>
                  <a:lnTo>
                    <a:pt x="485" y="170"/>
                  </a:lnTo>
                  <a:lnTo>
                    <a:pt x="444" y="115"/>
                  </a:lnTo>
                  <a:lnTo>
                    <a:pt x="405" y="37"/>
                  </a:lnTo>
                  <a:lnTo>
                    <a:pt x="370" y="0"/>
                  </a:lnTo>
                  <a:lnTo>
                    <a:pt x="0" y="32"/>
                  </a:lnTo>
                  <a:lnTo>
                    <a:pt x="42" y="101"/>
                  </a:lnTo>
                  <a:lnTo>
                    <a:pt x="51" y="120"/>
                  </a:lnTo>
                  <a:lnTo>
                    <a:pt x="77" y="120"/>
                  </a:lnTo>
                  <a:lnTo>
                    <a:pt x="86" y="151"/>
                  </a:lnTo>
                  <a:lnTo>
                    <a:pt x="116" y="193"/>
                  </a:lnTo>
                  <a:lnTo>
                    <a:pt x="141" y="434"/>
                  </a:lnTo>
                  <a:lnTo>
                    <a:pt x="152" y="490"/>
                  </a:lnTo>
                </a:path>
              </a:pathLst>
            </a:custGeom>
            <a:noFill/>
            <a:ln w="12700" cap="rnd">
              <a:solidFill>
                <a:srgbClr val="000000"/>
              </a:solidFill>
              <a:prstDash val="solid"/>
              <a:round/>
              <a:headEnd/>
              <a:tailEnd/>
            </a:ln>
          </p:spPr>
          <p:txBody>
            <a:bodyPr/>
            <a:lstStyle/>
            <a:p>
              <a:endParaRPr lang="en-US"/>
            </a:p>
          </p:txBody>
        </p:sp>
      </p:grpSp>
      <p:sp>
        <p:nvSpPr>
          <p:cNvPr id="745894" name="Freeform 422"/>
          <p:cNvSpPr>
            <a:spLocks/>
          </p:cNvSpPr>
          <p:nvPr/>
        </p:nvSpPr>
        <p:spPr bwMode="auto">
          <a:xfrm>
            <a:off x="6000750" y="3038475"/>
            <a:ext cx="492125" cy="790575"/>
          </a:xfrm>
          <a:custGeom>
            <a:avLst/>
            <a:gdLst/>
            <a:ahLst/>
            <a:cxnLst>
              <a:cxn ang="0">
                <a:pos x="0" y="51"/>
              </a:cxn>
              <a:cxn ang="0">
                <a:pos x="53" y="316"/>
              </a:cxn>
              <a:cxn ang="0">
                <a:pos x="47" y="348"/>
              </a:cxn>
              <a:cxn ang="0">
                <a:pos x="73" y="376"/>
              </a:cxn>
              <a:cxn ang="0">
                <a:pos x="28" y="498"/>
              </a:cxn>
              <a:cxn ang="0">
                <a:pos x="62" y="476"/>
              </a:cxn>
              <a:cxn ang="0">
                <a:pos x="179" y="463"/>
              </a:cxn>
              <a:cxn ang="0">
                <a:pos x="184" y="430"/>
              </a:cxn>
              <a:cxn ang="0">
                <a:pos x="218" y="449"/>
              </a:cxn>
              <a:cxn ang="0">
                <a:pos x="244" y="404"/>
              </a:cxn>
              <a:cxn ang="0">
                <a:pos x="269" y="356"/>
              </a:cxn>
              <a:cxn ang="0">
                <a:pos x="310" y="325"/>
              </a:cxn>
              <a:cxn ang="0">
                <a:pos x="248" y="0"/>
              </a:cxn>
              <a:cxn ang="0">
                <a:pos x="88" y="19"/>
              </a:cxn>
              <a:cxn ang="0">
                <a:pos x="73" y="42"/>
              </a:cxn>
              <a:cxn ang="0">
                <a:pos x="38" y="51"/>
              </a:cxn>
              <a:cxn ang="0">
                <a:pos x="2" y="51"/>
              </a:cxn>
              <a:cxn ang="0">
                <a:pos x="0" y="51"/>
              </a:cxn>
            </a:cxnLst>
            <a:rect l="0" t="0" r="r" b="b"/>
            <a:pathLst>
              <a:path w="310" h="498">
                <a:moveTo>
                  <a:pt x="0" y="51"/>
                </a:moveTo>
                <a:lnTo>
                  <a:pt x="53" y="316"/>
                </a:lnTo>
                <a:lnTo>
                  <a:pt x="47" y="348"/>
                </a:lnTo>
                <a:lnTo>
                  <a:pt x="73" y="376"/>
                </a:lnTo>
                <a:lnTo>
                  <a:pt x="28" y="498"/>
                </a:lnTo>
                <a:lnTo>
                  <a:pt x="62" y="476"/>
                </a:lnTo>
                <a:lnTo>
                  <a:pt x="179" y="463"/>
                </a:lnTo>
                <a:lnTo>
                  <a:pt x="184" y="430"/>
                </a:lnTo>
                <a:lnTo>
                  <a:pt x="218" y="449"/>
                </a:lnTo>
                <a:lnTo>
                  <a:pt x="244" y="404"/>
                </a:lnTo>
                <a:lnTo>
                  <a:pt x="269" y="356"/>
                </a:lnTo>
                <a:lnTo>
                  <a:pt x="310" y="325"/>
                </a:lnTo>
                <a:lnTo>
                  <a:pt x="248" y="0"/>
                </a:lnTo>
                <a:lnTo>
                  <a:pt x="88" y="19"/>
                </a:lnTo>
                <a:lnTo>
                  <a:pt x="73" y="42"/>
                </a:lnTo>
                <a:lnTo>
                  <a:pt x="38" y="51"/>
                </a:lnTo>
                <a:lnTo>
                  <a:pt x="2" y="51"/>
                </a:lnTo>
                <a:lnTo>
                  <a:pt x="0" y="51"/>
                </a:lnTo>
                <a:close/>
              </a:path>
            </a:pathLst>
          </a:custGeom>
          <a:solidFill>
            <a:srgbClr val="FFFFFF"/>
          </a:solidFill>
          <a:ln w="9525">
            <a:noFill/>
            <a:round/>
            <a:headEnd/>
            <a:tailEnd/>
          </a:ln>
        </p:spPr>
        <p:txBody>
          <a:bodyPr/>
          <a:lstStyle/>
          <a:p>
            <a:endParaRPr lang="en-US"/>
          </a:p>
        </p:txBody>
      </p:sp>
      <p:grpSp>
        <p:nvGrpSpPr>
          <p:cNvPr id="745867" name="Group 423"/>
          <p:cNvGrpSpPr>
            <a:grpSpLocks/>
          </p:cNvGrpSpPr>
          <p:nvPr/>
        </p:nvGrpSpPr>
        <p:grpSpPr bwMode="auto">
          <a:xfrm>
            <a:off x="6000750" y="3038475"/>
            <a:ext cx="492125" cy="790575"/>
            <a:chOff x="3828" y="1854"/>
            <a:chExt cx="310" cy="498"/>
          </a:xfrm>
        </p:grpSpPr>
        <p:sp>
          <p:nvSpPr>
            <p:cNvPr id="745896" name="Freeform 424"/>
            <p:cNvSpPr>
              <a:spLocks/>
            </p:cNvSpPr>
            <p:nvPr/>
          </p:nvSpPr>
          <p:spPr bwMode="auto">
            <a:xfrm>
              <a:off x="3828" y="1854"/>
              <a:ext cx="310" cy="498"/>
            </a:xfrm>
            <a:custGeom>
              <a:avLst/>
              <a:gdLst/>
              <a:ahLst/>
              <a:cxnLst>
                <a:cxn ang="0">
                  <a:pos x="0" y="51"/>
                </a:cxn>
                <a:cxn ang="0">
                  <a:pos x="53" y="316"/>
                </a:cxn>
                <a:cxn ang="0">
                  <a:pos x="47" y="348"/>
                </a:cxn>
                <a:cxn ang="0">
                  <a:pos x="73" y="376"/>
                </a:cxn>
                <a:cxn ang="0">
                  <a:pos x="28" y="498"/>
                </a:cxn>
                <a:cxn ang="0">
                  <a:pos x="62" y="476"/>
                </a:cxn>
                <a:cxn ang="0">
                  <a:pos x="179" y="463"/>
                </a:cxn>
                <a:cxn ang="0">
                  <a:pos x="184" y="430"/>
                </a:cxn>
                <a:cxn ang="0">
                  <a:pos x="218" y="449"/>
                </a:cxn>
                <a:cxn ang="0">
                  <a:pos x="244" y="404"/>
                </a:cxn>
                <a:cxn ang="0">
                  <a:pos x="269" y="356"/>
                </a:cxn>
                <a:cxn ang="0">
                  <a:pos x="310" y="325"/>
                </a:cxn>
                <a:cxn ang="0">
                  <a:pos x="248" y="0"/>
                </a:cxn>
                <a:cxn ang="0">
                  <a:pos x="88" y="19"/>
                </a:cxn>
                <a:cxn ang="0">
                  <a:pos x="73" y="42"/>
                </a:cxn>
                <a:cxn ang="0">
                  <a:pos x="38" y="51"/>
                </a:cxn>
                <a:cxn ang="0">
                  <a:pos x="2" y="51"/>
                </a:cxn>
                <a:cxn ang="0">
                  <a:pos x="0" y="51"/>
                </a:cxn>
              </a:cxnLst>
              <a:rect l="0" t="0" r="r" b="b"/>
              <a:pathLst>
                <a:path w="310" h="498">
                  <a:moveTo>
                    <a:pt x="0" y="51"/>
                  </a:moveTo>
                  <a:lnTo>
                    <a:pt x="53" y="316"/>
                  </a:lnTo>
                  <a:lnTo>
                    <a:pt x="47" y="348"/>
                  </a:lnTo>
                  <a:lnTo>
                    <a:pt x="73" y="376"/>
                  </a:lnTo>
                  <a:lnTo>
                    <a:pt x="28" y="498"/>
                  </a:lnTo>
                  <a:lnTo>
                    <a:pt x="62" y="476"/>
                  </a:lnTo>
                  <a:lnTo>
                    <a:pt x="179" y="463"/>
                  </a:lnTo>
                  <a:lnTo>
                    <a:pt x="184" y="430"/>
                  </a:lnTo>
                  <a:lnTo>
                    <a:pt x="218" y="449"/>
                  </a:lnTo>
                  <a:lnTo>
                    <a:pt x="244" y="404"/>
                  </a:lnTo>
                  <a:lnTo>
                    <a:pt x="269" y="356"/>
                  </a:lnTo>
                  <a:lnTo>
                    <a:pt x="310" y="325"/>
                  </a:lnTo>
                  <a:lnTo>
                    <a:pt x="248" y="0"/>
                  </a:lnTo>
                  <a:lnTo>
                    <a:pt x="88" y="19"/>
                  </a:lnTo>
                  <a:lnTo>
                    <a:pt x="73" y="42"/>
                  </a:lnTo>
                  <a:lnTo>
                    <a:pt x="38" y="51"/>
                  </a:lnTo>
                  <a:lnTo>
                    <a:pt x="2" y="51"/>
                  </a:lnTo>
                  <a:lnTo>
                    <a:pt x="0" y="51"/>
                  </a:lnTo>
                  <a:close/>
                </a:path>
              </a:pathLst>
            </a:custGeom>
            <a:solidFill>
              <a:srgbClr val="FFEA00"/>
            </a:solidFill>
            <a:ln w="9525">
              <a:noFill/>
              <a:round/>
              <a:headEnd/>
              <a:tailEnd/>
            </a:ln>
          </p:spPr>
          <p:txBody>
            <a:bodyPr/>
            <a:lstStyle/>
            <a:p>
              <a:endParaRPr lang="en-US"/>
            </a:p>
          </p:txBody>
        </p:sp>
        <p:sp>
          <p:nvSpPr>
            <p:cNvPr id="745897" name="Freeform 425"/>
            <p:cNvSpPr>
              <a:spLocks/>
            </p:cNvSpPr>
            <p:nvPr/>
          </p:nvSpPr>
          <p:spPr bwMode="auto">
            <a:xfrm>
              <a:off x="3828" y="1854"/>
              <a:ext cx="310" cy="498"/>
            </a:xfrm>
            <a:custGeom>
              <a:avLst/>
              <a:gdLst/>
              <a:ahLst/>
              <a:cxnLst>
                <a:cxn ang="0">
                  <a:pos x="0" y="51"/>
                </a:cxn>
                <a:cxn ang="0">
                  <a:pos x="53" y="316"/>
                </a:cxn>
                <a:cxn ang="0">
                  <a:pos x="47" y="348"/>
                </a:cxn>
                <a:cxn ang="0">
                  <a:pos x="73" y="376"/>
                </a:cxn>
                <a:cxn ang="0">
                  <a:pos x="28" y="498"/>
                </a:cxn>
                <a:cxn ang="0">
                  <a:pos x="62" y="476"/>
                </a:cxn>
                <a:cxn ang="0">
                  <a:pos x="179" y="463"/>
                </a:cxn>
                <a:cxn ang="0">
                  <a:pos x="184" y="430"/>
                </a:cxn>
                <a:cxn ang="0">
                  <a:pos x="218" y="449"/>
                </a:cxn>
                <a:cxn ang="0">
                  <a:pos x="244" y="404"/>
                </a:cxn>
                <a:cxn ang="0">
                  <a:pos x="269" y="356"/>
                </a:cxn>
                <a:cxn ang="0">
                  <a:pos x="310" y="325"/>
                </a:cxn>
                <a:cxn ang="0">
                  <a:pos x="248" y="0"/>
                </a:cxn>
                <a:cxn ang="0">
                  <a:pos x="88" y="19"/>
                </a:cxn>
                <a:cxn ang="0">
                  <a:pos x="73" y="42"/>
                </a:cxn>
                <a:cxn ang="0">
                  <a:pos x="38" y="51"/>
                </a:cxn>
                <a:cxn ang="0">
                  <a:pos x="2" y="51"/>
                </a:cxn>
              </a:cxnLst>
              <a:rect l="0" t="0" r="r" b="b"/>
              <a:pathLst>
                <a:path w="310" h="498">
                  <a:moveTo>
                    <a:pt x="0" y="51"/>
                  </a:moveTo>
                  <a:lnTo>
                    <a:pt x="53" y="316"/>
                  </a:lnTo>
                  <a:lnTo>
                    <a:pt x="47" y="348"/>
                  </a:lnTo>
                  <a:lnTo>
                    <a:pt x="73" y="376"/>
                  </a:lnTo>
                  <a:lnTo>
                    <a:pt x="28" y="498"/>
                  </a:lnTo>
                  <a:lnTo>
                    <a:pt x="62" y="476"/>
                  </a:lnTo>
                  <a:lnTo>
                    <a:pt x="179" y="463"/>
                  </a:lnTo>
                  <a:lnTo>
                    <a:pt x="184" y="430"/>
                  </a:lnTo>
                  <a:lnTo>
                    <a:pt x="218" y="449"/>
                  </a:lnTo>
                  <a:lnTo>
                    <a:pt x="244" y="404"/>
                  </a:lnTo>
                  <a:lnTo>
                    <a:pt x="269" y="356"/>
                  </a:lnTo>
                  <a:lnTo>
                    <a:pt x="310" y="325"/>
                  </a:lnTo>
                  <a:lnTo>
                    <a:pt x="248" y="0"/>
                  </a:lnTo>
                  <a:lnTo>
                    <a:pt x="88" y="19"/>
                  </a:lnTo>
                  <a:lnTo>
                    <a:pt x="73" y="42"/>
                  </a:lnTo>
                  <a:lnTo>
                    <a:pt x="38" y="51"/>
                  </a:lnTo>
                  <a:lnTo>
                    <a:pt x="2" y="51"/>
                  </a:lnTo>
                </a:path>
              </a:pathLst>
            </a:custGeom>
            <a:noFill/>
            <a:ln w="12700" cap="rnd">
              <a:solidFill>
                <a:srgbClr val="000000"/>
              </a:solidFill>
              <a:prstDash val="solid"/>
              <a:round/>
              <a:headEnd/>
              <a:tailEnd/>
            </a:ln>
          </p:spPr>
          <p:txBody>
            <a:bodyPr/>
            <a:lstStyle/>
            <a:p>
              <a:endParaRPr lang="en-US"/>
            </a:p>
          </p:txBody>
        </p:sp>
      </p:grpSp>
      <p:sp>
        <p:nvSpPr>
          <p:cNvPr id="745898" name="Freeform 426"/>
          <p:cNvSpPr>
            <a:spLocks/>
          </p:cNvSpPr>
          <p:nvPr/>
        </p:nvSpPr>
        <p:spPr bwMode="auto">
          <a:xfrm>
            <a:off x="3671888" y="1858963"/>
            <a:ext cx="989012" cy="617537"/>
          </a:xfrm>
          <a:custGeom>
            <a:avLst/>
            <a:gdLst/>
            <a:ahLst/>
            <a:cxnLst>
              <a:cxn ang="0">
                <a:pos x="20" y="9"/>
              </a:cxn>
              <a:cxn ang="0">
                <a:pos x="0" y="389"/>
              </a:cxn>
              <a:cxn ang="0">
                <a:pos x="425" y="389"/>
              </a:cxn>
              <a:cxn ang="0">
                <a:pos x="623" y="376"/>
              </a:cxn>
              <a:cxn ang="0">
                <a:pos x="612" y="225"/>
              </a:cxn>
              <a:cxn ang="0">
                <a:pos x="577" y="147"/>
              </a:cxn>
              <a:cxn ang="0">
                <a:pos x="547" y="0"/>
              </a:cxn>
              <a:cxn ang="0">
                <a:pos x="304" y="9"/>
              </a:cxn>
              <a:cxn ang="0">
                <a:pos x="20" y="9"/>
              </a:cxn>
            </a:cxnLst>
            <a:rect l="0" t="0" r="r" b="b"/>
            <a:pathLst>
              <a:path w="623" h="389">
                <a:moveTo>
                  <a:pt x="20" y="9"/>
                </a:moveTo>
                <a:lnTo>
                  <a:pt x="0" y="389"/>
                </a:lnTo>
                <a:lnTo>
                  <a:pt x="425" y="389"/>
                </a:lnTo>
                <a:lnTo>
                  <a:pt x="623" y="376"/>
                </a:lnTo>
                <a:lnTo>
                  <a:pt x="612" y="225"/>
                </a:lnTo>
                <a:lnTo>
                  <a:pt x="577" y="147"/>
                </a:lnTo>
                <a:lnTo>
                  <a:pt x="547" y="0"/>
                </a:lnTo>
                <a:lnTo>
                  <a:pt x="304" y="9"/>
                </a:lnTo>
                <a:lnTo>
                  <a:pt x="20" y="9"/>
                </a:lnTo>
                <a:close/>
              </a:path>
            </a:pathLst>
          </a:custGeom>
          <a:solidFill>
            <a:srgbClr val="FFFFFF"/>
          </a:solidFill>
          <a:ln w="9525">
            <a:noFill/>
            <a:round/>
            <a:headEnd/>
            <a:tailEnd/>
          </a:ln>
        </p:spPr>
        <p:txBody>
          <a:bodyPr/>
          <a:lstStyle/>
          <a:p>
            <a:endParaRPr lang="en-US"/>
          </a:p>
        </p:txBody>
      </p:sp>
      <p:grpSp>
        <p:nvGrpSpPr>
          <p:cNvPr id="745871" name="Group 427"/>
          <p:cNvGrpSpPr>
            <a:grpSpLocks/>
          </p:cNvGrpSpPr>
          <p:nvPr/>
        </p:nvGrpSpPr>
        <p:grpSpPr bwMode="auto">
          <a:xfrm>
            <a:off x="3671888" y="1858963"/>
            <a:ext cx="989012" cy="617537"/>
            <a:chOff x="2361" y="1111"/>
            <a:chExt cx="623" cy="389"/>
          </a:xfrm>
        </p:grpSpPr>
        <p:sp>
          <p:nvSpPr>
            <p:cNvPr id="745900" name="Freeform 428"/>
            <p:cNvSpPr>
              <a:spLocks/>
            </p:cNvSpPr>
            <p:nvPr/>
          </p:nvSpPr>
          <p:spPr bwMode="auto">
            <a:xfrm>
              <a:off x="2361" y="1111"/>
              <a:ext cx="623" cy="389"/>
            </a:xfrm>
            <a:custGeom>
              <a:avLst/>
              <a:gdLst/>
              <a:ahLst/>
              <a:cxnLst>
                <a:cxn ang="0">
                  <a:pos x="20" y="9"/>
                </a:cxn>
                <a:cxn ang="0">
                  <a:pos x="0" y="389"/>
                </a:cxn>
                <a:cxn ang="0">
                  <a:pos x="425" y="389"/>
                </a:cxn>
                <a:cxn ang="0">
                  <a:pos x="623" y="376"/>
                </a:cxn>
                <a:cxn ang="0">
                  <a:pos x="612" y="225"/>
                </a:cxn>
                <a:cxn ang="0">
                  <a:pos x="577" y="147"/>
                </a:cxn>
                <a:cxn ang="0">
                  <a:pos x="547" y="0"/>
                </a:cxn>
                <a:cxn ang="0">
                  <a:pos x="304" y="9"/>
                </a:cxn>
                <a:cxn ang="0">
                  <a:pos x="20" y="9"/>
                </a:cxn>
              </a:cxnLst>
              <a:rect l="0" t="0" r="r" b="b"/>
              <a:pathLst>
                <a:path w="623" h="389">
                  <a:moveTo>
                    <a:pt x="20" y="9"/>
                  </a:moveTo>
                  <a:lnTo>
                    <a:pt x="0" y="389"/>
                  </a:lnTo>
                  <a:lnTo>
                    <a:pt x="425" y="389"/>
                  </a:lnTo>
                  <a:lnTo>
                    <a:pt x="623" y="376"/>
                  </a:lnTo>
                  <a:lnTo>
                    <a:pt x="612" y="225"/>
                  </a:lnTo>
                  <a:lnTo>
                    <a:pt x="577" y="147"/>
                  </a:lnTo>
                  <a:lnTo>
                    <a:pt x="547" y="0"/>
                  </a:lnTo>
                  <a:lnTo>
                    <a:pt x="304" y="9"/>
                  </a:lnTo>
                  <a:lnTo>
                    <a:pt x="20" y="9"/>
                  </a:lnTo>
                  <a:close/>
                </a:path>
              </a:pathLst>
            </a:custGeom>
            <a:solidFill>
              <a:srgbClr val="FFEA00"/>
            </a:solidFill>
            <a:ln w="9525">
              <a:noFill/>
              <a:round/>
              <a:headEnd/>
              <a:tailEnd/>
            </a:ln>
          </p:spPr>
          <p:txBody>
            <a:bodyPr/>
            <a:lstStyle/>
            <a:p>
              <a:endParaRPr lang="en-US"/>
            </a:p>
          </p:txBody>
        </p:sp>
        <p:sp>
          <p:nvSpPr>
            <p:cNvPr id="745901" name="Freeform 429"/>
            <p:cNvSpPr>
              <a:spLocks/>
            </p:cNvSpPr>
            <p:nvPr/>
          </p:nvSpPr>
          <p:spPr bwMode="auto">
            <a:xfrm>
              <a:off x="2361" y="1111"/>
              <a:ext cx="623" cy="389"/>
            </a:xfrm>
            <a:custGeom>
              <a:avLst/>
              <a:gdLst/>
              <a:ahLst/>
              <a:cxnLst>
                <a:cxn ang="0">
                  <a:pos x="20" y="9"/>
                </a:cxn>
                <a:cxn ang="0">
                  <a:pos x="0" y="389"/>
                </a:cxn>
                <a:cxn ang="0">
                  <a:pos x="425" y="389"/>
                </a:cxn>
                <a:cxn ang="0">
                  <a:pos x="623" y="376"/>
                </a:cxn>
                <a:cxn ang="0">
                  <a:pos x="612" y="225"/>
                </a:cxn>
                <a:cxn ang="0">
                  <a:pos x="577" y="147"/>
                </a:cxn>
                <a:cxn ang="0">
                  <a:pos x="547" y="0"/>
                </a:cxn>
                <a:cxn ang="0">
                  <a:pos x="304" y="9"/>
                </a:cxn>
                <a:cxn ang="0">
                  <a:pos x="20" y="9"/>
                </a:cxn>
              </a:cxnLst>
              <a:rect l="0" t="0" r="r" b="b"/>
              <a:pathLst>
                <a:path w="623" h="389">
                  <a:moveTo>
                    <a:pt x="20" y="9"/>
                  </a:moveTo>
                  <a:lnTo>
                    <a:pt x="0" y="389"/>
                  </a:lnTo>
                  <a:lnTo>
                    <a:pt x="425" y="389"/>
                  </a:lnTo>
                  <a:lnTo>
                    <a:pt x="623" y="376"/>
                  </a:lnTo>
                  <a:lnTo>
                    <a:pt x="612" y="225"/>
                  </a:lnTo>
                  <a:lnTo>
                    <a:pt x="577" y="147"/>
                  </a:lnTo>
                  <a:lnTo>
                    <a:pt x="547" y="0"/>
                  </a:lnTo>
                  <a:lnTo>
                    <a:pt x="304" y="9"/>
                  </a:lnTo>
                  <a:lnTo>
                    <a:pt x="20" y="9"/>
                  </a:lnTo>
                </a:path>
              </a:pathLst>
            </a:custGeom>
            <a:noFill/>
            <a:ln w="12700" cap="rnd">
              <a:solidFill>
                <a:srgbClr val="000000"/>
              </a:solidFill>
              <a:prstDash val="solid"/>
              <a:round/>
              <a:headEnd/>
              <a:tailEnd/>
            </a:ln>
          </p:spPr>
          <p:txBody>
            <a:bodyPr/>
            <a:lstStyle/>
            <a:p>
              <a:endParaRPr lang="en-US"/>
            </a:p>
          </p:txBody>
        </p:sp>
      </p:grpSp>
      <p:sp>
        <p:nvSpPr>
          <p:cNvPr id="745902" name="Freeform 430"/>
          <p:cNvSpPr>
            <a:spLocks/>
          </p:cNvSpPr>
          <p:nvPr/>
        </p:nvSpPr>
        <p:spPr bwMode="auto">
          <a:xfrm>
            <a:off x="3648075" y="2455863"/>
            <a:ext cx="1060450" cy="649287"/>
          </a:xfrm>
          <a:custGeom>
            <a:avLst/>
            <a:gdLst/>
            <a:ahLst/>
            <a:cxnLst>
              <a:cxn ang="0">
                <a:pos x="15" y="14"/>
              </a:cxn>
              <a:cxn ang="0">
                <a:pos x="440" y="14"/>
              </a:cxn>
              <a:cxn ang="0">
                <a:pos x="637" y="0"/>
              </a:cxn>
              <a:cxn ang="0">
                <a:pos x="617" y="35"/>
              </a:cxn>
              <a:cxn ang="0">
                <a:pos x="641" y="76"/>
              </a:cxn>
              <a:cxn ang="0">
                <a:pos x="668" y="273"/>
              </a:cxn>
              <a:cxn ang="0">
                <a:pos x="658" y="295"/>
              </a:cxn>
              <a:cxn ang="0">
                <a:pos x="668" y="317"/>
              </a:cxn>
              <a:cxn ang="0">
                <a:pos x="668" y="409"/>
              </a:cxn>
              <a:cxn ang="0">
                <a:pos x="641" y="377"/>
              </a:cxn>
              <a:cxn ang="0">
                <a:pos x="617" y="363"/>
              </a:cxn>
              <a:cxn ang="0">
                <a:pos x="572" y="367"/>
              </a:cxn>
              <a:cxn ang="0">
                <a:pos x="531" y="363"/>
              </a:cxn>
              <a:cxn ang="0">
                <a:pos x="480" y="344"/>
              </a:cxn>
              <a:cxn ang="0">
                <a:pos x="176" y="344"/>
              </a:cxn>
              <a:cxn ang="0">
                <a:pos x="0" y="340"/>
              </a:cxn>
              <a:cxn ang="0">
                <a:pos x="11" y="114"/>
              </a:cxn>
              <a:cxn ang="0">
                <a:pos x="15" y="14"/>
              </a:cxn>
            </a:cxnLst>
            <a:rect l="0" t="0" r="r" b="b"/>
            <a:pathLst>
              <a:path w="668" h="409">
                <a:moveTo>
                  <a:pt x="15" y="14"/>
                </a:moveTo>
                <a:lnTo>
                  <a:pt x="440" y="14"/>
                </a:lnTo>
                <a:lnTo>
                  <a:pt x="637" y="0"/>
                </a:lnTo>
                <a:lnTo>
                  <a:pt x="617" y="35"/>
                </a:lnTo>
                <a:lnTo>
                  <a:pt x="641" y="76"/>
                </a:lnTo>
                <a:lnTo>
                  <a:pt x="668" y="273"/>
                </a:lnTo>
                <a:lnTo>
                  <a:pt x="658" y="295"/>
                </a:lnTo>
                <a:lnTo>
                  <a:pt x="668" y="317"/>
                </a:lnTo>
                <a:lnTo>
                  <a:pt x="668" y="409"/>
                </a:lnTo>
                <a:lnTo>
                  <a:pt x="641" y="377"/>
                </a:lnTo>
                <a:lnTo>
                  <a:pt x="617" y="363"/>
                </a:lnTo>
                <a:lnTo>
                  <a:pt x="572" y="367"/>
                </a:lnTo>
                <a:lnTo>
                  <a:pt x="531" y="363"/>
                </a:lnTo>
                <a:lnTo>
                  <a:pt x="480" y="344"/>
                </a:lnTo>
                <a:lnTo>
                  <a:pt x="176" y="344"/>
                </a:lnTo>
                <a:lnTo>
                  <a:pt x="0" y="340"/>
                </a:lnTo>
                <a:lnTo>
                  <a:pt x="11" y="114"/>
                </a:lnTo>
                <a:lnTo>
                  <a:pt x="15" y="14"/>
                </a:lnTo>
                <a:close/>
              </a:path>
            </a:pathLst>
          </a:custGeom>
          <a:solidFill>
            <a:srgbClr val="FFFFFF"/>
          </a:solidFill>
          <a:ln w="9525">
            <a:noFill/>
            <a:round/>
            <a:headEnd/>
            <a:tailEnd/>
          </a:ln>
        </p:spPr>
        <p:txBody>
          <a:bodyPr/>
          <a:lstStyle/>
          <a:p>
            <a:endParaRPr lang="en-US"/>
          </a:p>
        </p:txBody>
      </p:sp>
      <p:grpSp>
        <p:nvGrpSpPr>
          <p:cNvPr id="745875" name="Group 431"/>
          <p:cNvGrpSpPr>
            <a:grpSpLocks/>
          </p:cNvGrpSpPr>
          <p:nvPr/>
        </p:nvGrpSpPr>
        <p:grpSpPr bwMode="auto">
          <a:xfrm>
            <a:off x="3648075" y="2455863"/>
            <a:ext cx="1060450" cy="649287"/>
            <a:chOff x="2346" y="1487"/>
            <a:chExt cx="668" cy="409"/>
          </a:xfrm>
        </p:grpSpPr>
        <p:sp>
          <p:nvSpPr>
            <p:cNvPr id="745904" name="Freeform 432"/>
            <p:cNvSpPr>
              <a:spLocks/>
            </p:cNvSpPr>
            <p:nvPr/>
          </p:nvSpPr>
          <p:spPr bwMode="auto">
            <a:xfrm>
              <a:off x="2346" y="1487"/>
              <a:ext cx="668" cy="409"/>
            </a:xfrm>
            <a:custGeom>
              <a:avLst/>
              <a:gdLst/>
              <a:ahLst/>
              <a:cxnLst>
                <a:cxn ang="0">
                  <a:pos x="15" y="14"/>
                </a:cxn>
                <a:cxn ang="0">
                  <a:pos x="440" y="14"/>
                </a:cxn>
                <a:cxn ang="0">
                  <a:pos x="637" y="0"/>
                </a:cxn>
                <a:cxn ang="0">
                  <a:pos x="617" y="35"/>
                </a:cxn>
                <a:cxn ang="0">
                  <a:pos x="641" y="76"/>
                </a:cxn>
                <a:cxn ang="0">
                  <a:pos x="668" y="273"/>
                </a:cxn>
                <a:cxn ang="0">
                  <a:pos x="658" y="295"/>
                </a:cxn>
                <a:cxn ang="0">
                  <a:pos x="668" y="317"/>
                </a:cxn>
                <a:cxn ang="0">
                  <a:pos x="668" y="409"/>
                </a:cxn>
                <a:cxn ang="0">
                  <a:pos x="641" y="377"/>
                </a:cxn>
                <a:cxn ang="0">
                  <a:pos x="617" y="363"/>
                </a:cxn>
                <a:cxn ang="0">
                  <a:pos x="572" y="367"/>
                </a:cxn>
                <a:cxn ang="0">
                  <a:pos x="531" y="363"/>
                </a:cxn>
                <a:cxn ang="0">
                  <a:pos x="480" y="344"/>
                </a:cxn>
                <a:cxn ang="0">
                  <a:pos x="176" y="344"/>
                </a:cxn>
                <a:cxn ang="0">
                  <a:pos x="0" y="340"/>
                </a:cxn>
                <a:cxn ang="0">
                  <a:pos x="11" y="114"/>
                </a:cxn>
                <a:cxn ang="0">
                  <a:pos x="15" y="14"/>
                </a:cxn>
              </a:cxnLst>
              <a:rect l="0" t="0" r="r" b="b"/>
              <a:pathLst>
                <a:path w="668" h="409">
                  <a:moveTo>
                    <a:pt x="15" y="14"/>
                  </a:moveTo>
                  <a:lnTo>
                    <a:pt x="440" y="14"/>
                  </a:lnTo>
                  <a:lnTo>
                    <a:pt x="637" y="0"/>
                  </a:lnTo>
                  <a:lnTo>
                    <a:pt x="617" y="35"/>
                  </a:lnTo>
                  <a:lnTo>
                    <a:pt x="641" y="76"/>
                  </a:lnTo>
                  <a:lnTo>
                    <a:pt x="668" y="273"/>
                  </a:lnTo>
                  <a:lnTo>
                    <a:pt x="658" y="295"/>
                  </a:lnTo>
                  <a:lnTo>
                    <a:pt x="668" y="317"/>
                  </a:lnTo>
                  <a:lnTo>
                    <a:pt x="668" y="409"/>
                  </a:lnTo>
                  <a:lnTo>
                    <a:pt x="641" y="377"/>
                  </a:lnTo>
                  <a:lnTo>
                    <a:pt x="617" y="363"/>
                  </a:lnTo>
                  <a:lnTo>
                    <a:pt x="572" y="367"/>
                  </a:lnTo>
                  <a:lnTo>
                    <a:pt x="531" y="363"/>
                  </a:lnTo>
                  <a:lnTo>
                    <a:pt x="480" y="344"/>
                  </a:lnTo>
                  <a:lnTo>
                    <a:pt x="176" y="344"/>
                  </a:lnTo>
                  <a:lnTo>
                    <a:pt x="0" y="340"/>
                  </a:lnTo>
                  <a:lnTo>
                    <a:pt x="11" y="114"/>
                  </a:lnTo>
                  <a:lnTo>
                    <a:pt x="15" y="14"/>
                  </a:lnTo>
                  <a:close/>
                </a:path>
              </a:pathLst>
            </a:custGeom>
            <a:solidFill>
              <a:srgbClr val="FFEA00"/>
            </a:solidFill>
            <a:ln w="9525">
              <a:noFill/>
              <a:round/>
              <a:headEnd/>
              <a:tailEnd/>
            </a:ln>
          </p:spPr>
          <p:txBody>
            <a:bodyPr/>
            <a:lstStyle/>
            <a:p>
              <a:endParaRPr lang="en-US"/>
            </a:p>
          </p:txBody>
        </p:sp>
        <p:sp>
          <p:nvSpPr>
            <p:cNvPr id="745905" name="Freeform 433"/>
            <p:cNvSpPr>
              <a:spLocks/>
            </p:cNvSpPr>
            <p:nvPr/>
          </p:nvSpPr>
          <p:spPr bwMode="auto">
            <a:xfrm>
              <a:off x="2346" y="1487"/>
              <a:ext cx="668" cy="409"/>
            </a:xfrm>
            <a:custGeom>
              <a:avLst/>
              <a:gdLst/>
              <a:ahLst/>
              <a:cxnLst>
                <a:cxn ang="0">
                  <a:pos x="15" y="14"/>
                </a:cxn>
                <a:cxn ang="0">
                  <a:pos x="440" y="14"/>
                </a:cxn>
                <a:cxn ang="0">
                  <a:pos x="637" y="0"/>
                </a:cxn>
                <a:cxn ang="0">
                  <a:pos x="617" y="35"/>
                </a:cxn>
                <a:cxn ang="0">
                  <a:pos x="641" y="76"/>
                </a:cxn>
                <a:cxn ang="0">
                  <a:pos x="668" y="273"/>
                </a:cxn>
                <a:cxn ang="0">
                  <a:pos x="658" y="295"/>
                </a:cxn>
                <a:cxn ang="0">
                  <a:pos x="668" y="317"/>
                </a:cxn>
                <a:cxn ang="0">
                  <a:pos x="668" y="409"/>
                </a:cxn>
                <a:cxn ang="0">
                  <a:pos x="641" y="377"/>
                </a:cxn>
                <a:cxn ang="0">
                  <a:pos x="617" y="363"/>
                </a:cxn>
                <a:cxn ang="0">
                  <a:pos x="572" y="367"/>
                </a:cxn>
                <a:cxn ang="0">
                  <a:pos x="531" y="363"/>
                </a:cxn>
                <a:cxn ang="0">
                  <a:pos x="480" y="344"/>
                </a:cxn>
                <a:cxn ang="0">
                  <a:pos x="176" y="344"/>
                </a:cxn>
                <a:cxn ang="0">
                  <a:pos x="0" y="340"/>
                </a:cxn>
                <a:cxn ang="0">
                  <a:pos x="11" y="114"/>
                </a:cxn>
                <a:cxn ang="0">
                  <a:pos x="15" y="14"/>
                </a:cxn>
              </a:cxnLst>
              <a:rect l="0" t="0" r="r" b="b"/>
              <a:pathLst>
                <a:path w="668" h="409">
                  <a:moveTo>
                    <a:pt x="15" y="14"/>
                  </a:moveTo>
                  <a:lnTo>
                    <a:pt x="440" y="14"/>
                  </a:lnTo>
                  <a:lnTo>
                    <a:pt x="637" y="0"/>
                  </a:lnTo>
                  <a:lnTo>
                    <a:pt x="617" y="35"/>
                  </a:lnTo>
                  <a:lnTo>
                    <a:pt x="641" y="76"/>
                  </a:lnTo>
                  <a:lnTo>
                    <a:pt x="668" y="273"/>
                  </a:lnTo>
                  <a:lnTo>
                    <a:pt x="658" y="295"/>
                  </a:lnTo>
                  <a:lnTo>
                    <a:pt x="668" y="317"/>
                  </a:lnTo>
                  <a:lnTo>
                    <a:pt x="668" y="409"/>
                  </a:lnTo>
                  <a:lnTo>
                    <a:pt x="641" y="377"/>
                  </a:lnTo>
                  <a:lnTo>
                    <a:pt x="617" y="363"/>
                  </a:lnTo>
                  <a:lnTo>
                    <a:pt x="572" y="367"/>
                  </a:lnTo>
                  <a:lnTo>
                    <a:pt x="531" y="363"/>
                  </a:lnTo>
                  <a:lnTo>
                    <a:pt x="480" y="344"/>
                  </a:lnTo>
                  <a:lnTo>
                    <a:pt x="176" y="344"/>
                  </a:lnTo>
                  <a:lnTo>
                    <a:pt x="0" y="340"/>
                  </a:lnTo>
                  <a:lnTo>
                    <a:pt x="11" y="114"/>
                  </a:lnTo>
                  <a:lnTo>
                    <a:pt x="15" y="14"/>
                  </a:lnTo>
                </a:path>
              </a:pathLst>
            </a:custGeom>
            <a:noFill/>
            <a:ln w="12700" cap="rnd">
              <a:solidFill>
                <a:srgbClr val="000000"/>
              </a:solidFill>
              <a:prstDash val="solid"/>
              <a:round/>
              <a:headEnd/>
              <a:tailEnd/>
            </a:ln>
          </p:spPr>
          <p:txBody>
            <a:bodyPr/>
            <a:lstStyle/>
            <a:p>
              <a:endParaRPr lang="en-US"/>
            </a:p>
          </p:txBody>
        </p:sp>
      </p:grpSp>
      <p:sp>
        <p:nvSpPr>
          <p:cNvPr id="745906" name="Freeform 434"/>
          <p:cNvSpPr>
            <a:spLocks/>
          </p:cNvSpPr>
          <p:nvPr/>
        </p:nvSpPr>
        <p:spPr bwMode="auto">
          <a:xfrm>
            <a:off x="4540250" y="1741488"/>
            <a:ext cx="1052513" cy="1146175"/>
          </a:xfrm>
          <a:custGeom>
            <a:avLst/>
            <a:gdLst/>
            <a:ahLst/>
            <a:cxnLst>
              <a:cxn ang="0">
                <a:pos x="663" y="161"/>
              </a:cxn>
              <a:cxn ang="0">
                <a:pos x="612" y="211"/>
              </a:cxn>
              <a:cxn ang="0">
                <a:pos x="547" y="242"/>
              </a:cxn>
              <a:cxn ang="0">
                <a:pos x="470" y="335"/>
              </a:cxn>
              <a:cxn ang="0">
                <a:pos x="446" y="366"/>
              </a:cxn>
              <a:cxn ang="0">
                <a:pos x="436" y="412"/>
              </a:cxn>
              <a:cxn ang="0">
                <a:pos x="401" y="426"/>
              </a:cxn>
              <a:cxn ang="0">
                <a:pos x="436" y="439"/>
              </a:cxn>
              <a:cxn ang="0">
                <a:pos x="401" y="439"/>
              </a:cxn>
              <a:cxn ang="0">
                <a:pos x="421" y="449"/>
              </a:cxn>
              <a:cxn ang="0">
                <a:pos x="412" y="480"/>
              </a:cxn>
              <a:cxn ang="0">
                <a:pos x="425" y="553"/>
              </a:cxn>
              <a:cxn ang="0">
                <a:pos x="401" y="585"/>
              </a:cxn>
              <a:cxn ang="0">
                <a:pos x="470" y="598"/>
              </a:cxn>
              <a:cxn ang="0">
                <a:pos x="511" y="635"/>
              </a:cxn>
              <a:cxn ang="0">
                <a:pos x="553" y="652"/>
              </a:cxn>
              <a:cxn ang="0">
                <a:pos x="562" y="700"/>
              </a:cxn>
              <a:cxn ang="0">
                <a:pos x="107" y="722"/>
              </a:cxn>
              <a:cxn ang="0">
                <a:pos x="80" y="525"/>
              </a:cxn>
              <a:cxn ang="0">
                <a:pos x="56" y="484"/>
              </a:cxn>
              <a:cxn ang="0">
                <a:pos x="75" y="449"/>
              </a:cxn>
              <a:cxn ang="0">
                <a:pos x="65" y="298"/>
              </a:cxn>
              <a:cxn ang="0">
                <a:pos x="30" y="220"/>
              </a:cxn>
              <a:cxn ang="0">
                <a:pos x="0" y="74"/>
              </a:cxn>
              <a:cxn ang="0">
                <a:pos x="172" y="60"/>
              </a:cxn>
              <a:cxn ang="0">
                <a:pos x="225" y="0"/>
              </a:cxn>
              <a:cxn ang="0">
                <a:pos x="259" y="14"/>
              </a:cxn>
              <a:cxn ang="0">
                <a:pos x="244" y="47"/>
              </a:cxn>
              <a:cxn ang="0">
                <a:pos x="274" y="60"/>
              </a:cxn>
              <a:cxn ang="0">
                <a:pos x="259" y="92"/>
              </a:cxn>
              <a:cxn ang="0">
                <a:pos x="309" y="115"/>
              </a:cxn>
              <a:cxn ang="0">
                <a:pos x="371" y="101"/>
              </a:cxn>
              <a:cxn ang="0">
                <a:pos x="538" y="161"/>
              </a:cxn>
              <a:cxn ang="0">
                <a:pos x="663" y="161"/>
              </a:cxn>
            </a:cxnLst>
            <a:rect l="0" t="0" r="r" b="b"/>
            <a:pathLst>
              <a:path w="663" h="722">
                <a:moveTo>
                  <a:pt x="663" y="161"/>
                </a:moveTo>
                <a:lnTo>
                  <a:pt x="612" y="211"/>
                </a:lnTo>
                <a:lnTo>
                  <a:pt x="547" y="242"/>
                </a:lnTo>
                <a:lnTo>
                  <a:pt x="470" y="335"/>
                </a:lnTo>
                <a:lnTo>
                  <a:pt x="446" y="366"/>
                </a:lnTo>
                <a:lnTo>
                  <a:pt x="436" y="412"/>
                </a:lnTo>
                <a:lnTo>
                  <a:pt x="401" y="426"/>
                </a:lnTo>
                <a:lnTo>
                  <a:pt x="436" y="439"/>
                </a:lnTo>
                <a:lnTo>
                  <a:pt x="401" y="439"/>
                </a:lnTo>
                <a:lnTo>
                  <a:pt x="421" y="449"/>
                </a:lnTo>
                <a:lnTo>
                  <a:pt x="412" y="480"/>
                </a:lnTo>
                <a:lnTo>
                  <a:pt x="425" y="553"/>
                </a:lnTo>
                <a:lnTo>
                  <a:pt x="401" y="585"/>
                </a:lnTo>
                <a:lnTo>
                  <a:pt x="470" y="598"/>
                </a:lnTo>
                <a:lnTo>
                  <a:pt x="511" y="635"/>
                </a:lnTo>
                <a:lnTo>
                  <a:pt x="553" y="652"/>
                </a:lnTo>
                <a:lnTo>
                  <a:pt x="562" y="700"/>
                </a:lnTo>
                <a:lnTo>
                  <a:pt x="107" y="722"/>
                </a:lnTo>
                <a:lnTo>
                  <a:pt x="80" y="525"/>
                </a:lnTo>
                <a:lnTo>
                  <a:pt x="56" y="484"/>
                </a:lnTo>
                <a:lnTo>
                  <a:pt x="75" y="449"/>
                </a:lnTo>
                <a:lnTo>
                  <a:pt x="65" y="298"/>
                </a:lnTo>
                <a:lnTo>
                  <a:pt x="30" y="220"/>
                </a:lnTo>
                <a:lnTo>
                  <a:pt x="0" y="74"/>
                </a:lnTo>
                <a:lnTo>
                  <a:pt x="172" y="60"/>
                </a:lnTo>
                <a:lnTo>
                  <a:pt x="225" y="0"/>
                </a:lnTo>
                <a:lnTo>
                  <a:pt x="259" y="14"/>
                </a:lnTo>
                <a:lnTo>
                  <a:pt x="244" y="47"/>
                </a:lnTo>
                <a:lnTo>
                  <a:pt x="274" y="60"/>
                </a:lnTo>
                <a:lnTo>
                  <a:pt x="259" y="92"/>
                </a:lnTo>
                <a:lnTo>
                  <a:pt x="309" y="115"/>
                </a:lnTo>
                <a:lnTo>
                  <a:pt x="371" y="101"/>
                </a:lnTo>
                <a:lnTo>
                  <a:pt x="538" y="161"/>
                </a:lnTo>
                <a:lnTo>
                  <a:pt x="663" y="161"/>
                </a:lnTo>
                <a:close/>
              </a:path>
            </a:pathLst>
          </a:custGeom>
          <a:solidFill>
            <a:srgbClr val="FFFFFF"/>
          </a:solidFill>
          <a:ln w="9525">
            <a:noFill/>
            <a:round/>
            <a:headEnd/>
            <a:tailEnd/>
          </a:ln>
        </p:spPr>
        <p:txBody>
          <a:bodyPr/>
          <a:lstStyle/>
          <a:p>
            <a:endParaRPr lang="en-US"/>
          </a:p>
        </p:txBody>
      </p:sp>
      <p:grpSp>
        <p:nvGrpSpPr>
          <p:cNvPr id="745879" name="Group 435"/>
          <p:cNvGrpSpPr>
            <a:grpSpLocks/>
          </p:cNvGrpSpPr>
          <p:nvPr/>
        </p:nvGrpSpPr>
        <p:grpSpPr bwMode="auto">
          <a:xfrm>
            <a:off x="4540250" y="1741488"/>
            <a:ext cx="1052513" cy="1146175"/>
            <a:chOff x="2908" y="1037"/>
            <a:chExt cx="663" cy="722"/>
          </a:xfrm>
        </p:grpSpPr>
        <p:sp>
          <p:nvSpPr>
            <p:cNvPr id="745908" name="Freeform 436"/>
            <p:cNvSpPr>
              <a:spLocks/>
            </p:cNvSpPr>
            <p:nvPr/>
          </p:nvSpPr>
          <p:spPr bwMode="auto">
            <a:xfrm>
              <a:off x="2908" y="1037"/>
              <a:ext cx="663" cy="722"/>
            </a:xfrm>
            <a:custGeom>
              <a:avLst/>
              <a:gdLst/>
              <a:ahLst/>
              <a:cxnLst>
                <a:cxn ang="0">
                  <a:pos x="663" y="161"/>
                </a:cxn>
                <a:cxn ang="0">
                  <a:pos x="612" y="211"/>
                </a:cxn>
                <a:cxn ang="0">
                  <a:pos x="547" y="242"/>
                </a:cxn>
                <a:cxn ang="0">
                  <a:pos x="470" y="335"/>
                </a:cxn>
                <a:cxn ang="0">
                  <a:pos x="446" y="366"/>
                </a:cxn>
                <a:cxn ang="0">
                  <a:pos x="436" y="412"/>
                </a:cxn>
                <a:cxn ang="0">
                  <a:pos x="401" y="426"/>
                </a:cxn>
                <a:cxn ang="0">
                  <a:pos x="436" y="439"/>
                </a:cxn>
                <a:cxn ang="0">
                  <a:pos x="401" y="439"/>
                </a:cxn>
                <a:cxn ang="0">
                  <a:pos x="421" y="449"/>
                </a:cxn>
                <a:cxn ang="0">
                  <a:pos x="412" y="480"/>
                </a:cxn>
                <a:cxn ang="0">
                  <a:pos x="425" y="553"/>
                </a:cxn>
                <a:cxn ang="0">
                  <a:pos x="401" y="585"/>
                </a:cxn>
                <a:cxn ang="0">
                  <a:pos x="470" y="598"/>
                </a:cxn>
                <a:cxn ang="0">
                  <a:pos x="511" y="635"/>
                </a:cxn>
                <a:cxn ang="0">
                  <a:pos x="553" y="652"/>
                </a:cxn>
                <a:cxn ang="0">
                  <a:pos x="562" y="700"/>
                </a:cxn>
                <a:cxn ang="0">
                  <a:pos x="107" y="722"/>
                </a:cxn>
                <a:cxn ang="0">
                  <a:pos x="80" y="525"/>
                </a:cxn>
                <a:cxn ang="0">
                  <a:pos x="56" y="484"/>
                </a:cxn>
                <a:cxn ang="0">
                  <a:pos x="75" y="449"/>
                </a:cxn>
                <a:cxn ang="0">
                  <a:pos x="65" y="298"/>
                </a:cxn>
                <a:cxn ang="0">
                  <a:pos x="30" y="220"/>
                </a:cxn>
                <a:cxn ang="0">
                  <a:pos x="0" y="74"/>
                </a:cxn>
                <a:cxn ang="0">
                  <a:pos x="172" y="60"/>
                </a:cxn>
                <a:cxn ang="0">
                  <a:pos x="225" y="0"/>
                </a:cxn>
                <a:cxn ang="0">
                  <a:pos x="259" y="14"/>
                </a:cxn>
                <a:cxn ang="0">
                  <a:pos x="244" y="47"/>
                </a:cxn>
                <a:cxn ang="0">
                  <a:pos x="274" y="60"/>
                </a:cxn>
                <a:cxn ang="0">
                  <a:pos x="259" y="92"/>
                </a:cxn>
                <a:cxn ang="0">
                  <a:pos x="309" y="115"/>
                </a:cxn>
                <a:cxn ang="0">
                  <a:pos x="371" y="101"/>
                </a:cxn>
                <a:cxn ang="0">
                  <a:pos x="538" y="161"/>
                </a:cxn>
                <a:cxn ang="0">
                  <a:pos x="663" y="161"/>
                </a:cxn>
              </a:cxnLst>
              <a:rect l="0" t="0" r="r" b="b"/>
              <a:pathLst>
                <a:path w="663" h="722">
                  <a:moveTo>
                    <a:pt x="663" y="161"/>
                  </a:moveTo>
                  <a:lnTo>
                    <a:pt x="612" y="211"/>
                  </a:lnTo>
                  <a:lnTo>
                    <a:pt x="547" y="242"/>
                  </a:lnTo>
                  <a:lnTo>
                    <a:pt x="470" y="335"/>
                  </a:lnTo>
                  <a:lnTo>
                    <a:pt x="446" y="366"/>
                  </a:lnTo>
                  <a:lnTo>
                    <a:pt x="436" y="412"/>
                  </a:lnTo>
                  <a:lnTo>
                    <a:pt x="401" y="426"/>
                  </a:lnTo>
                  <a:lnTo>
                    <a:pt x="436" y="439"/>
                  </a:lnTo>
                  <a:lnTo>
                    <a:pt x="401" y="439"/>
                  </a:lnTo>
                  <a:lnTo>
                    <a:pt x="421" y="449"/>
                  </a:lnTo>
                  <a:lnTo>
                    <a:pt x="412" y="480"/>
                  </a:lnTo>
                  <a:lnTo>
                    <a:pt x="425" y="553"/>
                  </a:lnTo>
                  <a:lnTo>
                    <a:pt x="401" y="585"/>
                  </a:lnTo>
                  <a:lnTo>
                    <a:pt x="470" y="598"/>
                  </a:lnTo>
                  <a:lnTo>
                    <a:pt x="511" y="635"/>
                  </a:lnTo>
                  <a:lnTo>
                    <a:pt x="553" y="652"/>
                  </a:lnTo>
                  <a:lnTo>
                    <a:pt x="562" y="700"/>
                  </a:lnTo>
                  <a:lnTo>
                    <a:pt x="107" y="722"/>
                  </a:lnTo>
                  <a:lnTo>
                    <a:pt x="80" y="525"/>
                  </a:lnTo>
                  <a:lnTo>
                    <a:pt x="56" y="484"/>
                  </a:lnTo>
                  <a:lnTo>
                    <a:pt x="75" y="449"/>
                  </a:lnTo>
                  <a:lnTo>
                    <a:pt x="65" y="298"/>
                  </a:lnTo>
                  <a:lnTo>
                    <a:pt x="30" y="220"/>
                  </a:lnTo>
                  <a:lnTo>
                    <a:pt x="0" y="74"/>
                  </a:lnTo>
                  <a:lnTo>
                    <a:pt x="172" y="60"/>
                  </a:lnTo>
                  <a:lnTo>
                    <a:pt x="225" y="0"/>
                  </a:lnTo>
                  <a:lnTo>
                    <a:pt x="259" y="14"/>
                  </a:lnTo>
                  <a:lnTo>
                    <a:pt x="244" y="47"/>
                  </a:lnTo>
                  <a:lnTo>
                    <a:pt x="274" y="60"/>
                  </a:lnTo>
                  <a:lnTo>
                    <a:pt x="259" y="92"/>
                  </a:lnTo>
                  <a:lnTo>
                    <a:pt x="309" y="115"/>
                  </a:lnTo>
                  <a:lnTo>
                    <a:pt x="371" y="101"/>
                  </a:lnTo>
                  <a:lnTo>
                    <a:pt x="538" y="161"/>
                  </a:lnTo>
                  <a:lnTo>
                    <a:pt x="663" y="161"/>
                  </a:lnTo>
                  <a:close/>
                </a:path>
              </a:pathLst>
            </a:custGeom>
            <a:solidFill>
              <a:srgbClr val="FFEA00"/>
            </a:solidFill>
            <a:ln w="9525">
              <a:noFill/>
              <a:round/>
              <a:headEnd/>
              <a:tailEnd/>
            </a:ln>
          </p:spPr>
          <p:txBody>
            <a:bodyPr/>
            <a:lstStyle/>
            <a:p>
              <a:endParaRPr lang="en-US"/>
            </a:p>
          </p:txBody>
        </p:sp>
        <p:sp>
          <p:nvSpPr>
            <p:cNvPr id="745909" name="Freeform 437"/>
            <p:cNvSpPr>
              <a:spLocks/>
            </p:cNvSpPr>
            <p:nvPr/>
          </p:nvSpPr>
          <p:spPr bwMode="auto">
            <a:xfrm>
              <a:off x="2908" y="1037"/>
              <a:ext cx="663" cy="722"/>
            </a:xfrm>
            <a:custGeom>
              <a:avLst/>
              <a:gdLst/>
              <a:ahLst/>
              <a:cxnLst>
                <a:cxn ang="0">
                  <a:pos x="663" y="161"/>
                </a:cxn>
                <a:cxn ang="0">
                  <a:pos x="612" y="211"/>
                </a:cxn>
                <a:cxn ang="0">
                  <a:pos x="547" y="242"/>
                </a:cxn>
                <a:cxn ang="0">
                  <a:pos x="470" y="335"/>
                </a:cxn>
                <a:cxn ang="0">
                  <a:pos x="446" y="366"/>
                </a:cxn>
                <a:cxn ang="0">
                  <a:pos x="436" y="412"/>
                </a:cxn>
                <a:cxn ang="0">
                  <a:pos x="401" y="426"/>
                </a:cxn>
                <a:cxn ang="0">
                  <a:pos x="436" y="439"/>
                </a:cxn>
                <a:cxn ang="0">
                  <a:pos x="401" y="439"/>
                </a:cxn>
                <a:cxn ang="0">
                  <a:pos x="421" y="449"/>
                </a:cxn>
                <a:cxn ang="0">
                  <a:pos x="412" y="480"/>
                </a:cxn>
                <a:cxn ang="0">
                  <a:pos x="425" y="553"/>
                </a:cxn>
                <a:cxn ang="0">
                  <a:pos x="401" y="585"/>
                </a:cxn>
                <a:cxn ang="0">
                  <a:pos x="470" y="598"/>
                </a:cxn>
                <a:cxn ang="0">
                  <a:pos x="511" y="635"/>
                </a:cxn>
                <a:cxn ang="0">
                  <a:pos x="553" y="652"/>
                </a:cxn>
                <a:cxn ang="0">
                  <a:pos x="562" y="700"/>
                </a:cxn>
                <a:cxn ang="0">
                  <a:pos x="107" y="722"/>
                </a:cxn>
                <a:cxn ang="0">
                  <a:pos x="80" y="525"/>
                </a:cxn>
                <a:cxn ang="0">
                  <a:pos x="56" y="484"/>
                </a:cxn>
                <a:cxn ang="0">
                  <a:pos x="75" y="449"/>
                </a:cxn>
                <a:cxn ang="0">
                  <a:pos x="65" y="298"/>
                </a:cxn>
                <a:cxn ang="0">
                  <a:pos x="30" y="220"/>
                </a:cxn>
                <a:cxn ang="0">
                  <a:pos x="0" y="74"/>
                </a:cxn>
                <a:cxn ang="0">
                  <a:pos x="172" y="60"/>
                </a:cxn>
                <a:cxn ang="0">
                  <a:pos x="225" y="0"/>
                </a:cxn>
                <a:cxn ang="0">
                  <a:pos x="259" y="14"/>
                </a:cxn>
                <a:cxn ang="0">
                  <a:pos x="244" y="47"/>
                </a:cxn>
                <a:cxn ang="0">
                  <a:pos x="274" y="60"/>
                </a:cxn>
                <a:cxn ang="0">
                  <a:pos x="259" y="92"/>
                </a:cxn>
                <a:cxn ang="0">
                  <a:pos x="309" y="115"/>
                </a:cxn>
                <a:cxn ang="0">
                  <a:pos x="371" y="101"/>
                </a:cxn>
                <a:cxn ang="0">
                  <a:pos x="538" y="161"/>
                </a:cxn>
                <a:cxn ang="0">
                  <a:pos x="663" y="161"/>
                </a:cxn>
              </a:cxnLst>
              <a:rect l="0" t="0" r="r" b="b"/>
              <a:pathLst>
                <a:path w="663" h="722">
                  <a:moveTo>
                    <a:pt x="663" y="161"/>
                  </a:moveTo>
                  <a:lnTo>
                    <a:pt x="612" y="211"/>
                  </a:lnTo>
                  <a:lnTo>
                    <a:pt x="547" y="242"/>
                  </a:lnTo>
                  <a:lnTo>
                    <a:pt x="470" y="335"/>
                  </a:lnTo>
                  <a:lnTo>
                    <a:pt x="446" y="366"/>
                  </a:lnTo>
                  <a:lnTo>
                    <a:pt x="436" y="412"/>
                  </a:lnTo>
                  <a:lnTo>
                    <a:pt x="401" y="426"/>
                  </a:lnTo>
                  <a:lnTo>
                    <a:pt x="436" y="439"/>
                  </a:lnTo>
                  <a:lnTo>
                    <a:pt x="401" y="439"/>
                  </a:lnTo>
                  <a:lnTo>
                    <a:pt x="421" y="449"/>
                  </a:lnTo>
                  <a:lnTo>
                    <a:pt x="412" y="480"/>
                  </a:lnTo>
                  <a:lnTo>
                    <a:pt x="425" y="553"/>
                  </a:lnTo>
                  <a:lnTo>
                    <a:pt x="401" y="585"/>
                  </a:lnTo>
                  <a:lnTo>
                    <a:pt x="470" y="598"/>
                  </a:lnTo>
                  <a:lnTo>
                    <a:pt x="511" y="635"/>
                  </a:lnTo>
                  <a:lnTo>
                    <a:pt x="553" y="652"/>
                  </a:lnTo>
                  <a:lnTo>
                    <a:pt x="562" y="700"/>
                  </a:lnTo>
                  <a:lnTo>
                    <a:pt x="107" y="722"/>
                  </a:lnTo>
                  <a:lnTo>
                    <a:pt x="80" y="525"/>
                  </a:lnTo>
                  <a:lnTo>
                    <a:pt x="56" y="484"/>
                  </a:lnTo>
                  <a:lnTo>
                    <a:pt x="75" y="449"/>
                  </a:lnTo>
                  <a:lnTo>
                    <a:pt x="65" y="298"/>
                  </a:lnTo>
                  <a:lnTo>
                    <a:pt x="30" y="220"/>
                  </a:lnTo>
                  <a:lnTo>
                    <a:pt x="0" y="74"/>
                  </a:lnTo>
                  <a:lnTo>
                    <a:pt x="172" y="60"/>
                  </a:lnTo>
                  <a:lnTo>
                    <a:pt x="225" y="0"/>
                  </a:lnTo>
                  <a:lnTo>
                    <a:pt x="259" y="14"/>
                  </a:lnTo>
                  <a:lnTo>
                    <a:pt x="244" y="47"/>
                  </a:lnTo>
                  <a:lnTo>
                    <a:pt x="274" y="60"/>
                  </a:lnTo>
                  <a:lnTo>
                    <a:pt x="259" y="92"/>
                  </a:lnTo>
                  <a:lnTo>
                    <a:pt x="309" y="115"/>
                  </a:lnTo>
                  <a:lnTo>
                    <a:pt x="371" y="101"/>
                  </a:lnTo>
                  <a:lnTo>
                    <a:pt x="538" y="161"/>
                  </a:lnTo>
                  <a:lnTo>
                    <a:pt x="663" y="161"/>
                  </a:lnTo>
                </a:path>
              </a:pathLst>
            </a:custGeom>
            <a:noFill/>
            <a:ln w="12700" cap="rnd">
              <a:solidFill>
                <a:srgbClr val="000000"/>
              </a:solidFill>
              <a:prstDash val="solid"/>
              <a:round/>
              <a:headEnd/>
              <a:tailEnd/>
            </a:ln>
          </p:spPr>
          <p:txBody>
            <a:bodyPr/>
            <a:lstStyle/>
            <a:p>
              <a:endParaRPr lang="en-US"/>
            </a:p>
          </p:txBody>
        </p:sp>
      </p:grpSp>
      <p:sp>
        <p:nvSpPr>
          <p:cNvPr id="745910" name="Freeform 438"/>
          <p:cNvSpPr>
            <a:spLocks/>
          </p:cNvSpPr>
          <p:nvPr/>
        </p:nvSpPr>
        <p:spPr bwMode="auto">
          <a:xfrm>
            <a:off x="5176838" y="2235200"/>
            <a:ext cx="800100" cy="781050"/>
          </a:xfrm>
          <a:custGeom>
            <a:avLst/>
            <a:gdLst/>
            <a:ahLst/>
            <a:cxnLst>
              <a:cxn ang="0">
                <a:pos x="201" y="37"/>
              </a:cxn>
              <a:cxn ang="0">
                <a:pos x="161" y="37"/>
              </a:cxn>
              <a:cxn ang="0">
                <a:pos x="161" y="0"/>
              </a:cxn>
              <a:cxn ang="0">
                <a:pos x="69" y="23"/>
              </a:cxn>
              <a:cxn ang="0">
                <a:pos x="45" y="54"/>
              </a:cxn>
              <a:cxn ang="0">
                <a:pos x="35" y="101"/>
              </a:cxn>
              <a:cxn ang="0">
                <a:pos x="0" y="114"/>
              </a:cxn>
              <a:cxn ang="0">
                <a:pos x="35" y="128"/>
              </a:cxn>
              <a:cxn ang="0">
                <a:pos x="0" y="128"/>
              </a:cxn>
              <a:cxn ang="0">
                <a:pos x="20" y="137"/>
              </a:cxn>
              <a:cxn ang="0">
                <a:pos x="11" y="169"/>
              </a:cxn>
              <a:cxn ang="0">
                <a:pos x="24" y="242"/>
              </a:cxn>
              <a:cxn ang="0">
                <a:pos x="0" y="273"/>
              </a:cxn>
              <a:cxn ang="0">
                <a:pos x="69" y="287"/>
              </a:cxn>
              <a:cxn ang="0">
                <a:pos x="110" y="324"/>
              </a:cxn>
              <a:cxn ang="0">
                <a:pos x="152" y="341"/>
              </a:cxn>
              <a:cxn ang="0">
                <a:pos x="161" y="389"/>
              </a:cxn>
              <a:cxn ang="0">
                <a:pos x="176" y="393"/>
              </a:cxn>
              <a:cxn ang="0">
                <a:pos x="172" y="442"/>
              </a:cxn>
              <a:cxn ang="0">
                <a:pos x="187" y="479"/>
              </a:cxn>
              <a:cxn ang="0">
                <a:pos x="236" y="492"/>
              </a:cxn>
              <a:cxn ang="0">
                <a:pos x="489" y="456"/>
              </a:cxn>
              <a:cxn ang="0">
                <a:pos x="469" y="389"/>
              </a:cxn>
              <a:cxn ang="0">
                <a:pos x="504" y="151"/>
              </a:cxn>
              <a:cxn ang="0">
                <a:pos x="444" y="242"/>
              </a:cxn>
              <a:cxn ang="0">
                <a:pos x="439" y="219"/>
              </a:cxn>
              <a:cxn ang="0">
                <a:pos x="454" y="169"/>
              </a:cxn>
              <a:cxn ang="0">
                <a:pos x="444" y="106"/>
              </a:cxn>
              <a:cxn ang="0">
                <a:pos x="419" y="106"/>
              </a:cxn>
              <a:cxn ang="0">
                <a:pos x="415" y="93"/>
              </a:cxn>
              <a:cxn ang="0">
                <a:pos x="353" y="93"/>
              </a:cxn>
              <a:cxn ang="0">
                <a:pos x="313" y="59"/>
              </a:cxn>
              <a:cxn ang="0">
                <a:pos x="236" y="59"/>
              </a:cxn>
              <a:cxn ang="0">
                <a:pos x="201" y="37"/>
              </a:cxn>
            </a:cxnLst>
            <a:rect l="0" t="0" r="r" b="b"/>
            <a:pathLst>
              <a:path w="504" h="492">
                <a:moveTo>
                  <a:pt x="201" y="37"/>
                </a:moveTo>
                <a:lnTo>
                  <a:pt x="161" y="37"/>
                </a:lnTo>
                <a:lnTo>
                  <a:pt x="161" y="0"/>
                </a:lnTo>
                <a:lnTo>
                  <a:pt x="69" y="23"/>
                </a:lnTo>
                <a:lnTo>
                  <a:pt x="45" y="54"/>
                </a:lnTo>
                <a:lnTo>
                  <a:pt x="35" y="101"/>
                </a:lnTo>
                <a:lnTo>
                  <a:pt x="0" y="114"/>
                </a:lnTo>
                <a:lnTo>
                  <a:pt x="35" y="128"/>
                </a:lnTo>
                <a:lnTo>
                  <a:pt x="0" y="128"/>
                </a:lnTo>
                <a:lnTo>
                  <a:pt x="20" y="137"/>
                </a:lnTo>
                <a:lnTo>
                  <a:pt x="11" y="169"/>
                </a:lnTo>
                <a:lnTo>
                  <a:pt x="24" y="242"/>
                </a:lnTo>
                <a:lnTo>
                  <a:pt x="0" y="273"/>
                </a:lnTo>
                <a:lnTo>
                  <a:pt x="69" y="287"/>
                </a:lnTo>
                <a:lnTo>
                  <a:pt x="110" y="324"/>
                </a:lnTo>
                <a:lnTo>
                  <a:pt x="152" y="341"/>
                </a:lnTo>
                <a:lnTo>
                  <a:pt x="161" y="389"/>
                </a:lnTo>
                <a:lnTo>
                  <a:pt x="176" y="393"/>
                </a:lnTo>
                <a:lnTo>
                  <a:pt x="172" y="442"/>
                </a:lnTo>
                <a:lnTo>
                  <a:pt x="187" y="479"/>
                </a:lnTo>
                <a:lnTo>
                  <a:pt x="236" y="492"/>
                </a:lnTo>
                <a:lnTo>
                  <a:pt x="489" y="456"/>
                </a:lnTo>
                <a:lnTo>
                  <a:pt x="469" y="389"/>
                </a:lnTo>
                <a:lnTo>
                  <a:pt x="504" y="151"/>
                </a:lnTo>
                <a:lnTo>
                  <a:pt x="444" y="242"/>
                </a:lnTo>
                <a:lnTo>
                  <a:pt x="439" y="219"/>
                </a:lnTo>
                <a:lnTo>
                  <a:pt x="454" y="169"/>
                </a:lnTo>
                <a:lnTo>
                  <a:pt x="444" y="106"/>
                </a:lnTo>
                <a:lnTo>
                  <a:pt x="419" y="106"/>
                </a:lnTo>
                <a:lnTo>
                  <a:pt x="415" y="93"/>
                </a:lnTo>
                <a:lnTo>
                  <a:pt x="353" y="93"/>
                </a:lnTo>
                <a:lnTo>
                  <a:pt x="313" y="59"/>
                </a:lnTo>
                <a:lnTo>
                  <a:pt x="236" y="59"/>
                </a:lnTo>
                <a:lnTo>
                  <a:pt x="201" y="37"/>
                </a:lnTo>
                <a:close/>
              </a:path>
            </a:pathLst>
          </a:custGeom>
          <a:solidFill>
            <a:srgbClr val="FFFFFF"/>
          </a:solidFill>
          <a:ln w="9525">
            <a:noFill/>
            <a:round/>
            <a:headEnd/>
            <a:tailEnd/>
          </a:ln>
        </p:spPr>
        <p:txBody>
          <a:bodyPr/>
          <a:lstStyle/>
          <a:p>
            <a:endParaRPr lang="en-US"/>
          </a:p>
        </p:txBody>
      </p:sp>
      <p:grpSp>
        <p:nvGrpSpPr>
          <p:cNvPr id="745883" name="Group 439"/>
          <p:cNvGrpSpPr>
            <a:grpSpLocks/>
          </p:cNvGrpSpPr>
          <p:nvPr/>
        </p:nvGrpSpPr>
        <p:grpSpPr bwMode="auto">
          <a:xfrm>
            <a:off x="5176838" y="2235200"/>
            <a:ext cx="800100" cy="781050"/>
            <a:chOff x="3309" y="1348"/>
            <a:chExt cx="504" cy="492"/>
          </a:xfrm>
        </p:grpSpPr>
        <p:sp>
          <p:nvSpPr>
            <p:cNvPr id="745912" name="Freeform 440"/>
            <p:cNvSpPr>
              <a:spLocks/>
            </p:cNvSpPr>
            <p:nvPr/>
          </p:nvSpPr>
          <p:spPr bwMode="auto">
            <a:xfrm>
              <a:off x="3309" y="1348"/>
              <a:ext cx="504" cy="492"/>
            </a:xfrm>
            <a:custGeom>
              <a:avLst/>
              <a:gdLst/>
              <a:ahLst/>
              <a:cxnLst>
                <a:cxn ang="0">
                  <a:pos x="201" y="37"/>
                </a:cxn>
                <a:cxn ang="0">
                  <a:pos x="161" y="37"/>
                </a:cxn>
                <a:cxn ang="0">
                  <a:pos x="161" y="0"/>
                </a:cxn>
                <a:cxn ang="0">
                  <a:pos x="69" y="23"/>
                </a:cxn>
                <a:cxn ang="0">
                  <a:pos x="45" y="54"/>
                </a:cxn>
                <a:cxn ang="0">
                  <a:pos x="35" y="101"/>
                </a:cxn>
                <a:cxn ang="0">
                  <a:pos x="0" y="114"/>
                </a:cxn>
                <a:cxn ang="0">
                  <a:pos x="35" y="128"/>
                </a:cxn>
                <a:cxn ang="0">
                  <a:pos x="0" y="128"/>
                </a:cxn>
                <a:cxn ang="0">
                  <a:pos x="20" y="137"/>
                </a:cxn>
                <a:cxn ang="0">
                  <a:pos x="11" y="169"/>
                </a:cxn>
                <a:cxn ang="0">
                  <a:pos x="24" y="242"/>
                </a:cxn>
                <a:cxn ang="0">
                  <a:pos x="0" y="273"/>
                </a:cxn>
                <a:cxn ang="0">
                  <a:pos x="69" y="287"/>
                </a:cxn>
                <a:cxn ang="0">
                  <a:pos x="110" y="324"/>
                </a:cxn>
                <a:cxn ang="0">
                  <a:pos x="152" y="341"/>
                </a:cxn>
                <a:cxn ang="0">
                  <a:pos x="161" y="389"/>
                </a:cxn>
                <a:cxn ang="0">
                  <a:pos x="176" y="393"/>
                </a:cxn>
                <a:cxn ang="0">
                  <a:pos x="172" y="442"/>
                </a:cxn>
                <a:cxn ang="0">
                  <a:pos x="187" y="479"/>
                </a:cxn>
                <a:cxn ang="0">
                  <a:pos x="236" y="492"/>
                </a:cxn>
                <a:cxn ang="0">
                  <a:pos x="489" y="456"/>
                </a:cxn>
                <a:cxn ang="0">
                  <a:pos x="469" y="389"/>
                </a:cxn>
                <a:cxn ang="0">
                  <a:pos x="504" y="151"/>
                </a:cxn>
                <a:cxn ang="0">
                  <a:pos x="444" y="242"/>
                </a:cxn>
                <a:cxn ang="0">
                  <a:pos x="439" y="219"/>
                </a:cxn>
                <a:cxn ang="0">
                  <a:pos x="454" y="169"/>
                </a:cxn>
                <a:cxn ang="0">
                  <a:pos x="444" y="106"/>
                </a:cxn>
                <a:cxn ang="0">
                  <a:pos x="419" y="106"/>
                </a:cxn>
                <a:cxn ang="0">
                  <a:pos x="415" y="93"/>
                </a:cxn>
                <a:cxn ang="0">
                  <a:pos x="353" y="93"/>
                </a:cxn>
                <a:cxn ang="0">
                  <a:pos x="313" y="59"/>
                </a:cxn>
                <a:cxn ang="0">
                  <a:pos x="236" y="59"/>
                </a:cxn>
                <a:cxn ang="0">
                  <a:pos x="201" y="37"/>
                </a:cxn>
              </a:cxnLst>
              <a:rect l="0" t="0" r="r" b="b"/>
              <a:pathLst>
                <a:path w="504" h="492">
                  <a:moveTo>
                    <a:pt x="201" y="37"/>
                  </a:moveTo>
                  <a:lnTo>
                    <a:pt x="161" y="37"/>
                  </a:lnTo>
                  <a:lnTo>
                    <a:pt x="161" y="0"/>
                  </a:lnTo>
                  <a:lnTo>
                    <a:pt x="69" y="23"/>
                  </a:lnTo>
                  <a:lnTo>
                    <a:pt x="45" y="54"/>
                  </a:lnTo>
                  <a:lnTo>
                    <a:pt x="35" y="101"/>
                  </a:lnTo>
                  <a:lnTo>
                    <a:pt x="0" y="114"/>
                  </a:lnTo>
                  <a:lnTo>
                    <a:pt x="35" y="128"/>
                  </a:lnTo>
                  <a:lnTo>
                    <a:pt x="0" y="128"/>
                  </a:lnTo>
                  <a:lnTo>
                    <a:pt x="20" y="137"/>
                  </a:lnTo>
                  <a:lnTo>
                    <a:pt x="11" y="169"/>
                  </a:lnTo>
                  <a:lnTo>
                    <a:pt x="24" y="242"/>
                  </a:lnTo>
                  <a:lnTo>
                    <a:pt x="0" y="273"/>
                  </a:lnTo>
                  <a:lnTo>
                    <a:pt x="69" y="287"/>
                  </a:lnTo>
                  <a:lnTo>
                    <a:pt x="110" y="324"/>
                  </a:lnTo>
                  <a:lnTo>
                    <a:pt x="152" y="341"/>
                  </a:lnTo>
                  <a:lnTo>
                    <a:pt x="161" y="389"/>
                  </a:lnTo>
                  <a:lnTo>
                    <a:pt x="176" y="393"/>
                  </a:lnTo>
                  <a:lnTo>
                    <a:pt x="172" y="442"/>
                  </a:lnTo>
                  <a:lnTo>
                    <a:pt x="187" y="479"/>
                  </a:lnTo>
                  <a:lnTo>
                    <a:pt x="236" y="492"/>
                  </a:lnTo>
                  <a:lnTo>
                    <a:pt x="489" y="456"/>
                  </a:lnTo>
                  <a:lnTo>
                    <a:pt x="469" y="389"/>
                  </a:lnTo>
                  <a:lnTo>
                    <a:pt x="504" y="151"/>
                  </a:lnTo>
                  <a:lnTo>
                    <a:pt x="444" y="242"/>
                  </a:lnTo>
                  <a:lnTo>
                    <a:pt x="439" y="219"/>
                  </a:lnTo>
                  <a:lnTo>
                    <a:pt x="454" y="169"/>
                  </a:lnTo>
                  <a:lnTo>
                    <a:pt x="444" y="106"/>
                  </a:lnTo>
                  <a:lnTo>
                    <a:pt x="419" y="106"/>
                  </a:lnTo>
                  <a:lnTo>
                    <a:pt x="415" y="93"/>
                  </a:lnTo>
                  <a:lnTo>
                    <a:pt x="353" y="93"/>
                  </a:lnTo>
                  <a:lnTo>
                    <a:pt x="313" y="59"/>
                  </a:lnTo>
                  <a:lnTo>
                    <a:pt x="236" y="59"/>
                  </a:lnTo>
                  <a:lnTo>
                    <a:pt x="201" y="37"/>
                  </a:lnTo>
                  <a:close/>
                </a:path>
              </a:pathLst>
            </a:custGeom>
            <a:solidFill>
              <a:srgbClr val="FFEA00"/>
            </a:solidFill>
            <a:ln w="9525">
              <a:noFill/>
              <a:round/>
              <a:headEnd/>
              <a:tailEnd/>
            </a:ln>
          </p:spPr>
          <p:txBody>
            <a:bodyPr/>
            <a:lstStyle/>
            <a:p>
              <a:endParaRPr lang="en-US"/>
            </a:p>
          </p:txBody>
        </p:sp>
        <p:sp>
          <p:nvSpPr>
            <p:cNvPr id="745913" name="Freeform 441"/>
            <p:cNvSpPr>
              <a:spLocks/>
            </p:cNvSpPr>
            <p:nvPr/>
          </p:nvSpPr>
          <p:spPr bwMode="auto">
            <a:xfrm>
              <a:off x="3309" y="1348"/>
              <a:ext cx="504" cy="492"/>
            </a:xfrm>
            <a:custGeom>
              <a:avLst/>
              <a:gdLst/>
              <a:ahLst/>
              <a:cxnLst>
                <a:cxn ang="0">
                  <a:pos x="201" y="37"/>
                </a:cxn>
                <a:cxn ang="0">
                  <a:pos x="161" y="37"/>
                </a:cxn>
                <a:cxn ang="0">
                  <a:pos x="161" y="0"/>
                </a:cxn>
                <a:cxn ang="0">
                  <a:pos x="69" y="23"/>
                </a:cxn>
                <a:cxn ang="0">
                  <a:pos x="45" y="54"/>
                </a:cxn>
                <a:cxn ang="0">
                  <a:pos x="35" y="101"/>
                </a:cxn>
                <a:cxn ang="0">
                  <a:pos x="0" y="114"/>
                </a:cxn>
                <a:cxn ang="0">
                  <a:pos x="35" y="128"/>
                </a:cxn>
                <a:cxn ang="0">
                  <a:pos x="0" y="128"/>
                </a:cxn>
                <a:cxn ang="0">
                  <a:pos x="20" y="137"/>
                </a:cxn>
                <a:cxn ang="0">
                  <a:pos x="11" y="169"/>
                </a:cxn>
                <a:cxn ang="0">
                  <a:pos x="24" y="242"/>
                </a:cxn>
                <a:cxn ang="0">
                  <a:pos x="0" y="273"/>
                </a:cxn>
                <a:cxn ang="0">
                  <a:pos x="69" y="287"/>
                </a:cxn>
                <a:cxn ang="0">
                  <a:pos x="110" y="324"/>
                </a:cxn>
                <a:cxn ang="0">
                  <a:pos x="152" y="341"/>
                </a:cxn>
                <a:cxn ang="0">
                  <a:pos x="161" y="389"/>
                </a:cxn>
                <a:cxn ang="0">
                  <a:pos x="176" y="393"/>
                </a:cxn>
                <a:cxn ang="0">
                  <a:pos x="172" y="442"/>
                </a:cxn>
                <a:cxn ang="0">
                  <a:pos x="187" y="479"/>
                </a:cxn>
                <a:cxn ang="0">
                  <a:pos x="236" y="492"/>
                </a:cxn>
                <a:cxn ang="0">
                  <a:pos x="489" y="456"/>
                </a:cxn>
                <a:cxn ang="0">
                  <a:pos x="469" y="389"/>
                </a:cxn>
                <a:cxn ang="0">
                  <a:pos x="504" y="151"/>
                </a:cxn>
                <a:cxn ang="0">
                  <a:pos x="444" y="242"/>
                </a:cxn>
                <a:cxn ang="0">
                  <a:pos x="439" y="219"/>
                </a:cxn>
                <a:cxn ang="0">
                  <a:pos x="454" y="169"/>
                </a:cxn>
                <a:cxn ang="0">
                  <a:pos x="444" y="106"/>
                </a:cxn>
                <a:cxn ang="0">
                  <a:pos x="419" y="106"/>
                </a:cxn>
                <a:cxn ang="0">
                  <a:pos x="415" y="93"/>
                </a:cxn>
                <a:cxn ang="0">
                  <a:pos x="353" y="93"/>
                </a:cxn>
                <a:cxn ang="0">
                  <a:pos x="313" y="59"/>
                </a:cxn>
                <a:cxn ang="0">
                  <a:pos x="236" y="59"/>
                </a:cxn>
                <a:cxn ang="0">
                  <a:pos x="201" y="37"/>
                </a:cxn>
              </a:cxnLst>
              <a:rect l="0" t="0" r="r" b="b"/>
              <a:pathLst>
                <a:path w="504" h="492">
                  <a:moveTo>
                    <a:pt x="201" y="37"/>
                  </a:moveTo>
                  <a:lnTo>
                    <a:pt x="161" y="37"/>
                  </a:lnTo>
                  <a:lnTo>
                    <a:pt x="161" y="0"/>
                  </a:lnTo>
                  <a:lnTo>
                    <a:pt x="69" y="23"/>
                  </a:lnTo>
                  <a:lnTo>
                    <a:pt x="45" y="54"/>
                  </a:lnTo>
                  <a:lnTo>
                    <a:pt x="35" y="101"/>
                  </a:lnTo>
                  <a:lnTo>
                    <a:pt x="0" y="114"/>
                  </a:lnTo>
                  <a:lnTo>
                    <a:pt x="35" y="128"/>
                  </a:lnTo>
                  <a:lnTo>
                    <a:pt x="0" y="128"/>
                  </a:lnTo>
                  <a:lnTo>
                    <a:pt x="20" y="137"/>
                  </a:lnTo>
                  <a:lnTo>
                    <a:pt x="11" y="169"/>
                  </a:lnTo>
                  <a:lnTo>
                    <a:pt x="24" y="242"/>
                  </a:lnTo>
                  <a:lnTo>
                    <a:pt x="0" y="273"/>
                  </a:lnTo>
                  <a:lnTo>
                    <a:pt x="69" y="287"/>
                  </a:lnTo>
                  <a:lnTo>
                    <a:pt x="110" y="324"/>
                  </a:lnTo>
                  <a:lnTo>
                    <a:pt x="152" y="341"/>
                  </a:lnTo>
                  <a:lnTo>
                    <a:pt x="161" y="389"/>
                  </a:lnTo>
                  <a:lnTo>
                    <a:pt x="176" y="393"/>
                  </a:lnTo>
                  <a:lnTo>
                    <a:pt x="172" y="442"/>
                  </a:lnTo>
                  <a:lnTo>
                    <a:pt x="187" y="479"/>
                  </a:lnTo>
                  <a:lnTo>
                    <a:pt x="236" y="492"/>
                  </a:lnTo>
                  <a:lnTo>
                    <a:pt x="489" y="456"/>
                  </a:lnTo>
                  <a:lnTo>
                    <a:pt x="469" y="389"/>
                  </a:lnTo>
                  <a:lnTo>
                    <a:pt x="504" y="151"/>
                  </a:lnTo>
                  <a:lnTo>
                    <a:pt x="444" y="242"/>
                  </a:lnTo>
                  <a:lnTo>
                    <a:pt x="439" y="219"/>
                  </a:lnTo>
                  <a:lnTo>
                    <a:pt x="454" y="169"/>
                  </a:lnTo>
                  <a:lnTo>
                    <a:pt x="444" y="106"/>
                  </a:lnTo>
                  <a:lnTo>
                    <a:pt x="419" y="106"/>
                  </a:lnTo>
                  <a:lnTo>
                    <a:pt x="415" y="93"/>
                  </a:lnTo>
                  <a:lnTo>
                    <a:pt x="353" y="93"/>
                  </a:lnTo>
                  <a:lnTo>
                    <a:pt x="313" y="59"/>
                  </a:lnTo>
                  <a:lnTo>
                    <a:pt x="236" y="59"/>
                  </a:lnTo>
                  <a:lnTo>
                    <a:pt x="201" y="37"/>
                  </a:lnTo>
                </a:path>
              </a:pathLst>
            </a:custGeom>
            <a:noFill/>
            <a:ln w="12700" cap="rnd">
              <a:solidFill>
                <a:srgbClr val="000000"/>
              </a:solidFill>
              <a:prstDash val="solid"/>
              <a:round/>
              <a:headEnd/>
              <a:tailEnd/>
            </a:ln>
          </p:spPr>
          <p:txBody>
            <a:bodyPr/>
            <a:lstStyle/>
            <a:p>
              <a:endParaRPr lang="en-US"/>
            </a:p>
          </p:txBody>
        </p:sp>
      </p:grpSp>
      <p:sp>
        <p:nvSpPr>
          <p:cNvPr id="745914" name="Freeform 442"/>
          <p:cNvSpPr>
            <a:spLocks/>
          </p:cNvSpPr>
          <p:nvPr/>
        </p:nvSpPr>
        <p:spPr bwMode="auto">
          <a:xfrm>
            <a:off x="5495925" y="2092325"/>
            <a:ext cx="862013" cy="411163"/>
          </a:xfrm>
          <a:custGeom>
            <a:avLst/>
            <a:gdLst/>
            <a:ahLst/>
            <a:cxnLst>
              <a:cxn ang="0">
                <a:pos x="253" y="259"/>
              </a:cxn>
              <a:cxn ang="0">
                <a:pos x="303" y="192"/>
              </a:cxn>
              <a:cxn ang="0">
                <a:pos x="330" y="192"/>
              </a:cxn>
              <a:cxn ang="0">
                <a:pos x="365" y="149"/>
              </a:cxn>
              <a:cxn ang="0">
                <a:pos x="391" y="149"/>
              </a:cxn>
              <a:cxn ang="0">
                <a:pos x="421" y="128"/>
              </a:cxn>
              <a:cxn ang="0">
                <a:pos x="460" y="136"/>
              </a:cxn>
              <a:cxn ang="0">
                <a:pos x="543" y="122"/>
              </a:cxn>
              <a:cxn ang="0">
                <a:pos x="502" y="68"/>
              </a:cxn>
              <a:cxn ang="0">
                <a:pos x="455" y="68"/>
              </a:cxn>
              <a:cxn ang="0">
                <a:pos x="436" y="35"/>
              </a:cxn>
              <a:cxn ang="0">
                <a:pos x="410" y="35"/>
              </a:cxn>
              <a:cxn ang="0">
                <a:pos x="365" y="60"/>
              </a:cxn>
              <a:cxn ang="0">
                <a:pos x="303" y="68"/>
              </a:cxn>
              <a:cxn ang="0">
                <a:pos x="303" y="91"/>
              </a:cxn>
              <a:cxn ang="0">
                <a:pos x="268" y="77"/>
              </a:cxn>
              <a:cxn ang="0">
                <a:pos x="238" y="100"/>
              </a:cxn>
              <a:cxn ang="0">
                <a:pos x="228" y="68"/>
              </a:cxn>
              <a:cxn ang="0">
                <a:pos x="204" y="54"/>
              </a:cxn>
              <a:cxn ang="0">
                <a:pos x="168" y="54"/>
              </a:cxn>
              <a:cxn ang="0">
                <a:pos x="152" y="68"/>
              </a:cxn>
              <a:cxn ang="0">
                <a:pos x="142" y="54"/>
              </a:cxn>
              <a:cxn ang="0">
                <a:pos x="152" y="22"/>
              </a:cxn>
              <a:cxn ang="0">
                <a:pos x="204" y="0"/>
              </a:cxn>
              <a:cxn ang="0">
                <a:pos x="142" y="8"/>
              </a:cxn>
              <a:cxn ang="0">
                <a:pos x="101" y="68"/>
              </a:cxn>
              <a:cxn ang="0">
                <a:pos x="0" y="128"/>
              </a:cxn>
              <a:cxn ang="0">
                <a:pos x="35" y="149"/>
              </a:cxn>
              <a:cxn ang="0">
                <a:pos x="112" y="149"/>
              </a:cxn>
              <a:cxn ang="0">
                <a:pos x="152" y="183"/>
              </a:cxn>
              <a:cxn ang="0">
                <a:pos x="214" y="183"/>
              </a:cxn>
              <a:cxn ang="0">
                <a:pos x="219" y="197"/>
              </a:cxn>
              <a:cxn ang="0">
                <a:pos x="243" y="197"/>
              </a:cxn>
              <a:cxn ang="0">
                <a:pos x="253" y="259"/>
              </a:cxn>
            </a:cxnLst>
            <a:rect l="0" t="0" r="r" b="b"/>
            <a:pathLst>
              <a:path w="543" h="259">
                <a:moveTo>
                  <a:pt x="253" y="259"/>
                </a:moveTo>
                <a:lnTo>
                  <a:pt x="303" y="192"/>
                </a:lnTo>
                <a:lnTo>
                  <a:pt x="330" y="192"/>
                </a:lnTo>
                <a:lnTo>
                  <a:pt x="365" y="149"/>
                </a:lnTo>
                <a:lnTo>
                  <a:pt x="391" y="149"/>
                </a:lnTo>
                <a:lnTo>
                  <a:pt x="421" y="128"/>
                </a:lnTo>
                <a:lnTo>
                  <a:pt x="460" y="136"/>
                </a:lnTo>
                <a:lnTo>
                  <a:pt x="543" y="122"/>
                </a:lnTo>
                <a:lnTo>
                  <a:pt x="502" y="68"/>
                </a:lnTo>
                <a:lnTo>
                  <a:pt x="455" y="68"/>
                </a:lnTo>
                <a:lnTo>
                  <a:pt x="436" y="35"/>
                </a:lnTo>
                <a:lnTo>
                  <a:pt x="410" y="35"/>
                </a:lnTo>
                <a:lnTo>
                  <a:pt x="365" y="60"/>
                </a:lnTo>
                <a:lnTo>
                  <a:pt x="303" y="68"/>
                </a:lnTo>
                <a:lnTo>
                  <a:pt x="303" y="91"/>
                </a:lnTo>
                <a:lnTo>
                  <a:pt x="268" y="77"/>
                </a:lnTo>
                <a:lnTo>
                  <a:pt x="238" y="100"/>
                </a:lnTo>
                <a:lnTo>
                  <a:pt x="228" y="68"/>
                </a:lnTo>
                <a:lnTo>
                  <a:pt x="204" y="54"/>
                </a:lnTo>
                <a:lnTo>
                  <a:pt x="168" y="54"/>
                </a:lnTo>
                <a:lnTo>
                  <a:pt x="152" y="68"/>
                </a:lnTo>
                <a:lnTo>
                  <a:pt x="142" y="54"/>
                </a:lnTo>
                <a:lnTo>
                  <a:pt x="152" y="22"/>
                </a:lnTo>
                <a:lnTo>
                  <a:pt x="204" y="0"/>
                </a:lnTo>
                <a:lnTo>
                  <a:pt x="142" y="8"/>
                </a:lnTo>
                <a:lnTo>
                  <a:pt x="101" y="68"/>
                </a:lnTo>
                <a:lnTo>
                  <a:pt x="0" y="128"/>
                </a:lnTo>
                <a:lnTo>
                  <a:pt x="35" y="149"/>
                </a:lnTo>
                <a:lnTo>
                  <a:pt x="112" y="149"/>
                </a:lnTo>
                <a:lnTo>
                  <a:pt x="152" y="183"/>
                </a:lnTo>
                <a:lnTo>
                  <a:pt x="214" y="183"/>
                </a:lnTo>
                <a:lnTo>
                  <a:pt x="219" y="197"/>
                </a:lnTo>
                <a:lnTo>
                  <a:pt x="243" y="197"/>
                </a:lnTo>
                <a:lnTo>
                  <a:pt x="253" y="259"/>
                </a:lnTo>
                <a:close/>
              </a:path>
            </a:pathLst>
          </a:custGeom>
          <a:solidFill>
            <a:srgbClr val="FFFFFF"/>
          </a:solidFill>
          <a:ln w="9525">
            <a:noFill/>
            <a:round/>
            <a:headEnd/>
            <a:tailEnd/>
          </a:ln>
        </p:spPr>
        <p:txBody>
          <a:bodyPr/>
          <a:lstStyle/>
          <a:p>
            <a:endParaRPr lang="en-US"/>
          </a:p>
        </p:txBody>
      </p:sp>
      <p:grpSp>
        <p:nvGrpSpPr>
          <p:cNvPr id="745886" name="Group 443"/>
          <p:cNvGrpSpPr>
            <a:grpSpLocks/>
          </p:cNvGrpSpPr>
          <p:nvPr/>
        </p:nvGrpSpPr>
        <p:grpSpPr bwMode="auto">
          <a:xfrm>
            <a:off x="5495925" y="2092325"/>
            <a:ext cx="862013" cy="411163"/>
            <a:chOff x="3510" y="1258"/>
            <a:chExt cx="543" cy="259"/>
          </a:xfrm>
        </p:grpSpPr>
        <p:sp>
          <p:nvSpPr>
            <p:cNvPr id="745916" name="Freeform 444"/>
            <p:cNvSpPr>
              <a:spLocks/>
            </p:cNvSpPr>
            <p:nvPr/>
          </p:nvSpPr>
          <p:spPr bwMode="auto">
            <a:xfrm>
              <a:off x="3510" y="1258"/>
              <a:ext cx="543" cy="259"/>
            </a:xfrm>
            <a:custGeom>
              <a:avLst/>
              <a:gdLst/>
              <a:ahLst/>
              <a:cxnLst>
                <a:cxn ang="0">
                  <a:pos x="253" y="259"/>
                </a:cxn>
                <a:cxn ang="0">
                  <a:pos x="303" y="192"/>
                </a:cxn>
                <a:cxn ang="0">
                  <a:pos x="330" y="192"/>
                </a:cxn>
                <a:cxn ang="0">
                  <a:pos x="365" y="149"/>
                </a:cxn>
                <a:cxn ang="0">
                  <a:pos x="391" y="149"/>
                </a:cxn>
                <a:cxn ang="0">
                  <a:pos x="421" y="128"/>
                </a:cxn>
                <a:cxn ang="0">
                  <a:pos x="460" y="136"/>
                </a:cxn>
                <a:cxn ang="0">
                  <a:pos x="543" y="122"/>
                </a:cxn>
                <a:cxn ang="0">
                  <a:pos x="502" y="68"/>
                </a:cxn>
                <a:cxn ang="0">
                  <a:pos x="455" y="68"/>
                </a:cxn>
                <a:cxn ang="0">
                  <a:pos x="436" y="35"/>
                </a:cxn>
                <a:cxn ang="0">
                  <a:pos x="410" y="35"/>
                </a:cxn>
                <a:cxn ang="0">
                  <a:pos x="365" y="60"/>
                </a:cxn>
                <a:cxn ang="0">
                  <a:pos x="303" y="68"/>
                </a:cxn>
                <a:cxn ang="0">
                  <a:pos x="303" y="91"/>
                </a:cxn>
                <a:cxn ang="0">
                  <a:pos x="268" y="77"/>
                </a:cxn>
                <a:cxn ang="0">
                  <a:pos x="238" y="100"/>
                </a:cxn>
                <a:cxn ang="0">
                  <a:pos x="228" y="68"/>
                </a:cxn>
                <a:cxn ang="0">
                  <a:pos x="204" y="54"/>
                </a:cxn>
                <a:cxn ang="0">
                  <a:pos x="168" y="54"/>
                </a:cxn>
                <a:cxn ang="0">
                  <a:pos x="152" y="68"/>
                </a:cxn>
                <a:cxn ang="0">
                  <a:pos x="142" y="54"/>
                </a:cxn>
                <a:cxn ang="0">
                  <a:pos x="152" y="22"/>
                </a:cxn>
                <a:cxn ang="0">
                  <a:pos x="204" y="0"/>
                </a:cxn>
                <a:cxn ang="0">
                  <a:pos x="142" y="8"/>
                </a:cxn>
                <a:cxn ang="0">
                  <a:pos x="101" y="68"/>
                </a:cxn>
                <a:cxn ang="0">
                  <a:pos x="0" y="128"/>
                </a:cxn>
                <a:cxn ang="0">
                  <a:pos x="35" y="149"/>
                </a:cxn>
                <a:cxn ang="0">
                  <a:pos x="112" y="149"/>
                </a:cxn>
                <a:cxn ang="0">
                  <a:pos x="152" y="183"/>
                </a:cxn>
                <a:cxn ang="0">
                  <a:pos x="214" y="183"/>
                </a:cxn>
                <a:cxn ang="0">
                  <a:pos x="219" y="197"/>
                </a:cxn>
                <a:cxn ang="0">
                  <a:pos x="243" y="197"/>
                </a:cxn>
                <a:cxn ang="0">
                  <a:pos x="253" y="259"/>
                </a:cxn>
              </a:cxnLst>
              <a:rect l="0" t="0" r="r" b="b"/>
              <a:pathLst>
                <a:path w="543" h="259">
                  <a:moveTo>
                    <a:pt x="253" y="259"/>
                  </a:moveTo>
                  <a:lnTo>
                    <a:pt x="303" y="192"/>
                  </a:lnTo>
                  <a:lnTo>
                    <a:pt x="330" y="192"/>
                  </a:lnTo>
                  <a:lnTo>
                    <a:pt x="365" y="149"/>
                  </a:lnTo>
                  <a:lnTo>
                    <a:pt x="391" y="149"/>
                  </a:lnTo>
                  <a:lnTo>
                    <a:pt x="421" y="128"/>
                  </a:lnTo>
                  <a:lnTo>
                    <a:pt x="460" y="136"/>
                  </a:lnTo>
                  <a:lnTo>
                    <a:pt x="543" y="122"/>
                  </a:lnTo>
                  <a:lnTo>
                    <a:pt x="502" y="68"/>
                  </a:lnTo>
                  <a:lnTo>
                    <a:pt x="455" y="68"/>
                  </a:lnTo>
                  <a:lnTo>
                    <a:pt x="436" y="35"/>
                  </a:lnTo>
                  <a:lnTo>
                    <a:pt x="410" y="35"/>
                  </a:lnTo>
                  <a:lnTo>
                    <a:pt x="365" y="60"/>
                  </a:lnTo>
                  <a:lnTo>
                    <a:pt x="303" y="68"/>
                  </a:lnTo>
                  <a:lnTo>
                    <a:pt x="303" y="91"/>
                  </a:lnTo>
                  <a:lnTo>
                    <a:pt x="268" y="77"/>
                  </a:lnTo>
                  <a:lnTo>
                    <a:pt x="238" y="100"/>
                  </a:lnTo>
                  <a:lnTo>
                    <a:pt x="228" y="68"/>
                  </a:lnTo>
                  <a:lnTo>
                    <a:pt x="204" y="54"/>
                  </a:lnTo>
                  <a:lnTo>
                    <a:pt x="168" y="54"/>
                  </a:lnTo>
                  <a:lnTo>
                    <a:pt x="152" y="68"/>
                  </a:lnTo>
                  <a:lnTo>
                    <a:pt x="142" y="54"/>
                  </a:lnTo>
                  <a:lnTo>
                    <a:pt x="152" y="22"/>
                  </a:lnTo>
                  <a:lnTo>
                    <a:pt x="204" y="0"/>
                  </a:lnTo>
                  <a:lnTo>
                    <a:pt x="142" y="8"/>
                  </a:lnTo>
                  <a:lnTo>
                    <a:pt x="101" y="68"/>
                  </a:lnTo>
                  <a:lnTo>
                    <a:pt x="0" y="128"/>
                  </a:lnTo>
                  <a:lnTo>
                    <a:pt x="35" y="149"/>
                  </a:lnTo>
                  <a:lnTo>
                    <a:pt x="112" y="149"/>
                  </a:lnTo>
                  <a:lnTo>
                    <a:pt x="152" y="183"/>
                  </a:lnTo>
                  <a:lnTo>
                    <a:pt x="214" y="183"/>
                  </a:lnTo>
                  <a:lnTo>
                    <a:pt x="219" y="197"/>
                  </a:lnTo>
                  <a:lnTo>
                    <a:pt x="243" y="197"/>
                  </a:lnTo>
                  <a:lnTo>
                    <a:pt x="253" y="259"/>
                  </a:lnTo>
                  <a:close/>
                </a:path>
              </a:pathLst>
            </a:custGeom>
            <a:solidFill>
              <a:srgbClr val="FFEA00"/>
            </a:solidFill>
            <a:ln w="9525">
              <a:noFill/>
              <a:round/>
              <a:headEnd/>
              <a:tailEnd/>
            </a:ln>
          </p:spPr>
          <p:txBody>
            <a:bodyPr/>
            <a:lstStyle/>
            <a:p>
              <a:endParaRPr lang="en-US"/>
            </a:p>
          </p:txBody>
        </p:sp>
        <p:sp>
          <p:nvSpPr>
            <p:cNvPr id="745917" name="Freeform 445"/>
            <p:cNvSpPr>
              <a:spLocks/>
            </p:cNvSpPr>
            <p:nvPr/>
          </p:nvSpPr>
          <p:spPr bwMode="auto">
            <a:xfrm>
              <a:off x="3510" y="1258"/>
              <a:ext cx="543" cy="259"/>
            </a:xfrm>
            <a:custGeom>
              <a:avLst/>
              <a:gdLst/>
              <a:ahLst/>
              <a:cxnLst>
                <a:cxn ang="0">
                  <a:pos x="253" y="259"/>
                </a:cxn>
                <a:cxn ang="0">
                  <a:pos x="303" y="192"/>
                </a:cxn>
                <a:cxn ang="0">
                  <a:pos x="330" y="192"/>
                </a:cxn>
                <a:cxn ang="0">
                  <a:pos x="365" y="149"/>
                </a:cxn>
                <a:cxn ang="0">
                  <a:pos x="391" y="149"/>
                </a:cxn>
                <a:cxn ang="0">
                  <a:pos x="421" y="128"/>
                </a:cxn>
                <a:cxn ang="0">
                  <a:pos x="460" y="136"/>
                </a:cxn>
                <a:cxn ang="0">
                  <a:pos x="543" y="122"/>
                </a:cxn>
                <a:cxn ang="0">
                  <a:pos x="502" y="68"/>
                </a:cxn>
                <a:cxn ang="0">
                  <a:pos x="455" y="68"/>
                </a:cxn>
                <a:cxn ang="0">
                  <a:pos x="436" y="35"/>
                </a:cxn>
                <a:cxn ang="0">
                  <a:pos x="410" y="35"/>
                </a:cxn>
                <a:cxn ang="0">
                  <a:pos x="365" y="60"/>
                </a:cxn>
                <a:cxn ang="0">
                  <a:pos x="303" y="68"/>
                </a:cxn>
                <a:cxn ang="0">
                  <a:pos x="303" y="91"/>
                </a:cxn>
                <a:cxn ang="0">
                  <a:pos x="268" y="77"/>
                </a:cxn>
                <a:cxn ang="0">
                  <a:pos x="238" y="100"/>
                </a:cxn>
                <a:cxn ang="0">
                  <a:pos x="228" y="68"/>
                </a:cxn>
                <a:cxn ang="0">
                  <a:pos x="204" y="54"/>
                </a:cxn>
                <a:cxn ang="0">
                  <a:pos x="168" y="54"/>
                </a:cxn>
                <a:cxn ang="0">
                  <a:pos x="152" y="68"/>
                </a:cxn>
                <a:cxn ang="0">
                  <a:pos x="142" y="54"/>
                </a:cxn>
                <a:cxn ang="0">
                  <a:pos x="152" y="22"/>
                </a:cxn>
                <a:cxn ang="0">
                  <a:pos x="204" y="0"/>
                </a:cxn>
                <a:cxn ang="0">
                  <a:pos x="142" y="8"/>
                </a:cxn>
                <a:cxn ang="0">
                  <a:pos x="101" y="68"/>
                </a:cxn>
                <a:cxn ang="0">
                  <a:pos x="0" y="128"/>
                </a:cxn>
                <a:cxn ang="0">
                  <a:pos x="35" y="149"/>
                </a:cxn>
                <a:cxn ang="0">
                  <a:pos x="112" y="149"/>
                </a:cxn>
                <a:cxn ang="0">
                  <a:pos x="152" y="183"/>
                </a:cxn>
                <a:cxn ang="0">
                  <a:pos x="214" y="183"/>
                </a:cxn>
                <a:cxn ang="0">
                  <a:pos x="219" y="197"/>
                </a:cxn>
                <a:cxn ang="0">
                  <a:pos x="243" y="197"/>
                </a:cxn>
                <a:cxn ang="0">
                  <a:pos x="253" y="259"/>
                </a:cxn>
              </a:cxnLst>
              <a:rect l="0" t="0" r="r" b="b"/>
              <a:pathLst>
                <a:path w="543" h="259">
                  <a:moveTo>
                    <a:pt x="253" y="259"/>
                  </a:moveTo>
                  <a:lnTo>
                    <a:pt x="303" y="192"/>
                  </a:lnTo>
                  <a:lnTo>
                    <a:pt x="330" y="192"/>
                  </a:lnTo>
                  <a:lnTo>
                    <a:pt x="365" y="149"/>
                  </a:lnTo>
                  <a:lnTo>
                    <a:pt x="391" y="149"/>
                  </a:lnTo>
                  <a:lnTo>
                    <a:pt x="421" y="128"/>
                  </a:lnTo>
                  <a:lnTo>
                    <a:pt x="460" y="136"/>
                  </a:lnTo>
                  <a:lnTo>
                    <a:pt x="543" y="122"/>
                  </a:lnTo>
                  <a:lnTo>
                    <a:pt x="502" y="68"/>
                  </a:lnTo>
                  <a:lnTo>
                    <a:pt x="455" y="68"/>
                  </a:lnTo>
                  <a:lnTo>
                    <a:pt x="436" y="35"/>
                  </a:lnTo>
                  <a:lnTo>
                    <a:pt x="410" y="35"/>
                  </a:lnTo>
                  <a:lnTo>
                    <a:pt x="365" y="60"/>
                  </a:lnTo>
                  <a:lnTo>
                    <a:pt x="303" y="68"/>
                  </a:lnTo>
                  <a:lnTo>
                    <a:pt x="303" y="91"/>
                  </a:lnTo>
                  <a:lnTo>
                    <a:pt x="268" y="77"/>
                  </a:lnTo>
                  <a:lnTo>
                    <a:pt x="238" y="100"/>
                  </a:lnTo>
                  <a:lnTo>
                    <a:pt x="228" y="68"/>
                  </a:lnTo>
                  <a:lnTo>
                    <a:pt x="204" y="54"/>
                  </a:lnTo>
                  <a:lnTo>
                    <a:pt x="168" y="54"/>
                  </a:lnTo>
                  <a:lnTo>
                    <a:pt x="152" y="68"/>
                  </a:lnTo>
                  <a:lnTo>
                    <a:pt x="142" y="54"/>
                  </a:lnTo>
                  <a:lnTo>
                    <a:pt x="152" y="22"/>
                  </a:lnTo>
                  <a:lnTo>
                    <a:pt x="204" y="0"/>
                  </a:lnTo>
                  <a:lnTo>
                    <a:pt x="142" y="8"/>
                  </a:lnTo>
                  <a:lnTo>
                    <a:pt x="101" y="68"/>
                  </a:lnTo>
                  <a:lnTo>
                    <a:pt x="0" y="128"/>
                  </a:lnTo>
                  <a:lnTo>
                    <a:pt x="35" y="149"/>
                  </a:lnTo>
                  <a:lnTo>
                    <a:pt x="112" y="149"/>
                  </a:lnTo>
                  <a:lnTo>
                    <a:pt x="152" y="183"/>
                  </a:lnTo>
                  <a:lnTo>
                    <a:pt x="214" y="183"/>
                  </a:lnTo>
                  <a:lnTo>
                    <a:pt x="219" y="197"/>
                  </a:lnTo>
                  <a:lnTo>
                    <a:pt x="243" y="197"/>
                  </a:lnTo>
                  <a:lnTo>
                    <a:pt x="253" y="259"/>
                  </a:lnTo>
                </a:path>
              </a:pathLst>
            </a:custGeom>
            <a:noFill/>
            <a:ln w="12700" cap="rnd">
              <a:solidFill>
                <a:srgbClr val="000000"/>
              </a:solidFill>
              <a:prstDash val="solid"/>
              <a:round/>
              <a:headEnd/>
              <a:tailEnd/>
            </a:ln>
          </p:spPr>
          <p:txBody>
            <a:bodyPr/>
            <a:lstStyle/>
            <a:p>
              <a:endParaRPr lang="en-US"/>
            </a:p>
          </p:txBody>
        </p:sp>
      </p:grpSp>
      <p:sp>
        <p:nvSpPr>
          <p:cNvPr id="745918" name="Freeform 446"/>
          <p:cNvSpPr>
            <a:spLocks/>
          </p:cNvSpPr>
          <p:nvPr/>
        </p:nvSpPr>
        <p:spPr bwMode="auto">
          <a:xfrm>
            <a:off x="6084888" y="2344738"/>
            <a:ext cx="584200" cy="723900"/>
          </a:xfrm>
          <a:custGeom>
            <a:avLst/>
            <a:gdLst/>
            <a:ahLst/>
            <a:cxnLst>
              <a:cxn ang="0">
                <a:pos x="368" y="273"/>
              </a:cxn>
              <a:cxn ang="0">
                <a:pos x="368" y="251"/>
              </a:cxn>
              <a:cxn ang="0">
                <a:pos x="318" y="145"/>
              </a:cxn>
              <a:cxn ang="0">
                <a:pos x="293" y="159"/>
              </a:cxn>
              <a:cxn ang="0">
                <a:pos x="283" y="193"/>
              </a:cxn>
              <a:cxn ang="0">
                <a:pos x="258" y="205"/>
              </a:cxn>
              <a:cxn ang="0">
                <a:pos x="231" y="205"/>
              </a:cxn>
              <a:cxn ang="0">
                <a:pos x="231" y="174"/>
              </a:cxn>
              <a:cxn ang="0">
                <a:pos x="273" y="145"/>
              </a:cxn>
              <a:cxn ang="0">
                <a:pos x="264" y="82"/>
              </a:cxn>
              <a:cxn ang="0">
                <a:pos x="231" y="24"/>
              </a:cxn>
              <a:cxn ang="0">
                <a:pos x="111" y="0"/>
              </a:cxn>
              <a:cxn ang="0">
                <a:pos x="85" y="24"/>
              </a:cxn>
              <a:cxn ang="0">
                <a:pos x="89" y="46"/>
              </a:cxn>
              <a:cxn ang="0">
                <a:pos x="85" y="77"/>
              </a:cxn>
              <a:cxn ang="0">
                <a:pos x="85" y="104"/>
              </a:cxn>
              <a:cxn ang="0">
                <a:pos x="59" y="100"/>
              </a:cxn>
              <a:cxn ang="0">
                <a:pos x="44" y="59"/>
              </a:cxn>
              <a:cxn ang="0">
                <a:pos x="20" y="127"/>
              </a:cxn>
              <a:cxn ang="0">
                <a:pos x="0" y="273"/>
              </a:cxn>
              <a:cxn ang="0">
                <a:pos x="39" y="324"/>
              </a:cxn>
              <a:cxn ang="0">
                <a:pos x="39" y="373"/>
              </a:cxn>
              <a:cxn ang="0">
                <a:pos x="50" y="414"/>
              </a:cxn>
              <a:cxn ang="0">
                <a:pos x="35" y="456"/>
              </a:cxn>
              <a:cxn ang="0">
                <a:pos x="196" y="437"/>
              </a:cxn>
              <a:cxn ang="0">
                <a:pos x="334" y="414"/>
              </a:cxn>
              <a:cxn ang="0">
                <a:pos x="318" y="387"/>
              </a:cxn>
              <a:cxn ang="0">
                <a:pos x="323" y="365"/>
              </a:cxn>
              <a:cxn ang="0">
                <a:pos x="338" y="348"/>
              </a:cxn>
              <a:cxn ang="0">
                <a:pos x="368" y="273"/>
              </a:cxn>
            </a:cxnLst>
            <a:rect l="0" t="0" r="r" b="b"/>
            <a:pathLst>
              <a:path w="368" h="456">
                <a:moveTo>
                  <a:pt x="368" y="273"/>
                </a:moveTo>
                <a:lnTo>
                  <a:pt x="368" y="251"/>
                </a:lnTo>
                <a:lnTo>
                  <a:pt x="318" y="145"/>
                </a:lnTo>
                <a:lnTo>
                  <a:pt x="293" y="159"/>
                </a:lnTo>
                <a:lnTo>
                  <a:pt x="283" y="193"/>
                </a:lnTo>
                <a:lnTo>
                  <a:pt x="258" y="205"/>
                </a:lnTo>
                <a:lnTo>
                  <a:pt x="231" y="205"/>
                </a:lnTo>
                <a:lnTo>
                  <a:pt x="231" y="174"/>
                </a:lnTo>
                <a:lnTo>
                  <a:pt x="273" y="145"/>
                </a:lnTo>
                <a:lnTo>
                  <a:pt x="264" y="82"/>
                </a:lnTo>
                <a:lnTo>
                  <a:pt x="231" y="24"/>
                </a:lnTo>
                <a:lnTo>
                  <a:pt x="111" y="0"/>
                </a:lnTo>
                <a:lnTo>
                  <a:pt x="85" y="24"/>
                </a:lnTo>
                <a:lnTo>
                  <a:pt x="89" y="46"/>
                </a:lnTo>
                <a:lnTo>
                  <a:pt x="85" y="77"/>
                </a:lnTo>
                <a:lnTo>
                  <a:pt x="85" y="104"/>
                </a:lnTo>
                <a:lnTo>
                  <a:pt x="59" y="100"/>
                </a:lnTo>
                <a:lnTo>
                  <a:pt x="44" y="59"/>
                </a:lnTo>
                <a:lnTo>
                  <a:pt x="20" y="127"/>
                </a:lnTo>
                <a:lnTo>
                  <a:pt x="0" y="273"/>
                </a:lnTo>
                <a:lnTo>
                  <a:pt x="39" y="324"/>
                </a:lnTo>
                <a:lnTo>
                  <a:pt x="39" y="373"/>
                </a:lnTo>
                <a:lnTo>
                  <a:pt x="50" y="414"/>
                </a:lnTo>
                <a:lnTo>
                  <a:pt x="35" y="456"/>
                </a:lnTo>
                <a:lnTo>
                  <a:pt x="196" y="437"/>
                </a:lnTo>
                <a:lnTo>
                  <a:pt x="334" y="414"/>
                </a:lnTo>
                <a:lnTo>
                  <a:pt x="318" y="387"/>
                </a:lnTo>
                <a:lnTo>
                  <a:pt x="323" y="365"/>
                </a:lnTo>
                <a:lnTo>
                  <a:pt x="338" y="348"/>
                </a:lnTo>
                <a:lnTo>
                  <a:pt x="368" y="273"/>
                </a:lnTo>
                <a:close/>
              </a:path>
            </a:pathLst>
          </a:custGeom>
          <a:solidFill>
            <a:srgbClr val="FFFFFF"/>
          </a:solidFill>
          <a:ln w="9525">
            <a:noFill/>
            <a:round/>
            <a:headEnd/>
            <a:tailEnd/>
          </a:ln>
        </p:spPr>
        <p:txBody>
          <a:bodyPr/>
          <a:lstStyle/>
          <a:p>
            <a:endParaRPr lang="en-US"/>
          </a:p>
        </p:txBody>
      </p:sp>
      <p:grpSp>
        <p:nvGrpSpPr>
          <p:cNvPr id="745891" name="Group 447"/>
          <p:cNvGrpSpPr>
            <a:grpSpLocks/>
          </p:cNvGrpSpPr>
          <p:nvPr/>
        </p:nvGrpSpPr>
        <p:grpSpPr bwMode="auto">
          <a:xfrm>
            <a:off x="6084888" y="2344738"/>
            <a:ext cx="584200" cy="723900"/>
            <a:chOff x="3881" y="1417"/>
            <a:chExt cx="368" cy="456"/>
          </a:xfrm>
        </p:grpSpPr>
        <p:sp>
          <p:nvSpPr>
            <p:cNvPr id="745920" name="Freeform 448"/>
            <p:cNvSpPr>
              <a:spLocks/>
            </p:cNvSpPr>
            <p:nvPr/>
          </p:nvSpPr>
          <p:spPr bwMode="auto">
            <a:xfrm>
              <a:off x="3881" y="1417"/>
              <a:ext cx="368" cy="456"/>
            </a:xfrm>
            <a:custGeom>
              <a:avLst/>
              <a:gdLst/>
              <a:ahLst/>
              <a:cxnLst>
                <a:cxn ang="0">
                  <a:pos x="368" y="273"/>
                </a:cxn>
                <a:cxn ang="0">
                  <a:pos x="368" y="251"/>
                </a:cxn>
                <a:cxn ang="0">
                  <a:pos x="318" y="145"/>
                </a:cxn>
                <a:cxn ang="0">
                  <a:pos x="293" y="159"/>
                </a:cxn>
                <a:cxn ang="0">
                  <a:pos x="283" y="193"/>
                </a:cxn>
                <a:cxn ang="0">
                  <a:pos x="258" y="205"/>
                </a:cxn>
                <a:cxn ang="0">
                  <a:pos x="231" y="205"/>
                </a:cxn>
                <a:cxn ang="0">
                  <a:pos x="231" y="174"/>
                </a:cxn>
                <a:cxn ang="0">
                  <a:pos x="273" y="145"/>
                </a:cxn>
                <a:cxn ang="0">
                  <a:pos x="264" y="82"/>
                </a:cxn>
                <a:cxn ang="0">
                  <a:pos x="231" y="24"/>
                </a:cxn>
                <a:cxn ang="0">
                  <a:pos x="111" y="0"/>
                </a:cxn>
                <a:cxn ang="0">
                  <a:pos x="85" y="24"/>
                </a:cxn>
                <a:cxn ang="0">
                  <a:pos x="89" y="46"/>
                </a:cxn>
                <a:cxn ang="0">
                  <a:pos x="85" y="77"/>
                </a:cxn>
                <a:cxn ang="0">
                  <a:pos x="85" y="104"/>
                </a:cxn>
                <a:cxn ang="0">
                  <a:pos x="59" y="100"/>
                </a:cxn>
                <a:cxn ang="0">
                  <a:pos x="44" y="59"/>
                </a:cxn>
                <a:cxn ang="0">
                  <a:pos x="20" y="127"/>
                </a:cxn>
                <a:cxn ang="0">
                  <a:pos x="0" y="273"/>
                </a:cxn>
                <a:cxn ang="0">
                  <a:pos x="39" y="324"/>
                </a:cxn>
                <a:cxn ang="0">
                  <a:pos x="39" y="373"/>
                </a:cxn>
                <a:cxn ang="0">
                  <a:pos x="50" y="414"/>
                </a:cxn>
                <a:cxn ang="0">
                  <a:pos x="35" y="456"/>
                </a:cxn>
                <a:cxn ang="0">
                  <a:pos x="196" y="437"/>
                </a:cxn>
                <a:cxn ang="0">
                  <a:pos x="334" y="414"/>
                </a:cxn>
                <a:cxn ang="0">
                  <a:pos x="318" y="387"/>
                </a:cxn>
                <a:cxn ang="0">
                  <a:pos x="323" y="365"/>
                </a:cxn>
                <a:cxn ang="0">
                  <a:pos x="338" y="348"/>
                </a:cxn>
                <a:cxn ang="0">
                  <a:pos x="368" y="273"/>
                </a:cxn>
              </a:cxnLst>
              <a:rect l="0" t="0" r="r" b="b"/>
              <a:pathLst>
                <a:path w="368" h="456">
                  <a:moveTo>
                    <a:pt x="368" y="273"/>
                  </a:moveTo>
                  <a:lnTo>
                    <a:pt x="368" y="251"/>
                  </a:lnTo>
                  <a:lnTo>
                    <a:pt x="318" y="145"/>
                  </a:lnTo>
                  <a:lnTo>
                    <a:pt x="293" y="159"/>
                  </a:lnTo>
                  <a:lnTo>
                    <a:pt x="283" y="193"/>
                  </a:lnTo>
                  <a:lnTo>
                    <a:pt x="258" y="205"/>
                  </a:lnTo>
                  <a:lnTo>
                    <a:pt x="231" y="205"/>
                  </a:lnTo>
                  <a:lnTo>
                    <a:pt x="231" y="174"/>
                  </a:lnTo>
                  <a:lnTo>
                    <a:pt x="273" y="145"/>
                  </a:lnTo>
                  <a:lnTo>
                    <a:pt x="264" y="82"/>
                  </a:lnTo>
                  <a:lnTo>
                    <a:pt x="231" y="24"/>
                  </a:lnTo>
                  <a:lnTo>
                    <a:pt x="111" y="0"/>
                  </a:lnTo>
                  <a:lnTo>
                    <a:pt x="85" y="24"/>
                  </a:lnTo>
                  <a:lnTo>
                    <a:pt x="89" y="46"/>
                  </a:lnTo>
                  <a:lnTo>
                    <a:pt x="85" y="77"/>
                  </a:lnTo>
                  <a:lnTo>
                    <a:pt x="85" y="104"/>
                  </a:lnTo>
                  <a:lnTo>
                    <a:pt x="59" y="100"/>
                  </a:lnTo>
                  <a:lnTo>
                    <a:pt x="44" y="59"/>
                  </a:lnTo>
                  <a:lnTo>
                    <a:pt x="20" y="127"/>
                  </a:lnTo>
                  <a:lnTo>
                    <a:pt x="0" y="273"/>
                  </a:lnTo>
                  <a:lnTo>
                    <a:pt x="39" y="324"/>
                  </a:lnTo>
                  <a:lnTo>
                    <a:pt x="39" y="373"/>
                  </a:lnTo>
                  <a:lnTo>
                    <a:pt x="50" y="414"/>
                  </a:lnTo>
                  <a:lnTo>
                    <a:pt x="35" y="456"/>
                  </a:lnTo>
                  <a:lnTo>
                    <a:pt x="196" y="437"/>
                  </a:lnTo>
                  <a:lnTo>
                    <a:pt x="334" y="414"/>
                  </a:lnTo>
                  <a:lnTo>
                    <a:pt x="318" y="387"/>
                  </a:lnTo>
                  <a:lnTo>
                    <a:pt x="323" y="365"/>
                  </a:lnTo>
                  <a:lnTo>
                    <a:pt x="338" y="348"/>
                  </a:lnTo>
                  <a:lnTo>
                    <a:pt x="368" y="273"/>
                  </a:lnTo>
                  <a:close/>
                </a:path>
              </a:pathLst>
            </a:custGeom>
            <a:solidFill>
              <a:srgbClr val="FFEA00"/>
            </a:solidFill>
            <a:ln w="9525">
              <a:noFill/>
              <a:round/>
              <a:headEnd/>
              <a:tailEnd/>
            </a:ln>
          </p:spPr>
          <p:txBody>
            <a:bodyPr/>
            <a:lstStyle/>
            <a:p>
              <a:endParaRPr lang="en-US"/>
            </a:p>
          </p:txBody>
        </p:sp>
        <p:sp>
          <p:nvSpPr>
            <p:cNvPr id="745921" name="Freeform 449"/>
            <p:cNvSpPr>
              <a:spLocks/>
            </p:cNvSpPr>
            <p:nvPr/>
          </p:nvSpPr>
          <p:spPr bwMode="auto">
            <a:xfrm>
              <a:off x="3881" y="1417"/>
              <a:ext cx="368" cy="456"/>
            </a:xfrm>
            <a:custGeom>
              <a:avLst/>
              <a:gdLst/>
              <a:ahLst/>
              <a:cxnLst>
                <a:cxn ang="0">
                  <a:pos x="368" y="273"/>
                </a:cxn>
                <a:cxn ang="0">
                  <a:pos x="368" y="251"/>
                </a:cxn>
                <a:cxn ang="0">
                  <a:pos x="318" y="145"/>
                </a:cxn>
                <a:cxn ang="0">
                  <a:pos x="293" y="159"/>
                </a:cxn>
                <a:cxn ang="0">
                  <a:pos x="283" y="193"/>
                </a:cxn>
                <a:cxn ang="0">
                  <a:pos x="258" y="205"/>
                </a:cxn>
                <a:cxn ang="0">
                  <a:pos x="231" y="205"/>
                </a:cxn>
                <a:cxn ang="0">
                  <a:pos x="231" y="174"/>
                </a:cxn>
                <a:cxn ang="0">
                  <a:pos x="273" y="145"/>
                </a:cxn>
                <a:cxn ang="0">
                  <a:pos x="264" y="82"/>
                </a:cxn>
                <a:cxn ang="0">
                  <a:pos x="231" y="24"/>
                </a:cxn>
                <a:cxn ang="0">
                  <a:pos x="111" y="0"/>
                </a:cxn>
                <a:cxn ang="0">
                  <a:pos x="85" y="24"/>
                </a:cxn>
                <a:cxn ang="0">
                  <a:pos x="89" y="46"/>
                </a:cxn>
                <a:cxn ang="0">
                  <a:pos x="85" y="77"/>
                </a:cxn>
                <a:cxn ang="0">
                  <a:pos x="85" y="104"/>
                </a:cxn>
                <a:cxn ang="0">
                  <a:pos x="59" y="100"/>
                </a:cxn>
                <a:cxn ang="0">
                  <a:pos x="44" y="59"/>
                </a:cxn>
                <a:cxn ang="0">
                  <a:pos x="20" y="127"/>
                </a:cxn>
                <a:cxn ang="0">
                  <a:pos x="0" y="273"/>
                </a:cxn>
                <a:cxn ang="0">
                  <a:pos x="39" y="324"/>
                </a:cxn>
                <a:cxn ang="0">
                  <a:pos x="39" y="373"/>
                </a:cxn>
                <a:cxn ang="0">
                  <a:pos x="50" y="414"/>
                </a:cxn>
                <a:cxn ang="0">
                  <a:pos x="35" y="456"/>
                </a:cxn>
                <a:cxn ang="0">
                  <a:pos x="196" y="437"/>
                </a:cxn>
                <a:cxn ang="0">
                  <a:pos x="334" y="414"/>
                </a:cxn>
                <a:cxn ang="0">
                  <a:pos x="318" y="387"/>
                </a:cxn>
                <a:cxn ang="0">
                  <a:pos x="323" y="365"/>
                </a:cxn>
                <a:cxn ang="0">
                  <a:pos x="338" y="348"/>
                </a:cxn>
                <a:cxn ang="0">
                  <a:pos x="368" y="273"/>
                </a:cxn>
              </a:cxnLst>
              <a:rect l="0" t="0" r="r" b="b"/>
              <a:pathLst>
                <a:path w="368" h="456">
                  <a:moveTo>
                    <a:pt x="368" y="273"/>
                  </a:moveTo>
                  <a:lnTo>
                    <a:pt x="368" y="251"/>
                  </a:lnTo>
                  <a:lnTo>
                    <a:pt x="318" y="145"/>
                  </a:lnTo>
                  <a:lnTo>
                    <a:pt x="293" y="159"/>
                  </a:lnTo>
                  <a:lnTo>
                    <a:pt x="283" y="193"/>
                  </a:lnTo>
                  <a:lnTo>
                    <a:pt x="258" y="205"/>
                  </a:lnTo>
                  <a:lnTo>
                    <a:pt x="231" y="205"/>
                  </a:lnTo>
                  <a:lnTo>
                    <a:pt x="231" y="174"/>
                  </a:lnTo>
                  <a:lnTo>
                    <a:pt x="273" y="145"/>
                  </a:lnTo>
                  <a:lnTo>
                    <a:pt x="264" y="82"/>
                  </a:lnTo>
                  <a:lnTo>
                    <a:pt x="231" y="24"/>
                  </a:lnTo>
                  <a:lnTo>
                    <a:pt x="111" y="0"/>
                  </a:lnTo>
                  <a:lnTo>
                    <a:pt x="85" y="24"/>
                  </a:lnTo>
                  <a:lnTo>
                    <a:pt x="89" y="46"/>
                  </a:lnTo>
                  <a:lnTo>
                    <a:pt x="85" y="77"/>
                  </a:lnTo>
                  <a:lnTo>
                    <a:pt x="85" y="104"/>
                  </a:lnTo>
                  <a:lnTo>
                    <a:pt x="59" y="100"/>
                  </a:lnTo>
                  <a:lnTo>
                    <a:pt x="44" y="59"/>
                  </a:lnTo>
                  <a:lnTo>
                    <a:pt x="20" y="127"/>
                  </a:lnTo>
                  <a:lnTo>
                    <a:pt x="0" y="273"/>
                  </a:lnTo>
                  <a:lnTo>
                    <a:pt x="39" y="324"/>
                  </a:lnTo>
                  <a:lnTo>
                    <a:pt x="39" y="373"/>
                  </a:lnTo>
                  <a:lnTo>
                    <a:pt x="50" y="414"/>
                  </a:lnTo>
                  <a:lnTo>
                    <a:pt x="35" y="456"/>
                  </a:lnTo>
                  <a:lnTo>
                    <a:pt x="196" y="437"/>
                  </a:lnTo>
                  <a:lnTo>
                    <a:pt x="334" y="414"/>
                  </a:lnTo>
                  <a:lnTo>
                    <a:pt x="318" y="387"/>
                  </a:lnTo>
                  <a:lnTo>
                    <a:pt x="323" y="365"/>
                  </a:lnTo>
                  <a:lnTo>
                    <a:pt x="338" y="348"/>
                  </a:lnTo>
                  <a:lnTo>
                    <a:pt x="368" y="273"/>
                  </a:lnTo>
                </a:path>
              </a:pathLst>
            </a:custGeom>
            <a:noFill/>
            <a:ln w="12700" cap="rnd">
              <a:solidFill>
                <a:srgbClr val="000000"/>
              </a:solidFill>
              <a:prstDash val="solid"/>
              <a:round/>
              <a:headEnd/>
              <a:tailEnd/>
            </a:ln>
          </p:spPr>
          <p:txBody>
            <a:bodyPr/>
            <a:lstStyle/>
            <a:p>
              <a:endParaRPr lang="en-US"/>
            </a:p>
          </p:txBody>
        </p:sp>
      </p:grpSp>
      <p:sp>
        <p:nvSpPr>
          <p:cNvPr id="745922" name="Freeform 450"/>
          <p:cNvSpPr>
            <a:spLocks/>
          </p:cNvSpPr>
          <p:nvPr/>
        </p:nvSpPr>
        <p:spPr bwMode="auto">
          <a:xfrm>
            <a:off x="6396038" y="2865438"/>
            <a:ext cx="677862" cy="703262"/>
          </a:xfrm>
          <a:custGeom>
            <a:avLst/>
            <a:gdLst/>
            <a:ahLst/>
            <a:cxnLst>
              <a:cxn ang="0">
                <a:pos x="138" y="415"/>
              </a:cxn>
              <a:cxn ang="0">
                <a:pos x="172" y="433"/>
              </a:cxn>
              <a:cxn ang="0">
                <a:pos x="202" y="420"/>
              </a:cxn>
              <a:cxn ang="0">
                <a:pos x="229" y="433"/>
              </a:cxn>
              <a:cxn ang="0">
                <a:pos x="240" y="410"/>
              </a:cxn>
              <a:cxn ang="0">
                <a:pos x="259" y="410"/>
              </a:cxn>
              <a:cxn ang="0">
                <a:pos x="294" y="443"/>
              </a:cxn>
              <a:cxn ang="0">
                <a:pos x="314" y="433"/>
              </a:cxn>
              <a:cxn ang="0">
                <a:pos x="329" y="410"/>
              </a:cxn>
              <a:cxn ang="0">
                <a:pos x="324" y="392"/>
              </a:cxn>
              <a:cxn ang="0">
                <a:pos x="341" y="364"/>
              </a:cxn>
              <a:cxn ang="0">
                <a:pos x="360" y="355"/>
              </a:cxn>
              <a:cxn ang="0">
                <a:pos x="360" y="333"/>
              </a:cxn>
              <a:cxn ang="0">
                <a:pos x="371" y="310"/>
              </a:cxn>
              <a:cxn ang="0">
                <a:pos x="381" y="296"/>
              </a:cxn>
              <a:cxn ang="0">
                <a:pos x="381" y="306"/>
              </a:cxn>
              <a:cxn ang="0">
                <a:pos x="401" y="288"/>
              </a:cxn>
              <a:cxn ang="0">
                <a:pos x="416" y="241"/>
              </a:cxn>
              <a:cxn ang="0">
                <a:pos x="416" y="196"/>
              </a:cxn>
              <a:cxn ang="0">
                <a:pos x="427" y="174"/>
              </a:cxn>
              <a:cxn ang="0">
                <a:pos x="391" y="0"/>
              </a:cxn>
              <a:cxn ang="0">
                <a:pos x="314" y="59"/>
              </a:cxn>
              <a:cxn ang="0">
                <a:pos x="275" y="91"/>
              </a:cxn>
              <a:cxn ang="0">
                <a:pos x="240" y="105"/>
              </a:cxn>
              <a:cxn ang="0">
                <a:pos x="208" y="105"/>
              </a:cxn>
              <a:cxn ang="0">
                <a:pos x="187" y="91"/>
              </a:cxn>
              <a:cxn ang="0">
                <a:pos x="157" y="95"/>
              </a:cxn>
              <a:cxn ang="0">
                <a:pos x="138" y="86"/>
              </a:cxn>
              <a:cxn ang="0">
                <a:pos x="0" y="109"/>
              </a:cxn>
              <a:cxn ang="0">
                <a:pos x="62" y="433"/>
              </a:cxn>
              <a:cxn ang="0">
                <a:pos x="138" y="415"/>
              </a:cxn>
            </a:cxnLst>
            <a:rect l="0" t="0" r="r" b="b"/>
            <a:pathLst>
              <a:path w="427" h="443">
                <a:moveTo>
                  <a:pt x="138" y="415"/>
                </a:moveTo>
                <a:lnTo>
                  <a:pt x="172" y="433"/>
                </a:lnTo>
                <a:lnTo>
                  <a:pt x="202" y="420"/>
                </a:lnTo>
                <a:lnTo>
                  <a:pt x="229" y="433"/>
                </a:lnTo>
                <a:lnTo>
                  <a:pt x="240" y="410"/>
                </a:lnTo>
                <a:lnTo>
                  <a:pt x="259" y="410"/>
                </a:lnTo>
                <a:lnTo>
                  <a:pt x="294" y="443"/>
                </a:lnTo>
                <a:lnTo>
                  <a:pt x="314" y="433"/>
                </a:lnTo>
                <a:lnTo>
                  <a:pt x="329" y="410"/>
                </a:lnTo>
                <a:lnTo>
                  <a:pt x="324" y="392"/>
                </a:lnTo>
                <a:lnTo>
                  <a:pt x="341" y="364"/>
                </a:lnTo>
                <a:lnTo>
                  <a:pt x="360" y="355"/>
                </a:lnTo>
                <a:lnTo>
                  <a:pt x="360" y="333"/>
                </a:lnTo>
                <a:lnTo>
                  <a:pt x="371" y="310"/>
                </a:lnTo>
                <a:lnTo>
                  <a:pt x="381" y="296"/>
                </a:lnTo>
                <a:lnTo>
                  <a:pt x="381" y="306"/>
                </a:lnTo>
                <a:lnTo>
                  <a:pt x="401" y="288"/>
                </a:lnTo>
                <a:lnTo>
                  <a:pt x="416" y="241"/>
                </a:lnTo>
                <a:lnTo>
                  <a:pt x="416" y="196"/>
                </a:lnTo>
                <a:lnTo>
                  <a:pt x="427" y="174"/>
                </a:lnTo>
                <a:lnTo>
                  <a:pt x="391" y="0"/>
                </a:lnTo>
                <a:lnTo>
                  <a:pt x="314" y="59"/>
                </a:lnTo>
                <a:lnTo>
                  <a:pt x="275" y="91"/>
                </a:lnTo>
                <a:lnTo>
                  <a:pt x="240" y="105"/>
                </a:lnTo>
                <a:lnTo>
                  <a:pt x="208" y="105"/>
                </a:lnTo>
                <a:lnTo>
                  <a:pt x="187" y="91"/>
                </a:lnTo>
                <a:lnTo>
                  <a:pt x="157" y="95"/>
                </a:lnTo>
                <a:lnTo>
                  <a:pt x="138" y="86"/>
                </a:lnTo>
                <a:lnTo>
                  <a:pt x="0" y="109"/>
                </a:lnTo>
                <a:lnTo>
                  <a:pt x="62" y="433"/>
                </a:lnTo>
                <a:lnTo>
                  <a:pt x="138" y="415"/>
                </a:lnTo>
                <a:close/>
              </a:path>
            </a:pathLst>
          </a:custGeom>
          <a:solidFill>
            <a:srgbClr val="FFFFFF"/>
          </a:solidFill>
          <a:ln w="9525">
            <a:noFill/>
            <a:round/>
            <a:headEnd/>
            <a:tailEnd/>
          </a:ln>
        </p:spPr>
        <p:txBody>
          <a:bodyPr/>
          <a:lstStyle/>
          <a:p>
            <a:endParaRPr lang="en-US"/>
          </a:p>
        </p:txBody>
      </p:sp>
      <p:grpSp>
        <p:nvGrpSpPr>
          <p:cNvPr id="745895" name="Group 451"/>
          <p:cNvGrpSpPr>
            <a:grpSpLocks/>
          </p:cNvGrpSpPr>
          <p:nvPr/>
        </p:nvGrpSpPr>
        <p:grpSpPr bwMode="auto">
          <a:xfrm>
            <a:off x="6396038" y="2865438"/>
            <a:ext cx="677862" cy="703262"/>
            <a:chOff x="4077" y="1745"/>
            <a:chExt cx="427" cy="443"/>
          </a:xfrm>
        </p:grpSpPr>
        <p:sp>
          <p:nvSpPr>
            <p:cNvPr id="745924" name="Freeform 452"/>
            <p:cNvSpPr>
              <a:spLocks/>
            </p:cNvSpPr>
            <p:nvPr/>
          </p:nvSpPr>
          <p:spPr bwMode="auto">
            <a:xfrm>
              <a:off x="4077" y="1745"/>
              <a:ext cx="427" cy="443"/>
            </a:xfrm>
            <a:custGeom>
              <a:avLst/>
              <a:gdLst/>
              <a:ahLst/>
              <a:cxnLst>
                <a:cxn ang="0">
                  <a:pos x="138" y="415"/>
                </a:cxn>
                <a:cxn ang="0">
                  <a:pos x="172" y="433"/>
                </a:cxn>
                <a:cxn ang="0">
                  <a:pos x="202" y="420"/>
                </a:cxn>
                <a:cxn ang="0">
                  <a:pos x="229" y="433"/>
                </a:cxn>
                <a:cxn ang="0">
                  <a:pos x="240" y="410"/>
                </a:cxn>
                <a:cxn ang="0">
                  <a:pos x="259" y="410"/>
                </a:cxn>
                <a:cxn ang="0">
                  <a:pos x="294" y="443"/>
                </a:cxn>
                <a:cxn ang="0">
                  <a:pos x="314" y="433"/>
                </a:cxn>
                <a:cxn ang="0">
                  <a:pos x="329" y="410"/>
                </a:cxn>
                <a:cxn ang="0">
                  <a:pos x="324" y="392"/>
                </a:cxn>
                <a:cxn ang="0">
                  <a:pos x="341" y="364"/>
                </a:cxn>
                <a:cxn ang="0">
                  <a:pos x="360" y="355"/>
                </a:cxn>
                <a:cxn ang="0">
                  <a:pos x="360" y="333"/>
                </a:cxn>
                <a:cxn ang="0">
                  <a:pos x="371" y="310"/>
                </a:cxn>
                <a:cxn ang="0">
                  <a:pos x="381" y="296"/>
                </a:cxn>
                <a:cxn ang="0">
                  <a:pos x="381" y="306"/>
                </a:cxn>
                <a:cxn ang="0">
                  <a:pos x="401" y="288"/>
                </a:cxn>
                <a:cxn ang="0">
                  <a:pos x="416" y="241"/>
                </a:cxn>
                <a:cxn ang="0">
                  <a:pos x="416" y="196"/>
                </a:cxn>
                <a:cxn ang="0">
                  <a:pos x="427" y="174"/>
                </a:cxn>
                <a:cxn ang="0">
                  <a:pos x="391" y="0"/>
                </a:cxn>
                <a:cxn ang="0">
                  <a:pos x="314" y="59"/>
                </a:cxn>
                <a:cxn ang="0">
                  <a:pos x="275" y="91"/>
                </a:cxn>
                <a:cxn ang="0">
                  <a:pos x="240" y="105"/>
                </a:cxn>
                <a:cxn ang="0">
                  <a:pos x="208" y="105"/>
                </a:cxn>
                <a:cxn ang="0">
                  <a:pos x="187" y="91"/>
                </a:cxn>
                <a:cxn ang="0">
                  <a:pos x="157" y="95"/>
                </a:cxn>
                <a:cxn ang="0">
                  <a:pos x="138" y="86"/>
                </a:cxn>
                <a:cxn ang="0">
                  <a:pos x="0" y="109"/>
                </a:cxn>
                <a:cxn ang="0">
                  <a:pos x="62" y="433"/>
                </a:cxn>
                <a:cxn ang="0">
                  <a:pos x="138" y="415"/>
                </a:cxn>
              </a:cxnLst>
              <a:rect l="0" t="0" r="r" b="b"/>
              <a:pathLst>
                <a:path w="427" h="443">
                  <a:moveTo>
                    <a:pt x="138" y="415"/>
                  </a:moveTo>
                  <a:lnTo>
                    <a:pt x="172" y="433"/>
                  </a:lnTo>
                  <a:lnTo>
                    <a:pt x="202" y="420"/>
                  </a:lnTo>
                  <a:lnTo>
                    <a:pt x="229" y="433"/>
                  </a:lnTo>
                  <a:lnTo>
                    <a:pt x="240" y="410"/>
                  </a:lnTo>
                  <a:lnTo>
                    <a:pt x="259" y="410"/>
                  </a:lnTo>
                  <a:lnTo>
                    <a:pt x="294" y="443"/>
                  </a:lnTo>
                  <a:lnTo>
                    <a:pt x="314" y="433"/>
                  </a:lnTo>
                  <a:lnTo>
                    <a:pt x="329" y="410"/>
                  </a:lnTo>
                  <a:lnTo>
                    <a:pt x="324" y="392"/>
                  </a:lnTo>
                  <a:lnTo>
                    <a:pt x="341" y="364"/>
                  </a:lnTo>
                  <a:lnTo>
                    <a:pt x="360" y="355"/>
                  </a:lnTo>
                  <a:lnTo>
                    <a:pt x="360" y="333"/>
                  </a:lnTo>
                  <a:lnTo>
                    <a:pt x="371" y="310"/>
                  </a:lnTo>
                  <a:lnTo>
                    <a:pt x="381" y="296"/>
                  </a:lnTo>
                  <a:lnTo>
                    <a:pt x="381" y="306"/>
                  </a:lnTo>
                  <a:lnTo>
                    <a:pt x="401" y="288"/>
                  </a:lnTo>
                  <a:lnTo>
                    <a:pt x="416" y="241"/>
                  </a:lnTo>
                  <a:lnTo>
                    <a:pt x="416" y="196"/>
                  </a:lnTo>
                  <a:lnTo>
                    <a:pt x="427" y="174"/>
                  </a:lnTo>
                  <a:lnTo>
                    <a:pt x="391" y="0"/>
                  </a:lnTo>
                  <a:lnTo>
                    <a:pt x="314" y="59"/>
                  </a:lnTo>
                  <a:lnTo>
                    <a:pt x="275" y="91"/>
                  </a:lnTo>
                  <a:lnTo>
                    <a:pt x="240" y="105"/>
                  </a:lnTo>
                  <a:lnTo>
                    <a:pt x="208" y="105"/>
                  </a:lnTo>
                  <a:lnTo>
                    <a:pt x="187" y="91"/>
                  </a:lnTo>
                  <a:lnTo>
                    <a:pt x="157" y="95"/>
                  </a:lnTo>
                  <a:lnTo>
                    <a:pt x="138" y="86"/>
                  </a:lnTo>
                  <a:lnTo>
                    <a:pt x="0" y="109"/>
                  </a:lnTo>
                  <a:lnTo>
                    <a:pt x="62" y="433"/>
                  </a:lnTo>
                  <a:lnTo>
                    <a:pt x="138" y="415"/>
                  </a:lnTo>
                  <a:close/>
                </a:path>
              </a:pathLst>
            </a:custGeom>
            <a:solidFill>
              <a:srgbClr val="FFEA00"/>
            </a:solidFill>
            <a:ln w="9525">
              <a:noFill/>
              <a:round/>
              <a:headEnd/>
              <a:tailEnd/>
            </a:ln>
          </p:spPr>
          <p:txBody>
            <a:bodyPr/>
            <a:lstStyle/>
            <a:p>
              <a:endParaRPr lang="en-US"/>
            </a:p>
          </p:txBody>
        </p:sp>
        <p:sp>
          <p:nvSpPr>
            <p:cNvPr id="745925" name="Freeform 453"/>
            <p:cNvSpPr>
              <a:spLocks/>
            </p:cNvSpPr>
            <p:nvPr/>
          </p:nvSpPr>
          <p:spPr bwMode="auto">
            <a:xfrm>
              <a:off x="4077" y="1745"/>
              <a:ext cx="427" cy="443"/>
            </a:xfrm>
            <a:custGeom>
              <a:avLst/>
              <a:gdLst/>
              <a:ahLst/>
              <a:cxnLst>
                <a:cxn ang="0">
                  <a:pos x="138" y="415"/>
                </a:cxn>
                <a:cxn ang="0">
                  <a:pos x="172" y="433"/>
                </a:cxn>
                <a:cxn ang="0">
                  <a:pos x="202" y="420"/>
                </a:cxn>
                <a:cxn ang="0">
                  <a:pos x="229" y="433"/>
                </a:cxn>
                <a:cxn ang="0">
                  <a:pos x="240" y="410"/>
                </a:cxn>
                <a:cxn ang="0">
                  <a:pos x="259" y="410"/>
                </a:cxn>
                <a:cxn ang="0">
                  <a:pos x="294" y="443"/>
                </a:cxn>
                <a:cxn ang="0">
                  <a:pos x="314" y="433"/>
                </a:cxn>
                <a:cxn ang="0">
                  <a:pos x="329" y="410"/>
                </a:cxn>
                <a:cxn ang="0">
                  <a:pos x="324" y="392"/>
                </a:cxn>
                <a:cxn ang="0">
                  <a:pos x="341" y="364"/>
                </a:cxn>
                <a:cxn ang="0">
                  <a:pos x="360" y="355"/>
                </a:cxn>
                <a:cxn ang="0">
                  <a:pos x="360" y="333"/>
                </a:cxn>
                <a:cxn ang="0">
                  <a:pos x="371" y="310"/>
                </a:cxn>
                <a:cxn ang="0">
                  <a:pos x="381" y="296"/>
                </a:cxn>
                <a:cxn ang="0">
                  <a:pos x="381" y="306"/>
                </a:cxn>
                <a:cxn ang="0">
                  <a:pos x="401" y="288"/>
                </a:cxn>
                <a:cxn ang="0">
                  <a:pos x="416" y="241"/>
                </a:cxn>
                <a:cxn ang="0">
                  <a:pos x="416" y="196"/>
                </a:cxn>
                <a:cxn ang="0">
                  <a:pos x="427" y="174"/>
                </a:cxn>
                <a:cxn ang="0">
                  <a:pos x="391" y="0"/>
                </a:cxn>
                <a:cxn ang="0">
                  <a:pos x="314" y="59"/>
                </a:cxn>
                <a:cxn ang="0">
                  <a:pos x="275" y="91"/>
                </a:cxn>
                <a:cxn ang="0">
                  <a:pos x="240" y="105"/>
                </a:cxn>
                <a:cxn ang="0">
                  <a:pos x="208" y="105"/>
                </a:cxn>
                <a:cxn ang="0">
                  <a:pos x="187" y="91"/>
                </a:cxn>
                <a:cxn ang="0">
                  <a:pos x="157" y="95"/>
                </a:cxn>
                <a:cxn ang="0">
                  <a:pos x="138" y="86"/>
                </a:cxn>
                <a:cxn ang="0">
                  <a:pos x="0" y="109"/>
                </a:cxn>
                <a:cxn ang="0">
                  <a:pos x="62" y="433"/>
                </a:cxn>
                <a:cxn ang="0">
                  <a:pos x="138" y="415"/>
                </a:cxn>
              </a:cxnLst>
              <a:rect l="0" t="0" r="r" b="b"/>
              <a:pathLst>
                <a:path w="427" h="443">
                  <a:moveTo>
                    <a:pt x="138" y="415"/>
                  </a:moveTo>
                  <a:lnTo>
                    <a:pt x="172" y="433"/>
                  </a:lnTo>
                  <a:lnTo>
                    <a:pt x="202" y="420"/>
                  </a:lnTo>
                  <a:lnTo>
                    <a:pt x="229" y="433"/>
                  </a:lnTo>
                  <a:lnTo>
                    <a:pt x="240" y="410"/>
                  </a:lnTo>
                  <a:lnTo>
                    <a:pt x="259" y="410"/>
                  </a:lnTo>
                  <a:lnTo>
                    <a:pt x="294" y="443"/>
                  </a:lnTo>
                  <a:lnTo>
                    <a:pt x="314" y="433"/>
                  </a:lnTo>
                  <a:lnTo>
                    <a:pt x="329" y="410"/>
                  </a:lnTo>
                  <a:lnTo>
                    <a:pt x="324" y="392"/>
                  </a:lnTo>
                  <a:lnTo>
                    <a:pt x="341" y="364"/>
                  </a:lnTo>
                  <a:lnTo>
                    <a:pt x="360" y="355"/>
                  </a:lnTo>
                  <a:lnTo>
                    <a:pt x="360" y="333"/>
                  </a:lnTo>
                  <a:lnTo>
                    <a:pt x="371" y="310"/>
                  </a:lnTo>
                  <a:lnTo>
                    <a:pt x="381" y="296"/>
                  </a:lnTo>
                  <a:lnTo>
                    <a:pt x="381" y="306"/>
                  </a:lnTo>
                  <a:lnTo>
                    <a:pt x="401" y="288"/>
                  </a:lnTo>
                  <a:lnTo>
                    <a:pt x="416" y="241"/>
                  </a:lnTo>
                  <a:lnTo>
                    <a:pt x="416" y="196"/>
                  </a:lnTo>
                  <a:lnTo>
                    <a:pt x="427" y="174"/>
                  </a:lnTo>
                  <a:lnTo>
                    <a:pt x="391" y="0"/>
                  </a:lnTo>
                  <a:lnTo>
                    <a:pt x="314" y="59"/>
                  </a:lnTo>
                  <a:lnTo>
                    <a:pt x="275" y="91"/>
                  </a:lnTo>
                  <a:lnTo>
                    <a:pt x="240" y="105"/>
                  </a:lnTo>
                  <a:lnTo>
                    <a:pt x="208" y="105"/>
                  </a:lnTo>
                  <a:lnTo>
                    <a:pt x="187" y="91"/>
                  </a:lnTo>
                  <a:lnTo>
                    <a:pt x="157" y="95"/>
                  </a:lnTo>
                  <a:lnTo>
                    <a:pt x="138" y="86"/>
                  </a:lnTo>
                  <a:lnTo>
                    <a:pt x="0" y="109"/>
                  </a:lnTo>
                  <a:lnTo>
                    <a:pt x="62" y="433"/>
                  </a:lnTo>
                  <a:lnTo>
                    <a:pt x="138" y="415"/>
                  </a:lnTo>
                </a:path>
              </a:pathLst>
            </a:custGeom>
            <a:noFill/>
            <a:ln w="12700" cap="rnd">
              <a:solidFill>
                <a:srgbClr val="000000"/>
              </a:solidFill>
              <a:prstDash val="solid"/>
              <a:round/>
              <a:headEnd/>
              <a:tailEnd/>
            </a:ln>
          </p:spPr>
          <p:txBody>
            <a:bodyPr/>
            <a:lstStyle/>
            <a:p>
              <a:endParaRPr lang="en-US"/>
            </a:p>
          </p:txBody>
        </p:sp>
      </p:grpSp>
      <p:sp>
        <p:nvSpPr>
          <p:cNvPr id="745926" name="Freeform 454"/>
          <p:cNvSpPr>
            <a:spLocks/>
          </p:cNvSpPr>
          <p:nvPr/>
        </p:nvSpPr>
        <p:spPr bwMode="auto">
          <a:xfrm>
            <a:off x="7818438" y="1997075"/>
            <a:ext cx="244475" cy="493713"/>
          </a:xfrm>
          <a:custGeom>
            <a:avLst/>
            <a:gdLst/>
            <a:ahLst/>
            <a:cxnLst>
              <a:cxn ang="0">
                <a:pos x="5" y="105"/>
              </a:cxn>
              <a:cxn ang="0">
                <a:pos x="0" y="47"/>
              </a:cxn>
              <a:cxn ang="0">
                <a:pos x="126" y="0"/>
              </a:cxn>
              <a:cxn ang="0">
                <a:pos x="154" y="60"/>
              </a:cxn>
              <a:cxn ang="0">
                <a:pos x="148" y="82"/>
              </a:cxn>
              <a:cxn ang="0">
                <a:pos x="131" y="120"/>
              </a:cxn>
              <a:cxn ang="0">
                <a:pos x="131" y="142"/>
              </a:cxn>
              <a:cxn ang="0">
                <a:pos x="122" y="188"/>
              </a:cxn>
              <a:cxn ang="0">
                <a:pos x="154" y="289"/>
              </a:cxn>
              <a:cxn ang="0">
                <a:pos x="92" y="311"/>
              </a:cxn>
              <a:cxn ang="0">
                <a:pos x="71" y="233"/>
              </a:cxn>
              <a:cxn ang="0">
                <a:pos x="56" y="220"/>
              </a:cxn>
              <a:cxn ang="0">
                <a:pos x="41" y="161"/>
              </a:cxn>
              <a:cxn ang="0">
                <a:pos x="5" y="105"/>
              </a:cxn>
            </a:cxnLst>
            <a:rect l="0" t="0" r="r" b="b"/>
            <a:pathLst>
              <a:path w="154" h="311">
                <a:moveTo>
                  <a:pt x="5" y="105"/>
                </a:moveTo>
                <a:lnTo>
                  <a:pt x="0" y="47"/>
                </a:lnTo>
                <a:lnTo>
                  <a:pt x="126" y="0"/>
                </a:lnTo>
                <a:lnTo>
                  <a:pt x="154" y="60"/>
                </a:lnTo>
                <a:lnTo>
                  <a:pt x="148" y="82"/>
                </a:lnTo>
                <a:lnTo>
                  <a:pt x="131" y="120"/>
                </a:lnTo>
                <a:lnTo>
                  <a:pt x="131" y="142"/>
                </a:lnTo>
                <a:lnTo>
                  <a:pt x="122" y="188"/>
                </a:lnTo>
                <a:lnTo>
                  <a:pt x="154" y="289"/>
                </a:lnTo>
                <a:lnTo>
                  <a:pt x="92" y="311"/>
                </a:lnTo>
                <a:lnTo>
                  <a:pt x="71" y="233"/>
                </a:lnTo>
                <a:lnTo>
                  <a:pt x="56" y="220"/>
                </a:lnTo>
                <a:lnTo>
                  <a:pt x="41" y="161"/>
                </a:lnTo>
                <a:lnTo>
                  <a:pt x="5" y="105"/>
                </a:lnTo>
                <a:close/>
              </a:path>
            </a:pathLst>
          </a:custGeom>
          <a:solidFill>
            <a:srgbClr val="FFFFFF"/>
          </a:solidFill>
          <a:ln w="9525">
            <a:noFill/>
            <a:round/>
            <a:headEnd/>
            <a:tailEnd/>
          </a:ln>
        </p:spPr>
        <p:txBody>
          <a:bodyPr/>
          <a:lstStyle/>
          <a:p>
            <a:endParaRPr lang="en-US"/>
          </a:p>
        </p:txBody>
      </p:sp>
      <p:grpSp>
        <p:nvGrpSpPr>
          <p:cNvPr id="745899" name="Group 455"/>
          <p:cNvGrpSpPr>
            <a:grpSpLocks/>
          </p:cNvGrpSpPr>
          <p:nvPr/>
        </p:nvGrpSpPr>
        <p:grpSpPr bwMode="auto">
          <a:xfrm>
            <a:off x="7772400" y="1981200"/>
            <a:ext cx="244475" cy="493713"/>
            <a:chOff x="4990" y="1210"/>
            <a:chExt cx="154" cy="311"/>
          </a:xfrm>
        </p:grpSpPr>
        <p:sp>
          <p:nvSpPr>
            <p:cNvPr id="745928" name="Freeform 456"/>
            <p:cNvSpPr>
              <a:spLocks/>
            </p:cNvSpPr>
            <p:nvPr/>
          </p:nvSpPr>
          <p:spPr bwMode="auto">
            <a:xfrm>
              <a:off x="4990" y="1210"/>
              <a:ext cx="154" cy="311"/>
            </a:xfrm>
            <a:custGeom>
              <a:avLst/>
              <a:gdLst/>
              <a:ahLst/>
              <a:cxnLst>
                <a:cxn ang="0">
                  <a:pos x="5" y="105"/>
                </a:cxn>
                <a:cxn ang="0">
                  <a:pos x="0" y="47"/>
                </a:cxn>
                <a:cxn ang="0">
                  <a:pos x="127" y="0"/>
                </a:cxn>
                <a:cxn ang="0">
                  <a:pos x="154" y="61"/>
                </a:cxn>
                <a:cxn ang="0">
                  <a:pos x="148" y="82"/>
                </a:cxn>
                <a:cxn ang="0">
                  <a:pos x="131" y="121"/>
                </a:cxn>
                <a:cxn ang="0">
                  <a:pos x="131" y="142"/>
                </a:cxn>
                <a:cxn ang="0">
                  <a:pos x="122" y="189"/>
                </a:cxn>
                <a:cxn ang="0">
                  <a:pos x="154" y="289"/>
                </a:cxn>
                <a:cxn ang="0">
                  <a:pos x="92" y="311"/>
                </a:cxn>
                <a:cxn ang="0">
                  <a:pos x="71" y="233"/>
                </a:cxn>
                <a:cxn ang="0">
                  <a:pos x="56" y="220"/>
                </a:cxn>
                <a:cxn ang="0">
                  <a:pos x="41" y="161"/>
                </a:cxn>
                <a:cxn ang="0">
                  <a:pos x="5" y="105"/>
                </a:cxn>
              </a:cxnLst>
              <a:rect l="0" t="0" r="r" b="b"/>
              <a:pathLst>
                <a:path w="154" h="311">
                  <a:moveTo>
                    <a:pt x="5" y="105"/>
                  </a:moveTo>
                  <a:lnTo>
                    <a:pt x="0" y="47"/>
                  </a:lnTo>
                  <a:lnTo>
                    <a:pt x="127" y="0"/>
                  </a:lnTo>
                  <a:lnTo>
                    <a:pt x="154" y="61"/>
                  </a:lnTo>
                  <a:lnTo>
                    <a:pt x="148" y="82"/>
                  </a:lnTo>
                  <a:lnTo>
                    <a:pt x="131" y="121"/>
                  </a:lnTo>
                  <a:lnTo>
                    <a:pt x="131" y="142"/>
                  </a:lnTo>
                  <a:lnTo>
                    <a:pt x="122" y="189"/>
                  </a:lnTo>
                  <a:lnTo>
                    <a:pt x="154" y="289"/>
                  </a:lnTo>
                  <a:lnTo>
                    <a:pt x="92" y="311"/>
                  </a:lnTo>
                  <a:lnTo>
                    <a:pt x="71" y="233"/>
                  </a:lnTo>
                  <a:lnTo>
                    <a:pt x="56" y="220"/>
                  </a:lnTo>
                  <a:lnTo>
                    <a:pt x="41" y="161"/>
                  </a:lnTo>
                  <a:lnTo>
                    <a:pt x="5" y="105"/>
                  </a:lnTo>
                  <a:close/>
                </a:path>
              </a:pathLst>
            </a:custGeom>
            <a:solidFill>
              <a:srgbClr val="FFEA00"/>
            </a:solidFill>
            <a:ln w="9525">
              <a:noFill/>
              <a:round/>
              <a:headEnd/>
              <a:tailEnd/>
            </a:ln>
          </p:spPr>
          <p:txBody>
            <a:bodyPr/>
            <a:lstStyle/>
            <a:p>
              <a:endParaRPr lang="en-US"/>
            </a:p>
          </p:txBody>
        </p:sp>
        <p:sp>
          <p:nvSpPr>
            <p:cNvPr id="745929" name="Freeform 457"/>
            <p:cNvSpPr>
              <a:spLocks/>
            </p:cNvSpPr>
            <p:nvPr/>
          </p:nvSpPr>
          <p:spPr bwMode="auto">
            <a:xfrm>
              <a:off x="4990" y="1210"/>
              <a:ext cx="154" cy="311"/>
            </a:xfrm>
            <a:custGeom>
              <a:avLst/>
              <a:gdLst/>
              <a:ahLst/>
              <a:cxnLst>
                <a:cxn ang="0">
                  <a:pos x="5" y="105"/>
                </a:cxn>
                <a:cxn ang="0">
                  <a:pos x="0" y="47"/>
                </a:cxn>
                <a:cxn ang="0">
                  <a:pos x="127" y="0"/>
                </a:cxn>
                <a:cxn ang="0">
                  <a:pos x="154" y="61"/>
                </a:cxn>
                <a:cxn ang="0">
                  <a:pos x="148" y="82"/>
                </a:cxn>
                <a:cxn ang="0">
                  <a:pos x="131" y="121"/>
                </a:cxn>
                <a:cxn ang="0">
                  <a:pos x="131" y="142"/>
                </a:cxn>
                <a:cxn ang="0">
                  <a:pos x="122" y="189"/>
                </a:cxn>
                <a:cxn ang="0">
                  <a:pos x="154" y="289"/>
                </a:cxn>
                <a:cxn ang="0">
                  <a:pos x="92" y="311"/>
                </a:cxn>
                <a:cxn ang="0">
                  <a:pos x="71" y="233"/>
                </a:cxn>
                <a:cxn ang="0">
                  <a:pos x="56" y="220"/>
                </a:cxn>
                <a:cxn ang="0">
                  <a:pos x="41" y="161"/>
                </a:cxn>
                <a:cxn ang="0">
                  <a:pos x="5" y="105"/>
                </a:cxn>
              </a:cxnLst>
              <a:rect l="0" t="0" r="r" b="b"/>
              <a:pathLst>
                <a:path w="154" h="311">
                  <a:moveTo>
                    <a:pt x="5" y="105"/>
                  </a:moveTo>
                  <a:lnTo>
                    <a:pt x="0" y="47"/>
                  </a:lnTo>
                  <a:lnTo>
                    <a:pt x="127" y="0"/>
                  </a:lnTo>
                  <a:lnTo>
                    <a:pt x="154" y="61"/>
                  </a:lnTo>
                  <a:lnTo>
                    <a:pt x="148" y="82"/>
                  </a:lnTo>
                  <a:lnTo>
                    <a:pt x="131" y="121"/>
                  </a:lnTo>
                  <a:lnTo>
                    <a:pt x="131" y="142"/>
                  </a:lnTo>
                  <a:lnTo>
                    <a:pt x="122" y="189"/>
                  </a:lnTo>
                  <a:lnTo>
                    <a:pt x="154" y="289"/>
                  </a:lnTo>
                  <a:lnTo>
                    <a:pt x="92" y="311"/>
                  </a:lnTo>
                  <a:lnTo>
                    <a:pt x="71" y="233"/>
                  </a:lnTo>
                  <a:lnTo>
                    <a:pt x="56" y="220"/>
                  </a:lnTo>
                  <a:lnTo>
                    <a:pt x="41" y="161"/>
                  </a:lnTo>
                  <a:lnTo>
                    <a:pt x="5" y="105"/>
                  </a:lnTo>
                </a:path>
              </a:pathLst>
            </a:custGeom>
            <a:noFill/>
            <a:ln w="12700" cap="rnd">
              <a:solidFill>
                <a:srgbClr val="000000"/>
              </a:solidFill>
              <a:prstDash val="solid"/>
              <a:round/>
              <a:headEnd/>
              <a:tailEnd/>
            </a:ln>
          </p:spPr>
          <p:txBody>
            <a:bodyPr/>
            <a:lstStyle/>
            <a:p>
              <a:endParaRPr lang="en-US"/>
            </a:p>
          </p:txBody>
        </p:sp>
      </p:grpSp>
      <p:sp>
        <p:nvSpPr>
          <p:cNvPr id="745930" name="Freeform 458"/>
          <p:cNvSpPr>
            <a:spLocks/>
          </p:cNvSpPr>
          <p:nvPr/>
        </p:nvSpPr>
        <p:spPr bwMode="auto">
          <a:xfrm>
            <a:off x="8013700" y="1974850"/>
            <a:ext cx="257175" cy="481013"/>
          </a:xfrm>
          <a:custGeom>
            <a:avLst/>
            <a:gdLst/>
            <a:ahLst/>
            <a:cxnLst>
              <a:cxn ang="0">
                <a:pos x="56" y="0"/>
              </a:cxn>
              <a:cxn ang="0">
                <a:pos x="5" y="15"/>
              </a:cxn>
              <a:cxn ang="0">
                <a:pos x="32" y="75"/>
              </a:cxn>
              <a:cxn ang="0">
                <a:pos x="26" y="96"/>
              </a:cxn>
              <a:cxn ang="0">
                <a:pos x="9" y="134"/>
              </a:cxn>
              <a:cxn ang="0">
                <a:pos x="9" y="156"/>
              </a:cxn>
              <a:cxn ang="0">
                <a:pos x="0" y="202"/>
              </a:cxn>
              <a:cxn ang="0">
                <a:pos x="32" y="303"/>
              </a:cxn>
              <a:cxn ang="0">
                <a:pos x="116" y="272"/>
              </a:cxn>
              <a:cxn ang="0">
                <a:pos x="135" y="247"/>
              </a:cxn>
              <a:cxn ang="0">
                <a:pos x="162" y="242"/>
              </a:cxn>
              <a:cxn ang="0">
                <a:pos x="162" y="220"/>
              </a:cxn>
              <a:cxn ang="0">
                <a:pos x="56" y="0"/>
              </a:cxn>
            </a:cxnLst>
            <a:rect l="0" t="0" r="r" b="b"/>
            <a:pathLst>
              <a:path w="162" h="303">
                <a:moveTo>
                  <a:pt x="56" y="0"/>
                </a:moveTo>
                <a:lnTo>
                  <a:pt x="5" y="15"/>
                </a:lnTo>
                <a:lnTo>
                  <a:pt x="32" y="75"/>
                </a:lnTo>
                <a:lnTo>
                  <a:pt x="26" y="96"/>
                </a:lnTo>
                <a:lnTo>
                  <a:pt x="9" y="134"/>
                </a:lnTo>
                <a:lnTo>
                  <a:pt x="9" y="156"/>
                </a:lnTo>
                <a:lnTo>
                  <a:pt x="0" y="202"/>
                </a:lnTo>
                <a:lnTo>
                  <a:pt x="32" y="303"/>
                </a:lnTo>
                <a:lnTo>
                  <a:pt x="116" y="272"/>
                </a:lnTo>
                <a:lnTo>
                  <a:pt x="135" y="247"/>
                </a:lnTo>
                <a:lnTo>
                  <a:pt x="162" y="242"/>
                </a:lnTo>
                <a:lnTo>
                  <a:pt x="162" y="220"/>
                </a:lnTo>
                <a:lnTo>
                  <a:pt x="56" y="0"/>
                </a:lnTo>
                <a:close/>
              </a:path>
            </a:pathLst>
          </a:custGeom>
          <a:solidFill>
            <a:srgbClr val="FFFFFF"/>
          </a:solidFill>
          <a:ln w="9525">
            <a:noFill/>
            <a:round/>
            <a:headEnd/>
            <a:tailEnd/>
          </a:ln>
        </p:spPr>
        <p:txBody>
          <a:bodyPr/>
          <a:lstStyle/>
          <a:p>
            <a:endParaRPr lang="en-US"/>
          </a:p>
        </p:txBody>
      </p:sp>
      <p:grpSp>
        <p:nvGrpSpPr>
          <p:cNvPr id="745903" name="Group 459"/>
          <p:cNvGrpSpPr>
            <a:grpSpLocks/>
          </p:cNvGrpSpPr>
          <p:nvPr/>
        </p:nvGrpSpPr>
        <p:grpSpPr bwMode="auto">
          <a:xfrm>
            <a:off x="7972425" y="1974850"/>
            <a:ext cx="257175" cy="481013"/>
            <a:chOff x="5096" y="1184"/>
            <a:chExt cx="162" cy="303"/>
          </a:xfrm>
        </p:grpSpPr>
        <p:sp>
          <p:nvSpPr>
            <p:cNvPr id="745932" name="Freeform 460"/>
            <p:cNvSpPr>
              <a:spLocks/>
            </p:cNvSpPr>
            <p:nvPr/>
          </p:nvSpPr>
          <p:spPr bwMode="auto">
            <a:xfrm>
              <a:off x="5096" y="1184"/>
              <a:ext cx="162" cy="303"/>
            </a:xfrm>
            <a:custGeom>
              <a:avLst/>
              <a:gdLst/>
              <a:ahLst/>
              <a:cxnLst>
                <a:cxn ang="0">
                  <a:pos x="56" y="0"/>
                </a:cxn>
                <a:cxn ang="0">
                  <a:pos x="5" y="15"/>
                </a:cxn>
                <a:cxn ang="0">
                  <a:pos x="32" y="75"/>
                </a:cxn>
                <a:cxn ang="0">
                  <a:pos x="26" y="96"/>
                </a:cxn>
                <a:cxn ang="0">
                  <a:pos x="9" y="134"/>
                </a:cxn>
                <a:cxn ang="0">
                  <a:pos x="9" y="156"/>
                </a:cxn>
                <a:cxn ang="0">
                  <a:pos x="0" y="202"/>
                </a:cxn>
                <a:cxn ang="0">
                  <a:pos x="32" y="303"/>
                </a:cxn>
                <a:cxn ang="0">
                  <a:pos x="116" y="272"/>
                </a:cxn>
                <a:cxn ang="0">
                  <a:pos x="135" y="247"/>
                </a:cxn>
                <a:cxn ang="0">
                  <a:pos x="162" y="242"/>
                </a:cxn>
                <a:cxn ang="0">
                  <a:pos x="162" y="220"/>
                </a:cxn>
                <a:cxn ang="0">
                  <a:pos x="56" y="0"/>
                </a:cxn>
              </a:cxnLst>
              <a:rect l="0" t="0" r="r" b="b"/>
              <a:pathLst>
                <a:path w="162" h="303">
                  <a:moveTo>
                    <a:pt x="56" y="0"/>
                  </a:moveTo>
                  <a:lnTo>
                    <a:pt x="5" y="15"/>
                  </a:lnTo>
                  <a:lnTo>
                    <a:pt x="32" y="75"/>
                  </a:lnTo>
                  <a:lnTo>
                    <a:pt x="26" y="96"/>
                  </a:lnTo>
                  <a:lnTo>
                    <a:pt x="9" y="134"/>
                  </a:lnTo>
                  <a:lnTo>
                    <a:pt x="9" y="156"/>
                  </a:lnTo>
                  <a:lnTo>
                    <a:pt x="0" y="202"/>
                  </a:lnTo>
                  <a:lnTo>
                    <a:pt x="32" y="303"/>
                  </a:lnTo>
                  <a:lnTo>
                    <a:pt x="116" y="272"/>
                  </a:lnTo>
                  <a:lnTo>
                    <a:pt x="135" y="247"/>
                  </a:lnTo>
                  <a:lnTo>
                    <a:pt x="162" y="242"/>
                  </a:lnTo>
                  <a:lnTo>
                    <a:pt x="162" y="220"/>
                  </a:lnTo>
                  <a:lnTo>
                    <a:pt x="56" y="0"/>
                  </a:lnTo>
                  <a:close/>
                </a:path>
              </a:pathLst>
            </a:custGeom>
            <a:solidFill>
              <a:srgbClr val="FFEA00"/>
            </a:solidFill>
            <a:ln w="9525">
              <a:noFill/>
              <a:round/>
              <a:headEnd/>
              <a:tailEnd/>
            </a:ln>
          </p:spPr>
          <p:txBody>
            <a:bodyPr/>
            <a:lstStyle/>
            <a:p>
              <a:endParaRPr lang="en-US"/>
            </a:p>
          </p:txBody>
        </p:sp>
        <p:sp>
          <p:nvSpPr>
            <p:cNvPr id="745933" name="Freeform 461"/>
            <p:cNvSpPr>
              <a:spLocks/>
            </p:cNvSpPr>
            <p:nvPr/>
          </p:nvSpPr>
          <p:spPr bwMode="auto">
            <a:xfrm>
              <a:off x="5096" y="1184"/>
              <a:ext cx="162" cy="303"/>
            </a:xfrm>
            <a:custGeom>
              <a:avLst/>
              <a:gdLst/>
              <a:ahLst/>
              <a:cxnLst>
                <a:cxn ang="0">
                  <a:pos x="56" y="0"/>
                </a:cxn>
                <a:cxn ang="0">
                  <a:pos x="5" y="15"/>
                </a:cxn>
                <a:cxn ang="0">
                  <a:pos x="32" y="75"/>
                </a:cxn>
                <a:cxn ang="0">
                  <a:pos x="26" y="96"/>
                </a:cxn>
                <a:cxn ang="0">
                  <a:pos x="9" y="134"/>
                </a:cxn>
                <a:cxn ang="0">
                  <a:pos x="9" y="156"/>
                </a:cxn>
                <a:cxn ang="0">
                  <a:pos x="0" y="202"/>
                </a:cxn>
                <a:cxn ang="0">
                  <a:pos x="32" y="303"/>
                </a:cxn>
                <a:cxn ang="0">
                  <a:pos x="116" y="272"/>
                </a:cxn>
                <a:cxn ang="0">
                  <a:pos x="135" y="247"/>
                </a:cxn>
                <a:cxn ang="0">
                  <a:pos x="162" y="242"/>
                </a:cxn>
                <a:cxn ang="0">
                  <a:pos x="162" y="220"/>
                </a:cxn>
                <a:cxn ang="0">
                  <a:pos x="56" y="0"/>
                </a:cxn>
              </a:cxnLst>
              <a:rect l="0" t="0" r="r" b="b"/>
              <a:pathLst>
                <a:path w="162" h="303">
                  <a:moveTo>
                    <a:pt x="56" y="0"/>
                  </a:moveTo>
                  <a:lnTo>
                    <a:pt x="5" y="15"/>
                  </a:lnTo>
                  <a:lnTo>
                    <a:pt x="32" y="75"/>
                  </a:lnTo>
                  <a:lnTo>
                    <a:pt x="26" y="96"/>
                  </a:lnTo>
                  <a:lnTo>
                    <a:pt x="9" y="134"/>
                  </a:lnTo>
                  <a:lnTo>
                    <a:pt x="9" y="156"/>
                  </a:lnTo>
                  <a:lnTo>
                    <a:pt x="0" y="202"/>
                  </a:lnTo>
                  <a:lnTo>
                    <a:pt x="32" y="303"/>
                  </a:lnTo>
                  <a:lnTo>
                    <a:pt x="116" y="272"/>
                  </a:lnTo>
                  <a:lnTo>
                    <a:pt x="135" y="247"/>
                  </a:lnTo>
                  <a:lnTo>
                    <a:pt x="162" y="242"/>
                  </a:lnTo>
                  <a:lnTo>
                    <a:pt x="162" y="220"/>
                  </a:lnTo>
                  <a:lnTo>
                    <a:pt x="56" y="0"/>
                  </a:lnTo>
                </a:path>
              </a:pathLst>
            </a:custGeom>
            <a:noFill/>
            <a:ln w="12700" cap="rnd">
              <a:solidFill>
                <a:srgbClr val="000000"/>
              </a:solidFill>
              <a:prstDash val="solid"/>
              <a:round/>
              <a:headEnd/>
              <a:tailEnd/>
            </a:ln>
          </p:spPr>
          <p:txBody>
            <a:bodyPr/>
            <a:lstStyle/>
            <a:p>
              <a:endParaRPr lang="en-US"/>
            </a:p>
          </p:txBody>
        </p:sp>
      </p:grpSp>
      <p:sp>
        <p:nvSpPr>
          <p:cNvPr id="745934" name="Freeform 462"/>
          <p:cNvSpPr>
            <a:spLocks/>
          </p:cNvSpPr>
          <p:nvPr/>
        </p:nvSpPr>
        <p:spPr bwMode="auto">
          <a:xfrm>
            <a:off x="8101013" y="1458913"/>
            <a:ext cx="555625" cy="863600"/>
          </a:xfrm>
          <a:custGeom>
            <a:avLst/>
            <a:gdLst/>
            <a:ahLst/>
            <a:cxnLst>
              <a:cxn ang="0">
                <a:pos x="0" y="324"/>
              </a:cxn>
              <a:cxn ang="0">
                <a:pos x="107" y="544"/>
              </a:cxn>
              <a:cxn ang="0">
                <a:pos x="122" y="544"/>
              </a:cxn>
              <a:cxn ang="0">
                <a:pos x="122" y="458"/>
              </a:cxn>
              <a:cxn ang="0">
                <a:pos x="118" y="458"/>
              </a:cxn>
              <a:cxn ang="0">
                <a:pos x="142" y="407"/>
              </a:cxn>
              <a:cxn ang="0">
                <a:pos x="148" y="411"/>
              </a:cxn>
              <a:cxn ang="0">
                <a:pos x="172" y="389"/>
              </a:cxn>
              <a:cxn ang="0">
                <a:pos x="193" y="348"/>
              </a:cxn>
              <a:cxn ang="0">
                <a:pos x="193" y="331"/>
              </a:cxn>
              <a:cxn ang="0">
                <a:pos x="198" y="324"/>
              </a:cxn>
              <a:cxn ang="0">
                <a:pos x="207" y="320"/>
              </a:cxn>
              <a:cxn ang="0">
                <a:pos x="232" y="324"/>
              </a:cxn>
              <a:cxn ang="0">
                <a:pos x="258" y="306"/>
              </a:cxn>
              <a:cxn ang="0">
                <a:pos x="299" y="238"/>
              </a:cxn>
              <a:cxn ang="0">
                <a:pos x="324" y="238"/>
              </a:cxn>
              <a:cxn ang="0">
                <a:pos x="344" y="230"/>
              </a:cxn>
              <a:cxn ang="0">
                <a:pos x="350" y="202"/>
              </a:cxn>
              <a:cxn ang="0">
                <a:pos x="329" y="183"/>
              </a:cxn>
              <a:cxn ang="0">
                <a:pos x="320" y="188"/>
              </a:cxn>
              <a:cxn ang="0">
                <a:pos x="309" y="165"/>
              </a:cxn>
              <a:cxn ang="0">
                <a:pos x="309" y="147"/>
              </a:cxn>
              <a:cxn ang="0">
                <a:pos x="284" y="124"/>
              </a:cxn>
              <a:cxn ang="0">
                <a:pos x="222" y="20"/>
              </a:cxn>
              <a:cxn ang="0">
                <a:pos x="202" y="20"/>
              </a:cxn>
              <a:cxn ang="0">
                <a:pos x="182" y="6"/>
              </a:cxn>
              <a:cxn ang="0">
                <a:pos x="157" y="0"/>
              </a:cxn>
              <a:cxn ang="0">
                <a:pos x="148" y="10"/>
              </a:cxn>
              <a:cxn ang="0">
                <a:pos x="142" y="24"/>
              </a:cxn>
              <a:cxn ang="0">
                <a:pos x="122" y="28"/>
              </a:cxn>
              <a:cxn ang="0">
                <a:pos x="107" y="20"/>
              </a:cxn>
              <a:cxn ang="0">
                <a:pos x="91" y="20"/>
              </a:cxn>
              <a:cxn ang="0">
                <a:pos x="50" y="147"/>
              </a:cxn>
              <a:cxn ang="0">
                <a:pos x="50" y="238"/>
              </a:cxn>
              <a:cxn ang="0">
                <a:pos x="35" y="256"/>
              </a:cxn>
              <a:cxn ang="0">
                <a:pos x="30" y="275"/>
              </a:cxn>
              <a:cxn ang="0">
                <a:pos x="20" y="283"/>
              </a:cxn>
              <a:cxn ang="0">
                <a:pos x="20" y="302"/>
              </a:cxn>
              <a:cxn ang="0">
                <a:pos x="0" y="324"/>
              </a:cxn>
            </a:cxnLst>
            <a:rect l="0" t="0" r="r" b="b"/>
            <a:pathLst>
              <a:path w="350" h="544">
                <a:moveTo>
                  <a:pt x="0" y="324"/>
                </a:moveTo>
                <a:lnTo>
                  <a:pt x="107" y="544"/>
                </a:lnTo>
                <a:lnTo>
                  <a:pt x="122" y="544"/>
                </a:lnTo>
                <a:lnTo>
                  <a:pt x="122" y="458"/>
                </a:lnTo>
                <a:lnTo>
                  <a:pt x="118" y="458"/>
                </a:lnTo>
                <a:lnTo>
                  <a:pt x="142" y="407"/>
                </a:lnTo>
                <a:lnTo>
                  <a:pt x="148" y="411"/>
                </a:lnTo>
                <a:lnTo>
                  <a:pt x="172" y="389"/>
                </a:lnTo>
                <a:lnTo>
                  <a:pt x="193" y="348"/>
                </a:lnTo>
                <a:lnTo>
                  <a:pt x="193" y="331"/>
                </a:lnTo>
                <a:lnTo>
                  <a:pt x="198" y="324"/>
                </a:lnTo>
                <a:lnTo>
                  <a:pt x="207" y="320"/>
                </a:lnTo>
                <a:lnTo>
                  <a:pt x="232" y="324"/>
                </a:lnTo>
                <a:lnTo>
                  <a:pt x="258" y="306"/>
                </a:lnTo>
                <a:lnTo>
                  <a:pt x="299" y="238"/>
                </a:lnTo>
                <a:lnTo>
                  <a:pt x="324" y="238"/>
                </a:lnTo>
                <a:lnTo>
                  <a:pt x="344" y="230"/>
                </a:lnTo>
                <a:lnTo>
                  <a:pt x="350" y="202"/>
                </a:lnTo>
                <a:lnTo>
                  <a:pt x="329" y="183"/>
                </a:lnTo>
                <a:lnTo>
                  <a:pt x="320" y="188"/>
                </a:lnTo>
                <a:lnTo>
                  <a:pt x="309" y="165"/>
                </a:lnTo>
                <a:lnTo>
                  <a:pt x="309" y="147"/>
                </a:lnTo>
                <a:lnTo>
                  <a:pt x="284" y="124"/>
                </a:lnTo>
                <a:lnTo>
                  <a:pt x="222" y="20"/>
                </a:lnTo>
                <a:lnTo>
                  <a:pt x="202" y="20"/>
                </a:lnTo>
                <a:lnTo>
                  <a:pt x="182" y="6"/>
                </a:lnTo>
                <a:lnTo>
                  <a:pt x="157" y="0"/>
                </a:lnTo>
                <a:lnTo>
                  <a:pt x="148" y="10"/>
                </a:lnTo>
                <a:lnTo>
                  <a:pt x="142" y="24"/>
                </a:lnTo>
                <a:lnTo>
                  <a:pt x="122" y="28"/>
                </a:lnTo>
                <a:lnTo>
                  <a:pt x="107" y="20"/>
                </a:lnTo>
                <a:lnTo>
                  <a:pt x="91" y="20"/>
                </a:lnTo>
                <a:lnTo>
                  <a:pt x="50" y="147"/>
                </a:lnTo>
                <a:lnTo>
                  <a:pt x="50" y="238"/>
                </a:lnTo>
                <a:lnTo>
                  <a:pt x="35" y="256"/>
                </a:lnTo>
                <a:lnTo>
                  <a:pt x="30" y="275"/>
                </a:lnTo>
                <a:lnTo>
                  <a:pt x="20" y="283"/>
                </a:lnTo>
                <a:lnTo>
                  <a:pt x="20" y="302"/>
                </a:lnTo>
                <a:lnTo>
                  <a:pt x="0" y="324"/>
                </a:lnTo>
                <a:close/>
              </a:path>
            </a:pathLst>
          </a:custGeom>
          <a:solidFill>
            <a:srgbClr val="FFFFFF"/>
          </a:solidFill>
          <a:ln w="9525">
            <a:noFill/>
            <a:round/>
            <a:headEnd/>
            <a:tailEnd/>
          </a:ln>
        </p:spPr>
        <p:txBody>
          <a:bodyPr/>
          <a:lstStyle/>
          <a:p>
            <a:endParaRPr lang="en-US"/>
          </a:p>
        </p:txBody>
      </p:sp>
      <p:grpSp>
        <p:nvGrpSpPr>
          <p:cNvPr id="745907" name="Group 463"/>
          <p:cNvGrpSpPr>
            <a:grpSpLocks/>
          </p:cNvGrpSpPr>
          <p:nvPr/>
        </p:nvGrpSpPr>
        <p:grpSpPr bwMode="auto">
          <a:xfrm>
            <a:off x="8077200" y="1458913"/>
            <a:ext cx="555625" cy="863600"/>
            <a:chOff x="5151" y="859"/>
            <a:chExt cx="350" cy="544"/>
          </a:xfrm>
        </p:grpSpPr>
        <p:sp>
          <p:nvSpPr>
            <p:cNvPr id="745936" name="Freeform 464"/>
            <p:cNvSpPr>
              <a:spLocks/>
            </p:cNvSpPr>
            <p:nvPr/>
          </p:nvSpPr>
          <p:spPr bwMode="auto">
            <a:xfrm>
              <a:off x="5151" y="859"/>
              <a:ext cx="350" cy="544"/>
            </a:xfrm>
            <a:custGeom>
              <a:avLst/>
              <a:gdLst/>
              <a:ahLst/>
              <a:cxnLst>
                <a:cxn ang="0">
                  <a:pos x="0" y="324"/>
                </a:cxn>
                <a:cxn ang="0">
                  <a:pos x="107" y="544"/>
                </a:cxn>
                <a:cxn ang="0">
                  <a:pos x="122" y="544"/>
                </a:cxn>
                <a:cxn ang="0">
                  <a:pos x="122" y="458"/>
                </a:cxn>
                <a:cxn ang="0">
                  <a:pos x="118" y="458"/>
                </a:cxn>
                <a:cxn ang="0">
                  <a:pos x="142" y="407"/>
                </a:cxn>
                <a:cxn ang="0">
                  <a:pos x="148" y="411"/>
                </a:cxn>
                <a:cxn ang="0">
                  <a:pos x="172" y="389"/>
                </a:cxn>
                <a:cxn ang="0">
                  <a:pos x="193" y="348"/>
                </a:cxn>
                <a:cxn ang="0">
                  <a:pos x="193" y="331"/>
                </a:cxn>
                <a:cxn ang="0">
                  <a:pos x="198" y="324"/>
                </a:cxn>
                <a:cxn ang="0">
                  <a:pos x="207" y="320"/>
                </a:cxn>
                <a:cxn ang="0">
                  <a:pos x="232" y="324"/>
                </a:cxn>
                <a:cxn ang="0">
                  <a:pos x="258" y="306"/>
                </a:cxn>
                <a:cxn ang="0">
                  <a:pos x="299" y="238"/>
                </a:cxn>
                <a:cxn ang="0">
                  <a:pos x="324" y="238"/>
                </a:cxn>
                <a:cxn ang="0">
                  <a:pos x="344" y="230"/>
                </a:cxn>
                <a:cxn ang="0">
                  <a:pos x="350" y="202"/>
                </a:cxn>
                <a:cxn ang="0">
                  <a:pos x="329" y="183"/>
                </a:cxn>
                <a:cxn ang="0">
                  <a:pos x="320" y="188"/>
                </a:cxn>
                <a:cxn ang="0">
                  <a:pos x="309" y="165"/>
                </a:cxn>
                <a:cxn ang="0">
                  <a:pos x="309" y="147"/>
                </a:cxn>
                <a:cxn ang="0">
                  <a:pos x="284" y="124"/>
                </a:cxn>
                <a:cxn ang="0">
                  <a:pos x="222" y="20"/>
                </a:cxn>
                <a:cxn ang="0">
                  <a:pos x="202" y="20"/>
                </a:cxn>
                <a:cxn ang="0">
                  <a:pos x="182" y="6"/>
                </a:cxn>
                <a:cxn ang="0">
                  <a:pos x="157" y="0"/>
                </a:cxn>
                <a:cxn ang="0">
                  <a:pos x="148" y="10"/>
                </a:cxn>
                <a:cxn ang="0">
                  <a:pos x="142" y="24"/>
                </a:cxn>
                <a:cxn ang="0">
                  <a:pos x="122" y="28"/>
                </a:cxn>
                <a:cxn ang="0">
                  <a:pos x="107" y="20"/>
                </a:cxn>
                <a:cxn ang="0">
                  <a:pos x="91" y="20"/>
                </a:cxn>
                <a:cxn ang="0">
                  <a:pos x="50" y="147"/>
                </a:cxn>
                <a:cxn ang="0">
                  <a:pos x="50" y="238"/>
                </a:cxn>
                <a:cxn ang="0">
                  <a:pos x="35" y="256"/>
                </a:cxn>
                <a:cxn ang="0">
                  <a:pos x="30" y="275"/>
                </a:cxn>
                <a:cxn ang="0">
                  <a:pos x="20" y="283"/>
                </a:cxn>
                <a:cxn ang="0">
                  <a:pos x="20" y="302"/>
                </a:cxn>
                <a:cxn ang="0">
                  <a:pos x="0" y="324"/>
                </a:cxn>
              </a:cxnLst>
              <a:rect l="0" t="0" r="r" b="b"/>
              <a:pathLst>
                <a:path w="350" h="544">
                  <a:moveTo>
                    <a:pt x="0" y="324"/>
                  </a:moveTo>
                  <a:lnTo>
                    <a:pt x="107" y="544"/>
                  </a:lnTo>
                  <a:lnTo>
                    <a:pt x="122" y="544"/>
                  </a:lnTo>
                  <a:lnTo>
                    <a:pt x="122" y="458"/>
                  </a:lnTo>
                  <a:lnTo>
                    <a:pt x="118" y="458"/>
                  </a:lnTo>
                  <a:lnTo>
                    <a:pt x="142" y="407"/>
                  </a:lnTo>
                  <a:lnTo>
                    <a:pt x="148" y="411"/>
                  </a:lnTo>
                  <a:lnTo>
                    <a:pt x="172" y="389"/>
                  </a:lnTo>
                  <a:lnTo>
                    <a:pt x="193" y="348"/>
                  </a:lnTo>
                  <a:lnTo>
                    <a:pt x="193" y="331"/>
                  </a:lnTo>
                  <a:lnTo>
                    <a:pt x="198" y="324"/>
                  </a:lnTo>
                  <a:lnTo>
                    <a:pt x="207" y="320"/>
                  </a:lnTo>
                  <a:lnTo>
                    <a:pt x="232" y="324"/>
                  </a:lnTo>
                  <a:lnTo>
                    <a:pt x="258" y="306"/>
                  </a:lnTo>
                  <a:lnTo>
                    <a:pt x="299" y="238"/>
                  </a:lnTo>
                  <a:lnTo>
                    <a:pt x="324" y="238"/>
                  </a:lnTo>
                  <a:lnTo>
                    <a:pt x="344" y="230"/>
                  </a:lnTo>
                  <a:lnTo>
                    <a:pt x="350" y="202"/>
                  </a:lnTo>
                  <a:lnTo>
                    <a:pt x="329" y="183"/>
                  </a:lnTo>
                  <a:lnTo>
                    <a:pt x="320" y="188"/>
                  </a:lnTo>
                  <a:lnTo>
                    <a:pt x="309" y="165"/>
                  </a:lnTo>
                  <a:lnTo>
                    <a:pt x="309" y="147"/>
                  </a:lnTo>
                  <a:lnTo>
                    <a:pt x="284" y="124"/>
                  </a:lnTo>
                  <a:lnTo>
                    <a:pt x="222" y="20"/>
                  </a:lnTo>
                  <a:lnTo>
                    <a:pt x="202" y="20"/>
                  </a:lnTo>
                  <a:lnTo>
                    <a:pt x="182" y="6"/>
                  </a:lnTo>
                  <a:lnTo>
                    <a:pt x="157" y="0"/>
                  </a:lnTo>
                  <a:lnTo>
                    <a:pt x="148" y="10"/>
                  </a:lnTo>
                  <a:lnTo>
                    <a:pt x="142" y="24"/>
                  </a:lnTo>
                  <a:lnTo>
                    <a:pt x="122" y="28"/>
                  </a:lnTo>
                  <a:lnTo>
                    <a:pt x="107" y="20"/>
                  </a:lnTo>
                  <a:lnTo>
                    <a:pt x="91" y="20"/>
                  </a:lnTo>
                  <a:lnTo>
                    <a:pt x="50" y="147"/>
                  </a:lnTo>
                  <a:lnTo>
                    <a:pt x="50" y="238"/>
                  </a:lnTo>
                  <a:lnTo>
                    <a:pt x="35" y="256"/>
                  </a:lnTo>
                  <a:lnTo>
                    <a:pt x="30" y="275"/>
                  </a:lnTo>
                  <a:lnTo>
                    <a:pt x="20" y="283"/>
                  </a:lnTo>
                  <a:lnTo>
                    <a:pt x="20" y="302"/>
                  </a:lnTo>
                  <a:lnTo>
                    <a:pt x="0" y="324"/>
                  </a:lnTo>
                  <a:close/>
                </a:path>
              </a:pathLst>
            </a:custGeom>
            <a:solidFill>
              <a:srgbClr val="FFEA00"/>
            </a:solidFill>
            <a:ln w="9525">
              <a:noFill/>
              <a:round/>
              <a:headEnd/>
              <a:tailEnd/>
            </a:ln>
          </p:spPr>
          <p:txBody>
            <a:bodyPr/>
            <a:lstStyle/>
            <a:p>
              <a:endParaRPr lang="en-US"/>
            </a:p>
          </p:txBody>
        </p:sp>
        <p:sp>
          <p:nvSpPr>
            <p:cNvPr id="745937" name="Freeform 465"/>
            <p:cNvSpPr>
              <a:spLocks/>
            </p:cNvSpPr>
            <p:nvPr/>
          </p:nvSpPr>
          <p:spPr bwMode="auto">
            <a:xfrm>
              <a:off x="5151" y="859"/>
              <a:ext cx="350" cy="544"/>
            </a:xfrm>
            <a:custGeom>
              <a:avLst/>
              <a:gdLst/>
              <a:ahLst/>
              <a:cxnLst>
                <a:cxn ang="0">
                  <a:pos x="0" y="324"/>
                </a:cxn>
                <a:cxn ang="0">
                  <a:pos x="107" y="544"/>
                </a:cxn>
                <a:cxn ang="0">
                  <a:pos x="122" y="544"/>
                </a:cxn>
                <a:cxn ang="0">
                  <a:pos x="122" y="458"/>
                </a:cxn>
                <a:cxn ang="0">
                  <a:pos x="118" y="458"/>
                </a:cxn>
                <a:cxn ang="0">
                  <a:pos x="142" y="407"/>
                </a:cxn>
                <a:cxn ang="0">
                  <a:pos x="148" y="411"/>
                </a:cxn>
                <a:cxn ang="0">
                  <a:pos x="172" y="389"/>
                </a:cxn>
                <a:cxn ang="0">
                  <a:pos x="193" y="348"/>
                </a:cxn>
                <a:cxn ang="0">
                  <a:pos x="193" y="331"/>
                </a:cxn>
                <a:cxn ang="0">
                  <a:pos x="198" y="324"/>
                </a:cxn>
                <a:cxn ang="0">
                  <a:pos x="207" y="320"/>
                </a:cxn>
                <a:cxn ang="0">
                  <a:pos x="232" y="324"/>
                </a:cxn>
                <a:cxn ang="0">
                  <a:pos x="258" y="306"/>
                </a:cxn>
                <a:cxn ang="0">
                  <a:pos x="299" y="238"/>
                </a:cxn>
                <a:cxn ang="0">
                  <a:pos x="324" y="238"/>
                </a:cxn>
                <a:cxn ang="0">
                  <a:pos x="344" y="230"/>
                </a:cxn>
                <a:cxn ang="0">
                  <a:pos x="350" y="202"/>
                </a:cxn>
                <a:cxn ang="0">
                  <a:pos x="329" y="183"/>
                </a:cxn>
                <a:cxn ang="0">
                  <a:pos x="320" y="188"/>
                </a:cxn>
                <a:cxn ang="0">
                  <a:pos x="309" y="165"/>
                </a:cxn>
                <a:cxn ang="0">
                  <a:pos x="309" y="147"/>
                </a:cxn>
                <a:cxn ang="0">
                  <a:pos x="284" y="124"/>
                </a:cxn>
                <a:cxn ang="0">
                  <a:pos x="222" y="20"/>
                </a:cxn>
                <a:cxn ang="0">
                  <a:pos x="202" y="20"/>
                </a:cxn>
                <a:cxn ang="0">
                  <a:pos x="182" y="6"/>
                </a:cxn>
                <a:cxn ang="0">
                  <a:pos x="157" y="0"/>
                </a:cxn>
                <a:cxn ang="0">
                  <a:pos x="148" y="10"/>
                </a:cxn>
                <a:cxn ang="0">
                  <a:pos x="142" y="24"/>
                </a:cxn>
                <a:cxn ang="0">
                  <a:pos x="122" y="28"/>
                </a:cxn>
                <a:cxn ang="0">
                  <a:pos x="107" y="20"/>
                </a:cxn>
                <a:cxn ang="0">
                  <a:pos x="91" y="20"/>
                </a:cxn>
                <a:cxn ang="0">
                  <a:pos x="50" y="147"/>
                </a:cxn>
                <a:cxn ang="0">
                  <a:pos x="50" y="238"/>
                </a:cxn>
                <a:cxn ang="0">
                  <a:pos x="35" y="256"/>
                </a:cxn>
                <a:cxn ang="0">
                  <a:pos x="30" y="275"/>
                </a:cxn>
                <a:cxn ang="0">
                  <a:pos x="20" y="283"/>
                </a:cxn>
                <a:cxn ang="0">
                  <a:pos x="20" y="302"/>
                </a:cxn>
                <a:cxn ang="0">
                  <a:pos x="0" y="324"/>
                </a:cxn>
              </a:cxnLst>
              <a:rect l="0" t="0" r="r" b="b"/>
              <a:pathLst>
                <a:path w="350" h="544">
                  <a:moveTo>
                    <a:pt x="0" y="324"/>
                  </a:moveTo>
                  <a:lnTo>
                    <a:pt x="107" y="544"/>
                  </a:lnTo>
                  <a:lnTo>
                    <a:pt x="122" y="544"/>
                  </a:lnTo>
                  <a:lnTo>
                    <a:pt x="122" y="458"/>
                  </a:lnTo>
                  <a:lnTo>
                    <a:pt x="118" y="458"/>
                  </a:lnTo>
                  <a:lnTo>
                    <a:pt x="142" y="407"/>
                  </a:lnTo>
                  <a:lnTo>
                    <a:pt x="148" y="411"/>
                  </a:lnTo>
                  <a:lnTo>
                    <a:pt x="172" y="389"/>
                  </a:lnTo>
                  <a:lnTo>
                    <a:pt x="193" y="348"/>
                  </a:lnTo>
                  <a:lnTo>
                    <a:pt x="193" y="331"/>
                  </a:lnTo>
                  <a:lnTo>
                    <a:pt x="198" y="324"/>
                  </a:lnTo>
                  <a:lnTo>
                    <a:pt x="207" y="320"/>
                  </a:lnTo>
                  <a:lnTo>
                    <a:pt x="232" y="324"/>
                  </a:lnTo>
                  <a:lnTo>
                    <a:pt x="258" y="306"/>
                  </a:lnTo>
                  <a:lnTo>
                    <a:pt x="299" y="238"/>
                  </a:lnTo>
                  <a:lnTo>
                    <a:pt x="324" y="238"/>
                  </a:lnTo>
                  <a:lnTo>
                    <a:pt x="344" y="230"/>
                  </a:lnTo>
                  <a:lnTo>
                    <a:pt x="350" y="202"/>
                  </a:lnTo>
                  <a:lnTo>
                    <a:pt x="329" y="183"/>
                  </a:lnTo>
                  <a:lnTo>
                    <a:pt x="320" y="188"/>
                  </a:lnTo>
                  <a:lnTo>
                    <a:pt x="309" y="165"/>
                  </a:lnTo>
                  <a:lnTo>
                    <a:pt x="309" y="147"/>
                  </a:lnTo>
                  <a:lnTo>
                    <a:pt x="284" y="124"/>
                  </a:lnTo>
                  <a:lnTo>
                    <a:pt x="222" y="20"/>
                  </a:lnTo>
                  <a:lnTo>
                    <a:pt x="202" y="20"/>
                  </a:lnTo>
                  <a:lnTo>
                    <a:pt x="182" y="6"/>
                  </a:lnTo>
                  <a:lnTo>
                    <a:pt x="157" y="0"/>
                  </a:lnTo>
                  <a:lnTo>
                    <a:pt x="148" y="10"/>
                  </a:lnTo>
                  <a:lnTo>
                    <a:pt x="142" y="24"/>
                  </a:lnTo>
                  <a:lnTo>
                    <a:pt x="122" y="28"/>
                  </a:lnTo>
                  <a:lnTo>
                    <a:pt x="107" y="20"/>
                  </a:lnTo>
                  <a:lnTo>
                    <a:pt x="91" y="20"/>
                  </a:lnTo>
                  <a:lnTo>
                    <a:pt x="50" y="147"/>
                  </a:lnTo>
                  <a:lnTo>
                    <a:pt x="50" y="238"/>
                  </a:lnTo>
                  <a:lnTo>
                    <a:pt x="35" y="256"/>
                  </a:lnTo>
                  <a:lnTo>
                    <a:pt x="30" y="275"/>
                  </a:lnTo>
                  <a:lnTo>
                    <a:pt x="20" y="283"/>
                  </a:lnTo>
                  <a:lnTo>
                    <a:pt x="20" y="302"/>
                  </a:lnTo>
                  <a:lnTo>
                    <a:pt x="0" y="324"/>
                  </a:lnTo>
                </a:path>
              </a:pathLst>
            </a:custGeom>
            <a:noFill/>
            <a:ln w="12700" cap="rnd">
              <a:solidFill>
                <a:srgbClr val="000000"/>
              </a:solidFill>
              <a:prstDash val="solid"/>
              <a:round/>
              <a:headEnd/>
              <a:tailEnd/>
            </a:ln>
          </p:spPr>
          <p:txBody>
            <a:bodyPr/>
            <a:lstStyle/>
            <a:p>
              <a:endParaRPr lang="en-US"/>
            </a:p>
          </p:txBody>
        </p:sp>
      </p:grpSp>
      <p:sp>
        <p:nvSpPr>
          <p:cNvPr id="745938" name="Freeform 466"/>
          <p:cNvSpPr>
            <a:spLocks/>
          </p:cNvSpPr>
          <p:nvPr/>
        </p:nvSpPr>
        <p:spPr bwMode="auto">
          <a:xfrm>
            <a:off x="7966075" y="2357438"/>
            <a:ext cx="496888" cy="260350"/>
          </a:xfrm>
          <a:custGeom>
            <a:avLst/>
            <a:gdLst/>
            <a:ahLst/>
            <a:cxnLst>
              <a:cxn ang="0">
                <a:pos x="62" y="61"/>
              </a:cxn>
              <a:cxn ang="0">
                <a:pos x="146" y="30"/>
              </a:cxn>
              <a:cxn ang="0">
                <a:pos x="165" y="5"/>
              </a:cxn>
              <a:cxn ang="0">
                <a:pos x="193" y="0"/>
              </a:cxn>
              <a:cxn ang="0">
                <a:pos x="193" y="16"/>
              </a:cxn>
              <a:cxn ang="0">
                <a:pos x="203" y="24"/>
              </a:cxn>
              <a:cxn ang="0">
                <a:pos x="212" y="30"/>
              </a:cxn>
              <a:cxn ang="0">
                <a:pos x="227" y="30"/>
              </a:cxn>
              <a:cxn ang="0">
                <a:pos x="212" y="38"/>
              </a:cxn>
              <a:cxn ang="0">
                <a:pos x="208" y="51"/>
              </a:cxn>
              <a:cxn ang="0">
                <a:pos x="208" y="61"/>
              </a:cxn>
              <a:cxn ang="0">
                <a:pos x="227" y="69"/>
              </a:cxn>
              <a:cxn ang="0">
                <a:pos x="233" y="69"/>
              </a:cxn>
              <a:cxn ang="0">
                <a:pos x="242" y="82"/>
              </a:cxn>
              <a:cxn ang="0">
                <a:pos x="253" y="105"/>
              </a:cxn>
              <a:cxn ang="0">
                <a:pos x="287" y="105"/>
              </a:cxn>
              <a:cxn ang="0">
                <a:pos x="303" y="96"/>
              </a:cxn>
              <a:cxn ang="0">
                <a:pos x="292" y="82"/>
              </a:cxn>
              <a:cxn ang="0">
                <a:pos x="283" y="74"/>
              </a:cxn>
              <a:cxn ang="0">
                <a:pos x="283" y="69"/>
              </a:cxn>
              <a:cxn ang="0">
                <a:pos x="303" y="82"/>
              </a:cxn>
              <a:cxn ang="0">
                <a:pos x="313" y="92"/>
              </a:cxn>
              <a:cxn ang="0">
                <a:pos x="313" y="105"/>
              </a:cxn>
              <a:cxn ang="0">
                <a:pos x="278" y="119"/>
              </a:cxn>
              <a:cxn ang="0">
                <a:pos x="268" y="136"/>
              </a:cxn>
              <a:cxn ang="0">
                <a:pos x="253" y="119"/>
              </a:cxn>
              <a:cxn ang="0">
                <a:pos x="242" y="136"/>
              </a:cxn>
              <a:cxn ang="0">
                <a:pos x="238" y="150"/>
              </a:cxn>
              <a:cxn ang="0">
                <a:pos x="227" y="150"/>
              </a:cxn>
              <a:cxn ang="0">
                <a:pos x="203" y="128"/>
              </a:cxn>
              <a:cxn ang="0">
                <a:pos x="193" y="128"/>
              </a:cxn>
              <a:cxn ang="0">
                <a:pos x="181" y="115"/>
              </a:cxn>
              <a:cxn ang="0">
                <a:pos x="141" y="128"/>
              </a:cxn>
              <a:cxn ang="0">
                <a:pos x="15" y="164"/>
              </a:cxn>
              <a:cxn ang="0">
                <a:pos x="0" y="82"/>
              </a:cxn>
              <a:cxn ang="0">
                <a:pos x="62" y="61"/>
              </a:cxn>
            </a:cxnLst>
            <a:rect l="0" t="0" r="r" b="b"/>
            <a:pathLst>
              <a:path w="313" h="164">
                <a:moveTo>
                  <a:pt x="62" y="61"/>
                </a:moveTo>
                <a:lnTo>
                  <a:pt x="146" y="30"/>
                </a:lnTo>
                <a:lnTo>
                  <a:pt x="165" y="5"/>
                </a:lnTo>
                <a:lnTo>
                  <a:pt x="193" y="0"/>
                </a:lnTo>
                <a:lnTo>
                  <a:pt x="193" y="16"/>
                </a:lnTo>
                <a:lnTo>
                  <a:pt x="203" y="24"/>
                </a:lnTo>
                <a:lnTo>
                  <a:pt x="212" y="30"/>
                </a:lnTo>
                <a:lnTo>
                  <a:pt x="227" y="30"/>
                </a:lnTo>
                <a:lnTo>
                  <a:pt x="212" y="38"/>
                </a:lnTo>
                <a:lnTo>
                  <a:pt x="208" y="51"/>
                </a:lnTo>
                <a:lnTo>
                  <a:pt x="208" y="61"/>
                </a:lnTo>
                <a:lnTo>
                  <a:pt x="227" y="69"/>
                </a:lnTo>
                <a:lnTo>
                  <a:pt x="233" y="69"/>
                </a:lnTo>
                <a:lnTo>
                  <a:pt x="242" y="82"/>
                </a:lnTo>
                <a:lnTo>
                  <a:pt x="253" y="105"/>
                </a:lnTo>
                <a:lnTo>
                  <a:pt x="287" y="105"/>
                </a:lnTo>
                <a:lnTo>
                  <a:pt x="303" y="96"/>
                </a:lnTo>
                <a:lnTo>
                  <a:pt x="292" y="82"/>
                </a:lnTo>
                <a:lnTo>
                  <a:pt x="283" y="74"/>
                </a:lnTo>
                <a:lnTo>
                  <a:pt x="283" y="69"/>
                </a:lnTo>
                <a:lnTo>
                  <a:pt x="303" y="82"/>
                </a:lnTo>
                <a:lnTo>
                  <a:pt x="313" y="92"/>
                </a:lnTo>
                <a:lnTo>
                  <a:pt x="313" y="105"/>
                </a:lnTo>
                <a:lnTo>
                  <a:pt x="278" y="119"/>
                </a:lnTo>
                <a:lnTo>
                  <a:pt x="268" y="136"/>
                </a:lnTo>
                <a:lnTo>
                  <a:pt x="253" y="119"/>
                </a:lnTo>
                <a:lnTo>
                  <a:pt x="242" y="136"/>
                </a:lnTo>
                <a:lnTo>
                  <a:pt x="238" y="150"/>
                </a:lnTo>
                <a:lnTo>
                  <a:pt x="227" y="150"/>
                </a:lnTo>
                <a:lnTo>
                  <a:pt x="203" y="128"/>
                </a:lnTo>
                <a:lnTo>
                  <a:pt x="193" y="128"/>
                </a:lnTo>
                <a:lnTo>
                  <a:pt x="181" y="115"/>
                </a:lnTo>
                <a:lnTo>
                  <a:pt x="141" y="128"/>
                </a:lnTo>
                <a:lnTo>
                  <a:pt x="15" y="164"/>
                </a:lnTo>
                <a:lnTo>
                  <a:pt x="0" y="82"/>
                </a:lnTo>
                <a:lnTo>
                  <a:pt x="62" y="61"/>
                </a:lnTo>
                <a:close/>
              </a:path>
            </a:pathLst>
          </a:custGeom>
          <a:solidFill>
            <a:srgbClr val="FFFFFF"/>
          </a:solidFill>
          <a:ln w="9525">
            <a:noFill/>
            <a:round/>
            <a:headEnd/>
            <a:tailEnd/>
          </a:ln>
        </p:spPr>
        <p:txBody>
          <a:bodyPr/>
          <a:lstStyle/>
          <a:p>
            <a:endParaRPr lang="en-US"/>
          </a:p>
        </p:txBody>
      </p:sp>
      <p:grpSp>
        <p:nvGrpSpPr>
          <p:cNvPr id="745911" name="Group 467"/>
          <p:cNvGrpSpPr>
            <a:grpSpLocks/>
          </p:cNvGrpSpPr>
          <p:nvPr/>
        </p:nvGrpSpPr>
        <p:grpSpPr bwMode="auto">
          <a:xfrm>
            <a:off x="7966075" y="2357438"/>
            <a:ext cx="496888" cy="260350"/>
            <a:chOff x="5066" y="1425"/>
            <a:chExt cx="313" cy="164"/>
          </a:xfrm>
        </p:grpSpPr>
        <p:sp>
          <p:nvSpPr>
            <p:cNvPr id="745940" name="Freeform 468"/>
            <p:cNvSpPr>
              <a:spLocks/>
            </p:cNvSpPr>
            <p:nvPr/>
          </p:nvSpPr>
          <p:spPr bwMode="auto">
            <a:xfrm>
              <a:off x="5066" y="1425"/>
              <a:ext cx="313" cy="164"/>
            </a:xfrm>
            <a:custGeom>
              <a:avLst/>
              <a:gdLst/>
              <a:ahLst/>
              <a:cxnLst>
                <a:cxn ang="0">
                  <a:pos x="62" y="61"/>
                </a:cxn>
                <a:cxn ang="0">
                  <a:pos x="146" y="30"/>
                </a:cxn>
                <a:cxn ang="0">
                  <a:pos x="165" y="5"/>
                </a:cxn>
                <a:cxn ang="0">
                  <a:pos x="193" y="0"/>
                </a:cxn>
                <a:cxn ang="0">
                  <a:pos x="193" y="16"/>
                </a:cxn>
                <a:cxn ang="0">
                  <a:pos x="203" y="24"/>
                </a:cxn>
                <a:cxn ang="0">
                  <a:pos x="212" y="30"/>
                </a:cxn>
                <a:cxn ang="0">
                  <a:pos x="227" y="30"/>
                </a:cxn>
                <a:cxn ang="0">
                  <a:pos x="212" y="38"/>
                </a:cxn>
                <a:cxn ang="0">
                  <a:pos x="208" y="51"/>
                </a:cxn>
                <a:cxn ang="0">
                  <a:pos x="208" y="61"/>
                </a:cxn>
                <a:cxn ang="0">
                  <a:pos x="227" y="69"/>
                </a:cxn>
                <a:cxn ang="0">
                  <a:pos x="233" y="69"/>
                </a:cxn>
                <a:cxn ang="0">
                  <a:pos x="242" y="82"/>
                </a:cxn>
                <a:cxn ang="0">
                  <a:pos x="253" y="105"/>
                </a:cxn>
                <a:cxn ang="0">
                  <a:pos x="287" y="105"/>
                </a:cxn>
                <a:cxn ang="0">
                  <a:pos x="303" y="96"/>
                </a:cxn>
                <a:cxn ang="0">
                  <a:pos x="292" y="82"/>
                </a:cxn>
                <a:cxn ang="0">
                  <a:pos x="283" y="74"/>
                </a:cxn>
                <a:cxn ang="0">
                  <a:pos x="283" y="69"/>
                </a:cxn>
                <a:cxn ang="0">
                  <a:pos x="303" y="82"/>
                </a:cxn>
                <a:cxn ang="0">
                  <a:pos x="313" y="92"/>
                </a:cxn>
                <a:cxn ang="0">
                  <a:pos x="313" y="105"/>
                </a:cxn>
                <a:cxn ang="0">
                  <a:pos x="278" y="119"/>
                </a:cxn>
                <a:cxn ang="0">
                  <a:pos x="268" y="136"/>
                </a:cxn>
                <a:cxn ang="0">
                  <a:pos x="253" y="119"/>
                </a:cxn>
                <a:cxn ang="0">
                  <a:pos x="242" y="136"/>
                </a:cxn>
                <a:cxn ang="0">
                  <a:pos x="238" y="150"/>
                </a:cxn>
                <a:cxn ang="0">
                  <a:pos x="227" y="150"/>
                </a:cxn>
                <a:cxn ang="0">
                  <a:pos x="203" y="128"/>
                </a:cxn>
                <a:cxn ang="0">
                  <a:pos x="193" y="128"/>
                </a:cxn>
                <a:cxn ang="0">
                  <a:pos x="181" y="115"/>
                </a:cxn>
                <a:cxn ang="0">
                  <a:pos x="141" y="128"/>
                </a:cxn>
                <a:cxn ang="0">
                  <a:pos x="15" y="164"/>
                </a:cxn>
                <a:cxn ang="0">
                  <a:pos x="0" y="82"/>
                </a:cxn>
                <a:cxn ang="0">
                  <a:pos x="62" y="61"/>
                </a:cxn>
              </a:cxnLst>
              <a:rect l="0" t="0" r="r" b="b"/>
              <a:pathLst>
                <a:path w="313" h="164">
                  <a:moveTo>
                    <a:pt x="62" y="61"/>
                  </a:moveTo>
                  <a:lnTo>
                    <a:pt x="146" y="30"/>
                  </a:lnTo>
                  <a:lnTo>
                    <a:pt x="165" y="5"/>
                  </a:lnTo>
                  <a:lnTo>
                    <a:pt x="193" y="0"/>
                  </a:lnTo>
                  <a:lnTo>
                    <a:pt x="193" y="16"/>
                  </a:lnTo>
                  <a:lnTo>
                    <a:pt x="203" y="24"/>
                  </a:lnTo>
                  <a:lnTo>
                    <a:pt x="212" y="30"/>
                  </a:lnTo>
                  <a:lnTo>
                    <a:pt x="227" y="30"/>
                  </a:lnTo>
                  <a:lnTo>
                    <a:pt x="212" y="38"/>
                  </a:lnTo>
                  <a:lnTo>
                    <a:pt x="208" y="51"/>
                  </a:lnTo>
                  <a:lnTo>
                    <a:pt x="208" y="61"/>
                  </a:lnTo>
                  <a:lnTo>
                    <a:pt x="227" y="69"/>
                  </a:lnTo>
                  <a:lnTo>
                    <a:pt x="233" y="69"/>
                  </a:lnTo>
                  <a:lnTo>
                    <a:pt x="242" y="82"/>
                  </a:lnTo>
                  <a:lnTo>
                    <a:pt x="253" y="105"/>
                  </a:lnTo>
                  <a:lnTo>
                    <a:pt x="287" y="105"/>
                  </a:lnTo>
                  <a:lnTo>
                    <a:pt x="303" y="96"/>
                  </a:lnTo>
                  <a:lnTo>
                    <a:pt x="292" y="82"/>
                  </a:lnTo>
                  <a:lnTo>
                    <a:pt x="283" y="74"/>
                  </a:lnTo>
                  <a:lnTo>
                    <a:pt x="283" y="69"/>
                  </a:lnTo>
                  <a:lnTo>
                    <a:pt x="303" y="82"/>
                  </a:lnTo>
                  <a:lnTo>
                    <a:pt x="313" y="92"/>
                  </a:lnTo>
                  <a:lnTo>
                    <a:pt x="313" y="105"/>
                  </a:lnTo>
                  <a:lnTo>
                    <a:pt x="278" y="119"/>
                  </a:lnTo>
                  <a:lnTo>
                    <a:pt x="268" y="136"/>
                  </a:lnTo>
                  <a:lnTo>
                    <a:pt x="253" y="119"/>
                  </a:lnTo>
                  <a:lnTo>
                    <a:pt x="242" y="136"/>
                  </a:lnTo>
                  <a:lnTo>
                    <a:pt x="238" y="150"/>
                  </a:lnTo>
                  <a:lnTo>
                    <a:pt x="227" y="150"/>
                  </a:lnTo>
                  <a:lnTo>
                    <a:pt x="203" y="128"/>
                  </a:lnTo>
                  <a:lnTo>
                    <a:pt x="193" y="128"/>
                  </a:lnTo>
                  <a:lnTo>
                    <a:pt x="181" y="115"/>
                  </a:lnTo>
                  <a:lnTo>
                    <a:pt x="141" y="128"/>
                  </a:lnTo>
                  <a:lnTo>
                    <a:pt x="15" y="164"/>
                  </a:lnTo>
                  <a:lnTo>
                    <a:pt x="0" y="82"/>
                  </a:lnTo>
                  <a:lnTo>
                    <a:pt x="62" y="61"/>
                  </a:lnTo>
                  <a:close/>
                </a:path>
              </a:pathLst>
            </a:custGeom>
            <a:solidFill>
              <a:srgbClr val="FFEA00"/>
            </a:solidFill>
            <a:ln w="9525">
              <a:noFill/>
              <a:round/>
              <a:headEnd/>
              <a:tailEnd/>
            </a:ln>
          </p:spPr>
          <p:txBody>
            <a:bodyPr/>
            <a:lstStyle/>
            <a:p>
              <a:endParaRPr lang="en-US"/>
            </a:p>
          </p:txBody>
        </p:sp>
        <p:sp>
          <p:nvSpPr>
            <p:cNvPr id="745941" name="Freeform 469"/>
            <p:cNvSpPr>
              <a:spLocks/>
            </p:cNvSpPr>
            <p:nvPr/>
          </p:nvSpPr>
          <p:spPr bwMode="auto">
            <a:xfrm>
              <a:off x="5066" y="1425"/>
              <a:ext cx="313" cy="164"/>
            </a:xfrm>
            <a:custGeom>
              <a:avLst/>
              <a:gdLst/>
              <a:ahLst/>
              <a:cxnLst>
                <a:cxn ang="0">
                  <a:pos x="62" y="61"/>
                </a:cxn>
                <a:cxn ang="0">
                  <a:pos x="146" y="30"/>
                </a:cxn>
                <a:cxn ang="0">
                  <a:pos x="165" y="5"/>
                </a:cxn>
                <a:cxn ang="0">
                  <a:pos x="193" y="0"/>
                </a:cxn>
                <a:cxn ang="0">
                  <a:pos x="193" y="16"/>
                </a:cxn>
                <a:cxn ang="0">
                  <a:pos x="203" y="24"/>
                </a:cxn>
                <a:cxn ang="0">
                  <a:pos x="212" y="30"/>
                </a:cxn>
                <a:cxn ang="0">
                  <a:pos x="227" y="30"/>
                </a:cxn>
                <a:cxn ang="0">
                  <a:pos x="212" y="38"/>
                </a:cxn>
                <a:cxn ang="0">
                  <a:pos x="208" y="51"/>
                </a:cxn>
                <a:cxn ang="0">
                  <a:pos x="208" y="61"/>
                </a:cxn>
                <a:cxn ang="0">
                  <a:pos x="227" y="69"/>
                </a:cxn>
                <a:cxn ang="0">
                  <a:pos x="233" y="69"/>
                </a:cxn>
                <a:cxn ang="0">
                  <a:pos x="242" y="82"/>
                </a:cxn>
                <a:cxn ang="0">
                  <a:pos x="253" y="105"/>
                </a:cxn>
                <a:cxn ang="0">
                  <a:pos x="287" y="105"/>
                </a:cxn>
                <a:cxn ang="0">
                  <a:pos x="303" y="96"/>
                </a:cxn>
                <a:cxn ang="0">
                  <a:pos x="292" y="82"/>
                </a:cxn>
                <a:cxn ang="0">
                  <a:pos x="283" y="74"/>
                </a:cxn>
                <a:cxn ang="0">
                  <a:pos x="283" y="69"/>
                </a:cxn>
                <a:cxn ang="0">
                  <a:pos x="303" y="82"/>
                </a:cxn>
                <a:cxn ang="0">
                  <a:pos x="313" y="92"/>
                </a:cxn>
                <a:cxn ang="0">
                  <a:pos x="313" y="105"/>
                </a:cxn>
                <a:cxn ang="0">
                  <a:pos x="278" y="119"/>
                </a:cxn>
                <a:cxn ang="0">
                  <a:pos x="268" y="136"/>
                </a:cxn>
                <a:cxn ang="0">
                  <a:pos x="253" y="119"/>
                </a:cxn>
                <a:cxn ang="0">
                  <a:pos x="242" y="136"/>
                </a:cxn>
                <a:cxn ang="0">
                  <a:pos x="238" y="150"/>
                </a:cxn>
                <a:cxn ang="0">
                  <a:pos x="227" y="150"/>
                </a:cxn>
                <a:cxn ang="0">
                  <a:pos x="203" y="128"/>
                </a:cxn>
                <a:cxn ang="0">
                  <a:pos x="193" y="128"/>
                </a:cxn>
                <a:cxn ang="0">
                  <a:pos x="181" y="115"/>
                </a:cxn>
                <a:cxn ang="0">
                  <a:pos x="141" y="128"/>
                </a:cxn>
                <a:cxn ang="0">
                  <a:pos x="15" y="164"/>
                </a:cxn>
                <a:cxn ang="0">
                  <a:pos x="0" y="82"/>
                </a:cxn>
                <a:cxn ang="0">
                  <a:pos x="62" y="61"/>
                </a:cxn>
              </a:cxnLst>
              <a:rect l="0" t="0" r="r" b="b"/>
              <a:pathLst>
                <a:path w="313" h="164">
                  <a:moveTo>
                    <a:pt x="62" y="61"/>
                  </a:moveTo>
                  <a:lnTo>
                    <a:pt x="146" y="30"/>
                  </a:lnTo>
                  <a:lnTo>
                    <a:pt x="165" y="5"/>
                  </a:lnTo>
                  <a:lnTo>
                    <a:pt x="193" y="0"/>
                  </a:lnTo>
                  <a:lnTo>
                    <a:pt x="193" y="16"/>
                  </a:lnTo>
                  <a:lnTo>
                    <a:pt x="203" y="24"/>
                  </a:lnTo>
                  <a:lnTo>
                    <a:pt x="212" y="30"/>
                  </a:lnTo>
                  <a:lnTo>
                    <a:pt x="227" y="30"/>
                  </a:lnTo>
                  <a:lnTo>
                    <a:pt x="212" y="38"/>
                  </a:lnTo>
                  <a:lnTo>
                    <a:pt x="208" y="51"/>
                  </a:lnTo>
                  <a:lnTo>
                    <a:pt x="208" y="61"/>
                  </a:lnTo>
                  <a:lnTo>
                    <a:pt x="227" y="69"/>
                  </a:lnTo>
                  <a:lnTo>
                    <a:pt x="233" y="69"/>
                  </a:lnTo>
                  <a:lnTo>
                    <a:pt x="242" y="82"/>
                  </a:lnTo>
                  <a:lnTo>
                    <a:pt x="253" y="105"/>
                  </a:lnTo>
                  <a:lnTo>
                    <a:pt x="287" y="105"/>
                  </a:lnTo>
                  <a:lnTo>
                    <a:pt x="303" y="96"/>
                  </a:lnTo>
                  <a:lnTo>
                    <a:pt x="292" y="82"/>
                  </a:lnTo>
                  <a:lnTo>
                    <a:pt x="283" y="74"/>
                  </a:lnTo>
                  <a:lnTo>
                    <a:pt x="283" y="69"/>
                  </a:lnTo>
                  <a:lnTo>
                    <a:pt x="303" y="82"/>
                  </a:lnTo>
                  <a:lnTo>
                    <a:pt x="313" y="92"/>
                  </a:lnTo>
                  <a:lnTo>
                    <a:pt x="313" y="105"/>
                  </a:lnTo>
                  <a:lnTo>
                    <a:pt x="278" y="119"/>
                  </a:lnTo>
                  <a:lnTo>
                    <a:pt x="268" y="136"/>
                  </a:lnTo>
                  <a:lnTo>
                    <a:pt x="253" y="119"/>
                  </a:lnTo>
                  <a:lnTo>
                    <a:pt x="242" y="136"/>
                  </a:lnTo>
                  <a:lnTo>
                    <a:pt x="238" y="150"/>
                  </a:lnTo>
                  <a:lnTo>
                    <a:pt x="227" y="150"/>
                  </a:lnTo>
                  <a:lnTo>
                    <a:pt x="203" y="128"/>
                  </a:lnTo>
                  <a:lnTo>
                    <a:pt x="193" y="128"/>
                  </a:lnTo>
                  <a:lnTo>
                    <a:pt x="181" y="115"/>
                  </a:lnTo>
                  <a:lnTo>
                    <a:pt x="141" y="128"/>
                  </a:lnTo>
                  <a:lnTo>
                    <a:pt x="15" y="164"/>
                  </a:lnTo>
                  <a:lnTo>
                    <a:pt x="0" y="82"/>
                  </a:lnTo>
                  <a:lnTo>
                    <a:pt x="62" y="61"/>
                  </a:lnTo>
                </a:path>
              </a:pathLst>
            </a:custGeom>
            <a:noFill/>
            <a:ln w="12700" cap="rnd">
              <a:solidFill>
                <a:srgbClr val="000000"/>
              </a:solidFill>
              <a:prstDash val="solid"/>
              <a:round/>
              <a:headEnd/>
              <a:tailEnd/>
            </a:ln>
          </p:spPr>
          <p:txBody>
            <a:bodyPr/>
            <a:lstStyle/>
            <a:p>
              <a:endParaRPr lang="en-US"/>
            </a:p>
          </p:txBody>
        </p:sp>
      </p:grpSp>
      <p:sp>
        <p:nvSpPr>
          <p:cNvPr id="745942" name="Freeform 470"/>
          <p:cNvSpPr>
            <a:spLocks/>
          </p:cNvSpPr>
          <p:nvPr/>
        </p:nvSpPr>
        <p:spPr bwMode="auto">
          <a:xfrm>
            <a:off x="7988300" y="2562225"/>
            <a:ext cx="239713" cy="217488"/>
          </a:xfrm>
          <a:custGeom>
            <a:avLst/>
            <a:gdLst/>
            <a:ahLst/>
            <a:cxnLst>
              <a:cxn ang="0">
                <a:pos x="24" y="137"/>
              </a:cxn>
              <a:cxn ang="0">
                <a:pos x="151" y="56"/>
              </a:cxn>
              <a:cxn ang="0">
                <a:pos x="127" y="0"/>
              </a:cxn>
              <a:cxn ang="0">
                <a:pos x="0" y="37"/>
              </a:cxn>
              <a:cxn ang="0">
                <a:pos x="15" y="105"/>
              </a:cxn>
              <a:cxn ang="0">
                <a:pos x="31" y="115"/>
              </a:cxn>
              <a:cxn ang="0">
                <a:pos x="15" y="137"/>
              </a:cxn>
              <a:cxn ang="0">
                <a:pos x="24" y="137"/>
              </a:cxn>
            </a:cxnLst>
            <a:rect l="0" t="0" r="r" b="b"/>
            <a:pathLst>
              <a:path w="151" h="137">
                <a:moveTo>
                  <a:pt x="24" y="137"/>
                </a:moveTo>
                <a:lnTo>
                  <a:pt x="151" y="56"/>
                </a:lnTo>
                <a:lnTo>
                  <a:pt x="127" y="0"/>
                </a:lnTo>
                <a:lnTo>
                  <a:pt x="0" y="37"/>
                </a:lnTo>
                <a:lnTo>
                  <a:pt x="15" y="105"/>
                </a:lnTo>
                <a:lnTo>
                  <a:pt x="31" y="115"/>
                </a:lnTo>
                <a:lnTo>
                  <a:pt x="15" y="137"/>
                </a:lnTo>
                <a:lnTo>
                  <a:pt x="24" y="137"/>
                </a:lnTo>
                <a:close/>
              </a:path>
            </a:pathLst>
          </a:custGeom>
          <a:solidFill>
            <a:srgbClr val="FFFFFF"/>
          </a:solidFill>
          <a:ln w="9525">
            <a:noFill/>
            <a:round/>
            <a:headEnd/>
            <a:tailEnd/>
          </a:ln>
        </p:spPr>
        <p:txBody>
          <a:bodyPr/>
          <a:lstStyle/>
          <a:p>
            <a:endParaRPr lang="en-US"/>
          </a:p>
        </p:txBody>
      </p:sp>
      <p:grpSp>
        <p:nvGrpSpPr>
          <p:cNvPr id="745915" name="Group 471"/>
          <p:cNvGrpSpPr>
            <a:grpSpLocks/>
          </p:cNvGrpSpPr>
          <p:nvPr/>
        </p:nvGrpSpPr>
        <p:grpSpPr bwMode="auto">
          <a:xfrm>
            <a:off x="7988300" y="2562225"/>
            <a:ext cx="239713" cy="217488"/>
            <a:chOff x="5080" y="1554"/>
            <a:chExt cx="151" cy="137"/>
          </a:xfrm>
        </p:grpSpPr>
        <p:sp>
          <p:nvSpPr>
            <p:cNvPr id="745944" name="Freeform 472"/>
            <p:cNvSpPr>
              <a:spLocks/>
            </p:cNvSpPr>
            <p:nvPr/>
          </p:nvSpPr>
          <p:spPr bwMode="auto">
            <a:xfrm>
              <a:off x="5080" y="1554"/>
              <a:ext cx="151" cy="137"/>
            </a:xfrm>
            <a:custGeom>
              <a:avLst/>
              <a:gdLst/>
              <a:ahLst/>
              <a:cxnLst>
                <a:cxn ang="0">
                  <a:pos x="24" y="137"/>
                </a:cxn>
                <a:cxn ang="0">
                  <a:pos x="151" y="56"/>
                </a:cxn>
                <a:cxn ang="0">
                  <a:pos x="127" y="0"/>
                </a:cxn>
                <a:cxn ang="0">
                  <a:pos x="0" y="37"/>
                </a:cxn>
                <a:cxn ang="0">
                  <a:pos x="15" y="105"/>
                </a:cxn>
                <a:cxn ang="0">
                  <a:pos x="31" y="115"/>
                </a:cxn>
                <a:cxn ang="0">
                  <a:pos x="15" y="137"/>
                </a:cxn>
                <a:cxn ang="0">
                  <a:pos x="24" y="137"/>
                </a:cxn>
              </a:cxnLst>
              <a:rect l="0" t="0" r="r" b="b"/>
              <a:pathLst>
                <a:path w="151" h="137">
                  <a:moveTo>
                    <a:pt x="24" y="137"/>
                  </a:moveTo>
                  <a:lnTo>
                    <a:pt x="151" y="56"/>
                  </a:lnTo>
                  <a:lnTo>
                    <a:pt x="127" y="0"/>
                  </a:lnTo>
                  <a:lnTo>
                    <a:pt x="0" y="37"/>
                  </a:lnTo>
                  <a:lnTo>
                    <a:pt x="15" y="105"/>
                  </a:lnTo>
                  <a:lnTo>
                    <a:pt x="31" y="115"/>
                  </a:lnTo>
                  <a:lnTo>
                    <a:pt x="15" y="137"/>
                  </a:lnTo>
                  <a:lnTo>
                    <a:pt x="24" y="137"/>
                  </a:lnTo>
                  <a:close/>
                </a:path>
              </a:pathLst>
            </a:custGeom>
            <a:solidFill>
              <a:srgbClr val="FFEA00"/>
            </a:solidFill>
            <a:ln w="9525">
              <a:noFill/>
              <a:round/>
              <a:headEnd/>
              <a:tailEnd/>
            </a:ln>
          </p:spPr>
          <p:txBody>
            <a:bodyPr/>
            <a:lstStyle/>
            <a:p>
              <a:endParaRPr lang="en-US"/>
            </a:p>
          </p:txBody>
        </p:sp>
        <p:sp>
          <p:nvSpPr>
            <p:cNvPr id="745945" name="Freeform 473"/>
            <p:cNvSpPr>
              <a:spLocks/>
            </p:cNvSpPr>
            <p:nvPr/>
          </p:nvSpPr>
          <p:spPr bwMode="auto">
            <a:xfrm>
              <a:off x="5080" y="1554"/>
              <a:ext cx="151" cy="137"/>
            </a:xfrm>
            <a:custGeom>
              <a:avLst/>
              <a:gdLst/>
              <a:ahLst/>
              <a:cxnLst>
                <a:cxn ang="0">
                  <a:pos x="24" y="137"/>
                </a:cxn>
                <a:cxn ang="0">
                  <a:pos x="151" y="56"/>
                </a:cxn>
                <a:cxn ang="0">
                  <a:pos x="127" y="0"/>
                </a:cxn>
                <a:cxn ang="0">
                  <a:pos x="0" y="37"/>
                </a:cxn>
                <a:cxn ang="0">
                  <a:pos x="15" y="105"/>
                </a:cxn>
                <a:cxn ang="0">
                  <a:pos x="31" y="115"/>
                </a:cxn>
                <a:cxn ang="0">
                  <a:pos x="15" y="137"/>
                </a:cxn>
                <a:cxn ang="0">
                  <a:pos x="24" y="137"/>
                </a:cxn>
              </a:cxnLst>
              <a:rect l="0" t="0" r="r" b="b"/>
              <a:pathLst>
                <a:path w="151" h="137">
                  <a:moveTo>
                    <a:pt x="24" y="137"/>
                  </a:moveTo>
                  <a:lnTo>
                    <a:pt x="151" y="56"/>
                  </a:lnTo>
                  <a:lnTo>
                    <a:pt x="127" y="0"/>
                  </a:lnTo>
                  <a:lnTo>
                    <a:pt x="0" y="37"/>
                  </a:lnTo>
                  <a:lnTo>
                    <a:pt x="15" y="105"/>
                  </a:lnTo>
                  <a:lnTo>
                    <a:pt x="31" y="115"/>
                  </a:lnTo>
                  <a:lnTo>
                    <a:pt x="15" y="137"/>
                  </a:lnTo>
                  <a:lnTo>
                    <a:pt x="24" y="137"/>
                  </a:lnTo>
                </a:path>
              </a:pathLst>
            </a:custGeom>
            <a:noFill/>
            <a:ln w="12700" cap="rnd">
              <a:solidFill>
                <a:srgbClr val="000000"/>
              </a:solidFill>
              <a:prstDash val="solid"/>
              <a:round/>
              <a:headEnd/>
              <a:tailEnd/>
            </a:ln>
          </p:spPr>
          <p:txBody>
            <a:bodyPr/>
            <a:lstStyle/>
            <a:p>
              <a:endParaRPr lang="en-US"/>
            </a:p>
          </p:txBody>
        </p:sp>
      </p:grpSp>
      <p:sp>
        <p:nvSpPr>
          <p:cNvPr id="745946" name="Freeform 474"/>
          <p:cNvSpPr>
            <a:spLocks/>
          </p:cNvSpPr>
          <p:nvPr/>
        </p:nvSpPr>
        <p:spPr bwMode="auto">
          <a:xfrm>
            <a:off x="8189913" y="2541588"/>
            <a:ext cx="112712" cy="107950"/>
          </a:xfrm>
          <a:custGeom>
            <a:avLst/>
            <a:gdLst/>
            <a:ahLst/>
            <a:cxnLst>
              <a:cxn ang="0">
                <a:pos x="0" y="13"/>
              </a:cxn>
              <a:cxn ang="0">
                <a:pos x="24" y="68"/>
              </a:cxn>
              <a:cxn ang="0">
                <a:pos x="66" y="49"/>
              </a:cxn>
              <a:cxn ang="0">
                <a:pos x="66" y="35"/>
              </a:cxn>
              <a:cxn ang="0">
                <a:pos x="71" y="21"/>
              </a:cxn>
              <a:cxn ang="0">
                <a:pos x="62" y="13"/>
              </a:cxn>
              <a:cxn ang="0">
                <a:pos x="51" y="13"/>
              </a:cxn>
              <a:cxn ang="0">
                <a:pos x="39" y="0"/>
              </a:cxn>
              <a:cxn ang="0">
                <a:pos x="0" y="13"/>
              </a:cxn>
            </a:cxnLst>
            <a:rect l="0" t="0" r="r" b="b"/>
            <a:pathLst>
              <a:path w="71" h="68">
                <a:moveTo>
                  <a:pt x="0" y="13"/>
                </a:moveTo>
                <a:lnTo>
                  <a:pt x="24" y="68"/>
                </a:lnTo>
                <a:lnTo>
                  <a:pt x="66" y="49"/>
                </a:lnTo>
                <a:lnTo>
                  <a:pt x="66" y="35"/>
                </a:lnTo>
                <a:lnTo>
                  <a:pt x="71" y="21"/>
                </a:lnTo>
                <a:lnTo>
                  <a:pt x="62" y="13"/>
                </a:lnTo>
                <a:lnTo>
                  <a:pt x="51" y="13"/>
                </a:lnTo>
                <a:lnTo>
                  <a:pt x="39" y="0"/>
                </a:lnTo>
                <a:lnTo>
                  <a:pt x="0" y="13"/>
                </a:lnTo>
                <a:close/>
              </a:path>
            </a:pathLst>
          </a:custGeom>
          <a:solidFill>
            <a:srgbClr val="FFFFFF"/>
          </a:solidFill>
          <a:ln w="9525">
            <a:noFill/>
            <a:round/>
            <a:headEnd/>
            <a:tailEnd/>
          </a:ln>
        </p:spPr>
        <p:txBody>
          <a:bodyPr/>
          <a:lstStyle/>
          <a:p>
            <a:endParaRPr lang="en-US"/>
          </a:p>
        </p:txBody>
      </p:sp>
      <p:grpSp>
        <p:nvGrpSpPr>
          <p:cNvPr id="745919" name="Group 475"/>
          <p:cNvGrpSpPr>
            <a:grpSpLocks/>
          </p:cNvGrpSpPr>
          <p:nvPr/>
        </p:nvGrpSpPr>
        <p:grpSpPr bwMode="auto">
          <a:xfrm>
            <a:off x="8189913" y="2541588"/>
            <a:ext cx="112712" cy="107950"/>
            <a:chOff x="5207" y="1541"/>
            <a:chExt cx="71" cy="68"/>
          </a:xfrm>
        </p:grpSpPr>
        <p:sp>
          <p:nvSpPr>
            <p:cNvPr id="745948" name="Freeform 476"/>
            <p:cNvSpPr>
              <a:spLocks/>
            </p:cNvSpPr>
            <p:nvPr/>
          </p:nvSpPr>
          <p:spPr bwMode="auto">
            <a:xfrm>
              <a:off x="5207" y="1541"/>
              <a:ext cx="71" cy="68"/>
            </a:xfrm>
            <a:custGeom>
              <a:avLst/>
              <a:gdLst/>
              <a:ahLst/>
              <a:cxnLst>
                <a:cxn ang="0">
                  <a:pos x="0" y="13"/>
                </a:cxn>
                <a:cxn ang="0">
                  <a:pos x="24" y="68"/>
                </a:cxn>
                <a:cxn ang="0">
                  <a:pos x="66" y="49"/>
                </a:cxn>
                <a:cxn ang="0">
                  <a:pos x="66" y="35"/>
                </a:cxn>
                <a:cxn ang="0">
                  <a:pos x="71" y="21"/>
                </a:cxn>
                <a:cxn ang="0">
                  <a:pos x="62" y="13"/>
                </a:cxn>
                <a:cxn ang="0">
                  <a:pos x="51" y="13"/>
                </a:cxn>
                <a:cxn ang="0">
                  <a:pos x="39" y="0"/>
                </a:cxn>
                <a:cxn ang="0">
                  <a:pos x="0" y="13"/>
                </a:cxn>
              </a:cxnLst>
              <a:rect l="0" t="0" r="r" b="b"/>
              <a:pathLst>
                <a:path w="71" h="68">
                  <a:moveTo>
                    <a:pt x="0" y="13"/>
                  </a:moveTo>
                  <a:lnTo>
                    <a:pt x="24" y="68"/>
                  </a:lnTo>
                  <a:lnTo>
                    <a:pt x="66" y="49"/>
                  </a:lnTo>
                  <a:lnTo>
                    <a:pt x="66" y="35"/>
                  </a:lnTo>
                  <a:lnTo>
                    <a:pt x="71" y="21"/>
                  </a:lnTo>
                  <a:lnTo>
                    <a:pt x="62" y="13"/>
                  </a:lnTo>
                  <a:lnTo>
                    <a:pt x="51" y="13"/>
                  </a:lnTo>
                  <a:lnTo>
                    <a:pt x="39" y="0"/>
                  </a:lnTo>
                  <a:lnTo>
                    <a:pt x="0" y="13"/>
                  </a:lnTo>
                  <a:close/>
                </a:path>
              </a:pathLst>
            </a:custGeom>
            <a:solidFill>
              <a:srgbClr val="FFEA00"/>
            </a:solidFill>
            <a:ln w="9525">
              <a:noFill/>
              <a:round/>
              <a:headEnd/>
              <a:tailEnd/>
            </a:ln>
          </p:spPr>
          <p:txBody>
            <a:bodyPr/>
            <a:lstStyle/>
            <a:p>
              <a:endParaRPr lang="en-US"/>
            </a:p>
          </p:txBody>
        </p:sp>
        <p:sp>
          <p:nvSpPr>
            <p:cNvPr id="745949" name="Freeform 477"/>
            <p:cNvSpPr>
              <a:spLocks/>
            </p:cNvSpPr>
            <p:nvPr/>
          </p:nvSpPr>
          <p:spPr bwMode="auto">
            <a:xfrm>
              <a:off x="5207" y="1541"/>
              <a:ext cx="71" cy="68"/>
            </a:xfrm>
            <a:custGeom>
              <a:avLst/>
              <a:gdLst/>
              <a:ahLst/>
              <a:cxnLst>
                <a:cxn ang="0">
                  <a:pos x="0" y="13"/>
                </a:cxn>
                <a:cxn ang="0">
                  <a:pos x="24" y="68"/>
                </a:cxn>
                <a:cxn ang="0">
                  <a:pos x="66" y="49"/>
                </a:cxn>
                <a:cxn ang="0">
                  <a:pos x="66" y="35"/>
                </a:cxn>
                <a:cxn ang="0">
                  <a:pos x="71" y="21"/>
                </a:cxn>
                <a:cxn ang="0">
                  <a:pos x="62" y="13"/>
                </a:cxn>
                <a:cxn ang="0">
                  <a:pos x="51" y="13"/>
                </a:cxn>
                <a:cxn ang="0">
                  <a:pos x="39" y="0"/>
                </a:cxn>
                <a:cxn ang="0">
                  <a:pos x="0" y="13"/>
                </a:cxn>
              </a:cxnLst>
              <a:rect l="0" t="0" r="r" b="b"/>
              <a:pathLst>
                <a:path w="71" h="68">
                  <a:moveTo>
                    <a:pt x="0" y="13"/>
                  </a:moveTo>
                  <a:lnTo>
                    <a:pt x="24" y="68"/>
                  </a:lnTo>
                  <a:lnTo>
                    <a:pt x="66" y="49"/>
                  </a:lnTo>
                  <a:lnTo>
                    <a:pt x="66" y="35"/>
                  </a:lnTo>
                  <a:lnTo>
                    <a:pt x="71" y="21"/>
                  </a:lnTo>
                  <a:lnTo>
                    <a:pt x="62" y="13"/>
                  </a:lnTo>
                  <a:lnTo>
                    <a:pt x="51" y="13"/>
                  </a:lnTo>
                  <a:lnTo>
                    <a:pt x="39" y="0"/>
                  </a:lnTo>
                  <a:lnTo>
                    <a:pt x="0" y="13"/>
                  </a:lnTo>
                </a:path>
              </a:pathLst>
            </a:custGeom>
            <a:noFill/>
            <a:ln w="12700" cap="rnd">
              <a:solidFill>
                <a:srgbClr val="000000"/>
              </a:solidFill>
              <a:prstDash val="solid"/>
              <a:round/>
              <a:headEnd/>
              <a:tailEnd/>
            </a:ln>
          </p:spPr>
          <p:txBody>
            <a:bodyPr/>
            <a:lstStyle/>
            <a:p>
              <a:endParaRPr lang="en-US"/>
            </a:p>
          </p:txBody>
        </p:sp>
      </p:grpSp>
      <p:sp>
        <p:nvSpPr>
          <p:cNvPr id="745950" name="Freeform 478"/>
          <p:cNvSpPr>
            <a:spLocks/>
          </p:cNvSpPr>
          <p:nvPr/>
        </p:nvSpPr>
        <p:spPr bwMode="auto">
          <a:xfrm>
            <a:off x="7015163" y="2692400"/>
            <a:ext cx="884237" cy="571500"/>
          </a:xfrm>
          <a:custGeom>
            <a:avLst/>
            <a:gdLst/>
            <a:ahLst/>
            <a:cxnLst>
              <a:cxn ang="0">
                <a:pos x="56" y="360"/>
              </a:cxn>
              <a:cxn ang="0">
                <a:pos x="157" y="336"/>
              </a:cxn>
              <a:cxn ang="0">
                <a:pos x="485" y="269"/>
              </a:cxn>
              <a:cxn ang="0">
                <a:pos x="496" y="243"/>
              </a:cxn>
              <a:cxn ang="0">
                <a:pos x="526" y="246"/>
              </a:cxn>
              <a:cxn ang="0">
                <a:pos x="538" y="222"/>
              </a:cxn>
              <a:cxn ang="0">
                <a:pos x="538" y="214"/>
              </a:cxn>
              <a:cxn ang="0">
                <a:pos x="557" y="191"/>
              </a:cxn>
              <a:cxn ang="0">
                <a:pos x="547" y="177"/>
              </a:cxn>
              <a:cxn ang="0">
                <a:pos x="538" y="177"/>
              </a:cxn>
              <a:cxn ang="0">
                <a:pos x="521" y="168"/>
              </a:cxn>
              <a:cxn ang="0">
                <a:pos x="532" y="146"/>
              </a:cxn>
              <a:cxn ang="0">
                <a:pos x="515" y="133"/>
              </a:cxn>
              <a:cxn ang="0">
                <a:pos x="521" y="109"/>
              </a:cxn>
              <a:cxn ang="0">
                <a:pos x="521" y="92"/>
              </a:cxn>
              <a:cxn ang="0">
                <a:pos x="532" y="77"/>
              </a:cxn>
              <a:cxn ang="0">
                <a:pos x="515" y="59"/>
              </a:cxn>
              <a:cxn ang="0">
                <a:pos x="506" y="36"/>
              </a:cxn>
              <a:cxn ang="0">
                <a:pos x="485" y="32"/>
              </a:cxn>
              <a:cxn ang="0">
                <a:pos x="456" y="0"/>
              </a:cxn>
              <a:cxn ang="0">
                <a:pos x="65" y="92"/>
              </a:cxn>
              <a:cxn ang="0">
                <a:pos x="56" y="77"/>
              </a:cxn>
              <a:cxn ang="0">
                <a:pos x="0" y="109"/>
              </a:cxn>
              <a:cxn ang="0">
                <a:pos x="36" y="283"/>
              </a:cxn>
              <a:cxn ang="0">
                <a:pos x="56" y="360"/>
              </a:cxn>
            </a:cxnLst>
            <a:rect l="0" t="0" r="r" b="b"/>
            <a:pathLst>
              <a:path w="557" h="360">
                <a:moveTo>
                  <a:pt x="56" y="360"/>
                </a:moveTo>
                <a:lnTo>
                  <a:pt x="157" y="336"/>
                </a:lnTo>
                <a:lnTo>
                  <a:pt x="485" y="269"/>
                </a:lnTo>
                <a:lnTo>
                  <a:pt x="496" y="243"/>
                </a:lnTo>
                <a:lnTo>
                  <a:pt x="526" y="246"/>
                </a:lnTo>
                <a:lnTo>
                  <a:pt x="538" y="222"/>
                </a:lnTo>
                <a:lnTo>
                  <a:pt x="538" y="214"/>
                </a:lnTo>
                <a:lnTo>
                  <a:pt x="557" y="191"/>
                </a:lnTo>
                <a:lnTo>
                  <a:pt x="547" y="177"/>
                </a:lnTo>
                <a:lnTo>
                  <a:pt x="538" y="177"/>
                </a:lnTo>
                <a:lnTo>
                  <a:pt x="521" y="168"/>
                </a:lnTo>
                <a:lnTo>
                  <a:pt x="532" y="146"/>
                </a:lnTo>
                <a:lnTo>
                  <a:pt x="515" y="133"/>
                </a:lnTo>
                <a:lnTo>
                  <a:pt x="521" y="109"/>
                </a:lnTo>
                <a:lnTo>
                  <a:pt x="521" y="92"/>
                </a:lnTo>
                <a:lnTo>
                  <a:pt x="532" y="77"/>
                </a:lnTo>
                <a:lnTo>
                  <a:pt x="515" y="59"/>
                </a:lnTo>
                <a:lnTo>
                  <a:pt x="506" y="36"/>
                </a:lnTo>
                <a:lnTo>
                  <a:pt x="485" y="32"/>
                </a:lnTo>
                <a:lnTo>
                  <a:pt x="456" y="0"/>
                </a:lnTo>
                <a:lnTo>
                  <a:pt x="65" y="92"/>
                </a:lnTo>
                <a:lnTo>
                  <a:pt x="56" y="77"/>
                </a:lnTo>
                <a:lnTo>
                  <a:pt x="0" y="109"/>
                </a:lnTo>
                <a:lnTo>
                  <a:pt x="36" y="283"/>
                </a:lnTo>
                <a:lnTo>
                  <a:pt x="56" y="360"/>
                </a:lnTo>
                <a:close/>
              </a:path>
            </a:pathLst>
          </a:custGeom>
          <a:solidFill>
            <a:srgbClr val="FFFFFF"/>
          </a:solidFill>
          <a:ln w="9525">
            <a:noFill/>
            <a:round/>
            <a:headEnd/>
            <a:tailEnd/>
          </a:ln>
        </p:spPr>
        <p:txBody>
          <a:bodyPr/>
          <a:lstStyle/>
          <a:p>
            <a:endParaRPr lang="en-US"/>
          </a:p>
        </p:txBody>
      </p:sp>
      <p:grpSp>
        <p:nvGrpSpPr>
          <p:cNvPr id="745923" name="Group 479"/>
          <p:cNvGrpSpPr>
            <a:grpSpLocks/>
          </p:cNvGrpSpPr>
          <p:nvPr/>
        </p:nvGrpSpPr>
        <p:grpSpPr bwMode="auto">
          <a:xfrm>
            <a:off x="7015163" y="2692400"/>
            <a:ext cx="884237" cy="571500"/>
            <a:chOff x="4467" y="1636"/>
            <a:chExt cx="557" cy="360"/>
          </a:xfrm>
        </p:grpSpPr>
        <p:sp>
          <p:nvSpPr>
            <p:cNvPr id="745952" name="Freeform 480"/>
            <p:cNvSpPr>
              <a:spLocks/>
            </p:cNvSpPr>
            <p:nvPr/>
          </p:nvSpPr>
          <p:spPr bwMode="auto">
            <a:xfrm>
              <a:off x="4467" y="1636"/>
              <a:ext cx="557" cy="360"/>
            </a:xfrm>
            <a:custGeom>
              <a:avLst/>
              <a:gdLst/>
              <a:ahLst/>
              <a:cxnLst>
                <a:cxn ang="0">
                  <a:pos x="56" y="360"/>
                </a:cxn>
                <a:cxn ang="0">
                  <a:pos x="157" y="336"/>
                </a:cxn>
                <a:cxn ang="0">
                  <a:pos x="485" y="269"/>
                </a:cxn>
                <a:cxn ang="0">
                  <a:pos x="496" y="243"/>
                </a:cxn>
                <a:cxn ang="0">
                  <a:pos x="526" y="246"/>
                </a:cxn>
                <a:cxn ang="0">
                  <a:pos x="538" y="222"/>
                </a:cxn>
                <a:cxn ang="0">
                  <a:pos x="538" y="214"/>
                </a:cxn>
                <a:cxn ang="0">
                  <a:pos x="557" y="191"/>
                </a:cxn>
                <a:cxn ang="0">
                  <a:pos x="547" y="177"/>
                </a:cxn>
                <a:cxn ang="0">
                  <a:pos x="538" y="177"/>
                </a:cxn>
                <a:cxn ang="0">
                  <a:pos x="521" y="168"/>
                </a:cxn>
                <a:cxn ang="0">
                  <a:pos x="532" y="146"/>
                </a:cxn>
                <a:cxn ang="0">
                  <a:pos x="515" y="133"/>
                </a:cxn>
                <a:cxn ang="0">
                  <a:pos x="521" y="109"/>
                </a:cxn>
                <a:cxn ang="0">
                  <a:pos x="521" y="92"/>
                </a:cxn>
                <a:cxn ang="0">
                  <a:pos x="532" y="77"/>
                </a:cxn>
                <a:cxn ang="0">
                  <a:pos x="515" y="59"/>
                </a:cxn>
                <a:cxn ang="0">
                  <a:pos x="506" y="36"/>
                </a:cxn>
                <a:cxn ang="0">
                  <a:pos x="485" y="32"/>
                </a:cxn>
                <a:cxn ang="0">
                  <a:pos x="456" y="0"/>
                </a:cxn>
                <a:cxn ang="0">
                  <a:pos x="65" y="92"/>
                </a:cxn>
                <a:cxn ang="0">
                  <a:pos x="56" y="77"/>
                </a:cxn>
                <a:cxn ang="0">
                  <a:pos x="0" y="109"/>
                </a:cxn>
                <a:cxn ang="0">
                  <a:pos x="36" y="283"/>
                </a:cxn>
                <a:cxn ang="0">
                  <a:pos x="56" y="360"/>
                </a:cxn>
              </a:cxnLst>
              <a:rect l="0" t="0" r="r" b="b"/>
              <a:pathLst>
                <a:path w="557" h="360">
                  <a:moveTo>
                    <a:pt x="56" y="360"/>
                  </a:moveTo>
                  <a:lnTo>
                    <a:pt x="157" y="336"/>
                  </a:lnTo>
                  <a:lnTo>
                    <a:pt x="485" y="269"/>
                  </a:lnTo>
                  <a:lnTo>
                    <a:pt x="496" y="243"/>
                  </a:lnTo>
                  <a:lnTo>
                    <a:pt x="526" y="246"/>
                  </a:lnTo>
                  <a:lnTo>
                    <a:pt x="538" y="222"/>
                  </a:lnTo>
                  <a:lnTo>
                    <a:pt x="538" y="214"/>
                  </a:lnTo>
                  <a:lnTo>
                    <a:pt x="557" y="191"/>
                  </a:lnTo>
                  <a:lnTo>
                    <a:pt x="547" y="177"/>
                  </a:lnTo>
                  <a:lnTo>
                    <a:pt x="538" y="177"/>
                  </a:lnTo>
                  <a:lnTo>
                    <a:pt x="521" y="168"/>
                  </a:lnTo>
                  <a:lnTo>
                    <a:pt x="532" y="146"/>
                  </a:lnTo>
                  <a:lnTo>
                    <a:pt x="515" y="133"/>
                  </a:lnTo>
                  <a:lnTo>
                    <a:pt x="521" y="109"/>
                  </a:lnTo>
                  <a:lnTo>
                    <a:pt x="521" y="92"/>
                  </a:lnTo>
                  <a:lnTo>
                    <a:pt x="532" y="77"/>
                  </a:lnTo>
                  <a:lnTo>
                    <a:pt x="515" y="59"/>
                  </a:lnTo>
                  <a:lnTo>
                    <a:pt x="506" y="36"/>
                  </a:lnTo>
                  <a:lnTo>
                    <a:pt x="485" y="32"/>
                  </a:lnTo>
                  <a:lnTo>
                    <a:pt x="456" y="0"/>
                  </a:lnTo>
                  <a:lnTo>
                    <a:pt x="65" y="92"/>
                  </a:lnTo>
                  <a:lnTo>
                    <a:pt x="56" y="77"/>
                  </a:lnTo>
                  <a:lnTo>
                    <a:pt x="0" y="109"/>
                  </a:lnTo>
                  <a:lnTo>
                    <a:pt x="36" y="283"/>
                  </a:lnTo>
                  <a:lnTo>
                    <a:pt x="56" y="360"/>
                  </a:lnTo>
                  <a:close/>
                </a:path>
              </a:pathLst>
            </a:custGeom>
            <a:solidFill>
              <a:srgbClr val="FFEA00"/>
            </a:solidFill>
            <a:ln w="9525">
              <a:noFill/>
              <a:round/>
              <a:headEnd/>
              <a:tailEnd/>
            </a:ln>
          </p:spPr>
          <p:txBody>
            <a:bodyPr/>
            <a:lstStyle/>
            <a:p>
              <a:endParaRPr lang="en-US"/>
            </a:p>
          </p:txBody>
        </p:sp>
        <p:sp>
          <p:nvSpPr>
            <p:cNvPr id="745953" name="Freeform 481"/>
            <p:cNvSpPr>
              <a:spLocks/>
            </p:cNvSpPr>
            <p:nvPr/>
          </p:nvSpPr>
          <p:spPr bwMode="auto">
            <a:xfrm>
              <a:off x="4467" y="1636"/>
              <a:ext cx="557" cy="360"/>
            </a:xfrm>
            <a:custGeom>
              <a:avLst/>
              <a:gdLst/>
              <a:ahLst/>
              <a:cxnLst>
                <a:cxn ang="0">
                  <a:pos x="56" y="360"/>
                </a:cxn>
                <a:cxn ang="0">
                  <a:pos x="157" y="336"/>
                </a:cxn>
                <a:cxn ang="0">
                  <a:pos x="485" y="269"/>
                </a:cxn>
                <a:cxn ang="0">
                  <a:pos x="496" y="243"/>
                </a:cxn>
                <a:cxn ang="0">
                  <a:pos x="526" y="246"/>
                </a:cxn>
                <a:cxn ang="0">
                  <a:pos x="538" y="222"/>
                </a:cxn>
                <a:cxn ang="0">
                  <a:pos x="538" y="214"/>
                </a:cxn>
                <a:cxn ang="0">
                  <a:pos x="557" y="191"/>
                </a:cxn>
                <a:cxn ang="0">
                  <a:pos x="547" y="177"/>
                </a:cxn>
                <a:cxn ang="0">
                  <a:pos x="538" y="177"/>
                </a:cxn>
                <a:cxn ang="0">
                  <a:pos x="521" y="168"/>
                </a:cxn>
                <a:cxn ang="0">
                  <a:pos x="532" y="146"/>
                </a:cxn>
                <a:cxn ang="0">
                  <a:pos x="515" y="133"/>
                </a:cxn>
                <a:cxn ang="0">
                  <a:pos x="521" y="109"/>
                </a:cxn>
                <a:cxn ang="0">
                  <a:pos x="521" y="92"/>
                </a:cxn>
                <a:cxn ang="0">
                  <a:pos x="532" y="77"/>
                </a:cxn>
                <a:cxn ang="0">
                  <a:pos x="515" y="59"/>
                </a:cxn>
                <a:cxn ang="0">
                  <a:pos x="506" y="36"/>
                </a:cxn>
                <a:cxn ang="0">
                  <a:pos x="485" y="32"/>
                </a:cxn>
                <a:cxn ang="0">
                  <a:pos x="456" y="0"/>
                </a:cxn>
                <a:cxn ang="0">
                  <a:pos x="65" y="92"/>
                </a:cxn>
                <a:cxn ang="0">
                  <a:pos x="56" y="77"/>
                </a:cxn>
                <a:cxn ang="0">
                  <a:pos x="0" y="109"/>
                </a:cxn>
                <a:cxn ang="0">
                  <a:pos x="36" y="283"/>
                </a:cxn>
                <a:cxn ang="0">
                  <a:pos x="56" y="360"/>
                </a:cxn>
              </a:cxnLst>
              <a:rect l="0" t="0" r="r" b="b"/>
              <a:pathLst>
                <a:path w="557" h="360">
                  <a:moveTo>
                    <a:pt x="56" y="360"/>
                  </a:moveTo>
                  <a:lnTo>
                    <a:pt x="157" y="336"/>
                  </a:lnTo>
                  <a:lnTo>
                    <a:pt x="485" y="269"/>
                  </a:lnTo>
                  <a:lnTo>
                    <a:pt x="496" y="243"/>
                  </a:lnTo>
                  <a:lnTo>
                    <a:pt x="526" y="246"/>
                  </a:lnTo>
                  <a:lnTo>
                    <a:pt x="538" y="222"/>
                  </a:lnTo>
                  <a:lnTo>
                    <a:pt x="538" y="214"/>
                  </a:lnTo>
                  <a:lnTo>
                    <a:pt x="557" y="191"/>
                  </a:lnTo>
                  <a:lnTo>
                    <a:pt x="547" y="177"/>
                  </a:lnTo>
                  <a:lnTo>
                    <a:pt x="538" y="177"/>
                  </a:lnTo>
                  <a:lnTo>
                    <a:pt x="521" y="168"/>
                  </a:lnTo>
                  <a:lnTo>
                    <a:pt x="532" y="146"/>
                  </a:lnTo>
                  <a:lnTo>
                    <a:pt x="515" y="133"/>
                  </a:lnTo>
                  <a:lnTo>
                    <a:pt x="521" y="109"/>
                  </a:lnTo>
                  <a:lnTo>
                    <a:pt x="521" y="92"/>
                  </a:lnTo>
                  <a:lnTo>
                    <a:pt x="532" y="77"/>
                  </a:lnTo>
                  <a:lnTo>
                    <a:pt x="515" y="59"/>
                  </a:lnTo>
                  <a:lnTo>
                    <a:pt x="506" y="36"/>
                  </a:lnTo>
                  <a:lnTo>
                    <a:pt x="485" y="32"/>
                  </a:lnTo>
                  <a:lnTo>
                    <a:pt x="456" y="0"/>
                  </a:lnTo>
                  <a:lnTo>
                    <a:pt x="65" y="92"/>
                  </a:lnTo>
                  <a:lnTo>
                    <a:pt x="56" y="77"/>
                  </a:lnTo>
                  <a:lnTo>
                    <a:pt x="0" y="109"/>
                  </a:lnTo>
                  <a:lnTo>
                    <a:pt x="36" y="283"/>
                  </a:lnTo>
                  <a:lnTo>
                    <a:pt x="56" y="360"/>
                  </a:lnTo>
                </a:path>
              </a:pathLst>
            </a:custGeom>
            <a:noFill/>
            <a:ln w="12700" cap="rnd">
              <a:solidFill>
                <a:srgbClr val="000000"/>
              </a:solidFill>
              <a:prstDash val="solid"/>
              <a:round/>
              <a:headEnd/>
              <a:tailEnd/>
            </a:ln>
          </p:spPr>
          <p:txBody>
            <a:bodyPr/>
            <a:lstStyle/>
            <a:p>
              <a:endParaRPr lang="en-US"/>
            </a:p>
          </p:txBody>
        </p:sp>
      </p:grpSp>
      <p:sp>
        <p:nvSpPr>
          <p:cNvPr id="745954" name="Freeform 482"/>
          <p:cNvSpPr>
            <a:spLocks/>
          </p:cNvSpPr>
          <p:nvPr/>
        </p:nvSpPr>
        <p:spPr bwMode="auto">
          <a:xfrm>
            <a:off x="7832725" y="2813050"/>
            <a:ext cx="195263" cy="401638"/>
          </a:xfrm>
          <a:custGeom>
            <a:avLst/>
            <a:gdLst/>
            <a:ahLst/>
            <a:cxnLst>
              <a:cxn ang="0">
                <a:pos x="16" y="0"/>
              </a:cxn>
              <a:cxn ang="0">
                <a:pos x="108" y="11"/>
              </a:cxn>
              <a:cxn ang="0">
                <a:pos x="108" y="39"/>
              </a:cxn>
              <a:cxn ang="0">
                <a:pos x="92" y="84"/>
              </a:cxn>
              <a:cxn ang="0">
                <a:pos x="98" y="92"/>
              </a:cxn>
              <a:cxn ang="0">
                <a:pos x="118" y="92"/>
              </a:cxn>
              <a:cxn ang="0">
                <a:pos x="123" y="101"/>
              </a:cxn>
              <a:cxn ang="0">
                <a:pos x="123" y="146"/>
              </a:cxn>
              <a:cxn ang="0">
                <a:pos x="103" y="208"/>
              </a:cxn>
              <a:cxn ang="0">
                <a:pos x="88" y="253"/>
              </a:cxn>
              <a:cxn ang="0">
                <a:pos x="73" y="253"/>
              </a:cxn>
              <a:cxn ang="0">
                <a:pos x="73" y="243"/>
              </a:cxn>
              <a:cxn ang="0">
                <a:pos x="57" y="239"/>
              </a:cxn>
              <a:cxn ang="0">
                <a:pos x="47" y="239"/>
              </a:cxn>
              <a:cxn ang="0">
                <a:pos x="22" y="220"/>
              </a:cxn>
              <a:cxn ang="0">
                <a:pos x="6" y="198"/>
              </a:cxn>
              <a:cxn ang="0">
                <a:pos x="10" y="171"/>
              </a:cxn>
              <a:cxn ang="0">
                <a:pos x="22" y="146"/>
              </a:cxn>
              <a:cxn ang="0">
                <a:pos x="22" y="138"/>
              </a:cxn>
              <a:cxn ang="0">
                <a:pos x="42" y="115"/>
              </a:cxn>
              <a:cxn ang="0">
                <a:pos x="31" y="101"/>
              </a:cxn>
              <a:cxn ang="0">
                <a:pos x="22" y="101"/>
              </a:cxn>
              <a:cxn ang="0">
                <a:pos x="6" y="92"/>
              </a:cxn>
              <a:cxn ang="0">
                <a:pos x="16" y="70"/>
              </a:cxn>
              <a:cxn ang="0">
                <a:pos x="0" y="56"/>
              </a:cxn>
              <a:cxn ang="0">
                <a:pos x="6" y="33"/>
              </a:cxn>
              <a:cxn ang="0">
                <a:pos x="6" y="15"/>
              </a:cxn>
              <a:cxn ang="0">
                <a:pos x="16" y="0"/>
              </a:cxn>
            </a:cxnLst>
            <a:rect l="0" t="0" r="r" b="b"/>
            <a:pathLst>
              <a:path w="123" h="253">
                <a:moveTo>
                  <a:pt x="16" y="0"/>
                </a:moveTo>
                <a:lnTo>
                  <a:pt x="108" y="11"/>
                </a:lnTo>
                <a:lnTo>
                  <a:pt x="108" y="39"/>
                </a:lnTo>
                <a:lnTo>
                  <a:pt x="92" y="84"/>
                </a:lnTo>
                <a:lnTo>
                  <a:pt x="98" y="92"/>
                </a:lnTo>
                <a:lnTo>
                  <a:pt x="118" y="92"/>
                </a:lnTo>
                <a:lnTo>
                  <a:pt x="123" y="101"/>
                </a:lnTo>
                <a:lnTo>
                  <a:pt x="123" y="146"/>
                </a:lnTo>
                <a:lnTo>
                  <a:pt x="103" y="208"/>
                </a:lnTo>
                <a:lnTo>
                  <a:pt x="88" y="253"/>
                </a:lnTo>
                <a:lnTo>
                  <a:pt x="73" y="253"/>
                </a:lnTo>
                <a:lnTo>
                  <a:pt x="73" y="243"/>
                </a:lnTo>
                <a:lnTo>
                  <a:pt x="57" y="239"/>
                </a:lnTo>
                <a:lnTo>
                  <a:pt x="47" y="239"/>
                </a:lnTo>
                <a:lnTo>
                  <a:pt x="22" y="220"/>
                </a:lnTo>
                <a:lnTo>
                  <a:pt x="6" y="198"/>
                </a:lnTo>
                <a:lnTo>
                  <a:pt x="10" y="171"/>
                </a:lnTo>
                <a:lnTo>
                  <a:pt x="22" y="146"/>
                </a:lnTo>
                <a:lnTo>
                  <a:pt x="22" y="138"/>
                </a:lnTo>
                <a:lnTo>
                  <a:pt x="42" y="115"/>
                </a:lnTo>
                <a:lnTo>
                  <a:pt x="31" y="101"/>
                </a:lnTo>
                <a:lnTo>
                  <a:pt x="22" y="101"/>
                </a:lnTo>
                <a:lnTo>
                  <a:pt x="6" y="92"/>
                </a:lnTo>
                <a:lnTo>
                  <a:pt x="16" y="70"/>
                </a:lnTo>
                <a:lnTo>
                  <a:pt x="0" y="56"/>
                </a:lnTo>
                <a:lnTo>
                  <a:pt x="6" y="33"/>
                </a:lnTo>
                <a:lnTo>
                  <a:pt x="6" y="15"/>
                </a:lnTo>
                <a:lnTo>
                  <a:pt x="16" y="0"/>
                </a:lnTo>
                <a:close/>
              </a:path>
            </a:pathLst>
          </a:custGeom>
          <a:solidFill>
            <a:srgbClr val="FFFFFF"/>
          </a:solidFill>
          <a:ln w="9525">
            <a:noFill/>
            <a:round/>
            <a:headEnd/>
            <a:tailEnd/>
          </a:ln>
        </p:spPr>
        <p:txBody>
          <a:bodyPr/>
          <a:lstStyle/>
          <a:p>
            <a:endParaRPr lang="en-US"/>
          </a:p>
        </p:txBody>
      </p:sp>
      <p:grpSp>
        <p:nvGrpSpPr>
          <p:cNvPr id="745927" name="Group 483"/>
          <p:cNvGrpSpPr>
            <a:grpSpLocks/>
          </p:cNvGrpSpPr>
          <p:nvPr/>
        </p:nvGrpSpPr>
        <p:grpSpPr bwMode="auto">
          <a:xfrm>
            <a:off x="7832725" y="2813050"/>
            <a:ext cx="195263" cy="401638"/>
            <a:chOff x="4982" y="1712"/>
            <a:chExt cx="123" cy="253"/>
          </a:xfrm>
        </p:grpSpPr>
        <p:sp>
          <p:nvSpPr>
            <p:cNvPr id="745956" name="Freeform 484"/>
            <p:cNvSpPr>
              <a:spLocks/>
            </p:cNvSpPr>
            <p:nvPr/>
          </p:nvSpPr>
          <p:spPr bwMode="auto">
            <a:xfrm>
              <a:off x="4982" y="1712"/>
              <a:ext cx="123" cy="253"/>
            </a:xfrm>
            <a:custGeom>
              <a:avLst/>
              <a:gdLst/>
              <a:ahLst/>
              <a:cxnLst>
                <a:cxn ang="0">
                  <a:pos x="16" y="0"/>
                </a:cxn>
                <a:cxn ang="0">
                  <a:pos x="108" y="11"/>
                </a:cxn>
                <a:cxn ang="0">
                  <a:pos x="108" y="39"/>
                </a:cxn>
                <a:cxn ang="0">
                  <a:pos x="92" y="84"/>
                </a:cxn>
                <a:cxn ang="0">
                  <a:pos x="98" y="92"/>
                </a:cxn>
                <a:cxn ang="0">
                  <a:pos x="118" y="92"/>
                </a:cxn>
                <a:cxn ang="0">
                  <a:pos x="123" y="101"/>
                </a:cxn>
                <a:cxn ang="0">
                  <a:pos x="123" y="146"/>
                </a:cxn>
                <a:cxn ang="0">
                  <a:pos x="103" y="208"/>
                </a:cxn>
                <a:cxn ang="0">
                  <a:pos x="88" y="253"/>
                </a:cxn>
                <a:cxn ang="0">
                  <a:pos x="73" y="253"/>
                </a:cxn>
                <a:cxn ang="0">
                  <a:pos x="73" y="243"/>
                </a:cxn>
                <a:cxn ang="0">
                  <a:pos x="57" y="239"/>
                </a:cxn>
                <a:cxn ang="0">
                  <a:pos x="47" y="239"/>
                </a:cxn>
                <a:cxn ang="0">
                  <a:pos x="22" y="220"/>
                </a:cxn>
                <a:cxn ang="0">
                  <a:pos x="6" y="198"/>
                </a:cxn>
                <a:cxn ang="0">
                  <a:pos x="10" y="171"/>
                </a:cxn>
                <a:cxn ang="0">
                  <a:pos x="22" y="146"/>
                </a:cxn>
                <a:cxn ang="0">
                  <a:pos x="22" y="138"/>
                </a:cxn>
                <a:cxn ang="0">
                  <a:pos x="42" y="115"/>
                </a:cxn>
                <a:cxn ang="0">
                  <a:pos x="31" y="101"/>
                </a:cxn>
                <a:cxn ang="0">
                  <a:pos x="22" y="101"/>
                </a:cxn>
                <a:cxn ang="0">
                  <a:pos x="6" y="92"/>
                </a:cxn>
                <a:cxn ang="0">
                  <a:pos x="16" y="70"/>
                </a:cxn>
                <a:cxn ang="0">
                  <a:pos x="0" y="56"/>
                </a:cxn>
                <a:cxn ang="0">
                  <a:pos x="6" y="33"/>
                </a:cxn>
                <a:cxn ang="0">
                  <a:pos x="6" y="15"/>
                </a:cxn>
                <a:cxn ang="0">
                  <a:pos x="16" y="0"/>
                </a:cxn>
              </a:cxnLst>
              <a:rect l="0" t="0" r="r" b="b"/>
              <a:pathLst>
                <a:path w="123" h="253">
                  <a:moveTo>
                    <a:pt x="16" y="0"/>
                  </a:moveTo>
                  <a:lnTo>
                    <a:pt x="108" y="11"/>
                  </a:lnTo>
                  <a:lnTo>
                    <a:pt x="108" y="39"/>
                  </a:lnTo>
                  <a:lnTo>
                    <a:pt x="92" y="84"/>
                  </a:lnTo>
                  <a:lnTo>
                    <a:pt x="98" y="92"/>
                  </a:lnTo>
                  <a:lnTo>
                    <a:pt x="118" y="92"/>
                  </a:lnTo>
                  <a:lnTo>
                    <a:pt x="123" y="101"/>
                  </a:lnTo>
                  <a:lnTo>
                    <a:pt x="123" y="146"/>
                  </a:lnTo>
                  <a:lnTo>
                    <a:pt x="103" y="208"/>
                  </a:lnTo>
                  <a:lnTo>
                    <a:pt x="88" y="253"/>
                  </a:lnTo>
                  <a:lnTo>
                    <a:pt x="73" y="253"/>
                  </a:lnTo>
                  <a:lnTo>
                    <a:pt x="73" y="243"/>
                  </a:lnTo>
                  <a:lnTo>
                    <a:pt x="57" y="239"/>
                  </a:lnTo>
                  <a:lnTo>
                    <a:pt x="47" y="239"/>
                  </a:lnTo>
                  <a:lnTo>
                    <a:pt x="22" y="220"/>
                  </a:lnTo>
                  <a:lnTo>
                    <a:pt x="6" y="198"/>
                  </a:lnTo>
                  <a:lnTo>
                    <a:pt x="10" y="171"/>
                  </a:lnTo>
                  <a:lnTo>
                    <a:pt x="22" y="146"/>
                  </a:lnTo>
                  <a:lnTo>
                    <a:pt x="22" y="138"/>
                  </a:lnTo>
                  <a:lnTo>
                    <a:pt x="42" y="115"/>
                  </a:lnTo>
                  <a:lnTo>
                    <a:pt x="31" y="101"/>
                  </a:lnTo>
                  <a:lnTo>
                    <a:pt x="22" y="101"/>
                  </a:lnTo>
                  <a:lnTo>
                    <a:pt x="6" y="92"/>
                  </a:lnTo>
                  <a:lnTo>
                    <a:pt x="16" y="70"/>
                  </a:lnTo>
                  <a:lnTo>
                    <a:pt x="0" y="56"/>
                  </a:lnTo>
                  <a:lnTo>
                    <a:pt x="6" y="33"/>
                  </a:lnTo>
                  <a:lnTo>
                    <a:pt x="6" y="15"/>
                  </a:lnTo>
                  <a:lnTo>
                    <a:pt x="16" y="0"/>
                  </a:lnTo>
                  <a:close/>
                </a:path>
              </a:pathLst>
            </a:custGeom>
            <a:solidFill>
              <a:srgbClr val="FFEA00"/>
            </a:solidFill>
            <a:ln w="9525">
              <a:noFill/>
              <a:round/>
              <a:headEnd/>
              <a:tailEnd/>
            </a:ln>
          </p:spPr>
          <p:txBody>
            <a:bodyPr/>
            <a:lstStyle/>
            <a:p>
              <a:endParaRPr lang="en-US"/>
            </a:p>
          </p:txBody>
        </p:sp>
        <p:sp>
          <p:nvSpPr>
            <p:cNvPr id="745957" name="Freeform 485"/>
            <p:cNvSpPr>
              <a:spLocks/>
            </p:cNvSpPr>
            <p:nvPr/>
          </p:nvSpPr>
          <p:spPr bwMode="auto">
            <a:xfrm>
              <a:off x="4982" y="1712"/>
              <a:ext cx="123" cy="253"/>
            </a:xfrm>
            <a:custGeom>
              <a:avLst/>
              <a:gdLst/>
              <a:ahLst/>
              <a:cxnLst>
                <a:cxn ang="0">
                  <a:pos x="16" y="0"/>
                </a:cxn>
                <a:cxn ang="0">
                  <a:pos x="108" y="11"/>
                </a:cxn>
                <a:cxn ang="0">
                  <a:pos x="108" y="39"/>
                </a:cxn>
                <a:cxn ang="0">
                  <a:pos x="92" y="84"/>
                </a:cxn>
                <a:cxn ang="0">
                  <a:pos x="98" y="92"/>
                </a:cxn>
                <a:cxn ang="0">
                  <a:pos x="118" y="92"/>
                </a:cxn>
                <a:cxn ang="0">
                  <a:pos x="123" y="101"/>
                </a:cxn>
                <a:cxn ang="0">
                  <a:pos x="123" y="146"/>
                </a:cxn>
                <a:cxn ang="0">
                  <a:pos x="103" y="208"/>
                </a:cxn>
                <a:cxn ang="0">
                  <a:pos x="88" y="253"/>
                </a:cxn>
                <a:cxn ang="0">
                  <a:pos x="73" y="253"/>
                </a:cxn>
                <a:cxn ang="0">
                  <a:pos x="73" y="243"/>
                </a:cxn>
                <a:cxn ang="0">
                  <a:pos x="57" y="239"/>
                </a:cxn>
                <a:cxn ang="0">
                  <a:pos x="47" y="239"/>
                </a:cxn>
                <a:cxn ang="0">
                  <a:pos x="22" y="220"/>
                </a:cxn>
                <a:cxn ang="0">
                  <a:pos x="6" y="198"/>
                </a:cxn>
                <a:cxn ang="0">
                  <a:pos x="10" y="171"/>
                </a:cxn>
                <a:cxn ang="0">
                  <a:pos x="22" y="146"/>
                </a:cxn>
                <a:cxn ang="0">
                  <a:pos x="22" y="138"/>
                </a:cxn>
                <a:cxn ang="0">
                  <a:pos x="42" y="115"/>
                </a:cxn>
                <a:cxn ang="0">
                  <a:pos x="31" y="101"/>
                </a:cxn>
                <a:cxn ang="0">
                  <a:pos x="22" y="101"/>
                </a:cxn>
                <a:cxn ang="0">
                  <a:pos x="6" y="92"/>
                </a:cxn>
                <a:cxn ang="0">
                  <a:pos x="16" y="70"/>
                </a:cxn>
                <a:cxn ang="0">
                  <a:pos x="0" y="56"/>
                </a:cxn>
                <a:cxn ang="0">
                  <a:pos x="6" y="33"/>
                </a:cxn>
                <a:cxn ang="0">
                  <a:pos x="6" y="15"/>
                </a:cxn>
                <a:cxn ang="0">
                  <a:pos x="16" y="0"/>
                </a:cxn>
              </a:cxnLst>
              <a:rect l="0" t="0" r="r" b="b"/>
              <a:pathLst>
                <a:path w="123" h="253">
                  <a:moveTo>
                    <a:pt x="16" y="0"/>
                  </a:moveTo>
                  <a:lnTo>
                    <a:pt x="108" y="11"/>
                  </a:lnTo>
                  <a:lnTo>
                    <a:pt x="108" y="39"/>
                  </a:lnTo>
                  <a:lnTo>
                    <a:pt x="92" y="84"/>
                  </a:lnTo>
                  <a:lnTo>
                    <a:pt x="98" y="92"/>
                  </a:lnTo>
                  <a:lnTo>
                    <a:pt x="118" y="92"/>
                  </a:lnTo>
                  <a:lnTo>
                    <a:pt x="123" y="101"/>
                  </a:lnTo>
                  <a:lnTo>
                    <a:pt x="123" y="146"/>
                  </a:lnTo>
                  <a:lnTo>
                    <a:pt x="103" y="208"/>
                  </a:lnTo>
                  <a:lnTo>
                    <a:pt x="88" y="253"/>
                  </a:lnTo>
                  <a:lnTo>
                    <a:pt x="73" y="253"/>
                  </a:lnTo>
                  <a:lnTo>
                    <a:pt x="73" y="243"/>
                  </a:lnTo>
                  <a:lnTo>
                    <a:pt x="57" y="239"/>
                  </a:lnTo>
                  <a:lnTo>
                    <a:pt x="47" y="239"/>
                  </a:lnTo>
                  <a:lnTo>
                    <a:pt x="22" y="220"/>
                  </a:lnTo>
                  <a:lnTo>
                    <a:pt x="6" y="198"/>
                  </a:lnTo>
                  <a:lnTo>
                    <a:pt x="10" y="171"/>
                  </a:lnTo>
                  <a:lnTo>
                    <a:pt x="22" y="146"/>
                  </a:lnTo>
                  <a:lnTo>
                    <a:pt x="22" y="138"/>
                  </a:lnTo>
                  <a:lnTo>
                    <a:pt x="42" y="115"/>
                  </a:lnTo>
                  <a:lnTo>
                    <a:pt x="31" y="101"/>
                  </a:lnTo>
                  <a:lnTo>
                    <a:pt x="22" y="101"/>
                  </a:lnTo>
                  <a:lnTo>
                    <a:pt x="6" y="92"/>
                  </a:lnTo>
                  <a:lnTo>
                    <a:pt x="16" y="70"/>
                  </a:lnTo>
                  <a:lnTo>
                    <a:pt x="0" y="56"/>
                  </a:lnTo>
                  <a:lnTo>
                    <a:pt x="6" y="33"/>
                  </a:lnTo>
                  <a:lnTo>
                    <a:pt x="6" y="15"/>
                  </a:lnTo>
                  <a:lnTo>
                    <a:pt x="16" y="0"/>
                  </a:lnTo>
                </a:path>
              </a:pathLst>
            </a:custGeom>
            <a:noFill/>
            <a:ln w="12700" cap="rnd">
              <a:solidFill>
                <a:srgbClr val="000000"/>
              </a:solidFill>
              <a:prstDash val="solid"/>
              <a:round/>
              <a:headEnd/>
              <a:tailEnd/>
            </a:ln>
          </p:spPr>
          <p:txBody>
            <a:bodyPr/>
            <a:lstStyle/>
            <a:p>
              <a:endParaRPr lang="en-US"/>
            </a:p>
          </p:txBody>
        </p:sp>
      </p:grpSp>
      <p:sp>
        <p:nvSpPr>
          <p:cNvPr id="745958" name="Freeform 486"/>
          <p:cNvSpPr>
            <a:spLocks/>
          </p:cNvSpPr>
          <p:nvPr/>
        </p:nvSpPr>
        <p:spPr bwMode="auto">
          <a:xfrm>
            <a:off x="7877175" y="3430588"/>
            <a:ext cx="63500" cy="166687"/>
          </a:xfrm>
          <a:custGeom>
            <a:avLst/>
            <a:gdLst/>
            <a:ahLst/>
            <a:cxnLst>
              <a:cxn ang="0">
                <a:pos x="0" y="55"/>
              </a:cxn>
              <a:cxn ang="0">
                <a:pos x="19" y="105"/>
              </a:cxn>
              <a:cxn ang="0">
                <a:pos x="29" y="92"/>
              </a:cxn>
              <a:cxn ang="0">
                <a:pos x="25" y="51"/>
              </a:cxn>
              <a:cxn ang="0">
                <a:pos x="40" y="55"/>
              </a:cxn>
              <a:cxn ang="0">
                <a:pos x="40" y="0"/>
              </a:cxn>
              <a:cxn ang="0">
                <a:pos x="4" y="9"/>
              </a:cxn>
              <a:cxn ang="0">
                <a:pos x="0" y="55"/>
              </a:cxn>
            </a:cxnLst>
            <a:rect l="0" t="0" r="r" b="b"/>
            <a:pathLst>
              <a:path w="40" h="105">
                <a:moveTo>
                  <a:pt x="0" y="55"/>
                </a:moveTo>
                <a:lnTo>
                  <a:pt x="19" y="105"/>
                </a:lnTo>
                <a:lnTo>
                  <a:pt x="29" y="92"/>
                </a:lnTo>
                <a:lnTo>
                  <a:pt x="25" y="51"/>
                </a:lnTo>
                <a:lnTo>
                  <a:pt x="40" y="55"/>
                </a:lnTo>
                <a:lnTo>
                  <a:pt x="40" y="0"/>
                </a:lnTo>
                <a:lnTo>
                  <a:pt x="4" y="9"/>
                </a:lnTo>
                <a:lnTo>
                  <a:pt x="0" y="55"/>
                </a:lnTo>
                <a:close/>
              </a:path>
            </a:pathLst>
          </a:custGeom>
          <a:solidFill>
            <a:srgbClr val="FFFFFF"/>
          </a:solidFill>
          <a:ln w="9525">
            <a:noFill/>
            <a:round/>
            <a:headEnd/>
            <a:tailEnd/>
          </a:ln>
        </p:spPr>
        <p:txBody>
          <a:bodyPr/>
          <a:lstStyle/>
          <a:p>
            <a:endParaRPr lang="en-US"/>
          </a:p>
        </p:txBody>
      </p:sp>
      <p:grpSp>
        <p:nvGrpSpPr>
          <p:cNvPr id="745931" name="Group 487"/>
          <p:cNvGrpSpPr>
            <a:grpSpLocks/>
          </p:cNvGrpSpPr>
          <p:nvPr/>
        </p:nvGrpSpPr>
        <p:grpSpPr bwMode="auto">
          <a:xfrm>
            <a:off x="7877175" y="3430588"/>
            <a:ext cx="63500" cy="166687"/>
            <a:chOff x="5010" y="2101"/>
            <a:chExt cx="40" cy="105"/>
          </a:xfrm>
        </p:grpSpPr>
        <p:sp>
          <p:nvSpPr>
            <p:cNvPr id="745960" name="Freeform 488"/>
            <p:cNvSpPr>
              <a:spLocks/>
            </p:cNvSpPr>
            <p:nvPr/>
          </p:nvSpPr>
          <p:spPr bwMode="auto">
            <a:xfrm>
              <a:off x="5010" y="2101"/>
              <a:ext cx="40" cy="105"/>
            </a:xfrm>
            <a:custGeom>
              <a:avLst/>
              <a:gdLst/>
              <a:ahLst/>
              <a:cxnLst>
                <a:cxn ang="0">
                  <a:pos x="0" y="55"/>
                </a:cxn>
                <a:cxn ang="0">
                  <a:pos x="19" y="105"/>
                </a:cxn>
                <a:cxn ang="0">
                  <a:pos x="29" y="92"/>
                </a:cxn>
                <a:cxn ang="0">
                  <a:pos x="25" y="51"/>
                </a:cxn>
                <a:cxn ang="0">
                  <a:pos x="40" y="55"/>
                </a:cxn>
                <a:cxn ang="0">
                  <a:pos x="40" y="0"/>
                </a:cxn>
                <a:cxn ang="0">
                  <a:pos x="4" y="9"/>
                </a:cxn>
                <a:cxn ang="0">
                  <a:pos x="0" y="55"/>
                </a:cxn>
              </a:cxnLst>
              <a:rect l="0" t="0" r="r" b="b"/>
              <a:pathLst>
                <a:path w="40" h="105">
                  <a:moveTo>
                    <a:pt x="0" y="55"/>
                  </a:moveTo>
                  <a:lnTo>
                    <a:pt x="19" y="105"/>
                  </a:lnTo>
                  <a:lnTo>
                    <a:pt x="29" y="92"/>
                  </a:lnTo>
                  <a:lnTo>
                    <a:pt x="25" y="51"/>
                  </a:lnTo>
                  <a:lnTo>
                    <a:pt x="40" y="55"/>
                  </a:lnTo>
                  <a:lnTo>
                    <a:pt x="40" y="0"/>
                  </a:lnTo>
                  <a:lnTo>
                    <a:pt x="4" y="9"/>
                  </a:lnTo>
                  <a:lnTo>
                    <a:pt x="0" y="55"/>
                  </a:lnTo>
                  <a:close/>
                </a:path>
              </a:pathLst>
            </a:custGeom>
            <a:solidFill>
              <a:srgbClr val="FFEA00"/>
            </a:solidFill>
            <a:ln w="9525">
              <a:noFill/>
              <a:round/>
              <a:headEnd/>
              <a:tailEnd/>
            </a:ln>
          </p:spPr>
          <p:txBody>
            <a:bodyPr/>
            <a:lstStyle/>
            <a:p>
              <a:endParaRPr lang="en-US"/>
            </a:p>
          </p:txBody>
        </p:sp>
        <p:sp>
          <p:nvSpPr>
            <p:cNvPr id="745961" name="Freeform 489"/>
            <p:cNvSpPr>
              <a:spLocks/>
            </p:cNvSpPr>
            <p:nvPr/>
          </p:nvSpPr>
          <p:spPr bwMode="auto">
            <a:xfrm>
              <a:off x="5010" y="2101"/>
              <a:ext cx="40" cy="105"/>
            </a:xfrm>
            <a:custGeom>
              <a:avLst/>
              <a:gdLst/>
              <a:ahLst/>
              <a:cxnLst>
                <a:cxn ang="0">
                  <a:pos x="0" y="55"/>
                </a:cxn>
                <a:cxn ang="0">
                  <a:pos x="19" y="105"/>
                </a:cxn>
                <a:cxn ang="0">
                  <a:pos x="29" y="92"/>
                </a:cxn>
                <a:cxn ang="0">
                  <a:pos x="25" y="51"/>
                </a:cxn>
                <a:cxn ang="0">
                  <a:pos x="40" y="55"/>
                </a:cxn>
                <a:cxn ang="0">
                  <a:pos x="40" y="0"/>
                </a:cxn>
                <a:cxn ang="0">
                  <a:pos x="4" y="9"/>
                </a:cxn>
                <a:cxn ang="0">
                  <a:pos x="0" y="55"/>
                </a:cxn>
              </a:cxnLst>
              <a:rect l="0" t="0" r="r" b="b"/>
              <a:pathLst>
                <a:path w="40" h="105">
                  <a:moveTo>
                    <a:pt x="0" y="55"/>
                  </a:moveTo>
                  <a:lnTo>
                    <a:pt x="19" y="105"/>
                  </a:lnTo>
                  <a:lnTo>
                    <a:pt x="29" y="92"/>
                  </a:lnTo>
                  <a:lnTo>
                    <a:pt x="25" y="51"/>
                  </a:lnTo>
                  <a:lnTo>
                    <a:pt x="40" y="55"/>
                  </a:lnTo>
                  <a:lnTo>
                    <a:pt x="40" y="0"/>
                  </a:lnTo>
                  <a:lnTo>
                    <a:pt x="4" y="9"/>
                  </a:lnTo>
                  <a:lnTo>
                    <a:pt x="0" y="55"/>
                  </a:lnTo>
                </a:path>
              </a:pathLst>
            </a:custGeom>
            <a:noFill/>
            <a:ln w="12700" cap="rnd">
              <a:solidFill>
                <a:srgbClr val="000000"/>
              </a:solidFill>
              <a:prstDash val="solid"/>
              <a:round/>
              <a:headEnd/>
              <a:tailEnd/>
            </a:ln>
          </p:spPr>
          <p:txBody>
            <a:bodyPr/>
            <a:lstStyle/>
            <a:p>
              <a:endParaRPr lang="en-US"/>
            </a:p>
          </p:txBody>
        </p:sp>
      </p:grpSp>
      <p:sp>
        <p:nvSpPr>
          <p:cNvPr id="745962" name="Freeform 490"/>
          <p:cNvSpPr>
            <a:spLocks/>
          </p:cNvSpPr>
          <p:nvPr/>
        </p:nvSpPr>
        <p:spPr bwMode="auto">
          <a:xfrm>
            <a:off x="6784975" y="3249613"/>
            <a:ext cx="1155700" cy="693737"/>
          </a:xfrm>
          <a:custGeom>
            <a:avLst/>
            <a:gdLst/>
            <a:ahLst/>
            <a:cxnLst>
              <a:cxn ang="0">
                <a:pos x="480" y="11"/>
              </a:cxn>
              <a:cxn ang="0">
                <a:pos x="435" y="0"/>
              </a:cxn>
              <a:cxn ang="0">
                <a:pos x="409" y="65"/>
              </a:cxn>
              <a:cxn ang="0">
                <a:pos x="385" y="82"/>
              </a:cxn>
              <a:cxn ang="0">
                <a:pos x="375" y="123"/>
              </a:cxn>
              <a:cxn ang="0">
                <a:pos x="343" y="147"/>
              </a:cxn>
              <a:cxn ang="0">
                <a:pos x="323" y="138"/>
              </a:cxn>
              <a:cxn ang="0">
                <a:pos x="298" y="151"/>
              </a:cxn>
              <a:cxn ang="0">
                <a:pos x="309" y="169"/>
              </a:cxn>
              <a:cxn ang="0">
                <a:pos x="287" y="228"/>
              </a:cxn>
              <a:cxn ang="0">
                <a:pos x="287" y="261"/>
              </a:cxn>
              <a:cxn ang="0">
                <a:pos x="223" y="306"/>
              </a:cxn>
              <a:cxn ang="0">
                <a:pos x="206" y="301"/>
              </a:cxn>
              <a:cxn ang="0">
                <a:pos x="187" y="333"/>
              </a:cxn>
              <a:cxn ang="0">
                <a:pos x="146" y="342"/>
              </a:cxn>
              <a:cxn ang="0">
                <a:pos x="127" y="310"/>
              </a:cxn>
              <a:cxn ang="0">
                <a:pos x="116" y="310"/>
              </a:cxn>
              <a:cxn ang="0">
                <a:pos x="92" y="350"/>
              </a:cxn>
              <a:cxn ang="0">
                <a:pos x="60" y="364"/>
              </a:cxn>
              <a:cxn ang="0">
                <a:pos x="54" y="402"/>
              </a:cxn>
              <a:cxn ang="0">
                <a:pos x="0" y="437"/>
              </a:cxn>
              <a:cxn ang="0">
                <a:pos x="182" y="406"/>
              </a:cxn>
              <a:cxn ang="0">
                <a:pos x="728" y="288"/>
              </a:cxn>
              <a:cxn ang="0">
                <a:pos x="707" y="242"/>
              </a:cxn>
              <a:cxn ang="0">
                <a:pos x="677" y="242"/>
              </a:cxn>
              <a:cxn ang="0">
                <a:pos x="660" y="261"/>
              </a:cxn>
              <a:cxn ang="0">
                <a:pos x="645" y="251"/>
              </a:cxn>
              <a:cxn ang="0">
                <a:pos x="660" y="237"/>
              </a:cxn>
              <a:cxn ang="0">
                <a:pos x="656" y="219"/>
              </a:cxn>
              <a:cxn ang="0">
                <a:pos x="641" y="209"/>
              </a:cxn>
              <a:cxn ang="0">
                <a:pos x="660" y="196"/>
              </a:cxn>
              <a:cxn ang="0">
                <a:pos x="645" y="178"/>
              </a:cxn>
              <a:cxn ang="0">
                <a:pos x="606" y="151"/>
              </a:cxn>
              <a:cxn ang="0">
                <a:pos x="641" y="151"/>
              </a:cxn>
              <a:cxn ang="0">
                <a:pos x="630" y="134"/>
              </a:cxn>
              <a:cxn ang="0">
                <a:pos x="606" y="113"/>
              </a:cxn>
              <a:cxn ang="0">
                <a:pos x="566" y="92"/>
              </a:cxn>
              <a:cxn ang="0">
                <a:pos x="541" y="88"/>
              </a:cxn>
              <a:cxn ang="0">
                <a:pos x="550" y="61"/>
              </a:cxn>
              <a:cxn ang="0">
                <a:pos x="561" y="47"/>
              </a:cxn>
              <a:cxn ang="0">
                <a:pos x="499" y="11"/>
              </a:cxn>
              <a:cxn ang="0">
                <a:pos x="480" y="11"/>
              </a:cxn>
            </a:cxnLst>
            <a:rect l="0" t="0" r="r" b="b"/>
            <a:pathLst>
              <a:path w="728" h="437">
                <a:moveTo>
                  <a:pt x="480" y="11"/>
                </a:moveTo>
                <a:lnTo>
                  <a:pt x="435" y="0"/>
                </a:lnTo>
                <a:lnTo>
                  <a:pt x="409" y="65"/>
                </a:lnTo>
                <a:lnTo>
                  <a:pt x="385" y="82"/>
                </a:lnTo>
                <a:lnTo>
                  <a:pt x="375" y="123"/>
                </a:lnTo>
                <a:lnTo>
                  <a:pt x="343" y="147"/>
                </a:lnTo>
                <a:lnTo>
                  <a:pt x="323" y="138"/>
                </a:lnTo>
                <a:lnTo>
                  <a:pt x="298" y="151"/>
                </a:lnTo>
                <a:lnTo>
                  <a:pt x="309" y="169"/>
                </a:lnTo>
                <a:lnTo>
                  <a:pt x="287" y="228"/>
                </a:lnTo>
                <a:lnTo>
                  <a:pt x="287" y="261"/>
                </a:lnTo>
                <a:lnTo>
                  <a:pt x="223" y="306"/>
                </a:lnTo>
                <a:lnTo>
                  <a:pt x="206" y="301"/>
                </a:lnTo>
                <a:lnTo>
                  <a:pt x="187" y="333"/>
                </a:lnTo>
                <a:lnTo>
                  <a:pt x="146" y="342"/>
                </a:lnTo>
                <a:lnTo>
                  <a:pt x="127" y="310"/>
                </a:lnTo>
                <a:lnTo>
                  <a:pt x="116" y="310"/>
                </a:lnTo>
                <a:lnTo>
                  <a:pt x="92" y="350"/>
                </a:lnTo>
                <a:lnTo>
                  <a:pt x="60" y="364"/>
                </a:lnTo>
                <a:lnTo>
                  <a:pt x="54" y="402"/>
                </a:lnTo>
                <a:lnTo>
                  <a:pt x="0" y="437"/>
                </a:lnTo>
                <a:lnTo>
                  <a:pt x="182" y="406"/>
                </a:lnTo>
                <a:lnTo>
                  <a:pt x="728" y="288"/>
                </a:lnTo>
                <a:lnTo>
                  <a:pt x="707" y="242"/>
                </a:lnTo>
                <a:lnTo>
                  <a:pt x="677" y="242"/>
                </a:lnTo>
                <a:lnTo>
                  <a:pt x="660" y="261"/>
                </a:lnTo>
                <a:lnTo>
                  <a:pt x="645" y="251"/>
                </a:lnTo>
                <a:lnTo>
                  <a:pt x="660" y="237"/>
                </a:lnTo>
                <a:lnTo>
                  <a:pt x="656" y="219"/>
                </a:lnTo>
                <a:lnTo>
                  <a:pt x="641" y="209"/>
                </a:lnTo>
                <a:lnTo>
                  <a:pt x="660" y="196"/>
                </a:lnTo>
                <a:lnTo>
                  <a:pt x="645" y="178"/>
                </a:lnTo>
                <a:lnTo>
                  <a:pt x="606" y="151"/>
                </a:lnTo>
                <a:lnTo>
                  <a:pt x="641" y="151"/>
                </a:lnTo>
                <a:lnTo>
                  <a:pt x="630" y="134"/>
                </a:lnTo>
                <a:lnTo>
                  <a:pt x="606" y="113"/>
                </a:lnTo>
                <a:lnTo>
                  <a:pt x="566" y="92"/>
                </a:lnTo>
                <a:lnTo>
                  <a:pt x="541" y="88"/>
                </a:lnTo>
                <a:lnTo>
                  <a:pt x="550" y="61"/>
                </a:lnTo>
                <a:lnTo>
                  <a:pt x="561" y="47"/>
                </a:lnTo>
                <a:lnTo>
                  <a:pt x="499" y="11"/>
                </a:lnTo>
                <a:lnTo>
                  <a:pt x="480" y="11"/>
                </a:lnTo>
                <a:close/>
              </a:path>
            </a:pathLst>
          </a:custGeom>
          <a:solidFill>
            <a:srgbClr val="FFFFFF"/>
          </a:solidFill>
          <a:ln w="9525">
            <a:noFill/>
            <a:round/>
            <a:headEnd/>
            <a:tailEnd/>
          </a:ln>
        </p:spPr>
        <p:txBody>
          <a:bodyPr/>
          <a:lstStyle/>
          <a:p>
            <a:endParaRPr lang="en-US"/>
          </a:p>
        </p:txBody>
      </p:sp>
      <p:grpSp>
        <p:nvGrpSpPr>
          <p:cNvPr id="745935" name="Group 491"/>
          <p:cNvGrpSpPr>
            <a:grpSpLocks/>
          </p:cNvGrpSpPr>
          <p:nvPr/>
        </p:nvGrpSpPr>
        <p:grpSpPr bwMode="auto">
          <a:xfrm>
            <a:off x="6784975" y="3249613"/>
            <a:ext cx="1155700" cy="693737"/>
            <a:chOff x="4322" y="1987"/>
            <a:chExt cx="728" cy="437"/>
          </a:xfrm>
        </p:grpSpPr>
        <p:sp>
          <p:nvSpPr>
            <p:cNvPr id="745964" name="Freeform 492"/>
            <p:cNvSpPr>
              <a:spLocks/>
            </p:cNvSpPr>
            <p:nvPr/>
          </p:nvSpPr>
          <p:spPr bwMode="auto">
            <a:xfrm>
              <a:off x="4322" y="1987"/>
              <a:ext cx="728" cy="437"/>
            </a:xfrm>
            <a:custGeom>
              <a:avLst/>
              <a:gdLst/>
              <a:ahLst/>
              <a:cxnLst>
                <a:cxn ang="0">
                  <a:pos x="480" y="11"/>
                </a:cxn>
                <a:cxn ang="0">
                  <a:pos x="435" y="0"/>
                </a:cxn>
                <a:cxn ang="0">
                  <a:pos x="409" y="65"/>
                </a:cxn>
                <a:cxn ang="0">
                  <a:pos x="385" y="82"/>
                </a:cxn>
                <a:cxn ang="0">
                  <a:pos x="375" y="123"/>
                </a:cxn>
                <a:cxn ang="0">
                  <a:pos x="343" y="147"/>
                </a:cxn>
                <a:cxn ang="0">
                  <a:pos x="323" y="138"/>
                </a:cxn>
                <a:cxn ang="0">
                  <a:pos x="298" y="151"/>
                </a:cxn>
                <a:cxn ang="0">
                  <a:pos x="309" y="169"/>
                </a:cxn>
                <a:cxn ang="0">
                  <a:pos x="287" y="228"/>
                </a:cxn>
                <a:cxn ang="0">
                  <a:pos x="287" y="261"/>
                </a:cxn>
                <a:cxn ang="0">
                  <a:pos x="223" y="306"/>
                </a:cxn>
                <a:cxn ang="0">
                  <a:pos x="206" y="301"/>
                </a:cxn>
                <a:cxn ang="0">
                  <a:pos x="187" y="333"/>
                </a:cxn>
                <a:cxn ang="0">
                  <a:pos x="146" y="342"/>
                </a:cxn>
                <a:cxn ang="0">
                  <a:pos x="127" y="310"/>
                </a:cxn>
                <a:cxn ang="0">
                  <a:pos x="116" y="310"/>
                </a:cxn>
                <a:cxn ang="0">
                  <a:pos x="92" y="350"/>
                </a:cxn>
                <a:cxn ang="0">
                  <a:pos x="60" y="364"/>
                </a:cxn>
                <a:cxn ang="0">
                  <a:pos x="54" y="402"/>
                </a:cxn>
                <a:cxn ang="0">
                  <a:pos x="0" y="437"/>
                </a:cxn>
                <a:cxn ang="0">
                  <a:pos x="182" y="406"/>
                </a:cxn>
                <a:cxn ang="0">
                  <a:pos x="728" y="288"/>
                </a:cxn>
                <a:cxn ang="0">
                  <a:pos x="707" y="242"/>
                </a:cxn>
                <a:cxn ang="0">
                  <a:pos x="677" y="242"/>
                </a:cxn>
                <a:cxn ang="0">
                  <a:pos x="660" y="261"/>
                </a:cxn>
                <a:cxn ang="0">
                  <a:pos x="645" y="251"/>
                </a:cxn>
                <a:cxn ang="0">
                  <a:pos x="660" y="237"/>
                </a:cxn>
                <a:cxn ang="0">
                  <a:pos x="656" y="219"/>
                </a:cxn>
                <a:cxn ang="0">
                  <a:pos x="641" y="209"/>
                </a:cxn>
                <a:cxn ang="0">
                  <a:pos x="660" y="196"/>
                </a:cxn>
                <a:cxn ang="0">
                  <a:pos x="645" y="178"/>
                </a:cxn>
                <a:cxn ang="0">
                  <a:pos x="606" y="151"/>
                </a:cxn>
                <a:cxn ang="0">
                  <a:pos x="641" y="151"/>
                </a:cxn>
                <a:cxn ang="0">
                  <a:pos x="630" y="134"/>
                </a:cxn>
                <a:cxn ang="0">
                  <a:pos x="606" y="113"/>
                </a:cxn>
                <a:cxn ang="0">
                  <a:pos x="566" y="92"/>
                </a:cxn>
                <a:cxn ang="0">
                  <a:pos x="541" y="88"/>
                </a:cxn>
                <a:cxn ang="0">
                  <a:pos x="550" y="61"/>
                </a:cxn>
                <a:cxn ang="0">
                  <a:pos x="561" y="47"/>
                </a:cxn>
                <a:cxn ang="0">
                  <a:pos x="499" y="11"/>
                </a:cxn>
                <a:cxn ang="0">
                  <a:pos x="480" y="11"/>
                </a:cxn>
              </a:cxnLst>
              <a:rect l="0" t="0" r="r" b="b"/>
              <a:pathLst>
                <a:path w="728" h="437">
                  <a:moveTo>
                    <a:pt x="480" y="11"/>
                  </a:moveTo>
                  <a:lnTo>
                    <a:pt x="435" y="0"/>
                  </a:lnTo>
                  <a:lnTo>
                    <a:pt x="409" y="65"/>
                  </a:lnTo>
                  <a:lnTo>
                    <a:pt x="385" y="82"/>
                  </a:lnTo>
                  <a:lnTo>
                    <a:pt x="375" y="123"/>
                  </a:lnTo>
                  <a:lnTo>
                    <a:pt x="343" y="147"/>
                  </a:lnTo>
                  <a:lnTo>
                    <a:pt x="323" y="138"/>
                  </a:lnTo>
                  <a:lnTo>
                    <a:pt x="298" y="151"/>
                  </a:lnTo>
                  <a:lnTo>
                    <a:pt x="309" y="169"/>
                  </a:lnTo>
                  <a:lnTo>
                    <a:pt x="287" y="228"/>
                  </a:lnTo>
                  <a:lnTo>
                    <a:pt x="287" y="261"/>
                  </a:lnTo>
                  <a:lnTo>
                    <a:pt x="223" y="306"/>
                  </a:lnTo>
                  <a:lnTo>
                    <a:pt x="206" y="301"/>
                  </a:lnTo>
                  <a:lnTo>
                    <a:pt x="187" y="333"/>
                  </a:lnTo>
                  <a:lnTo>
                    <a:pt x="146" y="342"/>
                  </a:lnTo>
                  <a:lnTo>
                    <a:pt x="127" y="310"/>
                  </a:lnTo>
                  <a:lnTo>
                    <a:pt x="116" y="310"/>
                  </a:lnTo>
                  <a:lnTo>
                    <a:pt x="92" y="350"/>
                  </a:lnTo>
                  <a:lnTo>
                    <a:pt x="60" y="364"/>
                  </a:lnTo>
                  <a:lnTo>
                    <a:pt x="54" y="402"/>
                  </a:lnTo>
                  <a:lnTo>
                    <a:pt x="0" y="437"/>
                  </a:lnTo>
                  <a:lnTo>
                    <a:pt x="182" y="406"/>
                  </a:lnTo>
                  <a:lnTo>
                    <a:pt x="728" y="288"/>
                  </a:lnTo>
                  <a:lnTo>
                    <a:pt x="707" y="242"/>
                  </a:lnTo>
                  <a:lnTo>
                    <a:pt x="677" y="242"/>
                  </a:lnTo>
                  <a:lnTo>
                    <a:pt x="660" y="261"/>
                  </a:lnTo>
                  <a:lnTo>
                    <a:pt x="645" y="251"/>
                  </a:lnTo>
                  <a:lnTo>
                    <a:pt x="660" y="237"/>
                  </a:lnTo>
                  <a:lnTo>
                    <a:pt x="656" y="219"/>
                  </a:lnTo>
                  <a:lnTo>
                    <a:pt x="641" y="209"/>
                  </a:lnTo>
                  <a:lnTo>
                    <a:pt x="660" y="196"/>
                  </a:lnTo>
                  <a:lnTo>
                    <a:pt x="645" y="178"/>
                  </a:lnTo>
                  <a:lnTo>
                    <a:pt x="606" y="151"/>
                  </a:lnTo>
                  <a:lnTo>
                    <a:pt x="641" y="151"/>
                  </a:lnTo>
                  <a:lnTo>
                    <a:pt x="630" y="134"/>
                  </a:lnTo>
                  <a:lnTo>
                    <a:pt x="606" y="113"/>
                  </a:lnTo>
                  <a:lnTo>
                    <a:pt x="566" y="92"/>
                  </a:lnTo>
                  <a:lnTo>
                    <a:pt x="541" y="88"/>
                  </a:lnTo>
                  <a:lnTo>
                    <a:pt x="550" y="61"/>
                  </a:lnTo>
                  <a:lnTo>
                    <a:pt x="561" y="47"/>
                  </a:lnTo>
                  <a:lnTo>
                    <a:pt x="499" y="11"/>
                  </a:lnTo>
                  <a:lnTo>
                    <a:pt x="480" y="11"/>
                  </a:lnTo>
                  <a:close/>
                </a:path>
              </a:pathLst>
            </a:custGeom>
            <a:solidFill>
              <a:srgbClr val="FFEA00"/>
            </a:solidFill>
            <a:ln w="9525">
              <a:noFill/>
              <a:round/>
              <a:headEnd/>
              <a:tailEnd/>
            </a:ln>
          </p:spPr>
          <p:txBody>
            <a:bodyPr/>
            <a:lstStyle/>
            <a:p>
              <a:endParaRPr lang="en-US"/>
            </a:p>
          </p:txBody>
        </p:sp>
        <p:sp>
          <p:nvSpPr>
            <p:cNvPr id="745965" name="Freeform 493"/>
            <p:cNvSpPr>
              <a:spLocks/>
            </p:cNvSpPr>
            <p:nvPr/>
          </p:nvSpPr>
          <p:spPr bwMode="auto">
            <a:xfrm>
              <a:off x="4322" y="1987"/>
              <a:ext cx="728" cy="437"/>
            </a:xfrm>
            <a:custGeom>
              <a:avLst/>
              <a:gdLst/>
              <a:ahLst/>
              <a:cxnLst>
                <a:cxn ang="0">
                  <a:pos x="480" y="11"/>
                </a:cxn>
                <a:cxn ang="0">
                  <a:pos x="435" y="0"/>
                </a:cxn>
                <a:cxn ang="0">
                  <a:pos x="409" y="65"/>
                </a:cxn>
                <a:cxn ang="0">
                  <a:pos x="385" y="82"/>
                </a:cxn>
                <a:cxn ang="0">
                  <a:pos x="375" y="123"/>
                </a:cxn>
                <a:cxn ang="0">
                  <a:pos x="343" y="147"/>
                </a:cxn>
                <a:cxn ang="0">
                  <a:pos x="323" y="138"/>
                </a:cxn>
                <a:cxn ang="0">
                  <a:pos x="298" y="151"/>
                </a:cxn>
                <a:cxn ang="0">
                  <a:pos x="309" y="169"/>
                </a:cxn>
                <a:cxn ang="0">
                  <a:pos x="287" y="228"/>
                </a:cxn>
                <a:cxn ang="0">
                  <a:pos x="287" y="261"/>
                </a:cxn>
                <a:cxn ang="0">
                  <a:pos x="223" y="306"/>
                </a:cxn>
                <a:cxn ang="0">
                  <a:pos x="206" y="301"/>
                </a:cxn>
                <a:cxn ang="0">
                  <a:pos x="187" y="333"/>
                </a:cxn>
                <a:cxn ang="0">
                  <a:pos x="146" y="342"/>
                </a:cxn>
                <a:cxn ang="0">
                  <a:pos x="127" y="310"/>
                </a:cxn>
                <a:cxn ang="0">
                  <a:pos x="116" y="310"/>
                </a:cxn>
                <a:cxn ang="0">
                  <a:pos x="92" y="350"/>
                </a:cxn>
                <a:cxn ang="0">
                  <a:pos x="60" y="364"/>
                </a:cxn>
                <a:cxn ang="0">
                  <a:pos x="54" y="402"/>
                </a:cxn>
                <a:cxn ang="0">
                  <a:pos x="0" y="437"/>
                </a:cxn>
                <a:cxn ang="0">
                  <a:pos x="182" y="406"/>
                </a:cxn>
                <a:cxn ang="0">
                  <a:pos x="728" y="288"/>
                </a:cxn>
                <a:cxn ang="0">
                  <a:pos x="707" y="242"/>
                </a:cxn>
                <a:cxn ang="0">
                  <a:pos x="677" y="242"/>
                </a:cxn>
                <a:cxn ang="0">
                  <a:pos x="660" y="261"/>
                </a:cxn>
                <a:cxn ang="0">
                  <a:pos x="645" y="251"/>
                </a:cxn>
                <a:cxn ang="0">
                  <a:pos x="660" y="237"/>
                </a:cxn>
                <a:cxn ang="0">
                  <a:pos x="656" y="219"/>
                </a:cxn>
                <a:cxn ang="0">
                  <a:pos x="641" y="209"/>
                </a:cxn>
                <a:cxn ang="0">
                  <a:pos x="660" y="196"/>
                </a:cxn>
                <a:cxn ang="0">
                  <a:pos x="645" y="178"/>
                </a:cxn>
                <a:cxn ang="0">
                  <a:pos x="606" y="151"/>
                </a:cxn>
                <a:cxn ang="0">
                  <a:pos x="641" y="151"/>
                </a:cxn>
                <a:cxn ang="0">
                  <a:pos x="630" y="134"/>
                </a:cxn>
                <a:cxn ang="0">
                  <a:pos x="606" y="113"/>
                </a:cxn>
                <a:cxn ang="0">
                  <a:pos x="566" y="92"/>
                </a:cxn>
                <a:cxn ang="0">
                  <a:pos x="541" y="88"/>
                </a:cxn>
                <a:cxn ang="0">
                  <a:pos x="550" y="61"/>
                </a:cxn>
                <a:cxn ang="0">
                  <a:pos x="561" y="47"/>
                </a:cxn>
                <a:cxn ang="0">
                  <a:pos x="499" y="11"/>
                </a:cxn>
                <a:cxn ang="0">
                  <a:pos x="480" y="11"/>
                </a:cxn>
              </a:cxnLst>
              <a:rect l="0" t="0" r="r" b="b"/>
              <a:pathLst>
                <a:path w="728" h="437">
                  <a:moveTo>
                    <a:pt x="480" y="11"/>
                  </a:moveTo>
                  <a:lnTo>
                    <a:pt x="435" y="0"/>
                  </a:lnTo>
                  <a:lnTo>
                    <a:pt x="409" y="65"/>
                  </a:lnTo>
                  <a:lnTo>
                    <a:pt x="385" y="82"/>
                  </a:lnTo>
                  <a:lnTo>
                    <a:pt x="375" y="123"/>
                  </a:lnTo>
                  <a:lnTo>
                    <a:pt x="343" y="147"/>
                  </a:lnTo>
                  <a:lnTo>
                    <a:pt x="323" y="138"/>
                  </a:lnTo>
                  <a:lnTo>
                    <a:pt x="298" y="151"/>
                  </a:lnTo>
                  <a:lnTo>
                    <a:pt x="309" y="169"/>
                  </a:lnTo>
                  <a:lnTo>
                    <a:pt x="287" y="228"/>
                  </a:lnTo>
                  <a:lnTo>
                    <a:pt x="287" y="261"/>
                  </a:lnTo>
                  <a:lnTo>
                    <a:pt x="223" y="306"/>
                  </a:lnTo>
                  <a:lnTo>
                    <a:pt x="206" y="301"/>
                  </a:lnTo>
                  <a:lnTo>
                    <a:pt x="187" y="333"/>
                  </a:lnTo>
                  <a:lnTo>
                    <a:pt x="146" y="342"/>
                  </a:lnTo>
                  <a:lnTo>
                    <a:pt x="127" y="310"/>
                  </a:lnTo>
                  <a:lnTo>
                    <a:pt x="116" y="310"/>
                  </a:lnTo>
                  <a:lnTo>
                    <a:pt x="92" y="350"/>
                  </a:lnTo>
                  <a:lnTo>
                    <a:pt x="60" y="364"/>
                  </a:lnTo>
                  <a:lnTo>
                    <a:pt x="54" y="402"/>
                  </a:lnTo>
                  <a:lnTo>
                    <a:pt x="0" y="437"/>
                  </a:lnTo>
                  <a:lnTo>
                    <a:pt x="182" y="406"/>
                  </a:lnTo>
                  <a:lnTo>
                    <a:pt x="728" y="288"/>
                  </a:lnTo>
                  <a:lnTo>
                    <a:pt x="707" y="242"/>
                  </a:lnTo>
                  <a:lnTo>
                    <a:pt x="677" y="242"/>
                  </a:lnTo>
                  <a:lnTo>
                    <a:pt x="660" y="261"/>
                  </a:lnTo>
                  <a:lnTo>
                    <a:pt x="645" y="251"/>
                  </a:lnTo>
                  <a:lnTo>
                    <a:pt x="660" y="237"/>
                  </a:lnTo>
                  <a:lnTo>
                    <a:pt x="656" y="219"/>
                  </a:lnTo>
                  <a:lnTo>
                    <a:pt x="641" y="209"/>
                  </a:lnTo>
                  <a:lnTo>
                    <a:pt x="660" y="196"/>
                  </a:lnTo>
                  <a:lnTo>
                    <a:pt x="645" y="178"/>
                  </a:lnTo>
                  <a:lnTo>
                    <a:pt x="606" y="151"/>
                  </a:lnTo>
                  <a:lnTo>
                    <a:pt x="641" y="151"/>
                  </a:lnTo>
                  <a:lnTo>
                    <a:pt x="630" y="134"/>
                  </a:lnTo>
                  <a:lnTo>
                    <a:pt x="606" y="113"/>
                  </a:lnTo>
                  <a:lnTo>
                    <a:pt x="566" y="92"/>
                  </a:lnTo>
                  <a:lnTo>
                    <a:pt x="541" y="88"/>
                  </a:lnTo>
                  <a:lnTo>
                    <a:pt x="550" y="61"/>
                  </a:lnTo>
                  <a:lnTo>
                    <a:pt x="561" y="47"/>
                  </a:lnTo>
                  <a:lnTo>
                    <a:pt x="499" y="11"/>
                  </a:lnTo>
                  <a:lnTo>
                    <a:pt x="480" y="11"/>
                  </a:lnTo>
                </a:path>
              </a:pathLst>
            </a:custGeom>
            <a:noFill/>
            <a:ln w="12700" cap="rnd">
              <a:solidFill>
                <a:srgbClr val="000000"/>
              </a:solidFill>
              <a:prstDash val="solid"/>
              <a:round/>
              <a:headEnd/>
              <a:tailEnd/>
            </a:ln>
          </p:spPr>
          <p:txBody>
            <a:bodyPr/>
            <a:lstStyle/>
            <a:p>
              <a:endParaRPr lang="en-US"/>
            </a:p>
          </p:txBody>
        </p:sp>
      </p:grpSp>
      <p:sp>
        <p:nvSpPr>
          <p:cNvPr id="745966" name="Freeform 494"/>
          <p:cNvSpPr>
            <a:spLocks/>
          </p:cNvSpPr>
          <p:nvPr/>
        </p:nvSpPr>
        <p:spPr bwMode="auto">
          <a:xfrm>
            <a:off x="7104063" y="2071688"/>
            <a:ext cx="933450" cy="766762"/>
          </a:xfrm>
          <a:custGeom>
            <a:avLst/>
            <a:gdLst/>
            <a:ahLst/>
            <a:cxnLst>
              <a:cxn ang="0">
                <a:pos x="348" y="25"/>
              </a:cxn>
              <a:cxn ang="0">
                <a:pos x="299" y="48"/>
              </a:cxn>
              <a:cxn ang="0">
                <a:pos x="264" y="95"/>
              </a:cxn>
              <a:cxn ang="0">
                <a:pos x="249" y="141"/>
              </a:cxn>
              <a:cxn ang="0">
                <a:pos x="214" y="186"/>
              </a:cxn>
              <a:cxn ang="0">
                <a:pos x="234" y="210"/>
              </a:cxn>
              <a:cxn ang="0">
                <a:pos x="234" y="241"/>
              </a:cxn>
              <a:cxn ang="0">
                <a:pos x="214" y="273"/>
              </a:cxn>
              <a:cxn ang="0">
                <a:pos x="174" y="286"/>
              </a:cxn>
              <a:cxn ang="0">
                <a:pos x="131" y="296"/>
              </a:cxn>
              <a:cxn ang="0">
                <a:pos x="71" y="300"/>
              </a:cxn>
              <a:cxn ang="0">
                <a:pos x="36" y="323"/>
              </a:cxn>
              <a:cxn ang="0">
                <a:pos x="10" y="356"/>
              </a:cxn>
              <a:cxn ang="0">
                <a:pos x="27" y="365"/>
              </a:cxn>
              <a:cxn ang="0">
                <a:pos x="41" y="369"/>
              </a:cxn>
              <a:cxn ang="0">
                <a:pos x="41" y="400"/>
              </a:cxn>
              <a:cxn ang="0">
                <a:pos x="32" y="428"/>
              </a:cxn>
              <a:cxn ang="0">
                <a:pos x="0" y="468"/>
              </a:cxn>
              <a:cxn ang="0">
                <a:pos x="10" y="483"/>
              </a:cxn>
              <a:cxn ang="0">
                <a:pos x="401" y="391"/>
              </a:cxn>
              <a:cxn ang="0">
                <a:pos x="430" y="424"/>
              </a:cxn>
              <a:cxn ang="0">
                <a:pos x="451" y="428"/>
              </a:cxn>
              <a:cxn ang="0">
                <a:pos x="460" y="451"/>
              </a:cxn>
              <a:cxn ang="0">
                <a:pos x="476" y="468"/>
              </a:cxn>
              <a:cxn ang="0">
                <a:pos x="567" y="479"/>
              </a:cxn>
              <a:cxn ang="0">
                <a:pos x="582" y="445"/>
              </a:cxn>
              <a:cxn ang="0">
                <a:pos x="573" y="445"/>
              </a:cxn>
              <a:cxn ang="0">
                <a:pos x="588" y="424"/>
              </a:cxn>
              <a:cxn ang="0">
                <a:pos x="573" y="414"/>
              </a:cxn>
              <a:cxn ang="0">
                <a:pos x="558" y="346"/>
              </a:cxn>
              <a:cxn ang="0">
                <a:pos x="543" y="263"/>
              </a:cxn>
              <a:cxn ang="0">
                <a:pos x="521" y="186"/>
              </a:cxn>
              <a:cxn ang="0">
                <a:pos x="507" y="172"/>
              </a:cxn>
              <a:cxn ang="0">
                <a:pos x="491" y="114"/>
              </a:cxn>
              <a:cxn ang="0">
                <a:pos x="455" y="58"/>
              </a:cxn>
              <a:cxn ang="0">
                <a:pos x="451" y="0"/>
              </a:cxn>
              <a:cxn ang="0">
                <a:pos x="350" y="25"/>
              </a:cxn>
              <a:cxn ang="0">
                <a:pos x="348" y="25"/>
              </a:cxn>
            </a:cxnLst>
            <a:rect l="0" t="0" r="r" b="b"/>
            <a:pathLst>
              <a:path w="588" h="483">
                <a:moveTo>
                  <a:pt x="348" y="25"/>
                </a:moveTo>
                <a:lnTo>
                  <a:pt x="299" y="48"/>
                </a:lnTo>
                <a:lnTo>
                  <a:pt x="264" y="95"/>
                </a:lnTo>
                <a:lnTo>
                  <a:pt x="249" y="141"/>
                </a:lnTo>
                <a:lnTo>
                  <a:pt x="214" y="186"/>
                </a:lnTo>
                <a:lnTo>
                  <a:pt x="234" y="210"/>
                </a:lnTo>
                <a:lnTo>
                  <a:pt x="234" y="241"/>
                </a:lnTo>
                <a:lnTo>
                  <a:pt x="214" y="273"/>
                </a:lnTo>
                <a:lnTo>
                  <a:pt x="174" y="286"/>
                </a:lnTo>
                <a:lnTo>
                  <a:pt x="131" y="296"/>
                </a:lnTo>
                <a:lnTo>
                  <a:pt x="71" y="300"/>
                </a:lnTo>
                <a:lnTo>
                  <a:pt x="36" y="323"/>
                </a:lnTo>
                <a:lnTo>
                  <a:pt x="10" y="356"/>
                </a:lnTo>
                <a:lnTo>
                  <a:pt x="27" y="365"/>
                </a:lnTo>
                <a:lnTo>
                  <a:pt x="41" y="369"/>
                </a:lnTo>
                <a:lnTo>
                  <a:pt x="41" y="400"/>
                </a:lnTo>
                <a:lnTo>
                  <a:pt x="32" y="428"/>
                </a:lnTo>
                <a:lnTo>
                  <a:pt x="0" y="468"/>
                </a:lnTo>
                <a:lnTo>
                  <a:pt x="10" y="483"/>
                </a:lnTo>
                <a:lnTo>
                  <a:pt x="401" y="391"/>
                </a:lnTo>
                <a:lnTo>
                  <a:pt x="430" y="424"/>
                </a:lnTo>
                <a:lnTo>
                  <a:pt x="451" y="428"/>
                </a:lnTo>
                <a:lnTo>
                  <a:pt x="460" y="451"/>
                </a:lnTo>
                <a:lnTo>
                  <a:pt x="476" y="468"/>
                </a:lnTo>
                <a:lnTo>
                  <a:pt x="567" y="479"/>
                </a:lnTo>
                <a:lnTo>
                  <a:pt x="582" y="445"/>
                </a:lnTo>
                <a:lnTo>
                  <a:pt x="573" y="445"/>
                </a:lnTo>
                <a:lnTo>
                  <a:pt x="588" y="424"/>
                </a:lnTo>
                <a:lnTo>
                  <a:pt x="573" y="414"/>
                </a:lnTo>
                <a:lnTo>
                  <a:pt x="558" y="346"/>
                </a:lnTo>
                <a:lnTo>
                  <a:pt x="543" y="263"/>
                </a:lnTo>
                <a:lnTo>
                  <a:pt x="521" y="186"/>
                </a:lnTo>
                <a:lnTo>
                  <a:pt x="507" y="172"/>
                </a:lnTo>
                <a:lnTo>
                  <a:pt x="491" y="114"/>
                </a:lnTo>
                <a:lnTo>
                  <a:pt x="455" y="58"/>
                </a:lnTo>
                <a:lnTo>
                  <a:pt x="451" y="0"/>
                </a:lnTo>
                <a:lnTo>
                  <a:pt x="350" y="25"/>
                </a:lnTo>
                <a:lnTo>
                  <a:pt x="348" y="25"/>
                </a:lnTo>
                <a:close/>
              </a:path>
            </a:pathLst>
          </a:custGeom>
          <a:solidFill>
            <a:srgbClr val="FFFFFF"/>
          </a:solidFill>
          <a:ln w="9525">
            <a:noFill/>
            <a:round/>
            <a:headEnd/>
            <a:tailEnd/>
          </a:ln>
        </p:spPr>
        <p:txBody>
          <a:bodyPr/>
          <a:lstStyle/>
          <a:p>
            <a:endParaRPr lang="en-US"/>
          </a:p>
        </p:txBody>
      </p:sp>
      <p:grpSp>
        <p:nvGrpSpPr>
          <p:cNvPr id="745939" name="Group 495"/>
          <p:cNvGrpSpPr>
            <a:grpSpLocks/>
          </p:cNvGrpSpPr>
          <p:nvPr/>
        </p:nvGrpSpPr>
        <p:grpSpPr bwMode="auto">
          <a:xfrm>
            <a:off x="7086600" y="2057400"/>
            <a:ext cx="933450" cy="768350"/>
            <a:chOff x="4556" y="1269"/>
            <a:chExt cx="588" cy="484"/>
          </a:xfrm>
        </p:grpSpPr>
        <p:sp>
          <p:nvSpPr>
            <p:cNvPr id="745968" name="Freeform 496"/>
            <p:cNvSpPr>
              <a:spLocks/>
            </p:cNvSpPr>
            <p:nvPr/>
          </p:nvSpPr>
          <p:spPr bwMode="auto">
            <a:xfrm>
              <a:off x="4556" y="1269"/>
              <a:ext cx="588" cy="484"/>
            </a:xfrm>
            <a:custGeom>
              <a:avLst/>
              <a:gdLst/>
              <a:ahLst/>
              <a:cxnLst>
                <a:cxn ang="0">
                  <a:pos x="348" y="26"/>
                </a:cxn>
                <a:cxn ang="0">
                  <a:pos x="299" y="49"/>
                </a:cxn>
                <a:cxn ang="0">
                  <a:pos x="264" y="95"/>
                </a:cxn>
                <a:cxn ang="0">
                  <a:pos x="249" y="141"/>
                </a:cxn>
                <a:cxn ang="0">
                  <a:pos x="214" y="186"/>
                </a:cxn>
                <a:cxn ang="0">
                  <a:pos x="234" y="211"/>
                </a:cxn>
                <a:cxn ang="0">
                  <a:pos x="234" y="242"/>
                </a:cxn>
                <a:cxn ang="0">
                  <a:pos x="214" y="273"/>
                </a:cxn>
                <a:cxn ang="0">
                  <a:pos x="173" y="287"/>
                </a:cxn>
                <a:cxn ang="0">
                  <a:pos x="131" y="296"/>
                </a:cxn>
                <a:cxn ang="0">
                  <a:pos x="71" y="300"/>
                </a:cxn>
                <a:cxn ang="0">
                  <a:pos x="36" y="323"/>
                </a:cxn>
                <a:cxn ang="0">
                  <a:pos x="9" y="356"/>
                </a:cxn>
                <a:cxn ang="0">
                  <a:pos x="27" y="365"/>
                </a:cxn>
                <a:cxn ang="0">
                  <a:pos x="41" y="369"/>
                </a:cxn>
                <a:cxn ang="0">
                  <a:pos x="41" y="401"/>
                </a:cxn>
                <a:cxn ang="0">
                  <a:pos x="32" y="428"/>
                </a:cxn>
                <a:cxn ang="0">
                  <a:pos x="0" y="469"/>
                </a:cxn>
                <a:cxn ang="0">
                  <a:pos x="9" y="484"/>
                </a:cxn>
                <a:cxn ang="0">
                  <a:pos x="401" y="391"/>
                </a:cxn>
                <a:cxn ang="0">
                  <a:pos x="430" y="424"/>
                </a:cxn>
                <a:cxn ang="0">
                  <a:pos x="451" y="428"/>
                </a:cxn>
                <a:cxn ang="0">
                  <a:pos x="460" y="451"/>
                </a:cxn>
                <a:cxn ang="0">
                  <a:pos x="476" y="469"/>
                </a:cxn>
                <a:cxn ang="0">
                  <a:pos x="567" y="480"/>
                </a:cxn>
                <a:cxn ang="0">
                  <a:pos x="582" y="446"/>
                </a:cxn>
                <a:cxn ang="0">
                  <a:pos x="573" y="446"/>
                </a:cxn>
                <a:cxn ang="0">
                  <a:pos x="588" y="424"/>
                </a:cxn>
                <a:cxn ang="0">
                  <a:pos x="573" y="415"/>
                </a:cxn>
                <a:cxn ang="0">
                  <a:pos x="557" y="346"/>
                </a:cxn>
                <a:cxn ang="0">
                  <a:pos x="543" y="264"/>
                </a:cxn>
                <a:cxn ang="0">
                  <a:pos x="522" y="186"/>
                </a:cxn>
                <a:cxn ang="0">
                  <a:pos x="506" y="173"/>
                </a:cxn>
                <a:cxn ang="0">
                  <a:pos x="491" y="114"/>
                </a:cxn>
                <a:cxn ang="0">
                  <a:pos x="455" y="58"/>
                </a:cxn>
                <a:cxn ang="0">
                  <a:pos x="451" y="0"/>
                </a:cxn>
                <a:cxn ang="0">
                  <a:pos x="350" y="26"/>
                </a:cxn>
                <a:cxn ang="0">
                  <a:pos x="348" y="26"/>
                </a:cxn>
              </a:cxnLst>
              <a:rect l="0" t="0" r="r" b="b"/>
              <a:pathLst>
                <a:path w="588" h="484">
                  <a:moveTo>
                    <a:pt x="348" y="26"/>
                  </a:moveTo>
                  <a:lnTo>
                    <a:pt x="299" y="49"/>
                  </a:lnTo>
                  <a:lnTo>
                    <a:pt x="264" y="95"/>
                  </a:lnTo>
                  <a:lnTo>
                    <a:pt x="249" y="141"/>
                  </a:lnTo>
                  <a:lnTo>
                    <a:pt x="214" y="186"/>
                  </a:lnTo>
                  <a:lnTo>
                    <a:pt x="234" y="211"/>
                  </a:lnTo>
                  <a:lnTo>
                    <a:pt x="234" y="242"/>
                  </a:lnTo>
                  <a:lnTo>
                    <a:pt x="214" y="273"/>
                  </a:lnTo>
                  <a:lnTo>
                    <a:pt x="173" y="287"/>
                  </a:lnTo>
                  <a:lnTo>
                    <a:pt x="131" y="296"/>
                  </a:lnTo>
                  <a:lnTo>
                    <a:pt x="71" y="300"/>
                  </a:lnTo>
                  <a:lnTo>
                    <a:pt x="36" y="323"/>
                  </a:lnTo>
                  <a:lnTo>
                    <a:pt x="9" y="356"/>
                  </a:lnTo>
                  <a:lnTo>
                    <a:pt x="27" y="365"/>
                  </a:lnTo>
                  <a:lnTo>
                    <a:pt x="41" y="369"/>
                  </a:lnTo>
                  <a:lnTo>
                    <a:pt x="41" y="401"/>
                  </a:lnTo>
                  <a:lnTo>
                    <a:pt x="32" y="428"/>
                  </a:lnTo>
                  <a:lnTo>
                    <a:pt x="0" y="469"/>
                  </a:lnTo>
                  <a:lnTo>
                    <a:pt x="9" y="484"/>
                  </a:lnTo>
                  <a:lnTo>
                    <a:pt x="401" y="391"/>
                  </a:lnTo>
                  <a:lnTo>
                    <a:pt x="430" y="424"/>
                  </a:lnTo>
                  <a:lnTo>
                    <a:pt x="451" y="428"/>
                  </a:lnTo>
                  <a:lnTo>
                    <a:pt x="460" y="451"/>
                  </a:lnTo>
                  <a:lnTo>
                    <a:pt x="476" y="469"/>
                  </a:lnTo>
                  <a:lnTo>
                    <a:pt x="567" y="480"/>
                  </a:lnTo>
                  <a:lnTo>
                    <a:pt x="582" y="446"/>
                  </a:lnTo>
                  <a:lnTo>
                    <a:pt x="573" y="446"/>
                  </a:lnTo>
                  <a:lnTo>
                    <a:pt x="588" y="424"/>
                  </a:lnTo>
                  <a:lnTo>
                    <a:pt x="573" y="415"/>
                  </a:lnTo>
                  <a:lnTo>
                    <a:pt x="557" y="346"/>
                  </a:lnTo>
                  <a:lnTo>
                    <a:pt x="543" y="264"/>
                  </a:lnTo>
                  <a:lnTo>
                    <a:pt x="522" y="186"/>
                  </a:lnTo>
                  <a:lnTo>
                    <a:pt x="506" y="173"/>
                  </a:lnTo>
                  <a:lnTo>
                    <a:pt x="491" y="114"/>
                  </a:lnTo>
                  <a:lnTo>
                    <a:pt x="455" y="58"/>
                  </a:lnTo>
                  <a:lnTo>
                    <a:pt x="451" y="0"/>
                  </a:lnTo>
                  <a:lnTo>
                    <a:pt x="350" y="26"/>
                  </a:lnTo>
                  <a:lnTo>
                    <a:pt x="348" y="26"/>
                  </a:lnTo>
                  <a:close/>
                </a:path>
              </a:pathLst>
            </a:custGeom>
            <a:solidFill>
              <a:srgbClr val="FFEA00"/>
            </a:solidFill>
            <a:ln w="9525">
              <a:noFill/>
              <a:round/>
              <a:headEnd/>
              <a:tailEnd/>
            </a:ln>
          </p:spPr>
          <p:txBody>
            <a:bodyPr/>
            <a:lstStyle/>
            <a:p>
              <a:endParaRPr lang="en-US"/>
            </a:p>
          </p:txBody>
        </p:sp>
        <p:sp>
          <p:nvSpPr>
            <p:cNvPr id="745969" name="Freeform 497"/>
            <p:cNvSpPr>
              <a:spLocks/>
            </p:cNvSpPr>
            <p:nvPr/>
          </p:nvSpPr>
          <p:spPr bwMode="auto">
            <a:xfrm>
              <a:off x="4556" y="1269"/>
              <a:ext cx="588" cy="484"/>
            </a:xfrm>
            <a:custGeom>
              <a:avLst/>
              <a:gdLst/>
              <a:ahLst/>
              <a:cxnLst>
                <a:cxn ang="0">
                  <a:pos x="348" y="26"/>
                </a:cxn>
                <a:cxn ang="0">
                  <a:pos x="299" y="49"/>
                </a:cxn>
                <a:cxn ang="0">
                  <a:pos x="264" y="95"/>
                </a:cxn>
                <a:cxn ang="0">
                  <a:pos x="249" y="141"/>
                </a:cxn>
                <a:cxn ang="0">
                  <a:pos x="214" y="186"/>
                </a:cxn>
                <a:cxn ang="0">
                  <a:pos x="234" y="211"/>
                </a:cxn>
                <a:cxn ang="0">
                  <a:pos x="234" y="242"/>
                </a:cxn>
                <a:cxn ang="0">
                  <a:pos x="214" y="273"/>
                </a:cxn>
                <a:cxn ang="0">
                  <a:pos x="173" y="287"/>
                </a:cxn>
                <a:cxn ang="0">
                  <a:pos x="131" y="296"/>
                </a:cxn>
                <a:cxn ang="0">
                  <a:pos x="71" y="300"/>
                </a:cxn>
                <a:cxn ang="0">
                  <a:pos x="36" y="323"/>
                </a:cxn>
                <a:cxn ang="0">
                  <a:pos x="9" y="356"/>
                </a:cxn>
                <a:cxn ang="0">
                  <a:pos x="27" y="365"/>
                </a:cxn>
                <a:cxn ang="0">
                  <a:pos x="41" y="369"/>
                </a:cxn>
                <a:cxn ang="0">
                  <a:pos x="41" y="401"/>
                </a:cxn>
                <a:cxn ang="0">
                  <a:pos x="32" y="428"/>
                </a:cxn>
                <a:cxn ang="0">
                  <a:pos x="0" y="469"/>
                </a:cxn>
                <a:cxn ang="0">
                  <a:pos x="9" y="484"/>
                </a:cxn>
                <a:cxn ang="0">
                  <a:pos x="401" y="391"/>
                </a:cxn>
                <a:cxn ang="0">
                  <a:pos x="430" y="424"/>
                </a:cxn>
                <a:cxn ang="0">
                  <a:pos x="451" y="428"/>
                </a:cxn>
                <a:cxn ang="0">
                  <a:pos x="460" y="451"/>
                </a:cxn>
                <a:cxn ang="0">
                  <a:pos x="476" y="469"/>
                </a:cxn>
                <a:cxn ang="0">
                  <a:pos x="567" y="480"/>
                </a:cxn>
                <a:cxn ang="0">
                  <a:pos x="582" y="446"/>
                </a:cxn>
                <a:cxn ang="0">
                  <a:pos x="573" y="446"/>
                </a:cxn>
                <a:cxn ang="0">
                  <a:pos x="588" y="424"/>
                </a:cxn>
                <a:cxn ang="0">
                  <a:pos x="573" y="415"/>
                </a:cxn>
                <a:cxn ang="0">
                  <a:pos x="557" y="346"/>
                </a:cxn>
                <a:cxn ang="0">
                  <a:pos x="543" y="264"/>
                </a:cxn>
                <a:cxn ang="0">
                  <a:pos x="522" y="186"/>
                </a:cxn>
                <a:cxn ang="0">
                  <a:pos x="506" y="173"/>
                </a:cxn>
                <a:cxn ang="0">
                  <a:pos x="491" y="114"/>
                </a:cxn>
                <a:cxn ang="0">
                  <a:pos x="455" y="58"/>
                </a:cxn>
                <a:cxn ang="0">
                  <a:pos x="451" y="0"/>
                </a:cxn>
                <a:cxn ang="0">
                  <a:pos x="350" y="26"/>
                </a:cxn>
              </a:cxnLst>
              <a:rect l="0" t="0" r="r" b="b"/>
              <a:pathLst>
                <a:path w="588" h="484">
                  <a:moveTo>
                    <a:pt x="348" y="26"/>
                  </a:moveTo>
                  <a:lnTo>
                    <a:pt x="299" y="49"/>
                  </a:lnTo>
                  <a:lnTo>
                    <a:pt x="264" y="95"/>
                  </a:lnTo>
                  <a:lnTo>
                    <a:pt x="249" y="141"/>
                  </a:lnTo>
                  <a:lnTo>
                    <a:pt x="214" y="186"/>
                  </a:lnTo>
                  <a:lnTo>
                    <a:pt x="234" y="211"/>
                  </a:lnTo>
                  <a:lnTo>
                    <a:pt x="234" y="242"/>
                  </a:lnTo>
                  <a:lnTo>
                    <a:pt x="214" y="273"/>
                  </a:lnTo>
                  <a:lnTo>
                    <a:pt x="173" y="287"/>
                  </a:lnTo>
                  <a:lnTo>
                    <a:pt x="131" y="296"/>
                  </a:lnTo>
                  <a:lnTo>
                    <a:pt x="71" y="300"/>
                  </a:lnTo>
                  <a:lnTo>
                    <a:pt x="36" y="323"/>
                  </a:lnTo>
                  <a:lnTo>
                    <a:pt x="9" y="356"/>
                  </a:lnTo>
                  <a:lnTo>
                    <a:pt x="27" y="365"/>
                  </a:lnTo>
                  <a:lnTo>
                    <a:pt x="41" y="369"/>
                  </a:lnTo>
                  <a:lnTo>
                    <a:pt x="41" y="401"/>
                  </a:lnTo>
                  <a:lnTo>
                    <a:pt x="32" y="428"/>
                  </a:lnTo>
                  <a:lnTo>
                    <a:pt x="0" y="469"/>
                  </a:lnTo>
                  <a:lnTo>
                    <a:pt x="9" y="484"/>
                  </a:lnTo>
                  <a:lnTo>
                    <a:pt x="401" y="391"/>
                  </a:lnTo>
                  <a:lnTo>
                    <a:pt x="430" y="424"/>
                  </a:lnTo>
                  <a:lnTo>
                    <a:pt x="451" y="428"/>
                  </a:lnTo>
                  <a:lnTo>
                    <a:pt x="460" y="451"/>
                  </a:lnTo>
                  <a:lnTo>
                    <a:pt x="476" y="469"/>
                  </a:lnTo>
                  <a:lnTo>
                    <a:pt x="567" y="480"/>
                  </a:lnTo>
                  <a:lnTo>
                    <a:pt x="582" y="446"/>
                  </a:lnTo>
                  <a:lnTo>
                    <a:pt x="573" y="446"/>
                  </a:lnTo>
                  <a:lnTo>
                    <a:pt x="588" y="424"/>
                  </a:lnTo>
                  <a:lnTo>
                    <a:pt x="573" y="415"/>
                  </a:lnTo>
                  <a:lnTo>
                    <a:pt x="557" y="346"/>
                  </a:lnTo>
                  <a:lnTo>
                    <a:pt x="543" y="264"/>
                  </a:lnTo>
                  <a:lnTo>
                    <a:pt x="522" y="186"/>
                  </a:lnTo>
                  <a:lnTo>
                    <a:pt x="506" y="173"/>
                  </a:lnTo>
                  <a:lnTo>
                    <a:pt x="491" y="114"/>
                  </a:lnTo>
                  <a:lnTo>
                    <a:pt x="455" y="58"/>
                  </a:lnTo>
                  <a:lnTo>
                    <a:pt x="451" y="0"/>
                  </a:lnTo>
                  <a:lnTo>
                    <a:pt x="350" y="26"/>
                  </a:lnTo>
                </a:path>
              </a:pathLst>
            </a:custGeom>
            <a:noFill/>
            <a:ln w="12700" cap="rnd">
              <a:solidFill>
                <a:srgbClr val="000000"/>
              </a:solidFill>
              <a:prstDash val="solid"/>
              <a:round/>
              <a:headEnd/>
              <a:tailEnd/>
            </a:ln>
          </p:spPr>
          <p:txBody>
            <a:bodyPr/>
            <a:lstStyle/>
            <a:p>
              <a:endParaRPr lang="en-US"/>
            </a:p>
          </p:txBody>
        </p:sp>
      </p:grpSp>
      <p:sp>
        <p:nvSpPr>
          <p:cNvPr id="745970" name="Freeform 498"/>
          <p:cNvSpPr>
            <a:spLocks/>
          </p:cNvSpPr>
          <p:nvPr/>
        </p:nvSpPr>
        <p:spPr bwMode="auto">
          <a:xfrm>
            <a:off x="8020050" y="2713038"/>
            <a:ext cx="246063" cy="139700"/>
          </a:xfrm>
          <a:custGeom>
            <a:avLst/>
            <a:gdLst/>
            <a:ahLst/>
            <a:cxnLst>
              <a:cxn ang="0">
                <a:pos x="27" y="46"/>
              </a:cxn>
              <a:cxn ang="0">
                <a:pos x="82" y="27"/>
              </a:cxn>
              <a:cxn ang="0">
                <a:pos x="117" y="0"/>
              </a:cxn>
              <a:cxn ang="0">
                <a:pos x="123" y="19"/>
              </a:cxn>
              <a:cxn ang="0">
                <a:pos x="155" y="6"/>
              </a:cxn>
              <a:cxn ang="0">
                <a:pos x="108" y="41"/>
              </a:cxn>
              <a:cxn ang="0">
                <a:pos x="58" y="63"/>
              </a:cxn>
              <a:cxn ang="0">
                <a:pos x="21" y="88"/>
              </a:cxn>
              <a:cxn ang="0">
                <a:pos x="0" y="88"/>
              </a:cxn>
              <a:cxn ang="0">
                <a:pos x="27" y="46"/>
              </a:cxn>
            </a:cxnLst>
            <a:rect l="0" t="0" r="r" b="b"/>
            <a:pathLst>
              <a:path w="155" h="88">
                <a:moveTo>
                  <a:pt x="27" y="46"/>
                </a:moveTo>
                <a:lnTo>
                  <a:pt x="82" y="27"/>
                </a:lnTo>
                <a:lnTo>
                  <a:pt x="117" y="0"/>
                </a:lnTo>
                <a:lnTo>
                  <a:pt x="123" y="19"/>
                </a:lnTo>
                <a:lnTo>
                  <a:pt x="155" y="6"/>
                </a:lnTo>
                <a:lnTo>
                  <a:pt x="108" y="41"/>
                </a:lnTo>
                <a:lnTo>
                  <a:pt x="58" y="63"/>
                </a:lnTo>
                <a:lnTo>
                  <a:pt x="21" y="88"/>
                </a:lnTo>
                <a:lnTo>
                  <a:pt x="0" y="88"/>
                </a:lnTo>
                <a:lnTo>
                  <a:pt x="27" y="46"/>
                </a:lnTo>
                <a:close/>
              </a:path>
            </a:pathLst>
          </a:custGeom>
          <a:solidFill>
            <a:srgbClr val="FFFFFF"/>
          </a:solidFill>
          <a:ln w="9525">
            <a:noFill/>
            <a:round/>
            <a:headEnd/>
            <a:tailEnd/>
          </a:ln>
        </p:spPr>
        <p:txBody>
          <a:bodyPr/>
          <a:lstStyle/>
          <a:p>
            <a:endParaRPr lang="en-US"/>
          </a:p>
        </p:txBody>
      </p:sp>
      <p:grpSp>
        <p:nvGrpSpPr>
          <p:cNvPr id="745943" name="Group 499"/>
          <p:cNvGrpSpPr>
            <a:grpSpLocks/>
          </p:cNvGrpSpPr>
          <p:nvPr/>
        </p:nvGrpSpPr>
        <p:grpSpPr bwMode="auto">
          <a:xfrm>
            <a:off x="8020050" y="2713038"/>
            <a:ext cx="246063" cy="139700"/>
            <a:chOff x="5100" y="1649"/>
            <a:chExt cx="155" cy="88"/>
          </a:xfrm>
        </p:grpSpPr>
        <p:sp>
          <p:nvSpPr>
            <p:cNvPr id="745972" name="Freeform 500"/>
            <p:cNvSpPr>
              <a:spLocks/>
            </p:cNvSpPr>
            <p:nvPr/>
          </p:nvSpPr>
          <p:spPr bwMode="auto">
            <a:xfrm>
              <a:off x="5100" y="1649"/>
              <a:ext cx="155" cy="88"/>
            </a:xfrm>
            <a:custGeom>
              <a:avLst/>
              <a:gdLst/>
              <a:ahLst/>
              <a:cxnLst>
                <a:cxn ang="0">
                  <a:pos x="27" y="46"/>
                </a:cxn>
                <a:cxn ang="0">
                  <a:pos x="82" y="27"/>
                </a:cxn>
                <a:cxn ang="0">
                  <a:pos x="117" y="0"/>
                </a:cxn>
                <a:cxn ang="0">
                  <a:pos x="123" y="19"/>
                </a:cxn>
                <a:cxn ang="0">
                  <a:pos x="155" y="6"/>
                </a:cxn>
                <a:cxn ang="0">
                  <a:pos x="108" y="41"/>
                </a:cxn>
                <a:cxn ang="0">
                  <a:pos x="58" y="63"/>
                </a:cxn>
                <a:cxn ang="0">
                  <a:pos x="21" y="88"/>
                </a:cxn>
                <a:cxn ang="0">
                  <a:pos x="0" y="88"/>
                </a:cxn>
                <a:cxn ang="0">
                  <a:pos x="27" y="46"/>
                </a:cxn>
              </a:cxnLst>
              <a:rect l="0" t="0" r="r" b="b"/>
              <a:pathLst>
                <a:path w="155" h="88">
                  <a:moveTo>
                    <a:pt x="27" y="46"/>
                  </a:moveTo>
                  <a:lnTo>
                    <a:pt x="82" y="27"/>
                  </a:lnTo>
                  <a:lnTo>
                    <a:pt x="117" y="0"/>
                  </a:lnTo>
                  <a:lnTo>
                    <a:pt x="123" y="19"/>
                  </a:lnTo>
                  <a:lnTo>
                    <a:pt x="155" y="6"/>
                  </a:lnTo>
                  <a:lnTo>
                    <a:pt x="108" y="41"/>
                  </a:lnTo>
                  <a:lnTo>
                    <a:pt x="58" y="63"/>
                  </a:lnTo>
                  <a:lnTo>
                    <a:pt x="21" y="88"/>
                  </a:lnTo>
                  <a:lnTo>
                    <a:pt x="0" y="88"/>
                  </a:lnTo>
                  <a:lnTo>
                    <a:pt x="27" y="46"/>
                  </a:lnTo>
                  <a:close/>
                </a:path>
              </a:pathLst>
            </a:custGeom>
            <a:solidFill>
              <a:srgbClr val="FFFFFF"/>
            </a:solidFill>
            <a:ln w="9525">
              <a:noFill/>
              <a:round/>
              <a:headEnd/>
              <a:tailEnd/>
            </a:ln>
          </p:spPr>
          <p:txBody>
            <a:bodyPr/>
            <a:lstStyle/>
            <a:p>
              <a:endParaRPr lang="en-US"/>
            </a:p>
          </p:txBody>
        </p:sp>
        <p:sp>
          <p:nvSpPr>
            <p:cNvPr id="745973" name="Freeform 501"/>
            <p:cNvSpPr>
              <a:spLocks/>
            </p:cNvSpPr>
            <p:nvPr/>
          </p:nvSpPr>
          <p:spPr bwMode="auto">
            <a:xfrm>
              <a:off x="5100" y="1649"/>
              <a:ext cx="155" cy="88"/>
            </a:xfrm>
            <a:custGeom>
              <a:avLst/>
              <a:gdLst/>
              <a:ahLst/>
              <a:cxnLst>
                <a:cxn ang="0">
                  <a:pos x="27" y="46"/>
                </a:cxn>
                <a:cxn ang="0">
                  <a:pos x="82" y="27"/>
                </a:cxn>
                <a:cxn ang="0">
                  <a:pos x="117" y="0"/>
                </a:cxn>
                <a:cxn ang="0">
                  <a:pos x="123" y="19"/>
                </a:cxn>
                <a:cxn ang="0">
                  <a:pos x="155" y="6"/>
                </a:cxn>
                <a:cxn ang="0">
                  <a:pos x="108" y="41"/>
                </a:cxn>
                <a:cxn ang="0">
                  <a:pos x="58" y="63"/>
                </a:cxn>
                <a:cxn ang="0">
                  <a:pos x="21" y="88"/>
                </a:cxn>
                <a:cxn ang="0">
                  <a:pos x="0" y="88"/>
                </a:cxn>
                <a:cxn ang="0">
                  <a:pos x="27" y="46"/>
                </a:cxn>
              </a:cxnLst>
              <a:rect l="0" t="0" r="r" b="b"/>
              <a:pathLst>
                <a:path w="155" h="88">
                  <a:moveTo>
                    <a:pt x="27" y="46"/>
                  </a:moveTo>
                  <a:lnTo>
                    <a:pt x="82" y="27"/>
                  </a:lnTo>
                  <a:lnTo>
                    <a:pt x="117" y="0"/>
                  </a:lnTo>
                  <a:lnTo>
                    <a:pt x="123" y="19"/>
                  </a:lnTo>
                  <a:lnTo>
                    <a:pt x="155" y="6"/>
                  </a:lnTo>
                  <a:lnTo>
                    <a:pt x="108" y="41"/>
                  </a:lnTo>
                  <a:lnTo>
                    <a:pt x="58" y="63"/>
                  </a:lnTo>
                  <a:lnTo>
                    <a:pt x="21" y="88"/>
                  </a:lnTo>
                  <a:lnTo>
                    <a:pt x="0" y="88"/>
                  </a:lnTo>
                  <a:lnTo>
                    <a:pt x="27" y="46"/>
                  </a:lnTo>
                </a:path>
              </a:pathLst>
            </a:custGeom>
            <a:noFill/>
            <a:ln w="1588" cap="rnd">
              <a:solidFill>
                <a:srgbClr val="000000"/>
              </a:solidFill>
              <a:prstDash val="solid"/>
              <a:round/>
              <a:headEnd/>
              <a:tailEnd/>
            </a:ln>
          </p:spPr>
          <p:txBody>
            <a:bodyPr/>
            <a:lstStyle/>
            <a:p>
              <a:endParaRPr lang="en-US"/>
            </a:p>
          </p:txBody>
        </p:sp>
      </p:grpSp>
      <p:grpSp>
        <p:nvGrpSpPr>
          <p:cNvPr id="745947" name="Group 502"/>
          <p:cNvGrpSpPr>
            <a:grpSpLocks/>
          </p:cNvGrpSpPr>
          <p:nvPr/>
        </p:nvGrpSpPr>
        <p:grpSpPr bwMode="auto">
          <a:xfrm>
            <a:off x="750888" y="3316288"/>
            <a:ext cx="279400" cy="279400"/>
            <a:chOff x="521" y="2029"/>
            <a:chExt cx="176" cy="176"/>
          </a:xfrm>
        </p:grpSpPr>
        <p:sp>
          <p:nvSpPr>
            <p:cNvPr id="745975" name="Oval 503"/>
            <p:cNvSpPr>
              <a:spLocks noChangeArrowheads="1"/>
            </p:cNvSpPr>
            <p:nvPr/>
          </p:nvSpPr>
          <p:spPr bwMode="auto">
            <a:xfrm>
              <a:off x="521" y="2029"/>
              <a:ext cx="176" cy="176"/>
            </a:xfrm>
            <a:prstGeom prst="ellipse">
              <a:avLst/>
            </a:prstGeom>
            <a:solidFill>
              <a:srgbClr val="800080"/>
            </a:solidFill>
            <a:ln w="0">
              <a:solidFill>
                <a:srgbClr val="000000"/>
              </a:solidFill>
              <a:round/>
              <a:headEnd/>
              <a:tailEnd/>
            </a:ln>
          </p:spPr>
          <p:txBody>
            <a:bodyPr/>
            <a:lstStyle/>
            <a:p>
              <a:endParaRPr lang="en-US"/>
            </a:p>
          </p:txBody>
        </p:sp>
        <p:sp>
          <p:nvSpPr>
            <p:cNvPr id="745976" name="Oval 504"/>
            <p:cNvSpPr>
              <a:spLocks noChangeArrowheads="1"/>
            </p:cNvSpPr>
            <p:nvPr/>
          </p:nvSpPr>
          <p:spPr bwMode="auto">
            <a:xfrm>
              <a:off x="521" y="2029"/>
              <a:ext cx="176" cy="176"/>
            </a:xfrm>
            <a:prstGeom prst="ellipse">
              <a:avLst/>
            </a:prstGeom>
            <a:noFill/>
            <a:ln w="12700" cap="rnd">
              <a:solidFill>
                <a:srgbClr val="000000"/>
              </a:solidFill>
              <a:round/>
              <a:headEnd/>
              <a:tailEnd/>
            </a:ln>
          </p:spPr>
          <p:txBody>
            <a:bodyPr/>
            <a:lstStyle/>
            <a:p>
              <a:endParaRPr lang="en-US"/>
            </a:p>
          </p:txBody>
        </p:sp>
      </p:grpSp>
      <p:sp>
        <p:nvSpPr>
          <p:cNvPr id="745977" name="Rectangle 505"/>
          <p:cNvSpPr>
            <a:spLocks noChangeArrowheads="1"/>
          </p:cNvSpPr>
          <p:nvPr/>
        </p:nvSpPr>
        <p:spPr bwMode="auto">
          <a:xfrm>
            <a:off x="847725" y="3363913"/>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a:t>
            </a:r>
            <a:endParaRPr lang="en-US">
              <a:latin typeface="Times New Roman" pitchFamily="18" charset="0"/>
            </a:endParaRPr>
          </a:p>
        </p:txBody>
      </p:sp>
      <p:grpSp>
        <p:nvGrpSpPr>
          <p:cNvPr id="745951" name="Group 506"/>
          <p:cNvGrpSpPr>
            <a:grpSpLocks/>
          </p:cNvGrpSpPr>
          <p:nvPr/>
        </p:nvGrpSpPr>
        <p:grpSpPr bwMode="auto">
          <a:xfrm>
            <a:off x="4838700" y="3595688"/>
            <a:ext cx="277813" cy="277812"/>
            <a:chOff x="3096" y="2205"/>
            <a:chExt cx="175" cy="175"/>
          </a:xfrm>
        </p:grpSpPr>
        <p:sp>
          <p:nvSpPr>
            <p:cNvPr id="745979" name="Oval 507"/>
            <p:cNvSpPr>
              <a:spLocks noChangeArrowheads="1"/>
            </p:cNvSpPr>
            <p:nvPr/>
          </p:nvSpPr>
          <p:spPr bwMode="auto">
            <a:xfrm>
              <a:off x="3096" y="2205"/>
              <a:ext cx="175" cy="175"/>
            </a:xfrm>
            <a:prstGeom prst="ellipse">
              <a:avLst/>
            </a:prstGeom>
            <a:solidFill>
              <a:srgbClr val="800080"/>
            </a:solidFill>
            <a:ln w="0">
              <a:solidFill>
                <a:srgbClr val="000000"/>
              </a:solidFill>
              <a:round/>
              <a:headEnd/>
              <a:tailEnd/>
            </a:ln>
          </p:spPr>
          <p:txBody>
            <a:bodyPr/>
            <a:lstStyle/>
            <a:p>
              <a:endParaRPr lang="en-US"/>
            </a:p>
          </p:txBody>
        </p:sp>
        <p:sp>
          <p:nvSpPr>
            <p:cNvPr id="745980" name="Oval 508"/>
            <p:cNvSpPr>
              <a:spLocks noChangeArrowheads="1"/>
            </p:cNvSpPr>
            <p:nvPr/>
          </p:nvSpPr>
          <p:spPr bwMode="auto">
            <a:xfrm>
              <a:off x="3096" y="2205"/>
              <a:ext cx="175" cy="175"/>
            </a:xfrm>
            <a:prstGeom prst="ellipse">
              <a:avLst/>
            </a:prstGeom>
            <a:noFill/>
            <a:ln w="12700" cap="rnd">
              <a:solidFill>
                <a:srgbClr val="000000"/>
              </a:solidFill>
              <a:round/>
              <a:headEnd/>
              <a:tailEnd/>
            </a:ln>
          </p:spPr>
          <p:txBody>
            <a:bodyPr/>
            <a:lstStyle/>
            <a:p>
              <a:endParaRPr lang="en-US"/>
            </a:p>
          </p:txBody>
        </p:sp>
      </p:grpSp>
      <p:sp>
        <p:nvSpPr>
          <p:cNvPr id="745981" name="Rectangle 509"/>
          <p:cNvSpPr>
            <a:spLocks noChangeArrowheads="1"/>
          </p:cNvSpPr>
          <p:nvPr/>
        </p:nvSpPr>
        <p:spPr bwMode="auto">
          <a:xfrm>
            <a:off x="4933950" y="3641725"/>
            <a:ext cx="889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5</a:t>
            </a:r>
            <a:endParaRPr lang="en-US">
              <a:latin typeface="Times New Roman" pitchFamily="18" charset="0"/>
            </a:endParaRPr>
          </a:p>
        </p:txBody>
      </p:sp>
      <p:grpSp>
        <p:nvGrpSpPr>
          <p:cNvPr id="745955" name="Group 510"/>
          <p:cNvGrpSpPr>
            <a:grpSpLocks/>
          </p:cNvGrpSpPr>
          <p:nvPr/>
        </p:nvGrpSpPr>
        <p:grpSpPr bwMode="auto">
          <a:xfrm>
            <a:off x="3352800" y="3409950"/>
            <a:ext cx="277813" cy="277813"/>
            <a:chOff x="2160" y="2088"/>
            <a:chExt cx="175" cy="175"/>
          </a:xfrm>
        </p:grpSpPr>
        <p:sp>
          <p:nvSpPr>
            <p:cNvPr id="745983" name="Oval 511"/>
            <p:cNvSpPr>
              <a:spLocks noChangeArrowheads="1"/>
            </p:cNvSpPr>
            <p:nvPr/>
          </p:nvSpPr>
          <p:spPr bwMode="auto">
            <a:xfrm>
              <a:off x="2160" y="2088"/>
              <a:ext cx="175" cy="175"/>
            </a:xfrm>
            <a:prstGeom prst="ellipse">
              <a:avLst/>
            </a:prstGeom>
            <a:solidFill>
              <a:srgbClr val="800080"/>
            </a:solidFill>
            <a:ln w="0">
              <a:solidFill>
                <a:srgbClr val="000000"/>
              </a:solidFill>
              <a:round/>
              <a:headEnd/>
              <a:tailEnd/>
            </a:ln>
          </p:spPr>
          <p:txBody>
            <a:bodyPr/>
            <a:lstStyle/>
            <a:p>
              <a:endParaRPr lang="en-US"/>
            </a:p>
          </p:txBody>
        </p:sp>
        <p:sp>
          <p:nvSpPr>
            <p:cNvPr id="745984" name="Oval 512"/>
            <p:cNvSpPr>
              <a:spLocks noChangeArrowheads="1"/>
            </p:cNvSpPr>
            <p:nvPr/>
          </p:nvSpPr>
          <p:spPr bwMode="auto">
            <a:xfrm>
              <a:off x="2160" y="2088"/>
              <a:ext cx="175" cy="175"/>
            </a:xfrm>
            <a:prstGeom prst="ellipse">
              <a:avLst/>
            </a:prstGeom>
            <a:noFill/>
            <a:ln w="12700" cap="rnd">
              <a:solidFill>
                <a:srgbClr val="000000"/>
              </a:solidFill>
              <a:round/>
              <a:headEnd/>
              <a:tailEnd/>
            </a:ln>
          </p:spPr>
          <p:txBody>
            <a:bodyPr/>
            <a:lstStyle/>
            <a:p>
              <a:endParaRPr lang="en-US"/>
            </a:p>
          </p:txBody>
        </p:sp>
      </p:grpSp>
      <p:sp>
        <p:nvSpPr>
          <p:cNvPr id="745985" name="Rectangle 513"/>
          <p:cNvSpPr>
            <a:spLocks noChangeArrowheads="1"/>
          </p:cNvSpPr>
          <p:nvPr/>
        </p:nvSpPr>
        <p:spPr bwMode="auto">
          <a:xfrm>
            <a:off x="3448050" y="3455988"/>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a:t>
            </a:r>
            <a:endParaRPr lang="en-US">
              <a:latin typeface="Times New Roman" pitchFamily="18" charset="0"/>
            </a:endParaRPr>
          </a:p>
        </p:txBody>
      </p:sp>
      <p:grpSp>
        <p:nvGrpSpPr>
          <p:cNvPr id="745959" name="Group 514"/>
          <p:cNvGrpSpPr>
            <a:grpSpLocks/>
          </p:cNvGrpSpPr>
          <p:nvPr/>
        </p:nvGrpSpPr>
        <p:grpSpPr bwMode="auto">
          <a:xfrm>
            <a:off x="7996238" y="2573338"/>
            <a:ext cx="279400" cy="279400"/>
            <a:chOff x="5085" y="1561"/>
            <a:chExt cx="176" cy="176"/>
          </a:xfrm>
        </p:grpSpPr>
        <p:sp>
          <p:nvSpPr>
            <p:cNvPr id="745987" name="Oval 515"/>
            <p:cNvSpPr>
              <a:spLocks noChangeArrowheads="1"/>
            </p:cNvSpPr>
            <p:nvPr/>
          </p:nvSpPr>
          <p:spPr bwMode="auto">
            <a:xfrm>
              <a:off x="5085" y="1561"/>
              <a:ext cx="176" cy="176"/>
            </a:xfrm>
            <a:prstGeom prst="ellipse">
              <a:avLst/>
            </a:prstGeom>
            <a:solidFill>
              <a:srgbClr val="800080"/>
            </a:solidFill>
            <a:ln w="0">
              <a:solidFill>
                <a:srgbClr val="000000"/>
              </a:solidFill>
              <a:round/>
              <a:headEnd/>
              <a:tailEnd/>
            </a:ln>
          </p:spPr>
          <p:txBody>
            <a:bodyPr/>
            <a:lstStyle/>
            <a:p>
              <a:endParaRPr lang="en-US"/>
            </a:p>
          </p:txBody>
        </p:sp>
        <p:sp>
          <p:nvSpPr>
            <p:cNvPr id="745988" name="Oval 516"/>
            <p:cNvSpPr>
              <a:spLocks noChangeArrowheads="1"/>
            </p:cNvSpPr>
            <p:nvPr/>
          </p:nvSpPr>
          <p:spPr bwMode="auto">
            <a:xfrm>
              <a:off x="5085" y="1561"/>
              <a:ext cx="176" cy="176"/>
            </a:xfrm>
            <a:prstGeom prst="ellipse">
              <a:avLst/>
            </a:prstGeom>
            <a:noFill/>
            <a:ln w="12700" cap="rnd">
              <a:solidFill>
                <a:srgbClr val="000000"/>
              </a:solidFill>
              <a:round/>
              <a:headEnd/>
              <a:tailEnd/>
            </a:ln>
          </p:spPr>
          <p:txBody>
            <a:bodyPr/>
            <a:lstStyle/>
            <a:p>
              <a:endParaRPr lang="en-US"/>
            </a:p>
          </p:txBody>
        </p:sp>
      </p:grpSp>
      <p:sp>
        <p:nvSpPr>
          <p:cNvPr id="745989" name="Rectangle 517"/>
          <p:cNvSpPr>
            <a:spLocks noChangeArrowheads="1"/>
          </p:cNvSpPr>
          <p:nvPr/>
        </p:nvSpPr>
        <p:spPr bwMode="auto">
          <a:xfrm>
            <a:off x="8091488" y="2620963"/>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3</a:t>
            </a:r>
            <a:endParaRPr lang="en-US">
              <a:latin typeface="Times New Roman" pitchFamily="18" charset="0"/>
            </a:endParaRPr>
          </a:p>
        </p:txBody>
      </p:sp>
      <p:grpSp>
        <p:nvGrpSpPr>
          <p:cNvPr id="745963" name="Group 518"/>
          <p:cNvGrpSpPr>
            <a:grpSpLocks/>
          </p:cNvGrpSpPr>
          <p:nvPr/>
        </p:nvGrpSpPr>
        <p:grpSpPr bwMode="auto">
          <a:xfrm>
            <a:off x="6138863" y="3224213"/>
            <a:ext cx="277812" cy="277812"/>
            <a:chOff x="3915" y="1971"/>
            <a:chExt cx="175" cy="175"/>
          </a:xfrm>
        </p:grpSpPr>
        <p:sp>
          <p:nvSpPr>
            <p:cNvPr id="745991" name="Oval 519"/>
            <p:cNvSpPr>
              <a:spLocks noChangeArrowheads="1"/>
            </p:cNvSpPr>
            <p:nvPr/>
          </p:nvSpPr>
          <p:spPr bwMode="auto">
            <a:xfrm>
              <a:off x="3915" y="1971"/>
              <a:ext cx="175" cy="175"/>
            </a:xfrm>
            <a:prstGeom prst="ellipse">
              <a:avLst/>
            </a:prstGeom>
            <a:solidFill>
              <a:srgbClr val="800080"/>
            </a:solidFill>
            <a:ln w="0">
              <a:solidFill>
                <a:srgbClr val="000000"/>
              </a:solidFill>
              <a:round/>
              <a:headEnd/>
              <a:tailEnd/>
            </a:ln>
          </p:spPr>
          <p:txBody>
            <a:bodyPr/>
            <a:lstStyle/>
            <a:p>
              <a:endParaRPr lang="en-US"/>
            </a:p>
          </p:txBody>
        </p:sp>
        <p:sp>
          <p:nvSpPr>
            <p:cNvPr id="745992" name="Oval 520"/>
            <p:cNvSpPr>
              <a:spLocks noChangeArrowheads="1"/>
            </p:cNvSpPr>
            <p:nvPr/>
          </p:nvSpPr>
          <p:spPr bwMode="auto">
            <a:xfrm>
              <a:off x="3915" y="1971"/>
              <a:ext cx="175" cy="175"/>
            </a:xfrm>
            <a:prstGeom prst="ellipse">
              <a:avLst/>
            </a:prstGeom>
            <a:noFill/>
            <a:ln w="12700" cap="rnd">
              <a:solidFill>
                <a:srgbClr val="000000"/>
              </a:solidFill>
              <a:round/>
              <a:headEnd/>
              <a:tailEnd/>
            </a:ln>
          </p:spPr>
          <p:txBody>
            <a:bodyPr/>
            <a:lstStyle/>
            <a:p>
              <a:endParaRPr lang="en-US"/>
            </a:p>
          </p:txBody>
        </p:sp>
      </p:grpSp>
      <p:sp>
        <p:nvSpPr>
          <p:cNvPr id="745993" name="Rectangle 521"/>
          <p:cNvSpPr>
            <a:spLocks noChangeArrowheads="1"/>
          </p:cNvSpPr>
          <p:nvPr/>
        </p:nvSpPr>
        <p:spPr bwMode="auto">
          <a:xfrm>
            <a:off x="6234113" y="3270250"/>
            <a:ext cx="889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4</a:t>
            </a:r>
            <a:endParaRPr lang="en-US">
              <a:latin typeface="Times New Roman" pitchFamily="18" charset="0"/>
            </a:endParaRPr>
          </a:p>
        </p:txBody>
      </p:sp>
      <p:grpSp>
        <p:nvGrpSpPr>
          <p:cNvPr id="745967" name="Group 522"/>
          <p:cNvGrpSpPr>
            <a:grpSpLocks/>
          </p:cNvGrpSpPr>
          <p:nvPr/>
        </p:nvGrpSpPr>
        <p:grpSpPr bwMode="auto">
          <a:xfrm>
            <a:off x="7067550" y="2944813"/>
            <a:ext cx="279400" cy="279400"/>
            <a:chOff x="4500" y="1795"/>
            <a:chExt cx="176" cy="176"/>
          </a:xfrm>
        </p:grpSpPr>
        <p:sp>
          <p:nvSpPr>
            <p:cNvPr id="745995" name="Oval 523"/>
            <p:cNvSpPr>
              <a:spLocks noChangeArrowheads="1"/>
            </p:cNvSpPr>
            <p:nvPr/>
          </p:nvSpPr>
          <p:spPr bwMode="auto">
            <a:xfrm>
              <a:off x="4500" y="1795"/>
              <a:ext cx="176" cy="176"/>
            </a:xfrm>
            <a:prstGeom prst="ellipse">
              <a:avLst/>
            </a:prstGeom>
            <a:solidFill>
              <a:srgbClr val="800080"/>
            </a:solidFill>
            <a:ln w="0">
              <a:solidFill>
                <a:srgbClr val="000000"/>
              </a:solidFill>
              <a:round/>
              <a:headEnd/>
              <a:tailEnd/>
            </a:ln>
          </p:spPr>
          <p:txBody>
            <a:bodyPr/>
            <a:lstStyle/>
            <a:p>
              <a:endParaRPr lang="en-US"/>
            </a:p>
          </p:txBody>
        </p:sp>
        <p:sp>
          <p:nvSpPr>
            <p:cNvPr id="745996" name="Oval 524"/>
            <p:cNvSpPr>
              <a:spLocks noChangeArrowheads="1"/>
            </p:cNvSpPr>
            <p:nvPr/>
          </p:nvSpPr>
          <p:spPr bwMode="auto">
            <a:xfrm>
              <a:off x="4500" y="1795"/>
              <a:ext cx="176" cy="176"/>
            </a:xfrm>
            <a:prstGeom prst="ellipse">
              <a:avLst/>
            </a:prstGeom>
            <a:noFill/>
            <a:ln w="12700" cap="rnd">
              <a:solidFill>
                <a:srgbClr val="000000"/>
              </a:solidFill>
              <a:round/>
              <a:headEnd/>
              <a:tailEnd/>
            </a:ln>
          </p:spPr>
          <p:txBody>
            <a:bodyPr/>
            <a:lstStyle/>
            <a:p>
              <a:endParaRPr lang="en-US"/>
            </a:p>
          </p:txBody>
        </p:sp>
      </p:grpSp>
      <p:sp>
        <p:nvSpPr>
          <p:cNvPr id="745997" name="Rectangle 525"/>
          <p:cNvSpPr>
            <a:spLocks noChangeArrowheads="1"/>
          </p:cNvSpPr>
          <p:nvPr/>
        </p:nvSpPr>
        <p:spPr bwMode="auto">
          <a:xfrm>
            <a:off x="7116763" y="2992438"/>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18</a:t>
            </a:r>
            <a:endParaRPr lang="en-US">
              <a:latin typeface="Times New Roman" pitchFamily="18" charset="0"/>
            </a:endParaRPr>
          </a:p>
        </p:txBody>
      </p:sp>
      <p:grpSp>
        <p:nvGrpSpPr>
          <p:cNvPr id="745971" name="Group 526"/>
          <p:cNvGrpSpPr>
            <a:grpSpLocks/>
          </p:cNvGrpSpPr>
          <p:nvPr/>
        </p:nvGrpSpPr>
        <p:grpSpPr bwMode="auto">
          <a:xfrm>
            <a:off x="6230938" y="3595688"/>
            <a:ext cx="279400" cy="277812"/>
            <a:chOff x="3973" y="2205"/>
            <a:chExt cx="176" cy="175"/>
          </a:xfrm>
        </p:grpSpPr>
        <p:sp>
          <p:nvSpPr>
            <p:cNvPr id="745999" name="Oval 527"/>
            <p:cNvSpPr>
              <a:spLocks noChangeArrowheads="1"/>
            </p:cNvSpPr>
            <p:nvPr/>
          </p:nvSpPr>
          <p:spPr bwMode="auto">
            <a:xfrm>
              <a:off x="3973" y="2205"/>
              <a:ext cx="176" cy="175"/>
            </a:xfrm>
            <a:prstGeom prst="ellipse">
              <a:avLst/>
            </a:prstGeom>
            <a:solidFill>
              <a:srgbClr val="800080"/>
            </a:solidFill>
            <a:ln w="0">
              <a:solidFill>
                <a:srgbClr val="000000"/>
              </a:solidFill>
              <a:round/>
              <a:headEnd/>
              <a:tailEnd/>
            </a:ln>
          </p:spPr>
          <p:txBody>
            <a:bodyPr/>
            <a:lstStyle/>
            <a:p>
              <a:endParaRPr lang="en-US"/>
            </a:p>
          </p:txBody>
        </p:sp>
        <p:sp>
          <p:nvSpPr>
            <p:cNvPr id="746000" name="Oval 528"/>
            <p:cNvSpPr>
              <a:spLocks noChangeArrowheads="1"/>
            </p:cNvSpPr>
            <p:nvPr/>
          </p:nvSpPr>
          <p:spPr bwMode="auto">
            <a:xfrm>
              <a:off x="3973" y="2205"/>
              <a:ext cx="176" cy="175"/>
            </a:xfrm>
            <a:prstGeom prst="ellipse">
              <a:avLst/>
            </a:prstGeom>
            <a:noFill/>
            <a:ln w="12700" cap="rnd">
              <a:solidFill>
                <a:srgbClr val="000000"/>
              </a:solidFill>
              <a:round/>
              <a:headEnd/>
              <a:tailEnd/>
            </a:ln>
          </p:spPr>
          <p:txBody>
            <a:bodyPr/>
            <a:lstStyle/>
            <a:p>
              <a:endParaRPr lang="en-US"/>
            </a:p>
          </p:txBody>
        </p:sp>
      </p:grpSp>
      <p:sp>
        <p:nvSpPr>
          <p:cNvPr id="746001" name="Rectangle 529"/>
          <p:cNvSpPr>
            <a:spLocks noChangeArrowheads="1"/>
          </p:cNvSpPr>
          <p:nvPr/>
        </p:nvSpPr>
        <p:spPr bwMode="auto">
          <a:xfrm>
            <a:off x="6327775" y="3641725"/>
            <a:ext cx="889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6</a:t>
            </a:r>
            <a:endParaRPr lang="en-US">
              <a:latin typeface="Times New Roman" pitchFamily="18" charset="0"/>
            </a:endParaRPr>
          </a:p>
        </p:txBody>
      </p:sp>
      <p:grpSp>
        <p:nvGrpSpPr>
          <p:cNvPr id="745974" name="Group 530"/>
          <p:cNvGrpSpPr>
            <a:grpSpLocks/>
          </p:cNvGrpSpPr>
          <p:nvPr/>
        </p:nvGrpSpPr>
        <p:grpSpPr bwMode="auto">
          <a:xfrm>
            <a:off x="5487988" y="5080000"/>
            <a:ext cx="279400" cy="279400"/>
            <a:chOff x="3505" y="3140"/>
            <a:chExt cx="176" cy="176"/>
          </a:xfrm>
        </p:grpSpPr>
        <p:sp>
          <p:nvSpPr>
            <p:cNvPr id="746003" name="Oval 531"/>
            <p:cNvSpPr>
              <a:spLocks noChangeArrowheads="1"/>
            </p:cNvSpPr>
            <p:nvPr/>
          </p:nvSpPr>
          <p:spPr bwMode="auto">
            <a:xfrm>
              <a:off x="3505" y="3140"/>
              <a:ext cx="176" cy="176"/>
            </a:xfrm>
            <a:prstGeom prst="ellipse">
              <a:avLst/>
            </a:prstGeom>
            <a:solidFill>
              <a:srgbClr val="800080"/>
            </a:solidFill>
            <a:ln w="0">
              <a:solidFill>
                <a:srgbClr val="000000"/>
              </a:solidFill>
              <a:round/>
              <a:headEnd/>
              <a:tailEnd/>
            </a:ln>
          </p:spPr>
          <p:txBody>
            <a:bodyPr/>
            <a:lstStyle/>
            <a:p>
              <a:endParaRPr lang="en-US"/>
            </a:p>
          </p:txBody>
        </p:sp>
        <p:sp>
          <p:nvSpPr>
            <p:cNvPr id="746004" name="Oval 532"/>
            <p:cNvSpPr>
              <a:spLocks noChangeArrowheads="1"/>
            </p:cNvSpPr>
            <p:nvPr/>
          </p:nvSpPr>
          <p:spPr bwMode="auto">
            <a:xfrm>
              <a:off x="3505" y="3140"/>
              <a:ext cx="176" cy="176"/>
            </a:xfrm>
            <a:prstGeom prst="ellipse">
              <a:avLst/>
            </a:prstGeom>
            <a:noFill/>
            <a:ln w="12700" cap="rnd">
              <a:solidFill>
                <a:srgbClr val="000000"/>
              </a:solidFill>
              <a:round/>
              <a:headEnd/>
              <a:tailEnd/>
            </a:ln>
          </p:spPr>
          <p:txBody>
            <a:bodyPr/>
            <a:lstStyle/>
            <a:p>
              <a:endParaRPr lang="en-US"/>
            </a:p>
          </p:txBody>
        </p:sp>
      </p:grpSp>
      <p:sp>
        <p:nvSpPr>
          <p:cNvPr id="746005" name="Rectangle 533"/>
          <p:cNvSpPr>
            <a:spLocks noChangeArrowheads="1"/>
          </p:cNvSpPr>
          <p:nvPr/>
        </p:nvSpPr>
        <p:spPr bwMode="auto">
          <a:xfrm>
            <a:off x="5584825" y="5127625"/>
            <a:ext cx="889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7</a:t>
            </a:r>
            <a:endParaRPr lang="en-US">
              <a:latin typeface="Times New Roman" pitchFamily="18" charset="0"/>
            </a:endParaRPr>
          </a:p>
        </p:txBody>
      </p:sp>
      <p:grpSp>
        <p:nvGrpSpPr>
          <p:cNvPr id="745978" name="Group 534"/>
          <p:cNvGrpSpPr>
            <a:grpSpLocks/>
          </p:cNvGrpSpPr>
          <p:nvPr/>
        </p:nvGrpSpPr>
        <p:grpSpPr bwMode="auto">
          <a:xfrm>
            <a:off x="8181975" y="1738313"/>
            <a:ext cx="279400" cy="277812"/>
            <a:chOff x="5202" y="1035"/>
            <a:chExt cx="176" cy="175"/>
          </a:xfrm>
        </p:grpSpPr>
        <p:sp>
          <p:nvSpPr>
            <p:cNvPr id="746007" name="Oval 535"/>
            <p:cNvSpPr>
              <a:spLocks noChangeArrowheads="1"/>
            </p:cNvSpPr>
            <p:nvPr/>
          </p:nvSpPr>
          <p:spPr bwMode="auto">
            <a:xfrm>
              <a:off x="5202" y="1035"/>
              <a:ext cx="176" cy="175"/>
            </a:xfrm>
            <a:prstGeom prst="ellipse">
              <a:avLst/>
            </a:prstGeom>
            <a:solidFill>
              <a:srgbClr val="800080"/>
            </a:solidFill>
            <a:ln w="0">
              <a:solidFill>
                <a:srgbClr val="000000"/>
              </a:solidFill>
              <a:round/>
              <a:headEnd/>
              <a:tailEnd/>
            </a:ln>
          </p:spPr>
          <p:txBody>
            <a:bodyPr/>
            <a:lstStyle/>
            <a:p>
              <a:endParaRPr lang="en-US"/>
            </a:p>
          </p:txBody>
        </p:sp>
        <p:sp>
          <p:nvSpPr>
            <p:cNvPr id="746008" name="Oval 536"/>
            <p:cNvSpPr>
              <a:spLocks noChangeArrowheads="1"/>
            </p:cNvSpPr>
            <p:nvPr/>
          </p:nvSpPr>
          <p:spPr bwMode="auto">
            <a:xfrm>
              <a:off x="5202" y="1035"/>
              <a:ext cx="176" cy="175"/>
            </a:xfrm>
            <a:prstGeom prst="ellipse">
              <a:avLst/>
            </a:prstGeom>
            <a:noFill/>
            <a:ln w="12700" cap="rnd">
              <a:solidFill>
                <a:srgbClr val="000000"/>
              </a:solidFill>
              <a:round/>
              <a:headEnd/>
              <a:tailEnd/>
            </a:ln>
          </p:spPr>
          <p:txBody>
            <a:bodyPr/>
            <a:lstStyle/>
            <a:p>
              <a:endParaRPr lang="en-US"/>
            </a:p>
          </p:txBody>
        </p:sp>
      </p:grpSp>
      <p:sp>
        <p:nvSpPr>
          <p:cNvPr id="746009" name="Rectangle 537"/>
          <p:cNvSpPr>
            <a:spLocks noChangeArrowheads="1"/>
          </p:cNvSpPr>
          <p:nvPr/>
        </p:nvSpPr>
        <p:spPr bwMode="auto">
          <a:xfrm>
            <a:off x="8277225" y="1785938"/>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8</a:t>
            </a:r>
            <a:endParaRPr lang="en-US">
              <a:latin typeface="Times New Roman" pitchFamily="18" charset="0"/>
            </a:endParaRPr>
          </a:p>
        </p:txBody>
      </p:sp>
      <p:grpSp>
        <p:nvGrpSpPr>
          <p:cNvPr id="745982" name="Group 538"/>
          <p:cNvGrpSpPr>
            <a:grpSpLocks/>
          </p:cNvGrpSpPr>
          <p:nvPr/>
        </p:nvGrpSpPr>
        <p:grpSpPr bwMode="auto">
          <a:xfrm>
            <a:off x="8181975" y="2295525"/>
            <a:ext cx="279400" cy="277813"/>
            <a:chOff x="5202" y="1386"/>
            <a:chExt cx="176" cy="175"/>
          </a:xfrm>
        </p:grpSpPr>
        <p:sp>
          <p:nvSpPr>
            <p:cNvPr id="746011" name="Oval 539"/>
            <p:cNvSpPr>
              <a:spLocks noChangeArrowheads="1"/>
            </p:cNvSpPr>
            <p:nvPr/>
          </p:nvSpPr>
          <p:spPr bwMode="auto">
            <a:xfrm>
              <a:off x="5202" y="1386"/>
              <a:ext cx="176" cy="175"/>
            </a:xfrm>
            <a:prstGeom prst="ellipse">
              <a:avLst/>
            </a:prstGeom>
            <a:solidFill>
              <a:srgbClr val="800080"/>
            </a:solidFill>
            <a:ln w="0">
              <a:solidFill>
                <a:srgbClr val="000000"/>
              </a:solidFill>
              <a:round/>
              <a:headEnd/>
              <a:tailEnd/>
            </a:ln>
          </p:spPr>
          <p:txBody>
            <a:bodyPr/>
            <a:lstStyle/>
            <a:p>
              <a:endParaRPr lang="en-US"/>
            </a:p>
          </p:txBody>
        </p:sp>
        <p:sp>
          <p:nvSpPr>
            <p:cNvPr id="746012" name="Oval 540"/>
            <p:cNvSpPr>
              <a:spLocks noChangeArrowheads="1"/>
            </p:cNvSpPr>
            <p:nvPr/>
          </p:nvSpPr>
          <p:spPr bwMode="auto">
            <a:xfrm>
              <a:off x="5202" y="1386"/>
              <a:ext cx="176" cy="175"/>
            </a:xfrm>
            <a:prstGeom prst="ellipse">
              <a:avLst/>
            </a:prstGeom>
            <a:noFill/>
            <a:ln w="12700" cap="rnd">
              <a:solidFill>
                <a:srgbClr val="000000"/>
              </a:solidFill>
              <a:round/>
              <a:headEnd/>
              <a:tailEnd/>
            </a:ln>
          </p:spPr>
          <p:txBody>
            <a:bodyPr/>
            <a:lstStyle/>
            <a:p>
              <a:endParaRPr lang="en-US"/>
            </a:p>
          </p:txBody>
        </p:sp>
      </p:grpSp>
      <p:sp>
        <p:nvSpPr>
          <p:cNvPr id="746013" name="Rectangle 541"/>
          <p:cNvSpPr>
            <a:spLocks noChangeArrowheads="1"/>
          </p:cNvSpPr>
          <p:nvPr/>
        </p:nvSpPr>
        <p:spPr bwMode="auto">
          <a:xfrm>
            <a:off x="8277225" y="2341563"/>
            <a:ext cx="889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9</a:t>
            </a:r>
            <a:endParaRPr lang="en-US">
              <a:latin typeface="Times New Roman" pitchFamily="18" charset="0"/>
            </a:endParaRPr>
          </a:p>
        </p:txBody>
      </p:sp>
      <p:grpSp>
        <p:nvGrpSpPr>
          <p:cNvPr id="745986" name="Group 542"/>
          <p:cNvGrpSpPr>
            <a:grpSpLocks/>
          </p:cNvGrpSpPr>
          <p:nvPr/>
        </p:nvGrpSpPr>
        <p:grpSpPr bwMode="auto">
          <a:xfrm>
            <a:off x="6045200" y="2759075"/>
            <a:ext cx="279400" cy="279400"/>
            <a:chOff x="3856" y="1678"/>
            <a:chExt cx="176" cy="176"/>
          </a:xfrm>
        </p:grpSpPr>
        <p:sp>
          <p:nvSpPr>
            <p:cNvPr id="746015" name="Oval 543"/>
            <p:cNvSpPr>
              <a:spLocks noChangeArrowheads="1"/>
            </p:cNvSpPr>
            <p:nvPr/>
          </p:nvSpPr>
          <p:spPr bwMode="auto">
            <a:xfrm>
              <a:off x="3856" y="1678"/>
              <a:ext cx="176" cy="176"/>
            </a:xfrm>
            <a:prstGeom prst="ellipse">
              <a:avLst/>
            </a:prstGeom>
            <a:solidFill>
              <a:srgbClr val="800080"/>
            </a:solidFill>
            <a:ln w="0">
              <a:solidFill>
                <a:srgbClr val="000000"/>
              </a:solidFill>
              <a:round/>
              <a:headEnd/>
              <a:tailEnd/>
            </a:ln>
          </p:spPr>
          <p:txBody>
            <a:bodyPr/>
            <a:lstStyle/>
            <a:p>
              <a:endParaRPr lang="en-US"/>
            </a:p>
          </p:txBody>
        </p:sp>
        <p:sp>
          <p:nvSpPr>
            <p:cNvPr id="746016" name="Oval 544"/>
            <p:cNvSpPr>
              <a:spLocks noChangeArrowheads="1"/>
            </p:cNvSpPr>
            <p:nvPr/>
          </p:nvSpPr>
          <p:spPr bwMode="auto">
            <a:xfrm>
              <a:off x="3856" y="1678"/>
              <a:ext cx="176" cy="176"/>
            </a:xfrm>
            <a:prstGeom prst="ellipse">
              <a:avLst/>
            </a:prstGeom>
            <a:noFill/>
            <a:ln w="12700" cap="rnd">
              <a:solidFill>
                <a:srgbClr val="000000"/>
              </a:solidFill>
              <a:round/>
              <a:headEnd/>
              <a:tailEnd/>
            </a:ln>
          </p:spPr>
          <p:txBody>
            <a:bodyPr/>
            <a:lstStyle/>
            <a:p>
              <a:endParaRPr lang="en-US"/>
            </a:p>
          </p:txBody>
        </p:sp>
      </p:grpSp>
      <p:sp>
        <p:nvSpPr>
          <p:cNvPr id="746017" name="Rectangle 545"/>
          <p:cNvSpPr>
            <a:spLocks noChangeArrowheads="1"/>
          </p:cNvSpPr>
          <p:nvPr/>
        </p:nvSpPr>
        <p:spPr bwMode="auto">
          <a:xfrm>
            <a:off x="6094413" y="280670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10</a:t>
            </a:r>
            <a:endParaRPr lang="en-US">
              <a:latin typeface="Times New Roman" pitchFamily="18" charset="0"/>
            </a:endParaRPr>
          </a:p>
        </p:txBody>
      </p:sp>
      <p:grpSp>
        <p:nvGrpSpPr>
          <p:cNvPr id="745990" name="Group 546"/>
          <p:cNvGrpSpPr>
            <a:grpSpLocks/>
          </p:cNvGrpSpPr>
          <p:nvPr/>
        </p:nvGrpSpPr>
        <p:grpSpPr bwMode="auto">
          <a:xfrm>
            <a:off x="6416675" y="2759075"/>
            <a:ext cx="279400" cy="279400"/>
            <a:chOff x="4090" y="1678"/>
            <a:chExt cx="176" cy="176"/>
          </a:xfrm>
        </p:grpSpPr>
        <p:sp>
          <p:nvSpPr>
            <p:cNvPr id="746019" name="Oval 547"/>
            <p:cNvSpPr>
              <a:spLocks noChangeArrowheads="1"/>
            </p:cNvSpPr>
            <p:nvPr/>
          </p:nvSpPr>
          <p:spPr bwMode="auto">
            <a:xfrm>
              <a:off x="4090" y="1678"/>
              <a:ext cx="176" cy="176"/>
            </a:xfrm>
            <a:prstGeom prst="ellipse">
              <a:avLst/>
            </a:prstGeom>
            <a:solidFill>
              <a:srgbClr val="800080"/>
            </a:solidFill>
            <a:ln w="0">
              <a:solidFill>
                <a:srgbClr val="000000"/>
              </a:solidFill>
              <a:round/>
              <a:headEnd/>
              <a:tailEnd/>
            </a:ln>
          </p:spPr>
          <p:txBody>
            <a:bodyPr/>
            <a:lstStyle/>
            <a:p>
              <a:endParaRPr lang="en-US"/>
            </a:p>
          </p:txBody>
        </p:sp>
        <p:sp>
          <p:nvSpPr>
            <p:cNvPr id="746020" name="Oval 548"/>
            <p:cNvSpPr>
              <a:spLocks noChangeArrowheads="1"/>
            </p:cNvSpPr>
            <p:nvPr/>
          </p:nvSpPr>
          <p:spPr bwMode="auto">
            <a:xfrm>
              <a:off x="4090" y="1678"/>
              <a:ext cx="176" cy="176"/>
            </a:xfrm>
            <a:prstGeom prst="ellipse">
              <a:avLst/>
            </a:prstGeom>
            <a:noFill/>
            <a:ln w="12700" cap="rnd">
              <a:solidFill>
                <a:srgbClr val="000000"/>
              </a:solidFill>
              <a:round/>
              <a:headEnd/>
              <a:tailEnd/>
            </a:ln>
          </p:spPr>
          <p:txBody>
            <a:bodyPr/>
            <a:lstStyle/>
            <a:p>
              <a:endParaRPr lang="en-US"/>
            </a:p>
          </p:txBody>
        </p:sp>
      </p:grpSp>
      <p:sp>
        <p:nvSpPr>
          <p:cNvPr id="746021" name="Rectangle 549"/>
          <p:cNvSpPr>
            <a:spLocks noChangeArrowheads="1"/>
          </p:cNvSpPr>
          <p:nvPr/>
        </p:nvSpPr>
        <p:spPr bwMode="auto">
          <a:xfrm>
            <a:off x="6465888" y="280670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11</a:t>
            </a:r>
            <a:endParaRPr lang="en-US">
              <a:latin typeface="Times New Roman" pitchFamily="18" charset="0"/>
            </a:endParaRPr>
          </a:p>
        </p:txBody>
      </p:sp>
      <p:grpSp>
        <p:nvGrpSpPr>
          <p:cNvPr id="745994" name="Group 550"/>
          <p:cNvGrpSpPr>
            <a:grpSpLocks/>
          </p:cNvGrpSpPr>
          <p:nvPr/>
        </p:nvGrpSpPr>
        <p:grpSpPr bwMode="auto">
          <a:xfrm>
            <a:off x="6230938" y="2481263"/>
            <a:ext cx="279400" cy="277812"/>
            <a:chOff x="3973" y="1503"/>
            <a:chExt cx="176" cy="175"/>
          </a:xfrm>
        </p:grpSpPr>
        <p:sp>
          <p:nvSpPr>
            <p:cNvPr id="746023" name="Oval 551"/>
            <p:cNvSpPr>
              <a:spLocks noChangeArrowheads="1"/>
            </p:cNvSpPr>
            <p:nvPr/>
          </p:nvSpPr>
          <p:spPr bwMode="auto">
            <a:xfrm>
              <a:off x="3973" y="1503"/>
              <a:ext cx="176" cy="175"/>
            </a:xfrm>
            <a:prstGeom prst="ellipse">
              <a:avLst/>
            </a:prstGeom>
            <a:solidFill>
              <a:srgbClr val="800080"/>
            </a:solidFill>
            <a:ln w="0">
              <a:solidFill>
                <a:srgbClr val="000000"/>
              </a:solidFill>
              <a:round/>
              <a:headEnd/>
              <a:tailEnd/>
            </a:ln>
          </p:spPr>
          <p:txBody>
            <a:bodyPr/>
            <a:lstStyle/>
            <a:p>
              <a:endParaRPr lang="en-US"/>
            </a:p>
          </p:txBody>
        </p:sp>
        <p:sp>
          <p:nvSpPr>
            <p:cNvPr id="746024" name="Oval 552"/>
            <p:cNvSpPr>
              <a:spLocks noChangeArrowheads="1"/>
            </p:cNvSpPr>
            <p:nvPr/>
          </p:nvSpPr>
          <p:spPr bwMode="auto">
            <a:xfrm>
              <a:off x="3973" y="1503"/>
              <a:ext cx="176" cy="175"/>
            </a:xfrm>
            <a:prstGeom prst="ellipse">
              <a:avLst/>
            </a:prstGeom>
            <a:noFill/>
            <a:ln w="12700" cap="rnd">
              <a:solidFill>
                <a:srgbClr val="000000"/>
              </a:solidFill>
              <a:round/>
              <a:headEnd/>
              <a:tailEnd/>
            </a:ln>
          </p:spPr>
          <p:txBody>
            <a:bodyPr/>
            <a:lstStyle/>
            <a:p>
              <a:endParaRPr lang="en-US"/>
            </a:p>
          </p:txBody>
        </p:sp>
      </p:grpSp>
      <p:sp>
        <p:nvSpPr>
          <p:cNvPr id="746025" name="Rectangle 553"/>
          <p:cNvSpPr>
            <a:spLocks noChangeArrowheads="1"/>
          </p:cNvSpPr>
          <p:nvPr/>
        </p:nvSpPr>
        <p:spPr bwMode="auto">
          <a:xfrm>
            <a:off x="6280150" y="252730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12</a:t>
            </a:r>
            <a:endParaRPr lang="en-US">
              <a:latin typeface="Times New Roman" pitchFamily="18" charset="0"/>
            </a:endParaRPr>
          </a:p>
        </p:txBody>
      </p:sp>
      <p:grpSp>
        <p:nvGrpSpPr>
          <p:cNvPr id="745998" name="Group 554"/>
          <p:cNvGrpSpPr>
            <a:grpSpLocks/>
          </p:cNvGrpSpPr>
          <p:nvPr/>
        </p:nvGrpSpPr>
        <p:grpSpPr bwMode="auto">
          <a:xfrm>
            <a:off x="4838700" y="2295525"/>
            <a:ext cx="277813" cy="277813"/>
            <a:chOff x="3096" y="1386"/>
            <a:chExt cx="175" cy="175"/>
          </a:xfrm>
        </p:grpSpPr>
        <p:sp>
          <p:nvSpPr>
            <p:cNvPr id="746027" name="Oval 555"/>
            <p:cNvSpPr>
              <a:spLocks noChangeArrowheads="1"/>
            </p:cNvSpPr>
            <p:nvPr/>
          </p:nvSpPr>
          <p:spPr bwMode="auto">
            <a:xfrm>
              <a:off x="3096" y="1386"/>
              <a:ext cx="175" cy="175"/>
            </a:xfrm>
            <a:prstGeom prst="ellipse">
              <a:avLst/>
            </a:prstGeom>
            <a:solidFill>
              <a:srgbClr val="800080"/>
            </a:solidFill>
            <a:ln w="0">
              <a:solidFill>
                <a:srgbClr val="000000"/>
              </a:solidFill>
              <a:round/>
              <a:headEnd/>
              <a:tailEnd/>
            </a:ln>
          </p:spPr>
          <p:txBody>
            <a:bodyPr/>
            <a:lstStyle/>
            <a:p>
              <a:endParaRPr lang="en-US"/>
            </a:p>
          </p:txBody>
        </p:sp>
        <p:sp>
          <p:nvSpPr>
            <p:cNvPr id="746028" name="Oval 556"/>
            <p:cNvSpPr>
              <a:spLocks noChangeArrowheads="1"/>
            </p:cNvSpPr>
            <p:nvPr/>
          </p:nvSpPr>
          <p:spPr bwMode="auto">
            <a:xfrm>
              <a:off x="3096" y="1386"/>
              <a:ext cx="175" cy="175"/>
            </a:xfrm>
            <a:prstGeom prst="ellipse">
              <a:avLst/>
            </a:prstGeom>
            <a:noFill/>
            <a:ln w="12700" cap="rnd">
              <a:solidFill>
                <a:srgbClr val="000000"/>
              </a:solidFill>
              <a:round/>
              <a:headEnd/>
              <a:tailEnd/>
            </a:ln>
          </p:spPr>
          <p:txBody>
            <a:bodyPr/>
            <a:lstStyle/>
            <a:p>
              <a:endParaRPr lang="en-US"/>
            </a:p>
          </p:txBody>
        </p:sp>
      </p:grpSp>
      <p:sp>
        <p:nvSpPr>
          <p:cNvPr id="746029" name="Rectangle 557"/>
          <p:cNvSpPr>
            <a:spLocks noChangeArrowheads="1"/>
          </p:cNvSpPr>
          <p:nvPr/>
        </p:nvSpPr>
        <p:spPr bwMode="auto">
          <a:xfrm>
            <a:off x="4887913" y="2341563"/>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13</a:t>
            </a:r>
            <a:endParaRPr lang="en-US">
              <a:latin typeface="Times New Roman" pitchFamily="18" charset="0"/>
            </a:endParaRPr>
          </a:p>
        </p:txBody>
      </p:sp>
      <p:grpSp>
        <p:nvGrpSpPr>
          <p:cNvPr id="746002" name="Group 558"/>
          <p:cNvGrpSpPr>
            <a:grpSpLocks/>
          </p:cNvGrpSpPr>
          <p:nvPr/>
        </p:nvGrpSpPr>
        <p:grpSpPr bwMode="auto">
          <a:xfrm>
            <a:off x="1679575" y="3873500"/>
            <a:ext cx="279400" cy="277813"/>
            <a:chOff x="1106" y="2380"/>
            <a:chExt cx="176" cy="175"/>
          </a:xfrm>
        </p:grpSpPr>
        <p:sp>
          <p:nvSpPr>
            <p:cNvPr id="746031" name="Oval 559"/>
            <p:cNvSpPr>
              <a:spLocks noChangeArrowheads="1"/>
            </p:cNvSpPr>
            <p:nvPr/>
          </p:nvSpPr>
          <p:spPr bwMode="auto">
            <a:xfrm>
              <a:off x="1106" y="2380"/>
              <a:ext cx="176" cy="175"/>
            </a:xfrm>
            <a:prstGeom prst="ellipse">
              <a:avLst/>
            </a:prstGeom>
            <a:solidFill>
              <a:srgbClr val="800080"/>
            </a:solidFill>
            <a:ln w="0">
              <a:solidFill>
                <a:srgbClr val="000000"/>
              </a:solidFill>
              <a:round/>
              <a:headEnd/>
              <a:tailEnd/>
            </a:ln>
          </p:spPr>
          <p:txBody>
            <a:bodyPr/>
            <a:lstStyle/>
            <a:p>
              <a:endParaRPr lang="en-US"/>
            </a:p>
          </p:txBody>
        </p:sp>
        <p:sp>
          <p:nvSpPr>
            <p:cNvPr id="746032" name="Oval 560"/>
            <p:cNvSpPr>
              <a:spLocks noChangeArrowheads="1"/>
            </p:cNvSpPr>
            <p:nvPr/>
          </p:nvSpPr>
          <p:spPr bwMode="auto">
            <a:xfrm>
              <a:off x="1106" y="2380"/>
              <a:ext cx="176" cy="175"/>
            </a:xfrm>
            <a:prstGeom prst="ellipse">
              <a:avLst/>
            </a:prstGeom>
            <a:noFill/>
            <a:ln w="12700" cap="rnd">
              <a:solidFill>
                <a:srgbClr val="000000"/>
              </a:solidFill>
              <a:round/>
              <a:headEnd/>
              <a:tailEnd/>
            </a:ln>
          </p:spPr>
          <p:txBody>
            <a:bodyPr/>
            <a:lstStyle/>
            <a:p>
              <a:endParaRPr lang="en-US"/>
            </a:p>
          </p:txBody>
        </p:sp>
      </p:grpSp>
      <p:sp>
        <p:nvSpPr>
          <p:cNvPr id="746033" name="Rectangle 561"/>
          <p:cNvSpPr>
            <a:spLocks noChangeArrowheads="1"/>
          </p:cNvSpPr>
          <p:nvPr/>
        </p:nvSpPr>
        <p:spPr bwMode="auto">
          <a:xfrm>
            <a:off x="1730375" y="3921125"/>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14</a:t>
            </a:r>
            <a:endParaRPr lang="en-US">
              <a:latin typeface="Times New Roman" pitchFamily="18" charset="0"/>
            </a:endParaRPr>
          </a:p>
        </p:txBody>
      </p:sp>
      <p:grpSp>
        <p:nvGrpSpPr>
          <p:cNvPr id="746006" name="Group 562"/>
          <p:cNvGrpSpPr>
            <a:grpSpLocks/>
          </p:cNvGrpSpPr>
          <p:nvPr/>
        </p:nvGrpSpPr>
        <p:grpSpPr bwMode="auto">
          <a:xfrm>
            <a:off x="7532688" y="2852738"/>
            <a:ext cx="277812" cy="277812"/>
            <a:chOff x="4793" y="1737"/>
            <a:chExt cx="175" cy="175"/>
          </a:xfrm>
        </p:grpSpPr>
        <p:sp>
          <p:nvSpPr>
            <p:cNvPr id="746035" name="Oval 563"/>
            <p:cNvSpPr>
              <a:spLocks noChangeArrowheads="1"/>
            </p:cNvSpPr>
            <p:nvPr/>
          </p:nvSpPr>
          <p:spPr bwMode="auto">
            <a:xfrm>
              <a:off x="4793" y="1737"/>
              <a:ext cx="175" cy="175"/>
            </a:xfrm>
            <a:prstGeom prst="ellipse">
              <a:avLst/>
            </a:prstGeom>
            <a:solidFill>
              <a:srgbClr val="800080"/>
            </a:solidFill>
            <a:ln w="0">
              <a:solidFill>
                <a:srgbClr val="000000"/>
              </a:solidFill>
              <a:round/>
              <a:headEnd/>
              <a:tailEnd/>
            </a:ln>
          </p:spPr>
          <p:txBody>
            <a:bodyPr/>
            <a:lstStyle/>
            <a:p>
              <a:endParaRPr lang="en-US"/>
            </a:p>
          </p:txBody>
        </p:sp>
        <p:sp>
          <p:nvSpPr>
            <p:cNvPr id="746036" name="Oval 564"/>
            <p:cNvSpPr>
              <a:spLocks noChangeArrowheads="1"/>
            </p:cNvSpPr>
            <p:nvPr/>
          </p:nvSpPr>
          <p:spPr bwMode="auto">
            <a:xfrm>
              <a:off x="4793" y="1737"/>
              <a:ext cx="175" cy="175"/>
            </a:xfrm>
            <a:prstGeom prst="ellipse">
              <a:avLst/>
            </a:prstGeom>
            <a:noFill/>
            <a:ln w="12700" cap="rnd">
              <a:solidFill>
                <a:srgbClr val="000000"/>
              </a:solidFill>
              <a:round/>
              <a:headEnd/>
              <a:tailEnd/>
            </a:ln>
          </p:spPr>
          <p:txBody>
            <a:bodyPr/>
            <a:lstStyle/>
            <a:p>
              <a:endParaRPr lang="en-US"/>
            </a:p>
          </p:txBody>
        </p:sp>
      </p:grpSp>
      <p:sp>
        <p:nvSpPr>
          <p:cNvPr id="746037" name="Rectangle 565"/>
          <p:cNvSpPr>
            <a:spLocks noChangeArrowheads="1"/>
          </p:cNvSpPr>
          <p:nvPr/>
        </p:nvSpPr>
        <p:spPr bwMode="auto">
          <a:xfrm>
            <a:off x="7581900" y="2898775"/>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19</a:t>
            </a:r>
            <a:endParaRPr lang="en-US">
              <a:latin typeface="Times New Roman" pitchFamily="18" charset="0"/>
            </a:endParaRPr>
          </a:p>
        </p:txBody>
      </p:sp>
      <p:grpSp>
        <p:nvGrpSpPr>
          <p:cNvPr id="746010" name="Group 566"/>
          <p:cNvGrpSpPr>
            <a:grpSpLocks/>
          </p:cNvGrpSpPr>
          <p:nvPr/>
        </p:nvGrpSpPr>
        <p:grpSpPr bwMode="auto">
          <a:xfrm>
            <a:off x="5487988" y="2667000"/>
            <a:ext cx="279400" cy="277813"/>
            <a:chOff x="3505" y="1620"/>
            <a:chExt cx="176" cy="175"/>
          </a:xfrm>
        </p:grpSpPr>
        <p:sp>
          <p:nvSpPr>
            <p:cNvPr id="746039" name="Oval 567"/>
            <p:cNvSpPr>
              <a:spLocks noChangeArrowheads="1"/>
            </p:cNvSpPr>
            <p:nvPr/>
          </p:nvSpPr>
          <p:spPr bwMode="auto">
            <a:xfrm>
              <a:off x="3505" y="1620"/>
              <a:ext cx="176" cy="175"/>
            </a:xfrm>
            <a:prstGeom prst="ellipse">
              <a:avLst/>
            </a:prstGeom>
            <a:solidFill>
              <a:srgbClr val="800080"/>
            </a:solidFill>
            <a:ln w="0">
              <a:solidFill>
                <a:srgbClr val="000000"/>
              </a:solidFill>
              <a:round/>
              <a:headEnd/>
              <a:tailEnd/>
            </a:ln>
          </p:spPr>
          <p:txBody>
            <a:bodyPr/>
            <a:lstStyle/>
            <a:p>
              <a:endParaRPr lang="en-US"/>
            </a:p>
          </p:txBody>
        </p:sp>
        <p:sp>
          <p:nvSpPr>
            <p:cNvPr id="746040" name="Oval 568"/>
            <p:cNvSpPr>
              <a:spLocks noChangeArrowheads="1"/>
            </p:cNvSpPr>
            <p:nvPr/>
          </p:nvSpPr>
          <p:spPr bwMode="auto">
            <a:xfrm>
              <a:off x="3505" y="1620"/>
              <a:ext cx="176" cy="175"/>
            </a:xfrm>
            <a:prstGeom prst="ellipse">
              <a:avLst/>
            </a:prstGeom>
            <a:noFill/>
            <a:ln w="12700" cap="rnd">
              <a:solidFill>
                <a:srgbClr val="000000"/>
              </a:solidFill>
              <a:round/>
              <a:headEnd/>
              <a:tailEnd/>
            </a:ln>
          </p:spPr>
          <p:txBody>
            <a:bodyPr/>
            <a:lstStyle/>
            <a:p>
              <a:endParaRPr lang="en-US"/>
            </a:p>
          </p:txBody>
        </p:sp>
      </p:grpSp>
      <p:sp>
        <p:nvSpPr>
          <p:cNvPr id="746041" name="Rectangle 569"/>
          <p:cNvSpPr>
            <a:spLocks noChangeArrowheads="1"/>
          </p:cNvSpPr>
          <p:nvPr/>
        </p:nvSpPr>
        <p:spPr bwMode="auto">
          <a:xfrm>
            <a:off x="5537200" y="2713038"/>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24</a:t>
            </a:r>
            <a:endParaRPr lang="en-US">
              <a:latin typeface="Times New Roman" pitchFamily="18" charset="0"/>
            </a:endParaRPr>
          </a:p>
        </p:txBody>
      </p:sp>
      <p:grpSp>
        <p:nvGrpSpPr>
          <p:cNvPr id="746014" name="Group 570"/>
          <p:cNvGrpSpPr>
            <a:grpSpLocks/>
          </p:cNvGrpSpPr>
          <p:nvPr/>
        </p:nvGrpSpPr>
        <p:grpSpPr bwMode="auto">
          <a:xfrm>
            <a:off x="1216025" y="1830388"/>
            <a:ext cx="277813" cy="279400"/>
            <a:chOff x="814" y="1093"/>
            <a:chExt cx="175" cy="176"/>
          </a:xfrm>
        </p:grpSpPr>
        <p:sp>
          <p:nvSpPr>
            <p:cNvPr id="746043" name="Oval 571"/>
            <p:cNvSpPr>
              <a:spLocks noChangeArrowheads="1"/>
            </p:cNvSpPr>
            <p:nvPr/>
          </p:nvSpPr>
          <p:spPr bwMode="auto">
            <a:xfrm>
              <a:off x="814" y="1093"/>
              <a:ext cx="175" cy="176"/>
            </a:xfrm>
            <a:prstGeom prst="ellipse">
              <a:avLst/>
            </a:prstGeom>
            <a:solidFill>
              <a:srgbClr val="800080"/>
            </a:solidFill>
            <a:ln w="0">
              <a:solidFill>
                <a:srgbClr val="000000"/>
              </a:solidFill>
              <a:round/>
              <a:headEnd/>
              <a:tailEnd/>
            </a:ln>
          </p:spPr>
          <p:txBody>
            <a:bodyPr/>
            <a:lstStyle/>
            <a:p>
              <a:endParaRPr lang="en-US"/>
            </a:p>
          </p:txBody>
        </p:sp>
        <p:sp>
          <p:nvSpPr>
            <p:cNvPr id="746044" name="Oval 572"/>
            <p:cNvSpPr>
              <a:spLocks noChangeArrowheads="1"/>
            </p:cNvSpPr>
            <p:nvPr/>
          </p:nvSpPr>
          <p:spPr bwMode="auto">
            <a:xfrm>
              <a:off x="814" y="1093"/>
              <a:ext cx="175" cy="176"/>
            </a:xfrm>
            <a:prstGeom prst="ellipse">
              <a:avLst/>
            </a:prstGeom>
            <a:noFill/>
            <a:ln w="12700" cap="rnd">
              <a:solidFill>
                <a:srgbClr val="000000"/>
              </a:solidFill>
              <a:round/>
              <a:headEnd/>
              <a:tailEnd/>
            </a:ln>
          </p:spPr>
          <p:txBody>
            <a:bodyPr/>
            <a:lstStyle/>
            <a:p>
              <a:endParaRPr lang="en-US"/>
            </a:p>
          </p:txBody>
        </p:sp>
      </p:grpSp>
      <p:sp>
        <p:nvSpPr>
          <p:cNvPr id="746045" name="Rectangle 573"/>
          <p:cNvSpPr>
            <a:spLocks noChangeArrowheads="1"/>
          </p:cNvSpPr>
          <p:nvPr/>
        </p:nvSpPr>
        <p:spPr bwMode="auto">
          <a:xfrm>
            <a:off x="1265238" y="1878013"/>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23</a:t>
            </a:r>
            <a:endParaRPr lang="en-US">
              <a:latin typeface="Times New Roman" pitchFamily="18" charset="0"/>
            </a:endParaRPr>
          </a:p>
        </p:txBody>
      </p:sp>
      <p:grpSp>
        <p:nvGrpSpPr>
          <p:cNvPr id="746018" name="Group 574"/>
          <p:cNvGrpSpPr>
            <a:grpSpLocks/>
          </p:cNvGrpSpPr>
          <p:nvPr/>
        </p:nvGrpSpPr>
        <p:grpSpPr bwMode="auto">
          <a:xfrm>
            <a:off x="936625" y="2109788"/>
            <a:ext cx="279400" cy="277812"/>
            <a:chOff x="638" y="1269"/>
            <a:chExt cx="176" cy="175"/>
          </a:xfrm>
        </p:grpSpPr>
        <p:sp>
          <p:nvSpPr>
            <p:cNvPr id="746047" name="Oval 575"/>
            <p:cNvSpPr>
              <a:spLocks noChangeArrowheads="1"/>
            </p:cNvSpPr>
            <p:nvPr/>
          </p:nvSpPr>
          <p:spPr bwMode="auto">
            <a:xfrm>
              <a:off x="638" y="1269"/>
              <a:ext cx="176" cy="175"/>
            </a:xfrm>
            <a:prstGeom prst="ellipse">
              <a:avLst/>
            </a:prstGeom>
            <a:solidFill>
              <a:srgbClr val="800080"/>
            </a:solidFill>
            <a:ln w="0">
              <a:solidFill>
                <a:srgbClr val="000000"/>
              </a:solidFill>
              <a:round/>
              <a:headEnd/>
              <a:tailEnd/>
            </a:ln>
          </p:spPr>
          <p:txBody>
            <a:bodyPr/>
            <a:lstStyle/>
            <a:p>
              <a:endParaRPr lang="en-US"/>
            </a:p>
          </p:txBody>
        </p:sp>
        <p:sp>
          <p:nvSpPr>
            <p:cNvPr id="746048" name="Oval 576"/>
            <p:cNvSpPr>
              <a:spLocks noChangeArrowheads="1"/>
            </p:cNvSpPr>
            <p:nvPr/>
          </p:nvSpPr>
          <p:spPr bwMode="auto">
            <a:xfrm>
              <a:off x="638" y="1269"/>
              <a:ext cx="176" cy="175"/>
            </a:xfrm>
            <a:prstGeom prst="ellipse">
              <a:avLst/>
            </a:prstGeom>
            <a:noFill/>
            <a:ln w="12700" cap="rnd">
              <a:solidFill>
                <a:srgbClr val="000000"/>
              </a:solidFill>
              <a:round/>
              <a:headEnd/>
              <a:tailEnd/>
            </a:ln>
          </p:spPr>
          <p:txBody>
            <a:bodyPr/>
            <a:lstStyle/>
            <a:p>
              <a:endParaRPr lang="en-US"/>
            </a:p>
          </p:txBody>
        </p:sp>
      </p:grpSp>
      <p:sp>
        <p:nvSpPr>
          <p:cNvPr id="746049" name="Rectangle 577"/>
          <p:cNvSpPr>
            <a:spLocks noChangeArrowheads="1"/>
          </p:cNvSpPr>
          <p:nvPr/>
        </p:nvSpPr>
        <p:spPr bwMode="auto">
          <a:xfrm>
            <a:off x="985838" y="2155825"/>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17</a:t>
            </a:r>
            <a:endParaRPr lang="en-US">
              <a:latin typeface="Times New Roman" pitchFamily="18" charset="0"/>
            </a:endParaRPr>
          </a:p>
        </p:txBody>
      </p:sp>
      <p:grpSp>
        <p:nvGrpSpPr>
          <p:cNvPr id="746022" name="Group 578"/>
          <p:cNvGrpSpPr>
            <a:grpSpLocks/>
          </p:cNvGrpSpPr>
          <p:nvPr/>
        </p:nvGrpSpPr>
        <p:grpSpPr bwMode="auto">
          <a:xfrm>
            <a:off x="6510338" y="3224213"/>
            <a:ext cx="279400" cy="277812"/>
            <a:chOff x="4149" y="1971"/>
            <a:chExt cx="176" cy="175"/>
          </a:xfrm>
        </p:grpSpPr>
        <p:sp>
          <p:nvSpPr>
            <p:cNvPr id="746051" name="Oval 579"/>
            <p:cNvSpPr>
              <a:spLocks noChangeArrowheads="1"/>
            </p:cNvSpPr>
            <p:nvPr/>
          </p:nvSpPr>
          <p:spPr bwMode="auto">
            <a:xfrm>
              <a:off x="4149" y="1971"/>
              <a:ext cx="176" cy="175"/>
            </a:xfrm>
            <a:prstGeom prst="ellipse">
              <a:avLst/>
            </a:prstGeom>
            <a:solidFill>
              <a:srgbClr val="800080"/>
            </a:solidFill>
            <a:ln w="0">
              <a:solidFill>
                <a:srgbClr val="000000"/>
              </a:solidFill>
              <a:round/>
              <a:headEnd/>
              <a:tailEnd/>
            </a:ln>
          </p:spPr>
          <p:txBody>
            <a:bodyPr/>
            <a:lstStyle/>
            <a:p>
              <a:endParaRPr lang="en-US"/>
            </a:p>
          </p:txBody>
        </p:sp>
        <p:sp>
          <p:nvSpPr>
            <p:cNvPr id="746052" name="Oval 580"/>
            <p:cNvSpPr>
              <a:spLocks noChangeArrowheads="1"/>
            </p:cNvSpPr>
            <p:nvPr/>
          </p:nvSpPr>
          <p:spPr bwMode="auto">
            <a:xfrm>
              <a:off x="4149" y="1971"/>
              <a:ext cx="176" cy="175"/>
            </a:xfrm>
            <a:prstGeom prst="ellipse">
              <a:avLst/>
            </a:prstGeom>
            <a:noFill/>
            <a:ln w="12700" cap="rnd">
              <a:solidFill>
                <a:srgbClr val="000000"/>
              </a:solidFill>
              <a:round/>
              <a:headEnd/>
              <a:tailEnd/>
            </a:ln>
          </p:spPr>
          <p:txBody>
            <a:bodyPr/>
            <a:lstStyle/>
            <a:p>
              <a:endParaRPr lang="en-US"/>
            </a:p>
          </p:txBody>
        </p:sp>
      </p:grpSp>
      <p:sp>
        <p:nvSpPr>
          <p:cNvPr id="746053" name="Rectangle 581"/>
          <p:cNvSpPr>
            <a:spLocks noChangeArrowheads="1"/>
          </p:cNvSpPr>
          <p:nvPr/>
        </p:nvSpPr>
        <p:spPr bwMode="auto">
          <a:xfrm>
            <a:off x="6559550" y="327025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16</a:t>
            </a:r>
            <a:endParaRPr lang="en-US">
              <a:latin typeface="Times New Roman" pitchFamily="18" charset="0"/>
            </a:endParaRPr>
          </a:p>
        </p:txBody>
      </p:sp>
      <p:grpSp>
        <p:nvGrpSpPr>
          <p:cNvPr id="746026" name="Group 582"/>
          <p:cNvGrpSpPr>
            <a:grpSpLocks/>
          </p:cNvGrpSpPr>
          <p:nvPr/>
        </p:nvGrpSpPr>
        <p:grpSpPr bwMode="auto">
          <a:xfrm>
            <a:off x="7718425" y="2387600"/>
            <a:ext cx="277813" cy="279400"/>
            <a:chOff x="4910" y="1444"/>
            <a:chExt cx="175" cy="176"/>
          </a:xfrm>
        </p:grpSpPr>
        <p:sp>
          <p:nvSpPr>
            <p:cNvPr id="746055" name="Oval 583"/>
            <p:cNvSpPr>
              <a:spLocks noChangeArrowheads="1"/>
            </p:cNvSpPr>
            <p:nvPr/>
          </p:nvSpPr>
          <p:spPr bwMode="auto">
            <a:xfrm>
              <a:off x="4910" y="1444"/>
              <a:ext cx="175" cy="176"/>
            </a:xfrm>
            <a:prstGeom prst="ellipse">
              <a:avLst/>
            </a:prstGeom>
            <a:solidFill>
              <a:srgbClr val="800080"/>
            </a:solidFill>
            <a:ln w="0">
              <a:solidFill>
                <a:srgbClr val="000000"/>
              </a:solidFill>
              <a:round/>
              <a:headEnd/>
              <a:tailEnd/>
            </a:ln>
          </p:spPr>
          <p:txBody>
            <a:bodyPr/>
            <a:lstStyle/>
            <a:p>
              <a:endParaRPr lang="en-US"/>
            </a:p>
          </p:txBody>
        </p:sp>
        <p:sp>
          <p:nvSpPr>
            <p:cNvPr id="746056" name="Oval 584"/>
            <p:cNvSpPr>
              <a:spLocks noChangeArrowheads="1"/>
            </p:cNvSpPr>
            <p:nvPr/>
          </p:nvSpPr>
          <p:spPr bwMode="auto">
            <a:xfrm>
              <a:off x="4910" y="1444"/>
              <a:ext cx="175" cy="176"/>
            </a:xfrm>
            <a:prstGeom prst="ellipse">
              <a:avLst/>
            </a:prstGeom>
            <a:noFill/>
            <a:ln w="12700" cap="rnd">
              <a:solidFill>
                <a:srgbClr val="000000"/>
              </a:solidFill>
              <a:round/>
              <a:headEnd/>
              <a:tailEnd/>
            </a:ln>
          </p:spPr>
          <p:txBody>
            <a:bodyPr/>
            <a:lstStyle/>
            <a:p>
              <a:endParaRPr lang="en-US"/>
            </a:p>
          </p:txBody>
        </p:sp>
      </p:grpSp>
      <p:sp>
        <p:nvSpPr>
          <p:cNvPr id="746057" name="Rectangle 585"/>
          <p:cNvSpPr>
            <a:spLocks noChangeArrowheads="1"/>
          </p:cNvSpPr>
          <p:nvPr/>
        </p:nvSpPr>
        <p:spPr bwMode="auto">
          <a:xfrm>
            <a:off x="7767638" y="2435225"/>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15</a:t>
            </a:r>
            <a:endParaRPr lang="en-US">
              <a:latin typeface="Times New Roman" pitchFamily="18" charset="0"/>
            </a:endParaRPr>
          </a:p>
        </p:txBody>
      </p:sp>
      <p:grpSp>
        <p:nvGrpSpPr>
          <p:cNvPr id="746030" name="Group 586"/>
          <p:cNvGrpSpPr>
            <a:grpSpLocks/>
          </p:cNvGrpSpPr>
          <p:nvPr/>
        </p:nvGrpSpPr>
        <p:grpSpPr bwMode="auto">
          <a:xfrm>
            <a:off x="7439025" y="3409950"/>
            <a:ext cx="279400" cy="277813"/>
            <a:chOff x="4734" y="2088"/>
            <a:chExt cx="176" cy="175"/>
          </a:xfrm>
        </p:grpSpPr>
        <p:sp>
          <p:nvSpPr>
            <p:cNvPr id="746059" name="Oval 587"/>
            <p:cNvSpPr>
              <a:spLocks noChangeArrowheads="1"/>
            </p:cNvSpPr>
            <p:nvPr/>
          </p:nvSpPr>
          <p:spPr bwMode="auto">
            <a:xfrm>
              <a:off x="4734" y="2088"/>
              <a:ext cx="176" cy="175"/>
            </a:xfrm>
            <a:prstGeom prst="ellipse">
              <a:avLst/>
            </a:prstGeom>
            <a:solidFill>
              <a:srgbClr val="800080"/>
            </a:solidFill>
            <a:ln w="0">
              <a:solidFill>
                <a:srgbClr val="000000"/>
              </a:solidFill>
              <a:round/>
              <a:headEnd/>
              <a:tailEnd/>
            </a:ln>
          </p:spPr>
          <p:txBody>
            <a:bodyPr/>
            <a:lstStyle/>
            <a:p>
              <a:endParaRPr lang="en-US"/>
            </a:p>
          </p:txBody>
        </p:sp>
        <p:sp>
          <p:nvSpPr>
            <p:cNvPr id="746060" name="Oval 588"/>
            <p:cNvSpPr>
              <a:spLocks noChangeArrowheads="1"/>
            </p:cNvSpPr>
            <p:nvPr/>
          </p:nvSpPr>
          <p:spPr bwMode="auto">
            <a:xfrm>
              <a:off x="4734" y="2088"/>
              <a:ext cx="176" cy="175"/>
            </a:xfrm>
            <a:prstGeom prst="ellipse">
              <a:avLst/>
            </a:prstGeom>
            <a:noFill/>
            <a:ln w="12700" cap="rnd">
              <a:solidFill>
                <a:srgbClr val="000000"/>
              </a:solidFill>
              <a:round/>
              <a:headEnd/>
              <a:tailEnd/>
            </a:ln>
          </p:spPr>
          <p:txBody>
            <a:bodyPr/>
            <a:lstStyle/>
            <a:p>
              <a:endParaRPr lang="en-US"/>
            </a:p>
          </p:txBody>
        </p:sp>
      </p:grpSp>
      <p:sp>
        <p:nvSpPr>
          <p:cNvPr id="746061" name="Rectangle 589"/>
          <p:cNvSpPr>
            <a:spLocks noChangeArrowheads="1"/>
          </p:cNvSpPr>
          <p:nvPr/>
        </p:nvSpPr>
        <p:spPr bwMode="auto">
          <a:xfrm>
            <a:off x="7488238" y="3455988"/>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22</a:t>
            </a:r>
            <a:endParaRPr lang="en-US">
              <a:latin typeface="Times New Roman" pitchFamily="18" charset="0"/>
            </a:endParaRPr>
          </a:p>
        </p:txBody>
      </p:sp>
      <p:grpSp>
        <p:nvGrpSpPr>
          <p:cNvPr id="746034" name="Group 590"/>
          <p:cNvGrpSpPr>
            <a:grpSpLocks/>
          </p:cNvGrpSpPr>
          <p:nvPr/>
        </p:nvGrpSpPr>
        <p:grpSpPr bwMode="auto">
          <a:xfrm>
            <a:off x="2238375" y="3224213"/>
            <a:ext cx="277813" cy="277812"/>
            <a:chOff x="1458" y="1971"/>
            <a:chExt cx="175" cy="175"/>
          </a:xfrm>
        </p:grpSpPr>
        <p:sp>
          <p:nvSpPr>
            <p:cNvPr id="746063" name="Oval 591"/>
            <p:cNvSpPr>
              <a:spLocks noChangeArrowheads="1"/>
            </p:cNvSpPr>
            <p:nvPr/>
          </p:nvSpPr>
          <p:spPr bwMode="auto">
            <a:xfrm>
              <a:off x="1458" y="1971"/>
              <a:ext cx="175" cy="175"/>
            </a:xfrm>
            <a:prstGeom prst="ellipse">
              <a:avLst/>
            </a:prstGeom>
            <a:solidFill>
              <a:srgbClr val="800080"/>
            </a:solidFill>
            <a:ln w="0">
              <a:solidFill>
                <a:srgbClr val="000000"/>
              </a:solidFill>
              <a:round/>
              <a:headEnd/>
              <a:tailEnd/>
            </a:ln>
          </p:spPr>
          <p:txBody>
            <a:bodyPr/>
            <a:lstStyle/>
            <a:p>
              <a:endParaRPr lang="en-US"/>
            </a:p>
          </p:txBody>
        </p:sp>
        <p:sp>
          <p:nvSpPr>
            <p:cNvPr id="746064" name="Oval 592"/>
            <p:cNvSpPr>
              <a:spLocks noChangeArrowheads="1"/>
            </p:cNvSpPr>
            <p:nvPr/>
          </p:nvSpPr>
          <p:spPr bwMode="auto">
            <a:xfrm>
              <a:off x="1458" y="1971"/>
              <a:ext cx="175" cy="175"/>
            </a:xfrm>
            <a:prstGeom prst="ellipse">
              <a:avLst/>
            </a:prstGeom>
            <a:noFill/>
            <a:ln w="12700" cap="rnd">
              <a:solidFill>
                <a:srgbClr val="000000"/>
              </a:solidFill>
              <a:round/>
              <a:headEnd/>
              <a:tailEnd/>
            </a:ln>
          </p:spPr>
          <p:txBody>
            <a:bodyPr/>
            <a:lstStyle/>
            <a:p>
              <a:endParaRPr lang="en-US"/>
            </a:p>
          </p:txBody>
        </p:sp>
      </p:grpSp>
      <p:sp>
        <p:nvSpPr>
          <p:cNvPr id="746065" name="Rectangle 593"/>
          <p:cNvSpPr>
            <a:spLocks noChangeArrowheads="1"/>
          </p:cNvSpPr>
          <p:nvPr/>
        </p:nvSpPr>
        <p:spPr bwMode="auto">
          <a:xfrm>
            <a:off x="2287588" y="3270250"/>
            <a:ext cx="177800" cy="182563"/>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21</a:t>
            </a:r>
            <a:endParaRPr lang="en-US">
              <a:latin typeface="Times New Roman" pitchFamily="18" charset="0"/>
            </a:endParaRPr>
          </a:p>
        </p:txBody>
      </p:sp>
      <p:grpSp>
        <p:nvGrpSpPr>
          <p:cNvPr id="746038" name="Group 594"/>
          <p:cNvGrpSpPr>
            <a:grpSpLocks/>
          </p:cNvGrpSpPr>
          <p:nvPr/>
        </p:nvGrpSpPr>
        <p:grpSpPr bwMode="auto">
          <a:xfrm>
            <a:off x="5767388" y="4151313"/>
            <a:ext cx="277812" cy="279400"/>
            <a:chOff x="3681" y="2555"/>
            <a:chExt cx="175" cy="176"/>
          </a:xfrm>
        </p:grpSpPr>
        <p:sp>
          <p:nvSpPr>
            <p:cNvPr id="746067" name="Oval 595"/>
            <p:cNvSpPr>
              <a:spLocks noChangeArrowheads="1"/>
            </p:cNvSpPr>
            <p:nvPr/>
          </p:nvSpPr>
          <p:spPr bwMode="auto">
            <a:xfrm>
              <a:off x="3681" y="2555"/>
              <a:ext cx="175" cy="176"/>
            </a:xfrm>
            <a:prstGeom prst="ellipse">
              <a:avLst/>
            </a:prstGeom>
            <a:solidFill>
              <a:srgbClr val="800080"/>
            </a:solidFill>
            <a:ln w="0">
              <a:solidFill>
                <a:srgbClr val="000000"/>
              </a:solidFill>
              <a:round/>
              <a:headEnd/>
              <a:tailEnd/>
            </a:ln>
          </p:spPr>
          <p:txBody>
            <a:bodyPr/>
            <a:lstStyle/>
            <a:p>
              <a:endParaRPr lang="en-US"/>
            </a:p>
          </p:txBody>
        </p:sp>
        <p:sp>
          <p:nvSpPr>
            <p:cNvPr id="746068" name="Oval 596"/>
            <p:cNvSpPr>
              <a:spLocks noChangeArrowheads="1"/>
            </p:cNvSpPr>
            <p:nvPr/>
          </p:nvSpPr>
          <p:spPr bwMode="auto">
            <a:xfrm>
              <a:off x="3681" y="2555"/>
              <a:ext cx="175" cy="176"/>
            </a:xfrm>
            <a:prstGeom prst="ellipse">
              <a:avLst/>
            </a:prstGeom>
            <a:noFill/>
            <a:ln w="12700" cap="rnd">
              <a:solidFill>
                <a:srgbClr val="000000"/>
              </a:solidFill>
              <a:round/>
              <a:headEnd/>
              <a:tailEnd/>
            </a:ln>
          </p:spPr>
          <p:txBody>
            <a:bodyPr/>
            <a:lstStyle/>
            <a:p>
              <a:endParaRPr lang="en-US"/>
            </a:p>
          </p:txBody>
        </p:sp>
      </p:grpSp>
      <p:sp>
        <p:nvSpPr>
          <p:cNvPr id="746069" name="Rectangle 597"/>
          <p:cNvSpPr>
            <a:spLocks noChangeArrowheads="1"/>
          </p:cNvSpPr>
          <p:nvPr/>
        </p:nvSpPr>
        <p:spPr bwMode="auto">
          <a:xfrm>
            <a:off x="5816600" y="4198938"/>
            <a:ext cx="177800" cy="182562"/>
          </a:xfrm>
          <a:prstGeom prst="rect">
            <a:avLst/>
          </a:prstGeom>
          <a:noFill/>
          <a:ln w="9525">
            <a:noFill/>
            <a:miter lim="800000"/>
            <a:headEnd/>
            <a:tailEnd/>
          </a:ln>
        </p:spPr>
        <p:txBody>
          <a:bodyPr wrap="none" lIns="0" tIns="0" rIns="0" bIns="0">
            <a:spAutoFit/>
          </a:bodyPr>
          <a:lstStyle/>
          <a:p>
            <a:pPr algn="l"/>
            <a:r>
              <a:rPr lang="en-US" sz="1200" b="1">
                <a:solidFill>
                  <a:srgbClr val="FFFFFF"/>
                </a:solidFill>
                <a:latin typeface="Trebuchet MS" pitchFamily="34" charset="0"/>
              </a:rPr>
              <a:t>20</a:t>
            </a:r>
            <a:endParaRPr lang="en-US">
              <a:latin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990600"/>
          </a:xfrm>
        </p:spPr>
        <p:txBody>
          <a:bodyPr/>
          <a:lstStyle/>
          <a:p>
            <a:r>
              <a:rPr lang="en-US" sz="2800" dirty="0" smtClean="0"/>
              <a:t>AHRQ Role in Measures Reporting:  </a:t>
            </a:r>
            <a:br>
              <a:rPr lang="en-US" sz="2800" dirty="0" smtClean="0"/>
            </a:br>
            <a:r>
              <a:rPr lang="en-US" sz="2800" dirty="0" smtClean="0"/>
              <a:t>An Example from HCUP and the Quality Indicators</a:t>
            </a:r>
            <a:endParaRPr lang="en-US" sz="2800" dirty="0"/>
          </a:p>
        </p:txBody>
      </p:sp>
      <p:graphicFrame>
        <p:nvGraphicFramePr>
          <p:cNvPr id="4" name="SmartArt Placeholder 3"/>
          <p:cNvGraphicFramePr>
            <a:graphicFrameLocks noGrp="1"/>
          </p:cNvGraphicFramePr>
          <p:nvPr>
            <p:ph type="dgm" idx="1"/>
          </p:nvPr>
        </p:nvGraphicFramePr>
        <p:xfrm>
          <a:off x="304800" y="1371600"/>
          <a:ext cx="8297863"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Discussion</a:t>
            </a:r>
            <a:endParaRPr lang="en-US" dirty="0"/>
          </a:p>
        </p:txBody>
      </p:sp>
      <p:sp>
        <p:nvSpPr>
          <p:cNvPr id="3" name="Content Placeholder 2"/>
          <p:cNvSpPr>
            <a:spLocks noGrp="1"/>
          </p:cNvSpPr>
          <p:nvPr>
            <p:ph idx="1"/>
          </p:nvPr>
        </p:nvSpPr>
        <p:spPr/>
        <p:txBody>
          <a:bodyPr/>
          <a:lstStyle/>
          <a:p>
            <a:r>
              <a:rPr lang="en-US" dirty="0" smtClean="0"/>
              <a:t>Summarize AHRQ role in public reporting</a:t>
            </a:r>
          </a:p>
          <a:p>
            <a:r>
              <a:rPr lang="en-US" dirty="0" smtClean="0">
                <a:solidFill>
                  <a:schemeClr val="tx2"/>
                </a:solidFill>
              </a:rPr>
              <a:t>Present one new  tool: MONAHRQ</a:t>
            </a:r>
          </a:p>
          <a:p>
            <a:pPr lvl="1"/>
            <a:r>
              <a:rPr lang="en-US" dirty="0" smtClean="0">
                <a:solidFill>
                  <a:schemeClr val="tx2"/>
                </a:solidFill>
              </a:rPr>
              <a:t>Your ideas on priorities for enhancement?</a:t>
            </a:r>
          </a:p>
          <a:p>
            <a:r>
              <a:rPr lang="en-US" dirty="0" smtClean="0"/>
              <a:t>Discuss new multi-year initiative on the Science of  Public Reporting</a:t>
            </a:r>
          </a:p>
          <a:p>
            <a:pPr lvl="1"/>
            <a:r>
              <a:rPr lang="en-US" dirty="0" smtClean="0"/>
              <a:t>Your ideas on strategies, themes, issues?</a:t>
            </a:r>
          </a:p>
          <a:p>
            <a:pPr lvl="1"/>
            <a:endParaRPr lang="en-US" dirty="0" smtClean="0"/>
          </a:p>
          <a:p>
            <a:pPr lvl="1">
              <a:buNone/>
            </a:pPr>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6827</TotalTime>
  <Words>2562</Words>
  <Application>Microsoft Office PowerPoint</Application>
  <PresentationFormat>On-screen Show (4:3)</PresentationFormat>
  <Paragraphs>465</Paragraphs>
  <Slides>43</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AHRQ March 2005</vt:lpstr>
      <vt:lpstr>Photo Editor Photo</vt:lpstr>
      <vt:lpstr>   </vt:lpstr>
      <vt:lpstr>Public Reporting One Potential Strategy to Improve Quality </vt:lpstr>
      <vt:lpstr>Goals for Discussion</vt:lpstr>
      <vt:lpstr>AHRQ Has a Significant Role in Public Reporting</vt:lpstr>
      <vt:lpstr>CMS, States, Others Use AHRQ Measures for Public Reporting</vt:lpstr>
      <vt:lpstr>AHRQ Has a Significant Role in Public Reporting (cont’d)</vt:lpstr>
      <vt:lpstr>Learning Network Example:  24 Chartered Value Exchanges </vt:lpstr>
      <vt:lpstr>AHRQ Role in Measures Reporting:   An Example from HCUP and the Quality Indicators</vt:lpstr>
      <vt:lpstr>Goals for Discussion</vt:lpstr>
      <vt:lpstr>MONAHRQ overview</vt:lpstr>
      <vt:lpstr>MONAHRQ motivation</vt:lpstr>
      <vt:lpstr>Slide 12</vt:lpstr>
      <vt:lpstr>MONAHRQ origins</vt:lpstr>
      <vt:lpstr>Slide 14</vt:lpstr>
      <vt:lpstr>Slide 15</vt:lpstr>
      <vt:lpstr>Slide 16</vt:lpstr>
      <vt:lpstr>Slide 17</vt:lpstr>
      <vt:lpstr>MONAHRQ adoption</vt:lpstr>
      <vt:lpstr>MONAHRQ tour: Hospital Quality Ratings</vt:lpstr>
      <vt:lpstr>Hospital Quality Ratings: Search page</vt:lpstr>
      <vt:lpstr>Hospital Quality Ratings: Search page</vt:lpstr>
      <vt:lpstr>Hospital Quality Ratings: Classification table</vt:lpstr>
      <vt:lpstr>Hospital Quality Ratings: Bar charts</vt:lpstr>
      <vt:lpstr>Hospital Quality Ratings: Detailed statistics tables</vt:lpstr>
      <vt:lpstr>MONAHRQ tour: Maps of Avoidable Hospital Stays</vt:lpstr>
      <vt:lpstr>Maps of Avoidable Stays: Search page</vt:lpstr>
      <vt:lpstr>Maps of Avoidable Stays: County maps</vt:lpstr>
      <vt:lpstr>Maps of Avoidable Stays: Potential cost savings</vt:lpstr>
      <vt:lpstr>Slide 29</vt:lpstr>
      <vt:lpstr>Slide 30</vt:lpstr>
      <vt:lpstr>MONAHRQ goals</vt:lpstr>
      <vt:lpstr>Future plans</vt:lpstr>
      <vt:lpstr>Email  us: carol.sniegoski@ahrq.hhs.gov  anne.elixhauser@ahrq.hhs.gov  </vt:lpstr>
      <vt:lpstr>Discussion</vt:lpstr>
      <vt:lpstr>Goals for Discussion</vt:lpstr>
      <vt:lpstr>The Science of Public Reporting Initiative</vt:lpstr>
      <vt:lpstr>First Step: AHRQ Summit on Public Reporting  for Consumers March 23, 2011</vt:lpstr>
      <vt:lpstr>Slide 38</vt:lpstr>
      <vt:lpstr>Science of Public Reporting Initiative: The Structure</vt:lpstr>
      <vt:lpstr>#1 Build the Science: Pilots and  Evaluations to Fill Evidence Gaps</vt:lpstr>
      <vt:lpstr>    #2 Form User’s Group: CMS, States, Consumers, CVEs, other Community Initiatives</vt:lpstr>
      <vt:lpstr>#3 Facilitate Use of New Evidence</vt:lpstr>
      <vt:lpstr>Questions and Discussion: Science of Public Reporting Initiative</vt:lpstr>
    </vt:vector>
  </TitlesOfParts>
  <Company>DHHS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to Value-Driven,  Quality Health Care</dc:title>
  <dc:creator>JDeLaMar</dc:creator>
  <cp:lastModifiedBy>DHHS</cp:lastModifiedBy>
  <cp:revision>277</cp:revision>
  <dcterms:created xsi:type="dcterms:W3CDTF">2007-07-16T17:26:21Z</dcterms:created>
  <dcterms:modified xsi:type="dcterms:W3CDTF">2011-08-01T14:41:02Z</dcterms:modified>
</cp:coreProperties>
</file>