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0"/>
  </p:notesMasterIdLst>
  <p:handoutMasterIdLst>
    <p:handoutMasterId r:id="rId51"/>
  </p:handoutMasterIdLst>
  <p:sldIdLst>
    <p:sldId id="1174" r:id="rId2"/>
    <p:sldId id="1180" r:id="rId3"/>
    <p:sldId id="1085" r:id="rId4"/>
    <p:sldId id="1242" r:id="rId5"/>
    <p:sldId id="1306" r:id="rId6"/>
    <p:sldId id="1300" r:id="rId7"/>
    <p:sldId id="1301" r:id="rId8"/>
    <p:sldId id="1303" r:id="rId9"/>
    <p:sldId id="1304" r:id="rId10"/>
    <p:sldId id="1284" r:id="rId11"/>
    <p:sldId id="1286" r:id="rId12"/>
    <p:sldId id="1293" r:id="rId13"/>
    <p:sldId id="1294" r:id="rId14"/>
    <p:sldId id="1295" r:id="rId15"/>
    <p:sldId id="1296" r:id="rId16"/>
    <p:sldId id="1307" r:id="rId17"/>
    <p:sldId id="1316" r:id="rId18"/>
    <p:sldId id="1317" r:id="rId19"/>
    <p:sldId id="1318" r:id="rId20"/>
    <p:sldId id="1280" r:id="rId21"/>
    <p:sldId id="1263" r:id="rId22"/>
    <p:sldId id="1264" r:id="rId23"/>
    <p:sldId id="1265" r:id="rId24"/>
    <p:sldId id="1312" r:id="rId25"/>
    <p:sldId id="1267" r:id="rId26"/>
    <p:sldId id="1268" r:id="rId27"/>
    <p:sldId id="1269" r:id="rId28"/>
    <p:sldId id="1271" r:id="rId29"/>
    <p:sldId id="1313" r:id="rId30"/>
    <p:sldId id="1314" r:id="rId31"/>
    <p:sldId id="1273" r:id="rId32"/>
    <p:sldId id="1274" r:id="rId33"/>
    <p:sldId id="1276" r:id="rId34"/>
    <p:sldId id="1277" r:id="rId35"/>
    <p:sldId id="1278" r:id="rId36"/>
    <p:sldId id="1319" r:id="rId37"/>
    <p:sldId id="1279" r:id="rId38"/>
    <p:sldId id="1311" r:id="rId39"/>
    <p:sldId id="1309" r:id="rId40"/>
    <p:sldId id="1289" r:id="rId41"/>
    <p:sldId id="1288" r:id="rId42"/>
    <p:sldId id="1290" r:id="rId43"/>
    <p:sldId id="1315" r:id="rId44"/>
    <p:sldId id="1282" r:id="rId45"/>
    <p:sldId id="1283" r:id="rId46"/>
    <p:sldId id="1148" r:id="rId47"/>
    <p:sldId id="1308" r:id="rId48"/>
    <p:sldId id="1310" r:id="rId49"/>
  </p:sldIdLst>
  <p:sldSz cx="9144000" cy="6858000" type="screen4x3"/>
  <p:notesSz cx="7019925" cy="9305925"/>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99"/>
    <a:srgbClr val="86001A"/>
    <a:srgbClr val="A50021"/>
    <a:srgbClr val="99CC00"/>
    <a:srgbClr val="FF6600"/>
    <a:srgbClr val="FF9933"/>
    <a:srgbClr val="000000"/>
    <a:srgbClr val="E0FFC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autoAdjust="0"/>
    <p:restoredTop sz="94654" autoAdjust="0"/>
  </p:normalViewPr>
  <p:slideViewPr>
    <p:cSldViewPr>
      <p:cViewPr varScale="1">
        <p:scale>
          <a:sx n="110" d="100"/>
          <a:sy n="110" d="100"/>
        </p:scale>
        <p:origin x="-408" y="-84"/>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3096"/>
    </p:cViewPr>
  </p:sorterViewPr>
  <p:notesViewPr>
    <p:cSldViewPr>
      <p:cViewPr varScale="1">
        <p:scale>
          <a:sx n="44" d="100"/>
          <a:sy n="44" d="100"/>
        </p:scale>
        <p:origin x="-1493" y="-80"/>
      </p:cViewPr>
      <p:guideLst>
        <p:guide orient="horz" pos="2930"/>
        <p:guide pos="2211"/>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50025" y="8905875"/>
            <a:ext cx="398463" cy="306388"/>
          </a:xfrm>
          <a:prstGeom prst="rect">
            <a:avLst/>
          </a:prstGeom>
          <a:noFill/>
          <a:ln w="12700">
            <a:noFill/>
            <a:miter lim="800000"/>
            <a:headEnd/>
            <a:tailEnd/>
          </a:ln>
          <a:effectLst/>
        </p:spPr>
        <p:txBody>
          <a:bodyPr wrap="none" lIns="92359" tIns="45372" rIns="92359" bIns="45372" anchor="ctr">
            <a:spAutoFit/>
          </a:bodyPr>
          <a:lstStyle/>
          <a:p>
            <a:pPr algn="r" defTabSz="933450">
              <a:defRPr/>
            </a:pPr>
            <a:fld id="{92F3BB63-CD3C-4156-BC22-4E34E6FF304B}" type="slidenum">
              <a:rPr lang="en-US" sz="1400"/>
              <a:pPr algn="r" defTabSz="933450">
                <a:defRPr/>
              </a:pPr>
              <a:t>‹#›</a:t>
            </a:fld>
            <a:endParaRPr lang="en-US"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6625" y="4419600"/>
            <a:ext cx="5146675" cy="4187825"/>
          </a:xfrm>
          <a:prstGeom prst="rect">
            <a:avLst/>
          </a:prstGeom>
          <a:noFill/>
          <a:ln w="12700">
            <a:noFill/>
            <a:miter lim="800000"/>
            <a:headEnd/>
            <a:tailEnd/>
          </a:ln>
          <a:effectLst/>
        </p:spPr>
        <p:txBody>
          <a:bodyPr vert="horz" wrap="square" lIns="92359" tIns="45372" rIns="92359" bIns="45372"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43" name="Rectangle 3"/>
          <p:cNvSpPr>
            <a:spLocks noGrp="1" noRot="1" noChangeAspect="1" noChangeArrowheads="1" noTextEdit="1"/>
          </p:cNvSpPr>
          <p:nvPr>
            <p:ph type="sldImg" idx="2"/>
          </p:nvPr>
        </p:nvSpPr>
        <p:spPr bwMode="auto">
          <a:xfrm>
            <a:off x="1185863" y="700088"/>
            <a:ext cx="4648200" cy="3486150"/>
          </a:xfrm>
          <a:prstGeom prst="rect">
            <a:avLst/>
          </a:prstGeom>
          <a:noFill/>
          <a:ln w="12700">
            <a:solidFill>
              <a:schemeClr val="tx1"/>
            </a:solidFill>
            <a:miter lim="800000"/>
            <a:headEnd/>
            <a:tailEnd/>
          </a:ln>
        </p:spPr>
      </p:sp>
      <p:sp>
        <p:nvSpPr>
          <p:cNvPr id="2052" name="Rectangle 4"/>
          <p:cNvSpPr>
            <a:spLocks noChangeArrowheads="1"/>
          </p:cNvSpPr>
          <p:nvPr/>
        </p:nvSpPr>
        <p:spPr bwMode="auto">
          <a:xfrm>
            <a:off x="6550025" y="8905875"/>
            <a:ext cx="398463" cy="306388"/>
          </a:xfrm>
          <a:prstGeom prst="rect">
            <a:avLst/>
          </a:prstGeom>
          <a:noFill/>
          <a:ln w="12700">
            <a:noFill/>
            <a:miter lim="800000"/>
            <a:headEnd/>
            <a:tailEnd/>
          </a:ln>
          <a:effectLst/>
        </p:spPr>
        <p:txBody>
          <a:bodyPr wrap="none" lIns="92359" tIns="45372" rIns="92359" bIns="45372" anchor="ctr">
            <a:spAutoFit/>
          </a:bodyPr>
          <a:lstStyle/>
          <a:p>
            <a:pPr algn="r" defTabSz="933450">
              <a:defRPr/>
            </a:pPr>
            <a:fld id="{639E195B-25F6-4E4C-8441-D33DF813F096}" type="slidenum">
              <a:rPr lang="en-US" sz="1400"/>
              <a:pPr algn="r" defTabSz="933450">
                <a:defRPr/>
              </a:pPr>
              <a:t>‹#›</a:t>
            </a:fld>
            <a:endParaRPr lang="en-US" sz="140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grants.nih.gov/grants/guide/pa-files/PA-11-198.html" TargetMode="External"/><Relationship Id="rId2" Type="http://schemas.openxmlformats.org/officeDocument/2006/relationships/slide" Target="../slides/slide25.xml"/><Relationship Id="rId1" Type="http://schemas.openxmlformats.org/officeDocument/2006/relationships/notesMaster" Target="../notesMasters/notesMaster1.xml"/><Relationship Id="rId5" Type="http://schemas.openxmlformats.org/officeDocument/2006/relationships/hyperlink" Target="http://grants.nih.gov/grants/guide/notice-files/NOT-HS-11-016.html" TargetMode="External"/><Relationship Id="rId4" Type="http://schemas.openxmlformats.org/officeDocument/2006/relationships/hyperlink" Target="http://grants.nih.gov/grants/guide/pa-files/PA-11-199.html"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nSpc>
                <a:spcPct val="80000"/>
              </a:lnSpc>
              <a:defRPr/>
            </a:pPr>
            <a:r>
              <a:rPr lang="en-US" sz="2000" dirty="0" smtClean="0"/>
              <a:t>Released on July 5</a:t>
            </a:r>
            <a:r>
              <a:rPr lang="en-US" sz="2000" baseline="30000" dirty="0" smtClean="0"/>
              <a:t>th</a:t>
            </a:r>
            <a:endParaRPr lang="en-US" sz="2000" dirty="0" smtClean="0"/>
          </a:p>
          <a:p>
            <a:pPr>
              <a:defRPr/>
            </a:pPr>
            <a:r>
              <a:rPr lang="en-US" sz="2000" dirty="0" smtClean="0"/>
              <a:t>The toolkit has seven main sections:</a:t>
            </a:r>
          </a:p>
          <a:p>
            <a:pPr lvl="1">
              <a:defRPr/>
            </a:pPr>
            <a:r>
              <a:rPr lang="en-US" sz="2000" dirty="0" smtClean="0"/>
              <a:t>An introductory section on What is Workflow</a:t>
            </a:r>
          </a:p>
          <a:p>
            <a:pPr lvl="1">
              <a:defRPr/>
            </a:pPr>
            <a:r>
              <a:rPr lang="en-US" sz="2000" b="1" dirty="0" smtClean="0"/>
              <a:t>Educational Presentations </a:t>
            </a:r>
            <a:r>
              <a:rPr lang="en-US" sz="2000" dirty="0" smtClean="0"/>
              <a:t>that practices use to learn or teach others about the importance of workflow in the implementation of health IT</a:t>
            </a:r>
          </a:p>
          <a:p>
            <a:pPr lvl="1">
              <a:defRPr/>
            </a:pPr>
            <a:r>
              <a:rPr lang="en-US" sz="2000" b="1" dirty="0" smtClean="0"/>
              <a:t>Workflow Tool Examples </a:t>
            </a:r>
            <a:r>
              <a:rPr lang="en-US" sz="2000" dirty="0" smtClean="0"/>
              <a:t>that guide users through health IT implementation stages and recommended workflow analysis steps</a:t>
            </a:r>
          </a:p>
          <a:p>
            <a:pPr lvl="1">
              <a:defRPr/>
            </a:pPr>
            <a:r>
              <a:rPr lang="en-US" sz="2000" dirty="0" smtClean="0"/>
              <a:t>Individual summaries of nearly 100 </a:t>
            </a:r>
            <a:r>
              <a:rPr lang="en-US" sz="2000" b="1" dirty="0" smtClean="0"/>
              <a:t>Workflow Tools </a:t>
            </a:r>
            <a:r>
              <a:rPr lang="en-US" sz="2000" dirty="0" smtClean="0"/>
              <a:t>that practices can use</a:t>
            </a:r>
          </a:p>
          <a:p>
            <a:pPr lvl="1">
              <a:defRPr/>
            </a:pPr>
            <a:r>
              <a:rPr lang="en-US" sz="2000" dirty="0" smtClean="0"/>
              <a:t>Summaries of </a:t>
            </a:r>
            <a:r>
              <a:rPr lang="en-US" sz="2000" b="1" dirty="0" smtClean="0"/>
              <a:t>Others’ Experiences </a:t>
            </a:r>
            <a:r>
              <a:rPr lang="en-US" sz="2000" dirty="0" smtClean="0"/>
              <a:t>with health IT and workflow</a:t>
            </a:r>
          </a:p>
          <a:p>
            <a:pPr lvl="1">
              <a:defRPr/>
            </a:pPr>
            <a:r>
              <a:rPr lang="en-US" sz="2000" dirty="0" smtClean="0"/>
              <a:t>Summaries of the current </a:t>
            </a:r>
            <a:r>
              <a:rPr lang="en-US" sz="2000" b="1" dirty="0" smtClean="0"/>
              <a:t>Research</a:t>
            </a:r>
            <a:r>
              <a:rPr lang="en-US" sz="2000" dirty="0" smtClean="0"/>
              <a:t> on health IT and workflow</a:t>
            </a:r>
          </a:p>
          <a:p>
            <a:pPr lvl="1">
              <a:defRPr/>
            </a:pPr>
            <a:r>
              <a:rPr lang="en-US" sz="2000" b="1" dirty="0" smtClean="0"/>
              <a:t>Links</a:t>
            </a:r>
            <a:r>
              <a:rPr lang="en-US" sz="2000" dirty="0" smtClean="0"/>
              <a:t> to other relevant organizations and resources</a:t>
            </a:r>
          </a:p>
          <a:p>
            <a:endParaRPr lang="en-US" dirty="0"/>
          </a:p>
        </p:txBody>
      </p:sp>
      <p:sp>
        <p:nvSpPr>
          <p:cNvPr id="4" name="Slide Number Placeholder 3"/>
          <p:cNvSpPr>
            <a:spLocks noGrp="1"/>
          </p:cNvSpPr>
          <p:nvPr>
            <p:ph type="sldNum" sz="quarter" idx="10"/>
          </p:nvPr>
        </p:nvSpPr>
        <p:spPr>
          <a:xfrm>
            <a:off x="3976333" y="8838621"/>
            <a:ext cx="3041968" cy="465698"/>
          </a:xfrm>
          <a:prstGeom prst="rect">
            <a:avLst/>
          </a:prstGeom>
        </p:spPr>
        <p:txBody>
          <a:bodyPr lIns="92967" tIns="46484" rIns="92967" bIns="46484"/>
          <a:lstStyle/>
          <a:p>
            <a:pPr>
              <a:defRPr/>
            </a:pPr>
            <a:fld id="{B115E565-D57E-437F-9E28-896BFA726FC3}" type="slidenum">
              <a:rPr lang="en-US" smtClean="0"/>
              <a:pPr>
                <a:defRPr/>
              </a:pPr>
              <a:t>27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9138" name="Rectangle 2"/>
          <p:cNvSpPr>
            <a:spLocks noGrp="1" noRot="1" noChangeAspect="1" noChangeArrowheads="1" noTextEdit="1"/>
          </p:cNvSpPr>
          <p:nvPr>
            <p:ph type="sldImg"/>
          </p:nvPr>
        </p:nvSpPr>
        <p:spPr>
          <a:ln/>
        </p:spPr>
      </p:sp>
      <p:sp>
        <p:nvSpPr>
          <p:cNvPr id="1499139" name="Rectangle 3"/>
          <p:cNvSpPr>
            <a:spLocks noGrp="1" noChangeArrowheads="1"/>
          </p:cNvSpPr>
          <p:nvPr>
            <p:ph type="body" idx="1"/>
          </p:nvPr>
        </p:nvSpPr>
        <p:spPr/>
        <p:txBody>
          <a:bodyPr/>
          <a:lstStyle/>
          <a:p>
            <a:pPr marL="189752" indent="-189752"/>
            <a:endParaRPr lang="en-US" dirty="0"/>
          </a:p>
          <a:p>
            <a:pPr marL="189752" indent="-189752"/>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9138" name="Rectangle 2"/>
          <p:cNvSpPr>
            <a:spLocks noGrp="1" noRot="1" noChangeAspect="1" noChangeArrowheads="1" noTextEdit="1"/>
          </p:cNvSpPr>
          <p:nvPr>
            <p:ph type="sldImg"/>
          </p:nvPr>
        </p:nvSpPr>
        <p:spPr>
          <a:ln/>
        </p:spPr>
      </p:sp>
      <p:sp>
        <p:nvSpPr>
          <p:cNvPr id="1499139" name="Rectangle 3"/>
          <p:cNvSpPr>
            <a:spLocks noGrp="1" noChangeArrowheads="1"/>
          </p:cNvSpPr>
          <p:nvPr>
            <p:ph type="body" idx="1"/>
          </p:nvPr>
        </p:nvSpPr>
        <p:spPr/>
        <p:txBody>
          <a:bodyPr/>
          <a:lstStyle/>
          <a:p>
            <a:pPr marL="189752" indent="-189752"/>
            <a:endParaRPr lang="en-US" dirty="0"/>
          </a:p>
          <a:p>
            <a:pPr marL="189752" indent="-189752"/>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w="9525"/>
        </p:spPr>
        <p:txBody>
          <a:bodyPr/>
          <a:lstStyle/>
          <a:p>
            <a:endParaRPr lang="en-US" smtClean="0">
              <a:solidFill>
                <a:srgbClr val="002060"/>
              </a:solidFill>
            </a:endParaRPr>
          </a:p>
          <a:p>
            <a:endParaRPr lang="en-US" smtClean="0"/>
          </a:p>
        </p:txBody>
      </p:sp>
      <p:sp>
        <p:nvSpPr>
          <p:cNvPr id="7172" name="Slide Number Placeholder 3"/>
          <p:cNvSpPr>
            <a:spLocks noGrp="1"/>
          </p:cNvSpPr>
          <p:nvPr>
            <p:ph type="sldNum" sz="quarter" idx="4294967295"/>
          </p:nvPr>
        </p:nvSpPr>
        <p:spPr bwMode="auto">
          <a:xfrm>
            <a:off x="3975831" y="8839594"/>
            <a:ext cx="3042500" cy="464739"/>
          </a:xfrm>
          <a:prstGeom prst="rect">
            <a:avLst/>
          </a:prstGeom>
          <a:noFill/>
          <a:ln>
            <a:miter lim="800000"/>
            <a:headEnd/>
            <a:tailEnd/>
          </a:ln>
        </p:spPr>
        <p:txBody>
          <a:bodyPr lIns="93284" tIns="46641" rIns="93284" bIns="46641"/>
          <a:lstStyle/>
          <a:p>
            <a:fld id="{568C8740-7CD1-41C4-96D8-56E0BDC467E9}" type="slidenum">
              <a:rPr lang="en-US"/>
              <a:pPr/>
              <a:t>37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w="9525"/>
        </p:spPr>
        <p:txBody>
          <a:bodyPr/>
          <a:lstStyle/>
          <a:p>
            <a:endParaRPr lang="en-US" smtClean="0"/>
          </a:p>
        </p:txBody>
      </p:sp>
      <p:sp>
        <p:nvSpPr>
          <p:cNvPr id="43012" name="Slide Number Placeholder 3"/>
          <p:cNvSpPr>
            <a:spLocks noGrp="1"/>
          </p:cNvSpPr>
          <p:nvPr>
            <p:ph type="sldNum" sz="quarter" idx="4294967295"/>
          </p:nvPr>
        </p:nvSpPr>
        <p:spPr>
          <a:xfrm>
            <a:off x="3975100" y="8839200"/>
            <a:ext cx="3043238" cy="465138"/>
          </a:xfrm>
          <a:prstGeom prst="rect">
            <a:avLst/>
          </a:prstGeom>
        </p:spPr>
        <p:txBody>
          <a:bodyPr lIns="91541" tIns="45770" rIns="91541" bIns="45770"/>
          <a:lstStyle/>
          <a:p>
            <a:pPr defTabSz="932888">
              <a:defRPr/>
            </a:pPr>
            <a:fld id="{F42EF233-7614-4571-AC78-49CEEC11FE01}" type="slidenum">
              <a:rPr lang="en-US"/>
              <a:pPr defTabSz="932888">
                <a:defRPr/>
              </a:pPr>
              <a:t>41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w="9525"/>
        </p:spPr>
        <p:txBody>
          <a:bodyPr/>
          <a:lstStyle/>
          <a:p>
            <a:pPr eaLnBrk="1" hangingPunct="1"/>
            <a:r>
              <a:rPr lang="en-US" smtClean="0"/>
              <a:t>Update on Report to Congress: workgroup of TF members has completed a draft.  Final report to be completed by August.  Plan to submit to Congress in September.  USPSTF has had calls with Community Task Force.  Plan to have standard boilerplate in each about the 2 task forces; submit reports at the same time; similar look and feel to reports.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p:spPr>
        <p:txBody>
          <a:bodyPr/>
          <a:lstStyle/>
          <a:p>
            <a:pPr eaLnBrk="1" hangingPunct="1"/>
            <a:r>
              <a:rPr lang="en-US" smtClean="0"/>
              <a:t>Topic-specific stakeho</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xfrm>
            <a:off x="3976333" y="8839014"/>
            <a:ext cx="3041968" cy="465296"/>
          </a:xfrm>
          <a:prstGeom prst="rect">
            <a:avLst/>
          </a:prstGeom>
          <a:noFill/>
          <a:ln>
            <a:miter lim="800000"/>
            <a:headEnd/>
            <a:tailEnd/>
          </a:ln>
        </p:spPr>
        <p:txBody>
          <a:bodyPr wrap="square" lIns="93287" tIns="46644" rIns="93287" bIns="46644" numCol="1" anchorCtr="0" compatLnSpc="1">
            <a:prstTxWarp prst="textNoShape">
              <a:avLst/>
            </a:prstTxWarp>
          </a:bodyPr>
          <a:lstStyle/>
          <a:p>
            <a:pPr defTabSz="931252"/>
            <a:fld id="{219262E6-D3A3-439E-BAD7-BB9B335573CA}" type="slidenum">
              <a:rPr lang="en-US" smtClean="0"/>
              <a:pPr defTabSz="931252"/>
              <a:t>24</a:t>
            </a:fld>
            <a:endParaRPr lang="en-US" dirty="0" smtClean="0"/>
          </a:p>
        </p:txBody>
      </p:sp>
      <p:sp>
        <p:nvSpPr>
          <p:cNvPr id="112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a:xfrm>
            <a:off x="661369" y="4421930"/>
            <a:ext cx="5612690" cy="4496248"/>
          </a:xfrm>
          <a:ln/>
        </p:spPr>
        <p:txBody>
          <a:bodyPr/>
          <a:lstStyle/>
          <a:p>
            <a:pPr eaLnBrk="1" fontAlgn="auto" hangingPunct="1">
              <a:spcBef>
                <a:spcPts val="0"/>
              </a:spcBef>
              <a:spcAft>
                <a:spcPts val="0"/>
              </a:spcAft>
              <a:defRPr/>
            </a:pPr>
            <a:r>
              <a:rPr lang="en-US" dirty="0" smtClean="0"/>
              <a:t>The Kids' Inpatient Database, or the KID, is specifically designed for pediatric research, particularly for the study of rare pediatric conditions. The KID is produced every three years starting with 1997 data. The way the KID is created is quite different than the other two national databases – the NIS and the NEDS.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Children are not hospitalized that often and that's a good thing. In fact, the most common reason for a child to be hospitalized is for their own birth! About two thirds of all pediatric hospital stays are for newborns. And, the vast majority of these newborn stays are uncomplicated, routine births. This is great from a public health perspective, but all these healthy, uncomplicated births overwhelm the database making it difficult to identify rare pediatric hospitalizations.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The KID contains p</a:t>
            </a:r>
            <a:r>
              <a:rPr lang="en-US" dirty="0" smtClean="0">
                <a:solidFill>
                  <a:srgbClr val="FFFFFF"/>
                </a:solidFill>
                <a:effectLst>
                  <a:outerShdw blurRad="38100" dist="38100" dir="2700000" algn="tl">
                    <a:srgbClr val="000000"/>
                  </a:outerShdw>
                </a:effectLst>
              </a:rPr>
              <a:t>ediatric inpatient hospital discharge data from a sample of pediatric discharges in participating HCUP States. It also contains data on all types of inpatient admissions—including those which started in the emergency department. </a:t>
            </a:r>
            <a:endParaRPr lang="en-US" dirty="0" smtClean="0"/>
          </a:p>
          <a:p>
            <a:pPr eaLnBrk="1" fontAlgn="auto" hangingPunct="1">
              <a:spcBef>
                <a:spcPts val="0"/>
              </a:spcBef>
              <a:spcAft>
                <a:spcPts val="0"/>
              </a:spcAft>
              <a:defRPr/>
            </a:pPr>
            <a:endParaRPr lang="en-US" i="1"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defRPr/>
            </a:pPr>
            <a:r>
              <a:rPr lang="en-US" dirty="0" smtClean="0"/>
              <a:t>New Health IT Funding Opportunities</a:t>
            </a:r>
          </a:p>
          <a:p>
            <a:pPr>
              <a:defRPr/>
            </a:pPr>
            <a:r>
              <a:rPr lang="en-US" sz="2400" b="1" dirty="0" smtClean="0"/>
              <a:t>Understanding Clinical Information Needs and Health Care Decision Making Processes in the Context of Health Information Technology (IT) (R01) </a:t>
            </a:r>
            <a:r>
              <a:rPr lang="en-US" sz="2400" dirty="0" smtClean="0"/>
              <a:t>(</a:t>
            </a:r>
            <a:r>
              <a:rPr lang="en-US" sz="2400" dirty="0" smtClean="0">
                <a:hlinkClick r:id="rId3"/>
              </a:rPr>
              <a:t>http://grants.nih.gov/grants/guide/pa-files/PA-11-198.html</a:t>
            </a:r>
            <a:r>
              <a:rPr lang="en-US" sz="2400" dirty="0" smtClean="0"/>
              <a:t>) </a:t>
            </a:r>
          </a:p>
          <a:p>
            <a:pPr>
              <a:defRPr/>
            </a:pPr>
            <a:r>
              <a:rPr lang="en-US" sz="2400" dirty="0" smtClean="0"/>
              <a:t>Fund research on the nature of cognition, task distribution, and work in health care delivery settings </a:t>
            </a:r>
          </a:p>
          <a:p>
            <a:pPr>
              <a:defRPr/>
            </a:pPr>
            <a:r>
              <a:rPr lang="en-US" sz="2400" dirty="0" smtClean="0"/>
              <a:t>Projects that knowledge gaps regarding providers' information needs and health care decision making processes.</a:t>
            </a:r>
          </a:p>
          <a:p>
            <a:pPr>
              <a:defRPr/>
            </a:pPr>
            <a:r>
              <a:rPr lang="en-US" sz="2400" dirty="0" smtClean="0"/>
              <a:t>Projects findings will inform appropriate design of health IT solutions that truly support clinical needs and lead to better outcomes</a:t>
            </a:r>
          </a:p>
          <a:p>
            <a:pPr>
              <a:defRPr/>
            </a:pPr>
            <a:r>
              <a:rPr lang="en-US" sz="2400" dirty="0" smtClean="0"/>
              <a:t>Up to $500,000 per year for five years. </a:t>
            </a:r>
          </a:p>
          <a:p>
            <a:pPr>
              <a:defRPr/>
            </a:pPr>
            <a:r>
              <a:rPr lang="en-US" sz="2400" b="1" dirty="0" smtClean="0"/>
              <a:t>Understanding User Needs and Context to Inform Consumer Health Information Technology (IT) Design (R01) FOA </a:t>
            </a:r>
            <a:r>
              <a:rPr lang="en-US" sz="2400" dirty="0" smtClean="0"/>
              <a:t>(</a:t>
            </a:r>
            <a:r>
              <a:rPr lang="en-US" sz="2400" dirty="0" smtClean="0">
                <a:hlinkClick r:id="rId4"/>
              </a:rPr>
              <a:t>http://grants.nih.gov/grants/guide/pa-files/PA-11-199.html</a:t>
            </a:r>
            <a:r>
              <a:rPr lang="en-US" sz="2400" dirty="0" smtClean="0"/>
              <a:t>) </a:t>
            </a:r>
          </a:p>
          <a:p>
            <a:pPr>
              <a:defRPr/>
            </a:pPr>
            <a:r>
              <a:rPr lang="en-US" sz="2400" dirty="0" smtClean="0"/>
              <a:t>Build a knowledge base about consumers' personal health information management needs and practices</a:t>
            </a:r>
          </a:p>
          <a:p>
            <a:pPr>
              <a:defRPr/>
            </a:pPr>
            <a:r>
              <a:rPr lang="en-US" sz="2400" dirty="0" smtClean="0"/>
              <a:t>Applicants will demonstrate how their proposed projects will lead to a better understanding of user needs and impact consumer health IT design.</a:t>
            </a:r>
          </a:p>
          <a:p>
            <a:pPr>
              <a:defRPr/>
            </a:pPr>
            <a:r>
              <a:rPr lang="en-US" sz="2400" dirty="0" smtClean="0"/>
              <a:t>Up to $500,000 per year for five years</a:t>
            </a:r>
          </a:p>
          <a:p>
            <a:pPr>
              <a:defRPr/>
            </a:pPr>
            <a:r>
              <a:rPr lang="en-US" dirty="0" smtClean="0"/>
              <a:t>Ongoing Funding Opportunity</a:t>
            </a:r>
          </a:p>
          <a:p>
            <a:pPr>
              <a:defRPr/>
            </a:pPr>
            <a:r>
              <a:rPr lang="en-US" sz="2800" dirty="0" smtClean="0"/>
              <a:t>Recently updated Special Emphasis Notice to fund health IT-focused career and dissertation grants (</a:t>
            </a:r>
            <a:r>
              <a:rPr lang="en-US" sz="2800" dirty="0" smtClean="0">
                <a:hlinkClick r:id="rId5" tooltip="http://grants.nih.gov/grants/guide/notice-files/NOT-HS-11-016.html"/>
              </a:rPr>
              <a:t>http://grants.nih.gov/grants/guide/notice-files/NOT-HS-11-016.html</a:t>
            </a:r>
            <a:r>
              <a:rPr lang="en-US" sz="2800" dirty="0" smtClean="0"/>
              <a:t>)</a:t>
            </a:r>
          </a:p>
          <a:p>
            <a:pPr>
              <a:defRPr/>
            </a:pPr>
            <a:r>
              <a:rPr lang="en-US" sz="2800" dirty="0" smtClean="0"/>
              <a:t>Three areas of interest</a:t>
            </a:r>
          </a:p>
          <a:p>
            <a:pPr lvl="1">
              <a:defRPr/>
            </a:pPr>
            <a:r>
              <a:rPr lang="en-US" dirty="0" smtClean="0"/>
              <a:t>Patient-centered care</a:t>
            </a:r>
          </a:p>
          <a:p>
            <a:pPr lvl="1">
              <a:defRPr/>
            </a:pPr>
            <a:r>
              <a:rPr lang="en-US" dirty="0" smtClean="0"/>
              <a:t>Healthcare </a:t>
            </a:r>
            <a:r>
              <a:rPr lang="en-US" dirty="0" err="1" smtClean="0"/>
              <a:t>decisionmaking</a:t>
            </a:r>
            <a:endParaRPr lang="en-US" dirty="0" smtClean="0"/>
          </a:p>
          <a:p>
            <a:pPr lvl="1">
              <a:defRPr/>
            </a:pPr>
            <a:r>
              <a:rPr lang="en-US" dirty="0" smtClean="0"/>
              <a:t>Medication management</a:t>
            </a:r>
          </a:p>
          <a:p>
            <a:pPr>
              <a:defRPr/>
            </a:pPr>
            <a:r>
              <a:rPr lang="en-US" sz="2800" dirty="0" smtClean="0"/>
              <a:t>Both inpatient and ambulatory settings</a:t>
            </a:r>
          </a:p>
          <a:p>
            <a:pPr>
              <a:defRPr/>
            </a:pPr>
            <a:r>
              <a:rPr lang="en-US" sz="2800" dirty="0" smtClean="0"/>
              <a:t>Must fill a known gap in the field</a:t>
            </a:r>
          </a:p>
          <a:p>
            <a:r>
              <a:rPr lang="en-US" sz="3700" dirty="0" smtClean="0"/>
              <a:t>Workflow Assessment for Health IT Toolkit</a:t>
            </a:r>
            <a:br>
              <a:rPr lang="en-US" sz="3700" dirty="0" smtClean="0"/>
            </a:br>
            <a:r>
              <a:rPr lang="en-US" sz="2200" dirty="0" smtClean="0"/>
              <a:t>http://healthit.ahrq.gov/workflow</a:t>
            </a:r>
          </a:p>
          <a:p>
            <a:pPr>
              <a:lnSpc>
                <a:spcPct val="80000"/>
              </a:lnSpc>
            </a:pPr>
            <a:r>
              <a:rPr lang="en-US" sz="2000" dirty="0" smtClean="0"/>
              <a:t>Released on July 5</a:t>
            </a:r>
            <a:r>
              <a:rPr lang="en-US" sz="2000" baseline="30000" dirty="0" smtClean="0"/>
              <a:t>th</a:t>
            </a:r>
            <a:endParaRPr lang="en-US" sz="2000" dirty="0" smtClean="0"/>
          </a:p>
          <a:p>
            <a:pPr>
              <a:lnSpc>
                <a:spcPct val="80000"/>
              </a:lnSpc>
              <a:buFont typeface="Wingdings" pitchFamily="2" charset="2"/>
              <a:buNone/>
            </a:pPr>
            <a:endParaRPr lang="en-US" sz="2000" dirty="0" smtClean="0"/>
          </a:p>
          <a:p>
            <a:endParaRPr lang="en-US" dirty="0"/>
          </a:p>
        </p:txBody>
      </p:sp>
      <p:sp>
        <p:nvSpPr>
          <p:cNvPr id="4" name="Slide Number Placeholder 3"/>
          <p:cNvSpPr>
            <a:spLocks noGrp="1"/>
          </p:cNvSpPr>
          <p:nvPr>
            <p:ph type="sldNum" sz="quarter" idx="10"/>
          </p:nvPr>
        </p:nvSpPr>
        <p:spPr>
          <a:xfrm>
            <a:off x="3976333" y="8838621"/>
            <a:ext cx="3041968" cy="465698"/>
          </a:xfrm>
          <a:prstGeom prst="rect">
            <a:avLst/>
          </a:prstGeom>
        </p:spPr>
        <p:txBody>
          <a:bodyPr lIns="92967" tIns="46484" rIns="92967" bIns="46484"/>
          <a:lstStyle/>
          <a:p>
            <a:pPr>
              <a:defRPr/>
            </a:pPr>
            <a:fld id="{B115E565-D57E-437F-9E28-896BFA726FC3}" type="slidenum">
              <a:rPr lang="en-US" smtClean="0"/>
              <a:pPr>
                <a:defRPr/>
              </a:pPr>
              <a:t>25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p:spPr>
        <p:txBody>
          <a:bodyPr/>
          <a:lstStyle/>
          <a:p>
            <a:r>
              <a:rPr lang="en-US" dirty="0" smtClean="0">
                <a:latin typeface="Arial" charset="0"/>
              </a:rPr>
              <a:t>Implications:</a:t>
            </a:r>
          </a:p>
          <a:p>
            <a:endParaRPr lang="en-US" dirty="0" smtClean="0">
              <a:effectLst/>
            </a:endParaRPr>
          </a:p>
          <a:p>
            <a:r>
              <a:rPr lang="en-US" dirty="0" smtClean="0">
                <a:effectLst/>
              </a:rPr>
              <a:t>For Decision makers</a:t>
            </a:r>
          </a:p>
          <a:p>
            <a:pPr lvl="1"/>
            <a:r>
              <a:rPr lang="en-US" dirty="0" smtClean="0">
                <a:effectLst/>
              </a:rPr>
              <a:t>Lack of clinical and cost effectiveness data </a:t>
            </a:r>
          </a:p>
          <a:p>
            <a:pPr lvl="1"/>
            <a:r>
              <a:rPr lang="en-US" dirty="0" smtClean="0">
                <a:effectLst/>
              </a:rPr>
              <a:t>Need for scrutiny of systems early</a:t>
            </a:r>
          </a:p>
          <a:p>
            <a:pPr lvl="1"/>
            <a:endParaRPr lang="en-US" sz="1000" dirty="0" smtClean="0"/>
          </a:p>
          <a:p>
            <a:r>
              <a:rPr lang="en-US" dirty="0" smtClean="0">
                <a:effectLst/>
              </a:rPr>
              <a:t>For Users</a:t>
            </a:r>
          </a:p>
          <a:p>
            <a:pPr lvl="1"/>
            <a:r>
              <a:rPr lang="en-US" dirty="0" smtClean="0">
                <a:effectLst/>
              </a:rPr>
              <a:t>Consider direct and indirect effects</a:t>
            </a:r>
          </a:p>
          <a:p>
            <a:pPr lvl="1"/>
            <a:r>
              <a:rPr lang="en-US" dirty="0" smtClean="0">
                <a:effectLst/>
              </a:rPr>
              <a:t>Prepare for major investments of time, energy, and resources</a:t>
            </a:r>
          </a:p>
          <a:p>
            <a:pPr lvl="1"/>
            <a:endParaRPr lang="en-US" dirty="0" smtClean="0">
              <a:effectLst/>
            </a:endParaRPr>
          </a:p>
          <a:p>
            <a:r>
              <a:rPr lang="en-US" dirty="0" smtClean="0">
                <a:latin typeface="Arial" charset="0"/>
              </a:rPr>
              <a:t>For Administrators</a:t>
            </a:r>
          </a:p>
          <a:p>
            <a:pPr lvl="1"/>
            <a:r>
              <a:rPr lang="en-US" dirty="0" smtClean="0">
                <a:latin typeface="Arial" charset="0"/>
              </a:rPr>
              <a:t>Use qualitative and quantitative evidence to plan for implementation</a:t>
            </a:r>
          </a:p>
          <a:p>
            <a:pPr lvl="1"/>
            <a:r>
              <a:rPr lang="en-US" dirty="0" smtClean="0">
                <a:latin typeface="Arial" charset="0"/>
              </a:rPr>
              <a:t>Balance expectations before and during</a:t>
            </a:r>
          </a:p>
          <a:p>
            <a:endParaRPr lang="en-US" dirty="0" smtClean="0">
              <a:latin typeface="Arial" charset="0"/>
            </a:endParaRPr>
          </a:p>
          <a:p>
            <a:r>
              <a:rPr lang="en-US" dirty="0" smtClean="0">
                <a:latin typeface="Arial" charset="0"/>
              </a:rPr>
              <a:t>For Researchers</a:t>
            </a:r>
          </a:p>
          <a:p>
            <a:pPr lvl="1"/>
            <a:r>
              <a:rPr lang="en-US" dirty="0" smtClean="0">
                <a:latin typeface="Arial" charset="0"/>
              </a:rPr>
              <a:t>Roadmap of evidence, gaps and future directions for research</a:t>
            </a:r>
          </a:p>
          <a:p>
            <a:pPr lvl="1"/>
            <a:r>
              <a:rPr lang="en-US" dirty="0" smtClean="0">
                <a:latin typeface="Arial" charset="0"/>
              </a:rPr>
              <a:t>Need to enforce use of standard definitions, reporting standards, and meaningful use objectives</a:t>
            </a:r>
          </a:p>
        </p:txBody>
      </p:sp>
      <p:sp>
        <p:nvSpPr>
          <p:cNvPr id="18436" name="Slide Number Placeholder 3"/>
          <p:cNvSpPr>
            <a:spLocks noGrp="1"/>
          </p:cNvSpPr>
          <p:nvPr>
            <p:ph type="sldNum" sz="quarter" idx="5"/>
          </p:nvPr>
        </p:nvSpPr>
        <p:spPr>
          <a:xfrm>
            <a:off x="3976333" y="8838621"/>
            <a:ext cx="3041968" cy="465698"/>
          </a:xfrm>
          <a:prstGeom prst="rect">
            <a:avLst/>
          </a:prstGeom>
          <a:noFill/>
        </p:spPr>
        <p:txBody>
          <a:bodyPr lIns="92967" tIns="46484" rIns="92967" bIns="46484"/>
          <a:lstStyle/>
          <a:p>
            <a:fld id="{E7116231-4B95-444E-A742-A0863EA77C59}" type="slidenum">
              <a:rPr lang="en-US" smtClean="0">
                <a:latin typeface="Arial" charset="0"/>
              </a:rPr>
              <a:pPr/>
              <a:t>26</a:t>
            </a:fld>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1"/>
          <p:cNvGrpSpPr>
            <a:grpSpLocks/>
          </p:cNvGrpSpPr>
          <p:nvPr userDrawn="1"/>
        </p:nvGrpSpPr>
        <p:grpSpPr bwMode="auto">
          <a:xfrm>
            <a:off x="0" y="3867150"/>
            <a:ext cx="7986713" cy="19050"/>
            <a:chOff x="0" y="840"/>
            <a:chExt cx="5660" cy="12"/>
          </a:xfrm>
        </p:grpSpPr>
        <p:sp>
          <p:nvSpPr>
            <p:cNvPr id="5" name="Line 102"/>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a:p>
          </p:txBody>
        </p:sp>
        <p:sp>
          <p:nvSpPr>
            <p:cNvPr id="6" name="Line 103"/>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a:p>
          </p:txBody>
        </p:sp>
      </p:grpSp>
      <p:graphicFrame>
        <p:nvGraphicFramePr>
          <p:cNvPr id="7" name="Object 111"/>
          <p:cNvGraphicFramePr>
            <a:graphicFrameLocks noChangeAspect="1"/>
          </p:cNvGraphicFramePr>
          <p:nvPr/>
        </p:nvGraphicFramePr>
        <p:xfrm>
          <a:off x="989013" y="381000"/>
          <a:ext cx="7164387" cy="1695450"/>
        </p:xfrm>
        <a:graphic>
          <a:graphicData uri="http://schemas.openxmlformats.org/presentationml/2006/ole">
            <p:oleObj spid="_x0000_s84994" name="Photo Editor Photo" r:id="rId3" imgW="6400000" imgH="1514686" progId="">
              <p:embed/>
            </p:oleObj>
          </a:graphicData>
        </a:graphic>
      </p:graphicFrame>
      <p:sp>
        <p:nvSpPr>
          <p:cNvPr id="63490" name="Rectangle 2"/>
          <p:cNvSpPr>
            <a:spLocks noGrp="1" noChangeArrowheads="1"/>
          </p:cNvSpPr>
          <p:nvPr>
            <p:ph type="ctrTitle"/>
          </p:nvPr>
        </p:nvSpPr>
        <p:spPr>
          <a:xfrm>
            <a:off x="609600" y="2819400"/>
            <a:ext cx="7789863" cy="915988"/>
          </a:xfrm>
        </p:spPr>
        <p:txBody>
          <a:bodyPr/>
          <a:lstStyle>
            <a:lvl1pPr>
              <a:defRPr/>
            </a:lvl1pPr>
          </a:lstStyle>
          <a:p>
            <a:r>
              <a:rPr lang="en-US"/>
              <a:t>Click to edit Master title style</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grpSp>
        <p:nvGrpSpPr>
          <p:cNvPr id="2"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p:spPr>
          <p:txBody>
            <a:bodyPr wrap="none" anchor="ctr"/>
            <a:lstStyle/>
            <a:p>
              <a:pPr>
                <a:defRPr/>
              </a:pPr>
              <a:endParaRPr lang="en-US"/>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p:spPr>
          <p:txBody>
            <a:bodyPr wrap="none" anchor="ctr"/>
            <a:lstStyle/>
            <a:p>
              <a:pPr>
                <a:defRPr/>
              </a:pPr>
              <a:endParaRPr lang="en-US"/>
            </a:p>
          </p:txBody>
        </p:sp>
      </p:grpSp>
      <p:pic>
        <p:nvPicPr>
          <p:cNvPr id="7" name="Picture 72" descr="HCUP LOGO_blu"/>
          <p:cNvPicPr>
            <a:picLocks noChangeAspect="1" noChangeArrowheads="1"/>
          </p:cNvPicPr>
          <p:nvPr/>
        </p:nvPicPr>
        <p:blipFill>
          <a:blip r:embed="rId3" cstate="print"/>
          <a:srcRect/>
          <a:stretch>
            <a:fillRect/>
          </a:stretch>
        </p:blipFill>
        <p:spPr bwMode="auto">
          <a:xfrm>
            <a:off x="7721600" y="85725"/>
            <a:ext cx="1295400" cy="1141413"/>
          </a:xfrm>
          <a:prstGeom prst="rect">
            <a:avLst/>
          </a:prstGeom>
          <a:solidFill>
            <a:schemeClr val="bg2"/>
          </a:solidFill>
          <a:ln w="9525">
            <a:noFill/>
            <a:miter lim="800000"/>
            <a:headEnd/>
            <a:tailEnd/>
          </a:ln>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p:oleObj spid="_x0000_s121858" name="Photo Editor Photo" r:id="rId4" imgW="3486637" imgH="1638529" progId="">
              <p:embed/>
            </p:oleObj>
          </a:graphicData>
        </a:graphic>
      </p:graphicFrame>
      <p:grpSp>
        <p:nvGrpSpPr>
          <p:cNvPr id="3"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p:spPr>
          <p:txBody>
            <a:bodyPr wrap="none" anchor="ctr"/>
            <a:lstStyle/>
            <a:p>
              <a:pPr>
                <a:defRPr/>
              </a:pPr>
              <a:endParaRPr lang="en-US"/>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p:spPr>
          <p:txBody>
            <a:bodyPr wrap="none" anchor="ctr"/>
            <a:lstStyle/>
            <a:p>
              <a:pPr>
                <a:defRPr/>
              </a:pPr>
              <a:endParaRPr lang="en-US"/>
            </a:p>
          </p:txBody>
        </p:sp>
      </p:grpSp>
      <p:pic>
        <p:nvPicPr>
          <p:cNvPr id="14" name="Picture 72" descr="HCUP LOGO_blu"/>
          <p:cNvPicPr>
            <a:picLocks noChangeAspect="1" noChangeArrowheads="1"/>
          </p:cNvPicPr>
          <p:nvPr/>
        </p:nvPicPr>
        <p:blipFill>
          <a:blip r:embed="rId3" cstate="print"/>
          <a:srcRect/>
          <a:stretch>
            <a:fillRect/>
          </a:stretch>
        </p:blipFill>
        <p:spPr bwMode="auto">
          <a:xfrm>
            <a:off x="7721600" y="85725"/>
            <a:ext cx="1295400" cy="1141413"/>
          </a:xfrm>
          <a:prstGeom prst="rect">
            <a:avLst/>
          </a:prstGeom>
          <a:solidFill>
            <a:schemeClr val="bg2"/>
          </a:solidFill>
          <a:ln w="9525">
            <a:noFill/>
            <a:miter lim="800000"/>
            <a:headEnd/>
            <a:tailEnd/>
          </a:ln>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62" tIns="44438" rIns="90462" bIns="44438"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62" tIns="44438" rIns="90462" bIns="444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0" name="Group 93"/>
          <p:cNvGrpSpPr>
            <a:grpSpLocks/>
          </p:cNvGrpSpPr>
          <p:nvPr userDrawn="1"/>
        </p:nvGrpSpPr>
        <p:grpSpPr bwMode="auto">
          <a:xfrm>
            <a:off x="0" y="1333500"/>
            <a:ext cx="7986713" cy="20638"/>
            <a:chOff x="0" y="840"/>
            <a:chExt cx="5660" cy="12"/>
          </a:xfrm>
        </p:grpSpPr>
        <p:sp>
          <p:nvSpPr>
            <p:cNvPr id="1118" name="Line 94"/>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a:p>
          </p:txBody>
        </p:sp>
        <p:sp>
          <p:nvSpPr>
            <p:cNvPr id="1119" name="Line 95"/>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a:p>
          </p:txBody>
        </p:sp>
      </p:grpSp>
      <p:graphicFrame>
        <p:nvGraphicFramePr>
          <p:cNvPr id="1026" name="Object 109"/>
          <p:cNvGraphicFramePr>
            <a:graphicFrameLocks noChangeAspect="1"/>
          </p:cNvGraphicFramePr>
          <p:nvPr/>
        </p:nvGraphicFramePr>
        <p:xfrm>
          <a:off x="144463" y="317500"/>
          <a:ext cx="1428750" cy="671513"/>
        </p:xfrm>
        <a:graphic>
          <a:graphicData uri="http://schemas.openxmlformats.org/presentationml/2006/ole">
            <p:oleObj spid="_x0000_s1026" name="Photo Editor Photo" r:id="rId15"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3820"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3" r:id="rId12"/>
  </p:sldLayoutIdLst>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50838"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1175" indent="-227013" algn="l" rtl="0" eaLnBrk="0" fontAlgn="base" hangingPunct="0">
        <a:lnSpc>
          <a:spcPct val="90000"/>
        </a:lnSpc>
        <a:spcBef>
          <a:spcPct val="30000"/>
        </a:spcBef>
        <a:spcAft>
          <a:spcPct val="0"/>
        </a:spcAft>
        <a:buClr>
          <a:srgbClr val="66FFFF"/>
        </a:buClr>
        <a:buSzPct val="65000"/>
        <a:buFont typeface="Monotype Sorts" pitchFamily="28" charset="2"/>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Dress%2030.wmv"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mcr.sagepub.com/content/early/recen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25.xml.rels><?xml version="1.0" encoding="UTF-8" standalone="yes"?>
<Relationships xmlns="http://schemas.openxmlformats.org/package/2006/relationships"><Relationship Id="rId3" Type="http://schemas.openxmlformats.org/officeDocument/2006/relationships/hyperlink" Target="http://grants.nih.gov/grants/guide/pa-files/PA-11-198.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grants.nih.gov/grants/guide/notice-files/NOT-HS-11-016.html" TargetMode="External"/><Relationship Id="rId4" Type="http://schemas.openxmlformats.org/officeDocument/2006/relationships/hyperlink" Target="http://grants.nih.gov/grants/guide/pa-files/PA-11-199.html"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hyperlink" Target="http://www.effectivehealthcare.ahrq.gov/index.cfm/slides/?pageaction=displaySlides&amp;tk=38&amp;pg=1"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hyperlink" Target="http://www.effectivehealthcare.ahrq.gov/index.cfm/slides/?pageaction=displaySlides&amp;tk=37&amp;pg=2" TargetMode="External"/><Relationship Id="rId11" Type="http://schemas.openxmlformats.org/officeDocument/2006/relationships/image" Target="../media/image39.png"/><Relationship Id="rId5" Type="http://schemas.openxmlformats.org/officeDocument/2006/relationships/image" Target="../media/image35.pn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hyperlink" Target="http://www.effectivehealthcare.ahrq.gov/index.cfm/slides/?pageaction=displaySlides&amp;tk=37&amp;pg=3"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www.businessgrouphealth.or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cdc.gov/mmwr/pdf/wk/mm60e0301.pdf"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Backache%2030_.wmv"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1730" name="Rectangle 2"/>
          <p:cNvSpPr>
            <a:spLocks noGrp="1" noChangeArrowheads="1"/>
          </p:cNvSpPr>
          <p:nvPr>
            <p:ph type="ctrTitle"/>
          </p:nvPr>
        </p:nvSpPr>
        <p:spPr/>
        <p:txBody>
          <a:bodyPr/>
          <a:lstStyle/>
          <a:p>
            <a:pPr>
              <a:defRPr/>
            </a:pPr>
            <a:r>
              <a:rPr lang="en-US" dirty="0" smtClean="0"/>
              <a:t>Director’s Update</a:t>
            </a:r>
          </a:p>
        </p:txBody>
      </p:sp>
      <p:sp>
        <p:nvSpPr>
          <p:cNvPr id="2121731" name="Rectangle 3"/>
          <p:cNvSpPr>
            <a:spLocks noGrp="1" noChangeArrowheads="1"/>
          </p:cNvSpPr>
          <p:nvPr>
            <p:ph type="subTitle" idx="1"/>
          </p:nvPr>
        </p:nvSpPr>
        <p:spPr>
          <a:xfrm>
            <a:off x="1150938" y="4267200"/>
            <a:ext cx="6435725" cy="1447800"/>
          </a:xfrm>
        </p:spPr>
        <p:txBody>
          <a:bodyPr/>
          <a:lstStyle/>
          <a:p>
            <a:pPr>
              <a:defRPr/>
            </a:pPr>
            <a:r>
              <a:rPr lang="en-US" sz="2800" b="1" dirty="0" smtClean="0"/>
              <a:t>Carolyn Clancy, MD</a:t>
            </a:r>
          </a:p>
          <a:p>
            <a:pPr>
              <a:defRPr/>
            </a:pPr>
            <a:r>
              <a:rPr lang="en-US" sz="2800" b="1" dirty="0" smtClean="0"/>
              <a:t>National Advisory Council</a:t>
            </a:r>
          </a:p>
          <a:p>
            <a:pPr>
              <a:defRPr/>
            </a:pPr>
            <a:r>
              <a:rPr lang="en-US" sz="2800" b="1" dirty="0" smtClean="0"/>
              <a:t>July 22,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Explore Your Treatment Options</a:t>
            </a:r>
            <a:endParaRPr lang="en-US" sz="3200" dirty="0"/>
          </a:p>
        </p:txBody>
      </p:sp>
      <p:sp>
        <p:nvSpPr>
          <p:cNvPr id="3" name="Content Placeholder 2"/>
          <p:cNvSpPr>
            <a:spLocks noGrp="1"/>
          </p:cNvSpPr>
          <p:nvPr>
            <p:ph idx="1"/>
          </p:nvPr>
        </p:nvSpPr>
        <p:spPr>
          <a:xfrm>
            <a:off x="304800" y="4800600"/>
            <a:ext cx="8610600" cy="1219200"/>
          </a:xfrm>
        </p:spPr>
        <p:txBody>
          <a:bodyPr/>
          <a:lstStyle/>
          <a:p>
            <a:pPr>
              <a:lnSpc>
                <a:spcPct val="80000"/>
              </a:lnSpc>
            </a:pPr>
            <a:r>
              <a:rPr lang="en-US" sz="2600" dirty="0" smtClean="0"/>
              <a:t>New AHRQ/Ad Council multimedia campaign</a:t>
            </a:r>
          </a:p>
          <a:p>
            <a:pPr>
              <a:lnSpc>
                <a:spcPct val="80000"/>
              </a:lnSpc>
            </a:pPr>
            <a:r>
              <a:rPr lang="en-US" sz="2600" dirty="0" smtClean="0"/>
              <a:t>Web site features stories from patients who successfully compared treatment options</a:t>
            </a:r>
          </a:p>
          <a:p>
            <a:pPr>
              <a:lnSpc>
                <a:spcPct val="80000"/>
              </a:lnSpc>
            </a:pPr>
            <a:r>
              <a:rPr lang="en-US" sz="2600" dirty="0" smtClean="0"/>
              <a:t>Features television, radio, print, Web, and outdoor ads</a:t>
            </a:r>
          </a:p>
        </p:txBody>
      </p:sp>
      <p:sp>
        <p:nvSpPr>
          <p:cNvPr id="6" name="TextBox 5"/>
          <p:cNvSpPr txBox="1"/>
          <p:nvPr/>
        </p:nvSpPr>
        <p:spPr>
          <a:xfrm>
            <a:off x="533400" y="6324600"/>
            <a:ext cx="8229600" cy="461665"/>
          </a:xfrm>
          <a:prstGeom prst="rect">
            <a:avLst/>
          </a:prstGeom>
          <a:noFill/>
        </p:spPr>
        <p:txBody>
          <a:bodyPr wrap="square" rtlCol="0">
            <a:spAutoFit/>
          </a:bodyPr>
          <a:lstStyle/>
          <a:p>
            <a:pPr algn="ctr"/>
            <a:r>
              <a:rPr lang="en-US" sz="2400" b="1" dirty="0" smtClean="0">
                <a:solidFill>
                  <a:schemeClr val="tx2"/>
                </a:solidFill>
                <a:effectLst>
                  <a:outerShdw blurRad="38100" dist="38100" dir="2700000" algn="tl">
                    <a:srgbClr val="000000">
                      <a:alpha val="43137"/>
                    </a:srgbClr>
                  </a:outerShdw>
                </a:effectLst>
              </a:rPr>
              <a:t>www.effectivehealthcare.ahrq.gov/options</a:t>
            </a:r>
            <a:endParaRPr lang="en-US" sz="2400" b="1" dirty="0">
              <a:solidFill>
                <a:schemeClr val="tx2"/>
              </a:solidFill>
              <a:effectLst>
                <a:outerShdw blurRad="38100" dist="38100" dir="2700000" algn="tl">
                  <a:srgbClr val="000000">
                    <a:alpha val="43137"/>
                  </a:srgbClr>
                </a:outerShdw>
              </a:effectLst>
            </a:endParaRPr>
          </a:p>
        </p:txBody>
      </p:sp>
      <p:pic>
        <p:nvPicPr>
          <p:cNvPr id="7" name="Picture 6" descr="Treatment Options Campaign - Web Site.jpg"/>
          <p:cNvPicPr>
            <a:picLocks noChangeAspect="1"/>
          </p:cNvPicPr>
          <p:nvPr/>
        </p:nvPicPr>
        <p:blipFill>
          <a:blip r:embed="rId2" cstate="print"/>
          <a:srcRect b="14583"/>
          <a:stretch>
            <a:fillRect/>
          </a:stretch>
        </p:blipFill>
        <p:spPr>
          <a:xfrm>
            <a:off x="0" y="1371600"/>
            <a:ext cx="9144000" cy="3124199"/>
          </a:xfrm>
          <a:prstGeom prst="rect">
            <a:avLst/>
          </a:prstGeom>
          <a:ln>
            <a:solidFill>
              <a:srgbClr val="002060"/>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Patient Engagement Video</a:t>
            </a:r>
            <a:endParaRPr lang="en-US" sz="3200" dirty="0"/>
          </a:p>
        </p:txBody>
      </p:sp>
      <p:pic>
        <p:nvPicPr>
          <p:cNvPr id="4" name="Picture 3" descr="Treatment Options Campaign - Dress.jpg">
            <a:hlinkClick r:id="rId2" action="ppaction://hlinkfile"/>
          </p:cNvPr>
          <p:cNvPicPr>
            <a:picLocks noChangeAspect="1"/>
          </p:cNvPicPr>
          <p:nvPr/>
        </p:nvPicPr>
        <p:blipFill>
          <a:blip r:embed="rId3" cstate="print"/>
          <a:stretch>
            <a:fillRect/>
          </a:stretch>
        </p:blipFill>
        <p:spPr>
          <a:xfrm>
            <a:off x="76200" y="1405102"/>
            <a:ext cx="8915400" cy="4995698"/>
          </a:xfrm>
          <a:prstGeom prst="rect">
            <a:avLst/>
          </a:prstGeom>
          <a:ln>
            <a:solidFill>
              <a:srgbClr val="002060"/>
            </a:solidFill>
          </a:ln>
        </p:spPr>
      </p:pic>
      <p:sp>
        <p:nvSpPr>
          <p:cNvPr id="5" name="TextBox 4"/>
          <p:cNvSpPr txBox="1"/>
          <p:nvPr/>
        </p:nvSpPr>
        <p:spPr>
          <a:xfrm>
            <a:off x="533400" y="6400800"/>
            <a:ext cx="8229600" cy="461665"/>
          </a:xfrm>
          <a:prstGeom prst="rect">
            <a:avLst/>
          </a:prstGeom>
          <a:noFill/>
        </p:spPr>
        <p:txBody>
          <a:bodyPr wrap="square" rtlCol="0">
            <a:spAutoFit/>
          </a:bodyPr>
          <a:lstStyle/>
          <a:p>
            <a:pPr algn="ctr"/>
            <a:r>
              <a:rPr lang="en-US" sz="2400" b="1" dirty="0" smtClean="0">
                <a:solidFill>
                  <a:schemeClr val="tx2"/>
                </a:solidFill>
                <a:effectLst>
                  <a:outerShdw blurRad="38100" dist="38100" dir="2700000" algn="tl">
                    <a:srgbClr val="000000">
                      <a:alpha val="43137"/>
                    </a:srgbClr>
                  </a:outerShdw>
                </a:effectLst>
              </a:rPr>
              <a:t>www.effectivehealthcare.ahrq.gov/options</a:t>
            </a:r>
            <a:endParaRPr lang="en-US" sz="2400" b="1"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9" name="Rectangle 3"/>
          <p:cNvSpPr>
            <a:spLocks noChangeArrowheads="1"/>
          </p:cNvSpPr>
          <p:nvPr/>
        </p:nvSpPr>
        <p:spPr bwMode="auto">
          <a:xfrm>
            <a:off x="228600" y="6357938"/>
            <a:ext cx="2057400" cy="674687"/>
          </a:xfrm>
          <a:prstGeom prst="rect">
            <a:avLst/>
          </a:prstGeom>
          <a:noFill/>
          <a:ln w="12700">
            <a:noFill/>
            <a:miter lim="800000"/>
            <a:headEnd/>
            <a:tailEnd/>
          </a:ln>
          <a:effectLst/>
        </p:spPr>
        <p:txBody>
          <a:bodyPr>
            <a:spAutoFit/>
          </a:bodyPr>
          <a:lstStyle/>
          <a:p>
            <a:pPr>
              <a:lnSpc>
                <a:spcPct val="90000"/>
              </a:lnSpc>
              <a:spcBef>
                <a:spcPct val="30000"/>
              </a:spcBef>
              <a:buClr>
                <a:schemeClr val="tx2"/>
              </a:buClr>
              <a:buSzPct val="95000"/>
              <a:buFont typeface="Symbol" charset="2"/>
              <a:buNone/>
              <a:defRPr/>
            </a:pPr>
            <a:r>
              <a:rPr lang="en-US" sz="1800">
                <a:effectLst>
                  <a:outerShdw blurRad="38100" dist="38100" dir="2700000" algn="tl">
                    <a:srgbClr val="000000"/>
                  </a:outerShdw>
                </a:effectLst>
                <a:latin typeface="Arial" charset="0"/>
              </a:rPr>
              <a:t>(CDOM 11-01)</a:t>
            </a:r>
            <a:endParaRPr lang="en-US" sz="1800">
              <a:solidFill>
                <a:srgbClr val="FFFFFF"/>
              </a:solidFill>
              <a:latin typeface="Arial" charset="0"/>
            </a:endParaRPr>
          </a:p>
          <a:p>
            <a:pPr>
              <a:lnSpc>
                <a:spcPct val="90000"/>
              </a:lnSpc>
              <a:spcBef>
                <a:spcPct val="30000"/>
              </a:spcBef>
              <a:buClr>
                <a:schemeClr val="tx2"/>
              </a:buClr>
              <a:buSzPct val="95000"/>
              <a:buFont typeface="Wingdings" charset="2"/>
              <a:buChar char="n"/>
              <a:defRPr/>
            </a:pPr>
            <a:endParaRPr lang="en-US" sz="1800">
              <a:solidFill>
                <a:srgbClr val="FFFFFF"/>
              </a:solidFill>
              <a:effectLst>
                <a:outerShdw blurRad="38100" dist="38100" dir="2700000" algn="tl">
                  <a:srgbClr val="000000"/>
                </a:outerShdw>
              </a:effectLst>
              <a:latin typeface="Arial" charset="0"/>
            </a:endParaRPr>
          </a:p>
        </p:txBody>
      </p:sp>
      <p:sp>
        <p:nvSpPr>
          <p:cNvPr id="5123" name="Oval 4"/>
          <p:cNvSpPr>
            <a:spLocks noChangeArrowheads="1"/>
          </p:cNvSpPr>
          <p:nvPr/>
        </p:nvSpPr>
        <p:spPr bwMode="auto">
          <a:xfrm>
            <a:off x="1752600" y="2590800"/>
            <a:ext cx="914400" cy="914400"/>
          </a:xfrm>
          <a:prstGeom prst="ellipse">
            <a:avLst/>
          </a:prstGeom>
          <a:noFill/>
          <a:ln w="12700">
            <a:noFill/>
            <a:round/>
            <a:headEnd/>
            <a:tailEnd/>
          </a:ln>
        </p:spPr>
        <p:txBody>
          <a:bodyPr wrap="none" lIns="90488" tIns="44450" rIns="90488" bIns="44450" anchor="ctr"/>
          <a:lstStyle/>
          <a:p>
            <a:endParaRPr lang="en-US"/>
          </a:p>
        </p:txBody>
      </p:sp>
      <p:sp>
        <p:nvSpPr>
          <p:cNvPr id="5124" name="Oval 5"/>
          <p:cNvSpPr>
            <a:spLocks noChangeArrowheads="1"/>
          </p:cNvSpPr>
          <p:nvPr/>
        </p:nvSpPr>
        <p:spPr bwMode="auto">
          <a:xfrm>
            <a:off x="5029200" y="2209800"/>
            <a:ext cx="2057400" cy="914400"/>
          </a:xfrm>
          <a:prstGeom prst="ellipse">
            <a:avLst/>
          </a:prstGeom>
          <a:noFill/>
          <a:ln w="12700">
            <a:noFill/>
            <a:round/>
            <a:headEnd/>
            <a:tailEnd/>
          </a:ln>
        </p:spPr>
        <p:txBody>
          <a:bodyPr wrap="none" lIns="90488" tIns="44450" rIns="90488" bIns="44450" anchor="ctr"/>
          <a:lstStyle/>
          <a:p>
            <a:endParaRPr lang="en-US"/>
          </a:p>
        </p:txBody>
      </p:sp>
      <p:sp>
        <p:nvSpPr>
          <p:cNvPr id="500742" name="Rectangle 6"/>
          <p:cNvSpPr>
            <a:spLocks noChangeArrowheads="1"/>
          </p:cNvSpPr>
          <p:nvPr/>
        </p:nvSpPr>
        <p:spPr bwMode="auto">
          <a:xfrm>
            <a:off x="3962400" y="1524000"/>
            <a:ext cx="5181600" cy="5791200"/>
          </a:xfrm>
          <a:prstGeom prst="rect">
            <a:avLst/>
          </a:prstGeom>
          <a:noFill/>
          <a:ln w="12700">
            <a:noFill/>
            <a:miter lim="800000"/>
            <a:headEnd/>
            <a:tailEnd/>
          </a:ln>
          <a:effectLst/>
        </p:spPr>
        <p:txBody>
          <a:bodyPr lIns="90488" tIns="44450" rIns="90488" bIns="44450"/>
          <a:lstStyle/>
          <a:p>
            <a:pPr marL="465138" indent="-465138">
              <a:lnSpc>
                <a:spcPct val="90000"/>
              </a:lnSpc>
              <a:spcBef>
                <a:spcPct val="30000"/>
              </a:spcBef>
              <a:buClr>
                <a:schemeClr val="tx2"/>
              </a:buClr>
              <a:buSzPct val="95000"/>
              <a:buFont typeface="Wingdings" charset="2"/>
              <a:buChar char="n"/>
              <a:defRPr/>
            </a:pPr>
            <a:r>
              <a:rPr lang="en-US" sz="2600" b="1" dirty="0">
                <a:solidFill>
                  <a:srgbClr val="FFFFFF"/>
                </a:solidFill>
                <a:effectLst>
                  <a:outerShdw blurRad="38100" dist="38100" dir="2700000" algn="tl">
                    <a:srgbClr val="000000"/>
                  </a:outerShdw>
                </a:effectLst>
                <a:latin typeface="Arial" charset="0"/>
              </a:rPr>
              <a:t>On-Time Quality Improvement in Long-Term Care </a:t>
            </a:r>
          </a:p>
          <a:p>
            <a:pPr marL="922338" lvl="1" indent="-465138">
              <a:lnSpc>
                <a:spcPct val="90000"/>
              </a:lnSpc>
              <a:spcBef>
                <a:spcPct val="30000"/>
              </a:spcBef>
              <a:buClr>
                <a:schemeClr val="tx2"/>
              </a:buClr>
              <a:buSzPct val="95000"/>
              <a:buFont typeface="Wingdings" charset="2"/>
              <a:buChar char="n"/>
              <a:defRPr/>
            </a:pPr>
            <a:r>
              <a:rPr lang="en-US" sz="2400" dirty="0">
                <a:solidFill>
                  <a:srgbClr val="FFFFFF"/>
                </a:solidFill>
                <a:effectLst>
                  <a:outerShdw blurRad="38100" dist="38100" dir="2700000" algn="tl">
                    <a:srgbClr val="000000"/>
                  </a:outerShdw>
                </a:effectLst>
                <a:latin typeface="Arial" charset="0"/>
              </a:rPr>
              <a:t>Reduced incidence of pressure ulcers by 70%</a:t>
            </a:r>
          </a:p>
          <a:p>
            <a:pPr marL="922338" lvl="1" indent="-465138">
              <a:lnSpc>
                <a:spcPct val="90000"/>
              </a:lnSpc>
              <a:spcBef>
                <a:spcPct val="30000"/>
              </a:spcBef>
              <a:buClr>
                <a:schemeClr val="tx2"/>
              </a:buClr>
              <a:buSzPct val="95000"/>
              <a:buFont typeface="Wingdings" charset="2"/>
              <a:buChar char="n"/>
              <a:defRPr/>
            </a:pPr>
            <a:r>
              <a:rPr lang="en-US" sz="2400" dirty="0">
                <a:solidFill>
                  <a:srgbClr val="FFFFFF"/>
                </a:solidFill>
                <a:effectLst>
                  <a:outerShdw blurRad="38100" dist="38100" dir="2700000" algn="tl">
                    <a:srgbClr val="000000"/>
                  </a:outerShdw>
                </a:effectLst>
                <a:latin typeface="Arial" charset="0"/>
              </a:rPr>
              <a:t>Integrated </a:t>
            </a:r>
            <a:r>
              <a:rPr lang="en-US" sz="2400" dirty="0" smtClean="0">
                <a:solidFill>
                  <a:srgbClr val="FFFFFF"/>
                </a:solidFill>
                <a:effectLst>
                  <a:outerShdw blurRad="38100" dist="38100" dir="2700000" algn="tl">
                    <a:srgbClr val="000000"/>
                  </a:outerShdw>
                </a:effectLst>
                <a:latin typeface="Arial" charset="0"/>
              </a:rPr>
              <a:t>four </a:t>
            </a:r>
            <a:r>
              <a:rPr lang="en-US" sz="2400" dirty="0">
                <a:solidFill>
                  <a:srgbClr val="FFFFFF"/>
                </a:solidFill>
                <a:effectLst>
                  <a:outerShdw blurRad="38100" dist="38100" dir="2700000" algn="tl">
                    <a:srgbClr val="000000"/>
                  </a:outerShdw>
                </a:effectLst>
                <a:latin typeface="Arial" charset="0"/>
              </a:rPr>
              <a:t>On-Time reports to identify residents at risk for pressure ulcers</a:t>
            </a:r>
          </a:p>
          <a:p>
            <a:pPr marL="922338" lvl="1" indent="-465138">
              <a:lnSpc>
                <a:spcPct val="90000"/>
              </a:lnSpc>
              <a:spcBef>
                <a:spcPct val="30000"/>
              </a:spcBef>
              <a:buClr>
                <a:schemeClr val="tx2"/>
              </a:buClr>
              <a:buSzPct val="95000"/>
              <a:buFont typeface="Wingdings" charset="2"/>
              <a:buChar char="n"/>
              <a:defRPr/>
            </a:pPr>
            <a:r>
              <a:rPr lang="en-US" sz="2400" dirty="0">
                <a:solidFill>
                  <a:srgbClr val="FFFFFF"/>
                </a:solidFill>
                <a:effectLst>
                  <a:outerShdw blurRad="38100" dist="38100" dir="2700000" algn="tl">
                    <a:srgbClr val="000000"/>
                  </a:outerShdw>
                </a:effectLst>
                <a:latin typeface="Arial" charset="0"/>
              </a:rPr>
              <a:t>Targeted residents at risk for unintended weight loss; incidence fell 3.5% to 1.7%</a:t>
            </a:r>
          </a:p>
          <a:p>
            <a:pPr marL="922338" lvl="1" indent="-465138">
              <a:lnSpc>
                <a:spcPct val="90000"/>
              </a:lnSpc>
              <a:spcBef>
                <a:spcPct val="30000"/>
              </a:spcBef>
              <a:buClr>
                <a:schemeClr val="tx2"/>
              </a:buClr>
              <a:buSzPct val="95000"/>
              <a:buFont typeface="Wingdings" charset="2"/>
              <a:buChar char="n"/>
              <a:defRPr/>
            </a:pPr>
            <a:r>
              <a:rPr lang="en-US" sz="2400" dirty="0">
                <a:solidFill>
                  <a:srgbClr val="FFFFFF"/>
                </a:solidFill>
                <a:effectLst>
                  <a:outerShdw blurRad="38100" dist="38100" dir="2700000" algn="tl">
                    <a:srgbClr val="000000"/>
                  </a:outerShdw>
                </a:effectLst>
                <a:latin typeface="Arial" charset="0"/>
              </a:rPr>
              <a:t>Documentation of patient behavior increased from 35% to 85%</a:t>
            </a:r>
          </a:p>
          <a:p>
            <a:pPr marL="922338" lvl="1" indent="-465138">
              <a:lnSpc>
                <a:spcPct val="90000"/>
              </a:lnSpc>
              <a:spcBef>
                <a:spcPct val="30000"/>
              </a:spcBef>
              <a:buClr>
                <a:schemeClr val="tx2"/>
              </a:buClr>
              <a:buSzPct val="95000"/>
              <a:buFontTx/>
              <a:buChar char="–"/>
              <a:defRPr/>
            </a:pPr>
            <a:endParaRPr lang="en-US" sz="2400" dirty="0">
              <a:solidFill>
                <a:srgbClr val="FFFFFF"/>
              </a:solidFill>
              <a:effectLst>
                <a:outerShdw blurRad="38100" dist="38100" dir="2700000" algn="tl">
                  <a:srgbClr val="000000"/>
                </a:outerShdw>
              </a:effectLst>
              <a:latin typeface="Arial" charset="0"/>
            </a:endParaRPr>
          </a:p>
        </p:txBody>
      </p:sp>
      <p:sp>
        <p:nvSpPr>
          <p:cNvPr id="500746" name="Rectangle 10"/>
          <p:cNvSpPr>
            <a:spLocks noGrp="1" noChangeArrowheads="1"/>
          </p:cNvSpPr>
          <p:nvPr>
            <p:ph type="title"/>
          </p:nvPr>
        </p:nvSpPr>
        <p:spPr>
          <a:xfrm>
            <a:off x="1461420" y="78924"/>
            <a:ext cx="6705600" cy="1676400"/>
          </a:xfrm>
        </p:spPr>
        <p:txBody>
          <a:bodyPr/>
          <a:lstStyle/>
          <a:p>
            <a:pPr>
              <a:defRPr/>
            </a:pPr>
            <a:r>
              <a:rPr lang="en-US" sz="2800" dirty="0" smtClean="0">
                <a:ea typeface="+mj-ea"/>
              </a:rPr>
              <a:t>Impact Case Study:</a:t>
            </a:r>
            <a:br>
              <a:rPr lang="en-US" sz="2800" dirty="0" smtClean="0">
                <a:ea typeface="+mj-ea"/>
              </a:rPr>
            </a:br>
            <a:r>
              <a:rPr lang="en-US" sz="2800" dirty="0" err="1" smtClean="0">
                <a:ea typeface="+mj-ea"/>
              </a:rPr>
              <a:t>Gurwin</a:t>
            </a:r>
            <a:r>
              <a:rPr lang="en-US" sz="2800" dirty="0" smtClean="0">
                <a:ea typeface="+mj-ea"/>
              </a:rPr>
              <a:t> Jewish Nursing Home and Rehabilitation Center </a:t>
            </a:r>
            <a:br>
              <a:rPr lang="en-US" sz="2800" dirty="0" smtClean="0">
                <a:ea typeface="+mj-ea"/>
              </a:rPr>
            </a:br>
            <a:endParaRPr lang="en-US" sz="2800" dirty="0" smtClean="0">
              <a:ea typeface="+mj-ea"/>
            </a:endParaRPr>
          </a:p>
        </p:txBody>
      </p:sp>
      <p:pic>
        <p:nvPicPr>
          <p:cNvPr id="5127" name="Picture 7" descr="CaseStudy_OnTime_MayJune2011.jpg"/>
          <p:cNvPicPr>
            <a:picLocks noChangeAspect="1"/>
          </p:cNvPicPr>
          <p:nvPr/>
        </p:nvPicPr>
        <p:blipFill>
          <a:blip r:embed="rId2" cstate="print"/>
          <a:srcRect/>
          <a:stretch>
            <a:fillRect/>
          </a:stretch>
        </p:blipFill>
        <p:spPr bwMode="auto">
          <a:xfrm>
            <a:off x="990600" y="1828800"/>
            <a:ext cx="2678113" cy="402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ChangeArrowheads="1"/>
          </p:cNvSpPr>
          <p:nvPr>
            <p:ph type="title"/>
          </p:nvPr>
        </p:nvSpPr>
        <p:spPr>
          <a:xfrm>
            <a:off x="1371600" y="0"/>
            <a:ext cx="6400800" cy="1219200"/>
          </a:xfrm>
        </p:spPr>
        <p:txBody>
          <a:bodyPr/>
          <a:lstStyle/>
          <a:p>
            <a:pPr>
              <a:defRPr/>
            </a:pPr>
            <a:r>
              <a:rPr lang="en-US" sz="3200" dirty="0" smtClean="0">
                <a:ea typeface="+mj-ea"/>
              </a:rPr>
              <a:t>Impact Case Study:</a:t>
            </a:r>
            <a:br>
              <a:rPr lang="en-US" sz="3200" dirty="0" smtClean="0">
                <a:ea typeface="+mj-ea"/>
              </a:rPr>
            </a:br>
            <a:r>
              <a:rPr lang="en-US" sz="3200" dirty="0" smtClean="0">
                <a:ea typeface="+mj-ea"/>
              </a:rPr>
              <a:t>OpenMRS Consortium </a:t>
            </a:r>
          </a:p>
        </p:txBody>
      </p:sp>
      <p:sp>
        <p:nvSpPr>
          <p:cNvPr id="10" name="Content Placeholder 9"/>
          <p:cNvSpPr>
            <a:spLocks noGrp="1"/>
          </p:cNvSpPr>
          <p:nvPr>
            <p:ph sz="half" idx="1"/>
          </p:nvPr>
        </p:nvSpPr>
        <p:spPr>
          <a:xfrm>
            <a:off x="304800" y="1485896"/>
            <a:ext cx="4224338" cy="3124200"/>
          </a:xfrm>
        </p:spPr>
        <p:txBody>
          <a:bodyPr/>
          <a:lstStyle/>
          <a:p>
            <a:pPr>
              <a:buFont typeface="Wingdings" pitchFamily="2" charset="2"/>
              <a:buChar char="n"/>
              <a:defRPr/>
            </a:pPr>
            <a:r>
              <a:rPr lang="en-US" sz="2400" dirty="0" smtClean="0">
                <a:ea typeface="+mn-ea"/>
              </a:rPr>
              <a:t>AHRQ-funded research on electronic order writing, computer reminders</a:t>
            </a:r>
          </a:p>
          <a:p>
            <a:pPr>
              <a:buFont typeface="Wingdings" pitchFamily="2" charset="2"/>
              <a:buChar char="n"/>
              <a:defRPr/>
            </a:pPr>
            <a:r>
              <a:rPr lang="en-US" sz="2400" dirty="0" smtClean="0">
                <a:ea typeface="+mn-ea"/>
              </a:rPr>
              <a:t>Identified key factors in EMR implementation</a:t>
            </a:r>
          </a:p>
          <a:p>
            <a:pPr>
              <a:defRPr/>
            </a:pPr>
            <a:r>
              <a:rPr lang="en-US" sz="2400" dirty="0" smtClean="0">
                <a:ea typeface="+mn-ea"/>
              </a:rPr>
              <a:t>Aided development of </a:t>
            </a:r>
            <a:r>
              <a:rPr lang="en-US" sz="2400" dirty="0" err="1" smtClean="0">
                <a:ea typeface="+mn-ea"/>
              </a:rPr>
              <a:t>OpenMRS</a:t>
            </a:r>
            <a:r>
              <a:rPr lang="en-US" sz="2400" dirty="0" smtClean="0">
                <a:ea typeface="+mn-ea"/>
              </a:rPr>
              <a:t> Consortium, a nonprofit collaborative</a:t>
            </a:r>
          </a:p>
          <a:p>
            <a:pPr lvl="1">
              <a:defRPr/>
            </a:pPr>
            <a:r>
              <a:rPr lang="en-US" sz="2000" dirty="0" smtClean="0"/>
              <a:t>Used in USA, Canada, Europe, and in 50 developing countries</a:t>
            </a:r>
          </a:p>
          <a:p>
            <a:pPr lvl="1">
              <a:defRPr/>
            </a:pPr>
            <a:r>
              <a:rPr lang="en-US" sz="2000" dirty="0" smtClean="0"/>
              <a:t>Used for 10,000 patient records in Rwanda</a:t>
            </a:r>
          </a:p>
          <a:p>
            <a:pPr lvl="1">
              <a:defRPr/>
            </a:pPr>
            <a:r>
              <a:rPr lang="en-US" sz="2000" dirty="0" smtClean="0"/>
              <a:t>Expanded use in Haiti’s  clinics and hospitals  </a:t>
            </a:r>
          </a:p>
        </p:txBody>
      </p:sp>
      <p:sp>
        <p:nvSpPr>
          <p:cNvPr id="496649" name="Text Box 9"/>
          <p:cNvSpPr txBox="1">
            <a:spLocks noChangeArrowheads="1"/>
          </p:cNvSpPr>
          <p:nvPr/>
        </p:nvSpPr>
        <p:spPr bwMode="auto">
          <a:xfrm>
            <a:off x="7162800" y="6248400"/>
            <a:ext cx="1447800" cy="338138"/>
          </a:xfrm>
          <a:prstGeom prst="rect">
            <a:avLst/>
          </a:prstGeom>
          <a:noFill/>
          <a:ln w="12700">
            <a:noFill/>
            <a:miter lim="800000"/>
            <a:headEnd/>
            <a:tailEnd/>
          </a:ln>
          <a:effectLst/>
        </p:spPr>
        <p:txBody>
          <a:bodyPr>
            <a:spAutoFit/>
          </a:bodyPr>
          <a:lstStyle/>
          <a:p>
            <a:pPr>
              <a:defRPr/>
            </a:pPr>
            <a:r>
              <a:rPr lang="en-US" sz="1600">
                <a:effectLst>
                  <a:outerShdw blurRad="38100" dist="38100" dir="2700000" algn="tl">
                    <a:srgbClr val="000000"/>
                  </a:outerShdw>
                </a:effectLst>
                <a:latin typeface="Arial" charset="0"/>
              </a:rPr>
              <a:t>(CP3 11-02 )</a:t>
            </a:r>
            <a:r>
              <a:rPr lang="en-US" sz="1600">
                <a:latin typeface="Arial" charset="0"/>
              </a:rPr>
              <a:t> </a:t>
            </a:r>
          </a:p>
        </p:txBody>
      </p:sp>
      <p:sp>
        <p:nvSpPr>
          <p:cNvPr id="496682" name="Rectangle 42"/>
          <p:cNvSpPr>
            <a:spLocks noChangeArrowheads="1"/>
          </p:cNvSpPr>
          <p:nvPr/>
        </p:nvSpPr>
        <p:spPr bwMode="auto">
          <a:xfrm>
            <a:off x="228600" y="1600200"/>
            <a:ext cx="7993063" cy="3200400"/>
          </a:xfrm>
          <a:prstGeom prst="rect">
            <a:avLst/>
          </a:prstGeom>
          <a:noFill/>
          <a:ln w="12700">
            <a:noFill/>
            <a:miter lim="800000"/>
            <a:headEnd/>
            <a:tailEnd/>
          </a:ln>
          <a:effectLst/>
        </p:spPr>
        <p:txBody>
          <a:bodyPr lIns="90488" tIns="44450" rIns="90488" bIns="44450"/>
          <a:lstStyle/>
          <a:p>
            <a:pPr marL="465138" indent="-465138">
              <a:lnSpc>
                <a:spcPct val="90000"/>
              </a:lnSpc>
              <a:spcBef>
                <a:spcPct val="30000"/>
              </a:spcBef>
              <a:buClr>
                <a:schemeClr val="tx2"/>
              </a:buClr>
              <a:buSzPct val="95000"/>
              <a:buFont typeface="Wingdings" pitchFamily="2" charset="2"/>
              <a:buChar char="n"/>
              <a:defRPr/>
            </a:pPr>
            <a:endParaRPr lang="en-US" sz="2000" dirty="0">
              <a:solidFill>
                <a:srgbClr val="FFFFFF"/>
              </a:solidFill>
              <a:effectLst>
                <a:outerShdw blurRad="38100" dist="38100" dir="2700000" algn="tl">
                  <a:srgbClr val="000000"/>
                </a:outerShdw>
              </a:effectLst>
              <a:latin typeface="Arial" charset="0"/>
              <a:ea typeface="+mn-ea"/>
            </a:endParaRPr>
          </a:p>
        </p:txBody>
      </p:sp>
      <p:pic>
        <p:nvPicPr>
          <p:cNvPr id="6150" name="Content Placeholder 8" descr="page-div.box-div.image-EHR.jpg"/>
          <p:cNvPicPr>
            <a:picLocks noGrp="1" noChangeAspect="1"/>
          </p:cNvPicPr>
          <p:nvPr>
            <p:ph sz="half" idx="2"/>
          </p:nvPr>
        </p:nvPicPr>
        <p:blipFill>
          <a:blip r:embed="rId2" cstate="print"/>
          <a:srcRect l="-36281" r="-36281"/>
          <a:stretch>
            <a:fillRect/>
          </a:stretch>
        </p:blipFill>
        <p:spPr>
          <a:xfrm>
            <a:off x="3733800" y="1600200"/>
            <a:ext cx="5984875" cy="44196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a:xfrm>
            <a:off x="1600200" y="152400"/>
            <a:ext cx="7010400" cy="1066800"/>
          </a:xfrm>
        </p:spPr>
        <p:txBody>
          <a:bodyPr/>
          <a:lstStyle/>
          <a:p>
            <a:pPr>
              <a:defRPr/>
            </a:pPr>
            <a:r>
              <a:rPr lang="en-US" sz="3200" smtClean="0"/>
              <a:t>KT Case Study: University of Medicine and Dentistry of NJ </a:t>
            </a:r>
          </a:p>
        </p:txBody>
      </p:sp>
      <p:sp>
        <p:nvSpPr>
          <p:cNvPr id="501763" name="Rectangle 3"/>
          <p:cNvSpPr>
            <a:spLocks noGrp="1" noChangeArrowheads="1"/>
          </p:cNvSpPr>
          <p:nvPr>
            <p:ph type="body" idx="1"/>
          </p:nvPr>
        </p:nvSpPr>
        <p:spPr>
          <a:xfrm>
            <a:off x="228600" y="1600200"/>
            <a:ext cx="5181600" cy="4114800"/>
          </a:xfrm>
        </p:spPr>
        <p:txBody>
          <a:bodyPr/>
          <a:lstStyle/>
          <a:p>
            <a:pPr>
              <a:defRPr/>
            </a:pPr>
            <a:r>
              <a:rPr lang="en-US" sz="2400" dirty="0" smtClean="0"/>
              <a:t>U.S. Preventive Services Task Force recommendations incorporated into medical student curriculum</a:t>
            </a:r>
          </a:p>
          <a:p>
            <a:pPr>
              <a:defRPr/>
            </a:pPr>
            <a:r>
              <a:rPr lang="en-US" sz="2400" dirty="0" smtClean="0"/>
              <a:t>First-year students use recommendations after identifying needs in underserved and minority communities</a:t>
            </a:r>
          </a:p>
          <a:p>
            <a:pPr>
              <a:defRPr/>
            </a:pPr>
            <a:r>
              <a:rPr lang="en-US" sz="2400" dirty="0" smtClean="0"/>
              <a:t>Students use electronic Preventive Services Selector on mobile devices at health fairs/clinics, schools, other outreach</a:t>
            </a:r>
          </a:p>
          <a:p>
            <a:pPr lvl="1">
              <a:buFontTx/>
              <a:buNone/>
              <a:defRPr/>
            </a:pPr>
            <a:endParaRPr lang="en-US" sz="2400" dirty="0" smtClean="0"/>
          </a:p>
        </p:txBody>
      </p:sp>
      <p:sp>
        <p:nvSpPr>
          <p:cNvPr id="501764" name="Text Box 4"/>
          <p:cNvSpPr txBox="1">
            <a:spLocks noChangeArrowheads="1"/>
          </p:cNvSpPr>
          <p:nvPr/>
        </p:nvSpPr>
        <p:spPr bwMode="auto">
          <a:xfrm>
            <a:off x="228600" y="6477000"/>
            <a:ext cx="1752600" cy="369888"/>
          </a:xfrm>
          <a:prstGeom prst="rect">
            <a:avLst/>
          </a:prstGeom>
          <a:noFill/>
          <a:ln w="12700">
            <a:noFill/>
            <a:miter lim="800000"/>
            <a:headEnd/>
            <a:tailEnd/>
          </a:ln>
          <a:effectLst/>
        </p:spPr>
        <p:txBody>
          <a:bodyPr>
            <a:spAutoFit/>
          </a:bodyPr>
          <a:lstStyle/>
          <a:p>
            <a:pPr>
              <a:defRPr/>
            </a:pPr>
            <a:r>
              <a:rPr lang="en-US" sz="1800" dirty="0">
                <a:solidFill>
                  <a:srgbClr val="FFFFFF"/>
                </a:solidFill>
                <a:effectLst>
                  <a:outerShdw blurRad="38100" dist="38100" dir="2700000" algn="tl">
                    <a:srgbClr val="000000"/>
                  </a:outerShdw>
                </a:effectLst>
                <a:latin typeface="Arial" charset="0"/>
                <a:ea typeface="+mn-ea"/>
              </a:rPr>
              <a:t>(KT-CP3-64)</a:t>
            </a:r>
          </a:p>
        </p:txBody>
      </p:sp>
      <p:sp>
        <p:nvSpPr>
          <p:cNvPr id="7173"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a:p>
        </p:txBody>
      </p:sp>
      <p:pic>
        <p:nvPicPr>
          <p:cNvPr id="7174" name="Picture 7"/>
          <p:cNvPicPr>
            <a:picLocks noChangeAspect="1" noChangeArrowheads="1"/>
          </p:cNvPicPr>
          <p:nvPr/>
        </p:nvPicPr>
        <p:blipFill>
          <a:blip r:embed="rId2" cstate="print"/>
          <a:srcRect l="50000" t="13281" r="1875" b="4688"/>
          <a:stretch>
            <a:fillRect/>
          </a:stretch>
        </p:blipFill>
        <p:spPr bwMode="auto">
          <a:xfrm>
            <a:off x="5638800" y="1600200"/>
            <a:ext cx="3219450" cy="4389438"/>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ChangeArrowheads="1"/>
          </p:cNvSpPr>
          <p:nvPr>
            <p:ph type="title"/>
          </p:nvPr>
        </p:nvSpPr>
        <p:spPr>
          <a:xfrm>
            <a:off x="1143000" y="304800"/>
            <a:ext cx="7848600" cy="914400"/>
          </a:xfrm>
        </p:spPr>
        <p:txBody>
          <a:bodyPr/>
          <a:lstStyle/>
          <a:p>
            <a:pPr>
              <a:defRPr/>
            </a:pPr>
            <a:r>
              <a:rPr lang="en-US" sz="3200" dirty="0" smtClean="0"/>
              <a:t/>
            </a:r>
            <a:br>
              <a:rPr lang="en-US" sz="3200" dirty="0" smtClean="0"/>
            </a:br>
            <a:r>
              <a:rPr lang="en-US" sz="3200" dirty="0" smtClean="0"/>
              <a:t/>
            </a:r>
            <a:br>
              <a:rPr lang="en-US" sz="3200" dirty="0" smtClean="0"/>
            </a:br>
            <a:r>
              <a:rPr lang="en-US" sz="3200" dirty="0" smtClean="0"/>
              <a:t>Knowledge Transfer Case Study: </a:t>
            </a:r>
            <a:br>
              <a:rPr lang="en-US" sz="3200" dirty="0" smtClean="0"/>
            </a:br>
            <a:r>
              <a:rPr lang="en-US" sz="3200" dirty="0" err="1" smtClean="0"/>
              <a:t>DynaMed</a:t>
            </a:r>
            <a:r>
              <a:rPr lang="en-US" sz="3200" baseline="30000" dirty="0" smtClean="0"/>
              <a:t>®</a:t>
            </a:r>
            <a:r>
              <a:rPr lang="en-US" sz="3200" dirty="0" smtClean="0"/>
              <a:t> </a:t>
            </a:r>
          </a:p>
        </p:txBody>
      </p:sp>
      <p:sp>
        <p:nvSpPr>
          <p:cNvPr id="497667" name="Rectangle 3"/>
          <p:cNvSpPr>
            <a:spLocks noGrp="1" noChangeArrowheads="1"/>
          </p:cNvSpPr>
          <p:nvPr>
            <p:ph type="body" idx="1"/>
          </p:nvPr>
        </p:nvSpPr>
        <p:spPr>
          <a:xfrm>
            <a:off x="2743200" y="1447800"/>
            <a:ext cx="6172200" cy="2895600"/>
          </a:xfrm>
        </p:spPr>
        <p:txBody>
          <a:bodyPr/>
          <a:lstStyle/>
          <a:p>
            <a:pPr indent="-7938">
              <a:buFont typeface="Wingdings" charset="2"/>
              <a:buNone/>
              <a:defRPr/>
            </a:pPr>
            <a:r>
              <a:rPr lang="en-US" sz="2800" b="1" dirty="0" smtClean="0"/>
              <a:t>AHRQ’s Effective Health Care Program and Comparative Effectiveness Outreach Among Clinicians and Pharmacists</a:t>
            </a:r>
          </a:p>
          <a:p>
            <a:pPr lvl="1">
              <a:defRPr/>
            </a:pPr>
            <a:r>
              <a:rPr lang="en-US" sz="2400" dirty="0" smtClean="0"/>
              <a:t>References to five Effective Health Care Program reports in </a:t>
            </a:r>
            <a:r>
              <a:rPr lang="en-US" sz="2400" dirty="0" err="1" smtClean="0"/>
              <a:t>DynaMed</a:t>
            </a:r>
            <a:r>
              <a:rPr lang="en-US" sz="2400" dirty="0" smtClean="0"/>
              <a:t> online clinical reference summaries</a:t>
            </a:r>
          </a:p>
          <a:p>
            <a:pPr lvl="1">
              <a:defRPr/>
            </a:pPr>
            <a:r>
              <a:rPr lang="en-US" sz="2400" dirty="0" smtClean="0"/>
              <a:t>Clinicians access EHC reviews from mobile devices or EHRs</a:t>
            </a:r>
          </a:p>
          <a:p>
            <a:pPr lvl="1">
              <a:defRPr/>
            </a:pPr>
            <a:r>
              <a:rPr lang="en-US" sz="2400" dirty="0" smtClean="0"/>
              <a:t>Hospitals in more than 175 countries use </a:t>
            </a:r>
            <a:r>
              <a:rPr lang="en-US" sz="2400" dirty="0" err="1" smtClean="0"/>
              <a:t>DynaMed’s</a:t>
            </a:r>
            <a:r>
              <a:rPr lang="en-US" sz="2400" dirty="0" smtClean="0"/>
              <a:t> online tool</a:t>
            </a:r>
          </a:p>
          <a:p>
            <a:pPr lvl="1">
              <a:defRPr/>
            </a:pPr>
            <a:r>
              <a:rPr lang="en-US" sz="2400" dirty="0" smtClean="0"/>
              <a:t>AHRQ resources in weekly update to </a:t>
            </a:r>
            <a:r>
              <a:rPr lang="en-US" sz="2400" dirty="0" err="1" smtClean="0"/>
              <a:t>DynaMed</a:t>
            </a:r>
            <a:r>
              <a:rPr lang="en-US" sz="2400" dirty="0" smtClean="0"/>
              <a:t> subscribers</a:t>
            </a:r>
          </a:p>
        </p:txBody>
      </p:sp>
      <p:sp>
        <p:nvSpPr>
          <p:cNvPr id="497668" name="Text Box 4"/>
          <p:cNvSpPr txBox="1">
            <a:spLocks noChangeArrowheads="1"/>
          </p:cNvSpPr>
          <p:nvPr/>
        </p:nvSpPr>
        <p:spPr bwMode="auto">
          <a:xfrm>
            <a:off x="228600" y="6516688"/>
            <a:ext cx="2133600" cy="341312"/>
          </a:xfrm>
          <a:prstGeom prst="rect">
            <a:avLst/>
          </a:prstGeom>
          <a:noFill/>
          <a:ln w="12700">
            <a:noFill/>
            <a:miter lim="800000"/>
            <a:headEnd/>
            <a:tailEnd/>
          </a:ln>
          <a:effectLst/>
        </p:spPr>
        <p:txBody>
          <a:bodyPr>
            <a:spAutoFit/>
          </a:bodyPr>
          <a:lstStyle/>
          <a:p>
            <a:pPr>
              <a:lnSpc>
                <a:spcPct val="90000"/>
              </a:lnSpc>
              <a:spcBef>
                <a:spcPct val="30000"/>
              </a:spcBef>
              <a:buClr>
                <a:schemeClr val="tx2"/>
              </a:buClr>
              <a:buSzPct val="95000"/>
              <a:buFont typeface="Wingdings" charset="2"/>
              <a:buNone/>
              <a:defRPr/>
            </a:pPr>
            <a:r>
              <a:rPr lang="en-US" sz="1800">
                <a:effectLst>
                  <a:outerShdw blurRad="38100" dist="38100" dir="2700000" algn="tl">
                    <a:srgbClr val="000000"/>
                  </a:outerShdw>
                </a:effectLst>
                <a:latin typeface="Arial" charset="0"/>
              </a:rPr>
              <a:t>(KT-COE-65)</a:t>
            </a:r>
            <a:endParaRPr lang="en-US" sz="1800"/>
          </a:p>
        </p:txBody>
      </p:sp>
      <p:sp>
        <p:nvSpPr>
          <p:cNvPr id="8197"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a:p>
        </p:txBody>
      </p:sp>
      <p:pic>
        <p:nvPicPr>
          <p:cNvPr id="8198" name="Picture 7" descr="DynaMed_homepage.jpg"/>
          <p:cNvPicPr>
            <a:picLocks noChangeAspect="1"/>
          </p:cNvPicPr>
          <p:nvPr/>
        </p:nvPicPr>
        <p:blipFill>
          <a:blip r:embed="rId2" cstate="print"/>
          <a:srcRect r="51144"/>
          <a:stretch>
            <a:fillRect/>
          </a:stretch>
        </p:blipFill>
        <p:spPr bwMode="auto">
          <a:xfrm>
            <a:off x="228600" y="1600200"/>
            <a:ext cx="2803525" cy="351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FY 2012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rgbClr val="FFFF00"/>
              </a:solidFill>
            </a:endParaRPr>
          </a:p>
          <a:p>
            <a:pPr>
              <a:lnSpc>
                <a:spcPct val="80000"/>
              </a:lnSpc>
              <a:defRPr/>
            </a:pPr>
            <a:r>
              <a:rPr lang="en-US" sz="2800" b="1" dirty="0" smtClean="0">
                <a:solidFill>
                  <a:srgbClr val="FFFF00"/>
                </a:solidFill>
              </a:rPr>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6934200" cy="1028700"/>
          </a:xfrm>
        </p:spPr>
        <p:txBody>
          <a:bodyPr/>
          <a:lstStyle/>
          <a:p>
            <a:pPr eaLnBrk="1" hangingPunct="1">
              <a:defRPr/>
            </a:pPr>
            <a:r>
              <a:rPr lang="en-US" sz="3000" dirty="0" smtClean="0"/>
              <a:t>Affordable Care Act &amp;</a:t>
            </a:r>
            <a:br>
              <a:rPr lang="en-US" sz="3000" dirty="0" smtClean="0"/>
            </a:br>
            <a:r>
              <a:rPr lang="en-US" sz="3000" dirty="0" smtClean="0"/>
              <a:t>U.S. Preventive Services Task Force</a:t>
            </a:r>
          </a:p>
        </p:txBody>
      </p:sp>
      <p:sp>
        <p:nvSpPr>
          <p:cNvPr id="3" name="Content Placeholder 2"/>
          <p:cNvSpPr>
            <a:spLocks noGrp="1"/>
          </p:cNvSpPr>
          <p:nvPr>
            <p:ph idx="1"/>
          </p:nvPr>
        </p:nvSpPr>
        <p:spPr>
          <a:xfrm>
            <a:off x="304800" y="1524000"/>
            <a:ext cx="8398933" cy="4953000"/>
          </a:xfrm>
        </p:spPr>
        <p:txBody>
          <a:bodyPr/>
          <a:lstStyle/>
          <a:p>
            <a:pPr eaLnBrk="1" hangingPunct="1">
              <a:defRPr/>
            </a:pPr>
            <a:r>
              <a:rPr lang="en-US" sz="2800" dirty="0" smtClean="0"/>
              <a:t>ACA reauthorized USPSTF &amp; AHRQ’s support of the USPSTF</a:t>
            </a:r>
          </a:p>
          <a:p>
            <a:pPr lvl="1" eaLnBrk="1" hangingPunct="1">
              <a:defRPr/>
            </a:pPr>
            <a:r>
              <a:rPr lang="en-US" sz="2400" dirty="0" smtClean="0"/>
              <a:t>New duty for USPSTF – Report to Congress on Research Gaps</a:t>
            </a:r>
          </a:p>
          <a:p>
            <a:pPr eaLnBrk="1" hangingPunct="1">
              <a:defRPr/>
            </a:pPr>
            <a:endParaRPr lang="en-US" sz="1200" dirty="0" smtClean="0"/>
          </a:p>
          <a:p>
            <a:pPr eaLnBrk="1" hangingPunct="1">
              <a:defRPr/>
            </a:pPr>
            <a:r>
              <a:rPr lang="en-US" sz="2800" dirty="0" smtClean="0"/>
              <a:t>ACA linked insurance coverage to USPSTF &amp; other similar bodies (ACIP, Bright Futures)</a:t>
            </a:r>
          </a:p>
          <a:p>
            <a:pPr lvl="1" eaLnBrk="1" hangingPunct="1">
              <a:defRPr/>
            </a:pPr>
            <a:r>
              <a:rPr lang="en-US" sz="2400" dirty="0" smtClean="0"/>
              <a:t>For Medicare: Similar to MIPPA, coverage for  “A” &amp; “B” services</a:t>
            </a:r>
          </a:p>
          <a:p>
            <a:pPr lvl="1" eaLnBrk="1" hangingPunct="1">
              <a:defRPr/>
            </a:pPr>
            <a:r>
              <a:rPr lang="en-US" sz="2400" dirty="0" smtClean="0"/>
              <a:t>For Medicaid: Financial incentive through increase in FMAP for States that cover “A” &amp; “B” services</a:t>
            </a:r>
          </a:p>
          <a:p>
            <a:pPr lvl="1" eaLnBrk="1" hangingPunct="1">
              <a:defRPr/>
            </a:pPr>
            <a:r>
              <a:rPr lang="en-US" sz="2400" dirty="0" smtClean="0"/>
              <a:t>For private insurance: Coverage for “A” &amp; “B” services and elimination of co-payments</a:t>
            </a:r>
          </a:p>
          <a:p>
            <a:pPr lvl="1" eaLnBrk="1" hangingPunct="1">
              <a:defRPr/>
            </a:pP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ChangeArrowheads="1"/>
          </p:cNvSpPr>
          <p:nvPr>
            <p:ph type="title"/>
          </p:nvPr>
        </p:nvSpPr>
        <p:spPr>
          <a:xfrm>
            <a:off x="1524000" y="342900"/>
            <a:ext cx="6553200" cy="876300"/>
          </a:xfrm>
        </p:spPr>
        <p:txBody>
          <a:bodyPr/>
          <a:lstStyle/>
          <a:p>
            <a:pPr eaLnBrk="1" hangingPunct="1">
              <a:defRPr/>
            </a:pPr>
            <a:r>
              <a:rPr lang="en-US" sz="3200" dirty="0" smtClean="0"/>
              <a:t>Efforts to Enhance Transparency of the Task Force</a:t>
            </a:r>
          </a:p>
        </p:txBody>
      </p:sp>
      <p:sp>
        <p:nvSpPr>
          <p:cNvPr id="495619" name="Rectangle 3"/>
          <p:cNvSpPr>
            <a:spLocks noGrp="1" noChangeArrowheads="1"/>
          </p:cNvSpPr>
          <p:nvPr>
            <p:ph type="body" idx="1"/>
          </p:nvPr>
        </p:nvSpPr>
        <p:spPr>
          <a:xfrm>
            <a:off x="237067" y="1600200"/>
            <a:ext cx="8669867" cy="4800600"/>
          </a:xfrm>
        </p:spPr>
        <p:txBody>
          <a:bodyPr/>
          <a:lstStyle/>
          <a:p>
            <a:pPr eaLnBrk="1" hangingPunct="1">
              <a:lnSpc>
                <a:spcPct val="70000"/>
              </a:lnSpc>
              <a:buFont typeface="Wingdings" pitchFamily="2" charset="2"/>
              <a:buNone/>
              <a:defRPr/>
            </a:pPr>
            <a:r>
              <a:rPr lang="en-US" sz="2800" dirty="0" smtClean="0">
                <a:solidFill>
                  <a:srgbClr val="FFFF00"/>
                </a:solidFill>
              </a:rPr>
              <a:t>2008: </a:t>
            </a:r>
            <a:r>
              <a:rPr lang="en-US" sz="2800" dirty="0" smtClean="0">
                <a:solidFill>
                  <a:schemeClr val="tx1"/>
                </a:solidFill>
              </a:rPr>
              <a:t>US</a:t>
            </a:r>
            <a:r>
              <a:rPr lang="en-US" sz="2800" dirty="0" smtClean="0"/>
              <a:t>PSTF Procedure Manual available online</a:t>
            </a:r>
          </a:p>
          <a:p>
            <a:pPr eaLnBrk="1" hangingPunct="1">
              <a:lnSpc>
                <a:spcPct val="70000"/>
              </a:lnSpc>
              <a:buFont typeface="Wingdings" pitchFamily="2" charset="2"/>
              <a:buNone/>
              <a:defRPr/>
            </a:pPr>
            <a:endParaRPr lang="en-US" sz="1200" dirty="0" smtClean="0"/>
          </a:p>
          <a:p>
            <a:pPr marL="514350" indent="-514350" eaLnBrk="1" hangingPunct="1">
              <a:lnSpc>
                <a:spcPct val="100000"/>
              </a:lnSpc>
              <a:buFont typeface="Wingdings" pitchFamily="2" charset="2"/>
              <a:buAutoNum type="arabicPlain" startAt="2009"/>
              <a:defRPr/>
            </a:pPr>
            <a:r>
              <a:rPr lang="en-US" sz="2800" dirty="0" smtClean="0"/>
              <a:t>: Pilot of posting draft Recommendation 	 	 	Statement (RS) for public comment</a:t>
            </a:r>
          </a:p>
          <a:p>
            <a:pPr eaLnBrk="1" hangingPunct="1">
              <a:lnSpc>
                <a:spcPct val="70000"/>
              </a:lnSpc>
              <a:buFont typeface="Wingdings" pitchFamily="2" charset="2"/>
              <a:buNone/>
              <a:defRPr/>
            </a:pPr>
            <a:endParaRPr lang="en-US" sz="1200" dirty="0" smtClean="0"/>
          </a:p>
          <a:p>
            <a:pPr marL="514350" indent="-514350" eaLnBrk="1" hangingPunct="1">
              <a:lnSpc>
                <a:spcPct val="70000"/>
              </a:lnSpc>
              <a:buFont typeface="Wingdings" pitchFamily="2" charset="2"/>
              <a:buAutoNum type="arabicPlain" startAt="2010"/>
              <a:defRPr/>
            </a:pPr>
            <a:r>
              <a:rPr lang="en-US" sz="2800" dirty="0" smtClean="0"/>
              <a:t>:	New Web site: </a:t>
            </a:r>
            <a:r>
              <a:rPr lang="en-US" sz="2400" dirty="0" smtClean="0">
                <a:solidFill>
                  <a:schemeClr val="tx2"/>
                </a:solidFill>
              </a:rPr>
              <a:t>uspreventiveservicestaskforce.org</a:t>
            </a:r>
          </a:p>
          <a:p>
            <a:pPr eaLnBrk="1" hangingPunct="1">
              <a:lnSpc>
                <a:spcPct val="70000"/>
              </a:lnSpc>
              <a:buFont typeface="Wingdings" pitchFamily="2" charset="2"/>
              <a:buNone/>
              <a:defRPr/>
            </a:pPr>
            <a:endParaRPr lang="en-US" sz="1000" dirty="0" smtClean="0"/>
          </a:p>
          <a:p>
            <a:pPr eaLnBrk="1" hangingPunct="1">
              <a:lnSpc>
                <a:spcPct val="70000"/>
              </a:lnSpc>
              <a:buFont typeface="Wingdings" pitchFamily="2" charset="2"/>
              <a:buNone/>
              <a:defRPr/>
            </a:pPr>
            <a:r>
              <a:rPr lang="en-US" sz="2800" dirty="0" smtClean="0"/>
              <a:t>		All draft RS posted for public comment</a:t>
            </a:r>
          </a:p>
          <a:p>
            <a:pPr lvl="2" eaLnBrk="1" hangingPunct="1">
              <a:lnSpc>
                <a:spcPct val="70000"/>
              </a:lnSpc>
              <a:defRPr/>
            </a:pPr>
            <a:r>
              <a:rPr lang="en-US" dirty="0" smtClean="0"/>
              <a:t>6 posted to date</a:t>
            </a:r>
          </a:p>
          <a:p>
            <a:pPr eaLnBrk="1" hangingPunct="1">
              <a:lnSpc>
                <a:spcPct val="70000"/>
              </a:lnSpc>
              <a:buFont typeface="Wingdings" pitchFamily="2" charset="2"/>
              <a:buNone/>
              <a:defRPr/>
            </a:pPr>
            <a:endParaRPr lang="en-US" sz="1000" dirty="0" smtClean="0"/>
          </a:p>
          <a:p>
            <a:pPr eaLnBrk="1" hangingPunct="1">
              <a:lnSpc>
                <a:spcPct val="70000"/>
              </a:lnSpc>
              <a:buFont typeface="Wingdings" pitchFamily="2" charset="2"/>
              <a:buNone/>
              <a:defRPr/>
            </a:pPr>
            <a:r>
              <a:rPr lang="en-US" dirty="0" smtClean="0"/>
              <a:t>		</a:t>
            </a:r>
            <a:r>
              <a:rPr lang="en-US" sz="2800" dirty="0" smtClean="0"/>
              <a:t>New section in RS, </a:t>
            </a:r>
            <a:r>
              <a:rPr lang="en-US" sz="2800" i="1" dirty="0" smtClean="0"/>
              <a:t>Response to Public 	Comments</a:t>
            </a:r>
            <a:endParaRPr lang="en-US" sz="2800" dirty="0" smtClean="0"/>
          </a:p>
          <a:p>
            <a:pPr eaLnBrk="1" hangingPunct="1">
              <a:buFont typeface="Wingdings" pitchFamily="2" charset="2"/>
              <a:buNone/>
              <a:defRPr/>
            </a:pPr>
            <a:endParaRPr lang="en-US" sz="1000" dirty="0" smtClean="0"/>
          </a:p>
          <a:p>
            <a:pPr eaLnBrk="1" hangingPunct="1">
              <a:buFont typeface="Wingdings" pitchFamily="2" charset="2"/>
              <a:buNone/>
              <a:defRPr/>
            </a:pPr>
            <a:r>
              <a:rPr lang="en-US" sz="2800" dirty="0" smtClean="0"/>
              <a:t>		Ongoing, Web-based solicitation of new topic 	nominations for USPSTF consideration  </a:t>
            </a:r>
          </a:p>
          <a:p>
            <a:pPr eaLnBrk="1" hangingPunct="1">
              <a:buFont typeface="Wingdings" pitchFamily="2" charset="2"/>
              <a:buNone/>
              <a:defRPr/>
            </a:pPr>
            <a:endParaRPr lang="en-US" sz="1200" dirty="0" smtClean="0"/>
          </a:p>
          <a:p>
            <a:pPr marL="514350" indent="-514350" eaLnBrk="1" hangingPunct="1">
              <a:buFont typeface="Wingdings" pitchFamily="2" charset="2"/>
              <a:buNone/>
              <a:defRPr/>
            </a:pPr>
            <a:endParaRPr lang="en-US" sz="2400" dirty="0" smtClean="0"/>
          </a:p>
          <a:p>
            <a:pPr eaLnBrk="1" hangingPunct="1">
              <a:buFont typeface="Wingdings" pitchFamily="2" charset="2"/>
              <a:buNone/>
              <a:defRPr/>
            </a:pPr>
            <a:endParaRPr lang="en-US" sz="2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ChangeArrowheads="1"/>
          </p:cNvSpPr>
          <p:nvPr>
            <p:ph type="title"/>
          </p:nvPr>
        </p:nvSpPr>
        <p:spPr>
          <a:xfrm>
            <a:off x="1524000" y="381000"/>
            <a:ext cx="6858000" cy="876300"/>
          </a:xfrm>
        </p:spPr>
        <p:txBody>
          <a:bodyPr/>
          <a:lstStyle/>
          <a:p>
            <a:pPr eaLnBrk="1" hangingPunct="1">
              <a:defRPr/>
            </a:pPr>
            <a:r>
              <a:rPr lang="en-US" sz="3200" dirty="0" smtClean="0"/>
              <a:t>Efforts to Enhance Transparency of the Task Force </a:t>
            </a:r>
          </a:p>
        </p:txBody>
      </p:sp>
      <p:sp>
        <p:nvSpPr>
          <p:cNvPr id="495619" name="Rectangle 3"/>
          <p:cNvSpPr>
            <a:spLocks noGrp="1" noChangeArrowheads="1"/>
          </p:cNvSpPr>
          <p:nvPr>
            <p:ph type="body" idx="1"/>
          </p:nvPr>
        </p:nvSpPr>
        <p:spPr>
          <a:xfrm>
            <a:off x="237067" y="1600200"/>
            <a:ext cx="8830733" cy="4800600"/>
          </a:xfrm>
        </p:spPr>
        <p:txBody>
          <a:bodyPr/>
          <a:lstStyle/>
          <a:p>
            <a:pPr marL="514350" indent="-514350" eaLnBrk="1" hangingPunct="1">
              <a:buFont typeface="Wingdings" pitchFamily="2" charset="2"/>
              <a:buAutoNum type="arabicPlain" startAt="2011"/>
              <a:defRPr/>
            </a:pPr>
            <a:r>
              <a:rPr lang="en-US" sz="2800" b="1" dirty="0" smtClean="0">
                <a:solidFill>
                  <a:schemeClr val="tx1"/>
                </a:solidFill>
              </a:rPr>
              <a:t>	</a:t>
            </a:r>
          </a:p>
          <a:p>
            <a:pPr marL="514350" indent="-514350" eaLnBrk="1" hangingPunct="1">
              <a:defRPr/>
            </a:pPr>
            <a:r>
              <a:rPr lang="en-US" sz="2400" dirty="0" smtClean="0">
                <a:solidFill>
                  <a:schemeClr val="tx1"/>
                </a:solidFill>
              </a:rPr>
              <a:t>W</a:t>
            </a:r>
            <a:r>
              <a:rPr lang="en-US" sz="2400" dirty="0" smtClean="0"/>
              <a:t>ork to revise standard language for “C” recommendations</a:t>
            </a:r>
          </a:p>
          <a:p>
            <a:pPr eaLnBrk="1" hangingPunct="1">
              <a:defRPr/>
            </a:pPr>
            <a:r>
              <a:rPr lang="en-US" sz="2400" dirty="0" smtClean="0"/>
              <a:t>Ongoing and Web-based solicitation of new members for the USPSTF</a:t>
            </a:r>
          </a:p>
          <a:p>
            <a:pPr eaLnBrk="1" hangingPunct="1">
              <a:defRPr/>
            </a:pPr>
            <a:r>
              <a:rPr lang="en-US" sz="2400" dirty="0" smtClean="0"/>
              <a:t>Webinar for stakeholders/partners with Task Force members prior to final release of </a:t>
            </a:r>
            <a:r>
              <a:rPr lang="en-US" sz="2800" dirty="0" smtClean="0"/>
              <a:t>RS</a:t>
            </a:r>
          </a:p>
          <a:p>
            <a:pPr eaLnBrk="1" hangingPunct="1">
              <a:buFont typeface="Wingdings" pitchFamily="2" charset="2"/>
              <a:buNone/>
              <a:defRPr/>
            </a:pPr>
            <a:endParaRPr lang="en-US" sz="1000" dirty="0" smtClean="0"/>
          </a:p>
          <a:p>
            <a:pPr eaLnBrk="1" hangingPunct="1">
              <a:buFont typeface="Wingdings" pitchFamily="2" charset="2"/>
              <a:buNone/>
              <a:defRPr/>
            </a:pPr>
            <a:r>
              <a:rPr lang="en-US" sz="2800" b="1" dirty="0" smtClean="0">
                <a:solidFill>
                  <a:schemeClr val="tx2"/>
                </a:solidFill>
              </a:rPr>
              <a:t>Still to come…</a:t>
            </a:r>
          </a:p>
          <a:p>
            <a:pPr eaLnBrk="1" hangingPunct="1">
              <a:defRPr/>
            </a:pPr>
            <a:r>
              <a:rPr lang="en-US" sz="2400" dirty="0" smtClean="0"/>
              <a:t>Fall 2011: Post draft protocols for public comment</a:t>
            </a:r>
          </a:p>
          <a:p>
            <a:pPr eaLnBrk="1" hangingPunct="1">
              <a:defRPr/>
            </a:pPr>
            <a:endParaRPr lang="en-US" sz="1000" dirty="0" smtClean="0"/>
          </a:p>
          <a:p>
            <a:pPr eaLnBrk="1" hangingPunct="1">
              <a:defRPr/>
            </a:pPr>
            <a:r>
              <a:rPr lang="en-US" sz="2400" dirty="0" smtClean="0"/>
              <a:t>Early 2012: Topic-specific stakeholder engagement groups </a:t>
            </a:r>
            <a:r>
              <a:rPr lang="en-US" sz="2400" b="1" dirty="0" smtClean="0"/>
              <a:t>	</a:t>
            </a:r>
          </a:p>
          <a:p>
            <a:pPr eaLnBrk="1" hangingPunct="1">
              <a:buFont typeface="Wingdings" pitchFamily="2" charset="2"/>
              <a:buNone/>
              <a:defRPr/>
            </a:pPr>
            <a:endParaRPr lang="en-US" sz="2400" b="1"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8114" name="Rectangle 2"/>
          <p:cNvSpPr>
            <a:spLocks noGrp="1" noChangeArrowheads="1"/>
          </p:cNvSpPr>
          <p:nvPr>
            <p:ph type="title"/>
          </p:nvPr>
        </p:nvSpPr>
        <p:spPr>
          <a:xfrm>
            <a:off x="1295400" y="152400"/>
            <a:ext cx="6697663" cy="914400"/>
          </a:xfrm>
        </p:spPr>
        <p:txBody>
          <a:bodyPr/>
          <a:lstStyle/>
          <a:p>
            <a:pPr>
              <a:defRPr/>
            </a:pPr>
            <a:r>
              <a:rPr lang="en-US" dirty="0" smtClean="0"/>
              <a:t>New NAC Members</a:t>
            </a:r>
          </a:p>
        </p:txBody>
      </p:sp>
      <p:sp>
        <p:nvSpPr>
          <p:cNvPr id="2138115" name="Rectangle 3"/>
          <p:cNvSpPr>
            <a:spLocks noGrp="1" noChangeArrowheads="1"/>
          </p:cNvSpPr>
          <p:nvPr>
            <p:ph type="body" idx="1"/>
          </p:nvPr>
        </p:nvSpPr>
        <p:spPr>
          <a:xfrm>
            <a:off x="304800" y="1600200"/>
            <a:ext cx="8305800" cy="3124200"/>
          </a:xfrm>
        </p:spPr>
        <p:txBody>
          <a:bodyPr>
            <a:normAutofit fontScale="25000" lnSpcReduction="20000"/>
          </a:bodyPr>
          <a:lstStyle/>
          <a:p>
            <a:pPr>
              <a:lnSpc>
                <a:spcPct val="120000"/>
              </a:lnSpc>
              <a:spcBef>
                <a:spcPts val="600"/>
              </a:spcBef>
              <a:spcAft>
                <a:spcPts val="600"/>
              </a:spcAft>
              <a:defRPr/>
            </a:pPr>
            <a:r>
              <a:rPr lang="en-US" sz="9600" dirty="0" err="1" smtClean="0"/>
              <a:t>Mitra</a:t>
            </a:r>
            <a:r>
              <a:rPr lang="en-US" sz="9600" dirty="0" smtClean="0"/>
              <a:t> </a:t>
            </a:r>
            <a:r>
              <a:rPr lang="en-US" sz="9600" dirty="0" err="1" smtClean="0"/>
              <a:t>Behroozi</a:t>
            </a:r>
            <a:r>
              <a:rPr lang="en-US" sz="9600" dirty="0" smtClean="0"/>
              <a:t> - 1199 SEIU National Benefit Fund</a:t>
            </a:r>
          </a:p>
          <a:p>
            <a:pPr>
              <a:lnSpc>
                <a:spcPct val="120000"/>
              </a:lnSpc>
              <a:spcBef>
                <a:spcPts val="600"/>
              </a:spcBef>
              <a:spcAft>
                <a:spcPts val="600"/>
              </a:spcAft>
              <a:defRPr/>
            </a:pPr>
            <a:r>
              <a:rPr lang="en-US" sz="9600" dirty="0" smtClean="0"/>
              <a:t>Paul N. </a:t>
            </a:r>
            <a:r>
              <a:rPr lang="en-US" sz="9600" dirty="0" err="1" smtClean="0"/>
              <a:t>Casale</a:t>
            </a:r>
            <a:r>
              <a:rPr lang="en-US" sz="9600" dirty="0" smtClean="0"/>
              <a:t> - The Heart Group</a:t>
            </a:r>
          </a:p>
          <a:p>
            <a:pPr>
              <a:lnSpc>
                <a:spcPct val="120000"/>
              </a:lnSpc>
              <a:spcBef>
                <a:spcPts val="600"/>
              </a:spcBef>
              <a:spcAft>
                <a:spcPts val="600"/>
              </a:spcAft>
              <a:defRPr/>
            </a:pPr>
            <a:r>
              <a:rPr lang="en-US" sz="9600" dirty="0" smtClean="0"/>
              <a:t>Andrea H. McGuire - American Enterprise Group, Inc.</a:t>
            </a:r>
          </a:p>
          <a:p>
            <a:pPr>
              <a:lnSpc>
                <a:spcPct val="120000"/>
              </a:lnSpc>
              <a:spcBef>
                <a:spcPts val="600"/>
              </a:spcBef>
              <a:spcAft>
                <a:spcPts val="600"/>
              </a:spcAft>
              <a:defRPr/>
            </a:pPr>
            <a:r>
              <a:rPr lang="en-US" sz="9600" dirty="0" smtClean="0"/>
              <a:t>Christopher </a:t>
            </a:r>
            <a:r>
              <a:rPr lang="en-US" sz="9600" dirty="0" err="1" smtClean="0"/>
              <a:t>Queram</a:t>
            </a:r>
            <a:r>
              <a:rPr lang="en-US" sz="9600" dirty="0" smtClean="0"/>
              <a:t> - Wisconsin Collaborative for Healthcare Quality</a:t>
            </a:r>
          </a:p>
          <a:p>
            <a:pPr>
              <a:lnSpc>
                <a:spcPct val="120000"/>
              </a:lnSpc>
              <a:spcBef>
                <a:spcPts val="600"/>
              </a:spcBef>
              <a:spcAft>
                <a:spcPts val="600"/>
              </a:spcAft>
              <a:defRPr/>
            </a:pPr>
            <a:r>
              <a:rPr lang="en-US" sz="9600" dirty="0" smtClean="0"/>
              <a:t>Alan R. Spitzer - </a:t>
            </a:r>
            <a:r>
              <a:rPr lang="en-US" sz="9600" dirty="0" err="1" smtClean="0"/>
              <a:t>Pediatrix</a:t>
            </a:r>
            <a:r>
              <a:rPr lang="en-US" sz="9600" dirty="0" smtClean="0"/>
              <a:t> Medical Group</a:t>
            </a:r>
          </a:p>
          <a:p>
            <a:pPr>
              <a:lnSpc>
                <a:spcPct val="120000"/>
              </a:lnSpc>
              <a:spcBef>
                <a:spcPts val="600"/>
              </a:spcBef>
              <a:spcAft>
                <a:spcPts val="600"/>
              </a:spcAft>
              <a:defRPr/>
            </a:pPr>
            <a:r>
              <a:rPr lang="en-US" sz="9600" dirty="0" smtClean="0"/>
              <a:t>Jeffery Thompson - Department of Social and Health Services, State of Washington</a:t>
            </a:r>
          </a:p>
          <a:p>
            <a:pPr>
              <a:lnSpc>
                <a:spcPct val="120000"/>
              </a:lnSpc>
              <a:spcBef>
                <a:spcPts val="600"/>
              </a:spcBef>
              <a:spcAft>
                <a:spcPts val="600"/>
              </a:spcAft>
              <a:defRPr/>
            </a:pPr>
            <a:r>
              <a:rPr lang="en-US" sz="9600" dirty="0" smtClean="0"/>
              <a:t>Janet S. Wyatt - Pediatric Nursing Certification Board</a:t>
            </a:r>
          </a:p>
          <a:p>
            <a:pPr>
              <a:lnSpc>
                <a:spcPct val="120000"/>
              </a:lnSpc>
              <a:spcBef>
                <a:spcPts val="600"/>
              </a:spcBef>
              <a:spcAft>
                <a:spcPts val="600"/>
              </a:spcAft>
              <a:buFont typeface="Wingdings" pitchFamily="2" charset="2"/>
              <a:buNone/>
              <a:defRPr/>
            </a:pPr>
            <a:endParaRPr lang="en-US" sz="8000" dirty="0" smtClean="0"/>
          </a:p>
          <a:p>
            <a:pPr>
              <a:lnSpc>
                <a:spcPct val="120000"/>
              </a:lnSpc>
              <a:spcBef>
                <a:spcPts val="600"/>
              </a:spcBef>
              <a:spcAft>
                <a:spcPts val="600"/>
              </a:spcAft>
              <a:buFont typeface="Wingdings" pitchFamily="2" charset="2"/>
              <a:buNone/>
              <a:defRPr/>
            </a:pPr>
            <a:endParaRPr lang="en-US" sz="8000" b="1" dirty="0" smtClean="0">
              <a:solidFill>
                <a:schemeClr val="tx2"/>
              </a:solidFill>
            </a:endParaRPr>
          </a:p>
          <a:p>
            <a:pPr lvl="1">
              <a:lnSpc>
                <a:spcPct val="120000"/>
              </a:lnSpc>
              <a:spcBef>
                <a:spcPts val="600"/>
              </a:spcBef>
              <a:spcAft>
                <a:spcPts val="600"/>
              </a:spcAft>
              <a:defRPr/>
            </a:pPr>
            <a:endParaRPr lang="en-US"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858000" cy="1066800"/>
          </a:xfrm>
        </p:spPr>
        <p:txBody>
          <a:bodyPr/>
          <a:lstStyle/>
          <a:p>
            <a:pPr>
              <a:defRPr/>
            </a:pPr>
            <a:r>
              <a:rPr lang="en-US" sz="3600" dirty="0" smtClean="0"/>
              <a:t>U.S. Preventive Services Task Force Update</a:t>
            </a:r>
            <a:endParaRPr lang="en-US" sz="3600" dirty="0"/>
          </a:p>
        </p:txBody>
      </p:sp>
      <p:sp>
        <p:nvSpPr>
          <p:cNvPr id="3" name="Content Placeholder 2"/>
          <p:cNvSpPr>
            <a:spLocks noGrp="1"/>
          </p:cNvSpPr>
          <p:nvPr>
            <p:ph idx="1"/>
          </p:nvPr>
        </p:nvSpPr>
        <p:spPr>
          <a:xfrm>
            <a:off x="304800" y="1524000"/>
            <a:ext cx="8466667" cy="2895600"/>
          </a:xfrm>
        </p:spPr>
        <p:txBody>
          <a:bodyPr/>
          <a:lstStyle/>
          <a:p>
            <a:pPr>
              <a:defRPr/>
            </a:pPr>
            <a:r>
              <a:rPr lang="en-US" sz="2800" dirty="0" smtClean="0"/>
              <a:t>Recent Recommendation</a:t>
            </a:r>
          </a:p>
          <a:p>
            <a:pPr lvl="1">
              <a:defRPr/>
            </a:pPr>
            <a:r>
              <a:rPr lang="en-US" sz="2400" dirty="0" smtClean="0"/>
              <a:t>Screening for Testicular Cancer</a:t>
            </a:r>
          </a:p>
          <a:p>
            <a:pPr lvl="2">
              <a:defRPr/>
            </a:pPr>
            <a:r>
              <a:rPr lang="en-US" sz="2000" dirty="0" smtClean="0">
                <a:solidFill>
                  <a:schemeClr val="tx1"/>
                </a:solidFill>
                <a:effectLst>
                  <a:outerShdw blurRad="38100" dist="38100" dir="2700000" algn="tl">
                    <a:srgbClr val="000000">
                      <a:alpha val="43137"/>
                    </a:srgbClr>
                  </a:outerShdw>
                </a:effectLst>
              </a:rPr>
              <a:t>T</a:t>
            </a:r>
            <a:r>
              <a:rPr lang="en-US" sz="2000" dirty="0" smtClean="0">
                <a:solidFill>
                  <a:schemeClr val="tx1"/>
                </a:solidFill>
              </a:rPr>
              <a:t>he USPSTF recommends against screening for testicular cancer in adolescent or adult males </a:t>
            </a:r>
            <a:br>
              <a:rPr lang="en-US" sz="2000" dirty="0" smtClean="0">
                <a:solidFill>
                  <a:schemeClr val="tx1"/>
                </a:solidFill>
              </a:rPr>
            </a:br>
            <a:r>
              <a:rPr lang="en-US" sz="2000" dirty="0" smtClean="0">
                <a:solidFill>
                  <a:schemeClr val="tx1"/>
                </a:solidFill>
              </a:rPr>
              <a:t>Grade: D</a:t>
            </a:r>
          </a:p>
          <a:p>
            <a:pPr lvl="2">
              <a:defRPr/>
            </a:pPr>
            <a:r>
              <a:rPr lang="en-US" sz="2000" dirty="0" smtClean="0">
                <a:solidFill>
                  <a:schemeClr val="tx1"/>
                </a:solidFill>
              </a:rPr>
              <a:t>Successful pilot call with stakeholder organizations prior to recommendation release</a:t>
            </a:r>
          </a:p>
          <a:p>
            <a:pPr>
              <a:defRPr/>
            </a:pPr>
            <a:r>
              <a:rPr lang="en-US" sz="2800" dirty="0" smtClean="0"/>
              <a:t>July 2011 Meeting</a:t>
            </a:r>
          </a:p>
          <a:p>
            <a:pPr lvl="1">
              <a:defRPr/>
            </a:pPr>
            <a:r>
              <a:rPr lang="en-US" sz="2400" dirty="0" smtClean="0"/>
              <a:t>Discussed evidence around:</a:t>
            </a:r>
          </a:p>
          <a:p>
            <a:pPr lvl="2">
              <a:defRPr/>
            </a:pPr>
            <a:r>
              <a:rPr lang="en-US" sz="2000" dirty="0" smtClean="0"/>
              <a:t>Screening for Family Violence</a:t>
            </a:r>
          </a:p>
          <a:p>
            <a:pPr lvl="2">
              <a:defRPr/>
            </a:pPr>
            <a:r>
              <a:rPr lang="en-US" sz="2000" dirty="0" smtClean="0"/>
              <a:t>Screening for Chronic Kidney Disease</a:t>
            </a:r>
          </a:p>
          <a:p>
            <a:pPr lvl="2">
              <a:defRPr/>
            </a:pPr>
            <a:r>
              <a:rPr lang="en-US" sz="2000" dirty="0" smtClean="0"/>
              <a:t>Use of Hormone Replacement to Prevent Chronic Disease</a:t>
            </a:r>
          </a:p>
          <a:p>
            <a:pPr lvl="2">
              <a:defRPr/>
            </a:pPr>
            <a:endParaRPr lang="en-US" dirty="0" smtClean="0"/>
          </a:p>
          <a:p>
            <a:pPr lvl="2">
              <a:defRPr/>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447800" y="381000"/>
            <a:ext cx="6697663" cy="876300"/>
          </a:xfrm>
        </p:spPr>
        <p:txBody>
          <a:bodyPr/>
          <a:lstStyle/>
          <a:p>
            <a:pPr>
              <a:defRPr/>
            </a:pPr>
            <a:r>
              <a:rPr lang="en-US" sz="3600" dirty="0" smtClean="0"/>
              <a:t>New Findings:</a:t>
            </a:r>
            <a:br>
              <a:rPr lang="en-US" sz="3600" dirty="0" smtClean="0"/>
            </a:br>
            <a:r>
              <a:rPr lang="en-US" sz="3600" dirty="0" smtClean="0"/>
              <a:t>Geographic Variation</a:t>
            </a:r>
          </a:p>
        </p:txBody>
      </p:sp>
      <p:sp>
        <p:nvSpPr>
          <p:cNvPr id="7171" name="Rectangle 3"/>
          <p:cNvSpPr>
            <a:spLocks noGrp="1" noChangeArrowheads="1"/>
          </p:cNvSpPr>
          <p:nvPr>
            <p:ph type="body" idx="1"/>
          </p:nvPr>
        </p:nvSpPr>
        <p:spPr>
          <a:xfrm>
            <a:off x="609600" y="1676400"/>
            <a:ext cx="7993063" cy="4953000"/>
          </a:xfrm>
        </p:spPr>
        <p:txBody>
          <a:bodyPr/>
          <a:lstStyle/>
          <a:p>
            <a:pPr>
              <a:lnSpc>
                <a:spcPct val="85000"/>
              </a:lnSpc>
              <a:buFont typeface="Wingdings" pitchFamily="2" charset="2"/>
              <a:buNone/>
              <a:defRPr/>
            </a:pPr>
            <a:r>
              <a:rPr lang="en-US" sz="2800" b="1" dirty="0" smtClean="0">
                <a:solidFill>
                  <a:schemeClr val="tx2"/>
                </a:solidFill>
              </a:rPr>
              <a:t>Study Aim:</a:t>
            </a:r>
            <a:r>
              <a:rPr lang="en-US" sz="2800" dirty="0" smtClean="0"/>
              <a:t> </a:t>
            </a:r>
          </a:p>
          <a:p>
            <a:pPr>
              <a:lnSpc>
                <a:spcPct val="85000"/>
              </a:lnSpc>
              <a:defRPr/>
            </a:pPr>
            <a:r>
              <a:rPr lang="en-US" sz="2400" dirty="0" smtClean="0"/>
              <a:t>To assess regional variation in hospitalizations by age groups using HCUP national all-payer data for inpatient stays:</a:t>
            </a:r>
          </a:p>
          <a:p>
            <a:pPr lvl="1">
              <a:lnSpc>
                <a:spcPct val="85000"/>
              </a:lnSpc>
              <a:defRPr/>
            </a:pPr>
            <a:r>
              <a:rPr lang="en-US" sz="2000" dirty="0" smtClean="0"/>
              <a:t>Does Medicare population differ from other payers?</a:t>
            </a:r>
          </a:p>
          <a:p>
            <a:pPr>
              <a:lnSpc>
                <a:spcPct val="85000"/>
              </a:lnSpc>
              <a:buFont typeface="Wingdings" pitchFamily="2" charset="2"/>
              <a:buNone/>
              <a:defRPr/>
            </a:pPr>
            <a:endParaRPr lang="en-US" sz="2400" b="1" dirty="0" smtClean="0">
              <a:solidFill>
                <a:schemeClr val="tx2"/>
              </a:solidFill>
            </a:endParaRPr>
          </a:p>
          <a:p>
            <a:pPr>
              <a:lnSpc>
                <a:spcPct val="85000"/>
              </a:lnSpc>
              <a:buFont typeface="Wingdings" pitchFamily="2" charset="2"/>
              <a:buNone/>
              <a:defRPr/>
            </a:pPr>
            <a:r>
              <a:rPr lang="en-US" sz="2800" b="1" dirty="0" smtClean="0">
                <a:solidFill>
                  <a:schemeClr val="tx2"/>
                </a:solidFill>
              </a:rPr>
              <a:t>Findings:</a:t>
            </a:r>
          </a:p>
          <a:p>
            <a:pPr>
              <a:lnSpc>
                <a:spcPct val="85000"/>
              </a:lnSpc>
              <a:defRPr/>
            </a:pPr>
            <a:r>
              <a:rPr lang="en-US" sz="2400" dirty="0" smtClean="0"/>
              <a:t>Regional variation pattern using Medicare data differed from the pattern using all-payer data</a:t>
            </a:r>
          </a:p>
          <a:p>
            <a:pPr>
              <a:lnSpc>
                <a:spcPct val="85000"/>
              </a:lnSpc>
              <a:defRPr/>
            </a:pPr>
            <a:r>
              <a:rPr lang="en-US" sz="2400" dirty="0" smtClean="0"/>
              <a:t>The pattern was closer for subsets of the all-payer population at or near Medicare age  </a:t>
            </a:r>
          </a:p>
        </p:txBody>
      </p:sp>
      <p:sp>
        <p:nvSpPr>
          <p:cNvPr id="7175" name="Text Box 7"/>
          <p:cNvSpPr txBox="1">
            <a:spLocks noChangeArrowheads="1"/>
          </p:cNvSpPr>
          <p:nvPr/>
        </p:nvSpPr>
        <p:spPr bwMode="auto">
          <a:xfrm>
            <a:off x="381000" y="6096000"/>
            <a:ext cx="8458200" cy="523875"/>
          </a:xfrm>
          <a:prstGeom prst="rect">
            <a:avLst/>
          </a:prstGeom>
          <a:noFill/>
          <a:ln w="12700">
            <a:noFill/>
            <a:miter lim="800000"/>
            <a:headEnd/>
            <a:tailEnd/>
          </a:ln>
          <a:effectLst/>
        </p:spPr>
        <p:txBody>
          <a:bodyPr>
            <a:spAutoFit/>
          </a:bodyPr>
          <a:lstStyle/>
          <a:p>
            <a:pPr>
              <a:spcBef>
                <a:spcPct val="50000"/>
              </a:spcBef>
              <a:defRPr/>
            </a:pPr>
            <a:r>
              <a:rPr lang="en-US" sz="1400" dirty="0">
                <a:effectLst>
                  <a:outerShdw blurRad="38100" dist="38100" dir="2700000" algn="tl">
                    <a:srgbClr val="000000"/>
                  </a:outerShdw>
                </a:effectLst>
                <a:latin typeface="Arial" charset="0"/>
              </a:rPr>
              <a:t>R Mosher Henke, WD </a:t>
            </a:r>
            <a:r>
              <a:rPr lang="en-US" sz="1400" dirty="0" err="1">
                <a:effectLst>
                  <a:outerShdw blurRad="38100" dist="38100" dir="2700000" algn="tl">
                    <a:srgbClr val="000000"/>
                  </a:outerShdw>
                </a:effectLst>
                <a:latin typeface="Arial" charset="0"/>
              </a:rPr>
              <a:t>Marder</a:t>
            </a:r>
            <a:r>
              <a:rPr lang="en-US" sz="1400" dirty="0">
                <a:effectLst>
                  <a:outerShdw blurRad="38100" dist="38100" dir="2700000" algn="tl">
                    <a:srgbClr val="000000"/>
                  </a:outerShdw>
                </a:effectLst>
                <a:latin typeface="Arial" charset="0"/>
              </a:rPr>
              <a:t>, BS Friedman, HS Wong. “Geographic Variation: A View from the Hospital Sector.” </a:t>
            </a:r>
            <a:r>
              <a:rPr lang="en-US" sz="1400" i="1" dirty="0">
                <a:effectLst>
                  <a:outerShdw blurRad="38100" dist="38100" dir="2700000" algn="tl">
                    <a:srgbClr val="000000"/>
                  </a:outerShdw>
                </a:effectLst>
                <a:latin typeface="Arial" charset="0"/>
              </a:rPr>
              <a:t>Medical Care Research and Review</a:t>
            </a:r>
            <a:r>
              <a:rPr lang="en-US" sz="1400" dirty="0">
                <a:effectLst>
                  <a:outerShdw blurRad="38100" dist="38100" dir="2700000" algn="tl">
                    <a:srgbClr val="000000"/>
                  </a:outerShdw>
                </a:effectLst>
                <a:latin typeface="Arial" charset="0"/>
              </a:rPr>
              <a:t>. On-line at </a:t>
            </a:r>
            <a:r>
              <a:rPr lang="en-US" sz="1400" dirty="0">
                <a:effectLst>
                  <a:outerShdw blurRad="38100" dist="38100" dir="2700000" algn="tl">
                    <a:srgbClr val="000000"/>
                  </a:outerShdw>
                </a:effectLst>
                <a:latin typeface="Arial" charset="0"/>
                <a:hlinkClick r:id="rId2" tooltip="blocked::http://mcr.sagepub.com/content/early/recent"/>
              </a:rPr>
              <a:t>http://mcr.sagepub.com/content/early/recent</a:t>
            </a:r>
            <a:r>
              <a:rPr lang="en-US" sz="1400" dirty="0">
                <a:effectLst>
                  <a:outerShdw blurRad="38100" dist="38100" dir="2700000" algn="tl">
                    <a:srgbClr val="000000"/>
                  </a:outerShdw>
                </a:effectLst>
                <a:latin typeface="Arial" charset="0"/>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pPr algn="l">
              <a:defRPr/>
            </a:pPr>
            <a:r>
              <a:rPr lang="en-US" sz="2800" dirty="0" smtClean="0"/>
              <a:t>                     Geographic Variation Findings</a:t>
            </a:r>
            <a:r>
              <a:rPr lang="en-US" sz="1800" dirty="0" smtClean="0"/>
              <a:t/>
            </a:r>
            <a:br>
              <a:rPr lang="en-US" sz="1800" dirty="0" smtClean="0"/>
            </a:br>
            <a:r>
              <a:rPr lang="en-US" sz="1800" dirty="0" smtClean="0"/>
              <a:t/>
            </a:r>
            <a:br>
              <a:rPr lang="en-US" sz="1800" dirty="0" smtClean="0"/>
            </a:br>
            <a:r>
              <a:rPr lang="en-US" sz="1800" dirty="0" smtClean="0"/>
              <a:t>Inpatient Discharge/Cost, Age 65+     Inpatient Discharge/Cost, Age 0-64</a:t>
            </a:r>
            <a:endParaRPr lang="en-US" sz="1800" dirty="0"/>
          </a:p>
        </p:txBody>
      </p:sp>
      <p:sp>
        <p:nvSpPr>
          <p:cNvPr id="3" name="Text Placeholder 2"/>
          <p:cNvSpPr>
            <a:spLocks noGrp="1"/>
          </p:cNvSpPr>
          <p:nvPr>
            <p:ph type="body" idx="1"/>
          </p:nvPr>
        </p:nvSpPr>
        <p:spPr/>
        <p:txBody>
          <a:bodyPr/>
          <a:lstStyle/>
          <a:p>
            <a:pPr>
              <a:defRPr/>
            </a:pPr>
            <a:endParaRPr lang="en-US"/>
          </a:p>
        </p:txBody>
      </p:sp>
      <p:sp>
        <p:nvSpPr>
          <p:cNvPr id="5" name="Text Placeholder 4"/>
          <p:cNvSpPr>
            <a:spLocks noGrp="1"/>
          </p:cNvSpPr>
          <p:nvPr>
            <p:ph type="body" sz="quarter" idx="3"/>
          </p:nvPr>
        </p:nvSpPr>
        <p:spPr/>
        <p:txBody>
          <a:bodyPr/>
          <a:lstStyle/>
          <a:p>
            <a:pPr>
              <a:defRPr/>
            </a:pPr>
            <a:endParaRPr lang="en-US"/>
          </a:p>
        </p:txBody>
      </p:sp>
      <p:pic>
        <p:nvPicPr>
          <p:cNvPr id="8197" name="Picture 8"/>
          <p:cNvPicPr>
            <a:picLocks noGrp="1" noChangeAspect="1" noChangeArrowheads="1"/>
          </p:cNvPicPr>
          <p:nvPr>
            <p:ph sz="half" idx="2"/>
          </p:nvPr>
        </p:nvPicPr>
        <p:blipFill>
          <a:blip r:embed="rId2" cstate="print"/>
          <a:srcRect/>
          <a:stretch>
            <a:fillRect/>
          </a:stretch>
        </p:blipFill>
        <p:spPr>
          <a:xfrm>
            <a:off x="4648200" y="1581150"/>
            <a:ext cx="3352800" cy="2457450"/>
          </a:xfrm>
          <a:noFill/>
        </p:spPr>
      </p:pic>
      <p:pic>
        <p:nvPicPr>
          <p:cNvPr id="8198" name="Picture 2"/>
          <p:cNvPicPr>
            <a:picLocks noChangeAspect="1" noChangeArrowheads="1"/>
          </p:cNvPicPr>
          <p:nvPr/>
        </p:nvPicPr>
        <p:blipFill>
          <a:blip r:embed="rId3" cstate="print"/>
          <a:srcRect/>
          <a:stretch>
            <a:fillRect/>
          </a:stretch>
        </p:blipFill>
        <p:spPr bwMode="auto">
          <a:xfrm>
            <a:off x="533400" y="1600200"/>
            <a:ext cx="3276600" cy="2457450"/>
          </a:xfrm>
          <a:prstGeom prst="rect">
            <a:avLst/>
          </a:prstGeom>
          <a:noFill/>
          <a:ln w="9525" algn="ctr">
            <a:noFill/>
            <a:miter lim="800000"/>
            <a:headEnd/>
            <a:tailEnd/>
          </a:ln>
        </p:spPr>
      </p:pic>
      <p:pic>
        <p:nvPicPr>
          <p:cNvPr id="8199" name="Picture 2"/>
          <p:cNvPicPr>
            <a:picLocks noChangeAspect="1" noChangeArrowheads="1"/>
          </p:cNvPicPr>
          <p:nvPr/>
        </p:nvPicPr>
        <p:blipFill>
          <a:blip r:embed="rId4" cstate="print"/>
          <a:srcRect/>
          <a:stretch>
            <a:fillRect/>
          </a:stretch>
        </p:blipFill>
        <p:spPr bwMode="auto">
          <a:xfrm>
            <a:off x="533400" y="4152900"/>
            <a:ext cx="3276600" cy="2457450"/>
          </a:xfrm>
          <a:prstGeom prst="rect">
            <a:avLst/>
          </a:prstGeom>
          <a:noFill/>
          <a:ln w="9525" algn="ctr">
            <a:noFill/>
            <a:miter lim="800000"/>
            <a:headEnd/>
            <a:tailEnd/>
          </a:ln>
        </p:spPr>
      </p:pic>
      <p:pic>
        <p:nvPicPr>
          <p:cNvPr id="8200" name="Picture 2"/>
          <p:cNvPicPr>
            <a:picLocks noGrp="1" noChangeAspect="1" noChangeArrowheads="1"/>
          </p:cNvPicPr>
          <p:nvPr>
            <p:ph sz="quarter" idx="4"/>
          </p:nvPr>
        </p:nvPicPr>
        <p:blipFill>
          <a:blip r:embed="rId5" cstate="print"/>
          <a:srcRect/>
          <a:stretch>
            <a:fillRect/>
          </a:stretch>
        </p:blipFill>
        <p:spPr>
          <a:xfrm>
            <a:off x="4648200" y="4133850"/>
            <a:ext cx="3352800" cy="2514600"/>
          </a:xfr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6697663" cy="1600200"/>
          </a:xfrm>
        </p:spPr>
        <p:txBody>
          <a:bodyPr/>
          <a:lstStyle/>
          <a:p>
            <a:pPr>
              <a:defRPr/>
            </a:pPr>
            <a:r>
              <a:rPr lang="en-US" sz="2800" i="1" dirty="0" smtClean="0"/>
              <a:t>New HCUP Findings</a:t>
            </a:r>
            <a:r>
              <a:rPr lang="en-US" sz="2800" dirty="0" smtClean="0"/>
              <a:t>:</a:t>
            </a:r>
            <a:br>
              <a:rPr lang="en-US" sz="2800" dirty="0" smtClean="0"/>
            </a:br>
            <a:r>
              <a:rPr lang="en-US" sz="2800" dirty="0" smtClean="0"/>
              <a:t>Emergency Department (ED) Visits in Rural Hospitals</a:t>
            </a:r>
            <a:endParaRPr lang="en-US" sz="2800" dirty="0"/>
          </a:p>
        </p:txBody>
      </p:sp>
      <p:sp>
        <p:nvSpPr>
          <p:cNvPr id="3" name="Content Placeholder 2"/>
          <p:cNvSpPr>
            <a:spLocks noGrp="1"/>
          </p:cNvSpPr>
          <p:nvPr>
            <p:ph idx="1"/>
          </p:nvPr>
        </p:nvSpPr>
        <p:spPr>
          <a:xfrm>
            <a:off x="381000" y="1524000"/>
            <a:ext cx="8305800" cy="2895600"/>
          </a:xfrm>
        </p:spPr>
        <p:txBody>
          <a:bodyPr/>
          <a:lstStyle/>
          <a:p>
            <a:pPr>
              <a:defRPr/>
            </a:pPr>
            <a:r>
              <a:rPr lang="en-US" sz="2400" dirty="0" smtClean="0"/>
              <a:t>Low-income adults ages 18 to 64 accounted for 56% of the 8 million visits made to rural hospital EDs in 2008  </a:t>
            </a:r>
          </a:p>
          <a:p>
            <a:pPr>
              <a:defRPr/>
            </a:pPr>
            <a:r>
              <a:rPr lang="en-US" sz="2400" dirty="0" smtClean="0"/>
              <a:t>About 44% of adult visits to rural EDs were either paid by Medicaid (28%), or uncompensated or billed to uninsured patients (nearly 16.5 %)</a:t>
            </a:r>
          </a:p>
          <a:p>
            <a:pPr>
              <a:defRPr/>
            </a:pPr>
            <a:r>
              <a:rPr lang="en-US" sz="2400" dirty="0" smtClean="0"/>
              <a:t>Only 31% of visits were paid for by private health plans and 25% were covered by Medicare</a:t>
            </a:r>
          </a:p>
          <a:p>
            <a:pPr>
              <a:defRPr/>
            </a:pPr>
            <a:r>
              <a:rPr lang="en-US" sz="2400" dirty="0" smtClean="0"/>
              <a:t>Top 10 reasons for rural ED visits included: </a:t>
            </a:r>
          </a:p>
          <a:p>
            <a:pPr lvl="1">
              <a:defRPr/>
            </a:pPr>
            <a:r>
              <a:rPr lang="en-US" sz="1800" dirty="0" smtClean="0"/>
              <a:t>Abdominal pain (233,064)</a:t>
            </a:r>
          </a:p>
          <a:p>
            <a:pPr lvl="1">
              <a:defRPr/>
            </a:pPr>
            <a:r>
              <a:rPr lang="en-US" sz="1800" dirty="0" smtClean="0"/>
              <a:t>Back pain (223,248)</a:t>
            </a:r>
          </a:p>
          <a:p>
            <a:pPr lvl="1">
              <a:defRPr/>
            </a:pPr>
            <a:r>
              <a:rPr lang="en-US" sz="1800" dirty="0" smtClean="0"/>
              <a:t>Chest pain from unknown cause (220,647)</a:t>
            </a:r>
          </a:p>
          <a:p>
            <a:pPr lvl="1">
              <a:defRPr/>
            </a:pPr>
            <a:r>
              <a:rPr lang="en-US" sz="1800" dirty="0" smtClean="0"/>
              <a:t>Open wounds (211,587)</a:t>
            </a:r>
          </a:p>
          <a:p>
            <a:pPr lvl="1">
              <a:defRPr/>
            </a:pPr>
            <a:r>
              <a:rPr lang="en-US" sz="1800" dirty="0" smtClean="0"/>
              <a:t>Chronic obstructive pulmonary disease and                                              </a:t>
            </a:r>
            <a:r>
              <a:rPr lang="en-US" sz="1800" dirty="0" err="1" smtClean="0"/>
              <a:t>bronchiectasis</a:t>
            </a:r>
            <a:r>
              <a:rPr lang="en-US" sz="1800" dirty="0" smtClean="0"/>
              <a:t> (159,002) that can make                                                        breathing difficult</a:t>
            </a:r>
          </a:p>
        </p:txBody>
      </p:sp>
      <p:pic>
        <p:nvPicPr>
          <p:cNvPr id="9220" name="Picture 2" descr="C:\Documents and Settings\jan.de la mare\Local Settings\Temporary Internet Files\Content.IE5\YIX5C2ZJ\MC900060235[1].wmf"/>
          <p:cNvPicPr>
            <a:picLocks noChangeAspect="1" noChangeArrowheads="1"/>
          </p:cNvPicPr>
          <p:nvPr/>
        </p:nvPicPr>
        <p:blipFill>
          <a:blip r:embed="rId2" cstate="print"/>
          <a:srcRect/>
          <a:stretch>
            <a:fillRect/>
          </a:stretch>
        </p:blipFill>
        <p:spPr bwMode="auto">
          <a:xfrm>
            <a:off x="6934200" y="3960937"/>
            <a:ext cx="1752600" cy="2668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title" idx="4294967295"/>
          </p:nvPr>
        </p:nvSpPr>
        <p:spPr>
          <a:xfrm>
            <a:off x="1371600" y="374650"/>
            <a:ext cx="6697663" cy="768350"/>
          </a:xfrm>
        </p:spPr>
        <p:txBody>
          <a:bodyPr/>
          <a:lstStyle/>
          <a:p>
            <a:pPr eaLnBrk="1" hangingPunct="1">
              <a:defRPr/>
            </a:pPr>
            <a:r>
              <a:rPr lang="en-US" sz="2400" dirty="0" smtClean="0"/>
              <a:t>Just Released!</a:t>
            </a:r>
            <a:r>
              <a:rPr lang="en-US" sz="2800" dirty="0" smtClean="0"/>
              <a:t/>
            </a:r>
            <a:br>
              <a:rPr lang="en-US" sz="2800" dirty="0" smtClean="0"/>
            </a:br>
            <a:r>
              <a:rPr lang="en-US" sz="2800" dirty="0" smtClean="0"/>
              <a:t>2009 Kids’ Inpatient Database (KID)</a:t>
            </a:r>
          </a:p>
        </p:txBody>
      </p:sp>
      <p:sp>
        <p:nvSpPr>
          <p:cNvPr id="4100" name="Rectangle 41"/>
          <p:cNvSpPr txBox="1">
            <a:spLocks noChangeArrowheads="1"/>
          </p:cNvSpPr>
          <p:nvPr/>
        </p:nvSpPr>
        <p:spPr bwMode="auto">
          <a:xfrm>
            <a:off x="304800" y="6400800"/>
            <a:ext cx="574675" cy="228600"/>
          </a:xfrm>
          <a:prstGeom prst="rect">
            <a:avLst/>
          </a:prstGeom>
          <a:noFill/>
          <a:ln w="9525">
            <a:noFill/>
            <a:miter lim="800000"/>
            <a:headEnd/>
            <a:tailEnd/>
          </a:ln>
        </p:spPr>
        <p:txBody>
          <a:bodyPr lIns="0" tIns="0" rIns="0" bIns="0" anchor="b"/>
          <a:lstStyle/>
          <a:p>
            <a:pPr algn="ctr"/>
            <a:endParaRPr lang="en-US" sz="1200" dirty="0"/>
          </a:p>
        </p:txBody>
      </p:sp>
      <p:sp>
        <p:nvSpPr>
          <p:cNvPr id="6" name="Rectangle 3"/>
          <p:cNvSpPr>
            <a:spLocks noGrp="1" noChangeArrowheads="1"/>
          </p:cNvSpPr>
          <p:nvPr>
            <p:ph type="body" sz="half" idx="4294967295"/>
          </p:nvPr>
        </p:nvSpPr>
        <p:spPr>
          <a:xfrm>
            <a:off x="381000" y="1752600"/>
            <a:ext cx="8229600" cy="4648200"/>
          </a:xfrm>
        </p:spPr>
        <p:txBody>
          <a:bodyPr>
            <a:normAutofit/>
          </a:bodyPr>
          <a:lstStyle/>
          <a:p>
            <a:pPr>
              <a:spcBef>
                <a:spcPts val="600"/>
              </a:spcBef>
              <a:spcAft>
                <a:spcPts val="600"/>
              </a:spcAft>
              <a:defRPr/>
            </a:pPr>
            <a:r>
              <a:rPr lang="en-US" sz="2400" dirty="0" smtClean="0">
                <a:effectLst>
                  <a:outerShdw blurRad="38100" dist="38100" dir="2700000" algn="tl">
                    <a:srgbClr val="000000">
                      <a:alpha val="43137"/>
                    </a:srgbClr>
                  </a:outerShdw>
                </a:effectLst>
              </a:rPr>
              <a:t>The KID is the only all-payer dataset on children’s use of hospital services in the United States</a:t>
            </a:r>
          </a:p>
          <a:p>
            <a:pPr>
              <a:spcBef>
                <a:spcPts val="600"/>
              </a:spcBef>
              <a:spcAft>
                <a:spcPts val="600"/>
              </a:spcAft>
              <a:defRPr/>
            </a:pPr>
            <a:r>
              <a:rPr lang="en-US" sz="2400" dirty="0" smtClean="0">
                <a:effectLst>
                  <a:outerShdw blurRad="38100" dist="38100" dir="2700000" algn="tl">
                    <a:srgbClr val="000000">
                      <a:alpha val="43137"/>
                    </a:srgbClr>
                  </a:outerShdw>
                </a:effectLst>
              </a:rPr>
              <a:t>Contains pediatric inpatient hospital discharge data (including those admissions                                                   that started in the ED) from a                                             </a:t>
            </a:r>
            <a:r>
              <a:rPr lang="en-US" sz="2400" i="1" dirty="0" smtClean="0">
                <a:effectLst>
                  <a:outerShdw blurRad="38100" dist="38100" dir="2700000" algn="tl">
                    <a:srgbClr val="000000">
                      <a:alpha val="43137"/>
                    </a:srgbClr>
                  </a:outerShdw>
                </a:effectLst>
              </a:rPr>
              <a:t>sample of pediatric discharges</a:t>
            </a:r>
            <a:r>
              <a:rPr lang="en-US" sz="2400" dirty="0" smtClean="0">
                <a:effectLst>
                  <a:outerShdw blurRad="38100" dist="38100" dir="2700000" algn="tl">
                    <a:srgbClr val="000000">
                      <a:alpha val="43137"/>
                    </a:srgbClr>
                  </a:outerShdw>
                </a:effectLst>
              </a:rPr>
              <a:t>                                                  in 44 participating HCUP States</a:t>
            </a:r>
          </a:p>
          <a:p>
            <a:pPr>
              <a:spcBef>
                <a:spcPts val="600"/>
              </a:spcBef>
              <a:spcAft>
                <a:spcPts val="600"/>
              </a:spcAft>
              <a:defRPr/>
            </a:pPr>
            <a:r>
              <a:rPr lang="en-US" sz="2400" dirty="0" smtClean="0">
                <a:effectLst>
                  <a:outerShdw blurRad="38100" dist="38100" dir="2700000" algn="tl">
                    <a:srgbClr val="000000">
                      <a:alpha val="43137"/>
                    </a:srgbClr>
                  </a:outerShdw>
                </a:effectLst>
              </a:rPr>
              <a:t>Allows for national and regional                                              studies of inpatient hospital                                 utilization and charges for                                       newborns, children, </a:t>
            </a:r>
            <a:r>
              <a:rPr lang="en-US" sz="2400" dirty="0" smtClean="0">
                <a:solidFill>
                  <a:schemeClr val="tx1"/>
                </a:solidFill>
                <a:effectLst>
                  <a:outerShdw blurRad="38100" dist="38100" dir="2700000" algn="tl">
                    <a:srgbClr val="000000">
                      <a:alpha val="43137"/>
                    </a:srgbClr>
                  </a:outerShdw>
                </a:effectLst>
              </a:rPr>
              <a:t>and                                               adolescents</a:t>
            </a:r>
          </a:p>
          <a:p>
            <a:pPr>
              <a:spcBef>
                <a:spcPts val="600"/>
              </a:spcBef>
              <a:spcAft>
                <a:spcPts val="600"/>
              </a:spcAft>
              <a:defRPr/>
            </a:pPr>
            <a:endParaRPr lang="en-US" sz="2400" dirty="0" smtClean="0">
              <a:effectLst>
                <a:outerShdw blurRad="38100" dist="38100" dir="2700000" algn="tl">
                  <a:srgbClr val="000000">
                    <a:alpha val="43137"/>
                  </a:srgbClr>
                </a:outerShdw>
              </a:effectLst>
            </a:endParaRPr>
          </a:p>
        </p:txBody>
      </p:sp>
      <p:graphicFrame>
        <p:nvGraphicFramePr>
          <p:cNvPr id="4098" name="Object 4"/>
          <p:cNvGraphicFramePr>
            <a:graphicFrameLocks noChangeAspect="1"/>
          </p:cNvGraphicFramePr>
          <p:nvPr/>
        </p:nvGraphicFramePr>
        <p:xfrm>
          <a:off x="5791200" y="3048000"/>
          <a:ext cx="2336800" cy="3505200"/>
        </p:xfrm>
        <a:graphic>
          <a:graphicData uri="http://schemas.openxmlformats.org/presentationml/2006/ole">
            <p:oleObj spid="_x0000_s122882" name="Image" r:id="rId4" imgW="15238095" imgH="22857143" progId="">
              <p:embed/>
            </p:oleObj>
          </a:graphicData>
        </a:graphic>
      </p:graphicFrame>
    </p:spTree>
  </p:cSld>
  <p:clrMapOvr>
    <a:masterClrMapping/>
  </p:clrMapOvr>
  <p:transition spd="med"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19100"/>
            <a:ext cx="6697663" cy="876300"/>
          </a:xfrm>
        </p:spPr>
        <p:txBody>
          <a:bodyPr/>
          <a:lstStyle/>
          <a:p>
            <a:pPr>
              <a:defRPr/>
            </a:pPr>
            <a:r>
              <a:rPr lang="en-US" sz="3600" dirty="0" smtClean="0"/>
              <a:t>New Health IT Funding Opportunities</a:t>
            </a:r>
            <a:endParaRPr lang="en-US" sz="3600" dirty="0"/>
          </a:p>
        </p:txBody>
      </p:sp>
      <p:sp>
        <p:nvSpPr>
          <p:cNvPr id="3" name="Content Placeholder 2"/>
          <p:cNvSpPr>
            <a:spLocks noGrp="1"/>
          </p:cNvSpPr>
          <p:nvPr>
            <p:ph idx="1"/>
          </p:nvPr>
        </p:nvSpPr>
        <p:spPr>
          <a:xfrm>
            <a:off x="609600" y="1676400"/>
            <a:ext cx="7993063" cy="4800600"/>
          </a:xfrm>
        </p:spPr>
        <p:txBody>
          <a:bodyPr/>
          <a:lstStyle/>
          <a:p>
            <a:pPr>
              <a:defRPr/>
            </a:pPr>
            <a:r>
              <a:rPr lang="en-US" sz="2000" dirty="0" smtClean="0"/>
              <a:t>Understanding Clinical Information Needs and Health Care Decision Making Processes in the Context of Health Information Technology (IT) (R01) (</a:t>
            </a:r>
            <a:r>
              <a:rPr lang="en-US" sz="2000" dirty="0" smtClean="0">
                <a:hlinkClick r:id="rId3"/>
              </a:rPr>
              <a:t>http://grants.nih.gov/grants/guide/pa-files/PA-11-198.html</a:t>
            </a:r>
            <a:r>
              <a:rPr lang="en-US" sz="2000" dirty="0" smtClean="0"/>
              <a:t>) </a:t>
            </a:r>
          </a:p>
          <a:p>
            <a:pPr>
              <a:defRPr/>
            </a:pPr>
            <a:endParaRPr lang="en-US" sz="2000" dirty="0" smtClean="0"/>
          </a:p>
          <a:p>
            <a:pPr>
              <a:defRPr/>
            </a:pPr>
            <a:r>
              <a:rPr lang="en-US" sz="2000" dirty="0" smtClean="0"/>
              <a:t>Understanding User Needs and Context to Inform Consumer Health Information Technology (IT) Design (R01) FOA (</a:t>
            </a:r>
            <a:r>
              <a:rPr lang="en-US" sz="2000" dirty="0" smtClean="0">
                <a:hlinkClick r:id="rId4"/>
              </a:rPr>
              <a:t>http://grants.nih.gov/grants/guide/pa-files/PA-11-199.html</a:t>
            </a:r>
            <a:r>
              <a:rPr lang="en-US" sz="2000" dirty="0" smtClean="0"/>
              <a:t>) </a:t>
            </a:r>
          </a:p>
          <a:p>
            <a:pPr>
              <a:defRPr/>
            </a:pPr>
            <a:endParaRPr lang="en-US" sz="2000" dirty="0" smtClean="0"/>
          </a:p>
          <a:p>
            <a:pPr>
              <a:defRPr/>
            </a:pPr>
            <a:r>
              <a:rPr lang="en-US" sz="2000" dirty="0" smtClean="0"/>
              <a:t>Recently Updated Special Emphasis Notice to Fund Health IT-Focused Career and Dissertation Grants (</a:t>
            </a:r>
            <a:r>
              <a:rPr lang="en-US" sz="2000" dirty="0" smtClean="0">
                <a:hlinkClick r:id="rId5" tooltip="http://grants.nih.gov/grants/guide/notice-files/NOT-HS-11-016.html"/>
              </a:rPr>
              <a:t>http://grants.nih.gov/grants/guide/notice-files/NOT-HS-11-016.html</a:t>
            </a:r>
            <a:r>
              <a:rPr lang="en-US" sz="2000" dirty="0" smtClean="0"/>
              <a:t>)</a:t>
            </a: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447800" y="342900"/>
            <a:ext cx="6697663" cy="876300"/>
          </a:xfrm>
          <a:noFill/>
        </p:spPr>
        <p:txBody>
          <a:bodyPr/>
          <a:lstStyle/>
          <a:p>
            <a:r>
              <a:rPr lang="en-US" sz="3200" dirty="0" smtClean="0">
                <a:effectLst/>
              </a:rPr>
              <a:t>EPC Report on Medication Management Through Health IT</a:t>
            </a:r>
          </a:p>
        </p:txBody>
      </p:sp>
      <p:sp>
        <p:nvSpPr>
          <p:cNvPr id="96259" name="Rectangle 3"/>
          <p:cNvSpPr>
            <a:spLocks noGrp="1" noChangeArrowheads="1"/>
          </p:cNvSpPr>
          <p:nvPr>
            <p:ph type="body" idx="1"/>
          </p:nvPr>
        </p:nvSpPr>
        <p:spPr>
          <a:xfrm>
            <a:off x="609600" y="1752600"/>
            <a:ext cx="8229600" cy="4953000"/>
          </a:xfrm>
          <a:extLst>
            <a:ext uri="{909E8E84-426E-40DD-AFC4-6F175D3DCCD1}"/>
            <a:ext uri="{91240B29-F687-4F45-9708-019B960494DF}"/>
          </a:extLst>
        </p:spPr>
        <p:txBody>
          <a:bodyPr/>
          <a:lstStyle/>
          <a:p>
            <a:pPr>
              <a:defRPr/>
            </a:pPr>
            <a:r>
              <a:rPr lang="en-US" dirty="0" smtClean="0">
                <a:effectLst>
                  <a:outerShdw blurRad="38100" dist="38100" dir="2700000" algn="tl">
                    <a:srgbClr val="000000">
                      <a:alpha val="43137"/>
                    </a:srgbClr>
                  </a:outerShdw>
                </a:effectLst>
              </a:rPr>
              <a:t>MMIT has promise of improved processes</a:t>
            </a:r>
          </a:p>
          <a:p>
            <a:pPr>
              <a:defRPr/>
            </a:pPr>
            <a:r>
              <a:rPr lang="en-US" dirty="0" smtClean="0">
                <a:effectLst>
                  <a:outerShdw blurRad="38100" dist="38100" dir="2700000" algn="tl">
                    <a:srgbClr val="000000">
                      <a:alpha val="43137"/>
                    </a:srgbClr>
                  </a:outerShdw>
                </a:effectLst>
              </a:rPr>
              <a:t>The evidence is not uniform across</a:t>
            </a:r>
          </a:p>
          <a:p>
            <a:pPr marL="742950" lvl="1" indent="-285750">
              <a:defRPr/>
            </a:pPr>
            <a:r>
              <a:rPr lang="en-US" dirty="0" smtClean="0">
                <a:effectLst>
                  <a:outerShdw blurRad="38100" dist="38100" dir="2700000" algn="tl">
                    <a:srgbClr val="000000">
                      <a:alpha val="43137"/>
                    </a:srgbClr>
                  </a:outerShdw>
                </a:effectLst>
              </a:rPr>
              <a:t>Phases of medication management</a:t>
            </a:r>
          </a:p>
          <a:p>
            <a:pPr marL="742950" lvl="1" indent="-285750">
              <a:defRPr/>
            </a:pPr>
            <a:r>
              <a:rPr lang="en-US" dirty="0" smtClean="0">
                <a:effectLst>
                  <a:outerShdw blurRad="38100" dist="38100" dir="2700000" algn="tl">
                    <a:srgbClr val="000000">
                      <a:alpha val="43137"/>
                    </a:srgbClr>
                  </a:outerShdw>
                </a:effectLst>
              </a:rPr>
              <a:t>Groups of people involved</a:t>
            </a:r>
          </a:p>
          <a:p>
            <a:pPr marL="742950" lvl="1" indent="-285750">
              <a:defRPr/>
            </a:pPr>
            <a:r>
              <a:rPr lang="en-US" dirty="0" smtClean="0">
                <a:effectLst>
                  <a:outerShdw blurRad="38100" dist="38100" dir="2700000" algn="tl">
                    <a:srgbClr val="000000">
                      <a:alpha val="43137"/>
                    </a:srgbClr>
                  </a:outerShdw>
                </a:effectLst>
              </a:rPr>
              <a:t>Types of MMIT</a:t>
            </a:r>
          </a:p>
          <a:p>
            <a:pPr>
              <a:defRPr/>
            </a:pPr>
            <a:r>
              <a:rPr lang="en-US" dirty="0" smtClean="0">
                <a:effectLst>
                  <a:outerShdw blurRad="38100" dist="38100" dir="2700000" algn="tl">
                    <a:srgbClr val="000000">
                      <a:alpha val="43137"/>
                    </a:srgbClr>
                  </a:outerShdw>
                </a:effectLst>
              </a:rPr>
              <a:t>Lacking</a:t>
            </a:r>
          </a:p>
          <a:p>
            <a:pPr lvl="1">
              <a:defRPr/>
            </a:pPr>
            <a:r>
              <a:rPr lang="en-US" dirty="0" smtClean="0">
                <a:effectLst>
                  <a:outerShdw blurRad="38100" dist="38100" dir="2700000" algn="tl">
                    <a:srgbClr val="000000">
                      <a:alpha val="43137"/>
                    </a:srgbClr>
                  </a:outerShdw>
                </a:effectLst>
              </a:rPr>
              <a:t>Clinical and economics answers </a:t>
            </a:r>
          </a:p>
          <a:p>
            <a:pPr lvl="1">
              <a:defRPr/>
            </a:pPr>
            <a:r>
              <a:rPr lang="en-US" dirty="0" smtClean="0">
                <a:effectLst>
                  <a:outerShdw blurRad="38100" dist="38100" dir="2700000" algn="tl">
                    <a:srgbClr val="000000">
                      <a:alpha val="43137"/>
                    </a:srgbClr>
                  </a:outerShdw>
                </a:effectLst>
              </a:rPr>
              <a:t>Understanding sustainability issues </a:t>
            </a:r>
          </a:p>
          <a:p>
            <a:pPr>
              <a:defRPr/>
            </a:pPr>
            <a:endParaRPr lang="en-US" dirty="0" smtClean="0">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47800" y="381000"/>
            <a:ext cx="7239000" cy="914400"/>
          </a:xfrm>
          <a:noFill/>
        </p:spPr>
        <p:txBody>
          <a:bodyPr/>
          <a:lstStyle/>
          <a:p>
            <a:r>
              <a:rPr lang="en-US" sz="3000" dirty="0" smtClean="0">
                <a:effectLst/>
              </a:rPr>
              <a:t>Workflow Assessment for Health IT Toolkit</a:t>
            </a:r>
            <a:r>
              <a:rPr lang="en-US" sz="3600" dirty="0" smtClean="0">
                <a:effectLst/>
              </a:rPr>
              <a:t/>
            </a:r>
            <a:br>
              <a:rPr lang="en-US" sz="3600" dirty="0" smtClean="0">
                <a:effectLst/>
              </a:rPr>
            </a:br>
            <a:r>
              <a:rPr lang="en-US" sz="2200" dirty="0" smtClean="0">
                <a:effectLst/>
              </a:rPr>
              <a:t>http://healthit.ahrq.gov/workflow</a:t>
            </a:r>
          </a:p>
        </p:txBody>
      </p:sp>
      <p:sp>
        <p:nvSpPr>
          <p:cNvPr id="9219" name="Rectangle 3"/>
          <p:cNvSpPr>
            <a:spLocks noGrp="1" noChangeArrowheads="1"/>
          </p:cNvSpPr>
          <p:nvPr>
            <p:ph idx="1"/>
          </p:nvPr>
        </p:nvSpPr>
        <p:spPr>
          <a:noFill/>
        </p:spPr>
        <p:txBody>
          <a:bodyPr/>
          <a:lstStyle/>
          <a:p>
            <a:pPr>
              <a:lnSpc>
                <a:spcPct val="80000"/>
              </a:lnSpc>
            </a:pPr>
            <a:r>
              <a:rPr lang="en-US" sz="2000" dirty="0" smtClean="0">
                <a:effectLst/>
              </a:rPr>
              <a:t>Released on July 5</a:t>
            </a:r>
            <a:r>
              <a:rPr lang="en-US" sz="2000" baseline="30000" dirty="0" smtClean="0">
                <a:effectLst/>
              </a:rPr>
              <a:t>th</a:t>
            </a:r>
            <a:endParaRPr lang="en-US" sz="2000" dirty="0" smtClean="0">
              <a:effectLst/>
            </a:endParaRPr>
          </a:p>
          <a:p>
            <a:pPr>
              <a:lnSpc>
                <a:spcPct val="80000"/>
              </a:lnSpc>
              <a:buFont typeface="Wingdings" pitchFamily="2" charset="2"/>
              <a:buNone/>
            </a:pPr>
            <a:endParaRPr lang="en-US" sz="2000" dirty="0" smtClean="0">
              <a:effectLst/>
            </a:endParaRPr>
          </a:p>
        </p:txBody>
      </p:sp>
      <p:pic>
        <p:nvPicPr>
          <p:cNvPr id="9220" name="Picture 2"/>
          <p:cNvPicPr>
            <a:picLocks noChangeAspect="1" noChangeArrowheads="1"/>
          </p:cNvPicPr>
          <p:nvPr/>
        </p:nvPicPr>
        <p:blipFill>
          <a:blip r:embed="rId3" cstate="print"/>
          <a:srcRect t="19531" b="13281"/>
          <a:stretch>
            <a:fillRect/>
          </a:stretch>
        </p:blipFill>
        <p:spPr bwMode="auto">
          <a:xfrm>
            <a:off x="0" y="1676400"/>
            <a:ext cx="9144000" cy="4914900"/>
          </a:xfrm>
          <a:prstGeom prst="rect">
            <a:avLst/>
          </a:prstGeom>
          <a:noFill/>
          <a:ln w="12700">
            <a:noFill/>
            <a:miter lim="800000"/>
            <a:headEnd/>
            <a:tailEnd/>
          </a:ln>
        </p:spPr>
      </p:pic>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914400" y="76200"/>
            <a:ext cx="7658122" cy="1143000"/>
          </a:xfrm>
        </p:spPr>
        <p:txBody>
          <a:bodyPr/>
          <a:lstStyle/>
          <a:p>
            <a:r>
              <a:rPr lang="en-US" sz="3200" dirty="0" smtClean="0"/>
              <a:t>MEPS Informs Provisions </a:t>
            </a:r>
            <a:r>
              <a:rPr lang="en-US" sz="3200" dirty="0"/>
              <a:t>of </a:t>
            </a:r>
            <a:r>
              <a:rPr lang="en-US" sz="3200" dirty="0" smtClean="0"/>
              <a:t>                Affordable </a:t>
            </a:r>
            <a:r>
              <a:rPr lang="en-US" sz="3200" dirty="0"/>
              <a:t>Care Act</a:t>
            </a:r>
          </a:p>
        </p:txBody>
      </p:sp>
      <p:sp>
        <p:nvSpPr>
          <p:cNvPr id="82947" name="Rectangle 3"/>
          <p:cNvSpPr>
            <a:spLocks noGrp="1" noChangeArrowheads="1"/>
          </p:cNvSpPr>
          <p:nvPr>
            <p:ph type="body" idx="1"/>
          </p:nvPr>
        </p:nvSpPr>
        <p:spPr>
          <a:xfrm>
            <a:off x="608887" y="1524001"/>
            <a:ext cx="7994080" cy="4191000"/>
          </a:xfrm>
        </p:spPr>
        <p:txBody>
          <a:bodyPr/>
          <a:lstStyle/>
          <a:p>
            <a:pPr>
              <a:spcBef>
                <a:spcPts val="600"/>
              </a:spcBef>
              <a:spcAft>
                <a:spcPts val="600"/>
              </a:spcAft>
            </a:pPr>
            <a:r>
              <a:rPr lang="en-US" sz="2400" dirty="0">
                <a:effectLst>
                  <a:outerShdw blurRad="38100" dist="38100" dir="2700000" algn="tl">
                    <a:srgbClr val="000000">
                      <a:alpha val="43137"/>
                    </a:srgbClr>
                  </a:outerShdw>
                </a:effectLst>
              </a:rPr>
              <a:t>Determination of the amount of the small employer health insurance tax </a:t>
            </a:r>
            <a:r>
              <a:rPr lang="en-US" sz="2400" dirty="0" smtClean="0">
                <a:effectLst>
                  <a:outerShdw blurRad="38100" dist="38100" dir="2700000" algn="tl">
                    <a:srgbClr val="000000">
                      <a:alpha val="43137"/>
                    </a:srgbClr>
                  </a:outerShdw>
                </a:effectLst>
              </a:rPr>
              <a:t>credit</a:t>
            </a:r>
            <a:endParaRPr lang="en-US" sz="2400" dirty="0">
              <a:effectLst>
                <a:outerShdw blurRad="38100" dist="38100" dir="2700000" algn="tl">
                  <a:srgbClr val="000000">
                    <a:alpha val="43137"/>
                  </a:srgbClr>
                </a:outerShdw>
              </a:effectLst>
            </a:endParaRPr>
          </a:p>
          <a:p>
            <a:pPr>
              <a:spcBef>
                <a:spcPts val="600"/>
              </a:spcBef>
              <a:spcAft>
                <a:spcPts val="600"/>
              </a:spcAft>
            </a:pPr>
            <a:r>
              <a:rPr lang="en-US" sz="2400" dirty="0" smtClean="0">
                <a:effectLst>
                  <a:outerShdw blurRad="38100" dist="38100" dir="2700000" algn="tl">
                    <a:srgbClr val="000000">
                      <a:alpha val="43137"/>
                    </a:srgbClr>
                  </a:outerShdw>
                </a:effectLst>
              </a:rPr>
              <a:t>Health </a:t>
            </a:r>
            <a:r>
              <a:rPr lang="en-US" sz="2400" dirty="0">
                <a:effectLst>
                  <a:outerShdw blurRad="38100" dist="38100" dir="2700000" algn="tl">
                    <a:srgbClr val="000000">
                      <a:alpha val="43137"/>
                    </a:srgbClr>
                  </a:outerShdw>
                </a:effectLst>
              </a:rPr>
              <a:t>insurance status of young adults and their health care use and costs, ages </a:t>
            </a:r>
            <a:r>
              <a:rPr lang="en-US" sz="2400" dirty="0" smtClean="0">
                <a:effectLst>
                  <a:outerShdw blurRad="38100" dist="38100" dir="2700000" algn="tl">
                    <a:srgbClr val="000000">
                      <a:alpha val="43137"/>
                    </a:srgbClr>
                  </a:outerShdw>
                </a:effectLst>
              </a:rPr>
              <a:t>22-26</a:t>
            </a:r>
            <a:endParaRPr lang="en-US" sz="2400" dirty="0">
              <a:effectLst>
                <a:outerShdw blurRad="38100" dist="38100" dir="2700000" algn="tl">
                  <a:srgbClr val="000000">
                    <a:alpha val="43137"/>
                  </a:srgbClr>
                </a:outerShdw>
              </a:effectLst>
            </a:endParaRPr>
          </a:p>
          <a:p>
            <a:pPr>
              <a:spcBef>
                <a:spcPts val="600"/>
              </a:spcBef>
              <a:spcAft>
                <a:spcPts val="600"/>
              </a:spcAft>
            </a:pPr>
            <a:r>
              <a:rPr lang="en-US" sz="2400" dirty="0" smtClean="0">
                <a:effectLst>
                  <a:outerShdw blurRad="38100" dist="38100" dir="2700000" algn="tl">
                    <a:srgbClr val="000000">
                      <a:alpha val="43137"/>
                    </a:srgbClr>
                  </a:outerShdw>
                </a:effectLst>
              </a:rPr>
              <a:t>Impact </a:t>
            </a:r>
            <a:r>
              <a:rPr lang="en-US" sz="2400" dirty="0">
                <a:effectLst>
                  <a:outerShdw blurRad="38100" dist="38100" dir="2700000" algn="tl">
                    <a:srgbClr val="000000">
                      <a:alpha val="43137"/>
                    </a:srgbClr>
                  </a:outerShdw>
                </a:effectLst>
              </a:rPr>
              <a:t>of the planned excise tax on the most expensive employer sponsored health </a:t>
            </a:r>
            <a:r>
              <a:rPr lang="en-US" sz="2400" dirty="0" smtClean="0">
                <a:effectLst>
                  <a:outerShdw blurRad="38100" dist="38100" dir="2700000" algn="tl">
                    <a:srgbClr val="000000">
                      <a:alpha val="43137"/>
                    </a:srgbClr>
                  </a:outerShdw>
                </a:effectLst>
              </a:rPr>
              <a:t>plans</a:t>
            </a:r>
            <a:endParaRPr lang="en-US" sz="2400" dirty="0">
              <a:effectLst>
                <a:outerShdw blurRad="38100" dist="38100" dir="2700000" algn="tl">
                  <a:srgbClr val="000000">
                    <a:alpha val="43137"/>
                  </a:srgbClr>
                </a:outerShdw>
              </a:effectLst>
            </a:endParaRPr>
          </a:p>
          <a:p>
            <a:pPr>
              <a:spcBef>
                <a:spcPts val="600"/>
              </a:spcBef>
              <a:spcAft>
                <a:spcPts val="600"/>
              </a:spcAft>
            </a:pPr>
            <a:r>
              <a:rPr lang="en-US" sz="2400" dirty="0">
                <a:effectLst>
                  <a:outerShdw blurRad="38100" dist="38100" dir="2700000" algn="tl">
                    <a:srgbClr val="000000">
                      <a:alpha val="43137"/>
                    </a:srgbClr>
                  </a:outerShdw>
                </a:effectLst>
              </a:rPr>
              <a:t>Analysis of trends in the health insurance status of </a:t>
            </a:r>
            <a:r>
              <a:rPr lang="en-US" sz="2400" dirty="0" smtClean="0">
                <a:effectLst>
                  <a:outerShdw blurRad="38100" dist="38100" dir="2700000" algn="tl">
                    <a:srgbClr val="000000">
                      <a:alpha val="43137"/>
                    </a:srgbClr>
                  </a:outerShdw>
                </a:effectLst>
              </a:rPr>
              <a:t>high-risk </a:t>
            </a:r>
            <a:r>
              <a:rPr lang="en-US" sz="2400" dirty="0">
                <a:effectLst>
                  <a:outerShdw blurRad="38100" dist="38100" dir="2700000" algn="tl">
                    <a:srgbClr val="000000">
                      <a:alpha val="43137"/>
                    </a:srgbClr>
                  </a:outerShdw>
                </a:effectLst>
              </a:rPr>
              <a:t>individuals and their health care use and </a:t>
            </a:r>
            <a:r>
              <a:rPr lang="en-US" sz="2400" dirty="0" smtClean="0">
                <a:effectLst>
                  <a:outerShdw blurRad="38100" dist="38100" dir="2700000" algn="tl">
                    <a:srgbClr val="000000">
                      <a:alpha val="43137"/>
                    </a:srgbClr>
                  </a:outerShdw>
                </a:effectLst>
              </a:rPr>
              <a:t>costs</a:t>
            </a:r>
            <a:endParaRPr lang="en-US" sz="2400" dirty="0">
              <a:effectLst>
                <a:outerShdw blurRad="38100" dist="38100" dir="2700000" algn="tl">
                  <a:srgbClr val="000000">
                    <a:alpha val="43137"/>
                  </a:srgbClr>
                </a:outerShdw>
              </a:effectLst>
            </a:endParaRPr>
          </a:p>
          <a:p>
            <a:pPr>
              <a:spcBef>
                <a:spcPts val="600"/>
              </a:spcBef>
              <a:spcAft>
                <a:spcPts val="600"/>
              </a:spcAft>
            </a:pPr>
            <a:r>
              <a:rPr lang="en-US" sz="2400" dirty="0">
                <a:effectLst>
                  <a:outerShdw blurRad="38100" dist="38100" dir="2700000" algn="tl">
                    <a:srgbClr val="000000">
                      <a:alpha val="43137"/>
                    </a:srgbClr>
                  </a:outerShdw>
                </a:effectLst>
              </a:rPr>
              <a:t>Inform allocation of Federal Medical Assistance Percentages (FMAP) matching funds for </a:t>
            </a:r>
            <a:r>
              <a:rPr lang="en-US" sz="2400" dirty="0" smtClean="0">
                <a:effectLst>
                  <a:outerShdw blurRad="38100" dist="38100" dir="2700000" algn="tl">
                    <a:srgbClr val="000000">
                      <a:alpha val="43137"/>
                    </a:srgbClr>
                  </a:outerShdw>
                </a:effectLst>
              </a:rPr>
              <a:t>State </a:t>
            </a:r>
            <a:r>
              <a:rPr lang="en-US" sz="2400" dirty="0">
                <a:effectLst>
                  <a:outerShdw blurRad="38100" dist="38100" dir="2700000" algn="tl">
                    <a:srgbClr val="000000">
                      <a:alpha val="43137"/>
                    </a:srgbClr>
                  </a:outerShdw>
                </a:effectLst>
              </a:rPr>
              <a:t>Medicaid programs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6934200" cy="1066800"/>
          </a:xfrm>
        </p:spPr>
        <p:txBody>
          <a:bodyPr/>
          <a:lstStyle/>
          <a:p>
            <a:r>
              <a:rPr lang="en-US" sz="3000" dirty="0" smtClean="0"/>
              <a:t>MEPS Insurance Component</a:t>
            </a:r>
            <a:br>
              <a:rPr lang="en-US" sz="3000" dirty="0" smtClean="0"/>
            </a:br>
            <a:r>
              <a:rPr lang="en-US" sz="3000" dirty="0" smtClean="0"/>
              <a:t>Data Release: 2010 Premiums</a:t>
            </a:r>
            <a:endParaRPr lang="en-US" sz="3000" dirty="0"/>
          </a:p>
        </p:txBody>
      </p:sp>
      <p:sp>
        <p:nvSpPr>
          <p:cNvPr id="3" name="Content Placeholder 2"/>
          <p:cNvSpPr>
            <a:spLocks noGrp="1"/>
          </p:cNvSpPr>
          <p:nvPr>
            <p:ph idx="1"/>
          </p:nvPr>
        </p:nvSpPr>
        <p:spPr/>
        <p:txBody>
          <a:bodyPr/>
          <a:lstStyle/>
          <a:p>
            <a:pPr>
              <a:lnSpc>
                <a:spcPct val="100000"/>
              </a:lnSpc>
              <a:spcAft>
                <a:spcPts val="600"/>
              </a:spcAft>
            </a:pPr>
            <a:r>
              <a:rPr lang="en-US" sz="2400" dirty="0" smtClean="0"/>
              <a:t>A survey of employers about the health insurance coverage they provide to employees</a:t>
            </a:r>
          </a:p>
          <a:p>
            <a:pPr lvl="1">
              <a:lnSpc>
                <a:spcPct val="100000"/>
              </a:lnSpc>
              <a:spcAft>
                <a:spcPts val="600"/>
              </a:spcAft>
            </a:pPr>
            <a:r>
              <a:rPr lang="en-US" sz="2000" dirty="0" smtClean="0"/>
              <a:t>Data for 2010 released in July 2011  </a:t>
            </a:r>
          </a:p>
          <a:p>
            <a:pPr>
              <a:lnSpc>
                <a:spcPct val="100000"/>
              </a:lnSpc>
              <a:spcAft>
                <a:spcPts val="600"/>
              </a:spcAft>
            </a:pPr>
            <a:r>
              <a:rPr lang="en-US" sz="2400" dirty="0" smtClean="0"/>
              <a:t>Includes annual estimates of offer rates, take-up rates, premiums, employee contributions, plan types, deductibles, </a:t>
            </a:r>
            <a:r>
              <a:rPr lang="en-US" sz="2400" dirty="0" err="1" smtClean="0"/>
              <a:t>copays</a:t>
            </a:r>
            <a:r>
              <a:rPr lang="en-US" sz="2400" dirty="0" smtClean="0"/>
              <a:t>, etc.  </a:t>
            </a:r>
          </a:p>
          <a:p>
            <a:pPr>
              <a:lnSpc>
                <a:spcPct val="100000"/>
              </a:lnSpc>
              <a:spcAft>
                <a:spcPts val="600"/>
              </a:spcAft>
            </a:pPr>
            <a:r>
              <a:rPr lang="en-US" sz="2400" dirty="0" smtClean="0"/>
              <a:t>Provides National, State, and selected Metro area estimates and estimates by characteristics such as firm size, industry groups, presence of a union, and low-wage employees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2"/>
                </a:solidFill>
              </a:rPr>
              <a:t>The Big Picture</a:t>
            </a:r>
          </a:p>
          <a:p>
            <a:pPr lvl="1">
              <a:lnSpc>
                <a:spcPct val="80000"/>
              </a:lnSpc>
              <a:defRPr/>
            </a:pPr>
            <a:r>
              <a:rPr lang="en-US" sz="2400" b="1" dirty="0" smtClean="0">
                <a:solidFill>
                  <a:schemeClr val="tx2"/>
                </a:solidFill>
              </a:rPr>
              <a:t>FY 2012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solidFill>
                  <a:srgbClr val="FFFF00"/>
                </a:solidFill>
              </a:rPr>
              <a:t>MEPS Insurance Component</a:t>
            </a:r>
            <a:br>
              <a:rPr lang="en-US" sz="3000" dirty="0" smtClean="0">
                <a:solidFill>
                  <a:srgbClr val="FFFF00"/>
                </a:solidFill>
              </a:rPr>
            </a:br>
            <a:r>
              <a:rPr lang="en-US" sz="3000" dirty="0" smtClean="0">
                <a:solidFill>
                  <a:srgbClr val="FFFF00"/>
                </a:solidFill>
              </a:rPr>
              <a:t>Data Release: 2010 Premiums</a:t>
            </a:r>
            <a:endParaRPr lang="en-US" dirty="0"/>
          </a:p>
        </p:txBody>
      </p:sp>
      <p:sp>
        <p:nvSpPr>
          <p:cNvPr id="3" name="Content Placeholder 2"/>
          <p:cNvSpPr>
            <a:spLocks noGrp="1"/>
          </p:cNvSpPr>
          <p:nvPr>
            <p:ph idx="1"/>
          </p:nvPr>
        </p:nvSpPr>
        <p:spPr/>
        <p:txBody>
          <a:bodyPr>
            <a:noAutofit/>
          </a:bodyPr>
          <a:lstStyle/>
          <a:p>
            <a:r>
              <a:rPr lang="en-US" sz="2600" dirty="0" smtClean="0"/>
              <a:t>ACA offers a tax credit for small employers providing health insurance to their employees</a:t>
            </a:r>
          </a:p>
          <a:p>
            <a:pPr lvl="1"/>
            <a:r>
              <a:rPr lang="en-US" sz="2200" dirty="0" smtClean="0"/>
              <a:t>Credit began in 2010</a:t>
            </a:r>
          </a:p>
          <a:p>
            <a:pPr lvl="1"/>
            <a:r>
              <a:rPr lang="en-US" sz="2200" dirty="0" smtClean="0"/>
              <a:t>Amount of credit limited by average premium in employer’s State  </a:t>
            </a:r>
          </a:p>
          <a:p>
            <a:r>
              <a:rPr lang="en-US" sz="2600" dirty="0" smtClean="0"/>
              <a:t>MEPS-IC is the only available source of that information</a:t>
            </a:r>
          </a:p>
          <a:p>
            <a:r>
              <a:rPr lang="en-US" sz="2600" dirty="0" smtClean="0"/>
              <a:t>CCIIO, ASPE, CMS, and DOL are requesting additional information about self-insured health insurance plans  </a:t>
            </a:r>
          </a:p>
          <a:p>
            <a:r>
              <a:rPr lang="en-US" sz="2600" dirty="0" smtClean="0"/>
              <a:t>MEPS-IC is the exclusive source of data on self-insured plans by State and firm size</a:t>
            </a:r>
          </a:p>
          <a:p>
            <a:endParaRPr lang="en-US" sz="26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MEPS-based Data</a:t>
            </a:r>
            <a:endParaRPr lang="en-US" dirty="0"/>
          </a:p>
        </p:txBody>
      </p:sp>
      <p:pic>
        <p:nvPicPr>
          <p:cNvPr id="1073154" name="Picture 2"/>
          <p:cNvPicPr>
            <a:picLocks noGrp="1" noChangeAspect="1" noChangeArrowheads="1"/>
          </p:cNvPicPr>
          <p:nvPr>
            <p:ph idx="1"/>
          </p:nvPr>
        </p:nvPicPr>
        <p:blipFill>
          <a:blip r:embed="rId2" cstate="print"/>
          <a:srcRect/>
          <a:stretch>
            <a:fillRect/>
          </a:stretch>
        </p:blipFill>
        <p:spPr bwMode="auto">
          <a:xfrm>
            <a:off x="1676400" y="1524000"/>
            <a:ext cx="53340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8114" name="Rectangle 2"/>
          <p:cNvSpPr>
            <a:spLocks noGrp="1" noChangeArrowheads="1"/>
          </p:cNvSpPr>
          <p:nvPr>
            <p:ph type="title"/>
          </p:nvPr>
        </p:nvSpPr>
        <p:spPr>
          <a:xfrm>
            <a:off x="1143000" y="0"/>
            <a:ext cx="7772400" cy="1143000"/>
          </a:xfrm>
          <a:noFill/>
          <a:ln/>
        </p:spPr>
        <p:txBody>
          <a:bodyPr/>
          <a:lstStyle/>
          <a:p>
            <a:pPr>
              <a:lnSpc>
                <a:spcPct val="95000"/>
              </a:lnSpc>
              <a:spcBef>
                <a:spcPct val="5000"/>
              </a:spcBef>
            </a:pPr>
            <a:r>
              <a:rPr lang="en-US" sz="2800" dirty="0"/>
              <a:t>Effective Health Care </a:t>
            </a:r>
            <a:r>
              <a:rPr lang="en-US" sz="2800" dirty="0" smtClean="0"/>
              <a:t>Program: Recent Comparative Effectiveness Reviews</a:t>
            </a:r>
            <a:endParaRPr lang="en-US" sz="2800" i="1" dirty="0"/>
          </a:p>
        </p:txBody>
      </p:sp>
      <p:sp>
        <p:nvSpPr>
          <p:cNvPr id="1498115" name="Rectangle 3"/>
          <p:cNvSpPr>
            <a:spLocks noChangeArrowheads="1"/>
          </p:cNvSpPr>
          <p:nvPr/>
        </p:nvSpPr>
        <p:spPr bwMode="auto">
          <a:xfrm>
            <a:off x="1143000" y="1828800"/>
            <a:ext cx="7162800" cy="1066800"/>
          </a:xfrm>
          <a:prstGeom prst="rect">
            <a:avLst/>
          </a:prstGeom>
          <a:noFill/>
          <a:ln w="12700">
            <a:noFill/>
            <a:miter lim="800000"/>
            <a:headEnd/>
            <a:tailEnd/>
          </a:ln>
          <a:effectLst/>
        </p:spPr>
        <p:txBody>
          <a:bodyPr lIns="90488" tIns="44450" rIns="90488" bIns="44450"/>
          <a:lstStyle/>
          <a:p>
            <a:pPr marL="976313" lvl="1" indent="-396875">
              <a:lnSpc>
                <a:spcPct val="90000"/>
              </a:lnSpc>
              <a:buClr>
                <a:schemeClr val="tx2"/>
              </a:buClr>
              <a:buSzPct val="95000"/>
            </a:pPr>
            <a:endParaRPr lang="en-US" i="1">
              <a:solidFill>
                <a:srgbClr val="FFFFFF"/>
              </a:solidFill>
              <a:effectLst>
                <a:outerShdw blurRad="38100" dist="38100" dir="2700000" algn="tl">
                  <a:srgbClr val="000000"/>
                </a:outerShdw>
              </a:effectLst>
              <a:latin typeface="Arial" charset="0"/>
            </a:endParaRPr>
          </a:p>
          <a:p>
            <a:pPr marL="976313" lvl="1" indent="-396875">
              <a:lnSpc>
                <a:spcPct val="90000"/>
              </a:lnSpc>
              <a:buClr>
                <a:schemeClr val="tx2"/>
              </a:buClr>
              <a:buSzPct val="95000"/>
            </a:pPr>
            <a:endParaRPr lang="en-US" sz="2000">
              <a:solidFill>
                <a:srgbClr val="FFFFFF"/>
              </a:solidFill>
              <a:effectLst>
                <a:outerShdw blurRad="38100" dist="38100" dir="2700000" algn="tl">
                  <a:srgbClr val="000000"/>
                </a:outerShdw>
              </a:effectLst>
              <a:latin typeface="Arial" charset="0"/>
            </a:endParaRPr>
          </a:p>
        </p:txBody>
      </p:sp>
      <p:sp>
        <p:nvSpPr>
          <p:cNvPr id="1498116" name="Rectangle 4"/>
          <p:cNvSpPr>
            <a:spLocks noGrp="1" noChangeArrowheads="1"/>
          </p:cNvSpPr>
          <p:nvPr>
            <p:ph type="body" idx="1"/>
          </p:nvPr>
        </p:nvSpPr>
        <p:spPr>
          <a:xfrm>
            <a:off x="381000" y="1676400"/>
            <a:ext cx="8458200" cy="5257800"/>
          </a:xfrm>
        </p:spPr>
        <p:txBody>
          <a:bodyPr/>
          <a:lstStyle/>
          <a:p>
            <a:pPr>
              <a:lnSpc>
                <a:spcPct val="80000"/>
              </a:lnSpc>
              <a:spcBef>
                <a:spcPts val="600"/>
              </a:spcBef>
              <a:spcAft>
                <a:spcPts val="600"/>
              </a:spcAft>
            </a:pPr>
            <a:r>
              <a:rPr lang="en-US" sz="2400" dirty="0" smtClean="0"/>
              <a:t>ACEIs, ARBs, and Direct </a:t>
            </a:r>
            <a:r>
              <a:rPr lang="en-US" sz="2400" dirty="0" err="1" smtClean="0"/>
              <a:t>Renin</a:t>
            </a:r>
            <a:r>
              <a:rPr lang="en-US" sz="2400" dirty="0" smtClean="0"/>
              <a:t> Inhibitors for Treating Essential Hypertension: An Update</a:t>
            </a:r>
          </a:p>
          <a:p>
            <a:pPr>
              <a:lnSpc>
                <a:spcPct val="80000"/>
              </a:lnSpc>
              <a:spcBef>
                <a:spcPts val="600"/>
              </a:spcBef>
              <a:spcAft>
                <a:spcPts val="600"/>
              </a:spcAft>
            </a:pPr>
            <a:r>
              <a:rPr lang="en-US" sz="2400" dirty="0" smtClean="0"/>
              <a:t>Health Literacy Interventions and Outcomes Update </a:t>
            </a:r>
          </a:p>
          <a:p>
            <a:pPr>
              <a:lnSpc>
                <a:spcPct val="80000"/>
              </a:lnSpc>
              <a:spcBef>
                <a:spcPts val="600"/>
              </a:spcBef>
              <a:spcAft>
                <a:spcPts val="600"/>
              </a:spcAft>
            </a:pPr>
            <a:r>
              <a:rPr lang="en-US" sz="2400" dirty="0" smtClean="0">
                <a:latin typeface="Arial" charset="0"/>
              </a:rPr>
              <a:t>Maternal Fetal Surgery</a:t>
            </a:r>
          </a:p>
          <a:p>
            <a:pPr>
              <a:lnSpc>
                <a:spcPct val="80000"/>
              </a:lnSpc>
              <a:spcBef>
                <a:spcPts val="600"/>
              </a:spcBef>
              <a:spcAft>
                <a:spcPts val="600"/>
              </a:spcAft>
            </a:pPr>
            <a:r>
              <a:rPr lang="en-US" sz="2400" dirty="0" smtClean="0">
                <a:latin typeface="Arial" charset="0"/>
              </a:rPr>
              <a:t>Pain Management Interventions for Hip Fracture</a:t>
            </a:r>
          </a:p>
          <a:p>
            <a:pPr>
              <a:lnSpc>
                <a:spcPct val="80000"/>
              </a:lnSpc>
              <a:spcBef>
                <a:spcPts val="600"/>
              </a:spcBef>
              <a:spcAft>
                <a:spcPts val="600"/>
              </a:spcAft>
            </a:pPr>
            <a:r>
              <a:rPr lang="en-US" sz="2400" dirty="0" smtClean="0"/>
              <a:t>Safety of Oral Diabetes Medications for Adults with Type 2 Diabetes – Update </a:t>
            </a:r>
          </a:p>
          <a:p>
            <a:pPr>
              <a:lnSpc>
                <a:spcPct val="80000"/>
              </a:lnSpc>
              <a:spcBef>
                <a:spcPts val="600"/>
              </a:spcBef>
              <a:spcAft>
                <a:spcPts val="600"/>
              </a:spcAft>
            </a:pPr>
            <a:r>
              <a:rPr lang="en-US" sz="2400" dirty="0" smtClean="0">
                <a:latin typeface="Arial" charset="0"/>
              </a:rPr>
              <a:t>Stereotactic Whole Body Radiation Therapy</a:t>
            </a:r>
          </a:p>
          <a:p>
            <a:pPr>
              <a:lnSpc>
                <a:spcPct val="80000"/>
              </a:lnSpc>
              <a:spcBef>
                <a:spcPts val="600"/>
              </a:spcBef>
              <a:spcAft>
                <a:spcPts val="600"/>
              </a:spcAft>
            </a:pPr>
            <a:r>
              <a:rPr lang="en-US" sz="2400" dirty="0" smtClean="0">
                <a:latin typeface="Arial" charset="0"/>
              </a:rPr>
              <a:t>Therapies </a:t>
            </a:r>
            <a:r>
              <a:rPr lang="en-US" sz="2400" dirty="0">
                <a:latin typeface="Arial" charset="0"/>
              </a:rPr>
              <a:t>for Children with Autism Spectrum Disorders</a:t>
            </a:r>
          </a:p>
          <a:p>
            <a:pPr>
              <a:spcBef>
                <a:spcPts val="600"/>
              </a:spcBef>
              <a:spcAft>
                <a:spcPts val="600"/>
              </a:spcAft>
            </a:pPr>
            <a:r>
              <a:rPr lang="en-US" sz="2400" dirty="0" smtClean="0">
                <a:latin typeface="Arial" charset="0"/>
              </a:rPr>
              <a:t>Traumatic </a:t>
            </a:r>
            <a:r>
              <a:rPr lang="en-US" sz="2400" dirty="0">
                <a:latin typeface="Arial" charset="0"/>
              </a:rPr>
              <a:t>Brain Injury and </a:t>
            </a:r>
            <a:r>
              <a:rPr lang="en-US" sz="2400" dirty="0" smtClean="0">
                <a:latin typeface="Arial" charset="0"/>
              </a:rPr>
              <a:t>Depression</a:t>
            </a:r>
          </a:p>
          <a:p>
            <a:pPr>
              <a:spcBef>
                <a:spcPts val="600"/>
              </a:spcBef>
              <a:spcAft>
                <a:spcPts val="600"/>
              </a:spcAft>
            </a:pPr>
            <a:endParaRPr lang="en-US" sz="2800" dirty="0">
              <a:latin typeface="Arial" charset="0"/>
            </a:endParaRPr>
          </a:p>
          <a:p>
            <a:pPr>
              <a:buFont typeface="Symbol" pitchFamily="18" charset="2"/>
              <a:buChar char="-"/>
            </a:pPr>
            <a:endParaRPr lang="en-US" sz="2000" dirty="0"/>
          </a:p>
        </p:txBody>
      </p:sp>
      <p:pic>
        <p:nvPicPr>
          <p:cNvPr id="5" name="Picture 4" descr="new.Element.programstacked.jpg"/>
          <p:cNvPicPr>
            <a:picLocks noChangeAspect="1"/>
          </p:cNvPicPr>
          <p:nvPr/>
        </p:nvPicPr>
        <p:blipFill>
          <a:blip r:embed="rId3" cstate="print"/>
          <a:stretch>
            <a:fillRect/>
          </a:stretch>
        </p:blipFill>
        <p:spPr>
          <a:xfrm>
            <a:off x="5016500" y="6019800"/>
            <a:ext cx="3975100" cy="723384"/>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8114" name="Rectangle 2"/>
          <p:cNvSpPr>
            <a:spLocks noGrp="1" noChangeArrowheads="1"/>
          </p:cNvSpPr>
          <p:nvPr>
            <p:ph type="title"/>
          </p:nvPr>
        </p:nvSpPr>
        <p:spPr>
          <a:xfrm>
            <a:off x="838200" y="76200"/>
            <a:ext cx="7772400" cy="1143000"/>
          </a:xfrm>
          <a:noFill/>
          <a:ln/>
        </p:spPr>
        <p:txBody>
          <a:bodyPr/>
          <a:lstStyle/>
          <a:p>
            <a:pPr>
              <a:lnSpc>
                <a:spcPct val="95000"/>
              </a:lnSpc>
              <a:spcBef>
                <a:spcPct val="5000"/>
              </a:spcBef>
            </a:pPr>
            <a:r>
              <a:rPr lang="en-US" sz="3000" dirty="0"/>
              <a:t>Effective Health Care </a:t>
            </a:r>
            <a:r>
              <a:rPr lang="en-US" sz="3000" dirty="0" smtClean="0"/>
              <a:t>Program              Recent  Methods Reports</a:t>
            </a:r>
            <a:endParaRPr lang="en-US" sz="3000" i="1" dirty="0"/>
          </a:p>
        </p:txBody>
      </p:sp>
      <p:sp>
        <p:nvSpPr>
          <p:cNvPr id="1498115" name="Rectangle 3"/>
          <p:cNvSpPr>
            <a:spLocks noChangeArrowheads="1"/>
          </p:cNvSpPr>
          <p:nvPr/>
        </p:nvSpPr>
        <p:spPr bwMode="auto">
          <a:xfrm>
            <a:off x="1143000" y="1828800"/>
            <a:ext cx="7162800" cy="1066800"/>
          </a:xfrm>
          <a:prstGeom prst="rect">
            <a:avLst/>
          </a:prstGeom>
          <a:noFill/>
          <a:ln w="12700">
            <a:noFill/>
            <a:miter lim="800000"/>
            <a:headEnd/>
            <a:tailEnd/>
          </a:ln>
          <a:effectLst/>
        </p:spPr>
        <p:txBody>
          <a:bodyPr lIns="90488" tIns="44450" rIns="90488" bIns="44450"/>
          <a:lstStyle/>
          <a:p>
            <a:pPr marL="976313" lvl="1" indent="-396875">
              <a:lnSpc>
                <a:spcPct val="90000"/>
              </a:lnSpc>
              <a:buClr>
                <a:schemeClr val="tx2"/>
              </a:buClr>
              <a:buSzPct val="95000"/>
            </a:pPr>
            <a:endParaRPr lang="en-US" i="1">
              <a:solidFill>
                <a:srgbClr val="FFFFFF"/>
              </a:solidFill>
              <a:effectLst>
                <a:outerShdw blurRad="38100" dist="38100" dir="2700000" algn="tl">
                  <a:srgbClr val="000000"/>
                </a:outerShdw>
              </a:effectLst>
              <a:latin typeface="Arial" charset="0"/>
            </a:endParaRPr>
          </a:p>
          <a:p>
            <a:pPr marL="976313" lvl="1" indent="-396875">
              <a:lnSpc>
                <a:spcPct val="90000"/>
              </a:lnSpc>
              <a:buClr>
                <a:schemeClr val="tx2"/>
              </a:buClr>
              <a:buSzPct val="95000"/>
            </a:pPr>
            <a:endParaRPr lang="en-US" sz="2000">
              <a:solidFill>
                <a:srgbClr val="FFFFFF"/>
              </a:solidFill>
              <a:effectLst>
                <a:outerShdw blurRad="38100" dist="38100" dir="2700000" algn="tl">
                  <a:srgbClr val="000000"/>
                </a:outerShdw>
              </a:effectLst>
              <a:latin typeface="Arial" charset="0"/>
            </a:endParaRPr>
          </a:p>
        </p:txBody>
      </p:sp>
      <p:sp>
        <p:nvSpPr>
          <p:cNvPr id="1498116" name="Rectangle 4"/>
          <p:cNvSpPr>
            <a:spLocks noGrp="1" noChangeArrowheads="1"/>
          </p:cNvSpPr>
          <p:nvPr>
            <p:ph type="body" idx="1"/>
          </p:nvPr>
        </p:nvSpPr>
        <p:spPr>
          <a:xfrm>
            <a:off x="228600" y="1600200"/>
            <a:ext cx="8686800" cy="5257800"/>
          </a:xfrm>
        </p:spPr>
        <p:txBody>
          <a:bodyPr/>
          <a:lstStyle/>
          <a:p>
            <a:r>
              <a:rPr lang="en-US" sz="2600" dirty="0">
                <a:latin typeface="Arial" charset="0"/>
              </a:rPr>
              <a:t>Addressing Challenges in Genetic Test Evaluation: Evaluation Frameworks and Assessment of Analytic Validity</a:t>
            </a:r>
          </a:p>
          <a:p>
            <a:r>
              <a:rPr lang="en-US" sz="2600" dirty="0" smtClean="0"/>
              <a:t>A Framework for “Best Evidence” Approaches in Systematic Reviews</a:t>
            </a:r>
          </a:p>
          <a:p>
            <a:r>
              <a:rPr lang="en-US" sz="2600" dirty="0" smtClean="0"/>
              <a:t>Identifying Signals for Updating Systematic Reviews:  A Comparison of Two Methods </a:t>
            </a:r>
          </a:p>
          <a:p>
            <a:r>
              <a:rPr lang="en-US" sz="2600" dirty="0" smtClean="0"/>
              <a:t>Methods Guide drafts</a:t>
            </a:r>
          </a:p>
          <a:p>
            <a:pPr lvl="1"/>
            <a:r>
              <a:rPr lang="en-US" sz="2200" dirty="0" smtClean="0"/>
              <a:t>A</a:t>
            </a:r>
            <a:r>
              <a:rPr lang="en-US" sz="2200" dirty="0" smtClean="0">
                <a:latin typeface="Arial" charset="0"/>
              </a:rPr>
              <a:t>ssessing the Risk of Bias of Individual Studies When Comparing Medical Interventions</a:t>
            </a:r>
          </a:p>
          <a:p>
            <a:pPr lvl="1"/>
            <a:r>
              <a:rPr lang="en-US" sz="2200" dirty="0" smtClean="0">
                <a:latin typeface="Arial" charset="0"/>
              </a:rPr>
              <a:t>Avoiding Bias When Selecting Studies</a:t>
            </a:r>
          </a:p>
          <a:p>
            <a:endParaRPr lang="en-US" sz="2600" dirty="0"/>
          </a:p>
          <a:p>
            <a:endParaRPr lang="en-US" sz="2600" dirty="0"/>
          </a:p>
          <a:p>
            <a:pPr>
              <a:buFont typeface="Symbol" pitchFamily="18" charset="2"/>
              <a:buChar char="-"/>
            </a:pPr>
            <a:endParaRPr lang="en-US" sz="2600" dirty="0"/>
          </a:p>
        </p:txBody>
      </p:sp>
      <p:pic>
        <p:nvPicPr>
          <p:cNvPr id="5" name="Picture 4" descr="new.Element.programstacked.jpg"/>
          <p:cNvPicPr>
            <a:picLocks noChangeAspect="1"/>
          </p:cNvPicPr>
          <p:nvPr/>
        </p:nvPicPr>
        <p:blipFill>
          <a:blip r:embed="rId3" cstate="print"/>
          <a:stretch>
            <a:fillRect/>
          </a:stretch>
        </p:blipFill>
        <p:spPr>
          <a:xfrm>
            <a:off x="5016500" y="6019800"/>
            <a:ext cx="3975100" cy="723384"/>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6"/>
          <p:cNvPicPr>
            <a:picLocks noChangeAspect="1" noChangeArrowheads="1"/>
          </p:cNvPicPr>
          <p:nvPr/>
        </p:nvPicPr>
        <p:blipFill>
          <a:blip r:embed="rId2" cstate="print"/>
          <a:srcRect l="26316" t="17544" r="11184" b="7018"/>
          <a:stretch>
            <a:fillRect/>
          </a:stretch>
        </p:blipFill>
        <p:spPr bwMode="auto">
          <a:xfrm>
            <a:off x="4802373" y="4953000"/>
            <a:ext cx="2360428" cy="1780674"/>
          </a:xfrm>
          <a:prstGeom prst="rect">
            <a:avLst/>
          </a:prstGeom>
          <a:noFill/>
          <a:ln w="9525">
            <a:noFill/>
            <a:miter lim="800000"/>
            <a:headEnd/>
            <a:tailEnd/>
          </a:ln>
          <a:scene3d>
            <a:camera prst="orthographicFront"/>
            <a:lightRig rig="threePt" dir="t"/>
          </a:scene3d>
          <a:sp3d>
            <a:bevelT/>
          </a:sp3d>
        </p:spPr>
      </p:pic>
      <p:pic>
        <p:nvPicPr>
          <p:cNvPr id="28" name="Picture 4"/>
          <p:cNvPicPr>
            <a:picLocks noChangeAspect="1" noChangeArrowheads="1"/>
          </p:cNvPicPr>
          <p:nvPr/>
        </p:nvPicPr>
        <p:blipFill>
          <a:blip r:embed="rId3" cstate="print"/>
          <a:srcRect l="26683" t="27083" r="14869" b="2083"/>
          <a:stretch>
            <a:fillRect/>
          </a:stretch>
        </p:blipFill>
        <p:spPr bwMode="auto">
          <a:xfrm>
            <a:off x="533400" y="4953000"/>
            <a:ext cx="2268071" cy="1676400"/>
          </a:xfrm>
          <a:prstGeom prst="rect">
            <a:avLst/>
          </a:prstGeom>
          <a:noFill/>
          <a:ln w="25400">
            <a:solidFill>
              <a:schemeClr val="tx1"/>
            </a:solidFill>
            <a:miter lim="800000"/>
            <a:headEnd/>
            <a:tailEnd/>
          </a:ln>
          <a:effectLst>
            <a:innerShdw blurRad="63500" dist="50800" dir="13500000">
              <a:prstClr val="black">
                <a:alpha val="50000"/>
              </a:prstClr>
            </a:innerShdw>
          </a:effectLst>
          <a:scene3d>
            <a:camera prst="orthographicFront"/>
            <a:lightRig rig="threePt" dir="t"/>
          </a:scene3d>
          <a:sp3d>
            <a:bevelT/>
          </a:sp3d>
        </p:spPr>
      </p:pic>
      <p:pic>
        <p:nvPicPr>
          <p:cNvPr id="15" name="Picture 2"/>
          <p:cNvPicPr>
            <a:picLocks noChangeAspect="1" noChangeArrowheads="1"/>
          </p:cNvPicPr>
          <p:nvPr/>
        </p:nvPicPr>
        <p:blipFill>
          <a:blip r:embed="rId4" cstate="print"/>
          <a:srcRect l="26683" t="27083" r="14869" b="22917"/>
          <a:stretch>
            <a:fillRect/>
          </a:stretch>
        </p:blipFill>
        <p:spPr bwMode="auto">
          <a:xfrm>
            <a:off x="1752600" y="5181600"/>
            <a:ext cx="2686050" cy="1401417"/>
          </a:xfrm>
          <a:prstGeom prst="rect">
            <a:avLst/>
          </a:prstGeom>
          <a:noFill/>
          <a:ln w="25400">
            <a:solidFill>
              <a:schemeClr val="tx1"/>
            </a:solidFill>
            <a:miter lim="800000"/>
            <a:headEnd/>
            <a:tailEnd/>
          </a:ln>
          <a:effectLst>
            <a:innerShdw blurRad="63500" dist="50800" dir="2700000">
              <a:prstClr val="black">
                <a:alpha val="50000"/>
              </a:prstClr>
            </a:innerShdw>
          </a:effectLst>
          <a:scene3d>
            <a:camera prst="orthographicFront"/>
            <a:lightRig rig="threePt" dir="t"/>
          </a:scene3d>
          <a:sp3d>
            <a:bevelT/>
          </a:sp3d>
        </p:spPr>
      </p:pic>
      <p:pic>
        <p:nvPicPr>
          <p:cNvPr id="23" name="Picture 2"/>
          <p:cNvPicPr>
            <a:picLocks noGrp="1" noChangeAspect="1" noChangeArrowheads="1"/>
          </p:cNvPicPr>
          <p:nvPr>
            <p:ph idx="1"/>
          </p:nvPr>
        </p:nvPicPr>
        <p:blipFill>
          <a:blip r:embed="rId5" cstate="print"/>
          <a:srcRect l="37750" t="21053" r="37579" b="18421"/>
          <a:stretch>
            <a:fillRect/>
          </a:stretch>
        </p:blipFill>
        <p:spPr bwMode="auto">
          <a:xfrm rot="969632">
            <a:off x="1349609" y="2729915"/>
            <a:ext cx="1261242" cy="1842730"/>
          </a:xfrm>
          <a:prstGeom prst="rect">
            <a:avLst/>
          </a:prstGeom>
          <a:noFill/>
          <a:ln w="9525">
            <a:noFill/>
            <a:miter lim="800000"/>
            <a:headEnd/>
            <a:tailEnd/>
          </a:ln>
          <a:scene3d>
            <a:camera prst="orthographicFront"/>
            <a:lightRig rig="threePt" dir="t"/>
          </a:scene3d>
          <a:sp3d>
            <a:bevelT/>
          </a:sp3d>
        </p:spPr>
      </p:pic>
      <p:sp>
        <p:nvSpPr>
          <p:cNvPr id="2" name="Title 1"/>
          <p:cNvSpPr>
            <a:spLocks noGrp="1"/>
          </p:cNvSpPr>
          <p:nvPr>
            <p:ph type="title"/>
          </p:nvPr>
        </p:nvSpPr>
        <p:spPr>
          <a:xfrm>
            <a:off x="1447800" y="342900"/>
            <a:ext cx="6697663" cy="876300"/>
          </a:xfrm>
        </p:spPr>
        <p:txBody>
          <a:bodyPr/>
          <a:lstStyle/>
          <a:p>
            <a:r>
              <a:rPr lang="en-US" sz="3600" dirty="0" smtClean="0"/>
              <a:t>Evidence Translations -- Diabetes</a:t>
            </a:r>
            <a:endParaRPr lang="en-US" sz="3600" dirty="0"/>
          </a:p>
        </p:txBody>
      </p:sp>
      <p:pic>
        <p:nvPicPr>
          <p:cNvPr id="13" name="Picture 3"/>
          <p:cNvPicPr>
            <a:picLocks noChangeAspect="1" noChangeArrowheads="1"/>
          </p:cNvPicPr>
          <p:nvPr/>
        </p:nvPicPr>
        <p:blipFill>
          <a:blip r:embed="rId6" cstate="print"/>
          <a:srcRect l="37708" t="17079" r="36667" b="19275"/>
          <a:stretch>
            <a:fillRect/>
          </a:stretch>
        </p:blipFill>
        <p:spPr bwMode="auto">
          <a:xfrm rot="21023214">
            <a:off x="375827" y="2781830"/>
            <a:ext cx="1259023" cy="1696959"/>
          </a:xfrm>
          <a:prstGeom prst="rect">
            <a:avLst/>
          </a:prstGeom>
          <a:noFill/>
          <a:ln w="38100">
            <a:solidFill>
              <a:schemeClr val="tx1"/>
            </a:solidFill>
            <a:miter lim="800000"/>
            <a:headEnd/>
            <a:tailEnd/>
          </a:ln>
          <a:effectLst>
            <a:outerShdw blurRad="50800" dist="50800" dir="5400000" algn="ctr" rotWithShape="0">
              <a:schemeClr val="tx1"/>
            </a:outerShdw>
          </a:effectLst>
          <a:scene3d>
            <a:camera prst="orthographicFront"/>
            <a:lightRig rig="threePt" dir="t"/>
          </a:scene3d>
          <a:sp3d>
            <a:bevelT/>
          </a:sp3d>
        </p:spPr>
      </p:pic>
      <p:pic>
        <p:nvPicPr>
          <p:cNvPr id="14" name="Picture 3"/>
          <p:cNvPicPr>
            <a:picLocks noChangeAspect="1" noChangeArrowheads="1"/>
          </p:cNvPicPr>
          <p:nvPr/>
        </p:nvPicPr>
        <p:blipFill>
          <a:blip r:embed="rId7" cstate="print"/>
          <a:srcRect l="38571" t="17316" r="37500" b="33333"/>
          <a:stretch>
            <a:fillRect/>
          </a:stretch>
        </p:blipFill>
        <p:spPr bwMode="auto">
          <a:xfrm rot="20494503">
            <a:off x="6484064" y="2684377"/>
            <a:ext cx="1351753" cy="1710493"/>
          </a:xfrm>
          <a:prstGeom prst="rect">
            <a:avLst/>
          </a:prstGeom>
          <a:noFill/>
          <a:ln w="9525">
            <a:noFill/>
            <a:miter lim="800000"/>
            <a:headEnd/>
            <a:tailEnd/>
          </a:ln>
          <a:scene3d>
            <a:camera prst="orthographicFront"/>
            <a:lightRig rig="threePt" dir="t"/>
          </a:scene3d>
          <a:sp3d>
            <a:bevelT/>
          </a:sp3d>
        </p:spPr>
      </p:pic>
      <p:pic>
        <p:nvPicPr>
          <p:cNvPr id="17" name="Picture 4"/>
          <p:cNvPicPr>
            <a:picLocks noChangeAspect="1" noChangeArrowheads="1"/>
          </p:cNvPicPr>
          <p:nvPr/>
        </p:nvPicPr>
        <p:blipFill>
          <a:blip r:embed="rId8" cstate="print"/>
          <a:srcRect l="25170" t="17460" r="10936" b="4762"/>
          <a:stretch>
            <a:fillRect/>
          </a:stretch>
        </p:blipFill>
        <p:spPr bwMode="auto">
          <a:xfrm>
            <a:off x="3200400" y="2590800"/>
            <a:ext cx="2668555" cy="1981200"/>
          </a:xfrm>
          <a:prstGeom prst="rect">
            <a:avLst/>
          </a:prstGeom>
          <a:noFill/>
          <a:ln w="9525">
            <a:noFill/>
            <a:miter lim="800000"/>
            <a:headEnd/>
            <a:tailEnd/>
          </a:ln>
          <a:scene3d>
            <a:camera prst="orthographicFront"/>
            <a:lightRig rig="threePt" dir="t"/>
          </a:scene3d>
          <a:sp3d>
            <a:bevelT/>
          </a:sp3d>
        </p:spPr>
      </p:pic>
      <p:pic>
        <p:nvPicPr>
          <p:cNvPr id="18" name="Picture 5" descr="http://www.effectivehealthcare.ahrq.gov/ehc/images/slideimgs/t038_s007_w525.png">
            <a:hlinkClick r:id="rId9"/>
          </p:cNvPr>
          <p:cNvPicPr>
            <a:picLocks noChangeAspect="1" noChangeArrowheads="1"/>
          </p:cNvPicPr>
          <p:nvPr/>
        </p:nvPicPr>
        <p:blipFill>
          <a:blip r:embed="rId10" cstate="print"/>
          <a:srcRect/>
          <a:stretch>
            <a:fillRect/>
          </a:stretch>
        </p:blipFill>
        <p:spPr bwMode="auto">
          <a:xfrm>
            <a:off x="6858000" y="5316958"/>
            <a:ext cx="1828800" cy="1419798"/>
          </a:xfrm>
          <a:prstGeom prst="rect">
            <a:avLst/>
          </a:prstGeom>
          <a:noFill/>
          <a:scene3d>
            <a:camera prst="orthographicFront"/>
            <a:lightRig rig="threePt" dir="t"/>
          </a:scene3d>
          <a:sp3d>
            <a:bevelT/>
          </a:sp3d>
        </p:spPr>
      </p:pic>
      <p:sp>
        <p:nvSpPr>
          <p:cNvPr id="19" name="Rectangle 18"/>
          <p:cNvSpPr/>
          <p:nvPr/>
        </p:nvSpPr>
        <p:spPr bwMode="auto">
          <a:xfrm>
            <a:off x="6400800" y="2286000"/>
            <a:ext cx="914400" cy="914400"/>
          </a:xfrm>
          <a:prstGeom prst="rect">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976313" marR="0" indent="-396875" algn="l" defTabSz="914400" rtl="0" eaLnBrk="0" fontAlgn="base" latinLnBrk="0" hangingPunct="0">
              <a:lnSpc>
                <a:spcPct val="100000"/>
              </a:lnSpc>
              <a:spcBef>
                <a:spcPct val="30000"/>
              </a:spcBef>
              <a:spcAft>
                <a:spcPct val="0"/>
              </a:spcAft>
              <a:buClr>
                <a:schemeClr val="tx2"/>
              </a:buClr>
              <a:buSzPct val="95000"/>
              <a:buFontTx/>
              <a:buChar char="–"/>
              <a:tabLst/>
            </a:pPr>
            <a:endParaRPr kumimoji="0" lang="en-US" sz="2800" b="0" i="0" u="none" strike="noStrike" cap="none" normalizeH="0" baseline="0" smtClean="0">
              <a:ln>
                <a:noFill/>
              </a:ln>
              <a:solidFill>
                <a:srgbClr val="FFFFFF"/>
              </a:solidFill>
              <a:effectLst>
                <a:outerShdw blurRad="38100" dist="38100" dir="2700000" algn="tl">
                  <a:srgbClr val="000000">
                    <a:alpha val="43137"/>
                  </a:srgbClr>
                </a:outerShdw>
              </a:effectLst>
              <a:latin typeface="Arial" charset="0"/>
            </a:endParaRPr>
          </a:p>
        </p:txBody>
      </p:sp>
      <p:sp>
        <p:nvSpPr>
          <p:cNvPr id="20" name="Oval 4"/>
          <p:cNvSpPr/>
          <p:nvPr/>
        </p:nvSpPr>
        <p:spPr>
          <a:xfrm>
            <a:off x="381000" y="1447800"/>
            <a:ext cx="7620000" cy="609600"/>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spcFirstLastPara="0" vert="horz" wrap="square" lIns="9525" tIns="9525" rIns="9525" bIns="9525" numCol="1" spcCol="1270" anchor="ctr" anchorCtr="0">
            <a:noAutofit/>
          </a:bodyPr>
          <a:lstStyle/>
          <a:p>
            <a:pPr lvl="0" defTabSz="666750">
              <a:lnSpc>
                <a:spcPct val="90000"/>
              </a:lnSpc>
              <a:spcBef>
                <a:spcPct val="0"/>
              </a:spcBef>
              <a:spcAft>
                <a:spcPct val="35000"/>
              </a:spcAft>
            </a:pPr>
            <a:r>
              <a:rPr lang="en-US" sz="1500" b="1" dirty="0" smtClean="0"/>
              <a:t>Derivative Products of the Report Titled:</a:t>
            </a:r>
            <a:r>
              <a:rPr lang="en-US" sz="1500" b="1" kern="1200" dirty="0" smtClean="0"/>
              <a:t> </a:t>
            </a:r>
            <a:r>
              <a:rPr lang="en-US" sz="1500" i="1" kern="1200" dirty="0" smtClean="0"/>
              <a:t>Oral Diabetes Medications for Adults With Type 2 Diabetes: An Update Comparative Effectiveness Review</a:t>
            </a:r>
            <a:endParaRPr lang="en-US" sz="1500" i="1" kern="1200" dirty="0"/>
          </a:p>
        </p:txBody>
      </p:sp>
      <p:sp>
        <p:nvSpPr>
          <p:cNvPr id="21" name="7-Point Star 20"/>
          <p:cNvSpPr/>
          <p:nvPr/>
        </p:nvSpPr>
        <p:spPr bwMode="auto">
          <a:xfrm>
            <a:off x="228600" y="1447800"/>
            <a:ext cx="7543800" cy="1066800"/>
          </a:xfrm>
          <a:prstGeom prst="star7">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976313" marR="0" indent="-396875" algn="l" defTabSz="914400" rtl="0" eaLnBrk="0" fontAlgn="base" latinLnBrk="0" hangingPunct="0">
              <a:lnSpc>
                <a:spcPct val="100000"/>
              </a:lnSpc>
              <a:spcBef>
                <a:spcPct val="30000"/>
              </a:spcBef>
              <a:spcAft>
                <a:spcPct val="0"/>
              </a:spcAft>
              <a:buClr>
                <a:schemeClr val="tx2"/>
              </a:buClr>
              <a:buSzPct val="95000"/>
              <a:buFontTx/>
              <a:buChar char="–"/>
              <a:tabLst/>
            </a:pPr>
            <a:endParaRPr kumimoji="0" lang="en-US" sz="2800" b="0" i="0" u="none" strike="noStrike" cap="none" normalizeH="0" baseline="0" dirty="0" smtClean="0">
              <a:ln>
                <a:noFill/>
              </a:ln>
              <a:solidFill>
                <a:srgbClr val="FFFFFF"/>
              </a:solidFill>
              <a:effectLst>
                <a:outerShdw blurRad="38100" dist="38100" dir="2700000" algn="tl">
                  <a:srgbClr val="000000">
                    <a:alpha val="43137"/>
                  </a:srgbClr>
                </a:outerShdw>
              </a:effectLst>
              <a:latin typeface="Arial" charset="0"/>
            </a:endParaRPr>
          </a:p>
        </p:txBody>
      </p:sp>
      <p:sp>
        <p:nvSpPr>
          <p:cNvPr id="22" name="TextBox 21"/>
          <p:cNvSpPr txBox="1"/>
          <p:nvPr/>
        </p:nvSpPr>
        <p:spPr>
          <a:xfrm>
            <a:off x="304800" y="2438400"/>
            <a:ext cx="2362200" cy="276999"/>
          </a:xfrm>
          <a:prstGeom prst="rect">
            <a:avLst/>
          </a:prstGeom>
          <a:solidFill>
            <a:srgbClr val="F3AD67"/>
          </a:solidFill>
        </p:spPr>
        <p:txBody>
          <a:bodyPr wrap="square" rtlCol="0">
            <a:spAutoFit/>
          </a:bodyPr>
          <a:lstStyle/>
          <a:p>
            <a:r>
              <a:rPr lang="en-US" sz="1200" b="1" dirty="0" smtClean="0">
                <a:solidFill>
                  <a:srgbClr val="0070C0"/>
                </a:solidFill>
              </a:rPr>
              <a:t>Consumer/Patient Summary</a:t>
            </a:r>
          </a:p>
        </p:txBody>
      </p:sp>
      <p:sp>
        <p:nvSpPr>
          <p:cNvPr id="29" name="TextBox 28"/>
          <p:cNvSpPr txBox="1"/>
          <p:nvPr/>
        </p:nvSpPr>
        <p:spPr>
          <a:xfrm>
            <a:off x="4572000" y="6096000"/>
            <a:ext cx="1981200" cy="276999"/>
          </a:xfrm>
          <a:prstGeom prst="rect">
            <a:avLst/>
          </a:prstGeom>
          <a:solidFill>
            <a:srgbClr val="F3AD67"/>
          </a:solidFill>
        </p:spPr>
        <p:txBody>
          <a:bodyPr wrap="square" rtlCol="0">
            <a:spAutoFit/>
          </a:bodyPr>
          <a:lstStyle/>
          <a:p>
            <a:pPr algn="ctr"/>
            <a:r>
              <a:rPr lang="en-US" sz="1200" b="1" dirty="0" smtClean="0">
                <a:solidFill>
                  <a:srgbClr val="0070C0"/>
                </a:solidFill>
              </a:rPr>
              <a:t>Self-directed CME</a:t>
            </a:r>
          </a:p>
        </p:txBody>
      </p:sp>
      <p:sp>
        <p:nvSpPr>
          <p:cNvPr id="31" name="TextBox 30"/>
          <p:cNvSpPr txBox="1"/>
          <p:nvPr/>
        </p:nvSpPr>
        <p:spPr>
          <a:xfrm>
            <a:off x="3581400" y="2438400"/>
            <a:ext cx="1752600" cy="276999"/>
          </a:xfrm>
          <a:prstGeom prst="rect">
            <a:avLst/>
          </a:prstGeom>
          <a:solidFill>
            <a:srgbClr val="F3AD67"/>
          </a:solidFill>
        </p:spPr>
        <p:txBody>
          <a:bodyPr wrap="square" rtlCol="0">
            <a:spAutoFit/>
          </a:bodyPr>
          <a:lstStyle/>
          <a:p>
            <a:pPr algn="ctr"/>
            <a:r>
              <a:rPr lang="en-US" sz="1200" b="1" dirty="0" smtClean="0">
                <a:solidFill>
                  <a:srgbClr val="0070C0"/>
                </a:solidFill>
              </a:rPr>
              <a:t>Faculty Slide Set</a:t>
            </a:r>
          </a:p>
        </p:txBody>
      </p:sp>
      <p:sp>
        <p:nvSpPr>
          <p:cNvPr id="32" name="TextBox 31"/>
          <p:cNvSpPr txBox="1"/>
          <p:nvPr/>
        </p:nvSpPr>
        <p:spPr>
          <a:xfrm>
            <a:off x="228600" y="6096000"/>
            <a:ext cx="1828800" cy="276999"/>
          </a:xfrm>
          <a:prstGeom prst="rect">
            <a:avLst/>
          </a:prstGeom>
          <a:solidFill>
            <a:srgbClr val="F3AD67"/>
          </a:solidFill>
        </p:spPr>
        <p:txBody>
          <a:bodyPr wrap="square" rtlCol="0">
            <a:spAutoFit/>
          </a:bodyPr>
          <a:lstStyle/>
          <a:p>
            <a:r>
              <a:rPr lang="en-US" sz="1200" b="1" dirty="0" smtClean="0">
                <a:solidFill>
                  <a:srgbClr val="0070C0"/>
                </a:solidFill>
              </a:rPr>
              <a:t>Case Study (CME)</a:t>
            </a:r>
          </a:p>
        </p:txBody>
      </p:sp>
      <p:pic>
        <p:nvPicPr>
          <p:cNvPr id="33" name="Picture 5"/>
          <p:cNvPicPr>
            <a:picLocks noChangeAspect="1" noChangeArrowheads="1"/>
          </p:cNvPicPr>
          <p:nvPr/>
        </p:nvPicPr>
        <p:blipFill>
          <a:blip r:embed="rId11" cstate="print"/>
          <a:srcRect l="38306" t="45161" r="37500" b="4839"/>
          <a:stretch>
            <a:fillRect/>
          </a:stretch>
        </p:blipFill>
        <p:spPr bwMode="auto">
          <a:xfrm rot="1178900">
            <a:off x="7422237" y="2863205"/>
            <a:ext cx="1415845" cy="1828800"/>
          </a:xfrm>
          <a:prstGeom prst="rect">
            <a:avLst/>
          </a:prstGeom>
          <a:noFill/>
          <a:ln w="9525">
            <a:noFill/>
            <a:miter lim="800000"/>
            <a:headEnd/>
            <a:tailEnd/>
          </a:ln>
          <a:scene3d>
            <a:camera prst="orthographicFront"/>
            <a:lightRig rig="threePt" dir="t"/>
          </a:scene3d>
          <a:sp3d>
            <a:bevelT/>
          </a:sp3d>
        </p:spPr>
      </p:pic>
      <p:sp>
        <p:nvSpPr>
          <p:cNvPr id="30" name="TextBox 29"/>
          <p:cNvSpPr txBox="1"/>
          <p:nvPr/>
        </p:nvSpPr>
        <p:spPr>
          <a:xfrm>
            <a:off x="6096000" y="2438400"/>
            <a:ext cx="2362200" cy="276999"/>
          </a:xfrm>
          <a:prstGeom prst="rect">
            <a:avLst/>
          </a:prstGeom>
          <a:solidFill>
            <a:srgbClr val="F3AD67"/>
          </a:solidFill>
        </p:spPr>
        <p:txBody>
          <a:bodyPr wrap="square" rtlCol="0">
            <a:spAutoFit/>
          </a:bodyPr>
          <a:lstStyle/>
          <a:p>
            <a:pPr algn="ctr"/>
            <a:r>
              <a:rPr lang="en-US" sz="1200" b="1" dirty="0" smtClean="0">
                <a:solidFill>
                  <a:srgbClr val="0070C0"/>
                </a:solidFill>
              </a:rPr>
              <a:t>Provider Summary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35" name="Picture 11"/>
          <p:cNvPicPr>
            <a:picLocks noChangeAspect="1" noChangeArrowheads="1"/>
          </p:cNvPicPr>
          <p:nvPr/>
        </p:nvPicPr>
        <p:blipFill>
          <a:blip r:embed="rId2" cstate="print"/>
          <a:srcRect l="33482" t="17857" r="18527" b="25000"/>
          <a:stretch>
            <a:fillRect/>
          </a:stretch>
        </p:blipFill>
        <p:spPr bwMode="auto">
          <a:xfrm rot="508468">
            <a:off x="1705960" y="5026506"/>
            <a:ext cx="2150269" cy="1600200"/>
          </a:xfrm>
          <a:prstGeom prst="rect">
            <a:avLst/>
          </a:prstGeom>
          <a:noFill/>
          <a:ln w="9525">
            <a:noFill/>
            <a:miter lim="800000"/>
            <a:headEnd/>
            <a:tailEnd/>
          </a:ln>
          <a:scene3d>
            <a:camera prst="orthographicFront"/>
            <a:lightRig rig="threePt" dir="t"/>
          </a:scene3d>
          <a:sp3d>
            <a:bevelT/>
          </a:sp3d>
        </p:spPr>
      </p:pic>
      <p:pic>
        <p:nvPicPr>
          <p:cNvPr id="410629" name="Picture 5"/>
          <p:cNvPicPr>
            <a:picLocks noChangeAspect="1" noChangeArrowheads="1"/>
          </p:cNvPicPr>
          <p:nvPr/>
        </p:nvPicPr>
        <p:blipFill>
          <a:blip r:embed="rId3" cstate="print"/>
          <a:srcRect l="38242" t="44463" r="37233" b="5593"/>
          <a:stretch>
            <a:fillRect/>
          </a:stretch>
        </p:blipFill>
        <p:spPr bwMode="auto">
          <a:xfrm>
            <a:off x="6322547" y="4664089"/>
            <a:ext cx="1634698" cy="2080523"/>
          </a:xfrm>
          <a:prstGeom prst="rect">
            <a:avLst/>
          </a:prstGeom>
          <a:noFill/>
          <a:ln w="9525">
            <a:noFill/>
            <a:miter lim="800000"/>
            <a:headEnd/>
            <a:tailEnd/>
          </a:ln>
        </p:spPr>
      </p:pic>
      <p:sp>
        <p:nvSpPr>
          <p:cNvPr id="2" name="Title 1"/>
          <p:cNvSpPr>
            <a:spLocks noGrp="1"/>
          </p:cNvSpPr>
          <p:nvPr>
            <p:ph type="title"/>
          </p:nvPr>
        </p:nvSpPr>
        <p:spPr>
          <a:xfrm>
            <a:off x="1447800" y="342900"/>
            <a:ext cx="6697663" cy="876300"/>
          </a:xfrm>
        </p:spPr>
        <p:txBody>
          <a:bodyPr/>
          <a:lstStyle/>
          <a:p>
            <a:r>
              <a:rPr lang="en-US" sz="3600" dirty="0" smtClean="0"/>
              <a:t>Evidence Translations -- Autism</a:t>
            </a:r>
            <a:endParaRPr lang="en-US" sz="3600" dirty="0"/>
          </a:p>
        </p:txBody>
      </p:sp>
      <p:sp>
        <p:nvSpPr>
          <p:cNvPr id="12" name="Rectangle 11"/>
          <p:cNvSpPr/>
          <p:nvPr/>
        </p:nvSpPr>
        <p:spPr bwMode="auto">
          <a:xfrm>
            <a:off x="6248401" y="1981201"/>
            <a:ext cx="914400" cy="914400"/>
          </a:xfrm>
          <a:prstGeom prst="rect">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976313" marR="0" indent="-396875" algn="l" defTabSz="914400" rtl="0" eaLnBrk="0" fontAlgn="base" latinLnBrk="0" hangingPunct="0">
              <a:lnSpc>
                <a:spcPct val="100000"/>
              </a:lnSpc>
              <a:spcBef>
                <a:spcPct val="30000"/>
              </a:spcBef>
              <a:spcAft>
                <a:spcPct val="0"/>
              </a:spcAft>
              <a:buClr>
                <a:schemeClr val="tx2"/>
              </a:buClr>
              <a:buSzPct val="95000"/>
              <a:buFontTx/>
              <a:buChar char="–"/>
              <a:tabLst/>
            </a:pPr>
            <a:endParaRPr kumimoji="0" lang="en-US" sz="2800" b="0" i="0" u="none" strike="noStrike" cap="none" normalizeH="0" baseline="0" smtClean="0">
              <a:ln>
                <a:noFill/>
              </a:ln>
              <a:solidFill>
                <a:srgbClr val="FFFFFF"/>
              </a:solidFill>
              <a:effectLst>
                <a:outerShdw blurRad="38100" dist="38100" dir="2700000" algn="tl">
                  <a:srgbClr val="000000">
                    <a:alpha val="43137"/>
                  </a:srgbClr>
                </a:outerShdw>
              </a:effectLst>
              <a:latin typeface="Arial" charset="0"/>
            </a:endParaRPr>
          </a:p>
        </p:txBody>
      </p:sp>
      <p:sp>
        <p:nvSpPr>
          <p:cNvPr id="13" name="Oval 4"/>
          <p:cNvSpPr/>
          <p:nvPr/>
        </p:nvSpPr>
        <p:spPr>
          <a:xfrm>
            <a:off x="381000" y="1447800"/>
            <a:ext cx="7620000" cy="609600"/>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spcFirstLastPara="0" vert="horz" wrap="square" lIns="9525" tIns="9525" rIns="9525" bIns="9525" numCol="1" spcCol="1270" anchor="ctr" anchorCtr="0">
            <a:noAutofit/>
          </a:bodyPr>
          <a:lstStyle/>
          <a:p>
            <a:pPr lvl="0" defTabSz="666750">
              <a:lnSpc>
                <a:spcPct val="90000"/>
              </a:lnSpc>
              <a:spcAft>
                <a:spcPct val="35000"/>
              </a:spcAft>
            </a:pPr>
            <a:r>
              <a:rPr lang="en-US" sz="1500" b="1" dirty="0" smtClean="0"/>
              <a:t>Derivative Products of the Report Titled:</a:t>
            </a:r>
            <a:r>
              <a:rPr lang="en-US" sz="1500" b="1" kern="1200" dirty="0" smtClean="0"/>
              <a:t> </a:t>
            </a:r>
            <a:r>
              <a:rPr lang="en-US" sz="1600" i="1" dirty="0" smtClean="0"/>
              <a:t>Comparative Effectiveness of Therapies for Children With Autism Spectrum Disorders</a:t>
            </a:r>
            <a:endParaRPr lang="en-US" sz="1500" b="1" i="1" kern="1200" dirty="0"/>
          </a:p>
        </p:txBody>
      </p:sp>
      <p:sp>
        <p:nvSpPr>
          <p:cNvPr id="14" name="7-Point Star 13"/>
          <p:cNvSpPr/>
          <p:nvPr/>
        </p:nvSpPr>
        <p:spPr bwMode="auto">
          <a:xfrm>
            <a:off x="228600" y="1447800"/>
            <a:ext cx="7543800" cy="1066800"/>
          </a:xfrm>
          <a:prstGeom prst="star7">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976313" marR="0" indent="-396875" algn="l" defTabSz="914400" rtl="0" eaLnBrk="0" fontAlgn="base" latinLnBrk="0" hangingPunct="0">
              <a:lnSpc>
                <a:spcPct val="100000"/>
              </a:lnSpc>
              <a:spcBef>
                <a:spcPct val="30000"/>
              </a:spcBef>
              <a:spcAft>
                <a:spcPct val="0"/>
              </a:spcAft>
              <a:buClr>
                <a:schemeClr val="tx2"/>
              </a:buClr>
              <a:buSzPct val="95000"/>
              <a:buFontTx/>
              <a:buChar char="–"/>
              <a:tabLst/>
            </a:pPr>
            <a:endParaRPr kumimoji="0" lang="en-US" sz="2800" b="0" i="0" u="none" strike="noStrike" cap="none" normalizeH="0" baseline="0" smtClean="0">
              <a:ln>
                <a:noFill/>
              </a:ln>
              <a:solidFill>
                <a:srgbClr val="FFFFFF"/>
              </a:solidFill>
              <a:effectLst>
                <a:outerShdw blurRad="38100" dist="38100" dir="2700000" algn="tl">
                  <a:srgbClr val="000000">
                    <a:alpha val="43137"/>
                  </a:srgbClr>
                </a:outerShdw>
              </a:effectLst>
              <a:latin typeface="Arial" charset="0"/>
            </a:endParaRPr>
          </a:p>
        </p:txBody>
      </p:sp>
      <p:pic>
        <p:nvPicPr>
          <p:cNvPr id="410626" name="Picture 2"/>
          <p:cNvPicPr>
            <a:picLocks noChangeAspect="1" noChangeArrowheads="1"/>
          </p:cNvPicPr>
          <p:nvPr/>
        </p:nvPicPr>
        <p:blipFill>
          <a:blip r:embed="rId4" cstate="print"/>
          <a:srcRect l="37500" t="16667" r="36667" b="21333"/>
          <a:stretch>
            <a:fillRect/>
          </a:stretch>
        </p:blipFill>
        <p:spPr bwMode="auto">
          <a:xfrm rot="20868043">
            <a:off x="919051" y="2485593"/>
            <a:ext cx="1390827" cy="2086241"/>
          </a:xfrm>
          <a:prstGeom prst="rect">
            <a:avLst/>
          </a:prstGeom>
          <a:noFill/>
          <a:ln w="9525">
            <a:solidFill>
              <a:schemeClr val="tx1">
                <a:lumMod val="95000"/>
              </a:schemeClr>
            </a:solidFill>
            <a:miter lim="800000"/>
            <a:headEnd/>
            <a:tailEnd/>
          </a:ln>
          <a:effectLst>
            <a:innerShdw blurRad="63500" dist="50800" dir="13500000">
              <a:prstClr val="black">
                <a:alpha val="50000"/>
              </a:prstClr>
            </a:innerShdw>
          </a:effectLst>
          <a:scene3d>
            <a:camera prst="orthographicFront"/>
            <a:lightRig rig="threePt" dir="t"/>
          </a:scene3d>
          <a:sp3d>
            <a:bevelT/>
          </a:sp3d>
        </p:spPr>
      </p:pic>
      <p:pic>
        <p:nvPicPr>
          <p:cNvPr id="410627" name="Picture 3"/>
          <p:cNvPicPr>
            <a:picLocks noChangeAspect="1" noChangeArrowheads="1"/>
          </p:cNvPicPr>
          <p:nvPr/>
        </p:nvPicPr>
        <p:blipFill>
          <a:blip r:embed="rId5" cstate="print"/>
          <a:srcRect l="37760" t="28598" r="36671" b="10417"/>
          <a:stretch>
            <a:fillRect/>
          </a:stretch>
        </p:blipFill>
        <p:spPr bwMode="auto">
          <a:xfrm rot="686734">
            <a:off x="2173995" y="2483532"/>
            <a:ext cx="1437657" cy="2143174"/>
          </a:xfrm>
          <a:prstGeom prst="rect">
            <a:avLst/>
          </a:prstGeom>
          <a:noFill/>
          <a:ln w="9525">
            <a:noFill/>
            <a:miter lim="800000"/>
            <a:headEnd/>
            <a:tailEnd/>
          </a:ln>
          <a:scene3d>
            <a:camera prst="orthographicFront"/>
            <a:lightRig rig="threePt" dir="t"/>
          </a:scene3d>
          <a:sp3d>
            <a:bevelT/>
          </a:sp3d>
        </p:spPr>
      </p:pic>
      <p:pic>
        <p:nvPicPr>
          <p:cNvPr id="410631" name="Picture 7" descr="http://www.effectivehealthcare.ahrq.gov/ehc/images/slideimgs/t037_s023_w525.png">
            <a:hlinkClick r:id="rId6"/>
          </p:cNvPr>
          <p:cNvPicPr>
            <a:picLocks noChangeAspect="1" noChangeArrowheads="1"/>
          </p:cNvPicPr>
          <p:nvPr/>
        </p:nvPicPr>
        <p:blipFill>
          <a:blip r:embed="rId7" cstate="print"/>
          <a:srcRect/>
          <a:stretch>
            <a:fillRect/>
          </a:stretch>
        </p:blipFill>
        <p:spPr bwMode="auto">
          <a:xfrm rot="670152">
            <a:off x="5630912" y="2590800"/>
            <a:ext cx="2286000" cy="1715589"/>
          </a:xfrm>
          <a:prstGeom prst="rect">
            <a:avLst/>
          </a:prstGeom>
          <a:noFill/>
          <a:scene3d>
            <a:camera prst="orthographicFront"/>
            <a:lightRig rig="threePt" dir="t"/>
          </a:scene3d>
          <a:sp3d>
            <a:bevelT/>
          </a:sp3d>
        </p:spPr>
      </p:pic>
      <p:sp>
        <p:nvSpPr>
          <p:cNvPr id="18" name="TextBox 17"/>
          <p:cNvSpPr txBox="1"/>
          <p:nvPr/>
        </p:nvSpPr>
        <p:spPr>
          <a:xfrm>
            <a:off x="5334000" y="2133600"/>
            <a:ext cx="1752600" cy="276999"/>
          </a:xfrm>
          <a:prstGeom prst="rect">
            <a:avLst/>
          </a:prstGeom>
          <a:solidFill>
            <a:srgbClr val="F3AD67"/>
          </a:solidFill>
        </p:spPr>
        <p:txBody>
          <a:bodyPr wrap="square" rtlCol="0">
            <a:spAutoFit/>
          </a:bodyPr>
          <a:lstStyle/>
          <a:p>
            <a:pPr algn="ctr"/>
            <a:r>
              <a:rPr lang="en-US" sz="1200" b="1" dirty="0" smtClean="0">
                <a:solidFill>
                  <a:srgbClr val="0070C0"/>
                </a:solidFill>
              </a:rPr>
              <a:t>Fa</a:t>
            </a:r>
            <a:r>
              <a:rPr lang="en-US" sz="1200" dirty="0" smtClean="0">
                <a:solidFill>
                  <a:srgbClr val="0070C0"/>
                </a:solidFill>
              </a:rPr>
              <a:t>c</a:t>
            </a:r>
            <a:r>
              <a:rPr lang="en-US" sz="1200" b="1" dirty="0" smtClean="0">
                <a:solidFill>
                  <a:srgbClr val="0070C0"/>
                </a:solidFill>
              </a:rPr>
              <a:t>ulty Slide Set</a:t>
            </a:r>
          </a:p>
        </p:txBody>
      </p:sp>
      <p:pic>
        <p:nvPicPr>
          <p:cNvPr id="410634" name="Picture 10"/>
          <p:cNvPicPr>
            <a:picLocks noChangeAspect="1" noChangeArrowheads="1"/>
          </p:cNvPicPr>
          <p:nvPr/>
        </p:nvPicPr>
        <p:blipFill>
          <a:blip r:embed="rId8" cstate="print"/>
          <a:srcRect l="33854" t="18750" r="19271" b="25000"/>
          <a:stretch>
            <a:fillRect/>
          </a:stretch>
        </p:blipFill>
        <p:spPr bwMode="auto">
          <a:xfrm>
            <a:off x="431389" y="5181600"/>
            <a:ext cx="1930400" cy="1447800"/>
          </a:xfrm>
          <a:prstGeom prst="rect">
            <a:avLst/>
          </a:prstGeom>
          <a:noFill/>
          <a:ln w="9525">
            <a:noFill/>
            <a:miter lim="800000"/>
            <a:headEnd/>
            <a:tailEnd/>
          </a:ln>
          <a:scene3d>
            <a:camera prst="orthographicFront"/>
            <a:lightRig rig="threePt" dir="t"/>
          </a:scene3d>
          <a:sp3d>
            <a:bevelT/>
          </a:sp3d>
        </p:spPr>
      </p:pic>
      <p:sp>
        <p:nvSpPr>
          <p:cNvPr id="15" name="TextBox 14"/>
          <p:cNvSpPr txBox="1"/>
          <p:nvPr/>
        </p:nvSpPr>
        <p:spPr>
          <a:xfrm>
            <a:off x="1143000" y="2133600"/>
            <a:ext cx="2362200" cy="276999"/>
          </a:xfrm>
          <a:prstGeom prst="rect">
            <a:avLst/>
          </a:prstGeom>
          <a:solidFill>
            <a:srgbClr val="F3AD67"/>
          </a:solidFill>
        </p:spPr>
        <p:txBody>
          <a:bodyPr wrap="square" rtlCol="0">
            <a:spAutoFit/>
          </a:bodyPr>
          <a:lstStyle/>
          <a:p>
            <a:r>
              <a:rPr lang="en-US" sz="1200" b="1" dirty="0" smtClean="0">
                <a:solidFill>
                  <a:srgbClr val="0070C0"/>
                </a:solidFill>
              </a:rPr>
              <a:t>Consumer/Patient Summary</a:t>
            </a:r>
          </a:p>
        </p:txBody>
      </p:sp>
      <p:pic>
        <p:nvPicPr>
          <p:cNvPr id="410633" name="Picture 9" descr="http://www.effectivehealthcare.ahrq.gov/ehc/images/slideimgs/t037_s025_w525.png">
            <a:hlinkClick r:id="rId9"/>
          </p:cNvPr>
          <p:cNvPicPr>
            <a:picLocks noChangeAspect="1" noChangeArrowheads="1"/>
          </p:cNvPicPr>
          <p:nvPr/>
        </p:nvPicPr>
        <p:blipFill>
          <a:blip r:embed="rId10" cstate="print"/>
          <a:srcRect/>
          <a:stretch>
            <a:fillRect/>
          </a:stretch>
        </p:blipFill>
        <p:spPr bwMode="auto">
          <a:xfrm>
            <a:off x="4495800" y="2819400"/>
            <a:ext cx="1827640" cy="1371600"/>
          </a:xfrm>
          <a:prstGeom prst="rect">
            <a:avLst/>
          </a:prstGeom>
          <a:noFill/>
          <a:scene3d>
            <a:camera prst="orthographicFront"/>
            <a:lightRig rig="threePt" dir="t"/>
          </a:scene3d>
          <a:sp3d>
            <a:bevelT/>
          </a:sp3d>
        </p:spPr>
      </p:pic>
      <p:sp>
        <p:nvSpPr>
          <p:cNvPr id="16" name="TextBox 15"/>
          <p:cNvSpPr txBox="1"/>
          <p:nvPr/>
        </p:nvSpPr>
        <p:spPr>
          <a:xfrm>
            <a:off x="304800" y="6428601"/>
            <a:ext cx="1981200" cy="276999"/>
          </a:xfrm>
          <a:prstGeom prst="rect">
            <a:avLst/>
          </a:prstGeom>
          <a:solidFill>
            <a:srgbClr val="F3AD67"/>
          </a:solidFill>
        </p:spPr>
        <p:txBody>
          <a:bodyPr wrap="square" rtlCol="0">
            <a:spAutoFit/>
          </a:bodyPr>
          <a:lstStyle/>
          <a:p>
            <a:pPr algn="ctr"/>
            <a:r>
              <a:rPr lang="en-US" sz="1200" b="1" dirty="0" smtClean="0">
                <a:solidFill>
                  <a:srgbClr val="0070C0"/>
                </a:solidFill>
              </a:rPr>
              <a:t>Self-directed CME</a:t>
            </a:r>
          </a:p>
        </p:txBody>
      </p:sp>
      <p:pic>
        <p:nvPicPr>
          <p:cNvPr id="410628" name="Picture 4"/>
          <p:cNvPicPr>
            <a:picLocks noChangeAspect="1" noChangeArrowheads="1"/>
          </p:cNvPicPr>
          <p:nvPr/>
        </p:nvPicPr>
        <p:blipFill>
          <a:blip r:embed="rId11" cstate="print"/>
          <a:srcRect l="38255" t="16667" r="37500" b="33333"/>
          <a:stretch>
            <a:fillRect/>
          </a:stretch>
        </p:blipFill>
        <p:spPr bwMode="auto">
          <a:xfrm>
            <a:off x="5105400" y="4429750"/>
            <a:ext cx="1741555" cy="2244754"/>
          </a:xfrm>
          <a:prstGeom prst="rect">
            <a:avLst/>
          </a:prstGeom>
          <a:noFill/>
          <a:ln w="9525">
            <a:noFill/>
            <a:miter lim="800000"/>
            <a:headEnd/>
            <a:tailEnd/>
          </a:ln>
        </p:spPr>
      </p:pic>
      <p:sp>
        <p:nvSpPr>
          <p:cNvPr id="17" name="TextBox 16"/>
          <p:cNvSpPr txBox="1"/>
          <p:nvPr/>
        </p:nvSpPr>
        <p:spPr>
          <a:xfrm>
            <a:off x="6564721" y="6428601"/>
            <a:ext cx="2198279" cy="276999"/>
          </a:xfrm>
          <a:prstGeom prst="rect">
            <a:avLst/>
          </a:prstGeom>
          <a:solidFill>
            <a:srgbClr val="F3AD67"/>
          </a:solidFill>
          <a:ln>
            <a:noFill/>
          </a:ln>
        </p:spPr>
        <p:txBody>
          <a:bodyPr wrap="square" rtlCol="0">
            <a:spAutoFit/>
          </a:bodyPr>
          <a:lstStyle/>
          <a:p>
            <a:pPr algn="ctr"/>
            <a:r>
              <a:rPr lang="en-US" sz="1200" b="1" dirty="0" smtClean="0">
                <a:solidFill>
                  <a:srgbClr val="0070C0"/>
                </a:solidFill>
              </a:rPr>
              <a:t>Provider Summary</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28600"/>
            <a:ext cx="7010400" cy="914400"/>
          </a:xfrm>
        </p:spPr>
        <p:txBody>
          <a:bodyPr/>
          <a:lstStyle/>
          <a:p>
            <a:r>
              <a:rPr lang="en-US" sz="3200" dirty="0" smtClean="0"/>
              <a:t>AHRQ Collaboration With National Business Group on Health </a:t>
            </a:r>
            <a:endParaRPr lang="en-US" sz="3200" dirty="0"/>
          </a:p>
        </p:txBody>
      </p:sp>
      <p:sp>
        <p:nvSpPr>
          <p:cNvPr id="3" name="Content Placeholder 2"/>
          <p:cNvSpPr>
            <a:spLocks noGrp="1"/>
          </p:cNvSpPr>
          <p:nvPr>
            <p:ph idx="1"/>
          </p:nvPr>
        </p:nvSpPr>
        <p:spPr>
          <a:xfrm>
            <a:off x="304800" y="1676400"/>
            <a:ext cx="5029201" cy="2895600"/>
          </a:xfrm>
        </p:spPr>
        <p:txBody>
          <a:bodyPr/>
          <a:lstStyle/>
          <a:p>
            <a:r>
              <a:rPr lang="en-US" sz="2400" dirty="0" smtClean="0"/>
              <a:t>Translation of Effective Health Care guides for use by large employers</a:t>
            </a:r>
          </a:p>
          <a:p>
            <a:r>
              <a:rPr lang="en-US" sz="2400" dirty="0" smtClean="0"/>
              <a:t>Eight guides produced and posted: </a:t>
            </a:r>
            <a:r>
              <a:rPr lang="en-US" sz="2400" dirty="0" smtClean="0">
                <a:hlinkClick r:id="rId2"/>
              </a:rPr>
              <a:t>www.businessgrouphealth.org/</a:t>
            </a:r>
            <a:endParaRPr lang="en-US" sz="2400" dirty="0" smtClean="0"/>
          </a:p>
          <a:p>
            <a:endParaRPr lang="en-US" dirty="0" smtClean="0"/>
          </a:p>
        </p:txBody>
      </p:sp>
      <p:pic>
        <p:nvPicPr>
          <p:cNvPr id="4" name="Picture 3" descr="FINAL_Prostate Guide_NBGH_AHRQ_June2011 (2)_Page_1.jpg"/>
          <p:cNvPicPr>
            <a:picLocks noChangeAspect="1"/>
          </p:cNvPicPr>
          <p:nvPr/>
        </p:nvPicPr>
        <p:blipFill>
          <a:blip r:embed="rId3" cstate="print"/>
          <a:stretch>
            <a:fillRect/>
          </a:stretch>
        </p:blipFill>
        <p:spPr>
          <a:xfrm>
            <a:off x="5181600" y="1739402"/>
            <a:ext cx="3722106" cy="4813798"/>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456267" y="304800"/>
            <a:ext cx="6697133" cy="876300"/>
          </a:xfrm>
        </p:spPr>
        <p:txBody>
          <a:bodyPr/>
          <a:lstStyle/>
          <a:p>
            <a:r>
              <a:rPr lang="en-US" sz="3200" dirty="0" smtClean="0">
                <a:effectLst>
                  <a:outerShdw blurRad="38100" dist="38100" dir="2700000" algn="tl">
                    <a:srgbClr val="000000">
                      <a:alpha val="43137"/>
                    </a:srgbClr>
                  </a:outerShdw>
                </a:effectLst>
              </a:rPr>
              <a:t>Advancing Care Coordination Measurement in Primary Care</a:t>
            </a:r>
          </a:p>
        </p:txBody>
      </p:sp>
      <p:sp>
        <p:nvSpPr>
          <p:cNvPr id="4099" name="Content Placeholder 2"/>
          <p:cNvSpPr>
            <a:spLocks noGrp="1"/>
          </p:cNvSpPr>
          <p:nvPr>
            <p:ph idx="1"/>
          </p:nvPr>
        </p:nvSpPr>
        <p:spPr>
          <a:xfrm>
            <a:off x="237067" y="1447800"/>
            <a:ext cx="5350933" cy="5410200"/>
          </a:xfrm>
        </p:spPr>
        <p:txBody>
          <a:bodyPr/>
          <a:lstStyle/>
          <a:p>
            <a:pPr>
              <a:spcAft>
                <a:spcPts val="600"/>
              </a:spcAft>
            </a:pPr>
            <a:r>
              <a:rPr lang="en-US" sz="2400" dirty="0" smtClean="0">
                <a:effectLst>
                  <a:outerShdw blurRad="38100" dist="38100" dir="2700000" algn="tl">
                    <a:srgbClr val="000000">
                      <a:alpha val="43137"/>
                    </a:srgbClr>
                  </a:outerShdw>
                </a:effectLst>
              </a:rPr>
              <a:t>Framework for understanding care coordination measurement </a:t>
            </a:r>
          </a:p>
          <a:p>
            <a:pPr>
              <a:spcAft>
                <a:spcPts val="600"/>
              </a:spcAft>
            </a:pPr>
            <a:r>
              <a:rPr lang="en-US" sz="2400" dirty="0" smtClean="0">
                <a:effectLst>
                  <a:outerShdw blurRad="38100" dist="38100" dir="2700000" algn="tl">
                    <a:srgbClr val="000000">
                      <a:alpha val="43137"/>
                    </a:srgbClr>
                  </a:outerShdw>
                </a:effectLst>
              </a:rPr>
              <a:t>Provides information on 60+ existing measures of care coordination in primary care </a:t>
            </a:r>
          </a:p>
          <a:p>
            <a:pPr>
              <a:spcAft>
                <a:spcPts val="600"/>
              </a:spcAft>
            </a:pPr>
            <a:r>
              <a:rPr lang="en-US" sz="2400" dirty="0" smtClean="0">
                <a:effectLst>
                  <a:outerShdw blurRad="38100" dist="38100" dir="2700000" algn="tl">
                    <a:srgbClr val="000000">
                      <a:alpha val="43137"/>
                    </a:srgbClr>
                  </a:outerShdw>
                </a:effectLst>
              </a:rPr>
              <a:t>Available for download at </a:t>
            </a:r>
            <a:r>
              <a:rPr lang="en-US" sz="2400" dirty="0" smtClean="0">
                <a:solidFill>
                  <a:schemeClr val="tx2"/>
                </a:solidFill>
                <a:effectLst>
                  <a:outerShdw blurRad="38100" dist="38100" dir="2700000" algn="tl">
                    <a:srgbClr val="000000">
                      <a:alpha val="43137"/>
                    </a:srgbClr>
                  </a:outerShdw>
                </a:effectLst>
              </a:rPr>
              <a:t>www.ahrq.gov/qual/careatlas </a:t>
            </a:r>
          </a:p>
          <a:p>
            <a:pPr>
              <a:spcAft>
                <a:spcPts val="600"/>
              </a:spcAft>
            </a:pPr>
            <a:r>
              <a:rPr lang="en-US" sz="2400" dirty="0" smtClean="0">
                <a:effectLst>
                  <a:outerShdw blurRad="38100" dist="38100" dir="2700000" algn="tl">
                    <a:srgbClr val="000000">
                      <a:alpha val="43137"/>
                    </a:srgbClr>
                  </a:outerShdw>
                </a:effectLst>
              </a:rPr>
              <a:t>Searchable database of Atlas measures will be available in Fall 2011</a:t>
            </a:r>
          </a:p>
        </p:txBody>
      </p:sp>
      <p:pic>
        <p:nvPicPr>
          <p:cNvPr id="4100" name="Picture 4"/>
          <p:cNvPicPr>
            <a:picLocks noChangeAspect="1" noChangeArrowheads="1"/>
          </p:cNvPicPr>
          <p:nvPr/>
        </p:nvPicPr>
        <p:blipFill>
          <a:blip r:embed="rId3" cstate="print"/>
          <a:srcRect/>
          <a:stretch>
            <a:fillRect/>
          </a:stretch>
        </p:blipFill>
        <p:spPr bwMode="auto">
          <a:xfrm>
            <a:off x="5588000" y="2057400"/>
            <a:ext cx="3200400" cy="2662238"/>
          </a:xfrm>
          <a:prstGeom prst="rect">
            <a:avLst/>
          </a:prstGeom>
          <a:noFill/>
          <a:ln w="12700">
            <a:noFill/>
            <a:miter lim="800000"/>
            <a:headEnd/>
            <a:tailEnd/>
          </a:ln>
        </p:spPr>
      </p:pic>
      <p:sp>
        <p:nvSpPr>
          <p:cNvPr id="5" name="TextBox 4"/>
          <p:cNvSpPr txBox="1"/>
          <p:nvPr/>
        </p:nvSpPr>
        <p:spPr>
          <a:xfrm>
            <a:off x="533400" y="5562600"/>
            <a:ext cx="8382000" cy="1261884"/>
          </a:xfrm>
          <a:prstGeom prst="rect">
            <a:avLst/>
          </a:prstGeom>
          <a:noFill/>
        </p:spPr>
        <p:txBody>
          <a:bodyPr wrap="square">
            <a:spAutoFit/>
          </a:bodyPr>
          <a:lstStyle/>
          <a:p>
            <a:pPr algn="ctr">
              <a:spcBef>
                <a:spcPts val="600"/>
              </a:spcBef>
              <a:spcAft>
                <a:spcPts val="0"/>
              </a:spcAft>
              <a:defRPr/>
            </a:pPr>
            <a:r>
              <a:rPr lang="en-US" sz="2000" dirty="0">
                <a:solidFill>
                  <a:srgbClr val="FFFF00"/>
                </a:solidFill>
                <a:effectLst>
                  <a:outerShdw blurRad="38100" dist="38100" dir="2700000" algn="tl">
                    <a:srgbClr val="000000">
                      <a:alpha val="43137"/>
                    </a:srgbClr>
                  </a:outerShdw>
                </a:effectLst>
                <a:latin typeface="+mj-lt"/>
              </a:rPr>
              <a:t>Developed through the </a:t>
            </a:r>
            <a:r>
              <a:rPr lang="en-US" sz="2000" dirty="0" smtClean="0">
                <a:solidFill>
                  <a:srgbClr val="FFFF00"/>
                </a:solidFill>
                <a:effectLst>
                  <a:outerShdw blurRad="38100" dist="38100" dir="2700000" algn="tl">
                    <a:srgbClr val="000000">
                      <a:alpha val="43137"/>
                    </a:srgbClr>
                  </a:outerShdw>
                </a:effectLst>
                <a:latin typeface="+mj-lt"/>
              </a:rPr>
              <a:t>Quality </a:t>
            </a:r>
            <a:r>
              <a:rPr lang="en-US" sz="2000" dirty="0">
                <a:solidFill>
                  <a:srgbClr val="FFFF00"/>
                </a:solidFill>
                <a:effectLst>
                  <a:outerShdw blurRad="38100" dist="38100" dir="2700000" algn="tl">
                    <a:srgbClr val="000000">
                      <a:alpha val="43137"/>
                    </a:srgbClr>
                  </a:outerShdw>
                </a:effectLst>
                <a:latin typeface="+mj-lt"/>
              </a:rPr>
              <a:t>Indicators Program as Phase I of an ongoing Care Coordination </a:t>
            </a:r>
            <a:r>
              <a:rPr lang="en-US" sz="2000" dirty="0" smtClean="0">
                <a:solidFill>
                  <a:srgbClr val="FFFF00"/>
                </a:solidFill>
                <a:effectLst>
                  <a:outerShdw blurRad="38100" dist="38100" dir="2700000" algn="tl">
                    <a:srgbClr val="000000">
                      <a:alpha val="43137"/>
                    </a:srgbClr>
                  </a:outerShdw>
                </a:effectLst>
                <a:latin typeface="+mj-lt"/>
              </a:rPr>
              <a:t>Measurement Development </a:t>
            </a:r>
            <a:r>
              <a:rPr lang="en-US" sz="2000" dirty="0">
                <a:solidFill>
                  <a:srgbClr val="FFFF00"/>
                </a:solidFill>
                <a:effectLst>
                  <a:outerShdw blurRad="38100" dist="38100" dir="2700000" algn="tl">
                    <a:srgbClr val="000000">
                      <a:alpha val="43137"/>
                    </a:srgbClr>
                  </a:outerShdw>
                </a:effectLst>
                <a:latin typeface="+mj-lt"/>
              </a:rPr>
              <a:t>project</a:t>
            </a:r>
            <a:r>
              <a:rPr lang="en-US" dirty="0">
                <a:solidFill>
                  <a:srgbClr val="FFFF00"/>
                </a:solidFill>
                <a:effectLst>
                  <a:outerShdw blurRad="38100" dist="38100" dir="2700000" algn="tl">
                    <a:srgbClr val="000000">
                      <a:alpha val="43137"/>
                    </a:srgbClr>
                  </a:outerShdw>
                </a:effectLst>
                <a:latin typeface="+mj-lt"/>
              </a:rPr>
              <a:t>.</a:t>
            </a:r>
          </a:p>
          <a:p>
            <a:pPr algn="ctr">
              <a:defRPr/>
            </a:pP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14600"/>
            <a:ext cx="7993063" cy="2895600"/>
          </a:xfrm>
        </p:spPr>
        <p:txBody>
          <a:bodyPr/>
          <a:lstStyle/>
          <a:p>
            <a:pPr>
              <a:lnSpc>
                <a:spcPct val="100000"/>
              </a:lnSpc>
              <a:spcBef>
                <a:spcPts val="600"/>
              </a:spcBef>
              <a:spcAft>
                <a:spcPts val="1200"/>
              </a:spcAft>
              <a:defRPr/>
            </a:pPr>
            <a:r>
              <a:rPr lang="en-US" sz="2800" dirty="0" smtClean="0"/>
              <a:t>Currently 79 listed Patient Safety Organizations (PSOs) in 20 States</a:t>
            </a:r>
          </a:p>
          <a:p>
            <a:pPr>
              <a:lnSpc>
                <a:spcPct val="100000"/>
              </a:lnSpc>
              <a:spcBef>
                <a:spcPts val="600"/>
              </a:spcBef>
              <a:spcAft>
                <a:spcPts val="1200"/>
              </a:spcAft>
              <a:defRPr/>
            </a:pPr>
            <a:r>
              <a:rPr lang="en-US" sz="2800" dirty="0" smtClean="0"/>
              <a:t> April 2011 Third Annual Meeting – 150 participants</a:t>
            </a:r>
          </a:p>
          <a:p>
            <a:pPr>
              <a:lnSpc>
                <a:spcPct val="100000"/>
              </a:lnSpc>
              <a:spcBef>
                <a:spcPts val="600"/>
              </a:spcBef>
              <a:spcAft>
                <a:spcPts val="1200"/>
              </a:spcAft>
              <a:defRPr/>
            </a:pPr>
            <a:r>
              <a:rPr lang="en-US" sz="2800" dirty="0" smtClean="0"/>
              <a:t>Software Vendors Meeting –  75 Participants</a:t>
            </a:r>
          </a:p>
          <a:p>
            <a:pPr>
              <a:defRPr/>
            </a:pPr>
            <a:endParaRPr lang="en-US" dirty="0"/>
          </a:p>
        </p:txBody>
      </p:sp>
      <p:sp>
        <p:nvSpPr>
          <p:cNvPr id="5" name="Title 4"/>
          <p:cNvSpPr>
            <a:spLocks noGrp="1"/>
          </p:cNvSpPr>
          <p:nvPr>
            <p:ph type="title"/>
          </p:nvPr>
        </p:nvSpPr>
        <p:spPr/>
        <p:txBody>
          <a:bodyPr/>
          <a:lstStyle/>
          <a:p>
            <a:pPr>
              <a:defRPr/>
            </a:pPr>
            <a:r>
              <a:rPr lang="en-US" sz="3200" dirty="0" smtClean="0"/>
              <a:t>Patient Safety Organizations</a:t>
            </a:r>
            <a:endParaRPr lang="en-US" sz="3200" dirty="0"/>
          </a:p>
        </p:txBody>
      </p:sp>
      <p:pic>
        <p:nvPicPr>
          <p:cNvPr id="31748" name="Picture 6" descr="NewLogo_PSO"/>
          <p:cNvPicPr>
            <a:picLocks noChangeAspect="1" noChangeArrowheads="1"/>
          </p:cNvPicPr>
          <p:nvPr/>
        </p:nvPicPr>
        <p:blipFill>
          <a:blip r:embed="rId2" cstate="print"/>
          <a:srcRect/>
          <a:stretch>
            <a:fillRect/>
          </a:stretch>
        </p:blipFill>
        <p:spPr bwMode="auto">
          <a:xfrm>
            <a:off x="6858000" y="1447800"/>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7315200" cy="876300"/>
          </a:xfrm>
        </p:spPr>
        <p:txBody>
          <a:bodyPr/>
          <a:lstStyle/>
          <a:p>
            <a:r>
              <a:rPr lang="en-US" sz="3000" dirty="0" smtClean="0"/>
              <a:t>Consumer Assessment of Health Providers and Systems (CAHPS</a:t>
            </a:r>
            <a:r>
              <a:rPr lang="en-US" sz="3000" baseline="30000" dirty="0" smtClean="0"/>
              <a:t>®</a:t>
            </a:r>
            <a:r>
              <a:rPr lang="en-US" sz="3200" dirty="0" smtClean="0"/>
              <a:t>)</a:t>
            </a:r>
            <a:endParaRPr lang="en-US" sz="3200" dirty="0"/>
          </a:p>
        </p:txBody>
      </p:sp>
      <p:sp>
        <p:nvSpPr>
          <p:cNvPr id="3" name="Content Placeholder 2"/>
          <p:cNvSpPr>
            <a:spLocks noGrp="1"/>
          </p:cNvSpPr>
          <p:nvPr>
            <p:ph idx="1"/>
          </p:nvPr>
        </p:nvSpPr>
        <p:spPr>
          <a:xfrm>
            <a:off x="541337" y="1567132"/>
            <a:ext cx="7993063" cy="3157268"/>
          </a:xfrm>
        </p:spPr>
        <p:txBody>
          <a:bodyPr>
            <a:noAutofit/>
          </a:bodyPr>
          <a:lstStyle/>
          <a:p>
            <a:r>
              <a:rPr lang="en-US" sz="2400" dirty="0" smtClean="0"/>
              <a:t>National Quality Forum endorses CAHPS Nursing Home surveys</a:t>
            </a:r>
          </a:p>
          <a:p>
            <a:pPr lvl="1"/>
            <a:r>
              <a:rPr lang="en-US" sz="2000" dirty="0" smtClean="0"/>
              <a:t>L</a:t>
            </a:r>
            <a:r>
              <a:rPr lang="en-US" sz="2200" dirty="0" smtClean="0"/>
              <a:t>ong-Stay Resident</a:t>
            </a:r>
          </a:p>
          <a:p>
            <a:pPr lvl="1"/>
            <a:r>
              <a:rPr lang="en-US" sz="2200" dirty="0" smtClean="0"/>
              <a:t>Discharged Resident</a:t>
            </a:r>
          </a:p>
          <a:p>
            <a:pPr lvl="1"/>
            <a:r>
              <a:rPr lang="en-US" sz="2200" dirty="0" smtClean="0"/>
              <a:t>Family Member</a:t>
            </a:r>
          </a:p>
          <a:p>
            <a:r>
              <a:rPr lang="en-US" sz="2400" dirty="0" smtClean="0"/>
              <a:t>Endorsement means surveys meet specific criteria</a:t>
            </a:r>
          </a:p>
          <a:p>
            <a:pPr lvl="1"/>
            <a:r>
              <a:rPr lang="en-US" sz="2000" dirty="0" smtClean="0"/>
              <a:t>I</a:t>
            </a:r>
            <a:r>
              <a:rPr lang="en-US" sz="2200" dirty="0" smtClean="0"/>
              <a:t>mportant to measure and report</a:t>
            </a:r>
          </a:p>
          <a:p>
            <a:pPr lvl="1"/>
            <a:r>
              <a:rPr lang="en-US" sz="2200" dirty="0" smtClean="0"/>
              <a:t>Scientifically acceptable</a:t>
            </a:r>
          </a:p>
          <a:p>
            <a:pPr lvl="1"/>
            <a:r>
              <a:rPr lang="en-US" sz="2200" dirty="0" smtClean="0"/>
              <a:t>Useable and relevant</a:t>
            </a:r>
          </a:p>
          <a:p>
            <a:pPr lvl="1"/>
            <a:r>
              <a:rPr lang="en-US" sz="2200" dirty="0" smtClean="0"/>
              <a:t>Feasible</a:t>
            </a:r>
          </a:p>
          <a:p>
            <a:r>
              <a:rPr lang="en-US" sz="2400" dirty="0" smtClean="0"/>
              <a:t>National Committee for Quality Assurance expected to Endorse Patient-Centered Medical Home Survey</a:t>
            </a:r>
          </a:p>
          <a:p>
            <a:pPr>
              <a:buFont typeface="Wingdings" pitchFamily="2" charset="2"/>
              <a:buChar char="§"/>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p:txBody>
          <a:bodyPr/>
          <a:lstStyle/>
          <a:p>
            <a:pPr>
              <a:defRPr/>
            </a:pPr>
            <a:r>
              <a:rPr lang="en-US" sz="3600" dirty="0"/>
              <a:t>FY 2012 Budget Proposal</a:t>
            </a:r>
          </a:p>
        </p:txBody>
      </p:sp>
      <p:sp>
        <p:nvSpPr>
          <p:cNvPr id="5" name="Content Placeholder 4"/>
          <p:cNvSpPr>
            <a:spLocks noGrp="1"/>
          </p:cNvSpPr>
          <p:nvPr>
            <p:ph idx="4294967295"/>
          </p:nvPr>
        </p:nvSpPr>
        <p:spPr/>
        <p:txBody>
          <a:bodyPr/>
          <a:lstStyle/>
          <a:p>
            <a:pPr>
              <a:defRPr/>
            </a:pPr>
            <a:r>
              <a:rPr lang="en-US" sz="2800" dirty="0">
                <a:solidFill>
                  <a:schemeClr val="tx1"/>
                </a:solidFill>
              </a:rPr>
              <a:t>The </a:t>
            </a:r>
            <a:r>
              <a:rPr lang="en-US" sz="2800" dirty="0" smtClean="0">
                <a:solidFill>
                  <a:schemeClr val="tx1"/>
                </a:solidFill>
              </a:rPr>
              <a:t>President’s </a:t>
            </a:r>
            <a:r>
              <a:rPr lang="en-US" sz="2800" dirty="0">
                <a:solidFill>
                  <a:schemeClr val="tx1"/>
                </a:solidFill>
              </a:rPr>
              <a:t>proposed FY 2012 budget for AHRQ includes:</a:t>
            </a:r>
          </a:p>
          <a:p>
            <a:pPr lvl="1">
              <a:defRPr/>
            </a:pPr>
            <a:r>
              <a:rPr lang="en-US" dirty="0">
                <a:solidFill>
                  <a:schemeClr val="tx1"/>
                </a:solidFill>
              </a:rPr>
              <a:t>$65 million for patient safety research, including $34 million to reduce and prevent healthcare-acquired infections </a:t>
            </a:r>
          </a:p>
          <a:p>
            <a:pPr lvl="1">
              <a:defRPr/>
            </a:pPr>
            <a:r>
              <a:rPr lang="en-US" dirty="0">
                <a:solidFill>
                  <a:schemeClr val="tx1"/>
                </a:solidFill>
              </a:rPr>
              <a:t>$46 million for patient-centered health research, of which $24 million comes from the Patient-Centered Outcomes Research Trust Fund</a:t>
            </a:r>
          </a:p>
          <a:p>
            <a:pPr lvl="1">
              <a:defRPr/>
            </a:pPr>
            <a:r>
              <a:rPr lang="en-US" dirty="0">
                <a:solidFill>
                  <a:schemeClr val="tx1"/>
                </a:solidFill>
              </a:rPr>
              <a:t>$28 million for health information technology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000" dirty="0" smtClean="0"/>
              <a:t>Nationwide Implementation: CUSP for CLABSI – Interim Report</a:t>
            </a:r>
          </a:p>
        </p:txBody>
      </p:sp>
      <p:sp>
        <p:nvSpPr>
          <p:cNvPr id="3" name="Content Placeholder 2"/>
          <p:cNvSpPr>
            <a:spLocks noGrp="1"/>
          </p:cNvSpPr>
          <p:nvPr>
            <p:ph idx="1"/>
          </p:nvPr>
        </p:nvSpPr>
        <p:spPr>
          <a:xfrm>
            <a:off x="580572" y="1524000"/>
            <a:ext cx="7993441" cy="2895600"/>
          </a:xfrm>
        </p:spPr>
        <p:txBody>
          <a:bodyPr/>
          <a:lstStyle/>
          <a:p>
            <a:pPr>
              <a:defRPr/>
            </a:pPr>
            <a:r>
              <a:rPr lang="en-US" dirty="0" smtClean="0"/>
              <a:t>Recruitment</a:t>
            </a:r>
          </a:p>
          <a:p>
            <a:pPr lvl="1">
              <a:spcAft>
                <a:spcPts val="200"/>
              </a:spcAft>
              <a:defRPr/>
            </a:pPr>
            <a:r>
              <a:rPr lang="en-US" dirty="0" smtClean="0"/>
              <a:t>45 State hospital associations</a:t>
            </a:r>
          </a:p>
          <a:p>
            <a:pPr lvl="1">
              <a:spcAft>
                <a:spcPts val="200"/>
              </a:spcAft>
              <a:defRPr/>
            </a:pPr>
            <a:r>
              <a:rPr lang="en-US" dirty="0" smtClean="0"/>
              <a:t>990 hospitals</a:t>
            </a:r>
          </a:p>
          <a:p>
            <a:pPr lvl="1">
              <a:defRPr/>
            </a:pPr>
            <a:r>
              <a:rPr lang="en-US" dirty="0" smtClean="0"/>
              <a:t>1,600 hospital units</a:t>
            </a:r>
          </a:p>
          <a:p>
            <a:pPr>
              <a:defRPr/>
            </a:pPr>
            <a:r>
              <a:rPr lang="en-US" dirty="0" smtClean="0"/>
              <a:t>Interim results – 350 hospitals</a:t>
            </a:r>
          </a:p>
          <a:p>
            <a:pPr lvl="1">
              <a:buFontTx/>
              <a:buNone/>
              <a:defRPr/>
            </a:pPr>
            <a:r>
              <a:rPr lang="en-US" dirty="0" smtClean="0"/>
              <a:t>Average CLABSI rate/1000 central line days:</a:t>
            </a:r>
          </a:p>
          <a:p>
            <a:pPr lvl="1">
              <a:spcAft>
                <a:spcPts val="200"/>
              </a:spcAft>
              <a:defRPr/>
            </a:pPr>
            <a:r>
              <a:rPr lang="en-US" dirty="0" smtClean="0"/>
              <a:t>Baseline: 			1.8</a:t>
            </a:r>
          </a:p>
          <a:p>
            <a:pPr lvl="1">
              <a:defRPr/>
            </a:pPr>
            <a:r>
              <a:rPr lang="en-US" dirty="0" smtClean="0"/>
              <a:t>CUSP for CLABSI:	1.17</a:t>
            </a:r>
          </a:p>
        </p:txBody>
      </p:sp>
      <p:sp>
        <p:nvSpPr>
          <p:cNvPr id="4" name="TextBox 3"/>
          <p:cNvSpPr txBox="1"/>
          <p:nvPr/>
        </p:nvSpPr>
        <p:spPr>
          <a:xfrm>
            <a:off x="5791200" y="5105400"/>
            <a:ext cx="990600" cy="1123950"/>
          </a:xfrm>
          <a:prstGeom prst="rect">
            <a:avLst/>
          </a:prstGeom>
          <a:noFill/>
        </p:spPr>
        <p:txBody>
          <a:bodyPr wrap="square">
            <a:spAutoFit/>
          </a:bodyPr>
          <a:lstStyle/>
          <a:p>
            <a:pPr>
              <a:buFont typeface="Wingdings" pitchFamily="2" charset="2"/>
              <a:buNone/>
              <a:defRPr/>
            </a:pPr>
            <a:r>
              <a:rPr lang="en-US" sz="6700" dirty="0">
                <a:effectLst>
                  <a:outerShdw blurRad="38100" dist="38100" dir="2700000" algn="tl">
                    <a:srgbClr val="000000">
                      <a:alpha val="43137"/>
                    </a:srgbClr>
                  </a:outerShdw>
                </a:effectLst>
                <a:latin typeface="Bell MT" pitchFamily="18" charset="0"/>
              </a:rPr>
              <a:t>}</a:t>
            </a:r>
          </a:p>
        </p:txBody>
      </p:sp>
      <p:sp>
        <p:nvSpPr>
          <p:cNvPr id="5" name="TextBox 4"/>
          <p:cNvSpPr txBox="1"/>
          <p:nvPr/>
        </p:nvSpPr>
        <p:spPr>
          <a:xfrm>
            <a:off x="6460370" y="5486401"/>
            <a:ext cx="904415" cy="523220"/>
          </a:xfrm>
          <a:prstGeom prst="rect">
            <a:avLst/>
          </a:prstGeom>
          <a:noFill/>
        </p:spPr>
        <p:txBody>
          <a:bodyPr wrap="none">
            <a:spAutoFit/>
          </a:bodyPr>
          <a:lstStyle/>
          <a:p>
            <a:pPr>
              <a:buFont typeface="Wingdings" pitchFamily="2" charset="2"/>
              <a:buNone/>
              <a:defRPr/>
            </a:pPr>
            <a:r>
              <a:rPr lang="en-US" sz="2800" dirty="0">
                <a:effectLst>
                  <a:outerShdw blurRad="38100" dist="38100" dir="2700000" algn="tl">
                    <a:srgbClr val="000000">
                      <a:alpha val="43137"/>
                    </a:srgbClr>
                  </a:outerShdw>
                </a:effectLst>
                <a:latin typeface="+mj-lt"/>
              </a:rPr>
              <a:t>35%</a:t>
            </a:r>
          </a:p>
        </p:txBody>
      </p:sp>
      <p:cxnSp>
        <p:nvCxnSpPr>
          <p:cNvPr id="6" name="Straight Arrow Connector 5"/>
          <p:cNvCxnSpPr/>
          <p:nvPr/>
        </p:nvCxnSpPr>
        <p:spPr bwMode="auto">
          <a:xfrm rot="5400000">
            <a:off x="6085870" y="5715832"/>
            <a:ext cx="457200" cy="1512"/>
          </a:xfrm>
          <a:prstGeom prst="straightConnector1">
            <a:avLst/>
          </a:prstGeom>
          <a:ln w="31750">
            <a:solidFill>
              <a:schemeClr val="tx1"/>
            </a:solidFill>
            <a:headEnd type="none" w="med" len="med"/>
            <a:tailEnd type="arrow"/>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4294967295"/>
          </p:nvPr>
        </p:nvSpPr>
        <p:spPr>
          <a:xfrm>
            <a:off x="0" y="6381750"/>
            <a:ext cx="9144000" cy="476250"/>
          </a:xfrm>
          <a:prstGeom prst="rect">
            <a:avLst/>
          </a:prstGeom>
        </p:spPr>
        <p:txBody>
          <a:bodyPr/>
          <a:lstStyle/>
          <a:p>
            <a:pPr>
              <a:defRPr/>
            </a:pPr>
            <a:fld id="{A6D8E065-F1AE-4EDE-B26A-3DDF05A6D2A8}" type="slidenum">
              <a:rPr lang="en-US"/>
              <a:pPr>
                <a:defRPr/>
              </a:pPr>
              <a:t>41</a:t>
            </a:fld>
            <a:endParaRPr lang="en-US"/>
          </a:p>
        </p:txBody>
      </p:sp>
      <p:sp>
        <p:nvSpPr>
          <p:cNvPr id="10243" name="Rectangle 5"/>
          <p:cNvSpPr>
            <a:spLocks noChangeArrowheads="1"/>
          </p:cNvSpPr>
          <p:nvPr/>
        </p:nvSpPr>
        <p:spPr bwMode="auto">
          <a:xfrm>
            <a:off x="76200" y="232827"/>
            <a:ext cx="9296400" cy="1138773"/>
          </a:xfrm>
          <a:prstGeom prst="rect">
            <a:avLst/>
          </a:prstGeom>
          <a:noFill/>
          <a:ln w="9525">
            <a:noFill/>
            <a:miter lim="800000"/>
            <a:headEnd/>
            <a:tailEnd/>
          </a:ln>
        </p:spPr>
        <p:txBody>
          <a:bodyPr wrap="square">
            <a:spAutoFit/>
          </a:bodyPr>
          <a:lstStyle/>
          <a:p>
            <a:pPr algn="ctr">
              <a:buFont typeface="Wingdings" pitchFamily="2" charset="2"/>
              <a:buNone/>
              <a:defRPr/>
            </a:pPr>
            <a:r>
              <a:rPr lang="en-US" sz="3400" b="1" dirty="0">
                <a:solidFill>
                  <a:schemeClr val="tx2"/>
                </a:solidFill>
                <a:effectLst>
                  <a:outerShdw blurRad="38100" dist="38100" dir="2700000" algn="tl">
                    <a:srgbClr val="000000">
                      <a:alpha val="43137"/>
                    </a:srgbClr>
                  </a:outerShdw>
                </a:effectLst>
                <a:latin typeface="+mj-lt"/>
              </a:rPr>
              <a:t>Nationwide CUSP for CLABSI                     State Participation Map </a:t>
            </a:r>
          </a:p>
        </p:txBody>
      </p:sp>
      <p:pic>
        <p:nvPicPr>
          <p:cNvPr id="3076" name="Picture 1" descr="image003"/>
          <p:cNvPicPr>
            <a:picLocks noChangeAspect="1" noChangeArrowheads="1"/>
          </p:cNvPicPr>
          <p:nvPr/>
        </p:nvPicPr>
        <p:blipFill>
          <a:blip r:embed="rId3" cstate="print"/>
          <a:srcRect t="18842"/>
          <a:stretch>
            <a:fillRect/>
          </a:stretch>
        </p:blipFill>
        <p:spPr bwMode="auto">
          <a:xfrm>
            <a:off x="0" y="1600200"/>
            <a:ext cx="91440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09600" y="381000"/>
            <a:ext cx="8230810" cy="1219200"/>
          </a:xfrm>
          <a:prstGeom prst="rect">
            <a:avLst/>
          </a:prstGeom>
        </p:spPr>
        <p:txBody>
          <a:bodyPr/>
          <a:lstStyle/>
          <a:p>
            <a:pPr algn="ctr">
              <a:buFont typeface="Wingdings" pitchFamily="2" charset="2"/>
              <a:buNone/>
              <a:defRPr/>
            </a:pPr>
            <a:r>
              <a:rPr lang="en-US" sz="3400" b="1" kern="0" dirty="0">
                <a:solidFill>
                  <a:schemeClr val="tx2"/>
                </a:solidFill>
                <a:effectLst>
                  <a:outerShdw blurRad="38100" dist="38100" dir="2700000" algn="tl">
                    <a:srgbClr val="000000">
                      <a:alpha val="43137"/>
                    </a:srgbClr>
                  </a:outerShdw>
                </a:effectLst>
                <a:latin typeface="+mj-lt"/>
                <a:ea typeface="+mj-ea"/>
                <a:cs typeface="+mj-cs"/>
              </a:rPr>
              <a:t>Impact on Mortality and Cost*</a:t>
            </a:r>
          </a:p>
        </p:txBody>
      </p:sp>
      <p:sp>
        <p:nvSpPr>
          <p:cNvPr id="18436" name="Slide Number Placeholder 2"/>
          <p:cNvSpPr txBox="1">
            <a:spLocks/>
          </p:cNvSpPr>
          <p:nvPr/>
        </p:nvSpPr>
        <p:spPr bwMode="auto">
          <a:xfrm>
            <a:off x="-152400" y="6245225"/>
            <a:ext cx="9144000" cy="612775"/>
          </a:xfrm>
          <a:prstGeom prst="rect">
            <a:avLst/>
          </a:prstGeom>
          <a:noFill/>
          <a:ln w="9525">
            <a:noFill/>
            <a:miter lim="800000"/>
            <a:headEnd/>
            <a:tailEnd/>
          </a:ln>
        </p:spPr>
        <p:txBody>
          <a:bodyPr/>
          <a:lstStyle/>
          <a:p>
            <a:pPr algn="ctr">
              <a:buFont typeface="Wingdings" pitchFamily="2" charset="2"/>
              <a:buNone/>
              <a:defRPr/>
            </a:pPr>
            <a:endParaRPr lang="en-US" sz="1400" dirty="0"/>
          </a:p>
        </p:txBody>
      </p:sp>
      <p:sp>
        <p:nvSpPr>
          <p:cNvPr id="18437" name="TextBox 5"/>
          <p:cNvSpPr txBox="1">
            <a:spLocks noChangeArrowheads="1"/>
          </p:cNvSpPr>
          <p:nvPr/>
        </p:nvSpPr>
        <p:spPr bwMode="auto">
          <a:xfrm>
            <a:off x="464154" y="4953000"/>
            <a:ext cx="8298846" cy="1077913"/>
          </a:xfrm>
          <a:prstGeom prst="rect">
            <a:avLst/>
          </a:prstGeom>
          <a:noFill/>
          <a:ln w="9525">
            <a:noFill/>
            <a:miter lim="800000"/>
            <a:headEnd/>
            <a:tailEnd/>
          </a:ln>
        </p:spPr>
        <p:txBody>
          <a:bodyPr wrap="square">
            <a:spAutoFit/>
          </a:bodyPr>
          <a:lstStyle/>
          <a:p>
            <a:pPr>
              <a:buFont typeface="Wingdings" pitchFamily="2" charset="2"/>
              <a:buNone/>
              <a:defRPr/>
            </a:pPr>
            <a:r>
              <a:rPr lang="en-US" sz="1600" dirty="0">
                <a:effectLst>
                  <a:outerShdw blurRad="38100" dist="38100" dir="2700000" algn="tl">
                    <a:srgbClr val="000000">
                      <a:alpha val="43137"/>
                    </a:srgbClr>
                  </a:outerShdw>
                </a:effectLst>
                <a:latin typeface="+mj-lt"/>
              </a:rPr>
              <a:t>* Data drawn from Interim Project Report. Data reflect only first year’s experience of less than 34% of all adult ICUs participating in the project. </a:t>
            </a:r>
            <a:r>
              <a:rPr lang="en-US" sz="1600" dirty="0" smtClean="0">
                <a:effectLst>
                  <a:outerShdw blurRad="38100" dist="38100" dir="2700000" algn="tl">
                    <a:srgbClr val="000000">
                      <a:alpha val="43137"/>
                    </a:srgbClr>
                  </a:outerShdw>
                </a:effectLst>
                <a:latin typeface="+mj-lt"/>
              </a:rPr>
              <a:t> Assumptions </a:t>
            </a:r>
            <a:r>
              <a:rPr lang="en-US" sz="1600" dirty="0">
                <a:effectLst>
                  <a:outerShdw blurRad="38100" dist="38100" dir="2700000" algn="tl">
                    <a:srgbClr val="000000">
                      <a:alpha val="43137"/>
                    </a:srgbClr>
                  </a:outerShdw>
                </a:effectLst>
                <a:latin typeface="+mj-lt"/>
              </a:rPr>
              <a:t>about CLABSI mortality rates and costs are the same as those made in the </a:t>
            </a:r>
            <a:r>
              <a:rPr lang="en-US" sz="1600" dirty="0">
                <a:effectLst>
                  <a:outerShdw blurRad="38100" dist="38100" dir="2700000" algn="tl">
                    <a:srgbClr val="000000">
                      <a:alpha val="43137"/>
                    </a:srgbClr>
                  </a:outerShdw>
                </a:effectLst>
                <a:latin typeface="+mj-lt"/>
                <a:hlinkClick r:id="rId2"/>
              </a:rPr>
              <a:t>Morbidity and Mortality Weekly Report</a:t>
            </a:r>
            <a:r>
              <a:rPr lang="en-US" sz="1600" dirty="0">
                <a:effectLst>
                  <a:outerShdw blurRad="38100" dist="38100" dir="2700000" algn="tl">
                    <a:srgbClr val="000000">
                      <a:alpha val="43137"/>
                    </a:srgbClr>
                  </a:outerShdw>
                </a:effectLst>
                <a:latin typeface="Calibri" pitchFamily="34" charset="0"/>
              </a:rPr>
              <a:t> , 3-1-11</a:t>
            </a:r>
            <a:r>
              <a:rPr lang="en-US" sz="1600" dirty="0">
                <a:effectLst>
                  <a:outerShdw blurRad="38100" dist="38100" dir="2700000" algn="tl">
                    <a:srgbClr val="000000">
                      <a:alpha val="43137"/>
                    </a:srgbClr>
                  </a:outerShdw>
                </a:effectLst>
                <a:latin typeface="+mj-lt"/>
              </a:rPr>
              <a:t>.</a:t>
            </a:r>
          </a:p>
        </p:txBody>
      </p:sp>
      <p:graphicFrame>
        <p:nvGraphicFramePr>
          <p:cNvPr id="7" name="Table 6"/>
          <p:cNvGraphicFramePr>
            <a:graphicFrameLocks noGrp="1"/>
          </p:cNvGraphicFramePr>
          <p:nvPr/>
        </p:nvGraphicFramePr>
        <p:xfrm>
          <a:off x="508000" y="2362200"/>
          <a:ext cx="8200572" cy="1981200"/>
        </p:xfrm>
        <a:graphic>
          <a:graphicData uri="http://schemas.openxmlformats.org/drawingml/2006/table">
            <a:tbl>
              <a:tblPr firstRow="1" firstCol="1">
                <a:tableStyleId>{5C22544A-7EE6-4342-B048-85BDC9FD1C3A}</a:tableStyleId>
              </a:tblPr>
              <a:tblGrid>
                <a:gridCol w="2745533"/>
                <a:gridCol w="961989"/>
                <a:gridCol w="1005428"/>
                <a:gridCol w="1110909"/>
                <a:gridCol w="1164771"/>
                <a:gridCol w="1211942"/>
              </a:tblGrid>
              <a:tr h="990600">
                <a:tc>
                  <a:txBody>
                    <a:bodyPr/>
                    <a:lstStyle/>
                    <a:p>
                      <a:pPr algn="ctr" fontAlgn="b"/>
                      <a:r>
                        <a:rPr lang="en-US" sz="1400" u="none" strike="noStrike" dirty="0"/>
                        <a:t> </a:t>
                      </a:r>
                      <a:endParaRPr lang="en-US" sz="1400" b="0" i="0" u="none" strike="noStrike" dirty="0">
                        <a:solidFill>
                          <a:srgbClr val="000000"/>
                        </a:solidFill>
                        <a:latin typeface="Calibri"/>
                      </a:endParaRPr>
                    </a:p>
                  </a:txBody>
                  <a:tcPr marL="9525" marR="9525" marT="9525" marB="0" anchor="b">
                    <a:solidFill>
                      <a:srgbClr val="0070C0"/>
                    </a:solidFill>
                  </a:tcPr>
                </a:tc>
                <a:tc>
                  <a:txBody>
                    <a:bodyPr/>
                    <a:lstStyle/>
                    <a:p>
                      <a:pPr algn="ctr" fontAlgn="b"/>
                      <a:r>
                        <a:rPr lang="en-US" sz="1400" u="none" strike="noStrike" dirty="0">
                          <a:effectLst>
                            <a:outerShdw blurRad="38100" dist="38100" dir="2700000" algn="tl">
                              <a:srgbClr val="000000">
                                <a:alpha val="43137"/>
                              </a:srgbClr>
                            </a:outerShdw>
                          </a:effectLst>
                        </a:rPr>
                        <a:t>CLABSIs Prevented</a:t>
                      </a:r>
                      <a:endParaRPr lang="en-US" sz="1400" b="0" i="0" u="none" strike="noStrike" dirty="0">
                        <a:solidFill>
                          <a:srgbClr val="000000"/>
                        </a:solidFill>
                        <a:effectLst>
                          <a:outerShdw blurRad="38100" dist="38100" dir="2700000" algn="tl">
                            <a:srgbClr val="000000">
                              <a:alpha val="43137"/>
                            </a:srgbClr>
                          </a:outerShdw>
                        </a:effectLst>
                        <a:latin typeface="Calibri"/>
                      </a:endParaRPr>
                    </a:p>
                  </a:txBody>
                  <a:tcPr marL="9525" marR="9525" marT="9525" marB="0" anchor="b">
                    <a:solidFill>
                      <a:srgbClr val="0070C0"/>
                    </a:solidFill>
                  </a:tcPr>
                </a:tc>
                <a:tc>
                  <a:txBody>
                    <a:bodyPr/>
                    <a:lstStyle/>
                    <a:p>
                      <a:pPr algn="ctr" fontAlgn="b"/>
                      <a:r>
                        <a:rPr lang="en-US" sz="1400" u="none" strike="noStrike" dirty="0">
                          <a:effectLst>
                            <a:outerShdw blurRad="38100" dist="38100" dir="2700000" algn="tl">
                              <a:srgbClr val="000000">
                                <a:alpha val="43137"/>
                              </a:srgbClr>
                            </a:outerShdw>
                          </a:effectLst>
                        </a:rPr>
                        <a:t>Assumed Mortality Rate</a:t>
                      </a:r>
                      <a:endParaRPr lang="en-US" sz="1400" b="0" i="0" u="none" strike="noStrike" dirty="0">
                        <a:solidFill>
                          <a:srgbClr val="000000"/>
                        </a:solidFill>
                        <a:effectLst>
                          <a:outerShdw blurRad="38100" dist="38100" dir="2700000" algn="tl">
                            <a:srgbClr val="000000">
                              <a:alpha val="43137"/>
                            </a:srgbClr>
                          </a:outerShdw>
                        </a:effectLst>
                        <a:latin typeface="Calibri"/>
                      </a:endParaRPr>
                    </a:p>
                  </a:txBody>
                  <a:tcPr marL="9525" marR="9525" marT="9525" marB="0" anchor="b">
                    <a:solidFill>
                      <a:srgbClr val="0070C0"/>
                    </a:solidFill>
                  </a:tcPr>
                </a:tc>
                <a:tc>
                  <a:txBody>
                    <a:bodyPr/>
                    <a:lstStyle/>
                    <a:p>
                      <a:pPr algn="ctr" fontAlgn="b"/>
                      <a:r>
                        <a:rPr lang="en-US" sz="1400" u="none" strike="noStrike" dirty="0">
                          <a:effectLst>
                            <a:outerShdw blurRad="38100" dist="38100" dir="2700000" algn="tl">
                              <a:srgbClr val="000000">
                                <a:alpha val="43137"/>
                              </a:srgbClr>
                            </a:outerShdw>
                          </a:effectLst>
                        </a:rPr>
                        <a:t>Assumed Cost</a:t>
                      </a:r>
                      <a:endParaRPr lang="en-US" sz="1400" b="0" i="0" u="none" strike="noStrike" dirty="0">
                        <a:solidFill>
                          <a:srgbClr val="000000"/>
                        </a:solidFill>
                        <a:effectLst>
                          <a:outerShdw blurRad="38100" dist="38100" dir="2700000" algn="tl">
                            <a:srgbClr val="000000">
                              <a:alpha val="43137"/>
                            </a:srgbClr>
                          </a:outerShdw>
                        </a:effectLst>
                        <a:latin typeface="Calibri"/>
                      </a:endParaRPr>
                    </a:p>
                  </a:txBody>
                  <a:tcPr marL="9525" marR="9525" marT="9525" marB="0" anchor="b">
                    <a:solidFill>
                      <a:srgbClr val="0070C0"/>
                    </a:solidFill>
                  </a:tcPr>
                </a:tc>
                <a:tc>
                  <a:txBody>
                    <a:bodyPr/>
                    <a:lstStyle/>
                    <a:p>
                      <a:pPr algn="ctr" fontAlgn="b"/>
                      <a:r>
                        <a:rPr lang="en-US" sz="1400" u="none" strike="noStrike" dirty="0">
                          <a:effectLst>
                            <a:outerShdw blurRad="38100" dist="38100" dir="2700000" algn="tl">
                              <a:srgbClr val="000000">
                                <a:alpha val="43137"/>
                              </a:srgbClr>
                            </a:outerShdw>
                          </a:effectLst>
                        </a:rPr>
                        <a:t>Deaths Prevented</a:t>
                      </a:r>
                      <a:endParaRPr lang="en-US" sz="1400" b="0" i="0" u="none" strike="noStrike" dirty="0">
                        <a:solidFill>
                          <a:srgbClr val="000000"/>
                        </a:solidFill>
                        <a:effectLst>
                          <a:outerShdw blurRad="38100" dist="38100" dir="2700000" algn="tl">
                            <a:srgbClr val="000000">
                              <a:alpha val="43137"/>
                            </a:srgbClr>
                          </a:outerShdw>
                        </a:effectLst>
                        <a:latin typeface="Calibri"/>
                      </a:endParaRPr>
                    </a:p>
                  </a:txBody>
                  <a:tcPr marL="9525" marR="9525" marT="9525" marB="0" anchor="b">
                    <a:solidFill>
                      <a:srgbClr val="0070C0"/>
                    </a:solidFill>
                  </a:tcPr>
                </a:tc>
                <a:tc>
                  <a:txBody>
                    <a:bodyPr/>
                    <a:lstStyle/>
                    <a:p>
                      <a:pPr algn="ctr" fontAlgn="b"/>
                      <a:r>
                        <a:rPr lang="en-US" sz="1400" u="none" strike="noStrike" dirty="0">
                          <a:effectLst>
                            <a:outerShdw blurRad="38100" dist="38100" dir="2700000" algn="tl">
                              <a:srgbClr val="000000">
                                <a:alpha val="43137"/>
                              </a:srgbClr>
                            </a:outerShdw>
                          </a:effectLst>
                        </a:rPr>
                        <a:t>Costs Saved</a:t>
                      </a:r>
                      <a:endParaRPr lang="en-US" sz="1400" b="0" i="0" u="none" strike="noStrike" dirty="0">
                        <a:solidFill>
                          <a:srgbClr val="000000"/>
                        </a:solidFill>
                        <a:effectLst>
                          <a:outerShdw blurRad="38100" dist="38100" dir="2700000" algn="tl">
                            <a:srgbClr val="000000">
                              <a:alpha val="43137"/>
                            </a:srgbClr>
                          </a:outerShdw>
                        </a:effectLst>
                        <a:latin typeface="Calibri"/>
                      </a:endParaRPr>
                    </a:p>
                  </a:txBody>
                  <a:tcPr marL="9525" marR="9525" marT="9525" marB="0" anchor="b">
                    <a:solidFill>
                      <a:srgbClr val="0070C0"/>
                    </a:solidFill>
                  </a:tcPr>
                </a:tc>
              </a:tr>
              <a:tr h="990600">
                <a:tc>
                  <a:txBody>
                    <a:bodyPr/>
                    <a:lstStyle/>
                    <a:p>
                      <a:pPr algn="l" fontAlgn="b"/>
                      <a:r>
                        <a:rPr lang="en-US" sz="1800" u="none" strike="noStrike" dirty="0">
                          <a:effectLst>
                            <a:outerShdw blurRad="38100" dist="38100" dir="2700000" algn="tl">
                              <a:srgbClr val="000000">
                                <a:alpha val="43137"/>
                              </a:srgbClr>
                            </a:outerShdw>
                          </a:effectLst>
                        </a:rPr>
                        <a:t>Adult </a:t>
                      </a:r>
                      <a:r>
                        <a:rPr lang="en-US" sz="1800" u="none" strike="noStrike" dirty="0" smtClean="0">
                          <a:effectLst>
                            <a:outerShdw blurRad="38100" dist="38100" dir="2700000" algn="tl">
                              <a:srgbClr val="000000">
                                <a:alpha val="43137"/>
                              </a:srgbClr>
                            </a:outerShdw>
                          </a:effectLst>
                        </a:rPr>
                        <a:t>ICUs, </a:t>
                      </a:r>
                      <a:r>
                        <a:rPr lang="en-US" sz="1800" u="none" strike="noStrike" dirty="0">
                          <a:effectLst>
                            <a:outerShdw blurRad="38100" dist="38100" dir="2700000" algn="tl">
                              <a:srgbClr val="000000">
                                <a:alpha val="43137"/>
                              </a:srgbClr>
                            </a:outerShdw>
                          </a:effectLst>
                        </a:rPr>
                        <a:t>4 quarters, 1st two cohorts</a:t>
                      </a:r>
                      <a:endParaRPr lang="en-US" sz="1800" b="0" i="0" u="none" strike="noStrike" dirty="0">
                        <a:solidFill>
                          <a:srgbClr val="000000"/>
                        </a:solidFill>
                        <a:effectLst>
                          <a:outerShdw blurRad="38100" dist="38100" dir="2700000" algn="tl">
                            <a:srgbClr val="000000">
                              <a:alpha val="43137"/>
                            </a:srgbClr>
                          </a:outerShdw>
                        </a:effectLst>
                        <a:latin typeface="Calibri"/>
                      </a:endParaRPr>
                    </a:p>
                  </a:txBody>
                  <a:tcPr marL="9525" marR="9525" marT="9525" marB="0" anchor="b">
                    <a:solidFill>
                      <a:srgbClr val="0070C0"/>
                    </a:solidFill>
                  </a:tcPr>
                </a:tc>
                <a:tc>
                  <a:txBody>
                    <a:bodyPr/>
                    <a:lstStyle/>
                    <a:p>
                      <a:pPr algn="ctr" fontAlgn="b"/>
                      <a:r>
                        <a:rPr lang="en-US" sz="1800" u="none" strike="noStrike" dirty="0"/>
                        <a:t>430</a:t>
                      </a:r>
                      <a:endParaRPr lang="en-US" sz="1800" b="0" i="0" u="none" strike="noStrike" dirty="0">
                        <a:solidFill>
                          <a:srgbClr val="000000"/>
                        </a:solidFill>
                        <a:latin typeface="Calibri"/>
                      </a:endParaRPr>
                    </a:p>
                  </a:txBody>
                  <a:tcPr marL="9525" marR="9525" marT="9525" marB="0" anchor="b">
                    <a:solidFill>
                      <a:schemeClr val="tx1">
                        <a:lumMod val="85000"/>
                      </a:schemeClr>
                    </a:solidFill>
                  </a:tcPr>
                </a:tc>
                <a:tc>
                  <a:txBody>
                    <a:bodyPr/>
                    <a:lstStyle/>
                    <a:p>
                      <a:pPr algn="ctr" fontAlgn="b"/>
                      <a:r>
                        <a:rPr lang="en-US" sz="1800" u="none" strike="noStrike" dirty="0"/>
                        <a:t>25%</a:t>
                      </a:r>
                      <a:endParaRPr lang="en-US" sz="1800" b="0" i="0" u="none" strike="noStrike" dirty="0">
                        <a:solidFill>
                          <a:srgbClr val="000000"/>
                        </a:solidFill>
                        <a:latin typeface="Calibri"/>
                      </a:endParaRPr>
                    </a:p>
                  </a:txBody>
                  <a:tcPr marL="9525" marR="9525" marT="9525" marB="0" anchor="b">
                    <a:solidFill>
                      <a:schemeClr val="tx1">
                        <a:lumMod val="85000"/>
                      </a:schemeClr>
                    </a:solidFill>
                  </a:tcPr>
                </a:tc>
                <a:tc>
                  <a:txBody>
                    <a:bodyPr/>
                    <a:lstStyle/>
                    <a:p>
                      <a:pPr algn="ctr" fontAlgn="b"/>
                      <a:r>
                        <a:rPr lang="en-US" sz="1800" u="none" strike="noStrike" dirty="0"/>
                        <a:t>$16,550 </a:t>
                      </a:r>
                      <a:endParaRPr lang="en-US" sz="1800" b="0" i="0" u="none" strike="noStrike" dirty="0">
                        <a:solidFill>
                          <a:srgbClr val="000000"/>
                        </a:solidFill>
                        <a:latin typeface="Calibri"/>
                      </a:endParaRPr>
                    </a:p>
                  </a:txBody>
                  <a:tcPr marL="9525" marR="9525" marT="9525" marB="0" anchor="b">
                    <a:solidFill>
                      <a:schemeClr val="tx1">
                        <a:lumMod val="85000"/>
                      </a:schemeClr>
                    </a:solidFill>
                  </a:tcPr>
                </a:tc>
                <a:tc>
                  <a:txBody>
                    <a:bodyPr/>
                    <a:lstStyle/>
                    <a:p>
                      <a:pPr algn="ctr" fontAlgn="b"/>
                      <a:r>
                        <a:rPr lang="en-US" sz="1800" u="none" strike="noStrike" dirty="0"/>
                        <a:t>108</a:t>
                      </a:r>
                      <a:endParaRPr lang="en-US" sz="1800" b="0" i="0" u="none" strike="noStrike" dirty="0">
                        <a:solidFill>
                          <a:srgbClr val="000000"/>
                        </a:solidFill>
                        <a:latin typeface="Calibri"/>
                      </a:endParaRPr>
                    </a:p>
                  </a:txBody>
                  <a:tcPr marL="9525" marR="9525" marT="9525" marB="0" anchor="b">
                    <a:solidFill>
                      <a:schemeClr val="tx1">
                        <a:lumMod val="85000"/>
                      </a:schemeClr>
                    </a:solidFill>
                  </a:tcPr>
                </a:tc>
                <a:tc>
                  <a:txBody>
                    <a:bodyPr/>
                    <a:lstStyle/>
                    <a:p>
                      <a:pPr algn="ctr" fontAlgn="b"/>
                      <a:r>
                        <a:rPr lang="en-US" sz="1800" u="none" strike="noStrike" dirty="0"/>
                        <a:t>$7,116,500 </a:t>
                      </a:r>
                      <a:endParaRPr lang="en-US" sz="1800" b="0" i="0" u="none" strike="noStrike" dirty="0">
                        <a:solidFill>
                          <a:srgbClr val="000000"/>
                        </a:solidFill>
                        <a:latin typeface="Calibri"/>
                      </a:endParaRPr>
                    </a:p>
                  </a:txBody>
                  <a:tcPr marL="9525" marR="9525" marT="9525" marB="0" anchor="b">
                    <a:solidFill>
                      <a:schemeClr val="tx1">
                        <a:lumMod val="85000"/>
                      </a:schemeClr>
                    </a:solidFill>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6697663" cy="1295400"/>
          </a:xfrm>
        </p:spPr>
        <p:txBody>
          <a:bodyPr/>
          <a:lstStyle/>
          <a:p>
            <a:pPr>
              <a:defRPr/>
            </a:pPr>
            <a:r>
              <a:rPr lang="en-US" sz="2800" dirty="0" smtClean="0"/>
              <a:t>Children’s Health Insurance Program Reauthorization Act and Quality Measurement</a:t>
            </a:r>
          </a:p>
        </p:txBody>
      </p:sp>
      <p:sp>
        <p:nvSpPr>
          <p:cNvPr id="5" name="Content Placeholder 4"/>
          <p:cNvSpPr>
            <a:spLocks noGrp="1"/>
          </p:cNvSpPr>
          <p:nvPr>
            <p:ph idx="1"/>
          </p:nvPr>
        </p:nvSpPr>
        <p:spPr>
          <a:xfrm>
            <a:off x="457200" y="1600200"/>
            <a:ext cx="8229600" cy="5181600"/>
          </a:xfrm>
        </p:spPr>
        <p:txBody>
          <a:bodyPr>
            <a:noAutofit/>
          </a:bodyPr>
          <a:lstStyle/>
          <a:p>
            <a:pPr>
              <a:lnSpc>
                <a:spcPct val="100000"/>
              </a:lnSpc>
              <a:defRPr/>
            </a:pPr>
            <a:r>
              <a:rPr lang="en-US" sz="2800" dirty="0" smtClean="0"/>
              <a:t>CHIPRA passed Feb. 3, 2009</a:t>
            </a:r>
          </a:p>
          <a:p>
            <a:pPr>
              <a:lnSpc>
                <a:spcPct val="100000"/>
              </a:lnSpc>
              <a:defRPr/>
            </a:pPr>
            <a:r>
              <a:rPr lang="en-US" sz="2800" dirty="0" smtClean="0"/>
              <a:t>A roadmap for quality                                   measurement and improvement </a:t>
            </a:r>
          </a:p>
          <a:p>
            <a:pPr>
              <a:lnSpc>
                <a:spcPct val="100000"/>
              </a:lnSpc>
              <a:defRPr/>
            </a:pPr>
            <a:r>
              <a:rPr lang="en-US" sz="2800" dirty="0" smtClean="0"/>
              <a:t>Partnership of AHRQ and CMS                             on quality measurement</a:t>
            </a:r>
          </a:p>
          <a:p>
            <a:pPr>
              <a:lnSpc>
                <a:spcPct val="100000"/>
              </a:lnSpc>
              <a:defRPr/>
            </a:pPr>
            <a:r>
              <a:rPr lang="en-US" sz="2800" dirty="0" smtClean="0"/>
              <a:t>Phase I:  Identification of initial core set </a:t>
            </a:r>
          </a:p>
          <a:p>
            <a:pPr>
              <a:lnSpc>
                <a:spcPct val="100000"/>
              </a:lnSpc>
              <a:defRPr/>
            </a:pPr>
            <a:r>
              <a:rPr lang="en-US" sz="2800" dirty="0" smtClean="0"/>
              <a:t>Phase II:  Pediatric Quality Measures Program and identification of improved core measures (now - 2015)</a:t>
            </a:r>
          </a:p>
          <a:p>
            <a:pPr>
              <a:defRPr/>
            </a:pPr>
            <a:endParaRPr lang="en-US" sz="2800" dirty="0" smtClean="0"/>
          </a:p>
        </p:txBody>
      </p:sp>
      <p:pic>
        <p:nvPicPr>
          <p:cNvPr id="5124" name="Picture 5" descr="C:\Documents and Settings\denise.dougherty\Local Settings\Temporary Internet Files\Content.IE5\8PM7W96B\MC900089923[1].wmf"/>
          <p:cNvPicPr>
            <a:picLocks noChangeAspect="1" noChangeArrowheads="1"/>
          </p:cNvPicPr>
          <p:nvPr/>
        </p:nvPicPr>
        <p:blipFill>
          <a:blip r:embed="rId2" cstate="print"/>
          <a:srcRect/>
          <a:stretch>
            <a:fillRect/>
          </a:stretch>
        </p:blipFill>
        <p:spPr bwMode="auto">
          <a:xfrm>
            <a:off x="6324600" y="1524000"/>
            <a:ext cx="2381250" cy="2257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8229600" cy="1143000"/>
          </a:xfrm>
        </p:spPr>
        <p:txBody>
          <a:bodyPr/>
          <a:lstStyle/>
          <a:p>
            <a:r>
              <a:rPr lang="en-US" sz="2800" dirty="0" smtClean="0"/>
              <a:t>CHIPRA Pediatric Quality Measures </a:t>
            </a:r>
            <a:br>
              <a:rPr lang="en-US" sz="2800" dirty="0" smtClean="0"/>
            </a:br>
            <a:r>
              <a:rPr lang="en-US" sz="2800" dirty="0" smtClean="0"/>
              <a:t>Project: First Round Topics I</a:t>
            </a:r>
            <a:endParaRPr lang="en-US" sz="2800" dirty="0"/>
          </a:p>
        </p:txBody>
      </p:sp>
      <p:sp>
        <p:nvSpPr>
          <p:cNvPr id="3" name="Text Placeholder 2"/>
          <p:cNvSpPr>
            <a:spLocks noGrp="1"/>
          </p:cNvSpPr>
          <p:nvPr>
            <p:ph type="body" idx="1"/>
          </p:nvPr>
        </p:nvSpPr>
        <p:spPr/>
        <p:txBody>
          <a:bodyPr/>
          <a:lstStyle/>
          <a:p>
            <a:r>
              <a:rPr lang="en-US" dirty="0" smtClean="0">
                <a:solidFill>
                  <a:schemeClr val="tx1"/>
                </a:solidFill>
                <a:effectLst>
                  <a:outerShdw blurRad="38100" dist="38100" dir="2700000" algn="tl">
                    <a:srgbClr val="000000">
                      <a:alpha val="43137"/>
                    </a:srgbClr>
                  </a:outerShdw>
                </a:effectLst>
              </a:rPr>
              <a:t>Cross-Cutting CHIPRA Topics</a:t>
            </a:r>
            <a:endParaRPr lang="en-US" dirty="0">
              <a:solidFill>
                <a:schemeClr val="tx1"/>
              </a:solidFill>
              <a:effectLst>
                <a:outerShdw blurRad="38100" dist="38100" dir="2700000" algn="tl">
                  <a:srgbClr val="000000">
                    <a:alpha val="43137"/>
                  </a:srgbClr>
                </a:outerShdw>
              </a:effectLst>
            </a:endParaRPr>
          </a:p>
        </p:txBody>
      </p:sp>
      <p:sp>
        <p:nvSpPr>
          <p:cNvPr id="4" name="Content Placeholder 3"/>
          <p:cNvSpPr>
            <a:spLocks noGrp="1"/>
          </p:cNvSpPr>
          <p:nvPr>
            <p:ph sz="half" idx="2"/>
          </p:nvPr>
        </p:nvSpPr>
        <p:spPr/>
        <p:txBody>
          <a:bodyPr/>
          <a:lstStyle/>
          <a:p>
            <a:r>
              <a:rPr lang="en-US" dirty="0" smtClean="0"/>
              <a:t>Duration of enrollment</a:t>
            </a:r>
          </a:p>
          <a:p>
            <a:r>
              <a:rPr lang="en-US" dirty="0" smtClean="0"/>
              <a:t>Availability of services</a:t>
            </a:r>
          </a:p>
          <a:p>
            <a:r>
              <a:rPr lang="en-US" dirty="0" smtClean="0"/>
              <a:t>Care coordination</a:t>
            </a:r>
          </a:p>
          <a:p>
            <a:r>
              <a:rPr lang="en-US" dirty="0" smtClean="0"/>
              <a:t>Health outcomes </a:t>
            </a:r>
          </a:p>
          <a:p>
            <a:r>
              <a:rPr lang="en-US" dirty="0" smtClean="0"/>
              <a:t>Inpatient family experiences of care</a:t>
            </a:r>
          </a:p>
          <a:p>
            <a:r>
              <a:rPr lang="en-US" dirty="0" smtClean="0"/>
              <a:t>Disparities identification of children with special health care needs</a:t>
            </a:r>
          </a:p>
          <a:p>
            <a:r>
              <a:rPr lang="en-US" dirty="0" smtClean="0"/>
              <a:t>Disparities identification by race and ethnicity</a:t>
            </a:r>
          </a:p>
          <a:p>
            <a:endParaRPr lang="en-US" dirty="0"/>
          </a:p>
        </p:txBody>
      </p:sp>
      <p:sp>
        <p:nvSpPr>
          <p:cNvPr id="5" name="Text Placeholder 4"/>
          <p:cNvSpPr>
            <a:spLocks noGrp="1"/>
          </p:cNvSpPr>
          <p:nvPr>
            <p:ph type="body" sz="quarter" idx="3"/>
          </p:nvPr>
        </p:nvSpPr>
        <p:spPr/>
        <p:txBody>
          <a:bodyPr/>
          <a:lstStyle/>
          <a:p>
            <a:r>
              <a:rPr lang="en-US" dirty="0" smtClean="0"/>
              <a:t>Preventive Services (plus)</a:t>
            </a:r>
            <a:endParaRPr lang="en-US" dirty="0"/>
          </a:p>
        </p:txBody>
      </p:sp>
      <p:sp>
        <p:nvSpPr>
          <p:cNvPr id="6" name="Content Placeholder 5"/>
          <p:cNvSpPr>
            <a:spLocks noGrp="1"/>
          </p:cNvSpPr>
          <p:nvPr>
            <p:ph sz="quarter" idx="4"/>
          </p:nvPr>
        </p:nvSpPr>
        <p:spPr/>
        <p:txBody>
          <a:bodyPr/>
          <a:lstStyle/>
          <a:p>
            <a:r>
              <a:rPr lang="en-US" dirty="0" smtClean="0"/>
              <a:t>Content of prenatal care</a:t>
            </a:r>
          </a:p>
          <a:p>
            <a:r>
              <a:rPr lang="en-US" dirty="0" smtClean="0"/>
              <a:t>Content of well-child and well-adolescent care </a:t>
            </a:r>
          </a:p>
          <a:p>
            <a:r>
              <a:rPr lang="en-US" dirty="0" smtClean="0"/>
              <a:t>Adolescent depression screening and followup </a:t>
            </a:r>
          </a:p>
          <a:p>
            <a:r>
              <a:rPr lang="en-US" dirty="0" smtClean="0"/>
              <a:t>Vision screening and followup</a:t>
            </a:r>
          </a:p>
          <a:p>
            <a:endParaRPr lang="en-US" dirty="0"/>
          </a:p>
        </p:txBody>
      </p:sp>
      <p:cxnSp>
        <p:nvCxnSpPr>
          <p:cNvPr id="8" name="Straight Connector 7"/>
          <p:cNvCxnSpPr/>
          <p:nvPr/>
        </p:nvCxnSpPr>
        <p:spPr bwMode="auto">
          <a:xfrm>
            <a:off x="533400" y="2133600"/>
            <a:ext cx="3429000" cy="0"/>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9" name="Straight Connector 8"/>
          <p:cNvCxnSpPr/>
          <p:nvPr/>
        </p:nvCxnSpPr>
        <p:spPr bwMode="auto">
          <a:xfrm>
            <a:off x="4724400" y="2133600"/>
            <a:ext cx="3733800" cy="0"/>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8229600" cy="1143000"/>
          </a:xfrm>
        </p:spPr>
        <p:txBody>
          <a:bodyPr/>
          <a:lstStyle/>
          <a:p>
            <a:r>
              <a:rPr lang="en-US" sz="2800" dirty="0" smtClean="0">
                <a:solidFill>
                  <a:srgbClr val="FFFF00"/>
                </a:solidFill>
              </a:rPr>
              <a:t>CHIPRA Pediatric Quality Measures </a:t>
            </a:r>
            <a:br>
              <a:rPr lang="en-US" sz="2800" dirty="0" smtClean="0">
                <a:solidFill>
                  <a:srgbClr val="FFFF00"/>
                </a:solidFill>
              </a:rPr>
            </a:br>
            <a:r>
              <a:rPr lang="en-US" sz="2800" dirty="0" smtClean="0">
                <a:solidFill>
                  <a:srgbClr val="FFFF00"/>
                </a:solidFill>
              </a:rPr>
              <a:t>Project: First Round Topics I</a:t>
            </a:r>
            <a:endParaRPr lang="en-US" dirty="0"/>
          </a:p>
        </p:txBody>
      </p:sp>
      <p:sp>
        <p:nvSpPr>
          <p:cNvPr id="3" name="Text Placeholder 2"/>
          <p:cNvSpPr>
            <a:spLocks noGrp="1"/>
          </p:cNvSpPr>
          <p:nvPr>
            <p:ph type="body" idx="1"/>
          </p:nvPr>
        </p:nvSpPr>
        <p:spPr/>
        <p:txBody>
          <a:bodyPr/>
          <a:lstStyle/>
          <a:p>
            <a:r>
              <a:rPr lang="en-US" dirty="0" smtClean="0"/>
              <a:t>Acute Care</a:t>
            </a:r>
            <a:endParaRPr lang="en-US" dirty="0"/>
          </a:p>
        </p:txBody>
      </p:sp>
      <p:sp>
        <p:nvSpPr>
          <p:cNvPr id="4" name="Content Placeholder 3"/>
          <p:cNvSpPr>
            <a:spLocks noGrp="1"/>
          </p:cNvSpPr>
          <p:nvPr>
            <p:ph sz="half" idx="2"/>
          </p:nvPr>
        </p:nvSpPr>
        <p:spPr/>
        <p:txBody>
          <a:bodyPr/>
          <a:lstStyle/>
          <a:p>
            <a:r>
              <a:rPr lang="en-US" dirty="0" smtClean="0"/>
              <a:t>BMI assessment followup</a:t>
            </a:r>
          </a:p>
          <a:p>
            <a:r>
              <a:rPr lang="en-US" dirty="0" smtClean="0"/>
              <a:t>Dental treatment</a:t>
            </a:r>
          </a:p>
          <a:p>
            <a:r>
              <a:rPr lang="en-US" dirty="0" smtClean="0"/>
              <a:t>Sickle cell disease treatment </a:t>
            </a:r>
          </a:p>
          <a:p>
            <a:r>
              <a:rPr lang="en-US" dirty="0" smtClean="0"/>
              <a:t>Inpatient – neonatal care</a:t>
            </a:r>
          </a:p>
          <a:p>
            <a:r>
              <a:rPr lang="en-US" dirty="0" smtClean="0"/>
              <a:t>Hospital readmissions</a:t>
            </a:r>
            <a:endParaRPr lang="en-US" dirty="0"/>
          </a:p>
        </p:txBody>
      </p:sp>
      <p:sp>
        <p:nvSpPr>
          <p:cNvPr id="5" name="Text Placeholder 4"/>
          <p:cNvSpPr>
            <a:spLocks noGrp="1"/>
          </p:cNvSpPr>
          <p:nvPr>
            <p:ph type="body" sz="quarter" idx="3"/>
          </p:nvPr>
        </p:nvSpPr>
        <p:spPr/>
        <p:txBody>
          <a:bodyPr/>
          <a:lstStyle/>
          <a:p>
            <a:r>
              <a:rPr lang="en-US" dirty="0" smtClean="0"/>
              <a:t>Chronic Care</a:t>
            </a:r>
            <a:endParaRPr lang="en-US" dirty="0"/>
          </a:p>
        </p:txBody>
      </p:sp>
      <p:sp>
        <p:nvSpPr>
          <p:cNvPr id="6" name="Content Placeholder 5"/>
          <p:cNvSpPr>
            <a:spLocks noGrp="1"/>
          </p:cNvSpPr>
          <p:nvPr>
            <p:ph sz="quarter" idx="4"/>
          </p:nvPr>
        </p:nvSpPr>
        <p:spPr>
          <a:xfrm>
            <a:off x="4645025" y="2174875"/>
            <a:ext cx="4041775" cy="1482725"/>
          </a:xfrm>
        </p:spPr>
        <p:txBody>
          <a:bodyPr/>
          <a:lstStyle/>
          <a:p>
            <a:r>
              <a:rPr lang="en-US" dirty="0" smtClean="0"/>
              <a:t>ED visits for asthma care</a:t>
            </a:r>
          </a:p>
          <a:p>
            <a:r>
              <a:rPr lang="en-US" dirty="0" smtClean="0"/>
              <a:t>ADHD diagnosis and followup</a:t>
            </a:r>
          </a:p>
          <a:p>
            <a:endParaRPr lang="en-US" dirty="0"/>
          </a:p>
        </p:txBody>
      </p:sp>
      <p:cxnSp>
        <p:nvCxnSpPr>
          <p:cNvPr id="7" name="Straight Connector 6"/>
          <p:cNvCxnSpPr/>
          <p:nvPr/>
        </p:nvCxnSpPr>
        <p:spPr bwMode="auto">
          <a:xfrm>
            <a:off x="533400" y="2133600"/>
            <a:ext cx="3048000" cy="0"/>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8" name="Straight Connector 7"/>
          <p:cNvCxnSpPr/>
          <p:nvPr/>
        </p:nvCxnSpPr>
        <p:spPr bwMode="auto">
          <a:xfrm>
            <a:off x="4724400" y="2133600"/>
            <a:ext cx="3810000" cy="0"/>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6914" name="Rectangle 2"/>
          <p:cNvSpPr>
            <a:spLocks noGrp="1" noChangeArrowheads="1"/>
          </p:cNvSpPr>
          <p:nvPr>
            <p:ph type="title"/>
          </p:nvPr>
        </p:nvSpPr>
        <p:spPr>
          <a:xfrm>
            <a:off x="1447800" y="228600"/>
            <a:ext cx="7696200" cy="1295400"/>
          </a:xfrm>
        </p:spPr>
        <p:txBody>
          <a:bodyPr/>
          <a:lstStyle/>
          <a:p>
            <a:pPr>
              <a:defRPr/>
            </a:pPr>
            <a:r>
              <a:rPr lang="en-US" sz="3800" dirty="0" smtClean="0"/>
              <a:t>2011 AHRQ Annual Conference</a:t>
            </a:r>
            <a:r>
              <a:rPr lang="en-US" sz="3600" dirty="0" smtClean="0"/>
              <a:t/>
            </a:r>
            <a:br>
              <a:rPr lang="en-US" sz="3600" dirty="0" smtClean="0"/>
            </a:br>
            <a:r>
              <a:rPr lang="en-US" sz="3600" dirty="0" smtClean="0"/>
              <a:t> </a:t>
            </a:r>
          </a:p>
        </p:txBody>
      </p:sp>
      <p:sp>
        <p:nvSpPr>
          <p:cNvPr id="2086915" name="Rectangle 3"/>
          <p:cNvSpPr>
            <a:spLocks noGrp="1" noChangeArrowheads="1"/>
          </p:cNvSpPr>
          <p:nvPr>
            <p:ph type="body" idx="1"/>
          </p:nvPr>
        </p:nvSpPr>
        <p:spPr>
          <a:xfrm>
            <a:off x="685800" y="1524000"/>
            <a:ext cx="8077200" cy="2895600"/>
          </a:xfrm>
        </p:spPr>
        <p:txBody>
          <a:bodyPr/>
          <a:lstStyle/>
          <a:p>
            <a:pPr>
              <a:defRPr/>
            </a:pPr>
            <a:r>
              <a:rPr lang="en-US" dirty="0" smtClean="0"/>
              <a:t>5th year</a:t>
            </a:r>
          </a:p>
          <a:p>
            <a:pPr>
              <a:defRPr/>
            </a:pPr>
            <a:r>
              <a:rPr lang="en-US" dirty="0" smtClean="0"/>
              <a:t>September 18-21, 2011</a:t>
            </a:r>
          </a:p>
          <a:p>
            <a:pPr>
              <a:defRPr/>
            </a:pPr>
            <a:r>
              <a:rPr lang="en-US" dirty="0" smtClean="0"/>
              <a:t>Bethesda North Marriott Hotel &amp; Conference Center</a:t>
            </a:r>
          </a:p>
          <a:p>
            <a:pPr>
              <a:defRPr/>
            </a:pPr>
            <a:r>
              <a:rPr lang="en-US" dirty="0" smtClean="0"/>
              <a:t>Theme -- </a:t>
            </a:r>
            <a:r>
              <a:rPr lang="en-US" b="1" dirty="0" smtClean="0"/>
              <a:t>AHRQ: Leading Through Innovation and Collaboration</a:t>
            </a:r>
          </a:p>
          <a:p>
            <a:pPr>
              <a:buNone/>
              <a:defRPr/>
            </a:pPr>
            <a:endParaRPr lang="en-US" b="1" dirty="0" smtClean="0"/>
          </a:p>
          <a:p>
            <a:pPr>
              <a:buFont typeface="Wingdings" pitchFamily="2" charset="2"/>
              <a:buNone/>
              <a:defRPr/>
            </a:pPr>
            <a:endParaRPr lang="en-US" i="1" dirty="0" smtClean="0"/>
          </a:p>
        </p:txBody>
      </p:sp>
      <p:sp>
        <p:nvSpPr>
          <p:cNvPr id="2086917" name="Text Box 5"/>
          <p:cNvSpPr txBox="1">
            <a:spLocks noChangeArrowheads="1"/>
          </p:cNvSpPr>
          <p:nvPr/>
        </p:nvSpPr>
        <p:spPr bwMode="auto">
          <a:xfrm>
            <a:off x="517525" y="4748213"/>
            <a:ext cx="4359275" cy="957262"/>
          </a:xfrm>
          <a:prstGeom prst="rect">
            <a:avLst/>
          </a:prstGeom>
          <a:noFill/>
          <a:ln w="12700">
            <a:noFill/>
            <a:miter lim="800000"/>
            <a:headEnd/>
            <a:tailEnd/>
          </a:ln>
          <a:effectLst/>
        </p:spPr>
        <p:txBody>
          <a:bodyPr lIns="91414" tIns="45707" rIns="91414" bIns="45707">
            <a:spAutoFit/>
          </a:bodyPr>
          <a:lstStyle/>
          <a:p>
            <a:pPr>
              <a:lnSpc>
                <a:spcPct val="90000"/>
              </a:lnSpc>
              <a:spcBef>
                <a:spcPct val="30000"/>
              </a:spcBef>
              <a:buClr>
                <a:schemeClr val="tx2"/>
              </a:buClr>
              <a:buSzPct val="95000"/>
              <a:buFont typeface="Wingdings" pitchFamily="2" charset="2"/>
              <a:buNone/>
              <a:defRPr/>
            </a:pPr>
            <a:r>
              <a:rPr lang="en-US" sz="3200" b="1">
                <a:solidFill>
                  <a:schemeClr val="tx2"/>
                </a:solidFill>
                <a:effectLst>
                  <a:outerShdw blurRad="38100" dist="38100" dir="2700000" algn="tl">
                    <a:srgbClr val="000000"/>
                  </a:outerShdw>
                </a:effectLst>
                <a:latin typeface="Arial" pitchFamily="34" charset="0"/>
              </a:rPr>
              <a:t> </a:t>
            </a:r>
            <a:endParaRPr lang="en-US">
              <a:solidFill>
                <a:srgbClr val="FFFFFF"/>
              </a:solidFill>
              <a:effectLst>
                <a:outerShdw blurRad="38100" dist="38100" dir="2700000" algn="tl">
                  <a:srgbClr val="000000"/>
                </a:outerShdw>
              </a:effectLst>
              <a:latin typeface="Arial" pitchFamily="34" charset="0"/>
            </a:endParaRPr>
          </a:p>
          <a:p>
            <a:pPr>
              <a:defRPr/>
            </a:pPr>
            <a:endParaRPr lang="en-US"/>
          </a:p>
        </p:txBody>
      </p:sp>
      <p:pic>
        <p:nvPicPr>
          <p:cNvPr id="5" name="Picture 4" descr="header.jpg"/>
          <p:cNvPicPr>
            <a:picLocks noChangeAspect="1"/>
          </p:cNvPicPr>
          <p:nvPr/>
        </p:nvPicPr>
        <p:blipFill>
          <a:blip r:embed="rId2" cstate="print"/>
          <a:stretch>
            <a:fillRect/>
          </a:stretch>
        </p:blipFill>
        <p:spPr>
          <a:xfrm>
            <a:off x="1524000" y="4876800"/>
            <a:ext cx="5943600" cy="18288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2"/>
                </a:solidFill>
              </a:rPr>
              <a:t>The Big Picture</a:t>
            </a:r>
          </a:p>
          <a:p>
            <a:pPr lvl="1">
              <a:lnSpc>
                <a:spcPct val="80000"/>
              </a:lnSpc>
              <a:defRPr/>
            </a:pPr>
            <a:r>
              <a:rPr lang="en-US" sz="2400" b="1" dirty="0" smtClean="0">
                <a:solidFill>
                  <a:schemeClr val="tx2"/>
                </a:solidFill>
              </a:rPr>
              <a:t>FY 2012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solidFill>
                  <a:srgbClr val="FFFF00"/>
                </a:solidFill>
              </a:rPr>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447800" y="152400"/>
            <a:ext cx="6697663" cy="876300"/>
          </a:xfrm>
        </p:spPr>
        <p:txBody>
          <a:bodyPr/>
          <a:lstStyle/>
          <a:p>
            <a:pPr>
              <a:defRPr/>
            </a:pPr>
            <a:r>
              <a:rPr lang="en-US" sz="3600" dirty="0" smtClean="0">
                <a:effectLst>
                  <a:outerShdw blurRad="38100" dist="38100" dir="2700000" algn="tl">
                    <a:srgbClr val="000000">
                      <a:alpha val="43137"/>
                    </a:srgbClr>
                  </a:outerShdw>
                </a:effectLst>
              </a:rPr>
              <a:t>Today’s Agenda</a:t>
            </a:r>
          </a:p>
        </p:txBody>
      </p:sp>
      <p:sp>
        <p:nvSpPr>
          <p:cNvPr id="1997827" name="Rectangle 3"/>
          <p:cNvSpPr>
            <a:spLocks noGrp="1" noChangeArrowheads="1"/>
          </p:cNvSpPr>
          <p:nvPr>
            <p:ph type="body" idx="1"/>
          </p:nvPr>
        </p:nvSpPr>
        <p:spPr>
          <a:xfrm>
            <a:off x="609600" y="1524000"/>
            <a:ext cx="8374063" cy="4724400"/>
          </a:xfrm>
        </p:spPr>
        <p:txBody>
          <a:bodyPr/>
          <a:lstStyle/>
          <a:p>
            <a:pPr>
              <a:defRPr/>
            </a:pPr>
            <a:r>
              <a:rPr lang="en-US" sz="2800" dirty="0" smtClean="0"/>
              <a:t>Director’s Update</a:t>
            </a:r>
          </a:p>
          <a:p>
            <a:pPr>
              <a:defRPr/>
            </a:pPr>
            <a:r>
              <a:rPr lang="en-US" sz="2800" dirty="0" smtClean="0"/>
              <a:t>Collaborations, including the Partnership for Patients</a:t>
            </a:r>
          </a:p>
          <a:p>
            <a:pPr>
              <a:defRPr/>
            </a:pPr>
            <a:r>
              <a:rPr lang="es-ES" sz="2800" dirty="0" smtClean="0"/>
              <a:t>Public </a:t>
            </a:r>
            <a:r>
              <a:rPr lang="es-ES" sz="2800" dirty="0" err="1" smtClean="0"/>
              <a:t>Comment</a:t>
            </a:r>
            <a:endParaRPr lang="es-ES" sz="2800" dirty="0" smtClean="0"/>
          </a:p>
          <a:p>
            <a:pPr>
              <a:defRPr/>
            </a:pPr>
            <a:r>
              <a:rPr lang="en-US" sz="2800" dirty="0" smtClean="0"/>
              <a:t>Lunch</a:t>
            </a:r>
          </a:p>
          <a:p>
            <a:pPr>
              <a:defRPr/>
            </a:pPr>
            <a:r>
              <a:rPr lang="en-US" sz="2800" dirty="0" smtClean="0"/>
              <a:t>Public Reporting on Quality</a:t>
            </a:r>
          </a:p>
          <a:p>
            <a:pPr>
              <a:defRPr/>
            </a:pPr>
            <a:r>
              <a:rPr lang="en-US" sz="2800" dirty="0" smtClean="0"/>
              <a:t>Public Comment</a:t>
            </a:r>
          </a:p>
          <a:p>
            <a:pPr>
              <a:defRPr/>
            </a:pPr>
            <a:r>
              <a:rPr lang="en-US" sz="2800" dirty="0" smtClean="0"/>
              <a:t>Chairman’s Wrap-up</a:t>
            </a:r>
          </a:p>
          <a:p>
            <a:pPr>
              <a:buFont typeface="Wingdings" pitchFamily="2" charset="2"/>
              <a:buNone/>
              <a:defRPr/>
            </a:pPr>
            <a:r>
              <a:rPr lang="en-US" sz="2800" dirty="0" smtClean="0"/>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smtClean="0"/>
              <a:t>Overview </a:t>
            </a:r>
          </a:p>
        </p:txBody>
      </p:sp>
      <p:sp>
        <p:nvSpPr>
          <p:cNvPr id="1990659" name="Rectangle 3"/>
          <p:cNvSpPr>
            <a:spLocks noGrp="1" noChangeArrowheads="1"/>
          </p:cNvSpPr>
          <p:nvPr>
            <p:ph type="body" idx="1"/>
          </p:nvPr>
        </p:nvSpPr>
        <p:spPr>
          <a:xfrm>
            <a:off x="923925" y="16779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FY 2012  Budget Request</a:t>
            </a:r>
          </a:p>
          <a:p>
            <a:pPr>
              <a:lnSpc>
                <a:spcPct val="80000"/>
              </a:lnSpc>
              <a:defRPr/>
            </a:pPr>
            <a:endParaRPr lang="en-US" sz="2800" b="1" dirty="0" smtClean="0">
              <a:solidFill>
                <a:srgbClr val="FFFF00"/>
              </a:solidFill>
            </a:endParaRPr>
          </a:p>
          <a:p>
            <a:pPr>
              <a:lnSpc>
                <a:spcPct val="80000"/>
              </a:lnSpc>
              <a:defRPr/>
            </a:pPr>
            <a:r>
              <a:rPr lang="en-US" sz="2800" b="1" dirty="0" smtClean="0">
                <a:solidFill>
                  <a:srgbClr val="FFFF00"/>
                </a:solidFill>
              </a:rPr>
              <a:t>Recent Accomplishments</a:t>
            </a:r>
          </a:p>
          <a:p>
            <a:pPr lvl="1">
              <a:lnSpc>
                <a:spcPct val="80000"/>
              </a:lnSpc>
              <a:defRPr/>
            </a:pPr>
            <a:r>
              <a:rPr lang="en-US" sz="2400" b="1" dirty="0" smtClean="0">
                <a:solidFill>
                  <a:srgbClr val="FFFF00"/>
                </a:solidFill>
              </a:rPr>
              <a:t>In the News</a:t>
            </a:r>
          </a:p>
          <a:p>
            <a:pPr lvl="1">
              <a:lnSpc>
                <a:spcPct val="80000"/>
              </a:lnSpc>
              <a:defRPr/>
            </a:pPr>
            <a:r>
              <a:rPr lang="en-US" sz="2400" b="1" dirty="0" smtClean="0">
                <a:solidFill>
                  <a:srgbClr val="FFFF00"/>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162800" cy="1066800"/>
          </a:xfrm>
        </p:spPr>
        <p:txBody>
          <a:bodyPr/>
          <a:lstStyle/>
          <a:p>
            <a:pPr>
              <a:defRPr/>
            </a:pPr>
            <a:r>
              <a:rPr lang="en-US" sz="3200" dirty="0" smtClean="0"/>
              <a:t>Michigan ICUs Sustain </a:t>
            </a:r>
            <a:br>
              <a:rPr lang="en-US" sz="3200" dirty="0" smtClean="0"/>
            </a:br>
            <a:r>
              <a:rPr lang="en-US" sz="3200" dirty="0" smtClean="0"/>
              <a:t>Zero </a:t>
            </a:r>
            <a:r>
              <a:rPr lang="en-US" sz="3200" dirty="0" err="1" smtClean="0"/>
              <a:t>BSIs</a:t>
            </a:r>
            <a:r>
              <a:rPr lang="en-US" sz="3200" dirty="0" smtClean="0"/>
              <a:t> for Up </a:t>
            </a:r>
            <a:r>
              <a:rPr lang="en-US" sz="3200" smtClean="0"/>
              <a:t>to 2 Years</a:t>
            </a:r>
            <a:endParaRPr lang="en-US" sz="3200" dirty="0" smtClean="0"/>
          </a:p>
        </p:txBody>
      </p:sp>
      <p:sp>
        <p:nvSpPr>
          <p:cNvPr id="438275" name="Rectangle 3"/>
          <p:cNvSpPr>
            <a:spLocks noGrp="1" noChangeArrowheads="1"/>
          </p:cNvSpPr>
          <p:nvPr>
            <p:ph type="body" idx="1"/>
          </p:nvPr>
        </p:nvSpPr>
        <p:spPr>
          <a:xfrm>
            <a:off x="304800" y="1524000"/>
            <a:ext cx="8534400" cy="2971800"/>
          </a:xfrm>
        </p:spPr>
        <p:txBody>
          <a:bodyPr/>
          <a:lstStyle/>
          <a:p>
            <a:pPr>
              <a:lnSpc>
                <a:spcPct val="85000"/>
              </a:lnSpc>
            </a:pPr>
            <a:r>
              <a:rPr lang="en-US" sz="2400" dirty="0" smtClean="0"/>
              <a:t>Using Comprehensive Unit-based Safety Program (CUSP) cut central line-associated bloodstream infections to zero</a:t>
            </a:r>
          </a:p>
          <a:p>
            <a:pPr>
              <a:lnSpc>
                <a:spcPct val="85000"/>
              </a:lnSpc>
            </a:pPr>
            <a:r>
              <a:rPr lang="en-US" sz="2400" dirty="0" smtClean="0"/>
              <a:t>60 percent of hospitals had zero bloodstream infections for 1 year; 26 percent had zero infections for 2 years</a:t>
            </a:r>
          </a:p>
          <a:p>
            <a:pPr>
              <a:lnSpc>
                <a:spcPct val="85000"/>
              </a:lnSpc>
            </a:pPr>
            <a:r>
              <a:rPr lang="en-US" sz="2400" dirty="0" smtClean="0"/>
              <a:t>Smaller hospitals sustained zero infections longer than larger ones</a:t>
            </a:r>
          </a:p>
          <a:p>
            <a:pPr>
              <a:lnSpc>
                <a:spcPct val="85000"/>
              </a:lnSpc>
            </a:pPr>
            <a:r>
              <a:rPr lang="en-US" sz="2400" dirty="0" smtClean="0"/>
              <a:t>CUSP implemented as part of Keystone ICU Project</a:t>
            </a:r>
          </a:p>
          <a:p>
            <a:pPr>
              <a:lnSpc>
                <a:spcPct val="85000"/>
              </a:lnSpc>
            </a:pPr>
            <a:endParaRPr lang="en-US" sz="2400" dirty="0" smtClean="0"/>
          </a:p>
        </p:txBody>
      </p:sp>
      <p:sp>
        <p:nvSpPr>
          <p:cNvPr id="7" name="TextBox 6"/>
          <p:cNvSpPr txBox="1"/>
          <p:nvPr/>
        </p:nvSpPr>
        <p:spPr>
          <a:xfrm>
            <a:off x="0" y="6334125"/>
            <a:ext cx="9144000" cy="523875"/>
          </a:xfrm>
          <a:prstGeom prst="rect">
            <a:avLst/>
          </a:prstGeom>
          <a:noFill/>
        </p:spPr>
        <p:txBody>
          <a:bodyPr>
            <a:spAutoFit/>
          </a:bodyPr>
          <a:lstStyle/>
          <a:p>
            <a:pPr algn="ctr"/>
            <a:r>
              <a:rPr lang="en-US" sz="1400">
                <a:effectLst>
                  <a:outerShdw blurRad="38100" dist="38100" dir="2700000" algn="tl">
                    <a:srgbClr val="000000"/>
                  </a:outerShdw>
                </a:effectLst>
                <a:latin typeface="Arial" charset="0"/>
              </a:rPr>
              <a:t>Lipitz-Snyrderman A Needham D, Colatuoni E, et al. The ability of intensive care units to maintain zero central line-associated bloodstream infections. </a:t>
            </a:r>
            <a:r>
              <a:rPr lang="en-US" sz="1400" i="1">
                <a:effectLst>
                  <a:outerShdw blurRad="38100" dist="38100" dir="2700000" algn="tl">
                    <a:srgbClr val="000000"/>
                  </a:outerShdw>
                </a:effectLst>
                <a:latin typeface="Arial" charset="0"/>
              </a:rPr>
              <a:t>Arch Intern Med.</a:t>
            </a:r>
            <a:r>
              <a:rPr lang="en-US" sz="1400">
                <a:effectLst>
                  <a:outerShdw blurRad="38100" dist="38100" dir="2700000" algn="tl">
                    <a:srgbClr val="000000"/>
                  </a:outerShdw>
                </a:effectLst>
                <a:latin typeface="Arial" charset="0"/>
              </a:rPr>
              <a:t> 2011;171(9):856-858</a:t>
            </a:r>
            <a:r>
              <a:rPr lang="en-US" sz="1400" i="1">
                <a:effectLst>
                  <a:outerShdw blurRad="38100" dist="38100" dir="2700000" algn="tl">
                    <a:srgbClr val="000000"/>
                  </a:outerShdw>
                </a:effectLst>
                <a:latin typeface="Arial" charset="0"/>
              </a:rPr>
              <a:t>.</a:t>
            </a:r>
          </a:p>
        </p:txBody>
      </p:sp>
      <p:pic>
        <p:nvPicPr>
          <p:cNvPr id="17413" name="Picture 7" descr="Keystone-Main-page.jpg"/>
          <p:cNvPicPr>
            <a:picLocks noChangeAspect="1"/>
          </p:cNvPicPr>
          <p:nvPr/>
        </p:nvPicPr>
        <p:blipFill>
          <a:blip r:embed="rId3" cstate="print"/>
          <a:srcRect/>
          <a:stretch>
            <a:fillRect/>
          </a:stretch>
        </p:blipFill>
        <p:spPr bwMode="auto">
          <a:xfrm>
            <a:off x="762000" y="4648200"/>
            <a:ext cx="7620000" cy="158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162800" cy="1066800"/>
          </a:xfrm>
        </p:spPr>
        <p:txBody>
          <a:bodyPr/>
          <a:lstStyle/>
          <a:p>
            <a:r>
              <a:rPr lang="en-US" sz="3200" smtClean="0"/>
              <a:t>AHRQ, Ad Council Launch Campaign: ‘</a:t>
            </a:r>
            <a:r>
              <a:rPr lang="en-US" sz="3200" i="1" smtClean="0"/>
              <a:t>Conoce las Preguntas</a:t>
            </a:r>
            <a:r>
              <a:rPr lang="en-US" sz="3200" smtClean="0"/>
              <a:t>’</a:t>
            </a:r>
          </a:p>
        </p:txBody>
      </p:sp>
      <p:sp>
        <p:nvSpPr>
          <p:cNvPr id="438275" name="Rectangle 3"/>
          <p:cNvSpPr>
            <a:spLocks noGrp="1" noChangeArrowheads="1"/>
          </p:cNvSpPr>
          <p:nvPr>
            <p:ph type="body" idx="1"/>
          </p:nvPr>
        </p:nvSpPr>
        <p:spPr>
          <a:xfrm>
            <a:off x="304800" y="1524000"/>
            <a:ext cx="4876800" cy="4419600"/>
          </a:xfrm>
        </p:spPr>
        <p:txBody>
          <a:bodyPr/>
          <a:lstStyle/>
          <a:p>
            <a:pPr marL="406400" indent="-406400">
              <a:lnSpc>
                <a:spcPct val="85000"/>
              </a:lnSpc>
              <a:defRPr/>
            </a:pPr>
            <a:r>
              <a:rPr lang="en-US" sz="2600" dirty="0" smtClean="0"/>
              <a:t>Multimedia Spanish-language campaign</a:t>
            </a:r>
          </a:p>
          <a:p>
            <a:pPr marL="406400" indent="-406400">
              <a:lnSpc>
                <a:spcPct val="85000"/>
              </a:lnSpc>
              <a:defRPr/>
            </a:pPr>
            <a:r>
              <a:rPr lang="en-US" sz="2600" dirty="0" smtClean="0"/>
              <a:t>Encourages patients to ask questions, talk with their doctors</a:t>
            </a:r>
          </a:p>
          <a:p>
            <a:pPr marL="406400" indent="-406400">
              <a:lnSpc>
                <a:spcPct val="85000"/>
              </a:lnSpc>
              <a:defRPr/>
            </a:pPr>
            <a:r>
              <a:rPr lang="en-US" sz="2600" dirty="0" smtClean="0"/>
              <a:t>Features TV, radio, print, and Internet ads</a:t>
            </a:r>
          </a:p>
          <a:p>
            <a:pPr marL="406400" indent="-406400">
              <a:lnSpc>
                <a:spcPct val="85000"/>
              </a:lnSpc>
              <a:defRPr/>
            </a:pPr>
            <a:r>
              <a:rPr lang="en-US" sz="2600" dirty="0" smtClean="0"/>
              <a:t>AHRQ research finds that the proportion of Latinos who report poor communication with their doctor is rising</a:t>
            </a:r>
          </a:p>
        </p:txBody>
      </p:sp>
      <p:sp>
        <p:nvSpPr>
          <p:cNvPr id="7" name="TextBox 6"/>
          <p:cNvSpPr txBox="1"/>
          <p:nvPr/>
        </p:nvSpPr>
        <p:spPr>
          <a:xfrm>
            <a:off x="5181600" y="4648200"/>
            <a:ext cx="3429000" cy="369888"/>
          </a:xfrm>
          <a:prstGeom prst="rect">
            <a:avLst/>
          </a:prstGeom>
          <a:noFill/>
        </p:spPr>
        <p:txBody>
          <a:bodyPr>
            <a:spAutoFit/>
          </a:bodyPr>
          <a:lstStyle/>
          <a:p>
            <a:pPr algn="ctr">
              <a:defRPr/>
            </a:pPr>
            <a:r>
              <a:rPr lang="en-US" sz="1800" b="1">
                <a:solidFill>
                  <a:schemeClr val="tx2"/>
                </a:solidFill>
                <a:effectLst>
                  <a:outerShdw blurRad="38100" dist="38100" dir="2700000" algn="tl">
                    <a:srgbClr val="000000"/>
                  </a:outerShdw>
                </a:effectLst>
                <a:latin typeface="Arial" charset="0"/>
              </a:rPr>
              <a:t>www.ahrq.gov/preguntas</a:t>
            </a:r>
          </a:p>
        </p:txBody>
      </p:sp>
      <p:pic>
        <p:nvPicPr>
          <p:cNvPr id="19461" name="Picture 9" descr="Preguntas.jpg">
            <a:hlinkClick r:id="rId3" action="ppaction://hlinkfile"/>
          </p:cNvPr>
          <p:cNvPicPr>
            <a:picLocks noChangeAspect="1"/>
          </p:cNvPicPr>
          <p:nvPr/>
        </p:nvPicPr>
        <p:blipFill>
          <a:blip r:embed="rId4" cstate="print"/>
          <a:srcRect/>
          <a:stretch>
            <a:fillRect/>
          </a:stretch>
        </p:blipFill>
        <p:spPr bwMode="auto">
          <a:xfrm>
            <a:off x="5249863" y="1676400"/>
            <a:ext cx="3286125"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162800" cy="1066800"/>
          </a:xfrm>
        </p:spPr>
        <p:txBody>
          <a:bodyPr/>
          <a:lstStyle/>
          <a:p>
            <a:pPr>
              <a:defRPr/>
            </a:pPr>
            <a:r>
              <a:rPr lang="en-US" sz="3200" dirty="0" smtClean="0"/>
              <a:t>State Snapshots: Quality Gaps, Disparities Persist in Every State</a:t>
            </a:r>
          </a:p>
        </p:txBody>
      </p:sp>
      <p:sp>
        <p:nvSpPr>
          <p:cNvPr id="438275" name="Rectangle 3"/>
          <p:cNvSpPr>
            <a:spLocks noGrp="1" noChangeArrowheads="1"/>
          </p:cNvSpPr>
          <p:nvPr>
            <p:ph type="body" idx="1"/>
          </p:nvPr>
        </p:nvSpPr>
        <p:spPr>
          <a:xfrm>
            <a:off x="304800" y="1524000"/>
            <a:ext cx="4876800" cy="2971800"/>
          </a:xfrm>
        </p:spPr>
        <p:txBody>
          <a:bodyPr/>
          <a:lstStyle/>
          <a:p>
            <a:pPr>
              <a:lnSpc>
                <a:spcPct val="85000"/>
              </a:lnSpc>
            </a:pPr>
            <a:r>
              <a:rPr lang="en-US" sz="2400" smtClean="0"/>
              <a:t>Interactive Web tool shows State-specific measures of quality with focus areas on asthma, diabetes, preventive services </a:t>
            </a:r>
          </a:p>
          <a:p>
            <a:pPr>
              <a:lnSpc>
                <a:spcPct val="85000"/>
              </a:lnSpc>
            </a:pPr>
            <a:r>
              <a:rPr lang="en-US" sz="2400" smtClean="0"/>
              <a:t>Based on 2010 National Healthcare Quality and Disparities Reports</a:t>
            </a:r>
          </a:p>
          <a:p>
            <a:pPr>
              <a:lnSpc>
                <a:spcPct val="85000"/>
              </a:lnSpc>
            </a:pPr>
            <a:r>
              <a:rPr lang="en-US" sz="2400" smtClean="0"/>
              <a:t>Greatest improvement: NH, ME, MN, MA, RI</a:t>
            </a:r>
          </a:p>
          <a:p>
            <a:pPr>
              <a:lnSpc>
                <a:spcPct val="85000"/>
              </a:lnSpc>
            </a:pPr>
            <a:r>
              <a:rPr lang="en-US" sz="2400" smtClean="0"/>
              <a:t>Smallest improvement: LA, TX, OK, KY, NM</a:t>
            </a:r>
          </a:p>
          <a:p>
            <a:pPr>
              <a:lnSpc>
                <a:spcPct val="85000"/>
              </a:lnSpc>
            </a:pPr>
            <a:r>
              <a:rPr lang="en-US" sz="2400" smtClean="0"/>
              <a:t>New feature: directory of State-based improvement resources</a:t>
            </a:r>
          </a:p>
          <a:p>
            <a:pPr>
              <a:lnSpc>
                <a:spcPct val="85000"/>
              </a:lnSpc>
            </a:pPr>
            <a:endParaRPr lang="en-US" sz="2400" smtClean="0"/>
          </a:p>
          <a:p>
            <a:pPr>
              <a:lnSpc>
                <a:spcPct val="85000"/>
              </a:lnSpc>
            </a:pPr>
            <a:endParaRPr lang="en-US" sz="2400" smtClean="0"/>
          </a:p>
        </p:txBody>
      </p:sp>
      <p:sp>
        <p:nvSpPr>
          <p:cNvPr id="7" name="TextBox 6"/>
          <p:cNvSpPr txBox="1"/>
          <p:nvPr/>
        </p:nvSpPr>
        <p:spPr>
          <a:xfrm>
            <a:off x="5334000" y="4191000"/>
            <a:ext cx="3581400" cy="369888"/>
          </a:xfrm>
          <a:prstGeom prst="rect">
            <a:avLst/>
          </a:prstGeom>
          <a:noFill/>
        </p:spPr>
        <p:txBody>
          <a:bodyPr>
            <a:spAutoFit/>
          </a:bodyPr>
          <a:lstStyle/>
          <a:p>
            <a:pPr algn="ctr"/>
            <a:r>
              <a:rPr lang="en-US" sz="1800" b="1" dirty="0">
                <a:solidFill>
                  <a:schemeClr val="tx2"/>
                </a:solidFill>
                <a:effectLst>
                  <a:outerShdw blurRad="38100" dist="38100" dir="2700000" algn="tl">
                    <a:srgbClr val="000000"/>
                  </a:outerShdw>
                </a:effectLst>
                <a:latin typeface="Arial" charset="0"/>
              </a:rPr>
              <a:t>http://statesnapshots.ahrq.gov</a:t>
            </a:r>
            <a:endParaRPr lang="en-US" sz="1800" b="1" i="1" dirty="0">
              <a:solidFill>
                <a:schemeClr val="tx2"/>
              </a:solidFill>
              <a:effectLst>
                <a:outerShdw blurRad="38100" dist="38100" dir="2700000" algn="tl">
                  <a:srgbClr val="000000"/>
                </a:outerShdw>
              </a:effectLst>
              <a:latin typeface="Arial" charset="0"/>
            </a:endParaRPr>
          </a:p>
        </p:txBody>
      </p:sp>
      <p:pic>
        <p:nvPicPr>
          <p:cNvPr id="17413" name="Picture 5" descr="national_map.gif"/>
          <p:cNvPicPr>
            <a:picLocks noChangeAspect="1"/>
          </p:cNvPicPr>
          <p:nvPr/>
        </p:nvPicPr>
        <p:blipFill>
          <a:blip r:embed="rId3" cstate="print"/>
          <a:srcRect/>
          <a:stretch>
            <a:fillRect/>
          </a:stretch>
        </p:blipFill>
        <p:spPr bwMode="auto">
          <a:xfrm>
            <a:off x="5364163" y="1752600"/>
            <a:ext cx="3468687"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162800" cy="1066800"/>
          </a:xfrm>
        </p:spPr>
        <p:txBody>
          <a:bodyPr/>
          <a:lstStyle/>
          <a:p>
            <a:pPr>
              <a:defRPr/>
            </a:pPr>
            <a:r>
              <a:rPr lang="en-US" sz="3200" dirty="0" smtClean="0"/>
              <a:t>Project ECHO: Video Connections Improve Hepatitis C Outcomes</a:t>
            </a:r>
          </a:p>
        </p:txBody>
      </p:sp>
      <p:sp>
        <p:nvSpPr>
          <p:cNvPr id="438275" name="Rectangle 3"/>
          <p:cNvSpPr>
            <a:spLocks noGrp="1" noChangeArrowheads="1"/>
          </p:cNvSpPr>
          <p:nvPr>
            <p:ph type="body" idx="1"/>
          </p:nvPr>
        </p:nvSpPr>
        <p:spPr>
          <a:xfrm>
            <a:off x="304800" y="1524000"/>
            <a:ext cx="4876800" cy="4419600"/>
          </a:xfrm>
        </p:spPr>
        <p:txBody>
          <a:bodyPr/>
          <a:lstStyle/>
          <a:p>
            <a:pPr marL="406400" indent="-406400">
              <a:lnSpc>
                <a:spcPct val="85000"/>
              </a:lnSpc>
            </a:pPr>
            <a:r>
              <a:rPr lang="en-US" sz="2600" smtClean="0"/>
              <a:t>Project ECHO (Extension for Community Healthcare Outcomes) uses technology to connect specialists with primary care clinicians in underserved communities</a:t>
            </a:r>
          </a:p>
          <a:p>
            <a:pPr marL="406400" indent="-406400">
              <a:lnSpc>
                <a:spcPct val="85000"/>
              </a:lnSpc>
            </a:pPr>
            <a:r>
              <a:rPr lang="en-US" sz="2600" b="1" smtClean="0"/>
              <a:t>Results</a:t>
            </a:r>
            <a:r>
              <a:rPr lang="en-US" sz="2600" smtClean="0"/>
              <a:t>: Hepatitis C patients cared for in underserved communities did as well as patients cared for by specialists at a university-affiliated hospital </a:t>
            </a:r>
          </a:p>
          <a:p>
            <a:pPr marL="406400" indent="-406400">
              <a:lnSpc>
                <a:spcPct val="85000"/>
              </a:lnSpc>
            </a:pPr>
            <a:endParaRPr lang="en-US" sz="2600" smtClean="0"/>
          </a:p>
        </p:txBody>
      </p:sp>
      <p:sp>
        <p:nvSpPr>
          <p:cNvPr id="7" name="TextBox 6"/>
          <p:cNvSpPr txBox="1"/>
          <p:nvPr/>
        </p:nvSpPr>
        <p:spPr>
          <a:xfrm>
            <a:off x="5334000" y="5105400"/>
            <a:ext cx="3429000" cy="1200150"/>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Published June 2 in </a:t>
            </a:r>
            <a:r>
              <a:rPr lang="en-US" sz="1800" b="1" i="1" dirty="0">
                <a:solidFill>
                  <a:srgbClr val="FFFF00"/>
                </a:solidFill>
                <a:effectLst>
                  <a:outerShdw blurRad="38100" dist="38100" dir="2700000" algn="tl">
                    <a:srgbClr val="000000"/>
                  </a:outerShdw>
                </a:effectLst>
                <a:latin typeface="Arial" charset="0"/>
              </a:rPr>
              <a:t>New England Journal of Medicine</a:t>
            </a:r>
            <a:r>
              <a:rPr lang="en-US" sz="1800" b="1" dirty="0">
                <a:solidFill>
                  <a:srgbClr val="FFFF00"/>
                </a:solidFill>
                <a:effectLst>
                  <a:outerShdw blurRad="38100" dist="38100" dir="2700000" algn="tl">
                    <a:srgbClr val="000000"/>
                  </a:outerShdw>
                </a:effectLst>
                <a:latin typeface="Arial" charset="0"/>
              </a:rPr>
              <a:t>; published in June 9 print edition</a:t>
            </a:r>
          </a:p>
        </p:txBody>
      </p:sp>
      <p:pic>
        <p:nvPicPr>
          <p:cNvPr id="19461" name="Picture 7" descr="Telemedicine Doctor Head TV.jpg"/>
          <p:cNvPicPr>
            <a:picLocks noChangeAspect="1"/>
          </p:cNvPicPr>
          <p:nvPr/>
        </p:nvPicPr>
        <p:blipFill>
          <a:blip r:embed="rId3" cstate="print"/>
          <a:srcRect/>
          <a:stretch>
            <a:fillRect/>
          </a:stretch>
        </p:blipFill>
        <p:spPr bwMode="auto">
          <a:xfrm>
            <a:off x="5867400" y="1600200"/>
            <a:ext cx="2365375" cy="311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10427</TotalTime>
  <Pages>1</Pages>
  <Words>2916</Words>
  <Application>Microsoft Office PowerPoint</Application>
  <PresentationFormat>On-screen Show (4:3)</PresentationFormat>
  <Paragraphs>406</Paragraphs>
  <Slides>48</Slides>
  <Notes>14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48</vt:i4>
      </vt:variant>
    </vt:vector>
  </HeadingPairs>
  <TitlesOfParts>
    <vt:vector size="51" baseType="lpstr">
      <vt:lpstr>Default Design</vt:lpstr>
      <vt:lpstr>Photo Editor Photo</vt:lpstr>
      <vt:lpstr>Image</vt:lpstr>
      <vt:lpstr>Director’s Update</vt:lpstr>
      <vt:lpstr>New NAC Members</vt:lpstr>
      <vt:lpstr>Overview </vt:lpstr>
      <vt:lpstr>FY 2012 Budget Proposal</vt:lpstr>
      <vt:lpstr>Overview </vt:lpstr>
      <vt:lpstr>Michigan ICUs Sustain  Zero BSIs for Up to 2 Years</vt:lpstr>
      <vt:lpstr>AHRQ, Ad Council Launch Campaign: ‘Conoce las Preguntas’</vt:lpstr>
      <vt:lpstr>State Snapshots: Quality Gaps, Disparities Persist in Every State</vt:lpstr>
      <vt:lpstr>Project ECHO: Video Connections Improve Hepatitis C Outcomes</vt:lpstr>
      <vt:lpstr>Explore Your Treatment Options</vt:lpstr>
      <vt:lpstr>Patient Engagement Video</vt:lpstr>
      <vt:lpstr>Impact Case Study: Gurwin Jewish Nursing Home and Rehabilitation Center  </vt:lpstr>
      <vt:lpstr>Impact Case Study: OpenMRS Consortium </vt:lpstr>
      <vt:lpstr>KT Case Study: University of Medicine and Dentistry of NJ </vt:lpstr>
      <vt:lpstr>  Knowledge Transfer Case Study:  DynaMed® </vt:lpstr>
      <vt:lpstr>Overview </vt:lpstr>
      <vt:lpstr>Affordable Care Act &amp; U.S. Preventive Services Task Force</vt:lpstr>
      <vt:lpstr>Efforts to Enhance Transparency of the Task Force</vt:lpstr>
      <vt:lpstr>Efforts to Enhance Transparency of the Task Force </vt:lpstr>
      <vt:lpstr>U.S. Preventive Services Task Force Update</vt:lpstr>
      <vt:lpstr>New Findings: Geographic Variation</vt:lpstr>
      <vt:lpstr>                     Geographic Variation Findings  Inpatient Discharge/Cost, Age 65+     Inpatient Discharge/Cost, Age 0-64</vt:lpstr>
      <vt:lpstr>New HCUP Findings: Emergency Department (ED) Visits in Rural Hospitals</vt:lpstr>
      <vt:lpstr>Just Released! 2009 Kids’ Inpatient Database (KID)</vt:lpstr>
      <vt:lpstr>New Health IT Funding Opportunities</vt:lpstr>
      <vt:lpstr>EPC Report on Medication Management Through Health IT</vt:lpstr>
      <vt:lpstr>Workflow Assessment for Health IT Toolkit http://healthit.ahrq.gov/workflow</vt:lpstr>
      <vt:lpstr>MEPS Informs Provisions of                 Affordable Care Act</vt:lpstr>
      <vt:lpstr>MEPS Insurance Component Data Release: 2010 Premiums</vt:lpstr>
      <vt:lpstr>MEPS Insurance Component Data Release: 2010 Premiums</vt:lpstr>
      <vt:lpstr>MEPS-based Data</vt:lpstr>
      <vt:lpstr>Effective Health Care Program: Recent Comparative Effectiveness Reviews</vt:lpstr>
      <vt:lpstr>Effective Health Care Program              Recent  Methods Reports</vt:lpstr>
      <vt:lpstr>Evidence Translations -- Diabetes</vt:lpstr>
      <vt:lpstr>Evidence Translations -- Autism</vt:lpstr>
      <vt:lpstr>AHRQ Collaboration With National Business Group on Health </vt:lpstr>
      <vt:lpstr>Advancing Care Coordination Measurement in Primary Care</vt:lpstr>
      <vt:lpstr>Patient Safety Organizations</vt:lpstr>
      <vt:lpstr>Consumer Assessment of Health Providers and Systems (CAHPS®)</vt:lpstr>
      <vt:lpstr>Nationwide Implementation: CUSP for CLABSI – Interim Report</vt:lpstr>
      <vt:lpstr>Slide 41</vt:lpstr>
      <vt:lpstr>Slide 42</vt:lpstr>
      <vt:lpstr>Children’s Health Insurance Program Reauthorization Act and Quality Measurement</vt:lpstr>
      <vt:lpstr>CHIPRA Pediatric Quality Measures  Project: First Round Topics I</vt:lpstr>
      <vt:lpstr>CHIPRA Pediatric Quality Measures  Project: First Round Topics I</vt:lpstr>
      <vt:lpstr>2011 AHRQ Annual Conference  </vt:lpstr>
      <vt:lpstr>Overview </vt:lpstr>
      <vt:lpstr>Today’s Agenda</vt:lpstr>
    </vt:vector>
  </TitlesOfParts>
  <Company>OCKT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 2004</dc:title>
  <dc:subject/>
  <dc:creator>Sandy K. Cummings</dc:creator>
  <cp:keywords/>
  <dc:description>6/24/04</dc:description>
  <cp:lastModifiedBy>DHHS</cp:lastModifiedBy>
  <cp:revision>1772</cp:revision>
  <cp:lastPrinted>2003-01-21T20:19:23Z</cp:lastPrinted>
  <dcterms:created xsi:type="dcterms:W3CDTF">1998-03-10T09:05:00Z</dcterms:created>
  <dcterms:modified xsi:type="dcterms:W3CDTF">2011-07-22T15:53:35Z</dcterms:modified>
  <cp:category/>
</cp:coreProperties>
</file>