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diagrams/layout1.xml" ContentType="application/vnd.openxmlformats-officedocument.drawingml.diagramLayout+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charts/chart8.xml" ContentType="application/vnd.openxmlformats-officedocument.drawingml.char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charts/chart10.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Lst>
  <p:notesMasterIdLst>
    <p:notesMasterId r:id="rId25"/>
  </p:notesMasterIdLst>
  <p:handoutMasterIdLst>
    <p:handoutMasterId r:id="rId26"/>
  </p:handoutMasterIdLst>
  <p:sldIdLst>
    <p:sldId id="284" r:id="rId2"/>
    <p:sldId id="277" r:id="rId3"/>
    <p:sldId id="352" r:id="rId4"/>
    <p:sldId id="353" r:id="rId5"/>
    <p:sldId id="354" r:id="rId6"/>
    <p:sldId id="355" r:id="rId7"/>
    <p:sldId id="356" r:id="rId8"/>
    <p:sldId id="357" r:id="rId9"/>
    <p:sldId id="358" r:id="rId10"/>
    <p:sldId id="359" r:id="rId11"/>
    <p:sldId id="360" r:id="rId12"/>
    <p:sldId id="361" r:id="rId13"/>
    <p:sldId id="362" r:id="rId14"/>
    <p:sldId id="363" r:id="rId15"/>
    <p:sldId id="364" r:id="rId16"/>
    <p:sldId id="365" r:id="rId17"/>
    <p:sldId id="367" r:id="rId18"/>
    <p:sldId id="368" r:id="rId19"/>
    <p:sldId id="369" r:id="rId20"/>
    <p:sldId id="370" r:id="rId21"/>
    <p:sldId id="371" r:id="rId22"/>
    <p:sldId id="372" r:id="rId23"/>
    <p:sldId id="373" r:id="rId24"/>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E3EC"/>
    <a:srgbClr val="84C6D8"/>
    <a:srgbClr val="A5D6E3"/>
    <a:srgbClr val="6ABAD0"/>
    <a:srgbClr val="FFC100"/>
    <a:srgbClr val="F5D600"/>
    <a:srgbClr val="FAEF5C"/>
    <a:srgbClr val="51B0E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6031" autoAdjust="0"/>
    <p:restoredTop sz="92176" autoAdjust="0"/>
  </p:normalViewPr>
  <p:slideViewPr>
    <p:cSldViewPr>
      <p:cViewPr>
        <p:scale>
          <a:sx n="84" d="100"/>
          <a:sy n="84" d="100"/>
        </p:scale>
        <p:origin x="-240" y="-438"/>
      </p:cViewPr>
      <p:guideLst>
        <p:guide orient="horz" pos="2158"/>
        <p:guide pos="5443"/>
        <p:guide pos="31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2232" y="-96"/>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1"/>
  <c:chart>
    <c:title>
      <c:tx>
        <c:rich>
          <a:bodyPr/>
          <a:lstStyle/>
          <a:p>
            <a:pPr>
              <a:defRPr/>
            </a:pPr>
            <a:r>
              <a:rPr lang="en-US" dirty="0"/>
              <a:t>Proportion of Sites with </a:t>
            </a:r>
            <a:r>
              <a:rPr lang="en-US" dirty="0" smtClean="0"/>
              <a:t>Challenge/On Track </a:t>
            </a:r>
            <a:r>
              <a:rPr lang="en-US" dirty="0"/>
              <a:t>Reports</a:t>
            </a:r>
          </a:p>
        </c:rich>
      </c:tx>
    </c:title>
    <c:plotArea>
      <c:layout>
        <c:manualLayout>
          <c:layoutTarget val="inner"/>
          <c:xMode val="edge"/>
          <c:yMode val="edge"/>
          <c:x val="0.20863937998316248"/>
          <c:y val="0.26768049142249134"/>
          <c:w val="0.57643193185757435"/>
          <c:h val="0.51436081116880561"/>
        </c:manualLayout>
      </c:layout>
      <c:pieChart>
        <c:varyColors val="1"/>
        <c:ser>
          <c:idx val="1"/>
          <c:order val="1"/>
          <c:tx>
            <c:strRef>
              <c:f>Sheet1!$B$1</c:f>
              <c:strCache>
                <c:ptCount val="1"/>
                <c:pt idx="0">
                  <c:v>Sales</c:v>
                </c:pt>
              </c:strCache>
            </c:strRef>
          </c:tx>
          <c:dLbls>
            <c:showPercent val="1"/>
            <c:showLeaderLines val="1"/>
          </c:dLbls>
          <c:cat>
            <c:strRef>
              <c:f>Sheet1!$A$2:$A$4</c:f>
              <c:strCache>
                <c:ptCount val="3"/>
                <c:pt idx="0">
                  <c:v>Barrier Issue</c:v>
                </c:pt>
                <c:pt idx="1">
                  <c:v>On Track Report</c:v>
                </c:pt>
                <c:pt idx="2">
                  <c:v>No Barrier Issue</c:v>
                </c:pt>
              </c:strCache>
            </c:strRef>
          </c:cat>
          <c:val>
            <c:numRef>
              <c:f>Sheet1!$B$2:$B$4</c:f>
              <c:numCache>
                <c:formatCode>General</c:formatCode>
                <c:ptCount val="3"/>
                <c:pt idx="0">
                  <c:v>9540</c:v>
                </c:pt>
                <c:pt idx="1">
                  <c:v>6408</c:v>
                </c:pt>
                <c:pt idx="2">
                  <c:v>60669</c:v>
                </c:pt>
              </c:numCache>
            </c:numRef>
          </c:val>
        </c:ser>
        <c:ser>
          <c:idx val="0"/>
          <c:order val="0"/>
          <c:tx>
            <c:strRef>
              <c:f>Sheet1!$B$1</c:f>
              <c:strCache>
                <c:ptCount val="1"/>
                <c:pt idx="0">
                  <c:v>Sales</c:v>
                </c:pt>
              </c:strCache>
            </c:strRef>
          </c:tx>
          <c:dLbls>
            <c:showPercent val="1"/>
            <c:showLeaderLines val="1"/>
          </c:dLbls>
          <c:cat>
            <c:strRef>
              <c:f>Sheet1!$A$2:$A$4</c:f>
              <c:strCache>
                <c:ptCount val="3"/>
                <c:pt idx="0">
                  <c:v>Barrier Issue</c:v>
                </c:pt>
                <c:pt idx="1">
                  <c:v>On Track Report</c:v>
                </c:pt>
                <c:pt idx="2">
                  <c:v>No Barrier Issue</c:v>
                </c:pt>
              </c:strCache>
            </c:strRef>
          </c:cat>
          <c:val>
            <c:numRef>
              <c:f>Sheet1!$B$2:$B$4</c:f>
              <c:numCache>
                <c:formatCode>General</c:formatCode>
                <c:ptCount val="3"/>
                <c:pt idx="0">
                  <c:v>9540</c:v>
                </c:pt>
                <c:pt idx="1">
                  <c:v>6408</c:v>
                </c:pt>
                <c:pt idx="2">
                  <c:v>60669</c:v>
                </c:pt>
              </c:numCache>
            </c:numRef>
          </c:val>
        </c:ser>
        <c:dLbls>
          <c:showPercent val="1"/>
        </c:dLbls>
        <c:firstSliceAng val="0"/>
      </c:pieChart>
    </c:plotArea>
    <c:legend>
      <c:legendPos val="b"/>
    </c:legend>
    <c:plotVisOnly val="1"/>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stacked"/>
        <c:ser>
          <c:idx val="0"/>
          <c:order val="0"/>
          <c:tx>
            <c:strRef>
              <c:f>Sheet1!$B$1</c:f>
              <c:strCache>
                <c:ptCount val="1"/>
                <c:pt idx="0">
                  <c:v>Calculate Patient Volume</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Sheet1!$B$2:$B$11</c:f>
              <c:numCache>
                <c:formatCode>General</c:formatCode>
                <c:ptCount val="10"/>
                <c:pt idx="0">
                  <c:v>2</c:v>
                </c:pt>
                <c:pt idx="1">
                  <c:v>5</c:v>
                </c:pt>
                <c:pt idx="2">
                  <c:v>16</c:v>
                </c:pt>
                <c:pt idx="3">
                  <c:v>1</c:v>
                </c:pt>
                <c:pt idx="4">
                  <c:v>27</c:v>
                </c:pt>
                <c:pt idx="5">
                  <c:v>6</c:v>
                </c:pt>
                <c:pt idx="6">
                  <c:v>8</c:v>
                </c:pt>
                <c:pt idx="7">
                  <c:v>7</c:v>
                </c:pt>
                <c:pt idx="8">
                  <c:v>9</c:v>
                </c:pt>
              </c:numCache>
            </c:numRef>
          </c:val>
        </c:ser>
        <c:ser>
          <c:idx val="1"/>
          <c:order val="1"/>
          <c:tx>
            <c:strRef>
              <c:f>Sheet1!$C$1</c:f>
              <c:strCache>
                <c:ptCount val="1"/>
                <c:pt idx="0">
                  <c:v>Medicaid</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Sheet1!$C$2:$C$11</c:f>
              <c:numCache>
                <c:formatCode>General</c:formatCode>
                <c:ptCount val="10"/>
                <c:pt idx="0">
                  <c:v>44</c:v>
                </c:pt>
                <c:pt idx="1">
                  <c:v>10</c:v>
                </c:pt>
                <c:pt idx="2">
                  <c:v>19</c:v>
                </c:pt>
                <c:pt idx="3">
                  <c:v>39</c:v>
                </c:pt>
                <c:pt idx="4">
                  <c:v>71</c:v>
                </c:pt>
                <c:pt idx="5">
                  <c:v>52</c:v>
                </c:pt>
                <c:pt idx="6">
                  <c:v>82</c:v>
                </c:pt>
                <c:pt idx="7">
                  <c:v>35</c:v>
                </c:pt>
                <c:pt idx="8">
                  <c:v>2</c:v>
                </c:pt>
              </c:numCache>
            </c:numRef>
          </c:val>
        </c:ser>
        <c:ser>
          <c:idx val="2"/>
          <c:order val="2"/>
          <c:tx>
            <c:strRef>
              <c:f>Sheet1!$D$1</c:f>
              <c:strCache>
                <c:ptCount val="1"/>
                <c:pt idx="0">
                  <c:v>Medicaid Program Not Up Yet</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Sheet1!$D$2:$D$11</c:f>
              <c:numCache>
                <c:formatCode>General</c:formatCode>
                <c:ptCount val="10"/>
                <c:pt idx="0">
                  <c:v>54</c:v>
                </c:pt>
                <c:pt idx="1">
                  <c:v>22</c:v>
                </c:pt>
                <c:pt idx="2">
                  <c:v>21</c:v>
                </c:pt>
                <c:pt idx="3">
                  <c:v>17</c:v>
                </c:pt>
                <c:pt idx="4">
                  <c:v>175</c:v>
                </c:pt>
                <c:pt idx="5">
                  <c:v>82</c:v>
                </c:pt>
                <c:pt idx="6">
                  <c:v>32</c:v>
                </c:pt>
                <c:pt idx="7">
                  <c:v>56</c:v>
                </c:pt>
                <c:pt idx="8">
                  <c:v>3</c:v>
                </c:pt>
              </c:numCache>
            </c:numRef>
          </c:val>
        </c:ser>
        <c:ser>
          <c:idx val="3"/>
          <c:order val="3"/>
          <c:tx>
            <c:strRef>
              <c:f>Sheet1!$E$1</c:f>
              <c:strCache>
                <c:ptCount val="1"/>
                <c:pt idx="0">
                  <c:v>Medicare</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Sheet1!$E$2:$E$11</c:f>
              <c:numCache>
                <c:formatCode>General</c:formatCode>
                <c:ptCount val="10"/>
                <c:pt idx="0">
                  <c:v>8</c:v>
                </c:pt>
                <c:pt idx="1">
                  <c:v>4</c:v>
                </c:pt>
                <c:pt idx="2">
                  <c:v>0</c:v>
                </c:pt>
                <c:pt idx="3">
                  <c:v>1</c:v>
                </c:pt>
                <c:pt idx="4">
                  <c:v>10</c:v>
                </c:pt>
                <c:pt idx="5">
                  <c:v>14</c:v>
                </c:pt>
                <c:pt idx="6">
                  <c:v>3</c:v>
                </c:pt>
                <c:pt idx="7">
                  <c:v>51</c:v>
                </c:pt>
                <c:pt idx="8">
                  <c:v>2</c:v>
                </c:pt>
              </c:numCache>
            </c:numRef>
          </c:val>
        </c:ser>
        <c:overlap val="100"/>
        <c:axId val="92426624"/>
        <c:axId val="92428160"/>
      </c:barChart>
      <c:dateAx>
        <c:axId val="92426624"/>
        <c:scaling>
          <c:orientation val="minMax"/>
        </c:scaling>
        <c:axPos val="b"/>
        <c:numFmt formatCode="[$-409]mmm\-yy;@" sourceLinked="1"/>
        <c:tickLblPos val="nextTo"/>
        <c:txPr>
          <a:bodyPr/>
          <a:lstStyle/>
          <a:p>
            <a:pPr>
              <a:defRPr sz="1100"/>
            </a:pPr>
            <a:endParaRPr lang="en-US"/>
          </a:p>
        </c:txPr>
        <c:crossAx val="92428160"/>
        <c:crosses val="autoZero"/>
        <c:auto val="1"/>
        <c:lblOffset val="100"/>
      </c:dateAx>
      <c:valAx>
        <c:axId val="92428160"/>
        <c:scaling>
          <c:orientation val="minMax"/>
        </c:scaling>
        <c:axPos val="l"/>
        <c:majorGridlines/>
        <c:numFmt formatCode="General" sourceLinked="1"/>
        <c:tickLblPos val="nextTo"/>
        <c:crossAx val="92426624"/>
        <c:crosses val="autoZero"/>
        <c:crossBetween val="between"/>
      </c:valAx>
    </c:plotArea>
    <c:legend>
      <c:legendPos val="r"/>
      <c:txPr>
        <a:bodyPr/>
        <a:lstStyle/>
        <a:p>
          <a:pPr>
            <a:defRPr sz="1200"/>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9"/>
  <c:chart>
    <c:plotArea>
      <c:layout/>
      <c:barChart>
        <c:barDir val="col"/>
        <c:grouping val="stacked"/>
        <c:ser>
          <c:idx val="0"/>
          <c:order val="0"/>
          <c:tx>
            <c:strRef>
              <c:f>Sheet1!$B$1</c:f>
              <c:strCache>
                <c:ptCount val="1"/>
                <c:pt idx="0">
                  <c:v>1</c:v>
                </c:pt>
              </c:strCache>
            </c:strRef>
          </c:tx>
          <c:cat>
            <c:numRef>
              <c:f>Sheet1!$A$2</c:f>
              <c:numCache>
                <c:formatCode>General</c:formatCode>
                <c:ptCount val="1"/>
              </c:numCache>
            </c:numRef>
          </c:cat>
          <c:val>
            <c:numRef>
              <c:f>Sheet1!$B$2</c:f>
              <c:numCache>
                <c:formatCode>General</c:formatCode>
                <c:ptCount val="1"/>
                <c:pt idx="0">
                  <c:v>13459</c:v>
                </c:pt>
              </c:numCache>
            </c:numRef>
          </c:val>
        </c:ser>
        <c:ser>
          <c:idx val="1"/>
          <c:order val="1"/>
          <c:tx>
            <c:strRef>
              <c:f>Sheet1!$C$1</c:f>
              <c:strCache>
                <c:ptCount val="1"/>
                <c:pt idx="0">
                  <c:v>2</c:v>
                </c:pt>
              </c:strCache>
            </c:strRef>
          </c:tx>
          <c:cat>
            <c:numRef>
              <c:f>Sheet1!$A$2</c:f>
              <c:numCache>
                <c:formatCode>General</c:formatCode>
                <c:ptCount val="1"/>
              </c:numCache>
            </c:numRef>
          </c:cat>
          <c:val>
            <c:numRef>
              <c:f>Sheet1!$C$2</c:f>
              <c:numCache>
                <c:formatCode>General</c:formatCode>
                <c:ptCount val="1"/>
                <c:pt idx="0">
                  <c:v>2044</c:v>
                </c:pt>
              </c:numCache>
            </c:numRef>
          </c:val>
        </c:ser>
        <c:ser>
          <c:idx val="2"/>
          <c:order val="2"/>
          <c:tx>
            <c:strRef>
              <c:f>Sheet1!$D$1</c:f>
              <c:strCache>
                <c:ptCount val="1"/>
                <c:pt idx="0">
                  <c:v>3</c:v>
                </c:pt>
              </c:strCache>
            </c:strRef>
          </c:tx>
          <c:cat>
            <c:numRef>
              <c:f>Sheet1!$A$2</c:f>
              <c:numCache>
                <c:formatCode>General</c:formatCode>
                <c:ptCount val="1"/>
              </c:numCache>
            </c:numRef>
          </c:cat>
          <c:val>
            <c:numRef>
              <c:f>Sheet1!$D$2</c:f>
              <c:numCache>
                <c:formatCode>General</c:formatCode>
                <c:ptCount val="1"/>
                <c:pt idx="0">
                  <c:v>347</c:v>
                </c:pt>
              </c:numCache>
            </c:numRef>
          </c:val>
        </c:ser>
        <c:ser>
          <c:idx val="3"/>
          <c:order val="3"/>
          <c:tx>
            <c:strRef>
              <c:f>Sheet1!$E$1</c:f>
              <c:strCache>
                <c:ptCount val="1"/>
                <c:pt idx="0">
                  <c:v>4</c:v>
                </c:pt>
              </c:strCache>
            </c:strRef>
          </c:tx>
          <c:cat>
            <c:numRef>
              <c:f>Sheet1!$A$2</c:f>
              <c:numCache>
                <c:formatCode>General</c:formatCode>
                <c:ptCount val="1"/>
              </c:numCache>
            </c:numRef>
          </c:cat>
          <c:val>
            <c:numRef>
              <c:f>Sheet1!$E$2</c:f>
              <c:numCache>
                <c:formatCode>General</c:formatCode>
                <c:ptCount val="1"/>
                <c:pt idx="0">
                  <c:v>86</c:v>
                </c:pt>
              </c:numCache>
            </c:numRef>
          </c:val>
        </c:ser>
        <c:ser>
          <c:idx val="4"/>
          <c:order val="4"/>
          <c:tx>
            <c:strRef>
              <c:f>Sheet1!$F$1</c:f>
              <c:strCache>
                <c:ptCount val="1"/>
                <c:pt idx="0">
                  <c:v>5</c:v>
                </c:pt>
              </c:strCache>
            </c:strRef>
          </c:tx>
          <c:cat>
            <c:numRef>
              <c:f>Sheet1!$A$2</c:f>
              <c:numCache>
                <c:formatCode>General</c:formatCode>
                <c:ptCount val="1"/>
              </c:numCache>
            </c:numRef>
          </c:cat>
          <c:val>
            <c:numRef>
              <c:f>Sheet1!$F$2</c:f>
              <c:numCache>
                <c:formatCode>General</c:formatCode>
                <c:ptCount val="1"/>
                <c:pt idx="0">
                  <c:v>29</c:v>
                </c:pt>
              </c:numCache>
            </c:numRef>
          </c:val>
        </c:ser>
        <c:ser>
          <c:idx val="5"/>
          <c:order val="5"/>
          <c:tx>
            <c:strRef>
              <c:f>Sheet1!$G$1</c:f>
              <c:strCache>
                <c:ptCount val="1"/>
                <c:pt idx="0">
                  <c:v>6</c:v>
                </c:pt>
              </c:strCache>
            </c:strRef>
          </c:tx>
          <c:cat>
            <c:numRef>
              <c:f>Sheet1!$A$2</c:f>
              <c:numCache>
                <c:formatCode>General</c:formatCode>
                <c:ptCount val="1"/>
              </c:numCache>
            </c:numRef>
          </c:cat>
          <c:val>
            <c:numRef>
              <c:f>Sheet1!$G$2</c:f>
              <c:numCache>
                <c:formatCode>General</c:formatCode>
                <c:ptCount val="1"/>
                <c:pt idx="0">
                  <c:v>5</c:v>
                </c:pt>
              </c:numCache>
            </c:numRef>
          </c:val>
        </c:ser>
        <c:ser>
          <c:idx val="6"/>
          <c:order val="6"/>
          <c:tx>
            <c:strRef>
              <c:f>Sheet1!$H$1</c:f>
              <c:strCache>
                <c:ptCount val="1"/>
                <c:pt idx="0">
                  <c:v>7</c:v>
                </c:pt>
              </c:strCache>
            </c:strRef>
          </c:tx>
          <c:cat>
            <c:numRef>
              <c:f>Sheet1!$A$2</c:f>
              <c:numCache>
                <c:formatCode>General</c:formatCode>
                <c:ptCount val="1"/>
              </c:numCache>
            </c:numRef>
          </c:cat>
          <c:val>
            <c:numRef>
              <c:f>Sheet1!$H$2</c:f>
              <c:numCache>
                <c:formatCode>General</c:formatCode>
                <c:ptCount val="1"/>
                <c:pt idx="0">
                  <c:v>8</c:v>
                </c:pt>
              </c:numCache>
            </c:numRef>
          </c:val>
        </c:ser>
        <c:ser>
          <c:idx val="7"/>
          <c:order val="7"/>
          <c:tx>
            <c:strRef>
              <c:f>Sheet1!$I$1</c:f>
              <c:strCache>
                <c:ptCount val="1"/>
                <c:pt idx="0">
                  <c:v>8</c:v>
                </c:pt>
              </c:strCache>
            </c:strRef>
          </c:tx>
          <c:cat>
            <c:numRef>
              <c:f>Sheet1!$A$2</c:f>
              <c:numCache>
                <c:formatCode>General</c:formatCode>
                <c:ptCount val="1"/>
              </c:numCache>
            </c:numRef>
          </c:cat>
          <c:val>
            <c:numRef>
              <c:f>Sheet1!$I$2</c:f>
              <c:numCache>
                <c:formatCode>General</c:formatCode>
                <c:ptCount val="1"/>
                <c:pt idx="0">
                  <c:v>2</c:v>
                </c:pt>
              </c:numCache>
            </c:numRef>
          </c:val>
        </c:ser>
        <c:ser>
          <c:idx val="8"/>
          <c:order val="8"/>
          <c:tx>
            <c:strRef>
              <c:f>Sheet1!$J$1</c:f>
              <c:strCache>
                <c:ptCount val="1"/>
                <c:pt idx="0">
                  <c:v>13</c:v>
                </c:pt>
              </c:strCache>
            </c:strRef>
          </c:tx>
          <c:cat>
            <c:numRef>
              <c:f>Sheet1!$A$2</c:f>
              <c:numCache>
                <c:formatCode>General</c:formatCode>
                <c:ptCount val="1"/>
              </c:numCache>
            </c:numRef>
          </c:cat>
          <c:val>
            <c:numRef>
              <c:f>Sheet1!$J$2</c:f>
              <c:numCache>
                <c:formatCode>General</c:formatCode>
                <c:ptCount val="1"/>
                <c:pt idx="0">
                  <c:v>1</c:v>
                </c:pt>
              </c:numCache>
            </c:numRef>
          </c:val>
        </c:ser>
        <c:ser>
          <c:idx val="9"/>
          <c:order val="9"/>
          <c:tx>
            <c:strRef>
              <c:f>Sheet1!$K$1</c:f>
              <c:strCache>
                <c:ptCount val="1"/>
                <c:pt idx="0">
                  <c:v>21</c:v>
                </c:pt>
              </c:strCache>
            </c:strRef>
          </c:tx>
          <c:cat>
            <c:numRef>
              <c:f>Sheet1!$A$2</c:f>
              <c:numCache>
                <c:formatCode>General</c:formatCode>
                <c:ptCount val="1"/>
              </c:numCache>
            </c:numRef>
          </c:cat>
          <c:val>
            <c:numRef>
              <c:f>Sheet1!$K$2</c:f>
              <c:numCache>
                <c:formatCode>General</c:formatCode>
                <c:ptCount val="1"/>
                <c:pt idx="0">
                  <c:v>1</c:v>
                </c:pt>
              </c:numCache>
            </c:numRef>
          </c:val>
        </c:ser>
        <c:ser>
          <c:idx val="10"/>
          <c:order val="10"/>
          <c:tx>
            <c:strRef>
              <c:f>Sheet1!$L$1</c:f>
              <c:strCache>
                <c:ptCount val="1"/>
                <c:pt idx="0">
                  <c:v>24</c:v>
                </c:pt>
              </c:strCache>
            </c:strRef>
          </c:tx>
          <c:cat>
            <c:numRef>
              <c:f>Sheet1!$A$2</c:f>
              <c:numCache>
                <c:formatCode>General</c:formatCode>
                <c:ptCount val="1"/>
              </c:numCache>
            </c:numRef>
          </c:cat>
          <c:val>
            <c:numRef>
              <c:f>Sheet1!$L$2</c:f>
              <c:numCache>
                <c:formatCode>General</c:formatCode>
                <c:ptCount val="1"/>
                <c:pt idx="0">
                  <c:v>1</c:v>
                </c:pt>
              </c:numCache>
            </c:numRef>
          </c:val>
        </c:ser>
        <c:overlap val="100"/>
        <c:axId val="90586112"/>
        <c:axId val="90596096"/>
      </c:barChart>
      <c:catAx>
        <c:axId val="90586112"/>
        <c:scaling>
          <c:orientation val="minMax"/>
        </c:scaling>
        <c:axPos val="b"/>
        <c:numFmt formatCode="General" sourceLinked="1"/>
        <c:tickLblPos val="nextTo"/>
        <c:crossAx val="90596096"/>
        <c:crosses val="autoZero"/>
        <c:auto val="1"/>
        <c:lblAlgn val="ctr"/>
        <c:lblOffset val="100"/>
      </c:catAx>
      <c:valAx>
        <c:axId val="90596096"/>
        <c:scaling>
          <c:orientation val="minMax"/>
        </c:scaling>
        <c:axPos val="l"/>
        <c:majorGridlines/>
        <c:numFmt formatCode="General" sourceLinked="1"/>
        <c:tickLblPos val="nextTo"/>
        <c:crossAx val="90586112"/>
        <c:crosses val="autoZero"/>
        <c:crossBetween val="between"/>
      </c:valAx>
    </c:plotArea>
    <c:legend>
      <c:legendPos val="r"/>
    </c:legend>
    <c:plotVisOnly val="1"/>
  </c:chart>
  <c:txPr>
    <a:bodyPr/>
    <a:lstStyle/>
    <a:p>
      <a:pPr>
        <a:defRPr sz="1800"/>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stacked"/>
        <c:ser>
          <c:idx val="0"/>
          <c:order val="0"/>
          <c:tx>
            <c:strRef>
              <c:f>Sheet1!$B$1</c:f>
              <c:strCache>
                <c:ptCount val="1"/>
                <c:pt idx="0">
                  <c:v>Created</c:v>
                </c:pt>
              </c:strCache>
            </c:strRef>
          </c:tx>
          <c:cat>
            <c:numRef>
              <c:f>Sheet1!$A$2:$A$11</c:f>
              <c:numCache>
                <c:formatCode>mmm\-yy</c:formatCode>
                <c:ptCount val="10"/>
                <c:pt idx="0">
                  <c:v>40848</c:v>
                </c:pt>
                <c:pt idx="1">
                  <c:v>40878</c:v>
                </c:pt>
                <c:pt idx="2">
                  <c:v>40909</c:v>
                </c:pt>
                <c:pt idx="3">
                  <c:v>40940</c:v>
                </c:pt>
                <c:pt idx="4">
                  <c:v>40969</c:v>
                </c:pt>
                <c:pt idx="5">
                  <c:v>41000</c:v>
                </c:pt>
                <c:pt idx="6">
                  <c:v>41030</c:v>
                </c:pt>
                <c:pt idx="7">
                  <c:v>41061</c:v>
                </c:pt>
                <c:pt idx="8">
                  <c:v>41091</c:v>
                </c:pt>
                <c:pt idx="9">
                  <c:v>41122</c:v>
                </c:pt>
              </c:numCache>
            </c:numRef>
          </c:cat>
          <c:val>
            <c:numRef>
              <c:f>Sheet1!$B$2:$B$11</c:f>
              <c:numCache>
                <c:formatCode>General</c:formatCode>
                <c:ptCount val="10"/>
                <c:pt idx="0">
                  <c:v>2061</c:v>
                </c:pt>
                <c:pt idx="1">
                  <c:v>1960</c:v>
                </c:pt>
                <c:pt idx="2">
                  <c:v>568</c:v>
                </c:pt>
                <c:pt idx="3">
                  <c:v>1284</c:v>
                </c:pt>
                <c:pt idx="4">
                  <c:v>3963</c:v>
                </c:pt>
                <c:pt idx="5">
                  <c:v>1780</c:v>
                </c:pt>
                <c:pt idx="6">
                  <c:v>2586</c:v>
                </c:pt>
                <c:pt idx="7">
                  <c:v>3838</c:v>
                </c:pt>
                <c:pt idx="8">
                  <c:v>1137</c:v>
                </c:pt>
                <c:pt idx="9">
                  <c:v>60</c:v>
                </c:pt>
              </c:numCache>
            </c:numRef>
          </c:val>
        </c:ser>
        <c:ser>
          <c:idx val="1"/>
          <c:order val="1"/>
          <c:tx>
            <c:strRef>
              <c:f>Sheet1!$C$1</c:f>
              <c:strCache>
                <c:ptCount val="1"/>
                <c:pt idx="0">
                  <c:v>Updated</c:v>
                </c:pt>
              </c:strCache>
            </c:strRef>
          </c:tx>
          <c:cat>
            <c:numRef>
              <c:f>Sheet1!$A$2:$A$11</c:f>
              <c:numCache>
                <c:formatCode>mmm\-yy</c:formatCode>
                <c:ptCount val="10"/>
                <c:pt idx="0">
                  <c:v>40848</c:v>
                </c:pt>
                <c:pt idx="1">
                  <c:v>40878</c:v>
                </c:pt>
                <c:pt idx="2">
                  <c:v>40909</c:v>
                </c:pt>
                <c:pt idx="3">
                  <c:v>40940</c:v>
                </c:pt>
                <c:pt idx="4">
                  <c:v>40969</c:v>
                </c:pt>
                <c:pt idx="5">
                  <c:v>41000</c:v>
                </c:pt>
                <c:pt idx="6">
                  <c:v>41030</c:v>
                </c:pt>
                <c:pt idx="7">
                  <c:v>41061</c:v>
                </c:pt>
                <c:pt idx="8">
                  <c:v>41091</c:v>
                </c:pt>
                <c:pt idx="9">
                  <c:v>41122</c:v>
                </c:pt>
              </c:numCache>
            </c:numRef>
          </c:cat>
          <c:val>
            <c:numRef>
              <c:f>Sheet1!$C$2:$C$11</c:f>
              <c:numCache>
                <c:formatCode>General</c:formatCode>
                <c:ptCount val="10"/>
                <c:pt idx="0">
                  <c:v>0</c:v>
                </c:pt>
                <c:pt idx="1">
                  <c:v>0</c:v>
                </c:pt>
                <c:pt idx="2">
                  <c:v>0</c:v>
                </c:pt>
                <c:pt idx="3">
                  <c:v>873</c:v>
                </c:pt>
                <c:pt idx="4">
                  <c:v>2162</c:v>
                </c:pt>
                <c:pt idx="5">
                  <c:v>429</c:v>
                </c:pt>
                <c:pt idx="6">
                  <c:v>942</c:v>
                </c:pt>
                <c:pt idx="7">
                  <c:v>2661</c:v>
                </c:pt>
                <c:pt idx="8">
                  <c:v>1805</c:v>
                </c:pt>
                <c:pt idx="9">
                  <c:v>67</c:v>
                </c:pt>
              </c:numCache>
            </c:numRef>
          </c:val>
        </c:ser>
        <c:ser>
          <c:idx val="2"/>
          <c:order val="2"/>
          <c:tx>
            <c:strRef>
              <c:f>Sheet1!$D$1</c:f>
              <c:strCache>
                <c:ptCount val="1"/>
                <c:pt idx="0">
                  <c:v>Resolved</c:v>
                </c:pt>
              </c:strCache>
            </c:strRef>
          </c:tx>
          <c:cat>
            <c:numRef>
              <c:f>Sheet1!$A$2:$A$11</c:f>
              <c:numCache>
                <c:formatCode>mmm\-yy</c:formatCode>
                <c:ptCount val="10"/>
                <c:pt idx="0">
                  <c:v>40848</c:v>
                </c:pt>
                <c:pt idx="1">
                  <c:v>40878</c:v>
                </c:pt>
                <c:pt idx="2">
                  <c:v>40909</c:v>
                </c:pt>
                <c:pt idx="3">
                  <c:v>40940</c:v>
                </c:pt>
                <c:pt idx="4">
                  <c:v>40969</c:v>
                </c:pt>
                <c:pt idx="5">
                  <c:v>41000</c:v>
                </c:pt>
                <c:pt idx="6">
                  <c:v>41030</c:v>
                </c:pt>
                <c:pt idx="7">
                  <c:v>41061</c:v>
                </c:pt>
                <c:pt idx="8">
                  <c:v>41091</c:v>
                </c:pt>
                <c:pt idx="9">
                  <c:v>41122</c:v>
                </c:pt>
              </c:numCache>
            </c:numRef>
          </c:cat>
          <c:val>
            <c:numRef>
              <c:f>Sheet1!$D$2:$D$11</c:f>
              <c:numCache>
                <c:formatCode>General</c:formatCode>
                <c:ptCount val="10"/>
                <c:pt idx="0">
                  <c:v>6</c:v>
                </c:pt>
                <c:pt idx="1">
                  <c:v>20</c:v>
                </c:pt>
                <c:pt idx="2">
                  <c:v>1</c:v>
                </c:pt>
                <c:pt idx="3">
                  <c:v>79</c:v>
                </c:pt>
                <c:pt idx="4">
                  <c:v>213</c:v>
                </c:pt>
                <c:pt idx="5">
                  <c:v>158</c:v>
                </c:pt>
                <c:pt idx="6">
                  <c:v>331</c:v>
                </c:pt>
                <c:pt idx="7">
                  <c:v>504</c:v>
                </c:pt>
                <c:pt idx="8">
                  <c:v>278</c:v>
                </c:pt>
                <c:pt idx="9">
                  <c:v>20</c:v>
                </c:pt>
              </c:numCache>
            </c:numRef>
          </c:val>
        </c:ser>
        <c:overlap val="100"/>
        <c:axId val="91543808"/>
        <c:axId val="91435008"/>
      </c:barChart>
      <c:dateAx>
        <c:axId val="91543808"/>
        <c:scaling>
          <c:orientation val="minMax"/>
        </c:scaling>
        <c:axPos val="b"/>
        <c:numFmt formatCode="mmm\-yy" sourceLinked="1"/>
        <c:tickLblPos val="nextTo"/>
        <c:crossAx val="91435008"/>
        <c:crosses val="autoZero"/>
        <c:auto val="1"/>
        <c:lblOffset val="100"/>
      </c:dateAx>
      <c:valAx>
        <c:axId val="91435008"/>
        <c:scaling>
          <c:orientation val="minMax"/>
        </c:scaling>
        <c:axPos val="l"/>
        <c:majorGridlines/>
        <c:numFmt formatCode="General" sourceLinked="1"/>
        <c:tickLblPos val="nextTo"/>
        <c:crossAx val="91543808"/>
        <c:crosses val="autoZero"/>
        <c:crossBetween val="between"/>
      </c:valAx>
    </c:plotArea>
    <c:legend>
      <c:legendPos val="r"/>
    </c:legend>
    <c:plotVisOnly val="1"/>
  </c:chart>
  <c:txPr>
    <a:bodyPr/>
    <a:lstStyle/>
    <a:p>
      <a:pPr>
        <a:defRPr sz="1800"/>
      </a:pPr>
      <a:endParaRPr lang="en-US"/>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1"/>
  <c:chart>
    <c:autoTitleDeleted val="1"/>
    <c:plotArea>
      <c:layout/>
      <c:pieChart>
        <c:varyColors val="1"/>
        <c:ser>
          <c:idx val="0"/>
          <c:order val="0"/>
          <c:tx>
            <c:strRef>
              <c:f>Sheet1!$B$1</c:f>
              <c:strCache>
                <c:ptCount val="1"/>
                <c:pt idx="0">
                  <c:v>Number of Issues</c:v>
                </c:pt>
              </c:strCache>
            </c:strRef>
          </c:tx>
          <c:dLbls>
            <c:dLbl>
              <c:idx val="3"/>
              <c:layout>
                <c:manualLayout>
                  <c:x val="-0.18680706185311741"/>
                  <c:y val="7.0150816522362199E-4"/>
                </c:manualLayout>
              </c:layout>
              <c:spPr/>
              <c:txPr>
                <a:bodyPr/>
                <a:lstStyle/>
                <a:p>
                  <a:pPr>
                    <a:defRPr sz="1300">
                      <a:solidFill>
                        <a:schemeClr val="tx1"/>
                      </a:solidFill>
                    </a:defRPr>
                  </a:pPr>
                  <a:endParaRPr lang="en-US"/>
                </a:p>
              </c:txPr>
              <c:showCatName val="1"/>
              <c:showPercent val="1"/>
            </c:dLbl>
            <c:txPr>
              <a:bodyPr/>
              <a:lstStyle/>
              <a:p>
                <a:pPr>
                  <a:defRPr sz="1300">
                    <a:solidFill>
                      <a:schemeClr val="bg1"/>
                    </a:solidFill>
                  </a:defRPr>
                </a:pPr>
                <a:endParaRPr lang="en-US"/>
              </a:p>
            </c:txPr>
            <c:showCatName val="1"/>
            <c:showPercent val="1"/>
            <c:showLeaderLines val="1"/>
          </c:dLbls>
          <c:cat>
            <c:strRef>
              <c:f>Sheet1!$A$2:$A$5</c:f>
              <c:strCache>
                <c:ptCount val="4"/>
                <c:pt idx="0">
                  <c:v>Practice Issues</c:v>
                </c:pt>
                <c:pt idx="1">
                  <c:v>MU Measures</c:v>
                </c:pt>
                <c:pt idx="2">
                  <c:v>Vendor Issues</c:v>
                </c:pt>
                <c:pt idx="3">
                  <c:v>Attestation Process</c:v>
                </c:pt>
              </c:strCache>
            </c:strRef>
          </c:cat>
          <c:val>
            <c:numRef>
              <c:f>Sheet1!$B$2:$B$5</c:f>
              <c:numCache>
                <c:formatCode>General</c:formatCode>
                <c:ptCount val="4"/>
                <c:pt idx="0">
                  <c:v>14678</c:v>
                </c:pt>
                <c:pt idx="1">
                  <c:v>3997</c:v>
                </c:pt>
                <c:pt idx="2">
                  <c:v>7352</c:v>
                </c:pt>
                <c:pt idx="3">
                  <c:v>3459</c:v>
                </c:pt>
              </c:numCache>
            </c:numRef>
          </c:val>
        </c:ser>
        <c:firstSliceAng val="0"/>
      </c:pieChart>
    </c:plotArea>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12"/>
  <c:chart>
    <c:autoTitleDeleted val="1"/>
    <c:plotArea>
      <c:layout/>
      <c:pieChart>
        <c:varyColors val="1"/>
        <c:ser>
          <c:idx val="0"/>
          <c:order val="0"/>
          <c:tx>
            <c:strRef>
              <c:f>Sheet1!$B$1</c:f>
              <c:strCache>
                <c:ptCount val="1"/>
                <c:pt idx="0">
                  <c:v>Number of Issues</c:v>
                </c:pt>
              </c:strCache>
            </c:strRef>
          </c:tx>
          <c:dLbls>
            <c:dLbl>
              <c:idx val="3"/>
              <c:spPr/>
              <c:txPr>
                <a:bodyPr/>
                <a:lstStyle/>
                <a:p>
                  <a:pPr>
                    <a:defRPr sz="1400">
                      <a:solidFill>
                        <a:schemeClr val="tx1"/>
                      </a:solidFill>
                    </a:defRPr>
                  </a:pPr>
                  <a:endParaRPr lang="en-US"/>
                </a:p>
              </c:txPr>
            </c:dLbl>
            <c:dLbl>
              <c:idx val="4"/>
              <c:spPr/>
              <c:txPr>
                <a:bodyPr/>
                <a:lstStyle/>
                <a:p>
                  <a:pPr>
                    <a:defRPr sz="1400">
                      <a:solidFill>
                        <a:schemeClr val="tx1"/>
                      </a:solidFill>
                    </a:defRPr>
                  </a:pPr>
                  <a:endParaRPr lang="en-US"/>
                </a:p>
              </c:txPr>
            </c:dLbl>
            <c:dLbl>
              <c:idx val="6"/>
              <c:layout>
                <c:manualLayout>
                  <c:x val="0.13043551438695428"/>
                  <c:y val="0.1430293109487337"/>
                </c:manualLayout>
              </c:layout>
              <c:dLblPos val="bestFit"/>
              <c:showCatName val="1"/>
              <c:showPercent val="1"/>
            </c:dLbl>
            <c:txPr>
              <a:bodyPr/>
              <a:lstStyle/>
              <a:p>
                <a:pPr>
                  <a:defRPr sz="1400">
                    <a:solidFill>
                      <a:schemeClr val="bg1"/>
                    </a:solidFill>
                  </a:defRPr>
                </a:pPr>
                <a:endParaRPr lang="en-US"/>
              </a:p>
            </c:txPr>
            <c:dLblPos val="bestFit"/>
            <c:showCatName val="1"/>
            <c:showPercent val="1"/>
            <c:showLeaderLines val="1"/>
          </c:dLbls>
          <c:cat>
            <c:strRef>
              <c:f>Sheet1!$A$2:$A$8</c:f>
              <c:strCache>
                <c:ptCount val="7"/>
                <c:pt idx="0">
                  <c:v>Administrative</c:v>
                </c:pt>
                <c:pt idx="1">
                  <c:v>Financial</c:v>
                </c:pt>
                <c:pt idx="2">
                  <c:v>Provider Engagement</c:v>
                </c:pt>
                <c:pt idx="3">
                  <c:v>Staffing</c:v>
                </c:pt>
                <c:pt idx="4">
                  <c:v>Training</c:v>
                </c:pt>
                <c:pt idx="5">
                  <c:v>Vendor Selection</c:v>
                </c:pt>
                <c:pt idx="6">
                  <c:v>Workflow Adoption</c:v>
                </c:pt>
              </c:strCache>
            </c:strRef>
          </c:cat>
          <c:val>
            <c:numRef>
              <c:f>Sheet1!$B$2:$B$8</c:f>
              <c:numCache>
                <c:formatCode>General</c:formatCode>
                <c:ptCount val="7"/>
                <c:pt idx="0">
                  <c:v>326</c:v>
                </c:pt>
                <c:pt idx="1">
                  <c:v>222</c:v>
                </c:pt>
                <c:pt idx="2">
                  <c:v>448</c:v>
                </c:pt>
                <c:pt idx="3">
                  <c:v>169</c:v>
                </c:pt>
                <c:pt idx="4">
                  <c:v>120</c:v>
                </c:pt>
                <c:pt idx="5">
                  <c:v>666</c:v>
                </c:pt>
                <c:pt idx="6">
                  <c:v>207</c:v>
                </c:pt>
              </c:numCache>
            </c:numRef>
          </c:val>
        </c:ser>
        <c:firstSliceAng val="0"/>
      </c:pieChart>
    </c:plotArea>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stacked"/>
        <c:ser>
          <c:idx val="0"/>
          <c:order val="0"/>
          <c:tx>
            <c:strRef>
              <c:f>Sheet1!$B$1</c:f>
              <c:strCache>
                <c:ptCount val="1"/>
                <c:pt idx="0">
                  <c:v>Administrative</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Sheet1!$B$2:$B$11</c:f>
              <c:numCache>
                <c:formatCode>General</c:formatCode>
                <c:ptCount val="10"/>
                <c:pt idx="0">
                  <c:v>7</c:v>
                </c:pt>
                <c:pt idx="1">
                  <c:v>11</c:v>
                </c:pt>
                <c:pt idx="2">
                  <c:v>25</c:v>
                </c:pt>
                <c:pt idx="3">
                  <c:v>50</c:v>
                </c:pt>
                <c:pt idx="4">
                  <c:v>41</c:v>
                </c:pt>
                <c:pt idx="5">
                  <c:v>58</c:v>
                </c:pt>
                <c:pt idx="6">
                  <c:v>30</c:v>
                </c:pt>
                <c:pt idx="7">
                  <c:v>36</c:v>
                </c:pt>
                <c:pt idx="8">
                  <c:v>56</c:v>
                </c:pt>
                <c:pt idx="9">
                  <c:v>3</c:v>
                </c:pt>
              </c:numCache>
            </c:numRef>
          </c:val>
        </c:ser>
        <c:ser>
          <c:idx val="1"/>
          <c:order val="1"/>
          <c:tx>
            <c:strRef>
              <c:f>Sheet1!$C$1</c:f>
              <c:strCache>
                <c:ptCount val="1"/>
                <c:pt idx="0">
                  <c:v>Financial</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Sheet1!$C$2:$C$11</c:f>
              <c:numCache>
                <c:formatCode>General</c:formatCode>
                <c:ptCount val="10"/>
                <c:pt idx="0">
                  <c:v>12</c:v>
                </c:pt>
                <c:pt idx="1">
                  <c:v>6</c:v>
                </c:pt>
                <c:pt idx="2">
                  <c:v>15</c:v>
                </c:pt>
                <c:pt idx="3">
                  <c:v>11</c:v>
                </c:pt>
                <c:pt idx="4">
                  <c:v>43</c:v>
                </c:pt>
                <c:pt idx="5">
                  <c:v>42</c:v>
                </c:pt>
                <c:pt idx="6">
                  <c:v>33</c:v>
                </c:pt>
                <c:pt idx="7">
                  <c:v>31</c:v>
                </c:pt>
                <c:pt idx="8">
                  <c:v>12</c:v>
                </c:pt>
                <c:pt idx="9">
                  <c:v>0</c:v>
                </c:pt>
              </c:numCache>
            </c:numRef>
          </c:val>
        </c:ser>
        <c:ser>
          <c:idx val="2"/>
          <c:order val="2"/>
          <c:tx>
            <c:strRef>
              <c:f>Sheet1!$D$1</c:f>
              <c:strCache>
                <c:ptCount val="1"/>
                <c:pt idx="0">
                  <c:v>Provider Engagement</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Sheet1!$D$2:$D$11</c:f>
              <c:numCache>
                <c:formatCode>General</c:formatCode>
                <c:ptCount val="10"/>
                <c:pt idx="0">
                  <c:v>10</c:v>
                </c:pt>
                <c:pt idx="1">
                  <c:v>21</c:v>
                </c:pt>
                <c:pt idx="2">
                  <c:v>20</c:v>
                </c:pt>
                <c:pt idx="3">
                  <c:v>65</c:v>
                </c:pt>
                <c:pt idx="4">
                  <c:v>40</c:v>
                </c:pt>
                <c:pt idx="5">
                  <c:v>78</c:v>
                </c:pt>
                <c:pt idx="6">
                  <c:v>74</c:v>
                </c:pt>
                <c:pt idx="7">
                  <c:v>62</c:v>
                </c:pt>
                <c:pt idx="8">
                  <c:v>61</c:v>
                </c:pt>
                <c:pt idx="9">
                  <c:v>1</c:v>
                </c:pt>
              </c:numCache>
            </c:numRef>
          </c:val>
        </c:ser>
        <c:ser>
          <c:idx val="3"/>
          <c:order val="3"/>
          <c:tx>
            <c:strRef>
              <c:f>Sheet1!$E$1</c:f>
              <c:strCache>
                <c:ptCount val="1"/>
                <c:pt idx="0">
                  <c:v>Staffing</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Sheet1!$E$2:$E$11</c:f>
              <c:numCache>
                <c:formatCode>General</c:formatCode>
                <c:ptCount val="10"/>
                <c:pt idx="0">
                  <c:v>1</c:v>
                </c:pt>
                <c:pt idx="1">
                  <c:v>3</c:v>
                </c:pt>
                <c:pt idx="2">
                  <c:v>6</c:v>
                </c:pt>
                <c:pt idx="3">
                  <c:v>1</c:v>
                </c:pt>
                <c:pt idx="4">
                  <c:v>15</c:v>
                </c:pt>
                <c:pt idx="5">
                  <c:v>17</c:v>
                </c:pt>
                <c:pt idx="6">
                  <c:v>56</c:v>
                </c:pt>
                <c:pt idx="7">
                  <c:v>55</c:v>
                </c:pt>
                <c:pt idx="8">
                  <c:v>13</c:v>
                </c:pt>
                <c:pt idx="9">
                  <c:v>0</c:v>
                </c:pt>
              </c:numCache>
            </c:numRef>
          </c:val>
        </c:ser>
        <c:ser>
          <c:idx val="4"/>
          <c:order val="4"/>
          <c:tx>
            <c:strRef>
              <c:f>Sheet1!$F$1</c:f>
              <c:strCache>
                <c:ptCount val="1"/>
                <c:pt idx="0">
                  <c:v>Training</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Sheet1!$F$2:$F$11</c:f>
              <c:numCache>
                <c:formatCode>General</c:formatCode>
                <c:ptCount val="10"/>
                <c:pt idx="0">
                  <c:v>11</c:v>
                </c:pt>
                <c:pt idx="1">
                  <c:v>6</c:v>
                </c:pt>
                <c:pt idx="2">
                  <c:v>1</c:v>
                </c:pt>
                <c:pt idx="3">
                  <c:v>11</c:v>
                </c:pt>
                <c:pt idx="4">
                  <c:v>8</c:v>
                </c:pt>
                <c:pt idx="5">
                  <c:v>18</c:v>
                </c:pt>
                <c:pt idx="6">
                  <c:v>24</c:v>
                </c:pt>
                <c:pt idx="7">
                  <c:v>27</c:v>
                </c:pt>
                <c:pt idx="8">
                  <c:v>13</c:v>
                </c:pt>
                <c:pt idx="9">
                  <c:v>1</c:v>
                </c:pt>
              </c:numCache>
            </c:numRef>
          </c:val>
        </c:ser>
        <c:ser>
          <c:idx val="5"/>
          <c:order val="5"/>
          <c:tx>
            <c:strRef>
              <c:f>Sheet1!$G$1</c:f>
              <c:strCache>
                <c:ptCount val="1"/>
                <c:pt idx="0">
                  <c:v>Vendor Selection</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Sheet1!$G$2:$G$11</c:f>
              <c:numCache>
                <c:formatCode>General</c:formatCode>
                <c:ptCount val="10"/>
                <c:pt idx="0">
                  <c:v>7</c:v>
                </c:pt>
                <c:pt idx="1">
                  <c:v>136</c:v>
                </c:pt>
                <c:pt idx="2">
                  <c:v>24</c:v>
                </c:pt>
                <c:pt idx="3">
                  <c:v>88</c:v>
                </c:pt>
                <c:pt idx="4">
                  <c:v>64</c:v>
                </c:pt>
                <c:pt idx="5">
                  <c:v>29</c:v>
                </c:pt>
                <c:pt idx="6">
                  <c:v>123</c:v>
                </c:pt>
                <c:pt idx="7">
                  <c:v>101</c:v>
                </c:pt>
                <c:pt idx="8">
                  <c:v>90</c:v>
                </c:pt>
                <c:pt idx="9">
                  <c:v>2</c:v>
                </c:pt>
              </c:numCache>
            </c:numRef>
          </c:val>
        </c:ser>
        <c:ser>
          <c:idx val="6"/>
          <c:order val="6"/>
          <c:tx>
            <c:strRef>
              <c:f>Sheet1!$H$1</c:f>
              <c:strCache>
                <c:ptCount val="1"/>
                <c:pt idx="0">
                  <c:v>Workflow Adoption</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Sheet1!$H$2:$H$11</c:f>
              <c:numCache>
                <c:formatCode>General</c:formatCode>
                <c:ptCount val="10"/>
                <c:pt idx="0">
                  <c:v>1</c:v>
                </c:pt>
                <c:pt idx="1">
                  <c:v>14</c:v>
                </c:pt>
                <c:pt idx="2">
                  <c:v>3</c:v>
                </c:pt>
                <c:pt idx="3">
                  <c:v>13</c:v>
                </c:pt>
                <c:pt idx="4">
                  <c:v>40</c:v>
                </c:pt>
                <c:pt idx="5">
                  <c:v>24</c:v>
                </c:pt>
                <c:pt idx="6">
                  <c:v>49</c:v>
                </c:pt>
                <c:pt idx="7">
                  <c:v>45</c:v>
                </c:pt>
                <c:pt idx="8">
                  <c:v>12</c:v>
                </c:pt>
                <c:pt idx="9">
                  <c:v>3</c:v>
                </c:pt>
              </c:numCache>
            </c:numRef>
          </c:val>
        </c:ser>
        <c:overlap val="100"/>
        <c:axId val="91981696"/>
        <c:axId val="91983232"/>
      </c:barChart>
      <c:dateAx>
        <c:axId val="91981696"/>
        <c:scaling>
          <c:orientation val="minMax"/>
        </c:scaling>
        <c:axPos val="b"/>
        <c:numFmt formatCode="[$-409]mmm\-yy;@" sourceLinked="1"/>
        <c:tickLblPos val="nextTo"/>
        <c:txPr>
          <a:bodyPr/>
          <a:lstStyle/>
          <a:p>
            <a:pPr>
              <a:defRPr sz="1100"/>
            </a:pPr>
            <a:endParaRPr lang="en-US"/>
          </a:p>
        </c:txPr>
        <c:crossAx val="91983232"/>
        <c:crosses val="autoZero"/>
        <c:auto val="1"/>
        <c:lblOffset val="100"/>
      </c:dateAx>
      <c:valAx>
        <c:axId val="91983232"/>
        <c:scaling>
          <c:orientation val="minMax"/>
        </c:scaling>
        <c:axPos val="l"/>
        <c:majorGridlines/>
        <c:numFmt formatCode="General" sourceLinked="1"/>
        <c:tickLblPos val="nextTo"/>
        <c:crossAx val="91981696"/>
        <c:crosses val="autoZero"/>
        <c:crossBetween val="between"/>
      </c:valAx>
    </c:plotArea>
    <c:legend>
      <c:legendPos val="r"/>
      <c:layout/>
      <c:txPr>
        <a:bodyPr/>
        <a:lstStyle/>
        <a:p>
          <a:pPr>
            <a:defRPr sz="900"/>
          </a:pPr>
          <a:endParaRPr lang="en-US"/>
        </a:p>
      </c:txPr>
    </c:legend>
    <c:plotVisOnly val="1"/>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style val="13"/>
  <c:chart>
    <c:autoTitleDeleted val="1"/>
    <c:plotArea>
      <c:layout/>
      <c:pieChart>
        <c:varyColors val="1"/>
        <c:ser>
          <c:idx val="0"/>
          <c:order val="0"/>
          <c:tx>
            <c:strRef>
              <c:f>Sheet1!$B$1</c:f>
              <c:strCache>
                <c:ptCount val="1"/>
                <c:pt idx="0">
                  <c:v>Number of Issues</c:v>
                </c:pt>
              </c:strCache>
            </c:strRef>
          </c:tx>
          <c:dLbls>
            <c:dLbl>
              <c:idx val="0"/>
              <c:tx>
                <c:rich>
                  <a:bodyPr/>
                  <a:lstStyle/>
                  <a:p>
                    <a:r>
                      <a:rPr lang="en-US" dirty="0">
                        <a:solidFill>
                          <a:schemeClr val="bg1"/>
                        </a:solidFill>
                      </a:rPr>
                      <a:t>Certification
12%</a:t>
                    </a:r>
                  </a:p>
                </c:rich>
              </c:tx>
              <c:showCatName val="1"/>
              <c:showPercent val="1"/>
            </c:dLbl>
            <c:dLbl>
              <c:idx val="1"/>
              <c:tx>
                <c:rich>
                  <a:bodyPr/>
                  <a:lstStyle/>
                  <a:p>
                    <a:r>
                      <a:rPr lang="en-US" dirty="0">
                        <a:solidFill>
                          <a:schemeClr val="bg1"/>
                        </a:solidFill>
                      </a:rPr>
                      <a:t>Delays In Implementation/Installation
27%</a:t>
                    </a:r>
                  </a:p>
                </c:rich>
              </c:tx>
              <c:showCatName val="1"/>
              <c:showPercent val="1"/>
            </c:dLbl>
            <c:dLbl>
              <c:idx val="3"/>
              <c:layout>
                <c:manualLayout>
                  <c:x val="-2.3802605225301456E-2"/>
                  <c:y val="-9.6424254572178847E-3"/>
                </c:manualLayout>
              </c:layout>
              <c:showCatName val="1"/>
              <c:showPercent val="1"/>
            </c:dLbl>
            <c:txPr>
              <a:bodyPr/>
              <a:lstStyle/>
              <a:p>
                <a:pPr>
                  <a:defRPr sz="1200"/>
                </a:pPr>
                <a:endParaRPr lang="en-US"/>
              </a:p>
            </c:txPr>
            <c:showCatName val="1"/>
            <c:showPercent val="1"/>
            <c:showLeaderLines val="1"/>
          </c:dLbls>
          <c:cat>
            <c:strRef>
              <c:f>Sheet1!$A$2:$A$10</c:f>
              <c:strCache>
                <c:ptCount val="9"/>
                <c:pt idx="0">
                  <c:v>Certification</c:v>
                </c:pt>
                <c:pt idx="1">
                  <c:v>Delays In Implementation/Installation</c:v>
                </c:pt>
                <c:pt idx="2">
                  <c:v>Inaccurate Reports And/Or Data</c:v>
                </c:pt>
                <c:pt idx="3">
                  <c:v>Lack Of Support</c:v>
                </c:pt>
                <c:pt idx="4">
                  <c:v>Reports Slow/Not Available</c:v>
                </c:pt>
                <c:pt idx="5">
                  <c:v>Technical</c:v>
                </c:pt>
                <c:pt idx="6">
                  <c:v>Training/Support Materials</c:v>
                </c:pt>
                <c:pt idx="7">
                  <c:v>Upgrade</c:v>
                </c:pt>
                <c:pt idx="8">
                  <c:v>Vendor Selection</c:v>
                </c:pt>
              </c:strCache>
            </c:strRef>
          </c:cat>
          <c:val>
            <c:numRef>
              <c:f>Sheet1!$B$2:$B$10</c:f>
              <c:numCache>
                <c:formatCode>General</c:formatCode>
                <c:ptCount val="9"/>
                <c:pt idx="0">
                  <c:v>799</c:v>
                </c:pt>
                <c:pt idx="1">
                  <c:v>1807</c:v>
                </c:pt>
                <c:pt idx="2">
                  <c:v>695</c:v>
                </c:pt>
                <c:pt idx="3">
                  <c:v>213</c:v>
                </c:pt>
                <c:pt idx="4">
                  <c:v>1045</c:v>
                </c:pt>
                <c:pt idx="5">
                  <c:v>803</c:v>
                </c:pt>
                <c:pt idx="6">
                  <c:v>266</c:v>
                </c:pt>
                <c:pt idx="7">
                  <c:v>966</c:v>
                </c:pt>
                <c:pt idx="8">
                  <c:v>4</c:v>
                </c:pt>
              </c:numCache>
            </c:numRef>
          </c:val>
        </c:ser>
        <c:firstSliceAng val="0"/>
      </c:pieChart>
    </c:plotArea>
    <c:plotVisOnly val="1"/>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stacked"/>
        <c:ser>
          <c:idx val="0"/>
          <c:order val="0"/>
          <c:tx>
            <c:strRef>
              <c:f>Sheet1!$B$1</c:f>
              <c:strCache>
                <c:ptCount val="1"/>
                <c:pt idx="0">
                  <c:v>Certification</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Sheet1!$B$2:$B$11</c:f>
              <c:numCache>
                <c:formatCode>General</c:formatCode>
                <c:ptCount val="10"/>
                <c:pt idx="0">
                  <c:v>0</c:v>
                </c:pt>
                <c:pt idx="1">
                  <c:v>6</c:v>
                </c:pt>
                <c:pt idx="2">
                  <c:v>0</c:v>
                </c:pt>
                <c:pt idx="3">
                  <c:v>9</c:v>
                </c:pt>
                <c:pt idx="4">
                  <c:v>45</c:v>
                </c:pt>
                <c:pt idx="5">
                  <c:v>4</c:v>
                </c:pt>
                <c:pt idx="6">
                  <c:v>6</c:v>
                </c:pt>
                <c:pt idx="7">
                  <c:v>9</c:v>
                </c:pt>
                <c:pt idx="8">
                  <c:v>24</c:v>
                </c:pt>
                <c:pt idx="9">
                  <c:v>7</c:v>
                </c:pt>
              </c:numCache>
            </c:numRef>
          </c:val>
        </c:ser>
        <c:ser>
          <c:idx val="1"/>
          <c:order val="1"/>
          <c:tx>
            <c:strRef>
              <c:f>Sheet1!$C$1</c:f>
              <c:strCache>
                <c:ptCount val="1"/>
                <c:pt idx="0">
                  <c:v>Delays In Implementation/Installation</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Sheet1!$C$2:$C$11</c:f>
              <c:numCache>
                <c:formatCode>General</c:formatCode>
                <c:ptCount val="10"/>
                <c:pt idx="0">
                  <c:v>2</c:v>
                </c:pt>
                <c:pt idx="1">
                  <c:v>5</c:v>
                </c:pt>
                <c:pt idx="2">
                  <c:v>8</c:v>
                </c:pt>
                <c:pt idx="3">
                  <c:v>23</c:v>
                </c:pt>
                <c:pt idx="4">
                  <c:v>7</c:v>
                </c:pt>
                <c:pt idx="5">
                  <c:v>9</c:v>
                </c:pt>
                <c:pt idx="6">
                  <c:v>73</c:v>
                </c:pt>
                <c:pt idx="7">
                  <c:v>24</c:v>
                </c:pt>
                <c:pt idx="8">
                  <c:v>33</c:v>
                </c:pt>
                <c:pt idx="9">
                  <c:v>3</c:v>
                </c:pt>
              </c:numCache>
            </c:numRef>
          </c:val>
        </c:ser>
        <c:ser>
          <c:idx val="2"/>
          <c:order val="2"/>
          <c:tx>
            <c:strRef>
              <c:f>Sheet1!$D$1</c:f>
              <c:strCache>
                <c:ptCount val="1"/>
                <c:pt idx="0">
                  <c:v>Inaccurate Reports and/or Data</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Sheet1!$D$2:$D$11</c:f>
              <c:numCache>
                <c:formatCode>General</c:formatCode>
                <c:ptCount val="10"/>
                <c:pt idx="0">
                  <c:v>2</c:v>
                </c:pt>
                <c:pt idx="1">
                  <c:v>0</c:v>
                </c:pt>
                <c:pt idx="2">
                  <c:v>2</c:v>
                </c:pt>
                <c:pt idx="3">
                  <c:v>5</c:v>
                </c:pt>
                <c:pt idx="4">
                  <c:v>16</c:v>
                </c:pt>
                <c:pt idx="5">
                  <c:v>9</c:v>
                </c:pt>
                <c:pt idx="6">
                  <c:v>13</c:v>
                </c:pt>
                <c:pt idx="7">
                  <c:v>36</c:v>
                </c:pt>
                <c:pt idx="8">
                  <c:v>11</c:v>
                </c:pt>
                <c:pt idx="9">
                  <c:v>0</c:v>
                </c:pt>
              </c:numCache>
            </c:numRef>
          </c:val>
        </c:ser>
        <c:ser>
          <c:idx val="3"/>
          <c:order val="3"/>
          <c:tx>
            <c:strRef>
              <c:f>Sheet1!$E$1</c:f>
              <c:strCache>
                <c:ptCount val="1"/>
                <c:pt idx="0">
                  <c:v>Lack Of Support</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Sheet1!$E$2:$E$11</c:f>
              <c:numCache>
                <c:formatCode>General</c:formatCode>
                <c:ptCount val="10"/>
                <c:pt idx="0">
                  <c:v>1</c:v>
                </c:pt>
                <c:pt idx="1">
                  <c:v>2</c:v>
                </c:pt>
                <c:pt idx="2">
                  <c:v>37</c:v>
                </c:pt>
                <c:pt idx="3">
                  <c:v>13</c:v>
                </c:pt>
                <c:pt idx="4">
                  <c:v>10</c:v>
                </c:pt>
                <c:pt idx="5">
                  <c:v>5</c:v>
                </c:pt>
                <c:pt idx="6">
                  <c:v>6</c:v>
                </c:pt>
                <c:pt idx="7">
                  <c:v>10</c:v>
                </c:pt>
                <c:pt idx="8">
                  <c:v>2</c:v>
                </c:pt>
                <c:pt idx="9">
                  <c:v>0</c:v>
                </c:pt>
              </c:numCache>
            </c:numRef>
          </c:val>
        </c:ser>
        <c:ser>
          <c:idx val="4"/>
          <c:order val="4"/>
          <c:tx>
            <c:strRef>
              <c:f>Sheet1!$F$1</c:f>
              <c:strCache>
                <c:ptCount val="1"/>
                <c:pt idx="0">
                  <c:v>Reports Slow/Not Available</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Sheet1!$F$2:$F$11</c:f>
              <c:numCache>
                <c:formatCode>General</c:formatCode>
                <c:ptCount val="10"/>
                <c:pt idx="0">
                  <c:v>2</c:v>
                </c:pt>
                <c:pt idx="1">
                  <c:v>18</c:v>
                </c:pt>
                <c:pt idx="2">
                  <c:v>14</c:v>
                </c:pt>
                <c:pt idx="3">
                  <c:v>34</c:v>
                </c:pt>
                <c:pt idx="4">
                  <c:v>53</c:v>
                </c:pt>
                <c:pt idx="5">
                  <c:v>43</c:v>
                </c:pt>
                <c:pt idx="6">
                  <c:v>87</c:v>
                </c:pt>
                <c:pt idx="7">
                  <c:v>58</c:v>
                </c:pt>
                <c:pt idx="8">
                  <c:v>48</c:v>
                </c:pt>
                <c:pt idx="9">
                  <c:v>4</c:v>
                </c:pt>
              </c:numCache>
            </c:numRef>
          </c:val>
        </c:ser>
        <c:ser>
          <c:idx val="5"/>
          <c:order val="5"/>
          <c:tx>
            <c:strRef>
              <c:f>Sheet1!$G$1</c:f>
              <c:strCache>
                <c:ptCount val="1"/>
                <c:pt idx="0">
                  <c:v>Technical</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Sheet1!$G$2:$G$11</c:f>
              <c:numCache>
                <c:formatCode>General</c:formatCode>
                <c:ptCount val="10"/>
                <c:pt idx="0">
                  <c:v>3</c:v>
                </c:pt>
                <c:pt idx="1">
                  <c:v>4</c:v>
                </c:pt>
                <c:pt idx="2">
                  <c:v>18</c:v>
                </c:pt>
                <c:pt idx="3">
                  <c:v>16</c:v>
                </c:pt>
                <c:pt idx="4">
                  <c:v>18</c:v>
                </c:pt>
                <c:pt idx="5">
                  <c:v>21</c:v>
                </c:pt>
                <c:pt idx="6">
                  <c:v>29</c:v>
                </c:pt>
                <c:pt idx="7">
                  <c:v>20</c:v>
                </c:pt>
                <c:pt idx="8">
                  <c:v>7</c:v>
                </c:pt>
                <c:pt idx="9">
                  <c:v>0</c:v>
                </c:pt>
              </c:numCache>
            </c:numRef>
          </c:val>
        </c:ser>
        <c:ser>
          <c:idx val="6"/>
          <c:order val="6"/>
          <c:tx>
            <c:strRef>
              <c:f>Sheet1!$H$1</c:f>
              <c:strCache>
                <c:ptCount val="1"/>
                <c:pt idx="0">
                  <c:v>Training/Support materials</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Sheet1!$H$2:$H$11</c:f>
              <c:numCache>
                <c:formatCode>General</c:formatCode>
                <c:ptCount val="10"/>
                <c:pt idx="0">
                  <c:v>3</c:v>
                </c:pt>
                <c:pt idx="1">
                  <c:v>3</c:v>
                </c:pt>
                <c:pt idx="2">
                  <c:v>1</c:v>
                </c:pt>
                <c:pt idx="3">
                  <c:v>2</c:v>
                </c:pt>
                <c:pt idx="4">
                  <c:v>39</c:v>
                </c:pt>
                <c:pt idx="5">
                  <c:v>23</c:v>
                </c:pt>
                <c:pt idx="6">
                  <c:v>4</c:v>
                </c:pt>
                <c:pt idx="7">
                  <c:v>2</c:v>
                </c:pt>
                <c:pt idx="8">
                  <c:v>37</c:v>
                </c:pt>
                <c:pt idx="9">
                  <c:v>0</c:v>
                </c:pt>
              </c:numCache>
            </c:numRef>
          </c:val>
        </c:ser>
        <c:ser>
          <c:idx val="7"/>
          <c:order val="7"/>
          <c:tx>
            <c:strRef>
              <c:f>Sheet1!$I$1</c:f>
              <c:strCache>
                <c:ptCount val="1"/>
                <c:pt idx="0">
                  <c:v>Upgrade</c:v>
                </c:pt>
              </c:strCache>
            </c:strRef>
          </c:tx>
          <c:cat>
            <c:numRef>
              <c:f>Sheet1!$A$2:$A$11</c:f>
              <c:numCache>
                <c:formatCode>[$-409]mmm\-yy;@</c:formatCode>
                <c:ptCount val="10"/>
                <c:pt idx="0">
                  <c:v>40848</c:v>
                </c:pt>
                <c:pt idx="1">
                  <c:v>40878</c:v>
                </c:pt>
                <c:pt idx="2">
                  <c:v>40909</c:v>
                </c:pt>
                <c:pt idx="3">
                  <c:v>40940</c:v>
                </c:pt>
                <c:pt idx="4">
                  <c:v>40969</c:v>
                </c:pt>
                <c:pt idx="5">
                  <c:v>41000</c:v>
                </c:pt>
                <c:pt idx="6">
                  <c:v>41030</c:v>
                </c:pt>
                <c:pt idx="7">
                  <c:v>41061</c:v>
                </c:pt>
                <c:pt idx="8">
                  <c:v>41102</c:v>
                </c:pt>
                <c:pt idx="9">
                  <c:v>41133</c:v>
                </c:pt>
              </c:numCache>
            </c:numRef>
          </c:cat>
          <c:val>
            <c:numRef>
              <c:f>Sheet1!$I$2:$I$11</c:f>
              <c:numCache>
                <c:formatCode>General</c:formatCode>
                <c:ptCount val="10"/>
                <c:pt idx="0">
                  <c:v>6</c:v>
                </c:pt>
                <c:pt idx="1">
                  <c:v>22</c:v>
                </c:pt>
                <c:pt idx="2">
                  <c:v>16</c:v>
                </c:pt>
                <c:pt idx="3">
                  <c:v>26</c:v>
                </c:pt>
                <c:pt idx="4">
                  <c:v>7</c:v>
                </c:pt>
                <c:pt idx="5">
                  <c:v>15</c:v>
                </c:pt>
                <c:pt idx="6">
                  <c:v>52</c:v>
                </c:pt>
                <c:pt idx="7">
                  <c:v>32</c:v>
                </c:pt>
                <c:pt idx="8">
                  <c:v>44</c:v>
                </c:pt>
                <c:pt idx="9">
                  <c:v>0</c:v>
                </c:pt>
              </c:numCache>
            </c:numRef>
          </c:val>
        </c:ser>
        <c:overlap val="100"/>
        <c:axId val="92113152"/>
        <c:axId val="92135424"/>
      </c:barChart>
      <c:dateAx>
        <c:axId val="92113152"/>
        <c:scaling>
          <c:orientation val="minMax"/>
        </c:scaling>
        <c:axPos val="b"/>
        <c:numFmt formatCode="[$-409]mmm\-yy;@" sourceLinked="1"/>
        <c:tickLblPos val="nextTo"/>
        <c:txPr>
          <a:bodyPr/>
          <a:lstStyle/>
          <a:p>
            <a:pPr>
              <a:defRPr sz="900"/>
            </a:pPr>
            <a:endParaRPr lang="en-US"/>
          </a:p>
        </c:txPr>
        <c:crossAx val="92135424"/>
        <c:crosses val="autoZero"/>
        <c:auto val="1"/>
        <c:lblOffset val="100"/>
      </c:dateAx>
      <c:valAx>
        <c:axId val="92135424"/>
        <c:scaling>
          <c:orientation val="minMax"/>
        </c:scaling>
        <c:axPos val="l"/>
        <c:majorGridlines/>
        <c:numFmt formatCode="General" sourceLinked="1"/>
        <c:tickLblPos val="nextTo"/>
        <c:crossAx val="92113152"/>
        <c:crosses val="autoZero"/>
        <c:crossBetween val="between"/>
      </c:valAx>
    </c:plotArea>
    <c:legend>
      <c:legendPos val="r"/>
      <c:txPr>
        <a:bodyPr/>
        <a:lstStyle/>
        <a:p>
          <a:pPr>
            <a:defRPr sz="1000"/>
          </a:pPr>
          <a:endParaRPr lang="en-US"/>
        </a:p>
      </c:txPr>
    </c:legend>
    <c:plotVisOnly val="1"/>
  </c:chart>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style val="14"/>
  <c:chart>
    <c:autoTitleDeleted val="1"/>
    <c:plotArea>
      <c:layout/>
      <c:pieChart>
        <c:varyColors val="1"/>
        <c:ser>
          <c:idx val="0"/>
          <c:order val="0"/>
          <c:tx>
            <c:strRef>
              <c:f>Sheet1!$B$1</c:f>
              <c:strCache>
                <c:ptCount val="1"/>
                <c:pt idx="0">
                  <c:v>Number of Issues</c:v>
                </c:pt>
              </c:strCache>
            </c:strRef>
          </c:tx>
          <c:dLbls>
            <c:dLbl>
              <c:idx val="0"/>
              <c:tx>
                <c:rich>
                  <a:bodyPr/>
                  <a:lstStyle/>
                  <a:p>
                    <a:r>
                      <a:rPr lang="en-US" dirty="0">
                        <a:solidFill>
                          <a:schemeClr val="bg1"/>
                        </a:solidFill>
                      </a:rPr>
                      <a:t>Medicaid Program Not Up Yet
34%</a:t>
                    </a:r>
                  </a:p>
                </c:rich>
              </c:tx>
              <c:showCatName val="1"/>
              <c:showPercent val="1"/>
            </c:dLbl>
            <c:dLbl>
              <c:idx val="1"/>
              <c:spPr/>
              <c:txPr>
                <a:bodyPr/>
                <a:lstStyle/>
                <a:p>
                  <a:pPr>
                    <a:defRPr sz="1400">
                      <a:solidFill>
                        <a:schemeClr val="bg1"/>
                      </a:solidFill>
                    </a:defRPr>
                  </a:pPr>
                  <a:endParaRPr lang="en-US"/>
                </a:p>
              </c:txPr>
            </c:dLbl>
            <c:dLbl>
              <c:idx val="2"/>
              <c:spPr/>
              <c:txPr>
                <a:bodyPr/>
                <a:lstStyle/>
                <a:p>
                  <a:pPr>
                    <a:defRPr sz="1400">
                      <a:solidFill>
                        <a:schemeClr val="bg1"/>
                      </a:solidFill>
                    </a:defRPr>
                  </a:pPr>
                  <a:endParaRPr lang="en-US"/>
                </a:p>
              </c:txPr>
            </c:dLbl>
            <c:txPr>
              <a:bodyPr/>
              <a:lstStyle/>
              <a:p>
                <a:pPr>
                  <a:defRPr sz="1400"/>
                </a:pPr>
                <a:endParaRPr lang="en-US"/>
              </a:p>
            </c:txPr>
            <c:showCatName val="1"/>
            <c:showPercent val="1"/>
            <c:showLeaderLines val="1"/>
          </c:dLbls>
          <c:cat>
            <c:strRef>
              <c:f>Sheet1!$A$2:$A$6</c:f>
              <c:strCache>
                <c:ptCount val="5"/>
                <c:pt idx="0">
                  <c:v>Medicaid Program Not Up Yet</c:v>
                </c:pt>
                <c:pt idx="1">
                  <c:v>No Sub-Type</c:v>
                </c:pt>
                <c:pt idx="2">
                  <c:v>Medicaid</c:v>
                </c:pt>
                <c:pt idx="3">
                  <c:v>Medicare</c:v>
                </c:pt>
                <c:pt idx="4">
                  <c:v>Calculate Patient Volume</c:v>
                </c:pt>
              </c:strCache>
            </c:strRef>
          </c:cat>
          <c:val>
            <c:numRef>
              <c:f>Sheet1!$B$2:$B$6</c:f>
              <c:numCache>
                <c:formatCode>General</c:formatCode>
                <c:ptCount val="5"/>
                <c:pt idx="0">
                  <c:v>1163</c:v>
                </c:pt>
                <c:pt idx="1">
                  <c:v>912</c:v>
                </c:pt>
                <c:pt idx="2">
                  <c:v>649</c:v>
                </c:pt>
                <c:pt idx="3">
                  <c:v>525</c:v>
                </c:pt>
                <c:pt idx="4">
                  <c:v>210</c:v>
                </c:pt>
              </c:numCache>
            </c:numRef>
          </c:val>
        </c:ser>
        <c:firstSliceAng val="0"/>
      </c:pieChart>
    </c:plotArea>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1DC614-4EFD-434E-A4AE-B29F4AC44D53}" type="doc">
      <dgm:prSet loTypeId="urn:microsoft.com/office/officeart/2005/8/layout/lProcess2" loCatId="relationship" qsTypeId="urn:microsoft.com/office/officeart/2005/8/quickstyle/simple1" qsCatId="simple" csTypeId="urn:microsoft.com/office/officeart/2005/8/colors/accent5_1" csCatId="accent5" phldr="1"/>
      <dgm:spPr/>
      <dgm:t>
        <a:bodyPr/>
        <a:lstStyle/>
        <a:p>
          <a:endParaRPr lang="en-US"/>
        </a:p>
      </dgm:t>
    </dgm:pt>
    <dgm:pt modelId="{935E78C8-2271-4F8A-B5A7-7330D0F84002}">
      <dgm:prSet phldrT="[Text]"/>
      <dgm:spPr/>
      <dgm:t>
        <a:bodyPr/>
        <a:lstStyle/>
        <a:p>
          <a:r>
            <a:rPr lang="en-US" dirty="0" smtClean="0"/>
            <a:t>Practice Issues</a:t>
          </a:r>
          <a:endParaRPr lang="en-US" dirty="0"/>
        </a:p>
      </dgm:t>
    </dgm:pt>
    <dgm:pt modelId="{2263ABA4-4538-4CA6-B0CB-7361B1ED7986}" type="parTrans" cxnId="{106E15AE-387B-4F67-93A5-95427F77778E}">
      <dgm:prSet/>
      <dgm:spPr/>
      <dgm:t>
        <a:bodyPr/>
        <a:lstStyle/>
        <a:p>
          <a:endParaRPr lang="en-US"/>
        </a:p>
      </dgm:t>
    </dgm:pt>
    <dgm:pt modelId="{5E8FF245-9316-488C-A99D-02E33B4DA21B}" type="sibTrans" cxnId="{106E15AE-387B-4F67-93A5-95427F77778E}">
      <dgm:prSet/>
      <dgm:spPr/>
      <dgm:t>
        <a:bodyPr/>
        <a:lstStyle/>
        <a:p>
          <a:endParaRPr lang="en-US"/>
        </a:p>
      </dgm:t>
    </dgm:pt>
    <dgm:pt modelId="{C4FA164C-69A6-4400-9E37-DC62E5DC773D}">
      <dgm:prSet phldrT="[Text]" custT="1"/>
      <dgm:spPr/>
      <dgm:t>
        <a:bodyPr/>
        <a:lstStyle/>
        <a:p>
          <a:r>
            <a:rPr lang="en-US" sz="1200" dirty="0" smtClean="0"/>
            <a:t>Workflow adoption</a:t>
          </a:r>
          <a:endParaRPr lang="en-US" sz="1200" dirty="0"/>
        </a:p>
      </dgm:t>
    </dgm:pt>
    <dgm:pt modelId="{C9AB1B2B-BB02-4209-8A39-E14E3032F799}" type="parTrans" cxnId="{78B4DC78-CFAC-4BFE-BA10-7BF46F1F4131}">
      <dgm:prSet/>
      <dgm:spPr/>
      <dgm:t>
        <a:bodyPr/>
        <a:lstStyle/>
        <a:p>
          <a:endParaRPr lang="en-US"/>
        </a:p>
      </dgm:t>
    </dgm:pt>
    <dgm:pt modelId="{389D85EF-915A-405A-9BD8-6C2DD1D5CE6A}" type="sibTrans" cxnId="{78B4DC78-CFAC-4BFE-BA10-7BF46F1F4131}">
      <dgm:prSet/>
      <dgm:spPr/>
      <dgm:t>
        <a:bodyPr/>
        <a:lstStyle/>
        <a:p>
          <a:endParaRPr lang="en-US"/>
        </a:p>
      </dgm:t>
    </dgm:pt>
    <dgm:pt modelId="{9C78C339-FA6B-4E5D-8AE6-6D6F040CC418}">
      <dgm:prSet phldrT="[Text]" custT="1"/>
      <dgm:spPr/>
      <dgm:t>
        <a:bodyPr/>
        <a:lstStyle/>
        <a:p>
          <a:r>
            <a:rPr lang="en-US" sz="1200" dirty="0" smtClean="0"/>
            <a:t>Provider engagement</a:t>
          </a:r>
          <a:endParaRPr lang="en-US" sz="1200" dirty="0"/>
        </a:p>
      </dgm:t>
    </dgm:pt>
    <dgm:pt modelId="{D573360E-C74B-44AE-A0EE-EE45E764791D}" type="parTrans" cxnId="{425EE389-2CDD-48FE-AE18-66C9F4F0DABB}">
      <dgm:prSet/>
      <dgm:spPr/>
      <dgm:t>
        <a:bodyPr/>
        <a:lstStyle/>
        <a:p>
          <a:endParaRPr lang="en-US"/>
        </a:p>
      </dgm:t>
    </dgm:pt>
    <dgm:pt modelId="{833AF3BC-9EE0-4A4D-AA61-A1F1FC20E52A}" type="sibTrans" cxnId="{425EE389-2CDD-48FE-AE18-66C9F4F0DABB}">
      <dgm:prSet/>
      <dgm:spPr/>
      <dgm:t>
        <a:bodyPr/>
        <a:lstStyle/>
        <a:p>
          <a:endParaRPr lang="en-US"/>
        </a:p>
      </dgm:t>
    </dgm:pt>
    <dgm:pt modelId="{053D505A-AEA4-43EF-AC6D-802E56A19D27}">
      <dgm:prSet phldrT="[Text]"/>
      <dgm:spPr/>
      <dgm:t>
        <a:bodyPr/>
        <a:lstStyle/>
        <a:p>
          <a:r>
            <a:rPr lang="en-US" dirty="0" smtClean="0"/>
            <a:t>Vendor Issues</a:t>
          </a:r>
          <a:endParaRPr lang="en-US" dirty="0"/>
        </a:p>
      </dgm:t>
    </dgm:pt>
    <dgm:pt modelId="{DFFFBD14-3D8B-44F7-923D-72B3CC49AAF1}" type="parTrans" cxnId="{CBD605EE-A9E4-464B-83D6-9CC9F5A4CF0E}">
      <dgm:prSet/>
      <dgm:spPr/>
      <dgm:t>
        <a:bodyPr/>
        <a:lstStyle/>
        <a:p>
          <a:endParaRPr lang="en-US"/>
        </a:p>
      </dgm:t>
    </dgm:pt>
    <dgm:pt modelId="{F40540A4-8FA6-468B-A43A-12C125F937D5}" type="sibTrans" cxnId="{CBD605EE-A9E4-464B-83D6-9CC9F5A4CF0E}">
      <dgm:prSet/>
      <dgm:spPr/>
      <dgm:t>
        <a:bodyPr/>
        <a:lstStyle/>
        <a:p>
          <a:endParaRPr lang="en-US"/>
        </a:p>
      </dgm:t>
    </dgm:pt>
    <dgm:pt modelId="{E6861D54-51FE-4AA8-BAC2-6BBF60D273B1}">
      <dgm:prSet phldrT="[Text]" custT="1"/>
      <dgm:spPr/>
      <dgm:t>
        <a:bodyPr/>
        <a:lstStyle/>
        <a:p>
          <a:r>
            <a:rPr lang="en-US" sz="1200" dirty="0" smtClean="0"/>
            <a:t>Upgrade</a:t>
          </a:r>
          <a:endParaRPr lang="en-US" sz="1200" dirty="0"/>
        </a:p>
      </dgm:t>
    </dgm:pt>
    <dgm:pt modelId="{9ECACAA6-0BEB-4746-8C4C-B0051F2CAD25}" type="parTrans" cxnId="{5E9AB048-E152-40FB-A847-323EE5D40C88}">
      <dgm:prSet/>
      <dgm:spPr/>
      <dgm:t>
        <a:bodyPr/>
        <a:lstStyle/>
        <a:p>
          <a:endParaRPr lang="en-US"/>
        </a:p>
      </dgm:t>
    </dgm:pt>
    <dgm:pt modelId="{03968D8D-90E0-4005-A151-81A9CE05914A}" type="sibTrans" cxnId="{5E9AB048-E152-40FB-A847-323EE5D40C88}">
      <dgm:prSet/>
      <dgm:spPr/>
      <dgm:t>
        <a:bodyPr/>
        <a:lstStyle/>
        <a:p>
          <a:endParaRPr lang="en-US"/>
        </a:p>
      </dgm:t>
    </dgm:pt>
    <dgm:pt modelId="{C0B18540-4339-45FC-A1E0-B865BF94638E}">
      <dgm:prSet phldrT="[Text]" custT="1"/>
      <dgm:spPr/>
      <dgm:t>
        <a:bodyPr/>
        <a:lstStyle/>
        <a:p>
          <a:r>
            <a:rPr lang="en-US" sz="1000" dirty="0" smtClean="0"/>
            <a:t>Delays in implementation / installation</a:t>
          </a:r>
          <a:endParaRPr lang="en-US" sz="1000" dirty="0"/>
        </a:p>
      </dgm:t>
    </dgm:pt>
    <dgm:pt modelId="{8D232628-B2A3-462A-94FA-8FCF3574F10E}" type="parTrans" cxnId="{6189F329-2747-416E-AFB9-769C7A582AA0}">
      <dgm:prSet/>
      <dgm:spPr/>
      <dgm:t>
        <a:bodyPr/>
        <a:lstStyle/>
        <a:p>
          <a:endParaRPr lang="en-US"/>
        </a:p>
      </dgm:t>
    </dgm:pt>
    <dgm:pt modelId="{763D5FB9-33DA-468C-8D26-B02BB2D2356C}" type="sibTrans" cxnId="{6189F329-2747-416E-AFB9-769C7A582AA0}">
      <dgm:prSet/>
      <dgm:spPr/>
      <dgm:t>
        <a:bodyPr/>
        <a:lstStyle/>
        <a:p>
          <a:endParaRPr lang="en-US"/>
        </a:p>
      </dgm:t>
    </dgm:pt>
    <dgm:pt modelId="{74C273CE-4295-448A-BA11-2930554E2CF6}">
      <dgm:prSet phldrT="[Text]"/>
      <dgm:spPr/>
      <dgm:t>
        <a:bodyPr/>
        <a:lstStyle/>
        <a:p>
          <a:r>
            <a:rPr lang="en-US" dirty="0" smtClean="0"/>
            <a:t>Attestation Process Issues</a:t>
          </a:r>
          <a:endParaRPr lang="en-US" dirty="0"/>
        </a:p>
      </dgm:t>
    </dgm:pt>
    <dgm:pt modelId="{D8F48646-70FE-4C5A-829A-76CB02C4F961}" type="parTrans" cxnId="{57FDAD72-03D3-4835-AFE5-B70F16126AE0}">
      <dgm:prSet/>
      <dgm:spPr/>
      <dgm:t>
        <a:bodyPr/>
        <a:lstStyle/>
        <a:p>
          <a:endParaRPr lang="en-US"/>
        </a:p>
      </dgm:t>
    </dgm:pt>
    <dgm:pt modelId="{3BCE5A6B-79F5-49C2-B28C-AFA663218CF0}" type="sibTrans" cxnId="{57FDAD72-03D3-4835-AFE5-B70F16126AE0}">
      <dgm:prSet/>
      <dgm:spPr/>
      <dgm:t>
        <a:bodyPr/>
        <a:lstStyle/>
        <a:p>
          <a:endParaRPr lang="en-US"/>
        </a:p>
      </dgm:t>
    </dgm:pt>
    <dgm:pt modelId="{E375809B-660C-466D-B1D6-8D4540084E79}">
      <dgm:prSet phldrT="[Text]" custT="1"/>
      <dgm:spPr/>
      <dgm:t>
        <a:bodyPr/>
        <a:lstStyle/>
        <a:p>
          <a:r>
            <a:rPr lang="en-US" sz="1200" dirty="0" smtClean="0"/>
            <a:t>Calculating patient volume</a:t>
          </a:r>
          <a:endParaRPr lang="en-US" sz="1200" dirty="0"/>
        </a:p>
      </dgm:t>
    </dgm:pt>
    <dgm:pt modelId="{5C20DADA-F6D7-401E-8BEC-0FF1E3DBD48B}" type="parTrans" cxnId="{80BE21C2-556B-4F5B-90D9-A716203B8F5F}">
      <dgm:prSet/>
      <dgm:spPr/>
      <dgm:t>
        <a:bodyPr/>
        <a:lstStyle/>
        <a:p>
          <a:endParaRPr lang="en-US"/>
        </a:p>
      </dgm:t>
    </dgm:pt>
    <dgm:pt modelId="{00EDEE6F-4E5A-4CB7-9BC5-04819B8D0CBF}" type="sibTrans" cxnId="{80BE21C2-556B-4F5B-90D9-A716203B8F5F}">
      <dgm:prSet/>
      <dgm:spPr/>
      <dgm:t>
        <a:bodyPr/>
        <a:lstStyle/>
        <a:p>
          <a:endParaRPr lang="en-US"/>
        </a:p>
      </dgm:t>
    </dgm:pt>
    <dgm:pt modelId="{2E7B6C4C-C096-4E97-98CF-83BB82638C60}">
      <dgm:prSet phldrT="[Text]"/>
      <dgm:spPr/>
      <dgm:t>
        <a:bodyPr/>
        <a:lstStyle/>
        <a:p>
          <a:r>
            <a:rPr lang="en-US" dirty="0" smtClean="0"/>
            <a:t>MU Measures</a:t>
          </a:r>
          <a:endParaRPr lang="en-US" dirty="0"/>
        </a:p>
      </dgm:t>
    </dgm:pt>
    <dgm:pt modelId="{97E0633A-77EC-4F58-8E28-C3B726120FF2}" type="parTrans" cxnId="{3134F9F7-0BD9-410E-BA4E-CD999EE121E3}">
      <dgm:prSet/>
      <dgm:spPr/>
      <dgm:t>
        <a:bodyPr/>
        <a:lstStyle/>
        <a:p>
          <a:endParaRPr lang="en-US"/>
        </a:p>
      </dgm:t>
    </dgm:pt>
    <dgm:pt modelId="{587DF896-9EED-4E1A-9B47-F8F2302C257E}" type="sibTrans" cxnId="{3134F9F7-0BD9-410E-BA4E-CD999EE121E3}">
      <dgm:prSet/>
      <dgm:spPr/>
      <dgm:t>
        <a:bodyPr/>
        <a:lstStyle/>
        <a:p>
          <a:endParaRPr lang="en-US"/>
        </a:p>
      </dgm:t>
    </dgm:pt>
    <dgm:pt modelId="{23847B35-C41A-437F-9226-E57D9F5DEE89}">
      <dgm:prSet phldrT="[Text]" custT="1"/>
      <dgm:spPr/>
      <dgm:t>
        <a:bodyPr/>
        <a:lstStyle/>
        <a:p>
          <a:r>
            <a:rPr lang="en-US" sz="1200" dirty="0" smtClean="0"/>
            <a:t>Training</a:t>
          </a:r>
          <a:endParaRPr lang="en-US" sz="1200" dirty="0"/>
        </a:p>
      </dgm:t>
    </dgm:pt>
    <dgm:pt modelId="{A88CE48F-2385-41EA-A092-8C343F918924}" type="parTrans" cxnId="{72604AF9-A882-4438-BA34-B46C9A9234E6}">
      <dgm:prSet/>
      <dgm:spPr/>
      <dgm:t>
        <a:bodyPr/>
        <a:lstStyle/>
        <a:p>
          <a:endParaRPr lang="en-US"/>
        </a:p>
      </dgm:t>
    </dgm:pt>
    <dgm:pt modelId="{38A98A4C-A8C1-4560-8EA3-CA34570520A5}" type="sibTrans" cxnId="{72604AF9-A882-4438-BA34-B46C9A9234E6}">
      <dgm:prSet/>
      <dgm:spPr/>
      <dgm:t>
        <a:bodyPr/>
        <a:lstStyle/>
        <a:p>
          <a:endParaRPr lang="en-US"/>
        </a:p>
      </dgm:t>
    </dgm:pt>
    <dgm:pt modelId="{CB1D4E36-B416-4B94-B29F-21B2D4EB6C55}">
      <dgm:prSet phldrT="[Text]" custT="1"/>
      <dgm:spPr/>
      <dgm:t>
        <a:bodyPr/>
        <a:lstStyle/>
        <a:p>
          <a:r>
            <a:rPr lang="en-US" sz="1200" dirty="0" smtClean="0"/>
            <a:t>Vendor selection</a:t>
          </a:r>
          <a:endParaRPr lang="en-US" sz="1200" dirty="0"/>
        </a:p>
      </dgm:t>
    </dgm:pt>
    <dgm:pt modelId="{556214B3-7A2C-48F8-A6B6-71AC28240A90}" type="parTrans" cxnId="{04A14039-A6F9-4E94-8233-6ADFBBAF0275}">
      <dgm:prSet/>
      <dgm:spPr/>
      <dgm:t>
        <a:bodyPr/>
        <a:lstStyle/>
        <a:p>
          <a:endParaRPr lang="en-US"/>
        </a:p>
      </dgm:t>
    </dgm:pt>
    <dgm:pt modelId="{EAFBEA20-62AC-49C8-A589-D1555E1317E1}" type="sibTrans" cxnId="{04A14039-A6F9-4E94-8233-6ADFBBAF0275}">
      <dgm:prSet/>
      <dgm:spPr/>
      <dgm:t>
        <a:bodyPr/>
        <a:lstStyle/>
        <a:p>
          <a:endParaRPr lang="en-US"/>
        </a:p>
      </dgm:t>
    </dgm:pt>
    <dgm:pt modelId="{71E8643E-009F-47D7-9637-45F8950D2771}">
      <dgm:prSet phldrT="[Text]" custT="1"/>
      <dgm:spPr/>
      <dgm:t>
        <a:bodyPr/>
        <a:lstStyle/>
        <a:p>
          <a:r>
            <a:rPr lang="en-US" sz="1200" dirty="0" smtClean="0"/>
            <a:t>Administrative </a:t>
          </a:r>
          <a:endParaRPr lang="en-US" sz="1200" dirty="0"/>
        </a:p>
      </dgm:t>
    </dgm:pt>
    <dgm:pt modelId="{90E710A7-1801-4B0B-A91C-314538E9D8D0}" type="parTrans" cxnId="{1EF542D8-DCFA-415F-814B-0BE5D5A5AC2C}">
      <dgm:prSet/>
      <dgm:spPr/>
      <dgm:t>
        <a:bodyPr/>
        <a:lstStyle/>
        <a:p>
          <a:endParaRPr lang="en-US"/>
        </a:p>
      </dgm:t>
    </dgm:pt>
    <dgm:pt modelId="{14DF8713-8A3D-457C-947B-B195DB4A0F20}" type="sibTrans" cxnId="{1EF542D8-DCFA-415F-814B-0BE5D5A5AC2C}">
      <dgm:prSet/>
      <dgm:spPr/>
      <dgm:t>
        <a:bodyPr/>
        <a:lstStyle/>
        <a:p>
          <a:endParaRPr lang="en-US"/>
        </a:p>
      </dgm:t>
    </dgm:pt>
    <dgm:pt modelId="{82E45496-D239-4AAC-A4E3-0E9C33E1F730}">
      <dgm:prSet phldrT="[Text]" custT="1"/>
      <dgm:spPr/>
      <dgm:t>
        <a:bodyPr/>
        <a:lstStyle/>
        <a:p>
          <a:r>
            <a:rPr lang="en-US" sz="1200" dirty="0" smtClean="0"/>
            <a:t>Financial</a:t>
          </a:r>
          <a:endParaRPr lang="en-US" sz="1200" dirty="0"/>
        </a:p>
      </dgm:t>
    </dgm:pt>
    <dgm:pt modelId="{8CF1D823-2CB1-4455-9CD6-BDEAFB592B0C}" type="parTrans" cxnId="{BF410BD4-45A0-4574-B5BE-BB9FF9EF0642}">
      <dgm:prSet/>
      <dgm:spPr/>
      <dgm:t>
        <a:bodyPr/>
        <a:lstStyle/>
        <a:p>
          <a:endParaRPr lang="en-US"/>
        </a:p>
      </dgm:t>
    </dgm:pt>
    <dgm:pt modelId="{F76AFBF3-98AC-49AA-8D97-065815B979D2}" type="sibTrans" cxnId="{BF410BD4-45A0-4574-B5BE-BB9FF9EF0642}">
      <dgm:prSet/>
      <dgm:spPr/>
      <dgm:t>
        <a:bodyPr/>
        <a:lstStyle/>
        <a:p>
          <a:endParaRPr lang="en-US"/>
        </a:p>
      </dgm:t>
    </dgm:pt>
    <dgm:pt modelId="{26F02155-829A-4AE2-BFF5-745649524DDD}">
      <dgm:prSet phldrT="[Text]" custT="1"/>
      <dgm:spPr/>
      <dgm:t>
        <a:bodyPr/>
        <a:lstStyle/>
        <a:p>
          <a:r>
            <a:rPr lang="en-US" sz="1200" dirty="0" smtClean="0"/>
            <a:t>Staffing</a:t>
          </a:r>
          <a:endParaRPr lang="en-US" sz="1200" dirty="0"/>
        </a:p>
      </dgm:t>
    </dgm:pt>
    <dgm:pt modelId="{7BC1EA56-FC4D-44AD-AB6C-7DE8723AA6B7}" type="parTrans" cxnId="{9821624C-AF14-4019-9826-A4E307BE4899}">
      <dgm:prSet/>
      <dgm:spPr/>
      <dgm:t>
        <a:bodyPr/>
        <a:lstStyle/>
        <a:p>
          <a:endParaRPr lang="en-US"/>
        </a:p>
      </dgm:t>
    </dgm:pt>
    <dgm:pt modelId="{07D55D8B-EC5B-4026-9955-639F0F494D7C}" type="sibTrans" cxnId="{9821624C-AF14-4019-9826-A4E307BE4899}">
      <dgm:prSet/>
      <dgm:spPr/>
      <dgm:t>
        <a:bodyPr/>
        <a:lstStyle/>
        <a:p>
          <a:endParaRPr lang="en-US"/>
        </a:p>
      </dgm:t>
    </dgm:pt>
    <dgm:pt modelId="{D866A193-24E4-4691-BADC-C24B8D2D177C}">
      <dgm:prSet phldrT="[Text]" custT="1"/>
      <dgm:spPr/>
      <dgm:t>
        <a:bodyPr/>
        <a:lstStyle/>
        <a:p>
          <a:r>
            <a:rPr lang="en-US" sz="1200" dirty="0" smtClean="0"/>
            <a:t>Certification</a:t>
          </a:r>
          <a:endParaRPr lang="en-US" sz="1200" dirty="0"/>
        </a:p>
      </dgm:t>
    </dgm:pt>
    <dgm:pt modelId="{286D0B71-E932-484C-A53F-AC91AC39BB30}" type="parTrans" cxnId="{89F19FF2-D5AD-4C07-9FF8-8B105D15D762}">
      <dgm:prSet/>
      <dgm:spPr/>
      <dgm:t>
        <a:bodyPr/>
        <a:lstStyle/>
        <a:p>
          <a:endParaRPr lang="en-US"/>
        </a:p>
      </dgm:t>
    </dgm:pt>
    <dgm:pt modelId="{178DD7BD-62A9-477A-9746-CFDCA077F7B7}" type="sibTrans" cxnId="{89F19FF2-D5AD-4C07-9FF8-8B105D15D762}">
      <dgm:prSet/>
      <dgm:spPr/>
      <dgm:t>
        <a:bodyPr/>
        <a:lstStyle/>
        <a:p>
          <a:endParaRPr lang="en-US"/>
        </a:p>
      </dgm:t>
    </dgm:pt>
    <dgm:pt modelId="{0285BC7E-C94F-4EEA-956B-7EFDF51FCAB7}">
      <dgm:prSet phldrT="[Text]" custT="1"/>
      <dgm:spPr/>
      <dgm:t>
        <a:bodyPr/>
        <a:lstStyle/>
        <a:p>
          <a:r>
            <a:rPr lang="en-US" sz="1000" dirty="0" smtClean="0"/>
            <a:t>Reports slow / not available</a:t>
          </a:r>
          <a:endParaRPr lang="en-US" sz="1000" dirty="0"/>
        </a:p>
      </dgm:t>
    </dgm:pt>
    <dgm:pt modelId="{244ED146-1637-4DA0-914D-C74F77EA5B78}" type="parTrans" cxnId="{E40541EB-C88C-4768-847B-897901177B91}">
      <dgm:prSet/>
      <dgm:spPr/>
      <dgm:t>
        <a:bodyPr/>
        <a:lstStyle/>
        <a:p>
          <a:endParaRPr lang="en-US"/>
        </a:p>
      </dgm:t>
    </dgm:pt>
    <dgm:pt modelId="{BA5D97B6-7C02-4B35-A6DF-8F587FC233DF}" type="sibTrans" cxnId="{E40541EB-C88C-4768-847B-897901177B91}">
      <dgm:prSet/>
      <dgm:spPr/>
      <dgm:t>
        <a:bodyPr/>
        <a:lstStyle/>
        <a:p>
          <a:endParaRPr lang="en-US"/>
        </a:p>
      </dgm:t>
    </dgm:pt>
    <dgm:pt modelId="{019F5187-CF36-436D-B312-67A064285432}">
      <dgm:prSet phldrT="[Text]" custT="1"/>
      <dgm:spPr/>
      <dgm:t>
        <a:bodyPr/>
        <a:lstStyle/>
        <a:p>
          <a:r>
            <a:rPr lang="en-US" sz="1000" dirty="0" smtClean="0"/>
            <a:t>Training / support materials inadequate/not available</a:t>
          </a:r>
          <a:endParaRPr lang="en-US" sz="1000" dirty="0"/>
        </a:p>
      </dgm:t>
    </dgm:pt>
    <dgm:pt modelId="{1FCD938A-5B98-4F2C-B2AA-91DC51EC41AD}" type="parTrans" cxnId="{9CA6EF10-6E1E-4B2E-97CA-6A99FEB11A9A}">
      <dgm:prSet/>
      <dgm:spPr/>
      <dgm:t>
        <a:bodyPr/>
        <a:lstStyle/>
        <a:p>
          <a:endParaRPr lang="en-US"/>
        </a:p>
      </dgm:t>
    </dgm:pt>
    <dgm:pt modelId="{F1C620F2-6FF9-4753-B634-124488D355FB}" type="sibTrans" cxnId="{9CA6EF10-6E1E-4B2E-97CA-6A99FEB11A9A}">
      <dgm:prSet/>
      <dgm:spPr/>
      <dgm:t>
        <a:bodyPr/>
        <a:lstStyle/>
        <a:p>
          <a:endParaRPr lang="en-US"/>
        </a:p>
      </dgm:t>
    </dgm:pt>
    <dgm:pt modelId="{9E503EC4-F1D0-42E3-87A5-A7D89153B063}">
      <dgm:prSet phldrT="[Text]" custT="1"/>
      <dgm:spPr/>
      <dgm:t>
        <a:bodyPr/>
        <a:lstStyle/>
        <a:p>
          <a:r>
            <a:rPr lang="en-US" sz="1200" dirty="0" smtClean="0"/>
            <a:t>Lack of vendor support</a:t>
          </a:r>
          <a:endParaRPr lang="en-US" sz="1200" dirty="0"/>
        </a:p>
      </dgm:t>
    </dgm:pt>
    <dgm:pt modelId="{9E6E4E35-0871-4093-8C9E-65D547D48E09}" type="parTrans" cxnId="{6ABD221D-4CCB-4CE6-ACDB-96282CBA86C0}">
      <dgm:prSet/>
      <dgm:spPr/>
      <dgm:t>
        <a:bodyPr/>
        <a:lstStyle/>
        <a:p>
          <a:endParaRPr lang="en-US"/>
        </a:p>
      </dgm:t>
    </dgm:pt>
    <dgm:pt modelId="{474B043E-494A-4085-B397-BA5A624DA1B2}" type="sibTrans" cxnId="{6ABD221D-4CCB-4CE6-ACDB-96282CBA86C0}">
      <dgm:prSet/>
      <dgm:spPr/>
      <dgm:t>
        <a:bodyPr/>
        <a:lstStyle/>
        <a:p>
          <a:endParaRPr lang="en-US"/>
        </a:p>
      </dgm:t>
    </dgm:pt>
    <dgm:pt modelId="{643F6294-9EC0-4CF2-AB04-6FF641016BFC}">
      <dgm:prSet phldrT="[Text]" custT="1"/>
      <dgm:spPr/>
      <dgm:t>
        <a:bodyPr/>
        <a:lstStyle/>
        <a:p>
          <a:r>
            <a:rPr lang="en-US" sz="1200" dirty="0" smtClean="0"/>
            <a:t>Technical</a:t>
          </a:r>
          <a:endParaRPr lang="en-US" sz="1200" dirty="0"/>
        </a:p>
      </dgm:t>
    </dgm:pt>
    <dgm:pt modelId="{25BF6BAA-9AB3-4097-908D-48CCF57F47BC}" type="parTrans" cxnId="{92B20C6D-5B25-446D-97D5-6639C36A89B4}">
      <dgm:prSet/>
      <dgm:spPr/>
      <dgm:t>
        <a:bodyPr/>
        <a:lstStyle/>
        <a:p>
          <a:endParaRPr lang="en-US"/>
        </a:p>
      </dgm:t>
    </dgm:pt>
    <dgm:pt modelId="{36FE2C37-E07E-414A-B4B9-CE3069B4FDC4}" type="sibTrans" cxnId="{92B20C6D-5B25-446D-97D5-6639C36A89B4}">
      <dgm:prSet/>
      <dgm:spPr/>
      <dgm:t>
        <a:bodyPr/>
        <a:lstStyle/>
        <a:p>
          <a:endParaRPr lang="en-US"/>
        </a:p>
      </dgm:t>
    </dgm:pt>
    <dgm:pt modelId="{79E4D960-C420-42DD-B995-2B1921D9E1FA}">
      <dgm:prSet phldrT="[Text]" custT="1"/>
      <dgm:spPr/>
      <dgm:t>
        <a:bodyPr/>
        <a:lstStyle/>
        <a:p>
          <a:r>
            <a:rPr lang="en-US" sz="1200" dirty="0" smtClean="0"/>
            <a:t>Inaccurate reports and/or data</a:t>
          </a:r>
          <a:endParaRPr lang="en-US" sz="1200" dirty="0"/>
        </a:p>
      </dgm:t>
    </dgm:pt>
    <dgm:pt modelId="{1D3579C3-7564-46FA-ABFE-8F0E553CEF53}" type="parTrans" cxnId="{28CB61CE-4A45-483A-8562-F673EC1CD184}">
      <dgm:prSet/>
      <dgm:spPr/>
      <dgm:t>
        <a:bodyPr/>
        <a:lstStyle/>
        <a:p>
          <a:endParaRPr lang="en-US"/>
        </a:p>
      </dgm:t>
    </dgm:pt>
    <dgm:pt modelId="{8406768F-B767-4961-8EBF-4D7F7A663308}" type="sibTrans" cxnId="{28CB61CE-4A45-483A-8562-F673EC1CD184}">
      <dgm:prSet/>
      <dgm:spPr/>
      <dgm:t>
        <a:bodyPr/>
        <a:lstStyle/>
        <a:p>
          <a:endParaRPr lang="en-US"/>
        </a:p>
      </dgm:t>
    </dgm:pt>
    <dgm:pt modelId="{DC3AAA86-D9E6-44D9-A9E4-47626D876330}">
      <dgm:prSet phldrT="[Text]" custT="1"/>
      <dgm:spPr/>
      <dgm:t>
        <a:bodyPr/>
        <a:lstStyle/>
        <a:p>
          <a:r>
            <a:rPr lang="en-US" sz="1200" dirty="0" smtClean="0"/>
            <a:t>Medicaid program not up yet</a:t>
          </a:r>
          <a:endParaRPr lang="en-US" sz="1200" dirty="0"/>
        </a:p>
      </dgm:t>
    </dgm:pt>
    <dgm:pt modelId="{8E110262-A8D6-4832-A802-50BC24AFBC4A}" type="parTrans" cxnId="{74F81D85-B0BC-4AEA-829E-1F9E0AFE808D}">
      <dgm:prSet/>
      <dgm:spPr/>
      <dgm:t>
        <a:bodyPr/>
        <a:lstStyle/>
        <a:p>
          <a:endParaRPr lang="en-US"/>
        </a:p>
      </dgm:t>
    </dgm:pt>
    <dgm:pt modelId="{6A6339B1-70F2-4FEA-AF3E-8D6D686055A1}" type="sibTrans" cxnId="{74F81D85-B0BC-4AEA-829E-1F9E0AFE808D}">
      <dgm:prSet/>
      <dgm:spPr/>
      <dgm:t>
        <a:bodyPr/>
        <a:lstStyle/>
        <a:p>
          <a:endParaRPr lang="en-US"/>
        </a:p>
      </dgm:t>
    </dgm:pt>
    <dgm:pt modelId="{EF67DA2A-390E-4A1E-A897-EEA6D4E0C94F}">
      <dgm:prSet phldrT="[Text]" custT="1"/>
      <dgm:spPr/>
      <dgm:t>
        <a:bodyPr/>
        <a:lstStyle/>
        <a:p>
          <a:r>
            <a:rPr lang="en-US" sz="1200" dirty="0" smtClean="0"/>
            <a:t>Medicaid technical/ administrative</a:t>
          </a:r>
          <a:endParaRPr lang="en-US" sz="1200" dirty="0"/>
        </a:p>
      </dgm:t>
    </dgm:pt>
    <dgm:pt modelId="{CBC18C03-24FB-4CA1-A905-09D177D63105}" type="parTrans" cxnId="{2AB79446-5D15-4531-8CB5-131CFC44AD15}">
      <dgm:prSet/>
      <dgm:spPr/>
      <dgm:t>
        <a:bodyPr/>
        <a:lstStyle/>
        <a:p>
          <a:endParaRPr lang="en-US"/>
        </a:p>
      </dgm:t>
    </dgm:pt>
    <dgm:pt modelId="{1201E47D-4CBF-40E7-BFCD-CF70E5B34074}" type="sibTrans" cxnId="{2AB79446-5D15-4531-8CB5-131CFC44AD15}">
      <dgm:prSet/>
      <dgm:spPr/>
      <dgm:t>
        <a:bodyPr/>
        <a:lstStyle/>
        <a:p>
          <a:endParaRPr lang="en-US"/>
        </a:p>
      </dgm:t>
    </dgm:pt>
    <dgm:pt modelId="{79882B91-A1B0-41BC-AE69-8B93FE6E8A91}">
      <dgm:prSet phldrT="[Text]" custT="1"/>
      <dgm:spPr/>
      <dgm:t>
        <a:bodyPr/>
        <a:lstStyle/>
        <a:p>
          <a:r>
            <a:rPr lang="en-US" sz="1200" dirty="0" smtClean="0"/>
            <a:t>Medicare technical/ administrative</a:t>
          </a:r>
          <a:endParaRPr lang="en-US" sz="1200" dirty="0"/>
        </a:p>
      </dgm:t>
    </dgm:pt>
    <dgm:pt modelId="{2EE7E082-7A36-4AFF-8DC1-09F51862DA6A}" type="parTrans" cxnId="{AAB2F54E-EBBB-4003-BC57-458430411A52}">
      <dgm:prSet/>
      <dgm:spPr/>
      <dgm:t>
        <a:bodyPr/>
        <a:lstStyle/>
        <a:p>
          <a:endParaRPr lang="en-US"/>
        </a:p>
      </dgm:t>
    </dgm:pt>
    <dgm:pt modelId="{11A305D5-2783-4CFB-BA28-6E79BB858B69}" type="sibTrans" cxnId="{AAB2F54E-EBBB-4003-BC57-458430411A52}">
      <dgm:prSet/>
      <dgm:spPr/>
      <dgm:t>
        <a:bodyPr/>
        <a:lstStyle/>
        <a:p>
          <a:endParaRPr lang="en-US"/>
        </a:p>
      </dgm:t>
    </dgm:pt>
    <dgm:pt modelId="{C6670D04-7313-477A-9BA6-43D0D900B16A}">
      <dgm:prSet phldrT="[Text]" custT="1"/>
      <dgm:spPr/>
      <dgm:t>
        <a:bodyPr/>
        <a:lstStyle/>
        <a:p>
          <a:r>
            <a:rPr lang="en-US" sz="1200" dirty="0" smtClean="0"/>
            <a:t>Core CQMs</a:t>
          </a:r>
          <a:endParaRPr lang="en-US" sz="1200" dirty="0"/>
        </a:p>
      </dgm:t>
    </dgm:pt>
    <dgm:pt modelId="{13891FBD-F3A8-4979-94D5-9C040A95DEBA}" type="parTrans" cxnId="{5C7ECB6C-BC2A-40E7-8C21-75FFD9AEE3A6}">
      <dgm:prSet/>
      <dgm:spPr/>
      <dgm:t>
        <a:bodyPr/>
        <a:lstStyle/>
        <a:p>
          <a:endParaRPr lang="en-US"/>
        </a:p>
      </dgm:t>
    </dgm:pt>
    <dgm:pt modelId="{06DC9FBC-93AC-41D0-877A-D2985437B072}" type="sibTrans" cxnId="{5C7ECB6C-BC2A-40E7-8C21-75FFD9AEE3A6}">
      <dgm:prSet/>
      <dgm:spPr/>
      <dgm:t>
        <a:bodyPr/>
        <a:lstStyle/>
        <a:p>
          <a:endParaRPr lang="en-US"/>
        </a:p>
      </dgm:t>
    </dgm:pt>
    <dgm:pt modelId="{35ABC770-7D69-42FA-8979-1BFA00EF1321}">
      <dgm:prSet phldrT="[Text]" custT="1"/>
      <dgm:spPr/>
      <dgm:t>
        <a:bodyPr/>
        <a:lstStyle/>
        <a:p>
          <a:r>
            <a:rPr lang="en-US" sz="1200" dirty="0" smtClean="0"/>
            <a:t>Alternate Core CQMs</a:t>
          </a:r>
          <a:endParaRPr lang="en-US" sz="1200" dirty="0"/>
        </a:p>
      </dgm:t>
    </dgm:pt>
    <dgm:pt modelId="{553C02D3-A122-43F3-BC6D-61A723B808DE}" type="parTrans" cxnId="{396C0B8B-C975-48F9-8DBF-64E268498AC6}">
      <dgm:prSet/>
      <dgm:spPr/>
      <dgm:t>
        <a:bodyPr/>
        <a:lstStyle/>
        <a:p>
          <a:endParaRPr lang="en-US"/>
        </a:p>
      </dgm:t>
    </dgm:pt>
    <dgm:pt modelId="{E14EF3C2-4516-4BD8-BE9A-6AE2D738E795}" type="sibTrans" cxnId="{396C0B8B-C975-48F9-8DBF-64E268498AC6}">
      <dgm:prSet/>
      <dgm:spPr/>
      <dgm:t>
        <a:bodyPr/>
        <a:lstStyle/>
        <a:p>
          <a:endParaRPr lang="en-US"/>
        </a:p>
      </dgm:t>
    </dgm:pt>
    <dgm:pt modelId="{BB3E911E-C39B-49FD-9465-F0E4F97467E3}">
      <dgm:prSet phldrT="[Text]" custT="1"/>
      <dgm:spPr/>
      <dgm:t>
        <a:bodyPr/>
        <a:lstStyle/>
        <a:p>
          <a:r>
            <a:rPr lang="en-US" sz="1200" dirty="0" smtClean="0"/>
            <a:t>Additional CQMs</a:t>
          </a:r>
          <a:endParaRPr lang="en-US" sz="1200" dirty="0"/>
        </a:p>
      </dgm:t>
    </dgm:pt>
    <dgm:pt modelId="{36255A63-1686-413C-9269-F6114EC31112}" type="parTrans" cxnId="{E2E605F8-2159-4786-B7DB-FEB768CD2B92}">
      <dgm:prSet/>
      <dgm:spPr/>
      <dgm:t>
        <a:bodyPr/>
        <a:lstStyle/>
        <a:p>
          <a:endParaRPr lang="en-US"/>
        </a:p>
      </dgm:t>
    </dgm:pt>
    <dgm:pt modelId="{1DBB2D3D-DD1A-461E-8FCE-44611DE16F9E}" type="sibTrans" cxnId="{E2E605F8-2159-4786-B7DB-FEB768CD2B92}">
      <dgm:prSet/>
      <dgm:spPr/>
      <dgm:t>
        <a:bodyPr/>
        <a:lstStyle/>
        <a:p>
          <a:endParaRPr lang="en-US"/>
        </a:p>
      </dgm:t>
    </dgm:pt>
    <dgm:pt modelId="{AF7B4169-9B01-4CB1-8712-34F641A2044C}">
      <dgm:prSet phldrT="[Text]" custT="1"/>
      <dgm:spPr/>
      <dgm:t>
        <a:bodyPr/>
        <a:lstStyle/>
        <a:p>
          <a:r>
            <a:rPr lang="en-US" sz="1200" dirty="0" smtClean="0"/>
            <a:t>Each of the Core / Menu Set measure</a:t>
          </a:r>
          <a:endParaRPr lang="en-US" sz="1200" dirty="0"/>
        </a:p>
      </dgm:t>
    </dgm:pt>
    <dgm:pt modelId="{1D21DEA1-4523-4552-A423-5E8F41956DFF}" type="parTrans" cxnId="{B3335B4F-30C2-41FE-878F-8DDD82A5C800}">
      <dgm:prSet/>
      <dgm:spPr/>
      <dgm:t>
        <a:bodyPr/>
        <a:lstStyle/>
        <a:p>
          <a:endParaRPr lang="en-US"/>
        </a:p>
      </dgm:t>
    </dgm:pt>
    <dgm:pt modelId="{549CBE4F-7E23-4020-91D5-A46193F0C75B}" type="sibTrans" cxnId="{B3335B4F-30C2-41FE-878F-8DDD82A5C800}">
      <dgm:prSet/>
      <dgm:spPr/>
      <dgm:t>
        <a:bodyPr/>
        <a:lstStyle/>
        <a:p>
          <a:endParaRPr lang="en-US"/>
        </a:p>
      </dgm:t>
    </dgm:pt>
    <dgm:pt modelId="{BF271419-CE0A-4958-B72B-1472E651BF51}" type="pres">
      <dgm:prSet presAssocID="{111DC614-4EFD-434E-A4AE-B29F4AC44D53}" presName="theList" presStyleCnt="0">
        <dgm:presLayoutVars>
          <dgm:dir/>
          <dgm:animLvl val="lvl"/>
          <dgm:resizeHandles val="exact"/>
        </dgm:presLayoutVars>
      </dgm:prSet>
      <dgm:spPr/>
      <dgm:t>
        <a:bodyPr/>
        <a:lstStyle/>
        <a:p>
          <a:endParaRPr lang="en-US"/>
        </a:p>
      </dgm:t>
    </dgm:pt>
    <dgm:pt modelId="{5CBF49DD-63F1-4473-BD74-70E62543BC36}" type="pres">
      <dgm:prSet presAssocID="{935E78C8-2271-4F8A-B5A7-7330D0F84002}" presName="compNode" presStyleCnt="0"/>
      <dgm:spPr/>
    </dgm:pt>
    <dgm:pt modelId="{71439A6B-5376-42D7-9D75-44AC7683FDFF}" type="pres">
      <dgm:prSet presAssocID="{935E78C8-2271-4F8A-B5A7-7330D0F84002}" presName="aNode" presStyleLbl="bgShp" presStyleIdx="0" presStyleCnt="4"/>
      <dgm:spPr/>
      <dgm:t>
        <a:bodyPr/>
        <a:lstStyle/>
        <a:p>
          <a:endParaRPr lang="en-US"/>
        </a:p>
      </dgm:t>
    </dgm:pt>
    <dgm:pt modelId="{C9FBE029-86AB-4D90-B104-56328D0875B0}" type="pres">
      <dgm:prSet presAssocID="{935E78C8-2271-4F8A-B5A7-7330D0F84002}" presName="textNode" presStyleLbl="bgShp" presStyleIdx="0" presStyleCnt="4"/>
      <dgm:spPr/>
      <dgm:t>
        <a:bodyPr/>
        <a:lstStyle/>
        <a:p>
          <a:endParaRPr lang="en-US"/>
        </a:p>
      </dgm:t>
    </dgm:pt>
    <dgm:pt modelId="{1495DD5E-B98F-4D15-BDDC-4B4A0B13D50A}" type="pres">
      <dgm:prSet presAssocID="{935E78C8-2271-4F8A-B5A7-7330D0F84002}" presName="compChildNode" presStyleCnt="0"/>
      <dgm:spPr/>
    </dgm:pt>
    <dgm:pt modelId="{450A286E-3D59-41E7-8C8F-8B489DAB025E}" type="pres">
      <dgm:prSet presAssocID="{935E78C8-2271-4F8A-B5A7-7330D0F84002}" presName="theInnerList" presStyleCnt="0"/>
      <dgm:spPr/>
    </dgm:pt>
    <dgm:pt modelId="{5713FE18-8457-42D1-A6FC-088870AC6F09}" type="pres">
      <dgm:prSet presAssocID="{C4FA164C-69A6-4400-9E37-DC62E5DC773D}" presName="childNode" presStyleLbl="node1" presStyleIdx="0" presStyleCnt="23">
        <dgm:presLayoutVars>
          <dgm:bulletEnabled val="1"/>
        </dgm:presLayoutVars>
      </dgm:prSet>
      <dgm:spPr/>
      <dgm:t>
        <a:bodyPr/>
        <a:lstStyle/>
        <a:p>
          <a:endParaRPr lang="en-US"/>
        </a:p>
      </dgm:t>
    </dgm:pt>
    <dgm:pt modelId="{B9D3E6E2-712C-48A8-9328-D68A3520D8C8}" type="pres">
      <dgm:prSet presAssocID="{C4FA164C-69A6-4400-9E37-DC62E5DC773D}" presName="aSpace2" presStyleCnt="0"/>
      <dgm:spPr/>
    </dgm:pt>
    <dgm:pt modelId="{49EDCA3B-06B2-4A73-84A0-B3D75ADCEE90}" type="pres">
      <dgm:prSet presAssocID="{9C78C339-FA6B-4E5D-8AE6-6D6F040CC418}" presName="childNode" presStyleLbl="node1" presStyleIdx="1" presStyleCnt="23">
        <dgm:presLayoutVars>
          <dgm:bulletEnabled val="1"/>
        </dgm:presLayoutVars>
      </dgm:prSet>
      <dgm:spPr/>
      <dgm:t>
        <a:bodyPr/>
        <a:lstStyle/>
        <a:p>
          <a:endParaRPr lang="en-US"/>
        </a:p>
      </dgm:t>
    </dgm:pt>
    <dgm:pt modelId="{B1F659FE-792C-499F-8139-C57CFA105E62}" type="pres">
      <dgm:prSet presAssocID="{9C78C339-FA6B-4E5D-8AE6-6D6F040CC418}" presName="aSpace2" presStyleCnt="0"/>
      <dgm:spPr/>
    </dgm:pt>
    <dgm:pt modelId="{824792C9-AA41-4355-BC6B-E2BDC6DFA47E}" type="pres">
      <dgm:prSet presAssocID="{23847B35-C41A-437F-9226-E57D9F5DEE89}" presName="childNode" presStyleLbl="node1" presStyleIdx="2" presStyleCnt="23">
        <dgm:presLayoutVars>
          <dgm:bulletEnabled val="1"/>
        </dgm:presLayoutVars>
      </dgm:prSet>
      <dgm:spPr/>
      <dgm:t>
        <a:bodyPr/>
        <a:lstStyle/>
        <a:p>
          <a:endParaRPr lang="en-US"/>
        </a:p>
      </dgm:t>
    </dgm:pt>
    <dgm:pt modelId="{05004D00-6075-4754-9060-4F309BFDDAE3}" type="pres">
      <dgm:prSet presAssocID="{23847B35-C41A-437F-9226-E57D9F5DEE89}" presName="aSpace2" presStyleCnt="0"/>
      <dgm:spPr/>
    </dgm:pt>
    <dgm:pt modelId="{F94FEF2F-37F6-4433-AF57-E0648C90CC37}" type="pres">
      <dgm:prSet presAssocID="{CB1D4E36-B416-4B94-B29F-21B2D4EB6C55}" presName="childNode" presStyleLbl="node1" presStyleIdx="3" presStyleCnt="23">
        <dgm:presLayoutVars>
          <dgm:bulletEnabled val="1"/>
        </dgm:presLayoutVars>
      </dgm:prSet>
      <dgm:spPr/>
      <dgm:t>
        <a:bodyPr/>
        <a:lstStyle/>
        <a:p>
          <a:endParaRPr lang="en-US"/>
        </a:p>
      </dgm:t>
    </dgm:pt>
    <dgm:pt modelId="{EAA5D5A9-7C8A-47ED-95E4-642C5512CA4F}" type="pres">
      <dgm:prSet presAssocID="{CB1D4E36-B416-4B94-B29F-21B2D4EB6C55}" presName="aSpace2" presStyleCnt="0"/>
      <dgm:spPr/>
    </dgm:pt>
    <dgm:pt modelId="{123FCEEC-C1EB-4575-A1DE-6F97935DDB09}" type="pres">
      <dgm:prSet presAssocID="{71E8643E-009F-47D7-9637-45F8950D2771}" presName="childNode" presStyleLbl="node1" presStyleIdx="4" presStyleCnt="23">
        <dgm:presLayoutVars>
          <dgm:bulletEnabled val="1"/>
        </dgm:presLayoutVars>
      </dgm:prSet>
      <dgm:spPr/>
      <dgm:t>
        <a:bodyPr/>
        <a:lstStyle/>
        <a:p>
          <a:endParaRPr lang="en-US"/>
        </a:p>
      </dgm:t>
    </dgm:pt>
    <dgm:pt modelId="{194BED0B-2FCE-4FE6-BA2D-3E005B8DC260}" type="pres">
      <dgm:prSet presAssocID="{71E8643E-009F-47D7-9637-45F8950D2771}" presName="aSpace2" presStyleCnt="0"/>
      <dgm:spPr/>
    </dgm:pt>
    <dgm:pt modelId="{D0D86873-F648-4235-B9A7-52FB6AE64BDA}" type="pres">
      <dgm:prSet presAssocID="{82E45496-D239-4AAC-A4E3-0E9C33E1F730}" presName="childNode" presStyleLbl="node1" presStyleIdx="5" presStyleCnt="23">
        <dgm:presLayoutVars>
          <dgm:bulletEnabled val="1"/>
        </dgm:presLayoutVars>
      </dgm:prSet>
      <dgm:spPr/>
      <dgm:t>
        <a:bodyPr/>
        <a:lstStyle/>
        <a:p>
          <a:endParaRPr lang="en-US"/>
        </a:p>
      </dgm:t>
    </dgm:pt>
    <dgm:pt modelId="{F06A65A0-5552-4910-99E2-CAD919320618}" type="pres">
      <dgm:prSet presAssocID="{82E45496-D239-4AAC-A4E3-0E9C33E1F730}" presName="aSpace2" presStyleCnt="0"/>
      <dgm:spPr/>
    </dgm:pt>
    <dgm:pt modelId="{FBD09FFC-9914-4DC4-85D4-C6BC12F043ED}" type="pres">
      <dgm:prSet presAssocID="{26F02155-829A-4AE2-BFF5-745649524DDD}" presName="childNode" presStyleLbl="node1" presStyleIdx="6" presStyleCnt="23">
        <dgm:presLayoutVars>
          <dgm:bulletEnabled val="1"/>
        </dgm:presLayoutVars>
      </dgm:prSet>
      <dgm:spPr/>
      <dgm:t>
        <a:bodyPr/>
        <a:lstStyle/>
        <a:p>
          <a:endParaRPr lang="en-US"/>
        </a:p>
      </dgm:t>
    </dgm:pt>
    <dgm:pt modelId="{D609DA51-18E9-4AAB-A206-E118C55364B7}" type="pres">
      <dgm:prSet presAssocID="{935E78C8-2271-4F8A-B5A7-7330D0F84002}" presName="aSpace" presStyleCnt="0"/>
      <dgm:spPr/>
    </dgm:pt>
    <dgm:pt modelId="{5D800DB7-EBE2-49F6-B733-A372821085B2}" type="pres">
      <dgm:prSet presAssocID="{053D505A-AEA4-43EF-AC6D-802E56A19D27}" presName="compNode" presStyleCnt="0"/>
      <dgm:spPr/>
    </dgm:pt>
    <dgm:pt modelId="{4973909E-AD38-47BF-8E17-51BB7F0882D3}" type="pres">
      <dgm:prSet presAssocID="{053D505A-AEA4-43EF-AC6D-802E56A19D27}" presName="aNode" presStyleLbl="bgShp" presStyleIdx="1" presStyleCnt="4"/>
      <dgm:spPr/>
      <dgm:t>
        <a:bodyPr/>
        <a:lstStyle/>
        <a:p>
          <a:endParaRPr lang="en-US"/>
        </a:p>
      </dgm:t>
    </dgm:pt>
    <dgm:pt modelId="{8A5D5ECE-B1D7-465B-BE3C-11A118A54737}" type="pres">
      <dgm:prSet presAssocID="{053D505A-AEA4-43EF-AC6D-802E56A19D27}" presName="textNode" presStyleLbl="bgShp" presStyleIdx="1" presStyleCnt="4"/>
      <dgm:spPr/>
      <dgm:t>
        <a:bodyPr/>
        <a:lstStyle/>
        <a:p>
          <a:endParaRPr lang="en-US"/>
        </a:p>
      </dgm:t>
    </dgm:pt>
    <dgm:pt modelId="{B485351A-1814-4E07-ACED-4FFB5CAA9475}" type="pres">
      <dgm:prSet presAssocID="{053D505A-AEA4-43EF-AC6D-802E56A19D27}" presName="compChildNode" presStyleCnt="0"/>
      <dgm:spPr/>
    </dgm:pt>
    <dgm:pt modelId="{6852BF37-190F-4F97-9DEA-FA490581F747}" type="pres">
      <dgm:prSet presAssocID="{053D505A-AEA4-43EF-AC6D-802E56A19D27}" presName="theInnerList" presStyleCnt="0"/>
      <dgm:spPr/>
    </dgm:pt>
    <dgm:pt modelId="{6B49545C-CD24-4430-8831-4EE4CD01C9E8}" type="pres">
      <dgm:prSet presAssocID="{E6861D54-51FE-4AA8-BAC2-6BBF60D273B1}" presName="childNode" presStyleLbl="node1" presStyleIdx="7" presStyleCnt="23">
        <dgm:presLayoutVars>
          <dgm:bulletEnabled val="1"/>
        </dgm:presLayoutVars>
      </dgm:prSet>
      <dgm:spPr/>
      <dgm:t>
        <a:bodyPr/>
        <a:lstStyle/>
        <a:p>
          <a:endParaRPr lang="en-US"/>
        </a:p>
      </dgm:t>
    </dgm:pt>
    <dgm:pt modelId="{8B59FD6C-EFCE-4D94-8A02-4FAC2F2D1473}" type="pres">
      <dgm:prSet presAssocID="{E6861D54-51FE-4AA8-BAC2-6BBF60D273B1}" presName="aSpace2" presStyleCnt="0"/>
      <dgm:spPr/>
    </dgm:pt>
    <dgm:pt modelId="{0276A7C1-7703-4F8F-9F77-C63581EE9513}" type="pres">
      <dgm:prSet presAssocID="{C0B18540-4339-45FC-A1E0-B865BF94638E}" presName="childNode" presStyleLbl="node1" presStyleIdx="8" presStyleCnt="23">
        <dgm:presLayoutVars>
          <dgm:bulletEnabled val="1"/>
        </dgm:presLayoutVars>
      </dgm:prSet>
      <dgm:spPr/>
      <dgm:t>
        <a:bodyPr/>
        <a:lstStyle/>
        <a:p>
          <a:endParaRPr lang="en-US"/>
        </a:p>
      </dgm:t>
    </dgm:pt>
    <dgm:pt modelId="{271C3B22-52A2-4C9A-A55A-4D5258FCA56B}" type="pres">
      <dgm:prSet presAssocID="{C0B18540-4339-45FC-A1E0-B865BF94638E}" presName="aSpace2" presStyleCnt="0"/>
      <dgm:spPr/>
    </dgm:pt>
    <dgm:pt modelId="{F094C188-C6F3-46BE-B3B6-BF4689EA00AE}" type="pres">
      <dgm:prSet presAssocID="{D866A193-24E4-4691-BADC-C24B8D2D177C}" presName="childNode" presStyleLbl="node1" presStyleIdx="9" presStyleCnt="23">
        <dgm:presLayoutVars>
          <dgm:bulletEnabled val="1"/>
        </dgm:presLayoutVars>
      </dgm:prSet>
      <dgm:spPr/>
      <dgm:t>
        <a:bodyPr/>
        <a:lstStyle/>
        <a:p>
          <a:endParaRPr lang="en-US"/>
        </a:p>
      </dgm:t>
    </dgm:pt>
    <dgm:pt modelId="{297F49D6-6627-418D-BB89-98414EDD789B}" type="pres">
      <dgm:prSet presAssocID="{D866A193-24E4-4691-BADC-C24B8D2D177C}" presName="aSpace2" presStyleCnt="0"/>
      <dgm:spPr/>
    </dgm:pt>
    <dgm:pt modelId="{030CC23E-03FE-4DA4-B2B6-CF732C2E51EE}" type="pres">
      <dgm:prSet presAssocID="{0285BC7E-C94F-4EEA-956B-7EFDF51FCAB7}" presName="childNode" presStyleLbl="node1" presStyleIdx="10" presStyleCnt="23">
        <dgm:presLayoutVars>
          <dgm:bulletEnabled val="1"/>
        </dgm:presLayoutVars>
      </dgm:prSet>
      <dgm:spPr/>
      <dgm:t>
        <a:bodyPr/>
        <a:lstStyle/>
        <a:p>
          <a:endParaRPr lang="en-US"/>
        </a:p>
      </dgm:t>
    </dgm:pt>
    <dgm:pt modelId="{572A12FB-3810-4530-A062-A3C8C81588CC}" type="pres">
      <dgm:prSet presAssocID="{0285BC7E-C94F-4EEA-956B-7EFDF51FCAB7}" presName="aSpace2" presStyleCnt="0"/>
      <dgm:spPr/>
    </dgm:pt>
    <dgm:pt modelId="{493CD8C9-665B-4B96-A437-B93EB305AF85}" type="pres">
      <dgm:prSet presAssocID="{019F5187-CF36-436D-B312-67A064285432}" presName="childNode" presStyleLbl="node1" presStyleIdx="11" presStyleCnt="23">
        <dgm:presLayoutVars>
          <dgm:bulletEnabled val="1"/>
        </dgm:presLayoutVars>
      </dgm:prSet>
      <dgm:spPr/>
      <dgm:t>
        <a:bodyPr/>
        <a:lstStyle/>
        <a:p>
          <a:endParaRPr lang="en-US"/>
        </a:p>
      </dgm:t>
    </dgm:pt>
    <dgm:pt modelId="{1A0554C9-E385-45C5-9A25-59D875B718E1}" type="pres">
      <dgm:prSet presAssocID="{019F5187-CF36-436D-B312-67A064285432}" presName="aSpace2" presStyleCnt="0"/>
      <dgm:spPr/>
    </dgm:pt>
    <dgm:pt modelId="{EAB8FFF0-8AAB-4E7D-BE7F-2FA57F06DCCF}" type="pres">
      <dgm:prSet presAssocID="{9E503EC4-F1D0-42E3-87A5-A7D89153B063}" presName="childNode" presStyleLbl="node1" presStyleIdx="12" presStyleCnt="23">
        <dgm:presLayoutVars>
          <dgm:bulletEnabled val="1"/>
        </dgm:presLayoutVars>
      </dgm:prSet>
      <dgm:spPr/>
      <dgm:t>
        <a:bodyPr/>
        <a:lstStyle/>
        <a:p>
          <a:endParaRPr lang="en-US"/>
        </a:p>
      </dgm:t>
    </dgm:pt>
    <dgm:pt modelId="{297BF66F-E812-4B2B-AC40-9DDC433ED185}" type="pres">
      <dgm:prSet presAssocID="{9E503EC4-F1D0-42E3-87A5-A7D89153B063}" presName="aSpace2" presStyleCnt="0"/>
      <dgm:spPr/>
    </dgm:pt>
    <dgm:pt modelId="{2A45513C-3680-4AC2-B6AE-C2A0880BE49B}" type="pres">
      <dgm:prSet presAssocID="{643F6294-9EC0-4CF2-AB04-6FF641016BFC}" presName="childNode" presStyleLbl="node1" presStyleIdx="13" presStyleCnt="23">
        <dgm:presLayoutVars>
          <dgm:bulletEnabled val="1"/>
        </dgm:presLayoutVars>
      </dgm:prSet>
      <dgm:spPr/>
      <dgm:t>
        <a:bodyPr/>
        <a:lstStyle/>
        <a:p>
          <a:endParaRPr lang="en-US"/>
        </a:p>
      </dgm:t>
    </dgm:pt>
    <dgm:pt modelId="{24BBBDE5-F4DC-4765-9178-236B998E3F42}" type="pres">
      <dgm:prSet presAssocID="{643F6294-9EC0-4CF2-AB04-6FF641016BFC}" presName="aSpace2" presStyleCnt="0"/>
      <dgm:spPr/>
    </dgm:pt>
    <dgm:pt modelId="{F704936E-74D6-4B88-895C-066236BAFAF3}" type="pres">
      <dgm:prSet presAssocID="{79E4D960-C420-42DD-B995-2B1921D9E1FA}" presName="childNode" presStyleLbl="node1" presStyleIdx="14" presStyleCnt="23">
        <dgm:presLayoutVars>
          <dgm:bulletEnabled val="1"/>
        </dgm:presLayoutVars>
      </dgm:prSet>
      <dgm:spPr/>
      <dgm:t>
        <a:bodyPr/>
        <a:lstStyle/>
        <a:p>
          <a:endParaRPr lang="en-US"/>
        </a:p>
      </dgm:t>
    </dgm:pt>
    <dgm:pt modelId="{46038BD3-A260-47C6-A216-0BBA33F19A8F}" type="pres">
      <dgm:prSet presAssocID="{053D505A-AEA4-43EF-AC6D-802E56A19D27}" presName="aSpace" presStyleCnt="0"/>
      <dgm:spPr/>
    </dgm:pt>
    <dgm:pt modelId="{48CADD6C-F27C-4B27-94EB-53C874E05E6E}" type="pres">
      <dgm:prSet presAssocID="{74C273CE-4295-448A-BA11-2930554E2CF6}" presName="compNode" presStyleCnt="0"/>
      <dgm:spPr/>
    </dgm:pt>
    <dgm:pt modelId="{FEA5FBDF-E40C-4AE2-82D3-2E03836BB4D8}" type="pres">
      <dgm:prSet presAssocID="{74C273CE-4295-448A-BA11-2930554E2CF6}" presName="aNode" presStyleLbl="bgShp" presStyleIdx="2" presStyleCnt="4"/>
      <dgm:spPr/>
      <dgm:t>
        <a:bodyPr/>
        <a:lstStyle/>
        <a:p>
          <a:endParaRPr lang="en-US"/>
        </a:p>
      </dgm:t>
    </dgm:pt>
    <dgm:pt modelId="{AE9F239D-0139-4EB2-A238-E76084431C92}" type="pres">
      <dgm:prSet presAssocID="{74C273CE-4295-448A-BA11-2930554E2CF6}" presName="textNode" presStyleLbl="bgShp" presStyleIdx="2" presStyleCnt="4"/>
      <dgm:spPr/>
      <dgm:t>
        <a:bodyPr/>
        <a:lstStyle/>
        <a:p>
          <a:endParaRPr lang="en-US"/>
        </a:p>
      </dgm:t>
    </dgm:pt>
    <dgm:pt modelId="{92084645-36F4-45F0-96F4-F3FA0A1AE9B7}" type="pres">
      <dgm:prSet presAssocID="{74C273CE-4295-448A-BA11-2930554E2CF6}" presName="compChildNode" presStyleCnt="0"/>
      <dgm:spPr/>
    </dgm:pt>
    <dgm:pt modelId="{5CB1C9E4-4F04-4B73-8C97-4953A96F5052}" type="pres">
      <dgm:prSet presAssocID="{74C273CE-4295-448A-BA11-2930554E2CF6}" presName="theInnerList" presStyleCnt="0"/>
      <dgm:spPr/>
    </dgm:pt>
    <dgm:pt modelId="{CFB38643-BCE4-40F1-AE89-4BCDBA4C1270}" type="pres">
      <dgm:prSet presAssocID="{E375809B-660C-466D-B1D6-8D4540084E79}" presName="childNode" presStyleLbl="node1" presStyleIdx="15" presStyleCnt="23">
        <dgm:presLayoutVars>
          <dgm:bulletEnabled val="1"/>
        </dgm:presLayoutVars>
      </dgm:prSet>
      <dgm:spPr/>
      <dgm:t>
        <a:bodyPr/>
        <a:lstStyle/>
        <a:p>
          <a:endParaRPr lang="en-US"/>
        </a:p>
      </dgm:t>
    </dgm:pt>
    <dgm:pt modelId="{8248F06E-ECD3-4E7B-B5A7-3FE2EC4B8B14}" type="pres">
      <dgm:prSet presAssocID="{E375809B-660C-466D-B1D6-8D4540084E79}" presName="aSpace2" presStyleCnt="0"/>
      <dgm:spPr/>
    </dgm:pt>
    <dgm:pt modelId="{076E1DF5-EE10-4B2A-B516-AA71D4E516D4}" type="pres">
      <dgm:prSet presAssocID="{DC3AAA86-D9E6-44D9-A9E4-47626D876330}" presName="childNode" presStyleLbl="node1" presStyleIdx="16" presStyleCnt="23">
        <dgm:presLayoutVars>
          <dgm:bulletEnabled val="1"/>
        </dgm:presLayoutVars>
      </dgm:prSet>
      <dgm:spPr/>
      <dgm:t>
        <a:bodyPr/>
        <a:lstStyle/>
        <a:p>
          <a:endParaRPr lang="en-US"/>
        </a:p>
      </dgm:t>
    </dgm:pt>
    <dgm:pt modelId="{4238D856-89D1-42B3-B19E-F5EDF8EC2BDC}" type="pres">
      <dgm:prSet presAssocID="{DC3AAA86-D9E6-44D9-A9E4-47626D876330}" presName="aSpace2" presStyleCnt="0"/>
      <dgm:spPr/>
    </dgm:pt>
    <dgm:pt modelId="{9978148C-F4E9-44EE-B61C-0FB6A0DC9384}" type="pres">
      <dgm:prSet presAssocID="{EF67DA2A-390E-4A1E-A897-EEA6D4E0C94F}" presName="childNode" presStyleLbl="node1" presStyleIdx="17" presStyleCnt="23">
        <dgm:presLayoutVars>
          <dgm:bulletEnabled val="1"/>
        </dgm:presLayoutVars>
      </dgm:prSet>
      <dgm:spPr/>
      <dgm:t>
        <a:bodyPr/>
        <a:lstStyle/>
        <a:p>
          <a:endParaRPr lang="en-US"/>
        </a:p>
      </dgm:t>
    </dgm:pt>
    <dgm:pt modelId="{5662B2BC-A412-448D-8C8F-AB5E5C88A9FC}" type="pres">
      <dgm:prSet presAssocID="{EF67DA2A-390E-4A1E-A897-EEA6D4E0C94F}" presName="aSpace2" presStyleCnt="0"/>
      <dgm:spPr/>
    </dgm:pt>
    <dgm:pt modelId="{0DDA6B8B-8FFC-458F-B462-8BF5809254D2}" type="pres">
      <dgm:prSet presAssocID="{79882B91-A1B0-41BC-AE69-8B93FE6E8A91}" presName="childNode" presStyleLbl="node1" presStyleIdx="18" presStyleCnt="23">
        <dgm:presLayoutVars>
          <dgm:bulletEnabled val="1"/>
        </dgm:presLayoutVars>
      </dgm:prSet>
      <dgm:spPr/>
      <dgm:t>
        <a:bodyPr/>
        <a:lstStyle/>
        <a:p>
          <a:endParaRPr lang="en-US"/>
        </a:p>
      </dgm:t>
    </dgm:pt>
    <dgm:pt modelId="{85616DA5-40CA-4745-A074-A572E9A20E90}" type="pres">
      <dgm:prSet presAssocID="{74C273CE-4295-448A-BA11-2930554E2CF6}" presName="aSpace" presStyleCnt="0"/>
      <dgm:spPr/>
    </dgm:pt>
    <dgm:pt modelId="{FC3080BB-8E5F-46D0-9688-C25350B2AB89}" type="pres">
      <dgm:prSet presAssocID="{2E7B6C4C-C096-4E97-98CF-83BB82638C60}" presName="compNode" presStyleCnt="0"/>
      <dgm:spPr/>
    </dgm:pt>
    <dgm:pt modelId="{0625E2B1-4CBC-4551-AC34-6AAD537E22D4}" type="pres">
      <dgm:prSet presAssocID="{2E7B6C4C-C096-4E97-98CF-83BB82638C60}" presName="aNode" presStyleLbl="bgShp" presStyleIdx="3" presStyleCnt="4"/>
      <dgm:spPr/>
      <dgm:t>
        <a:bodyPr/>
        <a:lstStyle/>
        <a:p>
          <a:endParaRPr lang="en-US"/>
        </a:p>
      </dgm:t>
    </dgm:pt>
    <dgm:pt modelId="{DE34E12F-28CB-468E-8301-1777BAC2D095}" type="pres">
      <dgm:prSet presAssocID="{2E7B6C4C-C096-4E97-98CF-83BB82638C60}" presName="textNode" presStyleLbl="bgShp" presStyleIdx="3" presStyleCnt="4"/>
      <dgm:spPr/>
      <dgm:t>
        <a:bodyPr/>
        <a:lstStyle/>
        <a:p>
          <a:endParaRPr lang="en-US"/>
        </a:p>
      </dgm:t>
    </dgm:pt>
    <dgm:pt modelId="{08CF2B07-F107-4090-841C-D4271046C73C}" type="pres">
      <dgm:prSet presAssocID="{2E7B6C4C-C096-4E97-98CF-83BB82638C60}" presName="compChildNode" presStyleCnt="0"/>
      <dgm:spPr/>
    </dgm:pt>
    <dgm:pt modelId="{58DE5FB7-BE8A-4F79-919A-DC07A5ACBC3B}" type="pres">
      <dgm:prSet presAssocID="{2E7B6C4C-C096-4E97-98CF-83BB82638C60}" presName="theInnerList" presStyleCnt="0"/>
      <dgm:spPr/>
    </dgm:pt>
    <dgm:pt modelId="{45F75C5D-1E21-4B1D-BCC1-DF4AF3885C61}" type="pres">
      <dgm:prSet presAssocID="{C6670D04-7313-477A-9BA6-43D0D900B16A}" presName="childNode" presStyleLbl="node1" presStyleIdx="19" presStyleCnt="23">
        <dgm:presLayoutVars>
          <dgm:bulletEnabled val="1"/>
        </dgm:presLayoutVars>
      </dgm:prSet>
      <dgm:spPr/>
      <dgm:t>
        <a:bodyPr/>
        <a:lstStyle/>
        <a:p>
          <a:endParaRPr lang="en-US"/>
        </a:p>
      </dgm:t>
    </dgm:pt>
    <dgm:pt modelId="{239401E8-1C71-44C0-86C3-2F7D3278FC67}" type="pres">
      <dgm:prSet presAssocID="{C6670D04-7313-477A-9BA6-43D0D900B16A}" presName="aSpace2" presStyleCnt="0"/>
      <dgm:spPr/>
    </dgm:pt>
    <dgm:pt modelId="{680940C9-2747-4607-9507-15C7E28CFD98}" type="pres">
      <dgm:prSet presAssocID="{35ABC770-7D69-42FA-8979-1BFA00EF1321}" presName="childNode" presStyleLbl="node1" presStyleIdx="20" presStyleCnt="23">
        <dgm:presLayoutVars>
          <dgm:bulletEnabled val="1"/>
        </dgm:presLayoutVars>
      </dgm:prSet>
      <dgm:spPr/>
      <dgm:t>
        <a:bodyPr/>
        <a:lstStyle/>
        <a:p>
          <a:endParaRPr lang="en-US"/>
        </a:p>
      </dgm:t>
    </dgm:pt>
    <dgm:pt modelId="{C92EC5C6-38B2-4CE5-B3A4-6762881A5C8E}" type="pres">
      <dgm:prSet presAssocID="{35ABC770-7D69-42FA-8979-1BFA00EF1321}" presName="aSpace2" presStyleCnt="0"/>
      <dgm:spPr/>
    </dgm:pt>
    <dgm:pt modelId="{E9E32D9C-F5CB-4667-AD03-E6CA83785524}" type="pres">
      <dgm:prSet presAssocID="{BB3E911E-C39B-49FD-9465-F0E4F97467E3}" presName="childNode" presStyleLbl="node1" presStyleIdx="21" presStyleCnt="23">
        <dgm:presLayoutVars>
          <dgm:bulletEnabled val="1"/>
        </dgm:presLayoutVars>
      </dgm:prSet>
      <dgm:spPr/>
      <dgm:t>
        <a:bodyPr/>
        <a:lstStyle/>
        <a:p>
          <a:endParaRPr lang="en-US"/>
        </a:p>
      </dgm:t>
    </dgm:pt>
    <dgm:pt modelId="{7A58934B-D2B4-48EE-A269-431B3EEE371C}" type="pres">
      <dgm:prSet presAssocID="{BB3E911E-C39B-49FD-9465-F0E4F97467E3}" presName="aSpace2" presStyleCnt="0"/>
      <dgm:spPr/>
    </dgm:pt>
    <dgm:pt modelId="{BE42C251-59C6-47BB-B328-C2AE6096B367}" type="pres">
      <dgm:prSet presAssocID="{AF7B4169-9B01-4CB1-8712-34F641A2044C}" presName="childNode" presStyleLbl="node1" presStyleIdx="22" presStyleCnt="23">
        <dgm:presLayoutVars>
          <dgm:bulletEnabled val="1"/>
        </dgm:presLayoutVars>
      </dgm:prSet>
      <dgm:spPr/>
      <dgm:t>
        <a:bodyPr/>
        <a:lstStyle/>
        <a:p>
          <a:endParaRPr lang="en-US"/>
        </a:p>
      </dgm:t>
    </dgm:pt>
  </dgm:ptLst>
  <dgm:cxnLst>
    <dgm:cxn modelId="{19523585-B718-4E3A-82D3-E3A93B3AA452}" type="presOf" srcId="{82E45496-D239-4AAC-A4E3-0E9C33E1F730}" destId="{D0D86873-F648-4235-B9A7-52FB6AE64BDA}" srcOrd="0" destOrd="0" presId="urn:microsoft.com/office/officeart/2005/8/layout/lProcess2"/>
    <dgm:cxn modelId="{28CB61CE-4A45-483A-8562-F673EC1CD184}" srcId="{053D505A-AEA4-43EF-AC6D-802E56A19D27}" destId="{79E4D960-C420-42DD-B995-2B1921D9E1FA}" srcOrd="7" destOrd="0" parTransId="{1D3579C3-7564-46FA-ABFE-8F0E553CEF53}" sibTransId="{8406768F-B767-4961-8EBF-4D7F7A663308}"/>
    <dgm:cxn modelId="{70830F52-5212-487B-B5A5-71D5EC6F424D}" type="presOf" srcId="{23847B35-C41A-437F-9226-E57D9F5DEE89}" destId="{824792C9-AA41-4355-BC6B-E2BDC6DFA47E}" srcOrd="0" destOrd="0" presId="urn:microsoft.com/office/officeart/2005/8/layout/lProcess2"/>
    <dgm:cxn modelId="{9E2C70FA-1DC4-4154-A47A-8E4A53252214}" type="presOf" srcId="{935E78C8-2271-4F8A-B5A7-7330D0F84002}" destId="{71439A6B-5376-42D7-9D75-44AC7683FDFF}" srcOrd="0" destOrd="0" presId="urn:microsoft.com/office/officeart/2005/8/layout/lProcess2"/>
    <dgm:cxn modelId="{57FDAD72-03D3-4835-AFE5-B70F16126AE0}" srcId="{111DC614-4EFD-434E-A4AE-B29F4AC44D53}" destId="{74C273CE-4295-448A-BA11-2930554E2CF6}" srcOrd="2" destOrd="0" parTransId="{D8F48646-70FE-4C5A-829A-76CB02C4F961}" sibTransId="{3BCE5A6B-79F5-49C2-B28C-AFA663218CF0}"/>
    <dgm:cxn modelId="{10623414-4322-4228-87C0-803BBA2FA790}" type="presOf" srcId="{26F02155-829A-4AE2-BFF5-745649524DDD}" destId="{FBD09FFC-9914-4DC4-85D4-C6BC12F043ED}" srcOrd="0" destOrd="0" presId="urn:microsoft.com/office/officeart/2005/8/layout/lProcess2"/>
    <dgm:cxn modelId="{80BE21C2-556B-4F5B-90D9-A716203B8F5F}" srcId="{74C273CE-4295-448A-BA11-2930554E2CF6}" destId="{E375809B-660C-466D-B1D6-8D4540084E79}" srcOrd="0" destOrd="0" parTransId="{5C20DADA-F6D7-401E-8BEC-0FF1E3DBD48B}" sibTransId="{00EDEE6F-4E5A-4CB7-9BC5-04819B8D0CBF}"/>
    <dgm:cxn modelId="{5E9AB048-E152-40FB-A847-323EE5D40C88}" srcId="{053D505A-AEA4-43EF-AC6D-802E56A19D27}" destId="{E6861D54-51FE-4AA8-BAC2-6BBF60D273B1}" srcOrd="0" destOrd="0" parTransId="{9ECACAA6-0BEB-4746-8C4C-B0051F2CAD25}" sibTransId="{03968D8D-90E0-4005-A151-81A9CE05914A}"/>
    <dgm:cxn modelId="{80B79204-0CFF-4C9F-8BCC-C3F01598355E}" type="presOf" srcId="{C4FA164C-69A6-4400-9E37-DC62E5DC773D}" destId="{5713FE18-8457-42D1-A6FC-088870AC6F09}" srcOrd="0" destOrd="0" presId="urn:microsoft.com/office/officeart/2005/8/layout/lProcess2"/>
    <dgm:cxn modelId="{0AACCBF3-EDCE-4286-AE25-C01EBBD37A18}" type="presOf" srcId="{2E7B6C4C-C096-4E97-98CF-83BB82638C60}" destId="{0625E2B1-4CBC-4551-AC34-6AAD537E22D4}" srcOrd="0" destOrd="0" presId="urn:microsoft.com/office/officeart/2005/8/layout/lProcess2"/>
    <dgm:cxn modelId="{106E15AE-387B-4F67-93A5-95427F77778E}" srcId="{111DC614-4EFD-434E-A4AE-B29F4AC44D53}" destId="{935E78C8-2271-4F8A-B5A7-7330D0F84002}" srcOrd="0" destOrd="0" parTransId="{2263ABA4-4538-4CA6-B0CB-7361B1ED7986}" sibTransId="{5E8FF245-9316-488C-A99D-02E33B4DA21B}"/>
    <dgm:cxn modelId="{9C199619-7EF3-455B-82A0-7B65CD98E030}" type="presOf" srcId="{AF7B4169-9B01-4CB1-8712-34F641A2044C}" destId="{BE42C251-59C6-47BB-B328-C2AE6096B367}" srcOrd="0" destOrd="0" presId="urn:microsoft.com/office/officeart/2005/8/layout/lProcess2"/>
    <dgm:cxn modelId="{3EF05BA7-084E-4446-BE56-66267D888A89}" type="presOf" srcId="{053D505A-AEA4-43EF-AC6D-802E56A19D27}" destId="{4973909E-AD38-47BF-8E17-51BB7F0882D3}" srcOrd="0" destOrd="0" presId="urn:microsoft.com/office/officeart/2005/8/layout/lProcess2"/>
    <dgm:cxn modelId="{CFEDF3F2-20FA-48EA-97D0-EC968C15D814}" type="presOf" srcId="{74C273CE-4295-448A-BA11-2930554E2CF6}" destId="{FEA5FBDF-E40C-4AE2-82D3-2E03836BB4D8}" srcOrd="0" destOrd="0" presId="urn:microsoft.com/office/officeart/2005/8/layout/lProcess2"/>
    <dgm:cxn modelId="{396C0B8B-C975-48F9-8DBF-64E268498AC6}" srcId="{2E7B6C4C-C096-4E97-98CF-83BB82638C60}" destId="{35ABC770-7D69-42FA-8979-1BFA00EF1321}" srcOrd="1" destOrd="0" parTransId="{553C02D3-A122-43F3-BC6D-61A723B808DE}" sibTransId="{E14EF3C2-4516-4BD8-BE9A-6AE2D738E795}"/>
    <dgm:cxn modelId="{2B38C3DA-5122-4243-83D8-8F279F157779}" type="presOf" srcId="{E6861D54-51FE-4AA8-BAC2-6BBF60D273B1}" destId="{6B49545C-CD24-4430-8831-4EE4CD01C9E8}" srcOrd="0" destOrd="0" presId="urn:microsoft.com/office/officeart/2005/8/layout/lProcess2"/>
    <dgm:cxn modelId="{849F5C40-717D-4D0E-8424-0C30F33B092D}" type="presOf" srcId="{019F5187-CF36-436D-B312-67A064285432}" destId="{493CD8C9-665B-4B96-A437-B93EB305AF85}" srcOrd="0" destOrd="0" presId="urn:microsoft.com/office/officeart/2005/8/layout/lProcess2"/>
    <dgm:cxn modelId="{88F5594C-4688-4C6D-82B6-932FD81AC78C}" type="presOf" srcId="{9C78C339-FA6B-4E5D-8AE6-6D6F040CC418}" destId="{49EDCA3B-06B2-4A73-84A0-B3D75ADCEE90}" srcOrd="0" destOrd="0" presId="urn:microsoft.com/office/officeart/2005/8/layout/lProcess2"/>
    <dgm:cxn modelId="{2AB79446-5D15-4531-8CB5-131CFC44AD15}" srcId="{74C273CE-4295-448A-BA11-2930554E2CF6}" destId="{EF67DA2A-390E-4A1E-A897-EEA6D4E0C94F}" srcOrd="2" destOrd="0" parTransId="{CBC18C03-24FB-4CA1-A905-09D177D63105}" sibTransId="{1201E47D-4CBF-40E7-BFCD-CF70E5B34074}"/>
    <dgm:cxn modelId="{9E9AC9AC-5E5E-4A84-8750-31CF6EF9A49A}" type="presOf" srcId="{111DC614-4EFD-434E-A4AE-B29F4AC44D53}" destId="{BF271419-CE0A-4958-B72B-1472E651BF51}" srcOrd="0" destOrd="0" presId="urn:microsoft.com/office/officeart/2005/8/layout/lProcess2"/>
    <dgm:cxn modelId="{72604AF9-A882-4438-BA34-B46C9A9234E6}" srcId="{935E78C8-2271-4F8A-B5A7-7330D0F84002}" destId="{23847B35-C41A-437F-9226-E57D9F5DEE89}" srcOrd="2" destOrd="0" parTransId="{A88CE48F-2385-41EA-A092-8C343F918924}" sibTransId="{38A98A4C-A8C1-4560-8EA3-CA34570520A5}"/>
    <dgm:cxn modelId="{1EF542D8-DCFA-415F-814B-0BE5D5A5AC2C}" srcId="{935E78C8-2271-4F8A-B5A7-7330D0F84002}" destId="{71E8643E-009F-47D7-9637-45F8950D2771}" srcOrd="4" destOrd="0" parTransId="{90E710A7-1801-4B0B-A91C-314538E9D8D0}" sibTransId="{14DF8713-8A3D-457C-947B-B195DB4A0F20}"/>
    <dgm:cxn modelId="{FC77F2F7-A85E-4D80-9C0C-DFC0B49A5D65}" type="presOf" srcId="{0285BC7E-C94F-4EEA-956B-7EFDF51FCAB7}" destId="{030CC23E-03FE-4DA4-B2B6-CF732C2E51EE}" srcOrd="0" destOrd="0" presId="urn:microsoft.com/office/officeart/2005/8/layout/lProcess2"/>
    <dgm:cxn modelId="{D80EB7BA-7678-4F39-AF74-729D95564F5C}" type="presOf" srcId="{935E78C8-2271-4F8A-B5A7-7330D0F84002}" destId="{C9FBE029-86AB-4D90-B104-56328D0875B0}" srcOrd="1" destOrd="0" presId="urn:microsoft.com/office/officeart/2005/8/layout/lProcess2"/>
    <dgm:cxn modelId="{6ABD221D-4CCB-4CE6-ACDB-96282CBA86C0}" srcId="{053D505A-AEA4-43EF-AC6D-802E56A19D27}" destId="{9E503EC4-F1D0-42E3-87A5-A7D89153B063}" srcOrd="5" destOrd="0" parTransId="{9E6E4E35-0871-4093-8C9E-65D547D48E09}" sibTransId="{474B043E-494A-4085-B397-BA5A624DA1B2}"/>
    <dgm:cxn modelId="{E40541EB-C88C-4768-847B-897901177B91}" srcId="{053D505A-AEA4-43EF-AC6D-802E56A19D27}" destId="{0285BC7E-C94F-4EEA-956B-7EFDF51FCAB7}" srcOrd="3" destOrd="0" parTransId="{244ED146-1637-4DA0-914D-C74F77EA5B78}" sibTransId="{BA5D97B6-7C02-4B35-A6DF-8F587FC233DF}"/>
    <dgm:cxn modelId="{CBD605EE-A9E4-464B-83D6-9CC9F5A4CF0E}" srcId="{111DC614-4EFD-434E-A4AE-B29F4AC44D53}" destId="{053D505A-AEA4-43EF-AC6D-802E56A19D27}" srcOrd="1" destOrd="0" parTransId="{DFFFBD14-3D8B-44F7-923D-72B3CC49AAF1}" sibTransId="{F40540A4-8FA6-468B-A43A-12C125F937D5}"/>
    <dgm:cxn modelId="{F091347C-1969-4369-B208-0334D9A2FB35}" type="presOf" srcId="{C6670D04-7313-477A-9BA6-43D0D900B16A}" destId="{45F75C5D-1E21-4B1D-BCC1-DF4AF3885C61}" srcOrd="0" destOrd="0" presId="urn:microsoft.com/office/officeart/2005/8/layout/lProcess2"/>
    <dgm:cxn modelId="{B44E10B8-B15D-4DFF-A440-9ECA58385B4B}" type="presOf" srcId="{2E7B6C4C-C096-4E97-98CF-83BB82638C60}" destId="{DE34E12F-28CB-468E-8301-1777BAC2D095}" srcOrd="1" destOrd="0" presId="urn:microsoft.com/office/officeart/2005/8/layout/lProcess2"/>
    <dgm:cxn modelId="{EC27E3E9-9C05-4E03-93BB-A06A65FF81DF}" type="presOf" srcId="{BB3E911E-C39B-49FD-9465-F0E4F97467E3}" destId="{E9E32D9C-F5CB-4667-AD03-E6CA83785524}" srcOrd="0" destOrd="0" presId="urn:microsoft.com/office/officeart/2005/8/layout/lProcess2"/>
    <dgm:cxn modelId="{E2E605F8-2159-4786-B7DB-FEB768CD2B92}" srcId="{2E7B6C4C-C096-4E97-98CF-83BB82638C60}" destId="{BB3E911E-C39B-49FD-9465-F0E4F97467E3}" srcOrd="2" destOrd="0" parTransId="{36255A63-1686-413C-9269-F6114EC31112}" sibTransId="{1DBB2D3D-DD1A-461E-8FCE-44611DE16F9E}"/>
    <dgm:cxn modelId="{6C3BD2C6-81B6-4B61-B9BA-7C8BB0BF5288}" type="presOf" srcId="{79E4D960-C420-42DD-B995-2B1921D9E1FA}" destId="{F704936E-74D6-4B88-895C-066236BAFAF3}" srcOrd="0" destOrd="0" presId="urn:microsoft.com/office/officeart/2005/8/layout/lProcess2"/>
    <dgm:cxn modelId="{6189F329-2747-416E-AFB9-769C7A582AA0}" srcId="{053D505A-AEA4-43EF-AC6D-802E56A19D27}" destId="{C0B18540-4339-45FC-A1E0-B865BF94638E}" srcOrd="1" destOrd="0" parTransId="{8D232628-B2A3-462A-94FA-8FCF3574F10E}" sibTransId="{763D5FB9-33DA-468C-8D26-B02BB2D2356C}"/>
    <dgm:cxn modelId="{6F86626A-FDE8-44EB-8535-1C2EE6E627F7}" type="presOf" srcId="{053D505A-AEA4-43EF-AC6D-802E56A19D27}" destId="{8A5D5ECE-B1D7-465B-BE3C-11A118A54737}" srcOrd="1" destOrd="0" presId="urn:microsoft.com/office/officeart/2005/8/layout/lProcess2"/>
    <dgm:cxn modelId="{3134F9F7-0BD9-410E-BA4E-CD999EE121E3}" srcId="{111DC614-4EFD-434E-A4AE-B29F4AC44D53}" destId="{2E7B6C4C-C096-4E97-98CF-83BB82638C60}" srcOrd="3" destOrd="0" parTransId="{97E0633A-77EC-4F58-8E28-C3B726120FF2}" sibTransId="{587DF896-9EED-4E1A-9B47-F8F2302C257E}"/>
    <dgm:cxn modelId="{C2356EFB-B8FE-4F3B-9457-588C5586FEB5}" type="presOf" srcId="{E375809B-660C-466D-B1D6-8D4540084E79}" destId="{CFB38643-BCE4-40F1-AE89-4BCDBA4C1270}" srcOrd="0" destOrd="0" presId="urn:microsoft.com/office/officeart/2005/8/layout/lProcess2"/>
    <dgm:cxn modelId="{E562C57E-2B46-4296-99A8-99587FBB9534}" type="presOf" srcId="{CB1D4E36-B416-4B94-B29F-21B2D4EB6C55}" destId="{F94FEF2F-37F6-4433-AF57-E0648C90CC37}" srcOrd="0" destOrd="0" presId="urn:microsoft.com/office/officeart/2005/8/layout/lProcess2"/>
    <dgm:cxn modelId="{74F81D85-B0BC-4AEA-829E-1F9E0AFE808D}" srcId="{74C273CE-4295-448A-BA11-2930554E2CF6}" destId="{DC3AAA86-D9E6-44D9-A9E4-47626D876330}" srcOrd="1" destOrd="0" parTransId="{8E110262-A8D6-4832-A802-50BC24AFBC4A}" sibTransId="{6A6339B1-70F2-4FEA-AF3E-8D6D686055A1}"/>
    <dgm:cxn modelId="{89F19FF2-D5AD-4C07-9FF8-8B105D15D762}" srcId="{053D505A-AEA4-43EF-AC6D-802E56A19D27}" destId="{D866A193-24E4-4691-BADC-C24B8D2D177C}" srcOrd="2" destOrd="0" parTransId="{286D0B71-E932-484C-A53F-AC91AC39BB30}" sibTransId="{178DD7BD-62A9-477A-9746-CFDCA077F7B7}"/>
    <dgm:cxn modelId="{78B4DC78-CFAC-4BFE-BA10-7BF46F1F4131}" srcId="{935E78C8-2271-4F8A-B5A7-7330D0F84002}" destId="{C4FA164C-69A6-4400-9E37-DC62E5DC773D}" srcOrd="0" destOrd="0" parTransId="{C9AB1B2B-BB02-4209-8A39-E14E3032F799}" sibTransId="{389D85EF-915A-405A-9BD8-6C2DD1D5CE6A}"/>
    <dgm:cxn modelId="{0B1FB199-6AD6-402E-9F38-0AB6DE1CF0A4}" type="presOf" srcId="{35ABC770-7D69-42FA-8979-1BFA00EF1321}" destId="{680940C9-2747-4607-9507-15C7E28CFD98}" srcOrd="0" destOrd="0" presId="urn:microsoft.com/office/officeart/2005/8/layout/lProcess2"/>
    <dgm:cxn modelId="{F3AC5945-C78D-47F2-BD84-DB63622ED790}" type="presOf" srcId="{EF67DA2A-390E-4A1E-A897-EEA6D4E0C94F}" destId="{9978148C-F4E9-44EE-B61C-0FB6A0DC9384}" srcOrd="0" destOrd="0" presId="urn:microsoft.com/office/officeart/2005/8/layout/lProcess2"/>
    <dgm:cxn modelId="{BE065E0D-B40C-4C4B-96A5-CC78F15FFD3A}" type="presOf" srcId="{643F6294-9EC0-4CF2-AB04-6FF641016BFC}" destId="{2A45513C-3680-4AC2-B6AE-C2A0880BE49B}" srcOrd="0" destOrd="0" presId="urn:microsoft.com/office/officeart/2005/8/layout/lProcess2"/>
    <dgm:cxn modelId="{77016E3E-10F6-4CE2-A5CD-A84893A2DC50}" type="presOf" srcId="{C0B18540-4339-45FC-A1E0-B865BF94638E}" destId="{0276A7C1-7703-4F8F-9F77-C63581EE9513}" srcOrd="0" destOrd="0" presId="urn:microsoft.com/office/officeart/2005/8/layout/lProcess2"/>
    <dgm:cxn modelId="{363392B7-C22F-4C0E-8E22-EBEB681CED7A}" type="presOf" srcId="{74C273CE-4295-448A-BA11-2930554E2CF6}" destId="{AE9F239D-0139-4EB2-A238-E76084431C92}" srcOrd="1" destOrd="0" presId="urn:microsoft.com/office/officeart/2005/8/layout/lProcess2"/>
    <dgm:cxn modelId="{8329A6CA-55BF-422A-AA86-BE0249CF98AD}" type="presOf" srcId="{9E503EC4-F1D0-42E3-87A5-A7D89153B063}" destId="{EAB8FFF0-8AAB-4E7D-BE7F-2FA57F06DCCF}" srcOrd="0" destOrd="0" presId="urn:microsoft.com/office/officeart/2005/8/layout/lProcess2"/>
    <dgm:cxn modelId="{242AAC39-AC46-4386-9638-FA969A96CC63}" type="presOf" srcId="{71E8643E-009F-47D7-9637-45F8950D2771}" destId="{123FCEEC-C1EB-4575-A1DE-6F97935DDB09}" srcOrd="0" destOrd="0" presId="urn:microsoft.com/office/officeart/2005/8/layout/lProcess2"/>
    <dgm:cxn modelId="{9821624C-AF14-4019-9826-A4E307BE4899}" srcId="{935E78C8-2271-4F8A-B5A7-7330D0F84002}" destId="{26F02155-829A-4AE2-BFF5-745649524DDD}" srcOrd="6" destOrd="0" parTransId="{7BC1EA56-FC4D-44AD-AB6C-7DE8723AA6B7}" sibTransId="{07D55D8B-EC5B-4026-9955-639F0F494D7C}"/>
    <dgm:cxn modelId="{425EE389-2CDD-48FE-AE18-66C9F4F0DABB}" srcId="{935E78C8-2271-4F8A-B5A7-7330D0F84002}" destId="{9C78C339-FA6B-4E5D-8AE6-6D6F040CC418}" srcOrd="1" destOrd="0" parTransId="{D573360E-C74B-44AE-A0EE-EE45E764791D}" sibTransId="{833AF3BC-9EE0-4A4D-AA61-A1F1FC20E52A}"/>
    <dgm:cxn modelId="{04A14039-A6F9-4E94-8233-6ADFBBAF0275}" srcId="{935E78C8-2271-4F8A-B5A7-7330D0F84002}" destId="{CB1D4E36-B416-4B94-B29F-21B2D4EB6C55}" srcOrd="3" destOrd="0" parTransId="{556214B3-7A2C-48F8-A6B6-71AC28240A90}" sibTransId="{EAFBEA20-62AC-49C8-A589-D1555E1317E1}"/>
    <dgm:cxn modelId="{AAB2F54E-EBBB-4003-BC57-458430411A52}" srcId="{74C273CE-4295-448A-BA11-2930554E2CF6}" destId="{79882B91-A1B0-41BC-AE69-8B93FE6E8A91}" srcOrd="3" destOrd="0" parTransId="{2EE7E082-7A36-4AFF-8DC1-09F51862DA6A}" sibTransId="{11A305D5-2783-4CFB-BA28-6E79BB858B69}"/>
    <dgm:cxn modelId="{457AD226-D2B4-4FB6-BE91-2B9A715CE942}" type="presOf" srcId="{79882B91-A1B0-41BC-AE69-8B93FE6E8A91}" destId="{0DDA6B8B-8FFC-458F-B462-8BF5809254D2}" srcOrd="0" destOrd="0" presId="urn:microsoft.com/office/officeart/2005/8/layout/lProcess2"/>
    <dgm:cxn modelId="{5C7ECB6C-BC2A-40E7-8C21-75FFD9AEE3A6}" srcId="{2E7B6C4C-C096-4E97-98CF-83BB82638C60}" destId="{C6670D04-7313-477A-9BA6-43D0D900B16A}" srcOrd="0" destOrd="0" parTransId="{13891FBD-F3A8-4979-94D5-9C040A95DEBA}" sibTransId="{06DC9FBC-93AC-41D0-877A-D2985437B072}"/>
    <dgm:cxn modelId="{92B20C6D-5B25-446D-97D5-6639C36A89B4}" srcId="{053D505A-AEA4-43EF-AC6D-802E56A19D27}" destId="{643F6294-9EC0-4CF2-AB04-6FF641016BFC}" srcOrd="6" destOrd="0" parTransId="{25BF6BAA-9AB3-4097-908D-48CCF57F47BC}" sibTransId="{36FE2C37-E07E-414A-B4B9-CE3069B4FDC4}"/>
    <dgm:cxn modelId="{BF410BD4-45A0-4574-B5BE-BB9FF9EF0642}" srcId="{935E78C8-2271-4F8A-B5A7-7330D0F84002}" destId="{82E45496-D239-4AAC-A4E3-0E9C33E1F730}" srcOrd="5" destOrd="0" parTransId="{8CF1D823-2CB1-4455-9CD6-BDEAFB592B0C}" sibTransId="{F76AFBF3-98AC-49AA-8D97-065815B979D2}"/>
    <dgm:cxn modelId="{B3335B4F-30C2-41FE-878F-8DDD82A5C800}" srcId="{2E7B6C4C-C096-4E97-98CF-83BB82638C60}" destId="{AF7B4169-9B01-4CB1-8712-34F641A2044C}" srcOrd="3" destOrd="0" parTransId="{1D21DEA1-4523-4552-A423-5E8F41956DFF}" sibTransId="{549CBE4F-7E23-4020-91D5-A46193F0C75B}"/>
    <dgm:cxn modelId="{9CA6EF10-6E1E-4B2E-97CA-6A99FEB11A9A}" srcId="{053D505A-AEA4-43EF-AC6D-802E56A19D27}" destId="{019F5187-CF36-436D-B312-67A064285432}" srcOrd="4" destOrd="0" parTransId="{1FCD938A-5B98-4F2C-B2AA-91DC51EC41AD}" sibTransId="{F1C620F2-6FF9-4753-B634-124488D355FB}"/>
    <dgm:cxn modelId="{1666EBD2-9736-4E6B-B88A-60373A15B6F5}" type="presOf" srcId="{DC3AAA86-D9E6-44D9-A9E4-47626D876330}" destId="{076E1DF5-EE10-4B2A-B516-AA71D4E516D4}" srcOrd="0" destOrd="0" presId="urn:microsoft.com/office/officeart/2005/8/layout/lProcess2"/>
    <dgm:cxn modelId="{271819AE-1B6C-472C-B81E-0FAA0E4075FE}" type="presOf" srcId="{D866A193-24E4-4691-BADC-C24B8D2D177C}" destId="{F094C188-C6F3-46BE-B3B6-BF4689EA00AE}" srcOrd="0" destOrd="0" presId="urn:microsoft.com/office/officeart/2005/8/layout/lProcess2"/>
    <dgm:cxn modelId="{CB928328-F0A7-43CE-B69B-00216E59F3C7}" type="presParOf" srcId="{BF271419-CE0A-4958-B72B-1472E651BF51}" destId="{5CBF49DD-63F1-4473-BD74-70E62543BC36}" srcOrd="0" destOrd="0" presId="urn:microsoft.com/office/officeart/2005/8/layout/lProcess2"/>
    <dgm:cxn modelId="{C6DE4FAE-1751-4F8F-8B09-C6F5AE1CFD26}" type="presParOf" srcId="{5CBF49DD-63F1-4473-BD74-70E62543BC36}" destId="{71439A6B-5376-42D7-9D75-44AC7683FDFF}" srcOrd="0" destOrd="0" presId="urn:microsoft.com/office/officeart/2005/8/layout/lProcess2"/>
    <dgm:cxn modelId="{8B32309C-0C39-454E-8472-7241273B3BB6}" type="presParOf" srcId="{5CBF49DD-63F1-4473-BD74-70E62543BC36}" destId="{C9FBE029-86AB-4D90-B104-56328D0875B0}" srcOrd="1" destOrd="0" presId="urn:microsoft.com/office/officeart/2005/8/layout/lProcess2"/>
    <dgm:cxn modelId="{6E415E56-1586-4F00-A846-ACFAC08A736A}" type="presParOf" srcId="{5CBF49DD-63F1-4473-BD74-70E62543BC36}" destId="{1495DD5E-B98F-4D15-BDDC-4B4A0B13D50A}" srcOrd="2" destOrd="0" presId="urn:microsoft.com/office/officeart/2005/8/layout/lProcess2"/>
    <dgm:cxn modelId="{BEBB14C9-AF53-47B3-9FD1-50EC13BC8250}" type="presParOf" srcId="{1495DD5E-B98F-4D15-BDDC-4B4A0B13D50A}" destId="{450A286E-3D59-41E7-8C8F-8B489DAB025E}" srcOrd="0" destOrd="0" presId="urn:microsoft.com/office/officeart/2005/8/layout/lProcess2"/>
    <dgm:cxn modelId="{416948F3-0EAA-42F1-B3B8-CB06A692CFAE}" type="presParOf" srcId="{450A286E-3D59-41E7-8C8F-8B489DAB025E}" destId="{5713FE18-8457-42D1-A6FC-088870AC6F09}" srcOrd="0" destOrd="0" presId="urn:microsoft.com/office/officeart/2005/8/layout/lProcess2"/>
    <dgm:cxn modelId="{080545A8-C918-4473-810B-57159124E4C7}" type="presParOf" srcId="{450A286E-3D59-41E7-8C8F-8B489DAB025E}" destId="{B9D3E6E2-712C-48A8-9328-D68A3520D8C8}" srcOrd="1" destOrd="0" presId="urn:microsoft.com/office/officeart/2005/8/layout/lProcess2"/>
    <dgm:cxn modelId="{553AD7FA-A3E1-4682-90C0-C0373C2558AA}" type="presParOf" srcId="{450A286E-3D59-41E7-8C8F-8B489DAB025E}" destId="{49EDCA3B-06B2-4A73-84A0-B3D75ADCEE90}" srcOrd="2" destOrd="0" presId="urn:microsoft.com/office/officeart/2005/8/layout/lProcess2"/>
    <dgm:cxn modelId="{3D9DD0F0-087C-44B8-AA22-50B21DF3A360}" type="presParOf" srcId="{450A286E-3D59-41E7-8C8F-8B489DAB025E}" destId="{B1F659FE-792C-499F-8139-C57CFA105E62}" srcOrd="3" destOrd="0" presId="urn:microsoft.com/office/officeart/2005/8/layout/lProcess2"/>
    <dgm:cxn modelId="{12C16093-087D-4E4F-BF97-72508A82B617}" type="presParOf" srcId="{450A286E-3D59-41E7-8C8F-8B489DAB025E}" destId="{824792C9-AA41-4355-BC6B-E2BDC6DFA47E}" srcOrd="4" destOrd="0" presId="urn:microsoft.com/office/officeart/2005/8/layout/lProcess2"/>
    <dgm:cxn modelId="{D5551737-2FE7-495B-8C5C-F8F3DBF056AE}" type="presParOf" srcId="{450A286E-3D59-41E7-8C8F-8B489DAB025E}" destId="{05004D00-6075-4754-9060-4F309BFDDAE3}" srcOrd="5" destOrd="0" presId="urn:microsoft.com/office/officeart/2005/8/layout/lProcess2"/>
    <dgm:cxn modelId="{6105983A-0787-4797-B2DF-1F111EDF8732}" type="presParOf" srcId="{450A286E-3D59-41E7-8C8F-8B489DAB025E}" destId="{F94FEF2F-37F6-4433-AF57-E0648C90CC37}" srcOrd="6" destOrd="0" presId="urn:microsoft.com/office/officeart/2005/8/layout/lProcess2"/>
    <dgm:cxn modelId="{3296008A-6605-49D6-B98D-9A8B53266690}" type="presParOf" srcId="{450A286E-3D59-41E7-8C8F-8B489DAB025E}" destId="{EAA5D5A9-7C8A-47ED-95E4-642C5512CA4F}" srcOrd="7" destOrd="0" presId="urn:microsoft.com/office/officeart/2005/8/layout/lProcess2"/>
    <dgm:cxn modelId="{5D414F85-437C-4E10-BEEB-0BD646CDD236}" type="presParOf" srcId="{450A286E-3D59-41E7-8C8F-8B489DAB025E}" destId="{123FCEEC-C1EB-4575-A1DE-6F97935DDB09}" srcOrd="8" destOrd="0" presId="urn:microsoft.com/office/officeart/2005/8/layout/lProcess2"/>
    <dgm:cxn modelId="{9025D02A-2840-430A-8AAD-28287FBA91E1}" type="presParOf" srcId="{450A286E-3D59-41E7-8C8F-8B489DAB025E}" destId="{194BED0B-2FCE-4FE6-BA2D-3E005B8DC260}" srcOrd="9" destOrd="0" presId="urn:microsoft.com/office/officeart/2005/8/layout/lProcess2"/>
    <dgm:cxn modelId="{00725E96-F1D5-4F83-8752-1F4E2880262C}" type="presParOf" srcId="{450A286E-3D59-41E7-8C8F-8B489DAB025E}" destId="{D0D86873-F648-4235-B9A7-52FB6AE64BDA}" srcOrd="10" destOrd="0" presId="urn:microsoft.com/office/officeart/2005/8/layout/lProcess2"/>
    <dgm:cxn modelId="{BA52EB33-4E4E-4135-BE86-B3A83567B447}" type="presParOf" srcId="{450A286E-3D59-41E7-8C8F-8B489DAB025E}" destId="{F06A65A0-5552-4910-99E2-CAD919320618}" srcOrd="11" destOrd="0" presId="urn:microsoft.com/office/officeart/2005/8/layout/lProcess2"/>
    <dgm:cxn modelId="{A9E5F6B4-1CE6-476E-A9B7-59B26C9C7B97}" type="presParOf" srcId="{450A286E-3D59-41E7-8C8F-8B489DAB025E}" destId="{FBD09FFC-9914-4DC4-85D4-C6BC12F043ED}" srcOrd="12" destOrd="0" presId="urn:microsoft.com/office/officeart/2005/8/layout/lProcess2"/>
    <dgm:cxn modelId="{E8D8C1EA-5360-4608-AA5A-1BD6F792CBA2}" type="presParOf" srcId="{BF271419-CE0A-4958-B72B-1472E651BF51}" destId="{D609DA51-18E9-4AAB-A206-E118C55364B7}" srcOrd="1" destOrd="0" presId="urn:microsoft.com/office/officeart/2005/8/layout/lProcess2"/>
    <dgm:cxn modelId="{C74A1E30-D84C-4F32-B1BB-F56096F26D0C}" type="presParOf" srcId="{BF271419-CE0A-4958-B72B-1472E651BF51}" destId="{5D800DB7-EBE2-49F6-B733-A372821085B2}" srcOrd="2" destOrd="0" presId="urn:microsoft.com/office/officeart/2005/8/layout/lProcess2"/>
    <dgm:cxn modelId="{BC693F27-D647-49DA-953E-4E9FD1C1B4CC}" type="presParOf" srcId="{5D800DB7-EBE2-49F6-B733-A372821085B2}" destId="{4973909E-AD38-47BF-8E17-51BB7F0882D3}" srcOrd="0" destOrd="0" presId="urn:microsoft.com/office/officeart/2005/8/layout/lProcess2"/>
    <dgm:cxn modelId="{87D942C6-EB16-44D2-B38C-AD5E7B2D4926}" type="presParOf" srcId="{5D800DB7-EBE2-49F6-B733-A372821085B2}" destId="{8A5D5ECE-B1D7-465B-BE3C-11A118A54737}" srcOrd="1" destOrd="0" presId="urn:microsoft.com/office/officeart/2005/8/layout/lProcess2"/>
    <dgm:cxn modelId="{F22B9361-913F-455A-AE13-C0568B88CBFF}" type="presParOf" srcId="{5D800DB7-EBE2-49F6-B733-A372821085B2}" destId="{B485351A-1814-4E07-ACED-4FFB5CAA9475}" srcOrd="2" destOrd="0" presId="urn:microsoft.com/office/officeart/2005/8/layout/lProcess2"/>
    <dgm:cxn modelId="{39830020-2AB1-49C6-9713-BDE1986EBFE2}" type="presParOf" srcId="{B485351A-1814-4E07-ACED-4FFB5CAA9475}" destId="{6852BF37-190F-4F97-9DEA-FA490581F747}" srcOrd="0" destOrd="0" presId="urn:microsoft.com/office/officeart/2005/8/layout/lProcess2"/>
    <dgm:cxn modelId="{4470072B-6AFC-41DB-9F34-BB70C13D29BB}" type="presParOf" srcId="{6852BF37-190F-4F97-9DEA-FA490581F747}" destId="{6B49545C-CD24-4430-8831-4EE4CD01C9E8}" srcOrd="0" destOrd="0" presId="urn:microsoft.com/office/officeart/2005/8/layout/lProcess2"/>
    <dgm:cxn modelId="{6D71F961-34AC-422E-81E4-8A53CFDD4B3A}" type="presParOf" srcId="{6852BF37-190F-4F97-9DEA-FA490581F747}" destId="{8B59FD6C-EFCE-4D94-8A02-4FAC2F2D1473}" srcOrd="1" destOrd="0" presId="urn:microsoft.com/office/officeart/2005/8/layout/lProcess2"/>
    <dgm:cxn modelId="{417A6E4E-A415-40AA-8036-DBB8FD90AC25}" type="presParOf" srcId="{6852BF37-190F-4F97-9DEA-FA490581F747}" destId="{0276A7C1-7703-4F8F-9F77-C63581EE9513}" srcOrd="2" destOrd="0" presId="urn:microsoft.com/office/officeart/2005/8/layout/lProcess2"/>
    <dgm:cxn modelId="{6FBCD99C-A16A-41E0-8B1E-88FF71A96FAB}" type="presParOf" srcId="{6852BF37-190F-4F97-9DEA-FA490581F747}" destId="{271C3B22-52A2-4C9A-A55A-4D5258FCA56B}" srcOrd="3" destOrd="0" presId="urn:microsoft.com/office/officeart/2005/8/layout/lProcess2"/>
    <dgm:cxn modelId="{46D30BD5-C1FD-414D-A2BD-A0344E79549D}" type="presParOf" srcId="{6852BF37-190F-4F97-9DEA-FA490581F747}" destId="{F094C188-C6F3-46BE-B3B6-BF4689EA00AE}" srcOrd="4" destOrd="0" presId="urn:microsoft.com/office/officeart/2005/8/layout/lProcess2"/>
    <dgm:cxn modelId="{C64811ED-861B-4FD5-8454-783978BC240F}" type="presParOf" srcId="{6852BF37-190F-4F97-9DEA-FA490581F747}" destId="{297F49D6-6627-418D-BB89-98414EDD789B}" srcOrd="5" destOrd="0" presId="urn:microsoft.com/office/officeart/2005/8/layout/lProcess2"/>
    <dgm:cxn modelId="{5D89406B-F41B-4898-8F80-1C067BCD0A84}" type="presParOf" srcId="{6852BF37-190F-4F97-9DEA-FA490581F747}" destId="{030CC23E-03FE-4DA4-B2B6-CF732C2E51EE}" srcOrd="6" destOrd="0" presId="urn:microsoft.com/office/officeart/2005/8/layout/lProcess2"/>
    <dgm:cxn modelId="{E43A8485-C89F-4D57-9DB5-F7221A08D506}" type="presParOf" srcId="{6852BF37-190F-4F97-9DEA-FA490581F747}" destId="{572A12FB-3810-4530-A062-A3C8C81588CC}" srcOrd="7" destOrd="0" presId="urn:microsoft.com/office/officeart/2005/8/layout/lProcess2"/>
    <dgm:cxn modelId="{B87B7E0F-7EBD-41B4-9BB5-8BCC67701C60}" type="presParOf" srcId="{6852BF37-190F-4F97-9DEA-FA490581F747}" destId="{493CD8C9-665B-4B96-A437-B93EB305AF85}" srcOrd="8" destOrd="0" presId="urn:microsoft.com/office/officeart/2005/8/layout/lProcess2"/>
    <dgm:cxn modelId="{96BF8108-47E8-4D9F-9DBD-57F58B0FA823}" type="presParOf" srcId="{6852BF37-190F-4F97-9DEA-FA490581F747}" destId="{1A0554C9-E385-45C5-9A25-59D875B718E1}" srcOrd="9" destOrd="0" presId="urn:microsoft.com/office/officeart/2005/8/layout/lProcess2"/>
    <dgm:cxn modelId="{2DB05CB9-A9E4-40C5-8213-A27D98B6EB2B}" type="presParOf" srcId="{6852BF37-190F-4F97-9DEA-FA490581F747}" destId="{EAB8FFF0-8AAB-4E7D-BE7F-2FA57F06DCCF}" srcOrd="10" destOrd="0" presId="urn:microsoft.com/office/officeart/2005/8/layout/lProcess2"/>
    <dgm:cxn modelId="{30FC5BB2-86F0-4804-A122-284E251490AE}" type="presParOf" srcId="{6852BF37-190F-4F97-9DEA-FA490581F747}" destId="{297BF66F-E812-4B2B-AC40-9DDC433ED185}" srcOrd="11" destOrd="0" presId="urn:microsoft.com/office/officeart/2005/8/layout/lProcess2"/>
    <dgm:cxn modelId="{9209F775-1FD2-4983-B8A3-5E1035DDF312}" type="presParOf" srcId="{6852BF37-190F-4F97-9DEA-FA490581F747}" destId="{2A45513C-3680-4AC2-B6AE-C2A0880BE49B}" srcOrd="12" destOrd="0" presId="urn:microsoft.com/office/officeart/2005/8/layout/lProcess2"/>
    <dgm:cxn modelId="{FBBEF93C-F886-411E-AB1B-5585BD814EC6}" type="presParOf" srcId="{6852BF37-190F-4F97-9DEA-FA490581F747}" destId="{24BBBDE5-F4DC-4765-9178-236B998E3F42}" srcOrd="13" destOrd="0" presId="urn:microsoft.com/office/officeart/2005/8/layout/lProcess2"/>
    <dgm:cxn modelId="{F3522F74-A69B-41F8-89AF-E212E067BA31}" type="presParOf" srcId="{6852BF37-190F-4F97-9DEA-FA490581F747}" destId="{F704936E-74D6-4B88-895C-066236BAFAF3}" srcOrd="14" destOrd="0" presId="urn:microsoft.com/office/officeart/2005/8/layout/lProcess2"/>
    <dgm:cxn modelId="{5520D208-F136-4905-A693-49170B4FE2E4}" type="presParOf" srcId="{BF271419-CE0A-4958-B72B-1472E651BF51}" destId="{46038BD3-A260-47C6-A216-0BBA33F19A8F}" srcOrd="3" destOrd="0" presId="urn:microsoft.com/office/officeart/2005/8/layout/lProcess2"/>
    <dgm:cxn modelId="{B94873CB-5C69-4E12-BCC0-AE83ED96EB58}" type="presParOf" srcId="{BF271419-CE0A-4958-B72B-1472E651BF51}" destId="{48CADD6C-F27C-4B27-94EB-53C874E05E6E}" srcOrd="4" destOrd="0" presId="urn:microsoft.com/office/officeart/2005/8/layout/lProcess2"/>
    <dgm:cxn modelId="{AFB85CBF-92CA-4EBA-9CB3-F865C5906736}" type="presParOf" srcId="{48CADD6C-F27C-4B27-94EB-53C874E05E6E}" destId="{FEA5FBDF-E40C-4AE2-82D3-2E03836BB4D8}" srcOrd="0" destOrd="0" presId="urn:microsoft.com/office/officeart/2005/8/layout/lProcess2"/>
    <dgm:cxn modelId="{D2AEBE53-AEBC-4ED1-BD5E-382EFFEDDB1A}" type="presParOf" srcId="{48CADD6C-F27C-4B27-94EB-53C874E05E6E}" destId="{AE9F239D-0139-4EB2-A238-E76084431C92}" srcOrd="1" destOrd="0" presId="urn:microsoft.com/office/officeart/2005/8/layout/lProcess2"/>
    <dgm:cxn modelId="{BAB30554-8372-4508-8C0A-338E0C8047EF}" type="presParOf" srcId="{48CADD6C-F27C-4B27-94EB-53C874E05E6E}" destId="{92084645-36F4-45F0-96F4-F3FA0A1AE9B7}" srcOrd="2" destOrd="0" presId="urn:microsoft.com/office/officeart/2005/8/layout/lProcess2"/>
    <dgm:cxn modelId="{711EC07A-A196-4BA0-AFD0-F454DF926CBA}" type="presParOf" srcId="{92084645-36F4-45F0-96F4-F3FA0A1AE9B7}" destId="{5CB1C9E4-4F04-4B73-8C97-4953A96F5052}" srcOrd="0" destOrd="0" presId="urn:microsoft.com/office/officeart/2005/8/layout/lProcess2"/>
    <dgm:cxn modelId="{5926495D-B10F-48C8-B018-7D7F7613F966}" type="presParOf" srcId="{5CB1C9E4-4F04-4B73-8C97-4953A96F5052}" destId="{CFB38643-BCE4-40F1-AE89-4BCDBA4C1270}" srcOrd="0" destOrd="0" presId="urn:microsoft.com/office/officeart/2005/8/layout/lProcess2"/>
    <dgm:cxn modelId="{9538458F-217D-46CD-B52B-57E1E85FD887}" type="presParOf" srcId="{5CB1C9E4-4F04-4B73-8C97-4953A96F5052}" destId="{8248F06E-ECD3-4E7B-B5A7-3FE2EC4B8B14}" srcOrd="1" destOrd="0" presId="urn:microsoft.com/office/officeart/2005/8/layout/lProcess2"/>
    <dgm:cxn modelId="{EB65837C-F655-439A-ADEA-3BFA8F86E38B}" type="presParOf" srcId="{5CB1C9E4-4F04-4B73-8C97-4953A96F5052}" destId="{076E1DF5-EE10-4B2A-B516-AA71D4E516D4}" srcOrd="2" destOrd="0" presId="urn:microsoft.com/office/officeart/2005/8/layout/lProcess2"/>
    <dgm:cxn modelId="{BE4C0BF1-5EF7-4513-81C9-BC40060DDCFA}" type="presParOf" srcId="{5CB1C9E4-4F04-4B73-8C97-4953A96F5052}" destId="{4238D856-89D1-42B3-B19E-F5EDF8EC2BDC}" srcOrd="3" destOrd="0" presId="urn:microsoft.com/office/officeart/2005/8/layout/lProcess2"/>
    <dgm:cxn modelId="{B66F2292-7EC9-414D-A102-BF1B1533459B}" type="presParOf" srcId="{5CB1C9E4-4F04-4B73-8C97-4953A96F5052}" destId="{9978148C-F4E9-44EE-B61C-0FB6A0DC9384}" srcOrd="4" destOrd="0" presId="urn:microsoft.com/office/officeart/2005/8/layout/lProcess2"/>
    <dgm:cxn modelId="{B085E118-4FB4-46A1-98DC-440AC1D68DB5}" type="presParOf" srcId="{5CB1C9E4-4F04-4B73-8C97-4953A96F5052}" destId="{5662B2BC-A412-448D-8C8F-AB5E5C88A9FC}" srcOrd="5" destOrd="0" presId="urn:microsoft.com/office/officeart/2005/8/layout/lProcess2"/>
    <dgm:cxn modelId="{DC84F9C3-E7C1-4D18-9B7D-6DD5406564DC}" type="presParOf" srcId="{5CB1C9E4-4F04-4B73-8C97-4953A96F5052}" destId="{0DDA6B8B-8FFC-458F-B462-8BF5809254D2}" srcOrd="6" destOrd="0" presId="urn:microsoft.com/office/officeart/2005/8/layout/lProcess2"/>
    <dgm:cxn modelId="{38AF0577-838E-44DC-83C9-1DA8CE1A1BAE}" type="presParOf" srcId="{BF271419-CE0A-4958-B72B-1472E651BF51}" destId="{85616DA5-40CA-4745-A074-A572E9A20E90}" srcOrd="5" destOrd="0" presId="urn:microsoft.com/office/officeart/2005/8/layout/lProcess2"/>
    <dgm:cxn modelId="{974BEBDE-AD7D-498A-A7B0-0BCB36DBAD5A}" type="presParOf" srcId="{BF271419-CE0A-4958-B72B-1472E651BF51}" destId="{FC3080BB-8E5F-46D0-9688-C25350B2AB89}" srcOrd="6" destOrd="0" presId="urn:microsoft.com/office/officeart/2005/8/layout/lProcess2"/>
    <dgm:cxn modelId="{60858EC5-F2E1-44AD-8FA9-600CEE475661}" type="presParOf" srcId="{FC3080BB-8E5F-46D0-9688-C25350B2AB89}" destId="{0625E2B1-4CBC-4551-AC34-6AAD537E22D4}" srcOrd="0" destOrd="0" presId="urn:microsoft.com/office/officeart/2005/8/layout/lProcess2"/>
    <dgm:cxn modelId="{0DDE5405-258E-45BD-9FD9-7DE4CE923649}" type="presParOf" srcId="{FC3080BB-8E5F-46D0-9688-C25350B2AB89}" destId="{DE34E12F-28CB-468E-8301-1777BAC2D095}" srcOrd="1" destOrd="0" presId="urn:microsoft.com/office/officeart/2005/8/layout/lProcess2"/>
    <dgm:cxn modelId="{2AB0FE5D-E8E3-488C-A8AA-E702C39FBB29}" type="presParOf" srcId="{FC3080BB-8E5F-46D0-9688-C25350B2AB89}" destId="{08CF2B07-F107-4090-841C-D4271046C73C}" srcOrd="2" destOrd="0" presId="urn:microsoft.com/office/officeart/2005/8/layout/lProcess2"/>
    <dgm:cxn modelId="{C4C2A6D6-7E2E-49B2-85E9-E2B55912ADF3}" type="presParOf" srcId="{08CF2B07-F107-4090-841C-D4271046C73C}" destId="{58DE5FB7-BE8A-4F79-919A-DC07A5ACBC3B}" srcOrd="0" destOrd="0" presId="urn:microsoft.com/office/officeart/2005/8/layout/lProcess2"/>
    <dgm:cxn modelId="{F079C37F-90B5-42CE-86F1-D4B6969810CE}" type="presParOf" srcId="{58DE5FB7-BE8A-4F79-919A-DC07A5ACBC3B}" destId="{45F75C5D-1E21-4B1D-BCC1-DF4AF3885C61}" srcOrd="0" destOrd="0" presId="urn:microsoft.com/office/officeart/2005/8/layout/lProcess2"/>
    <dgm:cxn modelId="{5BD15CBA-75B6-4C65-98DE-08496A4AC6FF}" type="presParOf" srcId="{58DE5FB7-BE8A-4F79-919A-DC07A5ACBC3B}" destId="{239401E8-1C71-44C0-86C3-2F7D3278FC67}" srcOrd="1" destOrd="0" presId="urn:microsoft.com/office/officeart/2005/8/layout/lProcess2"/>
    <dgm:cxn modelId="{AC14B601-1E57-4530-9B2A-3FB668279B3E}" type="presParOf" srcId="{58DE5FB7-BE8A-4F79-919A-DC07A5ACBC3B}" destId="{680940C9-2747-4607-9507-15C7E28CFD98}" srcOrd="2" destOrd="0" presId="urn:microsoft.com/office/officeart/2005/8/layout/lProcess2"/>
    <dgm:cxn modelId="{3D4851CF-AF9E-449E-877A-D7D5D636E90A}" type="presParOf" srcId="{58DE5FB7-BE8A-4F79-919A-DC07A5ACBC3B}" destId="{C92EC5C6-38B2-4CE5-B3A4-6762881A5C8E}" srcOrd="3" destOrd="0" presId="urn:microsoft.com/office/officeart/2005/8/layout/lProcess2"/>
    <dgm:cxn modelId="{1A950604-8F5B-4FCB-8F10-644CC1839878}" type="presParOf" srcId="{58DE5FB7-BE8A-4F79-919A-DC07A5ACBC3B}" destId="{E9E32D9C-F5CB-4667-AD03-E6CA83785524}" srcOrd="4" destOrd="0" presId="urn:microsoft.com/office/officeart/2005/8/layout/lProcess2"/>
    <dgm:cxn modelId="{56083792-0B21-4736-8DC3-D95FF982EDFA}" type="presParOf" srcId="{58DE5FB7-BE8A-4F79-919A-DC07A5ACBC3B}" destId="{7A58934B-D2B4-48EE-A269-431B3EEE371C}" srcOrd="5" destOrd="0" presId="urn:microsoft.com/office/officeart/2005/8/layout/lProcess2"/>
    <dgm:cxn modelId="{995472B1-8144-426F-9875-E30AE346F28A}" type="presParOf" srcId="{58DE5FB7-BE8A-4F79-919A-DC07A5ACBC3B}" destId="{BE42C251-59C6-47BB-B328-C2AE6096B367}" srcOrd="6" destOrd="0" presId="urn:microsoft.com/office/officeart/2005/8/layout/l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drawing1.xml><?xml version="1.0" encoding="utf-8"?>
<c:userShapes xmlns:c="http://schemas.openxmlformats.org/drawingml/2006/chart">
  <cdr:relSizeAnchor xmlns:cdr="http://schemas.openxmlformats.org/drawingml/2006/chartDrawing">
    <cdr:from>
      <cdr:x>0.15094</cdr:x>
      <cdr:y>0.62294</cdr:y>
    </cdr:from>
    <cdr:to>
      <cdr:x>0.20754</cdr:x>
      <cdr:y>0.70454</cdr:y>
    </cdr:to>
    <cdr:sp macro="" textlink="">
      <cdr:nvSpPr>
        <cdr:cNvPr id="2" name="TextBox 5"/>
        <cdr:cNvSpPr txBox="1"/>
      </cdr:nvSpPr>
      <cdr:spPr>
        <a:xfrm xmlns:a="http://schemas.openxmlformats.org/drawingml/2006/main">
          <a:off x="609600" y="2819400"/>
          <a:ext cx="228585" cy="36931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US" dirty="0" smtClean="0"/>
            <a:t>*</a:t>
          </a:r>
          <a:endParaRPr lang="en-US" dirty="0"/>
        </a:p>
      </cdr:txBody>
    </cdr:sp>
  </cdr:relSizeAnchor>
</c:userShapes>
</file>

<file path=ppt/drawings/drawing2.xml><?xml version="1.0" encoding="utf-8"?>
<c:userShapes xmlns:c="http://schemas.openxmlformats.org/drawingml/2006/chart">
  <cdr:relSizeAnchor xmlns:cdr="http://schemas.openxmlformats.org/drawingml/2006/chartDrawing">
    <cdr:from>
      <cdr:x>0.76852</cdr:x>
      <cdr:y>0.80814</cdr:y>
    </cdr:from>
    <cdr:to>
      <cdr:x>0.7963</cdr:x>
      <cdr:y>0.85865</cdr:y>
    </cdr:to>
    <cdr:sp macro="" textlink="">
      <cdr:nvSpPr>
        <cdr:cNvPr id="2" name="TextBox 1"/>
        <cdr:cNvSpPr txBox="1"/>
      </cdr:nvSpPr>
      <cdr:spPr>
        <a:xfrm xmlns:a="http://schemas.openxmlformats.org/drawingml/2006/main">
          <a:off x="6324600" y="3657600"/>
          <a:ext cx="228600" cy="228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a:t>
          </a:r>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684CDB25-B8B7-4B02-B94C-6498F7C253E9}" type="datetime1">
              <a:rPr lang="en-US"/>
              <a:pPr>
                <a:defRPr/>
              </a:pPr>
              <a:t>10/25/2012</a:t>
            </a:fld>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AC13AF87-472B-4919-A15D-10371B5FB188}" type="slidenum">
              <a:rPr lang="en-US"/>
              <a:pPr>
                <a:defRPr/>
              </a:pPr>
              <a:t>‹#›</a:t>
            </a:fld>
            <a:endParaRPr lang="en-US"/>
          </a:p>
        </p:txBody>
      </p:sp>
      <p:sp>
        <p:nvSpPr>
          <p:cNvPr id="6" name="Header Placeholder 5"/>
          <p:cNvSpPr>
            <a:spLocks noGrp="1"/>
          </p:cNvSpPr>
          <p:nvPr>
            <p:ph type="hdr" sz="quarter"/>
          </p:nvPr>
        </p:nvSpPr>
        <p:spPr>
          <a:xfrm>
            <a:off x="0" y="0"/>
            <a:ext cx="2971800" cy="465138"/>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pPr>
              <a:defRPr/>
            </a:pPr>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wrap="square" lIns="93177" tIns="46589" rIns="93177" bIns="46589"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charset="0"/>
              </a:defRPr>
            </a:lvl1pPr>
          </a:lstStyle>
          <a:p>
            <a:pPr>
              <a:defRPr/>
            </a:pPr>
            <a:fld id="{031CF255-0215-41BF-8E39-6F062270234A}" type="datetime1">
              <a:rPr lang="en-US"/>
              <a:pPr>
                <a:defRPr/>
              </a:pPr>
              <a:t>10/25/2012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3177" tIns="46589" rIns="93177" bIns="46589"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416425"/>
            <a:ext cx="5486400" cy="4183063"/>
          </a:xfrm>
          <a:prstGeom prst="rect">
            <a:avLst/>
          </a:prstGeom>
        </p:spPr>
        <p:txBody>
          <a:bodyPr vert="horz" wrap="square" lIns="93177" tIns="46589" rIns="93177" bIns="46589"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wrap="square" lIns="93177" tIns="46589" rIns="93177" bIns="46589"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charset="0"/>
              </a:defRPr>
            </a:lvl1pPr>
          </a:lstStyle>
          <a:p>
            <a:pPr>
              <a:defRPr/>
            </a:pPr>
            <a:fld id="{C9DC92C7-509E-46BD-8AF4-CA0AB1C1D72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endParaRPr lang="en-US" smtClean="0"/>
          </a:p>
        </p:txBody>
      </p:sp>
      <p:sp>
        <p:nvSpPr>
          <p:cNvPr id="41988" name="Slide Number Placeholder 3"/>
          <p:cNvSpPr>
            <a:spLocks noGrp="1"/>
          </p:cNvSpPr>
          <p:nvPr>
            <p:ph type="sldNum" sz="quarter" idx="5"/>
          </p:nvPr>
        </p:nvSpPr>
        <p:spPr bwMode="auto">
          <a:noFill/>
          <a:ln>
            <a:miter lim="800000"/>
            <a:headEnd/>
            <a:tailEnd/>
          </a:ln>
        </p:spPr>
        <p:txBody>
          <a:bodyPr/>
          <a:lstStyle/>
          <a:p>
            <a:fld id="{AB4B2E4C-8449-4838-84A2-36F7248981FE}" type="slidenum">
              <a:rPr lang="en-US" smtClean="0"/>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9FA52D-BF3A-4CC5-955E-3D727AF50ACA}" type="slidenum">
              <a:rPr lang="en-US" smtClean="0"/>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9FA52D-BF3A-4CC5-955E-3D727AF50ACA}"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9FA52D-BF3A-4CC5-955E-3D727AF50ACA}"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9FA52D-BF3A-4CC5-955E-3D727AF50ACA}"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pPr marL="285750" indent="-285750" eaLnBrk="1" hangingPunct="1">
              <a:lnSpc>
                <a:spcPct val="90000"/>
              </a:lnSpc>
              <a:spcBef>
                <a:spcPct val="20000"/>
              </a:spcBef>
              <a:buFont typeface="Arial" charset="0"/>
              <a:buChar char="–"/>
            </a:pPr>
            <a:r>
              <a:rPr lang="en-US" sz="2400" dirty="0" smtClean="0">
                <a:cs typeface="Arial" charset="0"/>
              </a:rPr>
              <a:t>Primary Care Providers:</a:t>
            </a:r>
          </a:p>
          <a:p>
            <a:pPr marL="742950" lvl="1" indent="-285750" eaLnBrk="1" hangingPunct="1">
              <a:lnSpc>
                <a:spcPct val="90000"/>
              </a:lnSpc>
              <a:spcBef>
                <a:spcPct val="20000"/>
              </a:spcBef>
              <a:buFont typeface="Arial" charset="0"/>
              <a:buChar char="–"/>
            </a:pPr>
            <a:r>
              <a:rPr lang="en-US" sz="2400" dirty="0" smtClean="0">
                <a:cs typeface="Arial" charset="0"/>
              </a:rPr>
              <a:t>Individual/small group primary care practices (&lt;10 PCPs) </a:t>
            </a:r>
          </a:p>
          <a:p>
            <a:pPr marL="742950" lvl="1" indent="-285750" eaLnBrk="1" hangingPunct="1">
              <a:lnSpc>
                <a:spcPct val="90000"/>
              </a:lnSpc>
              <a:spcBef>
                <a:spcPct val="20000"/>
              </a:spcBef>
              <a:buFont typeface="Arial" charset="0"/>
              <a:buChar char="–"/>
            </a:pPr>
            <a:r>
              <a:rPr lang="en-US" sz="2400" dirty="0" smtClean="0">
                <a:cs typeface="Arial" charset="0"/>
              </a:rPr>
              <a:t>Public Hospitals and CAHs</a:t>
            </a:r>
          </a:p>
          <a:p>
            <a:pPr marL="742950" lvl="1" indent="-285750" eaLnBrk="1" hangingPunct="1">
              <a:lnSpc>
                <a:spcPct val="90000"/>
              </a:lnSpc>
              <a:spcBef>
                <a:spcPct val="20000"/>
              </a:spcBef>
              <a:buFont typeface="Arial" charset="0"/>
              <a:buChar char="–"/>
            </a:pPr>
            <a:r>
              <a:rPr lang="en-US" sz="2400" dirty="0" smtClean="0">
                <a:cs typeface="Arial" charset="0"/>
              </a:rPr>
              <a:t>Community Health Centers and Rural Health Clinics</a:t>
            </a:r>
          </a:p>
          <a:p>
            <a:pPr marL="742950" lvl="1" indent="-285750" eaLnBrk="1" hangingPunct="1">
              <a:lnSpc>
                <a:spcPct val="90000"/>
              </a:lnSpc>
              <a:spcBef>
                <a:spcPct val="20000"/>
              </a:spcBef>
              <a:buFont typeface="Arial" charset="0"/>
              <a:buChar char="–"/>
            </a:pPr>
            <a:r>
              <a:rPr lang="en-US" sz="2400" dirty="0" smtClean="0">
                <a:cs typeface="Arial" charset="0"/>
              </a:rPr>
              <a:t>Other settings that serve medically underserved populations</a:t>
            </a:r>
          </a:p>
          <a:p>
            <a:pPr marL="285750" indent="-285750"/>
            <a:endParaRPr lang="en-US" dirty="0" smtClean="0"/>
          </a:p>
        </p:txBody>
      </p:sp>
      <p:sp>
        <p:nvSpPr>
          <p:cNvPr id="47108" name="Slide Number Placeholder 3"/>
          <p:cNvSpPr>
            <a:spLocks noGrp="1"/>
          </p:cNvSpPr>
          <p:nvPr>
            <p:ph type="sldNum" sz="quarter" idx="5"/>
          </p:nvPr>
        </p:nvSpPr>
        <p:spPr bwMode="auto">
          <a:noFill/>
          <a:ln>
            <a:miter lim="800000"/>
            <a:headEnd/>
            <a:tailEnd/>
          </a:ln>
        </p:spPr>
        <p:txBody>
          <a:bodyPr/>
          <a:lstStyle/>
          <a:p>
            <a:fld id="{21A9E9F9-9940-40CA-874D-BED5DEA2EB49}" type="slidenum">
              <a:rPr lang="en-US" smtClean="0"/>
              <a:pPr/>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9FA52D-BF3A-4CC5-955E-3D727AF50ACA}"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9FA52D-BF3A-4CC5-955E-3D727AF50ACA}"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9FA52D-BF3A-4CC5-955E-3D727AF50ACA}" type="slidenum">
              <a:rPr lang="en-US" smtClean="0"/>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Overall_MUSpecific_NEW_Reports</a:t>
            </a:r>
            <a:endParaRPr lang="en-US" dirty="0"/>
          </a:p>
        </p:txBody>
      </p:sp>
      <p:sp>
        <p:nvSpPr>
          <p:cNvPr id="4" name="Slide Number Placeholder 3"/>
          <p:cNvSpPr>
            <a:spLocks noGrp="1"/>
          </p:cNvSpPr>
          <p:nvPr>
            <p:ph type="sldNum" sz="quarter" idx="10"/>
          </p:nvPr>
        </p:nvSpPr>
        <p:spPr/>
        <p:txBody>
          <a:bodyPr/>
          <a:lstStyle/>
          <a:p>
            <a:fld id="{259FA52D-BF3A-4CC5-955E-3D727AF50ACA}" type="slidenum">
              <a:rPr lang="en-US" smtClean="0"/>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259FA52D-BF3A-4CC5-955E-3D727AF50ACA}"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fld id="{259FA52D-BF3A-4CC5-955E-3D727AF50ACA}"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9FA52D-BF3A-4CC5-955E-3D727AF50ACA}"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pPr>
              <a:defRPr/>
            </a:pPr>
            <a:fld id="{E1BD647E-7C04-46AC-88FA-02AB0808F3D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pPr>
              <a:defRPr/>
            </a:pPr>
            <a:fld id="{606CA9F6-70F8-4743-8155-CEB9EFA1125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pPr>
              <a:defRPr/>
            </a:pPr>
            <a:fld id="{35988A35-703C-4587-89F7-E8B23ADAF4D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wo Content or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ts val="3600"/>
              </a:lnSpc>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524000"/>
            <a:ext cx="3886200" cy="4419600"/>
          </a:xfrm>
        </p:spPr>
        <p:txBody>
          <a:bodyPr/>
          <a:lstStyle>
            <a:lvl1pPr marL="182880" marR="0" indent="-182880" algn="l" defTabSz="914400" rtl="0" eaLnBrk="1" fontAlgn="base" latinLnBrk="0" hangingPunct="1">
              <a:lnSpc>
                <a:spcPct val="100000"/>
              </a:lnSpc>
              <a:spcBef>
                <a:spcPct val="20000"/>
              </a:spcBef>
              <a:spcAft>
                <a:spcPct val="0"/>
              </a:spcAft>
              <a:buClr>
                <a:srgbClr val="F3901D"/>
              </a:buClr>
              <a:buSzTx/>
              <a:buFont typeface="Arial" pitchFamily="34" charset="0"/>
              <a:buChar char="•"/>
              <a:tabLst/>
              <a:defRPr sz="2800"/>
            </a:lvl1pPr>
            <a:lvl2pPr marL="640080" marR="0" indent="-182880" algn="l" defTabSz="914400" rtl="0" eaLnBrk="1" fontAlgn="base" latinLnBrk="0" hangingPunct="1">
              <a:lnSpc>
                <a:spcPct val="100000"/>
              </a:lnSpc>
              <a:spcBef>
                <a:spcPct val="20000"/>
              </a:spcBef>
              <a:spcAft>
                <a:spcPct val="0"/>
              </a:spcAft>
              <a:buClrTx/>
              <a:buSzTx/>
              <a:buFont typeface="Arial" pitchFamily="34" charset="0"/>
              <a:buChar char="•"/>
              <a:tabLst/>
              <a:defRPr sz="2000"/>
            </a:lvl2pPr>
            <a:lvl3pPr marL="1143000" marR="0" indent="-228600" algn="l" defTabSz="914400" rtl="0" eaLnBrk="1" fontAlgn="base" latinLnBrk="0" hangingPunct="1">
              <a:lnSpc>
                <a:spcPct val="100000"/>
              </a:lnSpc>
              <a:spcBef>
                <a:spcPct val="20000"/>
              </a:spcBef>
              <a:spcAft>
                <a:spcPct val="0"/>
              </a:spcAft>
              <a:buClr>
                <a:srgbClr val="F3901D"/>
              </a:buClr>
              <a:buSzTx/>
              <a:buFont typeface="Arial" pitchFamily="34" charset="0"/>
              <a:buChar char="–"/>
              <a:tabLst/>
              <a:defRPr sz="2000"/>
            </a:lvl3pPr>
            <a:lvl4pPr marL="1600200" marR="0" indent="-228600" algn="l" defTabSz="914400" rtl="0" eaLnBrk="1" fontAlgn="base" latinLnBrk="0" hangingPunct="1">
              <a:lnSpc>
                <a:spcPct val="100000"/>
              </a:lnSpc>
              <a:spcBef>
                <a:spcPct val="20000"/>
              </a:spcBef>
              <a:spcAft>
                <a:spcPct val="0"/>
              </a:spcAft>
              <a:buClrTx/>
              <a:buSzTx/>
              <a:buFontTx/>
              <a:buChar char="–"/>
              <a:tabLst/>
              <a:defRPr sz="1800"/>
            </a:lvl4pPr>
            <a:lvl5pPr marL="1828800" marR="0" indent="0" algn="l" defTabSz="914400" rtl="0" eaLnBrk="1" fontAlgn="base" latinLnBrk="0" hangingPunct="1">
              <a:lnSpc>
                <a:spcPct val="100000"/>
              </a:lnSpc>
              <a:spcBef>
                <a:spcPct val="20000"/>
              </a:spcBef>
              <a:spcAft>
                <a:spcPct val="0"/>
              </a:spcAft>
              <a:buClrTx/>
              <a:buSzTx/>
              <a:buFontTx/>
              <a:buNone/>
              <a:tabLst/>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4" name="Content Placeholder 3"/>
          <p:cNvSpPr>
            <a:spLocks noGrp="1"/>
          </p:cNvSpPr>
          <p:nvPr>
            <p:ph sz="half" idx="2"/>
          </p:nvPr>
        </p:nvSpPr>
        <p:spPr>
          <a:xfrm>
            <a:off x="4648200" y="1524000"/>
            <a:ext cx="4038600" cy="4419600"/>
          </a:xfrm>
        </p:spPr>
        <p:txBody>
          <a:bodyPr/>
          <a:lstStyle>
            <a:lvl1pPr marL="182880" marR="0" indent="-182880" algn="l" defTabSz="914400" rtl="0" eaLnBrk="1" fontAlgn="base" latinLnBrk="0" hangingPunct="1">
              <a:lnSpc>
                <a:spcPct val="100000"/>
              </a:lnSpc>
              <a:spcBef>
                <a:spcPct val="20000"/>
              </a:spcBef>
              <a:spcAft>
                <a:spcPct val="0"/>
              </a:spcAft>
              <a:buClr>
                <a:srgbClr val="F3901D"/>
              </a:buClr>
              <a:buSzTx/>
              <a:buFont typeface="Arial" pitchFamily="34" charset="0"/>
              <a:buChar char="•"/>
              <a:tabLst/>
              <a:defRPr sz="2800"/>
            </a:lvl1pPr>
            <a:lvl2pPr marL="640080" marR="0" indent="-182880" algn="l" defTabSz="914400" rtl="0" eaLnBrk="1" fontAlgn="base" latinLnBrk="0" hangingPunct="1">
              <a:lnSpc>
                <a:spcPct val="100000"/>
              </a:lnSpc>
              <a:spcBef>
                <a:spcPct val="20000"/>
              </a:spcBef>
              <a:spcAft>
                <a:spcPct val="0"/>
              </a:spcAft>
              <a:buClrTx/>
              <a:buSzTx/>
              <a:buFont typeface="Arial" pitchFamily="34" charset="0"/>
              <a:buChar char="•"/>
              <a:tabLst/>
              <a:defRPr sz="2400"/>
            </a:lvl2pPr>
            <a:lvl3pPr marL="1143000" marR="0" indent="-228600" algn="l" defTabSz="914400" rtl="0" eaLnBrk="1" fontAlgn="base" latinLnBrk="0" hangingPunct="1">
              <a:lnSpc>
                <a:spcPct val="100000"/>
              </a:lnSpc>
              <a:spcBef>
                <a:spcPct val="20000"/>
              </a:spcBef>
              <a:spcAft>
                <a:spcPct val="0"/>
              </a:spcAft>
              <a:buClr>
                <a:srgbClr val="F3901D"/>
              </a:buClr>
              <a:buSzTx/>
              <a:buFont typeface="Arial" pitchFamily="34" charset="0"/>
              <a:buChar char="–"/>
              <a:tabLst/>
              <a:defRPr sz="2000"/>
            </a:lvl3pPr>
            <a:lvl4pPr marL="1600200" marR="0" indent="-228600" algn="l" defTabSz="914400" rtl="0" eaLnBrk="1" fontAlgn="base" latinLnBrk="0" hangingPunct="1">
              <a:lnSpc>
                <a:spcPct val="100000"/>
              </a:lnSpc>
              <a:spcBef>
                <a:spcPct val="20000"/>
              </a:spcBef>
              <a:spcAft>
                <a:spcPct val="0"/>
              </a:spcAft>
              <a:buClrTx/>
              <a:buSzTx/>
              <a:buFontTx/>
              <a:buChar char="–"/>
              <a:tabLst/>
              <a:defRPr sz="1800"/>
            </a:lvl4pPr>
            <a:lvl5pPr marL="1828800" marR="0" indent="0" algn="l" defTabSz="914400" rtl="0" eaLnBrk="1" fontAlgn="base" latinLnBrk="0" hangingPunct="1">
              <a:lnSpc>
                <a:spcPct val="100000"/>
              </a:lnSpc>
              <a:spcBef>
                <a:spcPct val="20000"/>
              </a:spcBef>
              <a:spcAft>
                <a:spcPct val="0"/>
              </a:spcAft>
              <a:buClrTx/>
              <a:buSzTx/>
              <a:buFontTx/>
              <a:buNone/>
              <a:tabLst/>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Paragraph">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0" indent="0">
              <a:buFontTx/>
              <a:buNone/>
              <a:defRPr sz="2400"/>
            </a:lvl1pPr>
            <a:lvl2pPr marL="457200" indent="0">
              <a:buFontTx/>
              <a:buNone/>
              <a:defRPr/>
            </a:lvl2pPr>
            <a:lvl3pPr marL="914400" indent="0">
              <a:buFontTx/>
              <a:buNone/>
              <a:defRPr b="0">
                <a:solidFill>
                  <a:srgbClr val="F3901D"/>
                </a:solidFill>
              </a:defRPr>
            </a:lvl3pPr>
            <a:lvl4pPr marL="1371600" indent="0">
              <a:buFontTx/>
              <a:buNone/>
              <a:defRPr sz="1400" b="1"/>
            </a:lvl4pPr>
            <a:lvl5pPr>
              <a:buFontTx/>
              <a:buNone/>
              <a:defRPr sz="1400">
                <a:solidFill>
                  <a:schemeClr val="bg2">
                    <a:lumMod val="50000"/>
                  </a:schemeClr>
                </a:solidFill>
              </a:defRPr>
            </a:lvl5pPr>
          </a:lstStyle>
          <a:p>
            <a:pPr lvl="0"/>
            <a:r>
              <a:rPr lang="en-US" dirty="0" smtClean="0"/>
              <a:t>Click to edit Master text styles</a:t>
            </a:r>
          </a:p>
          <a:p>
            <a:pPr lvl="1"/>
            <a:r>
              <a:rPr lang="en-US" dirty="0" smtClean="0"/>
              <a:t>Second level</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ftr" sz="quarter" idx="10"/>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5" name="Slide Number Placeholder 8"/>
          <p:cNvSpPr>
            <a:spLocks noGrp="1"/>
          </p:cNvSpPr>
          <p:nvPr>
            <p:ph type="sldNum" sz="quarter" idx="11"/>
          </p:nvPr>
        </p:nvSpPr>
        <p:spPr/>
        <p:txBody>
          <a:bodyPr/>
          <a:lstStyle>
            <a:lvl1pPr>
              <a:defRPr/>
            </a:lvl1pPr>
          </a:lstStyle>
          <a:p>
            <a:pPr>
              <a:defRPr/>
            </a:pPr>
            <a:fld id="{1E5B3CB6-3F8B-4B1C-A893-F03EE2B8D2EF}"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73063" y="3762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2003425"/>
            <a:ext cx="8229600" cy="4141788"/>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pPr>
              <a:defRPr/>
            </a:pPr>
            <a:fld id="{8F047B61-C58D-40F7-88DE-AAE0C97603A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pPr>
              <a:defRPr/>
            </a:pPr>
            <a:fld id="{18E36762-FB3B-4D50-9E2C-AEAF6B94352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pPr>
              <a:defRPr/>
            </a:pPr>
            <a:fld id="{EF0AC7A6-6022-4ADA-B862-1B1B2E0E81A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7" name="Slide Number Placeholder 6"/>
          <p:cNvSpPr>
            <a:spLocks noGrp="1"/>
          </p:cNvSpPr>
          <p:nvPr>
            <p:ph type="sldNum" sz="quarter" idx="12"/>
          </p:nvPr>
        </p:nvSpPr>
        <p:spPr/>
        <p:txBody>
          <a:bodyPr/>
          <a:lstStyle>
            <a:lvl1pPr>
              <a:defRPr/>
            </a:lvl1pPr>
          </a:lstStyle>
          <a:p>
            <a:pPr>
              <a:defRPr/>
            </a:pPr>
            <a:fld id="{5ABAF116-8162-4C32-BDCC-9D27093DAEF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990600"/>
          </a:xfrm>
        </p:spPr>
        <p:txBody>
          <a:bodyPr>
            <a:normAutofit/>
          </a:bodyPr>
          <a:lstStyle>
            <a:lvl1pPr algn="l">
              <a:defRPr sz="36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9" name="Slide Number Placeholder 8"/>
          <p:cNvSpPr>
            <a:spLocks noGrp="1"/>
          </p:cNvSpPr>
          <p:nvPr>
            <p:ph type="sldNum" sz="quarter" idx="12"/>
          </p:nvPr>
        </p:nvSpPr>
        <p:spPr/>
        <p:txBody>
          <a:bodyPr/>
          <a:lstStyle>
            <a:lvl1pPr>
              <a:defRPr/>
            </a:lvl1pPr>
          </a:lstStyle>
          <a:p>
            <a:pPr>
              <a:defRPr/>
            </a:pPr>
            <a:fld id="{603B2510-F6F8-4453-857C-5E2FA8FD7F3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5" name="Slide Number Placeholder 4"/>
          <p:cNvSpPr>
            <a:spLocks noGrp="1"/>
          </p:cNvSpPr>
          <p:nvPr>
            <p:ph type="sldNum" sz="quarter" idx="12"/>
          </p:nvPr>
        </p:nvSpPr>
        <p:spPr/>
        <p:txBody>
          <a:bodyPr/>
          <a:lstStyle>
            <a:lvl1pPr>
              <a:defRPr/>
            </a:lvl1pPr>
          </a:lstStyle>
          <a:p>
            <a:pPr>
              <a:defRPr/>
            </a:pPr>
            <a:fld id="{F6006903-4DF7-40C2-B041-F6D3EABFF98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4" name="Slide Number Placeholder 3"/>
          <p:cNvSpPr>
            <a:spLocks noGrp="1"/>
          </p:cNvSpPr>
          <p:nvPr>
            <p:ph type="sldNum" sz="quarter" idx="12"/>
          </p:nvPr>
        </p:nvSpPr>
        <p:spPr/>
        <p:txBody>
          <a:bodyPr/>
          <a:lstStyle>
            <a:lvl1pPr>
              <a:defRPr/>
            </a:lvl1pPr>
          </a:lstStyle>
          <a:p>
            <a:pPr>
              <a:defRPr/>
            </a:pPr>
            <a:fld id="{C2327F54-DAC2-48A6-B538-4D1621704CE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pPr>
              <a:defRPr/>
            </a:pPr>
            <a:fld id="{A71DD21A-163A-4ED2-AD9F-D60331A37A1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17220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latin typeface="Calibri" charset="0"/>
              </a:defRPr>
            </a:lvl1pPr>
          </a:lstStyle>
          <a:p>
            <a:pPr>
              <a:defRPr/>
            </a:pPr>
            <a:r>
              <a:rPr lang="en-US"/>
              <a:t>Office of the National Coordinator for Health Information Technology     Data  Source CRM</a:t>
            </a:r>
          </a:p>
        </p:txBody>
      </p:sp>
      <p:sp>
        <p:nvSpPr>
          <p:cNvPr id="7" name="Slide Number Placeholder 6"/>
          <p:cNvSpPr>
            <a:spLocks noGrp="1"/>
          </p:cNvSpPr>
          <p:nvPr>
            <p:ph type="sldNum" sz="quarter" idx="12"/>
          </p:nvPr>
        </p:nvSpPr>
        <p:spPr/>
        <p:txBody>
          <a:bodyPr/>
          <a:lstStyle>
            <a:lvl1pPr>
              <a:defRPr/>
            </a:lvl1pPr>
          </a:lstStyle>
          <a:p>
            <a:pPr>
              <a:defRPr/>
            </a:pPr>
            <a:fld id="{6652A358-8AB8-4924-B255-B7186792D3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170" name="Picture 6" descr="onc-puttingI-pptsubpage2.jpg"/>
          <p:cNvPicPr>
            <a:picLocks noChangeAspect="1"/>
          </p:cNvPicPr>
          <p:nvPr/>
        </p:nvPicPr>
        <p:blipFill>
          <a:blip r:embed="rId16" cstate="print"/>
          <a:srcRect/>
          <a:stretch>
            <a:fillRect/>
          </a:stretch>
        </p:blipFill>
        <p:spPr bwMode="auto">
          <a:xfrm>
            <a:off x="0" y="0"/>
            <a:ext cx="9144000" cy="6858000"/>
          </a:xfrm>
          <a:prstGeom prst="rect">
            <a:avLst/>
          </a:prstGeom>
          <a:noFill/>
          <a:ln w="9525">
            <a:noFill/>
            <a:miter lim="800000"/>
            <a:headEnd/>
            <a:tailEnd/>
          </a:ln>
        </p:spPr>
      </p:pic>
      <p:sp>
        <p:nvSpPr>
          <p:cNvPr id="7171" name="Title Placeholder 1"/>
          <p:cNvSpPr>
            <a:spLocks noGrp="1"/>
          </p:cNvSpPr>
          <p:nvPr>
            <p:ph type="title"/>
          </p:nvPr>
        </p:nvSpPr>
        <p:spPr bwMode="auto">
          <a:xfrm>
            <a:off x="457200" y="533400"/>
            <a:ext cx="5715000" cy="5238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spAutoFit/>
          </a:bodyPr>
          <a:lstStyle/>
          <a:p>
            <a:pPr lvl="0"/>
            <a:r>
              <a:rPr lang="en-US" smtClean="0"/>
              <a:t>Click to edit Master title style</a:t>
            </a:r>
          </a:p>
        </p:txBody>
      </p:sp>
      <p:sp>
        <p:nvSpPr>
          <p:cNvPr id="7172"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pPr>
              <a:defRPr/>
            </a:pPr>
            <a:fld id="{16A799E5-C7ED-4B59-8E5E-90E6E223B64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16" r:id="rId8"/>
    <p:sldLayoutId id="2147484424" r:id="rId9"/>
    <p:sldLayoutId id="2147484425" r:id="rId10"/>
    <p:sldLayoutId id="2147484426" r:id="rId11"/>
    <p:sldLayoutId id="2147484427" r:id="rId12"/>
    <p:sldLayoutId id="2147484428" r:id="rId13"/>
    <p:sldLayoutId id="2147484429" r:id="rId14"/>
  </p:sldLayoutIdLst>
  <p:hf hdr="0" ftr="0" dt="0"/>
  <p:txStyles>
    <p:titleStyle>
      <a:lvl1pPr algn="l" rtl="0" eaLnBrk="0" fontAlgn="base" hangingPunct="0">
        <a:spcBef>
          <a:spcPct val="0"/>
        </a:spcBef>
        <a:spcAft>
          <a:spcPct val="0"/>
        </a:spcAft>
        <a:defRPr sz="2800" b="1" kern="1200">
          <a:solidFill>
            <a:schemeClr val="bg1"/>
          </a:solidFill>
          <a:latin typeface="+mj-lt"/>
          <a:ea typeface="ＭＳ Ｐゴシック" charset="-128"/>
          <a:cs typeface="+mj-cs"/>
        </a:defRPr>
      </a:lvl1pPr>
      <a:lvl2pPr algn="l" rtl="0" eaLnBrk="0" fontAlgn="base" hangingPunct="0">
        <a:spcBef>
          <a:spcPct val="0"/>
        </a:spcBef>
        <a:spcAft>
          <a:spcPct val="0"/>
        </a:spcAft>
        <a:defRPr sz="2800" b="1">
          <a:solidFill>
            <a:schemeClr val="bg1"/>
          </a:solidFill>
          <a:latin typeface="Calibri" pitchFamily="34" charset="0"/>
          <a:ea typeface="ＭＳ Ｐゴシック" charset="-128"/>
        </a:defRPr>
      </a:lvl2pPr>
      <a:lvl3pPr algn="l" rtl="0" eaLnBrk="0" fontAlgn="base" hangingPunct="0">
        <a:spcBef>
          <a:spcPct val="0"/>
        </a:spcBef>
        <a:spcAft>
          <a:spcPct val="0"/>
        </a:spcAft>
        <a:defRPr sz="2800" b="1">
          <a:solidFill>
            <a:schemeClr val="bg1"/>
          </a:solidFill>
          <a:latin typeface="Calibri" pitchFamily="34" charset="0"/>
          <a:ea typeface="ＭＳ Ｐゴシック" charset="-128"/>
        </a:defRPr>
      </a:lvl3pPr>
      <a:lvl4pPr algn="l" rtl="0" eaLnBrk="0" fontAlgn="base" hangingPunct="0">
        <a:spcBef>
          <a:spcPct val="0"/>
        </a:spcBef>
        <a:spcAft>
          <a:spcPct val="0"/>
        </a:spcAft>
        <a:defRPr sz="2800" b="1">
          <a:solidFill>
            <a:schemeClr val="bg1"/>
          </a:solidFill>
          <a:latin typeface="Calibri" pitchFamily="34" charset="0"/>
          <a:ea typeface="ＭＳ Ｐゴシック" charset="-128"/>
        </a:defRPr>
      </a:lvl4pPr>
      <a:lvl5pPr algn="l" rtl="0" eaLnBrk="0" fontAlgn="base" hangingPunct="0">
        <a:spcBef>
          <a:spcPct val="0"/>
        </a:spcBef>
        <a:spcAft>
          <a:spcPct val="0"/>
        </a:spcAft>
        <a:defRPr sz="2800" b="1">
          <a:solidFill>
            <a:schemeClr val="bg1"/>
          </a:solidFill>
          <a:latin typeface="Calibri" pitchFamily="34" charset="0"/>
          <a:ea typeface="ＭＳ Ｐゴシック" charset="-128"/>
        </a:defRPr>
      </a:lvl5pPr>
      <a:lvl6pPr marL="457200" algn="l" rtl="0" fontAlgn="base">
        <a:spcBef>
          <a:spcPct val="0"/>
        </a:spcBef>
        <a:spcAft>
          <a:spcPct val="0"/>
        </a:spcAft>
        <a:defRPr sz="2800">
          <a:solidFill>
            <a:srgbClr val="10253F"/>
          </a:solidFill>
          <a:latin typeface="Calibri" pitchFamily="34" charset="0"/>
        </a:defRPr>
      </a:lvl6pPr>
      <a:lvl7pPr marL="914400" algn="l" rtl="0" fontAlgn="base">
        <a:spcBef>
          <a:spcPct val="0"/>
        </a:spcBef>
        <a:spcAft>
          <a:spcPct val="0"/>
        </a:spcAft>
        <a:defRPr sz="2800">
          <a:solidFill>
            <a:srgbClr val="10253F"/>
          </a:solidFill>
          <a:latin typeface="Calibri" pitchFamily="34" charset="0"/>
        </a:defRPr>
      </a:lvl7pPr>
      <a:lvl8pPr marL="1371600" algn="l" rtl="0" fontAlgn="base">
        <a:spcBef>
          <a:spcPct val="0"/>
        </a:spcBef>
        <a:spcAft>
          <a:spcPct val="0"/>
        </a:spcAft>
        <a:defRPr sz="2800">
          <a:solidFill>
            <a:srgbClr val="10253F"/>
          </a:solidFill>
          <a:latin typeface="Calibri" pitchFamily="34" charset="0"/>
        </a:defRPr>
      </a:lvl8pPr>
      <a:lvl9pPr marL="1828800" algn="l" rtl="0" fontAlgn="base">
        <a:spcBef>
          <a:spcPct val="0"/>
        </a:spcBef>
        <a:spcAft>
          <a:spcPct val="0"/>
        </a:spcAft>
        <a:defRPr sz="2800">
          <a:solidFill>
            <a:srgbClr val="10253F"/>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chart" Target="../charts/char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Office_Excel_Worksheet11.xls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Microsoft_Office_Excel_97-2003_Worksheet2.xls"/><Relationship Id="rId5" Type="http://schemas.openxmlformats.org/officeDocument/2006/relationships/hyperlink" Target="http://dashboard.healthit.gov/" TargetMode="External"/><Relationship Id="rId4" Type="http://schemas.openxmlformats.org/officeDocument/2006/relationships/oleObject" Target="../embeddings/Microsoft_Office_Excel_97-2003_Worksheet1.xls"/></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ctrTitle"/>
          </p:nvPr>
        </p:nvSpPr>
        <p:spPr>
          <a:xfrm>
            <a:off x="685800" y="2808982"/>
            <a:ext cx="7696200" cy="1077218"/>
          </a:xfrm>
        </p:spPr>
        <p:txBody>
          <a:bodyPr/>
          <a:lstStyle/>
          <a:p>
            <a:pPr algn="ctr" eaLnBrk="1" hangingPunct="1"/>
            <a:r>
              <a:rPr lang="en-US" sz="3200" dirty="0" smtClean="0">
                <a:solidFill>
                  <a:schemeClr val="tx1"/>
                </a:solidFill>
              </a:rPr>
              <a:t>REC Reported Practice Level Challenges to Achieving Meaningful Use</a:t>
            </a:r>
            <a:endParaRPr lang="en-US" sz="2300" dirty="0" smtClean="0">
              <a:solidFill>
                <a:schemeClr val="tx1"/>
              </a:solidFill>
            </a:endParaRPr>
          </a:p>
        </p:txBody>
      </p:sp>
      <p:sp>
        <p:nvSpPr>
          <p:cNvPr id="21507" name="Subtitle 4"/>
          <p:cNvSpPr>
            <a:spLocks noGrp="1"/>
          </p:cNvSpPr>
          <p:nvPr>
            <p:ph type="subTitle" idx="1"/>
          </p:nvPr>
        </p:nvSpPr>
        <p:spPr>
          <a:xfrm>
            <a:off x="0" y="4419600"/>
            <a:ext cx="9144000" cy="1752600"/>
          </a:xfrm>
        </p:spPr>
        <p:txBody>
          <a:bodyPr/>
          <a:lstStyle/>
          <a:p>
            <a:pPr eaLnBrk="1" hangingPunct="1"/>
            <a:r>
              <a:rPr lang="en-US" sz="2000" dirty="0" smtClean="0">
                <a:solidFill>
                  <a:srgbClr val="898989"/>
                </a:solidFill>
              </a:rPr>
              <a:t>Office of Provider Adoption Support</a:t>
            </a:r>
          </a:p>
          <a:p>
            <a:pPr eaLnBrk="1" hangingPunct="1"/>
            <a:r>
              <a:rPr lang="en-US" sz="2000" dirty="0" smtClean="0">
                <a:solidFill>
                  <a:srgbClr val="898989"/>
                </a:solidFill>
              </a:rPr>
              <a:t>Dawn Heisey-Grove, MPH</a:t>
            </a:r>
          </a:p>
          <a:p>
            <a:pPr eaLnBrk="1" hangingPunct="1"/>
            <a:r>
              <a:rPr lang="en-US" sz="2000" dirty="0" smtClean="0">
                <a:solidFill>
                  <a:srgbClr val="898989"/>
                </a:solidFill>
              </a:rPr>
              <a:t>September 10,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Autofit/>
          </a:bodyPr>
          <a:lstStyle/>
          <a:p>
            <a:r>
              <a:rPr lang="en-US" sz="3200" dirty="0" smtClean="0"/>
              <a:t>Top Ten Overall Challenge Categories by Number of Providers Impacted</a:t>
            </a:r>
            <a:endParaRPr lang="en-US" sz="3200" dirty="0"/>
          </a:p>
        </p:txBody>
      </p:sp>
      <p:graphicFrame>
        <p:nvGraphicFramePr>
          <p:cNvPr id="6" name="Content Placeholder 5"/>
          <p:cNvGraphicFramePr>
            <a:graphicFrameLocks noGrp="1"/>
          </p:cNvGraphicFramePr>
          <p:nvPr>
            <p:ph idx="1"/>
          </p:nvPr>
        </p:nvGraphicFramePr>
        <p:xfrm>
          <a:off x="457200" y="1014210"/>
          <a:ext cx="8229600" cy="5340870"/>
        </p:xfrm>
        <a:graphic>
          <a:graphicData uri="http://schemas.openxmlformats.org/drawingml/2006/table">
            <a:tbl>
              <a:tblPr firstRow="1" bandRow="1">
                <a:tableStyleId>{5C22544A-7EE6-4342-B048-85BDC9FD1C3A}</a:tableStyleId>
              </a:tblPr>
              <a:tblGrid>
                <a:gridCol w="609600"/>
                <a:gridCol w="3124200"/>
                <a:gridCol w="838200"/>
                <a:gridCol w="1447800"/>
                <a:gridCol w="2209800"/>
              </a:tblGrid>
              <a:tr h="370840">
                <a:tc>
                  <a:txBody>
                    <a:bodyPr/>
                    <a:lstStyle/>
                    <a:p>
                      <a:r>
                        <a:rPr lang="en-US" sz="1600" dirty="0" smtClean="0"/>
                        <a:t>Rank</a:t>
                      </a:r>
                      <a:endParaRPr lang="en-US" sz="1600" dirty="0"/>
                    </a:p>
                  </a:txBody>
                  <a:tcPr/>
                </a:tc>
                <a:tc>
                  <a:txBody>
                    <a:bodyPr/>
                    <a:lstStyle/>
                    <a:p>
                      <a:r>
                        <a:rPr lang="en-US" sz="1600" dirty="0" smtClean="0"/>
                        <a:t>Secondary Challenge Category</a:t>
                      </a:r>
                      <a:endParaRPr lang="en-US" sz="1600" dirty="0"/>
                    </a:p>
                  </a:txBody>
                  <a:tcPr/>
                </a:tc>
                <a:tc>
                  <a:txBody>
                    <a:bodyPr/>
                    <a:lstStyle/>
                    <a:p>
                      <a:r>
                        <a:rPr lang="en-US" sz="1600" dirty="0" smtClean="0"/>
                        <a:t>Rank Last Month</a:t>
                      </a:r>
                      <a:endParaRPr lang="en-US" sz="1600" dirty="0"/>
                    </a:p>
                  </a:txBody>
                  <a:tcPr/>
                </a:tc>
                <a:tc>
                  <a:txBody>
                    <a:bodyPr/>
                    <a:lstStyle/>
                    <a:p>
                      <a:r>
                        <a:rPr lang="en-US" sz="1600" dirty="0" smtClean="0"/>
                        <a:t>Total Providers Impacted </a:t>
                      </a:r>
                    </a:p>
                    <a:p>
                      <a:r>
                        <a:rPr lang="en-US" sz="1600" dirty="0" smtClean="0"/>
                        <a:t>(% resolved)</a:t>
                      </a:r>
                      <a:endParaRPr lang="en-US" sz="1600" dirty="0"/>
                    </a:p>
                  </a:txBody>
                  <a:tcPr/>
                </a:tc>
                <a:tc>
                  <a:txBody>
                    <a:bodyPr/>
                    <a:lstStyle/>
                    <a:p>
                      <a:r>
                        <a:rPr lang="en-US" sz="1600" dirty="0" smtClean="0"/>
                        <a:t>New reports this month by number of providers (% of total providers with</a:t>
                      </a:r>
                      <a:r>
                        <a:rPr lang="en-US" sz="1600" baseline="0" dirty="0" smtClean="0"/>
                        <a:t> new reports</a:t>
                      </a:r>
                      <a:r>
                        <a:rPr lang="en-US" sz="1600" dirty="0" smtClean="0"/>
                        <a:t>)</a:t>
                      </a:r>
                      <a:endParaRPr lang="en-US" sz="1600" dirty="0"/>
                    </a:p>
                  </a:txBody>
                  <a:tcPr/>
                </a:tc>
              </a:tr>
              <a:tr h="370840">
                <a:tc>
                  <a:txBody>
                    <a:bodyPr/>
                    <a:lstStyle/>
                    <a:p>
                      <a:r>
                        <a:rPr lang="en-US" dirty="0" smtClean="0"/>
                        <a:t>1</a:t>
                      </a:r>
                      <a:endParaRPr lang="en-US" dirty="0"/>
                    </a:p>
                  </a:txBody>
                  <a:tcPr anchor="ctr"/>
                </a:tc>
                <a:tc>
                  <a:txBody>
                    <a:bodyPr/>
                    <a:lstStyle/>
                    <a:p>
                      <a:r>
                        <a:rPr lang="en-US" dirty="0" smtClean="0"/>
                        <a:t>MU Measures</a:t>
                      </a:r>
                      <a:endParaRPr lang="en-US" dirty="0"/>
                    </a:p>
                  </a:txBody>
                  <a:tcPr anchor="ctr"/>
                </a:tc>
                <a:tc>
                  <a:txBody>
                    <a:bodyPr/>
                    <a:lstStyle/>
                    <a:p>
                      <a:r>
                        <a:rPr lang="en-US" dirty="0" smtClean="0"/>
                        <a:t>1</a:t>
                      </a:r>
                      <a:endParaRPr lang="en-US" dirty="0"/>
                    </a:p>
                  </a:txBody>
                  <a:tcPr anchor="ctr"/>
                </a:tc>
                <a:tc>
                  <a:txBody>
                    <a:bodyPr/>
                    <a:lstStyle/>
                    <a:p>
                      <a:r>
                        <a:rPr lang="en-US" dirty="0" smtClean="0"/>
                        <a:t>4,556  (12%)</a:t>
                      </a:r>
                      <a:endParaRPr lang="en-US" dirty="0"/>
                    </a:p>
                  </a:txBody>
                  <a:tcPr anchor="ctr"/>
                </a:tc>
                <a:tc>
                  <a:txBody>
                    <a:bodyPr/>
                    <a:lstStyle/>
                    <a:p>
                      <a:r>
                        <a:rPr lang="en-US" dirty="0" smtClean="0"/>
                        <a:t>364 (15%)</a:t>
                      </a:r>
                      <a:endParaRPr lang="en-US" dirty="0"/>
                    </a:p>
                  </a:txBody>
                  <a:tcPr anchor="ctr"/>
                </a:tc>
              </a:tr>
              <a:tr h="370840">
                <a:tc>
                  <a:txBody>
                    <a:bodyPr/>
                    <a:lstStyle/>
                    <a:p>
                      <a:r>
                        <a:rPr lang="en-US" dirty="0" smtClean="0"/>
                        <a:t>2</a:t>
                      </a:r>
                      <a:endParaRPr lang="en-US" dirty="0"/>
                    </a:p>
                  </a:txBody>
                  <a:tcPr anchor="ctr"/>
                </a:tc>
                <a:tc>
                  <a:txBody>
                    <a:bodyPr/>
                    <a:lstStyle/>
                    <a:p>
                      <a:r>
                        <a:rPr lang="en-US" dirty="0" smtClean="0"/>
                        <a:t>Provider engagement</a:t>
                      </a:r>
                      <a:endParaRPr lang="en-US" dirty="0"/>
                    </a:p>
                  </a:txBody>
                  <a:tcPr anchor="ctr"/>
                </a:tc>
                <a:tc>
                  <a:txBody>
                    <a:bodyPr/>
                    <a:lstStyle/>
                    <a:p>
                      <a:r>
                        <a:rPr lang="en-US" dirty="0" smtClean="0"/>
                        <a:t>2</a:t>
                      </a:r>
                      <a:endParaRPr lang="en-US" dirty="0"/>
                    </a:p>
                  </a:txBody>
                  <a:tcPr anchor="ctr"/>
                </a:tc>
                <a:tc>
                  <a:txBody>
                    <a:bodyPr/>
                    <a:lstStyle/>
                    <a:p>
                      <a:r>
                        <a:rPr lang="en-US" dirty="0" smtClean="0"/>
                        <a:t>3,853 (12%)</a:t>
                      </a:r>
                      <a:endParaRPr lang="en-US" dirty="0"/>
                    </a:p>
                  </a:txBody>
                  <a:tcPr anchor="ctr"/>
                </a:tc>
                <a:tc>
                  <a:txBody>
                    <a:bodyPr/>
                    <a:lstStyle/>
                    <a:p>
                      <a:r>
                        <a:rPr lang="en-US" dirty="0" smtClean="0"/>
                        <a:t>249 (10%)</a:t>
                      </a:r>
                      <a:endParaRPr lang="en-US" dirty="0"/>
                    </a:p>
                  </a:txBody>
                  <a:tcPr anchor="ctr"/>
                </a:tc>
              </a:tr>
              <a:tr h="370840">
                <a:tc>
                  <a:txBody>
                    <a:bodyPr/>
                    <a:lstStyle/>
                    <a:p>
                      <a:r>
                        <a:rPr lang="en-US" dirty="0" smtClean="0"/>
                        <a:t>3</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Administrative practice issues</a:t>
                      </a:r>
                    </a:p>
                  </a:txBody>
                  <a:tcPr anchor="ctr"/>
                </a:tc>
                <a:tc>
                  <a:txBody>
                    <a:bodyPr/>
                    <a:lstStyle/>
                    <a:p>
                      <a:r>
                        <a:rPr lang="en-US" dirty="0" smtClean="0"/>
                        <a:t>4</a:t>
                      </a:r>
                      <a:endParaRPr lang="en-US" dirty="0"/>
                    </a:p>
                  </a:txBody>
                  <a:tcPr anchor="ctr"/>
                </a:tc>
                <a:tc>
                  <a:txBody>
                    <a:bodyPr/>
                    <a:lstStyle/>
                    <a:p>
                      <a:r>
                        <a:rPr lang="en-US" dirty="0" smtClean="0"/>
                        <a:t>3,063 (11%)</a:t>
                      </a:r>
                      <a:endParaRPr lang="en-US" dirty="0"/>
                    </a:p>
                  </a:txBody>
                  <a:tcPr anchor="ctr"/>
                </a:tc>
                <a:tc>
                  <a:txBody>
                    <a:bodyPr/>
                    <a:lstStyle/>
                    <a:p>
                      <a:r>
                        <a:rPr lang="en-US" dirty="0" smtClean="0"/>
                        <a:t>510 (21%)</a:t>
                      </a:r>
                      <a:endParaRPr lang="en-US" dirty="0"/>
                    </a:p>
                  </a:txBody>
                  <a:tcPr anchor="ctr"/>
                </a:tc>
              </a:tr>
              <a:tr h="370840">
                <a:tc>
                  <a:txBody>
                    <a:bodyPr/>
                    <a:lstStyle/>
                    <a:p>
                      <a:r>
                        <a:rPr lang="en-US" dirty="0" smtClean="0"/>
                        <a:t>4</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Vendor selection</a:t>
                      </a:r>
                    </a:p>
                  </a:txBody>
                  <a:tcPr anchor="ctr"/>
                </a:tc>
                <a:tc>
                  <a:txBody>
                    <a:bodyPr/>
                    <a:lstStyle/>
                    <a:p>
                      <a:r>
                        <a:rPr lang="en-US" dirty="0" smtClean="0"/>
                        <a:t>3</a:t>
                      </a:r>
                      <a:endParaRPr lang="en-US" dirty="0"/>
                    </a:p>
                  </a:txBody>
                  <a:tcPr anchor="ctr"/>
                </a:tc>
                <a:tc>
                  <a:txBody>
                    <a:bodyPr/>
                    <a:lstStyle/>
                    <a:p>
                      <a:r>
                        <a:rPr lang="en-US" dirty="0" smtClean="0"/>
                        <a:t>2,974 (22%)</a:t>
                      </a:r>
                      <a:endParaRPr lang="en-US" dirty="0"/>
                    </a:p>
                  </a:txBody>
                  <a:tcPr anchor="ctr"/>
                </a:tc>
                <a:tc>
                  <a:txBody>
                    <a:bodyPr/>
                    <a:lstStyle/>
                    <a:p>
                      <a:r>
                        <a:rPr lang="en-US" dirty="0" smtClean="0"/>
                        <a:t>72   (3%)</a:t>
                      </a:r>
                      <a:endParaRPr lang="en-US" dirty="0"/>
                    </a:p>
                  </a:txBody>
                  <a:tcPr anchor="ctr"/>
                </a:tc>
              </a:tr>
              <a:tr h="398030">
                <a:tc>
                  <a:txBody>
                    <a:bodyPr/>
                    <a:lstStyle/>
                    <a:p>
                      <a:r>
                        <a:rPr lang="en-US" dirty="0" smtClean="0"/>
                        <a:t>5</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Workflow adoption</a:t>
                      </a:r>
                    </a:p>
                  </a:txBody>
                  <a:tcPr anchor="ctr"/>
                </a:tc>
                <a:tc>
                  <a:txBody>
                    <a:bodyPr/>
                    <a:lstStyle/>
                    <a:p>
                      <a:r>
                        <a:rPr lang="en-US" dirty="0" smtClean="0"/>
                        <a:t>6</a:t>
                      </a:r>
                      <a:endParaRPr lang="en-US" dirty="0"/>
                    </a:p>
                  </a:txBody>
                  <a:tcPr anchor="ctr"/>
                </a:tc>
                <a:tc>
                  <a:txBody>
                    <a:bodyPr/>
                    <a:lstStyle/>
                    <a:p>
                      <a:r>
                        <a:rPr lang="en-US" dirty="0" smtClean="0"/>
                        <a:t>2,081 (10%)</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76   (3%)</a:t>
                      </a:r>
                      <a:endParaRPr lang="en-US" dirty="0"/>
                    </a:p>
                  </a:txBody>
                  <a:tcPr anchor="ctr"/>
                </a:tc>
              </a:tr>
              <a:tr h="370840">
                <a:tc>
                  <a:txBody>
                    <a:bodyPr/>
                    <a:lstStyle/>
                    <a:p>
                      <a:r>
                        <a:rPr lang="en-US" dirty="0" smtClean="0"/>
                        <a:t>6</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Vendor</a:t>
                      </a:r>
                      <a:r>
                        <a:rPr lang="en-US" baseline="0" dirty="0" smtClean="0"/>
                        <a:t> d</a:t>
                      </a:r>
                      <a:r>
                        <a:rPr lang="en-US" dirty="0" smtClean="0"/>
                        <a:t>elays in implementation/ installation</a:t>
                      </a:r>
                    </a:p>
                  </a:txBody>
                  <a:tcPr anchor="ctr"/>
                </a:tc>
                <a:tc>
                  <a:txBody>
                    <a:bodyPr/>
                    <a:lstStyle/>
                    <a:p>
                      <a:r>
                        <a:rPr lang="en-US" dirty="0" smtClean="0"/>
                        <a:t>5</a:t>
                      </a:r>
                      <a:endParaRPr lang="en-US" dirty="0"/>
                    </a:p>
                  </a:txBody>
                  <a:tcPr anchor="ctr"/>
                </a:tc>
                <a:tc>
                  <a:txBody>
                    <a:bodyPr/>
                    <a:lstStyle/>
                    <a:p>
                      <a:r>
                        <a:rPr lang="en-US" dirty="0" smtClean="0"/>
                        <a:t>1,995 (9%)</a:t>
                      </a:r>
                      <a:endParaRPr lang="en-US" dirty="0"/>
                    </a:p>
                  </a:txBody>
                  <a:tcPr anchor="ctr"/>
                </a:tc>
                <a:tc>
                  <a:txBody>
                    <a:bodyPr/>
                    <a:lstStyle/>
                    <a:p>
                      <a:r>
                        <a:rPr lang="en-US" dirty="0" smtClean="0"/>
                        <a:t>157 (6%)</a:t>
                      </a:r>
                      <a:endParaRPr lang="en-US" dirty="0"/>
                    </a:p>
                  </a:txBody>
                  <a:tcPr anchor="ctr"/>
                </a:tc>
              </a:tr>
              <a:tr h="370840">
                <a:tc>
                  <a:txBody>
                    <a:bodyPr/>
                    <a:lstStyle/>
                    <a:p>
                      <a:r>
                        <a:rPr lang="en-US" dirty="0" smtClean="0"/>
                        <a:t>7</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Medicaid Program not up yet</a:t>
                      </a:r>
                    </a:p>
                  </a:txBody>
                  <a:tcPr anchor="ctr"/>
                </a:tc>
                <a:tc>
                  <a:txBody>
                    <a:bodyPr/>
                    <a:lstStyle/>
                    <a:p>
                      <a:r>
                        <a:rPr lang="en-US" dirty="0" smtClean="0"/>
                        <a:t>7</a:t>
                      </a:r>
                      <a:endParaRPr lang="en-US" dirty="0"/>
                    </a:p>
                  </a:txBody>
                  <a:tcPr anchor="ctr"/>
                </a:tc>
                <a:tc>
                  <a:txBody>
                    <a:bodyPr/>
                    <a:lstStyle/>
                    <a:p>
                      <a:r>
                        <a:rPr lang="en-US" dirty="0" smtClean="0"/>
                        <a:t>1,645 (29%)</a:t>
                      </a:r>
                      <a:endParaRPr lang="en-US" dirty="0"/>
                    </a:p>
                  </a:txBody>
                  <a:tcPr anchor="ctr"/>
                </a:tc>
                <a:tc>
                  <a:txBody>
                    <a:bodyPr/>
                    <a:lstStyle/>
                    <a:p>
                      <a:r>
                        <a:rPr lang="en-US" dirty="0" smtClean="0"/>
                        <a:t>32  (1%)</a:t>
                      </a:r>
                      <a:endParaRPr lang="en-US" dirty="0"/>
                    </a:p>
                  </a:txBody>
                  <a:tcPr anchor="ctr"/>
                </a:tc>
              </a:tr>
              <a:tr h="370840">
                <a:tc>
                  <a:txBody>
                    <a:bodyPr/>
                    <a:lstStyle/>
                    <a:p>
                      <a:r>
                        <a:rPr lang="en-US" dirty="0" smtClean="0"/>
                        <a:t>8</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Practice</a:t>
                      </a:r>
                      <a:r>
                        <a:rPr lang="en-US" baseline="0" dirty="0" smtClean="0"/>
                        <a:t> financial issues</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10</a:t>
                      </a:r>
                    </a:p>
                  </a:txBody>
                  <a:tcPr anchor="ctr"/>
                </a:tc>
                <a:tc>
                  <a:txBody>
                    <a:bodyPr/>
                    <a:lstStyle/>
                    <a:p>
                      <a:r>
                        <a:rPr lang="en-US" dirty="0" smtClean="0"/>
                        <a:t>1,609 (14%)</a:t>
                      </a:r>
                      <a:endParaRPr lang="en-US" dirty="0"/>
                    </a:p>
                  </a:txBody>
                  <a:tcPr anchor="ctr"/>
                </a:tc>
                <a:tc>
                  <a:txBody>
                    <a:bodyPr/>
                    <a:lstStyle/>
                    <a:p>
                      <a:r>
                        <a:rPr lang="en-US" dirty="0" smtClean="0"/>
                        <a:t>244</a:t>
                      </a:r>
                      <a:r>
                        <a:rPr lang="en-US" baseline="0" dirty="0" smtClean="0"/>
                        <a:t> </a:t>
                      </a:r>
                      <a:r>
                        <a:rPr lang="en-US" dirty="0" smtClean="0"/>
                        <a:t>(10%)</a:t>
                      </a:r>
                      <a:endParaRPr lang="en-US" dirty="0"/>
                    </a:p>
                  </a:txBody>
                  <a:tcPr anchor="ctr"/>
                </a:tc>
              </a:tr>
              <a:tr h="370840">
                <a:tc>
                  <a:txBody>
                    <a:bodyPr/>
                    <a:lstStyle/>
                    <a:p>
                      <a:r>
                        <a:rPr lang="en-US" dirty="0" smtClean="0"/>
                        <a:t>9</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Vendor</a:t>
                      </a:r>
                      <a:r>
                        <a:rPr lang="en-US" baseline="0" dirty="0" smtClean="0"/>
                        <a:t> EHR reports slow/ not available</a:t>
                      </a:r>
                      <a:endParaRPr lang="en-US" dirty="0" smtClean="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8</a:t>
                      </a:r>
                    </a:p>
                  </a:txBody>
                  <a:tcPr anchor="ctr"/>
                </a:tc>
                <a:tc>
                  <a:txBody>
                    <a:bodyPr/>
                    <a:lstStyle/>
                    <a:p>
                      <a:r>
                        <a:rPr lang="en-US" dirty="0" smtClean="0"/>
                        <a:t>1,408 (12%)</a:t>
                      </a:r>
                      <a:endParaRPr lang="en-US" dirty="0"/>
                    </a:p>
                  </a:txBody>
                  <a:tcPr anchor="ctr"/>
                </a:tc>
                <a:tc>
                  <a:txBody>
                    <a:bodyPr/>
                    <a:lstStyle/>
                    <a:p>
                      <a:r>
                        <a:rPr lang="en-US" dirty="0" smtClean="0"/>
                        <a:t>66  (3%)</a:t>
                      </a:r>
                      <a:endParaRPr lang="en-US" dirty="0"/>
                    </a:p>
                  </a:txBody>
                  <a:tcPr anchor="ctr"/>
                </a:tc>
              </a:tr>
              <a:tr h="370840">
                <a:tc>
                  <a:txBody>
                    <a:bodyPr/>
                    <a:lstStyle/>
                    <a:p>
                      <a:r>
                        <a:rPr lang="en-US" dirty="0" smtClean="0"/>
                        <a:t>10</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Practice staffing issues</a:t>
                      </a:r>
                    </a:p>
                  </a:txBody>
                  <a:tcPr anchor="ctr"/>
                </a:tc>
                <a:tc>
                  <a:txBody>
                    <a:bodyPr/>
                    <a:lstStyle/>
                    <a:p>
                      <a:r>
                        <a:rPr lang="en-US" dirty="0" smtClean="0"/>
                        <a:t>13</a:t>
                      </a:r>
                      <a:endParaRPr lang="en-US" dirty="0"/>
                    </a:p>
                  </a:txBody>
                  <a:tcPr anchor="ctr"/>
                </a:tc>
                <a:tc>
                  <a:txBody>
                    <a:bodyPr/>
                    <a:lstStyle/>
                    <a:p>
                      <a:r>
                        <a:rPr lang="en-US" dirty="0" smtClean="0"/>
                        <a:t>1,191 (14%)</a:t>
                      </a:r>
                      <a:endParaRPr lang="en-US" dirty="0"/>
                    </a:p>
                  </a:txBody>
                  <a:tcPr anchor="ctr"/>
                </a:tc>
                <a:tc>
                  <a:txBody>
                    <a:bodyPr/>
                    <a:lstStyle/>
                    <a:p>
                      <a:r>
                        <a:rPr lang="en-US" dirty="0" smtClean="0"/>
                        <a:t>77  (3%)</a:t>
                      </a:r>
                      <a:endParaRPr lang="en-US" dirty="0"/>
                    </a:p>
                  </a:txBody>
                  <a:tcPr anchor="ctr"/>
                </a:tc>
              </a:tr>
            </a:tbl>
          </a:graphicData>
        </a:graphic>
      </p:graphicFrame>
      <p:pic>
        <p:nvPicPr>
          <p:cNvPr id="7" name="Picture 6" descr="C:\Documents and Settings\dawn.heisey-grove\Local Settings\Temporary Internet Files\Content.IE5\ZF5ADELX\MC900434728[1].png"/>
          <p:cNvPicPr>
            <a:picLocks noChangeAspect="1" noChangeArrowheads="1"/>
          </p:cNvPicPr>
          <p:nvPr/>
        </p:nvPicPr>
        <p:blipFill>
          <a:blip r:embed="rId3" cstate="print"/>
          <a:srcRect/>
          <a:stretch>
            <a:fillRect/>
          </a:stretch>
        </p:blipFill>
        <p:spPr bwMode="auto">
          <a:xfrm>
            <a:off x="7620000" y="2743200"/>
            <a:ext cx="609600" cy="609600"/>
          </a:xfrm>
          <a:prstGeom prst="rect">
            <a:avLst/>
          </a:prstGeom>
          <a:noFill/>
        </p:spPr>
      </p:pic>
      <p:sp>
        <p:nvSpPr>
          <p:cNvPr id="35" name="TextBox 34"/>
          <p:cNvSpPr txBox="1"/>
          <p:nvPr/>
        </p:nvSpPr>
        <p:spPr>
          <a:xfrm>
            <a:off x="304800" y="6211669"/>
            <a:ext cx="8610600" cy="646331"/>
          </a:xfrm>
          <a:prstGeom prst="rect">
            <a:avLst/>
          </a:prstGeom>
          <a:noFill/>
        </p:spPr>
        <p:txBody>
          <a:bodyPr wrap="square" rtlCol="0">
            <a:spAutoFit/>
          </a:bodyPr>
          <a:lstStyle/>
          <a:p>
            <a:r>
              <a:rPr lang="en-US" sz="1200" dirty="0" smtClean="0"/>
              <a:t>Data as of August 5, 2012, pulled from the ONC CRM. A total of 19,237 challenge Issues have been reported by RECs, impacting 54,101 providers. A total of 1,197 challenge Issues were created between July 1 and August 5, 2012, affecting  3,251 providers. 2,942 providers had challenge issues resolved between July 1 and August 5, 2012. </a:t>
            </a:r>
            <a:endParaRPr lang="en-US"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7058"/>
            <a:ext cx="6096000" cy="744942"/>
          </a:xfrm>
        </p:spPr>
        <p:txBody>
          <a:bodyPr>
            <a:normAutofit fontScale="90000"/>
          </a:bodyPr>
          <a:lstStyle/>
          <a:p>
            <a:r>
              <a:rPr lang="en-US" dirty="0" smtClean="0"/>
              <a:t>Challenge Activity For The Month</a:t>
            </a:r>
            <a:endParaRPr lang="en-US" dirty="0"/>
          </a:p>
        </p:txBody>
      </p:sp>
      <p:sp>
        <p:nvSpPr>
          <p:cNvPr id="5" name="Text Placeholder 4"/>
          <p:cNvSpPr>
            <a:spLocks noGrp="1"/>
          </p:cNvSpPr>
          <p:nvPr>
            <p:ph type="body" idx="1"/>
          </p:nvPr>
        </p:nvSpPr>
        <p:spPr>
          <a:xfrm>
            <a:off x="457200" y="914400"/>
            <a:ext cx="4040188" cy="509898"/>
          </a:xfrm>
        </p:spPr>
        <p:txBody>
          <a:bodyPr>
            <a:normAutofit/>
          </a:bodyPr>
          <a:lstStyle/>
          <a:p>
            <a:r>
              <a:rPr lang="en-US" dirty="0" smtClean="0"/>
              <a:t>Top Ten New Challenge Issues</a:t>
            </a:r>
            <a:endParaRPr lang="en-US" dirty="0"/>
          </a:p>
        </p:txBody>
      </p:sp>
      <p:graphicFrame>
        <p:nvGraphicFramePr>
          <p:cNvPr id="9" name="Content Placeholder 8"/>
          <p:cNvGraphicFramePr>
            <a:graphicFrameLocks noGrp="1"/>
          </p:cNvGraphicFramePr>
          <p:nvPr>
            <p:ph sz="half" idx="2"/>
          </p:nvPr>
        </p:nvGraphicFramePr>
        <p:xfrm>
          <a:off x="457200" y="1371600"/>
          <a:ext cx="3962400" cy="4944464"/>
        </p:xfrm>
        <a:graphic>
          <a:graphicData uri="http://schemas.openxmlformats.org/drawingml/2006/table">
            <a:tbl>
              <a:tblPr firstRow="1" bandRow="1">
                <a:tableStyleId>{5C22544A-7EE6-4342-B048-85BDC9FD1C3A}</a:tableStyleId>
              </a:tblPr>
              <a:tblGrid>
                <a:gridCol w="2362200"/>
                <a:gridCol w="1600200"/>
              </a:tblGrid>
              <a:tr h="1272855">
                <a:tc>
                  <a:txBody>
                    <a:bodyPr/>
                    <a:lstStyle/>
                    <a:p>
                      <a:r>
                        <a:rPr lang="en-US" sz="1600" dirty="0" smtClean="0"/>
                        <a:t>Secondary</a:t>
                      </a:r>
                      <a:r>
                        <a:rPr lang="en-US" sz="1600" baseline="0" dirty="0" smtClean="0"/>
                        <a:t> Challenge Category</a:t>
                      </a:r>
                      <a:endParaRPr lang="en-US" sz="1600" dirty="0"/>
                    </a:p>
                  </a:txBody>
                  <a:tcPr/>
                </a:tc>
                <a:tc>
                  <a:txBody>
                    <a:bodyPr/>
                    <a:lstStyle/>
                    <a:p>
                      <a:r>
                        <a:rPr lang="en-US" sz="1600" dirty="0" smtClean="0"/>
                        <a:t>Number of Providers (% of total providers with</a:t>
                      </a:r>
                      <a:r>
                        <a:rPr lang="en-US" sz="1600" baseline="0" dirty="0" smtClean="0"/>
                        <a:t> new reports</a:t>
                      </a:r>
                      <a:r>
                        <a:rPr lang="en-US" sz="1600" dirty="0" smtClean="0"/>
                        <a:t>) </a:t>
                      </a:r>
                      <a:endParaRPr lang="en-US" sz="1600" dirty="0"/>
                    </a:p>
                  </a:txBody>
                  <a:tcPr/>
                </a:tc>
              </a:tr>
              <a:tr h="3246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Administrative</a:t>
                      </a:r>
                      <a:r>
                        <a:rPr lang="en-US" sz="1400" b="0" baseline="0" dirty="0" smtClean="0"/>
                        <a:t> practice issues</a:t>
                      </a:r>
                      <a:endParaRPr lang="en-US" sz="1400" b="0" dirty="0" smtClean="0"/>
                    </a:p>
                  </a:txBody>
                  <a:tcPr anchor="ctr"/>
                </a:tc>
                <a:tc>
                  <a:txBody>
                    <a:bodyPr/>
                    <a:lstStyle/>
                    <a:p>
                      <a:r>
                        <a:rPr lang="en-US" sz="1400" b="0" dirty="0" smtClean="0"/>
                        <a:t>510 (21%)</a:t>
                      </a:r>
                      <a:endParaRPr lang="en-US" sz="1400" b="0" dirty="0"/>
                    </a:p>
                  </a:txBody>
                  <a:tcPr anchor="ctr"/>
                </a:tc>
              </a:tr>
              <a:tr h="324688">
                <a:tc>
                  <a:txBody>
                    <a:bodyPr/>
                    <a:lstStyle/>
                    <a:p>
                      <a:r>
                        <a:rPr lang="en-US" sz="1400" b="0" dirty="0" smtClean="0"/>
                        <a:t>MU Measures</a:t>
                      </a:r>
                      <a:endParaRPr lang="en-US" sz="1400" b="0" dirty="0"/>
                    </a:p>
                  </a:txBody>
                  <a:tcPr anchor="ctr"/>
                </a:tc>
                <a:tc>
                  <a:txBody>
                    <a:bodyPr/>
                    <a:lstStyle/>
                    <a:p>
                      <a:r>
                        <a:rPr lang="en-US" sz="1400" b="0" dirty="0" smtClean="0"/>
                        <a:t>364 (15%)</a:t>
                      </a:r>
                      <a:endParaRPr lang="en-US" sz="1400" b="0" dirty="0"/>
                    </a:p>
                  </a:txBody>
                  <a:tcPr anchor="ctr"/>
                </a:tc>
              </a:tr>
              <a:tr h="3246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Provider engagement</a:t>
                      </a:r>
                    </a:p>
                  </a:txBody>
                  <a:tcPr anchor="ctr"/>
                </a:tc>
                <a:tc>
                  <a:txBody>
                    <a:bodyPr/>
                    <a:lstStyle/>
                    <a:p>
                      <a:r>
                        <a:rPr lang="en-US" sz="1400" b="0" dirty="0" smtClean="0"/>
                        <a:t>249</a:t>
                      </a:r>
                      <a:r>
                        <a:rPr lang="en-US" sz="1400" b="0" baseline="0" dirty="0" smtClean="0"/>
                        <a:t> (10%)</a:t>
                      </a:r>
                      <a:endParaRPr lang="en-US" sz="1400" b="0" dirty="0"/>
                    </a:p>
                  </a:txBody>
                  <a:tcPr anchor="ctr"/>
                </a:tc>
              </a:tr>
              <a:tr h="3246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Practice financial</a:t>
                      </a:r>
                      <a:r>
                        <a:rPr lang="en-US" sz="1400" b="0" baseline="0" dirty="0" smtClean="0"/>
                        <a:t> issues</a:t>
                      </a:r>
                      <a:endParaRPr lang="en-US" sz="1400" b="0" dirty="0" smtClean="0"/>
                    </a:p>
                  </a:txBody>
                  <a:tcPr anchor="ctr"/>
                </a:tc>
                <a:tc>
                  <a:txBody>
                    <a:bodyPr/>
                    <a:lstStyle/>
                    <a:p>
                      <a:r>
                        <a:rPr lang="en-US" sz="1400" b="0" dirty="0" smtClean="0"/>
                        <a:t>244 (10%)</a:t>
                      </a:r>
                      <a:endParaRPr lang="en-US" sz="1400" b="0" dirty="0"/>
                    </a:p>
                  </a:txBody>
                  <a:tcPr anchor="ctr"/>
                </a:tc>
              </a:tr>
              <a:tr h="5032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Vendor delays in implementation / installation</a:t>
                      </a:r>
                    </a:p>
                  </a:txBody>
                  <a:tcPr anchor="ctr"/>
                </a:tc>
                <a:tc>
                  <a:txBody>
                    <a:bodyPr/>
                    <a:lstStyle/>
                    <a:p>
                      <a:r>
                        <a:rPr lang="en-US" sz="1400" b="0" dirty="0" smtClean="0"/>
                        <a:t>157 (6%)</a:t>
                      </a:r>
                      <a:endParaRPr lang="en-US" sz="1400" b="0" dirty="0"/>
                    </a:p>
                  </a:txBody>
                  <a:tcPr anchor="ctr"/>
                </a:tc>
              </a:tr>
              <a:tr h="5032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Vendor</a:t>
                      </a:r>
                      <a:r>
                        <a:rPr lang="en-US" sz="1400" baseline="0" dirty="0" smtClean="0"/>
                        <a:t> EHR reports slow/ not available</a:t>
                      </a:r>
                      <a:endParaRPr lang="en-US" sz="1400" dirty="0" smtClean="0"/>
                    </a:p>
                  </a:txBody>
                  <a:tcPr anchor="ctr"/>
                </a:tc>
                <a:tc>
                  <a:txBody>
                    <a:bodyPr/>
                    <a:lstStyle/>
                    <a:p>
                      <a:r>
                        <a:rPr lang="en-US" sz="1400" b="0" dirty="0" smtClean="0"/>
                        <a:t>95 (4%)</a:t>
                      </a:r>
                      <a:endParaRPr lang="en-US" sz="1400" b="0" dirty="0"/>
                    </a:p>
                  </a:txBody>
                  <a:tcPr anchor="ctr"/>
                </a:tc>
              </a:tr>
              <a:tr h="3246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Staffing</a:t>
                      </a:r>
                    </a:p>
                  </a:txBody>
                  <a:tcPr anchor="ctr"/>
                </a:tc>
                <a:tc>
                  <a:txBody>
                    <a:bodyPr/>
                    <a:lstStyle/>
                    <a:p>
                      <a:r>
                        <a:rPr lang="en-US" sz="1400" b="0" dirty="0" smtClean="0"/>
                        <a:t>77 (3%)</a:t>
                      </a:r>
                      <a:endParaRPr lang="en-US" sz="1400" b="0" dirty="0"/>
                    </a:p>
                  </a:txBody>
                  <a:tcPr anchor="ctr"/>
                </a:tc>
              </a:tr>
              <a:tr h="3246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Workflow adoption</a:t>
                      </a:r>
                    </a:p>
                  </a:txBody>
                  <a:tcPr anchor="ctr"/>
                </a:tc>
                <a:tc>
                  <a:txBody>
                    <a:bodyPr/>
                    <a:lstStyle/>
                    <a:p>
                      <a:r>
                        <a:rPr lang="en-US" sz="1400" b="0" dirty="0" smtClean="0"/>
                        <a:t>76 (3%)</a:t>
                      </a:r>
                      <a:endParaRPr lang="en-US" sz="1400" b="0" dirty="0"/>
                    </a:p>
                  </a:txBody>
                  <a:tcPr anchor="ctr"/>
                </a:tc>
              </a:tr>
              <a:tr h="3246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Medicare technical issues</a:t>
                      </a:r>
                    </a:p>
                  </a:txBody>
                  <a:tcPr anchor="ctr"/>
                </a:tc>
                <a:tc>
                  <a:txBody>
                    <a:bodyPr/>
                    <a:lstStyle/>
                    <a:p>
                      <a:r>
                        <a:rPr lang="en-US" sz="1400" b="0" dirty="0" smtClean="0"/>
                        <a:t>75 (3%)</a:t>
                      </a:r>
                      <a:endParaRPr lang="en-US" sz="1400" b="0" dirty="0"/>
                    </a:p>
                  </a:txBody>
                  <a:tcPr anchor="ctr"/>
                </a:tc>
              </a:tr>
              <a:tr h="3246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Vendor</a:t>
                      </a:r>
                      <a:r>
                        <a:rPr lang="en-US" sz="1400" b="0" baseline="0" dirty="0" smtClean="0"/>
                        <a:t> selection</a:t>
                      </a:r>
                      <a:endParaRPr lang="en-US" sz="1400" b="0" dirty="0" smtClean="0"/>
                    </a:p>
                  </a:txBody>
                  <a:tcPr anchor="ctr"/>
                </a:tc>
                <a:tc>
                  <a:txBody>
                    <a:bodyPr/>
                    <a:lstStyle/>
                    <a:p>
                      <a:r>
                        <a:rPr lang="en-US" sz="1400" b="0" dirty="0" smtClean="0"/>
                        <a:t>72 (3%)</a:t>
                      </a:r>
                      <a:endParaRPr lang="en-US" sz="1400" b="0" dirty="0"/>
                    </a:p>
                  </a:txBody>
                  <a:tcPr anchor="ctr"/>
                </a:tc>
              </a:tr>
            </a:tbl>
          </a:graphicData>
        </a:graphic>
      </p:graphicFrame>
      <p:sp>
        <p:nvSpPr>
          <p:cNvPr id="7" name="Text Placeholder 6"/>
          <p:cNvSpPr>
            <a:spLocks noGrp="1"/>
          </p:cNvSpPr>
          <p:nvPr>
            <p:ph type="body" sz="quarter" idx="3"/>
          </p:nvPr>
        </p:nvSpPr>
        <p:spPr>
          <a:xfrm>
            <a:off x="4648200" y="838200"/>
            <a:ext cx="4041775" cy="509898"/>
          </a:xfrm>
        </p:spPr>
        <p:txBody>
          <a:bodyPr/>
          <a:lstStyle/>
          <a:p>
            <a:r>
              <a:rPr lang="en-US" dirty="0" smtClean="0"/>
              <a:t>Top Ten Resolved Challenges</a:t>
            </a:r>
            <a:endParaRPr lang="en-US" dirty="0"/>
          </a:p>
        </p:txBody>
      </p:sp>
      <p:graphicFrame>
        <p:nvGraphicFramePr>
          <p:cNvPr id="10" name="Content Placeholder 9"/>
          <p:cNvGraphicFramePr>
            <a:graphicFrameLocks noGrp="1"/>
          </p:cNvGraphicFramePr>
          <p:nvPr>
            <p:ph sz="quarter" idx="4"/>
          </p:nvPr>
        </p:nvGraphicFramePr>
        <p:xfrm>
          <a:off x="4648200" y="1300480"/>
          <a:ext cx="4041776" cy="5029295"/>
        </p:xfrm>
        <a:graphic>
          <a:graphicData uri="http://schemas.openxmlformats.org/drawingml/2006/table">
            <a:tbl>
              <a:tblPr firstRow="1" bandRow="1">
                <a:tableStyleId>{5C22544A-7EE6-4342-B048-85BDC9FD1C3A}</a:tableStyleId>
              </a:tblPr>
              <a:tblGrid>
                <a:gridCol w="2365375"/>
                <a:gridCol w="1676401"/>
              </a:tblGrid>
              <a:tr h="1259215">
                <a:tc>
                  <a:txBody>
                    <a:bodyPr/>
                    <a:lstStyle/>
                    <a:p>
                      <a:r>
                        <a:rPr lang="en-US" sz="1600" dirty="0" smtClean="0"/>
                        <a:t>Secondary</a:t>
                      </a:r>
                      <a:r>
                        <a:rPr lang="en-US" sz="1600" baseline="0" dirty="0" smtClean="0"/>
                        <a:t> Challenge Category</a:t>
                      </a:r>
                      <a:endParaRPr lang="en-US" sz="1600" dirty="0"/>
                    </a:p>
                  </a:txBody>
                  <a:tcPr/>
                </a:tc>
                <a:tc>
                  <a:txBody>
                    <a:bodyPr/>
                    <a:lstStyle/>
                    <a:p>
                      <a:r>
                        <a:rPr lang="en-US" sz="1400" dirty="0" smtClean="0"/>
                        <a:t>Number of</a:t>
                      </a:r>
                      <a:r>
                        <a:rPr lang="en-US" sz="1400" baseline="0" dirty="0" smtClean="0"/>
                        <a:t> Providers (% of total providers impacted by secondary category)</a:t>
                      </a:r>
                      <a:endParaRPr lang="en-US" sz="1400" dirty="0"/>
                    </a:p>
                  </a:txBody>
                  <a:tcPr/>
                </a:tc>
              </a:tr>
              <a:tr h="341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Vendor selection</a:t>
                      </a:r>
                    </a:p>
                  </a:txBody>
                  <a:tcPr anchor="ctr"/>
                </a:tc>
                <a:tc>
                  <a:txBody>
                    <a:bodyPr/>
                    <a:lstStyle/>
                    <a:p>
                      <a:r>
                        <a:rPr lang="en-US" sz="1400" b="0" dirty="0" smtClean="0"/>
                        <a:t>192 (13%)</a:t>
                      </a:r>
                      <a:endParaRPr lang="en-US" sz="1400" b="0" dirty="0"/>
                    </a:p>
                  </a:txBody>
                  <a:tcPr anchor="ctr"/>
                </a:tc>
              </a:tr>
              <a:tr h="341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MU Measures</a:t>
                      </a:r>
                    </a:p>
                  </a:txBody>
                  <a:tcPr anchor="ctr"/>
                </a:tc>
                <a:tc>
                  <a:txBody>
                    <a:bodyPr/>
                    <a:lstStyle/>
                    <a:p>
                      <a:r>
                        <a:rPr lang="en-US" sz="1400" b="0" dirty="0" smtClean="0"/>
                        <a:t>159 (11%)</a:t>
                      </a:r>
                      <a:endParaRPr lang="en-US" sz="1400" b="0" dirty="0"/>
                    </a:p>
                  </a:txBody>
                  <a:tcPr anchor="ctr"/>
                </a:tc>
              </a:tr>
              <a:tr h="341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Provider engagement</a:t>
                      </a:r>
                    </a:p>
                  </a:txBody>
                  <a:tcPr anchor="ctr"/>
                </a:tc>
                <a:tc>
                  <a:txBody>
                    <a:bodyPr/>
                    <a:lstStyle/>
                    <a:p>
                      <a:r>
                        <a:rPr lang="en-US" sz="1400" b="0" dirty="0" smtClean="0"/>
                        <a:t>124 (8%)</a:t>
                      </a:r>
                      <a:endParaRPr lang="en-US" sz="1400" b="0" dirty="0"/>
                    </a:p>
                  </a:txBody>
                  <a:tcPr anchor="ctr"/>
                </a:tc>
              </a:tr>
              <a:tr h="47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Vendor</a:t>
                      </a:r>
                      <a:r>
                        <a:rPr lang="en-US" sz="1400" baseline="0" dirty="0" smtClean="0"/>
                        <a:t> EHR reports slow/ not available</a:t>
                      </a:r>
                      <a:endParaRPr lang="en-US" sz="1400" dirty="0" smtClean="0"/>
                    </a:p>
                  </a:txBody>
                  <a:tcPr anchor="ctr"/>
                </a:tc>
                <a:tc>
                  <a:txBody>
                    <a:bodyPr/>
                    <a:lstStyle/>
                    <a:p>
                      <a:r>
                        <a:rPr lang="en-US" sz="1400" b="0" dirty="0" smtClean="0"/>
                        <a:t>109 (7%)</a:t>
                      </a:r>
                      <a:endParaRPr lang="en-US" sz="1400" b="0" dirty="0"/>
                    </a:p>
                  </a:txBody>
                  <a:tcPr anchor="ctr"/>
                </a:tc>
              </a:tr>
              <a:tr h="341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Administrative</a:t>
                      </a:r>
                      <a:r>
                        <a:rPr lang="en-US" sz="1400" b="0" baseline="0" dirty="0" smtClean="0"/>
                        <a:t> practice issues</a:t>
                      </a:r>
                      <a:endParaRPr lang="en-US" sz="1400" b="0" dirty="0" smtClean="0"/>
                    </a:p>
                  </a:txBody>
                  <a:tcPr anchor="ctr"/>
                </a:tc>
                <a:tc>
                  <a:txBody>
                    <a:bodyPr/>
                    <a:lstStyle/>
                    <a:p>
                      <a:r>
                        <a:rPr lang="en-US" sz="1400" b="0" dirty="0" smtClean="0"/>
                        <a:t>95 (6%)</a:t>
                      </a:r>
                      <a:endParaRPr lang="en-US" sz="1400" b="0" dirty="0"/>
                    </a:p>
                  </a:txBody>
                  <a:tcPr anchor="ctr"/>
                </a:tc>
              </a:tr>
              <a:tr h="341720">
                <a:tc>
                  <a:txBody>
                    <a:bodyPr/>
                    <a:lstStyle/>
                    <a:p>
                      <a:r>
                        <a:rPr lang="en-US" sz="1400" b="0" dirty="0" smtClean="0"/>
                        <a:t>Vendor upgrades</a:t>
                      </a:r>
                      <a:endParaRPr lang="en-US" sz="1400" b="0" dirty="0"/>
                    </a:p>
                  </a:txBody>
                  <a:tcPr anchor="ctr"/>
                </a:tc>
                <a:tc>
                  <a:txBody>
                    <a:bodyPr/>
                    <a:lstStyle/>
                    <a:p>
                      <a:r>
                        <a:rPr lang="en-US" sz="1400" b="0" dirty="0" smtClean="0"/>
                        <a:t>76 (5%)</a:t>
                      </a:r>
                      <a:endParaRPr lang="en-US" sz="1400" b="0" dirty="0"/>
                    </a:p>
                  </a:txBody>
                  <a:tcPr anchor="ctr"/>
                </a:tc>
              </a:tr>
              <a:tr h="341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Practice</a:t>
                      </a:r>
                      <a:r>
                        <a:rPr lang="en-US" sz="1400" b="0" baseline="0" dirty="0" smtClean="0"/>
                        <a:t> s</a:t>
                      </a:r>
                      <a:r>
                        <a:rPr lang="en-US" sz="1400" b="0" dirty="0" smtClean="0"/>
                        <a:t>taffing issues</a:t>
                      </a:r>
                    </a:p>
                  </a:txBody>
                  <a:tcPr anchor="ctr"/>
                </a:tc>
                <a:tc>
                  <a:txBody>
                    <a:bodyPr/>
                    <a:lstStyle/>
                    <a:p>
                      <a:r>
                        <a:rPr lang="en-US" sz="1400" b="0" dirty="0" smtClean="0"/>
                        <a:t>67 (5%)</a:t>
                      </a:r>
                      <a:endParaRPr lang="en-US" sz="1400" b="0" dirty="0"/>
                    </a:p>
                  </a:txBody>
                  <a:tcPr anchor="ctr"/>
                </a:tc>
              </a:tr>
              <a:tr h="47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Vendor delays in implementation / installation</a:t>
                      </a:r>
                    </a:p>
                  </a:txBody>
                  <a:tcPr anchor="ctr"/>
                </a:tc>
                <a:tc>
                  <a:txBody>
                    <a:bodyPr/>
                    <a:lstStyle/>
                    <a:p>
                      <a:r>
                        <a:rPr lang="en-US" sz="1400" b="0" dirty="0" smtClean="0"/>
                        <a:t>60 (4%)</a:t>
                      </a:r>
                      <a:endParaRPr lang="en-US" sz="1400" b="0" dirty="0"/>
                    </a:p>
                  </a:txBody>
                  <a:tcPr anchor="ctr"/>
                </a:tc>
              </a:tr>
              <a:tr h="341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Medicaid program not up yet</a:t>
                      </a:r>
                    </a:p>
                  </a:txBody>
                  <a:tcPr anchor="ctr"/>
                </a:tc>
                <a:tc>
                  <a:txBody>
                    <a:bodyPr/>
                    <a:lstStyle/>
                    <a:p>
                      <a:r>
                        <a:rPr lang="en-US" sz="1400" b="0" dirty="0" smtClean="0"/>
                        <a:t>59 (4%)</a:t>
                      </a:r>
                      <a:endParaRPr lang="en-US" sz="1400" b="0" dirty="0"/>
                    </a:p>
                  </a:txBody>
                  <a:tcPr anchor="ctr"/>
                </a:tc>
              </a:tr>
              <a:tr h="341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Workflow adoption</a:t>
                      </a:r>
                    </a:p>
                  </a:txBody>
                  <a:tcPr anchor="ctr"/>
                </a:tc>
                <a:tc>
                  <a:txBody>
                    <a:bodyPr/>
                    <a:lstStyle/>
                    <a:p>
                      <a:r>
                        <a:rPr lang="en-US" sz="1400" b="0" dirty="0" smtClean="0"/>
                        <a:t>54 (4%)</a:t>
                      </a:r>
                      <a:endParaRPr lang="en-US" sz="1400" b="0" dirty="0"/>
                    </a:p>
                  </a:txBody>
                  <a:tcPr anchor="ctr"/>
                </a:tc>
              </a:tr>
            </a:tbl>
          </a:graphicData>
        </a:graphic>
      </p:graphicFrame>
      <p:sp>
        <p:nvSpPr>
          <p:cNvPr id="11" name="TextBox 10"/>
          <p:cNvSpPr txBox="1"/>
          <p:nvPr/>
        </p:nvSpPr>
        <p:spPr>
          <a:xfrm>
            <a:off x="304800" y="6380202"/>
            <a:ext cx="8610600" cy="553998"/>
          </a:xfrm>
          <a:prstGeom prst="rect">
            <a:avLst/>
          </a:prstGeom>
          <a:noFill/>
        </p:spPr>
        <p:txBody>
          <a:bodyPr wrap="square" rtlCol="0">
            <a:spAutoFit/>
          </a:bodyPr>
          <a:lstStyle/>
          <a:p>
            <a:r>
              <a:rPr lang="en-US" sz="1000" dirty="0" smtClean="0"/>
              <a:t>Data as of August 5, 2012, pulled from the ONC CRM. A total of 1,197 challenge issues were created between July 1 and August 5, 2012, affecting  3,251 providers. 2,942 providers had challenge issues resolved between July 1 and August 5, 2012. The green circle represents the issue with the most movement this month.</a:t>
            </a:r>
            <a:endParaRPr lang="en-US" sz="1000" dirty="0"/>
          </a:p>
        </p:txBody>
      </p:sp>
      <p:grpSp>
        <p:nvGrpSpPr>
          <p:cNvPr id="2" name="Group 23"/>
          <p:cNvGrpSpPr/>
          <p:nvPr/>
        </p:nvGrpSpPr>
        <p:grpSpPr>
          <a:xfrm>
            <a:off x="3733800" y="2590800"/>
            <a:ext cx="532326" cy="492118"/>
            <a:chOff x="4571106" y="3352800"/>
            <a:chExt cx="389084" cy="381000"/>
          </a:xfrm>
        </p:grpSpPr>
        <p:pic>
          <p:nvPicPr>
            <p:cNvPr id="12" name="Picture 2" descr="C:\Documents and Settings\dawn.heisey-grove\Local Settings\Temporary Internet Files\Content.IE5\39H7TD25\MC900432527[1].png"/>
            <p:cNvPicPr>
              <a:picLocks noChangeAspect="1" noChangeArrowheads="1"/>
            </p:cNvPicPr>
            <p:nvPr/>
          </p:nvPicPr>
          <p:blipFill>
            <a:blip r:embed="rId3" cstate="print"/>
            <a:srcRect/>
            <a:stretch>
              <a:fillRect/>
            </a:stretch>
          </p:blipFill>
          <p:spPr bwMode="auto">
            <a:xfrm>
              <a:off x="4571106" y="3352800"/>
              <a:ext cx="381894" cy="381000"/>
            </a:xfrm>
            <a:prstGeom prst="rect">
              <a:avLst/>
            </a:prstGeom>
            <a:noFill/>
          </p:spPr>
        </p:pic>
        <p:sp>
          <p:nvSpPr>
            <p:cNvPr id="13" name="TextBox 12"/>
            <p:cNvSpPr txBox="1"/>
            <p:nvPr/>
          </p:nvSpPr>
          <p:spPr>
            <a:xfrm>
              <a:off x="4655390" y="3404316"/>
              <a:ext cx="304800" cy="262110"/>
            </a:xfrm>
            <a:prstGeom prst="rect">
              <a:avLst/>
            </a:prstGeom>
            <a:noFill/>
          </p:spPr>
          <p:txBody>
            <a:bodyPr wrap="square" rtlCol="0">
              <a:spAutoFit/>
            </a:bodyPr>
            <a:lstStyle/>
            <a:p>
              <a:r>
                <a:rPr lang="en-US" sz="1600" b="1" dirty="0" smtClean="0">
                  <a:solidFill>
                    <a:srgbClr val="C00000"/>
                  </a:solidFill>
                </a:rPr>
                <a:t>6</a:t>
              </a:r>
              <a:endParaRPr lang="en-US" sz="1600" b="1" dirty="0">
                <a:solidFill>
                  <a:srgbClr val="C00000"/>
                </a:solidFil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Autofit/>
          </a:bodyPr>
          <a:lstStyle/>
          <a:p>
            <a:r>
              <a:rPr lang="en-US" sz="2800" dirty="0" smtClean="0"/>
              <a:t>Overall Top Ten MU Measures-Specific Challenges</a:t>
            </a:r>
            <a:endParaRPr lang="en-US" sz="2800" dirty="0"/>
          </a:p>
        </p:txBody>
      </p:sp>
      <p:graphicFrame>
        <p:nvGraphicFramePr>
          <p:cNvPr id="4" name="Content Placeholder 3"/>
          <p:cNvGraphicFramePr>
            <a:graphicFrameLocks noGrp="1"/>
          </p:cNvGraphicFramePr>
          <p:nvPr>
            <p:ph idx="1"/>
          </p:nvPr>
        </p:nvGraphicFramePr>
        <p:xfrm>
          <a:off x="533400" y="990600"/>
          <a:ext cx="8305800" cy="5080000"/>
        </p:xfrm>
        <a:graphic>
          <a:graphicData uri="http://schemas.openxmlformats.org/drawingml/2006/table">
            <a:tbl>
              <a:tblPr firstRow="1" bandRow="1">
                <a:tableStyleId>{5C22544A-7EE6-4342-B048-85BDC9FD1C3A}</a:tableStyleId>
              </a:tblPr>
              <a:tblGrid>
                <a:gridCol w="685800"/>
                <a:gridCol w="4744916"/>
                <a:gridCol w="1198684"/>
                <a:gridCol w="1676400"/>
              </a:tblGrid>
              <a:tr h="370840">
                <a:tc>
                  <a:txBody>
                    <a:bodyPr/>
                    <a:lstStyle/>
                    <a:p>
                      <a:pPr marL="0" marR="0" algn="l">
                        <a:spcBef>
                          <a:spcPts val="0"/>
                        </a:spcBef>
                        <a:spcAft>
                          <a:spcPts val="0"/>
                        </a:spcAft>
                      </a:pPr>
                      <a:r>
                        <a:rPr lang="en-US" sz="1800" dirty="0" smtClean="0">
                          <a:solidFill>
                            <a:schemeClr val="bg1"/>
                          </a:solidFill>
                          <a:latin typeface="+mn-lt"/>
                          <a:ea typeface="Calibri"/>
                          <a:cs typeface="Times New Roman"/>
                        </a:rPr>
                        <a:t>Rank</a:t>
                      </a:r>
                      <a:endParaRPr lang="en-US" sz="1800" dirty="0">
                        <a:solidFill>
                          <a:schemeClr val="bg1"/>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dirty="0">
                          <a:solidFill>
                            <a:schemeClr val="bg1"/>
                          </a:solidFill>
                          <a:latin typeface="+mn-lt"/>
                          <a:ea typeface="Calibri"/>
                          <a:cs typeface="Times New Roman"/>
                        </a:rPr>
                        <a:t>Meaningful Use Measure</a:t>
                      </a:r>
                      <a:endParaRPr lang="en-US" sz="1800" dirty="0">
                        <a:solidFill>
                          <a:schemeClr val="bg1"/>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dirty="0">
                          <a:solidFill>
                            <a:schemeClr val="bg1"/>
                          </a:solidFill>
                          <a:latin typeface="+mn-lt"/>
                          <a:ea typeface="Calibri"/>
                          <a:cs typeface="Times New Roman"/>
                        </a:rPr>
                        <a:t>Number of Providers Impacted</a:t>
                      </a:r>
                      <a:endParaRPr lang="en-US" sz="1800" dirty="0">
                        <a:solidFill>
                          <a:schemeClr val="bg1"/>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dirty="0" smtClean="0">
                          <a:solidFill>
                            <a:schemeClr val="bg1"/>
                          </a:solidFill>
                          <a:latin typeface="+mn-lt"/>
                          <a:ea typeface="Calibri"/>
                          <a:cs typeface="Times New Roman"/>
                        </a:rPr>
                        <a:t>New</a:t>
                      </a:r>
                      <a:r>
                        <a:rPr lang="en-US" sz="1800" b="1" baseline="0" dirty="0" smtClean="0">
                          <a:solidFill>
                            <a:schemeClr val="bg1"/>
                          </a:solidFill>
                          <a:latin typeface="+mn-lt"/>
                          <a:ea typeface="Calibri"/>
                          <a:cs typeface="Times New Roman"/>
                        </a:rPr>
                        <a:t> </a:t>
                      </a:r>
                      <a:r>
                        <a:rPr lang="en-US" sz="1800" b="1" dirty="0" smtClean="0">
                          <a:solidFill>
                            <a:schemeClr val="bg1"/>
                          </a:solidFill>
                          <a:latin typeface="+mn-lt"/>
                          <a:ea typeface="Calibri"/>
                          <a:cs typeface="Times New Roman"/>
                        </a:rPr>
                        <a:t>Reports</a:t>
                      </a:r>
                      <a:r>
                        <a:rPr lang="en-US" sz="1800" b="1" baseline="0" dirty="0" smtClean="0">
                          <a:solidFill>
                            <a:schemeClr val="bg1"/>
                          </a:solidFill>
                          <a:latin typeface="+mn-lt"/>
                          <a:ea typeface="Calibri"/>
                          <a:cs typeface="Times New Roman"/>
                        </a:rPr>
                        <a:t> this month by number of providers impacted</a:t>
                      </a:r>
                      <a:endParaRPr lang="en-US" sz="1800" dirty="0">
                        <a:solidFill>
                          <a:schemeClr val="bg1"/>
                        </a:solidFill>
                        <a:latin typeface="+mn-lt"/>
                        <a:ea typeface="Calibri"/>
                        <a:cs typeface="Times New Roman"/>
                      </a:endParaRPr>
                    </a:p>
                  </a:txBody>
                  <a:tcPr marL="68580" marR="68580" marT="0" marB="0" anchor="ctr"/>
                </a:tc>
              </a:tr>
              <a:tr h="370840">
                <a:tc>
                  <a:txBody>
                    <a:bodyPr/>
                    <a:lstStyle/>
                    <a:p>
                      <a:pPr marL="0" marR="0" algn="l">
                        <a:spcBef>
                          <a:spcPts val="0"/>
                        </a:spcBef>
                        <a:spcAft>
                          <a:spcPts val="0"/>
                        </a:spcAft>
                      </a:pPr>
                      <a:r>
                        <a:rPr lang="en-US" sz="1800" dirty="0" smtClean="0">
                          <a:latin typeface="+mn-lt"/>
                          <a:ea typeface="Calibri"/>
                          <a:cs typeface="Times New Roman"/>
                        </a:rPr>
                        <a:t>1</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solidFill>
                            <a:srgbClr val="000000"/>
                          </a:solidFill>
                          <a:latin typeface="+mn-lt"/>
                          <a:ea typeface="Calibri"/>
                          <a:cs typeface="Times New Roman"/>
                        </a:rPr>
                        <a:t>Core 13: Clinical Summary</a:t>
                      </a:r>
                      <a:endParaRPr lang="en-US" sz="1800" dirty="0">
                        <a:latin typeface="+mn-lt"/>
                        <a:ea typeface="Calibri"/>
                        <a:cs typeface="Times New Roman"/>
                      </a:endParaRPr>
                    </a:p>
                  </a:txBody>
                  <a:tcPr marL="68580" marR="68580" marT="0" marB="0" anchor="ctr"/>
                </a:tc>
                <a:tc>
                  <a:txBody>
                    <a:bodyPr/>
                    <a:lstStyle/>
                    <a:p>
                      <a:pPr algn="ctr" fontAlgn="t"/>
                      <a:r>
                        <a:rPr lang="en-US" sz="1800" b="0" i="0" u="none" strike="noStrike" dirty="0" smtClean="0">
                          <a:solidFill>
                            <a:srgbClr val="000000"/>
                          </a:solidFill>
                          <a:latin typeface="Calibri"/>
                        </a:rPr>
                        <a:t>1648</a:t>
                      </a:r>
                      <a:endParaRPr lang="en-US" sz="1800" b="0" i="0" u="none" strike="noStrike" dirty="0">
                        <a:solidFill>
                          <a:srgbClr val="000000"/>
                        </a:solidFill>
                        <a:latin typeface="Calibri"/>
                      </a:endParaRPr>
                    </a:p>
                  </a:txBody>
                  <a:tcPr marL="9525" marR="9525" marT="9525" marB="0" anchor="ctr"/>
                </a:tc>
                <a:tc>
                  <a:txBody>
                    <a:bodyPr/>
                    <a:lstStyle/>
                    <a:p>
                      <a:pPr marL="0" marR="0" algn="ctr">
                        <a:spcBef>
                          <a:spcPts val="0"/>
                        </a:spcBef>
                        <a:spcAft>
                          <a:spcPts val="0"/>
                        </a:spcAft>
                      </a:pPr>
                      <a:r>
                        <a:rPr lang="en-US" sz="1800" dirty="0" smtClean="0">
                          <a:latin typeface="+mn-lt"/>
                          <a:ea typeface="Calibri"/>
                          <a:cs typeface="Times New Roman"/>
                        </a:rPr>
                        <a:t>116 (28%)</a:t>
                      </a:r>
                      <a:endParaRPr lang="en-US" sz="1800" dirty="0">
                        <a:latin typeface="+mn-lt"/>
                        <a:ea typeface="Calibri"/>
                        <a:cs typeface="Times New Roman"/>
                      </a:endParaRPr>
                    </a:p>
                  </a:txBody>
                  <a:tcPr marL="68580" marR="68580" marT="0" marB="0" anchor="ctr"/>
                </a:tc>
              </a:tr>
              <a:tr h="370840">
                <a:tc>
                  <a:txBody>
                    <a:bodyPr/>
                    <a:lstStyle/>
                    <a:p>
                      <a:pPr marL="0" marR="0" algn="l">
                        <a:spcBef>
                          <a:spcPts val="0"/>
                        </a:spcBef>
                        <a:spcAft>
                          <a:spcPts val="0"/>
                        </a:spcAft>
                      </a:pPr>
                      <a:r>
                        <a:rPr lang="en-US" sz="1800" dirty="0" smtClean="0">
                          <a:latin typeface="+mn-lt"/>
                          <a:ea typeface="Calibri"/>
                          <a:cs typeface="Times New Roman"/>
                        </a:rPr>
                        <a:t>2</a:t>
                      </a:r>
                      <a:endParaRPr lang="en-US" sz="1800" dirty="0">
                        <a:latin typeface="+mn-lt"/>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Menu 7: Medication Reconciliation</a:t>
                      </a:r>
                    </a:p>
                  </a:txBody>
                  <a:tcPr marL="68580" marR="68580" marT="0" marB="0" anchor="ctr"/>
                </a:tc>
                <a:tc>
                  <a:txBody>
                    <a:bodyPr/>
                    <a:lstStyle/>
                    <a:p>
                      <a:pPr algn="ctr" fontAlgn="t"/>
                      <a:r>
                        <a:rPr lang="en-US" sz="1800" b="0" i="0" u="none" strike="noStrike" dirty="0" smtClean="0">
                          <a:solidFill>
                            <a:srgbClr val="000000"/>
                          </a:solidFill>
                          <a:latin typeface="Calibri"/>
                        </a:rPr>
                        <a:t>852</a:t>
                      </a:r>
                      <a:endParaRPr lang="en-US" sz="1800" b="0" i="0" u="none" strike="noStrike" dirty="0">
                        <a:solidFill>
                          <a:srgbClr val="000000"/>
                        </a:solidFill>
                        <a:latin typeface="Calibri"/>
                      </a:endParaRPr>
                    </a:p>
                  </a:txBody>
                  <a:tcPr marL="9525" marR="9525" marT="9525" marB="0" anchor="ctr"/>
                </a:tc>
                <a:tc>
                  <a:txBody>
                    <a:bodyPr/>
                    <a:lstStyle/>
                    <a:p>
                      <a:pPr marL="0" marR="0" algn="ctr">
                        <a:spcBef>
                          <a:spcPts val="0"/>
                        </a:spcBef>
                        <a:spcAft>
                          <a:spcPts val="0"/>
                        </a:spcAft>
                      </a:pPr>
                      <a:r>
                        <a:rPr lang="en-US" sz="1800" dirty="0" smtClean="0">
                          <a:latin typeface="+mn-lt"/>
                          <a:ea typeface="Calibri"/>
                          <a:cs typeface="Times New Roman"/>
                        </a:rPr>
                        <a:t>9 (2%)</a:t>
                      </a:r>
                      <a:endParaRPr lang="en-US" sz="1800" dirty="0">
                        <a:latin typeface="+mn-lt"/>
                        <a:ea typeface="Calibri"/>
                        <a:cs typeface="Times New Roman"/>
                      </a:endParaRPr>
                    </a:p>
                  </a:txBody>
                  <a:tcPr marL="68580" marR="68580" marT="0"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3</a:t>
                      </a: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000000"/>
                          </a:solidFill>
                          <a:latin typeface="+mn-lt"/>
                          <a:ea typeface="Calibri"/>
                          <a:cs typeface="Times New Roman"/>
                        </a:rPr>
                        <a:t>Core 15: Security Review</a:t>
                      </a:r>
                      <a:endParaRPr lang="en-US" sz="1800" dirty="0" smtClean="0">
                        <a:latin typeface="+mn-lt"/>
                        <a:ea typeface="Calibri"/>
                        <a:cs typeface="Times New Roman"/>
                      </a:endParaRPr>
                    </a:p>
                  </a:txBody>
                  <a:tcPr marL="68580" marR="68580" marT="0" marB="0" anchor="ctr"/>
                </a:tc>
                <a:tc>
                  <a:txBody>
                    <a:bodyPr/>
                    <a:lstStyle/>
                    <a:p>
                      <a:pPr algn="ctr" fontAlgn="t"/>
                      <a:r>
                        <a:rPr lang="en-US" sz="1800" b="0" i="0" u="none" strike="noStrike" dirty="0" smtClean="0">
                          <a:solidFill>
                            <a:srgbClr val="000000"/>
                          </a:solidFill>
                          <a:latin typeface="Calibri"/>
                        </a:rPr>
                        <a:t>851</a:t>
                      </a:r>
                      <a:endParaRPr lang="en-US" sz="1800" b="0" i="0" u="none" strike="noStrike" dirty="0">
                        <a:solidFill>
                          <a:srgbClr val="000000"/>
                        </a:solidFill>
                        <a:latin typeface="Calibri"/>
                      </a:endParaRPr>
                    </a:p>
                  </a:txBody>
                  <a:tcPr marL="9525" marR="9525" marT="9525" marB="0" anchor="ctr"/>
                </a:tc>
                <a:tc>
                  <a:txBody>
                    <a:bodyPr/>
                    <a:lstStyle/>
                    <a:p>
                      <a:pPr marL="0" marR="0" algn="ctr">
                        <a:spcBef>
                          <a:spcPts val="0"/>
                        </a:spcBef>
                        <a:spcAft>
                          <a:spcPts val="0"/>
                        </a:spcAft>
                      </a:pPr>
                      <a:r>
                        <a:rPr lang="en-US" sz="1800" dirty="0" smtClean="0">
                          <a:latin typeface="+mn-lt"/>
                          <a:ea typeface="Calibri"/>
                          <a:cs typeface="Times New Roman"/>
                        </a:rPr>
                        <a:t>15 (4%)</a:t>
                      </a:r>
                      <a:endParaRPr lang="en-US" sz="1800" dirty="0">
                        <a:latin typeface="+mn-lt"/>
                        <a:ea typeface="Calibri"/>
                        <a:cs typeface="Times New Roman"/>
                      </a:endParaRPr>
                    </a:p>
                  </a:txBody>
                  <a:tcPr marL="68580" marR="68580" marT="0" marB="0" anchor="ctr"/>
                </a:tc>
              </a:tr>
              <a:tr h="370840">
                <a:tc>
                  <a:txBody>
                    <a:bodyPr/>
                    <a:lstStyle/>
                    <a:p>
                      <a:pPr marL="0" marR="0" algn="l">
                        <a:spcBef>
                          <a:spcPts val="0"/>
                        </a:spcBef>
                        <a:spcAft>
                          <a:spcPts val="0"/>
                        </a:spcAft>
                      </a:pPr>
                      <a:r>
                        <a:rPr lang="en-US" sz="1800" dirty="0" smtClean="0">
                          <a:latin typeface="+mn-lt"/>
                          <a:ea typeface="Calibri"/>
                          <a:cs typeface="Times New Roman"/>
                        </a:rPr>
                        <a:t>4</a:t>
                      </a:r>
                      <a:endParaRPr lang="en-US" sz="1800" dirty="0">
                        <a:latin typeface="+mn-lt"/>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Menu 4: Patient Reminders</a:t>
                      </a:r>
                    </a:p>
                  </a:txBody>
                  <a:tcPr marL="68580" marR="68580" marT="0" marB="0" anchor="ctr"/>
                </a:tc>
                <a:tc>
                  <a:txBody>
                    <a:bodyPr/>
                    <a:lstStyle/>
                    <a:p>
                      <a:pPr algn="ctr" fontAlgn="t"/>
                      <a:r>
                        <a:rPr lang="en-US" sz="1800" b="0" i="0" u="none" strike="noStrike" dirty="0" smtClean="0">
                          <a:solidFill>
                            <a:srgbClr val="000000"/>
                          </a:solidFill>
                          <a:latin typeface="Calibri"/>
                        </a:rPr>
                        <a:t>820</a:t>
                      </a:r>
                      <a:endParaRPr lang="en-US" sz="1800" b="0" i="0" u="none" strike="noStrike" dirty="0">
                        <a:solidFill>
                          <a:srgbClr val="000000"/>
                        </a:solidFill>
                        <a:latin typeface="Calibri"/>
                      </a:endParaRPr>
                    </a:p>
                  </a:txBody>
                  <a:tcPr marL="9525" marR="9525" marT="9525"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6 (1%)</a:t>
                      </a:r>
                    </a:p>
                  </a:txBody>
                  <a:tcPr marL="68580" marR="68580" marT="0" marB="0" anchor="ctr"/>
                </a:tc>
              </a:tr>
              <a:tr h="370840">
                <a:tc>
                  <a:txBody>
                    <a:bodyPr/>
                    <a:lstStyle/>
                    <a:p>
                      <a:pPr marL="0" marR="0" algn="l">
                        <a:spcBef>
                          <a:spcPts val="0"/>
                        </a:spcBef>
                        <a:spcAft>
                          <a:spcPts val="0"/>
                        </a:spcAft>
                      </a:pPr>
                      <a:r>
                        <a:rPr lang="en-US" sz="1800" dirty="0" smtClean="0">
                          <a:latin typeface="+mn-lt"/>
                          <a:ea typeface="Calibri"/>
                          <a:cs typeface="Times New Roman"/>
                        </a:rPr>
                        <a:t>5</a:t>
                      </a:r>
                      <a:endParaRPr lang="en-US" sz="1800" dirty="0">
                        <a:latin typeface="+mn-lt"/>
                        <a:ea typeface="Calibri"/>
                        <a:cs typeface="Times New Roman"/>
                      </a:endParaRPr>
                    </a:p>
                  </a:txBody>
                  <a:tcPr marL="68580" marR="68580" marT="0" marB="0" anchor="ctr"/>
                </a:tc>
                <a:tc>
                  <a:txBody>
                    <a:bodyPr/>
                    <a:lstStyle/>
                    <a:p>
                      <a:r>
                        <a:rPr lang="en-US" dirty="0" smtClean="0"/>
                        <a:t>Menu</a:t>
                      </a:r>
                      <a:r>
                        <a:rPr lang="en-US" baseline="0" dirty="0" smtClean="0"/>
                        <a:t> 8: Summary Care Record</a:t>
                      </a:r>
                      <a:endParaRPr lang="en-US" dirty="0"/>
                    </a:p>
                  </a:txBody>
                  <a:tcPr marL="68580" marR="68580" marT="0" marB="0" anchor="ctr"/>
                </a:tc>
                <a:tc>
                  <a:txBody>
                    <a:bodyPr/>
                    <a:lstStyle/>
                    <a:p>
                      <a:pPr algn="ctr"/>
                      <a:r>
                        <a:rPr lang="en-US" dirty="0" smtClean="0"/>
                        <a:t>802</a:t>
                      </a:r>
                      <a:endParaRPr lang="en-US" dirty="0"/>
                    </a:p>
                  </a:txBody>
                  <a:tcPr marL="9525" marR="9525" marT="9525" marB="0" anchor="ctr"/>
                </a:tc>
                <a:tc>
                  <a:txBody>
                    <a:bodyPr/>
                    <a:lstStyle/>
                    <a:p>
                      <a:pPr marL="0" marR="0" algn="ctr">
                        <a:spcBef>
                          <a:spcPts val="0"/>
                        </a:spcBef>
                        <a:spcAft>
                          <a:spcPts val="0"/>
                        </a:spcAft>
                      </a:pPr>
                      <a:r>
                        <a:rPr lang="en-US" sz="1800" dirty="0" smtClean="0">
                          <a:latin typeface="+mn-lt"/>
                          <a:ea typeface="Calibri"/>
                          <a:cs typeface="Times New Roman"/>
                        </a:rPr>
                        <a:t>7 (2%)</a:t>
                      </a:r>
                      <a:endParaRPr lang="en-US" sz="1800" dirty="0">
                        <a:latin typeface="+mn-lt"/>
                        <a:ea typeface="Calibri"/>
                        <a:cs typeface="Times New Roman"/>
                      </a:endParaRPr>
                    </a:p>
                  </a:txBody>
                  <a:tcPr marL="68580" marR="68580" marT="0" marB="0" anchor="ctr"/>
                </a:tc>
              </a:tr>
              <a:tr h="370840">
                <a:tc>
                  <a:txBody>
                    <a:bodyPr/>
                    <a:lstStyle/>
                    <a:p>
                      <a:pPr marL="0" marR="0" algn="l">
                        <a:spcBef>
                          <a:spcPts val="0"/>
                        </a:spcBef>
                        <a:spcAft>
                          <a:spcPts val="0"/>
                        </a:spcAft>
                      </a:pPr>
                      <a:r>
                        <a:rPr lang="en-US" sz="1800" dirty="0" smtClean="0">
                          <a:latin typeface="+mn-lt"/>
                          <a:ea typeface="Calibri"/>
                          <a:cs typeface="Times New Roman"/>
                        </a:rPr>
                        <a:t>6</a:t>
                      </a:r>
                      <a:endParaRPr lang="en-US" sz="1800" dirty="0">
                        <a:latin typeface="+mn-lt"/>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000000"/>
                          </a:solidFill>
                          <a:latin typeface="+mn-lt"/>
                          <a:ea typeface="Calibri"/>
                          <a:cs typeface="Times New Roman"/>
                        </a:rPr>
                        <a:t>Menu 9: Immunization</a:t>
                      </a:r>
                    </a:p>
                  </a:txBody>
                  <a:tcPr marL="68580" marR="68580" marT="0" marB="0" anchor="ctr"/>
                </a:tc>
                <a:tc>
                  <a:txBody>
                    <a:bodyPr/>
                    <a:lstStyle/>
                    <a:p>
                      <a:pPr algn="ctr" fontAlgn="t"/>
                      <a:r>
                        <a:rPr lang="en-US" sz="1800" b="0" i="0" u="none" strike="noStrike" dirty="0" smtClean="0">
                          <a:solidFill>
                            <a:srgbClr val="000000"/>
                          </a:solidFill>
                          <a:latin typeface="Calibri"/>
                        </a:rPr>
                        <a:t>607</a:t>
                      </a:r>
                      <a:endParaRPr lang="en-US" sz="1800" b="0" i="0" u="none" strike="noStrike" dirty="0">
                        <a:solidFill>
                          <a:srgbClr val="000000"/>
                        </a:solidFill>
                        <a:latin typeface="Calibri"/>
                      </a:endParaRPr>
                    </a:p>
                  </a:txBody>
                  <a:tcPr marL="9525" marR="9525" marT="9525" marB="0" anchor="ctr"/>
                </a:tc>
                <a:tc>
                  <a:txBody>
                    <a:bodyPr/>
                    <a:lstStyle/>
                    <a:p>
                      <a:pPr marL="0" marR="0" algn="ctr">
                        <a:spcBef>
                          <a:spcPts val="0"/>
                        </a:spcBef>
                        <a:spcAft>
                          <a:spcPts val="0"/>
                        </a:spcAft>
                      </a:pPr>
                      <a:r>
                        <a:rPr lang="en-US" sz="1800" dirty="0" smtClean="0">
                          <a:latin typeface="+mn-lt"/>
                          <a:ea typeface="Calibri"/>
                          <a:cs typeface="Times New Roman"/>
                        </a:rPr>
                        <a:t>11 (3%)</a:t>
                      </a:r>
                      <a:endParaRPr lang="en-US" sz="1800" dirty="0">
                        <a:latin typeface="+mn-lt"/>
                        <a:ea typeface="Calibri"/>
                        <a:cs typeface="Times New Roman"/>
                      </a:endParaRPr>
                    </a:p>
                  </a:txBody>
                  <a:tcPr marL="68580" marR="68580" marT="0"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7</a:t>
                      </a: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Menu</a:t>
                      </a:r>
                      <a:r>
                        <a:rPr lang="en-US" sz="1800" baseline="0" dirty="0" smtClean="0">
                          <a:latin typeface="+mn-lt"/>
                          <a:ea typeface="Calibri"/>
                          <a:cs typeface="Times New Roman"/>
                        </a:rPr>
                        <a:t> 6: Educational Resources</a:t>
                      </a:r>
                      <a:endParaRPr lang="en-US" sz="1800" dirty="0" smtClean="0">
                        <a:latin typeface="+mn-lt"/>
                        <a:ea typeface="Calibri"/>
                        <a:cs typeface="Times New Roman"/>
                      </a:endParaRPr>
                    </a:p>
                  </a:txBody>
                  <a:tcPr marL="68580" marR="68580" marT="0" marB="0" anchor="ctr"/>
                </a:tc>
                <a:tc>
                  <a:txBody>
                    <a:bodyPr/>
                    <a:lstStyle/>
                    <a:p>
                      <a:pPr algn="ctr" fontAlgn="t"/>
                      <a:r>
                        <a:rPr lang="en-US" sz="1800" b="0" i="0" u="none" strike="noStrike" dirty="0" smtClean="0">
                          <a:solidFill>
                            <a:srgbClr val="000000"/>
                          </a:solidFill>
                          <a:latin typeface="Calibri"/>
                        </a:rPr>
                        <a:t>585</a:t>
                      </a:r>
                      <a:endParaRPr lang="en-US" sz="1800" b="0" i="0" u="none" strike="noStrike" dirty="0">
                        <a:solidFill>
                          <a:srgbClr val="000000"/>
                        </a:solidFill>
                        <a:latin typeface="Calibri"/>
                      </a:endParaRPr>
                    </a:p>
                  </a:txBody>
                  <a:tcPr marL="9525" marR="9525" marT="9525"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26 (6%)</a:t>
                      </a:r>
                    </a:p>
                  </a:txBody>
                  <a:tcPr marL="68580" marR="68580" marT="0"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8</a:t>
                      </a: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Core 14: Electronic</a:t>
                      </a:r>
                      <a:r>
                        <a:rPr lang="en-US" sz="1800" baseline="0" dirty="0" smtClean="0">
                          <a:latin typeface="+mn-lt"/>
                          <a:ea typeface="Calibri"/>
                          <a:cs typeface="Times New Roman"/>
                        </a:rPr>
                        <a:t> Exchange</a:t>
                      </a:r>
                      <a:endParaRPr lang="en-US" sz="1800" dirty="0" smtClean="0">
                        <a:latin typeface="+mn-lt"/>
                        <a:ea typeface="Calibri"/>
                        <a:cs typeface="Times New Roman"/>
                      </a:endParaRPr>
                    </a:p>
                  </a:txBody>
                  <a:tcPr marL="68580" marR="68580" marT="0" marB="0" anchor="ctr"/>
                </a:tc>
                <a:tc>
                  <a:txBody>
                    <a:bodyPr/>
                    <a:lstStyle/>
                    <a:p>
                      <a:pPr algn="ctr" fontAlgn="t"/>
                      <a:r>
                        <a:rPr lang="en-US" sz="1800" b="0" i="0" u="none" strike="noStrike" dirty="0" smtClean="0">
                          <a:solidFill>
                            <a:srgbClr val="000000"/>
                          </a:solidFill>
                          <a:latin typeface="Calibri"/>
                        </a:rPr>
                        <a:t>513</a:t>
                      </a:r>
                      <a:endParaRPr lang="en-US" sz="1800" b="0" i="0" u="none" strike="noStrike" dirty="0">
                        <a:solidFill>
                          <a:srgbClr val="000000"/>
                        </a:solidFill>
                        <a:latin typeface="Calibri"/>
                      </a:endParaRPr>
                    </a:p>
                  </a:txBody>
                  <a:tcPr marL="9525" marR="9525" marT="9525" marB="0" anchor="ctr"/>
                </a:tc>
                <a:tc>
                  <a:txBody>
                    <a:bodyPr/>
                    <a:lstStyle/>
                    <a:p>
                      <a:pPr marL="0" marR="0" algn="ctr">
                        <a:spcBef>
                          <a:spcPts val="0"/>
                        </a:spcBef>
                        <a:spcAft>
                          <a:spcPts val="0"/>
                        </a:spcAft>
                      </a:pPr>
                      <a:r>
                        <a:rPr lang="en-US" sz="1800" dirty="0" smtClean="0">
                          <a:latin typeface="+mn-lt"/>
                          <a:ea typeface="Calibri"/>
                          <a:cs typeface="Times New Roman"/>
                        </a:rPr>
                        <a:t>17 (4%)</a:t>
                      </a:r>
                      <a:endParaRPr lang="en-US" sz="1800" dirty="0">
                        <a:latin typeface="+mn-lt"/>
                        <a:ea typeface="Calibri"/>
                        <a:cs typeface="Times New Roman"/>
                      </a:endParaRPr>
                    </a:p>
                  </a:txBody>
                  <a:tcPr marL="68580" marR="68580" marT="0" marB="0" anchor="ctr"/>
                </a:tc>
              </a:tr>
              <a:tr h="370840">
                <a:tc>
                  <a:txBody>
                    <a:bodyPr/>
                    <a:lstStyle/>
                    <a:p>
                      <a:pPr marL="0" marR="0" algn="l">
                        <a:spcBef>
                          <a:spcPts val="0"/>
                        </a:spcBef>
                        <a:spcAft>
                          <a:spcPts val="0"/>
                        </a:spcAft>
                      </a:pPr>
                      <a:r>
                        <a:rPr lang="en-US" sz="1800" dirty="0" smtClean="0">
                          <a:latin typeface="+mn-lt"/>
                          <a:ea typeface="Calibri"/>
                          <a:cs typeface="Times New Roman"/>
                        </a:rPr>
                        <a:t>9</a:t>
                      </a:r>
                      <a:endParaRPr lang="en-US" sz="1800" dirty="0">
                        <a:latin typeface="+mn-lt"/>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Core 9: Smoking Status</a:t>
                      </a:r>
                    </a:p>
                  </a:txBody>
                  <a:tcPr marL="68580" marR="68580" marT="0" marB="0" anchor="ctr"/>
                </a:tc>
                <a:tc>
                  <a:txBody>
                    <a:bodyPr/>
                    <a:lstStyle/>
                    <a:p>
                      <a:pPr algn="ctr" fontAlgn="t"/>
                      <a:r>
                        <a:rPr lang="en-US" sz="1800" b="0" i="0" u="none" strike="noStrike" dirty="0" smtClean="0">
                          <a:solidFill>
                            <a:srgbClr val="000000"/>
                          </a:solidFill>
                          <a:latin typeface="Calibri"/>
                        </a:rPr>
                        <a:t>490</a:t>
                      </a:r>
                      <a:endParaRPr lang="en-US" sz="1800" b="0" i="0" u="none" strike="noStrike" dirty="0">
                        <a:solidFill>
                          <a:srgbClr val="000000"/>
                        </a:solidFill>
                        <a:latin typeface="Calibri"/>
                      </a:endParaRPr>
                    </a:p>
                  </a:txBody>
                  <a:tcPr marL="9525" marR="9525" marT="9525" marB="0" anchor="ctr"/>
                </a:tc>
                <a:tc>
                  <a:txBody>
                    <a:bodyPr/>
                    <a:lstStyle/>
                    <a:p>
                      <a:pPr marL="0" marR="0" algn="ctr">
                        <a:spcBef>
                          <a:spcPts val="0"/>
                        </a:spcBef>
                        <a:spcAft>
                          <a:spcPts val="0"/>
                        </a:spcAft>
                      </a:pPr>
                      <a:r>
                        <a:rPr lang="en-US" sz="1800" dirty="0" smtClean="0">
                          <a:latin typeface="+mn-lt"/>
                          <a:ea typeface="Calibri"/>
                          <a:cs typeface="Times New Roman"/>
                        </a:rPr>
                        <a:t>1 (0.2%)</a:t>
                      </a:r>
                      <a:endParaRPr lang="en-US" sz="1800" dirty="0">
                        <a:latin typeface="+mn-lt"/>
                        <a:ea typeface="Calibri"/>
                        <a:cs typeface="Times New Roman"/>
                      </a:endParaRPr>
                    </a:p>
                  </a:txBody>
                  <a:tcPr marL="68580" marR="68580" marT="0" marB="0" anchor="ctr"/>
                </a:tc>
              </a:tr>
              <a:tr h="370840">
                <a:tc>
                  <a:txBody>
                    <a:bodyPr/>
                    <a:lstStyle/>
                    <a:p>
                      <a:pPr marL="0" marR="0" algn="l">
                        <a:spcBef>
                          <a:spcPts val="0"/>
                        </a:spcBef>
                        <a:spcAft>
                          <a:spcPts val="0"/>
                        </a:spcAft>
                      </a:pPr>
                      <a:r>
                        <a:rPr lang="en-US" sz="1800" dirty="0" smtClean="0">
                          <a:latin typeface="+mn-lt"/>
                          <a:ea typeface="Calibri"/>
                          <a:cs typeface="Times New Roman"/>
                        </a:rPr>
                        <a:t>10</a:t>
                      </a:r>
                      <a:endParaRPr lang="en-US" sz="1800" dirty="0">
                        <a:latin typeface="+mn-lt"/>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Core CQMs</a:t>
                      </a:r>
                    </a:p>
                  </a:txBody>
                  <a:tcPr marL="68580" marR="68580" marT="0" marB="0" anchor="ctr"/>
                </a:tc>
                <a:tc>
                  <a:txBody>
                    <a:bodyPr/>
                    <a:lstStyle/>
                    <a:p>
                      <a:pPr algn="ctr" fontAlgn="t"/>
                      <a:r>
                        <a:rPr lang="en-US" sz="1800" b="0" i="0" u="none" strike="noStrike" dirty="0" smtClean="0">
                          <a:solidFill>
                            <a:srgbClr val="000000"/>
                          </a:solidFill>
                          <a:latin typeface="Calibri"/>
                        </a:rPr>
                        <a:t>444</a:t>
                      </a:r>
                      <a:endParaRPr lang="en-US" sz="1800" b="0" i="0" u="none" strike="noStrike" dirty="0">
                        <a:solidFill>
                          <a:srgbClr val="000000"/>
                        </a:solidFill>
                        <a:latin typeface="Calibri"/>
                      </a:endParaRPr>
                    </a:p>
                  </a:txBody>
                  <a:tcPr marL="9525" marR="9525" marT="9525" marB="0" anchor="ctr"/>
                </a:tc>
                <a:tc>
                  <a:txBody>
                    <a:bodyPr/>
                    <a:lstStyle/>
                    <a:p>
                      <a:pPr marL="0" marR="0" algn="ctr">
                        <a:spcBef>
                          <a:spcPts val="0"/>
                        </a:spcBef>
                        <a:spcAft>
                          <a:spcPts val="0"/>
                        </a:spcAft>
                      </a:pPr>
                      <a:r>
                        <a:rPr lang="en-US" sz="1800" dirty="0" smtClean="0">
                          <a:latin typeface="+mn-lt"/>
                          <a:ea typeface="Calibri"/>
                          <a:cs typeface="Times New Roman"/>
                        </a:rPr>
                        <a:t>7 (2%)</a:t>
                      </a:r>
                      <a:endParaRPr lang="en-US" sz="1800" dirty="0">
                        <a:latin typeface="+mn-lt"/>
                        <a:ea typeface="Calibri"/>
                        <a:cs typeface="Times New Roman"/>
                      </a:endParaRPr>
                    </a:p>
                  </a:txBody>
                  <a:tcPr marL="68580" marR="68580" marT="0" marB="0" anchor="ctr"/>
                </a:tc>
              </a:tr>
            </a:tbl>
          </a:graphicData>
        </a:graphic>
      </p:graphicFrame>
      <p:sp>
        <p:nvSpPr>
          <p:cNvPr id="5" name="TextBox 4"/>
          <p:cNvSpPr txBox="1"/>
          <p:nvPr/>
        </p:nvSpPr>
        <p:spPr>
          <a:xfrm>
            <a:off x="0" y="6019800"/>
            <a:ext cx="5715000" cy="938719"/>
          </a:xfrm>
          <a:prstGeom prst="rect">
            <a:avLst/>
          </a:prstGeom>
          <a:noFill/>
        </p:spPr>
        <p:txBody>
          <a:bodyPr wrap="square" rtlCol="0">
            <a:spAutoFit/>
          </a:bodyPr>
          <a:lstStyle/>
          <a:p>
            <a:r>
              <a:rPr lang="en-US" sz="1100" dirty="0" smtClean="0"/>
              <a:t>Data as of August 5, 2012, pulled from the ONC CRM. Users may select multiple measure-specific issues as challenges within one report, therefore, these numbers may overestimate the total number of challenge reports for Measure-specific issues. The blue ribbon indicates the top reported issue for the month. The green circle represents the issue with the most movement this month.</a:t>
            </a:r>
            <a:endParaRPr lang="en-US" sz="1100" dirty="0"/>
          </a:p>
        </p:txBody>
      </p:sp>
      <p:sp>
        <p:nvSpPr>
          <p:cNvPr id="16" name="TextBox 15"/>
          <p:cNvSpPr txBox="1"/>
          <p:nvPr/>
        </p:nvSpPr>
        <p:spPr>
          <a:xfrm>
            <a:off x="5943600" y="6019801"/>
            <a:ext cx="3200400" cy="954107"/>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sz="1400" dirty="0" smtClean="0"/>
              <a:t>Measures to watch:</a:t>
            </a:r>
          </a:p>
          <a:p>
            <a:r>
              <a:rPr lang="en-US" sz="1400" dirty="0" smtClean="0"/>
              <a:t>Core 4 (</a:t>
            </a:r>
            <a:r>
              <a:rPr lang="en-US" sz="1400" dirty="0" err="1" smtClean="0"/>
              <a:t>eRx</a:t>
            </a:r>
            <a:r>
              <a:rPr lang="en-US" sz="1400" dirty="0" smtClean="0"/>
              <a:t>) is #13 overall this month (down from #8) with 21 (5%) new reports. </a:t>
            </a:r>
          </a:p>
        </p:txBody>
      </p:sp>
      <p:pic>
        <p:nvPicPr>
          <p:cNvPr id="17" name="Picture 16" descr="C:\Documents and Settings\dawn.heisey-grove\Local Settings\Temporary Internet Files\Content.IE5\ZF5ADELX\MC900434728[1].png"/>
          <p:cNvPicPr>
            <a:picLocks noChangeAspect="1" noChangeArrowheads="1"/>
          </p:cNvPicPr>
          <p:nvPr/>
        </p:nvPicPr>
        <p:blipFill>
          <a:blip r:embed="rId3" cstate="print"/>
          <a:srcRect/>
          <a:stretch>
            <a:fillRect/>
          </a:stretch>
        </p:blipFill>
        <p:spPr bwMode="auto">
          <a:xfrm>
            <a:off x="8458200" y="2133600"/>
            <a:ext cx="457200" cy="457200"/>
          </a:xfrm>
          <a:prstGeom prst="rect">
            <a:avLst/>
          </a:prstGeom>
          <a:noFill/>
        </p:spPr>
      </p:pic>
      <p:grpSp>
        <p:nvGrpSpPr>
          <p:cNvPr id="3" name="Group 23"/>
          <p:cNvGrpSpPr/>
          <p:nvPr/>
        </p:nvGrpSpPr>
        <p:grpSpPr>
          <a:xfrm>
            <a:off x="6781800" y="2438400"/>
            <a:ext cx="532326" cy="492118"/>
            <a:chOff x="4571106" y="3352800"/>
            <a:chExt cx="389084" cy="381000"/>
          </a:xfrm>
        </p:grpSpPr>
        <p:pic>
          <p:nvPicPr>
            <p:cNvPr id="8" name="Picture 2" descr="C:\Documents and Settings\dawn.heisey-grove\Local Settings\Temporary Internet Files\Content.IE5\39H7TD25\MC900432527[1].png"/>
            <p:cNvPicPr>
              <a:picLocks noChangeAspect="1" noChangeArrowheads="1"/>
            </p:cNvPicPr>
            <p:nvPr/>
          </p:nvPicPr>
          <p:blipFill>
            <a:blip r:embed="rId4" cstate="print"/>
            <a:srcRect/>
            <a:stretch>
              <a:fillRect/>
            </a:stretch>
          </p:blipFill>
          <p:spPr bwMode="auto">
            <a:xfrm>
              <a:off x="4571106" y="3352800"/>
              <a:ext cx="381894" cy="381000"/>
            </a:xfrm>
            <a:prstGeom prst="rect">
              <a:avLst/>
            </a:prstGeom>
            <a:noFill/>
          </p:spPr>
        </p:pic>
        <p:sp>
          <p:nvSpPr>
            <p:cNvPr id="9" name="TextBox 8"/>
            <p:cNvSpPr txBox="1"/>
            <p:nvPr/>
          </p:nvSpPr>
          <p:spPr>
            <a:xfrm>
              <a:off x="4655390" y="3404316"/>
              <a:ext cx="304800" cy="262110"/>
            </a:xfrm>
            <a:prstGeom prst="rect">
              <a:avLst/>
            </a:prstGeom>
            <a:noFill/>
          </p:spPr>
          <p:txBody>
            <a:bodyPr wrap="square" rtlCol="0">
              <a:spAutoFit/>
            </a:bodyPr>
            <a:lstStyle/>
            <a:p>
              <a:r>
                <a:rPr lang="en-US" sz="1600" b="1" dirty="0" smtClean="0">
                  <a:solidFill>
                    <a:srgbClr val="C00000"/>
                  </a:solidFill>
                </a:rPr>
                <a:t>5</a:t>
              </a:r>
              <a:endParaRPr lang="en-US" sz="1600" b="1" dirty="0">
                <a:solidFill>
                  <a:srgbClr val="C00000"/>
                </a:solidFill>
              </a:endParaRPr>
            </a:p>
          </p:txBody>
        </p:sp>
      </p:grpSp>
      <p:grpSp>
        <p:nvGrpSpPr>
          <p:cNvPr id="6" name="Group 23"/>
          <p:cNvGrpSpPr/>
          <p:nvPr/>
        </p:nvGrpSpPr>
        <p:grpSpPr>
          <a:xfrm>
            <a:off x="6781800" y="3581400"/>
            <a:ext cx="532326" cy="492118"/>
            <a:chOff x="4571106" y="3352800"/>
            <a:chExt cx="389084" cy="381000"/>
          </a:xfrm>
        </p:grpSpPr>
        <p:pic>
          <p:nvPicPr>
            <p:cNvPr id="11" name="Picture 2" descr="C:\Documents and Settings\dawn.heisey-grove\Local Settings\Temporary Internet Files\Content.IE5\39H7TD25\MC900432527[1].png"/>
            <p:cNvPicPr>
              <a:picLocks noChangeAspect="1" noChangeArrowheads="1"/>
            </p:cNvPicPr>
            <p:nvPr/>
          </p:nvPicPr>
          <p:blipFill>
            <a:blip r:embed="rId4" cstate="print"/>
            <a:srcRect/>
            <a:stretch>
              <a:fillRect/>
            </a:stretch>
          </p:blipFill>
          <p:spPr bwMode="auto">
            <a:xfrm>
              <a:off x="4571106" y="3352800"/>
              <a:ext cx="381894" cy="381000"/>
            </a:xfrm>
            <a:prstGeom prst="rect">
              <a:avLst/>
            </a:prstGeom>
            <a:noFill/>
          </p:spPr>
        </p:pic>
        <p:sp>
          <p:nvSpPr>
            <p:cNvPr id="12" name="TextBox 11"/>
            <p:cNvSpPr txBox="1"/>
            <p:nvPr/>
          </p:nvSpPr>
          <p:spPr>
            <a:xfrm>
              <a:off x="4655390" y="3404316"/>
              <a:ext cx="304800" cy="262110"/>
            </a:xfrm>
            <a:prstGeom prst="rect">
              <a:avLst/>
            </a:prstGeom>
            <a:noFill/>
          </p:spPr>
          <p:txBody>
            <a:bodyPr wrap="square" rtlCol="0">
              <a:spAutoFit/>
            </a:bodyPr>
            <a:lstStyle/>
            <a:p>
              <a:r>
                <a:rPr lang="en-US" sz="1600" b="1" dirty="0" smtClean="0">
                  <a:solidFill>
                    <a:srgbClr val="C00000"/>
                  </a:solidFill>
                </a:rPr>
                <a:t>7</a:t>
              </a:r>
              <a:endParaRPr lang="en-US" sz="1600" b="1" dirty="0">
                <a:solidFill>
                  <a:srgbClr val="C00000"/>
                </a:solidFill>
              </a:endParaRPr>
            </a:p>
          </p:txBody>
        </p:sp>
      </p:grpSp>
      <p:grpSp>
        <p:nvGrpSpPr>
          <p:cNvPr id="7" name="Group 23"/>
          <p:cNvGrpSpPr/>
          <p:nvPr/>
        </p:nvGrpSpPr>
        <p:grpSpPr>
          <a:xfrm>
            <a:off x="6781800" y="4343400"/>
            <a:ext cx="532326" cy="492118"/>
            <a:chOff x="4571106" y="3352800"/>
            <a:chExt cx="389084" cy="381000"/>
          </a:xfrm>
        </p:grpSpPr>
        <p:pic>
          <p:nvPicPr>
            <p:cNvPr id="14" name="Picture 2" descr="C:\Documents and Settings\dawn.heisey-grove\Local Settings\Temporary Internet Files\Content.IE5\39H7TD25\MC900432527[1].png"/>
            <p:cNvPicPr>
              <a:picLocks noChangeAspect="1" noChangeArrowheads="1"/>
            </p:cNvPicPr>
            <p:nvPr/>
          </p:nvPicPr>
          <p:blipFill>
            <a:blip r:embed="rId4" cstate="print"/>
            <a:srcRect/>
            <a:stretch>
              <a:fillRect/>
            </a:stretch>
          </p:blipFill>
          <p:spPr bwMode="auto">
            <a:xfrm>
              <a:off x="4571106" y="3352800"/>
              <a:ext cx="381894" cy="381000"/>
            </a:xfrm>
            <a:prstGeom prst="rect">
              <a:avLst/>
            </a:prstGeom>
            <a:noFill/>
          </p:spPr>
        </p:pic>
        <p:sp>
          <p:nvSpPr>
            <p:cNvPr id="15" name="TextBox 14"/>
            <p:cNvSpPr txBox="1"/>
            <p:nvPr/>
          </p:nvSpPr>
          <p:spPr>
            <a:xfrm>
              <a:off x="4655390" y="3404316"/>
              <a:ext cx="304800" cy="262110"/>
            </a:xfrm>
            <a:prstGeom prst="rect">
              <a:avLst/>
            </a:prstGeom>
            <a:noFill/>
          </p:spPr>
          <p:txBody>
            <a:bodyPr wrap="square" rtlCol="0">
              <a:spAutoFit/>
            </a:bodyPr>
            <a:lstStyle/>
            <a:p>
              <a:r>
                <a:rPr lang="en-US" sz="1600" b="1" dirty="0" smtClean="0">
                  <a:solidFill>
                    <a:srgbClr val="C00000"/>
                  </a:solidFill>
                </a:rPr>
                <a:t>5</a:t>
              </a:r>
              <a:endParaRPr lang="en-US" sz="1600" b="1" dirty="0">
                <a:solidFill>
                  <a:srgbClr val="C00000"/>
                </a:solidFil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noAutofit/>
          </a:bodyPr>
          <a:lstStyle/>
          <a:p>
            <a:r>
              <a:rPr lang="en-US" sz="2800" dirty="0" smtClean="0"/>
              <a:t>Top Ten Newly Reported MU Measures-Specific Challenges:  July 1-August 5, 2012</a:t>
            </a:r>
            <a:endParaRPr lang="en-US" sz="2800" dirty="0"/>
          </a:p>
        </p:txBody>
      </p:sp>
      <p:graphicFrame>
        <p:nvGraphicFramePr>
          <p:cNvPr id="4" name="Content Placeholder 3"/>
          <p:cNvGraphicFramePr>
            <a:graphicFrameLocks noGrp="1"/>
          </p:cNvGraphicFramePr>
          <p:nvPr>
            <p:ph idx="1"/>
          </p:nvPr>
        </p:nvGraphicFramePr>
        <p:xfrm>
          <a:off x="457200" y="1371600"/>
          <a:ext cx="8305800" cy="4938440"/>
        </p:xfrm>
        <a:graphic>
          <a:graphicData uri="http://schemas.openxmlformats.org/drawingml/2006/table">
            <a:tbl>
              <a:tblPr firstRow="1" bandRow="1">
                <a:tableStyleId>{5C22544A-7EE6-4342-B048-85BDC9FD1C3A}</a:tableStyleId>
              </a:tblPr>
              <a:tblGrid>
                <a:gridCol w="685800"/>
                <a:gridCol w="3048000"/>
                <a:gridCol w="2514600"/>
                <a:gridCol w="2057400"/>
              </a:tblGrid>
              <a:tr h="568281">
                <a:tc>
                  <a:txBody>
                    <a:bodyPr/>
                    <a:lstStyle/>
                    <a:p>
                      <a:pPr marL="0" marR="0" algn="l">
                        <a:spcBef>
                          <a:spcPts val="0"/>
                        </a:spcBef>
                        <a:spcAft>
                          <a:spcPts val="0"/>
                        </a:spcAft>
                      </a:pPr>
                      <a:r>
                        <a:rPr lang="en-US" sz="1800" dirty="0" smtClean="0">
                          <a:solidFill>
                            <a:schemeClr val="bg1"/>
                          </a:solidFill>
                          <a:latin typeface="+mn-lt"/>
                          <a:ea typeface="Calibri"/>
                          <a:cs typeface="Times New Roman"/>
                        </a:rPr>
                        <a:t>Rank</a:t>
                      </a:r>
                      <a:endParaRPr lang="en-US" sz="1800" dirty="0">
                        <a:solidFill>
                          <a:schemeClr val="bg1"/>
                        </a:solidFill>
                        <a:latin typeface="+mn-lt"/>
                        <a:ea typeface="Calibri"/>
                        <a:cs typeface="Times New Roman"/>
                      </a:endParaRPr>
                    </a:p>
                  </a:txBody>
                  <a:tcPr marL="68580" marR="68580" marT="0" marB="0"/>
                </a:tc>
                <a:tc>
                  <a:txBody>
                    <a:bodyPr/>
                    <a:lstStyle/>
                    <a:p>
                      <a:pPr marL="0" marR="0" algn="l">
                        <a:spcBef>
                          <a:spcPts val="0"/>
                        </a:spcBef>
                        <a:spcAft>
                          <a:spcPts val="0"/>
                        </a:spcAft>
                      </a:pPr>
                      <a:r>
                        <a:rPr lang="en-US" sz="1800" b="1" dirty="0">
                          <a:solidFill>
                            <a:schemeClr val="bg1"/>
                          </a:solidFill>
                          <a:latin typeface="+mn-lt"/>
                          <a:ea typeface="Calibri"/>
                          <a:cs typeface="Times New Roman"/>
                        </a:rPr>
                        <a:t>Meaningful Use Measure</a:t>
                      </a:r>
                      <a:endParaRPr lang="en-US" sz="1800" dirty="0">
                        <a:solidFill>
                          <a:schemeClr val="bg1"/>
                        </a:solidFill>
                        <a:latin typeface="+mn-lt"/>
                        <a:ea typeface="Calibri"/>
                        <a:cs typeface="Times New Roman"/>
                      </a:endParaRPr>
                    </a:p>
                  </a:txBody>
                  <a:tcPr marL="68580" marR="68580" marT="0" marB="0"/>
                </a:tc>
                <a:tc>
                  <a:txBody>
                    <a:bodyPr/>
                    <a:lstStyle/>
                    <a:p>
                      <a:pPr marL="0" marR="0" algn="l">
                        <a:spcBef>
                          <a:spcPts val="0"/>
                        </a:spcBef>
                        <a:spcAft>
                          <a:spcPts val="0"/>
                        </a:spcAft>
                      </a:pPr>
                      <a:r>
                        <a:rPr lang="en-US" sz="1800" b="1" dirty="0" smtClean="0">
                          <a:solidFill>
                            <a:schemeClr val="bg1"/>
                          </a:solidFill>
                          <a:latin typeface="+mn-lt"/>
                          <a:ea typeface="Calibri"/>
                          <a:cs typeface="Times New Roman"/>
                        </a:rPr>
                        <a:t>New</a:t>
                      </a:r>
                      <a:r>
                        <a:rPr lang="en-US" sz="1800" b="1" baseline="0" dirty="0" smtClean="0">
                          <a:solidFill>
                            <a:schemeClr val="bg1"/>
                          </a:solidFill>
                          <a:latin typeface="+mn-lt"/>
                          <a:ea typeface="Calibri"/>
                          <a:cs typeface="Times New Roman"/>
                        </a:rPr>
                        <a:t> Reports this month, by number of providers impacted</a:t>
                      </a:r>
                      <a:endParaRPr lang="en-US" sz="1800" dirty="0">
                        <a:solidFill>
                          <a:schemeClr val="bg1"/>
                        </a:solidFill>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Percent of</a:t>
                      </a:r>
                      <a:r>
                        <a:rPr lang="en-US" sz="1800" baseline="0" dirty="0" smtClean="0"/>
                        <a:t> total monthly providers impacted</a:t>
                      </a:r>
                      <a:endParaRPr lang="en-US" sz="1800" dirty="0" smtClean="0"/>
                    </a:p>
                    <a:p>
                      <a:pPr marL="0" marR="0" algn="l">
                        <a:spcBef>
                          <a:spcPts val="0"/>
                        </a:spcBef>
                        <a:spcAft>
                          <a:spcPts val="0"/>
                        </a:spcAft>
                      </a:pPr>
                      <a:endParaRPr lang="en-US" sz="1800" dirty="0">
                        <a:solidFill>
                          <a:schemeClr val="bg1"/>
                        </a:solidFill>
                        <a:latin typeface="+mn-lt"/>
                        <a:ea typeface="Calibri"/>
                        <a:cs typeface="Times New Roman"/>
                      </a:endParaRPr>
                    </a:p>
                  </a:txBody>
                  <a:tcPr marL="68580" marR="68580" marT="0" marB="0"/>
                </a:tc>
              </a:tr>
              <a:tr h="384116">
                <a:tc>
                  <a:txBody>
                    <a:bodyPr/>
                    <a:lstStyle/>
                    <a:p>
                      <a:pPr marL="0" marR="0" algn="l">
                        <a:spcBef>
                          <a:spcPts val="0"/>
                        </a:spcBef>
                        <a:spcAft>
                          <a:spcPts val="0"/>
                        </a:spcAft>
                      </a:pPr>
                      <a:r>
                        <a:rPr lang="en-US" sz="1800" dirty="0" smtClean="0">
                          <a:latin typeface="+mn-lt"/>
                          <a:ea typeface="Calibri"/>
                          <a:cs typeface="Times New Roman"/>
                        </a:rPr>
                        <a:t>1</a:t>
                      </a:r>
                      <a:endParaRPr lang="en-US" sz="1800" dirty="0">
                        <a:latin typeface="+mn-lt"/>
                        <a:ea typeface="Calibri"/>
                        <a:cs typeface="Times New Roman"/>
                      </a:endParaRPr>
                    </a:p>
                  </a:txBody>
                  <a:tcPr marL="68580" marR="68580" marT="0" marB="0" anchor="ctr"/>
                </a:tc>
                <a:tc>
                  <a:txBody>
                    <a:bodyPr/>
                    <a:lstStyle/>
                    <a:p>
                      <a:pPr algn="l" fontAlgn="t"/>
                      <a:r>
                        <a:rPr lang="en-US" sz="1800" b="0" i="0" u="none" strike="noStrike" dirty="0">
                          <a:solidFill>
                            <a:srgbClr val="000000"/>
                          </a:solidFill>
                          <a:latin typeface="Calibri"/>
                        </a:rPr>
                        <a:t>Core 13: Clinical Summary</a:t>
                      </a:r>
                    </a:p>
                  </a:txBody>
                  <a:tcPr marL="0" marR="0" marT="0" marB="0" anchor="ctr"/>
                </a:tc>
                <a:tc>
                  <a:txBody>
                    <a:bodyPr/>
                    <a:lstStyle/>
                    <a:p>
                      <a:pPr algn="ctr" fontAlgn="t"/>
                      <a:r>
                        <a:rPr lang="en-US" sz="1800" b="0" i="0" u="none" strike="noStrike" dirty="0">
                          <a:solidFill>
                            <a:srgbClr val="000000"/>
                          </a:solidFill>
                          <a:latin typeface="Calibri"/>
                        </a:rPr>
                        <a:t>116</a:t>
                      </a:r>
                    </a:p>
                  </a:txBody>
                  <a:tcPr marL="0" marR="0" marT="0" marB="0" anchor="ctr"/>
                </a:tc>
                <a:tc>
                  <a:txBody>
                    <a:bodyPr/>
                    <a:lstStyle/>
                    <a:p>
                      <a:pPr algn="ctr" fontAlgn="b"/>
                      <a:r>
                        <a:rPr lang="en-US" sz="1800" b="0" i="0" u="none" strike="noStrike" dirty="0">
                          <a:solidFill>
                            <a:srgbClr val="000000"/>
                          </a:solidFill>
                          <a:latin typeface="Calibri"/>
                        </a:rPr>
                        <a:t>28%</a:t>
                      </a:r>
                    </a:p>
                  </a:txBody>
                  <a:tcPr marL="0" marR="0" marT="0" marB="0" anchor="ctr"/>
                </a:tc>
              </a:tr>
              <a:tr h="384116">
                <a:tc>
                  <a:txBody>
                    <a:bodyPr/>
                    <a:lstStyle/>
                    <a:p>
                      <a:pPr marL="0" marR="0" algn="l">
                        <a:spcBef>
                          <a:spcPts val="0"/>
                        </a:spcBef>
                        <a:spcAft>
                          <a:spcPts val="0"/>
                        </a:spcAft>
                      </a:pPr>
                      <a:r>
                        <a:rPr lang="en-US" sz="1800" dirty="0" smtClean="0">
                          <a:latin typeface="+mn-lt"/>
                          <a:ea typeface="Calibri"/>
                          <a:cs typeface="Times New Roman"/>
                        </a:rPr>
                        <a:t>2</a:t>
                      </a:r>
                      <a:endParaRPr lang="en-US" sz="1800" dirty="0">
                        <a:latin typeface="+mn-lt"/>
                        <a:ea typeface="Calibri"/>
                        <a:cs typeface="Times New Roman"/>
                      </a:endParaRPr>
                    </a:p>
                  </a:txBody>
                  <a:tcPr marL="68580" marR="68580" marT="0" marB="0" anchor="ctr"/>
                </a:tc>
                <a:tc>
                  <a:txBody>
                    <a:bodyPr/>
                    <a:lstStyle/>
                    <a:p>
                      <a:pPr algn="l" fontAlgn="t"/>
                      <a:r>
                        <a:rPr lang="en-US" sz="1800" b="0" i="0" u="none" strike="noStrike" dirty="0">
                          <a:solidFill>
                            <a:srgbClr val="000000"/>
                          </a:solidFill>
                          <a:latin typeface="Calibri"/>
                        </a:rPr>
                        <a:t>Core 9: Smoking Status</a:t>
                      </a:r>
                    </a:p>
                  </a:txBody>
                  <a:tcPr marL="0" marR="0" marT="0" marB="0" anchor="ctr"/>
                </a:tc>
                <a:tc>
                  <a:txBody>
                    <a:bodyPr/>
                    <a:lstStyle/>
                    <a:p>
                      <a:pPr algn="ctr" fontAlgn="t"/>
                      <a:r>
                        <a:rPr lang="en-US" sz="1800" b="0" i="0" u="none" strike="noStrike" dirty="0">
                          <a:solidFill>
                            <a:srgbClr val="000000"/>
                          </a:solidFill>
                          <a:latin typeface="Calibri"/>
                        </a:rPr>
                        <a:t>62</a:t>
                      </a:r>
                    </a:p>
                  </a:txBody>
                  <a:tcPr marL="0" marR="0" marT="0" marB="0" anchor="ctr"/>
                </a:tc>
                <a:tc>
                  <a:txBody>
                    <a:bodyPr/>
                    <a:lstStyle/>
                    <a:p>
                      <a:pPr algn="ctr" fontAlgn="b"/>
                      <a:r>
                        <a:rPr lang="en-US" sz="1800" b="0" i="0" u="none" strike="noStrike" dirty="0">
                          <a:solidFill>
                            <a:srgbClr val="000000"/>
                          </a:solidFill>
                          <a:latin typeface="Calibri"/>
                        </a:rPr>
                        <a:t>15%</a:t>
                      </a:r>
                    </a:p>
                  </a:txBody>
                  <a:tcPr marL="0" marR="0" marT="0" marB="0" anchor="ctr"/>
                </a:tc>
              </a:tr>
              <a:tr h="3841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3</a:t>
                      </a:r>
                    </a:p>
                  </a:txBody>
                  <a:tcPr marL="68580" marR="68580" marT="0" marB="0" anchor="ctr"/>
                </a:tc>
                <a:tc>
                  <a:txBody>
                    <a:bodyPr/>
                    <a:lstStyle/>
                    <a:p>
                      <a:pPr algn="l" fontAlgn="t"/>
                      <a:r>
                        <a:rPr lang="en-US" sz="1800" b="0" i="0" u="none" strike="noStrike" dirty="0">
                          <a:solidFill>
                            <a:srgbClr val="000000"/>
                          </a:solidFill>
                          <a:latin typeface="Calibri"/>
                        </a:rPr>
                        <a:t>Core 8: Vital Signs</a:t>
                      </a:r>
                    </a:p>
                  </a:txBody>
                  <a:tcPr marL="0" marR="0" marT="0" marB="0" anchor="ctr"/>
                </a:tc>
                <a:tc>
                  <a:txBody>
                    <a:bodyPr/>
                    <a:lstStyle/>
                    <a:p>
                      <a:pPr algn="ctr" fontAlgn="t"/>
                      <a:r>
                        <a:rPr lang="en-US" sz="1800" b="0" i="0" u="none" strike="noStrike" dirty="0">
                          <a:solidFill>
                            <a:srgbClr val="000000"/>
                          </a:solidFill>
                          <a:latin typeface="Calibri"/>
                        </a:rPr>
                        <a:t>37</a:t>
                      </a:r>
                    </a:p>
                  </a:txBody>
                  <a:tcPr marL="0" marR="0" marT="0" marB="0" anchor="ctr"/>
                </a:tc>
                <a:tc>
                  <a:txBody>
                    <a:bodyPr/>
                    <a:lstStyle/>
                    <a:p>
                      <a:pPr algn="ctr" fontAlgn="b"/>
                      <a:r>
                        <a:rPr lang="en-US" sz="1800" b="0" i="0" u="none" strike="noStrike" dirty="0">
                          <a:solidFill>
                            <a:srgbClr val="000000"/>
                          </a:solidFill>
                          <a:latin typeface="Calibri"/>
                        </a:rPr>
                        <a:t>9%</a:t>
                      </a:r>
                    </a:p>
                  </a:txBody>
                  <a:tcPr marL="0" marR="0" marT="0" marB="0" anchor="ctr"/>
                </a:tc>
              </a:tr>
              <a:tr h="384116">
                <a:tc>
                  <a:txBody>
                    <a:bodyPr/>
                    <a:lstStyle/>
                    <a:p>
                      <a:pPr marL="0" marR="0" algn="l">
                        <a:spcBef>
                          <a:spcPts val="0"/>
                        </a:spcBef>
                        <a:spcAft>
                          <a:spcPts val="0"/>
                        </a:spcAft>
                      </a:pPr>
                      <a:r>
                        <a:rPr lang="en-US" sz="1800" dirty="0" smtClean="0">
                          <a:latin typeface="+mn-lt"/>
                          <a:ea typeface="Calibri"/>
                          <a:cs typeface="Times New Roman"/>
                        </a:rPr>
                        <a:t>4</a:t>
                      </a:r>
                      <a:endParaRPr lang="en-US" sz="1800" dirty="0">
                        <a:latin typeface="+mn-lt"/>
                        <a:ea typeface="Calibri"/>
                        <a:cs typeface="Times New Roman"/>
                      </a:endParaRPr>
                    </a:p>
                  </a:txBody>
                  <a:tcPr marL="68580" marR="68580" marT="0" marB="0" anchor="ctr"/>
                </a:tc>
                <a:tc>
                  <a:txBody>
                    <a:bodyPr/>
                    <a:lstStyle/>
                    <a:p>
                      <a:pPr algn="l" fontAlgn="t"/>
                      <a:r>
                        <a:rPr lang="en-US" sz="1800" b="0" i="0" u="none" strike="noStrike" dirty="0">
                          <a:solidFill>
                            <a:srgbClr val="000000"/>
                          </a:solidFill>
                          <a:latin typeface="Calibri"/>
                        </a:rPr>
                        <a:t>Menu 6: Educational Resources</a:t>
                      </a:r>
                    </a:p>
                  </a:txBody>
                  <a:tcPr marL="0" marR="0" marT="0" marB="0" anchor="ctr"/>
                </a:tc>
                <a:tc>
                  <a:txBody>
                    <a:bodyPr/>
                    <a:lstStyle/>
                    <a:p>
                      <a:pPr algn="ctr" fontAlgn="t"/>
                      <a:r>
                        <a:rPr lang="en-US" sz="1800" b="0" i="0" u="none" strike="noStrike" dirty="0">
                          <a:solidFill>
                            <a:srgbClr val="000000"/>
                          </a:solidFill>
                          <a:latin typeface="Calibri"/>
                        </a:rPr>
                        <a:t>26</a:t>
                      </a:r>
                    </a:p>
                  </a:txBody>
                  <a:tcPr marL="0" marR="0" marT="0" marB="0" anchor="ctr"/>
                </a:tc>
                <a:tc>
                  <a:txBody>
                    <a:bodyPr/>
                    <a:lstStyle/>
                    <a:p>
                      <a:pPr algn="ctr" fontAlgn="b"/>
                      <a:r>
                        <a:rPr lang="en-US" sz="1800" b="0" i="0" u="none" strike="noStrike" dirty="0">
                          <a:solidFill>
                            <a:srgbClr val="000000"/>
                          </a:solidFill>
                          <a:latin typeface="Calibri"/>
                        </a:rPr>
                        <a:t>6%</a:t>
                      </a:r>
                    </a:p>
                  </a:txBody>
                  <a:tcPr marL="0" marR="0" marT="0" marB="0" anchor="ctr"/>
                </a:tc>
              </a:tr>
              <a:tr h="384116">
                <a:tc>
                  <a:txBody>
                    <a:bodyPr/>
                    <a:lstStyle/>
                    <a:p>
                      <a:pPr marL="0" marR="0" algn="l">
                        <a:spcBef>
                          <a:spcPts val="0"/>
                        </a:spcBef>
                        <a:spcAft>
                          <a:spcPts val="0"/>
                        </a:spcAft>
                      </a:pPr>
                      <a:r>
                        <a:rPr lang="en-US" sz="1800" dirty="0" smtClean="0">
                          <a:latin typeface="+mn-lt"/>
                          <a:ea typeface="Calibri"/>
                          <a:cs typeface="Times New Roman"/>
                        </a:rPr>
                        <a:t>5</a:t>
                      </a:r>
                      <a:endParaRPr lang="en-US" sz="1800" dirty="0">
                        <a:latin typeface="+mn-lt"/>
                        <a:ea typeface="Calibri"/>
                        <a:cs typeface="Times New Roman"/>
                      </a:endParaRPr>
                    </a:p>
                  </a:txBody>
                  <a:tcPr marL="68580" marR="68580" marT="0" marB="0" anchor="ctr"/>
                </a:tc>
                <a:tc>
                  <a:txBody>
                    <a:bodyPr/>
                    <a:lstStyle/>
                    <a:p>
                      <a:pPr algn="l" fontAlgn="t"/>
                      <a:r>
                        <a:rPr lang="en-US" sz="1800" b="0" i="0" u="none" strike="noStrike" dirty="0">
                          <a:solidFill>
                            <a:srgbClr val="000000"/>
                          </a:solidFill>
                          <a:latin typeface="Calibri"/>
                        </a:rPr>
                        <a:t>Core 4: </a:t>
                      </a:r>
                      <a:r>
                        <a:rPr lang="en-US" sz="1800" b="0" i="0" u="none" strike="noStrike" dirty="0" err="1">
                          <a:solidFill>
                            <a:srgbClr val="000000"/>
                          </a:solidFill>
                          <a:latin typeface="Calibri"/>
                        </a:rPr>
                        <a:t>eRx</a:t>
                      </a:r>
                      <a:endParaRPr lang="en-US" sz="1800" b="0" i="0" u="none" strike="noStrike" dirty="0">
                        <a:solidFill>
                          <a:srgbClr val="000000"/>
                        </a:solidFill>
                        <a:latin typeface="Calibri"/>
                      </a:endParaRPr>
                    </a:p>
                  </a:txBody>
                  <a:tcPr marL="0" marR="0" marT="0" marB="0" anchor="ctr"/>
                </a:tc>
                <a:tc>
                  <a:txBody>
                    <a:bodyPr/>
                    <a:lstStyle/>
                    <a:p>
                      <a:pPr algn="ctr" fontAlgn="t"/>
                      <a:r>
                        <a:rPr lang="en-US" sz="1800" b="0" i="0" u="none" strike="noStrike" dirty="0">
                          <a:solidFill>
                            <a:srgbClr val="000000"/>
                          </a:solidFill>
                          <a:latin typeface="Calibri"/>
                        </a:rPr>
                        <a:t>21</a:t>
                      </a:r>
                    </a:p>
                  </a:txBody>
                  <a:tcPr marL="0" marR="0" marT="0" marB="0" anchor="ctr"/>
                </a:tc>
                <a:tc>
                  <a:txBody>
                    <a:bodyPr/>
                    <a:lstStyle/>
                    <a:p>
                      <a:pPr algn="ctr" fontAlgn="b"/>
                      <a:r>
                        <a:rPr lang="en-US" sz="1800" b="0" i="0" u="none" strike="noStrike" dirty="0">
                          <a:solidFill>
                            <a:srgbClr val="000000"/>
                          </a:solidFill>
                          <a:latin typeface="Calibri"/>
                        </a:rPr>
                        <a:t>5%</a:t>
                      </a:r>
                    </a:p>
                  </a:txBody>
                  <a:tcPr marL="0" marR="0" marT="0" marB="0" anchor="ctr"/>
                </a:tc>
              </a:tr>
              <a:tr h="384116">
                <a:tc>
                  <a:txBody>
                    <a:bodyPr/>
                    <a:lstStyle/>
                    <a:p>
                      <a:pPr marL="0" marR="0" algn="l">
                        <a:spcBef>
                          <a:spcPts val="0"/>
                        </a:spcBef>
                        <a:spcAft>
                          <a:spcPts val="0"/>
                        </a:spcAft>
                      </a:pPr>
                      <a:r>
                        <a:rPr lang="en-US" sz="1800" dirty="0" smtClean="0">
                          <a:latin typeface="+mn-lt"/>
                          <a:ea typeface="Calibri"/>
                          <a:cs typeface="Times New Roman"/>
                        </a:rPr>
                        <a:t>6</a:t>
                      </a:r>
                      <a:endParaRPr lang="en-US" sz="1800" dirty="0">
                        <a:latin typeface="+mn-lt"/>
                        <a:ea typeface="Calibri"/>
                        <a:cs typeface="Times New Roman"/>
                      </a:endParaRPr>
                    </a:p>
                  </a:txBody>
                  <a:tcPr marL="68580" marR="68580" marT="0" marB="0" anchor="ctr"/>
                </a:tc>
                <a:tc>
                  <a:txBody>
                    <a:bodyPr/>
                    <a:lstStyle/>
                    <a:p>
                      <a:pPr algn="l" fontAlgn="t"/>
                      <a:r>
                        <a:rPr lang="en-US" sz="1800" b="0" i="0" u="none" strike="noStrike" dirty="0">
                          <a:solidFill>
                            <a:srgbClr val="000000"/>
                          </a:solidFill>
                          <a:latin typeface="Calibri"/>
                        </a:rPr>
                        <a:t>Core 14: Electronic Exchange</a:t>
                      </a:r>
                    </a:p>
                  </a:txBody>
                  <a:tcPr marL="0" marR="0" marT="0" marB="0" anchor="ctr"/>
                </a:tc>
                <a:tc>
                  <a:txBody>
                    <a:bodyPr/>
                    <a:lstStyle/>
                    <a:p>
                      <a:pPr algn="ctr" fontAlgn="t"/>
                      <a:r>
                        <a:rPr lang="en-US" sz="1800" b="0" i="0" u="none" strike="noStrike" dirty="0">
                          <a:solidFill>
                            <a:srgbClr val="000000"/>
                          </a:solidFill>
                          <a:latin typeface="Calibri"/>
                        </a:rPr>
                        <a:t>17</a:t>
                      </a:r>
                    </a:p>
                  </a:txBody>
                  <a:tcPr marL="0" marR="0" marT="0" marB="0" anchor="ctr"/>
                </a:tc>
                <a:tc>
                  <a:txBody>
                    <a:bodyPr/>
                    <a:lstStyle/>
                    <a:p>
                      <a:pPr algn="ctr" fontAlgn="b"/>
                      <a:r>
                        <a:rPr lang="en-US" sz="1800" b="0" i="0" u="none" strike="noStrike" dirty="0">
                          <a:solidFill>
                            <a:srgbClr val="000000"/>
                          </a:solidFill>
                          <a:latin typeface="Calibri"/>
                        </a:rPr>
                        <a:t>4%</a:t>
                      </a:r>
                    </a:p>
                  </a:txBody>
                  <a:tcPr marL="0" marR="0" marT="0" marB="0" anchor="ctr"/>
                </a:tc>
              </a:tr>
              <a:tr h="3841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7</a:t>
                      </a:r>
                    </a:p>
                  </a:txBody>
                  <a:tcPr marL="68580" marR="68580" marT="0" marB="0" anchor="ctr"/>
                </a:tc>
                <a:tc>
                  <a:txBody>
                    <a:bodyPr/>
                    <a:lstStyle/>
                    <a:p>
                      <a:pPr algn="l" fontAlgn="t"/>
                      <a:r>
                        <a:rPr lang="en-US" sz="1800" b="0" i="0" u="none" strike="noStrike" dirty="0">
                          <a:solidFill>
                            <a:srgbClr val="000000"/>
                          </a:solidFill>
                          <a:latin typeface="Calibri"/>
                        </a:rPr>
                        <a:t>Core 15: Security Review</a:t>
                      </a:r>
                    </a:p>
                  </a:txBody>
                  <a:tcPr marL="0" marR="0" marT="0" marB="0" anchor="ctr"/>
                </a:tc>
                <a:tc>
                  <a:txBody>
                    <a:bodyPr/>
                    <a:lstStyle/>
                    <a:p>
                      <a:pPr algn="ctr" fontAlgn="t"/>
                      <a:r>
                        <a:rPr lang="en-US" sz="1800" b="0" i="0" u="none" strike="noStrike" dirty="0">
                          <a:solidFill>
                            <a:srgbClr val="000000"/>
                          </a:solidFill>
                          <a:latin typeface="Calibri"/>
                        </a:rPr>
                        <a:t>15</a:t>
                      </a:r>
                    </a:p>
                  </a:txBody>
                  <a:tcPr marL="0" marR="0" marT="0" marB="0" anchor="ctr"/>
                </a:tc>
                <a:tc>
                  <a:txBody>
                    <a:bodyPr/>
                    <a:lstStyle/>
                    <a:p>
                      <a:pPr algn="ctr" fontAlgn="b"/>
                      <a:r>
                        <a:rPr lang="en-US" sz="1800" b="0" i="0" u="none" strike="noStrike" dirty="0">
                          <a:solidFill>
                            <a:srgbClr val="000000"/>
                          </a:solidFill>
                          <a:latin typeface="Calibri"/>
                        </a:rPr>
                        <a:t>4%</a:t>
                      </a:r>
                    </a:p>
                  </a:txBody>
                  <a:tcPr marL="0" marR="0" marT="0" marB="0" anchor="ctr"/>
                </a:tc>
              </a:tr>
              <a:tr h="3841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Calibri"/>
                          <a:cs typeface="Times New Roman"/>
                        </a:rPr>
                        <a:t>8</a:t>
                      </a:r>
                    </a:p>
                  </a:txBody>
                  <a:tcPr marL="68580" marR="68580" marT="0" marB="0" anchor="ctr"/>
                </a:tc>
                <a:tc>
                  <a:txBody>
                    <a:bodyPr/>
                    <a:lstStyle/>
                    <a:p>
                      <a:pPr algn="l" fontAlgn="t"/>
                      <a:r>
                        <a:rPr lang="en-US" sz="1800" b="0" i="0" u="none" strike="noStrike" dirty="0">
                          <a:solidFill>
                            <a:srgbClr val="000000"/>
                          </a:solidFill>
                          <a:latin typeface="Calibri"/>
                        </a:rPr>
                        <a:t>Additional CQMs</a:t>
                      </a:r>
                    </a:p>
                  </a:txBody>
                  <a:tcPr marL="0" marR="0" marT="0" marB="0" anchor="ctr"/>
                </a:tc>
                <a:tc>
                  <a:txBody>
                    <a:bodyPr/>
                    <a:lstStyle/>
                    <a:p>
                      <a:pPr algn="ctr" fontAlgn="t"/>
                      <a:r>
                        <a:rPr lang="en-US" sz="1800" b="0" i="0" u="none" strike="noStrike" dirty="0">
                          <a:solidFill>
                            <a:srgbClr val="000000"/>
                          </a:solidFill>
                          <a:latin typeface="Calibri"/>
                        </a:rPr>
                        <a:t>12</a:t>
                      </a:r>
                    </a:p>
                  </a:txBody>
                  <a:tcPr marL="0" marR="0" marT="0" marB="0" anchor="ctr"/>
                </a:tc>
                <a:tc>
                  <a:txBody>
                    <a:bodyPr/>
                    <a:lstStyle/>
                    <a:p>
                      <a:pPr algn="ctr" fontAlgn="b"/>
                      <a:r>
                        <a:rPr lang="en-US" sz="1800" b="0" i="0" u="none" strike="noStrike" dirty="0">
                          <a:solidFill>
                            <a:srgbClr val="000000"/>
                          </a:solidFill>
                          <a:latin typeface="Calibri"/>
                        </a:rPr>
                        <a:t>3%</a:t>
                      </a:r>
                    </a:p>
                  </a:txBody>
                  <a:tcPr marL="0" marR="0" marT="0" marB="0" anchor="ctr"/>
                </a:tc>
              </a:tr>
              <a:tr h="384116">
                <a:tc>
                  <a:txBody>
                    <a:bodyPr/>
                    <a:lstStyle/>
                    <a:p>
                      <a:pPr marL="0" marR="0" algn="l">
                        <a:spcBef>
                          <a:spcPts val="0"/>
                        </a:spcBef>
                        <a:spcAft>
                          <a:spcPts val="0"/>
                        </a:spcAft>
                      </a:pPr>
                      <a:r>
                        <a:rPr lang="en-US" sz="1800" dirty="0" smtClean="0">
                          <a:latin typeface="+mn-lt"/>
                          <a:ea typeface="Calibri"/>
                          <a:cs typeface="Times New Roman"/>
                        </a:rPr>
                        <a:t>9</a:t>
                      </a:r>
                      <a:endParaRPr lang="en-US" sz="1800" dirty="0">
                        <a:latin typeface="+mn-lt"/>
                        <a:ea typeface="Calibri"/>
                        <a:cs typeface="Times New Roman"/>
                      </a:endParaRPr>
                    </a:p>
                  </a:txBody>
                  <a:tcPr marL="68580" marR="68580" marT="0" marB="0" anchor="ctr"/>
                </a:tc>
                <a:tc>
                  <a:txBody>
                    <a:bodyPr/>
                    <a:lstStyle/>
                    <a:p>
                      <a:pPr algn="l" fontAlgn="t"/>
                      <a:r>
                        <a:rPr lang="en-US" sz="1800" b="0" i="0" u="none" strike="noStrike" dirty="0">
                          <a:solidFill>
                            <a:srgbClr val="000000"/>
                          </a:solidFill>
                          <a:latin typeface="Calibri"/>
                        </a:rPr>
                        <a:t>Menu 9: Immunization</a:t>
                      </a:r>
                    </a:p>
                  </a:txBody>
                  <a:tcPr marL="0" marR="0" marT="0" marB="0" anchor="ctr"/>
                </a:tc>
                <a:tc>
                  <a:txBody>
                    <a:bodyPr/>
                    <a:lstStyle/>
                    <a:p>
                      <a:pPr algn="ctr" fontAlgn="t"/>
                      <a:r>
                        <a:rPr lang="en-US" sz="1800" b="0" i="0" u="none" strike="noStrike" dirty="0">
                          <a:solidFill>
                            <a:srgbClr val="000000"/>
                          </a:solidFill>
                          <a:latin typeface="Calibri"/>
                        </a:rPr>
                        <a:t>11</a:t>
                      </a:r>
                    </a:p>
                  </a:txBody>
                  <a:tcPr marL="0" marR="0" marT="0" marB="0" anchor="ctr"/>
                </a:tc>
                <a:tc>
                  <a:txBody>
                    <a:bodyPr/>
                    <a:lstStyle/>
                    <a:p>
                      <a:pPr algn="ctr" fontAlgn="b"/>
                      <a:r>
                        <a:rPr lang="en-US" sz="1800" b="0" i="0" u="none" strike="noStrike" dirty="0">
                          <a:solidFill>
                            <a:srgbClr val="000000"/>
                          </a:solidFill>
                          <a:latin typeface="Calibri"/>
                        </a:rPr>
                        <a:t>3%</a:t>
                      </a:r>
                    </a:p>
                  </a:txBody>
                  <a:tcPr marL="0" marR="0" marT="0" marB="0" anchor="ctr"/>
                </a:tc>
              </a:tr>
              <a:tr h="384116">
                <a:tc>
                  <a:txBody>
                    <a:bodyPr/>
                    <a:lstStyle/>
                    <a:p>
                      <a:pPr marL="0" marR="0" algn="l">
                        <a:spcBef>
                          <a:spcPts val="0"/>
                        </a:spcBef>
                        <a:spcAft>
                          <a:spcPts val="0"/>
                        </a:spcAft>
                      </a:pPr>
                      <a:r>
                        <a:rPr lang="en-US" sz="1800" dirty="0" smtClean="0">
                          <a:latin typeface="+mn-lt"/>
                          <a:ea typeface="Calibri"/>
                          <a:cs typeface="Times New Roman"/>
                        </a:rPr>
                        <a:t>10</a:t>
                      </a:r>
                      <a:endParaRPr lang="en-US" sz="1800" dirty="0">
                        <a:latin typeface="+mn-lt"/>
                        <a:ea typeface="Calibri"/>
                        <a:cs typeface="Times New Roman"/>
                      </a:endParaRPr>
                    </a:p>
                  </a:txBody>
                  <a:tcPr marL="68580" marR="68580" marT="0" marB="0" anchor="ctr"/>
                </a:tc>
                <a:tc>
                  <a:txBody>
                    <a:bodyPr/>
                    <a:lstStyle/>
                    <a:p>
                      <a:pPr algn="l" fontAlgn="t"/>
                      <a:r>
                        <a:rPr lang="en-US" sz="1800" b="0" i="0" u="none" strike="noStrike" dirty="0">
                          <a:solidFill>
                            <a:srgbClr val="000000"/>
                          </a:solidFill>
                          <a:latin typeface="Calibri"/>
                        </a:rPr>
                        <a:t>Menu 2: Laboratory Tests</a:t>
                      </a:r>
                    </a:p>
                  </a:txBody>
                  <a:tcPr marL="0" marR="0" marT="0" marB="0" anchor="ctr"/>
                </a:tc>
                <a:tc>
                  <a:txBody>
                    <a:bodyPr/>
                    <a:lstStyle/>
                    <a:p>
                      <a:pPr algn="ctr" fontAlgn="t"/>
                      <a:r>
                        <a:rPr lang="en-US" sz="1800" b="0" i="0" u="none" strike="noStrike" dirty="0">
                          <a:solidFill>
                            <a:srgbClr val="000000"/>
                          </a:solidFill>
                          <a:latin typeface="Calibri"/>
                        </a:rPr>
                        <a:t>10</a:t>
                      </a:r>
                    </a:p>
                  </a:txBody>
                  <a:tcPr marL="0" marR="0" marT="0" marB="0" anchor="ctr"/>
                </a:tc>
                <a:tc>
                  <a:txBody>
                    <a:bodyPr/>
                    <a:lstStyle/>
                    <a:p>
                      <a:pPr algn="ctr" fontAlgn="b"/>
                      <a:r>
                        <a:rPr lang="en-US" sz="1800" b="0" i="0" u="none" strike="noStrike" dirty="0">
                          <a:solidFill>
                            <a:srgbClr val="000000"/>
                          </a:solidFill>
                          <a:latin typeface="Calibri"/>
                        </a:rPr>
                        <a:t>2%</a:t>
                      </a:r>
                    </a:p>
                  </a:txBody>
                  <a:tcPr marL="0" marR="0" marT="0" marB="0" anchor="ctr"/>
                </a:tc>
              </a:tr>
            </a:tbl>
          </a:graphicData>
        </a:graphic>
      </p:graphicFrame>
      <p:sp>
        <p:nvSpPr>
          <p:cNvPr id="5" name="TextBox 4"/>
          <p:cNvSpPr txBox="1"/>
          <p:nvPr/>
        </p:nvSpPr>
        <p:spPr>
          <a:xfrm>
            <a:off x="381000" y="6410236"/>
            <a:ext cx="8382000" cy="615553"/>
          </a:xfrm>
          <a:prstGeom prst="rect">
            <a:avLst/>
          </a:prstGeom>
          <a:noFill/>
        </p:spPr>
        <p:txBody>
          <a:bodyPr wrap="square" rtlCol="0">
            <a:spAutoFit/>
          </a:bodyPr>
          <a:lstStyle/>
          <a:p>
            <a:r>
              <a:rPr lang="en-US" sz="1100" dirty="0" smtClean="0"/>
              <a:t>Data as of August 5, 2012, pulled from the ONC CRM. Users may select multiple measure-specific issues as challenges within one report, therefore, these numbers may overestimate the total number of challenge reports for Measure-specific issues. </a:t>
            </a:r>
          </a:p>
          <a:p>
            <a:endParaRPr lang="en-US" sz="11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noAutofit/>
          </a:bodyPr>
          <a:lstStyle/>
          <a:p>
            <a:r>
              <a:rPr lang="en-US" sz="3600" dirty="0" smtClean="0"/>
              <a:t>Top Ten Top Ten Challenge Categories for Providers Trying to Reach MU</a:t>
            </a:r>
            <a:endParaRPr lang="en-US" sz="3600" dirty="0"/>
          </a:p>
        </p:txBody>
      </p:sp>
      <p:graphicFrame>
        <p:nvGraphicFramePr>
          <p:cNvPr id="6" name="Content Placeholder 5"/>
          <p:cNvGraphicFramePr>
            <a:graphicFrameLocks noGrp="1"/>
          </p:cNvGraphicFramePr>
          <p:nvPr>
            <p:ph idx="1"/>
          </p:nvPr>
        </p:nvGraphicFramePr>
        <p:xfrm>
          <a:off x="381000" y="1219200"/>
          <a:ext cx="8229600" cy="5156200"/>
        </p:xfrm>
        <a:graphic>
          <a:graphicData uri="http://schemas.openxmlformats.org/drawingml/2006/table">
            <a:tbl>
              <a:tblPr firstRow="1" bandRow="1">
                <a:tableStyleId>{5C22544A-7EE6-4342-B048-85BDC9FD1C3A}</a:tableStyleId>
              </a:tblPr>
              <a:tblGrid>
                <a:gridCol w="609600"/>
                <a:gridCol w="3124200"/>
                <a:gridCol w="838200"/>
                <a:gridCol w="1447800"/>
                <a:gridCol w="2209800"/>
              </a:tblGrid>
              <a:tr h="370840">
                <a:tc>
                  <a:txBody>
                    <a:bodyPr/>
                    <a:lstStyle/>
                    <a:p>
                      <a:r>
                        <a:rPr lang="en-US" sz="1600" dirty="0" smtClean="0"/>
                        <a:t>Rank</a:t>
                      </a:r>
                      <a:endParaRPr lang="en-US" sz="1600" dirty="0"/>
                    </a:p>
                  </a:txBody>
                  <a:tcPr/>
                </a:tc>
                <a:tc>
                  <a:txBody>
                    <a:bodyPr/>
                    <a:lstStyle/>
                    <a:p>
                      <a:r>
                        <a:rPr lang="en-US" sz="1600" dirty="0" smtClean="0"/>
                        <a:t>Secondary Challenge Category</a:t>
                      </a:r>
                      <a:endParaRPr lang="en-US" sz="1600" dirty="0"/>
                    </a:p>
                  </a:txBody>
                  <a:tcPr/>
                </a:tc>
                <a:tc>
                  <a:txBody>
                    <a:bodyPr/>
                    <a:lstStyle/>
                    <a:p>
                      <a:r>
                        <a:rPr lang="en-US" sz="1600" dirty="0" smtClean="0"/>
                        <a:t>Rank Last Month</a:t>
                      </a:r>
                      <a:endParaRPr lang="en-US" sz="1600" dirty="0"/>
                    </a:p>
                  </a:txBody>
                  <a:tcPr/>
                </a:tc>
                <a:tc>
                  <a:txBody>
                    <a:bodyPr/>
                    <a:lstStyle/>
                    <a:p>
                      <a:r>
                        <a:rPr lang="en-US" sz="1600" dirty="0" smtClean="0"/>
                        <a:t>Total Providers Impacted </a:t>
                      </a:r>
                    </a:p>
                    <a:p>
                      <a:r>
                        <a:rPr lang="en-US" sz="1600" dirty="0" smtClean="0"/>
                        <a:t>(% resolved)</a:t>
                      </a:r>
                      <a:endParaRPr lang="en-US" sz="1600" dirty="0"/>
                    </a:p>
                  </a:txBody>
                  <a:tcPr/>
                </a:tc>
                <a:tc>
                  <a:txBody>
                    <a:bodyPr/>
                    <a:lstStyle/>
                    <a:p>
                      <a:r>
                        <a:rPr lang="en-US" sz="1600" dirty="0" smtClean="0"/>
                        <a:t>Reports this month </a:t>
                      </a:r>
                    </a:p>
                    <a:p>
                      <a:r>
                        <a:rPr lang="en-US" sz="1600" dirty="0" smtClean="0"/>
                        <a:t>(% of total monthly reports)</a:t>
                      </a:r>
                      <a:endParaRPr lang="en-US" sz="1600" dirty="0"/>
                    </a:p>
                  </a:txBody>
                  <a:tcPr/>
                </a:tc>
              </a:tr>
              <a:tr h="370840">
                <a:tc>
                  <a:txBody>
                    <a:bodyPr/>
                    <a:lstStyle/>
                    <a:p>
                      <a:r>
                        <a:rPr lang="en-US" dirty="0" smtClean="0"/>
                        <a:t>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MU Measures</a:t>
                      </a:r>
                      <a:r>
                        <a:rPr lang="en-US" sz="1600" baseline="0" dirty="0" smtClean="0"/>
                        <a:t>-specific issues</a:t>
                      </a:r>
                      <a:endParaRPr lang="en-US" sz="1600" dirty="0" smtClean="0"/>
                    </a:p>
                  </a:txBody>
                  <a:tcPr/>
                </a:tc>
                <a:tc>
                  <a:txBody>
                    <a:bodyPr/>
                    <a:lstStyle/>
                    <a:p>
                      <a:r>
                        <a:rPr lang="en-US" dirty="0" smtClean="0"/>
                        <a:t>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2,859 (8%)</a:t>
                      </a:r>
                    </a:p>
                  </a:txBody>
                  <a:tcPr/>
                </a:tc>
                <a:tc>
                  <a:txBody>
                    <a:bodyPr/>
                    <a:lstStyle/>
                    <a:p>
                      <a:r>
                        <a:rPr lang="en-US" dirty="0" smtClean="0"/>
                        <a:t>109 (14%)</a:t>
                      </a:r>
                      <a:endParaRPr lang="en-US" dirty="0"/>
                    </a:p>
                  </a:txBody>
                  <a:tcPr/>
                </a:tc>
              </a:tr>
              <a:tr h="370840">
                <a:tc>
                  <a:txBody>
                    <a:bodyPr/>
                    <a:lstStyle/>
                    <a:p>
                      <a:r>
                        <a:rPr lang="en-US" dirty="0" smtClean="0"/>
                        <a:t>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Provider engagement</a:t>
                      </a:r>
                    </a:p>
                  </a:txBody>
                  <a:tcPr/>
                </a:tc>
                <a:tc>
                  <a:txBody>
                    <a:bodyPr/>
                    <a:lstStyle/>
                    <a:p>
                      <a:r>
                        <a:rPr lang="en-US" dirty="0" smtClean="0"/>
                        <a:t>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1,533 (5%)</a:t>
                      </a:r>
                    </a:p>
                  </a:txBody>
                  <a:tcPr/>
                </a:tc>
                <a:tc>
                  <a:txBody>
                    <a:bodyPr/>
                    <a:lstStyle/>
                    <a:p>
                      <a:r>
                        <a:rPr lang="en-US" dirty="0" smtClean="0"/>
                        <a:t>124 (16%)</a:t>
                      </a:r>
                      <a:endParaRPr lang="en-US" dirty="0"/>
                    </a:p>
                  </a:txBody>
                  <a:tcPr/>
                </a:tc>
              </a:tr>
              <a:tr h="370840">
                <a:tc>
                  <a:txBody>
                    <a:bodyPr/>
                    <a:lstStyle/>
                    <a:p>
                      <a:r>
                        <a:rPr lang="en-US" dirty="0" smtClean="0"/>
                        <a:t>3</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Practice administrative issues</a:t>
                      </a:r>
                    </a:p>
                  </a:txBody>
                  <a:tcPr/>
                </a:tc>
                <a:tc>
                  <a:txBody>
                    <a:bodyPr/>
                    <a:lstStyle/>
                    <a:p>
                      <a:r>
                        <a:rPr lang="en-US" b="0" dirty="0" smtClean="0"/>
                        <a:t>6</a:t>
                      </a:r>
                      <a:endParaRPr lang="en-US" b="0" dirty="0"/>
                    </a:p>
                  </a:txBody>
                  <a:tcPr/>
                </a:tc>
                <a:tc>
                  <a:txBody>
                    <a:bodyPr/>
                    <a:lstStyle/>
                    <a:p>
                      <a:r>
                        <a:rPr lang="en-US" dirty="0" smtClean="0"/>
                        <a:t>1,133 (3%)</a:t>
                      </a:r>
                      <a:endParaRPr lang="en-US" dirty="0"/>
                    </a:p>
                  </a:txBody>
                  <a:tcPr/>
                </a:tc>
                <a:tc>
                  <a:txBody>
                    <a:bodyPr/>
                    <a:lstStyle/>
                    <a:p>
                      <a:r>
                        <a:rPr lang="en-US" dirty="0" smtClean="0"/>
                        <a:t>96   (13%)</a:t>
                      </a:r>
                      <a:endParaRPr lang="en-US" dirty="0"/>
                    </a:p>
                  </a:txBody>
                  <a:tcPr/>
                </a:tc>
              </a:tr>
              <a:tr h="370840">
                <a:tc>
                  <a:txBody>
                    <a:bodyPr/>
                    <a:lstStyle/>
                    <a:p>
                      <a:r>
                        <a:rPr lang="en-US" dirty="0" smtClean="0"/>
                        <a:t>4</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Vendor</a:t>
                      </a:r>
                      <a:r>
                        <a:rPr lang="en-US" sz="1600" baseline="0" dirty="0" smtClean="0"/>
                        <a:t> EHR reports slow/ not available</a:t>
                      </a:r>
                      <a:endParaRPr lang="en-US" sz="1600" dirty="0" smtClean="0"/>
                    </a:p>
                  </a:txBody>
                  <a:tcPr/>
                </a:tc>
                <a:tc>
                  <a:txBody>
                    <a:bodyPr/>
                    <a:lstStyle/>
                    <a:p>
                      <a:r>
                        <a:rPr lang="en-US" dirty="0" smtClean="0"/>
                        <a:t>3</a:t>
                      </a:r>
                      <a:endParaRPr lang="en-US" dirty="0"/>
                    </a:p>
                  </a:txBody>
                  <a:tcPr/>
                </a:tc>
                <a:tc>
                  <a:txBody>
                    <a:bodyPr/>
                    <a:lstStyle/>
                    <a:p>
                      <a:r>
                        <a:rPr lang="en-US" dirty="0" smtClean="0"/>
                        <a:t>1,064 (5%)</a:t>
                      </a:r>
                      <a:endParaRPr lang="en-US" dirty="0"/>
                    </a:p>
                  </a:txBody>
                  <a:tcPr/>
                </a:tc>
                <a:tc>
                  <a:txBody>
                    <a:bodyPr/>
                    <a:lstStyle/>
                    <a:p>
                      <a:r>
                        <a:rPr lang="en-US" dirty="0" smtClean="0"/>
                        <a:t>16   (2%)</a:t>
                      </a:r>
                      <a:endParaRPr lang="en-US" dirty="0"/>
                    </a:p>
                  </a:txBody>
                  <a:tcPr/>
                </a:tc>
              </a:tr>
              <a:tr h="370840">
                <a:tc>
                  <a:txBody>
                    <a:bodyPr/>
                    <a:lstStyle/>
                    <a:p>
                      <a:r>
                        <a:rPr lang="en-US" dirty="0" smtClean="0"/>
                        <a:t>5</a:t>
                      </a:r>
                      <a:endParaRPr lang="en-US" dirty="0"/>
                    </a:p>
                  </a:txBody>
                  <a:tcPr/>
                </a:tc>
                <a:tc>
                  <a:txBody>
                    <a:bodyPr/>
                    <a:lstStyle/>
                    <a:p>
                      <a:r>
                        <a:rPr lang="en-US" sz="1600" dirty="0" smtClean="0"/>
                        <a:t>Workflow adoption</a:t>
                      </a:r>
                      <a:endParaRPr lang="en-US" sz="1600" dirty="0"/>
                    </a:p>
                  </a:txBody>
                  <a:tcPr/>
                </a:tc>
                <a:tc>
                  <a:txBody>
                    <a:bodyPr/>
                    <a:lstStyle/>
                    <a:p>
                      <a:r>
                        <a:rPr lang="en-US" dirty="0" smtClean="0"/>
                        <a:t>4</a:t>
                      </a:r>
                      <a:endParaRPr lang="en-US" dirty="0"/>
                    </a:p>
                  </a:txBody>
                  <a:tcPr/>
                </a:tc>
                <a:tc>
                  <a:txBody>
                    <a:bodyPr/>
                    <a:lstStyle/>
                    <a:p>
                      <a:r>
                        <a:rPr lang="en-US" dirty="0" smtClean="0"/>
                        <a:t>1,023 (2%)</a:t>
                      </a:r>
                      <a:endParaRPr lang="en-US" dirty="0"/>
                    </a:p>
                  </a:txBody>
                  <a:tcPr/>
                </a:tc>
                <a:tc>
                  <a:txBody>
                    <a:bodyPr/>
                    <a:lstStyle/>
                    <a:p>
                      <a:r>
                        <a:rPr lang="en-US" dirty="0" smtClean="0"/>
                        <a:t>30   (4%)</a:t>
                      </a:r>
                      <a:endParaRPr lang="en-US" dirty="0"/>
                    </a:p>
                  </a:txBody>
                  <a:tcPr/>
                </a:tc>
              </a:tr>
              <a:tr h="370840">
                <a:tc>
                  <a:txBody>
                    <a:bodyPr/>
                    <a:lstStyle/>
                    <a:p>
                      <a:r>
                        <a:rPr lang="en-US" dirty="0" smtClean="0"/>
                        <a:t>6</a:t>
                      </a:r>
                      <a:endParaRPr lang="en-US" dirty="0"/>
                    </a:p>
                  </a:txBody>
                  <a:tcPr/>
                </a:tc>
                <a:tc>
                  <a:txBody>
                    <a:bodyPr/>
                    <a:lstStyle/>
                    <a:p>
                      <a:r>
                        <a:rPr lang="en-US" sz="1600" dirty="0" smtClean="0"/>
                        <a:t>Upgrade</a:t>
                      </a:r>
                      <a:endParaRPr lang="en-US" sz="1600" dirty="0"/>
                    </a:p>
                  </a:txBody>
                  <a:tcPr/>
                </a:tc>
                <a:tc>
                  <a:txBody>
                    <a:bodyPr/>
                    <a:lstStyle/>
                    <a:p>
                      <a:r>
                        <a:rPr lang="en-US" dirty="0" smtClean="0"/>
                        <a:t>5</a:t>
                      </a:r>
                      <a:endParaRPr lang="en-US" dirty="0"/>
                    </a:p>
                  </a:txBody>
                  <a:tcPr/>
                </a:tc>
                <a:tc>
                  <a:txBody>
                    <a:bodyPr/>
                    <a:lstStyle/>
                    <a:p>
                      <a:r>
                        <a:rPr lang="en-US" dirty="0" smtClean="0"/>
                        <a:t>805    (3%)</a:t>
                      </a:r>
                      <a:endParaRPr lang="en-US" dirty="0"/>
                    </a:p>
                  </a:txBody>
                  <a:tcPr/>
                </a:tc>
                <a:tc>
                  <a:txBody>
                    <a:bodyPr/>
                    <a:lstStyle/>
                    <a:p>
                      <a:r>
                        <a:rPr lang="en-US" dirty="0" smtClean="0"/>
                        <a:t>20   (3%)</a:t>
                      </a:r>
                      <a:endParaRPr lang="en-US" dirty="0"/>
                    </a:p>
                  </a:txBody>
                  <a:tcPr/>
                </a:tc>
              </a:tr>
              <a:tr h="370840">
                <a:tc>
                  <a:txBody>
                    <a:bodyPr/>
                    <a:lstStyle/>
                    <a:p>
                      <a:r>
                        <a:rPr lang="en-US" dirty="0" smtClean="0"/>
                        <a:t>7</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Vendor</a:t>
                      </a:r>
                      <a:r>
                        <a:rPr lang="en-US" sz="1600" baseline="0" dirty="0" smtClean="0"/>
                        <a:t> d</a:t>
                      </a:r>
                      <a:r>
                        <a:rPr lang="en-US" sz="1600" dirty="0" smtClean="0"/>
                        <a:t>elays in implementation/ installation</a:t>
                      </a:r>
                    </a:p>
                  </a:txBody>
                  <a:tcPr/>
                </a:tc>
                <a:tc>
                  <a:txBody>
                    <a:bodyPr/>
                    <a:lstStyle/>
                    <a:p>
                      <a:r>
                        <a:rPr lang="en-US" dirty="0" smtClean="0"/>
                        <a:t>7</a:t>
                      </a:r>
                      <a:endParaRPr lang="en-US" dirty="0"/>
                    </a:p>
                  </a:txBody>
                  <a:tcPr/>
                </a:tc>
                <a:tc>
                  <a:txBody>
                    <a:bodyPr/>
                    <a:lstStyle/>
                    <a:p>
                      <a:r>
                        <a:rPr lang="en-US" dirty="0" smtClean="0"/>
                        <a:t>565    (0.4%)</a:t>
                      </a:r>
                      <a:endParaRPr lang="en-US" dirty="0"/>
                    </a:p>
                  </a:txBody>
                  <a:tcPr/>
                </a:tc>
                <a:tc>
                  <a:txBody>
                    <a:bodyPr/>
                    <a:lstStyle/>
                    <a:p>
                      <a:r>
                        <a:rPr lang="en-US" dirty="0" smtClean="0"/>
                        <a:t>45   (6%)</a:t>
                      </a:r>
                      <a:endParaRPr lang="en-US" dirty="0"/>
                    </a:p>
                  </a:txBody>
                  <a:tcPr/>
                </a:tc>
              </a:tr>
              <a:tr h="370840">
                <a:tc>
                  <a:txBody>
                    <a:bodyPr/>
                    <a:lstStyle/>
                    <a:p>
                      <a:r>
                        <a:rPr lang="en-US" dirty="0" smtClean="0"/>
                        <a:t>8</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Practice</a:t>
                      </a:r>
                      <a:r>
                        <a:rPr lang="en-US" sz="1600" baseline="0" dirty="0" smtClean="0"/>
                        <a:t> staffing issues</a:t>
                      </a:r>
                      <a:endParaRPr lang="en-US" sz="1600" dirty="0" smtClean="0"/>
                    </a:p>
                  </a:txBody>
                  <a:tcPr/>
                </a:tc>
                <a:tc>
                  <a:txBody>
                    <a:bodyPr/>
                    <a:lstStyle/>
                    <a:p>
                      <a:r>
                        <a:rPr lang="en-US" dirty="0" smtClean="0"/>
                        <a:t>13</a:t>
                      </a:r>
                      <a:endParaRPr lang="en-US" dirty="0"/>
                    </a:p>
                  </a:txBody>
                  <a:tcPr/>
                </a:tc>
                <a:tc>
                  <a:txBody>
                    <a:bodyPr/>
                    <a:lstStyle/>
                    <a:p>
                      <a:r>
                        <a:rPr lang="en-US" dirty="0" smtClean="0"/>
                        <a:t>538    (1%)</a:t>
                      </a:r>
                      <a:endParaRPr lang="en-US" dirty="0"/>
                    </a:p>
                  </a:txBody>
                  <a:tcPr/>
                </a:tc>
                <a:tc>
                  <a:txBody>
                    <a:bodyPr/>
                    <a:lstStyle/>
                    <a:p>
                      <a:r>
                        <a:rPr lang="en-US" dirty="0" smtClean="0"/>
                        <a:t>64   (8%)</a:t>
                      </a:r>
                      <a:endParaRPr lang="en-US" dirty="0"/>
                    </a:p>
                  </a:txBody>
                  <a:tcPr/>
                </a:tc>
              </a:tr>
              <a:tr h="370840">
                <a:tc>
                  <a:txBody>
                    <a:bodyPr/>
                    <a:lstStyle/>
                    <a:p>
                      <a:r>
                        <a:rPr lang="en-US" dirty="0" smtClean="0"/>
                        <a:t>9</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Practice financial</a:t>
                      </a:r>
                      <a:r>
                        <a:rPr lang="en-US" sz="1600" b="0" baseline="0" dirty="0" smtClean="0"/>
                        <a:t> issues</a:t>
                      </a:r>
                      <a:endParaRPr lang="en-US" sz="1600" b="0" dirty="0" smtClean="0"/>
                    </a:p>
                  </a:txBody>
                  <a:tcPr/>
                </a:tc>
                <a:tc>
                  <a:txBody>
                    <a:bodyPr/>
                    <a:lstStyle/>
                    <a:p>
                      <a:r>
                        <a:rPr lang="en-US" dirty="0" smtClean="0"/>
                        <a:t>9</a:t>
                      </a:r>
                      <a:endParaRPr lang="en-US" dirty="0"/>
                    </a:p>
                  </a:txBody>
                  <a:tcPr/>
                </a:tc>
                <a:tc>
                  <a:txBody>
                    <a:bodyPr/>
                    <a:lstStyle/>
                    <a:p>
                      <a:r>
                        <a:rPr lang="en-US" dirty="0" smtClean="0"/>
                        <a:t>526    (2%)</a:t>
                      </a:r>
                      <a:endParaRPr lang="en-US" dirty="0"/>
                    </a:p>
                  </a:txBody>
                  <a:tcPr/>
                </a:tc>
                <a:tc>
                  <a:txBody>
                    <a:bodyPr/>
                    <a:lstStyle/>
                    <a:p>
                      <a:r>
                        <a:rPr lang="en-US" dirty="0" smtClean="0"/>
                        <a:t>8     (1%)</a:t>
                      </a:r>
                      <a:endParaRPr lang="en-US" dirty="0"/>
                    </a:p>
                  </a:txBody>
                  <a:tcPr/>
                </a:tc>
              </a:tr>
              <a:tr h="370840">
                <a:tc>
                  <a:txBody>
                    <a:bodyPr/>
                    <a:lstStyle/>
                    <a:p>
                      <a:r>
                        <a:rPr lang="en-US" dirty="0" smtClean="0"/>
                        <a:t>10</a:t>
                      </a:r>
                      <a:endParaRPr lang="en-US" dirty="0"/>
                    </a:p>
                  </a:txBody>
                  <a:tcPr/>
                </a:tc>
                <a:tc>
                  <a:txBody>
                    <a:bodyPr/>
                    <a:lstStyle/>
                    <a:p>
                      <a:r>
                        <a:rPr lang="en-US" sz="1600" dirty="0" smtClean="0"/>
                        <a:t>Vendor</a:t>
                      </a:r>
                      <a:r>
                        <a:rPr lang="en-US" sz="1600" baseline="0" dirty="0" smtClean="0"/>
                        <a:t> reports and/or data inaccurate</a:t>
                      </a:r>
                      <a:endParaRPr lang="en-US" sz="1600" dirty="0"/>
                    </a:p>
                  </a:txBody>
                  <a:tcPr/>
                </a:tc>
                <a:tc>
                  <a:txBody>
                    <a:bodyPr/>
                    <a:lstStyle/>
                    <a:p>
                      <a:r>
                        <a:rPr lang="en-US" dirty="0" smtClean="0"/>
                        <a:t>10</a:t>
                      </a:r>
                      <a:endParaRPr lang="en-US" dirty="0"/>
                    </a:p>
                  </a:txBody>
                  <a:tcPr/>
                </a:tc>
                <a:tc>
                  <a:txBody>
                    <a:bodyPr/>
                    <a:lstStyle/>
                    <a:p>
                      <a:r>
                        <a:rPr lang="en-US" dirty="0" smtClean="0"/>
                        <a:t>523    (1%)</a:t>
                      </a:r>
                      <a:endParaRPr lang="en-US" dirty="0"/>
                    </a:p>
                  </a:txBody>
                  <a:tcPr/>
                </a:tc>
                <a:tc>
                  <a:txBody>
                    <a:bodyPr/>
                    <a:lstStyle/>
                    <a:p>
                      <a:r>
                        <a:rPr lang="en-US" dirty="0" smtClean="0"/>
                        <a:t>39   (5%)</a:t>
                      </a:r>
                      <a:endParaRPr lang="en-US" dirty="0"/>
                    </a:p>
                  </a:txBody>
                  <a:tcPr/>
                </a:tc>
              </a:tr>
            </a:tbl>
          </a:graphicData>
        </a:graphic>
      </p:graphicFrame>
      <p:pic>
        <p:nvPicPr>
          <p:cNvPr id="7" name="Picture 6" descr="C:\Documents and Settings\dawn.heisey-grove\Local Settings\Temporary Internet Files\Content.IE5\ZF5ADELX\MC900434728[1].png"/>
          <p:cNvPicPr>
            <a:picLocks noChangeAspect="1" noChangeArrowheads="1"/>
          </p:cNvPicPr>
          <p:nvPr/>
        </p:nvPicPr>
        <p:blipFill>
          <a:blip r:embed="rId3" cstate="print"/>
          <a:srcRect/>
          <a:stretch>
            <a:fillRect/>
          </a:stretch>
        </p:blipFill>
        <p:spPr bwMode="auto">
          <a:xfrm>
            <a:off x="7467600" y="2362200"/>
            <a:ext cx="609600" cy="609600"/>
          </a:xfrm>
          <a:prstGeom prst="rect">
            <a:avLst/>
          </a:prstGeom>
          <a:noFill/>
        </p:spPr>
      </p:pic>
      <p:sp>
        <p:nvSpPr>
          <p:cNvPr id="35" name="TextBox 34"/>
          <p:cNvSpPr txBox="1"/>
          <p:nvPr/>
        </p:nvSpPr>
        <p:spPr>
          <a:xfrm>
            <a:off x="228600" y="6211669"/>
            <a:ext cx="8686800" cy="646331"/>
          </a:xfrm>
          <a:prstGeom prst="rect">
            <a:avLst/>
          </a:prstGeom>
          <a:noFill/>
        </p:spPr>
        <p:txBody>
          <a:bodyPr wrap="square" rtlCol="0">
            <a:spAutoFit/>
          </a:bodyPr>
          <a:lstStyle/>
          <a:p>
            <a:r>
              <a:rPr lang="en-US" sz="1200" dirty="0" smtClean="0"/>
              <a:t>Data as of August 5, 2012, pulled from the ONC CRM. MU refers to the implementation phase the site is at for their EHR. A total of 11,991 providers have MU challenge Issues. The green circle represents the issue with the most movement this month; the blue ribbon indicates the top reported challenge for the month.</a:t>
            </a:r>
            <a:endParaRPr lang="en-US" sz="1200" dirty="0"/>
          </a:p>
        </p:txBody>
      </p:sp>
      <p:grpSp>
        <p:nvGrpSpPr>
          <p:cNvPr id="2" name="Group 23"/>
          <p:cNvGrpSpPr/>
          <p:nvPr/>
        </p:nvGrpSpPr>
        <p:grpSpPr>
          <a:xfrm>
            <a:off x="4495800" y="5029200"/>
            <a:ext cx="532326" cy="492118"/>
            <a:chOff x="4571106" y="3352800"/>
            <a:chExt cx="389084" cy="381000"/>
          </a:xfrm>
        </p:grpSpPr>
        <p:pic>
          <p:nvPicPr>
            <p:cNvPr id="13" name="Picture 2" descr="C:\Documents and Settings\dawn.heisey-grove\Local Settings\Temporary Internet Files\Content.IE5\39H7TD25\MC900432527[1].png"/>
            <p:cNvPicPr>
              <a:picLocks noChangeAspect="1" noChangeArrowheads="1"/>
            </p:cNvPicPr>
            <p:nvPr/>
          </p:nvPicPr>
          <p:blipFill>
            <a:blip r:embed="rId4" cstate="print"/>
            <a:srcRect/>
            <a:stretch>
              <a:fillRect/>
            </a:stretch>
          </p:blipFill>
          <p:spPr bwMode="auto">
            <a:xfrm>
              <a:off x="4571106" y="3352800"/>
              <a:ext cx="381894" cy="381000"/>
            </a:xfrm>
            <a:prstGeom prst="rect">
              <a:avLst/>
            </a:prstGeom>
            <a:noFill/>
          </p:spPr>
        </p:pic>
        <p:sp>
          <p:nvSpPr>
            <p:cNvPr id="14" name="TextBox 13"/>
            <p:cNvSpPr txBox="1"/>
            <p:nvPr/>
          </p:nvSpPr>
          <p:spPr>
            <a:xfrm>
              <a:off x="4655390" y="3404316"/>
              <a:ext cx="304800" cy="262110"/>
            </a:xfrm>
            <a:prstGeom prst="rect">
              <a:avLst/>
            </a:prstGeom>
            <a:noFill/>
          </p:spPr>
          <p:txBody>
            <a:bodyPr wrap="square" rtlCol="0">
              <a:spAutoFit/>
            </a:bodyPr>
            <a:lstStyle/>
            <a:p>
              <a:r>
                <a:rPr lang="en-US" sz="1600" b="1" dirty="0" smtClean="0">
                  <a:solidFill>
                    <a:srgbClr val="C00000"/>
                  </a:solidFill>
                </a:rPr>
                <a:t>5</a:t>
              </a:r>
              <a:endParaRPr lang="en-US" sz="1600" b="1" dirty="0">
                <a:solidFill>
                  <a:srgbClr val="C00000"/>
                </a:solidFil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914400"/>
          </a:xfrm>
        </p:spPr>
        <p:txBody>
          <a:bodyPr>
            <a:noAutofit/>
          </a:bodyPr>
          <a:lstStyle/>
          <a:p>
            <a:r>
              <a:rPr lang="en-US" sz="2400" dirty="0" smtClean="0"/>
              <a:t>Top Ten Newly Reported Challenge Categories for Providers Trying to Reach MU: July 1-August 5, 2012</a:t>
            </a:r>
            <a:endParaRPr lang="en-US" sz="2400" dirty="0"/>
          </a:p>
        </p:txBody>
      </p:sp>
      <p:graphicFrame>
        <p:nvGraphicFramePr>
          <p:cNvPr id="6" name="Content Placeholder 5"/>
          <p:cNvGraphicFramePr>
            <a:graphicFrameLocks noGrp="1"/>
          </p:cNvGraphicFramePr>
          <p:nvPr>
            <p:ph idx="1"/>
          </p:nvPr>
        </p:nvGraphicFramePr>
        <p:xfrm>
          <a:off x="457200" y="1143000"/>
          <a:ext cx="8534400" cy="4886960"/>
        </p:xfrm>
        <a:graphic>
          <a:graphicData uri="http://schemas.openxmlformats.org/drawingml/2006/table">
            <a:tbl>
              <a:tblPr firstRow="1" bandRow="1">
                <a:tableStyleId>{5C22544A-7EE6-4342-B048-85BDC9FD1C3A}</a:tableStyleId>
              </a:tblPr>
              <a:tblGrid>
                <a:gridCol w="675992"/>
                <a:gridCol w="3464459"/>
                <a:gridCol w="1098488"/>
                <a:gridCol w="1243922"/>
                <a:gridCol w="2051539"/>
              </a:tblGrid>
              <a:tr h="370840">
                <a:tc>
                  <a:txBody>
                    <a:bodyPr/>
                    <a:lstStyle/>
                    <a:p>
                      <a:r>
                        <a:rPr lang="en-US" sz="1600" dirty="0" smtClean="0"/>
                        <a:t>Rank</a:t>
                      </a:r>
                      <a:endParaRPr lang="en-US" sz="1600" dirty="0"/>
                    </a:p>
                  </a:txBody>
                  <a:tcPr/>
                </a:tc>
                <a:tc>
                  <a:txBody>
                    <a:bodyPr/>
                    <a:lstStyle/>
                    <a:p>
                      <a:r>
                        <a:rPr lang="en-US" sz="1600" dirty="0" smtClean="0"/>
                        <a:t>Secondary Challenge Category</a:t>
                      </a:r>
                      <a:endParaRPr lang="en-US" sz="1600" dirty="0"/>
                    </a:p>
                  </a:txBody>
                  <a:tcPr/>
                </a:tc>
                <a:tc>
                  <a:txBody>
                    <a:bodyPr/>
                    <a:lstStyle/>
                    <a:p>
                      <a:r>
                        <a:rPr lang="en-US" sz="1600" dirty="0" smtClean="0"/>
                        <a:t>Rank Last Month</a:t>
                      </a:r>
                      <a:endParaRPr lang="en-US" sz="1600" dirty="0"/>
                    </a:p>
                  </a:txBody>
                  <a:tcPr/>
                </a:tc>
                <a:tc>
                  <a:txBody>
                    <a:bodyPr/>
                    <a:lstStyle/>
                    <a:p>
                      <a:pPr algn="l"/>
                      <a:r>
                        <a:rPr lang="en-US" sz="1600" dirty="0" smtClean="0"/>
                        <a:t>Total Providers Impacted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Percent of</a:t>
                      </a:r>
                      <a:r>
                        <a:rPr lang="en-US" sz="1600" baseline="0" dirty="0" smtClean="0"/>
                        <a:t> total monthly providers impacted</a:t>
                      </a:r>
                      <a:endParaRPr lang="en-US" sz="1600" dirty="0" smtClean="0"/>
                    </a:p>
                  </a:txBody>
                  <a:tcPr/>
                </a:tc>
              </a:tr>
              <a:tr h="370840">
                <a:tc>
                  <a:txBody>
                    <a:bodyPr/>
                    <a:lstStyle/>
                    <a:p>
                      <a:r>
                        <a:rPr lang="en-US" dirty="0" smtClean="0"/>
                        <a:t>1</a:t>
                      </a:r>
                      <a:endParaRPr lang="en-US" dirty="0"/>
                    </a:p>
                  </a:txBody>
                  <a:tcPr/>
                </a:tc>
                <a:tc>
                  <a:txBody>
                    <a:bodyPr/>
                    <a:lstStyle/>
                    <a:p>
                      <a:pPr algn="l" fontAlgn="t"/>
                      <a:r>
                        <a:rPr lang="en-US" sz="1800" b="0" i="0" u="none" strike="noStrike" dirty="0" smtClean="0">
                          <a:solidFill>
                            <a:srgbClr val="000000"/>
                          </a:solidFill>
                          <a:latin typeface="Calibri"/>
                        </a:rPr>
                        <a:t>Provider engagement</a:t>
                      </a:r>
                      <a:endParaRPr lang="en-US" sz="1800" b="0" i="0" u="none" strike="noStrike" dirty="0">
                        <a:solidFill>
                          <a:srgbClr val="000000"/>
                        </a:solidFill>
                        <a:latin typeface="Calibri"/>
                      </a:endParaRPr>
                    </a:p>
                  </a:txBody>
                  <a:tcPr marL="0" marR="0" marT="0" marB="0"/>
                </a:tc>
                <a:tc>
                  <a:txBody>
                    <a:bodyPr/>
                    <a:lstStyle/>
                    <a:p>
                      <a:r>
                        <a:rPr lang="en-US" dirty="0" smtClean="0"/>
                        <a:t>2</a:t>
                      </a:r>
                      <a:endParaRPr lang="en-US" dirty="0"/>
                    </a:p>
                  </a:txBody>
                  <a:tcPr/>
                </a:tc>
                <a:tc>
                  <a:txBody>
                    <a:bodyPr/>
                    <a:lstStyle/>
                    <a:p>
                      <a:pPr algn="ctr" fontAlgn="t"/>
                      <a:r>
                        <a:rPr lang="en-US" sz="1800" b="0" i="0" u="none" strike="noStrike" dirty="0">
                          <a:solidFill>
                            <a:srgbClr val="000000"/>
                          </a:solidFill>
                          <a:latin typeface="Calibri"/>
                        </a:rPr>
                        <a:t>124</a:t>
                      </a:r>
                    </a:p>
                  </a:txBody>
                  <a:tcPr marL="0" marR="0" marT="0" marB="0" anchor="ctr"/>
                </a:tc>
                <a:tc>
                  <a:txBody>
                    <a:bodyPr/>
                    <a:lstStyle/>
                    <a:p>
                      <a:pPr algn="ctr" fontAlgn="b"/>
                      <a:r>
                        <a:rPr lang="en-US" sz="1800" b="0" i="0" u="none" strike="noStrike" dirty="0">
                          <a:solidFill>
                            <a:srgbClr val="000000"/>
                          </a:solidFill>
                          <a:latin typeface="Calibri"/>
                        </a:rPr>
                        <a:t>16%</a:t>
                      </a:r>
                    </a:p>
                  </a:txBody>
                  <a:tcPr marL="0" marR="0" marT="0" marB="0" anchor="ctr"/>
                </a:tc>
              </a:tr>
              <a:tr h="370840">
                <a:tc>
                  <a:txBody>
                    <a:bodyPr/>
                    <a:lstStyle/>
                    <a:p>
                      <a:r>
                        <a:rPr lang="en-US" dirty="0" smtClean="0"/>
                        <a:t>2</a:t>
                      </a:r>
                      <a:endParaRPr lang="en-US" dirty="0"/>
                    </a:p>
                  </a:txBody>
                  <a:tcPr/>
                </a:tc>
                <a:tc>
                  <a:txBody>
                    <a:bodyPr/>
                    <a:lstStyle/>
                    <a:p>
                      <a:pPr algn="l" fontAlgn="t"/>
                      <a:r>
                        <a:rPr lang="en-US" sz="1800" b="0" i="0" u="none" strike="noStrike" dirty="0" smtClean="0">
                          <a:solidFill>
                            <a:srgbClr val="000000"/>
                          </a:solidFill>
                          <a:latin typeface="Calibri"/>
                        </a:rPr>
                        <a:t>MU Measures</a:t>
                      </a:r>
                      <a:endParaRPr lang="en-US" sz="1800" b="0" i="0" u="none" strike="noStrike" dirty="0">
                        <a:solidFill>
                          <a:srgbClr val="000000"/>
                        </a:solidFill>
                        <a:latin typeface="Calibri"/>
                      </a:endParaRPr>
                    </a:p>
                  </a:txBody>
                  <a:tcPr marL="0" marR="0" marT="0" marB="0"/>
                </a:tc>
                <a:tc>
                  <a:txBody>
                    <a:bodyPr/>
                    <a:lstStyle/>
                    <a:p>
                      <a:r>
                        <a:rPr lang="en-US" dirty="0" smtClean="0"/>
                        <a:t>1</a:t>
                      </a:r>
                      <a:endParaRPr lang="en-US" dirty="0"/>
                    </a:p>
                  </a:txBody>
                  <a:tcPr/>
                </a:tc>
                <a:tc>
                  <a:txBody>
                    <a:bodyPr/>
                    <a:lstStyle/>
                    <a:p>
                      <a:pPr algn="ctr" fontAlgn="t"/>
                      <a:r>
                        <a:rPr lang="en-US" sz="1800" b="0" i="0" u="none" strike="noStrike" dirty="0">
                          <a:solidFill>
                            <a:srgbClr val="000000"/>
                          </a:solidFill>
                          <a:latin typeface="Calibri"/>
                        </a:rPr>
                        <a:t>109</a:t>
                      </a:r>
                    </a:p>
                  </a:txBody>
                  <a:tcPr marL="0" marR="0" marT="0" marB="0" anchor="ctr"/>
                </a:tc>
                <a:tc>
                  <a:txBody>
                    <a:bodyPr/>
                    <a:lstStyle/>
                    <a:p>
                      <a:pPr algn="ctr" fontAlgn="b"/>
                      <a:r>
                        <a:rPr lang="en-US" sz="1800" b="0" i="0" u="none" strike="noStrike" dirty="0">
                          <a:solidFill>
                            <a:srgbClr val="000000"/>
                          </a:solidFill>
                          <a:latin typeface="Calibri"/>
                        </a:rPr>
                        <a:t>14%</a:t>
                      </a:r>
                    </a:p>
                  </a:txBody>
                  <a:tcPr marL="0" marR="0" marT="0" marB="0" anchor="ctr"/>
                </a:tc>
              </a:tr>
              <a:tr h="370840">
                <a:tc>
                  <a:txBody>
                    <a:bodyPr/>
                    <a:lstStyle/>
                    <a:p>
                      <a:r>
                        <a:rPr lang="en-US" dirty="0" smtClean="0"/>
                        <a:t>3</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Administrative</a:t>
                      </a:r>
                      <a:r>
                        <a:rPr lang="en-US" sz="1800" b="0" baseline="0" dirty="0" smtClean="0"/>
                        <a:t> practice issues</a:t>
                      </a:r>
                      <a:endParaRPr lang="en-US" sz="1800" b="0" dirty="0" smtClean="0"/>
                    </a:p>
                  </a:txBody>
                  <a:tcPr marL="0" marR="0" marT="0" marB="0"/>
                </a:tc>
                <a:tc>
                  <a:txBody>
                    <a:bodyPr/>
                    <a:lstStyle/>
                    <a:p>
                      <a:r>
                        <a:rPr lang="en-US" b="0" dirty="0" smtClean="0"/>
                        <a:t>6</a:t>
                      </a:r>
                      <a:endParaRPr lang="en-US" b="0" dirty="0"/>
                    </a:p>
                  </a:txBody>
                  <a:tcPr/>
                </a:tc>
                <a:tc>
                  <a:txBody>
                    <a:bodyPr/>
                    <a:lstStyle/>
                    <a:p>
                      <a:pPr algn="ctr" fontAlgn="t"/>
                      <a:r>
                        <a:rPr lang="en-US" sz="1800" b="0" i="0" u="none" strike="noStrike" dirty="0">
                          <a:solidFill>
                            <a:srgbClr val="000000"/>
                          </a:solidFill>
                          <a:latin typeface="Calibri"/>
                        </a:rPr>
                        <a:t>96</a:t>
                      </a:r>
                    </a:p>
                  </a:txBody>
                  <a:tcPr marL="0" marR="0" marT="0" marB="0" anchor="ctr"/>
                </a:tc>
                <a:tc>
                  <a:txBody>
                    <a:bodyPr/>
                    <a:lstStyle/>
                    <a:p>
                      <a:pPr algn="ctr" fontAlgn="b"/>
                      <a:r>
                        <a:rPr lang="en-US" sz="1800" b="0" i="0" u="none" strike="noStrike" dirty="0">
                          <a:solidFill>
                            <a:srgbClr val="000000"/>
                          </a:solidFill>
                          <a:latin typeface="Calibri"/>
                        </a:rPr>
                        <a:t>13%</a:t>
                      </a:r>
                    </a:p>
                  </a:txBody>
                  <a:tcPr marL="0" marR="0" marT="0" marB="0" anchor="ctr"/>
                </a:tc>
              </a:tr>
              <a:tr h="370840">
                <a:tc>
                  <a:txBody>
                    <a:bodyPr/>
                    <a:lstStyle/>
                    <a:p>
                      <a:r>
                        <a:rPr lang="en-US" dirty="0" smtClean="0"/>
                        <a:t>4</a:t>
                      </a:r>
                      <a:endParaRPr lang="en-US" dirty="0"/>
                    </a:p>
                  </a:txBody>
                  <a:tcPr/>
                </a:tc>
                <a:tc>
                  <a:txBody>
                    <a:bodyPr/>
                    <a:lstStyle/>
                    <a:p>
                      <a:pPr algn="l" fontAlgn="t"/>
                      <a:r>
                        <a:rPr lang="en-US" sz="1800" b="0" i="0" u="none" strike="noStrike" dirty="0" smtClean="0">
                          <a:solidFill>
                            <a:srgbClr val="000000"/>
                          </a:solidFill>
                          <a:latin typeface="Calibri"/>
                        </a:rPr>
                        <a:t>Practice staffing issues</a:t>
                      </a:r>
                      <a:endParaRPr lang="en-US" sz="1800" b="0" i="0" u="none" strike="noStrike" dirty="0">
                        <a:solidFill>
                          <a:srgbClr val="000000"/>
                        </a:solidFill>
                        <a:latin typeface="Calibri"/>
                      </a:endParaRPr>
                    </a:p>
                  </a:txBody>
                  <a:tcPr marL="0" marR="0" marT="0" marB="0"/>
                </a:tc>
                <a:tc>
                  <a:txBody>
                    <a:bodyPr/>
                    <a:lstStyle/>
                    <a:p>
                      <a:r>
                        <a:rPr lang="en-US" dirty="0" smtClean="0"/>
                        <a:t>7</a:t>
                      </a:r>
                      <a:endParaRPr lang="en-US" dirty="0"/>
                    </a:p>
                  </a:txBody>
                  <a:tcPr/>
                </a:tc>
                <a:tc>
                  <a:txBody>
                    <a:bodyPr/>
                    <a:lstStyle/>
                    <a:p>
                      <a:pPr algn="ctr" fontAlgn="t"/>
                      <a:r>
                        <a:rPr lang="en-US" sz="1800" b="0" i="0" u="none" strike="noStrike" dirty="0">
                          <a:solidFill>
                            <a:srgbClr val="000000"/>
                          </a:solidFill>
                          <a:latin typeface="Calibri"/>
                        </a:rPr>
                        <a:t>64</a:t>
                      </a:r>
                    </a:p>
                  </a:txBody>
                  <a:tcPr marL="0" marR="0" marT="0" marB="0" anchor="ctr"/>
                </a:tc>
                <a:tc>
                  <a:txBody>
                    <a:bodyPr/>
                    <a:lstStyle/>
                    <a:p>
                      <a:pPr algn="ctr" fontAlgn="b"/>
                      <a:r>
                        <a:rPr lang="en-US" sz="1800" b="0" i="0" u="none" strike="noStrike" dirty="0">
                          <a:solidFill>
                            <a:srgbClr val="000000"/>
                          </a:solidFill>
                          <a:latin typeface="Calibri"/>
                        </a:rPr>
                        <a:t>8%</a:t>
                      </a:r>
                    </a:p>
                  </a:txBody>
                  <a:tcPr marL="0" marR="0" marT="0" marB="0" anchor="ctr"/>
                </a:tc>
              </a:tr>
              <a:tr h="370840">
                <a:tc>
                  <a:txBody>
                    <a:bodyPr/>
                    <a:lstStyle/>
                    <a:p>
                      <a:r>
                        <a:rPr lang="en-US" dirty="0" smtClean="0"/>
                        <a:t>5</a:t>
                      </a:r>
                      <a:endParaRPr lang="en-US" dirty="0"/>
                    </a:p>
                  </a:txBody>
                  <a:tcPr/>
                </a:tc>
                <a:tc>
                  <a:txBody>
                    <a:bodyPr/>
                    <a:lstStyle/>
                    <a:p>
                      <a:pPr algn="l" fontAlgn="t"/>
                      <a:r>
                        <a:rPr lang="en-US" sz="1800" b="0" i="0" u="none" strike="noStrike" dirty="0" smtClean="0">
                          <a:solidFill>
                            <a:srgbClr val="000000"/>
                          </a:solidFill>
                          <a:latin typeface="Calibri"/>
                        </a:rPr>
                        <a:t>Medicare technical issues</a:t>
                      </a:r>
                      <a:endParaRPr lang="en-US" sz="1800" b="0" i="0" u="none" strike="noStrike" dirty="0">
                        <a:solidFill>
                          <a:srgbClr val="000000"/>
                        </a:solidFill>
                        <a:latin typeface="Calibri"/>
                      </a:endParaRPr>
                    </a:p>
                  </a:txBody>
                  <a:tcPr marL="0" marR="0" marT="0" marB="0"/>
                </a:tc>
                <a:tc>
                  <a:txBody>
                    <a:bodyPr/>
                    <a:lstStyle/>
                    <a:p>
                      <a:r>
                        <a:rPr lang="en-US" dirty="0" smtClean="0"/>
                        <a:t>17</a:t>
                      </a:r>
                      <a:endParaRPr lang="en-US" dirty="0"/>
                    </a:p>
                  </a:txBody>
                  <a:tcPr/>
                </a:tc>
                <a:tc>
                  <a:txBody>
                    <a:bodyPr/>
                    <a:lstStyle/>
                    <a:p>
                      <a:pPr algn="ctr" fontAlgn="t"/>
                      <a:r>
                        <a:rPr lang="en-US" sz="1800" b="0" i="0" u="none" strike="noStrike" dirty="0">
                          <a:solidFill>
                            <a:srgbClr val="000000"/>
                          </a:solidFill>
                          <a:latin typeface="Calibri"/>
                        </a:rPr>
                        <a:t>53</a:t>
                      </a:r>
                    </a:p>
                  </a:txBody>
                  <a:tcPr marL="0" marR="0" marT="0" marB="0" anchor="ctr"/>
                </a:tc>
                <a:tc>
                  <a:txBody>
                    <a:bodyPr/>
                    <a:lstStyle/>
                    <a:p>
                      <a:pPr algn="ctr" fontAlgn="b"/>
                      <a:r>
                        <a:rPr lang="en-US" sz="1800" b="0" i="0" u="none" strike="noStrike" dirty="0">
                          <a:solidFill>
                            <a:srgbClr val="000000"/>
                          </a:solidFill>
                          <a:latin typeface="Calibri"/>
                        </a:rPr>
                        <a:t>7%</a:t>
                      </a:r>
                    </a:p>
                  </a:txBody>
                  <a:tcPr marL="0" marR="0" marT="0" marB="0" anchor="ctr"/>
                </a:tc>
              </a:tr>
              <a:tr h="370840">
                <a:tc>
                  <a:txBody>
                    <a:bodyPr/>
                    <a:lstStyle/>
                    <a:p>
                      <a:r>
                        <a:rPr lang="en-US" dirty="0" smtClean="0"/>
                        <a:t>6</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Vendor</a:t>
                      </a:r>
                      <a:r>
                        <a:rPr lang="en-US" sz="1800" baseline="0" dirty="0" smtClean="0"/>
                        <a:t> d</a:t>
                      </a:r>
                      <a:r>
                        <a:rPr lang="en-US" sz="1800" dirty="0" smtClean="0"/>
                        <a:t>elays in implementation/ installation</a:t>
                      </a:r>
                    </a:p>
                  </a:txBody>
                  <a:tcPr marL="0" marR="0" marT="0" marB="0"/>
                </a:tc>
                <a:tc>
                  <a:txBody>
                    <a:bodyPr/>
                    <a:lstStyle/>
                    <a:p>
                      <a:r>
                        <a:rPr lang="en-US" dirty="0" smtClean="0"/>
                        <a:t>3</a:t>
                      </a:r>
                      <a:endParaRPr lang="en-US" dirty="0"/>
                    </a:p>
                  </a:txBody>
                  <a:tcPr/>
                </a:tc>
                <a:tc>
                  <a:txBody>
                    <a:bodyPr/>
                    <a:lstStyle/>
                    <a:p>
                      <a:pPr algn="ctr" fontAlgn="t"/>
                      <a:r>
                        <a:rPr lang="en-US" sz="1800" b="0" i="0" u="none" strike="noStrike" dirty="0">
                          <a:solidFill>
                            <a:srgbClr val="000000"/>
                          </a:solidFill>
                          <a:latin typeface="Calibri"/>
                        </a:rPr>
                        <a:t>45</a:t>
                      </a:r>
                    </a:p>
                  </a:txBody>
                  <a:tcPr marL="0" marR="0" marT="0" marB="0" anchor="ctr"/>
                </a:tc>
                <a:tc>
                  <a:txBody>
                    <a:bodyPr/>
                    <a:lstStyle/>
                    <a:p>
                      <a:pPr algn="ctr" fontAlgn="b"/>
                      <a:r>
                        <a:rPr lang="en-US" sz="1800" b="0" i="0" u="none" strike="noStrike" dirty="0">
                          <a:solidFill>
                            <a:srgbClr val="000000"/>
                          </a:solidFill>
                          <a:latin typeface="Calibri"/>
                        </a:rPr>
                        <a:t>6%</a:t>
                      </a:r>
                    </a:p>
                  </a:txBody>
                  <a:tcPr marL="0" marR="0" marT="0" marB="0" anchor="ctr"/>
                </a:tc>
              </a:tr>
              <a:tr h="370840">
                <a:tc>
                  <a:txBody>
                    <a:bodyPr/>
                    <a:lstStyle/>
                    <a:p>
                      <a:r>
                        <a:rPr lang="en-US" dirty="0" smtClean="0"/>
                        <a:t>7</a:t>
                      </a:r>
                      <a:endParaRPr lang="en-US" dirty="0"/>
                    </a:p>
                  </a:txBody>
                  <a:tcPr/>
                </a:tc>
                <a:tc>
                  <a:txBody>
                    <a:bodyPr/>
                    <a:lstStyle/>
                    <a:p>
                      <a:r>
                        <a:rPr lang="en-US" sz="1800" dirty="0" smtClean="0"/>
                        <a:t>Vendor</a:t>
                      </a:r>
                      <a:r>
                        <a:rPr lang="en-US" sz="1800" baseline="0" dirty="0" smtClean="0"/>
                        <a:t> reports and/or data inaccurate</a:t>
                      </a:r>
                      <a:endParaRPr lang="en-US" sz="1800" dirty="0"/>
                    </a:p>
                  </a:txBody>
                  <a:tcPr marL="0" marR="0" marT="0" marB="0"/>
                </a:tc>
                <a:tc>
                  <a:txBody>
                    <a:bodyPr/>
                    <a:lstStyle/>
                    <a:p>
                      <a:r>
                        <a:rPr lang="en-US" dirty="0" smtClean="0"/>
                        <a:t>9</a:t>
                      </a:r>
                      <a:endParaRPr lang="en-US" dirty="0"/>
                    </a:p>
                  </a:txBody>
                  <a:tcPr/>
                </a:tc>
                <a:tc>
                  <a:txBody>
                    <a:bodyPr/>
                    <a:lstStyle/>
                    <a:p>
                      <a:pPr algn="ctr" fontAlgn="t"/>
                      <a:r>
                        <a:rPr lang="en-US" sz="1800" b="0" i="0" u="none" strike="noStrike" dirty="0">
                          <a:solidFill>
                            <a:srgbClr val="000000"/>
                          </a:solidFill>
                          <a:latin typeface="Calibri"/>
                        </a:rPr>
                        <a:t>39</a:t>
                      </a:r>
                    </a:p>
                  </a:txBody>
                  <a:tcPr marL="0" marR="0" marT="0" marB="0" anchor="ctr"/>
                </a:tc>
                <a:tc>
                  <a:txBody>
                    <a:bodyPr/>
                    <a:lstStyle/>
                    <a:p>
                      <a:pPr algn="ctr" fontAlgn="b"/>
                      <a:r>
                        <a:rPr lang="en-US" sz="1800" b="0" i="0" u="none" strike="noStrike" dirty="0">
                          <a:solidFill>
                            <a:srgbClr val="000000"/>
                          </a:solidFill>
                          <a:latin typeface="Calibri"/>
                        </a:rPr>
                        <a:t>5%</a:t>
                      </a:r>
                    </a:p>
                  </a:txBody>
                  <a:tcPr marL="0" marR="0" marT="0" marB="0" anchor="ctr"/>
                </a:tc>
              </a:tr>
              <a:tr h="370840">
                <a:tc>
                  <a:txBody>
                    <a:bodyPr/>
                    <a:lstStyle/>
                    <a:p>
                      <a:r>
                        <a:rPr lang="en-US" dirty="0" smtClean="0"/>
                        <a:t>8</a:t>
                      </a:r>
                      <a:endParaRPr lang="en-US" dirty="0"/>
                    </a:p>
                  </a:txBody>
                  <a:tcPr/>
                </a:tc>
                <a:tc>
                  <a:txBody>
                    <a:bodyPr/>
                    <a:lstStyle/>
                    <a:p>
                      <a:pPr algn="l" fontAlgn="t"/>
                      <a:r>
                        <a:rPr lang="en-US" sz="1800" b="0" i="0" u="none" strike="noStrike" dirty="0" smtClean="0">
                          <a:solidFill>
                            <a:srgbClr val="000000"/>
                          </a:solidFill>
                          <a:latin typeface="Calibri"/>
                        </a:rPr>
                        <a:t>Practice</a:t>
                      </a:r>
                      <a:r>
                        <a:rPr lang="en-US" sz="1800" b="0" i="0" u="none" strike="noStrike" baseline="0" dirty="0" smtClean="0">
                          <a:solidFill>
                            <a:srgbClr val="000000"/>
                          </a:solidFill>
                          <a:latin typeface="Calibri"/>
                        </a:rPr>
                        <a:t> staff t</a:t>
                      </a:r>
                      <a:r>
                        <a:rPr lang="en-US" sz="1800" b="0" i="0" u="none" strike="noStrike" dirty="0" smtClean="0">
                          <a:solidFill>
                            <a:srgbClr val="000000"/>
                          </a:solidFill>
                          <a:latin typeface="Calibri"/>
                        </a:rPr>
                        <a:t>raining</a:t>
                      </a:r>
                      <a:endParaRPr lang="en-US" sz="1800" b="0" i="0" u="none" strike="noStrike" dirty="0">
                        <a:solidFill>
                          <a:srgbClr val="000000"/>
                        </a:solidFill>
                        <a:latin typeface="Calibri"/>
                      </a:endParaRPr>
                    </a:p>
                  </a:txBody>
                  <a:tcPr marL="0" marR="0" marT="0" marB="0"/>
                </a:tc>
                <a:tc>
                  <a:txBody>
                    <a:bodyPr/>
                    <a:lstStyle/>
                    <a:p>
                      <a:r>
                        <a:rPr lang="en-US" dirty="0" smtClean="0"/>
                        <a:t>4</a:t>
                      </a:r>
                      <a:endParaRPr lang="en-US" dirty="0"/>
                    </a:p>
                  </a:txBody>
                  <a:tcPr/>
                </a:tc>
                <a:tc>
                  <a:txBody>
                    <a:bodyPr/>
                    <a:lstStyle/>
                    <a:p>
                      <a:pPr algn="ctr" fontAlgn="t"/>
                      <a:r>
                        <a:rPr lang="en-US" sz="1800" b="0" i="0" u="none" strike="noStrike" dirty="0">
                          <a:solidFill>
                            <a:srgbClr val="000000"/>
                          </a:solidFill>
                          <a:latin typeface="Calibri"/>
                        </a:rPr>
                        <a:t>32</a:t>
                      </a:r>
                    </a:p>
                  </a:txBody>
                  <a:tcPr marL="0" marR="0" marT="0" marB="0" anchor="ctr"/>
                </a:tc>
                <a:tc>
                  <a:txBody>
                    <a:bodyPr/>
                    <a:lstStyle/>
                    <a:p>
                      <a:pPr algn="ctr" fontAlgn="b"/>
                      <a:r>
                        <a:rPr lang="en-US" sz="1800" b="0" i="0" u="none" strike="noStrike" dirty="0">
                          <a:solidFill>
                            <a:srgbClr val="000000"/>
                          </a:solidFill>
                          <a:latin typeface="Calibri"/>
                        </a:rPr>
                        <a:t>4%</a:t>
                      </a:r>
                    </a:p>
                  </a:txBody>
                  <a:tcPr marL="0" marR="0" marT="0" marB="0" anchor="ctr"/>
                </a:tc>
              </a:tr>
              <a:tr h="370840">
                <a:tc>
                  <a:txBody>
                    <a:bodyPr/>
                    <a:lstStyle/>
                    <a:p>
                      <a:r>
                        <a:rPr lang="en-US" dirty="0" smtClean="0"/>
                        <a:t>9</a:t>
                      </a:r>
                      <a:endParaRPr lang="en-US" dirty="0"/>
                    </a:p>
                  </a:txBody>
                  <a:tcPr/>
                </a:tc>
                <a:tc>
                  <a:txBody>
                    <a:bodyPr/>
                    <a:lstStyle/>
                    <a:p>
                      <a:pPr algn="l" fontAlgn="t"/>
                      <a:r>
                        <a:rPr lang="en-US" sz="1800" b="0" i="0" u="none" strike="noStrike" dirty="0" smtClean="0">
                          <a:solidFill>
                            <a:srgbClr val="000000"/>
                          </a:solidFill>
                          <a:latin typeface="Calibri"/>
                        </a:rPr>
                        <a:t>Workflow adoption</a:t>
                      </a:r>
                      <a:endParaRPr lang="en-US" sz="1800" b="0" i="0" u="none" strike="noStrike" dirty="0">
                        <a:solidFill>
                          <a:srgbClr val="000000"/>
                        </a:solidFill>
                        <a:latin typeface="Calibri"/>
                      </a:endParaRPr>
                    </a:p>
                  </a:txBody>
                  <a:tcPr marL="0" marR="0" marT="0" marB="0"/>
                </a:tc>
                <a:tc>
                  <a:txBody>
                    <a:bodyPr/>
                    <a:lstStyle/>
                    <a:p>
                      <a:r>
                        <a:rPr lang="en-US" dirty="0" smtClean="0"/>
                        <a:t>5</a:t>
                      </a:r>
                      <a:endParaRPr lang="en-US" dirty="0"/>
                    </a:p>
                  </a:txBody>
                  <a:tcPr/>
                </a:tc>
                <a:tc>
                  <a:txBody>
                    <a:bodyPr/>
                    <a:lstStyle/>
                    <a:p>
                      <a:pPr algn="ctr" fontAlgn="t"/>
                      <a:r>
                        <a:rPr lang="en-US" sz="1800" b="0" i="0" u="none" strike="noStrike" dirty="0">
                          <a:solidFill>
                            <a:srgbClr val="000000"/>
                          </a:solidFill>
                          <a:latin typeface="Calibri"/>
                        </a:rPr>
                        <a:t>30</a:t>
                      </a:r>
                    </a:p>
                  </a:txBody>
                  <a:tcPr marL="0" marR="0" marT="0" marB="0" anchor="ctr"/>
                </a:tc>
                <a:tc>
                  <a:txBody>
                    <a:bodyPr/>
                    <a:lstStyle/>
                    <a:p>
                      <a:pPr algn="ctr" fontAlgn="b"/>
                      <a:r>
                        <a:rPr lang="en-US" sz="1800" b="0" i="0" u="none" strike="noStrike" dirty="0">
                          <a:solidFill>
                            <a:srgbClr val="000000"/>
                          </a:solidFill>
                          <a:latin typeface="Calibri"/>
                        </a:rPr>
                        <a:t>4%</a:t>
                      </a:r>
                    </a:p>
                  </a:txBody>
                  <a:tcPr marL="0" marR="0" marT="0" marB="0" anchor="ctr"/>
                </a:tc>
              </a:tr>
              <a:tr h="370840">
                <a:tc>
                  <a:txBody>
                    <a:bodyPr/>
                    <a:lstStyle/>
                    <a:p>
                      <a:r>
                        <a:rPr lang="en-US" dirty="0" smtClean="0"/>
                        <a:t>10</a:t>
                      </a:r>
                      <a:endParaRPr lang="en-US" dirty="0"/>
                    </a:p>
                  </a:txBody>
                  <a:tcPr/>
                </a:tc>
                <a:tc>
                  <a:txBody>
                    <a:bodyPr/>
                    <a:lstStyle/>
                    <a:p>
                      <a:r>
                        <a:rPr lang="en-US" dirty="0" smtClean="0"/>
                        <a:t>Upgrade</a:t>
                      </a:r>
                      <a:endParaRPr lang="en-US" dirty="0"/>
                    </a:p>
                  </a:txBody>
                  <a:tcPr marL="0" marR="0" marT="0" marB="0"/>
                </a:tc>
                <a:tc>
                  <a:txBody>
                    <a:bodyPr/>
                    <a:lstStyle/>
                    <a:p>
                      <a:r>
                        <a:rPr lang="en-US" dirty="0" smtClean="0"/>
                        <a:t>15</a:t>
                      </a:r>
                      <a:endParaRPr lang="en-US" dirty="0"/>
                    </a:p>
                  </a:txBody>
                  <a:tcPr/>
                </a:tc>
                <a:tc>
                  <a:txBody>
                    <a:bodyPr/>
                    <a:lstStyle/>
                    <a:p>
                      <a:pPr algn="ctr" fontAlgn="t"/>
                      <a:r>
                        <a:rPr lang="en-US" sz="1800" b="0" i="0" u="none" strike="noStrike" dirty="0">
                          <a:solidFill>
                            <a:srgbClr val="000000"/>
                          </a:solidFill>
                          <a:latin typeface="Calibri"/>
                        </a:rPr>
                        <a:t>20</a:t>
                      </a:r>
                    </a:p>
                  </a:txBody>
                  <a:tcPr marL="0" marR="0" marT="0" marB="0" anchor="ctr"/>
                </a:tc>
                <a:tc>
                  <a:txBody>
                    <a:bodyPr/>
                    <a:lstStyle/>
                    <a:p>
                      <a:pPr algn="ctr" fontAlgn="b"/>
                      <a:r>
                        <a:rPr lang="en-US" sz="1800" b="0" i="0" u="none" strike="noStrike" dirty="0">
                          <a:solidFill>
                            <a:srgbClr val="000000"/>
                          </a:solidFill>
                          <a:latin typeface="Calibri"/>
                        </a:rPr>
                        <a:t>3%</a:t>
                      </a:r>
                    </a:p>
                  </a:txBody>
                  <a:tcPr marL="0" marR="0" marT="0" marB="0" anchor="ctr"/>
                </a:tc>
              </a:tr>
            </a:tbl>
          </a:graphicData>
        </a:graphic>
      </p:graphicFrame>
      <p:grpSp>
        <p:nvGrpSpPr>
          <p:cNvPr id="2" name="Group 23"/>
          <p:cNvGrpSpPr/>
          <p:nvPr/>
        </p:nvGrpSpPr>
        <p:grpSpPr>
          <a:xfrm>
            <a:off x="4952995" y="3352800"/>
            <a:ext cx="522489" cy="492118"/>
            <a:chOff x="4571106" y="3352800"/>
            <a:chExt cx="381894" cy="381000"/>
          </a:xfrm>
        </p:grpSpPr>
        <p:pic>
          <p:nvPicPr>
            <p:cNvPr id="9" name="Picture 2" descr="C:\Documents and Settings\dawn.heisey-grove\Local Settings\Temporary Internet Files\Content.IE5\39H7TD25\MC900432527[1].png"/>
            <p:cNvPicPr>
              <a:picLocks noChangeAspect="1" noChangeArrowheads="1"/>
            </p:cNvPicPr>
            <p:nvPr/>
          </p:nvPicPr>
          <p:blipFill>
            <a:blip r:embed="rId3" cstate="print"/>
            <a:srcRect/>
            <a:stretch>
              <a:fillRect/>
            </a:stretch>
          </p:blipFill>
          <p:spPr bwMode="auto">
            <a:xfrm>
              <a:off x="4571106" y="3352800"/>
              <a:ext cx="381894" cy="381000"/>
            </a:xfrm>
            <a:prstGeom prst="rect">
              <a:avLst/>
            </a:prstGeom>
            <a:noFill/>
          </p:spPr>
        </p:pic>
        <p:sp>
          <p:nvSpPr>
            <p:cNvPr id="10" name="TextBox 9"/>
            <p:cNvSpPr txBox="1"/>
            <p:nvPr/>
          </p:nvSpPr>
          <p:spPr>
            <a:xfrm>
              <a:off x="4626802" y="3411794"/>
              <a:ext cx="304800" cy="238282"/>
            </a:xfrm>
            <a:prstGeom prst="rect">
              <a:avLst/>
            </a:prstGeom>
            <a:noFill/>
          </p:spPr>
          <p:txBody>
            <a:bodyPr wrap="square" rtlCol="0">
              <a:spAutoFit/>
            </a:bodyPr>
            <a:lstStyle/>
            <a:p>
              <a:r>
                <a:rPr lang="en-US" sz="1400" b="1" dirty="0" smtClean="0">
                  <a:solidFill>
                    <a:srgbClr val="C00000"/>
                  </a:solidFill>
                </a:rPr>
                <a:t>12</a:t>
              </a:r>
              <a:endParaRPr lang="en-US" sz="1400" b="1" dirty="0">
                <a:solidFill>
                  <a:srgbClr val="C00000"/>
                </a:solidFill>
              </a:endParaRPr>
            </a:p>
          </p:txBody>
        </p:sp>
      </p:grpSp>
      <p:sp>
        <p:nvSpPr>
          <p:cNvPr id="35" name="TextBox 34"/>
          <p:cNvSpPr txBox="1"/>
          <p:nvPr/>
        </p:nvSpPr>
        <p:spPr>
          <a:xfrm>
            <a:off x="228600" y="6243935"/>
            <a:ext cx="8610600" cy="646331"/>
          </a:xfrm>
          <a:prstGeom prst="rect">
            <a:avLst/>
          </a:prstGeom>
          <a:noFill/>
        </p:spPr>
        <p:txBody>
          <a:bodyPr wrap="square" rtlCol="0">
            <a:spAutoFit/>
          </a:bodyPr>
          <a:lstStyle/>
          <a:p>
            <a:r>
              <a:rPr lang="en-US" sz="1200" dirty="0" smtClean="0"/>
              <a:t>Data as of August 5, 2012, pulled from the ONC CRM. MU refers to the implementation phase the site is at for their EHR. A total of 2,773 providers have newly reported MU challenge Issues between July 1-August 5, 2012. The green circle represents the issue with the most movement this month.</a:t>
            </a:r>
            <a:endParaRPr lang="en-US" sz="1200" dirty="0"/>
          </a:p>
        </p:txBody>
      </p:sp>
      <p:grpSp>
        <p:nvGrpSpPr>
          <p:cNvPr id="3" name="Group 23"/>
          <p:cNvGrpSpPr/>
          <p:nvPr/>
        </p:nvGrpSpPr>
        <p:grpSpPr>
          <a:xfrm>
            <a:off x="5029200" y="5638800"/>
            <a:ext cx="532321" cy="492118"/>
            <a:chOff x="4571106" y="3352800"/>
            <a:chExt cx="389080" cy="381000"/>
          </a:xfrm>
        </p:grpSpPr>
        <p:pic>
          <p:nvPicPr>
            <p:cNvPr id="11" name="Picture 2" descr="C:\Documents and Settings\dawn.heisey-grove\Local Settings\Temporary Internet Files\Content.IE5\39H7TD25\MC900432527[1].png"/>
            <p:cNvPicPr>
              <a:picLocks noChangeAspect="1" noChangeArrowheads="1"/>
            </p:cNvPicPr>
            <p:nvPr/>
          </p:nvPicPr>
          <p:blipFill>
            <a:blip r:embed="rId3" cstate="print"/>
            <a:srcRect/>
            <a:stretch>
              <a:fillRect/>
            </a:stretch>
          </p:blipFill>
          <p:spPr bwMode="auto">
            <a:xfrm>
              <a:off x="4571106" y="3352800"/>
              <a:ext cx="381894" cy="381000"/>
            </a:xfrm>
            <a:prstGeom prst="rect">
              <a:avLst/>
            </a:prstGeom>
            <a:noFill/>
          </p:spPr>
        </p:pic>
        <p:sp>
          <p:nvSpPr>
            <p:cNvPr id="12" name="TextBox 11"/>
            <p:cNvSpPr txBox="1"/>
            <p:nvPr/>
          </p:nvSpPr>
          <p:spPr>
            <a:xfrm>
              <a:off x="4655386" y="3404316"/>
              <a:ext cx="304800" cy="262110"/>
            </a:xfrm>
            <a:prstGeom prst="rect">
              <a:avLst/>
            </a:prstGeom>
            <a:noFill/>
          </p:spPr>
          <p:txBody>
            <a:bodyPr wrap="square" rtlCol="0">
              <a:spAutoFit/>
            </a:bodyPr>
            <a:lstStyle/>
            <a:p>
              <a:r>
                <a:rPr lang="en-US" sz="1600" b="1" dirty="0" smtClean="0">
                  <a:solidFill>
                    <a:srgbClr val="C00000"/>
                  </a:solidFill>
                </a:rPr>
                <a:t>5</a:t>
              </a:r>
              <a:endParaRPr lang="en-US" sz="1600" b="1" dirty="0">
                <a:solidFill>
                  <a:srgbClr val="C00000"/>
                </a:solidFil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and On Track Reports by Site</a:t>
            </a:r>
            <a:endParaRPr lang="en-US" dirty="0"/>
          </a:p>
        </p:txBody>
      </p:sp>
      <p:graphicFrame>
        <p:nvGraphicFramePr>
          <p:cNvPr id="5" name="Content Placeholder 4"/>
          <p:cNvGraphicFramePr>
            <a:graphicFrameLocks noGrp="1"/>
          </p:cNvGraphicFramePr>
          <p:nvPr>
            <p:ph sz="half" idx="1"/>
          </p:nvPr>
        </p:nvGraphicFramePr>
        <p:xfrm>
          <a:off x="457200" y="1447800"/>
          <a:ext cx="40386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nvPr>
        </p:nvGraphicFramePr>
        <p:xfrm>
          <a:off x="4648200" y="1828800"/>
          <a:ext cx="40386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5181600" y="1600200"/>
            <a:ext cx="3429000" cy="369332"/>
          </a:xfrm>
          <a:prstGeom prst="rect">
            <a:avLst/>
          </a:prstGeom>
          <a:noFill/>
        </p:spPr>
        <p:txBody>
          <a:bodyPr wrap="square" rtlCol="0">
            <a:spAutoFit/>
          </a:bodyPr>
          <a:lstStyle/>
          <a:p>
            <a:r>
              <a:rPr lang="en-US" b="1" dirty="0" smtClean="0"/>
              <a:t>Number of Reports Per Site</a:t>
            </a:r>
            <a:endParaRPr lang="en-US" b="1" dirty="0"/>
          </a:p>
        </p:txBody>
      </p:sp>
      <p:sp>
        <p:nvSpPr>
          <p:cNvPr id="9" name="TextBox 8"/>
          <p:cNvSpPr txBox="1"/>
          <p:nvPr/>
        </p:nvSpPr>
        <p:spPr>
          <a:xfrm>
            <a:off x="152400" y="6096000"/>
            <a:ext cx="4572000" cy="600164"/>
          </a:xfrm>
          <a:prstGeom prst="rect">
            <a:avLst/>
          </a:prstGeom>
          <a:noFill/>
        </p:spPr>
        <p:txBody>
          <a:bodyPr wrap="square" rtlCol="0">
            <a:spAutoFit/>
          </a:bodyPr>
          <a:lstStyle/>
          <a:p>
            <a:r>
              <a:rPr lang="en-US" sz="1100" dirty="0" smtClean="0"/>
              <a:t>Data as of  August 5, 2012, pulled from the ONC CRM. 15,983 sites are represented in 19,237 challenge reports. Each site in the CRM may have multiple challenge issues created for it.</a:t>
            </a:r>
            <a:endParaRPr lang="en-US" sz="1100" dirty="0"/>
          </a:p>
        </p:txBody>
      </p:sp>
      <p:sp>
        <p:nvSpPr>
          <p:cNvPr id="10" name="TextBox 9"/>
          <p:cNvSpPr txBox="1"/>
          <p:nvPr/>
        </p:nvSpPr>
        <p:spPr>
          <a:xfrm>
            <a:off x="4724400" y="6273225"/>
            <a:ext cx="4419600" cy="523220"/>
          </a:xfrm>
          <a:prstGeom prst="rect">
            <a:avLst/>
          </a:prstGeom>
          <a:noFill/>
        </p:spPr>
        <p:txBody>
          <a:bodyPr wrap="square" rtlCol="0">
            <a:spAutoFit/>
          </a:bodyPr>
          <a:lstStyle/>
          <a:p>
            <a:r>
              <a:rPr lang="en-US" sz="1400" b="1" dirty="0" smtClean="0"/>
              <a:t>*84% of sites have only 1 challenge/on track issue reported.</a:t>
            </a:r>
            <a:endParaRPr lang="en-US" sz="14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Monthly Challenge Activity</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6260205"/>
            <a:ext cx="8382000" cy="584775"/>
          </a:xfrm>
          <a:prstGeom prst="rect">
            <a:avLst/>
          </a:prstGeom>
          <a:noFill/>
        </p:spPr>
        <p:txBody>
          <a:bodyPr wrap="square" rtlCol="0">
            <a:spAutoFit/>
          </a:bodyPr>
          <a:lstStyle/>
          <a:p>
            <a:r>
              <a:rPr lang="en-US" sz="1600" dirty="0" smtClean="0"/>
              <a:t>*Data as of August 5, 2012, pulled from the ONC CRM. A total of 19,237 challenge Issues have been reported by </a:t>
            </a:r>
            <a:r>
              <a:rPr lang="en-US" sz="1600" dirty="0" err="1" smtClean="0"/>
              <a:t>RECs.</a:t>
            </a:r>
            <a:endParaRPr lang="en-US"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52400"/>
            <a:ext cx="6705600" cy="990600"/>
          </a:xfrm>
        </p:spPr>
        <p:txBody>
          <a:bodyPr>
            <a:normAutofit fontScale="90000"/>
          </a:bodyPr>
          <a:lstStyle/>
          <a:p>
            <a:r>
              <a:rPr lang="en-US" dirty="0" smtClean="0"/>
              <a:t>Proportion of Providers Impacted by Challenge Types as Reported in CRM</a:t>
            </a:r>
            <a:endParaRPr lang="en-US" dirty="0"/>
          </a:p>
        </p:txBody>
      </p:sp>
      <p:sp>
        <p:nvSpPr>
          <p:cNvPr id="9" name="Text Placeholder 8"/>
          <p:cNvSpPr>
            <a:spLocks noGrp="1"/>
          </p:cNvSpPr>
          <p:nvPr>
            <p:ph type="body" idx="1"/>
          </p:nvPr>
        </p:nvSpPr>
        <p:spPr/>
        <p:txBody>
          <a:bodyPr/>
          <a:lstStyle/>
          <a:p>
            <a:r>
              <a:rPr lang="en-US" dirty="0" smtClean="0"/>
              <a:t>Unresolved Challenge Issues</a:t>
            </a:r>
            <a:endParaRPr lang="en-US" dirty="0"/>
          </a:p>
        </p:txBody>
      </p:sp>
      <p:graphicFrame>
        <p:nvGraphicFramePr>
          <p:cNvPr id="6" name="Content Placeholder 5"/>
          <p:cNvGraphicFramePr>
            <a:graphicFrameLocks noGrp="1"/>
          </p:cNvGraphicFramePr>
          <p:nvPr>
            <p:ph sz="half" idx="2"/>
          </p:nvPr>
        </p:nvGraphicFramePr>
        <p:xfrm>
          <a:off x="228600" y="2174875"/>
          <a:ext cx="4268788" cy="395128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9"/>
          <p:cNvSpPr>
            <a:spLocks noGrp="1"/>
          </p:cNvSpPr>
          <p:nvPr>
            <p:ph type="body" sz="quarter" idx="3"/>
          </p:nvPr>
        </p:nvSpPr>
        <p:spPr/>
        <p:txBody>
          <a:bodyPr/>
          <a:lstStyle/>
          <a:p>
            <a:r>
              <a:rPr lang="en-US" dirty="0" smtClean="0"/>
              <a:t>Resolved Challenge Issues</a:t>
            </a:r>
            <a:endParaRPr lang="en-US" dirty="0"/>
          </a:p>
        </p:txBody>
      </p:sp>
      <p:graphicFrame>
        <p:nvGraphicFramePr>
          <p:cNvPr id="8" name="Content Placeholder 7"/>
          <p:cNvGraphicFramePr>
            <a:graphicFrameLocks noGrp="1"/>
          </p:cNvGraphicFramePr>
          <p:nvPr>
            <p:ph sz="quarter" idx="4"/>
          </p:nvPr>
        </p:nvGraphicFramePr>
        <p:xfrm>
          <a:off x="4648200" y="2895600"/>
          <a:ext cx="4041776" cy="1854200"/>
        </p:xfrm>
        <a:graphic>
          <a:graphicData uri="http://schemas.openxmlformats.org/drawingml/2006/table">
            <a:tbl>
              <a:tblPr firstRow="1" bandRow="1">
                <a:tableStyleId>{5C22544A-7EE6-4342-B048-85BDC9FD1C3A}</a:tableStyleId>
              </a:tblPr>
              <a:tblGrid>
                <a:gridCol w="2020888"/>
                <a:gridCol w="2020888"/>
              </a:tblGrid>
              <a:tr h="370840">
                <a:tc>
                  <a:txBody>
                    <a:bodyPr/>
                    <a:lstStyle/>
                    <a:p>
                      <a:r>
                        <a:rPr lang="en-US" dirty="0" smtClean="0"/>
                        <a:t>Issue Type</a:t>
                      </a:r>
                      <a:endParaRPr lang="en-US" dirty="0"/>
                    </a:p>
                  </a:txBody>
                  <a:tcPr marL="91512" marR="91512"/>
                </a:tc>
                <a:tc>
                  <a:txBody>
                    <a:bodyPr/>
                    <a:lstStyle/>
                    <a:p>
                      <a:r>
                        <a:rPr lang="en-US" dirty="0" smtClean="0"/>
                        <a:t>Percent Resolved</a:t>
                      </a:r>
                      <a:endParaRPr lang="en-US" dirty="0"/>
                    </a:p>
                  </a:txBody>
                  <a:tcPr marL="91512" marR="91512"/>
                </a:tc>
              </a:tr>
              <a:tr h="370840">
                <a:tc>
                  <a:txBody>
                    <a:bodyPr/>
                    <a:lstStyle/>
                    <a:p>
                      <a:r>
                        <a:rPr lang="en-US" dirty="0" smtClean="0"/>
                        <a:t>Attestation Process</a:t>
                      </a:r>
                      <a:endParaRPr lang="en-US" dirty="0"/>
                    </a:p>
                  </a:txBody>
                  <a:tcPr marL="91512" marR="91512"/>
                </a:tc>
                <a:tc>
                  <a:txBody>
                    <a:bodyPr/>
                    <a:lstStyle/>
                    <a:p>
                      <a:pPr algn="ctr"/>
                      <a:r>
                        <a:rPr lang="en-US" dirty="0" smtClean="0">
                          <a:solidFill>
                            <a:schemeClr val="tx1"/>
                          </a:solidFill>
                        </a:rPr>
                        <a:t>29</a:t>
                      </a:r>
                      <a:endParaRPr lang="en-US" dirty="0">
                        <a:solidFill>
                          <a:schemeClr val="tx1"/>
                        </a:solidFill>
                      </a:endParaRPr>
                    </a:p>
                  </a:txBody>
                  <a:tcPr marL="91512" marR="91512"/>
                </a:tc>
              </a:tr>
              <a:tr h="370840">
                <a:tc>
                  <a:txBody>
                    <a:bodyPr/>
                    <a:lstStyle/>
                    <a:p>
                      <a:r>
                        <a:rPr lang="en-US" dirty="0" smtClean="0"/>
                        <a:t>MU Measures</a:t>
                      </a:r>
                      <a:endParaRPr lang="en-US" dirty="0"/>
                    </a:p>
                  </a:txBody>
                  <a:tcPr marL="91512" marR="91512"/>
                </a:tc>
                <a:tc>
                  <a:txBody>
                    <a:bodyPr/>
                    <a:lstStyle/>
                    <a:p>
                      <a:pPr algn="ctr"/>
                      <a:r>
                        <a:rPr lang="en-US" dirty="0" smtClean="0">
                          <a:solidFill>
                            <a:schemeClr val="tx1"/>
                          </a:solidFill>
                        </a:rPr>
                        <a:t>12.3</a:t>
                      </a:r>
                      <a:endParaRPr lang="en-US" dirty="0">
                        <a:solidFill>
                          <a:schemeClr val="tx1"/>
                        </a:solidFill>
                      </a:endParaRPr>
                    </a:p>
                  </a:txBody>
                  <a:tcPr marL="91512" marR="91512"/>
                </a:tc>
              </a:tr>
              <a:tr h="370840">
                <a:tc>
                  <a:txBody>
                    <a:bodyPr/>
                    <a:lstStyle/>
                    <a:p>
                      <a:r>
                        <a:rPr lang="en-US" dirty="0" smtClean="0"/>
                        <a:t>Practice Issues</a:t>
                      </a:r>
                      <a:endParaRPr lang="en-US" dirty="0"/>
                    </a:p>
                  </a:txBody>
                  <a:tcPr marL="91512" marR="91512"/>
                </a:tc>
                <a:tc>
                  <a:txBody>
                    <a:bodyPr/>
                    <a:lstStyle/>
                    <a:p>
                      <a:pPr algn="ctr"/>
                      <a:r>
                        <a:rPr lang="en-US" dirty="0" smtClean="0">
                          <a:solidFill>
                            <a:schemeClr val="tx1"/>
                          </a:solidFill>
                        </a:rPr>
                        <a:t>13.7</a:t>
                      </a:r>
                      <a:endParaRPr lang="en-US" dirty="0">
                        <a:solidFill>
                          <a:schemeClr val="tx1"/>
                        </a:solidFill>
                      </a:endParaRPr>
                    </a:p>
                  </a:txBody>
                  <a:tcPr marL="91512" marR="91512"/>
                </a:tc>
              </a:tr>
              <a:tr h="370840">
                <a:tc>
                  <a:txBody>
                    <a:bodyPr/>
                    <a:lstStyle/>
                    <a:p>
                      <a:r>
                        <a:rPr lang="en-US" dirty="0" smtClean="0"/>
                        <a:t>Vendor Issues</a:t>
                      </a:r>
                      <a:endParaRPr lang="en-US" dirty="0"/>
                    </a:p>
                  </a:txBody>
                  <a:tcPr marL="91512" marR="91512"/>
                </a:tc>
                <a:tc>
                  <a:txBody>
                    <a:bodyPr/>
                    <a:lstStyle/>
                    <a:p>
                      <a:pPr algn="ctr"/>
                      <a:r>
                        <a:rPr lang="en-US" dirty="0" smtClean="0">
                          <a:solidFill>
                            <a:schemeClr val="tx1"/>
                          </a:solidFill>
                        </a:rPr>
                        <a:t>15.9</a:t>
                      </a:r>
                      <a:endParaRPr lang="en-US" dirty="0">
                        <a:solidFill>
                          <a:schemeClr val="tx1"/>
                        </a:solidFill>
                      </a:endParaRPr>
                    </a:p>
                  </a:txBody>
                  <a:tcPr marL="91512" marR="91512"/>
                </a:tc>
              </a:tr>
            </a:tbl>
          </a:graphicData>
        </a:graphic>
      </p:graphicFrame>
      <p:sp>
        <p:nvSpPr>
          <p:cNvPr id="7" name="TextBox 6"/>
          <p:cNvSpPr txBox="1"/>
          <p:nvPr/>
        </p:nvSpPr>
        <p:spPr>
          <a:xfrm>
            <a:off x="1143000" y="6027003"/>
            <a:ext cx="7010400" cy="830997"/>
          </a:xfrm>
          <a:prstGeom prst="rect">
            <a:avLst/>
          </a:prstGeom>
          <a:noFill/>
        </p:spPr>
        <p:txBody>
          <a:bodyPr wrap="square" rtlCol="0">
            <a:spAutoFit/>
          </a:bodyPr>
          <a:lstStyle/>
          <a:p>
            <a:r>
              <a:rPr lang="en-US" sz="1600" dirty="0" smtClean="0"/>
              <a:t>Data as of August 5, 2012, pulled from the ONC CRM. 43,906 providers have open challenge issues; 33% (14,420) of those are on track. 10,195 providers have resolved issues.</a:t>
            </a:r>
            <a:endParaRPr lang="en-US"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Practice Issue Challenges</a:t>
            </a:r>
            <a:endParaRPr lang="en-US" dirty="0"/>
          </a:p>
        </p:txBody>
      </p:sp>
      <p:sp>
        <p:nvSpPr>
          <p:cNvPr id="5" name="Text Placeholder 4"/>
          <p:cNvSpPr>
            <a:spLocks noGrp="1"/>
          </p:cNvSpPr>
          <p:nvPr>
            <p:ph type="body" idx="1"/>
          </p:nvPr>
        </p:nvSpPr>
        <p:spPr>
          <a:xfrm>
            <a:off x="457200" y="1524000"/>
            <a:ext cx="4040188" cy="639762"/>
          </a:xfrm>
        </p:spPr>
        <p:txBody>
          <a:bodyPr>
            <a:normAutofit fontScale="92500" lnSpcReduction="20000"/>
          </a:bodyPr>
          <a:lstStyle/>
          <a:p>
            <a:pPr algn="ctr"/>
            <a:r>
              <a:rPr lang="en-US" dirty="0" smtClean="0"/>
              <a:t>Unresolved Practice Issue Challenges</a:t>
            </a:r>
            <a:endParaRPr lang="en-US" dirty="0"/>
          </a:p>
        </p:txBody>
      </p:sp>
      <p:graphicFrame>
        <p:nvGraphicFramePr>
          <p:cNvPr id="6" name="Content Placeholder 5"/>
          <p:cNvGraphicFramePr>
            <a:graphicFrameLocks noGrp="1"/>
          </p:cNvGraphicFramePr>
          <p:nvPr>
            <p:ph sz="half" idx="2"/>
          </p:nvPr>
        </p:nvGraphicFramePr>
        <p:xfrm>
          <a:off x="457200" y="2174875"/>
          <a:ext cx="4040188" cy="395128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 Placeholder 7"/>
          <p:cNvSpPr>
            <a:spLocks noGrp="1"/>
          </p:cNvSpPr>
          <p:nvPr>
            <p:ph type="body" sz="quarter" idx="3"/>
          </p:nvPr>
        </p:nvSpPr>
        <p:spPr/>
        <p:txBody>
          <a:bodyPr>
            <a:normAutofit fontScale="85000" lnSpcReduction="20000"/>
          </a:bodyPr>
          <a:lstStyle/>
          <a:p>
            <a:r>
              <a:rPr lang="en-US" dirty="0" smtClean="0"/>
              <a:t>Resolved Practice Issue Challenges by Number of Providers</a:t>
            </a:r>
            <a:endParaRPr lang="en-US" dirty="0"/>
          </a:p>
        </p:txBody>
      </p:sp>
      <p:graphicFrame>
        <p:nvGraphicFramePr>
          <p:cNvPr id="10" name="Content Placeholder 9"/>
          <p:cNvGraphicFramePr>
            <a:graphicFrameLocks noGrp="1"/>
          </p:cNvGraphicFramePr>
          <p:nvPr>
            <p:ph sz="quarter" idx="4"/>
          </p:nvPr>
        </p:nvGraphicFramePr>
        <p:xfrm>
          <a:off x="4645025" y="2174875"/>
          <a:ext cx="4270375" cy="3951288"/>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762000" y="6172200"/>
            <a:ext cx="7543800" cy="461665"/>
          </a:xfrm>
          <a:prstGeom prst="rect">
            <a:avLst/>
          </a:prstGeom>
          <a:noFill/>
        </p:spPr>
        <p:txBody>
          <a:bodyPr wrap="square" rtlCol="0">
            <a:spAutoFit/>
          </a:bodyPr>
          <a:lstStyle/>
          <a:p>
            <a:r>
              <a:rPr lang="en-US" sz="1200" dirty="0" smtClean="0"/>
              <a:t>Data as of August 5, 2012, pulled from the ONC CRM. A total of 17,015 providers have a practice issue challenges report; 1,425 (8%) do not have a sub-category.  2,337 (14%) providers have practice issues that have been resolved.</a:t>
            </a:r>
            <a:endParaRPr lang="en-US" sz="1200" dirty="0"/>
          </a:p>
        </p:txBody>
      </p:sp>
      <p:sp>
        <p:nvSpPr>
          <p:cNvPr id="9" name="TextBox 8"/>
          <p:cNvSpPr txBox="1"/>
          <p:nvPr/>
        </p:nvSpPr>
        <p:spPr>
          <a:xfrm>
            <a:off x="4495800" y="3200400"/>
            <a:ext cx="323165" cy="1151424"/>
          </a:xfrm>
          <a:prstGeom prst="rect">
            <a:avLst/>
          </a:prstGeom>
          <a:noFill/>
        </p:spPr>
        <p:txBody>
          <a:bodyPr vert="vert270" wrap="square" rtlCol="0">
            <a:spAutoFit/>
          </a:bodyPr>
          <a:lstStyle/>
          <a:p>
            <a:r>
              <a:rPr lang="en-US" sz="900" dirty="0" smtClean="0"/>
              <a:t>Number of Providers</a:t>
            </a:r>
            <a:endParaRPr lang="en-US" sz="9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Group 14"/>
          <p:cNvGrpSpPr>
            <a:grpSpLocks/>
          </p:cNvGrpSpPr>
          <p:nvPr/>
        </p:nvGrpSpPr>
        <p:grpSpPr bwMode="auto">
          <a:xfrm>
            <a:off x="4267200" y="2362200"/>
            <a:ext cx="4627563" cy="2819400"/>
            <a:chOff x="4050035" y="1519236"/>
            <a:chExt cx="4636765" cy="2474108"/>
          </a:xfrm>
        </p:grpSpPr>
        <p:pic>
          <p:nvPicPr>
            <p:cNvPr id="23559"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923790" y="1877304"/>
              <a:ext cx="3763010" cy="2116040"/>
            </a:xfrm>
            <a:prstGeom prst="rect">
              <a:avLst/>
            </a:prstGeom>
            <a:noFill/>
            <a:ln w="9525">
              <a:noFill/>
              <a:miter lim="800000"/>
              <a:headEnd/>
              <a:tailEnd/>
            </a:ln>
          </p:spPr>
        </p:pic>
        <p:grpSp>
          <p:nvGrpSpPr>
            <p:cNvPr id="23560" name="Group 10"/>
            <p:cNvGrpSpPr>
              <a:grpSpLocks/>
            </p:cNvGrpSpPr>
            <p:nvPr/>
          </p:nvGrpSpPr>
          <p:grpSpPr bwMode="auto">
            <a:xfrm>
              <a:off x="4515867" y="2626876"/>
              <a:ext cx="494552" cy="313205"/>
              <a:chOff x="2629648" y="5620870"/>
              <a:chExt cx="918415" cy="627529"/>
            </a:xfrm>
          </p:grpSpPr>
          <p:pic>
            <p:nvPicPr>
              <p:cNvPr id="23564" name="Picture 7"/>
              <p:cNvPicPr>
                <a:picLocks noChangeAspect="1" noChangeArrowheads="1"/>
              </p:cNvPicPr>
              <p:nvPr/>
            </p:nvPicPr>
            <p:blipFill>
              <a:blip r:embed="rId4" cstate="print">
                <a:clrChange>
                  <a:clrFrom>
                    <a:srgbClr val="C6E4FA"/>
                  </a:clrFrom>
                  <a:clrTo>
                    <a:srgbClr val="C6E4FA">
                      <a:alpha val="0"/>
                    </a:srgbClr>
                  </a:clrTo>
                </a:clrChange>
              </a:blip>
              <a:srcRect/>
              <a:stretch>
                <a:fillRect/>
              </a:stretch>
            </p:blipFill>
            <p:spPr bwMode="auto">
              <a:xfrm>
                <a:off x="2629648" y="5620870"/>
                <a:ext cx="918415" cy="627529"/>
              </a:xfrm>
              <a:prstGeom prst="rect">
                <a:avLst/>
              </a:prstGeom>
              <a:noFill/>
              <a:ln w="9525">
                <a:noFill/>
                <a:miter lim="800000"/>
                <a:headEnd/>
                <a:tailEnd/>
              </a:ln>
            </p:spPr>
          </p:pic>
          <p:pic>
            <p:nvPicPr>
              <p:cNvPr id="23565" name="Picture 6"/>
              <p:cNvPicPr>
                <a:picLocks noChangeAspect="1" noChangeArrowheads="1"/>
              </p:cNvPicPr>
              <p:nvPr/>
            </p:nvPicPr>
            <p:blipFill>
              <a:blip r:embed="rId5" cstate="print"/>
              <a:srcRect/>
              <a:stretch>
                <a:fillRect/>
              </a:stretch>
            </p:blipFill>
            <p:spPr bwMode="auto">
              <a:xfrm>
                <a:off x="2971800" y="5791200"/>
                <a:ext cx="152400" cy="142875"/>
              </a:xfrm>
              <a:prstGeom prst="rect">
                <a:avLst/>
              </a:prstGeom>
              <a:noFill/>
              <a:ln w="9525">
                <a:noFill/>
                <a:miter lim="800000"/>
                <a:headEnd/>
                <a:tailEnd/>
              </a:ln>
            </p:spPr>
          </p:pic>
        </p:grpSp>
        <p:grpSp>
          <p:nvGrpSpPr>
            <p:cNvPr id="23561" name="Group 13"/>
            <p:cNvGrpSpPr>
              <a:grpSpLocks/>
            </p:cNvGrpSpPr>
            <p:nvPr/>
          </p:nvGrpSpPr>
          <p:grpSpPr bwMode="auto">
            <a:xfrm>
              <a:off x="4050035" y="1519236"/>
              <a:ext cx="1144627" cy="1107640"/>
              <a:chOff x="2802577" y="1538226"/>
              <a:chExt cx="2455118" cy="2455118"/>
            </a:xfrm>
          </p:grpSpPr>
          <p:pic>
            <p:nvPicPr>
              <p:cNvPr id="23562" name="Picture 13"/>
              <p:cNvPicPr>
                <a:picLocks noChangeAspect="1" noChangeArrowheads="1"/>
              </p:cNvPicPr>
              <p:nvPr/>
            </p:nvPicPr>
            <p:blipFill>
              <a:blip r:embed="rId6" cstate="print">
                <a:clrChange>
                  <a:clrFrom>
                    <a:srgbClr val="C6E4FA"/>
                  </a:clrFrom>
                  <a:clrTo>
                    <a:srgbClr val="C6E4FA">
                      <a:alpha val="0"/>
                    </a:srgbClr>
                  </a:clrTo>
                </a:clrChange>
              </a:blip>
              <a:srcRect/>
              <a:stretch>
                <a:fillRect/>
              </a:stretch>
            </p:blipFill>
            <p:spPr bwMode="auto">
              <a:xfrm>
                <a:off x="2802577" y="1538226"/>
                <a:ext cx="2455118" cy="2455118"/>
              </a:xfrm>
              <a:prstGeom prst="rect">
                <a:avLst/>
              </a:prstGeom>
              <a:noFill/>
              <a:ln w="9525">
                <a:noFill/>
                <a:miter lim="800000"/>
                <a:headEnd/>
                <a:tailEnd/>
              </a:ln>
            </p:spPr>
          </p:pic>
          <p:pic>
            <p:nvPicPr>
              <p:cNvPr id="23563" name="Picture 4"/>
              <p:cNvPicPr>
                <a:picLocks noChangeAspect="1" noChangeArrowheads="1"/>
              </p:cNvPicPr>
              <p:nvPr/>
            </p:nvPicPr>
            <p:blipFill>
              <a:blip r:embed="rId7" cstate="print"/>
              <a:srcRect/>
              <a:stretch>
                <a:fillRect/>
              </a:stretch>
            </p:blipFill>
            <p:spPr bwMode="auto">
              <a:xfrm>
                <a:off x="4113068" y="2303442"/>
                <a:ext cx="209550" cy="142875"/>
              </a:xfrm>
              <a:prstGeom prst="rect">
                <a:avLst/>
              </a:prstGeom>
              <a:noFill/>
              <a:ln w="9525">
                <a:noFill/>
                <a:miter lim="800000"/>
                <a:headEnd/>
                <a:tailEnd/>
              </a:ln>
            </p:spPr>
          </p:pic>
        </p:grpSp>
      </p:grpSp>
      <p:sp>
        <p:nvSpPr>
          <p:cNvPr id="8" name="TextBox 7"/>
          <p:cNvSpPr txBox="1"/>
          <p:nvPr/>
        </p:nvSpPr>
        <p:spPr>
          <a:xfrm>
            <a:off x="500063" y="1371600"/>
            <a:ext cx="8145462"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pPr marL="6350" indent="-6350" algn="ctr">
              <a:buClr>
                <a:srgbClr val="025AA3"/>
              </a:buClr>
              <a:defRPr/>
            </a:pPr>
            <a:r>
              <a:rPr lang="en-US" sz="2400" b="1" dirty="0">
                <a:solidFill>
                  <a:srgbClr val="000000"/>
                </a:solidFill>
                <a:ea typeface="ＭＳ Ｐゴシック" charset="-128"/>
              </a:rPr>
              <a:t>Initial Program Goal: </a:t>
            </a:r>
          </a:p>
          <a:p>
            <a:pPr marL="6350" indent="-6350" algn="ctr">
              <a:buClr>
                <a:srgbClr val="025AA3"/>
              </a:buClr>
              <a:defRPr/>
            </a:pPr>
            <a:r>
              <a:rPr lang="en-US" dirty="0">
                <a:solidFill>
                  <a:srgbClr val="000000"/>
                </a:solidFill>
                <a:ea typeface="ＭＳ Ｐゴシック" charset="-128"/>
              </a:rPr>
              <a:t>100,000 priority primary care providers achieve meaningful use (MU) by 2014</a:t>
            </a:r>
          </a:p>
        </p:txBody>
      </p:sp>
      <p:sp>
        <p:nvSpPr>
          <p:cNvPr id="23556" name="Title 21"/>
          <p:cNvSpPr>
            <a:spLocks noGrp="1"/>
          </p:cNvSpPr>
          <p:nvPr>
            <p:ph type="title"/>
          </p:nvPr>
        </p:nvSpPr>
        <p:spPr>
          <a:xfrm>
            <a:off x="457200" y="0"/>
            <a:ext cx="5715000" cy="1057275"/>
          </a:xfrm>
        </p:spPr>
        <p:txBody>
          <a:bodyPr anchor="ctr"/>
          <a:lstStyle/>
          <a:p>
            <a:pPr eaLnBrk="1" hangingPunct="1"/>
            <a:r>
              <a:rPr lang="en-US" smtClean="0"/>
              <a:t>62 RECs Cover 100% of the USA</a:t>
            </a:r>
          </a:p>
        </p:txBody>
      </p:sp>
      <p:sp>
        <p:nvSpPr>
          <p:cNvPr id="23557" name="Slide Number Placeholder 8"/>
          <p:cNvSpPr>
            <a:spLocks noGrp="1"/>
          </p:cNvSpPr>
          <p:nvPr>
            <p:ph type="sldNum" sz="quarter" idx="12"/>
          </p:nvPr>
        </p:nvSpPr>
        <p:spPr bwMode="auto">
          <a:noFill/>
          <a:ln>
            <a:miter lim="800000"/>
            <a:headEnd/>
            <a:tailEnd/>
          </a:ln>
        </p:spPr>
        <p:txBody>
          <a:bodyPr/>
          <a:lstStyle/>
          <a:p>
            <a:fld id="{5EF35E70-8E1D-4958-8C34-FF5785BA8659}" type="slidenum">
              <a:rPr lang="en-US" smtClean="0"/>
              <a:pPr/>
              <a:t>2</a:t>
            </a:fld>
            <a:endParaRPr lang="en-US" smtClean="0"/>
          </a:p>
        </p:txBody>
      </p:sp>
      <p:sp>
        <p:nvSpPr>
          <p:cNvPr id="23558" name="Content Placeholder 16"/>
          <p:cNvSpPr txBox="1">
            <a:spLocks/>
          </p:cNvSpPr>
          <p:nvPr/>
        </p:nvSpPr>
        <p:spPr bwMode="auto">
          <a:xfrm>
            <a:off x="228600" y="2209800"/>
            <a:ext cx="4419600" cy="4495800"/>
          </a:xfrm>
          <a:prstGeom prst="rect">
            <a:avLst/>
          </a:prstGeom>
          <a:noFill/>
          <a:ln w="9525">
            <a:noFill/>
            <a:miter lim="800000"/>
            <a:headEnd/>
            <a:tailEnd/>
          </a:ln>
        </p:spPr>
        <p:txBody>
          <a:bodyPr/>
          <a:lstStyle/>
          <a:p>
            <a:pPr marL="350838" indent="-287338" defTabSz="461963">
              <a:lnSpc>
                <a:spcPct val="80000"/>
              </a:lnSpc>
              <a:spcBef>
                <a:spcPct val="20000"/>
              </a:spcBef>
            </a:pPr>
            <a:r>
              <a:rPr lang="en-US" sz="2400" b="1">
                <a:latin typeface="Calibri" charset="0"/>
                <a:cs typeface="Arial" charset="0"/>
              </a:rPr>
              <a:t>Every REC:</a:t>
            </a:r>
          </a:p>
          <a:p>
            <a:pPr marL="350838" indent="-287338" defTabSz="461963" eaLnBrk="0" hangingPunct="0">
              <a:lnSpc>
                <a:spcPct val="80000"/>
              </a:lnSpc>
              <a:spcBef>
                <a:spcPct val="20000"/>
              </a:spcBef>
              <a:buClr>
                <a:srgbClr val="025AA3"/>
              </a:buClr>
              <a:buFont typeface="Arial" charset="0"/>
              <a:buChar char="•"/>
            </a:pPr>
            <a:r>
              <a:rPr lang="en-US">
                <a:latin typeface="Calibri" charset="0"/>
                <a:cs typeface="Arial" charset="0"/>
              </a:rPr>
              <a:t>Has a defined service area and </a:t>
            </a:r>
          </a:p>
          <a:p>
            <a:pPr marL="350838" indent="-287338" defTabSz="461963" eaLnBrk="0" hangingPunct="0">
              <a:lnSpc>
                <a:spcPct val="80000"/>
              </a:lnSpc>
              <a:spcBef>
                <a:spcPct val="20000"/>
              </a:spcBef>
              <a:buClr>
                <a:srgbClr val="025AA3"/>
              </a:buClr>
            </a:pPr>
            <a:r>
              <a:rPr lang="en-US">
                <a:latin typeface="Calibri" charset="0"/>
                <a:cs typeface="Arial" charset="0"/>
              </a:rPr>
              <a:t>      specific number of providers</a:t>
            </a:r>
          </a:p>
          <a:p>
            <a:pPr marL="350838" indent="-287338" defTabSz="461963" eaLnBrk="0" hangingPunct="0">
              <a:lnSpc>
                <a:spcPct val="80000"/>
              </a:lnSpc>
              <a:spcBef>
                <a:spcPct val="20000"/>
              </a:spcBef>
              <a:buClr>
                <a:srgbClr val="025AA3"/>
              </a:buClr>
              <a:buFont typeface="Arial" charset="0"/>
              <a:buChar char="•"/>
            </a:pPr>
            <a:r>
              <a:rPr lang="en-US">
                <a:latin typeface="Calibri" charset="0"/>
                <a:cs typeface="Arial" charset="0"/>
              </a:rPr>
              <a:t>Provides unbiased, practical support throughout process</a:t>
            </a:r>
          </a:p>
          <a:p>
            <a:pPr marL="350838" indent="-287338" defTabSz="461963" eaLnBrk="0" hangingPunct="0">
              <a:lnSpc>
                <a:spcPct val="80000"/>
              </a:lnSpc>
              <a:spcBef>
                <a:spcPct val="20000"/>
              </a:spcBef>
              <a:buClr>
                <a:srgbClr val="025AA3"/>
              </a:buClr>
              <a:buFont typeface="Arial" charset="0"/>
              <a:buChar char="•"/>
            </a:pPr>
            <a:r>
              <a:rPr lang="en-US">
                <a:latin typeface="Calibri" charset="0"/>
                <a:cs typeface="Arial" charset="0"/>
              </a:rPr>
              <a:t>Serves as two-way pipeline to federal  and local resources</a:t>
            </a:r>
          </a:p>
          <a:p>
            <a:pPr marL="350838" indent="-287338" defTabSz="461963" eaLnBrk="0" hangingPunct="0">
              <a:lnSpc>
                <a:spcPct val="80000"/>
              </a:lnSpc>
              <a:spcBef>
                <a:spcPct val="20000"/>
              </a:spcBef>
              <a:buClr>
                <a:srgbClr val="025AA3"/>
              </a:buClr>
              <a:buFont typeface="Arial" charset="0"/>
              <a:buChar char="•"/>
            </a:pPr>
            <a:endParaRPr lang="en-US" sz="2200">
              <a:latin typeface="Calibri" charset="0"/>
              <a:cs typeface="Arial" charset="0"/>
            </a:endParaRPr>
          </a:p>
          <a:p>
            <a:pPr marL="350838" indent="-287338" defTabSz="461963" eaLnBrk="0" hangingPunct="0">
              <a:lnSpc>
                <a:spcPct val="80000"/>
              </a:lnSpc>
              <a:spcBef>
                <a:spcPct val="20000"/>
              </a:spcBef>
              <a:buClr>
                <a:srgbClr val="025AA3"/>
              </a:buClr>
            </a:pPr>
            <a:r>
              <a:rPr lang="en-US" sz="2200" b="1">
                <a:latin typeface="Calibri" charset="0"/>
                <a:cs typeface="Arial" charset="0"/>
              </a:rPr>
              <a:t>Approach differs by REC:</a:t>
            </a:r>
          </a:p>
          <a:p>
            <a:pPr marL="350838" indent="-287338" defTabSz="461963" eaLnBrk="0" hangingPunct="0">
              <a:lnSpc>
                <a:spcPct val="90000"/>
              </a:lnSpc>
              <a:spcBef>
                <a:spcPct val="20000"/>
              </a:spcBef>
              <a:buClr>
                <a:srgbClr val="025AA3"/>
              </a:buClr>
              <a:buFont typeface="Arial" charset="0"/>
              <a:buChar char="•"/>
            </a:pPr>
            <a:r>
              <a:rPr lang="en-US">
                <a:latin typeface="Calibri" charset="0"/>
                <a:cs typeface="Arial" charset="0"/>
              </a:rPr>
              <a:t>Independent operations</a:t>
            </a:r>
          </a:p>
          <a:p>
            <a:pPr marL="350838" indent="-287338" defTabSz="461963" eaLnBrk="0" hangingPunct="0">
              <a:lnSpc>
                <a:spcPct val="90000"/>
              </a:lnSpc>
              <a:spcBef>
                <a:spcPct val="20000"/>
              </a:spcBef>
              <a:buClr>
                <a:srgbClr val="025AA3"/>
              </a:buClr>
              <a:buFont typeface="Arial" charset="0"/>
              <a:buChar char="•"/>
            </a:pPr>
            <a:r>
              <a:rPr lang="en-US">
                <a:latin typeface="Calibri" charset="0"/>
                <a:cs typeface="Arial" charset="0"/>
              </a:rPr>
              <a:t>Affiliation with QIOs and universities</a:t>
            </a:r>
          </a:p>
          <a:p>
            <a:pPr marL="350838" indent="-287338" defTabSz="461963" eaLnBrk="0" hangingPunct="0">
              <a:lnSpc>
                <a:spcPct val="90000"/>
              </a:lnSpc>
              <a:spcBef>
                <a:spcPct val="20000"/>
              </a:spcBef>
              <a:buClr>
                <a:srgbClr val="025AA3"/>
              </a:buClr>
              <a:buFont typeface="Arial" charset="0"/>
              <a:buChar char="•"/>
            </a:pPr>
            <a:r>
              <a:rPr lang="en-US">
                <a:latin typeface="Calibri" charset="0"/>
                <a:cs typeface="Arial" charset="0"/>
              </a:rPr>
              <a:t>Partnership with other ONC grantees (Beacon and HIE)</a:t>
            </a:r>
          </a:p>
          <a:p>
            <a:pPr marL="350838" indent="-287338" defTabSz="461963" eaLnBrk="0" hangingPunct="0">
              <a:lnSpc>
                <a:spcPct val="90000"/>
              </a:lnSpc>
              <a:spcBef>
                <a:spcPct val="20000"/>
              </a:spcBef>
              <a:buClr>
                <a:srgbClr val="025AA3"/>
              </a:buClr>
              <a:buFont typeface="Arial" charset="0"/>
              <a:buChar char="•"/>
            </a:pPr>
            <a:r>
              <a:rPr lang="en-US">
                <a:latin typeface="Calibri" charset="0"/>
                <a:cs typeface="Arial" charset="0"/>
              </a:rPr>
              <a:t>Variety of hospital and payer partnerships </a:t>
            </a:r>
          </a:p>
          <a:p>
            <a:pPr marL="750888" lvl="1" indent="-287338" defTabSz="461963">
              <a:lnSpc>
                <a:spcPct val="80000"/>
              </a:lnSpc>
              <a:spcBef>
                <a:spcPct val="20000"/>
              </a:spcBef>
            </a:pPr>
            <a:endParaRPr lang="en-US" sz="2800">
              <a:cs typeface="Arial" charset="0"/>
            </a:endParaRPr>
          </a:p>
          <a:p>
            <a:pPr marL="750888" lvl="1" indent="-287338" defTabSz="461963">
              <a:lnSpc>
                <a:spcPct val="80000"/>
              </a:lnSpc>
              <a:spcBef>
                <a:spcPct val="20000"/>
              </a:spcBef>
              <a:buFont typeface="Arial" charset="0"/>
              <a:buChar char="–"/>
            </a:pPr>
            <a:endParaRPr lang="en-US" sz="2800">
              <a:cs typeface="Arial" charset="0"/>
            </a:endParaRPr>
          </a:p>
          <a:p>
            <a:pPr marL="350838" indent="-287338" defTabSz="461963">
              <a:spcBef>
                <a:spcPct val="20000"/>
              </a:spcBef>
              <a:buFont typeface="Arial" charset="0"/>
              <a:buChar char="•"/>
            </a:pPr>
            <a:endParaRPr lang="en-US" sz="3200">
              <a:latin typeface="Calibri" charset="0"/>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Vendor Issue Challenges</a:t>
            </a:r>
            <a:endParaRPr lang="en-US" dirty="0"/>
          </a:p>
        </p:txBody>
      </p:sp>
      <p:sp>
        <p:nvSpPr>
          <p:cNvPr id="5" name="Text Placeholder 4"/>
          <p:cNvSpPr>
            <a:spLocks noGrp="1"/>
          </p:cNvSpPr>
          <p:nvPr>
            <p:ph type="body" idx="1"/>
          </p:nvPr>
        </p:nvSpPr>
        <p:spPr>
          <a:xfrm>
            <a:off x="457200" y="1295400"/>
            <a:ext cx="4040188" cy="639762"/>
          </a:xfrm>
        </p:spPr>
        <p:txBody>
          <a:bodyPr>
            <a:normAutofit fontScale="92500" lnSpcReduction="20000"/>
          </a:bodyPr>
          <a:lstStyle/>
          <a:p>
            <a:r>
              <a:rPr lang="en-US" dirty="0" smtClean="0"/>
              <a:t>Unresolved Vendor Issue Challenges</a:t>
            </a:r>
            <a:endParaRPr lang="en-US" dirty="0"/>
          </a:p>
        </p:txBody>
      </p:sp>
      <p:graphicFrame>
        <p:nvGraphicFramePr>
          <p:cNvPr id="6" name="Content Placeholder 5"/>
          <p:cNvGraphicFramePr>
            <a:graphicFrameLocks noGrp="1"/>
          </p:cNvGraphicFramePr>
          <p:nvPr>
            <p:ph sz="half" idx="2"/>
          </p:nvPr>
        </p:nvGraphicFramePr>
        <p:xfrm>
          <a:off x="228600" y="1905000"/>
          <a:ext cx="4343400" cy="434339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7"/>
          <p:cNvSpPr>
            <a:spLocks noGrp="1"/>
          </p:cNvSpPr>
          <p:nvPr>
            <p:ph type="body" sz="quarter" idx="3"/>
          </p:nvPr>
        </p:nvSpPr>
        <p:spPr>
          <a:xfrm>
            <a:off x="4648200" y="1295400"/>
            <a:ext cx="4041775" cy="639762"/>
          </a:xfrm>
        </p:spPr>
        <p:txBody>
          <a:bodyPr>
            <a:normAutofit fontScale="92500" lnSpcReduction="20000"/>
          </a:bodyPr>
          <a:lstStyle/>
          <a:p>
            <a:r>
              <a:rPr lang="en-US" dirty="0" smtClean="0"/>
              <a:t>Resolved Vendor Issue Challenges</a:t>
            </a:r>
            <a:endParaRPr lang="en-US" dirty="0"/>
          </a:p>
        </p:txBody>
      </p:sp>
      <p:graphicFrame>
        <p:nvGraphicFramePr>
          <p:cNvPr id="10" name="Content Placeholder 9"/>
          <p:cNvGraphicFramePr>
            <a:graphicFrameLocks noGrp="1"/>
          </p:cNvGraphicFramePr>
          <p:nvPr>
            <p:ph sz="quarter" idx="4"/>
          </p:nvPr>
        </p:nvGraphicFramePr>
        <p:xfrm>
          <a:off x="4645025" y="1981200"/>
          <a:ext cx="4041775" cy="4144963"/>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81000" y="6155340"/>
            <a:ext cx="8229600" cy="523220"/>
          </a:xfrm>
          <a:prstGeom prst="rect">
            <a:avLst/>
          </a:prstGeom>
          <a:noFill/>
        </p:spPr>
        <p:txBody>
          <a:bodyPr wrap="square" rtlCol="0">
            <a:spAutoFit/>
          </a:bodyPr>
          <a:lstStyle/>
          <a:p>
            <a:r>
              <a:rPr lang="en-US" sz="1400" dirty="0" smtClean="0"/>
              <a:t>Data as of August 5, 2012, pulled from the ONC CRM. A total of 8,737 providers have a vendor issue challenge report ; 825 (9%) do not have a sub-category.  1,385 (16%) providers have resolved vendor issue challenges. </a:t>
            </a:r>
            <a:endParaRPr lang="en-US" sz="1400" dirty="0"/>
          </a:p>
        </p:txBody>
      </p:sp>
      <p:sp>
        <p:nvSpPr>
          <p:cNvPr id="9" name="TextBox 8"/>
          <p:cNvSpPr txBox="1"/>
          <p:nvPr/>
        </p:nvSpPr>
        <p:spPr>
          <a:xfrm>
            <a:off x="4495800" y="3200400"/>
            <a:ext cx="323165" cy="1151424"/>
          </a:xfrm>
          <a:prstGeom prst="rect">
            <a:avLst/>
          </a:prstGeom>
          <a:noFill/>
        </p:spPr>
        <p:txBody>
          <a:bodyPr vert="vert270" wrap="square" rtlCol="0">
            <a:spAutoFit/>
          </a:bodyPr>
          <a:lstStyle/>
          <a:p>
            <a:r>
              <a:rPr lang="en-US" sz="900" dirty="0" smtClean="0"/>
              <a:t>Number of Providers</a:t>
            </a:r>
            <a:endParaRPr lang="en-US" sz="9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Attestation Process Challenges</a:t>
            </a:r>
            <a:endParaRPr lang="en-US" dirty="0"/>
          </a:p>
        </p:txBody>
      </p:sp>
      <p:sp>
        <p:nvSpPr>
          <p:cNvPr id="5" name="Text Placeholder 4"/>
          <p:cNvSpPr>
            <a:spLocks noGrp="1"/>
          </p:cNvSpPr>
          <p:nvPr>
            <p:ph type="body" idx="1"/>
          </p:nvPr>
        </p:nvSpPr>
        <p:spPr/>
        <p:txBody>
          <a:bodyPr>
            <a:normAutofit fontScale="92500" lnSpcReduction="20000"/>
          </a:bodyPr>
          <a:lstStyle/>
          <a:p>
            <a:pPr algn="ctr"/>
            <a:r>
              <a:rPr lang="en-US" dirty="0" smtClean="0"/>
              <a:t>Unresolved Attestation Process Issues</a:t>
            </a:r>
            <a:endParaRPr lang="en-US" dirty="0"/>
          </a:p>
        </p:txBody>
      </p:sp>
      <p:graphicFrame>
        <p:nvGraphicFramePr>
          <p:cNvPr id="6" name="Content Placeholder 5"/>
          <p:cNvGraphicFramePr>
            <a:graphicFrameLocks noGrp="1"/>
          </p:cNvGraphicFramePr>
          <p:nvPr>
            <p:ph sz="half" idx="2"/>
          </p:nvPr>
        </p:nvGraphicFramePr>
        <p:xfrm>
          <a:off x="457200" y="2174875"/>
          <a:ext cx="4040188" cy="395128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7"/>
          <p:cNvSpPr>
            <a:spLocks noGrp="1"/>
          </p:cNvSpPr>
          <p:nvPr>
            <p:ph type="body" sz="quarter" idx="3"/>
          </p:nvPr>
        </p:nvSpPr>
        <p:spPr/>
        <p:txBody>
          <a:bodyPr>
            <a:normAutofit fontScale="92500" lnSpcReduction="20000"/>
          </a:bodyPr>
          <a:lstStyle/>
          <a:p>
            <a:pPr algn="ctr"/>
            <a:r>
              <a:rPr lang="en-US" dirty="0" smtClean="0"/>
              <a:t>Resolved Attestation Process Issues</a:t>
            </a:r>
            <a:endParaRPr lang="en-US" dirty="0"/>
          </a:p>
        </p:txBody>
      </p:sp>
      <p:graphicFrame>
        <p:nvGraphicFramePr>
          <p:cNvPr id="10" name="Content Placeholder 9"/>
          <p:cNvGraphicFramePr>
            <a:graphicFrameLocks noGrp="1"/>
          </p:cNvGraphicFramePr>
          <p:nvPr>
            <p:ph sz="quarter" idx="4"/>
          </p:nvPr>
        </p:nvGraphicFramePr>
        <p:xfrm>
          <a:off x="4645025" y="2174875"/>
          <a:ext cx="4041775" cy="395128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143000" y="6119336"/>
            <a:ext cx="7010400" cy="738664"/>
          </a:xfrm>
          <a:prstGeom prst="rect">
            <a:avLst/>
          </a:prstGeom>
          <a:noFill/>
        </p:spPr>
        <p:txBody>
          <a:bodyPr wrap="square" rtlCol="0">
            <a:spAutoFit/>
          </a:bodyPr>
          <a:lstStyle/>
          <a:p>
            <a:r>
              <a:rPr lang="en-US" sz="1400" dirty="0" smtClean="0"/>
              <a:t>Data as of August 5, 2012, pulled from the ONC CRM. A total of 4,878 providers have an attestation process challenge report; 1,230 (25%) do not have a sub-category.  1,419 (29%) providers have a resolved attestation process issue.</a:t>
            </a:r>
            <a:endParaRPr lang="en-US" sz="1400" dirty="0"/>
          </a:p>
        </p:txBody>
      </p:sp>
      <p:sp>
        <p:nvSpPr>
          <p:cNvPr id="9" name="TextBox 8"/>
          <p:cNvSpPr txBox="1"/>
          <p:nvPr/>
        </p:nvSpPr>
        <p:spPr>
          <a:xfrm>
            <a:off x="4495800" y="3200400"/>
            <a:ext cx="323165" cy="1151424"/>
          </a:xfrm>
          <a:prstGeom prst="rect">
            <a:avLst/>
          </a:prstGeom>
          <a:noFill/>
        </p:spPr>
        <p:txBody>
          <a:bodyPr vert="vert270" wrap="square" rtlCol="0">
            <a:spAutoFit/>
          </a:bodyPr>
          <a:lstStyle/>
          <a:p>
            <a:r>
              <a:rPr lang="en-US" sz="900" dirty="0" smtClean="0"/>
              <a:t>Number of Providers</a:t>
            </a:r>
            <a:endParaRPr lang="en-US" sz="9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dirty="0" smtClean="0"/>
              <a:t>Top Five Challenges by Practice Type</a:t>
            </a:r>
            <a:endParaRPr lang="en-US" dirty="0"/>
          </a:p>
        </p:txBody>
      </p:sp>
      <p:graphicFrame>
        <p:nvGraphicFramePr>
          <p:cNvPr id="6" name="Object 5"/>
          <p:cNvGraphicFramePr>
            <a:graphicFrameLocks noChangeAspect="1"/>
          </p:cNvGraphicFramePr>
          <p:nvPr/>
        </p:nvGraphicFramePr>
        <p:xfrm>
          <a:off x="152400" y="1190655"/>
          <a:ext cx="8839200" cy="5029200"/>
        </p:xfrm>
        <a:graphic>
          <a:graphicData uri="http://schemas.openxmlformats.org/presentationml/2006/ole">
            <p:oleObj spid="_x0000_s46082" name="Worksheet" r:id="rId3" imgW="10344150" imgH="6153150" progId="Excel.Sheet.12">
              <p:embed/>
            </p:oleObj>
          </a:graphicData>
        </a:graphic>
      </p:graphicFrame>
      <p:sp>
        <p:nvSpPr>
          <p:cNvPr id="7" name="TextBox 6"/>
          <p:cNvSpPr txBox="1"/>
          <p:nvPr/>
        </p:nvSpPr>
        <p:spPr>
          <a:xfrm>
            <a:off x="0" y="6596390"/>
            <a:ext cx="8915400" cy="261610"/>
          </a:xfrm>
          <a:prstGeom prst="rect">
            <a:avLst/>
          </a:prstGeom>
          <a:noFill/>
        </p:spPr>
        <p:txBody>
          <a:bodyPr wrap="square" rtlCol="0">
            <a:spAutoFit/>
          </a:bodyPr>
          <a:lstStyle/>
          <a:p>
            <a:r>
              <a:rPr lang="en-US" sz="1100" dirty="0" smtClean="0"/>
              <a:t>Data as of August 5 2012, pulled from the ONC CRM. Non-priority hospitals did not report any challenges. </a:t>
            </a:r>
          </a:p>
        </p:txBody>
      </p:sp>
      <p:sp>
        <p:nvSpPr>
          <p:cNvPr id="8" name="Rectangle 7"/>
          <p:cNvSpPr/>
          <p:nvPr/>
        </p:nvSpPr>
        <p:spPr>
          <a:xfrm>
            <a:off x="3733800" y="6296055"/>
            <a:ext cx="1676400" cy="2286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Attestation Process</a:t>
            </a:r>
            <a:endParaRPr lang="en-US" sz="1000" dirty="0">
              <a:solidFill>
                <a:schemeClr val="tx1"/>
              </a:solidFill>
            </a:endParaRPr>
          </a:p>
        </p:txBody>
      </p:sp>
      <p:sp>
        <p:nvSpPr>
          <p:cNvPr id="9" name="Rectangle 8"/>
          <p:cNvSpPr/>
          <p:nvPr/>
        </p:nvSpPr>
        <p:spPr>
          <a:xfrm>
            <a:off x="5486400" y="6296055"/>
            <a:ext cx="1676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Practice Issue</a:t>
            </a:r>
            <a:endParaRPr lang="en-US" sz="1100" dirty="0">
              <a:solidFill>
                <a:schemeClr val="tx1"/>
              </a:solidFill>
            </a:endParaRPr>
          </a:p>
        </p:txBody>
      </p:sp>
      <p:sp>
        <p:nvSpPr>
          <p:cNvPr id="10" name="Rectangle 9"/>
          <p:cNvSpPr/>
          <p:nvPr/>
        </p:nvSpPr>
        <p:spPr>
          <a:xfrm>
            <a:off x="7239000" y="6296055"/>
            <a:ext cx="1676400" cy="2286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solidFill>
              </a:rPr>
              <a:t>Vendor</a:t>
            </a:r>
            <a:r>
              <a:rPr lang="en-US" dirty="0" smtClean="0">
                <a:solidFill>
                  <a:schemeClr val="bg1"/>
                </a:solidFill>
              </a:rPr>
              <a:t> </a:t>
            </a:r>
            <a:r>
              <a:rPr lang="en-US" sz="1100" dirty="0" smtClean="0">
                <a:solidFill>
                  <a:schemeClr val="bg1"/>
                </a:solidFill>
              </a:rPr>
              <a:t>Issue</a:t>
            </a:r>
            <a:endParaRPr lang="en-US" sz="1100" dirty="0">
              <a:solidFill>
                <a:schemeClr val="bg1"/>
              </a:solidFill>
            </a:endParaRPr>
          </a:p>
        </p:txBody>
      </p:sp>
      <p:sp>
        <p:nvSpPr>
          <p:cNvPr id="11" name="Rectangle 10"/>
          <p:cNvSpPr/>
          <p:nvPr/>
        </p:nvSpPr>
        <p:spPr>
          <a:xfrm>
            <a:off x="1981200" y="6296055"/>
            <a:ext cx="1676400" cy="228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MU Measures</a:t>
            </a:r>
            <a:endParaRPr lang="en-US" sz="1100"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180"/>
            <a:ext cx="5943600" cy="1143000"/>
          </a:xfrm>
        </p:spPr>
        <p:txBody>
          <a:bodyPr>
            <a:normAutofit fontScale="90000"/>
          </a:bodyPr>
          <a:lstStyle/>
          <a:p>
            <a:r>
              <a:rPr lang="en-US" sz="3600" dirty="0" smtClean="0"/>
              <a:t>Top Five MU Measures-Specific Challenges by Practice Type</a:t>
            </a:r>
            <a:endParaRPr lang="en-US" sz="2700" dirty="0"/>
          </a:p>
        </p:txBody>
      </p:sp>
      <p:graphicFrame>
        <p:nvGraphicFramePr>
          <p:cNvPr id="4" name="Content Placeholder 3"/>
          <p:cNvGraphicFramePr>
            <a:graphicFrameLocks noGrp="1"/>
          </p:cNvGraphicFramePr>
          <p:nvPr>
            <p:ph idx="1"/>
          </p:nvPr>
        </p:nvGraphicFramePr>
        <p:xfrm>
          <a:off x="92360" y="1143000"/>
          <a:ext cx="8991600" cy="4648200"/>
        </p:xfrm>
        <a:graphic>
          <a:graphicData uri="http://schemas.openxmlformats.org/drawingml/2006/table">
            <a:tbl>
              <a:tblPr firstRow="1" bandRow="1">
                <a:tableStyleId>{5C22544A-7EE6-4342-B048-85BDC9FD1C3A}</a:tableStyleId>
              </a:tblPr>
              <a:tblGrid>
                <a:gridCol w="635341"/>
                <a:gridCol w="1172540"/>
                <a:gridCol w="1012413"/>
                <a:gridCol w="973976"/>
                <a:gridCol w="978535"/>
                <a:gridCol w="855525"/>
                <a:gridCol w="755020"/>
                <a:gridCol w="892296"/>
                <a:gridCol w="892296"/>
                <a:gridCol w="823658"/>
              </a:tblGrid>
              <a:tr h="906253">
                <a:tc>
                  <a:txBody>
                    <a:bodyPr/>
                    <a:lstStyle/>
                    <a:p>
                      <a:r>
                        <a:rPr lang="en-US" sz="1400" dirty="0" smtClean="0"/>
                        <a:t>Rank</a:t>
                      </a:r>
                      <a:endParaRPr lang="en-US" sz="1400" dirty="0"/>
                    </a:p>
                  </a:txBody>
                  <a:tcPr anchor="b"/>
                </a:tc>
                <a:tc>
                  <a:txBody>
                    <a:bodyPr/>
                    <a:lstStyle/>
                    <a:p>
                      <a:pPr algn="l" fontAlgn="t"/>
                      <a:r>
                        <a:rPr lang="en-US" sz="1400" b="1" i="0" u="none" strike="noStrike" dirty="0">
                          <a:solidFill>
                            <a:schemeClr val="bg1"/>
                          </a:solidFill>
                          <a:latin typeface="Calibri"/>
                        </a:rPr>
                        <a:t>CHCs</a:t>
                      </a:r>
                    </a:p>
                  </a:txBody>
                  <a:tcPr marL="9525" marR="9525" marT="9525" marB="0" anchor="b"/>
                </a:tc>
                <a:tc>
                  <a:txBody>
                    <a:bodyPr/>
                    <a:lstStyle/>
                    <a:p>
                      <a:pPr algn="l" fontAlgn="t"/>
                      <a:r>
                        <a:rPr lang="en-US" sz="1400" b="1" i="0" u="none" strike="noStrike" dirty="0">
                          <a:solidFill>
                            <a:schemeClr val="bg1"/>
                          </a:solidFill>
                          <a:latin typeface="Calibri"/>
                        </a:rPr>
                        <a:t>CAHs</a:t>
                      </a:r>
                    </a:p>
                  </a:txBody>
                  <a:tcPr marL="9525" marR="9525" marT="9525" marB="0" anchor="b"/>
                </a:tc>
                <a:tc>
                  <a:txBody>
                    <a:bodyPr/>
                    <a:lstStyle/>
                    <a:p>
                      <a:pPr algn="l" fontAlgn="t"/>
                      <a:r>
                        <a:rPr lang="en-US" sz="1400" b="1" i="0" u="none" strike="noStrike" dirty="0">
                          <a:solidFill>
                            <a:schemeClr val="bg1"/>
                          </a:solidFill>
                          <a:latin typeface="Calibri"/>
                        </a:rPr>
                        <a:t>Other Underserved Setting</a:t>
                      </a:r>
                    </a:p>
                  </a:txBody>
                  <a:tcPr marL="9525" marR="9525" marT="9525" marB="0" anchor="b"/>
                </a:tc>
                <a:tc>
                  <a:txBody>
                    <a:bodyPr/>
                    <a:lstStyle/>
                    <a:p>
                      <a:pPr algn="l" fontAlgn="t"/>
                      <a:r>
                        <a:rPr lang="en-US" sz="1400" b="1" i="0" u="none" strike="noStrike" dirty="0">
                          <a:solidFill>
                            <a:schemeClr val="bg1"/>
                          </a:solidFill>
                          <a:latin typeface="Calibri"/>
                        </a:rPr>
                        <a:t>Practice Consortium</a:t>
                      </a:r>
                    </a:p>
                  </a:txBody>
                  <a:tcPr marL="9525" marR="9525" marT="9525" marB="0" anchor="b"/>
                </a:tc>
                <a:tc>
                  <a:txBody>
                    <a:bodyPr/>
                    <a:lstStyle/>
                    <a:p>
                      <a:pPr algn="l" fontAlgn="t"/>
                      <a:r>
                        <a:rPr lang="en-US" sz="1400" b="1" i="0" u="none" strike="noStrike" dirty="0">
                          <a:solidFill>
                            <a:schemeClr val="bg1"/>
                          </a:solidFill>
                          <a:latin typeface="Calibri"/>
                        </a:rPr>
                        <a:t>Private Practice </a:t>
                      </a:r>
                      <a:endParaRPr lang="en-US" sz="1400" b="1" i="0" u="none" strike="noStrike" dirty="0" smtClean="0">
                        <a:solidFill>
                          <a:schemeClr val="bg1"/>
                        </a:solidFill>
                        <a:latin typeface="Calibri"/>
                      </a:endParaRPr>
                    </a:p>
                    <a:p>
                      <a:pPr algn="l" fontAlgn="t"/>
                      <a:r>
                        <a:rPr lang="en-US" sz="1400" b="1" i="0" u="none" strike="noStrike" dirty="0" smtClean="0">
                          <a:solidFill>
                            <a:schemeClr val="bg1"/>
                          </a:solidFill>
                          <a:latin typeface="Calibri"/>
                        </a:rPr>
                        <a:t>1-10</a:t>
                      </a:r>
                      <a:endParaRPr lang="en-US" sz="1400" b="1" i="0" u="none" strike="noStrike" dirty="0">
                        <a:solidFill>
                          <a:schemeClr val="bg1"/>
                        </a:solidFill>
                        <a:latin typeface="Calibri"/>
                      </a:endParaRPr>
                    </a:p>
                  </a:txBody>
                  <a:tcPr marL="9525" marR="9525" marT="9525" marB="0" anchor="b"/>
                </a:tc>
                <a:tc>
                  <a:txBody>
                    <a:bodyPr/>
                    <a:lstStyle/>
                    <a:p>
                      <a:pPr algn="l" fontAlgn="t"/>
                      <a:r>
                        <a:rPr lang="en-US" sz="1400" b="1" i="0" u="none" strike="noStrike" dirty="0">
                          <a:solidFill>
                            <a:schemeClr val="bg1"/>
                          </a:solidFill>
                          <a:latin typeface="Calibri"/>
                        </a:rPr>
                        <a:t>Public Hospitals</a:t>
                      </a:r>
                    </a:p>
                  </a:txBody>
                  <a:tcPr marL="9525" marR="9525" marT="9525" marB="0" anchor="b"/>
                </a:tc>
                <a:tc>
                  <a:txBody>
                    <a:bodyPr/>
                    <a:lstStyle/>
                    <a:p>
                      <a:pPr algn="l" fontAlgn="t"/>
                      <a:r>
                        <a:rPr lang="en-US" sz="1400" b="1" i="0" u="none" strike="noStrike" dirty="0" smtClean="0">
                          <a:solidFill>
                            <a:schemeClr val="bg1"/>
                          </a:solidFill>
                          <a:latin typeface="Calibri"/>
                        </a:rPr>
                        <a:t>Rural Hospital</a:t>
                      </a:r>
                      <a:endParaRPr lang="en-US" sz="1400" b="1" i="0" u="none" strike="noStrike" dirty="0">
                        <a:solidFill>
                          <a:schemeClr val="bg1"/>
                        </a:solidFill>
                        <a:latin typeface="Calibri"/>
                      </a:endParaRPr>
                    </a:p>
                  </a:txBody>
                  <a:tcPr marL="9525" marR="9525" marT="9525" marB="0" anchor="b"/>
                </a:tc>
                <a:tc>
                  <a:txBody>
                    <a:bodyPr/>
                    <a:lstStyle/>
                    <a:p>
                      <a:pPr algn="l" fontAlgn="t"/>
                      <a:r>
                        <a:rPr lang="en-US" sz="1400" b="1" i="0" u="none" strike="noStrike" dirty="0">
                          <a:solidFill>
                            <a:schemeClr val="bg1"/>
                          </a:solidFill>
                          <a:latin typeface="Calibri"/>
                        </a:rPr>
                        <a:t>Rural Health Clinic</a:t>
                      </a:r>
                    </a:p>
                  </a:txBody>
                  <a:tcPr marL="9525" marR="9525" marT="9525" marB="0" anchor="b"/>
                </a:tc>
                <a:tc>
                  <a:txBody>
                    <a:bodyPr/>
                    <a:lstStyle/>
                    <a:p>
                      <a:pPr algn="l" fontAlgn="t"/>
                      <a:r>
                        <a:rPr lang="en-US" sz="1400" b="1" i="0" u="none" strike="noStrike" dirty="0">
                          <a:solidFill>
                            <a:schemeClr val="bg1"/>
                          </a:solidFill>
                          <a:latin typeface="Calibri"/>
                        </a:rPr>
                        <a:t>Specialty Practice</a:t>
                      </a:r>
                    </a:p>
                  </a:txBody>
                  <a:tcPr marL="9525" marR="9525" marT="9525" marB="0" anchor="b"/>
                </a:tc>
              </a:tr>
              <a:tr h="701615">
                <a:tc>
                  <a:txBody>
                    <a:bodyPr/>
                    <a:lstStyle/>
                    <a:p>
                      <a:pPr algn="ctr"/>
                      <a:r>
                        <a:rPr lang="en-US" sz="1400" b="1" dirty="0" smtClean="0"/>
                        <a:t>1</a:t>
                      </a:r>
                    </a:p>
                  </a:txBody>
                  <a:tcPr anchor="ctr"/>
                </a:tc>
                <a:tc>
                  <a:txBody>
                    <a:bodyPr/>
                    <a:lstStyle/>
                    <a:p>
                      <a:pPr algn="l" fontAlgn="t"/>
                      <a:r>
                        <a:rPr lang="en-US" sz="1100" b="1" i="0" u="none" strike="noStrike" dirty="0">
                          <a:solidFill>
                            <a:srgbClr val="000000"/>
                          </a:solidFill>
                          <a:latin typeface="Calibri"/>
                        </a:rPr>
                        <a:t>Core 15: Security Review</a:t>
                      </a:r>
                    </a:p>
                  </a:txBody>
                  <a:tcPr marL="0" marR="0" marT="0" marB="0" anchor="ctr"/>
                </a:tc>
                <a:tc>
                  <a:txBody>
                    <a:bodyPr/>
                    <a:lstStyle/>
                    <a:p>
                      <a:pPr algn="l" fontAlgn="t"/>
                      <a:r>
                        <a:rPr lang="en-US" sz="1100" b="1" i="0" u="none" strike="noStrike" dirty="0">
                          <a:solidFill>
                            <a:srgbClr val="000000"/>
                          </a:solidFill>
                          <a:latin typeface="Calibri"/>
                        </a:rPr>
                        <a:t>Menu 4: Patient Reminders</a:t>
                      </a:r>
                    </a:p>
                  </a:txBody>
                  <a:tcPr marL="0" marR="0" marT="0" marB="0" anchor="ctr"/>
                </a:tc>
                <a:tc>
                  <a:txBody>
                    <a:bodyPr/>
                    <a:lstStyle/>
                    <a:p>
                      <a:pPr algn="l" fontAlgn="t"/>
                      <a:r>
                        <a:rPr lang="en-US" sz="1100" b="1" i="0" u="none" strike="noStrike" dirty="0">
                          <a:solidFill>
                            <a:srgbClr val="000000"/>
                          </a:solidFill>
                          <a:latin typeface="Calibri"/>
                        </a:rPr>
                        <a:t>Core 13: Clinical Summary</a:t>
                      </a:r>
                    </a:p>
                  </a:txBody>
                  <a:tcPr marL="0" marR="0" marT="0" marB="0" anchor="ctr"/>
                </a:tc>
                <a:tc>
                  <a:txBody>
                    <a:bodyPr/>
                    <a:lstStyle/>
                    <a:p>
                      <a:pPr algn="l" fontAlgn="t"/>
                      <a:r>
                        <a:rPr lang="en-US" sz="1100" b="1" i="0" u="none" strike="noStrike">
                          <a:solidFill>
                            <a:srgbClr val="000000"/>
                          </a:solidFill>
                          <a:latin typeface="Calibri"/>
                        </a:rPr>
                        <a:t>Core 15: Security Review</a:t>
                      </a:r>
                    </a:p>
                  </a:txBody>
                  <a:tcPr marL="0" marR="0" marT="0" marB="0" anchor="ctr"/>
                </a:tc>
                <a:tc>
                  <a:txBody>
                    <a:bodyPr/>
                    <a:lstStyle/>
                    <a:p>
                      <a:pPr algn="l" fontAlgn="t"/>
                      <a:r>
                        <a:rPr lang="en-US" sz="1100" b="1" i="0" u="none" strike="noStrike" dirty="0">
                          <a:solidFill>
                            <a:srgbClr val="000000"/>
                          </a:solidFill>
                          <a:latin typeface="Calibri"/>
                        </a:rPr>
                        <a:t>Core 13: Clinical Summary</a:t>
                      </a:r>
                    </a:p>
                  </a:txBody>
                  <a:tcPr marL="0" marR="0" marT="0" marB="0" anchor="ctr"/>
                </a:tc>
                <a:tc>
                  <a:txBody>
                    <a:bodyPr/>
                    <a:lstStyle/>
                    <a:p>
                      <a:pPr algn="l" fontAlgn="t"/>
                      <a:r>
                        <a:rPr lang="en-US" sz="1100" b="1" i="0" u="none" strike="noStrike" dirty="0">
                          <a:solidFill>
                            <a:srgbClr val="000000"/>
                          </a:solidFill>
                          <a:latin typeface="Calibri"/>
                        </a:rPr>
                        <a:t>Core CQMs</a:t>
                      </a:r>
                    </a:p>
                  </a:txBody>
                  <a:tcPr marL="0" marR="0" marT="0" marB="0" anchor="ctr"/>
                </a:tc>
                <a:tc>
                  <a:txBody>
                    <a:bodyPr/>
                    <a:lstStyle/>
                    <a:p>
                      <a:pPr algn="l" fontAlgn="t"/>
                      <a:r>
                        <a:rPr lang="en-US" sz="1100" b="1" i="0" u="none" strike="noStrike">
                          <a:solidFill>
                            <a:srgbClr val="000000"/>
                          </a:solidFill>
                          <a:latin typeface="Calibri"/>
                        </a:rPr>
                        <a:t>Core 8: Vital Signs</a:t>
                      </a:r>
                    </a:p>
                  </a:txBody>
                  <a:tcPr marL="0" marR="0" marT="0" marB="0" anchor="ctr"/>
                </a:tc>
                <a:tc>
                  <a:txBody>
                    <a:bodyPr/>
                    <a:lstStyle/>
                    <a:p>
                      <a:pPr algn="l" fontAlgn="t"/>
                      <a:r>
                        <a:rPr lang="en-US" sz="1100" b="1" i="0" u="none" strike="noStrike" dirty="0">
                          <a:solidFill>
                            <a:srgbClr val="000000"/>
                          </a:solidFill>
                          <a:latin typeface="Calibri"/>
                        </a:rPr>
                        <a:t>Core 4: </a:t>
                      </a:r>
                      <a:r>
                        <a:rPr lang="en-US" sz="1100" b="1" i="0" u="none" strike="noStrike" dirty="0" err="1">
                          <a:solidFill>
                            <a:srgbClr val="000000"/>
                          </a:solidFill>
                          <a:latin typeface="Calibri"/>
                        </a:rPr>
                        <a:t>eRx</a:t>
                      </a:r>
                      <a:endParaRPr lang="en-US" sz="1100" b="1" i="0" u="none" strike="noStrike" dirty="0">
                        <a:solidFill>
                          <a:srgbClr val="000000"/>
                        </a:solidFill>
                        <a:latin typeface="Calibri"/>
                      </a:endParaRPr>
                    </a:p>
                  </a:txBody>
                  <a:tcPr marL="0" marR="0" marT="0" marB="0" anchor="ctr"/>
                </a:tc>
                <a:tc>
                  <a:txBody>
                    <a:bodyPr/>
                    <a:lstStyle/>
                    <a:p>
                      <a:pPr algn="l" fontAlgn="t"/>
                      <a:r>
                        <a:rPr lang="en-US" sz="1100" b="1" i="0" u="none" strike="noStrike" dirty="0">
                          <a:solidFill>
                            <a:srgbClr val="000000"/>
                          </a:solidFill>
                          <a:latin typeface="Calibri"/>
                        </a:rPr>
                        <a:t>Core 9: Smoking Status</a:t>
                      </a:r>
                    </a:p>
                  </a:txBody>
                  <a:tcPr marL="0" marR="0" marT="0" marB="0" anchor="ctr"/>
                </a:tc>
              </a:tr>
              <a:tr h="701615">
                <a:tc>
                  <a:txBody>
                    <a:bodyPr/>
                    <a:lstStyle/>
                    <a:p>
                      <a:pPr algn="ctr"/>
                      <a:r>
                        <a:rPr lang="en-US" sz="1400" b="1" dirty="0" smtClean="0"/>
                        <a:t>2</a:t>
                      </a:r>
                      <a:endParaRPr lang="en-US" sz="1400" b="1" dirty="0"/>
                    </a:p>
                  </a:txBody>
                  <a:tcPr anchor="ctr"/>
                </a:tc>
                <a:tc>
                  <a:txBody>
                    <a:bodyPr/>
                    <a:lstStyle/>
                    <a:p>
                      <a:pPr algn="l" fontAlgn="t"/>
                      <a:r>
                        <a:rPr lang="en-US" sz="1100" b="1" i="0" u="none" strike="noStrike">
                          <a:solidFill>
                            <a:srgbClr val="000000"/>
                          </a:solidFill>
                          <a:latin typeface="Calibri"/>
                        </a:rPr>
                        <a:t>Menu 9: Immunization</a:t>
                      </a:r>
                    </a:p>
                  </a:txBody>
                  <a:tcPr marL="0" marR="0" marT="0" marB="0" anchor="ctr"/>
                </a:tc>
                <a:tc>
                  <a:txBody>
                    <a:bodyPr/>
                    <a:lstStyle/>
                    <a:p>
                      <a:pPr algn="l" fontAlgn="t"/>
                      <a:r>
                        <a:rPr lang="en-US" sz="1100" b="1" i="0" u="none" strike="noStrike" dirty="0">
                          <a:solidFill>
                            <a:srgbClr val="000000"/>
                          </a:solidFill>
                          <a:latin typeface="Calibri"/>
                        </a:rPr>
                        <a:t>Core 13: Clinical Summary</a:t>
                      </a:r>
                    </a:p>
                  </a:txBody>
                  <a:tcPr marL="0" marR="0" marT="0" marB="0" anchor="ctr"/>
                </a:tc>
                <a:tc>
                  <a:txBody>
                    <a:bodyPr/>
                    <a:lstStyle/>
                    <a:p>
                      <a:pPr algn="l" fontAlgn="t"/>
                      <a:r>
                        <a:rPr lang="en-US" sz="1100" b="1" i="0" u="none" strike="noStrike" dirty="0">
                          <a:solidFill>
                            <a:srgbClr val="000000"/>
                          </a:solidFill>
                          <a:latin typeface="Calibri"/>
                        </a:rPr>
                        <a:t>Menu 8: Summary Care Record</a:t>
                      </a:r>
                    </a:p>
                  </a:txBody>
                  <a:tcPr marL="0" marR="0" marT="0" marB="0" anchor="ctr"/>
                </a:tc>
                <a:tc>
                  <a:txBody>
                    <a:bodyPr/>
                    <a:lstStyle/>
                    <a:p>
                      <a:pPr algn="l" fontAlgn="t"/>
                      <a:r>
                        <a:rPr lang="en-US" sz="1100" b="1" i="0" u="none" strike="noStrike" dirty="0">
                          <a:solidFill>
                            <a:srgbClr val="000000"/>
                          </a:solidFill>
                          <a:latin typeface="Calibri"/>
                        </a:rPr>
                        <a:t>Core 13: Clinical Summary</a:t>
                      </a:r>
                    </a:p>
                  </a:txBody>
                  <a:tcPr marL="0" marR="0" marT="0" marB="0" anchor="ctr"/>
                </a:tc>
                <a:tc>
                  <a:txBody>
                    <a:bodyPr/>
                    <a:lstStyle/>
                    <a:p>
                      <a:pPr algn="l" fontAlgn="t"/>
                      <a:r>
                        <a:rPr lang="en-US" sz="1100" b="1" i="0" u="none" strike="noStrike">
                          <a:solidFill>
                            <a:srgbClr val="000000"/>
                          </a:solidFill>
                          <a:latin typeface="Calibri"/>
                        </a:rPr>
                        <a:t>Core 15: Security Review</a:t>
                      </a:r>
                    </a:p>
                  </a:txBody>
                  <a:tcPr marL="0" marR="0" marT="0" marB="0" anchor="ctr"/>
                </a:tc>
                <a:tc>
                  <a:txBody>
                    <a:bodyPr/>
                    <a:lstStyle/>
                    <a:p>
                      <a:pPr algn="l" fontAlgn="t"/>
                      <a:r>
                        <a:rPr lang="en-US" sz="1100" b="1" i="0" u="none" strike="noStrike">
                          <a:solidFill>
                            <a:srgbClr val="000000"/>
                          </a:solidFill>
                          <a:latin typeface="Calibri"/>
                        </a:rPr>
                        <a:t>Core 13: Clinical Summary</a:t>
                      </a:r>
                    </a:p>
                  </a:txBody>
                  <a:tcPr marL="0" marR="0" marT="0" marB="0" anchor="ctr"/>
                </a:tc>
                <a:tc>
                  <a:txBody>
                    <a:bodyPr/>
                    <a:lstStyle/>
                    <a:p>
                      <a:pPr algn="l" fontAlgn="t"/>
                      <a:r>
                        <a:rPr lang="en-US" sz="1100" b="1" i="0" u="none" strike="noStrike" dirty="0">
                          <a:solidFill>
                            <a:srgbClr val="000000"/>
                          </a:solidFill>
                          <a:latin typeface="Calibri"/>
                        </a:rPr>
                        <a:t>Core 9: Smoking Status</a:t>
                      </a:r>
                    </a:p>
                  </a:txBody>
                  <a:tcPr marL="0" marR="0" marT="0" marB="0" anchor="ctr"/>
                </a:tc>
                <a:tc>
                  <a:txBody>
                    <a:bodyPr/>
                    <a:lstStyle/>
                    <a:p>
                      <a:pPr algn="l" fontAlgn="t"/>
                      <a:r>
                        <a:rPr lang="en-US" sz="1100" b="1" i="0" u="none" strike="noStrike" dirty="0">
                          <a:solidFill>
                            <a:srgbClr val="000000"/>
                          </a:solidFill>
                          <a:latin typeface="Calibri"/>
                        </a:rPr>
                        <a:t>Core 13: Clinical Summary</a:t>
                      </a:r>
                    </a:p>
                  </a:txBody>
                  <a:tcPr marL="0" marR="0" marT="0" marB="0" anchor="ctr"/>
                </a:tc>
                <a:tc>
                  <a:txBody>
                    <a:bodyPr/>
                    <a:lstStyle/>
                    <a:p>
                      <a:pPr algn="l" fontAlgn="t"/>
                      <a:r>
                        <a:rPr lang="en-US" sz="1100" b="1" i="0" u="none" strike="noStrike">
                          <a:solidFill>
                            <a:srgbClr val="000000"/>
                          </a:solidFill>
                          <a:latin typeface="Calibri"/>
                        </a:rPr>
                        <a:t>Core 4: eRx</a:t>
                      </a:r>
                    </a:p>
                  </a:txBody>
                  <a:tcPr marL="0" marR="0" marT="0" marB="0" anchor="ctr"/>
                </a:tc>
              </a:tr>
              <a:tr h="701615">
                <a:tc>
                  <a:txBody>
                    <a:bodyPr/>
                    <a:lstStyle/>
                    <a:p>
                      <a:pPr algn="ctr"/>
                      <a:r>
                        <a:rPr lang="en-US" sz="1400" b="1" dirty="0" smtClean="0"/>
                        <a:t>3</a:t>
                      </a:r>
                      <a:endParaRPr lang="en-US" sz="1400" b="1" dirty="0"/>
                    </a:p>
                  </a:txBody>
                  <a:tcPr anchor="ctr"/>
                </a:tc>
                <a:tc>
                  <a:txBody>
                    <a:bodyPr/>
                    <a:lstStyle/>
                    <a:p>
                      <a:pPr algn="l" fontAlgn="t"/>
                      <a:r>
                        <a:rPr lang="en-US" sz="1100" b="1" i="0" u="none" strike="noStrike">
                          <a:solidFill>
                            <a:srgbClr val="000000"/>
                          </a:solidFill>
                          <a:latin typeface="Calibri"/>
                        </a:rPr>
                        <a:t>Menu 5: Electronic Access</a:t>
                      </a:r>
                    </a:p>
                  </a:txBody>
                  <a:tcPr marL="0" marR="0" marT="0" marB="0" anchor="ctr"/>
                </a:tc>
                <a:tc>
                  <a:txBody>
                    <a:bodyPr/>
                    <a:lstStyle/>
                    <a:p>
                      <a:pPr algn="l" fontAlgn="t"/>
                      <a:r>
                        <a:rPr lang="en-US" sz="1100" b="1" i="0" u="none" strike="noStrike" dirty="0">
                          <a:solidFill>
                            <a:srgbClr val="000000"/>
                          </a:solidFill>
                          <a:latin typeface="Calibri"/>
                        </a:rPr>
                        <a:t>Menu 8: Summary Care Record</a:t>
                      </a:r>
                    </a:p>
                  </a:txBody>
                  <a:tcPr marL="0" marR="0" marT="0" marB="0" anchor="ctr"/>
                </a:tc>
                <a:tc>
                  <a:txBody>
                    <a:bodyPr/>
                    <a:lstStyle/>
                    <a:p>
                      <a:pPr algn="l" fontAlgn="t"/>
                      <a:r>
                        <a:rPr lang="en-US" sz="1100" b="1" i="0" u="none" strike="noStrike" dirty="0">
                          <a:solidFill>
                            <a:srgbClr val="000000"/>
                          </a:solidFill>
                          <a:latin typeface="Calibri"/>
                        </a:rPr>
                        <a:t>Menu 4: Patient Reminders</a:t>
                      </a:r>
                    </a:p>
                  </a:txBody>
                  <a:tcPr marL="0" marR="0" marT="0" marB="0" anchor="ctr"/>
                </a:tc>
                <a:tc>
                  <a:txBody>
                    <a:bodyPr/>
                    <a:lstStyle/>
                    <a:p>
                      <a:pPr algn="l" fontAlgn="t"/>
                      <a:r>
                        <a:rPr lang="en-US" sz="1100" b="1" i="0" u="none" strike="noStrike">
                          <a:solidFill>
                            <a:srgbClr val="000000"/>
                          </a:solidFill>
                          <a:latin typeface="Calibri"/>
                        </a:rPr>
                        <a:t>Core 14: Electronic Exchange</a:t>
                      </a:r>
                    </a:p>
                  </a:txBody>
                  <a:tcPr marL="0" marR="0" marT="0" marB="0" anchor="ctr"/>
                </a:tc>
                <a:tc>
                  <a:txBody>
                    <a:bodyPr/>
                    <a:lstStyle/>
                    <a:p>
                      <a:pPr algn="l" fontAlgn="t"/>
                      <a:r>
                        <a:rPr lang="en-US" sz="1100" b="1" i="0" u="none" strike="noStrike" dirty="0">
                          <a:solidFill>
                            <a:srgbClr val="000000"/>
                          </a:solidFill>
                          <a:latin typeface="Calibri"/>
                        </a:rPr>
                        <a:t>Menu 9: Immunization</a:t>
                      </a:r>
                    </a:p>
                  </a:txBody>
                  <a:tcPr marL="0" marR="0" marT="0" marB="0" anchor="ctr"/>
                </a:tc>
                <a:tc>
                  <a:txBody>
                    <a:bodyPr/>
                    <a:lstStyle/>
                    <a:p>
                      <a:pPr algn="l" fontAlgn="t"/>
                      <a:r>
                        <a:rPr lang="en-US" sz="1100" b="1" i="0" u="none" strike="noStrike" dirty="0">
                          <a:solidFill>
                            <a:srgbClr val="000000"/>
                          </a:solidFill>
                          <a:latin typeface="Calibri"/>
                        </a:rPr>
                        <a:t>Core 1: CPOE</a:t>
                      </a:r>
                    </a:p>
                  </a:txBody>
                  <a:tcPr marL="0" marR="0" marT="0" marB="0" anchor="ctr"/>
                </a:tc>
                <a:tc>
                  <a:txBody>
                    <a:bodyPr/>
                    <a:lstStyle/>
                    <a:p>
                      <a:pPr algn="l" fontAlgn="t"/>
                      <a:r>
                        <a:rPr lang="en-US" sz="1100" b="1" i="0" u="none" strike="noStrike" dirty="0" smtClean="0">
                          <a:solidFill>
                            <a:srgbClr val="000000"/>
                          </a:solidFill>
                          <a:latin typeface="Calibri"/>
                        </a:rPr>
                        <a:t>N/A</a:t>
                      </a:r>
                      <a:endParaRPr lang="en-US" sz="1100" b="1" i="0" u="none" strike="noStrike" dirty="0">
                        <a:solidFill>
                          <a:srgbClr val="000000"/>
                        </a:solidFill>
                        <a:latin typeface="Calibri"/>
                      </a:endParaRPr>
                    </a:p>
                  </a:txBody>
                  <a:tcPr marL="0" marR="0" marT="0" marB="0" anchor="ctr"/>
                </a:tc>
                <a:tc>
                  <a:txBody>
                    <a:bodyPr/>
                    <a:lstStyle/>
                    <a:p>
                      <a:pPr algn="l" fontAlgn="t"/>
                      <a:r>
                        <a:rPr lang="en-US" sz="1100" b="1" i="0" u="none" strike="noStrike" dirty="0">
                          <a:solidFill>
                            <a:srgbClr val="000000"/>
                          </a:solidFill>
                          <a:latin typeface="Calibri"/>
                        </a:rPr>
                        <a:t>Core CQMs</a:t>
                      </a:r>
                    </a:p>
                  </a:txBody>
                  <a:tcPr marL="0" marR="0" marT="0" marB="0" anchor="ctr"/>
                </a:tc>
                <a:tc>
                  <a:txBody>
                    <a:bodyPr/>
                    <a:lstStyle/>
                    <a:p>
                      <a:pPr algn="l" fontAlgn="t"/>
                      <a:r>
                        <a:rPr lang="en-US" sz="1100" b="1" i="0" u="none" strike="noStrike" dirty="0">
                          <a:solidFill>
                            <a:srgbClr val="000000"/>
                          </a:solidFill>
                          <a:latin typeface="Calibri"/>
                        </a:rPr>
                        <a:t>Core 13: Clinical Summary</a:t>
                      </a:r>
                    </a:p>
                  </a:txBody>
                  <a:tcPr marL="0" marR="0" marT="0" marB="0" anchor="ctr"/>
                </a:tc>
              </a:tr>
              <a:tr h="701615">
                <a:tc>
                  <a:txBody>
                    <a:bodyPr/>
                    <a:lstStyle/>
                    <a:p>
                      <a:pPr algn="ctr"/>
                      <a:r>
                        <a:rPr lang="en-US" sz="1400" b="1" dirty="0" smtClean="0"/>
                        <a:t>4</a:t>
                      </a:r>
                      <a:endParaRPr lang="en-US" sz="1400" b="1" dirty="0"/>
                    </a:p>
                  </a:txBody>
                  <a:tcPr anchor="ctr"/>
                </a:tc>
                <a:tc>
                  <a:txBody>
                    <a:bodyPr/>
                    <a:lstStyle/>
                    <a:p>
                      <a:pPr algn="l" fontAlgn="t"/>
                      <a:r>
                        <a:rPr lang="en-US" sz="1100" b="1" i="0" u="none" strike="noStrike">
                          <a:solidFill>
                            <a:srgbClr val="000000"/>
                          </a:solidFill>
                          <a:latin typeface="Calibri"/>
                        </a:rPr>
                        <a:t>Core 4: eRx</a:t>
                      </a:r>
                    </a:p>
                  </a:txBody>
                  <a:tcPr marL="0" marR="0" marT="0" marB="0" anchor="ctr"/>
                </a:tc>
                <a:tc>
                  <a:txBody>
                    <a:bodyPr/>
                    <a:lstStyle/>
                    <a:p>
                      <a:pPr algn="l" fontAlgn="t"/>
                      <a:r>
                        <a:rPr lang="en-US" sz="1100" b="1" i="0" u="none" strike="noStrike">
                          <a:solidFill>
                            <a:srgbClr val="000000"/>
                          </a:solidFill>
                          <a:latin typeface="Calibri"/>
                        </a:rPr>
                        <a:t>Menu 7: Medication Reconciliation</a:t>
                      </a:r>
                    </a:p>
                  </a:txBody>
                  <a:tcPr marL="0" marR="0" marT="0" marB="0" anchor="ctr"/>
                </a:tc>
                <a:tc>
                  <a:txBody>
                    <a:bodyPr/>
                    <a:lstStyle/>
                    <a:p>
                      <a:pPr algn="l" fontAlgn="t"/>
                      <a:r>
                        <a:rPr lang="en-US" sz="1100" b="1" i="0" u="none" strike="noStrike" dirty="0">
                          <a:solidFill>
                            <a:srgbClr val="000000"/>
                          </a:solidFill>
                          <a:latin typeface="Calibri"/>
                        </a:rPr>
                        <a:t>Menu 7: Medication Reconciliation</a:t>
                      </a:r>
                    </a:p>
                  </a:txBody>
                  <a:tcPr marL="0" marR="0" marT="0" marB="0" anchor="ctr"/>
                </a:tc>
                <a:tc>
                  <a:txBody>
                    <a:bodyPr/>
                    <a:lstStyle/>
                    <a:p>
                      <a:pPr algn="l" fontAlgn="t"/>
                      <a:r>
                        <a:rPr lang="en-US" sz="1100" b="1" i="0" u="none" strike="noStrike" dirty="0">
                          <a:solidFill>
                            <a:srgbClr val="000000"/>
                          </a:solidFill>
                          <a:latin typeface="Calibri"/>
                        </a:rPr>
                        <a:t>Core 11: Implement CDS</a:t>
                      </a:r>
                    </a:p>
                  </a:txBody>
                  <a:tcPr marL="0" marR="0" marT="0" marB="0" anchor="ctr"/>
                </a:tc>
                <a:tc>
                  <a:txBody>
                    <a:bodyPr/>
                    <a:lstStyle/>
                    <a:p>
                      <a:pPr algn="l" fontAlgn="t"/>
                      <a:r>
                        <a:rPr lang="en-US" sz="1100" b="1" i="0" u="none" strike="noStrike">
                          <a:solidFill>
                            <a:srgbClr val="000000"/>
                          </a:solidFill>
                          <a:latin typeface="Calibri"/>
                        </a:rPr>
                        <a:t>Core 14: Electronic Exchange</a:t>
                      </a:r>
                    </a:p>
                  </a:txBody>
                  <a:tcPr marL="0" marR="0" marT="0" marB="0" anchor="ctr"/>
                </a:tc>
                <a:tc>
                  <a:txBody>
                    <a:bodyPr/>
                    <a:lstStyle/>
                    <a:p>
                      <a:pPr algn="l" fontAlgn="t"/>
                      <a:r>
                        <a:rPr lang="en-US" sz="1100" b="1" i="0" u="none" strike="noStrike" dirty="0">
                          <a:solidFill>
                            <a:srgbClr val="000000"/>
                          </a:solidFill>
                          <a:latin typeface="Calibri"/>
                        </a:rPr>
                        <a:t>Core 9: Smoking Status</a:t>
                      </a:r>
                    </a:p>
                  </a:txBody>
                  <a:tcPr marL="0" marR="0" marT="0" marB="0" anchor="ctr"/>
                </a:tc>
                <a:tc>
                  <a:txBody>
                    <a:bodyPr/>
                    <a:lstStyle/>
                    <a:p>
                      <a:pPr algn="l" fontAlgn="t"/>
                      <a:r>
                        <a:rPr lang="en-US" sz="1100" b="1" i="0" u="none" strike="noStrike" dirty="0" smtClean="0">
                          <a:solidFill>
                            <a:srgbClr val="000000"/>
                          </a:solidFill>
                          <a:latin typeface="Calibri"/>
                        </a:rPr>
                        <a:t>N/A</a:t>
                      </a:r>
                      <a:endParaRPr lang="en-US" sz="1100" b="1" i="0" u="none" strike="noStrike" dirty="0">
                        <a:solidFill>
                          <a:srgbClr val="000000"/>
                        </a:solidFill>
                        <a:latin typeface="Calibri"/>
                      </a:endParaRPr>
                    </a:p>
                  </a:txBody>
                  <a:tcPr marL="0" marR="0" marT="0" marB="0" anchor="ctr"/>
                </a:tc>
                <a:tc>
                  <a:txBody>
                    <a:bodyPr/>
                    <a:lstStyle/>
                    <a:p>
                      <a:pPr algn="l" fontAlgn="t"/>
                      <a:r>
                        <a:rPr lang="en-US" sz="1100" b="1" i="0" u="none" strike="noStrike" dirty="0">
                          <a:solidFill>
                            <a:srgbClr val="000000"/>
                          </a:solidFill>
                          <a:latin typeface="Calibri"/>
                        </a:rPr>
                        <a:t>Additional CQMs</a:t>
                      </a:r>
                    </a:p>
                  </a:txBody>
                  <a:tcPr marL="0" marR="0" marT="0" marB="0" anchor="ctr"/>
                </a:tc>
                <a:tc>
                  <a:txBody>
                    <a:bodyPr/>
                    <a:lstStyle/>
                    <a:p>
                      <a:pPr algn="l" fontAlgn="t"/>
                      <a:r>
                        <a:rPr lang="en-US" sz="1100" b="1" i="0" u="none" strike="noStrike">
                          <a:solidFill>
                            <a:srgbClr val="000000"/>
                          </a:solidFill>
                          <a:latin typeface="Calibri"/>
                        </a:rPr>
                        <a:t>Core 15: Security Review</a:t>
                      </a:r>
                    </a:p>
                  </a:txBody>
                  <a:tcPr marL="0" marR="0" marT="0" marB="0" anchor="ctr"/>
                </a:tc>
              </a:tr>
              <a:tr h="935487">
                <a:tc>
                  <a:txBody>
                    <a:bodyPr/>
                    <a:lstStyle/>
                    <a:p>
                      <a:pPr algn="ctr"/>
                      <a:r>
                        <a:rPr lang="en-US" sz="1400" b="1" dirty="0" smtClean="0"/>
                        <a:t>5</a:t>
                      </a:r>
                      <a:endParaRPr lang="en-US" sz="1400" b="1" dirty="0"/>
                    </a:p>
                  </a:txBody>
                  <a:tcPr anchor="ctr"/>
                </a:tc>
                <a:tc>
                  <a:txBody>
                    <a:bodyPr/>
                    <a:lstStyle/>
                    <a:p>
                      <a:pPr algn="l" fontAlgn="t"/>
                      <a:r>
                        <a:rPr lang="en-US" sz="1100" b="1" i="0" u="none" strike="noStrike" dirty="0">
                          <a:solidFill>
                            <a:srgbClr val="000000"/>
                          </a:solidFill>
                          <a:latin typeface="Calibri"/>
                        </a:rPr>
                        <a:t>Core 12: Electronic Copy</a:t>
                      </a:r>
                    </a:p>
                  </a:txBody>
                  <a:tcPr marL="0" marR="0" marT="0" marB="0" anchor="ctr"/>
                </a:tc>
                <a:tc>
                  <a:txBody>
                    <a:bodyPr/>
                    <a:lstStyle/>
                    <a:p>
                      <a:pPr algn="l" fontAlgn="t"/>
                      <a:r>
                        <a:rPr lang="en-US" sz="1100" b="1" i="0" u="none" strike="noStrike" dirty="0">
                          <a:solidFill>
                            <a:srgbClr val="000000"/>
                          </a:solidFill>
                          <a:latin typeface="Calibri"/>
                        </a:rPr>
                        <a:t>Menu 6: Educational Resources</a:t>
                      </a:r>
                    </a:p>
                  </a:txBody>
                  <a:tcPr marL="0" marR="0" marT="0" marB="0" anchor="ctr"/>
                </a:tc>
                <a:tc>
                  <a:txBody>
                    <a:bodyPr/>
                    <a:lstStyle/>
                    <a:p>
                      <a:pPr algn="l" fontAlgn="t"/>
                      <a:r>
                        <a:rPr lang="en-US" sz="1100" b="1" i="0" u="none" strike="noStrike" dirty="0">
                          <a:solidFill>
                            <a:srgbClr val="000000"/>
                          </a:solidFill>
                          <a:latin typeface="Calibri"/>
                        </a:rPr>
                        <a:t>Menu 6: Educational Resources</a:t>
                      </a:r>
                    </a:p>
                  </a:txBody>
                  <a:tcPr marL="0" marR="0" marT="0" marB="0" anchor="ctr"/>
                </a:tc>
                <a:tc>
                  <a:txBody>
                    <a:bodyPr/>
                    <a:lstStyle/>
                    <a:p>
                      <a:pPr algn="l" fontAlgn="t"/>
                      <a:r>
                        <a:rPr lang="en-US" sz="1100" b="1" i="0" u="none" strike="noStrike" dirty="0">
                          <a:solidFill>
                            <a:srgbClr val="000000"/>
                          </a:solidFill>
                          <a:latin typeface="Calibri"/>
                        </a:rPr>
                        <a:t>Core 9: Smoking Status</a:t>
                      </a:r>
                    </a:p>
                  </a:txBody>
                  <a:tcPr marL="0" marR="0" marT="0" marB="0" anchor="ctr"/>
                </a:tc>
                <a:tc>
                  <a:txBody>
                    <a:bodyPr/>
                    <a:lstStyle/>
                    <a:p>
                      <a:pPr algn="l" fontAlgn="t"/>
                      <a:r>
                        <a:rPr lang="en-US" sz="1100" b="1" i="0" u="none" strike="noStrike" dirty="0">
                          <a:solidFill>
                            <a:srgbClr val="000000"/>
                          </a:solidFill>
                          <a:latin typeface="Calibri"/>
                        </a:rPr>
                        <a:t>Core 9: Smoking Status</a:t>
                      </a:r>
                    </a:p>
                  </a:txBody>
                  <a:tcPr marL="0" marR="0" marT="0" marB="0" anchor="ctr"/>
                </a:tc>
                <a:tc>
                  <a:txBody>
                    <a:bodyPr/>
                    <a:lstStyle/>
                    <a:p>
                      <a:pPr algn="l" fontAlgn="t"/>
                      <a:r>
                        <a:rPr lang="en-US" sz="1100" b="1" i="0" u="none" strike="noStrike" dirty="0">
                          <a:solidFill>
                            <a:srgbClr val="000000"/>
                          </a:solidFill>
                          <a:latin typeface="Calibri"/>
                        </a:rPr>
                        <a:t>Core 4: </a:t>
                      </a:r>
                      <a:r>
                        <a:rPr lang="en-US" sz="1100" b="1" i="0" u="none" strike="noStrike" dirty="0" err="1">
                          <a:solidFill>
                            <a:srgbClr val="000000"/>
                          </a:solidFill>
                          <a:latin typeface="Calibri"/>
                        </a:rPr>
                        <a:t>eRx</a:t>
                      </a:r>
                      <a:endParaRPr lang="en-US" sz="1100" b="1" i="0" u="none" strike="noStrike" dirty="0">
                        <a:solidFill>
                          <a:srgbClr val="000000"/>
                        </a:solidFill>
                        <a:latin typeface="Calibri"/>
                      </a:endParaRPr>
                    </a:p>
                  </a:txBody>
                  <a:tcPr marL="0" marR="0" marT="0" marB="0" anchor="ctr"/>
                </a:tc>
                <a:tc>
                  <a:txBody>
                    <a:bodyPr/>
                    <a:lstStyle/>
                    <a:p>
                      <a:pPr algn="l" fontAlgn="t"/>
                      <a:r>
                        <a:rPr lang="en-US" sz="1100" b="1" i="0" u="none" strike="noStrike" dirty="0" smtClean="0">
                          <a:solidFill>
                            <a:srgbClr val="000000"/>
                          </a:solidFill>
                          <a:latin typeface="Calibri"/>
                        </a:rPr>
                        <a:t>N/A</a:t>
                      </a:r>
                      <a:endParaRPr lang="en-US" sz="1100" b="1" i="0" u="none" strike="noStrike" dirty="0">
                        <a:solidFill>
                          <a:srgbClr val="000000"/>
                        </a:solidFill>
                        <a:latin typeface="Calibri"/>
                      </a:endParaRPr>
                    </a:p>
                  </a:txBody>
                  <a:tcPr marL="0" marR="0" marT="0" marB="0" anchor="ctr"/>
                </a:tc>
                <a:tc>
                  <a:txBody>
                    <a:bodyPr/>
                    <a:lstStyle/>
                    <a:p>
                      <a:pPr algn="l" fontAlgn="t"/>
                      <a:r>
                        <a:rPr lang="en-US" sz="1100" b="1" i="0" u="none" strike="noStrike" dirty="0">
                          <a:solidFill>
                            <a:srgbClr val="000000"/>
                          </a:solidFill>
                          <a:latin typeface="Calibri"/>
                        </a:rPr>
                        <a:t>Core 10: Reporting Ambulatory CQMs</a:t>
                      </a:r>
                    </a:p>
                  </a:txBody>
                  <a:tcPr marL="0" marR="0" marT="0" marB="0" anchor="ctr"/>
                </a:tc>
                <a:tc>
                  <a:txBody>
                    <a:bodyPr/>
                    <a:lstStyle/>
                    <a:p>
                      <a:pPr algn="l" fontAlgn="t"/>
                      <a:r>
                        <a:rPr lang="en-US" sz="1100" b="1" i="0" u="none" strike="noStrike" dirty="0">
                          <a:solidFill>
                            <a:srgbClr val="000000"/>
                          </a:solidFill>
                          <a:latin typeface="Calibri"/>
                        </a:rPr>
                        <a:t>Core 5: Active Medication List</a:t>
                      </a:r>
                    </a:p>
                  </a:txBody>
                  <a:tcPr marL="0" marR="0" marT="0" marB="0" anchor="ctr"/>
                </a:tc>
              </a:tr>
            </a:tbl>
          </a:graphicData>
        </a:graphic>
      </p:graphicFrame>
      <p:sp>
        <p:nvSpPr>
          <p:cNvPr id="5" name="TextBox 4"/>
          <p:cNvSpPr txBox="1"/>
          <p:nvPr/>
        </p:nvSpPr>
        <p:spPr>
          <a:xfrm>
            <a:off x="304800" y="5919281"/>
            <a:ext cx="8153400" cy="938719"/>
          </a:xfrm>
          <a:prstGeom prst="rect">
            <a:avLst/>
          </a:prstGeom>
          <a:noFill/>
        </p:spPr>
        <p:txBody>
          <a:bodyPr wrap="square" rtlCol="0">
            <a:spAutoFit/>
          </a:bodyPr>
          <a:lstStyle/>
          <a:p>
            <a:r>
              <a:rPr lang="en-US" sz="1100" dirty="0" smtClean="0"/>
              <a:t>Data as of August 5, 2012,pulled from ONC CRM, Private Practices &gt;10 and non-priority hospitals did not report any MU Measures challenges.</a:t>
            </a:r>
          </a:p>
          <a:p>
            <a:r>
              <a:rPr lang="en-US" sz="1100" dirty="0" smtClean="0"/>
              <a:t>Users may select multiple measure-specific issues as challenges within one report, therefore, these numbers may overestimate the total number of challenge reports for Measure-specific issues.</a:t>
            </a:r>
          </a:p>
          <a:p>
            <a:r>
              <a:rPr lang="en-US" sz="1100" dirty="0" smtClean="0"/>
              <a:t>Green arrows indicate measures with significant upward movement in the rankings. </a:t>
            </a:r>
          </a:p>
        </p:txBody>
      </p:sp>
      <p:grpSp>
        <p:nvGrpSpPr>
          <p:cNvPr id="3" name="Group 23"/>
          <p:cNvGrpSpPr/>
          <p:nvPr/>
        </p:nvGrpSpPr>
        <p:grpSpPr>
          <a:xfrm>
            <a:off x="7848600" y="2743200"/>
            <a:ext cx="505494" cy="441676"/>
            <a:chOff x="4571106" y="3352800"/>
            <a:chExt cx="389084" cy="381000"/>
          </a:xfrm>
        </p:grpSpPr>
        <p:pic>
          <p:nvPicPr>
            <p:cNvPr id="19" name="Picture 2" descr="C:\Documents and Settings\dawn.heisey-grove\Local Settings\Temporary Internet Files\Content.IE5\39H7TD25\MC900432527[1].png"/>
            <p:cNvPicPr>
              <a:picLocks noChangeAspect="1" noChangeArrowheads="1"/>
            </p:cNvPicPr>
            <p:nvPr/>
          </p:nvPicPr>
          <p:blipFill>
            <a:blip r:embed="rId3" cstate="print"/>
            <a:srcRect/>
            <a:stretch>
              <a:fillRect/>
            </a:stretch>
          </p:blipFill>
          <p:spPr bwMode="auto">
            <a:xfrm>
              <a:off x="4571106" y="3352800"/>
              <a:ext cx="381894" cy="381000"/>
            </a:xfrm>
            <a:prstGeom prst="rect">
              <a:avLst/>
            </a:prstGeom>
            <a:noFill/>
          </p:spPr>
        </p:pic>
        <p:sp>
          <p:nvSpPr>
            <p:cNvPr id="20" name="TextBox 19"/>
            <p:cNvSpPr txBox="1"/>
            <p:nvPr/>
          </p:nvSpPr>
          <p:spPr>
            <a:xfrm>
              <a:off x="4655390" y="3404316"/>
              <a:ext cx="304800" cy="292045"/>
            </a:xfrm>
            <a:prstGeom prst="rect">
              <a:avLst/>
            </a:prstGeom>
            <a:noFill/>
          </p:spPr>
          <p:txBody>
            <a:bodyPr wrap="square" rtlCol="0">
              <a:spAutoFit/>
            </a:bodyPr>
            <a:lstStyle/>
            <a:p>
              <a:r>
                <a:rPr lang="en-US" sz="1600" b="1" dirty="0" smtClean="0">
                  <a:solidFill>
                    <a:srgbClr val="C00000"/>
                  </a:solidFill>
                </a:rPr>
                <a:t>6</a:t>
              </a:r>
            </a:p>
          </p:txBody>
        </p:sp>
      </p:grpSp>
      <p:grpSp>
        <p:nvGrpSpPr>
          <p:cNvPr id="6" name="Group 23"/>
          <p:cNvGrpSpPr/>
          <p:nvPr/>
        </p:nvGrpSpPr>
        <p:grpSpPr>
          <a:xfrm>
            <a:off x="4343400" y="4114800"/>
            <a:ext cx="505494" cy="441676"/>
            <a:chOff x="4571106" y="3352800"/>
            <a:chExt cx="389084" cy="381000"/>
          </a:xfrm>
        </p:grpSpPr>
        <p:pic>
          <p:nvPicPr>
            <p:cNvPr id="22" name="Picture 2" descr="C:\Documents and Settings\dawn.heisey-grove\Local Settings\Temporary Internet Files\Content.IE5\39H7TD25\MC900432527[1].png"/>
            <p:cNvPicPr>
              <a:picLocks noChangeAspect="1" noChangeArrowheads="1"/>
            </p:cNvPicPr>
            <p:nvPr/>
          </p:nvPicPr>
          <p:blipFill>
            <a:blip r:embed="rId3" cstate="print"/>
            <a:srcRect/>
            <a:stretch>
              <a:fillRect/>
            </a:stretch>
          </p:blipFill>
          <p:spPr bwMode="auto">
            <a:xfrm>
              <a:off x="4571106" y="3352800"/>
              <a:ext cx="381894" cy="381000"/>
            </a:xfrm>
            <a:prstGeom prst="rect">
              <a:avLst/>
            </a:prstGeom>
            <a:noFill/>
          </p:spPr>
        </p:pic>
        <p:sp>
          <p:nvSpPr>
            <p:cNvPr id="23" name="TextBox 22"/>
            <p:cNvSpPr txBox="1"/>
            <p:nvPr/>
          </p:nvSpPr>
          <p:spPr>
            <a:xfrm>
              <a:off x="4655390" y="3404316"/>
              <a:ext cx="304800" cy="292045"/>
            </a:xfrm>
            <a:prstGeom prst="rect">
              <a:avLst/>
            </a:prstGeom>
            <a:noFill/>
          </p:spPr>
          <p:txBody>
            <a:bodyPr wrap="square" rtlCol="0">
              <a:spAutoFit/>
            </a:bodyPr>
            <a:lstStyle/>
            <a:p>
              <a:r>
                <a:rPr lang="en-US" sz="1600" b="1" dirty="0" smtClean="0">
                  <a:solidFill>
                    <a:srgbClr val="C00000"/>
                  </a:solidFill>
                </a:rPr>
                <a:t>5</a:t>
              </a:r>
            </a:p>
          </p:txBody>
        </p:sp>
      </p:grpSp>
      <p:grpSp>
        <p:nvGrpSpPr>
          <p:cNvPr id="7" name="Group 23"/>
          <p:cNvGrpSpPr/>
          <p:nvPr/>
        </p:nvGrpSpPr>
        <p:grpSpPr>
          <a:xfrm>
            <a:off x="8458199" y="5334000"/>
            <a:ext cx="496153" cy="441676"/>
            <a:chOff x="4571104" y="3352800"/>
            <a:chExt cx="381894" cy="381000"/>
          </a:xfrm>
        </p:grpSpPr>
        <p:pic>
          <p:nvPicPr>
            <p:cNvPr id="12" name="Picture 2" descr="C:\Documents and Settings\dawn.heisey-grove\Local Settings\Temporary Internet Files\Content.IE5\39H7TD25\MC900432527[1].png"/>
            <p:cNvPicPr>
              <a:picLocks noChangeAspect="1" noChangeArrowheads="1"/>
            </p:cNvPicPr>
            <p:nvPr/>
          </p:nvPicPr>
          <p:blipFill>
            <a:blip r:embed="rId3" cstate="print"/>
            <a:srcRect/>
            <a:stretch>
              <a:fillRect/>
            </a:stretch>
          </p:blipFill>
          <p:spPr bwMode="auto">
            <a:xfrm>
              <a:off x="4571104" y="3352800"/>
              <a:ext cx="381894" cy="381000"/>
            </a:xfrm>
            <a:prstGeom prst="rect">
              <a:avLst/>
            </a:prstGeom>
            <a:noFill/>
          </p:spPr>
        </p:pic>
        <p:sp>
          <p:nvSpPr>
            <p:cNvPr id="13" name="TextBox 12"/>
            <p:cNvSpPr txBox="1"/>
            <p:nvPr/>
          </p:nvSpPr>
          <p:spPr>
            <a:xfrm>
              <a:off x="4629754" y="3418532"/>
              <a:ext cx="304800" cy="238946"/>
            </a:xfrm>
            <a:prstGeom prst="rect">
              <a:avLst/>
            </a:prstGeom>
            <a:noFill/>
          </p:spPr>
          <p:txBody>
            <a:bodyPr wrap="square" rtlCol="0">
              <a:spAutoFit/>
            </a:bodyPr>
            <a:lstStyle/>
            <a:p>
              <a:r>
                <a:rPr lang="en-US" sz="1200" b="1" dirty="0" smtClean="0">
                  <a:solidFill>
                    <a:srgbClr val="C00000"/>
                  </a:solidFill>
                </a:rPr>
                <a:t>11</a:t>
              </a:r>
            </a:p>
          </p:txBody>
        </p:sp>
      </p:grpSp>
      <p:grpSp>
        <p:nvGrpSpPr>
          <p:cNvPr id="8" name="Group 23"/>
          <p:cNvGrpSpPr/>
          <p:nvPr/>
        </p:nvGrpSpPr>
        <p:grpSpPr>
          <a:xfrm>
            <a:off x="8638506" y="3505200"/>
            <a:ext cx="505494" cy="441676"/>
            <a:chOff x="4571106" y="3352800"/>
            <a:chExt cx="389084" cy="381000"/>
          </a:xfrm>
        </p:grpSpPr>
        <p:pic>
          <p:nvPicPr>
            <p:cNvPr id="15" name="Picture 2" descr="C:\Documents and Settings\dawn.heisey-grove\Local Settings\Temporary Internet Files\Content.IE5\39H7TD25\MC900432527[1].png"/>
            <p:cNvPicPr>
              <a:picLocks noChangeAspect="1" noChangeArrowheads="1"/>
            </p:cNvPicPr>
            <p:nvPr/>
          </p:nvPicPr>
          <p:blipFill>
            <a:blip r:embed="rId3" cstate="print"/>
            <a:srcRect/>
            <a:stretch>
              <a:fillRect/>
            </a:stretch>
          </p:blipFill>
          <p:spPr bwMode="auto">
            <a:xfrm>
              <a:off x="4571106" y="3352800"/>
              <a:ext cx="381894" cy="381000"/>
            </a:xfrm>
            <a:prstGeom prst="rect">
              <a:avLst/>
            </a:prstGeom>
            <a:noFill/>
          </p:spPr>
        </p:pic>
        <p:sp>
          <p:nvSpPr>
            <p:cNvPr id="16" name="TextBox 15"/>
            <p:cNvSpPr txBox="1"/>
            <p:nvPr/>
          </p:nvSpPr>
          <p:spPr>
            <a:xfrm>
              <a:off x="4655390" y="3404316"/>
              <a:ext cx="304800" cy="292045"/>
            </a:xfrm>
            <a:prstGeom prst="rect">
              <a:avLst/>
            </a:prstGeom>
            <a:noFill/>
          </p:spPr>
          <p:txBody>
            <a:bodyPr wrap="square" rtlCol="0">
              <a:spAutoFit/>
            </a:bodyPr>
            <a:lstStyle/>
            <a:p>
              <a:r>
                <a:rPr lang="en-US" sz="1600" b="1" dirty="0" smtClean="0">
                  <a:solidFill>
                    <a:srgbClr val="C00000"/>
                  </a:solidFill>
                </a:rPr>
                <a:t>8</a:t>
              </a:r>
            </a:p>
          </p:txBody>
        </p:sp>
      </p:grpSp>
      <p:grpSp>
        <p:nvGrpSpPr>
          <p:cNvPr id="9" name="Group 23"/>
          <p:cNvGrpSpPr/>
          <p:nvPr/>
        </p:nvGrpSpPr>
        <p:grpSpPr>
          <a:xfrm>
            <a:off x="8638506" y="2362200"/>
            <a:ext cx="505494" cy="441676"/>
            <a:chOff x="4571106" y="3352800"/>
            <a:chExt cx="389084" cy="381000"/>
          </a:xfrm>
        </p:grpSpPr>
        <p:pic>
          <p:nvPicPr>
            <p:cNvPr id="18" name="Picture 2" descr="C:\Documents and Settings\dawn.heisey-grove\Local Settings\Temporary Internet Files\Content.IE5\39H7TD25\MC900432527[1].png"/>
            <p:cNvPicPr>
              <a:picLocks noChangeAspect="1" noChangeArrowheads="1"/>
            </p:cNvPicPr>
            <p:nvPr/>
          </p:nvPicPr>
          <p:blipFill>
            <a:blip r:embed="rId3" cstate="print"/>
            <a:srcRect/>
            <a:stretch>
              <a:fillRect/>
            </a:stretch>
          </p:blipFill>
          <p:spPr bwMode="auto">
            <a:xfrm>
              <a:off x="4571106" y="3352800"/>
              <a:ext cx="381894" cy="381000"/>
            </a:xfrm>
            <a:prstGeom prst="rect">
              <a:avLst/>
            </a:prstGeom>
            <a:noFill/>
          </p:spPr>
        </p:pic>
        <p:sp>
          <p:nvSpPr>
            <p:cNvPr id="21" name="TextBox 20"/>
            <p:cNvSpPr txBox="1"/>
            <p:nvPr/>
          </p:nvSpPr>
          <p:spPr>
            <a:xfrm>
              <a:off x="4655390" y="3404316"/>
              <a:ext cx="304800" cy="292045"/>
            </a:xfrm>
            <a:prstGeom prst="rect">
              <a:avLst/>
            </a:prstGeom>
            <a:noFill/>
          </p:spPr>
          <p:txBody>
            <a:bodyPr wrap="square" rtlCol="0">
              <a:spAutoFit/>
            </a:bodyPr>
            <a:lstStyle/>
            <a:p>
              <a:r>
                <a:rPr lang="en-US" sz="1600" b="1" dirty="0" smtClean="0">
                  <a:solidFill>
                    <a:srgbClr val="C00000"/>
                  </a:solidFill>
                </a:rPr>
                <a:t>9</a:t>
              </a: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Content Placeholder 10"/>
          <p:cNvGraphicFramePr>
            <a:graphicFrameLocks noGrp="1"/>
          </p:cNvGraphicFramePr>
          <p:nvPr>
            <p:ph idx="1"/>
          </p:nvPr>
        </p:nvGraphicFramePr>
        <p:xfrm>
          <a:off x="-1909763" y="1371600"/>
          <a:ext cx="7407276" cy="5003800"/>
        </p:xfrm>
        <a:graphic>
          <a:graphicData uri="http://schemas.openxmlformats.org/presentationml/2006/ole">
            <p:oleObj spid="_x0000_s1026" name="Worksheet" r:id="rId4" imgW="7515225" imgH="5076749" progId="Excel.Sheet.8">
              <p:embed/>
            </p:oleObj>
          </a:graphicData>
        </a:graphic>
      </p:graphicFrame>
      <p:sp>
        <p:nvSpPr>
          <p:cNvPr id="1028" name="TextBox 15"/>
          <p:cNvSpPr txBox="1">
            <a:spLocks noChangeArrowheads="1"/>
          </p:cNvSpPr>
          <p:nvPr/>
        </p:nvSpPr>
        <p:spPr bwMode="auto">
          <a:xfrm>
            <a:off x="5680276" y="4876800"/>
            <a:ext cx="3048000" cy="1354138"/>
          </a:xfrm>
          <a:prstGeom prst="rect">
            <a:avLst/>
          </a:prstGeom>
          <a:noFill/>
          <a:ln w="38100">
            <a:solidFill>
              <a:schemeClr val="accent2"/>
            </a:solidFill>
            <a:miter lim="800000"/>
            <a:headEnd/>
            <a:tailEnd/>
          </a:ln>
        </p:spPr>
        <p:txBody>
          <a:bodyPr>
            <a:spAutoFit/>
          </a:bodyPr>
          <a:lstStyle/>
          <a:p>
            <a:pPr marL="0" lvl="2">
              <a:lnSpc>
                <a:spcPct val="90000"/>
              </a:lnSpc>
              <a:spcBef>
                <a:spcPct val="20000"/>
              </a:spcBef>
              <a:defRPr/>
            </a:pPr>
            <a:r>
              <a:rPr lang="en-US" sz="1600" b="1" dirty="0">
                <a:latin typeface="+mn-lt"/>
                <a:cs typeface="Arial" charset="0"/>
              </a:rPr>
              <a:t>Over </a:t>
            </a:r>
            <a:r>
              <a:rPr lang="en-US" sz="1600" b="1" dirty="0" smtClean="0">
                <a:latin typeface="+mn-lt"/>
                <a:cs typeface="Arial" charset="0"/>
              </a:rPr>
              <a:t>120,000 </a:t>
            </a:r>
            <a:r>
              <a:rPr lang="en-US" sz="1600" b="1" dirty="0">
                <a:latin typeface="+mn-lt"/>
                <a:cs typeface="Arial" charset="0"/>
              </a:rPr>
              <a:t>providers:</a:t>
            </a:r>
          </a:p>
          <a:p>
            <a:pPr marL="0" lvl="2">
              <a:lnSpc>
                <a:spcPct val="90000"/>
              </a:lnSpc>
              <a:spcBef>
                <a:spcPct val="20000"/>
              </a:spcBef>
              <a:defRPr/>
            </a:pPr>
            <a:r>
              <a:rPr lang="en-US" sz="1600" b="1" dirty="0">
                <a:latin typeface="+mn-lt"/>
                <a:cs typeface="Arial" charset="0"/>
              </a:rPr>
              <a:t>≈ </a:t>
            </a:r>
            <a:r>
              <a:rPr lang="en-US" sz="1600" b="1" dirty="0" smtClean="0">
                <a:latin typeface="+mn-lt"/>
                <a:cs typeface="Arial" charset="0"/>
              </a:rPr>
              <a:t>42% </a:t>
            </a:r>
            <a:r>
              <a:rPr lang="en-US" sz="1600" b="1" dirty="0">
                <a:latin typeface="+mn-lt"/>
                <a:cs typeface="Arial" charset="0"/>
              </a:rPr>
              <a:t>of all PCPs in US</a:t>
            </a:r>
          </a:p>
          <a:p>
            <a:pPr>
              <a:defRPr/>
            </a:pPr>
            <a:r>
              <a:rPr lang="en-US" sz="1600" b="1" dirty="0">
                <a:latin typeface="+mn-lt"/>
                <a:cs typeface="Arial" charset="0"/>
              </a:rPr>
              <a:t>≈ 70% of all rural providers</a:t>
            </a:r>
          </a:p>
          <a:p>
            <a:pPr>
              <a:defRPr/>
            </a:pPr>
            <a:r>
              <a:rPr lang="en-US" sz="1600" b="1" dirty="0">
                <a:latin typeface="+mn-lt"/>
                <a:cs typeface="Arial" charset="0"/>
              </a:rPr>
              <a:t>≈ </a:t>
            </a:r>
            <a:r>
              <a:rPr lang="en-US" sz="1600" b="1" dirty="0" smtClean="0">
                <a:latin typeface="+mn-lt"/>
                <a:cs typeface="Arial" charset="0"/>
              </a:rPr>
              <a:t>74% </a:t>
            </a:r>
            <a:r>
              <a:rPr lang="en-US" sz="1600" b="1" dirty="0">
                <a:latin typeface="+mn-lt"/>
                <a:cs typeface="Arial" charset="0"/>
              </a:rPr>
              <a:t>of FQHCs</a:t>
            </a:r>
          </a:p>
          <a:p>
            <a:pPr>
              <a:defRPr/>
            </a:pPr>
            <a:r>
              <a:rPr lang="en-US" sz="1600" b="1" dirty="0">
                <a:latin typeface="+mn-lt"/>
                <a:cs typeface="Arial" charset="0"/>
              </a:rPr>
              <a:t>*Not shown: 10,000+ specialists</a:t>
            </a:r>
            <a:endParaRPr lang="en-US" sz="1400" b="1" dirty="0">
              <a:latin typeface="+mn-lt"/>
              <a:cs typeface="Arial" charset="0"/>
            </a:endParaRPr>
          </a:p>
        </p:txBody>
      </p:sp>
      <p:sp>
        <p:nvSpPr>
          <p:cNvPr id="1029" name="Title 1"/>
          <p:cNvSpPr>
            <a:spLocks noGrp="1"/>
          </p:cNvSpPr>
          <p:nvPr>
            <p:ph type="title"/>
          </p:nvPr>
        </p:nvSpPr>
        <p:spPr>
          <a:xfrm>
            <a:off x="422476" y="266700"/>
            <a:ext cx="5715000" cy="523875"/>
          </a:xfrm>
        </p:spPr>
        <p:txBody>
          <a:bodyPr anchor="ctr"/>
          <a:lstStyle/>
          <a:p>
            <a:pPr eaLnBrk="1" hangingPunct="1"/>
            <a:r>
              <a:rPr lang="en-US" dirty="0" smtClean="0"/>
              <a:t>Who RECs Are Helping</a:t>
            </a:r>
          </a:p>
        </p:txBody>
      </p:sp>
      <p:sp>
        <p:nvSpPr>
          <p:cNvPr id="1030" name="Slide Number Placeholder 3"/>
          <p:cNvSpPr>
            <a:spLocks noGrp="1"/>
          </p:cNvSpPr>
          <p:nvPr>
            <p:ph type="sldNum" sz="quarter" idx="12"/>
          </p:nvPr>
        </p:nvSpPr>
        <p:spPr bwMode="auto">
          <a:xfrm>
            <a:off x="6518476" y="6356350"/>
            <a:ext cx="2133600" cy="365125"/>
          </a:xfrm>
          <a:noFill/>
          <a:ln>
            <a:miter lim="800000"/>
            <a:headEnd/>
            <a:tailEnd/>
          </a:ln>
        </p:spPr>
        <p:txBody>
          <a:bodyPr/>
          <a:lstStyle/>
          <a:p>
            <a:fld id="{CA9DF90D-88A3-4F51-9A1D-C2EEE5BB7A6D}" type="slidenum">
              <a:rPr lang="en-US" smtClean="0"/>
              <a:pPr/>
              <a:t>3</a:t>
            </a:fld>
            <a:endParaRPr lang="en-US" smtClean="0"/>
          </a:p>
        </p:txBody>
      </p:sp>
      <p:sp>
        <p:nvSpPr>
          <p:cNvPr id="1031" name="TextBox 12"/>
          <p:cNvSpPr txBox="1">
            <a:spLocks noChangeArrowheads="1"/>
          </p:cNvSpPr>
          <p:nvPr/>
        </p:nvSpPr>
        <p:spPr bwMode="auto">
          <a:xfrm>
            <a:off x="4842076" y="6367463"/>
            <a:ext cx="3581400" cy="338137"/>
          </a:xfrm>
          <a:prstGeom prst="rect">
            <a:avLst/>
          </a:prstGeom>
          <a:noFill/>
          <a:ln w="9525">
            <a:noFill/>
            <a:miter lim="800000"/>
            <a:headEnd/>
            <a:tailEnd/>
          </a:ln>
        </p:spPr>
        <p:txBody>
          <a:bodyPr>
            <a:spAutoFit/>
          </a:bodyPr>
          <a:lstStyle/>
          <a:p>
            <a:pPr algn="r"/>
            <a:r>
              <a:rPr lang="en-US" sz="1600" u="sng">
                <a:solidFill>
                  <a:srgbClr val="0081C7"/>
                </a:solidFill>
                <a:latin typeface="Calibri" charset="0"/>
                <a:hlinkClick r:id="rId5"/>
              </a:rPr>
              <a:t>http://dashboard.healthIT.gov</a:t>
            </a:r>
            <a:endParaRPr lang="en-US" sz="1600">
              <a:solidFill>
                <a:srgbClr val="0081C7"/>
              </a:solidFill>
              <a:latin typeface="Calibri" charset="0"/>
            </a:endParaRPr>
          </a:p>
        </p:txBody>
      </p:sp>
      <p:graphicFrame>
        <p:nvGraphicFramePr>
          <p:cNvPr id="1027" name="Chart 14"/>
          <p:cNvGraphicFramePr>
            <a:graphicFrameLocks/>
          </p:cNvGraphicFramePr>
          <p:nvPr/>
        </p:nvGraphicFramePr>
        <p:xfrm>
          <a:off x="5604076" y="1371600"/>
          <a:ext cx="3225800" cy="3454400"/>
        </p:xfrm>
        <a:graphic>
          <a:graphicData uri="http://schemas.openxmlformats.org/presentationml/2006/ole">
            <p:oleObj spid="_x0000_s1027" r:id="rId6" imgW="3225064" imgH="3456732" progId="Excel.Sheet.8">
              <p:embed/>
            </p:oleObj>
          </a:graphicData>
        </a:graphic>
      </p:graphicFrame>
      <p:cxnSp>
        <p:nvCxnSpPr>
          <p:cNvPr id="14" name="Straight Arrow Connector 13"/>
          <p:cNvCxnSpPr/>
          <p:nvPr/>
        </p:nvCxnSpPr>
        <p:spPr>
          <a:xfrm flipV="1">
            <a:off x="7585276" y="3733800"/>
            <a:ext cx="0" cy="11430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70076" y="6477000"/>
            <a:ext cx="2667000" cy="215444"/>
          </a:xfrm>
          <a:prstGeom prst="rect">
            <a:avLst/>
          </a:prstGeom>
          <a:noFill/>
        </p:spPr>
        <p:txBody>
          <a:bodyPr wrap="square" rtlCol="0">
            <a:spAutoFit/>
          </a:bodyPr>
          <a:lstStyle/>
          <a:p>
            <a:r>
              <a:rPr lang="en-US" sz="800" i="1" dirty="0" smtClean="0"/>
              <a:t>**Data as of  3-12-2012</a:t>
            </a:r>
            <a:endParaRPr lang="en-US" sz="800"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a:xfrm>
            <a:off x="457200" y="266700"/>
            <a:ext cx="5715000" cy="523875"/>
          </a:xfrm>
        </p:spPr>
        <p:txBody>
          <a:bodyPr anchor="ctr"/>
          <a:lstStyle/>
          <a:p>
            <a:r>
              <a:rPr lang="en-US" smtClean="0"/>
              <a:t>Who Works with the RECs?</a:t>
            </a:r>
          </a:p>
        </p:txBody>
      </p:sp>
      <p:sp>
        <p:nvSpPr>
          <p:cNvPr id="2052" name="Slide Number Placeholder 3"/>
          <p:cNvSpPr>
            <a:spLocks noGrp="1"/>
          </p:cNvSpPr>
          <p:nvPr>
            <p:ph type="sldNum" sz="quarter" idx="12"/>
          </p:nvPr>
        </p:nvSpPr>
        <p:spPr bwMode="auto">
          <a:noFill/>
          <a:ln>
            <a:miter lim="800000"/>
            <a:headEnd/>
            <a:tailEnd/>
          </a:ln>
        </p:spPr>
        <p:txBody>
          <a:bodyPr/>
          <a:lstStyle/>
          <a:p>
            <a:fld id="{23DDDB36-9F02-4A10-ACC7-9EAE783D9793}" type="slidenum">
              <a:rPr lang="en-US" smtClean="0"/>
              <a:pPr/>
              <a:t>4</a:t>
            </a:fld>
            <a:endParaRPr lang="en-US" smtClean="0"/>
          </a:p>
        </p:txBody>
      </p:sp>
      <p:graphicFrame>
        <p:nvGraphicFramePr>
          <p:cNvPr id="2050" name="Content Placeholder 6"/>
          <p:cNvGraphicFramePr>
            <a:graphicFrameLocks noGrp="1"/>
          </p:cNvGraphicFramePr>
          <p:nvPr>
            <p:ph idx="1"/>
          </p:nvPr>
        </p:nvGraphicFramePr>
        <p:xfrm>
          <a:off x="327025" y="1244600"/>
          <a:ext cx="8488363" cy="5511800"/>
        </p:xfrm>
        <a:graphic>
          <a:graphicData uri="http://schemas.openxmlformats.org/presentationml/2006/ole">
            <p:oleObj spid="_x0000_s2050" name="Worksheet" r:id="rId3" imgW="8639175" imgH="5610352" progId="Excel.Sheet.8">
              <p:embed/>
            </p:oleObj>
          </a:graphicData>
        </a:graphic>
      </p:graphicFrame>
      <p:sp>
        <p:nvSpPr>
          <p:cNvPr id="5" name="TextBox 4"/>
          <p:cNvSpPr txBox="1"/>
          <p:nvPr/>
        </p:nvSpPr>
        <p:spPr>
          <a:xfrm>
            <a:off x="304800" y="6477000"/>
            <a:ext cx="2667000" cy="215444"/>
          </a:xfrm>
          <a:prstGeom prst="rect">
            <a:avLst/>
          </a:prstGeom>
          <a:noFill/>
        </p:spPr>
        <p:txBody>
          <a:bodyPr wrap="square" rtlCol="0">
            <a:spAutoFit/>
          </a:bodyPr>
          <a:lstStyle/>
          <a:p>
            <a:r>
              <a:rPr lang="en-US" sz="800" i="1" dirty="0" smtClean="0"/>
              <a:t>**Data as of  3-12-2012</a:t>
            </a:r>
            <a:endParaRPr lang="en-US" sz="800" i="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In November, 2011, RECs were asked to enter site-level challenges in the CRM</a:t>
            </a:r>
          </a:p>
          <a:p>
            <a:r>
              <a:rPr lang="en-US" dirty="0" smtClean="0"/>
              <a:t>RECs are using the CRM Challenges feature in varying ways</a:t>
            </a:r>
          </a:p>
          <a:p>
            <a:pPr lvl="1"/>
            <a:r>
              <a:rPr lang="en-US" dirty="0" smtClean="0"/>
              <a:t>Some are creating a “Challenges” for every site; for those sites on track, they are creating an “On Track” issue</a:t>
            </a:r>
          </a:p>
          <a:p>
            <a:pPr lvl="1"/>
            <a:r>
              <a:rPr lang="en-US" dirty="0" smtClean="0"/>
              <a:t>Others are only creating “Challenges” issues for those practices that are stuck in the process</a:t>
            </a:r>
          </a:p>
          <a:p>
            <a:r>
              <a:rPr lang="en-US" dirty="0" smtClean="0"/>
              <a:t>3 RECs are sending data files to OPAS external to the CRM. Those data are incorporated into these slides.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Categories</a:t>
            </a:r>
            <a:endParaRPr lang="en-US" dirty="0"/>
          </a:p>
        </p:txBody>
      </p:sp>
      <p:sp>
        <p:nvSpPr>
          <p:cNvPr id="3" name="Content Placeholder 2"/>
          <p:cNvSpPr>
            <a:spLocks noGrp="1"/>
          </p:cNvSpPr>
          <p:nvPr>
            <p:ph idx="1"/>
          </p:nvPr>
        </p:nvSpPr>
        <p:spPr/>
        <p:txBody>
          <a:bodyPr>
            <a:normAutofit fontScale="92500"/>
          </a:bodyPr>
          <a:lstStyle/>
          <a:p>
            <a:r>
              <a:rPr lang="en-US" dirty="0" smtClean="0"/>
              <a:t>One field captures the stage of adoption for the practice: are they trying to reach AIU, or MU?</a:t>
            </a:r>
          </a:p>
          <a:p>
            <a:r>
              <a:rPr lang="en-US" dirty="0" smtClean="0"/>
              <a:t>There are then 5 Challenges Types: Practice Issues, Vendor Issues, Attestation Process problems, problems with MU Measures, and an “On Track” classification</a:t>
            </a:r>
          </a:p>
          <a:p>
            <a:r>
              <a:rPr lang="en-US" dirty="0" smtClean="0"/>
              <a:t>Within each of the Challenges Types, there are sub-categories.  A definition page is available upon request.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Primary and Secondary Challenges Categories</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57200" y="6211669"/>
            <a:ext cx="8153400" cy="646331"/>
          </a:xfrm>
          <a:prstGeom prst="rect">
            <a:avLst/>
          </a:prstGeom>
          <a:noFill/>
        </p:spPr>
        <p:txBody>
          <a:bodyPr wrap="square" rtlCol="0">
            <a:spAutoFit/>
          </a:bodyPr>
          <a:lstStyle/>
          <a:p>
            <a:r>
              <a:rPr lang="en-US" dirty="0" smtClean="0"/>
              <a:t>Complete list of Challenges categories, including tertiary categories and descriptions of the categories, is available upon request.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Resolved Challenges: Site Level</a:t>
            </a:r>
            <a:endParaRPr lang="en-US" dirty="0"/>
          </a:p>
        </p:txBody>
      </p:sp>
      <p:sp>
        <p:nvSpPr>
          <p:cNvPr id="3" name="Content Placeholder 2"/>
          <p:cNvSpPr>
            <a:spLocks noGrp="1"/>
          </p:cNvSpPr>
          <p:nvPr>
            <p:ph idx="1"/>
          </p:nvPr>
        </p:nvSpPr>
        <p:spPr/>
        <p:txBody>
          <a:bodyPr>
            <a:normAutofit lnSpcReduction="10000"/>
          </a:bodyPr>
          <a:lstStyle/>
          <a:p>
            <a:r>
              <a:rPr lang="en-US" dirty="0" smtClean="0"/>
              <a:t>Challenges can be resolved with at the site level or provider level</a:t>
            </a:r>
          </a:p>
          <a:p>
            <a:r>
              <a:rPr lang="en-US" dirty="0" smtClean="0"/>
              <a:t>At the site level, a Challenges would be resolved if:</a:t>
            </a:r>
          </a:p>
          <a:p>
            <a:pPr lvl="1"/>
            <a:r>
              <a:rPr lang="en-US" dirty="0" smtClean="0"/>
              <a:t>the REC indicates the issue is “Completed”</a:t>
            </a:r>
          </a:p>
          <a:p>
            <a:pPr lvl="1"/>
            <a:r>
              <a:rPr lang="en-US" dirty="0" smtClean="0"/>
              <a:t>a new issue is created to indicate the site is now on track</a:t>
            </a:r>
          </a:p>
          <a:p>
            <a:pPr lvl="1"/>
            <a:r>
              <a:rPr lang="en-US" dirty="0" smtClean="0"/>
              <a:t>An “on track” issue is resolved if a new Challenges issue is created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Resolved Challenges: Provider Level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At the provider level, all challenges are resolved if the provider receives an MU payment from CMS. </a:t>
            </a:r>
          </a:p>
          <a:p>
            <a:r>
              <a:rPr lang="en-US" dirty="0" smtClean="0"/>
              <a:t>Other ways a provider may have a Challenges resolved:</a:t>
            </a:r>
          </a:p>
          <a:p>
            <a:pPr lvl="1"/>
            <a:r>
              <a:rPr lang="en-US" dirty="0" smtClean="0"/>
              <a:t>Attestation Process issues are resolved when a payment is received from CMS</a:t>
            </a:r>
          </a:p>
          <a:p>
            <a:pPr lvl="1"/>
            <a:r>
              <a:rPr lang="en-US" dirty="0" smtClean="0"/>
              <a:t>AIU issues are resolved if an AIU payment is received by CMS</a:t>
            </a:r>
          </a:p>
          <a:p>
            <a:pPr lvl="1"/>
            <a:r>
              <a:rPr lang="en-US" dirty="0" smtClean="0"/>
              <a:t>Vendor selection issues are resolved if a provider reaches M2 and the issue was created before the M2 date</a:t>
            </a:r>
          </a:p>
          <a:p>
            <a:pPr lvl="1"/>
            <a:r>
              <a:rPr lang="en-US" dirty="0" smtClean="0"/>
              <a:t>All issues except Attestation Process are resolved if a provider reaches M3</a:t>
            </a:r>
          </a:p>
          <a:p>
            <a:pPr lvl="1"/>
            <a:r>
              <a:rPr lang="en-US" dirty="0" smtClean="0"/>
              <a:t>All AIU Vendor Issues when the provider reaches M2, provided the issue was created before the M2 date</a:t>
            </a:r>
          </a:p>
          <a:p>
            <a:pPr lvl="1"/>
            <a:endParaRPr lang="en-US" dirty="0" smtClean="0"/>
          </a:p>
          <a:p>
            <a:pPr lvl="1"/>
            <a:endParaRPr lang="en-US" dirty="0" smtClean="0"/>
          </a:p>
          <a:p>
            <a:endParaRPr lang="en-US" dirty="0"/>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13747</TotalTime>
  <Words>2647</Words>
  <Application>Microsoft Office PowerPoint</Application>
  <PresentationFormat>On-screen Show (4:3)</PresentationFormat>
  <Paragraphs>546</Paragraphs>
  <Slides>23</Slides>
  <Notes>13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1_Office Theme</vt:lpstr>
      <vt:lpstr>Worksheet</vt:lpstr>
      <vt:lpstr>Microsoft Office Excel 97-2003 Worksheet</vt:lpstr>
      <vt:lpstr>REC Reported Practice Level Challenges to Achieving Meaningful Use</vt:lpstr>
      <vt:lpstr>62 RECs Cover 100% of the USA</vt:lpstr>
      <vt:lpstr>Who RECs Are Helping</vt:lpstr>
      <vt:lpstr>Who Works with the RECs?</vt:lpstr>
      <vt:lpstr>Background</vt:lpstr>
      <vt:lpstr>Challenges Categories</vt:lpstr>
      <vt:lpstr>Primary and Secondary Challenges Categories</vt:lpstr>
      <vt:lpstr>Resolved Challenges: Site Level</vt:lpstr>
      <vt:lpstr>Resolved Challenges: Provider Level</vt:lpstr>
      <vt:lpstr>Top Ten Overall Challenge Categories by Number of Providers Impacted</vt:lpstr>
      <vt:lpstr>Challenge Activity For The Month</vt:lpstr>
      <vt:lpstr>Overall Top Ten MU Measures-Specific Challenges</vt:lpstr>
      <vt:lpstr>Top Ten Newly Reported MU Measures-Specific Challenges:  July 1-August 5, 2012</vt:lpstr>
      <vt:lpstr>Top Ten Top Ten Challenge Categories for Providers Trying to Reach MU</vt:lpstr>
      <vt:lpstr>Top Ten Newly Reported Challenge Categories for Providers Trying to Reach MU: July 1-August 5, 2012</vt:lpstr>
      <vt:lpstr>Challenge and On Track Reports by Site</vt:lpstr>
      <vt:lpstr>Overall Monthly Challenge Activity</vt:lpstr>
      <vt:lpstr>Proportion of Providers Impacted by Challenge Types as Reported in CRM</vt:lpstr>
      <vt:lpstr>Practice Issue Challenges</vt:lpstr>
      <vt:lpstr>Vendor Issue Challenges</vt:lpstr>
      <vt:lpstr>Attestation Process Challenges</vt:lpstr>
      <vt:lpstr>Top Five Challenges by Practice Type</vt:lpstr>
      <vt:lpstr>Top Five MU Measures-Specific Challenges by Practice Type</vt:lpstr>
    </vt:vector>
  </TitlesOfParts>
  <Company>DHHS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Swain</dc:creator>
  <cp:lastModifiedBy>DHHS</cp:lastModifiedBy>
  <cp:revision>206</cp:revision>
  <dcterms:created xsi:type="dcterms:W3CDTF">2012-02-26T05:16:38Z</dcterms:created>
  <dcterms:modified xsi:type="dcterms:W3CDTF">2012-10-25T16:36:33Z</dcterms:modified>
</cp:coreProperties>
</file>