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6" r:id="rId1"/>
  </p:sldMasterIdLst>
  <p:notesMasterIdLst>
    <p:notesMasterId r:id="rId29"/>
  </p:notesMasterIdLst>
  <p:handoutMasterIdLst>
    <p:handoutMasterId r:id="rId30"/>
  </p:handoutMasterIdLst>
  <p:sldIdLst>
    <p:sldId id="339" r:id="rId2"/>
    <p:sldId id="340" r:id="rId3"/>
    <p:sldId id="256" r:id="rId4"/>
    <p:sldId id="338" r:id="rId5"/>
    <p:sldId id="329" r:id="rId6"/>
    <p:sldId id="353" r:id="rId7"/>
    <p:sldId id="354" r:id="rId8"/>
    <p:sldId id="355" r:id="rId9"/>
    <p:sldId id="363" r:id="rId10"/>
    <p:sldId id="336" r:id="rId11"/>
    <p:sldId id="366" r:id="rId12"/>
    <p:sldId id="346" r:id="rId13"/>
    <p:sldId id="365" r:id="rId14"/>
    <p:sldId id="367" r:id="rId15"/>
    <p:sldId id="368" r:id="rId16"/>
    <p:sldId id="379" r:id="rId17"/>
    <p:sldId id="378" r:id="rId18"/>
    <p:sldId id="380" r:id="rId19"/>
    <p:sldId id="377" r:id="rId20"/>
    <p:sldId id="369" r:id="rId21"/>
    <p:sldId id="370" r:id="rId22"/>
    <p:sldId id="371" r:id="rId23"/>
    <p:sldId id="372" r:id="rId24"/>
    <p:sldId id="373" r:id="rId25"/>
    <p:sldId id="375" r:id="rId26"/>
    <p:sldId id="376" r:id="rId27"/>
    <p:sldId id="341" r:id="rId28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Frutiger LT 47 LightCn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Frutiger LT 47 LightCn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Frutiger LT 47 LightCn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Frutiger LT 47 LightCn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Frutiger LT 47 LightCn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utiger LT 47 LightCn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utiger LT 47 LightCn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utiger LT 47 LightCn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utiger LT 47 LightCn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3C4B5A"/>
    <a:srgbClr val="415064"/>
    <a:srgbClr val="E8EFF9"/>
    <a:srgbClr val="50647D"/>
    <a:srgbClr val="CDDBF0"/>
    <a:srgbClr val="89B0DD"/>
    <a:srgbClr val="007DC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55" autoAdjust="0"/>
    <p:restoredTop sz="94660" autoAdjust="0"/>
  </p:normalViewPr>
  <p:slideViewPr>
    <p:cSldViewPr>
      <p:cViewPr>
        <p:scale>
          <a:sx n="46" d="100"/>
          <a:sy n="46" d="100"/>
        </p:scale>
        <p:origin x="-1668" y="-13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36" tIns="45819" rIns="91636" bIns="45819" numCol="1" anchor="t" anchorCtr="0" compatLnSpc="1">
            <a:prstTxWarp prst="textNoShape">
              <a:avLst/>
            </a:prstTxWarp>
          </a:bodyPr>
          <a:lstStyle>
            <a:lvl1pPr defTabSz="915988">
              <a:defRPr sz="1200">
                <a:latin typeface="Tahoma" charset="0"/>
              </a:defRPr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3513" y="0"/>
            <a:ext cx="3036887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36" tIns="45819" rIns="91636" bIns="45819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latin typeface="Tahoma" charset="0"/>
              </a:defRPr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6888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36" tIns="45819" rIns="91636" bIns="45819" numCol="1" anchor="b" anchorCtr="0" compatLnSpc="1">
            <a:prstTxWarp prst="textNoShape">
              <a:avLst/>
            </a:prstTxWarp>
          </a:bodyPr>
          <a:lstStyle>
            <a:lvl1pPr defTabSz="915988">
              <a:defRPr sz="1200">
                <a:latin typeface="Tahoma" charset="0"/>
              </a:defRPr>
            </a:lvl1pPr>
          </a:lstStyle>
          <a:p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3513" y="8831263"/>
            <a:ext cx="303688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36" tIns="45819" rIns="91636" bIns="45819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latin typeface="Tahoma" charset="0"/>
              </a:defRPr>
            </a:lvl1pPr>
          </a:lstStyle>
          <a:p>
            <a:fld id="{1FA7FA48-7719-4CA6-9A0A-F7E6632C4D4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8" tIns="46694" rIns="93388" bIns="46694" numCol="1" anchor="t" anchorCtr="0" compatLnSpc="1">
            <a:prstTxWarp prst="textNoShape">
              <a:avLst/>
            </a:prstTxWarp>
          </a:bodyPr>
          <a:lstStyle>
            <a:lvl1pPr defTabSz="93345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8" tIns="46694" rIns="93388" bIns="46694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7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9513" y="696913"/>
            <a:ext cx="4651375" cy="3487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7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8" tIns="46694" rIns="93388" bIns="466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7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8" tIns="46694" rIns="93388" bIns="46694" numCol="1" anchor="b" anchorCtr="0" compatLnSpc="1">
            <a:prstTxWarp prst="textNoShape">
              <a:avLst/>
            </a:prstTxWarp>
          </a:bodyPr>
          <a:lstStyle>
            <a:lvl1pPr defTabSz="93345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7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8" tIns="46694" rIns="93388" bIns="46694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latin typeface="Times New Roman" pitchFamily="18" charset="0"/>
              </a:defRPr>
            </a:lvl1pPr>
          </a:lstStyle>
          <a:p>
            <a:fld id="{97BB9660-54E4-47CA-BE3D-53055B17F47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470D7F-374A-465C-A49C-61DEB0DE944C}" type="slidenum">
              <a:rPr lang="en-US"/>
              <a:pPr/>
              <a:t>1</a:t>
            </a:fld>
            <a:endParaRPr lang="en-US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 charset="-128"/>
            </a:endParaRPr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CED1BF3-5DB0-47EC-A043-346C76BB80D0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 charset="-128"/>
            </a:endParaRPr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CED1BF3-5DB0-47EC-A043-346C76BB80D0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 charset="-128"/>
            </a:endParaRPr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CED1BF3-5DB0-47EC-A043-346C76BB80D0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 charset="-128"/>
            </a:endParaRPr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CED1BF3-5DB0-47EC-A043-346C76BB80D0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 charset="-128"/>
            </a:endParaRPr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CED1BF3-5DB0-47EC-A043-346C76BB80D0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 charset="-128"/>
            </a:endParaRPr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CED1BF3-5DB0-47EC-A043-346C76BB80D0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 charset="-128"/>
            </a:endParaRPr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CED1BF3-5DB0-47EC-A043-346C76BB80D0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470D7F-374A-465C-A49C-61DEB0DE944C}" type="slidenum">
              <a:rPr lang="en-US"/>
              <a:pPr/>
              <a:t>3</a:t>
            </a:fld>
            <a:endParaRPr lang="en-US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Differences between the years:</a:t>
            </a:r>
          </a:p>
          <a:p>
            <a:pPr eaLnBrk="1" hangingPunct="1"/>
            <a:r>
              <a:rPr lang="en-US" smtClean="0"/>
              <a:t>Public Health + 3 programs =  less two Berkeley programs plus 2 new programs at Columbia, UCLA Exec, San Diego State.</a:t>
            </a:r>
          </a:p>
          <a:p>
            <a:pPr eaLnBrk="1" hangingPunct="1"/>
            <a:r>
              <a:rPr lang="en-US" smtClean="0"/>
              <a:t>Business +1 program = Houston Clear Lake now reporting two programs MBA &amp; MBA/MHA</a:t>
            </a:r>
          </a:p>
          <a:p>
            <a:pPr eaLnBrk="1" hangingPunct="1"/>
            <a:r>
              <a:rPr lang="en-US" smtClean="0"/>
              <a:t>Public Admin -2 programs = Cornell identified as PA 2008 and not 2009, 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3E8C65F-FB77-43D1-914D-50CD64A33821}" type="slidenum">
              <a:rPr lang="en-US" smtClean="0">
                <a:latin typeface="Arial" pitchFamily="34" charset="0"/>
              </a:rPr>
              <a:pPr>
                <a:defRPr/>
              </a:pPr>
              <a:t>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CC9B8F-F4E4-4FF2-A47B-D585A92E52F1}" type="slidenum">
              <a:rPr lang="en-US" smtClean="0">
                <a:latin typeface="Arial" pitchFamily="34" charset="0"/>
              </a:rPr>
              <a:pPr>
                <a:defRPr/>
              </a:pPr>
              <a:t>7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 charset="-128"/>
            </a:endParaRPr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0803648-5EBE-410B-AE98-8A31ABCF047E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 charset="-128"/>
            </a:endParaRPr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0803648-5EBE-410B-AE98-8A31ABCF047E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 charset="-128"/>
            </a:endParaRPr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0803648-5EBE-410B-AE98-8A31ABCF047E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 charset="-128"/>
            </a:endParaRPr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0803648-5EBE-410B-AE98-8A31ABCF047E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 charset="-128"/>
            </a:endParaRPr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0803648-5EBE-410B-AE98-8A31ABCF047E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914400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The Standard of Excellence in Healthcare Management Education Since 1968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6FA837-CA83-422C-B1B3-9D0B97A6DE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The Standard of Excellence in Healthcare Management Education Since 1968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707EC9-D1C4-464A-B959-57C2B38B46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572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" y="6477000"/>
            <a:ext cx="60198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245CB-3E72-43B1-B155-719EB5E427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7620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908048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7D0469-A60C-4B73-98A8-5ACF4E424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7D5EFA-436F-4A3B-BA4E-09ED93217E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6CBE12-9B02-44BC-BC71-369A914F7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E4F35A-37C5-400A-B1C6-CCE89CBF2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7620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4C16F5-61BF-4DF1-A977-E660B1DE30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1D17AB-D4E6-4821-B730-823D1CCC71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75C9C5-5CC8-4243-A0E7-74888186CB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9DDBAE-9807-4E60-941A-24CD5CD44F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16764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26720" y="1831848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699CB88-5E1A-4FAC-892A-60949ACB1F6F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0582109-3FD6-4BE5-85E1-D901D40258E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1" descr="Nav_Blank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</p:spPr>
      </p:pic>
      <p:sp>
        <p:nvSpPr>
          <p:cNvPr id="24" name="Line 20"/>
          <p:cNvSpPr>
            <a:spLocks noChangeShapeType="1"/>
          </p:cNvSpPr>
          <p:nvPr userDrawn="1"/>
        </p:nvSpPr>
        <p:spPr bwMode="auto">
          <a:xfrm>
            <a:off x="457200" y="1752600"/>
            <a:ext cx="822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Grp="1" noChangeArrowheads="1"/>
          </p:cNvSpPr>
          <p:nvPr>
            <p:ph type="ctrTitle"/>
          </p:nvPr>
        </p:nvSpPr>
        <p:spPr>
          <a:xfrm>
            <a:off x="609600" y="2057400"/>
            <a:ext cx="8153400" cy="18288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Leading in an Era of </a:t>
            </a:r>
            <a:br>
              <a:rPr lang="en-US" dirty="0" smtClean="0"/>
            </a:br>
            <a:r>
              <a:rPr lang="en-US" dirty="0" smtClean="0"/>
              <a:t>Health Systems Change:</a:t>
            </a:r>
            <a:br>
              <a:rPr lang="en-US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700" dirty="0" smtClean="0"/>
              <a:t>Dialogue with the Commission on the Accreditation of Healthcare Management Education and the National Center for Healthcare Leadership</a:t>
            </a:r>
            <a:br>
              <a:rPr lang="en-US" sz="2700" dirty="0" smtClean="0"/>
            </a:br>
            <a:endParaRPr lang="en-US" sz="2700" dirty="0"/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subTitle" idx="1"/>
          </p:nvPr>
        </p:nvSpPr>
        <p:spPr>
          <a:xfrm>
            <a:off x="722376" y="3810000"/>
            <a:ext cx="7772400" cy="914400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2200" dirty="0" smtClean="0">
                <a:solidFill>
                  <a:srgbClr val="007DC3"/>
                </a:solidFill>
                <a:latin typeface="Frutiger LT 47 LightCn" pitchFamily="34" charset="0"/>
              </a:rPr>
              <a:t>Michael I. Harrison, AHRQ</a:t>
            </a:r>
          </a:p>
          <a:p>
            <a:pPr algn="ctr">
              <a:lnSpc>
                <a:spcPct val="90000"/>
              </a:lnSpc>
            </a:pPr>
            <a:r>
              <a:rPr lang="en-US" sz="2200" dirty="0" smtClean="0">
                <a:solidFill>
                  <a:srgbClr val="007DC3"/>
                </a:solidFill>
                <a:latin typeface="Frutiger LT 47 LightCn" pitchFamily="34" charset="0"/>
              </a:rPr>
              <a:t>John Lloyd, CAHME</a:t>
            </a:r>
          </a:p>
          <a:p>
            <a:pPr algn="ctr">
              <a:lnSpc>
                <a:spcPct val="90000"/>
              </a:lnSpc>
            </a:pPr>
            <a:r>
              <a:rPr lang="en-US" sz="2200" dirty="0" smtClean="0">
                <a:solidFill>
                  <a:srgbClr val="007DC3"/>
                </a:solidFill>
                <a:latin typeface="Frutiger LT 47 LightCn" pitchFamily="34" charset="0"/>
              </a:rPr>
              <a:t>Andrew N. Garman, Rush U. / NCHL</a:t>
            </a: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457200" y="5216604"/>
            <a:ext cx="2245999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dirty="0">
              <a:solidFill>
                <a:srgbClr val="007DC3"/>
              </a:solidFill>
              <a:latin typeface="Arial" charset="0"/>
            </a:endParaRPr>
          </a:p>
          <a:p>
            <a:r>
              <a:rPr lang="en-US" sz="1600" dirty="0" smtClean="0">
                <a:solidFill>
                  <a:srgbClr val="007DC3"/>
                </a:solidFill>
                <a:latin typeface="Arial" charset="0"/>
              </a:rPr>
              <a:t>AHRQ Annual Meeting</a:t>
            </a:r>
            <a:endParaRPr lang="en-US" sz="1600" dirty="0">
              <a:solidFill>
                <a:srgbClr val="007DC3"/>
              </a:solidFill>
              <a:latin typeface="Arial" charset="0"/>
            </a:endParaRPr>
          </a:p>
          <a:p>
            <a:r>
              <a:rPr lang="en-US" sz="1600" dirty="0" smtClean="0">
                <a:solidFill>
                  <a:srgbClr val="007DC3"/>
                </a:solidFill>
                <a:latin typeface="Arial" charset="0"/>
              </a:rPr>
              <a:t>Bethesda, MD</a:t>
            </a:r>
            <a:endParaRPr lang="en-US" sz="1600" dirty="0">
              <a:solidFill>
                <a:srgbClr val="007DC3"/>
              </a:solidFill>
              <a:latin typeface="Arial" charset="0"/>
            </a:endParaRPr>
          </a:p>
          <a:p>
            <a:r>
              <a:rPr lang="en-US" sz="1600" dirty="0" smtClean="0">
                <a:solidFill>
                  <a:srgbClr val="007DC3"/>
                </a:solidFill>
                <a:latin typeface="Arial" charset="0"/>
              </a:rPr>
              <a:t>Sept  10, 2012</a:t>
            </a:r>
            <a:endParaRPr lang="en-US" sz="1600" dirty="0">
              <a:solidFill>
                <a:srgbClr val="007DC3"/>
              </a:solidFill>
              <a:latin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>
          <a:xfrm>
            <a:off x="502920" y="47244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latin typeface="Frutiger LT 47 LightCn" pitchFamily="34" charset="0"/>
              </a:rPr>
              <a:t>Healthcare is changing: So are Accreditation Standards</a:t>
            </a:r>
            <a:endParaRPr lang="en-US" sz="3200" dirty="0">
              <a:latin typeface="Frutiger LT 47 LightCn" pitchFamily="34" charset="0"/>
            </a:endParaRPr>
          </a:p>
        </p:txBody>
      </p:sp>
      <p:sp>
        <p:nvSpPr>
          <p:cNvPr id="2048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None/>
            </a:pPr>
            <a:r>
              <a:rPr lang="en-US" dirty="0">
                <a:solidFill>
                  <a:srgbClr val="007DC3"/>
                </a:solidFill>
                <a:latin typeface="Frutiger LT 57 Cn" pitchFamily="34" charset="0"/>
              </a:rPr>
              <a:t>Practitioners, Professional Societies and Academics: </a:t>
            </a:r>
          </a:p>
          <a:p>
            <a:r>
              <a:rPr lang="en-US" dirty="0" smtClean="0">
                <a:solidFill>
                  <a:srgbClr val="007DC3"/>
                </a:solidFill>
                <a:latin typeface="Frutiger LT 57 Cn" pitchFamily="34" charset="0"/>
              </a:rPr>
              <a:t>Wanted </a:t>
            </a:r>
            <a:r>
              <a:rPr lang="en-US" dirty="0">
                <a:solidFill>
                  <a:srgbClr val="007DC3"/>
                </a:solidFill>
                <a:latin typeface="Frutiger LT 57 Cn" pitchFamily="34" charset="0"/>
              </a:rPr>
              <a:t>stronger </a:t>
            </a:r>
            <a:r>
              <a:rPr lang="en-US" dirty="0" smtClean="0">
                <a:solidFill>
                  <a:srgbClr val="007DC3"/>
                </a:solidFill>
                <a:latin typeface="Frutiger LT 57 Cn" pitchFamily="34" charset="0"/>
              </a:rPr>
              <a:t>leaders, </a:t>
            </a:r>
            <a:r>
              <a:rPr lang="en-US" dirty="0">
                <a:solidFill>
                  <a:srgbClr val="007DC3"/>
                </a:solidFill>
                <a:latin typeface="Frutiger LT 57 Cn" pitchFamily="34" charset="0"/>
              </a:rPr>
              <a:t>and </a:t>
            </a:r>
            <a:r>
              <a:rPr lang="en-US" dirty="0" smtClean="0">
                <a:solidFill>
                  <a:srgbClr val="007DC3"/>
                </a:solidFill>
                <a:latin typeface="Frutiger LT 57 Cn" pitchFamily="34" charset="0"/>
              </a:rPr>
              <a:t>determined that </a:t>
            </a:r>
            <a:r>
              <a:rPr lang="en-US" dirty="0">
                <a:solidFill>
                  <a:srgbClr val="007DC3"/>
                </a:solidFill>
                <a:latin typeface="Frutiger LT 57 Cn" pitchFamily="34" charset="0"/>
              </a:rPr>
              <a:t>CAHME criteria should focus more on leadership development</a:t>
            </a:r>
          </a:p>
          <a:p>
            <a:r>
              <a:rPr lang="en-US" dirty="0" smtClean="0">
                <a:solidFill>
                  <a:srgbClr val="007DC3"/>
                </a:solidFill>
                <a:latin typeface="Frutiger LT 57 Cn" pitchFamily="34" charset="0"/>
              </a:rPr>
              <a:t>Wanted </a:t>
            </a:r>
            <a:r>
              <a:rPr lang="en-US" dirty="0">
                <a:solidFill>
                  <a:srgbClr val="007DC3"/>
                </a:solidFill>
                <a:latin typeface="Frutiger LT 57 Cn" pitchFamily="34" charset="0"/>
              </a:rPr>
              <a:t>to challenge old techniques of teaching and learning</a:t>
            </a:r>
          </a:p>
          <a:p>
            <a:r>
              <a:rPr lang="en-US" dirty="0">
                <a:solidFill>
                  <a:srgbClr val="007DC3"/>
                </a:solidFill>
                <a:latin typeface="Frutiger LT 57 Cn" pitchFamily="34" charset="0"/>
              </a:rPr>
              <a:t>Wanted to push for continuous improvement in the programs</a:t>
            </a:r>
          </a:p>
          <a:p>
            <a:r>
              <a:rPr lang="en-US" dirty="0">
                <a:solidFill>
                  <a:srgbClr val="007DC3"/>
                </a:solidFill>
                <a:latin typeface="Frutiger LT 57 Cn" pitchFamily="34" charset="0"/>
              </a:rPr>
              <a:t>Wanted to assure all that leaders can produce a safer, more efficient health care system</a:t>
            </a:r>
          </a:p>
          <a:p>
            <a:endParaRPr lang="en-US" dirty="0">
              <a:solidFill>
                <a:srgbClr val="007DC3"/>
              </a:solidFill>
              <a:latin typeface="Frutiger LT 57 Cn" pitchFamily="34" charset="0"/>
            </a:endParaRP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DCDEB-8C59-45F3-9FF3-EC9B0F26754B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459788" cy="762000"/>
          </a:xfrm>
          <a:noFill/>
          <a:ln/>
        </p:spPr>
        <p:txBody>
          <a:bodyPr>
            <a:normAutofit/>
          </a:bodyPr>
          <a:lstStyle/>
          <a:p>
            <a:pPr lvl="0" algn="l"/>
            <a:r>
              <a:rPr lang="en-US" sz="2800" b="1" kern="1200" dirty="0" smtClean="0"/>
              <a:t>Evolution of CAHME standards Over Time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US" sz="2400" b="1" dirty="0" smtClean="0"/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1777516" y="5519928"/>
            <a:ext cx="5638800" cy="609600"/>
            <a:chOff x="1056" y="2736"/>
            <a:chExt cx="3552" cy="384"/>
          </a:xfrm>
        </p:grpSpPr>
        <p:sp>
          <p:nvSpPr>
            <p:cNvPr id="6" name="AutoShape 45"/>
            <p:cNvSpPr>
              <a:spLocks noChangeAspect="1" noChangeArrowheads="1"/>
            </p:cNvSpPr>
            <p:nvPr/>
          </p:nvSpPr>
          <p:spPr bwMode="auto">
            <a:xfrm>
              <a:off x="1056" y="2736"/>
              <a:ext cx="3552" cy="384"/>
            </a:xfrm>
            <a:prstGeom prst="rightArrow">
              <a:avLst>
                <a:gd name="adj1" fmla="val 50000"/>
                <a:gd name="adj2" fmla="val 92800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dirty="0">
                <a:latin typeface="Calibri" pitchFamily="34" charset="0"/>
              </a:endParaRPr>
            </a:p>
          </p:txBody>
        </p:sp>
        <p:sp>
          <p:nvSpPr>
            <p:cNvPr id="7" name="Text Box 47"/>
            <p:cNvSpPr txBox="1">
              <a:spLocks noChangeAspect="1" noChangeArrowheads="1"/>
            </p:cNvSpPr>
            <p:nvPr/>
          </p:nvSpPr>
          <p:spPr bwMode="auto">
            <a:xfrm>
              <a:off x="1056" y="2832"/>
              <a:ext cx="59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Calibri" pitchFamily="34" charset="0"/>
                </a:rPr>
                <a:t>Pre-2007</a:t>
              </a:r>
              <a:endParaRPr lang="en-US" sz="1600" b="1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sp>
        <p:nvSpPr>
          <p:cNvPr id="136" name="Rectangle 135"/>
          <p:cNvSpPr/>
          <p:nvPr/>
        </p:nvSpPr>
        <p:spPr bwMode="auto">
          <a:xfrm>
            <a:off x="1771420" y="3337560"/>
            <a:ext cx="1755648" cy="79248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Program Mission</a:t>
            </a:r>
          </a:p>
        </p:txBody>
      </p:sp>
      <p:sp>
        <p:nvSpPr>
          <p:cNvPr id="137" name="Rectangle 136"/>
          <p:cNvSpPr/>
          <p:nvPr/>
        </p:nvSpPr>
        <p:spPr bwMode="auto">
          <a:xfrm>
            <a:off x="1777516" y="4270248"/>
            <a:ext cx="1755648" cy="122529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Required Curriculum content</a:t>
            </a:r>
          </a:p>
        </p:txBody>
      </p:sp>
      <p:sp>
        <p:nvSpPr>
          <p:cNvPr id="138" name="Rectangle 137"/>
          <p:cNvSpPr/>
          <p:nvPr/>
        </p:nvSpPr>
        <p:spPr bwMode="auto">
          <a:xfrm>
            <a:off x="5301004" y="3288792"/>
            <a:ext cx="1920240" cy="914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Goals – measurement and alignment</a:t>
            </a:r>
          </a:p>
        </p:txBody>
      </p:sp>
      <p:cxnSp>
        <p:nvCxnSpPr>
          <p:cNvPr id="140" name="Straight Arrow Connector 139"/>
          <p:cNvCxnSpPr>
            <a:stCxn id="136" idx="3"/>
            <a:endCxn id="138" idx="1"/>
          </p:cNvCxnSpPr>
          <p:nvPr/>
        </p:nvCxnSpPr>
        <p:spPr bwMode="auto">
          <a:xfrm>
            <a:off x="3527068" y="3733800"/>
            <a:ext cx="1773936" cy="121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1" name="Rectangle 140"/>
          <p:cNvSpPr/>
          <p:nvPr/>
        </p:nvSpPr>
        <p:spPr bwMode="auto">
          <a:xfrm>
            <a:off x="5307099" y="4483608"/>
            <a:ext cx="1922375" cy="80467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Coverage in required courses</a:t>
            </a:r>
          </a:p>
        </p:txBody>
      </p:sp>
      <p:cxnSp>
        <p:nvCxnSpPr>
          <p:cNvPr id="142" name="Straight Arrow Connector 141"/>
          <p:cNvCxnSpPr>
            <a:stCxn id="137" idx="3"/>
            <a:endCxn id="141" idx="1"/>
          </p:cNvCxnSpPr>
          <p:nvPr/>
        </p:nvCxnSpPr>
        <p:spPr bwMode="auto">
          <a:xfrm>
            <a:off x="3533164" y="4882896"/>
            <a:ext cx="1773935" cy="30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8" name="TextBox 147"/>
          <p:cNvSpPr txBox="1"/>
          <p:nvPr/>
        </p:nvSpPr>
        <p:spPr>
          <a:xfrm>
            <a:off x="390836" y="1371600"/>
            <a:ext cx="86769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0" dirty="0" smtClean="0">
                <a:latin typeface="Calibri" pitchFamily="34" charset="0"/>
              </a:rPr>
              <a:t>Pre-2007: </a:t>
            </a:r>
          </a:p>
          <a:p>
            <a:pPr algn="l">
              <a:buFont typeface="Arial" pitchFamily="34" charset="0"/>
              <a:buChar char="•"/>
            </a:pPr>
            <a:r>
              <a:rPr lang="en-US" sz="2000" b="0" dirty="0" smtClean="0">
                <a:latin typeface="Calibri" pitchFamily="34" charset="0"/>
              </a:rPr>
              <a:t> Emphasis on program goal alignment, coverage of required content areas</a:t>
            </a:r>
          </a:p>
          <a:p>
            <a:pPr algn="l">
              <a:buFont typeface="Arial" pitchFamily="34" charset="0"/>
              <a:buChar char="•"/>
            </a:pPr>
            <a:r>
              <a:rPr lang="en-US" sz="2000" b="0" dirty="0" smtClean="0">
                <a:latin typeface="Calibri" pitchFamily="34" charset="0"/>
              </a:rPr>
              <a:t> Little/no emphasis on teaching / evaluation methods</a:t>
            </a:r>
            <a:endParaRPr lang="en-US" sz="2000" b="0" dirty="0">
              <a:latin typeface="Calibri" pitchFamily="34" charset="0"/>
            </a:endParaRPr>
          </a:p>
        </p:txBody>
      </p:sp>
      <p:cxnSp>
        <p:nvCxnSpPr>
          <p:cNvPr id="154" name="Shape 153"/>
          <p:cNvCxnSpPr>
            <a:stCxn id="138" idx="3"/>
            <a:endCxn id="155" idx="3"/>
          </p:cNvCxnSpPr>
          <p:nvPr/>
        </p:nvCxnSpPr>
        <p:spPr bwMode="auto">
          <a:xfrm flipH="1" flipV="1">
            <a:off x="5288812" y="2840736"/>
            <a:ext cx="1932432" cy="905256"/>
          </a:xfrm>
          <a:prstGeom prst="bentConnector3">
            <a:avLst>
              <a:gd name="adj1" fmla="val -1183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5" name="Rectangle 154"/>
          <p:cNvSpPr/>
          <p:nvPr/>
        </p:nvSpPr>
        <p:spPr bwMode="auto">
          <a:xfrm>
            <a:off x="3368572" y="2514600"/>
            <a:ext cx="1920240" cy="65227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Evaluation and Improvement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cxnSp>
        <p:nvCxnSpPr>
          <p:cNvPr id="162" name="Elbow Connector 161"/>
          <p:cNvCxnSpPr>
            <a:stCxn id="155" idx="1"/>
            <a:endCxn id="136" idx="1"/>
          </p:cNvCxnSpPr>
          <p:nvPr/>
        </p:nvCxnSpPr>
        <p:spPr bwMode="auto">
          <a:xfrm rot="10800000" flipV="1">
            <a:off x="1771420" y="2840736"/>
            <a:ext cx="1597152" cy="893064"/>
          </a:xfrm>
          <a:prstGeom prst="bentConnector3">
            <a:avLst>
              <a:gd name="adj1" fmla="val 11431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>
              <a:lnSpc>
                <a:spcPct val="90000"/>
              </a:lnSpc>
              <a:buFontTx/>
              <a:buNone/>
            </a:pPr>
            <a:endParaRPr lang="en-US" sz="2400" b="1" smtClean="0"/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1676400" y="5791200"/>
            <a:ext cx="5638800" cy="609600"/>
            <a:chOff x="1056" y="2736"/>
            <a:chExt cx="3552" cy="384"/>
          </a:xfrm>
        </p:grpSpPr>
        <p:sp>
          <p:nvSpPr>
            <p:cNvPr id="72727" name="AutoShape 45"/>
            <p:cNvSpPr>
              <a:spLocks noChangeAspect="1" noChangeArrowheads="1"/>
            </p:cNvSpPr>
            <p:nvPr/>
          </p:nvSpPr>
          <p:spPr bwMode="auto">
            <a:xfrm>
              <a:off x="1056" y="2736"/>
              <a:ext cx="3552" cy="384"/>
            </a:xfrm>
            <a:prstGeom prst="rightArrow">
              <a:avLst>
                <a:gd name="adj1" fmla="val 50000"/>
                <a:gd name="adj2" fmla="val 92800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dirty="0">
                <a:latin typeface="Calibri" pitchFamily="34" charset="0"/>
              </a:endParaRPr>
            </a:p>
          </p:txBody>
        </p:sp>
        <p:sp>
          <p:nvSpPr>
            <p:cNvPr id="72728" name="Text Box 49"/>
            <p:cNvSpPr txBox="1">
              <a:spLocks noChangeAspect="1" noChangeArrowheads="1"/>
            </p:cNvSpPr>
            <p:nvPr/>
          </p:nvSpPr>
          <p:spPr bwMode="auto">
            <a:xfrm>
              <a:off x="3577" y="2832"/>
              <a:ext cx="681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Calibri" pitchFamily="34" charset="0"/>
                </a:rPr>
                <a:t>2010-2013</a:t>
              </a:r>
              <a:endParaRPr lang="en-US" sz="1600" b="1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sp>
        <p:nvSpPr>
          <p:cNvPr id="72708" name="TextBox 147"/>
          <p:cNvSpPr txBox="1">
            <a:spLocks noChangeArrowheads="1"/>
          </p:cNvSpPr>
          <p:nvPr/>
        </p:nvSpPr>
        <p:spPr bwMode="auto">
          <a:xfrm>
            <a:off x="341312" y="1066800"/>
            <a:ext cx="8269287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b="0" dirty="0" smtClean="0">
                <a:latin typeface="Calibri" pitchFamily="34" charset="0"/>
              </a:rPr>
              <a:t>2010-2013</a:t>
            </a:r>
            <a:endParaRPr lang="en-US" sz="2000" b="0" dirty="0">
              <a:latin typeface="Calibri" pitchFamily="34" charset="0"/>
            </a:endParaRPr>
          </a:p>
          <a:p>
            <a:pPr algn="l">
              <a:buFont typeface="Arial" charset="0"/>
              <a:buChar char="•"/>
            </a:pPr>
            <a:r>
              <a:rPr lang="en-US" sz="2000" b="0" dirty="0">
                <a:latin typeface="Calibri" pitchFamily="34" charset="0"/>
              </a:rPr>
              <a:t> </a:t>
            </a:r>
            <a:r>
              <a:rPr lang="en-US" sz="2000" b="0" dirty="0" smtClean="0">
                <a:latin typeface="Calibri" pitchFamily="34" charset="0"/>
              </a:rPr>
              <a:t>Increasing emphasis on</a:t>
            </a:r>
            <a:r>
              <a:rPr lang="en-US" sz="2000" b="0" dirty="0">
                <a:latin typeface="Calibri" pitchFamily="34" charset="0"/>
              </a:rPr>
              <a:t>:</a:t>
            </a:r>
          </a:p>
          <a:p>
            <a:pPr lvl="1" algn="l">
              <a:buFont typeface="Arial" charset="0"/>
              <a:buChar char="•"/>
            </a:pPr>
            <a:r>
              <a:rPr lang="en-US" sz="2000" b="0" dirty="0">
                <a:latin typeface="Calibri" pitchFamily="34" charset="0"/>
              </a:rPr>
              <a:t> </a:t>
            </a:r>
            <a:r>
              <a:rPr lang="en-US" b="0" dirty="0" smtClean="0">
                <a:latin typeface="Calibri" pitchFamily="34" charset="0"/>
              </a:rPr>
              <a:t>Accountability to the mission &amp; its stakeholders</a:t>
            </a:r>
          </a:p>
          <a:p>
            <a:pPr lvl="1" algn="l">
              <a:buFont typeface="Arial" charset="0"/>
              <a:buChar char="•"/>
            </a:pPr>
            <a:r>
              <a:rPr lang="en-US" b="0" dirty="0" smtClean="0">
                <a:latin typeface="Calibri" pitchFamily="34" charset="0"/>
              </a:rPr>
              <a:t> Competency-based teaching &amp; assessment</a:t>
            </a:r>
            <a:endParaRPr lang="en-US" b="0" dirty="0">
              <a:latin typeface="Calibri" pitchFamily="34" charset="0"/>
            </a:endParaRPr>
          </a:p>
          <a:p>
            <a:pPr lvl="1" algn="l">
              <a:buFont typeface="Arial" charset="0"/>
              <a:buChar char="•"/>
            </a:pPr>
            <a:r>
              <a:rPr lang="en-US" b="0" dirty="0" smtClean="0">
                <a:latin typeface="Calibri" pitchFamily="34" charset="0"/>
              </a:rPr>
              <a:t> Continuous improvement to meet changing environmental needs</a:t>
            </a:r>
          </a:p>
          <a:p>
            <a:pPr lvl="1" algn="l">
              <a:buFont typeface="Arial" charset="0"/>
              <a:buChar char="•"/>
            </a:pPr>
            <a:r>
              <a:rPr lang="en-US" dirty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Competency model is not specified</a:t>
            </a:r>
            <a:endParaRPr lang="en-US" b="0" dirty="0">
              <a:latin typeface="Calibri" pitchFamily="34" charset="0"/>
            </a:endParaRPr>
          </a:p>
        </p:txBody>
      </p:sp>
      <p:sp>
        <p:nvSpPr>
          <p:cNvPr id="72709" name="Rectangle 15"/>
          <p:cNvSpPr>
            <a:spLocks noChangeArrowheads="1"/>
          </p:cNvSpPr>
          <p:nvPr/>
        </p:nvSpPr>
        <p:spPr bwMode="auto">
          <a:xfrm>
            <a:off x="938213" y="4221162"/>
            <a:ext cx="1755775" cy="731838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defTabSz="914400" eaLnBrk="0" hangingPunct="0"/>
            <a:r>
              <a:rPr lang="en-US" dirty="0">
                <a:latin typeface="Calibri" pitchFamily="34" charset="0"/>
              </a:rPr>
              <a:t>Program Mission</a:t>
            </a:r>
          </a:p>
        </p:txBody>
      </p:sp>
      <p:sp>
        <p:nvSpPr>
          <p:cNvPr id="72710" name="Rectangle 16"/>
          <p:cNvSpPr>
            <a:spLocks noChangeArrowheads="1"/>
          </p:cNvSpPr>
          <p:nvPr/>
        </p:nvSpPr>
        <p:spPr bwMode="auto">
          <a:xfrm>
            <a:off x="3276601" y="4731060"/>
            <a:ext cx="1905000" cy="6096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800" dirty="0" smtClean="0">
                <a:latin typeface="Calibri" pitchFamily="34" charset="0"/>
              </a:rPr>
              <a:t>Healthcare knowledge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72711" name="Rectangle 17"/>
          <p:cNvSpPr>
            <a:spLocks noChangeArrowheads="1"/>
          </p:cNvSpPr>
          <p:nvPr/>
        </p:nvSpPr>
        <p:spPr bwMode="auto">
          <a:xfrm>
            <a:off x="3273425" y="5383522"/>
            <a:ext cx="1920875" cy="414338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defTabSz="914400" eaLnBrk="0" hangingPunct="0"/>
            <a:r>
              <a:rPr lang="en-US" sz="1800" dirty="0">
                <a:latin typeface="Calibri" pitchFamily="34" charset="0"/>
              </a:rPr>
              <a:t>Other goals</a:t>
            </a:r>
          </a:p>
        </p:txBody>
      </p:sp>
      <p:cxnSp>
        <p:nvCxnSpPr>
          <p:cNvPr id="72714" name="Shape 20"/>
          <p:cNvCxnSpPr>
            <a:cxnSpLocks noChangeShapeType="1"/>
            <a:stCxn id="72711" idx="3"/>
            <a:endCxn id="72722" idx="3"/>
          </p:cNvCxnSpPr>
          <p:nvPr/>
        </p:nvCxnSpPr>
        <p:spPr bwMode="auto">
          <a:xfrm flipV="1">
            <a:off x="5194300" y="3602831"/>
            <a:ext cx="6350" cy="1987860"/>
          </a:xfrm>
          <a:prstGeom prst="bentConnector3">
            <a:avLst>
              <a:gd name="adj1" fmla="val 370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72715" name="Elbow Connector 21"/>
          <p:cNvCxnSpPr>
            <a:cxnSpLocks noChangeShapeType="1"/>
            <a:stCxn id="72709" idx="3"/>
            <a:endCxn id="72711" idx="1"/>
          </p:cNvCxnSpPr>
          <p:nvPr/>
        </p:nvCxnSpPr>
        <p:spPr bwMode="auto">
          <a:xfrm>
            <a:off x="2693988" y="4587081"/>
            <a:ext cx="579437" cy="1003610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72716" name="Rectangle 22"/>
          <p:cNvSpPr>
            <a:spLocks noChangeArrowheads="1"/>
          </p:cNvSpPr>
          <p:nvPr/>
        </p:nvSpPr>
        <p:spPr bwMode="auto">
          <a:xfrm>
            <a:off x="3267075" y="4251325"/>
            <a:ext cx="1890713" cy="41592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defTabSz="914400" eaLnBrk="0" hangingPunct="0"/>
            <a:r>
              <a:rPr lang="en-US" sz="1800" dirty="0">
                <a:latin typeface="Calibri" pitchFamily="34" charset="0"/>
              </a:rPr>
              <a:t>Competencies</a:t>
            </a:r>
          </a:p>
        </p:txBody>
      </p:sp>
      <p:cxnSp>
        <p:nvCxnSpPr>
          <p:cNvPr id="72717" name="Elbow Connector 23"/>
          <p:cNvCxnSpPr>
            <a:cxnSpLocks noChangeShapeType="1"/>
            <a:stCxn id="72709" idx="3"/>
            <a:endCxn id="72716" idx="1"/>
          </p:cNvCxnSpPr>
          <p:nvPr/>
        </p:nvCxnSpPr>
        <p:spPr bwMode="auto">
          <a:xfrm flipV="1">
            <a:off x="2693988" y="4459288"/>
            <a:ext cx="573087" cy="127793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72718" name="Rectangle 25"/>
          <p:cNvSpPr>
            <a:spLocks noChangeArrowheads="1"/>
          </p:cNvSpPr>
          <p:nvPr/>
        </p:nvSpPr>
        <p:spPr bwMode="auto">
          <a:xfrm>
            <a:off x="5614988" y="3709987"/>
            <a:ext cx="2212975" cy="414338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defTabSz="914400" eaLnBrk="0" hangingPunct="0"/>
            <a:r>
              <a:rPr lang="en-US" sz="1800" b="1" dirty="0">
                <a:latin typeface="Calibri" pitchFamily="34" charset="0"/>
              </a:rPr>
              <a:t>Teaching methods</a:t>
            </a:r>
          </a:p>
        </p:txBody>
      </p:sp>
      <p:sp>
        <p:nvSpPr>
          <p:cNvPr id="72719" name="Rectangle 26"/>
          <p:cNvSpPr>
            <a:spLocks noChangeArrowheads="1"/>
          </p:cNvSpPr>
          <p:nvPr/>
        </p:nvSpPr>
        <p:spPr bwMode="auto">
          <a:xfrm>
            <a:off x="5608638" y="4392612"/>
            <a:ext cx="2219325" cy="37147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defTabSz="914400" eaLnBrk="0" hangingPunct="0"/>
            <a:r>
              <a:rPr lang="en-US" sz="1800" b="1" dirty="0">
                <a:latin typeface="Calibri" pitchFamily="34" charset="0"/>
              </a:rPr>
              <a:t>Assessment methods</a:t>
            </a:r>
          </a:p>
        </p:txBody>
      </p:sp>
      <p:cxnSp>
        <p:nvCxnSpPr>
          <p:cNvPr id="72720" name="Elbow Connector 29"/>
          <p:cNvCxnSpPr>
            <a:cxnSpLocks noChangeShapeType="1"/>
            <a:stCxn id="72716" idx="3"/>
            <a:endCxn id="72719" idx="1"/>
          </p:cNvCxnSpPr>
          <p:nvPr/>
        </p:nvCxnSpPr>
        <p:spPr bwMode="auto">
          <a:xfrm>
            <a:off x="5157788" y="4459287"/>
            <a:ext cx="450850" cy="119063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72721" name="Elbow Connector 31"/>
          <p:cNvCxnSpPr>
            <a:cxnSpLocks noChangeShapeType="1"/>
            <a:stCxn id="72716" idx="3"/>
            <a:endCxn id="72718" idx="1"/>
          </p:cNvCxnSpPr>
          <p:nvPr/>
        </p:nvCxnSpPr>
        <p:spPr bwMode="auto">
          <a:xfrm flipV="1">
            <a:off x="5157788" y="3916362"/>
            <a:ext cx="457200" cy="542925"/>
          </a:xfrm>
          <a:prstGeom prst="bentConnector3">
            <a:avLst>
              <a:gd name="adj1" fmla="val 49851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72722" name="Rectangle 32"/>
          <p:cNvSpPr>
            <a:spLocks noChangeArrowheads="1"/>
          </p:cNvSpPr>
          <p:nvPr/>
        </p:nvSpPr>
        <p:spPr bwMode="auto">
          <a:xfrm>
            <a:off x="3279775" y="3276600"/>
            <a:ext cx="1920875" cy="652462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defTabSz="914400" eaLnBrk="0" hangingPunct="0"/>
            <a:r>
              <a:rPr lang="en-US" sz="1800" dirty="0">
                <a:latin typeface="Calibri" pitchFamily="34" charset="0"/>
              </a:rPr>
              <a:t>Evaluation and Improvement</a:t>
            </a:r>
          </a:p>
        </p:txBody>
      </p:sp>
      <p:cxnSp>
        <p:nvCxnSpPr>
          <p:cNvPr id="40" name="Elbow Connector 39"/>
          <p:cNvCxnSpPr>
            <a:stCxn id="72719" idx="3"/>
            <a:endCxn id="72722" idx="3"/>
          </p:cNvCxnSpPr>
          <p:nvPr/>
        </p:nvCxnSpPr>
        <p:spPr bwMode="auto">
          <a:xfrm flipH="1" flipV="1">
            <a:off x="5200650" y="3602037"/>
            <a:ext cx="2627313" cy="976313"/>
          </a:xfrm>
          <a:prstGeom prst="bentConnector3">
            <a:avLst>
              <a:gd name="adj1" fmla="val -870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72724" name="Shape 42"/>
          <p:cNvCxnSpPr>
            <a:cxnSpLocks noChangeShapeType="1"/>
            <a:stCxn id="72722" idx="1"/>
            <a:endCxn id="72709" idx="0"/>
          </p:cNvCxnSpPr>
          <p:nvPr/>
        </p:nvCxnSpPr>
        <p:spPr bwMode="auto">
          <a:xfrm rot="10800000" flipV="1">
            <a:off x="1816101" y="3602830"/>
            <a:ext cx="1463674" cy="618331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72725" name="Elbow Connector 44"/>
          <p:cNvCxnSpPr>
            <a:cxnSpLocks noChangeShapeType="1"/>
            <a:stCxn id="72718" idx="2"/>
            <a:endCxn id="72719" idx="0"/>
          </p:cNvCxnSpPr>
          <p:nvPr/>
        </p:nvCxnSpPr>
        <p:spPr bwMode="auto">
          <a:xfrm rot="5400000">
            <a:off x="6585744" y="4256881"/>
            <a:ext cx="268287" cy="3175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28" name="Rectangle 2"/>
          <p:cNvSpPr txBox="1">
            <a:spLocks noChangeArrowheads="1"/>
          </p:cNvSpPr>
          <p:nvPr/>
        </p:nvSpPr>
        <p:spPr bwMode="auto">
          <a:xfrm>
            <a:off x="379412" y="0"/>
            <a:ext cx="8459788" cy="127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Evolution of CAHME standards Over Time</a:t>
            </a:r>
          </a:p>
        </p:txBody>
      </p:sp>
      <p:cxnSp>
        <p:nvCxnSpPr>
          <p:cNvPr id="30" name="Elbow Connector 23"/>
          <p:cNvCxnSpPr>
            <a:cxnSpLocks noChangeShapeType="1"/>
            <a:stCxn id="72709" idx="3"/>
            <a:endCxn id="72710" idx="1"/>
          </p:cNvCxnSpPr>
          <p:nvPr/>
        </p:nvCxnSpPr>
        <p:spPr bwMode="auto">
          <a:xfrm>
            <a:off x="2693988" y="4587081"/>
            <a:ext cx="582613" cy="448779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3" name="Elbow Connector 23"/>
          <p:cNvCxnSpPr>
            <a:cxnSpLocks noChangeShapeType="1"/>
            <a:stCxn id="72710" idx="3"/>
            <a:endCxn id="72719" idx="1"/>
          </p:cNvCxnSpPr>
          <p:nvPr/>
        </p:nvCxnSpPr>
        <p:spPr bwMode="auto">
          <a:xfrm flipV="1">
            <a:off x="5181601" y="4578350"/>
            <a:ext cx="427037" cy="457510"/>
          </a:xfrm>
          <a:prstGeom prst="bentConnector3">
            <a:avLst>
              <a:gd name="adj1" fmla="val 46602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2"/>
          <p:cNvSpPr txBox="1">
            <a:spLocks noChangeArrowheads="1"/>
          </p:cNvSpPr>
          <p:nvPr/>
        </p:nvSpPr>
        <p:spPr bwMode="auto">
          <a:xfrm>
            <a:off x="0" y="304800"/>
            <a:ext cx="8001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0">
                <a:latin typeface="Century Gothic" pitchFamily="34" charset="0"/>
              </a:rPr>
              <a:t>Competency</a:t>
            </a:r>
            <a:r>
              <a:rPr lang="en-US" sz="3200" b="0">
                <a:solidFill>
                  <a:srgbClr val="3366FF"/>
                </a:solidFill>
                <a:latin typeface="Century Gothic" pitchFamily="34" charset="0"/>
              </a:rPr>
              <a:t> </a:t>
            </a:r>
            <a:r>
              <a:rPr lang="en-US" sz="3200" b="0">
                <a:latin typeface="Century Gothic" pitchFamily="34" charset="0"/>
              </a:rPr>
              <a:t>Models Selected in Accredited Programs </a:t>
            </a:r>
          </a:p>
        </p:txBody>
      </p:sp>
      <p:graphicFrame>
        <p:nvGraphicFramePr>
          <p:cNvPr id="120033" name="Group 225"/>
          <p:cNvGraphicFramePr>
            <a:graphicFrameLocks noGrp="1"/>
          </p:cNvGraphicFramePr>
          <p:nvPr/>
        </p:nvGraphicFramePr>
        <p:xfrm>
          <a:off x="457201" y="1494882"/>
          <a:ext cx="8077199" cy="3915318"/>
        </p:xfrm>
        <a:graphic>
          <a:graphicData uri="http://schemas.openxmlformats.org/drawingml/2006/table">
            <a:tbl>
              <a:tblPr/>
              <a:tblGrid>
                <a:gridCol w="5943599"/>
                <a:gridCol w="2133600"/>
              </a:tblGrid>
              <a:tr h="38185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Model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Number of Programs using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</a:tr>
              <a:tr h="3142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entury Gothic" pitchFamily="34" charset="0"/>
                          <a:ea typeface="+mn-ea"/>
                          <a:cs typeface="+mn-cs"/>
                        </a:rPr>
                        <a:t>8/2010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</a:tr>
              <a:tr h="4405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+mn-ea"/>
                          <a:cs typeface="Times New Roman" pitchFamily="18" charset="0"/>
                        </a:rPr>
                        <a:t>NCHL/ based on NCHL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05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+mn-ea"/>
                          <a:cs typeface="Times New Roman" pitchFamily="18" charset="0"/>
                        </a:rPr>
                        <a:t>Locally developed / composite of  two or more established models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05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+mn-ea"/>
                          <a:cs typeface="Times New Roman" pitchFamily="18" charset="0"/>
                        </a:rPr>
                        <a:t>Based on HLA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05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+mn-ea"/>
                          <a:cs typeface="Times New Roman" pitchFamily="18" charset="0"/>
                        </a:rPr>
                        <a:t>SLU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05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+mn-ea"/>
                          <a:cs typeface="Times New Roman" pitchFamily="18" charset="0"/>
                        </a:rPr>
                        <a:t>Based on the ACHE Competency Assessment Tool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05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+mn-ea"/>
                          <a:cs typeface="Times New Roman" pitchFamily="18" charset="0"/>
                        </a:rPr>
                        <a:t>Department of Defense Executive Skills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Emerging Leadership Competencies: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07DC3"/>
                </a:solidFill>
                <a:latin typeface="Frutiger LT 47 LightCn" pitchFamily="34" charset="0"/>
              </a:rPr>
              <a:t>Perspectives from the National Center for Healthcare Leadership (NCHL)</a:t>
            </a:r>
          </a:p>
          <a:p>
            <a:endParaRPr lang="en-US" sz="2400" dirty="0" smtClean="0">
              <a:solidFill>
                <a:srgbClr val="007DC3"/>
              </a:solidFill>
              <a:latin typeface="Frutiger LT 47 LightCn" pitchFamily="34" charset="0"/>
            </a:endParaRPr>
          </a:p>
          <a:p>
            <a:r>
              <a:rPr lang="en-US" sz="2200" dirty="0" smtClean="0">
                <a:solidFill>
                  <a:srgbClr val="007DC3"/>
                </a:solidFill>
                <a:latin typeface="Frutiger LT 47 LightCn" pitchFamily="34" charset="0"/>
              </a:rPr>
              <a:t>Andrew N. Garman</a:t>
            </a:r>
          </a:p>
          <a:p>
            <a:r>
              <a:rPr lang="en-US" sz="2200" dirty="0" smtClean="0">
                <a:solidFill>
                  <a:srgbClr val="007DC3"/>
                </a:solidFill>
                <a:latin typeface="Frutiger LT 47 LightCn" pitchFamily="34" charset="0"/>
              </a:rPr>
              <a:t>CEO, NCHL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D5EFA-436F-4A3B-BA4E-09ED93217E38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31426" name="Picture 2" descr="http://t3.gstatic.com/images?q=tbn:ANd9GcQKNWSrOo001VTzABhPOvso3PksCdbA4nHNXRe7j1cZCT2AxBu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510956"/>
            <a:ext cx="1724025" cy="9565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860425"/>
            <a:ext cx="8382000" cy="4397375"/>
          </a:xfrm>
        </p:spPr>
        <p:txBody>
          <a:bodyPr>
            <a:normAutofit fontScale="62500" lnSpcReduction="20000"/>
          </a:bodyPr>
          <a:lstStyle/>
          <a:p>
            <a:pPr algn="ctr">
              <a:buFont typeface="Arial" charset="0"/>
              <a:buNone/>
              <a:defRPr/>
            </a:pPr>
            <a:r>
              <a:rPr lang="en-US" sz="64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About NCHL</a:t>
            </a:r>
            <a:endParaRPr lang="en-US" sz="6400" kern="0" dirty="0" smtClean="0">
              <a:ea typeface="Arial Unicode MS" pitchFamily="34" charset="-128"/>
              <a:cs typeface="Arial Unicode MS" pitchFamily="34" charset="-128"/>
            </a:endParaRP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endParaRPr lang="en-US" sz="4800" kern="0" dirty="0" smtClean="0">
              <a:ea typeface="Arial Unicode MS" pitchFamily="34" charset="-128"/>
              <a:cs typeface="Arial Unicode MS" pitchFamily="34" charset="-128"/>
            </a:endParaRP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3800" kern="0" dirty="0" smtClean="0">
                <a:ea typeface="Arial Unicode MS" pitchFamily="34" charset="-128"/>
                <a:cs typeface="Arial Unicode MS" pitchFamily="34" charset="-128"/>
              </a:rPr>
              <a:t>Not-for-profit organization, founded in 2001, to be a catalyst in strengthening healthcare leadership to improve population health</a:t>
            </a: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3800" kern="0" dirty="0" smtClean="0">
                <a:ea typeface="Arial Unicode MS" pitchFamily="34" charset="-128"/>
                <a:cs typeface="Arial Unicode MS" pitchFamily="34" charset="-128"/>
              </a:rPr>
              <a:t>Transitioned to a membership structure with Rush University and the University of Michigan in 2011</a:t>
            </a: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3800" kern="0" dirty="0" smtClean="0">
                <a:ea typeface="Arial Unicode MS" pitchFamily="34" charset="-128"/>
                <a:cs typeface="Arial Unicode MS" pitchFamily="34" charset="-128"/>
              </a:rPr>
              <a:t>New structure designed to strengthen the dialog between academia and practice</a:t>
            </a: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endParaRPr lang="en-US" sz="4800" kern="0" dirty="0" smtClean="0"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Picture 2" descr="http://t3.gstatic.com/images?q=tbn:ANd9GcQKNWSrOo001VTzABhPOvso3PksCdbA4nHNXRe7j1cZCT2AxBu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5927398"/>
            <a:ext cx="990600" cy="54960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403225"/>
            <a:ext cx="8382000" cy="4397375"/>
          </a:xfrm>
        </p:spPr>
        <p:txBody>
          <a:bodyPr>
            <a:normAutofit fontScale="25000" lnSpcReduction="20000"/>
          </a:bodyPr>
          <a:lstStyle/>
          <a:p>
            <a:pPr algn="ctr">
              <a:buFont typeface="Arial" charset="0"/>
              <a:buNone/>
              <a:defRPr/>
            </a:pPr>
            <a:r>
              <a:rPr lang="en-US" sz="160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About NCHL</a:t>
            </a:r>
            <a:endParaRPr lang="en-US" sz="4800" kern="0" dirty="0" smtClean="0">
              <a:ea typeface="Arial Unicode MS" pitchFamily="34" charset="-128"/>
              <a:cs typeface="Arial Unicode MS" pitchFamily="34" charset="-128"/>
            </a:endParaRP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endParaRPr lang="en-US" sz="4800" u="sng" kern="0" dirty="0" smtClean="0">
              <a:ea typeface="Arial Unicode MS" pitchFamily="34" charset="-128"/>
              <a:cs typeface="Arial Unicode MS" pitchFamily="34" charset="-128"/>
            </a:endParaRP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endParaRPr lang="en-US" sz="4800" u="sng" kern="0" dirty="0" smtClean="0">
              <a:ea typeface="Arial Unicode MS" pitchFamily="34" charset="-128"/>
              <a:cs typeface="Arial Unicode MS" pitchFamily="34" charset="-128"/>
            </a:endParaRP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4800" u="sng" kern="0" dirty="0" smtClean="0">
                <a:ea typeface="Arial Unicode MS" pitchFamily="34" charset="-128"/>
                <a:cs typeface="Arial Unicode MS" pitchFamily="34" charset="-128"/>
              </a:rPr>
              <a:t>Board of Directors:</a:t>
            </a:r>
            <a:endParaRPr lang="en-US" sz="4800" kern="0" dirty="0" smtClean="0">
              <a:ea typeface="Arial Unicode MS" pitchFamily="34" charset="-128"/>
              <a:cs typeface="Arial Unicode MS" pitchFamily="34" charset="-128"/>
            </a:endParaRP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4200" kern="0" dirty="0" smtClean="0">
                <a:ea typeface="Arial Unicode MS" pitchFamily="34" charset="-128"/>
                <a:cs typeface="Arial Unicode MS" pitchFamily="34" charset="-128"/>
              </a:rPr>
              <a:t>Peter Butler, Chair , President &amp; COO,  Rush University Medical Center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4200" kern="0" dirty="0" smtClean="0">
                <a:ea typeface="Arial Unicode MS" pitchFamily="34" charset="-128"/>
                <a:cs typeface="Arial Unicode MS" pitchFamily="34" charset="-128"/>
              </a:rPr>
              <a:t>Patrick E. Connolly, President,  </a:t>
            </a:r>
            <a:r>
              <a:rPr lang="en-US" sz="4200" kern="0" dirty="0" err="1" smtClean="0">
                <a:ea typeface="Arial Unicode MS" pitchFamily="34" charset="-128"/>
                <a:cs typeface="Arial Unicode MS" pitchFamily="34" charset="-128"/>
              </a:rPr>
              <a:t>Sodexo</a:t>
            </a:r>
            <a:r>
              <a:rPr lang="en-US" sz="4200" kern="0" dirty="0" smtClean="0">
                <a:ea typeface="Arial Unicode MS" pitchFamily="34" charset="-128"/>
                <a:cs typeface="Arial Unicode MS" pitchFamily="34" charset="-128"/>
              </a:rPr>
              <a:t> Healthcare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4200" kern="0" dirty="0" smtClean="0">
                <a:ea typeface="Arial Unicode MS" pitchFamily="34" charset="-128"/>
                <a:cs typeface="Arial Unicode MS" pitchFamily="34" charset="-128"/>
              </a:rPr>
              <a:t>Janet M. Corrigan, PhD, President &amp; CEO,  National Quality Forum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4200" kern="0" dirty="0" smtClean="0">
                <a:ea typeface="Arial Unicode MS" pitchFamily="34" charset="-128"/>
                <a:cs typeface="Arial Unicode MS" pitchFamily="34" charset="-128"/>
              </a:rPr>
              <a:t>Susan D. </a:t>
            </a:r>
            <a:r>
              <a:rPr lang="en-US" sz="4200" kern="0" dirty="0" err="1" smtClean="0">
                <a:ea typeface="Arial Unicode MS" pitchFamily="34" charset="-128"/>
                <a:cs typeface="Arial Unicode MS" pitchFamily="34" charset="-128"/>
              </a:rPr>
              <a:t>DeVore</a:t>
            </a:r>
            <a:r>
              <a:rPr lang="en-US" sz="4200" kern="0" dirty="0" smtClean="0">
                <a:ea typeface="Arial Unicode MS" pitchFamily="34" charset="-128"/>
                <a:cs typeface="Arial Unicode MS" pitchFamily="34" charset="-128"/>
              </a:rPr>
              <a:t> , President &amp; CEO,  Premier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4200" kern="0" dirty="0" smtClean="0">
                <a:ea typeface="Arial Unicode MS" pitchFamily="34" charset="-128"/>
                <a:cs typeface="Arial Unicode MS" pitchFamily="34" charset="-128"/>
              </a:rPr>
              <a:t>Joanne M. Disch, PhD, RN , Clinical Professor,  University of Minnesota School of Nursing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4200" kern="0" dirty="0" smtClean="0">
                <a:ea typeface="Arial Unicode MS" pitchFamily="34" charset="-128"/>
                <a:cs typeface="Arial Unicode MS" pitchFamily="34" charset="-128"/>
              </a:rPr>
              <a:t>Michael J. Dowling, President &amp; CEO,  North Shore-LIJ Health System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4200" kern="0" dirty="0" smtClean="0">
                <a:ea typeface="Arial Unicode MS" pitchFamily="34" charset="-128"/>
                <a:cs typeface="Arial Unicode MS" pitchFamily="34" charset="-128"/>
              </a:rPr>
              <a:t>Kyle </a:t>
            </a:r>
            <a:r>
              <a:rPr lang="en-US" sz="4200" kern="0" dirty="0" err="1" smtClean="0">
                <a:ea typeface="Arial Unicode MS" pitchFamily="34" charset="-128"/>
                <a:cs typeface="Arial Unicode MS" pitchFamily="34" charset="-128"/>
              </a:rPr>
              <a:t>Grazier</a:t>
            </a:r>
            <a:r>
              <a:rPr lang="en-US" sz="4200" kern="0" dirty="0" smtClean="0">
                <a:ea typeface="Arial Unicode MS" pitchFamily="34" charset="-128"/>
                <a:cs typeface="Arial Unicode MS" pitchFamily="34" charset="-128"/>
              </a:rPr>
              <a:t>, PhD,  Chair,  Health Management and Policy,  University of Michigan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4200" kern="0" dirty="0" smtClean="0">
                <a:ea typeface="Arial Unicode MS" pitchFamily="34" charset="-128"/>
                <a:cs typeface="Arial Unicode MS" pitchFamily="34" charset="-128"/>
              </a:rPr>
              <a:t>Frederick Hessler,  Managing Director,  Citigroup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4200" kern="0" dirty="0" smtClean="0">
                <a:ea typeface="Arial Unicode MS" pitchFamily="34" charset="-128"/>
                <a:cs typeface="Arial Unicode MS" pitchFamily="34" charset="-128"/>
              </a:rPr>
              <a:t>David H. Klein,  President &amp; CEO,  Excellus BlueCross BlueShield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4200" kern="0" dirty="0" smtClean="0">
                <a:ea typeface="Arial Unicode MS" pitchFamily="34" charset="-128"/>
                <a:cs typeface="Arial Unicode MS" pitchFamily="34" charset="-128"/>
              </a:rPr>
              <a:t>Christy Harris Lemak, PhD (ex-officio),  Chief Research Officer,  NCHL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4200" kern="0" dirty="0" smtClean="0">
                <a:ea typeface="Arial Unicode MS" pitchFamily="34" charset="-128"/>
                <a:cs typeface="Arial Unicode MS" pitchFamily="34" charset="-128"/>
              </a:rPr>
              <a:t>Kathryn J. McDonagh, PhD, RN,  Vice President, Executive Relations,  </a:t>
            </a:r>
            <a:r>
              <a:rPr lang="en-US" sz="4200" kern="0" dirty="0" err="1" smtClean="0">
                <a:ea typeface="Arial Unicode MS" pitchFamily="34" charset="-128"/>
                <a:cs typeface="Arial Unicode MS" pitchFamily="34" charset="-128"/>
              </a:rPr>
              <a:t>Hospira</a:t>
            </a:r>
            <a:endParaRPr lang="en-US" sz="4200" kern="0" dirty="0" smtClean="0">
              <a:ea typeface="Arial Unicode MS" pitchFamily="34" charset="-128"/>
              <a:cs typeface="Arial Unicode MS" pitchFamily="34" charset="-128"/>
            </a:endParaRP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4200" kern="0" dirty="0" smtClean="0">
                <a:ea typeface="Arial Unicode MS" pitchFamily="34" charset="-128"/>
                <a:cs typeface="Arial Unicode MS" pitchFamily="34" charset="-128"/>
              </a:rPr>
              <a:t>R. Timothy Rice , President &amp; CEO,  Cone Health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4200" kern="0" dirty="0" smtClean="0">
                <a:ea typeface="Arial Unicode MS" pitchFamily="34" charset="-128"/>
                <a:cs typeface="Arial Unicode MS" pitchFamily="34" charset="-128"/>
              </a:rPr>
              <a:t>Robert G. </a:t>
            </a:r>
            <a:r>
              <a:rPr lang="en-US" sz="4200" kern="0" dirty="0" err="1" smtClean="0">
                <a:ea typeface="Arial Unicode MS" pitchFamily="34" charset="-128"/>
                <a:cs typeface="Arial Unicode MS" pitchFamily="34" charset="-128"/>
              </a:rPr>
              <a:t>Riney</a:t>
            </a:r>
            <a:r>
              <a:rPr lang="en-US" sz="4200" kern="0" dirty="0" smtClean="0">
                <a:ea typeface="Arial Unicode MS" pitchFamily="34" charset="-128"/>
                <a:cs typeface="Arial Unicode MS" pitchFamily="34" charset="-128"/>
              </a:rPr>
              <a:t>, President &amp; COO,  Henry Ford Health System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4200" kern="0" dirty="0" smtClean="0">
                <a:ea typeface="Arial Unicode MS" pitchFamily="34" charset="-128"/>
                <a:cs typeface="Arial Unicode MS" pitchFamily="34" charset="-128"/>
              </a:rPr>
              <a:t>Amir Dan Rubin, President &amp; CEO,  Stanford Hospital and Clinics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4200" kern="0" dirty="0" smtClean="0">
                <a:ea typeface="Arial Unicode MS" pitchFamily="34" charset="-128"/>
                <a:cs typeface="Arial Unicode MS" pitchFamily="34" charset="-128"/>
              </a:rPr>
              <a:t>Jeffrey D. </a:t>
            </a:r>
            <a:r>
              <a:rPr lang="en-US" sz="4200" kern="0" dirty="0" err="1" smtClean="0">
                <a:ea typeface="Arial Unicode MS" pitchFamily="34" charset="-128"/>
                <a:cs typeface="Arial Unicode MS" pitchFamily="34" charset="-128"/>
              </a:rPr>
              <a:t>Selberg</a:t>
            </a:r>
            <a:r>
              <a:rPr lang="en-US" sz="4200" kern="0" dirty="0" smtClean="0">
                <a:ea typeface="Arial Unicode MS" pitchFamily="34" charset="-128"/>
                <a:cs typeface="Arial Unicode MS" pitchFamily="34" charset="-128"/>
              </a:rPr>
              <a:t>, Executive Vice President &amp; COO,  Institute for Healthcare Improvement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4200" kern="0" dirty="0" smtClean="0">
                <a:ea typeface="Arial Unicode MS" pitchFamily="34" charset="-128"/>
                <a:cs typeface="Arial Unicode MS" pitchFamily="34" charset="-128"/>
              </a:rPr>
              <a:t>Irene M. Thompson, President &amp; CEO,  UHC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4200" kern="0" dirty="0" smtClean="0">
                <a:ea typeface="Arial Unicode MS" pitchFamily="34" charset="-128"/>
                <a:cs typeface="Arial Unicode MS" pitchFamily="34" charset="-128"/>
              </a:rPr>
              <a:t>Gail L. Warden , President Emeritus,  Henry Ford Health System</a:t>
            </a: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endParaRPr lang="en-US" sz="1800" kern="0" dirty="0" smtClean="0"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Picture 2" descr="http://t3.gstatic.com/images?q=tbn:ANd9GcQKNWSrOo001VTzABhPOvso3PksCdbA4nHNXRe7j1cZCT2AxBu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5927398"/>
            <a:ext cx="990600" cy="54960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533400"/>
            <a:ext cx="8382000" cy="5235575"/>
          </a:xfrm>
        </p:spPr>
        <p:txBody>
          <a:bodyPr>
            <a:normAutofit fontScale="92500" lnSpcReduction="20000"/>
          </a:bodyPr>
          <a:lstStyle/>
          <a:p>
            <a:pPr algn="ctr">
              <a:buFont typeface="Arial" charset="0"/>
              <a:buNone/>
              <a:defRPr/>
            </a:pPr>
            <a:r>
              <a:rPr lang="en-US" sz="40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About NCHL</a:t>
            </a:r>
            <a:endParaRPr lang="en-US" sz="4000" kern="0" dirty="0" smtClean="0">
              <a:ea typeface="Arial Unicode MS" pitchFamily="34" charset="-128"/>
              <a:cs typeface="Arial Unicode MS" pitchFamily="34" charset="-128"/>
            </a:endParaRP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endParaRPr lang="en-US" sz="2000" kern="0" dirty="0" smtClean="0">
              <a:ea typeface="Arial Unicode MS" pitchFamily="34" charset="-128"/>
              <a:cs typeface="Arial Unicode MS" pitchFamily="34" charset="-128"/>
            </a:endParaRP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endParaRPr lang="en-US" sz="2400" b="1" kern="0" dirty="0" smtClean="0">
              <a:ea typeface="Arial Unicode MS" pitchFamily="34" charset="-128"/>
              <a:cs typeface="Arial Unicode MS" pitchFamily="34" charset="-128"/>
            </a:endParaRP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2400" b="1" kern="0" dirty="0" smtClean="0">
                <a:ea typeface="Arial Unicode MS" pitchFamily="34" charset="-128"/>
                <a:cs typeface="Arial Unicode MS" pitchFamily="34" charset="-128"/>
              </a:rPr>
              <a:t>Activities</a:t>
            </a:r>
          </a:p>
          <a:p>
            <a:pPr marL="735902" lvl="1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2000" kern="0" dirty="0" smtClean="0">
                <a:ea typeface="Arial Unicode MS" pitchFamily="34" charset="-128"/>
                <a:cs typeface="Arial Unicode MS" pitchFamily="34" charset="-128"/>
              </a:rPr>
              <a:t>Research &amp; Demonstration Projects</a:t>
            </a:r>
          </a:p>
          <a:p>
            <a:pPr marL="1211390" lvl="3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1500" kern="0" dirty="0" smtClean="0">
                <a:ea typeface="Arial Unicode MS" pitchFamily="34" charset="-128"/>
                <a:cs typeface="Arial Unicode MS" pitchFamily="34" charset="-128"/>
              </a:rPr>
              <a:t>Leadership Competency Model Development</a:t>
            </a:r>
          </a:p>
          <a:p>
            <a:pPr marL="1211390" lvl="3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1500" kern="0" dirty="0" smtClean="0">
                <a:ea typeface="Arial Unicode MS" pitchFamily="34" charset="-128"/>
                <a:cs typeface="Arial Unicode MS" pitchFamily="34" charset="-128"/>
              </a:rPr>
              <a:t>National benchmarking of leadership practices</a:t>
            </a:r>
          </a:p>
          <a:p>
            <a:pPr marL="1211390" lvl="3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1500" kern="0" dirty="0" smtClean="0">
                <a:ea typeface="Arial Unicode MS" pitchFamily="34" charset="-128"/>
                <a:cs typeface="Arial Unicode MS" pitchFamily="34" charset="-128"/>
              </a:rPr>
              <a:t>Analysis / assessment of future trends  (in collaboration w.</a:t>
            </a:r>
          </a:p>
          <a:p>
            <a:pPr marL="1211390" lvl="3" indent="-452438">
              <a:spcAft>
                <a:spcPts val="600"/>
              </a:spcAft>
              <a:buClr>
                <a:srgbClr val="003C78"/>
              </a:buClr>
              <a:buNone/>
              <a:defRPr/>
            </a:pPr>
            <a:r>
              <a:rPr lang="en-US" sz="1500" kern="0" dirty="0" smtClean="0">
                <a:ea typeface="Arial Unicode MS" pitchFamily="34" charset="-128"/>
                <a:cs typeface="Arial Unicode MS" pitchFamily="34" charset="-128"/>
              </a:rPr>
              <a:t>	Rush U’s Center for the Advancement of Healthcare Value)</a:t>
            </a:r>
          </a:p>
          <a:p>
            <a:pPr marL="735902" lvl="1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endParaRPr lang="en-US" sz="2000" kern="0" dirty="0" smtClean="0">
              <a:ea typeface="Arial Unicode MS" pitchFamily="34" charset="-128"/>
              <a:cs typeface="Arial Unicode MS" pitchFamily="34" charset="-128"/>
            </a:endParaRPr>
          </a:p>
          <a:p>
            <a:pPr marL="735902" lvl="1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2000" kern="0" dirty="0" smtClean="0">
                <a:ea typeface="Arial Unicode MS" pitchFamily="34" charset="-128"/>
                <a:cs typeface="Arial Unicode MS" pitchFamily="34" charset="-128"/>
              </a:rPr>
              <a:t>Leadership Development-focused Institutional Membership Group (the Leadership Excellence Networks / LENS Councils)</a:t>
            </a:r>
          </a:p>
          <a:p>
            <a:pPr marL="735902" lvl="1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2000" kern="0" dirty="0" smtClean="0">
                <a:ea typeface="Arial Unicode MS" pitchFamily="34" charset="-128"/>
                <a:cs typeface="Arial Unicode MS" pitchFamily="34" charset="-128"/>
              </a:rPr>
              <a:t>Professional Services</a:t>
            </a:r>
          </a:p>
          <a:p>
            <a:pPr marL="735902" lvl="1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2000" kern="0" dirty="0" smtClean="0">
                <a:ea typeface="Arial Unicode MS" pitchFamily="34" charset="-128"/>
                <a:cs typeface="Arial Unicode MS" pitchFamily="34" charset="-128"/>
              </a:rPr>
              <a:t>Broad Dissemination of Evidence-based Approaches to Leadership</a:t>
            </a:r>
          </a:p>
          <a:p>
            <a:pPr marL="735902" lvl="1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endParaRPr lang="en-US" sz="1600" kern="0" dirty="0" smtClean="0">
              <a:ea typeface="Arial Unicode MS" pitchFamily="34" charset="-128"/>
              <a:cs typeface="Arial Unicode MS" pitchFamily="34" charset="-128"/>
            </a:endParaRP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endParaRPr lang="en-US" sz="8000" kern="0" dirty="0" smtClean="0"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Picture 2" descr="http://t3.gstatic.com/images?q=tbn:ANd9GcQKNWSrOo001VTzABhPOvso3PksCdbA4nHNXRe7j1cZCT2AxBu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5927398"/>
            <a:ext cx="990600" cy="549602"/>
          </a:xfrm>
          <a:prstGeom prst="rect">
            <a:avLst/>
          </a:prstGeom>
          <a:noFill/>
        </p:spPr>
      </p:pic>
      <p:pic>
        <p:nvPicPr>
          <p:cNvPr id="263170" name="Picture 2" descr="http://t2.gstatic.com/images?q=tbn:ANd9GcTh4jHyJqDzOUMN4y0Em8Is7YjBFID9RXop6dYfaFjIQAtxSp2IO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1905000"/>
            <a:ext cx="1361243" cy="1752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752600"/>
            <a:ext cx="8763000" cy="4419600"/>
          </a:xfrm>
        </p:spPr>
        <p:txBody>
          <a:bodyPr>
            <a:normAutofit/>
          </a:bodyPr>
          <a:lstStyle/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1800" b="1" kern="0" dirty="0" smtClean="0">
                <a:ea typeface="Arial Unicode MS" pitchFamily="34" charset="-128"/>
                <a:cs typeface="Arial Unicode MS" pitchFamily="34" charset="-128"/>
              </a:rPr>
              <a:t>Primary data trend analyses</a:t>
            </a:r>
          </a:p>
          <a:p>
            <a:pPr marL="1211390" lvl="3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1500" kern="0" dirty="0" smtClean="0">
                <a:ea typeface="Arial Unicode MS" pitchFamily="34" charset="-128"/>
                <a:cs typeface="Arial Unicode MS" pitchFamily="34" charset="-128"/>
              </a:rPr>
              <a:t>Healthcare costs; Population trends; Higher education costs; Workforce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1800" b="1" kern="0" dirty="0" smtClean="0">
                <a:ea typeface="Arial Unicode MS" pitchFamily="34" charset="-128"/>
                <a:cs typeface="Arial Unicode MS" pitchFamily="34" charset="-128"/>
              </a:rPr>
              <a:t>Third-party analyses</a:t>
            </a:r>
          </a:p>
          <a:p>
            <a:pPr marL="1211390" lvl="3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1500" kern="0" dirty="0" smtClean="0">
                <a:ea typeface="Arial Unicode MS" pitchFamily="34" charset="-128"/>
                <a:cs typeface="Arial Unicode MS" pitchFamily="34" charset="-128"/>
              </a:rPr>
              <a:t>Learning Healthcare Organization (Institute of Medicine); Value project (Healthcare Financial Management Association); Healthcare 2032 (Robert Wood Johnson Foundation); Primary Care 2025 (</a:t>
            </a:r>
            <a:r>
              <a:rPr lang="en-US" sz="1500" kern="0" dirty="0" err="1" smtClean="0">
                <a:ea typeface="Arial Unicode MS" pitchFamily="34" charset="-128"/>
                <a:cs typeface="Arial Unicode MS" pitchFamily="34" charset="-128"/>
              </a:rPr>
              <a:t>Kresge</a:t>
            </a:r>
            <a:r>
              <a:rPr lang="en-US" sz="1500" kern="0" dirty="0" smtClean="0">
                <a:ea typeface="Arial Unicode MS" pitchFamily="34" charset="-128"/>
                <a:cs typeface="Arial Unicode MS" pitchFamily="34" charset="-128"/>
              </a:rPr>
              <a:t> Foundation); Five Scenarios for the Future of Academic Medicine (ICRAM)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1800" b="1" kern="0" dirty="0" smtClean="0">
                <a:ea typeface="Arial Unicode MS" pitchFamily="34" charset="-128"/>
                <a:cs typeface="Arial Unicode MS" pitchFamily="34" charset="-128"/>
              </a:rPr>
              <a:t>Expert Opinion</a:t>
            </a:r>
          </a:p>
          <a:p>
            <a:pPr marL="1211390" lvl="3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1500" kern="0" dirty="0" smtClean="0">
                <a:ea typeface="Arial Unicode MS" pitchFamily="34" charset="-128"/>
                <a:cs typeface="Arial Unicode MS" pitchFamily="34" charset="-128"/>
              </a:rPr>
              <a:t>Senior leadership from LENS member organizations; NCHL board members; other key stakeholders from forward-looking organizations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1800" b="1" kern="0" dirty="0" smtClean="0">
                <a:ea typeface="Arial Unicode MS" pitchFamily="34" charset="-128"/>
                <a:cs typeface="Arial Unicode MS" pitchFamily="34" charset="-128"/>
              </a:rPr>
              <a:t>Theoretical models / Approaches</a:t>
            </a:r>
          </a:p>
          <a:p>
            <a:pPr marL="1211390" lvl="3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1500" kern="0" dirty="0" smtClean="0">
                <a:ea typeface="Arial Unicode MS" pitchFamily="34" charset="-128"/>
                <a:cs typeface="Arial Unicode MS" pitchFamily="34" charset="-128"/>
              </a:rPr>
              <a:t>Creative Destruction; Diffusion of Innovation; Disruptive Innovation; Scenario Planning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endParaRPr lang="en-US" sz="1800" kern="0" dirty="0" smtClean="0">
              <a:ea typeface="Arial Unicode MS" pitchFamily="34" charset="-128"/>
              <a:cs typeface="Arial Unicode MS" pitchFamily="34" charset="-128"/>
            </a:endParaRP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endParaRPr lang="en-US" sz="1800" kern="0" dirty="0" smtClean="0">
              <a:ea typeface="Arial Unicode MS" pitchFamily="34" charset="-128"/>
              <a:cs typeface="Arial Unicode MS" pitchFamily="34" charset="-128"/>
            </a:endParaRP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endParaRPr lang="en-US" sz="1800" b="1" kern="0" dirty="0" smtClean="0"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Picture 2" descr="http://t3.gstatic.com/images?q=tbn:ANd9GcQKNWSrOo001VTzABhPOvso3PksCdbA4nHNXRe7j1cZCT2AxBu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5927398"/>
            <a:ext cx="990600" cy="549602"/>
          </a:xfrm>
          <a:prstGeom prst="rect">
            <a:avLst/>
          </a:prstGeom>
          <a:noFill/>
        </p:spPr>
      </p:pic>
      <p:sp>
        <p:nvSpPr>
          <p:cNvPr id="5" name="Content Placeholder 3"/>
          <p:cNvSpPr txBox="1">
            <a:spLocks/>
          </p:cNvSpPr>
          <p:nvPr/>
        </p:nvSpPr>
        <p:spPr>
          <a:xfrm>
            <a:off x="228600" y="403225"/>
            <a:ext cx="8382000" cy="5235575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charset="0"/>
              <a:buNone/>
              <a:tabLst/>
              <a:defRPr/>
            </a:pPr>
            <a:r>
              <a:rPr lang="en-US" sz="3200" b="1" noProof="0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Future Trends: </a:t>
            </a:r>
          </a:p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charset="0"/>
              <a:buNone/>
              <a:tabLst/>
              <a:defRPr/>
            </a:pPr>
            <a:r>
              <a:rPr lang="en-US" sz="3200" b="1" noProof="0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Information Sources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250825"/>
            <a:ext cx="8382000" cy="439737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sz="40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Future Trends: </a:t>
            </a:r>
          </a:p>
          <a:p>
            <a:pPr algn="ctr">
              <a:buFont typeface="Arial" charset="0"/>
              <a:buNone/>
              <a:defRPr/>
            </a:pPr>
            <a:r>
              <a:rPr lang="en-US" sz="40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Health Delivery</a:t>
            </a: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endParaRPr lang="en-US" sz="1200" dirty="0" smtClean="0">
              <a:ea typeface="Arial Unicode MS" pitchFamily="34" charset="-128"/>
              <a:cs typeface="Arial Unicode MS" pitchFamily="34" charset="-128"/>
            </a:endParaRP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1800" kern="0" dirty="0" smtClean="0">
                <a:ea typeface="Arial Unicode MS" pitchFamily="34" charset="-128"/>
                <a:cs typeface="Arial Unicode MS" pitchFamily="34" charset="-128"/>
              </a:rPr>
              <a:t>Regardless of legislation, all bets are on the need to deliver care more efficiently (i.e., lower cost) in the coming years</a:t>
            </a: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1800" kern="0" dirty="0" smtClean="0">
                <a:ea typeface="Arial Unicode MS" pitchFamily="34" charset="-128"/>
                <a:cs typeface="Arial Unicode MS" pitchFamily="34" charset="-128"/>
              </a:rPr>
              <a:t>Care will continue to move toward evidence-driven, outcome-based pricing, eliminating interventions that do not more than pay for themselves in the outcomes they yield and prioritizing those that deliver outcomes at lower cost (e.g., watchful waiting)</a:t>
            </a:r>
          </a:p>
        </p:txBody>
      </p:sp>
      <p:pic>
        <p:nvPicPr>
          <p:cNvPr id="44036" name="Picture 2" descr="http://ceoworld.biz/ceo/wp-content/uploads/2012/05/Google-Self-Driving-C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181475"/>
            <a:ext cx="3036888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458787" y="3886200"/>
            <a:ext cx="5256213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452438" indent="-452438" defTabSz="914400" eaLnBrk="0" hangingPunct="0">
              <a:spcBef>
                <a:spcPct val="50000"/>
              </a:spcBef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kern="0" dirty="0">
                <a:latin typeface="+mn-lt"/>
                <a:ea typeface="Arial Unicode MS" pitchFamily="34" charset="-128"/>
                <a:cs typeface="Arial Unicode MS" pitchFamily="34" charset="-128"/>
              </a:rPr>
              <a:t>Taken together, these trends may create a climate </a:t>
            </a:r>
            <a:r>
              <a:rPr lang="en-US" kern="0" dirty="0" smtClean="0">
                <a:latin typeface="+mn-lt"/>
                <a:ea typeface="Arial Unicode MS" pitchFamily="34" charset="-128"/>
                <a:cs typeface="Arial Unicode MS" pitchFamily="34" charset="-128"/>
              </a:rPr>
              <a:t>highly </a:t>
            </a:r>
            <a:r>
              <a:rPr lang="en-US" kern="0" dirty="0">
                <a:latin typeface="+mn-lt"/>
                <a:ea typeface="Arial Unicode MS" pitchFamily="34" charset="-128"/>
                <a:cs typeface="Arial Unicode MS" pitchFamily="34" charset="-128"/>
              </a:rPr>
              <a:t>conducive to disruptive evolution</a:t>
            </a:r>
          </a:p>
          <a:p>
            <a:pPr marL="452438" indent="-452438" defTabSz="914400" eaLnBrk="0" hangingPunct="0">
              <a:spcBef>
                <a:spcPct val="50000"/>
              </a:spcBef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kern="0" dirty="0">
                <a:latin typeface="+mn-lt"/>
                <a:ea typeface="Arial Unicode MS" pitchFamily="34" charset="-128"/>
                <a:cs typeface="Arial Unicode MS" pitchFamily="34" charset="-128"/>
              </a:rPr>
              <a:t>System change is likely to take precedence over system </a:t>
            </a:r>
            <a:r>
              <a:rPr lang="en-US" kern="0" dirty="0" smtClean="0">
                <a:latin typeface="+mn-lt"/>
                <a:ea typeface="Arial Unicode MS" pitchFamily="34" charset="-128"/>
                <a:cs typeface="Arial Unicode MS" pitchFamily="34" charset="-128"/>
              </a:rPr>
              <a:t>competition</a:t>
            </a:r>
            <a:endParaRPr lang="en-US" kern="0" dirty="0">
              <a:latin typeface="+mn-lt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20040"/>
            <a:ext cx="8183880" cy="1051560"/>
          </a:xfrm>
        </p:spPr>
        <p:txBody>
          <a:bodyPr/>
          <a:lstStyle/>
          <a:p>
            <a:r>
              <a:rPr lang="en-US" dirty="0" smtClean="0"/>
              <a:t>Session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31848"/>
            <a:ext cx="8183880" cy="418795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b="1" dirty="0" smtClean="0"/>
              <a:t>Participants will learn about:</a:t>
            </a:r>
          </a:p>
          <a:p>
            <a:pPr lvl="0"/>
            <a:r>
              <a:rPr lang="en-US" sz="2400" dirty="0" smtClean="0"/>
              <a:t>The leadership learning implications of a value-driven healthcare system</a:t>
            </a:r>
          </a:p>
          <a:p>
            <a:pPr lvl="0"/>
            <a:r>
              <a:rPr lang="en-US" sz="2400" dirty="0" smtClean="0"/>
              <a:t>Efforts to articulate these learning needs as a set of leadership competencies </a:t>
            </a:r>
          </a:p>
          <a:p>
            <a:pPr lvl="0"/>
            <a:r>
              <a:rPr lang="en-US" sz="2400" dirty="0" smtClean="0"/>
              <a:t>How leadership competency models can be used to support learning and behavior change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0469-A60C-4B73-98A8-5ACF4E42415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479425"/>
            <a:ext cx="8458200" cy="5083175"/>
          </a:xfrm>
        </p:spPr>
        <p:txBody>
          <a:bodyPr>
            <a:normAutofit fontScale="92500" lnSpcReduction="20000"/>
          </a:bodyPr>
          <a:lstStyle/>
          <a:p>
            <a:pPr algn="ctr">
              <a:buFont typeface="Arial" charset="0"/>
              <a:buNone/>
              <a:defRPr/>
            </a:pPr>
            <a:r>
              <a:rPr lang="en-US" sz="5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Fu</a:t>
            </a:r>
            <a:r>
              <a:rPr lang="en-US" sz="47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ture Trends: </a:t>
            </a:r>
          </a:p>
          <a:p>
            <a:pPr algn="ctr">
              <a:buFont typeface="Arial" charset="0"/>
              <a:buNone/>
              <a:defRPr/>
            </a:pPr>
            <a:r>
              <a:rPr lang="en-US" sz="47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Healthcare Leadership</a:t>
            </a: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None/>
              <a:defRPr/>
            </a:pPr>
            <a:endParaRPr lang="en-US" sz="2000" dirty="0" smtClean="0">
              <a:ea typeface="Arial Unicode MS" pitchFamily="34" charset="-128"/>
              <a:cs typeface="Arial Unicode MS" pitchFamily="34" charset="-128"/>
            </a:endParaRP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2400" dirty="0" smtClean="0">
                <a:ea typeface="Arial Unicode MS" pitchFamily="34" charset="-128"/>
                <a:cs typeface="Arial Unicode MS" pitchFamily="34" charset="-128"/>
              </a:rPr>
              <a:t>Many sector changes imply the need for </a:t>
            </a:r>
            <a:r>
              <a:rPr lang="en-US" sz="2400" u="sng" dirty="0" smtClean="0">
                <a:ea typeface="Arial Unicode MS" pitchFamily="34" charset="-128"/>
                <a:cs typeface="Arial Unicode MS" pitchFamily="34" charset="-128"/>
              </a:rPr>
              <a:t>new and different</a:t>
            </a:r>
            <a:r>
              <a:rPr lang="en-US" sz="2400" dirty="0" smtClean="0">
                <a:ea typeface="Arial Unicode MS" pitchFamily="34" charset="-128"/>
                <a:cs typeface="Arial Unicode MS" pitchFamily="34" charset="-128"/>
              </a:rPr>
              <a:t> competencies, not simply strengthening / retuning old ones.</a:t>
            </a: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Wingdings" pitchFamily="2" charset="2"/>
              <a:buChar char="§"/>
              <a:defRPr/>
            </a:pPr>
            <a:r>
              <a:rPr lang="en-US" sz="2400" dirty="0" smtClean="0">
                <a:ea typeface="Arial Unicode MS" pitchFamily="34" charset="-128"/>
                <a:cs typeface="Arial Unicode MS" pitchFamily="34" charset="-128"/>
              </a:rPr>
              <a:t>Some key themes:</a:t>
            </a:r>
          </a:p>
          <a:p>
            <a:pPr marL="966788" lvl="2" indent="-452438">
              <a:spcAft>
                <a:spcPts val="600"/>
              </a:spcAft>
              <a:buClr>
                <a:srgbClr val="003C78"/>
              </a:buClr>
              <a:defRPr/>
            </a:pPr>
            <a:r>
              <a:rPr lang="en-US" b="1" dirty="0" smtClean="0">
                <a:ea typeface="Arial Unicode MS" pitchFamily="34" charset="-128"/>
                <a:cs typeface="Arial Unicode MS" pitchFamily="34" charset="-128"/>
              </a:rPr>
              <a:t>Patient-centered care</a:t>
            </a:r>
            <a:endParaRPr lang="en-US" dirty="0" smtClean="0"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966788" lvl="2" indent="-452438">
              <a:spcAft>
                <a:spcPts val="600"/>
              </a:spcAft>
              <a:buClr>
                <a:srgbClr val="003C78"/>
              </a:buClr>
              <a:defRPr/>
            </a:pPr>
            <a:r>
              <a:rPr lang="en-US" b="1" dirty="0" smtClean="0">
                <a:ea typeface="Arial Unicode MS" pitchFamily="34" charset="-128"/>
                <a:cs typeface="Arial Unicode MS" pitchFamily="34" charset="-128"/>
              </a:rPr>
              <a:t>Population health focus</a:t>
            </a:r>
            <a:endParaRPr lang="en-US" dirty="0" smtClean="0">
              <a:ea typeface="Arial Unicode MS" pitchFamily="34" charset="-128"/>
              <a:cs typeface="Arial Unicode MS" pitchFamily="34" charset="-128"/>
            </a:endParaRPr>
          </a:p>
          <a:p>
            <a:pPr marL="966788" lvl="2" indent="-452438">
              <a:spcAft>
                <a:spcPts val="600"/>
              </a:spcAft>
              <a:buClr>
                <a:srgbClr val="003C78"/>
              </a:buClr>
              <a:defRPr/>
            </a:pPr>
            <a:r>
              <a:rPr lang="en-US" b="1" dirty="0" smtClean="0">
                <a:ea typeface="Arial Unicode MS" pitchFamily="34" charset="-128"/>
                <a:cs typeface="Arial Unicode MS" pitchFamily="34" charset="-128"/>
              </a:rPr>
              <a:t>Continuous value improvement</a:t>
            </a:r>
            <a:endParaRPr lang="en-US" dirty="0" smtClean="0"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966788" lvl="2" indent="-452438">
              <a:spcAft>
                <a:spcPts val="600"/>
              </a:spcAft>
              <a:buClr>
                <a:srgbClr val="003C78"/>
              </a:buClr>
              <a:defRPr/>
            </a:pPr>
            <a:r>
              <a:rPr lang="en-US" b="1" dirty="0" smtClean="0">
                <a:ea typeface="Arial Unicode MS" pitchFamily="34" charset="-128"/>
                <a:cs typeface="Arial Unicode MS" pitchFamily="34" charset="-128"/>
              </a:rPr>
              <a:t>Learning healthcare organization / ‘Big Data’</a:t>
            </a:r>
            <a:endParaRPr lang="en-US" dirty="0" smtClean="0"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966788" lvl="2" indent="-452438">
              <a:spcAft>
                <a:spcPts val="600"/>
              </a:spcAft>
              <a:buClr>
                <a:srgbClr val="003C78"/>
              </a:buClr>
              <a:defRPr/>
            </a:pPr>
            <a:r>
              <a:rPr lang="en-US" b="1" dirty="0" smtClean="0">
                <a:ea typeface="Arial Unicode MS" pitchFamily="34" charset="-128"/>
                <a:cs typeface="Arial Unicode MS" pitchFamily="34" charset="-128"/>
              </a:rPr>
              <a:t>Leadership (vs. Leader) Development </a:t>
            </a:r>
          </a:p>
          <a:p>
            <a:pPr marL="966788" lvl="2" indent="-452438">
              <a:spcAft>
                <a:spcPts val="600"/>
              </a:spcAft>
              <a:buClr>
                <a:srgbClr val="003C78"/>
              </a:buClr>
              <a:defRPr/>
            </a:pPr>
            <a:endParaRPr lang="en-US" b="1" dirty="0" smtClean="0">
              <a:ea typeface="Arial Unicode MS" pitchFamily="34" charset="-128"/>
              <a:cs typeface="Arial Unicode MS" pitchFamily="34" charset="-128"/>
            </a:endParaRPr>
          </a:p>
          <a:p>
            <a:pPr marL="966788" lvl="2" indent="-452438">
              <a:spcAft>
                <a:spcPts val="600"/>
              </a:spcAft>
              <a:buClr>
                <a:srgbClr val="003C78"/>
              </a:buClr>
              <a:defRPr/>
            </a:pPr>
            <a:endParaRPr lang="en-US" b="1" dirty="0" smtClean="0">
              <a:ea typeface="Arial Unicode MS" pitchFamily="34" charset="-128"/>
              <a:cs typeface="Arial Unicode MS" pitchFamily="34" charset="-128"/>
            </a:endParaRPr>
          </a:p>
          <a:p>
            <a:pPr marL="966788" lvl="2" indent="-452438">
              <a:spcAft>
                <a:spcPts val="600"/>
              </a:spcAft>
              <a:buClr>
                <a:srgbClr val="003C78"/>
              </a:buClr>
              <a:defRPr/>
            </a:pPr>
            <a:endParaRPr lang="en-US" b="1" dirty="0" smtClean="0">
              <a:ea typeface="Arial Unicode MS" pitchFamily="34" charset="-128"/>
              <a:cs typeface="Arial Unicode MS" pitchFamily="34" charset="-128"/>
            </a:endParaRPr>
          </a:p>
          <a:p>
            <a:pPr marL="966788" lvl="2" indent="-452438">
              <a:spcAft>
                <a:spcPts val="600"/>
              </a:spcAft>
              <a:buClr>
                <a:srgbClr val="003C78"/>
              </a:buClr>
              <a:defRPr/>
            </a:pPr>
            <a:endParaRPr lang="en-US" b="1" dirty="0" smtClean="0">
              <a:ea typeface="Arial Unicode MS" pitchFamily="34" charset="-128"/>
              <a:cs typeface="Arial Unicode MS" pitchFamily="34" charset="-128"/>
            </a:endParaRPr>
          </a:p>
          <a:p>
            <a:pPr marL="966788" lvl="2" indent="-452438">
              <a:spcAft>
                <a:spcPts val="600"/>
              </a:spcAft>
              <a:buClr>
                <a:srgbClr val="003C78"/>
              </a:buClr>
              <a:defRPr/>
            </a:pPr>
            <a:endParaRPr lang="en-US" b="1" dirty="0" smtClean="0"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" name="Picture 4" descr="https://encrypted-tbn0.google.com/images?q=tbn:ANd9GcSjpbwP78x80xYV6l52RDq1HYbVbVN7arvEp0_ZaTQ32WBEgCA2vA"/>
          <p:cNvPicPr>
            <a:picLocks noChangeAspect="1" noChangeArrowheads="1"/>
          </p:cNvPicPr>
          <p:nvPr/>
        </p:nvPicPr>
        <p:blipFill>
          <a:blip r:embed="rId3" cstate="print"/>
          <a:srcRect t="27278" b="25960"/>
          <a:stretch>
            <a:fillRect/>
          </a:stretch>
        </p:blipFill>
        <p:spPr bwMode="auto">
          <a:xfrm>
            <a:off x="6219825" y="2819400"/>
            <a:ext cx="24669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479425"/>
            <a:ext cx="8458200" cy="439737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sz="40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Patient-Centered Care</a:t>
            </a: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endParaRPr lang="en-US" sz="2400" dirty="0" smtClean="0">
              <a:ea typeface="Arial Unicode MS" pitchFamily="34" charset="-128"/>
              <a:cs typeface="Arial Unicode MS" pitchFamily="34" charset="-128"/>
            </a:endParaRP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endParaRPr lang="en-US" sz="2200" dirty="0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2057400"/>
            <a:ext cx="79248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Development and effective management of patient  councils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Meaningful but efficient incorporation of patients into care design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Balancing patient involvement with ‘design thinking’ approaches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784225"/>
            <a:ext cx="8458200" cy="439737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sz="40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Population health focus</a:t>
            </a: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endParaRPr lang="en-US" sz="2400" dirty="0" smtClean="0">
              <a:ea typeface="Arial Unicode MS" pitchFamily="34" charset="-128"/>
              <a:cs typeface="Arial Unicode MS" pitchFamily="34" charset="-128"/>
            </a:endParaRPr>
          </a:p>
          <a:p>
            <a:pPr marL="690182" lvl="3" indent="-452438">
              <a:spcAft>
                <a:spcPts val="600"/>
              </a:spcAft>
              <a:buClr>
                <a:srgbClr val="003C78"/>
              </a:buClr>
              <a:buSzPct val="80000"/>
              <a:buFont typeface="Wingdings" pitchFamily="2" charset="2"/>
              <a:buChar char="§"/>
              <a:defRPr/>
            </a:pPr>
            <a:r>
              <a:rPr lang="en-US" sz="2200" dirty="0" smtClean="0">
                <a:ea typeface="Arial Unicode MS" pitchFamily="34" charset="-128"/>
                <a:cs typeface="Arial Unicode MS" pitchFamily="34" charset="-128"/>
              </a:rPr>
              <a:t>Collaborative competition</a:t>
            </a:r>
          </a:p>
          <a:p>
            <a:pPr marL="690182" lvl="3" indent="-452438">
              <a:spcAft>
                <a:spcPts val="600"/>
              </a:spcAft>
              <a:buClr>
                <a:srgbClr val="003C78"/>
              </a:buClr>
              <a:buSzPct val="80000"/>
              <a:buFont typeface="Wingdings" pitchFamily="2" charset="2"/>
              <a:buChar char="§"/>
              <a:defRPr/>
            </a:pPr>
            <a:endParaRPr lang="en-US" sz="2200" dirty="0" smtClean="0">
              <a:ea typeface="Arial Unicode MS" pitchFamily="34" charset="-128"/>
              <a:cs typeface="Arial Unicode MS" pitchFamily="34" charset="-128"/>
            </a:endParaRPr>
          </a:p>
          <a:p>
            <a:pPr marL="690182" lvl="3" indent="-452438">
              <a:spcAft>
                <a:spcPts val="600"/>
              </a:spcAft>
              <a:buClr>
                <a:srgbClr val="003C78"/>
              </a:buClr>
              <a:buSzPct val="80000"/>
              <a:buFont typeface="Wingdings" pitchFamily="2" charset="2"/>
              <a:buChar char="§"/>
              <a:defRPr/>
            </a:pPr>
            <a:r>
              <a:rPr lang="en-US" sz="2200" dirty="0" smtClean="0">
                <a:ea typeface="Arial Unicode MS" pitchFamily="34" charset="-128"/>
                <a:cs typeface="Arial Unicode MS" pitchFamily="34" charset="-128"/>
              </a:rPr>
              <a:t>Community systems thinking</a:t>
            </a:r>
          </a:p>
          <a:p>
            <a:pPr marL="690182" lvl="3" indent="-452438">
              <a:spcAft>
                <a:spcPts val="600"/>
              </a:spcAft>
              <a:buClr>
                <a:srgbClr val="003C78"/>
              </a:buClr>
              <a:buSzPct val="80000"/>
              <a:buFont typeface="Wingdings" pitchFamily="2" charset="2"/>
              <a:buChar char="§"/>
              <a:defRPr/>
            </a:pPr>
            <a:endParaRPr lang="en-US" sz="2200" dirty="0" smtClean="0">
              <a:ea typeface="Arial Unicode MS" pitchFamily="34" charset="-128"/>
              <a:cs typeface="Arial Unicode MS" pitchFamily="34" charset="-128"/>
            </a:endParaRPr>
          </a:p>
          <a:p>
            <a:pPr marL="690182" lvl="3" indent="-452438">
              <a:spcAft>
                <a:spcPts val="600"/>
              </a:spcAft>
              <a:buClr>
                <a:srgbClr val="003C78"/>
              </a:buClr>
              <a:buSzPct val="80000"/>
              <a:buFont typeface="Wingdings" pitchFamily="2" charset="2"/>
              <a:buChar char="§"/>
              <a:defRPr/>
            </a:pPr>
            <a:endParaRPr lang="en-US" sz="2200" dirty="0" smtClean="0"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685800"/>
            <a:ext cx="8458200" cy="5235575"/>
          </a:xfrm>
        </p:spPr>
        <p:txBody>
          <a:bodyPr>
            <a:normAutofit fontScale="62500" lnSpcReduction="20000"/>
          </a:bodyPr>
          <a:lstStyle/>
          <a:p>
            <a:pPr algn="ctr">
              <a:buFont typeface="Arial" charset="0"/>
              <a:buNone/>
              <a:defRPr/>
            </a:pPr>
            <a:r>
              <a:rPr lang="en-US" sz="57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Continuous value improvement</a:t>
            </a: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endParaRPr lang="en-US" sz="2400" dirty="0" smtClean="0">
              <a:ea typeface="Arial Unicode MS" pitchFamily="34" charset="-128"/>
              <a:cs typeface="Arial Unicode MS" pitchFamily="34" charset="-128"/>
            </a:endParaRP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endParaRPr lang="en-US" sz="2400" dirty="0" smtClean="0">
              <a:ea typeface="Arial Unicode MS" pitchFamily="34" charset="-128"/>
              <a:cs typeface="Arial Unicode MS" pitchFamily="34" charset="-128"/>
            </a:endParaRP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r>
              <a:rPr lang="en-US" sz="3200" dirty="0" smtClean="0">
                <a:ea typeface="Arial Unicode MS" pitchFamily="34" charset="-128"/>
                <a:cs typeface="Arial Unicode MS" pitchFamily="34" charset="-128"/>
              </a:rPr>
              <a:t>The pace of innovation will continue to outpace dissemination, but the consequences of late adoption will be greater</a:t>
            </a: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endParaRPr lang="en-US" sz="3200" dirty="0" smtClean="0">
              <a:ea typeface="Arial Unicode MS" pitchFamily="34" charset="-128"/>
              <a:cs typeface="Arial Unicode MS" pitchFamily="34" charset="-128"/>
            </a:endParaRP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r>
              <a:rPr lang="en-US" sz="3200" dirty="0" smtClean="0">
                <a:ea typeface="Arial Unicode MS" pitchFamily="34" charset="-128"/>
                <a:cs typeface="Arial Unicode MS" pitchFamily="34" charset="-128"/>
              </a:rPr>
              <a:t>Pursuit of long-term goals will come at the expense of short-term organizational performance, creating problems of timing and ‘leaps of faith’</a:t>
            </a: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endParaRPr lang="en-US" sz="3200" dirty="0" smtClean="0">
              <a:ea typeface="Arial Unicode MS" pitchFamily="34" charset="-128"/>
              <a:cs typeface="Arial Unicode MS" pitchFamily="34" charset="-128"/>
            </a:endParaRP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r>
              <a:rPr lang="en-US" sz="3200" dirty="0" smtClean="0">
                <a:ea typeface="Arial Unicode MS" pitchFamily="34" charset="-128"/>
                <a:cs typeface="Arial Unicode MS" pitchFamily="34" charset="-128"/>
              </a:rPr>
              <a:t>Designing and leading innovation management functions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r>
              <a:rPr lang="en-US" sz="2900" dirty="0" smtClean="0">
                <a:ea typeface="Arial Unicode MS" pitchFamily="34" charset="-128"/>
                <a:cs typeface="Arial Unicode MS" pitchFamily="34" charset="-128"/>
              </a:rPr>
              <a:t>Environmental scanning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r>
              <a:rPr lang="en-US" sz="2900" dirty="0" smtClean="0">
                <a:ea typeface="Arial Unicode MS" pitchFamily="34" charset="-128"/>
                <a:cs typeface="Arial Unicode MS" pitchFamily="34" charset="-128"/>
              </a:rPr>
              <a:t>Technology piloting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r>
              <a:rPr lang="en-US" sz="2900" dirty="0" smtClean="0">
                <a:ea typeface="Arial Unicode MS" pitchFamily="34" charset="-128"/>
                <a:cs typeface="Arial Unicode MS" pitchFamily="34" charset="-128"/>
              </a:rPr>
              <a:t>Internal diffusion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r>
              <a:rPr lang="en-US" sz="2900" dirty="0" smtClean="0">
                <a:ea typeface="Arial Unicode MS" pitchFamily="34" charset="-128"/>
                <a:cs typeface="Arial Unicode MS" pitchFamily="34" charset="-128"/>
              </a:rPr>
              <a:t>Commercialization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457200"/>
            <a:ext cx="8458200" cy="5235575"/>
          </a:xfrm>
        </p:spPr>
        <p:txBody>
          <a:bodyPr>
            <a:normAutofit fontScale="92500" lnSpcReduction="20000"/>
          </a:bodyPr>
          <a:lstStyle/>
          <a:p>
            <a:pPr algn="ctr">
              <a:buFont typeface="Arial" charset="0"/>
              <a:buNone/>
              <a:defRPr/>
            </a:pPr>
            <a:r>
              <a:rPr lang="en-US" sz="40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Learning Healthcare Organization / ‘Big Data’</a:t>
            </a: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endParaRPr lang="en-US" sz="2400" dirty="0" smtClean="0">
              <a:ea typeface="Arial Unicode MS" pitchFamily="34" charset="-128"/>
              <a:cs typeface="Arial Unicode MS" pitchFamily="34" charset="-128"/>
            </a:endParaRPr>
          </a:p>
          <a:p>
            <a:pPr marL="966788" lvl="2" indent="-452438">
              <a:spcAft>
                <a:spcPts val="600"/>
              </a:spcAft>
              <a:buClr>
                <a:srgbClr val="003C78"/>
              </a:buClr>
              <a:defRPr/>
            </a:pPr>
            <a:r>
              <a:rPr lang="en-US" b="1" dirty="0" smtClean="0">
                <a:ea typeface="Arial Unicode MS" pitchFamily="34" charset="-128"/>
                <a:cs typeface="Arial Unicode MS" pitchFamily="34" charset="-128"/>
              </a:rPr>
              <a:t>Systems implications</a:t>
            </a:r>
          </a:p>
          <a:p>
            <a:pPr marL="1204532" lvl="3" indent="-452438">
              <a:spcAft>
                <a:spcPts val="600"/>
              </a:spcAft>
              <a:buClr>
                <a:srgbClr val="003C78"/>
              </a:buClr>
              <a:defRPr/>
            </a:pP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Efficient data access</a:t>
            </a:r>
          </a:p>
          <a:p>
            <a:pPr marL="1204532" lvl="3" indent="-452438">
              <a:spcAft>
                <a:spcPts val="600"/>
              </a:spcAft>
              <a:buClr>
                <a:srgbClr val="003C78"/>
              </a:buClr>
              <a:defRPr/>
            </a:pP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Opportunity Identification and Prioritization</a:t>
            </a:r>
          </a:p>
          <a:p>
            <a:pPr marL="1204532" lvl="3" indent="-452438">
              <a:spcAft>
                <a:spcPts val="600"/>
              </a:spcAft>
              <a:buClr>
                <a:srgbClr val="003C78"/>
              </a:buClr>
              <a:defRPr/>
            </a:pPr>
            <a:endParaRPr lang="en-US" dirty="0" smtClean="0">
              <a:ea typeface="Arial Unicode MS" pitchFamily="34" charset="-128"/>
              <a:cs typeface="Arial Unicode MS" pitchFamily="34" charset="-128"/>
            </a:endParaRPr>
          </a:p>
          <a:p>
            <a:pPr marL="966788" lvl="2" indent="-452438">
              <a:spcAft>
                <a:spcPts val="600"/>
              </a:spcAft>
              <a:buClr>
                <a:srgbClr val="003C78"/>
              </a:buClr>
              <a:defRPr/>
            </a:pPr>
            <a:r>
              <a:rPr lang="en-US" b="1" dirty="0" smtClean="0"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Advanced analytics </a:t>
            </a:r>
          </a:p>
          <a:p>
            <a:pPr marL="1204532" lvl="3" indent="-452438">
              <a:spcAft>
                <a:spcPts val="600"/>
              </a:spcAft>
              <a:buClr>
                <a:srgbClr val="003C78"/>
              </a:buClr>
              <a:defRPr/>
            </a:pPr>
            <a:r>
              <a:rPr lang="en-US" dirty="0" smtClean="0"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Process simulation</a:t>
            </a:r>
          </a:p>
          <a:p>
            <a:pPr marL="1204532" lvl="3" indent="-452438">
              <a:spcAft>
                <a:spcPts val="600"/>
              </a:spcAft>
              <a:buClr>
                <a:srgbClr val="003C78"/>
              </a:buClr>
              <a:defRPr/>
            </a:pPr>
            <a:r>
              <a:rPr lang="en-US" dirty="0" smtClean="0"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Social network analysis</a:t>
            </a:r>
          </a:p>
          <a:p>
            <a:pPr marL="1204532" lvl="3" indent="-452438">
              <a:spcAft>
                <a:spcPts val="600"/>
              </a:spcAft>
              <a:buClr>
                <a:srgbClr val="003C78"/>
              </a:buClr>
              <a:defRPr/>
            </a:pPr>
            <a:r>
              <a:rPr lang="en-US" dirty="0" smtClean="0"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Multilevel modeling</a:t>
            </a:r>
          </a:p>
          <a:p>
            <a:pPr marL="1204532" lvl="3" indent="-452438">
              <a:spcAft>
                <a:spcPts val="600"/>
              </a:spcAft>
              <a:buClr>
                <a:srgbClr val="003C78"/>
              </a:buClr>
              <a:defRPr/>
            </a:pPr>
            <a:r>
              <a:rPr lang="en-US" dirty="0" smtClean="0"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Data mining</a:t>
            </a:r>
          </a:p>
          <a:p>
            <a:pPr marL="1204532" lvl="3" indent="-452438">
              <a:spcAft>
                <a:spcPts val="600"/>
              </a:spcAft>
              <a:buClr>
                <a:srgbClr val="003C78"/>
              </a:buClr>
              <a:defRPr/>
            </a:pPr>
            <a:endParaRPr lang="en-US" dirty="0" smtClean="0"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966788" lvl="2" indent="-452438">
              <a:spcAft>
                <a:spcPts val="600"/>
              </a:spcAft>
              <a:buClr>
                <a:srgbClr val="003C78"/>
              </a:buClr>
              <a:defRPr/>
            </a:pPr>
            <a:r>
              <a:rPr lang="en-US" dirty="0" smtClean="0"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Developing / mentoring on ‘Evidence Literacy’</a:t>
            </a:r>
          </a:p>
          <a:p>
            <a:pPr marL="1204532" lvl="3" indent="-452438">
              <a:spcAft>
                <a:spcPts val="600"/>
              </a:spcAft>
              <a:buClr>
                <a:srgbClr val="003C78"/>
              </a:buClr>
              <a:defRPr/>
            </a:pPr>
            <a:endParaRPr lang="en-US" dirty="0" smtClean="0">
              <a:ea typeface="Arial Unicode MS" pitchFamily="34" charset="-128"/>
              <a:cs typeface="Arial Unicode MS" pitchFamily="34" charset="-128"/>
            </a:endParaRPr>
          </a:p>
          <a:p>
            <a:pPr marL="1204532" lvl="3" indent="-452438">
              <a:spcAft>
                <a:spcPts val="600"/>
              </a:spcAft>
              <a:buClr>
                <a:srgbClr val="003C78"/>
              </a:buClr>
              <a:defRPr/>
            </a:pPr>
            <a:endParaRPr lang="en-US" dirty="0" smtClean="0">
              <a:ea typeface="Arial Unicode MS" pitchFamily="34" charset="-128"/>
              <a:cs typeface="Arial Unicode MS" pitchFamily="34" charset="-128"/>
            </a:endParaRPr>
          </a:p>
          <a:p>
            <a:pPr marL="966788" lvl="2" indent="-452438">
              <a:spcAft>
                <a:spcPts val="600"/>
              </a:spcAft>
              <a:buClr>
                <a:srgbClr val="003C78"/>
              </a:buClr>
              <a:defRPr/>
            </a:pPr>
            <a:endParaRPr lang="en-US" sz="2200" dirty="0" smtClean="0"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327025"/>
            <a:ext cx="8458200" cy="439737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sz="40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Technology evolution, </a:t>
            </a:r>
          </a:p>
          <a:p>
            <a:pPr algn="ctr">
              <a:buFont typeface="Arial" charset="0"/>
              <a:buNone/>
              <a:defRPr/>
            </a:pPr>
            <a:r>
              <a:rPr lang="en-US" sz="40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adoption, spread</a:t>
            </a: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endParaRPr lang="en-US" sz="2400" dirty="0" smtClean="0">
              <a:ea typeface="Arial Unicode MS" pitchFamily="34" charset="-128"/>
              <a:cs typeface="Arial Unicode MS" pitchFamily="34" charset="-128"/>
            </a:endParaRP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r>
              <a:rPr lang="en-US" sz="2000" dirty="0" smtClean="0">
                <a:ea typeface="Arial Unicode MS" pitchFamily="34" charset="-128"/>
                <a:cs typeface="Arial Unicode MS" pitchFamily="34" charset="-128"/>
              </a:rPr>
              <a:t>The pace of innovation will continue to outpace dissemination, but the consequences of late adoption will be greater</a:t>
            </a: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endParaRPr lang="en-US" sz="2000" dirty="0" smtClean="0">
              <a:ea typeface="Arial Unicode MS" pitchFamily="34" charset="-128"/>
              <a:cs typeface="Arial Unicode MS" pitchFamily="34" charset="-128"/>
            </a:endParaRP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r>
              <a:rPr lang="en-US" sz="2000" dirty="0" smtClean="0">
                <a:ea typeface="Arial Unicode MS" pitchFamily="34" charset="-128"/>
                <a:cs typeface="Arial Unicode MS" pitchFamily="34" charset="-128"/>
              </a:rPr>
              <a:t>Pursuit of long-term goals will come at the expense of short-term organizational performance, creating problems of timing and ‘leaps of faith’</a:t>
            </a:r>
            <a:endParaRPr lang="en-US" sz="1600" dirty="0" smtClean="0">
              <a:ea typeface="Arial Unicode MS" pitchFamily="34" charset="-128"/>
              <a:cs typeface="Arial Unicode MS" pitchFamily="34" charset="-128"/>
            </a:endParaRP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endParaRPr lang="en-US" sz="2200" dirty="0" smtClean="0"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403225"/>
            <a:ext cx="8458200" cy="5540375"/>
          </a:xfrm>
        </p:spPr>
        <p:txBody>
          <a:bodyPr>
            <a:normAutofit lnSpcReduction="10000"/>
          </a:bodyPr>
          <a:lstStyle/>
          <a:p>
            <a:pPr algn="ctr">
              <a:buFont typeface="Arial" charset="0"/>
              <a:buNone/>
              <a:defRPr/>
            </a:pPr>
            <a:r>
              <a:rPr lang="en-US" sz="40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Leadership (vs. Leader) Development</a:t>
            </a: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endParaRPr lang="en-US" sz="2400" dirty="0" smtClean="0">
              <a:ea typeface="Arial Unicode MS" pitchFamily="34" charset="-128"/>
              <a:cs typeface="Arial Unicode MS" pitchFamily="34" charset="-128"/>
            </a:endParaRP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r>
              <a:rPr lang="en-US" sz="2000" dirty="0" smtClean="0">
                <a:ea typeface="Arial Unicode MS" pitchFamily="34" charset="-128"/>
                <a:cs typeface="Arial Unicode MS" pitchFamily="34" charset="-128"/>
              </a:rPr>
              <a:t>Focusing on individual development may have limited impact on organizational change</a:t>
            </a: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r>
              <a:rPr lang="en-US" sz="2000" dirty="0" smtClean="0">
                <a:ea typeface="Arial Unicode MS" pitchFamily="34" charset="-128"/>
                <a:cs typeface="Arial Unicode MS" pitchFamily="34" charset="-128"/>
              </a:rPr>
              <a:t>Core leadership competencies are changing, but not all leaders will need to master all new competencies</a:t>
            </a: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r>
              <a:rPr lang="en-US" sz="2000" dirty="0" smtClean="0">
                <a:ea typeface="Arial Unicode MS" pitchFamily="34" charset="-128"/>
                <a:cs typeface="Arial Unicode MS" pitchFamily="34" charset="-128"/>
              </a:rPr>
              <a:t>Leadership development is itself evolving</a:t>
            </a:r>
          </a:p>
          <a:p>
            <a:pPr marL="973646" lvl="2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r>
              <a:rPr lang="en-US" sz="1800" dirty="0" smtClean="0">
                <a:ea typeface="Arial Unicode MS" pitchFamily="34" charset="-128"/>
                <a:cs typeface="Arial Unicode MS" pitchFamily="34" charset="-128"/>
              </a:rPr>
              <a:t>Emphasis on context-based (vs. classroom-based) learning</a:t>
            </a:r>
          </a:p>
          <a:p>
            <a:pPr marL="946214" lvl="4" indent="-452438">
              <a:spcAft>
                <a:spcPts val="600"/>
              </a:spcAft>
              <a:buClr>
                <a:srgbClr val="003C78"/>
              </a:buClr>
              <a:buSzPct val="80000"/>
              <a:buFont typeface="Arial" charset="0"/>
              <a:buChar char="•"/>
              <a:defRPr/>
            </a:pPr>
            <a:r>
              <a:rPr lang="en-US" sz="2000" dirty="0" smtClean="0">
                <a:ea typeface="Arial Unicode MS" pitchFamily="34" charset="-128"/>
                <a:cs typeface="Arial Unicode MS" pitchFamily="34" charset="-128"/>
              </a:rPr>
              <a:t>Leadership (vs. leader) focus</a:t>
            </a: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endParaRPr lang="en-US" sz="2000" dirty="0" smtClean="0">
              <a:ea typeface="Arial Unicode MS" pitchFamily="34" charset="-128"/>
              <a:cs typeface="Arial Unicode MS" pitchFamily="34" charset="-128"/>
            </a:endParaRP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Font typeface="Arial" charset="0"/>
              <a:buChar char="•"/>
              <a:defRPr/>
            </a:pPr>
            <a:r>
              <a:rPr lang="en-US" sz="2000" dirty="0" smtClean="0">
                <a:ea typeface="Arial Unicode MS" pitchFamily="34" charset="-128"/>
                <a:cs typeface="Arial Unicode MS" pitchFamily="34" charset="-128"/>
              </a:rPr>
              <a:t>Greater need for leaders to mentor clinicians on ‘value literacy’</a:t>
            </a:r>
          </a:p>
          <a:p>
            <a:pPr marL="452438" indent="-452438">
              <a:spcAft>
                <a:spcPts val="600"/>
              </a:spcAft>
              <a:buClr>
                <a:srgbClr val="003C78"/>
              </a:buClr>
              <a:buNone/>
              <a:defRPr/>
            </a:pPr>
            <a:endParaRPr lang="en-US" sz="2200" dirty="0" smtClean="0"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C16F5-61BF-4DF1-A977-E660B1DE30B8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02920" y="1908048"/>
            <a:ext cx="8183880" cy="41879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65176" lvl="0" indent="-265176" eaLnBrk="1" fontAlgn="auto" hangingPunct="1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800" dirty="0" smtClean="0">
                <a:solidFill>
                  <a:srgbClr val="0070C0"/>
                </a:solidFill>
              </a:rPr>
              <a:t>What </a:t>
            </a:r>
            <a:r>
              <a:rPr lang="en-US" sz="2800" dirty="0">
                <a:solidFill>
                  <a:srgbClr val="0070C0"/>
                </a:solidFill>
              </a:rPr>
              <a:t>leadership competencies are most critical for health care professionals to </a:t>
            </a:r>
            <a:r>
              <a:rPr lang="en-US" sz="2800" dirty="0" smtClean="0">
                <a:solidFill>
                  <a:srgbClr val="0070C0"/>
                </a:solidFill>
              </a:rPr>
              <a:t>develop, </a:t>
            </a:r>
            <a:r>
              <a:rPr lang="en-US" sz="2800" dirty="0">
                <a:solidFill>
                  <a:srgbClr val="0070C0"/>
                </a:solidFill>
              </a:rPr>
              <a:t>in order to manage effectively in an era of reform in health care finance and </a:t>
            </a:r>
            <a:r>
              <a:rPr lang="en-US" sz="2800" dirty="0" smtClean="0">
                <a:solidFill>
                  <a:srgbClr val="0070C0"/>
                </a:solidFill>
              </a:rPr>
              <a:t>delivery?</a:t>
            </a:r>
          </a:p>
          <a:p>
            <a:pPr marL="265176" lvl="0" indent="-265176" eaLnBrk="1" fontAlgn="auto" hangingPunct="1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</a:pPr>
            <a:endParaRPr lang="en-US" sz="2800" dirty="0" smtClean="0">
              <a:solidFill>
                <a:srgbClr val="0070C0"/>
              </a:solidFill>
            </a:endParaRPr>
          </a:p>
          <a:p>
            <a:pPr marL="265176" lvl="0" indent="-265176" eaLnBrk="1" fontAlgn="auto" hangingPunct="1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800" dirty="0" smtClean="0">
                <a:solidFill>
                  <a:srgbClr val="0070C0"/>
                </a:solidFill>
              </a:rPr>
              <a:t>What </a:t>
            </a:r>
            <a:r>
              <a:rPr lang="en-US" sz="2800" dirty="0">
                <a:solidFill>
                  <a:srgbClr val="0070C0"/>
                </a:solidFill>
              </a:rPr>
              <a:t>are the best approaches to spreading these competencies across the health system?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Frutiger LT 57 Cn" pitchFamily="34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Frutiger LT 57 Cn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Grp="1" noChangeArrowheads="1"/>
          </p:cNvSpPr>
          <p:nvPr>
            <p:ph type="ctrTitle"/>
          </p:nvPr>
        </p:nvSpPr>
        <p:spPr>
          <a:xfrm>
            <a:off x="722376" y="1600200"/>
            <a:ext cx="7772400" cy="18288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Accreditation in  </a:t>
            </a:r>
            <a:br>
              <a:rPr lang="en-US" dirty="0" smtClean="0"/>
            </a:br>
            <a:r>
              <a:rPr lang="en-US" dirty="0" smtClean="0"/>
              <a:t>Graduate Healthcare </a:t>
            </a:r>
            <a:r>
              <a:rPr lang="en-US" dirty="0"/>
              <a:t>Management Education</a:t>
            </a:r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200" dirty="0" smtClean="0">
                <a:solidFill>
                  <a:srgbClr val="007DC3"/>
                </a:solidFill>
                <a:latin typeface="Frutiger LT 47 LightCn" pitchFamily="34" charset="0"/>
              </a:rPr>
              <a:t>An Introduction to CAHME</a:t>
            </a:r>
            <a:endParaRPr lang="en-US" sz="3200" dirty="0">
              <a:solidFill>
                <a:srgbClr val="007DC3"/>
              </a:solidFill>
              <a:latin typeface="Frutiger LT 47 LightCn" pitchFamily="34" charset="0"/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533400" y="4800600"/>
            <a:ext cx="1611339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dirty="0">
              <a:solidFill>
                <a:srgbClr val="007DC3"/>
              </a:solidFill>
              <a:latin typeface="Arial" charset="0"/>
            </a:endParaRPr>
          </a:p>
          <a:p>
            <a:r>
              <a:rPr lang="en-US" sz="1600" dirty="0">
                <a:solidFill>
                  <a:srgbClr val="007DC3"/>
                </a:solidFill>
                <a:latin typeface="Arial" charset="0"/>
              </a:rPr>
              <a:t>John S. Lloyd</a:t>
            </a:r>
          </a:p>
          <a:p>
            <a:r>
              <a:rPr lang="en-US" sz="1600" dirty="0" smtClean="0">
                <a:solidFill>
                  <a:srgbClr val="007DC3"/>
                </a:solidFill>
                <a:latin typeface="Arial" charset="0"/>
              </a:rPr>
              <a:t>CEO Emeritus, </a:t>
            </a:r>
          </a:p>
          <a:p>
            <a:r>
              <a:rPr lang="en-US" sz="1600" dirty="0" smtClean="0">
                <a:solidFill>
                  <a:srgbClr val="007DC3"/>
                </a:solidFill>
                <a:latin typeface="Arial" charset="0"/>
              </a:rPr>
              <a:t>CAHME</a:t>
            </a:r>
            <a:endParaRPr lang="en-US" sz="1600" dirty="0">
              <a:solidFill>
                <a:srgbClr val="007DC3"/>
              </a:solidFill>
              <a:latin typeface="Arial" charset="0"/>
            </a:endParaRPr>
          </a:p>
        </p:txBody>
      </p:sp>
      <p:pic>
        <p:nvPicPr>
          <p:cNvPr id="5" name="Picture 22" descr="CAHME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5181600"/>
            <a:ext cx="2952750" cy="123718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" y="320040"/>
            <a:ext cx="8183880" cy="1051560"/>
          </a:xfrm>
        </p:spPr>
        <p:txBody>
          <a:bodyPr/>
          <a:lstStyle/>
          <a:p>
            <a:r>
              <a:rPr lang="en-US" dirty="0" smtClean="0"/>
              <a:t>CAHME 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31848"/>
            <a:ext cx="8183880" cy="4187952"/>
          </a:xfrm>
        </p:spPr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Frutiger LT 47 LightCn"/>
              </a:rPr>
              <a:t>To serve the public interest by advancing the quality of healthcare management education by:</a:t>
            </a:r>
            <a:r>
              <a:rPr lang="en-US" dirty="0" smtClean="0">
                <a:solidFill>
                  <a:srgbClr val="0070C0"/>
                </a:solidFill>
                <a:latin typeface="Frutiger LT 47 LightCn"/>
              </a:rPr>
              <a:t> 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  <a:latin typeface="Frutiger LT 47 LightCn"/>
              </a:rPr>
              <a:t>Setting measurable criteria for excellent healthcare management education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  <a:latin typeface="Frutiger LT 47 LightCn"/>
              </a:rPr>
              <a:t>Supporting, assisting and advising programs which seek to meet or exceed the criteria and continuously improve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  <a:latin typeface="Frutiger LT 47 LightCn"/>
              </a:rPr>
              <a:t>Accrediting graduate programs that meet or exceed the criteria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  <a:latin typeface="Frutiger LT 47 LightCn"/>
              </a:rPr>
              <a:t>Making this information easily available to interested constituencies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0469-A60C-4B73-98A8-5ACF4E424150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17" descr="CAHME LOGO"/>
          <p:cNvPicPr>
            <a:picLocks noChangeAspect="1" noChangeArrowheads="1"/>
          </p:cNvPicPr>
          <p:nvPr/>
        </p:nvPicPr>
        <p:blipFill>
          <a:blip r:embed="rId2" cstate="print"/>
          <a:srcRect r="20480" b="45406"/>
          <a:stretch>
            <a:fillRect/>
          </a:stretch>
        </p:blipFill>
        <p:spPr bwMode="auto">
          <a:xfrm>
            <a:off x="6629400" y="5943600"/>
            <a:ext cx="1825625" cy="493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ACEHSA and CAHME History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227013" lvl="1" indent="-225425">
              <a:spcAft>
                <a:spcPct val="50000"/>
              </a:spcAft>
            </a:pPr>
            <a:r>
              <a:rPr lang="en-US" dirty="0"/>
              <a:t> </a:t>
            </a:r>
            <a:r>
              <a:rPr lang="en-US" dirty="0">
                <a:solidFill>
                  <a:srgbClr val="007DC3"/>
                </a:solidFill>
                <a:latin typeface="Frutiger LT 57 Cn" pitchFamily="34" charset="0"/>
              </a:rPr>
              <a:t>1968 ACEHSA established by AHA, ACHA, AUPHA and APHA</a:t>
            </a:r>
          </a:p>
          <a:p>
            <a:pPr marL="227013" lvl="1" indent="-225425">
              <a:spcAft>
                <a:spcPct val="50000"/>
              </a:spcAft>
            </a:pPr>
            <a:r>
              <a:rPr lang="en-US" dirty="0">
                <a:solidFill>
                  <a:srgbClr val="007DC3"/>
                </a:solidFill>
                <a:latin typeface="Frutiger LT 57 Cn" pitchFamily="34" charset="0"/>
              </a:rPr>
              <a:t> Early 1970</a:t>
            </a:r>
            <a:r>
              <a:rPr lang="en-US" dirty="0">
                <a:solidFill>
                  <a:srgbClr val="007DC3"/>
                </a:solidFill>
                <a:latin typeface="Arial"/>
              </a:rPr>
              <a:t>’</a:t>
            </a:r>
            <a:r>
              <a:rPr lang="en-US" dirty="0">
                <a:solidFill>
                  <a:srgbClr val="007DC3"/>
                </a:solidFill>
                <a:latin typeface="Frutiger LT 57 Cn" pitchFamily="34" charset="0"/>
              </a:rPr>
              <a:t>s recognized by US Dept of Education and COPA</a:t>
            </a:r>
          </a:p>
          <a:p>
            <a:pPr marL="227013" lvl="1" indent="-225425">
              <a:spcAft>
                <a:spcPct val="50000"/>
              </a:spcAft>
            </a:pPr>
            <a:r>
              <a:rPr lang="en-US" dirty="0">
                <a:solidFill>
                  <a:srgbClr val="007DC3"/>
                </a:solidFill>
                <a:latin typeface="Frutiger LT 57 Cn" pitchFamily="34" charset="0"/>
              </a:rPr>
              <a:t>1996 recognition by Council on Higher Education Accreditation</a:t>
            </a:r>
          </a:p>
          <a:p>
            <a:pPr marL="227013" lvl="1" indent="-225425">
              <a:spcAft>
                <a:spcPct val="50000"/>
              </a:spcAft>
            </a:pPr>
            <a:r>
              <a:rPr lang="en-US" dirty="0">
                <a:solidFill>
                  <a:srgbClr val="007DC3"/>
                </a:solidFill>
                <a:latin typeface="Frutiger LT 57 Cn" pitchFamily="34" charset="0"/>
              </a:rPr>
              <a:t> 2001 Orlando, FL Forum - RWJ Foundation sponsored</a:t>
            </a:r>
          </a:p>
          <a:p>
            <a:pPr marL="227013" lvl="1" indent="-225425">
              <a:spcAft>
                <a:spcPct val="50000"/>
              </a:spcAft>
            </a:pPr>
            <a:r>
              <a:rPr lang="en-US" dirty="0">
                <a:solidFill>
                  <a:srgbClr val="007DC3"/>
                </a:solidFill>
                <a:latin typeface="Frutiger LT 57 Cn" pitchFamily="34" charset="0"/>
              </a:rPr>
              <a:t> 2003 National Center for Healthcare Leadership founded</a:t>
            </a:r>
          </a:p>
          <a:p>
            <a:pPr marL="227013" lvl="1" indent="-225425"/>
            <a:r>
              <a:rPr lang="en-US" dirty="0">
                <a:solidFill>
                  <a:srgbClr val="007DC3"/>
                </a:solidFill>
                <a:latin typeface="Frutiger LT 57 Cn" pitchFamily="34" charset="0"/>
              </a:rPr>
              <a:t> 2003 ACEHSA and NCHL Blue Ribbon Task Force recommended review of </a:t>
            </a:r>
            <a:r>
              <a:rPr lang="en-US" dirty="0" smtClean="0">
                <a:solidFill>
                  <a:srgbClr val="007DC3"/>
                </a:solidFill>
                <a:latin typeface="Frutiger LT 57 Cn" pitchFamily="34" charset="0"/>
              </a:rPr>
              <a:t>CAHME </a:t>
            </a:r>
            <a:r>
              <a:rPr lang="en-US" dirty="0">
                <a:solidFill>
                  <a:srgbClr val="007DC3"/>
                </a:solidFill>
                <a:latin typeface="Frutiger LT 57 Cn" pitchFamily="34" charset="0"/>
              </a:rPr>
              <a:t>structure, financing and review of Criteria for Accreditation. </a:t>
            </a:r>
          </a:p>
          <a:p>
            <a:pPr marL="227013" lvl="1" indent="-225425"/>
            <a:r>
              <a:rPr lang="en-US" dirty="0">
                <a:solidFill>
                  <a:srgbClr val="007DC3"/>
                </a:solidFill>
                <a:latin typeface="Frutiger LT 57 Cn" pitchFamily="34" charset="0"/>
              </a:rPr>
              <a:t> 2005 CAHME name approved; corporate member structure ratified; new Board </a:t>
            </a:r>
            <a:r>
              <a:rPr lang="en-US" dirty="0" smtClean="0">
                <a:solidFill>
                  <a:srgbClr val="007DC3"/>
                </a:solidFill>
                <a:latin typeface="Frutiger LT 57 Cn" pitchFamily="34" charset="0"/>
              </a:rPr>
              <a:t>of </a:t>
            </a:r>
            <a:r>
              <a:rPr lang="en-US" dirty="0">
                <a:solidFill>
                  <a:srgbClr val="007DC3"/>
                </a:solidFill>
                <a:latin typeface="Frutiger LT 57 Cn" pitchFamily="34" charset="0"/>
              </a:rPr>
              <a:t>Directors elected</a:t>
            </a:r>
          </a:p>
          <a:p>
            <a:pPr marL="227013" lvl="1" indent="-225425"/>
            <a:endParaRPr lang="en-US" dirty="0">
              <a:solidFill>
                <a:srgbClr val="007DC3"/>
              </a:solidFill>
              <a:latin typeface="Frutiger LT 57 Cn" pitchFamily="34" charset="0"/>
            </a:endParaRPr>
          </a:p>
          <a:p>
            <a:pPr marL="227013" lvl="1" indent="-225425">
              <a:spcAft>
                <a:spcPct val="50000"/>
              </a:spcAft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C522E-3183-4D18-B565-94CB87CB4BDF}" type="slidenum">
              <a:rPr lang="en-US"/>
              <a:pPr/>
              <a:t>5</a:t>
            </a:fld>
            <a:endParaRPr lang="en-US"/>
          </a:p>
        </p:txBody>
      </p:sp>
      <p:pic>
        <p:nvPicPr>
          <p:cNvPr id="6" name="Picture 17" descr="CAHME LOGO"/>
          <p:cNvPicPr>
            <a:picLocks noChangeAspect="1" noChangeArrowheads="1"/>
          </p:cNvPicPr>
          <p:nvPr/>
        </p:nvPicPr>
        <p:blipFill>
          <a:blip r:embed="rId2" cstate="print"/>
          <a:srcRect r="20480" b="45406"/>
          <a:stretch>
            <a:fillRect/>
          </a:stretch>
        </p:blipFill>
        <p:spPr bwMode="auto">
          <a:xfrm>
            <a:off x="6629400" y="5943600"/>
            <a:ext cx="1825625" cy="493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45"/>
          <p:cNvSpPr>
            <a:spLocks noGrp="1" noChangeArrowheads="1"/>
          </p:cNvSpPr>
          <p:nvPr>
            <p:ph type="title"/>
          </p:nvPr>
        </p:nvSpPr>
        <p:spPr>
          <a:xfrm>
            <a:off x="502920" y="396240"/>
            <a:ext cx="8183880" cy="105156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 smtClean="0"/>
              <a:t>Accredited Program Settings</a:t>
            </a:r>
          </a:p>
        </p:txBody>
      </p:sp>
      <p:graphicFrame>
        <p:nvGraphicFramePr>
          <p:cNvPr id="132580" name="Group 484"/>
          <p:cNvGraphicFramePr>
            <a:graphicFrameLocks noGrp="1"/>
          </p:cNvGraphicFramePr>
          <p:nvPr>
            <p:ph sz="half" idx="1"/>
          </p:nvPr>
        </p:nvGraphicFramePr>
        <p:xfrm>
          <a:off x="533400" y="1828800"/>
          <a:ext cx="8077202" cy="3665818"/>
        </p:xfrm>
        <a:graphic>
          <a:graphicData uri="http://schemas.openxmlformats.org/drawingml/2006/table">
            <a:tbl>
              <a:tblPr/>
              <a:tblGrid>
                <a:gridCol w="4506228"/>
                <a:gridCol w="1190323"/>
                <a:gridCol w="935255"/>
                <a:gridCol w="759594"/>
                <a:gridCol w="685802"/>
              </a:tblGrid>
              <a:tr h="453957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2008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2009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2010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3957"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School  or College Setting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#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#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#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%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322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Public Health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25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35%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322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Business or Management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19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25%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797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Public Administration/Public Policy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8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7%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437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Other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31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32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33%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540"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Total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83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Times New Roman" pitchFamily="18" charset="0"/>
                        </a:rPr>
                        <a:t>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10000"/>
                        </a:spcAft>
                        <a:buClr>
                          <a:srgbClr val="007DC3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+mj-lt"/>
                        </a:rPr>
                        <a:t>83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10000"/>
                        </a:spcAft>
                        <a:buClr>
                          <a:srgbClr val="007DC3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56" name="Text Box 164"/>
          <p:cNvSpPr txBox="1">
            <a:spLocks noChangeArrowheads="1"/>
          </p:cNvSpPr>
          <p:nvPr/>
        </p:nvSpPr>
        <p:spPr bwMode="auto">
          <a:xfrm>
            <a:off x="457200" y="6019800"/>
            <a:ext cx="670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/>
              <a:t>1 - </a:t>
            </a:r>
            <a:r>
              <a:rPr lang="en-US" sz="1200"/>
              <a:t>Includes 3 programs in Schools of Medicine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3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Degree Types Granted</a:t>
            </a:r>
          </a:p>
        </p:txBody>
      </p:sp>
      <p:graphicFrame>
        <p:nvGraphicFramePr>
          <p:cNvPr id="165929" name="Group 41"/>
          <p:cNvGraphicFramePr>
            <a:graphicFrameLocks noGrp="1"/>
          </p:cNvGraphicFramePr>
          <p:nvPr>
            <p:ph idx="1"/>
          </p:nvPr>
        </p:nvGraphicFramePr>
        <p:xfrm>
          <a:off x="533400" y="1371599"/>
          <a:ext cx="8077199" cy="4495801"/>
        </p:xfrm>
        <a:graphic>
          <a:graphicData uri="http://schemas.openxmlformats.org/drawingml/2006/table">
            <a:tbl>
              <a:tblPr/>
              <a:tblGrid>
                <a:gridCol w="2859623"/>
                <a:gridCol w="1739192"/>
                <a:gridCol w="1739192"/>
                <a:gridCol w="1739192"/>
              </a:tblGrid>
              <a:tr h="828235"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Degree Type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2008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2009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2010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721367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MHA or similar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52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602477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MBA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16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0415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MPH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7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80415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MPA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0415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MS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8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602477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Other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3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67" name="Text Box 42"/>
          <p:cNvSpPr txBox="1">
            <a:spLocks noChangeArrowheads="1"/>
          </p:cNvSpPr>
          <p:nvPr/>
        </p:nvSpPr>
        <p:spPr bwMode="auto">
          <a:xfrm>
            <a:off x="381000" y="6096000"/>
            <a:ext cx="7924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dirty="0"/>
              <a:t>Total </a:t>
            </a:r>
            <a:r>
              <a:rPr lang="en-US" sz="1400" dirty="0" smtClean="0"/>
              <a:t>is &gt; </a:t>
            </a:r>
            <a:r>
              <a:rPr lang="en-US" sz="1400" dirty="0"/>
              <a:t>number of programs since some programs grant multiple degree types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dirty="0" smtClean="0"/>
              <a:t>Total Enrollment in CAHME programs</a:t>
            </a:r>
          </a:p>
        </p:txBody>
      </p:sp>
      <p:graphicFrame>
        <p:nvGraphicFramePr>
          <p:cNvPr id="138342" name="Group 102"/>
          <p:cNvGraphicFramePr>
            <a:graphicFrameLocks noGrp="1"/>
          </p:cNvGraphicFramePr>
          <p:nvPr>
            <p:ph idx="1"/>
          </p:nvPr>
        </p:nvGraphicFramePr>
        <p:xfrm>
          <a:off x="762000" y="1981200"/>
          <a:ext cx="7848599" cy="3118804"/>
        </p:xfrm>
        <a:graphic>
          <a:graphicData uri="http://schemas.openxmlformats.org/drawingml/2006/table">
            <a:tbl>
              <a:tblPr/>
              <a:tblGrid>
                <a:gridCol w="2061248"/>
                <a:gridCol w="951345"/>
                <a:gridCol w="872067"/>
                <a:gridCol w="992140"/>
                <a:gridCol w="914400"/>
                <a:gridCol w="990600"/>
                <a:gridCol w="1066799"/>
              </a:tblGrid>
              <a:tr h="782638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2008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2009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2010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82638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Full Time Students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3231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63%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3431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63%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3703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62.3%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852488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Part Time Students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1912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37%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1981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37%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2242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37.7%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350"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Total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5143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10000"/>
                        </a:spcAft>
                        <a:buClr>
                          <a:srgbClr val="007DC3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C4B5A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10000"/>
                        </a:spcAft>
                        <a:buClr>
                          <a:srgbClr val="007DC3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5412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10000"/>
                        </a:spcAft>
                        <a:buClr>
                          <a:srgbClr val="007DC3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C4B5A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10000"/>
                        </a:spcAft>
                        <a:buClr>
                          <a:srgbClr val="007DC3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5945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10000"/>
                        </a:spcAft>
                        <a:buClr>
                          <a:srgbClr val="007DC3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C4B5A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r>
              <a:rPr lang="en-US" dirty="0" smtClean="0"/>
              <a:t>Post-graduate Positions</a:t>
            </a:r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idx="1"/>
          </p:nvPr>
        </p:nvGraphicFramePr>
        <p:xfrm>
          <a:off x="685799" y="1219200"/>
          <a:ext cx="7772401" cy="455567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613400"/>
                <a:gridCol w="2159001"/>
              </a:tblGrid>
              <a:tr h="506186"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Hospital or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Health System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20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50%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0618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Military or VA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20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12%</a:t>
                      </a:r>
                    </a:p>
                  </a:txBody>
                  <a:tcPr marL="9525" marR="9525" marT="9525" marB="0" anchor="b"/>
                </a:tc>
              </a:tr>
              <a:tr h="50618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Consulting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20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10%</a:t>
                      </a:r>
                    </a:p>
                  </a:txBody>
                  <a:tcPr marL="9525" marR="9525" marT="9525" marB="0" anchor="b"/>
                </a:tc>
              </a:tr>
              <a:tr h="50618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Pharmaceutical/Bio</a:t>
                      </a:r>
                      <a:r>
                        <a:rPr lang="en-US" sz="2000" baseline="0" dirty="0" smtClean="0">
                          <a:latin typeface="+mj-lt"/>
                        </a:rPr>
                        <a:t>tech/ Medical Devices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20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8%</a:t>
                      </a:r>
                    </a:p>
                  </a:txBody>
                  <a:tcPr marL="9525" marR="9525" marT="9525" marB="0" anchor="b"/>
                </a:tc>
              </a:tr>
              <a:tr h="50618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Physician</a:t>
                      </a:r>
                      <a:r>
                        <a:rPr lang="en-US" sz="2000" baseline="0" dirty="0" smtClean="0">
                          <a:latin typeface="+mj-lt"/>
                        </a:rPr>
                        <a:t> Practice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20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6%</a:t>
                      </a:r>
                    </a:p>
                  </a:txBody>
                  <a:tcPr marL="9525" marR="9525" marT="9525" marB="0" anchor="b"/>
                </a:tc>
              </a:tr>
              <a:tr h="50618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Insurance/HMO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20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6%</a:t>
                      </a:r>
                    </a:p>
                  </a:txBody>
                  <a:tcPr marL="9525" marR="9525" marT="9525" marB="0" anchor="b"/>
                </a:tc>
              </a:tr>
              <a:tr h="50618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Long Term Care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20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3%</a:t>
                      </a:r>
                    </a:p>
                  </a:txBody>
                  <a:tcPr marL="9525" marR="9525" marT="9525" marB="0" anchor="b"/>
                </a:tc>
              </a:tr>
              <a:tr h="50618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Employed outside of healthcare/Overseas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20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3%</a:t>
                      </a:r>
                    </a:p>
                  </a:txBody>
                  <a:tcPr marL="9525" marR="9525" marT="9525" marB="0" anchor="b"/>
                </a:tc>
              </a:tr>
              <a:tr h="50618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Association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20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2%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3708</TotalTime>
  <Words>1575</Words>
  <Application>Microsoft Office PowerPoint</Application>
  <PresentationFormat>On-screen Show (4:3)</PresentationFormat>
  <Paragraphs>345</Paragraphs>
  <Slides>27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Aspect</vt:lpstr>
      <vt:lpstr>Leading in an Era of  Health Systems Change:  Dialogue with the Commission on the Accreditation of Healthcare Management Education and the National Center for Healthcare Leadership </vt:lpstr>
      <vt:lpstr>Session Objectives</vt:lpstr>
      <vt:lpstr>Accreditation in   Graduate Healthcare Management Education</vt:lpstr>
      <vt:lpstr>CAHME Mission</vt:lpstr>
      <vt:lpstr>ACEHSA and CAHME History</vt:lpstr>
      <vt:lpstr>Accredited Program Settings</vt:lpstr>
      <vt:lpstr>Degree Types Granted</vt:lpstr>
      <vt:lpstr>Total Enrollment in CAHME programs</vt:lpstr>
      <vt:lpstr>Post-graduate Positions</vt:lpstr>
      <vt:lpstr>Healthcare is changing: So are Accreditation Standards</vt:lpstr>
      <vt:lpstr>Evolution of CAHME standards Over Time</vt:lpstr>
      <vt:lpstr>Slide 12</vt:lpstr>
      <vt:lpstr>Slide 13</vt:lpstr>
      <vt:lpstr>Emerging Leadership Competencies: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Discussion Questions:</vt:lpstr>
    </vt:vector>
  </TitlesOfParts>
  <Company>Dean - Behavioral &amp; Administratve Studies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Accrediting Commission on Education for Health Services Management</dc:title>
  <dc:creator>Mary Stefl</dc:creator>
  <cp:lastModifiedBy>DHHS</cp:lastModifiedBy>
  <cp:revision>162</cp:revision>
  <cp:lastPrinted>1999-06-18T21:46:39Z</cp:lastPrinted>
  <dcterms:created xsi:type="dcterms:W3CDTF">1999-06-18T16:13:17Z</dcterms:created>
  <dcterms:modified xsi:type="dcterms:W3CDTF">2012-10-25T15:45:17Z</dcterms:modified>
</cp:coreProperties>
</file>