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31"/>
  </p:notesMasterIdLst>
  <p:sldIdLst>
    <p:sldId id="256" r:id="rId2"/>
    <p:sldId id="266" r:id="rId3"/>
    <p:sldId id="257" r:id="rId4"/>
    <p:sldId id="267" r:id="rId5"/>
    <p:sldId id="258" r:id="rId6"/>
    <p:sldId id="259" r:id="rId7"/>
    <p:sldId id="268" r:id="rId8"/>
    <p:sldId id="264" r:id="rId9"/>
    <p:sldId id="260" r:id="rId10"/>
    <p:sldId id="263" r:id="rId11"/>
    <p:sldId id="262" r:id="rId12"/>
    <p:sldId id="269" r:id="rId13"/>
    <p:sldId id="270" r:id="rId14"/>
    <p:sldId id="271" r:id="rId15"/>
    <p:sldId id="265" r:id="rId16"/>
    <p:sldId id="272" r:id="rId17"/>
    <p:sldId id="273" r:id="rId18"/>
    <p:sldId id="279" r:id="rId19"/>
    <p:sldId id="278" r:id="rId20"/>
    <p:sldId id="274" r:id="rId21"/>
    <p:sldId id="275" r:id="rId22"/>
    <p:sldId id="276" r:id="rId23"/>
    <p:sldId id="280" r:id="rId24"/>
    <p:sldId id="281" r:id="rId25"/>
    <p:sldId id="277" r:id="rId26"/>
    <p:sldId id="282" r:id="rId27"/>
    <p:sldId id="283" r:id="rId28"/>
    <p:sldId id="261"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71973" autoAdjust="0"/>
  </p:normalViewPr>
  <p:slideViewPr>
    <p:cSldViewPr>
      <p:cViewPr varScale="1">
        <p:scale>
          <a:sx n="56" d="100"/>
          <a:sy n="56" d="100"/>
        </p:scale>
        <p:origin x="-100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F9E00-CC02-4DE0-9373-3C292E2DB9CF}" type="datetimeFigureOut">
              <a:rPr lang="en-US" smtClean="0"/>
              <a:t>9/5/2012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F567DE-DCD2-4829-A32E-0E95B154B171}" type="slidenum">
              <a:rPr lang="en-US" smtClean="0"/>
              <a:t>‹#›</a:t>
            </a:fld>
            <a:endParaRPr lang="en-US"/>
          </a:p>
        </p:txBody>
      </p:sp>
    </p:spTree>
    <p:extLst>
      <p:ext uri="{BB962C8B-B14F-4D97-AF65-F5344CB8AC3E}">
        <p14:creationId xmlns:p14="http://schemas.microsoft.com/office/powerpoint/2010/main" val="13607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March 2012, we conducted a search of the peer-reviewed literature using the SCOPUS electronic bibliographic database. The search strategy included the following search term combinations: “Medicaid AND readmission” and “Medicaid AND </a:t>
            </a:r>
            <a:r>
              <a:rPr lang="en-US" sz="1200" kern="1200" dirty="0" err="1" smtClean="0">
                <a:solidFill>
                  <a:schemeClr val="tx1"/>
                </a:solidFill>
                <a:effectLst/>
                <a:latin typeface="+mn-lt"/>
                <a:ea typeface="+mn-ea"/>
                <a:cs typeface="+mn-cs"/>
              </a:rPr>
              <a:t>rehospitalization</a:t>
            </a:r>
            <a:r>
              <a:rPr lang="en-US" sz="1200" kern="1200" dirty="0" smtClean="0">
                <a:solidFill>
                  <a:schemeClr val="tx1"/>
                </a:solidFill>
                <a:effectLst/>
                <a:latin typeface="+mn-lt"/>
                <a:ea typeface="+mn-ea"/>
                <a:cs typeface="+mn-cs"/>
              </a:rPr>
              <a:t>.” No filters or limits were applied.  The references were manually searched for additional material. We also identified reports and research briefs on the topic of Medicaid readmissions, using a Google search, expert advice and our prior knowledge of research on this topic.</a:t>
            </a:r>
          </a:p>
          <a:p>
            <a:endParaRPr lang="en-US" dirty="0"/>
          </a:p>
        </p:txBody>
      </p:sp>
      <p:sp>
        <p:nvSpPr>
          <p:cNvPr id="4" name="Slide Number Placeholder 3"/>
          <p:cNvSpPr>
            <a:spLocks noGrp="1"/>
          </p:cNvSpPr>
          <p:nvPr>
            <p:ph type="sldNum" sz="quarter" idx="10"/>
          </p:nvPr>
        </p:nvSpPr>
        <p:spPr/>
        <p:txBody>
          <a:bodyPr/>
          <a:lstStyle/>
          <a:p>
            <a:fld id="{97F567DE-DCD2-4829-A32E-0E95B154B171}" type="slidenum">
              <a:rPr lang="en-US" smtClean="0"/>
              <a:t>8</a:t>
            </a:fld>
            <a:endParaRPr lang="en-US"/>
          </a:p>
        </p:txBody>
      </p:sp>
    </p:spTree>
    <p:extLst>
      <p:ext uri="{BB962C8B-B14F-4D97-AF65-F5344CB8AC3E}">
        <p14:creationId xmlns:p14="http://schemas.microsoft.com/office/powerpoint/2010/main" val="3301427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model broadly conceptualizes health care as the intersection of population health and medical care, accounting for both individual characteristics and qualities of an individual’s environment as well as the clinical processes and structure of the health care system. The model specifies four levels of preventable readmission determinants: the environment, the individual patient, the encounter (the index hospitalization) and the organization. This model is well suited for studying Medicaid beneficiaries who experience significant barriers in the environment outside of the hospital that may work against efforts to reduce readmissions. </a:t>
            </a:r>
          </a:p>
          <a:p>
            <a:endParaRPr lang="en-US" dirty="0"/>
          </a:p>
        </p:txBody>
      </p:sp>
      <p:sp>
        <p:nvSpPr>
          <p:cNvPr id="4" name="Slide Number Placeholder 3"/>
          <p:cNvSpPr>
            <a:spLocks noGrp="1"/>
          </p:cNvSpPr>
          <p:nvPr>
            <p:ph type="sldNum" sz="quarter" idx="10"/>
          </p:nvPr>
        </p:nvSpPr>
        <p:spPr/>
        <p:txBody>
          <a:bodyPr/>
          <a:lstStyle/>
          <a:p>
            <a:fld id="{97F567DE-DCD2-4829-A32E-0E95B154B171}" type="slidenum">
              <a:rPr lang="en-US" smtClean="0"/>
              <a:t>9</a:t>
            </a:fld>
            <a:endParaRPr lang="en-US"/>
          </a:p>
        </p:txBody>
      </p:sp>
    </p:spTree>
    <p:extLst>
      <p:ext uri="{BB962C8B-B14F-4D97-AF65-F5344CB8AC3E}">
        <p14:creationId xmlns:p14="http://schemas.microsoft.com/office/powerpoint/2010/main" val="836207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search yielded 254 unique results for the years 1990-2012. Of these, 89 were selected for full-text retrieval and 48 satisfied all criteria to be included in the review. </a:t>
            </a:r>
            <a:endParaRPr lang="en-US" dirty="0"/>
          </a:p>
        </p:txBody>
      </p:sp>
      <p:sp>
        <p:nvSpPr>
          <p:cNvPr id="4" name="Slide Number Placeholder 3"/>
          <p:cNvSpPr>
            <a:spLocks noGrp="1"/>
          </p:cNvSpPr>
          <p:nvPr>
            <p:ph type="sldNum" sz="quarter" idx="10"/>
          </p:nvPr>
        </p:nvSpPr>
        <p:spPr/>
        <p:txBody>
          <a:bodyPr/>
          <a:lstStyle/>
          <a:p>
            <a:fld id="{97F567DE-DCD2-4829-A32E-0E95B154B171}" type="slidenum">
              <a:rPr lang="en-US" smtClean="0"/>
              <a:t>10</a:t>
            </a:fld>
            <a:endParaRPr lang="en-US"/>
          </a:p>
        </p:txBody>
      </p:sp>
    </p:spTree>
    <p:extLst>
      <p:ext uri="{BB962C8B-B14F-4D97-AF65-F5344CB8AC3E}">
        <p14:creationId xmlns:p14="http://schemas.microsoft.com/office/powerpoint/2010/main" val="632173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F567DE-DCD2-4829-A32E-0E95B154B171}" type="slidenum">
              <a:rPr lang="en-US" smtClean="0"/>
              <a:t>19</a:t>
            </a:fld>
            <a:endParaRPr lang="en-US"/>
          </a:p>
        </p:txBody>
      </p:sp>
    </p:spTree>
    <p:extLst>
      <p:ext uri="{BB962C8B-B14F-4D97-AF65-F5344CB8AC3E}">
        <p14:creationId xmlns:p14="http://schemas.microsoft.com/office/powerpoint/2010/main" val="1263325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27E426F-0EE4-4751-8405-278801E09FBA}" type="datetime1">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04A0DC8D-745A-48C2-ADC1-2D758FE95C6D}"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438121-06DF-441E-BE87-82853FFB8A07}" type="datetime1">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9BBE25-9F83-4321-B4FD-D11822918890}" type="datetime1">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B31CEC-71A8-4BDF-96B9-4982B0EF4BAE}" type="datetime1">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2E756E-36A9-481D-AC2A-A8FBFD2168D9}" type="datetime1">
              <a:rPr lang="en-US" smtClean="0"/>
              <a:t>9/5/2012</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A0DC8D-745A-48C2-ADC1-2D758FE95C6D}"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D63EE0A-063F-4EEF-A920-9A984586C65A}" type="datetime1">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A3B519-71A4-4B2F-817C-BDCF9B4B1CD8}" type="datetime1">
              <a:rPr lang="en-US" smtClean="0"/>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5215EC-7828-4DC3-A477-8930D144EFAF}" type="datetime1">
              <a:rPr lang="en-US" smtClean="0"/>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684EBA5-32B4-4156-A8D7-CDDDAE668237}" type="datetime1">
              <a:rPr lang="en-US" smtClean="0"/>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A0DC8D-745A-48C2-ADC1-2D758FE95C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ACFFF1-BA57-4528-92CF-154ECFA2E4EF}" type="datetime1">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A0DC8D-745A-48C2-ADC1-2D758FE95C6D}"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8A36F8B4-67DB-4E11-9047-F0C38756756B}" type="datetime1">
              <a:rPr lang="en-US" smtClean="0"/>
              <a:t>9/5/2012</a:t>
            </a:fld>
            <a:endParaRPr lang="en-US"/>
          </a:p>
        </p:txBody>
      </p:sp>
      <p:sp>
        <p:nvSpPr>
          <p:cNvPr id="7" name="Slide Number Placeholder 6"/>
          <p:cNvSpPr>
            <a:spLocks noGrp="1"/>
          </p:cNvSpPr>
          <p:nvPr>
            <p:ph type="sldNum" sz="quarter" idx="12"/>
          </p:nvPr>
        </p:nvSpPr>
        <p:spPr/>
        <p:txBody>
          <a:bodyPr/>
          <a:lstStyle/>
          <a:p>
            <a:fld id="{04A0DC8D-745A-48C2-ADC1-2D758FE95C6D}"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0656567-3185-477C-95CD-C4488C988BE6}" type="datetime1">
              <a:rPr lang="en-US" smtClean="0"/>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4A0DC8D-745A-48C2-ADC1-2D758FE95C6D}"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hcup-us.ahrq.gov/reports/statbriefs/sb115.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70000" lnSpcReduction="20000"/>
          </a:bodyPr>
          <a:lstStyle/>
          <a:p>
            <a:r>
              <a:rPr lang="en-US" dirty="0" smtClean="0"/>
              <a:t>Marsha Regenstein, PhD</a:t>
            </a:r>
          </a:p>
          <a:p>
            <a:r>
              <a:rPr lang="en-US" dirty="0" smtClean="0"/>
              <a:t>George Washington University</a:t>
            </a:r>
            <a:endParaRPr lang="en-US" dirty="0"/>
          </a:p>
        </p:txBody>
      </p:sp>
      <p:sp>
        <p:nvSpPr>
          <p:cNvPr id="2" name="Title 1"/>
          <p:cNvSpPr>
            <a:spLocks noGrp="1"/>
          </p:cNvSpPr>
          <p:nvPr>
            <p:ph type="ctrTitle"/>
          </p:nvPr>
        </p:nvSpPr>
        <p:spPr>
          <a:xfrm>
            <a:off x="604705" y="3227033"/>
            <a:ext cx="6629400" cy="1344967"/>
          </a:xfrm>
        </p:spPr>
        <p:txBody>
          <a:bodyPr>
            <a:noAutofit/>
          </a:bodyPr>
          <a:lstStyle/>
          <a:p>
            <a:r>
              <a:rPr lang="en-US" sz="3400" dirty="0" smtClean="0"/>
              <a:t>Reducing Medicaid Readmissions: </a:t>
            </a:r>
            <a:br>
              <a:rPr lang="en-US" sz="3400" dirty="0" smtClean="0"/>
            </a:br>
            <a:r>
              <a:rPr lang="en-US" sz="2000" dirty="0" smtClean="0"/>
              <a:t>Case Studies of Safety Net Hospitals</a:t>
            </a:r>
            <a:endParaRPr lang="en-US" sz="2000" dirty="0"/>
          </a:p>
        </p:txBody>
      </p:sp>
    </p:spTree>
    <p:extLst>
      <p:ext uri="{BB962C8B-B14F-4D97-AF65-F5344CB8AC3E}">
        <p14:creationId xmlns:p14="http://schemas.microsoft.com/office/powerpoint/2010/main" val="3017284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8107" y="228600"/>
            <a:ext cx="8229600" cy="533400"/>
          </a:xfrm>
        </p:spPr>
        <p:txBody>
          <a:bodyPr/>
          <a:lstStyle/>
          <a:p>
            <a:pPr marL="114300" indent="0" algn="ctr">
              <a:buNone/>
            </a:pPr>
            <a:r>
              <a:rPr lang="en-US" b="1" dirty="0" smtClean="0"/>
              <a:t>Flow Diagram for Literature Review Process</a:t>
            </a:r>
          </a:p>
          <a:p>
            <a:endParaRPr lang="en-US" dirty="0" smtClean="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85800"/>
            <a:ext cx="7506614" cy="5995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7"/>
          <p:cNvSpPr>
            <a:spLocks noGrp="1"/>
          </p:cNvSpPr>
          <p:nvPr>
            <p:ph type="sldNum" sz="quarter" idx="12"/>
          </p:nvPr>
        </p:nvSpPr>
        <p:spPr/>
        <p:txBody>
          <a:bodyPr/>
          <a:lstStyle/>
          <a:p>
            <a:fld id="{04A0DC8D-745A-48C2-ADC1-2D758FE95C6D}" type="slidenum">
              <a:rPr lang="en-US" smtClean="0"/>
              <a:t>10</a:t>
            </a:fld>
            <a:endParaRPr lang="en-US"/>
          </a:p>
        </p:txBody>
      </p:sp>
    </p:spTree>
    <p:extLst>
      <p:ext uri="{BB962C8B-B14F-4D97-AF65-F5344CB8AC3E}">
        <p14:creationId xmlns:p14="http://schemas.microsoft.com/office/powerpoint/2010/main" val="179156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lstStyle/>
          <a:p>
            <a:r>
              <a:rPr lang="en-US" dirty="0" smtClean="0"/>
              <a:t>Characteristics and Rates of Medicaid Readmissions:</a:t>
            </a:r>
          </a:p>
          <a:p>
            <a:pPr lvl="1"/>
            <a:r>
              <a:rPr lang="en-US" dirty="0" smtClean="0"/>
              <a:t>30-day readmission rates ranging from 11 to 19% </a:t>
            </a:r>
          </a:p>
          <a:p>
            <a:pPr lvl="1"/>
            <a:r>
              <a:rPr lang="en-US" dirty="0" smtClean="0"/>
              <a:t>Higher risk of readmission than privately-insured patients, lower risk than Medicare patients</a:t>
            </a:r>
          </a:p>
          <a:p>
            <a:pPr lvl="2"/>
            <a:r>
              <a:rPr lang="en-US" dirty="0" smtClean="0"/>
              <a:t>Risk increases with number of chronic conditions</a:t>
            </a:r>
          </a:p>
          <a:p>
            <a:pPr lvl="1"/>
            <a:r>
              <a:rPr lang="en-US" dirty="0" smtClean="0"/>
              <a:t>Represent significant expense for state Medicaid programs:</a:t>
            </a:r>
          </a:p>
          <a:p>
            <a:pPr lvl="2"/>
            <a:r>
              <a:rPr lang="en-US" dirty="0" smtClean="0"/>
              <a:t>Patients with readmissions accounted for nearly half of total inpatient costs for Washington Medicaid in 2008-09</a:t>
            </a:r>
          </a:p>
          <a:p>
            <a:pPr lvl="2"/>
            <a:r>
              <a:rPr lang="en-US" dirty="0" smtClean="0"/>
              <a:t>Cost $1 billion/year in New York Medicaid</a:t>
            </a:r>
          </a:p>
        </p:txBody>
      </p:sp>
      <p:sp>
        <p:nvSpPr>
          <p:cNvPr id="4" name="Slide Number Placeholder 3"/>
          <p:cNvSpPr>
            <a:spLocks noGrp="1"/>
          </p:cNvSpPr>
          <p:nvPr>
            <p:ph type="sldNum" sz="quarter" idx="12"/>
          </p:nvPr>
        </p:nvSpPr>
        <p:spPr/>
        <p:txBody>
          <a:bodyPr/>
          <a:lstStyle/>
          <a:p>
            <a:fld id="{04A0DC8D-745A-48C2-ADC1-2D758FE95C6D}" type="slidenum">
              <a:rPr lang="en-US" smtClean="0"/>
              <a:t>11</a:t>
            </a:fld>
            <a:endParaRPr lang="en-US"/>
          </a:p>
        </p:txBody>
      </p:sp>
    </p:spTree>
    <p:extLst>
      <p:ext uri="{BB962C8B-B14F-4D97-AF65-F5344CB8AC3E}">
        <p14:creationId xmlns:p14="http://schemas.microsoft.com/office/powerpoint/2010/main" val="4050878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fontScale="92500"/>
          </a:bodyPr>
          <a:lstStyle/>
          <a:p>
            <a:r>
              <a:rPr lang="en-US" dirty="0" smtClean="0"/>
              <a:t>Literature focuses on </a:t>
            </a:r>
            <a:r>
              <a:rPr lang="en-US" dirty="0"/>
              <a:t>patients with mental health or substance abuse issues, who are often high utilizers of health care within the Medicaid </a:t>
            </a:r>
            <a:r>
              <a:rPr lang="en-US" dirty="0" smtClean="0"/>
              <a:t>population</a:t>
            </a:r>
          </a:p>
          <a:p>
            <a:r>
              <a:rPr lang="en-US" dirty="0" smtClean="0"/>
              <a:t>Key factors that increase risk of readmission among Medicaid patients:</a:t>
            </a:r>
          </a:p>
          <a:p>
            <a:pPr lvl="1"/>
            <a:r>
              <a:rPr lang="en-US" dirty="0" smtClean="0"/>
              <a:t>Medication noncompliance</a:t>
            </a:r>
          </a:p>
          <a:p>
            <a:pPr lvl="1"/>
            <a:r>
              <a:rPr lang="en-US" dirty="0" smtClean="0"/>
              <a:t>Unstable post-discharge </a:t>
            </a:r>
            <a:r>
              <a:rPr lang="en-US" dirty="0"/>
              <a:t>care </a:t>
            </a:r>
            <a:r>
              <a:rPr lang="en-US" dirty="0" smtClean="0"/>
              <a:t>environments</a:t>
            </a:r>
          </a:p>
          <a:p>
            <a:pPr lvl="1"/>
            <a:r>
              <a:rPr lang="en-US" dirty="0" smtClean="0"/>
              <a:t>Substance </a:t>
            </a:r>
            <a:r>
              <a:rPr lang="en-US" dirty="0"/>
              <a:t>abuse </a:t>
            </a:r>
            <a:r>
              <a:rPr lang="en-US" dirty="0" smtClean="0"/>
              <a:t>comorbidities</a:t>
            </a:r>
          </a:p>
          <a:p>
            <a:pPr lvl="1"/>
            <a:r>
              <a:rPr lang="en-US" dirty="0" smtClean="0"/>
              <a:t>Psychosis comorbidities</a:t>
            </a:r>
          </a:p>
          <a:p>
            <a:r>
              <a:rPr lang="en-US" dirty="0" smtClean="0"/>
              <a:t>Medicaid payer status is itself a risk factor for readmission</a:t>
            </a:r>
          </a:p>
          <a:p>
            <a:r>
              <a:rPr lang="en-US" dirty="0" smtClean="0"/>
              <a:t>Participation in a managed care program thought to affect hospital readmissions, but evidence is mixed</a:t>
            </a:r>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12</a:t>
            </a:fld>
            <a:endParaRPr lang="en-US"/>
          </a:p>
        </p:txBody>
      </p:sp>
    </p:spTree>
    <p:extLst>
      <p:ext uri="{BB962C8B-B14F-4D97-AF65-F5344CB8AC3E}">
        <p14:creationId xmlns:p14="http://schemas.microsoft.com/office/powerpoint/2010/main" val="2572419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idx="1"/>
          </p:nvPr>
        </p:nvSpPr>
        <p:spPr/>
        <p:txBody>
          <a:bodyPr>
            <a:normAutofit lnSpcReduction="10000"/>
          </a:bodyPr>
          <a:lstStyle/>
          <a:p>
            <a:r>
              <a:rPr lang="en-US" dirty="0" smtClean="0"/>
              <a:t>State selection process:</a:t>
            </a:r>
          </a:p>
          <a:p>
            <a:pPr lvl="1"/>
            <a:r>
              <a:rPr lang="en-US" dirty="0" smtClean="0"/>
              <a:t>Geographically diverse</a:t>
            </a:r>
          </a:p>
          <a:p>
            <a:pPr lvl="1"/>
            <a:r>
              <a:rPr lang="en-US" dirty="0" smtClean="0"/>
              <a:t>Mix of managed care policies</a:t>
            </a:r>
          </a:p>
          <a:p>
            <a:r>
              <a:rPr lang="en-US" dirty="0" smtClean="0"/>
              <a:t>Hospital selection process:</a:t>
            </a:r>
          </a:p>
          <a:p>
            <a:pPr lvl="1"/>
            <a:r>
              <a:rPr lang="en-US" dirty="0" smtClean="0"/>
              <a:t>Safety net hospital with at least 22% of patients covered by </a:t>
            </a:r>
            <a:r>
              <a:rPr lang="en-US" dirty="0" smtClean="0"/>
              <a:t>Medicaid (top quartile of Medicaid use)</a:t>
            </a:r>
            <a:endParaRPr lang="en-US" dirty="0" smtClean="0"/>
          </a:p>
          <a:p>
            <a:pPr lvl="1"/>
            <a:r>
              <a:rPr lang="en-US" dirty="0" smtClean="0"/>
              <a:t>Diversity of ownership</a:t>
            </a:r>
          </a:p>
          <a:p>
            <a:pPr lvl="1"/>
            <a:r>
              <a:rPr lang="en-US" dirty="0" smtClean="0"/>
              <a:t>Mix of experience with readmissions efforts</a:t>
            </a:r>
          </a:p>
          <a:p>
            <a:pPr lvl="1"/>
            <a:r>
              <a:rPr lang="en-US" dirty="0" smtClean="0"/>
              <a:t>Affiliation with community providers</a:t>
            </a:r>
          </a:p>
          <a:p>
            <a:r>
              <a:rPr lang="en-US" dirty="0" smtClean="0"/>
              <a:t>Process more difficult than anticipated</a:t>
            </a:r>
          </a:p>
          <a:p>
            <a:pPr lvl="2"/>
            <a:r>
              <a:rPr lang="en-US" dirty="0" smtClean="0"/>
              <a:t>Medicaid readmissions not strong area of focus</a:t>
            </a:r>
          </a:p>
          <a:p>
            <a:pPr lvl="2"/>
            <a:r>
              <a:rPr lang="en-US" dirty="0" smtClean="0"/>
              <a:t>Quality improvement interests often trumped by resource concerns</a:t>
            </a:r>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13</a:t>
            </a:fld>
            <a:endParaRPr lang="en-US"/>
          </a:p>
        </p:txBody>
      </p:sp>
    </p:spTree>
    <p:extLst>
      <p:ext uri="{BB962C8B-B14F-4D97-AF65-F5344CB8AC3E}">
        <p14:creationId xmlns:p14="http://schemas.microsoft.com/office/powerpoint/2010/main" val="4012677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studies</a:t>
            </a:r>
            <a:endParaRPr lang="en-US" dirty="0"/>
          </a:p>
        </p:txBody>
      </p:sp>
      <p:sp>
        <p:nvSpPr>
          <p:cNvPr id="3" name="Content Placeholder 2"/>
          <p:cNvSpPr>
            <a:spLocks noGrp="1"/>
          </p:cNvSpPr>
          <p:nvPr>
            <p:ph idx="1"/>
          </p:nvPr>
        </p:nvSpPr>
        <p:spPr/>
        <p:txBody>
          <a:bodyPr/>
          <a:lstStyle/>
          <a:p>
            <a:r>
              <a:rPr lang="en-US" dirty="0" smtClean="0"/>
              <a:t>Site Visit Process</a:t>
            </a:r>
          </a:p>
          <a:p>
            <a:pPr lvl="1"/>
            <a:r>
              <a:rPr lang="en-US" dirty="0" smtClean="0"/>
              <a:t>One-day meeting in summer 2012</a:t>
            </a:r>
          </a:p>
          <a:p>
            <a:pPr lvl="1"/>
            <a:r>
              <a:rPr lang="en-US" dirty="0" smtClean="0"/>
              <a:t>Open-ended agenda including:</a:t>
            </a:r>
          </a:p>
          <a:p>
            <a:pPr lvl="2"/>
            <a:r>
              <a:rPr lang="en-US" dirty="0"/>
              <a:t>Showcase </a:t>
            </a:r>
            <a:r>
              <a:rPr lang="en-US" dirty="0" smtClean="0"/>
              <a:t>of readmissions initiatives</a:t>
            </a:r>
          </a:p>
          <a:p>
            <a:pPr lvl="2"/>
            <a:r>
              <a:rPr lang="en-US" dirty="0" smtClean="0"/>
              <a:t>Roundtable discussion</a:t>
            </a:r>
          </a:p>
          <a:p>
            <a:pPr lvl="1"/>
            <a:r>
              <a:rPr lang="en-US" dirty="0" smtClean="0"/>
              <a:t>Representatives from quality improvement, emergency department, admitting department, case managers/care coordinators, </a:t>
            </a:r>
          </a:p>
        </p:txBody>
      </p:sp>
      <p:sp>
        <p:nvSpPr>
          <p:cNvPr id="4" name="Slide Number Placeholder 3"/>
          <p:cNvSpPr>
            <a:spLocks noGrp="1"/>
          </p:cNvSpPr>
          <p:nvPr>
            <p:ph type="sldNum" sz="quarter" idx="12"/>
          </p:nvPr>
        </p:nvSpPr>
        <p:spPr/>
        <p:txBody>
          <a:bodyPr/>
          <a:lstStyle/>
          <a:p>
            <a:fld id="{04A0DC8D-745A-48C2-ADC1-2D758FE95C6D}" type="slidenum">
              <a:rPr lang="en-US" smtClean="0"/>
              <a:t>14</a:t>
            </a:fld>
            <a:endParaRPr lang="en-US"/>
          </a:p>
        </p:txBody>
      </p:sp>
    </p:spTree>
    <p:extLst>
      <p:ext uri="{BB962C8B-B14F-4D97-AF65-F5344CB8AC3E}">
        <p14:creationId xmlns:p14="http://schemas.microsoft.com/office/powerpoint/2010/main" val="891412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a:t>
            </a:r>
            <a:br>
              <a:rPr lang="en-US" dirty="0" smtClean="0"/>
            </a:br>
            <a:r>
              <a:rPr lang="en-US" dirty="0" smtClean="0"/>
              <a:t>St. </a:t>
            </a:r>
            <a:r>
              <a:rPr lang="en-US" dirty="0" err="1" smtClean="0"/>
              <a:t>luke’s</a:t>
            </a:r>
            <a:r>
              <a:rPr lang="en-US" dirty="0" smtClean="0"/>
              <a:t>, Sioux City, Iowa</a:t>
            </a:r>
            <a:endParaRPr lang="en-US" dirty="0"/>
          </a:p>
        </p:txBody>
      </p:sp>
      <p:sp>
        <p:nvSpPr>
          <p:cNvPr id="3" name="Content Placeholder 2"/>
          <p:cNvSpPr>
            <a:spLocks noGrp="1"/>
          </p:cNvSpPr>
          <p:nvPr>
            <p:ph idx="1"/>
          </p:nvPr>
        </p:nvSpPr>
        <p:spPr/>
        <p:txBody>
          <a:bodyPr>
            <a:normAutofit/>
          </a:bodyPr>
          <a:lstStyle/>
          <a:p>
            <a:r>
              <a:rPr lang="en-US" dirty="0" smtClean="0"/>
              <a:t>Part of St. Luke’s Health System </a:t>
            </a:r>
          </a:p>
          <a:p>
            <a:pPr lvl="1"/>
            <a:r>
              <a:rPr lang="en-US" dirty="0" smtClean="0"/>
              <a:t>Faith-based</a:t>
            </a:r>
            <a:r>
              <a:rPr lang="en-US" dirty="0"/>
              <a:t>, not-for-profit health system </a:t>
            </a:r>
            <a:endParaRPr lang="en-US" dirty="0" smtClean="0"/>
          </a:p>
          <a:p>
            <a:pPr lvl="1"/>
            <a:r>
              <a:rPr lang="en-US" dirty="0" smtClean="0"/>
              <a:t>11 hospitals </a:t>
            </a:r>
            <a:r>
              <a:rPr lang="en-US" dirty="0"/>
              <a:t>and related health services in the Kansas City area and surrounding </a:t>
            </a:r>
            <a:r>
              <a:rPr lang="en-US" dirty="0" smtClean="0"/>
              <a:t>region</a:t>
            </a:r>
          </a:p>
          <a:p>
            <a:pPr lvl="1"/>
            <a:r>
              <a:rPr lang="en-US" dirty="0" smtClean="0"/>
              <a:t>Flagship hospital in Kansas City opened in 1882</a:t>
            </a:r>
          </a:p>
          <a:p>
            <a:pPr lvl="1"/>
            <a:r>
              <a:rPr lang="en-US" dirty="0" smtClean="0"/>
              <a:t>Provided </a:t>
            </a:r>
            <a:r>
              <a:rPr lang="en-US" dirty="0"/>
              <a:t>more </a:t>
            </a:r>
            <a:r>
              <a:rPr lang="en-US" dirty="0" smtClean="0"/>
              <a:t>than $20.9 million in </a:t>
            </a:r>
            <a:r>
              <a:rPr lang="en-US" dirty="0"/>
              <a:t>charity care, community benefit, other </a:t>
            </a:r>
            <a:r>
              <a:rPr lang="en-US" dirty="0" smtClean="0"/>
              <a:t>uncompensated </a:t>
            </a:r>
            <a:r>
              <a:rPr lang="en-US" dirty="0"/>
              <a:t>care and taxes in </a:t>
            </a:r>
            <a:r>
              <a:rPr lang="en-US" dirty="0" smtClean="0"/>
              <a:t>2011</a:t>
            </a:r>
          </a:p>
        </p:txBody>
      </p:sp>
      <p:sp>
        <p:nvSpPr>
          <p:cNvPr id="4" name="Slide Number Placeholder 3"/>
          <p:cNvSpPr>
            <a:spLocks noGrp="1"/>
          </p:cNvSpPr>
          <p:nvPr>
            <p:ph type="sldNum" sz="quarter" idx="12"/>
          </p:nvPr>
        </p:nvSpPr>
        <p:spPr/>
        <p:txBody>
          <a:bodyPr/>
          <a:lstStyle/>
          <a:p>
            <a:fld id="{04A0DC8D-745A-48C2-ADC1-2D758FE95C6D}" type="slidenum">
              <a:rPr lang="en-US" smtClean="0"/>
              <a:t>15</a:t>
            </a:fld>
            <a:endParaRPr lang="en-US"/>
          </a:p>
        </p:txBody>
      </p:sp>
    </p:spTree>
    <p:extLst>
      <p:ext uri="{BB962C8B-B14F-4D97-AF65-F5344CB8AC3E}">
        <p14:creationId xmlns:p14="http://schemas.microsoft.com/office/powerpoint/2010/main" val="63100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a:t>
            </a:r>
            <a:br>
              <a:rPr lang="en-US" dirty="0" smtClean="0"/>
            </a:br>
            <a:r>
              <a:rPr lang="en-US" dirty="0" smtClean="0"/>
              <a:t>St. </a:t>
            </a:r>
            <a:r>
              <a:rPr lang="en-US" dirty="0" err="1" smtClean="0"/>
              <a:t>luke’s</a:t>
            </a:r>
            <a:r>
              <a:rPr lang="en-US" dirty="0" smtClean="0"/>
              <a:t>, Sioux City, Iowa</a:t>
            </a:r>
            <a:endParaRPr lang="en-US" dirty="0"/>
          </a:p>
        </p:txBody>
      </p:sp>
      <p:sp>
        <p:nvSpPr>
          <p:cNvPr id="3" name="Content Placeholder 2"/>
          <p:cNvSpPr>
            <a:spLocks noGrp="1"/>
          </p:cNvSpPr>
          <p:nvPr>
            <p:ph idx="1"/>
          </p:nvPr>
        </p:nvSpPr>
        <p:spPr/>
        <p:txBody>
          <a:bodyPr>
            <a:normAutofit fontScale="92500" lnSpcReduction="10000"/>
          </a:bodyPr>
          <a:lstStyle/>
          <a:p>
            <a:r>
              <a:rPr lang="en-US" dirty="0"/>
              <a:t>Hospital information:</a:t>
            </a:r>
          </a:p>
          <a:p>
            <a:pPr lvl="1"/>
            <a:r>
              <a:rPr lang="en-US" dirty="0"/>
              <a:t>Staffs 160 beds</a:t>
            </a:r>
          </a:p>
          <a:p>
            <a:pPr lvl="1"/>
            <a:r>
              <a:rPr lang="en-US" dirty="0"/>
              <a:t>11,202 admissions and 65,765 outpatient visits in 2011</a:t>
            </a:r>
          </a:p>
          <a:p>
            <a:pPr lvl="1"/>
            <a:r>
              <a:rPr lang="en-US" dirty="0"/>
              <a:t>30-day readmission rate</a:t>
            </a:r>
            <a:r>
              <a:rPr lang="en-US" dirty="0" smtClean="0"/>
              <a:t>: 11.9</a:t>
            </a:r>
            <a:endParaRPr lang="en-US" dirty="0"/>
          </a:p>
          <a:p>
            <a:pPr lvl="1"/>
            <a:r>
              <a:rPr lang="en-US" dirty="0"/>
              <a:t>Payer mix for readmissions:</a:t>
            </a:r>
          </a:p>
          <a:p>
            <a:pPr lvl="2"/>
            <a:r>
              <a:rPr lang="en-US" dirty="0"/>
              <a:t>24% Medicaid</a:t>
            </a:r>
          </a:p>
          <a:p>
            <a:pPr lvl="2"/>
            <a:r>
              <a:rPr lang="en-US" dirty="0"/>
              <a:t>41% Medicare</a:t>
            </a:r>
          </a:p>
          <a:p>
            <a:pPr lvl="2"/>
            <a:r>
              <a:rPr lang="en-US" dirty="0"/>
              <a:t>29% </a:t>
            </a:r>
            <a:r>
              <a:rPr lang="en-US" dirty="0" smtClean="0"/>
              <a:t>Private</a:t>
            </a:r>
          </a:p>
          <a:p>
            <a:pPr lvl="1"/>
            <a:r>
              <a:rPr lang="en-US" dirty="0" smtClean="0"/>
              <a:t>Top reasons for readmission:</a:t>
            </a:r>
          </a:p>
          <a:p>
            <a:pPr lvl="2"/>
            <a:r>
              <a:rPr lang="en-US" dirty="0" smtClean="0"/>
              <a:t>CHF</a:t>
            </a:r>
          </a:p>
          <a:p>
            <a:pPr lvl="2"/>
            <a:r>
              <a:rPr lang="en-US" dirty="0" smtClean="0"/>
              <a:t>COPD</a:t>
            </a:r>
          </a:p>
          <a:p>
            <a:pPr lvl="2"/>
            <a:r>
              <a:rPr lang="en-US" dirty="0" smtClean="0"/>
              <a:t>Diabetes</a:t>
            </a:r>
          </a:p>
          <a:p>
            <a:pPr lvl="1"/>
            <a:r>
              <a:rPr lang="en-US" dirty="0" smtClean="0"/>
              <a:t>50% of readmissions come from home health and nursing homes</a:t>
            </a:r>
          </a:p>
          <a:p>
            <a:pPr lvl="2"/>
            <a:endParaRPr lang="en-US" dirty="0"/>
          </a:p>
          <a:p>
            <a:endParaRPr lang="en-US" dirty="0" smtClean="0"/>
          </a:p>
        </p:txBody>
      </p:sp>
      <p:sp>
        <p:nvSpPr>
          <p:cNvPr id="4" name="Slide Number Placeholder 3"/>
          <p:cNvSpPr>
            <a:spLocks noGrp="1"/>
          </p:cNvSpPr>
          <p:nvPr>
            <p:ph type="sldNum" sz="quarter" idx="12"/>
          </p:nvPr>
        </p:nvSpPr>
        <p:spPr/>
        <p:txBody>
          <a:bodyPr/>
          <a:lstStyle/>
          <a:p>
            <a:fld id="{04A0DC8D-745A-48C2-ADC1-2D758FE95C6D}" type="slidenum">
              <a:rPr lang="en-US" smtClean="0"/>
              <a:t>16</a:t>
            </a:fld>
            <a:endParaRPr lang="en-US"/>
          </a:p>
        </p:txBody>
      </p:sp>
    </p:spTree>
    <p:extLst>
      <p:ext uri="{BB962C8B-B14F-4D97-AF65-F5344CB8AC3E}">
        <p14:creationId xmlns:p14="http://schemas.microsoft.com/office/powerpoint/2010/main" val="398335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a:t>
            </a:r>
            <a:br>
              <a:rPr lang="en-US" dirty="0" smtClean="0"/>
            </a:br>
            <a:r>
              <a:rPr lang="en-US" dirty="0" smtClean="0"/>
              <a:t>St. </a:t>
            </a:r>
            <a:r>
              <a:rPr lang="en-US" dirty="0" err="1" smtClean="0"/>
              <a:t>luke’s</a:t>
            </a:r>
            <a:r>
              <a:rPr lang="en-US" dirty="0" smtClean="0"/>
              <a:t>, Sioux City, Iowa</a:t>
            </a:r>
            <a:endParaRPr lang="en-US" dirty="0"/>
          </a:p>
        </p:txBody>
      </p:sp>
      <p:sp>
        <p:nvSpPr>
          <p:cNvPr id="3" name="Content Placeholder 2"/>
          <p:cNvSpPr>
            <a:spLocks noGrp="1"/>
          </p:cNvSpPr>
          <p:nvPr>
            <p:ph idx="1"/>
          </p:nvPr>
        </p:nvSpPr>
        <p:spPr/>
        <p:txBody>
          <a:bodyPr>
            <a:normAutofit/>
          </a:bodyPr>
          <a:lstStyle/>
          <a:p>
            <a:r>
              <a:rPr lang="en-US" sz="2600" dirty="0" smtClean="0"/>
              <a:t>Initiatives to Reduce Readmissions:</a:t>
            </a:r>
          </a:p>
          <a:p>
            <a:pPr lvl="1"/>
            <a:r>
              <a:rPr lang="en-US" sz="2400" dirty="0" smtClean="0"/>
              <a:t>Physician champion who reviews all readmissions each day and consults with departments to address issues</a:t>
            </a:r>
          </a:p>
          <a:p>
            <a:pPr lvl="1"/>
            <a:r>
              <a:rPr lang="en-US" sz="2400" dirty="0" smtClean="0"/>
              <a:t>Collaboration with nursing homes and FQHCs to improve communication</a:t>
            </a:r>
          </a:p>
          <a:p>
            <a:pPr lvl="2"/>
            <a:r>
              <a:rPr lang="en-US" sz="2200" dirty="0" smtClean="0"/>
              <a:t>Developed consistent teaching tools used at all facilities</a:t>
            </a:r>
          </a:p>
          <a:p>
            <a:pPr lvl="2"/>
            <a:r>
              <a:rPr lang="en-US" sz="2200" dirty="0" smtClean="0"/>
              <a:t>Inform providers when their patients are readmitted </a:t>
            </a:r>
          </a:p>
          <a:p>
            <a:pPr lvl="2"/>
            <a:r>
              <a:rPr lang="en-US" sz="2200" dirty="0" smtClean="0"/>
              <a:t>Schedule follow-up appointments within 48-72 hours</a:t>
            </a:r>
          </a:p>
        </p:txBody>
      </p:sp>
      <p:sp>
        <p:nvSpPr>
          <p:cNvPr id="4" name="Slide Number Placeholder 3"/>
          <p:cNvSpPr>
            <a:spLocks noGrp="1"/>
          </p:cNvSpPr>
          <p:nvPr>
            <p:ph type="sldNum" sz="quarter" idx="12"/>
          </p:nvPr>
        </p:nvSpPr>
        <p:spPr/>
        <p:txBody>
          <a:bodyPr/>
          <a:lstStyle/>
          <a:p>
            <a:fld id="{04A0DC8D-745A-48C2-ADC1-2D758FE95C6D}" type="slidenum">
              <a:rPr lang="en-US" smtClean="0"/>
              <a:t>17</a:t>
            </a:fld>
            <a:endParaRPr lang="en-US"/>
          </a:p>
        </p:txBody>
      </p:sp>
    </p:spTree>
    <p:extLst>
      <p:ext uri="{BB962C8B-B14F-4D97-AF65-F5344CB8AC3E}">
        <p14:creationId xmlns:p14="http://schemas.microsoft.com/office/powerpoint/2010/main" val="398335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a:t>
            </a:r>
            <a:br>
              <a:rPr lang="en-US" dirty="0" smtClean="0"/>
            </a:br>
            <a:r>
              <a:rPr lang="en-US" dirty="0" smtClean="0"/>
              <a:t>St. </a:t>
            </a:r>
            <a:r>
              <a:rPr lang="en-US" dirty="0" err="1" smtClean="0"/>
              <a:t>luke’s</a:t>
            </a:r>
            <a:r>
              <a:rPr lang="en-US" dirty="0" smtClean="0"/>
              <a:t>, Sioux City, Iowa</a:t>
            </a:r>
            <a:endParaRPr lang="en-US" dirty="0"/>
          </a:p>
        </p:txBody>
      </p:sp>
      <p:sp>
        <p:nvSpPr>
          <p:cNvPr id="3" name="Content Placeholder 2"/>
          <p:cNvSpPr>
            <a:spLocks noGrp="1"/>
          </p:cNvSpPr>
          <p:nvPr>
            <p:ph idx="1"/>
          </p:nvPr>
        </p:nvSpPr>
        <p:spPr/>
        <p:txBody>
          <a:bodyPr>
            <a:normAutofit/>
          </a:bodyPr>
          <a:lstStyle/>
          <a:p>
            <a:r>
              <a:rPr lang="en-US" sz="2600" dirty="0" smtClean="0"/>
              <a:t>Initiatives to Reduce Readmissions:</a:t>
            </a:r>
          </a:p>
          <a:p>
            <a:pPr lvl="1"/>
            <a:r>
              <a:rPr lang="en-US" sz="2400" dirty="0" smtClean="0"/>
              <a:t>“360” review with all readmitted patients to understand what went wrong</a:t>
            </a:r>
          </a:p>
          <a:p>
            <a:pPr lvl="2"/>
            <a:r>
              <a:rPr lang="en-US" sz="2200" dirty="0" smtClean="0"/>
              <a:t>Staff use of care map which shows what should </a:t>
            </a:r>
            <a:r>
              <a:rPr lang="en-US" sz="2200" dirty="0"/>
              <a:t>happen </a:t>
            </a:r>
            <a:r>
              <a:rPr lang="en-US" sz="2200" dirty="0" smtClean="0"/>
              <a:t>each day as a patient progresses </a:t>
            </a:r>
            <a:r>
              <a:rPr lang="en-US" sz="2200" dirty="0"/>
              <a:t>through treatment</a:t>
            </a:r>
            <a:endParaRPr lang="en-US" sz="2200" dirty="0" smtClean="0"/>
          </a:p>
          <a:p>
            <a:pPr lvl="1"/>
            <a:r>
              <a:rPr lang="en-US" sz="2400" dirty="0" smtClean="0"/>
              <a:t>CHF </a:t>
            </a:r>
            <a:r>
              <a:rPr lang="en-US" sz="2400" dirty="0" err="1" smtClean="0"/>
              <a:t>tele</a:t>
            </a:r>
            <a:r>
              <a:rPr lang="en-US" sz="2400" dirty="0" smtClean="0"/>
              <a:t>-management program</a:t>
            </a:r>
          </a:p>
          <a:p>
            <a:pPr lvl="1"/>
            <a:r>
              <a:rPr lang="en-US" sz="2400" dirty="0"/>
              <a:t>12 Care coordinators</a:t>
            </a:r>
          </a:p>
          <a:p>
            <a:pPr lvl="2"/>
            <a:r>
              <a:rPr lang="en-US" sz="2200" dirty="0"/>
              <a:t>Screen for “home situation” upon admission</a:t>
            </a:r>
          </a:p>
          <a:p>
            <a:pPr lvl="2"/>
            <a:r>
              <a:rPr lang="en-US" sz="2200" dirty="0"/>
              <a:t>Call to check on patients within 48-72 </a:t>
            </a:r>
            <a:r>
              <a:rPr lang="en-US" sz="2200" dirty="0" smtClean="0"/>
              <a:t>hours</a:t>
            </a:r>
          </a:p>
        </p:txBody>
      </p:sp>
      <p:sp>
        <p:nvSpPr>
          <p:cNvPr id="4" name="Slide Number Placeholder 3"/>
          <p:cNvSpPr>
            <a:spLocks noGrp="1"/>
          </p:cNvSpPr>
          <p:nvPr>
            <p:ph type="sldNum" sz="quarter" idx="12"/>
          </p:nvPr>
        </p:nvSpPr>
        <p:spPr/>
        <p:txBody>
          <a:bodyPr/>
          <a:lstStyle/>
          <a:p>
            <a:fld id="{04A0DC8D-745A-48C2-ADC1-2D758FE95C6D}" type="slidenum">
              <a:rPr lang="en-US" smtClean="0"/>
              <a:t>18</a:t>
            </a:fld>
            <a:endParaRPr lang="en-US"/>
          </a:p>
        </p:txBody>
      </p:sp>
    </p:spTree>
    <p:extLst>
      <p:ext uri="{BB962C8B-B14F-4D97-AF65-F5344CB8AC3E}">
        <p14:creationId xmlns:p14="http://schemas.microsoft.com/office/powerpoint/2010/main" val="3026744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a:t>
            </a:r>
            <a:br>
              <a:rPr lang="en-US" dirty="0" smtClean="0"/>
            </a:br>
            <a:r>
              <a:rPr lang="en-US" dirty="0" smtClean="0"/>
              <a:t>St. </a:t>
            </a:r>
            <a:r>
              <a:rPr lang="en-US" dirty="0" err="1" smtClean="0"/>
              <a:t>luke’s</a:t>
            </a:r>
            <a:r>
              <a:rPr lang="en-US" dirty="0" smtClean="0"/>
              <a:t>, Sioux City, Iowa</a:t>
            </a:r>
            <a:endParaRPr lang="en-US" dirty="0"/>
          </a:p>
        </p:txBody>
      </p:sp>
      <p:sp>
        <p:nvSpPr>
          <p:cNvPr id="3" name="Content Placeholder 2"/>
          <p:cNvSpPr>
            <a:spLocks noGrp="1"/>
          </p:cNvSpPr>
          <p:nvPr>
            <p:ph idx="1"/>
          </p:nvPr>
        </p:nvSpPr>
        <p:spPr/>
        <p:txBody>
          <a:bodyPr>
            <a:normAutofit/>
          </a:bodyPr>
          <a:lstStyle/>
          <a:p>
            <a:r>
              <a:rPr lang="en-US" dirty="0" smtClean="0"/>
              <a:t>Key Challenges:</a:t>
            </a:r>
          </a:p>
          <a:p>
            <a:pPr lvl="1"/>
            <a:r>
              <a:rPr lang="en-US" sz="2200" dirty="0" smtClean="0"/>
              <a:t>Medication reconciliation (no pharmacy on-site)</a:t>
            </a:r>
          </a:p>
          <a:p>
            <a:pPr lvl="1"/>
            <a:r>
              <a:rPr lang="en-US" sz="2200" dirty="0" smtClean="0"/>
              <a:t>Unwarranted admissions from nursing homes</a:t>
            </a:r>
          </a:p>
          <a:p>
            <a:pPr lvl="1"/>
            <a:r>
              <a:rPr lang="en-US" sz="2200" dirty="0" smtClean="0"/>
              <a:t>Repeat patients with mental health issues who don’t have acute needs</a:t>
            </a:r>
          </a:p>
          <a:p>
            <a:pPr lvl="1"/>
            <a:r>
              <a:rPr lang="en-US" sz="2200" dirty="0" smtClean="0"/>
              <a:t>Communication between hospital and outside providers (PCPs, nursing homes, etc.)</a:t>
            </a:r>
          </a:p>
          <a:p>
            <a:r>
              <a:rPr lang="en-US" dirty="0"/>
              <a:t>Looking ahead: Plan for a virtual pharmacist who will review discharge records and provide medication </a:t>
            </a:r>
            <a:r>
              <a:rPr lang="en-US" dirty="0" smtClean="0"/>
              <a:t>reconciliation</a:t>
            </a:r>
            <a:endParaRPr lang="en-US" dirty="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04A0DC8D-745A-48C2-ADC1-2D758FE95C6D}" type="slidenum">
              <a:rPr lang="en-US" smtClean="0"/>
              <a:t>19</a:t>
            </a:fld>
            <a:endParaRPr lang="en-US"/>
          </a:p>
        </p:txBody>
      </p:sp>
    </p:spTree>
    <p:extLst>
      <p:ext uri="{BB962C8B-B14F-4D97-AF65-F5344CB8AC3E}">
        <p14:creationId xmlns:p14="http://schemas.microsoft.com/office/powerpoint/2010/main" val="3908534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r>
              <a:rPr lang="en-US" dirty="0"/>
              <a:t>1 in 5 individuals admitted to the hospital is readmitted within 6 months</a:t>
            </a:r>
          </a:p>
          <a:p>
            <a:r>
              <a:rPr lang="en-US" dirty="0" smtClean="0"/>
              <a:t>Many readmissions considered avoidable and </a:t>
            </a:r>
            <a:r>
              <a:rPr lang="en-US" dirty="0"/>
              <a:t>marker for poor quality within the hospital setting, in ambulatory practices and across transitions in </a:t>
            </a:r>
            <a:r>
              <a:rPr lang="en-US" dirty="0" smtClean="0"/>
              <a:t>care</a:t>
            </a:r>
          </a:p>
          <a:p>
            <a:r>
              <a:rPr lang="en-US" dirty="0" smtClean="0"/>
              <a:t>Spending for Medicare readmissions alone accounted </a:t>
            </a:r>
            <a:r>
              <a:rPr lang="en-US" dirty="0"/>
              <a:t>for $17 billion in </a:t>
            </a:r>
            <a:r>
              <a:rPr lang="en-US" dirty="0" smtClean="0"/>
              <a:t>2004 (Jencks 2009)</a:t>
            </a:r>
            <a:endParaRPr lang="en-US" dirty="0" smtClean="0"/>
          </a:p>
          <a:p>
            <a:r>
              <a:rPr lang="en-US" dirty="0"/>
              <a:t>Reducing hospital readmissions is key approach to curbing health care costs and improving quality and patient experience</a:t>
            </a:r>
          </a:p>
          <a:p>
            <a:endParaRPr lang="en-US" dirty="0" smtClean="0"/>
          </a:p>
        </p:txBody>
      </p:sp>
      <p:sp>
        <p:nvSpPr>
          <p:cNvPr id="4" name="Slide Number Placeholder 3"/>
          <p:cNvSpPr>
            <a:spLocks noGrp="1"/>
          </p:cNvSpPr>
          <p:nvPr>
            <p:ph type="sldNum" sz="quarter" idx="12"/>
          </p:nvPr>
        </p:nvSpPr>
        <p:spPr/>
        <p:txBody>
          <a:bodyPr/>
          <a:lstStyle/>
          <a:p>
            <a:fld id="{04A0DC8D-745A-48C2-ADC1-2D758FE95C6D}" type="slidenum">
              <a:rPr lang="en-US" smtClean="0"/>
              <a:t>2</a:t>
            </a:fld>
            <a:endParaRPr lang="en-US"/>
          </a:p>
        </p:txBody>
      </p:sp>
    </p:spTree>
    <p:extLst>
      <p:ext uri="{BB962C8B-B14F-4D97-AF65-F5344CB8AC3E}">
        <p14:creationId xmlns:p14="http://schemas.microsoft.com/office/powerpoint/2010/main" val="109055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Harborview Medical center, Seattle, Washington</a:t>
            </a:r>
            <a:endParaRPr lang="en-US" dirty="0"/>
          </a:p>
        </p:txBody>
      </p:sp>
      <p:sp>
        <p:nvSpPr>
          <p:cNvPr id="3" name="Content Placeholder 2"/>
          <p:cNvSpPr>
            <a:spLocks noGrp="1"/>
          </p:cNvSpPr>
          <p:nvPr>
            <p:ph idx="1"/>
          </p:nvPr>
        </p:nvSpPr>
        <p:spPr/>
        <p:txBody>
          <a:bodyPr>
            <a:normAutofit/>
          </a:bodyPr>
          <a:lstStyle/>
          <a:p>
            <a:r>
              <a:rPr lang="en-US" dirty="0" smtClean="0"/>
              <a:t>Academic </a:t>
            </a:r>
            <a:r>
              <a:rPr lang="en-US" dirty="0"/>
              <a:t>medical center o</a:t>
            </a:r>
            <a:r>
              <a:rPr lang="en-US" dirty="0" smtClean="0"/>
              <a:t>wned by </a:t>
            </a:r>
            <a:r>
              <a:rPr lang="en-US" dirty="0"/>
              <a:t>King County and managed by the University of </a:t>
            </a:r>
            <a:r>
              <a:rPr lang="en-US" dirty="0" smtClean="0"/>
              <a:t>Washington</a:t>
            </a:r>
          </a:p>
          <a:p>
            <a:pPr lvl="1"/>
            <a:r>
              <a:rPr lang="en-US" dirty="0" smtClean="0"/>
              <a:t>Serves as </a:t>
            </a:r>
            <a:r>
              <a:rPr lang="en-US" dirty="0"/>
              <a:t>the only Level 1 Adult and Pediatric Trauma and Burn Center for the states of Washington, Alaska, Montana and </a:t>
            </a:r>
            <a:r>
              <a:rPr lang="en-US" dirty="0" smtClean="0"/>
              <a:t>Idaho</a:t>
            </a:r>
          </a:p>
          <a:p>
            <a:pPr lvl="1"/>
            <a:r>
              <a:rPr lang="en-US" dirty="0" smtClean="0"/>
              <a:t>Has received numerous accolades for its commitment to serving the community and providing high-quality care </a:t>
            </a:r>
          </a:p>
          <a:p>
            <a:pPr lvl="1"/>
            <a:r>
              <a:rPr lang="en-US" dirty="0" smtClean="0"/>
              <a:t>Provided $189 </a:t>
            </a:r>
            <a:r>
              <a:rPr lang="en-US" dirty="0"/>
              <a:t>million in charity </a:t>
            </a:r>
            <a:r>
              <a:rPr lang="en-US" dirty="0" smtClean="0"/>
              <a:t>care in 2011</a:t>
            </a:r>
          </a:p>
          <a:p>
            <a:pPr lvl="1"/>
            <a:r>
              <a:rPr lang="en-US" dirty="0" smtClean="0"/>
              <a:t>Targets particularly </a:t>
            </a:r>
            <a:r>
              <a:rPr lang="en-US" dirty="0"/>
              <a:t>vulnerable populations, </a:t>
            </a:r>
            <a:r>
              <a:rPr lang="en-US" dirty="0" smtClean="0"/>
              <a:t>such as: prisoners, mentally ill, persons with STDs, substance abusers, indigenous, LEP, and victims of domestic violence and sexual assault</a:t>
            </a:r>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20</a:t>
            </a:fld>
            <a:endParaRPr lang="en-US"/>
          </a:p>
        </p:txBody>
      </p:sp>
    </p:spTree>
    <p:extLst>
      <p:ext uri="{BB962C8B-B14F-4D97-AF65-F5344CB8AC3E}">
        <p14:creationId xmlns:p14="http://schemas.microsoft.com/office/powerpoint/2010/main" val="398335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Harborview Medical center, Seattle, Washington</a:t>
            </a:r>
            <a:endParaRPr lang="en-US" dirty="0"/>
          </a:p>
        </p:txBody>
      </p:sp>
      <p:sp>
        <p:nvSpPr>
          <p:cNvPr id="3" name="Content Placeholder 2"/>
          <p:cNvSpPr>
            <a:spLocks noGrp="1"/>
          </p:cNvSpPr>
          <p:nvPr>
            <p:ph idx="1"/>
          </p:nvPr>
        </p:nvSpPr>
        <p:spPr/>
        <p:txBody>
          <a:bodyPr>
            <a:normAutofit lnSpcReduction="10000"/>
          </a:bodyPr>
          <a:lstStyle/>
          <a:p>
            <a:r>
              <a:rPr lang="en-US" dirty="0" smtClean="0"/>
              <a:t>Hospital Information</a:t>
            </a:r>
          </a:p>
          <a:p>
            <a:pPr lvl="1"/>
            <a:r>
              <a:rPr lang="en-US" dirty="0" smtClean="0"/>
              <a:t>Staffs </a:t>
            </a:r>
            <a:r>
              <a:rPr lang="en-US" dirty="0"/>
              <a:t>413 beds, including 89 critical care and 66 psychiatric </a:t>
            </a:r>
            <a:r>
              <a:rPr lang="en-US" dirty="0" smtClean="0"/>
              <a:t>beds</a:t>
            </a:r>
          </a:p>
          <a:p>
            <a:pPr lvl="1"/>
            <a:r>
              <a:rPr lang="en-US" dirty="0" smtClean="0"/>
              <a:t>19,424 admissions and 65,515 ED visits </a:t>
            </a:r>
            <a:r>
              <a:rPr lang="en-US" dirty="0"/>
              <a:t>in </a:t>
            </a:r>
            <a:r>
              <a:rPr lang="en-US" dirty="0" smtClean="0"/>
              <a:t>2011</a:t>
            </a:r>
          </a:p>
          <a:p>
            <a:pPr lvl="1"/>
            <a:r>
              <a:rPr lang="en-US" dirty="0" smtClean="0"/>
              <a:t>30-day readmission rate: 9.1%</a:t>
            </a:r>
          </a:p>
          <a:p>
            <a:pPr lvl="2"/>
            <a:r>
              <a:rPr lang="en-US" dirty="0" smtClean="0"/>
              <a:t>Medicaid: 13.5%</a:t>
            </a:r>
          </a:p>
          <a:p>
            <a:pPr lvl="2"/>
            <a:r>
              <a:rPr lang="en-US" dirty="0" smtClean="0"/>
              <a:t>Medicare 9.3%</a:t>
            </a:r>
          </a:p>
          <a:p>
            <a:pPr lvl="1"/>
            <a:r>
              <a:rPr lang="en-US" dirty="0" smtClean="0"/>
              <a:t>Medicare and Medicaid patients account for 61 percent of readmissions:</a:t>
            </a:r>
          </a:p>
          <a:p>
            <a:pPr lvl="2"/>
            <a:r>
              <a:rPr lang="en-US" dirty="0"/>
              <a:t>Medicaid patients represent </a:t>
            </a:r>
            <a:r>
              <a:rPr lang="en-US" dirty="0" smtClean="0"/>
              <a:t>23% of admissions and 30% of readmissions</a:t>
            </a:r>
          </a:p>
          <a:p>
            <a:pPr lvl="2"/>
            <a:r>
              <a:rPr lang="en-US" dirty="0" smtClean="0"/>
              <a:t>Medicare patients represent 27% of admissions and 31% of readmissions</a:t>
            </a:r>
          </a:p>
        </p:txBody>
      </p:sp>
      <p:sp>
        <p:nvSpPr>
          <p:cNvPr id="4" name="Slide Number Placeholder 3"/>
          <p:cNvSpPr>
            <a:spLocks noGrp="1"/>
          </p:cNvSpPr>
          <p:nvPr>
            <p:ph type="sldNum" sz="quarter" idx="12"/>
          </p:nvPr>
        </p:nvSpPr>
        <p:spPr/>
        <p:txBody>
          <a:bodyPr/>
          <a:lstStyle/>
          <a:p>
            <a:fld id="{04A0DC8D-745A-48C2-ADC1-2D758FE95C6D}" type="slidenum">
              <a:rPr lang="en-US" smtClean="0"/>
              <a:t>21</a:t>
            </a:fld>
            <a:endParaRPr lang="en-US"/>
          </a:p>
        </p:txBody>
      </p:sp>
    </p:spTree>
    <p:extLst>
      <p:ext uri="{BB962C8B-B14F-4D97-AF65-F5344CB8AC3E}">
        <p14:creationId xmlns:p14="http://schemas.microsoft.com/office/powerpoint/2010/main" val="3799098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Harborview Medical center, Seattle, Washington</a:t>
            </a:r>
            <a:endParaRPr lang="en-US" dirty="0"/>
          </a:p>
        </p:txBody>
      </p:sp>
      <p:sp>
        <p:nvSpPr>
          <p:cNvPr id="3" name="Content Placeholder 2"/>
          <p:cNvSpPr>
            <a:spLocks noGrp="1"/>
          </p:cNvSpPr>
          <p:nvPr>
            <p:ph idx="1"/>
          </p:nvPr>
        </p:nvSpPr>
        <p:spPr/>
        <p:txBody>
          <a:bodyPr>
            <a:normAutofit fontScale="92500"/>
          </a:bodyPr>
          <a:lstStyle/>
          <a:p>
            <a:r>
              <a:rPr lang="en-US" dirty="0" smtClean="0"/>
              <a:t>Hospital Initiatives to Reduce Readmissions:</a:t>
            </a:r>
          </a:p>
          <a:p>
            <a:pPr lvl="1"/>
            <a:r>
              <a:rPr lang="en-US" dirty="0" smtClean="0"/>
              <a:t>Unit-based </a:t>
            </a:r>
            <a:r>
              <a:rPr lang="en-US" dirty="0"/>
              <a:t>discharge facilitator (UDF) </a:t>
            </a:r>
            <a:r>
              <a:rPr lang="en-US" dirty="0" smtClean="0"/>
              <a:t>program: 13 UDFs follow all admitted patients, providing coordination </a:t>
            </a:r>
            <a:r>
              <a:rPr lang="en-US" dirty="0"/>
              <a:t>related to patients' different therapies, social work, financial counseling, nursing, discharge pharmacy, post hospital services, </a:t>
            </a:r>
            <a:r>
              <a:rPr lang="en-US" dirty="0" err="1" smtClean="0"/>
              <a:t>etc</a:t>
            </a:r>
            <a:endParaRPr lang="en-US" dirty="0" smtClean="0"/>
          </a:p>
          <a:p>
            <a:pPr lvl="2"/>
            <a:r>
              <a:rPr lang="en-US" dirty="0" smtClean="0"/>
              <a:t>Monitor patients using electronic real-time “at-a-glance” white board with indicates a series of steps that must be completed prior to discharge</a:t>
            </a:r>
          </a:p>
          <a:p>
            <a:pPr lvl="1"/>
            <a:r>
              <a:rPr lang="en-US" dirty="0" smtClean="0"/>
              <a:t>Enhanced care management for high-utilizers: Very proactive program for extremely vulnerable, disengaged patients</a:t>
            </a:r>
          </a:p>
          <a:p>
            <a:pPr lvl="2"/>
            <a:r>
              <a:rPr lang="en-US" dirty="0" smtClean="0"/>
              <a:t>Patients must have mental health or substance issue</a:t>
            </a:r>
          </a:p>
          <a:p>
            <a:pPr lvl="2"/>
            <a:r>
              <a:rPr lang="en-US" dirty="0" smtClean="0"/>
              <a:t>Use harm reduction approach</a:t>
            </a:r>
          </a:p>
          <a:p>
            <a:pPr lvl="2"/>
            <a:r>
              <a:rPr lang="en-US" dirty="0" smtClean="0"/>
              <a:t>Key component is finding stable housing</a:t>
            </a:r>
          </a:p>
        </p:txBody>
      </p:sp>
      <p:sp>
        <p:nvSpPr>
          <p:cNvPr id="4" name="Slide Number Placeholder 3"/>
          <p:cNvSpPr>
            <a:spLocks noGrp="1"/>
          </p:cNvSpPr>
          <p:nvPr>
            <p:ph type="sldNum" sz="quarter" idx="12"/>
          </p:nvPr>
        </p:nvSpPr>
        <p:spPr/>
        <p:txBody>
          <a:bodyPr/>
          <a:lstStyle/>
          <a:p>
            <a:fld id="{04A0DC8D-745A-48C2-ADC1-2D758FE95C6D}" type="slidenum">
              <a:rPr lang="en-US" smtClean="0"/>
              <a:t>22</a:t>
            </a:fld>
            <a:endParaRPr lang="en-US"/>
          </a:p>
        </p:txBody>
      </p:sp>
    </p:spTree>
    <p:extLst>
      <p:ext uri="{BB962C8B-B14F-4D97-AF65-F5344CB8AC3E}">
        <p14:creationId xmlns:p14="http://schemas.microsoft.com/office/powerpoint/2010/main" val="341872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Harborview Medical center, Seattle, Washington</a:t>
            </a:r>
            <a:endParaRPr lang="en-US" dirty="0"/>
          </a:p>
        </p:txBody>
      </p:sp>
      <p:sp>
        <p:nvSpPr>
          <p:cNvPr id="3" name="Content Placeholder 2"/>
          <p:cNvSpPr>
            <a:spLocks noGrp="1"/>
          </p:cNvSpPr>
          <p:nvPr>
            <p:ph idx="1"/>
          </p:nvPr>
        </p:nvSpPr>
        <p:spPr/>
        <p:txBody>
          <a:bodyPr>
            <a:normAutofit/>
          </a:bodyPr>
          <a:lstStyle/>
          <a:p>
            <a:r>
              <a:rPr lang="en-US" dirty="0" smtClean="0"/>
              <a:t>Hospital Initiatives to Reduce Readmissions:</a:t>
            </a:r>
          </a:p>
          <a:p>
            <a:pPr lvl="1"/>
            <a:r>
              <a:rPr lang="en-US" dirty="0" smtClean="0"/>
              <a:t>Respite and Health Care for the Homeless: Extensive shelters and health care services for the homeless in downtown Seattle</a:t>
            </a:r>
          </a:p>
          <a:p>
            <a:pPr lvl="1"/>
            <a:r>
              <a:rPr lang="en-US" dirty="0" smtClean="0"/>
              <a:t>PCMH strategies: Data system </a:t>
            </a:r>
            <a:r>
              <a:rPr lang="en-US" dirty="0"/>
              <a:t>to monitor inpatients and ED patients to ensure they have a PCP or connect them with one if they don't and to let PCPs know when their patients are in the </a:t>
            </a:r>
            <a:r>
              <a:rPr lang="en-US" dirty="0" smtClean="0"/>
              <a:t>hospital</a:t>
            </a:r>
          </a:p>
          <a:p>
            <a:pPr lvl="1"/>
            <a:r>
              <a:rPr lang="en-US" dirty="0"/>
              <a:t>Post-discharge clinical pharmacist visit: primary care patients in the adult medicine clinic with medium to high risk of readmission receive clinical pharmacist during inpatient stay for medication reconciliation, etc</a:t>
            </a:r>
            <a:r>
              <a:rPr lang="en-US" dirty="0" smtClean="0"/>
              <a:t>.</a:t>
            </a:r>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23</a:t>
            </a:fld>
            <a:endParaRPr lang="en-US"/>
          </a:p>
        </p:txBody>
      </p:sp>
    </p:spTree>
    <p:extLst>
      <p:ext uri="{BB962C8B-B14F-4D97-AF65-F5344CB8AC3E}">
        <p14:creationId xmlns:p14="http://schemas.microsoft.com/office/powerpoint/2010/main" val="15392616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Case studies: Harborview Medical center, Seattle, Washington</a:t>
            </a:r>
          </a:p>
        </p:txBody>
      </p:sp>
      <p:sp>
        <p:nvSpPr>
          <p:cNvPr id="3" name="Content Placeholder 2"/>
          <p:cNvSpPr>
            <a:spLocks noGrp="1"/>
          </p:cNvSpPr>
          <p:nvPr>
            <p:ph idx="1"/>
          </p:nvPr>
        </p:nvSpPr>
        <p:spPr/>
        <p:txBody>
          <a:bodyPr/>
          <a:lstStyle/>
          <a:p>
            <a:r>
              <a:rPr lang="en-US" dirty="0"/>
              <a:t>Hospital Initiatives to Reduce Readmissions</a:t>
            </a:r>
            <a:r>
              <a:rPr lang="en-US" dirty="0" smtClean="0"/>
              <a:t>:</a:t>
            </a:r>
            <a:endParaRPr lang="en-US" dirty="0"/>
          </a:p>
          <a:p>
            <a:pPr lvl="1"/>
            <a:r>
              <a:rPr lang="en-US" dirty="0" smtClean="0"/>
              <a:t>Aftercare clinic: Provides follow-up PCP visits for patients who cannot get into other clinics within 2 weeks because they are full</a:t>
            </a:r>
          </a:p>
          <a:p>
            <a:pPr lvl="2"/>
            <a:r>
              <a:rPr lang="en-US" dirty="0" smtClean="0"/>
              <a:t>Connects patients with PCP following aftercare visit</a:t>
            </a:r>
            <a:endParaRPr lang="en-US" dirty="0"/>
          </a:p>
          <a:p>
            <a:pPr lvl="1"/>
            <a:r>
              <a:rPr lang="en-US" dirty="0"/>
              <a:t>STAAR CHF </a:t>
            </a:r>
            <a:r>
              <a:rPr lang="en-US" dirty="0" smtClean="0"/>
              <a:t>project: Participated </a:t>
            </a:r>
            <a:r>
              <a:rPr lang="en-US" dirty="0"/>
              <a:t>in </a:t>
            </a:r>
            <a:r>
              <a:rPr lang="en-US" dirty="0" smtClean="0"/>
              <a:t>State </a:t>
            </a:r>
            <a:r>
              <a:rPr lang="en-US" dirty="0"/>
              <a:t>Action on Avoidable </a:t>
            </a:r>
            <a:r>
              <a:rPr lang="en-US" dirty="0" err="1"/>
              <a:t>Rehospitalizations</a:t>
            </a:r>
            <a:r>
              <a:rPr lang="en-US" dirty="0"/>
              <a:t> (STAAR</a:t>
            </a:r>
            <a:r>
              <a:rPr lang="en-US" dirty="0" smtClean="0"/>
              <a:t>) initiative focusing on heart failure readmissions</a:t>
            </a:r>
          </a:p>
          <a:p>
            <a:pPr lvl="2"/>
            <a:r>
              <a:rPr lang="en-US" dirty="0" smtClean="0"/>
              <a:t>70% of CHF patients &lt;65</a:t>
            </a:r>
          </a:p>
          <a:p>
            <a:pPr lvl="2"/>
            <a:r>
              <a:rPr lang="en-US" dirty="0" smtClean="0"/>
              <a:t>Patients assessed for both social and clinical risk at intake and receive an action plan with prompts for assessing their health status</a:t>
            </a:r>
            <a:endParaRPr lang="en-US" dirty="0"/>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24</a:t>
            </a:fld>
            <a:endParaRPr lang="en-US"/>
          </a:p>
        </p:txBody>
      </p:sp>
    </p:spTree>
    <p:extLst>
      <p:ext uri="{BB962C8B-B14F-4D97-AF65-F5344CB8AC3E}">
        <p14:creationId xmlns:p14="http://schemas.microsoft.com/office/powerpoint/2010/main" val="3304543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Harborview Medical center, Seattle, Washington</a:t>
            </a:r>
            <a:endParaRPr lang="en-US" dirty="0"/>
          </a:p>
        </p:txBody>
      </p:sp>
      <p:sp>
        <p:nvSpPr>
          <p:cNvPr id="3" name="Content Placeholder 2"/>
          <p:cNvSpPr>
            <a:spLocks noGrp="1"/>
          </p:cNvSpPr>
          <p:nvPr>
            <p:ph idx="1"/>
          </p:nvPr>
        </p:nvSpPr>
        <p:spPr/>
        <p:txBody>
          <a:bodyPr>
            <a:normAutofit/>
          </a:bodyPr>
          <a:lstStyle/>
          <a:p>
            <a:r>
              <a:rPr lang="en-US" sz="2600" dirty="0" smtClean="0"/>
              <a:t>Key Challenges: </a:t>
            </a:r>
          </a:p>
          <a:p>
            <a:pPr lvl="1"/>
            <a:r>
              <a:rPr lang="en-US" sz="2400" dirty="0" smtClean="0"/>
              <a:t>Being over capacity in many of their programs (enhanced case management, respite care, etc.)</a:t>
            </a:r>
          </a:p>
          <a:p>
            <a:pPr lvl="1"/>
            <a:r>
              <a:rPr lang="en-US" sz="2400" dirty="0" smtClean="0"/>
              <a:t>Readmissions from skilled nursing facilities</a:t>
            </a:r>
          </a:p>
          <a:p>
            <a:pPr lvl="1"/>
            <a:r>
              <a:rPr lang="en-US" sz="2400" dirty="0" smtClean="0"/>
              <a:t>Effectively utilizing the wealth of data collected to improve care</a:t>
            </a:r>
          </a:p>
        </p:txBody>
      </p:sp>
      <p:sp>
        <p:nvSpPr>
          <p:cNvPr id="4" name="Slide Number Placeholder 3"/>
          <p:cNvSpPr>
            <a:spLocks noGrp="1"/>
          </p:cNvSpPr>
          <p:nvPr>
            <p:ph type="sldNum" sz="quarter" idx="12"/>
          </p:nvPr>
        </p:nvSpPr>
        <p:spPr/>
        <p:txBody>
          <a:bodyPr/>
          <a:lstStyle/>
          <a:p>
            <a:fld id="{04A0DC8D-745A-48C2-ADC1-2D758FE95C6D}" type="slidenum">
              <a:rPr lang="en-US" smtClean="0"/>
              <a:t>25</a:t>
            </a:fld>
            <a:endParaRPr lang="en-US"/>
          </a:p>
        </p:txBody>
      </p:sp>
    </p:spTree>
    <p:extLst>
      <p:ext uri="{BB962C8B-B14F-4D97-AF65-F5344CB8AC3E}">
        <p14:creationId xmlns:p14="http://schemas.microsoft.com/office/powerpoint/2010/main" val="341872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Case studies: Medical University of South Carolina (MUSC), Charleston</a:t>
            </a:r>
            <a:endParaRPr lang="en-US" sz="3000" dirty="0"/>
          </a:p>
        </p:txBody>
      </p:sp>
      <p:sp>
        <p:nvSpPr>
          <p:cNvPr id="3" name="Content Placeholder 2"/>
          <p:cNvSpPr>
            <a:spLocks noGrp="1"/>
          </p:cNvSpPr>
          <p:nvPr>
            <p:ph idx="1"/>
          </p:nvPr>
        </p:nvSpPr>
        <p:spPr/>
        <p:txBody>
          <a:bodyPr>
            <a:normAutofit/>
          </a:bodyPr>
          <a:lstStyle/>
          <a:p>
            <a:r>
              <a:rPr lang="en-US" dirty="0" smtClean="0"/>
              <a:t>Academic medical center  founded in 1824</a:t>
            </a:r>
          </a:p>
          <a:p>
            <a:pPr lvl="1"/>
            <a:r>
              <a:rPr lang="en-US" dirty="0" smtClean="0"/>
              <a:t>700 beds</a:t>
            </a:r>
          </a:p>
          <a:p>
            <a:pPr lvl="1"/>
            <a:r>
              <a:rPr lang="en-US" dirty="0" smtClean="0"/>
              <a:t>6 colleges </a:t>
            </a:r>
            <a:r>
              <a:rPr lang="en-US" dirty="0"/>
              <a:t>that train approximately 2600 health care professionals per </a:t>
            </a:r>
            <a:r>
              <a:rPr lang="en-US" dirty="0" smtClean="0"/>
              <a:t>year</a:t>
            </a:r>
          </a:p>
          <a:p>
            <a:pPr lvl="1"/>
            <a:r>
              <a:rPr lang="en-US" dirty="0" smtClean="0"/>
              <a:t>32,672 admissions in 2008</a:t>
            </a:r>
          </a:p>
          <a:p>
            <a:pPr lvl="2"/>
            <a:r>
              <a:rPr lang="en-US" dirty="0" smtClean="0"/>
              <a:t>26% Medicaid</a:t>
            </a:r>
          </a:p>
          <a:p>
            <a:pPr lvl="2"/>
            <a:r>
              <a:rPr lang="en-US" dirty="0" smtClean="0"/>
              <a:t>27% Medicare</a:t>
            </a:r>
          </a:p>
          <a:p>
            <a:r>
              <a:rPr lang="en-US" dirty="0" smtClean="0"/>
              <a:t>Site visit scheduled for later this month</a:t>
            </a:r>
          </a:p>
          <a:p>
            <a:pPr lvl="1"/>
            <a:r>
              <a:rPr lang="en-US" dirty="0" smtClean="0"/>
              <a:t>Project will focus on pediatric asthma readmissions</a:t>
            </a:r>
          </a:p>
        </p:txBody>
      </p:sp>
      <p:sp>
        <p:nvSpPr>
          <p:cNvPr id="4" name="Slide Number Placeholder 3"/>
          <p:cNvSpPr>
            <a:spLocks noGrp="1"/>
          </p:cNvSpPr>
          <p:nvPr>
            <p:ph type="sldNum" sz="quarter" idx="12"/>
          </p:nvPr>
        </p:nvSpPr>
        <p:spPr/>
        <p:txBody>
          <a:bodyPr/>
          <a:lstStyle/>
          <a:p>
            <a:fld id="{04A0DC8D-745A-48C2-ADC1-2D758FE95C6D}" type="slidenum">
              <a:rPr lang="en-US" smtClean="0"/>
              <a:t>26</a:t>
            </a:fld>
            <a:endParaRPr lang="en-US"/>
          </a:p>
        </p:txBody>
      </p:sp>
    </p:spTree>
    <p:extLst>
      <p:ext uri="{BB962C8B-B14F-4D97-AF65-F5344CB8AC3E}">
        <p14:creationId xmlns:p14="http://schemas.microsoft.com/office/powerpoint/2010/main" val="1358589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FINDINGS—impressions</a:t>
            </a:r>
            <a:endParaRPr lang="en-US" dirty="0"/>
          </a:p>
        </p:txBody>
      </p:sp>
      <p:sp>
        <p:nvSpPr>
          <p:cNvPr id="3" name="Content Placeholder 2"/>
          <p:cNvSpPr>
            <a:spLocks noGrp="1"/>
          </p:cNvSpPr>
          <p:nvPr>
            <p:ph idx="1"/>
          </p:nvPr>
        </p:nvSpPr>
        <p:spPr/>
        <p:txBody>
          <a:bodyPr/>
          <a:lstStyle/>
          <a:p>
            <a:r>
              <a:rPr lang="en-US" dirty="0" smtClean="0"/>
              <a:t>Medicaid as a group is not often looked at separately</a:t>
            </a:r>
          </a:p>
          <a:p>
            <a:r>
              <a:rPr lang="en-US" dirty="0" smtClean="0"/>
              <a:t>Efforts usually targeted to conditions rather than populations</a:t>
            </a:r>
          </a:p>
          <a:p>
            <a:pPr lvl="1"/>
            <a:r>
              <a:rPr lang="en-US" dirty="0" smtClean="0"/>
              <a:t>When Medicaid population is targeted, tends to include uninsured as well</a:t>
            </a:r>
          </a:p>
          <a:p>
            <a:r>
              <a:rPr lang="en-US" dirty="0" smtClean="0"/>
              <a:t>Not generally using standardized tools with Medicaid populations</a:t>
            </a:r>
          </a:p>
          <a:p>
            <a:pPr lvl="1"/>
            <a:r>
              <a:rPr lang="en-US" dirty="0" smtClean="0"/>
              <a:t>Homegrown strategies particularly for Medicaid/uninsured</a:t>
            </a:r>
          </a:p>
          <a:p>
            <a:r>
              <a:rPr lang="en-US" dirty="0" smtClean="0"/>
              <a:t>Very different approaches between 2 </a:t>
            </a:r>
            <a:r>
              <a:rPr lang="en-US" smtClean="0"/>
              <a:t>hospitals visited so far</a:t>
            </a:r>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27</a:t>
            </a:fld>
            <a:endParaRPr lang="en-US"/>
          </a:p>
        </p:txBody>
      </p:sp>
    </p:spTree>
    <p:extLst>
      <p:ext uri="{BB962C8B-B14F-4D97-AF65-F5344CB8AC3E}">
        <p14:creationId xmlns:p14="http://schemas.microsoft.com/office/powerpoint/2010/main" val="689072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a:bodyPr>
          <a:lstStyle/>
          <a:p>
            <a:r>
              <a:rPr lang="en-US" dirty="0" smtClean="0"/>
              <a:t>Final Site Visit</a:t>
            </a:r>
          </a:p>
          <a:p>
            <a:r>
              <a:rPr lang="en-US" dirty="0" smtClean="0"/>
              <a:t>Create and/or adapt strategies and tools tailored for Medicaid patients</a:t>
            </a:r>
            <a:endParaRPr lang="en-US" dirty="0" smtClean="0"/>
          </a:p>
          <a:p>
            <a:r>
              <a:rPr lang="en-US" dirty="0" smtClean="0"/>
              <a:t>Feasibility testing of strategies and tools with hospitals</a:t>
            </a:r>
          </a:p>
          <a:p>
            <a:r>
              <a:rPr lang="en-US" dirty="0" smtClean="0"/>
              <a:t>Refine strategies and tools for widespread dissemination</a:t>
            </a:r>
            <a:endParaRPr lang="en-US" dirty="0" smtClean="0"/>
          </a:p>
        </p:txBody>
      </p:sp>
      <p:sp>
        <p:nvSpPr>
          <p:cNvPr id="4" name="Slide Number Placeholder 3"/>
          <p:cNvSpPr>
            <a:spLocks noGrp="1"/>
          </p:cNvSpPr>
          <p:nvPr>
            <p:ph type="sldNum" sz="quarter" idx="12"/>
          </p:nvPr>
        </p:nvSpPr>
        <p:spPr/>
        <p:txBody>
          <a:bodyPr/>
          <a:lstStyle/>
          <a:p>
            <a:fld id="{04A0DC8D-745A-48C2-ADC1-2D758FE95C6D}" type="slidenum">
              <a:rPr lang="en-US" smtClean="0"/>
              <a:t>28</a:t>
            </a:fld>
            <a:endParaRPr lang="en-US"/>
          </a:p>
        </p:txBody>
      </p:sp>
    </p:spTree>
    <p:extLst>
      <p:ext uri="{BB962C8B-B14F-4D97-AF65-F5344CB8AC3E}">
        <p14:creationId xmlns:p14="http://schemas.microsoft.com/office/powerpoint/2010/main" val="9339644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references</a:t>
            </a:r>
            <a:endParaRPr lang="en-US" dirty="0"/>
          </a:p>
        </p:txBody>
      </p:sp>
      <p:sp>
        <p:nvSpPr>
          <p:cNvPr id="3" name="Content Placeholder 2"/>
          <p:cNvSpPr>
            <a:spLocks noGrp="1"/>
          </p:cNvSpPr>
          <p:nvPr>
            <p:ph idx="1"/>
          </p:nvPr>
        </p:nvSpPr>
        <p:spPr/>
        <p:txBody>
          <a:bodyPr>
            <a:normAutofit fontScale="55000" lnSpcReduction="20000"/>
          </a:bodyPr>
          <a:lstStyle/>
          <a:p>
            <a:r>
              <a:rPr lang="en-US" dirty="0" err="1"/>
              <a:t>Boutwell</a:t>
            </a:r>
            <a:r>
              <a:rPr lang="en-US" dirty="0"/>
              <a:t>, A.E., Johnson, M.B., Rutherford, P., Watson, S.R., </a:t>
            </a:r>
            <a:r>
              <a:rPr lang="en-US" dirty="0" err="1"/>
              <a:t>Vecchioni</a:t>
            </a:r>
            <a:r>
              <a:rPr lang="en-US" dirty="0"/>
              <a:t>, N., </a:t>
            </a:r>
            <a:r>
              <a:rPr lang="en-US" dirty="0" err="1"/>
              <a:t>Auerbach</a:t>
            </a:r>
            <a:r>
              <a:rPr lang="en-US" dirty="0"/>
              <a:t>, B.S., Griswold, P., </a:t>
            </a:r>
            <a:r>
              <a:rPr lang="en-US" dirty="0" err="1"/>
              <a:t>Noga</a:t>
            </a:r>
            <a:r>
              <a:rPr lang="en-US" dirty="0"/>
              <a:t>, P., &amp; Wagner, C. (2011). An early look at a four-state initiative to reduce avoidable hospital readmissions. </a:t>
            </a:r>
            <a:r>
              <a:rPr lang="en-US" i="1"/>
              <a:t>Health Affairs, 30</a:t>
            </a:r>
            <a:r>
              <a:rPr lang="en-US"/>
              <a:t>, 1272-1280.</a:t>
            </a:r>
          </a:p>
          <a:p>
            <a:r>
              <a:rPr lang="en-US" smtClean="0"/>
              <a:t>Bruen</a:t>
            </a:r>
            <a:r>
              <a:rPr lang="en-US" dirty="0"/>
              <a:t>, B., Jensen, R., Riley, P., Lara, A. &amp; Lu, X. (April 2011). Medicaid Cost Containment Options for Washington State. </a:t>
            </a:r>
            <a:r>
              <a:rPr lang="en-US" i="1" dirty="0"/>
              <a:t>George Washington University report for the Washington State Legislature and the Washington State Institute for Public Policy</a:t>
            </a:r>
            <a:r>
              <a:rPr lang="en-US" dirty="0"/>
              <a:t>. </a:t>
            </a:r>
          </a:p>
          <a:p>
            <a:r>
              <a:rPr lang="en-US" dirty="0" smtClean="0"/>
              <a:t>Gilmer</a:t>
            </a:r>
            <a:r>
              <a:rPr lang="en-US" dirty="0"/>
              <a:t>, T. &amp; Hamblin, A. (December 2010). Hospital Readmissions among Medicaid Beneficiaries with Disabilities: Identifying Targets of Opportunity. </a:t>
            </a:r>
            <a:r>
              <a:rPr lang="en-US" i="1" dirty="0"/>
              <a:t>New Jersey: Center for Health Care Strategies</a:t>
            </a:r>
            <a:r>
              <a:rPr lang="en-US" dirty="0"/>
              <a:t>.</a:t>
            </a:r>
          </a:p>
          <a:p>
            <a:r>
              <a:rPr lang="en-US" dirty="0" smtClean="0"/>
              <a:t>Jencks</a:t>
            </a:r>
            <a:r>
              <a:rPr lang="en-US" dirty="0"/>
              <a:t>, S., Williams, M., &amp; Coleman, E. (2009). </a:t>
            </a:r>
            <a:r>
              <a:rPr lang="en-US" dirty="0" err="1"/>
              <a:t>Rehospitalizations</a:t>
            </a:r>
            <a:r>
              <a:rPr lang="en-US" dirty="0"/>
              <a:t> among patients in the Medicare fee-for-service program.  New England Journal of Medicine, 360, 1418-1428</a:t>
            </a:r>
            <a:r>
              <a:rPr lang="en-US" dirty="0" smtClean="0"/>
              <a:t>.</a:t>
            </a:r>
          </a:p>
          <a:p>
            <a:r>
              <a:rPr lang="en-US" dirty="0"/>
              <a:t>Jiang, H.J. &amp; </a:t>
            </a:r>
            <a:r>
              <a:rPr lang="en-US" dirty="0" err="1"/>
              <a:t>Wier</a:t>
            </a:r>
            <a:r>
              <a:rPr lang="en-US" dirty="0"/>
              <a:t>, L.M. (2010). All-cause hospital readmissions among non-elderly Medicaid patients, 2007 (HCUP Statistical Brief #89). </a:t>
            </a:r>
            <a:r>
              <a:rPr lang="en-US" i="1" dirty="0"/>
              <a:t>Agency for Healthcare Research and Quality</a:t>
            </a:r>
            <a:r>
              <a:rPr lang="en-US" dirty="0"/>
              <a:t>. </a:t>
            </a:r>
            <a:endParaRPr lang="en-US" dirty="0" smtClean="0"/>
          </a:p>
          <a:p>
            <a:r>
              <a:rPr lang="en-US" dirty="0"/>
              <a:t>Raven, M. C., Doran, K. M., </a:t>
            </a:r>
            <a:r>
              <a:rPr lang="en-US" dirty="0" err="1"/>
              <a:t>Kostrowski</a:t>
            </a:r>
            <a:r>
              <a:rPr lang="en-US" dirty="0"/>
              <a:t>, S., Gillespie, C. C., &amp; </a:t>
            </a:r>
            <a:r>
              <a:rPr lang="en-US" dirty="0" err="1"/>
              <a:t>Elbel</a:t>
            </a:r>
            <a:r>
              <a:rPr lang="en-US" dirty="0"/>
              <a:t>, B. D. (2011). An Intervention to Improve Care and Reduce Costs for High-Risk Patients with Frequent Hospital Admissions: A Pilot Study. </a:t>
            </a:r>
            <a:r>
              <a:rPr lang="en-US" i="1" dirty="0"/>
              <a:t>BMC Health Services Research, 11</a:t>
            </a:r>
            <a:r>
              <a:rPr lang="en-US" dirty="0"/>
              <a:t>, 270</a:t>
            </a:r>
            <a:r>
              <a:rPr lang="en-US" dirty="0" smtClean="0"/>
              <a:t>.</a:t>
            </a:r>
          </a:p>
          <a:p>
            <a:r>
              <a:rPr lang="en-US" dirty="0"/>
              <a:t>Raven, M. C., Carrier, E. R., Lee, J., Billings, J. C., Marr, M., &amp; </a:t>
            </a:r>
            <a:r>
              <a:rPr lang="en-US" dirty="0" err="1"/>
              <a:t>Gourevitch</a:t>
            </a:r>
            <a:r>
              <a:rPr lang="en-US" dirty="0"/>
              <a:t>, M. N. (2012). Substance Use Treatment Barriers for Patients with Frequent Hospital Admissions</a:t>
            </a:r>
            <a:r>
              <a:rPr lang="en-US" i="1" dirty="0"/>
              <a:t>. Journal of Substance Abuse Treatment, 38</a:t>
            </a:r>
            <a:r>
              <a:rPr lang="en-US" dirty="0"/>
              <a:t>, 22-30</a:t>
            </a:r>
            <a:r>
              <a:rPr lang="en-US" dirty="0" smtClean="0"/>
              <a:t>.</a:t>
            </a:r>
            <a:endParaRPr lang="en-US" dirty="0"/>
          </a:p>
          <a:p>
            <a:r>
              <a:rPr lang="en-US" dirty="0" smtClean="0"/>
              <a:t>Vest </a:t>
            </a:r>
            <a:r>
              <a:rPr lang="en-US" dirty="0"/>
              <a:t>JR, </a:t>
            </a:r>
            <a:r>
              <a:rPr lang="en-US" dirty="0" err="1"/>
              <a:t>Gamm</a:t>
            </a:r>
            <a:r>
              <a:rPr lang="en-US" dirty="0"/>
              <a:t> LD, Oxford BA, Gonzalez MI, </a:t>
            </a:r>
            <a:r>
              <a:rPr lang="en-US" dirty="0" err="1"/>
              <a:t>Slawson</a:t>
            </a:r>
            <a:r>
              <a:rPr lang="en-US" dirty="0"/>
              <a:t> KM. Determinants of preventable readmissions in the </a:t>
            </a:r>
            <a:r>
              <a:rPr lang="en-US" dirty="0" smtClean="0"/>
              <a:t>United </a:t>
            </a:r>
            <a:r>
              <a:rPr lang="en-US" dirty="0"/>
              <a:t>States: a systematic review. Implementation Science 2010; 5:88</a:t>
            </a:r>
            <a:r>
              <a:rPr lang="en-US" dirty="0" smtClean="0"/>
              <a:t>.</a:t>
            </a:r>
          </a:p>
          <a:p>
            <a:r>
              <a:rPr lang="en-US" dirty="0" err="1"/>
              <a:t>Wier</a:t>
            </a:r>
            <a:r>
              <a:rPr lang="en-US" dirty="0"/>
              <a:t>, L.M., Barrett, M.L., Steiner, C., &amp; Jiang, H.J. (June 2011). All-Cause Readmissions by Payer and Age, 2008 (HCUP Statistical Brief #115). </a:t>
            </a:r>
            <a:r>
              <a:rPr lang="en-US" i="1" dirty="0"/>
              <a:t>Agency for Healthcare Research and Quality</a:t>
            </a:r>
            <a:r>
              <a:rPr lang="en-US" dirty="0"/>
              <a:t>, Retrieved from: </a:t>
            </a:r>
            <a:r>
              <a:rPr lang="en-US" u="sng" dirty="0">
                <a:hlinkClick r:id="rId2"/>
              </a:rPr>
              <a:t>http://www.hcup-us.ahrq.gov/reports/statbriefs/sb115.pdf</a:t>
            </a:r>
            <a:r>
              <a:rPr lang="en-US" dirty="0"/>
              <a:t>.</a:t>
            </a:r>
          </a:p>
          <a:p>
            <a:endParaRPr lang="en-US" dirty="0"/>
          </a:p>
          <a:p>
            <a:endParaRPr lang="en-US" dirty="0"/>
          </a:p>
          <a:p>
            <a:endParaRPr lang="en-US" dirty="0" smtClean="0"/>
          </a:p>
        </p:txBody>
      </p:sp>
      <p:sp>
        <p:nvSpPr>
          <p:cNvPr id="4" name="Slide Number Placeholder 3"/>
          <p:cNvSpPr>
            <a:spLocks noGrp="1"/>
          </p:cNvSpPr>
          <p:nvPr>
            <p:ph type="sldNum" sz="quarter" idx="12"/>
          </p:nvPr>
        </p:nvSpPr>
        <p:spPr/>
        <p:txBody>
          <a:bodyPr/>
          <a:lstStyle/>
          <a:p>
            <a:fld id="{04A0DC8D-745A-48C2-ADC1-2D758FE95C6D}" type="slidenum">
              <a:rPr lang="en-US" smtClean="0"/>
              <a:t>29</a:t>
            </a:fld>
            <a:endParaRPr lang="en-US"/>
          </a:p>
        </p:txBody>
      </p:sp>
    </p:spTree>
    <p:extLst>
      <p:ext uri="{BB962C8B-B14F-4D97-AF65-F5344CB8AC3E}">
        <p14:creationId xmlns:p14="http://schemas.microsoft.com/office/powerpoint/2010/main" val="153459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r>
              <a:rPr lang="en-US" dirty="0" smtClean="0"/>
              <a:t>Efforts to reduce readmissions have focused primarily on Medicare patients and the general population</a:t>
            </a:r>
          </a:p>
          <a:p>
            <a:r>
              <a:rPr lang="en-US" dirty="0" smtClean="0"/>
              <a:t>Medicaid patients also experience readmissions, sometimes at rates comparable to Medicare patients</a:t>
            </a:r>
          </a:p>
          <a:p>
            <a:r>
              <a:rPr lang="en-US" dirty="0" smtClean="0"/>
              <a:t>As states face continued budget shortfalls, many looking to follow Medicare’s lead to reduce unnecessary readmissions</a:t>
            </a:r>
          </a:p>
        </p:txBody>
      </p:sp>
      <p:sp>
        <p:nvSpPr>
          <p:cNvPr id="4" name="Slide Number Placeholder 3"/>
          <p:cNvSpPr>
            <a:spLocks noGrp="1"/>
          </p:cNvSpPr>
          <p:nvPr>
            <p:ph type="sldNum" sz="quarter" idx="12"/>
          </p:nvPr>
        </p:nvSpPr>
        <p:spPr/>
        <p:txBody>
          <a:bodyPr/>
          <a:lstStyle/>
          <a:p>
            <a:fld id="{04A0DC8D-745A-48C2-ADC1-2D758FE95C6D}" type="slidenum">
              <a:rPr lang="en-US" smtClean="0"/>
              <a:t>3</a:t>
            </a:fld>
            <a:endParaRPr lang="en-US"/>
          </a:p>
        </p:txBody>
      </p:sp>
    </p:spTree>
    <p:extLst>
      <p:ext uri="{BB962C8B-B14F-4D97-AF65-F5344CB8AC3E}">
        <p14:creationId xmlns:p14="http://schemas.microsoft.com/office/powerpoint/2010/main" val="3360802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92500" lnSpcReduction="10000"/>
          </a:bodyPr>
          <a:lstStyle/>
          <a:p>
            <a:r>
              <a:rPr lang="en-US" dirty="0"/>
              <a:t>Few resources exist to inform initiatives to reduce readmissions among Medicaid beneficiaries</a:t>
            </a:r>
          </a:p>
          <a:p>
            <a:r>
              <a:rPr lang="en-US" dirty="0"/>
              <a:t>Medicaid patients </a:t>
            </a:r>
            <a:r>
              <a:rPr lang="en-US" dirty="0" smtClean="0"/>
              <a:t>face unique challenges: </a:t>
            </a:r>
          </a:p>
          <a:p>
            <a:pPr lvl="1"/>
            <a:r>
              <a:rPr lang="en-US" dirty="0"/>
              <a:t>L</a:t>
            </a:r>
            <a:r>
              <a:rPr lang="en-US" dirty="0" smtClean="0"/>
              <a:t>imited </a:t>
            </a:r>
            <a:r>
              <a:rPr lang="en-US" dirty="0"/>
              <a:t>access to primary and specialty </a:t>
            </a:r>
            <a:r>
              <a:rPr lang="en-US" dirty="0" smtClean="0"/>
              <a:t>care</a:t>
            </a:r>
          </a:p>
          <a:p>
            <a:pPr lvl="1"/>
            <a:r>
              <a:rPr lang="en-US" dirty="0"/>
              <a:t>D</a:t>
            </a:r>
            <a:r>
              <a:rPr lang="en-US" dirty="0" smtClean="0"/>
              <a:t>ifficulties </a:t>
            </a:r>
            <a:r>
              <a:rPr lang="en-US" dirty="0"/>
              <a:t>obtaining </a:t>
            </a:r>
            <a:r>
              <a:rPr lang="en-US" dirty="0" smtClean="0"/>
              <a:t>medication</a:t>
            </a:r>
          </a:p>
          <a:p>
            <a:pPr lvl="1"/>
            <a:r>
              <a:rPr lang="en-US" dirty="0"/>
              <a:t>D</a:t>
            </a:r>
            <a:r>
              <a:rPr lang="en-US" dirty="0" smtClean="0"/>
              <a:t>iscontinuous </a:t>
            </a:r>
            <a:r>
              <a:rPr lang="en-US" dirty="0"/>
              <a:t>insurance </a:t>
            </a:r>
            <a:r>
              <a:rPr lang="en-US" dirty="0" smtClean="0"/>
              <a:t>coverage</a:t>
            </a:r>
          </a:p>
          <a:p>
            <a:pPr lvl="1"/>
            <a:r>
              <a:rPr lang="en-US" dirty="0"/>
              <a:t>L</a:t>
            </a:r>
            <a:r>
              <a:rPr lang="en-US" dirty="0" smtClean="0"/>
              <a:t>ess </a:t>
            </a:r>
            <a:r>
              <a:rPr lang="en-US" dirty="0"/>
              <a:t>family and social </a:t>
            </a:r>
            <a:r>
              <a:rPr lang="en-US" dirty="0" smtClean="0"/>
              <a:t>support </a:t>
            </a:r>
          </a:p>
          <a:p>
            <a:pPr lvl="1"/>
            <a:r>
              <a:rPr lang="en-US" dirty="0"/>
              <a:t>L</a:t>
            </a:r>
            <a:r>
              <a:rPr lang="en-US" dirty="0" smtClean="0"/>
              <a:t>anguage barriers</a:t>
            </a:r>
          </a:p>
          <a:p>
            <a:pPr lvl="1"/>
            <a:r>
              <a:rPr lang="en-US" dirty="0"/>
              <a:t>L</a:t>
            </a:r>
            <a:r>
              <a:rPr lang="en-US" dirty="0" smtClean="0"/>
              <a:t>ow </a:t>
            </a:r>
            <a:r>
              <a:rPr lang="en-US" dirty="0"/>
              <a:t>health </a:t>
            </a:r>
            <a:r>
              <a:rPr lang="en-US" dirty="0" smtClean="0"/>
              <a:t>literacy</a:t>
            </a:r>
          </a:p>
          <a:p>
            <a:pPr lvl="1"/>
            <a:r>
              <a:rPr lang="en-US" dirty="0" smtClean="0"/>
              <a:t>Housing </a:t>
            </a:r>
            <a:r>
              <a:rPr lang="en-US" dirty="0"/>
              <a:t>instability </a:t>
            </a:r>
            <a:endParaRPr lang="en-US" dirty="0" smtClean="0"/>
          </a:p>
          <a:p>
            <a:pPr lvl="1"/>
            <a:r>
              <a:rPr lang="en-US" dirty="0"/>
              <a:t>I</a:t>
            </a:r>
            <a:r>
              <a:rPr lang="en-US" dirty="0" smtClean="0"/>
              <a:t>nadequate transportation</a:t>
            </a:r>
          </a:p>
          <a:p>
            <a:pPr lvl="1"/>
            <a:r>
              <a:rPr lang="en-US" dirty="0" smtClean="0"/>
              <a:t>Poorer health status</a:t>
            </a:r>
          </a:p>
          <a:p>
            <a:pPr lvl="1"/>
            <a:r>
              <a:rPr lang="en-US" dirty="0" smtClean="0"/>
              <a:t>Higher rates of chronic disease and mental illness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4</a:t>
            </a:fld>
            <a:endParaRPr lang="en-US"/>
          </a:p>
        </p:txBody>
      </p:sp>
    </p:spTree>
    <p:extLst>
      <p:ext uri="{BB962C8B-B14F-4D97-AF65-F5344CB8AC3E}">
        <p14:creationId xmlns:p14="http://schemas.microsoft.com/office/powerpoint/2010/main" val="2374772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goals</a:t>
            </a:r>
            <a:endParaRPr lang="en-US" dirty="0"/>
          </a:p>
        </p:txBody>
      </p:sp>
      <p:sp>
        <p:nvSpPr>
          <p:cNvPr id="3" name="Content Placeholder 2"/>
          <p:cNvSpPr>
            <a:spLocks noGrp="1"/>
          </p:cNvSpPr>
          <p:nvPr>
            <p:ph idx="1"/>
          </p:nvPr>
        </p:nvSpPr>
        <p:spPr/>
        <p:txBody>
          <a:bodyPr>
            <a:normAutofit/>
          </a:bodyPr>
          <a:lstStyle/>
          <a:p>
            <a:r>
              <a:rPr lang="en-US" dirty="0" smtClean="0"/>
              <a:t>Identify the critical factors uniquely contributing to hospital readmissions among Medicaid beneficiaries</a:t>
            </a:r>
          </a:p>
          <a:p>
            <a:endParaRPr lang="en-US" dirty="0" smtClean="0"/>
          </a:p>
          <a:p>
            <a:r>
              <a:rPr lang="en-US" dirty="0" smtClean="0"/>
              <a:t>Create and/or </a:t>
            </a:r>
            <a:r>
              <a:rPr lang="en-US" dirty="0"/>
              <a:t>a</a:t>
            </a:r>
            <a:r>
              <a:rPr lang="en-US" dirty="0" smtClean="0"/>
              <a:t>dapt existing tools and strategies to reduce readmissions that specifically address the unique challenges of Medicaid patients</a:t>
            </a:r>
          </a:p>
        </p:txBody>
      </p:sp>
      <p:sp>
        <p:nvSpPr>
          <p:cNvPr id="4" name="Slide Number Placeholder 3"/>
          <p:cNvSpPr>
            <a:spLocks noGrp="1"/>
          </p:cNvSpPr>
          <p:nvPr>
            <p:ph type="sldNum" sz="quarter" idx="12"/>
          </p:nvPr>
        </p:nvSpPr>
        <p:spPr/>
        <p:txBody>
          <a:bodyPr/>
          <a:lstStyle/>
          <a:p>
            <a:fld id="{04A0DC8D-745A-48C2-ADC1-2D758FE95C6D}" type="slidenum">
              <a:rPr lang="en-US" smtClean="0"/>
              <a:t>5</a:t>
            </a:fld>
            <a:endParaRPr lang="en-US"/>
          </a:p>
        </p:txBody>
      </p:sp>
    </p:spTree>
    <p:extLst>
      <p:ext uri="{BB962C8B-B14F-4D97-AF65-F5344CB8AC3E}">
        <p14:creationId xmlns:p14="http://schemas.microsoft.com/office/powerpoint/2010/main" val="396533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components</a:t>
            </a:r>
            <a:endParaRPr lang="en-US" dirty="0"/>
          </a:p>
        </p:txBody>
      </p:sp>
      <p:sp>
        <p:nvSpPr>
          <p:cNvPr id="3" name="Content Placeholder 2"/>
          <p:cNvSpPr>
            <a:spLocks noGrp="1"/>
          </p:cNvSpPr>
          <p:nvPr>
            <p:ph idx="1"/>
          </p:nvPr>
        </p:nvSpPr>
        <p:spPr/>
        <p:txBody>
          <a:bodyPr>
            <a:normAutofit fontScale="92500"/>
          </a:bodyPr>
          <a:lstStyle/>
          <a:p>
            <a:r>
              <a:rPr lang="en-US" dirty="0" smtClean="0"/>
              <a:t>Convene Advisory Panel</a:t>
            </a:r>
          </a:p>
          <a:p>
            <a:r>
              <a:rPr lang="en-US" dirty="0" smtClean="0"/>
              <a:t>Recruit States and Hospitals</a:t>
            </a:r>
          </a:p>
          <a:p>
            <a:r>
              <a:rPr lang="en-US" dirty="0" smtClean="0"/>
              <a:t>Research Factors Contributing to Medicaid readmissions through:</a:t>
            </a:r>
          </a:p>
          <a:p>
            <a:pPr lvl="1"/>
            <a:r>
              <a:rPr lang="en-US" dirty="0" smtClean="0"/>
              <a:t>Literature Review</a:t>
            </a:r>
          </a:p>
          <a:p>
            <a:pPr lvl="1"/>
            <a:r>
              <a:rPr lang="en-US" dirty="0" smtClean="0"/>
              <a:t>Site Visits </a:t>
            </a:r>
          </a:p>
          <a:p>
            <a:pPr lvl="1"/>
            <a:r>
              <a:rPr lang="en-US" dirty="0" smtClean="0"/>
              <a:t>Interviews</a:t>
            </a:r>
          </a:p>
          <a:p>
            <a:pPr lvl="1"/>
            <a:r>
              <a:rPr lang="en-US" dirty="0" smtClean="0"/>
              <a:t>Analysis of Medicaid data</a:t>
            </a:r>
          </a:p>
          <a:p>
            <a:r>
              <a:rPr lang="en-US" dirty="0"/>
              <a:t>Modify </a:t>
            </a:r>
            <a:r>
              <a:rPr lang="en-US" dirty="0" smtClean="0"/>
              <a:t>existing strategies and/or develop new ones</a:t>
            </a:r>
          </a:p>
          <a:p>
            <a:r>
              <a:rPr lang="en-US" dirty="0" smtClean="0"/>
              <a:t>Test feasibility of implementing proposed strategies</a:t>
            </a:r>
          </a:p>
          <a:p>
            <a:r>
              <a:rPr lang="en-US" dirty="0" smtClean="0"/>
              <a:t>Refine strategies and tools based on hospital feedback</a:t>
            </a:r>
          </a:p>
          <a:p>
            <a:endParaRPr lang="en-US" dirty="0" smtClean="0"/>
          </a:p>
          <a:p>
            <a:endParaRPr lang="en-US" dirty="0" smtClean="0"/>
          </a:p>
          <a:p>
            <a:pPr lvl="1"/>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6</a:t>
            </a:fld>
            <a:endParaRPr lang="en-US"/>
          </a:p>
        </p:txBody>
      </p:sp>
    </p:spTree>
    <p:extLst>
      <p:ext uri="{BB962C8B-B14F-4D97-AF65-F5344CB8AC3E}">
        <p14:creationId xmlns:p14="http://schemas.microsoft.com/office/powerpoint/2010/main" val="3287689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advisory panel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Medicaid Medical Directors</a:t>
            </a:r>
          </a:p>
          <a:p>
            <a:pPr lvl="1"/>
            <a:r>
              <a:rPr lang="en-US" dirty="0" smtClean="0"/>
              <a:t>Judy </a:t>
            </a:r>
            <a:r>
              <a:rPr lang="en-US" dirty="0" err="1" smtClean="0"/>
              <a:t>Zerzan</a:t>
            </a:r>
            <a:r>
              <a:rPr lang="en-US" dirty="0" smtClean="0"/>
              <a:t>, Colorado Medicaid</a:t>
            </a:r>
          </a:p>
          <a:p>
            <a:pPr lvl="1"/>
            <a:r>
              <a:rPr lang="en-US" dirty="0" smtClean="0"/>
              <a:t>David Kelley, Pennsylvania Medicaid</a:t>
            </a:r>
            <a:endParaRPr lang="en-US" dirty="0"/>
          </a:p>
          <a:p>
            <a:r>
              <a:rPr lang="en-US" dirty="0" smtClean="0"/>
              <a:t>Medicaid Managed Care Plan Medical Director</a:t>
            </a:r>
          </a:p>
          <a:p>
            <a:pPr lvl="1"/>
            <a:r>
              <a:rPr lang="en-US" dirty="0" smtClean="0"/>
              <a:t>Paul </a:t>
            </a:r>
            <a:r>
              <a:rPr lang="en-US" dirty="0" err="1" smtClean="0"/>
              <a:t>Mendis</a:t>
            </a:r>
            <a:r>
              <a:rPr lang="en-US" dirty="0" smtClean="0"/>
              <a:t>, Neighborhood Health Plan (MA)</a:t>
            </a:r>
          </a:p>
          <a:p>
            <a:r>
              <a:rPr lang="en-US" dirty="0" smtClean="0"/>
              <a:t>Safety Net Hospital Representatives</a:t>
            </a:r>
          </a:p>
          <a:p>
            <a:pPr lvl="1"/>
            <a:r>
              <a:rPr lang="en-US" dirty="0" smtClean="0"/>
              <a:t>Bruce Siegel </a:t>
            </a:r>
            <a:r>
              <a:rPr lang="en-US" dirty="0"/>
              <a:t>and </a:t>
            </a:r>
            <a:r>
              <a:rPr lang="en-US" dirty="0" smtClean="0"/>
              <a:t>Jill </a:t>
            </a:r>
            <a:r>
              <a:rPr lang="en-US" dirty="0" err="1"/>
              <a:t>Steinbruegge</a:t>
            </a:r>
            <a:r>
              <a:rPr lang="en-US" dirty="0"/>
              <a:t>, </a:t>
            </a:r>
            <a:r>
              <a:rPr lang="en-US" dirty="0" smtClean="0"/>
              <a:t>National Association of Public Hospitals</a:t>
            </a:r>
          </a:p>
          <a:p>
            <a:pPr lvl="1"/>
            <a:r>
              <a:rPr lang="en-US" dirty="0" smtClean="0"/>
              <a:t>Rochelle Ayala, Memorial Regional Hospital (FL)</a:t>
            </a:r>
          </a:p>
          <a:p>
            <a:r>
              <a:rPr lang="en-US" dirty="0" smtClean="0"/>
              <a:t>Readmissions Researchers</a:t>
            </a:r>
          </a:p>
          <a:p>
            <a:pPr lvl="1"/>
            <a:r>
              <a:rPr lang="en-US" dirty="0" smtClean="0"/>
              <a:t>Todd Gilmer, UC-San Diego</a:t>
            </a:r>
          </a:p>
          <a:p>
            <a:pPr lvl="1"/>
            <a:r>
              <a:rPr lang="en-US" dirty="0" smtClean="0"/>
              <a:t>Eric Coleman, </a:t>
            </a:r>
            <a:r>
              <a:rPr lang="en-US" dirty="0"/>
              <a:t>The Care Transitions Program, </a:t>
            </a:r>
            <a:r>
              <a:rPr lang="en-US" dirty="0" err="1"/>
              <a:t>Univ</a:t>
            </a:r>
            <a:r>
              <a:rPr lang="en-US" dirty="0"/>
              <a:t> of </a:t>
            </a:r>
            <a:r>
              <a:rPr lang="en-US" dirty="0" smtClean="0"/>
              <a:t>CO-Denver</a:t>
            </a:r>
          </a:p>
          <a:p>
            <a:pPr lvl="1"/>
            <a:r>
              <a:rPr lang="en-US" dirty="0" smtClean="0"/>
              <a:t>Darren </a:t>
            </a:r>
            <a:r>
              <a:rPr lang="en-US" dirty="0" err="1" smtClean="0"/>
              <a:t>DeWalt</a:t>
            </a:r>
            <a:r>
              <a:rPr lang="en-US" dirty="0" smtClean="0"/>
              <a:t>, UNC-Chapel Hill</a:t>
            </a:r>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7</a:t>
            </a:fld>
            <a:endParaRPr lang="en-US"/>
          </a:p>
        </p:txBody>
      </p:sp>
    </p:spTree>
    <p:extLst>
      <p:ext uri="{BB962C8B-B14F-4D97-AF65-F5344CB8AC3E}">
        <p14:creationId xmlns:p14="http://schemas.microsoft.com/office/powerpoint/2010/main" val="3994577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a:bodyPr>
          <a:lstStyle/>
          <a:p>
            <a:r>
              <a:rPr lang="en-US" dirty="0"/>
              <a:t>Conducted search in March </a:t>
            </a:r>
            <a:r>
              <a:rPr lang="en-US" dirty="0" smtClean="0"/>
              <a:t>2012</a:t>
            </a:r>
            <a:endParaRPr lang="en-US" dirty="0"/>
          </a:p>
          <a:p>
            <a:r>
              <a:rPr lang="en-US" dirty="0" smtClean="0"/>
              <a:t>Aim: To </a:t>
            </a:r>
            <a:r>
              <a:rPr lang="en-US" dirty="0"/>
              <a:t>identify factors related to readmissions that are unique to Medicaid populations to inform efforts to reduce Medicaid </a:t>
            </a:r>
            <a:r>
              <a:rPr lang="en-US" dirty="0" smtClean="0"/>
              <a:t>readmissions</a:t>
            </a:r>
          </a:p>
          <a:p>
            <a:r>
              <a:rPr lang="en-US" dirty="0" smtClean="0"/>
              <a:t>Searched using SCOPUS database from 1990-2012</a:t>
            </a:r>
          </a:p>
          <a:p>
            <a:pPr lvl="1"/>
            <a:r>
              <a:rPr lang="en-US" dirty="0" smtClean="0"/>
              <a:t>Keywords: “Medicaid AND readmission” and “Medicaid AND </a:t>
            </a:r>
            <a:r>
              <a:rPr lang="en-US" dirty="0" err="1" smtClean="0"/>
              <a:t>rehospitalization</a:t>
            </a:r>
            <a:r>
              <a:rPr lang="en-US" dirty="0" smtClean="0"/>
              <a:t>”</a:t>
            </a:r>
          </a:p>
          <a:p>
            <a:r>
              <a:rPr lang="en-US" dirty="0" smtClean="0"/>
              <a:t>Identified additional reports </a:t>
            </a:r>
            <a:r>
              <a:rPr lang="en-US" dirty="0"/>
              <a:t>and research briefs </a:t>
            </a:r>
            <a:r>
              <a:rPr lang="en-US" dirty="0" smtClean="0"/>
              <a:t>for inclusion in the review through </a:t>
            </a:r>
            <a:r>
              <a:rPr lang="en-US" dirty="0"/>
              <a:t>Google </a:t>
            </a:r>
            <a:r>
              <a:rPr lang="en-US" dirty="0" smtClean="0"/>
              <a:t>search and </a:t>
            </a:r>
            <a:r>
              <a:rPr lang="en-US" dirty="0"/>
              <a:t>expert </a:t>
            </a:r>
            <a:r>
              <a:rPr lang="en-US" dirty="0" smtClean="0"/>
              <a:t>advice</a:t>
            </a:r>
          </a:p>
          <a:p>
            <a:endParaRPr lang="en-US" dirty="0"/>
          </a:p>
        </p:txBody>
      </p:sp>
      <p:sp>
        <p:nvSpPr>
          <p:cNvPr id="4" name="Slide Number Placeholder 3"/>
          <p:cNvSpPr>
            <a:spLocks noGrp="1"/>
          </p:cNvSpPr>
          <p:nvPr>
            <p:ph type="sldNum" sz="quarter" idx="12"/>
          </p:nvPr>
        </p:nvSpPr>
        <p:spPr/>
        <p:txBody>
          <a:bodyPr/>
          <a:lstStyle/>
          <a:p>
            <a:fld id="{04A0DC8D-745A-48C2-ADC1-2D758FE95C6D}" type="slidenum">
              <a:rPr lang="en-US" smtClean="0"/>
              <a:t>8</a:t>
            </a:fld>
            <a:endParaRPr lang="en-US"/>
          </a:p>
        </p:txBody>
      </p:sp>
    </p:spTree>
    <p:extLst>
      <p:ext uri="{BB962C8B-B14F-4D97-AF65-F5344CB8AC3E}">
        <p14:creationId xmlns:p14="http://schemas.microsoft.com/office/powerpoint/2010/main" val="3889054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a:xfrm>
            <a:off x="457200" y="1752601"/>
            <a:ext cx="8229600" cy="990600"/>
          </a:xfrm>
        </p:spPr>
        <p:txBody>
          <a:bodyPr/>
          <a:lstStyle/>
          <a:p>
            <a:pPr marL="114300" indent="0" algn="ctr">
              <a:buNone/>
            </a:pPr>
            <a:r>
              <a:rPr lang="en-US" b="1" dirty="0" smtClean="0"/>
              <a:t>Conceptual Model of the Determinants of Preventable Readmissions</a:t>
            </a:r>
            <a:endParaRPr lang="en-US" b="1" dirty="0"/>
          </a:p>
          <a:p>
            <a:endParaRPr lang="en-US"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2608208"/>
            <a:ext cx="8680736" cy="3674845"/>
          </a:xfrm>
          <a:prstGeom prst="rect">
            <a:avLst/>
          </a:prstGeom>
        </p:spPr>
      </p:pic>
      <p:sp>
        <p:nvSpPr>
          <p:cNvPr id="6" name="TextBox 5"/>
          <p:cNvSpPr txBox="1"/>
          <p:nvPr/>
        </p:nvSpPr>
        <p:spPr>
          <a:xfrm>
            <a:off x="254726" y="6320064"/>
            <a:ext cx="8680581" cy="646331"/>
          </a:xfrm>
          <a:prstGeom prst="rect">
            <a:avLst/>
          </a:prstGeom>
          <a:noFill/>
        </p:spPr>
        <p:txBody>
          <a:bodyPr wrap="none" rtlCol="0">
            <a:spAutoFit/>
          </a:bodyPr>
          <a:lstStyle/>
          <a:p>
            <a:r>
              <a:rPr lang="en-US" sz="1200" dirty="0" smtClean="0"/>
              <a:t>Source: </a:t>
            </a:r>
            <a:r>
              <a:rPr lang="en-US" sz="1200" dirty="0"/>
              <a:t>Vest JR, </a:t>
            </a:r>
            <a:r>
              <a:rPr lang="en-US" sz="1200" dirty="0" err="1"/>
              <a:t>Gamm</a:t>
            </a:r>
            <a:r>
              <a:rPr lang="en-US" sz="1200" dirty="0"/>
              <a:t> LD, Oxford BA, Gonzalez MI, </a:t>
            </a:r>
            <a:r>
              <a:rPr lang="en-US" sz="1200" dirty="0" err="1"/>
              <a:t>Slawson</a:t>
            </a:r>
            <a:r>
              <a:rPr lang="en-US" sz="1200" dirty="0"/>
              <a:t> KM. Determinants of preventable readmissions in the </a:t>
            </a:r>
            <a:endParaRPr lang="en-US" sz="1200" dirty="0" smtClean="0"/>
          </a:p>
          <a:p>
            <a:r>
              <a:rPr lang="en-US" sz="1200" dirty="0" smtClean="0"/>
              <a:t>United </a:t>
            </a:r>
            <a:r>
              <a:rPr lang="en-US" sz="1200" dirty="0"/>
              <a:t>States: a systematic review. Implementation Science 2010; 5:88.</a:t>
            </a:r>
          </a:p>
          <a:p>
            <a:endParaRPr lang="en-US" sz="1200" dirty="0"/>
          </a:p>
        </p:txBody>
      </p:sp>
      <p:sp>
        <p:nvSpPr>
          <p:cNvPr id="7" name="Slide Number Placeholder 6"/>
          <p:cNvSpPr>
            <a:spLocks noGrp="1"/>
          </p:cNvSpPr>
          <p:nvPr>
            <p:ph type="sldNum" sz="quarter" idx="12"/>
          </p:nvPr>
        </p:nvSpPr>
        <p:spPr/>
        <p:txBody>
          <a:bodyPr/>
          <a:lstStyle/>
          <a:p>
            <a:fld id="{04A0DC8D-745A-48C2-ADC1-2D758FE95C6D}" type="slidenum">
              <a:rPr lang="en-US" smtClean="0"/>
              <a:t>9</a:t>
            </a:fld>
            <a:endParaRPr lang="en-US"/>
          </a:p>
        </p:txBody>
      </p:sp>
    </p:spTree>
    <p:extLst>
      <p:ext uri="{BB962C8B-B14F-4D97-AF65-F5344CB8AC3E}">
        <p14:creationId xmlns:p14="http://schemas.microsoft.com/office/powerpoint/2010/main" val="32876894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355</TotalTime>
  <Words>2340</Words>
  <Application>Microsoft Office PowerPoint</Application>
  <PresentationFormat>On-screen Show (4:3)</PresentationFormat>
  <Paragraphs>253</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Apothecary</vt:lpstr>
      <vt:lpstr>Reducing Medicaid Readmissions:  Case Studies of Safety Net Hospitals</vt:lpstr>
      <vt:lpstr>Background</vt:lpstr>
      <vt:lpstr>Background</vt:lpstr>
      <vt:lpstr>background</vt:lpstr>
      <vt:lpstr>Project goals</vt:lpstr>
      <vt:lpstr>Project components</vt:lpstr>
      <vt:lpstr>Project advisory panel</vt:lpstr>
      <vt:lpstr>Literature review</vt:lpstr>
      <vt:lpstr>Literature review</vt:lpstr>
      <vt:lpstr>PowerPoint Presentation</vt:lpstr>
      <vt:lpstr>Literature review</vt:lpstr>
      <vt:lpstr>Literature review</vt:lpstr>
      <vt:lpstr>case studies</vt:lpstr>
      <vt:lpstr>Case studies</vt:lpstr>
      <vt:lpstr>Case studies:  St. luke’s, Sioux City, Iowa</vt:lpstr>
      <vt:lpstr>Case studies:  St. luke’s, Sioux City, Iowa</vt:lpstr>
      <vt:lpstr>Case studies:  St. luke’s, Sioux City, Iowa</vt:lpstr>
      <vt:lpstr>Case studies:  St. luke’s, Sioux City, Iowa</vt:lpstr>
      <vt:lpstr>Case studies:  St. luke’s, Sioux City, Iowa</vt:lpstr>
      <vt:lpstr>Case studies: Harborview Medical center, Seattle, Washington</vt:lpstr>
      <vt:lpstr>Case studies: Harborview Medical center, Seattle, Washington</vt:lpstr>
      <vt:lpstr>Case studies: Harborview Medical center, Seattle, Washington</vt:lpstr>
      <vt:lpstr>Case studies: Harborview Medical center, Seattle, Washington</vt:lpstr>
      <vt:lpstr>Case studies: Harborview Medical center, Seattle, Washington</vt:lpstr>
      <vt:lpstr>Case studies: Harborview Medical center, Seattle, Washington</vt:lpstr>
      <vt:lpstr>Case studies: Medical University of South Carolina (MUSC), Charleston</vt:lpstr>
      <vt:lpstr>Early FINDINGS—impressions</vt:lpstr>
      <vt:lpstr>Next steps</vt:lpstr>
      <vt:lpstr>Suggested references</vt:lpstr>
    </vt:vector>
  </TitlesOfParts>
  <Company>The George Washington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Reducing Medicaid Readmissions</dc:title>
  <dc:creator>Ellie Andres</dc:creator>
  <cp:lastModifiedBy>Ellie Andres</cp:lastModifiedBy>
  <cp:revision>79</cp:revision>
  <dcterms:created xsi:type="dcterms:W3CDTF">2012-09-04T20:34:51Z</dcterms:created>
  <dcterms:modified xsi:type="dcterms:W3CDTF">2012-09-05T19:03:51Z</dcterms:modified>
</cp:coreProperties>
</file>