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289" r:id="rId3"/>
    <p:sldId id="290" r:id="rId4"/>
    <p:sldId id="344" r:id="rId5"/>
    <p:sldId id="293" r:id="rId6"/>
    <p:sldId id="294" r:id="rId7"/>
    <p:sldId id="301" r:id="rId8"/>
    <p:sldId id="296" r:id="rId9"/>
    <p:sldId id="345" r:id="rId10"/>
    <p:sldId id="291" r:id="rId11"/>
    <p:sldId id="346" r:id="rId12"/>
    <p:sldId id="348" r:id="rId13"/>
    <p:sldId id="34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6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18" autoAdjust="0"/>
    <p:restoredTop sz="97942" autoAdjust="0"/>
  </p:normalViewPr>
  <p:slideViewPr>
    <p:cSldViewPr snapToGrid="0" snapToObjects="1">
      <p:cViewPr>
        <p:scale>
          <a:sx n="100" d="100"/>
          <a:sy n="100" d="100"/>
        </p:scale>
        <p:origin x="-1288" y="-18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9" d="100"/>
          <a:sy n="79" d="100"/>
        </p:scale>
        <p:origin x="-2160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tgilmer:Desktop:fsp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tgilmer:Desktop:fsp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tgilmer:Desktop:fsp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Sheet1!$A$14</c:f>
              <c:strCache>
                <c:ptCount val="1"/>
                <c:pt idx="0">
                  <c:v>Congregate</c:v>
                </c:pt>
              </c:strCache>
            </c:strRef>
          </c:tx>
          <c:invertIfNegative val="0"/>
          <c:cat>
            <c:numRef>
              <c:f>Sheet1!$B$13:$C$13</c:f>
              <c:numCache>
                <c:formatCode>General</c:formatCode>
                <c:ptCount val="2"/>
                <c:pt idx="0">
                  <c:v>81.0</c:v>
                </c:pt>
                <c:pt idx="1">
                  <c:v>116.0</c:v>
                </c:pt>
              </c:numCache>
            </c:numRef>
          </c:cat>
          <c:val>
            <c:numRef>
              <c:f>Sheet1!$B$14:$C$14</c:f>
              <c:numCache>
                <c:formatCode>General</c:formatCode>
                <c:ptCount val="2"/>
                <c:pt idx="0">
                  <c:v>64.0</c:v>
                </c:pt>
                <c:pt idx="1">
                  <c:v>115.0</c:v>
                </c:pt>
              </c:numCache>
            </c:numRef>
          </c:val>
        </c:ser>
        <c:ser>
          <c:idx val="1"/>
          <c:order val="1"/>
          <c:tx>
            <c:strRef>
              <c:f>Sheet1!$A$15</c:f>
              <c:strCache>
                <c:ptCount val="1"/>
                <c:pt idx="0">
                  <c:v>Parents/family</c:v>
                </c:pt>
              </c:strCache>
            </c:strRef>
          </c:tx>
          <c:invertIfNegative val="0"/>
          <c:cat>
            <c:numRef>
              <c:f>Sheet1!$B$13:$C$13</c:f>
              <c:numCache>
                <c:formatCode>General</c:formatCode>
                <c:ptCount val="2"/>
                <c:pt idx="0">
                  <c:v>81.0</c:v>
                </c:pt>
                <c:pt idx="1">
                  <c:v>116.0</c:v>
                </c:pt>
              </c:numCache>
            </c:numRef>
          </c:cat>
          <c:val>
            <c:numRef>
              <c:f>Sheet1!$B$15:$C$15</c:f>
              <c:numCache>
                <c:formatCode>General</c:formatCode>
                <c:ptCount val="2"/>
                <c:pt idx="0">
                  <c:v>61.0</c:v>
                </c:pt>
                <c:pt idx="1">
                  <c:v>48.0</c:v>
                </c:pt>
              </c:numCache>
            </c:numRef>
          </c:val>
        </c:ser>
        <c:ser>
          <c:idx val="2"/>
          <c:order val="2"/>
          <c:tx>
            <c:strRef>
              <c:f>Sheet1!$A$16</c:f>
              <c:strCache>
                <c:ptCount val="1"/>
                <c:pt idx="0">
                  <c:v>Emergency/shelters</c:v>
                </c:pt>
              </c:strCache>
            </c:strRef>
          </c:tx>
          <c:invertIfNegative val="0"/>
          <c:cat>
            <c:numRef>
              <c:f>Sheet1!$B$13:$C$13</c:f>
              <c:numCache>
                <c:formatCode>General</c:formatCode>
                <c:ptCount val="2"/>
                <c:pt idx="0">
                  <c:v>81.0</c:v>
                </c:pt>
                <c:pt idx="1">
                  <c:v>116.0</c:v>
                </c:pt>
              </c:numCache>
            </c:numRef>
          </c:cat>
          <c:val>
            <c:numRef>
              <c:f>Sheet1!$B$16:$C$16</c:f>
              <c:numCache>
                <c:formatCode>General</c:formatCode>
                <c:ptCount val="2"/>
                <c:pt idx="0">
                  <c:v>32.0</c:v>
                </c:pt>
                <c:pt idx="1">
                  <c:v>33.0</c:v>
                </c:pt>
              </c:numCache>
            </c:numRef>
          </c:val>
        </c:ser>
        <c:ser>
          <c:idx val="3"/>
          <c:order val="3"/>
          <c:tx>
            <c:strRef>
              <c:f>Sheet1!$A$17</c:f>
              <c:strCache>
                <c:ptCount val="1"/>
                <c:pt idx="0">
                  <c:v>Homeless</c:v>
                </c:pt>
              </c:strCache>
            </c:strRef>
          </c:tx>
          <c:invertIfNegative val="0"/>
          <c:cat>
            <c:numRef>
              <c:f>Sheet1!$B$13:$C$13</c:f>
              <c:numCache>
                <c:formatCode>General</c:formatCode>
                <c:ptCount val="2"/>
                <c:pt idx="0">
                  <c:v>81.0</c:v>
                </c:pt>
                <c:pt idx="1">
                  <c:v>116.0</c:v>
                </c:pt>
              </c:numCache>
            </c:numRef>
          </c:cat>
          <c:val>
            <c:numRef>
              <c:f>Sheet1!$B$17:$C$17</c:f>
              <c:numCache>
                <c:formatCode>General</c:formatCode>
                <c:ptCount val="2"/>
                <c:pt idx="0">
                  <c:v>77.0</c:v>
                </c:pt>
                <c:pt idx="1">
                  <c:v>22.0</c:v>
                </c:pt>
              </c:numCache>
            </c:numRef>
          </c:val>
        </c:ser>
        <c:ser>
          <c:idx val="4"/>
          <c:order val="4"/>
          <c:tx>
            <c:strRef>
              <c:f>Sheet1!$A$18</c:f>
              <c:strCache>
                <c:ptCount val="1"/>
                <c:pt idx="0">
                  <c:v>Justice</c:v>
                </c:pt>
              </c:strCache>
            </c:strRef>
          </c:tx>
          <c:invertIfNegative val="0"/>
          <c:cat>
            <c:numRef>
              <c:f>Sheet1!$B$13:$C$13</c:f>
              <c:numCache>
                <c:formatCode>General</c:formatCode>
                <c:ptCount val="2"/>
                <c:pt idx="0">
                  <c:v>81.0</c:v>
                </c:pt>
                <c:pt idx="1">
                  <c:v>116.0</c:v>
                </c:pt>
              </c:numCache>
            </c:numRef>
          </c:cat>
          <c:val>
            <c:numRef>
              <c:f>Sheet1!$B$18:$C$18</c:f>
              <c:numCache>
                <c:formatCode>General</c:formatCode>
                <c:ptCount val="2"/>
                <c:pt idx="0">
                  <c:v>23.0</c:v>
                </c:pt>
                <c:pt idx="1">
                  <c:v>9.0</c:v>
                </c:pt>
              </c:numCache>
            </c:numRef>
          </c:val>
        </c:ser>
        <c:ser>
          <c:idx val="5"/>
          <c:order val="5"/>
          <c:tx>
            <c:strRef>
              <c:f>Sheet1!$A$19</c:f>
              <c:strCache>
                <c:ptCount val="1"/>
                <c:pt idx="0">
                  <c:v>Other/unk.</c:v>
                </c:pt>
              </c:strCache>
            </c:strRef>
          </c:tx>
          <c:invertIfNegative val="0"/>
          <c:cat>
            <c:numRef>
              <c:f>Sheet1!$B$13:$C$13</c:f>
              <c:numCache>
                <c:formatCode>General</c:formatCode>
                <c:ptCount val="2"/>
                <c:pt idx="0">
                  <c:v>81.0</c:v>
                </c:pt>
                <c:pt idx="1">
                  <c:v>116.0</c:v>
                </c:pt>
              </c:numCache>
            </c:numRef>
          </c:cat>
          <c:val>
            <c:numRef>
              <c:f>Sheet1!$B$19:$C$19</c:f>
              <c:numCache>
                <c:formatCode>General</c:formatCode>
                <c:ptCount val="2"/>
                <c:pt idx="0">
                  <c:v>27.0</c:v>
                </c:pt>
                <c:pt idx="1">
                  <c:v>17.0</c:v>
                </c:pt>
              </c:numCache>
            </c:numRef>
          </c:val>
        </c:ser>
        <c:ser>
          <c:idx val="6"/>
          <c:order val="6"/>
          <c:tx>
            <c:strRef>
              <c:f>Sheet1!$A$20</c:f>
              <c:strCache>
                <c:ptCount val="1"/>
              </c:strCache>
            </c:strRef>
          </c:tx>
          <c:invertIfNegative val="0"/>
          <c:cat>
            <c:numRef>
              <c:f>Sheet1!$B$13:$C$13</c:f>
              <c:numCache>
                <c:formatCode>General</c:formatCode>
                <c:ptCount val="2"/>
                <c:pt idx="0">
                  <c:v>81.0</c:v>
                </c:pt>
                <c:pt idx="1">
                  <c:v>116.0</c:v>
                </c:pt>
              </c:numCache>
            </c:numRef>
          </c:cat>
          <c:val>
            <c:numRef>
              <c:f>Sheet1!$B$20:$C$20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20793368"/>
        <c:axId val="2120796248"/>
      </c:barChart>
      <c:catAx>
        <c:axId val="2120793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20796248"/>
        <c:crosses val="autoZero"/>
        <c:auto val="1"/>
        <c:lblAlgn val="ctr"/>
        <c:lblOffset val="100"/>
        <c:noMultiLvlLbl val="0"/>
      </c:catAx>
      <c:valAx>
        <c:axId val="212079624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120793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9156447657158"/>
          <c:y val="0.0773149374027362"/>
          <c:w val="0.167728798244482"/>
          <c:h val="0.83062063038580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DID</c:v>
                </c:pt>
              </c:strCache>
            </c:strRef>
          </c:tx>
          <c:invertIfNegative val="0"/>
          <c:cat>
            <c:strRef>
              <c:f>Sheet1!$A$7:$A$11</c:f>
              <c:strCache>
                <c:ptCount val="5"/>
                <c:pt idx="0">
                  <c:v>Outpatient</c:v>
                </c:pt>
                <c:pt idx="1">
                  <c:v>Inpatient/ Emergency</c:v>
                </c:pt>
                <c:pt idx="2">
                  <c:v>Residential / Locked Fac.</c:v>
                </c:pt>
                <c:pt idx="3">
                  <c:v>Housing</c:v>
                </c:pt>
                <c:pt idx="4">
                  <c:v>Total</c:v>
                </c:pt>
              </c:strCache>
            </c:strRef>
          </c:cat>
          <c:val>
            <c:numRef>
              <c:f>Sheet1!$B$7:$B$11</c:f>
              <c:numCache>
                <c:formatCode>General</c:formatCode>
                <c:ptCount val="5"/>
                <c:pt idx="0">
                  <c:v>9363.0</c:v>
                </c:pt>
                <c:pt idx="1">
                  <c:v>-2932.0</c:v>
                </c:pt>
                <c:pt idx="2">
                  <c:v>-1583.0</c:v>
                </c:pt>
                <c:pt idx="3" formatCode="0">
                  <c:v>2065.666666666666</c:v>
                </c:pt>
                <c:pt idx="4" formatCode="0">
                  <c:v>5230.666666666668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120859544"/>
        <c:axId val="2120862520"/>
      </c:barChart>
      <c:catAx>
        <c:axId val="2120859544"/>
        <c:scaling>
          <c:orientation val="minMax"/>
        </c:scaling>
        <c:delete val="0"/>
        <c:axPos val="b"/>
        <c:majorTickMark val="out"/>
        <c:minorTickMark val="none"/>
        <c:tickLblPos val="nextTo"/>
        <c:crossAx val="2120862520"/>
        <c:crosses val="autoZero"/>
        <c:auto val="1"/>
        <c:lblAlgn val="ctr"/>
        <c:lblOffset val="100"/>
        <c:noMultiLvlLbl val="0"/>
      </c:catAx>
      <c:valAx>
        <c:axId val="21208625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208595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Sheet1!$B$50</c:f>
              <c:strCache>
                <c:ptCount val="1"/>
                <c:pt idx="0">
                  <c:v>Housing / Service Philosophy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Sheet1!$A$51:$A$56</c:f>
              <c:strCache>
                <c:ptCount val="6"/>
                <c:pt idx="0">
                  <c:v>Apartment/SRO</c:v>
                </c:pt>
                <c:pt idx="1">
                  <c:v>Congregate</c:v>
                </c:pt>
                <c:pt idx="2">
                  <c:v>Parents/family</c:v>
                </c:pt>
                <c:pt idx="3">
                  <c:v>Emergency/shelters</c:v>
                </c:pt>
                <c:pt idx="4">
                  <c:v>Homeless</c:v>
                </c:pt>
                <c:pt idx="5">
                  <c:v>Justice</c:v>
                </c:pt>
              </c:strCache>
            </c:strRef>
          </c:cat>
          <c:val>
            <c:numRef>
              <c:f>Sheet1!$B$51:$B$56</c:f>
              <c:numCache>
                <c:formatCode>General</c:formatCode>
                <c:ptCount val="6"/>
                <c:pt idx="0">
                  <c:v>120.0</c:v>
                </c:pt>
                <c:pt idx="1">
                  <c:v>-51.0</c:v>
                </c:pt>
                <c:pt idx="2">
                  <c:v>-13.0</c:v>
                </c:pt>
                <c:pt idx="3">
                  <c:v>-25.0</c:v>
                </c:pt>
                <c:pt idx="4">
                  <c:v>-64.0</c:v>
                </c:pt>
                <c:pt idx="5">
                  <c:v>46.0</c:v>
                </c:pt>
              </c:numCache>
            </c:numRef>
          </c:val>
        </c:ser>
        <c:ser>
          <c:idx val="1"/>
          <c:order val="1"/>
          <c:tx>
            <c:strRef>
              <c:f>Sheet1!$C$50</c:f>
              <c:strCache>
                <c:ptCount val="1"/>
                <c:pt idx="0">
                  <c:v>Service Array / Team Structure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Sheet1!$A$51:$A$56</c:f>
              <c:strCache>
                <c:ptCount val="6"/>
                <c:pt idx="0">
                  <c:v>Apartment/SRO</c:v>
                </c:pt>
                <c:pt idx="1">
                  <c:v>Congregate</c:v>
                </c:pt>
                <c:pt idx="2">
                  <c:v>Parents/family</c:v>
                </c:pt>
                <c:pt idx="3">
                  <c:v>Emergency/shelters</c:v>
                </c:pt>
                <c:pt idx="4">
                  <c:v>Homeless</c:v>
                </c:pt>
                <c:pt idx="5">
                  <c:v>Justice</c:v>
                </c:pt>
              </c:strCache>
            </c:strRef>
          </c:cat>
          <c:val>
            <c:numRef>
              <c:f>Sheet1!$C$51:$C$56</c:f>
              <c:numCache>
                <c:formatCode>General</c:formatCode>
                <c:ptCount val="6"/>
                <c:pt idx="0">
                  <c:v>35.0</c:v>
                </c:pt>
                <c:pt idx="1">
                  <c:v>-2.0</c:v>
                </c:pt>
                <c:pt idx="2">
                  <c:v>-17.0</c:v>
                </c:pt>
                <c:pt idx="3">
                  <c:v>-18.0</c:v>
                </c:pt>
                <c:pt idx="4">
                  <c:v>-21.0</c:v>
                </c:pt>
                <c:pt idx="5">
                  <c:v>16.0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86341992"/>
        <c:axId val="2086345000"/>
      </c:barChart>
      <c:catAx>
        <c:axId val="2086341992"/>
        <c:scaling>
          <c:orientation val="maxMin"/>
        </c:scaling>
        <c:delete val="0"/>
        <c:axPos val="l"/>
        <c:majorTickMark val="out"/>
        <c:minorTickMark val="none"/>
        <c:tickLblPos val="low"/>
        <c:txPr>
          <a:bodyPr/>
          <a:lstStyle/>
          <a:p>
            <a:pPr>
              <a:defRPr sz="1400"/>
            </a:pPr>
            <a:endParaRPr lang="en-US"/>
          </a:p>
        </c:txPr>
        <c:crossAx val="2086345000"/>
        <c:crosses val="autoZero"/>
        <c:auto val="1"/>
        <c:lblAlgn val="ctr"/>
        <c:lblOffset val="100"/>
        <c:noMultiLvlLbl val="0"/>
      </c:catAx>
      <c:valAx>
        <c:axId val="2086345000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Difference</a:t>
                </a:r>
                <a:r>
                  <a:rPr lang="en-US" sz="1600" baseline="0"/>
                  <a:t> in Days between Highest and Lowest Fidelity Programs</a:t>
                </a:r>
                <a:endParaRPr lang="en-US" sz="1600"/>
              </a:p>
            </c:rich>
          </c:tx>
          <c:layout>
            <c:manualLayout>
              <c:xMode val="edge"/>
              <c:yMode val="edge"/>
              <c:x val="0.215956522188997"/>
              <c:y val="0.80706428845784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086341992"/>
        <c:crosses val="max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095D0-F95D-964B-B3F9-29E9E3E06A36}" type="datetimeFigureOut">
              <a:rPr lang="en-US" smtClean="0"/>
              <a:t>8/27/12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9E709-D66B-7F48-B653-DDFA083C4F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055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9E709-D66B-7F48-B653-DDFA083C4F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07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Note: the Qualitative data will</a:t>
            </a:r>
            <a:r>
              <a:rPr lang="en-US" baseline="0" dirty="0" smtClean="0"/>
              <a:t> be discussed further by the next presenter.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9E709-D66B-7F48-B653-DDFA083C4F7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4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175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665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19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35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517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347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27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602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285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449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57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64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B0E63-273C-D945-BF13-FB31AA7FB324}" type="datetimeFigureOut">
              <a:rPr lang="en-US" smtClean="0"/>
              <a:t>8/27/12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DAE6A-97B1-E048-9828-DDFE7F7FCF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2662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t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t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85900"/>
            <a:ext cx="7772400" cy="1728875"/>
          </a:xfrm>
        </p:spPr>
        <p:txBody>
          <a:bodyPr>
            <a:normAutofit fontScale="90000"/>
          </a:bodyPr>
          <a:lstStyle/>
          <a:p>
            <a:r>
              <a:rPr lang="en-US" sz="3600" b="1" i="1" dirty="0" smtClean="0"/>
              <a:t>Fidelity and Outcomes:</a:t>
            </a:r>
            <a:r>
              <a:rPr lang="en-US" sz="3600" b="1" i="1" dirty="0"/>
              <a:t/>
            </a:r>
            <a:br>
              <a:rPr lang="en-US" sz="3600" b="1" i="1" dirty="0"/>
            </a:br>
            <a:r>
              <a:rPr lang="en-US" sz="3600" b="1" i="1" dirty="0" smtClean="0"/>
              <a:t>Lessons </a:t>
            </a:r>
            <a:r>
              <a:rPr lang="en-US" sz="3600" b="1" i="1" dirty="0"/>
              <a:t>from </a:t>
            </a:r>
            <a:r>
              <a:rPr lang="en-US" sz="3600" b="1" i="1" dirty="0" smtClean="0"/>
              <a:t>the Implementation of California's </a:t>
            </a:r>
            <a:r>
              <a:rPr lang="en-US" sz="3600" b="1" i="1" dirty="0"/>
              <a:t>Full Service Partnerships 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82723"/>
            <a:ext cx="6400800" cy="154657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sz="2400" dirty="0" smtClean="0">
                <a:latin typeface="+mj-lt"/>
              </a:rPr>
              <a:t>Todd Gilmer, PhD</a:t>
            </a:r>
          </a:p>
          <a:p>
            <a:pPr>
              <a:lnSpc>
                <a:spcPct val="80000"/>
              </a:lnSpc>
            </a:pPr>
            <a:r>
              <a:rPr lang="en-US" sz="2400" dirty="0" smtClean="0">
                <a:latin typeface="+mj-lt"/>
              </a:rPr>
              <a:t>Department of Family and Preventive Medicine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latin typeface="+mj-lt"/>
              </a:rPr>
              <a:t>University of California, </a:t>
            </a:r>
            <a:r>
              <a:rPr lang="en-US" sz="2400" dirty="0" smtClean="0">
                <a:latin typeface="+mj-lt"/>
              </a:rPr>
              <a:t>San Diego</a:t>
            </a:r>
            <a:endParaRPr lang="en-US" sz="2400" dirty="0">
              <a:latin typeface="+mj-lt"/>
            </a:endParaRPr>
          </a:p>
          <a:p>
            <a:pPr>
              <a:lnSpc>
                <a:spcPct val="80000"/>
              </a:lnSpc>
            </a:pPr>
            <a:endParaRPr lang="en-US" sz="2400" dirty="0"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en-US" sz="2400" dirty="0" smtClean="0">
                <a:latin typeface="Arial"/>
                <a:cs typeface="Arial"/>
              </a:rPr>
              <a:t>AHRQ R01 </a:t>
            </a:r>
            <a:r>
              <a:rPr lang="en-US" sz="2400" dirty="0" smtClean="0">
                <a:latin typeface="Arial"/>
                <a:cs typeface="Arial"/>
              </a:rPr>
              <a:t>HS01986</a:t>
            </a:r>
            <a:endParaRPr lang="en-US" sz="24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6107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1164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Difference in One Year Standardized Costs for FSP vs. non-FSP clients</a:t>
            </a:r>
            <a:endParaRPr lang="en-US" sz="3600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1126978"/>
              </p:ext>
            </p:extLst>
          </p:nvPr>
        </p:nvGraphicFramePr>
        <p:xfrm>
          <a:off x="558800" y="2190750"/>
          <a:ext cx="8032750" cy="366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7877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900" y="274638"/>
            <a:ext cx="8674100" cy="1579562"/>
          </a:xfrm>
        </p:spPr>
        <p:txBody>
          <a:bodyPr>
            <a:noAutofit/>
          </a:bodyPr>
          <a:lstStyle/>
          <a:p>
            <a:r>
              <a:rPr lang="en-US" sz="3600" dirty="0" smtClean="0"/>
              <a:t>Effect of Fidelity to Housing First on </a:t>
            </a:r>
            <a:r>
              <a:rPr lang="en-US" sz="3600" dirty="0" smtClean="0"/>
              <a:t>Residential Status</a:t>
            </a:r>
            <a:endParaRPr lang="en-US" sz="36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6925495"/>
              </p:ext>
            </p:extLst>
          </p:nvPr>
        </p:nvGraphicFramePr>
        <p:xfrm>
          <a:off x="-6350" y="1905000"/>
          <a:ext cx="9150350" cy="398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1402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(so far)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15900" y="1600200"/>
            <a:ext cx="8750300" cy="49657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FSPs are effective for improving residential and service outcomes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Fidelity to Housing First is related to improved residential outcomes 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Qualitative </a:t>
            </a:r>
            <a:r>
              <a:rPr lang="en-US" dirty="0" smtClean="0"/>
              <a:t>work will provide a depth of information, and will be used to complement, explore, and expand on findings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164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Housing First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7300"/>
          </a:xfrm>
        </p:spPr>
        <p:txBody>
          <a:bodyPr>
            <a:normAutofit/>
          </a:bodyPr>
          <a:lstStyle/>
          <a:p>
            <a:r>
              <a:rPr lang="en-US" dirty="0" smtClean="0"/>
              <a:t>Pathways to Housing, Inc.</a:t>
            </a:r>
          </a:p>
          <a:p>
            <a:pPr lvl="1"/>
            <a:r>
              <a:rPr lang="en-US" dirty="0" smtClean="0"/>
              <a:t>http://</a:t>
            </a:r>
            <a:r>
              <a:rPr lang="en-US" dirty="0" err="1" smtClean="0"/>
              <a:t>www.pathwaystohousing.org</a:t>
            </a:r>
            <a:endParaRPr lang="en-US" dirty="0" smtClean="0"/>
          </a:p>
          <a:p>
            <a:pPr lvl="1"/>
            <a:r>
              <a:rPr lang="en-US" dirty="0" smtClean="0"/>
              <a:t>Housing First Partners Conference</a:t>
            </a:r>
          </a:p>
          <a:p>
            <a:pPr lvl="1"/>
            <a:r>
              <a:rPr lang="en-US" dirty="0" smtClean="0"/>
              <a:t>NYC, Westchester County, DC, Burlington VT, Philadelphia</a:t>
            </a:r>
          </a:p>
          <a:p>
            <a:r>
              <a:rPr lang="en-US" dirty="0" smtClean="0"/>
              <a:t>Canadian Demonstration Project</a:t>
            </a:r>
          </a:p>
          <a:p>
            <a:pPr lvl="1"/>
            <a:r>
              <a:rPr lang="en-US" dirty="0" smtClean="0"/>
              <a:t>http://</a:t>
            </a:r>
            <a:r>
              <a:rPr lang="en-US" dirty="0" err="1" smtClean="0"/>
              <a:t>www.mentalhealthcommission.ca</a:t>
            </a:r>
            <a:r>
              <a:rPr lang="en-US" dirty="0"/>
              <a:t>/English/Pages/</a:t>
            </a:r>
            <a:r>
              <a:rPr lang="en-US" dirty="0" err="1"/>
              <a:t>homelessness.aspx</a:t>
            </a:r>
            <a:endParaRPr lang="en-US" dirty="0"/>
          </a:p>
          <a:p>
            <a:r>
              <a:rPr lang="en-US" dirty="0" smtClean="0"/>
              <a:t>Housing First in Veterans Affairs</a:t>
            </a:r>
          </a:p>
        </p:txBody>
      </p:sp>
    </p:spTree>
    <p:extLst>
      <p:ext uri="{BB962C8B-B14F-4D97-AF65-F5344CB8AC3E}">
        <p14:creationId xmlns:p14="http://schemas.microsoft.com/office/powerpoint/2010/main" val="628230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4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Mental Health Services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125538"/>
            <a:ext cx="8382000" cy="563086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800" dirty="0" smtClean="0"/>
              <a:t>In 2004, California voters approved proposition 63, which was signed into law as the MHSA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Policy history included AB3777 (1988), AB34 (1999), and AB2034 (2000) which funded integrated models</a:t>
            </a:r>
          </a:p>
          <a:p>
            <a:pPr>
              <a:lnSpc>
                <a:spcPct val="110000"/>
              </a:lnSpc>
            </a:pPr>
            <a:r>
              <a:rPr lang="en-US" sz="2800" dirty="0" smtClean="0"/>
              <a:t>1% tax on incomes &gt; $ million to fund public mental health services in specific areas: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Community Services and Supports</a:t>
            </a:r>
          </a:p>
          <a:p>
            <a:pPr lvl="2">
              <a:lnSpc>
                <a:spcPct val="110000"/>
              </a:lnSpc>
            </a:pPr>
            <a:r>
              <a:rPr lang="en-US" sz="2000" dirty="0" smtClean="0"/>
              <a:t>Recovery oriented programs targeting the underserved: homeless, Latinos, Asians, </a:t>
            </a:r>
            <a:r>
              <a:rPr lang="en-US" sz="2000" dirty="0"/>
              <a:t>o</a:t>
            </a:r>
            <a:r>
              <a:rPr lang="en-US" sz="2000" dirty="0" smtClean="0"/>
              <a:t>lder adults, transitional age youth</a:t>
            </a:r>
          </a:p>
          <a:p>
            <a:pPr lvl="2">
              <a:lnSpc>
                <a:spcPct val="110000"/>
              </a:lnSpc>
            </a:pPr>
            <a:r>
              <a:rPr lang="en-US" dirty="0" smtClean="0"/>
              <a:t>28% of CSS funding to Full Service Partnerships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Prevention and Early Intervention (</a:t>
            </a:r>
            <a:r>
              <a:rPr lang="en-US" sz="2400" dirty="0" err="1" smtClean="0"/>
              <a:t>eg</a:t>
            </a:r>
            <a:r>
              <a:rPr lang="en-US" sz="2400" dirty="0" smtClean="0"/>
              <a:t> stigma, suicide)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Innovations (integrated mental and physical health</a:t>
            </a:r>
            <a:r>
              <a:rPr lang="en-US" sz="2400" dirty="0"/>
              <a:t>)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888931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Service Partnerships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2906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800" dirty="0" smtClean="0"/>
              <a:t>FSPs provide supported housing and team based services with a focus on rehabilitation and recovery</a:t>
            </a:r>
          </a:p>
          <a:p>
            <a:pPr>
              <a:lnSpc>
                <a:spcPct val="120000"/>
              </a:lnSpc>
            </a:pPr>
            <a:r>
              <a:rPr lang="en-US" sz="2800" dirty="0" smtClean="0"/>
              <a:t>FSPs are </a:t>
            </a:r>
            <a:r>
              <a:rPr lang="en-US" sz="2800" u="sng" dirty="0" smtClean="0"/>
              <a:t>client centered </a:t>
            </a:r>
            <a:r>
              <a:rPr lang="en-US" sz="2800" dirty="0" smtClean="0"/>
              <a:t>and </a:t>
            </a:r>
            <a:r>
              <a:rPr lang="en-US" sz="2800" u="sng" dirty="0" smtClean="0"/>
              <a:t>recovery oriented </a:t>
            </a:r>
            <a:r>
              <a:rPr lang="en-US" sz="2800" dirty="0" smtClean="0"/>
              <a:t>programs that do ‘</a:t>
            </a:r>
            <a:r>
              <a:rPr lang="en-US" sz="2800" u="sng" dirty="0" smtClean="0"/>
              <a:t>whatever </a:t>
            </a:r>
            <a:r>
              <a:rPr lang="en-US" sz="2800" u="sng" dirty="0"/>
              <a:t>it takes</a:t>
            </a:r>
            <a:r>
              <a:rPr lang="en-US" sz="2800" dirty="0"/>
              <a:t>’ to improve residential stability and mental health </a:t>
            </a:r>
            <a:r>
              <a:rPr lang="en-US" sz="2800" dirty="0" smtClean="0"/>
              <a:t>outcomes</a:t>
            </a:r>
          </a:p>
          <a:p>
            <a:pPr>
              <a:lnSpc>
                <a:spcPct val="120000"/>
              </a:lnSpc>
            </a:pPr>
            <a:r>
              <a:rPr lang="en-US" sz="2800" dirty="0" smtClean="0"/>
              <a:t>FSPs were implemented with substantial stakeholder input, and were adapted to local environments, resulting in a wide diversity in approaches to both </a:t>
            </a:r>
            <a:r>
              <a:rPr lang="en-US" sz="2800" u="sng" dirty="0" smtClean="0"/>
              <a:t>housing</a:t>
            </a:r>
            <a:r>
              <a:rPr lang="en-US" sz="2800" dirty="0" smtClean="0"/>
              <a:t> and </a:t>
            </a:r>
            <a:r>
              <a:rPr lang="en-US" sz="2800" u="sng" dirty="0" smtClean="0"/>
              <a:t>services</a:t>
            </a:r>
          </a:p>
          <a:p>
            <a:pPr>
              <a:lnSpc>
                <a:spcPct val="120000"/>
              </a:lnSpc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67929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09662"/>
          </a:xfrm>
        </p:spPr>
        <p:txBody>
          <a:bodyPr/>
          <a:lstStyle/>
          <a:p>
            <a:r>
              <a:rPr lang="en-US" dirty="0" smtClean="0"/>
              <a:t>Housing First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300"/>
            <a:ext cx="8509000" cy="5295900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sz="2800" dirty="0" smtClean="0"/>
              <a:t>Developed in New York City by Pathways to Housing</a:t>
            </a:r>
          </a:p>
          <a:p>
            <a:pPr>
              <a:lnSpc>
                <a:spcPct val="120000"/>
              </a:lnSpc>
            </a:pPr>
            <a:r>
              <a:rPr lang="en-US" sz="2800" dirty="0" smtClean="0"/>
              <a:t>Traditional housing model required treatment adherence and sobriety before placement</a:t>
            </a:r>
          </a:p>
          <a:p>
            <a:pPr>
              <a:lnSpc>
                <a:spcPct val="120000"/>
              </a:lnSpc>
            </a:pPr>
            <a:r>
              <a:rPr lang="en-US" sz="2800" dirty="0" smtClean="0"/>
              <a:t>Housing first model emphasized immediate housing in scatter site </a:t>
            </a:r>
            <a:r>
              <a:rPr lang="en-US" sz="2800" dirty="0"/>
              <a:t>apartments with </a:t>
            </a:r>
            <a:r>
              <a:rPr lang="en-US" sz="2800" dirty="0" smtClean="0"/>
              <a:t>tenancy rights</a:t>
            </a:r>
          </a:p>
          <a:p>
            <a:pPr>
              <a:lnSpc>
                <a:spcPct val="120000"/>
              </a:lnSpc>
            </a:pPr>
            <a:r>
              <a:rPr lang="en-US" sz="2800" dirty="0" smtClean="0"/>
              <a:t>Adherence to the Housing First model can be measured using a fidelity scale</a:t>
            </a:r>
          </a:p>
          <a:p>
            <a:pPr lvl="1">
              <a:lnSpc>
                <a:spcPct val="120000"/>
              </a:lnSpc>
            </a:pPr>
            <a:r>
              <a:rPr lang="en-US" sz="2400" dirty="0" smtClean="0"/>
              <a:t>Choice/affordability, scatter site housing, separation of housing and treatment, service philosophy, service array, team structure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3604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213" y="274638"/>
            <a:ext cx="8741009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Why use a Fidelity Scale to Study FSPs?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778" y="1828800"/>
            <a:ext cx="8565444" cy="450285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800" dirty="0" smtClean="0"/>
              <a:t>FSPs provide a natural experiment to study various approaches to housing and services</a:t>
            </a:r>
          </a:p>
          <a:p>
            <a:pPr>
              <a:lnSpc>
                <a:spcPct val="120000"/>
              </a:lnSpc>
            </a:pPr>
            <a:r>
              <a:rPr lang="en-US" sz="2800" dirty="0" smtClean="0"/>
              <a:t>Housing First model provides a gold standard</a:t>
            </a:r>
          </a:p>
          <a:p>
            <a:pPr>
              <a:lnSpc>
                <a:spcPct val="120000"/>
              </a:lnSpc>
            </a:pPr>
            <a:r>
              <a:rPr lang="en-US" sz="2800" dirty="0" smtClean="0"/>
              <a:t>Fidelity to Housing First provides a method of mapping FSP practices</a:t>
            </a:r>
          </a:p>
          <a:p>
            <a:pPr>
              <a:lnSpc>
                <a:spcPct val="120000"/>
              </a:lnSpc>
            </a:pPr>
            <a:r>
              <a:rPr lang="en-US" sz="2800" dirty="0" smtClean="0"/>
              <a:t>Opportunity to identify both best practices among FSPs and the important elements of Housing First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12982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Mixed Methods </a:t>
            </a:r>
            <a:r>
              <a:rPr lang="en-US" dirty="0" smtClean="0"/>
              <a:t>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Quantitative data</a:t>
            </a:r>
          </a:p>
          <a:p>
            <a:pPr lvl="1"/>
            <a:r>
              <a:rPr lang="en-US" dirty="0" smtClean="0"/>
              <a:t>Administrative data (N=8,553, 60% schizophrenia)</a:t>
            </a:r>
          </a:p>
          <a:p>
            <a:pPr lvl="2"/>
            <a:r>
              <a:rPr lang="en-US" dirty="0" smtClean="0"/>
              <a:t>Provides information on housing, service utilization and costs</a:t>
            </a:r>
          </a:p>
          <a:p>
            <a:pPr lvl="2"/>
            <a:r>
              <a:rPr lang="en-US" dirty="0" smtClean="0"/>
              <a:t>Difference-in-difference analysis</a:t>
            </a:r>
          </a:p>
          <a:p>
            <a:pPr lvl="2"/>
            <a:r>
              <a:rPr lang="en-US" dirty="0" smtClean="0"/>
              <a:t>Propensity score matched control group</a:t>
            </a:r>
          </a:p>
          <a:p>
            <a:pPr lvl="1"/>
            <a:r>
              <a:rPr lang="en-US" dirty="0" smtClean="0"/>
              <a:t>Fidelity to Housing First obtained through a survey of 94 FSP practices</a:t>
            </a:r>
          </a:p>
          <a:p>
            <a:pPr lvl="2"/>
            <a:r>
              <a:rPr lang="en-US" dirty="0" smtClean="0"/>
              <a:t>Survey based on the HF Fidelity Scale</a:t>
            </a:r>
          </a:p>
          <a:p>
            <a:pPr lvl="2"/>
            <a:r>
              <a:rPr lang="en-US" dirty="0" smtClean="0"/>
              <a:t>Respondents were FSP teams + clients</a:t>
            </a:r>
          </a:p>
          <a:p>
            <a:pPr lvl="2"/>
            <a:r>
              <a:rPr lang="en-US" dirty="0" smtClean="0"/>
              <a:t>Allows us to link practices to outcomes</a:t>
            </a:r>
          </a:p>
          <a:p>
            <a:r>
              <a:rPr lang="en-US" dirty="0" smtClean="0"/>
              <a:t>Qualitative data </a:t>
            </a:r>
          </a:p>
          <a:p>
            <a:pPr lvl="1"/>
            <a:r>
              <a:rPr lang="en-US" dirty="0" smtClean="0"/>
              <a:t>Fidelity </a:t>
            </a:r>
            <a:r>
              <a:rPr lang="en-US" dirty="0"/>
              <a:t>to Housing First </a:t>
            </a:r>
            <a:r>
              <a:rPr lang="en-US" dirty="0" smtClean="0"/>
              <a:t>obtained through 20 site visits</a:t>
            </a:r>
          </a:p>
        </p:txBody>
      </p:sp>
    </p:spTree>
    <p:extLst>
      <p:ext uri="{BB962C8B-B14F-4D97-AF65-F5344CB8AC3E}">
        <p14:creationId xmlns:p14="http://schemas.microsoft.com/office/powerpoint/2010/main" val="1150370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Participating Counties</a:t>
            </a:r>
            <a:endParaRPr lang="en-US" dirty="0"/>
          </a:p>
        </p:txBody>
      </p:sp>
      <p:pic>
        <p:nvPicPr>
          <p:cNvPr id="5" name="Picture 4" descr="County Map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007" y="1521127"/>
            <a:ext cx="4080962" cy="478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601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803"/>
            <a:ext cx="8229600" cy="796059"/>
          </a:xfrm>
        </p:spPr>
        <p:txBody>
          <a:bodyPr/>
          <a:lstStyle/>
          <a:p>
            <a:r>
              <a:rPr lang="en-US" dirty="0" smtClean="0"/>
              <a:t>Fidelity Survey Results</a:t>
            </a:r>
            <a:endParaRPr lang="en-US" dirty="0"/>
          </a:p>
        </p:txBody>
      </p:sp>
      <p:pic>
        <p:nvPicPr>
          <p:cNvPr id="4" name="Picture 3" descr="scatter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01" y="1041160"/>
            <a:ext cx="7693559" cy="559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156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Living Situations for FSP Clients in One Year Pre and Post Enrollment  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4937175"/>
              </p:ext>
            </p:extLst>
          </p:nvPr>
        </p:nvGraphicFramePr>
        <p:xfrm>
          <a:off x="698500" y="1943100"/>
          <a:ext cx="7747000" cy="4305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 rot="16200000">
            <a:off x="-382441" y="3682377"/>
            <a:ext cx="1841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Percent of Days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381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rbit">
      <a:maj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Candara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8919</TotalTime>
  <Words>567</Words>
  <Application>Microsoft Macintosh PowerPoint</Application>
  <PresentationFormat>On-screen Show (4:3)</PresentationFormat>
  <Paragraphs>64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Theme</vt:lpstr>
      <vt:lpstr>Fidelity and Outcomes: Lessons from the Implementation of California's Full Service Partnerships </vt:lpstr>
      <vt:lpstr>Mental Health Services Act</vt:lpstr>
      <vt:lpstr>Full Service Partnerships</vt:lpstr>
      <vt:lpstr>Housing First</vt:lpstr>
      <vt:lpstr>Why use a Fidelity Scale to Study FSPs?</vt:lpstr>
      <vt:lpstr>Mixed Methods Study</vt:lpstr>
      <vt:lpstr>Participating Counties</vt:lpstr>
      <vt:lpstr>Fidelity Survey Results</vt:lpstr>
      <vt:lpstr>Living Situations for FSP Clients in One Year Pre and Post Enrollment  </vt:lpstr>
      <vt:lpstr>Difference in One Year Standardized Costs for FSP vs. non-FSP clients</vt:lpstr>
      <vt:lpstr>Effect of Fidelity to Housing First on Residential Status</vt:lpstr>
      <vt:lpstr>Conclusions (so far)</vt:lpstr>
      <vt:lpstr>Housing First Implementation</vt:lpstr>
    </vt:vector>
  </TitlesOfParts>
  <Company>UCLA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PHF Fidelity Scale in Research: The Qualitative Arm of the FSP Study </dc:title>
  <dc:creator>Marian Katz</dc:creator>
  <cp:lastModifiedBy>Todd Gilmer</cp:lastModifiedBy>
  <cp:revision>192</cp:revision>
  <dcterms:created xsi:type="dcterms:W3CDTF">2012-03-07T22:54:36Z</dcterms:created>
  <dcterms:modified xsi:type="dcterms:W3CDTF">2012-08-27T16:32:51Z</dcterms:modified>
</cp:coreProperties>
</file>