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1" r:id="rId4"/>
    <p:sldId id="282" r:id="rId5"/>
    <p:sldId id="265" r:id="rId6"/>
    <p:sldId id="267" r:id="rId7"/>
    <p:sldId id="276" r:id="rId8"/>
    <p:sldId id="279" r:id="rId9"/>
    <p:sldId id="280" r:id="rId10"/>
    <p:sldId id="269" r:id="rId11"/>
    <p:sldId id="270" r:id="rId12"/>
    <p:sldId id="28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5499D-2F55-49DB-AD08-30A444B8547E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56B52-5419-4E9D-A517-D7679E9931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9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E4C25-3761-4689-ACD8-AD75C16D139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426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E4C25-3761-4689-ACD8-AD75C16D139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426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E4C25-3761-4689-ACD8-AD75C16D139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426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E4C25-3761-4689-ACD8-AD75C16D139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426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56B52-5419-4E9D-A517-D7679E9931F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545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1C927-1FFF-4507-90FC-5FA70D35C58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ED58F-ECBE-46F0-8B8E-E67A9A5C8A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The Effect of Medicare’s Physician Quality Reporting System </a:t>
            </a:r>
            <a:r>
              <a:rPr lang="en-US" dirty="0" smtClean="0"/>
              <a:t>(PQRS) on </a:t>
            </a:r>
            <a:r>
              <a:rPr lang="en-US" dirty="0" smtClean="0">
                <a:effectLst/>
              </a:rPr>
              <a:t>Quality of Care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40386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Bryan Dowd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Tami Swenson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John Kralewski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Robert Kane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Jon Christianson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University of Minnesota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b="1" dirty="0" smtClean="0">
                <a:solidFill>
                  <a:schemeClr val="tx1"/>
                </a:solidFill>
              </a:rPr>
              <a:t>Robert Coulam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Simmons College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847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Difference-in-Differences Estimation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077200" cy="4953000"/>
          </a:xfrm>
        </p:spPr>
        <p:txBody>
          <a:bodyPr>
            <a:noAutofit/>
          </a:bodyPr>
          <a:lstStyle/>
          <a:p>
            <a:pPr lvl="0" algn="l"/>
            <a:r>
              <a:rPr lang="en-US" sz="24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717267"/>
              </p:ext>
            </p:extLst>
          </p:nvPr>
        </p:nvGraphicFramePr>
        <p:xfrm>
          <a:off x="1143000" y="1050925"/>
          <a:ext cx="6230938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4" imgW="3200400" imgH="241200" progId="Equation.3">
                  <p:embed/>
                </p:oleObj>
              </mc:Choice>
              <mc:Fallback>
                <p:oleObj name="Equation" r:id="rId4" imgW="3200400" imgH="2412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050925"/>
                        <a:ext cx="6230938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403662"/>
              </p:ext>
            </p:extLst>
          </p:nvPr>
        </p:nvGraphicFramePr>
        <p:xfrm>
          <a:off x="1752600" y="1524000"/>
          <a:ext cx="501491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6" imgW="2844800" imgH="241300" progId="Equation.3">
                  <p:embed/>
                </p:oleObj>
              </mc:Choice>
              <mc:Fallback>
                <p:oleObj name="Equation" r:id="rId6" imgW="2844800" imgH="2413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524000"/>
                        <a:ext cx="5014913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1959" y="2017363"/>
            <a:ext cx="8458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03275" algn="l"/>
                <a:tab pos="1255713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jt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000" dirty="0" smtClean="0"/>
              <a:t>= 	Tin-level outcome </a:t>
            </a:r>
            <a:r>
              <a:rPr lang="en-US" sz="2000" dirty="0"/>
              <a:t>variable of </a:t>
            </a:r>
            <a:r>
              <a:rPr lang="en-US" sz="2000" dirty="0" smtClean="0"/>
              <a:t>interest</a:t>
            </a:r>
          </a:p>
          <a:p>
            <a:endParaRPr lang="en-US" sz="2000" dirty="0"/>
          </a:p>
          <a:p>
            <a:pPr>
              <a:tabLst>
                <a:tab pos="803275" algn="l"/>
                <a:tab pos="1255713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jt 	</a:t>
            </a:r>
            <a:r>
              <a:rPr lang="en-US" sz="2000" i="1" dirty="0" smtClean="0"/>
              <a:t>= 	</a:t>
            </a:r>
            <a:r>
              <a:rPr lang="en-US" sz="2000" dirty="0" smtClean="0"/>
              <a:t>a </a:t>
            </a:r>
            <a:r>
              <a:rPr lang="en-US" sz="2000" dirty="0"/>
              <a:t>vector of </a:t>
            </a:r>
            <a:r>
              <a:rPr lang="en-US" sz="2000" dirty="0" smtClean="0"/>
              <a:t>beneficiary and practice characteristics</a:t>
            </a:r>
          </a:p>
          <a:p>
            <a:endParaRPr lang="en-US" sz="2000" dirty="0" smtClean="0"/>
          </a:p>
          <a:p>
            <a:pPr marL="1255713" indent="-1255713">
              <a:tabLst>
                <a:tab pos="803275" algn="l"/>
                <a:tab pos="1255713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Y200</a:t>
            </a: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dirty="0" smtClean="0"/>
              <a:t> 	</a:t>
            </a:r>
            <a:r>
              <a:rPr lang="en-US" sz="2000" dirty="0" smtClean="0"/>
              <a:t>= 	1 if data are from year 200</a:t>
            </a:r>
            <a:r>
              <a:rPr lang="en-US" sz="2000" u="sng" dirty="0" smtClean="0"/>
              <a:t>t</a:t>
            </a:r>
            <a:r>
              <a:rPr lang="en-US" sz="2000" dirty="0" smtClean="0"/>
              <a:t> and 0 otherwise (2005 reference category)</a:t>
            </a:r>
          </a:p>
          <a:p>
            <a:endParaRPr lang="en-US" sz="2000" dirty="0"/>
          </a:p>
          <a:p>
            <a:pPr marL="1260475" indent="-1260475">
              <a:tabLst>
                <a:tab pos="803275" algn="l"/>
                <a:tab pos="1255713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PQRS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j,t	</a:t>
            </a:r>
            <a:r>
              <a:rPr lang="en-US" sz="2000" dirty="0" smtClean="0"/>
              <a:t> =	1 if the practice was a PQRS reporter in either 2008 or 2009</a:t>
            </a:r>
          </a:p>
          <a:p>
            <a:endParaRPr lang="en-US" sz="2000" dirty="0"/>
          </a:p>
          <a:p>
            <a:pPr marL="1255713" indent="-1255713">
              <a:tabLst>
                <a:tab pos="858838" algn="l"/>
                <a:tab pos="1255713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j,t,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/>
              <a:t> 	= 	(a) 1 if the data are from a PQRS reporting practice in 2008 or 2009; or</a:t>
            </a:r>
          </a:p>
          <a:p>
            <a:pPr marL="1598613" indent="-1598613">
              <a:tabLst>
                <a:tab pos="1255713" algn="l"/>
              </a:tabLst>
            </a:pPr>
            <a:r>
              <a:rPr lang="en-US" sz="2000" dirty="0"/>
              <a:t>	</a:t>
            </a:r>
            <a:r>
              <a:rPr lang="en-US" sz="2000" dirty="0" smtClean="0"/>
              <a:t>(b) various measures of the volume of PQRS reporting (=0 for pre-PQRS years).</a:t>
            </a:r>
          </a:p>
          <a:p>
            <a:pPr marL="1712913" indent="-1712913">
              <a:tabLst>
                <a:tab pos="1255713" algn="l"/>
              </a:tabLst>
            </a:pPr>
            <a:endParaRPr lang="en-US" sz="2000" dirty="0" smtClean="0"/>
          </a:p>
          <a:p>
            <a:pPr marL="1712913" indent="-1712913">
              <a:tabLst>
                <a:tab pos="1371600" algn="l"/>
              </a:tabLst>
            </a:pPr>
            <a:r>
              <a:rPr lang="en-US" sz="2000" dirty="0" smtClean="0"/>
              <a:t>Errors are clustered by TIN.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244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152400"/>
            <a:ext cx="7772400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Conclusions thus far – </a:t>
            </a:r>
            <a:br>
              <a:rPr lang="en-US" sz="3600" dirty="0" smtClean="0"/>
            </a:br>
            <a:r>
              <a:rPr lang="en-US" sz="2800" dirty="0" smtClean="0"/>
              <a:t>Quantitative  Specific Aims 2 and 3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143000"/>
            <a:ext cx="81534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</a:pPr>
            <a:r>
              <a:rPr lang="en-US" b="1" dirty="0" smtClean="0"/>
              <a:t>AIM 2:	Was </a:t>
            </a:r>
            <a:r>
              <a:rPr lang="en-US" b="1" dirty="0"/>
              <a:t>the onset of </a:t>
            </a:r>
            <a:r>
              <a:rPr lang="en-US" b="1" dirty="0" smtClean="0"/>
              <a:t>PQRS </a:t>
            </a:r>
            <a:r>
              <a:rPr lang="en-US" b="1" dirty="0"/>
              <a:t>reporting associated with a change in the value of the outcome measures</a:t>
            </a:r>
            <a:r>
              <a:rPr lang="en-US" b="1" dirty="0" smtClean="0"/>
              <a:t>? </a:t>
            </a:r>
            <a:r>
              <a:rPr lang="en-US" b="1" dirty="0" smtClean="0">
                <a:solidFill>
                  <a:srgbClr val="FF0000"/>
                </a:solidFill>
              </a:rPr>
              <a:t>No. </a:t>
            </a:r>
            <a:endParaRPr lang="en-US" b="1" dirty="0" smtClean="0"/>
          </a:p>
          <a:p>
            <a:pPr marL="742950" lvl="1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There was no statistically significant change in the outcome measures associated with the onset of PQRS reporting.</a:t>
            </a:r>
            <a:endParaRPr lang="en-US" dirty="0">
              <a:solidFill>
                <a:srgbClr val="FF0000"/>
              </a:solidFill>
            </a:endParaRPr>
          </a:p>
          <a:p>
            <a:pPr marL="514350" lvl="1" indent="-514350">
              <a:spcAft>
                <a:spcPts val="1200"/>
              </a:spcAft>
            </a:pPr>
            <a:r>
              <a:rPr lang="en-US" b="1" dirty="0" smtClean="0"/>
              <a:t>AIM 3: 	Was </a:t>
            </a:r>
            <a:r>
              <a:rPr lang="en-US" b="1" dirty="0"/>
              <a:t>the frequency of </a:t>
            </a:r>
            <a:r>
              <a:rPr lang="en-US" b="1" dirty="0" smtClean="0"/>
              <a:t>PQRS </a:t>
            </a:r>
            <a:r>
              <a:rPr lang="en-US" b="1" dirty="0"/>
              <a:t>reporting associated with a change in the value of the outcome measures</a:t>
            </a:r>
            <a:r>
              <a:rPr lang="en-US" b="1" dirty="0" smtClean="0"/>
              <a:t>? </a:t>
            </a:r>
            <a:r>
              <a:rPr lang="en-US" b="1" dirty="0" smtClean="0">
                <a:solidFill>
                  <a:srgbClr val="FF0000"/>
                </a:solidFill>
              </a:rPr>
              <a:t>Yes.</a:t>
            </a:r>
          </a:p>
          <a:p>
            <a:pPr marL="746125" lvl="1" indent="-288925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When the reporting effects are allowed to vary by year, the </a:t>
            </a:r>
            <a:r>
              <a:rPr lang="en-US" b="1" u="sng" dirty="0" smtClean="0">
                <a:solidFill>
                  <a:srgbClr val="FF0000"/>
                </a:solidFill>
              </a:rPr>
              <a:t>number of PQRS reports per physician</a:t>
            </a:r>
            <a:r>
              <a:rPr lang="en-US" b="1" dirty="0" smtClean="0">
                <a:solidFill>
                  <a:srgbClr val="FF0000"/>
                </a:solidFill>
              </a:rPr>
              <a:t> is consistently and negatively associated with ACS admissions and inappropriate ED visits, and negatively associated with risk-adjusted cost in 2008.  </a:t>
            </a:r>
          </a:p>
          <a:p>
            <a:pPr marL="746125" lvl="1" indent="-288925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u="sng" dirty="0" smtClean="0">
                <a:solidFill>
                  <a:srgbClr val="FF0000"/>
                </a:solidFill>
              </a:rPr>
              <a:t>number of PQRS reports per physician </a:t>
            </a:r>
            <a:r>
              <a:rPr lang="en-US" b="1" dirty="0" smtClean="0">
                <a:solidFill>
                  <a:srgbClr val="FF0000"/>
                </a:solidFill>
              </a:rPr>
              <a:t>also is consistently and negatively associated with ACS admissions, potentially preventable readmissions, and inappropriate ED visits, but is unrelated to risk-adjusted cost.</a:t>
            </a:r>
          </a:p>
          <a:p>
            <a:pPr marL="746125" lvl="1" indent="-288925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u="sng" dirty="0" smtClean="0">
                <a:solidFill>
                  <a:srgbClr val="FF0000"/>
                </a:solidFill>
              </a:rPr>
              <a:t>proportion of TIN physicians filing PQRS reports </a:t>
            </a:r>
            <a:r>
              <a:rPr lang="en-US" b="1" dirty="0" smtClean="0">
                <a:solidFill>
                  <a:srgbClr val="FF0000"/>
                </a:solidFill>
              </a:rPr>
              <a:t>was significantly and </a:t>
            </a:r>
            <a:r>
              <a:rPr lang="en-US" b="1" i="1" dirty="0" smtClean="0">
                <a:solidFill>
                  <a:srgbClr val="FF0000"/>
                </a:solidFill>
              </a:rPr>
              <a:t>positively </a:t>
            </a:r>
            <a:r>
              <a:rPr lang="en-US" b="1" dirty="0" smtClean="0">
                <a:solidFill>
                  <a:srgbClr val="FF0000"/>
                </a:solidFill>
              </a:rPr>
              <a:t>associated with several measures of inappropriate use in 2008.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96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Specific Aims of Our Project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77200" cy="4572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b="1" u="sng" dirty="0">
                <a:solidFill>
                  <a:schemeClr val="tx1"/>
                </a:solidFill>
              </a:rPr>
              <a:t>QUALITATIVE ANALYSIS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What influences practices participate or not?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What problems and opportunities do practices see in PQRS reporting?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Is PQRS reporting connected to quality-assurance (QA) efforts of practices and physicians? 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Do </a:t>
            </a:r>
            <a:r>
              <a:rPr lang="en-US" sz="2400" dirty="0">
                <a:solidFill>
                  <a:schemeClr val="tx1"/>
                </a:solidFill>
              </a:rPr>
              <a:t>factors identified in these interviews help to explain our outcome measures? 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Do our interview </a:t>
            </a:r>
            <a:r>
              <a:rPr lang="en-US" sz="2400" dirty="0">
                <a:solidFill>
                  <a:schemeClr val="tx1"/>
                </a:solidFill>
              </a:rPr>
              <a:t>results suggest ways to improve the </a:t>
            </a:r>
            <a:r>
              <a:rPr lang="en-US" sz="2400" dirty="0" smtClean="0">
                <a:solidFill>
                  <a:schemeClr val="tx1"/>
                </a:solidFill>
              </a:rPr>
              <a:t>PQRS </a:t>
            </a:r>
            <a:r>
              <a:rPr lang="en-US" sz="2400" dirty="0">
                <a:solidFill>
                  <a:schemeClr val="tx1"/>
                </a:solidFill>
              </a:rPr>
              <a:t>process?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and Methods for Qualitative Analysis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PQRS implementation issues from the physician group practice’s perspective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Analyzes questions of PQRS design, implementation, and process that influence </a:t>
            </a:r>
            <a:r>
              <a:rPr lang="en-US" sz="2400" u="sng" dirty="0" smtClean="0"/>
              <a:t>PQRS as a quality-improvement reporting program</a:t>
            </a:r>
            <a:r>
              <a:rPr lang="en-US" sz="2400" dirty="0" smtClean="0"/>
              <a:t>.  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Data from two sources: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Eight focus groups with a national sample of 76 medical group practices – arranged with the help of the Medical Group Management Association</a:t>
            </a:r>
            <a:endParaRPr lang="en-US" sz="2000" dirty="0" smtClean="0"/>
          </a:p>
          <a:p>
            <a:pPr lvl="2">
              <a:buFont typeface="Wingdings" pitchFamily="2" charset="2"/>
              <a:buChar char="Ø"/>
            </a:pPr>
            <a:r>
              <a:rPr lang="en-US" sz="2000" dirty="0" smtClean="0"/>
              <a:t>47 practices participating in PQRS</a:t>
            </a:r>
          </a:p>
          <a:p>
            <a:pPr lvl="2">
              <a:buFont typeface="Wingdings" pitchFamily="2" charset="2"/>
              <a:buChar char="Ø"/>
            </a:pPr>
            <a:r>
              <a:rPr lang="en-US" sz="2000" dirty="0" smtClean="0"/>
              <a:t>29 practices not participating.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Interviews at CMS with PQRS managers (coming attraction:  October 2012)</a:t>
            </a:r>
          </a:p>
          <a:p>
            <a:pPr lvl="1"/>
            <a:endParaRPr lang="en-US" sz="1800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5029200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sz="11200" dirty="0" smtClean="0"/>
              <a:t>Participation decisions usually made by administrators – little evidence of physician buy-in and few linkages to other quality assurance (QA) activities.</a:t>
            </a:r>
          </a:p>
          <a:p>
            <a:pPr marL="455613" lvl="1" indent="-45561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1200" dirty="0" smtClean="0"/>
              <a:t>Viewed as a business decision rather than a QA issue, consequently little QA spill over.</a:t>
            </a:r>
          </a:p>
          <a:p>
            <a:pPr marL="455613" lvl="1" indent="-45561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1200" dirty="0" smtClean="0"/>
              <a:t>Wide agreement that the program is not difficult to implement.</a:t>
            </a:r>
          </a:p>
          <a:p>
            <a:pPr marL="455613" lvl="1" indent="-45561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1200" dirty="0" smtClean="0"/>
              <a:t>Wide concern that measures are inadequate – specialist associations need to be more visibly involved for measures to have legitimacy.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Conclusions thus </a:t>
            </a:r>
            <a:r>
              <a:rPr lang="en-US" sz="4000" dirty="0" smtClean="0"/>
              <a:t>far</a:t>
            </a:r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Conclusions thus far </a:t>
            </a:r>
            <a:r>
              <a:rPr lang="en-US" sz="3200" dirty="0" smtClean="0"/>
              <a:t>(continued)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4958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Practice strategies regarding adoption of innovations trumps most other factors: early adopters vs. wait and </a:t>
            </a:r>
            <a:r>
              <a:rPr lang="en-US" dirty="0" smtClean="0"/>
              <a:t>see.</a:t>
            </a:r>
            <a:endParaRPr lang="en-US" dirty="0"/>
          </a:p>
          <a:p>
            <a:r>
              <a:rPr lang="en-US" sz="2800" dirty="0" smtClean="0"/>
              <a:t>Only three non-participants said that they might phase out care for Medicare patients when PQRS becomes mandatory.</a:t>
            </a:r>
          </a:p>
          <a:p>
            <a:pPr lvl="0"/>
            <a:r>
              <a:rPr lang="en-US" sz="2800" dirty="0" smtClean="0"/>
              <a:t>Participating </a:t>
            </a:r>
            <a:r>
              <a:rPr lang="en-US" sz="2800" dirty="0"/>
              <a:t>and </a:t>
            </a:r>
            <a:r>
              <a:rPr lang="en-US" sz="2800" dirty="0" smtClean="0"/>
              <a:t>non-participating </a:t>
            </a:r>
            <a:r>
              <a:rPr lang="en-US" sz="2800" dirty="0"/>
              <a:t>sites would like to have a more collaborative relationship with </a:t>
            </a:r>
            <a:r>
              <a:rPr lang="en-US" sz="2800" dirty="0" smtClean="0"/>
              <a:t>CMS.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is the</a:t>
            </a:r>
            <a:br>
              <a:rPr lang="en-US" sz="3600" dirty="0" smtClean="0"/>
            </a:br>
            <a:r>
              <a:rPr lang="en-US" sz="3600" dirty="0" smtClean="0"/>
              <a:t>Physician Quality Reporting System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8001000" cy="4495800"/>
          </a:xfrm>
        </p:spPr>
        <p:txBody>
          <a:bodyPr>
            <a:noAutofit/>
          </a:bodyPr>
          <a:lstStyle/>
          <a:p>
            <a:pPr marL="457200" indent="-457200" algn="l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Beginning in </a:t>
            </a:r>
            <a:r>
              <a:rPr lang="en-US" sz="2000" dirty="0">
                <a:solidFill>
                  <a:schemeClr val="tx1"/>
                </a:solidFill>
              </a:rPr>
              <a:t>mid-2007 physicians were given the opportunity to report a new set of quality measures for Medicare beneficiaries under the </a:t>
            </a:r>
            <a:r>
              <a:rPr lang="en-US" sz="2000" dirty="0" smtClean="0">
                <a:solidFill>
                  <a:schemeClr val="tx1"/>
                </a:solidFill>
              </a:rPr>
              <a:t>CMS </a:t>
            </a:r>
            <a:r>
              <a:rPr lang="en-US" sz="2000" dirty="0">
                <a:solidFill>
                  <a:schemeClr val="tx1"/>
                </a:solidFill>
              </a:rPr>
              <a:t>Physician Quality Reporting System or </a:t>
            </a:r>
            <a:r>
              <a:rPr lang="en-US" sz="2000" dirty="0" smtClean="0">
                <a:solidFill>
                  <a:schemeClr val="tx1"/>
                </a:solidFill>
              </a:rPr>
              <a:t>PQRS.  </a:t>
            </a:r>
          </a:p>
          <a:p>
            <a:pPr marL="457200" indent="-457200" algn="l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PQRS measures are developed and approved by organizations such as the National Quality Form (NQF) and National Committee for Quality Assurance (NCQA).</a:t>
            </a:r>
          </a:p>
          <a:p>
            <a:pPr marL="457200" indent="-457200" algn="l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Examples of PQRS Measures:  </a:t>
            </a:r>
          </a:p>
          <a:p>
            <a:pPr marL="914400" lvl="1" indent="-457200" algn="l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Diabetes Mellitus: Hemoglobin A1c Poor Control in Diabetes Mellitus.  </a:t>
            </a:r>
            <a:r>
              <a:rPr lang="en-US" sz="1600" dirty="0" smtClean="0">
                <a:solidFill>
                  <a:schemeClr val="tx1"/>
                </a:solidFill>
              </a:rPr>
              <a:t>Developed by the NCQA.  A patient aged 18 through 75 years with diabetes mellitus whose most recent hemoglobin A1c was greater than nine percent.</a:t>
            </a:r>
          </a:p>
          <a:p>
            <a:pPr marL="914400" lvl="1" indent="-457200" algn="l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Coronary Artery Disease (CAD): Oral Antiplatelet Therapy Prescribed for Patients with CAD. </a:t>
            </a:r>
            <a:r>
              <a:rPr lang="en-US" sz="1600" dirty="0" smtClean="0">
                <a:solidFill>
                  <a:schemeClr val="tx1"/>
                </a:solidFill>
              </a:rPr>
              <a:t> Developed by the American Medical Association-sponsored Physician Consortium on Performance Improvement.  A patient aged 18 years and older with a diagnosis of CAD who was prescribed oral antiplatelet therapy.</a:t>
            </a:r>
          </a:p>
          <a:p>
            <a:pPr marL="457200" indent="-457200" algn="l">
              <a:spcAft>
                <a:spcPts val="1200"/>
              </a:spcAft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7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1"/>
            <a:ext cx="7772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PQRS Measures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PQRS </a:t>
            </a:r>
            <a:r>
              <a:rPr lang="en-US" sz="2400" dirty="0">
                <a:solidFill>
                  <a:schemeClr val="tx1"/>
                </a:solidFill>
              </a:rPr>
              <a:t>includes both process and outcome </a:t>
            </a:r>
            <a:r>
              <a:rPr lang="en-US" sz="2400" dirty="0" smtClean="0">
                <a:solidFill>
                  <a:schemeClr val="tx1"/>
                </a:solidFill>
              </a:rPr>
              <a:t>measures.</a:t>
            </a:r>
          </a:p>
          <a:p>
            <a:pPr marL="342900" indent="-342900" algn="l">
              <a:spcBef>
                <a:spcPts val="18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PQRS includes measures </a:t>
            </a:r>
            <a:r>
              <a:rPr lang="en-US" sz="2400" dirty="0">
                <a:solidFill>
                  <a:schemeClr val="tx1"/>
                </a:solidFill>
              </a:rPr>
              <a:t>indicating both desirable and undesirable outcomes.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18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Currently, the PQRS reporting system is voluntary – physicians earn an incentive payment simply for reporting PQRS measures.  1.5 percent (2007-2008) increased to 2.0 percent (2009-2010)</a:t>
            </a:r>
          </a:p>
          <a:p>
            <a:pPr marL="914400" lvl="1" indent="-4572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Later decreased by ACA, to become a penalty for non-participation in 2015 </a:t>
            </a:r>
          </a:p>
          <a:p>
            <a:pPr marL="342900" lvl="1" indent="-342900" algn="l">
              <a:spcBef>
                <a:spcPts val="18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No rewards or penalties tied to the performance on PQRS process or outcome measures</a:t>
            </a:r>
          </a:p>
          <a:p>
            <a:pPr marL="457200" indent="-457200" algn="l">
              <a:spcBef>
                <a:spcPts val="12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6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Autofit/>
          </a:bodyPr>
          <a:lstStyle/>
          <a:p>
            <a:r>
              <a:rPr lang="en-US" sz="4000" dirty="0"/>
              <a:t>An </a:t>
            </a:r>
            <a:r>
              <a:rPr lang="en-US" sz="4000" dirty="0" smtClean="0"/>
              <a:t>Example </a:t>
            </a:r>
            <a:r>
              <a:rPr lang="en-US" sz="4000" dirty="0"/>
              <a:t>of a Part B </a:t>
            </a:r>
            <a:r>
              <a:rPr lang="en-US" sz="4000" dirty="0" smtClean="0"/>
              <a:t>Claim With PQRS Reports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077200" cy="4953000"/>
          </a:xfrm>
        </p:spPr>
        <p:txBody>
          <a:bodyPr>
            <a:no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07" y="1676400"/>
            <a:ext cx="85725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352800" y="3276600"/>
            <a:ext cx="6858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63132" y="3657600"/>
            <a:ext cx="6858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363132" y="3962400"/>
            <a:ext cx="6858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363132" y="4267200"/>
            <a:ext cx="6858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363132" y="4648200"/>
            <a:ext cx="6858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6600" y="2819400"/>
            <a:ext cx="259080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Evaluation and Management Visit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999" y="6400800"/>
            <a:ext cx="8358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 </a:t>
            </a:r>
            <a:r>
              <a:rPr lang="en-US" sz="1200" dirty="0"/>
              <a:t>2010 Physician Quality Reporting </a:t>
            </a:r>
            <a:r>
              <a:rPr lang="en-US" sz="1200" dirty="0" smtClean="0"/>
              <a:t>Initiative Implementation Guide: CMS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558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Specific Aims of Our Project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8534400" cy="4953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b="1" u="sng" dirty="0" smtClean="0">
                <a:solidFill>
                  <a:schemeClr val="tx1"/>
                </a:solidFill>
              </a:rPr>
              <a:t>QUANTITATIVE ANALYSES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Is </a:t>
            </a:r>
            <a:r>
              <a:rPr lang="en-US" sz="2400" dirty="0">
                <a:solidFill>
                  <a:schemeClr val="tx1"/>
                </a:solidFill>
              </a:rPr>
              <a:t>there a relationship between the </a:t>
            </a:r>
            <a:r>
              <a:rPr lang="en-US" sz="2400" dirty="0" smtClean="0">
                <a:solidFill>
                  <a:schemeClr val="tx1"/>
                </a:solidFill>
              </a:rPr>
              <a:t>PQRS </a:t>
            </a:r>
            <a:r>
              <a:rPr lang="en-US" sz="2400" dirty="0">
                <a:solidFill>
                  <a:schemeClr val="tx1"/>
                </a:solidFill>
              </a:rPr>
              <a:t>measures and the outcome measures </a:t>
            </a:r>
            <a:r>
              <a:rPr lang="en-US" sz="2400" dirty="0" smtClean="0">
                <a:solidFill>
                  <a:schemeClr val="tx1"/>
                </a:solidFill>
              </a:rPr>
              <a:t>(avoidable utilization and cost) in cross sectional data</a:t>
            </a:r>
            <a:r>
              <a:rPr lang="en-US" sz="2400" dirty="0">
                <a:solidFill>
                  <a:schemeClr val="tx1"/>
                </a:solidFill>
              </a:rPr>
              <a:t>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Was </a:t>
            </a:r>
            <a:r>
              <a:rPr lang="en-US" sz="2400" dirty="0">
                <a:solidFill>
                  <a:schemeClr val="tx1"/>
                </a:solidFill>
              </a:rPr>
              <a:t>the onset of </a:t>
            </a:r>
            <a:r>
              <a:rPr lang="en-US" sz="2400" dirty="0" smtClean="0">
                <a:solidFill>
                  <a:schemeClr val="tx1"/>
                </a:solidFill>
              </a:rPr>
              <a:t>PQRS </a:t>
            </a:r>
            <a:r>
              <a:rPr lang="en-US" sz="2400" dirty="0">
                <a:solidFill>
                  <a:schemeClr val="tx1"/>
                </a:solidFill>
              </a:rPr>
              <a:t>reporting associated with a change in the value of the </a:t>
            </a:r>
            <a:r>
              <a:rPr lang="en-US" sz="2400" dirty="0" smtClean="0">
                <a:solidFill>
                  <a:schemeClr val="tx1"/>
                </a:solidFill>
              </a:rPr>
              <a:t>outcome measures</a:t>
            </a:r>
            <a:r>
              <a:rPr lang="en-US" sz="2400" dirty="0">
                <a:solidFill>
                  <a:schemeClr val="tx1"/>
                </a:solidFill>
              </a:rPr>
              <a:t>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Was </a:t>
            </a:r>
            <a:r>
              <a:rPr lang="en-US" sz="2400" dirty="0">
                <a:solidFill>
                  <a:schemeClr val="tx1"/>
                </a:solidFill>
              </a:rPr>
              <a:t>the frequency of </a:t>
            </a:r>
            <a:r>
              <a:rPr lang="en-US" sz="2400" dirty="0" smtClean="0">
                <a:solidFill>
                  <a:schemeClr val="tx1"/>
                </a:solidFill>
              </a:rPr>
              <a:t>PQRS </a:t>
            </a:r>
            <a:r>
              <a:rPr lang="en-US" sz="2400" dirty="0">
                <a:solidFill>
                  <a:schemeClr val="tx1"/>
                </a:solidFill>
              </a:rPr>
              <a:t>reporting associated with a change in the value of the </a:t>
            </a:r>
            <a:r>
              <a:rPr lang="en-US" sz="2400" dirty="0" smtClean="0">
                <a:solidFill>
                  <a:schemeClr val="tx1"/>
                </a:solidFill>
              </a:rPr>
              <a:t>outcome measures</a:t>
            </a:r>
            <a:r>
              <a:rPr lang="en-US" sz="2400" dirty="0">
                <a:solidFill>
                  <a:schemeClr val="tx1"/>
                </a:solidFill>
              </a:rPr>
              <a:t>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Do </a:t>
            </a:r>
            <a:r>
              <a:rPr lang="en-US" sz="2400" dirty="0">
                <a:solidFill>
                  <a:schemeClr val="tx1"/>
                </a:solidFill>
              </a:rPr>
              <a:t>these results vary according to the race, ethnicity, or sex of the patient? Do they vary </a:t>
            </a:r>
            <a:r>
              <a:rPr lang="en-US" sz="2400" dirty="0" smtClean="0">
                <a:solidFill>
                  <a:schemeClr val="tx1"/>
                </a:solidFill>
              </a:rPr>
              <a:t>by type </a:t>
            </a:r>
            <a:r>
              <a:rPr lang="en-US" sz="2400" dirty="0">
                <a:solidFill>
                  <a:schemeClr val="tx1"/>
                </a:solidFill>
              </a:rPr>
              <a:t>of chronic illness?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84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Results So Far – </a:t>
            </a:r>
            <a:br>
              <a:rPr lang="en-US" sz="4000" dirty="0" smtClean="0"/>
            </a:br>
            <a:r>
              <a:rPr lang="en-US" sz="4000" dirty="0" smtClean="0"/>
              <a:t>Quantitative Analysis</a:t>
            </a:r>
            <a:endParaRPr lang="en-US" sz="4000" strike="sngStrik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077200" cy="4953000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To date, we have results on the second and third aims of our quantitative analysis:</a:t>
            </a:r>
          </a:p>
          <a:p>
            <a:pPr marL="511175" indent="-511175" algn="l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2. 	Was PQRS associated with a change in outcome measures?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AutoNum type="arabicPeriod" startAt="3"/>
            </a:pPr>
            <a:r>
              <a:rPr lang="en-US" sz="2400" dirty="0" smtClean="0">
                <a:solidFill>
                  <a:schemeClr val="tx1"/>
                </a:solidFill>
              </a:rPr>
              <a:t>Was frequency of PQRS reporting associated with a change in outcome measures?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2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Data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077200" cy="4953000"/>
          </a:xfrm>
        </p:spPr>
        <p:txBody>
          <a:bodyPr>
            <a:noAutofit/>
          </a:bodyPr>
          <a:lstStyle/>
          <a:p>
            <a:pPr marL="463550" indent="-463550" algn="l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We originally planned to analyze claims data from 2000 to 2010, allowing us to establish a clear time trend for each practice in the pre-PQRS time period.</a:t>
            </a:r>
          </a:p>
          <a:p>
            <a:pPr marL="463550" lvl="0" indent="-46355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Budget limitations restricted our beneficiary sample size to 1,999,999 beneficiaries per year for four years of data.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Pre-PQRS years: 2005 and 2006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Post-PQRS years: 2008 and 2009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2007 was a transition year</a:t>
            </a:r>
          </a:p>
          <a:p>
            <a:pPr marL="463550" indent="-463550" algn="l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280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Revised Sampling Strategy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077200" cy="4953000"/>
          </a:xfrm>
        </p:spPr>
        <p:txBody>
          <a:bodyPr>
            <a:noAutofit/>
          </a:bodyPr>
          <a:lstStyle/>
          <a:p>
            <a:pPr marL="342900" lvl="0" indent="-34290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Drew random sample of TINs from the population of TINs that reported a PQRS measure in </a:t>
            </a:r>
            <a:r>
              <a:rPr lang="en-US" sz="2400" i="1" dirty="0" smtClean="0">
                <a:solidFill>
                  <a:schemeClr val="tx1"/>
                </a:solidFill>
              </a:rPr>
              <a:t>either </a:t>
            </a:r>
            <a:r>
              <a:rPr lang="en-US" sz="2400" dirty="0" smtClean="0">
                <a:solidFill>
                  <a:schemeClr val="tx1"/>
                </a:solidFill>
              </a:rPr>
              <a:t>2008 or 2009. 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= the “cases” or “treatment group” TINs. </a:t>
            </a:r>
          </a:p>
          <a:p>
            <a:pPr marL="342900" lvl="0" indent="-342900" algn="l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Drew a sample of non-reporting TINS matched by zip code and practice size. 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= the “control” TINs.  </a:t>
            </a:r>
          </a:p>
          <a:p>
            <a:pPr marL="342900" lvl="1" indent="-342900" algn="l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Drew equal sized samples of treatment and control TINs from the 2008 and 2009 combined data.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2,744 </a:t>
            </a:r>
            <a:r>
              <a:rPr lang="en-US" sz="2000" dirty="0" smtClean="0">
                <a:solidFill>
                  <a:schemeClr val="tx1"/>
                </a:solidFill>
              </a:rPr>
              <a:t>TINs were present in all four years.</a:t>
            </a:r>
            <a:endParaRPr lang="en-US" sz="2000" dirty="0">
              <a:solidFill>
                <a:schemeClr val="tx1"/>
              </a:solidFill>
            </a:endParaRPr>
          </a:p>
          <a:p>
            <a:pPr lvl="0" algn="l"/>
            <a:r>
              <a:rPr lang="en-US" sz="24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896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Revised Sampling Strategy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953000"/>
          </a:xfrm>
        </p:spPr>
        <p:txBody>
          <a:bodyPr>
            <a:noAutofit/>
          </a:bodyPr>
          <a:lstStyle/>
          <a:p>
            <a:pPr marL="457200" lvl="0" indent="-457200" algn="l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Then we:</a:t>
            </a:r>
          </a:p>
          <a:p>
            <a:pPr marL="860425" lvl="1" indent="-403225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Drew a 100 percent sample of all beneficiaries from treatment and control TINs who met the denominator criteria for at least one PQRS measure for caseloads less than 1000 beneficiaries and </a:t>
            </a:r>
          </a:p>
          <a:p>
            <a:pPr marL="860425" lvl="1" indent="-403225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Randomly sampled 1000 beneficiaries in TINs with larger than 1000 beneficiary caseloads.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 algn="l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u="sng" dirty="0" smtClean="0">
                <a:solidFill>
                  <a:schemeClr val="tx1"/>
                </a:solidFill>
              </a:rPr>
              <a:t>Thus, our results apply only to beneficiaries who were </a:t>
            </a:r>
            <a:r>
              <a:rPr lang="en-US" sz="2800" i="1" u="sng" dirty="0" smtClean="0">
                <a:solidFill>
                  <a:schemeClr val="tx1"/>
                </a:solidFill>
              </a:rPr>
              <a:t>eligible</a:t>
            </a:r>
            <a:r>
              <a:rPr lang="en-US" sz="2800" u="sng" dirty="0" smtClean="0">
                <a:solidFill>
                  <a:schemeClr val="tx1"/>
                </a:solidFill>
              </a:rPr>
              <a:t> for PQRS reporting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marL="1371600" lvl="1" indent="-914400" algn="l"/>
            <a:endParaRPr lang="en-US" sz="2400" dirty="0">
              <a:solidFill>
                <a:schemeClr val="tx1"/>
              </a:solidFill>
            </a:endParaRPr>
          </a:p>
          <a:p>
            <a:pPr lvl="0" algn="l"/>
            <a:r>
              <a:rPr lang="en-US" sz="24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80F3-E5B0-42A6-A1F0-0A13F87829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873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854</Words>
  <Application>Microsoft Office PowerPoint</Application>
  <PresentationFormat>On-screen Show (4:3)</PresentationFormat>
  <Paragraphs>123</Paragraphs>
  <Slides>15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The Effect of Medicare’s Physician Quality Reporting System (PQRS) on Quality of Care</vt:lpstr>
      <vt:lpstr>What is the Physician Quality Reporting System?</vt:lpstr>
      <vt:lpstr>PQRS Measures</vt:lpstr>
      <vt:lpstr>An Example of a Part B Claim With PQRS Reports</vt:lpstr>
      <vt:lpstr>The Specific Aims of Our Project</vt:lpstr>
      <vt:lpstr>Results So Far –  Quantitative Analysis</vt:lpstr>
      <vt:lpstr>Data</vt:lpstr>
      <vt:lpstr>Revised Sampling Strategy</vt:lpstr>
      <vt:lpstr>Revised Sampling Strategy</vt:lpstr>
      <vt:lpstr>Difference-in-Differences Estimation </vt:lpstr>
      <vt:lpstr>Conclusions thus far –  Quantitative  Specific Aims 2 and 3</vt:lpstr>
      <vt:lpstr>The Specific Aims of Our Project  </vt:lpstr>
      <vt:lpstr>Data and Methods for Qualitative Analysis</vt:lpstr>
      <vt:lpstr>Conclusions thus far</vt:lpstr>
      <vt:lpstr>Conclusions thus far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Medicare’s Physician Quality Reporting System on Quality of Care (PQRS)</dc:title>
  <dc:creator>Susan Dowd</dc:creator>
  <cp:lastModifiedBy>dowdx001</cp:lastModifiedBy>
  <cp:revision>32</cp:revision>
  <dcterms:created xsi:type="dcterms:W3CDTF">2012-08-30T21:15:43Z</dcterms:created>
  <dcterms:modified xsi:type="dcterms:W3CDTF">2012-09-06T19:08:54Z</dcterms:modified>
</cp:coreProperties>
</file>