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70" r:id="rId12"/>
    <p:sldId id="271" r:id="rId13"/>
    <p:sldId id="267" r:id="rId14"/>
    <p:sldId id="268" r:id="rId15"/>
    <p:sldId id="272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73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992" y="-84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dk2" tx1="lt1" bg2="dk1" tx2="lt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2636449889714982"/>
          <c:y val="4.1939890710382476E-2"/>
          <c:w val="0.85658784515554309"/>
          <c:h val="0.71305924874144822"/>
        </c:manualLayout>
      </c:layout>
      <c:barChart>
        <c:barDir val="col"/>
        <c:grouping val="clustered"/>
        <c:ser>
          <c:idx val="0"/>
          <c:order val="0"/>
          <c:tx>
            <c:strRef>
              <c:f>Sheet1!$A$3</c:f>
              <c:strCache>
                <c:ptCount val="1"/>
                <c:pt idx="0">
                  <c:v>10,000 uninsured per ED</c:v>
                </c:pt>
              </c:strCache>
            </c:strRef>
          </c:tx>
          <c:dLbls>
            <c:txPr>
              <a:bodyPr/>
              <a:lstStyle/>
              <a:p>
                <a:pPr>
                  <a:defRPr sz="1400"/>
                </a:pPr>
                <a:endParaRPr lang="en-US"/>
              </a:p>
            </c:txPr>
            <c:showVal val="1"/>
          </c:dLbls>
          <c:cat>
            <c:strRef>
              <c:f>(Sheet1!$C$1,Sheet1!$D$1)</c:f>
              <c:strCache>
                <c:ptCount val="2"/>
                <c:pt idx="0">
                  <c:v>Uninsured All Year</c:v>
                </c:pt>
                <c:pt idx="1">
                  <c:v>Insured Anytime</c:v>
                </c:pt>
              </c:strCache>
            </c:strRef>
          </c:cat>
          <c:val>
            <c:numRef>
              <c:f>(Sheet1!$C$3,Sheet1!$D$3)</c:f>
              <c:numCache>
                <c:formatCode>"$"#,##0</c:formatCode>
                <c:ptCount val="2"/>
                <c:pt idx="0">
                  <c:v>1004.388</c:v>
                </c:pt>
                <c:pt idx="1">
                  <c:v>949.84659999999928</c:v>
                </c:pt>
              </c:numCache>
            </c:numRef>
          </c:val>
        </c:ser>
        <c:ser>
          <c:idx val="1"/>
          <c:order val="1"/>
          <c:tx>
            <c:strRef>
              <c:f>Sheet1!$A$4</c:f>
              <c:strCache>
                <c:ptCount val="1"/>
                <c:pt idx="0">
                  <c:v>20,000  uninsured per ED</c:v>
                </c:pt>
              </c:strCache>
            </c:strRef>
          </c:tx>
          <c:dLbls>
            <c:txPr>
              <a:bodyPr/>
              <a:lstStyle/>
              <a:p>
                <a:pPr>
                  <a:defRPr sz="1400"/>
                </a:pPr>
                <a:endParaRPr lang="en-US"/>
              </a:p>
            </c:txPr>
            <c:showVal val="1"/>
          </c:dLbls>
          <c:cat>
            <c:strRef>
              <c:f>(Sheet1!$C$1,Sheet1!$D$1)</c:f>
              <c:strCache>
                <c:ptCount val="2"/>
                <c:pt idx="0">
                  <c:v>Uninsured All Year</c:v>
                </c:pt>
                <c:pt idx="1">
                  <c:v>Insured Anytime</c:v>
                </c:pt>
              </c:strCache>
            </c:strRef>
          </c:cat>
          <c:val>
            <c:numRef>
              <c:f>(Sheet1!$C$4,Sheet1!$D$4)</c:f>
              <c:numCache>
                <c:formatCode>"$"#,##0</c:formatCode>
                <c:ptCount val="2"/>
                <c:pt idx="0">
                  <c:v>1008.8019999999996</c:v>
                </c:pt>
                <c:pt idx="1">
                  <c:v>1005.717</c:v>
                </c:pt>
              </c:numCache>
            </c:numRef>
          </c:val>
        </c:ser>
        <c:ser>
          <c:idx val="2"/>
          <c:order val="2"/>
          <c:tx>
            <c:strRef>
              <c:f>Sheet1!$A$5</c:f>
              <c:strCache>
                <c:ptCount val="1"/>
                <c:pt idx="0">
                  <c:v>30,000  uninsured per ED</c:v>
                </c:pt>
              </c:strCache>
            </c:strRef>
          </c:tx>
          <c:dLbls>
            <c:txPr>
              <a:bodyPr/>
              <a:lstStyle/>
              <a:p>
                <a:pPr>
                  <a:defRPr sz="1400"/>
                </a:pPr>
                <a:endParaRPr lang="en-US"/>
              </a:p>
            </c:txPr>
            <c:showVal val="1"/>
          </c:dLbls>
          <c:cat>
            <c:strRef>
              <c:f>(Sheet1!$C$1,Sheet1!$D$1)</c:f>
              <c:strCache>
                <c:ptCount val="2"/>
                <c:pt idx="0">
                  <c:v>Uninsured All Year</c:v>
                </c:pt>
                <c:pt idx="1">
                  <c:v>Insured Anytime</c:v>
                </c:pt>
              </c:strCache>
            </c:strRef>
          </c:cat>
          <c:val>
            <c:numRef>
              <c:f>(Sheet1!$C$5,Sheet1!$D$5)</c:f>
              <c:numCache>
                <c:formatCode>"$"#,##0</c:formatCode>
                <c:ptCount val="2"/>
                <c:pt idx="0">
                  <c:v>1013.236</c:v>
                </c:pt>
                <c:pt idx="1">
                  <c:v>1064.875</c:v>
                </c:pt>
              </c:numCache>
            </c:numRef>
          </c:val>
        </c:ser>
        <c:axId val="115210880"/>
        <c:axId val="115298688"/>
      </c:barChart>
      <c:catAx>
        <c:axId val="115210880"/>
        <c:scaling>
          <c:orientation val="minMax"/>
        </c:scaling>
        <c:axPos val="b"/>
        <c:numFmt formatCode="General" sourceLinked="1"/>
        <c:majorTickMark val="none"/>
        <c:tickLblPos val="nextTo"/>
        <c:crossAx val="115298688"/>
        <c:crosses val="autoZero"/>
        <c:auto val="1"/>
        <c:lblAlgn val="ctr"/>
        <c:lblOffset val="100"/>
      </c:catAx>
      <c:valAx>
        <c:axId val="115298688"/>
        <c:scaling>
          <c:orientation val="minMax"/>
          <c:max val="1300"/>
          <c:min val="500"/>
        </c:scaling>
        <c:axPos val="l"/>
        <c:majorGridlines/>
        <c:numFmt formatCode="&quot;$&quot;#,##0" sourceLinked="1"/>
        <c:majorTickMark val="none"/>
        <c:tickLblPos val="nextTo"/>
        <c:crossAx val="115210880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7.0007657411672863E-2"/>
          <c:y val="0.86914633621616999"/>
          <c:w val="0.87393264528489589"/>
          <c:h val="7.894109547781937E-2"/>
        </c:manualLayout>
      </c:layout>
      <c:spPr>
        <a:noFill/>
        <a:ln>
          <a:solidFill>
            <a:srgbClr val="8CF4EA"/>
          </a:solidFill>
        </a:ln>
      </c:spPr>
      <c:txPr>
        <a:bodyPr/>
        <a:lstStyle/>
        <a:p>
          <a:pPr>
            <a:defRPr sz="1400"/>
          </a:pPr>
          <a:endParaRPr lang="en-US"/>
        </a:p>
      </c:txPr>
    </c:legend>
    <c:plotVisOnly val="1"/>
  </c:chart>
  <c:txPr>
    <a:bodyPr/>
    <a:lstStyle/>
    <a:p>
      <a:pPr>
        <a:defRPr sz="1800"/>
      </a:pPr>
      <a:endParaRPr lang="en-US"/>
    </a:p>
  </c:txPr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1861556437564642"/>
          <c:y val="3.3743169398907105E-2"/>
          <c:w val="0.87495428433708533"/>
          <c:h val="0.76016924608561864"/>
        </c:manualLayout>
      </c:layout>
      <c:barChart>
        <c:barDir val="col"/>
        <c:grouping val="clustered"/>
        <c:ser>
          <c:idx val="0"/>
          <c:order val="0"/>
          <c:tx>
            <c:strRef>
              <c:f>Sheet1!$A$3</c:f>
              <c:strCache>
                <c:ptCount val="1"/>
                <c:pt idx="0">
                  <c:v>10,000 uninsured per ED</c:v>
                </c:pt>
              </c:strCache>
            </c:strRef>
          </c:tx>
          <c:dLbls>
            <c:txPr>
              <a:bodyPr/>
              <a:lstStyle/>
              <a:p>
                <a:pPr>
                  <a:defRPr sz="1100"/>
                </a:pPr>
                <a:endParaRPr lang="en-US"/>
              </a:p>
            </c:txPr>
            <c:showVal val="1"/>
          </c:dLbls>
          <c:cat>
            <c:strRef>
              <c:f>(Sheet1!$D$1,Sheet1!$E$1,Sheet1!$F$1)</c:f>
              <c:strCache>
                <c:ptCount val="3"/>
                <c:pt idx="0">
                  <c:v>Uninsured All Year</c:v>
                </c:pt>
                <c:pt idx="1">
                  <c:v>Private</c:v>
                </c:pt>
                <c:pt idx="2">
                  <c:v>Public</c:v>
                </c:pt>
              </c:strCache>
            </c:strRef>
          </c:cat>
          <c:val>
            <c:numRef>
              <c:f>(Sheet1!$D$3,Sheet1!$E$3,Sheet1!$F$3)</c:f>
              <c:numCache>
                <c:formatCode>"$"#,##0</c:formatCode>
                <c:ptCount val="3"/>
                <c:pt idx="0">
                  <c:v>1004.388</c:v>
                </c:pt>
                <c:pt idx="1">
                  <c:v>1116.0709999999999</c:v>
                </c:pt>
                <c:pt idx="2">
                  <c:v>579.15470000000005</c:v>
                </c:pt>
              </c:numCache>
            </c:numRef>
          </c:val>
        </c:ser>
        <c:ser>
          <c:idx val="1"/>
          <c:order val="1"/>
          <c:tx>
            <c:strRef>
              <c:f>Sheet1!$A$4</c:f>
              <c:strCache>
                <c:ptCount val="1"/>
                <c:pt idx="0">
                  <c:v>20,000  uninsured per ED</c:v>
                </c:pt>
              </c:strCache>
            </c:strRef>
          </c:tx>
          <c:dLbls>
            <c:txPr>
              <a:bodyPr/>
              <a:lstStyle/>
              <a:p>
                <a:pPr>
                  <a:defRPr sz="1100"/>
                </a:pPr>
                <a:endParaRPr lang="en-US"/>
              </a:p>
            </c:txPr>
            <c:showVal val="1"/>
          </c:dLbls>
          <c:cat>
            <c:strRef>
              <c:f>(Sheet1!$D$1,Sheet1!$E$1,Sheet1!$F$1)</c:f>
              <c:strCache>
                <c:ptCount val="3"/>
                <c:pt idx="0">
                  <c:v>Uninsured All Year</c:v>
                </c:pt>
                <c:pt idx="1">
                  <c:v>Private</c:v>
                </c:pt>
                <c:pt idx="2">
                  <c:v>Public</c:v>
                </c:pt>
              </c:strCache>
            </c:strRef>
          </c:cat>
          <c:val>
            <c:numRef>
              <c:f>(Sheet1!$D$4,Sheet1!$E$4,Sheet1!$F$4)</c:f>
              <c:numCache>
                <c:formatCode>"$"#,##0</c:formatCode>
                <c:ptCount val="3"/>
                <c:pt idx="0">
                  <c:v>1008.8019999999996</c:v>
                </c:pt>
                <c:pt idx="1">
                  <c:v>1177.059</c:v>
                </c:pt>
                <c:pt idx="2">
                  <c:v>662.05070000000001</c:v>
                </c:pt>
              </c:numCache>
            </c:numRef>
          </c:val>
        </c:ser>
        <c:ser>
          <c:idx val="2"/>
          <c:order val="2"/>
          <c:tx>
            <c:strRef>
              <c:f>Sheet1!$A$5</c:f>
              <c:strCache>
                <c:ptCount val="1"/>
                <c:pt idx="0">
                  <c:v>30,000  uninsured per ED</c:v>
                </c:pt>
              </c:strCache>
            </c:strRef>
          </c:tx>
          <c:dLbls>
            <c:txPr>
              <a:bodyPr/>
              <a:lstStyle/>
              <a:p>
                <a:pPr>
                  <a:defRPr sz="1100"/>
                </a:pPr>
                <a:endParaRPr lang="en-US"/>
              </a:p>
            </c:txPr>
            <c:showVal val="1"/>
          </c:dLbls>
          <c:cat>
            <c:strRef>
              <c:f>(Sheet1!$D$1,Sheet1!$E$1,Sheet1!$F$1)</c:f>
              <c:strCache>
                <c:ptCount val="3"/>
                <c:pt idx="0">
                  <c:v>Uninsured All Year</c:v>
                </c:pt>
                <c:pt idx="1">
                  <c:v>Private</c:v>
                </c:pt>
                <c:pt idx="2">
                  <c:v>Public</c:v>
                </c:pt>
              </c:strCache>
            </c:strRef>
          </c:cat>
          <c:val>
            <c:numRef>
              <c:f>(Sheet1!$D$5,Sheet1!$E$5,Sheet1!$F$5)</c:f>
              <c:numCache>
                <c:formatCode>"$"#,##0</c:formatCode>
                <c:ptCount val="3"/>
                <c:pt idx="0">
                  <c:v>1013.236</c:v>
                </c:pt>
                <c:pt idx="1">
                  <c:v>1241.3799999999999</c:v>
                </c:pt>
                <c:pt idx="2">
                  <c:v>756.81199999999956</c:v>
                </c:pt>
              </c:numCache>
            </c:numRef>
          </c:val>
        </c:ser>
        <c:axId val="89378816"/>
        <c:axId val="94956544"/>
      </c:barChart>
      <c:catAx>
        <c:axId val="89378816"/>
        <c:scaling>
          <c:orientation val="minMax"/>
        </c:scaling>
        <c:axPos val="b"/>
        <c:numFmt formatCode="General" sourceLinked="1"/>
        <c:majorTickMark val="none"/>
        <c:tickLblPos val="nextTo"/>
        <c:crossAx val="94956544"/>
        <c:crosses val="autoZero"/>
        <c:auto val="1"/>
        <c:lblAlgn val="ctr"/>
        <c:lblOffset val="100"/>
      </c:catAx>
      <c:valAx>
        <c:axId val="94956544"/>
        <c:scaling>
          <c:orientation val="minMax"/>
          <c:min val="500"/>
        </c:scaling>
        <c:axPos val="l"/>
        <c:majorGridlines/>
        <c:numFmt formatCode="&quot;$&quot;#,##0" sourceLinked="1"/>
        <c:majorTickMark val="none"/>
        <c:tickLblPos val="nextTo"/>
        <c:crossAx val="89378816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7.3246834072126107E-2"/>
          <c:y val="0.9152769481401033"/>
          <c:w val="0.8999999389847676"/>
          <c:h val="6.1734546112770392E-2"/>
        </c:manualLayout>
      </c:layout>
      <c:spPr>
        <a:noFill/>
        <a:ln w="9525">
          <a:solidFill>
            <a:schemeClr val="accent1"/>
          </a:solidFill>
        </a:ln>
      </c:spPr>
      <c:txPr>
        <a:bodyPr/>
        <a:lstStyle/>
        <a:p>
          <a:pPr>
            <a:defRPr sz="1400"/>
          </a:pPr>
          <a:endParaRPr lang="en-US"/>
        </a:p>
      </c:txPr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10"/>
  <c:chart>
    <c:plotArea>
      <c:layout/>
      <c:lineChart>
        <c:grouping val="standard"/>
        <c:ser>
          <c:idx val="3"/>
          <c:order val="0"/>
          <c:tx>
            <c:strRef>
              <c:f>Sheet1!$D$1</c:f>
              <c:strCache>
                <c:ptCount val="1"/>
                <c:pt idx="0">
                  <c:v>Uninsured</c:v>
                </c:pt>
              </c:strCache>
            </c:strRef>
          </c:tx>
          <c:spPr>
            <a:ln>
              <a:solidFill>
                <a:srgbClr val="FFC000"/>
              </a:solidFill>
            </a:ln>
          </c:spPr>
          <c:marker>
            <c:symbol val="none"/>
          </c:marker>
          <c:cat>
            <c:numRef>
              <c:f>Sheet1!$G$2:$G$46</c:f>
              <c:numCache>
                <c:formatCode>General</c:formatCode>
                <c:ptCount val="45"/>
                <c:pt idx="0">
                  <c:v>2000</c:v>
                </c:pt>
                <c:pt idx="1">
                  <c:v>4000</c:v>
                </c:pt>
                <c:pt idx="2">
                  <c:v>6000</c:v>
                </c:pt>
                <c:pt idx="3">
                  <c:v>8000</c:v>
                </c:pt>
                <c:pt idx="4">
                  <c:v>10000</c:v>
                </c:pt>
                <c:pt idx="5">
                  <c:v>12000</c:v>
                </c:pt>
                <c:pt idx="6">
                  <c:v>14000</c:v>
                </c:pt>
                <c:pt idx="7">
                  <c:v>16000</c:v>
                </c:pt>
                <c:pt idx="8">
                  <c:v>18000</c:v>
                </c:pt>
                <c:pt idx="9">
                  <c:v>20000</c:v>
                </c:pt>
                <c:pt idx="10">
                  <c:v>22000</c:v>
                </c:pt>
                <c:pt idx="11">
                  <c:v>24000</c:v>
                </c:pt>
                <c:pt idx="12">
                  <c:v>26000</c:v>
                </c:pt>
                <c:pt idx="13">
                  <c:v>28000</c:v>
                </c:pt>
                <c:pt idx="14">
                  <c:v>30000</c:v>
                </c:pt>
                <c:pt idx="15">
                  <c:v>32000</c:v>
                </c:pt>
                <c:pt idx="16">
                  <c:v>34000</c:v>
                </c:pt>
                <c:pt idx="17">
                  <c:v>36000</c:v>
                </c:pt>
                <c:pt idx="18">
                  <c:v>38000</c:v>
                </c:pt>
                <c:pt idx="19">
                  <c:v>40000</c:v>
                </c:pt>
                <c:pt idx="20">
                  <c:v>42000</c:v>
                </c:pt>
                <c:pt idx="21">
                  <c:v>44000</c:v>
                </c:pt>
                <c:pt idx="22">
                  <c:v>46000</c:v>
                </c:pt>
                <c:pt idx="23">
                  <c:v>48000</c:v>
                </c:pt>
                <c:pt idx="24">
                  <c:v>50000</c:v>
                </c:pt>
                <c:pt idx="25">
                  <c:v>52000</c:v>
                </c:pt>
                <c:pt idx="26">
                  <c:v>54000</c:v>
                </c:pt>
                <c:pt idx="27">
                  <c:v>56000</c:v>
                </c:pt>
                <c:pt idx="28">
                  <c:v>58000</c:v>
                </c:pt>
                <c:pt idx="29">
                  <c:v>60000</c:v>
                </c:pt>
                <c:pt idx="30">
                  <c:v>62000</c:v>
                </c:pt>
                <c:pt idx="31">
                  <c:v>64000</c:v>
                </c:pt>
                <c:pt idx="32">
                  <c:v>66000</c:v>
                </c:pt>
                <c:pt idx="33">
                  <c:v>68000</c:v>
                </c:pt>
                <c:pt idx="34">
                  <c:v>70000</c:v>
                </c:pt>
                <c:pt idx="35">
                  <c:v>72000</c:v>
                </c:pt>
                <c:pt idx="36">
                  <c:v>74000</c:v>
                </c:pt>
                <c:pt idx="37">
                  <c:v>76000</c:v>
                </c:pt>
                <c:pt idx="38">
                  <c:v>78000</c:v>
                </c:pt>
                <c:pt idx="39">
                  <c:v>80000</c:v>
                </c:pt>
                <c:pt idx="40">
                  <c:v>82000</c:v>
                </c:pt>
                <c:pt idx="41">
                  <c:v>84000</c:v>
                </c:pt>
                <c:pt idx="42">
                  <c:v>86000</c:v>
                </c:pt>
                <c:pt idx="43">
                  <c:v>88000</c:v>
                </c:pt>
                <c:pt idx="44">
                  <c:v>90000</c:v>
                </c:pt>
              </c:numCache>
            </c:numRef>
          </c:cat>
          <c:val>
            <c:numRef>
              <c:f>Sheet1!$D$2:$D$46</c:f>
              <c:numCache>
                <c:formatCode>"$"#,##0</c:formatCode>
                <c:ptCount val="45"/>
                <c:pt idx="0">
                  <c:v>1000.87</c:v>
                </c:pt>
                <c:pt idx="1">
                  <c:v>1001.748</c:v>
                </c:pt>
                <c:pt idx="2">
                  <c:v>1002.628</c:v>
                </c:pt>
                <c:pt idx="3">
                  <c:v>1003.5069999999994</c:v>
                </c:pt>
                <c:pt idx="4">
                  <c:v>1004.388</c:v>
                </c:pt>
                <c:pt idx="5">
                  <c:v>1005.269</c:v>
                </c:pt>
                <c:pt idx="6">
                  <c:v>1006.151</c:v>
                </c:pt>
                <c:pt idx="7">
                  <c:v>1007.034</c:v>
                </c:pt>
                <c:pt idx="8">
                  <c:v>1007.918</c:v>
                </c:pt>
                <c:pt idx="9">
                  <c:v>1008.8019999999993</c:v>
                </c:pt>
                <c:pt idx="10">
                  <c:v>1009.6880000000007</c:v>
                </c:pt>
                <c:pt idx="11">
                  <c:v>1010.5730000000005</c:v>
                </c:pt>
                <c:pt idx="12">
                  <c:v>1011.4599999999994</c:v>
                </c:pt>
                <c:pt idx="13">
                  <c:v>1012.348</c:v>
                </c:pt>
                <c:pt idx="14">
                  <c:v>1013.236</c:v>
                </c:pt>
                <c:pt idx="15">
                  <c:v>1014.125</c:v>
                </c:pt>
                <c:pt idx="16">
                  <c:v>1015.015</c:v>
                </c:pt>
                <c:pt idx="17">
                  <c:v>1015.9059999999994</c:v>
                </c:pt>
                <c:pt idx="18">
                  <c:v>1016.797</c:v>
                </c:pt>
                <c:pt idx="19">
                  <c:v>1017.6890000000005</c:v>
                </c:pt>
                <c:pt idx="20">
                  <c:v>1018.582</c:v>
                </c:pt>
                <c:pt idx="21">
                  <c:v>1019.476</c:v>
                </c:pt>
                <c:pt idx="22">
                  <c:v>1020.371</c:v>
                </c:pt>
                <c:pt idx="23">
                  <c:v>1021.266</c:v>
                </c:pt>
                <c:pt idx="24">
                  <c:v>1022.1619999999994</c:v>
                </c:pt>
                <c:pt idx="25">
                  <c:v>1023.059</c:v>
                </c:pt>
                <c:pt idx="26">
                  <c:v>1023.9569999999992</c:v>
                </c:pt>
                <c:pt idx="27">
                  <c:v>1024.855</c:v>
                </c:pt>
                <c:pt idx="28">
                  <c:v>1025.7550000000001</c:v>
                </c:pt>
                <c:pt idx="29">
                  <c:v>1026.655</c:v>
                </c:pt>
                <c:pt idx="30">
                  <c:v>1027.556</c:v>
                </c:pt>
                <c:pt idx="31">
                  <c:v>1028.4570000000001</c:v>
                </c:pt>
                <c:pt idx="32">
                  <c:v>1029.3599999999999</c:v>
                </c:pt>
                <c:pt idx="33">
                  <c:v>1030.2629999999999</c:v>
                </c:pt>
                <c:pt idx="34">
                  <c:v>1031.1669999999999</c:v>
                </c:pt>
                <c:pt idx="35">
                  <c:v>1032.0719999999999</c:v>
                </c:pt>
                <c:pt idx="36">
                  <c:v>1032.9780000000001</c:v>
                </c:pt>
                <c:pt idx="37">
                  <c:v>1033.8839999999998</c:v>
                </c:pt>
                <c:pt idx="38">
                  <c:v>1034.7909999999999</c:v>
                </c:pt>
                <c:pt idx="39">
                  <c:v>1035.6989999999998</c:v>
                </c:pt>
                <c:pt idx="40">
                  <c:v>1036.6079999999999</c:v>
                </c:pt>
                <c:pt idx="41">
                  <c:v>1037.518</c:v>
                </c:pt>
                <c:pt idx="42">
                  <c:v>1038.4280000000001</c:v>
                </c:pt>
                <c:pt idx="43">
                  <c:v>1039.3389999999999</c:v>
                </c:pt>
                <c:pt idx="44">
                  <c:v>1040.251</c:v>
                </c:pt>
              </c:numCache>
            </c:numRef>
          </c:val>
        </c:ser>
        <c:ser>
          <c:idx val="4"/>
          <c:order val="1"/>
          <c:tx>
            <c:strRef>
              <c:f>Sheet1!$E$1</c:f>
              <c:strCache>
                <c:ptCount val="1"/>
                <c:pt idx="0">
                  <c:v>Private</c:v>
                </c:pt>
              </c:strCache>
            </c:strRef>
          </c:tx>
          <c:marker>
            <c:symbol val="none"/>
          </c:marker>
          <c:cat>
            <c:numRef>
              <c:f>Sheet1!$G$2:$G$46</c:f>
              <c:numCache>
                <c:formatCode>General</c:formatCode>
                <c:ptCount val="45"/>
                <c:pt idx="0">
                  <c:v>2000</c:v>
                </c:pt>
                <c:pt idx="1">
                  <c:v>4000</c:v>
                </c:pt>
                <c:pt idx="2">
                  <c:v>6000</c:v>
                </c:pt>
                <c:pt idx="3">
                  <c:v>8000</c:v>
                </c:pt>
                <c:pt idx="4">
                  <c:v>10000</c:v>
                </c:pt>
                <c:pt idx="5">
                  <c:v>12000</c:v>
                </c:pt>
                <c:pt idx="6">
                  <c:v>14000</c:v>
                </c:pt>
                <c:pt idx="7">
                  <c:v>16000</c:v>
                </c:pt>
                <c:pt idx="8">
                  <c:v>18000</c:v>
                </c:pt>
                <c:pt idx="9">
                  <c:v>20000</c:v>
                </c:pt>
                <c:pt idx="10">
                  <c:v>22000</c:v>
                </c:pt>
                <c:pt idx="11">
                  <c:v>24000</c:v>
                </c:pt>
                <c:pt idx="12">
                  <c:v>26000</c:v>
                </c:pt>
                <c:pt idx="13">
                  <c:v>28000</c:v>
                </c:pt>
                <c:pt idx="14">
                  <c:v>30000</c:v>
                </c:pt>
                <c:pt idx="15">
                  <c:v>32000</c:v>
                </c:pt>
                <c:pt idx="16">
                  <c:v>34000</c:v>
                </c:pt>
                <c:pt idx="17">
                  <c:v>36000</c:v>
                </c:pt>
                <c:pt idx="18">
                  <c:v>38000</c:v>
                </c:pt>
                <c:pt idx="19">
                  <c:v>40000</c:v>
                </c:pt>
                <c:pt idx="20">
                  <c:v>42000</c:v>
                </c:pt>
                <c:pt idx="21">
                  <c:v>44000</c:v>
                </c:pt>
                <c:pt idx="22">
                  <c:v>46000</c:v>
                </c:pt>
                <c:pt idx="23">
                  <c:v>48000</c:v>
                </c:pt>
                <c:pt idx="24">
                  <c:v>50000</c:v>
                </c:pt>
                <c:pt idx="25">
                  <c:v>52000</c:v>
                </c:pt>
                <c:pt idx="26">
                  <c:v>54000</c:v>
                </c:pt>
                <c:pt idx="27">
                  <c:v>56000</c:v>
                </c:pt>
                <c:pt idx="28">
                  <c:v>58000</c:v>
                </c:pt>
                <c:pt idx="29">
                  <c:v>60000</c:v>
                </c:pt>
                <c:pt idx="30">
                  <c:v>62000</c:v>
                </c:pt>
                <c:pt idx="31">
                  <c:v>64000</c:v>
                </c:pt>
                <c:pt idx="32">
                  <c:v>66000</c:v>
                </c:pt>
                <c:pt idx="33">
                  <c:v>68000</c:v>
                </c:pt>
                <c:pt idx="34">
                  <c:v>70000</c:v>
                </c:pt>
                <c:pt idx="35">
                  <c:v>72000</c:v>
                </c:pt>
                <c:pt idx="36">
                  <c:v>74000</c:v>
                </c:pt>
                <c:pt idx="37">
                  <c:v>76000</c:v>
                </c:pt>
                <c:pt idx="38">
                  <c:v>78000</c:v>
                </c:pt>
                <c:pt idx="39">
                  <c:v>80000</c:v>
                </c:pt>
                <c:pt idx="40">
                  <c:v>82000</c:v>
                </c:pt>
                <c:pt idx="41">
                  <c:v>84000</c:v>
                </c:pt>
                <c:pt idx="42">
                  <c:v>86000</c:v>
                </c:pt>
                <c:pt idx="43">
                  <c:v>88000</c:v>
                </c:pt>
                <c:pt idx="44">
                  <c:v>90000</c:v>
                </c:pt>
              </c:numCache>
            </c:numRef>
          </c:cat>
          <c:val>
            <c:numRef>
              <c:f>Sheet1!$E$2:$E$46</c:f>
              <c:numCache>
                <c:formatCode>"$"#,##0</c:formatCode>
                <c:ptCount val="45"/>
                <c:pt idx="0">
                  <c:v>1069.5629999999999</c:v>
                </c:pt>
                <c:pt idx="1">
                  <c:v>1081.0050000000001</c:v>
                </c:pt>
                <c:pt idx="2">
                  <c:v>1092.569</c:v>
                </c:pt>
                <c:pt idx="3">
                  <c:v>1104.258</c:v>
                </c:pt>
                <c:pt idx="4">
                  <c:v>1116.0709999999999</c:v>
                </c:pt>
                <c:pt idx="5">
                  <c:v>1128.01</c:v>
                </c:pt>
                <c:pt idx="6">
                  <c:v>1140.077</c:v>
                </c:pt>
                <c:pt idx="7">
                  <c:v>1152.2739999999999</c:v>
                </c:pt>
                <c:pt idx="8">
                  <c:v>1164.5999999999999</c:v>
                </c:pt>
                <c:pt idx="9">
                  <c:v>1177.059</c:v>
                </c:pt>
                <c:pt idx="10">
                  <c:v>1189.6509999999998</c:v>
                </c:pt>
                <c:pt idx="11">
                  <c:v>1202.3779999999999</c:v>
                </c:pt>
                <c:pt idx="12">
                  <c:v>1215.241</c:v>
                </c:pt>
                <c:pt idx="13">
                  <c:v>1228.241</c:v>
                </c:pt>
                <c:pt idx="14">
                  <c:v>1241.3799999999999</c:v>
                </c:pt>
                <c:pt idx="15">
                  <c:v>1254.6609999999998</c:v>
                </c:pt>
                <c:pt idx="16">
                  <c:v>1268.0829999999999</c:v>
                </c:pt>
                <c:pt idx="17">
                  <c:v>1281.6479999999999</c:v>
                </c:pt>
                <c:pt idx="18">
                  <c:v>1295.3589999999999</c:v>
                </c:pt>
                <c:pt idx="19">
                  <c:v>1309.2170000000001</c:v>
                </c:pt>
                <c:pt idx="20">
                  <c:v>1323.222</c:v>
                </c:pt>
                <c:pt idx="21">
                  <c:v>1337.3779999999999</c:v>
                </c:pt>
                <c:pt idx="22">
                  <c:v>1351.6849999999986</c:v>
                </c:pt>
                <c:pt idx="23">
                  <c:v>1366.145</c:v>
                </c:pt>
                <c:pt idx="24">
                  <c:v>1380.76</c:v>
                </c:pt>
                <c:pt idx="25">
                  <c:v>1395.5309999999999</c:v>
                </c:pt>
                <c:pt idx="26">
                  <c:v>1410.46</c:v>
                </c:pt>
                <c:pt idx="27">
                  <c:v>1425.549</c:v>
                </c:pt>
                <c:pt idx="28">
                  <c:v>1440.799</c:v>
                </c:pt>
                <c:pt idx="29">
                  <c:v>1456.212</c:v>
                </c:pt>
                <c:pt idx="30">
                  <c:v>1471.7909999999999</c:v>
                </c:pt>
                <c:pt idx="31">
                  <c:v>1487.5360000000001</c:v>
                </c:pt>
                <c:pt idx="32">
                  <c:v>1503.4490000000001</c:v>
                </c:pt>
                <c:pt idx="33">
                  <c:v>1519.5319999999999</c:v>
                </c:pt>
                <c:pt idx="34">
                  <c:v>1535.788</c:v>
                </c:pt>
                <c:pt idx="35">
                  <c:v>1552.2180000000001</c:v>
                </c:pt>
                <c:pt idx="36">
                  <c:v>1568.8229999999999</c:v>
                </c:pt>
                <c:pt idx="37">
                  <c:v>1585.606</c:v>
                </c:pt>
                <c:pt idx="38">
                  <c:v>1602.568</c:v>
                </c:pt>
                <c:pt idx="39">
                  <c:v>1619.712</c:v>
                </c:pt>
                <c:pt idx="40">
                  <c:v>1637.04</c:v>
                </c:pt>
                <c:pt idx="41">
                  <c:v>1654.5519999999999</c:v>
                </c:pt>
                <c:pt idx="42">
                  <c:v>1672.2529999999999</c:v>
                </c:pt>
                <c:pt idx="43">
                  <c:v>1690.1419999999998</c:v>
                </c:pt>
                <c:pt idx="44">
                  <c:v>1708.223</c:v>
                </c:pt>
              </c:numCache>
            </c:numRef>
          </c:val>
        </c:ser>
        <c:ser>
          <c:idx val="5"/>
          <c:order val="2"/>
          <c:tx>
            <c:strRef>
              <c:f>Sheet1!$F$1</c:f>
              <c:strCache>
                <c:ptCount val="1"/>
                <c:pt idx="0">
                  <c:v>Public</c:v>
                </c:pt>
              </c:strCache>
            </c:strRef>
          </c:tx>
          <c:marker>
            <c:symbol val="none"/>
          </c:marker>
          <c:cat>
            <c:numRef>
              <c:f>Sheet1!$G$2:$G$46</c:f>
              <c:numCache>
                <c:formatCode>General</c:formatCode>
                <c:ptCount val="45"/>
                <c:pt idx="0">
                  <c:v>2000</c:v>
                </c:pt>
                <c:pt idx="1">
                  <c:v>4000</c:v>
                </c:pt>
                <c:pt idx="2">
                  <c:v>6000</c:v>
                </c:pt>
                <c:pt idx="3">
                  <c:v>8000</c:v>
                </c:pt>
                <c:pt idx="4">
                  <c:v>10000</c:v>
                </c:pt>
                <c:pt idx="5">
                  <c:v>12000</c:v>
                </c:pt>
                <c:pt idx="6">
                  <c:v>14000</c:v>
                </c:pt>
                <c:pt idx="7">
                  <c:v>16000</c:v>
                </c:pt>
                <c:pt idx="8">
                  <c:v>18000</c:v>
                </c:pt>
                <c:pt idx="9">
                  <c:v>20000</c:v>
                </c:pt>
                <c:pt idx="10">
                  <c:v>22000</c:v>
                </c:pt>
                <c:pt idx="11">
                  <c:v>24000</c:v>
                </c:pt>
                <c:pt idx="12">
                  <c:v>26000</c:v>
                </c:pt>
                <c:pt idx="13">
                  <c:v>28000</c:v>
                </c:pt>
                <c:pt idx="14">
                  <c:v>30000</c:v>
                </c:pt>
                <c:pt idx="15">
                  <c:v>32000</c:v>
                </c:pt>
                <c:pt idx="16">
                  <c:v>34000</c:v>
                </c:pt>
                <c:pt idx="17">
                  <c:v>36000</c:v>
                </c:pt>
                <c:pt idx="18">
                  <c:v>38000</c:v>
                </c:pt>
                <c:pt idx="19">
                  <c:v>40000</c:v>
                </c:pt>
                <c:pt idx="20">
                  <c:v>42000</c:v>
                </c:pt>
                <c:pt idx="21">
                  <c:v>44000</c:v>
                </c:pt>
                <c:pt idx="22">
                  <c:v>46000</c:v>
                </c:pt>
                <c:pt idx="23">
                  <c:v>48000</c:v>
                </c:pt>
                <c:pt idx="24">
                  <c:v>50000</c:v>
                </c:pt>
                <c:pt idx="25">
                  <c:v>52000</c:v>
                </c:pt>
                <c:pt idx="26">
                  <c:v>54000</c:v>
                </c:pt>
                <c:pt idx="27">
                  <c:v>56000</c:v>
                </c:pt>
                <c:pt idx="28">
                  <c:v>58000</c:v>
                </c:pt>
                <c:pt idx="29">
                  <c:v>60000</c:v>
                </c:pt>
                <c:pt idx="30">
                  <c:v>62000</c:v>
                </c:pt>
                <c:pt idx="31">
                  <c:v>64000</c:v>
                </c:pt>
                <c:pt idx="32">
                  <c:v>66000</c:v>
                </c:pt>
                <c:pt idx="33">
                  <c:v>68000</c:v>
                </c:pt>
                <c:pt idx="34">
                  <c:v>70000</c:v>
                </c:pt>
                <c:pt idx="35">
                  <c:v>72000</c:v>
                </c:pt>
                <c:pt idx="36">
                  <c:v>74000</c:v>
                </c:pt>
                <c:pt idx="37">
                  <c:v>76000</c:v>
                </c:pt>
                <c:pt idx="38">
                  <c:v>78000</c:v>
                </c:pt>
                <c:pt idx="39">
                  <c:v>80000</c:v>
                </c:pt>
                <c:pt idx="40">
                  <c:v>82000</c:v>
                </c:pt>
                <c:pt idx="41">
                  <c:v>84000</c:v>
                </c:pt>
                <c:pt idx="42">
                  <c:v>86000</c:v>
                </c:pt>
                <c:pt idx="43">
                  <c:v>88000</c:v>
                </c:pt>
                <c:pt idx="44">
                  <c:v>90000</c:v>
                </c:pt>
              </c:numCache>
            </c:numRef>
          </c:cat>
          <c:val>
            <c:numRef>
              <c:f>Sheet1!$F$2:$F$46</c:f>
              <c:numCache>
                <c:formatCode>"$"#,##0</c:formatCode>
                <c:ptCount val="45"/>
                <c:pt idx="0">
                  <c:v>520.3759</c:v>
                </c:pt>
                <c:pt idx="1">
                  <c:v>534.48619999999949</c:v>
                </c:pt>
                <c:pt idx="2">
                  <c:v>548.97919999999999</c:v>
                </c:pt>
                <c:pt idx="3">
                  <c:v>563.86509999999919</c:v>
                </c:pt>
                <c:pt idx="4">
                  <c:v>579.15470000000005</c:v>
                </c:pt>
                <c:pt idx="5">
                  <c:v>594.85879999999997</c:v>
                </c:pt>
                <c:pt idx="6">
                  <c:v>610.98880000000054</c:v>
                </c:pt>
                <c:pt idx="7">
                  <c:v>627.55619999999919</c:v>
                </c:pt>
                <c:pt idx="8">
                  <c:v>644.57270000000005</c:v>
                </c:pt>
                <c:pt idx="9">
                  <c:v>662.05070000000001</c:v>
                </c:pt>
                <c:pt idx="10">
                  <c:v>680.00259999999946</c:v>
                </c:pt>
                <c:pt idx="11">
                  <c:v>698.44129999999905</c:v>
                </c:pt>
                <c:pt idx="12">
                  <c:v>717.38</c:v>
                </c:pt>
                <c:pt idx="13">
                  <c:v>736.8322999999989</c:v>
                </c:pt>
                <c:pt idx="14">
                  <c:v>756.81199999999933</c:v>
                </c:pt>
                <c:pt idx="15">
                  <c:v>777.33339999999998</c:v>
                </c:pt>
                <c:pt idx="16">
                  <c:v>798.41129999999919</c:v>
                </c:pt>
                <c:pt idx="17">
                  <c:v>820.0607</c:v>
                </c:pt>
                <c:pt idx="18">
                  <c:v>842.29719999999998</c:v>
                </c:pt>
                <c:pt idx="19">
                  <c:v>865.13659999999948</c:v>
                </c:pt>
                <c:pt idx="20">
                  <c:v>888.59529999999938</c:v>
                </c:pt>
                <c:pt idx="21">
                  <c:v>912.6902</c:v>
                </c:pt>
                <c:pt idx="22">
                  <c:v>937.4384</c:v>
                </c:pt>
                <c:pt idx="23">
                  <c:v>962.8575999999988</c:v>
                </c:pt>
                <c:pt idx="24">
                  <c:v>988.96609999999919</c:v>
                </c:pt>
                <c:pt idx="25">
                  <c:v>1015.7830000000008</c:v>
                </c:pt>
                <c:pt idx="26">
                  <c:v>1043.326</c:v>
                </c:pt>
                <c:pt idx="27">
                  <c:v>1071.617</c:v>
                </c:pt>
                <c:pt idx="28">
                  <c:v>1100.6739999999998</c:v>
                </c:pt>
                <c:pt idx="29">
                  <c:v>1130.52</c:v>
                </c:pt>
                <c:pt idx="30">
                  <c:v>1161.1739999999998</c:v>
                </c:pt>
                <c:pt idx="31">
                  <c:v>1192.6599999999999</c:v>
                </c:pt>
                <c:pt idx="32">
                  <c:v>1225</c:v>
                </c:pt>
                <c:pt idx="33">
                  <c:v>1258.2170000000001</c:v>
                </c:pt>
                <c:pt idx="34">
                  <c:v>1292.3339999999998</c:v>
                </c:pt>
                <c:pt idx="35">
                  <c:v>1327.377</c:v>
                </c:pt>
                <c:pt idx="36">
                  <c:v>1363.3689999999999</c:v>
                </c:pt>
                <c:pt idx="37">
                  <c:v>1400.338</c:v>
                </c:pt>
                <c:pt idx="38">
                  <c:v>1438.309</c:v>
                </c:pt>
                <c:pt idx="39">
                  <c:v>1477.31</c:v>
                </c:pt>
                <c:pt idx="40">
                  <c:v>1517.3679999999999</c:v>
                </c:pt>
                <c:pt idx="41">
                  <c:v>1558.5119999999999</c:v>
                </c:pt>
                <c:pt idx="42">
                  <c:v>1600.7719999999999</c:v>
                </c:pt>
                <c:pt idx="43">
                  <c:v>1644.1779999999999</c:v>
                </c:pt>
                <c:pt idx="44">
                  <c:v>1688.761</c:v>
                </c:pt>
              </c:numCache>
            </c:numRef>
          </c:val>
        </c:ser>
        <c:marker val="1"/>
        <c:axId val="115713920"/>
        <c:axId val="115728384"/>
      </c:lineChart>
      <c:catAx>
        <c:axId val="11571392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 dirty="0"/>
                  <a:t>Number of uninsured per emergency room in a </a:t>
                </a:r>
                <a:r>
                  <a:rPr lang="en-US" sz="1600" dirty="0" smtClean="0"/>
                  <a:t>county</a:t>
                </a:r>
                <a:endParaRPr lang="en-US" sz="1600" dirty="0"/>
              </a:p>
            </c:rich>
          </c:tx>
        </c:title>
        <c:numFmt formatCode="General" sourceLinked="1"/>
        <c:tickLblPos val="nextTo"/>
        <c:crossAx val="115728384"/>
        <c:crosses val="autoZero"/>
        <c:auto val="1"/>
        <c:lblAlgn val="ctr"/>
        <c:lblOffset val="100"/>
        <c:tickLblSkip val="10"/>
        <c:tickMarkSkip val="5"/>
      </c:catAx>
      <c:valAx>
        <c:axId val="115728384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600"/>
                </a:pPr>
                <a:r>
                  <a:rPr lang="en-US" sz="1600"/>
                  <a:t>Mean per-visit expenditure</a:t>
                </a:r>
              </a:p>
            </c:rich>
          </c:tx>
        </c:title>
        <c:numFmt formatCode="&quot;$&quot;#,##0" sourceLinked="0"/>
        <c:tickLblPos val="nextTo"/>
        <c:crossAx val="115713920"/>
        <c:crosses val="autoZero"/>
        <c:crossBetween val="between"/>
      </c:valAx>
    </c:plotArea>
    <c:legend>
      <c:legendPos val="b"/>
      <c:txPr>
        <a:bodyPr/>
        <a:lstStyle/>
        <a:p>
          <a:pPr>
            <a:defRPr sz="1600"/>
          </a:pPr>
          <a:endParaRPr lang="en-US"/>
        </a:p>
      </c:txPr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358DD-DF38-4F5B-8EF9-88FD523E7CA1}" type="datetimeFigureOut">
              <a:rPr lang="en-US" smtClean="0"/>
              <a:pPr/>
              <a:t>11/19/2012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E33509-5D17-4BC7-B33F-A2B8360C46C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33509-5D17-4BC7-B33F-A2B8360C46C3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33509-5D17-4BC7-B33F-A2B8360C46C3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33509-5D17-4BC7-B33F-A2B8360C46C3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33509-5D17-4BC7-B33F-A2B8360C46C3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33509-5D17-4BC7-B33F-A2B8360C46C3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33509-5D17-4BC7-B33F-A2B8360C46C3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33509-5D17-4BC7-B33F-A2B8360C46C3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33509-5D17-4BC7-B33F-A2B8360C46C3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33509-5D17-4BC7-B33F-A2B8360C46C3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33509-5D17-4BC7-B33F-A2B8360C46C3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33509-5D17-4BC7-B33F-A2B8360C46C3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33509-5D17-4BC7-B33F-A2B8360C46C3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33509-5D17-4BC7-B33F-A2B8360C46C3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33509-5D17-4BC7-B33F-A2B8360C46C3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33509-5D17-4BC7-B33F-A2B8360C46C3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677334" y="1905000"/>
            <a:ext cx="7789333" cy="838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3491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354667" y="3200400"/>
            <a:ext cx="6434667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grpSp>
        <p:nvGrpSpPr>
          <p:cNvPr id="2" name="Group 1076"/>
          <p:cNvGrpSpPr>
            <a:grpSpLocks/>
          </p:cNvGrpSpPr>
          <p:nvPr/>
        </p:nvGrpSpPr>
        <p:grpSpPr bwMode="auto">
          <a:xfrm>
            <a:off x="2897011" y="-152400"/>
            <a:ext cx="3165122" cy="1671637"/>
            <a:chOff x="5232" y="3640"/>
            <a:chExt cx="1104" cy="519"/>
          </a:xfrm>
        </p:grpSpPr>
        <p:sp>
          <p:nvSpPr>
            <p:cNvPr id="63541" name="Freeform 1077"/>
            <p:cNvSpPr>
              <a:spLocks/>
            </p:cNvSpPr>
            <p:nvPr/>
          </p:nvSpPr>
          <p:spPr bwMode="auto">
            <a:xfrm>
              <a:off x="5338" y="3640"/>
              <a:ext cx="875" cy="383"/>
            </a:xfrm>
            <a:custGeom>
              <a:avLst/>
              <a:gdLst/>
              <a:ahLst/>
              <a:cxnLst>
                <a:cxn ang="0">
                  <a:pos x="552" y="263"/>
                </a:cxn>
                <a:cxn ang="0">
                  <a:pos x="0" y="136"/>
                </a:cxn>
                <a:cxn ang="0">
                  <a:pos x="600" y="263"/>
                </a:cxn>
                <a:cxn ang="0">
                  <a:pos x="552" y="263"/>
                </a:cxn>
              </a:cxnLst>
              <a:rect l="0" t="0" r="r" b="b"/>
              <a:pathLst>
                <a:path w="600" h="263">
                  <a:moveTo>
                    <a:pt x="552" y="263"/>
                  </a:moveTo>
                  <a:cubicBezTo>
                    <a:pt x="397" y="38"/>
                    <a:pt x="163" y="33"/>
                    <a:pt x="0" y="136"/>
                  </a:cubicBezTo>
                  <a:cubicBezTo>
                    <a:pt x="125" y="24"/>
                    <a:pt x="383" y="0"/>
                    <a:pt x="600" y="263"/>
                  </a:cubicBezTo>
                  <a:cubicBezTo>
                    <a:pt x="553" y="263"/>
                    <a:pt x="552" y="263"/>
                    <a:pt x="552" y="263"/>
                  </a:cubicBezTo>
                </a:path>
              </a:pathLst>
            </a:custGeom>
            <a:solidFill>
              <a:srgbClr val="00176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542" name="Freeform 1078"/>
            <p:cNvSpPr>
              <a:spLocks/>
            </p:cNvSpPr>
            <p:nvPr/>
          </p:nvSpPr>
          <p:spPr bwMode="auto">
            <a:xfrm>
              <a:off x="5547" y="3905"/>
              <a:ext cx="261" cy="232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82" y="0"/>
                </a:cxn>
                <a:cxn ang="0">
                  <a:pos x="74" y="53"/>
                </a:cxn>
                <a:cxn ang="0">
                  <a:pos x="120" y="53"/>
                </a:cxn>
                <a:cxn ang="0">
                  <a:pos x="133" y="0"/>
                </a:cxn>
                <a:cxn ang="0">
                  <a:pos x="179" y="0"/>
                </a:cxn>
                <a:cxn ang="0">
                  <a:pos x="149" y="159"/>
                </a:cxn>
                <a:cxn ang="0">
                  <a:pos x="97" y="159"/>
                </a:cxn>
                <a:cxn ang="0">
                  <a:pos x="112" y="95"/>
                </a:cxn>
                <a:cxn ang="0">
                  <a:pos x="66" y="95"/>
                </a:cxn>
                <a:cxn ang="0">
                  <a:pos x="53" y="159"/>
                </a:cxn>
                <a:cxn ang="0">
                  <a:pos x="0" y="159"/>
                </a:cxn>
                <a:cxn ang="0">
                  <a:pos x="36" y="0"/>
                </a:cxn>
              </a:cxnLst>
              <a:rect l="0" t="0" r="r" b="b"/>
              <a:pathLst>
                <a:path w="179" h="159">
                  <a:moveTo>
                    <a:pt x="36" y="0"/>
                  </a:moveTo>
                  <a:lnTo>
                    <a:pt x="82" y="0"/>
                  </a:lnTo>
                  <a:lnTo>
                    <a:pt x="74" y="53"/>
                  </a:lnTo>
                  <a:lnTo>
                    <a:pt x="120" y="53"/>
                  </a:lnTo>
                  <a:lnTo>
                    <a:pt x="133" y="0"/>
                  </a:lnTo>
                  <a:lnTo>
                    <a:pt x="179" y="0"/>
                  </a:lnTo>
                  <a:lnTo>
                    <a:pt x="149" y="159"/>
                  </a:lnTo>
                  <a:lnTo>
                    <a:pt x="97" y="159"/>
                  </a:lnTo>
                  <a:lnTo>
                    <a:pt x="112" y="95"/>
                  </a:lnTo>
                  <a:lnTo>
                    <a:pt x="66" y="95"/>
                  </a:lnTo>
                  <a:lnTo>
                    <a:pt x="53" y="159"/>
                  </a:lnTo>
                  <a:lnTo>
                    <a:pt x="0" y="159"/>
                  </a:lnTo>
                  <a:lnTo>
                    <a:pt x="36" y="0"/>
                  </a:lnTo>
                </a:path>
              </a:pathLst>
            </a:custGeom>
            <a:solidFill>
              <a:srgbClr val="00176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543" name="Freeform 1079"/>
            <p:cNvSpPr>
              <a:spLocks/>
            </p:cNvSpPr>
            <p:nvPr/>
          </p:nvSpPr>
          <p:spPr bwMode="auto">
            <a:xfrm>
              <a:off x="5266" y="3841"/>
              <a:ext cx="304" cy="296"/>
            </a:xfrm>
            <a:custGeom>
              <a:avLst/>
              <a:gdLst/>
              <a:ahLst/>
              <a:cxnLst>
                <a:cxn ang="0">
                  <a:pos x="143" y="27"/>
                </a:cxn>
                <a:cxn ang="0">
                  <a:pos x="124" y="109"/>
                </a:cxn>
                <a:cxn ang="0">
                  <a:pos x="33" y="109"/>
                </a:cxn>
                <a:cxn ang="0">
                  <a:pos x="20" y="132"/>
                </a:cxn>
                <a:cxn ang="0">
                  <a:pos x="119" y="132"/>
                </a:cxn>
                <a:cxn ang="0">
                  <a:pos x="117" y="140"/>
                </a:cxn>
                <a:cxn ang="0">
                  <a:pos x="14" y="140"/>
                </a:cxn>
                <a:cxn ang="0">
                  <a:pos x="0" y="166"/>
                </a:cxn>
                <a:cxn ang="0">
                  <a:pos x="112" y="166"/>
                </a:cxn>
                <a:cxn ang="0">
                  <a:pos x="104" y="203"/>
                </a:cxn>
                <a:cxn ang="0">
                  <a:pos x="167" y="203"/>
                </a:cxn>
                <a:cxn ang="0">
                  <a:pos x="209" y="0"/>
                </a:cxn>
                <a:cxn ang="0">
                  <a:pos x="96" y="0"/>
                </a:cxn>
                <a:cxn ang="0">
                  <a:pos x="89" y="13"/>
                </a:cxn>
                <a:cxn ang="0">
                  <a:pos x="146" y="13"/>
                </a:cxn>
                <a:cxn ang="0">
                  <a:pos x="143" y="27"/>
                </a:cxn>
                <a:cxn ang="0">
                  <a:pos x="81" y="27"/>
                </a:cxn>
                <a:cxn ang="0">
                  <a:pos x="73" y="40"/>
                </a:cxn>
                <a:cxn ang="0">
                  <a:pos x="135" y="39"/>
                </a:cxn>
                <a:cxn ang="0">
                  <a:pos x="143" y="27"/>
                </a:cxn>
              </a:cxnLst>
              <a:rect l="0" t="0" r="r" b="b"/>
              <a:pathLst>
                <a:path w="209" h="203">
                  <a:moveTo>
                    <a:pt x="143" y="27"/>
                  </a:moveTo>
                  <a:lnTo>
                    <a:pt x="124" y="109"/>
                  </a:lnTo>
                  <a:lnTo>
                    <a:pt x="33" y="109"/>
                  </a:lnTo>
                  <a:lnTo>
                    <a:pt x="20" y="132"/>
                  </a:lnTo>
                  <a:lnTo>
                    <a:pt x="119" y="132"/>
                  </a:lnTo>
                  <a:lnTo>
                    <a:pt x="117" y="140"/>
                  </a:lnTo>
                  <a:lnTo>
                    <a:pt x="14" y="140"/>
                  </a:lnTo>
                  <a:lnTo>
                    <a:pt x="0" y="166"/>
                  </a:lnTo>
                  <a:lnTo>
                    <a:pt x="112" y="166"/>
                  </a:lnTo>
                  <a:lnTo>
                    <a:pt x="104" y="203"/>
                  </a:lnTo>
                  <a:lnTo>
                    <a:pt x="167" y="203"/>
                  </a:lnTo>
                  <a:lnTo>
                    <a:pt x="209" y="0"/>
                  </a:lnTo>
                  <a:lnTo>
                    <a:pt x="96" y="0"/>
                  </a:lnTo>
                  <a:lnTo>
                    <a:pt x="89" y="13"/>
                  </a:lnTo>
                  <a:lnTo>
                    <a:pt x="146" y="13"/>
                  </a:lnTo>
                  <a:lnTo>
                    <a:pt x="143" y="27"/>
                  </a:lnTo>
                  <a:lnTo>
                    <a:pt x="81" y="27"/>
                  </a:lnTo>
                  <a:lnTo>
                    <a:pt x="73" y="40"/>
                  </a:lnTo>
                  <a:lnTo>
                    <a:pt x="135" y="39"/>
                  </a:lnTo>
                  <a:lnTo>
                    <a:pt x="143" y="27"/>
                  </a:lnTo>
                </a:path>
              </a:pathLst>
            </a:custGeom>
            <a:solidFill>
              <a:srgbClr val="00176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544" name="Freeform 1080"/>
            <p:cNvSpPr>
              <a:spLocks/>
            </p:cNvSpPr>
            <p:nvPr/>
          </p:nvSpPr>
          <p:spPr bwMode="auto">
            <a:xfrm>
              <a:off x="5346" y="3921"/>
              <a:ext cx="109" cy="21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0" y="14"/>
                </a:cxn>
                <a:cxn ang="0">
                  <a:pos x="66" y="14"/>
                </a:cxn>
                <a:cxn ang="0">
                  <a:pos x="75" y="0"/>
                </a:cxn>
                <a:cxn ang="0">
                  <a:pos x="9" y="0"/>
                </a:cxn>
              </a:cxnLst>
              <a:rect l="0" t="0" r="r" b="b"/>
              <a:pathLst>
                <a:path w="75" h="14">
                  <a:moveTo>
                    <a:pt x="9" y="0"/>
                  </a:moveTo>
                  <a:lnTo>
                    <a:pt x="0" y="14"/>
                  </a:lnTo>
                  <a:lnTo>
                    <a:pt x="66" y="14"/>
                  </a:lnTo>
                  <a:lnTo>
                    <a:pt x="75" y="0"/>
                  </a:lnTo>
                  <a:lnTo>
                    <a:pt x="9" y="0"/>
                  </a:lnTo>
                </a:path>
              </a:pathLst>
            </a:custGeom>
            <a:solidFill>
              <a:srgbClr val="00176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545" name="Freeform 1081"/>
            <p:cNvSpPr>
              <a:spLocks/>
            </p:cNvSpPr>
            <p:nvPr/>
          </p:nvSpPr>
          <p:spPr bwMode="auto">
            <a:xfrm>
              <a:off x="5320" y="3958"/>
              <a:ext cx="113" cy="29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20"/>
                </a:cxn>
                <a:cxn ang="0">
                  <a:pos x="66" y="20"/>
                </a:cxn>
                <a:cxn ang="0">
                  <a:pos x="78" y="0"/>
                </a:cxn>
                <a:cxn ang="0">
                  <a:pos x="13" y="0"/>
                </a:cxn>
              </a:cxnLst>
              <a:rect l="0" t="0" r="r" b="b"/>
              <a:pathLst>
                <a:path w="78" h="20">
                  <a:moveTo>
                    <a:pt x="13" y="0"/>
                  </a:moveTo>
                  <a:lnTo>
                    <a:pt x="0" y="20"/>
                  </a:lnTo>
                  <a:lnTo>
                    <a:pt x="66" y="20"/>
                  </a:lnTo>
                  <a:lnTo>
                    <a:pt x="78" y="0"/>
                  </a:lnTo>
                  <a:lnTo>
                    <a:pt x="13" y="0"/>
                  </a:lnTo>
                </a:path>
              </a:pathLst>
            </a:custGeom>
            <a:solidFill>
              <a:srgbClr val="00176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546" name="Freeform 1082"/>
            <p:cNvSpPr>
              <a:spLocks/>
            </p:cNvSpPr>
            <p:nvPr/>
          </p:nvSpPr>
          <p:spPr bwMode="auto">
            <a:xfrm>
              <a:off x="5232" y="4095"/>
              <a:ext cx="121" cy="45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0" y="31"/>
                </a:cxn>
                <a:cxn ang="0">
                  <a:pos x="68" y="30"/>
                </a:cxn>
                <a:cxn ang="0">
                  <a:pos x="83" y="0"/>
                </a:cxn>
                <a:cxn ang="0">
                  <a:pos x="18" y="0"/>
                </a:cxn>
              </a:cxnLst>
              <a:rect l="0" t="0" r="r" b="b"/>
              <a:pathLst>
                <a:path w="83" h="31">
                  <a:moveTo>
                    <a:pt x="18" y="0"/>
                  </a:moveTo>
                  <a:lnTo>
                    <a:pt x="0" y="31"/>
                  </a:lnTo>
                  <a:lnTo>
                    <a:pt x="68" y="30"/>
                  </a:lnTo>
                  <a:lnTo>
                    <a:pt x="83" y="0"/>
                  </a:lnTo>
                  <a:lnTo>
                    <a:pt x="18" y="0"/>
                  </a:lnTo>
                </a:path>
              </a:pathLst>
            </a:custGeom>
            <a:solidFill>
              <a:srgbClr val="00176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547" name="Freeform 1083"/>
            <p:cNvSpPr>
              <a:spLocks/>
            </p:cNvSpPr>
            <p:nvPr/>
          </p:nvSpPr>
          <p:spPr bwMode="auto">
            <a:xfrm>
              <a:off x="5802" y="3905"/>
              <a:ext cx="244" cy="234"/>
            </a:xfrm>
            <a:custGeom>
              <a:avLst/>
              <a:gdLst/>
              <a:ahLst/>
              <a:cxnLst>
                <a:cxn ang="0">
                  <a:pos x="102" y="160"/>
                </a:cxn>
                <a:cxn ang="0">
                  <a:pos x="98" y="142"/>
                </a:cxn>
                <a:cxn ang="0">
                  <a:pos x="89" y="104"/>
                </a:cxn>
                <a:cxn ang="0">
                  <a:pos x="62" y="104"/>
                </a:cxn>
                <a:cxn ang="0">
                  <a:pos x="50" y="160"/>
                </a:cxn>
                <a:cxn ang="0">
                  <a:pos x="0" y="160"/>
                </a:cxn>
                <a:cxn ang="0">
                  <a:pos x="32" y="0"/>
                </a:cxn>
                <a:cxn ang="0">
                  <a:pos x="119" y="0"/>
                </a:cxn>
                <a:cxn ang="0">
                  <a:pos x="167" y="39"/>
                </a:cxn>
                <a:cxn ang="0">
                  <a:pos x="139" y="84"/>
                </a:cxn>
                <a:cxn ang="0">
                  <a:pos x="148" y="141"/>
                </a:cxn>
                <a:cxn ang="0">
                  <a:pos x="152" y="160"/>
                </a:cxn>
                <a:cxn ang="0">
                  <a:pos x="102" y="160"/>
                </a:cxn>
                <a:cxn ang="0">
                  <a:pos x="97" y="69"/>
                </a:cxn>
                <a:cxn ang="0">
                  <a:pos x="113" y="54"/>
                </a:cxn>
                <a:cxn ang="0">
                  <a:pos x="100" y="39"/>
                </a:cxn>
                <a:cxn ang="0">
                  <a:pos x="76" y="39"/>
                </a:cxn>
                <a:cxn ang="0">
                  <a:pos x="70" y="69"/>
                </a:cxn>
                <a:cxn ang="0">
                  <a:pos x="97" y="69"/>
                </a:cxn>
              </a:cxnLst>
              <a:rect l="0" t="0" r="r" b="b"/>
              <a:pathLst>
                <a:path w="167" h="160">
                  <a:moveTo>
                    <a:pt x="102" y="160"/>
                  </a:moveTo>
                  <a:cubicBezTo>
                    <a:pt x="100" y="155"/>
                    <a:pt x="98" y="149"/>
                    <a:pt x="98" y="142"/>
                  </a:cubicBezTo>
                  <a:cubicBezTo>
                    <a:pt x="98" y="134"/>
                    <a:pt x="106" y="103"/>
                    <a:pt x="89" y="104"/>
                  </a:cubicBezTo>
                  <a:lnTo>
                    <a:pt x="62" y="104"/>
                  </a:lnTo>
                  <a:lnTo>
                    <a:pt x="50" y="160"/>
                  </a:lnTo>
                  <a:lnTo>
                    <a:pt x="0" y="160"/>
                  </a:lnTo>
                  <a:lnTo>
                    <a:pt x="32" y="0"/>
                  </a:lnTo>
                  <a:lnTo>
                    <a:pt x="119" y="0"/>
                  </a:lnTo>
                  <a:cubicBezTo>
                    <a:pt x="153" y="0"/>
                    <a:pt x="167" y="18"/>
                    <a:pt x="167" y="39"/>
                  </a:cubicBezTo>
                  <a:cubicBezTo>
                    <a:pt x="167" y="59"/>
                    <a:pt x="160" y="76"/>
                    <a:pt x="139" y="84"/>
                  </a:cubicBezTo>
                  <a:cubicBezTo>
                    <a:pt x="155" y="83"/>
                    <a:pt x="148" y="133"/>
                    <a:pt x="148" y="141"/>
                  </a:cubicBezTo>
                  <a:cubicBezTo>
                    <a:pt x="148" y="149"/>
                    <a:pt x="149" y="155"/>
                    <a:pt x="152" y="160"/>
                  </a:cubicBezTo>
                  <a:lnTo>
                    <a:pt x="102" y="160"/>
                  </a:lnTo>
                  <a:moveTo>
                    <a:pt x="97" y="69"/>
                  </a:moveTo>
                  <a:cubicBezTo>
                    <a:pt x="106" y="69"/>
                    <a:pt x="111" y="60"/>
                    <a:pt x="113" y="54"/>
                  </a:cubicBezTo>
                  <a:cubicBezTo>
                    <a:pt x="114" y="49"/>
                    <a:pt x="113" y="39"/>
                    <a:pt x="100" y="39"/>
                  </a:cubicBezTo>
                  <a:cubicBezTo>
                    <a:pt x="91" y="39"/>
                    <a:pt x="76" y="39"/>
                    <a:pt x="76" y="39"/>
                  </a:cubicBezTo>
                  <a:lnTo>
                    <a:pt x="70" y="69"/>
                  </a:lnTo>
                  <a:cubicBezTo>
                    <a:pt x="70" y="69"/>
                    <a:pt x="88" y="69"/>
                    <a:pt x="97" y="69"/>
                  </a:cubicBezTo>
                </a:path>
              </a:pathLst>
            </a:custGeom>
            <a:solidFill>
              <a:srgbClr val="00176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548" name="Freeform 1084"/>
            <p:cNvSpPr>
              <a:spLocks/>
            </p:cNvSpPr>
            <p:nvPr/>
          </p:nvSpPr>
          <p:spPr bwMode="auto">
            <a:xfrm>
              <a:off x="6155" y="4039"/>
              <a:ext cx="181" cy="1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7" y="82"/>
                </a:cxn>
                <a:cxn ang="0">
                  <a:pos x="124" y="82"/>
                </a:cxn>
                <a:cxn ang="0">
                  <a:pos x="48" y="0"/>
                </a:cxn>
                <a:cxn ang="0">
                  <a:pos x="0" y="0"/>
                </a:cxn>
              </a:cxnLst>
              <a:rect l="0" t="0" r="r" b="b"/>
              <a:pathLst>
                <a:path w="124" h="82">
                  <a:moveTo>
                    <a:pt x="0" y="0"/>
                  </a:moveTo>
                  <a:cubicBezTo>
                    <a:pt x="3" y="8"/>
                    <a:pt x="57" y="66"/>
                    <a:pt x="67" y="82"/>
                  </a:cubicBezTo>
                  <a:cubicBezTo>
                    <a:pt x="92" y="82"/>
                    <a:pt x="124" y="82"/>
                    <a:pt x="124" y="82"/>
                  </a:cubicBezTo>
                  <a:cubicBezTo>
                    <a:pt x="124" y="82"/>
                    <a:pt x="55" y="7"/>
                    <a:pt x="48" y="0"/>
                  </a:cubicBezTo>
                  <a:cubicBezTo>
                    <a:pt x="37" y="0"/>
                    <a:pt x="0" y="0"/>
                    <a:pt x="0" y="0"/>
                  </a:cubicBezTo>
                </a:path>
              </a:pathLst>
            </a:custGeom>
            <a:solidFill>
              <a:srgbClr val="00176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549" name="Freeform 1085"/>
            <p:cNvSpPr>
              <a:spLocks/>
            </p:cNvSpPr>
            <p:nvPr/>
          </p:nvSpPr>
          <p:spPr bwMode="auto">
            <a:xfrm>
              <a:off x="6036" y="3889"/>
              <a:ext cx="278" cy="263"/>
            </a:xfrm>
            <a:custGeom>
              <a:avLst/>
              <a:gdLst/>
              <a:ahLst/>
              <a:cxnLst>
                <a:cxn ang="0">
                  <a:pos x="89" y="130"/>
                </a:cxn>
                <a:cxn ang="0">
                  <a:pos x="70" y="125"/>
                </a:cxn>
                <a:cxn ang="0">
                  <a:pos x="63" y="74"/>
                </a:cxn>
                <a:cxn ang="0">
                  <a:pos x="113" y="60"/>
                </a:cxn>
                <a:cxn ang="0">
                  <a:pos x="130" y="89"/>
                </a:cxn>
                <a:cxn ang="0">
                  <a:pos x="166" y="125"/>
                </a:cxn>
                <a:cxn ang="0">
                  <a:pos x="135" y="20"/>
                </a:cxn>
                <a:cxn ang="0">
                  <a:pos x="25" y="53"/>
                </a:cxn>
                <a:cxn ang="0">
                  <a:pos x="45" y="165"/>
                </a:cxn>
                <a:cxn ang="0">
                  <a:pos x="117" y="167"/>
                </a:cxn>
                <a:cxn ang="0">
                  <a:pos x="89" y="130"/>
                </a:cxn>
              </a:cxnLst>
              <a:rect l="0" t="0" r="r" b="b"/>
              <a:pathLst>
                <a:path w="191" h="180">
                  <a:moveTo>
                    <a:pt x="89" y="130"/>
                  </a:moveTo>
                  <a:cubicBezTo>
                    <a:pt x="82" y="130"/>
                    <a:pt x="77" y="130"/>
                    <a:pt x="70" y="125"/>
                  </a:cubicBezTo>
                  <a:cubicBezTo>
                    <a:pt x="53" y="115"/>
                    <a:pt x="51" y="93"/>
                    <a:pt x="63" y="74"/>
                  </a:cubicBezTo>
                  <a:cubicBezTo>
                    <a:pt x="75" y="55"/>
                    <a:pt x="96" y="49"/>
                    <a:pt x="113" y="60"/>
                  </a:cubicBezTo>
                  <a:cubicBezTo>
                    <a:pt x="120" y="65"/>
                    <a:pt x="131" y="73"/>
                    <a:pt x="130" y="89"/>
                  </a:cubicBezTo>
                  <a:lnTo>
                    <a:pt x="166" y="125"/>
                  </a:lnTo>
                  <a:cubicBezTo>
                    <a:pt x="191" y="75"/>
                    <a:pt x="170" y="38"/>
                    <a:pt x="135" y="20"/>
                  </a:cubicBezTo>
                  <a:cubicBezTo>
                    <a:pt x="98" y="0"/>
                    <a:pt x="49" y="13"/>
                    <a:pt x="25" y="53"/>
                  </a:cubicBezTo>
                  <a:cubicBezTo>
                    <a:pt x="0" y="93"/>
                    <a:pt x="9" y="143"/>
                    <a:pt x="45" y="165"/>
                  </a:cubicBezTo>
                  <a:cubicBezTo>
                    <a:pt x="70" y="180"/>
                    <a:pt x="91" y="175"/>
                    <a:pt x="117" y="167"/>
                  </a:cubicBezTo>
                  <a:lnTo>
                    <a:pt x="89" y="130"/>
                  </a:lnTo>
                </a:path>
              </a:pathLst>
            </a:custGeom>
            <a:solidFill>
              <a:srgbClr val="00176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3550" name="Freeform 1086"/>
          <p:cNvSpPr>
            <a:spLocks/>
          </p:cNvSpPr>
          <p:nvPr/>
        </p:nvSpPr>
        <p:spPr bwMode="auto">
          <a:xfrm>
            <a:off x="3183467" y="-152400"/>
            <a:ext cx="2507545" cy="1233488"/>
          </a:xfrm>
          <a:custGeom>
            <a:avLst/>
            <a:gdLst/>
            <a:ahLst/>
            <a:cxnLst>
              <a:cxn ang="0">
                <a:pos x="552" y="263"/>
              </a:cxn>
              <a:cxn ang="0">
                <a:pos x="0" y="136"/>
              </a:cxn>
              <a:cxn ang="0">
                <a:pos x="600" y="263"/>
              </a:cxn>
              <a:cxn ang="0">
                <a:pos x="552" y="263"/>
              </a:cxn>
            </a:cxnLst>
            <a:rect l="0" t="0" r="r" b="b"/>
            <a:pathLst>
              <a:path w="600" h="263">
                <a:moveTo>
                  <a:pt x="552" y="263"/>
                </a:moveTo>
                <a:cubicBezTo>
                  <a:pt x="397" y="38"/>
                  <a:pt x="163" y="33"/>
                  <a:pt x="0" y="136"/>
                </a:cubicBezTo>
                <a:cubicBezTo>
                  <a:pt x="125" y="24"/>
                  <a:pt x="383" y="0"/>
                  <a:pt x="600" y="263"/>
                </a:cubicBezTo>
                <a:cubicBezTo>
                  <a:pt x="553" y="263"/>
                  <a:pt x="552" y="263"/>
                  <a:pt x="552" y="263"/>
                </a:cubicBezTo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3" name="Group 1087"/>
          <p:cNvGrpSpPr>
            <a:grpSpLocks/>
          </p:cNvGrpSpPr>
          <p:nvPr/>
        </p:nvGrpSpPr>
        <p:grpSpPr bwMode="auto">
          <a:xfrm>
            <a:off x="2854677" y="457200"/>
            <a:ext cx="3165123" cy="1023938"/>
            <a:chOff x="5280" y="3849"/>
            <a:chExt cx="1050" cy="302"/>
          </a:xfrm>
        </p:grpSpPr>
        <p:sp>
          <p:nvSpPr>
            <p:cNvPr id="63552" name="Freeform 1088"/>
            <p:cNvSpPr>
              <a:spLocks/>
            </p:cNvSpPr>
            <p:nvPr/>
          </p:nvSpPr>
          <p:spPr bwMode="auto">
            <a:xfrm>
              <a:off x="5580" y="3910"/>
              <a:ext cx="248" cy="220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82" y="0"/>
                </a:cxn>
                <a:cxn ang="0">
                  <a:pos x="74" y="53"/>
                </a:cxn>
                <a:cxn ang="0">
                  <a:pos x="120" y="53"/>
                </a:cxn>
                <a:cxn ang="0">
                  <a:pos x="133" y="0"/>
                </a:cxn>
                <a:cxn ang="0">
                  <a:pos x="179" y="0"/>
                </a:cxn>
                <a:cxn ang="0">
                  <a:pos x="149" y="159"/>
                </a:cxn>
                <a:cxn ang="0">
                  <a:pos x="97" y="159"/>
                </a:cxn>
                <a:cxn ang="0">
                  <a:pos x="112" y="95"/>
                </a:cxn>
                <a:cxn ang="0">
                  <a:pos x="66" y="95"/>
                </a:cxn>
                <a:cxn ang="0">
                  <a:pos x="53" y="159"/>
                </a:cxn>
                <a:cxn ang="0">
                  <a:pos x="0" y="159"/>
                </a:cxn>
                <a:cxn ang="0">
                  <a:pos x="36" y="0"/>
                </a:cxn>
              </a:cxnLst>
              <a:rect l="0" t="0" r="r" b="b"/>
              <a:pathLst>
                <a:path w="179" h="159">
                  <a:moveTo>
                    <a:pt x="36" y="0"/>
                  </a:moveTo>
                  <a:lnTo>
                    <a:pt x="82" y="0"/>
                  </a:lnTo>
                  <a:lnTo>
                    <a:pt x="74" y="53"/>
                  </a:lnTo>
                  <a:lnTo>
                    <a:pt x="120" y="53"/>
                  </a:lnTo>
                  <a:lnTo>
                    <a:pt x="133" y="0"/>
                  </a:lnTo>
                  <a:lnTo>
                    <a:pt x="179" y="0"/>
                  </a:lnTo>
                  <a:lnTo>
                    <a:pt x="149" y="159"/>
                  </a:lnTo>
                  <a:lnTo>
                    <a:pt x="97" y="159"/>
                  </a:lnTo>
                  <a:lnTo>
                    <a:pt x="112" y="95"/>
                  </a:lnTo>
                  <a:lnTo>
                    <a:pt x="66" y="95"/>
                  </a:lnTo>
                  <a:lnTo>
                    <a:pt x="53" y="159"/>
                  </a:lnTo>
                  <a:lnTo>
                    <a:pt x="0" y="159"/>
                  </a:lnTo>
                  <a:lnTo>
                    <a:pt x="36" y="0"/>
                  </a:lnTo>
                </a:path>
              </a:pathLst>
            </a:custGeom>
            <a:solidFill>
              <a:srgbClr val="91C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553" name="Freeform 1089"/>
            <p:cNvSpPr>
              <a:spLocks/>
            </p:cNvSpPr>
            <p:nvPr/>
          </p:nvSpPr>
          <p:spPr bwMode="auto">
            <a:xfrm>
              <a:off x="5312" y="3849"/>
              <a:ext cx="289" cy="281"/>
            </a:xfrm>
            <a:custGeom>
              <a:avLst/>
              <a:gdLst/>
              <a:ahLst/>
              <a:cxnLst>
                <a:cxn ang="0">
                  <a:pos x="143" y="27"/>
                </a:cxn>
                <a:cxn ang="0">
                  <a:pos x="124" y="109"/>
                </a:cxn>
                <a:cxn ang="0">
                  <a:pos x="33" y="109"/>
                </a:cxn>
                <a:cxn ang="0">
                  <a:pos x="20" y="132"/>
                </a:cxn>
                <a:cxn ang="0">
                  <a:pos x="119" y="132"/>
                </a:cxn>
                <a:cxn ang="0">
                  <a:pos x="117" y="140"/>
                </a:cxn>
                <a:cxn ang="0">
                  <a:pos x="14" y="140"/>
                </a:cxn>
                <a:cxn ang="0">
                  <a:pos x="0" y="166"/>
                </a:cxn>
                <a:cxn ang="0">
                  <a:pos x="112" y="166"/>
                </a:cxn>
                <a:cxn ang="0">
                  <a:pos x="104" y="203"/>
                </a:cxn>
                <a:cxn ang="0">
                  <a:pos x="167" y="203"/>
                </a:cxn>
                <a:cxn ang="0">
                  <a:pos x="209" y="0"/>
                </a:cxn>
                <a:cxn ang="0">
                  <a:pos x="96" y="0"/>
                </a:cxn>
                <a:cxn ang="0">
                  <a:pos x="89" y="13"/>
                </a:cxn>
                <a:cxn ang="0">
                  <a:pos x="146" y="13"/>
                </a:cxn>
                <a:cxn ang="0">
                  <a:pos x="143" y="27"/>
                </a:cxn>
                <a:cxn ang="0">
                  <a:pos x="81" y="27"/>
                </a:cxn>
                <a:cxn ang="0">
                  <a:pos x="73" y="40"/>
                </a:cxn>
                <a:cxn ang="0">
                  <a:pos x="135" y="39"/>
                </a:cxn>
                <a:cxn ang="0">
                  <a:pos x="143" y="27"/>
                </a:cxn>
              </a:cxnLst>
              <a:rect l="0" t="0" r="r" b="b"/>
              <a:pathLst>
                <a:path w="209" h="203">
                  <a:moveTo>
                    <a:pt x="143" y="27"/>
                  </a:moveTo>
                  <a:lnTo>
                    <a:pt x="124" y="109"/>
                  </a:lnTo>
                  <a:lnTo>
                    <a:pt x="33" y="109"/>
                  </a:lnTo>
                  <a:lnTo>
                    <a:pt x="20" y="132"/>
                  </a:lnTo>
                  <a:lnTo>
                    <a:pt x="119" y="132"/>
                  </a:lnTo>
                  <a:lnTo>
                    <a:pt x="117" y="140"/>
                  </a:lnTo>
                  <a:lnTo>
                    <a:pt x="14" y="140"/>
                  </a:lnTo>
                  <a:lnTo>
                    <a:pt x="0" y="166"/>
                  </a:lnTo>
                  <a:lnTo>
                    <a:pt x="112" y="166"/>
                  </a:lnTo>
                  <a:lnTo>
                    <a:pt x="104" y="203"/>
                  </a:lnTo>
                  <a:lnTo>
                    <a:pt x="167" y="203"/>
                  </a:lnTo>
                  <a:lnTo>
                    <a:pt x="209" y="0"/>
                  </a:lnTo>
                  <a:lnTo>
                    <a:pt x="96" y="0"/>
                  </a:lnTo>
                  <a:lnTo>
                    <a:pt x="89" y="13"/>
                  </a:lnTo>
                  <a:lnTo>
                    <a:pt x="146" y="13"/>
                  </a:lnTo>
                  <a:lnTo>
                    <a:pt x="143" y="27"/>
                  </a:lnTo>
                  <a:lnTo>
                    <a:pt x="81" y="27"/>
                  </a:lnTo>
                  <a:lnTo>
                    <a:pt x="73" y="40"/>
                  </a:lnTo>
                  <a:lnTo>
                    <a:pt x="135" y="39"/>
                  </a:lnTo>
                  <a:lnTo>
                    <a:pt x="143" y="27"/>
                  </a:lnTo>
                </a:path>
              </a:pathLst>
            </a:custGeom>
            <a:solidFill>
              <a:srgbClr val="91C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554" name="Freeform 1090"/>
            <p:cNvSpPr>
              <a:spLocks/>
            </p:cNvSpPr>
            <p:nvPr/>
          </p:nvSpPr>
          <p:spPr bwMode="auto">
            <a:xfrm>
              <a:off x="5388" y="3925"/>
              <a:ext cx="104" cy="20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0" y="14"/>
                </a:cxn>
                <a:cxn ang="0">
                  <a:pos x="66" y="14"/>
                </a:cxn>
                <a:cxn ang="0">
                  <a:pos x="75" y="0"/>
                </a:cxn>
                <a:cxn ang="0">
                  <a:pos x="9" y="0"/>
                </a:cxn>
              </a:cxnLst>
              <a:rect l="0" t="0" r="r" b="b"/>
              <a:pathLst>
                <a:path w="75" h="14">
                  <a:moveTo>
                    <a:pt x="9" y="0"/>
                  </a:moveTo>
                  <a:lnTo>
                    <a:pt x="0" y="14"/>
                  </a:lnTo>
                  <a:lnTo>
                    <a:pt x="66" y="14"/>
                  </a:lnTo>
                  <a:lnTo>
                    <a:pt x="75" y="0"/>
                  </a:lnTo>
                  <a:lnTo>
                    <a:pt x="9" y="0"/>
                  </a:lnTo>
                </a:path>
              </a:pathLst>
            </a:custGeom>
            <a:solidFill>
              <a:srgbClr val="91C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555" name="Freeform 1091"/>
            <p:cNvSpPr>
              <a:spLocks/>
            </p:cNvSpPr>
            <p:nvPr/>
          </p:nvSpPr>
          <p:spPr bwMode="auto">
            <a:xfrm>
              <a:off x="5364" y="3960"/>
              <a:ext cx="107" cy="28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20"/>
                </a:cxn>
                <a:cxn ang="0">
                  <a:pos x="66" y="20"/>
                </a:cxn>
                <a:cxn ang="0">
                  <a:pos x="78" y="0"/>
                </a:cxn>
                <a:cxn ang="0">
                  <a:pos x="13" y="0"/>
                </a:cxn>
              </a:cxnLst>
              <a:rect l="0" t="0" r="r" b="b"/>
              <a:pathLst>
                <a:path w="78" h="20">
                  <a:moveTo>
                    <a:pt x="13" y="0"/>
                  </a:moveTo>
                  <a:lnTo>
                    <a:pt x="0" y="20"/>
                  </a:lnTo>
                  <a:lnTo>
                    <a:pt x="66" y="20"/>
                  </a:lnTo>
                  <a:lnTo>
                    <a:pt x="78" y="0"/>
                  </a:lnTo>
                  <a:lnTo>
                    <a:pt x="13" y="0"/>
                  </a:lnTo>
                </a:path>
              </a:pathLst>
            </a:custGeom>
            <a:solidFill>
              <a:srgbClr val="91C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556" name="Freeform 1092"/>
            <p:cNvSpPr>
              <a:spLocks/>
            </p:cNvSpPr>
            <p:nvPr/>
          </p:nvSpPr>
          <p:spPr bwMode="auto">
            <a:xfrm>
              <a:off x="5280" y="4090"/>
              <a:ext cx="115" cy="43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0" y="31"/>
                </a:cxn>
                <a:cxn ang="0">
                  <a:pos x="68" y="30"/>
                </a:cxn>
                <a:cxn ang="0">
                  <a:pos x="83" y="0"/>
                </a:cxn>
                <a:cxn ang="0">
                  <a:pos x="18" y="0"/>
                </a:cxn>
              </a:cxnLst>
              <a:rect l="0" t="0" r="r" b="b"/>
              <a:pathLst>
                <a:path w="83" h="31">
                  <a:moveTo>
                    <a:pt x="18" y="0"/>
                  </a:moveTo>
                  <a:lnTo>
                    <a:pt x="0" y="31"/>
                  </a:lnTo>
                  <a:lnTo>
                    <a:pt x="68" y="30"/>
                  </a:lnTo>
                  <a:lnTo>
                    <a:pt x="83" y="0"/>
                  </a:lnTo>
                  <a:lnTo>
                    <a:pt x="18" y="0"/>
                  </a:lnTo>
                </a:path>
              </a:pathLst>
            </a:custGeom>
            <a:solidFill>
              <a:srgbClr val="91C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557" name="Freeform 1093"/>
            <p:cNvSpPr>
              <a:spLocks/>
            </p:cNvSpPr>
            <p:nvPr/>
          </p:nvSpPr>
          <p:spPr bwMode="auto">
            <a:xfrm>
              <a:off x="5822" y="3910"/>
              <a:ext cx="232" cy="222"/>
            </a:xfrm>
            <a:custGeom>
              <a:avLst/>
              <a:gdLst/>
              <a:ahLst/>
              <a:cxnLst>
                <a:cxn ang="0">
                  <a:pos x="102" y="160"/>
                </a:cxn>
                <a:cxn ang="0">
                  <a:pos x="98" y="142"/>
                </a:cxn>
                <a:cxn ang="0">
                  <a:pos x="89" y="104"/>
                </a:cxn>
                <a:cxn ang="0">
                  <a:pos x="62" y="104"/>
                </a:cxn>
                <a:cxn ang="0">
                  <a:pos x="50" y="160"/>
                </a:cxn>
                <a:cxn ang="0">
                  <a:pos x="0" y="160"/>
                </a:cxn>
                <a:cxn ang="0">
                  <a:pos x="32" y="0"/>
                </a:cxn>
                <a:cxn ang="0">
                  <a:pos x="119" y="0"/>
                </a:cxn>
                <a:cxn ang="0">
                  <a:pos x="167" y="39"/>
                </a:cxn>
                <a:cxn ang="0">
                  <a:pos x="139" y="84"/>
                </a:cxn>
                <a:cxn ang="0">
                  <a:pos x="148" y="141"/>
                </a:cxn>
                <a:cxn ang="0">
                  <a:pos x="152" y="160"/>
                </a:cxn>
                <a:cxn ang="0">
                  <a:pos x="102" y="160"/>
                </a:cxn>
                <a:cxn ang="0">
                  <a:pos x="97" y="69"/>
                </a:cxn>
                <a:cxn ang="0">
                  <a:pos x="113" y="54"/>
                </a:cxn>
                <a:cxn ang="0">
                  <a:pos x="100" y="39"/>
                </a:cxn>
                <a:cxn ang="0">
                  <a:pos x="76" y="39"/>
                </a:cxn>
                <a:cxn ang="0">
                  <a:pos x="70" y="69"/>
                </a:cxn>
                <a:cxn ang="0">
                  <a:pos x="97" y="69"/>
                </a:cxn>
              </a:cxnLst>
              <a:rect l="0" t="0" r="r" b="b"/>
              <a:pathLst>
                <a:path w="167" h="160">
                  <a:moveTo>
                    <a:pt x="102" y="160"/>
                  </a:moveTo>
                  <a:cubicBezTo>
                    <a:pt x="100" y="155"/>
                    <a:pt x="98" y="149"/>
                    <a:pt x="98" y="142"/>
                  </a:cubicBezTo>
                  <a:cubicBezTo>
                    <a:pt x="98" y="134"/>
                    <a:pt x="106" y="103"/>
                    <a:pt x="89" y="104"/>
                  </a:cubicBezTo>
                  <a:lnTo>
                    <a:pt x="62" y="104"/>
                  </a:lnTo>
                  <a:lnTo>
                    <a:pt x="50" y="160"/>
                  </a:lnTo>
                  <a:lnTo>
                    <a:pt x="0" y="160"/>
                  </a:lnTo>
                  <a:lnTo>
                    <a:pt x="32" y="0"/>
                  </a:lnTo>
                  <a:lnTo>
                    <a:pt x="119" y="0"/>
                  </a:lnTo>
                  <a:cubicBezTo>
                    <a:pt x="153" y="0"/>
                    <a:pt x="167" y="18"/>
                    <a:pt x="167" y="39"/>
                  </a:cubicBezTo>
                  <a:cubicBezTo>
                    <a:pt x="167" y="59"/>
                    <a:pt x="160" y="76"/>
                    <a:pt x="139" y="84"/>
                  </a:cubicBezTo>
                  <a:cubicBezTo>
                    <a:pt x="155" y="83"/>
                    <a:pt x="148" y="133"/>
                    <a:pt x="148" y="141"/>
                  </a:cubicBezTo>
                  <a:cubicBezTo>
                    <a:pt x="148" y="149"/>
                    <a:pt x="149" y="155"/>
                    <a:pt x="152" y="160"/>
                  </a:cubicBezTo>
                  <a:lnTo>
                    <a:pt x="102" y="160"/>
                  </a:lnTo>
                  <a:moveTo>
                    <a:pt x="97" y="69"/>
                  </a:moveTo>
                  <a:cubicBezTo>
                    <a:pt x="106" y="69"/>
                    <a:pt x="111" y="60"/>
                    <a:pt x="113" y="54"/>
                  </a:cubicBezTo>
                  <a:cubicBezTo>
                    <a:pt x="114" y="49"/>
                    <a:pt x="113" y="39"/>
                    <a:pt x="100" y="39"/>
                  </a:cubicBezTo>
                  <a:cubicBezTo>
                    <a:pt x="91" y="39"/>
                    <a:pt x="76" y="39"/>
                    <a:pt x="76" y="39"/>
                  </a:cubicBezTo>
                  <a:lnTo>
                    <a:pt x="70" y="69"/>
                  </a:lnTo>
                  <a:cubicBezTo>
                    <a:pt x="70" y="69"/>
                    <a:pt x="88" y="69"/>
                    <a:pt x="97" y="69"/>
                  </a:cubicBezTo>
                </a:path>
              </a:pathLst>
            </a:custGeom>
            <a:solidFill>
              <a:srgbClr val="91C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558" name="Freeform 1094"/>
            <p:cNvSpPr>
              <a:spLocks/>
            </p:cNvSpPr>
            <p:nvPr/>
          </p:nvSpPr>
          <p:spPr bwMode="auto">
            <a:xfrm>
              <a:off x="6158" y="4037"/>
              <a:ext cx="172" cy="1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7" y="82"/>
                </a:cxn>
                <a:cxn ang="0">
                  <a:pos x="124" y="82"/>
                </a:cxn>
                <a:cxn ang="0">
                  <a:pos x="48" y="0"/>
                </a:cxn>
                <a:cxn ang="0">
                  <a:pos x="0" y="0"/>
                </a:cxn>
              </a:cxnLst>
              <a:rect l="0" t="0" r="r" b="b"/>
              <a:pathLst>
                <a:path w="124" h="82">
                  <a:moveTo>
                    <a:pt x="0" y="0"/>
                  </a:moveTo>
                  <a:cubicBezTo>
                    <a:pt x="3" y="8"/>
                    <a:pt x="57" y="66"/>
                    <a:pt x="67" y="82"/>
                  </a:cubicBezTo>
                  <a:cubicBezTo>
                    <a:pt x="92" y="82"/>
                    <a:pt x="124" y="82"/>
                    <a:pt x="124" y="82"/>
                  </a:cubicBezTo>
                  <a:cubicBezTo>
                    <a:pt x="124" y="82"/>
                    <a:pt x="55" y="7"/>
                    <a:pt x="48" y="0"/>
                  </a:cubicBezTo>
                  <a:cubicBezTo>
                    <a:pt x="37" y="0"/>
                    <a:pt x="0" y="0"/>
                    <a:pt x="0" y="0"/>
                  </a:cubicBezTo>
                </a:path>
              </a:pathLst>
            </a:custGeom>
            <a:solidFill>
              <a:srgbClr val="91C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559" name="Freeform 1095"/>
            <p:cNvSpPr>
              <a:spLocks/>
            </p:cNvSpPr>
            <p:nvPr/>
          </p:nvSpPr>
          <p:spPr bwMode="auto">
            <a:xfrm>
              <a:off x="6045" y="3895"/>
              <a:ext cx="264" cy="249"/>
            </a:xfrm>
            <a:custGeom>
              <a:avLst/>
              <a:gdLst/>
              <a:ahLst/>
              <a:cxnLst>
                <a:cxn ang="0">
                  <a:pos x="89" y="130"/>
                </a:cxn>
                <a:cxn ang="0">
                  <a:pos x="70" y="125"/>
                </a:cxn>
                <a:cxn ang="0">
                  <a:pos x="63" y="74"/>
                </a:cxn>
                <a:cxn ang="0">
                  <a:pos x="113" y="60"/>
                </a:cxn>
                <a:cxn ang="0">
                  <a:pos x="130" y="89"/>
                </a:cxn>
                <a:cxn ang="0">
                  <a:pos x="166" y="125"/>
                </a:cxn>
                <a:cxn ang="0">
                  <a:pos x="135" y="20"/>
                </a:cxn>
                <a:cxn ang="0">
                  <a:pos x="25" y="53"/>
                </a:cxn>
                <a:cxn ang="0">
                  <a:pos x="45" y="165"/>
                </a:cxn>
                <a:cxn ang="0">
                  <a:pos x="117" y="167"/>
                </a:cxn>
                <a:cxn ang="0">
                  <a:pos x="89" y="130"/>
                </a:cxn>
              </a:cxnLst>
              <a:rect l="0" t="0" r="r" b="b"/>
              <a:pathLst>
                <a:path w="191" h="180">
                  <a:moveTo>
                    <a:pt x="89" y="130"/>
                  </a:moveTo>
                  <a:cubicBezTo>
                    <a:pt x="82" y="130"/>
                    <a:pt x="77" y="130"/>
                    <a:pt x="70" y="125"/>
                  </a:cubicBezTo>
                  <a:cubicBezTo>
                    <a:pt x="53" y="115"/>
                    <a:pt x="51" y="93"/>
                    <a:pt x="63" y="74"/>
                  </a:cubicBezTo>
                  <a:cubicBezTo>
                    <a:pt x="75" y="55"/>
                    <a:pt x="96" y="49"/>
                    <a:pt x="113" y="60"/>
                  </a:cubicBezTo>
                  <a:cubicBezTo>
                    <a:pt x="120" y="65"/>
                    <a:pt x="131" y="73"/>
                    <a:pt x="130" y="89"/>
                  </a:cubicBezTo>
                  <a:lnTo>
                    <a:pt x="166" y="125"/>
                  </a:lnTo>
                  <a:cubicBezTo>
                    <a:pt x="191" y="75"/>
                    <a:pt x="170" y="38"/>
                    <a:pt x="135" y="20"/>
                  </a:cubicBezTo>
                  <a:cubicBezTo>
                    <a:pt x="98" y="0"/>
                    <a:pt x="49" y="13"/>
                    <a:pt x="25" y="53"/>
                  </a:cubicBezTo>
                  <a:cubicBezTo>
                    <a:pt x="0" y="93"/>
                    <a:pt x="9" y="143"/>
                    <a:pt x="45" y="165"/>
                  </a:cubicBezTo>
                  <a:cubicBezTo>
                    <a:pt x="70" y="180"/>
                    <a:pt x="91" y="175"/>
                    <a:pt x="117" y="167"/>
                  </a:cubicBezTo>
                  <a:lnTo>
                    <a:pt x="89" y="130"/>
                  </a:lnTo>
                </a:path>
              </a:pathLst>
            </a:custGeom>
            <a:solidFill>
              <a:srgbClr val="91C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1096"/>
          <p:cNvGrpSpPr>
            <a:grpSpLocks/>
          </p:cNvGrpSpPr>
          <p:nvPr/>
        </p:nvGrpSpPr>
        <p:grpSpPr bwMode="auto">
          <a:xfrm>
            <a:off x="0" y="2876550"/>
            <a:ext cx="7986889" cy="19050"/>
            <a:chOff x="0" y="840"/>
            <a:chExt cx="5660" cy="12"/>
          </a:xfrm>
        </p:grpSpPr>
        <p:sp>
          <p:nvSpPr>
            <p:cNvPr id="63561" name="Line 1097"/>
            <p:cNvSpPr>
              <a:spLocks noChangeShapeType="1"/>
            </p:cNvSpPr>
            <p:nvPr/>
          </p:nvSpPr>
          <p:spPr bwMode="auto">
            <a:xfrm>
              <a:off x="4" y="852"/>
              <a:ext cx="5656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562" name="Line 1098"/>
            <p:cNvSpPr>
              <a:spLocks noChangeShapeType="1"/>
            </p:cNvSpPr>
            <p:nvPr/>
          </p:nvSpPr>
          <p:spPr bwMode="auto">
            <a:xfrm>
              <a:off x="0" y="840"/>
              <a:ext cx="5656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04000" y="285750"/>
            <a:ext cx="2065867" cy="55054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6400" y="285750"/>
            <a:ext cx="6062133" cy="5505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489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489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4133" y="1676400"/>
            <a:ext cx="4030133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9734" y="1676400"/>
            <a:ext cx="4030133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01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01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378" y="1535113"/>
            <a:ext cx="404142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378" y="2174875"/>
            <a:ext cx="404142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489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756" y="273051"/>
            <a:ext cx="5111044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489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111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111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111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6E"/>
            </a:gs>
            <a:gs pos="100000">
              <a:srgbClr val="0076E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7459134" y="5819775"/>
            <a:ext cx="1481667" cy="782638"/>
            <a:chOff x="5232" y="3640"/>
            <a:chExt cx="1104" cy="519"/>
          </a:xfrm>
        </p:grpSpPr>
        <p:sp>
          <p:nvSpPr>
            <p:cNvPr id="1031" name="Freeform 7"/>
            <p:cNvSpPr>
              <a:spLocks/>
            </p:cNvSpPr>
            <p:nvPr/>
          </p:nvSpPr>
          <p:spPr bwMode="auto">
            <a:xfrm>
              <a:off x="5338" y="3640"/>
              <a:ext cx="875" cy="383"/>
            </a:xfrm>
            <a:custGeom>
              <a:avLst/>
              <a:gdLst/>
              <a:ahLst/>
              <a:cxnLst>
                <a:cxn ang="0">
                  <a:pos x="552" y="263"/>
                </a:cxn>
                <a:cxn ang="0">
                  <a:pos x="0" y="136"/>
                </a:cxn>
                <a:cxn ang="0">
                  <a:pos x="600" y="263"/>
                </a:cxn>
                <a:cxn ang="0">
                  <a:pos x="552" y="263"/>
                </a:cxn>
              </a:cxnLst>
              <a:rect l="0" t="0" r="r" b="b"/>
              <a:pathLst>
                <a:path w="600" h="263">
                  <a:moveTo>
                    <a:pt x="552" y="263"/>
                  </a:moveTo>
                  <a:cubicBezTo>
                    <a:pt x="397" y="38"/>
                    <a:pt x="163" y="33"/>
                    <a:pt x="0" y="136"/>
                  </a:cubicBezTo>
                  <a:cubicBezTo>
                    <a:pt x="125" y="24"/>
                    <a:pt x="383" y="0"/>
                    <a:pt x="600" y="263"/>
                  </a:cubicBezTo>
                  <a:cubicBezTo>
                    <a:pt x="553" y="263"/>
                    <a:pt x="552" y="263"/>
                    <a:pt x="552" y="263"/>
                  </a:cubicBezTo>
                </a:path>
              </a:pathLst>
            </a:custGeom>
            <a:solidFill>
              <a:srgbClr val="00176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2" name="Freeform 8"/>
            <p:cNvSpPr>
              <a:spLocks/>
            </p:cNvSpPr>
            <p:nvPr/>
          </p:nvSpPr>
          <p:spPr bwMode="auto">
            <a:xfrm>
              <a:off x="5547" y="3905"/>
              <a:ext cx="261" cy="232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82" y="0"/>
                </a:cxn>
                <a:cxn ang="0">
                  <a:pos x="74" y="53"/>
                </a:cxn>
                <a:cxn ang="0">
                  <a:pos x="120" y="53"/>
                </a:cxn>
                <a:cxn ang="0">
                  <a:pos x="133" y="0"/>
                </a:cxn>
                <a:cxn ang="0">
                  <a:pos x="179" y="0"/>
                </a:cxn>
                <a:cxn ang="0">
                  <a:pos x="149" y="159"/>
                </a:cxn>
                <a:cxn ang="0">
                  <a:pos x="97" y="159"/>
                </a:cxn>
                <a:cxn ang="0">
                  <a:pos x="112" y="95"/>
                </a:cxn>
                <a:cxn ang="0">
                  <a:pos x="66" y="95"/>
                </a:cxn>
                <a:cxn ang="0">
                  <a:pos x="53" y="159"/>
                </a:cxn>
                <a:cxn ang="0">
                  <a:pos x="0" y="159"/>
                </a:cxn>
                <a:cxn ang="0">
                  <a:pos x="36" y="0"/>
                </a:cxn>
              </a:cxnLst>
              <a:rect l="0" t="0" r="r" b="b"/>
              <a:pathLst>
                <a:path w="179" h="159">
                  <a:moveTo>
                    <a:pt x="36" y="0"/>
                  </a:moveTo>
                  <a:lnTo>
                    <a:pt x="82" y="0"/>
                  </a:lnTo>
                  <a:lnTo>
                    <a:pt x="74" y="53"/>
                  </a:lnTo>
                  <a:lnTo>
                    <a:pt x="120" y="53"/>
                  </a:lnTo>
                  <a:lnTo>
                    <a:pt x="133" y="0"/>
                  </a:lnTo>
                  <a:lnTo>
                    <a:pt x="179" y="0"/>
                  </a:lnTo>
                  <a:lnTo>
                    <a:pt x="149" y="159"/>
                  </a:lnTo>
                  <a:lnTo>
                    <a:pt x="97" y="159"/>
                  </a:lnTo>
                  <a:lnTo>
                    <a:pt x="112" y="95"/>
                  </a:lnTo>
                  <a:lnTo>
                    <a:pt x="66" y="95"/>
                  </a:lnTo>
                  <a:lnTo>
                    <a:pt x="53" y="159"/>
                  </a:lnTo>
                  <a:lnTo>
                    <a:pt x="0" y="159"/>
                  </a:lnTo>
                  <a:lnTo>
                    <a:pt x="36" y="0"/>
                  </a:lnTo>
                </a:path>
              </a:pathLst>
            </a:custGeom>
            <a:solidFill>
              <a:srgbClr val="00176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3" name="Freeform 9"/>
            <p:cNvSpPr>
              <a:spLocks/>
            </p:cNvSpPr>
            <p:nvPr/>
          </p:nvSpPr>
          <p:spPr bwMode="auto">
            <a:xfrm>
              <a:off x="5266" y="3841"/>
              <a:ext cx="304" cy="296"/>
            </a:xfrm>
            <a:custGeom>
              <a:avLst/>
              <a:gdLst/>
              <a:ahLst/>
              <a:cxnLst>
                <a:cxn ang="0">
                  <a:pos x="143" y="27"/>
                </a:cxn>
                <a:cxn ang="0">
                  <a:pos x="124" y="109"/>
                </a:cxn>
                <a:cxn ang="0">
                  <a:pos x="33" y="109"/>
                </a:cxn>
                <a:cxn ang="0">
                  <a:pos x="20" y="132"/>
                </a:cxn>
                <a:cxn ang="0">
                  <a:pos x="119" y="132"/>
                </a:cxn>
                <a:cxn ang="0">
                  <a:pos x="117" y="140"/>
                </a:cxn>
                <a:cxn ang="0">
                  <a:pos x="14" y="140"/>
                </a:cxn>
                <a:cxn ang="0">
                  <a:pos x="0" y="166"/>
                </a:cxn>
                <a:cxn ang="0">
                  <a:pos x="112" y="166"/>
                </a:cxn>
                <a:cxn ang="0">
                  <a:pos x="104" y="203"/>
                </a:cxn>
                <a:cxn ang="0">
                  <a:pos x="167" y="203"/>
                </a:cxn>
                <a:cxn ang="0">
                  <a:pos x="209" y="0"/>
                </a:cxn>
                <a:cxn ang="0">
                  <a:pos x="96" y="0"/>
                </a:cxn>
                <a:cxn ang="0">
                  <a:pos x="89" y="13"/>
                </a:cxn>
                <a:cxn ang="0">
                  <a:pos x="146" y="13"/>
                </a:cxn>
                <a:cxn ang="0">
                  <a:pos x="143" y="27"/>
                </a:cxn>
                <a:cxn ang="0">
                  <a:pos x="81" y="27"/>
                </a:cxn>
                <a:cxn ang="0">
                  <a:pos x="73" y="40"/>
                </a:cxn>
                <a:cxn ang="0">
                  <a:pos x="135" y="39"/>
                </a:cxn>
                <a:cxn ang="0">
                  <a:pos x="143" y="27"/>
                </a:cxn>
              </a:cxnLst>
              <a:rect l="0" t="0" r="r" b="b"/>
              <a:pathLst>
                <a:path w="209" h="203">
                  <a:moveTo>
                    <a:pt x="143" y="27"/>
                  </a:moveTo>
                  <a:lnTo>
                    <a:pt x="124" y="109"/>
                  </a:lnTo>
                  <a:lnTo>
                    <a:pt x="33" y="109"/>
                  </a:lnTo>
                  <a:lnTo>
                    <a:pt x="20" y="132"/>
                  </a:lnTo>
                  <a:lnTo>
                    <a:pt x="119" y="132"/>
                  </a:lnTo>
                  <a:lnTo>
                    <a:pt x="117" y="140"/>
                  </a:lnTo>
                  <a:lnTo>
                    <a:pt x="14" y="140"/>
                  </a:lnTo>
                  <a:lnTo>
                    <a:pt x="0" y="166"/>
                  </a:lnTo>
                  <a:lnTo>
                    <a:pt x="112" y="166"/>
                  </a:lnTo>
                  <a:lnTo>
                    <a:pt x="104" y="203"/>
                  </a:lnTo>
                  <a:lnTo>
                    <a:pt x="167" y="203"/>
                  </a:lnTo>
                  <a:lnTo>
                    <a:pt x="209" y="0"/>
                  </a:lnTo>
                  <a:lnTo>
                    <a:pt x="96" y="0"/>
                  </a:lnTo>
                  <a:lnTo>
                    <a:pt x="89" y="13"/>
                  </a:lnTo>
                  <a:lnTo>
                    <a:pt x="146" y="13"/>
                  </a:lnTo>
                  <a:lnTo>
                    <a:pt x="143" y="27"/>
                  </a:lnTo>
                  <a:lnTo>
                    <a:pt x="81" y="27"/>
                  </a:lnTo>
                  <a:lnTo>
                    <a:pt x="73" y="40"/>
                  </a:lnTo>
                  <a:lnTo>
                    <a:pt x="135" y="39"/>
                  </a:lnTo>
                  <a:lnTo>
                    <a:pt x="143" y="27"/>
                  </a:lnTo>
                </a:path>
              </a:pathLst>
            </a:custGeom>
            <a:solidFill>
              <a:srgbClr val="00176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4" name="Freeform 10"/>
            <p:cNvSpPr>
              <a:spLocks/>
            </p:cNvSpPr>
            <p:nvPr/>
          </p:nvSpPr>
          <p:spPr bwMode="auto">
            <a:xfrm>
              <a:off x="5346" y="3921"/>
              <a:ext cx="109" cy="21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0" y="14"/>
                </a:cxn>
                <a:cxn ang="0">
                  <a:pos x="66" y="14"/>
                </a:cxn>
                <a:cxn ang="0">
                  <a:pos x="75" y="0"/>
                </a:cxn>
                <a:cxn ang="0">
                  <a:pos x="9" y="0"/>
                </a:cxn>
              </a:cxnLst>
              <a:rect l="0" t="0" r="r" b="b"/>
              <a:pathLst>
                <a:path w="75" h="14">
                  <a:moveTo>
                    <a:pt x="9" y="0"/>
                  </a:moveTo>
                  <a:lnTo>
                    <a:pt x="0" y="14"/>
                  </a:lnTo>
                  <a:lnTo>
                    <a:pt x="66" y="14"/>
                  </a:lnTo>
                  <a:lnTo>
                    <a:pt x="75" y="0"/>
                  </a:lnTo>
                  <a:lnTo>
                    <a:pt x="9" y="0"/>
                  </a:lnTo>
                </a:path>
              </a:pathLst>
            </a:custGeom>
            <a:solidFill>
              <a:srgbClr val="00176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5" name="Freeform 11"/>
            <p:cNvSpPr>
              <a:spLocks/>
            </p:cNvSpPr>
            <p:nvPr/>
          </p:nvSpPr>
          <p:spPr bwMode="auto">
            <a:xfrm>
              <a:off x="5320" y="3958"/>
              <a:ext cx="113" cy="29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20"/>
                </a:cxn>
                <a:cxn ang="0">
                  <a:pos x="66" y="20"/>
                </a:cxn>
                <a:cxn ang="0">
                  <a:pos x="78" y="0"/>
                </a:cxn>
                <a:cxn ang="0">
                  <a:pos x="13" y="0"/>
                </a:cxn>
              </a:cxnLst>
              <a:rect l="0" t="0" r="r" b="b"/>
              <a:pathLst>
                <a:path w="78" h="20">
                  <a:moveTo>
                    <a:pt x="13" y="0"/>
                  </a:moveTo>
                  <a:lnTo>
                    <a:pt x="0" y="20"/>
                  </a:lnTo>
                  <a:lnTo>
                    <a:pt x="66" y="20"/>
                  </a:lnTo>
                  <a:lnTo>
                    <a:pt x="78" y="0"/>
                  </a:lnTo>
                  <a:lnTo>
                    <a:pt x="13" y="0"/>
                  </a:lnTo>
                </a:path>
              </a:pathLst>
            </a:custGeom>
            <a:solidFill>
              <a:srgbClr val="00176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6" name="Freeform 12"/>
            <p:cNvSpPr>
              <a:spLocks/>
            </p:cNvSpPr>
            <p:nvPr/>
          </p:nvSpPr>
          <p:spPr bwMode="auto">
            <a:xfrm>
              <a:off x="5232" y="4095"/>
              <a:ext cx="121" cy="45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0" y="31"/>
                </a:cxn>
                <a:cxn ang="0">
                  <a:pos x="68" y="30"/>
                </a:cxn>
                <a:cxn ang="0">
                  <a:pos x="83" y="0"/>
                </a:cxn>
                <a:cxn ang="0">
                  <a:pos x="18" y="0"/>
                </a:cxn>
              </a:cxnLst>
              <a:rect l="0" t="0" r="r" b="b"/>
              <a:pathLst>
                <a:path w="83" h="31">
                  <a:moveTo>
                    <a:pt x="18" y="0"/>
                  </a:moveTo>
                  <a:lnTo>
                    <a:pt x="0" y="31"/>
                  </a:lnTo>
                  <a:lnTo>
                    <a:pt x="68" y="30"/>
                  </a:lnTo>
                  <a:lnTo>
                    <a:pt x="83" y="0"/>
                  </a:lnTo>
                  <a:lnTo>
                    <a:pt x="18" y="0"/>
                  </a:lnTo>
                </a:path>
              </a:pathLst>
            </a:custGeom>
            <a:solidFill>
              <a:srgbClr val="00176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7" name="Freeform 13"/>
            <p:cNvSpPr>
              <a:spLocks/>
            </p:cNvSpPr>
            <p:nvPr/>
          </p:nvSpPr>
          <p:spPr bwMode="auto">
            <a:xfrm>
              <a:off x="5802" y="3905"/>
              <a:ext cx="244" cy="234"/>
            </a:xfrm>
            <a:custGeom>
              <a:avLst/>
              <a:gdLst/>
              <a:ahLst/>
              <a:cxnLst>
                <a:cxn ang="0">
                  <a:pos x="102" y="160"/>
                </a:cxn>
                <a:cxn ang="0">
                  <a:pos x="98" y="142"/>
                </a:cxn>
                <a:cxn ang="0">
                  <a:pos x="89" y="104"/>
                </a:cxn>
                <a:cxn ang="0">
                  <a:pos x="62" y="104"/>
                </a:cxn>
                <a:cxn ang="0">
                  <a:pos x="50" y="160"/>
                </a:cxn>
                <a:cxn ang="0">
                  <a:pos x="0" y="160"/>
                </a:cxn>
                <a:cxn ang="0">
                  <a:pos x="32" y="0"/>
                </a:cxn>
                <a:cxn ang="0">
                  <a:pos x="119" y="0"/>
                </a:cxn>
                <a:cxn ang="0">
                  <a:pos x="167" y="39"/>
                </a:cxn>
                <a:cxn ang="0">
                  <a:pos x="139" y="84"/>
                </a:cxn>
                <a:cxn ang="0">
                  <a:pos x="148" y="141"/>
                </a:cxn>
                <a:cxn ang="0">
                  <a:pos x="152" y="160"/>
                </a:cxn>
                <a:cxn ang="0">
                  <a:pos x="102" y="160"/>
                </a:cxn>
                <a:cxn ang="0">
                  <a:pos x="97" y="69"/>
                </a:cxn>
                <a:cxn ang="0">
                  <a:pos x="113" y="54"/>
                </a:cxn>
                <a:cxn ang="0">
                  <a:pos x="100" y="39"/>
                </a:cxn>
                <a:cxn ang="0">
                  <a:pos x="76" y="39"/>
                </a:cxn>
                <a:cxn ang="0">
                  <a:pos x="70" y="69"/>
                </a:cxn>
                <a:cxn ang="0">
                  <a:pos x="97" y="69"/>
                </a:cxn>
              </a:cxnLst>
              <a:rect l="0" t="0" r="r" b="b"/>
              <a:pathLst>
                <a:path w="167" h="160">
                  <a:moveTo>
                    <a:pt x="102" y="160"/>
                  </a:moveTo>
                  <a:cubicBezTo>
                    <a:pt x="100" y="155"/>
                    <a:pt x="98" y="149"/>
                    <a:pt x="98" y="142"/>
                  </a:cubicBezTo>
                  <a:cubicBezTo>
                    <a:pt x="98" y="134"/>
                    <a:pt x="106" y="103"/>
                    <a:pt x="89" y="104"/>
                  </a:cubicBezTo>
                  <a:lnTo>
                    <a:pt x="62" y="104"/>
                  </a:lnTo>
                  <a:lnTo>
                    <a:pt x="50" y="160"/>
                  </a:lnTo>
                  <a:lnTo>
                    <a:pt x="0" y="160"/>
                  </a:lnTo>
                  <a:lnTo>
                    <a:pt x="32" y="0"/>
                  </a:lnTo>
                  <a:lnTo>
                    <a:pt x="119" y="0"/>
                  </a:lnTo>
                  <a:cubicBezTo>
                    <a:pt x="153" y="0"/>
                    <a:pt x="167" y="18"/>
                    <a:pt x="167" y="39"/>
                  </a:cubicBezTo>
                  <a:cubicBezTo>
                    <a:pt x="167" y="59"/>
                    <a:pt x="160" y="76"/>
                    <a:pt x="139" y="84"/>
                  </a:cubicBezTo>
                  <a:cubicBezTo>
                    <a:pt x="155" y="83"/>
                    <a:pt x="148" y="133"/>
                    <a:pt x="148" y="141"/>
                  </a:cubicBezTo>
                  <a:cubicBezTo>
                    <a:pt x="148" y="149"/>
                    <a:pt x="149" y="155"/>
                    <a:pt x="152" y="160"/>
                  </a:cubicBezTo>
                  <a:lnTo>
                    <a:pt x="102" y="160"/>
                  </a:lnTo>
                  <a:moveTo>
                    <a:pt x="97" y="69"/>
                  </a:moveTo>
                  <a:cubicBezTo>
                    <a:pt x="106" y="69"/>
                    <a:pt x="111" y="60"/>
                    <a:pt x="113" y="54"/>
                  </a:cubicBezTo>
                  <a:cubicBezTo>
                    <a:pt x="114" y="49"/>
                    <a:pt x="113" y="39"/>
                    <a:pt x="100" y="39"/>
                  </a:cubicBezTo>
                  <a:cubicBezTo>
                    <a:pt x="91" y="39"/>
                    <a:pt x="76" y="39"/>
                    <a:pt x="76" y="39"/>
                  </a:cubicBezTo>
                  <a:lnTo>
                    <a:pt x="70" y="69"/>
                  </a:lnTo>
                  <a:cubicBezTo>
                    <a:pt x="70" y="69"/>
                    <a:pt x="88" y="69"/>
                    <a:pt x="97" y="69"/>
                  </a:cubicBezTo>
                </a:path>
              </a:pathLst>
            </a:custGeom>
            <a:solidFill>
              <a:srgbClr val="00176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8" name="Freeform 14"/>
            <p:cNvSpPr>
              <a:spLocks/>
            </p:cNvSpPr>
            <p:nvPr/>
          </p:nvSpPr>
          <p:spPr bwMode="auto">
            <a:xfrm>
              <a:off x="6155" y="4039"/>
              <a:ext cx="181" cy="1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7" y="82"/>
                </a:cxn>
                <a:cxn ang="0">
                  <a:pos x="124" y="82"/>
                </a:cxn>
                <a:cxn ang="0">
                  <a:pos x="48" y="0"/>
                </a:cxn>
                <a:cxn ang="0">
                  <a:pos x="0" y="0"/>
                </a:cxn>
              </a:cxnLst>
              <a:rect l="0" t="0" r="r" b="b"/>
              <a:pathLst>
                <a:path w="124" h="82">
                  <a:moveTo>
                    <a:pt x="0" y="0"/>
                  </a:moveTo>
                  <a:cubicBezTo>
                    <a:pt x="3" y="8"/>
                    <a:pt x="57" y="66"/>
                    <a:pt x="67" y="82"/>
                  </a:cubicBezTo>
                  <a:cubicBezTo>
                    <a:pt x="92" y="82"/>
                    <a:pt x="124" y="82"/>
                    <a:pt x="124" y="82"/>
                  </a:cubicBezTo>
                  <a:cubicBezTo>
                    <a:pt x="124" y="82"/>
                    <a:pt x="55" y="7"/>
                    <a:pt x="48" y="0"/>
                  </a:cubicBezTo>
                  <a:cubicBezTo>
                    <a:pt x="37" y="0"/>
                    <a:pt x="0" y="0"/>
                    <a:pt x="0" y="0"/>
                  </a:cubicBezTo>
                </a:path>
              </a:pathLst>
            </a:custGeom>
            <a:solidFill>
              <a:srgbClr val="00176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9" name="Freeform 15"/>
            <p:cNvSpPr>
              <a:spLocks/>
            </p:cNvSpPr>
            <p:nvPr/>
          </p:nvSpPr>
          <p:spPr bwMode="auto">
            <a:xfrm>
              <a:off x="6036" y="3889"/>
              <a:ext cx="278" cy="263"/>
            </a:xfrm>
            <a:custGeom>
              <a:avLst/>
              <a:gdLst/>
              <a:ahLst/>
              <a:cxnLst>
                <a:cxn ang="0">
                  <a:pos x="89" y="130"/>
                </a:cxn>
                <a:cxn ang="0">
                  <a:pos x="70" y="125"/>
                </a:cxn>
                <a:cxn ang="0">
                  <a:pos x="63" y="74"/>
                </a:cxn>
                <a:cxn ang="0">
                  <a:pos x="113" y="60"/>
                </a:cxn>
                <a:cxn ang="0">
                  <a:pos x="130" y="89"/>
                </a:cxn>
                <a:cxn ang="0">
                  <a:pos x="166" y="125"/>
                </a:cxn>
                <a:cxn ang="0">
                  <a:pos x="135" y="20"/>
                </a:cxn>
                <a:cxn ang="0">
                  <a:pos x="25" y="53"/>
                </a:cxn>
                <a:cxn ang="0">
                  <a:pos x="45" y="165"/>
                </a:cxn>
                <a:cxn ang="0">
                  <a:pos x="117" y="167"/>
                </a:cxn>
                <a:cxn ang="0">
                  <a:pos x="89" y="130"/>
                </a:cxn>
              </a:cxnLst>
              <a:rect l="0" t="0" r="r" b="b"/>
              <a:pathLst>
                <a:path w="191" h="180">
                  <a:moveTo>
                    <a:pt x="89" y="130"/>
                  </a:moveTo>
                  <a:cubicBezTo>
                    <a:pt x="82" y="130"/>
                    <a:pt x="77" y="130"/>
                    <a:pt x="70" y="125"/>
                  </a:cubicBezTo>
                  <a:cubicBezTo>
                    <a:pt x="53" y="115"/>
                    <a:pt x="51" y="93"/>
                    <a:pt x="63" y="74"/>
                  </a:cubicBezTo>
                  <a:cubicBezTo>
                    <a:pt x="75" y="55"/>
                    <a:pt x="96" y="49"/>
                    <a:pt x="113" y="60"/>
                  </a:cubicBezTo>
                  <a:cubicBezTo>
                    <a:pt x="120" y="65"/>
                    <a:pt x="131" y="73"/>
                    <a:pt x="130" y="89"/>
                  </a:cubicBezTo>
                  <a:lnTo>
                    <a:pt x="166" y="125"/>
                  </a:lnTo>
                  <a:cubicBezTo>
                    <a:pt x="191" y="75"/>
                    <a:pt x="170" y="38"/>
                    <a:pt x="135" y="20"/>
                  </a:cubicBezTo>
                  <a:cubicBezTo>
                    <a:pt x="98" y="0"/>
                    <a:pt x="49" y="13"/>
                    <a:pt x="25" y="53"/>
                  </a:cubicBezTo>
                  <a:cubicBezTo>
                    <a:pt x="0" y="93"/>
                    <a:pt x="9" y="143"/>
                    <a:pt x="45" y="165"/>
                  </a:cubicBezTo>
                  <a:cubicBezTo>
                    <a:pt x="70" y="180"/>
                    <a:pt x="91" y="175"/>
                    <a:pt x="117" y="167"/>
                  </a:cubicBezTo>
                  <a:lnTo>
                    <a:pt x="89" y="130"/>
                  </a:lnTo>
                </a:path>
              </a:pathLst>
            </a:custGeom>
            <a:solidFill>
              <a:srgbClr val="00176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30"/>
          <p:cNvGrpSpPr>
            <a:grpSpLocks/>
          </p:cNvGrpSpPr>
          <p:nvPr/>
        </p:nvGrpSpPr>
        <p:grpSpPr bwMode="auto">
          <a:xfrm>
            <a:off x="7450667" y="6110289"/>
            <a:ext cx="1481667" cy="479425"/>
            <a:chOff x="5280" y="3849"/>
            <a:chExt cx="1050" cy="302"/>
          </a:xfrm>
        </p:grpSpPr>
        <p:sp>
          <p:nvSpPr>
            <p:cNvPr id="1044" name="Freeform 20"/>
            <p:cNvSpPr>
              <a:spLocks/>
            </p:cNvSpPr>
            <p:nvPr/>
          </p:nvSpPr>
          <p:spPr bwMode="auto">
            <a:xfrm>
              <a:off x="5580" y="3910"/>
              <a:ext cx="248" cy="220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82" y="0"/>
                </a:cxn>
                <a:cxn ang="0">
                  <a:pos x="74" y="53"/>
                </a:cxn>
                <a:cxn ang="0">
                  <a:pos x="120" y="53"/>
                </a:cxn>
                <a:cxn ang="0">
                  <a:pos x="133" y="0"/>
                </a:cxn>
                <a:cxn ang="0">
                  <a:pos x="179" y="0"/>
                </a:cxn>
                <a:cxn ang="0">
                  <a:pos x="149" y="159"/>
                </a:cxn>
                <a:cxn ang="0">
                  <a:pos x="97" y="159"/>
                </a:cxn>
                <a:cxn ang="0">
                  <a:pos x="112" y="95"/>
                </a:cxn>
                <a:cxn ang="0">
                  <a:pos x="66" y="95"/>
                </a:cxn>
                <a:cxn ang="0">
                  <a:pos x="53" y="159"/>
                </a:cxn>
                <a:cxn ang="0">
                  <a:pos x="0" y="159"/>
                </a:cxn>
                <a:cxn ang="0">
                  <a:pos x="36" y="0"/>
                </a:cxn>
              </a:cxnLst>
              <a:rect l="0" t="0" r="r" b="b"/>
              <a:pathLst>
                <a:path w="179" h="159">
                  <a:moveTo>
                    <a:pt x="36" y="0"/>
                  </a:moveTo>
                  <a:lnTo>
                    <a:pt x="82" y="0"/>
                  </a:lnTo>
                  <a:lnTo>
                    <a:pt x="74" y="53"/>
                  </a:lnTo>
                  <a:lnTo>
                    <a:pt x="120" y="53"/>
                  </a:lnTo>
                  <a:lnTo>
                    <a:pt x="133" y="0"/>
                  </a:lnTo>
                  <a:lnTo>
                    <a:pt x="179" y="0"/>
                  </a:lnTo>
                  <a:lnTo>
                    <a:pt x="149" y="159"/>
                  </a:lnTo>
                  <a:lnTo>
                    <a:pt x="97" y="159"/>
                  </a:lnTo>
                  <a:lnTo>
                    <a:pt x="112" y="95"/>
                  </a:lnTo>
                  <a:lnTo>
                    <a:pt x="66" y="95"/>
                  </a:lnTo>
                  <a:lnTo>
                    <a:pt x="53" y="159"/>
                  </a:lnTo>
                  <a:lnTo>
                    <a:pt x="0" y="159"/>
                  </a:lnTo>
                  <a:lnTo>
                    <a:pt x="36" y="0"/>
                  </a:lnTo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5" name="Freeform 21"/>
            <p:cNvSpPr>
              <a:spLocks/>
            </p:cNvSpPr>
            <p:nvPr/>
          </p:nvSpPr>
          <p:spPr bwMode="auto">
            <a:xfrm>
              <a:off x="5312" y="3849"/>
              <a:ext cx="289" cy="281"/>
            </a:xfrm>
            <a:custGeom>
              <a:avLst/>
              <a:gdLst/>
              <a:ahLst/>
              <a:cxnLst>
                <a:cxn ang="0">
                  <a:pos x="143" y="27"/>
                </a:cxn>
                <a:cxn ang="0">
                  <a:pos x="124" y="109"/>
                </a:cxn>
                <a:cxn ang="0">
                  <a:pos x="33" y="109"/>
                </a:cxn>
                <a:cxn ang="0">
                  <a:pos x="20" y="132"/>
                </a:cxn>
                <a:cxn ang="0">
                  <a:pos x="119" y="132"/>
                </a:cxn>
                <a:cxn ang="0">
                  <a:pos x="117" y="140"/>
                </a:cxn>
                <a:cxn ang="0">
                  <a:pos x="14" y="140"/>
                </a:cxn>
                <a:cxn ang="0">
                  <a:pos x="0" y="166"/>
                </a:cxn>
                <a:cxn ang="0">
                  <a:pos x="112" y="166"/>
                </a:cxn>
                <a:cxn ang="0">
                  <a:pos x="104" y="203"/>
                </a:cxn>
                <a:cxn ang="0">
                  <a:pos x="167" y="203"/>
                </a:cxn>
                <a:cxn ang="0">
                  <a:pos x="209" y="0"/>
                </a:cxn>
                <a:cxn ang="0">
                  <a:pos x="96" y="0"/>
                </a:cxn>
                <a:cxn ang="0">
                  <a:pos x="89" y="13"/>
                </a:cxn>
                <a:cxn ang="0">
                  <a:pos x="146" y="13"/>
                </a:cxn>
                <a:cxn ang="0">
                  <a:pos x="143" y="27"/>
                </a:cxn>
                <a:cxn ang="0">
                  <a:pos x="81" y="27"/>
                </a:cxn>
                <a:cxn ang="0">
                  <a:pos x="73" y="40"/>
                </a:cxn>
                <a:cxn ang="0">
                  <a:pos x="135" y="39"/>
                </a:cxn>
                <a:cxn ang="0">
                  <a:pos x="143" y="27"/>
                </a:cxn>
              </a:cxnLst>
              <a:rect l="0" t="0" r="r" b="b"/>
              <a:pathLst>
                <a:path w="209" h="203">
                  <a:moveTo>
                    <a:pt x="143" y="27"/>
                  </a:moveTo>
                  <a:lnTo>
                    <a:pt x="124" y="109"/>
                  </a:lnTo>
                  <a:lnTo>
                    <a:pt x="33" y="109"/>
                  </a:lnTo>
                  <a:lnTo>
                    <a:pt x="20" y="132"/>
                  </a:lnTo>
                  <a:lnTo>
                    <a:pt x="119" y="132"/>
                  </a:lnTo>
                  <a:lnTo>
                    <a:pt x="117" y="140"/>
                  </a:lnTo>
                  <a:lnTo>
                    <a:pt x="14" y="140"/>
                  </a:lnTo>
                  <a:lnTo>
                    <a:pt x="0" y="166"/>
                  </a:lnTo>
                  <a:lnTo>
                    <a:pt x="112" y="166"/>
                  </a:lnTo>
                  <a:lnTo>
                    <a:pt x="104" y="203"/>
                  </a:lnTo>
                  <a:lnTo>
                    <a:pt x="167" y="203"/>
                  </a:lnTo>
                  <a:lnTo>
                    <a:pt x="209" y="0"/>
                  </a:lnTo>
                  <a:lnTo>
                    <a:pt x="96" y="0"/>
                  </a:lnTo>
                  <a:lnTo>
                    <a:pt x="89" y="13"/>
                  </a:lnTo>
                  <a:lnTo>
                    <a:pt x="146" y="13"/>
                  </a:lnTo>
                  <a:lnTo>
                    <a:pt x="143" y="27"/>
                  </a:lnTo>
                  <a:lnTo>
                    <a:pt x="81" y="27"/>
                  </a:lnTo>
                  <a:lnTo>
                    <a:pt x="73" y="40"/>
                  </a:lnTo>
                  <a:lnTo>
                    <a:pt x="135" y="39"/>
                  </a:lnTo>
                  <a:lnTo>
                    <a:pt x="143" y="27"/>
                  </a:lnTo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6" name="Freeform 22"/>
            <p:cNvSpPr>
              <a:spLocks/>
            </p:cNvSpPr>
            <p:nvPr/>
          </p:nvSpPr>
          <p:spPr bwMode="auto">
            <a:xfrm>
              <a:off x="5388" y="3925"/>
              <a:ext cx="104" cy="20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0" y="14"/>
                </a:cxn>
                <a:cxn ang="0">
                  <a:pos x="66" y="14"/>
                </a:cxn>
                <a:cxn ang="0">
                  <a:pos x="75" y="0"/>
                </a:cxn>
                <a:cxn ang="0">
                  <a:pos x="9" y="0"/>
                </a:cxn>
              </a:cxnLst>
              <a:rect l="0" t="0" r="r" b="b"/>
              <a:pathLst>
                <a:path w="75" h="14">
                  <a:moveTo>
                    <a:pt x="9" y="0"/>
                  </a:moveTo>
                  <a:lnTo>
                    <a:pt x="0" y="14"/>
                  </a:lnTo>
                  <a:lnTo>
                    <a:pt x="66" y="14"/>
                  </a:lnTo>
                  <a:lnTo>
                    <a:pt x="75" y="0"/>
                  </a:lnTo>
                  <a:lnTo>
                    <a:pt x="9" y="0"/>
                  </a:lnTo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7" name="Freeform 23"/>
            <p:cNvSpPr>
              <a:spLocks/>
            </p:cNvSpPr>
            <p:nvPr/>
          </p:nvSpPr>
          <p:spPr bwMode="auto">
            <a:xfrm>
              <a:off x="5364" y="3960"/>
              <a:ext cx="107" cy="28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20"/>
                </a:cxn>
                <a:cxn ang="0">
                  <a:pos x="66" y="20"/>
                </a:cxn>
                <a:cxn ang="0">
                  <a:pos x="78" y="0"/>
                </a:cxn>
                <a:cxn ang="0">
                  <a:pos x="13" y="0"/>
                </a:cxn>
              </a:cxnLst>
              <a:rect l="0" t="0" r="r" b="b"/>
              <a:pathLst>
                <a:path w="78" h="20">
                  <a:moveTo>
                    <a:pt x="13" y="0"/>
                  </a:moveTo>
                  <a:lnTo>
                    <a:pt x="0" y="20"/>
                  </a:lnTo>
                  <a:lnTo>
                    <a:pt x="66" y="20"/>
                  </a:lnTo>
                  <a:lnTo>
                    <a:pt x="78" y="0"/>
                  </a:lnTo>
                  <a:lnTo>
                    <a:pt x="13" y="0"/>
                  </a:lnTo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8" name="Freeform 24"/>
            <p:cNvSpPr>
              <a:spLocks/>
            </p:cNvSpPr>
            <p:nvPr/>
          </p:nvSpPr>
          <p:spPr bwMode="auto">
            <a:xfrm>
              <a:off x="5280" y="4090"/>
              <a:ext cx="115" cy="43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0" y="31"/>
                </a:cxn>
                <a:cxn ang="0">
                  <a:pos x="68" y="30"/>
                </a:cxn>
                <a:cxn ang="0">
                  <a:pos x="83" y="0"/>
                </a:cxn>
                <a:cxn ang="0">
                  <a:pos x="18" y="0"/>
                </a:cxn>
              </a:cxnLst>
              <a:rect l="0" t="0" r="r" b="b"/>
              <a:pathLst>
                <a:path w="83" h="31">
                  <a:moveTo>
                    <a:pt x="18" y="0"/>
                  </a:moveTo>
                  <a:lnTo>
                    <a:pt x="0" y="31"/>
                  </a:lnTo>
                  <a:lnTo>
                    <a:pt x="68" y="30"/>
                  </a:lnTo>
                  <a:lnTo>
                    <a:pt x="83" y="0"/>
                  </a:lnTo>
                  <a:lnTo>
                    <a:pt x="18" y="0"/>
                  </a:lnTo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9" name="Freeform 25"/>
            <p:cNvSpPr>
              <a:spLocks/>
            </p:cNvSpPr>
            <p:nvPr/>
          </p:nvSpPr>
          <p:spPr bwMode="auto">
            <a:xfrm>
              <a:off x="5822" y="3910"/>
              <a:ext cx="232" cy="222"/>
            </a:xfrm>
            <a:custGeom>
              <a:avLst/>
              <a:gdLst/>
              <a:ahLst/>
              <a:cxnLst>
                <a:cxn ang="0">
                  <a:pos x="102" y="160"/>
                </a:cxn>
                <a:cxn ang="0">
                  <a:pos x="98" y="142"/>
                </a:cxn>
                <a:cxn ang="0">
                  <a:pos x="89" y="104"/>
                </a:cxn>
                <a:cxn ang="0">
                  <a:pos x="62" y="104"/>
                </a:cxn>
                <a:cxn ang="0">
                  <a:pos x="50" y="160"/>
                </a:cxn>
                <a:cxn ang="0">
                  <a:pos x="0" y="160"/>
                </a:cxn>
                <a:cxn ang="0">
                  <a:pos x="32" y="0"/>
                </a:cxn>
                <a:cxn ang="0">
                  <a:pos x="119" y="0"/>
                </a:cxn>
                <a:cxn ang="0">
                  <a:pos x="167" y="39"/>
                </a:cxn>
                <a:cxn ang="0">
                  <a:pos x="139" y="84"/>
                </a:cxn>
                <a:cxn ang="0">
                  <a:pos x="148" y="141"/>
                </a:cxn>
                <a:cxn ang="0">
                  <a:pos x="152" y="160"/>
                </a:cxn>
                <a:cxn ang="0">
                  <a:pos x="102" y="160"/>
                </a:cxn>
                <a:cxn ang="0">
                  <a:pos x="97" y="69"/>
                </a:cxn>
                <a:cxn ang="0">
                  <a:pos x="113" y="54"/>
                </a:cxn>
                <a:cxn ang="0">
                  <a:pos x="100" y="39"/>
                </a:cxn>
                <a:cxn ang="0">
                  <a:pos x="76" y="39"/>
                </a:cxn>
                <a:cxn ang="0">
                  <a:pos x="70" y="69"/>
                </a:cxn>
                <a:cxn ang="0">
                  <a:pos x="97" y="69"/>
                </a:cxn>
              </a:cxnLst>
              <a:rect l="0" t="0" r="r" b="b"/>
              <a:pathLst>
                <a:path w="167" h="160">
                  <a:moveTo>
                    <a:pt x="102" y="160"/>
                  </a:moveTo>
                  <a:cubicBezTo>
                    <a:pt x="100" y="155"/>
                    <a:pt x="98" y="149"/>
                    <a:pt x="98" y="142"/>
                  </a:cubicBezTo>
                  <a:cubicBezTo>
                    <a:pt x="98" y="134"/>
                    <a:pt x="106" y="103"/>
                    <a:pt x="89" y="104"/>
                  </a:cubicBezTo>
                  <a:lnTo>
                    <a:pt x="62" y="104"/>
                  </a:lnTo>
                  <a:lnTo>
                    <a:pt x="50" y="160"/>
                  </a:lnTo>
                  <a:lnTo>
                    <a:pt x="0" y="160"/>
                  </a:lnTo>
                  <a:lnTo>
                    <a:pt x="32" y="0"/>
                  </a:lnTo>
                  <a:lnTo>
                    <a:pt x="119" y="0"/>
                  </a:lnTo>
                  <a:cubicBezTo>
                    <a:pt x="153" y="0"/>
                    <a:pt x="167" y="18"/>
                    <a:pt x="167" y="39"/>
                  </a:cubicBezTo>
                  <a:cubicBezTo>
                    <a:pt x="167" y="59"/>
                    <a:pt x="160" y="76"/>
                    <a:pt x="139" y="84"/>
                  </a:cubicBezTo>
                  <a:cubicBezTo>
                    <a:pt x="155" y="83"/>
                    <a:pt x="148" y="133"/>
                    <a:pt x="148" y="141"/>
                  </a:cubicBezTo>
                  <a:cubicBezTo>
                    <a:pt x="148" y="149"/>
                    <a:pt x="149" y="155"/>
                    <a:pt x="152" y="160"/>
                  </a:cubicBezTo>
                  <a:lnTo>
                    <a:pt x="102" y="160"/>
                  </a:lnTo>
                  <a:moveTo>
                    <a:pt x="97" y="69"/>
                  </a:moveTo>
                  <a:cubicBezTo>
                    <a:pt x="106" y="69"/>
                    <a:pt x="111" y="60"/>
                    <a:pt x="113" y="54"/>
                  </a:cubicBezTo>
                  <a:cubicBezTo>
                    <a:pt x="114" y="49"/>
                    <a:pt x="113" y="39"/>
                    <a:pt x="100" y="39"/>
                  </a:cubicBezTo>
                  <a:cubicBezTo>
                    <a:pt x="91" y="39"/>
                    <a:pt x="76" y="39"/>
                    <a:pt x="76" y="39"/>
                  </a:cubicBezTo>
                  <a:lnTo>
                    <a:pt x="70" y="69"/>
                  </a:lnTo>
                  <a:cubicBezTo>
                    <a:pt x="70" y="69"/>
                    <a:pt x="88" y="69"/>
                    <a:pt x="97" y="69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0" name="Freeform 26"/>
            <p:cNvSpPr>
              <a:spLocks/>
            </p:cNvSpPr>
            <p:nvPr/>
          </p:nvSpPr>
          <p:spPr bwMode="auto">
            <a:xfrm>
              <a:off x="6158" y="4037"/>
              <a:ext cx="172" cy="1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7" y="82"/>
                </a:cxn>
                <a:cxn ang="0">
                  <a:pos x="124" y="82"/>
                </a:cxn>
                <a:cxn ang="0">
                  <a:pos x="48" y="0"/>
                </a:cxn>
                <a:cxn ang="0">
                  <a:pos x="0" y="0"/>
                </a:cxn>
              </a:cxnLst>
              <a:rect l="0" t="0" r="r" b="b"/>
              <a:pathLst>
                <a:path w="124" h="82">
                  <a:moveTo>
                    <a:pt x="0" y="0"/>
                  </a:moveTo>
                  <a:cubicBezTo>
                    <a:pt x="3" y="8"/>
                    <a:pt x="57" y="66"/>
                    <a:pt x="67" y="82"/>
                  </a:cubicBezTo>
                  <a:cubicBezTo>
                    <a:pt x="92" y="82"/>
                    <a:pt x="124" y="82"/>
                    <a:pt x="124" y="82"/>
                  </a:cubicBezTo>
                  <a:cubicBezTo>
                    <a:pt x="124" y="82"/>
                    <a:pt x="55" y="7"/>
                    <a:pt x="48" y="0"/>
                  </a:cubicBezTo>
                  <a:cubicBezTo>
                    <a:pt x="37" y="0"/>
                    <a:pt x="0" y="0"/>
                    <a:pt x="0" y="0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1" name="Freeform 27"/>
            <p:cNvSpPr>
              <a:spLocks/>
            </p:cNvSpPr>
            <p:nvPr/>
          </p:nvSpPr>
          <p:spPr bwMode="auto">
            <a:xfrm>
              <a:off x="6045" y="3895"/>
              <a:ext cx="264" cy="249"/>
            </a:xfrm>
            <a:custGeom>
              <a:avLst/>
              <a:gdLst/>
              <a:ahLst/>
              <a:cxnLst>
                <a:cxn ang="0">
                  <a:pos x="89" y="130"/>
                </a:cxn>
                <a:cxn ang="0">
                  <a:pos x="70" y="125"/>
                </a:cxn>
                <a:cxn ang="0">
                  <a:pos x="63" y="74"/>
                </a:cxn>
                <a:cxn ang="0">
                  <a:pos x="113" y="60"/>
                </a:cxn>
                <a:cxn ang="0">
                  <a:pos x="130" y="89"/>
                </a:cxn>
                <a:cxn ang="0">
                  <a:pos x="166" y="125"/>
                </a:cxn>
                <a:cxn ang="0">
                  <a:pos x="135" y="20"/>
                </a:cxn>
                <a:cxn ang="0">
                  <a:pos x="25" y="53"/>
                </a:cxn>
                <a:cxn ang="0">
                  <a:pos x="45" y="165"/>
                </a:cxn>
                <a:cxn ang="0">
                  <a:pos x="117" y="167"/>
                </a:cxn>
                <a:cxn ang="0">
                  <a:pos x="89" y="130"/>
                </a:cxn>
              </a:cxnLst>
              <a:rect l="0" t="0" r="r" b="b"/>
              <a:pathLst>
                <a:path w="191" h="180">
                  <a:moveTo>
                    <a:pt x="89" y="130"/>
                  </a:moveTo>
                  <a:cubicBezTo>
                    <a:pt x="82" y="130"/>
                    <a:pt x="77" y="130"/>
                    <a:pt x="70" y="125"/>
                  </a:cubicBezTo>
                  <a:cubicBezTo>
                    <a:pt x="53" y="115"/>
                    <a:pt x="51" y="93"/>
                    <a:pt x="63" y="74"/>
                  </a:cubicBezTo>
                  <a:cubicBezTo>
                    <a:pt x="75" y="55"/>
                    <a:pt x="96" y="49"/>
                    <a:pt x="113" y="60"/>
                  </a:cubicBezTo>
                  <a:cubicBezTo>
                    <a:pt x="120" y="65"/>
                    <a:pt x="131" y="73"/>
                    <a:pt x="130" y="89"/>
                  </a:cubicBezTo>
                  <a:lnTo>
                    <a:pt x="166" y="125"/>
                  </a:lnTo>
                  <a:cubicBezTo>
                    <a:pt x="191" y="75"/>
                    <a:pt x="170" y="38"/>
                    <a:pt x="135" y="20"/>
                  </a:cubicBezTo>
                  <a:cubicBezTo>
                    <a:pt x="98" y="0"/>
                    <a:pt x="49" y="13"/>
                    <a:pt x="25" y="53"/>
                  </a:cubicBezTo>
                  <a:cubicBezTo>
                    <a:pt x="0" y="93"/>
                    <a:pt x="9" y="143"/>
                    <a:pt x="45" y="165"/>
                  </a:cubicBezTo>
                  <a:cubicBezTo>
                    <a:pt x="70" y="180"/>
                    <a:pt x="91" y="175"/>
                    <a:pt x="117" y="167"/>
                  </a:cubicBezTo>
                  <a:lnTo>
                    <a:pt x="89" y="130"/>
                  </a:lnTo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43" name="Freeform 19"/>
          <p:cNvSpPr>
            <a:spLocks/>
          </p:cNvSpPr>
          <p:nvPr/>
        </p:nvSpPr>
        <p:spPr bwMode="auto">
          <a:xfrm>
            <a:off x="7593190" y="5807075"/>
            <a:ext cx="1174044" cy="577850"/>
          </a:xfrm>
          <a:custGeom>
            <a:avLst/>
            <a:gdLst/>
            <a:ahLst/>
            <a:cxnLst>
              <a:cxn ang="0">
                <a:pos x="552" y="263"/>
              </a:cxn>
              <a:cxn ang="0">
                <a:pos x="0" y="136"/>
              </a:cxn>
              <a:cxn ang="0">
                <a:pos x="600" y="263"/>
              </a:cxn>
              <a:cxn ang="0">
                <a:pos x="552" y="263"/>
              </a:cxn>
            </a:cxnLst>
            <a:rect l="0" t="0" r="r" b="b"/>
            <a:pathLst>
              <a:path w="600" h="263">
                <a:moveTo>
                  <a:pt x="552" y="263"/>
                </a:moveTo>
                <a:cubicBezTo>
                  <a:pt x="397" y="38"/>
                  <a:pt x="163" y="33"/>
                  <a:pt x="0" y="136"/>
                </a:cubicBezTo>
                <a:cubicBezTo>
                  <a:pt x="125" y="24"/>
                  <a:pt x="383" y="0"/>
                  <a:pt x="600" y="263"/>
                </a:cubicBezTo>
                <a:cubicBezTo>
                  <a:pt x="553" y="263"/>
                  <a:pt x="552" y="263"/>
                  <a:pt x="552" y="263"/>
                </a:cubicBezTo>
              </a:path>
            </a:pathLst>
          </a:custGeom>
          <a:gradFill rotWithShape="0">
            <a:gsLst>
              <a:gs pos="0">
                <a:srgbClr val="3939FF"/>
              </a:gs>
              <a:gs pos="100000">
                <a:srgbClr val="00007A"/>
              </a:gs>
            </a:gsLst>
            <a:lin ang="27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06400" y="285750"/>
            <a:ext cx="7721600" cy="1104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74134" y="1676400"/>
            <a:ext cx="8195733" cy="411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grpSp>
        <p:nvGrpSpPr>
          <p:cNvPr id="4" name="Group 34"/>
          <p:cNvGrpSpPr>
            <a:grpSpLocks/>
          </p:cNvGrpSpPr>
          <p:nvPr/>
        </p:nvGrpSpPr>
        <p:grpSpPr bwMode="auto">
          <a:xfrm>
            <a:off x="0" y="1333500"/>
            <a:ext cx="7986889" cy="19050"/>
            <a:chOff x="0" y="840"/>
            <a:chExt cx="5660" cy="12"/>
          </a:xfrm>
        </p:grpSpPr>
        <p:sp>
          <p:nvSpPr>
            <p:cNvPr id="1026" name="Line 2"/>
            <p:cNvSpPr>
              <a:spLocks noChangeShapeType="1"/>
            </p:cNvSpPr>
            <p:nvPr/>
          </p:nvSpPr>
          <p:spPr bwMode="auto">
            <a:xfrm>
              <a:off x="4" y="852"/>
              <a:ext cx="5656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6" name="Line 32"/>
            <p:cNvSpPr>
              <a:spLocks noChangeShapeType="1"/>
            </p:cNvSpPr>
            <p:nvPr/>
          </p:nvSpPr>
          <p:spPr bwMode="auto">
            <a:xfrm>
              <a:off x="0" y="840"/>
              <a:ext cx="5656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465138" indent="-465138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95000"/>
        <a:buFont typeface="Wingdings" pitchFamily="2" charset="2"/>
        <a:buChar char="n"/>
        <a:defRPr sz="32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976313" indent="-396875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95000"/>
        <a:buChar char="–"/>
        <a:defRPr sz="28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439863" indent="-3492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95000"/>
        <a:buFont typeface="Wingdings" pitchFamily="2" charset="2"/>
        <a:buChar char="n"/>
        <a:defRPr sz="24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782763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Monotype Sorts" pitchFamily="2" charset="2"/>
        <a:buChar char="u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125663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82863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3040063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97263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954463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2057400"/>
            <a:ext cx="8686800" cy="838200"/>
          </a:xfrm>
        </p:spPr>
        <p:txBody>
          <a:bodyPr>
            <a:noAutofit/>
          </a:bodyPr>
          <a:lstStyle/>
          <a:p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 smtClean="0"/>
              <a:t> Community </a:t>
            </a:r>
            <a:r>
              <a:rPr lang="en-US" sz="3200" dirty="0" err="1" smtClean="0"/>
              <a:t>Uninsurance</a:t>
            </a:r>
            <a:r>
              <a:rPr lang="en-US" sz="3200" dirty="0" smtClean="0"/>
              <a:t> Rates and Expenditures on Emergency Room Care: </a:t>
            </a:r>
            <a:br>
              <a:rPr lang="en-US" sz="3200" dirty="0" smtClean="0"/>
            </a:br>
            <a:r>
              <a:rPr lang="en-US" sz="3200" dirty="0" smtClean="0"/>
              <a:t>Is there Evidence of a Spillover?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James Kirby</a:t>
            </a:r>
          </a:p>
          <a:p>
            <a:r>
              <a:rPr lang="en-US" dirty="0" smtClean="0"/>
              <a:t>AHRQ</a:t>
            </a:r>
            <a:endParaRPr lang="en-US" dirty="0"/>
          </a:p>
        </p:txBody>
      </p:sp>
    </p:spTree>
  </p:cSld>
  <p:clrMapOvr>
    <a:masterClrMapping/>
  </p:clrMapOvr>
  <p:transition advTm="17813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Means of Main Variables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33400" y="1676400"/>
          <a:ext cx="8229600" cy="256032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332675"/>
                <a:gridCol w="973627"/>
                <a:gridCol w="1235355"/>
                <a:gridCol w="1353132"/>
                <a:gridCol w="1334811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Privately</a:t>
                      </a:r>
                    </a:p>
                    <a:p>
                      <a:r>
                        <a:rPr lang="en-US" dirty="0" smtClean="0"/>
                        <a:t>Insured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Publically</a:t>
                      </a:r>
                    </a:p>
                    <a:p>
                      <a:r>
                        <a:rPr lang="en-US" dirty="0" smtClean="0"/>
                        <a:t>Insured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Uninsured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Mean per-visit ED Expenditure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$1,118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$1,268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$836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$977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Percent Uninsured in County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14%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14%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15%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16%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Number of Uninsured per Emergency Room in County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19,500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18,760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19,540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21,280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85750"/>
            <a:ext cx="9144000" cy="1104900"/>
          </a:xfrm>
        </p:spPr>
        <p:txBody>
          <a:bodyPr>
            <a:noAutofit/>
          </a:bodyPr>
          <a:lstStyle/>
          <a:p>
            <a:r>
              <a:rPr lang="en-US" sz="3200" dirty="0" smtClean="0"/>
              <a:t>Marginal Predictions for Per-Visit Emergency Room Expenditure, All Adults</a:t>
            </a:r>
            <a:endParaRPr lang="en-US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74663" y="1676400"/>
          <a:ext cx="8194675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85750"/>
            <a:ext cx="9144000" cy="1104900"/>
          </a:xfrm>
        </p:spPr>
        <p:txBody>
          <a:bodyPr>
            <a:noAutofit/>
          </a:bodyPr>
          <a:lstStyle/>
          <a:p>
            <a:r>
              <a:rPr lang="en-US" sz="3200" dirty="0" smtClean="0"/>
              <a:t>Marginal Predictions for Per-Visit Emergency Room Expenditure, All Adults</a:t>
            </a:r>
            <a:endParaRPr lang="en-US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74663" y="1676400"/>
          <a:ext cx="8194675" cy="4419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Marginal Predictions for Per-visit </a:t>
            </a:r>
            <a:br>
              <a:rPr lang="en-US" sz="3600" dirty="0" smtClean="0"/>
            </a:br>
            <a:r>
              <a:rPr lang="en-US" sz="3600" dirty="0" smtClean="0"/>
              <a:t>Emergency Room Expenditure</a:t>
            </a:r>
            <a:endParaRPr lang="en-US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74663" y="1676400"/>
          <a:ext cx="8194675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&amp; 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The number of uninsured people per ED in a county is positively associated with average expenditures per ED visit</a:t>
            </a:r>
          </a:p>
          <a:p>
            <a:pPr lvl="1"/>
            <a:r>
              <a:rPr lang="en-US" dirty="0" smtClean="0"/>
              <a:t>This association exists only among insured individuals</a:t>
            </a:r>
          </a:p>
          <a:p>
            <a:pPr lvl="1"/>
            <a:r>
              <a:rPr lang="en-US" dirty="0" smtClean="0"/>
              <a:t>The association is strongest among those with public insurance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Reducing the number of uninsured people in communities may lower ED expenditures for the insured, but especially for those with public insurance</a:t>
            </a:r>
          </a:p>
          <a:p>
            <a:pPr lvl="1"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Unobserved differences in intensity of use?</a:t>
            </a:r>
          </a:p>
          <a:p>
            <a:r>
              <a:rPr lang="en-US" dirty="0" smtClean="0"/>
              <a:t>Unobserved differences in county </a:t>
            </a:r>
            <a:r>
              <a:rPr lang="en-US" smtClean="0"/>
              <a:t>characteristics?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“Spillover”?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number of uninsured people in a community may affect medical care for everyone, even those with health insurance</a:t>
            </a:r>
            <a:endParaRPr lang="en-US" dirty="0"/>
          </a:p>
        </p:txBody>
      </p:sp>
    </p:spTree>
  </p:cSld>
  <p:clrMapOvr>
    <a:masterClrMapping/>
  </p:clrMapOvr>
  <p:transition advTm="63437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Might Spillover Occur?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large number of uninsured residents may:</a:t>
            </a:r>
          </a:p>
          <a:p>
            <a:pPr lvl="1"/>
            <a:r>
              <a:rPr lang="en-US" dirty="0" smtClean="0"/>
              <a:t>provide a less stable revenue base for providers</a:t>
            </a:r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result in high levels of uncompensated care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advTm="184281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Literature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76400"/>
            <a:ext cx="8763000" cy="4114800"/>
          </a:xfrm>
        </p:spPr>
        <p:txBody>
          <a:bodyPr/>
          <a:lstStyle/>
          <a:p>
            <a:r>
              <a:rPr lang="en-US" dirty="0" smtClean="0"/>
              <a:t>Previous literature focuses on access 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Spillover to cost is not examined</a:t>
            </a:r>
          </a:p>
          <a:p>
            <a:endParaRPr lang="en-US" dirty="0" smtClean="0"/>
          </a:p>
          <a:p>
            <a:r>
              <a:rPr lang="en-US" dirty="0" smtClean="0"/>
              <a:t>Spillover in the context of emergency rooms is not examined</a:t>
            </a:r>
          </a:p>
        </p:txBody>
      </p:sp>
    </p:spTree>
  </p:cSld>
  <p:clrMapOvr>
    <a:masterClrMapping/>
  </p:clrMapOvr>
  <p:transition advTm="177672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 insured individuals living in areas with many uninsured people pay more for emergency room care?</a:t>
            </a:r>
          </a:p>
          <a:p>
            <a:endParaRPr lang="en-US" dirty="0"/>
          </a:p>
          <a:p>
            <a:r>
              <a:rPr lang="en-US" dirty="0" smtClean="0"/>
              <a:t>How does this differ by insurance type?</a:t>
            </a:r>
            <a:endParaRPr lang="en-US" dirty="0"/>
          </a:p>
        </p:txBody>
      </p:sp>
    </p:spTree>
  </p:cSld>
  <p:clrMapOvr>
    <a:masterClrMapping/>
  </p:clrMapOvr>
  <p:transition advTm="3125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Individual-level data: Medical Expenditure Panel Survey, 2009</a:t>
            </a:r>
          </a:p>
          <a:p>
            <a:pPr lvl="1"/>
            <a:r>
              <a:rPr lang="en-US" dirty="0" smtClean="0"/>
              <a:t>Adults with at least one emergency room visit who live in a county with 65,000 residents or more (N=3,773)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County-level data: American Community Survey, 2009</a:t>
            </a:r>
          </a:p>
          <a:p>
            <a:endParaRPr lang="en-US" dirty="0"/>
          </a:p>
        </p:txBody>
      </p:sp>
    </p:spTree>
  </p:cSld>
  <p:clrMapOvr>
    <a:masterClrMapping/>
  </p:clrMapOvr>
  <p:transition advTm="82719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Variables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229600" cy="4525963"/>
          </a:xfrm>
        </p:spPr>
        <p:txBody>
          <a:bodyPr/>
          <a:lstStyle/>
          <a:p>
            <a:r>
              <a:rPr lang="en-US" dirty="0" smtClean="0"/>
              <a:t>Main Outcome variable</a:t>
            </a:r>
          </a:p>
          <a:p>
            <a:pPr lvl="1"/>
            <a:r>
              <a:rPr lang="en-US" dirty="0" smtClean="0"/>
              <a:t>Average expenditure per emergency room visit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Main Independent variables</a:t>
            </a:r>
          </a:p>
          <a:p>
            <a:pPr lvl="1"/>
            <a:r>
              <a:rPr lang="en-US" dirty="0" smtClean="0"/>
              <a:t>County-level: Number of uninsured individuals per emergency room</a:t>
            </a:r>
          </a:p>
          <a:p>
            <a:pPr lvl="1"/>
            <a:r>
              <a:rPr lang="en-US" dirty="0" smtClean="0"/>
              <a:t>Individual-level: Insurance status</a:t>
            </a:r>
          </a:p>
        </p:txBody>
      </p:sp>
    </p:spTree>
  </p:cSld>
  <p:clrMapOvr>
    <a:masterClrMapping/>
  </p:clrMapOvr>
  <p:transition advTm="162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Variables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Individual-level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Race/ethnicity</a:t>
            </a:r>
          </a:p>
          <a:p>
            <a:r>
              <a:rPr lang="en-US" dirty="0" smtClean="0"/>
              <a:t>Sex</a:t>
            </a:r>
          </a:p>
          <a:p>
            <a:r>
              <a:rPr lang="en-US" dirty="0" smtClean="0"/>
              <a:t>Age</a:t>
            </a:r>
          </a:p>
          <a:p>
            <a:r>
              <a:rPr lang="en-US" dirty="0" smtClean="0"/>
              <a:t>Subjective health</a:t>
            </a:r>
          </a:p>
          <a:p>
            <a:r>
              <a:rPr lang="en-US" dirty="0" smtClean="0"/>
              <a:t>Serious chronic conditions</a:t>
            </a:r>
          </a:p>
          <a:p>
            <a:r>
              <a:rPr lang="en-US" dirty="0" smtClean="0"/>
              <a:t>Poverty status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County-level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Poverty rate</a:t>
            </a:r>
          </a:p>
          <a:p>
            <a:r>
              <a:rPr lang="en-US" dirty="0" smtClean="0"/>
              <a:t>Unemployment rate</a:t>
            </a:r>
          </a:p>
          <a:p>
            <a:r>
              <a:rPr lang="en-US" dirty="0" smtClean="0"/>
              <a:t>Number of Federally Qualified Health Centers (FQHC) </a:t>
            </a:r>
            <a:r>
              <a:rPr lang="en-US" smtClean="0"/>
              <a:t>per </a:t>
            </a:r>
            <a:r>
              <a:rPr lang="en-US" smtClean="0"/>
              <a:t>capita</a:t>
            </a:r>
            <a:endParaRPr lang="en-US" dirty="0" smtClean="0"/>
          </a:p>
          <a:p>
            <a:r>
              <a:rPr lang="en-US" dirty="0" smtClean="0"/>
              <a:t>MSA </a:t>
            </a:r>
            <a:r>
              <a:rPr lang="en-US" dirty="0" err="1" smtClean="0"/>
              <a:t>vs</a:t>
            </a:r>
            <a:r>
              <a:rPr lang="en-US" dirty="0" smtClean="0"/>
              <a:t> non-MSA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advTm="70484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Generalized Linear Model</a:t>
            </a:r>
          </a:p>
          <a:p>
            <a:pPr lvl="1"/>
            <a:r>
              <a:rPr lang="en-US" dirty="0" smtClean="0"/>
              <a:t>Family: Gamma</a:t>
            </a:r>
          </a:p>
          <a:p>
            <a:pPr lvl="1"/>
            <a:r>
              <a:rPr lang="en-US" dirty="0" smtClean="0"/>
              <a:t>Link: Log</a:t>
            </a:r>
          </a:p>
          <a:p>
            <a:endParaRPr lang="en-US" dirty="0" smtClean="0"/>
          </a:p>
          <a:p>
            <a:r>
              <a:rPr lang="en-US" dirty="0" smtClean="0"/>
              <a:t>Marginal predictions in dollars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HRQslidemaster">
  <a:themeElements>
    <a:clrScheme name="">
      <a:dk1>
        <a:srgbClr val="00279F"/>
      </a:dk1>
      <a:lt1>
        <a:srgbClr val="FFFFFF"/>
      </a:lt1>
      <a:dk2>
        <a:srgbClr val="0000FF"/>
      </a:dk2>
      <a:lt2>
        <a:srgbClr val="FFFF00"/>
      </a:lt2>
      <a:accent1>
        <a:srgbClr val="8CF4EA"/>
      </a:accent1>
      <a:accent2>
        <a:srgbClr val="FF00FF"/>
      </a:accent2>
      <a:accent3>
        <a:srgbClr val="AAAAFF"/>
      </a:accent3>
      <a:accent4>
        <a:srgbClr val="DADADA"/>
      </a:accent4>
      <a:accent5>
        <a:srgbClr val="C5F8F3"/>
      </a:accent5>
      <a:accent6>
        <a:srgbClr val="E700E7"/>
      </a:accent6>
      <a:hlink>
        <a:srgbClr val="FAFD00"/>
      </a:hlink>
      <a:folHlink>
        <a:srgbClr val="51DC00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279F"/>
    </a:dk1>
    <a:lt1>
      <a:srgbClr val="FFFFFF"/>
    </a:lt1>
    <a:dk2>
      <a:srgbClr val="0000FF"/>
    </a:dk2>
    <a:lt2>
      <a:srgbClr val="FFFF00"/>
    </a:lt2>
    <a:accent1>
      <a:srgbClr val="8CF4EA"/>
    </a:accent1>
    <a:accent2>
      <a:srgbClr val="FF00FF"/>
    </a:accent2>
    <a:accent3>
      <a:srgbClr val="AAAAFF"/>
    </a:accent3>
    <a:accent4>
      <a:srgbClr val="DADADA"/>
    </a:accent4>
    <a:accent5>
      <a:srgbClr val="C5F8F3"/>
    </a:accent5>
    <a:accent6>
      <a:srgbClr val="E700E7"/>
    </a:accent6>
    <a:hlink>
      <a:srgbClr val="FAFD00"/>
    </a:hlink>
    <a:folHlink>
      <a:srgbClr val="51DC00"/>
    </a:folHlink>
  </a:clrScheme>
  <a:fontScheme name="Office Theme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9456</TotalTime>
  <Words>390</Words>
  <Application>Microsoft Office PowerPoint</Application>
  <PresentationFormat>On-screen Show (4:3)</PresentationFormat>
  <Paragraphs>102</Paragraphs>
  <Slides>15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AHRQslidemaster</vt:lpstr>
      <vt:lpstr>  Community Uninsurance Rates and Expenditures on Emergency Room Care:  Is there Evidence of a Spillover?</vt:lpstr>
      <vt:lpstr>What is “Spillover”?</vt:lpstr>
      <vt:lpstr>Why Might Spillover Occur?</vt:lpstr>
      <vt:lpstr>Literature</vt:lpstr>
      <vt:lpstr>Research Questions</vt:lpstr>
      <vt:lpstr>Data Sources</vt:lpstr>
      <vt:lpstr>Main Variables</vt:lpstr>
      <vt:lpstr>Control Variables</vt:lpstr>
      <vt:lpstr>Methods</vt:lpstr>
      <vt:lpstr>Means of Main Variables</vt:lpstr>
      <vt:lpstr>Marginal Predictions for Per-Visit Emergency Room Expenditure, All Adults</vt:lpstr>
      <vt:lpstr>Marginal Predictions for Per-Visit Emergency Room Expenditure, All Adults</vt:lpstr>
      <vt:lpstr>Marginal Predictions for Per-visit  Emergency Room Expenditure</vt:lpstr>
      <vt:lpstr>Summary &amp; Conclusion</vt:lpstr>
      <vt:lpstr>Limitations</vt:lpstr>
    </vt:vector>
  </TitlesOfParts>
  <Company>DHHS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Community Uninsurance Rates and Medical Expenditures on Emergency Room Visits: Is there Evidence of a Spillover? </dc:title>
  <dc:creator>DHHS</dc:creator>
  <cp:lastModifiedBy>DHHS</cp:lastModifiedBy>
  <cp:revision>582</cp:revision>
  <dcterms:created xsi:type="dcterms:W3CDTF">2012-08-02T16:13:41Z</dcterms:created>
  <dcterms:modified xsi:type="dcterms:W3CDTF">2012-11-19T20:01:19Z</dcterms:modified>
</cp:coreProperties>
</file>