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8" r:id="rId1"/>
  </p:sldMasterIdLst>
  <p:notesMasterIdLst>
    <p:notesMasterId r:id="rId27"/>
  </p:notesMasterIdLst>
  <p:sldIdLst>
    <p:sldId id="256" r:id="rId2"/>
    <p:sldId id="374" r:id="rId3"/>
    <p:sldId id="362" r:id="rId4"/>
    <p:sldId id="354" r:id="rId5"/>
    <p:sldId id="355" r:id="rId6"/>
    <p:sldId id="357" r:id="rId7"/>
    <p:sldId id="317" r:id="rId8"/>
    <p:sldId id="367" r:id="rId9"/>
    <p:sldId id="324" r:id="rId10"/>
    <p:sldId id="375" r:id="rId11"/>
    <p:sldId id="376" r:id="rId12"/>
    <p:sldId id="287" r:id="rId13"/>
    <p:sldId id="373" r:id="rId14"/>
    <p:sldId id="328" r:id="rId15"/>
    <p:sldId id="288" r:id="rId16"/>
    <p:sldId id="346" r:id="rId17"/>
    <p:sldId id="347" r:id="rId18"/>
    <p:sldId id="359" r:id="rId19"/>
    <p:sldId id="360" r:id="rId20"/>
    <p:sldId id="372" r:id="rId21"/>
    <p:sldId id="370" r:id="rId22"/>
    <p:sldId id="364" r:id="rId23"/>
    <p:sldId id="352" r:id="rId24"/>
    <p:sldId id="353" r:id="rId25"/>
    <p:sldId id="369"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8928" autoAdjust="0"/>
  </p:normalViewPr>
  <p:slideViewPr>
    <p:cSldViewPr>
      <p:cViewPr varScale="1">
        <p:scale>
          <a:sx n="50" d="100"/>
          <a:sy n="50" d="100"/>
        </p:scale>
        <p:origin x="-1494" y="-102"/>
      </p:cViewPr>
      <p:guideLst>
        <p:guide orient="horz" pos="2160"/>
        <p:guide pos="2880"/>
      </p:guideLst>
    </p:cSldViewPr>
  </p:slideViewPr>
  <p:outlineViewPr>
    <p:cViewPr>
      <p:scale>
        <a:sx n="33" d="100"/>
        <a:sy n="33" d="100"/>
      </p:scale>
      <p:origin x="258" y="12759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6" d="100"/>
          <a:sy n="76" d="100"/>
        </p:scale>
        <p:origin x="-2136" y="-90"/>
      </p:cViewPr>
      <p:guideLst>
        <p:guide orient="horz" pos="2928"/>
        <p:guide pos="2208"/>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2000</c:v>
                </c:pt>
              </c:strCache>
            </c:strRef>
          </c:tx>
          <c:cat>
            <c:strRef>
              <c:f>Sheet1!$A$2</c:f>
              <c:strCache>
                <c:ptCount val="1"/>
                <c:pt idx="0">
                  <c:v>Any Dependent Coverage Offered</c:v>
                </c:pt>
              </c:strCache>
            </c:strRef>
          </c:cat>
          <c:val>
            <c:numRef>
              <c:f>Sheet1!$B$2</c:f>
              <c:numCache>
                <c:formatCode>General</c:formatCode>
                <c:ptCount val="1"/>
                <c:pt idx="0">
                  <c:v>89.43</c:v>
                </c:pt>
              </c:numCache>
            </c:numRef>
          </c:val>
        </c:ser>
        <c:ser>
          <c:idx val="1"/>
          <c:order val="1"/>
          <c:tx>
            <c:strRef>
              <c:f>Sheet1!$C$1</c:f>
              <c:strCache>
                <c:ptCount val="1"/>
                <c:pt idx="0">
                  <c:v>2001</c:v>
                </c:pt>
              </c:strCache>
            </c:strRef>
          </c:tx>
          <c:cat>
            <c:strRef>
              <c:f>Sheet1!$A$2</c:f>
              <c:strCache>
                <c:ptCount val="1"/>
                <c:pt idx="0">
                  <c:v>Any Dependent Coverage Offered</c:v>
                </c:pt>
              </c:strCache>
            </c:strRef>
          </c:cat>
          <c:val>
            <c:numRef>
              <c:f>Sheet1!$C$2</c:f>
              <c:numCache>
                <c:formatCode>General</c:formatCode>
                <c:ptCount val="1"/>
                <c:pt idx="0">
                  <c:v>87.61</c:v>
                </c:pt>
              </c:numCache>
            </c:numRef>
          </c:val>
        </c:ser>
        <c:ser>
          <c:idx val="2"/>
          <c:order val="2"/>
          <c:tx>
            <c:strRef>
              <c:f>Sheet1!$D$1</c:f>
              <c:strCache>
                <c:ptCount val="1"/>
                <c:pt idx="0">
                  <c:v>2008</c:v>
                </c:pt>
              </c:strCache>
            </c:strRef>
          </c:tx>
          <c:cat>
            <c:strRef>
              <c:f>Sheet1!$A$2</c:f>
              <c:strCache>
                <c:ptCount val="1"/>
                <c:pt idx="0">
                  <c:v>Any Dependent Coverage Offered</c:v>
                </c:pt>
              </c:strCache>
            </c:strRef>
          </c:cat>
          <c:val>
            <c:numRef>
              <c:f>Sheet1!$D$2</c:f>
              <c:numCache>
                <c:formatCode>General</c:formatCode>
                <c:ptCount val="1"/>
                <c:pt idx="0">
                  <c:v>82.57</c:v>
                </c:pt>
              </c:numCache>
            </c:numRef>
          </c:val>
        </c:ser>
        <c:axId val="80639104"/>
        <c:axId val="87102208"/>
      </c:barChart>
      <c:catAx>
        <c:axId val="80639104"/>
        <c:scaling>
          <c:orientation val="minMax"/>
        </c:scaling>
        <c:axPos val="b"/>
        <c:numFmt formatCode="General" sourceLinked="1"/>
        <c:tickLblPos val="nextTo"/>
        <c:crossAx val="87102208"/>
        <c:crosses val="autoZero"/>
        <c:auto val="1"/>
        <c:lblAlgn val="ctr"/>
        <c:lblOffset val="100"/>
      </c:catAx>
      <c:valAx>
        <c:axId val="87102208"/>
        <c:scaling>
          <c:orientation val="minMax"/>
          <c:max val="90"/>
          <c:min val="60"/>
        </c:scaling>
        <c:axPos val="l"/>
        <c:majorGridlines/>
        <c:numFmt formatCode="General" sourceLinked="1"/>
        <c:tickLblPos val="nextTo"/>
        <c:crossAx val="80639104"/>
        <c:crosses val="autoZero"/>
        <c:crossBetween val="between"/>
      </c:valAx>
    </c:plotArea>
    <c:legend>
      <c:legendPos val="r"/>
      <c:layout>
        <c:manualLayout>
          <c:xMode val="edge"/>
          <c:yMode val="edge"/>
          <c:x val="0.79378165800507783"/>
          <c:y val="0.36254936320206865"/>
          <c:w val="0.19968614598377959"/>
          <c:h val="0.26207416347678542"/>
        </c:manualLayout>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2000</c:v>
                </c:pt>
              </c:strCache>
            </c:strRef>
          </c:tx>
          <c:cat>
            <c:strRef>
              <c:f>Sheet1!$A$2</c:f>
              <c:strCache>
                <c:ptCount val="1"/>
                <c:pt idx="0">
                  <c:v>Employee-Plus-One Coverage Offered</c:v>
                </c:pt>
              </c:strCache>
            </c:strRef>
          </c:cat>
          <c:val>
            <c:numRef>
              <c:f>Sheet1!$B$2</c:f>
              <c:numCache>
                <c:formatCode>General</c:formatCode>
                <c:ptCount val="1"/>
                <c:pt idx="0">
                  <c:v>70.78</c:v>
                </c:pt>
              </c:numCache>
            </c:numRef>
          </c:val>
        </c:ser>
        <c:ser>
          <c:idx val="1"/>
          <c:order val="1"/>
          <c:tx>
            <c:strRef>
              <c:f>Sheet1!$C$1</c:f>
              <c:strCache>
                <c:ptCount val="1"/>
                <c:pt idx="0">
                  <c:v>2001</c:v>
                </c:pt>
              </c:strCache>
            </c:strRef>
          </c:tx>
          <c:cat>
            <c:strRef>
              <c:f>Sheet1!$A$2</c:f>
              <c:strCache>
                <c:ptCount val="1"/>
                <c:pt idx="0">
                  <c:v>Employee-Plus-One Coverage Offered</c:v>
                </c:pt>
              </c:strCache>
            </c:strRef>
          </c:cat>
          <c:val>
            <c:numRef>
              <c:f>Sheet1!$C$2</c:f>
              <c:numCache>
                <c:formatCode>General</c:formatCode>
                <c:ptCount val="1"/>
                <c:pt idx="0">
                  <c:v>77.98</c:v>
                </c:pt>
              </c:numCache>
            </c:numRef>
          </c:val>
        </c:ser>
        <c:ser>
          <c:idx val="2"/>
          <c:order val="2"/>
          <c:tx>
            <c:strRef>
              <c:f>Sheet1!$D$1</c:f>
              <c:strCache>
                <c:ptCount val="1"/>
                <c:pt idx="0">
                  <c:v>2008</c:v>
                </c:pt>
              </c:strCache>
            </c:strRef>
          </c:tx>
          <c:cat>
            <c:strRef>
              <c:f>Sheet1!$A$2</c:f>
              <c:strCache>
                <c:ptCount val="1"/>
                <c:pt idx="0">
                  <c:v>Employee-Plus-One Coverage Offered</c:v>
                </c:pt>
              </c:strCache>
            </c:strRef>
          </c:cat>
          <c:val>
            <c:numRef>
              <c:f>Sheet1!$D$2</c:f>
              <c:numCache>
                <c:formatCode>General</c:formatCode>
                <c:ptCount val="1"/>
                <c:pt idx="0">
                  <c:v>87.43</c:v>
                </c:pt>
              </c:numCache>
            </c:numRef>
          </c:val>
        </c:ser>
        <c:axId val="87148032"/>
        <c:axId val="87149568"/>
      </c:barChart>
      <c:catAx>
        <c:axId val="87148032"/>
        <c:scaling>
          <c:orientation val="minMax"/>
        </c:scaling>
        <c:axPos val="b"/>
        <c:tickLblPos val="nextTo"/>
        <c:crossAx val="87149568"/>
        <c:crosses val="autoZero"/>
        <c:auto val="1"/>
        <c:lblAlgn val="ctr"/>
        <c:lblOffset val="100"/>
      </c:catAx>
      <c:valAx>
        <c:axId val="87149568"/>
        <c:scaling>
          <c:orientation val="minMax"/>
          <c:max val="90"/>
          <c:min val="60"/>
        </c:scaling>
        <c:axPos val="l"/>
        <c:majorGridlines/>
        <c:numFmt formatCode="General" sourceLinked="1"/>
        <c:tickLblPos val="nextTo"/>
        <c:crossAx val="87148032"/>
        <c:crosses val="autoZero"/>
        <c:crossBetween val="between"/>
      </c:valAx>
    </c:plotArea>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40C123-568A-474F-B2B3-765352E33536}" type="doc">
      <dgm:prSet loTypeId="urn:microsoft.com/office/officeart/2005/8/layout/arrow4" loCatId="relationship" qsTypeId="urn:microsoft.com/office/officeart/2005/8/quickstyle/simple1" qsCatId="simple" csTypeId="urn:microsoft.com/office/officeart/2005/8/colors/accent1_2" csCatId="accent1" phldr="1"/>
      <dgm:spPr/>
      <dgm:t>
        <a:bodyPr/>
        <a:lstStyle/>
        <a:p>
          <a:endParaRPr lang="en-US"/>
        </a:p>
      </dgm:t>
    </dgm:pt>
    <dgm:pt modelId="{BDD79F04-4C4C-4203-A01B-500C51437703}">
      <dgm:prSet phldrT="[Text]" custT="1"/>
      <dgm:spPr/>
      <dgm:t>
        <a:bodyPr/>
        <a:lstStyle/>
        <a:p>
          <a:r>
            <a:rPr lang="en-US" sz="2800" b="0" dirty="0" smtClean="0">
              <a:effectLst>
                <a:outerShdw blurRad="38100" dist="38100" dir="2700000" algn="tl">
                  <a:srgbClr val="000000">
                    <a:alpha val="43137"/>
                  </a:srgbClr>
                </a:outerShdw>
              </a:effectLst>
              <a:latin typeface="Times New Roman" pitchFamily="18" charset="0"/>
              <a:cs typeface="Times New Roman" pitchFamily="18" charset="0"/>
            </a:rPr>
            <a:t>Family shares</a:t>
          </a:r>
          <a:endParaRPr lang="en-US" sz="2800" b="0"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D72CF46C-EA4E-4484-8339-FAC3AC70E5A3}" type="parTrans" cxnId="{D6884473-8DF2-451C-AC7A-4236C7B0AFF0}">
      <dgm:prSet/>
      <dgm:spPr/>
      <dgm:t>
        <a:bodyPr/>
        <a:lstStyle/>
        <a:p>
          <a:endParaRPr lang="en-US"/>
        </a:p>
      </dgm:t>
    </dgm:pt>
    <dgm:pt modelId="{5FD0CA3A-4CA4-4B51-A0F8-3CA92BFB324C}" type="sibTrans" cxnId="{D6884473-8DF2-451C-AC7A-4236C7B0AFF0}">
      <dgm:prSet/>
      <dgm:spPr/>
      <dgm:t>
        <a:bodyPr/>
        <a:lstStyle/>
        <a:p>
          <a:endParaRPr lang="en-US"/>
        </a:p>
      </dgm:t>
    </dgm:pt>
    <dgm:pt modelId="{E4F88CF8-C4D6-4B87-B0B2-9948DCBAF6EC}">
      <dgm:prSet phldrT="[Text]" custT="1"/>
      <dgm:spPr/>
      <dgm:t>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Single and employee-plus-one shares </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(p &lt; .10)</a:t>
          </a:r>
          <a:endParaRPr lang="en-US" sz="2800" dirty="0"/>
        </a:p>
      </dgm:t>
    </dgm:pt>
    <dgm:pt modelId="{1CD9DA17-47BF-4802-9BEC-7D56D4AFD344}" type="parTrans" cxnId="{07F4A22F-5A76-484D-AF7A-8C5DAF673287}">
      <dgm:prSet/>
      <dgm:spPr/>
      <dgm:t>
        <a:bodyPr/>
        <a:lstStyle/>
        <a:p>
          <a:endParaRPr lang="en-US"/>
        </a:p>
      </dgm:t>
    </dgm:pt>
    <dgm:pt modelId="{DCF4BD8B-98A9-4A6C-93C3-B50BFB58A1ED}" type="sibTrans" cxnId="{07F4A22F-5A76-484D-AF7A-8C5DAF673287}">
      <dgm:prSet/>
      <dgm:spPr/>
      <dgm:t>
        <a:bodyPr/>
        <a:lstStyle/>
        <a:p>
          <a:endParaRPr lang="en-US"/>
        </a:p>
      </dgm:t>
    </dgm:pt>
    <dgm:pt modelId="{0A6AE911-BA5A-44B9-A6C7-5C64A5D262FC}" type="pres">
      <dgm:prSet presAssocID="{A840C123-568A-474F-B2B3-765352E33536}" presName="compositeShape" presStyleCnt="0">
        <dgm:presLayoutVars>
          <dgm:chMax val="2"/>
          <dgm:dir/>
          <dgm:resizeHandles val="exact"/>
        </dgm:presLayoutVars>
      </dgm:prSet>
      <dgm:spPr/>
      <dgm:t>
        <a:bodyPr/>
        <a:lstStyle/>
        <a:p>
          <a:endParaRPr lang="en-US"/>
        </a:p>
      </dgm:t>
    </dgm:pt>
    <dgm:pt modelId="{24704DE4-C56D-4E19-9759-575F34F20438}" type="pres">
      <dgm:prSet presAssocID="{BDD79F04-4C4C-4203-A01B-500C51437703}" presName="upArrow" presStyleLbl="node1" presStyleIdx="0" presStyleCnt="2" custScaleX="47082" custScaleY="72192" custLinFactNeighborX="13979" custLinFactNeighborY="87224"/>
      <dgm:spPr/>
    </dgm:pt>
    <dgm:pt modelId="{87FEAA4E-3426-4142-9C71-479843515478}" type="pres">
      <dgm:prSet presAssocID="{BDD79F04-4C4C-4203-A01B-500C51437703}" presName="upArrowText" presStyleLbl="revTx" presStyleIdx="0" presStyleCnt="2" custScaleX="92741" custScaleY="34860" custLinFactNeighborX="-11867" custLinFactNeighborY="-17798">
        <dgm:presLayoutVars>
          <dgm:chMax val="0"/>
          <dgm:bulletEnabled val="1"/>
        </dgm:presLayoutVars>
      </dgm:prSet>
      <dgm:spPr/>
      <dgm:t>
        <a:bodyPr/>
        <a:lstStyle/>
        <a:p>
          <a:endParaRPr lang="en-US"/>
        </a:p>
      </dgm:t>
    </dgm:pt>
    <dgm:pt modelId="{889ECC59-1F16-4484-BB56-7E51AB212D6E}" type="pres">
      <dgm:prSet presAssocID="{E4F88CF8-C4D6-4B87-B0B2-9948DCBAF6EC}" presName="downArrow" presStyleLbl="node1" presStyleIdx="1" presStyleCnt="2" custScaleX="44467" custScaleY="69410" custLinFactY="-81565" custLinFactNeighborX="-17287" custLinFactNeighborY="-100000"/>
      <dgm:spPr/>
    </dgm:pt>
    <dgm:pt modelId="{96FD514C-C8C6-45E7-86E6-305D509A7C49}" type="pres">
      <dgm:prSet presAssocID="{E4F88CF8-C4D6-4B87-B0B2-9948DCBAF6EC}" presName="downArrowText" presStyleLbl="revTx" presStyleIdx="1" presStyleCnt="2" custScaleX="149092" custScaleY="97414" custLinFactNeighborX="6738" custLinFactNeighborY="-14420">
        <dgm:presLayoutVars>
          <dgm:chMax val="0"/>
          <dgm:bulletEnabled val="1"/>
        </dgm:presLayoutVars>
      </dgm:prSet>
      <dgm:spPr/>
      <dgm:t>
        <a:bodyPr/>
        <a:lstStyle/>
        <a:p>
          <a:endParaRPr lang="en-US"/>
        </a:p>
      </dgm:t>
    </dgm:pt>
  </dgm:ptLst>
  <dgm:cxnLst>
    <dgm:cxn modelId="{07F4A22F-5A76-484D-AF7A-8C5DAF673287}" srcId="{A840C123-568A-474F-B2B3-765352E33536}" destId="{E4F88CF8-C4D6-4B87-B0B2-9948DCBAF6EC}" srcOrd="1" destOrd="0" parTransId="{1CD9DA17-47BF-4802-9BEC-7D56D4AFD344}" sibTransId="{DCF4BD8B-98A9-4A6C-93C3-B50BFB58A1ED}"/>
    <dgm:cxn modelId="{BE527B49-7FED-4766-B2B9-6A9CBA86A697}" type="presOf" srcId="{BDD79F04-4C4C-4203-A01B-500C51437703}" destId="{87FEAA4E-3426-4142-9C71-479843515478}" srcOrd="0" destOrd="0" presId="urn:microsoft.com/office/officeart/2005/8/layout/arrow4"/>
    <dgm:cxn modelId="{D9B0014B-9FE7-47B3-9B26-CC491673BD02}" type="presOf" srcId="{A840C123-568A-474F-B2B3-765352E33536}" destId="{0A6AE911-BA5A-44B9-A6C7-5C64A5D262FC}" srcOrd="0" destOrd="0" presId="urn:microsoft.com/office/officeart/2005/8/layout/arrow4"/>
    <dgm:cxn modelId="{D6884473-8DF2-451C-AC7A-4236C7B0AFF0}" srcId="{A840C123-568A-474F-B2B3-765352E33536}" destId="{BDD79F04-4C4C-4203-A01B-500C51437703}" srcOrd="0" destOrd="0" parTransId="{D72CF46C-EA4E-4484-8339-FAC3AC70E5A3}" sibTransId="{5FD0CA3A-4CA4-4B51-A0F8-3CA92BFB324C}"/>
    <dgm:cxn modelId="{B0721092-4EC8-4A05-8400-AE0B1D3A8201}" type="presOf" srcId="{E4F88CF8-C4D6-4B87-B0B2-9948DCBAF6EC}" destId="{96FD514C-C8C6-45E7-86E6-305D509A7C49}" srcOrd="0" destOrd="0" presId="urn:microsoft.com/office/officeart/2005/8/layout/arrow4"/>
    <dgm:cxn modelId="{0B3705D2-1F4E-47FD-A922-8655B7E7EA71}" type="presParOf" srcId="{0A6AE911-BA5A-44B9-A6C7-5C64A5D262FC}" destId="{24704DE4-C56D-4E19-9759-575F34F20438}" srcOrd="0" destOrd="0" presId="urn:microsoft.com/office/officeart/2005/8/layout/arrow4"/>
    <dgm:cxn modelId="{03AFAE6D-32BD-4884-9046-862AD01F65D2}" type="presParOf" srcId="{0A6AE911-BA5A-44B9-A6C7-5C64A5D262FC}" destId="{87FEAA4E-3426-4142-9C71-479843515478}" srcOrd="1" destOrd="0" presId="urn:microsoft.com/office/officeart/2005/8/layout/arrow4"/>
    <dgm:cxn modelId="{76D8210A-495C-4E12-94B4-EC046FFF9493}" type="presParOf" srcId="{0A6AE911-BA5A-44B9-A6C7-5C64A5D262FC}" destId="{889ECC59-1F16-4484-BB56-7E51AB212D6E}" srcOrd="2" destOrd="0" presId="urn:microsoft.com/office/officeart/2005/8/layout/arrow4"/>
    <dgm:cxn modelId="{6DF7F685-301E-4259-ADB8-879B7BF6746A}" type="presParOf" srcId="{0A6AE911-BA5A-44B9-A6C7-5C64A5D262FC}" destId="{96FD514C-C8C6-45E7-86E6-305D509A7C49}" srcOrd="3" destOrd="0" presId="urn:microsoft.com/office/officeart/2005/8/layout/arrow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704DE4-C56D-4E19-9759-575F34F20438}">
      <dsp:nvSpPr>
        <dsp:cNvPr id="0" name=""/>
        <dsp:cNvSpPr/>
      </dsp:nvSpPr>
      <dsp:spPr>
        <a:xfrm>
          <a:off x="318008" y="1612895"/>
          <a:ext cx="1067796" cy="1227958"/>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FEAA4E-3426-4142-9C71-479843515478}">
      <dsp:nvSpPr>
        <dsp:cNvPr id="0" name=""/>
        <dsp:cNvSpPr/>
      </dsp:nvSpPr>
      <dsp:spPr>
        <a:xfrm>
          <a:off x="1368163" y="144011"/>
          <a:ext cx="4151194" cy="5929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0" rIns="199136" bIns="199136" numCol="1" spcCol="1270" anchor="ctr" anchorCtr="0">
          <a:noAutofit/>
        </a:bodyPr>
        <a:lstStyle/>
        <a:p>
          <a:pPr lvl="0" algn="l" defTabSz="1244600">
            <a:lnSpc>
              <a:spcPct val="90000"/>
            </a:lnSpc>
            <a:spcBef>
              <a:spcPct val="0"/>
            </a:spcBef>
            <a:spcAft>
              <a:spcPct val="35000"/>
            </a:spcAft>
          </a:pPr>
          <a:r>
            <a:rPr lang="en-US" sz="2800" b="0" kern="1200" dirty="0" smtClean="0">
              <a:effectLst>
                <a:outerShdw blurRad="38100" dist="38100" dir="2700000" algn="tl">
                  <a:srgbClr val="000000">
                    <a:alpha val="43137"/>
                  </a:srgbClr>
                </a:outerShdw>
              </a:effectLst>
              <a:latin typeface="Times New Roman" pitchFamily="18" charset="0"/>
              <a:cs typeface="Times New Roman" pitchFamily="18" charset="0"/>
            </a:rPr>
            <a:t>Family shares</a:t>
          </a:r>
          <a:endParaRPr lang="en-US" sz="2800" b="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1368163" y="144011"/>
        <a:ext cx="4151194" cy="592955"/>
      </dsp:txXfrm>
    </dsp:sp>
    <dsp:sp modelId="{889ECC59-1F16-4484-BB56-7E51AB212D6E}">
      <dsp:nvSpPr>
        <dsp:cNvPr id="0" name=""/>
        <dsp:cNvSpPr/>
      </dsp:nvSpPr>
      <dsp:spPr>
        <a:xfrm>
          <a:off x="318949" y="0"/>
          <a:ext cx="1008489" cy="1180638"/>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FD514C-C8C6-45E7-86E6-305D509A7C49}">
      <dsp:nvSpPr>
        <dsp:cNvPr id="0" name=""/>
        <dsp:cNvSpPr/>
      </dsp:nvSpPr>
      <dsp:spPr>
        <a:xfrm>
          <a:off x="1319533" y="1512169"/>
          <a:ext cx="6673529" cy="165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0" rIns="199136" bIns="199136" numCol="1" spcCol="1270" anchor="ctr" anchorCtr="0">
          <a:noAutofit/>
        </a:bodyPr>
        <a:lstStyle/>
        <a:p>
          <a:pPr lvl="0" algn="l" defTabSz="1244600">
            <a:lnSpc>
              <a:spcPct val="90000"/>
            </a:lnSpc>
            <a:spcBef>
              <a:spcPct val="0"/>
            </a:spcBef>
            <a:spcAft>
              <a:spcPct val="35000"/>
            </a:spcAft>
          </a:pPr>
          <a:r>
            <a:rPr lang="en-US" sz="2800" kern="1200" dirty="0" smtClean="0">
              <a:effectLst>
                <a:outerShdw blurRad="50800" dist="38100" dir="8100000" algn="tr" rotWithShape="0">
                  <a:prstClr val="black">
                    <a:alpha val="40000"/>
                  </a:prstClr>
                </a:outerShdw>
              </a:effectLst>
              <a:latin typeface="Times New Roman" pitchFamily="18" charset="0"/>
              <a:cs typeface="Times New Roman" pitchFamily="18" charset="0"/>
            </a:rPr>
            <a:t>Single and employee-plus-one shares </a:t>
          </a:r>
        </a:p>
        <a:p>
          <a:pPr lvl="0" algn="l" defTabSz="1244600">
            <a:lnSpc>
              <a:spcPct val="90000"/>
            </a:lnSpc>
            <a:spcBef>
              <a:spcPct val="0"/>
            </a:spcBef>
            <a:spcAft>
              <a:spcPct val="35000"/>
            </a:spcAft>
          </a:pPr>
          <a:r>
            <a:rPr lang="en-US" sz="2800" kern="1200" dirty="0" smtClean="0">
              <a:effectLst>
                <a:outerShdw blurRad="50800" dist="38100" dir="8100000" algn="tr" rotWithShape="0">
                  <a:prstClr val="black">
                    <a:alpha val="40000"/>
                  </a:prstClr>
                </a:outerShdw>
              </a:effectLst>
              <a:latin typeface="Times New Roman" pitchFamily="18" charset="0"/>
              <a:cs typeface="Times New Roman" pitchFamily="18" charset="0"/>
            </a:rPr>
            <a:t>(p &lt; .10)</a:t>
          </a:r>
          <a:endParaRPr lang="en-US" sz="2800" kern="1200" dirty="0"/>
        </a:p>
      </dsp:txBody>
      <dsp:txXfrm>
        <a:off x="1319533" y="1512169"/>
        <a:ext cx="6673529" cy="1656975"/>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C35B472B-42F7-4A29-8665-694258446248}" type="datetimeFigureOut">
              <a:rPr lang="en-US" smtClean="0"/>
              <a:pPr/>
              <a:t>9/10/2012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627F8EA5-B5ED-479E-8BEA-F0130CC53629}" type="slidenum">
              <a:rPr lang="en-US" smtClean="0"/>
              <a:pPr/>
              <a:t>‹#›</a:t>
            </a:fld>
            <a:endParaRPr lang="en-US"/>
          </a:p>
        </p:txBody>
      </p:sp>
    </p:spTree>
    <p:extLst>
      <p:ext uri="{BB962C8B-B14F-4D97-AF65-F5344CB8AC3E}">
        <p14:creationId xmlns:p14="http://schemas.microsoft.com/office/powerpoint/2010/main" xmlns="" val="4001433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12</a:t>
            </a:fld>
            <a:endParaRPr lang="en-US"/>
          </a:p>
        </p:txBody>
      </p:sp>
    </p:spTree>
    <p:extLst>
      <p:ext uri="{BB962C8B-B14F-4D97-AF65-F5344CB8AC3E}">
        <p14:creationId xmlns:p14="http://schemas.microsoft.com/office/powerpoint/2010/main" xmlns="" val="265060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2FF349-563E-436F-9860-55225F3F5224}" type="slidenum">
              <a:rPr lang="en-US"/>
              <a:pPr fontAlgn="base">
                <a:spcBef>
                  <a:spcPct val="0"/>
                </a:spcBef>
                <a:spcAft>
                  <a:spcPct val="0"/>
                </a:spcAft>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14</a:t>
            </a:fld>
            <a:endParaRPr lang="en-US"/>
          </a:p>
        </p:txBody>
      </p:sp>
    </p:spTree>
    <p:extLst>
      <p:ext uri="{BB962C8B-B14F-4D97-AF65-F5344CB8AC3E}">
        <p14:creationId xmlns:p14="http://schemas.microsoft.com/office/powerpoint/2010/main" xmlns="" val="265060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7F8EA5-B5ED-479E-8BEA-F0130CC53629}" type="slidenum">
              <a:rPr lang="en-US" smtClean="0"/>
              <a:pPr/>
              <a:t>15</a:t>
            </a:fld>
            <a:endParaRPr lang="en-US"/>
          </a:p>
        </p:txBody>
      </p:sp>
    </p:spTree>
    <p:extLst>
      <p:ext uri="{BB962C8B-B14F-4D97-AF65-F5344CB8AC3E}">
        <p14:creationId xmlns:p14="http://schemas.microsoft.com/office/powerpoint/2010/main" xmlns="" val="2337836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16</a:t>
            </a:fld>
            <a:endParaRPr lang="en-US"/>
          </a:p>
        </p:txBody>
      </p:sp>
    </p:spTree>
    <p:extLst>
      <p:ext uri="{BB962C8B-B14F-4D97-AF65-F5344CB8AC3E}">
        <p14:creationId xmlns:p14="http://schemas.microsoft.com/office/powerpoint/2010/main" xmlns="" val="2711694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089" y="4428576"/>
            <a:ext cx="5608320" cy="4183380"/>
          </a:xfrm>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17</a:t>
            </a:fld>
            <a:endParaRPr lang="en-US"/>
          </a:p>
        </p:txBody>
      </p:sp>
    </p:spTree>
    <p:extLst>
      <p:ext uri="{BB962C8B-B14F-4D97-AF65-F5344CB8AC3E}">
        <p14:creationId xmlns:p14="http://schemas.microsoft.com/office/powerpoint/2010/main" xmlns="" val="2711694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649A10-B4CE-42E7-BA14-5784F1CC1E32}" type="slidenum">
              <a:rPr lang="en-US"/>
              <a:pPr fontAlgn="base">
                <a:spcBef>
                  <a:spcPct val="0"/>
                </a:spcBef>
                <a:spcAft>
                  <a:spcPct val="0"/>
                </a:spcAft>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21</a:t>
            </a:fld>
            <a:endParaRPr lang="en-US"/>
          </a:p>
        </p:txBody>
      </p:sp>
    </p:spTree>
    <p:extLst>
      <p:ext uri="{BB962C8B-B14F-4D97-AF65-F5344CB8AC3E}">
        <p14:creationId xmlns:p14="http://schemas.microsoft.com/office/powerpoint/2010/main" xmlns="" val="2711694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a:defRPr/>
            </a:pPr>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23</a:t>
            </a:fld>
            <a:endParaRPr lang="en-US"/>
          </a:p>
        </p:txBody>
      </p:sp>
    </p:spTree>
    <p:extLst>
      <p:ext uri="{BB962C8B-B14F-4D97-AF65-F5344CB8AC3E}">
        <p14:creationId xmlns:p14="http://schemas.microsoft.com/office/powerpoint/2010/main" xmlns="" val="2337836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24</a:t>
            </a:fld>
            <a:endParaRPr lang="en-US"/>
          </a:p>
        </p:txBody>
      </p:sp>
    </p:spTree>
    <p:extLst>
      <p:ext uri="{BB962C8B-B14F-4D97-AF65-F5344CB8AC3E}">
        <p14:creationId xmlns:p14="http://schemas.microsoft.com/office/powerpoint/2010/main" xmlns="" val="2711694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4</a:t>
            </a:fld>
            <a:endParaRPr lang="en-US"/>
          </a:p>
        </p:txBody>
      </p:sp>
    </p:spTree>
    <p:extLst>
      <p:ext uri="{BB962C8B-B14F-4D97-AF65-F5344CB8AC3E}">
        <p14:creationId xmlns:p14="http://schemas.microsoft.com/office/powerpoint/2010/main" xmlns="" val="436138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F8EA5-B5ED-479E-8BEA-F0130CC53629}" type="slidenum">
              <a:rPr lang="en-US" smtClean="0"/>
              <a:pPr/>
              <a:t>25</a:t>
            </a:fld>
            <a:endParaRPr lang="en-US"/>
          </a:p>
        </p:txBody>
      </p:sp>
    </p:spTree>
    <p:extLst>
      <p:ext uri="{BB962C8B-B14F-4D97-AF65-F5344CB8AC3E}">
        <p14:creationId xmlns:p14="http://schemas.microsoft.com/office/powerpoint/2010/main" xmlns="" val="2711694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5</a:t>
            </a:fld>
            <a:endParaRPr lang="en-US"/>
          </a:p>
        </p:txBody>
      </p:sp>
    </p:spTree>
    <p:extLst>
      <p:ext uri="{BB962C8B-B14F-4D97-AF65-F5344CB8AC3E}">
        <p14:creationId xmlns:p14="http://schemas.microsoft.com/office/powerpoint/2010/main" xmlns="" val="436138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6</a:t>
            </a:fld>
            <a:endParaRPr lang="en-US"/>
          </a:p>
        </p:txBody>
      </p:sp>
    </p:spTree>
    <p:extLst>
      <p:ext uri="{BB962C8B-B14F-4D97-AF65-F5344CB8AC3E}">
        <p14:creationId xmlns:p14="http://schemas.microsoft.com/office/powerpoint/2010/main" xmlns="" val="436138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7</a:t>
            </a:fld>
            <a:endParaRPr lang="en-US"/>
          </a:p>
        </p:txBody>
      </p:sp>
    </p:spTree>
    <p:extLst>
      <p:ext uri="{BB962C8B-B14F-4D97-AF65-F5344CB8AC3E}">
        <p14:creationId xmlns:p14="http://schemas.microsoft.com/office/powerpoint/2010/main" xmlns="" val="436138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27F8EA5-B5ED-479E-8BEA-F0130CC53629}"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9</a:t>
            </a:fld>
            <a:endParaRPr lang="en-US"/>
          </a:p>
        </p:txBody>
      </p:sp>
    </p:spTree>
    <p:extLst>
      <p:ext uri="{BB962C8B-B14F-4D97-AF65-F5344CB8AC3E}">
        <p14:creationId xmlns:p14="http://schemas.microsoft.com/office/powerpoint/2010/main" xmlns="" val="136461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Rot="1" noChangeAspect="1" noChangeArrowheads="1" noTextEdit="1"/>
          </p:cNvSpPr>
          <p:nvPr>
            <p:ph type="sldImg"/>
          </p:nvPr>
        </p:nvSpPr>
        <p:spPr>
          <a:ln/>
        </p:spPr>
      </p:sp>
      <p:sp>
        <p:nvSpPr>
          <p:cNvPr id="454659" name="Rectangle 3"/>
          <p:cNvSpPr>
            <a:spLocks noGrp="1" noChangeArrowheads="1"/>
          </p:cNvSpPr>
          <p:nvPr>
            <p:ph type="body" idx="1"/>
          </p:nvPr>
        </p:nvSpPr>
        <p:spPr/>
        <p:txBody>
          <a:bodyPr/>
          <a:lstStyle/>
          <a:p>
            <a:r>
              <a:rPr lang="en-US"/>
              <a:t>The data that we use for our study is from the Medical Expenditure Panel Survey Insurance Component.   This is a large, nationally representative establishment level survey which focuses on health insurance.  It is sponsored by AHRQ and conducted by the Bureau of the Census.</a:t>
            </a:r>
          </a:p>
          <a:p>
            <a:endParaRPr lang="en-US"/>
          </a:p>
          <a:p>
            <a:r>
              <a:rPr lang="en-US"/>
              <a:t>The survey collects information on whether the establishment offers insurance and details on characteristics of the establishment, such as the wage distribution, the percent of employees that are female or are over age 50, are unionized.  It also collects information on the number and types of plans and details on up to four offered plans.</a:t>
            </a:r>
          </a:p>
          <a:p>
            <a:endParaRPr lang="en-US"/>
          </a:p>
          <a:p>
            <a:r>
              <a:rPr lang="en-US"/>
              <a:t>The plan level information that is collected includes things like total premiums, employee and employer contributions, deductibles, co-payments and other benefit information.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27F8EA5-B5ED-479E-8BEA-F0130CC53629}" type="slidenum">
              <a:rPr lang="en-US" smtClean="0"/>
              <a:pPr/>
              <a:t>11</a:t>
            </a:fld>
            <a:endParaRPr lang="en-US"/>
          </a:p>
        </p:txBody>
      </p:sp>
    </p:spTree>
    <p:extLst>
      <p:ext uri="{BB962C8B-B14F-4D97-AF65-F5344CB8AC3E}">
        <p14:creationId xmlns:p14="http://schemas.microsoft.com/office/powerpoint/2010/main" xmlns="" val="13646105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6"/>
          <p:cNvGrpSpPr>
            <a:grpSpLocks/>
          </p:cNvGrpSpPr>
          <p:nvPr/>
        </p:nvGrpSpPr>
        <p:grpSpPr bwMode="auto">
          <a:xfrm>
            <a:off x="3725334" y="5703888"/>
            <a:ext cx="1591733" cy="849312"/>
            <a:chOff x="2040" y="108"/>
            <a:chExt cx="2256" cy="1070"/>
          </a:xfrm>
        </p:grpSpPr>
        <p:grpSp>
          <p:nvGrpSpPr>
            <p:cNvPr id="5" name="Group 52"/>
            <p:cNvGrpSpPr>
              <a:grpSpLocks/>
            </p:cNvGrpSpPr>
            <p:nvPr/>
          </p:nvGrpSpPr>
          <p:grpSpPr bwMode="auto">
            <a:xfrm>
              <a:off x="2056" y="124"/>
              <a:ext cx="2243" cy="1053"/>
              <a:chOff x="5232" y="3640"/>
              <a:chExt cx="1104" cy="519"/>
            </a:xfrm>
          </p:grpSpPr>
          <p:sp>
            <p:nvSpPr>
              <p:cNvPr id="16" name="Freeform 53"/>
              <p:cNvSpPr>
                <a:spLocks/>
              </p:cNvSpPr>
              <p:nvPr/>
            </p:nvSpPr>
            <p:spPr bwMode="auto">
              <a:xfrm>
                <a:off x="5338" y="3640"/>
                <a:ext cx="875" cy="383"/>
              </a:xfrm>
              <a:custGeom>
                <a:avLst/>
                <a:gdLst>
                  <a:gd name="T0" fmla="*/ 805 w 600"/>
                  <a:gd name="T1" fmla="*/ 383 h 263"/>
                  <a:gd name="T2" fmla="*/ 0 w 600"/>
                  <a:gd name="T3" fmla="*/ 198 h 263"/>
                  <a:gd name="T4" fmla="*/ 875 w 600"/>
                  <a:gd name="T5" fmla="*/ 383 h 263"/>
                  <a:gd name="T6" fmla="*/ 805 w 600"/>
                  <a:gd name="T7" fmla="*/ 383 h 2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7" name="Freeform 54"/>
              <p:cNvSpPr>
                <a:spLocks/>
              </p:cNvSpPr>
              <p:nvPr/>
            </p:nvSpPr>
            <p:spPr bwMode="auto">
              <a:xfrm>
                <a:off x="5547" y="3905"/>
                <a:ext cx="261" cy="234"/>
              </a:xfrm>
              <a:custGeom>
                <a:avLst/>
                <a:gdLst>
                  <a:gd name="T0" fmla="*/ 52 w 179"/>
                  <a:gd name="T1" fmla="*/ 0 h 159"/>
                  <a:gd name="T2" fmla="*/ 120 w 179"/>
                  <a:gd name="T3" fmla="*/ 0 h 159"/>
                  <a:gd name="T4" fmla="*/ 108 w 179"/>
                  <a:gd name="T5" fmla="*/ 78 h 159"/>
                  <a:gd name="T6" fmla="*/ 175 w 179"/>
                  <a:gd name="T7" fmla="*/ 78 h 159"/>
                  <a:gd name="T8" fmla="*/ 194 w 179"/>
                  <a:gd name="T9" fmla="*/ 0 h 159"/>
                  <a:gd name="T10" fmla="*/ 261 w 179"/>
                  <a:gd name="T11" fmla="*/ 0 h 159"/>
                  <a:gd name="T12" fmla="*/ 217 w 179"/>
                  <a:gd name="T13" fmla="*/ 234 h 159"/>
                  <a:gd name="T14" fmla="*/ 141 w 179"/>
                  <a:gd name="T15" fmla="*/ 234 h 159"/>
                  <a:gd name="T16" fmla="*/ 163 w 179"/>
                  <a:gd name="T17" fmla="*/ 140 h 159"/>
                  <a:gd name="T18" fmla="*/ 96 w 179"/>
                  <a:gd name="T19" fmla="*/ 140 h 159"/>
                  <a:gd name="T20" fmla="*/ 77 w 179"/>
                  <a:gd name="T21" fmla="*/ 234 h 159"/>
                  <a:gd name="T22" fmla="*/ 0 w 179"/>
                  <a:gd name="T23" fmla="*/ 234 h 159"/>
                  <a:gd name="T24" fmla="*/ 52 w 179"/>
                  <a:gd name="T25" fmla="*/ 0 h 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8" name="Freeform 55"/>
              <p:cNvSpPr>
                <a:spLocks/>
              </p:cNvSpPr>
              <p:nvPr/>
            </p:nvSpPr>
            <p:spPr bwMode="auto">
              <a:xfrm>
                <a:off x="5266" y="3841"/>
                <a:ext cx="304" cy="298"/>
              </a:xfrm>
              <a:custGeom>
                <a:avLst/>
                <a:gdLst>
                  <a:gd name="T0" fmla="*/ 208 w 209"/>
                  <a:gd name="T1" fmla="*/ 40 h 203"/>
                  <a:gd name="T2" fmla="*/ 180 w 209"/>
                  <a:gd name="T3" fmla="*/ 160 h 203"/>
                  <a:gd name="T4" fmla="*/ 48 w 209"/>
                  <a:gd name="T5" fmla="*/ 160 h 203"/>
                  <a:gd name="T6" fmla="*/ 29 w 209"/>
                  <a:gd name="T7" fmla="*/ 194 h 203"/>
                  <a:gd name="T8" fmla="*/ 173 w 209"/>
                  <a:gd name="T9" fmla="*/ 194 h 203"/>
                  <a:gd name="T10" fmla="*/ 170 w 209"/>
                  <a:gd name="T11" fmla="*/ 206 h 203"/>
                  <a:gd name="T12" fmla="*/ 20 w 209"/>
                  <a:gd name="T13" fmla="*/ 206 h 203"/>
                  <a:gd name="T14" fmla="*/ 0 w 209"/>
                  <a:gd name="T15" fmla="*/ 244 h 203"/>
                  <a:gd name="T16" fmla="*/ 163 w 209"/>
                  <a:gd name="T17" fmla="*/ 244 h 203"/>
                  <a:gd name="T18" fmla="*/ 151 w 209"/>
                  <a:gd name="T19" fmla="*/ 298 h 203"/>
                  <a:gd name="T20" fmla="*/ 243 w 209"/>
                  <a:gd name="T21" fmla="*/ 298 h 203"/>
                  <a:gd name="T22" fmla="*/ 304 w 209"/>
                  <a:gd name="T23" fmla="*/ 0 h 203"/>
                  <a:gd name="T24" fmla="*/ 140 w 209"/>
                  <a:gd name="T25" fmla="*/ 0 h 203"/>
                  <a:gd name="T26" fmla="*/ 129 w 209"/>
                  <a:gd name="T27" fmla="*/ 19 h 203"/>
                  <a:gd name="T28" fmla="*/ 212 w 209"/>
                  <a:gd name="T29" fmla="*/ 19 h 203"/>
                  <a:gd name="T30" fmla="*/ 208 w 209"/>
                  <a:gd name="T31" fmla="*/ 40 h 203"/>
                  <a:gd name="T32" fmla="*/ 118 w 209"/>
                  <a:gd name="T33" fmla="*/ 40 h 203"/>
                  <a:gd name="T34" fmla="*/ 106 w 209"/>
                  <a:gd name="T35" fmla="*/ 59 h 203"/>
                  <a:gd name="T36" fmla="*/ 196 w 209"/>
                  <a:gd name="T37" fmla="*/ 57 h 203"/>
                  <a:gd name="T38" fmla="*/ 208 w 209"/>
                  <a:gd name="T39" fmla="*/ 40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9" name="Freeform 56"/>
              <p:cNvSpPr>
                <a:spLocks/>
              </p:cNvSpPr>
              <p:nvPr/>
            </p:nvSpPr>
            <p:spPr bwMode="auto">
              <a:xfrm>
                <a:off x="5346" y="3921"/>
                <a:ext cx="109" cy="23"/>
              </a:xfrm>
              <a:custGeom>
                <a:avLst/>
                <a:gdLst>
                  <a:gd name="T0" fmla="*/ 13 w 75"/>
                  <a:gd name="T1" fmla="*/ 0 h 14"/>
                  <a:gd name="T2" fmla="*/ 0 w 75"/>
                  <a:gd name="T3" fmla="*/ 23 h 14"/>
                  <a:gd name="T4" fmla="*/ 96 w 75"/>
                  <a:gd name="T5" fmla="*/ 23 h 14"/>
                  <a:gd name="T6" fmla="*/ 109 w 75"/>
                  <a:gd name="T7" fmla="*/ 0 h 14"/>
                  <a:gd name="T8" fmla="*/ 13 w 75"/>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4">
                    <a:moveTo>
                      <a:pt x="9" y="0"/>
                    </a:moveTo>
                    <a:lnTo>
                      <a:pt x="0" y="14"/>
                    </a:lnTo>
                    <a:lnTo>
                      <a:pt x="66" y="14"/>
                    </a:lnTo>
                    <a:lnTo>
                      <a:pt x="75" y="0"/>
                    </a:lnTo>
                    <a:lnTo>
                      <a:pt x="9" y="0"/>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0" name="Freeform 57"/>
              <p:cNvSpPr>
                <a:spLocks/>
              </p:cNvSpPr>
              <p:nvPr/>
            </p:nvSpPr>
            <p:spPr bwMode="auto">
              <a:xfrm>
                <a:off x="5320" y="3958"/>
                <a:ext cx="113" cy="29"/>
              </a:xfrm>
              <a:custGeom>
                <a:avLst/>
                <a:gdLst>
                  <a:gd name="T0" fmla="*/ 19 w 78"/>
                  <a:gd name="T1" fmla="*/ 0 h 20"/>
                  <a:gd name="T2" fmla="*/ 0 w 78"/>
                  <a:gd name="T3" fmla="*/ 29 h 20"/>
                  <a:gd name="T4" fmla="*/ 96 w 78"/>
                  <a:gd name="T5" fmla="*/ 29 h 20"/>
                  <a:gd name="T6" fmla="*/ 113 w 78"/>
                  <a:gd name="T7" fmla="*/ 0 h 20"/>
                  <a:gd name="T8" fmla="*/ 19 w 78"/>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20">
                    <a:moveTo>
                      <a:pt x="13" y="0"/>
                    </a:moveTo>
                    <a:lnTo>
                      <a:pt x="0" y="20"/>
                    </a:lnTo>
                    <a:lnTo>
                      <a:pt x="66" y="20"/>
                    </a:lnTo>
                    <a:lnTo>
                      <a:pt x="78" y="0"/>
                    </a:lnTo>
                    <a:lnTo>
                      <a:pt x="13" y="0"/>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1" name="Freeform 58"/>
              <p:cNvSpPr>
                <a:spLocks/>
              </p:cNvSpPr>
              <p:nvPr/>
            </p:nvSpPr>
            <p:spPr bwMode="auto">
              <a:xfrm>
                <a:off x="5232" y="4095"/>
                <a:ext cx="121" cy="45"/>
              </a:xfrm>
              <a:custGeom>
                <a:avLst/>
                <a:gdLst>
                  <a:gd name="T0" fmla="*/ 26 w 83"/>
                  <a:gd name="T1" fmla="*/ 0 h 31"/>
                  <a:gd name="T2" fmla="*/ 0 w 83"/>
                  <a:gd name="T3" fmla="*/ 45 h 31"/>
                  <a:gd name="T4" fmla="*/ 99 w 83"/>
                  <a:gd name="T5" fmla="*/ 44 h 31"/>
                  <a:gd name="T6" fmla="*/ 121 w 83"/>
                  <a:gd name="T7" fmla="*/ 0 h 31"/>
                  <a:gd name="T8" fmla="*/ 26 w 8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31">
                    <a:moveTo>
                      <a:pt x="18" y="0"/>
                    </a:moveTo>
                    <a:lnTo>
                      <a:pt x="0" y="31"/>
                    </a:lnTo>
                    <a:lnTo>
                      <a:pt x="68" y="30"/>
                    </a:lnTo>
                    <a:lnTo>
                      <a:pt x="83" y="0"/>
                    </a:lnTo>
                    <a:lnTo>
                      <a:pt x="18" y="0"/>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2" name="Freeform 59"/>
              <p:cNvSpPr>
                <a:spLocks/>
              </p:cNvSpPr>
              <p:nvPr/>
            </p:nvSpPr>
            <p:spPr bwMode="auto">
              <a:xfrm>
                <a:off x="5802" y="3905"/>
                <a:ext cx="244" cy="236"/>
              </a:xfrm>
              <a:custGeom>
                <a:avLst/>
                <a:gdLst>
                  <a:gd name="T0" fmla="*/ 149 w 167"/>
                  <a:gd name="T1" fmla="*/ 236 h 160"/>
                  <a:gd name="T2" fmla="*/ 143 w 167"/>
                  <a:gd name="T3" fmla="*/ 209 h 160"/>
                  <a:gd name="T4" fmla="*/ 130 w 167"/>
                  <a:gd name="T5" fmla="*/ 153 h 160"/>
                  <a:gd name="T6" fmla="*/ 91 w 167"/>
                  <a:gd name="T7" fmla="*/ 153 h 160"/>
                  <a:gd name="T8" fmla="*/ 73 w 167"/>
                  <a:gd name="T9" fmla="*/ 236 h 160"/>
                  <a:gd name="T10" fmla="*/ 0 w 167"/>
                  <a:gd name="T11" fmla="*/ 236 h 160"/>
                  <a:gd name="T12" fmla="*/ 47 w 167"/>
                  <a:gd name="T13" fmla="*/ 0 h 160"/>
                  <a:gd name="T14" fmla="*/ 174 w 167"/>
                  <a:gd name="T15" fmla="*/ 0 h 160"/>
                  <a:gd name="T16" fmla="*/ 244 w 167"/>
                  <a:gd name="T17" fmla="*/ 58 h 160"/>
                  <a:gd name="T18" fmla="*/ 203 w 167"/>
                  <a:gd name="T19" fmla="*/ 124 h 160"/>
                  <a:gd name="T20" fmla="*/ 216 w 167"/>
                  <a:gd name="T21" fmla="*/ 208 h 160"/>
                  <a:gd name="T22" fmla="*/ 222 w 167"/>
                  <a:gd name="T23" fmla="*/ 236 h 160"/>
                  <a:gd name="T24" fmla="*/ 149 w 167"/>
                  <a:gd name="T25" fmla="*/ 236 h 160"/>
                  <a:gd name="T26" fmla="*/ 142 w 167"/>
                  <a:gd name="T27" fmla="*/ 102 h 160"/>
                  <a:gd name="T28" fmla="*/ 165 w 167"/>
                  <a:gd name="T29" fmla="*/ 80 h 160"/>
                  <a:gd name="T30" fmla="*/ 146 w 167"/>
                  <a:gd name="T31" fmla="*/ 58 h 160"/>
                  <a:gd name="T32" fmla="*/ 111 w 167"/>
                  <a:gd name="T33" fmla="*/ 58 h 160"/>
                  <a:gd name="T34" fmla="*/ 102 w 167"/>
                  <a:gd name="T35" fmla="*/ 102 h 160"/>
                  <a:gd name="T36" fmla="*/ 142 w 167"/>
                  <a:gd name="T37" fmla="*/ 102 h 1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3" name="Freeform 60"/>
              <p:cNvSpPr>
                <a:spLocks/>
              </p:cNvSpPr>
              <p:nvPr/>
            </p:nvSpPr>
            <p:spPr bwMode="auto">
              <a:xfrm>
                <a:off x="6155" y="4039"/>
                <a:ext cx="181" cy="120"/>
              </a:xfrm>
              <a:custGeom>
                <a:avLst/>
                <a:gdLst>
                  <a:gd name="T0" fmla="*/ 0 w 124"/>
                  <a:gd name="T1" fmla="*/ 0 h 82"/>
                  <a:gd name="T2" fmla="*/ 98 w 124"/>
                  <a:gd name="T3" fmla="*/ 120 h 82"/>
                  <a:gd name="T4" fmla="*/ 181 w 124"/>
                  <a:gd name="T5" fmla="*/ 120 h 82"/>
                  <a:gd name="T6" fmla="*/ 70 w 124"/>
                  <a:gd name="T7" fmla="*/ 0 h 82"/>
                  <a:gd name="T8" fmla="*/ 0 w 124"/>
                  <a:gd name="T9" fmla="*/ 0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24" name="Freeform 61"/>
              <p:cNvSpPr>
                <a:spLocks/>
              </p:cNvSpPr>
              <p:nvPr/>
            </p:nvSpPr>
            <p:spPr bwMode="auto">
              <a:xfrm>
                <a:off x="6036" y="3889"/>
                <a:ext cx="280" cy="263"/>
              </a:xfrm>
              <a:custGeom>
                <a:avLst/>
                <a:gdLst>
                  <a:gd name="T0" fmla="*/ 130 w 191"/>
                  <a:gd name="T1" fmla="*/ 190 h 180"/>
                  <a:gd name="T2" fmla="*/ 103 w 191"/>
                  <a:gd name="T3" fmla="*/ 183 h 180"/>
                  <a:gd name="T4" fmla="*/ 92 w 191"/>
                  <a:gd name="T5" fmla="*/ 108 h 180"/>
                  <a:gd name="T6" fmla="*/ 166 w 191"/>
                  <a:gd name="T7" fmla="*/ 88 h 180"/>
                  <a:gd name="T8" fmla="*/ 191 w 191"/>
                  <a:gd name="T9" fmla="*/ 130 h 180"/>
                  <a:gd name="T10" fmla="*/ 243 w 191"/>
                  <a:gd name="T11" fmla="*/ 183 h 180"/>
                  <a:gd name="T12" fmla="*/ 198 w 191"/>
                  <a:gd name="T13" fmla="*/ 29 h 180"/>
                  <a:gd name="T14" fmla="*/ 37 w 191"/>
                  <a:gd name="T15" fmla="*/ 77 h 180"/>
                  <a:gd name="T16" fmla="*/ 66 w 191"/>
                  <a:gd name="T17" fmla="*/ 241 h 180"/>
                  <a:gd name="T18" fmla="*/ 172 w 191"/>
                  <a:gd name="T19" fmla="*/ 244 h 180"/>
                  <a:gd name="T20" fmla="*/ 130 w 191"/>
                  <a:gd name="T21" fmla="*/ 190 h 1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00176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sp>
          <p:nvSpPr>
            <p:cNvPr id="6" name="Freeform 62"/>
            <p:cNvSpPr>
              <a:spLocks/>
            </p:cNvSpPr>
            <p:nvPr/>
          </p:nvSpPr>
          <p:spPr bwMode="auto">
            <a:xfrm>
              <a:off x="2256" y="108"/>
              <a:ext cx="1778" cy="778"/>
            </a:xfrm>
            <a:custGeom>
              <a:avLst/>
              <a:gdLst>
                <a:gd name="T0" fmla="*/ 1636 w 600"/>
                <a:gd name="T1" fmla="*/ 778 h 263"/>
                <a:gd name="T2" fmla="*/ 0 w 600"/>
                <a:gd name="T3" fmla="*/ 402 h 263"/>
                <a:gd name="T4" fmla="*/ 1778 w 600"/>
                <a:gd name="T5" fmla="*/ 778 h 263"/>
                <a:gd name="T6" fmla="*/ 1636 w 600"/>
                <a:gd name="T7" fmla="*/ 778 h 2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nvGrpSpPr>
            <p:cNvPr id="7" name="Group 63"/>
            <p:cNvGrpSpPr>
              <a:grpSpLocks/>
            </p:cNvGrpSpPr>
            <p:nvPr/>
          </p:nvGrpSpPr>
          <p:grpSpPr bwMode="auto">
            <a:xfrm>
              <a:off x="2045" y="479"/>
              <a:ext cx="2244" cy="642"/>
              <a:chOff x="5280" y="3849"/>
              <a:chExt cx="1050" cy="302"/>
            </a:xfrm>
          </p:grpSpPr>
          <p:sp>
            <p:nvSpPr>
              <p:cNvPr id="8" name="Freeform 64"/>
              <p:cNvSpPr>
                <a:spLocks/>
              </p:cNvSpPr>
              <p:nvPr/>
            </p:nvSpPr>
            <p:spPr bwMode="auto">
              <a:xfrm>
                <a:off x="5582" y="3911"/>
                <a:ext cx="248" cy="220"/>
              </a:xfrm>
              <a:custGeom>
                <a:avLst/>
                <a:gdLst>
                  <a:gd name="T0" fmla="*/ 50 w 179"/>
                  <a:gd name="T1" fmla="*/ 0 h 159"/>
                  <a:gd name="T2" fmla="*/ 114 w 179"/>
                  <a:gd name="T3" fmla="*/ 0 h 159"/>
                  <a:gd name="T4" fmla="*/ 103 w 179"/>
                  <a:gd name="T5" fmla="*/ 73 h 159"/>
                  <a:gd name="T6" fmla="*/ 166 w 179"/>
                  <a:gd name="T7" fmla="*/ 73 h 159"/>
                  <a:gd name="T8" fmla="*/ 184 w 179"/>
                  <a:gd name="T9" fmla="*/ 0 h 159"/>
                  <a:gd name="T10" fmla="*/ 248 w 179"/>
                  <a:gd name="T11" fmla="*/ 0 h 159"/>
                  <a:gd name="T12" fmla="*/ 206 w 179"/>
                  <a:gd name="T13" fmla="*/ 220 h 159"/>
                  <a:gd name="T14" fmla="*/ 134 w 179"/>
                  <a:gd name="T15" fmla="*/ 220 h 159"/>
                  <a:gd name="T16" fmla="*/ 155 w 179"/>
                  <a:gd name="T17" fmla="*/ 131 h 159"/>
                  <a:gd name="T18" fmla="*/ 91 w 179"/>
                  <a:gd name="T19" fmla="*/ 131 h 159"/>
                  <a:gd name="T20" fmla="*/ 73 w 179"/>
                  <a:gd name="T21" fmla="*/ 220 h 159"/>
                  <a:gd name="T22" fmla="*/ 0 w 179"/>
                  <a:gd name="T23" fmla="*/ 220 h 159"/>
                  <a:gd name="T24" fmla="*/ 50 w 179"/>
                  <a:gd name="T25" fmla="*/ 0 h 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9" name="Freeform 65"/>
              <p:cNvSpPr>
                <a:spLocks/>
              </p:cNvSpPr>
              <p:nvPr/>
            </p:nvSpPr>
            <p:spPr bwMode="auto">
              <a:xfrm>
                <a:off x="5312" y="3849"/>
                <a:ext cx="289" cy="281"/>
              </a:xfrm>
              <a:custGeom>
                <a:avLst/>
                <a:gdLst>
                  <a:gd name="T0" fmla="*/ 198 w 209"/>
                  <a:gd name="T1" fmla="*/ 37 h 203"/>
                  <a:gd name="T2" fmla="*/ 171 w 209"/>
                  <a:gd name="T3" fmla="*/ 151 h 203"/>
                  <a:gd name="T4" fmla="*/ 46 w 209"/>
                  <a:gd name="T5" fmla="*/ 151 h 203"/>
                  <a:gd name="T6" fmla="*/ 28 w 209"/>
                  <a:gd name="T7" fmla="*/ 183 h 203"/>
                  <a:gd name="T8" fmla="*/ 165 w 209"/>
                  <a:gd name="T9" fmla="*/ 183 h 203"/>
                  <a:gd name="T10" fmla="*/ 162 w 209"/>
                  <a:gd name="T11" fmla="*/ 194 h 203"/>
                  <a:gd name="T12" fmla="*/ 19 w 209"/>
                  <a:gd name="T13" fmla="*/ 194 h 203"/>
                  <a:gd name="T14" fmla="*/ 0 w 209"/>
                  <a:gd name="T15" fmla="*/ 230 h 203"/>
                  <a:gd name="T16" fmla="*/ 155 w 209"/>
                  <a:gd name="T17" fmla="*/ 230 h 203"/>
                  <a:gd name="T18" fmla="*/ 144 w 209"/>
                  <a:gd name="T19" fmla="*/ 281 h 203"/>
                  <a:gd name="T20" fmla="*/ 231 w 209"/>
                  <a:gd name="T21" fmla="*/ 281 h 203"/>
                  <a:gd name="T22" fmla="*/ 289 w 209"/>
                  <a:gd name="T23" fmla="*/ 0 h 203"/>
                  <a:gd name="T24" fmla="*/ 133 w 209"/>
                  <a:gd name="T25" fmla="*/ 0 h 203"/>
                  <a:gd name="T26" fmla="*/ 123 w 209"/>
                  <a:gd name="T27" fmla="*/ 18 h 203"/>
                  <a:gd name="T28" fmla="*/ 202 w 209"/>
                  <a:gd name="T29" fmla="*/ 18 h 203"/>
                  <a:gd name="T30" fmla="*/ 198 w 209"/>
                  <a:gd name="T31" fmla="*/ 37 h 203"/>
                  <a:gd name="T32" fmla="*/ 112 w 209"/>
                  <a:gd name="T33" fmla="*/ 37 h 203"/>
                  <a:gd name="T34" fmla="*/ 101 w 209"/>
                  <a:gd name="T35" fmla="*/ 55 h 203"/>
                  <a:gd name="T36" fmla="*/ 187 w 209"/>
                  <a:gd name="T37" fmla="*/ 54 h 203"/>
                  <a:gd name="T38" fmla="*/ 198 w 209"/>
                  <a:gd name="T39" fmla="*/ 37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 name="Freeform 66"/>
              <p:cNvSpPr>
                <a:spLocks/>
              </p:cNvSpPr>
              <p:nvPr/>
            </p:nvSpPr>
            <p:spPr bwMode="auto">
              <a:xfrm>
                <a:off x="5388" y="3926"/>
                <a:ext cx="106" cy="20"/>
              </a:xfrm>
              <a:custGeom>
                <a:avLst/>
                <a:gdLst>
                  <a:gd name="T0" fmla="*/ 13 w 75"/>
                  <a:gd name="T1" fmla="*/ 0 h 14"/>
                  <a:gd name="T2" fmla="*/ 0 w 75"/>
                  <a:gd name="T3" fmla="*/ 20 h 14"/>
                  <a:gd name="T4" fmla="*/ 93 w 75"/>
                  <a:gd name="T5" fmla="*/ 20 h 14"/>
                  <a:gd name="T6" fmla="*/ 106 w 75"/>
                  <a:gd name="T7" fmla="*/ 0 h 14"/>
                  <a:gd name="T8" fmla="*/ 13 w 75"/>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4">
                    <a:moveTo>
                      <a:pt x="9" y="0"/>
                    </a:moveTo>
                    <a:lnTo>
                      <a:pt x="0" y="14"/>
                    </a:lnTo>
                    <a:lnTo>
                      <a:pt x="66" y="14"/>
                    </a:lnTo>
                    <a:lnTo>
                      <a:pt x="75" y="0"/>
                    </a:lnTo>
                    <a:lnTo>
                      <a:pt x="9" y="0"/>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 name="Freeform 67"/>
              <p:cNvSpPr>
                <a:spLocks/>
              </p:cNvSpPr>
              <p:nvPr/>
            </p:nvSpPr>
            <p:spPr bwMode="auto">
              <a:xfrm>
                <a:off x="5366" y="3960"/>
                <a:ext cx="107" cy="28"/>
              </a:xfrm>
              <a:custGeom>
                <a:avLst/>
                <a:gdLst>
                  <a:gd name="T0" fmla="*/ 18 w 78"/>
                  <a:gd name="T1" fmla="*/ 0 h 20"/>
                  <a:gd name="T2" fmla="*/ 0 w 78"/>
                  <a:gd name="T3" fmla="*/ 28 h 20"/>
                  <a:gd name="T4" fmla="*/ 91 w 78"/>
                  <a:gd name="T5" fmla="*/ 28 h 20"/>
                  <a:gd name="T6" fmla="*/ 107 w 78"/>
                  <a:gd name="T7" fmla="*/ 0 h 20"/>
                  <a:gd name="T8" fmla="*/ 18 w 78"/>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20">
                    <a:moveTo>
                      <a:pt x="13" y="0"/>
                    </a:moveTo>
                    <a:lnTo>
                      <a:pt x="0" y="20"/>
                    </a:lnTo>
                    <a:lnTo>
                      <a:pt x="66" y="20"/>
                    </a:lnTo>
                    <a:lnTo>
                      <a:pt x="78" y="0"/>
                    </a:lnTo>
                    <a:lnTo>
                      <a:pt x="13" y="0"/>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2" name="Freeform 68"/>
              <p:cNvSpPr>
                <a:spLocks/>
              </p:cNvSpPr>
              <p:nvPr/>
            </p:nvSpPr>
            <p:spPr bwMode="auto">
              <a:xfrm>
                <a:off x="5280" y="4090"/>
                <a:ext cx="115" cy="43"/>
              </a:xfrm>
              <a:custGeom>
                <a:avLst/>
                <a:gdLst>
                  <a:gd name="T0" fmla="*/ 25 w 83"/>
                  <a:gd name="T1" fmla="*/ 0 h 31"/>
                  <a:gd name="T2" fmla="*/ 0 w 83"/>
                  <a:gd name="T3" fmla="*/ 43 h 31"/>
                  <a:gd name="T4" fmla="*/ 94 w 83"/>
                  <a:gd name="T5" fmla="*/ 42 h 31"/>
                  <a:gd name="T6" fmla="*/ 115 w 83"/>
                  <a:gd name="T7" fmla="*/ 0 h 31"/>
                  <a:gd name="T8" fmla="*/ 25 w 8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31">
                    <a:moveTo>
                      <a:pt x="18" y="0"/>
                    </a:moveTo>
                    <a:lnTo>
                      <a:pt x="0" y="31"/>
                    </a:lnTo>
                    <a:lnTo>
                      <a:pt x="68" y="30"/>
                    </a:lnTo>
                    <a:lnTo>
                      <a:pt x="83" y="0"/>
                    </a:lnTo>
                    <a:lnTo>
                      <a:pt x="18" y="0"/>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3" name="Freeform 69"/>
              <p:cNvSpPr>
                <a:spLocks/>
              </p:cNvSpPr>
              <p:nvPr/>
            </p:nvSpPr>
            <p:spPr bwMode="auto">
              <a:xfrm>
                <a:off x="5822" y="3911"/>
                <a:ext cx="232" cy="222"/>
              </a:xfrm>
              <a:custGeom>
                <a:avLst/>
                <a:gdLst>
                  <a:gd name="T0" fmla="*/ 142 w 167"/>
                  <a:gd name="T1" fmla="*/ 222 h 160"/>
                  <a:gd name="T2" fmla="*/ 136 w 167"/>
                  <a:gd name="T3" fmla="*/ 197 h 160"/>
                  <a:gd name="T4" fmla="*/ 124 w 167"/>
                  <a:gd name="T5" fmla="*/ 144 h 160"/>
                  <a:gd name="T6" fmla="*/ 86 w 167"/>
                  <a:gd name="T7" fmla="*/ 144 h 160"/>
                  <a:gd name="T8" fmla="*/ 69 w 167"/>
                  <a:gd name="T9" fmla="*/ 222 h 160"/>
                  <a:gd name="T10" fmla="*/ 0 w 167"/>
                  <a:gd name="T11" fmla="*/ 222 h 160"/>
                  <a:gd name="T12" fmla="*/ 44 w 167"/>
                  <a:gd name="T13" fmla="*/ 0 h 160"/>
                  <a:gd name="T14" fmla="*/ 165 w 167"/>
                  <a:gd name="T15" fmla="*/ 0 h 160"/>
                  <a:gd name="T16" fmla="*/ 232 w 167"/>
                  <a:gd name="T17" fmla="*/ 54 h 160"/>
                  <a:gd name="T18" fmla="*/ 193 w 167"/>
                  <a:gd name="T19" fmla="*/ 117 h 160"/>
                  <a:gd name="T20" fmla="*/ 206 w 167"/>
                  <a:gd name="T21" fmla="*/ 196 h 160"/>
                  <a:gd name="T22" fmla="*/ 211 w 167"/>
                  <a:gd name="T23" fmla="*/ 222 h 160"/>
                  <a:gd name="T24" fmla="*/ 142 w 167"/>
                  <a:gd name="T25" fmla="*/ 222 h 160"/>
                  <a:gd name="T26" fmla="*/ 135 w 167"/>
                  <a:gd name="T27" fmla="*/ 96 h 160"/>
                  <a:gd name="T28" fmla="*/ 157 w 167"/>
                  <a:gd name="T29" fmla="*/ 75 h 160"/>
                  <a:gd name="T30" fmla="*/ 139 w 167"/>
                  <a:gd name="T31" fmla="*/ 54 h 160"/>
                  <a:gd name="T32" fmla="*/ 106 w 167"/>
                  <a:gd name="T33" fmla="*/ 54 h 160"/>
                  <a:gd name="T34" fmla="*/ 97 w 167"/>
                  <a:gd name="T35" fmla="*/ 96 h 160"/>
                  <a:gd name="T36" fmla="*/ 135 w 167"/>
                  <a:gd name="T37" fmla="*/ 96 h 1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4" name="Freeform 70"/>
              <p:cNvSpPr>
                <a:spLocks/>
              </p:cNvSpPr>
              <p:nvPr/>
            </p:nvSpPr>
            <p:spPr bwMode="auto">
              <a:xfrm>
                <a:off x="6158" y="4038"/>
                <a:ext cx="172" cy="114"/>
              </a:xfrm>
              <a:custGeom>
                <a:avLst/>
                <a:gdLst>
                  <a:gd name="T0" fmla="*/ 0 w 124"/>
                  <a:gd name="T1" fmla="*/ 0 h 82"/>
                  <a:gd name="T2" fmla="*/ 93 w 124"/>
                  <a:gd name="T3" fmla="*/ 114 h 82"/>
                  <a:gd name="T4" fmla="*/ 172 w 124"/>
                  <a:gd name="T5" fmla="*/ 114 h 82"/>
                  <a:gd name="T6" fmla="*/ 67 w 124"/>
                  <a:gd name="T7" fmla="*/ 0 h 82"/>
                  <a:gd name="T8" fmla="*/ 0 w 124"/>
                  <a:gd name="T9" fmla="*/ 0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5" name="Freeform 71"/>
              <p:cNvSpPr>
                <a:spLocks/>
              </p:cNvSpPr>
              <p:nvPr/>
            </p:nvSpPr>
            <p:spPr bwMode="auto">
              <a:xfrm>
                <a:off x="6045" y="3896"/>
                <a:ext cx="266" cy="249"/>
              </a:xfrm>
              <a:custGeom>
                <a:avLst/>
                <a:gdLst>
                  <a:gd name="T0" fmla="*/ 124 w 191"/>
                  <a:gd name="T1" fmla="*/ 180 h 180"/>
                  <a:gd name="T2" fmla="*/ 97 w 191"/>
                  <a:gd name="T3" fmla="*/ 173 h 180"/>
                  <a:gd name="T4" fmla="*/ 88 w 191"/>
                  <a:gd name="T5" fmla="*/ 102 h 180"/>
                  <a:gd name="T6" fmla="*/ 157 w 191"/>
                  <a:gd name="T7" fmla="*/ 83 h 180"/>
                  <a:gd name="T8" fmla="*/ 181 w 191"/>
                  <a:gd name="T9" fmla="*/ 123 h 180"/>
                  <a:gd name="T10" fmla="*/ 231 w 191"/>
                  <a:gd name="T11" fmla="*/ 173 h 180"/>
                  <a:gd name="T12" fmla="*/ 188 w 191"/>
                  <a:gd name="T13" fmla="*/ 28 h 180"/>
                  <a:gd name="T14" fmla="*/ 35 w 191"/>
                  <a:gd name="T15" fmla="*/ 73 h 180"/>
                  <a:gd name="T16" fmla="*/ 63 w 191"/>
                  <a:gd name="T17" fmla="*/ 228 h 180"/>
                  <a:gd name="T18" fmla="*/ 163 w 191"/>
                  <a:gd name="T19" fmla="*/ 231 h 180"/>
                  <a:gd name="T20" fmla="*/ 124 w 191"/>
                  <a:gd name="T21" fmla="*/ 180 h 1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33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grpSp>
      <p:grpSp>
        <p:nvGrpSpPr>
          <p:cNvPr id="25" name="Group 72"/>
          <p:cNvGrpSpPr>
            <a:grpSpLocks/>
          </p:cNvGrpSpPr>
          <p:nvPr/>
        </p:nvGrpSpPr>
        <p:grpSpPr bwMode="auto">
          <a:xfrm>
            <a:off x="0" y="3289300"/>
            <a:ext cx="7986889" cy="19050"/>
            <a:chOff x="0" y="840"/>
            <a:chExt cx="5660" cy="12"/>
          </a:xfrm>
        </p:grpSpPr>
        <p:sp>
          <p:nvSpPr>
            <p:cNvPr id="26" name="Line 73"/>
            <p:cNvSpPr>
              <a:spLocks noChangeShapeType="1"/>
            </p:cNvSpPr>
            <p:nvPr/>
          </p:nvSpPr>
          <p:spPr bwMode="auto">
            <a:xfrm>
              <a:off x="4" y="852"/>
              <a:ext cx="5656" cy="0"/>
            </a:xfrm>
            <a:prstGeom prst="line">
              <a:avLst/>
            </a:prstGeom>
            <a:noFill/>
            <a:ln w="50800">
              <a:solidFill>
                <a:srgbClr val="00176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7" name="Line 74"/>
            <p:cNvSpPr>
              <a:spLocks noChangeShapeType="1"/>
            </p:cNvSpPr>
            <p:nvPr/>
          </p:nvSpPr>
          <p:spPr bwMode="auto">
            <a:xfrm>
              <a:off x="0" y="840"/>
              <a:ext cx="5656" cy="0"/>
            </a:xfrm>
            <a:prstGeom prst="line">
              <a:avLst/>
            </a:prstGeom>
            <a:noFill/>
            <a:ln w="50800">
              <a:solidFill>
                <a:srgbClr val="99CCFF"/>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graphicFrame>
        <p:nvGraphicFramePr>
          <p:cNvPr id="28" name="Object 83"/>
          <p:cNvGraphicFramePr>
            <a:graphicFrameLocks noChangeAspect="1"/>
          </p:cNvGraphicFramePr>
          <p:nvPr/>
        </p:nvGraphicFramePr>
        <p:xfrm>
          <a:off x="3623734" y="195264"/>
          <a:ext cx="1896533" cy="2090737"/>
        </p:xfrm>
        <a:graphic>
          <a:graphicData uri="http://schemas.openxmlformats.org/presentationml/2006/ole">
            <p:oleObj spid="_x0000_s2101" name="Photo Editor Photo" r:id="rId3" imgW="3362794" imgH="3296110" progId="">
              <p:embed/>
            </p:oleObj>
          </a:graphicData>
        </a:graphic>
      </p:graphicFrame>
      <p:sp>
        <p:nvSpPr>
          <p:cNvPr id="63490" name="Rectangle 2"/>
          <p:cNvSpPr>
            <a:spLocks noGrp="1" noChangeArrowheads="1"/>
          </p:cNvSpPr>
          <p:nvPr>
            <p:ph type="ctrTitle"/>
          </p:nvPr>
        </p:nvSpPr>
        <p:spPr>
          <a:xfrm>
            <a:off x="609600" y="2362200"/>
            <a:ext cx="7789333" cy="914400"/>
          </a:xfrm>
        </p:spPr>
        <p:txBody>
          <a:bodyPr/>
          <a:lstStyle>
            <a:lvl1pPr>
              <a:defRPr/>
            </a:lvl1pPr>
          </a:lstStyle>
          <a:p>
            <a:r>
              <a:rPr lang="en-US" smtClean="0"/>
              <a:t>Click to edit Master title style</a:t>
            </a:r>
            <a:endParaRPr lang="en-US"/>
          </a:p>
        </p:txBody>
      </p:sp>
      <p:sp>
        <p:nvSpPr>
          <p:cNvPr id="63491" name="Rectangle 3"/>
          <p:cNvSpPr>
            <a:spLocks noGrp="1" noChangeArrowheads="1"/>
          </p:cNvSpPr>
          <p:nvPr>
            <p:ph type="subTitle" idx="1"/>
          </p:nvPr>
        </p:nvSpPr>
        <p:spPr>
          <a:xfrm>
            <a:off x="1151467" y="3429000"/>
            <a:ext cx="6434667" cy="2133600"/>
          </a:xfrm>
        </p:spPr>
        <p:txBody>
          <a:bodyPr/>
          <a:lstStyle>
            <a:lvl1pPr marL="0" indent="0" algn="ctr">
              <a:buFont typeface="Wingdings" pitchFamily="2" charset="2"/>
              <a:buNone/>
              <a:defRPr/>
            </a:lvl1pPr>
          </a:lstStyle>
          <a:p>
            <a:r>
              <a:rPr lang="en-US" smtClean="0"/>
              <a:t>Click to edit Master subtitle style</a:t>
            </a:r>
            <a:endParaRPr lang="en-US"/>
          </a:p>
        </p:txBody>
      </p:sp>
    </p:spTree>
    <p:extLst>
      <p:ext uri="{BB962C8B-B14F-4D97-AF65-F5344CB8AC3E}">
        <p14:creationId xmlns:p14="http://schemas.microsoft.com/office/powerpoint/2010/main" xmlns="" val="640533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185402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4000" y="349250"/>
            <a:ext cx="1998133" cy="4222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49250"/>
            <a:ext cx="5858933" cy="4222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4251752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85333" y="349250"/>
            <a:ext cx="7416800"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2533" cy="2895600"/>
          </a:xfrm>
        </p:spPr>
        <p:txBody>
          <a:bodyPr/>
          <a:lstStyle/>
          <a:p>
            <a:pPr lvl="0"/>
            <a:r>
              <a:rPr lang="en-US" noProof="0" smtClean="0"/>
              <a:t>Click icon to add table</a:t>
            </a:r>
          </a:p>
        </p:txBody>
      </p:sp>
    </p:spTree>
    <p:extLst>
      <p:ext uri="{BB962C8B-B14F-4D97-AF65-F5344CB8AC3E}">
        <p14:creationId xmlns:p14="http://schemas.microsoft.com/office/powerpoint/2010/main" xmlns="" val="854204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532360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646796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8533"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676400"/>
            <a:ext cx="3928533"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862828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2490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426472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78308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89"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6" y="27305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090544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802547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185333" y="349250"/>
            <a:ext cx="74168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253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 name="Group 34"/>
          <p:cNvGrpSpPr>
            <a:grpSpLocks/>
          </p:cNvGrpSpPr>
          <p:nvPr/>
        </p:nvGrpSpPr>
        <p:grpSpPr bwMode="auto">
          <a:xfrm>
            <a:off x="0" y="1333500"/>
            <a:ext cx="7986889" cy="19050"/>
            <a:chOff x="0" y="840"/>
            <a:chExt cx="5660" cy="12"/>
          </a:xfrm>
        </p:grpSpPr>
        <p:sp>
          <p:nvSpPr>
            <p:cNvPr id="1040" name="Line 2"/>
            <p:cNvSpPr>
              <a:spLocks noChangeShapeType="1"/>
            </p:cNvSpPr>
            <p:nvPr/>
          </p:nvSpPr>
          <p:spPr bwMode="auto">
            <a:xfrm>
              <a:off x="4" y="852"/>
              <a:ext cx="5656" cy="0"/>
            </a:xfrm>
            <a:prstGeom prst="line">
              <a:avLst/>
            </a:prstGeom>
            <a:noFill/>
            <a:ln w="50800">
              <a:solidFill>
                <a:srgbClr val="00176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41" name="Line 32"/>
            <p:cNvSpPr>
              <a:spLocks noChangeShapeType="1"/>
            </p:cNvSpPr>
            <p:nvPr/>
          </p:nvSpPr>
          <p:spPr bwMode="auto">
            <a:xfrm>
              <a:off x="0" y="840"/>
              <a:ext cx="5656" cy="0"/>
            </a:xfrm>
            <a:prstGeom prst="line">
              <a:avLst/>
            </a:prstGeom>
            <a:noFill/>
            <a:ln w="50800">
              <a:solidFill>
                <a:srgbClr val="99CCFF"/>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1029" name="Group 44"/>
          <p:cNvGrpSpPr>
            <a:grpSpLocks/>
          </p:cNvGrpSpPr>
          <p:nvPr/>
        </p:nvGrpSpPr>
        <p:grpSpPr bwMode="auto">
          <a:xfrm>
            <a:off x="7694789" y="6219825"/>
            <a:ext cx="1144411" cy="369888"/>
            <a:chOff x="5280" y="3849"/>
            <a:chExt cx="1050" cy="302"/>
          </a:xfrm>
        </p:grpSpPr>
        <p:sp>
          <p:nvSpPr>
            <p:cNvPr id="1032" name="Freeform 45"/>
            <p:cNvSpPr>
              <a:spLocks/>
            </p:cNvSpPr>
            <p:nvPr/>
          </p:nvSpPr>
          <p:spPr bwMode="auto">
            <a:xfrm>
              <a:off x="5580" y="3910"/>
              <a:ext cx="246" cy="220"/>
            </a:xfrm>
            <a:custGeom>
              <a:avLst/>
              <a:gdLst>
                <a:gd name="T0" fmla="*/ 49 w 179"/>
                <a:gd name="T1" fmla="*/ 0 h 159"/>
                <a:gd name="T2" fmla="*/ 113 w 179"/>
                <a:gd name="T3" fmla="*/ 0 h 159"/>
                <a:gd name="T4" fmla="*/ 102 w 179"/>
                <a:gd name="T5" fmla="*/ 73 h 159"/>
                <a:gd name="T6" fmla="*/ 165 w 179"/>
                <a:gd name="T7" fmla="*/ 73 h 159"/>
                <a:gd name="T8" fmla="*/ 183 w 179"/>
                <a:gd name="T9" fmla="*/ 0 h 159"/>
                <a:gd name="T10" fmla="*/ 246 w 179"/>
                <a:gd name="T11" fmla="*/ 0 h 159"/>
                <a:gd name="T12" fmla="*/ 205 w 179"/>
                <a:gd name="T13" fmla="*/ 220 h 159"/>
                <a:gd name="T14" fmla="*/ 133 w 179"/>
                <a:gd name="T15" fmla="*/ 220 h 159"/>
                <a:gd name="T16" fmla="*/ 154 w 179"/>
                <a:gd name="T17" fmla="*/ 131 h 159"/>
                <a:gd name="T18" fmla="*/ 91 w 179"/>
                <a:gd name="T19" fmla="*/ 131 h 159"/>
                <a:gd name="T20" fmla="*/ 73 w 179"/>
                <a:gd name="T21" fmla="*/ 220 h 159"/>
                <a:gd name="T22" fmla="*/ 0 w 179"/>
                <a:gd name="T23" fmla="*/ 220 h 159"/>
                <a:gd name="T24" fmla="*/ 49 w 179"/>
                <a:gd name="T25" fmla="*/ 0 h 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3" name="Freeform 46"/>
            <p:cNvSpPr>
              <a:spLocks/>
            </p:cNvSpPr>
            <p:nvPr/>
          </p:nvSpPr>
          <p:spPr bwMode="auto">
            <a:xfrm>
              <a:off x="5312" y="3849"/>
              <a:ext cx="289" cy="281"/>
            </a:xfrm>
            <a:custGeom>
              <a:avLst/>
              <a:gdLst>
                <a:gd name="T0" fmla="*/ 198 w 209"/>
                <a:gd name="T1" fmla="*/ 37 h 203"/>
                <a:gd name="T2" fmla="*/ 171 w 209"/>
                <a:gd name="T3" fmla="*/ 151 h 203"/>
                <a:gd name="T4" fmla="*/ 46 w 209"/>
                <a:gd name="T5" fmla="*/ 151 h 203"/>
                <a:gd name="T6" fmla="*/ 28 w 209"/>
                <a:gd name="T7" fmla="*/ 183 h 203"/>
                <a:gd name="T8" fmla="*/ 165 w 209"/>
                <a:gd name="T9" fmla="*/ 183 h 203"/>
                <a:gd name="T10" fmla="*/ 162 w 209"/>
                <a:gd name="T11" fmla="*/ 194 h 203"/>
                <a:gd name="T12" fmla="*/ 19 w 209"/>
                <a:gd name="T13" fmla="*/ 194 h 203"/>
                <a:gd name="T14" fmla="*/ 0 w 209"/>
                <a:gd name="T15" fmla="*/ 230 h 203"/>
                <a:gd name="T16" fmla="*/ 155 w 209"/>
                <a:gd name="T17" fmla="*/ 230 h 203"/>
                <a:gd name="T18" fmla="*/ 144 w 209"/>
                <a:gd name="T19" fmla="*/ 281 h 203"/>
                <a:gd name="T20" fmla="*/ 231 w 209"/>
                <a:gd name="T21" fmla="*/ 281 h 203"/>
                <a:gd name="T22" fmla="*/ 289 w 209"/>
                <a:gd name="T23" fmla="*/ 0 h 203"/>
                <a:gd name="T24" fmla="*/ 133 w 209"/>
                <a:gd name="T25" fmla="*/ 0 h 203"/>
                <a:gd name="T26" fmla="*/ 123 w 209"/>
                <a:gd name="T27" fmla="*/ 18 h 203"/>
                <a:gd name="T28" fmla="*/ 202 w 209"/>
                <a:gd name="T29" fmla="*/ 18 h 203"/>
                <a:gd name="T30" fmla="*/ 198 w 209"/>
                <a:gd name="T31" fmla="*/ 37 h 203"/>
                <a:gd name="T32" fmla="*/ 112 w 209"/>
                <a:gd name="T33" fmla="*/ 37 h 203"/>
                <a:gd name="T34" fmla="*/ 101 w 209"/>
                <a:gd name="T35" fmla="*/ 55 h 203"/>
                <a:gd name="T36" fmla="*/ 187 w 209"/>
                <a:gd name="T37" fmla="*/ 54 h 203"/>
                <a:gd name="T38" fmla="*/ 198 w 209"/>
                <a:gd name="T39" fmla="*/ 37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4" name="Freeform 47"/>
            <p:cNvSpPr>
              <a:spLocks/>
            </p:cNvSpPr>
            <p:nvPr/>
          </p:nvSpPr>
          <p:spPr bwMode="auto">
            <a:xfrm>
              <a:off x="5387" y="3925"/>
              <a:ext cx="105" cy="18"/>
            </a:xfrm>
            <a:custGeom>
              <a:avLst/>
              <a:gdLst>
                <a:gd name="T0" fmla="*/ 13 w 75"/>
                <a:gd name="T1" fmla="*/ 0 h 14"/>
                <a:gd name="T2" fmla="*/ 0 w 75"/>
                <a:gd name="T3" fmla="*/ 18 h 14"/>
                <a:gd name="T4" fmla="*/ 92 w 75"/>
                <a:gd name="T5" fmla="*/ 18 h 14"/>
                <a:gd name="T6" fmla="*/ 105 w 75"/>
                <a:gd name="T7" fmla="*/ 0 h 14"/>
                <a:gd name="T8" fmla="*/ 13 w 75"/>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4">
                  <a:moveTo>
                    <a:pt x="9" y="0"/>
                  </a:moveTo>
                  <a:lnTo>
                    <a:pt x="0" y="14"/>
                  </a:lnTo>
                  <a:lnTo>
                    <a:pt x="66" y="14"/>
                  </a:lnTo>
                  <a:lnTo>
                    <a:pt x="75" y="0"/>
                  </a:lnTo>
                  <a:lnTo>
                    <a:pt x="9" y="0"/>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5" name="Freeform 48"/>
            <p:cNvSpPr>
              <a:spLocks/>
            </p:cNvSpPr>
            <p:nvPr/>
          </p:nvSpPr>
          <p:spPr bwMode="auto">
            <a:xfrm>
              <a:off x="5364" y="3960"/>
              <a:ext cx="107" cy="26"/>
            </a:xfrm>
            <a:custGeom>
              <a:avLst/>
              <a:gdLst>
                <a:gd name="T0" fmla="*/ 18 w 78"/>
                <a:gd name="T1" fmla="*/ 0 h 20"/>
                <a:gd name="T2" fmla="*/ 0 w 78"/>
                <a:gd name="T3" fmla="*/ 26 h 20"/>
                <a:gd name="T4" fmla="*/ 91 w 78"/>
                <a:gd name="T5" fmla="*/ 26 h 20"/>
                <a:gd name="T6" fmla="*/ 107 w 78"/>
                <a:gd name="T7" fmla="*/ 0 h 20"/>
                <a:gd name="T8" fmla="*/ 18 w 78"/>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20">
                  <a:moveTo>
                    <a:pt x="13" y="0"/>
                  </a:moveTo>
                  <a:lnTo>
                    <a:pt x="0" y="20"/>
                  </a:lnTo>
                  <a:lnTo>
                    <a:pt x="66" y="20"/>
                  </a:lnTo>
                  <a:lnTo>
                    <a:pt x="78" y="0"/>
                  </a:lnTo>
                  <a:lnTo>
                    <a:pt x="13" y="0"/>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6" name="Freeform 49"/>
            <p:cNvSpPr>
              <a:spLocks/>
            </p:cNvSpPr>
            <p:nvPr/>
          </p:nvSpPr>
          <p:spPr bwMode="auto">
            <a:xfrm>
              <a:off x="5280" y="4090"/>
              <a:ext cx="115" cy="43"/>
            </a:xfrm>
            <a:custGeom>
              <a:avLst/>
              <a:gdLst>
                <a:gd name="T0" fmla="*/ 25 w 83"/>
                <a:gd name="T1" fmla="*/ 0 h 31"/>
                <a:gd name="T2" fmla="*/ 0 w 83"/>
                <a:gd name="T3" fmla="*/ 43 h 31"/>
                <a:gd name="T4" fmla="*/ 94 w 83"/>
                <a:gd name="T5" fmla="*/ 42 h 31"/>
                <a:gd name="T6" fmla="*/ 115 w 83"/>
                <a:gd name="T7" fmla="*/ 0 h 31"/>
                <a:gd name="T8" fmla="*/ 25 w 8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31">
                  <a:moveTo>
                    <a:pt x="18" y="0"/>
                  </a:moveTo>
                  <a:lnTo>
                    <a:pt x="0" y="31"/>
                  </a:lnTo>
                  <a:lnTo>
                    <a:pt x="68" y="30"/>
                  </a:lnTo>
                  <a:lnTo>
                    <a:pt x="83" y="0"/>
                  </a:lnTo>
                  <a:lnTo>
                    <a:pt x="18" y="0"/>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7" name="Freeform 50"/>
            <p:cNvSpPr>
              <a:spLocks/>
            </p:cNvSpPr>
            <p:nvPr/>
          </p:nvSpPr>
          <p:spPr bwMode="auto">
            <a:xfrm>
              <a:off x="5822" y="3910"/>
              <a:ext cx="232" cy="222"/>
            </a:xfrm>
            <a:custGeom>
              <a:avLst/>
              <a:gdLst>
                <a:gd name="T0" fmla="*/ 142 w 167"/>
                <a:gd name="T1" fmla="*/ 222 h 160"/>
                <a:gd name="T2" fmla="*/ 136 w 167"/>
                <a:gd name="T3" fmla="*/ 197 h 160"/>
                <a:gd name="T4" fmla="*/ 124 w 167"/>
                <a:gd name="T5" fmla="*/ 144 h 160"/>
                <a:gd name="T6" fmla="*/ 86 w 167"/>
                <a:gd name="T7" fmla="*/ 144 h 160"/>
                <a:gd name="T8" fmla="*/ 69 w 167"/>
                <a:gd name="T9" fmla="*/ 222 h 160"/>
                <a:gd name="T10" fmla="*/ 0 w 167"/>
                <a:gd name="T11" fmla="*/ 222 h 160"/>
                <a:gd name="T12" fmla="*/ 44 w 167"/>
                <a:gd name="T13" fmla="*/ 0 h 160"/>
                <a:gd name="T14" fmla="*/ 165 w 167"/>
                <a:gd name="T15" fmla="*/ 0 h 160"/>
                <a:gd name="T16" fmla="*/ 232 w 167"/>
                <a:gd name="T17" fmla="*/ 54 h 160"/>
                <a:gd name="T18" fmla="*/ 193 w 167"/>
                <a:gd name="T19" fmla="*/ 117 h 160"/>
                <a:gd name="T20" fmla="*/ 206 w 167"/>
                <a:gd name="T21" fmla="*/ 196 h 160"/>
                <a:gd name="T22" fmla="*/ 211 w 167"/>
                <a:gd name="T23" fmla="*/ 222 h 160"/>
                <a:gd name="T24" fmla="*/ 142 w 167"/>
                <a:gd name="T25" fmla="*/ 222 h 160"/>
                <a:gd name="T26" fmla="*/ 135 w 167"/>
                <a:gd name="T27" fmla="*/ 96 h 160"/>
                <a:gd name="T28" fmla="*/ 157 w 167"/>
                <a:gd name="T29" fmla="*/ 75 h 160"/>
                <a:gd name="T30" fmla="*/ 139 w 167"/>
                <a:gd name="T31" fmla="*/ 54 h 160"/>
                <a:gd name="T32" fmla="*/ 106 w 167"/>
                <a:gd name="T33" fmla="*/ 54 h 160"/>
                <a:gd name="T34" fmla="*/ 97 w 167"/>
                <a:gd name="T35" fmla="*/ 96 h 160"/>
                <a:gd name="T36" fmla="*/ 135 w 167"/>
                <a:gd name="T37" fmla="*/ 96 h 1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8" name="Freeform 51"/>
            <p:cNvSpPr>
              <a:spLocks/>
            </p:cNvSpPr>
            <p:nvPr/>
          </p:nvSpPr>
          <p:spPr bwMode="auto">
            <a:xfrm>
              <a:off x="6158" y="4037"/>
              <a:ext cx="172" cy="114"/>
            </a:xfrm>
            <a:custGeom>
              <a:avLst/>
              <a:gdLst>
                <a:gd name="T0" fmla="*/ 0 w 124"/>
                <a:gd name="T1" fmla="*/ 0 h 82"/>
                <a:gd name="T2" fmla="*/ 93 w 124"/>
                <a:gd name="T3" fmla="*/ 114 h 82"/>
                <a:gd name="T4" fmla="*/ 172 w 124"/>
                <a:gd name="T5" fmla="*/ 114 h 82"/>
                <a:gd name="T6" fmla="*/ 67 w 124"/>
                <a:gd name="T7" fmla="*/ 0 h 82"/>
                <a:gd name="T8" fmla="*/ 0 w 124"/>
                <a:gd name="T9" fmla="*/ 0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039" name="Freeform 52"/>
            <p:cNvSpPr>
              <a:spLocks/>
            </p:cNvSpPr>
            <p:nvPr/>
          </p:nvSpPr>
          <p:spPr bwMode="auto">
            <a:xfrm>
              <a:off x="6045" y="3894"/>
              <a:ext cx="264" cy="250"/>
            </a:xfrm>
            <a:custGeom>
              <a:avLst/>
              <a:gdLst>
                <a:gd name="T0" fmla="*/ 123 w 191"/>
                <a:gd name="T1" fmla="*/ 181 h 180"/>
                <a:gd name="T2" fmla="*/ 97 w 191"/>
                <a:gd name="T3" fmla="*/ 174 h 180"/>
                <a:gd name="T4" fmla="*/ 87 w 191"/>
                <a:gd name="T5" fmla="*/ 103 h 180"/>
                <a:gd name="T6" fmla="*/ 156 w 191"/>
                <a:gd name="T7" fmla="*/ 83 h 180"/>
                <a:gd name="T8" fmla="*/ 180 w 191"/>
                <a:gd name="T9" fmla="*/ 124 h 180"/>
                <a:gd name="T10" fmla="*/ 229 w 191"/>
                <a:gd name="T11" fmla="*/ 174 h 180"/>
                <a:gd name="T12" fmla="*/ 187 w 191"/>
                <a:gd name="T13" fmla="*/ 28 h 180"/>
                <a:gd name="T14" fmla="*/ 35 w 191"/>
                <a:gd name="T15" fmla="*/ 74 h 180"/>
                <a:gd name="T16" fmla="*/ 62 w 191"/>
                <a:gd name="T17" fmla="*/ 229 h 180"/>
                <a:gd name="T18" fmla="*/ 162 w 191"/>
                <a:gd name="T19" fmla="*/ 232 h 180"/>
                <a:gd name="T20" fmla="*/ 123 w 191"/>
                <a:gd name="T21" fmla="*/ 181 h 1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sp>
        <p:nvSpPr>
          <p:cNvPr id="1030" name="Freeform 53"/>
          <p:cNvSpPr>
            <a:spLocks/>
          </p:cNvSpPr>
          <p:nvPr/>
        </p:nvSpPr>
        <p:spPr bwMode="auto">
          <a:xfrm>
            <a:off x="7809089" y="5986464"/>
            <a:ext cx="907345" cy="446087"/>
          </a:xfrm>
          <a:custGeom>
            <a:avLst/>
            <a:gdLst>
              <a:gd name="T0" fmla="*/ 939102 w 600"/>
              <a:gd name="T1" fmla="*/ 446087 h 263"/>
              <a:gd name="T2" fmla="*/ 0 w 600"/>
              <a:gd name="T3" fmla="*/ 230676 h 263"/>
              <a:gd name="T4" fmla="*/ 1020763 w 600"/>
              <a:gd name="T5" fmla="*/ 446087 h 263"/>
              <a:gd name="T6" fmla="*/ 939102 w 600"/>
              <a:gd name="T7" fmla="*/ 446087 h 2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gradFill rotWithShape="0">
            <a:gsLst>
              <a:gs pos="0">
                <a:srgbClr val="3939FF"/>
              </a:gs>
              <a:gs pos="100000">
                <a:srgbClr val="00007A"/>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aphicFrame>
        <p:nvGraphicFramePr>
          <p:cNvPr id="1031" name="Object 62"/>
          <p:cNvGraphicFramePr>
            <a:graphicFrameLocks noChangeAspect="1"/>
          </p:cNvGraphicFramePr>
          <p:nvPr/>
        </p:nvGraphicFramePr>
        <p:xfrm>
          <a:off x="101601" y="76200"/>
          <a:ext cx="1087967" cy="1200150"/>
        </p:xfrm>
        <a:graphic>
          <a:graphicData uri="http://schemas.openxmlformats.org/presentationml/2006/ole">
            <p:oleObj spid="_x0000_s1077" name="Photo Editor Photo" r:id="rId15" imgW="3362794" imgH="3296110" progId="">
              <p:embed/>
            </p:oleObj>
          </a:graphicData>
        </a:graphic>
      </p:graphicFrame>
    </p:spTree>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hdr="0" ftr="0" dt="0"/>
  <p:txStyles>
    <p:titleStyle>
      <a:lvl1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1" fontAlgn="base" hangingPunct="1">
        <a:spcBef>
          <a:spcPct val="2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1" fontAlgn="base" hangingPunct="1">
        <a:spcBef>
          <a:spcPct val="2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1" fontAlgn="base" hangingPunct="1">
        <a:spcBef>
          <a:spcPct val="2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1" fontAlgn="base" hangingPunct="1">
        <a:spcBef>
          <a:spcPct val="2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1" fontAlgn="base" hangingPunct="1">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1" fontAlgn="base" hangingPunct="1">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1" fontAlgn="base" hangingPunct="1">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1" fontAlgn="base" hangingPunct="1">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1" fontAlgn="base" hangingPunct="1">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133600"/>
            <a:ext cx="8686800" cy="1151384"/>
          </a:xfrm>
        </p:spPr>
        <p:txBody>
          <a:bodyPr>
            <a:noAutofit/>
          </a:bodyPr>
          <a:lstStyle/>
          <a:p>
            <a:r>
              <a:rPr lang="en-US" sz="2800" dirty="0" smtClean="0">
                <a:latin typeface="Times New Roman" pitchFamily="18" charset="0"/>
                <a:cs typeface="Times New Roman" pitchFamily="18" charset="0"/>
              </a:rPr>
              <a:t>All in the Family?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Children’s Public Coverage, Dual-Earner Households and Employer-Sponsored Insurance</a:t>
            </a: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a:xfrm>
            <a:off x="1219200" y="3733800"/>
            <a:ext cx="6434667" cy="2133600"/>
          </a:xfrm>
        </p:spPr>
        <p:txBody>
          <a:bodyPr>
            <a:normAutofit/>
          </a:bodyPr>
          <a:lstStyle/>
          <a:p>
            <a:r>
              <a:rPr lang="en-US" sz="2600" dirty="0" smtClean="0">
                <a:latin typeface="Times New Roman" pitchFamily="18" charset="0"/>
                <a:cs typeface="Times New Roman" pitchFamily="18" charset="0"/>
              </a:rPr>
              <a:t>Jessica Vistnes</a:t>
            </a:r>
          </a:p>
          <a:p>
            <a:r>
              <a:rPr lang="en-US" sz="2600" dirty="0" smtClean="0">
                <a:latin typeface="Times New Roman" pitchFamily="18" charset="0"/>
                <a:cs typeface="Times New Roman" pitchFamily="18" charset="0"/>
              </a:rPr>
              <a:t>(AHRQ)</a:t>
            </a:r>
          </a:p>
          <a:p>
            <a:r>
              <a:rPr lang="en-US" sz="2600" dirty="0" smtClean="0">
                <a:latin typeface="Times New Roman" pitchFamily="18" charset="0"/>
                <a:cs typeface="Times New Roman" pitchFamily="18" charset="0"/>
              </a:rPr>
              <a:t>Kosali Simon</a:t>
            </a:r>
          </a:p>
          <a:p>
            <a:r>
              <a:rPr lang="en-US" sz="2600" dirty="0" smtClean="0">
                <a:latin typeface="Times New Roman" pitchFamily="18" charset="0"/>
                <a:cs typeface="Times New Roman" pitchFamily="18" charset="0"/>
              </a:rPr>
              <a:t>(Indiana University, SPEA and NBER)</a:t>
            </a:r>
          </a:p>
          <a:p>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8151402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812800" y="-457200"/>
            <a:ext cx="7772400" cy="1752600"/>
          </a:xfrm>
        </p:spPr>
        <p:txBody>
          <a:bodyPr/>
          <a:lstStyle/>
          <a:p>
            <a:r>
              <a:rPr lang="en-US" sz="3200" dirty="0"/>
              <a:t>MEPS-Insurance </a:t>
            </a:r>
            <a:r>
              <a:rPr lang="en-US" sz="3200" dirty="0" smtClean="0"/>
              <a:t>Component</a:t>
            </a:r>
            <a:br>
              <a:rPr lang="en-US" sz="3200" dirty="0" smtClean="0"/>
            </a:br>
            <a:r>
              <a:rPr lang="en-US" sz="3200" dirty="0" smtClean="0"/>
              <a:t> </a:t>
            </a:r>
            <a:r>
              <a:rPr lang="en-US" sz="3200" dirty="0"/>
              <a:t>(MEPS-IC)</a:t>
            </a:r>
          </a:p>
        </p:txBody>
      </p:sp>
      <p:sp>
        <p:nvSpPr>
          <p:cNvPr id="395267" name="Rectangle 3"/>
          <p:cNvSpPr>
            <a:spLocks noGrp="1" noChangeArrowheads="1"/>
          </p:cNvSpPr>
          <p:nvPr>
            <p:ph type="body" idx="1"/>
          </p:nvPr>
        </p:nvSpPr>
        <p:spPr>
          <a:xfrm>
            <a:off x="179512" y="1412776"/>
            <a:ext cx="8727421" cy="4911824"/>
          </a:xfrm>
        </p:spPr>
        <p:txBody>
          <a:bodyPr/>
          <a:lstStyle/>
          <a:p>
            <a:pPr marL="342900" indent="-342900"/>
            <a:r>
              <a:rPr lang="en-US" sz="2800" dirty="0" smtClean="0">
                <a:effectLst/>
                <a:latin typeface="Times New Roman" pitchFamily="18" charset="0"/>
                <a:cs typeface="Times New Roman" pitchFamily="18" charset="0"/>
              </a:rPr>
              <a:t>2005-2010 MEPS-IC</a:t>
            </a:r>
          </a:p>
          <a:p>
            <a:pPr marL="854075" lvl="1" indent="-342900"/>
            <a:r>
              <a:rPr lang="en-US" sz="2400" dirty="0" smtClean="0">
                <a:effectLst/>
                <a:latin typeface="Times New Roman" pitchFamily="18" charset="0"/>
                <a:cs typeface="Times New Roman" pitchFamily="18" charset="0"/>
              </a:rPr>
              <a:t>Large</a:t>
            </a:r>
            <a:r>
              <a:rPr lang="en-US" sz="2400" dirty="0">
                <a:effectLst/>
                <a:latin typeface="Times New Roman" pitchFamily="18" charset="0"/>
                <a:cs typeface="Times New Roman" pitchFamily="18" charset="0"/>
              </a:rPr>
              <a:t>, annual, nationally representative establishment level </a:t>
            </a:r>
            <a:r>
              <a:rPr lang="en-US" sz="2400" dirty="0" smtClean="0">
                <a:effectLst/>
                <a:latin typeface="Times New Roman" pitchFamily="18" charset="0"/>
                <a:cs typeface="Times New Roman" pitchFamily="18" charset="0"/>
              </a:rPr>
              <a:t>survey</a:t>
            </a:r>
          </a:p>
          <a:p>
            <a:pPr marL="854075" lvl="1" indent="-342900"/>
            <a:r>
              <a:rPr lang="en-US" sz="2400" dirty="0" smtClean="0">
                <a:effectLst/>
                <a:latin typeface="Times New Roman" pitchFamily="18" charset="0"/>
                <a:cs typeface="Times New Roman" pitchFamily="18" charset="0"/>
              </a:rPr>
              <a:t> Sponsored </a:t>
            </a:r>
            <a:r>
              <a:rPr lang="en-US" sz="2400" dirty="0">
                <a:effectLst/>
                <a:latin typeface="Times New Roman" pitchFamily="18" charset="0"/>
                <a:cs typeface="Times New Roman" pitchFamily="18" charset="0"/>
              </a:rPr>
              <a:t>by AHRQ, conducted by the Bureau of the Census.</a:t>
            </a:r>
          </a:p>
          <a:p>
            <a:pPr marL="342900" indent="-342900"/>
            <a:r>
              <a:rPr lang="en-US" sz="2800" dirty="0" smtClean="0">
                <a:effectLst/>
                <a:latin typeface="Times New Roman" pitchFamily="18" charset="0"/>
                <a:cs typeface="Times New Roman" pitchFamily="18" charset="0"/>
              </a:rPr>
              <a:t>Collects </a:t>
            </a:r>
            <a:r>
              <a:rPr lang="en-US" sz="2800" dirty="0">
                <a:effectLst/>
                <a:latin typeface="Times New Roman" pitchFamily="18" charset="0"/>
                <a:cs typeface="Times New Roman" pitchFamily="18" charset="0"/>
              </a:rPr>
              <a:t>information </a:t>
            </a:r>
            <a:r>
              <a:rPr lang="en-US" sz="2800" dirty="0" smtClean="0">
                <a:effectLst/>
                <a:latin typeface="Times New Roman" pitchFamily="18" charset="0"/>
                <a:cs typeface="Times New Roman" pitchFamily="18" charset="0"/>
              </a:rPr>
              <a:t>on:</a:t>
            </a:r>
          </a:p>
          <a:p>
            <a:pPr marL="854075" lvl="1" indent="-342900"/>
            <a:r>
              <a:rPr lang="en-US" sz="2400" dirty="0" smtClean="0">
                <a:effectLst/>
                <a:latin typeface="Times New Roman" pitchFamily="18" charset="0"/>
                <a:cs typeface="Times New Roman" pitchFamily="18" charset="0"/>
              </a:rPr>
              <a:t>Offers of insurance, establishment/workforce characteristics</a:t>
            </a:r>
          </a:p>
          <a:p>
            <a:pPr marL="854075" lvl="1" indent="-342900"/>
            <a:r>
              <a:rPr lang="en-US" sz="2400" dirty="0" smtClean="0">
                <a:effectLst/>
                <a:latin typeface="Times New Roman" pitchFamily="18" charset="0"/>
                <a:cs typeface="Times New Roman" pitchFamily="18" charset="0"/>
              </a:rPr>
              <a:t>Number </a:t>
            </a:r>
            <a:r>
              <a:rPr lang="en-US" sz="2400" dirty="0">
                <a:effectLst/>
                <a:latin typeface="Times New Roman" pitchFamily="18" charset="0"/>
                <a:cs typeface="Times New Roman" pitchFamily="18" charset="0"/>
              </a:rPr>
              <a:t>and types of </a:t>
            </a:r>
            <a:r>
              <a:rPr lang="en-US" sz="2400" dirty="0" smtClean="0">
                <a:effectLst/>
                <a:latin typeface="Times New Roman" pitchFamily="18" charset="0"/>
                <a:cs typeface="Times New Roman" pitchFamily="18" charset="0"/>
              </a:rPr>
              <a:t>plans</a:t>
            </a:r>
          </a:p>
          <a:p>
            <a:pPr marL="854075" lvl="1" indent="-342900"/>
            <a:r>
              <a:rPr lang="en-US" sz="2400" dirty="0" smtClean="0">
                <a:effectLst/>
                <a:latin typeface="Times New Roman" pitchFamily="18" charset="0"/>
                <a:cs typeface="Times New Roman" pitchFamily="18" charset="0"/>
              </a:rPr>
              <a:t>Total premiums, </a:t>
            </a:r>
            <a:r>
              <a:rPr lang="en-US" sz="2400" dirty="0">
                <a:effectLst/>
                <a:latin typeface="Times New Roman" pitchFamily="18" charset="0"/>
                <a:cs typeface="Times New Roman" pitchFamily="18" charset="0"/>
              </a:rPr>
              <a:t>employee and employer </a:t>
            </a:r>
            <a:r>
              <a:rPr lang="en-US" sz="2400" dirty="0" smtClean="0">
                <a:effectLst/>
                <a:latin typeface="Times New Roman" pitchFamily="18" charset="0"/>
                <a:cs typeface="Times New Roman" pitchFamily="18" charset="0"/>
              </a:rPr>
              <a:t>contributions</a:t>
            </a:r>
          </a:p>
          <a:p>
            <a:pPr marL="854075" lvl="1" indent="-342900"/>
            <a:r>
              <a:rPr lang="en-US" sz="2400" dirty="0" smtClean="0">
                <a:effectLst/>
                <a:latin typeface="Times New Roman" pitchFamily="18" charset="0"/>
                <a:cs typeface="Times New Roman" pitchFamily="18" charset="0"/>
              </a:rPr>
              <a:t> Deductibles, copayments/coinsurance and </a:t>
            </a:r>
            <a:r>
              <a:rPr lang="en-US" sz="2400" dirty="0">
                <a:effectLst/>
                <a:latin typeface="Times New Roman" pitchFamily="18" charset="0"/>
                <a:cs typeface="Times New Roman" pitchFamily="18" charset="0"/>
              </a:rPr>
              <a:t>other benefit </a:t>
            </a:r>
            <a:r>
              <a:rPr lang="en-US" sz="2400" dirty="0" smtClean="0">
                <a:effectLst/>
                <a:latin typeface="Times New Roman" pitchFamily="18" charset="0"/>
                <a:cs typeface="Times New Roman" pitchFamily="18" charset="0"/>
              </a:rPr>
              <a:t>details</a:t>
            </a:r>
            <a:endParaRPr lang="en-US" sz="2400" dirty="0">
              <a:effectLst/>
              <a:latin typeface="Times New Roman" pitchFamily="18" charset="0"/>
              <a:cs typeface="Times New Roman" pitchFamily="18" charset="0"/>
            </a:endParaRPr>
          </a:p>
          <a:p>
            <a:pPr marL="342900" indent="-342900"/>
            <a:endParaRPr lang="en-US" sz="2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32656"/>
            <a:ext cx="5172236" cy="924644"/>
          </a:xfrm>
        </p:spPr>
        <p:txBody>
          <a:bodyPr/>
          <a:lstStyle/>
          <a:p>
            <a:r>
              <a:rPr lang="en-US" sz="3200" dirty="0" smtClean="0">
                <a:latin typeface="Times New Roman" pitchFamily="18" charset="0"/>
                <a:cs typeface="Times New Roman" pitchFamily="18" charset="0"/>
              </a:rPr>
              <a:t>Data</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143508" y="1556792"/>
            <a:ext cx="8856984" cy="4392488"/>
          </a:xfrm>
        </p:spPr>
        <p:txBody>
          <a:bodyPr>
            <a:noAutofit/>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Information on full-time workers’ family characteristics</a:t>
            </a:r>
          </a:p>
          <a:p>
            <a:pPr lvl="1"/>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Estimates calculated from the 2005-2010 American Community Survey (ACS)</a:t>
            </a:r>
          </a:p>
          <a:p>
            <a:pPr lvl="1"/>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Merge onto the MEPS-IC by state, detailed industry and year </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2005-2010 Area Resource File: </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County Unemployment Rate </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Other variables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Estimate models separately by firm size</a:t>
            </a:r>
          </a:p>
          <a:p>
            <a:pPr>
              <a:buNone/>
            </a:pP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    Small : &lt; 100 and Large: &gt;=100 workers</a:t>
            </a: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pPr marL="1090613" lvl="2" indent="0">
              <a:buNone/>
            </a:pPr>
            <a:endParaRPr lang="en-US" sz="1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60593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738545" cy="1225550"/>
          </a:xfrm>
        </p:spPr>
        <p:txBody>
          <a:bodyPr/>
          <a:lstStyle/>
          <a:p>
            <a:r>
              <a:rPr lang="en-US" sz="3200" dirty="0" smtClean="0">
                <a:latin typeface="Times New Roman" pitchFamily="18" charset="0"/>
                <a:cs typeface="Times New Roman" pitchFamily="18" charset="0"/>
              </a:rPr>
              <a:t>Dependent Variables: Establishment Level</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09600" y="1600200"/>
            <a:ext cx="8077200" cy="4800600"/>
          </a:xfrm>
        </p:spPr>
        <p:txBody>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Offers </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Any coverage</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Any dependent </a:t>
            </a:r>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coverage</a:t>
            </a:r>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smtClean="0">
                <a:solidFill>
                  <a:schemeClr val="tx1"/>
                </a:solidFill>
                <a:effectLst>
                  <a:outerShdw blurRad="50800" dist="38100" dir="8100000" algn="tr" rotWithShape="0">
                    <a:prstClr val="black">
                      <a:alpha val="40000"/>
                    </a:prstClr>
                  </a:outerShdw>
                </a:effectLst>
                <a:latin typeface="Times New Roman" pitchFamily="18" charset="0"/>
              </a:rPr>
              <a:t>Take-up </a:t>
            </a:r>
            <a:r>
              <a:rPr lang="en-US" sz="2800" smtClean="0">
                <a:solidFill>
                  <a:schemeClr val="tx1"/>
                </a:solidFill>
                <a:effectLst>
                  <a:outerShdw blurRad="50800" dist="38100" dir="8100000" algn="tr" rotWithShape="0">
                    <a:prstClr val="black">
                      <a:alpha val="40000"/>
                    </a:prstClr>
                  </a:outerShdw>
                </a:effectLst>
                <a:latin typeface="Times New Roman" pitchFamily="18" charset="0"/>
              </a:rPr>
              <a:t>rates</a:t>
            </a:r>
            <a:endParaRPr lang="en-US" sz="2800" dirty="0" smtClean="0">
              <a:solidFill>
                <a:schemeClr val="tx1"/>
              </a:solidFill>
              <a:effectLst>
                <a:outerShdw blurRad="50800" dist="38100" dir="8100000" algn="tr" rotWithShape="0">
                  <a:prstClr val="black">
                    <a:alpha val="40000"/>
                  </a:prstClr>
                </a:outerShdw>
              </a:effectLst>
              <a:latin typeface="Times New Roman" pitchFamily="18" charset="0"/>
            </a:endParaRPr>
          </a:p>
          <a:p>
            <a:r>
              <a:rPr lang="en-US" sz="2800" dirty="0" smtClean="0">
                <a:solidFill>
                  <a:schemeClr val="tx1"/>
                </a:solidFill>
                <a:effectLst>
                  <a:outerShdw blurRad="50800" dist="38100" dir="8100000" algn="tr" rotWithShape="0">
                    <a:prstClr val="black">
                      <a:alpha val="40000"/>
                    </a:prstClr>
                  </a:outerShdw>
                </a:effectLst>
                <a:latin typeface="Times New Roman" pitchFamily="18" charset="0"/>
              </a:rPr>
              <a:t>Enrollment Shares for single, employee-plus-one, family</a:t>
            </a:r>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dirty="0" smtClean="0">
                <a:solidFill>
                  <a:schemeClr val="tx1"/>
                </a:solidFill>
                <a:effectLst>
                  <a:outerShdw blurRad="50800" dist="38100" dir="8100000" algn="tr" rotWithShape="0">
                    <a:prstClr val="black">
                      <a:alpha val="40000"/>
                    </a:prstClr>
                  </a:outerShdw>
                </a:effectLst>
                <a:latin typeface="Times New Roman" pitchFamily="18" charset="0"/>
              </a:rPr>
              <a:t>Restrictions on  spousal coverage</a:t>
            </a:r>
          </a:p>
          <a:p>
            <a:r>
              <a:rPr lang="en-US" sz="2800" dirty="0" smtClean="0">
                <a:solidFill>
                  <a:schemeClr val="tx1"/>
                </a:solidFill>
                <a:effectLst>
                  <a:outerShdw blurRad="50800" dist="38100" dir="8100000" algn="tr" rotWithShape="0">
                    <a:prstClr val="black">
                      <a:alpha val="40000"/>
                    </a:prstClr>
                  </a:outerShdw>
                </a:effectLst>
                <a:latin typeface="Times New Roman" pitchFamily="18" charset="0"/>
              </a:rPr>
              <a:t>Financial  incentives to decline coverage</a:t>
            </a:r>
          </a:p>
          <a:p>
            <a:pPr lvl="1"/>
            <a:endParaRPr lang="en-US" dirty="0" smtClean="0">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042852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188913"/>
            <a:ext cx="8064500" cy="1163637"/>
          </a:xfrm>
        </p:spPr>
        <p:txBody>
          <a:bodyPr/>
          <a:lstStyle/>
          <a:p>
            <a:pPr>
              <a:defRPr/>
            </a:pPr>
            <a:r>
              <a:rPr lang="en-US" dirty="0" smtClean="0">
                <a:latin typeface="Times New Roman" pitchFamily="18" charset="0"/>
                <a:cs typeface="Times New Roman" pitchFamily="18" charset="0"/>
              </a:rPr>
              <a:t> Dependent Variables: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Plan Level</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nvPr>
        </p:nvGraphicFramePr>
        <p:xfrm>
          <a:off x="539552" y="1772816"/>
          <a:ext cx="7632849" cy="3883816"/>
        </p:xfrm>
        <a:graphic>
          <a:graphicData uri="http://schemas.openxmlformats.org/drawingml/2006/table">
            <a:tbl>
              <a:tblPr firstRow="1" bandRow="1">
                <a:tableStyleId>{5C22544A-7EE6-4342-B048-85BDC9FD1C3A}</a:tableStyleId>
              </a:tblPr>
              <a:tblGrid>
                <a:gridCol w="2592288"/>
                <a:gridCol w="1882423"/>
                <a:gridCol w="3158138"/>
              </a:tblGrid>
              <a:tr h="1224137">
                <a:tc>
                  <a:txBody>
                    <a:bodyPr/>
                    <a:lstStyle/>
                    <a:p>
                      <a:endParaRPr lang="en-US" sz="1800" baseline="0" dirty="0" smtClean="0">
                        <a:solidFill>
                          <a:srgbClr val="002060"/>
                        </a:solidFill>
                        <a:latin typeface="Times New Roman" pitchFamily="18" charset="0"/>
                        <a:cs typeface="Times New Roman" pitchFamily="18" charset="0"/>
                      </a:endParaRPr>
                    </a:p>
                    <a:p>
                      <a:pPr algn="ctr"/>
                      <a:r>
                        <a:rPr lang="en-US" sz="1800" baseline="0" dirty="0" smtClean="0">
                          <a:solidFill>
                            <a:srgbClr val="002060"/>
                          </a:solidFill>
                          <a:latin typeface="Times New Roman" pitchFamily="18" charset="0"/>
                          <a:cs typeface="Times New Roman" pitchFamily="18" charset="0"/>
                        </a:rPr>
                        <a:t>Employee Premium Contributions</a:t>
                      </a:r>
                      <a:endParaRPr lang="en-US" sz="1800" baseline="0" dirty="0">
                        <a:solidFill>
                          <a:srgbClr val="002060"/>
                        </a:solidFill>
                        <a:latin typeface="Times New Roman" pitchFamily="18" charset="0"/>
                        <a:cs typeface="Times New Roman" pitchFamily="18" charset="0"/>
                      </a:endParaRPr>
                    </a:p>
                  </a:txBody>
                  <a:tcPr/>
                </a:tc>
                <a:tc>
                  <a:txBody>
                    <a:bodyPr/>
                    <a:lstStyle/>
                    <a:p>
                      <a:pPr algn="ctr"/>
                      <a:endParaRPr lang="en-US" sz="1800" baseline="0" dirty="0" smtClean="0">
                        <a:solidFill>
                          <a:srgbClr val="002060"/>
                        </a:solidFill>
                        <a:latin typeface="Times New Roman" pitchFamily="18" charset="0"/>
                        <a:cs typeface="Times New Roman" pitchFamily="18" charset="0"/>
                      </a:endParaRPr>
                    </a:p>
                    <a:p>
                      <a:pPr algn="ctr"/>
                      <a:r>
                        <a:rPr lang="en-US" sz="1800" baseline="0" dirty="0" smtClean="0">
                          <a:solidFill>
                            <a:srgbClr val="002060"/>
                          </a:solidFill>
                          <a:latin typeface="Times New Roman" pitchFamily="18" charset="0"/>
                          <a:cs typeface="Times New Roman" pitchFamily="18" charset="0"/>
                        </a:rPr>
                        <a:t>Offer single &amp; family</a:t>
                      </a:r>
                      <a:endParaRPr lang="en-US" sz="1800" baseline="0" dirty="0">
                        <a:solidFill>
                          <a:srgbClr val="002060"/>
                        </a:solidFill>
                        <a:latin typeface="Times New Roman" pitchFamily="18" charset="0"/>
                        <a:cs typeface="Times New Roman" pitchFamily="18" charset="0"/>
                      </a:endParaRPr>
                    </a:p>
                  </a:txBody>
                  <a:tcPr/>
                </a:tc>
                <a:tc>
                  <a:txBody>
                    <a:bodyPr/>
                    <a:lstStyle/>
                    <a:p>
                      <a:pPr algn="ctr"/>
                      <a:endParaRPr lang="en-US" sz="1800" baseline="0" dirty="0" smtClean="0">
                        <a:solidFill>
                          <a:srgbClr val="002060"/>
                        </a:solidFill>
                        <a:latin typeface="Times New Roman" pitchFamily="18" charset="0"/>
                        <a:cs typeface="Times New Roman" pitchFamily="18" charset="0"/>
                      </a:endParaRPr>
                    </a:p>
                    <a:p>
                      <a:pPr algn="ctr"/>
                      <a:r>
                        <a:rPr lang="en-US" sz="1800" baseline="0" dirty="0" smtClean="0">
                          <a:solidFill>
                            <a:srgbClr val="002060"/>
                          </a:solidFill>
                          <a:latin typeface="Times New Roman" pitchFamily="18" charset="0"/>
                          <a:cs typeface="Times New Roman" pitchFamily="18" charset="0"/>
                        </a:rPr>
                        <a:t>Offer single, employee+1, &amp; family</a:t>
                      </a:r>
                    </a:p>
                    <a:p>
                      <a:pPr algn="ctr"/>
                      <a:endParaRPr lang="en-US" sz="1800" baseline="0" dirty="0">
                        <a:solidFill>
                          <a:srgbClr val="002060"/>
                        </a:solidFill>
                        <a:latin typeface="Times New Roman" pitchFamily="18" charset="0"/>
                        <a:cs typeface="Times New Roman" pitchFamily="18" charset="0"/>
                      </a:endParaRPr>
                    </a:p>
                  </a:txBody>
                  <a:tcPr/>
                </a:tc>
              </a:tr>
              <a:tr h="869195">
                <a:tc>
                  <a:txBody>
                    <a:bodyPr/>
                    <a:lstStyle/>
                    <a:p>
                      <a:r>
                        <a:rPr lang="en-US" sz="1800" dirty="0" smtClean="0">
                          <a:latin typeface="Times New Roman" pitchFamily="18" charset="0"/>
                          <a:cs typeface="Times New Roman" pitchFamily="18" charset="0"/>
                        </a:rPr>
                        <a:t>Family – single</a:t>
                      </a:r>
                      <a:endParaRPr lang="en-US" sz="1800" dirty="0">
                        <a:latin typeface="Times New Roman" pitchFamily="18" charset="0"/>
                        <a:cs typeface="Times New Roman" pitchFamily="18" charset="0"/>
                      </a:endParaRPr>
                    </a:p>
                  </a:txBody>
                  <a:tcPr/>
                </a:tc>
                <a:tc>
                  <a:txBody>
                    <a:bodyPr/>
                    <a:lstStyle/>
                    <a:p>
                      <a:pPr algn="ctr"/>
                      <a:r>
                        <a:rPr lang="en-US" sz="1800" b="0" dirty="0" smtClean="0">
                          <a:latin typeface="Times New Roman" pitchFamily="18" charset="0"/>
                          <a:cs typeface="Times New Roman" pitchFamily="18" charset="0"/>
                        </a:rPr>
                        <a:t>√</a:t>
                      </a:r>
                      <a:endParaRPr lang="en-US" sz="1800" b="0"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a:t>
                      </a:r>
                    </a:p>
                    <a:p>
                      <a:pPr algn="ctr"/>
                      <a:endParaRPr lang="en-US" sz="1800" b="0" dirty="0">
                        <a:latin typeface="Times New Roman" pitchFamily="18" charset="0"/>
                        <a:cs typeface="Times New Roman" pitchFamily="18" charset="0"/>
                      </a:endParaRPr>
                    </a:p>
                  </a:txBody>
                  <a:tcPr/>
                </a:tc>
              </a:tr>
              <a:tr h="869195">
                <a:tc>
                  <a:txBody>
                    <a:bodyPr/>
                    <a:lstStyle/>
                    <a:p>
                      <a:r>
                        <a:rPr lang="en-US" sz="1800" dirty="0" smtClean="0">
                          <a:latin typeface="Times New Roman" pitchFamily="18" charset="0"/>
                          <a:cs typeface="Times New Roman" pitchFamily="18" charset="0"/>
                        </a:rPr>
                        <a:t>(Employee+1) – Single</a:t>
                      </a:r>
                      <a:endParaRPr lang="en-US" sz="1800" dirty="0">
                        <a:latin typeface="Times New Roman" pitchFamily="18" charset="0"/>
                        <a:cs typeface="Times New Roman" pitchFamily="18" charset="0"/>
                      </a:endParaRPr>
                    </a:p>
                  </a:txBody>
                  <a:tcPr/>
                </a:tc>
                <a:tc>
                  <a:txBody>
                    <a:bodyPr/>
                    <a:lstStyle/>
                    <a:p>
                      <a:pPr algn="ctr"/>
                      <a:endParaRPr lang="en-US" sz="1800" b="0"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a:t>
                      </a:r>
                    </a:p>
                    <a:p>
                      <a:pPr algn="ctr"/>
                      <a:endParaRPr lang="en-US" sz="1800" b="0" dirty="0">
                        <a:latin typeface="Times New Roman" pitchFamily="18" charset="0"/>
                        <a:cs typeface="Times New Roman" pitchFamily="18" charset="0"/>
                      </a:endParaRPr>
                    </a:p>
                  </a:txBody>
                  <a:tcPr/>
                </a:tc>
              </a:tr>
              <a:tr h="921289">
                <a:tc>
                  <a:txBody>
                    <a:bodyPr/>
                    <a:lstStyle/>
                    <a:p>
                      <a:r>
                        <a:rPr lang="en-US" sz="1800" dirty="0" smtClean="0">
                          <a:latin typeface="Times New Roman" pitchFamily="18" charset="0"/>
                          <a:cs typeface="Times New Roman" pitchFamily="18" charset="0"/>
                        </a:rPr>
                        <a:t>Family – (Employee+1)</a:t>
                      </a:r>
                      <a:endParaRPr lang="en-US" sz="1800" dirty="0">
                        <a:latin typeface="Times New Roman" pitchFamily="18" charset="0"/>
                        <a:cs typeface="Times New Roman" pitchFamily="18" charset="0"/>
                      </a:endParaRPr>
                    </a:p>
                  </a:txBody>
                  <a:tcPr/>
                </a:tc>
                <a:tc>
                  <a:txBody>
                    <a:bodyPr/>
                    <a:lstStyle/>
                    <a:p>
                      <a:pPr algn="ctr"/>
                      <a:endParaRPr lang="en-US" sz="1800" b="0"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a:t>
                      </a:r>
                    </a:p>
                    <a:p>
                      <a:pPr algn="ctr"/>
                      <a:endParaRPr lang="en-US" sz="1800" b="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Key Independent Variables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143508" y="1448780"/>
            <a:ext cx="8748972" cy="5076564"/>
          </a:xfrm>
        </p:spPr>
        <p:txBody>
          <a:bodyPr/>
          <a:lstStyle/>
          <a:p>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Proportion of full-time workers (From ACS):</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Married  </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Have children</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Have children and are &lt; 200% FPL</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In families with two full-time working spouses</a:t>
            </a:r>
          </a:p>
          <a:p>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Eligibility index for Medicaid/CHIP coverage for children</a:t>
            </a:r>
          </a:p>
          <a:p>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Unemployment rates</a:t>
            </a:r>
          </a:p>
          <a:p>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Interaction terms</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In families with two full-time working spouses * female</a:t>
            </a:r>
          </a:p>
          <a:p>
            <a:pPr lvl="2"/>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Have children and  are &lt; 200% FPL * Medicaid/CHIP Eligibility</a:t>
            </a:r>
          </a:p>
          <a:p>
            <a:pPr marL="465138" lvl="2" indent="-465138"/>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endPar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pPr lvl="2"/>
            <a:endParaRPr lang="en-US" sz="2000" dirty="0" smtClean="0">
              <a:effectLst/>
              <a:latin typeface="Times New Roman" pitchFamily="18" charset="0"/>
              <a:cs typeface="Times New Roman" pitchFamily="18" charset="0"/>
            </a:endParaRPr>
          </a:p>
          <a:p>
            <a:pPr lvl="2"/>
            <a:endParaRPr lang="en-US" sz="2000" dirty="0" smtClean="0">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0428525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Other Explanatory Variables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23528" y="1412776"/>
            <a:ext cx="8354805" cy="5184576"/>
          </a:xfrm>
        </p:spPr>
        <p:txBody>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Establishment Characteristics:</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Firm size, industry, age </a:t>
            </a:r>
            <a:r>
              <a:rPr lang="en-US" dirty="0">
                <a:effectLst>
                  <a:outerShdw blurRad="50800" dist="38100" dir="8100000" algn="tr" rotWithShape="0">
                    <a:prstClr val="black">
                      <a:alpha val="40000"/>
                    </a:prstClr>
                  </a:outerShdw>
                </a:effectLst>
                <a:latin typeface="Times New Roman" pitchFamily="18" charset="0"/>
                <a:cs typeface="Times New Roman" pitchFamily="18" charset="0"/>
              </a:rPr>
              <a:t>of </a:t>
            </a:r>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business, ownership type, non-profit status </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Workforce Characteristics:</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Proportion of workers that are</a:t>
            </a:r>
          </a:p>
          <a:p>
            <a:pPr lvl="2"/>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Age </a:t>
            </a:r>
            <a:r>
              <a:rPr lang="en-US" sz="2800" dirty="0">
                <a:effectLst>
                  <a:outerShdw blurRad="50800" dist="38100" dir="8100000" algn="tr" rotWithShape="0">
                    <a:prstClr val="black">
                      <a:alpha val="40000"/>
                    </a:prstClr>
                  </a:outerShdw>
                </a:effectLst>
                <a:latin typeface="Times New Roman" pitchFamily="18" charset="0"/>
                <a:cs typeface="Times New Roman" pitchFamily="18" charset="0"/>
              </a:rPr>
              <a:t>50 and </a:t>
            </a: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older, female, union </a:t>
            </a:r>
            <a:r>
              <a:rPr lang="en-US" sz="2800" dirty="0">
                <a:effectLst>
                  <a:outerShdw blurRad="50800" dist="38100" dir="8100000" algn="tr" rotWithShape="0">
                    <a:prstClr val="black">
                      <a:alpha val="40000"/>
                    </a:prstClr>
                  </a:outerShdw>
                </a:effectLst>
                <a:latin typeface="Times New Roman" pitchFamily="18" charset="0"/>
                <a:cs typeface="Times New Roman" pitchFamily="18" charset="0"/>
              </a:rPr>
              <a:t>members </a:t>
            </a:r>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Wage distribution (three wage categories)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Plan type, # plans, single premium in plan equations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State and year </a:t>
            </a:r>
            <a:r>
              <a:rPr lang="en-US" sz="2800" dirty="0">
                <a:effectLst>
                  <a:outerShdw blurRad="50800" dist="38100" dir="8100000" algn="tr" rotWithShape="0">
                    <a:prstClr val="black">
                      <a:alpha val="40000"/>
                    </a:prstClr>
                  </a:outerShdw>
                </a:effectLst>
                <a:latin typeface="Times New Roman" pitchFamily="18" charset="0"/>
                <a:cs typeface="Times New Roman" pitchFamily="18" charset="0"/>
              </a:rPr>
              <a:t>fixed </a:t>
            </a: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effects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County level characteristics from Area Resource File</a:t>
            </a:r>
          </a:p>
        </p:txBody>
      </p:sp>
    </p:spTree>
    <p:extLst>
      <p:ext uri="{BB962C8B-B14F-4D97-AF65-F5344CB8AC3E}">
        <p14:creationId xmlns:p14="http://schemas.microsoft.com/office/powerpoint/2010/main" xmlns="" val="38139369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52636"/>
            <a:ext cx="7772400" cy="1104900"/>
          </a:xfrm>
        </p:spPr>
        <p:txBody>
          <a:bodyPr/>
          <a:lstStyle/>
          <a:p>
            <a:r>
              <a:rPr lang="en-US" sz="3200" dirty="0" smtClean="0">
                <a:latin typeface="Times New Roman" pitchFamily="18" charset="0"/>
                <a:cs typeface="Times New Roman" pitchFamily="18" charset="0"/>
              </a:rPr>
              <a:t>Outcome: Offer and Take-Up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Small Firms </a:t>
            </a:r>
            <a:endParaRPr lang="en-US" sz="3200"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nvPr>
        </p:nvGraphicFramePr>
        <p:xfrm>
          <a:off x="533400" y="1524000"/>
          <a:ext cx="6430712" cy="4191000"/>
        </p:xfrm>
        <a:graphic>
          <a:graphicData uri="http://schemas.openxmlformats.org/drawingml/2006/table">
            <a:tbl>
              <a:tblPr firstRow="1" bandRow="1">
                <a:tableStyleId>{5C22544A-7EE6-4342-B048-85BDC9FD1C3A}</a:tableStyleId>
              </a:tblPr>
              <a:tblGrid>
                <a:gridCol w="4935197"/>
                <a:gridCol w="897309"/>
                <a:gridCol w="598206"/>
              </a:tblGrid>
              <a:tr h="411480">
                <a:tc>
                  <a:txBody>
                    <a:bodyPr/>
                    <a:lstStyle/>
                    <a:p>
                      <a:pP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c gridSpan="2">
                  <a:txBody>
                    <a:bodyPr/>
                    <a:lstStyle/>
                    <a:p>
                      <a:pPr marL="0" marR="0" algn="ctr">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Offer</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4114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Public Eligibility</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a:txBody>
                    <a:bodyPr/>
                    <a:lstStyle/>
                    <a:p>
                      <a:pPr algn="ctr"/>
                      <a:r>
                        <a:rPr lang="en-US" sz="2000" dirty="0" smtClean="0">
                          <a:solidFill>
                            <a:schemeClr val="bg2"/>
                          </a:solidFill>
                          <a:latin typeface="Times New Roman" pitchFamily="18" charset="0"/>
                          <a:cs typeface="Times New Roman" pitchFamily="18" charset="0"/>
                        </a:rPr>
                        <a:t>-0.006</a:t>
                      </a:r>
                      <a:endParaRPr lang="en-US" sz="2000" dirty="0">
                        <a:solidFill>
                          <a:schemeClr val="bg2"/>
                        </a:solidFill>
                        <a:latin typeface="Times New Roman" pitchFamily="18" charset="0"/>
                        <a:cs typeface="Times New Roman" pitchFamily="18" charset="0"/>
                      </a:endParaRPr>
                    </a:p>
                  </a:txBody>
                  <a:tcPr marL="68580" marR="68580" marT="0" marB="0"/>
                </a:tc>
                <a:tc>
                  <a:txBody>
                    <a:bodyPr/>
                    <a:lstStyle/>
                    <a:p>
                      <a:pPr algn="ctr"/>
                      <a:endParaRPr lang="en-US" sz="200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Unemployment rate</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-0.006</a:t>
                      </a:r>
                    </a:p>
                  </a:txBody>
                  <a:tcPr marL="39757" marR="39757"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39757" marR="39757" marT="0" marB="0"/>
                </a:tc>
              </a:tr>
              <a:tr h="4114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Married</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0.206</a:t>
                      </a:r>
                    </a:p>
                  </a:txBody>
                  <a:tcPr marL="39757" marR="39757"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39757" marR="39757" marT="0" marB="0"/>
                </a:tc>
              </a:tr>
              <a:tr h="4876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With </a:t>
                      </a:r>
                      <a:r>
                        <a:rPr lang="en-US" sz="2000" baseline="0" dirty="0">
                          <a:solidFill>
                            <a:schemeClr val="bg2"/>
                          </a:solidFill>
                          <a:latin typeface="Times New Roman" pitchFamily="18" charset="0"/>
                          <a:ea typeface="Times New Roman"/>
                          <a:cs typeface="Times New Roman" pitchFamily="18" charset="0"/>
                        </a:rPr>
                        <a:t>Children</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0.189</a:t>
                      </a:r>
                    </a:p>
                  </a:txBody>
                  <a:tcPr marL="39757" marR="39757"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39757" marR="39757" marT="0" marB="0"/>
                </a:tc>
              </a:tr>
              <a:tr h="4114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Children </a:t>
                      </a:r>
                      <a:r>
                        <a:rPr lang="en-US" sz="2000" baseline="0" dirty="0">
                          <a:solidFill>
                            <a:schemeClr val="bg2"/>
                          </a:solidFill>
                          <a:latin typeface="Times New Roman" pitchFamily="18" charset="0"/>
                          <a:ea typeface="Times New Roman"/>
                          <a:cs typeface="Times New Roman" pitchFamily="18" charset="0"/>
                        </a:rPr>
                        <a:t>&lt; 200% FPL</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-0.528</a:t>
                      </a:r>
                    </a:p>
                  </a:txBody>
                  <a:tcPr marL="39757" marR="39757"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39757" marR="39757" marT="0" marB="0"/>
                </a:tc>
              </a:tr>
              <a:tr h="4114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Children </a:t>
                      </a:r>
                      <a:r>
                        <a:rPr lang="en-US" sz="2000" baseline="0" dirty="0">
                          <a:solidFill>
                            <a:schemeClr val="bg2"/>
                          </a:solidFill>
                          <a:latin typeface="Times New Roman" pitchFamily="18" charset="0"/>
                          <a:ea typeface="Times New Roman"/>
                          <a:cs typeface="Times New Roman" pitchFamily="18" charset="0"/>
                        </a:rPr>
                        <a:t>&lt; 200% FPL * </a:t>
                      </a:r>
                      <a:r>
                        <a:rPr lang="en-US" sz="2000" baseline="0" dirty="0" err="1" smtClean="0">
                          <a:solidFill>
                            <a:schemeClr val="bg2"/>
                          </a:solidFill>
                          <a:latin typeface="Times New Roman" pitchFamily="18" charset="0"/>
                          <a:ea typeface="Times New Roman"/>
                          <a:cs typeface="Times New Roman" pitchFamily="18" charset="0"/>
                        </a:rPr>
                        <a:t>Public_Eligibility</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-.092</a:t>
                      </a:r>
                      <a:endParaRPr lang="en-US" sz="2000" baseline="0" dirty="0">
                        <a:solidFill>
                          <a:schemeClr val="bg2"/>
                        </a:solidFill>
                        <a:latin typeface="Times New Roman" pitchFamily="18" charset="0"/>
                        <a:ea typeface="Times New Roman"/>
                        <a:cs typeface="Times New Roman" pitchFamily="18" charset="0"/>
                      </a:endParaRPr>
                    </a:p>
                  </a:txBody>
                  <a:tcPr marL="39757" marR="39757"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39757" marR="39757" marT="0" marB="0"/>
                </a:tc>
              </a:tr>
              <a:tr h="411480">
                <a:tc>
                  <a:txBody>
                    <a:bodyPr/>
                    <a:lstStyle/>
                    <a:p>
                      <a:pPr marL="0" marR="0">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Two-worker </a:t>
                      </a:r>
                      <a:r>
                        <a:rPr lang="en-US" sz="2000" baseline="0" dirty="0">
                          <a:solidFill>
                            <a:schemeClr val="bg2"/>
                          </a:solidFill>
                          <a:latin typeface="Times New Roman" pitchFamily="18" charset="0"/>
                          <a:ea typeface="Times New Roman"/>
                          <a:cs typeface="Times New Roman" pitchFamily="18" charset="0"/>
                        </a:rPr>
                        <a:t>Families </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-0.028</a:t>
                      </a:r>
                    </a:p>
                  </a:txBody>
                  <a:tcPr marL="39757" marR="39757"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39757" marR="39757" marT="0" marB="0"/>
                </a:tc>
              </a:tr>
              <a:tr h="411480">
                <a:tc>
                  <a:txBody>
                    <a:bodyPr/>
                    <a:lstStyle/>
                    <a:p>
                      <a:pPr marL="0" marR="0" algn="l">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Two-worker </a:t>
                      </a:r>
                      <a:r>
                        <a:rPr lang="en-US" sz="2000" baseline="0" dirty="0">
                          <a:solidFill>
                            <a:schemeClr val="bg2"/>
                          </a:solidFill>
                          <a:latin typeface="Times New Roman" pitchFamily="18" charset="0"/>
                          <a:ea typeface="Times New Roman"/>
                          <a:cs typeface="Times New Roman" pitchFamily="18" charset="0"/>
                        </a:rPr>
                        <a:t>Families *Prop. Female</a:t>
                      </a:r>
                    </a:p>
                  </a:txBody>
                  <a:tcPr marL="68580" marR="68580" marT="0" marB="0"/>
                </a:tc>
                <a:tc>
                  <a:txBody>
                    <a:bodyPr/>
                    <a:lstStyle/>
                    <a:p>
                      <a:pPr marL="0" marR="0" algn="l">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-0.454</a:t>
                      </a:r>
                    </a:p>
                  </a:txBody>
                  <a:tcPr marL="39757" marR="39757" marT="0" marB="0"/>
                </a:tc>
                <a:tc>
                  <a:txBody>
                    <a:bodyPr/>
                    <a:lstStyle/>
                    <a:p>
                      <a:pPr marL="0" marR="0" algn="l">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39757" marR="39757" marT="0" marB="0"/>
                </a:tc>
              </a:tr>
              <a:tr h="411480">
                <a:tc>
                  <a:txBody>
                    <a:bodyPr/>
                    <a:lstStyle/>
                    <a:p>
                      <a:pPr marL="0" marR="0">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R-squared</a:t>
                      </a:r>
                    </a:p>
                  </a:txBody>
                  <a:tcPr marL="68580" marR="68580" marT="0" marB="0"/>
                </a:tc>
                <a:tc>
                  <a:txBody>
                    <a:bodyPr/>
                    <a:lstStyle/>
                    <a:p>
                      <a:pPr algn="ctr"/>
                      <a:r>
                        <a:rPr lang="en-US" sz="2000" dirty="0" smtClean="0">
                          <a:solidFill>
                            <a:schemeClr val="bg2"/>
                          </a:solidFill>
                          <a:latin typeface="Times New Roman" pitchFamily="18" charset="0"/>
                          <a:cs typeface="Times New Roman" pitchFamily="18" charset="0"/>
                        </a:rPr>
                        <a:t>.302</a:t>
                      </a:r>
                      <a:endParaRPr lang="en-US" sz="2000" dirty="0">
                        <a:solidFill>
                          <a:schemeClr val="bg2"/>
                        </a:solidFill>
                        <a:latin typeface="Times New Roman" pitchFamily="18" charset="0"/>
                        <a:cs typeface="Times New Roman" pitchFamily="18" charset="0"/>
                      </a:endParaRPr>
                    </a:p>
                  </a:txBody>
                  <a:tcPr marL="68580" marR="68580" marT="0" marB="0"/>
                </a:tc>
                <a:tc>
                  <a:txBody>
                    <a:bodyPr/>
                    <a:lstStyle/>
                    <a:p>
                      <a:pPr algn="ctr"/>
                      <a:endParaRPr lang="en-US" sz="2000" dirty="0">
                        <a:solidFill>
                          <a:schemeClr val="bg2"/>
                        </a:solidFill>
                        <a:latin typeface="Times New Roman" pitchFamily="18" charset="0"/>
                        <a:cs typeface="Times New Roman" pitchFamily="18" charset="0"/>
                      </a:endParaRPr>
                    </a:p>
                  </a:txBody>
                  <a:tcPr marL="68580" marR="68580" marT="0" marB="0"/>
                </a:tc>
              </a:tr>
            </a:tbl>
          </a:graphicData>
        </a:graphic>
      </p:graphicFrame>
      <p:graphicFrame>
        <p:nvGraphicFramePr>
          <p:cNvPr id="4" name="Content Placeholder 4"/>
          <p:cNvGraphicFramePr>
            <a:graphicFrameLocks/>
          </p:cNvGraphicFramePr>
          <p:nvPr/>
        </p:nvGraphicFramePr>
        <p:xfrm>
          <a:off x="6934200" y="1524000"/>
          <a:ext cx="1570289" cy="4191000"/>
        </p:xfrm>
        <a:graphic>
          <a:graphicData uri="http://schemas.openxmlformats.org/drawingml/2006/table">
            <a:tbl>
              <a:tblPr firstRow="1" bandRow="1">
                <a:tableStyleId>{5C22544A-7EE6-4342-B048-85BDC9FD1C3A}</a:tableStyleId>
              </a:tblPr>
              <a:tblGrid>
                <a:gridCol w="1046860"/>
                <a:gridCol w="523429"/>
              </a:tblGrid>
              <a:tr h="411480">
                <a:tc gridSpan="2">
                  <a:txBody>
                    <a:bodyPr/>
                    <a:lstStyle/>
                    <a:p>
                      <a:pPr marL="0" marR="0" algn="ctr">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Take-Up</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0.021</a:t>
                      </a: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0.000</a:t>
                      </a: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0.111</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68580" marR="68580" marT="0" marB="0"/>
                </a:tc>
              </a:tr>
              <a:tr h="4876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-0.009</a:t>
                      </a: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-0.372</a:t>
                      </a:r>
                    </a:p>
                  </a:txBody>
                  <a:tcPr marL="68580" marR="68580" marT="0" marB="0"/>
                </a:tc>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a:t>
                      </a:r>
                    </a:p>
                  </a:txBody>
                  <a:tcPr marL="68580" marR="68580" marT="0" marB="0"/>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-0.042</a:t>
                      </a: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gn="ctr">
                        <a:lnSpc>
                          <a:spcPct val="115000"/>
                        </a:lnSpc>
                        <a:spcBef>
                          <a:spcPts val="0"/>
                        </a:spcBef>
                        <a:spcAft>
                          <a:spcPts val="0"/>
                        </a:spcAft>
                      </a:pPr>
                      <a:r>
                        <a:rPr lang="en-US" sz="2000" baseline="0" dirty="0">
                          <a:solidFill>
                            <a:schemeClr val="bg2"/>
                          </a:solidFill>
                          <a:latin typeface="Times New Roman" pitchFamily="18" charset="0"/>
                          <a:ea typeface="Times New Roman"/>
                          <a:cs typeface="Times New Roman" pitchFamily="18" charset="0"/>
                        </a:rPr>
                        <a:t>0.016</a:t>
                      </a: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r h="411480">
                <a:tc>
                  <a:txBody>
                    <a:bodyPr/>
                    <a:lstStyle/>
                    <a:p>
                      <a:pPr marL="0" marR="0" algn="l">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a:t>
                      </a:r>
                      <a:r>
                        <a:rPr lang="en-US" sz="2000" baseline="0" dirty="0">
                          <a:solidFill>
                            <a:schemeClr val="bg2"/>
                          </a:solidFill>
                          <a:latin typeface="Times New Roman" pitchFamily="18" charset="0"/>
                          <a:ea typeface="Times New Roman"/>
                          <a:cs typeface="Times New Roman" pitchFamily="18" charset="0"/>
                        </a:rPr>
                        <a:t>0.359</a:t>
                      </a:r>
                    </a:p>
                  </a:txBody>
                  <a:tcPr marL="68580" marR="68580" marT="0" marB="0"/>
                </a:tc>
                <a:tc>
                  <a:txBody>
                    <a:bodyPr/>
                    <a:lstStyle/>
                    <a:p>
                      <a:pPr marL="0" marR="0" algn="l">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r>
              <a:tr h="411480">
                <a:tc>
                  <a:txBody>
                    <a:bodyPr/>
                    <a:lstStyle/>
                    <a:p>
                      <a:pPr marL="0" marR="0" algn="ctr">
                        <a:lnSpc>
                          <a:spcPct val="115000"/>
                        </a:lnSpc>
                        <a:spcBef>
                          <a:spcPts val="0"/>
                        </a:spcBef>
                        <a:spcAft>
                          <a:spcPts val="0"/>
                        </a:spcAft>
                      </a:pPr>
                      <a:r>
                        <a:rPr lang="en-US" sz="2000" baseline="0" dirty="0" smtClean="0">
                          <a:solidFill>
                            <a:schemeClr val="bg2"/>
                          </a:solidFill>
                          <a:latin typeface="Times New Roman" pitchFamily="18" charset="0"/>
                          <a:ea typeface="Times New Roman"/>
                          <a:cs typeface="Times New Roman" pitchFamily="18" charset="0"/>
                        </a:rPr>
                        <a:t>0.076</a:t>
                      </a:r>
                      <a:endParaRPr lang="en-US" sz="2000" baseline="0" dirty="0">
                        <a:solidFill>
                          <a:schemeClr val="bg2"/>
                        </a:solidFill>
                        <a:latin typeface="Times New Roman" pitchFamily="18" charset="0"/>
                        <a:ea typeface="Times New Roman"/>
                        <a:cs typeface="Times New Roman" pitchFamily="18" charset="0"/>
                      </a:endParaRPr>
                    </a:p>
                  </a:txBody>
                  <a:tcPr marL="68580" marR="68580" marT="0" marB="0"/>
                </a:tc>
                <a:tc>
                  <a:txBody>
                    <a:bodyPr/>
                    <a:lstStyle/>
                    <a:p>
                      <a:pPr algn="ctr">
                        <a:lnSpc>
                          <a:spcPct val="115000"/>
                        </a:lnSpc>
                      </a:pPr>
                      <a:endParaRPr lang="en-US" sz="2000" baseline="0" dirty="0">
                        <a:solidFill>
                          <a:schemeClr val="bg2"/>
                        </a:solidFill>
                        <a:latin typeface="Times New Roman" pitchFamily="18" charset="0"/>
                        <a:cs typeface="Times New Roman" pitchFamily="18" charset="0"/>
                      </a:endParaRPr>
                    </a:p>
                  </a:txBody>
                  <a:tcPr marL="68580" marR="68580" marT="0" marB="0"/>
                </a:tc>
              </a:tr>
            </a:tbl>
          </a:graphicData>
        </a:graphic>
      </p:graphicFrame>
      <p:grpSp>
        <p:nvGrpSpPr>
          <p:cNvPr id="11" name="Group 10"/>
          <p:cNvGrpSpPr/>
          <p:nvPr/>
        </p:nvGrpSpPr>
        <p:grpSpPr>
          <a:xfrm>
            <a:off x="5472100" y="2780928"/>
            <a:ext cx="3024336" cy="2520280"/>
            <a:chOff x="5472100" y="2780928"/>
            <a:chExt cx="3024336" cy="2520280"/>
          </a:xfrm>
        </p:grpSpPr>
        <p:sp>
          <p:nvSpPr>
            <p:cNvPr id="6" name="Rectangle 5"/>
            <p:cNvSpPr/>
            <p:nvPr/>
          </p:nvSpPr>
          <p:spPr bwMode="auto">
            <a:xfrm>
              <a:off x="5472100" y="2780928"/>
              <a:ext cx="3024336" cy="360040"/>
            </a:xfrm>
            <a:prstGeom prst="rect">
              <a:avLst/>
            </a:prstGeom>
            <a:noFill/>
            <a:ln>
              <a:solidFill>
                <a:schemeClr val="bg2">
                  <a:lumMod val="60000"/>
                  <a:lumOff val="40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8" name="Rectangle 7"/>
            <p:cNvSpPr/>
            <p:nvPr/>
          </p:nvSpPr>
          <p:spPr bwMode="auto">
            <a:xfrm>
              <a:off x="5472100" y="3681028"/>
              <a:ext cx="3024336" cy="360040"/>
            </a:xfrm>
            <a:prstGeom prst="rect">
              <a:avLst/>
            </a:prstGeom>
            <a:noFill/>
            <a:ln>
              <a:solidFill>
                <a:schemeClr val="bg2">
                  <a:lumMod val="60000"/>
                  <a:lumOff val="40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5472100" y="4905164"/>
              <a:ext cx="3024336" cy="396044"/>
            </a:xfrm>
            <a:prstGeom prst="rect">
              <a:avLst/>
            </a:prstGeom>
            <a:noFill/>
            <a:ln>
              <a:solidFill>
                <a:schemeClr val="bg2">
                  <a:lumMod val="60000"/>
                  <a:lumOff val="40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xmlns="" val="3264651212"/>
      </p:ext>
    </p:extLst>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596" y="260648"/>
            <a:ext cx="8028892" cy="1110952"/>
          </a:xfrm>
        </p:spPr>
        <p:txBody>
          <a:bodyPr/>
          <a:lstStyle/>
          <a:p>
            <a:r>
              <a:rPr lang="en-US" sz="3200" dirty="0" smtClean="0">
                <a:latin typeface="Times New Roman" pitchFamily="18" charset="0"/>
                <a:cs typeface="Times New Roman" pitchFamily="18" charset="0"/>
              </a:rPr>
              <a:t>Offer model with unemployment interactions</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Small firms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219200"/>
            <a:ext cx="8915400" cy="5410200"/>
          </a:xfrm>
        </p:spPr>
        <p:txBody>
          <a:bodyPr/>
          <a:lstStyle/>
          <a:p>
            <a:pPr lvl="1"/>
            <a:endParaRPr lang="en-US" dirty="0" smtClean="0">
              <a:latin typeface="Times New Roman" pitchFamily="18" charset="0"/>
              <a:cs typeface="Times New Roman" pitchFamily="18" charset="0"/>
            </a:endParaRPr>
          </a:p>
          <a:p>
            <a:pPr>
              <a:buNone/>
            </a:pP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Estimated a second model that added the following two variables:</a:t>
            </a:r>
          </a:p>
          <a:p>
            <a:pPr>
              <a:buNone/>
            </a:pPr>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pPr lvl="1">
              <a:buNone/>
            </a:pPr>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Unemployment rate * two-worker-family</a:t>
            </a:r>
          </a:p>
          <a:p>
            <a:pPr lvl="1">
              <a:buNone/>
            </a:pPr>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Unemployment rate * two-worker-family * female</a:t>
            </a:r>
          </a:p>
          <a:p>
            <a:pPr lvl="1"/>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32646512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7992888" cy="1225550"/>
          </a:xfrm>
        </p:spPr>
        <p:txBody>
          <a:bodyPr/>
          <a:lstStyle/>
          <a:p>
            <a:r>
              <a:rPr lang="en-US" sz="3200" dirty="0" smtClean="0">
                <a:latin typeface="Times New Roman" pitchFamily="18" charset="0"/>
                <a:cs typeface="Times New Roman" pitchFamily="18" charset="0"/>
              </a:rPr>
              <a:t>Outcome: Offer Equation with Unemployment Interactions -  Small Firms</a:t>
            </a:r>
            <a:endParaRPr lang="en-US" sz="3200" dirty="0">
              <a:latin typeface="Times New Roman" pitchFamily="18" charset="0"/>
              <a:cs typeface="Times New Roman" pitchFamily="18" charset="0"/>
            </a:endParaRPr>
          </a:p>
        </p:txBody>
      </p:sp>
      <p:sp>
        <p:nvSpPr>
          <p:cNvPr id="3" name="Content Placeholder 2"/>
          <p:cNvSpPr>
            <a:spLocks noGrp="1"/>
          </p:cNvSpPr>
          <p:nvPr>
            <p:ph sz="half" idx="1"/>
          </p:nvPr>
        </p:nvSpPr>
        <p:spPr>
          <a:xfrm>
            <a:off x="323529" y="1448780"/>
            <a:ext cx="8172907" cy="1584176"/>
          </a:xfrm>
        </p:spPr>
        <p:txBody>
          <a:bodyPr/>
          <a:lstStyle/>
          <a:p>
            <a:pPr>
              <a:buNone/>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What if the % Two-Worker increases from 0 to 30%?</a:t>
            </a:r>
          </a:p>
          <a:p>
            <a:r>
              <a:rPr lang="en-US" dirty="0" smtClean="0">
                <a:effectLst>
                  <a:outerShdw blurRad="38100" dist="38100" dir="2700000" algn="tl" rotWithShape="0">
                    <a:srgbClr val="000000">
                      <a:alpha val="43137"/>
                    </a:srgbClr>
                  </a:outerShdw>
                </a:effectLst>
                <a:latin typeface="Times New Roman" pitchFamily="18" charset="0"/>
                <a:cs typeface="Times New Roman" pitchFamily="18" charset="0"/>
              </a:rPr>
              <a:t>At establishments that are 50%  female</a:t>
            </a:r>
          </a:p>
          <a:p>
            <a:endParaRPr lang="en-US" dirty="0"/>
          </a:p>
        </p:txBody>
      </p:sp>
      <p:graphicFrame>
        <p:nvGraphicFramePr>
          <p:cNvPr id="5" name="Content Placeholder 4"/>
          <p:cNvGraphicFramePr>
            <a:graphicFrameLocks noGrp="1"/>
          </p:cNvGraphicFramePr>
          <p:nvPr>
            <p:ph sz="half" idx="2"/>
          </p:nvPr>
        </p:nvGraphicFramePr>
        <p:xfrm>
          <a:off x="791580" y="2996952"/>
          <a:ext cx="6984775" cy="2160827"/>
        </p:xfrm>
        <a:graphic>
          <a:graphicData uri="http://schemas.openxmlformats.org/drawingml/2006/table">
            <a:tbl>
              <a:tblPr firstRow="1" bandRow="1">
                <a:tableStyleId>{5C22544A-7EE6-4342-B048-85BDC9FD1C3A}</a:tableStyleId>
              </a:tblPr>
              <a:tblGrid>
                <a:gridCol w="1440160"/>
                <a:gridCol w="2626318"/>
                <a:gridCol w="2918297"/>
              </a:tblGrid>
              <a:tr h="972107">
                <a:tc>
                  <a:txBody>
                    <a:bodyPr/>
                    <a:lstStyle/>
                    <a:p>
                      <a:endParaRPr lang="en-US" dirty="0"/>
                    </a:p>
                  </a:txBody>
                  <a:tcPr/>
                </a:tc>
                <a:tc>
                  <a:txBody>
                    <a:bodyPr/>
                    <a:lstStyle/>
                    <a:p>
                      <a:r>
                        <a:rPr lang="en-US" dirty="0" smtClean="0">
                          <a:solidFill>
                            <a:schemeClr val="bg2"/>
                          </a:solidFill>
                          <a:latin typeface="Times New Roman" pitchFamily="18" charset="0"/>
                          <a:cs typeface="Times New Roman" pitchFamily="18" charset="0"/>
                        </a:rPr>
                        <a:t>2005 Unemployment</a:t>
                      </a:r>
                    </a:p>
                    <a:p>
                      <a:r>
                        <a:rPr lang="en-US" dirty="0" smtClean="0">
                          <a:solidFill>
                            <a:schemeClr val="bg2"/>
                          </a:solidFill>
                          <a:latin typeface="Times New Roman" pitchFamily="18" charset="0"/>
                          <a:cs typeface="Times New Roman" pitchFamily="18" charset="0"/>
                        </a:rPr>
                        <a:t>Rate</a:t>
                      </a:r>
                    </a:p>
                    <a:p>
                      <a:r>
                        <a:rPr lang="en-US" dirty="0" smtClean="0">
                          <a:solidFill>
                            <a:schemeClr val="bg2"/>
                          </a:solidFill>
                          <a:latin typeface="Times New Roman" pitchFamily="18" charset="0"/>
                          <a:cs typeface="Times New Roman" pitchFamily="18" charset="0"/>
                        </a:rPr>
                        <a:t>(5.1%)</a:t>
                      </a:r>
                      <a:endParaRPr lang="en-US" dirty="0">
                        <a:solidFill>
                          <a:schemeClr val="bg2"/>
                        </a:solidFill>
                        <a:latin typeface="Times New Roman" pitchFamily="18" charset="0"/>
                        <a:cs typeface="Times New Roman" pitchFamily="18" charset="0"/>
                      </a:endParaRPr>
                    </a:p>
                  </a:txBody>
                  <a:tcPr/>
                </a:tc>
                <a:tc>
                  <a:txBody>
                    <a:bodyPr/>
                    <a:lstStyle/>
                    <a:p>
                      <a:r>
                        <a:rPr lang="en-US" dirty="0" smtClean="0">
                          <a:solidFill>
                            <a:schemeClr val="bg2"/>
                          </a:solidFill>
                          <a:latin typeface="Times New Roman" pitchFamily="18" charset="0"/>
                          <a:cs typeface="Times New Roman" pitchFamily="18" charset="0"/>
                        </a:rPr>
                        <a:t>2010 Unemployment</a:t>
                      </a:r>
                    </a:p>
                    <a:p>
                      <a:r>
                        <a:rPr lang="en-US" dirty="0" smtClean="0">
                          <a:solidFill>
                            <a:schemeClr val="bg2"/>
                          </a:solidFill>
                          <a:latin typeface="Times New Roman" pitchFamily="18" charset="0"/>
                          <a:cs typeface="Times New Roman" pitchFamily="18" charset="0"/>
                        </a:rPr>
                        <a:t>Rate</a:t>
                      </a:r>
                    </a:p>
                    <a:p>
                      <a:r>
                        <a:rPr lang="en-US" dirty="0" smtClean="0">
                          <a:solidFill>
                            <a:schemeClr val="bg2"/>
                          </a:solidFill>
                          <a:latin typeface="Times New Roman" pitchFamily="18" charset="0"/>
                          <a:cs typeface="Times New Roman" pitchFamily="18" charset="0"/>
                        </a:rPr>
                        <a:t>(9.6%)</a:t>
                      </a:r>
                      <a:endParaRPr lang="en-US" dirty="0">
                        <a:solidFill>
                          <a:schemeClr val="bg2"/>
                        </a:solidFill>
                        <a:latin typeface="Times New Roman" pitchFamily="18" charset="0"/>
                        <a:cs typeface="Times New Roman" pitchFamily="18" charset="0"/>
                      </a:endParaRPr>
                    </a:p>
                  </a:txBody>
                  <a:tcPr/>
                </a:tc>
              </a:tr>
              <a:tr h="1013594">
                <a:tc>
                  <a:txBody>
                    <a:bodyPr/>
                    <a:lstStyle/>
                    <a:p>
                      <a:r>
                        <a:rPr lang="en-US" dirty="0" smtClean="0">
                          <a:latin typeface="Times New Roman" pitchFamily="18" charset="0"/>
                          <a:cs typeface="Times New Roman" pitchFamily="18" charset="0"/>
                        </a:rPr>
                        <a:t>Percentage point </a:t>
                      </a:r>
                    </a:p>
                    <a:p>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 in</a:t>
                      </a:r>
                    </a:p>
                    <a:p>
                      <a:r>
                        <a:rPr lang="en-US" dirty="0" smtClean="0">
                          <a:latin typeface="Times New Roman" pitchFamily="18" charset="0"/>
                          <a:cs typeface="Times New Roman" pitchFamily="18" charset="0"/>
                        </a:rPr>
                        <a:t>Offer Rate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-8.7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-5.8</a:t>
                      </a: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686800" cy="1345630"/>
          </a:xfrm>
        </p:spPr>
        <p:txBody>
          <a:bodyPr/>
          <a:lstStyle/>
          <a:p>
            <a:r>
              <a:rPr lang="en-US" sz="3200" dirty="0" smtClean="0">
                <a:latin typeface="Times New Roman" pitchFamily="18" charset="0"/>
                <a:cs typeface="Times New Roman" pitchFamily="18" charset="0"/>
              </a:rPr>
              <a:t>Outcome:</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Family - Single Contributions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Large Firms</a:t>
            </a:r>
            <a:endParaRPr lang="en-US" sz="3200" dirty="0"/>
          </a:p>
        </p:txBody>
      </p:sp>
      <p:sp>
        <p:nvSpPr>
          <p:cNvPr id="5" name="Text Placeholder 4"/>
          <p:cNvSpPr>
            <a:spLocks noGrp="1"/>
          </p:cNvSpPr>
          <p:nvPr>
            <p:ph type="body" idx="1"/>
          </p:nvPr>
        </p:nvSpPr>
        <p:spPr>
          <a:xfrm>
            <a:off x="503548" y="1520788"/>
            <a:ext cx="4320480" cy="828092"/>
          </a:xfrm>
        </p:spPr>
        <p:txBody>
          <a:bodyPr/>
          <a:lstStyle/>
          <a:p>
            <a:r>
              <a:rPr lang="en-US" dirty="0" smtClean="0"/>
              <a:t>Increasing </a:t>
            </a:r>
          </a:p>
          <a:p>
            <a:r>
              <a:rPr lang="en-US" dirty="0" smtClean="0"/>
              <a:t>% Two-Worker</a:t>
            </a:r>
            <a:endParaRPr lang="en-US" dirty="0"/>
          </a:p>
        </p:txBody>
      </p:sp>
      <p:sp>
        <p:nvSpPr>
          <p:cNvPr id="6" name="Content Placeholder 5"/>
          <p:cNvSpPr>
            <a:spLocks noGrp="1"/>
          </p:cNvSpPr>
          <p:nvPr>
            <p:ph sz="half" idx="2"/>
          </p:nvPr>
        </p:nvSpPr>
        <p:spPr>
          <a:xfrm>
            <a:off x="467544" y="2420888"/>
            <a:ext cx="4040012" cy="3669270"/>
          </a:xfrm>
        </p:spPr>
        <p:txBody>
          <a:bodyPr/>
          <a:lstStyle/>
          <a:p>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At 50% female</a:t>
            </a:r>
          </a:p>
          <a:p>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Moving from 0% to 30%  for two-worker families:</a:t>
            </a:r>
          </a:p>
          <a:p>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dirty="0" smtClean="0">
                <a:solidFill>
                  <a:schemeClr val="tx2"/>
                </a:solidFill>
                <a:effectLst>
                  <a:outerShdw blurRad="50800" dist="38100" dir="8100000" algn="tr" rotWithShape="0">
                    <a:prstClr val="black">
                      <a:alpha val="40000"/>
                    </a:prstClr>
                  </a:outerShdw>
                </a:effectLst>
                <a:latin typeface="Times New Roman" pitchFamily="18" charset="0"/>
                <a:cs typeface="Times New Roman" pitchFamily="18" charset="0"/>
              </a:rPr>
              <a:t>$508 increase in marginal family contributions</a:t>
            </a:r>
          </a:p>
          <a:p>
            <a:endParaRPr lang="en-US" sz="2800" dirty="0" smtClean="0">
              <a:solidFill>
                <a:schemeClr val="tx2"/>
              </a:solidFill>
              <a:effectLst>
                <a:outerShdw blurRad="50800" dist="38100" dir="8100000" algn="tr" rotWithShape="0">
                  <a:prstClr val="black">
                    <a:alpha val="40000"/>
                  </a:prstClr>
                </a:outerShdw>
              </a:effectLst>
              <a:latin typeface="Times New Roman" pitchFamily="18" charset="0"/>
              <a:cs typeface="Times New Roman" pitchFamily="18" charset="0"/>
            </a:endParaRPr>
          </a:p>
          <a:p>
            <a:endParaRPr lang="en-US" dirty="0"/>
          </a:p>
        </p:txBody>
      </p:sp>
      <p:sp>
        <p:nvSpPr>
          <p:cNvPr id="7" name="Text Placeholder 6"/>
          <p:cNvSpPr>
            <a:spLocks noGrp="1"/>
          </p:cNvSpPr>
          <p:nvPr>
            <p:ph type="body" sz="quarter" idx="3"/>
          </p:nvPr>
        </p:nvSpPr>
        <p:spPr>
          <a:xfrm>
            <a:off x="4572000" y="1520788"/>
            <a:ext cx="4149434" cy="726095"/>
          </a:xfrm>
        </p:spPr>
        <p:txBody>
          <a:bodyPr/>
          <a:lstStyle/>
          <a:p>
            <a:endParaRPr lang="en-US" dirty="0" smtClean="0"/>
          </a:p>
          <a:p>
            <a:endParaRPr lang="en-US" dirty="0" smtClean="0"/>
          </a:p>
          <a:p>
            <a:r>
              <a:rPr lang="en-US" dirty="0" smtClean="0"/>
              <a:t>Increasing % Low-Income Children</a:t>
            </a:r>
            <a:endParaRPr lang="en-US" dirty="0"/>
          </a:p>
        </p:txBody>
      </p:sp>
      <p:sp>
        <p:nvSpPr>
          <p:cNvPr id="8" name="Content Placeholder 7"/>
          <p:cNvSpPr>
            <a:spLocks noGrp="1"/>
          </p:cNvSpPr>
          <p:nvPr>
            <p:ph sz="quarter" idx="4"/>
          </p:nvPr>
        </p:nvSpPr>
        <p:spPr>
          <a:xfrm>
            <a:off x="4644008" y="2384884"/>
            <a:ext cx="4041422" cy="3705275"/>
          </a:xfrm>
        </p:spPr>
        <p:txBody>
          <a:bodyPr/>
          <a:lstStyle/>
          <a:p>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At mean value for public eligibility</a:t>
            </a:r>
          </a:p>
          <a:p>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Increasing proportion with children  &lt; 200% FPL: 0 to mean values</a:t>
            </a:r>
          </a:p>
          <a:p>
            <a:r>
              <a:rPr lang="en-US" sz="2800" dirty="0" smtClean="0">
                <a:solidFill>
                  <a:schemeClr val="tx2"/>
                </a:solidFill>
                <a:effectLst>
                  <a:outerShdw blurRad="50800" dist="38100" dir="8100000" algn="tr" rotWithShape="0">
                    <a:prstClr val="black">
                      <a:alpha val="40000"/>
                    </a:prstClr>
                  </a:outerShdw>
                </a:effectLst>
                <a:latin typeface="Times New Roman" pitchFamily="18" charset="0"/>
                <a:cs typeface="Times New Roman" pitchFamily="18" charset="0"/>
              </a:rPr>
              <a:t>$142 increase in marginal family contributions</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200" dirty="0" smtClean="0">
                <a:latin typeface="Times New Roman" pitchFamily="18" charset="0"/>
                <a:cs typeface="Times New Roman" pitchFamily="18" charset="0"/>
              </a:rPr>
              <a:t>Motivation</a:t>
            </a:r>
            <a:endParaRPr lang="en-US" sz="3200" dirty="0">
              <a:latin typeface="Times New Roman" pitchFamily="18" charset="0"/>
              <a:cs typeface="Times New Roman" pitchFamily="18" charset="0"/>
            </a:endParaRPr>
          </a:p>
        </p:txBody>
      </p:sp>
      <p:sp>
        <p:nvSpPr>
          <p:cNvPr id="7" name="Content Placeholder 6"/>
          <p:cNvSpPr>
            <a:spLocks noGrp="1"/>
          </p:cNvSpPr>
          <p:nvPr>
            <p:ph idx="1"/>
          </p:nvPr>
        </p:nvSpPr>
        <p:spPr>
          <a:xfrm>
            <a:off x="251520" y="1484784"/>
            <a:ext cx="8350613" cy="5184576"/>
          </a:xfrm>
        </p:spPr>
        <p:txBody>
          <a:bodyPr/>
          <a:lstStyle/>
          <a:p>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Dependent health insurance for workers’ spouses and children is an important source of coverage in the U.S.</a:t>
            </a:r>
          </a:p>
          <a:p>
            <a:endParaRPr lang="en-US" sz="2800"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Roughly half of non-elderly Americans covered by employer-sponsored insurance have that coverage as a dependent (Current Population Survey, 2008). </a:t>
            </a:r>
          </a:p>
          <a:p>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636"/>
            <a:ext cx="8229600" cy="1143000"/>
          </a:xfrm>
        </p:spPr>
        <p:txBody>
          <a:bodyPr/>
          <a:lstStyle/>
          <a:p>
            <a:pPr>
              <a:defRPr/>
            </a:pPr>
            <a:r>
              <a:rPr lang="en-US" sz="3200" dirty="0" smtClean="0">
                <a:latin typeface="Times New Roman" pitchFamily="18" charset="0"/>
                <a:cs typeface="Times New Roman" pitchFamily="18" charset="0"/>
              </a:rPr>
              <a:t>Outcome: Spousal Restriction on Coverage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Large Firms</a:t>
            </a:r>
            <a:endParaRPr lang="en-US" sz="3200" dirty="0">
              <a:latin typeface="Times New Roman" pitchFamily="18" charset="0"/>
              <a:cs typeface="Times New Roman" pitchFamily="18" charset="0"/>
            </a:endParaRPr>
          </a:p>
        </p:txBody>
      </p:sp>
      <p:sp>
        <p:nvSpPr>
          <p:cNvPr id="5" name="Content Placeholder 4"/>
          <p:cNvSpPr>
            <a:spLocks noGrp="1"/>
          </p:cNvSpPr>
          <p:nvPr>
            <p:ph sz="half" idx="2"/>
          </p:nvPr>
        </p:nvSpPr>
        <p:spPr>
          <a:xfrm>
            <a:off x="395288" y="1736725"/>
            <a:ext cx="3503612" cy="3917950"/>
          </a:xfrm>
        </p:spPr>
        <p:txBody>
          <a:bodyPr/>
          <a:lstStyle/>
          <a:p>
            <a:pPr>
              <a:defRPr/>
            </a:pPr>
            <a:r>
              <a:rPr lang="en-US" dirty="0" smtClean="0">
                <a:effectLst/>
              </a:rPr>
              <a:t>What if the percent of “workers married” increases from 0 to 50%?</a:t>
            </a:r>
          </a:p>
          <a:p>
            <a:pPr>
              <a:defRPr/>
            </a:pPr>
            <a:endParaRPr lang="en-US" dirty="0" smtClean="0">
              <a:effectLst/>
            </a:endParaRPr>
          </a:p>
          <a:p>
            <a:pPr>
              <a:defRPr/>
            </a:pPr>
            <a:r>
              <a:rPr lang="en-US" dirty="0" smtClean="0">
                <a:effectLst/>
              </a:rPr>
              <a:t>And the percent of “2-worker households” increases from 0 to 25%?</a:t>
            </a:r>
          </a:p>
          <a:p>
            <a:pPr>
              <a:defRPr/>
            </a:pPr>
            <a:endParaRPr lang="en-US" dirty="0"/>
          </a:p>
        </p:txBody>
      </p:sp>
      <p:sp>
        <p:nvSpPr>
          <p:cNvPr id="6" name="Text Placeholder 5"/>
          <p:cNvSpPr>
            <a:spLocks noGrp="1"/>
          </p:cNvSpPr>
          <p:nvPr>
            <p:ph type="body" sz="quarter" idx="3"/>
          </p:nvPr>
        </p:nvSpPr>
        <p:spPr>
          <a:xfrm>
            <a:off x="3959932" y="1520789"/>
            <a:ext cx="5004556" cy="654086"/>
          </a:xfrm>
        </p:spPr>
        <p:txBody>
          <a:bodyPr/>
          <a:lstStyle/>
          <a:p>
            <a:pPr>
              <a:defRPr/>
            </a:pPr>
            <a:r>
              <a:rPr lang="en-US" dirty="0" smtClean="0">
                <a:effectLst/>
                <a:latin typeface="Times New Roman" pitchFamily="18" charset="0"/>
                <a:cs typeface="Times New Roman" pitchFamily="18" charset="0"/>
              </a:rPr>
              <a:t>Percentage Point Change in Spousal Restriction on Coverage</a:t>
            </a:r>
            <a:endParaRPr lang="en-US" dirty="0">
              <a:effectLst/>
              <a:latin typeface="Times New Roman" pitchFamily="18" charset="0"/>
              <a:cs typeface="Times New Roman" pitchFamily="18" charset="0"/>
            </a:endParaRPr>
          </a:p>
        </p:txBody>
      </p:sp>
      <p:graphicFrame>
        <p:nvGraphicFramePr>
          <p:cNvPr id="23557" name="Content Placeholder 7"/>
          <p:cNvGraphicFramePr>
            <a:graphicFrameLocks noGrp="1"/>
          </p:cNvGraphicFramePr>
          <p:nvPr>
            <p:ph sz="quarter" idx="4"/>
          </p:nvPr>
        </p:nvGraphicFramePr>
        <p:xfrm>
          <a:off x="3887924" y="2168860"/>
          <a:ext cx="4927600" cy="3989387"/>
        </p:xfrm>
        <a:graphic>
          <a:graphicData uri="http://schemas.openxmlformats.org/presentationml/2006/ole">
            <p:oleObj spid="_x0000_s4098" r:id="rId4" imgW="4925995" imgH="3987130" progId="Excel.Shee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ln>
            <a:noFill/>
          </a:ln>
        </p:spPr>
        <p:txBody>
          <a:bodyPr/>
          <a:lstStyle/>
          <a:p>
            <a:r>
              <a:rPr lang="en-US" sz="3200" dirty="0" smtClean="0">
                <a:latin typeface="Times New Roman" pitchFamily="18" charset="0"/>
                <a:cs typeface="Times New Roman" pitchFamily="18" charset="0"/>
              </a:rPr>
              <a:t>Outcome: Family enrollment shares</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Large firms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0" y="1520788"/>
            <a:ext cx="9144000" cy="5508612"/>
          </a:xfrm>
        </p:spPr>
        <p:txBody>
          <a:bodyPr/>
          <a:lstStyle/>
          <a:p>
            <a:pPr lvl="2"/>
            <a:endParaRPr lang="en-US" dirty="0" smtClean="0">
              <a:latin typeface="Times New Roman" pitchFamily="18" charset="0"/>
              <a:cs typeface="Times New Roman" pitchFamily="18" charset="0"/>
            </a:endParaRPr>
          </a:p>
          <a:p>
            <a:r>
              <a:rPr lang="en-US" dirty="0" smtClean="0">
                <a:effectLst>
                  <a:outerShdw blurRad="38100" dist="38100" dir="2700000" algn="tl">
                    <a:srgbClr val="000000">
                      <a:alpha val="43137"/>
                    </a:srgbClr>
                  </a:outerShdw>
                </a:effectLst>
                <a:latin typeface="Times New Roman" pitchFamily="18" charset="0"/>
                <a:cs typeface="Times New Roman" pitchFamily="18" charset="0"/>
              </a:rPr>
              <a:t>What if we increase “% married” from 0 to 50% ? </a:t>
            </a:r>
          </a:p>
          <a:p>
            <a:pPr lvl="1"/>
            <a:r>
              <a:rPr lang="en-US"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10 percentage point increase in family share</a:t>
            </a:r>
          </a:p>
          <a:p>
            <a:pPr lvl="1"/>
            <a:endParaRPr lang="en-US"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dirty="0" smtClean="0">
                <a:effectLst>
                  <a:outerShdw blurRad="38100" dist="38100" dir="2700000" algn="tl">
                    <a:srgbClr val="000000">
                      <a:alpha val="43137"/>
                    </a:srgbClr>
                  </a:outerShdw>
                </a:effectLst>
                <a:latin typeface="Times New Roman" pitchFamily="18" charset="0"/>
                <a:cs typeface="Times New Roman" pitchFamily="18" charset="0"/>
              </a:rPr>
              <a:t>What if we increase “% with children” from 0 to 50? </a:t>
            </a:r>
          </a:p>
          <a:p>
            <a:pPr lvl="1"/>
            <a:r>
              <a:rPr lang="en-US"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10 percentage point increase in family share</a:t>
            </a:r>
          </a:p>
          <a:p>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2646512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612" y="188640"/>
            <a:ext cx="7522521" cy="1036910"/>
          </a:xfrm>
        </p:spPr>
        <p:txBody>
          <a:bodyPr/>
          <a:lstStyle/>
          <a:p>
            <a:r>
              <a:rPr lang="en-US" sz="3200" dirty="0" smtClean="0">
                <a:effectLst>
                  <a:outerShdw blurRad="50800" dist="38100" dir="8100000" algn="tr" rotWithShape="0">
                    <a:prstClr val="black">
                      <a:alpha val="40000"/>
                    </a:prstClr>
                  </a:outerShdw>
                </a:effectLst>
                <a:latin typeface="Times New Roman" pitchFamily="18" charset="0"/>
                <a:cs typeface="Times New Roman" pitchFamily="18" charset="0"/>
              </a:rPr>
              <a:t>Outcome: Enrollment Shares</a:t>
            </a:r>
            <a:br>
              <a:rPr lang="en-US" sz="3200" dirty="0" smtClean="0">
                <a:effectLst>
                  <a:outerShdw blurRad="50800" dist="38100" dir="8100000" algn="tr" rotWithShape="0">
                    <a:prstClr val="black">
                      <a:alpha val="40000"/>
                    </a:prstClr>
                  </a:outerShdw>
                </a:effectLst>
                <a:latin typeface="Times New Roman" pitchFamily="18" charset="0"/>
                <a:cs typeface="Times New Roman" pitchFamily="18" charset="0"/>
              </a:rPr>
            </a:br>
            <a:r>
              <a:rPr lang="en-US" sz="3200" dirty="0" smtClean="0">
                <a:effectLst>
                  <a:outerShdw blurRad="50800" dist="38100" dir="8100000" algn="tr" rotWithShape="0">
                    <a:prstClr val="black">
                      <a:alpha val="40000"/>
                    </a:prstClr>
                  </a:outerShdw>
                </a:effectLst>
                <a:latin typeface="Times New Roman" pitchFamily="18" charset="0"/>
                <a:cs typeface="Times New Roman" pitchFamily="18" charset="0"/>
              </a:rPr>
              <a:t> Large firms</a:t>
            </a:r>
            <a:endParaRPr lang="en-US" sz="3200" dirty="0"/>
          </a:p>
        </p:txBody>
      </p:sp>
      <p:graphicFrame>
        <p:nvGraphicFramePr>
          <p:cNvPr id="4" name="Content Placeholder 3"/>
          <p:cNvGraphicFramePr>
            <a:graphicFrameLocks noGrp="1"/>
          </p:cNvGraphicFramePr>
          <p:nvPr>
            <p:ph idx="1"/>
          </p:nvPr>
        </p:nvGraphicFramePr>
        <p:xfrm>
          <a:off x="503548" y="2528900"/>
          <a:ext cx="7993063" cy="3543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9512" y="1520788"/>
            <a:ext cx="864096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What if we increase the “% in  two-worker families”?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467600" cy="1028700"/>
          </a:xfrm>
        </p:spPr>
        <p:txBody>
          <a:bodyPr/>
          <a:lstStyle/>
          <a:p>
            <a:r>
              <a:rPr lang="en-US" sz="3200" dirty="0" smtClean="0">
                <a:latin typeface="Times New Roman" pitchFamily="18" charset="0"/>
                <a:cs typeface="Times New Roman" pitchFamily="18" charset="0"/>
              </a:rPr>
              <a:t>Outcome: Cash Incentives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179512" y="1376772"/>
            <a:ext cx="8583488" cy="5184576"/>
          </a:xfrm>
        </p:spPr>
        <p:txBody>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Large firms:</a:t>
            </a:r>
          </a:p>
          <a:p>
            <a:pPr lvl="1"/>
            <a:r>
              <a:rPr lang="en-US" sz="2400" dirty="0" smtClean="0">
                <a:solidFill>
                  <a:schemeClr val="accent2"/>
                </a:solidFill>
                <a:effectLst>
                  <a:outerShdw blurRad="50800" dist="38100" dir="8100000" algn="tr" rotWithShape="0">
                    <a:prstClr val="black">
                      <a:alpha val="40000"/>
                    </a:prstClr>
                  </a:outerShdw>
                </a:effectLst>
                <a:latin typeface="Times New Roman" pitchFamily="18" charset="0"/>
                <a:cs typeface="Times New Roman" pitchFamily="18" charset="0"/>
              </a:rPr>
              <a:t>More </a:t>
            </a:r>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likely to offer cash incentive as proportion with children increases</a:t>
            </a:r>
          </a:p>
          <a:p>
            <a:pPr lvl="2"/>
            <a:r>
              <a:rPr lang="en-US" sz="2000" dirty="0" smtClean="0">
                <a:effectLst>
                  <a:outerShdw blurRad="50800" dist="38100" dir="8100000" algn="tr" rotWithShape="0">
                    <a:prstClr val="black">
                      <a:alpha val="40000"/>
                    </a:prstClr>
                  </a:outerShdw>
                </a:effectLst>
                <a:latin typeface="Times New Roman" pitchFamily="18" charset="0"/>
                <a:cs typeface="Times New Roman" pitchFamily="18" charset="0"/>
              </a:rPr>
              <a:t> May reflect that these employees are more likely to enroll in expensive family coverage</a:t>
            </a:r>
          </a:p>
          <a:p>
            <a:pPr lvl="1"/>
            <a:r>
              <a:rPr lang="en-US" sz="2400" dirty="0" smtClean="0">
                <a:solidFill>
                  <a:schemeClr val="accent2"/>
                </a:solidFill>
                <a:effectLst>
                  <a:outerShdw blurRad="50800" dist="38100" dir="8100000" algn="tr" rotWithShape="0">
                    <a:prstClr val="black">
                      <a:alpha val="40000"/>
                    </a:prstClr>
                  </a:outerShdw>
                </a:effectLst>
                <a:latin typeface="Times New Roman" pitchFamily="18" charset="0"/>
                <a:cs typeface="Times New Roman" pitchFamily="18" charset="0"/>
              </a:rPr>
              <a:t>Less</a:t>
            </a:r>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 likely to offer cash incentive as the proportion in two-worker families increases </a:t>
            </a:r>
          </a:p>
          <a:p>
            <a:pPr lvl="2"/>
            <a:r>
              <a:rPr lang="en-US" sz="2000" dirty="0" smtClean="0">
                <a:effectLst>
                  <a:outerShdw blurRad="50800" dist="38100" dir="8100000" algn="tr" rotWithShape="0">
                    <a:prstClr val="black">
                      <a:alpha val="40000"/>
                    </a:prstClr>
                  </a:outerShdw>
                </a:effectLst>
                <a:latin typeface="Times New Roman" pitchFamily="18" charset="0"/>
                <a:cs typeface="Times New Roman" pitchFamily="18" charset="0"/>
              </a:rPr>
              <a:t> May reflect that these employees are less likely to enroll in family coverage</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Small firms:</a:t>
            </a:r>
          </a:p>
          <a:p>
            <a:pPr lvl="1"/>
            <a:r>
              <a:rPr lang="en-US" sz="2400" dirty="0" smtClean="0">
                <a:effectLst>
                  <a:outerShdw blurRad="50800" dist="38100" dir="8100000" algn="tr" rotWithShape="0">
                    <a:prstClr val="black">
                      <a:alpha val="40000"/>
                    </a:prstClr>
                  </a:outerShdw>
                </a:effectLst>
                <a:latin typeface="Times New Roman" pitchFamily="18" charset="0"/>
                <a:cs typeface="Times New Roman" pitchFamily="18" charset="0"/>
              </a:rPr>
              <a:t>Positive, significant effects on variables associated with alternative sources of coverage for children and adults</a:t>
            </a:r>
          </a:p>
        </p:txBody>
      </p:sp>
    </p:spTree>
    <p:extLst>
      <p:ext uri="{BB962C8B-B14F-4D97-AF65-F5344CB8AC3E}">
        <p14:creationId xmlns:p14="http://schemas.microsoft.com/office/powerpoint/2010/main" xmlns="" val="38139369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ln>
            <a:noFill/>
          </a:ln>
        </p:spPr>
        <p:txBody>
          <a:bodyPr/>
          <a:lstStyle/>
          <a:p>
            <a:r>
              <a:rPr lang="en-US" sz="3200" dirty="0" smtClean="0">
                <a:latin typeface="Times New Roman" pitchFamily="18" charset="0"/>
                <a:cs typeface="Times New Roman" pitchFamily="18" charset="0"/>
              </a:rPr>
              <a:t>Summary</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51520" y="1088740"/>
            <a:ext cx="8640960" cy="5616624"/>
          </a:xfrm>
        </p:spPr>
        <p:txBody>
          <a:bodyPr/>
          <a:lstStyle/>
          <a:p>
            <a:pPr lvl="2"/>
            <a:endParaRPr lang="en-US" dirty="0" smtClean="0">
              <a:latin typeface="Times New Roman" pitchFamily="18" charset="0"/>
              <a:cs typeface="Times New Roman" pitchFamily="18" charset="0"/>
            </a:endParaRP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Alternative sources of coverage affect:</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 Offers of coverage</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 Restrictions/incentives by employers</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 Premium contributions</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 Enrollment decisions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No distinction can be made between </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Employers acting as agents for workers</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Strategically encouraging alternative coverage</a:t>
            </a:r>
          </a:p>
        </p:txBody>
      </p:sp>
    </p:spTree>
    <p:extLst>
      <p:ext uri="{BB962C8B-B14F-4D97-AF65-F5344CB8AC3E}">
        <p14:creationId xmlns:p14="http://schemas.microsoft.com/office/powerpoint/2010/main" xmlns="" val="32646512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ln>
            <a:noFill/>
          </a:ln>
        </p:spPr>
        <p:txBody>
          <a:bodyPr/>
          <a:lstStyle/>
          <a:p>
            <a:r>
              <a:rPr lang="en-US" sz="3200" dirty="0" smtClean="0">
                <a:latin typeface="Times New Roman" pitchFamily="18" charset="0"/>
                <a:cs typeface="Times New Roman" pitchFamily="18" charset="0"/>
              </a:rPr>
              <a:t>The Affordable Care Act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15516" y="980728"/>
            <a:ext cx="8771892" cy="5652628"/>
          </a:xfrm>
        </p:spPr>
        <p:txBody>
          <a:bodyPr/>
          <a:lstStyle/>
          <a:p>
            <a:pPr lvl="2"/>
            <a:endParaRPr lang="en-US" dirty="0" smtClean="0">
              <a:latin typeface="Times New Roman" pitchFamily="18" charset="0"/>
              <a:cs typeface="Times New Roman" pitchFamily="18" charset="0"/>
            </a:endParaRPr>
          </a:p>
          <a:p>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The ACA introduced new alternative sources of coverage and new incentives for workers and employers.</a:t>
            </a:r>
          </a:p>
          <a:p>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Understanding how dependent coverage has changed in  recent years helps set the context for changes that will occur under the ACA.</a:t>
            </a:r>
          </a:p>
          <a:p>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264651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Average Employer-Sponsored Health Insurance Premiums: 2011</a:t>
            </a:r>
            <a:endParaRPr lang="en-US" sz="3200" dirty="0">
              <a:latin typeface="Times New Roman" pitchFamily="18" charset="0"/>
              <a:cs typeface="Times New Roman" pitchFamily="18" charset="0"/>
            </a:endParaRPr>
          </a:p>
        </p:txBody>
      </p:sp>
      <p:graphicFrame>
        <p:nvGraphicFramePr>
          <p:cNvPr id="4" name="Table Placeholder 3"/>
          <p:cNvGraphicFramePr>
            <a:graphicFrameLocks noGrp="1"/>
          </p:cNvGraphicFramePr>
          <p:nvPr>
            <p:ph type="tbl" idx="1"/>
          </p:nvPr>
        </p:nvGraphicFramePr>
        <p:xfrm>
          <a:off x="611560" y="1880828"/>
          <a:ext cx="7848872" cy="3629858"/>
        </p:xfrm>
        <a:graphic>
          <a:graphicData uri="http://schemas.openxmlformats.org/drawingml/2006/table">
            <a:tbl>
              <a:tblPr firstRow="1" bandRow="1">
                <a:tableStyleId>{5C22544A-7EE6-4342-B048-85BDC9FD1C3A}</a:tableStyleId>
              </a:tblPr>
              <a:tblGrid>
                <a:gridCol w="1962218"/>
                <a:gridCol w="1962218"/>
                <a:gridCol w="1962218"/>
                <a:gridCol w="1962218"/>
              </a:tblGrid>
              <a:tr h="824819">
                <a:tc>
                  <a:txBody>
                    <a:bodyPr/>
                    <a:lstStyle/>
                    <a:p>
                      <a:endParaRPr lang="en-US" sz="1800" dirty="0"/>
                    </a:p>
                  </a:txBody>
                  <a:tcPr/>
                </a:tc>
                <a:tc>
                  <a:txBody>
                    <a:bodyPr/>
                    <a:lstStyle/>
                    <a:p>
                      <a:r>
                        <a:rPr lang="en-US" sz="1800" dirty="0" smtClean="0">
                          <a:solidFill>
                            <a:schemeClr val="bg2"/>
                          </a:solidFill>
                          <a:latin typeface="Times New Roman" pitchFamily="18" charset="0"/>
                          <a:cs typeface="Times New Roman" pitchFamily="18" charset="0"/>
                        </a:rPr>
                        <a:t>Single</a:t>
                      </a:r>
                      <a:endParaRPr lang="en-US" sz="1800" dirty="0">
                        <a:solidFill>
                          <a:schemeClr val="bg2"/>
                        </a:solidFill>
                        <a:latin typeface="Times New Roman" pitchFamily="18" charset="0"/>
                        <a:cs typeface="Times New Roman" pitchFamily="18" charset="0"/>
                      </a:endParaRPr>
                    </a:p>
                  </a:txBody>
                  <a:tcPr/>
                </a:tc>
                <a:tc>
                  <a:txBody>
                    <a:bodyPr/>
                    <a:lstStyle/>
                    <a:p>
                      <a:r>
                        <a:rPr lang="en-US" sz="1800" dirty="0" smtClean="0">
                          <a:solidFill>
                            <a:schemeClr val="bg2"/>
                          </a:solidFill>
                          <a:latin typeface="Times New Roman" pitchFamily="18" charset="0"/>
                          <a:cs typeface="Times New Roman" pitchFamily="18" charset="0"/>
                        </a:rPr>
                        <a:t>Employee-Plus-One</a:t>
                      </a:r>
                      <a:endParaRPr lang="en-US" sz="1800" dirty="0">
                        <a:solidFill>
                          <a:schemeClr val="bg2"/>
                        </a:solidFill>
                        <a:latin typeface="Times New Roman" pitchFamily="18" charset="0"/>
                        <a:cs typeface="Times New Roman" pitchFamily="18" charset="0"/>
                      </a:endParaRPr>
                    </a:p>
                  </a:txBody>
                  <a:tcPr/>
                </a:tc>
                <a:tc>
                  <a:txBody>
                    <a:bodyPr/>
                    <a:lstStyle/>
                    <a:p>
                      <a:r>
                        <a:rPr lang="en-US" sz="1800" dirty="0" smtClean="0">
                          <a:solidFill>
                            <a:schemeClr val="bg2"/>
                          </a:solidFill>
                          <a:latin typeface="Times New Roman" pitchFamily="18" charset="0"/>
                          <a:cs typeface="Times New Roman" pitchFamily="18" charset="0"/>
                        </a:rPr>
                        <a:t>Family</a:t>
                      </a:r>
                      <a:endParaRPr lang="en-US" sz="1800" dirty="0">
                        <a:solidFill>
                          <a:schemeClr val="bg2"/>
                        </a:solidFill>
                        <a:latin typeface="Times New Roman" pitchFamily="18" charset="0"/>
                        <a:cs typeface="Times New Roman" pitchFamily="18" charset="0"/>
                      </a:endParaRPr>
                    </a:p>
                  </a:txBody>
                  <a:tcPr/>
                </a:tc>
              </a:tr>
              <a:tr h="477871">
                <a:tc>
                  <a:txBody>
                    <a:bodyPr/>
                    <a:lstStyle/>
                    <a:p>
                      <a:r>
                        <a:rPr lang="en-US" sz="1800" dirty="0" smtClean="0">
                          <a:latin typeface="Times New Roman" pitchFamily="18" charset="0"/>
                          <a:cs typeface="Times New Roman" pitchFamily="18" charset="0"/>
                        </a:rPr>
                        <a:t>Total Premium</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$5,222</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$10,329</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$15,022</a:t>
                      </a:r>
                      <a:endParaRPr lang="en-US" sz="1800" dirty="0">
                        <a:latin typeface="Times New Roman" pitchFamily="18" charset="0"/>
                        <a:cs typeface="Times New Roman" pitchFamily="18" charset="0"/>
                      </a:endParaRPr>
                    </a:p>
                  </a:txBody>
                  <a:tcPr/>
                </a:tc>
              </a:tr>
              <a:tr h="677530">
                <a:tc>
                  <a:txBody>
                    <a:bodyPr/>
                    <a:lstStyle/>
                    <a:p>
                      <a:r>
                        <a:rPr lang="en-US" sz="1800" dirty="0" smtClean="0">
                          <a:latin typeface="Times New Roman" pitchFamily="18" charset="0"/>
                          <a:cs typeface="Times New Roman" pitchFamily="18" charset="0"/>
                        </a:rPr>
                        <a:t>Employee Contribution</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$1,090</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  2,736</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  3,962</a:t>
                      </a:r>
                      <a:endParaRPr lang="en-US" sz="1800" dirty="0">
                        <a:latin typeface="Times New Roman" pitchFamily="18" charset="0"/>
                        <a:cs typeface="Times New Roman" pitchFamily="18" charset="0"/>
                      </a:endParaRPr>
                    </a:p>
                  </a:txBody>
                  <a:tcPr/>
                </a:tc>
              </a:tr>
              <a:tr h="824819">
                <a:tc>
                  <a:txBody>
                    <a:bodyPr/>
                    <a:lstStyle/>
                    <a:p>
                      <a:r>
                        <a:rPr lang="en-US" sz="1800" dirty="0" smtClean="0">
                          <a:latin typeface="Times New Roman" pitchFamily="18" charset="0"/>
                          <a:cs typeface="Times New Roman" pitchFamily="18" charset="0"/>
                        </a:rPr>
                        <a:t>Employer Contribution</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$4,132</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  7,593</a:t>
                      </a:r>
                      <a:endParaRPr lang="en-US" sz="1800" dirty="0">
                        <a:latin typeface="Times New Roman" pitchFamily="18" charset="0"/>
                        <a:cs typeface="Times New Roman" pitchFamily="18" charset="0"/>
                      </a:endParaRPr>
                    </a:p>
                  </a:txBody>
                  <a:tcPr/>
                </a:tc>
                <a:tc>
                  <a:txBody>
                    <a:bodyPr/>
                    <a:lstStyle/>
                    <a:p>
                      <a:pPr algn="ctr"/>
                      <a:r>
                        <a:rPr lang="en-US" sz="1800" dirty="0" smtClean="0">
                          <a:latin typeface="Times New Roman" pitchFamily="18" charset="0"/>
                          <a:cs typeface="Times New Roman" pitchFamily="18" charset="0"/>
                        </a:rPr>
                        <a:t>$11,060</a:t>
                      </a:r>
                      <a:endParaRPr lang="en-US" sz="1800" dirty="0">
                        <a:latin typeface="Times New Roman" pitchFamily="18" charset="0"/>
                        <a:cs typeface="Times New Roman" pitchFamily="18" charset="0"/>
                      </a:endParaRPr>
                    </a:p>
                  </a:txBody>
                  <a:tcPr/>
                </a:tc>
              </a:tr>
              <a:tr h="824819">
                <a:tc gridSpan="4">
                  <a:txBody>
                    <a:bodyPr/>
                    <a:lstStyle/>
                    <a:p>
                      <a:r>
                        <a:rPr lang="en-US" sz="1800" dirty="0" smtClean="0">
                          <a:latin typeface="Times New Roman" pitchFamily="18" charset="0"/>
                          <a:cs typeface="Times New Roman" pitchFamily="18" charset="0"/>
                        </a:rPr>
                        <a:t>Source:</a:t>
                      </a:r>
                      <a:r>
                        <a:rPr lang="en-US" sz="1800" baseline="0" dirty="0" smtClean="0">
                          <a:latin typeface="Times New Roman" pitchFamily="18" charset="0"/>
                          <a:cs typeface="Times New Roman" pitchFamily="18" charset="0"/>
                        </a:rPr>
                        <a:t>  2011 Medical Expenditure Panel Survey – Insurance Component, Private Sector Establishments</a:t>
                      </a:r>
                      <a:endParaRPr lang="en-US" sz="1800"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33" y="381000"/>
            <a:ext cx="6663268" cy="844550"/>
          </a:xfrm>
        </p:spPr>
        <p:txBody>
          <a:bodyPr/>
          <a:lstStyle/>
          <a:p>
            <a:r>
              <a:rPr lang="en-US" sz="3200" dirty="0" smtClean="0">
                <a:latin typeface="Times New Roman" pitchFamily="18" charset="0"/>
                <a:cs typeface="Times New Roman" pitchFamily="18" charset="0"/>
              </a:rPr>
              <a:t>Employees’  Enrollment Decisions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143508" y="1448780"/>
            <a:ext cx="8532948" cy="4952020"/>
          </a:xfrm>
        </p:spPr>
        <p:txBody>
          <a:bodyPr>
            <a:normAutofit/>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Two-worker Couples with Two Offers of Insurance:</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Without children</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2 single policies vs. 1 family policy?</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Employee-plus-one coverage, if available?</a:t>
            </a:r>
          </a:p>
          <a:p>
            <a:pPr lvl="1"/>
            <a:endParaRPr lang="en-US"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With children:</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Are eligible for public coverage?</a:t>
            </a:r>
          </a:p>
          <a:p>
            <a:pPr lvl="1"/>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Different sources of coverage to cover everyone?</a:t>
            </a: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pPr marL="320040" lvl="1" indent="0">
              <a:buNone/>
            </a:pP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4209389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33" y="381000"/>
            <a:ext cx="6663268" cy="844550"/>
          </a:xfrm>
        </p:spPr>
        <p:txBody>
          <a:bodyPr/>
          <a:lstStyle/>
          <a:p>
            <a:r>
              <a:rPr lang="en-US" sz="3200" dirty="0" smtClean="0">
                <a:latin typeface="Times New Roman" pitchFamily="18" charset="0"/>
                <a:cs typeface="Times New Roman" pitchFamily="18" charset="0"/>
              </a:rPr>
              <a:t>Employers’ Decisions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16024" y="1412776"/>
            <a:ext cx="8927976" cy="5292588"/>
          </a:xfrm>
        </p:spPr>
        <p:txBody>
          <a:bodyPr>
            <a:normAutofit/>
          </a:bodyPr>
          <a:lstStyle/>
          <a:p>
            <a:endParaRPr lang="en-US" dirty="0" smtClean="0">
              <a:effectLst>
                <a:outerShdw blurRad="38100" dist="38100" dir="7800000" algn="tl">
                  <a:srgbClr val="000000">
                    <a:alpha val="43137"/>
                  </a:srgbClr>
                </a:outerShdw>
              </a:effectLst>
              <a:latin typeface="Times New Roman" pitchFamily="18" charset="0"/>
              <a:cs typeface="Times New Roman" pitchFamily="18" charset="0"/>
            </a:endParaRPr>
          </a:p>
          <a:p>
            <a:r>
              <a:rPr lang="en-US" sz="2800" dirty="0" smtClean="0">
                <a:effectLst>
                  <a:outerShdw blurRad="38100" dist="38100" dir="7800000" algn="tl">
                    <a:srgbClr val="000000">
                      <a:alpha val="43137"/>
                    </a:srgbClr>
                  </a:outerShdw>
                </a:effectLst>
                <a:latin typeface="Times New Roman" pitchFamily="18" charset="0"/>
                <a:cs typeface="Times New Roman" pitchFamily="18" charset="0"/>
              </a:rPr>
              <a:t>Offer coverage at all?</a:t>
            </a:r>
          </a:p>
          <a:p>
            <a:r>
              <a:rPr lang="en-US" sz="2800" dirty="0" smtClean="0">
                <a:effectLst>
                  <a:outerShdw blurRad="38100" dist="38100" dir="7800000" algn="tl">
                    <a:srgbClr val="000000">
                      <a:alpha val="43137"/>
                    </a:srgbClr>
                  </a:outerShdw>
                </a:effectLst>
                <a:latin typeface="Times New Roman" pitchFamily="18" charset="0"/>
                <a:cs typeface="Times New Roman" pitchFamily="18" charset="0"/>
              </a:rPr>
              <a:t>Offer dependent coverage?</a:t>
            </a:r>
          </a:p>
          <a:p>
            <a:r>
              <a:rPr lang="en-US" sz="2800" dirty="0" smtClean="0">
                <a:effectLst>
                  <a:outerShdw blurRad="38100" dist="38100" dir="7800000" algn="tl">
                    <a:srgbClr val="000000">
                      <a:alpha val="43137"/>
                    </a:srgbClr>
                  </a:outerShdw>
                </a:effectLst>
                <a:latin typeface="Times New Roman" pitchFamily="18" charset="0"/>
                <a:cs typeface="Times New Roman" pitchFamily="18" charset="0"/>
              </a:rPr>
              <a:t>How to set employee contributions?</a:t>
            </a:r>
          </a:p>
          <a:p>
            <a:r>
              <a:rPr lang="en-US" sz="2800" dirty="0" smtClean="0">
                <a:effectLst>
                  <a:outerShdw blurRad="38100" dist="38100" dir="7800000" algn="tl">
                    <a:srgbClr val="000000">
                      <a:alpha val="43137"/>
                    </a:srgbClr>
                  </a:outerShdw>
                </a:effectLst>
                <a:latin typeface="Times New Roman" pitchFamily="18" charset="0"/>
                <a:cs typeface="Times New Roman" pitchFamily="18" charset="0"/>
              </a:rPr>
              <a:t>Restrict access to coverage for worker’s spouse?</a:t>
            </a:r>
          </a:p>
          <a:p>
            <a:r>
              <a:rPr lang="en-US" sz="2800" dirty="0" smtClean="0">
                <a:effectLst>
                  <a:outerShdw blurRad="38100" dist="38100" dir="7800000" algn="tl">
                    <a:srgbClr val="000000">
                      <a:alpha val="43137"/>
                    </a:srgbClr>
                  </a:outerShdw>
                </a:effectLst>
                <a:latin typeface="Times New Roman" pitchFamily="18" charset="0"/>
                <a:cs typeface="Times New Roman" pitchFamily="18" charset="0"/>
              </a:rPr>
              <a:t>Offer cash incentives if workers decline coverage?</a:t>
            </a:r>
            <a:endParaRPr lang="en-US" sz="2800"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pPr lvl="1"/>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pPr lvl="1"/>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smtClean="0">
              <a:effectLst/>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pPr marL="320040" lvl="1" indent="0">
              <a:buNone/>
            </a:pP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4209389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628" y="296652"/>
            <a:ext cx="6192688" cy="984374"/>
          </a:xfrm>
        </p:spPr>
        <p:txBody>
          <a:bodyPr/>
          <a:lstStyle/>
          <a:p>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Prior Literature</a:t>
            </a:r>
            <a:br>
              <a:rPr lang="en-U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15516" y="1520788"/>
            <a:ext cx="8748972" cy="4880012"/>
          </a:xfrm>
        </p:spPr>
        <p:txBody>
          <a:bodyPr>
            <a:normAutofit/>
          </a:bodyPr>
          <a:lstStyle/>
          <a:p>
            <a:pPr>
              <a:buNone/>
            </a:pPr>
            <a:r>
              <a:rPr lang="en-US" sz="2800" dirty="0" smtClean="0">
                <a:solidFill>
                  <a:schemeClr val="tx1"/>
                </a:solidFill>
                <a:effectLst>
                  <a:outerShdw blurRad="50800" dist="38100" dir="8100000" algn="tr" rotWithShape="0">
                    <a:prstClr val="black">
                      <a:alpha val="40000"/>
                    </a:prstClr>
                  </a:outerShdw>
                </a:effectLst>
                <a:latin typeface="Times New Roman" pitchFamily="18" charset="0"/>
                <a:cs typeface="Times New Roman" pitchFamily="18" charset="0"/>
              </a:rPr>
              <a:t>On effects of coverage through a working spouse:</a:t>
            </a:r>
          </a:p>
          <a:p>
            <a:r>
              <a:rPr lang="en-US" sz="2800" dirty="0" err="1" smtClean="0">
                <a:effectLst>
                  <a:outerShdw blurRad="50800" dist="38100" dir="8100000" algn="tr" rotWithShape="0">
                    <a:prstClr val="black">
                      <a:alpha val="40000"/>
                    </a:prstClr>
                  </a:outerShdw>
                </a:effectLst>
                <a:latin typeface="Times New Roman" pitchFamily="18" charset="0"/>
                <a:cs typeface="Times New Roman" pitchFamily="18" charset="0"/>
              </a:rPr>
              <a:t>Dranove</a:t>
            </a: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 </a:t>
            </a:r>
            <a:r>
              <a:rPr lang="en-US" sz="2800" dirty="0" err="1" smtClean="0">
                <a:effectLst>
                  <a:outerShdw blurRad="50800" dist="38100" dir="8100000" algn="tr" rotWithShape="0">
                    <a:prstClr val="black">
                      <a:alpha val="40000"/>
                    </a:prstClr>
                  </a:outerShdw>
                </a:effectLst>
                <a:latin typeface="Times New Roman" pitchFamily="18" charset="0"/>
                <a:cs typeface="Times New Roman" pitchFamily="18" charset="0"/>
              </a:rPr>
              <a:t>Spier</a:t>
            </a: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 and Baker (2001)</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Vistnes, Morrisey, Jensen (2006)</a:t>
            </a:r>
          </a:p>
          <a:p>
            <a:endPar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endParaRPr>
          </a:p>
          <a:p>
            <a:pPr>
              <a:buNone/>
            </a:pPr>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On effects of public coverage for children:</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Shore-Sheppard, Buchmueller, Jensen (2000)</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Buchmueller, Cooper, Simon and Vistnes (2005)</a:t>
            </a:r>
          </a:p>
          <a:p>
            <a:pPr lvl="1">
              <a:buNone/>
            </a:pPr>
            <a:r>
              <a:rPr lang="en-US" dirty="0" smtClean="0">
                <a:effectLst>
                  <a:outerShdw blurRad="50800" dist="38100" dir="8100000" algn="tr" rotWithShape="0">
                    <a:prstClr val="black">
                      <a:alpha val="40000"/>
                    </a:prstClr>
                  </a:outerShdw>
                </a:effectLst>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pPr marL="320040" lvl="1" indent="0">
              <a:buNone/>
            </a:pP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4209389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33" y="381000"/>
            <a:ext cx="6434667" cy="844550"/>
          </a:xfrm>
        </p:spPr>
        <p:txBody>
          <a:bodyPr/>
          <a:lstStyle/>
          <a:p>
            <a:r>
              <a:rPr lang="en-US" sz="3200" dirty="0" smtClean="0">
                <a:latin typeface="Times New Roman" pitchFamily="18" charset="0"/>
                <a:cs typeface="Times New Roman" pitchFamily="18" charset="0"/>
              </a:rPr>
              <a:t>Changes in Dependent Coverage 2000-2008</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15516" y="1628800"/>
            <a:ext cx="8386617" cy="4772000"/>
          </a:xfrm>
        </p:spPr>
        <p:txBody>
          <a:bodyPr>
            <a:normAutofit/>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Dependent coverage is less likely to be offered at small employers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Employee-plus-one coverage more likely to be offered</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Employee premium contributions have risen</a:t>
            </a:r>
          </a:p>
          <a:p>
            <a:pPr lvl="1"/>
            <a:endParaRPr lang="en-US" dirty="0" smtClean="0">
              <a:latin typeface="Times New Roman" pitchFamily="18" charset="0"/>
              <a:cs typeface="Times New Roman" pitchFamily="18" charset="0"/>
            </a:endParaRPr>
          </a:p>
          <a:p>
            <a:pPr marL="320040" lvl="1" indent="0">
              <a:buNone/>
            </a:pP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4209389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smtClean="0">
                <a:latin typeface="Times New Roman" pitchFamily="18" charset="0"/>
                <a:cs typeface="Times New Roman" pitchFamily="18" charset="0"/>
              </a:rPr>
              <a:t>Availability of Dependent Coverage</a:t>
            </a:r>
            <a:r>
              <a:rPr lang="en-US" sz="3200" dirty="0" smtClean="0"/>
              <a:t/>
            </a:r>
            <a:br>
              <a:rPr lang="en-US" sz="3200" dirty="0" smtClean="0"/>
            </a:br>
            <a:endParaRPr lang="en-US" sz="3200" dirty="0"/>
          </a:p>
        </p:txBody>
      </p:sp>
      <p:sp>
        <p:nvSpPr>
          <p:cNvPr id="5" name="Text Placeholder 4"/>
          <p:cNvSpPr>
            <a:spLocks noGrp="1"/>
          </p:cNvSpPr>
          <p:nvPr>
            <p:ph type="body" idx="1"/>
          </p:nvPr>
        </p:nvSpPr>
        <p:spPr>
          <a:xfrm>
            <a:off x="457200" y="1448780"/>
            <a:ext cx="4040012" cy="726095"/>
          </a:xfrm>
        </p:spPr>
        <p:txBody>
          <a:bodyPr/>
          <a:lstStyle/>
          <a:p>
            <a:r>
              <a:rPr lang="en-US" dirty="0" smtClean="0"/>
              <a:t>Firms with &lt; 10 workers</a:t>
            </a:r>
            <a:endParaRPr lang="en-US" dirty="0"/>
          </a:p>
        </p:txBody>
      </p:sp>
      <p:graphicFrame>
        <p:nvGraphicFramePr>
          <p:cNvPr id="10" name="Content Placeholder 9"/>
          <p:cNvGraphicFramePr>
            <a:graphicFrameLocks noGrp="1"/>
          </p:cNvGraphicFramePr>
          <p:nvPr>
            <p:ph sz="half" idx="2"/>
          </p:nvPr>
        </p:nvGraphicFramePr>
        <p:xfrm>
          <a:off x="539552" y="2240868"/>
          <a:ext cx="3888432"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a:spLocks noGrp="1"/>
          </p:cNvSpPr>
          <p:nvPr>
            <p:ph type="body" sz="quarter" idx="3"/>
          </p:nvPr>
        </p:nvSpPr>
        <p:spPr/>
        <p:txBody>
          <a:bodyPr/>
          <a:lstStyle/>
          <a:p>
            <a:r>
              <a:rPr lang="en-US" dirty="0" smtClean="0"/>
              <a:t>All Firms</a:t>
            </a:r>
            <a:endParaRPr lang="en-US" dirty="0"/>
          </a:p>
        </p:txBody>
      </p:sp>
      <p:graphicFrame>
        <p:nvGraphicFramePr>
          <p:cNvPr id="11" name="Content Placeholder 10"/>
          <p:cNvGraphicFramePr>
            <a:graphicFrameLocks noGrp="1"/>
          </p:cNvGraphicFramePr>
          <p:nvPr>
            <p:ph sz="quarter" idx="4"/>
          </p:nvPr>
        </p:nvGraphicFramePr>
        <p:xfrm>
          <a:off x="4535997" y="2174874"/>
          <a:ext cx="4150804" cy="4062437"/>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503548" y="6165304"/>
            <a:ext cx="7128792" cy="369332"/>
          </a:xfrm>
          <a:prstGeom prst="rect">
            <a:avLst/>
          </a:prstGeom>
          <a:noFill/>
        </p:spPr>
        <p:txBody>
          <a:bodyPr wrap="square" rtlCol="0">
            <a:spAutoFit/>
          </a:bodyPr>
          <a:lstStyle/>
          <a:p>
            <a:r>
              <a:rPr lang="en-US" dirty="0" smtClean="0"/>
              <a:t>Source:  Vistnes, </a:t>
            </a:r>
            <a:r>
              <a:rPr lang="en-US" dirty="0" err="1" smtClean="0"/>
              <a:t>Zawacki</a:t>
            </a:r>
            <a:r>
              <a:rPr lang="en-US" dirty="0" smtClean="0"/>
              <a:t>, Simon and Taylor (2012)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5867400" cy="800100"/>
          </a:xfrm>
        </p:spPr>
        <p:txBody>
          <a:bodyPr/>
          <a:lstStyle/>
          <a:p>
            <a:r>
              <a:rPr lang="en-US" sz="3200" dirty="0" smtClean="0">
                <a:latin typeface="Times New Roman" pitchFamily="18" charset="0"/>
                <a:cs typeface="Times New Roman" pitchFamily="18" charset="0"/>
              </a:rPr>
              <a:t>Goals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52600"/>
            <a:ext cx="8297333" cy="4267200"/>
          </a:xfrm>
        </p:spPr>
        <p:txBody>
          <a:bodyPr>
            <a:noAutofit/>
          </a:bodyPr>
          <a:lstStyle/>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To re-examine the effects of alternative sources of coverage on a number of ESI outcomes</a:t>
            </a:r>
          </a:p>
          <a:p>
            <a:r>
              <a:rPr lang="en-US" sz="2800" dirty="0" smtClean="0">
                <a:effectLst>
                  <a:outerShdw blurRad="50800" dist="38100" dir="8100000" algn="tr" rotWithShape="0">
                    <a:prstClr val="black">
                      <a:alpha val="40000"/>
                    </a:prstClr>
                  </a:outerShdw>
                </a:effectLst>
                <a:latin typeface="Times New Roman" pitchFamily="18" charset="0"/>
                <a:cs typeface="Times New Roman" pitchFamily="18" charset="0"/>
              </a:rPr>
              <a:t>To take into account rising unemployment rates over our analysis period and investigate whether the effects of alternative sources differ at low and high unemployment rates</a:t>
            </a:r>
            <a:endParaRPr lang="en-US" sz="2800" dirty="0" smtClean="0">
              <a:effectLst>
                <a:outerShdw blurRad="50800" dist="38100" dir="5400000" algn="t" rotWithShape="0">
                  <a:prstClr val="black">
                    <a:alpha val="40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160593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JVsecondpagetemplate">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JVsecondpagetemplate</Template>
  <TotalTime>9156</TotalTime>
  <Words>1269</Words>
  <Application>Microsoft Office PowerPoint</Application>
  <PresentationFormat>On-screen Show (4:3)</PresentationFormat>
  <Paragraphs>285</Paragraphs>
  <Slides>25</Slides>
  <Notes>20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28" baseType="lpstr">
      <vt:lpstr>JVsecondpagetemplate</vt:lpstr>
      <vt:lpstr>Photo Editor Photo</vt:lpstr>
      <vt:lpstr>Microsoft Office Excel 97-2003 Worksheet</vt:lpstr>
      <vt:lpstr>All in the Family?   Children’s Public Coverage, Dual-Earner Households and Employer-Sponsored Insurance</vt:lpstr>
      <vt:lpstr>Motivation</vt:lpstr>
      <vt:lpstr>Average Employer-Sponsored Health Insurance Premiums: 2011</vt:lpstr>
      <vt:lpstr>Employees’  Enrollment Decisions</vt:lpstr>
      <vt:lpstr>Employers’ Decisions</vt:lpstr>
      <vt:lpstr> Prior Literature </vt:lpstr>
      <vt:lpstr>Changes in Dependent Coverage 2000-2008</vt:lpstr>
      <vt:lpstr>Availability of Dependent Coverage </vt:lpstr>
      <vt:lpstr>Goals</vt:lpstr>
      <vt:lpstr>MEPS-Insurance Component  (MEPS-IC)</vt:lpstr>
      <vt:lpstr>Data</vt:lpstr>
      <vt:lpstr>Dependent Variables: Establishment Level</vt:lpstr>
      <vt:lpstr> Dependent Variables:  Plan Level</vt:lpstr>
      <vt:lpstr>Key Independent Variables</vt:lpstr>
      <vt:lpstr>Other Explanatory Variables</vt:lpstr>
      <vt:lpstr>Outcome: Offer and Take-Up  Small Firms </vt:lpstr>
      <vt:lpstr>Offer model with unemployment interactions  Small firms</vt:lpstr>
      <vt:lpstr>Outcome: Offer Equation with Unemployment Interactions -  Small Firms</vt:lpstr>
      <vt:lpstr>Outcome: Family - Single Contributions  Large Firms</vt:lpstr>
      <vt:lpstr>Outcome: Spousal Restriction on Coverage  Large Firms</vt:lpstr>
      <vt:lpstr>Outcome: Family enrollment shares  Large firms</vt:lpstr>
      <vt:lpstr>Outcome: Enrollment Shares  Large firms</vt:lpstr>
      <vt:lpstr>Outcome: Cash Incentives</vt:lpstr>
      <vt:lpstr>Summary</vt:lpstr>
      <vt:lpstr>The Affordable Care Act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Minimum Wage Increases on Provision of Employer-Sponsored Insurance</dc:title>
  <dc:creator>kosali</dc:creator>
  <cp:lastModifiedBy>Rentex</cp:lastModifiedBy>
  <cp:revision>688</cp:revision>
  <dcterms:created xsi:type="dcterms:W3CDTF">2011-06-09T02:43:35Z</dcterms:created>
  <dcterms:modified xsi:type="dcterms:W3CDTF">2012-09-10T13:33:09Z</dcterms:modified>
</cp:coreProperties>
</file>