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11" r:id="rId2"/>
    <p:sldId id="312" r:id="rId3"/>
    <p:sldId id="271" r:id="rId4"/>
    <p:sldId id="280" r:id="rId5"/>
    <p:sldId id="317" r:id="rId6"/>
    <p:sldId id="314" r:id="rId7"/>
    <p:sldId id="315" r:id="rId8"/>
    <p:sldId id="298" r:id="rId9"/>
    <p:sldId id="269" r:id="rId10"/>
    <p:sldId id="313" r:id="rId11"/>
    <p:sldId id="300" r:id="rId12"/>
    <p:sldId id="283" r:id="rId13"/>
    <p:sldId id="307" r:id="rId14"/>
    <p:sldId id="316" r:id="rId15"/>
    <p:sldId id="286" r:id="rId16"/>
    <p:sldId id="302" r:id="rId17"/>
    <p:sldId id="275" r:id="rId18"/>
    <p:sldId id="301" r:id="rId19"/>
    <p:sldId id="310" r:id="rId20"/>
  </p:sldIdLst>
  <p:sldSz cx="10058400" cy="7772400"/>
  <p:notesSz cx="7315200" cy="96012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0202"/>
    <a:srgbClr val="E50202"/>
    <a:srgbClr val="F00202"/>
    <a:srgbClr val="005D00"/>
    <a:srgbClr val="006201"/>
    <a:srgbClr val="006901"/>
    <a:srgbClr val="FFFFCC"/>
    <a:srgbClr val="F7FECA"/>
    <a:srgbClr val="5285D8"/>
    <a:srgbClr val="4C76D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464" y="-846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17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777A9382-6E33-46C5-B270-0FA0BCC51DDA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27150" y="720725"/>
            <a:ext cx="46609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E1A3F5C5-C578-4E8D-B405-06355FA400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70257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F5C5-C578-4E8D-B405-06355FA4009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2"/>
            <a:ext cx="8549640" cy="166602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F1DD-4CF0-419E-AE3B-2BADE66473FC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31CA-D32E-4B7A-AD08-9C70BCB575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08362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F1DD-4CF0-419E-AE3B-2BADE66473FC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31CA-D32E-4B7A-AD08-9C70BCB575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6353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311257"/>
            <a:ext cx="2263140" cy="66317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311257"/>
            <a:ext cx="6621780" cy="66317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F1DD-4CF0-419E-AE3B-2BADE66473FC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31CA-D32E-4B7A-AD08-9C70BCB575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4113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F1DD-4CF0-419E-AE3B-2BADE66473FC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31CA-D32E-4B7A-AD08-9C70BCB575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25944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F1DD-4CF0-419E-AE3B-2BADE66473FC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31CA-D32E-4B7A-AD08-9C70BCB575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8386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813560"/>
            <a:ext cx="4442460" cy="512942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813560"/>
            <a:ext cx="4442460" cy="512942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F1DD-4CF0-419E-AE3B-2BADE66473FC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31CA-D32E-4B7A-AD08-9C70BCB575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41027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F1DD-4CF0-419E-AE3B-2BADE66473FC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31CA-D32E-4B7A-AD08-9C70BCB575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4723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F1DD-4CF0-419E-AE3B-2BADE66473FC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31CA-D32E-4B7A-AD08-9C70BCB575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99067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F1DD-4CF0-419E-AE3B-2BADE66473FC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31CA-D32E-4B7A-AD08-9C70BCB575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36782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F1DD-4CF0-419E-AE3B-2BADE66473FC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31CA-D32E-4B7A-AD08-9C70BCB575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66567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F1DD-4CF0-419E-AE3B-2BADE66473FC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31CA-D32E-4B7A-AD08-9C70BCB575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7051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129425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3F1DD-4CF0-419E-AE3B-2BADE66473FC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431CA-D32E-4B7A-AD08-9C70BCB575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6375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1018824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1018824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1018824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1018824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1018824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E50202"/>
                </a:solidFill>
              </a:rPr>
              <a:t>University of Wisconsin</a:t>
            </a:r>
            <a:br>
              <a:rPr lang="en-US" dirty="0" smtClean="0">
                <a:solidFill>
                  <a:srgbClr val="E50202"/>
                </a:solidFill>
              </a:rPr>
            </a:br>
            <a:r>
              <a:rPr lang="en-US" dirty="0" smtClean="0">
                <a:solidFill>
                  <a:srgbClr val="E50202"/>
                </a:solidFill>
              </a:rPr>
              <a:t>Active Aging Research Center</a:t>
            </a:r>
            <a:endParaRPr lang="en-US" dirty="0">
              <a:solidFill>
                <a:srgbClr val="E5020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National Advisory Committee Report and Update</a:t>
            </a:r>
          </a:p>
          <a:p>
            <a:r>
              <a:rPr lang="en-US" dirty="0" smtClean="0"/>
              <a:t>Dave Gustafson PI</a:t>
            </a:r>
          </a:p>
          <a:p>
            <a:r>
              <a:rPr lang="en-US" sz="2800" dirty="0" smtClean="0"/>
              <a:t>July 25 2012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685800"/>
            <a:ext cx="10058400" cy="12954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E50202"/>
                </a:solidFill>
              </a:rPr>
              <a:t>Focus</a:t>
            </a:r>
            <a:r>
              <a:rPr lang="en-US" sz="3200" dirty="0" smtClean="0">
                <a:solidFill>
                  <a:srgbClr val="E50202"/>
                </a:solidFill>
              </a:rPr>
              <a:t>: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400" dirty="0" smtClean="0"/>
              <a:t>Older adult (&gt;70; Hospital discharge in 180 days)</a:t>
            </a:r>
            <a:br>
              <a:rPr lang="en-US" sz="2400" dirty="0" smtClean="0"/>
            </a:br>
            <a:r>
              <a:rPr lang="en-US" sz="2400" b="1" dirty="0" smtClean="0"/>
              <a:t>and </a:t>
            </a:r>
            <a:r>
              <a:rPr lang="en-US" sz="2400" dirty="0" smtClean="0"/>
              <a:t>Family caregiver (Distant; Nearby; Live-in</a:t>
            </a:r>
            <a:r>
              <a:rPr lang="en-US" sz="3200" dirty="0" smtClean="0"/>
              <a:t>)</a:t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0" y="2057400"/>
            <a:ext cx="10058400" cy="6096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E50202"/>
                </a:solidFill>
              </a:rPr>
              <a:t>Measures</a:t>
            </a:r>
            <a:endParaRPr lang="en-US" sz="3200" dirty="0">
              <a:solidFill>
                <a:srgbClr val="E50202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0" y="2845859"/>
            <a:ext cx="4983480" cy="4926541"/>
          </a:xfrm>
        </p:spPr>
        <p:txBody>
          <a:bodyPr>
            <a:normAutofit fontScale="32500" lnSpcReduction="20000"/>
          </a:bodyPr>
          <a:lstStyle/>
          <a:p>
            <a:r>
              <a:rPr lang="en-US" sz="6769" dirty="0" smtClean="0"/>
              <a:t>Primary</a:t>
            </a:r>
            <a:endParaRPr lang="en-US" sz="6769" i="1" dirty="0" smtClean="0"/>
          </a:p>
          <a:p>
            <a:pPr lvl="1"/>
            <a:r>
              <a:rPr lang="en-US" sz="6769" b="1" i="1" dirty="0" smtClean="0"/>
              <a:t>Readmissions to hospital</a:t>
            </a:r>
          </a:p>
          <a:p>
            <a:pPr lvl="1"/>
            <a:r>
              <a:rPr lang="en-US" sz="6769" i="1" dirty="0" smtClean="0"/>
              <a:t>Health care costs</a:t>
            </a:r>
          </a:p>
          <a:p>
            <a:pPr lvl="1"/>
            <a:r>
              <a:rPr lang="en-US" sz="6769" i="1" dirty="0" smtClean="0"/>
              <a:t>% now living in ALF or NH</a:t>
            </a:r>
          </a:p>
          <a:p>
            <a:pPr lvl="1"/>
            <a:r>
              <a:rPr lang="en-US" sz="6769" i="1" dirty="0" smtClean="0"/>
              <a:t>Quality of life</a:t>
            </a:r>
          </a:p>
          <a:p>
            <a:r>
              <a:rPr lang="en-US" sz="6769" dirty="0" smtClean="0"/>
              <a:t>Asset Based Community Development</a:t>
            </a:r>
          </a:p>
          <a:p>
            <a:pPr lvl="1"/>
            <a:r>
              <a:rPr lang="en-US" sz="6769" b="1" dirty="0" smtClean="0"/>
              <a:t># uses of community resources</a:t>
            </a:r>
            <a:endParaRPr lang="en-US" sz="6769" dirty="0" smtClean="0"/>
          </a:p>
          <a:p>
            <a:pPr lvl="1"/>
            <a:r>
              <a:rPr lang="en-US" sz="6769" dirty="0" smtClean="0"/>
              <a:t>Type of resources used</a:t>
            </a:r>
          </a:p>
          <a:p>
            <a:pPr lvl="1"/>
            <a:r>
              <a:rPr lang="en-US" sz="6769" dirty="0" smtClean="0"/>
              <a:t>Have organizations to take on  ECHESS</a:t>
            </a:r>
          </a:p>
          <a:p>
            <a:r>
              <a:rPr lang="en-US" sz="6769" dirty="0" smtClean="0"/>
              <a:t>Isolation</a:t>
            </a:r>
          </a:p>
          <a:p>
            <a:pPr lvl="1"/>
            <a:r>
              <a:rPr lang="en-US" sz="6769" b="1" dirty="0" smtClean="0"/>
              <a:t>Number of contacts per day</a:t>
            </a:r>
            <a:endParaRPr lang="en-US" sz="6769" dirty="0" smtClean="0"/>
          </a:p>
          <a:p>
            <a:pPr lvl="1"/>
            <a:r>
              <a:rPr lang="en-US" sz="6769" dirty="0" smtClean="0"/>
              <a:t>Minutes of contacts per day</a:t>
            </a:r>
          </a:p>
          <a:p>
            <a:pPr lvl="1">
              <a:buNone/>
            </a:pPr>
            <a:endParaRPr lang="en-US" sz="6769" dirty="0" smtClean="0"/>
          </a:p>
          <a:p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5638800" y="2895600"/>
            <a:ext cx="4419600" cy="4648200"/>
          </a:xfrm>
        </p:spPr>
        <p:txBody>
          <a:bodyPr>
            <a:normAutofit fontScale="32500" lnSpcReduction="20000"/>
          </a:bodyPr>
          <a:lstStyle/>
          <a:p>
            <a:r>
              <a:rPr lang="en-US" sz="6769" dirty="0" smtClean="0"/>
              <a:t>Driving</a:t>
            </a:r>
          </a:p>
          <a:p>
            <a:pPr lvl="1"/>
            <a:r>
              <a:rPr lang="en-US" sz="6769" b="1" dirty="0" smtClean="0"/>
              <a:t>Attend appointments</a:t>
            </a:r>
          </a:p>
          <a:p>
            <a:pPr lvl="1"/>
            <a:r>
              <a:rPr lang="en-US" sz="6769" dirty="0" smtClean="0"/>
              <a:t>Accidents per driver</a:t>
            </a:r>
          </a:p>
          <a:p>
            <a:pPr lvl="1"/>
            <a:r>
              <a:rPr lang="en-US" sz="6769" dirty="0" smtClean="0"/>
              <a:t>Number still driving</a:t>
            </a:r>
          </a:p>
          <a:p>
            <a:pPr lvl="1"/>
            <a:r>
              <a:rPr lang="en-US" sz="6769" dirty="0" smtClean="0"/>
              <a:t>Number rapid stops &amp;starts.</a:t>
            </a:r>
          </a:p>
          <a:p>
            <a:r>
              <a:rPr lang="en-US" sz="6769" dirty="0" smtClean="0"/>
              <a:t>Service Dependability</a:t>
            </a:r>
          </a:p>
          <a:p>
            <a:pPr lvl="1"/>
            <a:r>
              <a:rPr lang="en-US" sz="6769" b="1" dirty="0" smtClean="0"/>
              <a:t>Service timeliness</a:t>
            </a:r>
            <a:endParaRPr lang="en-US" sz="6769" dirty="0" smtClean="0"/>
          </a:p>
          <a:p>
            <a:pPr lvl="1"/>
            <a:r>
              <a:rPr lang="en-US" sz="6769" dirty="0" smtClean="0"/>
              <a:t>Anxiety of family caregiver. </a:t>
            </a:r>
          </a:p>
          <a:p>
            <a:pPr lvl="1"/>
            <a:r>
              <a:rPr lang="en-US" sz="6769" dirty="0" smtClean="0"/>
              <a:t>Satisfaction </a:t>
            </a:r>
            <a:r>
              <a:rPr lang="en-US" sz="6769" dirty="0" err="1" smtClean="0"/>
              <a:t>w</a:t>
            </a:r>
            <a:r>
              <a:rPr lang="en-US" sz="6769" dirty="0" smtClean="0"/>
              <a:t> service quality.</a:t>
            </a:r>
          </a:p>
          <a:p>
            <a:r>
              <a:rPr lang="en-US" sz="6769" dirty="0" smtClean="0"/>
              <a:t>Medication </a:t>
            </a:r>
          </a:p>
          <a:p>
            <a:pPr lvl="1"/>
            <a:r>
              <a:rPr lang="en-US" sz="6769" b="1" dirty="0" smtClean="0"/>
              <a:t>Number of adverse events</a:t>
            </a:r>
          </a:p>
          <a:p>
            <a:pPr lvl="1"/>
            <a:r>
              <a:rPr lang="en-US" sz="6769" dirty="0" smtClean="0"/>
              <a:t>Missed medications rates</a:t>
            </a:r>
            <a:endParaRPr lang="en-US" sz="5538" i="1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le170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838200"/>
            <a:ext cx="4343400" cy="334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6" descr="iphone-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990600"/>
            <a:ext cx="2286000" cy="3054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7400" y="4648200"/>
            <a:ext cx="3575050" cy="285233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533400"/>
            <a:ext cx="210205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E50202"/>
                </a:solidFill>
              </a:rPr>
              <a:t>Premise:</a:t>
            </a:r>
          </a:p>
          <a:p>
            <a:pPr algn="ctr"/>
            <a:r>
              <a:rPr lang="en-US" sz="3200" b="1" dirty="0" smtClean="0">
                <a:solidFill>
                  <a:srgbClr val="E50202"/>
                </a:solidFill>
              </a:rPr>
              <a:t>Technology</a:t>
            </a:r>
          </a:p>
          <a:p>
            <a:pPr algn="ctr"/>
            <a:r>
              <a:rPr lang="en-US" sz="3200" b="1" dirty="0" smtClean="0">
                <a:solidFill>
                  <a:srgbClr val="E50202"/>
                </a:solidFill>
              </a:rPr>
              <a:t>Can Help</a:t>
            </a:r>
            <a:endParaRPr lang="en-US" sz="3200" b="1" dirty="0">
              <a:solidFill>
                <a:srgbClr val="E50202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600" y="4572000"/>
            <a:ext cx="2800720" cy="23304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12744"/>
          </a:xfrm>
        </p:spPr>
        <p:txBody>
          <a:bodyPr/>
          <a:lstStyle/>
          <a:p>
            <a:r>
              <a:rPr lang="en-US" dirty="0" smtClean="0"/>
              <a:t>Two interlocking systems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1752600"/>
            <a:ext cx="3568162" cy="5765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0" y="1752600"/>
            <a:ext cx="3505200" cy="5791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6200000">
            <a:off x="-545812" y="3822412"/>
            <a:ext cx="2133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Older adult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8674389" y="3898611"/>
            <a:ext cx="16763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“Family”</a:t>
            </a:r>
            <a:endParaRPr lang="en-US" sz="3200" dirty="0"/>
          </a:p>
        </p:txBody>
      </p:sp>
      <p:sp>
        <p:nvSpPr>
          <p:cNvPr id="10" name="Left-Right Arrow 9"/>
          <p:cNvSpPr/>
          <p:nvPr/>
        </p:nvSpPr>
        <p:spPr>
          <a:xfrm>
            <a:off x="4572000" y="4495800"/>
            <a:ext cx="990600" cy="304800"/>
          </a:xfrm>
          <a:prstGeom prst="left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4648200"/>
            <a:ext cx="10058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Very Preliminary</a:t>
            </a:r>
            <a:endParaRPr lang="en-US" sz="9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Our challenge: </a:t>
            </a:r>
            <a:br>
              <a:rPr lang="en-US" dirty="0" smtClean="0"/>
            </a:br>
            <a:r>
              <a:rPr lang="en-US" dirty="0" smtClean="0">
                <a:solidFill>
                  <a:srgbClr val="E50202"/>
                </a:solidFill>
              </a:rPr>
              <a:t>Making a complex system simple.</a:t>
            </a:r>
            <a:endParaRPr lang="en-US" dirty="0">
              <a:solidFill>
                <a:srgbClr val="E5020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94179"/>
            <a:ext cx="10058400" cy="61782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NAC suggested Next Steps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9600" y="1676400"/>
            <a:ext cx="9052560" cy="512942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Stories from each group </a:t>
            </a:r>
            <a:r>
              <a:rPr lang="en-US" dirty="0" smtClean="0">
                <a:latin typeface="Zapf Dingbats"/>
                <a:ea typeface="Zapf Dingbats"/>
                <a:cs typeface="Zapf Dingbats"/>
              </a:rPr>
              <a:t>✔</a:t>
            </a:r>
            <a:endParaRPr lang="en-US" dirty="0" smtClean="0"/>
          </a:p>
          <a:p>
            <a:r>
              <a:rPr lang="en-US" dirty="0" smtClean="0"/>
              <a:t>Decide on measures </a:t>
            </a:r>
            <a:r>
              <a:rPr lang="en-US" dirty="0" smtClean="0">
                <a:latin typeface="Zapf Dingbats"/>
                <a:ea typeface="Zapf Dingbats"/>
                <a:cs typeface="Zapf Dingbats"/>
              </a:rPr>
              <a:t>✔</a:t>
            </a:r>
            <a:endParaRPr lang="en-US" dirty="0" smtClean="0"/>
          </a:p>
          <a:p>
            <a:r>
              <a:rPr lang="en-US" dirty="0" smtClean="0"/>
              <a:t>Elevator speech </a:t>
            </a:r>
            <a:r>
              <a:rPr lang="en-US" dirty="0" smtClean="0">
                <a:latin typeface="Zapf Dingbats"/>
                <a:ea typeface="Zapf Dingbats"/>
                <a:cs typeface="Zapf Dingbats"/>
              </a:rPr>
              <a:t>✔</a:t>
            </a:r>
            <a:endParaRPr lang="en-US" dirty="0" smtClean="0"/>
          </a:p>
          <a:p>
            <a:r>
              <a:rPr lang="en-US" dirty="0" smtClean="0"/>
              <a:t>Baseline data       Starting</a:t>
            </a:r>
          </a:p>
          <a:p>
            <a:r>
              <a:rPr lang="en-US" dirty="0" smtClean="0"/>
              <a:t>Target population defined </a:t>
            </a:r>
            <a:r>
              <a:rPr lang="en-US" dirty="0" smtClean="0">
                <a:latin typeface="Zapf Dingbats"/>
                <a:ea typeface="Zapf Dingbats"/>
                <a:cs typeface="Zapf Dingbats"/>
              </a:rPr>
              <a:t>✔</a:t>
            </a:r>
            <a:endParaRPr lang="en-US" dirty="0" smtClean="0"/>
          </a:p>
          <a:p>
            <a:r>
              <a:rPr lang="en-US" dirty="0" smtClean="0"/>
              <a:t>Simplify</a:t>
            </a:r>
          </a:p>
          <a:p>
            <a:r>
              <a:rPr lang="en-US" dirty="0" smtClean="0"/>
              <a:t>Increase size of RCT  </a:t>
            </a:r>
            <a:r>
              <a:rPr lang="en-US" b="1" dirty="0" smtClean="0"/>
              <a:t>Exploring</a:t>
            </a:r>
          </a:p>
          <a:p>
            <a:r>
              <a:rPr lang="en-US" dirty="0" smtClean="0"/>
              <a:t>Interview </a:t>
            </a:r>
            <a:r>
              <a:rPr lang="en-US" dirty="0" err="1" smtClean="0"/>
              <a:t>OAs</a:t>
            </a:r>
            <a:r>
              <a:rPr lang="en-US" dirty="0" smtClean="0"/>
              <a:t> forced to go to NH or ALF </a:t>
            </a:r>
            <a:r>
              <a:rPr lang="en-US" b="1" dirty="0" smtClean="0"/>
              <a:t> Starting</a:t>
            </a:r>
          </a:p>
          <a:p>
            <a:r>
              <a:rPr lang="en-US" dirty="0" smtClean="0"/>
              <a:t>Doing too much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3962400" cy="1295400"/>
          </a:xfrm>
        </p:spPr>
        <p:txBody>
          <a:bodyPr>
            <a:normAutofit/>
          </a:bodyPr>
          <a:lstStyle/>
          <a:p>
            <a:pPr algn="l"/>
            <a:r>
              <a:rPr lang="en-US" sz="4400" dirty="0" smtClean="0">
                <a:solidFill>
                  <a:srgbClr val="E50202"/>
                </a:solidFill>
              </a:rPr>
              <a:t>Activity</a:t>
            </a:r>
            <a:endParaRPr lang="en-US" sz="4400" dirty="0">
              <a:solidFill>
                <a:srgbClr val="E50202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Needs &amp; Assets </a:t>
            </a:r>
          </a:p>
          <a:p>
            <a:pPr lvl="1"/>
            <a:r>
              <a:rPr lang="en-US" dirty="0" smtClean="0"/>
              <a:t>Over 200 elders interviewed</a:t>
            </a:r>
          </a:p>
          <a:p>
            <a:pPr lvl="1"/>
            <a:r>
              <a:rPr lang="en-US" dirty="0" smtClean="0"/>
              <a:t>Information classified</a:t>
            </a:r>
          </a:p>
          <a:p>
            <a:pPr lvl="1"/>
            <a:r>
              <a:rPr lang="en-US" dirty="0" smtClean="0"/>
              <a:t>Loneliness, Transport &amp; Community events</a:t>
            </a:r>
          </a:p>
          <a:p>
            <a:r>
              <a:rPr lang="en-US" dirty="0" smtClean="0"/>
              <a:t>Developed</a:t>
            </a:r>
          </a:p>
          <a:p>
            <a:pPr lvl="1"/>
            <a:r>
              <a:rPr lang="en-US" dirty="0" smtClean="0"/>
              <a:t>Stories</a:t>
            </a:r>
          </a:p>
          <a:p>
            <a:pPr lvl="1"/>
            <a:r>
              <a:rPr lang="en-US" dirty="0" smtClean="0"/>
              <a:t>Vision</a:t>
            </a:r>
          </a:p>
          <a:p>
            <a:pPr lvl="1"/>
            <a:r>
              <a:rPr lang="en-US" dirty="0" smtClean="0"/>
              <a:t>Elder Tree</a:t>
            </a:r>
          </a:p>
          <a:p>
            <a:pPr lvl="1"/>
            <a:endParaRPr lang="en-US" dirty="0" smtClean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5257800" y="685800"/>
            <a:ext cx="4800600" cy="6781800"/>
          </a:xfrm>
        </p:spPr>
        <p:txBody>
          <a:bodyPr>
            <a:normAutofit/>
          </a:bodyPr>
          <a:lstStyle/>
          <a:p>
            <a:r>
              <a:rPr lang="en-US" dirty="0" smtClean="0"/>
              <a:t>Being Developed</a:t>
            </a:r>
          </a:p>
          <a:p>
            <a:pPr lvl="1"/>
            <a:r>
              <a:rPr lang="en-US" dirty="0" smtClean="0"/>
              <a:t>Loneliness</a:t>
            </a:r>
          </a:p>
          <a:p>
            <a:pPr lvl="2"/>
            <a:r>
              <a:rPr lang="en-US" dirty="0" smtClean="0"/>
              <a:t>Community Calendar &amp; matching</a:t>
            </a:r>
          </a:p>
          <a:p>
            <a:pPr lvl="1"/>
            <a:r>
              <a:rPr lang="en-US" dirty="0" smtClean="0"/>
              <a:t>Medication</a:t>
            </a:r>
          </a:p>
          <a:p>
            <a:pPr lvl="2"/>
            <a:r>
              <a:rPr lang="en-US" dirty="0" smtClean="0"/>
              <a:t>Side effects predictor</a:t>
            </a:r>
          </a:p>
          <a:p>
            <a:pPr lvl="2"/>
            <a:r>
              <a:rPr lang="en-US" dirty="0" smtClean="0"/>
              <a:t>Glow-Caps</a:t>
            </a:r>
          </a:p>
          <a:p>
            <a:pPr lvl="1"/>
            <a:r>
              <a:rPr lang="en-US" dirty="0" smtClean="0"/>
              <a:t>Falls</a:t>
            </a:r>
          </a:p>
          <a:p>
            <a:pPr lvl="2"/>
            <a:r>
              <a:rPr lang="en-US" dirty="0" smtClean="0"/>
              <a:t>Booster</a:t>
            </a:r>
          </a:p>
          <a:p>
            <a:pPr lvl="2"/>
            <a:r>
              <a:rPr lang="en-US" dirty="0" smtClean="0"/>
              <a:t>Gait</a:t>
            </a:r>
          </a:p>
          <a:p>
            <a:pPr lvl="1"/>
            <a:r>
              <a:rPr lang="en-US" dirty="0" smtClean="0"/>
              <a:t>Driving</a:t>
            </a:r>
          </a:p>
          <a:p>
            <a:pPr lvl="2"/>
            <a:r>
              <a:rPr lang="en-US" dirty="0" smtClean="0"/>
              <a:t>Sensors measuring drives</a:t>
            </a:r>
          </a:p>
          <a:p>
            <a:pPr lvl="1"/>
            <a:r>
              <a:rPr lang="en-US" dirty="0" smtClean="0"/>
              <a:t>Service Dependability</a:t>
            </a:r>
          </a:p>
          <a:p>
            <a:pPr lvl="2"/>
            <a:r>
              <a:rPr lang="en-US" dirty="0" smtClean="0"/>
              <a:t>Pilot testing in rural area</a:t>
            </a:r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9052560" cy="1295400"/>
          </a:xfrm>
        </p:spPr>
        <p:txBody>
          <a:bodyPr/>
          <a:lstStyle/>
          <a:p>
            <a:r>
              <a:rPr lang="en-US" dirty="0" smtClean="0">
                <a:solidFill>
                  <a:srgbClr val="E50202"/>
                </a:solidFill>
              </a:rPr>
              <a:t>Next Steps</a:t>
            </a:r>
            <a:endParaRPr lang="en-US" dirty="0">
              <a:solidFill>
                <a:srgbClr val="E5020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524000"/>
            <a:ext cx="4724400" cy="5638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Waukesha County</a:t>
            </a:r>
          </a:p>
          <a:p>
            <a:pPr lvl="1"/>
            <a:r>
              <a:rPr lang="en-US" dirty="0" smtClean="0"/>
              <a:t>New Berlin</a:t>
            </a:r>
          </a:p>
          <a:p>
            <a:pPr lvl="1"/>
            <a:r>
              <a:rPr lang="en-US" dirty="0" smtClean="0"/>
              <a:t>Implement Elder Tree in 1000 households</a:t>
            </a:r>
          </a:p>
          <a:p>
            <a:pPr lvl="2"/>
            <a:r>
              <a:rPr lang="en-US" dirty="0" smtClean="0"/>
              <a:t>Getting Community Buy-in</a:t>
            </a:r>
          </a:p>
          <a:p>
            <a:pPr lvl="2"/>
            <a:r>
              <a:rPr lang="en-US" dirty="0" smtClean="0"/>
              <a:t>Seeking resources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Milwaukee County (urban)</a:t>
            </a:r>
          </a:p>
          <a:p>
            <a:pPr lvl="1"/>
            <a:r>
              <a:rPr lang="en-US" dirty="0" smtClean="0"/>
              <a:t>Northwest area</a:t>
            </a:r>
          </a:p>
          <a:p>
            <a:pPr lvl="1"/>
            <a:r>
              <a:rPr lang="en-US" dirty="0" smtClean="0"/>
              <a:t>Building political base</a:t>
            </a:r>
          </a:p>
          <a:p>
            <a:pPr lvl="1"/>
            <a:r>
              <a:rPr lang="en-US" dirty="0" smtClean="0"/>
              <a:t>Completing asset assessment.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Richland County (rural)</a:t>
            </a:r>
          </a:p>
          <a:p>
            <a:pPr lvl="1"/>
            <a:r>
              <a:rPr lang="en-US" dirty="0" smtClean="0"/>
              <a:t>Community bought in</a:t>
            </a:r>
          </a:p>
          <a:p>
            <a:pPr lvl="1"/>
            <a:r>
              <a:rPr lang="en-US" dirty="0" smtClean="0"/>
              <a:t>Asset assessment done</a:t>
            </a:r>
          </a:p>
          <a:p>
            <a:pPr lvl="1"/>
            <a:r>
              <a:rPr lang="en-US" dirty="0" smtClean="0"/>
              <a:t>Community calendar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1620" y="1524000"/>
            <a:ext cx="4716780" cy="512942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Systems development</a:t>
            </a:r>
          </a:p>
          <a:p>
            <a:pPr lvl="1"/>
            <a:r>
              <a:rPr lang="en-US" dirty="0" smtClean="0"/>
              <a:t>Programming</a:t>
            </a:r>
          </a:p>
          <a:p>
            <a:pPr lvl="1"/>
            <a:r>
              <a:rPr lang="en-US" dirty="0" smtClean="0"/>
              <a:t>Data collection</a:t>
            </a:r>
          </a:p>
          <a:p>
            <a:pPr lvl="1"/>
            <a:r>
              <a:rPr lang="en-US" dirty="0" smtClean="0"/>
              <a:t>Pilot tests</a:t>
            </a:r>
          </a:p>
          <a:p>
            <a:pPr lvl="1"/>
            <a:r>
              <a:rPr lang="en-US" dirty="0" smtClean="0"/>
              <a:t>Integration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Prepare randomized trial.</a:t>
            </a:r>
          </a:p>
          <a:p>
            <a:pPr lvl="1"/>
            <a:r>
              <a:rPr lang="en-US" dirty="0" smtClean="0"/>
              <a:t>Final outcomes &amp;  measures</a:t>
            </a:r>
          </a:p>
          <a:p>
            <a:pPr lvl="1"/>
            <a:r>
              <a:rPr lang="en-US" dirty="0" err="1" smtClean="0"/>
              <a:t>ADRCs</a:t>
            </a:r>
            <a:r>
              <a:rPr lang="en-US" dirty="0" smtClean="0"/>
              <a:t> prepare to recruit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9052560" cy="12954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4400" dirty="0" smtClean="0">
                <a:solidFill>
                  <a:srgbClr val="E50202"/>
                </a:solidFill>
              </a:rPr>
              <a:t>To sustain,</a:t>
            </a:r>
            <a:br>
              <a:rPr lang="en-US" sz="4400" dirty="0" smtClean="0">
                <a:solidFill>
                  <a:srgbClr val="E50202"/>
                </a:solidFill>
              </a:rPr>
            </a:br>
            <a:r>
              <a:rPr lang="en-US" sz="4400" dirty="0" smtClean="0">
                <a:solidFill>
                  <a:srgbClr val="E50202"/>
                </a:solidFill>
              </a:rPr>
              <a:t>technology needs support systems</a:t>
            </a:r>
            <a:r>
              <a:rPr lang="en-US" sz="3400" dirty="0" smtClean="0">
                <a:solidFill>
                  <a:srgbClr val="DA0202"/>
                </a:solidFill>
              </a:rPr>
              <a:t/>
            </a:r>
            <a:br>
              <a:rPr lang="en-US" sz="3400" dirty="0" smtClean="0">
                <a:solidFill>
                  <a:srgbClr val="DA0202"/>
                </a:solidFill>
              </a:rPr>
            </a:br>
            <a:endParaRPr lang="en-US" sz="3400" dirty="0">
              <a:solidFill>
                <a:srgbClr val="DA0202"/>
              </a:solidFill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990600" y="2286000"/>
            <a:ext cx="8031480" cy="5129425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dirty="0" smtClean="0"/>
              <a:t>Financing</a:t>
            </a:r>
          </a:p>
          <a:p>
            <a:pPr algn="ctr"/>
            <a:r>
              <a:rPr lang="en-US" dirty="0" smtClean="0"/>
              <a:t>Incentives</a:t>
            </a:r>
          </a:p>
          <a:p>
            <a:pPr algn="ctr"/>
            <a:r>
              <a:rPr lang="en-US" dirty="0" smtClean="0"/>
              <a:t>Processes</a:t>
            </a:r>
          </a:p>
          <a:p>
            <a:pPr algn="ctr"/>
            <a:r>
              <a:rPr lang="en-US" dirty="0" smtClean="0"/>
              <a:t>Regulations</a:t>
            </a:r>
          </a:p>
          <a:p>
            <a:pPr algn="ctr"/>
            <a:r>
              <a:rPr lang="en-US" dirty="0" smtClean="0"/>
              <a:t>Interagency agreements</a:t>
            </a:r>
          </a:p>
          <a:p>
            <a:pPr algn="ctr"/>
            <a:r>
              <a:rPr lang="en-US" dirty="0" smtClean="0"/>
              <a:t>Welcoming environment</a:t>
            </a:r>
          </a:p>
          <a:p>
            <a:pPr algn="ctr"/>
            <a:r>
              <a:rPr lang="en-US" dirty="0" smtClean="0"/>
              <a:t>Community development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>
                <a:solidFill>
                  <a:srgbClr val="E50202"/>
                </a:solidFill>
              </a:rPr>
              <a:t>Working on this now.</a:t>
            </a:r>
            <a:endParaRPr lang="en-US" dirty="0">
              <a:solidFill>
                <a:srgbClr val="E5020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19200"/>
            <a:ext cx="9052560" cy="12954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NAC Caution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9052560" cy="35052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We are trying to do too much!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Maybe.  We’ll see.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0"/>
            <a:ext cx="9052560" cy="1295400"/>
          </a:xfrm>
        </p:spPr>
        <p:txBody>
          <a:bodyPr/>
          <a:lstStyle/>
          <a:p>
            <a:r>
              <a:rPr lang="en-US" dirty="0" smtClean="0"/>
              <a:t>Thank you again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33600" y="2514601"/>
            <a:ext cx="58674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504D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Thank</a:t>
            </a:r>
          </a:p>
          <a:p>
            <a:pPr algn="ctr"/>
            <a:r>
              <a:rPr lang="en-US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504D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You!</a:t>
            </a:r>
            <a:endParaRPr lang="en-US" sz="6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504D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762000"/>
            <a:ext cx="9052560" cy="70104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Over </a:t>
            </a:r>
            <a:r>
              <a:rPr lang="en-US" sz="4000" dirty="0" smtClean="0">
                <a:solidFill>
                  <a:srgbClr val="E50202"/>
                </a:solidFill>
              </a:rPr>
              <a:t>600,000 will enter </a:t>
            </a:r>
            <a:r>
              <a:rPr lang="en-US" sz="4000" dirty="0" smtClean="0"/>
              <a:t>nursing homes in 2012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Average NH stay 893 days; </a:t>
            </a:r>
            <a:r>
              <a:rPr lang="en-US" sz="4000" dirty="0" smtClean="0">
                <a:solidFill>
                  <a:srgbClr val="E50202"/>
                </a:solidFill>
              </a:rPr>
              <a:t>$161,500/</a:t>
            </a:r>
            <a:r>
              <a:rPr lang="en-US" sz="4000" dirty="0" smtClean="0"/>
              <a:t>admission 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4000" dirty="0" smtClean="0"/>
              <a:t>Total cost exceeds: </a:t>
            </a:r>
            <a:r>
              <a:rPr lang="en-US" sz="4000" dirty="0" smtClean="0">
                <a:solidFill>
                  <a:srgbClr val="E50202"/>
                </a:solidFill>
              </a:rPr>
              <a:t>$10,000,000,000</a:t>
            </a:r>
            <a:r>
              <a:rPr lang="en-US" sz="4000" dirty="0" smtClean="0"/>
              <a:t>.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Many people do not enter poor,</a:t>
            </a:r>
            <a:br>
              <a:rPr lang="en-US" sz="4000" dirty="0" smtClean="0"/>
            </a:br>
            <a:r>
              <a:rPr lang="en-US" sz="4000" dirty="0" smtClean="0">
                <a:solidFill>
                  <a:srgbClr val="FF0000"/>
                </a:solidFill>
              </a:rPr>
              <a:t>but they leave poor.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1005494"/>
            <a:ext cx="7936188" cy="676690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57400" y="304800"/>
            <a:ext cx="6248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Does it have to be that way?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33800" y="3048000"/>
            <a:ext cx="2540000" cy="2209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0400" y="5638800"/>
            <a:ext cx="3657600" cy="1676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600" y="381000"/>
            <a:ext cx="2209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E50202"/>
                </a:solidFill>
              </a:rPr>
              <a:t>Active</a:t>
            </a:r>
          </a:p>
          <a:p>
            <a:pPr algn="ctr"/>
            <a:r>
              <a:rPr lang="en-US" sz="3600" dirty="0" smtClean="0">
                <a:solidFill>
                  <a:srgbClr val="E50202"/>
                </a:solidFill>
              </a:rPr>
              <a:t>Aging</a:t>
            </a:r>
          </a:p>
          <a:p>
            <a:pPr algn="ctr"/>
            <a:r>
              <a:rPr lang="en-US" sz="3600" dirty="0" smtClean="0">
                <a:solidFill>
                  <a:srgbClr val="E50202"/>
                </a:solidFill>
              </a:rPr>
              <a:t>Research </a:t>
            </a:r>
          </a:p>
          <a:p>
            <a:pPr algn="ctr"/>
            <a:r>
              <a:rPr lang="en-US" sz="3600" dirty="0" smtClean="0">
                <a:solidFill>
                  <a:srgbClr val="E50202"/>
                </a:solidFill>
              </a:rPr>
              <a:t>Center</a:t>
            </a:r>
            <a:endParaRPr lang="en-US" sz="3600" dirty="0">
              <a:solidFill>
                <a:srgbClr val="E5020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15200" y="5257800"/>
            <a:ext cx="20987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Waukesha County</a:t>
            </a:r>
            <a:endParaRPr lang="en-US" b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57600" y="1066800"/>
            <a:ext cx="2827315" cy="19113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800" y="3276600"/>
            <a:ext cx="2832100" cy="187064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34200" y="3124200"/>
            <a:ext cx="2744519" cy="19812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114800" y="457200"/>
            <a:ext cx="19167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Richland County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09600" y="5334000"/>
            <a:ext cx="21766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Milwaukee County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ECHESS be?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828800"/>
            <a:ext cx="10058400" cy="57014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9052560" cy="12954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Elevator Speech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9052560" cy="5715000"/>
          </a:xfrm>
        </p:spPr>
        <p:txBody>
          <a:bodyPr>
            <a:normAutofit fontScale="55000" lnSpcReduction="20000"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There are </a:t>
            </a:r>
            <a:r>
              <a:rPr lang="en-US" dirty="0" smtClean="0">
                <a:solidFill>
                  <a:srgbClr val="FF0000"/>
                </a:solidFill>
              </a:rPr>
              <a:t>many good technologies</a:t>
            </a:r>
            <a:r>
              <a:rPr lang="en-US" dirty="0" smtClean="0"/>
              <a:t>, products, and online resources to help the elderly remain independent.   </a:t>
            </a:r>
            <a:r>
              <a:rPr lang="en-US" dirty="0" smtClean="0">
                <a:solidFill>
                  <a:srgbClr val="FF0000"/>
                </a:solidFill>
              </a:rPr>
              <a:t>Few are used</a:t>
            </a:r>
            <a:r>
              <a:rPr lang="en-US" dirty="0" smtClean="0"/>
              <a:t>. 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 Why?  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Disparate stand-alone products and services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Not proven to work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Not sanctioned by trusted organizations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Environment is not prepared to adopt, sustain and spread.  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ECHESS will: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solidFill>
                  <a:srgbClr val="FF0000"/>
                </a:solidFill>
              </a:rPr>
              <a:t>Integrate </a:t>
            </a:r>
            <a:r>
              <a:rPr lang="en-US" dirty="0" smtClean="0"/>
              <a:t>key technologies,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solidFill>
                  <a:srgbClr val="FF0000"/>
                </a:solidFill>
              </a:rPr>
              <a:t>Test </a:t>
            </a:r>
            <a:r>
              <a:rPr lang="en-US" dirty="0" smtClean="0"/>
              <a:t>them to find which parts work, with who, and how,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Work with communities, payers, elders, families and clinicians, to ensure that </a:t>
            </a:r>
            <a:r>
              <a:rPr lang="en-US" dirty="0" smtClean="0">
                <a:solidFill>
                  <a:srgbClr val="FF0000"/>
                </a:solidFill>
              </a:rPr>
              <a:t>ECHESS honors the strengths and limitations of everyone</a:t>
            </a:r>
            <a:r>
              <a:rPr lang="en-US" dirty="0" smtClean="0"/>
              <a:t>.  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Make independence-empowering technology</a:t>
            </a:r>
            <a:r>
              <a:rPr lang="en-US" dirty="0" smtClean="0">
                <a:solidFill>
                  <a:srgbClr val="FF0000"/>
                </a:solidFill>
              </a:rPr>
              <a:t> accessible to all</a:t>
            </a:r>
            <a:r>
              <a:rPr lang="en-US" dirty="0" smtClean="0"/>
              <a:t>. 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solidFill>
                  <a:srgbClr val="E50202"/>
                </a:solidFill>
              </a:rPr>
              <a:t>Do it </a:t>
            </a:r>
            <a:r>
              <a:rPr lang="en-US" dirty="0" smtClean="0">
                <a:solidFill>
                  <a:srgbClr val="E50202"/>
                </a:solidFill>
              </a:rPr>
              <a:t>within </a:t>
            </a:r>
            <a:r>
              <a:rPr lang="en-US" dirty="0" smtClean="0">
                <a:solidFill>
                  <a:srgbClr val="E50202"/>
                </a:solidFill>
              </a:rPr>
              <a:t>a walled garden.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Improve outcomes including costs.</a:t>
            </a:r>
            <a:endParaRPr lang="en-US" dirty="0" smtClean="0">
              <a:solidFill>
                <a:srgbClr val="E50202"/>
              </a:solidFill>
            </a:endParaRPr>
          </a:p>
          <a:p>
            <a:pPr lvl="1">
              <a:spcAft>
                <a:spcPts val="600"/>
              </a:spcAft>
            </a:pPr>
            <a:r>
              <a:rPr lang="en-US" dirty="0" smtClean="0">
                <a:solidFill>
                  <a:srgbClr val="E50202"/>
                </a:solidFill>
              </a:rPr>
              <a:t>Reduce re-admissions to hospitals and emergency departments.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National Advisory Committee (</a:t>
            </a:r>
            <a:r>
              <a:rPr lang="en-US" dirty="0" err="1" smtClean="0">
                <a:solidFill>
                  <a:srgbClr val="FF0000"/>
                </a:solidFill>
              </a:rPr>
              <a:t>PoA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>
              <a:spcAft>
                <a:spcPts val="600"/>
              </a:spcAft>
            </a:pPr>
            <a:r>
              <a:rPr lang="en-US" b="1" dirty="0" smtClean="0"/>
              <a:t>Sandra J. Ball-</a:t>
            </a:r>
            <a:r>
              <a:rPr lang="en-US" b="1" dirty="0" err="1" smtClean="0"/>
              <a:t>Rokeach</a:t>
            </a:r>
            <a:r>
              <a:rPr lang="en-US" dirty="0" smtClean="0"/>
              <a:t> Professor, Communications, USC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Paul </a:t>
            </a:r>
            <a:r>
              <a:rPr lang="en-US" b="1" dirty="0" err="1" smtClean="0"/>
              <a:t>Batalden</a:t>
            </a:r>
            <a:r>
              <a:rPr lang="en-US" dirty="0" smtClean="0"/>
              <a:t>: Professor, Dartmouth Health Policy and Clinical Practice</a:t>
            </a:r>
          </a:p>
          <a:p>
            <a:pPr>
              <a:spcAft>
                <a:spcPts val="600"/>
              </a:spcAft>
            </a:pPr>
            <a:r>
              <a:rPr lang="en-US" b="1" dirty="0" err="1" smtClean="0"/>
              <a:t>Noshir</a:t>
            </a:r>
            <a:r>
              <a:rPr lang="en-US" b="1" dirty="0" smtClean="0"/>
              <a:t> Contractor</a:t>
            </a:r>
            <a:r>
              <a:rPr lang="en-US" dirty="0" smtClean="0"/>
              <a:t>: Northwestern Science of Networks Research, 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Brian Joiner</a:t>
            </a:r>
            <a:r>
              <a:rPr lang="en-US" dirty="0" smtClean="0"/>
              <a:t> Founder Joiner Associates Inc.  Quality Improvement.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Peter Kissinger</a:t>
            </a:r>
            <a:r>
              <a:rPr lang="en-US" dirty="0" smtClean="0"/>
              <a:t>: President AAA Foundation for Traffic Safety.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Adrian K. Lund</a:t>
            </a:r>
            <a:r>
              <a:rPr lang="en-US" dirty="0" smtClean="0"/>
              <a:t> President, Insurance Institute for Highway Safety.  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Jeffrey Michael</a:t>
            </a:r>
            <a:r>
              <a:rPr lang="en-US" dirty="0" smtClean="0"/>
              <a:t> Assoc Administrator, National Highway Traffic Safety Admin.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Brian McLaughlin</a:t>
            </a:r>
            <a:r>
              <a:rPr lang="en-US" dirty="0" smtClean="0"/>
              <a:t> Assoc Administrator, National Highway Traffic Safety Admin.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>
              <a:spcAft>
                <a:spcPts val="600"/>
              </a:spcAft>
            </a:pPr>
            <a:r>
              <a:rPr lang="en-US" b="1" dirty="0" smtClean="0"/>
              <a:t>Wendy J. </a:t>
            </a:r>
            <a:r>
              <a:rPr lang="en-US" b="1" dirty="0" err="1" smtClean="0"/>
              <a:t>Nilsen</a:t>
            </a:r>
            <a:r>
              <a:rPr lang="en-US" dirty="0" smtClean="0"/>
              <a:t> Administrator, NIH Behavioral &amp; Social Science Research. 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Kevin Patrick </a:t>
            </a:r>
            <a:r>
              <a:rPr lang="en-US" dirty="0" smtClean="0"/>
              <a:t>Professor, Preventive Medicine, UCSD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Susan C. </a:t>
            </a:r>
            <a:r>
              <a:rPr lang="en-US" b="1" dirty="0" err="1" smtClean="0"/>
              <a:t>Reinhard</a:t>
            </a:r>
            <a:r>
              <a:rPr lang="en-US" dirty="0" smtClean="0"/>
              <a:t>, Senior Vice President for Public Policy at AARP. 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David Rose</a:t>
            </a:r>
            <a:r>
              <a:rPr lang="en-US" dirty="0" smtClean="0"/>
              <a:t> Innovator, Vitality LLC.</a:t>
            </a:r>
          </a:p>
          <a:p>
            <a:pPr>
              <a:spcAft>
                <a:spcPts val="600"/>
              </a:spcAft>
            </a:pPr>
            <a:r>
              <a:rPr lang="en-US" b="1" dirty="0" err="1" smtClean="0"/>
              <a:t>Vinod</a:t>
            </a:r>
            <a:r>
              <a:rPr lang="en-US" b="1" dirty="0" smtClean="0"/>
              <a:t> K. </a:t>
            </a:r>
            <a:r>
              <a:rPr lang="en-US" b="1" dirty="0" err="1" smtClean="0"/>
              <a:t>Sahney</a:t>
            </a:r>
            <a:r>
              <a:rPr lang="en-US" b="1" dirty="0" smtClean="0"/>
              <a:t>, PhD</a:t>
            </a:r>
            <a:r>
              <a:rPr lang="en-US" dirty="0" smtClean="0"/>
              <a:t>, Senior Fellow, Institute for HealthCare Improvement. 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Andrew H. Van de </a:t>
            </a:r>
            <a:r>
              <a:rPr lang="en-US" b="1" dirty="0" err="1" smtClean="0"/>
              <a:t>Ven</a:t>
            </a:r>
            <a:r>
              <a:rPr lang="en-US" dirty="0" smtClean="0"/>
              <a:t>, Professor, Organizational Innovation, Minnesota. 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Nancy A. Whitelaw</a:t>
            </a:r>
            <a:r>
              <a:rPr lang="en-US" dirty="0" smtClean="0"/>
              <a:t>; President, </a:t>
            </a:r>
            <a:r>
              <a:rPr lang="en-US" dirty="0" err="1" smtClean="0"/>
              <a:t>Gerontological</a:t>
            </a:r>
            <a:r>
              <a:rPr lang="en-US" dirty="0" smtClean="0"/>
              <a:t>  Society of America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Clive </a:t>
            </a:r>
            <a:r>
              <a:rPr lang="en-US" b="1" dirty="0" err="1" smtClean="0"/>
              <a:t>Hohberger</a:t>
            </a:r>
            <a:r>
              <a:rPr lang="en-US" b="1" dirty="0" smtClean="0"/>
              <a:t>.  </a:t>
            </a:r>
            <a:r>
              <a:rPr lang="en-US" dirty="0" smtClean="0"/>
              <a:t>President (Ret) Zebra Tech;  Automatic identification technology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9052560" cy="990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Goals: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10058400" cy="6248400"/>
          </a:xfrm>
        </p:spPr>
        <p:txBody>
          <a:bodyPr>
            <a:normAutofit fontScale="92500" lnSpcReduction="20000"/>
          </a:bodyPr>
          <a:lstStyle/>
          <a:p>
            <a:pPr algn="ctr">
              <a:spcBef>
                <a:spcPts val="0"/>
              </a:spcBef>
              <a:buNone/>
            </a:pPr>
            <a:r>
              <a:rPr lang="en-US" sz="3871" dirty="0" smtClean="0"/>
              <a:t>Use </a:t>
            </a:r>
            <a:r>
              <a:rPr lang="en-US" sz="3871" b="1" dirty="0" smtClean="0"/>
              <a:t>sensors, information &amp; communication technology</a:t>
            </a:r>
            <a:r>
              <a:rPr lang="en-US" sz="3871" dirty="0" smtClean="0"/>
              <a:t> </a:t>
            </a:r>
          </a:p>
          <a:p>
            <a:pPr algn="ctr">
              <a:spcBef>
                <a:spcPts val="0"/>
              </a:spcBef>
              <a:buNone/>
            </a:pPr>
            <a:r>
              <a:rPr lang="en-US" sz="3871" dirty="0" smtClean="0"/>
              <a:t>To help elders &amp; family improve:</a:t>
            </a:r>
          </a:p>
          <a:p>
            <a:pPr algn="ctr">
              <a:spcBef>
                <a:spcPts val="0"/>
              </a:spcBef>
              <a:buNone/>
            </a:pPr>
            <a:endParaRPr lang="en-US" sz="3871" dirty="0" smtClean="0">
              <a:solidFill>
                <a:srgbClr val="000000"/>
              </a:solidFill>
            </a:endParaRPr>
          </a:p>
          <a:p>
            <a:pPr algn="ctr">
              <a:spcBef>
                <a:spcPts val="0"/>
              </a:spcBef>
              <a:buNone/>
            </a:pPr>
            <a:r>
              <a:rPr lang="en-US" sz="3871" b="1" dirty="0" smtClean="0">
                <a:solidFill>
                  <a:srgbClr val="000000"/>
                </a:solidFill>
              </a:rPr>
              <a:t>Service dependability.</a:t>
            </a:r>
          </a:p>
          <a:p>
            <a:pPr algn="ctr">
              <a:buNone/>
            </a:pPr>
            <a:r>
              <a:rPr lang="en-US" sz="3871" b="1" dirty="0" smtClean="0">
                <a:solidFill>
                  <a:srgbClr val="FF0000"/>
                </a:solidFill>
              </a:rPr>
              <a:t>Loss of driving privileges</a:t>
            </a:r>
            <a:r>
              <a:rPr lang="en-US" sz="3871" b="1" dirty="0" smtClean="0"/>
              <a:t>.</a:t>
            </a:r>
          </a:p>
          <a:p>
            <a:pPr algn="ctr">
              <a:buNone/>
            </a:pPr>
            <a:r>
              <a:rPr lang="en-US" sz="3871" b="1" dirty="0" smtClean="0">
                <a:solidFill>
                  <a:srgbClr val="000000"/>
                </a:solidFill>
              </a:rPr>
              <a:t>Quality of life.</a:t>
            </a:r>
          </a:p>
          <a:p>
            <a:pPr algn="ctr">
              <a:buNone/>
            </a:pPr>
            <a:r>
              <a:rPr lang="en-US" sz="3871" b="1" dirty="0" smtClean="0">
                <a:solidFill>
                  <a:srgbClr val="F00202"/>
                </a:solidFill>
              </a:rPr>
              <a:t>Medication management.</a:t>
            </a:r>
            <a:endParaRPr lang="en-US" sz="3871" b="1" dirty="0" smtClean="0"/>
          </a:p>
          <a:p>
            <a:pPr algn="ctr">
              <a:buNone/>
            </a:pPr>
            <a:r>
              <a:rPr lang="en-US" sz="3871" b="1" dirty="0" smtClean="0">
                <a:solidFill>
                  <a:srgbClr val="000000"/>
                </a:solidFill>
              </a:rPr>
              <a:t>Falls</a:t>
            </a:r>
            <a:r>
              <a:rPr lang="en-US" sz="3871" b="1" dirty="0" smtClean="0"/>
              <a:t>.</a:t>
            </a:r>
          </a:p>
          <a:p>
            <a:pPr algn="ctr">
              <a:buNone/>
            </a:pPr>
            <a:r>
              <a:rPr lang="en-US" sz="3871" b="1" dirty="0" smtClean="0">
                <a:solidFill>
                  <a:srgbClr val="FF0000"/>
                </a:solidFill>
              </a:rPr>
              <a:t>Readmissions</a:t>
            </a:r>
            <a:r>
              <a:rPr lang="en-US" sz="3871" b="1" dirty="0" smtClean="0"/>
              <a:t>.</a:t>
            </a:r>
          </a:p>
          <a:p>
            <a:pPr algn="ctr">
              <a:buNone/>
            </a:pPr>
            <a:endParaRPr lang="en-US" dirty="0" smtClean="0">
              <a:solidFill>
                <a:srgbClr val="F00202"/>
              </a:solidFill>
            </a:endParaRPr>
          </a:p>
          <a:p>
            <a:pPr algn="ctr"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0000"/>
                </a:solidFill>
              </a:rPr>
              <a:t>Sustain and spread </a:t>
            </a:r>
            <a:r>
              <a:rPr lang="en-US" dirty="0" smtClean="0"/>
              <a:t>to 20 other Wisconsin counties.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6732</TotalTime>
  <Words>585</Words>
  <Application>Microsoft Office PowerPoint</Application>
  <PresentationFormat>Custom</PresentationFormat>
  <Paragraphs>169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University of Wisconsin Active Aging Research Center</vt:lpstr>
      <vt:lpstr>Slide 2</vt:lpstr>
      <vt:lpstr>   Over 600,000 will enter nursing homes in 2012  Average NH stay 893 days; $161,500/admission    Total cost exceeds: $10,000,000,000.  Many people do not enter poor, but they leave poor.     </vt:lpstr>
      <vt:lpstr>Slide 4</vt:lpstr>
      <vt:lpstr>Slide 5</vt:lpstr>
      <vt:lpstr>What will ECHESS be?</vt:lpstr>
      <vt:lpstr>Elevator Speech</vt:lpstr>
      <vt:lpstr>National Advisory Committee (PoA)</vt:lpstr>
      <vt:lpstr>Goals:  </vt:lpstr>
      <vt:lpstr>Focus:  Older adult (&gt;70; Hospital discharge in 180 days) and Family caregiver (Distant; Nearby; Live-in) </vt:lpstr>
      <vt:lpstr>Slide 11</vt:lpstr>
      <vt:lpstr>Two interlocking systems</vt:lpstr>
      <vt:lpstr>Our challenge:  Making a complex system simple.</vt:lpstr>
      <vt:lpstr>NAC suggested Next Steps</vt:lpstr>
      <vt:lpstr>Activity</vt:lpstr>
      <vt:lpstr>Next Steps</vt:lpstr>
      <vt:lpstr>To sustain, technology needs support systems </vt:lpstr>
      <vt:lpstr>NAC Caution</vt:lpstr>
      <vt:lpstr>Thank you again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CHESS</dc:creator>
  <cp:lastModifiedBy>DHHS</cp:lastModifiedBy>
  <cp:revision>87</cp:revision>
  <cp:lastPrinted>2011-06-23T19:55:03Z</cp:lastPrinted>
  <dcterms:created xsi:type="dcterms:W3CDTF">2012-07-30T17:28:47Z</dcterms:created>
  <dcterms:modified xsi:type="dcterms:W3CDTF">2012-11-19T15:54:54Z</dcterms:modified>
</cp:coreProperties>
</file>