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 id="2147483702" r:id="rId2"/>
  </p:sldMasterIdLst>
  <p:notesMasterIdLst>
    <p:notesMasterId r:id="rId39"/>
  </p:notesMasterIdLst>
  <p:handoutMasterIdLst>
    <p:handoutMasterId r:id="rId40"/>
  </p:handoutMasterIdLst>
  <p:sldIdLst>
    <p:sldId id="304" r:id="rId3"/>
    <p:sldId id="306" r:id="rId4"/>
    <p:sldId id="307" r:id="rId5"/>
    <p:sldId id="308" r:id="rId6"/>
    <p:sldId id="309" r:id="rId7"/>
    <p:sldId id="310" r:id="rId8"/>
    <p:sldId id="311" r:id="rId9"/>
    <p:sldId id="312" r:id="rId10"/>
    <p:sldId id="313" r:id="rId11"/>
    <p:sldId id="314" r:id="rId12"/>
    <p:sldId id="315" r:id="rId13"/>
    <p:sldId id="316" r:id="rId14"/>
    <p:sldId id="305" r:id="rId15"/>
    <p:sldId id="261" r:id="rId16"/>
    <p:sldId id="262" r:id="rId17"/>
    <p:sldId id="264" r:id="rId18"/>
    <p:sldId id="265" r:id="rId19"/>
    <p:sldId id="266" r:id="rId20"/>
    <p:sldId id="302" r:id="rId21"/>
    <p:sldId id="267" r:id="rId22"/>
    <p:sldId id="268" r:id="rId23"/>
    <p:sldId id="270" r:id="rId24"/>
    <p:sldId id="271" r:id="rId25"/>
    <p:sldId id="296" r:id="rId26"/>
    <p:sldId id="272" r:id="rId27"/>
    <p:sldId id="273" r:id="rId28"/>
    <p:sldId id="274" r:id="rId29"/>
    <p:sldId id="280" r:id="rId30"/>
    <p:sldId id="281" r:id="rId31"/>
    <p:sldId id="283" r:id="rId32"/>
    <p:sldId id="303" r:id="rId33"/>
    <p:sldId id="275" r:id="rId34"/>
    <p:sldId id="293" r:id="rId35"/>
    <p:sldId id="294" r:id="rId36"/>
    <p:sldId id="299" r:id="rId37"/>
    <p:sldId id="298" r:id="rId3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80"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80"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80"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80"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80" charset="-128"/>
        <a:cs typeface="+mn-cs"/>
      </a:defRPr>
    </a:lvl5pPr>
    <a:lvl6pPr marL="2286000" algn="l" defTabSz="914400" rtl="0" eaLnBrk="1" latinLnBrk="0" hangingPunct="1">
      <a:defRPr kern="1200">
        <a:solidFill>
          <a:schemeClr val="tx1"/>
        </a:solidFill>
        <a:latin typeface="Arial" charset="0"/>
        <a:ea typeface="ＭＳ Ｐゴシック" pitchFamily="-80" charset="-128"/>
        <a:cs typeface="+mn-cs"/>
      </a:defRPr>
    </a:lvl6pPr>
    <a:lvl7pPr marL="2743200" algn="l" defTabSz="914400" rtl="0" eaLnBrk="1" latinLnBrk="0" hangingPunct="1">
      <a:defRPr kern="1200">
        <a:solidFill>
          <a:schemeClr val="tx1"/>
        </a:solidFill>
        <a:latin typeface="Arial" charset="0"/>
        <a:ea typeface="ＭＳ Ｐゴシック" pitchFamily="-80" charset="-128"/>
        <a:cs typeface="+mn-cs"/>
      </a:defRPr>
    </a:lvl7pPr>
    <a:lvl8pPr marL="3200400" algn="l" defTabSz="914400" rtl="0" eaLnBrk="1" latinLnBrk="0" hangingPunct="1">
      <a:defRPr kern="1200">
        <a:solidFill>
          <a:schemeClr val="tx1"/>
        </a:solidFill>
        <a:latin typeface="Arial" charset="0"/>
        <a:ea typeface="ＭＳ Ｐゴシック" pitchFamily="-80" charset="-128"/>
        <a:cs typeface="+mn-cs"/>
      </a:defRPr>
    </a:lvl8pPr>
    <a:lvl9pPr marL="3657600" algn="l" defTabSz="914400" rtl="0" eaLnBrk="1" latinLnBrk="0" hangingPunct="1">
      <a:defRPr kern="1200">
        <a:solidFill>
          <a:schemeClr val="tx1"/>
        </a:solidFill>
        <a:latin typeface="Arial" charset="0"/>
        <a:ea typeface="ＭＳ Ｐゴシック" pitchFamily="-8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670" autoAdjust="0"/>
    <p:restoredTop sz="86469" autoAdjust="0"/>
  </p:normalViewPr>
  <p:slideViewPr>
    <p:cSldViewPr>
      <p:cViewPr varScale="1">
        <p:scale>
          <a:sx n="76" d="100"/>
          <a:sy n="76" d="100"/>
        </p:scale>
        <p:origin x="-108" y="-366"/>
      </p:cViewPr>
      <p:guideLst>
        <p:guide orient="horz" pos="2160"/>
        <p:guide pos="2880"/>
      </p:guideLst>
    </p:cSldViewPr>
  </p:slideViewPr>
  <p:outlineViewPr>
    <p:cViewPr>
      <p:scale>
        <a:sx n="33" d="100"/>
        <a:sy n="33" d="100"/>
      </p:scale>
      <p:origin x="0" y="28458"/>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63894A-62B2-44A2-8028-365992CBD633}" type="doc">
      <dgm:prSet loTypeId="urn:microsoft.com/office/officeart/2005/8/layout/cycle6" loCatId="relationship" qsTypeId="urn:microsoft.com/office/officeart/2005/8/quickstyle/3d1" qsCatId="3D" csTypeId="urn:microsoft.com/office/officeart/2005/8/colors/accent0_3" csCatId="mainScheme" phldr="1"/>
      <dgm:spPr/>
      <dgm:t>
        <a:bodyPr/>
        <a:lstStyle/>
        <a:p>
          <a:endParaRPr lang="en-US"/>
        </a:p>
      </dgm:t>
    </dgm:pt>
    <dgm:pt modelId="{48944C03-E7C1-4D87-9989-4BB2E991C4B6}">
      <dgm:prSet phldrT="[Text]" custT="1"/>
      <dgm:spPr/>
      <dgm:t>
        <a:bodyPr/>
        <a:lstStyle/>
        <a:p>
          <a:r>
            <a:rPr lang="en-US" sz="1400" b="1" dirty="0" smtClean="0">
              <a:latin typeface="Book Antiqua" pitchFamily="18" charset="0"/>
            </a:rPr>
            <a:t>Hospitals</a:t>
          </a:r>
          <a:endParaRPr lang="en-US" sz="1400" b="1" dirty="0">
            <a:latin typeface="Book Antiqua" pitchFamily="18" charset="0"/>
          </a:endParaRPr>
        </a:p>
      </dgm:t>
    </dgm:pt>
    <dgm:pt modelId="{5C0D8677-5B3F-4CE6-BCD1-D8D0F6EA0169}" type="parTrans" cxnId="{F2131E09-3781-49D5-81DE-F936ABEBA657}">
      <dgm:prSet/>
      <dgm:spPr/>
      <dgm:t>
        <a:bodyPr/>
        <a:lstStyle/>
        <a:p>
          <a:endParaRPr lang="en-US" sz="1400" b="1">
            <a:latin typeface="Book Antiqua" pitchFamily="18" charset="0"/>
          </a:endParaRPr>
        </a:p>
      </dgm:t>
    </dgm:pt>
    <dgm:pt modelId="{607199EE-78AB-4DE7-B7A9-99FC141FB494}" type="sibTrans" cxnId="{F2131E09-3781-49D5-81DE-F936ABEBA657}">
      <dgm:prSet/>
      <dgm:spPr/>
      <dgm:t>
        <a:bodyPr/>
        <a:lstStyle/>
        <a:p>
          <a:endParaRPr lang="en-US" sz="1400" b="1" dirty="0">
            <a:latin typeface="Book Antiqua" pitchFamily="18" charset="0"/>
          </a:endParaRPr>
        </a:p>
      </dgm:t>
    </dgm:pt>
    <dgm:pt modelId="{234C9882-21F8-4D43-90FF-F07AEAA4F696}">
      <dgm:prSet phldrT="[Text]" custT="1"/>
      <dgm:spPr/>
      <dgm:t>
        <a:bodyPr lIns="9144" rIns="9144"/>
        <a:lstStyle/>
        <a:p>
          <a:r>
            <a:rPr lang="en-US" sz="1400" b="1" dirty="0" smtClean="0">
              <a:latin typeface="Book Antiqua" pitchFamily="18" charset="0"/>
            </a:rPr>
            <a:t>Government</a:t>
          </a:r>
          <a:endParaRPr lang="en-US" sz="1400" b="1" dirty="0">
            <a:latin typeface="Book Antiqua" pitchFamily="18" charset="0"/>
          </a:endParaRPr>
        </a:p>
      </dgm:t>
    </dgm:pt>
    <dgm:pt modelId="{C5457D2F-3424-431A-9B83-F9B07C87FF0E}" type="parTrans" cxnId="{FABB0AF8-3BEE-4319-8330-E5E6A557F751}">
      <dgm:prSet/>
      <dgm:spPr/>
      <dgm:t>
        <a:bodyPr/>
        <a:lstStyle/>
        <a:p>
          <a:endParaRPr lang="en-US" sz="1400" b="1">
            <a:latin typeface="Book Antiqua" pitchFamily="18" charset="0"/>
          </a:endParaRPr>
        </a:p>
      </dgm:t>
    </dgm:pt>
    <dgm:pt modelId="{47FD9809-DA92-4D96-B849-B88C78716773}" type="sibTrans" cxnId="{FABB0AF8-3BEE-4319-8330-E5E6A557F751}">
      <dgm:prSet/>
      <dgm:spPr/>
      <dgm:t>
        <a:bodyPr/>
        <a:lstStyle/>
        <a:p>
          <a:endParaRPr lang="en-US" sz="1400" b="1" dirty="0">
            <a:latin typeface="Book Antiqua" pitchFamily="18" charset="0"/>
          </a:endParaRPr>
        </a:p>
      </dgm:t>
    </dgm:pt>
    <dgm:pt modelId="{9CF73163-855A-4A4B-8E05-0B3049127DA5}">
      <dgm:prSet phldrT="[Text]" custT="1"/>
      <dgm:spPr/>
      <dgm:t>
        <a:bodyPr lIns="9144" tIns="9144" rIns="9144" bIns="9144"/>
        <a:lstStyle/>
        <a:p>
          <a:r>
            <a:rPr lang="en-US" sz="1400" b="1" dirty="0" smtClean="0">
              <a:latin typeface="Book Antiqua" pitchFamily="18" charset="0"/>
            </a:rPr>
            <a:t>Insurance</a:t>
          </a:r>
          <a:endParaRPr lang="en-US" sz="1400" b="1" dirty="0">
            <a:latin typeface="Book Antiqua" pitchFamily="18" charset="0"/>
          </a:endParaRPr>
        </a:p>
      </dgm:t>
    </dgm:pt>
    <dgm:pt modelId="{8E504BFB-659A-4217-A83A-AE170F96D112}" type="parTrans" cxnId="{45949A92-EE0E-4ACA-AA83-D2EB3474E2B6}">
      <dgm:prSet/>
      <dgm:spPr/>
      <dgm:t>
        <a:bodyPr/>
        <a:lstStyle/>
        <a:p>
          <a:endParaRPr lang="en-US" sz="1400" b="1">
            <a:latin typeface="Book Antiqua" pitchFamily="18" charset="0"/>
          </a:endParaRPr>
        </a:p>
      </dgm:t>
    </dgm:pt>
    <dgm:pt modelId="{F4C21CAF-BAD2-4754-9B2B-C88B600D7401}" type="sibTrans" cxnId="{45949A92-EE0E-4ACA-AA83-D2EB3474E2B6}">
      <dgm:prSet/>
      <dgm:spPr/>
      <dgm:t>
        <a:bodyPr/>
        <a:lstStyle/>
        <a:p>
          <a:endParaRPr lang="en-US" sz="1400" b="1" dirty="0">
            <a:latin typeface="Book Antiqua" pitchFamily="18" charset="0"/>
          </a:endParaRPr>
        </a:p>
      </dgm:t>
    </dgm:pt>
    <dgm:pt modelId="{6D31A58A-216F-4455-BF55-F90A51842EE4}">
      <dgm:prSet phldrT="[Text]" custT="1"/>
      <dgm:spPr/>
      <dgm:t>
        <a:bodyPr/>
        <a:lstStyle/>
        <a:p>
          <a:r>
            <a:rPr lang="en-US" sz="1400" b="1" dirty="0" smtClean="0">
              <a:latin typeface="Book Antiqua" pitchFamily="18" charset="0"/>
            </a:rPr>
            <a:t>Pharma</a:t>
          </a:r>
          <a:endParaRPr lang="en-US" sz="1400" b="1" dirty="0">
            <a:latin typeface="Book Antiqua" pitchFamily="18" charset="0"/>
          </a:endParaRPr>
        </a:p>
      </dgm:t>
    </dgm:pt>
    <dgm:pt modelId="{C31AD374-CA3E-4E02-81BC-03FD2954FE4F}" type="parTrans" cxnId="{77EE25E8-0639-4D8A-8145-1A975AA020CF}">
      <dgm:prSet/>
      <dgm:spPr/>
      <dgm:t>
        <a:bodyPr/>
        <a:lstStyle/>
        <a:p>
          <a:endParaRPr lang="en-US" sz="1400" b="1">
            <a:latin typeface="Book Antiqua" pitchFamily="18" charset="0"/>
          </a:endParaRPr>
        </a:p>
      </dgm:t>
    </dgm:pt>
    <dgm:pt modelId="{F802880E-EB70-4756-8E7F-181C8E303650}" type="sibTrans" cxnId="{77EE25E8-0639-4D8A-8145-1A975AA020CF}">
      <dgm:prSet/>
      <dgm:spPr/>
      <dgm:t>
        <a:bodyPr/>
        <a:lstStyle/>
        <a:p>
          <a:endParaRPr lang="en-US" sz="1400" b="1" dirty="0">
            <a:latin typeface="Book Antiqua" pitchFamily="18" charset="0"/>
          </a:endParaRPr>
        </a:p>
      </dgm:t>
    </dgm:pt>
    <dgm:pt modelId="{37F1FBB6-9884-4F6D-9E84-6A52597352FA}">
      <dgm:prSet phldrT="[Text]" custT="1"/>
      <dgm:spPr/>
      <dgm:t>
        <a:bodyPr/>
        <a:lstStyle/>
        <a:p>
          <a:r>
            <a:rPr lang="en-US" sz="1400" b="1" dirty="0" smtClean="0">
              <a:latin typeface="Book Antiqua" pitchFamily="18" charset="0"/>
            </a:rPr>
            <a:t>Business</a:t>
          </a:r>
          <a:endParaRPr lang="en-US" sz="1400" b="1" dirty="0">
            <a:latin typeface="Book Antiqua" pitchFamily="18" charset="0"/>
          </a:endParaRPr>
        </a:p>
      </dgm:t>
    </dgm:pt>
    <dgm:pt modelId="{6A6315AC-E25C-45F2-82F2-97B1073A786D}" type="parTrans" cxnId="{44F1F40D-9301-43BE-97FC-75923C12EF8C}">
      <dgm:prSet/>
      <dgm:spPr/>
      <dgm:t>
        <a:bodyPr/>
        <a:lstStyle/>
        <a:p>
          <a:endParaRPr lang="en-US" sz="1400" b="1">
            <a:latin typeface="Book Antiqua" pitchFamily="18" charset="0"/>
          </a:endParaRPr>
        </a:p>
      </dgm:t>
    </dgm:pt>
    <dgm:pt modelId="{09E01F3F-DDA5-463A-8334-91778465512C}" type="sibTrans" cxnId="{44F1F40D-9301-43BE-97FC-75923C12EF8C}">
      <dgm:prSet/>
      <dgm:spPr/>
      <dgm:t>
        <a:bodyPr/>
        <a:lstStyle/>
        <a:p>
          <a:endParaRPr lang="en-US" sz="1400" b="1" dirty="0">
            <a:latin typeface="Book Antiqua" pitchFamily="18" charset="0"/>
          </a:endParaRPr>
        </a:p>
      </dgm:t>
    </dgm:pt>
    <dgm:pt modelId="{DCF2168F-A9F9-4283-B4E4-3F94E82622A2}">
      <dgm:prSet custT="1"/>
      <dgm:spPr/>
      <dgm:t>
        <a:bodyPr/>
        <a:lstStyle/>
        <a:p>
          <a:r>
            <a:rPr lang="en-US" sz="1400" b="1" dirty="0" smtClean="0">
              <a:latin typeface="Book Antiqua" pitchFamily="18" charset="0"/>
            </a:rPr>
            <a:t>Physicians</a:t>
          </a:r>
          <a:endParaRPr lang="en-US" sz="1400" b="1" dirty="0">
            <a:latin typeface="Book Antiqua" pitchFamily="18" charset="0"/>
          </a:endParaRPr>
        </a:p>
      </dgm:t>
    </dgm:pt>
    <dgm:pt modelId="{9C6AFE2F-F29F-43A4-B8F3-6469EFD4877D}" type="parTrans" cxnId="{94813023-0975-43C5-955F-6A993D930C2C}">
      <dgm:prSet/>
      <dgm:spPr/>
      <dgm:t>
        <a:bodyPr/>
        <a:lstStyle/>
        <a:p>
          <a:endParaRPr lang="en-US" sz="1400" b="1">
            <a:latin typeface="Book Antiqua" pitchFamily="18" charset="0"/>
          </a:endParaRPr>
        </a:p>
      </dgm:t>
    </dgm:pt>
    <dgm:pt modelId="{49193DE2-B4D4-419D-80AB-9872AC4F67CF}" type="sibTrans" cxnId="{94813023-0975-43C5-955F-6A993D930C2C}">
      <dgm:prSet/>
      <dgm:spPr/>
      <dgm:t>
        <a:bodyPr/>
        <a:lstStyle/>
        <a:p>
          <a:endParaRPr lang="en-US" sz="1400" b="1" dirty="0">
            <a:latin typeface="Book Antiqua" pitchFamily="18" charset="0"/>
          </a:endParaRPr>
        </a:p>
      </dgm:t>
    </dgm:pt>
    <dgm:pt modelId="{E260BE6A-4399-40EA-9D90-60D2D90C79CB}">
      <dgm:prSet custT="1"/>
      <dgm:spPr/>
      <dgm:t>
        <a:bodyPr/>
        <a:lstStyle/>
        <a:p>
          <a:r>
            <a:rPr lang="en-US" sz="1400" b="1" dirty="0" smtClean="0">
              <a:latin typeface="Book Antiqua" pitchFamily="18" charset="0"/>
            </a:rPr>
            <a:t>Labor</a:t>
          </a:r>
          <a:endParaRPr lang="en-US" sz="1400" b="1" dirty="0">
            <a:latin typeface="Book Antiqua" pitchFamily="18" charset="0"/>
          </a:endParaRPr>
        </a:p>
      </dgm:t>
    </dgm:pt>
    <dgm:pt modelId="{A77152B9-24F3-4008-AA07-B2318DC6A6E6}" type="parTrans" cxnId="{35EF94CF-D3A0-4880-9886-240EB454590D}">
      <dgm:prSet/>
      <dgm:spPr/>
      <dgm:t>
        <a:bodyPr/>
        <a:lstStyle/>
        <a:p>
          <a:endParaRPr lang="en-US" sz="1400" b="1">
            <a:latin typeface="Book Antiqua" pitchFamily="18" charset="0"/>
          </a:endParaRPr>
        </a:p>
      </dgm:t>
    </dgm:pt>
    <dgm:pt modelId="{06E9124E-4837-492C-A48E-2715FFB98CB9}" type="sibTrans" cxnId="{35EF94CF-D3A0-4880-9886-240EB454590D}">
      <dgm:prSet/>
      <dgm:spPr/>
      <dgm:t>
        <a:bodyPr/>
        <a:lstStyle/>
        <a:p>
          <a:endParaRPr lang="en-US" sz="1400" b="1" dirty="0">
            <a:latin typeface="Book Antiqua" pitchFamily="18" charset="0"/>
          </a:endParaRPr>
        </a:p>
      </dgm:t>
    </dgm:pt>
    <dgm:pt modelId="{4F7648FA-0D7E-4722-8824-B06FC719A8AD}">
      <dgm:prSet custT="1"/>
      <dgm:spPr/>
      <dgm:t>
        <a:bodyPr lIns="9144" tIns="9144" rIns="9144" bIns="9144"/>
        <a:lstStyle/>
        <a:p>
          <a:r>
            <a:rPr lang="en-US" sz="1400" b="1" dirty="0" smtClean="0">
              <a:latin typeface="Book Antiqua" pitchFamily="18" charset="0"/>
            </a:rPr>
            <a:t>Special Interests</a:t>
          </a:r>
          <a:endParaRPr lang="en-US" sz="1400" b="1" dirty="0">
            <a:latin typeface="Book Antiqua" pitchFamily="18" charset="0"/>
          </a:endParaRPr>
        </a:p>
      </dgm:t>
    </dgm:pt>
    <dgm:pt modelId="{2D7E3634-C56A-46E8-AF52-3A57800A7622}" type="parTrans" cxnId="{AF27799D-A20D-40CD-9BEF-4982D2ED4213}">
      <dgm:prSet/>
      <dgm:spPr/>
      <dgm:t>
        <a:bodyPr/>
        <a:lstStyle/>
        <a:p>
          <a:endParaRPr lang="en-US" sz="1400" b="1">
            <a:latin typeface="Book Antiqua" pitchFamily="18" charset="0"/>
          </a:endParaRPr>
        </a:p>
      </dgm:t>
    </dgm:pt>
    <dgm:pt modelId="{1EB4F5E9-E1F3-4434-8E34-222357EB4AD7}" type="sibTrans" cxnId="{AF27799D-A20D-40CD-9BEF-4982D2ED4213}">
      <dgm:prSet/>
      <dgm:spPr/>
      <dgm:t>
        <a:bodyPr/>
        <a:lstStyle/>
        <a:p>
          <a:endParaRPr lang="en-US" sz="1400" b="1" dirty="0">
            <a:latin typeface="Book Antiqua" pitchFamily="18" charset="0"/>
          </a:endParaRPr>
        </a:p>
      </dgm:t>
    </dgm:pt>
    <dgm:pt modelId="{5D40CD4B-FA5C-4883-9C90-06CC41E9FD02}">
      <dgm:prSet custT="1"/>
      <dgm:spPr/>
      <dgm:t>
        <a:bodyPr/>
        <a:lstStyle/>
        <a:p>
          <a:endParaRPr lang="en-US" sz="1400" b="1" dirty="0">
            <a:latin typeface="Book Antiqua" pitchFamily="18" charset="0"/>
          </a:endParaRPr>
        </a:p>
      </dgm:t>
    </dgm:pt>
    <dgm:pt modelId="{16A97EA5-02A5-40AC-9B22-5275664B1E09}" type="parTrans" cxnId="{45D7F4C7-286A-4A55-BA5D-F924C7483CAD}">
      <dgm:prSet/>
      <dgm:spPr/>
      <dgm:t>
        <a:bodyPr/>
        <a:lstStyle/>
        <a:p>
          <a:endParaRPr lang="en-US" sz="1400" b="1">
            <a:latin typeface="Book Antiqua" pitchFamily="18" charset="0"/>
          </a:endParaRPr>
        </a:p>
      </dgm:t>
    </dgm:pt>
    <dgm:pt modelId="{4626275B-188A-4A87-B3E2-472C2C748F97}" type="sibTrans" cxnId="{45D7F4C7-286A-4A55-BA5D-F924C7483CAD}">
      <dgm:prSet/>
      <dgm:spPr/>
      <dgm:t>
        <a:bodyPr/>
        <a:lstStyle/>
        <a:p>
          <a:endParaRPr lang="en-US" sz="1400" b="1" dirty="0">
            <a:latin typeface="Book Antiqua" pitchFamily="18" charset="0"/>
          </a:endParaRPr>
        </a:p>
      </dgm:t>
    </dgm:pt>
    <dgm:pt modelId="{486674B2-ADD6-4E70-BE17-0974FFD70DFE}">
      <dgm:prSet custT="1"/>
      <dgm:spPr/>
      <dgm:t>
        <a:bodyPr/>
        <a:lstStyle/>
        <a:p>
          <a:r>
            <a:rPr lang="en-US" sz="1400" b="1" dirty="0" smtClean="0">
              <a:latin typeface="Book Antiqua" pitchFamily="18" charset="0"/>
            </a:rPr>
            <a:t>Nurses</a:t>
          </a:r>
          <a:endParaRPr lang="en-US" sz="1400" b="1" dirty="0">
            <a:latin typeface="Book Antiqua" pitchFamily="18" charset="0"/>
          </a:endParaRPr>
        </a:p>
      </dgm:t>
    </dgm:pt>
    <dgm:pt modelId="{EDDA423F-E1C3-4419-B91A-7AE2E4063A6C}" type="parTrans" cxnId="{B0680EF0-B732-4F5B-91B5-E3373E623B54}">
      <dgm:prSet/>
      <dgm:spPr/>
      <dgm:t>
        <a:bodyPr/>
        <a:lstStyle/>
        <a:p>
          <a:endParaRPr lang="en-US" sz="1400" b="1">
            <a:latin typeface="Book Antiqua" pitchFamily="18" charset="0"/>
          </a:endParaRPr>
        </a:p>
      </dgm:t>
    </dgm:pt>
    <dgm:pt modelId="{E68BE9A0-626F-40C9-8528-6BFDA1F623C6}" type="sibTrans" cxnId="{B0680EF0-B732-4F5B-91B5-E3373E623B54}">
      <dgm:prSet/>
      <dgm:spPr/>
      <dgm:t>
        <a:bodyPr/>
        <a:lstStyle/>
        <a:p>
          <a:endParaRPr lang="en-US" sz="1400" b="1" dirty="0">
            <a:latin typeface="Book Antiqua" pitchFamily="18" charset="0"/>
          </a:endParaRPr>
        </a:p>
      </dgm:t>
    </dgm:pt>
    <dgm:pt modelId="{A11ED9CA-2170-43C9-8E1B-F1FF0F7EC877}" type="pres">
      <dgm:prSet presAssocID="{CB63894A-62B2-44A2-8028-365992CBD633}" presName="cycle" presStyleCnt="0">
        <dgm:presLayoutVars>
          <dgm:dir/>
          <dgm:resizeHandles val="exact"/>
        </dgm:presLayoutVars>
      </dgm:prSet>
      <dgm:spPr/>
      <dgm:t>
        <a:bodyPr/>
        <a:lstStyle/>
        <a:p>
          <a:endParaRPr lang="en-US"/>
        </a:p>
      </dgm:t>
    </dgm:pt>
    <dgm:pt modelId="{1976169C-A601-4CA2-A6AA-089DB38EDFB0}" type="pres">
      <dgm:prSet presAssocID="{48944C03-E7C1-4D87-9989-4BB2E991C4B6}" presName="node" presStyleLbl="node1" presStyleIdx="0" presStyleCnt="10" custScaleX="138866">
        <dgm:presLayoutVars>
          <dgm:bulletEnabled val="1"/>
        </dgm:presLayoutVars>
      </dgm:prSet>
      <dgm:spPr/>
      <dgm:t>
        <a:bodyPr/>
        <a:lstStyle/>
        <a:p>
          <a:endParaRPr lang="en-US"/>
        </a:p>
      </dgm:t>
    </dgm:pt>
    <dgm:pt modelId="{461ABA7C-FC76-4854-AC66-36FB7B7F9499}" type="pres">
      <dgm:prSet presAssocID="{48944C03-E7C1-4D87-9989-4BB2E991C4B6}" presName="spNode" presStyleCnt="0"/>
      <dgm:spPr/>
      <dgm:t>
        <a:bodyPr/>
        <a:lstStyle/>
        <a:p>
          <a:endParaRPr lang="en-US"/>
        </a:p>
      </dgm:t>
    </dgm:pt>
    <dgm:pt modelId="{807D39CA-3F92-4ABE-B642-20EB14509D69}" type="pres">
      <dgm:prSet presAssocID="{607199EE-78AB-4DE7-B7A9-99FC141FB494}" presName="sibTrans" presStyleLbl="sibTrans1D1" presStyleIdx="0" presStyleCnt="10"/>
      <dgm:spPr/>
      <dgm:t>
        <a:bodyPr/>
        <a:lstStyle/>
        <a:p>
          <a:endParaRPr lang="en-US"/>
        </a:p>
      </dgm:t>
    </dgm:pt>
    <dgm:pt modelId="{2D2CDC7B-020C-42D5-A20B-0508A3587019}" type="pres">
      <dgm:prSet presAssocID="{234C9882-21F8-4D43-90FF-F07AEAA4F696}" presName="node" presStyleLbl="node1" presStyleIdx="1" presStyleCnt="10" custScaleX="136449" custRadScaleRad="101178" custRadScaleInc="58773">
        <dgm:presLayoutVars>
          <dgm:bulletEnabled val="1"/>
        </dgm:presLayoutVars>
      </dgm:prSet>
      <dgm:spPr/>
      <dgm:t>
        <a:bodyPr/>
        <a:lstStyle/>
        <a:p>
          <a:endParaRPr lang="en-US"/>
        </a:p>
      </dgm:t>
    </dgm:pt>
    <dgm:pt modelId="{1A15FA21-06D2-4E41-9853-965CA3B324E4}" type="pres">
      <dgm:prSet presAssocID="{234C9882-21F8-4D43-90FF-F07AEAA4F696}" presName="spNode" presStyleCnt="0"/>
      <dgm:spPr/>
      <dgm:t>
        <a:bodyPr/>
        <a:lstStyle/>
        <a:p>
          <a:endParaRPr lang="en-US"/>
        </a:p>
      </dgm:t>
    </dgm:pt>
    <dgm:pt modelId="{E8B3B046-22DA-4F63-B771-D85C5E7CFE01}" type="pres">
      <dgm:prSet presAssocID="{47FD9809-DA92-4D96-B849-B88C78716773}" presName="sibTrans" presStyleLbl="sibTrans1D1" presStyleIdx="1" presStyleCnt="10"/>
      <dgm:spPr/>
      <dgm:t>
        <a:bodyPr/>
        <a:lstStyle/>
        <a:p>
          <a:endParaRPr lang="en-US"/>
        </a:p>
      </dgm:t>
    </dgm:pt>
    <dgm:pt modelId="{8A4CE0A4-1FB6-4351-A9AA-E5D473CD0B40}" type="pres">
      <dgm:prSet presAssocID="{9CF73163-855A-4A4B-8E05-0B3049127DA5}" presName="node" presStyleLbl="node1" presStyleIdx="2" presStyleCnt="10" custScaleX="134469">
        <dgm:presLayoutVars>
          <dgm:bulletEnabled val="1"/>
        </dgm:presLayoutVars>
      </dgm:prSet>
      <dgm:spPr/>
      <dgm:t>
        <a:bodyPr/>
        <a:lstStyle/>
        <a:p>
          <a:endParaRPr lang="en-US"/>
        </a:p>
      </dgm:t>
    </dgm:pt>
    <dgm:pt modelId="{1C7DA31A-FBB9-448F-A43D-1C2AA86A4D9B}" type="pres">
      <dgm:prSet presAssocID="{9CF73163-855A-4A4B-8E05-0B3049127DA5}" presName="spNode" presStyleCnt="0"/>
      <dgm:spPr/>
      <dgm:t>
        <a:bodyPr/>
        <a:lstStyle/>
        <a:p>
          <a:endParaRPr lang="en-US"/>
        </a:p>
      </dgm:t>
    </dgm:pt>
    <dgm:pt modelId="{E2F43B13-005A-4248-9F20-A155A1EBED45}" type="pres">
      <dgm:prSet presAssocID="{F4C21CAF-BAD2-4754-9B2B-C88B600D7401}" presName="sibTrans" presStyleLbl="sibTrans1D1" presStyleIdx="2" presStyleCnt="10"/>
      <dgm:spPr/>
      <dgm:t>
        <a:bodyPr/>
        <a:lstStyle/>
        <a:p>
          <a:endParaRPr lang="en-US"/>
        </a:p>
      </dgm:t>
    </dgm:pt>
    <dgm:pt modelId="{09E11762-ECD3-4715-A6A9-AA48546DA94B}" type="pres">
      <dgm:prSet presAssocID="{5D40CD4B-FA5C-4883-9C90-06CC41E9FD02}" presName="node" presStyleLbl="node1" presStyleIdx="3" presStyleCnt="10" custScaleX="124948">
        <dgm:presLayoutVars>
          <dgm:bulletEnabled val="1"/>
        </dgm:presLayoutVars>
      </dgm:prSet>
      <dgm:spPr/>
      <dgm:t>
        <a:bodyPr/>
        <a:lstStyle/>
        <a:p>
          <a:endParaRPr lang="en-US"/>
        </a:p>
      </dgm:t>
    </dgm:pt>
    <dgm:pt modelId="{BCC9EF47-4EA5-4D30-BB92-7642C3281C56}" type="pres">
      <dgm:prSet presAssocID="{5D40CD4B-FA5C-4883-9C90-06CC41E9FD02}" presName="spNode" presStyleCnt="0"/>
      <dgm:spPr/>
      <dgm:t>
        <a:bodyPr/>
        <a:lstStyle/>
        <a:p>
          <a:endParaRPr lang="en-US"/>
        </a:p>
      </dgm:t>
    </dgm:pt>
    <dgm:pt modelId="{F9C40DE2-C5AC-451A-8A0C-D9EBD7842495}" type="pres">
      <dgm:prSet presAssocID="{4626275B-188A-4A87-B3E2-472C2C748F97}" presName="sibTrans" presStyleLbl="sibTrans1D1" presStyleIdx="3" presStyleCnt="10"/>
      <dgm:spPr/>
      <dgm:t>
        <a:bodyPr/>
        <a:lstStyle/>
        <a:p>
          <a:endParaRPr lang="en-US"/>
        </a:p>
      </dgm:t>
    </dgm:pt>
    <dgm:pt modelId="{2B7CACC5-BD27-4BF8-9E0C-545236D3A34A}" type="pres">
      <dgm:prSet presAssocID="{6D31A58A-216F-4455-BF55-F90A51842EE4}" presName="node" presStyleLbl="node1" presStyleIdx="4" presStyleCnt="10" custScaleX="139433" custRadScaleRad="100531" custRadScaleInc="-1936">
        <dgm:presLayoutVars>
          <dgm:bulletEnabled val="1"/>
        </dgm:presLayoutVars>
      </dgm:prSet>
      <dgm:spPr/>
      <dgm:t>
        <a:bodyPr/>
        <a:lstStyle/>
        <a:p>
          <a:endParaRPr lang="en-US"/>
        </a:p>
      </dgm:t>
    </dgm:pt>
    <dgm:pt modelId="{4F063745-0D94-4C88-BA40-97C7BF41D6B1}" type="pres">
      <dgm:prSet presAssocID="{6D31A58A-216F-4455-BF55-F90A51842EE4}" presName="spNode" presStyleCnt="0"/>
      <dgm:spPr/>
      <dgm:t>
        <a:bodyPr/>
        <a:lstStyle/>
        <a:p>
          <a:endParaRPr lang="en-US"/>
        </a:p>
      </dgm:t>
    </dgm:pt>
    <dgm:pt modelId="{121603A5-041E-402C-80AD-A549B3F6825B}" type="pres">
      <dgm:prSet presAssocID="{F802880E-EB70-4756-8E7F-181C8E303650}" presName="sibTrans" presStyleLbl="sibTrans1D1" presStyleIdx="4" presStyleCnt="10"/>
      <dgm:spPr/>
      <dgm:t>
        <a:bodyPr/>
        <a:lstStyle/>
        <a:p>
          <a:endParaRPr lang="en-US"/>
        </a:p>
      </dgm:t>
    </dgm:pt>
    <dgm:pt modelId="{7CF19E5F-360A-4A2C-BF50-58C48A6A7CBA}" type="pres">
      <dgm:prSet presAssocID="{37F1FBB6-9884-4F6D-9E84-6A52597352FA}" presName="node" presStyleLbl="node1" presStyleIdx="5" presStyleCnt="10" custScaleX="128711">
        <dgm:presLayoutVars>
          <dgm:bulletEnabled val="1"/>
        </dgm:presLayoutVars>
      </dgm:prSet>
      <dgm:spPr/>
      <dgm:t>
        <a:bodyPr/>
        <a:lstStyle/>
        <a:p>
          <a:endParaRPr lang="en-US"/>
        </a:p>
      </dgm:t>
    </dgm:pt>
    <dgm:pt modelId="{3627EBD2-F80A-4DBE-9BBC-FE945CBA6926}" type="pres">
      <dgm:prSet presAssocID="{37F1FBB6-9884-4F6D-9E84-6A52597352FA}" presName="spNode" presStyleCnt="0"/>
      <dgm:spPr/>
      <dgm:t>
        <a:bodyPr/>
        <a:lstStyle/>
        <a:p>
          <a:endParaRPr lang="en-US"/>
        </a:p>
      </dgm:t>
    </dgm:pt>
    <dgm:pt modelId="{C0187463-67A3-4C6A-890E-F9ADEAD5BB46}" type="pres">
      <dgm:prSet presAssocID="{09E01F3F-DDA5-463A-8334-91778465512C}" presName="sibTrans" presStyleLbl="sibTrans1D1" presStyleIdx="5" presStyleCnt="10"/>
      <dgm:spPr/>
      <dgm:t>
        <a:bodyPr/>
        <a:lstStyle/>
        <a:p>
          <a:endParaRPr lang="en-US"/>
        </a:p>
      </dgm:t>
    </dgm:pt>
    <dgm:pt modelId="{AAADF4E9-9D11-4833-A9BA-9B3663D45928}" type="pres">
      <dgm:prSet presAssocID="{DCF2168F-A9F9-4283-B4E4-3F94E82622A2}" presName="node" presStyleLbl="node1" presStyleIdx="6" presStyleCnt="10" custScaleX="131128">
        <dgm:presLayoutVars>
          <dgm:bulletEnabled val="1"/>
        </dgm:presLayoutVars>
      </dgm:prSet>
      <dgm:spPr/>
      <dgm:t>
        <a:bodyPr/>
        <a:lstStyle/>
        <a:p>
          <a:endParaRPr lang="en-US"/>
        </a:p>
      </dgm:t>
    </dgm:pt>
    <dgm:pt modelId="{1EAAC6DD-DF8E-4D14-A5F8-C7F9C34EBD64}" type="pres">
      <dgm:prSet presAssocID="{DCF2168F-A9F9-4283-B4E4-3F94E82622A2}" presName="spNode" presStyleCnt="0"/>
      <dgm:spPr/>
      <dgm:t>
        <a:bodyPr/>
        <a:lstStyle/>
        <a:p>
          <a:endParaRPr lang="en-US"/>
        </a:p>
      </dgm:t>
    </dgm:pt>
    <dgm:pt modelId="{89F60446-4219-48E6-AE25-F2CEB528208F}" type="pres">
      <dgm:prSet presAssocID="{49193DE2-B4D4-419D-80AB-9872AC4F67CF}" presName="sibTrans" presStyleLbl="sibTrans1D1" presStyleIdx="6" presStyleCnt="10"/>
      <dgm:spPr/>
      <dgm:t>
        <a:bodyPr/>
        <a:lstStyle/>
        <a:p>
          <a:endParaRPr lang="en-US"/>
        </a:p>
      </dgm:t>
    </dgm:pt>
    <dgm:pt modelId="{DE5EA955-F206-46A4-975E-7C5DF6CAE530}" type="pres">
      <dgm:prSet presAssocID="{486674B2-ADD6-4E70-BE17-0974FFD70DFE}" presName="node" presStyleLbl="node1" presStyleIdx="7" presStyleCnt="10" custScaleX="142806">
        <dgm:presLayoutVars>
          <dgm:bulletEnabled val="1"/>
        </dgm:presLayoutVars>
      </dgm:prSet>
      <dgm:spPr/>
      <dgm:t>
        <a:bodyPr/>
        <a:lstStyle/>
        <a:p>
          <a:endParaRPr lang="en-US"/>
        </a:p>
      </dgm:t>
    </dgm:pt>
    <dgm:pt modelId="{604C6F33-4582-4B6C-A25E-4D0298ACC8F8}" type="pres">
      <dgm:prSet presAssocID="{486674B2-ADD6-4E70-BE17-0974FFD70DFE}" presName="spNode" presStyleCnt="0"/>
      <dgm:spPr/>
      <dgm:t>
        <a:bodyPr/>
        <a:lstStyle/>
        <a:p>
          <a:endParaRPr lang="en-US"/>
        </a:p>
      </dgm:t>
    </dgm:pt>
    <dgm:pt modelId="{5BF9F5C7-4C6E-4F8C-8AD0-0341115B470E}" type="pres">
      <dgm:prSet presAssocID="{E68BE9A0-626F-40C9-8528-6BFDA1F623C6}" presName="sibTrans" presStyleLbl="sibTrans1D1" presStyleIdx="7" presStyleCnt="10"/>
      <dgm:spPr/>
      <dgm:t>
        <a:bodyPr/>
        <a:lstStyle/>
        <a:p>
          <a:endParaRPr lang="en-US"/>
        </a:p>
      </dgm:t>
    </dgm:pt>
    <dgm:pt modelId="{A32EF8D5-1605-4746-B795-22DC889E33E2}" type="pres">
      <dgm:prSet presAssocID="{E260BE6A-4399-40EA-9D90-60D2D90C79CB}" presName="node" presStyleLbl="node1" presStyleIdx="8" presStyleCnt="10" custScaleX="138503">
        <dgm:presLayoutVars>
          <dgm:bulletEnabled val="1"/>
        </dgm:presLayoutVars>
      </dgm:prSet>
      <dgm:spPr/>
      <dgm:t>
        <a:bodyPr/>
        <a:lstStyle/>
        <a:p>
          <a:endParaRPr lang="en-US"/>
        </a:p>
      </dgm:t>
    </dgm:pt>
    <dgm:pt modelId="{3181A718-BFDA-4F16-B359-017A57D28DE3}" type="pres">
      <dgm:prSet presAssocID="{E260BE6A-4399-40EA-9D90-60D2D90C79CB}" presName="spNode" presStyleCnt="0"/>
      <dgm:spPr/>
      <dgm:t>
        <a:bodyPr/>
        <a:lstStyle/>
        <a:p>
          <a:endParaRPr lang="en-US"/>
        </a:p>
      </dgm:t>
    </dgm:pt>
    <dgm:pt modelId="{F5931D10-873A-47F4-89A8-180A90406EAE}" type="pres">
      <dgm:prSet presAssocID="{06E9124E-4837-492C-A48E-2715FFB98CB9}" presName="sibTrans" presStyleLbl="sibTrans1D1" presStyleIdx="8" presStyleCnt="10"/>
      <dgm:spPr/>
      <dgm:t>
        <a:bodyPr/>
        <a:lstStyle/>
        <a:p>
          <a:endParaRPr lang="en-US"/>
        </a:p>
      </dgm:t>
    </dgm:pt>
    <dgm:pt modelId="{7B7AD1FC-795A-4187-962C-7C18D30F2072}" type="pres">
      <dgm:prSet presAssocID="{4F7648FA-0D7E-4722-8824-B06FC719A8AD}" presName="node" presStyleLbl="node1" presStyleIdx="9" presStyleCnt="10" custScaleX="141284" custRadScaleRad="99367" custRadScaleInc="-49362">
        <dgm:presLayoutVars>
          <dgm:bulletEnabled val="1"/>
        </dgm:presLayoutVars>
      </dgm:prSet>
      <dgm:spPr/>
      <dgm:t>
        <a:bodyPr/>
        <a:lstStyle/>
        <a:p>
          <a:endParaRPr lang="en-US"/>
        </a:p>
      </dgm:t>
    </dgm:pt>
    <dgm:pt modelId="{A00FAE24-099E-4263-9760-72CC719DE2CE}" type="pres">
      <dgm:prSet presAssocID="{4F7648FA-0D7E-4722-8824-B06FC719A8AD}" presName="spNode" presStyleCnt="0"/>
      <dgm:spPr/>
      <dgm:t>
        <a:bodyPr/>
        <a:lstStyle/>
        <a:p>
          <a:endParaRPr lang="en-US"/>
        </a:p>
      </dgm:t>
    </dgm:pt>
    <dgm:pt modelId="{AFB7BFA7-B912-4B14-990F-5235CBE8FEF5}" type="pres">
      <dgm:prSet presAssocID="{1EB4F5E9-E1F3-4434-8E34-222357EB4AD7}" presName="sibTrans" presStyleLbl="sibTrans1D1" presStyleIdx="9" presStyleCnt="10"/>
      <dgm:spPr/>
      <dgm:t>
        <a:bodyPr/>
        <a:lstStyle/>
        <a:p>
          <a:endParaRPr lang="en-US"/>
        </a:p>
      </dgm:t>
    </dgm:pt>
  </dgm:ptLst>
  <dgm:cxnLst>
    <dgm:cxn modelId="{45949A92-EE0E-4ACA-AA83-D2EB3474E2B6}" srcId="{CB63894A-62B2-44A2-8028-365992CBD633}" destId="{9CF73163-855A-4A4B-8E05-0B3049127DA5}" srcOrd="2" destOrd="0" parTransId="{8E504BFB-659A-4217-A83A-AE170F96D112}" sibTransId="{F4C21CAF-BAD2-4754-9B2B-C88B600D7401}"/>
    <dgm:cxn modelId="{55870E9C-AB16-423E-B364-AE0AA24DE14D}" type="presOf" srcId="{9CF73163-855A-4A4B-8E05-0B3049127DA5}" destId="{8A4CE0A4-1FB6-4351-A9AA-E5D473CD0B40}" srcOrd="0" destOrd="0" presId="urn:microsoft.com/office/officeart/2005/8/layout/cycle6"/>
    <dgm:cxn modelId="{12DF355D-5F5D-44A0-80E7-64901BB13D01}" type="presOf" srcId="{4626275B-188A-4A87-B3E2-472C2C748F97}" destId="{F9C40DE2-C5AC-451A-8A0C-D9EBD7842495}" srcOrd="0" destOrd="0" presId="urn:microsoft.com/office/officeart/2005/8/layout/cycle6"/>
    <dgm:cxn modelId="{44F1F40D-9301-43BE-97FC-75923C12EF8C}" srcId="{CB63894A-62B2-44A2-8028-365992CBD633}" destId="{37F1FBB6-9884-4F6D-9E84-6A52597352FA}" srcOrd="5" destOrd="0" parTransId="{6A6315AC-E25C-45F2-82F2-97B1073A786D}" sibTransId="{09E01F3F-DDA5-463A-8334-91778465512C}"/>
    <dgm:cxn modelId="{AB33BED2-89D0-4E66-8B0B-E514F6CF6809}" type="presOf" srcId="{E260BE6A-4399-40EA-9D90-60D2D90C79CB}" destId="{A32EF8D5-1605-4746-B795-22DC889E33E2}" srcOrd="0" destOrd="0" presId="urn:microsoft.com/office/officeart/2005/8/layout/cycle6"/>
    <dgm:cxn modelId="{CD6EF953-7422-46D5-B9F7-E4022A8ED10B}" type="presOf" srcId="{1EB4F5E9-E1F3-4434-8E34-222357EB4AD7}" destId="{AFB7BFA7-B912-4B14-990F-5235CBE8FEF5}" srcOrd="0" destOrd="0" presId="urn:microsoft.com/office/officeart/2005/8/layout/cycle6"/>
    <dgm:cxn modelId="{8A31ECB8-DB3A-4593-87FE-79FA2C1E9C4C}" type="presOf" srcId="{486674B2-ADD6-4E70-BE17-0974FFD70DFE}" destId="{DE5EA955-F206-46A4-975E-7C5DF6CAE530}" srcOrd="0" destOrd="0" presId="urn:microsoft.com/office/officeart/2005/8/layout/cycle6"/>
    <dgm:cxn modelId="{94813023-0975-43C5-955F-6A993D930C2C}" srcId="{CB63894A-62B2-44A2-8028-365992CBD633}" destId="{DCF2168F-A9F9-4283-B4E4-3F94E82622A2}" srcOrd="6" destOrd="0" parTransId="{9C6AFE2F-F29F-43A4-B8F3-6469EFD4877D}" sibTransId="{49193DE2-B4D4-419D-80AB-9872AC4F67CF}"/>
    <dgm:cxn modelId="{DF28F82D-1299-45BA-8567-80BF9C83FB63}" type="presOf" srcId="{6D31A58A-216F-4455-BF55-F90A51842EE4}" destId="{2B7CACC5-BD27-4BF8-9E0C-545236D3A34A}" srcOrd="0" destOrd="0" presId="urn:microsoft.com/office/officeart/2005/8/layout/cycle6"/>
    <dgm:cxn modelId="{B0680EF0-B732-4F5B-91B5-E3373E623B54}" srcId="{CB63894A-62B2-44A2-8028-365992CBD633}" destId="{486674B2-ADD6-4E70-BE17-0974FFD70DFE}" srcOrd="7" destOrd="0" parTransId="{EDDA423F-E1C3-4419-B91A-7AE2E4063A6C}" sibTransId="{E68BE9A0-626F-40C9-8528-6BFDA1F623C6}"/>
    <dgm:cxn modelId="{17D8FF6B-2188-4502-A4C6-FBA3261059DF}" type="presOf" srcId="{47FD9809-DA92-4D96-B849-B88C78716773}" destId="{E8B3B046-22DA-4F63-B771-D85C5E7CFE01}" srcOrd="0" destOrd="0" presId="urn:microsoft.com/office/officeart/2005/8/layout/cycle6"/>
    <dgm:cxn modelId="{0BDBEB16-E8A3-4C8B-B6E2-9AFE84936075}" type="presOf" srcId="{48944C03-E7C1-4D87-9989-4BB2E991C4B6}" destId="{1976169C-A601-4CA2-A6AA-089DB38EDFB0}" srcOrd="0" destOrd="0" presId="urn:microsoft.com/office/officeart/2005/8/layout/cycle6"/>
    <dgm:cxn modelId="{E7E6A6DC-F8B0-4E6B-820F-D296756162A0}" type="presOf" srcId="{4F7648FA-0D7E-4722-8824-B06FC719A8AD}" destId="{7B7AD1FC-795A-4187-962C-7C18D30F2072}" srcOrd="0" destOrd="0" presId="urn:microsoft.com/office/officeart/2005/8/layout/cycle6"/>
    <dgm:cxn modelId="{FC11A316-4659-454A-A072-F38EA4BF321E}" type="presOf" srcId="{06E9124E-4837-492C-A48E-2715FFB98CB9}" destId="{F5931D10-873A-47F4-89A8-180A90406EAE}" srcOrd="0" destOrd="0" presId="urn:microsoft.com/office/officeart/2005/8/layout/cycle6"/>
    <dgm:cxn modelId="{8CA0DC79-676B-4BF5-9498-6B93D6115A48}" type="presOf" srcId="{09E01F3F-DDA5-463A-8334-91778465512C}" destId="{C0187463-67A3-4C6A-890E-F9ADEAD5BB46}" srcOrd="0" destOrd="0" presId="urn:microsoft.com/office/officeart/2005/8/layout/cycle6"/>
    <dgm:cxn modelId="{35EF94CF-D3A0-4880-9886-240EB454590D}" srcId="{CB63894A-62B2-44A2-8028-365992CBD633}" destId="{E260BE6A-4399-40EA-9D90-60D2D90C79CB}" srcOrd="8" destOrd="0" parTransId="{A77152B9-24F3-4008-AA07-B2318DC6A6E6}" sibTransId="{06E9124E-4837-492C-A48E-2715FFB98CB9}"/>
    <dgm:cxn modelId="{281CBE97-3F15-4A8B-82FF-983654C438CB}" type="presOf" srcId="{E68BE9A0-626F-40C9-8528-6BFDA1F623C6}" destId="{5BF9F5C7-4C6E-4F8C-8AD0-0341115B470E}" srcOrd="0" destOrd="0" presId="urn:microsoft.com/office/officeart/2005/8/layout/cycle6"/>
    <dgm:cxn modelId="{77EE25E8-0639-4D8A-8145-1A975AA020CF}" srcId="{CB63894A-62B2-44A2-8028-365992CBD633}" destId="{6D31A58A-216F-4455-BF55-F90A51842EE4}" srcOrd="4" destOrd="0" parTransId="{C31AD374-CA3E-4E02-81BC-03FD2954FE4F}" sibTransId="{F802880E-EB70-4756-8E7F-181C8E303650}"/>
    <dgm:cxn modelId="{86F6E6C8-D2BF-4CC6-B7E2-F3BE4FBE601E}" type="presOf" srcId="{DCF2168F-A9F9-4283-B4E4-3F94E82622A2}" destId="{AAADF4E9-9D11-4833-A9BA-9B3663D45928}" srcOrd="0" destOrd="0" presId="urn:microsoft.com/office/officeart/2005/8/layout/cycle6"/>
    <dgm:cxn modelId="{45D7F4C7-286A-4A55-BA5D-F924C7483CAD}" srcId="{CB63894A-62B2-44A2-8028-365992CBD633}" destId="{5D40CD4B-FA5C-4883-9C90-06CC41E9FD02}" srcOrd="3" destOrd="0" parTransId="{16A97EA5-02A5-40AC-9B22-5275664B1E09}" sibTransId="{4626275B-188A-4A87-B3E2-472C2C748F97}"/>
    <dgm:cxn modelId="{FABB0AF8-3BEE-4319-8330-E5E6A557F751}" srcId="{CB63894A-62B2-44A2-8028-365992CBD633}" destId="{234C9882-21F8-4D43-90FF-F07AEAA4F696}" srcOrd="1" destOrd="0" parTransId="{C5457D2F-3424-431A-9B83-F9B07C87FF0E}" sibTransId="{47FD9809-DA92-4D96-B849-B88C78716773}"/>
    <dgm:cxn modelId="{F2131E09-3781-49D5-81DE-F936ABEBA657}" srcId="{CB63894A-62B2-44A2-8028-365992CBD633}" destId="{48944C03-E7C1-4D87-9989-4BB2E991C4B6}" srcOrd="0" destOrd="0" parTransId="{5C0D8677-5B3F-4CE6-BCD1-D8D0F6EA0169}" sibTransId="{607199EE-78AB-4DE7-B7A9-99FC141FB494}"/>
    <dgm:cxn modelId="{BB43F432-83AA-4AC3-9676-3E5656146C1F}" type="presOf" srcId="{F4C21CAF-BAD2-4754-9B2B-C88B600D7401}" destId="{E2F43B13-005A-4248-9F20-A155A1EBED45}" srcOrd="0" destOrd="0" presId="urn:microsoft.com/office/officeart/2005/8/layout/cycle6"/>
    <dgm:cxn modelId="{14C5ED3C-1822-47BC-9687-86A00267E45C}" type="presOf" srcId="{5D40CD4B-FA5C-4883-9C90-06CC41E9FD02}" destId="{09E11762-ECD3-4715-A6A9-AA48546DA94B}" srcOrd="0" destOrd="0" presId="urn:microsoft.com/office/officeart/2005/8/layout/cycle6"/>
    <dgm:cxn modelId="{E4B687AC-F3A5-439F-9A78-F6DD19434211}" type="presOf" srcId="{234C9882-21F8-4D43-90FF-F07AEAA4F696}" destId="{2D2CDC7B-020C-42D5-A20B-0508A3587019}" srcOrd="0" destOrd="0" presId="urn:microsoft.com/office/officeart/2005/8/layout/cycle6"/>
    <dgm:cxn modelId="{16C1E7EC-7769-4AC4-91EF-7C7C6948239A}" type="presOf" srcId="{49193DE2-B4D4-419D-80AB-9872AC4F67CF}" destId="{89F60446-4219-48E6-AE25-F2CEB528208F}" srcOrd="0" destOrd="0" presId="urn:microsoft.com/office/officeart/2005/8/layout/cycle6"/>
    <dgm:cxn modelId="{5B32FCCC-32F1-4F0D-A0DB-16A234934F6C}" type="presOf" srcId="{607199EE-78AB-4DE7-B7A9-99FC141FB494}" destId="{807D39CA-3F92-4ABE-B642-20EB14509D69}" srcOrd="0" destOrd="0" presId="urn:microsoft.com/office/officeart/2005/8/layout/cycle6"/>
    <dgm:cxn modelId="{97BF6F2B-833A-44C1-9DF5-3ED9B32C16E5}" type="presOf" srcId="{37F1FBB6-9884-4F6D-9E84-6A52597352FA}" destId="{7CF19E5F-360A-4A2C-BF50-58C48A6A7CBA}" srcOrd="0" destOrd="0" presId="urn:microsoft.com/office/officeart/2005/8/layout/cycle6"/>
    <dgm:cxn modelId="{6E362713-F4F0-45A7-B1F8-8A6DBA270854}" type="presOf" srcId="{CB63894A-62B2-44A2-8028-365992CBD633}" destId="{A11ED9CA-2170-43C9-8E1B-F1FF0F7EC877}" srcOrd="0" destOrd="0" presId="urn:microsoft.com/office/officeart/2005/8/layout/cycle6"/>
    <dgm:cxn modelId="{AF27799D-A20D-40CD-9BEF-4982D2ED4213}" srcId="{CB63894A-62B2-44A2-8028-365992CBD633}" destId="{4F7648FA-0D7E-4722-8824-B06FC719A8AD}" srcOrd="9" destOrd="0" parTransId="{2D7E3634-C56A-46E8-AF52-3A57800A7622}" sibTransId="{1EB4F5E9-E1F3-4434-8E34-222357EB4AD7}"/>
    <dgm:cxn modelId="{61D68909-0961-4ECA-BBDC-9CFDAF1F6A6F}" type="presOf" srcId="{F802880E-EB70-4756-8E7F-181C8E303650}" destId="{121603A5-041E-402C-80AD-A549B3F6825B}" srcOrd="0" destOrd="0" presId="urn:microsoft.com/office/officeart/2005/8/layout/cycle6"/>
    <dgm:cxn modelId="{19C5D92C-DC6D-46F6-97B7-52F5367B700A}" type="presParOf" srcId="{A11ED9CA-2170-43C9-8E1B-F1FF0F7EC877}" destId="{1976169C-A601-4CA2-A6AA-089DB38EDFB0}" srcOrd="0" destOrd="0" presId="urn:microsoft.com/office/officeart/2005/8/layout/cycle6"/>
    <dgm:cxn modelId="{0818A5E4-FEE8-45BB-BA5A-50FC603FC33D}" type="presParOf" srcId="{A11ED9CA-2170-43C9-8E1B-F1FF0F7EC877}" destId="{461ABA7C-FC76-4854-AC66-36FB7B7F9499}" srcOrd="1" destOrd="0" presId="urn:microsoft.com/office/officeart/2005/8/layout/cycle6"/>
    <dgm:cxn modelId="{3690444A-1BB9-48ED-8809-71435A36AFAB}" type="presParOf" srcId="{A11ED9CA-2170-43C9-8E1B-F1FF0F7EC877}" destId="{807D39CA-3F92-4ABE-B642-20EB14509D69}" srcOrd="2" destOrd="0" presId="urn:microsoft.com/office/officeart/2005/8/layout/cycle6"/>
    <dgm:cxn modelId="{97F0DDED-072A-4F48-80D2-61344FB9E65C}" type="presParOf" srcId="{A11ED9CA-2170-43C9-8E1B-F1FF0F7EC877}" destId="{2D2CDC7B-020C-42D5-A20B-0508A3587019}" srcOrd="3" destOrd="0" presId="urn:microsoft.com/office/officeart/2005/8/layout/cycle6"/>
    <dgm:cxn modelId="{B5084639-1E80-45E6-AE4E-3FA99DD8CBA9}" type="presParOf" srcId="{A11ED9CA-2170-43C9-8E1B-F1FF0F7EC877}" destId="{1A15FA21-06D2-4E41-9853-965CA3B324E4}" srcOrd="4" destOrd="0" presId="urn:microsoft.com/office/officeart/2005/8/layout/cycle6"/>
    <dgm:cxn modelId="{6E9C8D85-B466-4A26-955B-0C0D6E9A9A38}" type="presParOf" srcId="{A11ED9CA-2170-43C9-8E1B-F1FF0F7EC877}" destId="{E8B3B046-22DA-4F63-B771-D85C5E7CFE01}" srcOrd="5" destOrd="0" presId="urn:microsoft.com/office/officeart/2005/8/layout/cycle6"/>
    <dgm:cxn modelId="{95049D50-5539-45E1-9D10-E6DFB84F7FCA}" type="presParOf" srcId="{A11ED9CA-2170-43C9-8E1B-F1FF0F7EC877}" destId="{8A4CE0A4-1FB6-4351-A9AA-E5D473CD0B40}" srcOrd="6" destOrd="0" presId="urn:microsoft.com/office/officeart/2005/8/layout/cycle6"/>
    <dgm:cxn modelId="{C5A83F17-9A8B-4695-B7B0-E5929D876C9D}" type="presParOf" srcId="{A11ED9CA-2170-43C9-8E1B-F1FF0F7EC877}" destId="{1C7DA31A-FBB9-448F-A43D-1C2AA86A4D9B}" srcOrd="7" destOrd="0" presId="urn:microsoft.com/office/officeart/2005/8/layout/cycle6"/>
    <dgm:cxn modelId="{376E3BAE-79D1-4EFB-8C88-77A0542F0C16}" type="presParOf" srcId="{A11ED9CA-2170-43C9-8E1B-F1FF0F7EC877}" destId="{E2F43B13-005A-4248-9F20-A155A1EBED45}" srcOrd="8" destOrd="0" presId="urn:microsoft.com/office/officeart/2005/8/layout/cycle6"/>
    <dgm:cxn modelId="{81AEDFDF-BB9B-440F-8E21-0A8951FCA05B}" type="presParOf" srcId="{A11ED9CA-2170-43C9-8E1B-F1FF0F7EC877}" destId="{09E11762-ECD3-4715-A6A9-AA48546DA94B}" srcOrd="9" destOrd="0" presId="urn:microsoft.com/office/officeart/2005/8/layout/cycle6"/>
    <dgm:cxn modelId="{28C78335-752B-48F0-82E7-27BB5E14A285}" type="presParOf" srcId="{A11ED9CA-2170-43C9-8E1B-F1FF0F7EC877}" destId="{BCC9EF47-4EA5-4D30-BB92-7642C3281C56}" srcOrd="10" destOrd="0" presId="urn:microsoft.com/office/officeart/2005/8/layout/cycle6"/>
    <dgm:cxn modelId="{7D78A6F0-5B87-4C4D-8A0C-29B1620F9FB2}" type="presParOf" srcId="{A11ED9CA-2170-43C9-8E1B-F1FF0F7EC877}" destId="{F9C40DE2-C5AC-451A-8A0C-D9EBD7842495}" srcOrd="11" destOrd="0" presId="urn:microsoft.com/office/officeart/2005/8/layout/cycle6"/>
    <dgm:cxn modelId="{D82C139F-ACC1-4807-B5B5-21CD2B2CCBE7}" type="presParOf" srcId="{A11ED9CA-2170-43C9-8E1B-F1FF0F7EC877}" destId="{2B7CACC5-BD27-4BF8-9E0C-545236D3A34A}" srcOrd="12" destOrd="0" presId="urn:microsoft.com/office/officeart/2005/8/layout/cycle6"/>
    <dgm:cxn modelId="{2E453FAA-012F-4AC9-8074-EED3B19381A3}" type="presParOf" srcId="{A11ED9CA-2170-43C9-8E1B-F1FF0F7EC877}" destId="{4F063745-0D94-4C88-BA40-97C7BF41D6B1}" srcOrd="13" destOrd="0" presId="urn:microsoft.com/office/officeart/2005/8/layout/cycle6"/>
    <dgm:cxn modelId="{3A82A4CA-309F-4BC9-BABD-0939282B26A7}" type="presParOf" srcId="{A11ED9CA-2170-43C9-8E1B-F1FF0F7EC877}" destId="{121603A5-041E-402C-80AD-A549B3F6825B}" srcOrd="14" destOrd="0" presId="urn:microsoft.com/office/officeart/2005/8/layout/cycle6"/>
    <dgm:cxn modelId="{46185F27-FA5E-4EE8-B471-FCF2F14DFC52}" type="presParOf" srcId="{A11ED9CA-2170-43C9-8E1B-F1FF0F7EC877}" destId="{7CF19E5F-360A-4A2C-BF50-58C48A6A7CBA}" srcOrd="15" destOrd="0" presId="urn:microsoft.com/office/officeart/2005/8/layout/cycle6"/>
    <dgm:cxn modelId="{94516369-857F-4748-81B7-04417F345F92}" type="presParOf" srcId="{A11ED9CA-2170-43C9-8E1B-F1FF0F7EC877}" destId="{3627EBD2-F80A-4DBE-9BBC-FE945CBA6926}" srcOrd="16" destOrd="0" presId="urn:microsoft.com/office/officeart/2005/8/layout/cycle6"/>
    <dgm:cxn modelId="{8001C236-FEFB-45E3-8EA9-EB46497E0944}" type="presParOf" srcId="{A11ED9CA-2170-43C9-8E1B-F1FF0F7EC877}" destId="{C0187463-67A3-4C6A-890E-F9ADEAD5BB46}" srcOrd="17" destOrd="0" presId="urn:microsoft.com/office/officeart/2005/8/layout/cycle6"/>
    <dgm:cxn modelId="{D75912E0-0BD3-4122-9B10-7AB3F68C8F72}" type="presParOf" srcId="{A11ED9CA-2170-43C9-8E1B-F1FF0F7EC877}" destId="{AAADF4E9-9D11-4833-A9BA-9B3663D45928}" srcOrd="18" destOrd="0" presId="urn:microsoft.com/office/officeart/2005/8/layout/cycle6"/>
    <dgm:cxn modelId="{21075049-F1D4-46FD-8F56-B41F5E418F9F}" type="presParOf" srcId="{A11ED9CA-2170-43C9-8E1B-F1FF0F7EC877}" destId="{1EAAC6DD-DF8E-4D14-A5F8-C7F9C34EBD64}" srcOrd="19" destOrd="0" presId="urn:microsoft.com/office/officeart/2005/8/layout/cycle6"/>
    <dgm:cxn modelId="{5EC70992-1D21-4257-B4F1-65100EFCA2BD}" type="presParOf" srcId="{A11ED9CA-2170-43C9-8E1B-F1FF0F7EC877}" destId="{89F60446-4219-48E6-AE25-F2CEB528208F}" srcOrd="20" destOrd="0" presId="urn:microsoft.com/office/officeart/2005/8/layout/cycle6"/>
    <dgm:cxn modelId="{59FDD4EC-C071-46BB-84C2-A45621556500}" type="presParOf" srcId="{A11ED9CA-2170-43C9-8E1B-F1FF0F7EC877}" destId="{DE5EA955-F206-46A4-975E-7C5DF6CAE530}" srcOrd="21" destOrd="0" presId="urn:microsoft.com/office/officeart/2005/8/layout/cycle6"/>
    <dgm:cxn modelId="{4DD8AA49-7C3A-419A-BD90-B70F9C63CF7E}" type="presParOf" srcId="{A11ED9CA-2170-43C9-8E1B-F1FF0F7EC877}" destId="{604C6F33-4582-4B6C-A25E-4D0298ACC8F8}" srcOrd="22" destOrd="0" presId="urn:microsoft.com/office/officeart/2005/8/layout/cycle6"/>
    <dgm:cxn modelId="{2B420EC7-9D95-403D-BC5D-005CC8BA3EEE}" type="presParOf" srcId="{A11ED9CA-2170-43C9-8E1B-F1FF0F7EC877}" destId="{5BF9F5C7-4C6E-4F8C-8AD0-0341115B470E}" srcOrd="23" destOrd="0" presId="urn:microsoft.com/office/officeart/2005/8/layout/cycle6"/>
    <dgm:cxn modelId="{43EAC5D9-A5D9-4EBD-9678-1A1E5B818DBF}" type="presParOf" srcId="{A11ED9CA-2170-43C9-8E1B-F1FF0F7EC877}" destId="{A32EF8D5-1605-4746-B795-22DC889E33E2}" srcOrd="24" destOrd="0" presId="urn:microsoft.com/office/officeart/2005/8/layout/cycle6"/>
    <dgm:cxn modelId="{9B3D8546-2EAA-4B57-A356-F13331EC46F0}" type="presParOf" srcId="{A11ED9CA-2170-43C9-8E1B-F1FF0F7EC877}" destId="{3181A718-BFDA-4F16-B359-017A57D28DE3}" srcOrd="25" destOrd="0" presId="urn:microsoft.com/office/officeart/2005/8/layout/cycle6"/>
    <dgm:cxn modelId="{05C855A2-752A-446B-88F7-5295BE1EBE33}" type="presParOf" srcId="{A11ED9CA-2170-43C9-8E1B-F1FF0F7EC877}" destId="{F5931D10-873A-47F4-89A8-180A90406EAE}" srcOrd="26" destOrd="0" presId="urn:microsoft.com/office/officeart/2005/8/layout/cycle6"/>
    <dgm:cxn modelId="{0AFBD380-F68D-43D5-9278-756479ECE626}" type="presParOf" srcId="{A11ED9CA-2170-43C9-8E1B-F1FF0F7EC877}" destId="{7B7AD1FC-795A-4187-962C-7C18D30F2072}" srcOrd="27" destOrd="0" presId="urn:microsoft.com/office/officeart/2005/8/layout/cycle6"/>
    <dgm:cxn modelId="{C818F490-01AF-427F-B3B6-7B9A740730E3}" type="presParOf" srcId="{A11ED9CA-2170-43C9-8E1B-F1FF0F7EC877}" destId="{A00FAE24-099E-4263-9760-72CC719DE2CE}" srcOrd="28" destOrd="0" presId="urn:microsoft.com/office/officeart/2005/8/layout/cycle6"/>
    <dgm:cxn modelId="{2E4CDA94-10D0-46CF-A0DA-14518A2DE15B}" type="presParOf" srcId="{A11ED9CA-2170-43C9-8E1B-F1FF0F7EC877}" destId="{AFB7BFA7-B912-4B14-990F-5235CBE8FEF5}" srcOrd="29" destOrd="0" presId="urn:microsoft.com/office/officeart/2005/8/layout/cycle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6053795-3C0A-49BF-8FF8-BD47BC67EE8C}"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US"/>
        </a:p>
      </dgm:t>
    </dgm:pt>
    <dgm:pt modelId="{BEDB4831-D757-488F-ABA8-0851E0EE44EF}">
      <dgm:prSet phldrT="[Text]" custT="1"/>
      <dgm:spPr>
        <a:solidFill>
          <a:srgbClr val="32A09B"/>
        </a:solidFill>
      </dgm:spPr>
      <dgm:t>
        <a:bodyPr/>
        <a:lstStyle/>
        <a:p>
          <a:r>
            <a:rPr lang="en-US" sz="1200" dirty="0" smtClean="0"/>
            <a:t>Improved effectiveness and efficiency of care and the quality of life of people receiving LTSS</a:t>
          </a:r>
          <a:endParaRPr lang="en-US" sz="1200" dirty="0"/>
        </a:p>
      </dgm:t>
    </dgm:pt>
    <dgm:pt modelId="{816A1D78-F4F1-40E8-B15F-6706A2CF21AE}" type="parTrans" cxnId="{003E3652-7005-4F8A-B1EF-D0705CEF86DB}">
      <dgm:prSet/>
      <dgm:spPr/>
      <dgm:t>
        <a:bodyPr/>
        <a:lstStyle/>
        <a:p>
          <a:endParaRPr lang="en-US"/>
        </a:p>
      </dgm:t>
    </dgm:pt>
    <dgm:pt modelId="{07D70002-5091-426E-AA43-E9CD66D1BD8D}" type="sibTrans" cxnId="{003E3652-7005-4F8A-B1EF-D0705CEF86DB}">
      <dgm:prSet/>
      <dgm:spPr/>
      <dgm:t>
        <a:bodyPr/>
        <a:lstStyle/>
        <a:p>
          <a:endParaRPr lang="en-US"/>
        </a:p>
      </dgm:t>
    </dgm:pt>
    <dgm:pt modelId="{D3E1FAA7-AEFB-432E-B03C-2C521D2F7C81}">
      <dgm:prSet phldrT="[Text]" custT="1"/>
      <dgm:spPr>
        <a:solidFill>
          <a:srgbClr val="92D050">
            <a:alpha val="80000"/>
          </a:srgbClr>
        </a:solidFill>
        <a:effectLst/>
      </dgm:spPr>
      <dgm:t>
        <a:bodyPr/>
        <a:lstStyle/>
        <a:p>
          <a:r>
            <a:rPr lang="en-US" sz="1100" dirty="0" smtClean="0">
              <a:solidFill>
                <a:schemeClr val="tx1"/>
              </a:solidFill>
            </a:rPr>
            <a:t>Advance best practices at the community level</a:t>
          </a:r>
          <a:endParaRPr lang="en-US" sz="1100" dirty="0">
            <a:solidFill>
              <a:schemeClr val="tx1"/>
            </a:solidFill>
          </a:endParaRPr>
        </a:p>
      </dgm:t>
    </dgm:pt>
    <dgm:pt modelId="{F3B3106B-09B3-4B5A-9424-4A12E26D65D6}" type="parTrans" cxnId="{E760BA03-83E3-4DD2-872F-F1BE69B5AA28}">
      <dgm:prSet/>
      <dgm:spPr>
        <a:ln>
          <a:solidFill>
            <a:schemeClr val="bg1">
              <a:alpha val="0"/>
            </a:schemeClr>
          </a:solidFill>
        </a:ln>
      </dgm:spPr>
      <dgm:t>
        <a:bodyPr/>
        <a:lstStyle/>
        <a:p>
          <a:endParaRPr lang="en-US" dirty="0"/>
        </a:p>
      </dgm:t>
    </dgm:pt>
    <dgm:pt modelId="{548C8B22-422C-4287-AE49-2A53DD831E55}" type="sibTrans" cxnId="{E760BA03-83E3-4DD2-872F-F1BE69B5AA28}">
      <dgm:prSet/>
      <dgm:spPr/>
      <dgm:t>
        <a:bodyPr/>
        <a:lstStyle/>
        <a:p>
          <a:endParaRPr lang="en-US"/>
        </a:p>
      </dgm:t>
    </dgm:pt>
    <dgm:pt modelId="{6CE6AA31-B63C-44FB-ABDD-E1F5456C8CA8}">
      <dgm:prSet phldrT="[Text]" custT="1"/>
      <dgm:spPr>
        <a:solidFill>
          <a:srgbClr val="A627BF">
            <a:alpha val="80000"/>
          </a:srgbClr>
        </a:solidFill>
        <a:effectLst/>
      </dgm:spPr>
      <dgm:t>
        <a:bodyPr/>
        <a:lstStyle/>
        <a:p>
          <a:r>
            <a:rPr lang="en-US" sz="1100" dirty="0" smtClean="0"/>
            <a:t>Promote better care and outcomes while reducing costs</a:t>
          </a:r>
          <a:endParaRPr lang="en-US" sz="1100" dirty="0"/>
        </a:p>
      </dgm:t>
    </dgm:pt>
    <dgm:pt modelId="{962EA944-8BDE-4705-8B70-5CD15D71FEBC}" type="parTrans" cxnId="{E88DA292-F27A-471A-92A8-D6DB0CB344FA}">
      <dgm:prSet/>
      <dgm:spPr>
        <a:ln>
          <a:solidFill>
            <a:schemeClr val="bg1">
              <a:alpha val="0"/>
            </a:schemeClr>
          </a:solidFill>
        </a:ln>
      </dgm:spPr>
      <dgm:t>
        <a:bodyPr/>
        <a:lstStyle/>
        <a:p>
          <a:endParaRPr lang="en-US" dirty="0"/>
        </a:p>
      </dgm:t>
    </dgm:pt>
    <dgm:pt modelId="{D2679920-5F14-43D5-9586-018D5F7C7D65}" type="sibTrans" cxnId="{E88DA292-F27A-471A-92A8-D6DB0CB344FA}">
      <dgm:prSet/>
      <dgm:spPr/>
      <dgm:t>
        <a:bodyPr/>
        <a:lstStyle/>
        <a:p>
          <a:endParaRPr lang="en-US"/>
        </a:p>
      </dgm:t>
    </dgm:pt>
    <dgm:pt modelId="{2856C84C-5687-4A99-B00B-A7AA78B9DF46}">
      <dgm:prSet phldrT="[Text]" custT="1"/>
      <dgm:spPr>
        <a:solidFill>
          <a:srgbClr val="E15E0D">
            <a:alpha val="80000"/>
          </a:srgbClr>
        </a:solidFill>
        <a:effectLst/>
      </dgm:spPr>
      <dgm:t>
        <a:bodyPr/>
        <a:lstStyle/>
        <a:p>
          <a:r>
            <a:rPr lang="en-US" sz="1100" dirty="0" smtClean="0">
              <a:solidFill>
                <a:schemeClr val="tx1"/>
              </a:solidFill>
            </a:rPr>
            <a:t>Raise the visibility  of LTSS as part of the Health Care Spectrum</a:t>
          </a:r>
          <a:endParaRPr lang="en-US" sz="1100" dirty="0">
            <a:solidFill>
              <a:schemeClr val="tx1"/>
            </a:solidFill>
          </a:endParaRPr>
        </a:p>
      </dgm:t>
    </dgm:pt>
    <dgm:pt modelId="{6F10973B-F92A-4913-AB06-14DE1F1FF729}" type="parTrans" cxnId="{DDC5DC51-8B43-49F5-9F39-8FAD1C6B86E0}">
      <dgm:prSet/>
      <dgm:spPr>
        <a:ln>
          <a:solidFill>
            <a:schemeClr val="bg1">
              <a:alpha val="0"/>
            </a:schemeClr>
          </a:solidFill>
        </a:ln>
      </dgm:spPr>
      <dgm:t>
        <a:bodyPr/>
        <a:lstStyle/>
        <a:p>
          <a:endParaRPr lang="en-US" dirty="0"/>
        </a:p>
      </dgm:t>
    </dgm:pt>
    <dgm:pt modelId="{750658A3-9A0B-4519-871C-6FF968A93B10}" type="sibTrans" cxnId="{DDC5DC51-8B43-49F5-9F39-8FAD1C6B86E0}">
      <dgm:prSet/>
      <dgm:spPr/>
      <dgm:t>
        <a:bodyPr/>
        <a:lstStyle/>
        <a:p>
          <a:endParaRPr lang="en-US"/>
        </a:p>
      </dgm:t>
    </dgm:pt>
    <dgm:pt modelId="{8E7F1DD6-1D3C-4A18-ACD0-CB011156B6ED}" type="pres">
      <dgm:prSet presAssocID="{66053795-3C0A-49BF-8FF8-BD47BC67EE8C}" presName="cycle" presStyleCnt="0">
        <dgm:presLayoutVars>
          <dgm:chMax val="1"/>
          <dgm:dir/>
          <dgm:animLvl val="ctr"/>
          <dgm:resizeHandles val="exact"/>
        </dgm:presLayoutVars>
      </dgm:prSet>
      <dgm:spPr/>
      <dgm:t>
        <a:bodyPr/>
        <a:lstStyle/>
        <a:p>
          <a:endParaRPr lang="en-US"/>
        </a:p>
      </dgm:t>
    </dgm:pt>
    <dgm:pt modelId="{2294940D-6B0A-4145-973F-51FE3AA316B2}" type="pres">
      <dgm:prSet presAssocID="{BEDB4831-D757-488F-ABA8-0851E0EE44EF}" presName="centerShape" presStyleLbl="node0" presStyleIdx="0" presStyleCnt="1" custScaleX="133100" custScaleY="133100" custLinFactNeighborX="-2309" custLinFactNeighborY="-10676"/>
      <dgm:spPr/>
      <dgm:t>
        <a:bodyPr/>
        <a:lstStyle/>
        <a:p>
          <a:endParaRPr lang="en-US"/>
        </a:p>
      </dgm:t>
    </dgm:pt>
    <dgm:pt modelId="{6AF6991A-A310-48D7-A77C-E331DE295E8D}" type="pres">
      <dgm:prSet presAssocID="{F3B3106B-09B3-4B5A-9424-4A12E26D65D6}" presName="Name9" presStyleLbl="parChTrans1D2" presStyleIdx="0" presStyleCnt="3"/>
      <dgm:spPr/>
      <dgm:t>
        <a:bodyPr/>
        <a:lstStyle/>
        <a:p>
          <a:endParaRPr lang="en-US"/>
        </a:p>
      </dgm:t>
    </dgm:pt>
    <dgm:pt modelId="{1CBA3CE5-FB6C-43BE-A67D-DD27AE95715E}" type="pres">
      <dgm:prSet presAssocID="{F3B3106B-09B3-4B5A-9424-4A12E26D65D6}" presName="connTx" presStyleLbl="parChTrans1D2" presStyleIdx="0" presStyleCnt="3"/>
      <dgm:spPr/>
      <dgm:t>
        <a:bodyPr/>
        <a:lstStyle/>
        <a:p>
          <a:endParaRPr lang="en-US"/>
        </a:p>
      </dgm:t>
    </dgm:pt>
    <dgm:pt modelId="{E6EC8A45-B3A0-4765-A329-035813C5D5D1}" type="pres">
      <dgm:prSet presAssocID="{D3E1FAA7-AEFB-432E-B03C-2C521D2F7C81}" presName="node" presStyleLbl="node1" presStyleIdx="0" presStyleCnt="3" custScaleX="100000" custScaleY="100000" custRadScaleRad="92053" custRadScaleInc="-5112">
        <dgm:presLayoutVars>
          <dgm:bulletEnabled val="1"/>
        </dgm:presLayoutVars>
      </dgm:prSet>
      <dgm:spPr/>
      <dgm:t>
        <a:bodyPr/>
        <a:lstStyle/>
        <a:p>
          <a:endParaRPr lang="en-US"/>
        </a:p>
      </dgm:t>
    </dgm:pt>
    <dgm:pt modelId="{143FC1A0-624F-4BBB-8427-4795B4C9D378}" type="pres">
      <dgm:prSet presAssocID="{962EA944-8BDE-4705-8B70-5CD15D71FEBC}" presName="Name9" presStyleLbl="parChTrans1D2" presStyleIdx="1" presStyleCnt="3"/>
      <dgm:spPr/>
      <dgm:t>
        <a:bodyPr/>
        <a:lstStyle/>
        <a:p>
          <a:endParaRPr lang="en-US"/>
        </a:p>
      </dgm:t>
    </dgm:pt>
    <dgm:pt modelId="{13095F3D-739B-46DF-A8A3-048372904958}" type="pres">
      <dgm:prSet presAssocID="{962EA944-8BDE-4705-8B70-5CD15D71FEBC}" presName="connTx" presStyleLbl="parChTrans1D2" presStyleIdx="1" presStyleCnt="3"/>
      <dgm:spPr/>
      <dgm:t>
        <a:bodyPr/>
        <a:lstStyle/>
        <a:p>
          <a:endParaRPr lang="en-US"/>
        </a:p>
      </dgm:t>
    </dgm:pt>
    <dgm:pt modelId="{DC1D61AC-6CA5-4BFD-8302-0226B5CD3B97}" type="pres">
      <dgm:prSet presAssocID="{6CE6AA31-B63C-44FB-ABDD-E1F5456C8CA8}" presName="node" presStyleLbl="node1" presStyleIdx="1" presStyleCnt="3" custRadScaleRad="71425" custRadScaleInc="240262">
        <dgm:presLayoutVars>
          <dgm:bulletEnabled val="1"/>
        </dgm:presLayoutVars>
      </dgm:prSet>
      <dgm:spPr/>
      <dgm:t>
        <a:bodyPr/>
        <a:lstStyle/>
        <a:p>
          <a:endParaRPr lang="en-US"/>
        </a:p>
      </dgm:t>
    </dgm:pt>
    <dgm:pt modelId="{29BA4C3D-16EA-474D-9CE0-497056885CDE}" type="pres">
      <dgm:prSet presAssocID="{6F10973B-F92A-4913-AB06-14DE1F1FF729}" presName="Name9" presStyleLbl="parChTrans1D2" presStyleIdx="2" presStyleCnt="3"/>
      <dgm:spPr/>
      <dgm:t>
        <a:bodyPr/>
        <a:lstStyle/>
        <a:p>
          <a:endParaRPr lang="en-US"/>
        </a:p>
      </dgm:t>
    </dgm:pt>
    <dgm:pt modelId="{A7F0D357-BBA7-4D6D-B7CB-1A2B254377E9}" type="pres">
      <dgm:prSet presAssocID="{6F10973B-F92A-4913-AB06-14DE1F1FF729}" presName="connTx" presStyleLbl="parChTrans1D2" presStyleIdx="2" presStyleCnt="3"/>
      <dgm:spPr/>
      <dgm:t>
        <a:bodyPr/>
        <a:lstStyle/>
        <a:p>
          <a:endParaRPr lang="en-US"/>
        </a:p>
      </dgm:t>
    </dgm:pt>
    <dgm:pt modelId="{1EC0BB38-31FB-4DF1-9522-CA4AA3FBA1E3}" type="pres">
      <dgm:prSet presAssocID="{2856C84C-5687-4A99-B00B-A7AA78B9DF46}" presName="node" presStyleLbl="node1" presStyleIdx="2" presStyleCnt="3" custRadScaleRad="61632" custRadScaleInc="-238708">
        <dgm:presLayoutVars>
          <dgm:bulletEnabled val="1"/>
        </dgm:presLayoutVars>
      </dgm:prSet>
      <dgm:spPr/>
      <dgm:t>
        <a:bodyPr/>
        <a:lstStyle/>
        <a:p>
          <a:endParaRPr lang="en-US"/>
        </a:p>
      </dgm:t>
    </dgm:pt>
  </dgm:ptLst>
  <dgm:cxnLst>
    <dgm:cxn modelId="{E88DA292-F27A-471A-92A8-D6DB0CB344FA}" srcId="{BEDB4831-D757-488F-ABA8-0851E0EE44EF}" destId="{6CE6AA31-B63C-44FB-ABDD-E1F5456C8CA8}" srcOrd="1" destOrd="0" parTransId="{962EA944-8BDE-4705-8B70-5CD15D71FEBC}" sibTransId="{D2679920-5F14-43D5-9586-018D5F7C7D65}"/>
    <dgm:cxn modelId="{6D538369-5B68-4AF4-8AD0-45B75E18FAC9}" type="presOf" srcId="{66053795-3C0A-49BF-8FF8-BD47BC67EE8C}" destId="{8E7F1DD6-1D3C-4A18-ACD0-CB011156B6ED}" srcOrd="0" destOrd="0" presId="urn:microsoft.com/office/officeart/2005/8/layout/radial1"/>
    <dgm:cxn modelId="{75A120F3-0753-499C-ABDA-7A1D6BEA5A06}" type="presOf" srcId="{962EA944-8BDE-4705-8B70-5CD15D71FEBC}" destId="{143FC1A0-624F-4BBB-8427-4795B4C9D378}" srcOrd="0" destOrd="0" presId="urn:microsoft.com/office/officeart/2005/8/layout/radial1"/>
    <dgm:cxn modelId="{E760BA03-83E3-4DD2-872F-F1BE69B5AA28}" srcId="{BEDB4831-D757-488F-ABA8-0851E0EE44EF}" destId="{D3E1FAA7-AEFB-432E-B03C-2C521D2F7C81}" srcOrd="0" destOrd="0" parTransId="{F3B3106B-09B3-4B5A-9424-4A12E26D65D6}" sibTransId="{548C8B22-422C-4287-AE49-2A53DD831E55}"/>
    <dgm:cxn modelId="{A7801ADE-ACA9-4B69-A79E-98D1AC2F7D66}" type="presOf" srcId="{2856C84C-5687-4A99-B00B-A7AA78B9DF46}" destId="{1EC0BB38-31FB-4DF1-9522-CA4AA3FBA1E3}" srcOrd="0" destOrd="0" presId="urn:microsoft.com/office/officeart/2005/8/layout/radial1"/>
    <dgm:cxn modelId="{E3DA2190-35D5-4A7A-B529-66A989E0DED1}" type="presOf" srcId="{6CE6AA31-B63C-44FB-ABDD-E1F5456C8CA8}" destId="{DC1D61AC-6CA5-4BFD-8302-0226B5CD3B97}" srcOrd="0" destOrd="0" presId="urn:microsoft.com/office/officeart/2005/8/layout/radial1"/>
    <dgm:cxn modelId="{5399D522-92D3-482F-BBCE-75EAE73DD975}" type="presOf" srcId="{D3E1FAA7-AEFB-432E-B03C-2C521D2F7C81}" destId="{E6EC8A45-B3A0-4765-A329-035813C5D5D1}" srcOrd="0" destOrd="0" presId="urn:microsoft.com/office/officeart/2005/8/layout/radial1"/>
    <dgm:cxn modelId="{90C30079-9154-4650-B078-9DCDD60BABCC}" type="presOf" srcId="{F3B3106B-09B3-4B5A-9424-4A12E26D65D6}" destId="{6AF6991A-A310-48D7-A77C-E331DE295E8D}" srcOrd="0" destOrd="0" presId="urn:microsoft.com/office/officeart/2005/8/layout/radial1"/>
    <dgm:cxn modelId="{3A5D074A-9C36-42D3-A69E-3CDFB65CD6E1}" type="presOf" srcId="{6F10973B-F92A-4913-AB06-14DE1F1FF729}" destId="{A7F0D357-BBA7-4D6D-B7CB-1A2B254377E9}" srcOrd="1" destOrd="0" presId="urn:microsoft.com/office/officeart/2005/8/layout/radial1"/>
    <dgm:cxn modelId="{DDC5DC51-8B43-49F5-9F39-8FAD1C6B86E0}" srcId="{BEDB4831-D757-488F-ABA8-0851E0EE44EF}" destId="{2856C84C-5687-4A99-B00B-A7AA78B9DF46}" srcOrd="2" destOrd="0" parTransId="{6F10973B-F92A-4913-AB06-14DE1F1FF729}" sibTransId="{750658A3-9A0B-4519-871C-6FF968A93B10}"/>
    <dgm:cxn modelId="{B9283FCA-CE84-41F9-989F-340DEA1894A1}" type="presOf" srcId="{BEDB4831-D757-488F-ABA8-0851E0EE44EF}" destId="{2294940D-6B0A-4145-973F-51FE3AA316B2}" srcOrd="0" destOrd="0" presId="urn:microsoft.com/office/officeart/2005/8/layout/radial1"/>
    <dgm:cxn modelId="{003E3652-7005-4F8A-B1EF-D0705CEF86DB}" srcId="{66053795-3C0A-49BF-8FF8-BD47BC67EE8C}" destId="{BEDB4831-D757-488F-ABA8-0851E0EE44EF}" srcOrd="0" destOrd="0" parTransId="{816A1D78-F4F1-40E8-B15F-6706A2CF21AE}" sibTransId="{07D70002-5091-426E-AA43-E9CD66D1BD8D}"/>
    <dgm:cxn modelId="{DB54CEFE-60DA-41D6-9618-BF4AB684EDDD}" type="presOf" srcId="{F3B3106B-09B3-4B5A-9424-4A12E26D65D6}" destId="{1CBA3CE5-FB6C-43BE-A67D-DD27AE95715E}" srcOrd="1" destOrd="0" presId="urn:microsoft.com/office/officeart/2005/8/layout/radial1"/>
    <dgm:cxn modelId="{597DFC54-4B38-4E6D-B415-AD813268DC0D}" type="presOf" srcId="{6F10973B-F92A-4913-AB06-14DE1F1FF729}" destId="{29BA4C3D-16EA-474D-9CE0-497056885CDE}" srcOrd="0" destOrd="0" presId="urn:microsoft.com/office/officeart/2005/8/layout/radial1"/>
    <dgm:cxn modelId="{F770A25D-44EF-4AAE-923C-9694605C650B}" type="presOf" srcId="{962EA944-8BDE-4705-8B70-5CD15D71FEBC}" destId="{13095F3D-739B-46DF-A8A3-048372904958}" srcOrd="1" destOrd="0" presId="urn:microsoft.com/office/officeart/2005/8/layout/radial1"/>
    <dgm:cxn modelId="{0E22DB61-0152-45AD-882F-50A99345BF4E}" type="presParOf" srcId="{8E7F1DD6-1D3C-4A18-ACD0-CB011156B6ED}" destId="{2294940D-6B0A-4145-973F-51FE3AA316B2}" srcOrd="0" destOrd="0" presId="urn:microsoft.com/office/officeart/2005/8/layout/radial1"/>
    <dgm:cxn modelId="{372ACBB4-9048-4D82-AED2-F324E1CC6FF3}" type="presParOf" srcId="{8E7F1DD6-1D3C-4A18-ACD0-CB011156B6ED}" destId="{6AF6991A-A310-48D7-A77C-E331DE295E8D}" srcOrd="1" destOrd="0" presId="urn:microsoft.com/office/officeart/2005/8/layout/radial1"/>
    <dgm:cxn modelId="{D000F0C7-18E5-478C-AC8E-54EF649A64FB}" type="presParOf" srcId="{6AF6991A-A310-48D7-A77C-E331DE295E8D}" destId="{1CBA3CE5-FB6C-43BE-A67D-DD27AE95715E}" srcOrd="0" destOrd="0" presId="urn:microsoft.com/office/officeart/2005/8/layout/radial1"/>
    <dgm:cxn modelId="{84C96426-CE60-4666-B298-942D41C1F288}" type="presParOf" srcId="{8E7F1DD6-1D3C-4A18-ACD0-CB011156B6ED}" destId="{E6EC8A45-B3A0-4765-A329-035813C5D5D1}" srcOrd="2" destOrd="0" presId="urn:microsoft.com/office/officeart/2005/8/layout/radial1"/>
    <dgm:cxn modelId="{FB8ACFEF-A309-4116-BEB9-0349A93C7B24}" type="presParOf" srcId="{8E7F1DD6-1D3C-4A18-ACD0-CB011156B6ED}" destId="{143FC1A0-624F-4BBB-8427-4795B4C9D378}" srcOrd="3" destOrd="0" presId="urn:microsoft.com/office/officeart/2005/8/layout/radial1"/>
    <dgm:cxn modelId="{AB276B0C-5F31-441D-8006-AB55C0B63F8A}" type="presParOf" srcId="{143FC1A0-624F-4BBB-8427-4795B4C9D378}" destId="{13095F3D-739B-46DF-A8A3-048372904958}" srcOrd="0" destOrd="0" presId="urn:microsoft.com/office/officeart/2005/8/layout/radial1"/>
    <dgm:cxn modelId="{2B49C102-D22A-4E01-8871-1C21C1B5A421}" type="presParOf" srcId="{8E7F1DD6-1D3C-4A18-ACD0-CB011156B6ED}" destId="{DC1D61AC-6CA5-4BFD-8302-0226B5CD3B97}" srcOrd="4" destOrd="0" presId="urn:microsoft.com/office/officeart/2005/8/layout/radial1"/>
    <dgm:cxn modelId="{D575C679-0ADC-4604-873B-DA967E912A97}" type="presParOf" srcId="{8E7F1DD6-1D3C-4A18-ACD0-CB011156B6ED}" destId="{29BA4C3D-16EA-474D-9CE0-497056885CDE}" srcOrd="5" destOrd="0" presId="urn:microsoft.com/office/officeart/2005/8/layout/radial1"/>
    <dgm:cxn modelId="{4030E2AC-26BD-4D8F-B3FB-E07B8E48FF0E}" type="presParOf" srcId="{29BA4C3D-16EA-474D-9CE0-497056885CDE}" destId="{A7F0D357-BBA7-4D6D-B7CB-1A2B254377E9}" srcOrd="0" destOrd="0" presId="urn:microsoft.com/office/officeart/2005/8/layout/radial1"/>
    <dgm:cxn modelId="{93F1A415-A7E1-4A26-A210-6724782E51D5}" type="presParOf" srcId="{8E7F1DD6-1D3C-4A18-ACD0-CB011156B6ED}" destId="{1EC0BB38-31FB-4DF1-9522-CA4AA3FBA1E3}" srcOrd="6" destOrd="0" presId="urn:microsoft.com/office/officeart/2005/8/layout/radia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976169C-A601-4CA2-A6AA-089DB38EDFB0}">
      <dsp:nvSpPr>
        <dsp:cNvPr id="0" name=""/>
        <dsp:cNvSpPr/>
      </dsp:nvSpPr>
      <dsp:spPr>
        <a:xfrm>
          <a:off x="2811058" y="1090"/>
          <a:ext cx="1274130" cy="596391"/>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latin typeface="Book Antiqua" pitchFamily="18" charset="0"/>
            </a:rPr>
            <a:t>Hospitals</a:t>
          </a:r>
          <a:endParaRPr lang="en-US" sz="1400" b="1" kern="1200" dirty="0">
            <a:latin typeface="Book Antiqua" pitchFamily="18" charset="0"/>
          </a:endParaRPr>
        </a:p>
      </dsp:txBody>
      <dsp:txXfrm>
        <a:off x="2811058" y="1090"/>
        <a:ext cx="1274130" cy="596391"/>
      </dsp:txXfrm>
    </dsp:sp>
    <dsp:sp modelId="{807D39CA-3F92-4ABE-B642-20EB14509D69}">
      <dsp:nvSpPr>
        <dsp:cNvPr id="0" name=""/>
        <dsp:cNvSpPr/>
      </dsp:nvSpPr>
      <dsp:spPr>
        <a:xfrm>
          <a:off x="1063074" y="322960"/>
          <a:ext cx="4964027" cy="4964027"/>
        </a:xfrm>
        <a:custGeom>
          <a:avLst/>
          <a:gdLst/>
          <a:ahLst/>
          <a:cxnLst/>
          <a:rect l="0" t="0" r="0" b="0"/>
          <a:pathLst>
            <a:path>
              <a:moveTo>
                <a:pt x="3029310" y="61092"/>
              </a:moveTo>
              <a:arcTo wR="2482013" hR="2482013" stAng="16964322" swAng="1004806"/>
            </a:path>
          </a:pathLst>
        </a:custGeom>
        <a:noFill/>
        <a:ln w="9525" cap="flat" cmpd="sng" algn="ctr">
          <a:solidFill>
            <a:schemeClr val="dk2">
              <a:hueOff val="0"/>
              <a:satOff val="0"/>
              <a:lumOff val="0"/>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2D2CDC7B-020C-42D5-A20B-0508A3587019}">
      <dsp:nvSpPr>
        <dsp:cNvPr id="0" name=""/>
        <dsp:cNvSpPr/>
      </dsp:nvSpPr>
      <dsp:spPr>
        <a:xfrm>
          <a:off x="4536506" y="648068"/>
          <a:ext cx="1251954" cy="596391"/>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 tIns="53340" rIns="9144" bIns="53340" numCol="1" spcCol="1270" anchor="ctr" anchorCtr="0">
          <a:noAutofit/>
        </a:bodyPr>
        <a:lstStyle/>
        <a:p>
          <a:pPr lvl="0" algn="ctr" defTabSz="622300">
            <a:lnSpc>
              <a:spcPct val="90000"/>
            </a:lnSpc>
            <a:spcBef>
              <a:spcPct val="0"/>
            </a:spcBef>
            <a:spcAft>
              <a:spcPct val="35000"/>
            </a:spcAft>
          </a:pPr>
          <a:r>
            <a:rPr lang="en-US" sz="1400" b="1" kern="1200" dirty="0" smtClean="0">
              <a:latin typeface="Book Antiqua" pitchFamily="18" charset="0"/>
            </a:rPr>
            <a:t>Government</a:t>
          </a:r>
          <a:endParaRPr lang="en-US" sz="1400" b="1" kern="1200" dirty="0">
            <a:latin typeface="Book Antiqua" pitchFamily="18" charset="0"/>
          </a:endParaRPr>
        </a:p>
      </dsp:txBody>
      <dsp:txXfrm>
        <a:off x="4536506" y="648068"/>
        <a:ext cx="1251954" cy="596391"/>
      </dsp:txXfrm>
    </dsp:sp>
    <dsp:sp modelId="{E8B3B046-22DA-4F63-B771-D85C5E7CFE01}">
      <dsp:nvSpPr>
        <dsp:cNvPr id="0" name=""/>
        <dsp:cNvSpPr/>
      </dsp:nvSpPr>
      <dsp:spPr>
        <a:xfrm>
          <a:off x="910942" y="174433"/>
          <a:ext cx="4964027" cy="4964027"/>
        </a:xfrm>
        <a:custGeom>
          <a:avLst/>
          <a:gdLst/>
          <a:ahLst/>
          <a:cxnLst/>
          <a:rect l="0" t="0" r="0" b="0"/>
          <a:pathLst>
            <a:path>
              <a:moveTo>
                <a:pt x="4526307" y="1074442"/>
              </a:moveTo>
              <a:arcTo wR="2482013" hR="2482013" stAng="19527070" swAng="729726"/>
            </a:path>
          </a:pathLst>
        </a:custGeom>
        <a:noFill/>
        <a:ln w="9525" cap="flat" cmpd="sng" algn="ctr">
          <a:solidFill>
            <a:schemeClr val="dk2">
              <a:hueOff val="0"/>
              <a:satOff val="0"/>
              <a:lumOff val="0"/>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8A4CE0A4-1FB6-4351-A9AA-E5D473CD0B40}">
      <dsp:nvSpPr>
        <dsp:cNvPr id="0" name=""/>
        <dsp:cNvSpPr/>
      </dsp:nvSpPr>
      <dsp:spPr>
        <a:xfrm>
          <a:off x="5191765" y="1716119"/>
          <a:ext cx="1233787" cy="596391"/>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 tIns="9144" rIns="9144" bIns="9144" numCol="1" spcCol="1270" anchor="ctr" anchorCtr="0">
          <a:noAutofit/>
        </a:bodyPr>
        <a:lstStyle/>
        <a:p>
          <a:pPr lvl="0" algn="ctr" defTabSz="622300">
            <a:lnSpc>
              <a:spcPct val="90000"/>
            </a:lnSpc>
            <a:spcBef>
              <a:spcPct val="0"/>
            </a:spcBef>
            <a:spcAft>
              <a:spcPct val="35000"/>
            </a:spcAft>
          </a:pPr>
          <a:r>
            <a:rPr lang="en-US" sz="1400" b="1" kern="1200" dirty="0" smtClean="0">
              <a:latin typeface="Book Antiqua" pitchFamily="18" charset="0"/>
            </a:rPr>
            <a:t>Insurance</a:t>
          </a:r>
          <a:endParaRPr lang="en-US" sz="1400" b="1" kern="1200" dirty="0">
            <a:latin typeface="Book Antiqua" pitchFamily="18" charset="0"/>
          </a:endParaRPr>
        </a:p>
      </dsp:txBody>
      <dsp:txXfrm>
        <a:off x="5191765" y="1716119"/>
        <a:ext cx="1233787" cy="596391"/>
      </dsp:txXfrm>
    </dsp:sp>
    <dsp:sp modelId="{E2F43B13-005A-4248-9F20-A155A1EBED45}">
      <dsp:nvSpPr>
        <dsp:cNvPr id="0" name=""/>
        <dsp:cNvSpPr/>
      </dsp:nvSpPr>
      <dsp:spPr>
        <a:xfrm>
          <a:off x="966109" y="299286"/>
          <a:ext cx="4964027" cy="4964027"/>
        </a:xfrm>
        <a:custGeom>
          <a:avLst/>
          <a:gdLst/>
          <a:ahLst/>
          <a:cxnLst/>
          <a:rect l="0" t="0" r="0" b="0"/>
          <a:pathLst>
            <a:path>
              <a:moveTo>
                <a:pt x="4921107" y="2022435"/>
              </a:moveTo>
              <a:arcTo wR="2482013" hR="2482013" stAng="20959760" swAng="1280480"/>
            </a:path>
          </a:pathLst>
        </a:custGeom>
        <a:noFill/>
        <a:ln w="9525" cap="flat" cmpd="sng" algn="ctr">
          <a:solidFill>
            <a:schemeClr val="dk2">
              <a:hueOff val="0"/>
              <a:satOff val="0"/>
              <a:lumOff val="0"/>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09E11762-ECD3-4715-A6A9-AA48546DA94B}">
      <dsp:nvSpPr>
        <dsp:cNvPr id="0" name=""/>
        <dsp:cNvSpPr/>
      </dsp:nvSpPr>
      <dsp:spPr>
        <a:xfrm>
          <a:off x="5235444" y="3250088"/>
          <a:ext cx="1146429" cy="596391"/>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en-US" sz="1400" b="1" kern="1200" dirty="0">
            <a:latin typeface="Book Antiqua" pitchFamily="18" charset="0"/>
          </a:endParaRPr>
        </a:p>
      </dsp:txBody>
      <dsp:txXfrm>
        <a:off x="5235444" y="3250088"/>
        <a:ext cx="1146429" cy="596391"/>
      </dsp:txXfrm>
    </dsp:sp>
    <dsp:sp modelId="{F9C40DE2-C5AC-451A-8A0C-D9EBD7842495}">
      <dsp:nvSpPr>
        <dsp:cNvPr id="0" name=""/>
        <dsp:cNvSpPr/>
      </dsp:nvSpPr>
      <dsp:spPr>
        <a:xfrm>
          <a:off x="948151" y="337934"/>
          <a:ext cx="4964027" cy="4964027"/>
        </a:xfrm>
        <a:custGeom>
          <a:avLst/>
          <a:gdLst/>
          <a:ahLst/>
          <a:cxnLst/>
          <a:rect l="0" t="0" r="0" b="0"/>
          <a:pathLst>
            <a:path>
              <a:moveTo>
                <a:pt x="4738568" y="3515625"/>
              </a:moveTo>
              <a:arcTo wR="2482013" hR="2482013" stAng="1476605" swAng="1060779"/>
            </a:path>
          </a:pathLst>
        </a:custGeom>
        <a:noFill/>
        <a:ln w="9525" cap="flat" cmpd="sng" algn="ctr">
          <a:solidFill>
            <a:schemeClr val="dk2">
              <a:hueOff val="0"/>
              <a:satOff val="0"/>
              <a:lumOff val="0"/>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2B7CACC5-BD27-4BF8-9E0C-545236D3A34A}">
      <dsp:nvSpPr>
        <dsp:cNvPr id="0" name=""/>
        <dsp:cNvSpPr/>
      </dsp:nvSpPr>
      <dsp:spPr>
        <a:xfrm>
          <a:off x="4283267" y="4495794"/>
          <a:ext cx="1279333" cy="596391"/>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latin typeface="Book Antiqua" pitchFamily="18" charset="0"/>
            </a:rPr>
            <a:t>Pharma</a:t>
          </a:r>
          <a:endParaRPr lang="en-US" sz="1400" b="1" kern="1200" dirty="0">
            <a:latin typeface="Book Antiqua" pitchFamily="18" charset="0"/>
          </a:endParaRPr>
        </a:p>
      </dsp:txBody>
      <dsp:txXfrm>
        <a:off x="4283267" y="4495794"/>
        <a:ext cx="1279333" cy="596391"/>
      </dsp:txXfrm>
    </dsp:sp>
    <dsp:sp modelId="{121603A5-041E-402C-80AD-A549B3F6825B}">
      <dsp:nvSpPr>
        <dsp:cNvPr id="0" name=""/>
        <dsp:cNvSpPr/>
      </dsp:nvSpPr>
      <dsp:spPr>
        <a:xfrm>
          <a:off x="1053985" y="279445"/>
          <a:ext cx="4964027" cy="4964027"/>
        </a:xfrm>
        <a:custGeom>
          <a:avLst/>
          <a:gdLst/>
          <a:ahLst/>
          <a:cxnLst/>
          <a:rect l="0" t="0" r="0" b="0"/>
          <a:pathLst>
            <a:path>
              <a:moveTo>
                <a:pt x="3331879" y="4813991"/>
              </a:moveTo>
              <a:arcTo wR="2482013" hR="2482013" stAng="4198574" swAng="495392"/>
            </a:path>
          </a:pathLst>
        </a:custGeom>
        <a:noFill/>
        <a:ln w="9525" cap="flat" cmpd="sng" algn="ctr">
          <a:solidFill>
            <a:schemeClr val="dk2">
              <a:hueOff val="0"/>
              <a:satOff val="0"/>
              <a:lumOff val="0"/>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7CF19E5F-360A-4A2C-BF50-58C48A6A7CBA}">
      <dsp:nvSpPr>
        <dsp:cNvPr id="0" name=""/>
        <dsp:cNvSpPr/>
      </dsp:nvSpPr>
      <dsp:spPr>
        <a:xfrm>
          <a:off x="2857645" y="4965117"/>
          <a:ext cx="1180956" cy="596391"/>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latin typeface="Book Antiqua" pitchFamily="18" charset="0"/>
            </a:rPr>
            <a:t>Business</a:t>
          </a:r>
          <a:endParaRPr lang="en-US" sz="1400" b="1" kern="1200" dirty="0">
            <a:latin typeface="Book Antiqua" pitchFamily="18" charset="0"/>
          </a:endParaRPr>
        </a:p>
      </dsp:txBody>
      <dsp:txXfrm>
        <a:off x="2857645" y="4965117"/>
        <a:ext cx="1180956" cy="596391"/>
      </dsp:txXfrm>
    </dsp:sp>
    <dsp:sp modelId="{C0187463-67A3-4C6A-890E-F9ADEAD5BB46}">
      <dsp:nvSpPr>
        <dsp:cNvPr id="0" name=""/>
        <dsp:cNvSpPr/>
      </dsp:nvSpPr>
      <dsp:spPr>
        <a:xfrm>
          <a:off x="966109" y="299286"/>
          <a:ext cx="4964027" cy="4964027"/>
        </a:xfrm>
        <a:custGeom>
          <a:avLst/>
          <a:gdLst/>
          <a:ahLst/>
          <a:cxnLst/>
          <a:rect l="0" t="0" r="0" b="0"/>
          <a:pathLst>
            <a:path>
              <a:moveTo>
                <a:pt x="1888201" y="4891947"/>
              </a:moveTo>
              <a:arcTo wR="2482013" hR="2482013" stAng="6230524" swAng="466468"/>
            </a:path>
          </a:pathLst>
        </a:custGeom>
        <a:noFill/>
        <a:ln w="9525" cap="flat" cmpd="sng" algn="ctr">
          <a:solidFill>
            <a:schemeClr val="dk2">
              <a:hueOff val="0"/>
              <a:satOff val="0"/>
              <a:lumOff val="0"/>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AAADF4E9-9D11-4833-A9BA-9B3663D45928}">
      <dsp:nvSpPr>
        <dsp:cNvPr id="0" name=""/>
        <dsp:cNvSpPr/>
      </dsp:nvSpPr>
      <dsp:spPr>
        <a:xfrm>
          <a:off x="1387666" y="4491095"/>
          <a:ext cx="1203132" cy="596391"/>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latin typeface="Book Antiqua" pitchFamily="18" charset="0"/>
            </a:rPr>
            <a:t>Physicians</a:t>
          </a:r>
          <a:endParaRPr lang="en-US" sz="1400" b="1" kern="1200" dirty="0">
            <a:latin typeface="Book Antiqua" pitchFamily="18" charset="0"/>
          </a:endParaRPr>
        </a:p>
      </dsp:txBody>
      <dsp:txXfrm>
        <a:off x="1387666" y="4491095"/>
        <a:ext cx="1203132" cy="596391"/>
      </dsp:txXfrm>
    </dsp:sp>
    <dsp:sp modelId="{89F60446-4219-48E6-AE25-F2CEB528208F}">
      <dsp:nvSpPr>
        <dsp:cNvPr id="0" name=""/>
        <dsp:cNvSpPr/>
      </dsp:nvSpPr>
      <dsp:spPr>
        <a:xfrm>
          <a:off x="966109" y="299286"/>
          <a:ext cx="4964027" cy="4964027"/>
        </a:xfrm>
        <a:custGeom>
          <a:avLst/>
          <a:gdLst/>
          <a:ahLst/>
          <a:cxnLst/>
          <a:rect l="0" t="0" r="0" b="0"/>
          <a:pathLst>
            <a:path>
              <a:moveTo>
                <a:pt x="677471" y="4186132"/>
              </a:moveTo>
              <a:arcTo wR="2482013" hR="2482013" stAng="8198367" swAng="1065948"/>
            </a:path>
          </a:pathLst>
        </a:custGeom>
        <a:noFill/>
        <a:ln w="9525" cap="flat" cmpd="sng" algn="ctr">
          <a:solidFill>
            <a:schemeClr val="dk2">
              <a:hueOff val="0"/>
              <a:satOff val="0"/>
              <a:lumOff val="0"/>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DE5EA955-F206-46A4-975E-7C5DF6CAE530}">
      <dsp:nvSpPr>
        <dsp:cNvPr id="0" name=""/>
        <dsp:cNvSpPr/>
      </dsp:nvSpPr>
      <dsp:spPr>
        <a:xfrm>
          <a:off x="432447" y="3250088"/>
          <a:ext cx="1310281" cy="596391"/>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latin typeface="Book Antiqua" pitchFamily="18" charset="0"/>
            </a:rPr>
            <a:t>Nurses</a:t>
          </a:r>
          <a:endParaRPr lang="en-US" sz="1400" b="1" kern="1200" dirty="0">
            <a:latin typeface="Book Antiqua" pitchFamily="18" charset="0"/>
          </a:endParaRPr>
        </a:p>
      </dsp:txBody>
      <dsp:txXfrm>
        <a:off x="432447" y="3250088"/>
        <a:ext cx="1310281" cy="596391"/>
      </dsp:txXfrm>
    </dsp:sp>
    <dsp:sp modelId="{5BF9F5C7-4C6E-4F8C-8AD0-0341115B470E}">
      <dsp:nvSpPr>
        <dsp:cNvPr id="0" name=""/>
        <dsp:cNvSpPr/>
      </dsp:nvSpPr>
      <dsp:spPr>
        <a:xfrm>
          <a:off x="966109" y="299286"/>
          <a:ext cx="4964027" cy="4964027"/>
        </a:xfrm>
        <a:custGeom>
          <a:avLst/>
          <a:gdLst/>
          <a:ahLst/>
          <a:cxnLst/>
          <a:rect l="0" t="0" r="0" b="0"/>
          <a:pathLst>
            <a:path>
              <a:moveTo>
                <a:pt x="42919" y="2941592"/>
              </a:moveTo>
              <a:arcTo wR="2482013" hR="2482013" stAng="10159760" swAng="1280480"/>
            </a:path>
          </a:pathLst>
        </a:custGeom>
        <a:noFill/>
        <a:ln w="9525" cap="flat" cmpd="sng" algn="ctr">
          <a:solidFill>
            <a:schemeClr val="dk2">
              <a:hueOff val="0"/>
              <a:satOff val="0"/>
              <a:lumOff val="0"/>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A32EF8D5-1605-4746-B795-22DC889E33E2}">
      <dsp:nvSpPr>
        <dsp:cNvPr id="0" name=""/>
        <dsp:cNvSpPr/>
      </dsp:nvSpPr>
      <dsp:spPr>
        <a:xfrm>
          <a:off x="452188" y="1716119"/>
          <a:ext cx="1270800" cy="596391"/>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latin typeface="Book Antiqua" pitchFamily="18" charset="0"/>
            </a:rPr>
            <a:t>Labor</a:t>
          </a:r>
          <a:endParaRPr lang="en-US" sz="1400" b="1" kern="1200" dirty="0">
            <a:latin typeface="Book Antiqua" pitchFamily="18" charset="0"/>
          </a:endParaRPr>
        </a:p>
      </dsp:txBody>
      <dsp:txXfrm>
        <a:off x="452188" y="1716119"/>
        <a:ext cx="1270800" cy="596391"/>
      </dsp:txXfrm>
    </dsp:sp>
    <dsp:sp modelId="{F5931D10-873A-47F4-89A8-180A90406EAE}">
      <dsp:nvSpPr>
        <dsp:cNvPr id="0" name=""/>
        <dsp:cNvSpPr/>
      </dsp:nvSpPr>
      <dsp:spPr>
        <a:xfrm>
          <a:off x="935521" y="361411"/>
          <a:ext cx="4964027" cy="4964027"/>
        </a:xfrm>
        <a:custGeom>
          <a:avLst/>
          <a:gdLst/>
          <a:ahLst/>
          <a:cxnLst/>
          <a:rect l="0" t="0" r="0" b="0"/>
          <a:pathLst>
            <a:path>
              <a:moveTo>
                <a:pt x="273352" y="1349668"/>
              </a:moveTo>
              <a:arcTo wR="2482013" hR="2482013" stAng="12428609" swAng="769967"/>
            </a:path>
          </a:pathLst>
        </a:custGeom>
        <a:noFill/>
        <a:ln w="9525" cap="flat" cmpd="sng" algn="ctr">
          <a:solidFill>
            <a:schemeClr val="dk2">
              <a:hueOff val="0"/>
              <a:satOff val="0"/>
              <a:lumOff val="0"/>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7B7AD1FC-795A-4187-962C-7C18D30F2072}">
      <dsp:nvSpPr>
        <dsp:cNvPr id="0" name=""/>
        <dsp:cNvSpPr/>
      </dsp:nvSpPr>
      <dsp:spPr>
        <a:xfrm>
          <a:off x="1152137" y="648080"/>
          <a:ext cx="1296316" cy="596391"/>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 tIns="9144" rIns="9144" bIns="9144" numCol="1" spcCol="1270" anchor="ctr" anchorCtr="0">
          <a:noAutofit/>
        </a:bodyPr>
        <a:lstStyle/>
        <a:p>
          <a:pPr lvl="0" algn="ctr" defTabSz="622300">
            <a:lnSpc>
              <a:spcPct val="90000"/>
            </a:lnSpc>
            <a:spcBef>
              <a:spcPct val="0"/>
            </a:spcBef>
            <a:spcAft>
              <a:spcPct val="35000"/>
            </a:spcAft>
          </a:pPr>
          <a:r>
            <a:rPr lang="en-US" sz="1400" b="1" kern="1200" dirty="0" smtClean="0">
              <a:latin typeface="Book Antiqua" pitchFamily="18" charset="0"/>
            </a:rPr>
            <a:t>Special Interests</a:t>
          </a:r>
          <a:endParaRPr lang="en-US" sz="1400" b="1" kern="1200" dirty="0">
            <a:latin typeface="Book Antiqua" pitchFamily="18" charset="0"/>
          </a:endParaRPr>
        </a:p>
      </dsp:txBody>
      <dsp:txXfrm>
        <a:off x="1152137" y="648080"/>
        <a:ext cx="1296316" cy="596391"/>
      </dsp:txXfrm>
    </dsp:sp>
    <dsp:sp modelId="{AFB7BFA7-B912-4B14-990F-5235CBE8FEF5}">
      <dsp:nvSpPr>
        <dsp:cNvPr id="0" name=""/>
        <dsp:cNvSpPr/>
      </dsp:nvSpPr>
      <dsp:spPr>
        <a:xfrm>
          <a:off x="1023726" y="283239"/>
          <a:ext cx="4964027" cy="4964027"/>
        </a:xfrm>
        <a:custGeom>
          <a:avLst/>
          <a:gdLst/>
          <a:ahLst/>
          <a:cxnLst/>
          <a:rect l="0" t="0" r="0" b="0"/>
          <a:pathLst>
            <a:path>
              <a:moveTo>
                <a:pt x="1192254" y="361420"/>
              </a:moveTo>
              <a:arcTo wR="2482013" hR="2482013" stAng="14321505" swAng="894192"/>
            </a:path>
          </a:pathLst>
        </a:custGeom>
        <a:noFill/>
        <a:ln w="9525" cap="flat" cmpd="sng" algn="ctr">
          <a:solidFill>
            <a:schemeClr val="dk2">
              <a:hueOff val="0"/>
              <a:satOff val="0"/>
              <a:lumOff val="0"/>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294940D-6B0A-4145-973F-51FE3AA316B2}">
      <dsp:nvSpPr>
        <dsp:cNvPr id="0" name=""/>
        <dsp:cNvSpPr/>
      </dsp:nvSpPr>
      <dsp:spPr>
        <a:xfrm>
          <a:off x="1295408" y="1447809"/>
          <a:ext cx="1884050" cy="1884050"/>
        </a:xfrm>
        <a:prstGeom prst="ellipse">
          <a:avLst/>
        </a:prstGeom>
        <a:solidFill>
          <a:srgbClr val="32A09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Improved effectiveness and efficiency of care and the quality of life of people receiving LTSS</a:t>
          </a:r>
          <a:endParaRPr lang="en-US" sz="1200" kern="1200" dirty="0"/>
        </a:p>
      </dsp:txBody>
      <dsp:txXfrm>
        <a:off x="1295408" y="1447809"/>
        <a:ext cx="1884050" cy="1884050"/>
      </dsp:txXfrm>
    </dsp:sp>
    <dsp:sp modelId="{6AF6991A-A310-48D7-A77C-E331DE295E8D}">
      <dsp:nvSpPr>
        <dsp:cNvPr id="0" name=""/>
        <dsp:cNvSpPr/>
      </dsp:nvSpPr>
      <dsp:spPr>
        <a:xfrm rot="5385021">
          <a:off x="2059745" y="1594734"/>
          <a:ext cx="348687" cy="54851"/>
        </a:xfrm>
        <a:custGeom>
          <a:avLst/>
          <a:gdLst/>
          <a:ahLst/>
          <a:cxnLst/>
          <a:rect l="0" t="0" r="0" b="0"/>
          <a:pathLst>
            <a:path>
              <a:moveTo>
                <a:pt x="0" y="27425"/>
              </a:moveTo>
              <a:lnTo>
                <a:pt x="348687" y="27425"/>
              </a:lnTo>
            </a:path>
          </a:pathLst>
        </a:custGeom>
        <a:noFill/>
        <a:ln w="25400" cap="flat" cmpd="sng" algn="ctr">
          <a:solidFill>
            <a:schemeClr val="bg1">
              <a:alpha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rot="5385021">
        <a:off x="2225371" y="1613443"/>
        <a:ext cx="17434" cy="17434"/>
      </dsp:txXfrm>
    </dsp:sp>
    <dsp:sp modelId="{E6EC8A45-B3A0-4765-A329-035813C5D5D1}">
      <dsp:nvSpPr>
        <dsp:cNvPr id="0" name=""/>
        <dsp:cNvSpPr/>
      </dsp:nvSpPr>
      <dsp:spPr>
        <a:xfrm>
          <a:off x="1524007" y="380994"/>
          <a:ext cx="1415514" cy="1415514"/>
        </a:xfrm>
        <a:prstGeom prst="ellipse">
          <a:avLst/>
        </a:prstGeom>
        <a:solidFill>
          <a:srgbClr val="92D050">
            <a:alpha val="8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solidFill>
                <a:schemeClr val="tx1"/>
              </a:solidFill>
            </a:rPr>
            <a:t>Advance best practices at the community level</a:t>
          </a:r>
          <a:endParaRPr lang="en-US" sz="1100" kern="1200" dirty="0">
            <a:solidFill>
              <a:schemeClr val="tx1"/>
            </a:solidFill>
          </a:endParaRPr>
        </a:p>
      </dsp:txBody>
      <dsp:txXfrm>
        <a:off x="1524007" y="380994"/>
        <a:ext cx="1415514" cy="1415514"/>
      </dsp:txXfrm>
    </dsp:sp>
    <dsp:sp modelId="{143FC1A0-624F-4BBB-8427-4795B4C9D378}">
      <dsp:nvSpPr>
        <dsp:cNvPr id="0" name=""/>
        <dsp:cNvSpPr/>
      </dsp:nvSpPr>
      <dsp:spPr>
        <a:xfrm rot="20201512">
          <a:off x="1359390" y="2672616"/>
          <a:ext cx="316058" cy="54851"/>
        </a:xfrm>
        <a:custGeom>
          <a:avLst/>
          <a:gdLst/>
          <a:ahLst/>
          <a:cxnLst/>
          <a:rect l="0" t="0" r="0" b="0"/>
          <a:pathLst>
            <a:path>
              <a:moveTo>
                <a:pt x="0" y="27425"/>
              </a:moveTo>
              <a:lnTo>
                <a:pt x="316058" y="27425"/>
              </a:lnTo>
            </a:path>
          </a:pathLst>
        </a:custGeom>
        <a:noFill/>
        <a:ln w="25400" cap="flat" cmpd="sng" algn="ctr">
          <a:solidFill>
            <a:schemeClr val="bg1">
              <a:alpha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rot="20201512">
        <a:off x="1509518" y="2692140"/>
        <a:ext cx="15802" cy="15802"/>
      </dsp:txXfrm>
    </dsp:sp>
    <dsp:sp modelId="{DC1D61AC-6CA5-4BFD-8302-0226B5CD3B97}">
      <dsp:nvSpPr>
        <dsp:cNvPr id="0" name=""/>
        <dsp:cNvSpPr/>
      </dsp:nvSpPr>
      <dsp:spPr>
        <a:xfrm>
          <a:off x="304797" y="2209799"/>
          <a:ext cx="1415514" cy="1415514"/>
        </a:xfrm>
        <a:prstGeom prst="ellipse">
          <a:avLst/>
        </a:prstGeom>
        <a:solidFill>
          <a:srgbClr val="A627BF">
            <a:alpha val="8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Promote better care and outcomes while reducing costs</a:t>
          </a:r>
          <a:endParaRPr lang="en-US" sz="1100" kern="1200" dirty="0"/>
        </a:p>
      </dsp:txBody>
      <dsp:txXfrm>
        <a:off x="304797" y="2209799"/>
        <a:ext cx="1415514" cy="1415514"/>
      </dsp:txXfrm>
    </dsp:sp>
    <dsp:sp modelId="{29BA4C3D-16EA-474D-9CE0-497056885CDE}">
      <dsp:nvSpPr>
        <dsp:cNvPr id="0" name=""/>
        <dsp:cNvSpPr/>
      </dsp:nvSpPr>
      <dsp:spPr>
        <a:xfrm rot="12210167">
          <a:off x="2788364" y="2672981"/>
          <a:ext cx="326487" cy="54851"/>
        </a:xfrm>
        <a:custGeom>
          <a:avLst/>
          <a:gdLst/>
          <a:ahLst/>
          <a:cxnLst/>
          <a:rect l="0" t="0" r="0" b="0"/>
          <a:pathLst>
            <a:path>
              <a:moveTo>
                <a:pt x="0" y="27425"/>
              </a:moveTo>
              <a:lnTo>
                <a:pt x="326487" y="27425"/>
              </a:lnTo>
            </a:path>
          </a:pathLst>
        </a:custGeom>
        <a:noFill/>
        <a:ln w="25400" cap="flat" cmpd="sng" algn="ctr">
          <a:solidFill>
            <a:schemeClr val="bg1">
              <a:alpha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rot="12210167">
        <a:off x="2943446" y="2692245"/>
        <a:ext cx="16324" cy="16324"/>
      </dsp:txXfrm>
    </dsp:sp>
    <dsp:sp modelId="{1EC0BB38-31FB-4DF1-9522-CA4AA3FBA1E3}">
      <dsp:nvSpPr>
        <dsp:cNvPr id="0" name=""/>
        <dsp:cNvSpPr/>
      </dsp:nvSpPr>
      <dsp:spPr>
        <a:xfrm>
          <a:off x="2743192" y="2209798"/>
          <a:ext cx="1415514" cy="1415514"/>
        </a:xfrm>
        <a:prstGeom prst="ellipse">
          <a:avLst/>
        </a:prstGeom>
        <a:solidFill>
          <a:srgbClr val="E15E0D">
            <a:alpha val="8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solidFill>
                <a:schemeClr val="tx1"/>
              </a:solidFill>
            </a:rPr>
            <a:t>Raise the visibility  of LTSS as part of the Health Care Spectrum</a:t>
          </a:r>
          <a:endParaRPr lang="en-US" sz="1100" kern="1200" dirty="0">
            <a:solidFill>
              <a:schemeClr val="tx1"/>
            </a:solidFill>
          </a:endParaRPr>
        </a:p>
      </dsp:txBody>
      <dsp:txXfrm>
        <a:off x="2743192" y="2209798"/>
        <a:ext cx="1415514" cy="1415514"/>
      </dsp:txXfrm>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19ED9A41-FC4D-4A4E-9EBE-8C9A37B759F2}" type="datetimeFigureOut">
              <a:rPr lang="en-US"/>
              <a:pPr>
                <a:defRPr/>
              </a:pPr>
              <a:t>11/19/2012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168CE642-A4E2-4BEB-8133-FC4FE6964FD9}"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910FCCA5-F4A1-48F8-9B9B-CDEC26E6E874}" type="datetimeFigureOut">
              <a:rPr lang="en-US"/>
              <a:pPr>
                <a:defRPr/>
              </a:pPr>
              <a:t>11/19/2012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3619EDE5-2A69-4AE2-8A70-0C87122DE6BD}"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r>
              <a:rPr lang="en-US" smtClean="0">
                <a:latin typeface="Arial" charset="0"/>
                <a:ea typeface="ＭＳ Ｐゴシック" pitchFamily="-80" charset="-128"/>
              </a:rPr>
              <a:t>MY INNERVIEW INC.</a:t>
            </a:r>
          </a:p>
        </p:txBody>
      </p:sp>
      <p:sp>
        <p:nvSpPr>
          <p:cNvPr id="52227"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DBF8D9E9-2DB0-43D6-993B-0B242E375C22}" type="datetime1">
              <a:rPr lang="en-US" smtClean="0">
                <a:latin typeface="Arial" charset="0"/>
                <a:ea typeface="ＭＳ Ｐゴシック" pitchFamily="-80" charset="-128"/>
              </a:rPr>
              <a:pPr fontAlgn="base">
                <a:spcBef>
                  <a:spcPct val="0"/>
                </a:spcBef>
                <a:spcAft>
                  <a:spcPct val="0"/>
                </a:spcAft>
              </a:pPr>
              <a:t>11/19/2012</a:t>
            </a:fld>
            <a:endParaRPr lang="en-US" smtClean="0">
              <a:latin typeface="Arial" charset="0"/>
              <a:ea typeface="ＭＳ Ｐゴシック" pitchFamily="-80" charset="-128"/>
            </a:endParaRPr>
          </a:p>
        </p:txBody>
      </p:sp>
      <p:sp>
        <p:nvSpPr>
          <p:cNvPr id="5222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0E11F5B-A610-4237-BCEE-20E2728EBFCE}" type="slidenum">
              <a:rPr lang="en-US" smtClean="0">
                <a:latin typeface="Arial" charset="0"/>
                <a:ea typeface="ＭＳ Ｐゴシック" pitchFamily="-80" charset="-128"/>
              </a:rPr>
              <a:pPr fontAlgn="base">
                <a:spcBef>
                  <a:spcPct val="0"/>
                </a:spcBef>
                <a:spcAft>
                  <a:spcPct val="0"/>
                </a:spcAft>
              </a:pPr>
              <a:t>1</a:t>
            </a:fld>
            <a:endParaRPr lang="en-US" smtClean="0">
              <a:latin typeface="Arial" charset="0"/>
              <a:ea typeface="ＭＳ Ｐゴシック" pitchFamily="-80" charset="-128"/>
            </a:endParaRPr>
          </a:p>
        </p:txBody>
      </p:sp>
      <p:sp>
        <p:nvSpPr>
          <p:cNvPr id="5222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223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a typeface="ＭＳ Ｐゴシック" pitchFamily="-80"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CDBB03CB-564F-4588-94BD-6424DA6AC2B7}" type="slidenum">
              <a:rPr lang="en-US" smtClean="0">
                <a:solidFill>
                  <a:prstClr val="black"/>
                </a:solidFill>
              </a:rPr>
              <a:pPr>
                <a:defRPr/>
              </a:pPr>
              <a:t>2</a:t>
            </a:fld>
            <a:endParaRPr lang="en-US" dirty="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defRPr/>
            </a:pPr>
            <a:r>
              <a:rPr lang="en-US" b="1" u="sng" dirty="0"/>
              <a:t>Proposed MAP 2012-2013 Structure</a:t>
            </a:r>
            <a:r>
              <a:rPr lang="en-US" b="1" dirty="0"/>
              <a:t> </a:t>
            </a:r>
          </a:p>
          <a:p>
            <a:pPr marL="167666" indent="-167666">
              <a:buFont typeface="Arial" pitchFamily="34" charset="0"/>
              <a:buChar char="•"/>
              <a:defRPr/>
            </a:pPr>
            <a:r>
              <a:rPr lang="en-US" dirty="0"/>
              <a:t>MAP’s two-tiered structure will be enhanced by assembling a series of </a:t>
            </a:r>
            <a:r>
              <a:rPr lang="en-US" b="1" dirty="0"/>
              <a:t>time-limited, content-focused task forces</a:t>
            </a:r>
            <a:r>
              <a:rPr lang="en-US" dirty="0"/>
              <a:t>, drawn from the membership of the MAP to focus on:</a:t>
            </a:r>
          </a:p>
          <a:p>
            <a:pPr marL="614777" lvl="1" indent="-167666">
              <a:buFont typeface="Arial" pitchFamily="34" charset="0"/>
              <a:buChar char="•"/>
              <a:defRPr/>
            </a:pPr>
            <a:r>
              <a:rPr lang="en-US" sz="1400" dirty="0"/>
              <a:t>The development of a MAP Strategic Plan</a:t>
            </a:r>
          </a:p>
          <a:p>
            <a:pPr marL="614777" lvl="1" indent="-167666">
              <a:buFont typeface="Arial" pitchFamily="34" charset="0"/>
              <a:buChar char="•"/>
              <a:defRPr/>
            </a:pPr>
            <a:r>
              <a:rPr lang="en-US" sz="1400" dirty="0"/>
              <a:t>And development of families of measures related to high priority topics, such as cardiovascular and diabetes care, safety and care coordination, population health, cost of care, and patient and family engagement.</a:t>
            </a:r>
          </a:p>
          <a:p>
            <a:pPr marL="167666" indent="-167666">
              <a:buFont typeface="Arial" pitchFamily="34" charset="0"/>
              <a:buChar char="•"/>
              <a:defRPr/>
            </a:pPr>
            <a:r>
              <a:rPr lang="en-US" sz="1400" dirty="0"/>
              <a:t>We will continue with the pre-rulemaking process in a similar way as last year -Hospital, Clinician, PAC/LTC and Dual Eligible Beneficiaries Workgroups will still advise Coordinating Committee. </a:t>
            </a:r>
          </a:p>
          <a:p>
            <a:pPr marL="167666" indent="-167666">
              <a:buFont typeface="Arial" pitchFamily="34" charset="0"/>
              <a:buChar char="•"/>
              <a:defRPr/>
            </a:pPr>
            <a:r>
              <a:rPr lang="en-US" sz="1400" b="1" dirty="0"/>
              <a:t>While receiving input from MAP workgroups and task forces, the Coordinating Committee will continue its oversight of MAP and remain solely responsible for making recommendations to HHS</a:t>
            </a:r>
          </a:p>
          <a:p>
            <a:pPr marL="614777" lvl="1" indent="-167666">
              <a:buFont typeface="Arial" pitchFamily="34" charset="0"/>
              <a:buChar char="•"/>
              <a:defRPr/>
            </a:pPr>
            <a:endParaRPr lang="en-US" sz="1400" dirty="0"/>
          </a:p>
          <a:p>
            <a:pPr>
              <a:defRPr/>
            </a:pPr>
            <a:endParaRPr lang="en-US" dirty="0"/>
          </a:p>
        </p:txBody>
      </p:sp>
      <p:sp>
        <p:nvSpPr>
          <p:cNvPr id="4" name="Slide Number Placeholder 3"/>
          <p:cNvSpPr>
            <a:spLocks noGrp="1"/>
          </p:cNvSpPr>
          <p:nvPr>
            <p:ph type="sldNum" sz="quarter" idx="5"/>
          </p:nvPr>
        </p:nvSpPr>
        <p:spPr/>
        <p:txBody>
          <a:bodyPr/>
          <a:lstStyle/>
          <a:p>
            <a:pPr>
              <a:defRPr/>
            </a:pPr>
            <a:fld id="{1D320DC1-7E8C-43CA-8BF5-DF7C2E10F6A5}" type="slidenum">
              <a:rPr lang="en-US" smtClean="0">
                <a:solidFill>
                  <a:prstClr val="black"/>
                </a:solidFill>
              </a:rPr>
              <a:pPr>
                <a:defRPr/>
              </a:pPr>
              <a:t>4</a:t>
            </a:fld>
            <a:endParaRPr 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EFD7FCCD-1457-418A-8E6B-64E3F8A8C5D0}" type="slidenum">
              <a:rPr lang="en-US" smtClean="0">
                <a:solidFill>
                  <a:prstClr val="black"/>
                </a:solidFill>
              </a:rPr>
              <a:pPr>
                <a:defRPr/>
              </a:pPr>
              <a:t>11</a:t>
            </a:fld>
            <a:endParaRPr 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TextEdit="1"/>
          </p:cNvSpPr>
          <p:nvPr>
            <p:ph type="sldImg"/>
          </p:nvPr>
        </p:nvSpPr>
        <p:spPr bwMode="auto">
          <a:noFill/>
          <a:ln>
            <a:solidFill>
              <a:srgbClr val="000000"/>
            </a:solidFill>
            <a:miter lim="800000"/>
            <a:headEnd/>
            <a:tailEnd/>
          </a:ln>
        </p:spPr>
      </p:sp>
      <p:sp>
        <p:nvSpPr>
          <p:cNvPr id="56323"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20000"/>
          </a:bodyPr>
          <a:lstStyle/>
          <a:p>
            <a:pPr lvl="1" eaLnBrk="1" hangingPunct="1">
              <a:buClr>
                <a:schemeClr val="bg2">
                  <a:lumMod val="50000"/>
                </a:schemeClr>
              </a:buClr>
              <a:buFont typeface="Arial" pitchFamily="34" charset="0"/>
              <a:buNone/>
              <a:defRPr/>
            </a:pPr>
            <a:endParaRPr lang="en-US" sz="1800" b="1" dirty="0" smtClean="0"/>
          </a:p>
        </p:txBody>
      </p:sp>
      <p:sp>
        <p:nvSpPr>
          <p:cNvPr id="57348" name="Header Placeholder 3"/>
          <p:cNvSpPr txBox="1">
            <a:spLocks noGrp="1"/>
          </p:cNvSpPr>
          <p:nvPr/>
        </p:nvSpPr>
        <p:spPr bwMode="auto">
          <a:xfrm>
            <a:off x="0" y="0"/>
            <a:ext cx="2971800" cy="457200"/>
          </a:xfrm>
          <a:prstGeom prst="rect">
            <a:avLst/>
          </a:prstGeom>
          <a:noFill/>
          <a:ln w="9525">
            <a:noFill/>
            <a:miter lim="800000"/>
            <a:headEnd/>
            <a:tailEnd/>
          </a:ln>
        </p:spPr>
        <p:txBody>
          <a:bodyPr/>
          <a:lstStyle/>
          <a:p>
            <a:pPr eaLnBrk="0" hangingPunct="0"/>
            <a:r>
              <a:rPr lang="en-US" sz="1000"/>
              <a:t>MY INNERVIEW INC.</a:t>
            </a:r>
          </a:p>
        </p:txBody>
      </p:sp>
      <p:sp>
        <p:nvSpPr>
          <p:cNvPr id="57349" name="Date Placeholder 4"/>
          <p:cNvSpPr txBox="1">
            <a:spLocks noGrp="1"/>
          </p:cNvSpPr>
          <p:nvPr/>
        </p:nvSpPr>
        <p:spPr bwMode="auto">
          <a:xfrm>
            <a:off x="3886200" y="0"/>
            <a:ext cx="2971800" cy="457200"/>
          </a:xfrm>
          <a:prstGeom prst="rect">
            <a:avLst/>
          </a:prstGeom>
          <a:noFill/>
          <a:ln w="9525">
            <a:noFill/>
            <a:miter lim="800000"/>
            <a:headEnd/>
            <a:tailEnd/>
          </a:ln>
        </p:spPr>
        <p:txBody>
          <a:bodyPr/>
          <a:lstStyle/>
          <a:p>
            <a:pPr algn="r" eaLnBrk="0" hangingPunct="0"/>
            <a:fld id="{42C2F45A-952F-42CC-BB0D-E83DE5438FA7}" type="datetime1">
              <a:rPr lang="en-US" sz="1000"/>
              <a:pPr algn="r" eaLnBrk="0" hangingPunct="0"/>
              <a:t>11/19/2012</a:t>
            </a:fld>
            <a:endParaRPr lang="en-US" sz="1000"/>
          </a:p>
        </p:txBody>
      </p:sp>
      <p:sp>
        <p:nvSpPr>
          <p:cNvPr id="57350" name="Slide Number Placeholder 5"/>
          <p:cNvSpPr txBox="1">
            <a:spLocks noGrp="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fld id="{62DA9689-402D-46C2-9CB9-7FCA060B1840}" type="slidenum">
              <a:rPr lang="en-US" sz="1000"/>
              <a:pPr algn="r" eaLnBrk="0" hangingPunct="0"/>
              <a:t>24</a:t>
            </a:fld>
            <a:endParaRPr lang="en-US" sz="10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lIns="91387" tIns="45694" rIns="91387" bIns="45694" anchor="b"/>
          <a:lstStyle/>
          <a:p>
            <a:pPr algn="r" defTabSz="912813"/>
            <a:fld id="{8C7E19B5-2D4D-457C-B21D-B36B40916AA6}" type="slidenum">
              <a:rPr lang="en-US" sz="1200">
                <a:latin typeface="Times New Roman" pitchFamily="18" charset="0"/>
              </a:rPr>
              <a:pPr algn="r" defTabSz="912813"/>
              <a:t>26</a:t>
            </a:fld>
            <a:endParaRPr lang="en-US" sz="1200">
              <a:latin typeface="Times New Roman" pitchFamily="18" charset="0"/>
            </a:endParaRPr>
          </a:p>
        </p:txBody>
      </p:sp>
      <p:sp>
        <p:nvSpPr>
          <p:cNvPr id="58371" name="Rectangle 2"/>
          <p:cNvSpPr>
            <a:spLocks noGrp="1" noRot="1" noChangeAspect="1" noChangeArrowheads="1" noTextEdit="1"/>
          </p:cNvSpPr>
          <p:nvPr>
            <p:ph type="sldImg"/>
          </p:nvPr>
        </p:nvSpPr>
        <p:spPr bwMode="auto">
          <a:xfrm>
            <a:off x="1143000" y="685800"/>
            <a:ext cx="4573588" cy="3430588"/>
          </a:xfrm>
          <a:noFill/>
          <a:ln>
            <a:solidFill>
              <a:srgbClr val="000000"/>
            </a:solidFill>
            <a:miter lim="800000"/>
            <a:headEnd/>
            <a:tailEnd/>
          </a:ln>
        </p:spPr>
      </p:sp>
      <p:sp>
        <p:nvSpPr>
          <p:cNvPr id="58372" name="Text Box 4"/>
          <p:cNvSpPr txBox="1">
            <a:spLocks noChangeArrowheads="1"/>
          </p:cNvSpPr>
          <p:nvPr/>
        </p:nvSpPr>
        <p:spPr bwMode="auto">
          <a:xfrm>
            <a:off x="995363" y="4719638"/>
            <a:ext cx="5162550" cy="447675"/>
          </a:xfrm>
          <a:prstGeom prst="rect">
            <a:avLst/>
          </a:prstGeom>
          <a:noFill/>
          <a:ln w="12700" cap="sq">
            <a:noFill/>
            <a:miter lim="800000"/>
            <a:headEnd type="none" w="sm" len="sm"/>
            <a:tailEnd type="none" w="sm" len="sm"/>
          </a:ln>
        </p:spPr>
        <p:txBody>
          <a:bodyPr lIns="88600" tIns="44300" rIns="88600" bIns="44300">
            <a:spAutoFit/>
          </a:bodyPr>
          <a:lstStyle/>
          <a:p>
            <a:pPr defTabSz="885825">
              <a:spcBef>
                <a:spcPct val="50000"/>
              </a:spcBef>
            </a:pPr>
            <a:endParaRPr lang="en-US" sz="2400">
              <a:latin typeface="Tahoma"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en-US" smtClean="0"/>
              <a:t>MY INNERVIEW INC.</a:t>
            </a:r>
          </a:p>
        </p:txBody>
      </p:sp>
      <p:sp>
        <p:nvSpPr>
          <p:cNvPr id="50179"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76F4F0AB-5813-4133-8E37-58C41CF2D1C2}" type="datetime1">
              <a:rPr lang="en-US" smtClean="0"/>
              <a:pPr fontAlgn="base">
                <a:spcBef>
                  <a:spcPct val="0"/>
                </a:spcBef>
                <a:spcAft>
                  <a:spcPct val="0"/>
                </a:spcAft>
                <a:defRPr/>
              </a:pPr>
              <a:t>11/19/2012</a:t>
            </a:fld>
            <a:endParaRPr lang="en-US" dirty="0" smtClean="0"/>
          </a:p>
        </p:txBody>
      </p:sp>
      <p:sp>
        <p:nvSpPr>
          <p:cNvPr id="5018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C62542A-5A73-4957-ADC1-16729871EB3A}" type="slidenum">
              <a:rPr lang="en-US" smtClean="0"/>
              <a:pPr fontAlgn="base">
                <a:spcBef>
                  <a:spcPct val="0"/>
                </a:spcBef>
                <a:spcAft>
                  <a:spcPct val="0"/>
                </a:spcAft>
                <a:defRPr/>
              </a:pPr>
              <a:t>32</a:t>
            </a:fld>
            <a:endParaRPr lang="en-US" dirty="0" smtClean="0"/>
          </a:p>
        </p:txBody>
      </p:sp>
      <p:sp>
        <p:nvSpPr>
          <p:cNvPr id="5939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939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file:///\\localhost\Users\lbolejack\Desktop\New%20PPT\Partnerships%20version-Art\MAP%20Footer.png" TargetMode="External"/><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file:///\\localhost\Users\lbolejack\Desktop\New%20PPT\Partnerships%20version-Art\MAP%20Footer.png" TargetMode="External"/><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file:///\\localhost\Users\lbolejack\Desktop\New%20PPT\Partnerships%20version-Art\MAP%20Footer.png" TargetMode="External"/><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file:///\\localhost\Users\lbolejack\Desktop\New%20PPT\Partnerships%20version-Art\MAP%20Footer.png" TargetMode="External"/><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3" Type="http://schemas.openxmlformats.org/officeDocument/2006/relationships/image" Target="file:///\\localhost\Users\lbolejack\Desktop\New%20PPT\Partnerships%20version-Art\MAP%20Footer.png" TargetMode="External"/><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3" Type="http://schemas.openxmlformats.org/officeDocument/2006/relationships/image" Target="file:///\\localhost\Users\lbolejack\Desktop\New%20PPT\Partnerships%20version-Art\MAP%20Footer.png" TargetMode="External"/><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3" Type="http://schemas.openxmlformats.org/officeDocument/2006/relationships/image" Target="file:///\\localhost\Users\lbolejack\Desktop\New%20PPT\Partnerships%20version-Art\MAP%20Footer.png" TargetMode="External"/><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file:///\\localhost\Users\lbolejack\Desktop\New%20PPT\Partnerships%20version-Art\MAP%20Footer.png" TargetMode="External"/><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1.xml.rels><?xml version="1.0" encoding="UTF-8" standalone="yes"?>
<Relationships xmlns="http://schemas.openxmlformats.org/package/2006/relationships"><Relationship Id="rId3" Type="http://schemas.openxmlformats.org/officeDocument/2006/relationships/image" Target="file:///\\localhost\Users\lbolejack\Desktop\New%20PPT\Partnerships%20version-Art\MAP%20Footer.png" TargetMode="External"/><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1029" descr="MasterSlide 2"/>
          <p:cNvPicPr>
            <a:picLocks noChangeAspect="1" noChangeArrowheads="1"/>
          </p:cNvPicPr>
          <p:nvPr/>
        </p:nvPicPr>
        <p:blipFill>
          <a:blip r:embed="rId2" cstate="print"/>
          <a:srcRect/>
          <a:stretch>
            <a:fillRect/>
          </a:stretch>
        </p:blipFill>
        <p:spPr bwMode="auto">
          <a:xfrm>
            <a:off x="-1588" y="388938"/>
            <a:ext cx="9145588" cy="6469062"/>
          </a:xfrm>
          <a:prstGeom prst="rect">
            <a:avLst/>
          </a:prstGeom>
          <a:noFill/>
          <a:ln w="9525">
            <a:noFill/>
            <a:miter lim="800000"/>
            <a:headEnd/>
            <a:tailEnd/>
          </a:ln>
        </p:spPr>
      </p:pic>
      <p:sp>
        <p:nvSpPr>
          <p:cNvPr id="6146" name="Rectangle 2"/>
          <p:cNvSpPr>
            <a:spLocks noGrp="1" noChangeArrowheads="1"/>
          </p:cNvSpPr>
          <p:nvPr>
            <p:ph type="ctrTitle"/>
          </p:nvPr>
        </p:nvSpPr>
        <p:spPr>
          <a:xfrm>
            <a:off x="3733800" y="2895600"/>
            <a:ext cx="4876800" cy="2819400"/>
          </a:xfrm>
        </p:spPr>
        <p:txBody>
          <a:bodyPr anchorCtr="1"/>
          <a:lstStyle>
            <a:lvl1pPr algn="ctr">
              <a:lnSpc>
                <a:spcPts val="5000"/>
              </a:lnSpc>
              <a:defRPr sz="5400">
                <a:solidFill>
                  <a:schemeClr val="bg1"/>
                </a:solidFill>
              </a:defRPr>
            </a:lvl1pPr>
          </a:lstStyle>
          <a:p>
            <a:r>
              <a:rPr lang="en-US" smtClean="0"/>
              <a:t>Click to edit Master 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44EB737C-77C2-4558-980E-9BA749ADA50A}" type="datetimeFigureOut">
              <a:rPr lang="en-US"/>
              <a:pPr>
                <a:defRPr/>
              </a:pPr>
              <a:t>11/19/2012</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6C77682-0CAB-4A83-9CEF-491C271E2F0B}"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61200" y="495300"/>
            <a:ext cx="1943100" cy="6134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31900" y="495300"/>
            <a:ext cx="5676900" cy="6134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98A1D03A-ABC4-41A6-8C06-4E9DC8D5D341}" type="datetimeFigureOut">
              <a:rPr lang="en-US"/>
              <a:pPr>
                <a:defRPr/>
              </a:pPr>
              <a:t>11/19/2012</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CE0CE38-4090-4D4D-ACB7-2617204ABABB}"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25963"/>
          </a:xfrm>
        </p:spPr>
        <p:txBody>
          <a:bodyPr/>
          <a:lstStyle/>
          <a:p>
            <a:pPr lvl="0"/>
            <a:r>
              <a:rPr lang="en-US" noProof="0" dirty="0" smtClean="0"/>
              <a:t>Click icon to add chart</a:t>
            </a:r>
            <a:endParaRPr lang="en-US" noProof="0" dirty="0"/>
          </a:p>
        </p:txBody>
      </p:sp>
      <p:sp>
        <p:nvSpPr>
          <p:cNvPr id="4" name="Date Placeholder 3"/>
          <p:cNvSpPr>
            <a:spLocks noGrp="1"/>
          </p:cNvSpPr>
          <p:nvPr>
            <p:ph type="dt" sz="half" idx="10"/>
          </p:nvPr>
        </p:nvSpPr>
        <p:spPr>
          <a:xfrm>
            <a:off x="457200" y="6245225"/>
            <a:ext cx="2133600" cy="476250"/>
          </a:xfrm>
        </p:spPr>
        <p:txBody>
          <a:bodyPr/>
          <a:lstStyle>
            <a:lvl1pPr>
              <a:defRPr/>
            </a:lvl1pPr>
          </a:lstStyle>
          <a:p>
            <a:pPr>
              <a:defRPr/>
            </a:pPr>
            <a:fld id="{0EA51169-7FEA-424D-8104-C4FDBAB34F5D}" type="datetimeFigureOut">
              <a:rPr lang="en-US"/>
              <a:pPr>
                <a:defRPr/>
              </a:pPr>
              <a:t>11/19/2012</a:t>
            </a:fld>
            <a:endParaRPr lang="en-US" dirty="0"/>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pPr>
              <a:defRPr/>
            </a:pPr>
            <a:fld id="{07403E3B-990B-4FB5-B566-AD2562E62460}"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pic>
        <p:nvPicPr>
          <p:cNvPr id="6" name="Picture 8" descr="\\localhost\Users\lbolejack\Desktop\New PPT\Partnerships version-Art\MAP Footer.png"/>
          <p:cNvPicPr>
            <a:picLocks noChangeAspect="1"/>
          </p:cNvPicPr>
          <p:nvPr userDrawn="1"/>
        </p:nvPicPr>
        <p:blipFill>
          <a:blip r:embed="rId2" r:link="rId3" cstate="print"/>
          <a:srcRect/>
          <a:stretch>
            <a:fillRect/>
          </a:stretch>
        </p:blipFill>
        <p:spPr bwMode="auto">
          <a:xfrm>
            <a:off x="0" y="6172200"/>
            <a:ext cx="9144000" cy="481013"/>
          </a:xfrm>
          <a:prstGeom prst="rect">
            <a:avLst/>
          </a:prstGeom>
          <a:noFill/>
          <a:ln w="9525">
            <a:noFill/>
            <a:miter lim="800000"/>
            <a:headEnd/>
            <a:tailEnd/>
          </a:ln>
        </p:spPr>
      </p:pic>
      <p:pic>
        <p:nvPicPr>
          <p:cNvPr id="7" name="Picture 9" descr="Header 2.png"/>
          <p:cNvPicPr>
            <a:picLocks noChangeAspect="1"/>
          </p:cNvPicPr>
          <p:nvPr userDrawn="1"/>
        </p:nvPicPr>
        <p:blipFill>
          <a:blip r:embed="rId4" cstate="print"/>
          <a:srcRect/>
          <a:stretch>
            <a:fillRect/>
          </a:stretch>
        </p:blipFill>
        <p:spPr bwMode="auto">
          <a:xfrm>
            <a:off x="0" y="0"/>
            <a:ext cx="9144000" cy="1487488"/>
          </a:xfrm>
          <a:prstGeom prst="rect">
            <a:avLst/>
          </a:prstGeom>
          <a:noFill/>
          <a:ln w="9525">
            <a:noFill/>
            <a:miter lim="800000"/>
            <a:headEnd/>
            <a:tailEnd/>
          </a:ln>
        </p:spPr>
      </p:pic>
      <p:sp>
        <p:nvSpPr>
          <p:cNvPr id="2" name="Title 1"/>
          <p:cNvSpPr>
            <a:spLocks noGrp="1"/>
          </p:cNvSpPr>
          <p:nvPr>
            <p:ph type="title"/>
          </p:nvPr>
        </p:nvSpPr>
        <p:spPr>
          <a:xfrm>
            <a:off x="762000" y="304800"/>
            <a:ext cx="7924800" cy="1143000"/>
          </a:xfrm>
          <a:noFill/>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762000" y="1981200"/>
            <a:ext cx="7924800" cy="4144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0"/>
          <p:cNvSpPr>
            <a:spLocks noGrp="1"/>
          </p:cNvSpPr>
          <p:nvPr>
            <p:ph type="body" sz="quarter" idx="13"/>
          </p:nvPr>
        </p:nvSpPr>
        <p:spPr>
          <a:xfrm>
            <a:off x="762000" y="1600200"/>
            <a:ext cx="7924800" cy="381000"/>
          </a:xfrm>
        </p:spPr>
        <p:txBody>
          <a:bodyPr/>
          <a:lstStyle>
            <a:lvl1pPr marL="0" indent="0">
              <a:buNone/>
              <a:defRPr b="1"/>
            </a:lvl1pPr>
            <a:lvl4pPr marL="1097280" indent="0">
              <a:buNone/>
              <a:defRPr/>
            </a:lvl4pPr>
          </a:lstStyle>
          <a:p>
            <a:pPr lvl="0"/>
            <a:r>
              <a:rPr lang="en-US" smtClean="0"/>
              <a:t>Click to edit Master text styles</a:t>
            </a:r>
          </a:p>
        </p:txBody>
      </p:sp>
      <p:sp>
        <p:nvSpPr>
          <p:cNvPr id="8" name="Footer Placeholder 4"/>
          <p:cNvSpPr>
            <a:spLocks noGrp="1"/>
          </p:cNvSpPr>
          <p:nvPr>
            <p:ph type="ftr" sz="quarter" idx="14"/>
          </p:nvPr>
        </p:nvSpPr>
        <p:spPr>
          <a:xfrm>
            <a:off x="3657600" y="6324600"/>
            <a:ext cx="3505200" cy="365125"/>
          </a:xfrm>
        </p:spPr>
        <p:txBody>
          <a:bodyPr/>
          <a:lstStyle>
            <a:lvl1pPr>
              <a:defRPr dirty="0">
                <a:solidFill>
                  <a:srgbClr val="415462">
                    <a:tint val="75000"/>
                  </a:srgbClr>
                </a:solidFill>
              </a:defRPr>
            </a:lvl1pPr>
          </a:lstStyle>
          <a:p>
            <a:pPr>
              <a:defRPr/>
            </a:pPr>
            <a:endParaRPr lang="en-US"/>
          </a:p>
        </p:txBody>
      </p:sp>
      <p:sp>
        <p:nvSpPr>
          <p:cNvPr id="9" name="Slide Number Placeholder 5"/>
          <p:cNvSpPr>
            <a:spLocks noGrp="1"/>
          </p:cNvSpPr>
          <p:nvPr>
            <p:ph type="sldNum" sz="quarter" idx="15"/>
          </p:nvPr>
        </p:nvSpPr>
        <p:spPr>
          <a:xfrm>
            <a:off x="7315200" y="6324600"/>
            <a:ext cx="1371600" cy="365125"/>
          </a:xfrm>
        </p:spPr>
        <p:txBody>
          <a:bodyPr/>
          <a:lstStyle>
            <a:lvl1pPr>
              <a:defRPr smtClean="0">
                <a:solidFill>
                  <a:srgbClr val="415462">
                    <a:tint val="75000"/>
                  </a:srgbClr>
                </a:solidFill>
              </a:defRPr>
            </a:lvl1pPr>
          </a:lstStyle>
          <a:p>
            <a:pPr>
              <a:defRPr/>
            </a:pPr>
            <a:fld id="{46C275EA-2243-49E1-A625-513B78B85F22}" type="slidenum">
              <a:rPr lang="en-US"/>
              <a:pPr>
                <a:defRPr/>
              </a:pPr>
              <a:t>‹#›</a:t>
            </a:fld>
            <a:endParaRPr lang="en-US" dirty="0"/>
          </a:p>
        </p:txBody>
      </p:sp>
    </p:spTree>
  </p:cSld>
  <p:clrMapOvr>
    <a:masterClrMapping/>
  </p:clrMapOvr>
  <p:transitio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pic>
        <p:nvPicPr>
          <p:cNvPr id="6" name="Picture 8" descr="\\localhost\Users\lbolejack\Desktop\New PPT\Partnerships version-Art\MAP Footer.png"/>
          <p:cNvPicPr>
            <a:picLocks noChangeAspect="1"/>
          </p:cNvPicPr>
          <p:nvPr userDrawn="1"/>
        </p:nvPicPr>
        <p:blipFill>
          <a:blip r:embed="rId2" r:link="rId3" cstate="print"/>
          <a:srcRect/>
          <a:stretch>
            <a:fillRect/>
          </a:stretch>
        </p:blipFill>
        <p:spPr bwMode="auto">
          <a:xfrm>
            <a:off x="0" y="6172200"/>
            <a:ext cx="9144000" cy="481013"/>
          </a:xfrm>
          <a:prstGeom prst="rect">
            <a:avLst/>
          </a:prstGeom>
          <a:noFill/>
          <a:ln w="9525">
            <a:noFill/>
            <a:miter lim="800000"/>
            <a:headEnd/>
            <a:tailEnd/>
          </a:ln>
        </p:spPr>
      </p:pic>
      <p:pic>
        <p:nvPicPr>
          <p:cNvPr id="7" name="Picture 9" descr="Header 2.png"/>
          <p:cNvPicPr>
            <a:picLocks noChangeAspect="1"/>
          </p:cNvPicPr>
          <p:nvPr userDrawn="1"/>
        </p:nvPicPr>
        <p:blipFill>
          <a:blip r:embed="rId4" cstate="print"/>
          <a:srcRect/>
          <a:stretch>
            <a:fillRect/>
          </a:stretch>
        </p:blipFill>
        <p:spPr bwMode="auto">
          <a:xfrm>
            <a:off x="0" y="0"/>
            <a:ext cx="9144000" cy="1487488"/>
          </a:xfrm>
          <a:prstGeom prst="rect">
            <a:avLst/>
          </a:prstGeom>
          <a:noFill/>
          <a:ln w="9525">
            <a:noFill/>
            <a:miter lim="800000"/>
            <a:headEnd/>
            <a:tailEnd/>
          </a:ln>
        </p:spPr>
      </p:pic>
      <p:sp>
        <p:nvSpPr>
          <p:cNvPr id="2" name="Title 1"/>
          <p:cNvSpPr>
            <a:spLocks noGrp="1"/>
          </p:cNvSpPr>
          <p:nvPr>
            <p:ph type="title"/>
          </p:nvPr>
        </p:nvSpPr>
        <p:spPr>
          <a:xfrm>
            <a:off x="762000" y="304800"/>
            <a:ext cx="7924800" cy="1143000"/>
          </a:xfrm>
          <a:noFill/>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762000" y="1981200"/>
            <a:ext cx="7924800" cy="4144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0"/>
          <p:cNvSpPr>
            <a:spLocks noGrp="1"/>
          </p:cNvSpPr>
          <p:nvPr>
            <p:ph type="body" sz="quarter" idx="13"/>
          </p:nvPr>
        </p:nvSpPr>
        <p:spPr>
          <a:xfrm>
            <a:off x="762000" y="1600200"/>
            <a:ext cx="7924800" cy="381000"/>
          </a:xfrm>
        </p:spPr>
        <p:txBody>
          <a:bodyPr/>
          <a:lstStyle>
            <a:lvl1pPr marL="0" indent="0">
              <a:buNone/>
              <a:defRPr b="1"/>
            </a:lvl1pPr>
            <a:lvl4pPr marL="1097280" indent="0">
              <a:buNone/>
              <a:defRPr/>
            </a:lvl4pPr>
          </a:lstStyle>
          <a:p>
            <a:pPr lvl="0"/>
            <a:r>
              <a:rPr lang="en-US" smtClean="0"/>
              <a:t>Click to edit Master text styles</a:t>
            </a:r>
          </a:p>
        </p:txBody>
      </p:sp>
      <p:sp>
        <p:nvSpPr>
          <p:cNvPr id="8" name="Footer Placeholder 4"/>
          <p:cNvSpPr>
            <a:spLocks noGrp="1"/>
          </p:cNvSpPr>
          <p:nvPr>
            <p:ph type="ftr" sz="quarter" idx="14"/>
          </p:nvPr>
        </p:nvSpPr>
        <p:spPr>
          <a:xfrm>
            <a:off x="3657600" y="6324600"/>
            <a:ext cx="3505200" cy="365125"/>
          </a:xfrm>
        </p:spPr>
        <p:txBody>
          <a:bodyPr/>
          <a:lstStyle>
            <a:lvl1pPr>
              <a:defRPr dirty="0">
                <a:solidFill>
                  <a:srgbClr val="415462">
                    <a:tint val="75000"/>
                  </a:srgbClr>
                </a:solidFill>
              </a:defRPr>
            </a:lvl1pPr>
          </a:lstStyle>
          <a:p>
            <a:pPr>
              <a:defRPr/>
            </a:pPr>
            <a:endParaRPr lang="en-US"/>
          </a:p>
        </p:txBody>
      </p:sp>
      <p:sp>
        <p:nvSpPr>
          <p:cNvPr id="9" name="Slide Number Placeholder 5"/>
          <p:cNvSpPr>
            <a:spLocks noGrp="1"/>
          </p:cNvSpPr>
          <p:nvPr>
            <p:ph type="sldNum" sz="quarter" idx="15"/>
          </p:nvPr>
        </p:nvSpPr>
        <p:spPr>
          <a:xfrm>
            <a:off x="7315200" y="6324600"/>
            <a:ext cx="1371600" cy="365125"/>
          </a:xfrm>
        </p:spPr>
        <p:txBody>
          <a:bodyPr/>
          <a:lstStyle>
            <a:lvl1pPr>
              <a:defRPr smtClean="0">
                <a:solidFill>
                  <a:srgbClr val="415462">
                    <a:tint val="75000"/>
                  </a:srgbClr>
                </a:solidFill>
              </a:defRPr>
            </a:lvl1pPr>
          </a:lstStyle>
          <a:p>
            <a:pPr>
              <a:defRPr/>
            </a:pPr>
            <a:fld id="{AF8EAEC0-1DAE-4128-89E2-2B814E1611F9}" type="slidenum">
              <a:rPr lang="en-US"/>
              <a:pPr>
                <a:defRPr/>
              </a:pPr>
              <a:t>‹#›</a:t>
            </a:fld>
            <a:endParaRPr lang="en-US" dirty="0"/>
          </a:p>
        </p:txBody>
      </p:sp>
    </p:spTree>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pic>
        <p:nvPicPr>
          <p:cNvPr id="6" name="Picture 8" descr="\\localhost\Users\lbolejack\Desktop\New PPT\Partnerships version-Art\MAP Footer.png"/>
          <p:cNvPicPr>
            <a:picLocks noChangeAspect="1"/>
          </p:cNvPicPr>
          <p:nvPr userDrawn="1"/>
        </p:nvPicPr>
        <p:blipFill>
          <a:blip r:embed="rId2" r:link="rId3" cstate="print"/>
          <a:srcRect/>
          <a:stretch>
            <a:fillRect/>
          </a:stretch>
        </p:blipFill>
        <p:spPr bwMode="auto">
          <a:xfrm>
            <a:off x="0" y="6172200"/>
            <a:ext cx="9144000" cy="481013"/>
          </a:xfrm>
          <a:prstGeom prst="rect">
            <a:avLst/>
          </a:prstGeom>
          <a:noFill/>
          <a:ln w="9525">
            <a:noFill/>
            <a:miter lim="800000"/>
            <a:headEnd/>
            <a:tailEnd/>
          </a:ln>
        </p:spPr>
      </p:pic>
      <p:pic>
        <p:nvPicPr>
          <p:cNvPr id="7" name="Picture 9" descr="Header 2.png"/>
          <p:cNvPicPr>
            <a:picLocks noChangeAspect="1"/>
          </p:cNvPicPr>
          <p:nvPr userDrawn="1"/>
        </p:nvPicPr>
        <p:blipFill>
          <a:blip r:embed="rId4" cstate="print"/>
          <a:srcRect/>
          <a:stretch>
            <a:fillRect/>
          </a:stretch>
        </p:blipFill>
        <p:spPr bwMode="auto">
          <a:xfrm>
            <a:off x="0" y="0"/>
            <a:ext cx="9144000" cy="1487488"/>
          </a:xfrm>
          <a:prstGeom prst="rect">
            <a:avLst/>
          </a:prstGeom>
          <a:noFill/>
          <a:ln w="9525">
            <a:noFill/>
            <a:miter lim="800000"/>
            <a:headEnd/>
            <a:tailEnd/>
          </a:ln>
        </p:spPr>
      </p:pic>
      <p:sp>
        <p:nvSpPr>
          <p:cNvPr id="2" name="Title 1"/>
          <p:cNvSpPr>
            <a:spLocks noGrp="1"/>
          </p:cNvSpPr>
          <p:nvPr>
            <p:ph type="title"/>
          </p:nvPr>
        </p:nvSpPr>
        <p:spPr>
          <a:xfrm>
            <a:off x="762000" y="304800"/>
            <a:ext cx="7924800" cy="1143000"/>
          </a:xfrm>
          <a:noFill/>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762000" y="1981200"/>
            <a:ext cx="7924800" cy="4144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0"/>
          <p:cNvSpPr>
            <a:spLocks noGrp="1"/>
          </p:cNvSpPr>
          <p:nvPr>
            <p:ph type="body" sz="quarter" idx="13"/>
          </p:nvPr>
        </p:nvSpPr>
        <p:spPr>
          <a:xfrm>
            <a:off x="762000" y="1600200"/>
            <a:ext cx="7924800" cy="381000"/>
          </a:xfrm>
        </p:spPr>
        <p:txBody>
          <a:bodyPr/>
          <a:lstStyle>
            <a:lvl1pPr marL="0" indent="0">
              <a:buNone/>
              <a:defRPr b="1"/>
            </a:lvl1pPr>
            <a:lvl4pPr marL="1097280" indent="0">
              <a:buNone/>
              <a:defRPr/>
            </a:lvl4pPr>
          </a:lstStyle>
          <a:p>
            <a:pPr lvl="0"/>
            <a:r>
              <a:rPr lang="en-US" smtClean="0"/>
              <a:t>Click to edit Master text styles</a:t>
            </a:r>
          </a:p>
        </p:txBody>
      </p:sp>
      <p:sp>
        <p:nvSpPr>
          <p:cNvPr id="8" name="Footer Placeholder 4"/>
          <p:cNvSpPr>
            <a:spLocks noGrp="1"/>
          </p:cNvSpPr>
          <p:nvPr>
            <p:ph type="ftr" sz="quarter" idx="14"/>
          </p:nvPr>
        </p:nvSpPr>
        <p:spPr>
          <a:xfrm>
            <a:off x="3657600" y="6324600"/>
            <a:ext cx="3505200" cy="365125"/>
          </a:xfrm>
        </p:spPr>
        <p:txBody>
          <a:bodyPr/>
          <a:lstStyle>
            <a:lvl1pPr>
              <a:defRPr dirty="0">
                <a:solidFill>
                  <a:srgbClr val="415462">
                    <a:tint val="75000"/>
                  </a:srgbClr>
                </a:solidFill>
              </a:defRPr>
            </a:lvl1pPr>
          </a:lstStyle>
          <a:p>
            <a:pPr>
              <a:defRPr/>
            </a:pPr>
            <a:endParaRPr lang="en-US"/>
          </a:p>
        </p:txBody>
      </p:sp>
      <p:sp>
        <p:nvSpPr>
          <p:cNvPr id="9" name="Slide Number Placeholder 5"/>
          <p:cNvSpPr>
            <a:spLocks noGrp="1"/>
          </p:cNvSpPr>
          <p:nvPr>
            <p:ph type="sldNum" sz="quarter" idx="15"/>
          </p:nvPr>
        </p:nvSpPr>
        <p:spPr>
          <a:xfrm>
            <a:off x="7315200" y="6324600"/>
            <a:ext cx="1371600" cy="365125"/>
          </a:xfrm>
        </p:spPr>
        <p:txBody>
          <a:bodyPr/>
          <a:lstStyle>
            <a:lvl1pPr>
              <a:defRPr smtClean="0">
                <a:solidFill>
                  <a:srgbClr val="415462">
                    <a:tint val="75000"/>
                  </a:srgbClr>
                </a:solidFill>
              </a:defRPr>
            </a:lvl1pPr>
          </a:lstStyle>
          <a:p>
            <a:pPr>
              <a:defRPr/>
            </a:pPr>
            <a:fld id="{1D6D8356-DA80-41B7-996C-DBC55E15EC22}" type="slidenum">
              <a:rPr lang="en-US"/>
              <a:pPr>
                <a:defRPr/>
              </a:pPr>
              <a:t>‹#›</a:t>
            </a:fld>
            <a:endParaRPr lang="en-US" dirty="0"/>
          </a:p>
        </p:txBody>
      </p:sp>
    </p:spTree>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pic>
        <p:nvPicPr>
          <p:cNvPr id="6" name="Picture 8" descr="\\localhost\Users\lbolejack\Desktop\New PPT\Partnerships version-Art\MAP Footer.png"/>
          <p:cNvPicPr>
            <a:picLocks noChangeAspect="1"/>
          </p:cNvPicPr>
          <p:nvPr userDrawn="1"/>
        </p:nvPicPr>
        <p:blipFill>
          <a:blip r:embed="rId2" r:link="rId3" cstate="print"/>
          <a:srcRect/>
          <a:stretch>
            <a:fillRect/>
          </a:stretch>
        </p:blipFill>
        <p:spPr bwMode="auto">
          <a:xfrm>
            <a:off x="0" y="6172200"/>
            <a:ext cx="9144000" cy="481013"/>
          </a:xfrm>
          <a:prstGeom prst="rect">
            <a:avLst/>
          </a:prstGeom>
          <a:noFill/>
          <a:ln w="9525">
            <a:noFill/>
            <a:miter lim="800000"/>
            <a:headEnd/>
            <a:tailEnd/>
          </a:ln>
        </p:spPr>
      </p:pic>
      <p:pic>
        <p:nvPicPr>
          <p:cNvPr id="7" name="Picture 9" descr="Header 2.png"/>
          <p:cNvPicPr>
            <a:picLocks noChangeAspect="1"/>
          </p:cNvPicPr>
          <p:nvPr userDrawn="1"/>
        </p:nvPicPr>
        <p:blipFill>
          <a:blip r:embed="rId4" cstate="print"/>
          <a:srcRect/>
          <a:stretch>
            <a:fillRect/>
          </a:stretch>
        </p:blipFill>
        <p:spPr bwMode="auto">
          <a:xfrm>
            <a:off x="0" y="0"/>
            <a:ext cx="9144000" cy="1487488"/>
          </a:xfrm>
          <a:prstGeom prst="rect">
            <a:avLst/>
          </a:prstGeom>
          <a:noFill/>
          <a:ln w="9525">
            <a:noFill/>
            <a:miter lim="800000"/>
            <a:headEnd/>
            <a:tailEnd/>
          </a:ln>
        </p:spPr>
      </p:pic>
      <p:sp>
        <p:nvSpPr>
          <p:cNvPr id="2" name="Title 1"/>
          <p:cNvSpPr>
            <a:spLocks noGrp="1"/>
          </p:cNvSpPr>
          <p:nvPr>
            <p:ph type="title"/>
          </p:nvPr>
        </p:nvSpPr>
        <p:spPr>
          <a:xfrm>
            <a:off x="762000" y="304800"/>
            <a:ext cx="7924800" cy="1143000"/>
          </a:xfrm>
          <a:noFill/>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762000" y="1981200"/>
            <a:ext cx="7924800" cy="4144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0"/>
          <p:cNvSpPr>
            <a:spLocks noGrp="1"/>
          </p:cNvSpPr>
          <p:nvPr>
            <p:ph type="body" sz="quarter" idx="13"/>
          </p:nvPr>
        </p:nvSpPr>
        <p:spPr>
          <a:xfrm>
            <a:off x="762000" y="1600200"/>
            <a:ext cx="7924800" cy="381000"/>
          </a:xfrm>
        </p:spPr>
        <p:txBody>
          <a:bodyPr/>
          <a:lstStyle>
            <a:lvl1pPr marL="0" indent="0">
              <a:buNone/>
              <a:defRPr b="1"/>
            </a:lvl1pPr>
            <a:lvl4pPr marL="1097280" indent="0">
              <a:buNone/>
              <a:defRPr/>
            </a:lvl4pPr>
          </a:lstStyle>
          <a:p>
            <a:pPr lvl="0"/>
            <a:r>
              <a:rPr lang="en-US" smtClean="0"/>
              <a:t>Click to edit Master text styles</a:t>
            </a:r>
          </a:p>
        </p:txBody>
      </p:sp>
      <p:sp>
        <p:nvSpPr>
          <p:cNvPr id="8" name="Footer Placeholder 4"/>
          <p:cNvSpPr>
            <a:spLocks noGrp="1"/>
          </p:cNvSpPr>
          <p:nvPr>
            <p:ph type="ftr" sz="quarter" idx="14"/>
          </p:nvPr>
        </p:nvSpPr>
        <p:spPr>
          <a:xfrm>
            <a:off x="3657600" y="6324600"/>
            <a:ext cx="3505200" cy="365125"/>
          </a:xfrm>
        </p:spPr>
        <p:txBody>
          <a:bodyPr/>
          <a:lstStyle>
            <a:lvl1pPr>
              <a:defRPr dirty="0">
                <a:solidFill>
                  <a:srgbClr val="415462">
                    <a:tint val="75000"/>
                  </a:srgbClr>
                </a:solidFill>
              </a:defRPr>
            </a:lvl1pPr>
          </a:lstStyle>
          <a:p>
            <a:pPr>
              <a:defRPr/>
            </a:pPr>
            <a:endParaRPr lang="en-US"/>
          </a:p>
        </p:txBody>
      </p:sp>
      <p:sp>
        <p:nvSpPr>
          <p:cNvPr id="9" name="Slide Number Placeholder 5"/>
          <p:cNvSpPr>
            <a:spLocks noGrp="1"/>
          </p:cNvSpPr>
          <p:nvPr>
            <p:ph type="sldNum" sz="quarter" idx="15"/>
          </p:nvPr>
        </p:nvSpPr>
        <p:spPr>
          <a:xfrm>
            <a:off x="7315200" y="6324600"/>
            <a:ext cx="1371600" cy="365125"/>
          </a:xfrm>
        </p:spPr>
        <p:txBody>
          <a:bodyPr/>
          <a:lstStyle>
            <a:lvl1pPr>
              <a:defRPr smtClean="0">
                <a:solidFill>
                  <a:srgbClr val="415462">
                    <a:tint val="75000"/>
                  </a:srgbClr>
                </a:solidFill>
              </a:defRPr>
            </a:lvl1pPr>
          </a:lstStyle>
          <a:p>
            <a:pPr>
              <a:defRPr/>
            </a:pPr>
            <a:fld id="{431BCC11-B4BC-44EB-865F-A8624E49AF24}" type="slidenum">
              <a:rPr lang="en-US"/>
              <a:pPr>
                <a:defRPr/>
              </a:pPr>
              <a:t>‹#›</a:t>
            </a:fld>
            <a:endParaRPr lang="en-US" dirty="0"/>
          </a:p>
        </p:txBody>
      </p:sp>
    </p:spTree>
  </p:cSld>
  <p:clrMapOvr>
    <a:masterClrMapping/>
  </p:clrMapOvr>
  <p:transition spd="slow">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pic>
        <p:nvPicPr>
          <p:cNvPr id="6" name="Picture 8" descr="\\localhost\Users\lbolejack\Desktop\New PPT\Partnerships version-Art\MAP Footer.png"/>
          <p:cNvPicPr>
            <a:picLocks noChangeAspect="1"/>
          </p:cNvPicPr>
          <p:nvPr userDrawn="1"/>
        </p:nvPicPr>
        <p:blipFill>
          <a:blip r:embed="rId2" r:link="rId3" cstate="print"/>
          <a:srcRect/>
          <a:stretch>
            <a:fillRect/>
          </a:stretch>
        </p:blipFill>
        <p:spPr bwMode="auto">
          <a:xfrm>
            <a:off x="0" y="6172200"/>
            <a:ext cx="9144000" cy="481013"/>
          </a:xfrm>
          <a:prstGeom prst="rect">
            <a:avLst/>
          </a:prstGeom>
          <a:noFill/>
          <a:ln w="9525">
            <a:noFill/>
            <a:miter lim="800000"/>
            <a:headEnd/>
            <a:tailEnd/>
          </a:ln>
        </p:spPr>
      </p:pic>
      <p:pic>
        <p:nvPicPr>
          <p:cNvPr id="7" name="Picture 9" descr="Header 2.png"/>
          <p:cNvPicPr>
            <a:picLocks noChangeAspect="1"/>
          </p:cNvPicPr>
          <p:nvPr userDrawn="1"/>
        </p:nvPicPr>
        <p:blipFill>
          <a:blip r:embed="rId4" cstate="print"/>
          <a:srcRect/>
          <a:stretch>
            <a:fillRect/>
          </a:stretch>
        </p:blipFill>
        <p:spPr bwMode="auto">
          <a:xfrm>
            <a:off x="0" y="0"/>
            <a:ext cx="9144000" cy="1487488"/>
          </a:xfrm>
          <a:prstGeom prst="rect">
            <a:avLst/>
          </a:prstGeom>
          <a:noFill/>
          <a:ln w="9525">
            <a:noFill/>
            <a:miter lim="800000"/>
            <a:headEnd/>
            <a:tailEnd/>
          </a:ln>
        </p:spPr>
      </p:pic>
      <p:sp>
        <p:nvSpPr>
          <p:cNvPr id="2" name="Title 1"/>
          <p:cNvSpPr>
            <a:spLocks noGrp="1"/>
          </p:cNvSpPr>
          <p:nvPr>
            <p:ph type="title"/>
          </p:nvPr>
        </p:nvSpPr>
        <p:spPr>
          <a:xfrm>
            <a:off x="762000" y="304800"/>
            <a:ext cx="7924800" cy="1143000"/>
          </a:xfrm>
          <a:noFill/>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762000" y="1981200"/>
            <a:ext cx="7924800" cy="4144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0"/>
          <p:cNvSpPr>
            <a:spLocks noGrp="1"/>
          </p:cNvSpPr>
          <p:nvPr>
            <p:ph type="body" sz="quarter" idx="13"/>
          </p:nvPr>
        </p:nvSpPr>
        <p:spPr>
          <a:xfrm>
            <a:off x="762000" y="1600200"/>
            <a:ext cx="7924800" cy="381000"/>
          </a:xfrm>
        </p:spPr>
        <p:txBody>
          <a:bodyPr/>
          <a:lstStyle>
            <a:lvl1pPr marL="0" indent="0">
              <a:buNone/>
              <a:defRPr b="1"/>
            </a:lvl1pPr>
            <a:lvl4pPr marL="1097280" indent="0">
              <a:buNone/>
              <a:defRPr/>
            </a:lvl4pPr>
          </a:lstStyle>
          <a:p>
            <a:pPr lvl="0"/>
            <a:r>
              <a:rPr lang="en-US" smtClean="0"/>
              <a:t>Click to edit Master text styles</a:t>
            </a:r>
          </a:p>
        </p:txBody>
      </p:sp>
      <p:sp>
        <p:nvSpPr>
          <p:cNvPr id="8" name="Footer Placeholder 4"/>
          <p:cNvSpPr>
            <a:spLocks noGrp="1"/>
          </p:cNvSpPr>
          <p:nvPr>
            <p:ph type="ftr" sz="quarter" idx="14"/>
          </p:nvPr>
        </p:nvSpPr>
        <p:spPr>
          <a:xfrm>
            <a:off x="3657600" y="6324600"/>
            <a:ext cx="3505200" cy="365125"/>
          </a:xfrm>
        </p:spPr>
        <p:txBody>
          <a:bodyPr/>
          <a:lstStyle>
            <a:lvl1pPr>
              <a:defRPr dirty="0">
                <a:solidFill>
                  <a:srgbClr val="415462">
                    <a:tint val="75000"/>
                  </a:srgbClr>
                </a:solidFill>
              </a:defRPr>
            </a:lvl1pPr>
          </a:lstStyle>
          <a:p>
            <a:pPr>
              <a:defRPr/>
            </a:pPr>
            <a:endParaRPr lang="en-US"/>
          </a:p>
        </p:txBody>
      </p:sp>
      <p:sp>
        <p:nvSpPr>
          <p:cNvPr id="9" name="Slide Number Placeholder 5"/>
          <p:cNvSpPr>
            <a:spLocks noGrp="1"/>
          </p:cNvSpPr>
          <p:nvPr>
            <p:ph type="sldNum" sz="quarter" idx="15"/>
          </p:nvPr>
        </p:nvSpPr>
        <p:spPr>
          <a:xfrm>
            <a:off x="7315200" y="6324600"/>
            <a:ext cx="1371600" cy="365125"/>
          </a:xfrm>
        </p:spPr>
        <p:txBody>
          <a:bodyPr/>
          <a:lstStyle>
            <a:lvl1pPr>
              <a:defRPr smtClean="0">
                <a:solidFill>
                  <a:srgbClr val="415462">
                    <a:tint val="75000"/>
                  </a:srgbClr>
                </a:solidFill>
              </a:defRPr>
            </a:lvl1pPr>
          </a:lstStyle>
          <a:p>
            <a:pPr>
              <a:defRPr/>
            </a:pPr>
            <a:fld id="{9E6F9627-4081-449D-8943-560407BD6055}" type="slidenum">
              <a:rPr lang="en-US"/>
              <a:pPr>
                <a:defRPr/>
              </a:pPr>
              <a:t>‹#›</a:t>
            </a:fld>
            <a:endParaRPr lang="en-US" dirty="0"/>
          </a:p>
        </p:txBody>
      </p:sp>
    </p:spTree>
  </p:cSld>
  <p:clrMapOvr>
    <a:masterClrMapping/>
  </p:clrMapOvr>
  <p:transition spd="slow">
    <p:push di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pic>
        <p:nvPicPr>
          <p:cNvPr id="6" name="Picture 8" descr="\\localhost\Users\lbolejack\Desktop\New PPT\Partnerships version-Art\MAP Footer.png"/>
          <p:cNvPicPr>
            <a:picLocks noChangeAspect="1"/>
          </p:cNvPicPr>
          <p:nvPr userDrawn="1"/>
        </p:nvPicPr>
        <p:blipFill>
          <a:blip r:embed="rId2" r:link="rId3" cstate="print"/>
          <a:srcRect/>
          <a:stretch>
            <a:fillRect/>
          </a:stretch>
        </p:blipFill>
        <p:spPr bwMode="auto">
          <a:xfrm>
            <a:off x="0" y="6172200"/>
            <a:ext cx="9144000" cy="481013"/>
          </a:xfrm>
          <a:prstGeom prst="rect">
            <a:avLst/>
          </a:prstGeom>
          <a:noFill/>
          <a:ln w="9525">
            <a:noFill/>
            <a:miter lim="800000"/>
            <a:headEnd/>
            <a:tailEnd/>
          </a:ln>
        </p:spPr>
      </p:pic>
      <p:pic>
        <p:nvPicPr>
          <p:cNvPr id="7" name="Picture 9" descr="Header 2.png"/>
          <p:cNvPicPr>
            <a:picLocks noChangeAspect="1"/>
          </p:cNvPicPr>
          <p:nvPr userDrawn="1"/>
        </p:nvPicPr>
        <p:blipFill>
          <a:blip r:embed="rId4" cstate="print"/>
          <a:srcRect/>
          <a:stretch>
            <a:fillRect/>
          </a:stretch>
        </p:blipFill>
        <p:spPr bwMode="auto">
          <a:xfrm>
            <a:off x="0" y="0"/>
            <a:ext cx="9144000" cy="1487488"/>
          </a:xfrm>
          <a:prstGeom prst="rect">
            <a:avLst/>
          </a:prstGeom>
          <a:noFill/>
          <a:ln w="9525">
            <a:noFill/>
            <a:miter lim="800000"/>
            <a:headEnd/>
            <a:tailEnd/>
          </a:ln>
        </p:spPr>
      </p:pic>
      <p:sp>
        <p:nvSpPr>
          <p:cNvPr id="2" name="Title 1"/>
          <p:cNvSpPr>
            <a:spLocks noGrp="1"/>
          </p:cNvSpPr>
          <p:nvPr>
            <p:ph type="title"/>
          </p:nvPr>
        </p:nvSpPr>
        <p:spPr>
          <a:xfrm>
            <a:off x="762000" y="304800"/>
            <a:ext cx="7924800" cy="1143000"/>
          </a:xfrm>
          <a:noFill/>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762000" y="1981200"/>
            <a:ext cx="7924800" cy="4144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0"/>
          <p:cNvSpPr>
            <a:spLocks noGrp="1"/>
          </p:cNvSpPr>
          <p:nvPr>
            <p:ph type="body" sz="quarter" idx="13"/>
          </p:nvPr>
        </p:nvSpPr>
        <p:spPr>
          <a:xfrm>
            <a:off x="762000" y="1600200"/>
            <a:ext cx="7924800" cy="381000"/>
          </a:xfrm>
        </p:spPr>
        <p:txBody>
          <a:bodyPr/>
          <a:lstStyle>
            <a:lvl1pPr marL="0" indent="0">
              <a:buNone/>
              <a:defRPr b="1"/>
            </a:lvl1pPr>
            <a:lvl4pPr marL="1097280" indent="0">
              <a:buNone/>
              <a:defRPr/>
            </a:lvl4pPr>
          </a:lstStyle>
          <a:p>
            <a:pPr lvl="0"/>
            <a:r>
              <a:rPr lang="en-US" smtClean="0"/>
              <a:t>Click to edit Master text styles</a:t>
            </a:r>
          </a:p>
        </p:txBody>
      </p:sp>
      <p:sp>
        <p:nvSpPr>
          <p:cNvPr id="8" name="Footer Placeholder 4"/>
          <p:cNvSpPr>
            <a:spLocks noGrp="1"/>
          </p:cNvSpPr>
          <p:nvPr>
            <p:ph type="ftr" sz="quarter" idx="14"/>
          </p:nvPr>
        </p:nvSpPr>
        <p:spPr>
          <a:xfrm>
            <a:off x="3657600" y="6324600"/>
            <a:ext cx="3505200" cy="365125"/>
          </a:xfrm>
        </p:spPr>
        <p:txBody>
          <a:bodyPr/>
          <a:lstStyle>
            <a:lvl1pPr>
              <a:defRPr dirty="0">
                <a:solidFill>
                  <a:srgbClr val="415462">
                    <a:tint val="75000"/>
                  </a:srgbClr>
                </a:solidFill>
              </a:defRPr>
            </a:lvl1pPr>
          </a:lstStyle>
          <a:p>
            <a:pPr>
              <a:defRPr/>
            </a:pPr>
            <a:endParaRPr lang="en-US"/>
          </a:p>
        </p:txBody>
      </p:sp>
      <p:sp>
        <p:nvSpPr>
          <p:cNvPr id="9" name="Slide Number Placeholder 5"/>
          <p:cNvSpPr>
            <a:spLocks noGrp="1"/>
          </p:cNvSpPr>
          <p:nvPr>
            <p:ph type="sldNum" sz="quarter" idx="15"/>
          </p:nvPr>
        </p:nvSpPr>
        <p:spPr>
          <a:xfrm>
            <a:off x="7315200" y="6324600"/>
            <a:ext cx="1371600" cy="365125"/>
          </a:xfrm>
        </p:spPr>
        <p:txBody>
          <a:bodyPr/>
          <a:lstStyle>
            <a:lvl1pPr>
              <a:defRPr smtClean="0">
                <a:solidFill>
                  <a:srgbClr val="415462">
                    <a:tint val="75000"/>
                  </a:srgbClr>
                </a:solidFill>
              </a:defRPr>
            </a:lvl1pPr>
          </a:lstStyle>
          <a:p>
            <a:pPr>
              <a:defRPr/>
            </a:pPr>
            <a:fld id="{0358CFD4-CE15-4C45-89B8-EA8B2C9126E9}" type="slidenum">
              <a:rPr lang="en-US"/>
              <a:pPr>
                <a:defRPr/>
              </a:pPr>
              <a:t>‹#›</a:t>
            </a:fld>
            <a:endParaRPr lang="en-US" dirty="0"/>
          </a:p>
        </p:txBody>
      </p:sp>
    </p:spTree>
  </p:cSld>
  <p:clrMapOvr>
    <a:masterClrMapping/>
  </p:clrMapOvr>
  <p:transition spd="slow">
    <p:push di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pic>
        <p:nvPicPr>
          <p:cNvPr id="6" name="Picture 8" descr="\\localhost\Users\lbolejack\Desktop\New PPT\Partnerships version-Art\MAP Footer.png"/>
          <p:cNvPicPr>
            <a:picLocks noChangeAspect="1"/>
          </p:cNvPicPr>
          <p:nvPr userDrawn="1"/>
        </p:nvPicPr>
        <p:blipFill>
          <a:blip r:embed="rId2" r:link="rId3" cstate="print"/>
          <a:srcRect/>
          <a:stretch>
            <a:fillRect/>
          </a:stretch>
        </p:blipFill>
        <p:spPr bwMode="auto">
          <a:xfrm>
            <a:off x="0" y="6172200"/>
            <a:ext cx="9144000" cy="481013"/>
          </a:xfrm>
          <a:prstGeom prst="rect">
            <a:avLst/>
          </a:prstGeom>
          <a:noFill/>
          <a:ln w="9525">
            <a:noFill/>
            <a:miter lim="800000"/>
            <a:headEnd/>
            <a:tailEnd/>
          </a:ln>
        </p:spPr>
      </p:pic>
      <p:pic>
        <p:nvPicPr>
          <p:cNvPr id="7" name="Picture 9" descr="Header 2.png"/>
          <p:cNvPicPr>
            <a:picLocks noChangeAspect="1"/>
          </p:cNvPicPr>
          <p:nvPr userDrawn="1"/>
        </p:nvPicPr>
        <p:blipFill>
          <a:blip r:embed="rId4" cstate="print"/>
          <a:srcRect/>
          <a:stretch>
            <a:fillRect/>
          </a:stretch>
        </p:blipFill>
        <p:spPr bwMode="auto">
          <a:xfrm>
            <a:off x="0" y="0"/>
            <a:ext cx="9144000" cy="1487488"/>
          </a:xfrm>
          <a:prstGeom prst="rect">
            <a:avLst/>
          </a:prstGeom>
          <a:noFill/>
          <a:ln w="9525">
            <a:noFill/>
            <a:miter lim="800000"/>
            <a:headEnd/>
            <a:tailEnd/>
          </a:ln>
        </p:spPr>
      </p:pic>
      <p:sp>
        <p:nvSpPr>
          <p:cNvPr id="2" name="Title 1"/>
          <p:cNvSpPr>
            <a:spLocks noGrp="1"/>
          </p:cNvSpPr>
          <p:nvPr>
            <p:ph type="title"/>
          </p:nvPr>
        </p:nvSpPr>
        <p:spPr>
          <a:xfrm>
            <a:off x="762000" y="304800"/>
            <a:ext cx="7924800" cy="1143000"/>
          </a:xfrm>
          <a:noFill/>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762000" y="1981200"/>
            <a:ext cx="7924800" cy="4144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0"/>
          <p:cNvSpPr>
            <a:spLocks noGrp="1"/>
          </p:cNvSpPr>
          <p:nvPr>
            <p:ph type="body" sz="quarter" idx="13"/>
          </p:nvPr>
        </p:nvSpPr>
        <p:spPr>
          <a:xfrm>
            <a:off x="762000" y="1600200"/>
            <a:ext cx="7924800" cy="381000"/>
          </a:xfrm>
        </p:spPr>
        <p:txBody>
          <a:bodyPr/>
          <a:lstStyle>
            <a:lvl1pPr marL="0" indent="0">
              <a:buNone/>
              <a:defRPr b="1"/>
            </a:lvl1pPr>
            <a:lvl4pPr marL="1097280" indent="0">
              <a:buNone/>
              <a:defRPr/>
            </a:lvl4pPr>
          </a:lstStyle>
          <a:p>
            <a:pPr lvl="0"/>
            <a:r>
              <a:rPr lang="en-US" smtClean="0"/>
              <a:t>Click to edit Master text styles</a:t>
            </a:r>
          </a:p>
        </p:txBody>
      </p:sp>
      <p:sp>
        <p:nvSpPr>
          <p:cNvPr id="8" name="Footer Placeholder 4"/>
          <p:cNvSpPr>
            <a:spLocks noGrp="1"/>
          </p:cNvSpPr>
          <p:nvPr>
            <p:ph type="ftr" sz="quarter" idx="14"/>
          </p:nvPr>
        </p:nvSpPr>
        <p:spPr>
          <a:xfrm>
            <a:off x="3657600" y="6324600"/>
            <a:ext cx="3505200" cy="365125"/>
          </a:xfrm>
        </p:spPr>
        <p:txBody>
          <a:bodyPr/>
          <a:lstStyle>
            <a:lvl1pPr>
              <a:defRPr dirty="0">
                <a:solidFill>
                  <a:srgbClr val="415462">
                    <a:tint val="75000"/>
                  </a:srgbClr>
                </a:solidFill>
              </a:defRPr>
            </a:lvl1pPr>
          </a:lstStyle>
          <a:p>
            <a:pPr>
              <a:defRPr/>
            </a:pPr>
            <a:endParaRPr lang="en-US"/>
          </a:p>
        </p:txBody>
      </p:sp>
      <p:sp>
        <p:nvSpPr>
          <p:cNvPr id="9" name="Slide Number Placeholder 5"/>
          <p:cNvSpPr>
            <a:spLocks noGrp="1"/>
          </p:cNvSpPr>
          <p:nvPr>
            <p:ph type="sldNum" sz="quarter" idx="15"/>
          </p:nvPr>
        </p:nvSpPr>
        <p:spPr>
          <a:xfrm>
            <a:off x="7315200" y="6324600"/>
            <a:ext cx="1371600" cy="365125"/>
          </a:xfrm>
        </p:spPr>
        <p:txBody>
          <a:bodyPr/>
          <a:lstStyle>
            <a:lvl1pPr>
              <a:defRPr smtClean="0">
                <a:solidFill>
                  <a:srgbClr val="415462">
                    <a:tint val="75000"/>
                  </a:srgbClr>
                </a:solidFill>
              </a:defRPr>
            </a:lvl1pPr>
          </a:lstStyle>
          <a:p>
            <a:pPr>
              <a:defRPr/>
            </a:pPr>
            <a:fld id="{9232A08B-7DFA-4151-B04C-A08893D71B0D}" type="slidenum">
              <a:rPr lang="en-US"/>
              <a:pPr>
                <a:defRPr/>
              </a:pPr>
              <a:t>‹#›</a:t>
            </a:fld>
            <a:endParaRPr lang="en-US" dirty="0"/>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22960" y="0"/>
            <a:ext cx="8229600" cy="1143000"/>
          </a:xfrm>
        </p:spPr>
        <p:txBody>
          <a:bodyPr/>
          <a:lstStyle>
            <a:lvl1pPr>
              <a:defRPr sz="2800"/>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E1831A40-1235-41EB-A87A-C939579D748E}" type="datetimeFigureOut">
              <a:rPr lang="en-US"/>
              <a:pPr>
                <a:defRPr/>
              </a:pPr>
              <a:t>11/19/2012</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8AA2613-A075-4B8F-A413-0354E5C2FFC4}"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pic>
        <p:nvPicPr>
          <p:cNvPr id="6" name="Picture 8" descr="\\localhost\Users\lbolejack\Desktop\New PPT\Partnerships version-Art\MAP Footer.png"/>
          <p:cNvPicPr>
            <a:picLocks noChangeAspect="1"/>
          </p:cNvPicPr>
          <p:nvPr userDrawn="1"/>
        </p:nvPicPr>
        <p:blipFill>
          <a:blip r:embed="rId2" r:link="rId3" cstate="print"/>
          <a:srcRect/>
          <a:stretch>
            <a:fillRect/>
          </a:stretch>
        </p:blipFill>
        <p:spPr bwMode="auto">
          <a:xfrm>
            <a:off x="0" y="6172200"/>
            <a:ext cx="9144000" cy="481013"/>
          </a:xfrm>
          <a:prstGeom prst="rect">
            <a:avLst/>
          </a:prstGeom>
          <a:noFill/>
          <a:ln w="9525">
            <a:noFill/>
            <a:miter lim="800000"/>
            <a:headEnd/>
            <a:tailEnd/>
          </a:ln>
        </p:spPr>
      </p:pic>
      <p:pic>
        <p:nvPicPr>
          <p:cNvPr id="7" name="Picture 9" descr="Header 2.png"/>
          <p:cNvPicPr>
            <a:picLocks noChangeAspect="1"/>
          </p:cNvPicPr>
          <p:nvPr userDrawn="1"/>
        </p:nvPicPr>
        <p:blipFill>
          <a:blip r:embed="rId4" cstate="print"/>
          <a:srcRect/>
          <a:stretch>
            <a:fillRect/>
          </a:stretch>
        </p:blipFill>
        <p:spPr bwMode="auto">
          <a:xfrm>
            <a:off x="0" y="0"/>
            <a:ext cx="9144000" cy="1487488"/>
          </a:xfrm>
          <a:prstGeom prst="rect">
            <a:avLst/>
          </a:prstGeom>
          <a:noFill/>
          <a:ln w="9525">
            <a:noFill/>
            <a:miter lim="800000"/>
            <a:headEnd/>
            <a:tailEnd/>
          </a:ln>
        </p:spPr>
      </p:pic>
      <p:sp>
        <p:nvSpPr>
          <p:cNvPr id="2" name="Title 1"/>
          <p:cNvSpPr>
            <a:spLocks noGrp="1"/>
          </p:cNvSpPr>
          <p:nvPr>
            <p:ph type="title"/>
          </p:nvPr>
        </p:nvSpPr>
        <p:spPr>
          <a:xfrm>
            <a:off x="762000" y="304800"/>
            <a:ext cx="7924800" cy="1143000"/>
          </a:xfrm>
          <a:noFill/>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762000" y="1981200"/>
            <a:ext cx="7924800" cy="4144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0"/>
          <p:cNvSpPr>
            <a:spLocks noGrp="1"/>
          </p:cNvSpPr>
          <p:nvPr>
            <p:ph type="body" sz="quarter" idx="13"/>
          </p:nvPr>
        </p:nvSpPr>
        <p:spPr>
          <a:xfrm>
            <a:off x="762000" y="1600200"/>
            <a:ext cx="7924800" cy="381000"/>
          </a:xfrm>
        </p:spPr>
        <p:txBody>
          <a:bodyPr/>
          <a:lstStyle>
            <a:lvl1pPr marL="0" indent="0">
              <a:buNone/>
              <a:defRPr b="1"/>
            </a:lvl1pPr>
            <a:lvl4pPr marL="1097280" indent="0">
              <a:buNone/>
              <a:defRPr/>
            </a:lvl4pPr>
          </a:lstStyle>
          <a:p>
            <a:pPr lvl="0"/>
            <a:r>
              <a:rPr lang="en-US" smtClean="0"/>
              <a:t>Click to edit Master text styles</a:t>
            </a:r>
          </a:p>
        </p:txBody>
      </p:sp>
      <p:sp>
        <p:nvSpPr>
          <p:cNvPr id="8" name="Footer Placeholder 4"/>
          <p:cNvSpPr>
            <a:spLocks noGrp="1"/>
          </p:cNvSpPr>
          <p:nvPr>
            <p:ph type="ftr" sz="quarter" idx="14"/>
          </p:nvPr>
        </p:nvSpPr>
        <p:spPr>
          <a:xfrm>
            <a:off x="3657600" y="6324600"/>
            <a:ext cx="3505200" cy="365125"/>
          </a:xfrm>
        </p:spPr>
        <p:txBody>
          <a:bodyPr/>
          <a:lstStyle>
            <a:lvl1pPr>
              <a:defRPr dirty="0">
                <a:solidFill>
                  <a:srgbClr val="415462">
                    <a:tint val="75000"/>
                  </a:srgbClr>
                </a:solidFill>
              </a:defRPr>
            </a:lvl1pPr>
          </a:lstStyle>
          <a:p>
            <a:pPr>
              <a:defRPr/>
            </a:pPr>
            <a:endParaRPr lang="en-US"/>
          </a:p>
        </p:txBody>
      </p:sp>
      <p:sp>
        <p:nvSpPr>
          <p:cNvPr id="9" name="Slide Number Placeholder 5"/>
          <p:cNvSpPr>
            <a:spLocks noGrp="1"/>
          </p:cNvSpPr>
          <p:nvPr>
            <p:ph type="sldNum" sz="quarter" idx="15"/>
          </p:nvPr>
        </p:nvSpPr>
        <p:spPr>
          <a:xfrm>
            <a:off x="7315200" y="6324600"/>
            <a:ext cx="1371600" cy="365125"/>
          </a:xfrm>
        </p:spPr>
        <p:txBody>
          <a:bodyPr/>
          <a:lstStyle>
            <a:lvl1pPr>
              <a:defRPr smtClean="0">
                <a:solidFill>
                  <a:srgbClr val="415462">
                    <a:tint val="75000"/>
                  </a:srgbClr>
                </a:solidFill>
              </a:defRPr>
            </a:lvl1pPr>
          </a:lstStyle>
          <a:p>
            <a:pPr>
              <a:defRPr/>
            </a:pPr>
            <a:fld id="{D150B929-A944-444C-BCFA-8ACB3840063B}" type="slidenum">
              <a:rPr lang="en-US"/>
              <a:pPr>
                <a:defRPr/>
              </a:pPr>
              <a:t>‹#›</a:t>
            </a:fld>
            <a:endParaRPr lang="en-US" dirty="0"/>
          </a:p>
        </p:txBody>
      </p:sp>
    </p:spTree>
  </p:cSld>
  <p:clrMapOvr>
    <a:masterClrMapping/>
  </p:clrMapOvr>
  <p:transition spd="slow">
    <p:push dir="u"/>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pic>
        <p:nvPicPr>
          <p:cNvPr id="6" name="Picture 8" descr="\\localhost\Users\lbolejack\Desktop\New PPT\Partnerships version-Art\MAP Footer.png"/>
          <p:cNvPicPr>
            <a:picLocks noChangeAspect="1"/>
          </p:cNvPicPr>
          <p:nvPr userDrawn="1"/>
        </p:nvPicPr>
        <p:blipFill>
          <a:blip r:embed="rId2" r:link="rId3" cstate="print"/>
          <a:srcRect/>
          <a:stretch>
            <a:fillRect/>
          </a:stretch>
        </p:blipFill>
        <p:spPr bwMode="auto">
          <a:xfrm>
            <a:off x="0" y="6172200"/>
            <a:ext cx="9144000" cy="481013"/>
          </a:xfrm>
          <a:prstGeom prst="rect">
            <a:avLst/>
          </a:prstGeom>
          <a:noFill/>
          <a:ln w="9525">
            <a:noFill/>
            <a:miter lim="800000"/>
            <a:headEnd/>
            <a:tailEnd/>
          </a:ln>
        </p:spPr>
      </p:pic>
      <p:pic>
        <p:nvPicPr>
          <p:cNvPr id="7" name="Picture 9" descr="Header 2.png"/>
          <p:cNvPicPr>
            <a:picLocks noChangeAspect="1"/>
          </p:cNvPicPr>
          <p:nvPr userDrawn="1"/>
        </p:nvPicPr>
        <p:blipFill>
          <a:blip r:embed="rId4" cstate="print"/>
          <a:srcRect/>
          <a:stretch>
            <a:fillRect/>
          </a:stretch>
        </p:blipFill>
        <p:spPr bwMode="auto">
          <a:xfrm>
            <a:off x="0" y="0"/>
            <a:ext cx="9144000" cy="1487488"/>
          </a:xfrm>
          <a:prstGeom prst="rect">
            <a:avLst/>
          </a:prstGeom>
          <a:noFill/>
          <a:ln w="9525">
            <a:noFill/>
            <a:miter lim="800000"/>
            <a:headEnd/>
            <a:tailEnd/>
          </a:ln>
        </p:spPr>
      </p:pic>
      <p:sp>
        <p:nvSpPr>
          <p:cNvPr id="2" name="Title 1"/>
          <p:cNvSpPr>
            <a:spLocks noGrp="1"/>
          </p:cNvSpPr>
          <p:nvPr>
            <p:ph type="title"/>
          </p:nvPr>
        </p:nvSpPr>
        <p:spPr>
          <a:xfrm>
            <a:off x="762000" y="304800"/>
            <a:ext cx="7924800" cy="1143000"/>
          </a:xfrm>
          <a:noFill/>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762000" y="1981200"/>
            <a:ext cx="7924800" cy="4144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0"/>
          <p:cNvSpPr>
            <a:spLocks noGrp="1"/>
          </p:cNvSpPr>
          <p:nvPr>
            <p:ph type="body" sz="quarter" idx="13"/>
          </p:nvPr>
        </p:nvSpPr>
        <p:spPr>
          <a:xfrm>
            <a:off x="762000" y="1600200"/>
            <a:ext cx="7924800" cy="381000"/>
          </a:xfrm>
        </p:spPr>
        <p:txBody>
          <a:bodyPr/>
          <a:lstStyle>
            <a:lvl1pPr marL="0" indent="0">
              <a:buNone/>
              <a:defRPr b="1"/>
            </a:lvl1pPr>
            <a:lvl4pPr marL="1097280" indent="0">
              <a:buNone/>
              <a:defRPr/>
            </a:lvl4pPr>
          </a:lstStyle>
          <a:p>
            <a:pPr lvl="0"/>
            <a:r>
              <a:rPr lang="en-US" smtClean="0"/>
              <a:t>Click to edit Master text styles</a:t>
            </a:r>
          </a:p>
        </p:txBody>
      </p:sp>
      <p:sp>
        <p:nvSpPr>
          <p:cNvPr id="8" name="Footer Placeholder 4"/>
          <p:cNvSpPr>
            <a:spLocks noGrp="1"/>
          </p:cNvSpPr>
          <p:nvPr>
            <p:ph type="ftr" sz="quarter" idx="14"/>
          </p:nvPr>
        </p:nvSpPr>
        <p:spPr>
          <a:xfrm>
            <a:off x="3657600" y="6324600"/>
            <a:ext cx="3505200" cy="365125"/>
          </a:xfrm>
        </p:spPr>
        <p:txBody>
          <a:bodyPr/>
          <a:lstStyle>
            <a:lvl1pPr>
              <a:defRPr dirty="0">
                <a:solidFill>
                  <a:srgbClr val="415462">
                    <a:tint val="75000"/>
                  </a:srgbClr>
                </a:solidFill>
              </a:defRPr>
            </a:lvl1pPr>
          </a:lstStyle>
          <a:p>
            <a:pPr>
              <a:defRPr/>
            </a:pPr>
            <a:endParaRPr lang="en-US"/>
          </a:p>
        </p:txBody>
      </p:sp>
      <p:sp>
        <p:nvSpPr>
          <p:cNvPr id="9" name="Slide Number Placeholder 5"/>
          <p:cNvSpPr>
            <a:spLocks noGrp="1"/>
          </p:cNvSpPr>
          <p:nvPr>
            <p:ph type="sldNum" sz="quarter" idx="15"/>
          </p:nvPr>
        </p:nvSpPr>
        <p:spPr>
          <a:xfrm>
            <a:off x="7315200" y="6324600"/>
            <a:ext cx="1371600" cy="365125"/>
          </a:xfrm>
        </p:spPr>
        <p:txBody>
          <a:bodyPr/>
          <a:lstStyle>
            <a:lvl1pPr>
              <a:defRPr smtClean="0">
                <a:solidFill>
                  <a:srgbClr val="415462">
                    <a:tint val="75000"/>
                  </a:srgbClr>
                </a:solidFill>
              </a:defRPr>
            </a:lvl1pPr>
          </a:lstStyle>
          <a:p>
            <a:pPr>
              <a:defRPr/>
            </a:pPr>
            <a:fld id="{AD82CB6B-D6BD-4AA0-BEF1-C3E9A3756D65}" type="slidenum">
              <a:rPr lang="en-US"/>
              <a:pPr>
                <a:defRPr/>
              </a:pPr>
              <a:t>‹#›</a:t>
            </a:fld>
            <a:endParaRPr lang="en-US" dirty="0"/>
          </a:p>
        </p:txBody>
      </p:sp>
    </p:spTree>
  </p:cSld>
  <p:clrMapOvr>
    <a:masterClrMapping/>
  </p:clrMapOvr>
  <p:transition spd="slow">
    <p:push dir="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413C1D5C-29A9-45DE-A4A7-4B7C77AE802B}" type="datetimeFigureOut">
              <a:rPr lang="en-US"/>
              <a:pPr>
                <a:defRPr/>
              </a:pPr>
              <a:t>11/19/2012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E11E6A7-35C0-4C3F-9394-9368FD534EC6}" type="slidenum">
              <a:rPr lang="en-US"/>
              <a:pPr>
                <a:defRPr/>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93B1C53-F62B-4410-B598-610D9AA28760}" type="datetimeFigureOut">
              <a:rPr lang="en-US"/>
              <a:pPr>
                <a:defRPr/>
              </a:pPr>
              <a:t>11/19/2012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340A705-C227-4F6F-800C-F254756FABCE}" type="slidenum">
              <a:rPr lang="en-US"/>
              <a:pPr>
                <a:defRPr/>
              </a:pPr>
              <a:t>‹#›</a:t>
            </a:fld>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73233A9-2FA0-4352-AA96-D5EB04F7453A}" type="datetimeFigureOut">
              <a:rPr lang="en-US"/>
              <a:pPr>
                <a:defRPr/>
              </a:pPr>
              <a:t>11/19/2012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6ED2331-7C85-4939-BC21-1706D3DA2CB5}" type="slidenum">
              <a:rPr lang="en-US"/>
              <a:pPr>
                <a:defRPr/>
              </a:pPr>
              <a:t>‹#›</a:t>
            </a:fld>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139166B-28E9-473A-A73B-364D157B9392}" type="datetimeFigureOut">
              <a:rPr lang="en-US"/>
              <a:pPr>
                <a:defRPr/>
              </a:pPr>
              <a:t>11/19/2012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7D38B73-8EA1-492E-A309-E5207E7E117A}" type="slidenum">
              <a:rPr lang="en-US"/>
              <a:pPr>
                <a:defRPr/>
              </a:pPr>
              <a:t>‹#›</a:t>
            </a:fld>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A98B097-5C27-438F-993D-F741FAEDA474}" type="datetimeFigureOut">
              <a:rPr lang="en-US"/>
              <a:pPr>
                <a:defRPr/>
              </a:pPr>
              <a:t>11/19/2012</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B61056A-2FCF-4693-BFC0-5E5658316F78}" type="slidenum">
              <a:rPr lang="en-US"/>
              <a:pPr>
                <a:defRPr/>
              </a:pPr>
              <a:t>‹#›</a:t>
            </a:fld>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91CEA29-E2CD-446A-A0AC-1B088FFF97EF}" type="datetimeFigureOut">
              <a:rPr lang="en-US"/>
              <a:pPr>
                <a:defRPr/>
              </a:pPr>
              <a:t>11/19/2012</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BECA9C8-A470-44DA-B4A0-4E778F86958D}" type="slidenum">
              <a:rPr lang="en-US"/>
              <a:pPr>
                <a:defRPr/>
              </a:pPr>
              <a:t>‹#›</a:t>
            </a:fld>
            <a:endParaRPr 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441A0A9-24A5-4EA1-AFDB-23426036EBBE}" type="datetimeFigureOut">
              <a:rPr lang="en-US"/>
              <a:pPr>
                <a:defRPr/>
              </a:pPr>
              <a:t>11/19/2012</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FCB6953E-D67B-4955-823C-FA45D700769E}" type="slidenum">
              <a:rPr lang="en-US"/>
              <a:pPr>
                <a:defRPr/>
              </a:pPr>
              <a:t>‹#›</a:t>
            </a:fld>
            <a:endParaRPr 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3750A70-9C4E-475C-B4F2-ADF777A5C94F}" type="datetimeFigureOut">
              <a:rPr lang="en-US"/>
              <a:pPr>
                <a:defRPr/>
              </a:pPr>
              <a:t>11/19/2012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87BD1E4-5F26-4FCB-9C55-B67539ECD72D}"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3035A845-1121-445B-83DD-866E1A843BA6}" type="datetimeFigureOut">
              <a:rPr lang="en-US"/>
              <a:pPr>
                <a:defRPr/>
              </a:pPr>
              <a:t>11/19/2012</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DE6A1A5-45A5-4190-898E-DADB55E861DD}" type="slidenum">
              <a:rPr lang="en-US"/>
              <a:pPr>
                <a:defRPr/>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2BB8597-F863-4CAE-81DE-D466644D6FE3}" type="datetimeFigureOut">
              <a:rPr lang="en-US"/>
              <a:pPr>
                <a:defRPr/>
              </a:pPr>
              <a:t>11/19/2012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DB5764D-6671-467C-AEC4-A152F7BAC9D1}" type="slidenum">
              <a:rPr lang="en-US"/>
              <a:pPr>
                <a:defRPr/>
              </a:pPr>
              <a:t>‹#›</a:t>
            </a:fld>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DDC9E41-87FA-4F79-88F1-5E8B8CAE9785}" type="datetimeFigureOut">
              <a:rPr lang="en-US"/>
              <a:pPr>
                <a:defRPr/>
              </a:pPr>
              <a:t>11/19/2012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ACF9749-DDC0-48D8-8F2A-8F120FEA008E}" type="slidenum">
              <a:rPr lang="en-US"/>
              <a:pPr>
                <a:defRPr/>
              </a:pPr>
              <a:t>‹#›</a:t>
            </a:fld>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DDD2CC4-933D-44F9-AF3F-A7B756294620}" type="datetimeFigureOut">
              <a:rPr lang="en-US"/>
              <a:pPr>
                <a:defRPr/>
              </a:pPr>
              <a:t>11/19/2012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FC4A430-7440-40D6-8D6B-21D9F537A50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22960" y="0"/>
            <a:ext cx="8229600" cy="1143000"/>
          </a:xfrm>
        </p:spPr>
        <p:txBody>
          <a:bodyPr/>
          <a:lstStyle>
            <a:lvl1pPr>
              <a:defRPr sz="2800"/>
            </a:lvl1pPr>
          </a:lstStyle>
          <a:p>
            <a:r>
              <a:rPr lang="en-US" smtClean="0"/>
              <a:t>Click to edit Master title style</a:t>
            </a:r>
            <a:endParaRPr lang="en-US" dirty="0"/>
          </a:p>
        </p:txBody>
      </p:sp>
      <p:sp>
        <p:nvSpPr>
          <p:cNvPr id="3" name="Content Placeholder 2"/>
          <p:cNvSpPr>
            <a:spLocks noGrp="1"/>
          </p:cNvSpPr>
          <p:nvPr>
            <p:ph sz="half" idx="1"/>
          </p:nvPr>
        </p:nvSpPr>
        <p:spPr>
          <a:xfrm>
            <a:off x="822960" y="1188720"/>
            <a:ext cx="3931920" cy="466344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846320" y="1188720"/>
            <a:ext cx="4206240" cy="466344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a:spLocks noGrp="1" noChangeArrowheads="1"/>
          </p:cNvSpPr>
          <p:nvPr>
            <p:ph type="dt" sz="half" idx="10"/>
          </p:nvPr>
        </p:nvSpPr>
        <p:spPr>
          <a:ln/>
        </p:spPr>
        <p:txBody>
          <a:bodyPr/>
          <a:lstStyle>
            <a:lvl1pPr>
              <a:defRPr/>
            </a:lvl1pPr>
          </a:lstStyle>
          <a:p>
            <a:pPr>
              <a:defRPr/>
            </a:pPr>
            <a:fld id="{679CFC48-4421-44FD-B73E-40C3E379F72F}" type="datetimeFigureOut">
              <a:rPr lang="en-US"/>
              <a:pPr>
                <a:defRPr/>
              </a:pPr>
              <a:t>11/19/2012</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BCA65FE-5F3C-4EC5-B276-EC9C96AD4D69}"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097FAD29-F3AD-42D4-8199-6C75C27EDB84}" type="datetimeFigureOut">
              <a:rPr lang="en-US"/>
              <a:pPr>
                <a:defRPr/>
              </a:pPr>
              <a:t>11/19/2012</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5ECFC795-6DE0-4B8D-AE2B-D17A0E885F61}"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98524CA0-5F0B-4887-A5B5-37C62269E282}" type="datetimeFigureOut">
              <a:rPr lang="en-US"/>
              <a:pPr>
                <a:defRPr/>
              </a:pPr>
              <a:t>11/19/2012</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7DAC3CE-B370-40C7-B19A-0619B5F47186}"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B07ADEB7-879A-4C3D-96A6-37648EF7875D}" type="datetimeFigureOut">
              <a:rPr lang="en-US"/>
              <a:pPr>
                <a:defRPr/>
              </a:pPr>
              <a:t>11/19/2012</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6E7F249-0EDF-464A-9262-19F66200A4A1}"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6764C65F-7933-47B9-9B66-D2DCEF68E221}" type="datetimeFigureOut">
              <a:rPr lang="en-US"/>
              <a:pPr>
                <a:defRPr/>
              </a:pPr>
              <a:t>11/19/2012</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D452A15-94D6-43C4-9620-2BCF45DEF721}"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AC35A53E-2B59-410B-B895-CA40EDC3EF87}" type="datetimeFigureOut">
              <a:rPr lang="en-US"/>
              <a:pPr>
                <a:defRPr/>
              </a:pPr>
              <a:t>11/19/2012</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A70B0D7-6D8A-4BFC-930A-14CFBBC74BFC}"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2.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822325" y="92075"/>
            <a:ext cx="8229600" cy="11430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822325" y="1371600"/>
            <a:ext cx="7696200" cy="4572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1231900" y="63246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100">
                <a:latin typeface="Arial" charset="0"/>
                <a:ea typeface="ＭＳ Ｐゴシック" pitchFamily="-80" charset="-128"/>
                <a:cs typeface="+mn-cs"/>
              </a:defRPr>
            </a:lvl1pPr>
          </a:lstStyle>
          <a:p>
            <a:pPr>
              <a:defRPr/>
            </a:pPr>
            <a:fld id="{E1047B1C-2768-43CD-85AC-79308DA4A72F}" type="datetimeFigureOut">
              <a:rPr lang="en-US"/>
              <a:pPr>
                <a:defRPr/>
              </a:pPr>
              <a:t>11/19/2012</a:t>
            </a:fld>
            <a:endParaRPr lang="en-US" dirty="0"/>
          </a:p>
        </p:txBody>
      </p:sp>
      <p:sp>
        <p:nvSpPr>
          <p:cNvPr id="1029" name="Rectangle 5"/>
          <p:cNvSpPr>
            <a:spLocks noGrp="1" noChangeArrowheads="1"/>
          </p:cNvSpPr>
          <p:nvPr>
            <p:ph type="ftr" sz="quarter" idx="3"/>
          </p:nvPr>
        </p:nvSpPr>
        <p:spPr bwMode="auto">
          <a:xfrm>
            <a:off x="3670300" y="63246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100">
                <a:latin typeface="Arial" charset="0"/>
                <a:ea typeface="ＭＳ Ｐゴシック" pitchFamily="-80" charset="-128"/>
                <a:cs typeface="+mn-cs"/>
              </a:defRPr>
            </a:lvl1pPr>
          </a:lstStyle>
          <a:p>
            <a:pPr>
              <a:defRPr/>
            </a:pPr>
            <a:endParaRPr lang="en-US"/>
          </a:p>
        </p:txBody>
      </p:sp>
      <p:sp>
        <p:nvSpPr>
          <p:cNvPr id="1030" name="Rectangle 6"/>
          <p:cNvSpPr>
            <a:spLocks noGrp="1" noChangeArrowheads="1"/>
          </p:cNvSpPr>
          <p:nvPr>
            <p:ph type="sldNum" sz="quarter" idx="4"/>
          </p:nvPr>
        </p:nvSpPr>
        <p:spPr bwMode="auto">
          <a:xfrm>
            <a:off x="7023100" y="63246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100">
                <a:latin typeface="Arial" charset="0"/>
                <a:ea typeface="ＭＳ Ｐゴシック" pitchFamily="-80" charset="-128"/>
                <a:cs typeface="+mn-cs"/>
              </a:defRPr>
            </a:lvl1pPr>
          </a:lstStyle>
          <a:p>
            <a:pPr>
              <a:defRPr/>
            </a:pPr>
            <a:fld id="{C2815209-CB3F-4448-A0C3-AD11889B2DAC}" type="slidenum">
              <a:rPr lang="en-US"/>
              <a:pPr>
                <a:defRPr/>
              </a:pPr>
              <a:t>‹#›</a:t>
            </a:fld>
            <a:endParaRPr lang="en-US" dirty="0"/>
          </a:p>
        </p:txBody>
      </p:sp>
      <p:pic>
        <p:nvPicPr>
          <p:cNvPr id="1031" name="Picture 14" descr="CornerLeaf"/>
          <p:cNvPicPr>
            <a:picLocks noChangeAspect="1" noChangeArrowheads="1"/>
          </p:cNvPicPr>
          <p:nvPr/>
        </p:nvPicPr>
        <p:blipFill>
          <a:blip r:embed="rId23" cstate="print"/>
          <a:srcRect/>
          <a:stretch>
            <a:fillRect/>
          </a:stretch>
        </p:blipFill>
        <p:spPr bwMode="auto">
          <a:xfrm>
            <a:off x="0" y="0"/>
            <a:ext cx="1050925" cy="68595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55"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56" r:id="rId12"/>
    <p:sldLayoutId id="2147483857" r:id="rId13"/>
    <p:sldLayoutId id="2147483858" r:id="rId14"/>
    <p:sldLayoutId id="2147483859" r:id="rId15"/>
    <p:sldLayoutId id="2147483860" r:id="rId16"/>
    <p:sldLayoutId id="2147483861" r:id="rId17"/>
    <p:sldLayoutId id="2147483862" r:id="rId18"/>
    <p:sldLayoutId id="2147483863" r:id="rId19"/>
    <p:sldLayoutId id="2147483864" r:id="rId20"/>
    <p:sldLayoutId id="2147483865" r:id="rId21"/>
  </p:sldLayoutIdLst>
  <p:txStyles>
    <p:titleStyle>
      <a:lvl1pPr algn="ctr" rtl="0" eaLnBrk="0" fontAlgn="base" hangingPunct="0">
        <a:spcBef>
          <a:spcPct val="0"/>
        </a:spcBef>
        <a:spcAft>
          <a:spcPct val="0"/>
        </a:spcAft>
        <a:defRPr sz="3600" b="1">
          <a:solidFill>
            <a:schemeClr val="tx2"/>
          </a:solidFill>
          <a:latin typeface="Book Antiqua" pitchFamily="18" charset="0"/>
          <a:ea typeface="+mj-ea"/>
          <a:cs typeface="Book Antiqua" pitchFamily="18" charset="0"/>
        </a:defRPr>
      </a:lvl1pPr>
      <a:lvl2pPr algn="ctr" rtl="0" eaLnBrk="0" fontAlgn="base" hangingPunct="0">
        <a:spcBef>
          <a:spcPct val="0"/>
        </a:spcBef>
        <a:spcAft>
          <a:spcPct val="0"/>
        </a:spcAft>
        <a:defRPr sz="3600" b="1">
          <a:solidFill>
            <a:schemeClr val="tx2"/>
          </a:solidFill>
          <a:latin typeface="Book Antiqua" pitchFamily="18" charset="0"/>
          <a:ea typeface="ＭＳ Ｐゴシック" pitchFamily="-80" charset="-128"/>
          <a:cs typeface="Book Antiqua" pitchFamily="18" charset="0"/>
        </a:defRPr>
      </a:lvl2pPr>
      <a:lvl3pPr algn="ctr" rtl="0" eaLnBrk="0" fontAlgn="base" hangingPunct="0">
        <a:spcBef>
          <a:spcPct val="0"/>
        </a:spcBef>
        <a:spcAft>
          <a:spcPct val="0"/>
        </a:spcAft>
        <a:defRPr sz="3600" b="1">
          <a:solidFill>
            <a:schemeClr val="tx2"/>
          </a:solidFill>
          <a:latin typeface="Book Antiqua" pitchFamily="18" charset="0"/>
          <a:ea typeface="ＭＳ Ｐゴシック" pitchFamily="-80" charset="-128"/>
          <a:cs typeface="Book Antiqua" pitchFamily="18" charset="0"/>
        </a:defRPr>
      </a:lvl3pPr>
      <a:lvl4pPr algn="ctr" rtl="0" eaLnBrk="0" fontAlgn="base" hangingPunct="0">
        <a:spcBef>
          <a:spcPct val="0"/>
        </a:spcBef>
        <a:spcAft>
          <a:spcPct val="0"/>
        </a:spcAft>
        <a:defRPr sz="3600" b="1">
          <a:solidFill>
            <a:schemeClr val="tx2"/>
          </a:solidFill>
          <a:latin typeface="Book Antiqua" pitchFamily="18" charset="0"/>
          <a:ea typeface="ＭＳ Ｐゴシック" pitchFamily="-80" charset="-128"/>
          <a:cs typeface="Book Antiqua" pitchFamily="18" charset="0"/>
        </a:defRPr>
      </a:lvl4pPr>
      <a:lvl5pPr algn="ctr" rtl="0" eaLnBrk="0" fontAlgn="base" hangingPunct="0">
        <a:spcBef>
          <a:spcPct val="0"/>
        </a:spcBef>
        <a:spcAft>
          <a:spcPct val="0"/>
        </a:spcAft>
        <a:defRPr sz="3600" b="1">
          <a:solidFill>
            <a:schemeClr val="tx2"/>
          </a:solidFill>
          <a:latin typeface="Book Antiqua" pitchFamily="18" charset="0"/>
          <a:ea typeface="ＭＳ Ｐゴシック" pitchFamily="-80" charset="-128"/>
          <a:cs typeface="Book Antiqua" pitchFamily="18" charset="0"/>
        </a:defRPr>
      </a:lvl5pPr>
      <a:lvl6pPr marL="457200" algn="l" rtl="0" eaLnBrk="1" fontAlgn="base" hangingPunct="1">
        <a:spcBef>
          <a:spcPct val="0"/>
        </a:spcBef>
        <a:spcAft>
          <a:spcPct val="0"/>
        </a:spcAft>
        <a:defRPr sz="4400">
          <a:solidFill>
            <a:schemeClr val="tx2"/>
          </a:solidFill>
          <a:latin typeface="Arial Black" pitchFamily="-80" charset="0"/>
          <a:ea typeface="ＭＳ Ｐゴシック" pitchFamily="-80" charset="-128"/>
        </a:defRPr>
      </a:lvl6pPr>
      <a:lvl7pPr marL="914400" algn="l" rtl="0" eaLnBrk="1" fontAlgn="base" hangingPunct="1">
        <a:spcBef>
          <a:spcPct val="0"/>
        </a:spcBef>
        <a:spcAft>
          <a:spcPct val="0"/>
        </a:spcAft>
        <a:defRPr sz="4400">
          <a:solidFill>
            <a:schemeClr val="tx2"/>
          </a:solidFill>
          <a:latin typeface="Arial Black" pitchFamily="-80" charset="0"/>
          <a:ea typeface="ＭＳ Ｐゴシック" pitchFamily="-80" charset="-128"/>
        </a:defRPr>
      </a:lvl7pPr>
      <a:lvl8pPr marL="1371600" algn="l" rtl="0" eaLnBrk="1" fontAlgn="base" hangingPunct="1">
        <a:spcBef>
          <a:spcPct val="0"/>
        </a:spcBef>
        <a:spcAft>
          <a:spcPct val="0"/>
        </a:spcAft>
        <a:defRPr sz="4400">
          <a:solidFill>
            <a:schemeClr val="tx2"/>
          </a:solidFill>
          <a:latin typeface="Arial Black" pitchFamily="-80" charset="0"/>
          <a:ea typeface="ＭＳ Ｐゴシック" pitchFamily="-80" charset="-128"/>
        </a:defRPr>
      </a:lvl8pPr>
      <a:lvl9pPr marL="1828800" algn="l" rtl="0" eaLnBrk="1" fontAlgn="base" hangingPunct="1">
        <a:spcBef>
          <a:spcPct val="0"/>
        </a:spcBef>
        <a:spcAft>
          <a:spcPct val="0"/>
        </a:spcAft>
        <a:defRPr sz="4400">
          <a:solidFill>
            <a:schemeClr val="tx2"/>
          </a:solidFill>
          <a:latin typeface="Arial Black" pitchFamily="-80" charset="0"/>
          <a:ea typeface="ＭＳ Ｐゴシック" pitchFamily="-80" charset="-128"/>
        </a:defRPr>
      </a:lvl9pPr>
    </p:titleStyle>
    <p:bodyStyle>
      <a:lvl1pPr marL="342900" indent="-342900" algn="l" rtl="0" eaLnBrk="0" fontAlgn="base" hangingPunct="0">
        <a:spcBef>
          <a:spcPct val="35000"/>
        </a:spcBef>
        <a:spcAft>
          <a:spcPct val="0"/>
        </a:spcAft>
        <a:buClr>
          <a:schemeClr val="accent1"/>
        </a:buClr>
        <a:buChar char="»"/>
        <a:defRPr sz="3200">
          <a:solidFill>
            <a:schemeClr val="tx1"/>
          </a:solidFill>
          <a:latin typeface="Book Antiqua" pitchFamily="18" charset="0"/>
          <a:ea typeface="+mn-ea"/>
          <a:cs typeface="Book Antiqua" pitchFamily="18" charset="0"/>
        </a:defRPr>
      </a:lvl1pPr>
      <a:lvl2pPr marL="742950" indent="-285750" algn="l" rtl="0" eaLnBrk="0" fontAlgn="base" hangingPunct="0">
        <a:spcBef>
          <a:spcPct val="25000"/>
        </a:spcBef>
        <a:spcAft>
          <a:spcPct val="0"/>
        </a:spcAft>
        <a:buClr>
          <a:schemeClr val="tx2"/>
        </a:buClr>
        <a:buChar char="–"/>
        <a:defRPr sz="2800">
          <a:solidFill>
            <a:schemeClr val="tx1"/>
          </a:solidFill>
          <a:latin typeface="Book Antiqua" pitchFamily="18" charset="0"/>
          <a:ea typeface="+mn-ea"/>
        </a:defRPr>
      </a:lvl2pPr>
      <a:lvl3pPr marL="1143000" indent="-228600" algn="l" rtl="0" eaLnBrk="0" fontAlgn="base" hangingPunct="0">
        <a:spcBef>
          <a:spcPct val="20000"/>
        </a:spcBef>
        <a:spcAft>
          <a:spcPct val="0"/>
        </a:spcAft>
        <a:buChar char="•"/>
        <a:defRPr sz="2400">
          <a:solidFill>
            <a:schemeClr val="tx1"/>
          </a:solidFill>
          <a:latin typeface="Book Antiqua" pitchFamily="18" charset="0"/>
          <a:ea typeface="+mn-ea"/>
        </a:defRPr>
      </a:lvl3pPr>
      <a:lvl4pPr marL="1600200" indent="-228600" algn="l" rtl="0" eaLnBrk="0" fontAlgn="base" hangingPunct="0">
        <a:spcBef>
          <a:spcPct val="20000"/>
        </a:spcBef>
        <a:spcAft>
          <a:spcPct val="0"/>
        </a:spcAft>
        <a:buChar char="–"/>
        <a:defRPr sz="2000">
          <a:solidFill>
            <a:schemeClr val="tx1"/>
          </a:solidFill>
          <a:latin typeface="Book Antiqua" pitchFamily="18" charset="0"/>
          <a:ea typeface="+mn-ea"/>
        </a:defRPr>
      </a:lvl4pPr>
      <a:lvl5pPr marL="2057400" indent="-228600" algn="l" rtl="0" eaLnBrk="0" fontAlgn="base" hangingPunct="0">
        <a:spcBef>
          <a:spcPct val="20000"/>
        </a:spcBef>
        <a:spcAft>
          <a:spcPct val="0"/>
        </a:spcAft>
        <a:buChar char="»"/>
        <a:defRPr sz="2000">
          <a:solidFill>
            <a:schemeClr val="tx1"/>
          </a:solidFill>
          <a:latin typeface="Book Antiqua" pitchFamily="18" charset="0"/>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itchFamily="34" charset="0"/>
                <a:ea typeface="+mn-ea"/>
              </a:defRPr>
            </a:lvl1pPr>
          </a:lstStyle>
          <a:p>
            <a:pPr>
              <a:defRPr/>
            </a:pPr>
            <a:fld id="{D2D63BDD-15F8-40E5-9232-AB0DC555C80E}" type="datetimeFigureOut">
              <a:rPr lang="en-US"/>
              <a:pPr>
                <a:defRPr/>
              </a:pPr>
              <a:t>11/19/2012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ea typeface="+mn-ea"/>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itchFamily="34" charset="0"/>
                <a:ea typeface="+mn-ea"/>
              </a:defRPr>
            </a:lvl1pPr>
          </a:lstStyle>
          <a:p>
            <a:pPr>
              <a:defRPr/>
            </a:pPr>
            <a:fld id="{F2104F2F-E2AA-46F6-AA79-ACC6934D092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 id="2147483853" r:id="rId10"/>
    <p:sldLayoutId id="2147483854"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hyperlink" Target="mailto:measureapplications@qualityforum.org" TargetMode="External"/><Relationship Id="rId2" Type="http://schemas.openxmlformats.org/officeDocument/2006/relationships/hyperlink" Target="http://www.qualityforum.org/Setting_Priorities/Partnership/Measure_Applications_Partnership.aspx" TargetMode="Externa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9.jpeg"/><Relationship Id="rId18" Type="http://schemas.openxmlformats.org/officeDocument/2006/relationships/image" Target="../media/image24.jpeg"/><Relationship Id="rId3" Type="http://schemas.openxmlformats.org/officeDocument/2006/relationships/image" Target="../media/image9.jpeg"/><Relationship Id="rId7" Type="http://schemas.openxmlformats.org/officeDocument/2006/relationships/image" Target="../media/image13.jpeg"/><Relationship Id="rId12" Type="http://schemas.openxmlformats.org/officeDocument/2006/relationships/image" Target="../media/image18.png"/><Relationship Id="rId17" Type="http://schemas.openxmlformats.org/officeDocument/2006/relationships/image" Target="../media/image23.jpeg"/><Relationship Id="rId2" Type="http://schemas.openxmlformats.org/officeDocument/2006/relationships/image" Target="../media/image8.jpeg"/><Relationship Id="rId16" Type="http://schemas.openxmlformats.org/officeDocument/2006/relationships/image" Target="../media/image22.png"/><Relationship Id="rId1" Type="http://schemas.openxmlformats.org/officeDocument/2006/relationships/slideLayout" Target="../slideLayouts/slideLayout6.xml"/><Relationship Id="rId6" Type="http://schemas.openxmlformats.org/officeDocument/2006/relationships/image" Target="../media/image12.png"/><Relationship Id="rId11" Type="http://schemas.openxmlformats.org/officeDocument/2006/relationships/image" Target="../media/image17.jpeg"/><Relationship Id="rId5" Type="http://schemas.openxmlformats.org/officeDocument/2006/relationships/image" Target="../media/image11.jpeg"/><Relationship Id="rId15" Type="http://schemas.openxmlformats.org/officeDocument/2006/relationships/image" Target="../media/image21.png"/><Relationship Id="rId10" Type="http://schemas.openxmlformats.org/officeDocument/2006/relationships/image" Target="../media/image16.jpeg"/><Relationship Id="rId19" Type="http://schemas.openxmlformats.org/officeDocument/2006/relationships/image" Target="../media/image25.jpeg"/><Relationship Id="rId4" Type="http://schemas.openxmlformats.org/officeDocument/2006/relationships/image" Target="../media/image10.jpeg"/><Relationship Id="rId9" Type="http://schemas.openxmlformats.org/officeDocument/2006/relationships/image" Target="../media/image15.jpeg"/><Relationship Id="rId14" Type="http://schemas.openxmlformats.org/officeDocument/2006/relationships/image" Target="../media/image20.jpeg"/></Relationships>
</file>

<file path=ppt/slides/_rels/slide17.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jpeg"/><Relationship Id="rId18" Type="http://schemas.openxmlformats.org/officeDocument/2006/relationships/image" Target="../media/image41.jpeg"/><Relationship Id="rId3" Type="http://schemas.openxmlformats.org/officeDocument/2006/relationships/image" Target="../media/image27.jpeg"/><Relationship Id="rId7" Type="http://schemas.openxmlformats.org/officeDocument/2006/relationships/image" Target="../media/image31.png"/><Relationship Id="rId12" Type="http://schemas.openxmlformats.org/officeDocument/2006/relationships/image" Target="../media/image36.jpeg"/><Relationship Id="rId17" Type="http://schemas.openxmlformats.org/officeDocument/2006/relationships/image" Target="../media/image11.jpeg"/><Relationship Id="rId2" Type="http://schemas.openxmlformats.org/officeDocument/2006/relationships/image" Target="../media/image26.jpeg"/><Relationship Id="rId16" Type="http://schemas.openxmlformats.org/officeDocument/2006/relationships/image" Target="../media/image40.png"/><Relationship Id="rId1" Type="http://schemas.openxmlformats.org/officeDocument/2006/relationships/slideLayout" Target="../slideLayouts/slideLayout6.xml"/><Relationship Id="rId6" Type="http://schemas.openxmlformats.org/officeDocument/2006/relationships/image" Target="../media/image30.jpeg"/><Relationship Id="rId11" Type="http://schemas.openxmlformats.org/officeDocument/2006/relationships/image" Target="../media/image35.png"/><Relationship Id="rId5" Type="http://schemas.openxmlformats.org/officeDocument/2006/relationships/image" Target="../media/image29.jpeg"/><Relationship Id="rId15" Type="http://schemas.openxmlformats.org/officeDocument/2006/relationships/image" Target="../media/image39.png"/><Relationship Id="rId10" Type="http://schemas.openxmlformats.org/officeDocument/2006/relationships/image" Target="../media/image34.jpeg"/><Relationship Id="rId19" Type="http://schemas.openxmlformats.org/officeDocument/2006/relationships/image" Target="../media/image42.jpeg"/><Relationship Id="rId4" Type="http://schemas.openxmlformats.org/officeDocument/2006/relationships/image" Target="../media/image28.jpeg"/><Relationship Id="rId9" Type="http://schemas.openxmlformats.org/officeDocument/2006/relationships/image" Target="../media/image33.jpeg"/><Relationship Id="rId14" Type="http://schemas.openxmlformats.org/officeDocument/2006/relationships/image" Target="../media/image38.jpeg"/></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49.pn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mailto:dpace@leadingage.or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hyperlink" Target="http://www.qualityforum.org/map/" TargetMode="Externa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5"/>
          <p:cNvSpPr>
            <a:spLocks noChangeArrowheads="1"/>
          </p:cNvSpPr>
          <p:nvPr/>
        </p:nvSpPr>
        <p:spPr bwMode="auto">
          <a:xfrm>
            <a:off x="381000" y="5994400"/>
            <a:ext cx="8229600" cy="609600"/>
          </a:xfrm>
          <a:prstGeom prst="rect">
            <a:avLst/>
          </a:prstGeom>
          <a:noFill/>
          <a:ln w="9525">
            <a:noFill/>
            <a:miter lim="800000"/>
            <a:headEnd/>
            <a:tailEnd/>
          </a:ln>
        </p:spPr>
        <p:txBody>
          <a:bodyPr lIns="0" tIns="0" rIns="0" bIns="0" anchor="ctr" anchorCtr="1"/>
          <a:lstStyle/>
          <a:p>
            <a:pPr algn="ctr" fontAlgn="auto">
              <a:spcBef>
                <a:spcPts val="0"/>
              </a:spcBef>
              <a:spcAft>
                <a:spcPts val="0"/>
              </a:spcAft>
              <a:defRPr/>
            </a:pPr>
            <a:endParaRPr lang="en-US" sz="1400" b="1" dirty="0">
              <a:solidFill>
                <a:schemeClr val="tx1">
                  <a:lumMod val="65000"/>
                  <a:lumOff val="35000"/>
                </a:schemeClr>
              </a:solidFill>
              <a:latin typeface="Arial Black" pitchFamily="34" charset="0"/>
              <a:ea typeface="+mn-ea"/>
            </a:endParaRPr>
          </a:p>
        </p:txBody>
      </p:sp>
      <p:sp>
        <p:nvSpPr>
          <p:cNvPr id="4" name="Title 3"/>
          <p:cNvSpPr>
            <a:spLocks noGrp="1"/>
          </p:cNvSpPr>
          <p:nvPr>
            <p:ph type="ctrTitle"/>
          </p:nvPr>
        </p:nvSpPr>
        <p:spPr>
          <a:xfrm>
            <a:off x="381000" y="2667000"/>
            <a:ext cx="8763000" cy="4191000"/>
          </a:xfrm>
        </p:spPr>
        <p:txBody>
          <a:bodyPr rtlCol="0">
            <a:normAutofit fontScale="90000"/>
          </a:bodyPr>
          <a:lstStyle/>
          <a:p>
            <a:pPr fontAlgn="auto">
              <a:lnSpc>
                <a:spcPct val="100000"/>
              </a:lnSpc>
              <a:spcAft>
                <a:spcPts val="0"/>
              </a:spcAft>
              <a:defRPr/>
            </a:pPr>
            <a:r>
              <a:rPr lang="en-US" sz="2800" dirty="0" smtClean="0">
                <a:solidFill>
                  <a:schemeClr val="tx1"/>
                </a:solidFill>
              </a:rPr>
              <a:t>AHRQ Annual Conference</a:t>
            </a:r>
            <a:br>
              <a:rPr lang="en-US" sz="2800" dirty="0" smtClean="0">
                <a:solidFill>
                  <a:schemeClr val="tx1"/>
                </a:solidFill>
              </a:rPr>
            </a:br>
            <a:r>
              <a:rPr lang="en-US" sz="2800" dirty="0" smtClean="0">
                <a:solidFill>
                  <a:schemeClr val="tx1"/>
                </a:solidFill>
              </a:rPr>
              <a:t/>
            </a:r>
            <a:br>
              <a:rPr lang="en-US" sz="2800" dirty="0" smtClean="0">
                <a:solidFill>
                  <a:schemeClr val="tx1"/>
                </a:solidFill>
              </a:rPr>
            </a:br>
            <a:r>
              <a:rPr lang="en-US" sz="2800" dirty="0" smtClean="0">
                <a:solidFill>
                  <a:schemeClr val="tx1"/>
                </a:solidFill>
              </a:rPr>
              <a:t>Initiatives &amp; Organizational Efforts to Improve Quality in Post-Acute Care &amp; Long-Term Care</a:t>
            </a:r>
            <a:br>
              <a:rPr lang="en-US" sz="2800" dirty="0" smtClean="0">
                <a:solidFill>
                  <a:schemeClr val="tx1"/>
                </a:solidFill>
              </a:rPr>
            </a:br>
            <a:r>
              <a:rPr lang="en-US" sz="4400" dirty="0" smtClean="0">
                <a:solidFill>
                  <a:schemeClr val="tx1">
                    <a:lumMod val="65000"/>
                    <a:lumOff val="35000"/>
                  </a:schemeClr>
                </a:solidFill>
              </a:rPr>
              <a:t/>
            </a:r>
            <a:br>
              <a:rPr lang="en-US" sz="4400" dirty="0" smtClean="0">
                <a:solidFill>
                  <a:schemeClr val="tx1">
                    <a:lumMod val="65000"/>
                    <a:lumOff val="35000"/>
                  </a:schemeClr>
                </a:solidFill>
              </a:rPr>
            </a:br>
            <a:r>
              <a:rPr lang="en-US" sz="3200" dirty="0" smtClean="0">
                <a:solidFill>
                  <a:schemeClr val="tx2"/>
                </a:solidFill>
              </a:rPr>
              <a:t>Carol Raphael</a:t>
            </a:r>
            <a:r>
              <a:rPr lang="en-US" sz="2200" dirty="0" smtClean="0">
                <a:solidFill>
                  <a:schemeClr val="tx2"/>
                </a:solidFill>
              </a:rPr>
              <a:t/>
            </a:r>
            <a:br>
              <a:rPr lang="en-US" sz="2200" dirty="0" smtClean="0">
                <a:solidFill>
                  <a:schemeClr val="tx2"/>
                </a:solidFill>
              </a:rPr>
            </a:br>
            <a:r>
              <a:rPr lang="en-US" sz="2200" dirty="0" smtClean="0">
                <a:solidFill>
                  <a:schemeClr val="tx2"/>
                </a:solidFill>
              </a:rPr>
              <a:t> Chair – LTQA</a:t>
            </a:r>
            <a:br>
              <a:rPr lang="en-US" sz="2200" dirty="0" smtClean="0">
                <a:solidFill>
                  <a:schemeClr val="tx2"/>
                </a:solidFill>
              </a:rPr>
            </a:br>
            <a:r>
              <a:rPr lang="en-US" sz="2200" dirty="0" smtClean="0">
                <a:solidFill>
                  <a:schemeClr val="tx2"/>
                </a:solidFill>
              </a:rPr>
              <a:t>Chair, NQF MAP Workgroup on Post-Acute and Long-Term Care</a:t>
            </a:r>
            <a:br>
              <a:rPr lang="en-US" sz="2200" dirty="0" smtClean="0">
                <a:solidFill>
                  <a:schemeClr val="tx2"/>
                </a:solidFill>
              </a:rPr>
            </a:br>
            <a:r>
              <a:rPr lang="en-US" sz="2200" dirty="0" smtClean="0">
                <a:solidFill>
                  <a:schemeClr val="tx2"/>
                </a:solidFill>
              </a:rPr>
              <a:t/>
            </a:r>
            <a:br>
              <a:rPr lang="en-US" sz="2200" dirty="0" smtClean="0">
                <a:solidFill>
                  <a:schemeClr val="tx2"/>
                </a:solidFill>
              </a:rPr>
            </a:br>
            <a:r>
              <a:rPr lang="en-US" sz="2200" dirty="0" smtClean="0">
                <a:solidFill>
                  <a:schemeClr val="tx1"/>
                </a:solidFill>
              </a:rPr>
              <a:t>September 10, 2012</a:t>
            </a:r>
            <a:r>
              <a:rPr lang="en-US" sz="4000" dirty="0" smtClean="0">
                <a:solidFill>
                  <a:schemeClr val="tx1">
                    <a:lumMod val="65000"/>
                    <a:lumOff val="35000"/>
                  </a:schemeClr>
                </a:solidFill>
              </a:rPr>
              <a:t/>
            </a:r>
            <a:br>
              <a:rPr lang="en-US" sz="4000" dirty="0" smtClean="0">
                <a:solidFill>
                  <a:schemeClr val="tx1">
                    <a:lumMod val="65000"/>
                    <a:lumOff val="35000"/>
                  </a:schemeClr>
                </a:solidFill>
              </a:rPr>
            </a:br>
            <a:endParaRPr lang="en-US" sz="4000" dirty="0">
              <a:solidFill>
                <a:schemeClr val="tx1">
                  <a:lumMod val="65000"/>
                  <a:lumOff val="35000"/>
                </a:schemeClr>
              </a:solidFill>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762000" y="457200"/>
            <a:ext cx="7924800" cy="609600"/>
          </a:xfrm>
        </p:spPr>
        <p:txBody>
          <a:bodyPr/>
          <a:lstStyle/>
          <a:p>
            <a:r>
              <a:rPr lang="en-US" sz="3200" smtClean="0"/>
              <a:t>MAP Data Platform Principles</a:t>
            </a:r>
          </a:p>
        </p:txBody>
      </p:sp>
      <p:sp>
        <p:nvSpPr>
          <p:cNvPr id="3" name="Content Placeholder 2"/>
          <p:cNvSpPr>
            <a:spLocks noGrp="1"/>
          </p:cNvSpPr>
          <p:nvPr>
            <p:ph idx="1"/>
          </p:nvPr>
        </p:nvSpPr>
        <p:spPr>
          <a:xfrm>
            <a:off x="228600" y="1676400"/>
            <a:ext cx="8610600" cy="4449763"/>
          </a:xfrm>
        </p:spPr>
        <p:txBody>
          <a:bodyPr>
            <a:normAutofit fontScale="55000" lnSpcReduction="20000"/>
          </a:bodyPr>
          <a:lstStyle/>
          <a:p>
            <a:pPr>
              <a:defRPr/>
            </a:pPr>
            <a:r>
              <a:rPr lang="en-US" sz="2800" b="1" dirty="0"/>
              <a:t>A standardized measurement data collection and transmission infrastructure </a:t>
            </a:r>
            <a:r>
              <a:rPr lang="en-US" sz="2800" dirty="0"/>
              <a:t>is needed across all payers and settings to support data flow and reduce data collection burden</a:t>
            </a:r>
            <a:r>
              <a:rPr lang="en-US" sz="2800" dirty="0" smtClean="0"/>
              <a:t>.</a:t>
            </a:r>
          </a:p>
          <a:p>
            <a:pPr lvl="1">
              <a:defRPr/>
            </a:pPr>
            <a:r>
              <a:rPr lang="en-US" dirty="0"/>
              <a:t>New tools or data collection systems must build on or replace current processes to avoid additional burden</a:t>
            </a:r>
          </a:p>
          <a:p>
            <a:pPr marL="0" indent="0">
              <a:buFontTx/>
              <a:buNone/>
              <a:defRPr/>
            </a:pPr>
            <a:endParaRPr lang="en-US" sz="2800" dirty="0"/>
          </a:p>
          <a:p>
            <a:pPr>
              <a:defRPr/>
            </a:pPr>
            <a:r>
              <a:rPr lang="en-US" sz="2800" dirty="0"/>
              <a:t>A </a:t>
            </a:r>
            <a:r>
              <a:rPr lang="en-US" sz="2800" b="1" dirty="0"/>
              <a:t>library of all data elements needed for all PAC/LTC measures </a:t>
            </a:r>
            <a:r>
              <a:rPr lang="en-US" sz="2800" dirty="0"/>
              <a:t>should be created and maintained</a:t>
            </a:r>
            <a:r>
              <a:rPr lang="en-US" sz="2800" dirty="0" smtClean="0"/>
              <a:t>.</a:t>
            </a:r>
          </a:p>
          <a:p>
            <a:pPr lvl="1">
              <a:defRPr/>
            </a:pPr>
            <a:r>
              <a:rPr lang="en-US" dirty="0"/>
              <a:t>CARE tool could potentially be used across all PAC and LTC settings, replacing current tools</a:t>
            </a:r>
          </a:p>
          <a:p>
            <a:pPr lvl="1">
              <a:defRPr/>
            </a:pPr>
            <a:r>
              <a:rPr lang="en-US" dirty="0"/>
              <a:t>CARE tool should align with the Quality Data Model and requires additional field </a:t>
            </a:r>
            <a:r>
              <a:rPr lang="en-US" dirty="0" smtClean="0"/>
              <a:t>testing</a:t>
            </a:r>
            <a:endParaRPr lang="en-US" dirty="0"/>
          </a:p>
          <a:p>
            <a:pPr>
              <a:defRPr/>
            </a:pPr>
            <a:endParaRPr lang="en-US" sz="2800" dirty="0"/>
          </a:p>
          <a:p>
            <a:pPr>
              <a:defRPr/>
            </a:pPr>
            <a:r>
              <a:rPr lang="en-US" sz="2800" b="1" dirty="0"/>
              <a:t>Data collection should occur during the course of care</a:t>
            </a:r>
            <a:r>
              <a:rPr lang="en-US" sz="2800" dirty="0"/>
              <a:t>, when possible, to minimize burden and maximize the use of data in clinical decision making</a:t>
            </a:r>
            <a:r>
              <a:rPr lang="en-US" sz="2800" dirty="0" smtClean="0"/>
              <a:t>.</a:t>
            </a:r>
          </a:p>
          <a:p>
            <a:pPr lvl="1">
              <a:defRPr/>
            </a:pPr>
            <a:r>
              <a:rPr lang="en-US" dirty="0" smtClean="0"/>
              <a:t>Enable capture of patient goals and preferences, monitor progress on care plan</a:t>
            </a:r>
            <a:endParaRPr lang="en-US" dirty="0"/>
          </a:p>
          <a:p>
            <a:pPr>
              <a:defRPr/>
            </a:pPr>
            <a:endParaRPr lang="en-US" sz="2800" dirty="0"/>
          </a:p>
          <a:p>
            <a:pPr>
              <a:defRPr/>
            </a:pPr>
            <a:r>
              <a:rPr lang="en-US" sz="2800" b="1" dirty="0"/>
              <a:t>Systematic review of data and feedback loops</a:t>
            </a:r>
            <a:r>
              <a:rPr lang="en-US" sz="2800" dirty="0"/>
              <a:t> should be implemented to ensure data integrity and to inform continuous improvement of data validity and measure specifications.</a:t>
            </a:r>
          </a:p>
          <a:p>
            <a:pPr>
              <a:defRPr/>
            </a:pPr>
            <a:endParaRPr lang="en-US" sz="2800" dirty="0"/>
          </a:p>
          <a:p>
            <a:pPr>
              <a:defRPr/>
            </a:pPr>
            <a:r>
              <a:rPr lang="en-US" sz="2800" b="1" dirty="0"/>
              <a:t>Timely feedback of measurement results </a:t>
            </a:r>
            <a:r>
              <a:rPr lang="en-US" sz="2800" dirty="0"/>
              <a:t>is imperative to support improvement, inform purchaser and consumer decision making, and monitor cost shifting.</a:t>
            </a:r>
          </a:p>
          <a:p>
            <a:pPr>
              <a:defRPr/>
            </a:pPr>
            <a:endParaRPr lang="en-US" dirty="0"/>
          </a:p>
        </p:txBody>
      </p:sp>
    </p:spTree>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762000" y="228600"/>
            <a:ext cx="8382000" cy="1143000"/>
          </a:xfrm>
        </p:spPr>
        <p:txBody>
          <a:bodyPr/>
          <a:lstStyle/>
          <a:p>
            <a:r>
              <a:rPr lang="en-US" sz="3200" dirty="0" smtClean="0">
                <a:cs typeface="Arial" charset="0"/>
              </a:rPr>
              <a:t>Measure Applications Partnership</a:t>
            </a:r>
            <a:br>
              <a:rPr lang="en-US" sz="3200" dirty="0" smtClean="0">
                <a:cs typeface="Arial" charset="0"/>
              </a:rPr>
            </a:br>
            <a:r>
              <a:rPr lang="en-US" sz="3200" dirty="0" smtClean="0">
                <a:cs typeface="Arial" charset="0"/>
              </a:rPr>
              <a:t>Upcoming Work</a:t>
            </a:r>
            <a:endParaRPr lang="en-US" sz="3200" dirty="0" smtClean="0"/>
          </a:p>
        </p:txBody>
      </p:sp>
      <p:graphicFrame>
        <p:nvGraphicFramePr>
          <p:cNvPr id="7" name="Content Placeholder 6"/>
          <p:cNvGraphicFramePr>
            <a:graphicFrameLocks noGrp="1"/>
          </p:cNvGraphicFramePr>
          <p:nvPr>
            <p:ph idx="1"/>
          </p:nvPr>
        </p:nvGraphicFramePr>
        <p:xfrm>
          <a:off x="152400" y="1519238"/>
          <a:ext cx="8839200" cy="4909510"/>
        </p:xfrm>
        <a:graphic>
          <a:graphicData uri="http://schemas.openxmlformats.org/drawingml/2006/table">
            <a:tbl>
              <a:tblPr firstRow="1" bandRow="1">
                <a:tableStyleId>{21E4AEA4-8DFA-4A89-87EB-49C32662AFE0}</a:tableStyleId>
              </a:tblPr>
              <a:tblGrid>
                <a:gridCol w="5638800"/>
                <a:gridCol w="3200400"/>
              </a:tblGrid>
              <a:tr h="367990">
                <a:tc>
                  <a:txBody>
                    <a:bodyPr/>
                    <a:lstStyle/>
                    <a:p>
                      <a:pPr algn="ctr"/>
                      <a:r>
                        <a:rPr lang="en-US" sz="1600" baseline="0" dirty="0" smtClean="0"/>
                        <a:t>Deliverables</a:t>
                      </a:r>
                      <a:endParaRPr lang="en-US" sz="1600" dirty="0"/>
                    </a:p>
                  </a:txBody>
                  <a:tcPr/>
                </a:tc>
                <a:tc>
                  <a:txBody>
                    <a:bodyPr/>
                    <a:lstStyle/>
                    <a:p>
                      <a:pPr algn="ctr"/>
                      <a:r>
                        <a:rPr lang="en-US" sz="1600" baseline="0" dirty="0" smtClean="0"/>
                        <a:t>Upcoming Dates</a:t>
                      </a:r>
                      <a:endParaRPr lang="en-US" sz="1600" dirty="0"/>
                    </a:p>
                  </a:txBody>
                  <a:tcPr/>
                </a:tc>
              </a:tr>
              <a:tr h="1353665">
                <a:tc>
                  <a:txBody>
                    <a:bodyPr/>
                    <a:lstStyle/>
                    <a:p>
                      <a:pPr marL="285750" indent="-285750">
                        <a:buFont typeface="Arial" pitchFamily="34" charset="0"/>
                        <a:buChar char="•"/>
                      </a:pPr>
                      <a:r>
                        <a:rPr lang="en-US" sz="1600" b="1" kern="1200" dirty="0" smtClean="0">
                          <a:solidFill>
                            <a:schemeClr val="dk1"/>
                          </a:solidFill>
                          <a:effectLst/>
                          <a:latin typeface="+mn-lt"/>
                          <a:ea typeface="+mn-ea"/>
                          <a:cs typeface="+mn-cs"/>
                        </a:rPr>
                        <a:t>MAP Strategic Plan for Aligning Performance Measurement</a:t>
                      </a:r>
                    </a:p>
                    <a:p>
                      <a:pPr marL="285750" indent="-285750">
                        <a:buFont typeface="Arial" pitchFamily="34" charset="0"/>
                        <a:buChar char="•"/>
                      </a:pPr>
                      <a:r>
                        <a:rPr lang="en-US" sz="1600" b="1" kern="1200" dirty="0" smtClean="0">
                          <a:solidFill>
                            <a:schemeClr val="dk1"/>
                          </a:solidFill>
                          <a:effectLst/>
                          <a:latin typeface="+mn-lt"/>
                          <a:ea typeface="+mn-ea"/>
                          <a:cs typeface="+mn-cs"/>
                        </a:rPr>
                        <a:t>Refined MAP Measure Selection Criteria</a:t>
                      </a:r>
                      <a:r>
                        <a:rPr lang="en-US" sz="1600" b="1" kern="1200" baseline="0" dirty="0" smtClean="0">
                          <a:solidFill>
                            <a:schemeClr val="dk1"/>
                          </a:solidFill>
                          <a:effectLst/>
                          <a:latin typeface="+mn-lt"/>
                          <a:ea typeface="+mn-ea"/>
                          <a:cs typeface="+mn-cs"/>
                        </a:rPr>
                        <a:t> and</a:t>
                      </a:r>
                      <a:r>
                        <a:rPr lang="en-US" sz="1600" b="1" kern="1200" dirty="0" smtClean="0">
                          <a:solidFill>
                            <a:schemeClr val="dk1"/>
                          </a:solidFill>
                          <a:effectLst/>
                          <a:latin typeface="+mn-lt"/>
                          <a:ea typeface="+mn-ea"/>
                          <a:cs typeface="+mn-cs"/>
                        </a:rPr>
                        <a:t> High-Impact Conditions</a:t>
                      </a:r>
                    </a:p>
                    <a:p>
                      <a:pPr marL="285750" indent="-285750">
                        <a:buFont typeface="Arial" pitchFamily="34" charset="0"/>
                        <a:buChar char="•"/>
                      </a:pPr>
                      <a:r>
                        <a:rPr lang="en-US" sz="1600" b="1" kern="1200" dirty="0" smtClean="0">
                          <a:solidFill>
                            <a:schemeClr val="dk1"/>
                          </a:solidFill>
                          <a:effectLst/>
                          <a:latin typeface="+mn-lt"/>
                          <a:ea typeface="+mn-ea"/>
                          <a:cs typeface="+mn-cs"/>
                        </a:rPr>
                        <a:t>Families of Measures: </a:t>
                      </a:r>
                      <a:br>
                        <a:rPr lang="en-US" sz="1600" b="1" kern="1200" dirty="0" smtClean="0">
                          <a:solidFill>
                            <a:schemeClr val="dk1"/>
                          </a:solidFill>
                          <a:effectLst/>
                          <a:latin typeface="+mn-lt"/>
                          <a:ea typeface="+mn-ea"/>
                          <a:cs typeface="+mn-cs"/>
                        </a:rPr>
                      </a:br>
                      <a:r>
                        <a:rPr lang="en-US" sz="1200" b="1" kern="1200" dirty="0" smtClean="0">
                          <a:solidFill>
                            <a:schemeClr val="dk1"/>
                          </a:solidFill>
                          <a:effectLst/>
                          <a:latin typeface="+mn-lt"/>
                          <a:ea typeface="+mn-ea"/>
                          <a:cs typeface="+mn-cs"/>
                        </a:rPr>
                        <a:t>      - Cardiovascular Health &amp; Diabetes +</a:t>
                      </a:r>
                      <a:r>
                        <a:rPr lang="en-US" sz="1200" b="1" kern="1200" baseline="0" dirty="0" smtClean="0">
                          <a:solidFill>
                            <a:schemeClr val="dk1"/>
                          </a:solidFill>
                          <a:effectLst/>
                          <a:latin typeface="+mn-lt"/>
                          <a:ea typeface="+mn-ea"/>
                          <a:cs typeface="+mn-cs"/>
                        </a:rPr>
                        <a:t> cost of care implications </a:t>
                      </a:r>
                      <a:r>
                        <a:rPr lang="en-US" sz="1200" b="1" kern="1200" dirty="0" smtClean="0">
                          <a:solidFill>
                            <a:schemeClr val="dk1"/>
                          </a:solidFill>
                          <a:effectLst/>
                          <a:latin typeface="+mn-lt"/>
                          <a:ea typeface="+mn-ea"/>
                          <a:cs typeface="+mn-cs"/>
                        </a:rPr>
                        <a:t/>
                      </a:r>
                      <a:br>
                        <a:rPr lang="en-US" sz="1200" b="1" kern="1200" dirty="0" smtClean="0">
                          <a:solidFill>
                            <a:schemeClr val="dk1"/>
                          </a:solidFill>
                          <a:effectLst/>
                          <a:latin typeface="+mn-lt"/>
                          <a:ea typeface="+mn-ea"/>
                          <a:cs typeface="+mn-cs"/>
                        </a:rPr>
                      </a:br>
                      <a:r>
                        <a:rPr lang="en-US" sz="1200" b="1" kern="1200" dirty="0" smtClean="0">
                          <a:solidFill>
                            <a:schemeClr val="dk1"/>
                          </a:solidFill>
                          <a:effectLst/>
                          <a:latin typeface="+mn-lt"/>
                          <a:ea typeface="+mn-ea"/>
                          <a:cs typeface="+mn-cs"/>
                        </a:rPr>
                        <a:t>      - Patient Safety &amp; Care Coordination + cost of care implications</a:t>
                      </a:r>
                    </a:p>
                  </a:txBody>
                  <a:tcPr/>
                </a:tc>
                <a:tc>
                  <a:txBody>
                    <a:bodyPr/>
                    <a:lstStyle/>
                    <a:p>
                      <a:r>
                        <a:rPr lang="en-US" sz="1600" b="1" dirty="0" smtClean="0"/>
                        <a:t>Public</a:t>
                      </a:r>
                      <a:r>
                        <a:rPr lang="en-US" sz="1600" b="1" baseline="0" dirty="0" smtClean="0"/>
                        <a:t> Comment- Open until September 10, 2012</a:t>
                      </a:r>
                    </a:p>
                    <a:p>
                      <a:endParaRPr lang="en-US" sz="1600" b="0" baseline="0" dirty="0" smtClean="0"/>
                    </a:p>
                    <a:p>
                      <a:r>
                        <a:rPr lang="en-US" sz="1600" b="0" baseline="0" dirty="0" smtClean="0"/>
                        <a:t>Report Submitted to HHS on October 1, 2012</a:t>
                      </a:r>
                      <a:endParaRPr lang="en-US" sz="1600" b="0" dirty="0"/>
                    </a:p>
                  </a:txBody>
                  <a:tcPr/>
                </a:tc>
              </a:tr>
              <a:tr h="346945">
                <a:tc>
                  <a:txBody>
                    <a:bodyPr/>
                    <a:lstStyle/>
                    <a:p>
                      <a:r>
                        <a:rPr lang="en-US" sz="1600" b="1" dirty="0" smtClean="0"/>
                        <a:t>MAP Pre-Rulemaking Input</a:t>
                      </a:r>
                      <a:endParaRPr lang="en-US" sz="1600" b="1" dirty="0"/>
                    </a:p>
                  </a:txBody>
                  <a:tcPr/>
                </a:tc>
                <a:tc>
                  <a:txBody>
                    <a:bodyPr/>
                    <a:lstStyle/>
                    <a:p>
                      <a:r>
                        <a:rPr lang="en-US" sz="1600" b="0" dirty="0" smtClean="0"/>
                        <a:t>PAC/LTC WG</a:t>
                      </a:r>
                      <a:r>
                        <a:rPr lang="en-US" sz="1600" b="0" baseline="0" dirty="0" smtClean="0"/>
                        <a:t> Meetings-</a:t>
                      </a:r>
                    </a:p>
                    <a:p>
                      <a:pPr marL="285750" indent="-285750">
                        <a:buFont typeface="Arial" pitchFamily="34" charset="0"/>
                        <a:buChar char="•"/>
                      </a:pPr>
                      <a:r>
                        <a:rPr lang="en-US" sz="1600" b="0" baseline="0" dirty="0" smtClean="0"/>
                        <a:t>Web-meeting November 10, 2012</a:t>
                      </a:r>
                    </a:p>
                    <a:p>
                      <a:pPr marL="285750" indent="-285750">
                        <a:buFont typeface="Arial" pitchFamily="34" charset="0"/>
                        <a:buChar char="•"/>
                      </a:pPr>
                      <a:r>
                        <a:rPr lang="en-US" sz="1600" b="0" dirty="0" smtClean="0"/>
                        <a:t>In-person</a:t>
                      </a:r>
                      <a:r>
                        <a:rPr lang="en-US" sz="1600" b="0" baseline="0" dirty="0" smtClean="0"/>
                        <a:t> meeting December 18, 2012</a:t>
                      </a:r>
                      <a:endParaRPr lang="en-US" sz="1600" b="0" dirty="0" smtClean="0"/>
                    </a:p>
                    <a:p>
                      <a:endParaRPr lang="en-US" sz="1600" b="0" dirty="0" smtClean="0"/>
                    </a:p>
                    <a:p>
                      <a:r>
                        <a:rPr lang="en-US" sz="1600" b="0" dirty="0" smtClean="0"/>
                        <a:t>Report Submitted to HHS on February 1, 2013</a:t>
                      </a:r>
                      <a:endParaRPr lang="en-US" sz="1600" b="0" dirty="0"/>
                    </a:p>
                  </a:txBody>
                  <a:tcPr/>
                </a:tc>
              </a:tr>
              <a:tr h="601342">
                <a:tc>
                  <a:txBody>
                    <a:bodyPr/>
                    <a:lstStyle/>
                    <a:p>
                      <a:pPr marL="0" marR="0" lvl="2"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600" kern="1200" dirty="0" smtClean="0">
                          <a:solidFill>
                            <a:schemeClr val="dk1"/>
                          </a:solidFill>
                          <a:effectLst/>
                          <a:latin typeface="+mn-lt"/>
                          <a:ea typeface="+mn-ea"/>
                          <a:cs typeface="+mn-cs"/>
                        </a:rPr>
                        <a:t>Measures for High-Need Sub-Populations of Dual Eligible Beneficiaries Interim and</a:t>
                      </a:r>
                      <a:r>
                        <a:rPr lang="en-US" sz="1600" kern="1200" baseline="0" dirty="0" smtClean="0">
                          <a:solidFill>
                            <a:schemeClr val="dk1"/>
                          </a:solidFill>
                          <a:effectLst/>
                          <a:latin typeface="+mn-lt"/>
                          <a:ea typeface="+mn-ea"/>
                          <a:cs typeface="+mn-cs"/>
                        </a:rPr>
                        <a:t> Final  Reports</a:t>
                      </a:r>
                      <a:endParaRPr lang="en-US" sz="1600" kern="1200" dirty="0" smtClean="0">
                        <a:solidFill>
                          <a:schemeClr val="dk1"/>
                        </a:solidFill>
                        <a:effectLst/>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Report</a:t>
                      </a:r>
                      <a:r>
                        <a:rPr lang="en-US" sz="1600" baseline="0" dirty="0" smtClean="0"/>
                        <a:t> submitted to HHS on </a:t>
                      </a:r>
                      <a:r>
                        <a:rPr lang="en-US" sz="1600" dirty="0" smtClean="0"/>
                        <a:t>December 28, 2012</a:t>
                      </a:r>
                      <a:r>
                        <a:rPr lang="en-US" sz="1600" baseline="0" dirty="0" smtClean="0"/>
                        <a:t> and </a:t>
                      </a:r>
                      <a:r>
                        <a:rPr lang="en-US" sz="1600" dirty="0" smtClean="0"/>
                        <a:t>July</a:t>
                      </a:r>
                      <a:r>
                        <a:rPr lang="en-US" sz="1600" baseline="0" dirty="0" smtClean="0"/>
                        <a:t> 1, 2013</a:t>
                      </a:r>
                      <a:endParaRPr lang="en-US" sz="1600" dirty="0"/>
                    </a:p>
                  </a:txBody>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smtClean="0"/>
              <a:t>MAP Contact Information</a:t>
            </a:r>
          </a:p>
        </p:txBody>
      </p:sp>
      <p:sp>
        <p:nvSpPr>
          <p:cNvPr id="3" name="Content Placeholder 2"/>
          <p:cNvSpPr>
            <a:spLocks noGrp="1"/>
          </p:cNvSpPr>
          <p:nvPr>
            <p:ph idx="1"/>
          </p:nvPr>
        </p:nvSpPr>
        <p:spPr/>
        <p:txBody>
          <a:bodyPr/>
          <a:lstStyle/>
          <a:p>
            <a:pPr>
              <a:defRPr/>
            </a:pPr>
            <a:r>
              <a:rPr lang="en-US" dirty="0" smtClean="0"/>
              <a:t>MAP Webpage</a:t>
            </a:r>
          </a:p>
          <a:p>
            <a:pPr marL="0" indent="0">
              <a:buFontTx/>
              <a:buNone/>
              <a:defRPr/>
            </a:pPr>
            <a:r>
              <a:rPr lang="en-US" dirty="0">
                <a:hlinkClick r:id="rId2"/>
              </a:rPr>
              <a:t>http://</a:t>
            </a:r>
            <a:r>
              <a:rPr lang="en-US" dirty="0" smtClean="0">
                <a:hlinkClick r:id="rId2"/>
              </a:rPr>
              <a:t>www.qualityforum.org/Setting_Priorities/Partnership/Measure_Applications_Partnership.aspx</a:t>
            </a:r>
            <a:endParaRPr lang="en-US" dirty="0" smtClean="0"/>
          </a:p>
          <a:p>
            <a:pPr marL="0" indent="0">
              <a:buFontTx/>
              <a:buNone/>
              <a:defRPr/>
            </a:pPr>
            <a:endParaRPr lang="en-US" dirty="0"/>
          </a:p>
          <a:p>
            <a:pPr>
              <a:defRPr/>
            </a:pPr>
            <a:r>
              <a:rPr lang="en-US" dirty="0" smtClean="0"/>
              <a:t>MAP Email</a:t>
            </a:r>
          </a:p>
          <a:p>
            <a:pPr marL="0" indent="0">
              <a:buFontTx/>
              <a:buNone/>
              <a:defRPr/>
            </a:pPr>
            <a:r>
              <a:rPr lang="en-US" dirty="0" smtClean="0">
                <a:hlinkClick r:id="rId3"/>
              </a:rPr>
              <a:t>measureapplications@qualityforum.org</a:t>
            </a:r>
            <a:endParaRPr lang="en-US" dirty="0" smtClean="0"/>
          </a:p>
          <a:p>
            <a:pPr>
              <a:defRPr/>
            </a:pPr>
            <a:endParaRPr lang="en-US" dirty="0"/>
          </a:p>
        </p:txBody>
      </p:sp>
    </p:spTree>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ontent Placeholder 2"/>
          <p:cNvSpPr>
            <a:spLocks noGrp="1"/>
          </p:cNvSpPr>
          <p:nvPr>
            <p:ph idx="1"/>
          </p:nvPr>
        </p:nvSpPr>
        <p:spPr/>
        <p:txBody>
          <a:bodyPr/>
          <a:lstStyle/>
          <a:p>
            <a:r>
              <a:rPr lang="en-US" smtClean="0"/>
              <a:t>Launched January 30, 2010 – Brookings Institution</a:t>
            </a:r>
          </a:p>
          <a:p>
            <a:r>
              <a:rPr lang="en-US" smtClean="0"/>
              <a:t>Mathematica Policy Research developed Strategic Plan</a:t>
            </a:r>
          </a:p>
          <a:p>
            <a:r>
              <a:rPr lang="en-US" smtClean="0"/>
              <a:t>30 member Board appointed – </a:t>
            </a:r>
          </a:p>
          <a:p>
            <a:pPr lvl="1"/>
            <a:r>
              <a:rPr lang="en-US" smtClean="0"/>
              <a:t>Inagural Executive Committee</a:t>
            </a:r>
          </a:p>
          <a:p>
            <a:pPr lvl="2"/>
            <a:r>
              <a:rPr lang="en-US" smtClean="0"/>
              <a:t>Mary Naylor – Chair</a:t>
            </a:r>
          </a:p>
          <a:p>
            <a:pPr lvl="2"/>
            <a:r>
              <a:rPr lang="en-US" smtClean="0"/>
              <a:t>Carol Raphael – Vice-Chair</a:t>
            </a:r>
          </a:p>
          <a:p>
            <a:pPr lvl="2"/>
            <a:r>
              <a:rPr lang="en-US" smtClean="0"/>
              <a:t>Gail Hunt – Secretary</a:t>
            </a:r>
          </a:p>
          <a:p>
            <a:pPr lvl="2"/>
            <a:r>
              <a:rPr lang="en-US" smtClean="0"/>
              <a:t>Larry Minnix – Treasurer</a:t>
            </a:r>
          </a:p>
          <a:p>
            <a:pPr lvl="2"/>
            <a:r>
              <a:rPr lang="en-US" smtClean="0"/>
              <a:t>Mark McClellan – At large</a:t>
            </a:r>
          </a:p>
          <a:p>
            <a:r>
              <a:rPr lang="en-US" smtClean="0"/>
              <a:t>Developed Statement of Principles</a:t>
            </a:r>
          </a:p>
          <a:p>
            <a:pPr lvl="1"/>
            <a:endParaRPr lang="en-US" smtClean="0"/>
          </a:p>
          <a:p>
            <a:pPr lvl="1">
              <a:buFontTx/>
              <a:buNone/>
            </a:pPr>
            <a:endParaRPr lang="en-US" smtClean="0"/>
          </a:p>
        </p:txBody>
      </p:sp>
      <p:pic>
        <p:nvPicPr>
          <p:cNvPr id="26627" name="Picture 3" descr="small ltqa rgb (2).JPG"/>
          <p:cNvPicPr>
            <a:picLocks noChangeAspect="1"/>
          </p:cNvPicPr>
          <p:nvPr/>
        </p:nvPicPr>
        <p:blipFill>
          <a:blip r:embed="rId2" cstate="print"/>
          <a:srcRect/>
          <a:stretch>
            <a:fillRect/>
          </a:stretch>
        </p:blipFill>
        <p:spPr bwMode="auto">
          <a:xfrm>
            <a:off x="3840163" y="92075"/>
            <a:ext cx="1800225" cy="1004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762000" y="533400"/>
            <a:ext cx="8229600" cy="4832350"/>
          </a:xfrm>
          <a:prstGeom prst="rect">
            <a:avLst/>
          </a:prstGeom>
          <a:noFill/>
          <a:ln w="9525">
            <a:noFill/>
            <a:miter lim="800000"/>
            <a:headEnd/>
            <a:tailEnd/>
          </a:ln>
        </p:spPr>
        <p:txBody>
          <a:bodyPr>
            <a:spAutoFit/>
          </a:bodyPr>
          <a:lstStyle/>
          <a:p>
            <a:pPr algn="ctr"/>
            <a:endParaRPr lang="en-US" sz="2800" b="1">
              <a:latin typeface="Book Antiqua" pitchFamily="18" charset="0"/>
            </a:endParaRPr>
          </a:p>
          <a:p>
            <a:pPr algn="ctr"/>
            <a:endParaRPr lang="en-US" sz="2800" b="1">
              <a:latin typeface="Book Antiqua" pitchFamily="18" charset="0"/>
            </a:endParaRPr>
          </a:p>
          <a:p>
            <a:pPr algn="ctr"/>
            <a:endParaRPr lang="en-US" sz="2800" b="1">
              <a:latin typeface="Book Antiqua" pitchFamily="18" charset="0"/>
            </a:endParaRPr>
          </a:p>
          <a:p>
            <a:pPr algn="ctr"/>
            <a:endParaRPr lang="en-US" sz="2800" b="1">
              <a:latin typeface="Book Antiqua" pitchFamily="18" charset="0"/>
            </a:endParaRPr>
          </a:p>
          <a:p>
            <a:pPr algn="ctr"/>
            <a:r>
              <a:rPr lang="en-US" sz="2800" b="1">
                <a:latin typeface="Book Antiqua" pitchFamily="18" charset="0"/>
              </a:rPr>
              <a:t>Mission Statement</a:t>
            </a:r>
          </a:p>
          <a:p>
            <a:pPr algn="ctr"/>
            <a:endParaRPr lang="en-US" sz="2800" b="1">
              <a:latin typeface="Book Antiqua" pitchFamily="18" charset="0"/>
            </a:endParaRPr>
          </a:p>
          <a:p>
            <a:pPr algn="ctr"/>
            <a:r>
              <a:rPr lang="en-US" sz="2800">
                <a:latin typeface="Book Antiqua" pitchFamily="18" charset="0"/>
              </a:rPr>
              <a:t>To improve the effectiveness and efficiency of care and the quality of life of people receiving long-term services and supports by fostering person- and family-centered quality measurement and advancing innovative best practices.</a:t>
            </a:r>
          </a:p>
        </p:txBody>
      </p:sp>
      <p:pic>
        <p:nvPicPr>
          <p:cNvPr id="27651" name="Picture 2" descr="small ltqa rgb (2).JPG"/>
          <p:cNvPicPr>
            <a:picLocks noChangeAspect="1"/>
          </p:cNvPicPr>
          <p:nvPr/>
        </p:nvPicPr>
        <p:blipFill>
          <a:blip r:embed="rId2" cstate="print"/>
          <a:srcRect/>
          <a:stretch>
            <a:fillRect/>
          </a:stretch>
        </p:blipFill>
        <p:spPr bwMode="auto">
          <a:xfrm>
            <a:off x="3352800" y="228600"/>
            <a:ext cx="25400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4" descr="person-and-family-centered-care2.png"/>
          <p:cNvPicPr>
            <a:picLocks noChangeAspect="1" noChangeArrowheads="1"/>
          </p:cNvPicPr>
          <p:nvPr/>
        </p:nvPicPr>
        <p:blipFill>
          <a:blip r:embed="rId2" cstate="print"/>
          <a:srcRect l="12573" r="10432"/>
          <a:stretch>
            <a:fillRect/>
          </a:stretch>
        </p:blipFill>
        <p:spPr bwMode="auto">
          <a:xfrm>
            <a:off x="1920875" y="457200"/>
            <a:ext cx="5759450" cy="571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33" descr="H:\Member Orgs\GreenHouse.jpg"/>
          <p:cNvPicPr>
            <a:picLocks noChangeAspect="1" noChangeArrowheads="1"/>
          </p:cNvPicPr>
          <p:nvPr/>
        </p:nvPicPr>
        <p:blipFill>
          <a:blip r:embed="rId2" cstate="print"/>
          <a:srcRect t="13203" b="11797"/>
          <a:stretch>
            <a:fillRect/>
          </a:stretch>
        </p:blipFill>
        <p:spPr bwMode="auto">
          <a:xfrm>
            <a:off x="3048000" y="5181600"/>
            <a:ext cx="1341438" cy="1006475"/>
          </a:xfrm>
          <a:prstGeom prst="rect">
            <a:avLst/>
          </a:prstGeom>
          <a:noFill/>
          <a:ln w="9525">
            <a:noFill/>
            <a:miter lim="800000"/>
            <a:headEnd/>
            <a:tailEnd/>
          </a:ln>
        </p:spPr>
      </p:pic>
      <p:sp>
        <p:nvSpPr>
          <p:cNvPr id="29699" name="Title 3"/>
          <p:cNvSpPr>
            <a:spLocks noGrp="1"/>
          </p:cNvSpPr>
          <p:nvPr>
            <p:ph type="title"/>
          </p:nvPr>
        </p:nvSpPr>
        <p:spPr>
          <a:xfrm>
            <a:off x="457200" y="92075"/>
            <a:ext cx="8229600" cy="457200"/>
          </a:xfrm>
        </p:spPr>
        <p:txBody>
          <a:bodyPr/>
          <a:lstStyle/>
          <a:p>
            <a:pPr eaLnBrk="1" hangingPunct="1"/>
            <a:r>
              <a:rPr lang="en-US" sz="2400" smtClean="0"/>
              <a:t>LTQA Members</a:t>
            </a:r>
          </a:p>
        </p:txBody>
      </p:sp>
      <p:pic>
        <p:nvPicPr>
          <p:cNvPr id="29700" name="Picture 3" descr="H:\Member Orgs\AARP.jpg"/>
          <p:cNvPicPr>
            <a:picLocks noChangeAspect="1" noChangeArrowheads="1"/>
          </p:cNvPicPr>
          <p:nvPr/>
        </p:nvPicPr>
        <p:blipFill>
          <a:blip r:embed="rId3" cstate="print"/>
          <a:srcRect/>
          <a:stretch>
            <a:fillRect/>
          </a:stretch>
        </p:blipFill>
        <p:spPr bwMode="auto">
          <a:xfrm>
            <a:off x="990600" y="914400"/>
            <a:ext cx="2032000" cy="635000"/>
          </a:xfrm>
          <a:prstGeom prst="rect">
            <a:avLst/>
          </a:prstGeom>
          <a:noFill/>
          <a:ln w="9525">
            <a:noFill/>
            <a:miter lim="800000"/>
            <a:headEnd/>
            <a:tailEnd/>
          </a:ln>
        </p:spPr>
      </p:pic>
      <p:pic>
        <p:nvPicPr>
          <p:cNvPr id="29701" name="Picture 4" descr="H:\Member Orgs\ACHCA.jpg"/>
          <p:cNvPicPr>
            <a:picLocks noChangeAspect="1" noChangeArrowheads="1"/>
          </p:cNvPicPr>
          <p:nvPr/>
        </p:nvPicPr>
        <p:blipFill>
          <a:blip r:embed="rId4" cstate="print"/>
          <a:srcRect/>
          <a:stretch>
            <a:fillRect/>
          </a:stretch>
        </p:blipFill>
        <p:spPr bwMode="auto">
          <a:xfrm>
            <a:off x="3886200" y="762000"/>
            <a:ext cx="1343025" cy="914400"/>
          </a:xfrm>
          <a:prstGeom prst="rect">
            <a:avLst/>
          </a:prstGeom>
          <a:noFill/>
          <a:ln w="9525">
            <a:noFill/>
            <a:miter lim="800000"/>
            <a:headEnd/>
            <a:tailEnd/>
          </a:ln>
        </p:spPr>
      </p:pic>
      <p:pic>
        <p:nvPicPr>
          <p:cNvPr id="29702" name="Picture 5" descr="H:\Member Orgs\AHCA-NCAL.jpg"/>
          <p:cNvPicPr>
            <a:picLocks noChangeAspect="1" noChangeArrowheads="1"/>
          </p:cNvPicPr>
          <p:nvPr/>
        </p:nvPicPr>
        <p:blipFill>
          <a:blip r:embed="rId5" cstate="print"/>
          <a:srcRect b="58333"/>
          <a:stretch>
            <a:fillRect/>
          </a:stretch>
        </p:blipFill>
        <p:spPr bwMode="auto">
          <a:xfrm>
            <a:off x="7315200" y="1905000"/>
            <a:ext cx="1592263" cy="609600"/>
          </a:xfrm>
          <a:prstGeom prst="rect">
            <a:avLst/>
          </a:prstGeom>
          <a:noFill/>
          <a:ln w="9525">
            <a:noFill/>
            <a:miter lim="800000"/>
            <a:headEnd/>
            <a:tailEnd/>
          </a:ln>
        </p:spPr>
      </p:pic>
      <p:pic>
        <p:nvPicPr>
          <p:cNvPr id="29703" name="Picture 6" descr="H:\Member Orgs\ALFA.gif"/>
          <p:cNvPicPr>
            <a:picLocks noChangeAspect="1" noChangeArrowheads="1"/>
          </p:cNvPicPr>
          <p:nvPr/>
        </p:nvPicPr>
        <p:blipFill>
          <a:blip r:embed="rId6" cstate="print"/>
          <a:srcRect/>
          <a:stretch>
            <a:fillRect/>
          </a:stretch>
        </p:blipFill>
        <p:spPr bwMode="auto">
          <a:xfrm>
            <a:off x="5181600" y="1981200"/>
            <a:ext cx="1524000" cy="647700"/>
          </a:xfrm>
          <a:prstGeom prst="rect">
            <a:avLst/>
          </a:prstGeom>
          <a:noFill/>
          <a:ln w="9525">
            <a:noFill/>
            <a:miter lim="800000"/>
            <a:headEnd/>
            <a:tailEnd/>
          </a:ln>
        </p:spPr>
      </p:pic>
      <p:pic>
        <p:nvPicPr>
          <p:cNvPr id="29704" name="Picture 22" descr="H:\Member Orgs\AQNHC.jpg"/>
          <p:cNvPicPr>
            <a:picLocks noChangeAspect="1" noChangeArrowheads="1"/>
          </p:cNvPicPr>
          <p:nvPr/>
        </p:nvPicPr>
        <p:blipFill>
          <a:blip r:embed="rId7" cstate="print"/>
          <a:srcRect/>
          <a:stretch>
            <a:fillRect/>
          </a:stretch>
        </p:blipFill>
        <p:spPr bwMode="auto">
          <a:xfrm>
            <a:off x="6400800" y="838200"/>
            <a:ext cx="1995488" cy="822325"/>
          </a:xfrm>
          <a:prstGeom prst="rect">
            <a:avLst/>
          </a:prstGeom>
          <a:noFill/>
          <a:ln w="9525">
            <a:noFill/>
            <a:miter lim="800000"/>
            <a:headEnd/>
            <a:tailEnd/>
          </a:ln>
        </p:spPr>
      </p:pic>
      <p:pic>
        <p:nvPicPr>
          <p:cNvPr id="29705" name="Picture 23" descr="H:\Member Orgs\Arc.jpg"/>
          <p:cNvPicPr>
            <a:picLocks noChangeAspect="1" noChangeArrowheads="1"/>
          </p:cNvPicPr>
          <p:nvPr/>
        </p:nvPicPr>
        <p:blipFill>
          <a:blip r:embed="rId8" cstate="print"/>
          <a:srcRect/>
          <a:stretch>
            <a:fillRect/>
          </a:stretch>
        </p:blipFill>
        <p:spPr bwMode="auto">
          <a:xfrm>
            <a:off x="3124200" y="1905000"/>
            <a:ext cx="1524000" cy="762000"/>
          </a:xfrm>
          <a:prstGeom prst="rect">
            <a:avLst/>
          </a:prstGeom>
          <a:noFill/>
          <a:ln w="9525">
            <a:noFill/>
            <a:miter lim="800000"/>
            <a:headEnd/>
            <a:tailEnd/>
          </a:ln>
        </p:spPr>
      </p:pic>
      <p:pic>
        <p:nvPicPr>
          <p:cNvPr id="29706" name="Picture 24" descr="H:\Member Orgs\ASHA.jpg"/>
          <p:cNvPicPr>
            <a:picLocks noChangeAspect="1" noChangeArrowheads="1"/>
          </p:cNvPicPr>
          <p:nvPr/>
        </p:nvPicPr>
        <p:blipFill>
          <a:blip r:embed="rId9" cstate="print">
            <a:lum contrast="10000"/>
          </a:blip>
          <a:srcRect r="25000"/>
          <a:stretch>
            <a:fillRect/>
          </a:stretch>
        </p:blipFill>
        <p:spPr bwMode="auto">
          <a:xfrm>
            <a:off x="1295400" y="1981200"/>
            <a:ext cx="1143000" cy="638175"/>
          </a:xfrm>
          <a:prstGeom prst="rect">
            <a:avLst/>
          </a:prstGeom>
          <a:noFill/>
          <a:ln w="9525">
            <a:noFill/>
            <a:miter lim="800000"/>
            <a:headEnd/>
            <a:tailEnd/>
          </a:ln>
        </p:spPr>
      </p:pic>
      <p:pic>
        <p:nvPicPr>
          <p:cNvPr id="29707" name="Picture 25" descr="H:\Member Orgs\Brookings.jpg"/>
          <p:cNvPicPr>
            <a:picLocks noChangeAspect="1" noChangeArrowheads="1"/>
          </p:cNvPicPr>
          <p:nvPr/>
        </p:nvPicPr>
        <p:blipFill>
          <a:blip r:embed="rId10" cstate="print"/>
          <a:srcRect/>
          <a:stretch>
            <a:fillRect/>
          </a:stretch>
        </p:blipFill>
        <p:spPr bwMode="auto">
          <a:xfrm>
            <a:off x="990600" y="2971800"/>
            <a:ext cx="2768600" cy="639763"/>
          </a:xfrm>
          <a:prstGeom prst="rect">
            <a:avLst/>
          </a:prstGeom>
          <a:noFill/>
          <a:ln w="9525">
            <a:noFill/>
            <a:miter lim="800000"/>
            <a:headEnd/>
            <a:tailEnd/>
          </a:ln>
        </p:spPr>
      </p:pic>
      <p:pic>
        <p:nvPicPr>
          <p:cNvPr id="29708" name="Picture 26" descr="H:\Member Orgs\caregiving.jpg"/>
          <p:cNvPicPr>
            <a:picLocks noChangeAspect="1" noChangeArrowheads="1"/>
          </p:cNvPicPr>
          <p:nvPr/>
        </p:nvPicPr>
        <p:blipFill>
          <a:blip r:embed="rId11" cstate="print"/>
          <a:srcRect/>
          <a:stretch>
            <a:fillRect/>
          </a:stretch>
        </p:blipFill>
        <p:spPr bwMode="auto">
          <a:xfrm>
            <a:off x="2971800" y="3962400"/>
            <a:ext cx="1096963" cy="1096963"/>
          </a:xfrm>
          <a:prstGeom prst="rect">
            <a:avLst/>
          </a:prstGeom>
          <a:noFill/>
          <a:ln w="9525">
            <a:noFill/>
            <a:miter lim="800000"/>
            <a:headEnd/>
            <a:tailEnd/>
          </a:ln>
        </p:spPr>
      </p:pic>
      <p:pic>
        <p:nvPicPr>
          <p:cNvPr id="29709" name="Picture 27" descr="H:\Member Orgs\CARF.gif"/>
          <p:cNvPicPr>
            <a:picLocks noChangeAspect="1" noChangeArrowheads="1"/>
          </p:cNvPicPr>
          <p:nvPr/>
        </p:nvPicPr>
        <p:blipFill>
          <a:blip r:embed="rId12" cstate="print"/>
          <a:srcRect/>
          <a:stretch>
            <a:fillRect/>
          </a:stretch>
        </p:blipFill>
        <p:spPr bwMode="auto">
          <a:xfrm>
            <a:off x="6096000" y="3048000"/>
            <a:ext cx="2544763" cy="365125"/>
          </a:xfrm>
          <a:prstGeom prst="rect">
            <a:avLst/>
          </a:prstGeom>
          <a:noFill/>
          <a:ln w="9525">
            <a:noFill/>
            <a:miter lim="800000"/>
            <a:headEnd/>
            <a:tailEnd/>
          </a:ln>
        </p:spPr>
      </p:pic>
      <p:pic>
        <p:nvPicPr>
          <p:cNvPr id="29710" name="Picture 28" descr="H:\Member Orgs\CCAL.jpg"/>
          <p:cNvPicPr>
            <a:picLocks noChangeAspect="1" noChangeArrowheads="1"/>
          </p:cNvPicPr>
          <p:nvPr/>
        </p:nvPicPr>
        <p:blipFill>
          <a:blip r:embed="rId13" cstate="print"/>
          <a:srcRect/>
          <a:stretch>
            <a:fillRect/>
          </a:stretch>
        </p:blipFill>
        <p:spPr bwMode="auto">
          <a:xfrm>
            <a:off x="914400" y="4038600"/>
            <a:ext cx="987425" cy="1006475"/>
          </a:xfrm>
          <a:prstGeom prst="rect">
            <a:avLst/>
          </a:prstGeom>
          <a:noFill/>
          <a:ln w="9525">
            <a:noFill/>
            <a:miter lim="800000"/>
            <a:headEnd/>
            <a:tailEnd/>
          </a:ln>
        </p:spPr>
      </p:pic>
      <p:pic>
        <p:nvPicPr>
          <p:cNvPr id="29711" name="Picture 30" descr="H:\Member Orgs\CMWF.jpg"/>
          <p:cNvPicPr>
            <a:picLocks noChangeAspect="1" noChangeArrowheads="1"/>
          </p:cNvPicPr>
          <p:nvPr/>
        </p:nvPicPr>
        <p:blipFill>
          <a:blip r:embed="rId14" cstate="print"/>
          <a:srcRect/>
          <a:stretch>
            <a:fillRect/>
          </a:stretch>
        </p:blipFill>
        <p:spPr bwMode="auto">
          <a:xfrm>
            <a:off x="5181600" y="4038600"/>
            <a:ext cx="914400" cy="914400"/>
          </a:xfrm>
          <a:prstGeom prst="rect">
            <a:avLst/>
          </a:prstGeom>
          <a:noFill/>
          <a:ln w="9525">
            <a:noFill/>
            <a:miter lim="800000"/>
            <a:headEnd/>
            <a:tailEnd/>
          </a:ln>
        </p:spPr>
      </p:pic>
      <p:pic>
        <p:nvPicPr>
          <p:cNvPr id="29712" name="Picture 31" descr="H:\Member Orgs\Columbia.gif"/>
          <p:cNvPicPr>
            <a:picLocks noChangeAspect="1" noChangeArrowheads="1"/>
          </p:cNvPicPr>
          <p:nvPr/>
        </p:nvPicPr>
        <p:blipFill>
          <a:blip r:embed="rId15" cstate="print"/>
          <a:srcRect/>
          <a:stretch>
            <a:fillRect/>
          </a:stretch>
        </p:blipFill>
        <p:spPr bwMode="auto">
          <a:xfrm>
            <a:off x="3962400" y="2971800"/>
            <a:ext cx="1524000" cy="600075"/>
          </a:xfrm>
          <a:prstGeom prst="rect">
            <a:avLst/>
          </a:prstGeom>
          <a:noFill/>
          <a:ln w="9525">
            <a:noFill/>
            <a:miter lim="800000"/>
            <a:headEnd/>
            <a:tailEnd/>
          </a:ln>
        </p:spPr>
      </p:pic>
      <p:pic>
        <p:nvPicPr>
          <p:cNvPr id="29713" name="Picture 32" descr="H:\Member Orgs\DCA.gif"/>
          <p:cNvPicPr>
            <a:picLocks noChangeAspect="1" noChangeArrowheads="1"/>
          </p:cNvPicPr>
          <p:nvPr/>
        </p:nvPicPr>
        <p:blipFill>
          <a:blip r:embed="rId16" cstate="print"/>
          <a:srcRect/>
          <a:stretch>
            <a:fillRect/>
          </a:stretch>
        </p:blipFill>
        <p:spPr bwMode="auto">
          <a:xfrm>
            <a:off x="6629400" y="4191000"/>
            <a:ext cx="1951038" cy="549275"/>
          </a:xfrm>
          <a:prstGeom prst="rect">
            <a:avLst/>
          </a:prstGeom>
          <a:noFill/>
          <a:ln w="9525">
            <a:noFill/>
            <a:miter lim="800000"/>
            <a:headEnd/>
            <a:tailEnd/>
          </a:ln>
        </p:spPr>
      </p:pic>
      <p:pic>
        <p:nvPicPr>
          <p:cNvPr id="29714" name="Picture 34" descr="H:\Member Orgs\IHI.jpg"/>
          <p:cNvPicPr>
            <a:picLocks noChangeAspect="1" noChangeArrowheads="1"/>
          </p:cNvPicPr>
          <p:nvPr/>
        </p:nvPicPr>
        <p:blipFill>
          <a:blip r:embed="rId17" cstate="print"/>
          <a:srcRect/>
          <a:stretch>
            <a:fillRect/>
          </a:stretch>
        </p:blipFill>
        <p:spPr bwMode="auto">
          <a:xfrm>
            <a:off x="914400" y="5410200"/>
            <a:ext cx="1524000" cy="647700"/>
          </a:xfrm>
          <a:prstGeom prst="rect">
            <a:avLst/>
          </a:prstGeom>
          <a:noFill/>
          <a:ln w="9525">
            <a:noFill/>
            <a:miter lim="800000"/>
            <a:headEnd/>
            <a:tailEnd/>
          </a:ln>
        </p:spPr>
      </p:pic>
      <p:pic>
        <p:nvPicPr>
          <p:cNvPr id="29715" name="Picture 35" descr="H:\Member Orgs\LeadingAge.jpg"/>
          <p:cNvPicPr>
            <a:picLocks noChangeAspect="1" noChangeArrowheads="1"/>
          </p:cNvPicPr>
          <p:nvPr/>
        </p:nvPicPr>
        <p:blipFill>
          <a:blip r:embed="rId18" cstate="print"/>
          <a:srcRect/>
          <a:stretch>
            <a:fillRect/>
          </a:stretch>
        </p:blipFill>
        <p:spPr bwMode="auto">
          <a:xfrm>
            <a:off x="5257800" y="5257800"/>
            <a:ext cx="1096963" cy="1096963"/>
          </a:xfrm>
          <a:prstGeom prst="rect">
            <a:avLst/>
          </a:prstGeom>
          <a:noFill/>
          <a:ln w="9525">
            <a:noFill/>
            <a:miter lim="800000"/>
            <a:headEnd/>
            <a:tailEnd/>
          </a:ln>
        </p:spPr>
      </p:pic>
      <p:pic>
        <p:nvPicPr>
          <p:cNvPr id="29716" name="Picture 36" descr="H:\Member Orgs\LTCPA.jpg"/>
          <p:cNvPicPr>
            <a:picLocks noChangeAspect="1" noChangeArrowheads="1"/>
          </p:cNvPicPr>
          <p:nvPr/>
        </p:nvPicPr>
        <p:blipFill>
          <a:blip r:embed="rId19" cstate="print"/>
          <a:srcRect/>
          <a:stretch>
            <a:fillRect/>
          </a:stretch>
        </p:blipFill>
        <p:spPr bwMode="auto">
          <a:xfrm>
            <a:off x="6858000" y="5486400"/>
            <a:ext cx="1524000" cy="600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a:spLocks noGrp="1"/>
          </p:cNvSpPr>
          <p:nvPr>
            <p:ph type="title"/>
          </p:nvPr>
        </p:nvSpPr>
        <p:spPr>
          <a:xfrm>
            <a:off x="457200" y="274638"/>
            <a:ext cx="8229600" cy="334962"/>
          </a:xfrm>
        </p:spPr>
        <p:txBody>
          <a:bodyPr rtlCol="0">
            <a:normAutofit fontScale="90000"/>
          </a:bodyPr>
          <a:lstStyle/>
          <a:p>
            <a:pPr eaLnBrk="1" fontAlgn="auto" hangingPunct="1">
              <a:spcAft>
                <a:spcPts val="0"/>
              </a:spcAft>
              <a:defRPr/>
            </a:pPr>
            <a:r>
              <a:rPr lang="en-US" sz="2400" dirty="0" smtClean="0"/>
              <a:t>LTQA Members</a:t>
            </a:r>
            <a:endParaRPr lang="en-US" sz="2400" dirty="0">
              <a:latin typeface="Arial Black" pitchFamily="34" charset="0"/>
            </a:endParaRPr>
          </a:p>
        </p:txBody>
      </p:sp>
      <p:pic>
        <p:nvPicPr>
          <p:cNvPr id="30723" name="Picture 2" descr="H:\Member Orgs\MHPA.jpg"/>
          <p:cNvPicPr>
            <a:picLocks noChangeAspect="1" noChangeArrowheads="1"/>
          </p:cNvPicPr>
          <p:nvPr/>
        </p:nvPicPr>
        <p:blipFill>
          <a:blip r:embed="rId2" cstate="print"/>
          <a:srcRect/>
          <a:stretch>
            <a:fillRect/>
          </a:stretch>
        </p:blipFill>
        <p:spPr bwMode="auto">
          <a:xfrm>
            <a:off x="990600" y="609600"/>
            <a:ext cx="1524000" cy="1028700"/>
          </a:xfrm>
          <a:prstGeom prst="rect">
            <a:avLst/>
          </a:prstGeom>
          <a:noFill/>
          <a:ln w="9525">
            <a:noFill/>
            <a:miter lim="800000"/>
            <a:headEnd/>
            <a:tailEnd/>
          </a:ln>
        </p:spPr>
      </p:pic>
      <p:pic>
        <p:nvPicPr>
          <p:cNvPr id="30724" name="Picture 3" descr="H:\Member Orgs\N4A.jpg"/>
          <p:cNvPicPr>
            <a:picLocks noChangeAspect="1" noChangeArrowheads="1"/>
          </p:cNvPicPr>
          <p:nvPr/>
        </p:nvPicPr>
        <p:blipFill>
          <a:blip r:embed="rId3" cstate="print"/>
          <a:srcRect/>
          <a:stretch>
            <a:fillRect/>
          </a:stretch>
        </p:blipFill>
        <p:spPr bwMode="auto">
          <a:xfrm>
            <a:off x="3657600" y="685800"/>
            <a:ext cx="1320800" cy="1096963"/>
          </a:xfrm>
          <a:prstGeom prst="rect">
            <a:avLst/>
          </a:prstGeom>
          <a:noFill/>
          <a:ln w="9525">
            <a:noFill/>
            <a:miter lim="800000"/>
            <a:headEnd/>
            <a:tailEnd/>
          </a:ln>
        </p:spPr>
      </p:pic>
      <p:pic>
        <p:nvPicPr>
          <p:cNvPr id="30725" name="Picture 4" descr="H:\Member Orgs\NAB.jpg"/>
          <p:cNvPicPr>
            <a:picLocks noChangeAspect="1" noChangeArrowheads="1"/>
          </p:cNvPicPr>
          <p:nvPr/>
        </p:nvPicPr>
        <p:blipFill>
          <a:blip r:embed="rId4" cstate="print"/>
          <a:srcRect/>
          <a:stretch>
            <a:fillRect/>
          </a:stretch>
        </p:blipFill>
        <p:spPr bwMode="auto">
          <a:xfrm>
            <a:off x="6096000" y="990600"/>
            <a:ext cx="2522538" cy="457200"/>
          </a:xfrm>
          <a:prstGeom prst="rect">
            <a:avLst/>
          </a:prstGeom>
          <a:noFill/>
          <a:ln w="9525">
            <a:noFill/>
            <a:miter lim="800000"/>
            <a:headEnd/>
            <a:tailEnd/>
          </a:ln>
        </p:spPr>
      </p:pic>
      <p:pic>
        <p:nvPicPr>
          <p:cNvPr id="30726" name="Picture 5" descr="H:\Member Orgs\NASUAD.jpg"/>
          <p:cNvPicPr>
            <a:picLocks noChangeAspect="1" noChangeArrowheads="1"/>
          </p:cNvPicPr>
          <p:nvPr/>
        </p:nvPicPr>
        <p:blipFill>
          <a:blip r:embed="rId5" cstate="print"/>
          <a:srcRect/>
          <a:stretch>
            <a:fillRect/>
          </a:stretch>
        </p:blipFill>
        <p:spPr bwMode="auto">
          <a:xfrm>
            <a:off x="914400" y="1752600"/>
            <a:ext cx="2276475" cy="639763"/>
          </a:xfrm>
          <a:prstGeom prst="rect">
            <a:avLst/>
          </a:prstGeom>
          <a:noFill/>
          <a:ln w="9525">
            <a:noFill/>
            <a:miter lim="800000"/>
            <a:headEnd/>
            <a:tailEnd/>
          </a:ln>
        </p:spPr>
      </p:pic>
      <p:pic>
        <p:nvPicPr>
          <p:cNvPr id="30727" name="Picture 6" descr="H:\Member Orgs\NCQAlogo3.jpg"/>
          <p:cNvPicPr>
            <a:picLocks noChangeAspect="1" noChangeArrowheads="1"/>
          </p:cNvPicPr>
          <p:nvPr/>
        </p:nvPicPr>
        <p:blipFill>
          <a:blip r:embed="rId6" cstate="print"/>
          <a:srcRect/>
          <a:stretch>
            <a:fillRect/>
          </a:stretch>
        </p:blipFill>
        <p:spPr bwMode="auto">
          <a:xfrm>
            <a:off x="7086600" y="1752600"/>
            <a:ext cx="1573213" cy="914400"/>
          </a:xfrm>
          <a:prstGeom prst="rect">
            <a:avLst/>
          </a:prstGeom>
          <a:noFill/>
          <a:ln w="9525">
            <a:noFill/>
            <a:miter lim="800000"/>
            <a:headEnd/>
            <a:tailEnd/>
          </a:ln>
        </p:spPr>
      </p:pic>
      <p:pic>
        <p:nvPicPr>
          <p:cNvPr id="30728" name="Picture 7" descr="H:\Member Orgs\NewCourtland.png"/>
          <p:cNvPicPr>
            <a:picLocks noChangeAspect="1" noChangeArrowheads="1"/>
          </p:cNvPicPr>
          <p:nvPr/>
        </p:nvPicPr>
        <p:blipFill>
          <a:blip r:embed="rId7" cstate="print"/>
          <a:srcRect/>
          <a:stretch>
            <a:fillRect/>
          </a:stretch>
        </p:blipFill>
        <p:spPr bwMode="auto">
          <a:xfrm>
            <a:off x="6172200" y="2971800"/>
            <a:ext cx="2743200" cy="549275"/>
          </a:xfrm>
          <a:prstGeom prst="rect">
            <a:avLst/>
          </a:prstGeom>
          <a:noFill/>
          <a:ln w="9525">
            <a:noFill/>
            <a:miter lim="800000"/>
            <a:headEnd/>
            <a:tailEnd/>
          </a:ln>
        </p:spPr>
      </p:pic>
      <p:pic>
        <p:nvPicPr>
          <p:cNvPr id="30729" name="Picture 8" descr="H:\Member Orgs\NIC Logo.png"/>
          <p:cNvPicPr>
            <a:picLocks noChangeAspect="1" noChangeArrowheads="1"/>
          </p:cNvPicPr>
          <p:nvPr/>
        </p:nvPicPr>
        <p:blipFill>
          <a:blip r:embed="rId8" cstate="print"/>
          <a:srcRect/>
          <a:stretch>
            <a:fillRect/>
          </a:stretch>
        </p:blipFill>
        <p:spPr bwMode="auto">
          <a:xfrm>
            <a:off x="1066800" y="2743200"/>
            <a:ext cx="1524000" cy="1009650"/>
          </a:xfrm>
          <a:prstGeom prst="rect">
            <a:avLst/>
          </a:prstGeom>
          <a:noFill/>
          <a:ln w="9525">
            <a:noFill/>
            <a:miter lim="800000"/>
            <a:headEnd/>
            <a:tailEnd/>
          </a:ln>
        </p:spPr>
      </p:pic>
      <p:pic>
        <p:nvPicPr>
          <p:cNvPr id="30730" name="Picture 9" descr="H:\Member Orgs\Optum.jpg"/>
          <p:cNvPicPr>
            <a:picLocks noChangeAspect="1" noChangeArrowheads="1"/>
          </p:cNvPicPr>
          <p:nvPr/>
        </p:nvPicPr>
        <p:blipFill>
          <a:blip r:embed="rId9" cstate="print"/>
          <a:srcRect/>
          <a:stretch>
            <a:fillRect/>
          </a:stretch>
        </p:blipFill>
        <p:spPr bwMode="auto">
          <a:xfrm>
            <a:off x="990600" y="4038600"/>
            <a:ext cx="2487613" cy="639763"/>
          </a:xfrm>
          <a:prstGeom prst="rect">
            <a:avLst/>
          </a:prstGeom>
          <a:noFill/>
          <a:ln w="9525">
            <a:noFill/>
            <a:miter lim="800000"/>
            <a:headEnd/>
            <a:tailEnd/>
          </a:ln>
        </p:spPr>
      </p:pic>
      <p:pic>
        <p:nvPicPr>
          <p:cNvPr id="30731" name="Picture 10" descr="H:\Member Orgs\PACE.jpg"/>
          <p:cNvPicPr>
            <a:picLocks noChangeAspect="1" noChangeArrowheads="1"/>
          </p:cNvPicPr>
          <p:nvPr/>
        </p:nvPicPr>
        <p:blipFill>
          <a:blip r:embed="rId10" cstate="print"/>
          <a:srcRect/>
          <a:stretch>
            <a:fillRect/>
          </a:stretch>
        </p:blipFill>
        <p:spPr bwMode="auto">
          <a:xfrm>
            <a:off x="3886200" y="2057400"/>
            <a:ext cx="1524000" cy="495300"/>
          </a:xfrm>
          <a:prstGeom prst="rect">
            <a:avLst/>
          </a:prstGeom>
          <a:noFill/>
          <a:ln w="9525">
            <a:noFill/>
            <a:miter lim="800000"/>
            <a:headEnd/>
            <a:tailEnd/>
          </a:ln>
        </p:spPr>
      </p:pic>
      <p:pic>
        <p:nvPicPr>
          <p:cNvPr id="30732" name="Picture 11" descr="H:\Member Orgs\Penn.png"/>
          <p:cNvPicPr>
            <a:picLocks noChangeAspect="1" noChangeArrowheads="1"/>
          </p:cNvPicPr>
          <p:nvPr/>
        </p:nvPicPr>
        <p:blipFill>
          <a:blip r:embed="rId11" cstate="print"/>
          <a:srcRect/>
          <a:stretch>
            <a:fillRect/>
          </a:stretch>
        </p:blipFill>
        <p:spPr bwMode="auto">
          <a:xfrm>
            <a:off x="5410200" y="4114800"/>
            <a:ext cx="1524000" cy="609600"/>
          </a:xfrm>
          <a:prstGeom prst="rect">
            <a:avLst/>
          </a:prstGeom>
          <a:noFill/>
          <a:ln w="9525">
            <a:noFill/>
            <a:miter lim="800000"/>
            <a:headEnd/>
            <a:tailEnd/>
          </a:ln>
        </p:spPr>
      </p:pic>
      <p:pic>
        <p:nvPicPr>
          <p:cNvPr id="30733" name="Picture 12" descr="H:\Member Orgs\PHI.jpg"/>
          <p:cNvPicPr>
            <a:picLocks noChangeAspect="1" noChangeArrowheads="1"/>
          </p:cNvPicPr>
          <p:nvPr/>
        </p:nvPicPr>
        <p:blipFill>
          <a:blip r:embed="rId12" cstate="print"/>
          <a:srcRect/>
          <a:stretch>
            <a:fillRect/>
          </a:stretch>
        </p:blipFill>
        <p:spPr bwMode="auto">
          <a:xfrm>
            <a:off x="3962400" y="3886200"/>
            <a:ext cx="1096963" cy="1096963"/>
          </a:xfrm>
          <a:prstGeom prst="rect">
            <a:avLst/>
          </a:prstGeom>
          <a:noFill/>
          <a:ln w="9525">
            <a:noFill/>
            <a:miter lim="800000"/>
            <a:headEnd/>
            <a:tailEnd/>
          </a:ln>
        </p:spPr>
      </p:pic>
      <p:pic>
        <p:nvPicPr>
          <p:cNvPr id="30734" name="Picture 13" descr="H:\Member Orgs\Rush.jpg"/>
          <p:cNvPicPr>
            <a:picLocks noChangeAspect="1" noChangeArrowheads="1"/>
          </p:cNvPicPr>
          <p:nvPr/>
        </p:nvPicPr>
        <p:blipFill>
          <a:blip r:embed="rId13" cstate="print"/>
          <a:srcRect/>
          <a:stretch>
            <a:fillRect/>
          </a:stretch>
        </p:blipFill>
        <p:spPr bwMode="auto">
          <a:xfrm>
            <a:off x="7315200" y="3810000"/>
            <a:ext cx="1169988" cy="1169988"/>
          </a:xfrm>
          <a:prstGeom prst="rect">
            <a:avLst/>
          </a:prstGeom>
          <a:noFill/>
          <a:ln w="9525">
            <a:noFill/>
            <a:miter lim="800000"/>
            <a:headEnd/>
            <a:tailEnd/>
          </a:ln>
        </p:spPr>
      </p:pic>
      <p:pic>
        <p:nvPicPr>
          <p:cNvPr id="30735" name="Picture 14" descr="H:\Member Orgs\SCAN.jpg"/>
          <p:cNvPicPr>
            <a:picLocks noChangeAspect="1" noChangeArrowheads="1"/>
          </p:cNvPicPr>
          <p:nvPr/>
        </p:nvPicPr>
        <p:blipFill>
          <a:blip r:embed="rId14" cstate="print"/>
          <a:srcRect/>
          <a:stretch>
            <a:fillRect/>
          </a:stretch>
        </p:blipFill>
        <p:spPr bwMode="auto">
          <a:xfrm>
            <a:off x="1295400" y="5181600"/>
            <a:ext cx="1189038" cy="1189038"/>
          </a:xfrm>
          <a:prstGeom prst="rect">
            <a:avLst/>
          </a:prstGeom>
          <a:noFill/>
          <a:ln w="9525">
            <a:noFill/>
            <a:miter lim="800000"/>
            <a:headEnd/>
            <a:tailEnd/>
          </a:ln>
        </p:spPr>
      </p:pic>
      <p:pic>
        <p:nvPicPr>
          <p:cNvPr id="30736" name="Picture 15" descr="H:\Member Orgs\UHF.gif"/>
          <p:cNvPicPr>
            <a:picLocks noChangeAspect="1" noChangeArrowheads="1"/>
          </p:cNvPicPr>
          <p:nvPr/>
        </p:nvPicPr>
        <p:blipFill>
          <a:blip r:embed="rId15" cstate="print"/>
          <a:srcRect/>
          <a:stretch>
            <a:fillRect/>
          </a:stretch>
        </p:blipFill>
        <p:spPr bwMode="auto">
          <a:xfrm>
            <a:off x="7162800" y="5562600"/>
            <a:ext cx="1524000" cy="428625"/>
          </a:xfrm>
          <a:prstGeom prst="rect">
            <a:avLst/>
          </a:prstGeom>
          <a:noFill/>
          <a:ln w="9525">
            <a:noFill/>
            <a:miter lim="800000"/>
            <a:headEnd/>
            <a:tailEnd/>
          </a:ln>
        </p:spPr>
      </p:pic>
      <p:pic>
        <p:nvPicPr>
          <p:cNvPr id="30737" name="Picture 16" descr="H:\Member Orgs\VNSNY.gif"/>
          <p:cNvPicPr>
            <a:picLocks noChangeAspect="1" noChangeArrowheads="1"/>
          </p:cNvPicPr>
          <p:nvPr/>
        </p:nvPicPr>
        <p:blipFill>
          <a:blip r:embed="rId16" cstate="print"/>
          <a:srcRect/>
          <a:stretch>
            <a:fillRect/>
          </a:stretch>
        </p:blipFill>
        <p:spPr bwMode="auto">
          <a:xfrm>
            <a:off x="5562600" y="5257800"/>
            <a:ext cx="1096963" cy="1096963"/>
          </a:xfrm>
          <a:prstGeom prst="rect">
            <a:avLst/>
          </a:prstGeom>
          <a:noFill/>
          <a:ln w="9525">
            <a:noFill/>
            <a:miter lim="800000"/>
            <a:headEnd/>
            <a:tailEnd/>
          </a:ln>
        </p:spPr>
      </p:pic>
      <p:pic>
        <p:nvPicPr>
          <p:cNvPr id="30738" name="Picture 5" descr="H:\Member Orgs\AHCA-NCAL.jpg"/>
          <p:cNvPicPr>
            <a:picLocks noChangeAspect="1" noChangeArrowheads="1"/>
          </p:cNvPicPr>
          <p:nvPr/>
        </p:nvPicPr>
        <p:blipFill>
          <a:blip r:embed="rId17" cstate="print"/>
          <a:srcRect t="41667" b="6250"/>
          <a:stretch>
            <a:fillRect/>
          </a:stretch>
        </p:blipFill>
        <p:spPr bwMode="auto">
          <a:xfrm>
            <a:off x="5257800" y="1828800"/>
            <a:ext cx="1592263" cy="762000"/>
          </a:xfrm>
          <a:prstGeom prst="rect">
            <a:avLst/>
          </a:prstGeom>
          <a:noFill/>
          <a:ln w="9525">
            <a:noFill/>
            <a:miter lim="800000"/>
            <a:headEnd/>
            <a:tailEnd/>
          </a:ln>
        </p:spPr>
      </p:pic>
      <p:pic>
        <p:nvPicPr>
          <p:cNvPr id="30739" name="Picture 2"/>
          <p:cNvPicPr>
            <a:picLocks noChangeAspect="1" noChangeArrowheads="1"/>
          </p:cNvPicPr>
          <p:nvPr/>
        </p:nvPicPr>
        <p:blipFill>
          <a:blip r:embed="rId18" cstate="print"/>
          <a:srcRect/>
          <a:stretch>
            <a:fillRect/>
          </a:stretch>
        </p:blipFill>
        <p:spPr bwMode="auto">
          <a:xfrm>
            <a:off x="3505200" y="2971800"/>
            <a:ext cx="2041525" cy="549275"/>
          </a:xfrm>
          <a:prstGeom prst="rect">
            <a:avLst/>
          </a:prstGeom>
          <a:noFill/>
          <a:ln w="9525">
            <a:noFill/>
            <a:miter lim="800000"/>
            <a:headEnd/>
            <a:tailEnd/>
          </a:ln>
        </p:spPr>
      </p:pic>
      <p:pic>
        <p:nvPicPr>
          <p:cNvPr id="30740" name="Picture 2"/>
          <p:cNvPicPr>
            <a:picLocks noChangeAspect="1" noChangeArrowheads="1"/>
          </p:cNvPicPr>
          <p:nvPr/>
        </p:nvPicPr>
        <p:blipFill>
          <a:blip r:embed="rId19" cstate="print"/>
          <a:srcRect/>
          <a:stretch>
            <a:fillRect/>
          </a:stretch>
        </p:blipFill>
        <p:spPr bwMode="auto">
          <a:xfrm>
            <a:off x="3276600" y="5486400"/>
            <a:ext cx="1646238" cy="700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822325" y="0"/>
            <a:ext cx="8229600" cy="1143000"/>
          </a:xfrm>
        </p:spPr>
        <p:txBody>
          <a:bodyPr/>
          <a:lstStyle/>
          <a:p>
            <a:pPr eaLnBrk="1" hangingPunct="1"/>
            <a:r>
              <a:rPr lang="en-US" smtClean="0"/>
              <a:t>GRANTS</a:t>
            </a:r>
          </a:p>
        </p:txBody>
      </p:sp>
      <p:sp>
        <p:nvSpPr>
          <p:cNvPr id="31747" name="Content Placeholder 2"/>
          <p:cNvSpPr>
            <a:spLocks noGrp="1"/>
          </p:cNvSpPr>
          <p:nvPr>
            <p:ph idx="1"/>
          </p:nvPr>
        </p:nvSpPr>
        <p:spPr/>
        <p:txBody>
          <a:bodyPr/>
          <a:lstStyle/>
          <a:p>
            <a:pPr eaLnBrk="1" hangingPunct="1"/>
            <a:endParaRPr lang="en-US" smtClean="0"/>
          </a:p>
          <a:p>
            <a:pPr eaLnBrk="1" hangingPunct="1"/>
            <a:r>
              <a:rPr lang="en-US" smtClean="0"/>
              <a:t>The SCAN Foundation</a:t>
            </a:r>
          </a:p>
          <a:p>
            <a:pPr eaLnBrk="1" hangingPunct="1"/>
            <a:endParaRPr lang="en-US" smtClean="0"/>
          </a:p>
          <a:p>
            <a:pPr eaLnBrk="1" hangingPunct="1"/>
            <a:r>
              <a:rPr lang="en-US" smtClean="0"/>
              <a:t>The Commonwealth Fund</a:t>
            </a:r>
          </a:p>
          <a:p>
            <a:pPr eaLnBrk="1" hangingPunct="1"/>
            <a:endParaRPr lang="en-US" smtClean="0"/>
          </a:p>
          <a:p>
            <a:pPr eaLnBrk="1" hangingPunct="1"/>
            <a:r>
              <a:rPr lang="en-US" smtClean="0"/>
              <a:t>AHRQ- The Agency for Healthcare Research and Quality</a:t>
            </a:r>
          </a:p>
        </p:txBody>
      </p:sp>
      <p:pic>
        <p:nvPicPr>
          <p:cNvPr id="31748" name="Picture 14" descr="H:\Member Orgs\SCAN.jpg"/>
          <p:cNvPicPr>
            <a:picLocks noChangeAspect="1" noChangeArrowheads="1"/>
          </p:cNvPicPr>
          <p:nvPr/>
        </p:nvPicPr>
        <p:blipFill>
          <a:blip r:embed="rId2" cstate="print"/>
          <a:srcRect/>
          <a:stretch>
            <a:fillRect/>
          </a:stretch>
        </p:blipFill>
        <p:spPr bwMode="auto">
          <a:xfrm>
            <a:off x="7092950" y="1557338"/>
            <a:ext cx="1187450" cy="1187450"/>
          </a:xfrm>
          <a:prstGeom prst="rect">
            <a:avLst/>
          </a:prstGeom>
          <a:noFill/>
          <a:ln w="9525">
            <a:noFill/>
            <a:miter lim="800000"/>
            <a:headEnd/>
            <a:tailEnd/>
          </a:ln>
        </p:spPr>
      </p:pic>
      <p:pic>
        <p:nvPicPr>
          <p:cNvPr id="31749" name="Picture 30" descr="H:\Member Orgs\CMWF.jpg"/>
          <p:cNvPicPr>
            <a:picLocks noChangeAspect="1" noChangeArrowheads="1"/>
          </p:cNvPicPr>
          <p:nvPr/>
        </p:nvPicPr>
        <p:blipFill>
          <a:blip r:embed="rId3" cstate="print"/>
          <a:srcRect/>
          <a:stretch>
            <a:fillRect/>
          </a:stretch>
        </p:blipFill>
        <p:spPr bwMode="auto">
          <a:xfrm>
            <a:off x="7308850" y="3284538"/>
            <a:ext cx="914400" cy="91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2"/>
          <p:cNvSpPr>
            <a:spLocks noGrp="1"/>
          </p:cNvSpPr>
          <p:nvPr>
            <p:ph idx="1"/>
          </p:nvPr>
        </p:nvSpPr>
        <p:spPr>
          <a:xfrm>
            <a:off x="914400" y="1752600"/>
            <a:ext cx="7696200" cy="4572000"/>
          </a:xfrm>
        </p:spPr>
        <p:txBody>
          <a:bodyPr/>
          <a:lstStyle/>
          <a:p>
            <a:pPr algn="ctr"/>
            <a:endParaRPr lang="en-US" sz="2800" smtClean="0"/>
          </a:p>
          <a:p>
            <a:pPr algn="ctr">
              <a:buFontTx/>
              <a:buNone/>
            </a:pPr>
            <a:r>
              <a:rPr lang="en-US" sz="5400" smtClean="0"/>
              <a:t>Accomplishments </a:t>
            </a:r>
          </a:p>
          <a:p>
            <a:pPr algn="ctr">
              <a:buFontTx/>
              <a:buNone/>
            </a:pPr>
            <a:r>
              <a:rPr lang="en-US" sz="5400" smtClean="0"/>
              <a:t>To </a:t>
            </a:r>
          </a:p>
          <a:p>
            <a:pPr algn="ctr">
              <a:buFontTx/>
              <a:buNone/>
            </a:pPr>
            <a:r>
              <a:rPr lang="en-US" sz="5400" smtClean="0"/>
              <a:t>Date</a:t>
            </a:r>
          </a:p>
        </p:txBody>
      </p:sp>
      <p:pic>
        <p:nvPicPr>
          <p:cNvPr id="32771" name="Picture 3" descr="small ltqa rgb (2).JPG"/>
          <p:cNvPicPr>
            <a:picLocks noChangeAspect="1"/>
          </p:cNvPicPr>
          <p:nvPr/>
        </p:nvPicPr>
        <p:blipFill>
          <a:blip r:embed="rId2" cstate="print"/>
          <a:srcRect/>
          <a:stretch>
            <a:fillRect/>
          </a:stretch>
        </p:blipFill>
        <p:spPr bwMode="auto">
          <a:xfrm>
            <a:off x="3352800" y="228600"/>
            <a:ext cx="25400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762000" y="457200"/>
            <a:ext cx="7924800" cy="609600"/>
          </a:xfrm>
        </p:spPr>
        <p:txBody>
          <a:bodyPr lIns="91440" tIns="45720" rIns="91440" bIns="45720" anchor="t"/>
          <a:lstStyle/>
          <a:p>
            <a:r>
              <a:rPr lang="en-US" sz="3200" smtClean="0">
                <a:cs typeface="Arial" charset="0"/>
              </a:rPr>
              <a:t>Measure Applications Partnership</a:t>
            </a:r>
          </a:p>
        </p:txBody>
      </p:sp>
      <p:sp>
        <p:nvSpPr>
          <p:cNvPr id="15363" name="Content Placeholder 1"/>
          <p:cNvSpPr>
            <a:spLocks noGrp="1"/>
          </p:cNvSpPr>
          <p:nvPr>
            <p:ph idx="1"/>
          </p:nvPr>
        </p:nvSpPr>
        <p:spPr>
          <a:xfrm>
            <a:off x="609600" y="2133600"/>
            <a:ext cx="7924800" cy="4144963"/>
          </a:xfrm>
        </p:spPr>
        <p:txBody>
          <a:bodyPr/>
          <a:lstStyle/>
          <a:p>
            <a:pPr indent="0">
              <a:spcBef>
                <a:spcPct val="0"/>
              </a:spcBef>
              <a:buFontTx/>
              <a:buNone/>
            </a:pPr>
            <a:r>
              <a:rPr lang="en-US" sz="2800" smtClean="0">
                <a:cs typeface="Arial" charset="0"/>
              </a:rPr>
              <a:t>Health reform legislation, the Affordable Care Act (ACA), requires HHS to contract with the consensus-based entity (i.e., NQF) to </a:t>
            </a:r>
            <a:r>
              <a:rPr lang="en-US" sz="2800" b="1" smtClean="0">
                <a:cs typeface="Arial" charset="0"/>
              </a:rPr>
              <a:t>“convene multi-stakeholder groups to provide input on the selection of quality measures” for public reporting, payment, and other programs.</a:t>
            </a:r>
          </a:p>
          <a:p>
            <a:pPr indent="0">
              <a:buFontTx/>
              <a:buNone/>
            </a:pPr>
            <a:endParaRPr lang="en-US" smtClean="0"/>
          </a:p>
        </p:txBody>
      </p:sp>
      <p:sp>
        <p:nvSpPr>
          <p:cNvPr id="15364" name="Text Placeholder 2"/>
          <p:cNvSpPr>
            <a:spLocks noGrp="1"/>
          </p:cNvSpPr>
          <p:nvPr>
            <p:ph type="body" sz="quarter" idx="13"/>
          </p:nvPr>
        </p:nvSpPr>
        <p:spPr>
          <a:xfrm>
            <a:off x="609600" y="1600200"/>
            <a:ext cx="7924800" cy="533400"/>
          </a:xfrm>
        </p:spPr>
        <p:txBody>
          <a:bodyPr/>
          <a:lstStyle/>
          <a:p>
            <a:r>
              <a:rPr lang="en-US" smtClean="0">
                <a:cs typeface="Arial" charset="0"/>
              </a:rPr>
              <a:t>Statutory Authority</a:t>
            </a:r>
          </a:p>
          <a:p>
            <a:endParaRPr lang="en-US" smtClean="0"/>
          </a:p>
        </p:txBody>
      </p:sp>
    </p:spTree>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3"/>
          <p:cNvSpPr>
            <a:spLocks noGrp="1"/>
          </p:cNvSpPr>
          <p:nvPr>
            <p:ph type="title"/>
          </p:nvPr>
        </p:nvSpPr>
        <p:spPr>
          <a:xfrm>
            <a:off x="822325" y="92075"/>
            <a:ext cx="8229600" cy="1143000"/>
          </a:xfrm>
        </p:spPr>
        <p:txBody>
          <a:bodyPr/>
          <a:lstStyle/>
          <a:p>
            <a:pPr eaLnBrk="1" hangingPunct="1"/>
            <a:r>
              <a:rPr lang="en-US" smtClean="0"/>
              <a:t>Quality Measurement Workgroup Report</a:t>
            </a:r>
          </a:p>
        </p:txBody>
      </p:sp>
      <p:pic>
        <p:nvPicPr>
          <p:cNvPr id="33795" name="Picture 2"/>
          <p:cNvPicPr>
            <a:picLocks noGrp="1" noChangeAspect="1" noChangeArrowheads="1"/>
          </p:cNvPicPr>
          <p:nvPr>
            <p:ph sz="half" idx="1"/>
          </p:nvPr>
        </p:nvPicPr>
        <p:blipFill>
          <a:blip r:embed="rId2" cstate="print"/>
          <a:srcRect/>
          <a:stretch>
            <a:fillRect/>
          </a:stretch>
        </p:blipFill>
        <p:spPr>
          <a:xfrm>
            <a:off x="822325" y="1371600"/>
            <a:ext cx="3640138" cy="4572000"/>
          </a:xfrm>
          <a:ln>
            <a:solidFill>
              <a:schemeClr val="tx1"/>
            </a:solidFill>
          </a:ln>
        </p:spPr>
      </p:pic>
      <p:sp>
        <p:nvSpPr>
          <p:cNvPr id="6" name="Content Placeholder 5"/>
          <p:cNvSpPr>
            <a:spLocks noGrp="1"/>
          </p:cNvSpPr>
          <p:nvPr>
            <p:ph sz="half" idx="2"/>
          </p:nvPr>
        </p:nvSpPr>
        <p:spPr>
          <a:xfrm>
            <a:off x="4754563" y="1371600"/>
            <a:ext cx="4038600" cy="4525963"/>
          </a:xfrm>
        </p:spPr>
        <p:txBody>
          <a:bodyPr rtlCol="0">
            <a:normAutofit fontScale="70000" lnSpcReduction="20000"/>
          </a:bodyPr>
          <a:lstStyle/>
          <a:p>
            <a:pPr eaLnBrk="1" fontAlgn="auto" hangingPunct="1">
              <a:spcBef>
                <a:spcPts val="600"/>
              </a:spcBef>
              <a:spcAft>
                <a:spcPts val="600"/>
              </a:spcAft>
              <a:buFont typeface="Arial" pitchFamily="34" charset="0"/>
              <a:buChar char="•"/>
              <a:defRPr/>
            </a:pPr>
            <a:r>
              <a:rPr lang="en-US" dirty="0" smtClean="0"/>
              <a:t>Achieved consensus on domains for measurement of transitional care in LTSS</a:t>
            </a:r>
          </a:p>
          <a:p>
            <a:pPr lvl="1" eaLnBrk="1" fontAlgn="auto" hangingPunct="1">
              <a:spcBef>
                <a:spcPts val="600"/>
              </a:spcBef>
              <a:spcAft>
                <a:spcPts val="600"/>
              </a:spcAft>
              <a:buFont typeface="Arial" pitchFamily="34" charset="0"/>
              <a:buChar char="–"/>
              <a:defRPr/>
            </a:pPr>
            <a:r>
              <a:rPr lang="en-US" dirty="0" smtClean="0"/>
              <a:t>Person/Family Centered Care</a:t>
            </a:r>
          </a:p>
          <a:p>
            <a:pPr lvl="1" eaLnBrk="1" fontAlgn="auto" hangingPunct="1">
              <a:spcBef>
                <a:spcPts val="600"/>
              </a:spcBef>
              <a:spcAft>
                <a:spcPts val="600"/>
              </a:spcAft>
              <a:buFont typeface="Arial" pitchFamily="34" charset="0"/>
              <a:buChar char="–"/>
              <a:defRPr/>
            </a:pPr>
            <a:r>
              <a:rPr lang="en-US" dirty="0" smtClean="0"/>
              <a:t>Transitional Care Processes</a:t>
            </a:r>
          </a:p>
          <a:p>
            <a:pPr lvl="1" eaLnBrk="1" fontAlgn="auto" hangingPunct="1">
              <a:spcBef>
                <a:spcPts val="600"/>
              </a:spcBef>
              <a:spcAft>
                <a:spcPts val="600"/>
              </a:spcAft>
              <a:buFont typeface="Arial" pitchFamily="34" charset="0"/>
              <a:buChar char="–"/>
              <a:defRPr/>
            </a:pPr>
            <a:r>
              <a:rPr lang="en-US" dirty="0" smtClean="0"/>
              <a:t>Performance Outcomes</a:t>
            </a:r>
          </a:p>
          <a:p>
            <a:pPr eaLnBrk="1" fontAlgn="auto" hangingPunct="1">
              <a:spcBef>
                <a:spcPts val="600"/>
              </a:spcBef>
              <a:spcAft>
                <a:spcPts val="600"/>
              </a:spcAft>
              <a:buFont typeface="Arial" pitchFamily="34" charset="0"/>
              <a:buChar char="•"/>
              <a:defRPr/>
            </a:pPr>
            <a:r>
              <a:rPr lang="en-US" dirty="0" smtClean="0"/>
              <a:t>Identified and recommended set of 12 transitional care measures</a:t>
            </a:r>
          </a:p>
          <a:p>
            <a:pPr eaLnBrk="1" fontAlgn="auto" hangingPunct="1">
              <a:spcBef>
                <a:spcPts val="600"/>
              </a:spcBef>
              <a:spcAft>
                <a:spcPts val="600"/>
              </a:spcAft>
              <a:buFont typeface="Arial" pitchFamily="34" charset="0"/>
              <a:buChar char="•"/>
              <a:defRPr/>
            </a:pPr>
            <a:r>
              <a:rPr lang="en-US" dirty="0" smtClean="0"/>
              <a:t>Identified  gaps in measurement relevant to transitional care which represent areas for measure development and/or research</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idx="4294967295"/>
          </p:nvPr>
        </p:nvSpPr>
        <p:spPr>
          <a:xfrm>
            <a:off x="914400" y="152400"/>
            <a:ext cx="8229600" cy="914400"/>
          </a:xfrm>
        </p:spPr>
        <p:txBody>
          <a:bodyPr/>
          <a:lstStyle/>
          <a:p>
            <a:pPr eaLnBrk="1" hangingPunct="1"/>
            <a:r>
              <a:rPr lang="en-US" sz="2800" smtClean="0">
                <a:solidFill>
                  <a:schemeClr val="accent1"/>
                </a:solidFill>
              </a:rPr>
              <a:t>Gaps in Transitional Care Measurement</a:t>
            </a:r>
          </a:p>
        </p:txBody>
      </p:sp>
      <p:sp>
        <p:nvSpPr>
          <p:cNvPr id="34819" name="Content Placeholder 2"/>
          <p:cNvSpPr>
            <a:spLocks noGrp="1"/>
          </p:cNvSpPr>
          <p:nvPr>
            <p:ph idx="4294967295"/>
          </p:nvPr>
        </p:nvSpPr>
        <p:spPr>
          <a:xfrm>
            <a:off x="914400" y="1219200"/>
            <a:ext cx="8229600" cy="4525963"/>
          </a:xfrm>
        </p:spPr>
        <p:txBody>
          <a:bodyPr/>
          <a:lstStyle/>
          <a:p>
            <a:pPr eaLnBrk="1" hangingPunct="1">
              <a:spcBef>
                <a:spcPts val="600"/>
              </a:spcBef>
              <a:spcAft>
                <a:spcPts val="600"/>
              </a:spcAft>
              <a:buClr>
                <a:srgbClr val="C4BD97"/>
              </a:buClr>
            </a:pPr>
            <a:r>
              <a:rPr lang="en-US" sz="2400" smtClean="0"/>
              <a:t>Person and family-centeredness (beyond clinical outcomes)</a:t>
            </a:r>
          </a:p>
          <a:p>
            <a:pPr eaLnBrk="1" hangingPunct="1">
              <a:spcBef>
                <a:spcPts val="600"/>
              </a:spcBef>
              <a:spcAft>
                <a:spcPts val="600"/>
              </a:spcAft>
              <a:buClr>
                <a:srgbClr val="C4BD97"/>
              </a:buClr>
            </a:pPr>
            <a:r>
              <a:rPr lang="en-US" sz="2400" smtClean="0"/>
              <a:t>Process and outcome measures for older adults with cognitive impairment and those receiving palliative care</a:t>
            </a:r>
          </a:p>
          <a:p>
            <a:pPr eaLnBrk="1" hangingPunct="1">
              <a:spcBef>
                <a:spcPts val="600"/>
              </a:spcBef>
              <a:spcAft>
                <a:spcPts val="600"/>
              </a:spcAft>
              <a:buClr>
                <a:srgbClr val="C4BD97"/>
              </a:buClr>
            </a:pPr>
            <a:r>
              <a:rPr lang="en-US" sz="2400" smtClean="0"/>
              <a:t>Transitional care management across episodes of care</a:t>
            </a:r>
          </a:p>
          <a:p>
            <a:pPr eaLnBrk="1" hangingPunct="1">
              <a:spcBef>
                <a:spcPts val="600"/>
              </a:spcBef>
              <a:spcAft>
                <a:spcPts val="600"/>
              </a:spcAft>
              <a:buClr>
                <a:srgbClr val="C4BD97"/>
              </a:buClr>
            </a:pPr>
            <a:r>
              <a:rPr lang="en-US" sz="2400" smtClean="0"/>
              <a:t>Discharge readiness and social support</a:t>
            </a:r>
          </a:p>
          <a:p>
            <a:pPr eaLnBrk="1" hangingPunct="1">
              <a:spcBef>
                <a:spcPts val="600"/>
              </a:spcBef>
              <a:spcAft>
                <a:spcPts val="600"/>
              </a:spcAft>
              <a:buClr>
                <a:srgbClr val="C4BD97"/>
              </a:buClr>
            </a:pPr>
            <a:r>
              <a:rPr lang="en-US" sz="2400" smtClean="0"/>
              <a:t>Preventive care </a:t>
            </a:r>
          </a:p>
          <a:p>
            <a:pPr eaLnBrk="1" hangingPunct="1">
              <a:spcBef>
                <a:spcPts val="600"/>
              </a:spcBef>
              <a:spcAft>
                <a:spcPts val="600"/>
              </a:spcAft>
              <a:buClr>
                <a:srgbClr val="C4BD97"/>
              </a:buClr>
            </a:pPr>
            <a:r>
              <a:rPr lang="en-US" sz="2400" smtClean="0"/>
              <a:t>Access to, cost and cost-effectiveness of transitional care</a:t>
            </a:r>
          </a:p>
          <a:p>
            <a:pPr eaLnBrk="1" hangingPunct="1">
              <a:spcBef>
                <a:spcPts val="600"/>
              </a:spcBef>
              <a:spcAft>
                <a:spcPts val="600"/>
              </a:spcAft>
              <a:buClr>
                <a:srgbClr val="C4BD97"/>
              </a:buClr>
            </a:pPr>
            <a:r>
              <a:rPr lang="en-US" sz="2400" smtClean="0"/>
              <a:t>Disparities and measures reflective of unique subpopulations</a:t>
            </a:r>
          </a:p>
          <a:p>
            <a:pPr eaLnBrk="1" hangingPunct="1">
              <a:spcBef>
                <a:spcPts val="600"/>
              </a:spcBef>
              <a:spcAft>
                <a:spcPts val="600"/>
              </a:spcAft>
              <a:buClr>
                <a:srgbClr val="C4BD97"/>
              </a:buClr>
            </a:pPr>
            <a:r>
              <a:rPr lang="en-US" sz="2400" smtClean="0"/>
              <a:t>Performance of measure “bundle”</a:t>
            </a:r>
          </a:p>
        </p:txBody>
      </p:sp>
      <p:sp>
        <p:nvSpPr>
          <p:cNvPr id="34820" name="Slide Number Placeholder 3"/>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eaLnBrk="0" hangingPunct="0"/>
            <a:fld id="{7F1E1901-20CA-4346-A6E8-6EFFE3BF09D6}" type="slidenum">
              <a:rPr lang="en-US" sz="1200">
                <a:solidFill>
                  <a:srgbClr val="898989"/>
                </a:solidFill>
                <a:latin typeface="Calibri" pitchFamily="34" charset="0"/>
              </a:rPr>
              <a:pPr algn="r" eaLnBrk="0" hangingPunct="0"/>
              <a:t>21</a:t>
            </a:fld>
            <a:endParaRPr lang="en-US" sz="120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822325" y="92075"/>
            <a:ext cx="8229600" cy="898525"/>
          </a:xfrm>
        </p:spPr>
        <p:txBody>
          <a:bodyPr/>
          <a:lstStyle/>
          <a:p>
            <a:pPr eaLnBrk="1" hangingPunct="1"/>
            <a:r>
              <a:rPr lang="en-US" smtClean="0"/>
              <a:t>White Paper on Preventable Hospitalizations</a:t>
            </a:r>
          </a:p>
        </p:txBody>
      </p:sp>
      <p:pic>
        <p:nvPicPr>
          <p:cNvPr id="35843" name="Picture 4"/>
          <p:cNvPicPr>
            <a:picLocks noGrp="1" noChangeAspect="1" noChangeArrowheads="1"/>
          </p:cNvPicPr>
          <p:nvPr>
            <p:ph sz="half" idx="1"/>
          </p:nvPr>
        </p:nvPicPr>
        <p:blipFill>
          <a:blip r:embed="rId3" cstate="print"/>
          <a:srcRect/>
          <a:stretch>
            <a:fillRect/>
          </a:stretch>
        </p:blipFill>
        <p:spPr>
          <a:xfrm>
            <a:off x="5562600" y="838200"/>
            <a:ext cx="3362325" cy="4221163"/>
          </a:xfrm>
          <a:ln>
            <a:solidFill>
              <a:schemeClr val="tx1"/>
            </a:solidFill>
          </a:ln>
        </p:spPr>
      </p:pic>
      <p:sp>
        <p:nvSpPr>
          <p:cNvPr id="4" name="Content Placeholder 3"/>
          <p:cNvSpPr>
            <a:spLocks noGrp="1"/>
          </p:cNvSpPr>
          <p:nvPr>
            <p:ph sz="half" idx="2"/>
          </p:nvPr>
        </p:nvSpPr>
        <p:spPr>
          <a:xfrm>
            <a:off x="838200" y="838200"/>
            <a:ext cx="4694238" cy="5791200"/>
          </a:xfrm>
        </p:spPr>
        <p:txBody>
          <a:bodyPr rtlCol="0">
            <a:normAutofit fontScale="40000" lnSpcReduction="20000"/>
          </a:bodyPr>
          <a:lstStyle/>
          <a:p>
            <a:pPr eaLnBrk="1" fontAlgn="auto" hangingPunct="1">
              <a:spcBef>
                <a:spcPts val="600"/>
              </a:spcBef>
              <a:spcAft>
                <a:spcPts val="600"/>
              </a:spcAft>
              <a:buFont typeface="Arial" pitchFamily="34" charset="0"/>
              <a:buChar char="•"/>
              <a:defRPr/>
            </a:pPr>
            <a:r>
              <a:rPr lang="en-US" sz="3500" dirty="0" smtClean="0"/>
              <a:t>Although </a:t>
            </a:r>
            <a:r>
              <a:rPr lang="en-US" sz="3500" dirty="0"/>
              <a:t>the decision to go to the hospital is often made in </a:t>
            </a:r>
            <a:r>
              <a:rPr lang="en-US" sz="3500" dirty="0" smtClean="0"/>
              <a:t>LTSS settings</a:t>
            </a:r>
            <a:r>
              <a:rPr lang="en-US" sz="3500" dirty="0"/>
              <a:t>, there are no available validated measures to help long-term care organizations determine what is a preventable hospitalization. </a:t>
            </a:r>
            <a:endParaRPr lang="en-US" sz="3500" dirty="0" smtClean="0"/>
          </a:p>
          <a:p>
            <a:pPr eaLnBrk="1" fontAlgn="auto" hangingPunct="1">
              <a:spcBef>
                <a:spcPts val="600"/>
              </a:spcBef>
              <a:spcAft>
                <a:spcPts val="600"/>
              </a:spcAft>
              <a:buFont typeface="Arial" pitchFamily="34" charset="0"/>
              <a:buChar char="•"/>
              <a:defRPr/>
            </a:pPr>
            <a:r>
              <a:rPr lang="en-US" sz="3500" dirty="0"/>
              <a:t>The paper includes seven recommendations for the LTQA to pursue. These include:</a:t>
            </a:r>
          </a:p>
          <a:p>
            <a:pPr lvl="1" eaLnBrk="1" fontAlgn="auto" hangingPunct="1">
              <a:spcBef>
                <a:spcPts val="600"/>
              </a:spcBef>
              <a:spcAft>
                <a:spcPts val="600"/>
              </a:spcAft>
              <a:buFont typeface="Arial" pitchFamily="34" charset="0"/>
              <a:buChar char="–"/>
              <a:defRPr/>
            </a:pPr>
            <a:r>
              <a:rPr lang="en-US" sz="3500" dirty="0"/>
              <a:t>Defining preventable hospitalizations in general instead of by setting.</a:t>
            </a:r>
          </a:p>
          <a:p>
            <a:pPr lvl="1" eaLnBrk="1" fontAlgn="auto" hangingPunct="1">
              <a:spcBef>
                <a:spcPts val="600"/>
              </a:spcBef>
              <a:spcAft>
                <a:spcPts val="600"/>
              </a:spcAft>
              <a:buFont typeface="Arial" pitchFamily="34" charset="0"/>
              <a:buChar char="–"/>
              <a:defRPr/>
            </a:pPr>
            <a:r>
              <a:rPr lang="en-US" sz="3500" dirty="0"/>
              <a:t>Defining as precisely as possible the population receiving </a:t>
            </a:r>
            <a:r>
              <a:rPr lang="en-US" sz="3500" dirty="0" smtClean="0"/>
              <a:t>LTSS.</a:t>
            </a:r>
            <a:endParaRPr lang="en-US" sz="3500" dirty="0"/>
          </a:p>
          <a:p>
            <a:pPr lvl="1" eaLnBrk="1" fontAlgn="auto" hangingPunct="1">
              <a:spcBef>
                <a:spcPts val="600"/>
              </a:spcBef>
              <a:spcAft>
                <a:spcPts val="600"/>
              </a:spcAft>
              <a:buFont typeface="Arial" pitchFamily="34" charset="0"/>
              <a:buChar char="–"/>
              <a:defRPr/>
            </a:pPr>
            <a:r>
              <a:rPr lang="en-US" sz="3500" dirty="0"/>
              <a:t>Beginning a process to develop appropriate measures or measure-based procedures to identify potentially preventable hospitalizations in the LTQA population.</a:t>
            </a:r>
          </a:p>
          <a:p>
            <a:pPr lvl="1" eaLnBrk="1" fontAlgn="auto" hangingPunct="1">
              <a:spcBef>
                <a:spcPts val="600"/>
              </a:spcBef>
              <a:spcAft>
                <a:spcPts val="600"/>
              </a:spcAft>
              <a:buFont typeface="Arial" pitchFamily="34" charset="0"/>
              <a:buChar char="–"/>
              <a:defRPr/>
            </a:pPr>
            <a:r>
              <a:rPr lang="en-US" sz="3500" dirty="0"/>
              <a:t>Advocating for studies of measures.</a:t>
            </a:r>
          </a:p>
          <a:p>
            <a:pPr lvl="1" eaLnBrk="1" fontAlgn="auto" hangingPunct="1">
              <a:spcBef>
                <a:spcPts val="600"/>
              </a:spcBef>
              <a:spcAft>
                <a:spcPts val="600"/>
              </a:spcAft>
              <a:buFont typeface="Arial" pitchFamily="34" charset="0"/>
              <a:buChar char="–"/>
              <a:defRPr/>
            </a:pPr>
            <a:r>
              <a:rPr lang="en-US" sz="3500" dirty="0"/>
              <a:t>Advocating with CMS for rigorous monitoring of programs designed to reduce preventable hospitalizations</a:t>
            </a:r>
            <a:r>
              <a:rPr lang="en-US" sz="3500" dirty="0" smtClean="0"/>
              <a:t>.</a:t>
            </a:r>
          </a:p>
          <a:p>
            <a:pPr lvl="1" eaLnBrk="1" fontAlgn="auto" hangingPunct="1">
              <a:spcBef>
                <a:spcPts val="600"/>
              </a:spcBef>
              <a:spcAft>
                <a:spcPts val="600"/>
              </a:spcAft>
              <a:buFont typeface="Arial" pitchFamily="34" charset="0"/>
              <a:buChar char="–"/>
              <a:defRPr/>
            </a:pPr>
            <a:r>
              <a:rPr lang="en-US" sz="3500" dirty="0" smtClean="0"/>
              <a:t>Expanding education for clinicians who trigger hospitalizations.</a:t>
            </a:r>
          </a:p>
          <a:p>
            <a:pPr lvl="1" eaLnBrk="1" fontAlgn="auto" hangingPunct="1">
              <a:spcBef>
                <a:spcPts val="600"/>
              </a:spcBef>
              <a:spcAft>
                <a:spcPts val="600"/>
              </a:spcAft>
              <a:buFont typeface="Arial" pitchFamily="34" charset="0"/>
              <a:buChar char="–"/>
              <a:defRPr/>
            </a:pPr>
            <a:r>
              <a:rPr lang="en-US" sz="3500" dirty="0" smtClean="0"/>
              <a:t>Advocating for expanded implementation of existing tools for reducing preventable hospitalizations.</a:t>
            </a:r>
            <a:endParaRPr lang="en-US" sz="3500" dirty="0"/>
          </a:p>
        </p:txBody>
      </p:sp>
      <p:sp>
        <p:nvSpPr>
          <p:cNvPr id="35845" name="TextBox 8"/>
          <p:cNvSpPr txBox="1">
            <a:spLocks noChangeArrowheads="1"/>
          </p:cNvSpPr>
          <p:nvPr/>
        </p:nvSpPr>
        <p:spPr bwMode="auto">
          <a:xfrm>
            <a:off x="1066800" y="5486400"/>
            <a:ext cx="6400800" cy="369888"/>
          </a:xfrm>
          <a:prstGeom prst="rect">
            <a:avLst/>
          </a:prstGeom>
          <a:noFill/>
          <a:ln w="9525">
            <a:noFill/>
            <a:miter lim="800000"/>
            <a:headEnd/>
            <a:tailEnd/>
          </a:ln>
        </p:spPr>
        <p:txBody>
          <a:bodyPr>
            <a:spAutoFit/>
          </a:bodyPr>
          <a:lstStyle/>
          <a:p>
            <a:endParaRPr lang="en-US">
              <a:latin typeface="Calibri"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idx="4294967295"/>
          </p:nvPr>
        </p:nvSpPr>
        <p:spPr>
          <a:xfrm>
            <a:off x="914400" y="0"/>
            <a:ext cx="8229600" cy="1143000"/>
          </a:xfrm>
        </p:spPr>
        <p:txBody>
          <a:bodyPr/>
          <a:lstStyle/>
          <a:p>
            <a:pPr eaLnBrk="1" hangingPunct="1"/>
            <a:r>
              <a:rPr lang="en-US" sz="3200" smtClean="0">
                <a:solidFill>
                  <a:schemeClr val="accent1"/>
                </a:solidFill>
              </a:rPr>
              <a:t> Health Affairs -The Care Span</a:t>
            </a:r>
            <a:br>
              <a:rPr lang="en-US" sz="3200" smtClean="0">
                <a:solidFill>
                  <a:schemeClr val="accent1"/>
                </a:solidFill>
              </a:rPr>
            </a:br>
            <a:r>
              <a:rPr lang="en-US" sz="3200" smtClean="0">
                <a:solidFill>
                  <a:schemeClr val="accent1"/>
                </a:solidFill>
              </a:rPr>
              <a:t>July 2012</a:t>
            </a:r>
          </a:p>
        </p:txBody>
      </p:sp>
      <p:sp>
        <p:nvSpPr>
          <p:cNvPr id="36867" name="Content Placeholder 2"/>
          <p:cNvSpPr>
            <a:spLocks noGrp="1"/>
          </p:cNvSpPr>
          <p:nvPr>
            <p:ph idx="4294967295"/>
          </p:nvPr>
        </p:nvSpPr>
        <p:spPr>
          <a:xfrm>
            <a:off x="914400" y="1295400"/>
            <a:ext cx="8229600" cy="4525963"/>
          </a:xfrm>
        </p:spPr>
        <p:txBody>
          <a:bodyPr/>
          <a:lstStyle/>
          <a:p>
            <a:pPr eaLnBrk="1" hangingPunct="1"/>
            <a:r>
              <a:rPr lang="en-US" sz="3000" b="1" i="1" smtClean="0"/>
              <a:t>Unintended Consequences Of Steps To Cut Readmissions And Reform Payment May Threaten Care of Vulnerable Older Adults</a:t>
            </a:r>
          </a:p>
          <a:p>
            <a:pPr algn="ctr" eaLnBrk="1" hangingPunct="1"/>
            <a:r>
              <a:rPr lang="en-US" sz="1800" i="1" smtClean="0"/>
              <a:t>by Mary Naylor, Ellen Kurtzman, David Grabowski, Charlene Harrington, </a:t>
            </a:r>
          </a:p>
          <a:p>
            <a:pPr algn="ctr" eaLnBrk="1" hangingPunct="1">
              <a:buFontTx/>
              <a:buNone/>
            </a:pPr>
            <a:r>
              <a:rPr lang="en-US" sz="1800" i="1" smtClean="0"/>
              <a:t>	      Mark McClellan, Susan Reinhard</a:t>
            </a:r>
          </a:p>
          <a:p>
            <a:pPr lvl="1" eaLnBrk="1" hangingPunct="1"/>
            <a:r>
              <a:rPr lang="en-US" sz="2000" smtClean="0"/>
              <a:t>Selected ACA Provisions—Impact on Transitions Among Older Adults Receiving LTSS</a:t>
            </a:r>
          </a:p>
          <a:p>
            <a:pPr lvl="2" eaLnBrk="1" hangingPunct="1"/>
            <a:r>
              <a:rPr lang="en-US" sz="2000" smtClean="0"/>
              <a:t>Readmissions -  Section 3025</a:t>
            </a:r>
          </a:p>
          <a:p>
            <a:pPr lvl="2" eaLnBrk="1" hangingPunct="1"/>
            <a:r>
              <a:rPr lang="en-US" sz="2000" smtClean="0"/>
              <a:t>Bundled payments – Section 3023</a:t>
            </a:r>
          </a:p>
          <a:p>
            <a:pPr lvl="2" eaLnBrk="1" hangingPunct="1"/>
            <a:r>
              <a:rPr lang="en-US" sz="2000" smtClean="0"/>
              <a:t>CCTP  - Section 3026</a:t>
            </a:r>
          </a:p>
          <a:p>
            <a:pPr eaLnBrk="1" hangingPunct="1"/>
            <a:r>
              <a:rPr lang="en-US" sz="3000" smtClean="0"/>
              <a:t>Two webinars in August</a:t>
            </a:r>
          </a:p>
          <a:p>
            <a:pPr eaLnBrk="1" hangingPunct="1">
              <a:buFontTx/>
              <a:buNone/>
            </a:pPr>
            <a:endParaRPr lang="en-US" sz="1400" smtClean="0"/>
          </a:p>
          <a:p>
            <a:pPr eaLnBrk="1" hangingPunct="1">
              <a:buFontTx/>
              <a:buNone/>
            </a:pPr>
            <a:r>
              <a:rPr lang="en-US" sz="1400" smtClean="0"/>
              <a:t>This work is funded by The Commonwealth Fund</a:t>
            </a:r>
          </a:p>
          <a:p>
            <a:pPr lvl="2" eaLnBrk="1" hangingPunct="1"/>
            <a:endParaRPr lang="en-US" smtClean="0"/>
          </a:p>
          <a:p>
            <a:pPr lvl="2" eaLnBrk="1" hangingPunct="1"/>
            <a:endParaRPr 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3"/>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eaLnBrk="0" hangingPunct="0"/>
            <a:fld id="{9162A8DC-91A5-438D-8C63-10940177D5EF}" type="slidenum">
              <a:rPr lang="en-US" sz="1200">
                <a:solidFill>
                  <a:srgbClr val="898989"/>
                </a:solidFill>
              </a:rPr>
              <a:pPr algn="r" eaLnBrk="0" hangingPunct="0"/>
              <a:t>24</a:t>
            </a:fld>
            <a:endParaRPr lang="en-US" sz="1200">
              <a:solidFill>
                <a:srgbClr val="898989"/>
              </a:solidFill>
            </a:endParaRPr>
          </a:p>
        </p:txBody>
      </p:sp>
      <p:sp>
        <p:nvSpPr>
          <p:cNvPr id="37891" name="Title 1"/>
          <p:cNvSpPr>
            <a:spLocks/>
          </p:cNvSpPr>
          <p:nvPr/>
        </p:nvSpPr>
        <p:spPr bwMode="auto">
          <a:xfrm>
            <a:off x="822325" y="92075"/>
            <a:ext cx="8229600" cy="914400"/>
          </a:xfrm>
          <a:prstGeom prst="rect">
            <a:avLst/>
          </a:prstGeom>
          <a:noFill/>
          <a:ln w="9525">
            <a:noFill/>
            <a:miter lim="800000"/>
            <a:headEnd/>
            <a:tailEnd/>
          </a:ln>
        </p:spPr>
        <p:txBody>
          <a:bodyPr anchor="ctr"/>
          <a:lstStyle/>
          <a:p>
            <a:pPr algn="ctr" eaLnBrk="0" hangingPunct="0"/>
            <a:r>
              <a:rPr lang="en-US" sz="3200" b="1">
                <a:solidFill>
                  <a:schemeClr val="accent1"/>
                </a:solidFill>
                <a:latin typeface="Book Antiqua" pitchFamily="18" charset="0"/>
              </a:rPr>
              <a:t>Policy Recommendations</a:t>
            </a:r>
          </a:p>
          <a:p>
            <a:pPr algn="ctr" eaLnBrk="0" hangingPunct="0"/>
            <a:r>
              <a:rPr lang="en-US" sz="3200" b="1">
                <a:solidFill>
                  <a:schemeClr val="accent1"/>
                </a:solidFill>
                <a:latin typeface="Book Antiqua" pitchFamily="18" charset="0"/>
              </a:rPr>
              <a:t>Going Beyond the Affordable Care Act</a:t>
            </a:r>
          </a:p>
        </p:txBody>
      </p:sp>
      <p:sp>
        <p:nvSpPr>
          <p:cNvPr id="6" name="Text Box 12"/>
          <p:cNvSpPr txBox="1">
            <a:spLocks noChangeArrowheads="1"/>
          </p:cNvSpPr>
          <p:nvPr/>
        </p:nvSpPr>
        <p:spPr bwMode="auto">
          <a:xfrm>
            <a:off x="822325" y="1189038"/>
            <a:ext cx="8229600" cy="4572000"/>
          </a:xfrm>
          <a:prstGeom prst="rect">
            <a:avLst/>
          </a:prstGeom>
          <a:noFill/>
          <a:ln w="28575">
            <a:noFill/>
            <a:miter lim="800000"/>
            <a:headEnd/>
            <a:tailEnd/>
          </a:ln>
        </p:spPr>
        <p:txBody>
          <a:bodyPr/>
          <a:lstStyle/>
          <a:p>
            <a:pPr marL="457200" indent="-457200">
              <a:spcBef>
                <a:spcPts val="600"/>
              </a:spcBef>
              <a:buClr>
                <a:schemeClr val="bg2">
                  <a:lumMod val="50000"/>
                </a:schemeClr>
              </a:buClr>
              <a:buFont typeface="Book Antiqua" pitchFamily="18" charset="0"/>
              <a:buChar char="»"/>
              <a:defRPr/>
            </a:pPr>
            <a:r>
              <a:rPr lang="en-US" altLang="ja-JP" sz="2200" dirty="0">
                <a:latin typeface="Book Antiqua" pitchFamily="18" charset="0"/>
                <a:ea typeface="+mn-ea"/>
              </a:rPr>
              <a:t>Anticipate unintended consequences</a:t>
            </a:r>
          </a:p>
          <a:p>
            <a:pPr marL="914400" lvl="1" indent="-457200">
              <a:spcBef>
                <a:spcPts val="600"/>
              </a:spcBef>
              <a:buFont typeface="Wingdings" pitchFamily="2" charset="2"/>
              <a:buChar char="Ø"/>
              <a:defRPr/>
            </a:pPr>
            <a:r>
              <a:rPr lang="en-US" altLang="ja-JP" sz="2200" dirty="0">
                <a:latin typeface="Book Antiqua" pitchFamily="18" charset="0"/>
                <a:ea typeface="+mn-ea"/>
              </a:rPr>
              <a:t>Identify negative effects through warning signs</a:t>
            </a:r>
          </a:p>
          <a:p>
            <a:pPr marL="914400" lvl="1" indent="-457200">
              <a:spcBef>
                <a:spcPts val="600"/>
              </a:spcBef>
              <a:buFont typeface="Wingdings" pitchFamily="2" charset="2"/>
              <a:buChar char="Ø"/>
              <a:defRPr/>
            </a:pPr>
            <a:r>
              <a:rPr lang="en-US" altLang="ja-JP" sz="2200" dirty="0">
                <a:latin typeface="Book Antiqua" pitchFamily="18" charset="0"/>
                <a:ea typeface="+mn-ea"/>
              </a:rPr>
              <a:t>Longitudinally monitor consequences</a:t>
            </a:r>
          </a:p>
          <a:p>
            <a:pPr marL="914400" lvl="1" indent="-457200">
              <a:spcBef>
                <a:spcPts val="600"/>
              </a:spcBef>
              <a:buFont typeface="Wingdings" pitchFamily="2" charset="2"/>
              <a:buChar char="Ø"/>
              <a:defRPr/>
            </a:pPr>
            <a:r>
              <a:rPr lang="en-US" altLang="ja-JP" sz="2200" dirty="0">
                <a:latin typeface="Book Antiqua" pitchFamily="18" charset="0"/>
                <a:ea typeface="+mn-ea"/>
              </a:rPr>
              <a:t>Enhance existing performance measures and available data </a:t>
            </a:r>
          </a:p>
          <a:p>
            <a:pPr marL="457200" indent="-457200">
              <a:spcBef>
                <a:spcPts val="600"/>
              </a:spcBef>
              <a:buClr>
                <a:schemeClr val="bg2">
                  <a:lumMod val="50000"/>
                </a:schemeClr>
              </a:buClr>
              <a:buFont typeface="Book Antiqua" pitchFamily="18" charset="0"/>
              <a:buChar char="»"/>
              <a:defRPr/>
            </a:pPr>
            <a:r>
              <a:rPr lang="en-US" sz="2200" dirty="0">
                <a:latin typeface="Book Antiqua" pitchFamily="18" charset="0"/>
                <a:ea typeface="+mn-ea"/>
              </a:rPr>
              <a:t>Advance payment policies that integrate care</a:t>
            </a:r>
          </a:p>
          <a:p>
            <a:pPr marL="914400" lvl="1" indent="-457200">
              <a:spcBef>
                <a:spcPts val="600"/>
              </a:spcBef>
              <a:buFont typeface="Wingdings" pitchFamily="2" charset="2"/>
              <a:buChar char="Ø"/>
              <a:defRPr/>
            </a:pPr>
            <a:r>
              <a:rPr lang="en-US" sz="2200" dirty="0">
                <a:latin typeface="Book Antiqua" pitchFamily="18" charset="0"/>
                <a:ea typeface="+mn-ea"/>
              </a:rPr>
              <a:t>Reform needs to incorporate LTSS </a:t>
            </a:r>
          </a:p>
          <a:p>
            <a:pPr marL="914400" lvl="1" indent="-457200">
              <a:spcBef>
                <a:spcPts val="600"/>
              </a:spcBef>
              <a:buFont typeface="Wingdings" pitchFamily="2" charset="2"/>
              <a:buChar char="Ø"/>
              <a:defRPr/>
            </a:pPr>
            <a:r>
              <a:rPr lang="en-US" sz="2200" dirty="0">
                <a:latin typeface="Book Antiqua" pitchFamily="18" charset="0"/>
                <a:ea typeface="+mn-ea"/>
              </a:rPr>
              <a:t>Shorter-term, immediate pathways that build on existing programs (e.g., extend readmissions penalties to LTSS)</a:t>
            </a:r>
          </a:p>
          <a:p>
            <a:pPr marL="457200" indent="-457200">
              <a:spcBef>
                <a:spcPts val="600"/>
              </a:spcBef>
              <a:buClr>
                <a:schemeClr val="bg2">
                  <a:lumMod val="50000"/>
                </a:schemeClr>
              </a:buClr>
              <a:buFont typeface="Book Antiqua" pitchFamily="18" charset="0"/>
              <a:buChar char="»"/>
              <a:defRPr/>
            </a:pPr>
            <a:r>
              <a:rPr lang="en-US" sz="2200" dirty="0">
                <a:latin typeface="Book Antiqua" pitchFamily="18" charset="0"/>
                <a:ea typeface="+mn-ea"/>
              </a:rPr>
              <a:t>Promote needed delivery system reforms</a:t>
            </a:r>
          </a:p>
          <a:p>
            <a:pPr marL="914400" lvl="1" indent="-457200">
              <a:spcBef>
                <a:spcPts val="600"/>
              </a:spcBef>
              <a:buFont typeface="Wingdings" pitchFamily="2" charset="2"/>
              <a:buChar char="Ø"/>
              <a:defRPr/>
            </a:pPr>
            <a:r>
              <a:rPr lang="en-US" sz="2200" dirty="0">
                <a:latin typeface="Book Antiqua" pitchFamily="18" charset="0"/>
                <a:ea typeface="+mn-ea"/>
              </a:rPr>
              <a:t>Support for providers in their implementation of these provisions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idx="4294967295"/>
          </p:nvPr>
        </p:nvSpPr>
        <p:spPr>
          <a:xfrm>
            <a:off x="762000" y="0"/>
            <a:ext cx="8382000" cy="1143000"/>
          </a:xfrm>
        </p:spPr>
        <p:txBody>
          <a:bodyPr/>
          <a:lstStyle/>
          <a:p>
            <a:pPr eaLnBrk="1" hangingPunct="1"/>
            <a:r>
              <a:rPr lang="en-US" sz="3200" smtClean="0"/>
              <a:t>In Development</a:t>
            </a:r>
          </a:p>
        </p:txBody>
      </p:sp>
      <p:sp>
        <p:nvSpPr>
          <p:cNvPr id="38915" name="Content Placeholder 2"/>
          <p:cNvSpPr>
            <a:spLocks noGrp="1"/>
          </p:cNvSpPr>
          <p:nvPr>
            <p:ph idx="4294967295"/>
          </p:nvPr>
        </p:nvSpPr>
        <p:spPr>
          <a:xfrm>
            <a:off x="762000" y="1219200"/>
            <a:ext cx="8229600" cy="4525963"/>
          </a:xfrm>
        </p:spPr>
        <p:txBody>
          <a:bodyPr/>
          <a:lstStyle/>
          <a:p>
            <a:pPr eaLnBrk="1" hangingPunct="1">
              <a:lnSpc>
                <a:spcPct val="80000"/>
              </a:lnSpc>
            </a:pPr>
            <a:r>
              <a:rPr lang="en-US" sz="2500" smtClean="0"/>
              <a:t>White Paper - </a:t>
            </a:r>
            <a:r>
              <a:rPr lang="en-US" sz="2500" b="1" i="1" smtClean="0"/>
              <a:t>Achieving Higher Value Person-Centered LTSS Through Statewide Payment and Delivery System Reform </a:t>
            </a:r>
          </a:p>
          <a:p>
            <a:pPr eaLnBrk="1" hangingPunct="1">
              <a:lnSpc>
                <a:spcPct val="80000"/>
              </a:lnSpc>
            </a:pPr>
            <a:endParaRPr lang="en-US" sz="2500" i="1" smtClean="0"/>
          </a:p>
          <a:p>
            <a:pPr lvl="1" eaLnBrk="1" hangingPunct="1">
              <a:lnSpc>
                <a:spcPct val="80000"/>
              </a:lnSpc>
            </a:pPr>
            <a:r>
              <a:rPr lang="en-US" sz="2200" smtClean="0"/>
              <a:t>Why do states need to ‘fix’ LTSS?</a:t>
            </a:r>
          </a:p>
          <a:p>
            <a:pPr lvl="1" eaLnBrk="1" hangingPunct="1">
              <a:lnSpc>
                <a:spcPct val="80000"/>
              </a:lnSpc>
            </a:pPr>
            <a:r>
              <a:rPr lang="en-US" sz="2200" smtClean="0"/>
              <a:t>A vision for higher value, person-centered LTSS </a:t>
            </a:r>
          </a:p>
          <a:p>
            <a:pPr lvl="1" eaLnBrk="1" hangingPunct="1">
              <a:lnSpc>
                <a:spcPct val="80000"/>
              </a:lnSpc>
            </a:pPr>
            <a:r>
              <a:rPr lang="en-US" sz="2200" smtClean="0"/>
              <a:t>Challenges in achieving higher value, person-centered LTSS</a:t>
            </a:r>
          </a:p>
          <a:p>
            <a:pPr lvl="1" eaLnBrk="1" hangingPunct="1">
              <a:lnSpc>
                <a:spcPct val="80000"/>
              </a:lnSpc>
            </a:pPr>
            <a:r>
              <a:rPr lang="en-US" sz="2200" smtClean="0"/>
              <a:t>Description of statewide approaches and analysis of each in addressing core values and features of higher value, person-centered LTSS</a:t>
            </a:r>
          </a:p>
          <a:p>
            <a:pPr lvl="1" eaLnBrk="1" hangingPunct="1">
              <a:lnSpc>
                <a:spcPct val="80000"/>
              </a:lnSpc>
            </a:pPr>
            <a:r>
              <a:rPr lang="en-US" sz="2200" smtClean="0"/>
              <a:t>Policy recommendations </a:t>
            </a:r>
          </a:p>
          <a:p>
            <a:pPr lvl="1" eaLnBrk="1" hangingPunct="1">
              <a:lnSpc>
                <a:spcPct val="80000"/>
              </a:lnSpc>
            </a:pPr>
            <a:endParaRPr lang="en-US" sz="2200" i="1" smtClean="0"/>
          </a:p>
          <a:p>
            <a:pPr eaLnBrk="1" hangingPunct="1">
              <a:lnSpc>
                <a:spcPct val="80000"/>
              </a:lnSpc>
            </a:pPr>
            <a:r>
              <a:rPr lang="en-US" sz="2500" smtClean="0"/>
              <a:t>Two webinars this Fall</a:t>
            </a:r>
          </a:p>
          <a:p>
            <a:pPr eaLnBrk="1" hangingPunct="1">
              <a:lnSpc>
                <a:spcPct val="80000"/>
              </a:lnSpc>
            </a:pPr>
            <a:endParaRPr lang="en-US" sz="2500" smtClean="0"/>
          </a:p>
          <a:p>
            <a:pPr eaLnBrk="1" hangingPunct="1">
              <a:lnSpc>
                <a:spcPct val="80000"/>
              </a:lnSpc>
              <a:buFontTx/>
              <a:buNone/>
            </a:pPr>
            <a:r>
              <a:rPr lang="en-US" sz="1400" smtClean="0"/>
              <a:t>	This work is funded by The Commonwealth Fund</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822325" y="92075"/>
            <a:ext cx="8229600" cy="522288"/>
          </a:xfrm>
          <a:prstGeom prst="rect">
            <a:avLst/>
          </a:prstGeom>
          <a:noFill/>
          <a:ln w="9525">
            <a:noFill/>
            <a:miter lim="800000"/>
            <a:headEnd/>
            <a:tailEnd/>
          </a:ln>
        </p:spPr>
        <p:txBody>
          <a:bodyPr>
            <a:spAutoFit/>
          </a:bodyPr>
          <a:lstStyle/>
          <a:p>
            <a:pPr algn="ctr">
              <a:spcBef>
                <a:spcPct val="50000"/>
              </a:spcBef>
            </a:pPr>
            <a:r>
              <a:rPr lang="en-US" sz="2800" b="1">
                <a:solidFill>
                  <a:schemeClr val="tx2"/>
                </a:solidFill>
                <a:latin typeface="Book Antiqua" pitchFamily="18" charset="0"/>
              </a:rPr>
              <a:t>How do communities navigate this transition?</a:t>
            </a:r>
          </a:p>
        </p:txBody>
      </p:sp>
      <p:sp>
        <p:nvSpPr>
          <p:cNvPr id="39939" name="Freeform 4"/>
          <p:cNvSpPr>
            <a:spLocks/>
          </p:cNvSpPr>
          <p:nvPr/>
        </p:nvSpPr>
        <p:spPr bwMode="auto">
          <a:xfrm>
            <a:off x="809625" y="2058988"/>
            <a:ext cx="6731000" cy="3025775"/>
          </a:xfrm>
          <a:custGeom>
            <a:avLst/>
            <a:gdLst>
              <a:gd name="T0" fmla="*/ 2147483647 w 4523"/>
              <a:gd name="T1" fmla="*/ 2147483647 h 2313"/>
              <a:gd name="T2" fmla="*/ 2147483647 w 4523"/>
              <a:gd name="T3" fmla="*/ 2147483647 h 2313"/>
              <a:gd name="T4" fmla="*/ 2147483647 w 4523"/>
              <a:gd name="T5" fmla="*/ 2147483647 h 2313"/>
              <a:gd name="T6" fmla="*/ 2147483647 w 4523"/>
              <a:gd name="T7" fmla="*/ 2147483647 h 2313"/>
              <a:gd name="T8" fmla="*/ 2147483647 w 4523"/>
              <a:gd name="T9" fmla="*/ 2147483647 h 2313"/>
              <a:gd name="T10" fmla="*/ 2147483647 w 4523"/>
              <a:gd name="T11" fmla="*/ 2147483647 h 2313"/>
              <a:gd name="T12" fmla="*/ 2147483647 w 4523"/>
              <a:gd name="T13" fmla="*/ 2147483647 h 2313"/>
              <a:gd name="T14" fmla="*/ 2147483647 w 4523"/>
              <a:gd name="T15" fmla="*/ 2147483647 h 2313"/>
              <a:gd name="T16" fmla="*/ 2147483647 w 4523"/>
              <a:gd name="T17" fmla="*/ 2147483647 h 2313"/>
              <a:gd name="T18" fmla="*/ 2147483647 w 4523"/>
              <a:gd name="T19" fmla="*/ 2147483647 h 2313"/>
              <a:gd name="T20" fmla="*/ 2147483647 w 4523"/>
              <a:gd name="T21" fmla="*/ 2147483647 h 2313"/>
              <a:gd name="T22" fmla="*/ 2147483647 w 4523"/>
              <a:gd name="T23" fmla="*/ 2147483647 h 2313"/>
              <a:gd name="T24" fmla="*/ 2147483647 w 4523"/>
              <a:gd name="T25" fmla="*/ 2147483647 h 2313"/>
              <a:gd name="T26" fmla="*/ 2147483647 w 4523"/>
              <a:gd name="T27" fmla="*/ 2147483647 h 2313"/>
              <a:gd name="T28" fmla="*/ 2147483647 w 4523"/>
              <a:gd name="T29" fmla="*/ 2147483647 h 2313"/>
              <a:gd name="T30" fmla="*/ 2147483647 w 4523"/>
              <a:gd name="T31" fmla="*/ 2147483647 h 2313"/>
              <a:gd name="T32" fmla="*/ 2147483647 w 4523"/>
              <a:gd name="T33" fmla="*/ 2147483647 h 2313"/>
              <a:gd name="T34" fmla="*/ 2147483647 w 4523"/>
              <a:gd name="T35" fmla="*/ 2147483647 h 2313"/>
              <a:gd name="T36" fmla="*/ 2147483647 w 4523"/>
              <a:gd name="T37" fmla="*/ 2147483647 h 2313"/>
              <a:gd name="T38" fmla="*/ 2147483647 w 4523"/>
              <a:gd name="T39" fmla="*/ 2147483647 h 2313"/>
              <a:gd name="T40" fmla="*/ 2147483647 w 4523"/>
              <a:gd name="T41" fmla="*/ 2147483647 h 2313"/>
              <a:gd name="T42" fmla="*/ 2147483647 w 4523"/>
              <a:gd name="T43" fmla="*/ 2147483647 h 2313"/>
              <a:gd name="T44" fmla="*/ 2147483647 w 4523"/>
              <a:gd name="T45" fmla="*/ 2147483647 h 2313"/>
              <a:gd name="T46" fmla="*/ 2147483647 w 4523"/>
              <a:gd name="T47" fmla="*/ 2147483647 h 2313"/>
              <a:gd name="T48" fmla="*/ 2147483647 w 4523"/>
              <a:gd name="T49" fmla="*/ 2147483647 h 2313"/>
              <a:gd name="T50" fmla="*/ 2147483647 w 4523"/>
              <a:gd name="T51" fmla="*/ 2147483647 h 2313"/>
              <a:gd name="T52" fmla="*/ 2147483647 w 4523"/>
              <a:gd name="T53" fmla="*/ 2147483647 h 2313"/>
              <a:gd name="T54" fmla="*/ 2147483647 w 4523"/>
              <a:gd name="T55" fmla="*/ 2147483647 h 2313"/>
              <a:gd name="T56" fmla="*/ 2147483647 w 4523"/>
              <a:gd name="T57" fmla="*/ 2147483647 h 2313"/>
              <a:gd name="T58" fmla="*/ 2147483647 w 4523"/>
              <a:gd name="T59" fmla="*/ 2147483647 h 2313"/>
              <a:gd name="T60" fmla="*/ 2147483647 w 4523"/>
              <a:gd name="T61" fmla="*/ 2147483647 h 2313"/>
              <a:gd name="T62" fmla="*/ 2147483647 w 4523"/>
              <a:gd name="T63" fmla="*/ 2147483647 h 2313"/>
              <a:gd name="T64" fmla="*/ 2147483647 w 4523"/>
              <a:gd name="T65" fmla="*/ 0 h 2313"/>
              <a:gd name="T66" fmla="*/ 2147483647 w 4523"/>
              <a:gd name="T67" fmla="*/ 2147483647 h 231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523"/>
              <a:gd name="T103" fmla="*/ 0 h 2313"/>
              <a:gd name="T104" fmla="*/ 4523 w 4523"/>
              <a:gd name="T105" fmla="*/ 2313 h 231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523" h="2313">
                <a:moveTo>
                  <a:pt x="0" y="1737"/>
                </a:moveTo>
                <a:cubicBezTo>
                  <a:pt x="50" y="1787"/>
                  <a:pt x="36" y="1849"/>
                  <a:pt x="47" y="1916"/>
                </a:cubicBezTo>
                <a:cubicBezTo>
                  <a:pt x="53" y="1955"/>
                  <a:pt x="73" y="1998"/>
                  <a:pt x="94" y="2030"/>
                </a:cubicBezTo>
                <a:cubicBezTo>
                  <a:pt x="104" y="2067"/>
                  <a:pt x="110" y="2092"/>
                  <a:pt x="132" y="2124"/>
                </a:cubicBezTo>
                <a:cubicBezTo>
                  <a:pt x="151" y="2185"/>
                  <a:pt x="162" y="2180"/>
                  <a:pt x="217" y="2200"/>
                </a:cubicBezTo>
                <a:cubicBezTo>
                  <a:pt x="220" y="2213"/>
                  <a:pt x="218" y="2228"/>
                  <a:pt x="226" y="2238"/>
                </a:cubicBezTo>
                <a:cubicBezTo>
                  <a:pt x="235" y="2249"/>
                  <a:pt x="252" y="2249"/>
                  <a:pt x="264" y="2256"/>
                </a:cubicBezTo>
                <a:cubicBezTo>
                  <a:pt x="322" y="2288"/>
                  <a:pt x="381" y="2293"/>
                  <a:pt x="444" y="2313"/>
                </a:cubicBezTo>
                <a:cubicBezTo>
                  <a:pt x="511" y="2292"/>
                  <a:pt x="427" y="2313"/>
                  <a:pt x="510" y="2313"/>
                </a:cubicBezTo>
                <a:cubicBezTo>
                  <a:pt x="645" y="2313"/>
                  <a:pt x="781" y="2307"/>
                  <a:pt x="916" y="2304"/>
                </a:cubicBezTo>
                <a:cubicBezTo>
                  <a:pt x="997" y="2287"/>
                  <a:pt x="1076" y="2234"/>
                  <a:pt x="1161" y="2228"/>
                </a:cubicBezTo>
                <a:cubicBezTo>
                  <a:pt x="1249" y="2222"/>
                  <a:pt x="1338" y="2222"/>
                  <a:pt x="1426" y="2219"/>
                </a:cubicBezTo>
                <a:cubicBezTo>
                  <a:pt x="1458" y="2208"/>
                  <a:pt x="1487" y="2191"/>
                  <a:pt x="1520" y="2181"/>
                </a:cubicBezTo>
                <a:cubicBezTo>
                  <a:pt x="1529" y="2175"/>
                  <a:pt x="1538" y="2166"/>
                  <a:pt x="1548" y="2162"/>
                </a:cubicBezTo>
                <a:cubicBezTo>
                  <a:pt x="1560" y="2157"/>
                  <a:pt x="1575" y="2160"/>
                  <a:pt x="1586" y="2153"/>
                </a:cubicBezTo>
                <a:cubicBezTo>
                  <a:pt x="1596" y="2147"/>
                  <a:pt x="1596" y="2132"/>
                  <a:pt x="1605" y="2124"/>
                </a:cubicBezTo>
                <a:cubicBezTo>
                  <a:pt x="1625" y="2106"/>
                  <a:pt x="1671" y="2077"/>
                  <a:pt x="1671" y="2077"/>
                </a:cubicBezTo>
                <a:cubicBezTo>
                  <a:pt x="1692" y="2036"/>
                  <a:pt x="1694" y="1996"/>
                  <a:pt x="1709" y="1954"/>
                </a:cubicBezTo>
                <a:cubicBezTo>
                  <a:pt x="1745" y="1856"/>
                  <a:pt x="1739" y="1891"/>
                  <a:pt x="1756" y="1831"/>
                </a:cubicBezTo>
                <a:cubicBezTo>
                  <a:pt x="1761" y="1813"/>
                  <a:pt x="1778" y="1746"/>
                  <a:pt x="1784" y="1737"/>
                </a:cubicBezTo>
                <a:cubicBezTo>
                  <a:pt x="1808" y="1700"/>
                  <a:pt x="1823" y="1689"/>
                  <a:pt x="1832" y="1652"/>
                </a:cubicBezTo>
                <a:cubicBezTo>
                  <a:pt x="1864" y="1526"/>
                  <a:pt x="1913" y="1403"/>
                  <a:pt x="2020" y="1322"/>
                </a:cubicBezTo>
                <a:cubicBezTo>
                  <a:pt x="2043" y="1256"/>
                  <a:pt x="2011" y="1323"/>
                  <a:pt x="2058" y="1284"/>
                </a:cubicBezTo>
                <a:cubicBezTo>
                  <a:pt x="2127" y="1227"/>
                  <a:pt x="2051" y="1258"/>
                  <a:pt x="2115" y="1237"/>
                </a:cubicBezTo>
                <a:cubicBezTo>
                  <a:pt x="2161" y="1189"/>
                  <a:pt x="2121" y="1219"/>
                  <a:pt x="2190" y="1199"/>
                </a:cubicBezTo>
                <a:cubicBezTo>
                  <a:pt x="2252" y="1181"/>
                  <a:pt x="2308" y="1148"/>
                  <a:pt x="2370" y="1133"/>
                </a:cubicBezTo>
                <a:cubicBezTo>
                  <a:pt x="2421" y="1098"/>
                  <a:pt x="2488" y="1081"/>
                  <a:pt x="2549" y="1067"/>
                </a:cubicBezTo>
                <a:cubicBezTo>
                  <a:pt x="2585" y="1043"/>
                  <a:pt x="2622" y="1042"/>
                  <a:pt x="2663" y="1029"/>
                </a:cubicBezTo>
                <a:cubicBezTo>
                  <a:pt x="2729" y="1032"/>
                  <a:pt x="2795" y="1032"/>
                  <a:pt x="2861" y="1038"/>
                </a:cubicBezTo>
                <a:cubicBezTo>
                  <a:pt x="2934" y="1044"/>
                  <a:pt x="3004" y="1083"/>
                  <a:pt x="3078" y="1095"/>
                </a:cubicBezTo>
                <a:cubicBezTo>
                  <a:pt x="3156" y="1141"/>
                  <a:pt x="3235" y="1155"/>
                  <a:pt x="3324" y="1171"/>
                </a:cubicBezTo>
                <a:cubicBezTo>
                  <a:pt x="3369" y="1188"/>
                  <a:pt x="3411" y="1212"/>
                  <a:pt x="3456" y="1227"/>
                </a:cubicBezTo>
                <a:cubicBezTo>
                  <a:pt x="3468" y="1231"/>
                  <a:pt x="3481" y="1233"/>
                  <a:pt x="3494" y="1237"/>
                </a:cubicBezTo>
                <a:cubicBezTo>
                  <a:pt x="3513" y="1243"/>
                  <a:pt x="3550" y="1255"/>
                  <a:pt x="3550" y="1255"/>
                </a:cubicBezTo>
                <a:cubicBezTo>
                  <a:pt x="3599" y="1317"/>
                  <a:pt x="3655" y="1370"/>
                  <a:pt x="3711" y="1425"/>
                </a:cubicBezTo>
                <a:cubicBezTo>
                  <a:pt x="3768" y="1480"/>
                  <a:pt x="3706" y="1459"/>
                  <a:pt x="3796" y="1520"/>
                </a:cubicBezTo>
                <a:cubicBezTo>
                  <a:pt x="3829" y="1543"/>
                  <a:pt x="3831" y="1541"/>
                  <a:pt x="3862" y="1577"/>
                </a:cubicBezTo>
                <a:cubicBezTo>
                  <a:pt x="3869" y="1586"/>
                  <a:pt x="3874" y="1597"/>
                  <a:pt x="3881" y="1605"/>
                </a:cubicBezTo>
                <a:cubicBezTo>
                  <a:pt x="3896" y="1622"/>
                  <a:pt x="3913" y="1635"/>
                  <a:pt x="3928" y="1652"/>
                </a:cubicBezTo>
                <a:cubicBezTo>
                  <a:pt x="3935" y="1660"/>
                  <a:pt x="3937" y="1675"/>
                  <a:pt x="3947" y="1680"/>
                </a:cubicBezTo>
                <a:cubicBezTo>
                  <a:pt x="3964" y="1689"/>
                  <a:pt x="3984" y="1687"/>
                  <a:pt x="4003" y="1690"/>
                </a:cubicBezTo>
                <a:cubicBezTo>
                  <a:pt x="4050" y="1687"/>
                  <a:pt x="4098" y="1685"/>
                  <a:pt x="4145" y="1680"/>
                </a:cubicBezTo>
                <a:cubicBezTo>
                  <a:pt x="4198" y="1674"/>
                  <a:pt x="4148" y="1669"/>
                  <a:pt x="4202" y="1652"/>
                </a:cubicBezTo>
                <a:cubicBezTo>
                  <a:pt x="4233" y="1643"/>
                  <a:pt x="4265" y="1639"/>
                  <a:pt x="4296" y="1633"/>
                </a:cubicBezTo>
                <a:cubicBezTo>
                  <a:pt x="4314" y="1621"/>
                  <a:pt x="4336" y="1617"/>
                  <a:pt x="4353" y="1605"/>
                </a:cubicBezTo>
                <a:cubicBezTo>
                  <a:pt x="4433" y="1549"/>
                  <a:pt x="4355" y="1579"/>
                  <a:pt x="4419" y="1558"/>
                </a:cubicBezTo>
                <a:cubicBezTo>
                  <a:pt x="4470" y="1486"/>
                  <a:pt x="4501" y="1435"/>
                  <a:pt x="4523" y="1350"/>
                </a:cubicBezTo>
                <a:cubicBezTo>
                  <a:pt x="4503" y="1238"/>
                  <a:pt x="4451" y="1217"/>
                  <a:pt x="4391" y="1133"/>
                </a:cubicBezTo>
                <a:cubicBezTo>
                  <a:pt x="4344" y="1067"/>
                  <a:pt x="4410" y="1117"/>
                  <a:pt x="4324" y="1067"/>
                </a:cubicBezTo>
                <a:cubicBezTo>
                  <a:pt x="4269" y="979"/>
                  <a:pt x="4173" y="923"/>
                  <a:pt x="4088" y="868"/>
                </a:cubicBezTo>
                <a:cubicBezTo>
                  <a:pt x="4063" y="829"/>
                  <a:pt x="4055" y="836"/>
                  <a:pt x="4013" y="821"/>
                </a:cubicBezTo>
                <a:cubicBezTo>
                  <a:pt x="3986" y="794"/>
                  <a:pt x="3955" y="773"/>
                  <a:pt x="3928" y="746"/>
                </a:cubicBezTo>
                <a:cubicBezTo>
                  <a:pt x="3911" y="729"/>
                  <a:pt x="3899" y="705"/>
                  <a:pt x="3881" y="689"/>
                </a:cubicBezTo>
                <a:cubicBezTo>
                  <a:pt x="3870" y="680"/>
                  <a:pt x="3855" y="678"/>
                  <a:pt x="3843" y="670"/>
                </a:cubicBezTo>
                <a:cubicBezTo>
                  <a:pt x="3675" y="559"/>
                  <a:pt x="3800" y="626"/>
                  <a:pt x="3682" y="566"/>
                </a:cubicBezTo>
                <a:cubicBezTo>
                  <a:pt x="3670" y="553"/>
                  <a:pt x="3660" y="537"/>
                  <a:pt x="3645" y="528"/>
                </a:cubicBezTo>
                <a:cubicBezTo>
                  <a:pt x="3538" y="469"/>
                  <a:pt x="3651" y="574"/>
                  <a:pt x="3560" y="491"/>
                </a:cubicBezTo>
                <a:cubicBezTo>
                  <a:pt x="3461" y="401"/>
                  <a:pt x="3383" y="355"/>
                  <a:pt x="3257" y="292"/>
                </a:cubicBezTo>
                <a:cubicBezTo>
                  <a:pt x="3217" y="272"/>
                  <a:pt x="3187" y="241"/>
                  <a:pt x="3144" y="226"/>
                </a:cubicBezTo>
                <a:cubicBezTo>
                  <a:pt x="3138" y="217"/>
                  <a:pt x="3135" y="204"/>
                  <a:pt x="3125" y="198"/>
                </a:cubicBezTo>
                <a:cubicBezTo>
                  <a:pt x="3108" y="188"/>
                  <a:pt x="3069" y="179"/>
                  <a:pt x="3069" y="179"/>
                </a:cubicBezTo>
                <a:cubicBezTo>
                  <a:pt x="3010" y="140"/>
                  <a:pt x="2945" y="131"/>
                  <a:pt x="2880" y="113"/>
                </a:cubicBezTo>
                <a:cubicBezTo>
                  <a:pt x="2851" y="105"/>
                  <a:pt x="2822" y="98"/>
                  <a:pt x="2795" y="85"/>
                </a:cubicBezTo>
                <a:cubicBezTo>
                  <a:pt x="2782" y="79"/>
                  <a:pt x="2770" y="71"/>
                  <a:pt x="2757" y="66"/>
                </a:cubicBezTo>
                <a:cubicBezTo>
                  <a:pt x="2600" y="13"/>
                  <a:pt x="2397" y="21"/>
                  <a:pt x="2238" y="9"/>
                </a:cubicBezTo>
                <a:cubicBezTo>
                  <a:pt x="2174" y="17"/>
                  <a:pt x="2130" y="20"/>
                  <a:pt x="2068" y="0"/>
                </a:cubicBezTo>
                <a:cubicBezTo>
                  <a:pt x="1964" y="3"/>
                  <a:pt x="1860" y="1"/>
                  <a:pt x="1756" y="9"/>
                </a:cubicBezTo>
                <a:cubicBezTo>
                  <a:pt x="1739" y="10"/>
                  <a:pt x="1725" y="24"/>
                  <a:pt x="1709" y="28"/>
                </a:cubicBezTo>
                <a:cubicBezTo>
                  <a:pt x="1697" y="31"/>
                  <a:pt x="1684" y="28"/>
                  <a:pt x="1671" y="28"/>
                </a:cubicBezTo>
              </a:path>
            </a:pathLst>
          </a:custGeom>
          <a:noFill/>
          <a:ln w="76200">
            <a:solidFill>
              <a:schemeClr val="folHlink"/>
            </a:solidFill>
            <a:round/>
            <a:headEnd/>
            <a:tailEnd/>
          </a:ln>
        </p:spPr>
        <p:txBody>
          <a:bodyPr/>
          <a:lstStyle/>
          <a:p>
            <a:endParaRPr lang="en-US"/>
          </a:p>
        </p:txBody>
      </p:sp>
      <p:sp>
        <p:nvSpPr>
          <p:cNvPr id="39940" name="Text Box 868"/>
          <p:cNvSpPr txBox="1">
            <a:spLocks noChangeArrowheads="1"/>
          </p:cNvSpPr>
          <p:nvPr/>
        </p:nvSpPr>
        <p:spPr bwMode="auto">
          <a:xfrm>
            <a:off x="1000125" y="3394075"/>
            <a:ext cx="571500" cy="642938"/>
          </a:xfrm>
          <a:prstGeom prst="rect">
            <a:avLst/>
          </a:prstGeom>
          <a:noFill/>
          <a:ln w="9525">
            <a:noFill/>
            <a:miter lim="800000"/>
            <a:headEnd/>
            <a:tailEnd/>
          </a:ln>
        </p:spPr>
        <p:txBody>
          <a:bodyPr>
            <a:spAutoFit/>
          </a:bodyPr>
          <a:lstStyle/>
          <a:p>
            <a:pPr algn="ctr">
              <a:spcBef>
                <a:spcPct val="50000"/>
              </a:spcBef>
            </a:pPr>
            <a:r>
              <a:rPr lang="en-US" sz="3600" b="1">
                <a:solidFill>
                  <a:schemeClr val="tx2"/>
                </a:solidFill>
                <a:latin typeface="Tahoma" pitchFamily="34" charset="0"/>
              </a:rPr>
              <a:t>?</a:t>
            </a:r>
          </a:p>
        </p:txBody>
      </p:sp>
      <p:grpSp>
        <p:nvGrpSpPr>
          <p:cNvPr id="39941" name="Group 936"/>
          <p:cNvGrpSpPr>
            <a:grpSpLocks noChangeAspect="1"/>
          </p:cNvGrpSpPr>
          <p:nvPr/>
        </p:nvGrpSpPr>
        <p:grpSpPr bwMode="auto">
          <a:xfrm>
            <a:off x="914400" y="1371600"/>
            <a:ext cx="8002588" cy="4886325"/>
            <a:chOff x="0" y="1447800"/>
            <a:chExt cx="8429625" cy="5146734"/>
          </a:xfrm>
        </p:grpSpPr>
        <p:sp>
          <p:nvSpPr>
            <p:cNvPr id="39942" name="Freeform 5"/>
            <p:cNvSpPr>
              <a:spLocks/>
            </p:cNvSpPr>
            <p:nvPr/>
          </p:nvSpPr>
          <p:spPr bwMode="auto">
            <a:xfrm>
              <a:off x="1014413" y="2300288"/>
              <a:ext cx="5537200" cy="3924300"/>
            </a:xfrm>
            <a:custGeom>
              <a:avLst/>
              <a:gdLst>
                <a:gd name="T0" fmla="*/ 2147483647 w 3720"/>
                <a:gd name="T1" fmla="*/ 2147483647 h 3000"/>
                <a:gd name="T2" fmla="*/ 2147483647 w 3720"/>
                <a:gd name="T3" fmla="*/ 2147483647 h 3000"/>
                <a:gd name="T4" fmla="*/ 2147483647 w 3720"/>
                <a:gd name="T5" fmla="*/ 2147483647 h 3000"/>
                <a:gd name="T6" fmla="*/ 2147483647 w 3720"/>
                <a:gd name="T7" fmla="*/ 2147483647 h 3000"/>
                <a:gd name="T8" fmla="*/ 2147483647 w 3720"/>
                <a:gd name="T9" fmla="*/ 2147483647 h 3000"/>
                <a:gd name="T10" fmla="*/ 2147483647 w 3720"/>
                <a:gd name="T11" fmla="*/ 2147483647 h 3000"/>
                <a:gd name="T12" fmla="*/ 2147483647 w 3720"/>
                <a:gd name="T13" fmla="*/ 2147483647 h 3000"/>
                <a:gd name="T14" fmla="*/ 2147483647 w 3720"/>
                <a:gd name="T15" fmla="*/ 2147483647 h 3000"/>
                <a:gd name="T16" fmla="*/ 2147483647 w 3720"/>
                <a:gd name="T17" fmla="*/ 2147483647 h 3000"/>
                <a:gd name="T18" fmla="*/ 2147483647 w 3720"/>
                <a:gd name="T19" fmla="*/ 2147483647 h 3000"/>
                <a:gd name="T20" fmla="*/ 2147483647 w 3720"/>
                <a:gd name="T21" fmla="*/ 2147483647 h 3000"/>
                <a:gd name="T22" fmla="*/ 2147483647 w 3720"/>
                <a:gd name="T23" fmla="*/ 2147483647 h 3000"/>
                <a:gd name="T24" fmla="*/ 2147483647 w 3720"/>
                <a:gd name="T25" fmla="*/ 2147483647 h 3000"/>
                <a:gd name="T26" fmla="*/ 2147483647 w 3720"/>
                <a:gd name="T27" fmla="*/ 2147483647 h 3000"/>
                <a:gd name="T28" fmla="*/ 2147483647 w 3720"/>
                <a:gd name="T29" fmla="*/ 2147483647 h 3000"/>
                <a:gd name="T30" fmla="*/ 2147483647 w 3720"/>
                <a:gd name="T31" fmla="*/ 2147483647 h 3000"/>
                <a:gd name="T32" fmla="*/ 2147483647 w 3720"/>
                <a:gd name="T33" fmla="*/ 2147483647 h 3000"/>
                <a:gd name="T34" fmla="*/ 2147483647 w 3720"/>
                <a:gd name="T35" fmla="*/ 2147483647 h 3000"/>
                <a:gd name="T36" fmla="*/ 2147483647 w 3720"/>
                <a:gd name="T37" fmla="*/ 2147483647 h 3000"/>
                <a:gd name="T38" fmla="*/ 2147483647 w 3720"/>
                <a:gd name="T39" fmla="*/ 2147483647 h 3000"/>
                <a:gd name="T40" fmla="*/ 2147483647 w 3720"/>
                <a:gd name="T41" fmla="*/ 2147483647 h 3000"/>
                <a:gd name="T42" fmla="*/ 2147483647 w 3720"/>
                <a:gd name="T43" fmla="*/ 2147483647 h 3000"/>
                <a:gd name="T44" fmla="*/ 2147483647 w 3720"/>
                <a:gd name="T45" fmla="*/ 2147483647 h 3000"/>
                <a:gd name="T46" fmla="*/ 2147483647 w 3720"/>
                <a:gd name="T47" fmla="*/ 2147483647 h 3000"/>
                <a:gd name="T48" fmla="*/ 2147483647 w 3720"/>
                <a:gd name="T49" fmla="*/ 2147483647 h 3000"/>
                <a:gd name="T50" fmla="*/ 2147483647 w 3720"/>
                <a:gd name="T51" fmla="*/ 2147483647 h 3000"/>
                <a:gd name="T52" fmla="*/ 2147483647 w 3720"/>
                <a:gd name="T53" fmla="*/ 2147483647 h 3000"/>
                <a:gd name="T54" fmla="*/ 2147483647 w 3720"/>
                <a:gd name="T55" fmla="*/ 2147483647 h 3000"/>
                <a:gd name="T56" fmla="*/ 2147483647 w 3720"/>
                <a:gd name="T57" fmla="*/ 2147483647 h 3000"/>
                <a:gd name="T58" fmla="*/ 2147483647 w 3720"/>
                <a:gd name="T59" fmla="*/ 2147483647 h 3000"/>
                <a:gd name="T60" fmla="*/ 2147483647 w 3720"/>
                <a:gd name="T61" fmla="*/ 2147483647 h 3000"/>
                <a:gd name="T62" fmla="*/ 2147483647 w 3720"/>
                <a:gd name="T63" fmla="*/ 2147483647 h 3000"/>
                <a:gd name="T64" fmla="*/ 2147483647 w 3720"/>
                <a:gd name="T65" fmla="*/ 2147483647 h 3000"/>
                <a:gd name="T66" fmla="*/ 2147483647 w 3720"/>
                <a:gd name="T67" fmla="*/ 2147483647 h 3000"/>
                <a:gd name="T68" fmla="*/ 2147483647 w 3720"/>
                <a:gd name="T69" fmla="*/ 2147483647 h 3000"/>
                <a:gd name="T70" fmla="*/ 2147483647 w 3720"/>
                <a:gd name="T71" fmla="*/ 2147483647 h 3000"/>
                <a:gd name="T72" fmla="*/ 2147483647 w 3720"/>
                <a:gd name="T73" fmla="*/ 2147483647 h 3000"/>
                <a:gd name="T74" fmla="*/ 2147483647 w 3720"/>
                <a:gd name="T75" fmla="*/ 2147483647 h 3000"/>
                <a:gd name="T76" fmla="*/ 2147483647 w 3720"/>
                <a:gd name="T77" fmla="*/ 2147483647 h 3000"/>
                <a:gd name="T78" fmla="*/ 2147483647 w 3720"/>
                <a:gd name="T79" fmla="*/ 2147483647 h 3000"/>
                <a:gd name="T80" fmla="*/ 2147483647 w 3720"/>
                <a:gd name="T81" fmla="*/ 2147483647 h 3000"/>
                <a:gd name="T82" fmla="*/ 2147483647 w 3720"/>
                <a:gd name="T83" fmla="*/ 2147483647 h 3000"/>
                <a:gd name="T84" fmla="*/ 2147483647 w 3720"/>
                <a:gd name="T85" fmla="*/ 2147483647 h 3000"/>
                <a:gd name="T86" fmla="*/ 2147483647 w 3720"/>
                <a:gd name="T87" fmla="*/ 2147483647 h 3000"/>
                <a:gd name="T88" fmla="*/ 2147483647 w 3720"/>
                <a:gd name="T89" fmla="*/ 2147483647 h 3000"/>
                <a:gd name="T90" fmla="*/ 2147483647 w 3720"/>
                <a:gd name="T91" fmla="*/ 2147483647 h 3000"/>
                <a:gd name="T92" fmla="*/ 2147483647 w 3720"/>
                <a:gd name="T93" fmla="*/ 2147483647 h 3000"/>
                <a:gd name="T94" fmla="*/ 2147483647 w 3720"/>
                <a:gd name="T95" fmla="*/ 2147483647 h 3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720"/>
                <a:gd name="T145" fmla="*/ 0 h 3000"/>
                <a:gd name="T146" fmla="*/ 3720 w 3720"/>
                <a:gd name="T147" fmla="*/ 3000 h 3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720" h="3000">
                  <a:moveTo>
                    <a:pt x="239" y="1845"/>
                  </a:moveTo>
                  <a:cubicBezTo>
                    <a:pt x="204" y="1856"/>
                    <a:pt x="132" y="1894"/>
                    <a:pt x="107" y="1920"/>
                  </a:cubicBezTo>
                  <a:cubicBezTo>
                    <a:pt x="80" y="1948"/>
                    <a:pt x="64" y="1974"/>
                    <a:pt x="32" y="1996"/>
                  </a:cubicBezTo>
                  <a:cubicBezTo>
                    <a:pt x="29" y="2012"/>
                    <a:pt x="27" y="2028"/>
                    <a:pt x="22" y="2043"/>
                  </a:cubicBezTo>
                  <a:cubicBezTo>
                    <a:pt x="17" y="2056"/>
                    <a:pt x="4" y="2067"/>
                    <a:pt x="3" y="2081"/>
                  </a:cubicBezTo>
                  <a:cubicBezTo>
                    <a:pt x="0" y="2147"/>
                    <a:pt x="6" y="2213"/>
                    <a:pt x="13" y="2279"/>
                  </a:cubicBezTo>
                  <a:cubicBezTo>
                    <a:pt x="15" y="2299"/>
                    <a:pt x="26" y="2317"/>
                    <a:pt x="32" y="2336"/>
                  </a:cubicBezTo>
                  <a:cubicBezTo>
                    <a:pt x="35" y="2345"/>
                    <a:pt x="33" y="2358"/>
                    <a:pt x="41" y="2364"/>
                  </a:cubicBezTo>
                  <a:cubicBezTo>
                    <a:pt x="69" y="2385"/>
                    <a:pt x="86" y="2394"/>
                    <a:pt x="107" y="2421"/>
                  </a:cubicBezTo>
                  <a:cubicBezTo>
                    <a:pt x="173" y="2506"/>
                    <a:pt x="111" y="2454"/>
                    <a:pt x="202" y="2515"/>
                  </a:cubicBezTo>
                  <a:cubicBezTo>
                    <a:pt x="252" y="2548"/>
                    <a:pt x="441" y="2543"/>
                    <a:pt x="457" y="2544"/>
                  </a:cubicBezTo>
                  <a:cubicBezTo>
                    <a:pt x="618" y="2535"/>
                    <a:pt x="754" y="2521"/>
                    <a:pt x="919" y="2515"/>
                  </a:cubicBezTo>
                  <a:cubicBezTo>
                    <a:pt x="986" y="2494"/>
                    <a:pt x="903" y="2515"/>
                    <a:pt x="995" y="2515"/>
                  </a:cubicBezTo>
                  <a:cubicBezTo>
                    <a:pt x="1089" y="2515"/>
                    <a:pt x="1184" y="2509"/>
                    <a:pt x="1278" y="2506"/>
                  </a:cubicBezTo>
                  <a:cubicBezTo>
                    <a:pt x="1429" y="2479"/>
                    <a:pt x="1588" y="2506"/>
                    <a:pt x="1741" y="2515"/>
                  </a:cubicBezTo>
                  <a:cubicBezTo>
                    <a:pt x="1863" y="2534"/>
                    <a:pt x="1986" y="2537"/>
                    <a:pt x="2109" y="2544"/>
                  </a:cubicBezTo>
                  <a:cubicBezTo>
                    <a:pt x="2122" y="2550"/>
                    <a:pt x="2138" y="2551"/>
                    <a:pt x="2147" y="2562"/>
                  </a:cubicBezTo>
                  <a:cubicBezTo>
                    <a:pt x="2172" y="2591"/>
                    <a:pt x="2171" y="2644"/>
                    <a:pt x="2194" y="2676"/>
                  </a:cubicBezTo>
                  <a:cubicBezTo>
                    <a:pt x="2202" y="2687"/>
                    <a:pt x="2212" y="2696"/>
                    <a:pt x="2222" y="2704"/>
                  </a:cubicBezTo>
                  <a:cubicBezTo>
                    <a:pt x="2240" y="2718"/>
                    <a:pt x="2279" y="2742"/>
                    <a:pt x="2279" y="2742"/>
                  </a:cubicBezTo>
                  <a:cubicBezTo>
                    <a:pt x="2332" y="2831"/>
                    <a:pt x="2290" y="2774"/>
                    <a:pt x="2421" y="2874"/>
                  </a:cubicBezTo>
                  <a:cubicBezTo>
                    <a:pt x="2518" y="2948"/>
                    <a:pt x="2588" y="2933"/>
                    <a:pt x="2723" y="2940"/>
                  </a:cubicBezTo>
                  <a:cubicBezTo>
                    <a:pt x="3184" y="2929"/>
                    <a:pt x="3348" y="3000"/>
                    <a:pt x="3667" y="2865"/>
                  </a:cubicBezTo>
                  <a:cubicBezTo>
                    <a:pt x="3720" y="2784"/>
                    <a:pt x="3674" y="2705"/>
                    <a:pt x="3658" y="2619"/>
                  </a:cubicBezTo>
                  <a:cubicBezTo>
                    <a:pt x="3636" y="2499"/>
                    <a:pt x="3628" y="2379"/>
                    <a:pt x="3601" y="2260"/>
                  </a:cubicBezTo>
                  <a:cubicBezTo>
                    <a:pt x="3594" y="2159"/>
                    <a:pt x="3580" y="2100"/>
                    <a:pt x="3563" y="2005"/>
                  </a:cubicBezTo>
                  <a:cubicBezTo>
                    <a:pt x="3555" y="1961"/>
                    <a:pt x="3552" y="1917"/>
                    <a:pt x="3544" y="1873"/>
                  </a:cubicBezTo>
                  <a:cubicBezTo>
                    <a:pt x="3542" y="1863"/>
                    <a:pt x="3542" y="1852"/>
                    <a:pt x="3535" y="1845"/>
                  </a:cubicBezTo>
                  <a:cubicBezTo>
                    <a:pt x="3498" y="1808"/>
                    <a:pt x="3424" y="1776"/>
                    <a:pt x="3374" y="1760"/>
                  </a:cubicBezTo>
                  <a:cubicBezTo>
                    <a:pt x="3340" y="1725"/>
                    <a:pt x="3293" y="1704"/>
                    <a:pt x="3252" y="1675"/>
                  </a:cubicBezTo>
                  <a:cubicBezTo>
                    <a:pt x="3221" y="1653"/>
                    <a:pt x="3157" y="1609"/>
                    <a:pt x="3157" y="1609"/>
                  </a:cubicBezTo>
                  <a:cubicBezTo>
                    <a:pt x="3122" y="1550"/>
                    <a:pt x="3075" y="1501"/>
                    <a:pt x="3044" y="1439"/>
                  </a:cubicBezTo>
                  <a:cubicBezTo>
                    <a:pt x="3038" y="1404"/>
                    <a:pt x="3034" y="1369"/>
                    <a:pt x="3025" y="1335"/>
                  </a:cubicBezTo>
                  <a:cubicBezTo>
                    <a:pt x="3018" y="1306"/>
                    <a:pt x="3003" y="1279"/>
                    <a:pt x="2997" y="1250"/>
                  </a:cubicBezTo>
                  <a:cubicBezTo>
                    <a:pt x="2984" y="1188"/>
                    <a:pt x="2979" y="1124"/>
                    <a:pt x="2968" y="1061"/>
                  </a:cubicBezTo>
                  <a:cubicBezTo>
                    <a:pt x="2957" y="997"/>
                    <a:pt x="2902" y="893"/>
                    <a:pt x="2864" y="834"/>
                  </a:cubicBezTo>
                  <a:cubicBezTo>
                    <a:pt x="2852" y="749"/>
                    <a:pt x="2847" y="664"/>
                    <a:pt x="2808" y="589"/>
                  </a:cubicBezTo>
                  <a:cubicBezTo>
                    <a:pt x="2792" y="559"/>
                    <a:pt x="2793" y="521"/>
                    <a:pt x="2770" y="494"/>
                  </a:cubicBezTo>
                  <a:cubicBezTo>
                    <a:pt x="2763" y="486"/>
                    <a:pt x="2751" y="482"/>
                    <a:pt x="2742" y="476"/>
                  </a:cubicBezTo>
                  <a:cubicBezTo>
                    <a:pt x="2695" y="447"/>
                    <a:pt x="2647" y="419"/>
                    <a:pt x="2600" y="391"/>
                  </a:cubicBezTo>
                  <a:cubicBezTo>
                    <a:pt x="2572" y="374"/>
                    <a:pt x="2536" y="376"/>
                    <a:pt x="2506" y="362"/>
                  </a:cubicBezTo>
                  <a:cubicBezTo>
                    <a:pt x="2431" y="328"/>
                    <a:pt x="2378" y="287"/>
                    <a:pt x="2298" y="268"/>
                  </a:cubicBezTo>
                  <a:cubicBezTo>
                    <a:pt x="2285" y="262"/>
                    <a:pt x="2271" y="257"/>
                    <a:pt x="2260" y="249"/>
                  </a:cubicBezTo>
                  <a:cubicBezTo>
                    <a:pt x="2246" y="238"/>
                    <a:pt x="2238" y="219"/>
                    <a:pt x="2222" y="211"/>
                  </a:cubicBezTo>
                  <a:cubicBezTo>
                    <a:pt x="2205" y="203"/>
                    <a:pt x="2185" y="205"/>
                    <a:pt x="2166" y="202"/>
                  </a:cubicBezTo>
                  <a:cubicBezTo>
                    <a:pt x="2091" y="158"/>
                    <a:pt x="1955" y="63"/>
                    <a:pt x="1873" y="41"/>
                  </a:cubicBezTo>
                  <a:cubicBezTo>
                    <a:pt x="1813" y="0"/>
                    <a:pt x="1873" y="32"/>
                    <a:pt x="1750" y="32"/>
                  </a:cubicBezTo>
                  <a:cubicBezTo>
                    <a:pt x="1710" y="32"/>
                    <a:pt x="1677" y="13"/>
                    <a:pt x="1637" y="13"/>
                  </a:cubicBezTo>
                </a:path>
              </a:pathLst>
            </a:custGeom>
            <a:noFill/>
            <a:ln w="76200">
              <a:solidFill>
                <a:schemeClr val="folHlink"/>
              </a:solidFill>
              <a:round/>
              <a:headEnd/>
              <a:tailEnd/>
            </a:ln>
          </p:spPr>
          <p:txBody>
            <a:bodyPr/>
            <a:lstStyle/>
            <a:p>
              <a:endParaRPr lang="en-US"/>
            </a:p>
          </p:txBody>
        </p:sp>
        <p:grpSp>
          <p:nvGrpSpPr>
            <p:cNvPr id="39943" name="Group 6"/>
            <p:cNvGrpSpPr>
              <a:grpSpLocks/>
            </p:cNvGrpSpPr>
            <p:nvPr/>
          </p:nvGrpSpPr>
          <p:grpSpPr bwMode="auto">
            <a:xfrm>
              <a:off x="0" y="1676400"/>
              <a:ext cx="2428875" cy="1871663"/>
              <a:chOff x="1200" y="480"/>
              <a:chExt cx="3552" cy="3117"/>
            </a:xfrm>
          </p:grpSpPr>
          <p:grpSp>
            <p:nvGrpSpPr>
              <p:cNvPr id="40806" name="Group 7"/>
              <p:cNvGrpSpPr>
                <a:grpSpLocks/>
              </p:cNvGrpSpPr>
              <p:nvPr/>
            </p:nvGrpSpPr>
            <p:grpSpPr bwMode="auto">
              <a:xfrm>
                <a:off x="1200" y="480"/>
                <a:ext cx="3120" cy="3117"/>
                <a:chOff x="1200" y="480"/>
                <a:chExt cx="3120" cy="3117"/>
              </a:xfrm>
            </p:grpSpPr>
            <p:sp>
              <p:nvSpPr>
                <p:cNvPr id="40813" name="AutoShape 8"/>
                <p:cNvSpPr>
                  <a:spLocks noChangeAspect="1" noChangeArrowheads="1" noTextEdit="1"/>
                </p:cNvSpPr>
                <p:nvPr/>
              </p:nvSpPr>
              <p:spPr bwMode="auto">
                <a:xfrm>
                  <a:off x="1200" y="480"/>
                  <a:ext cx="3120" cy="3117"/>
                </a:xfrm>
                <a:prstGeom prst="rect">
                  <a:avLst/>
                </a:prstGeom>
                <a:noFill/>
                <a:ln w="9525">
                  <a:noFill/>
                  <a:miter lim="800000"/>
                  <a:headEnd/>
                  <a:tailEnd/>
                </a:ln>
              </p:spPr>
              <p:txBody>
                <a:bodyPr/>
                <a:lstStyle/>
                <a:p>
                  <a:endParaRPr lang="en-US"/>
                </a:p>
              </p:txBody>
            </p:sp>
            <p:sp>
              <p:nvSpPr>
                <p:cNvPr id="40814" name="Freeform 9"/>
                <p:cNvSpPr>
                  <a:spLocks/>
                </p:cNvSpPr>
                <p:nvPr/>
              </p:nvSpPr>
              <p:spPr bwMode="auto">
                <a:xfrm>
                  <a:off x="1200" y="480"/>
                  <a:ext cx="3051" cy="2898"/>
                </a:xfrm>
                <a:custGeom>
                  <a:avLst/>
                  <a:gdLst>
                    <a:gd name="T0" fmla="*/ 0 w 3051"/>
                    <a:gd name="T1" fmla="*/ 1559 h 2898"/>
                    <a:gd name="T2" fmla="*/ 1031 w 3051"/>
                    <a:gd name="T3" fmla="*/ 2898 h 2898"/>
                    <a:gd name="T4" fmla="*/ 1931 w 3051"/>
                    <a:gd name="T5" fmla="*/ 2745 h 2898"/>
                    <a:gd name="T6" fmla="*/ 3051 w 3051"/>
                    <a:gd name="T7" fmla="*/ 1880 h 2898"/>
                    <a:gd name="T8" fmla="*/ 1717 w 3051"/>
                    <a:gd name="T9" fmla="*/ 0 h 2898"/>
                    <a:gd name="T10" fmla="*/ 0 w 3051"/>
                    <a:gd name="T11" fmla="*/ 1559 h 2898"/>
                    <a:gd name="T12" fmla="*/ 0 60000 65536"/>
                    <a:gd name="T13" fmla="*/ 0 60000 65536"/>
                    <a:gd name="T14" fmla="*/ 0 60000 65536"/>
                    <a:gd name="T15" fmla="*/ 0 60000 65536"/>
                    <a:gd name="T16" fmla="*/ 0 60000 65536"/>
                    <a:gd name="T17" fmla="*/ 0 60000 65536"/>
                    <a:gd name="T18" fmla="*/ 0 w 3051"/>
                    <a:gd name="T19" fmla="*/ 0 h 2898"/>
                    <a:gd name="T20" fmla="*/ 3051 w 3051"/>
                    <a:gd name="T21" fmla="*/ 2898 h 2898"/>
                  </a:gdLst>
                  <a:ahLst/>
                  <a:cxnLst>
                    <a:cxn ang="T12">
                      <a:pos x="T0" y="T1"/>
                    </a:cxn>
                    <a:cxn ang="T13">
                      <a:pos x="T2" y="T3"/>
                    </a:cxn>
                    <a:cxn ang="T14">
                      <a:pos x="T4" y="T5"/>
                    </a:cxn>
                    <a:cxn ang="T15">
                      <a:pos x="T6" y="T7"/>
                    </a:cxn>
                    <a:cxn ang="T16">
                      <a:pos x="T8" y="T9"/>
                    </a:cxn>
                    <a:cxn ang="T17">
                      <a:pos x="T10" y="T11"/>
                    </a:cxn>
                  </a:cxnLst>
                  <a:rect l="T18" t="T19" r="T20" b="T21"/>
                  <a:pathLst>
                    <a:path w="3051" h="2898">
                      <a:moveTo>
                        <a:pt x="0" y="1559"/>
                      </a:moveTo>
                      <a:lnTo>
                        <a:pt x="1031" y="2898"/>
                      </a:lnTo>
                      <a:lnTo>
                        <a:pt x="1931" y="2745"/>
                      </a:lnTo>
                      <a:lnTo>
                        <a:pt x="3051" y="1880"/>
                      </a:lnTo>
                      <a:lnTo>
                        <a:pt x="1717" y="0"/>
                      </a:lnTo>
                      <a:lnTo>
                        <a:pt x="0" y="1559"/>
                      </a:lnTo>
                      <a:close/>
                    </a:path>
                  </a:pathLst>
                </a:custGeom>
                <a:solidFill>
                  <a:srgbClr val="FF7C80"/>
                </a:solidFill>
                <a:ln w="9525">
                  <a:noFill/>
                  <a:round/>
                  <a:headEnd/>
                  <a:tailEnd/>
                </a:ln>
              </p:spPr>
              <p:txBody>
                <a:bodyPr/>
                <a:lstStyle/>
                <a:p>
                  <a:endParaRPr lang="en-US"/>
                </a:p>
              </p:txBody>
            </p:sp>
            <p:sp>
              <p:nvSpPr>
                <p:cNvPr id="40815" name="Freeform 10"/>
                <p:cNvSpPr>
                  <a:spLocks/>
                </p:cNvSpPr>
                <p:nvPr/>
              </p:nvSpPr>
              <p:spPr bwMode="auto">
                <a:xfrm>
                  <a:off x="1292" y="702"/>
                  <a:ext cx="3028" cy="2895"/>
                </a:xfrm>
                <a:custGeom>
                  <a:avLst/>
                  <a:gdLst>
                    <a:gd name="T0" fmla="*/ 2725 w 3028"/>
                    <a:gd name="T1" fmla="*/ 696 h 2895"/>
                    <a:gd name="T2" fmla="*/ 2632 w 3028"/>
                    <a:gd name="T3" fmla="*/ 657 h 2895"/>
                    <a:gd name="T4" fmla="*/ 2540 w 3028"/>
                    <a:gd name="T5" fmla="*/ 619 h 2895"/>
                    <a:gd name="T6" fmla="*/ 2448 w 3028"/>
                    <a:gd name="T7" fmla="*/ 580 h 2895"/>
                    <a:gd name="T8" fmla="*/ 2354 w 3028"/>
                    <a:gd name="T9" fmla="*/ 544 h 2895"/>
                    <a:gd name="T10" fmla="*/ 2259 w 3028"/>
                    <a:gd name="T11" fmla="*/ 507 h 2895"/>
                    <a:gd name="T12" fmla="*/ 2163 w 3028"/>
                    <a:gd name="T13" fmla="*/ 472 h 2895"/>
                    <a:gd name="T14" fmla="*/ 2066 w 3028"/>
                    <a:gd name="T15" fmla="*/ 438 h 2895"/>
                    <a:gd name="T16" fmla="*/ 1966 w 3028"/>
                    <a:gd name="T17" fmla="*/ 404 h 2895"/>
                    <a:gd name="T18" fmla="*/ 1863 w 3028"/>
                    <a:gd name="T19" fmla="*/ 369 h 2895"/>
                    <a:gd name="T20" fmla="*/ 1760 w 3028"/>
                    <a:gd name="T21" fmla="*/ 336 h 2895"/>
                    <a:gd name="T22" fmla="*/ 1655 w 3028"/>
                    <a:gd name="T23" fmla="*/ 303 h 2895"/>
                    <a:gd name="T24" fmla="*/ 1549 w 3028"/>
                    <a:gd name="T25" fmla="*/ 274 h 2895"/>
                    <a:gd name="T26" fmla="*/ 1442 w 3028"/>
                    <a:gd name="T27" fmla="*/ 244 h 2895"/>
                    <a:gd name="T28" fmla="*/ 1336 w 3028"/>
                    <a:gd name="T29" fmla="*/ 216 h 2895"/>
                    <a:gd name="T30" fmla="*/ 1228 w 3028"/>
                    <a:gd name="T31" fmla="*/ 188 h 2895"/>
                    <a:gd name="T32" fmla="*/ 1115 w 3028"/>
                    <a:gd name="T33" fmla="*/ 163 h 2895"/>
                    <a:gd name="T34" fmla="*/ 1000 w 3028"/>
                    <a:gd name="T35" fmla="*/ 136 h 2895"/>
                    <a:gd name="T36" fmla="*/ 882 w 3028"/>
                    <a:gd name="T37" fmla="*/ 113 h 2895"/>
                    <a:gd name="T38" fmla="*/ 765 w 3028"/>
                    <a:gd name="T39" fmla="*/ 91 h 2895"/>
                    <a:gd name="T40" fmla="*/ 648 w 3028"/>
                    <a:gd name="T41" fmla="*/ 70 h 2895"/>
                    <a:gd name="T42" fmla="*/ 527 w 3028"/>
                    <a:gd name="T43" fmla="*/ 52 h 2895"/>
                    <a:gd name="T44" fmla="*/ 407 w 3028"/>
                    <a:gd name="T45" fmla="*/ 36 h 2895"/>
                    <a:gd name="T46" fmla="*/ 286 w 3028"/>
                    <a:gd name="T47" fmla="*/ 20 h 2895"/>
                    <a:gd name="T48" fmla="*/ 193 w 3028"/>
                    <a:gd name="T49" fmla="*/ 11 h 2895"/>
                    <a:gd name="T50" fmla="*/ 138 w 3028"/>
                    <a:gd name="T51" fmla="*/ 6 h 2895"/>
                    <a:gd name="T52" fmla="*/ 88 w 3028"/>
                    <a:gd name="T53" fmla="*/ 5 h 2895"/>
                    <a:gd name="T54" fmla="*/ 33 w 3028"/>
                    <a:gd name="T55" fmla="*/ 2 h 2895"/>
                    <a:gd name="T56" fmla="*/ 579 w 3028"/>
                    <a:gd name="T57" fmla="*/ 2862 h 2895"/>
                    <a:gd name="T58" fmla="*/ 629 w 3028"/>
                    <a:gd name="T59" fmla="*/ 2882 h 2895"/>
                    <a:gd name="T60" fmla="*/ 693 w 3028"/>
                    <a:gd name="T61" fmla="*/ 2856 h 2895"/>
                    <a:gd name="T62" fmla="*/ 757 w 3028"/>
                    <a:gd name="T63" fmla="*/ 2832 h 2895"/>
                    <a:gd name="T64" fmla="*/ 821 w 3028"/>
                    <a:gd name="T65" fmla="*/ 2809 h 2895"/>
                    <a:gd name="T66" fmla="*/ 887 w 3028"/>
                    <a:gd name="T67" fmla="*/ 2786 h 2895"/>
                    <a:gd name="T68" fmla="*/ 951 w 3028"/>
                    <a:gd name="T69" fmla="*/ 2765 h 2895"/>
                    <a:gd name="T70" fmla="*/ 1015 w 3028"/>
                    <a:gd name="T71" fmla="*/ 2745 h 2895"/>
                    <a:gd name="T72" fmla="*/ 1079 w 3028"/>
                    <a:gd name="T73" fmla="*/ 2726 h 2895"/>
                    <a:gd name="T74" fmla="*/ 1143 w 3028"/>
                    <a:gd name="T75" fmla="*/ 2707 h 2895"/>
                    <a:gd name="T76" fmla="*/ 1208 w 3028"/>
                    <a:gd name="T77" fmla="*/ 2690 h 2895"/>
                    <a:gd name="T78" fmla="*/ 1272 w 3028"/>
                    <a:gd name="T79" fmla="*/ 2674 h 2895"/>
                    <a:gd name="T80" fmla="*/ 1336 w 3028"/>
                    <a:gd name="T81" fmla="*/ 2660 h 2895"/>
                    <a:gd name="T82" fmla="*/ 1398 w 3028"/>
                    <a:gd name="T83" fmla="*/ 2646 h 2895"/>
                    <a:gd name="T84" fmla="*/ 1463 w 3028"/>
                    <a:gd name="T85" fmla="*/ 2634 h 2895"/>
                    <a:gd name="T86" fmla="*/ 1525 w 3028"/>
                    <a:gd name="T87" fmla="*/ 2621 h 2895"/>
                    <a:gd name="T88" fmla="*/ 1589 w 3028"/>
                    <a:gd name="T89" fmla="*/ 2610 h 2895"/>
                    <a:gd name="T90" fmla="*/ 1666 w 3028"/>
                    <a:gd name="T91" fmla="*/ 2599 h 2895"/>
                    <a:gd name="T92" fmla="*/ 1749 w 3028"/>
                    <a:gd name="T93" fmla="*/ 2588 h 2895"/>
                    <a:gd name="T94" fmla="*/ 1825 w 3028"/>
                    <a:gd name="T95" fmla="*/ 2579 h 2895"/>
                    <a:gd name="T96" fmla="*/ 1897 w 3028"/>
                    <a:gd name="T97" fmla="*/ 2571 h 2895"/>
                    <a:gd name="T98" fmla="*/ 1968 w 3028"/>
                    <a:gd name="T99" fmla="*/ 2565 h 2895"/>
                    <a:gd name="T100" fmla="*/ 2038 w 3028"/>
                    <a:gd name="T101" fmla="*/ 2562 h 2895"/>
                    <a:gd name="T102" fmla="*/ 2112 w 3028"/>
                    <a:gd name="T103" fmla="*/ 2560 h 2895"/>
                    <a:gd name="T104" fmla="*/ 2193 w 3028"/>
                    <a:gd name="T105" fmla="*/ 2560 h 2895"/>
                    <a:gd name="T106" fmla="*/ 3028 w 3028"/>
                    <a:gd name="T107" fmla="*/ 835 h 2895"/>
                    <a:gd name="T108" fmla="*/ 3005 w 3028"/>
                    <a:gd name="T109" fmla="*/ 824 h 2895"/>
                    <a:gd name="T110" fmla="*/ 2973 w 3028"/>
                    <a:gd name="T111" fmla="*/ 810 h 2895"/>
                    <a:gd name="T112" fmla="*/ 2937 w 3028"/>
                    <a:gd name="T113" fmla="*/ 793 h 2895"/>
                    <a:gd name="T114" fmla="*/ 2900 w 3028"/>
                    <a:gd name="T115" fmla="*/ 776 h 2895"/>
                    <a:gd name="T116" fmla="*/ 2862 w 3028"/>
                    <a:gd name="T117" fmla="*/ 759 h 2895"/>
                    <a:gd name="T118" fmla="*/ 2826 w 3028"/>
                    <a:gd name="T119" fmla="*/ 741 h 2895"/>
                    <a:gd name="T120" fmla="*/ 2795 w 3028"/>
                    <a:gd name="T121" fmla="*/ 727 h 2895"/>
                    <a:gd name="T122" fmla="*/ 2770 w 3028"/>
                    <a:gd name="T123" fmla="*/ 716 h 289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028"/>
                    <a:gd name="T187" fmla="*/ 0 h 2895"/>
                    <a:gd name="T188" fmla="*/ 3028 w 3028"/>
                    <a:gd name="T189" fmla="*/ 2895 h 289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028" h="2895">
                      <a:moveTo>
                        <a:pt x="2770" y="716"/>
                      </a:moveTo>
                      <a:lnTo>
                        <a:pt x="2725" y="696"/>
                      </a:lnTo>
                      <a:lnTo>
                        <a:pt x="2679" y="677"/>
                      </a:lnTo>
                      <a:lnTo>
                        <a:pt x="2632" y="657"/>
                      </a:lnTo>
                      <a:lnTo>
                        <a:pt x="2587" y="638"/>
                      </a:lnTo>
                      <a:lnTo>
                        <a:pt x="2540" y="619"/>
                      </a:lnTo>
                      <a:lnTo>
                        <a:pt x="2493" y="599"/>
                      </a:lnTo>
                      <a:lnTo>
                        <a:pt x="2448" y="580"/>
                      </a:lnTo>
                      <a:lnTo>
                        <a:pt x="2401" y="562"/>
                      </a:lnTo>
                      <a:lnTo>
                        <a:pt x="2354" y="544"/>
                      </a:lnTo>
                      <a:lnTo>
                        <a:pt x="2305" y="526"/>
                      </a:lnTo>
                      <a:lnTo>
                        <a:pt x="2259" y="507"/>
                      </a:lnTo>
                      <a:lnTo>
                        <a:pt x="2210" y="490"/>
                      </a:lnTo>
                      <a:lnTo>
                        <a:pt x="2163" y="472"/>
                      </a:lnTo>
                      <a:lnTo>
                        <a:pt x="2115" y="455"/>
                      </a:lnTo>
                      <a:lnTo>
                        <a:pt x="2066" y="438"/>
                      </a:lnTo>
                      <a:lnTo>
                        <a:pt x="2018" y="421"/>
                      </a:lnTo>
                      <a:lnTo>
                        <a:pt x="1966" y="404"/>
                      </a:lnTo>
                      <a:lnTo>
                        <a:pt x="1914" y="386"/>
                      </a:lnTo>
                      <a:lnTo>
                        <a:pt x="1863" y="369"/>
                      </a:lnTo>
                      <a:lnTo>
                        <a:pt x="1811" y="352"/>
                      </a:lnTo>
                      <a:lnTo>
                        <a:pt x="1760" y="336"/>
                      </a:lnTo>
                      <a:lnTo>
                        <a:pt x="1706" y="321"/>
                      </a:lnTo>
                      <a:lnTo>
                        <a:pt x="1655" y="303"/>
                      </a:lnTo>
                      <a:lnTo>
                        <a:pt x="1602" y="288"/>
                      </a:lnTo>
                      <a:lnTo>
                        <a:pt x="1549" y="274"/>
                      </a:lnTo>
                      <a:lnTo>
                        <a:pt x="1495" y="258"/>
                      </a:lnTo>
                      <a:lnTo>
                        <a:pt x="1442" y="244"/>
                      </a:lnTo>
                      <a:lnTo>
                        <a:pt x="1389" y="230"/>
                      </a:lnTo>
                      <a:lnTo>
                        <a:pt x="1336" y="216"/>
                      </a:lnTo>
                      <a:lnTo>
                        <a:pt x="1281" y="202"/>
                      </a:lnTo>
                      <a:lnTo>
                        <a:pt x="1228" y="188"/>
                      </a:lnTo>
                      <a:lnTo>
                        <a:pt x="1173" y="175"/>
                      </a:lnTo>
                      <a:lnTo>
                        <a:pt x="1115" y="163"/>
                      </a:lnTo>
                      <a:lnTo>
                        <a:pt x="1057" y="149"/>
                      </a:lnTo>
                      <a:lnTo>
                        <a:pt x="1000" y="136"/>
                      </a:lnTo>
                      <a:lnTo>
                        <a:pt x="942" y="125"/>
                      </a:lnTo>
                      <a:lnTo>
                        <a:pt x="882" y="113"/>
                      </a:lnTo>
                      <a:lnTo>
                        <a:pt x="824" y="102"/>
                      </a:lnTo>
                      <a:lnTo>
                        <a:pt x="765" y="91"/>
                      </a:lnTo>
                      <a:lnTo>
                        <a:pt x="707" y="80"/>
                      </a:lnTo>
                      <a:lnTo>
                        <a:pt x="648" y="70"/>
                      </a:lnTo>
                      <a:lnTo>
                        <a:pt x="587" y="61"/>
                      </a:lnTo>
                      <a:lnTo>
                        <a:pt x="527" y="52"/>
                      </a:lnTo>
                      <a:lnTo>
                        <a:pt x="468" y="44"/>
                      </a:lnTo>
                      <a:lnTo>
                        <a:pt x="407" y="36"/>
                      </a:lnTo>
                      <a:lnTo>
                        <a:pt x="347" y="28"/>
                      </a:lnTo>
                      <a:lnTo>
                        <a:pt x="286" y="20"/>
                      </a:lnTo>
                      <a:lnTo>
                        <a:pt x="225" y="14"/>
                      </a:lnTo>
                      <a:lnTo>
                        <a:pt x="193" y="11"/>
                      </a:lnTo>
                      <a:lnTo>
                        <a:pt x="164" y="8"/>
                      </a:lnTo>
                      <a:lnTo>
                        <a:pt x="138" y="6"/>
                      </a:lnTo>
                      <a:lnTo>
                        <a:pt x="113" y="5"/>
                      </a:lnTo>
                      <a:lnTo>
                        <a:pt x="88" y="5"/>
                      </a:lnTo>
                      <a:lnTo>
                        <a:pt x="63" y="3"/>
                      </a:lnTo>
                      <a:lnTo>
                        <a:pt x="33" y="2"/>
                      </a:lnTo>
                      <a:lnTo>
                        <a:pt x="0" y="0"/>
                      </a:lnTo>
                      <a:lnTo>
                        <a:pt x="579" y="2862"/>
                      </a:lnTo>
                      <a:lnTo>
                        <a:pt x="596" y="2895"/>
                      </a:lnTo>
                      <a:lnTo>
                        <a:pt x="629" y="2882"/>
                      </a:lnTo>
                      <a:lnTo>
                        <a:pt x="660" y="2868"/>
                      </a:lnTo>
                      <a:lnTo>
                        <a:pt x="693" y="2856"/>
                      </a:lnTo>
                      <a:lnTo>
                        <a:pt x="724" y="2843"/>
                      </a:lnTo>
                      <a:lnTo>
                        <a:pt x="757" y="2832"/>
                      </a:lnTo>
                      <a:lnTo>
                        <a:pt x="790" y="2820"/>
                      </a:lnTo>
                      <a:lnTo>
                        <a:pt x="821" y="2809"/>
                      </a:lnTo>
                      <a:lnTo>
                        <a:pt x="854" y="2796"/>
                      </a:lnTo>
                      <a:lnTo>
                        <a:pt x="887" y="2786"/>
                      </a:lnTo>
                      <a:lnTo>
                        <a:pt x="918" y="2775"/>
                      </a:lnTo>
                      <a:lnTo>
                        <a:pt x="951" y="2765"/>
                      </a:lnTo>
                      <a:lnTo>
                        <a:pt x="982" y="2754"/>
                      </a:lnTo>
                      <a:lnTo>
                        <a:pt x="1015" y="2745"/>
                      </a:lnTo>
                      <a:lnTo>
                        <a:pt x="1047" y="2735"/>
                      </a:lnTo>
                      <a:lnTo>
                        <a:pt x="1079" y="2726"/>
                      </a:lnTo>
                      <a:lnTo>
                        <a:pt x="1111" y="2717"/>
                      </a:lnTo>
                      <a:lnTo>
                        <a:pt x="1143" y="2707"/>
                      </a:lnTo>
                      <a:lnTo>
                        <a:pt x="1175" y="2700"/>
                      </a:lnTo>
                      <a:lnTo>
                        <a:pt x="1208" y="2690"/>
                      </a:lnTo>
                      <a:lnTo>
                        <a:pt x="1239" y="2682"/>
                      </a:lnTo>
                      <a:lnTo>
                        <a:pt x="1272" y="2674"/>
                      </a:lnTo>
                      <a:lnTo>
                        <a:pt x="1303" y="2667"/>
                      </a:lnTo>
                      <a:lnTo>
                        <a:pt x="1336" y="2660"/>
                      </a:lnTo>
                      <a:lnTo>
                        <a:pt x="1367" y="2653"/>
                      </a:lnTo>
                      <a:lnTo>
                        <a:pt x="1398" y="2646"/>
                      </a:lnTo>
                      <a:lnTo>
                        <a:pt x="1431" y="2640"/>
                      </a:lnTo>
                      <a:lnTo>
                        <a:pt x="1463" y="2634"/>
                      </a:lnTo>
                      <a:lnTo>
                        <a:pt x="1494" y="2628"/>
                      </a:lnTo>
                      <a:lnTo>
                        <a:pt x="1525" y="2621"/>
                      </a:lnTo>
                      <a:lnTo>
                        <a:pt x="1558" y="2617"/>
                      </a:lnTo>
                      <a:lnTo>
                        <a:pt x="1589" y="2610"/>
                      </a:lnTo>
                      <a:lnTo>
                        <a:pt x="1620" y="2606"/>
                      </a:lnTo>
                      <a:lnTo>
                        <a:pt x="1666" y="2599"/>
                      </a:lnTo>
                      <a:lnTo>
                        <a:pt x="1708" y="2595"/>
                      </a:lnTo>
                      <a:lnTo>
                        <a:pt x="1749" y="2588"/>
                      </a:lnTo>
                      <a:lnTo>
                        <a:pt x="1788" y="2584"/>
                      </a:lnTo>
                      <a:lnTo>
                        <a:pt x="1825" y="2579"/>
                      </a:lnTo>
                      <a:lnTo>
                        <a:pt x="1861" y="2574"/>
                      </a:lnTo>
                      <a:lnTo>
                        <a:pt x="1897" y="2571"/>
                      </a:lnTo>
                      <a:lnTo>
                        <a:pt x="1932" y="2568"/>
                      </a:lnTo>
                      <a:lnTo>
                        <a:pt x="1968" y="2565"/>
                      </a:lnTo>
                      <a:lnTo>
                        <a:pt x="2002" y="2563"/>
                      </a:lnTo>
                      <a:lnTo>
                        <a:pt x="2038" y="2562"/>
                      </a:lnTo>
                      <a:lnTo>
                        <a:pt x="2074" y="2560"/>
                      </a:lnTo>
                      <a:lnTo>
                        <a:pt x="2112" y="2560"/>
                      </a:lnTo>
                      <a:lnTo>
                        <a:pt x="2151" y="2560"/>
                      </a:lnTo>
                      <a:lnTo>
                        <a:pt x="2193" y="2560"/>
                      </a:lnTo>
                      <a:lnTo>
                        <a:pt x="2235" y="2562"/>
                      </a:lnTo>
                      <a:lnTo>
                        <a:pt x="3028" y="835"/>
                      </a:lnTo>
                      <a:lnTo>
                        <a:pt x="3017" y="831"/>
                      </a:lnTo>
                      <a:lnTo>
                        <a:pt x="3005" y="824"/>
                      </a:lnTo>
                      <a:lnTo>
                        <a:pt x="2989" y="816"/>
                      </a:lnTo>
                      <a:lnTo>
                        <a:pt x="2973" y="810"/>
                      </a:lnTo>
                      <a:lnTo>
                        <a:pt x="2956" y="802"/>
                      </a:lnTo>
                      <a:lnTo>
                        <a:pt x="2937" y="793"/>
                      </a:lnTo>
                      <a:lnTo>
                        <a:pt x="2919" y="785"/>
                      </a:lnTo>
                      <a:lnTo>
                        <a:pt x="2900" y="776"/>
                      </a:lnTo>
                      <a:lnTo>
                        <a:pt x="2881" y="766"/>
                      </a:lnTo>
                      <a:lnTo>
                        <a:pt x="2862" y="759"/>
                      </a:lnTo>
                      <a:lnTo>
                        <a:pt x="2843" y="749"/>
                      </a:lnTo>
                      <a:lnTo>
                        <a:pt x="2826" y="741"/>
                      </a:lnTo>
                      <a:lnTo>
                        <a:pt x="2811" y="735"/>
                      </a:lnTo>
                      <a:lnTo>
                        <a:pt x="2795" y="727"/>
                      </a:lnTo>
                      <a:lnTo>
                        <a:pt x="2781" y="721"/>
                      </a:lnTo>
                      <a:lnTo>
                        <a:pt x="2770" y="716"/>
                      </a:lnTo>
                      <a:close/>
                    </a:path>
                  </a:pathLst>
                </a:custGeom>
                <a:solidFill>
                  <a:srgbClr val="FFC9CA"/>
                </a:solidFill>
                <a:ln w="9525">
                  <a:noFill/>
                  <a:round/>
                  <a:headEnd/>
                  <a:tailEnd/>
                </a:ln>
              </p:spPr>
              <p:txBody>
                <a:bodyPr/>
                <a:lstStyle/>
                <a:p>
                  <a:endParaRPr lang="en-US"/>
                </a:p>
              </p:txBody>
            </p:sp>
            <p:sp>
              <p:nvSpPr>
                <p:cNvPr id="40816" name="Freeform 11"/>
                <p:cNvSpPr>
                  <a:spLocks/>
                </p:cNvSpPr>
                <p:nvPr/>
              </p:nvSpPr>
              <p:spPr bwMode="auto">
                <a:xfrm>
                  <a:off x="3379" y="1148"/>
                  <a:ext cx="35" cy="66"/>
                </a:xfrm>
                <a:custGeom>
                  <a:avLst/>
                  <a:gdLst>
                    <a:gd name="T0" fmla="*/ 35 w 35"/>
                    <a:gd name="T1" fmla="*/ 66 h 66"/>
                    <a:gd name="T2" fmla="*/ 32 w 35"/>
                    <a:gd name="T3" fmla="*/ 50 h 66"/>
                    <a:gd name="T4" fmla="*/ 28 w 35"/>
                    <a:gd name="T5" fmla="*/ 36 h 66"/>
                    <a:gd name="T6" fmla="*/ 23 w 35"/>
                    <a:gd name="T7" fmla="*/ 20 h 66"/>
                    <a:gd name="T8" fmla="*/ 17 w 35"/>
                    <a:gd name="T9" fmla="*/ 6 h 66"/>
                    <a:gd name="T10" fmla="*/ 14 w 35"/>
                    <a:gd name="T11" fmla="*/ 5 h 66"/>
                    <a:gd name="T12" fmla="*/ 9 w 35"/>
                    <a:gd name="T13" fmla="*/ 3 h 66"/>
                    <a:gd name="T14" fmla="*/ 4 w 35"/>
                    <a:gd name="T15" fmla="*/ 1 h 66"/>
                    <a:gd name="T16" fmla="*/ 0 w 35"/>
                    <a:gd name="T17" fmla="*/ 0 h 66"/>
                    <a:gd name="T18" fmla="*/ 9 w 35"/>
                    <a:gd name="T19" fmla="*/ 15 h 66"/>
                    <a:gd name="T20" fmla="*/ 18 w 35"/>
                    <a:gd name="T21" fmla="*/ 31 h 66"/>
                    <a:gd name="T22" fmla="*/ 28 w 35"/>
                    <a:gd name="T23" fmla="*/ 48 h 66"/>
                    <a:gd name="T24" fmla="*/ 35 w 35"/>
                    <a:gd name="T25" fmla="*/ 66 h 6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5"/>
                    <a:gd name="T40" fmla="*/ 0 h 66"/>
                    <a:gd name="T41" fmla="*/ 35 w 35"/>
                    <a:gd name="T42" fmla="*/ 66 h 6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5" h="66">
                      <a:moveTo>
                        <a:pt x="35" y="66"/>
                      </a:moveTo>
                      <a:lnTo>
                        <a:pt x="32" y="50"/>
                      </a:lnTo>
                      <a:lnTo>
                        <a:pt x="28" y="36"/>
                      </a:lnTo>
                      <a:lnTo>
                        <a:pt x="23" y="20"/>
                      </a:lnTo>
                      <a:lnTo>
                        <a:pt x="17" y="6"/>
                      </a:lnTo>
                      <a:lnTo>
                        <a:pt x="14" y="5"/>
                      </a:lnTo>
                      <a:lnTo>
                        <a:pt x="9" y="3"/>
                      </a:lnTo>
                      <a:lnTo>
                        <a:pt x="4" y="1"/>
                      </a:lnTo>
                      <a:lnTo>
                        <a:pt x="0" y="0"/>
                      </a:lnTo>
                      <a:lnTo>
                        <a:pt x="9" y="15"/>
                      </a:lnTo>
                      <a:lnTo>
                        <a:pt x="18" y="31"/>
                      </a:lnTo>
                      <a:lnTo>
                        <a:pt x="28" y="48"/>
                      </a:lnTo>
                      <a:lnTo>
                        <a:pt x="35" y="66"/>
                      </a:lnTo>
                      <a:close/>
                    </a:path>
                  </a:pathLst>
                </a:custGeom>
                <a:solidFill>
                  <a:srgbClr val="B7A8BA"/>
                </a:solidFill>
                <a:ln w="9525">
                  <a:noFill/>
                  <a:round/>
                  <a:headEnd/>
                  <a:tailEnd/>
                </a:ln>
              </p:spPr>
              <p:txBody>
                <a:bodyPr/>
                <a:lstStyle/>
                <a:p>
                  <a:endParaRPr lang="en-US"/>
                </a:p>
              </p:txBody>
            </p:sp>
            <p:sp>
              <p:nvSpPr>
                <p:cNvPr id="40817" name="Freeform 12"/>
                <p:cNvSpPr>
                  <a:spLocks/>
                </p:cNvSpPr>
                <p:nvPr/>
              </p:nvSpPr>
              <p:spPr bwMode="auto">
                <a:xfrm>
                  <a:off x="1840" y="866"/>
                  <a:ext cx="1087" cy="881"/>
                </a:xfrm>
                <a:custGeom>
                  <a:avLst/>
                  <a:gdLst>
                    <a:gd name="T0" fmla="*/ 159 w 1087"/>
                    <a:gd name="T1" fmla="*/ 432 h 881"/>
                    <a:gd name="T2" fmla="*/ 86 w 1087"/>
                    <a:gd name="T3" fmla="*/ 493 h 881"/>
                    <a:gd name="T4" fmla="*/ 31 w 1087"/>
                    <a:gd name="T5" fmla="*/ 577 h 881"/>
                    <a:gd name="T6" fmla="*/ 3 w 1087"/>
                    <a:gd name="T7" fmla="*/ 679 h 881"/>
                    <a:gd name="T8" fmla="*/ 3 w 1087"/>
                    <a:gd name="T9" fmla="*/ 774 h 881"/>
                    <a:gd name="T10" fmla="*/ 20 w 1087"/>
                    <a:gd name="T11" fmla="*/ 846 h 881"/>
                    <a:gd name="T12" fmla="*/ 31 w 1087"/>
                    <a:gd name="T13" fmla="*/ 865 h 881"/>
                    <a:gd name="T14" fmla="*/ 26 w 1087"/>
                    <a:gd name="T15" fmla="*/ 832 h 881"/>
                    <a:gd name="T16" fmla="*/ 29 w 1087"/>
                    <a:gd name="T17" fmla="*/ 759 h 881"/>
                    <a:gd name="T18" fmla="*/ 56 w 1087"/>
                    <a:gd name="T19" fmla="*/ 657 h 881"/>
                    <a:gd name="T20" fmla="*/ 111 w 1087"/>
                    <a:gd name="T21" fmla="*/ 573 h 881"/>
                    <a:gd name="T22" fmla="*/ 186 w 1087"/>
                    <a:gd name="T23" fmla="*/ 512 h 881"/>
                    <a:gd name="T24" fmla="*/ 236 w 1087"/>
                    <a:gd name="T25" fmla="*/ 448 h 881"/>
                    <a:gd name="T26" fmla="*/ 258 w 1087"/>
                    <a:gd name="T27" fmla="*/ 366 h 881"/>
                    <a:gd name="T28" fmla="*/ 292 w 1087"/>
                    <a:gd name="T29" fmla="*/ 293 h 881"/>
                    <a:gd name="T30" fmla="*/ 337 w 1087"/>
                    <a:gd name="T31" fmla="*/ 227 h 881"/>
                    <a:gd name="T32" fmla="*/ 394 w 1087"/>
                    <a:gd name="T33" fmla="*/ 171 h 881"/>
                    <a:gd name="T34" fmla="*/ 456 w 1087"/>
                    <a:gd name="T35" fmla="*/ 129 h 881"/>
                    <a:gd name="T36" fmla="*/ 528 w 1087"/>
                    <a:gd name="T37" fmla="*/ 97 h 881"/>
                    <a:gd name="T38" fmla="*/ 603 w 1087"/>
                    <a:gd name="T39" fmla="*/ 82 h 881"/>
                    <a:gd name="T40" fmla="*/ 667 w 1087"/>
                    <a:gd name="T41" fmla="*/ 80 h 881"/>
                    <a:gd name="T42" fmla="*/ 713 w 1087"/>
                    <a:gd name="T43" fmla="*/ 86 h 881"/>
                    <a:gd name="T44" fmla="*/ 757 w 1087"/>
                    <a:gd name="T45" fmla="*/ 97 h 881"/>
                    <a:gd name="T46" fmla="*/ 799 w 1087"/>
                    <a:gd name="T47" fmla="*/ 113 h 881"/>
                    <a:gd name="T48" fmla="*/ 838 w 1087"/>
                    <a:gd name="T49" fmla="*/ 133 h 881"/>
                    <a:gd name="T50" fmla="*/ 877 w 1087"/>
                    <a:gd name="T51" fmla="*/ 158 h 881"/>
                    <a:gd name="T52" fmla="*/ 913 w 1087"/>
                    <a:gd name="T53" fmla="*/ 186 h 881"/>
                    <a:gd name="T54" fmla="*/ 946 w 1087"/>
                    <a:gd name="T55" fmla="*/ 219 h 881"/>
                    <a:gd name="T56" fmla="*/ 974 w 1087"/>
                    <a:gd name="T57" fmla="*/ 221 h 881"/>
                    <a:gd name="T58" fmla="*/ 1004 w 1087"/>
                    <a:gd name="T59" fmla="*/ 191 h 881"/>
                    <a:gd name="T60" fmla="*/ 1035 w 1087"/>
                    <a:gd name="T61" fmla="*/ 166 h 881"/>
                    <a:gd name="T62" fmla="*/ 1069 w 1087"/>
                    <a:gd name="T63" fmla="*/ 143 h 881"/>
                    <a:gd name="T64" fmla="*/ 1074 w 1087"/>
                    <a:gd name="T65" fmla="*/ 130 h 881"/>
                    <a:gd name="T66" fmla="*/ 1049 w 1087"/>
                    <a:gd name="T67" fmla="*/ 122 h 881"/>
                    <a:gd name="T68" fmla="*/ 1024 w 1087"/>
                    <a:gd name="T69" fmla="*/ 116 h 881"/>
                    <a:gd name="T70" fmla="*/ 997 w 1087"/>
                    <a:gd name="T71" fmla="*/ 108 h 881"/>
                    <a:gd name="T72" fmla="*/ 979 w 1087"/>
                    <a:gd name="T73" fmla="*/ 110 h 881"/>
                    <a:gd name="T74" fmla="*/ 965 w 1087"/>
                    <a:gd name="T75" fmla="*/ 122 h 881"/>
                    <a:gd name="T76" fmla="*/ 952 w 1087"/>
                    <a:gd name="T77" fmla="*/ 135 h 881"/>
                    <a:gd name="T78" fmla="*/ 941 w 1087"/>
                    <a:gd name="T79" fmla="*/ 149 h 881"/>
                    <a:gd name="T80" fmla="*/ 922 w 1087"/>
                    <a:gd name="T81" fmla="*/ 143 h 881"/>
                    <a:gd name="T82" fmla="*/ 897 w 1087"/>
                    <a:gd name="T83" fmla="*/ 116 h 881"/>
                    <a:gd name="T84" fmla="*/ 871 w 1087"/>
                    <a:gd name="T85" fmla="*/ 93 h 881"/>
                    <a:gd name="T86" fmla="*/ 843 w 1087"/>
                    <a:gd name="T87" fmla="*/ 71 h 881"/>
                    <a:gd name="T88" fmla="*/ 803 w 1087"/>
                    <a:gd name="T89" fmla="*/ 55 h 881"/>
                    <a:gd name="T90" fmla="*/ 753 w 1087"/>
                    <a:gd name="T91" fmla="*/ 43 h 881"/>
                    <a:gd name="T92" fmla="*/ 702 w 1087"/>
                    <a:gd name="T93" fmla="*/ 30 h 881"/>
                    <a:gd name="T94" fmla="*/ 652 w 1087"/>
                    <a:gd name="T95" fmla="*/ 18 h 881"/>
                    <a:gd name="T96" fmla="*/ 616 w 1087"/>
                    <a:gd name="T97" fmla="*/ 8 h 881"/>
                    <a:gd name="T98" fmla="*/ 592 w 1087"/>
                    <a:gd name="T99" fmla="*/ 3 h 881"/>
                    <a:gd name="T100" fmla="*/ 545 w 1087"/>
                    <a:gd name="T101" fmla="*/ 5 h 881"/>
                    <a:gd name="T102" fmla="*/ 475 w 1087"/>
                    <a:gd name="T103" fmla="*/ 27 h 881"/>
                    <a:gd name="T104" fmla="*/ 411 w 1087"/>
                    <a:gd name="T105" fmla="*/ 60 h 881"/>
                    <a:gd name="T106" fmla="*/ 353 w 1087"/>
                    <a:gd name="T107" fmla="*/ 104 h 881"/>
                    <a:gd name="T108" fmla="*/ 303 w 1087"/>
                    <a:gd name="T109" fmla="*/ 158 h 881"/>
                    <a:gd name="T110" fmla="*/ 261 w 1087"/>
                    <a:gd name="T111" fmla="*/ 222 h 881"/>
                    <a:gd name="T112" fmla="*/ 230 w 1087"/>
                    <a:gd name="T113" fmla="*/ 293 h 881"/>
                    <a:gd name="T114" fmla="*/ 209 w 1087"/>
                    <a:gd name="T115" fmla="*/ 371 h 88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087"/>
                    <a:gd name="T175" fmla="*/ 0 h 881"/>
                    <a:gd name="T176" fmla="*/ 1087 w 1087"/>
                    <a:gd name="T177" fmla="*/ 881 h 88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087" h="881">
                      <a:moveTo>
                        <a:pt x="203" y="412"/>
                      </a:moveTo>
                      <a:lnTo>
                        <a:pt x="159" y="432"/>
                      </a:lnTo>
                      <a:lnTo>
                        <a:pt x="120" y="459"/>
                      </a:lnTo>
                      <a:lnTo>
                        <a:pt x="86" y="493"/>
                      </a:lnTo>
                      <a:lnTo>
                        <a:pt x="54" y="532"/>
                      </a:lnTo>
                      <a:lnTo>
                        <a:pt x="31" y="577"/>
                      </a:lnTo>
                      <a:lnTo>
                        <a:pt x="14" y="626"/>
                      </a:lnTo>
                      <a:lnTo>
                        <a:pt x="3" y="679"/>
                      </a:lnTo>
                      <a:lnTo>
                        <a:pt x="0" y="735"/>
                      </a:lnTo>
                      <a:lnTo>
                        <a:pt x="3" y="774"/>
                      </a:lnTo>
                      <a:lnTo>
                        <a:pt x="9" y="810"/>
                      </a:lnTo>
                      <a:lnTo>
                        <a:pt x="20" y="846"/>
                      </a:lnTo>
                      <a:lnTo>
                        <a:pt x="32" y="881"/>
                      </a:lnTo>
                      <a:lnTo>
                        <a:pt x="31" y="865"/>
                      </a:lnTo>
                      <a:lnTo>
                        <a:pt x="28" y="850"/>
                      </a:lnTo>
                      <a:lnTo>
                        <a:pt x="26" y="832"/>
                      </a:lnTo>
                      <a:lnTo>
                        <a:pt x="26" y="815"/>
                      </a:lnTo>
                      <a:lnTo>
                        <a:pt x="29" y="759"/>
                      </a:lnTo>
                      <a:lnTo>
                        <a:pt x="39" y="707"/>
                      </a:lnTo>
                      <a:lnTo>
                        <a:pt x="56" y="657"/>
                      </a:lnTo>
                      <a:lnTo>
                        <a:pt x="81" y="612"/>
                      </a:lnTo>
                      <a:lnTo>
                        <a:pt x="111" y="573"/>
                      </a:lnTo>
                      <a:lnTo>
                        <a:pt x="145" y="538"/>
                      </a:lnTo>
                      <a:lnTo>
                        <a:pt x="186" y="512"/>
                      </a:lnTo>
                      <a:lnTo>
                        <a:pt x="230" y="491"/>
                      </a:lnTo>
                      <a:lnTo>
                        <a:pt x="236" y="448"/>
                      </a:lnTo>
                      <a:lnTo>
                        <a:pt x="245" y="407"/>
                      </a:lnTo>
                      <a:lnTo>
                        <a:pt x="258" y="366"/>
                      </a:lnTo>
                      <a:lnTo>
                        <a:pt x="273" y="329"/>
                      </a:lnTo>
                      <a:lnTo>
                        <a:pt x="292" y="293"/>
                      </a:lnTo>
                      <a:lnTo>
                        <a:pt x="314" y="258"/>
                      </a:lnTo>
                      <a:lnTo>
                        <a:pt x="337" y="227"/>
                      </a:lnTo>
                      <a:lnTo>
                        <a:pt x="364" y="197"/>
                      </a:lnTo>
                      <a:lnTo>
                        <a:pt x="394" y="171"/>
                      </a:lnTo>
                      <a:lnTo>
                        <a:pt x="423" y="147"/>
                      </a:lnTo>
                      <a:lnTo>
                        <a:pt x="456" y="129"/>
                      </a:lnTo>
                      <a:lnTo>
                        <a:pt x="491" y="111"/>
                      </a:lnTo>
                      <a:lnTo>
                        <a:pt x="528" y="97"/>
                      </a:lnTo>
                      <a:lnTo>
                        <a:pt x="566" y="88"/>
                      </a:lnTo>
                      <a:lnTo>
                        <a:pt x="603" y="82"/>
                      </a:lnTo>
                      <a:lnTo>
                        <a:pt x="644" y="80"/>
                      </a:lnTo>
                      <a:lnTo>
                        <a:pt x="667" y="80"/>
                      </a:lnTo>
                      <a:lnTo>
                        <a:pt x="689" y="83"/>
                      </a:lnTo>
                      <a:lnTo>
                        <a:pt x="713" y="86"/>
                      </a:lnTo>
                      <a:lnTo>
                        <a:pt x="735" y="91"/>
                      </a:lnTo>
                      <a:lnTo>
                        <a:pt x="757" y="97"/>
                      </a:lnTo>
                      <a:lnTo>
                        <a:pt x="777" y="105"/>
                      </a:lnTo>
                      <a:lnTo>
                        <a:pt x="799" y="113"/>
                      </a:lnTo>
                      <a:lnTo>
                        <a:pt x="819" y="122"/>
                      </a:lnTo>
                      <a:lnTo>
                        <a:pt x="838" y="133"/>
                      </a:lnTo>
                      <a:lnTo>
                        <a:pt x="858" y="146"/>
                      </a:lnTo>
                      <a:lnTo>
                        <a:pt x="877" y="158"/>
                      </a:lnTo>
                      <a:lnTo>
                        <a:pt x="894" y="172"/>
                      </a:lnTo>
                      <a:lnTo>
                        <a:pt x="913" y="186"/>
                      </a:lnTo>
                      <a:lnTo>
                        <a:pt x="930" y="202"/>
                      </a:lnTo>
                      <a:lnTo>
                        <a:pt x="946" y="219"/>
                      </a:lnTo>
                      <a:lnTo>
                        <a:pt x="961" y="236"/>
                      </a:lnTo>
                      <a:lnTo>
                        <a:pt x="974" y="221"/>
                      </a:lnTo>
                      <a:lnTo>
                        <a:pt x="988" y="205"/>
                      </a:lnTo>
                      <a:lnTo>
                        <a:pt x="1004" y="191"/>
                      </a:lnTo>
                      <a:lnTo>
                        <a:pt x="1019" y="177"/>
                      </a:lnTo>
                      <a:lnTo>
                        <a:pt x="1035" y="166"/>
                      </a:lnTo>
                      <a:lnTo>
                        <a:pt x="1052" y="154"/>
                      </a:lnTo>
                      <a:lnTo>
                        <a:pt x="1069" y="143"/>
                      </a:lnTo>
                      <a:lnTo>
                        <a:pt x="1087" y="133"/>
                      </a:lnTo>
                      <a:lnTo>
                        <a:pt x="1074" y="130"/>
                      </a:lnTo>
                      <a:lnTo>
                        <a:pt x="1062" y="125"/>
                      </a:lnTo>
                      <a:lnTo>
                        <a:pt x="1049" y="122"/>
                      </a:lnTo>
                      <a:lnTo>
                        <a:pt x="1037" y="119"/>
                      </a:lnTo>
                      <a:lnTo>
                        <a:pt x="1024" y="116"/>
                      </a:lnTo>
                      <a:lnTo>
                        <a:pt x="1010" y="111"/>
                      </a:lnTo>
                      <a:lnTo>
                        <a:pt x="997" y="108"/>
                      </a:lnTo>
                      <a:lnTo>
                        <a:pt x="985" y="104"/>
                      </a:lnTo>
                      <a:lnTo>
                        <a:pt x="979" y="110"/>
                      </a:lnTo>
                      <a:lnTo>
                        <a:pt x="971" y="116"/>
                      </a:lnTo>
                      <a:lnTo>
                        <a:pt x="965" y="122"/>
                      </a:lnTo>
                      <a:lnTo>
                        <a:pt x="958" y="129"/>
                      </a:lnTo>
                      <a:lnTo>
                        <a:pt x="952" y="135"/>
                      </a:lnTo>
                      <a:lnTo>
                        <a:pt x="947" y="143"/>
                      </a:lnTo>
                      <a:lnTo>
                        <a:pt x="941" y="149"/>
                      </a:lnTo>
                      <a:lnTo>
                        <a:pt x="935" y="157"/>
                      </a:lnTo>
                      <a:lnTo>
                        <a:pt x="922" y="143"/>
                      </a:lnTo>
                      <a:lnTo>
                        <a:pt x="910" y="130"/>
                      </a:lnTo>
                      <a:lnTo>
                        <a:pt x="897" y="116"/>
                      </a:lnTo>
                      <a:lnTo>
                        <a:pt x="885" y="104"/>
                      </a:lnTo>
                      <a:lnTo>
                        <a:pt x="871" y="93"/>
                      </a:lnTo>
                      <a:lnTo>
                        <a:pt x="857" y="82"/>
                      </a:lnTo>
                      <a:lnTo>
                        <a:pt x="843" y="71"/>
                      </a:lnTo>
                      <a:lnTo>
                        <a:pt x="829" y="61"/>
                      </a:lnTo>
                      <a:lnTo>
                        <a:pt x="803" y="55"/>
                      </a:lnTo>
                      <a:lnTo>
                        <a:pt x="778" y="49"/>
                      </a:lnTo>
                      <a:lnTo>
                        <a:pt x="753" y="43"/>
                      </a:lnTo>
                      <a:lnTo>
                        <a:pt x="728" y="36"/>
                      </a:lnTo>
                      <a:lnTo>
                        <a:pt x="702" y="30"/>
                      </a:lnTo>
                      <a:lnTo>
                        <a:pt x="677" y="24"/>
                      </a:lnTo>
                      <a:lnTo>
                        <a:pt x="652" y="18"/>
                      </a:lnTo>
                      <a:lnTo>
                        <a:pt x="627" y="11"/>
                      </a:lnTo>
                      <a:lnTo>
                        <a:pt x="616" y="8"/>
                      </a:lnTo>
                      <a:lnTo>
                        <a:pt x="605" y="7"/>
                      </a:lnTo>
                      <a:lnTo>
                        <a:pt x="592" y="3"/>
                      </a:lnTo>
                      <a:lnTo>
                        <a:pt x="581" y="0"/>
                      </a:lnTo>
                      <a:lnTo>
                        <a:pt x="545" y="5"/>
                      </a:lnTo>
                      <a:lnTo>
                        <a:pt x="509" y="14"/>
                      </a:lnTo>
                      <a:lnTo>
                        <a:pt x="475" y="27"/>
                      </a:lnTo>
                      <a:lnTo>
                        <a:pt x="442" y="41"/>
                      </a:lnTo>
                      <a:lnTo>
                        <a:pt x="411" y="60"/>
                      </a:lnTo>
                      <a:lnTo>
                        <a:pt x="381" y="80"/>
                      </a:lnTo>
                      <a:lnTo>
                        <a:pt x="353" y="104"/>
                      </a:lnTo>
                      <a:lnTo>
                        <a:pt x="326" y="130"/>
                      </a:lnTo>
                      <a:lnTo>
                        <a:pt x="303" y="158"/>
                      </a:lnTo>
                      <a:lnTo>
                        <a:pt x="281" y="190"/>
                      </a:lnTo>
                      <a:lnTo>
                        <a:pt x="261" y="222"/>
                      </a:lnTo>
                      <a:lnTo>
                        <a:pt x="244" y="257"/>
                      </a:lnTo>
                      <a:lnTo>
                        <a:pt x="230" y="293"/>
                      </a:lnTo>
                      <a:lnTo>
                        <a:pt x="217" y="332"/>
                      </a:lnTo>
                      <a:lnTo>
                        <a:pt x="209" y="371"/>
                      </a:lnTo>
                      <a:lnTo>
                        <a:pt x="203" y="412"/>
                      </a:lnTo>
                      <a:close/>
                    </a:path>
                  </a:pathLst>
                </a:custGeom>
                <a:solidFill>
                  <a:srgbClr val="B7A8BA"/>
                </a:solidFill>
                <a:ln w="9525">
                  <a:noFill/>
                  <a:round/>
                  <a:headEnd/>
                  <a:tailEnd/>
                </a:ln>
              </p:spPr>
              <p:txBody>
                <a:bodyPr/>
                <a:lstStyle/>
                <a:p>
                  <a:endParaRPr lang="en-US"/>
                </a:p>
              </p:txBody>
            </p:sp>
            <p:sp>
              <p:nvSpPr>
                <p:cNvPr id="40818" name="Freeform 13"/>
                <p:cNvSpPr>
                  <a:spLocks/>
                </p:cNvSpPr>
                <p:nvPr/>
              </p:nvSpPr>
              <p:spPr bwMode="auto">
                <a:xfrm>
                  <a:off x="2091" y="3237"/>
                  <a:ext cx="1441" cy="63"/>
                </a:xfrm>
                <a:custGeom>
                  <a:avLst/>
                  <a:gdLst>
                    <a:gd name="T0" fmla="*/ 0 w 1441"/>
                    <a:gd name="T1" fmla="*/ 63 h 63"/>
                    <a:gd name="T2" fmla="*/ 1006 w 1441"/>
                    <a:gd name="T3" fmla="*/ 47 h 63"/>
                    <a:gd name="T4" fmla="*/ 1033 w 1441"/>
                    <a:gd name="T5" fmla="*/ 44 h 63"/>
                    <a:gd name="T6" fmla="*/ 1059 w 1441"/>
                    <a:gd name="T7" fmla="*/ 41 h 63"/>
                    <a:gd name="T8" fmla="*/ 1084 w 1441"/>
                    <a:gd name="T9" fmla="*/ 38 h 63"/>
                    <a:gd name="T10" fmla="*/ 1111 w 1441"/>
                    <a:gd name="T11" fmla="*/ 35 h 63"/>
                    <a:gd name="T12" fmla="*/ 1136 w 1441"/>
                    <a:gd name="T13" fmla="*/ 33 h 63"/>
                    <a:gd name="T14" fmla="*/ 1161 w 1441"/>
                    <a:gd name="T15" fmla="*/ 30 h 63"/>
                    <a:gd name="T16" fmla="*/ 1186 w 1441"/>
                    <a:gd name="T17" fmla="*/ 28 h 63"/>
                    <a:gd name="T18" fmla="*/ 1212 w 1441"/>
                    <a:gd name="T19" fmla="*/ 27 h 63"/>
                    <a:gd name="T20" fmla="*/ 1237 w 1441"/>
                    <a:gd name="T21" fmla="*/ 25 h 63"/>
                    <a:gd name="T22" fmla="*/ 1264 w 1441"/>
                    <a:gd name="T23" fmla="*/ 25 h 63"/>
                    <a:gd name="T24" fmla="*/ 1291 w 1441"/>
                    <a:gd name="T25" fmla="*/ 24 h 63"/>
                    <a:gd name="T26" fmla="*/ 1319 w 1441"/>
                    <a:gd name="T27" fmla="*/ 24 h 63"/>
                    <a:gd name="T28" fmla="*/ 1347 w 1441"/>
                    <a:gd name="T29" fmla="*/ 24 h 63"/>
                    <a:gd name="T30" fmla="*/ 1377 w 1441"/>
                    <a:gd name="T31" fmla="*/ 25 h 63"/>
                    <a:gd name="T32" fmla="*/ 1406 w 1441"/>
                    <a:gd name="T33" fmla="*/ 25 h 63"/>
                    <a:gd name="T34" fmla="*/ 1438 w 1441"/>
                    <a:gd name="T35" fmla="*/ 27 h 63"/>
                    <a:gd name="T36" fmla="*/ 1441 w 1441"/>
                    <a:gd name="T37" fmla="*/ 22 h 63"/>
                    <a:gd name="T38" fmla="*/ 0 w 1441"/>
                    <a:gd name="T39" fmla="*/ 0 h 63"/>
                    <a:gd name="T40" fmla="*/ 0 w 1441"/>
                    <a:gd name="T41" fmla="*/ 63 h 6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441"/>
                    <a:gd name="T64" fmla="*/ 0 h 63"/>
                    <a:gd name="T65" fmla="*/ 1441 w 1441"/>
                    <a:gd name="T66" fmla="*/ 63 h 6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441" h="63">
                      <a:moveTo>
                        <a:pt x="0" y="63"/>
                      </a:moveTo>
                      <a:lnTo>
                        <a:pt x="1006" y="47"/>
                      </a:lnTo>
                      <a:lnTo>
                        <a:pt x="1033" y="44"/>
                      </a:lnTo>
                      <a:lnTo>
                        <a:pt x="1059" y="41"/>
                      </a:lnTo>
                      <a:lnTo>
                        <a:pt x="1084" y="38"/>
                      </a:lnTo>
                      <a:lnTo>
                        <a:pt x="1111" y="35"/>
                      </a:lnTo>
                      <a:lnTo>
                        <a:pt x="1136" y="33"/>
                      </a:lnTo>
                      <a:lnTo>
                        <a:pt x="1161" y="30"/>
                      </a:lnTo>
                      <a:lnTo>
                        <a:pt x="1186" y="28"/>
                      </a:lnTo>
                      <a:lnTo>
                        <a:pt x="1212" y="27"/>
                      </a:lnTo>
                      <a:lnTo>
                        <a:pt x="1237" y="25"/>
                      </a:lnTo>
                      <a:lnTo>
                        <a:pt x="1264" y="25"/>
                      </a:lnTo>
                      <a:lnTo>
                        <a:pt x="1291" y="24"/>
                      </a:lnTo>
                      <a:lnTo>
                        <a:pt x="1319" y="24"/>
                      </a:lnTo>
                      <a:lnTo>
                        <a:pt x="1347" y="24"/>
                      </a:lnTo>
                      <a:lnTo>
                        <a:pt x="1377" y="25"/>
                      </a:lnTo>
                      <a:lnTo>
                        <a:pt x="1406" y="25"/>
                      </a:lnTo>
                      <a:lnTo>
                        <a:pt x="1438" y="27"/>
                      </a:lnTo>
                      <a:lnTo>
                        <a:pt x="1441" y="22"/>
                      </a:lnTo>
                      <a:lnTo>
                        <a:pt x="0" y="0"/>
                      </a:lnTo>
                      <a:lnTo>
                        <a:pt x="0" y="63"/>
                      </a:lnTo>
                      <a:close/>
                    </a:path>
                  </a:pathLst>
                </a:custGeom>
                <a:solidFill>
                  <a:srgbClr val="B7A8BA"/>
                </a:solidFill>
                <a:ln w="9525">
                  <a:noFill/>
                  <a:round/>
                  <a:headEnd/>
                  <a:tailEnd/>
                </a:ln>
              </p:spPr>
              <p:txBody>
                <a:bodyPr/>
                <a:lstStyle/>
                <a:p>
                  <a:endParaRPr lang="en-US"/>
                </a:p>
              </p:txBody>
            </p:sp>
            <p:sp>
              <p:nvSpPr>
                <p:cNvPr id="40819" name="Freeform 14"/>
                <p:cNvSpPr>
                  <a:spLocks/>
                </p:cNvSpPr>
                <p:nvPr/>
              </p:nvSpPr>
              <p:spPr bwMode="auto">
                <a:xfrm>
                  <a:off x="1547" y="1157"/>
                  <a:ext cx="2338" cy="2016"/>
                </a:xfrm>
                <a:custGeom>
                  <a:avLst/>
                  <a:gdLst>
                    <a:gd name="T0" fmla="*/ 2337 w 2338"/>
                    <a:gd name="T1" fmla="*/ 534 h 2016"/>
                    <a:gd name="T2" fmla="*/ 2005 w 2338"/>
                    <a:gd name="T3" fmla="*/ 175 h 2016"/>
                    <a:gd name="T4" fmla="*/ 2005 w 2338"/>
                    <a:gd name="T5" fmla="*/ 171 h 2016"/>
                    <a:gd name="T6" fmla="*/ 2000 w 2338"/>
                    <a:gd name="T7" fmla="*/ 172 h 2016"/>
                    <a:gd name="T8" fmla="*/ 1966 w 2338"/>
                    <a:gd name="T9" fmla="*/ 135 h 2016"/>
                    <a:gd name="T10" fmla="*/ 1375 w 2338"/>
                    <a:gd name="T11" fmla="*/ 336 h 2016"/>
                    <a:gd name="T12" fmla="*/ 1231 w 2338"/>
                    <a:gd name="T13" fmla="*/ 232 h 2016"/>
                    <a:gd name="T14" fmla="*/ 1231 w 2338"/>
                    <a:gd name="T15" fmla="*/ 99 h 2016"/>
                    <a:gd name="T16" fmla="*/ 1106 w 2338"/>
                    <a:gd name="T17" fmla="*/ 0 h 2016"/>
                    <a:gd name="T18" fmla="*/ 1106 w 2338"/>
                    <a:gd name="T19" fmla="*/ 0 h 2016"/>
                    <a:gd name="T20" fmla="*/ 624 w 2338"/>
                    <a:gd name="T21" fmla="*/ 207 h 2016"/>
                    <a:gd name="T22" fmla="*/ 624 w 2338"/>
                    <a:gd name="T23" fmla="*/ 732 h 2016"/>
                    <a:gd name="T24" fmla="*/ 422 w 2338"/>
                    <a:gd name="T25" fmla="*/ 652 h 2016"/>
                    <a:gd name="T26" fmla="*/ 0 w 2338"/>
                    <a:gd name="T27" fmla="*/ 798 h 2016"/>
                    <a:gd name="T28" fmla="*/ 246 w 2338"/>
                    <a:gd name="T29" fmla="*/ 2016 h 2016"/>
                    <a:gd name="T30" fmla="*/ 2024 w 2338"/>
                    <a:gd name="T31" fmla="*/ 2016 h 2016"/>
                    <a:gd name="T32" fmla="*/ 2338 w 2338"/>
                    <a:gd name="T33" fmla="*/ 1333 h 2016"/>
                    <a:gd name="T34" fmla="*/ 2337 w 2338"/>
                    <a:gd name="T35" fmla="*/ 534 h 20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338"/>
                    <a:gd name="T55" fmla="*/ 0 h 2016"/>
                    <a:gd name="T56" fmla="*/ 2338 w 2338"/>
                    <a:gd name="T57" fmla="*/ 2016 h 20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338" h="2016">
                      <a:moveTo>
                        <a:pt x="2337" y="534"/>
                      </a:moveTo>
                      <a:lnTo>
                        <a:pt x="2005" y="175"/>
                      </a:lnTo>
                      <a:lnTo>
                        <a:pt x="2005" y="171"/>
                      </a:lnTo>
                      <a:lnTo>
                        <a:pt x="2000" y="172"/>
                      </a:lnTo>
                      <a:lnTo>
                        <a:pt x="1966" y="135"/>
                      </a:lnTo>
                      <a:lnTo>
                        <a:pt x="1375" y="336"/>
                      </a:lnTo>
                      <a:lnTo>
                        <a:pt x="1231" y="232"/>
                      </a:lnTo>
                      <a:lnTo>
                        <a:pt x="1231" y="99"/>
                      </a:lnTo>
                      <a:lnTo>
                        <a:pt x="1106" y="0"/>
                      </a:lnTo>
                      <a:lnTo>
                        <a:pt x="624" y="207"/>
                      </a:lnTo>
                      <a:lnTo>
                        <a:pt x="624" y="732"/>
                      </a:lnTo>
                      <a:lnTo>
                        <a:pt x="422" y="652"/>
                      </a:lnTo>
                      <a:lnTo>
                        <a:pt x="0" y="798"/>
                      </a:lnTo>
                      <a:lnTo>
                        <a:pt x="246" y="2016"/>
                      </a:lnTo>
                      <a:lnTo>
                        <a:pt x="2024" y="2016"/>
                      </a:lnTo>
                      <a:lnTo>
                        <a:pt x="2338" y="1333"/>
                      </a:lnTo>
                      <a:lnTo>
                        <a:pt x="2337" y="534"/>
                      </a:lnTo>
                      <a:close/>
                    </a:path>
                  </a:pathLst>
                </a:custGeom>
                <a:solidFill>
                  <a:srgbClr val="B7A8BA"/>
                </a:solidFill>
                <a:ln w="9525">
                  <a:noFill/>
                  <a:round/>
                  <a:headEnd/>
                  <a:tailEnd/>
                </a:ln>
              </p:spPr>
              <p:txBody>
                <a:bodyPr/>
                <a:lstStyle/>
                <a:p>
                  <a:endParaRPr lang="en-US"/>
                </a:p>
              </p:txBody>
            </p:sp>
            <p:sp>
              <p:nvSpPr>
                <p:cNvPr id="40820" name="Freeform 15"/>
                <p:cNvSpPr>
                  <a:spLocks/>
                </p:cNvSpPr>
                <p:nvPr/>
              </p:nvSpPr>
              <p:spPr bwMode="auto">
                <a:xfrm>
                  <a:off x="1511" y="1143"/>
                  <a:ext cx="2051" cy="1800"/>
                </a:xfrm>
                <a:custGeom>
                  <a:avLst/>
                  <a:gdLst>
                    <a:gd name="T0" fmla="*/ 0 w 2051"/>
                    <a:gd name="T1" fmla="*/ 1514 h 1800"/>
                    <a:gd name="T2" fmla="*/ 0 w 2051"/>
                    <a:gd name="T3" fmla="*/ 801 h 1800"/>
                    <a:gd name="T4" fmla="*/ 451 w 2051"/>
                    <a:gd name="T5" fmla="*/ 634 h 1800"/>
                    <a:gd name="T6" fmla="*/ 695 w 2051"/>
                    <a:gd name="T7" fmla="*/ 777 h 1800"/>
                    <a:gd name="T8" fmla="*/ 702 w 2051"/>
                    <a:gd name="T9" fmla="*/ 167 h 1800"/>
                    <a:gd name="T10" fmla="*/ 1167 w 2051"/>
                    <a:gd name="T11" fmla="*/ 0 h 1800"/>
                    <a:gd name="T12" fmla="*/ 1220 w 2051"/>
                    <a:gd name="T13" fmla="*/ 396 h 1800"/>
                    <a:gd name="T14" fmla="*/ 2051 w 2051"/>
                    <a:gd name="T15" fmla="*/ 127 h 1800"/>
                    <a:gd name="T16" fmla="*/ 2021 w 2051"/>
                    <a:gd name="T17" fmla="*/ 1800 h 1800"/>
                    <a:gd name="T18" fmla="*/ 397 w 2051"/>
                    <a:gd name="T19" fmla="*/ 1785 h 1800"/>
                    <a:gd name="T20" fmla="*/ 329 w 2051"/>
                    <a:gd name="T21" fmla="*/ 1713 h 1800"/>
                    <a:gd name="T22" fmla="*/ 275 w 2051"/>
                    <a:gd name="T23" fmla="*/ 1609 h 1800"/>
                    <a:gd name="T24" fmla="*/ 161 w 2051"/>
                    <a:gd name="T25" fmla="*/ 1523 h 1800"/>
                    <a:gd name="T26" fmla="*/ 31 w 2051"/>
                    <a:gd name="T27" fmla="*/ 1578 h 1800"/>
                    <a:gd name="T28" fmla="*/ 0 w 2051"/>
                    <a:gd name="T29" fmla="*/ 1514 h 18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51"/>
                    <a:gd name="T46" fmla="*/ 0 h 1800"/>
                    <a:gd name="T47" fmla="*/ 2051 w 2051"/>
                    <a:gd name="T48" fmla="*/ 1800 h 18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51" h="1800">
                      <a:moveTo>
                        <a:pt x="0" y="1514"/>
                      </a:moveTo>
                      <a:lnTo>
                        <a:pt x="0" y="801"/>
                      </a:lnTo>
                      <a:lnTo>
                        <a:pt x="451" y="634"/>
                      </a:lnTo>
                      <a:lnTo>
                        <a:pt x="695" y="777"/>
                      </a:lnTo>
                      <a:lnTo>
                        <a:pt x="702" y="167"/>
                      </a:lnTo>
                      <a:lnTo>
                        <a:pt x="1167" y="0"/>
                      </a:lnTo>
                      <a:lnTo>
                        <a:pt x="1220" y="396"/>
                      </a:lnTo>
                      <a:lnTo>
                        <a:pt x="2051" y="127"/>
                      </a:lnTo>
                      <a:lnTo>
                        <a:pt x="2021" y="1800"/>
                      </a:lnTo>
                      <a:lnTo>
                        <a:pt x="397" y="1785"/>
                      </a:lnTo>
                      <a:lnTo>
                        <a:pt x="329" y="1713"/>
                      </a:lnTo>
                      <a:lnTo>
                        <a:pt x="275" y="1609"/>
                      </a:lnTo>
                      <a:lnTo>
                        <a:pt x="161" y="1523"/>
                      </a:lnTo>
                      <a:lnTo>
                        <a:pt x="31" y="1578"/>
                      </a:lnTo>
                      <a:lnTo>
                        <a:pt x="0" y="1514"/>
                      </a:lnTo>
                      <a:close/>
                    </a:path>
                  </a:pathLst>
                </a:custGeom>
                <a:solidFill>
                  <a:srgbClr val="FFFFFF"/>
                </a:solidFill>
                <a:ln w="9525">
                  <a:noFill/>
                  <a:round/>
                  <a:headEnd/>
                  <a:tailEnd/>
                </a:ln>
              </p:spPr>
              <p:txBody>
                <a:bodyPr/>
                <a:lstStyle/>
                <a:p>
                  <a:endParaRPr lang="en-US"/>
                </a:p>
              </p:txBody>
            </p:sp>
            <p:sp>
              <p:nvSpPr>
                <p:cNvPr id="40821" name="Rectangle 16"/>
                <p:cNvSpPr>
                  <a:spLocks noChangeArrowheads="1"/>
                </p:cNvSpPr>
                <p:nvPr/>
              </p:nvSpPr>
              <p:spPr bwMode="auto">
                <a:xfrm>
                  <a:off x="2761" y="1511"/>
                  <a:ext cx="114" cy="1048"/>
                </a:xfrm>
                <a:prstGeom prst="rect">
                  <a:avLst/>
                </a:prstGeom>
                <a:solidFill>
                  <a:srgbClr val="BCBCBC"/>
                </a:solidFill>
                <a:ln w="9525">
                  <a:noFill/>
                  <a:miter lim="800000"/>
                  <a:headEnd/>
                  <a:tailEnd/>
                </a:ln>
              </p:spPr>
              <p:txBody>
                <a:bodyPr/>
                <a:lstStyle/>
                <a:p>
                  <a:endParaRPr lang="en-US" sz="2400">
                    <a:solidFill>
                      <a:schemeClr val="tx2"/>
                    </a:solidFill>
                    <a:latin typeface="Tahoma" pitchFamily="34" charset="0"/>
                  </a:endParaRPr>
                </a:p>
              </p:txBody>
            </p:sp>
            <p:sp>
              <p:nvSpPr>
                <p:cNvPr id="40822" name="Freeform 17"/>
                <p:cNvSpPr>
                  <a:spLocks/>
                </p:cNvSpPr>
                <p:nvPr/>
              </p:nvSpPr>
              <p:spPr bwMode="auto">
                <a:xfrm>
                  <a:off x="3834" y="2562"/>
                  <a:ext cx="342" cy="378"/>
                </a:xfrm>
                <a:custGeom>
                  <a:avLst/>
                  <a:gdLst>
                    <a:gd name="T0" fmla="*/ 31 w 342"/>
                    <a:gd name="T1" fmla="*/ 378 h 378"/>
                    <a:gd name="T2" fmla="*/ 342 w 342"/>
                    <a:gd name="T3" fmla="*/ 378 h 378"/>
                    <a:gd name="T4" fmla="*/ 305 w 342"/>
                    <a:gd name="T5" fmla="*/ 217 h 378"/>
                    <a:gd name="T6" fmla="*/ 225 w 342"/>
                    <a:gd name="T7" fmla="*/ 134 h 378"/>
                    <a:gd name="T8" fmla="*/ 150 w 342"/>
                    <a:gd name="T9" fmla="*/ 134 h 378"/>
                    <a:gd name="T10" fmla="*/ 117 w 342"/>
                    <a:gd name="T11" fmla="*/ 100 h 378"/>
                    <a:gd name="T12" fmla="*/ 90 w 342"/>
                    <a:gd name="T13" fmla="*/ 45 h 378"/>
                    <a:gd name="T14" fmla="*/ 64 w 342"/>
                    <a:gd name="T15" fmla="*/ 17 h 378"/>
                    <a:gd name="T16" fmla="*/ 0 w 342"/>
                    <a:gd name="T17" fmla="*/ 0 h 378"/>
                    <a:gd name="T18" fmla="*/ 31 w 342"/>
                    <a:gd name="T19" fmla="*/ 378 h 37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42"/>
                    <a:gd name="T31" fmla="*/ 0 h 378"/>
                    <a:gd name="T32" fmla="*/ 342 w 342"/>
                    <a:gd name="T33" fmla="*/ 378 h 37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42" h="378">
                      <a:moveTo>
                        <a:pt x="31" y="378"/>
                      </a:moveTo>
                      <a:lnTo>
                        <a:pt x="342" y="378"/>
                      </a:lnTo>
                      <a:lnTo>
                        <a:pt x="305" y="217"/>
                      </a:lnTo>
                      <a:lnTo>
                        <a:pt x="225" y="134"/>
                      </a:lnTo>
                      <a:lnTo>
                        <a:pt x="150" y="134"/>
                      </a:lnTo>
                      <a:lnTo>
                        <a:pt x="117" y="100"/>
                      </a:lnTo>
                      <a:lnTo>
                        <a:pt x="90" y="45"/>
                      </a:lnTo>
                      <a:lnTo>
                        <a:pt x="64" y="17"/>
                      </a:lnTo>
                      <a:lnTo>
                        <a:pt x="0" y="0"/>
                      </a:lnTo>
                      <a:lnTo>
                        <a:pt x="31" y="378"/>
                      </a:lnTo>
                      <a:close/>
                    </a:path>
                  </a:pathLst>
                </a:custGeom>
                <a:solidFill>
                  <a:srgbClr val="FFFFFF"/>
                </a:solidFill>
                <a:ln w="9525">
                  <a:noFill/>
                  <a:round/>
                  <a:headEnd/>
                  <a:tailEnd/>
                </a:ln>
              </p:spPr>
              <p:txBody>
                <a:bodyPr/>
                <a:lstStyle/>
                <a:p>
                  <a:endParaRPr lang="en-US"/>
                </a:p>
              </p:txBody>
            </p:sp>
            <p:sp>
              <p:nvSpPr>
                <p:cNvPr id="40823" name="Freeform 18"/>
                <p:cNvSpPr>
                  <a:spLocks/>
                </p:cNvSpPr>
                <p:nvPr/>
              </p:nvSpPr>
              <p:spPr bwMode="auto">
                <a:xfrm>
                  <a:off x="1533" y="2559"/>
                  <a:ext cx="569" cy="337"/>
                </a:xfrm>
                <a:custGeom>
                  <a:avLst/>
                  <a:gdLst>
                    <a:gd name="T0" fmla="*/ 0 w 569"/>
                    <a:gd name="T1" fmla="*/ 100 h 337"/>
                    <a:gd name="T2" fmla="*/ 2 w 569"/>
                    <a:gd name="T3" fmla="*/ 98 h 337"/>
                    <a:gd name="T4" fmla="*/ 8 w 569"/>
                    <a:gd name="T5" fmla="*/ 93 h 337"/>
                    <a:gd name="T6" fmla="*/ 17 w 569"/>
                    <a:gd name="T7" fmla="*/ 87 h 337"/>
                    <a:gd name="T8" fmla="*/ 28 w 569"/>
                    <a:gd name="T9" fmla="*/ 78 h 337"/>
                    <a:gd name="T10" fmla="*/ 44 w 569"/>
                    <a:gd name="T11" fmla="*/ 68 h 337"/>
                    <a:gd name="T12" fmla="*/ 60 w 569"/>
                    <a:gd name="T13" fmla="*/ 57 h 337"/>
                    <a:gd name="T14" fmla="*/ 80 w 569"/>
                    <a:gd name="T15" fmla="*/ 46 h 337"/>
                    <a:gd name="T16" fmla="*/ 100 w 569"/>
                    <a:gd name="T17" fmla="*/ 35 h 337"/>
                    <a:gd name="T18" fmla="*/ 122 w 569"/>
                    <a:gd name="T19" fmla="*/ 25 h 337"/>
                    <a:gd name="T20" fmla="*/ 146 w 569"/>
                    <a:gd name="T21" fmla="*/ 15 h 337"/>
                    <a:gd name="T22" fmla="*/ 169 w 569"/>
                    <a:gd name="T23" fmla="*/ 7 h 337"/>
                    <a:gd name="T24" fmla="*/ 194 w 569"/>
                    <a:gd name="T25" fmla="*/ 3 h 337"/>
                    <a:gd name="T26" fmla="*/ 219 w 569"/>
                    <a:gd name="T27" fmla="*/ 0 h 337"/>
                    <a:gd name="T28" fmla="*/ 243 w 569"/>
                    <a:gd name="T29" fmla="*/ 0 h 337"/>
                    <a:gd name="T30" fmla="*/ 266 w 569"/>
                    <a:gd name="T31" fmla="*/ 3 h 337"/>
                    <a:gd name="T32" fmla="*/ 289 w 569"/>
                    <a:gd name="T33" fmla="*/ 10 h 337"/>
                    <a:gd name="T34" fmla="*/ 330 w 569"/>
                    <a:gd name="T35" fmla="*/ 35 h 337"/>
                    <a:gd name="T36" fmla="*/ 365 w 569"/>
                    <a:gd name="T37" fmla="*/ 65 h 337"/>
                    <a:gd name="T38" fmla="*/ 391 w 569"/>
                    <a:gd name="T39" fmla="*/ 100 h 337"/>
                    <a:gd name="T40" fmla="*/ 411 w 569"/>
                    <a:gd name="T41" fmla="*/ 134 h 337"/>
                    <a:gd name="T42" fmla="*/ 427 w 569"/>
                    <a:gd name="T43" fmla="*/ 165 h 337"/>
                    <a:gd name="T44" fmla="*/ 436 w 569"/>
                    <a:gd name="T45" fmla="*/ 190 h 337"/>
                    <a:gd name="T46" fmla="*/ 443 w 569"/>
                    <a:gd name="T47" fmla="*/ 209 h 337"/>
                    <a:gd name="T48" fmla="*/ 444 w 569"/>
                    <a:gd name="T49" fmla="*/ 215 h 337"/>
                    <a:gd name="T50" fmla="*/ 446 w 569"/>
                    <a:gd name="T51" fmla="*/ 215 h 337"/>
                    <a:gd name="T52" fmla="*/ 449 w 569"/>
                    <a:gd name="T53" fmla="*/ 215 h 337"/>
                    <a:gd name="T54" fmla="*/ 455 w 569"/>
                    <a:gd name="T55" fmla="*/ 215 h 337"/>
                    <a:gd name="T56" fmla="*/ 463 w 569"/>
                    <a:gd name="T57" fmla="*/ 217 h 337"/>
                    <a:gd name="T58" fmla="*/ 474 w 569"/>
                    <a:gd name="T59" fmla="*/ 220 h 337"/>
                    <a:gd name="T60" fmla="*/ 486 w 569"/>
                    <a:gd name="T61" fmla="*/ 225 h 337"/>
                    <a:gd name="T62" fmla="*/ 501 w 569"/>
                    <a:gd name="T63" fmla="*/ 231 h 337"/>
                    <a:gd name="T64" fmla="*/ 518 w 569"/>
                    <a:gd name="T65" fmla="*/ 240 h 337"/>
                    <a:gd name="T66" fmla="*/ 533 w 569"/>
                    <a:gd name="T67" fmla="*/ 251 h 337"/>
                    <a:gd name="T68" fmla="*/ 546 w 569"/>
                    <a:gd name="T69" fmla="*/ 265 h 337"/>
                    <a:gd name="T70" fmla="*/ 555 w 569"/>
                    <a:gd name="T71" fmla="*/ 283 h 337"/>
                    <a:gd name="T72" fmla="*/ 562 w 569"/>
                    <a:gd name="T73" fmla="*/ 298 h 337"/>
                    <a:gd name="T74" fmla="*/ 565 w 569"/>
                    <a:gd name="T75" fmla="*/ 314 h 337"/>
                    <a:gd name="T76" fmla="*/ 568 w 569"/>
                    <a:gd name="T77" fmla="*/ 326 h 337"/>
                    <a:gd name="T78" fmla="*/ 569 w 569"/>
                    <a:gd name="T79" fmla="*/ 334 h 337"/>
                    <a:gd name="T80" fmla="*/ 569 w 569"/>
                    <a:gd name="T81" fmla="*/ 337 h 337"/>
                    <a:gd name="T82" fmla="*/ 17 w 569"/>
                    <a:gd name="T83" fmla="*/ 323 h 337"/>
                    <a:gd name="T84" fmla="*/ 0 w 569"/>
                    <a:gd name="T85" fmla="*/ 100 h 33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69"/>
                    <a:gd name="T130" fmla="*/ 0 h 337"/>
                    <a:gd name="T131" fmla="*/ 569 w 569"/>
                    <a:gd name="T132" fmla="*/ 337 h 33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69" h="337">
                      <a:moveTo>
                        <a:pt x="0" y="100"/>
                      </a:moveTo>
                      <a:lnTo>
                        <a:pt x="2" y="98"/>
                      </a:lnTo>
                      <a:lnTo>
                        <a:pt x="8" y="93"/>
                      </a:lnTo>
                      <a:lnTo>
                        <a:pt x="17" y="87"/>
                      </a:lnTo>
                      <a:lnTo>
                        <a:pt x="28" y="78"/>
                      </a:lnTo>
                      <a:lnTo>
                        <a:pt x="44" y="68"/>
                      </a:lnTo>
                      <a:lnTo>
                        <a:pt x="60" y="57"/>
                      </a:lnTo>
                      <a:lnTo>
                        <a:pt x="80" y="46"/>
                      </a:lnTo>
                      <a:lnTo>
                        <a:pt x="100" y="35"/>
                      </a:lnTo>
                      <a:lnTo>
                        <a:pt x="122" y="25"/>
                      </a:lnTo>
                      <a:lnTo>
                        <a:pt x="146" y="15"/>
                      </a:lnTo>
                      <a:lnTo>
                        <a:pt x="169" y="7"/>
                      </a:lnTo>
                      <a:lnTo>
                        <a:pt x="194" y="3"/>
                      </a:lnTo>
                      <a:lnTo>
                        <a:pt x="219" y="0"/>
                      </a:lnTo>
                      <a:lnTo>
                        <a:pt x="243" y="0"/>
                      </a:lnTo>
                      <a:lnTo>
                        <a:pt x="266" y="3"/>
                      </a:lnTo>
                      <a:lnTo>
                        <a:pt x="289" y="10"/>
                      </a:lnTo>
                      <a:lnTo>
                        <a:pt x="330" y="35"/>
                      </a:lnTo>
                      <a:lnTo>
                        <a:pt x="365" y="65"/>
                      </a:lnTo>
                      <a:lnTo>
                        <a:pt x="391" y="100"/>
                      </a:lnTo>
                      <a:lnTo>
                        <a:pt x="411" y="134"/>
                      </a:lnTo>
                      <a:lnTo>
                        <a:pt x="427" y="165"/>
                      </a:lnTo>
                      <a:lnTo>
                        <a:pt x="436" y="190"/>
                      </a:lnTo>
                      <a:lnTo>
                        <a:pt x="443" y="209"/>
                      </a:lnTo>
                      <a:lnTo>
                        <a:pt x="444" y="215"/>
                      </a:lnTo>
                      <a:lnTo>
                        <a:pt x="446" y="215"/>
                      </a:lnTo>
                      <a:lnTo>
                        <a:pt x="449" y="215"/>
                      </a:lnTo>
                      <a:lnTo>
                        <a:pt x="455" y="215"/>
                      </a:lnTo>
                      <a:lnTo>
                        <a:pt x="463" y="217"/>
                      </a:lnTo>
                      <a:lnTo>
                        <a:pt x="474" y="220"/>
                      </a:lnTo>
                      <a:lnTo>
                        <a:pt x="486" y="225"/>
                      </a:lnTo>
                      <a:lnTo>
                        <a:pt x="501" y="231"/>
                      </a:lnTo>
                      <a:lnTo>
                        <a:pt x="518" y="240"/>
                      </a:lnTo>
                      <a:lnTo>
                        <a:pt x="533" y="251"/>
                      </a:lnTo>
                      <a:lnTo>
                        <a:pt x="546" y="265"/>
                      </a:lnTo>
                      <a:lnTo>
                        <a:pt x="555" y="283"/>
                      </a:lnTo>
                      <a:lnTo>
                        <a:pt x="562" y="298"/>
                      </a:lnTo>
                      <a:lnTo>
                        <a:pt x="565" y="314"/>
                      </a:lnTo>
                      <a:lnTo>
                        <a:pt x="568" y="326"/>
                      </a:lnTo>
                      <a:lnTo>
                        <a:pt x="569" y="334"/>
                      </a:lnTo>
                      <a:lnTo>
                        <a:pt x="569" y="337"/>
                      </a:lnTo>
                      <a:lnTo>
                        <a:pt x="17" y="323"/>
                      </a:lnTo>
                      <a:lnTo>
                        <a:pt x="0" y="100"/>
                      </a:lnTo>
                      <a:close/>
                    </a:path>
                  </a:pathLst>
                </a:custGeom>
                <a:solidFill>
                  <a:srgbClr val="D1D1D1"/>
                </a:solidFill>
                <a:ln w="9525">
                  <a:noFill/>
                  <a:round/>
                  <a:headEnd/>
                  <a:tailEnd/>
                </a:ln>
              </p:spPr>
              <p:txBody>
                <a:bodyPr/>
                <a:lstStyle/>
                <a:p>
                  <a:endParaRPr lang="en-US"/>
                </a:p>
              </p:txBody>
            </p:sp>
            <p:sp>
              <p:nvSpPr>
                <p:cNvPr id="40824" name="Freeform 19"/>
                <p:cNvSpPr>
                  <a:spLocks/>
                </p:cNvSpPr>
                <p:nvPr/>
              </p:nvSpPr>
              <p:spPr bwMode="auto">
                <a:xfrm>
                  <a:off x="2096" y="2560"/>
                  <a:ext cx="896" cy="338"/>
                </a:xfrm>
                <a:custGeom>
                  <a:avLst/>
                  <a:gdLst>
                    <a:gd name="T0" fmla="*/ 138 w 896"/>
                    <a:gd name="T1" fmla="*/ 127 h 338"/>
                    <a:gd name="T2" fmla="*/ 541 w 896"/>
                    <a:gd name="T3" fmla="*/ 94 h 338"/>
                    <a:gd name="T4" fmla="*/ 688 w 896"/>
                    <a:gd name="T5" fmla="*/ 338 h 338"/>
                    <a:gd name="T6" fmla="*/ 896 w 896"/>
                    <a:gd name="T7" fmla="*/ 81 h 338"/>
                    <a:gd name="T8" fmla="*/ 893 w 896"/>
                    <a:gd name="T9" fmla="*/ 49 h 338"/>
                    <a:gd name="T10" fmla="*/ 644 w 896"/>
                    <a:gd name="T11" fmla="*/ 0 h 338"/>
                    <a:gd name="T12" fmla="*/ 17 w 896"/>
                    <a:gd name="T13" fmla="*/ 61 h 338"/>
                    <a:gd name="T14" fmla="*/ 0 w 896"/>
                    <a:gd name="T15" fmla="*/ 130 h 338"/>
                    <a:gd name="T16" fmla="*/ 138 w 896"/>
                    <a:gd name="T17" fmla="*/ 127 h 3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96"/>
                    <a:gd name="T28" fmla="*/ 0 h 338"/>
                    <a:gd name="T29" fmla="*/ 896 w 896"/>
                    <a:gd name="T30" fmla="*/ 338 h 33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96" h="338">
                      <a:moveTo>
                        <a:pt x="138" y="127"/>
                      </a:moveTo>
                      <a:lnTo>
                        <a:pt x="541" y="94"/>
                      </a:lnTo>
                      <a:lnTo>
                        <a:pt x="688" y="338"/>
                      </a:lnTo>
                      <a:lnTo>
                        <a:pt x="896" y="81"/>
                      </a:lnTo>
                      <a:lnTo>
                        <a:pt x="893" y="49"/>
                      </a:lnTo>
                      <a:lnTo>
                        <a:pt x="644" y="0"/>
                      </a:lnTo>
                      <a:lnTo>
                        <a:pt x="17" y="61"/>
                      </a:lnTo>
                      <a:lnTo>
                        <a:pt x="0" y="130"/>
                      </a:lnTo>
                      <a:lnTo>
                        <a:pt x="138" y="127"/>
                      </a:lnTo>
                      <a:close/>
                    </a:path>
                  </a:pathLst>
                </a:custGeom>
                <a:solidFill>
                  <a:srgbClr val="919191"/>
                </a:solidFill>
                <a:ln w="9525">
                  <a:noFill/>
                  <a:round/>
                  <a:headEnd/>
                  <a:tailEnd/>
                </a:ln>
              </p:spPr>
              <p:txBody>
                <a:bodyPr/>
                <a:lstStyle/>
                <a:p>
                  <a:endParaRPr lang="en-US"/>
                </a:p>
              </p:txBody>
            </p:sp>
            <p:sp>
              <p:nvSpPr>
                <p:cNvPr id="40825" name="Freeform 20"/>
                <p:cNvSpPr>
                  <a:spLocks/>
                </p:cNvSpPr>
                <p:nvPr/>
              </p:nvSpPr>
              <p:spPr bwMode="auto">
                <a:xfrm>
                  <a:off x="2221" y="2649"/>
                  <a:ext cx="441" cy="257"/>
                </a:xfrm>
                <a:custGeom>
                  <a:avLst/>
                  <a:gdLst>
                    <a:gd name="T0" fmla="*/ 0 w 441"/>
                    <a:gd name="T1" fmla="*/ 39 h 257"/>
                    <a:gd name="T2" fmla="*/ 421 w 441"/>
                    <a:gd name="T3" fmla="*/ 0 h 257"/>
                    <a:gd name="T4" fmla="*/ 441 w 441"/>
                    <a:gd name="T5" fmla="*/ 257 h 257"/>
                    <a:gd name="T6" fmla="*/ 3 w 441"/>
                    <a:gd name="T7" fmla="*/ 230 h 257"/>
                    <a:gd name="T8" fmla="*/ 0 w 441"/>
                    <a:gd name="T9" fmla="*/ 39 h 257"/>
                    <a:gd name="T10" fmla="*/ 0 60000 65536"/>
                    <a:gd name="T11" fmla="*/ 0 60000 65536"/>
                    <a:gd name="T12" fmla="*/ 0 60000 65536"/>
                    <a:gd name="T13" fmla="*/ 0 60000 65536"/>
                    <a:gd name="T14" fmla="*/ 0 60000 65536"/>
                    <a:gd name="T15" fmla="*/ 0 w 441"/>
                    <a:gd name="T16" fmla="*/ 0 h 257"/>
                    <a:gd name="T17" fmla="*/ 441 w 441"/>
                    <a:gd name="T18" fmla="*/ 257 h 257"/>
                  </a:gdLst>
                  <a:ahLst/>
                  <a:cxnLst>
                    <a:cxn ang="T10">
                      <a:pos x="T0" y="T1"/>
                    </a:cxn>
                    <a:cxn ang="T11">
                      <a:pos x="T2" y="T3"/>
                    </a:cxn>
                    <a:cxn ang="T12">
                      <a:pos x="T4" y="T5"/>
                    </a:cxn>
                    <a:cxn ang="T13">
                      <a:pos x="T6" y="T7"/>
                    </a:cxn>
                    <a:cxn ang="T14">
                      <a:pos x="T8" y="T9"/>
                    </a:cxn>
                  </a:cxnLst>
                  <a:rect l="T15" t="T16" r="T17" b="T18"/>
                  <a:pathLst>
                    <a:path w="441" h="257">
                      <a:moveTo>
                        <a:pt x="0" y="39"/>
                      </a:moveTo>
                      <a:lnTo>
                        <a:pt x="421" y="0"/>
                      </a:lnTo>
                      <a:lnTo>
                        <a:pt x="441" y="257"/>
                      </a:lnTo>
                      <a:lnTo>
                        <a:pt x="3" y="230"/>
                      </a:lnTo>
                      <a:lnTo>
                        <a:pt x="0" y="39"/>
                      </a:lnTo>
                      <a:close/>
                    </a:path>
                  </a:pathLst>
                </a:custGeom>
                <a:solidFill>
                  <a:srgbClr val="FFFFFF"/>
                </a:solidFill>
                <a:ln w="9525">
                  <a:noFill/>
                  <a:round/>
                  <a:headEnd/>
                  <a:tailEnd/>
                </a:ln>
              </p:spPr>
              <p:txBody>
                <a:bodyPr/>
                <a:lstStyle/>
                <a:p>
                  <a:endParaRPr lang="en-US"/>
                </a:p>
              </p:txBody>
            </p:sp>
            <p:sp>
              <p:nvSpPr>
                <p:cNvPr id="40826" name="Freeform 21"/>
                <p:cNvSpPr>
                  <a:spLocks/>
                </p:cNvSpPr>
                <p:nvPr/>
              </p:nvSpPr>
              <p:spPr bwMode="auto">
                <a:xfrm>
                  <a:off x="2639" y="2651"/>
                  <a:ext cx="147" cy="270"/>
                </a:xfrm>
                <a:custGeom>
                  <a:avLst/>
                  <a:gdLst>
                    <a:gd name="T0" fmla="*/ 0 w 147"/>
                    <a:gd name="T1" fmla="*/ 0 h 270"/>
                    <a:gd name="T2" fmla="*/ 0 w 147"/>
                    <a:gd name="T3" fmla="*/ 270 h 270"/>
                    <a:gd name="T4" fmla="*/ 147 w 147"/>
                    <a:gd name="T5" fmla="*/ 270 h 270"/>
                    <a:gd name="T6" fmla="*/ 147 w 147"/>
                    <a:gd name="T7" fmla="*/ 25 h 270"/>
                    <a:gd name="T8" fmla="*/ 0 w 147"/>
                    <a:gd name="T9" fmla="*/ 0 h 270"/>
                    <a:gd name="T10" fmla="*/ 0 60000 65536"/>
                    <a:gd name="T11" fmla="*/ 0 60000 65536"/>
                    <a:gd name="T12" fmla="*/ 0 60000 65536"/>
                    <a:gd name="T13" fmla="*/ 0 60000 65536"/>
                    <a:gd name="T14" fmla="*/ 0 60000 65536"/>
                    <a:gd name="T15" fmla="*/ 0 w 147"/>
                    <a:gd name="T16" fmla="*/ 0 h 270"/>
                    <a:gd name="T17" fmla="*/ 147 w 147"/>
                    <a:gd name="T18" fmla="*/ 270 h 270"/>
                  </a:gdLst>
                  <a:ahLst/>
                  <a:cxnLst>
                    <a:cxn ang="T10">
                      <a:pos x="T0" y="T1"/>
                    </a:cxn>
                    <a:cxn ang="T11">
                      <a:pos x="T2" y="T3"/>
                    </a:cxn>
                    <a:cxn ang="T12">
                      <a:pos x="T4" y="T5"/>
                    </a:cxn>
                    <a:cxn ang="T13">
                      <a:pos x="T6" y="T7"/>
                    </a:cxn>
                    <a:cxn ang="T14">
                      <a:pos x="T8" y="T9"/>
                    </a:cxn>
                  </a:cxnLst>
                  <a:rect l="T15" t="T16" r="T17" b="T18"/>
                  <a:pathLst>
                    <a:path w="147" h="270">
                      <a:moveTo>
                        <a:pt x="0" y="0"/>
                      </a:moveTo>
                      <a:lnTo>
                        <a:pt x="0" y="270"/>
                      </a:lnTo>
                      <a:lnTo>
                        <a:pt x="147" y="270"/>
                      </a:lnTo>
                      <a:lnTo>
                        <a:pt x="147" y="25"/>
                      </a:lnTo>
                      <a:lnTo>
                        <a:pt x="0" y="0"/>
                      </a:lnTo>
                      <a:close/>
                    </a:path>
                  </a:pathLst>
                </a:custGeom>
                <a:solidFill>
                  <a:srgbClr val="000000"/>
                </a:solidFill>
                <a:ln w="9525">
                  <a:noFill/>
                  <a:round/>
                  <a:headEnd/>
                  <a:tailEnd/>
                </a:ln>
              </p:spPr>
              <p:txBody>
                <a:bodyPr/>
                <a:lstStyle/>
                <a:p>
                  <a:endParaRPr lang="en-US"/>
                </a:p>
              </p:txBody>
            </p:sp>
            <p:sp>
              <p:nvSpPr>
                <p:cNvPr id="40827" name="Freeform 22"/>
                <p:cNvSpPr>
                  <a:spLocks/>
                </p:cNvSpPr>
                <p:nvPr/>
              </p:nvSpPr>
              <p:spPr bwMode="auto">
                <a:xfrm>
                  <a:off x="2082" y="1958"/>
                  <a:ext cx="3" cy="2"/>
                </a:xfrm>
                <a:custGeom>
                  <a:avLst/>
                  <a:gdLst>
                    <a:gd name="T0" fmla="*/ 0 w 3"/>
                    <a:gd name="T1" fmla="*/ 0 h 2"/>
                    <a:gd name="T2" fmla="*/ 0 w 3"/>
                    <a:gd name="T3" fmla="*/ 0 h 2"/>
                    <a:gd name="T4" fmla="*/ 3 w 3"/>
                    <a:gd name="T5" fmla="*/ 2 h 2"/>
                    <a:gd name="T6" fmla="*/ 0 w 3"/>
                    <a:gd name="T7" fmla="*/ 0 h 2"/>
                    <a:gd name="T8" fmla="*/ 0 60000 65536"/>
                    <a:gd name="T9" fmla="*/ 0 60000 65536"/>
                    <a:gd name="T10" fmla="*/ 0 60000 65536"/>
                    <a:gd name="T11" fmla="*/ 0 60000 65536"/>
                    <a:gd name="T12" fmla="*/ 0 w 3"/>
                    <a:gd name="T13" fmla="*/ 0 h 2"/>
                    <a:gd name="T14" fmla="*/ 3 w 3"/>
                    <a:gd name="T15" fmla="*/ 2 h 2"/>
                  </a:gdLst>
                  <a:ahLst/>
                  <a:cxnLst>
                    <a:cxn ang="T8">
                      <a:pos x="T0" y="T1"/>
                    </a:cxn>
                    <a:cxn ang="T9">
                      <a:pos x="T2" y="T3"/>
                    </a:cxn>
                    <a:cxn ang="T10">
                      <a:pos x="T4" y="T5"/>
                    </a:cxn>
                    <a:cxn ang="T11">
                      <a:pos x="T6" y="T7"/>
                    </a:cxn>
                  </a:cxnLst>
                  <a:rect l="T12" t="T13" r="T14" b="T15"/>
                  <a:pathLst>
                    <a:path w="3" h="2">
                      <a:moveTo>
                        <a:pt x="0" y="0"/>
                      </a:moveTo>
                      <a:lnTo>
                        <a:pt x="0" y="0"/>
                      </a:lnTo>
                      <a:lnTo>
                        <a:pt x="3" y="2"/>
                      </a:lnTo>
                      <a:lnTo>
                        <a:pt x="0" y="0"/>
                      </a:lnTo>
                      <a:close/>
                    </a:path>
                  </a:pathLst>
                </a:custGeom>
                <a:solidFill>
                  <a:srgbClr val="000000"/>
                </a:solidFill>
                <a:ln w="9525">
                  <a:noFill/>
                  <a:round/>
                  <a:headEnd/>
                  <a:tailEnd/>
                </a:ln>
              </p:spPr>
              <p:txBody>
                <a:bodyPr/>
                <a:lstStyle/>
                <a:p>
                  <a:endParaRPr lang="en-US"/>
                </a:p>
              </p:txBody>
            </p:sp>
            <p:sp>
              <p:nvSpPr>
                <p:cNvPr id="40828" name="Freeform 23"/>
                <p:cNvSpPr>
                  <a:spLocks/>
                </p:cNvSpPr>
                <p:nvPr/>
              </p:nvSpPr>
              <p:spPr bwMode="auto">
                <a:xfrm>
                  <a:off x="1497" y="1099"/>
                  <a:ext cx="2398" cy="1825"/>
                </a:xfrm>
                <a:custGeom>
                  <a:avLst/>
                  <a:gdLst>
                    <a:gd name="T0" fmla="*/ 2398 w 2398"/>
                    <a:gd name="T1" fmla="*/ 1821 h 1825"/>
                    <a:gd name="T2" fmla="*/ 2398 w 2398"/>
                    <a:gd name="T3" fmla="*/ 534 h 1825"/>
                    <a:gd name="T4" fmla="*/ 2027 w 2398"/>
                    <a:gd name="T5" fmla="*/ 136 h 1825"/>
                    <a:gd name="T6" fmla="*/ 1434 w 2398"/>
                    <a:gd name="T7" fmla="*/ 337 h 1825"/>
                    <a:gd name="T8" fmla="*/ 1290 w 2398"/>
                    <a:gd name="T9" fmla="*/ 233 h 1825"/>
                    <a:gd name="T10" fmla="*/ 1290 w 2398"/>
                    <a:gd name="T11" fmla="*/ 100 h 1825"/>
                    <a:gd name="T12" fmla="*/ 1165 w 2398"/>
                    <a:gd name="T13" fmla="*/ 0 h 1825"/>
                    <a:gd name="T14" fmla="*/ 1165 w 2398"/>
                    <a:gd name="T15" fmla="*/ 0 h 1825"/>
                    <a:gd name="T16" fmla="*/ 684 w 2398"/>
                    <a:gd name="T17" fmla="*/ 207 h 1825"/>
                    <a:gd name="T18" fmla="*/ 684 w 2398"/>
                    <a:gd name="T19" fmla="*/ 732 h 1825"/>
                    <a:gd name="T20" fmla="*/ 482 w 2398"/>
                    <a:gd name="T21" fmla="*/ 654 h 1825"/>
                    <a:gd name="T22" fmla="*/ 0 w 2398"/>
                    <a:gd name="T23" fmla="*/ 820 h 1825"/>
                    <a:gd name="T24" fmla="*/ 0 w 2398"/>
                    <a:gd name="T25" fmla="*/ 1780 h 1825"/>
                    <a:gd name="T26" fmla="*/ 63 w 2398"/>
                    <a:gd name="T27" fmla="*/ 1780 h 1825"/>
                    <a:gd name="T28" fmla="*/ 63 w 2398"/>
                    <a:gd name="T29" fmla="*/ 853 h 1825"/>
                    <a:gd name="T30" fmla="*/ 471 w 2398"/>
                    <a:gd name="T31" fmla="*/ 726 h 1825"/>
                    <a:gd name="T32" fmla="*/ 471 w 2398"/>
                    <a:gd name="T33" fmla="*/ 889 h 1825"/>
                    <a:gd name="T34" fmla="*/ 580 w 2398"/>
                    <a:gd name="T35" fmla="*/ 859 h 1825"/>
                    <a:gd name="T36" fmla="*/ 580 w 2398"/>
                    <a:gd name="T37" fmla="*/ 1822 h 1825"/>
                    <a:gd name="T38" fmla="*/ 691 w 2398"/>
                    <a:gd name="T39" fmla="*/ 1822 h 1825"/>
                    <a:gd name="T40" fmla="*/ 691 w 2398"/>
                    <a:gd name="T41" fmla="*/ 1825 h 1825"/>
                    <a:gd name="T42" fmla="*/ 741 w 2398"/>
                    <a:gd name="T43" fmla="*/ 1825 h 1825"/>
                    <a:gd name="T44" fmla="*/ 741 w 2398"/>
                    <a:gd name="T45" fmla="*/ 1585 h 1825"/>
                    <a:gd name="T46" fmla="*/ 612 w 2398"/>
                    <a:gd name="T47" fmla="*/ 1578 h 1825"/>
                    <a:gd name="T48" fmla="*/ 612 w 2398"/>
                    <a:gd name="T49" fmla="*/ 1544 h 1825"/>
                    <a:gd name="T50" fmla="*/ 1229 w 2398"/>
                    <a:gd name="T51" fmla="*/ 1480 h 1825"/>
                    <a:gd name="T52" fmla="*/ 1492 w 2398"/>
                    <a:gd name="T53" fmla="*/ 1539 h 1825"/>
                    <a:gd name="T54" fmla="*/ 1492 w 2398"/>
                    <a:gd name="T55" fmla="*/ 1491 h 1825"/>
                    <a:gd name="T56" fmla="*/ 1289 w 2398"/>
                    <a:gd name="T57" fmla="*/ 1441 h 1825"/>
                    <a:gd name="T58" fmla="*/ 1290 w 2398"/>
                    <a:gd name="T59" fmla="*/ 463 h 1825"/>
                    <a:gd name="T60" fmla="*/ 2022 w 2398"/>
                    <a:gd name="T61" fmla="*/ 216 h 1825"/>
                    <a:gd name="T62" fmla="*/ 2022 w 2398"/>
                    <a:gd name="T63" fmla="*/ 1822 h 1825"/>
                    <a:gd name="T64" fmla="*/ 2398 w 2398"/>
                    <a:gd name="T65" fmla="*/ 1821 h 182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398"/>
                    <a:gd name="T100" fmla="*/ 0 h 1825"/>
                    <a:gd name="T101" fmla="*/ 2398 w 2398"/>
                    <a:gd name="T102" fmla="*/ 1825 h 182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398" h="1825">
                      <a:moveTo>
                        <a:pt x="2398" y="1821"/>
                      </a:moveTo>
                      <a:lnTo>
                        <a:pt x="2398" y="534"/>
                      </a:lnTo>
                      <a:lnTo>
                        <a:pt x="2027" y="136"/>
                      </a:lnTo>
                      <a:lnTo>
                        <a:pt x="1434" y="337"/>
                      </a:lnTo>
                      <a:lnTo>
                        <a:pt x="1290" y="233"/>
                      </a:lnTo>
                      <a:lnTo>
                        <a:pt x="1290" y="100"/>
                      </a:lnTo>
                      <a:lnTo>
                        <a:pt x="1165" y="0"/>
                      </a:lnTo>
                      <a:lnTo>
                        <a:pt x="684" y="207"/>
                      </a:lnTo>
                      <a:lnTo>
                        <a:pt x="684" y="732"/>
                      </a:lnTo>
                      <a:lnTo>
                        <a:pt x="482" y="654"/>
                      </a:lnTo>
                      <a:lnTo>
                        <a:pt x="0" y="820"/>
                      </a:lnTo>
                      <a:lnTo>
                        <a:pt x="0" y="1780"/>
                      </a:lnTo>
                      <a:lnTo>
                        <a:pt x="63" y="1780"/>
                      </a:lnTo>
                      <a:lnTo>
                        <a:pt x="63" y="853"/>
                      </a:lnTo>
                      <a:lnTo>
                        <a:pt x="471" y="726"/>
                      </a:lnTo>
                      <a:lnTo>
                        <a:pt x="471" y="889"/>
                      </a:lnTo>
                      <a:lnTo>
                        <a:pt x="580" y="859"/>
                      </a:lnTo>
                      <a:lnTo>
                        <a:pt x="580" y="1822"/>
                      </a:lnTo>
                      <a:lnTo>
                        <a:pt x="691" y="1822"/>
                      </a:lnTo>
                      <a:lnTo>
                        <a:pt x="691" y="1825"/>
                      </a:lnTo>
                      <a:lnTo>
                        <a:pt x="741" y="1825"/>
                      </a:lnTo>
                      <a:lnTo>
                        <a:pt x="741" y="1585"/>
                      </a:lnTo>
                      <a:lnTo>
                        <a:pt x="612" y="1578"/>
                      </a:lnTo>
                      <a:lnTo>
                        <a:pt x="612" y="1544"/>
                      </a:lnTo>
                      <a:lnTo>
                        <a:pt x="1229" y="1480"/>
                      </a:lnTo>
                      <a:lnTo>
                        <a:pt x="1492" y="1539"/>
                      </a:lnTo>
                      <a:lnTo>
                        <a:pt x="1492" y="1491"/>
                      </a:lnTo>
                      <a:lnTo>
                        <a:pt x="1289" y="1441"/>
                      </a:lnTo>
                      <a:lnTo>
                        <a:pt x="1290" y="463"/>
                      </a:lnTo>
                      <a:lnTo>
                        <a:pt x="2022" y="216"/>
                      </a:lnTo>
                      <a:lnTo>
                        <a:pt x="2022" y="1822"/>
                      </a:lnTo>
                      <a:lnTo>
                        <a:pt x="2398" y="1821"/>
                      </a:lnTo>
                      <a:close/>
                    </a:path>
                  </a:pathLst>
                </a:custGeom>
                <a:solidFill>
                  <a:srgbClr val="000000"/>
                </a:solidFill>
                <a:ln w="9525">
                  <a:noFill/>
                  <a:round/>
                  <a:headEnd/>
                  <a:tailEnd/>
                </a:ln>
              </p:spPr>
              <p:txBody>
                <a:bodyPr/>
                <a:lstStyle/>
                <a:p>
                  <a:endParaRPr lang="en-US"/>
                </a:p>
              </p:txBody>
            </p:sp>
            <p:sp>
              <p:nvSpPr>
                <p:cNvPr id="40829" name="Freeform 24"/>
                <p:cNvSpPr>
                  <a:spLocks/>
                </p:cNvSpPr>
                <p:nvPr/>
              </p:nvSpPr>
              <p:spPr bwMode="auto">
                <a:xfrm>
                  <a:off x="1813" y="797"/>
                  <a:ext cx="1575" cy="883"/>
                </a:xfrm>
                <a:custGeom>
                  <a:avLst/>
                  <a:gdLst>
                    <a:gd name="T0" fmla="*/ 246 w 1575"/>
                    <a:gd name="T1" fmla="*/ 409 h 883"/>
                    <a:gd name="T2" fmla="*/ 293 w 1575"/>
                    <a:gd name="T3" fmla="*/ 293 h 883"/>
                    <a:gd name="T4" fmla="*/ 364 w 1575"/>
                    <a:gd name="T5" fmla="*/ 199 h 883"/>
                    <a:gd name="T6" fmla="*/ 457 w 1575"/>
                    <a:gd name="T7" fmla="*/ 129 h 883"/>
                    <a:gd name="T8" fmla="*/ 565 w 1575"/>
                    <a:gd name="T9" fmla="*/ 88 h 883"/>
                    <a:gd name="T10" fmla="*/ 666 w 1575"/>
                    <a:gd name="T11" fmla="*/ 80 h 883"/>
                    <a:gd name="T12" fmla="*/ 734 w 1575"/>
                    <a:gd name="T13" fmla="*/ 91 h 883"/>
                    <a:gd name="T14" fmla="*/ 799 w 1575"/>
                    <a:gd name="T15" fmla="*/ 113 h 883"/>
                    <a:gd name="T16" fmla="*/ 859 w 1575"/>
                    <a:gd name="T17" fmla="*/ 146 h 883"/>
                    <a:gd name="T18" fmla="*/ 913 w 1575"/>
                    <a:gd name="T19" fmla="*/ 187 h 883"/>
                    <a:gd name="T20" fmla="*/ 962 w 1575"/>
                    <a:gd name="T21" fmla="*/ 237 h 883"/>
                    <a:gd name="T22" fmla="*/ 1003 w 1575"/>
                    <a:gd name="T23" fmla="*/ 193 h 883"/>
                    <a:gd name="T24" fmla="*/ 1048 w 1575"/>
                    <a:gd name="T25" fmla="*/ 157 h 883"/>
                    <a:gd name="T26" fmla="*/ 1098 w 1575"/>
                    <a:gd name="T27" fmla="*/ 129 h 883"/>
                    <a:gd name="T28" fmla="*/ 1153 w 1575"/>
                    <a:gd name="T29" fmla="*/ 112 h 883"/>
                    <a:gd name="T30" fmla="*/ 1211 w 1575"/>
                    <a:gd name="T31" fmla="*/ 102 h 883"/>
                    <a:gd name="T32" fmla="*/ 1286 w 1575"/>
                    <a:gd name="T33" fmla="*/ 107 h 883"/>
                    <a:gd name="T34" fmla="*/ 1365 w 1575"/>
                    <a:gd name="T35" fmla="*/ 130 h 883"/>
                    <a:gd name="T36" fmla="*/ 1436 w 1575"/>
                    <a:gd name="T37" fmla="*/ 171 h 883"/>
                    <a:gd name="T38" fmla="*/ 1498 w 1575"/>
                    <a:gd name="T39" fmla="*/ 227 h 883"/>
                    <a:gd name="T40" fmla="*/ 1548 w 1575"/>
                    <a:gd name="T41" fmla="*/ 296 h 883"/>
                    <a:gd name="T42" fmla="*/ 1566 w 1575"/>
                    <a:gd name="T43" fmla="*/ 313 h 883"/>
                    <a:gd name="T44" fmla="*/ 1525 w 1575"/>
                    <a:gd name="T45" fmla="*/ 218 h 883"/>
                    <a:gd name="T46" fmla="*/ 1464 w 1575"/>
                    <a:gd name="T47" fmla="*/ 138 h 883"/>
                    <a:gd name="T48" fmla="*/ 1389 w 1575"/>
                    <a:gd name="T49" fmla="*/ 76 h 883"/>
                    <a:gd name="T50" fmla="*/ 1301 w 1575"/>
                    <a:gd name="T51" fmla="*/ 35 h 883"/>
                    <a:gd name="T52" fmla="*/ 1206 w 1575"/>
                    <a:gd name="T53" fmla="*/ 21 h 883"/>
                    <a:gd name="T54" fmla="*/ 1146 w 1575"/>
                    <a:gd name="T55" fmla="*/ 26 h 883"/>
                    <a:gd name="T56" fmla="*/ 1090 w 1575"/>
                    <a:gd name="T57" fmla="*/ 43 h 883"/>
                    <a:gd name="T58" fmla="*/ 1037 w 1575"/>
                    <a:gd name="T59" fmla="*/ 68 h 883"/>
                    <a:gd name="T60" fmla="*/ 990 w 1575"/>
                    <a:gd name="T61" fmla="*/ 101 h 883"/>
                    <a:gd name="T62" fmla="*/ 948 w 1575"/>
                    <a:gd name="T63" fmla="*/ 141 h 883"/>
                    <a:gd name="T64" fmla="*/ 904 w 1575"/>
                    <a:gd name="T65" fmla="*/ 122 h 883"/>
                    <a:gd name="T66" fmla="*/ 851 w 1575"/>
                    <a:gd name="T67" fmla="*/ 77 h 883"/>
                    <a:gd name="T68" fmla="*/ 793 w 1575"/>
                    <a:gd name="T69" fmla="*/ 43 h 883"/>
                    <a:gd name="T70" fmla="*/ 730 w 1575"/>
                    <a:gd name="T71" fmla="*/ 18 h 883"/>
                    <a:gd name="T72" fmla="*/ 665 w 1575"/>
                    <a:gd name="T73" fmla="*/ 4 h 883"/>
                    <a:gd name="T74" fmla="*/ 577 w 1575"/>
                    <a:gd name="T75" fmla="*/ 2 h 883"/>
                    <a:gd name="T76" fmla="*/ 466 w 1575"/>
                    <a:gd name="T77" fmla="*/ 32 h 883"/>
                    <a:gd name="T78" fmla="*/ 368 w 1575"/>
                    <a:gd name="T79" fmla="*/ 91 h 883"/>
                    <a:gd name="T80" fmla="*/ 288 w 1575"/>
                    <a:gd name="T81" fmla="*/ 179 h 883"/>
                    <a:gd name="T82" fmla="*/ 233 w 1575"/>
                    <a:gd name="T83" fmla="*/ 287 h 883"/>
                    <a:gd name="T84" fmla="*/ 203 w 1575"/>
                    <a:gd name="T85" fmla="*/ 412 h 883"/>
                    <a:gd name="T86" fmla="*/ 85 w 1575"/>
                    <a:gd name="T87" fmla="*/ 493 h 883"/>
                    <a:gd name="T88" fmla="*/ 14 w 1575"/>
                    <a:gd name="T89" fmla="*/ 628 h 883"/>
                    <a:gd name="T90" fmla="*/ 3 w 1575"/>
                    <a:gd name="T91" fmla="*/ 775 h 883"/>
                    <a:gd name="T92" fmla="*/ 33 w 1575"/>
                    <a:gd name="T93" fmla="*/ 883 h 883"/>
                    <a:gd name="T94" fmla="*/ 27 w 1575"/>
                    <a:gd name="T95" fmla="*/ 833 h 883"/>
                    <a:gd name="T96" fmla="*/ 39 w 1575"/>
                    <a:gd name="T97" fmla="*/ 707 h 883"/>
                    <a:gd name="T98" fmla="*/ 111 w 1575"/>
                    <a:gd name="T99" fmla="*/ 574 h 883"/>
                    <a:gd name="T100" fmla="*/ 230 w 1575"/>
                    <a:gd name="T101" fmla="*/ 493 h 88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575"/>
                    <a:gd name="T154" fmla="*/ 0 h 883"/>
                    <a:gd name="T155" fmla="*/ 1575 w 1575"/>
                    <a:gd name="T156" fmla="*/ 883 h 883"/>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575" h="883">
                      <a:moveTo>
                        <a:pt x="230" y="493"/>
                      </a:moveTo>
                      <a:lnTo>
                        <a:pt x="236" y="449"/>
                      </a:lnTo>
                      <a:lnTo>
                        <a:pt x="246" y="409"/>
                      </a:lnTo>
                      <a:lnTo>
                        <a:pt x="258" y="368"/>
                      </a:lnTo>
                      <a:lnTo>
                        <a:pt x="274" y="329"/>
                      </a:lnTo>
                      <a:lnTo>
                        <a:pt x="293" y="293"/>
                      </a:lnTo>
                      <a:lnTo>
                        <a:pt x="314" y="260"/>
                      </a:lnTo>
                      <a:lnTo>
                        <a:pt x="338" y="227"/>
                      </a:lnTo>
                      <a:lnTo>
                        <a:pt x="364" y="199"/>
                      </a:lnTo>
                      <a:lnTo>
                        <a:pt x="394" y="173"/>
                      </a:lnTo>
                      <a:lnTo>
                        <a:pt x="424" y="149"/>
                      </a:lnTo>
                      <a:lnTo>
                        <a:pt x="457" y="129"/>
                      </a:lnTo>
                      <a:lnTo>
                        <a:pt x="491" y="112"/>
                      </a:lnTo>
                      <a:lnTo>
                        <a:pt x="527" y="99"/>
                      </a:lnTo>
                      <a:lnTo>
                        <a:pt x="565" y="88"/>
                      </a:lnTo>
                      <a:lnTo>
                        <a:pt x="604" y="82"/>
                      </a:lnTo>
                      <a:lnTo>
                        <a:pt x="643" y="80"/>
                      </a:lnTo>
                      <a:lnTo>
                        <a:pt x="666" y="80"/>
                      </a:lnTo>
                      <a:lnTo>
                        <a:pt x="690" y="83"/>
                      </a:lnTo>
                      <a:lnTo>
                        <a:pt x="712" y="87"/>
                      </a:lnTo>
                      <a:lnTo>
                        <a:pt x="734" y="91"/>
                      </a:lnTo>
                      <a:lnTo>
                        <a:pt x="755" y="97"/>
                      </a:lnTo>
                      <a:lnTo>
                        <a:pt x="777" y="105"/>
                      </a:lnTo>
                      <a:lnTo>
                        <a:pt x="799" y="113"/>
                      </a:lnTo>
                      <a:lnTo>
                        <a:pt x="820" y="122"/>
                      </a:lnTo>
                      <a:lnTo>
                        <a:pt x="840" y="133"/>
                      </a:lnTo>
                      <a:lnTo>
                        <a:pt x="859" y="146"/>
                      </a:lnTo>
                      <a:lnTo>
                        <a:pt x="877" y="158"/>
                      </a:lnTo>
                      <a:lnTo>
                        <a:pt x="896" y="173"/>
                      </a:lnTo>
                      <a:lnTo>
                        <a:pt x="913" y="187"/>
                      </a:lnTo>
                      <a:lnTo>
                        <a:pt x="931" y="202"/>
                      </a:lnTo>
                      <a:lnTo>
                        <a:pt x="946" y="219"/>
                      </a:lnTo>
                      <a:lnTo>
                        <a:pt x="962" y="237"/>
                      </a:lnTo>
                      <a:lnTo>
                        <a:pt x="974" y="221"/>
                      </a:lnTo>
                      <a:lnTo>
                        <a:pt x="988" y="207"/>
                      </a:lnTo>
                      <a:lnTo>
                        <a:pt x="1003" y="193"/>
                      </a:lnTo>
                      <a:lnTo>
                        <a:pt x="1017" y="180"/>
                      </a:lnTo>
                      <a:lnTo>
                        <a:pt x="1032" y="168"/>
                      </a:lnTo>
                      <a:lnTo>
                        <a:pt x="1048" y="157"/>
                      </a:lnTo>
                      <a:lnTo>
                        <a:pt x="1064" y="148"/>
                      </a:lnTo>
                      <a:lnTo>
                        <a:pt x="1081" y="138"/>
                      </a:lnTo>
                      <a:lnTo>
                        <a:pt x="1098" y="129"/>
                      </a:lnTo>
                      <a:lnTo>
                        <a:pt x="1115" y="122"/>
                      </a:lnTo>
                      <a:lnTo>
                        <a:pt x="1134" y="116"/>
                      </a:lnTo>
                      <a:lnTo>
                        <a:pt x="1153" y="112"/>
                      </a:lnTo>
                      <a:lnTo>
                        <a:pt x="1171" y="107"/>
                      </a:lnTo>
                      <a:lnTo>
                        <a:pt x="1192" y="104"/>
                      </a:lnTo>
                      <a:lnTo>
                        <a:pt x="1211" y="102"/>
                      </a:lnTo>
                      <a:lnTo>
                        <a:pt x="1231" y="102"/>
                      </a:lnTo>
                      <a:lnTo>
                        <a:pt x="1259" y="104"/>
                      </a:lnTo>
                      <a:lnTo>
                        <a:pt x="1286" y="107"/>
                      </a:lnTo>
                      <a:lnTo>
                        <a:pt x="1314" y="113"/>
                      </a:lnTo>
                      <a:lnTo>
                        <a:pt x="1339" y="121"/>
                      </a:lnTo>
                      <a:lnTo>
                        <a:pt x="1365" y="130"/>
                      </a:lnTo>
                      <a:lnTo>
                        <a:pt x="1389" y="141"/>
                      </a:lnTo>
                      <a:lnTo>
                        <a:pt x="1412" y="155"/>
                      </a:lnTo>
                      <a:lnTo>
                        <a:pt x="1436" y="171"/>
                      </a:lnTo>
                      <a:lnTo>
                        <a:pt x="1458" y="188"/>
                      </a:lnTo>
                      <a:lnTo>
                        <a:pt x="1478" y="207"/>
                      </a:lnTo>
                      <a:lnTo>
                        <a:pt x="1498" y="227"/>
                      </a:lnTo>
                      <a:lnTo>
                        <a:pt x="1515" y="249"/>
                      </a:lnTo>
                      <a:lnTo>
                        <a:pt x="1533" y="271"/>
                      </a:lnTo>
                      <a:lnTo>
                        <a:pt x="1548" y="296"/>
                      </a:lnTo>
                      <a:lnTo>
                        <a:pt x="1562" y="321"/>
                      </a:lnTo>
                      <a:lnTo>
                        <a:pt x="1575" y="348"/>
                      </a:lnTo>
                      <a:lnTo>
                        <a:pt x="1566" y="313"/>
                      </a:lnTo>
                      <a:lnTo>
                        <a:pt x="1555" y="280"/>
                      </a:lnTo>
                      <a:lnTo>
                        <a:pt x="1541" y="249"/>
                      </a:lnTo>
                      <a:lnTo>
                        <a:pt x="1525" y="218"/>
                      </a:lnTo>
                      <a:lnTo>
                        <a:pt x="1506" y="190"/>
                      </a:lnTo>
                      <a:lnTo>
                        <a:pt x="1486" y="163"/>
                      </a:lnTo>
                      <a:lnTo>
                        <a:pt x="1464" y="138"/>
                      </a:lnTo>
                      <a:lnTo>
                        <a:pt x="1440" y="115"/>
                      </a:lnTo>
                      <a:lnTo>
                        <a:pt x="1415" y="94"/>
                      </a:lnTo>
                      <a:lnTo>
                        <a:pt x="1389" y="76"/>
                      </a:lnTo>
                      <a:lnTo>
                        <a:pt x="1361" y="60"/>
                      </a:lnTo>
                      <a:lnTo>
                        <a:pt x="1333" y="46"/>
                      </a:lnTo>
                      <a:lnTo>
                        <a:pt x="1301" y="35"/>
                      </a:lnTo>
                      <a:lnTo>
                        <a:pt x="1270" y="27"/>
                      </a:lnTo>
                      <a:lnTo>
                        <a:pt x="1239" y="22"/>
                      </a:lnTo>
                      <a:lnTo>
                        <a:pt x="1206" y="21"/>
                      </a:lnTo>
                      <a:lnTo>
                        <a:pt x="1185" y="21"/>
                      </a:lnTo>
                      <a:lnTo>
                        <a:pt x="1165" y="24"/>
                      </a:lnTo>
                      <a:lnTo>
                        <a:pt x="1146" y="26"/>
                      </a:lnTo>
                      <a:lnTo>
                        <a:pt x="1126" y="30"/>
                      </a:lnTo>
                      <a:lnTo>
                        <a:pt x="1107" y="36"/>
                      </a:lnTo>
                      <a:lnTo>
                        <a:pt x="1090" y="43"/>
                      </a:lnTo>
                      <a:lnTo>
                        <a:pt x="1071" y="49"/>
                      </a:lnTo>
                      <a:lnTo>
                        <a:pt x="1054" y="58"/>
                      </a:lnTo>
                      <a:lnTo>
                        <a:pt x="1037" y="68"/>
                      </a:lnTo>
                      <a:lnTo>
                        <a:pt x="1021" y="77"/>
                      </a:lnTo>
                      <a:lnTo>
                        <a:pt x="1006" y="88"/>
                      </a:lnTo>
                      <a:lnTo>
                        <a:pt x="990" y="101"/>
                      </a:lnTo>
                      <a:lnTo>
                        <a:pt x="976" y="113"/>
                      </a:lnTo>
                      <a:lnTo>
                        <a:pt x="962" y="127"/>
                      </a:lnTo>
                      <a:lnTo>
                        <a:pt x="948" y="141"/>
                      </a:lnTo>
                      <a:lnTo>
                        <a:pt x="935" y="157"/>
                      </a:lnTo>
                      <a:lnTo>
                        <a:pt x="920" y="140"/>
                      </a:lnTo>
                      <a:lnTo>
                        <a:pt x="904" y="122"/>
                      </a:lnTo>
                      <a:lnTo>
                        <a:pt x="887" y="107"/>
                      </a:lnTo>
                      <a:lnTo>
                        <a:pt x="870" y="91"/>
                      </a:lnTo>
                      <a:lnTo>
                        <a:pt x="851" y="77"/>
                      </a:lnTo>
                      <a:lnTo>
                        <a:pt x="832" y="65"/>
                      </a:lnTo>
                      <a:lnTo>
                        <a:pt x="813" y="54"/>
                      </a:lnTo>
                      <a:lnTo>
                        <a:pt x="793" y="43"/>
                      </a:lnTo>
                      <a:lnTo>
                        <a:pt x="773" y="33"/>
                      </a:lnTo>
                      <a:lnTo>
                        <a:pt x="752" y="24"/>
                      </a:lnTo>
                      <a:lnTo>
                        <a:pt x="730" y="18"/>
                      </a:lnTo>
                      <a:lnTo>
                        <a:pt x="709" y="11"/>
                      </a:lnTo>
                      <a:lnTo>
                        <a:pt x="687" y="7"/>
                      </a:lnTo>
                      <a:lnTo>
                        <a:pt x="665" y="4"/>
                      </a:lnTo>
                      <a:lnTo>
                        <a:pt x="641" y="0"/>
                      </a:lnTo>
                      <a:lnTo>
                        <a:pt x="618" y="0"/>
                      </a:lnTo>
                      <a:lnTo>
                        <a:pt x="577" y="2"/>
                      </a:lnTo>
                      <a:lnTo>
                        <a:pt x="540" y="8"/>
                      </a:lnTo>
                      <a:lnTo>
                        <a:pt x="502" y="18"/>
                      </a:lnTo>
                      <a:lnTo>
                        <a:pt x="466" y="32"/>
                      </a:lnTo>
                      <a:lnTo>
                        <a:pt x="432" y="49"/>
                      </a:lnTo>
                      <a:lnTo>
                        <a:pt x="399" y="68"/>
                      </a:lnTo>
                      <a:lnTo>
                        <a:pt x="368" y="91"/>
                      </a:lnTo>
                      <a:lnTo>
                        <a:pt x="339" y="118"/>
                      </a:lnTo>
                      <a:lnTo>
                        <a:pt x="313" y="148"/>
                      </a:lnTo>
                      <a:lnTo>
                        <a:pt x="288" y="179"/>
                      </a:lnTo>
                      <a:lnTo>
                        <a:pt x="267" y="213"/>
                      </a:lnTo>
                      <a:lnTo>
                        <a:pt x="249" y="249"/>
                      </a:lnTo>
                      <a:lnTo>
                        <a:pt x="233" y="287"/>
                      </a:lnTo>
                      <a:lnTo>
                        <a:pt x="219" y="327"/>
                      </a:lnTo>
                      <a:lnTo>
                        <a:pt x="210" y="368"/>
                      </a:lnTo>
                      <a:lnTo>
                        <a:pt x="203" y="412"/>
                      </a:lnTo>
                      <a:lnTo>
                        <a:pt x="160" y="432"/>
                      </a:lnTo>
                      <a:lnTo>
                        <a:pt x="120" y="460"/>
                      </a:lnTo>
                      <a:lnTo>
                        <a:pt x="85" y="493"/>
                      </a:lnTo>
                      <a:lnTo>
                        <a:pt x="55" y="534"/>
                      </a:lnTo>
                      <a:lnTo>
                        <a:pt x="31" y="578"/>
                      </a:lnTo>
                      <a:lnTo>
                        <a:pt x="14" y="628"/>
                      </a:lnTo>
                      <a:lnTo>
                        <a:pt x="3" y="679"/>
                      </a:lnTo>
                      <a:lnTo>
                        <a:pt x="0" y="736"/>
                      </a:lnTo>
                      <a:lnTo>
                        <a:pt x="3" y="775"/>
                      </a:lnTo>
                      <a:lnTo>
                        <a:pt x="9" y="812"/>
                      </a:lnTo>
                      <a:lnTo>
                        <a:pt x="19" y="848"/>
                      </a:lnTo>
                      <a:lnTo>
                        <a:pt x="33" y="883"/>
                      </a:lnTo>
                      <a:lnTo>
                        <a:pt x="30" y="865"/>
                      </a:lnTo>
                      <a:lnTo>
                        <a:pt x="28" y="850"/>
                      </a:lnTo>
                      <a:lnTo>
                        <a:pt x="27" y="833"/>
                      </a:lnTo>
                      <a:lnTo>
                        <a:pt x="25" y="817"/>
                      </a:lnTo>
                      <a:lnTo>
                        <a:pt x="28" y="761"/>
                      </a:lnTo>
                      <a:lnTo>
                        <a:pt x="39" y="707"/>
                      </a:lnTo>
                      <a:lnTo>
                        <a:pt x="56" y="659"/>
                      </a:lnTo>
                      <a:lnTo>
                        <a:pt x="81" y="614"/>
                      </a:lnTo>
                      <a:lnTo>
                        <a:pt x="111" y="574"/>
                      </a:lnTo>
                      <a:lnTo>
                        <a:pt x="145" y="540"/>
                      </a:lnTo>
                      <a:lnTo>
                        <a:pt x="186" y="513"/>
                      </a:lnTo>
                      <a:lnTo>
                        <a:pt x="230" y="493"/>
                      </a:lnTo>
                      <a:close/>
                    </a:path>
                  </a:pathLst>
                </a:custGeom>
                <a:solidFill>
                  <a:srgbClr val="000000"/>
                </a:solidFill>
                <a:ln w="9525">
                  <a:noFill/>
                  <a:round/>
                  <a:headEnd/>
                  <a:tailEnd/>
                </a:ln>
              </p:spPr>
              <p:txBody>
                <a:bodyPr/>
                <a:lstStyle/>
                <a:p>
                  <a:endParaRPr lang="en-US"/>
                </a:p>
              </p:txBody>
            </p:sp>
            <p:sp>
              <p:nvSpPr>
                <p:cNvPr id="40830" name="Freeform 25"/>
                <p:cNvSpPr>
                  <a:spLocks/>
                </p:cNvSpPr>
                <p:nvPr/>
              </p:nvSpPr>
              <p:spPr bwMode="auto">
                <a:xfrm>
                  <a:off x="2016" y="3204"/>
                  <a:ext cx="1658" cy="65"/>
                </a:xfrm>
                <a:custGeom>
                  <a:avLst/>
                  <a:gdLst>
                    <a:gd name="T0" fmla="*/ 1658 w 1658"/>
                    <a:gd name="T1" fmla="*/ 32 h 65"/>
                    <a:gd name="T2" fmla="*/ 0 w 1658"/>
                    <a:gd name="T3" fmla="*/ 0 h 65"/>
                    <a:gd name="T4" fmla="*/ 0 w 1658"/>
                    <a:gd name="T5" fmla="*/ 65 h 65"/>
                    <a:gd name="T6" fmla="*/ 1658 w 1658"/>
                    <a:gd name="T7" fmla="*/ 32 h 65"/>
                    <a:gd name="T8" fmla="*/ 0 60000 65536"/>
                    <a:gd name="T9" fmla="*/ 0 60000 65536"/>
                    <a:gd name="T10" fmla="*/ 0 60000 65536"/>
                    <a:gd name="T11" fmla="*/ 0 60000 65536"/>
                    <a:gd name="T12" fmla="*/ 0 w 1658"/>
                    <a:gd name="T13" fmla="*/ 0 h 65"/>
                    <a:gd name="T14" fmla="*/ 1658 w 1658"/>
                    <a:gd name="T15" fmla="*/ 65 h 65"/>
                  </a:gdLst>
                  <a:ahLst/>
                  <a:cxnLst>
                    <a:cxn ang="T8">
                      <a:pos x="T0" y="T1"/>
                    </a:cxn>
                    <a:cxn ang="T9">
                      <a:pos x="T2" y="T3"/>
                    </a:cxn>
                    <a:cxn ang="T10">
                      <a:pos x="T4" y="T5"/>
                    </a:cxn>
                    <a:cxn ang="T11">
                      <a:pos x="T6" y="T7"/>
                    </a:cxn>
                  </a:cxnLst>
                  <a:rect l="T12" t="T13" r="T14" b="T15"/>
                  <a:pathLst>
                    <a:path w="1658" h="65">
                      <a:moveTo>
                        <a:pt x="1658" y="32"/>
                      </a:moveTo>
                      <a:lnTo>
                        <a:pt x="0" y="0"/>
                      </a:lnTo>
                      <a:lnTo>
                        <a:pt x="0" y="65"/>
                      </a:lnTo>
                      <a:lnTo>
                        <a:pt x="1658" y="32"/>
                      </a:lnTo>
                      <a:close/>
                    </a:path>
                  </a:pathLst>
                </a:custGeom>
                <a:solidFill>
                  <a:srgbClr val="000000"/>
                </a:solidFill>
                <a:ln w="9525">
                  <a:noFill/>
                  <a:round/>
                  <a:headEnd/>
                  <a:tailEnd/>
                </a:ln>
              </p:spPr>
              <p:txBody>
                <a:bodyPr/>
                <a:lstStyle/>
                <a:p>
                  <a:endParaRPr lang="en-US"/>
                </a:p>
              </p:txBody>
            </p:sp>
            <p:sp>
              <p:nvSpPr>
                <p:cNvPr id="40831" name="Freeform 26"/>
                <p:cNvSpPr>
                  <a:spLocks/>
                </p:cNvSpPr>
                <p:nvPr/>
              </p:nvSpPr>
              <p:spPr bwMode="auto">
                <a:xfrm>
                  <a:off x="3253" y="1465"/>
                  <a:ext cx="169" cy="290"/>
                </a:xfrm>
                <a:custGeom>
                  <a:avLst/>
                  <a:gdLst>
                    <a:gd name="T0" fmla="*/ 169 w 169"/>
                    <a:gd name="T1" fmla="*/ 246 h 290"/>
                    <a:gd name="T2" fmla="*/ 169 w 169"/>
                    <a:gd name="T3" fmla="*/ 0 h 290"/>
                    <a:gd name="T4" fmla="*/ 0 w 169"/>
                    <a:gd name="T5" fmla="*/ 50 h 290"/>
                    <a:gd name="T6" fmla="*/ 0 w 169"/>
                    <a:gd name="T7" fmla="*/ 290 h 290"/>
                    <a:gd name="T8" fmla="*/ 169 w 169"/>
                    <a:gd name="T9" fmla="*/ 246 h 290"/>
                    <a:gd name="T10" fmla="*/ 0 60000 65536"/>
                    <a:gd name="T11" fmla="*/ 0 60000 65536"/>
                    <a:gd name="T12" fmla="*/ 0 60000 65536"/>
                    <a:gd name="T13" fmla="*/ 0 60000 65536"/>
                    <a:gd name="T14" fmla="*/ 0 60000 65536"/>
                    <a:gd name="T15" fmla="*/ 0 w 169"/>
                    <a:gd name="T16" fmla="*/ 0 h 290"/>
                    <a:gd name="T17" fmla="*/ 169 w 169"/>
                    <a:gd name="T18" fmla="*/ 290 h 290"/>
                  </a:gdLst>
                  <a:ahLst/>
                  <a:cxnLst>
                    <a:cxn ang="T10">
                      <a:pos x="T0" y="T1"/>
                    </a:cxn>
                    <a:cxn ang="T11">
                      <a:pos x="T2" y="T3"/>
                    </a:cxn>
                    <a:cxn ang="T12">
                      <a:pos x="T4" y="T5"/>
                    </a:cxn>
                    <a:cxn ang="T13">
                      <a:pos x="T6" y="T7"/>
                    </a:cxn>
                    <a:cxn ang="T14">
                      <a:pos x="T8" y="T9"/>
                    </a:cxn>
                  </a:cxnLst>
                  <a:rect l="T15" t="T16" r="T17" b="T18"/>
                  <a:pathLst>
                    <a:path w="169" h="290">
                      <a:moveTo>
                        <a:pt x="169" y="246"/>
                      </a:moveTo>
                      <a:lnTo>
                        <a:pt x="169" y="0"/>
                      </a:lnTo>
                      <a:lnTo>
                        <a:pt x="0" y="50"/>
                      </a:lnTo>
                      <a:lnTo>
                        <a:pt x="0" y="290"/>
                      </a:lnTo>
                      <a:lnTo>
                        <a:pt x="169" y="246"/>
                      </a:lnTo>
                      <a:close/>
                    </a:path>
                  </a:pathLst>
                </a:custGeom>
                <a:solidFill>
                  <a:srgbClr val="000000"/>
                </a:solidFill>
                <a:ln w="9525">
                  <a:noFill/>
                  <a:round/>
                  <a:headEnd/>
                  <a:tailEnd/>
                </a:ln>
              </p:spPr>
              <p:txBody>
                <a:bodyPr/>
                <a:lstStyle/>
                <a:p>
                  <a:endParaRPr lang="en-US"/>
                </a:p>
              </p:txBody>
            </p:sp>
            <p:sp>
              <p:nvSpPr>
                <p:cNvPr id="40832" name="Freeform 27"/>
                <p:cNvSpPr>
                  <a:spLocks/>
                </p:cNvSpPr>
                <p:nvPr/>
              </p:nvSpPr>
              <p:spPr bwMode="auto">
                <a:xfrm>
                  <a:off x="3053" y="1845"/>
                  <a:ext cx="153" cy="280"/>
                </a:xfrm>
                <a:custGeom>
                  <a:avLst/>
                  <a:gdLst>
                    <a:gd name="T0" fmla="*/ 0 w 153"/>
                    <a:gd name="T1" fmla="*/ 280 h 280"/>
                    <a:gd name="T2" fmla="*/ 153 w 153"/>
                    <a:gd name="T3" fmla="*/ 249 h 280"/>
                    <a:gd name="T4" fmla="*/ 153 w 153"/>
                    <a:gd name="T5" fmla="*/ 0 h 280"/>
                    <a:gd name="T6" fmla="*/ 0 w 153"/>
                    <a:gd name="T7" fmla="*/ 39 h 280"/>
                    <a:gd name="T8" fmla="*/ 0 w 153"/>
                    <a:gd name="T9" fmla="*/ 280 h 280"/>
                    <a:gd name="T10" fmla="*/ 0 60000 65536"/>
                    <a:gd name="T11" fmla="*/ 0 60000 65536"/>
                    <a:gd name="T12" fmla="*/ 0 60000 65536"/>
                    <a:gd name="T13" fmla="*/ 0 60000 65536"/>
                    <a:gd name="T14" fmla="*/ 0 60000 65536"/>
                    <a:gd name="T15" fmla="*/ 0 w 153"/>
                    <a:gd name="T16" fmla="*/ 0 h 280"/>
                    <a:gd name="T17" fmla="*/ 153 w 153"/>
                    <a:gd name="T18" fmla="*/ 280 h 280"/>
                  </a:gdLst>
                  <a:ahLst/>
                  <a:cxnLst>
                    <a:cxn ang="T10">
                      <a:pos x="T0" y="T1"/>
                    </a:cxn>
                    <a:cxn ang="T11">
                      <a:pos x="T2" y="T3"/>
                    </a:cxn>
                    <a:cxn ang="T12">
                      <a:pos x="T4" y="T5"/>
                    </a:cxn>
                    <a:cxn ang="T13">
                      <a:pos x="T6" y="T7"/>
                    </a:cxn>
                    <a:cxn ang="T14">
                      <a:pos x="T8" y="T9"/>
                    </a:cxn>
                  </a:cxnLst>
                  <a:rect l="T15" t="T16" r="T17" b="T18"/>
                  <a:pathLst>
                    <a:path w="153" h="280">
                      <a:moveTo>
                        <a:pt x="0" y="280"/>
                      </a:moveTo>
                      <a:lnTo>
                        <a:pt x="153" y="249"/>
                      </a:lnTo>
                      <a:lnTo>
                        <a:pt x="153" y="0"/>
                      </a:lnTo>
                      <a:lnTo>
                        <a:pt x="0" y="39"/>
                      </a:lnTo>
                      <a:lnTo>
                        <a:pt x="0" y="280"/>
                      </a:lnTo>
                      <a:close/>
                    </a:path>
                  </a:pathLst>
                </a:custGeom>
                <a:solidFill>
                  <a:srgbClr val="000000"/>
                </a:solidFill>
                <a:ln w="9525">
                  <a:noFill/>
                  <a:round/>
                  <a:headEnd/>
                  <a:tailEnd/>
                </a:ln>
              </p:spPr>
              <p:txBody>
                <a:bodyPr/>
                <a:lstStyle/>
                <a:p>
                  <a:endParaRPr lang="en-US"/>
                </a:p>
              </p:txBody>
            </p:sp>
            <p:sp>
              <p:nvSpPr>
                <p:cNvPr id="40833" name="Freeform 28"/>
                <p:cNvSpPr>
                  <a:spLocks/>
                </p:cNvSpPr>
                <p:nvPr/>
              </p:nvSpPr>
              <p:spPr bwMode="auto">
                <a:xfrm>
                  <a:off x="2861" y="2199"/>
                  <a:ext cx="144" cy="258"/>
                </a:xfrm>
                <a:custGeom>
                  <a:avLst/>
                  <a:gdLst>
                    <a:gd name="T0" fmla="*/ 0 w 144"/>
                    <a:gd name="T1" fmla="*/ 28 h 258"/>
                    <a:gd name="T2" fmla="*/ 0 w 144"/>
                    <a:gd name="T3" fmla="*/ 258 h 258"/>
                    <a:gd name="T4" fmla="*/ 144 w 144"/>
                    <a:gd name="T5" fmla="*/ 239 h 258"/>
                    <a:gd name="T6" fmla="*/ 144 w 144"/>
                    <a:gd name="T7" fmla="*/ 0 h 258"/>
                    <a:gd name="T8" fmla="*/ 0 w 144"/>
                    <a:gd name="T9" fmla="*/ 28 h 258"/>
                    <a:gd name="T10" fmla="*/ 0 60000 65536"/>
                    <a:gd name="T11" fmla="*/ 0 60000 65536"/>
                    <a:gd name="T12" fmla="*/ 0 60000 65536"/>
                    <a:gd name="T13" fmla="*/ 0 60000 65536"/>
                    <a:gd name="T14" fmla="*/ 0 60000 65536"/>
                    <a:gd name="T15" fmla="*/ 0 w 144"/>
                    <a:gd name="T16" fmla="*/ 0 h 258"/>
                    <a:gd name="T17" fmla="*/ 144 w 144"/>
                    <a:gd name="T18" fmla="*/ 258 h 258"/>
                  </a:gdLst>
                  <a:ahLst/>
                  <a:cxnLst>
                    <a:cxn ang="T10">
                      <a:pos x="T0" y="T1"/>
                    </a:cxn>
                    <a:cxn ang="T11">
                      <a:pos x="T2" y="T3"/>
                    </a:cxn>
                    <a:cxn ang="T12">
                      <a:pos x="T4" y="T5"/>
                    </a:cxn>
                    <a:cxn ang="T13">
                      <a:pos x="T6" y="T7"/>
                    </a:cxn>
                    <a:cxn ang="T14">
                      <a:pos x="T8" y="T9"/>
                    </a:cxn>
                  </a:cxnLst>
                  <a:rect l="T15" t="T16" r="T17" b="T18"/>
                  <a:pathLst>
                    <a:path w="144" h="258">
                      <a:moveTo>
                        <a:pt x="0" y="28"/>
                      </a:moveTo>
                      <a:lnTo>
                        <a:pt x="0" y="258"/>
                      </a:lnTo>
                      <a:lnTo>
                        <a:pt x="144" y="239"/>
                      </a:lnTo>
                      <a:lnTo>
                        <a:pt x="144" y="0"/>
                      </a:lnTo>
                      <a:lnTo>
                        <a:pt x="0" y="28"/>
                      </a:lnTo>
                      <a:close/>
                    </a:path>
                  </a:pathLst>
                </a:custGeom>
                <a:solidFill>
                  <a:srgbClr val="000000"/>
                </a:solidFill>
                <a:ln w="9525">
                  <a:noFill/>
                  <a:round/>
                  <a:headEnd/>
                  <a:tailEnd/>
                </a:ln>
              </p:spPr>
              <p:txBody>
                <a:bodyPr/>
                <a:lstStyle/>
                <a:p>
                  <a:endParaRPr lang="en-US"/>
                </a:p>
              </p:txBody>
            </p:sp>
            <p:sp>
              <p:nvSpPr>
                <p:cNvPr id="40834" name="Freeform 29"/>
                <p:cNvSpPr>
                  <a:spLocks/>
                </p:cNvSpPr>
                <p:nvPr/>
              </p:nvSpPr>
              <p:spPr bwMode="auto">
                <a:xfrm>
                  <a:off x="3253" y="2121"/>
                  <a:ext cx="169" cy="284"/>
                </a:xfrm>
                <a:custGeom>
                  <a:avLst/>
                  <a:gdLst>
                    <a:gd name="T0" fmla="*/ 0 w 169"/>
                    <a:gd name="T1" fmla="*/ 284 h 284"/>
                    <a:gd name="T2" fmla="*/ 169 w 169"/>
                    <a:gd name="T3" fmla="*/ 262 h 284"/>
                    <a:gd name="T4" fmla="*/ 169 w 169"/>
                    <a:gd name="T5" fmla="*/ 0 h 284"/>
                    <a:gd name="T6" fmla="*/ 0 w 169"/>
                    <a:gd name="T7" fmla="*/ 31 h 284"/>
                    <a:gd name="T8" fmla="*/ 0 w 169"/>
                    <a:gd name="T9" fmla="*/ 284 h 284"/>
                    <a:gd name="T10" fmla="*/ 0 60000 65536"/>
                    <a:gd name="T11" fmla="*/ 0 60000 65536"/>
                    <a:gd name="T12" fmla="*/ 0 60000 65536"/>
                    <a:gd name="T13" fmla="*/ 0 60000 65536"/>
                    <a:gd name="T14" fmla="*/ 0 60000 65536"/>
                    <a:gd name="T15" fmla="*/ 0 w 169"/>
                    <a:gd name="T16" fmla="*/ 0 h 284"/>
                    <a:gd name="T17" fmla="*/ 169 w 169"/>
                    <a:gd name="T18" fmla="*/ 284 h 284"/>
                  </a:gdLst>
                  <a:ahLst/>
                  <a:cxnLst>
                    <a:cxn ang="T10">
                      <a:pos x="T0" y="T1"/>
                    </a:cxn>
                    <a:cxn ang="T11">
                      <a:pos x="T2" y="T3"/>
                    </a:cxn>
                    <a:cxn ang="T12">
                      <a:pos x="T4" y="T5"/>
                    </a:cxn>
                    <a:cxn ang="T13">
                      <a:pos x="T6" y="T7"/>
                    </a:cxn>
                    <a:cxn ang="T14">
                      <a:pos x="T8" y="T9"/>
                    </a:cxn>
                  </a:cxnLst>
                  <a:rect l="T15" t="T16" r="T17" b="T18"/>
                  <a:pathLst>
                    <a:path w="169" h="284">
                      <a:moveTo>
                        <a:pt x="0" y="284"/>
                      </a:moveTo>
                      <a:lnTo>
                        <a:pt x="169" y="262"/>
                      </a:lnTo>
                      <a:lnTo>
                        <a:pt x="169" y="0"/>
                      </a:lnTo>
                      <a:lnTo>
                        <a:pt x="0" y="31"/>
                      </a:lnTo>
                      <a:lnTo>
                        <a:pt x="0" y="284"/>
                      </a:lnTo>
                      <a:close/>
                    </a:path>
                  </a:pathLst>
                </a:custGeom>
                <a:solidFill>
                  <a:srgbClr val="000000"/>
                </a:solidFill>
                <a:ln w="9525">
                  <a:noFill/>
                  <a:round/>
                  <a:headEnd/>
                  <a:tailEnd/>
                </a:ln>
              </p:spPr>
              <p:txBody>
                <a:bodyPr/>
                <a:lstStyle/>
                <a:p>
                  <a:endParaRPr lang="en-US"/>
                </a:p>
              </p:txBody>
            </p:sp>
            <p:sp>
              <p:nvSpPr>
                <p:cNvPr id="40835" name="Freeform 30"/>
                <p:cNvSpPr>
                  <a:spLocks/>
                </p:cNvSpPr>
                <p:nvPr/>
              </p:nvSpPr>
              <p:spPr bwMode="auto">
                <a:xfrm>
                  <a:off x="3053" y="1529"/>
                  <a:ext cx="153" cy="279"/>
                </a:xfrm>
                <a:custGeom>
                  <a:avLst/>
                  <a:gdLst>
                    <a:gd name="T0" fmla="*/ 153 w 153"/>
                    <a:gd name="T1" fmla="*/ 238 h 279"/>
                    <a:gd name="T2" fmla="*/ 153 w 153"/>
                    <a:gd name="T3" fmla="*/ 0 h 279"/>
                    <a:gd name="T4" fmla="*/ 0 w 153"/>
                    <a:gd name="T5" fmla="*/ 46 h 279"/>
                    <a:gd name="T6" fmla="*/ 0 w 153"/>
                    <a:gd name="T7" fmla="*/ 279 h 279"/>
                    <a:gd name="T8" fmla="*/ 153 w 153"/>
                    <a:gd name="T9" fmla="*/ 238 h 279"/>
                    <a:gd name="T10" fmla="*/ 0 60000 65536"/>
                    <a:gd name="T11" fmla="*/ 0 60000 65536"/>
                    <a:gd name="T12" fmla="*/ 0 60000 65536"/>
                    <a:gd name="T13" fmla="*/ 0 60000 65536"/>
                    <a:gd name="T14" fmla="*/ 0 60000 65536"/>
                    <a:gd name="T15" fmla="*/ 0 w 153"/>
                    <a:gd name="T16" fmla="*/ 0 h 279"/>
                    <a:gd name="T17" fmla="*/ 153 w 153"/>
                    <a:gd name="T18" fmla="*/ 279 h 279"/>
                  </a:gdLst>
                  <a:ahLst/>
                  <a:cxnLst>
                    <a:cxn ang="T10">
                      <a:pos x="T0" y="T1"/>
                    </a:cxn>
                    <a:cxn ang="T11">
                      <a:pos x="T2" y="T3"/>
                    </a:cxn>
                    <a:cxn ang="T12">
                      <a:pos x="T4" y="T5"/>
                    </a:cxn>
                    <a:cxn ang="T13">
                      <a:pos x="T6" y="T7"/>
                    </a:cxn>
                    <a:cxn ang="T14">
                      <a:pos x="T8" y="T9"/>
                    </a:cxn>
                  </a:cxnLst>
                  <a:rect l="T15" t="T16" r="T17" b="T18"/>
                  <a:pathLst>
                    <a:path w="153" h="279">
                      <a:moveTo>
                        <a:pt x="153" y="238"/>
                      </a:moveTo>
                      <a:lnTo>
                        <a:pt x="153" y="0"/>
                      </a:lnTo>
                      <a:lnTo>
                        <a:pt x="0" y="46"/>
                      </a:lnTo>
                      <a:lnTo>
                        <a:pt x="0" y="279"/>
                      </a:lnTo>
                      <a:lnTo>
                        <a:pt x="153" y="238"/>
                      </a:lnTo>
                      <a:close/>
                    </a:path>
                  </a:pathLst>
                </a:custGeom>
                <a:solidFill>
                  <a:srgbClr val="000000"/>
                </a:solidFill>
                <a:ln w="9525">
                  <a:noFill/>
                  <a:round/>
                  <a:headEnd/>
                  <a:tailEnd/>
                </a:ln>
              </p:spPr>
              <p:txBody>
                <a:bodyPr/>
                <a:lstStyle/>
                <a:p>
                  <a:endParaRPr lang="en-US"/>
                </a:p>
              </p:txBody>
            </p:sp>
            <p:sp>
              <p:nvSpPr>
                <p:cNvPr id="40836" name="Freeform 31"/>
                <p:cNvSpPr>
                  <a:spLocks/>
                </p:cNvSpPr>
                <p:nvPr/>
              </p:nvSpPr>
              <p:spPr bwMode="auto">
                <a:xfrm>
                  <a:off x="3253" y="1791"/>
                  <a:ext cx="169" cy="294"/>
                </a:xfrm>
                <a:custGeom>
                  <a:avLst/>
                  <a:gdLst>
                    <a:gd name="T0" fmla="*/ 0 w 169"/>
                    <a:gd name="T1" fmla="*/ 42 h 294"/>
                    <a:gd name="T2" fmla="*/ 0 w 169"/>
                    <a:gd name="T3" fmla="*/ 294 h 294"/>
                    <a:gd name="T4" fmla="*/ 169 w 169"/>
                    <a:gd name="T5" fmla="*/ 261 h 294"/>
                    <a:gd name="T6" fmla="*/ 169 w 169"/>
                    <a:gd name="T7" fmla="*/ 0 h 294"/>
                    <a:gd name="T8" fmla="*/ 0 w 169"/>
                    <a:gd name="T9" fmla="*/ 42 h 294"/>
                    <a:gd name="T10" fmla="*/ 0 60000 65536"/>
                    <a:gd name="T11" fmla="*/ 0 60000 65536"/>
                    <a:gd name="T12" fmla="*/ 0 60000 65536"/>
                    <a:gd name="T13" fmla="*/ 0 60000 65536"/>
                    <a:gd name="T14" fmla="*/ 0 60000 65536"/>
                    <a:gd name="T15" fmla="*/ 0 w 169"/>
                    <a:gd name="T16" fmla="*/ 0 h 294"/>
                    <a:gd name="T17" fmla="*/ 169 w 169"/>
                    <a:gd name="T18" fmla="*/ 294 h 294"/>
                  </a:gdLst>
                  <a:ahLst/>
                  <a:cxnLst>
                    <a:cxn ang="T10">
                      <a:pos x="T0" y="T1"/>
                    </a:cxn>
                    <a:cxn ang="T11">
                      <a:pos x="T2" y="T3"/>
                    </a:cxn>
                    <a:cxn ang="T12">
                      <a:pos x="T4" y="T5"/>
                    </a:cxn>
                    <a:cxn ang="T13">
                      <a:pos x="T6" y="T7"/>
                    </a:cxn>
                    <a:cxn ang="T14">
                      <a:pos x="T8" y="T9"/>
                    </a:cxn>
                  </a:cxnLst>
                  <a:rect l="T15" t="T16" r="T17" b="T18"/>
                  <a:pathLst>
                    <a:path w="169" h="294">
                      <a:moveTo>
                        <a:pt x="0" y="42"/>
                      </a:moveTo>
                      <a:lnTo>
                        <a:pt x="0" y="294"/>
                      </a:lnTo>
                      <a:lnTo>
                        <a:pt x="169" y="261"/>
                      </a:lnTo>
                      <a:lnTo>
                        <a:pt x="169" y="0"/>
                      </a:lnTo>
                      <a:lnTo>
                        <a:pt x="0" y="42"/>
                      </a:lnTo>
                      <a:close/>
                    </a:path>
                  </a:pathLst>
                </a:custGeom>
                <a:solidFill>
                  <a:srgbClr val="000000"/>
                </a:solidFill>
                <a:ln w="9525">
                  <a:noFill/>
                  <a:round/>
                  <a:headEnd/>
                  <a:tailEnd/>
                </a:ln>
              </p:spPr>
              <p:txBody>
                <a:bodyPr/>
                <a:lstStyle/>
                <a:p>
                  <a:endParaRPr lang="en-US"/>
                </a:p>
              </p:txBody>
            </p:sp>
            <p:sp>
              <p:nvSpPr>
                <p:cNvPr id="40837" name="Freeform 32"/>
                <p:cNvSpPr>
                  <a:spLocks/>
                </p:cNvSpPr>
                <p:nvPr/>
              </p:nvSpPr>
              <p:spPr bwMode="auto">
                <a:xfrm>
                  <a:off x="3053" y="2161"/>
                  <a:ext cx="153" cy="271"/>
                </a:xfrm>
                <a:custGeom>
                  <a:avLst/>
                  <a:gdLst>
                    <a:gd name="T0" fmla="*/ 0 w 153"/>
                    <a:gd name="T1" fmla="*/ 28 h 271"/>
                    <a:gd name="T2" fmla="*/ 0 w 153"/>
                    <a:gd name="T3" fmla="*/ 271 h 271"/>
                    <a:gd name="T4" fmla="*/ 153 w 153"/>
                    <a:gd name="T5" fmla="*/ 251 h 271"/>
                    <a:gd name="T6" fmla="*/ 153 w 153"/>
                    <a:gd name="T7" fmla="*/ 0 h 271"/>
                    <a:gd name="T8" fmla="*/ 0 w 153"/>
                    <a:gd name="T9" fmla="*/ 28 h 271"/>
                    <a:gd name="T10" fmla="*/ 0 60000 65536"/>
                    <a:gd name="T11" fmla="*/ 0 60000 65536"/>
                    <a:gd name="T12" fmla="*/ 0 60000 65536"/>
                    <a:gd name="T13" fmla="*/ 0 60000 65536"/>
                    <a:gd name="T14" fmla="*/ 0 60000 65536"/>
                    <a:gd name="T15" fmla="*/ 0 w 153"/>
                    <a:gd name="T16" fmla="*/ 0 h 271"/>
                    <a:gd name="T17" fmla="*/ 153 w 153"/>
                    <a:gd name="T18" fmla="*/ 271 h 271"/>
                  </a:gdLst>
                  <a:ahLst/>
                  <a:cxnLst>
                    <a:cxn ang="T10">
                      <a:pos x="T0" y="T1"/>
                    </a:cxn>
                    <a:cxn ang="T11">
                      <a:pos x="T2" y="T3"/>
                    </a:cxn>
                    <a:cxn ang="T12">
                      <a:pos x="T4" y="T5"/>
                    </a:cxn>
                    <a:cxn ang="T13">
                      <a:pos x="T6" y="T7"/>
                    </a:cxn>
                    <a:cxn ang="T14">
                      <a:pos x="T8" y="T9"/>
                    </a:cxn>
                  </a:cxnLst>
                  <a:rect l="T15" t="T16" r="T17" b="T18"/>
                  <a:pathLst>
                    <a:path w="153" h="271">
                      <a:moveTo>
                        <a:pt x="0" y="28"/>
                      </a:moveTo>
                      <a:lnTo>
                        <a:pt x="0" y="271"/>
                      </a:lnTo>
                      <a:lnTo>
                        <a:pt x="153" y="251"/>
                      </a:lnTo>
                      <a:lnTo>
                        <a:pt x="153" y="0"/>
                      </a:lnTo>
                      <a:lnTo>
                        <a:pt x="0" y="28"/>
                      </a:lnTo>
                      <a:close/>
                    </a:path>
                  </a:pathLst>
                </a:custGeom>
                <a:solidFill>
                  <a:srgbClr val="000000"/>
                </a:solidFill>
                <a:ln w="9525">
                  <a:noFill/>
                  <a:round/>
                  <a:headEnd/>
                  <a:tailEnd/>
                </a:ln>
              </p:spPr>
              <p:txBody>
                <a:bodyPr/>
                <a:lstStyle/>
                <a:p>
                  <a:endParaRPr lang="en-US"/>
                </a:p>
              </p:txBody>
            </p:sp>
            <p:sp>
              <p:nvSpPr>
                <p:cNvPr id="40838" name="Freeform 33"/>
                <p:cNvSpPr>
                  <a:spLocks/>
                </p:cNvSpPr>
                <p:nvPr/>
              </p:nvSpPr>
              <p:spPr bwMode="auto">
                <a:xfrm>
                  <a:off x="3253" y="2468"/>
                  <a:ext cx="169" cy="270"/>
                </a:xfrm>
                <a:custGeom>
                  <a:avLst/>
                  <a:gdLst>
                    <a:gd name="T0" fmla="*/ 0 w 169"/>
                    <a:gd name="T1" fmla="*/ 270 h 270"/>
                    <a:gd name="T2" fmla="*/ 169 w 169"/>
                    <a:gd name="T3" fmla="*/ 263 h 270"/>
                    <a:gd name="T4" fmla="*/ 169 w 169"/>
                    <a:gd name="T5" fmla="*/ 0 h 270"/>
                    <a:gd name="T6" fmla="*/ 0 w 169"/>
                    <a:gd name="T7" fmla="*/ 17 h 270"/>
                    <a:gd name="T8" fmla="*/ 0 w 169"/>
                    <a:gd name="T9" fmla="*/ 270 h 270"/>
                    <a:gd name="T10" fmla="*/ 0 60000 65536"/>
                    <a:gd name="T11" fmla="*/ 0 60000 65536"/>
                    <a:gd name="T12" fmla="*/ 0 60000 65536"/>
                    <a:gd name="T13" fmla="*/ 0 60000 65536"/>
                    <a:gd name="T14" fmla="*/ 0 60000 65536"/>
                    <a:gd name="T15" fmla="*/ 0 w 169"/>
                    <a:gd name="T16" fmla="*/ 0 h 270"/>
                    <a:gd name="T17" fmla="*/ 169 w 169"/>
                    <a:gd name="T18" fmla="*/ 270 h 270"/>
                  </a:gdLst>
                  <a:ahLst/>
                  <a:cxnLst>
                    <a:cxn ang="T10">
                      <a:pos x="T0" y="T1"/>
                    </a:cxn>
                    <a:cxn ang="T11">
                      <a:pos x="T2" y="T3"/>
                    </a:cxn>
                    <a:cxn ang="T12">
                      <a:pos x="T4" y="T5"/>
                    </a:cxn>
                    <a:cxn ang="T13">
                      <a:pos x="T6" y="T7"/>
                    </a:cxn>
                    <a:cxn ang="T14">
                      <a:pos x="T8" y="T9"/>
                    </a:cxn>
                  </a:cxnLst>
                  <a:rect l="T15" t="T16" r="T17" b="T18"/>
                  <a:pathLst>
                    <a:path w="169" h="270">
                      <a:moveTo>
                        <a:pt x="0" y="270"/>
                      </a:moveTo>
                      <a:lnTo>
                        <a:pt x="169" y="263"/>
                      </a:lnTo>
                      <a:lnTo>
                        <a:pt x="169" y="0"/>
                      </a:lnTo>
                      <a:lnTo>
                        <a:pt x="0" y="17"/>
                      </a:lnTo>
                      <a:lnTo>
                        <a:pt x="0" y="270"/>
                      </a:lnTo>
                      <a:close/>
                    </a:path>
                  </a:pathLst>
                </a:custGeom>
                <a:solidFill>
                  <a:srgbClr val="000000"/>
                </a:solidFill>
                <a:ln w="9525">
                  <a:noFill/>
                  <a:round/>
                  <a:headEnd/>
                  <a:tailEnd/>
                </a:ln>
              </p:spPr>
              <p:txBody>
                <a:bodyPr/>
                <a:lstStyle/>
                <a:p>
                  <a:endParaRPr lang="en-US"/>
                </a:p>
              </p:txBody>
            </p:sp>
            <p:sp>
              <p:nvSpPr>
                <p:cNvPr id="40839" name="Freeform 34"/>
                <p:cNvSpPr>
                  <a:spLocks/>
                </p:cNvSpPr>
                <p:nvPr/>
              </p:nvSpPr>
              <p:spPr bwMode="auto">
                <a:xfrm>
                  <a:off x="3053" y="2490"/>
                  <a:ext cx="153" cy="262"/>
                </a:xfrm>
                <a:custGeom>
                  <a:avLst/>
                  <a:gdLst>
                    <a:gd name="T0" fmla="*/ 0 w 153"/>
                    <a:gd name="T1" fmla="*/ 15 h 262"/>
                    <a:gd name="T2" fmla="*/ 0 w 153"/>
                    <a:gd name="T3" fmla="*/ 262 h 262"/>
                    <a:gd name="T4" fmla="*/ 153 w 153"/>
                    <a:gd name="T5" fmla="*/ 250 h 262"/>
                    <a:gd name="T6" fmla="*/ 153 w 153"/>
                    <a:gd name="T7" fmla="*/ 0 h 262"/>
                    <a:gd name="T8" fmla="*/ 0 w 153"/>
                    <a:gd name="T9" fmla="*/ 15 h 262"/>
                    <a:gd name="T10" fmla="*/ 0 60000 65536"/>
                    <a:gd name="T11" fmla="*/ 0 60000 65536"/>
                    <a:gd name="T12" fmla="*/ 0 60000 65536"/>
                    <a:gd name="T13" fmla="*/ 0 60000 65536"/>
                    <a:gd name="T14" fmla="*/ 0 60000 65536"/>
                    <a:gd name="T15" fmla="*/ 0 w 153"/>
                    <a:gd name="T16" fmla="*/ 0 h 262"/>
                    <a:gd name="T17" fmla="*/ 153 w 153"/>
                    <a:gd name="T18" fmla="*/ 262 h 262"/>
                  </a:gdLst>
                  <a:ahLst/>
                  <a:cxnLst>
                    <a:cxn ang="T10">
                      <a:pos x="T0" y="T1"/>
                    </a:cxn>
                    <a:cxn ang="T11">
                      <a:pos x="T2" y="T3"/>
                    </a:cxn>
                    <a:cxn ang="T12">
                      <a:pos x="T4" y="T5"/>
                    </a:cxn>
                    <a:cxn ang="T13">
                      <a:pos x="T6" y="T7"/>
                    </a:cxn>
                    <a:cxn ang="T14">
                      <a:pos x="T8" y="T9"/>
                    </a:cxn>
                  </a:cxnLst>
                  <a:rect l="T15" t="T16" r="T17" b="T18"/>
                  <a:pathLst>
                    <a:path w="153" h="262">
                      <a:moveTo>
                        <a:pt x="0" y="15"/>
                      </a:moveTo>
                      <a:lnTo>
                        <a:pt x="0" y="262"/>
                      </a:lnTo>
                      <a:lnTo>
                        <a:pt x="153" y="250"/>
                      </a:lnTo>
                      <a:lnTo>
                        <a:pt x="153" y="0"/>
                      </a:lnTo>
                      <a:lnTo>
                        <a:pt x="0" y="15"/>
                      </a:lnTo>
                      <a:close/>
                    </a:path>
                  </a:pathLst>
                </a:custGeom>
                <a:solidFill>
                  <a:srgbClr val="000000"/>
                </a:solidFill>
                <a:ln w="9525">
                  <a:noFill/>
                  <a:round/>
                  <a:headEnd/>
                  <a:tailEnd/>
                </a:ln>
              </p:spPr>
              <p:txBody>
                <a:bodyPr/>
                <a:lstStyle/>
                <a:p>
                  <a:endParaRPr lang="en-US"/>
                </a:p>
              </p:txBody>
            </p:sp>
            <p:sp>
              <p:nvSpPr>
                <p:cNvPr id="40840" name="Freeform 35"/>
                <p:cNvSpPr>
                  <a:spLocks/>
                </p:cNvSpPr>
                <p:nvPr/>
              </p:nvSpPr>
              <p:spPr bwMode="auto">
                <a:xfrm>
                  <a:off x="2861" y="1589"/>
                  <a:ext cx="144" cy="269"/>
                </a:xfrm>
                <a:custGeom>
                  <a:avLst/>
                  <a:gdLst>
                    <a:gd name="T0" fmla="*/ 144 w 144"/>
                    <a:gd name="T1" fmla="*/ 0 h 269"/>
                    <a:gd name="T2" fmla="*/ 0 w 144"/>
                    <a:gd name="T3" fmla="*/ 42 h 269"/>
                    <a:gd name="T4" fmla="*/ 0 w 144"/>
                    <a:gd name="T5" fmla="*/ 269 h 269"/>
                    <a:gd name="T6" fmla="*/ 144 w 144"/>
                    <a:gd name="T7" fmla="*/ 231 h 269"/>
                    <a:gd name="T8" fmla="*/ 144 w 144"/>
                    <a:gd name="T9" fmla="*/ 0 h 269"/>
                    <a:gd name="T10" fmla="*/ 0 60000 65536"/>
                    <a:gd name="T11" fmla="*/ 0 60000 65536"/>
                    <a:gd name="T12" fmla="*/ 0 60000 65536"/>
                    <a:gd name="T13" fmla="*/ 0 60000 65536"/>
                    <a:gd name="T14" fmla="*/ 0 60000 65536"/>
                    <a:gd name="T15" fmla="*/ 0 w 144"/>
                    <a:gd name="T16" fmla="*/ 0 h 269"/>
                    <a:gd name="T17" fmla="*/ 144 w 144"/>
                    <a:gd name="T18" fmla="*/ 269 h 269"/>
                  </a:gdLst>
                  <a:ahLst/>
                  <a:cxnLst>
                    <a:cxn ang="T10">
                      <a:pos x="T0" y="T1"/>
                    </a:cxn>
                    <a:cxn ang="T11">
                      <a:pos x="T2" y="T3"/>
                    </a:cxn>
                    <a:cxn ang="T12">
                      <a:pos x="T4" y="T5"/>
                    </a:cxn>
                    <a:cxn ang="T13">
                      <a:pos x="T6" y="T7"/>
                    </a:cxn>
                    <a:cxn ang="T14">
                      <a:pos x="T8" y="T9"/>
                    </a:cxn>
                  </a:cxnLst>
                  <a:rect l="T15" t="T16" r="T17" b="T18"/>
                  <a:pathLst>
                    <a:path w="144" h="269">
                      <a:moveTo>
                        <a:pt x="144" y="0"/>
                      </a:moveTo>
                      <a:lnTo>
                        <a:pt x="0" y="42"/>
                      </a:lnTo>
                      <a:lnTo>
                        <a:pt x="0" y="269"/>
                      </a:lnTo>
                      <a:lnTo>
                        <a:pt x="144" y="231"/>
                      </a:lnTo>
                      <a:lnTo>
                        <a:pt x="144" y="0"/>
                      </a:lnTo>
                      <a:close/>
                    </a:path>
                  </a:pathLst>
                </a:custGeom>
                <a:solidFill>
                  <a:srgbClr val="000000"/>
                </a:solidFill>
                <a:ln w="9525">
                  <a:noFill/>
                  <a:round/>
                  <a:headEnd/>
                  <a:tailEnd/>
                </a:ln>
              </p:spPr>
              <p:txBody>
                <a:bodyPr/>
                <a:lstStyle/>
                <a:p>
                  <a:endParaRPr lang="en-US"/>
                </a:p>
              </p:txBody>
            </p:sp>
            <p:sp>
              <p:nvSpPr>
                <p:cNvPr id="40841" name="Freeform 36"/>
                <p:cNvSpPr>
                  <a:spLocks/>
                </p:cNvSpPr>
                <p:nvPr/>
              </p:nvSpPr>
              <p:spPr bwMode="auto">
                <a:xfrm>
                  <a:off x="2861" y="1895"/>
                  <a:ext cx="144" cy="268"/>
                </a:xfrm>
                <a:custGeom>
                  <a:avLst/>
                  <a:gdLst>
                    <a:gd name="T0" fmla="*/ 144 w 144"/>
                    <a:gd name="T1" fmla="*/ 0 h 268"/>
                    <a:gd name="T2" fmla="*/ 0 w 144"/>
                    <a:gd name="T3" fmla="*/ 36 h 268"/>
                    <a:gd name="T4" fmla="*/ 0 w 144"/>
                    <a:gd name="T5" fmla="*/ 268 h 268"/>
                    <a:gd name="T6" fmla="*/ 144 w 144"/>
                    <a:gd name="T7" fmla="*/ 240 h 268"/>
                    <a:gd name="T8" fmla="*/ 144 w 144"/>
                    <a:gd name="T9" fmla="*/ 0 h 268"/>
                    <a:gd name="T10" fmla="*/ 0 60000 65536"/>
                    <a:gd name="T11" fmla="*/ 0 60000 65536"/>
                    <a:gd name="T12" fmla="*/ 0 60000 65536"/>
                    <a:gd name="T13" fmla="*/ 0 60000 65536"/>
                    <a:gd name="T14" fmla="*/ 0 60000 65536"/>
                    <a:gd name="T15" fmla="*/ 0 w 144"/>
                    <a:gd name="T16" fmla="*/ 0 h 268"/>
                    <a:gd name="T17" fmla="*/ 144 w 144"/>
                    <a:gd name="T18" fmla="*/ 268 h 268"/>
                  </a:gdLst>
                  <a:ahLst/>
                  <a:cxnLst>
                    <a:cxn ang="T10">
                      <a:pos x="T0" y="T1"/>
                    </a:cxn>
                    <a:cxn ang="T11">
                      <a:pos x="T2" y="T3"/>
                    </a:cxn>
                    <a:cxn ang="T12">
                      <a:pos x="T4" y="T5"/>
                    </a:cxn>
                    <a:cxn ang="T13">
                      <a:pos x="T6" y="T7"/>
                    </a:cxn>
                    <a:cxn ang="T14">
                      <a:pos x="T8" y="T9"/>
                    </a:cxn>
                  </a:cxnLst>
                  <a:rect l="T15" t="T16" r="T17" b="T18"/>
                  <a:pathLst>
                    <a:path w="144" h="268">
                      <a:moveTo>
                        <a:pt x="144" y="0"/>
                      </a:moveTo>
                      <a:lnTo>
                        <a:pt x="0" y="36"/>
                      </a:lnTo>
                      <a:lnTo>
                        <a:pt x="0" y="268"/>
                      </a:lnTo>
                      <a:lnTo>
                        <a:pt x="144" y="240"/>
                      </a:lnTo>
                      <a:lnTo>
                        <a:pt x="144" y="0"/>
                      </a:lnTo>
                      <a:close/>
                    </a:path>
                  </a:pathLst>
                </a:custGeom>
                <a:solidFill>
                  <a:srgbClr val="000000"/>
                </a:solidFill>
                <a:ln w="9525">
                  <a:noFill/>
                  <a:round/>
                  <a:headEnd/>
                  <a:tailEnd/>
                </a:ln>
              </p:spPr>
              <p:txBody>
                <a:bodyPr/>
                <a:lstStyle/>
                <a:p>
                  <a:endParaRPr lang="en-US"/>
                </a:p>
              </p:txBody>
            </p:sp>
            <p:sp>
              <p:nvSpPr>
                <p:cNvPr id="40842" name="Freeform 37"/>
                <p:cNvSpPr>
                  <a:spLocks/>
                </p:cNvSpPr>
                <p:nvPr/>
              </p:nvSpPr>
              <p:spPr bwMode="auto">
                <a:xfrm>
                  <a:off x="1754" y="2412"/>
                  <a:ext cx="100" cy="187"/>
                </a:xfrm>
                <a:custGeom>
                  <a:avLst/>
                  <a:gdLst>
                    <a:gd name="T0" fmla="*/ 0 w 100"/>
                    <a:gd name="T1" fmla="*/ 17 h 187"/>
                    <a:gd name="T2" fmla="*/ 0 w 100"/>
                    <a:gd name="T3" fmla="*/ 187 h 187"/>
                    <a:gd name="T4" fmla="*/ 100 w 100"/>
                    <a:gd name="T5" fmla="*/ 175 h 187"/>
                    <a:gd name="T6" fmla="*/ 100 w 100"/>
                    <a:gd name="T7" fmla="*/ 0 h 187"/>
                    <a:gd name="T8" fmla="*/ 0 w 100"/>
                    <a:gd name="T9" fmla="*/ 17 h 187"/>
                    <a:gd name="T10" fmla="*/ 0 60000 65536"/>
                    <a:gd name="T11" fmla="*/ 0 60000 65536"/>
                    <a:gd name="T12" fmla="*/ 0 60000 65536"/>
                    <a:gd name="T13" fmla="*/ 0 60000 65536"/>
                    <a:gd name="T14" fmla="*/ 0 60000 65536"/>
                    <a:gd name="T15" fmla="*/ 0 w 100"/>
                    <a:gd name="T16" fmla="*/ 0 h 187"/>
                    <a:gd name="T17" fmla="*/ 100 w 100"/>
                    <a:gd name="T18" fmla="*/ 187 h 187"/>
                  </a:gdLst>
                  <a:ahLst/>
                  <a:cxnLst>
                    <a:cxn ang="T10">
                      <a:pos x="T0" y="T1"/>
                    </a:cxn>
                    <a:cxn ang="T11">
                      <a:pos x="T2" y="T3"/>
                    </a:cxn>
                    <a:cxn ang="T12">
                      <a:pos x="T4" y="T5"/>
                    </a:cxn>
                    <a:cxn ang="T13">
                      <a:pos x="T6" y="T7"/>
                    </a:cxn>
                    <a:cxn ang="T14">
                      <a:pos x="T8" y="T9"/>
                    </a:cxn>
                  </a:cxnLst>
                  <a:rect l="T15" t="T16" r="T17" b="T18"/>
                  <a:pathLst>
                    <a:path w="100" h="187">
                      <a:moveTo>
                        <a:pt x="0" y="17"/>
                      </a:moveTo>
                      <a:lnTo>
                        <a:pt x="0" y="187"/>
                      </a:lnTo>
                      <a:lnTo>
                        <a:pt x="100" y="175"/>
                      </a:lnTo>
                      <a:lnTo>
                        <a:pt x="100" y="0"/>
                      </a:lnTo>
                      <a:lnTo>
                        <a:pt x="0" y="17"/>
                      </a:lnTo>
                      <a:close/>
                    </a:path>
                  </a:pathLst>
                </a:custGeom>
                <a:solidFill>
                  <a:srgbClr val="000000"/>
                </a:solidFill>
                <a:ln w="9525">
                  <a:noFill/>
                  <a:round/>
                  <a:headEnd/>
                  <a:tailEnd/>
                </a:ln>
              </p:spPr>
              <p:txBody>
                <a:bodyPr/>
                <a:lstStyle/>
                <a:p>
                  <a:endParaRPr lang="en-US"/>
                </a:p>
              </p:txBody>
            </p:sp>
            <p:sp>
              <p:nvSpPr>
                <p:cNvPr id="40843" name="Freeform 38"/>
                <p:cNvSpPr>
                  <a:spLocks/>
                </p:cNvSpPr>
                <p:nvPr/>
              </p:nvSpPr>
              <p:spPr bwMode="auto">
                <a:xfrm>
                  <a:off x="1891" y="2144"/>
                  <a:ext cx="100" cy="210"/>
                </a:xfrm>
                <a:custGeom>
                  <a:avLst/>
                  <a:gdLst>
                    <a:gd name="T0" fmla="*/ 0 w 100"/>
                    <a:gd name="T1" fmla="*/ 210 h 210"/>
                    <a:gd name="T2" fmla="*/ 100 w 100"/>
                    <a:gd name="T3" fmla="*/ 189 h 210"/>
                    <a:gd name="T4" fmla="*/ 100 w 100"/>
                    <a:gd name="T5" fmla="*/ 0 h 210"/>
                    <a:gd name="T6" fmla="*/ 0 w 100"/>
                    <a:gd name="T7" fmla="*/ 25 h 210"/>
                    <a:gd name="T8" fmla="*/ 0 w 100"/>
                    <a:gd name="T9" fmla="*/ 210 h 210"/>
                    <a:gd name="T10" fmla="*/ 0 60000 65536"/>
                    <a:gd name="T11" fmla="*/ 0 60000 65536"/>
                    <a:gd name="T12" fmla="*/ 0 60000 65536"/>
                    <a:gd name="T13" fmla="*/ 0 60000 65536"/>
                    <a:gd name="T14" fmla="*/ 0 60000 65536"/>
                    <a:gd name="T15" fmla="*/ 0 w 100"/>
                    <a:gd name="T16" fmla="*/ 0 h 210"/>
                    <a:gd name="T17" fmla="*/ 100 w 100"/>
                    <a:gd name="T18" fmla="*/ 210 h 210"/>
                  </a:gdLst>
                  <a:ahLst/>
                  <a:cxnLst>
                    <a:cxn ang="T10">
                      <a:pos x="T0" y="T1"/>
                    </a:cxn>
                    <a:cxn ang="T11">
                      <a:pos x="T2" y="T3"/>
                    </a:cxn>
                    <a:cxn ang="T12">
                      <a:pos x="T4" y="T5"/>
                    </a:cxn>
                    <a:cxn ang="T13">
                      <a:pos x="T6" y="T7"/>
                    </a:cxn>
                    <a:cxn ang="T14">
                      <a:pos x="T8" y="T9"/>
                    </a:cxn>
                  </a:cxnLst>
                  <a:rect l="T15" t="T16" r="T17" b="T18"/>
                  <a:pathLst>
                    <a:path w="100" h="210">
                      <a:moveTo>
                        <a:pt x="0" y="210"/>
                      </a:moveTo>
                      <a:lnTo>
                        <a:pt x="100" y="189"/>
                      </a:lnTo>
                      <a:lnTo>
                        <a:pt x="100" y="0"/>
                      </a:lnTo>
                      <a:lnTo>
                        <a:pt x="0" y="25"/>
                      </a:lnTo>
                      <a:lnTo>
                        <a:pt x="0" y="210"/>
                      </a:lnTo>
                      <a:close/>
                    </a:path>
                  </a:pathLst>
                </a:custGeom>
                <a:solidFill>
                  <a:srgbClr val="000000"/>
                </a:solidFill>
                <a:ln w="9525">
                  <a:noFill/>
                  <a:round/>
                  <a:headEnd/>
                  <a:tailEnd/>
                </a:ln>
              </p:spPr>
              <p:txBody>
                <a:bodyPr/>
                <a:lstStyle/>
                <a:p>
                  <a:endParaRPr lang="en-US"/>
                </a:p>
              </p:txBody>
            </p:sp>
            <p:sp>
              <p:nvSpPr>
                <p:cNvPr id="40844" name="Freeform 39"/>
                <p:cNvSpPr>
                  <a:spLocks/>
                </p:cNvSpPr>
                <p:nvPr/>
              </p:nvSpPr>
              <p:spPr bwMode="auto">
                <a:xfrm>
                  <a:off x="1754" y="2178"/>
                  <a:ext cx="100" cy="204"/>
                </a:xfrm>
                <a:custGeom>
                  <a:avLst/>
                  <a:gdLst>
                    <a:gd name="T0" fmla="*/ 0 w 100"/>
                    <a:gd name="T1" fmla="*/ 204 h 204"/>
                    <a:gd name="T2" fmla="*/ 100 w 100"/>
                    <a:gd name="T3" fmla="*/ 183 h 204"/>
                    <a:gd name="T4" fmla="*/ 100 w 100"/>
                    <a:gd name="T5" fmla="*/ 0 h 204"/>
                    <a:gd name="T6" fmla="*/ 0 w 100"/>
                    <a:gd name="T7" fmla="*/ 24 h 204"/>
                    <a:gd name="T8" fmla="*/ 0 w 100"/>
                    <a:gd name="T9" fmla="*/ 204 h 204"/>
                    <a:gd name="T10" fmla="*/ 0 60000 65536"/>
                    <a:gd name="T11" fmla="*/ 0 60000 65536"/>
                    <a:gd name="T12" fmla="*/ 0 60000 65536"/>
                    <a:gd name="T13" fmla="*/ 0 60000 65536"/>
                    <a:gd name="T14" fmla="*/ 0 60000 65536"/>
                    <a:gd name="T15" fmla="*/ 0 w 100"/>
                    <a:gd name="T16" fmla="*/ 0 h 204"/>
                    <a:gd name="T17" fmla="*/ 100 w 100"/>
                    <a:gd name="T18" fmla="*/ 204 h 204"/>
                  </a:gdLst>
                  <a:ahLst/>
                  <a:cxnLst>
                    <a:cxn ang="T10">
                      <a:pos x="T0" y="T1"/>
                    </a:cxn>
                    <a:cxn ang="T11">
                      <a:pos x="T2" y="T3"/>
                    </a:cxn>
                    <a:cxn ang="T12">
                      <a:pos x="T4" y="T5"/>
                    </a:cxn>
                    <a:cxn ang="T13">
                      <a:pos x="T6" y="T7"/>
                    </a:cxn>
                    <a:cxn ang="T14">
                      <a:pos x="T8" y="T9"/>
                    </a:cxn>
                  </a:cxnLst>
                  <a:rect l="T15" t="T16" r="T17" b="T18"/>
                  <a:pathLst>
                    <a:path w="100" h="204">
                      <a:moveTo>
                        <a:pt x="0" y="204"/>
                      </a:moveTo>
                      <a:lnTo>
                        <a:pt x="100" y="183"/>
                      </a:lnTo>
                      <a:lnTo>
                        <a:pt x="100" y="0"/>
                      </a:lnTo>
                      <a:lnTo>
                        <a:pt x="0" y="24"/>
                      </a:lnTo>
                      <a:lnTo>
                        <a:pt x="0" y="204"/>
                      </a:lnTo>
                      <a:close/>
                    </a:path>
                  </a:pathLst>
                </a:custGeom>
                <a:solidFill>
                  <a:srgbClr val="000000"/>
                </a:solidFill>
                <a:ln w="9525">
                  <a:noFill/>
                  <a:round/>
                  <a:headEnd/>
                  <a:tailEnd/>
                </a:ln>
              </p:spPr>
              <p:txBody>
                <a:bodyPr/>
                <a:lstStyle/>
                <a:p>
                  <a:endParaRPr lang="en-US"/>
                </a:p>
              </p:txBody>
            </p:sp>
            <p:sp>
              <p:nvSpPr>
                <p:cNvPr id="40845" name="Freeform 40"/>
                <p:cNvSpPr>
                  <a:spLocks/>
                </p:cNvSpPr>
                <p:nvPr/>
              </p:nvSpPr>
              <p:spPr bwMode="auto">
                <a:xfrm>
                  <a:off x="1754" y="2638"/>
                  <a:ext cx="100" cy="180"/>
                </a:xfrm>
                <a:custGeom>
                  <a:avLst/>
                  <a:gdLst>
                    <a:gd name="T0" fmla="*/ 0 w 100"/>
                    <a:gd name="T1" fmla="*/ 13 h 180"/>
                    <a:gd name="T2" fmla="*/ 0 w 100"/>
                    <a:gd name="T3" fmla="*/ 180 h 180"/>
                    <a:gd name="T4" fmla="*/ 100 w 100"/>
                    <a:gd name="T5" fmla="*/ 174 h 180"/>
                    <a:gd name="T6" fmla="*/ 100 w 100"/>
                    <a:gd name="T7" fmla="*/ 0 h 180"/>
                    <a:gd name="T8" fmla="*/ 0 w 100"/>
                    <a:gd name="T9" fmla="*/ 13 h 180"/>
                    <a:gd name="T10" fmla="*/ 0 60000 65536"/>
                    <a:gd name="T11" fmla="*/ 0 60000 65536"/>
                    <a:gd name="T12" fmla="*/ 0 60000 65536"/>
                    <a:gd name="T13" fmla="*/ 0 60000 65536"/>
                    <a:gd name="T14" fmla="*/ 0 60000 65536"/>
                    <a:gd name="T15" fmla="*/ 0 w 100"/>
                    <a:gd name="T16" fmla="*/ 0 h 180"/>
                    <a:gd name="T17" fmla="*/ 100 w 100"/>
                    <a:gd name="T18" fmla="*/ 180 h 180"/>
                  </a:gdLst>
                  <a:ahLst/>
                  <a:cxnLst>
                    <a:cxn ang="T10">
                      <a:pos x="T0" y="T1"/>
                    </a:cxn>
                    <a:cxn ang="T11">
                      <a:pos x="T2" y="T3"/>
                    </a:cxn>
                    <a:cxn ang="T12">
                      <a:pos x="T4" y="T5"/>
                    </a:cxn>
                    <a:cxn ang="T13">
                      <a:pos x="T6" y="T7"/>
                    </a:cxn>
                    <a:cxn ang="T14">
                      <a:pos x="T8" y="T9"/>
                    </a:cxn>
                  </a:cxnLst>
                  <a:rect l="T15" t="T16" r="T17" b="T18"/>
                  <a:pathLst>
                    <a:path w="100" h="180">
                      <a:moveTo>
                        <a:pt x="0" y="13"/>
                      </a:moveTo>
                      <a:lnTo>
                        <a:pt x="0" y="180"/>
                      </a:lnTo>
                      <a:lnTo>
                        <a:pt x="100" y="174"/>
                      </a:lnTo>
                      <a:lnTo>
                        <a:pt x="100" y="0"/>
                      </a:lnTo>
                      <a:lnTo>
                        <a:pt x="0" y="13"/>
                      </a:lnTo>
                      <a:close/>
                    </a:path>
                  </a:pathLst>
                </a:custGeom>
                <a:solidFill>
                  <a:srgbClr val="000000"/>
                </a:solidFill>
                <a:ln w="9525">
                  <a:noFill/>
                  <a:round/>
                  <a:headEnd/>
                  <a:tailEnd/>
                </a:ln>
              </p:spPr>
              <p:txBody>
                <a:bodyPr/>
                <a:lstStyle/>
                <a:p>
                  <a:endParaRPr lang="en-US"/>
                </a:p>
              </p:txBody>
            </p:sp>
            <p:sp>
              <p:nvSpPr>
                <p:cNvPr id="40846" name="Freeform 41"/>
                <p:cNvSpPr>
                  <a:spLocks/>
                </p:cNvSpPr>
                <p:nvPr/>
              </p:nvSpPr>
              <p:spPr bwMode="auto">
                <a:xfrm>
                  <a:off x="1891" y="2386"/>
                  <a:ext cx="100" cy="196"/>
                </a:xfrm>
                <a:custGeom>
                  <a:avLst/>
                  <a:gdLst>
                    <a:gd name="T0" fmla="*/ 0 w 100"/>
                    <a:gd name="T1" fmla="*/ 196 h 196"/>
                    <a:gd name="T2" fmla="*/ 100 w 100"/>
                    <a:gd name="T3" fmla="*/ 183 h 196"/>
                    <a:gd name="T4" fmla="*/ 100 w 100"/>
                    <a:gd name="T5" fmla="*/ 0 h 196"/>
                    <a:gd name="T6" fmla="*/ 0 w 100"/>
                    <a:gd name="T7" fmla="*/ 19 h 196"/>
                    <a:gd name="T8" fmla="*/ 0 w 100"/>
                    <a:gd name="T9" fmla="*/ 196 h 196"/>
                    <a:gd name="T10" fmla="*/ 0 60000 65536"/>
                    <a:gd name="T11" fmla="*/ 0 60000 65536"/>
                    <a:gd name="T12" fmla="*/ 0 60000 65536"/>
                    <a:gd name="T13" fmla="*/ 0 60000 65536"/>
                    <a:gd name="T14" fmla="*/ 0 60000 65536"/>
                    <a:gd name="T15" fmla="*/ 0 w 100"/>
                    <a:gd name="T16" fmla="*/ 0 h 196"/>
                    <a:gd name="T17" fmla="*/ 100 w 100"/>
                    <a:gd name="T18" fmla="*/ 196 h 196"/>
                  </a:gdLst>
                  <a:ahLst/>
                  <a:cxnLst>
                    <a:cxn ang="T10">
                      <a:pos x="T0" y="T1"/>
                    </a:cxn>
                    <a:cxn ang="T11">
                      <a:pos x="T2" y="T3"/>
                    </a:cxn>
                    <a:cxn ang="T12">
                      <a:pos x="T4" y="T5"/>
                    </a:cxn>
                    <a:cxn ang="T13">
                      <a:pos x="T6" y="T7"/>
                    </a:cxn>
                    <a:cxn ang="T14">
                      <a:pos x="T8" y="T9"/>
                    </a:cxn>
                  </a:cxnLst>
                  <a:rect l="T15" t="T16" r="T17" b="T18"/>
                  <a:pathLst>
                    <a:path w="100" h="196">
                      <a:moveTo>
                        <a:pt x="0" y="196"/>
                      </a:moveTo>
                      <a:lnTo>
                        <a:pt x="100" y="183"/>
                      </a:lnTo>
                      <a:lnTo>
                        <a:pt x="100" y="0"/>
                      </a:lnTo>
                      <a:lnTo>
                        <a:pt x="0" y="19"/>
                      </a:lnTo>
                      <a:lnTo>
                        <a:pt x="0" y="196"/>
                      </a:lnTo>
                      <a:close/>
                    </a:path>
                  </a:pathLst>
                </a:custGeom>
                <a:solidFill>
                  <a:srgbClr val="000000"/>
                </a:solidFill>
                <a:ln w="9525">
                  <a:noFill/>
                  <a:round/>
                  <a:headEnd/>
                  <a:tailEnd/>
                </a:ln>
              </p:spPr>
              <p:txBody>
                <a:bodyPr/>
                <a:lstStyle/>
                <a:p>
                  <a:endParaRPr lang="en-US"/>
                </a:p>
              </p:txBody>
            </p:sp>
            <p:sp>
              <p:nvSpPr>
                <p:cNvPr id="40847" name="Freeform 42"/>
                <p:cNvSpPr>
                  <a:spLocks/>
                </p:cNvSpPr>
                <p:nvPr/>
              </p:nvSpPr>
              <p:spPr bwMode="auto">
                <a:xfrm>
                  <a:off x="1618" y="2435"/>
                  <a:ext cx="100" cy="180"/>
                </a:xfrm>
                <a:custGeom>
                  <a:avLst/>
                  <a:gdLst>
                    <a:gd name="T0" fmla="*/ 100 w 100"/>
                    <a:gd name="T1" fmla="*/ 0 h 180"/>
                    <a:gd name="T2" fmla="*/ 0 w 100"/>
                    <a:gd name="T3" fmla="*/ 17 h 180"/>
                    <a:gd name="T4" fmla="*/ 0 w 100"/>
                    <a:gd name="T5" fmla="*/ 180 h 180"/>
                    <a:gd name="T6" fmla="*/ 100 w 100"/>
                    <a:gd name="T7" fmla="*/ 167 h 180"/>
                    <a:gd name="T8" fmla="*/ 100 w 100"/>
                    <a:gd name="T9" fmla="*/ 0 h 180"/>
                    <a:gd name="T10" fmla="*/ 0 60000 65536"/>
                    <a:gd name="T11" fmla="*/ 0 60000 65536"/>
                    <a:gd name="T12" fmla="*/ 0 60000 65536"/>
                    <a:gd name="T13" fmla="*/ 0 60000 65536"/>
                    <a:gd name="T14" fmla="*/ 0 60000 65536"/>
                    <a:gd name="T15" fmla="*/ 0 w 100"/>
                    <a:gd name="T16" fmla="*/ 0 h 180"/>
                    <a:gd name="T17" fmla="*/ 100 w 100"/>
                    <a:gd name="T18" fmla="*/ 180 h 180"/>
                  </a:gdLst>
                  <a:ahLst/>
                  <a:cxnLst>
                    <a:cxn ang="T10">
                      <a:pos x="T0" y="T1"/>
                    </a:cxn>
                    <a:cxn ang="T11">
                      <a:pos x="T2" y="T3"/>
                    </a:cxn>
                    <a:cxn ang="T12">
                      <a:pos x="T4" y="T5"/>
                    </a:cxn>
                    <a:cxn ang="T13">
                      <a:pos x="T6" y="T7"/>
                    </a:cxn>
                    <a:cxn ang="T14">
                      <a:pos x="T8" y="T9"/>
                    </a:cxn>
                  </a:cxnLst>
                  <a:rect l="T15" t="T16" r="T17" b="T18"/>
                  <a:pathLst>
                    <a:path w="100" h="180">
                      <a:moveTo>
                        <a:pt x="100" y="0"/>
                      </a:moveTo>
                      <a:lnTo>
                        <a:pt x="0" y="17"/>
                      </a:lnTo>
                      <a:lnTo>
                        <a:pt x="0" y="180"/>
                      </a:lnTo>
                      <a:lnTo>
                        <a:pt x="100" y="167"/>
                      </a:lnTo>
                      <a:lnTo>
                        <a:pt x="100" y="0"/>
                      </a:lnTo>
                      <a:close/>
                    </a:path>
                  </a:pathLst>
                </a:custGeom>
                <a:solidFill>
                  <a:srgbClr val="000000"/>
                </a:solidFill>
                <a:ln w="9525">
                  <a:noFill/>
                  <a:round/>
                  <a:headEnd/>
                  <a:tailEnd/>
                </a:ln>
              </p:spPr>
              <p:txBody>
                <a:bodyPr/>
                <a:lstStyle/>
                <a:p>
                  <a:endParaRPr lang="en-US"/>
                </a:p>
              </p:txBody>
            </p:sp>
            <p:sp>
              <p:nvSpPr>
                <p:cNvPr id="40848" name="Freeform 43"/>
                <p:cNvSpPr>
                  <a:spLocks/>
                </p:cNvSpPr>
                <p:nvPr/>
              </p:nvSpPr>
              <p:spPr bwMode="auto">
                <a:xfrm>
                  <a:off x="1754" y="1950"/>
                  <a:ext cx="100" cy="193"/>
                </a:xfrm>
                <a:custGeom>
                  <a:avLst/>
                  <a:gdLst>
                    <a:gd name="T0" fmla="*/ 100 w 100"/>
                    <a:gd name="T1" fmla="*/ 166 h 193"/>
                    <a:gd name="T2" fmla="*/ 100 w 100"/>
                    <a:gd name="T3" fmla="*/ 0 h 193"/>
                    <a:gd name="T4" fmla="*/ 0 w 100"/>
                    <a:gd name="T5" fmla="*/ 27 h 193"/>
                    <a:gd name="T6" fmla="*/ 0 w 100"/>
                    <a:gd name="T7" fmla="*/ 193 h 193"/>
                    <a:gd name="T8" fmla="*/ 100 w 100"/>
                    <a:gd name="T9" fmla="*/ 166 h 193"/>
                    <a:gd name="T10" fmla="*/ 0 60000 65536"/>
                    <a:gd name="T11" fmla="*/ 0 60000 65536"/>
                    <a:gd name="T12" fmla="*/ 0 60000 65536"/>
                    <a:gd name="T13" fmla="*/ 0 60000 65536"/>
                    <a:gd name="T14" fmla="*/ 0 60000 65536"/>
                    <a:gd name="T15" fmla="*/ 0 w 100"/>
                    <a:gd name="T16" fmla="*/ 0 h 193"/>
                    <a:gd name="T17" fmla="*/ 100 w 100"/>
                    <a:gd name="T18" fmla="*/ 193 h 193"/>
                  </a:gdLst>
                  <a:ahLst/>
                  <a:cxnLst>
                    <a:cxn ang="T10">
                      <a:pos x="T0" y="T1"/>
                    </a:cxn>
                    <a:cxn ang="T11">
                      <a:pos x="T2" y="T3"/>
                    </a:cxn>
                    <a:cxn ang="T12">
                      <a:pos x="T4" y="T5"/>
                    </a:cxn>
                    <a:cxn ang="T13">
                      <a:pos x="T6" y="T7"/>
                    </a:cxn>
                    <a:cxn ang="T14">
                      <a:pos x="T8" y="T9"/>
                    </a:cxn>
                  </a:cxnLst>
                  <a:rect l="T15" t="T16" r="T17" b="T18"/>
                  <a:pathLst>
                    <a:path w="100" h="193">
                      <a:moveTo>
                        <a:pt x="100" y="166"/>
                      </a:moveTo>
                      <a:lnTo>
                        <a:pt x="100" y="0"/>
                      </a:lnTo>
                      <a:lnTo>
                        <a:pt x="0" y="27"/>
                      </a:lnTo>
                      <a:lnTo>
                        <a:pt x="0" y="193"/>
                      </a:lnTo>
                      <a:lnTo>
                        <a:pt x="100" y="166"/>
                      </a:lnTo>
                      <a:close/>
                    </a:path>
                  </a:pathLst>
                </a:custGeom>
                <a:solidFill>
                  <a:srgbClr val="000000"/>
                </a:solidFill>
                <a:ln w="9525">
                  <a:noFill/>
                  <a:round/>
                  <a:headEnd/>
                  <a:tailEnd/>
                </a:ln>
              </p:spPr>
              <p:txBody>
                <a:bodyPr/>
                <a:lstStyle/>
                <a:p>
                  <a:endParaRPr lang="en-US"/>
                </a:p>
              </p:txBody>
            </p:sp>
            <p:sp>
              <p:nvSpPr>
                <p:cNvPr id="40849" name="Freeform 44"/>
                <p:cNvSpPr>
                  <a:spLocks/>
                </p:cNvSpPr>
                <p:nvPr/>
              </p:nvSpPr>
              <p:spPr bwMode="auto">
                <a:xfrm>
                  <a:off x="1618" y="1986"/>
                  <a:ext cx="100" cy="192"/>
                </a:xfrm>
                <a:custGeom>
                  <a:avLst/>
                  <a:gdLst>
                    <a:gd name="T0" fmla="*/ 100 w 100"/>
                    <a:gd name="T1" fmla="*/ 0 h 192"/>
                    <a:gd name="T2" fmla="*/ 0 w 100"/>
                    <a:gd name="T3" fmla="*/ 28 h 192"/>
                    <a:gd name="T4" fmla="*/ 0 w 100"/>
                    <a:gd name="T5" fmla="*/ 192 h 192"/>
                    <a:gd name="T6" fmla="*/ 100 w 100"/>
                    <a:gd name="T7" fmla="*/ 164 h 192"/>
                    <a:gd name="T8" fmla="*/ 100 w 100"/>
                    <a:gd name="T9" fmla="*/ 0 h 192"/>
                    <a:gd name="T10" fmla="*/ 0 60000 65536"/>
                    <a:gd name="T11" fmla="*/ 0 60000 65536"/>
                    <a:gd name="T12" fmla="*/ 0 60000 65536"/>
                    <a:gd name="T13" fmla="*/ 0 60000 65536"/>
                    <a:gd name="T14" fmla="*/ 0 60000 65536"/>
                    <a:gd name="T15" fmla="*/ 0 w 100"/>
                    <a:gd name="T16" fmla="*/ 0 h 192"/>
                    <a:gd name="T17" fmla="*/ 100 w 100"/>
                    <a:gd name="T18" fmla="*/ 192 h 192"/>
                  </a:gdLst>
                  <a:ahLst/>
                  <a:cxnLst>
                    <a:cxn ang="T10">
                      <a:pos x="T0" y="T1"/>
                    </a:cxn>
                    <a:cxn ang="T11">
                      <a:pos x="T2" y="T3"/>
                    </a:cxn>
                    <a:cxn ang="T12">
                      <a:pos x="T4" y="T5"/>
                    </a:cxn>
                    <a:cxn ang="T13">
                      <a:pos x="T6" y="T7"/>
                    </a:cxn>
                    <a:cxn ang="T14">
                      <a:pos x="T8" y="T9"/>
                    </a:cxn>
                  </a:cxnLst>
                  <a:rect l="T15" t="T16" r="T17" b="T18"/>
                  <a:pathLst>
                    <a:path w="100" h="192">
                      <a:moveTo>
                        <a:pt x="100" y="0"/>
                      </a:moveTo>
                      <a:lnTo>
                        <a:pt x="0" y="28"/>
                      </a:lnTo>
                      <a:lnTo>
                        <a:pt x="0" y="192"/>
                      </a:lnTo>
                      <a:lnTo>
                        <a:pt x="100" y="164"/>
                      </a:lnTo>
                      <a:lnTo>
                        <a:pt x="100" y="0"/>
                      </a:lnTo>
                      <a:close/>
                    </a:path>
                  </a:pathLst>
                </a:custGeom>
                <a:solidFill>
                  <a:srgbClr val="000000"/>
                </a:solidFill>
                <a:ln w="9525">
                  <a:noFill/>
                  <a:round/>
                  <a:headEnd/>
                  <a:tailEnd/>
                </a:ln>
              </p:spPr>
              <p:txBody>
                <a:bodyPr/>
                <a:lstStyle/>
                <a:p>
                  <a:endParaRPr lang="en-US"/>
                </a:p>
              </p:txBody>
            </p:sp>
            <p:sp>
              <p:nvSpPr>
                <p:cNvPr id="40850" name="Freeform 45"/>
                <p:cNvSpPr>
                  <a:spLocks/>
                </p:cNvSpPr>
                <p:nvPr/>
              </p:nvSpPr>
              <p:spPr bwMode="auto">
                <a:xfrm>
                  <a:off x="1618" y="2210"/>
                  <a:ext cx="100" cy="198"/>
                </a:xfrm>
                <a:custGeom>
                  <a:avLst/>
                  <a:gdLst>
                    <a:gd name="T0" fmla="*/ 100 w 100"/>
                    <a:gd name="T1" fmla="*/ 0 h 198"/>
                    <a:gd name="T2" fmla="*/ 0 w 100"/>
                    <a:gd name="T3" fmla="*/ 25 h 198"/>
                    <a:gd name="T4" fmla="*/ 0 w 100"/>
                    <a:gd name="T5" fmla="*/ 198 h 198"/>
                    <a:gd name="T6" fmla="*/ 100 w 100"/>
                    <a:gd name="T7" fmla="*/ 178 h 198"/>
                    <a:gd name="T8" fmla="*/ 100 w 100"/>
                    <a:gd name="T9" fmla="*/ 0 h 198"/>
                    <a:gd name="T10" fmla="*/ 0 60000 65536"/>
                    <a:gd name="T11" fmla="*/ 0 60000 65536"/>
                    <a:gd name="T12" fmla="*/ 0 60000 65536"/>
                    <a:gd name="T13" fmla="*/ 0 60000 65536"/>
                    <a:gd name="T14" fmla="*/ 0 60000 65536"/>
                    <a:gd name="T15" fmla="*/ 0 w 100"/>
                    <a:gd name="T16" fmla="*/ 0 h 198"/>
                    <a:gd name="T17" fmla="*/ 100 w 100"/>
                    <a:gd name="T18" fmla="*/ 198 h 198"/>
                  </a:gdLst>
                  <a:ahLst/>
                  <a:cxnLst>
                    <a:cxn ang="T10">
                      <a:pos x="T0" y="T1"/>
                    </a:cxn>
                    <a:cxn ang="T11">
                      <a:pos x="T2" y="T3"/>
                    </a:cxn>
                    <a:cxn ang="T12">
                      <a:pos x="T4" y="T5"/>
                    </a:cxn>
                    <a:cxn ang="T13">
                      <a:pos x="T6" y="T7"/>
                    </a:cxn>
                    <a:cxn ang="T14">
                      <a:pos x="T8" y="T9"/>
                    </a:cxn>
                  </a:cxnLst>
                  <a:rect l="T15" t="T16" r="T17" b="T18"/>
                  <a:pathLst>
                    <a:path w="100" h="198">
                      <a:moveTo>
                        <a:pt x="100" y="0"/>
                      </a:moveTo>
                      <a:lnTo>
                        <a:pt x="0" y="25"/>
                      </a:lnTo>
                      <a:lnTo>
                        <a:pt x="0" y="198"/>
                      </a:lnTo>
                      <a:lnTo>
                        <a:pt x="100" y="178"/>
                      </a:lnTo>
                      <a:lnTo>
                        <a:pt x="100" y="0"/>
                      </a:lnTo>
                      <a:close/>
                    </a:path>
                  </a:pathLst>
                </a:custGeom>
                <a:solidFill>
                  <a:srgbClr val="000000"/>
                </a:solidFill>
                <a:ln w="9525">
                  <a:noFill/>
                  <a:round/>
                  <a:headEnd/>
                  <a:tailEnd/>
                </a:ln>
              </p:spPr>
              <p:txBody>
                <a:bodyPr/>
                <a:lstStyle/>
                <a:p>
                  <a:endParaRPr lang="en-US"/>
                </a:p>
              </p:txBody>
            </p:sp>
            <p:sp>
              <p:nvSpPr>
                <p:cNvPr id="40851" name="Freeform 46"/>
                <p:cNvSpPr>
                  <a:spLocks/>
                </p:cNvSpPr>
                <p:nvPr/>
              </p:nvSpPr>
              <p:spPr bwMode="auto">
                <a:xfrm>
                  <a:off x="1891" y="2624"/>
                  <a:ext cx="100" cy="186"/>
                </a:xfrm>
                <a:custGeom>
                  <a:avLst/>
                  <a:gdLst>
                    <a:gd name="T0" fmla="*/ 0 w 100"/>
                    <a:gd name="T1" fmla="*/ 11 h 186"/>
                    <a:gd name="T2" fmla="*/ 0 w 100"/>
                    <a:gd name="T3" fmla="*/ 186 h 186"/>
                    <a:gd name="T4" fmla="*/ 100 w 100"/>
                    <a:gd name="T5" fmla="*/ 179 h 186"/>
                    <a:gd name="T6" fmla="*/ 100 w 100"/>
                    <a:gd name="T7" fmla="*/ 0 h 186"/>
                    <a:gd name="T8" fmla="*/ 0 w 100"/>
                    <a:gd name="T9" fmla="*/ 11 h 186"/>
                    <a:gd name="T10" fmla="*/ 0 60000 65536"/>
                    <a:gd name="T11" fmla="*/ 0 60000 65536"/>
                    <a:gd name="T12" fmla="*/ 0 60000 65536"/>
                    <a:gd name="T13" fmla="*/ 0 60000 65536"/>
                    <a:gd name="T14" fmla="*/ 0 60000 65536"/>
                    <a:gd name="T15" fmla="*/ 0 w 100"/>
                    <a:gd name="T16" fmla="*/ 0 h 186"/>
                    <a:gd name="T17" fmla="*/ 100 w 100"/>
                    <a:gd name="T18" fmla="*/ 186 h 186"/>
                  </a:gdLst>
                  <a:ahLst/>
                  <a:cxnLst>
                    <a:cxn ang="T10">
                      <a:pos x="T0" y="T1"/>
                    </a:cxn>
                    <a:cxn ang="T11">
                      <a:pos x="T2" y="T3"/>
                    </a:cxn>
                    <a:cxn ang="T12">
                      <a:pos x="T4" y="T5"/>
                    </a:cxn>
                    <a:cxn ang="T13">
                      <a:pos x="T6" y="T7"/>
                    </a:cxn>
                    <a:cxn ang="T14">
                      <a:pos x="T8" y="T9"/>
                    </a:cxn>
                  </a:cxnLst>
                  <a:rect l="T15" t="T16" r="T17" b="T18"/>
                  <a:pathLst>
                    <a:path w="100" h="186">
                      <a:moveTo>
                        <a:pt x="0" y="11"/>
                      </a:moveTo>
                      <a:lnTo>
                        <a:pt x="0" y="186"/>
                      </a:lnTo>
                      <a:lnTo>
                        <a:pt x="100" y="179"/>
                      </a:lnTo>
                      <a:lnTo>
                        <a:pt x="100" y="0"/>
                      </a:lnTo>
                      <a:lnTo>
                        <a:pt x="0" y="11"/>
                      </a:lnTo>
                      <a:close/>
                    </a:path>
                  </a:pathLst>
                </a:custGeom>
                <a:solidFill>
                  <a:srgbClr val="000000"/>
                </a:solidFill>
                <a:ln w="9525">
                  <a:noFill/>
                  <a:round/>
                  <a:headEnd/>
                  <a:tailEnd/>
                </a:ln>
              </p:spPr>
              <p:txBody>
                <a:bodyPr/>
                <a:lstStyle/>
                <a:p>
                  <a:endParaRPr lang="en-US"/>
                </a:p>
              </p:txBody>
            </p:sp>
            <p:sp>
              <p:nvSpPr>
                <p:cNvPr id="40852" name="Freeform 47"/>
                <p:cNvSpPr>
                  <a:spLocks/>
                </p:cNvSpPr>
                <p:nvPr/>
              </p:nvSpPr>
              <p:spPr bwMode="auto">
                <a:xfrm>
                  <a:off x="1618" y="2652"/>
                  <a:ext cx="100" cy="176"/>
                </a:xfrm>
                <a:custGeom>
                  <a:avLst/>
                  <a:gdLst>
                    <a:gd name="T0" fmla="*/ 0 w 100"/>
                    <a:gd name="T1" fmla="*/ 176 h 176"/>
                    <a:gd name="T2" fmla="*/ 100 w 100"/>
                    <a:gd name="T3" fmla="*/ 169 h 176"/>
                    <a:gd name="T4" fmla="*/ 100 w 100"/>
                    <a:gd name="T5" fmla="*/ 0 h 176"/>
                    <a:gd name="T6" fmla="*/ 0 w 100"/>
                    <a:gd name="T7" fmla="*/ 11 h 176"/>
                    <a:gd name="T8" fmla="*/ 0 w 100"/>
                    <a:gd name="T9" fmla="*/ 176 h 176"/>
                    <a:gd name="T10" fmla="*/ 0 60000 65536"/>
                    <a:gd name="T11" fmla="*/ 0 60000 65536"/>
                    <a:gd name="T12" fmla="*/ 0 60000 65536"/>
                    <a:gd name="T13" fmla="*/ 0 60000 65536"/>
                    <a:gd name="T14" fmla="*/ 0 60000 65536"/>
                    <a:gd name="T15" fmla="*/ 0 w 100"/>
                    <a:gd name="T16" fmla="*/ 0 h 176"/>
                    <a:gd name="T17" fmla="*/ 100 w 100"/>
                    <a:gd name="T18" fmla="*/ 176 h 176"/>
                  </a:gdLst>
                  <a:ahLst/>
                  <a:cxnLst>
                    <a:cxn ang="T10">
                      <a:pos x="T0" y="T1"/>
                    </a:cxn>
                    <a:cxn ang="T11">
                      <a:pos x="T2" y="T3"/>
                    </a:cxn>
                    <a:cxn ang="T12">
                      <a:pos x="T4" y="T5"/>
                    </a:cxn>
                    <a:cxn ang="T13">
                      <a:pos x="T6" y="T7"/>
                    </a:cxn>
                    <a:cxn ang="T14">
                      <a:pos x="T8" y="T9"/>
                    </a:cxn>
                  </a:cxnLst>
                  <a:rect l="T15" t="T16" r="T17" b="T18"/>
                  <a:pathLst>
                    <a:path w="100" h="176">
                      <a:moveTo>
                        <a:pt x="0" y="176"/>
                      </a:moveTo>
                      <a:lnTo>
                        <a:pt x="100" y="169"/>
                      </a:lnTo>
                      <a:lnTo>
                        <a:pt x="100" y="0"/>
                      </a:lnTo>
                      <a:lnTo>
                        <a:pt x="0" y="11"/>
                      </a:lnTo>
                      <a:lnTo>
                        <a:pt x="0" y="176"/>
                      </a:lnTo>
                      <a:close/>
                    </a:path>
                  </a:pathLst>
                </a:custGeom>
                <a:solidFill>
                  <a:srgbClr val="000000"/>
                </a:solidFill>
                <a:ln w="9525">
                  <a:noFill/>
                  <a:round/>
                  <a:headEnd/>
                  <a:tailEnd/>
                </a:ln>
              </p:spPr>
              <p:txBody>
                <a:bodyPr/>
                <a:lstStyle/>
                <a:p>
                  <a:endParaRPr lang="en-US"/>
                </a:p>
              </p:txBody>
            </p:sp>
            <p:sp>
              <p:nvSpPr>
                <p:cNvPr id="40853" name="Freeform 48"/>
                <p:cNvSpPr>
                  <a:spLocks/>
                </p:cNvSpPr>
                <p:nvPr/>
              </p:nvSpPr>
              <p:spPr bwMode="auto">
                <a:xfrm>
                  <a:off x="1486" y="2878"/>
                  <a:ext cx="2409" cy="73"/>
                </a:xfrm>
                <a:custGeom>
                  <a:avLst/>
                  <a:gdLst>
                    <a:gd name="T0" fmla="*/ 2409 w 2409"/>
                    <a:gd name="T1" fmla="*/ 73 h 73"/>
                    <a:gd name="T2" fmla="*/ 2409 w 2409"/>
                    <a:gd name="T3" fmla="*/ 0 h 73"/>
                    <a:gd name="T4" fmla="*/ 28 w 2409"/>
                    <a:gd name="T5" fmla="*/ 0 h 73"/>
                    <a:gd name="T6" fmla="*/ 0 w 2409"/>
                    <a:gd name="T7" fmla="*/ 73 h 73"/>
                    <a:gd name="T8" fmla="*/ 2409 w 2409"/>
                    <a:gd name="T9" fmla="*/ 73 h 73"/>
                    <a:gd name="T10" fmla="*/ 0 60000 65536"/>
                    <a:gd name="T11" fmla="*/ 0 60000 65536"/>
                    <a:gd name="T12" fmla="*/ 0 60000 65536"/>
                    <a:gd name="T13" fmla="*/ 0 60000 65536"/>
                    <a:gd name="T14" fmla="*/ 0 60000 65536"/>
                    <a:gd name="T15" fmla="*/ 0 w 2409"/>
                    <a:gd name="T16" fmla="*/ 0 h 73"/>
                    <a:gd name="T17" fmla="*/ 2409 w 2409"/>
                    <a:gd name="T18" fmla="*/ 73 h 73"/>
                  </a:gdLst>
                  <a:ahLst/>
                  <a:cxnLst>
                    <a:cxn ang="T10">
                      <a:pos x="T0" y="T1"/>
                    </a:cxn>
                    <a:cxn ang="T11">
                      <a:pos x="T2" y="T3"/>
                    </a:cxn>
                    <a:cxn ang="T12">
                      <a:pos x="T4" y="T5"/>
                    </a:cxn>
                    <a:cxn ang="T13">
                      <a:pos x="T6" y="T7"/>
                    </a:cxn>
                    <a:cxn ang="T14">
                      <a:pos x="T8" y="T9"/>
                    </a:cxn>
                  </a:cxnLst>
                  <a:rect l="T15" t="T16" r="T17" b="T18"/>
                  <a:pathLst>
                    <a:path w="2409" h="73">
                      <a:moveTo>
                        <a:pt x="2409" y="73"/>
                      </a:moveTo>
                      <a:lnTo>
                        <a:pt x="2409" y="0"/>
                      </a:lnTo>
                      <a:lnTo>
                        <a:pt x="28" y="0"/>
                      </a:lnTo>
                      <a:lnTo>
                        <a:pt x="0" y="73"/>
                      </a:lnTo>
                      <a:lnTo>
                        <a:pt x="2409" y="73"/>
                      </a:lnTo>
                      <a:close/>
                    </a:path>
                  </a:pathLst>
                </a:custGeom>
                <a:solidFill>
                  <a:srgbClr val="000000"/>
                </a:solidFill>
                <a:ln w="9525">
                  <a:noFill/>
                  <a:round/>
                  <a:headEnd/>
                  <a:tailEnd/>
                </a:ln>
              </p:spPr>
              <p:txBody>
                <a:bodyPr/>
                <a:lstStyle/>
                <a:p>
                  <a:endParaRPr lang="en-US"/>
                </a:p>
              </p:txBody>
            </p:sp>
            <p:sp>
              <p:nvSpPr>
                <p:cNvPr id="40854" name="Freeform 49"/>
                <p:cNvSpPr>
                  <a:spLocks/>
                </p:cNvSpPr>
                <p:nvPr/>
              </p:nvSpPr>
              <p:spPr bwMode="auto">
                <a:xfrm>
                  <a:off x="1261" y="2713"/>
                  <a:ext cx="2914" cy="402"/>
                </a:xfrm>
                <a:custGeom>
                  <a:avLst/>
                  <a:gdLst>
                    <a:gd name="T0" fmla="*/ 0 w 2914"/>
                    <a:gd name="T1" fmla="*/ 402 h 402"/>
                    <a:gd name="T2" fmla="*/ 8 w 2914"/>
                    <a:gd name="T3" fmla="*/ 313 h 402"/>
                    <a:gd name="T4" fmla="*/ 44 w 2914"/>
                    <a:gd name="T5" fmla="*/ 249 h 402"/>
                    <a:gd name="T6" fmla="*/ 100 w 2914"/>
                    <a:gd name="T7" fmla="*/ 221 h 402"/>
                    <a:gd name="T8" fmla="*/ 149 w 2914"/>
                    <a:gd name="T9" fmla="*/ 221 h 402"/>
                    <a:gd name="T10" fmla="*/ 185 w 2914"/>
                    <a:gd name="T11" fmla="*/ 235 h 402"/>
                    <a:gd name="T12" fmla="*/ 214 w 2914"/>
                    <a:gd name="T13" fmla="*/ 129 h 402"/>
                    <a:gd name="T14" fmla="*/ 275 w 2914"/>
                    <a:gd name="T15" fmla="*/ 50 h 402"/>
                    <a:gd name="T16" fmla="*/ 377 w 2914"/>
                    <a:gd name="T17" fmla="*/ 14 h 402"/>
                    <a:gd name="T18" fmla="*/ 471 w 2914"/>
                    <a:gd name="T19" fmla="*/ 0 h 402"/>
                    <a:gd name="T20" fmla="*/ 538 w 2914"/>
                    <a:gd name="T21" fmla="*/ 29 h 402"/>
                    <a:gd name="T22" fmla="*/ 597 w 2914"/>
                    <a:gd name="T23" fmla="*/ 93 h 402"/>
                    <a:gd name="T24" fmla="*/ 643 w 2914"/>
                    <a:gd name="T25" fmla="*/ 157 h 402"/>
                    <a:gd name="T26" fmla="*/ 662 w 2914"/>
                    <a:gd name="T27" fmla="*/ 221 h 402"/>
                    <a:gd name="T28" fmla="*/ 704 w 2914"/>
                    <a:gd name="T29" fmla="*/ 229 h 402"/>
                    <a:gd name="T30" fmla="*/ 749 w 2914"/>
                    <a:gd name="T31" fmla="*/ 233 h 402"/>
                    <a:gd name="T32" fmla="*/ 2914 w 2914"/>
                    <a:gd name="T33" fmla="*/ 238 h 402"/>
                    <a:gd name="T34" fmla="*/ 2914 w 2914"/>
                    <a:gd name="T35" fmla="*/ 402 h 402"/>
                    <a:gd name="T36" fmla="*/ 0 w 2914"/>
                    <a:gd name="T37" fmla="*/ 402 h 40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914"/>
                    <a:gd name="T58" fmla="*/ 0 h 402"/>
                    <a:gd name="T59" fmla="*/ 2914 w 2914"/>
                    <a:gd name="T60" fmla="*/ 402 h 40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914" h="402">
                      <a:moveTo>
                        <a:pt x="0" y="402"/>
                      </a:moveTo>
                      <a:lnTo>
                        <a:pt x="8" y="313"/>
                      </a:lnTo>
                      <a:lnTo>
                        <a:pt x="44" y="249"/>
                      </a:lnTo>
                      <a:lnTo>
                        <a:pt x="100" y="221"/>
                      </a:lnTo>
                      <a:lnTo>
                        <a:pt x="149" y="221"/>
                      </a:lnTo>
                      <a:lnTo>
                        <a:pt x="185" y="235"/>
                      </a:lnTo>
                      <a:lnTo>
                        <a:pt x="214" y="129"/>
                      </a:lnTo>
                      <a:lnTo>
                        <a:pt x="275" y="50"/>
                      </a:lnTo>
                      <a:lnTo>
                        <a:pt x="377" y="14"/>
                      </a:lnTo>
                      <a:lnTo>
                        <a:pt x="471" y="0"/>
                      </a:lnTo>
                      <a:lnTo>
                        <a:pt x="538" y="29"/>
                      </a:lnTo>
                      <a:lnTo>
                        <a:pt x="597" y="93"/>
                      </a:lnTo>
                      <a:lnTo>
                        <a:pt x="643" y="157"/>
                      </a:lnTo>
                      <a:lnTo>
                        <a:pt x="662" y="221"/>
                      </a:lnTo>
                      <a:lnTo>
                        <a:pt x="704" y="229"/>
                      </a:lnTo>
                      <a:lnTo>
                        <a:pt x="749" y="233"/>
                      </a:lnTo>
                      <a:lnTo>
                        <a:pt x="2914" y="238"/>
                      </a:lnTo>
                      <a:lnTo>
                        <a:pt x="2914" y="402"/>
                      </a:lnTo>
                      <a:lnTo>
                        <a:pt x="0" y="402"/>
                      </a:lnTo>
                      <a:close/>
                    </a:path>
                  </a:pathLst>
                </a:custGeom>
                <a:solidFill>
                  <a:srgbClr val="FFFFFF"/>
                </a:solidFill>
                <a:ln w="9525">
                  <a:noFill/>
                  <a:round/>
                  <a:headEnd/>
                  <a:tailEnd/>
                </a:ln>
              </p:spPr>
              <p:txBody>
                <a:bodyPr/>
                <a:lstStyle/>
                <a:p>
                  <a:endParaRPr lang="en-US"/>
                </a:p>
              </p:txBody>
            </p:sp>
            <p:sp>
              <p:nvSpPr>
                <p:cNvPr id="40855" name="Freeform 50"/>
                <p:cNvSpPr>
                  <a:spLocks/>
                </p:cNvSpPr>
                <p:nvPr/>
              </p:nvSpPr>
              <p:spPr bwMode="auto">
                <a:xfrm>
                  <a:off x="2238" y="1187"/>
                  <a:ext cx="401" cy="1392"/>
                </a:xfrm>
                <a:custGeom>
                  <a:avLst/>
                  <a:gdLst>
                    <a:gd name="T0" fmla="*/ 401 w 401"/>
                    <a:gd name="T1" fmla="*/ 0 h 1392"/>
                    <a:gd name="T2" fmla="*/ 0 w 401"/>
                    <a:gd name="T3" fmla="*/ 163 h 1392"/>
                    <a:gd name="T4" fmla="*/ 0 w 401"/>
                    <a:gd name="T5" fmla="*/ 647 h 1392"/>
                    <a:gd name="T6" fmla="*/ 61 w 401"/>
                    <a:gd name="T7" fmla="*/ 712 h 1392"/>
                    <a:gd name="T8" fmla="*/ 61 w 401"/>
                    <a:gd name="T9" fmla="*/ 1392 h 1392"/>
                    <a:gd name="T10" fmla="*/ 401 w 401"/>
                    <a:gd name="T11" fmla="*/ 1353 h 1392"/>
                    <a:gd name="T12" fmla="*/ 401 w 401"/>
                    <a:gd name="T13" fmla="*/ 0 h 1392"/>
                    <a:gd name="T14" fmla="*/ 0 60000 65536"/>
                    <a:gd name="T15" fmla="*/ 0 60000 65536"/>
                    <a:gd name="T16" fmla="*/ 0 60000 65536"/>
                    <a:gd name="T17" fmla="*/ 0 60000 65536"/>
                    <a:gd name="T18" fmla="*/ 0 60000 65536"/>
                    <a:gd name="T19" fmla="*/ 0 60000 65536"/>
                    <a:gd name="T20" fmla="*/ 0 60000 65536"/>
                    <a:gd name="T21" fmla="*/ 0 w 401"/>
                    <a:gd name="T22" fmla="*/ 0 h 1392"/>
                    <a:gd name="T23" fmla="*/ 401 w 401"/>
                    <a:gd name="T24" fmla="*/ 1392 h 13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1" h="1392">
                      <a:moveTo>
                        <a:pt x="401" y="0"/>
                      </a:moveTo>
                      <a:lnTo>
                        <a:pt x="0" y="163"/>
                      </a:lnTo>
                      <a:lnTo>
                        <a:pt x="0" y="647"/>
                      </a:lnTo>
                      <a:lnTo>
                        <a:pt x="61" y="712"/>
                      </a:lnTo>
                      <a:lnTo>
                        <a:pt x="61" y="1392"/>
                      </a:lnTo>
                      <a:lnTo>
                        <a:pt x="401" y="1353"/>
                      </a:lnTo>
                      <a:lnTo>
                        <a:pt x="401" y="0"/>
                      </a:lnTo>
                      <a:close/>
                    </a:path>
                  </a:pathLst>
                </a:custGeom>
                <a:solidFill>
                  <a:srgbClr val="FFFFFF"/>
                </a:solidFill>
                <a:ln w="9525">
                  <a:noFill/>
                  <a:round/>
                  <a:headEnd/>
                  <a:tailEnd/>
                </a:ln>
              </p:spPr>
              <p:txBody>
                <a:bodyPr/>
                <a:lstStyle/>
                <a:p>
                  <a:endParaRPr lang="en-US"/>
                </a:p>
              </p:txBody>
            </p:sp>
            <p:sp>
              <p:nvSpPr>
                <p:cNvPr id="40856" name="Freeform 51"/>
                <p:cNvSpPr>
                  <a:spLocks/>
                </p:cNvSpPr>
                <p:nvPr/>
              </p:nvSpPr>
              <p:spPr bwMode="auto">
                <a:xfrm>
                  <a:off x="2238" y="1834"/>
                  <a:ext cx="61" cy="753"/>
                </a:xfrm>
                <a:custGeom>
                  <a:avLst/>
                  <a:gdLst>
                    <a:gd name="T0" fmla="*/ 0 w 61"/>
                    <a:gd name="T1" fmla="*/ 0 h 753"/>
                    <a:gd name="T2" fmla="*/ 0 w 61"/>
                    <a:gd name="T3" fmla="*/ 753 h 753"/>
                    <a:gd name="T4" fmla="*/ 61 w 61"/>
                    <a:gd name="T5" fmla="*/ 745 h 753"/>
                    <a:gd name="T6" fmla="*/ 61 w 61"/>
                    <a:gd name="T7" fmla="*/ 65 h 753"/>
                    <a:gd name="T8" fmla="*/ 0 w 61"/>
                    <a:gd name="T9" fmla="*/ 0 h 753"/>
                    <a:gd name="T10" fmla="*/ 0 60000 65536"/>
                    <a:gd name="T11" fmla="*/ 0 60000 65536"/>
                    <a:gd name="T12" fmla="*/ 0 60000 65536"/>
                    <a:gd name="T13" fmla="*/ 0 60000 65536"/>
                    <a:gd name="T14" fmla="*/ 0 60000 65536"/>
                    <a:gd name="T15" fmla="*/ 0 w 61"/>
                    <a:gd name="T16" fmla="*/ 0 h 753"/>
                    <a:gd name="T17" fmla="*/ 61 w 61"/>
                    <a:gd name="T18" fmla="*/ 753 h 753"/>
                  </a:gdLst>
                  <a:ahLst/>
                  <a:cxnLst>
                    <a:cxn ang="T10">
                      <a:pos x="T0" y="T1"/>
                    </a:cxn>
                    <a:cxn ang="T11">
                      <a:pos x="T2" y="T3"/>
                    </a:cxn>
                    <a:cxn ang="T12">
                      <a:pos x="T4" y="T5"/>
                    </a:cxn>
                    <a:cxn ang="T13">
                      <a:pos x="T6" y="T7"/>
                    </a:cxn>
                    <a:cxn ang="T14">
                      <a:pos x="T8" y="T9"/>
                    </a:cxn>
                  </a:cxnLst>
                  <a:rect l="T15" t="T16" r="T17" b="T18"/>
                  <a:pathLst>
                    <a:path w="61" h="753">
                      <a:moveTo>
                        <a:pt x="0" y="0"/>
                      </a:moveTo>
                      <a:lnTo>
                        <a:pt x="0" y="753"/>
                      </a:lnTo>
                      <a:lnTo>
                        <a:pt x="61" y="745"/>
                      </a:lnTo>
                      <a:lnTo>
                        <a:pt x="61" y="65"/>
                      </a:lnTo>
                      <a:lnTo>
                        <a:pt x="0" y="0"/>
                      </a:lnTo>
                      <a:close/>
                    </a:path>
                  </a:pathLst>
                </a:custGeom>
                <a:solidFill>
                  <a:srgbClr val="BCBCBC"/>
                </a:solidFill>
                <a:ln w="9525">
                  <a:noFill/>
                  <a:round/>
                  <a:headEnd/>
                  <a:tailEnd/>
                </a:ln>
              </p:spPr>
              <p:txBody>
                <a:bodyPr/>
                <a:lstStyle/>
                <a:p>
                  <a:endParaRPr lang="en-US"/>
                </a:p>
              </p:txBody>
            </p:sp>
            <p:sp>
              <p:nvSpPr>
                <p:cNvPr id="40857" name="Freeform 52"/>
                <p:cNvSpPr>
                  <a:spLocks/>
                </p:cNvSpPr>
                <p:nvPr/>
              </p:nvSpPr>
              <p:spPr bwMode="auto">
                <a:xfrm>
                  <a:off x="2281" y="2670"/>
                  <a:ext cx="139" cy="236"/>
                </a:xfrm>
                <a:custGeom>
                  <a:avLst/>
                  <a:gdLst>
                    <a:gd name="T0" fmla="*/ 0 w 139"/>
                    <a:gd name="T1" fmla="*/ 11 h 236"/>
                    <a:gd name="T2" fmla="*/ 0 w 139"/>
                    <a:gd name="T3" fmla="*/ 236 h 236"/>
                    <a:gd name="T4" fmla="*/ 139 w 139"/>
                    <a:gd name="T5" fmla="*/ 225 h 236"/>
                    <a:gd name="T6" fmla="*/ 139 w 139"/>
                    <a:gd name="T7" fmla="*/ 0 h 236"/>
                    <a:gd name="T8" fmla="*/ 0 w 139"/>
                    <a:gd name="T9" fmla="*/ 11 h 236"/>
                    <a:gd name="T10" fmla="*/ 0 60000 65536"/>
                    <a:gd name="T11" fmla="*/ 0 60000 65536"/>
                    <a:gd name="T12" fmla="*/ 0 60000 65536"/>
                    <a:gd name="T13" fmla="*/ 0 60000 65536"/>
                    <a:gd name="T14" fmla="*/ 0 60000 65536"/>
                    <a:gd name="T15" fmla="*/ 0 w 139"/>
                    <a:gd name="T16" fmla="*/ 0 h 236"/>
                    <a:gd name="T17" fmla="*/ 139 w 139"/>
                    <a:gd name="T18" fmla="*/ 236 h 236"/>
                  </a:gdLst>
                  <a:ahLst/>
                  <a:cxnLst>
                    <a:cxn ang="T10">
                      <a:pos x="T0" y="T1"/>
                    </a:cxn>
                    <a:cxn ang="T11">
                      <a:pos x="T2" y="T3"/>
                    </a:cxn>
                    <a:cxn ang="T12">
                      <a:pos x="T4" y="T5"/>
                    </a:cxn>
                    <a:cxn ang="T13">
                      <a:pos x="T6" y="T7"/>
                    </a:cxn>
                    <a:cxn ang="T14">
                      <a:pos x="T8" y="T9"/>
                    </a:cxn>
                  </a:cxnLst>
                  <a:rect l="T15" t="T16" r="T17" b="T18"/>
                  <a:pathLst>
                    <a:path w="139" h="236">
                      <a:moveTo>
                        <a:pt x="0" y="11"/>
                      </a:moveTo>
                      <a:lnTo>
                        <a:pt x="0" y="236"/>
                      </a:lnTo>
                      <a:lnTo>
                        <a:pt x="139" y="225"/>
                      </a:lnTo>
                      <a:lnTo>
                        <a:pt x="139" y="0"/>
                      </a:lnTo>
                      <a:lnTo>
                        <a:pt x="0" y="11"/>
                      </a:lnTo>
                      <a:close/>
                    </a:path>
                  </a:pathLst>
                </a:custGeom>
                <a:solidFill>
                  <a:srgbClr val="000000"/>
                </a:solidFill>
                <a:ln w="9525">
                  <a:noFill/>
                  <a:round/>
                  <a:headEnd/>
                  <a:tailEnd/>
                </a:ln>
              </p:spPr>
              <p:txBody>
                <a:bodyPr/>
                <a:lstStyle/>
                <a:p>
                  <a:endParaRPr lang="en-US"/>
                </a:p>
              </p:txBody>
            </p:sp>
            <p:sp>
              <p:nvSpPr>
                <p:cNvPr id="40858" name="Freeform 53"/>
                <p:cNvSpPr>
                  <a:spLocks/>
                </p:cNvSpPr>
                <p:nvPr/>
              </p:nvSpPr>
              <p:spPr bwMode="auto">
                <a:xfrm>
                  <a:off x="2461" y="2654"/>
                  <a:ext cx="131" cy="244"/>
                </a:xfrm>
                <a:custGeom>
                  <a:avLst/>
                  <a:gdLst>
                    <a:gd name="T0" fmla="*/ 0 w 131"/>
                    <a:gd name="T1" fmla="*/ 9 h 244"/>
                    <a:gd name="T2" fmla="*/ 0 w 131"/>
                    <a:gd name="T3" fmla="*/ 244 h 244"/>
                    <a:gd name="T4" fmla="*/ 131 w 131"/>
                    <a:gd name="T5" fmla="*/ 233 h 244"/>
                    <a:gd name="T6" fmla="*/ 131 w 131"/>
                    <a:gd name="T7" fmla="*/ 0 h 244"/>
                    <a:gd name="T8" fmla="*/ 0 w 131"/>
                    <a:gd name="T9" fmla="*/ 9 h 244"/>
                    <a:gd name="T10" fmla="*/ 0 60000 65536"/>
                    <a:gd name="T11" fmla="*/ 0 60000 65536"/>
                    <a:gd name="T12" fmla="*/ 0 60000 65536"/>
                    <a:gd name="T13" fmla="*/ 0 60000 65536"/>
                    <a:gd name="T14" fmla="*/ 0 60000 65536"/>
                    <a:gd name="T15" fmla="*/ 0 w 131"/>
                    <a:gd name="T16" fmla="*/ 0 h 244"/>
                    <a:gd name="T17" fmla="*/ 131 w 131"/>
                    <a:gd name="T18" fmla="*/ 244 h 244"/>
                  </a:gdLst>
                  <a:ahLst/>
                  <a:cxnLst>
                    <a:cxn ang="T10">
                      <a:pos x="T0" y="T1"/>
                    </a:cxn>
                    <a:cxn ang="T11">
                      <a:pos x="T2" y="T3"/>
                    </a:cxn>
                    <a:cxn ang="T12">
                      <a:pos x="T4" y="T5"/>
                    </a:cxn>
                    <a:cxn ang="T13">
                      <a:pos x="T6" y="T7"/>
                    </a:cxn>
                    <a:cxn ang="T14">
                      <a:pos x="T8" y="T9"/>
                    </a:cxn>
                  </a:cxnLst>
                  <a:rect l="T15" t="T16" r="T17" b="T18"/>
                  <a:pathLst>
                    <a:path w="131" h="244">
                      <a:moveTo>
                        <a:pt x="0" y="9"/>
                      </a:moveTo>
                      <a:lnTo>
                        <a:pt x="0" y="244"/>
                      </a:lnTo>
                      <a:lnTo>
                        <a:pt x="131" y="233"/>
                      </a:lnTo>
                      <a:lnTo>
                        <a:pt x="131" y="0"/>
                      </a:lnTo>
                      <a:lnTo>
                        <a:pt x="0" y="9"/>
                      </a:lnTo>
                      <a:close/>
                    </a:path>
                  </a:pathLst>
                </a:custGeom>
                <a:solidFill>
                  <a:srgbClr val="000000"/>
                </a:solidFill>
                <a:ln w="9525">
                  <a:noFill/>
                  <a:round/>
                  <a:headEnd/>
                  <a:tailEnd/>
                </a:ln>
              </p:spPr>
              <p:txBody>
                <a:bodyPr/>
                <a:lstStyle/>
                <a:p>
                  <a:endParaRPr lang="en-US"/>
                </a:p>
              </p:txBody>
            </p:sp>
            <p:sp>
              <p:nvSpPr>
                <p:cNvPr id="40859" name="Freeform 54"/>
                <p:cNvSpPr>
                  <a:spLocks/>
                </p:cNvSpPr>
                <p:nvPr/>
              </p:nvSpPr>
              <p:spPr bwMode="auto">
                <a:xfrm>
                  <a:off x="2299" y="1357"/>
                  <a:ext cx="94" cy="219"/>
                </a:xfrm>
                <a:custGeom>
                  <a:avLst/>
                  <a:gdLst>
                    <a:gd name="T0" fmla="*/ 0 w 94"/>
                    <a:gd name="T1" fmla="*/ 36 h 219"/>
                    <a:gd name="T2" fmla="*/ 0 w 94"/>
                    <a:gd name="T3" fmla="*/ 219 h 219"/>
                    <a:gd name="T4" fmla="*/ 94 w 94"/>
                    <a:gd name="T5" fmla="*/ 188 h 219"/>
                    <a:gd name="T6" fmla="*/ 94 w 94"/>
                    <a:gd name="T7" fmla="*/ 0 h 219"/>
                    <a:gd name="T8" fmla="*/ 0 w 94"/>
                    <a:gd name="T9" fmla="*/ 36 h 219"/>
                    <a:gd name="T10" fmla="*/ 0 60000 65536"/>
                    <a:gd name="T11" fmla="*/ 0 60000 65536"/>
                    <a:gd name="T12" fmla="*/ 0 60000 65536"/>
                    <a:gd name="T13" fmla="*/ 0 60000 65536"/>
                    <a:gd name="T14" fmla="*/ 0 60000 65536"/>
                    <a:gd name="T15" fmla="*/ 0 w 94"/>
                    <a:gd name="T16" fmla="*/ 0 h 219"/>
                    <a:gd name="T17" fmla="*/ 94 w 94"/>
                    <a:gd name="T18" fmla="*/ 219 h 219"/>
                  </a:gdLst>
                  <a:ahLst/>
                  <a:cxnLst>
                    <a:cxn ang="T10">
                      <a:pos x="T0" y="T1"/>
                    </a:cxn>
                    <a:cxn ang="T11">
                      <a:pos x="T2" y="T3"/>
                    </a:cxn>
                    <a:cxn ang="T12">
                      <a:pos x="T4" y="T5"/>
                    </a:cxn>
                    <a:cxn ang="T13">
                      <a:pos x="T6" y="T7"/>
                    </a:cxn>
                    <a:cxn ang="T14">
                      <a:pos x="T8" y="T9"/>
                    </a:cxn>
                  </a:cxnLst>
                  <a:rect l="T15" t="T16" r="T17" b="T18"/>
                  <a:pathLst>
                    <a:path w="94" h="219">
                      <a:moveTo>
                        <a:pt x="0" y="36"/>
                      </a:moveTo>
                      <a:lnTo>
                        <a:pt x="0" y="219"/>
                      </a:lnTo>
                      <a:lnTo>
                        <a:pt x="94" y="188"/>
                      </a:lnTo>
                      <a:lnTo>
                        <a:pt x="94" y="0"/>
                      </a:lnTo>
                      <a:lnTo>
                        <a:pt x="0" y="36"/>
                      </a:lnTo>
                      <a:close/>
                    </a:path>
                  </a:pathLst>
                </a:custGeom>
                <a:solidFill>
                  <a:srgbClr val="000000"/>
                </a:solidFill>
                <a:ln w="9525">
                  <a:noFill/>
                  <a:round/>
                  <a:headEnd/>
                  <a:tailEnd/>
                </a:ln>
              </p:spPr>
              <p:txBody>
                <a:bodyPr/>
                <a:lstStyle/>
                <a:p>
                  <a:endParaRPr lang="en-US"/>
                </a:p>
              </p:txBody>
            </p:sp>
            <p:sp>
              <p:nvSpPr>
                <p:cNvPr id="40860" name="Freeform 55"/>
                <p:cNvSpPr>
                  <a:spLocks/>
                </p:cNvSpPr>
                <p:nvPr/>
              </p:nvSpPr>
              <p:spPr bwMode="auto">
                <a:xfrm>
                  <a:off x="2442" y="1292"/>
                  <a:ext cx="117" cy="237"/>
                </a:xfrm>
                <a:custGeom>
                  <a:avLst/>
                  <a:gdLst>
                    <a:gd name="T0" fmla="*/ 117 w 117"/>
                    <a:gd name="T1" fmla="*/ 200 h 237"/>
                    <a:gd name="T2" fmla="*/ 117 w 117"/>
                    <a:gd name="T3" fmla="*/ 0 h 237"/>
                    <a:gd name="T4" fmla="*/ 0 w 117"/>
                    <a:gd name="T5" fmla="*/ 47 h 237"/>
                    <a:gd name="T6" fmla="*/ 0 w 117"/>
                    <a:gd name="T7" fmla="*/ 237 h 237"/>
                    <a:gd name="T8" fmla="*/ 117 w 117"/>
                    <a:gd name="T9" fmla="*/ 200 h 237"/>
                    <a:gd name="T10" fmla="*/ 0 60000 65536"/>
                    <a:gd name="T11" fmla="*/ 0 60000 65536"/>
                    <a:gd name="T12" fmla="*/ 0 60000 65536"/>
                    <a:gd name="T13" fmla="*/ 0 60000 65536"/>
                    <a:gd name="T14" fmla="*/ 0 60000 65536"/>
                    <a:gd name="T15" fmla="*/ 0 w 117"/>
                    <a:gd name="T16" fmla="*/ 0 h 237"/>
                    <a:gd name="T17" fmla="*/ 117 w 117"/>
                    <a:gd name="T18" fmla="*/ 237 h 237"/>
                  </a:gdLst>
                  <a:ahLst/>
                  <a:cxnLst>
                    <a:cxn ang="T10">
                      <a:pos x="T0" y="T1"/>
                    </a:cxn>
                    <a:cxn ang="T11">
                      <a:pos x="T2" y="T3"/>
                    </a:cxn>
                    <a:cxn ang="T12">
                      <a:pos x="T4" y="T5"/>
                    </a:cxn>
                    <a:cxn ang="T13">
                      <a:pos x="T6" y="T7"/>
                    </a:cxn>
                    <a:cxn ang="T14">
                      <a:pos x="T8" y="T9"/>
                    </a:cxn>
                  </a:cxnLst>
                  <a:rect l="T15" t="T16" r="T17" b="T18"/>
                  <a:pathLst>
                    <a:path w="117" h="237">
                      <a:moveTo>
                        <a:pt x="117" y="200"/>
                      </a:moveTo>
                      <a:lnTo>
                        <a:pt x="117" y="0"/>
                      </a:lnTo>
                      <a:lnTo>
                        <a:pt x="0" y="47"/>
                      </a:lnTo>
                      <a:lnTo>
                        <a:pt x="0" y="237"/>
                      </a:lnTo>
                      <a:lnTo>
                        <a:pt x="117" y="200"/>
                      </a:lnTo>
                      <a:close/>
                    </a:path>
                  </a:pathLst>
                </a:custGeom>
                <a:solidFill>
                  <a:srgbClr val="000000"/>
                </a:solidFill>
                <a:ln w="9525">
                  <a:noFill/>
                  <a:round/>
                  <a:headEnd/>
                  <a:tailEnd/>
                </a:ln>
              </p:spPr>
              <p:txBody>
                <a:bodyPr/>
                <a:lstStyle/>
                <a:p>
                  <a:endParaRPr lang="en-US"/>
                </a:p>
              </p:txBody>
            </p:sp>
            <p:sp>
              <p:nvSpPr>
                <p:cNvPr id="40861" name="Freeform 56"/>
                <p:cNvSpPr>
                  <a:spLocks/>
                </p:cNvSpPr>
                <p:nvPr/>
              </p:nvSpPr>
              <p:spPr bwMode="auto">
                <a:xfrm>
                  <a:off x="2442" y="1540"/>
                  <a:ext cx="109" cy="229"/>
                </a:xfrm>
                <a:custGeom>
                  <a:avLst/>
                  <a:gdLst>
                    <a:gd name="T0" fmla="*/ 108 w 109"/>
                    <a:gd name="T1" fmla="*/ 199 h 229"/>
                    <a:gd name="T2" fmla="*/ 109 w 109"/>
                    <a:gd name="T3" fmla="*/ 0 h 229"/>
                    <a:gd name="T4" fmla="*/ 0 w 109"/>
                    <a:gd name="T5" fmla="*/ 41 h 229"/>
                    <a:gd name="T6" fmla="*/ 0 w 109"/>
                    <a:gd name="T7" fmla="*/ 229 h 229"/>
                    <a:gd name="T8" fmla="*/ 108 w 109"/>
                    <a:gd name="T9" fmla="*/ 199 h 229"/>
                    <a:gd name="T10" fmla="*/ 0 60000 65536"/>
                    <a:gd name="T11" fmla="*/ 0 60000 65536"/>
                    <a:gd name="T12" fmla="*/ 0 60000 65536"/>
                    <a:gd name="T13" fmla="*/ 0 60000 65536"/>
                    <a:gd name="T14" fmla="*/ 0 60000 65536"/>
                    <a:gd name="T15" fmla="*/ 0 w 109"/>
                    <a:gd name="T16" fmla="*/ 0 h 229"/>
                    <a:gd name="T17" fmla="*/ 109 w 109"/>
                    <a:gd name="T18" fmla="*/ 229 h 229"/>
                  </a:gdLst>
                  <a:ahLst/>
                  <a:cxnLst>
                    <a:cxn ang="T10">
                      <a:pos x="T0" y="T1"/>
                    </a:cxn>
                    <a:cxn ang="T11">
                      <a:pos x="T2" y="T3"/>
                    </a:cxn>
                    <a:cxn ang="T12">
                      <a:pos x="T4" y="T5"/>
                    </a:cxn>
                    <a:cxn ang="T13">
                      <a:pos x="T6" y="T7"/>
                    </a:cxn>
                    <a:cxn ang="T14">
                      <a:pos x="T8" y="T9"/>
                    </a:cxn>
                  </a:cxnLst>
                  <a:rect l="T15" t="T16" r="T17" b="T18"/>
                  <a:pathLst>
                    <a:path w="109" h="229">
                      <a:moveTo>
                        <a:pt x="108" y="199"/>
                      </a:moveTo>
                      <a:lnTo>
                        <a:pt x="109" y="0"/>
                      </a:lnTo>
                      <a:lnTo>
                        <a:pt x="0" y="41"/>
                      </a:lnTo>
                      <a:lnTo>
                        <a:pt x="0" y="229"/>
                      </a:lnTo>
                      <a:lnTo>
                        <a:pt x="108" y="199"/>
                      </a:lnTo>
                      <a:close/>
                    </a:path>
                  </a:pathLst>
                </a:custGeom>
                <a:solidFill>
                  <a:srgbClr val="000000"/>
                </a:solidFill>
                <a:ln w="9525">
                  <a:noFill/>
                  <a:round/>
                  <a:headEnd/>
                  <a:tailEnd/>
                </a:ln>
              </p:spPr>
              <p:txBody>
                <a:bodyPr/>
                <a:lstStyle/>
                <a:p>
                  <a:endParaRPr lang="en-US"/>
                </a:p>
              </p:txBody>
            </p:sp>
            <p:sp>
              <p:nvSpPr>
                <p:cNvPr id="40862" name="Freeform 57"/>
                <p:cNvSpPr>
                  <a:spLocks/>
                </p:cNvSpPr>
                <p:nvPr/>
              </p:nvSpPr>
              <p:spPr bwMode="auto">
                <a:xfrm>
                  <a:off x="2299" y="1598"/>
                  <a:ext cx="94" cy="211"/>
                </a:xfrm>
                <a:custGeom>
                  <a:avLst/>
                  <a:gdLst>
                    <a:gd name="T0" fmla="*/ 0 w 94"/>
                    <a:gd name="T1" fmla="*/ 36 h 211"/>
                    <a:gd name="T2" fmla="*/ 0 w 94"/>
                    <a:gd name="T3" fmla="*/ 211 h 211"/>
                    <a:gd name="T4" fmla="*/ 94 w 94"/>
                    <a:gd name="T5" fmla="*/ 185 h 211"/>
                    <a:gd name="T6" fmla="*/ 94 w 94"/>
                    <a:gd name="T7" fmla="*/ 0 h 211"/>
                    <a:gd name="T8" fmla="*/ 0 w 94"/>
                    <a:gd name="T9" fmla="*/ 36 h 211"/>
                    <a:gd name="T10" fmla="*/ 0 60000 65536"/>
                    <a:gd name="T11" fmla="*/ 0 60000 65536"/>
                    <a:gd name="T12" fmla="*/ 0 60000 65536"/>
                    <a:gd name="T13" fmla="*/ 0 60000 65536"/>
                    <a:gd name="T14" fmla="*/ 0 60000 65536"/>
                    <a:gd name="T15" fmla="*/ 0 w 94"/>
                    <a:gd name="T16" fmla="*/ 0 h 211"/>
                    <a:gd name="T17" fmla="*/ 94 w 94"/>
                    <a:gd name="T18" fmla="*/ 211 h 211"/>
                  </a:gdLst>
                  <a:ahLst/>
                  <a:cxnLst>
                    <a:cxn ang="T10">
                      <a:pos x="T0" y="T1"/>
                    </a:cxn>
                    <a:cxn ang="T11">
                      <a:pos x="T2" y="T3"/>
                    </a:cxn>
                    <a:cxn ang="T12">
                      <a:pos x="T4" y="T5"/>
                    </a:cxn>
                    <a:cxn ang="T13">
                      <a:pos x="T6" y="T7"/>
                    </a:cxn>
                    <a:cxn ang="T14">
                      <a:pos x="T8" y="T9"/>
                    </a:cxn>
                  </a:cxnLst>
                  <a:rect l="T15" t="T16" r="T17" b="T18"/>
                  <a:pathLst>
                    <a:path w="94" h="211">
                      <a:moveTo>
                        <a:pt x="0" y="36"/>
                      </a:moveTo>
                      <a:lnTo>
                        <a:pt x="0" y="211"/>
                      </a:lnTo>
                      <a:lnTo>
                        <a:pt x="94" y="185"/>
                      </a:lnTo>
                      <a:lnTo>
                        <a:pt x="94" y="0"/>
                      </a:lnTo>
                      <a:lnTo>
                        <a:pt x="0" y="36"/>
                      </a:lnTo>
                      <a:close/>
                    </a:path>
                  </a:pathLst>
                </a:custGeom>
                <a:solidFill>
                  <a:srgbClr val="000000"/>
                </a:solidFill>
                <a:ln w="9525">
                  <a:noFill/>
                  <a:round/>
                  <a:headEnd/>
                  <a:tailEnd/>
                </a:ln>
              </p:spPr>
              <p:txBody>
                <a:bodyPr/>
                <a:lstStyle/>
                <a:p>
                  <a:endParaRPr lang="en-US"/>
                </a:p>
              </p:txBody>
            </p:sp>
            <p:sp>
              <p:nvSpPr>
                <p:cNvPr id="40863" name="Freeform 58"/>
                <p:cNvSpPr>
                  <a:spLocks/>
                </p:cNvSpPr>
                <p:nvPr/>
              </p:nvSpPr>
              <p:spPr bwMode="auto">
                <a:xfrm>
                  <a:off x="2299" y="1845"/>
                  <a:ext cx="94" cy="218"/>
                </a:xfrm>
                <a:custGeom>
                  <a:avLst/>
                  <a:gdLst>
                    <a:gd name="T0" fmla="*/ 0 w 94"/>
                    <a:gd name="T1" fmla="*/ 30 h 218"/>
                    <a:gd name="T2" fmla="*/ 0 w 94"/>
                    <a:gd name="T3" fmla="*/ 218 h 218"/>
                    <a:gd name="T4" fmla="*/ 94 w 94"/>
                    <a:gd name="T5" fmla="*/ 196 h 218"/>
                    <a:gd name="T6" fmla="*/ 94 w 94"/>
                    <a:gd name="T7" fmla="*/ 0 h 218"/>
                    <a:gd name="T8" fmla="*/ 0 w 94"/>
                    <a:gd name="T9" fmla="*/ 30 h 218"/>
                    <a:gd name="T10" fmla="*/ 0 60000 65536"/>
                    <a:gd name="T11" fmla="*/ 0 60000 65536"/>
                    <a:gd name="T12" fmla="*/ 0 60000 65536"/>
                    <a:gd name="T13" fmla="*/ 0 60000 65536"/>
                    <a:gd name="T14" fmla="*/ 0 60000 65536"/>
                    <a:gd name="T15" fmla="*/ 0 w 94"/>
                    <a:gd name="T16" fmla="*/ 0 h 218"/>
                    <a:gd name="T17" fmla="*/ 94 w 94"/>
                    <a:gd name="T18" fmla="*/ 218 h 218"/>
                  </a:gdLst>
                  <a:ahLst/>
                  <a:cxnLst>
                    <a:cxn ang="T10">
                      <a:pos x="T0" y="T1"/>
                    </a:cxn>
                    <a:cxn ang="T11">
                      <a:pos x="T2" y="T3"/>
                    </a:cxn>
                    <a:cxn ang="T12">
                      <a:pos x="T4" y="T5"/>
                    </a:cxn>
                    <a:cxn ang="T13">
                      <a:pos x="T6" y="T7"/>
                    </a:cxn>
                    <a:cxn ang="T14">
                      <a:pos x="T8" y="T9"/>
                    </a:cxn>
                  </a:cxnLst>
                  <a:rect l="T15" t="T16" r="T17" b="T18"/>
                  <a:pathLst>
                    <a:path w="94" h="218">
                      <a:moveTo>
                        <a:pt x="0" y="30"/>
                      </a:moveTo>
                      <a:lnTo>
                        <a:pt x="0" y="218"/>
                      </a:lnTo>
                      <a:lnTo>
                        <a:pt x="94" y="196"/>
                      </a:lnTo>
                      <a:lnTo>
                        <a:pt x="94" y="0"/>
                      </a:lnTo>
                      <a:lnTo>
                        <a:pt x="0" y="30"/>
                      </a:lnTo>
                      <a:close/>
                    </a:path>
                  </a:pathLst>
                </a:custGeom>
                <a:solidFill>
                  <a:srgbClr val="000000"/>
                </a:solidFill>
                <a:ln w="9525">
                  <a:noFill/>
                  <a:round/>
                  <a:headEnd/>
                  <a:tailEnd/>
                </a:ln>
              </p:spPr>
              <p:txBody>
                <a:bodyPr/>
                <a:lstStyle/>
                <a:p>
                  <a:endParaRPr lang="en-US"/>
                </a:p>
              </p:txBody>
            </p:sp>
            <p:sp>
              <p:nvSpPr>
                <p:cNvPr id="40864" name="Freeform 59"/>
                <p:cNvSpPr>
                  <a:spLocks/>
                </p:cNvSpPr>
                <p:nvPr/>
              </p:nvSpPr>
              <p:spPr bwMode="auto">
                <a:xfrm>
                  <a:off x="2442" y="1798"/>
                  <a:ext cx="109" cy="232"/>
                </a:xfrm>
                <a:custGeom>
                  <a:avLst/>
                  <a:gdLst>
                    <a:gd name="T0" fmla="*/ 108 w 109"/>
                    <a:gd name="T1" fmla="*/ 205 h 232"/>
                    <a:gd name="T2" fmla="*/ 109 w 109"/>
                    <a:gd name="T3" fmla="*/ 0 h 232"/>
                    <a:gd name="T4" fmla="*/ 0 w 109"/>
                    <a:gd name="T5" fmla="*/ 33 h 232"/>
                    <a:gd name="T6" fmla="*/ 0 w 109"/>
                    <a:gd name="T7" fmla="*/ 232 h 232"/>
                    <a:gd name="T8" fmla="*/ 108 w 109"/>
                    <a:gd name="T9" fmla="*/ 205 h 232"/>
                    <a:gd name="T10" fmla="*/ 0 60000 65536"/>
                    <a:gd name="T11" fmla="*/ 0 60000 65536"/>
                    <a:gd name="T12" fmla="*/ 0 60000 65536"/>
                    <a:gd name="T13" fmla="*/ 0 60000 65536"/>
                    <a:gd name="T14" fmla="*/ 0 60000 65536"/>
                    <a:gd name="T15" fmla="*/ 0 w 109"/>
                    <a:gd name="T16" fmla="*/ 0 h 232"/>
                    <a:gd name="T17" fmla="*/ 109 w 109"/>
                    <a:gd name="T18" fmla="*/ 232 h 232"/>
                  </a:gdLst>
                  <a:ahLst/>
                  <a:cxnLst>
                    <a:cxn ang="T10">
                      <a:pos x="T0" y="T1"/>
                    </a:cxn>
                    <a:cxn ang="T11">
                      <a:pos x="T2" y="T3"/>
                    </a:cxn>
                    <a:cxn ang="T12">
                      <a:pos x="T4" y="T5"/>
                    </a:cxn>
                    <a:cxn ang="T13">
                      <a:pos x="T6" y="T7"/>
                    </a:cxn>
                    <a:cxn ang="T14">
                      <a:pos x="T8" y="T9"/>
                    </a:cxn>
                  </a:cxnLst>
                  <a:rect l="T15" t="T16" r="T17" b="T18"/>
                  <a:pathLst>
                    <a:path w="109" h="232">
                      <a:moveTo>
                        <a:pt x="108" y="205"/>
                      </a:moveTo>
                      <a:lnTo>
                        <a:pt x="109" y="0"/>
                      </a:lnTo>
                      <a:lnTo>
                        <a:pt x="0" y="33"/>
                      </a:lnTo>
                      <a:lnTo>
                        <a:pt x="0" y="232"/>
                      </a:lnTo>
                      <a:lnTo>
                        <a:pt x="108" y="205"/>
                      </a:lnTo>
                      <a:close/>
                    </a:path>
                  </a:pathLst>
                </a:custGeom>
                <a:solidFill>
                  <a:srgbClr val="000000"/>
                </a:solidFill>
                <a:ln w="9525">
                  <a:noFill/>
                  <a:round/>
                  <a:headEnd/>
                  <a:tailEnd/>
                </a:ln>
              </p:spPr>
              <p:txBody>
                <a:bodyPr/>
                <a:lstStyle/>
                <a:p>
                  <a:endParaRPr lang="en-US"/>
                </a:p>
              </p:txBody>
            </p:sp>
            <p:sp>
              <p:nvSpPr>
                <p:cNvPr id="40865" name="Freeform 60"/>
                <p:cNvSpPr>
                  <a:spLocks/>
                </p:cNvSpPr>
                <p:nvPr/>
              </p:nvSpPr>
              <p:spPr bwMode="auto">
                <a:xfrm>
                  <a:off x="2299" y="2099"/>
                  <a:ext cx="94" cy="173"/>
                </a:xfrm>
                <a:custGeom>
                  <a:avLst/>
                  <a:gdLst>
                    <a:gd name="T0" fmla="*/ 0 w 94"/>
                    <a:gd name="T1" fmla="*/ 22 h 173"/>
                    <a:gd name="T2" fmla="*/ 0 w 94"/>
                    <a:gd name="T3" fmla="*/ 173 h 173"/>
                    <a:gd name="T4" fmla="*/ 94 w 94"/>
                    <a:gd name="T5" fmla="*/ 158 h 173"/>
                    <a:gd name="T6" fmla="*/ 94 w 94"/>
                    <a:gd name="T7" fmla="*/ 0 h 173"/>
                    <a:gd name="T8" fmla="*/ 0 w 94"/>
                    <a:gd name="T9" fmla="*/ 22 h 173"/>
                    <a:gd name="T10" fmla="*/ 0 60000 65536"/>
                    <a:gd name="T11" fmla="*/ 0 60000 65536"/>
                    <a:gd name="T12" fmla="*/ 0 60000 65536"/>
                    <a:gd name="T13" fmla="*/ 0 60000 65536"/>
                    <a:gd name="T14" fmla="*/ 0 60000 65536"/>
                    <a:gd name="T15" fmla="*/ 0 w 94"/>
                    <a:gd name="T16" fmla="*/ 0 h 173"/>
                    <a:gd name="T17" fmla="*/ 94 w 94"/>
                    <a:gd name="T18" fmla="*/ 173 h 173"/>
                  </a:gdLst>
                  <a:ahLst/>
                  <a:cxnLst>
                    <a:cxn ang="T10">
                      <a:pos x="T0" y="T1"/>
                    </a:cxn>
                    <a:cxn ang="T11">
                      <a:pos x="T2" y="T3"/>
                    </a:cxn>
                    <a:cxn ang="T12">
                      <a:pos x="T4" y="T5"/>
                    </a:cxn>
                    <a:cxn ang="T13">
                      <a:pos x="T6" y="T7"/>
                    </a:cxn>
                    <a:cxn ang="T14">
                      <a:pos x="T8" y="T9"/>
                    </a:cxn>
                  </a:cxnLst>
                  <a:rect l="T15" t="T16" r="T17" b="T18"/>
                  <a:pathLst>
                    <a:path w="94" h="173">
                      <a:moveTo>
                        <a:pt x="0" y="22"/>
                      </a:moveTo>
                      <a:lnTo>
                        <a:pt x="0" y="173"/>
                      </a:lnTo>
                      <a:lnTo>
                        <a:pt x="94" y="158"/>
                      </a:lnTo>
                      <a:lnTo>
                        <a:pt x="94" y="0"/>
                      </a:lnTo>
                      <a:lnTo>
                        <a:pt x="0" y="22"/>
                      </a:lnTo>
                      <a:close/>
                    </a:path>
                  </a:pathLst>
                </a:custGeom>
                <a:solidFill>
                  <a:srgbClr val="000000"/>
                </a:solidFill>
                <a:ln w="9525">
                  <a:noFill/>
                  <a:round/>
                  <a:headEnd/>
                  <a:tailEnd/>
                </a:ln>
              </p:spPr>
              <p:txBody>
                <a:bodyPr/>
                <a:lstStyle/>
                <a:p>
                  <a:endParaRPr lang="en-US"/>
                </a:p>
              </p:txBody>
            </p:sp>
            <p:sp>
              <p:nvSpPr>
                <p:cNvPr id="40866" name="Freeform 61"/>
                <p:cNvSpPr>
                  <a:spLocks/>
                </p:cNvSpPr>
                <p:nvPr/>
              </p:nvSpPr>
              <p:spPr bwMode="auto">
                <a:xfrm>
                  <a:off x="2442" y="2064"/>
                  <a:ext cx="109" cy="185"/>
                </a:xfrm>
                <a:custGeom>
                  <a:avLst/>
                  <a:gdLst>
                    <a:gd name="T0" fmla="*/ 108 w 109"/>
                    <a:gd name="T1" fmla="*/ 168 h 185"/>
                    <a:gd name="T2" fmla="*/ 109 w 109"/>
                    <a:gd name="T3" fmla="*/ 0 h 185"/>
                    <a:gd name="T4" fmla="*/ 0 w 109"/>
                    <a:gd name="T5" fmla="*/ 25 h 185"/>
                    <a:gd name="T6" fmla="*/ 0 w 109"/>
                    <a:gd name="T7" fmla="*/ 185 h 185"/>
                    <a:gd name="T8" fmla="*/ 108 w 109"/>
                    <a:gd name="T9" fmla="*/ 168 h 185"/>
                    <a:gd name="T10" fmla="*/ 0 60000 65536"/>
                    <a:gd name="T11" fmla="*/ 0 60000 65536"/>
                    <a:gd name="T12" fmla="*/ 0 60000 65536"/>
                    <a:gd name="T13" fmla="*/ 0 60000 65536"/>
                    <a:gd name="T14" fmla="*/ 0 60000 65536"/>
                    <a:gd name="T15" fmla="*/ 0 w 109"/>
                    <a:gd name="T16" fmla="*/ 0 h 185"/>
                    <a:gd name="T17" fmla="*/ 109 w 109"/>
                    <a:gd name="T18" fmla="*/ 185 h 185"/>
                  </a:gdLst>
                  <a:ahLst/>
                  <a:cxnLst>
                    <a:cxn ang="T10">
                      <a:pos x="T0" y="T1"/>
                    </a:cxn>
                    <a:cxn ang="T11">
                      <a:pos x="T2" y="T3"/>
                    </a:cxn>
                    <a:cxn ang="T12">
                      <a:pos x="T4" y="T5"/>
                    </a:cxn>
                    <a:cxn ang="T13">
                      <a:pos x="T6" y="T7"/>
                    </a:cxn>
                    <a:cxn ang="T14">
                      <a:pos x="T8" y="T9"/>
                    </a:cxn>
                  </a:cxnLst>
                  <a:rect l="T15" t="T16" r="T17" b="T18"/>
                  <a:pathLst>
                    <a:path w="109" h="185">
                      <a:moveTo>
                        <a:pt x="108" y="168"/>
                      </a:moveTo>
                      <a:lnTo>
                        <a:pt x="109" y="0"/>
                      </a:lnTo>
                      <a:lnTo>
                        <a:pt x="0" y="25"/>
                      </a:lnTo>
                      <a:lnTo>
                        <a:pt x="0" y="185"/>
                      </a:lnTo>
                      <a:lnTo>
                        <a:pt x="108" y="168"/>
                      </a:lnTo>
                      <a:close/>
                    </a:path>
                  </a:pathLst>
                </a:custGeom>
                <a:solidFill>
                  <a:srgbClr val="000000"/>
                </a:solidFill>
                <a:ln w="9525">
                  <a:noFill/>
                  <a:round/>
                  <a:headEnd/>
                  <a:tailEnd/>
                </a:ln>
              </p:spPr>
              <p:txBody>
                <a:bodyPr/>
                <a:lstStyle/>
                <a:p>
                  <a:endParaRPr lang="en-US"/>
                </a:p>
              </p:txBody>
            </p:sp>
            <p:sp>
              <p:nvSpPr>
                <p:cNvPr id="40867" name="Freeform 62"/>
                <p:cNvSpPr>
                  <a:spLocks/>
                </p:cNvSpPr>
                <p:nvPr/>
              </p:nvSpPr>
              <p:spPr bwMode="auto">
                <a:xfrm>
                  <a:off x="2299" y="2316"/>
                  <a:ext cx="94" cy="210"/>
                </a:xfrm>
                <a:custGeom>
                  <a:avLst/>
                  <a:gdLst>
                    <a:gd name="T0" fmla="*/ 0 w 94"/>
                    <a:gd name="T1" fmla="*/ 14 h 210"/>
                    <a:gd name="T2" fmla="*/ 0 w 94"/>
                    <a:gd name="T3" fmla="*/ 210 h 210"/>
                    <a:gd name="T4" fmla="*/ 94 w 94"/>
                    <a:gd name="T5" fmla="*/ 199 h 210"/>
                    <a:gd name="T6" fmla="*/ 94 w 94"/>
                    <a:gd name="T7" fmla="*/ 0 h 210"/>
                    <a:gd name="T8" fmla="*/ 0 w 94"/>
                    <a:gd name="T9" fmla="*/ 14 h 210"/>
                    <a:gd name="T10" fmla="*/ 0 60000 65536"/>
                    <a:gd name="T11" fmla="*/ 0 60000 65536"/>
                    <a:gd name="T12" fmla="*/ 0 60000 65536"/>
                    <a:gd name="T13" fmla="*/ 0 60000 65536"/>
                    <a:gd name="T14" fmla="*/ 0 60000 65536"/>
                    <a:gd name="T15" fmla="*/ 0 w 94"/>
                    <a:gd name="T16" fmla="*/ 0 h 210"/>
                    <a:gd name="T17" fmla="*/ 94 w 94"/>
                    <a:gd name="T18" fmla="*/ 210 h 210"/>
                  </a:gdLst>
                  <a:ahLst/>
                  <a:cxnLst>
                    <a:cxn ang="T10">
                      <a:pos x="T0" y="T1"/>
                    </a:cxn>
                    <a:cxn ang="T11">
                      <a:pos x="T2" y="T3"/>
                    </a:cxn>
                    <a:cxn ang="T12">
                      <a:pos x="T4" y="T5"/>
                    </a:cxn>
                    <a:cxn ang="T13">
                      <a:pos x="T6" y="T7"/>
                    </a:cxn>
                    <a:cxn ang="T14">
                      <a:pos x="T8" y="T9"/>
                    </a:cxn>
                  </a:cxnLst>
                  <a:rect l="T15" t="T16" r="T17" b="T18"/>
                  <a:pathLst>
                    <a:path w="94" h="210">
                      <a:moveTo>
                        <a:pt x="0" y="14"/>
                      </a:moveTo>
                      <a:lnTo>
                        <a:pt x="0" y="210"/>
                      </a:lnTo>
                      <a:lnTo>
                        <a:pt x="94" y="199"/>
                      </a:lnTo>
                      <a:lnTo>
                        <a:pt x="94" y="0"/>
                      </a:lnTo>
                      <a:lnTo>
                        <a:pt x="0" y="14"/>
                      </a:lnTo>
                      <a:close/>
                    </a:path>
                  </a:pathLst>
                </a:custGeom>
                <a:solidFill>
                  <a:srgbClr val="000000"/>
                </a:solidFill>
                <a:ln w="9525">
                  <a:noFill/>
                  <a:round/>
                  <a:headEnd/>
                  <a:tailEnd/>
                </a:ln>
              </p:spPr>
              <p:txBody>
                <a:bodyPr/>
                <a:lstStyle/>
                <a:p>
                  <a:endParaRPr lang="en-US"/>
                </a:p>
              </p:txBody>
            </p:sp>
            <p:sp>
              <p:nvSpPr>
                <p:cNvPr id="40868" name="Freeform 63"/>
                <p:cNvSpPr>
                  <a:spLocks/>
                </p:cNvSpPr>
                <p:nvPr/>
              </p:nvSpPr>
              <p:spPr bwMode="auto">
                <a:xfrm>
                  <a:off x="2442" y="2293"/>
                  <a:ext cx="109" cy="217"/>
                </a:xfrm>
                <a:custGeom>
                  <a:avLst/>
                  <a:gdLst>
                    <a:gd name="T0" fmla="*/ 108 w 109"/>
                    <a:gd name="T1" fmla="*/ 205 h 217"/>
                    <a:gd name="T2" fmla="*/ 109 w 109"/>
                    <a:gd name="T3" fmla="*/ 0 h 217"/>
                    <a:gd name="T4" fmla="*/ 0 w 109"/>
                    <a:gd name="T5" fmla="*/ 15 h 217"/>
                    <a:gd name="T6" fmla="*/ 0 w 109"/>
                    <a:gd name="T7" fmla="*/ 217 h 217"/>
                    <a:gd name="T8" fmla="*/ 108 w 109"/>
                    <a:gd name="T9" fmla="*/ 205 h 217"/>
                    <a:gd name="T10" fmla="*/ 0 60000 65536"/>
                    <a:gd name="T11" fmla="*/ 0 60000 65536"/>
                    <a:gd name="T12" fmla="*/ 0 60000 65536"/>
                    <a:gd name="T13" fmla="*/ 0 60000 65536"/>
                    <a:gd name="T14" fmla="*/ 0 60000 65536"/>
                    <a:gd name="T15" fmla="*/ 0 w 109"/>
                    <a:gd name="T16" fmla="*/ 0 h 217"/>
                    <a:gd name="T17" fmla="*/ 109 w 109"/>
                    <a:gd name="T18" fmla="*/ 217 h 217"/>
                  </a:gdLst>
                  <a:ahLst/>
                  <a:cxnLst>
                    <a:cxn ang="T10">
                      <a:pos x="T0" y="T1"/>
                    </a:cxn>
                    <a:cxn ang="T11">
                      <a:pos x="T2" y="T3"/>
                    </a:cxn>
                    <a:cxn ang="T12">
                      <a:pos x="T4" y="T5"/>
                    </a:cxn>
                    <a:cxn ang="T13">
                      <a:pos x="T6" y="T7"/>
                    </a:cxn>
                    <a:cxn ang="T14">
                      <a:pos x="T8" y="T9"/>
                    </a:cxn>
                  </a:cxnLst>
                  <a:rect l="T15" t="T16" r="T17" b="T18"/>
                  <a:pathLst>
                    <a:path w="109" h="217">
                      <a:moveTo>
                        <a:pt x="108" y="205"/>
                      </a:moveTo>
                      <a:lnTo>
                        <a:pt x="109" y="0"/>
                      </a:lnTo>
                      <a:lnTo>
                        <a:pt x="0" y="15"/>
                      </a:lnTo>
                      <a:lnTo>
                        <a:pt x="0" y="217"/>
                      </a:lnTo>
                      <a:lnTo>
                        <a:pt x="108" y="205"/>
                      </a:lnTo>
                      <a:close/>
                    </a:path>
                  </a:pathLst>
                </a:custGeom>
                <a:solidFill>
                  <a:srgbClr val="000000"/>
                </a:solidFill>
                <a:ln w="9525">
                  <a:noFill/>
                  <a:round/>
                  <a:headEnd/>
                  <a:tailEnd/>
                </a:ln>
              </p:spPr>
              <p:txBody>
                <a:bodyPr/>
                <a:lstStyle/>
                <a:p>
                  <a:endParaRPr lang="en-US"/>
                </a:p>
              </p:txBody>
            </p:sp>
            <p:sp>
              <p:nvSpPr>
                <p:cNvPr id="40869" name="Freeform 64"/>
                <p:cNvSpPr>
                  <a:spLocks/>
                </p:cNvSpPr>
                <p:nvPr/>
              </p:nvSpPr>
              <p:spPr bwMode="auto">
                <a:xfrm>
                  <a:off x="1503" y="3076"/>
                  <a:ext cx="1977" cy="44"/>
                </a:xfrm>
                <a:custGeom>
                  <a:avLst/>
                  <a:gdLst>
                    <a:gd name="T0" fmla="*/ 1977 w 1977"/>
                    <a:gd name="T1" fmla="*/ 41 h 44"/>
                    <a:gd name="T2" fmla="*/ 0 w 1977"/>
                    <a:gd name="T3" fmla="*/ 0 h 44"/>
                    <a:gd name="T4" fmla="*/ 0 w 1977"/>
                    <a:gd name="T5" fmla="*/ 44 h 44"/>
                    <a:gd name="T6" fmla="*/ 1977 w 1977"/>
                    <a:gd name="T7" fmla="*/ 41 h 44"/>
                    <a:gd name="T8" fmla="*/ 0 60000 65536"/>
                    <a:gd name="T9" fmla="*/ 0 60000 65536"/>
                    <a:gd name="T10" fmla="*/ 0 60000 65536"/>
                    <a:gd name="T11" fmla="*/ 0 60000 65536"/>
                    <a:gd name="T12" fmla="*/ 0 w 1977"/>
                    <a:gd name="T13" fmla="*/ 0 h 44"/>
                    <a:gd name="T14" fmla="*/ 1977 w 1977"/>
                    <a:gd name="T15" fmla="*/ 44 h 44"/>
                  </a:gdLst>
                  <a:ahLst/>
                  <a:cxnLst>
                    <a:cxn ang="T8">
                      <a:pos x="T0" y="T1"/>
                    </a:cxn>
                    <a:cxn ang="T9">
                      <a:pos x="T2" y="T3"/>
                    </a:cxn>
                    <a:cxn ang="T10">
                      <a:pos x="T4" y="T5"/>
                    </a:cxn>
                    <a:cxn ang="T11">
                      <a:pos x="T6" y="T7"/>
                    </a:cxn>
                  </a:cxnLst>
                  <a:rect l="T12" t="T13" r="T14" b="T15"/>
                  <a:pathLst>
                    <a:path w="1977" h="44">
                      <a:moveTo>
                        <a:pt x="1977" y="41"/>
                      </a:moveTo>
                      <a:lnTo>
                        <a:pt x="0" y="0"/>
                      </a:lnTo>
                      <a:lnTo>
                        <a:pt x="0" y="44"/>
                      </a:lnTo>
                      <a:lnTo>
                        <a:pt x="1977" y="41"/>
                      </a:lnTo>
                      <a:close/>
                    </a:path>
                  </a:pathLst>
                </a:custGeom>
                <a:solidFill>
                  <a:srgbClr val="000000"/>
                </a:solidFill>
                <a:ln w="9525">
                  <a:noFill/>
                  <a:round/>
                  <a:headEnd/>
                  <a:tailEnd/>
                </a:ln>
              </p:spPr>
              <p:txBody>
                <a:bodyPr/>
                <a:lstStyle/>
                <a:p>
                  <a:endParaRPr lang="en-US"/>
                </a:p>
              </p:txBody>
            </p:sp>
            <p:sp>
              <p:nvSpPr>
                <p:cNvPr id="40870" name="Freeform 65"/>
                <p:cNvSpPr>
                  <a:spLocks/>
                </p:cNvSpPr>
                <p:nvPr/>
              </p:nvSpPr>
              <p:spPr bwMode="auto">
                <a:xfrm>
                  <a:off x="2193" y="3017"/>
                  <a:ext cx="1883" cy="47"/>
                </a:xfrm>
                <a:custGeom>
                  <a:avLst/>
                  <a:gdLst>
                    <a:gd name="T0" fmla="*/ 1883 w 1883"/>
                    <a:gd name="T1" fmla="*/ 39 h 47"/>
                    <a:gd name="T2" fmla="*/ 0 w 1883"/>
                    <a:gd name="T3" fmla="*/ 0 h 47"/>
                    <a:gd name="T4" fmla="*/ 0 w 1883"/>
                    <a:gd name="T5" fmla="*/ 47 h 47"/>
                    <a:gd name="T6" fmla="*/ 1883 w 1883"/>
                    <a:gd name="T7" fmla="*/ 39 h 47"/>
                    <a:gd name="T8" fmla="*/ 0 60000 65536"/>
                    <a:gd name="T9" fmla="*/ 0 60000 65536"/>
                    <a:gd name="T10" fmla="*/ 0 60000 65536"/>
                    <a:gd name="T11" fmla="*/ 0 60000 65536"/>
                    <a:gd name="T12" fmla="*/ 0 w 1883"/>
                    <a:gd name="T13" fmla="*/ 0 h 47"/>
                    <a:gd name="T14" fmla="*/ 1883 w 1883"/>
                    <a:gd name="T15" fmla="*/ 47 h 47"/>
                  </a:gdLst>
                  <a:ahLst/>
                  <a:cxnLst>
                    <a:cxn ang="T8">
                      <a:pos x="T0" y="T1"/>
                    </a:cxn>
                    <a:cxn ang="T9">
                      <a:pos x="T2" y="T3"/>
                    </a:cxn>
                    <a:cxn ang="T10">
                      <a:pos x="T4" y="T5"/>
                    </a:cxn>
                    <a:cxn ang="T11">
                      <a:pos x="T6" y="T7"/>
                    </a:cxn>
                  </a:cxnLst>
                  <a:rect l="T12" t="T13" r="T14" b="T15"/>
                  <a:pathLst>
                    <a:path w="1883" h="47">
                      <a:moveTo>
                        <a:pt x="1883" y="39"/>
                      </a:moveTo>
                      <a:lnTo>
                        <a:pt x="0" y="0"/>
                      </a:lnTo>
                      <a:lnTo>
                        <a:pt x="0" y="47"/>
                      </a:lnTo>
                      <a:lnTo>
                        <a:pt x="1883" y="39"/>
                      </a:lnTo>
                      <a:close/>
                    </a:path>
                  </a:pathLst>
                </a:custGeom>
                <a:solidFill>
                  <a:srgbClr val="000000"/>
                </a:solidFill>
                <a:ln w="9525">
                  <a:noFill/>
                  <a:round/>
                  <a:headEnd/>
                  <a:tailEnd/>
                </a:ln>
              </p:spPr>
              <p:txBody>
                <a:bodyPr/>
                <a:lstStyle/>
                <a:p>
                  <a:endParaRPr lang="en-US"/>
                </a:p>
              </p:txBody>
            </p:sp>
            <p:sp>
              <p:nvSpPr>
                <p:cNvPr id="40871" name="Freeform 66"/>
                <p:cNvSpPr>
                  <a:spLocks/>
                </p:cNvSpPr>
                <p:nvPr/>
              </p:nvSpPr>
              <p:spPr bwMode="auto">
                <a:xfrm>
                  <a:off x="3841" y="2524"/>
                  <a:ext cx="346" cy="426"/>
                </a:xfrm>
                <a:custGeom>
                  <a:avLst/>
                  <a:gdLst>
                    <a:gd name="T0" fmla="*/ 44 w 346"/>
                    <a:gd name="T1" fmla="*/ 14 h 426"/>
                    <a:gd name="T2" fmla="*/ 76 w 346"/>
                    <a:gd name="T3" fmla="*/ 39 h 426"/>
                    <a:gd name="T4" fmla="*/ 99 w 346"/>
                    <a:gd name="T5" fmla="*/ 69 h 426"/>
                    <a:gd name="T6" fmla="*/ 113 w 346"/>
                    <a:gd name="T7" fmla="*/ 103 h 426"/>
                    <a:gd name="T8" fmla="*/ 122 w 346"/>
                    <a:gd name="T9" fmla="*/ 121 h 426"/>
                    <a:gd name="T10" fmla="*/ 140 w 346"/>
                    <a:gd name="T11" fmla="*/ 124 h 426"/>
                    <a:gd name="T12" fmla="*/ 157 w 346"/>
                    <a:gd name="T13" fmla="*/ 127 h 426"/>
                    <a:gd name="T14" fmla="*/ 174 w 346"/>
                    <a:gd name="T15" fmla="*/ 131 h 426"/>
                    <a:gd name="T16" fmla="*/ 219 w 346"/>
                    <a:gd name="T17" fmla="*/ 152 h 426"/>
                    <a:gd name="T18" fmla="*/ 282 w 346"/>
                    <a:gd name="T19" fmla="*/ 200 h 426"/>
                    <a:gd name="T20" fmla="*/ 326 w 346"/>
                    <a:gd name="T21" fmla="*/ 264 h 426"/>
                    <a:gd name="T22" fmla="*/ 346 w 346"/>
                    <a:gd name="T23" fmla="*/ 333 h 426"/>
                    <a:gd name="T24" fmla="*/ 343 w 346"/>
                    <a:gd name="T25" fmla="*/ 383 h 426"/>
                    <a:gd name="T26" fmla="*/ 334 w 346"/>
                    <a:gd name="T27" fmla="*/ 413 h 426"/>
                    <a:gd name="T28" fmla="*/ 326 w 346"/>
                    <a:gd name="T29" fmla="*/ 421 h 426"/>
                    <a:gd name="T30" fmla="*/ 327 w 346"/>
                    <a:gd name="T31" fmla="*/ 413 h 426"/>
                    <a:gd name="T32" fmla="*/ 327 w 346"/>
                    <a:gd name="T33" fmla="*/ 374 h 426"/>
                    <a:gd name="T34" fmla="*/ 307 w 346"/>
                    <a:gd name="T35" fmla="*/ 305 h 426"/>
                    <a:gd name="T36" fmla="*/ 263 w 346"/>
                    <a:gd name="T37" fmla="*/ 243 h 426"/>
                    <a:gd name="T38" fmla="*/ 202 w 346"/>
                    <a:gd name="T39" fmla="*/ 194 h 426"/>
                    <a:gd name="T40" fmla="*/ 157 w 346"/>
                    <a:gd name="T41" fmla="*/ 174 h 426"/>
                    <a:gd name="T42" fmla="*/ 138 w 346"/>
                    <a:gd name="T43" fmla="*/ 169 h 426"/>
                    <a:gd name="T44" fmla="*/ 121 w 346"/>
                    <a:gd name="T45" fmla="*/ 164 h 426"/>
                    <a:gd name="T46" fmla="*/ 105 w 346"/>
                    <a:gd name="T47" fmla="*/ 163 h 426"/>
                    <a:gd name="T48" fmla="*/ 94 w 346"/>
                    <a:gd name="T49" fmla="*/ 146 h 426"/>
                    <a:gd name="T50" fmla="*/ 80 w 346"/>
                    <a:gd name="T51" fmla="*/ 111 h 426"/>
                    <a:gd name="T52" fmla="*/ 57 w 346"/>
                    <a:gd name="T53" fmla="*/ 80 h 426"/>
                    <a:gd name="T54" fmla="*/ 25 w 346"/>
                    <a:gd name="T55" fmla="*/ 56 h 426"/>
                    <a:gd name="T56" fmla="*/ 7 w 346"/>
                    <a:gd name="T57" fmla="*/ 47 h 426"/>
                    <a:gd name="T58" fmla="*/ 2 w 346"/>
                    <a:gd name="T59" fmla="*/ 47 h 426"/>
                    <a:gd name="T60" fmla="*/ 7 w 346"/>
                    <a:gd name="T61" fmla="*/ 0 h 426"/>
                    <a:gd name="T62" fmla="*/ 16 w 346"/>
                    <a:gd name="T63" fmla="*/ 3 h 426"/>
                    <a:gd name="T64" fmla="*/ 25 w 346"/>
                    <a:gd name="T65" fmla="*/ 6 h 42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46"/>
                    <a:gd name="T100" fmla="*/ 0 h 426"/>
                    <a:gd name="T101" fmla="*/ 346 w 346"/>
                    <a:gd name="T102" fmla="*/ 426 h 42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46" h="426">
                      <a:moveTo>
                        <a:pt x="25" y="6"/>
                      </a:moveTo>
                      <a:lnTo>
                        <a:pt x="44" y="14"/>
                      </a:lnTo>
                      <a:lnTo>
                        <a:pt x="60" y="25"/>
                      </a:lnTo>
                      <a:lnTo>
                        <a:pt x="76" y="39"/>
                      </a:lnTo>
                      <a:lnTo>
                        <a:pt x="88" y="53"/>
                      </a:lnTo>
                      <a:lnTo>
                        <a:pt x="99" y="69"/>
                      </a:lnTo>
                      <a:lnTo>
                        <a:pt x="107" y="86"/>
                      </a:lnTo>
                      <a:lnTo>
                        <a:pt x="113" y="103"/>
                      </a:lnTo>
                      <a:lnTo>
                        <a:pt x="115" y="121"/>
                      </a:lnTo>
                      <a:lnTo>
                        <a:pt x="122" y="121"/>
                      </a:lnTo>
                      <a:lnTo>
                        <a:pt x="132" y="122"/>
                      </a:lnTo>
                      <a:lnTo>
                        <a:pt x="140" y="124"/>
                      </a:lnTo>
                      <a:lnTo>
                        <a:pt x="149" y="125"/>
                      </a:lnTo>
                      <a:lnTo>
                        <a:pt x="157" y="127"/>
                      </a:lnTo>
                      <a:lnTo>
                        <a:pt x="166" y="128"/>
                      </a:lnTo>
                      <a:lnTo>
                        <a:pt x="174" y="131"/>
                      </a:lnTo>
                      <a:lnTo>
                        <a:pt x="183" y="135"/>
                      </a:lnTo>
                      <a:lnTo>
                        <a:pt x="219" y="152"/>
                      </a:lnTo>
                      <a:lnTo>
                        <a:pt x="252" y="174"/>
                      </a:lnTo>
                      <a:lnTo>
                        <a:pt x="282" y="200"/>
                      </a:lnTo>
                      <a:lnTo>
                        <a:pt x="305" y="232"/>
                      </a:lnTo>
                      <a:lnTo>
                        <a:pt x="326" y="264"/>
                      </a:lnTo>
                      <a:lnTo>
                        <a:pt x="338" y="299"/>
                      </a:lnTo>
                      <a:lnTo>
                        <a:pt x="346" y="333"/>
                      </a:lnTo>
                      <a:lnTo>
                        <a:pt x="346" y="368"/>
                      </a:lnTo>
                      <a:lnTo>
                        <a:pt x="343" y="383"/>
                      </a:lnTo>
                      <a:lnTo>
                        <a:pt x="338" y="399"/>
                      </a:lnTo>
                      <a:lnTo>
                        <a:pt x="334" y="413"/>
                      </a:lnTo>
                      <a:lnTo>
                        <a:pt x="326" y="426"/>
                      </a:lnTo>
                      <a:lnTo>
                        <a:pt x="326" y="421"/>
                      </a:lnTo>
                      <a:lnTo>
                        <a:pt x="327" y="416"/>
                      </a:lnTo>
                      <a:lnTo>
                        <a:pt x="327" y="413"/>
                      </a:lnTo>
                      <a:lnTo>
                        <a:pt x="327" y="408"/>
                      </a:lnTo>
                      <a:lnTo>
                        <a:pt x="327" y="374"/>
                      </a:lnTo>
                      <a:lnTo>
                        <a:pt x="321" y="339"/>
                      </a:lnTo>
                      <a:lnTo>
                        <a:pt x="307" y="305"/>
                      </a:lnTo>
                      <a:lnTo>
                        <a:pt x="288" y="274"/>
                      </a:lnTo>
                      <a:lnTo>
                        <a:pt x="263" y="243"/>
                      </a:lnTo>
                      <a:lnTo>
                        <a:pt x="235" y="216"/>
                      </a:lnTo>
                      <a:lnTo>
                        <a:pt x="202" y="194"/>
                      </a:lnTo>
                      <a:lnTo>
                        <a:pt x="166" y="177"/>
                      </a:lnTo>
                      <a:lnTo>
                        <a:pt x="157" y="174"/>
                      </a:lnTo>
                      <a:lnTo>
                        <a:pt x="147" y="171"/>
                      </a:lnTo>
                      <a:lnTo>
                        <a:pt x="138" y="169"/>
                      </a:lnTo>
                      <a:lnTo>
                        <a:pt x="130" y="166"/>
                      </a:lnTo>
                      <a:lnTo>
                        <a:pt x="121" y="164"/>
                      </a:lnTo>
                      <a:lnTo>
                        <a:pt x="113" y="164"/>
                      </a:lnTo>
                      <a:lnTo>
                        <a:pt x="105" y="163"/>
                      </a:lnTo>
                      <a:lnTo>
                        <a:pt x="97" y="163"/>
                      </a:lnTo>
                      <a:lnTo>
                        <a:pt x="94" y="146"/>
                      </a:lnTo>
                      <a:lnTo>
                        <a:pt x="90" y="128"/>
                      </a:lnTo>
                      <a:lnTo>
                        <a:pt x="80" y="111"/>
                      </a:lnTo>
                      <a:lnTo>
                        <a:pt x="69" y="96"/>
                      </a:lnTo>
                      <a:lnTo>
                        <a:pt x="57" y="80"/>
                      </a:lnTo>
                      <a:lnTo>
                        <a:pt x="43" y="67"/>
                      </a:lnTo>
                      <a:lnTo>
                        <a:pt x="25" y="56"/>
                      </a:lnTo>
                      <a:lnTo>
                        <a:pt x="8" y="49"/>
                      </a:lnTo>
                      <a:lnTo>
                        <a:pt x="7" y="47"/>
                      </a:lnTo>
                      <a:lnTo>
                        <a:pt x="5" y="47"/>
                      </a:lnTo>
                      <a:lnTo>
                        <a:pt x="2" y="47"/>
                      </a:lnTo>
                      <a:lnTo>
                        <a:pt x="0" y="45"/>
                      </a:lnTo>
                      <a:lnTo>
                        <a:pt x="7" y="0"/>
                      </a:lnTo>
                      <a:lnTo>
                        <a:pt x="11" y="2"/>
                      </a:lnTo>
                      <a:lnTo>
                        <a:pt x="16" y="3"/>
                      </a:lnTo>
                      <a:lnTo>
                        <a:pt x="21" y="5"/>
                      </a:lnTo>
                      <a:lnTo>
                        <a:pt x="25" y="6"/>
                      </a:lnTo>
                      <a:close/>
                    </a:path>
                  </a:pathLst>
                </a:custGeom>
                <a:solidFill>
                  <a:srgbClr val="000000"/>
                </a:solidFill>
                <a:ln w="9525">
                  <a:noFill/>
                  <a:round/>
                  <a:headEnd/>
                  <a:tailEnd/>
                </a:ln>
              </p:spPr>
              <p:txBody>
                <a:bodyPr/>
                <a:lstStyle/>
                <a:p>
                  <a:endParaRPr lang="en-US"/>
                </a:p>
              </p:txBody>
            </p:sp>
            <p:sp>
              <p:nvSpPr>
                <p:cNvPr id="40872" name="Freeform 67"/>
                <p:cNvSpPr>
                  <a:spLocks/>
                </p:cNvSpPr>
                <p:nvPr/>
              </p:nvSpPr>
              <p:spPr bwMode="auto">
                <a:xfrm>
                  <a:off x="1256" y="2676"/>
                  <a:ext cx="765" cy="463"/>
                </a:xfrm>
                <a:custGeom>
                  <a:avLst/>
                  <a:gdLst>
                    <a:gd name="T0" fmla="*/ 146 w 765"/>
                    <a:gd name="T1" fmla="*/ 267 h 463"/>
                    <a:gd name="T2" fmla="*/ 166 w 765"/>
                    <a:gd name="T3" fmla="*/ 269 h 463"/>
                    <a:gd name="T4" fmla="*/ 185 w 765"/>
                    <a:gd name="T5" fmla="*/ 272 h 463"/>
                    <a:gd name="T6" fmla="*/ 204 w 765"/>
                    <a:gd name="T7" fmla="*/ 278 h 463"/>
                    <a:gd name="T8" fmla="*/ 216 w 765"/>
                    <a:gd name="T9" fmla="*/ 242 h 463"/>
                    <a:gd name="T10" fmla="*/ 243 w 765"/>
                    <a:gd name="T11" fmla="*/ 170 h 463"/>
                    <a:gd name="T12" fmla="*/ 290 w 765"/>
                    <a:gd name="T13" fmla="*/ 111 h 463"/>
                    <a:gd name="T14" fmla="*/ 355 w 765"/>
                    <a:gd name="T15" fmla="*/ 73 h 463"/>
                    <a:gd name="T16" fmla="*/ 415 w 765"/>
                    <a:gd name="T17" fmla="*/ 62 h 463"/>
                    <a:gd name="T18" fmla="*/ 459 w 765"/>
                    <a:gd name="T19" fmla="*/ 64 h 463"/>
                    <a:gd name="T20" fmla="*/ 501 w 765"/>
                    <a:gd name="T21" fmla="*/ 76 h 463"/>
                    <a:gd name="T22" fmla="*/ 540 w 765"/>
                    <a:gd name="T23" fmla="*/ 95 h 463"/>
                    <a:gd name="T24" fmla="*/ 574 w 765"/>
                    <a:gd name="T25" fmla="*/ 122 h 463"/>
                    <a:gd name="T26" fmla="*/ 604 w 765"/>
                    <a:gd name="T27" fmla="*/ 153 h 463"/>
                    <a:gd name="T28" fmla="*/ 627 w 765"/>
                    <a:gd name="T29" fmla="*/ 191 h 463"/>
                    <a:gd name="T30" fmla="*/ 645 w 765"/>
                    <a:gd name="T31" fmla="*/ 233 h 463"/>
                    <a:gd name="T32" fmla="*/ 668 w 765"/>
                    <a:gd name="T33" fmla="*/ 261 h 463"/>
                    <a:gd name="T34" fmla="*/ 701 w 765"/>
                    <a:gd name="T35" fmla="*/ 280 h 463"/>
                    <a:gd name="T36" fmla="*/ 728 w 765"/>
                    <a:gd name="T37" fmla="*/ 306 h 463"/>
                    <a:gd name="T38" fmla="*/ 745 w 765"/>
                    <a:gd name="T39" fmla="*/ 341 h 463"/>
                    <a:gd name="T40" fmla="*/ 751 w 765"/>
                    <a:gd name="T41" fmla="*/ 370 h 463"/>
                    <a:gd name="T42" fmla="*/ 751 w 765"/>
                    <a:gd name="T43" fmla="*/ 389 h 463"/>
                    <a:gd name="T44" fmla="*/ 759 w 765"/>
                    <a:gd name="T45" fmla="*/ 378 h 463"/>
                    <a:gd name="T46" fmla="*/ 765 w 765"/>
                    <a:gd name="T47" fmla="*/ 336 h 463"/>
                    <a:gd name="T48" fmla="*/ 757 w 765"/>
                    <a:gd name="T49" fmla="*/ 292 h 463"/>
                    <a:gd name="T50" fmla="*/ 738 w 765"/>
                    <a:gd name="T51" fmla="*/ 256 h 463"/>
                    <a:gd name="T52" fmla="*/ 712 w 765"/>
                    <a:gd name="T53" fmla="*/ 228 h 463"/>
                    <a:gd name="T54" fmla="*/ 677 w 765"/>
                    <a:gd name="T55" fmla="*/ 209 h 463"/>
                    <a:gd name="T56" fmla="*/ 652 w 765"/>
                    <a:gd name="T57" fmla="*/ 181 h 463"/>
                    <a:gd name="T58" fmla="*/ 634 w 765"/>
                    <a:gd name="T59" fmla="*/ 136 h 463"/>
                    <a:gd name="T60" fmla="*/ 609 w 765"/>
                    <a:gd name="T61" fmla="*/ 95 h 463"/>
                    <a:gd name="T62" fmla="*/ 577 w 765"/>
                    <a:gd name="T63" fmla="*/ 61 h 463"/>
                    <a:gd name="T64" fmla="*/ 541 w 765"/>
                    <a:gd name="T65" fmla="*/ 34 h 463"/>
                    <a:gd name="T66" fmla="*/ 499 w 765"/>
                    <a:gd name="T67" fmla="*/ 14 h 463"/>
                    <a:gd name="T68" fmla="*/ 455 w 765"/>
                    <a:gd name="T69" fmla="*/ 1 h 463"/>
                    <a:gd name="T70" fmla="*/ 410 w 765"/>
                    <a:gd name="T71" fmla="*/ 0 h 463"/>
                    <a:gd name="T72" fmla="*/ 346 w 765"/>
                    <a:gd name="T73" fmla="*/ 11 h 463"/>
                    <a:gd name="T74" fmla="*/ 279 w 765"/>
                    <a:gd name="T75" fmla="*/ 50 h 463"/>
                    <a:gd name="T76" fmla="*/ 229 w 765"/>
                    <a:gd name="T77" fmla="*/ 112 h 463"/>
                    <a:gd name="T78" fmla="*/ 202 w 765"/>
                    <a:gd name="T79" fmla="*/ 189 h 463"/>
                    <a:gd name="T80" fmla="*/ 188 w 765"/>
                    <a:gd name="T81" fmla="*/ 227 h 463"/>
                    <a:gd name="T82" fmla="*/ 168 w 765"/>
                    <a:gd name="T83" fmla="*/ 220 h 463"/>
                    <a:gd name="T84" fmla="*/ 147 w 765"/>
                    <a:gd name="T85" fmla="*/ 216 h 463"/>
                    <a:gd name="T86" fmla="*/ 125 w 765"/>
                    <a:gd name="T87" fmla="*/ 216 h 463"/>
                    <a:gd name="T88" fmla="*/ 86 w 765"/>
                    <a:gd name="T89" fmla="*/ 225 h 463"/>
                    <a:gd name="T90" fmla="*/ 41 w 765"/>
                    <a:gd name="T91" fmla="*/ 255 h 463"/>
                    <a:gd name="T92" fmla="*/ 11 w 765"/>
                    <a:gd name="T93" fmla="*/ 300 h 463"/>
                    <a:gd name="T94" fmla="*/ 0 w 765"/>
                    <a:gd name="T95" fmla="*/ 356 h 463"/>
                    <a:gd name="T96" fmla="*/ 8 w 765"/>
                    <a:gd name="T97" fmla="*/ 408 h 463"/>
                    <a:gd name="T98" fmla="*/ 25 w 765"/>
                    <a:gd name="T99" fmla="*/ 446 h 463"/>
                    <a:gd name="T100" fmla="*/ 35 w 765"/>
                    <a:gd name="T101" fmla="*/ 455 h 463"/>
                    <a:gd name="T102" fmla="*/ 30 w 765"/>
                    <a:gd name="T103" fmla="*/ 439 h 463"/>
                    <a:gd name="T104" fmla="*/ 25 w 765"/>
                    <a:gd name="T105" fmla="*/ 402 h 463"/>
                    <a:gd name="T106" fmla="*/ 36 w 765"/>
                    <a:gd name="T107" fmla="*/ 349 h 463"/>
                    <a:gd name="T108" fmla="*/ 64 w 765"/>
                    <a:gd name="T109" fmla="*/ 305 h 463"/>
                    <a:gd name="T110" fmla="*/ 108 w 765"/>
                    <a:gd name="T111" fmla="*/ 275 h 46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765"/>
                    <a:gd name="T169" fmla="*/ 0 h 463"/>
                    <a:gd name="T170" fmla="*/ 765 w 765"/>
                    <a:gd name="T171" fmla="*/ 463 h 46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765" h="463">
                      <a:moveTo>
                        <a:pt x="135" y="269"/>
                      </a:moveTo>
                      <a:lnTo>
                        <a:pt x="146" y="267"/>
                      </a:lnTo>
                      <a:lnTo>
                        <a:pt x="155" y="267"/>
                      </a:lnTo>
                      <a:lnTo>
                        <a:pt x="166" y="269"/>
                      </a:lnTo>
                      <a:lnTo>
                        <a:pt x="175" y="270"/>
                      </a:lnTo>
                      <a:lnTo>
                        <a:pt x="185" y="272"/>
                      </a:lnTo>
                      <a:lnTo>
                        <a:pt x="194" y="275"/>
                      </a:lnTo>
                      <a:lnTo>
                        <a:pt x="204" y="278"/>
                      </a:lnTo>
                      <a:lnTo>
                        <a:pt x="213" y="283"/>
                      </a:lnTo>
                      <a:lnTo>
                        <a:pt x="216" y="242"/>
                      </a:lnTo>
                      <a:lnTo>
                        <a:pt x="227" y="205"/>
                      </a:lnTo>
                      <a:lnTo>
                        <a:pt x="243" y="170"/>
                      </a:lnTo>
                      <a:lnTo>
                        <a:pt x="265" y="137"/>
                      </a:lnTo>
                      <a:lnTo>
                        <a:pt x="290" y="111"/>
                      </a:lnTo>
                      <a:lnTo>
                        <a:pt x="321" y="89"/>
                      </a:lnTo>
                      <a:lnTo>
                        <a:pt x="355" y="73"/>
                      </a:lnTo>
                      <a:lnTo>
                        <a:pt x="393" y="64"/>
                      </a:lnTo>
                      <a:lnTo>
                        <a:pt x="415" y="62"/>
                      </a:lnTo>
                      <a:lnTo>
                        <a:pt x="437" y="62"/>
                      </a:lnTo>
                      <a:lnTo>
                        <a:pt x="459" y="64"/>
                      </a:lnTo>
                      <a:lnTo>
                        <a:pt x="480" y="69"/>
                      </a:lnTo>
                      <a:lnTo>
                        <a:pt x="501" y="76"/>
                      </a:lnTo>
                      <a:lnTo>
                        <a:pt x="520" y="84"/>
                      </a:lnTo>
                      <a:lnTo>
                        <a:pt x="540" y="95"/>
                      </a:lnTo>
                      <a:lnTo>
                        <a:pt x="557" y="108"/>
                      </a:lnTo>
                      <a:lnTo>
                        <a:pt x="574" y="122"/>
                      </a:lnTo>
                      <a:lnTo>
                        <a:pt x="590" y="136"/>
                      </a:lnTo>
                      <a:lnTo>
                        <a:pt x="604" y="153"/>
                      </a:lnTo>
                      <a:lnTo>
                        <a:pt x="616" y="172"/>
                      </a:lnTo>
                      <a:lnTo>
                        <a:pt x="627" y="191"/>
                      </a:lnTo>
                      <a:lnTo>
                        <a:pt x="637" y="213"/>
                      </a:lnTo>
                      <a:lnTo>
                        <a:pt x="645" y="233"/>
                      </a:lnTo>
                      <a:lnTo>
                        <a:pt x="651" y="256"/>
                      </a:lnTo>
                      <a:lnTo>
                        <a:pt x="668" y="261"/>
                      </a:lnTo>
                      <a:lnTo>
                        <a:pt x="685" y="269"/>
                      </a:lnTo>
                      <a:lnTo>
                        <a:pt x="701" y="280"/>
                      </a:lnTo>
                      <a:lnTo>
                        <a:pt x="715" y="292"/>
                      </a:lnTo>
                      <a:lnTo>
                        <a:pt x="728" y="306"/>
                      </a:lnTo>
                      <a:lnTo>
                        <a:pt x="737" y="324"/>
                      </a:lnTo>
                      <a:lnTo>
                        <a:pt x="745" y="341"/>
                      </a:lnTo>
                      <a:lnTo>
                        <a:pt x="749" y="361"/>
                      </a:lnTo>
                      <a:lnTo>
                        <a:pt x="751" y="370"/>
                      </a:lnTo>
                      <a:lnTo>
                        <a:pt x="751" y="380"/>
                      </a:lnTo>
                      <a:lnTo>
                        <a:pt x="751" y="389"/>
                      </a:lnTo>
                      <a:lnTo>
                        <a:pt x="749" y="399"/>
                      </a:lnTo>
                      <a:lnTo>
                        <a:pt x="759" y="378"/>
                      </a:lnTo>
                      <a:lnTo>
                        <a:pt x="763" y="358"/>
                      </a:lnTo>
                      <a:lnTo>
                        <a:pt x="765" y="336"/>
                      </a:lnTo>
                      <a:lnTo>
                        <a:pt x="762" y="313"/>
                      </a:lnTo>
                      <a:lnTo>
                        <a:pt x="757" y="292"/>
                      </a:lnTo>
                      <a:lnTo>
                        <a:pt x="749" y="274"/>
                      </a:lnTo>
                      <a:lnTo>
                        <a:pt x="738" y="256"/>
                      </a:lnTo>
                      <a:lnTo>
                        <a:pt x="726" y="242"/>
                      </a:lnTo>
                      <a:lnTo>
                        <a:pt x="712" y="228"/>
                      </a:lnTo>
                      <a:lnTo>
                        <a:pt x="695" y="217"/>
                      </a:lnTo>
                      <a:lnTo>
                        <a:pt x="677" y="209"/>
                      </a:lnTo>
                      <a:lnTo>
                        <a:pt x="659" y="205"/>
                      </a:lnTo>
                      <a:lnTo>
                        <a:pt x="652" y="181"/>
                      </a:lnTo>
                      <a:lnTo>
                        <a:pt x="645" y="158"/>
                      </a:lnTo>
                      <a:lnTo>
                        <a:pt x="634" y="136"/>
                      </a:lnTo>
                      <a:lnTo>
                        <a:pt x="623" y="116"/>
                      </a:lnTo>
                      <a:lnTo>
                        <a:pt x="609" y="95"/>
                      </a:lnTo>
                      <a:lnTo>
                        <a:pt x="595" y="78"/>
                      </a:lnTo>
                      <a:lnTo>
                        <a:pt x="577" y="61"/>
                      </a:lnTo>
                      <a:lnTo>
                        <a:pt x="560" y="47"/>
                      </a:lnTo>
                      <a:lnTo>
                        <a:pt x="541" y="34"/>
                      </a:lnTo>
                      <a:lnTo>
                        <a:pt x="521" y="23"/>
                      </a:lnTo>
                      <a:lnTo>
                        <a:pt x="499" y="14"/>
                      </a:lnTo>
                      <a:lnTo>
                        <a:pt x="479" y="6"/>
                      </a:lnTo>
                      <a:lnTo>
                        <a:pt x="455" y="1"/>
                      </a:lnTo>
                      <a:lnTo>
                        <a:pt x="434" y="0"/>
                      </a:lnTo>
                      <a:lnTo>
                        <a:pt x="410" y="0"/>
                      </a:lnTo>
                      <a:lnTo>
                        <a:pt x="387" y="1"/>
                      </a:lnTo>
                      <a:lnTo>
                        <a:pt x="346" y="11"/>
                      </a:lnTo>
                      <a:lnTo>
                        <a:pt x="310" y="28"/>
                      </a:lnTo>
                      <a:lnTo>
                        <a:pt x="279" y="50"/>
                      </a:lnTo>
                      <a:lnTo>
                        <a:pt x="251" y="78"/>
                      </a:lnTo>
                      <a:lnTo>
                        <a:pt x="229" y="112"/>
                      </a:lnTo>
                      <a:lnTo>
                        <a:pt x="211" y="148"/>
                      </a:lnTo>
                      <a:lnTo>
                        <a:pt x="202" y="189"/>
                      </a:lnTo>
                      <a:lnTo>
                        <a:pt x="197" y="231"/>
                      </a:lnTo>
                      <a:lnTo>
                        <a:pt x="188" y="227"/>
                      </a:lnTo>
                      <a:lnTo>
                        <a:pt x="179" y="223"/>
                      </a:lnTo>
                      <a:lnTo>
                        <a:pt x="168" y="220"/>
                      </a:lnTo>
                      <a:lnTo>
                        <a:pt x="158" y="217"/>
                      </a:lnTo>
                      <a:lnTo>
                        <a:pt x="147" y="216"/>
                      </a:lnTo>
                      <a:lnTo>
                        <a:pt x="136" y="216"/>
                      </a:lnTo>
                      <a:lnTo>
                        <a:pt x="125" y="216"/>
                      </a:lnTo>
                      <a:lnTo>
                        <a:pt x="114" y="217"/>
                      </a:lnTo>
                      <a:lnTo>
                        <a:pt x="86" y="225"/>
                      </a:lnTo>
                      <a:lnTo>
                        <a:pt x="63" y="238"/>
                      </a:lnTo>
                      <a:lnTo>
                        <a:pt x="41" y="255"/>
                      </a:lnTo>
                      <a:lnTo>
                        <a:pt x="24" y="275"/>
                      </a:lnTo>
                      <a:lnTo>
                        <a:pt x="11" y="300"/>
                      </a:lnTo>
                      <a:lnTo>
                        <a:pt x="3" y="328"/>
                      </a:lnTo>
                      <a:lnTo>
                        <a:pt x="0" y="356"/>
                      </a:lnTo>
                      <a:lnTo>
                        <a:pt x="2" y="388"/>
                      </a:lnTo>
                      <a:lnTo>
                        <a:pt x="8" y="408"/>
                      </a:lnTo>
                      <a:lnTo>
                        <a:pt x="16" y="427"/>
                      </a:lnTo>
                      <a:lnTo>
                        <a:pt x="25" y="446"/>
                      </a:lnTo>
                      <a:lnTo>
                        <a:pt x="38" y="463"/>
                      </a:lnTo>
                      <a:lnTo>
                        <a:pt x="35" y="455"/>
                      </a:lnTo>
                      <a:lnTo>
                        <a:pt x="32" y="447"/>
                      </a:lnTo>
                      <a:lnTo>
                        <a:pt x="30" y="439"/>
                      </a:lnTo>
                      <a:lnTo>
                        <a:pt x="28" y="431"/>
                      </a:lnTo>
                      <a:lnTo>
                        <a:pt x="25" y="402"/>
                      </a:lnTo>
                      <a:lnTo>
                        <a:pt x="28" y="375"/>
                      </a:lnTo>
                      <a:lnTo>
                        <a:pt x="36" y="349"/>
                      </a:lnTo>
                      <a:lnTo>
                        <a:pt x="49" y="325"/>
                      </a:lnTo>
                      <a:lnTo>
                        <a:pt x="64" y="305"/>
                      </a:lnTo>
                      <a:lnTo>
                        <a:pt x="85" y="288"/>
                      </a:lnTo>
                      <a:lnTo>
                        <a:pt x="108" y="275"/>
                      </a:lnTo>
                      <a:lnTo>
                        <a:pt x="135" y="269"/>
                      </a:lnTo>
                      <a:close/>
                    </a:path>
                  </a:pathLst>
                </a:custGeom>
                <a:solidFill>
                  <a:srgbClr val="000000"/>
                </a:solidFill>
                <a:ln w="9525">
                  <a:noFill/>
                  <a:round/>
                  <a:headEnd/>
                  <a:tailEnd/>
                </a:ln>
              </p:spPr>
              <p:txBody>
                <a:bodyPr/>
                <a:lstStyle/>
                <a:p>
                  <a:endParaRPr lang="en-US"/>
                </a:p>
              </p:txBody>
            </p:sp>
            <p:sp>
              <p:nvSpPr>
                <p:cNvPr id="40873" name="Rectangle 68"/>
                <p:cNvSpPr>
                  <a:spLocks noChangeArrowheads="1"/>
                </p:cNvSpPr>
                <p:nvPr/>
              </p:nvSpPr>
              <p:spPr bwMode="auto">
                <a:xfrm>
                  <a:off x="2584" y="2962"/>
                  <a:ext cx="1641" cy="30"/>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grpSp>
          <p:grpSp>
            <p:nvGrpSpPr>
              <p:cNvPr id="40807" name="Group 69"/>
              <p:cNvGrpSpPr>
                <a:grpSpLocks/>
              </p:cNvGrpSpPr>
              <p:nvPr/>
            </p:nvGrpSpPr>
            <p:grpSpPr bwMode="auto">
              <a:xfrm>
                <a:off x="3954" y="2304"/>
                <a:ext cx="798" cy="1115"/>
                <a:chOff x="3840" y="2304"/>
                <a:chExt cx="798" cy="1115"/>
              </a:xfrm>
            </p:grpSpPr>
            <p:sp>
              <p:nvSpPr>
                <p:cNvPr id="40808" name="AutoShape 70"/>
                <p:cNvSpPr>
                  <a:spLocks noChangeAspect="1" noChangeArrowheads="1" noTextEdit="1"/>
                </p:cNvSpPr>
                <p:nvPr/>
              </p:nvSpPr>
              <p:spPr bwMode="auto">
                <a:xfrm>
                  <a:off x="3840" y="2304"/>
                  <a:ext cx="798" cy="1115"/>
                </a:xfrm>
                <a:prstGeom prst="rect">
                  <a:avLst/>
                </a:prstGeom>
                <a:noFill/>
                <a:ln w="9525">
                  <a:noFill/>
                  <a:miter lim="800000"/>
                  <a:headEnd/>
                  <a:tailEnd/>
                </a:ln>
              </p:spPr>
              <p:txBody>
                <a:bodyPr/>
                <a:lstStyle/>
                <a:p>
                  <a:endParaRPr lang="en-US"/>
                </a:p>
              </p:txBody>
            </p:sp>
            <p:sp>
              <p:nvSpPr>
                <p:cNvPr id="40809" name="Freeform 71"/>
                <p:cNvSpPr>
                  <a:spLocks/>
                </p:cNvSpPr>
                <p:nvPr/>
              </p:nvSpPr>
              <p:spPr bwMode="auto">
                <a:xfrm>
                  <a:off x="3840" y="2304"/>
                  <a:ext cx="798" cy="1115"/>
                </a:xfrm>
                <a:custGeom>
                  <a:avLst/>
                  <a:gdLst>
                    <a:gd name="T0" fmla="*/ 1 w 1596"/>
                    <a:gd name="T1" fmla="*/ 0 h 2230"/>
                    <a:gd name="T2" fmla="*/ 1 w 1596"/>
                    <a:gd name="T3" fmla="*/ 0 h 2230"/>
                    <a:gd name="T4" fmla="*/ 1 w 1596"/>
                    <a:gd name="T5" fmla="*/ 1 h 2230"/>
                    <a:gd name="T6" fmla="*/ 1 w 1596"/>
                    <a:gd name="T7" fmla="*/ 1 h 2230"/>
                    <a:gd name="T8" fmla="*/ 1 w 1596"/>
                    <a:gd name="T9" fmla="*/ 1 h 2230"/>
                    <a:gd name="T10" fmla="*/ 1 w 1596"/>
                    <a:gd name="T11" fmla="*/ 1 h 2230"/>
                    <a:gd name="T12" fmla="*/ 1 w 1596"/>
                    <a:gd name="T13" fmla="*/ 1 h 2230"/>
                    <a:gd name="T14" fmla="*/ 1 w 1596"/>
                    <a:gd name="T15" fmla="*/ 1 h 2230"/>
                    <a:gd name="T16" fmla="*/ 1 w 1596"/>
                    <a:gd name="T17" fmla="*/ 1 h 2230"/>
                    <a:gd name="T18" fmla="*/ 0 w 1596"/>
                    <a:gd name="T19" fmla="*/ 1 h 2230"/>
                    <a:gd name="T20" fmla="*/ 0 w 1596"/>
                    <a:gd name="T21" fmla="*/ 1 h 2230"/>
                    <a:gd name="T22" fmla="*/ 1 w 1596"/>
                    <a:gd name="T23" fmla="*/ 1 h 2230"/>
                    <a:gd name="T24" fmla="*/ 1 w 1596"/>
                    <a:gd name="T25" fmla="*/ 1 h 2230"/>
                    <a:gd name="T26" fmla="*/ 1 w 1596"/>
                    <a:gd name="T27" fmla="*/ 1 h 2230"/>
                    <a:gd name="T28" fmla="*/ 1 w 1596"/>
                    <a:gd name="T29" fmla="*/ 1 h 2230"/>
                    <a:gd name="T30" fmla="*/ 1 w 1596"/>
                    <a:gd name="T31" fmla="*/ 1 h 2230"/>
                    <a:gd name="T32" fmla="*/ 1 w 1596"/>
                    <a:gd name="T33" fmla="*/ 1 h 2230"/>
                    <a:gd name="T34" fmla="*/ 1 w 1596"/>
                    <a:gd name="T35" fmla="*/ 1 h 2230"/>
                    <a:gd name="T36" fmla="*/ 1 w 1596"/>
                    <a:gd name="T37" fmla="*/ 1 h 2230"/>
                    <a:gd name="T38" fmla="*/ 1 w 1596"/>
                    <a:gd name="T39" fmla="*/ 1 h 2230"/>
                    <a:gd name="T40" fmla="*/ 1 w 1596"/>
                    <a:gd name="T41" fmla="*/ 1 h 2230"/>
                    <a:gd name="T42" fmla="*/ 1 w 1596"/>
                    <a:gd name="T43" fmla="*/ 1 h 2230"/>
                    <a:gd name="T44" fmla="*/ 1 w 1596"/>
                    <a:gd name="T45" fmla="*/ 1 h 2230"/>
                    <a:gd name="T46" fmla="*/ 1 w 1596"/>
                    <a:gd name="T47" fmla="*/ 1 h 2230"/>
                    <a:gd name="T48" fmla="*/ 1 w 1596"/>
                    <a:gd name="T49" fmla="*/ 1 h 2230"/>
                    <a:gd name="T50" fmla="*/ 1 w 1596"/>
                    <a:gd name="T51" fmla="*/ 1 h 2230"/>
                    <a:gd name="T52" fmla="*/ 1 w 1596"/>
                    <a:gd name="T53" fmla="*/ 1 h 2230"/>
                    <a:gd name="T54" fmla="*/ 1 w 1596"/>
                    <a:gd name="T55" fmla="*/ 1 h 2230"/>
                    <a:gd name="T56" fmla="*/ 1 w 1596"/>
                    <a:gd name="T57" fmla="*/ 1 h 2230"/>
                    <a:gd name="T58" fmla="*/ 1 w 1596"/>
                    <a:gd name="T59" fmla="*/ 1 h 2230"/>
                    <a:gd name="T60" fmla="*/ 1 w 1596"/>
                    <a:gd name="T61" fmla="*/ 1 h 2230"/>
                    <a:gd name="T62" fmla="*/ 1 w 1596"/>
                    <a:gd name="T63" fmla="*/ 1 h 2230"/>
                    <a:gd name="T64" fmla="*/ 1 w 1596"/>
                    <a:gd name="T65" fmla="*/ 1 h 2230"/>
                    <a:gd name="T66" fmla="*/ 1 w 1596"/>
                    <a:gd name="T67" fmla="*/ 1 h 2230"/>
                    <a:gd name="T68" fmla="*/ 1 w 1596"/>
                    <a:gd name="T69" fmla="*/ 1 h 2230"/>
                    <a:gd name="T70" fmla="*/ 1 w 1596"/>
                    <a:gd name="T71" fmla="*/ 1 h 2230"/>
                    <a:gd name="T72" fmla="*/ 1 w 1596"/>
                    <a:gd name="T73" fmla="*/ 0 h 223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596"/>
                    <a:gd name="T112" fmla="*/ 0 h 2230"/>
                    <a:gd name="T113" fmla="*/ 1596 w 1596"/>
                    <a:gd name="T114" fmla="*/ 2230 h 223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596" h="2230">
                      <a:moveTo>
                        <a:pt x="1483" y="0"/>
                      </a:moveTo>
                      <a:lnTo>
                        <a:pt x="113" y="0"/>
                      </a:lnTo>
                      <a:lnTo>
                        <a:pt x="90" y="2"/>
                      </a:lnTo>
                      <a:lnTo>
                        <a:pt x="69" y="9"/>
                      </a:lnTo>
                      <a:lnTo>
                        <a:pt x="50" y="20"/>
                      </a:lnTo>
                      <a:lnTo>
                        <a:pt x="33" y="33"/>
                      </a:lnTo>
                      <a:lnTo>
                        <a:pt x="20" y="50"/>
                      </a:lnTo>
                      <a:lnTo>
                        <a:pt x="9" y="69"/>
                      </a:lnTo>
                      <a:lnTo>
                        <a:pt x="2" y="90"/>
                      </a:lnTo>
                      <a:lnTo>
                        <a:pt x="0" y="113"/>
                      </a:lnTo>
                      <a:lnTo>
                        <a:pt x="0" y="2117"/>
                      </a:lnTo>
                      <a:lnTo>
                        <a:pt x="2" y="2140"/>
                      </a:lnTo>
                      <a:lnTo>
                        <a:pt x="9" y="2161"/>
                      </a:lnTo>
                      <a:lnTo>
                        <a:pt x="20" y="2180"/>
                      </a:lnTo>
                      <a:lnTo>
                        <a:pt x="33" y="2197"/>
                      </a:lnTo>
                      <a:lnTo>
                        <a:pt x="50" y="2210"/>
                      </a:lnTo>
                      <a:lnTo>
                        <a:pt x="69" y="2221"/>
                      </a:lnTo>
                      <a:lnTo>
                        <a:pt x="90" y="2228"/>
                      </a:lnTo>
                      <a:lnTo>
                        <a:pt x="113" y="2230"/>
                      </a:lnTo>
                      <a:lnTo>
                        <a:pt x="1483" y="2230"/>
                      </a:lnTo>
                      <a:lnTo>
                        <a:pt x="1506" y="2228"/>
                      </a:lnTo>
                      <a:lnTo>
                        <a:pt x="1527" y="2221"/>
                      </a:lnTo>
                      <a:lnTo>
                        <a:pt x="1546" y="2210"/>
                      </a:lnTo>
                      <a:lnTo>
                        <a:pt x="1563" y="2197"/>
                      </a:lnTo>
                      <a:lnTo>
                        <a:pt x="1576" y="2180"/>
                      </a:lnTo>
                      <a:lnTo>
                        <a:pt x="1587" y="2161"/>
                      </a:lnTo>
                      <a:lnTo>
                        <a:pt x="1594" y="2140"/>
                      </a:lnTo>
                      <a:lnTo>
                        <a:pt x="1596" y="2117"/>
                      </a:lnTo>
                      <a:lnTo>
                        <a:pt x="1596" y="113"/>
                      </a:lnTo>
                      <a:lnTo>
                        <a:pt x="1594" y="90"/>
                      </a:lnTo>
                      <a:lnTo>
                        <a:pt x="1587" y="69"/>
                      </a:lnTo>
                      <a:lnTo>
                        <a:pt x="1576" y="50"/>
                      </a:lnTo>
                      <a:lnTo>
                        <a:pt x="1563" y="33"/>
                      </a:lnTo>
                      <a:lnTo>
                        <a:pt x="1546" y="20"/>
                      </a:lnTo>
                      <a:lnTo>
                        <a:pt x="1527" y="9"/>
                      </a:lnTo>
                      <a:lnTo>
                        <a:pt x="1506" y="2"/>
                      </a:lnTo>
                      <a:lnTo>
                        <a:pt x="1483" y="0"/>
                      </a:lnTo>
                      <a:close/>
                    </a:path>
                  </a:pathLst>
                </a:custGeom>
                <a:solidFill>
                  <a:srgbClr val="000000"/>
                </a:solidFill>
                <a:ln w="9525">
                  <a:noFill/>
                  <a:round/>
                  <a:headEnd/>
                  <a:tailEnd/>
                </a:ln>
              </p:spPr>
              <p:txBody>
                <a:bodyPr/>
                <a:lstStyle/>
                <a:p>
                  <a:endParaRPr lang="en-US"/>
                </a:p>
              </p:txBody>
            </p:sp>
            <p:sp>
              <p:nvSpPr>
                <p:cNvPr id="40810" name="Freeform 72"/>
                <p:cNvSpPr>
                  <a:spLocks/>
                </p:cNvSpPr>
                <p:nvPr/>
              </p:nvSpPr>
              <p:spPr bwMode="auto">
                <a:xfrm>
                  <a:off x="3871" y="2334"/>
                  <a:ext cx="736" cy="1054"/>
                </a:xfrm>
                <a:custGeom>
                  <a:avLst/>
                  <a:gdLst>
                    <a:gd name="T0" fmla="*/ 0 w 1474"/>
                    <a:gd name="T1" fmla="*/ 0 h 2109"/>
                    <a:gd name="T2" fmla="*/ 0 w 1474"/>
                    <a:gd name="T3" fmla="*/ 0 h 2109"/>
                    <a:gd name="T4" fmla="*/ 0 w 1474"/>
                    <a:gd name="T5" fmla="*/ 0 h 2109"/>
                    <a:gd name="T6" fmla="*/ 0 w 1474"/>
                    <a:gd name="T7" fmla="*/ 0 h 2109"/>
                    <a:gd name="T8" fmla="*/ 0 w 1474"/>
                    <a:gd name="T9" fmla="*/ 0 h 2109"/>
                    <a:gd name="T10" fmla="*/ 0 w 1474"/>
                    <a:gd name="T11" fmla="*/ 0 h 2109"/>
                    <a:gd name="T12" fmla="*/ 0 w 1474"/>
                    <a:gd name="T13" fmla="*/ 0 h 2109"/>
                    <a:gd name="T14" fmla="*/ 0 w 1474"/>
                    <a:gd name="T15" fmla="*/ 0 h 2109"/>
                    <a:gd name="T16" fmla="*/ 0 w 1474"/>
                    <a:gd name="T17" fmla="*/ 0 h 2109"/>
                    <a:gd name="T18" fmla="*/ 0 w 1474"/>
                    <a:gd name="T19" fmla="*/ 0 h 2109"/>
                    <a:gd name="T20" fmla="*/ 0 w 1474"/>
                    <a:gd name="T21" fmla="*/ 0 h 2109"/>
                    <a:gd name="T22" fmla="*/ 0 w 1474"/>
                    <a:gd name="T23" fmla="*/ 0 h 2109"/>
                    <a:gd name="T24" fmla="*/ 0 w 1474"/>
                    <a:gd name="T25" fmla="*/ 0 h 2109"/>
                    <a:gd name="T26" fmla="*/ 0 w 1474"/>
                    <a:gd name="T27" fmla="*/ 0 h 2109"/>
                    <a:gd name="T28" fmla="*/ 0 w 1474"/>
                    <a:gd name="T29" fmla="*/ 0 h 2109"/>
                    <a:gd name="T30" fmla="*/ 0 w 1474"/>
                    <a:gd name="T31" fmla="*/ 0 h 2109"/>
                    <a:gd name="T32" fmla="*/ 0 w 1474"/>
                    <a:gd name="T33" fmla="*/ 0 h 2109"/>
                    <a:gd name="T34" fmla="*/ 0 w 1474"/>
                    <a:gd name="T35" fmla="*/ 0 h 2109"/>
                    <a:gd name="T36" fmla="*/ 0 w 1474"/>
                    <a:gd name="T37" fmla="*/ 0 h 2109"/>
                    <a:gd name="T38" fmla="*/ 0 w 1474"/>
                    <a:gd name="T39" fmla="*/ 0 h 2109"/>
                    <a:gd name="T40" fmla="*/ 0 w 1474"/>
                    <a:gd name="T41" fmla="*/ 0 h 2109"/>
                    <a:gd name="T42" fmla="*/ 0 w 1474"/>
                    <a:gd name="T43" fmla="*/ 0 h 2109"/>
                    <a:gd name="T44" fmla="*/ 0 w 1474"/>
                    <a:gd name="T45" fmla="*/ 0 h 2109"/>
                    <a:gd name="T46" fmla="*/ 0 w 1474"/>
                    <a:gd name="T47" fmla="*/ 0 h 2109"/>
                    <a:gd name="T48" fmla="*/ 0 w 1474"/>
                    <a:gd name="T49" fmla="*/ 0 h 2109"/>
                    <a:gd name="T50" fmla="*/ 0 w 1474"/>
                    <a:gd name="T51" fmla="*/ 0 h 2109"/>
                    <a:gd name="T52" fmla="*/ 0 w 1474"/>
                    <a:gd name="T53" fmla="*/ 0 h 2109"/>
                    <a:gd name="T54" fmla="*/ 0 w 1474"/>
                    <a:gd name="T55" fmla="*/ 0 h 2109"/>
                    <a:gd name="T56" fmla="*/ 0 w 1474"/>
                    <a:gd name="T57" fmla="*/ 0 h 2109"/>
                    <a:gd name="T58" fmla="*/ 0 w 1474"/>
                    <a:gd name="T59" fmla="*/ 0 h 2109"/>
                    <a:gd name="T60" fmla="*/ 0 w 1474"/>
                    <a:gd name="T61" fmla="*/ 0 h 2109"/>
                    <a:gd name="T62" fmla="*/ 0 w 1474"/>
                    <a:gd name="T63" fmla="*/ 0 h 2109"/>
                    <a:gd name="T64" fmla="*/ 0 w 1474"/>
                    <a:gd name="T65" fmla="*/ 0 h 2109"/>
                    <a:gd name="T66" fmla="*/ 0 w 1474"/>
                    <a:gd name="T67" fmla="*/ 0 h 2109"/>
                    <a:gd name="T68" fmla="*/ 0 w 1474"/>
                    <a:gd name="T69" fmla="*/ 0 h 2109"/>
                    <a:gd name="T70" fmla="*/ 0 w 1474"/>
                    <a:gd name="T71" fmla="*/ 0 h 2109"/>
                    <a:gd name="T72" fmla="*/ 0 w 1474"/>
                    <a:gd name="T73" fmla="*/ 0 h 210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474"/>
                    <a:gd name="T112" fmla="*/ 0 h 2109"/>
                    <a:gd name="T113" fmla="*/ 1474 w 1474"/>
                    <a:gd name="T114" fmla="*/ 2109 h 210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474" h="2109">
                      <a:moveTo>
                        <a:pt x="1474" y="2057"/>
                      </a:moveTo>
                      <a:lnTo>
                        <a:pt x="1473" y="2067"/>
                      </a:lnTo>
                      <a:lnTo>
                        <a:pt x="1469" y="2078"/>
                      </a:lnTo>
                      <a:lnTo>
                        <a:pt x="1465" y="2086"/>
                      </a:lnTo>
                      <a:lnTo>
                        <a:pt x="1459" y="2094"/>
                      </a:lnTo>
                      <a:lnTo>
                        <a:pt x="1451" y="2100"/>
                      </a:lnTo>
                      <a:lnTo>
                        <a:pt x="1443" y="2104"/>
                      </a:lnTo>
                      <a:lnTo>
                        <a:pt x="1432" y="2108"/>
                      </a:lnTo>
                      <a:lnTo>
                        <a:pt x="1422" y="2109"/>
                      </a:lnTo>
                      <a:lnTo>
                        <a:pt x="52" y="2109"/>
                      </a:lnTo>
                      <a:lnTo>
                        <a:pt x="42" y="2108"/>
                      </a:lnTo>
                      <a:lnTo>
                        <a:pt x="31" y="2104"/>
                      </a:lnTo>
                      <a:lnTo>
                        <a:pt x="23" y="2100"/>
                      </a:lnTo>
                      <a:lnTo>
                        <a:pt x="15" y="2094"/>
                      </a:lnTo>
                      <a:lnTo>
                        <a:pt x="9" y="2086"/>
                      </a:lnTo>
                      <a:lnTo>
                        <a:pt x="5" y="2078"/>
                      </a:lnTo>
                      <a:lnTo>
                        <a:pt x="1" y="2067"/>
                      </a:lnTo>
                      <a:lnTo>
                        <a:pt x="0" y="2057"/>
                      </a:lnTo>
                      <a:lnTo>
                        <a:pt x="0" y="53"/>
                      </a:lnTo>
                      <a:lnTo>
                        <a:pt x="1" y="43"/>
                      </a:lnTo>
                      <a:lnTo>
                        <a:pt x="5" y="32"/>
                      </a:lnTo>
                      <a:lnTo>
                        <a:pt x="9" y="23"/>
                      </a:lnTo>
                      <a:lnTo>
                        <a:pt x="15" y="16"/>
                      </a:lnTo>
                      <a:lnTo>
                        <a:pt x="23" y="9"/>
                      </a:lnTo>
                      <a:lnTo>
                        <a:pt x="31" y="5"/>
                      </a:lnTo>
                      <a:lnTo>
                        <a:pt x="42" y="1"/>
                      </a:lnTo>
                      <a:lnTo>
                        <a:pt x="52" y="0"/>
                      </a:lnTo>
                      <a:lnTo>
                        <a:pt x="1422" y="0"/>
                      </a:lnTo>
                      <a:lnTo>
                        <a:pt x="1432" y="1"/>
                      </a:lnTo>
                      <a:lnTo>
                        <a:pt x="1443" y="5"/>
                      </a:lnTo>
                      <a:lnTo>
                        <a:pt x="1451" y="9"/>
                      </a:lnTo>
                      <a:lnTo>
                        <a:pt x="1459" y="16"/>
                      </a:lnTo>
                      <a:lnTo>
                        <a:pt x="1465" y="23"/>
                      </a:lnTo>
                      <a:lnTo>
                        <a:pt x="1469" y="32"/>
                      </a:lnTo>
                      <a:lnTo>
                        <a:pt x="1473" y="43"/>
                      </a:lnTo>
                      <a:lnTo>
                        <a:pt x="1474" y="53"/>
                      </a:lnTo>
                      <a:lnTo>
                        <a:pt x="1474" y="2057"/>
                      </a:lnTo>
                      <a:close/>
                    </a:path>
                  </a:pathLst>
                </a:custGeom>
                <a:solidFill>
                  <a:schemeClr val="bg1"/>
                </a:solidFill>
                <a:ln w="9525">
                  <a:noFill/>
                  <a:round/>
                  <a:headEnd/>
                  <a:tailEnd/>
                </a:ln>
              </p:spPr>
              <p:txBody>
                <a:bodyPr/>
                <a:lstStyle/>
                <a:p>
                  <a:endParaRPr lang="en-US"/>
                </a:p>
              </p:txBody>
            </p:sp>
            <p:sp>
              <p:nvSpPr>
                <p:cNvPr id="40811" name="Freeform 73"/>
                <p:cNvSpPr>
                  <a:spLocks/>
                </p:cNvSpPr>
                <p:nvPr/>
              </p:nvSpPr>
              <p:spPr bwMode="auto">
                <a:xfrm>
                  <a:off x="4098" y="3080"/>
                  <a:ext cx="284" cy="247"/>
                </a:xfrm>
                <a:custGeom>
                  <a:avLst/>
                  <a:gdLst>
                    <a:gd name="T0" fmla="*/ 0 w 569"/>
                    <a:gd name="T1" fmla="*/ 0 h 496"/>
                    <a:gd name="T2" fmla="*/ 0 w 569"/>
                    <a:gd name="T3" fmla="*/ 0 h 496"/>
                    <a:gd name="T4" fmla="*/ 0 w 569"/>
                    <a:gd name="T5" fmla="*/ 0 h 496"/>
                    <a:gd name="T6" fmla="*/ 0 w 569"/>
                    <a:gd name="T7" fmla="*/ 0 h 496"/>
                    <a:gd name="T8" fmla="*/ 0 w 569"/>
                    <a:gd name="T9" fmla="*/ 0 h 496"/>
                    <a:gd name="T10" fmla="*/ 0 w 569"/>
                    <a:gd name="T11" fmla="*/ 0 h 496"/>
                    <a:gd name="T12" fmla="*/ 0 w 569"/>
                    <a:gd name="T13" fmla="*/ 0 h 496"/>
                    <a:gd name="T14" fmla="*/ 0 w 569"/>
                    <a:gd name="T15" fmla="*/ 0 h 496"/>
                    <a:gd name="T16" fmla="*/ 0 w 569"/>
                    <a:gd name="T17" fmla="*/ 0 h 496"/>
                    <a:gd name="T18" fmla="*/ 0 w 569"/>
                    <a:gd name="T19" fmla="*/ 0 h 496"/>
                    <a:gd name="T20" fmla="*/ 0 w 569"/>
                    <a:gd name="T21" fmla="*/ 0 h 496"/>
                    <a:gd name="T22" fmla="*/ 0 w 569"/>
                    <a:gd name="T23" fmla="*/ 0 h 496"/>
                    <a:gd name="T24" fmla="*/ 0 w 569"/>
                    <a:gd name="T25" fmla="*/ 0 h 496"/>
                    <a:gd name="T26" fmla="*/ 0 w 569"/>
                    <a:gd name="T27" fmla="*/ 0 h 496"/>
                    <a:gd name="T28" fmla="*/ 0 w 569"/>
                    <a:gd name="T29" fmla="*/ 0 h 496"/>
                    <a:gd name="T30" fmla="*/ 0 w 569"/>
                    <a:gd name="T31" fmla="*/ 0 h 496"/>
                    <a:gd name="T32" fmla="*/ 0 w 569"/>
                    <a:gd name="T33" fmla="*/ 0 h 496"/>
                    <a:gd name="T34" fmla="*/ 0 w 569"/>
                    <a:gd name="T35" fmla="*/ 0 h 496"/>
                    <a:gd name="T36" fmla="*/ 0 w 569"/>
                    <a:gd name="T37" fmla="*/ 0 h 496"/>
                    <a:gd name="T38" fmla="*/ 0 w 569"/>
                    <a:gd name="T39" fmla="*/ 0 h 496"/>
                    <a:gd name="T40" fmla="*/ 0 w 569"/>
                    <a:gd name="T41" fmla="*/ 0 h 496"/>
                    <a:gd name="T42" fmla="*/ 0 w 569"/>
                    <a:gd name="T43" fmla="*/ 0 h 496"/>
                    <a:gd name="T44" fmla="*/ 0 w 569"/>
                    <a:gd name="T45" fmla="*/ 0 h 496"/>
                    <a:gd name="T46" fmla="*/ 0 w 569"/>
                    <a:gd name="T47" fmla="*/ 0 h 496"/>
                    <a:gd name="T48" fmla="*/ 0 w 569"/>
                    <a:gd name="T49" fmla="*/ 0 h 496"/>
                    <a:gd name="T50" fmla="*/ 0 w 569"/>
                    <a:gd name="T51" fmla="*/ 0 h 496"/>
                    <a:gd name="T52" fmla="*/ 0 w 569"/>
                    <a:gd name="T53" fmla="*/ 0 h 496"/>
                    <a:gd name="T54" fmla="*/ 0 w 569"/>
                    <a:gd name="T55" fmla="*/ 0 h 496"/>
                    <a:gd name="T56" fmla="*/ 0 w 569"/>
                    <a:gd name="T57" fmla="*/ 0 h 496"/>
                    <a:gd name="T58" fmla="*/ 0 w 569"/>
                    <a:gd name="T59" fmla="*/ 0 h 496"/>
                    <a:gd name="T60" fmla="*/ 0 w 569"/>
                    <a:gd name="T61" fmla="*/ 0 h 496"/>
                    <a:gd name="T62" fmla="*/ 0 w 569"/>
                    <a:gd name="T63" fmla="*/ 0 h 496"/>
                    <a:gd name="T64" fmla="*/ 0 w 569"/>
                    <a:gd name="T65" fmla="*/ 0 h 496"/>
                    <a:gd name="T66" fmla="*/ 0 w 569"/>
                    <a:gd name="T67" fmla="*/ 0 h 496"/>
                    <a:gd name="T68" fmla="*/ 0 w 569"/>
                    <a:gd name="T69" fmla="*/ 0 h 496"/>
                    <a:gd name="T70" fmla="*/ 0 w 569"/>
                    <a:gd name="T71" fmla="*/ 0 h 496"/>
                    <a:gd name="T72" fmla="*/ 0 w 569"/>
                    <a:gd name="T73" fmla="*/ 0 h 496"/>
                    <a:gd name="T74" fmla="*/ 0 w 569"/>
                    <a:gd name="T75" fmla="*/ 0 h 496"/>
                    <a:gd name="T76" fmla="*/ 0 w 569"/>
                    <a:gd name="T77" fmla="*/ 0 h 496"/>
                    <a:gd name="T78" fmla="*/ 0 w 569"/>
                    <a:gd name="T79" fmla="*/ 0 h 496"/>
                    <a:gd name="T80" fmla="*/ 0 w 569"/>
                    <a:gd name="T81" fmla="*/ 0 h 496"/>
                    <a:gd name="T82" fmla="*/ 0 w 569"/>
                    <a:gd name="T83" fmla="*/ 0 h 496"/>
                    <a:gd name="T84" fmla="*/ 0 w 569"/>
                    <a:gd name="T85" fmla="*/ 0 h 496"/>
                    <a:gd name="T86" fmla="*/ 0 w 569"/>
                    <a:gd name="T87" fmla="*/ 0 h 496"/>
                    <a:gd name="T88" fmla="*/ 0 w 569"/>
                    <a:gd name="T89" fmla="*/ 0 h 496"/>
                    <a:gd name="T90" fmla="*/ 0 w 569"/>
                    <a:gd name="T91" fmla="*/ 0 h 496"/>
                    <a:gd name="T92" fmla="*/ 0 w 569"/>
                    <a:gd name="T93" fmla="*/ 0 h 496"/>
                    <a:gd name="T94" fmla="*/ 0 w 569"/>
                    <a:gd name="T95" fmla="*/ 0 h 496"/>
                    <a:gd name="T96" fmla="*/ 0 w 569"/>
                    <a:gd name="T97" fmla="*/ 0 h 496"/>
                    <a:gd name="T98" fmla="*/ 0 w 569"/>
                    <a:gd name="T99" fmla="*/ 0 h 496"/>
                    <a:gd name="T100" fmla="*/ 0 w 569"/>
                    <a:gd name="T101" fmla="*/ 0 h 496"/>
                    <a:gd name="T102" fmla="*/ 0 w 569"/>
                    <a:gd name="T103" fmla="*/ 0 h 49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69"/>
                    <a:gd name="T157" fmla="*/ 0 h 496"/>
                    <a:gd name="T158" fmla="*/ 569 w 569"/>
                    <a:gd name="T159" fmla="*/ 496 h 49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69" h="496">
                      <a:moveTo>
                        <a:pt x="469" y="196"/>
                      </a:moveTo>
                      <a:lnTo>
                        <a:pt x="438" y="163"/>
                      </a:lnTo>
                      <a:lnTo>
                        <a:pt x="407" y="128"/>
                      </a:lnTo>
                      <a:lnTo>
                        <a:pt x="376" y="96"/>
                      </a:lnTo>
                      <a:lnTo>
                        <a:pt x="347" y="65"/>
                      </a:lnTo>
                      <a:lnTo>
                        <a:pt x="323" y="39"/>
                      </a:lnTo>
                      <a:lnTo>
                        <a:pt x="303" y="19"/>
                      </a:lnTo>
                      <a:lnTo>
                        <a:pt x="290" y="5"/>
                      </a:lnTo>
                      <a:lnTo>
                        <a:pt x="286" y="0"/>
                      </a:lnTo>
                      <a:lnTo>
                        <a:pt x="282" y="4"/>
                      </a:lnTo>
                      <a:lnTo>
                        <a:pt x="271" y="13"/>
                      </a:lnTo>
                      <a:lnTo>
                        <a:pt x="254" y="28"/>
                      </a:lnTo>
                      <a:lnTo>
                        <a:pt x="232" y="47"/>
                      </a:lnTo>
                      <a:lnTo>
                        <a:pt x="205" y="71"/>
                      </a:lnTo>
                      <a:lnTo>
                        <a:pt x="178" y="97"/>
                      </a:lnTo>
                      <a:lnTo>
                        <a:pt x="148" y="126"/>
                      </a:lnTo>
                      <a:lnTo>
                        <a:pt x="118" y="156"/>
                      </a:lnTo>
                      <a:lnTo>
                        <a:pt x="89" y="188"/>
                      </a:lnTo>
                      <a:lnTo>
                        <a:pt x="62" y="219"/>
                      </a:lnTo>
                      <a:lnTo>
                        <a:pt x="39" y="251"/>
                      </a:lnTo>
                      <a:lnTo>
                        <a:pt x="20" y="281"/>
                      </a:lnTo>
                      <a:lnTo>
                        <a:pt x="7" y="309"/>
                      </a:lnTo>
                      <a:lnTo>
                        <a:pt x="0" y="336"/>
                      </a:lnTo>
                      <a:lnTo>
                        <a:pt x="1" y="357"/>
                      </a:lnTo>
                      <a:lnTo>
                        <a:pt x="12" y="376"/>
                      </a:lnTo>
                      <a:lnTo>
                        <a:pt x="29" y="384"/>
                      </a:lnTo>
                      <a:lnTo>
                        <a:pt x="53" y="384"/>
                      </a:lnTo>
                      <a:lnTo>
                        <a:pt x="82" y="378"/>
                      </a:lnTo>
                      <a:lnTo>
                        <a:pt x="113" y="369"/>
                      </a:lnTo>
                      <a:lnTo>
                        <a:pt x="142" y="359"/>
                      </a:lnTo>
                      <a:lnTo>
                        <a:pt x="166" y="348"/>
                      </a:lnTo>
                      <a:lnTo>
                        <a:pt x="183" y="340"/>
                      </a:lnTo>
                      <a:lnTo>
                        <a:pt x="189" y="337"/>
                      </a:lnTo>
                      <a:lnTo>
                        <a:pt x="190" y="496"/>
                      </a:lnTo>
                      <a:lnTo>
                        <a:pt x="386" y="496"/>
                      </a:lnTo>
                      <a:lnTo>
                        <a:pt x="387" y="337"/>
                      </a:lnTo>
                      <a:lnTo>
                        <a:pt x="394" y="340"/>
                      </a:lnTo>
                      <a:lnTo>
                        <a:pt x="411" y="349"/>
                      </a:lnTo>
                      <a:lnTo>
                        <a:pt x="438" y="362"/>
                      </a:lnTo>
                      <a:lnTo>
                        <a:pt x="468" y="374"/>
                      </a:lnTo>
                      <a:lnTo>
                        <a:pt x="499" y="383"/>
                      </a:lnTo>
                      <a:lnTo>
                        <a:pt x="528" y="387"/>
                      </a:lnTo>
                      <a:lnTo>
                        <a:pt x="552" y="384"/>
                      </a:lnTo>
                      <a:lnTo>
                        <a:pt x="566" y="369"/>
                      </a:lnTo>
                      <a:lnTo>
                        <a:pt x="569" y="353"/>
                      </a:lnTo>
                      <a:lnTo>
                        <a:pt x="566" y="336"/>
                      </a:lnTo>
                      <a:lnTo>
                        <a:pt x="559" y="315"/>
                      </a:lnTo>
                      <a:lnTo>
                        <a:pt x="547" y="293"/>
                      </a:lnTo>
                      <a:lnTo>
                        <a:pt x="531" y="270"/>
                      </a:lnTo>
                      <a:lnTo>
                        <a:pt x="513" y="246"/>
                      </a:lnTo>
                      <a:lnTo>
                        <a:pt x="492" y="221"/>
                      </a:lnTo>
                      <a:lnTo>
                        <a:pt x="469" y="196"/>
                      </a:lnTo>
                      <a:close/>
                    </a:path>
                  </a:pathLst>
                </a:custGeom>
                <a:solidFill>
                  <a:schemeClr val="accent2"/>
                </a:solidFill>
                <a:ln w="9525">
                  <a:noFill/>
                  <a:round/>
                  <a:headEnd/>
                  <a:tailEnd/>
                </a:ln>
              </p:spPr>
              <p:txBody>
                <a:bodyPr/>
                <a:lstStyle/>
                <a:p>
                  <a:endParaRPr lang="en-US"/>
                </a:p>
              </p:txBody>
            </p:sp>
            <p:sp>
              <p:nvSpPr>
                <p:cNvPr id="40812" name="Freeform 74"/>
                <p:cNvSpPr>
                  <a:spLocks/>
                </p:cNvSpPr>
                <p:nvPr/>
              </p:nvSpPr>
              <p:spPr bwMode="auto">
                <a:xfrm>
                  <a:off x="3929" y="2382"/>
                  <a:ext cx="629" cy="638"/>
                </a:xfrm>
                <a:custGeom>
                  <a:avLst/>
                  <a:gdLst>
                    <a:gd name="T0" fmla="*/ 0 w 1259"/>
                    <a:gd name="T1" fmla="*/ 0 h 1274"/>
                    <a:gd name="T2" fmla="*/ 0 w 1259"/>
                    <a:gd name="T3" fmla="*/ 0 h 1274"/>
                    <a:gd name="T4" fmla="*/ 0 w 1259"/>
                    <a:gd name="T5" fmla="*/ 1 h 1274"/>
                    <a:gd name="T6" fmla="*/ 0 w 1259"/>
                    <a:gd name="T7" fmla="*/ 1 h 1274"/>
                    <a:gd name="T8" fmla="*/ 0 w 1259"/>
                    <a:gd name="T9" fmla="*/ 1 h 1274"/>
                    <a:gd name="T10" fmla="*/ 0 w 1259"/>
                    <a:gd name="T11" fmla="*/ 1 h 1274"/>
                    <a:gd name="T12" fmla="*/ 0 w 1259"/>
                    <a:gd name="T13" fmla="*/ 1 h 1274"/>
                    <a:gd name="T14" fmla="*/ 0 w 1259"/>
                    <a:gd name="T15" fmla="*/ 1 h 1274"/>
                    <a:gd name="T16" fmla="*/ 0 w 1259"/>
                    <a:gd name="T17" fmla="*/ 1 h 1274"/>
                    <a:gd name="T18" fmla="*/ 0 w 1259"/>
                    <a:gd name="T19" fmla="*/ 1 h 1274"/>
                    <a:gd name="T20" fmla="*/ 0 w 1259"/>
                    <a:gd name="T21" fmla="*/ 1 h 1274"/>
                    <a:gd name="T22" fmla="*/ 0 w 1259"/>
                    <a:gd name="T23" fmla="*/ 1 h 1274"/>
                    <a:gd name="T24" fmla="*/ 0 w 1259"/>
                    <a:gd name="T25" fmla="*/ 1 h 1274"/>
                    <a:gd name="T26" fmla="*/ 0 w 1259"/>
                    <a:gd name="T27" fmla="*/ 1 h 1274"/>
                    <a:gd name="T28" fmla="*/ 0 w 1259"/>
                    <a:gd name="T29" fmla="*/ 1 h 1274"/>
                    <a:gd name="T30" fmla="*/ 0 w 1259"/>
                    <a:gd name="T31" fmla="*/ 1 h 1274"/>
                    <a:gd name="T32" fmla="*/ 0 w 1259"/>
                    <a:gd name="T33" fmla="*/ 1 h 1274"/>
                    <a:gd name="T34" fmla="*/ 0 w 1259"/>
                    <a:gd name="T35" fmla="*/ 1 h 1274"/>
                    <a:gd name="T36" fmla="*/ 0 w 1259"/>
                    <a:gd name="T37" fmla="*/ 1 h 1274"/>
                    <a:gd name="T38" fmla="*/ 0 w 1259"/>
                    <a:gd name="T39" fmla="*/ 1 h 1274"/>
                    <a:gd name="T40" fmla="*/ 0 w 1259"/>
                    <a:gd name="T41" fmla="*/ 1 h 1274"/>
                    <a:gd name="T42" fmla="*/ 0 w 1259"/>
                    <a:gd name="T43" fmla="*/ 1 h 1274"/>
                    <a:gd name="T44" fmla="*/ 0 w 1259"/>
                    <a:gd name="T45" fmla="*/ 1 h 1274"/>
                    <a:gd name="T46" fmla="*/ 0 w 1259"/>
                    <a:gd name="T47" fmla="*/ 1 h 1274"/>
                    <a:gd name="T48" fmla="*/ 0 w 1259"/>
                    <a:gd name="T49" fmla="*/ 1 h 1274"/>
                    <a:gd name="T50" fmla="*/ 0 w 1259"/>
                    <a:gd name="T51" fmla="*/ 1 h 1274"/>
                    <a:gd name="T52" fmla="*/ 0 w 1259"/>
                    <a:gd name="T53" fmla="*/ 1 h 1274"/>
                    <a:gd name="T54" fmla="*/ 0 w 1259"/>
                    <a:gd name="T55" fmla="*/ 1 h 1274"/>
                    <a:gd name="T56" fmla="*/ 0 w 1259"/>
                    <a:gd name="T57" fmla="*/ 1 h 1274"/>
                    <a:gd name="T58" fmla="*/ 0 w 1259"/>
                    <a:gd name="T59" fmla="*/ 1 h 1274"/>
                    <a:gd name="T60" fmla="*/ 0 w 1259"/>
                    <a:gd name="T61" fmla="*/ 1 h 1274"/>
                    <a:gd name="T62" fmla="*/ 0 w 1259"/>
                    <a:gd name="T63" fmla="*/ 1 h 1274"/>
                    <a:gd name="T64" fmla="*/ 0 w 1259"/>
                    <a:gd name="T65" fmla="*/ 1 h 1274"/>
                    <a:gd name="T66" fmla="*/ 0 w 1259"/>
                    <a:gd name="T67" fmla="*/ 1 h 1274"/>
                    <a:gd name="T68" fmla="*/ 0 w 1259"/>
                    <a:gd name="T69" fmla="*/ 1 h 1274"/>
                    <a:gd name="T70" fmla="*/ 0 w 1259"/>
                    <a:gd name="T71" fmla="*/ 1 h 1274"/>
                    <a:gd name="T72" fmla="*/ 0 w 1259"/>
                    <a:gd name="T73" fmla="*/ 1 h 1274"/>
                    <a:gd name="T74" fmla="*/ 0 w 1259"/>
                    <a:gd name="T75" fmla="*/ 1 h 1274"/>
                    <a:gd name="T76" fmla="*/ 0 w 1259"/>
                    <a:gd name="T77" fmla="*/ 1 h 1274"/>
                    <a:gd name="T78" fmla="*/ 0 w 1259"/>
                    <a:gd name="T79" fmla="*/ 1 h 1274"/>
                    <a:gd name="T80" fmla="*/ 0 w 1259"/>
                    <a:gd name="T81" fmla="*/ 1 h 1274"/>
                    <a:gd name="T82" fmla="*/ 0 w 1259"/>
                    <a:gd name="T83" fmla="*/ 1 h 1274"/>
                    <a:gd name="T84" fmla="*/ 0 w 1259"/>
                    <a:gd name="T85" fmla="*/ 1 h 1274"/>
                    <a:gd name="T86" fmla="*/ 0 w 1259"/>
                    <a:gd name="T87" fmla="*/ 0 h 127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59"/>
                    <a:gd name="T133" fmla="*/ 0 h 1274"/>
                    <a:gd name="T134" fmla="*/ 1259 w 1259"/>
                    <a:gd name="T135" fmla="*/ 1274 h 127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59" h="1274">
                      <a:moveTo>
                        <a:pt x="1206" y="0"/>
                      </a:moveTo>
                      <a:lnTo>
                        <a:pt x="1079" y="0"/>
                      </a:lnTo>
                      <a:lnTo>
                        <a:pt x="683" y="0"/>
                      </a:lnTo>
                      <a:lnTo>
                        <a:pt x="52" y="0"/>
                      </a:lnTo>
                      <a:lnTo>
                        <a:pt x="42" y="1"/>
                      </a:lnTo>
                      <a:lnTo>
                        <a:pt x="32" y="4"/>
                      </a:lnTo>
                      <a:lnTo>
                        <a:pt x="24" y="9"/>
                      </a:lnTo>
                      <a:lnTo>
                        <a:pt x="15" y="15"/>
                      </a:lnTo>
                      <a:lnTo>
                        <a:pt x="10" y="23"/>
                      </a:lnTo>
                      <a:lnTo>
                        <a:pt x="5" y="31"/>
                      </a:lnTo>
                      <a:lnTo>
                        <a:pt x="2" y="41"/>
                      </a:lnTo>
                      <a:lnTo>
                        <a:pt x="0" y="52"/>
                      </a:lnTo>
                      <a:lnTo>
                        <a:pt x="0" y="343"/>
                      </a:lnTo>
                      <a:lnTo>
                        <a:pt x="289" y="548"/>
                      </a:lnTo>
                      <a:lnTo>
                        <a:pt x="289" y="189"/>
                      </a:lnTo>
                      <a:lnTo>
                        <a:pt x="464" y="189"/>
                      </a:lnTo>
                      <a:lnTo>
                        <a:pt x="464" y="507"/>
                      </a:lnTo>
                      <a:lnTo>
                        <a:pt x="799" y="507"/>
                      </a:lnTo>
                      <a:lnTo>
                        <a:pt x="799" y="189"/>
                      </a:lnTo>
                      <a:lnTo>
                        <a:pt x="974" y="189"/>
                      </a:lnTo>
                      <a:lnTo>
                        <a:pt x="974" y="1035"/>
                      </a:lnTo>
                      <a:lnTo>
                        <a:pt x="799" y="1035"/>
                      </a:lnTo>
                      <a:lnTo>
                        <a:pt x="799" y="652"/>
                      </a:lnTo>
                      <a:lnTo>
                        <a:pt x="464" y="652"/>
                      </a:lnTo>
                      <a:lnTo>
                        <a:pt x="464" y="1035"/>
                      </a:lnTo>
                      <a:lnTo>
                        <a:pt x="289" y="1035"/>
                      </a:lnTo>
                      <a:lnTo>
                        <a:pt x="289" y="548"/>
                      </a:lnTo>
                      <a:lnTo>
                        <a:pt x="0" y="343"/>
                      </a:lnTo>
                      <a:lnTo>
                        <a:pt x="0" y="505"/>
                      </a:lnTo>
                      <a:lnTo>
                        <a:pt x="0" y="1201"/>
                      </a:lnTo>
                      <a:lnTo>
                        <a:pt x="0" y="1204"/>
                      </a:lnTo>
                      <a:lnTo>
                        <a:pt x="0" y="1212"/>
                      </a:lnTo>
                      <a:lnTo>
                        <a:pt x="0" y="1224"/>
                      </a:lnTo>
                      <a:lnTo>
                        <a:pt x="4" y="1236"/>
                      </a:lnTo>
                      <a:lnTo>
                        <a:pt x="9" y="1250"/>
                      </a:lnTo>
                      <a:lnTo>
                        <a:pt x="19" y="1262"/>
                      </a:lnTo>
                      <a:lnTo>
                        <a:pt x="33" y="1270"/>
                      </a:lnTo>
                      <a:lnTo>
                        <a:pt x="52" y="1273"/>
                      </a:lnTo>
                      <a:lnTo>
                        <a:pt x="59" y="1273"/>
                      </a:lnTo>
                      <a:lnTo>
                        <a:pt x="71" y="1273"/>
                      </a:lnTo>
                      <a:lnTo>
                        <a:pt x="89" y="1273"/>
                      </a:lnTo>
                      <a:lnTo>
                        <a:pt x="111" y="1273"/>
                      </a:lnTo>
                      <a:lnTo>
                        <a:pt x="139" y="1273"/>
                      </a:lnTo>
                      <a:lnTo>
                        <a:pt x="170" y="1273"/>
                      </a:lnTo>
                      <a:lnTo>
                        <a:pt x="206" y="1274"/>
                      </a:lnTo>
                      <a:lnTo>
                        <a:pt x="244" y="1274"/>
                      </a:lnTo>
                      <a:lnTo>
                        <a:pt x="285" y="1274"/>
                      </a:lnTo>
                      <a:lnTo>
                        <a:pt x="330" y="1274"/>
                      </a:lnTo>
                      <a:lnTo>
                        <a:pt x="376" y="1274"/>
                      </a:lnTo>
                      <a:lnTo>
                        <a:pt x="425" y="1274"/>
                      </a:lnTo>
                      <a:lnTo>
                        <a:pt x="475" y="1274"/>
                      </a:lnTo>
                      <a:lnTo>
                        <a:pt x="526" y="1274"/>
                      </a:lnTo>
                      <a:lnTo>
                        <a:pt x="578" y="1274"/>
                      </a:lnTo>
                      <a:lnTo>
                        <a:pt x="631" y="1274"/>
                      </a:lnTo>
                      <a:lnTo>
                        <a:pt x="683" y="1274"/>
                      </a:lnTo>
                      <a:lnTo>
                        <a:pt x="735" y="1274"/>
                      </a:lnTo>
                      <a:lnTo>
                        <a:pt x="785" y="1274"/>
                      </a:lnTo>
                      <a:lnTo>
                        <a:pt x="836" y="1274"/>
                      </a:lnTo>
                      <a:lnTo>
                        <a:pt x="884" y="1274"/>
                      </a:lnTo>
                      <a:lnTo>
                        <a:pt x="932" y="1274"/>
                      </a:lnTo>
                      <a:lnTo>
                        <a:pt x="975" y="1274"/>
                      </a:lnTo>
                      <a:lnTo>
                        <a:pt x="1018" y="1274"/>
                      </a:lnTo>
                      <a:lnTo>
                        <a:pt x="1056" y="1274"/>
                      </a:lnTo>
                      <a:lnTo>
                        <a:pt x="1092" y="1273"/>
                      </a:lnTo>
                      <a:lnTo>
                        <a:pt x="1123" y="1273"/>
                      </a:lnTo>
                      <a:lnTo>
                        <a:pt x="1151" y="1273"/>
                      </a:lnTo>
                      <a:lnTo>
                        <a:pt x="1174" y="1273"/>
                      </a:lnTo>
                      <a:lnTo>
                        <a:pt x="1192" y="1273"/>
                      </a:lnTo>
                      <a:lnTo>
                        <a:pt x="1205" y="1273"/>
                      </a:lnTo>
                      <a:lnTo>
                        <a:pt x="1212" y="1273"/>
                      </a:lnTo>
                      <a:lnTo>
                        <a:pt x="1230" y="1271"/>
                      </a:lnTo>
                      <a:lnTo>
                        <a:pt x="1244" y="1266"/>
                      </a:lnTo>
                      <a:lnTo>
                        <a:pt x="1252" y="1259"/>
                      </a:lnTo>
                      <a:lnTo>
                        <a:pt x="1257" y="1251"/>
                      </a:lnTo>
                      <a:lnTo>
                        <a:pt x="1259" y="1243"/>
                      </a:lnTo>
                      <a:lnTo>
                        <a:pt x="1259" y="1237"/>
                      </a:lnTo>
                      <a:lnTo>
                        <a:pt x="1258" y="1233"/>
                      </a:lnTo>
                      <a:lnTo>
                        <a:pt x="1258" y="1231"/>
                      </a:lnTo>
                      <a:lnTo>
                        <a:pt x="1258" y="191"/>
                      </a:lnTo>
                      <a:lnTo>
                        <a:pt x="1258" y="52"/>
                      </a:lnTo>
                      <a:lnTo>
                        <a:pt x="1257" y="41"/>
                      </a:lnTo>
                      <a:lnTo>
                        <a:pt x="1253" y="31"/>
                      </a:lnTo>
                      <a:lnTo>
                        <a:pt x="1248" y="23"/>
                      </a:lnTo>
                      <a:lnTo>
                        <a:pt x="1243" y="15"/>
                      </a:lnTo>
                      <a:lnTo>
                        <a:pt x="1235" y="9"/>
                      </a:lnTo>
                      <a:lnTo>
                        <a:pt x="1227" y="4"/>
                      </a:lnTo>
                      <a:lnTo>
                        <a:pt x="1216" y="1"/>
                      </a:lnTo>
                      <a:lnTo>
                        <a:pt x="1206" y="0"/>
                      </a:lnTo>
                      <a:close/>
                    </a:path>
                  </a:pathLst>
                </a:custGeom>
                <a:solidFill>
                  <a:schemeClr val="accent2"/>
                </a:solidFill>
                <a:ln w="9525">
                  <a:noFill/>
                  <a:round/>
                  <a:headEnd/>
                  <a:tailEnd/>
                </a:ln>
              </p:spPr>
              <p:txBody>
                <a:bodyPr/>
                <a:lstStyle/>
                <a:p>
                  <a:endParaRPr lang="en-US"/>
                </a:p>
              </p:txBody>
            </p:sp>
          </p:grpSp>
        </p:grpSp>
        <p:grpSp>
          <p:nvGrpSpPr>
            <p:cNvPr id="39944" name="Group 75"/>
            <p:cNvGrpSpPr>
              <a:grpSpLocks/>
            </p:cNvGrpSpPr>
            <p:nvPr/>
          </p:nvGrpSpPr>
          <p:grpSpPr bwMode="auto">
            <a:xfrm>
              <a:off x="2571750" y="1894167"/>
              <a:ext cx="2770188" cy="3011874"/>
              <a:chOff x="1536" y="479"/>
              <a:chExt cx="1861" cy="2303"/>
            </a:xfrm>
          </p:grpSpPr>
          <p:grpSp>
            <p:nvGrpSpPr>
              <p:cNvPr id="40580" name="Group 76"/>
              <p:cNvGrpSpPr>
                <a:grpSpLocks/>
              </p:cNvGrpSpPr>
              <p:nvPr/>
            </p:nvGrpSpPr>
            <p:grpSpPr bwMode="auto">
              <a:xfrm>
                <a:off x="1872" y="1104"/>
                <a:ext cx="760" cy="839"/>
                <a:chOff x="192" y="0"/>
                <a:chExt cx="2352" cy="2599"/>
              </a:xfrm>
            </p:grpSpPr>
            <p:grpSp>
              <p:nvGrpSpPr>
                <p:cNvPr id="40749" name="Group 77"/>
                <p:cNvGrpSpPr>
                  <a:grpSpLocks/>
                </p:cNvGrpSpPr>
                <p:nvPr/>
              </p:nvGrpSpPr>
              <p:grpSpPr bwMode="auto">
                <a:xfrm>
                  <a:off x="192" y="0"/>
                  <a:ext cx="2352" cy="2249"/>
                  <a:chOff x="1248" y="528"/>
                  <a:chExt cx="3360" cy="3213"/>
                </a:xfrm>
              </p:grpSpPr>
              <p:sp>
                <p:nvSpPr>
                  <p:cNvPr id="40751" name="AutoShape 78"/>
                  <p:cNvSpPr>
                    <a:spLocks noChangeAspect="1" noChangeArrowheads="1" noTextEdit="1"/>
                  </p:cNvSpPr>
                  <p:nvPr/>
                </p:nvSpPr>
                <p:spPr bwMode="auto">
                  <a:xfrm>
                    <a:off x="1248" y="528"/>
                    <a:ext cx="3360" cy="3213"/>
                  </a:xfrm>
                  <a:prstGeom prst="rect">
                    <a:avLst/>
                  </a:prstGeom>
                  <a:noFill/>
                  <a:ln w="9525">
                    <a:noFill/>
                    <a:miter lim="800000"/>
                    <a:headEnd/>
                    <a:tailEnd/>
                  </a:ln>
                </p:spPr>
                <p:txBody>
                  <a:bodyPr/>
                  <a:lstStyle/>
                  <a:p>
                    <a:endParaRPr lang="en-US"/>
                  </a:p>
                </p:txBody>
              </p:sp>
              <p:sp>
                <p:nvSpPr>
                  <p:cNvPr id="40752" name="Freeform 79"/>
                  <p:cNvSpPr>
                    <a:spLocks/>
                  </p:cNvSpPr>
                  <p:nvPr/>
                </p:nvSpPr>
                <p:spPr bwMode="auto">
                  <a:xfrm>
                    <a:off x="1248" y="528"/>
                    <a:ext cx="3175" cy="3213"/>
                  </a:xfrm>
                  <a:custGeom>
                    <a:avLst/>
                    <a:gdLst>
                      <a:gd name="T0" fmla="*/ 0 w 3175"/>
                      <a:gd name="T1" fmla="*/ 1624 h 3213"/>
                      <a:gd name="T2" fmla="*/ 1794 w 3175"/>
                      <a:gd name="T3" fmla="*/ 3213 h 3213"/>
                      <a:gd name="T4" fmla="*/ 3175 w 3175"/>
                      <a:gd name="T5" fmla="*/ 1672 h 3213"/>
                      <a:gd name="T6" fmla="*/ 1422 w 3175"/>
                      <a:gd name="T7" fmla="*/ 0 h 3213"/>
                      <a:gd name="T8" fmla="*/ 0 w 3175"/>
                      <a:gd name="T9" fmla="*/ 1624 h 3213"/>
                      <a:gd name="T10" fmla="*/ 0 60000 65536"/>
                      <a:gd name="T11" fmla="*/ 0 60000 65536"/>
                      <a:gd name="T12" fmla="*/ 0 60000 65536"/>
                      <a:gd name="T13" fmla="*/ 0 60000 65536"/>
                      <a:gd name="T14" fmla="*/ 0 60000 65536"/>
                      <a:gd name="T15" fmla="*/ 0 w 3175"/>
                      <a:gd name="T16" fmla="*/ 0 h 3213"/>
                      <a:gd name="T17" fmla="*/ 3175 w 3175"/>
                      <a:gd name="T18" fmla="*/ 3213 h 3213"/>
                    </a:gdLst>
                    <a:ahLst/>
                    <a:cxnLst>
                      <a:cxn ang="T10">
                        <a:pos x="T0" y="T1"/>
                      </a:cxn>
                      <a:cxn ang="T11">
                        <a:pos x="T2" y="T3"/>
                      </a:cxn>
                      <a:cxn ang="T12">
                        <a:pos x="T4" y="T5"/>
                      </a:cxn>
                      <a:cxn ang="T13">
                        <a:pos x="T6" y="T7"/>
                      </a:cxn>
                      <a:cxn ang="T14">
                        <a:pos x="T8" y="T9"/>
                      </a:cxn>
                    </a:cxnLst>
                    <a:rect l="T15" t="T16" r="T17" b="T18"/>
                    <a:pathLst>
                      <a:path w="3175" h="3213">
                        <a:moveTo>
                          <a:pt x="0" y="1624"/>
                        </a:moveTo>
                        <a:lnTo>
                          <a:pt x="1794" y="3213"/>
                        </a:lnTo>
                        <a:lnTo>
                          <a:pt x="3175" y="1672"/>
                        </a:lnTo>
                        <a:lnTo>
                          <a:pt x="1422" y="0"/>
                        </a:lnTo>
                        <a:lnTo>
                          <a:pt x="0" y="1624"/>
                        </a:lnTo>
                        <a:close/>
                      </a:path>
                    </a:pathLst>
                  </a:custGeom>
                  <a:solidFill>
                    <a:srgbClr val="EDD675"/>
                  </a:solidFill>
                  <a:ln w="9525">
                    <a:noFill/>
                    <a:round/>
                    <a:headEnd/>
                    <a:tailEnd/>
                  </a:ln>
                </p:spPr>
                <p:txBody>
                  <a:bodyPr/>
                  <a:lstStyle/>
                  <a:p>
                    <a:endParaRPr lang="en-US"/>
                  </a:p>
                </p:txBody>
              </p:sp>
              <p:sp>
                <p:nvSpPr>
                  <p:cNvPr id="40753" name="Freeform 80"/>
                  <p:cNvSpPr>
                    <a:spLocks/>
                  </p:cNvSpPr>
                  <p:nvPr/>
                </p:nvSpPr>
                <p:spPr bwMode="auto">
                  <a:xfrm>
                    <a:off x="1341" y="1002"/>
                    <a:ext cx="3172" cy="2530"/>
                  </a:xfrm>
                  <a:custGeom>
                    <a:avLst/>
                    <a:gdLst>
                      <a:gd name="T0" fmla="*/ 2861 w 3172"/>
                      <a:gd name="T1" fmla="*/ 381 h 2530"/>
                      <a:gd name="T2" fmla="*/ 2766 w 3172"/>
                      <a:gd name="T3" fmla="*/ 354 h 2530"/>
                      <a:gd name="T4" fmla="*/ 2671 w 3172"/>
                      <a:gd name="T5" fmla="*/ 327 h 2530"/>
                      <a:gd name="T6" fmla="*/ 2576 w 3172"/>
                      <a:gd name="T7" fmla="*/ 302 h 2530"/>
                      <a:gd name="T8" fmla="*/ 2480 w 3172"/>
                      <a:gd name="T9" fmla="*/ 278 h 2530"/>
                      <a:gd name="T10" fmla="*/ 2383 w 3172"/>
                      <a:gd name="T11" fmla="*/ 254 h 2530"/>
                      <a:gd name="T12" fmla="*/ 2284 w 3172"/>
                      <a:gd name="T13" fmla="*/ 230 h 2530"/>
                      <a:gd name="T14" fmla="*/ 2186 w 3172"/>
                      <a:gd name="T15" fmla="*/ 208 h 2530"/>
                      <a:gd name="T16" fmla="*/ 2084 w 3172"/>
                      <a:gd name="T17" fmla="*/ 186 h 2530"/>
                      <a:gd name="T18" fmla="*/ 1979 w 3172"/>
                      <a:gd name="T19" fmla="*/ 166 h 2530"/>
                      <a:gd name="T20" fmla="*/ 1874 w 3172"/>
                      <a:gd name="T21" fmla="*/ 146 h 2530"/>
                      <a:gd name="T22" fmla="*/ 1767 w 3172"/>
                      <a:gd name="T23" fmla="*/ 125 h 2530"/>
                      <a:gd name="T24" fmla="*/ 1660 w 3172"/>
                      <a:gd name="T25" fmla="*/ 108 h 2530"/>
                      <a:gd name="T26" fmla="*/ 1551 w 3172"/>
                      <a:gd name="T27" fmla="*/ 91 h 2530"/>
                      <a:gd name="T28" fmla="*/ 1443 w 3172"/>
                      <a:gd name="T29" fmla="*/ 76 h 2530"/>
                      <a:gd name="T30" fmla="*/ 1332 w 3172"/>
                      <a:gd name="T31" fmla="*/ 62 h 2530"/>
                      <a:gd name="T32" fmla="*/ 1217 w 3172"/>
                      <a:gd name="T33" fmla="*/ 49 h 2530"/>
                      <a:gd name="T34" fmla="*/ 1100 w 3172"/>
                      <a:gd name="T35" fmla="*/ 37 h 2530"/>
                      <a:gd name="T36" fmla="*/ 981 w 3172"/>
                      <a:gd name="T37" fmla="*/ 27 h 2530"/>
                      <a:gd name="T38" fmla="*/ 862 w 3172"/>
                      <a:gd name="T39" fmla="*/ 18 h 2530"/>
                      <a:gd name="T40" fmla="*/ 742 w 3172"/>
                      <a:gd name="T41" fmla="*/ 11 h 2530"/>
                      <a:gd name="T42" fmla="*/ 620 w 3172"/>
                      <a:gd name="T43" fmla="*/ 6 h 2530"/>
                      <a:gd name="T44" fmla="*/ 499 w 3172"/>
                      <a:gd name="T45" fmla="*/ 3 h 2530"/>
                      <a:gd name="T46" fmla="*/ 375 w 3172"/>
                      <a:gd name="T47" fmla="*/ 0 h 2530"/>
                      <a:gd name="T48" fmla="*/ 296 w 3172"/>
                      <a:gd name="T49" fmla="*/ 0 h 2530"/>
                      <a:gd name="T50" fmla="*/ 258 w 3172"/>
                      <a:gd name="T51" fmla="*/ 0 h 2530"/>
                      <a:gd name="T52" fmla="*/ 219 w 3172"/>
                      <a:gd name="T53" fmla="*/ 1 h 2530"/>
                      <a:gd name="T54" fmla="*/ 179 w 3172"/>
                      <a:gd name="T55" fmla="*/ 3 h 2530"/>
                      <a:gd name="T56" fmla="*/ 138 w 3172"/>
                      <a:gd name="T57" fmla="*/ 5 h 2530"/>
                      <a:gd name="T58" fmla="*/ 97 w 3172"/>
                      <a:gd name="T59" fmla="*/ 6 h 2530"/>
                      <a:gd name="T60" fmla="*/ 56 w 3172"/>
                      <a:gd name="T61" fmla="*/ 8 h 2530"/>
                      <a:gd name="T62" fmla="*/ 19 w 3172"/>
                      <a:gd name="T63" fmla="*/ 10 h 2530"/>
                      <a:gd name="T64" fmla="*/ 750 w 3172"/>
                      <a:gd name="T65" fmla="*/ 2503 h 2530"/>
                      <a:gd name="T66" fmla="*/ 835 w 3172"/>
                      <a:gd name="T67" fmla="*/ 2501 h 2530"/>
                      <a:gd name="T68" fmla="*/ 964 w 3172"/>
                      <a:gd name="T69" fmla="*/ 2449 h 2530"/>
                      <a:gd name="T70" fmla="*/ 1095 w 3172"/>
                      <a:gd name="T71" fmla="*/ 2403 h 2530"/>
                      <a:gd name="T72" fmla="*/ 1226 w 3172"/>
                      <a:gd name="T73" fmla="*/ 2364 h 2530"/>
                      <a:gd name="T74" fmla="*/ 1356 w 3172"/>
                      <a:gd name="T75" fmla="*/ 2330 h 2530"/>
                      <a:gd name="T76" fmla="*/ 1487 w 3172"/>
                      <a:gd name="T77" fmla="*/ 2299 h 2530"/>
                      <a:gd name="T78" fmla="*/ 1616 w 3172"/>
                      <a:gd name="T79" fmla="*/ 2269 h 2530"/>
                      <a:gd name="T80" fmla="*/ 1745 w 3172"/>
                      <a:gd name="T81" fmla="*/ 2242 h 2530"/>
                      <a:gd name="T82" fmla="*/ 1853 w 3172"/>
                      <a:gd name="T83" fmla="*/ 2216 h 2530"/>
                      <a:gd name="T84" fmla="*/ 1943 w 3172"/>
                      <a:gd name="T85" fmla="*/ 2201 h 2530"/>
                      <a:gd name="T86" fmla="*/ 2030 w 3172"/>
                      <a:gd name="T87" fmla="*/ 2189 h 2530"/>
                      <a:gd name="T88" fmla="*/ 2116 w 3172"/>
                      <a:gd name="T89" fmla="*/ 2181 h 2530"/>
                      <a:gd name="T90" fmla="*/ 2201 w 3172"/>
                      <a:gd name="T91" fmla="*/ 2174 h 2530"/>
                      <a:gd name="T92" fmla="*/ 2286 w 3172"/>
                      <a:gd name="T93" fmla="*/ 2169 h 2530"/>
                      <a:gd name="T94" fmla="*/ 2371 w 3172"/>
                      <a:gd name="T95" fmla="*/ 2165 h 2530"/>
                      <a:gd name="T96" fmla="*/ 2459 w 3172"/>
                      <a:gd name="T97" fmla="*/ 2160 h 2530"/>
                      <a:gd name="T98" fmla="*/ 3172 w 3172"/>
                      <a:gd name="T99" fmla="*/ 478 h 2530"/>
                      <a:gd name="T100" fmla="*/ 3114 w 3172"/>
                      <a:gd name="T101" fmla="*/ 461 h 2530"/>
                      <a:gd name="T102" fmla="*/ 3040 w 3172"/>
                      <a:gd name="T103" fmla="*/ 436 h 2530"/>
                      <a:gd name="T104" fmla="*/ 2965 w 3172"/>
                      <a:gd name="T105" fmla="*/ 412 h 2530"/>
                      <a:gd name="T106" fmla="*/ 2907 w 3172"/>
                      <a:gd name="T107" fmla="*/ 395 h 253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172"/>
                      <a:gd name="T163" fmla="*/ 0 h 2530"/>
                      <a:gd name="T164" fmla="*/ 3172 w 3172"/>
                      <a:gd name="T165" fmla="*/ 2530 h 253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172" h="2530">
                        <a:moveTo>
                          <a:pt x="2907" y="395"/>
                        </a:moveTo>
                        <a:lnTo>
                          <a:pt x="2861" y="381"/>
                        </a:lnTo>
                        <a:lnTo>
                          <a:pt x="2814" y="368"/>
                        </a:lnTo>
                        <a:lnTo>
                          <a:pt x="2766" y="354"/>
                        </a:lnTo>
                        <a:lnTo>
                          <a:pt x="2719" y="341"/>
                        </a:lnTo>
                        <a:lnTo>
                          <a:pt x="2671" y="327"/>
                        </a:lnTo>
                        <a:lnTo>
                          <a:pt x="2624" y="315"/>
                        </a:lnTo>
                        <a:lnTo>
                          <a:pt x="2576" y="302"/>
                        </a:lnTo>
                        <a:lnTo>
                          <a:pt x="2529" y="290"/>
                        </a:lnTo>
                        <a:lnTo>
                          <a:pt x="2480" y="278"/>
                        </a:lnTo>
                        <a:lnTo>
                          <a:pt x="2432" y="266"/>
                        </a:lnTo>
                        <a:lnTo>
                          <a:pt x="2383" y="254"/>
                        </a:lnTo>
                        <a:lnTo>
                          <a:pt x="2334" y="242"/>
                        </a:lnTo>
                        <a:lnTo>
                          <a:pt x="2284" y="230"/>
                        </a:lnTo>
                        <a:lnTo>
                          <a:pt x="2235" y="220"/>
                        </a:lnTo>
                        <a:lnTo>
                          <a:pt x="2186" y="208"/>
                        </a:lnTo>
                        <a:lnTo>
                          <a:pt x="2137" y="198"/>
                        </a:lnTo>
                        <a:lnTo>
                          <a:pt x="2084" y="186"/>
                        </a:lnTo>
                        <a:lnTo>
                          <a:pt x="2032" y="176"/>
                        </a:lnTo>
                        <a:lnTo>
                          <a:pt x="1979" y="166"/>
                        </a:lnTo>
                        <a:lnTo>
                          <a:pt x="1926" y="154"/>
                        </a:lnTo>
                        <a:lnTo>
                          <a:pt x="1874" y="146"/>
                        </a:lnTo>
                        <a:lnTo>
                          <a:pt x="1821" y="135"/>
                        </a:lnTo>
                        <a:lnTo>
                          <a:pt x="1767" y="125"/>
                        </a:lnTo>
                        <a:lnTo>
                          <a:pt x="1714" y="117"/>
                        </a:lnTo>
                        <a:lnTo>
                          <a:pt x="1660" y="108"/>
                        </a:lnTo>
                        <a:lnTo>
                          <a:pt x="1606" y="100"/>
                        </a:lnTo>
                        <a:lnTo>
                          <a:pt x="1551" y="91"/>
                        </a:lnTo>
                        <a:lnTo>
                          <a:pt x="1497" y="83"/>
                        </a:lnTo>
                        <a:lnTo>
                          <a:pt x="1443" y="76"/>
                        </a:lnTo>
                        <a:lnTo>
                          <a:pt x="1387" y="69"/>
                        </a:lnTo>
                        <a:lnTo>
                          <a:pt x="1332" y="62"/>
                        </a:lnTo>
                        <a:lnTo>
                          <a:pt x="1276" y="56"/>
                        </a:lnTo>
                        <a:lnTo>
                          <a:pt x="1217" y="49"/>
                        </a:lnTo>
                        <a:lnTo>
                          <a:pt x="1159" y="44"/>
                        </a:lnTo>
                        <a:lnTo>
                          <a:pt x="1100" y="37"/>
                        </a:lnTo>
                        <a:lnTo>
                          <a:pt x="1041" y="32"/>
                        </a:lnTo>
                        <a:lnTo>
                          <a:pt x="981" y="27"/>
                        </a:lnTo>
                        <a:lnTo>
                          <a:pt x="922" y="23"/>
                        </a:lnTo>
                        <a:lnTo>
                          <a:pt x="862" y="18"/>
                        </a:lnTo>
                        <a:lnTo>
                          <a:pt x="801" y="15"/>
                        </a:lnTo>
                        <a:lnTo>
                          <a:pt x="742" y="11"/>
                        </a:lnTo>
                        <a:lnTo>
                          <a:pt x="681" y="8"/>
                        </a:lnTo>
                        <a:lnTo>
                          <a:pt x="620" y="6"/>
                        </a:lnTo>
                        <a:lnTo>
                          <a:pt x="560" y="5"/>
                        </a:lnTo>
                        <a:lnTo>
                          <a:pt x="499" y="3"/>
                        </a:lnTo>
                        <a:lnTo>
                          <a:pt x="438" y="1"/>
                        </a:lnTo>
                        <a:lnTo>
                          <a:pt x="375" y="0"/>
                        </a:lnTo>
                        <a:lnTo>
                          <a:pt x="314" y="0"/>
                        </a:lnTo>
                        <a:lnTo>
                          <a:pt x="296" y="0"/>
                        </a:lnTo>
                        <a:lnTo>
                          <a:pt x="279" y="0"/>
                        </a:lnTo>
                        <a:lnTo>
                          <a:pt x="258" y="0"/>
                        </a:lnTo>
                        <a:lnTo>
                          <a:pt x="240" y="1"/>
                        </a:lnTo>
                        <a:lnTo>
                          <a:pt x="219" y="1"/>
                        </a:lnTo>
                        <a:lnTo>
                          <a:pt x="199" y="1"/>
                        </a:lnTo>
                        <a:lnTo>
                          <a:pt x="179" y="3"/>
                        </a:lnTo>
                        <a:lnTo>
                          <a:pt x="158" y="3"/>
                        </a:lnTo>
                        <a:lnTo>
                          <a:pt x="138" y="5"/>
                        </a:lnTo>
                        <a:lnTo>
                          <a:pt x="117" y="5"/>
                        </a:lnTo>
                        <a:lnTo>
                          <a:pt x="97" y="6"/>
                        </a:lnTo>
                        <a:lnTo>
                          <a:pt x="77" y="6"/>
                        </a:lnTo>
                        <a:lnTo>
                          <a:pt x="56" y="8"/>
                        </a:lnTo>
                        <a:lnTo>
                          <a:pt x="38" y="8"/>
                        </a:lnTo>
                        <a:lnTo>
                          <a:pt x="19" y="10"/>
                        </a:lnTo>
                        <a:lnTo>
                          <a:pt x="0" y="10"/>
                        </a:lnTo>
                        <a:lnTo>
                          <a:pt x="750" y="2503"/>
                        </a:lnTo>
                        <a:lnTo>
                          <a:pt x="771" y="2530"/>
                        </a:lnTo>
                        <a:lnTo>
                          <a:pt x="835" y="2501"/>
                        </a:lnTo>
                        <a:lnTo>
                          <a:pt x="900" y="2474"/>
                        </a:lnTo>
                        <a:lnTo>
                          <a:pt x="964" y="2449"/>
                        </a:lnTo>
                        <a:lnTo>
                          <a:pt x="1029" y="2425"/>
                        </a:lnTo>
                        <a:lnTo>
                          <a:pt x="1095" y="2403"/>
                        </a:lnTo>
                        <a:lnTo>
                          <a:pt x="1159" y="2383"/>
                        </a:lnTo>
                        <a:lnTo>
                          <a:pt x="1226" y="2364"/>
                        </a:lnTo>
                        <a:lnTo>
                          <a:pt x="1292" y="2347"/>
                        </a:lnTo>
                        <a:lnTo>
                          <a:pt x="1356" y="2330"/>
                        </a:lnTo>
                        <a:lnTo>
                          <a:pt x="1422" y="2315"/>
                        </a:lnTo>
                        <a:lnTo>
                          <a:pt x="1487" y="2299"/>
                        </a:lnTo>
                        <a:lnTo>
                          <a:pt x="1551" y="2284"/>
                        </a:lnTo>
                        <a:lnTo>
                          <a:pt x="1616" y="2269"/>
                        </a:lnTo>
                        <a:lnTo>
                          <a:pt x="1680" y="2255"/>
                        </a:lnTo>
                        <a:lnTo>
                          <a:pt x="1745" y="2242"/>
                        </a:lnTo>
                        <a:lnTo>
                          <a:pt x="1808" y="2226"/>
                        </a:lnTo>
                        <a:lnTo>
                          <a:pt x="1853" y="2216"/>
                        </a:lnTo>
                        <a:lnTo>
                          <a:pt x="1899" y="2208"/>
                        </a:lnTo>
                        <a:lnTo>
                          <a:pt x="1943" y="2201"/>
                        </a:lnTo>
                        <a:lnTo>
                          <a:pt x="1987" y="2194"/>
                        </a:lnTo>
                        <a:lnTo>
                          <a:pt x="2030" y="2189"/>
                        </a:lnTo>
                        <a:lnTo>
                          <a:pt x="2074" y="2184"/>
                        </a:lnTo>
                        <a:lnTo>
                          <a:pt x="2116" y="2181"/>
                        </a:lnTo>
                        <a:lnTo>
                          <a:pt x="2159" y="2177"/>
                        </a:lnTo>
                        <a:lnTo>
                          <a:pt x="2201" y="2174"/>
                        </a:lnTo>
                        <a:lnTo>
                          <a:pt x="2244" y="2172"/>
                        </a:lnTo>
                        <a:lnTo>
                          <a:pt x="2286" y="2169"/>
                        </a:lnTo>
                        <a:lnTo>
                          <a:pt x="2329" y="2167"/>
                        </a:lnTo>
                        <a:lnTo>
                          <a:pt x="2371" y="2165"/>
                        </a:lnTo>
                        <a:lnTo>
                          <a:pt x="2415" y="2164"/>
                        </a:lnTo>
                        <a:lnTo>
                          <a:pt x="2459" y="2160"/>
                        </a:lnTo>
                        <a:lnTo>
                          <a:pt x="2503" y="2159"/>
                        </a:lnTo>
                        <a:lnTo>
                          <a:pt x="3172" y="478"/>
                        </a:lnTo>
                        <a:lnTo>
                          <a:pt x="3147" y="470"/>
                        </a:lnTo>
                        <a:lnTo>
                          <a:pt x="3114" y="461"/>
                        </a:lnTo>
                        <a:lnTo>
                          <a:pt x="3079" y="449"/>
                        </a:lnTo>
                        <a:lnTo>
                          <a:pt x="3040" y="436"/>
                        </a:lnTo>
                        <a:lnTo>
                          <a:pt x="3001" y="424"/>
                        </a:lnTo>
                        <a:lnTo>
                          <a:pt x="2965" y="412"/>
                        </a:lnTo>
                        <a:lnTo>
                          <a:pt x="2933" y="404"/>
                        </a:lnTo>
                        <a:lnTo>
                          <a:pt x="2907" y="395"/>
                        </a:lnTo>
                        <a:close/>
                      </a:path>
                    </a:pathLst>
                  </a:custGeom>
                  <a:solidFill>
                    <a:srgbClr val="F9F2D6"/>
                  </a:solidFill>
                  <a:ln w="9525">
                    <a:noFill/>
                    <a:round/>
                    <a:headEnd/>
                    <a:tailEnd/>
                  </a:ln>
                </p:spPr>
                <p:txBody>
                  <a:bodyPr/>
                  <a:lstStyle/>
                  <a:p>
                    <a:endParaRPr lang="en-US"/>
                  </a:p>
                </p:txBody>
              </p:sp>
              <p:sp>
                <p:nvSpPr>
                  <p:cNvPr id="40754" name="Freeform 81"/>
                  <p:cNvSpPr>
                    <a:spLocks/>
                  </p:cNvSpPr>
                  <p:nvPr/>
                </p:nvSpPr>
                <p:spPr bwMode="auto">
                  <a:xfrm>
                    <a:off x="2458" y="2718"/>
                    <a:ext cx="1561" cy="61"/>
                  </a:xfrm>
                  <a:custGeom>
                    <a:avLst/>
                    <a:gdLst>
                      <a:gd name="T0" fmla="*/ 1537 w 1561"/>
                      <a:gd name="T1" fmla="*/ 61 h 61"/>
                      <a:gd name="T2" fmla="*/ 1561 w 1561"/>
                      <a:gd name="T3" fmla="*/ 0 h 61"/>
                      <a:gd name="T4" fmla="*/ 0 w 1561"/>
                      <a:gd name="T5" fmla="*/ 25 h 61"/>
                      <a:gd name="T6" fmla="*/ 1537 w 1561"/>
                      <a:gd name="T7" fmla="*/ 61 h 61"/>
                      <a:gd name="T8" fmla="*/ 0 60000 65536"/>
                      <a:gd name="T9" fmla="*/ 0 60000 65536"/>
                      <a:gd name="T10" fmla="*/ 0 60000 65536"/>
                      <a:gd name="T11" fmla="*/ 0 60000 65536"/>
                      <a:gd name="T12" fmla="*/ 0 w 1561"/>
                      <a:gd name="T13" fmla="*/ 0 h 61"/>
                      <a:gd name="T14" fmla="*/ 1561 w 1561"/>
                      <a:gd name="T15" fmla="*/ 61 h 61"/>
                    </a:gdLst>
                    <a:ahLst/>
                    <a:cxnLst>
                      <a:cxn ang="T8">
                        <a:pos x="T0" y="T1"/>
                      </a:cxn>
                      <a:cxn ang="T9">
                        <a:pos x="T2" y="T3"/>
                      </a:cxn>
                      <a:cxn ang="T10">
                        <a:pos x="T4" y="T5"/>
                      </a:cxn>
                      <a:cxn ang="T11">
                        <a:pos x="T6" y="T7"/>
                      </a:cxn>
                    </a:cxnLst>
                    <a:rect l="T12" t="T13" r="T14" b="T15"/>
                    <a:pathLst>
                      <a:path w="1561" h="61">
                        <a:moveTo>
                          <a:pt x="1537" y="61"/>
                        </a:moveTo>
                        <a:lnTo>
                          <a:pt x="1561" y="0"/>
                        </a:lnTo>
                        <a:lnTo>
                          <a:pt x="0" y="25"/>
                        </a:lnTo>
                        <a:lnTo>
                          <a:pt x="1537" y="61"/>
                        </a:lnTo>
                        <a:close/>
                      </a:path>
                    </a:pathLst>
                  </a:custGeom>
                  <a:solidFill>
                    <a:srgbClr val="DDD6BA"/>
                  </a:solidFill>
                  <a:ln w="9525">
                    <a:noFill/>
                    <a:round/>
                    <a:headEnd/>
                    <a:tailEnd/>
                  </a:ln>
                </p:spPr>
                <p:txBody>
                  <a:bodyPr/>
                  <a:lstStyle/>
                  <a:p>
                    <a:endParaRPr lang="en-US"/>
                  </a:p>
                </p:txBody>
              </p:sp>
              <p:sp>
                <p:nvSpPr>
                  <p:cNvPr id="40755" name="Rectangle 82"/>
                  <p:cNvSpPr>
                    <a:spLocks noChangeArrowheads="1"/>
                  </p:cNvSpPr>
                  <p:nvPr/>
                </p:nvSpPr>
                <p:spPr bwMode="auto">
                  <a:xfrm>
                    <a:off x="2361" y="2830"/>
                    <a:ext cx="1135" cy="73"/>
                  </a:xfrm>
                  <a:prstGeom prst="rect">
                    <a:avLst/>
                  </a:prstGeom>
                  <a:solidFill>
                    <a:srgbClr val="DDD6BA"/>
                  </a:solidFill>
                  <a:ln w="9525">
                    <a:noFill/>
                    <a:miter lim="800000"/>
                    <a:headEnd/>
                    <a:tailEnd/>
                  </a:ln>
                </p:spPr>
                <p:txBody>
                  <a:bodyPr/>
                  <a:lstStyle/>
                  <a:p>
                    <a:endParaRPr lang="en-US" sz="2400">
                      <a:solidFill>
                        <a:schemeClr val="tx2"/>
                      </a:solidFill>
                      <a:latin typeface="Tahoma" pitchFamily="34" charset="0"/>
                    </a:endParaRPr>
                  </a:p>
                </p:txBody>
              </p:sp>
              <p:sp>
                <p:nvSpPr>
                  <p:cNvPr id="40756" name="Freeform 83"/>
                  <p:cNvSpPr>
                    <a:spLocks/>
                  </p:cNvSpPr>
                  <p:nvPr/>
                </p:nvSpPr>
                <p:spPr bwMode="auto">
                  <a:xfrm>
                    <a:off x="1688" y="1375"/>
                    <a:ext cx="2591" cy="1522"/>
                  </a:xfrm>
                  <a:custGeom>
                    <a:avLst/>
                    <a:gdLst>
                      <a:gd name="T0" fmla="*/ 2584 w 2591"/>
                      <a:gd name="T1" fmla="*/ 679 h 1522"/>
                      <a:gd name="T2" fmla="*/ 2591 w 2591"/>
                      <a:gd name="T3" fmla="*/ 575 h 1522"/>
                      <a:gd name="T4" fmla="*/ 2584 w 2591"/>
                      <a:gd name="T5" fmla="*/ 477 h 1522"/>
                      <a:gd name="T6" fmla="*/ 2572 w 2591"/>
                      <a:gd name="T7" fmla="*/ 407 h 1522"/>
                      <a:gd name="T8" fmla="*/ 2553 w 2591"/>
                      <a:gd name="T9" fmla="*/ 346 h 1522"/>
                      <a:gd name="T10" fmla="*/ 2531 w 2591"/>
                      <a:gd name="T11" fmla="*/ 292 h 1522"/>
                      <a:gd name="T12" fmla="*/ 2518 w 2591"/>
                      <a:gd name="T13" fmla="*/ 270 h 1522"/>
                      <a:gd name="T14" fmla="*/ 2503 w 2591"/>
                      <a:gd name="T15" fmla="*/ 278 h 1522"/>
                      <a:gd name="T16" fmla="*/ 2477 w 2591"/>
                      <a:gd name="T17" fmla="*/ 295 h 1522"/>
                      <a:gd name="T18" fmla="*/ 2438 w 2591"/>
                      <a:gd name="T19" fmla="*/ 317 h 1522"/>
                      <a:gd name="T20" fmla="*/ 2391 w 2591"/>
                      <a:gd name="T21" fmla="*/ 343 h 1522"/>
                      <a:gd name="T22" fmla="*/ 2335 w 2591"/>
                      <a:gd name="T23" fmla="*/ 373 h 1522"/>
                      <a:gd name="T24" fmla="*/ 2272 w 2591"/>
                      <a:gd name="T25" fmla="*/ 402 h 1522"/>
                      <a:gd name="T26" fmla="*/ 2204 w 2591"/>
                      <a:gd name="T27" fmla="*/ 433 h 1522"/>
                      <a:gd name="T28" fmla="*/ 2141 w 2591"/>
                      <a:gd name="T29" fmla="*/ 457 h 1522"/>
                      <a:gd name="T30" fmla="*/ 2090 w 2591"/>
                      <a:gd name="T31" fmla="*/ 474 h 1522"/>
                      <a:gd name="T32" fmla="*/ 2039 w 2591"/>
                      <a:gd name="T33" fmla="*/ 489 h 1522"/>
                      <a:gd name="T34" fmla="*/ 1993 w 2591"/>
                      <a:gd name="T35" fmla="*/ 501 h 1522"/>
                      <a:gd name="T36" fmla="*/ 1951 w 2591"/>
                      <a:gd name="T37" fmla="*/ 511 h 1522"/>
                      <a:gd name="T38" fmla="*/ 1914 w 2591"/>
                      <a:gd name="T39" fmla="*/ 519 h 1522"/>
                      <a:gd name="T40" fmla="*/ 1881 w 2591"/>
                      <a:gd name="T41" fmla="*/ 524 h 1522"/>
                      <a:gd name="T42" fmla="*/ 1854 w 2591"/>
                      <a:gd name="T43" fmla="*/ 530 h 1522"/>
                      <a:gd name="T44" fmla="*/ 1842 w 2591"/>
                      <a:gd name="T45" fmla="*/ 460 h 1522"/>
                      <a:gd name="T46" fmla="*/ 1970 w 2591"/>
                      <a:gd name="T47" fmla="*/ 348 h 1522"/>
                      <a:gd name="T48" fmla="*/ 1584 w 2591"/>
                      <a:gd name="T49" fmla="*/ 416 h 1522"/>
                      <a:gd name="T50" fmla="*/ 1520 w 2591"/>
                      <a:gd name="T51" fmla="*/ 390 h 1522"/>
                      <a:gd name="T52" fmla="*/ 1454 w 2591"/>
                      <a:gd name="T53" fmla="*/ 365 h 1522"/>
                      <a:gd name="T54" fmla="*/ 1386 w 2591"/>
                      <a:gd name="T55" fmla="*/ 336 h 1522"/>
                      <a:gd name="T56" fmla="*/ 1296 w 2591"/>
                      <a:gd name="T57" fmla="*/ 295 h 1522"/>
                      <a:gd name="T58" fmla="*/ 1191 w 2591"/>
                      <a:gd name="T59" fmla="*/ 241 h 1522"/>
                      <a:gd name="T60" fmla="*/ 1092 w 2591"/>
                      <a:gd name="T61" fmla="*/ 187 h 1522"/>
                      <a:gd name="T62" fmla="*/ 1004 w 2591"/>
                      <a:gd name="T63" fmla="*/ 134 h 1522"/>
                      <a:gd name="T64" fmla="*/ 928 w 2591"/>
                      <a:gd name="T65" fmla="*/ 87 h 1522"/>
                      <a:gd name="T66" fmla="*/ 868 w 2591"/>
                      <a:gd name="T67" fmla="*/ 47 h 1522"/>
                      <a:gd name="T68" fmla="*/ 826 w 2591"/>
                      <a:gd name="T69" fmla="*/ 19 h 1522"/>
                      <a:gd name="T70" fmla="*/ 804 w 2591"/>
                      <a:gd name="T71" fmla="*/ 2 h 1522"/>
                      <a:gd name="T72" fmla="*/ 778 w 2591"/>
                      <a:gd name="T73" fmla="*/ 36 h 1522"/>
                      <a:gd name="T74" fmla="*/ 739 w 2591"/>
                      <a:gd name="T75" fmla="*/ 119 h 1522"/>
                      <a:gd name="T76" fmla="*/ 705 w 2591"/>
                      <a:gd name="T77" fmla="*/ 214 h 1522"/>
                      <a:gd name="T78" fmla="*/ 680 w 2591"/>
                      <a:gd name="T79" fmla="*/ 321 h 1522"/>
                      <a:gd name="T80" fmla="*/ 614 w 2591"/>
                      <a:gd name="T81" fmla="*/ 361 h 1522"/>
                      <a:gd name="T82" fmla="*/ 504 w 2591"/>
                      <a:gd name="T83" fmla="*/ 324 h 1522"/>
                      <a:gd name="T84" fmla="*/ 403 w 2591"/>
                      <a:gd name="T85" fmla="*/ 285 h 1522"/>
                      <a:gd name="T86" fmla="*/ 313 w 2591"/>
                      <a:gd name="T87" fmla="*/ 248 h 1522"/>
                      <a:gd name="T88" fmla="*/ 235 w 2591"/>
                      <a:gd name="T89" fmla="*/ 214 h 1522"/>
                      <a:gd name="T90" fmla="*/ 174 w 2591"/>
                      <a:gd name="T91" fmla="*/ 185 h 1522"/>
                      <a:gd name="T92" fmla="*/ 130 w 2591"/>
                      <a:gd name="T93" fmla="*/ 163 h 1522"/>
                      <a:gd name="T94" fmla="*/ 108 w 2591"/>
                      <a:gd name="T95" fmla="*/ 151 h 1522"/>
                      <a:gd name="T96" fmla="*/ 88 w 2591"/>
                      <a:gd name="T97" fmla="*/ 188 h 1522"/>
                      <a:gd name="T98" fmla="*/ 59 w 2591"/>
                      <a:gd name="T99" fmla="*/ 280 h 1522"/>
                      <a:gd name="T100" fmla="*/ 39 w 2591"/>
                      <a:gd name="T101" fmla="*/ 384 h 1522"/>
                      <a:gd name="T102" fmla="*/ 28 w 2591"/>
                      <a:gd name="T103" fmla="*/ 497 h 1522"/>
                      <a:gd name="T104" fmla="*/ 28 w 2591"/>
                      <a:gd name="T105" fmla="*/ 608 h 1522"/>
                      <a:gd name="T106" fmla="*/ 37 w 2591"/>
                      <a:gd name="T107" fmla="*/ 726 h 1522"/>
                      <a:gd name="T108" fmla="*/ 0 w 2591"/>
                      <a:gd name="T109" fmla="*/ 793 h 1522"/>
                      <a:gd name="T110" fmla="*/ 257 w 2591"/>
                      <a:gd name="T111" fmla="*/ 1302 h 1522"/>
                      <a:gd name="T112" fmla="*/ 291 w 2591"/>
                      <a:gd name="T113" fmla="*/ 1522 h 1522"/>
                      <a:gd name="T114" fmla="*/ 463 w 2591"/>
                      <a:gd name="T115" fmla="*/ 1302 h 1522"/>
                      <a:gd name="T116" fmla="*/ 498 w 2591"/>
                      <a:gd name="T117" fmla="*/ 1522 h 1522"/>
                      <a:gd name="T118" fmla="*/ 2297 w 2591"/>
                      <a:gd name="T119" fmla="*/ 1302 h 1522"/>
                      <a:gd name="T120" fmla="*/ 2357 w 2591"/>
                      <a:gd name="T121" fmla="*/ 1280 h 1522"/>
                      <a:gd name="T122" fmla="*/ 2579 w 2591"/>
                      <a:gd name="T123" fmla="*/ 720 h 152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591"/>
                      <a:gd name="T187" fmla="*/ 0 h 1522"/>
                      <a:gd name="T188" fmla="*/ 2591 w 2591"/>
                      <a:gd name="T189" fmla="*/ 1522 h 152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591" h="1522">
                        <a:moveTo>
                          <a:pt x="2579" y="720"/>
                        </a:moveTo>
                        <a:lnTo>
                          <a:pt x="2584" y="679"/>
                        </a:lnTo>
                        <a:lnTo>
                          <a:pt x="2589" y="631"/>
                        </a:lnTo>
                        <a:lnTo>
                          <a:pt x="2591" y="575"/>
                        </a:lnTo>
                        <a:lnTo>
                          <a:pt x="2587" y="514"/>
                        </a:lnTo>
                        <a:lnTo>
                          <a:pt x="2584" y="477"/>
                        </a:lnTo>
                        <a:lnTo>
                          <a:pt x="2579" y="441"/>
                        </a:lnTo>
                        <a:lnTo>
                          <a:pt x="2572" y="407"/>
                        </a:lnTo>
                        <a:lnTo>
                          <a:pt x="2564" y="375"/>
                        </a:lnTo>
                        <a:lnTo>
                          <a:pt x="2553" y="346"/>
                        </a:lnTo>
                        <a:lnTo>
                          <a:pt x="2543" y="317"/>
                        </a:lnTo>
                        <a:lnTo>
                          <a:pt x="2531" y="292"/>
                        </a:lnTo>
                        <a:lnTo>
                          <a:pt x="2520" y="268"/>
                        </a:lnTo>
                        <a:lnTo>
                          <a:pt x="2518" y="270"/>
                        </a:lnTo>
                        <a:lnTo>
                          <a:pt x="2513" y="273"/>
                        </a:lnTo>
                        <a:lnTo>
                          <a:pt x="2503" y="278"/>
                        </a:lnTo>
                        <a:lnTo>
                          <a:pt x="2491" y="285"/>
                        </a:lnTo>
                        <a:lnTo>
                          <a:pt x="2477" y="295"/>
                        </a:lnTo>
                        <a:lnTo>
                          <a:pt x="2458" y="305"/>
                        </a:lnTo>
                        <a:lnTo>
                          <a:pt x="2438" y="317"/>
                        </a:lnTo>
                        <a:lnTo>
                          <a:pt x="2416" y="329"/>
                        </a:lnTo>
                        <a:lnTo>
                          <a:pt x="2391" y="343"/>
                        </a:lnTo>
                        <a:lnTo>
                          <a:pt x="2363" y="358"/>
                        </a:lnTo>
                        <a:lnTo>
                          <a:pt x="2335" y="373"/>
                        </a:lnTo>
                        <a:lnTo>
                          <a:pt x="2304" y="387"/>
                        </a:lnTo>
                        <a:lnTo>
                          <a:pt x="2272" y="402"/>
                        </a:lnTo>
                        <a:lnTo>
                          <a:pt x="2238" y="417"/>
                        </a:lnTo>
                        <a:lnTo>
                          <a:pt x="2204" y="433"/>
                        </a:lnTo>
                        <a:lnTo>
                          <a:pt x="2168" y="446"/>
                        </a:lnTo>
                        <a:lnTo>
                          <a:pt x="2141" y="457"/>
                        </a:lnTo>
                        <a:lnTo>
                          <a:pt x="2116" y="465"/>
                        </a:lnTo>
                        <a:lnTo>
                          <a:pt x="2090" y="474"/>
                        </a:lnTo>
                        <a:lnTo>
                          <a:pt x="2065" y="482"/>
                        </a:lnTo>
                        <a:lnTo>
                          <a:pt x="2039" y="489"/>
                        </a:lnTo>
                        <a:lnTo>
                          <a:pt x="2017" y="496"/>
                        </a:lnTo>
                        <a:lnTo>
                          <a:pt x="1993" y="501"/>
                        </a:lnTo>
                        <a:lnTo>
                          <a:pt x="1973" y="506"/>
                        </a:lnTo>
                        <a:lnTo>
                          <a:pt x="1951" y="511"/>
                        </a:lnTo>
                        <a:lnTo>
                          <a:pt x="1932" y="514"/>
                        </a:lnTo>
                        <a:lnTo>
                          <a:pt x="1914" y="519"/>
                        </a:lnTo>
                        <a:lnTo>
                          <a:pt x="1897" y="523"/>
                        </a:lnTo>
                        <a:lnTo>
                          <a:pt x="1881" y="524"/>
                        </a:lnTo>
                        <a:lnTo>
                          <a:pt x="1866" y="528"/>
                        </a:lnTo>
                        <a:lnTo>
                          <a:pt x="1854" y="530"/>
                        </a:lnTo>
                        <a:lnTo>
                          <a:pt x="1842" y="531"/>
                        </a:lnTo>
                        <a:lnTo>
                          <a:pt x="1842" y="460"/>
                        </a:lnTo>
                        <a:lnTo>
                          <a:pt x="1926" y="441"/>
                        </a:lnTo>
                        <a:lnTo>
                          <a:pt x="1970" y="348"/>
                        </a:lnTo>
                        <a:lnTo>
                          <a:pt x="1617" y="428"/>
                        </a:lnTo>
                        <a:lnTo>
                          <a:pt x="1584" y="416"/>
                        </a:lnTo>
                        <a:lnTo>
                          <a:pt x="1554" y="404"/>
                        </a:lnTo>
                        <a:lnTo>
                          <a:pt x="1520" y="390"/>
                        </a:lnTo>
                        <a:lnTo>
                          <a:pt x="1488" y="378"/>
                        </a:lnTo>
                        <a:lnTo>
                          <a:pt x="1454" y="365"/>
                        </a:lnTo>
                        <a:lnTo>
                          <a:pt x="1420" y="350"/>
                        </a:lnTo>
                        <a:lnTo>
                          <a:pt x="1386" y="336"/>
                        </a:lnTo>
                        <a:lnTo>
                          <a:pt x="1352" y="321"/>
                        </a:lnTo>
                        <a:lnTo>
                          <a:pt x="1296" y="295"/>
                        </a:lnTo>
                        <a:lnTo>
                          <a:pt x="1243" y="268"/>
                        </a:lnTo>
                        <a:lnTo>
                          <a:pt x="1191" y="241"/>
                        </a:lnTo>
                        <a:lnTo>
                          <a:pt x="1140" y="214"/>
                        </a:lnTo>
                        <a:lnTo>
                          <a:pt x="1092" y="187"/>
                        </a:lnTo>
                        <a:lnTo>
                          <a:pt x="1047" y="160"/>
                        </a:lnTo>
                        <a:lnTo>
                          <a:pt x="1004" y="134"/>
                        </a:lnTo>
                        <a:lnTo>
                          <a:pt x="965" y="110"/>
                        </a:lnTo>
                        <a:lnTo>
                          <a:pt x="928" y="87"/>
                        </a:lnTo>
                        <a:lnTo>
                          <a:pt x="896" y="66"/>
                        </a:lnTo>
                        <a:lnTo>
                          <a:pt x="868" y="47"/>
                        </a:lnTo>
                        <a:lnTo>
                          <a:pt x="845" y="31"/>
                        </a:lnTo>
                        <a:lnTo>
                          <a:pt x="826" y="19"/>
                        </a:lnTo>
                        <a:lnTo>
                          <a:pt x="812" y="8"/>
                        </a:lnTo>
                        <a:lnTo>
                          <a:pt x="804" y="2"/>
                        </a:lnTo>
                        <a:lnTo>
                          <a:pt x="800" y="0"/>
                        </a:lnTo>
                        <a:lnTo>
                          <a:pt x="778" y="36"/>
                        </a:lnTo>
                        <a:lnTo>
                          <a:pt x="758" y="75"/>
                        </a:lnTo>
                        <a:lnTo>
                          <a:pt x="739" y="119"/>
                        </a:lnTo>
                        <a:lnTo>
                          <a:pt x="722" y="165"/>
                        </a:lnTo>
                        <a:lnTo>
                          <a:pt x="705" y="214"/>
                        </a:lnTo>
                        <a:lnTo>
                          <a:pt x="692" y="266"/>
                        </a:lnTo>
                        <a:lnTo>
                          <a:pt x="680" y="321"/>
                        </a:lnTo>
                        <a:lnTo>
                          <a:pt x="670" y="378"/>
                        </a:lnTo>
                        <a:lnTo>
                          <a:pt x="614" y="361"/>
                        </a:lnTo>
                        <a:lnTo>
                          <a:pt x="558" y="343"/>
                        </a:lnTo>
                        <a:lnTo>
                          <a:pt x="504" y="324"/>
                        </a:lnTo>
                        <a:lnTo>
                          <a:pt x="453" y="305"/>
                        </a:lnTo>
                        <a:lnTo>
                          <a:pt x="403" y="285"/>
                        </a:lnTo>
                        <a:lnTo>
                          <a:pt x="358" y="266"/>
                        </a:lnTo>
                        <a:lnTo>
                          <a:pt x="313" y="248"/>
                        </a:lnTo>
                        <a:lnTo>
                          <a:pt x="273" y="231"/>
                        </a:lnTo>
                        <a:lnTo>
                          <a:pt x="235" y="214"/>
                        </a:lnTo>
                        <a:lnTo>
                          <a:pt x="203" y="199"/>
                        </a:lnTo>
                        <a:lnTo>
                          <a:pt x="174" y="185"/>
                        </a:lnTo>
                        <a:lnTo>
                          <a:pt x="151" y="173"/>
                        </a:lnTo>
                        <a:lnTo>
                          <a:pt x="130" y="163"/>
                        </a:lnTo>
                        <a:lnTo>
                          <a:pt x="117" y="156"/>
                        </a:lnTo>
                        <a:lnTo>
                          <a:pt x="108" y="151"/>
                        </a:lnTo>
                        <a:lnTo>
                          <a:pt x="105" y="149"/>
                        </a:lnTo>
                        <a:lnTo>
                          <a:pt x="88" y="188"/>
                        </a:lnTo>
                        <a:lnTo>
                          <a:pt x="72" y="232"/>
                        </a:lnTo>
                        <a:lnTo>
                          <a:pt x="59" y="280"/>
                        </a:lnTo>
                        <a:lnTo>
                          <a:pt x="49" y="329"/>
                        </a:lnTo>
                        <a:lnTo>
                          <a:pt x="39" y="384"/>
                        </a:lnTo>
                        <a:lnTo>
                          <a:pt x="32" y="440"/>
                        </a:lnTo>
                        <a:lnTo>
                          <a:pt x="28" y="497"/>
                        </a:lnTo>
                        <a:lnTo>
                          <a:pt x="27" y="557"/>
                        </a:lnTo>
                        <a:lnTo>
                          <a:pt x="28" y="608"/>
                        </a:lnTo>
                        <a:lnTo>
                          <a:pt x="32" y="667"/>
                        </a:lnTo>
                        <a:lnTo>
                          <a:pt x="37" y="726"/>
                        </a:lnTo>
                        <a:lnTo>
                          <a:pt x="44" y="782"/>
                        </a:lnTo>
                        <a:lnTo>
                          <a:pt x="0" y="793"/>
                        </a:lnTo>
                        <a:lnTo>
                          <a:pt x="152" y="1302"/>
                        </a:lnTo>
                        <a:lnTo>
                          <a:pt x="257" y="1302"/>
                        </a:lnTo>
                        <a:lnTo>
                          <a:pt x="257" y="1522"/>
                        </a:lnTo>
                        <a:lnTo>
                          <a:pt x="291" y="1522"/>
                        </a:lnTo>
                        <a:lnTo>
                          <a:pt x="291" y="1302"/>
                        </a:lnTo>
                        <a:lnTo>
                          <a:pt x="463" y="1302"/>
                        </a:lnTo>
                        <a:lnTo>
                          <a:pt x="463" y="1522"/>
                        </a:lnTo>
                        <a:lnTo>
                          <a:pt x="498" y="1522"/>
                        </a:lnTo>
                        <a:lnTo>
                          <a:pt x="498" y="1302"/>
                        </a:lnTo>
                        <a:lnTo>
                          <a:pt x="2297" y="1302"/>
                        </a:lnTo>
                        <a:lnTo>
                          <a:pt x="2297" y="1280"/>
                        </a:lnTo>
                        <a:lnTo>
                          <a:pt x="2357" y="1280"/>
                        </a:lnTo>
                        <a:lnTo>
                          <a:pt x="2581" y="720"/>
                        </a:lnTo>
                        <a:lnTo>
                          <a:pt x="2579" y="720"/>
                        </a:lnTo>
                        <a:close/>
                      </a:path>
                    </a:pathLst>
                  </a:custGeom>
                  <a:solidFill>
                    <a:srgbClr val="DDD6BA"/>
                  </a:solidFill>
                  <a:ln w="9525">
                    <a:noFill/>
                    <a:round/>
                    <a:headEnd/>
                    <a:tailEnd/>
                  </a:ln>
                </p:spPr>
                <p:txBody>
                  <a:bodyPr/>
                  <a:lstStyle/>
                  <a:p>
                    <a:endParaRPr lang="en-US"/>
                  </a:p>
                </p:txBody>
              </p:sp>
              <p:sp>
                <p:nvSpPr>
                  <p:cNvPr id="40757" name="Freeform 84"/>
                  <p:cNvSpPr>
                    <a:spLocks/>
                  </p:cNvSpPr>
                  <p:nvPr/>
                </p:nvSpPr>
                <p:spPr bwMode="auto">
                  <a:xfrm>
                    <a:off x="1430" y="1387"/>
                    <a:ext cx="2978" cy="1242"/>
                  </a:xfrm>
                  <a:custGeom>
                    <a:avLst/>
                    <a:gdLst>
                      <a:gd name="T0" fmla="*/ 0 w 2978"/>
                      <a:gd name="T1" fmla="*/ 1242 h 1242"/>
                      <a:gd name="T2" fmla="*/ 0 w 2978"/>
                      <a:gd name="T3" fmla="*/ 816 h 1242"/>
                      <a:gd name="T4" fmla="*/ 263 w 2978"/>
                      <a:gd name="T5" fmla="*/ 762 h 1242"/>
                      <a:gd name="T6" fmla="*/ 241 w 2978"/>
                      <a:gd name="T7" fmla="*/ 434 h 1242"/>
                      <a:gd name="T8" fmla="*/ 269 w 2978"/>
                      <a:gd name="T9" fmla="*/ 265 h 1242"/>
                      <a:gd name="T10" fmla="*/ 322 w 2978"/>
                      <a:gd name="T11" fmla="*/ 154 h 1242"/>
                      <a:gd name="T12" fmla="*/ 885 w 2978"/>
                      <a:gd name="T13" fmla="*/ 365 h 1242"/>
                      <a:gd name="T14" fmla="*/ 923 w 2978"/>
                      <a:gd name="T15" fmla="*/ 187 h 1242"/>
                      <a:gd name="T16" fmla="*/ 960 w 2978"/>
                      <a:gd name="T17" fmla="*/ 69 h 1242"/>
                      <a:gd name="T18" fmla="*/ 991 w 2978"/>
                      <a:gd name="T19" fmla="*/ 0 h 1242"/>
                      <a:gd name="T20" fmla="*/ 1126 w 2978"/>
                      <a:gd name="T21" fmla="*/ 69 h 1242"/>
                      <a:gd name="T22" fmla="*/ 1359 w 2978"/>
                      <a:gd name="T23" fmla="*/ 210 h 1242"/>
                      <a:gd name="T24" fmla="*/ 1508 w 2978"/>
                      <a:gd name="T25" fmla="*/ 280 h 1242"/>
                      <a:gd name="T26" fmla="*/ 1686 w 2978"/>
                      <a:gd name="T27" fmla="*/ 358 h 1242"/>
                      <a:gd name="T28" fmla="*/ 1807 w 2978"/>
                      <a:gd name="T29" fmla="*/ 404 h 1242"/>
                      <a:gd name="T30" fmla="*/ 2017 w 2978"/>
                      <a:gd name="T31" fmla="*/ 349 h 1242"/>
                      <a:gd name="T32" fmla="*/ 2009 w 2978"/>
                      <a:gd name="T33" fmla="*/ 506 h 1242"/>
                      <a:gd name="T34" fmla="*/ 2107 w 2978"/>
                      <a:gd name="T35" fmla="*/ 482 h 1242"/>
                      <a:gd name="T36" fmla="*/ 2309 w 2978"/>
                      <a:gd name="T37" fmla="*/ 428 h 1242"/>
                      <a:gd name="T38" fmla="*/ 2498 w 2978"/>
                      <a:gd name="T39" fmla="*/ 349 h 1242"/>
                      <a:gd name="T40" fmla="*/ 2633 w 2978"/>
                      <a:gd name="T41" fmla="*/ 280 h 1242"/>
                      <a:gd name="T42" fmla="*/ 2693 w 2978"/>
                      <a:gd name="T43" fmla="*/ 241 h 1242"/>
                      <a:gd name="T44" fmla="*/ 2738 w 2978"/>
                      <a:gd name="T45" fmla="*/ 365 h 1242"/>
                      <a:gd name="T46" fmla="*/ 2738 w 2978"/>
                      <a:gd name="T47" fmla="*/ 451 h 1242"/>
                      <a:gd name="T48" fmla="*/ 2752 w 2978"/>
                      <a:gd name="T49" fmla="*/ 536 h 1242"/>
                      <a:gd name="T50" fmla="*/ 2738 w 2978"/>
                      <a:gd name="T51" fmla="*/ 669 h 1242"/>
                      <a:gd name="T52" fmla="*/ 2978 w 2978"/>
                      <a:gd name="T53" fmla="*/ 731 h 1242"/>
                      <a:gd name="T54" fmla="*/ 2978 w 2978"/>
                      <a:gd name="T55" fmla="*/ 1219 h 1242"/>
                      <a:gd name="T56" fmla="*/ 2408 w 2978"/>
                      <a:gd name="T57" fmla="*/ 1219 h 1242"/>
                      <a:gd name="T58" fmla="*/ 0 w 2978"/>
                      <a:gd name="T59" fmla="*/ 1242 h 12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978"/>
                      <a:gd name="T91" fmla="*/ 0 h 1242"/>
                      <a:gd name="T92" fmla="*/ 2978 w 2978"/>
                      <a:gd name="T93" fmla="*/ 1242 h 12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978" h="1242">
                        <a:moveTo>
                          <a:pt x="0" y="1242"/>
                        </a:moveTo>
                        <a:lnTo>
                          <a:pt x="0" y="816"/>
                        </a:lnTo>
                        <a:lnTo>
                          <a:pt x="263" y="762"/>
                        </a:lnTo>
                        <a:lnTo>
                          <a:pt x="241" y="434"/>
                        </a:lnTo>
                        <a:lnTo>
                          <a:pt x="269" y="265"/>
                        </a:lnTo>
                        <a:lnTo>
                          <a:pt x="322" y="154"/>
                        </a:lnTo>
                        <a:lnTo>
                          <a:pt x="885" y="365"/>
                        </a:lnTo>
                        <a:lnTo>
                          <a:pt x="923" y="187"/>
                        </a:lnTo>
                        <a:lnTo>
                          <a:pt x="960" y="69"/>
                        </a:lnTo>
                        <a:lnTo>
                          <a:pt x="991" y="0"/>
                        </a:lnTo>
                        <a:lnTo>
                          <a:pt x="1126" y="69"/>
                        </a:lnTo>
                        <a:lnTo>
                          <a:pt x="1359" y="210"/>
                        </a:lnTo>
                        <a:lnTo>
                          <a:pt x="1508" y="280"/>
                        </a:lnTo>
                        <a:lnTo>
                          <a:pt x="1686" y="358"/>
                        </a:lnTo>
                        <a:lnTo>
                          <a:pt x="1807" y="404"/>
                        </a:lnTo>
                        <a:lnTo>
                          <a:pt x="2017" y="349"/>
                        </a:lnTo>
                        <a:lnTo>
                          <a:pt x="2009" y="506"/>
                        </a:lnTo>
                        <a:lnTo>
                          <a:pt x="2107" y="482"/>
                        </a:lnTo>
                        <a:lnTo>
                          <a:pt x="2309" y="428"/>
                        </a:lnTo>
                        <a:lnTo>
                          <a:pt x="2498" y="349"/>
                        </a:lnTo>
                        <a:lnTo>
                          <a:pt x="2633" y="280"/>
                        </a:lnTo>
                        <a:lnTo>
                          <a:pt x="2693" y="241"/>
                        </a:lnTo>
                        <a:lnTo>
                          <a:pt x="2738" y="365"/>
                        </a:lnTo>
                        <a:lnTo>
                          <a:pt x="2738" y="451"/>
                        </a:lnTo>
                        <a:lnTo>
                          <a:pt x="2752" y="536"/>
                        </a:lnTo>
                        <a:lnTo>
                          <a:pt x="2738" y="669"/>
                        </a:lnTo>
                        <a:lnTo>
                          <a:pt x="2978" y="731"/>
                        </a:lnTo>
                        <a:lnTo>
                          <a:pt x="2978" y="1219"/>
                        </a:lnTo>
                        <a:lnTo>
                          <a:pt x="2408" y="1219"/>
                        </a:lnTo>
                        <a:lnTo>
                          <a:pt x="0" y="1242"/>
                        </a:lnTo>
                        <a:close/>
                      </a:path>
                    </a:pathLst>
                  </a:custGeom>
                  <a:solidFill>
                    <a:srgbClr val="FFFFFF"/>
                  </a:solidFill>
                  <a:ln w="9525">
                    <a:noFill/>
                    <a:round/>
                    <a:headEnd/>
                    <a:tailEnd/>
                  </a:ln>
                </p:spPr>
                <p:txBody>
                  <a:bodyPr/>
                  <a:lstStyle/>
                  <a:p>
                    <a:endParaRPr lang="en-US"/>
                  </a:p>
                </p:txBody>
              </p:sp>
              <p:sp>
                <p:nvSpPr>
                  <p:cNvPr id="40758" name="Freeform 85"/>
                  <p:cNvSpPr>
                    <a:spLocks/>
                  </p:cNvSpPr>
                  <p:nvPr/>
                </p:nvSpPr>
                <p:spPr bwMode="auto">
                  <a:xfrm>
                    <a:off x="3447" y="1923"/>
                    <a:ext cx="954" cy="598"/>
                  </a:xfrm>
                  <a:custGeom>
                    <a:avLst/>
                    <a:gdLst>
                      <a:gd name="T0" fmla="*/ 0 w 954"/>
                      <a:gd name="T1" fmla="*/ 598 h 598"/>
                      <a:gd name="T2" fmla="*/ 954 w 954"/>
                      <a:gd name="T3" fmla="*/ 589 h 598"/>
                      <a:gd name="T4" fmla="*/ 939 w 954"/>
                      <a:gd name="T5" fmla="*/ 211 h 598"/>
                      <a:gd name="T6" fmla="*/ 7 w 954"/>
                      <a:gd name="T7" fmla="*/ 0 h 598"/>
                      <a:gd name="T8" fmla="*/ 0 w 954"/>
                      <a:gd name="T9" fmla="*/ 598 h 598"/>
                      <a:gd name="T10" fmla="*/ 0 60000 65536"/>
                      <a:gd name="T11" fmla="*/ 0 60000 65536"/>
                      <a:gd name="T12" fmla="*/ 0 60000 65536"/>
                      <a:gd name="T13" fmla="*/ 0 60000 65536"/>
                      <a:gd name="T14" fmla="*/ 0 60000 65536"/>
                      <a:gd name="T15" fmla="*/ 0 w 954"/>
                      <a:gd name="T16" fmla="*/ 0 h 598"/>
                      <a:gd name="T17" fmla="*/ 954 w 954"/>
                      <a:gd name="T18" fmla="*/ 598 h 598"/>
                    </a:gdLst>
                    <a:ahLst/>
                    <a:cxnLst>
                      <a:cxn ang="T10">
                        <a:pos x="T0" y="T1"/>
                      </a:cxn>
                      <a:cxn ang="T11">
                        <a:pos x="T2" y="T3"/>
                      </a:cxn>
                      <a:cxn ang="T12">
                        <a:pos x="T4" y="T5"/>
                      </a:cxn>
                      <a:cxn ang="T13">
                        <a:pos x="T6" y="T7"/>
                      </a:cxn>
                      <a:cxn ang="T14">
                        <a:pos x="T8" y="T9"/>
                      </a:cxn>
                    </a:cxnLst>
                    <a:rect l="T15" t="T16" r="T17" b="T18"/>
                    <a:pathLst>
                      <a:path w="954" h="598">
                        <a:moveTo>
                          <a:pt x="0" y="598"/>
                        </a:moveTo>
                        <a:lnTo>
                          <a:pt x="954" y="589"/>
                        </a:lnTo>
                        <a:lnTo>
                          <a:pt x="939" y="211"/>
                        </a:lnTo>
                        <a:lnTo>
                          <a:pt x="7" y="0"/>
                        </a:lnTo>
                        <a:lnTo>
                          <a:pt x="0" y="598"/>
                        </a:lnTo>
                        <a:close/>
                      </a:path>
                    </a:pathLst>
                  </a:custGeom>
                  <a:solidFill>
                    <a:srgbClr val="CCCCCC"/>
                  </a:solidFill>
                  <a:ln w="9525">
                    <a:noFill/>
                    <a:round/>
                    <a:headEnd/>
                    <a:tailEnd/>
                  </a:ln>
                </p:spPr>
                <p:txBody>
                  <a:bodyPr/>
                  <a:lstStyle/>
                  <a:p>
                    <a:endParaRPr lang="en-US"/>
                  </a:p>
                </p:txBody>
              </p:sp>
              <p:sp>
                <p:nvSpPr>
                  <p:cNvPr id="40759" name="Freeform 86"/>
                  <p:cNvSpPr>
                    <a:spLocks/>
                  </p:cNvSpPr>
                  <p:nvPr/>
                </p:nvSpPr>
                <p:spPr bwMode="auto">
                  <a:xfrm>
                    <a:off x="3434" y="1923"/>
                    <a:ext cx="965" cy="335"/>
                  </a:xfrm>
                  <a:custGeom>
                    <a:avLst/>
                    <a:gdLst>
                      <a:gd name="T0" fmla="*/ 0 w 965"/>
                      <a:gd name="T1" fmla="*/ 0 h 335"/>
                      <a:gd name="T2" fmla="*/ 0 w 965"/>
                      <a:gd name="T3" fmla="*/ 133 h 335"/>
                      <a:gd name="T4" fmla="*/ 965 w 965"/>
                      <a:gd name="T5" fmla="*/ 335 h 335"/>
                      <a:gd name="T6" fmla="*/ 965 w 965"/>
                      <a:gd name="T7" fmla="*/ 211 h 335"/>
                      <a:gd name="T8" fmla="*/ 0 w 965"/>
                      <a:gd name="T9" fmla="*/ 0 h 335"/>
                      <a:gd name="T10" fmla="*/ 0 60000 65536"/>
                      <a:gd name="T11" fmla="*/ 0 60000 65536"/>
                      <a:gd name="T12" fmla="*/ 0 60000 65536"/>
                      <a:gd name="T13" fmla="*/ 0 60000 65536"/>
                      <a:gd name="T14" fmla="*/ 0 60000 65536"/>
                      <a:gd name="T15" fmla="*/ 0 w 965"/>
                      <a:gd name="T16" fmla="*/ 0 h 335"/>
                      <a:gd name="T17" fmla="*/ 965 w 965"/>
                      <a:gd name="T18" fmla="*/ 335 h 335"/>
                    </a:gdLst>
                    <a:ahLst/>
                    <a:cxnLst>
                      <a:cxn ang="T10">
                        <a:pos x="T0" y="T1"/>
                      </a:cxn>
                      <a:cxn ang="T11">
                        <a:pos x="T2" y="T3"/>
                      </a:cxn>
                      <a:cxn ang="T12">
                        <a:pos x="T4" y="T5"/>
                      </a:cxn>
                      <a:cxn ang="T13">
                        <a:pos x="T6" y="T7"/>
                      </a:cxn>
                      <a:cxn ang="T14">
                        <a:pos x="T8" y="T9"/>
                      </a:cxn>
                    </a:cxnLst>
                    <a:rect l="T15" t="T16" r="T17" b="T18"/>
                    <a:pathLst>
                      <a:path w="965" h="335">
                        <a:moveTo>
                          <a:pt x="0" y="0"/>
                        </a:moveTo>
                        <a:lnTo>
                          <a:pt x="0" y="133"/>
                        </a:lnTo>
                        <a:lnTo>
                          <a:pt x="965" y="335"/>
                        </a:lnTo>
                        <a:lnTo>
                          <a:pt x="965" y="211"/>
                        </a:lnTo>
                        <a:lnTo>
                          <a:pt x="0" y="0"/>
                        </a:lnTo>
                        <a:close/>
                      </a:path>
                    </a:pathLst>
                  </a:custGeom>
                  <a:solidFill>
                    <a:srgbClr val="AFAFAF"/>
                  </a:solidFill>
                  <a:ln w="9525">
                    <a:noFill/>
                    <a:round/>
                    <a:headEnd/>
                    <a:tailEnd/>
                  </a:ln>
                </p:spPr>
                <p:txBody>
                  <a:bodyPr/>
                  <a:lstStyle/>
                  <a:p>
                    <a:endParaRPr lang="en-US"/>
                  </a:p>
                </p:txBody>
              </p:sp>
              <p:sp>
                <p:nvSpPr>
                  <p:cNvPr id="40760" name="Freeform 87"/>
                  <p:cNvSpPr>
                    <a:spLocks/>
                  </p:cNvSpPr>
                  <p:nvPr/>
                </p:nvSpPr>
                <p:spPr bwMode="auto">
                  <a:xfrm>
                    <a:off x="1693" y="1806"/>
                    <a:ext cx="1223" cy="319"/>
                  </a:xfrm>
                  <a:custGeom>
                    <a:avLst/>
                    <a:gdLst>
                      <a:gd name="T0" fmla="*/ 0 w 1223"/>
                      <a:gd name="T1" fmla="*/ 171 h 319"/>
                      <a:gd name="T2" fmla="*/ 818 w 1223"/>
                      <a:gd name="T3" fmla="*/ 0 h 319"/>
                      <a:gd name="T4" fmla="*/ 1223 w 1223"/>
                      <a:gd name="T5" fmla="*/ 48 h 319"/>
                      <a:gd name="T6" fmla="*/ 15 w 1223"/>
                      <a:gd name="T7" fmla="*/ 319 h 319"/>
                      <a:gd name="T8" fmla="*/ 0 w 1223"/>
                      <a:gd name="T9" fmla="*/ 171 h 319"/>
                      <a:gd name="T10" fmla="*/ 0 60000 65536"/>
                      <a:gd name="T11" fmla="*/ 0 60000 65536"/>
                      <a:gd name="T12" fmla="*/ 0 60000 65536"/>
                      <a:gd name="T13" fmla="*/ 0 60000 65536"/>
                      <a:gd name="T14" fmla="*/ 0 60000 65536"/>
                      <a:gd name="T15" fmla="*/ 0 w 1223"/>
                      <a:gd name="T16" fmla="*/ 0 h 319"/>
                      <a:gd name="T17" fmla="*/ 1223 w 1223"/>
                      <a:gd name="T18" fmla="*/ 319 h 319"/>
                    </a:gdLst>
                    <a:ahLst/>
                    <a:cxnLst>
                      <a:cxn ang="T10">
                        <a:pos x="T0" y="T1"/>
                      </a:cxn>
                      <a:cxn ang="T11">
                        <a:pos x="T2" y="T3"/>
                      </a:cxn>
                      <a:cxn ang="T12">
                        <a:pos x="T4" y="T5"/>
                      </a:cxn>
                      <a:cxn ang="T13">
                        <a:pos x="T6" y="T7"/>
                      </a:cxn>
                      <a:cxn ang="T14">
                        <a:pos x="T8" y="T9"/>
                      </a:cxn>
                    </a:cxnLst>
                    <a:rect l="T15" t="T16" r="T17" b="T18"/>
                    <a:pathLst>
                      <a:path w="1223" h="319">
                        <a:moveTo>
                          <a:pt x="0" y="171"/>
                        </a:moveTo>
                        <a:lnTo>
                          <a:pt x="818" y="0"/>
                        </a:lnTo>
                        <a:lnTo>
                          <a:pt x="1223" y="48"/>
                        </a:lnTo>
                        <a:lnTo>
                          <a:pt x="15" y="319"/>
                        </a:lnTo>
                        <a:lnTo>
                          <a:pt x="0" y="171"/>
                        </a:lnTo>
                        <a:close/>
                      </a:path>
                    </a:pathLst>
                  </a:custGeom>
                  <a:solidFill>
                    <a:srgbClr val="CCCCCC"/>
                  </a:solidFill>
                  <a:ln w="9525">
                    <a:noFill/>
                    <a:round/>
                    <a:headEnd/>
                    <a:tailEnd/>
                  </a:ln>
                </p:spPr>
                <p:txBody>
                  <a:bodyPr/>
                  <a:lstStyle/>
                  <a:p>
                    <a:endParaRPr lang="en-US"/>
                  </a:p>
                </p:txBody>
              </p:sp>
              <p:sp>
                <p:nvSpPr>
                  <p:cNvPr id="40761" name="Freeform 88"/>
                  <p:cNvSpPr>
                    <a:spLocks/>
                  </p:cNvSpPr>
                  <p:nvPr/>
                </p:nvSpPr>
                <p:spPr bwMode="auto">
                  <a:xfrm>
                    <a:off x="1438" y="1760"/>
                    <a:ext cx="2009" cy="574"/>
                  </a:xfrm>
                  <a:custGeom>
                    <a:avLst/>
                    <a:gdLst>
                      <a:gd name="T0" fmla="*/ 0 w 2009"/>
                      <a:gd name="T1" fmla="*/ 574 h 574"/>
                      <a:gd name="T2" fmla="*/ 1987 w 2009"/>
                      <a:gd name="T3" fmla="*/ 124 h 574"/>
                      <a:gd name="T4" fmla="*/ 2009 w 2009"/>
                      <a:gd name="T5" fmla="*/ 0 h 574"/>
                      <a:gd name="T6" fmla="*/ 0 w 2009"/>
                      <a:gd name="T7" fmla="*/ 443 h 574"/>
                      <a:gd name="T8" fmla="*/ 0 w 2009"/>
                      <a:gd name="T9" fmla="*/ 574 h 574"/>
                      <a:gd name="T10" fmla="*/ 0 60000 65536"/>
                      <a:gd name="T11" fmla="*/ 0 60000 65536"/>
                      <a:gd name="T12" fmla="*/ 0 60000 65536"/>
                      <a:gd name="T13" fmla="*/ 0 60000 65536"/>
                      <a:gd name="T14" fmla="*/ 0 60000 65536"/>
                      <a:gd name="T15" fmla="*/ 0 w 2009"/>
                      <a:gd name="T16" fmla="*/ 0 h 574"/>
                      <a:gd name="T17" fmla="*/ 2009 w 2009"/>
                      <a:gd name="T18" fmla="*/ 574 h 574"/>
                    </a:gdLst>
                    <a:ahLst/>
                    <a:cxnLst>
                      <a:cxn ang="T10">
                        <a:pos x="T0" y="T1"/>
                      </a:cxn>
                      <a:cxn ang="T11">
                        <a:pos x="T2" y="T3"/>
                      </a:cxn>
                      <a:cxn ang="T12">
                        <a:pos x="T4" y="T5"/>
                      </a:cxn>
                      <a:cxn ang="T13">
                        <a:pos x="T6" y="T7"/>
                      </a:cxn>
                      <a:cxn ang="T14">
                        <a:pos x="T8" y="T9"/>
                      </a:cxn>
                    </a:cxnLst>
                    <a:rect l="T15" t="T16" r="T17" b="T18"/>
                    <a:pathLst>
                      <a:path w="2009" h="574">
                        <a:moveTo>
                          <a:pt x="0" y="574"/>
                        </a:moveTo>
                        <a:lnTo>
                          <a:pt x="1987" y="124"/>
                        </a:lnTo>
                        <a:lnTo>
                          <a:pt x="2009" y="0"/>
                        </a:lnTo>
                        <a:lnTo>
                          <a:pt x="0" y="443"/>
                        </a:lnTo>
                        <a:lnTo>
                          <a:pt x="0" y="574"/>
                        </a:lnTo>
                        <a:close/>
                      </a:path>
                    </a:pathLst>
                  </a:custGeom>
                  <a:solidFill>
                    <a:srgbClr val="CCCCCC"/>
                  </a:solidFill>
                  <a:ln w="9525">
                    <a:noFill/>
                    <a:round/>
                    <a:headEnd/>
                    <a:tailEnd/>
                  </a:ln>
                </p:spPr>
                <p:txBody>
                  <a:bodyPr/>
                  <a:lstStyle/>
                  <a:p>
                    <a:endParaRPr lang="en-US"/>
                  </a:p>
                </p:txBody>
              </p:sp>
              <p:sp>
                <p:nvSpPr>
                  <p:cNvPr id="40762" name="Freeform 89"/>
                  <p:cNvSpPr>
                    <a:spLocks/>
                  </p:cNvSpPr>
                  <p:nvPr/>
                </p:nvSpPr>
                <p:spPr bwMode="auto">
                  <a:xfrm>
                    <a:off x="2158" y="2212"/>
                    <a:ext cx="1274" cy="324"/>
                  </a:xfrm>
                  <a:custGeom>
                    <a:avLst/>
                    <a:gdLst>
                      <a:gd name="T0" fmla="*/ 1274 w 1274"/>
                      <a:gd name="T1" fmla="*/ 15 h 324"/>
                      <a:gd name="T2" fmla="*/ 1116 w 1274"/>
                      <a:gd name="T3" fmla="*/ 324 h 324"/>
                      <a:gd name="T4" fmla="*/ 0 w 1274"/>
                      <a:gd name="T5" fmla="*/ 324 h 324"/>
                      <a:gd name="T6" fmla="*/ 269 w 1274"/>
                      <a:gd name="T7" fmla="*/ 0 h 324"/>
                      <a:gd name="T8" fmla="*/ 1274 w 1274"/>
                      <a:gd name="T9" fmla="*/ 15 h 324"/>
                      <a:gd name="T10" fmla="*/ 0 60000 65536"/>
                      <a:gd name="T11" fmla="*/ 0 60000 65536"/>
                      <a:gd name="T12" fmla="*/ 0 60000 65536"/>
                      <a:gd name="T13" fmla="*/ 0 60000 65536"/>
                      <a:gd name="T14" fmla="*/ 0 60000 65536"/>
                      <a:gd name="T15" fmla="*/ 0 w 1274"/>
                      <a:gd name="T16" fmla="*/ 0 h 324"/>
                      <a:gd name="T17" fmla="*/ 1274 w 1274"/>
                      <a:gd name="T18" fmla="*/ 324 h 324"/>
                    </a:gdLst>
                    <a:ahLst/>
                    <a:cxnLst>
                      <a:cxn ang="T10">
                        <a:pos x="T0" y="T1"/>
                      </a:cxn>
                      <a:cxn ang="T11">
                        <a:pos x="T2" y="T3"/>
                      </a:cxn>
                      <a:cxn ang="T12">
                        <a:pos x="T4" y="T5"/>
                      </a:cxn>
                      <a:cxn ang="T13">
                        <a:pos x="T6" y="T7"/>
                      </a:cxn>
                      <a:cxn ang="T14">
                        <a:pos x="T8" y="T9"/>
                      </a:cxn>
                    </a:cxnLst>
                    <a:rect l="T15" t="T16" r="T17" b="T18"/>
                    <a:pathLst>
                      <a:path w="1274" h="324">
                        <a:moveTo>
                          <a:pt x="1274" y="15"/>
                        </a:moveTo>
                        <a:lnTo>
                          <a:pt x="1116" y="324"/>
                        </a:lnTo>
                        <a:lnTo>
                          <a:pt x="0" y="324"/>
                        </a:lnTo>
                        <a:lnTo>
                          <a:pt x="269" y="0"/>
                        </a:lnTo>
                        <a:lnTo>
                          <a:pt x="1274" y="15"/>
                        </a:lnTo>
                        <a:close/>
                      </a:path>
                    </a:pathLst>
                  </a:custGeom>
                  <a:solidFill>
                    <a:srgbClr val="CCCCCC"/>
                  </a:solidFill>
                  <a:ln w="9525">
                    <a:noFill/>
                    <a:round/>
                    <a:headEnd/>
                    <a:tailEnd/>
                  </a:ln>
                </p:spPr>
                <p:txBody>
                  <a:bodyPr/>
                  <a:lstStyle/>
                  <a:p>
                    <a:endParaRPr lang="en-US"/>
                  </a:p>
                </p:txBody>
              </p:sp>
              <p:sp>
                <p:nvSpPr>
                  <p:cNvPr id="40763" name="Freeform 90"/>
                  <p:cNvSpPr>
                    <a:spLocks/>
                  </p:cNvSpPr>
                  <p:nvPr/>
                </p:nvSpPr>
                <p:spPr bwMode="auto">
                  <a:xfrm>
                    <a:off x="3491" y="1628"/>
                    <a:ext cx="691" cy="412"/>
                  </a:xfrm>
                  <a:custGeom>
                    <a:avLst/>
                    <a:gdLst>
                      <a:gd name="T0" fmla="*/ 31 w 691"/>
                      <a:gd name="T1" fmla="*/ 241 h 412"/>
                      <a:gd name="T2" fmla="*/ 248 w 691"/>
                      <a:gd name="T3" fmla="*/ 193 h 412"/>
                      <a:gd name="T4" fmla="*/ 406 w 691"/>
                      <a:gd name="T5" fmla="*/ 117 h 412"/>
                      <a:gd name="T6" fmla="*/ 533 w 691"/>
                      <a:gd name="T7" fmla="*/ 63 h 412"/>
                      <a:gd name="T8" fmla="*/ 632 w 691"/>
                      <a:gd name="T9" fmla="*/ 0 h 412"/>
                      <a:gd name="T10" fmla="*/ 684 w 691"/>
                      <a:gd name="T11" fmla="*/ 124 h 412"/>
                      <a:gd name="T12" fmla="*/ 691 w 691"/>
                      <a:gd name="T13" fmla="*/ 241 h 412"/>
                      <a:gd name="T14" fmla="*/ 684 w 691"/>
                      <a:gd name="T15" fmla="*/ 343 h 412"/>
                      <a:gd name="T16" fmla="*/ 669 w 691"/>
                      <a:gd name="T17" fmla="*/ 412 h 412"/>
                      <a:gd name="T18" fmla="*/ 136 w 691"/>
                      <a:gd name="T19" fmla="*/ 319 h 412"/>
                      <a:gd name="T20" fmla="*/ 0 w 691"/>
                      <a:gd name="T21" fmla="*/ 287 h 412"/>
                      <a:gd name="T22" fmla="*/ 31 w 691"/>
                      <a:gd name="T23" fmla="*/ 241 h 4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91"/>
                      <a:gd name="T37" fmla="*/ 0 h 412"/>
                      <a:gd name="T38" fmla="*/ 691 w 691"/>
                      <a:gd name="T39" fmla="*/ 412 h 4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91" h="412">
                        <a:moveTo>
                          <a:pt x="31" y="241"/>
                        </a:moveTo>
                        <a:lnTo>
                          <a:pt x="248" y="193"/>
                        </a:lnTo>
                        <a:lnTo>
                          <a:pt x="406" y="117"/>
                        </a:lnTo>
                        <a:lnTo>
                          <a:pt x="533" y="63"/>
                        </a:lnTo>
                        <a:lnTo>
                          <a:pt x="632" y="0"/>
                        </a:lnTo>
                        <a:lnTo>
                          <a:pt x="684" y="124"/>
                        </a:lnTo>
                        <a:lnTo>
                          <a:pt x="691" y="241"/>
                        </a:lnTo>
                        <a:lnTo>
                          <a:pt x="684" y="343"/>
                        </a:lnTo>
                        <a:lnTo>
                          <a:pt x="669" y="412"/>
                        </a:lnTo>
                        <a:lnTo>
                          <a:pt x="136" y="319"/>
                        </a:lnTo>
                        <a:lnTo>
                          <a:pt x="0" y="287"/>
                        </a:lnTo>
                        <a:lnTo>
                          <a:pt x="31" y="241"/>
                        </a:lnTo>
                        <a:close/>
                      </a:path>
                    </a:pathLst>
                  </a:custGeom>
                  <a:solidFill>
                    <a:srgbClr val="CCCCCC"/>
                  </a:solidFill>
                  <a:ln w="9525">
                    <a:noFill/>
                    <a:round/>
                    <a:headEnd/>
                    <a:tailEnd/>
                  </a:ln>
                </p:spPr>
                <p:txBody>
                  <a:bodyPr/>
                  <a:lstStyle/>
                  <a:p>
                    <a:endParaRPr lang="en-US"/>
                  </a:p>
                </p:txBody>
              </p:sp>
              <p:sp>
                <p:nvSpPr>
                  <p:cNvPr id="40764" name="Freeform 91"/>
                  <p:cNvSpPr>
                    <a:spLocks/>
                  </p:cNvSpPr>
                  <p:nvPr/>
                </p:nvSpPr>
                <p:spPr bwMode="auto">
                  <a:xfrm>
                    <a:off x="2309" y="1511"/>
                    <a:ext cx="785" cy="349"/>
                  </a:xfrm>
                  <a:custGeom>
                    <a:avLst/>
                    <a:gdLst>
                      <a:gd name="T0" fmla="*/ 0 w 785"/>
                      <a:gd name="T1" fmla="*/ 234 h 349"/>
                      <a:gd name="T2" fmla="*/ 232 w 785"/>
                      <a:gd name="T3" fmla="*/ 288 h 349"/>
                      <a:gd name="T4" fmla="*/ 465 w 785"/>
                      <a:gd name="T5" fmla="*/ 334 h 349"/>
                      <a:gd name="T6" fmla="*/ 599 w 785"/>
                      <a:gd name="T7" fmla="*/ 349 h 349"/>
                      <a:gd name="T8" fmla="*/ 785 w 785"/>
                      <a:gd name="T9" fmla="*/ 310 h 349"/>
                      <a:gd name="T10" fmla="*/ 784 w 785"/>
                      <a:gd name="T11" fmla="*/ 310 h 349"/>
                      <a:gd name="T12" fmla="*/ 779 w 785"/>
                      <a:gd name="T13" fmla="*/ 309 h 349"/>
                      <a:gd name="T14" fmla="*/ 768 w 785"/>
                      <a:gd name="T15" fmla="*/ 307 h 349"/>
                      <a:gd name="T16" fmla="*/ 755 w 785"/>
                      <a:gd name="T17" fmla="*/ 305 h 349"/>
                      <a:gd name="T18" fmla="*/ 739 w 785"/>
                      <a:gd name="T19" fmla="*/ 302 h 349"/>
                      <a:gd name="T20" fmla="*/ 719 w 785"/>
                      <a:gd name="T21" fmla="*/ 298 h 349"/>
                      <a:gd name="T22" fmla="*/ 695 w 785"/>
                      <a:gd name="T23" fmla="*/ 293 h 349"/>
                      <a:gd name="T24" fmla="*/ 670 w 785"/>
                      <a:gd name="T25" fmla="*/ 287 h 349"/>
                      <a:gd name="T26" fmla="*/ 639 w 785"/>
                      <a:gd name="T27" fmla="*/ 280 h 349"/>
                      <a:gd name="T28" fmla="*/ 607 w 785"/>
                      <a:gd name="T29" fmla="*/ 271 h 349"/>
                      <a:gd name="T30" fmla="*/ 571 w 785"/>
                      <a:gd name="T31" fmla="*/ 261 h 349"/>
                      <a:gd name="T32" fmla="*/ 534 w 785"/>
                      <a:gd name="T33" fmla="*/ 249 h 349"/>
                      <a:gd name="T34" fmla="*/ 492 w 785"/>
                      <a:gd name="T35" fmla="*/ 236 h 349"/>
                      <a:gd name="T36" fmla="*/ 448 w 785"/>
                      <a:gd name="T37" fmla="*/ 222 h 349"/>
                      <a:gd name="T38" fmla="*/ 402 w 785"/>
                      <a:gd name="T39" fmla="*/ 205 h 349"/>
                      <a:gd name="T40" fmla="*/ 353 w 785"/>
                      <a:gd name="T41" fmla="*/ 186 h 349"/>
                      <a:gd name="T42" fmla="*/ 308 w 785"/>
                      <a:gd name="T43" fmla="*/ 169 h 349"/>
                      <a:gd name="T44" fmla="*/ 269 w 785"/>
                      <a:gd name="T45" fmla="*/ 151 h 349"/>
                      <a:gd name="T46" fmla="*/ 234 w 785"/>
                      <a:gd name="T47" fmla="*/ 134 h 349"/>
                      <a:gd name="T48" fmla="*/ 203 w 785"/>
                      <a:gd name="T49" fmla="*/ 117 h 349"/>
                      <a:gd name="T50" fmla="*/ 176 w 785"/>
                      <a:gd name="T51" fmla="*/ 102 h 349"/>
                      <a:gd name="T52" fmla="*/ 152 w 785"/>
                      <a:gd name="T53" fmla="*/ 86 h 349"/>
                      <a:gd name="T54" fmla="*/ 134 w 785"/>
                      <a:gd name="T55" fmla="*/ 71 h 349"/>
                      <a:gd name="T56" fmla="*/ 117 w 785"/>
                      <a:gd name="T57" fmla="*/ 57 h 349"/>
                      <a:gd name="T58" fmla="*/ 103 w 785"/>
                      <a:gd name="T59" fmla="*/ 46 h 349"/>
                      <a:gd name="T60" fmla="*/ 91 w 785"/>
                      <a:gd name="T61" fmla="*/ 34 h 349"/>
                      <a:gd name="T62" fmla="*/ 83 w 785"/>
                      <a:gd name="T63" fmla="*/ 24 h 349"/>
                      <a:gd name="T64" fmla="*/ 76 w 785"/>
                      <a:gd name="T65" fmla="*/ 15 h 349"/>
                      <a:gd name="T66" fmla="*/ 71 w 785"/>
                      <a:gd name="T67" fmla="*/ 8 h 349"/>
                      <a:gd name="T68" fmla="*/ 67 w 785"/>
                      <a:gd name="T69" fmla="*/ 3 h 349"/>
                      <a:gd name="T70" fmla="*/ 66 w 785"/>
                      <a:gd name="T71" fmla="*/ 1 h 349"/>
                      <a:gd name="T72" fmla="*/ 66 w 785"/>
                      <a:gd name="T73" fmla="*/ 0 h 349"/>
                      <a:gd name="T74" fmla="*/ 0 w 785"/>
                      <a:gd name="T75" fmla="*/ 234 h 34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85"/>
                      <a:gd name="T115" fmla="*/ 0 h 349"/>
                      <a:gd name="T116" fmla="*/ 785 w 785"/>
                      <a:gd name="T117" fmla="*/ 349 h 34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85" h="349">
                        <a:moveTo>
                          <a:pt x="0" y="234"/>
                        </a:moveTo>
                        <a:lnTo>
                          <a:pt x="232" y="288"/>
                        </a:lnTo>
                        <a:lnTo>
                          <a:pt x="465" y="334"/>
                        </a:lnTo>
                        <a:lnTo>
                          <a:pt x="599" y="349"/>
                        </a:lnTo>
                        <a:lnTo>
                          <a:pt x="785" y="310"/>
                        </a:lnTo>
                        <a:lnTo>
                          <a:pt x="784" y="310"/>
                        </a:lnTo>
                        <a:lnTo>
                          <a:pt x="779" y="309"/>
                        </a:lnTo>
                        <a:lnTo>
                          <a:pt x="768" y="307"/>
                        </a:lnTo>
                        <a:lnTo>
                          <a:pt x="755" y="305"/>
                        </a:lnTo>
                        <a:lnTo>
                          <a:pt x="739" y="302"/>
                        </a:lnTo>
                        <a:lnTo>
                          <a:pt x="719" y="298"/>
                        </a:lnTo>
                        <a:lnTo>
                          <a:pt x="695" y="293"/>
                        </a:lnTo>
                        <a:lnTo>
                          <a:pt x="670" y="287"/>
                        </a:lnTo>
                        <a:lnTo>
                          <a:pt x="639" y="280"/>
                        </a:lnTo>
                        <a:lnTo>
                          <a:pt x="607" y="271"/>
                        </a:lnTo>
                        <a:lnTo>
                          <a:pt x="571" y="261"/>
                        </a:lnTo>
                        <a:lnTo>
                          <a:pt x="534" y="249"/>
                        </a:lnTo>
                        <a:lnTo>
                          <a:pt x="492" y="236"/>
                        </a:lnTo>
                        <a:lnTo>
                          <a:pt x="448" y="222"/>
                        </a:lnTo>
                        <a:lnTo>
                          <a:pt x="402" y="205"/>
                        </a:lnTo>
                        <a:lnTo>
                          <a:pt x="353" y="186"/>
                        </a:lnTo>
                        <a:lnTo>
                          <a:pt x="308" y="169"/>
                        </a:lnTo>
                        <a:lnTo>
                          <a:pt x="269" y="151"/>
                        </a:lnTo>
                        <a:lnTo>
                          <a:pt x="234" y="134"/>
                        </a:lnTo>
                        <a:lnTo>
                          <a:pt x="203" y="117"/>
                        </a:lnTo>
                        <a:lnTo>
                          <a:pt x="176" y="102"/>
                        </a:lnTo>
                        <a:lnTo>
                          <a:pt x="152" y="86"/>
                        </a:lnTo>
                        <a:lnTo>
                          <a:pt x="134" y="71"/>
                        </a:lnTo>
                        <a:lnTo>
                          <a:pt x="117" y="57"/>
                        </a:lnTo>
                        <a:lnTo>
                          <a:pt x="103" y="46"/>
                        </a:lnTo>
                        <a:lnTo>
                          <a:pt x="91" y="34"/>
                        </a:lnTo>
                        <a:lnTo>
                          <a:pt x="83" y="24"/>
                        </a:lnTo>
                        <a:lnTo>
                          <a:pt x="76" y="15"/>
                        </a:lnTo>
                        <a:lnTo>
                          <a:pt x="71" y="8"/>
                        </a:lnTo>
                        <a:lnTo>
                          <a:pt x="67" y="3"/>
                        </a:lnTo>
                        <a:lnTo>
                          <a:pt x="66" y="1"/>
                        </a:lnTo>
                        <a:lnTo>
                          <a:pt x="66" y="0"/>
                        </a:lnTo>
                        <a:lnTo>
                          <a:pt x="0" y="234"/>
                        </a:lnTo>
                        <a:close/>
                      </a:path>
                    </a:pathLst>
                  </a:custGeom>
                  <a:solidFill>
                    <a:srgbClr val="CCCCCC"/>
                  </a:solidFill>
                  <a:ln w="9525">
                    <a:noFill/>
                    <a:round/>
                    <a:headEnd/>
                    <a:tailEnd/>
                  </a:ln>
                </p:spPr>
                <p:txBody>
                  <a:bodyPr/>
                  <a:lstStyle/>
                  <a:p>
                    <a:endParaRPr lang="en-US"/>
                  </a:p>
                </p:txBody>
              </p:sp>
              <p:sp>
                <p:nvSpPr>
                  <p:cNvPr id="40765" name="Freeform 92"/>
                  <p:cNvSpPr>
                    <a:spLocks/>
                  </p:cNvSpPr>
                  <p:nvPr/>
                </p:nvSpPr>
                <p:spPr bwMode="auto">
                  <a:xfrm>
                    <a:off x="1647" y="1477"/>
                    <a:ext cx="1368" cy="682"/>
                  </a:xfrm>
                  <a:custGeom>
                    <a:avLst/>
                    <a:gdLst>
                      <a:gd name="T0" fmla="*/ 74 w 1368"/>
                      <a:gd name="T1" fmla="*/ 638 h 682"/>
                      <a:gd name="T2" fmla="*/ 61 w 1368"/>
                      <a:gd name="T3" fmla="*/ 555 h 682"/>
                      <a:gd name="T4" fmla="*/ 57 w 1368"/>
                      <a:gd name="T5" fmla="*/ 444 h 682"/>
                      <a:gd name="T6" fmla="*/ 64 w 1368"/>
                      <a:gd name="T7" fmla="*/ 331 h 682"/>
                      <a:gd name="T8" fmla="*/ 80 w 1368"/>
                      <a:gd name="T9" fmla="*/ 227 h 682"/>
                      <a:gd name="T10" fmla="*/ 105 w 1368"/>
                      <a:gd name="T11" fmla="*/ 136 h 682"/>
                      <a:gd name="T12" fmla="*/ 124 w 1368"/>
                      <a:gd name="T13" fmla="*/ 97 h 682"/>
                      <a:gd name="T14" fmla="*/ 149 w 1368"/>
                      <a:gd name="T15" fmla="*/ 108 h 682"/>
                      <a:gd name="T16" fmla="*/ 195 w 1368"/>
                      <a:gd name="T17" fmla="*/ 129 h 682"/>
                      <a:gd name="T18" fmla="*/ 261 w 1368"/>
                      <a:gd name="T19" fmla="*/ 156 h 682"/>
                      <a:gd name="T20" fmla="*/ 344 w 1368"/>
                      <a:gd name="T21" fmla="*/ 190 h 682"/>
                      <a:gd name="T22" fmla="*/ 441 w 1368"/>
                      <a:gd name="T23" fmla="*/ 224 h 682"/>
                      <a:gd name="T24" fmla="*/ 548 w 1368"/>
                      <a:gd name="T25" fmla="*/ 259 h 682"/>
                      <a:gd name="T26" fmla="*/ 662 w 1368"/>
                      <a:gd name="T27" fmla="*/ 293 h 682"/>
                      <a:gd name="T28" fmla="*/ 782 w 1368"/>
                      <a:gd name="T29" fmla="*/ 324 h 682"/>
                      <a:gd name="T30" fmla="*/ 903 w 1368"/>
                      <a:gd name="T31" fmla="*/ 348 h 682"/>
                      <a:gd name="T32" fmla="*/ 1016 w 1368"/>
                      <a:gd name="T33" fmla="*/ 368 h 682"/>
                      <a:gd name="T34" fmla="*/ 1121 w 1368"/>
                      <a:gd name="T35" fmla="*/ 383 h 682"/>
                      <a:gd name="T36" fmla="*/ 1211 w 1368"/>
                      <a:gd name="T37" fmla="*/ 395 h 682"/>
                      <a:gd name="T38" fmla="*/ 1284 w 1368"/>
                      <a:gd name="T39" fmla="*/ 404 h 682"/>
                      <a:gd name="T40" fmla="*/ 1335 w 1368"/>
                      <a:gd name="T41" fmla="*/ 409 h 682"/>
                      <a:gd name="T42" fmla="*/ 1364 w 1368"/>
                      <a:gd name="T43" fmla="*/ 411 h 682"/>
                      <a:gd name="T44" fmla="*/ 1313 w 1368"/>
                      <a:gd name="T45" fmla="*/ 361 h 682"/>
                      <a:gd name="T46" fmla="*/ 1300 w 1368"/>
                      <a:gd name="T47" fmla="*/ 360 h 682"/>
                      <a:gd name="T48" fmla="*/ 1259 w 1368"/>
                      <a:gd name="T49" fmla="*/ 355 h 682"/>
                      <a:gd name="T50" fmla="*/ 1196 w 1368"/>
                      <a:gd name="T51" fmla="*/ 346 h 682"/>
                      <a:gd name="T52" fmla="*/ 1113 w 1368"/>
                      <a:gd name="T53" fmla="*/ 334 h 682"/>
                      <a:gd name="T54" fmla="*/ 1016 w 1368"/>
                      <a:gd name="T55" fmla="*/ 317 h 682"/>
                      <a:gd name="T56" fmla="*/ 908 w 1368"/>
                      <a:gd name="T57" fmla="*/ 295 h 682"/>
                      <a:gd name="T58" fmla="*/ 791 w 1368"/>
                      <a:gd name="T59" fmla="*/ 268 h 682"/>
                      <a:gd name="T60" fmla="*/ 668 w 1368"/>
                      <a:gd name="T61" fmla="*/ 236 h 682"/>
                      <a:gd name="T62" fmla="*/ 553 w 1368"/>
                      <a:gd name="T63" fmla="*/ 200 h 682"/>
                      <a:gd name="T64" fmla="*/ 443 w 1368"/>
                      <a:gd name="T65" fmla="*/ 161 h 682"/>
                      <a:gd name="T66" fmla="*/ 343 w 1368"/>
                      <a:gd name="T67" fmla="*/ 122 h 682"/>
                      <a:gd name="T68" fmla="*/ 254 w 1368"/>
                      <a:gd name="T69" fmla="*/ 85 h 682"/>
                      <a:gd name="T70" fmla="*/ 180 w 1368"/>
                      <a:gd name="T71" fmla="*/ 51 h 682"/>
                      <a:gd name="T72" fmla="*/ 124 w 1368"/>
                      <a:gd name="T73" fmla="*/ 24 h 682"/>
                      <a:gd name="T74" fmla="*/ 88 w 1368"/>
                      <a:gd name="T75" fmla="*/ 7 h 682"/>
                      <a:gd name="T76" fmla="*/ 76 w 1368"/>
                      <a:gd name="T77" fmla="*/ 0 h 682"/>
                      <a:gd name="T78" fmla="*/ 44 w 1368"/>
                      <a:gd name="T79" fmla="*/ 83 h 682"/>
                      <a:gd name="T80" fmla="*/ 20 w 1368"/>
                      <a:gd name="T81" fmla="*/ 180 h 682"/>
                      <a:gd name="T82" fmla="*/ 5 w 1368"/>
                      <a:gd name="T83" fmla="*/ 290 h 682"/>
                      <a:gd name="T84" fmla="*/ 0 w 1368"/>
                      <a:gd name="T85" fmla="*/ 407 h 682"/>
                      <a:gd name="T86" fmla="*/ 7 w 1368"/>
                      <a:gd name="T87" fmla="*/ 548 h 682"/>
                      <a:gd name="T88" fmla="*/ 24 w 1368"/>
                      <a:gd name="T89" fmla="*/ 680 h 68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68"/>
                      <a:gd name="T136" fmla="*/ 0 h 682"/>
                      <a:gd name="T137" fmla="*/ 1368 w 1368"/>
                      <a:gd name="T138" fmla="*/ 682 h 68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68" h="682">
                        <a:moveTo>
                          <a:pt x="83" y="682"/>
                        </a:moveTo>
                        <a:lnTo>
                          <a:pt x="74" y="638"/>
                        </a:lnTo>
                        <a:lnTo>
                          <a:pt x="66" y="597"/>
                        </a:lnTo>
                        <a:lnTo>
                          <a:pt x="61" y="555"/>
                        </a:lnTo>
                        <a:lnTo>
                          <a:pt x="57" y="504"/>
                        </a:lnTo>
                        <a:lnTo>
                          <a:pt x="57" y="444"/>
                        </a:lnTo>
                        <a:lnTo>
                          <a:pt x="59" y="387"/>
                        </a:lnTo>
                        <a:lnTo>
                          <a:pt x="64" y="331"/>
                        </a:lnTo>
                        <a:lnTo>
                          <a:pt x="71" y="276"/>
                        </a:lnTo>
                        <a:lnTo>
                          <a:pt x="80" y="227"/>
                        </a:lnTo>
                        <a:lnTo>
                          <a:pt x="91" y="180"/>
                        </a:lnTo>
                        <a:lnTo>
                          <a:pt x="105" y="136"/>
                        </a:lnTo>
                        <a:lnTo>
                          <a:pt x="120" y="95"/>
                        </a:lnTo>
                        <a:lnTo>
                          <a:pt x="124" y="97"/>
                        </a:lnTo>
                        <a:lnTo>
                          <a:pt x="134" y="102"/>
                        </a:lnTo>
                        <a:lnTo>
                          <a:pt x="149" y="108"/>
                        </a:lnTo>
                        <a:lnTo>
                          <a:pt x="169" y="117"/>
                        </a:lnTo>
                        <a:lnTo>
                          <a:pt x="195" y="129"/>
                        </a:lnTo>
                        <a:lnTo>
                          <a:pt x="225" y="142"/>
                        </a:lnTo>
                        <a:lnTo>
                          <a:pt x="261" y="156"/>
                        </a:lnTo>
                        <a:lnTo>
                          <a:pt x="302" y="173"/>
                        </a:lnTo>
                        <a:lnTo>
                          <a:pt x="344" y="190"/>
                        </a:lnTo>
                        <a:lnTo>
                          <a:pt x="390" y="207"/>
                        </a:lnTo>
                        <a:lnTo>
                          <a:pt x="441" y="224"/>
                        </a:lnTo>
                        <a:lnTo>
                          <a:pt x="492" y="243"/>
                        </a:lnTo>
                        <a:lnTo>
                          <a:pt x="548" y="259"/>
                        </a:lnTo>
                        <a:lnTo>
                          <a:pt x="604" y="276"/>
                        </a:lnTo>
                        <a:lnTo>
                          <a:pt x="662" y="293"/>
                        </a:lnTo>
                        <a:lnTo>
                          <a:pt x="721" y="309"/>
                        </a:lnTo>
                        <a:lnTo>
                          <a:pt x="782" y="324"/>
                        </a:lnTo>
                        <a:lnTo>
                          <a:pt x="843" y="336"/>
                        </a:lnTo>
                        <a:lnTo>
                          <a:pt x="903" y="348"/>
                        </a:lnTo>
                        <a:lnTo>
                          <a:pt x="960" y="360"/>
                        </a:lnTo>
                        <a:lnTo>
                          <a:pt x="1016" y="368"/>
                        </a:lnTo>
                        <a:lnTo>
                          <a:pt x="1071" y="377"/>
                        </a:lnTo>
                        <a:lnTo>
                          <a:pt x="1121" y="383"/>
                        </a:lnTo>
                        <a:lnTo>
                          <a:pt x="1167" y="390"/>
                        </a:lnTo>
                        <a:lnTo>
                          <a:pt x="1211" y="395"/>
                        </a:lnTo>
                        <a:lnTo>
                          <a:pt x="1250" y="400"/>
                        </a:lnTo>
                        <a:lnTo>
                          <a:pt x="1284" y="404"/>
                        </a:lnTo>
                        <a:lnTo>
                          <a:pt x="1313" y="405"/>
                        </a:lnTo>
                        <a:lnTo>
                          <a:pt x="1335" y="409"/>
                        </a:lnTo>
                        <a:lnTo>
                          <a:pt x="1354" y="409"/>
                        </a:lnTo>
                        <a:lnTo>
                          <a:pt x="1364" y="411"/>
                        </a:lnTo>
                        <a:lnTo>
                          <a:pt x="1368" y="411"/>
                        </a:lnTo>
                        <a:lnTo>
                          <a:pt x="1313" y="361"/>
                        </a:lnTo>
                        <a:lnTo>
                          <a:pt x="1310" y="361"/>
                        </a:lnTo>
                        <a:lnTo>
                          <a:pt x="1300" y="360"/>
                        </a:lnTo>
                        <a:lnTo>
                          <a:pt x="1281" y="358"/>
                        </a:lnTo>
                        <a:lnTo>
                          <a:pt x="1259" y="355"/>
                        </a:lnTo>
                        <a:lnTo>
                          <a:pt x="1230" y="351"/>
                        </a:lnTo>
                        <a:lnTo>
                          <a:pt x="1196" y="346"/>
                        </a:lnTo>
                        <a:lnTo>
                          <a:pt x="1157" y="341"/>
                        </a:lnTo>
                        <a:lnTo>
                          <a:pt x="1113" y="334"/>
                        </a:lnTo>
                        <a:lnTo>
                          <a:pt x="1067" y="326"/>
                        </a:lnTo>
                        <a:lnTo>
                          <a:pt x="1016" y="317"/>
                        </a:lnTo>
                        <a:lnTo>
                          <a:pt x="964" y="307"/>
                        </a:lnTo>
                        <a:lnTo>
                          <a:pt x="908" y="295"/>
                        </a:lnTo>
                        <a:lnTo>
                          <a:pt x="850" y="282"/>
                        </a:lnTo>
                        <a:lnTo>
                          <a:pt x="791" y="268"/>
                        </a:lnTo>
                        <a:lnTo>
                          <a:pt x="729" y="253"/>
                        </a:lnTo>
                        <a:lnTo>
                          <a:pt x="668" y="236"/>
                        </a:lnTo>
                        <a:lnTo>
                          <a:pt x="609" y="219"/>
                        </a:lnTo>
                        <a:lnTo>
                          <a:pt x="553" y="200"/>
                        </a:lnTo>
                        <a:lnTo>
                          <a:pt x="497" y="181"/>
                        </a:lnTo>
                        <a:lnTo>
                          <a:pt x="443" y="161"/>
                        </a:lnTo>
                        <a:lnTo>
                          <a:pt x="392" y="142"/>
                        </a:lnTo>
                        <a:lnTo>
                          <a:pt x="343" y="122"/>
                        </a:lnTo>
                        <a:lnTo>
                          <a:pt x="297" y="103"/>
                        </a:lnTo>
                        <a:lnTo>
                          <a:pt x="254" y="85"/>
                        </a:lnTo>
                        <a:lnTo>
                          <a:pt x="215" y="68"/>
                        </a:lnTo>
                        <a:lnTo>
                          <a:pt x="180" y="51"/>
                        </a:lnTo>
                        <a:lnTo>
                          <a:pt x="149" y="37"/>
                        </a:lnTo>
                        <a:lnTo>
                          <a:pt x="124" y="24"/>
                        </a:lnTo>
                        <a:lnTo>
                          <a:pt x="103" y="13"/>
                        </a:lnTo>
                        <a:lnTo>
                          <a:pt x="88" y="7"/>
                        </a:lnTo>
                        <a:lnTo>
                          <a:pt x="80" y="1"/>
                        </a:lnTo>
                        <a:lnTo>
                          <a:pt x="76" y="0"/>
                        </a:lnTo>
                        <a:lnTo>
                          <a:pt x="59" y="39"/>
                        </a:lnTo>
                        <a:lnTo>
                          <a:pt x="44" y="83"/>
                        </a:lnTo>
                        <a:lnTo>
                          <a:pt x="30" y="130"/>
                        </a:lnTo>
                        <a:lnTo>
                          <a:pt x="20" y="180"/>
                        </a:lnTo>
                        <a:lnTo>
                          <a:pt x="12" y="234"/>
                        </a:lnTo>
                        <a:lnTo>
                          <a:pt x="5" y="290"/>
                        </a:lnTo>
                        <a:lnTo>
                          <a:pt x="1" y="348"/>
                        </a:lnTo>
                        <a:lnTo>
                          <a:pt x="0" y="407"/>
                        </a:lnTo>
                        <a:lnTo>
                          <a:pt x="1" y="473"/>
                        </a:lnTo>
                        <a:lnTo>
                          <a:pt x="7" y="548"/>
                        </a:lnTo>
                        <a:lnTo>
                          <a:pt x="15" y="621"/>
                        </a:lnTo>
                        <a:lnTo>
                          <a:pt x="24" y="680"/>
                        </a:lnTo>
                        <a:lnTo>
                          <a:pt x="83" y="682"/>
                        </a:lnTo>
                        <a:close/>
                      </a:path>
                    </a:pathLst>
                  </a:custGeom>
                  <a:solidFill>
                    <a:srgbClr val="000000"/>
                  </a:solidFill>
                  <a:ln w="9525">
                    <a:noFill/>
                    <a:round/>
                    <a:headEnd/>
                    <a:tailEnd/>
                  </a:ln>
                </p:spPr>
                <p:txBody>
                  <a:bodyPr/>
                  <a:lstStyle/>
                  <a:p>
                    <a:endParaRPr lang="en-US"/>
                  </a:p>
                </p:txBody>
              </p:sp>
              <p:sp>
                <p:nvSpPr>
                  <p:cNvPr id="40766" name="Freeform 93"/>
                  <p:cNvSpPr>
                    <a:spLocks/>
                  </p:cNvSpPr>
                  <p:nvPr/>
                </p:nvSpPr>
                <p:spPr bwMode="auto">
                  <a:xfrm>
                    <a:off x="2285" y="1327"/>
                    <a:ext cx="1038" cy="481"/>
                  </a:xfrm>
                  <a:custGeom>
                    <a:avLst/>
                    <a:gdLst>
                      <a:gd name="T0" fmla="*/ 64 w 1038"/>
                      <a:gd name="T1" fmla="*/ 381 h 481"/>
                      <a:gd name="T2" fmla="*/ 86 w 1038"/>
                      <a:gd name="T3" fmla="*/ 289 h 481"/>
                      <a:gd name="T4" fmla="*/ 115 w 1038"/>
                      <a:gd name="T5" fmla="*/ 206 h 481"/>
                      <a:gd name="T6" fmla="*/ 147 w 1038"/>
                      <a:gd name="T7" fmla="*/ 133 h 481"/>
                      <a:gd name="T8" fmla="*/ 170 w 1038"/>
                      <a:gd name="T9" fmla="*/ 102 h 481"/>
                      <a:gd name="T10" fmla="*/ 192 w 1038"/>
                      <a:gd name="T11" fmla="*/ 118 h 481"/>
                      <a:gd name="T12" fmla="*/ 236 w 1038"/>
                      <a:gd name="T13" fmla="*/ 145 h 481"/>
                      <a:gd name="T14" fmla="*/ 297 w 1038"/>
                      <a:gd name="T15" fmla="*/ 182 h 481"/>
                      <a:gd name="T16" fmla="*/ 373 w 1038"/>
                      <a:gd name="T17" fmla="*/ 228 h 481"/>
                      <a:gd name="T18" fmla="*/ 463 w 1038"/>
                      <a:gd name="T19" fmla="*/ 277 h 481"/>
                      <a:gd name="T20" fmla="*/ 563 w 1038"/>
                      <a:gd name="T21" fmla="*/ 328 h 481"/>
                      <a:gd name="T22" fmla="*/ 672 w 1038"/>
                      <a:gd name="T23" fmla="*/ 377 h 481"/>
                      <a:gd name="T24" fmla="*/ 755 w 1038"/>
                      <a:gd name="T25" fmla="*/ 413 h 481"/>
                      <a:gd name="T26" fmla="*/ 811 w 1038"/>
                      <a:gd name="T27" fmla="*/ 433 h 481"/>
                      <a:gd name="T28" fmla="*/ 867 w 1038"/>
                      <a:gd name="T29" fmla="*/ 454 h 481"/>
                      <a:gd name="T30" fmla="*/ 920 w 1038"/>
                      <a:gd name="T31" fmla="*/ 472 h 481"/>
                      <a:gd name="T32" fmla="*/ 1038 w 1038"/>
                      <a:gd name="T33" fmla="*/ 457 h 481"/>
                      <a:gd name="T34" fmla="*/ 998 w 1038"/>
                      <a:gd name="T35" fmla="*/ 443 h 481"/>
                      <a:gd name="T36" fmla="*/ 957 w 1038"/>
                      <a:gd name="T37" fmla="*/ 428 h 481"/>
                      <a:gd name="T38" fmla="*/ 915 w 1038"/>
                      <a:gd name="T39" fmla="*/ 413 h 481"/>
                      <a:gd name="T40" fmla="*/ 870 w 1038"/>
                      <a:gd name="T41" fmla="*/ 396 h 481"/>
                      <a:gd name="T42" fmla="*/ 825 w 1038"/>
                      <a:gd name="T43" fmla="*/ 379 h 481"/>
                      <a:gd name="T44" fmla="*/ 780 w 1038"/>
                      <a:gd name="T45" fmla="*/ 360 h 481"/>
                      <a:gd name="T46" fmla="*/ 735 w 1038"/>
                      <a:gd name="T47" fmla="*/ 342 h 481"/>
                      <a:gd name="T48" fmla="*/ 689 w 1038"/>
                      <a:gd name="T49" fmla="*/ 321 h 481"/>
                      <a:gd name="T50" fmla="*/ 579 w 1038"/>
                      <a:gd name="T51" fmla="*/ 269 h 481"/>
                      <a:gd name="T52" fmla="*/ 475 w 1038"/>
                      <a:gd name="T53" fmla="*/ 214 h 481"/>
                      <a:gd name="T54" fmla="*/ 380 w 1038"/>
                      <a:gd name="T55" fmla="*/ 160 h 481"/>
                      <a:gd name="T56" fmla="*/ 299 w 1038"/>
                      <a:gd name="T57" fmla="*/ 111 h 481"/>
                      <a:gd name="T58" fmla="*/ 231 w 1038"/>
                      <a:gd name="T59" fmla="*/ 67 h 481"/>
                      <a:gd name="T60" fmla="*/ 178 w 1038"/>
                      <a:gd name="T61" fmla="*/ 31 h 481"/>
                      <a:gd name="T62" fmla="*/ 146 w 1038"/>
                      <a:gd name="T63" fmla="*/ 9 h 481"/>
                      <a:gd name="T64" fmla="*/ 134 w 1038"/>
                      <a:gd name="T65" fmla="*/ 0 h 481"/>
                      <a:gd name="T66" fmla="*/ 91 w 1038"/>
                      <a:gd name="T67" fmla="*/ 79 h 481"/>
                      <a:gd name="T68" fmla="*/ 54 w 1038"/>
                      <a:gd name="T69" fmla="*/ 172 h 481"/>
                      <a:gd name="T70" fmla="*/ 25 w 1038"/>
                      <a:gd name="T71" fmla="*/ 277 h 481"/>
                      <a:gd name="T72" fmla="*/ 3 w 1038"/>
                      <a:gd name="T73" fmla="*/ 393 h 481"/>
                      <a:gd name="T74" fmla="*/ 2 w 1038"/>
                      <a:gd name="T75" fmla="*/ 403 h 481"/>
                      <a:gd name="T76" fmla="*/ 0 w 1038"/>
                      <a:gd name="T77" fmla="*/ 411 h 48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038"/>
                      <a:gd name="T118" fmla="*/ 0 h 481"/>
                      <a:gd name="T119" fmla="*/ 1038 w 1038"/>
                      <a:gd name="T120" fmla="*/ 481 h 48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038" h="481">
                        <a:moveTo>
                          <a:pt x="56" y="428"/>
                        </a:moveTo>
                        <a:lnTo>
                          <a:pt x="64" y="381"/>
                        </a:lnTo>
                        <a:lnTo>
                          <a:pt x="75" y="333"/>
                        </a:lnTo>
                        <a:lnTo>
                          <a:pt x="86" y="289"/>
                        </a:lnTo>
                        <a:lnTo>
                          <a:pt x="100" y="247"/>
                        </a:lnTo>
                        <a:lnTo>
                          <a:pt x="115" y="206"/>
                        </a:lnTo>
                        <a:lnTo>
                          <a:pt x="131" y="168"/>
                        </a:lnTo>
                        <a:lnTo>
                          <a:pt x="147" y="133"/>
                        </a:lnTo>
                        <a:lnTo>
                          <a:pt x="166" y="101"/>
                        </a:lnTo>
                        <a:lnTo>
                          <a:pt x="170" y="102"/>
                        </a:lnTo>
                        <a:lnTo>
                          <a:pt x="178" y="109"/>
                        </a:lnTo>
                        <a:lnTo>
                          <a:pt x="192" y="118"/>
                        </a:lnTo>
                        <a:lnTo>
                          <a:pt x="212" y="129"/>
                        </a:lnTo>
                        <a:lnTo>
                          <a:pt x="236" y="145"/>
                        </a:lnTo>
                        <a:lnTo>
                          <a:pt x="265" y="163"/>
                        </a:lnTo>
                        <a:lnTo>
                          <a:pt x="297" y="182"/>
                        </a:lnTo>
                        <a:lnTo>
                          <a:pt x="332" y="204"/>
                        </a:lnTo>
                        <a:lnTo>
                          <a:pt x="373" y="228"/>
                        </a:lnTo>
                        <a:lnTo>
                          <a:pt x="417" y="252"/>
                        </a:lnTo>
                        <a:lnTo>
                          <a:pt x="463" y="277"/>
                        </a:lnTo>
                        <a:lnTo>
                          <a:pt x="512" y="303"/>
                        </a:lnTo>
                        <a:lnTo>
                          <a:pt x="563" y="328"/>
                        </a:lnTo>
                        <a:lnTo>
                          <a:pt x="616" y="352"/>
                        </a:lnTo>
                        <a:lnTo>
                          <a:pt x="672" y="377"/>
                        </a:lnTo>
                        <a:lnTo>
                          <a:pt x="728" y="401"/>
                        </a:lnTo>
                        <a:lnTo>
                          <a:pt x="755" y="413"/>
                        </a:lnTo>
                        <a:lnTo>
                          <a:pt x="784" y="423"/>
                        </a:lnTo>
                        <a:lnTo>
                          <a:pt x="811" y="433"/>
                        </a:lnTo>
                        <a:lnTo>
                          <a:pt x="840" y="443"/>
                        </a:lnTo>
                        <a:lnTo>
                          <a:pt x="867" y="454"/>
                        </a:lnTo>
                        <a:lnTo>
                          <a:pt x="894" y="462"/>
                        </a:lnTo>
                        <a:lnTo>
                          <a:pt x="920" y="472"/>
                        </a:lnTo>
                        <a:lnTo>
                          <a:pt x="947" y="481"/>
                        </a:lnTo>
                        <a:lnTo>
                          <a:pt x="1038" y="457"/>
                        </a:lnTo>
                        <a:lnTo>
                          <a:pt x="1018" y="450"/>
                        </a:lnTo>
                        <a:lnTo>
                          <a:pt x="998" y="443"/>
                        </a:lnTo>
                        <a:lnTo>
                          <a:pt x="977" y="437"/>
                        </a:lnTo>
                        <a:lnTo>
                          <a:pt x="957" y="428"/>
                        </a:lnTo>
                        <a:lnTo>
                          <a:pt x="935" y="421"/>
                        </a:lnTo>
                        <a:lnTo>
                          <a:pt x="915" y="413"/>
                        </a:lnTo>
                        <a:lnTo>
                          <a:pt x="892" y="404"/>
                        </a:lnTo>
                        <a:lnTo>
                          <a:pt x="870" y="396"/>
                        </a:lnTo>
                        <a:lnTo>
                          <a:pt x="848" y="387"/>
                        </a:lnTo>
                        <a:lnTo>
                          <a:pt x="825" y="379"/>
                        </a:lnTo>
                        <a:lnTo>
                          <a:pt x="803" y="370"/>
                        </a:lnTo>
                        <a:lnTo>
                          <a:pt x="780" y="360"/>
                        </a:lnTo>
                        <a:lnTo>
                          <a:pt x="757" y="350"/>
                        </a:lnTo>
                        <a:lnTo>
                          <a:pt x="735" y="342"/>
                        </a:lnTo>
                        <a:lnTo>
                          <a:pt x="711" y="331"/>
                        </a:lnTo>
                        <a:lnTo>
                          <a:pt x="689" y="321"/>
                        </a:lnTo>
                        <a:lnTo>
                          <a:pt x="633" y="296"/>
                        </a:lnTo>
                        <a:lnTo>
                          <a:pt x="579" y="269"/>
                        </a:lnTo>
                        <a:lnTo>
                          <a:pt x="526" y="241"/>
                        </a:lnTo>
                        <a:lnTo>
                          <a:pt x="475" y="214"/>
                        </a:lnTo>
                        <a:lnTo>
                          <a:pt x="426" y="187"/>
                        </a:lnTo>
                        <a:lnTo>
                          <a:pt x="380" y="160"/>
                        </a:lnTo>
                        <a:lnTo>
                          <a:pt x="338" y="135"/>
                        </a:lnTo>
                        <a:lnTo>
                          <a:pt x="299" y="111"/>
                        </a:lnTo>
                        <a:lnTo>
                          <a:pt x="263" y="87"/>
                        </a:lnTo>
                        <a:lnTo>
                          <a:pt x="231" y="67"/>
                        </a:lnTo>
                        <a:lnTo>
                          <a:pt x="202" y="48"/>
                        </a:lnTo>
                        <a:lnTo>
                          <a:pt x="178" y="31"/>
                        </a:lnTo>
                        <a:lnTo>
                          <a:pt x="159" y="19"/>
                        </a:lnTo>
                        <a:lnTo>
                          <a:pt x="146" y="9"/>
                        </a:lnTo>
                        <a:lnTo>
                          <a:pt x="137" y="2"/>
                        </a:lnTo>
                        <a:lnTo>
                          <a:pt x="134" y="0"/>
                        </a:lnTo>
                        <a:lnTo>
                          <a:pt x="112" y="38"/>
                        </a:lnTo>
                        <a:lnTo>
                          <a:pt x="91" y="79"/>
                        </a:lnTo>
                        <a:lnTo>
                          <a:pt x="73" y="123"/>
                        </a:lnTo>
                        <a:lnTo>
                          <a:pt x="54" y="172"/>
                        </a:lnTo>
                        <a:lnTo>
                          <a:pt x="39" y="223"/>
                        </a:lnTo>
                        <a:lnTo>
                          <a:pt x="25" y="277"/>
                        </a:lnTo>
                        <a:lnTo>
                          <a:pt x="13" y="333"/>
                        </a:lnTo>
                        <a:lnTo>
                          <a:pt x="3" y="393"/>
                        </a:lnTo>
                        <a:lnTo>
                          <a:pt x="2" y="398"/>
                        </a:lnTo>
                        <a:lnTo>
                          <a:pt x="2" y="403"/>
                        </a:lnTo>
                        <a:lnTo>
                          <a:pt x="2" y="408"/>
                        </a:lnTo>
                        <a:lnTo>
                          <a:pt x="0" y="411"/>
                        </a:lnTo>
                        <a:lnTo>
                          <a:pt x="56" y="428"/>
                        </a:lnTo>
                        <a:close/>
                      </a:path>
                    </a:pathLst>
                  </a:custGeom>
                  <a:solidFill>
                    <a:srgbClr val="000000"/>
                  </a:solidFill>
                  <a:ln w="9525">
                    <a:noFill/>
                    <a:round/>
                    <a:headEnd/>
                    <a:tailEnd/>
                  </a:ln>
                </p:spPr>
                <p:txBody>
                  <a:bodyPr/>
                  <a:lstStyle/>
                  <a:p>
                    <a:endParaRPr lang="en-US"/>
                  </a:p>
                </p:txBody>
              </p:sp>
              <p:sp>
                <p:nvSpPr>
                  <p:cNvPr id="40767" name="Freeform 94"/>
                  <p:cNvSpPr>
                    <a:spLocks/>
                  </p:cNvSpPr>
                  <p:nvPr/>
                </p:nvSpPr>
                <p:spPr bwMode="auto">
                  <a:xfrm>
                    <a:off x="3422" y="1594"/>
                    <a:ext cx="787" cy="494"/>
                  </a:xfrm>
                  <a:custGeom>
                    <a:avLst/>
                    <a:gdLst>
                      <a:gd name="T0" fmla="*/ 733 w 787"/>
                      <a:gd name="T1" fmla="*/ 438 h 494"/>
                      <a:gd name="T2" fmla="*/ 743 w 787"/>
                      <a:gd name="T3" fmla="*/ 344 h 494"/>
                      <a:gd name="T4" fmla="*/ 738 w 787"/>
                      <a:gd name="T5" fmla="*/ 234 h 494"/>
                      <a:gd name="T6" fmla="*/ 716 w 787"/>
                      <a:gd name="T7" fmla="*/ 126 h 494"/>
                      <a:gd name="T8" fmla="*/ 694 w 787"/>
                      <a:gd name="T9" fmla="*/ 80 h 494"/>
                      <a:gd name="T10" fmla="*/ 679 w 787"/>
                      <a:gd name="T11" fmla="*/ 88 h 494"/>
                      <a:gd name="T12" fmla="*/ 651 w 787"/>
                      <a:gd name="T13" fmla="*/ 103 h 494"/>
                      <a:gd name="T14" fmla="*/ 612 w 787"/>
                      <a:gd name="T15" fmla="*/ 124 h 494"/>
                      <a:gd name="T16" fmla="*/ 563 w 787"/>
                      <a:gd name="T17" fmla="*/ 149 h 494"/>
                      <a:gd name="T18" fmla="*/ 506 w 787"/>
                      <a:gd name="T19" fmla="*/ 176 h 494"/>
                      <a:gd name="T20" fmla="*/ 441 w 787"/>
                      <a:gd name="T21" fmla="*/ 204 h 494"/>
                      <a:gd name="T22" fmla="*/ 373 w 787"/>
                      <a:gd name="T23" fmla="*/ 231 h 494"/>
                      <a:gd name="T24" fmla="*/ 300 w 787"/>
                      <a:gd name="T25" fmla="*/ 255 h 494"/>
                      <a:gd name="T26" fmla="*/ 232 w 787"/>
                      <a:gd name="T27" fmla="*/ 275 h 494"/>
                      <a:gd name="T28" fmla="*/ 171 w 787"/>
                      <a:gd name="T29" fmla="*/ 290 h 494"/>
                      <a:gd name="T30" fmla="*/ 117 w 787"/>
                      <a:gd name="T31" fmla="*/ 302 h 494"/>
                      <a:gd name="T32" fmla="*/ 73 w 787"/>
                      <a:gd name="T33" fmla="*/ 309 h 494"/>
                      <a:gd name="T34" fmla="*/ 39 w 787"/>
                      <a:gd name="T35" fmla="*/ 314 h 494"/>
                      <a:gd name="T36" fmla="*/ 13 w 787"/>
                      <a:gd name="T37" fmla="*/ 316 h 494"/>
                      <a:gd name="T38" fmla="*/ 2 w 787"/>
                      <a:gd name="T39" fmla="*/ 317 h 494"/>
                      <a:gd name="T40" fmla="*/ 8 w 787"/>
                      <a:gd name="T41" fmla="*/ 268 h 494"/>
                      <a:gd name="T42" fmla="*/ 15 w 787"/>
                      <a:gd name="T43" fmla="*/ 268 h 494"/>
                      <a:gd name="T44" fmla="*/ 37 w 787"/>
                      <a:gd name="T45" fmla="*/ 265 h 494"/>
                      <a:gd name="T46" fmla="*/ 69 w 787"/>
                      <a:gd name="T47" fmla="*/ 260 h 494"/>
                      <a:gd name="T48" fmla="*/ 114 w 787"/>
                      <a:gd name="T49" fmla="*/ 251 h 494"/>
                      <a:gd name="T50" fmla="*/ 166 w 787"/>
                      <a:gd name="T51" fmla="*/ 239 h 494"/>
                      <a:gd name="T52" fmla="*/ 227 w 787"/>
                      <a:gd name="T53" fmla="*/ 224 h 494"/>
                      <a:gd name="T54" fmla="*/ 295 w 787"/>
                      <a:gd name="T55" fmla="*/ 204 h 494"/>
                      <a:gd name="T56" fmla="*/ 366 w 787"/>
                      <a:gd name="T57" fmla="*/ 178 h 494"/>
                      <a:gd name="T58" fmla="*/ 436 w 787"/>
                      <a:gd name="T59" fmla="*/ 149 h 494"/>
                      <a:gd name="T60" fmla="*/ 502 w 787"/>
                      <a:gd name="T61" fmla="*/ 120 h 494"/>
                      <a:gd name="T62" fmla="*/ 562 w 787"/>
                      <a:gd name="T63" fmla="*/ 90 h 494"/>
                      <a:gd name="T64" fmla="*/ 614 w 787"/>
                      <a:gd name="T65" fmla="*/ 63 h 494"/>
                      <a:gd name="T66" fmla="*/ 657 w 787"/>
                      <a:gd name="T67" fmla="*/ 37 h 494"/>
                      <a:gd name="T68" fmla="*/ 689 w 787"/>
                      <a:gd name="T69" fmla="*/ 17 h 494"/>
                      <a:gd name="T70" fmla="*/ 711 w 787"/>
                      <a:gd name="T71" fmla="*/ 5 h 494"/>
                      <a:gd name="T72" fmla="*/ 718 w 787"/>
                      <a:gd name="T73" fmla="*/ 0 h 494"/>
                      <a:gd name="T74" fmla="*/ 741 w 787"/>
                      <a:gd name="T75" fmla="*/ 49 h 494"/>
                      <a:gd name="T76" fmla="*/ 762 w 787"/>
                      <a:gd name="T77" fmla="*/ 109 h 494"/>
                      <a:gd name="T78" fmla="*/ 775 w 787"/>
                      <a:gd name="T79" fmla="*/ 175 h 494"/>
                      <a:gd name="T80" fmla="*/ 786 w 787"/>
                      <a:gd name="T81" fmla="*/ 246 h 494"/>
                      <a:gd name="T82" fmla="*/ 784 w 787"/>
                      <a:gd name="T83" fmla="*/ 399 h 494"/>
                      <a:gd name="T84" fmla="*/ 770 w 787"/>
                      <a:gd name="T85" fmla="*/ 494 h 49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787"/>
                      <a:gd name="T130" fmla="*/ 0 h 494"/>
                      <a:gd name="T131" fmla="*/ 787 w 787"/>
                      <a:gd name="T132" fmla="*/ 494 h 49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787" h="494">
                        <a:moveTo>
                          <a:pt x="726" y="475"/>
                        </a:moveTo>
                        <a:lnTo>
                          <a:pt x="733" y="438"/>
                        </a:lnTo>
                        <a:lnTo>
                          <a:pt x="738" y="392"/>
                        </a:lnTo>
                        <a:lnTo>
                          <a:pt x="743" y="344"/>
                        </a:lnTo>
                        <a:lnTo>
                          <a:pt x="743" y="304"/>
                        </a:lnTo>
                        <a:lnTo>
                          <a:pt x="738" y="234"/>
                        </a:lnTo>
                        <a:lnTo>
                          <a:pt x="730" y="176"/>
                        </a:lnTo>
                        <a:lnTo>
                          <a:pt x="716" y="126"/>
                        </a:lnTo>
                        <a:lnTo>
                          <a:pt x="696" y="78"/>
                        </a:lnTo>
                        <a:lnTo>
                          <a:pt x="694" y="80"/>
                        </a:lnTo>
                        <a:lnTo>
                          <a:pt x="689" y="83"/>
                        </a:lnTo>
                        <a:lnTo>
                          <a:pt x="679" y="88"/>
                        </a:lnTo>
                        <a:lnTo>
                          <a:pt x="667" y="95"/>
                        </a:lnTo>
                        <a:lnTo>
                          <a:pt x="651" y="103"/>
                        </a:lnTo>
                        <a:lnTo>
                          <a:pt x="633" y="114"/>
                        </a:lnTo>
                        <a:lnTo>
                          <a:pt x="612" y="124"/>
                        </a:lnTo>
                        <a:lnTo>
                          <a:pt x="589" y="136"/>
                        </a:lnTo>
                        <a:lnTo>
                          <a:pt x="563" y="149"/>
                        </a:lnTo>
                        <a:lnTo>
                          <a:pt x="534" y="163"/>
                        </a:lnTo>
                        <a:lnTo>
                          <a:pt x="506" y="176"/>
                        </a:lnTo>
                        <a:lnTo>
                          <a:pt x="475" y="190"/>
                        </a:lnTo>
                        <a:lnTo>
                          <a:pt x="441" y="204"/>
                        </a:lnTo>
                        <a:lnTo>
                          <a:pt x="409" y="217"/>
                        </a:lnTo>
                        <a:lnTo>
                          <a:pt x="373" y="231"/>
                        </a:lnTo>
                        <a:lnTo>
                          <a:pt x="338" y="243"/>
                        </a:lnTo>
                        <a:lnTo>
                          <a:pt x="300" y="255"/>
                        </a:lnTo>
                        <a:lnTo>
                          <a:pt x="266" y="265"/>
                        </a:lnTo>
                        <a:lnTo>
                          <a:pt x="232" y="275"/>
                        </a:lnTo>
                        <a:lnTo>
                          <a:pt x="202" y="283"/>
                        </a:lnTo>
                        <a:lnTo>
                          <a:pt x="171" y="290"/>
                        </a:lnTo>
                        <a:lnTo>
                          <a:pt x="144" y="295"/>
                        </a:lnTo>
                        <a:lnTo>
                          <a:pt x="117" y="302"/>
                        </a:lnTo>
                        <a:lnTo>
                          <a:pt x="95" y="305"/>
                        </a:lnTo>
                        <a:lnTo>
                          <a:pt x="73" y="309"/>
                        </a:lnTo>
                        <a:lnTo>
                          <a:pt x="54" y="312"/>
                        </a:lnTo>
                        <a:lnTo>
                          <a:pt x="39" y="314"/>
                        </a:lnTo>
                        <a:lnTo>
                          <a:pt x="25" y="316"/>
                        </a:lnTo>
                        <a:lnTo>
                          <a:pt x="13" y="316"/>
                        </a:lnTo>
                        <a:lnTo>
                          <a:pt x="7" y="317"/>
                        </a:lnTo>
                        <a:lnTo>
                          <a:pt x="2" y="317"/>
                        </a:lnTo>
                        <a:lnTo>
                          <a:pt x="0" y="317"/>
                        </a:lnTo>
                        <a:lnTo>
                          <a:pt x="8" y="268"/>
                        </a:lnTo>
                        <a:lnTo>
                          <a:pt x="10" y="268"/>
                        </a:lnTo>
                        <a:lnTo>
                          <a:pt x="15" y="268"/>
                        </a:lnTo>
                        <a:lnTo>
                          <a:pt x="25" y="266"/>
                        </a:lnTo>
                        <a:lnTo>
                          <a:pt x="37" y="265"/>
                        </a:lnTo>
                        <a:lnTo>
                          <a:pt x="52" y="263"/>
                        </a:lnTo>
                        <a:lnTo>
                          <a:pt x="69" y="260"/>
                        </a:lnTo>
                        <a:lnTo>
                          <a:pt x="90" y="256"/>
                        </a:lnTo>
                        <a:lnTo>
                          <a:pt x="114" y="251"/>
                        </a:lnTo>
                        <a:lnTo>
                          <a:pt x="139" y="246"/>
                        </a:lnTo>
                        <a:lnTo>
                          <a:pt x="166" y="239"/>
                        </a:lnTo>
                        <a:lnTo>
                          <a:pt x="197" y="232"/>
                        </a:lnTo>
                        <a:lnTo>
                          <a:pt x="227" y="224"/>
                        </a:lnTo>
                        <a:lnTo>
                          <a:pt x="259" y="214"/>
                        </a:lnTo>
                        <a:lnTo>
                          <a:pt x="295" y="204"/>
                        </a:lnTo>
                        <a:lnTo>
                          <a:pt x="331" y="192"/>
                        </a:lnTo>
                        <a:lnTo>
                          <a:pt x="366" y="178"/>
                        </a:lnTo>
                        <a:lnTo>
                          <a:pt x="402" y="165"/>
                        </a:lnTo>
                        <a:lnTo>
                          <a:pt x="436" y="149"/>
                        </a:lnTo>
                        <a:lnTo>
                          <a:pt x="470" y="136"/>
                        </a:lnTo>
                        <a:lnTo>
                          <a:pt x="502" y="120"/>
                        </a:lnTo>
                        <a:lnTo>
                          <a:pt x="533" y="105"/>
                        </a:lnTo>
                        <a:lnTo>
                          <a:pt x="562" y="90"/>
                        </a:lnTo>
                        <a:lnTo>
                          <a:pt x="589" y="76"/>
                        </a:lnTo>
                        <a:lnTo>
                          <a:pt x="614" y="63"/>
                        </a:lnTo>
                        <a:lnTo>
                          <a:pt x="636" y="49"/>
                        </a:lnTo>
                        <a:lnTo>
                          <a:pt x="657" y="37"/>
                        </a:lnTo>
                        <a:lnTo>
                          <a:pt x="675" y="27"/>
                        </a:lnTo>
                        <a:lnTo>
                          <a:pt x="689" y="17"/>
                        </a:lnTo>
                        <a:lnTo>
                          <a:pt x="701" y="10"/>
                        </a:lnTo>
                        <a:lnTo>
                          <a:pt x="711" y="5"/>
                        </a:lnTo>
                        <a:lnTo>
                          <a:pt x="716" y="2"/>
                        </a:lnTo>
                        <a:lnTo>
                          <a:pt x="718" y="0"/>
                        </a:lnTo>
                        <a:lnTo>
                          <a:pt x="730" y="24"/>
                        </a:lnTo>
                        <a:lnTo>
                          <a:pt x="741" y="49"/>
                        </a:lnTo>
                        <a:lnTo>
                          <a:pt x="752" y="78"/>
                        </a:lnTo>
                        <a:lnTo>
                          <a:pt x="762" y="109"/>
                        </a:lnTo>
                        <a:lnTo>
                          <a:pt x="769" y="141"/>
                        </a:lnTo>
                        <a:lnTo>
                          <a:pt x="775" y="175"/>
                        </a:lnTo>
                        <a:lnTo>
                          <a:pt x="782" y="210"/>
                        </a:lnTo>
                        <a:lnTo>
                          <a:pt x="786" y="246"/>
                        </a:lnTo>
                        <a:lnTo>
                          <a:pt x="787" y="329"/>
                        </a:lnTo>
                        <a:lnTo>
                          <a:pt x="784" y="399"/>
                        </a:lnTo>
                        <a:lnTo>
                          <a:pt x="775" y="455"/>
                        </a:lnTo>
                        <a:lnTo>
                          <a:pt x="770" y="494"/>
                        </a:lnTo>
                        <a:lnTo>
                          <a:pt x="726" y="475"/>
                        </a:lnTo>
                        <a:close/>
                      </a:path>
                    </a:pathLst>
                  </a:custGeom>
                  <a:solidFill>
                    <a:srgbClr val="000000"/>
                  </a:solidFill>
                  <a:ln w="9525">
                    <a:noFill/>
                    <a:round/>
                    <a:headEnd/>
                    <a:tailEnd/>
                  </a:ln>
                </p:spPr>
                <p:txBody>
                  <a:bodyPr/>
                  <a:lstStyle/>
                  <a:p>
                    <a:endParaRPr lang="en-US"/>
                  </a:p>
                </p:txBody>
              </p:sp>
              <p:sp>
                <p:nvSpPr>
                  <p:cNvPr id="40768" name="Freeform 95"/>
                  <p:cNvSpPr>
                    <a:spLocks/>
                  </p:cNvSpPr>
                  <p:nvPr/>
                </p:nvSpPr>
                <p:spPr bwMode="auto">
                  <a:xfrm>
                    <a:off x="2388" y="2188"/>
                    <a:ext cx="1590" cy="46"/>
                  </a:xfrm>
                  <a:custGeom>
                    <a:avLst/>
                    <a:gdLst>
                      <a:gd name="T0" fmla="*/ 1562 w 1590"/>
                      <a:gd name="T1" fmla="*/ 46 h 46"/>
                      <a:gd name="T2" fmla="*/ 1590 w 1590"/>
                      <a:gd name="T3" fmla="*/ 0 h 46"/>
                      <a:gd name="T4" fmla="*/ 0 w 1590"/>
                      <a:gd name="T5" fmla="*/ 0 h 46"/>
                      <a:gd name="T6" fmla="*/ 39 w 1590"/>
                      <a:gd name="T7" fmla="*/ 46 h 46"/>
                      <a:gd name="T8" fmla="*/ 1562 w 1590"/>
                      <a:gd name="T9" fmla="*/ 46 h 46"/>
                      <a:gd name="T10" fmla="*/ 0 60000 65536"/>
                      <a:gd name="T11" fmla="*/ 0 60000 65536"/>
                      <a:gd name="T12" fmla="*/ 0 60000 65536"/>
                      <a:gd name="T13" fmla="*/ 0 60000 65536"/>
                      <a:gd name="T14" fmla="*/ 0 60000 65536"/>
                      <a:gd name="T15" fmla="*/ 0 w 1590"/>
                      <a:gd name="T16" fmla="*/ 0 h 46"/>
                      <a:gd name="T17" fmla="*/ 1590 w 1590"/>
                      <a:gd name="T18" fmla="*/ 46 h 46"/>
                    </a:gdLst>
                    <a:ahLst/>
                    <a:cxnLst>
                      <a:cxn ang="T10">
                        <a:pos x="T0" y="T1"/>
                      </a:cxn>
                      <a:cxn ang="T11">
                        <a:pos x="T2" y="T3"/>
                      </a:cxn>
                      <a:cxn ang="T12">
                        <a:pos x="T4" y="T5"/>
                      </a:cxn>
                      <a:cxn ang="T13">
                        <a:pos x="T6" y="T7"/>
                      </a:cxn>
                      <a:cxn ang="T14">
                        <a:pos x="T8" y="T9"/>
                      </a:cxn>
                    </a:cxnLst>
                    <a:rect l="T15" t="T16" r="T17" b="T18"/>
                    <a:pathLst>
                      <a:path w="1590" h="46">
                        <a:moveTo>
                          <a:pt x="1562" y="46"/>
                        </a:moveTo>
                        <a:lnTo>
                          <a:pt x="1590" y="0"/>
                        </a:lnTo>
                        <a:lnTo>
                          <a:pt x="0" y="0"/>
                        </a:lnTo>
                        <a:lnTo>
                          <a:pt x="39" y="46"/>
                        </a:lnTo>
                        <a:lnTo>
                          <a:pt x="1562" y="46"/>
                        </a:lnTo>
                        <a:close/>
                      </a:path>
                    </a:pathLst>
                  </a:custGeom>
                  <a:solidFill>
                    <a:srgbClr val="000000"/>
                  </a:solidFill>
                  <a:ln w="9525">
                    <a:noFill/>
                    <a:round/>
                    <a:headEnd/>
                    <a:tailEnd/>
                  </a:ln>
                </p:spPr>
                <p:txBody>
                  <a:bodyPr/>
                  <a:lstStyle/>
                  <a:p>
                    <a:endParaRPr lang="en-US"/>
                  </a:p>
                </p:txBody>
              </p:sp>
              <p:sp>
                <p:nvSpPr>
                  <p:cNvPr id="40769" name="Rectangle 96"/>
                  <p:cNvSpPr>
                    <a:spLocks noChangeArrowheads="1"/>
                  </p:cNvSpPr>
                  <p:nvPr/>
                </p:nvSpPr>
                <p:spPr bwMode="auto">
                  <a:xfrm>
                    <a:off x="3132" y="2327"/>
                    <a:ext cx="105" cy="260"/>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70" name="Rectangle 97"/>
                  <p:cNvSpPr>
                    <a:spLocks noChangeArrowheads="1"/>
                  </p:cNvSpPr>
                  <p:nvPr/>
                </p:nvSpPr>
                <p:spPr bwMode="auto">
                  <a:xfrm>
                    <a:off x="3267" y="2327"/>
                    <a:ext cx="106" cy="279"/>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71" name="Rectangle 98"/>
                  <p:cNvSpPr>
                    <a:spLocks noChangeArrowheads="1"/>
                  </p:cNvSpPr>
                  <p:nvPr/>
                </p:nvSpPr>
                <p:spPr bwMode="auto">
                  <a:xfrm>
                    <a:off x="3778" y="2219"/>
                    <a:ext cx="60" cy="37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72" name="Rectangle 99"/>
                  <p:cNvSpPr>
                    <a:spLocks noChangeArrowheads="1"/>
                  </p:cNvSpPr>
                  <p:nvPr/>
                </p:nvSpPr>
                <p:spPr bwMode="auto">
                  <a:xfrm>
                    <a:off x="3597" y="2219"/>
                    <a:ext cx="61" cy="37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73" name="Rectangle 100"/>
                  <p:cNvSpPr>
                    <a:spLocks noChangeArrowheads="1"/>
                  </p:cNvSpPr>
                  <p:nvPr/>
                </p:nvSpPr>
                <p:spPr bwMode="auto">
                  <a:xfrm>
                    <a:off x="3011" y="2219"/>
                    <a:ext cx="61" cy="37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74" name="Rectangle 101"/>
                  <p:cNvSpPr>
                    <a:spLocks noChangeArrowheads="1"/>
                  </p:cNvSpPr>
                  <p:nvPr/>
                </p:nvSpPr>
                <p:spPr bwMode="auto">
                  <a:xfrm>
                    <a:off x="1248" y="2583"/>
                    <a:ext cx="2668" cy="46"/>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75" name="Freeform 102"/>
                  <p:cNvSpPr>
                    <a:spLocks/>
                  </p:cNvSpPr>
                  <p:nvPr/>
                </p:nvSpPr>
                <p:spPr bwMode="auto">
                  <a:xfrm>
                    <a:off x="2388" y="2660"/>
                    <a:ext cx="2105" cy="83"/>
                  </a:xfrm>
                  <a:custGeom>
                    <a:avLst/>
                    <a:gdLst>
                      <a:gd name="T0" fmla="*/ 2105 w 2105"/>
                      <a:gd name="T1" fmla="*/ 83 h 83"/>
                      <a:gd name="T2" fmla="*/ 2105 w 2105"/>
                      <a:gd name="T3" fmla="*/ 0 h 83"/>
                      <a:gd name="T4" fmla="*/ 0 w 2105"/>
                      <a:gd name="T5" fmla="*/ 35 h 83"/>
                      <a:gd name="T6" fmla="*/ 2105 w 2105"/>
                      <a:gd name="T7" fmla="*/ 83 h 83"/>
                      <a:gd name="T8" fmla="*/ 0 60000 65536"/>
                      <a:gd name="T9" fmla="*/ 0 60000 65536"/>
                      <a:gd name="T10" fmla="*/ 0 60000 65536"/>
                      <a:gd name="T11" fmla="*/ 0 60000 65536"/>
                      <a:gd name="T12" fmla="*/ 0 w 2105"/>
                      <a:gd name="T13" fmla="*/ 0 h 83"/>
                      <a:gd name="T14" fmla="*/ 2105 w 2105"/>
                      <a:gd name="T15" fmla="*/ 83 h 83"/>
                    </a:gdLst>
                    <a:ahLst/>
                    <a:cxnLst>
                      <a:cxn ang="T8">
                        <a:pos x="T0" y="T1"/>
                      </a:cxn>
                      <a:cxn ang="T9">
                        <a:pos x="T2" y="T3"/>
                      </a:cxn>
                      <a:cxn ang="T10">
                        <a:pos x="T4" y="T5"/>
                      </a:cxn>
                      <a:cxn ang="T11">
                        <a:pos x="T6" y="T7"/>
                      </a:cxn>
                    </a:cxnLst>
                    <a:rect l="T12" t="T13" r="T14" b="T15"/>
                    <a:pathLst>
                      <a:path w="2105" h="83">
                        <a:moveTo>
                          <a:pt x="2105" y="83"/>
                        </a:moveTo>
                        <a:lnTo>
                          <a:pt x="2105" y="0"/>
                        </a:lnTo>
                        <a:lnTo>
                          <a:pt x="0" y="35"/>
                        </a:lnTo>
                        <a:lnTo>
                          <a:pt x="2105" y="83"/>
                        </a:lnTo>
                        <a:close/>
                      </a:path>
                    </a:pathLst>
                  </a:custGeom>
                  <a:solidFill>
                    <a:srgbClr val="000000"/>
                  </a:solidFill>
                  <a:ln w="9525">
                    <a:noFill/>
                    <a:round/>
                    <a:headEnd/>
                    <a:tailEnd/>
                  </a:ln>
                </p:spPr>
                <p:txBody>
                  <a:bodyPr/>
                  <a:lstStyle/>
                  <a:p>
                    <a:endParaRPr lang="en-US"/>
                  </a:p>
                </p:txBody>
              </p:sp>
              <p:sp>
                <p:nvSpPr>
                  <p:cNvPr id="40776" name="Rectangle 103"/>
                  <p:cNvSpPr>
                    <a:spLocks noChangeArrowheads="1"/>
                  </p:cNvSpPr>
                  <p:nvPr/>
                </p:nvSpPr>
                <p:spPr bwMode="auto">
                  <a:xfrm>
                    <a:off x="2293" y="2780"/>
                    <a:ext cx="1136" cy="75"/>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77" name="Rectangle 104"/>
                  <p:cNvSpPr>
                    <a:spLocks noChangeArrowheads="1"/>
                  </p:cNvSpPr>
                  <p:nvPr/>
                </p:nvSpPr>
                <p:spPr bwMode="auto">
                  <a:xfrm>
                    <a:off x="3417" y="1767"/>
                    <a:ext cx="46" cy="76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78" name="Rectangle 105"/>
                  <p:cNvSpPr>
                    <a:spLocks noChangeArrowheads="1"/>
                  </p:cNvSpPr>
                  <p:nvPr/>
                </p:nvSpPr>
                <p:spPr bwMode="auto">
                  <a:xfrm>
                    <a:off x="4386" y="2118"/>
                    <a:ext cx="44" cy="48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79" name="Freeform 106"/>
                  <p:cNvSpPr>
                    <a:spLocks/>
                  </p:cNvSpPr>
                  <p:nvPr/>
                </p:nvSpPr>
                <p:spPr bwMode="auto">
                  <a:xfrm>
                    <a:off x="3437" y="1877"/>
                    <a:ext cx="1113" cy="294"/>
                  </a:xfrm>
                  <a:custGeom>
                    <a:avLst/>
                    <a:gdLst>
                      <a:gd name="T0" fmla="*/ 2 w 1113"/>
                      <a:gd name="T1" fmla="*/ 0 h 294"/>
                      <a:gd name="T2" fmla="*/ 1113 w 1113"/>
                      <a:gd name="T3" fmla="*/ 248 h 294"/>
                      <a:gd name="T4" fmla="*/ 1073 w 1113"/>
                      <a:gd name="T5" fmla="*/ 294 h 294"/>
                      <a:gd name="T6" fmla="*/ 0 w 1113"/>
                      <a:gd name="T7" fmla="*/ 58 h 294"/>
                      <a:gd name="T8" fmla="*/ 2 w 1113"/>
                      <a:gd name="T9" fmla="*/ 0 h 294"/>
                      <a:gd name="T10" fmla="*/ 0 60000 65536"/>
                      <a:gd name="T11" fmla="*/ 0 60000 65536"/>
                      <a:gd name="T12" fmla="*/ 0 60000 65536"/>
                      <a:gd name="T13" fmla="*/ 0 60000 65536"/>
                      <a:gd name="T14" fmla="*/ 0 60000 65536"/>
                      <a:gd name="T15" fmla="*/ 0 w 1113"/>
                      <a:gd name="T16" fmla="*/ 0 h 294"/>
                      <a:gd name="T17" fmla="*/ 1113 w 1113"/>
                      <a:gd name="T18" fmla="*/ 294 h 294"/>
                    </a:gdLst>
                    <a:ahLst/>
                    <a:cxnLst>
                      <a:cxn ang="T10">
                        <a:pos x="T0" y="T1"/>
                      </a:cxn>
                      <a:cxn ang="T11">
                        <a:pos x="T2" y="T3"/>
                      </a:cxn>
                      <a:cxn ang="T12">
                        <a:pos x="T4" y="T5"/>
                      </a:cxn>
                      <a:cxn ang="T13">
                        <a:pos x="T6" y="T7"/>
                      </a:cxn>
                      <a:cxn ang="T14">
                        <a:pos x="T8" y="T9"/>
                      </a:cxn>
                    </a:cxnLst>
                    <a:rect l="T15" t="T16" r="T17" b="T18"/>
                    <a:pathLst>
                      <a:path w="1113" h="294">
                        <a:moveTo>
                          <a:pt x="2" y="0"/>
                        </a:moveTo>
                        <a:lnTo>
                          <a:pt x="1113" y="248"/>
                        </a:lnTo>
                        <a:lnTo>
                          <a:pt x="1073" y="294"/>
                        </a:lnTo>
                        <a:lnTo>
                          <a:pt x="0" y="58"/>
                        </a:lnTo>
                        <a:lnTo>
                          <a:pt x="2" y="0"/>
                        </a:lnTo>
                        <a:close/>
                      </a:path>
                    </a:pathLst>
                  </a:custGeom>
                  <a:solidFill>
                    <a:srgbClr val="000000"/>
                  </a:solidFill>
                  <a:ln w="9525">
                    <a:noFill/>
                    <a:round/>
                    <a:headEnd/>
                    <a:tailEnd/>
                  </a:ln>
                </p:spPr>
                <p:txBody>
                  <a:bodyPr/>
                  <a:lstStyle/>
                  <a:p>
                    <a:endParaRPr lang="en-US"/>
                  </a:p>
                </p:txBody>
              </p:sp>
              <p:sp>
                <p:nvSpPr>
                  <p:cNvPr id="40780" name="Rectangle 107"/>
                  <p:cNvSpPr>
                    <a:spLocks noChangeArrowheads="1"/>
                  </p:cNvSpPr>
                  <p:nvPr/>
                </p:nvSpPr>
                <p:spPr bwMode="auto">
                  <a:xfrm>
                    <a:off x="3826" y="2504"/>
                    <a:ext cx="500" cy="1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81" name="Rectangle 108"/>
                  <p:cNvSpPr>
                    <a:spLocks noChangeArrowheads="1"/>
                  </p:cNvSpPr>
                  <p:nvPr/>
                </p:nvSpPr>
                <p:spPr bwMode="auto">
                  <a:xfrm>
                    <a:off x="3440" y="2504"/>
                    <a:ext cx="201" cy="1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82" name="Freeform 109"/>
                  <p:cNvSpPr>
                    <a:spLocks/>
                  </p:cNvSpPr>
                  <p:nvPr/>
                </p:nvSpPr>
                <p:spPr bwMode="auto">
                  <a:xfrm>
                    <a:off x="1528" y="2510"/>
                    <a:ext cx="1240" cy="41"/>
                  </a:xfrm>
                  <a:custGeom>
                    <a:avLst/>
                    <a:gdLst>
                      <a:gd name="T0" fmla="*/ 1240 w 1240"/>
                      <a:gd name="T1" fmla="*/ 33 h 41"/>
                      <a:gd name="T2" fmla="*/ 0 w 1240"/>
                      <a:gd name="T3" fmla="*/ 0 h 41"/>
                      <a:gd name="T4" fmla="*/ 0 w 1240"/>
                      <a:gd name="T5" fmla="*/ 41 h 41"/>
                      <a:gd name="T6" fmla="*/ 1240 w 1240"/>
                      <a:gd name="T7" fmla="*/ 33 h 41"/>
                      <a:gd name="T8" fmla="*/ 0 60000 65536"/>
                      <a:gd name="T9" fmla="*/ 0 60000 65536"/>
                      <a:gd name="T10" fmla="*/ 0 60000 65536"/>
                      <a:gd name="T11" fmla="*/ 0 60000 65536"/>
                      <a:gd name="T12" fmla="*/ 0 w 1240"/>
                      <a:gd name="T13" fmla="*/ 0 h 41"/>
                      <a:gd name="T14" fmla="*/ 1240 w 1240"/>
                      <a:gd name="T15" fmla="*/ 41 h 41"/>
                    </a:gdLst>
                    <a:ahLst/>
                    <a:cxnLst>
                      <a:cxn ang="T8">
                        <a:pos x="T0" y="T1"/>
                      </a:cxn>
                      <a:cxn ang="T9">
                        <a:pos x="T2" y="T3"/>
                      </a:cxn>
                      <a:cxn ang="T10">
                        <a:pos x="T4" y="T5"/>
                      </a:cxn>
                      <a:cxn ang="T11">
                        <a:pos x="T6" y="T7"/>
                      </a:cxn>
                    </a:cxnLst>
                    <a:rect l="T12" t="T13" r="T14" b="T15"/>
                    <a:pathLst>
                      <a:path w="1240" h="41">
                        <a:moveTo>
                          <a:pt x="1240" y="33"/>
                        </a:moveTo>
                        <a:lnTo>
                          <a:pt x="0" y="0"/>
                        </a:lnTo>
                        <a:lnTo>
                          <a:pt x="0" y="41"/>
                        </a:lnTo>
                        <a:lnTo>
                          <a:pt x="1240" y="33"/>
                        </a:lnTo>
                        <a:close/>
                      </a:path>
                    </a:pathLst>
                  </a:custGeom>
                  <a:solidFill>
                    <a:srgbClr val="000000"/>
                  </a:solidFill>
                  <a:ln w="9525">
                    <a:noFill/>
                    <a:round/>
                    <a:headEnd/>
                    <a:tailEnd/>
                  </a:ln>
                </p:spPr>
                <p:txBody>
                  <a:bodyPr/>
                  <a:lstStyle/>
                  <a:p>
                    <a:endParaRPr lang="en-US"/>
                  </a:p>
                </p:txBody>
              </p:sp>
              <p:sp>
                <p:nvSpPr>
                  <p:cNvPr id="40783" name="Rectangle 110"/>
                  <p:cNvSpPr>
                    <a:spLocks noChangeArrowheads="1"/>
                  </p:cNvSpPr>
                  <p:nvPr/>
                </p:nvSpPr>
                <p:spPr bwMode="auto">
                  <a:xfrm>
                    <a:off x="4053" y="2594"/>
                    <a:ext cx="555" cy="30"/>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84" name="Freeform 111"/>
                  <p:cNvSpPr>
                    <a:spLocks/>
                  </p:cNvSpPr>
                  <p:nvPr/>
                </p:nvSpPr>
                <p:spPr bwMode="auto">
                  <a:xfrm>
                    <a:off x="1343" y="1674"/>
                    <a:ext cx="2247" cy="584"/>
                  </a:xfrm>
                  <a:custGeom>
                    <a:avLst/>
                    <a:gdLst>
                      <a:gd name="T0" fmla="*/ 7 w 2247"/>
                      <a:gd name="T1" fmla="*/ 505 h 584"/>
                      <a:gd name="T2" fmla="*/ 2247 w 2247"/>
                      <a:gd name="T3" fmla="*/ 0 h 584"/>
                      <a:gd name="T4" fmla="*/ 2201 w 2247"/>
                      <a:gd name="T5" fmla="*/ 93 h 584"/>
                      <a:gd name="T6" fmla="*/ 0 w 2247"/>
                      <a:gd name="T7" fmla="*/ 584 h 584"/>
                      <a:gd name="T8" fmla="*/ 7 w 2247"/>
                      <a:gd name="T9" fmla="*/ 505 h 584"/>
                      <a:gd name="T10" fmla="*/ 0 60000 65536"/>
                      <a:gd name="T11" fmla="*/ 0 60000 65536"/>
                      <a:gd name="T12" fmla="*/ 0 60000 65536"/>
                      <a:gd name="T13" fmla="*/ 0 60000 65536"/>
                      <a:gd name="T14" fmla="*/ 0 60000 65536"/>
                      <a:gd name="T15" fmla="*/ 0 w 2247"/>
                      <a:gd name="T16" fmla="*/ 0 h 584"/>
                      <a:gd name="T17" fmla="*/ 2247 w 2247"/>
                      <a:gd name="T18" fmla="*/ 584 h 584"/>
                    </a:gdLst>
                    <a:ahLst/>
                    <a:cxnLst>
                      <a:cxn ang="T10">
                        <a:pos x="T0" y="T1"/>
                      </a:cxn>
                      <a:cxn ang="T11">
                        <a:pos x="T2" y="T3"/>
                      </a:cxn>
                      <a:cxn ang="T12">
                        <a:pos x="T4" y="T5"/>
                      </a:cxn>
                      <a:cxn ang="T13">
                        <a:pos x="T6" y="T7"/>
                      </a:cxn>
                      <a:cxn ang="T14">
                        <a:pos x="T8" y="T9"/>
                      </a:cxn>
                    </a:cxnLst>
                    <a:rect l="T15" t="T16" r="T17" b="T18"/>
                    <a:pathLst>
                      <a:path w="2247" h="584">
                        <a:moveTo>
                          <a:pt x="7" y="505"/>
                        </a:moveTo>
                        <a:lnTo>
                          <a:pt x="2247" y="0"/>
                        </a:lnTo>
                        <a:lnTo>
                          <a:pt x="2201" y="93"/>
                        </a:lnTo>
                        <a:lnTo>
                          <a:pt x="0" y="584"/>
                        </a:lnTo>
                        <a:lnTo>
                          <a:pt x="7" y="505"/>
                        </a:lnTo>
                        <a:close/>
                      </a:path>
                    </a:pathLst>
                  </a:custGeom>
                  <a:solidFill>
                    <a:srgbClr val="000000"/>
                  </a:solidFill>
                  <a:ln w="9525">
                    <a:noFill/>
                    <a:round/>
                    <a:headEnd/>
                    <a:tailEnd/>
                  </a:ln>
                </p:spPr>
                <p:txBody>
                  <a:bodyPr/>
                  <a:lstStyle/>
                  <a:p>
                    <a:endParaRPr lang="en-US"/>
                  </a:p>
                </p:txBody>
              </p:sp>
              <p:sp>
                <p:nvSpPr>
                  <p:cNvPr id="40785" name="Rectangle 112"/>
                  <p:cNvSpPr>
                    <a:spLocks noChangeArrowheads="1"/>
                  </p:cNvSpPr>
                  <p:nvPr/>
                </p:nvSpPr>
                <p:spPr bwMode="auto">
                  <a:xfrm>
                    <a:off x="1414" y="2212"/>
                    <a:ext cx="46" cy="40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86" name="Freeform 113"/>
                  <p:cNvSpPr>
                    <a:spLocks/>
                  </p:cNvSpPr>
                  <p:nvPr/>
                </p:nvSpPr>
                <p:spPr bwMode="auto">
                  <a:xfrm>
                    <a:off x="4056" y="2220"/>
                    <a:ext cx="148" cy="151"/>
                  </a:xfrm>
                  <a:custGeom>
                    <a:avLst/>
                    <a:gdLst>
                      <a:gd name="T0" fmla="*/ 73 w 148"/>
                      <a:gd name="T1" fmla="*/ 151 h 151"/>
                      <a:gd name="T2" fmla="*/ 89 w 148"/>
                      <a:gd name="T3" fmla="*/ 150 h 151"/>
                      <a:gd name="T4" fmla="*/ 102 w 148"/>
                      <a:gd name="T5" fmla="*/ 144 h 151"/>
                      <a:gd name="T6" fmla="*/ 116 w 148"/>
                      <a:gd name="T7" fmla="*/ 138 h 151"/>
                      <a:gd name="T8" fmla="*/ 126 w 148"/>
                      <a:gd name="T9" fmla="*/ 129 h 151"/>
                      <a:gd name="T10" fmla="*/ 136 w 148"/>
                      <a:gd name="T11" fmla="*/ 117 h 151"/>
                      <a:gd name="T12" fmla="*/ 143 w 148"/>
                      <a:gd name="T13" fmla="*/ 105 h 151"/>
                      <a:gd name="T14" fmla="*/ 146 w 148"/>
                      <a:gd name="T15" fmla="*/ 92 h 151"/>
                      <a:gd name="T16" fmla="*/ 148 w 148"/>
                      <a:gd name="T17" fmla="*/ 77 h 151"/>
                      <a:gd name="T18" fmla="*/ 146 w 148"/>
                      <a:gd name="T19" fmla="*/ 61 h 151"/>
                      <a:gd name="T20" fmla="*/ 143 w 148"/>
                      <a:gd name="T21" fmla="*/ 46 h 151"/>
                      <a:gd name="T22" fmla="*/ 136 w 148"/>
                      <a:gd name="T23" fmla="*/ 34 h 151"/>
                      <a:gd name="T24" fmla="*/ 126 w 148"/>
                      <a:gd name="T25" fmla="*/ 22 h 151"/>
                      <a:gd name="T26" fmla="*/ 116 w 148"/>
                      <a:gd name="T27" fmla="*/ 14 h 151"/>
                      <a:gd name="T28" fmla="*/ 102 w 148"/>
                      <a:gd name="T29" fmla="*/ 7 h 151"/>
                      <a:gd name="T30" fmla="*/ 89 w 148"/>
                      <a:gd name="T31" fmla="*/ 2 h 151"/>
                      <a:gd name="T32" fmla="*/ 73 w 148"/>
                      <a:gd name="T33" fmla="*/ 0 h 151"/>
                      <a:gd name="T34" fmla="*/ 58 w 148"/>
                      <a:gd name="T35" fmla="*/ 2 h 151"/>
                      <a:gd name="T36" fmla="*/ 45 w 148"/>
                      <a:gd name="T37" fmla="*/ 7 h 151"/>
                      <a:gd name="T38" fmla="*/ 33 w 148"/>
                      <a:gd name="T39" fmla="*/ 14 h 151"/>
                      <a:gd name="T40" fmla="*/ 23 w 148"/>
                      <a:gd name="T41" fmla="*/ 22 h 151"/>
                      <a:gd name="T42" fmla="*/ 12 w 148"/>
                      <a:gd name="T43" fmla="*/ 34 h 151"/>
                      <a:gd name="T44" fmla="*/ 6 w 148"/>
                      <a:gd name="T45" fmla="*/ 46 h 151"/>
                      <a:gd name="T46" fmla="*/ 2 w 148"/>
                      <a:gd name="T47" fmla="*/ 61 h 151"/>
                      <a:gd name="T48" fmla="*/ 0 w 148"/>
                      <a:gd name="T49" fmla="*/ 77 h 151"/>
                      <a:gd name="T50" fmla="*/ 2 w 148"/>
                      <a:gd name="T51" fmla="*/ 92 h 151"/>
                      <a:gd name="T52" fmla="*/ 6 w 148"/>
                      <a:gd name="T53" fmla="*/ 105 h 151"/>
                      <a:gd name="T54" fmla="*/ 12 w 148"/>
                      <a:gd name="T55" fmla="*/ 117 h 151"/>
                      <a:gd name="T56" fmla="*/ 23 w 148"/>
                      <a:gd name="T57" fmla="*/ 129 h 151"/>
                      <a:gd name="T58" fmla="*/ 33 w 148"/>
                      <a:gd name="T59" fmla="*/ 138 h 151"/>
                      <a:gd name="T60" fmla="*/ 45 w 148"/>
                      <a:gd name="T61" fmla="*/ 144 h 151"/>
                      <a:gd name="T62" fmla="*/ 58 w 148"/>
                      <a:gd name="T63" fmla="*/ 150 h 151"/>
                      <a:gd name="T64" fmla="*/ 73 w 148"/>
                      <a:gd name="T65" fmla="*/ 151 h 15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48"/>
                      <a:gd name="T100" fmla="*/ 0 h 151"/>
                      <a:gd name="T101" fmla="*/ 148 w 148"/>
                      <a:gd name="T102" fmla="*/ 151 h 15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48" h="151">
                        <a:moveTo>
                          <a:pt x="73" y="151"/>
                        </a:moveTo>
                        <a:lnTo>
                          <a:pt x="89" y="150"/>
                        </a:lnTo>
                        <a:lnTo>
                          <a:pt x="102" y="144"/>
                        </a:lnTo>
                        <a:lnTo>
                          <a:pt x="116" y="138"/>
                        </a:lnTo>
                        <a:lnTo>
                          <a:pt x="126" y="129"/>
                        </a:lnTo>
                        <a:lnTo>
                          <a:pt x="136" y="117"/>
                        </a:lnTo>
                        <a:lnTo>
                          <a:pt x="143" y="105"/>
                        </a:lnTo>
                        <a:lnTo>
                          <a:pt x="146" y="92"/>
                        </a:lnTo>
                        <a:lnTo>
                          <a:pt x="148" y="77"/>
                        </a:lnTo>
                        <a:lnTo>
                          <a:pt x="146" y="61"/>
                        </a:lnTo>
                        <a:lnTo>
                          <a:pt x="143" y="46"/>
                        </a:lnTo>
                        <a:lnTo>
                          <a:pt x="136" y="34"/>
                        </a:lnTo>
                        <a:lnTo>
                          <a:pt x="126" y="22"/>
                        </a:lnTo>
                        <a:lnTo>
                          <a:pt x="116" y="14"/>
                        </a:lnTo>
                        <a:lnTo>
                          <a:pt x="102" y="7"/>
                        </a:lnTo>
                        <a:lnTo>
                          <a:pt x="89" y="2"/>
                        </a:lnTo>
                        <a:lnTo>
                          <a:pt x="73" y="0"/>
                        </a:lnTo>
                        <a:lnTo>
                          <a:pt x="58" y="2"/>
                        </a:lnTo>
                        <a:lnTo>
                          <a:pt x="45" y="7"/>
                        </a:lnTo>
                        <a:lnTo>
                          <a:pt x="33" y="14"/>
                        </a:lnTo>
                        <a:lnTo>
                          <a:pt x="23" y="22"/>
                        </a:lnTo>
                        <a:lnTo>
                          <a:pt x="12" y="34"/>
                        </a:lnTo>
                        <a:lnTo>
                          <a:pt x="6" y="46"/>
                        </a:lnTo>
                        <a:lnTo>
                          <a:pt x="2" y="61"/>
                        </a:lnTo>
                        <a:lnTo>
                          <a:pt x="0" y="77"/>
                        </a:lnTo>
                        <a:lnTo>
                          <a:pt x="2" y="92"/>
                        </a:lnTo>
                        <a:lnTo>
                          <a:pt x="6" y="105"/>
                        </a:lnTo>
                        <a:lnTo>
                          <a:pt x="12" y="117"/>
                        </a:lnTo>
                        <a:lnTo>
                          <a:pt x="23" y="129"/>
                        </a:lnTo>
                        <a:lnTo>
                          <a:pt x="33" y="138"/>
                        </a:lnTo>
                        <a:lnTo>
                          <a:pt x="45" y="144"/>
                        </a:lnTo>
                        <a:lnTo>
                          <a:pt x="58" y="150"/>
                        </a:lnTo>
                        <a:lnTo>
                          <a:pt x="73" y="151"/>
                        </a:lnTo>
                        <a:close/>
                      </a:path>
                    </a:pathLst>
                  </a:custGeom>
                  <a:solidFill>
                    <a:srgbClr val="000000"/>
                  </a:solidFill>
                  <a:ln w="9525">
                    <a:noFill/>
                    <a:round/>
                    <a:headEnd/>
                    <a:tailEnd/>
                  </a:ln>
                </p:spPr>
                <p:txBody>
                  <a:bodyPr/>
                  <a:lstStyle/>
                  <a:p>
                    <a:endParaRPr lang="en-US"/>
                  </a:p>
                </p:txBody>
              </p:sp>
              <p:sp>
                <p:nvSpPr>
                  <p:cNvPr id="40787" name="Rectangle 114"/>
                  <p:cNvSpPr>
                    <a:spLocks noChangeArrowheads="1"/>
                  </p:cNvSpPr>
                  <p:nvPr/>
                </p:nvSpPr>
                <p:spPr bwMode="auto">
                  <a:xfrm>
                    <a:off x="1876" y="2404"/>
                    <a:ext cx="36" cy="446"/>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88" name="Rectangle 115"/>
                  <p:cNvSpPr>
                    <a:spLocks noChangeArrowheads="1"/>
                  </p:cNvSpPr>
                  <p:nvPr/>
                </p:nvSpPr>
                <p:spPr bwMode="auto">
                  <a:xfrm>
                    <a:off x="2083" y="2168"/>
                    <a:ext cx="36" cy="68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89" name="Freeform 116"/>
                  <p:cNvSpPr>
                    <a:spLocks/>
                  </p:cNvSpPr>
                  <p:nvPr/>
                </p:nvSpPr>
                <p:spPr bwMode="auto">
                  <a:xfrm>
                    <a:off x="1648" y="2269"/>
                    <a:ext cx="1184" cy="179"/>
                  </a:xfrm>
                  <a:custGeom>
                    <a:avLst/>
                    <a:gdLst>
                      <a:gd name="T0" fmla="*/ 730742 w 693"/>
                      <a:gd name="T1" fmla="*/ 57 h 197"/>
                      <a:gd name="T2" fmla="*/ 732488 w 693"/>
                      <a:gd name="T3" fmla="*/ 0 h 197"/>
                      <a:gd name="T4" fmla="*/ 0 w 693"/>
                      <a:gd name="T5" fmla="*/ 0 h 197"/>
                      <a:gd name="T6" fmla="*/ 0 w 693"/>
                      <a:gd name="T7" fmla="*/ 57 h 197"/>
                      <a:gd name="T8" fmla="*/ 730742 w 693"/>
                      <a:gd name="T9" fmla="*/ 57 h 197"/>
                      <a:gd name="T10" fmla="*/ 0 60000 65536"/>
                      <a:gd name="T11" fmla="*/ 0 60000 65536"/>
                      <a:gd name="T12" fmla="*/ 0 60000 65536"/>
                      <a:gd name="T13" fmla="*/ 0 60000 65536"/>
                      <a:gd name="T14" fmla="*/ 0 60000 65536"/>
                      <a:gd name="T15" fmla="*/ 0 w 693"/>
                      <a:gd name="T16" fmla="*/ 0 h 197"/>
                      <a:gd name="T17" fmla="*/ 693 w 693"/>
                      <a:gd name="T18" fmla="*/ 197 h 197"/>
                    </a:gdLst>
                    <a:ahLst/>
                    <a:cxnLst>
                      <a:cxn ang="T10">
                        <a:pos x="T0" y="T1"/>
                      </a:cxn>
                      <a:cxn ang="T11">
                        <a:pos x="T2" y="T3"/>
                      </a:cxn>
                      <a:cxn ang="T12">
                        <a:pos x="T4" y="T5"/>
                      </a:cxn>
                      <a:cxn ang="T13">
                        <a:pos x="T6" y="T7"/>
                      </a:cxn>
                      <a:cxn ang="T14">
                        <a:pos x="T8" y="T9"/>
                      </a:cxn>
                    </a:cxnLst>
                    <a:rect l="T15" t="T16" r="T17" b="T18"/>
                    <a:pathLst>
                      <a:path w="693" h="197">
                        <a:moveTo>
                          <a:pt x="691" y="197"/>
                        </a:moveTo>
                        <a:lnTo>
                          <a:pt x="693" y="0"/>
                        </a:lnTo>
                        <a:lnTo>
                          <a:pt x="0" y="0"/>
                        </a:lnTo>
                        <a:lnTo>
                          <a:pt x="0" y="197"/>
                        </a:lnTo>
                        <a:lnTo>
                          <a:pt x="691" y="197"/>
                        </a:lnTo>
                        <a:close/>
                      </a:path>
                    </a:pathLst>
                  </a:custGeom>
                  <a:solidFill>
                    <a:srgbClr val="000000"/>
                  </a:solidFill>
                  <a:ln w="9525">
                    <a:noFill/>
                    <a:round/>
                    <a:headEnd/>
                    <a:tailEnd/>
                  </a:ln>
                </p:spPr>
                <p:txBody>
                  <a:bodyPr/>
                  <a:lstStyle/>
                  <a:p>
                    <a:endParaRPr lang="en-US"/>
                  </a:p>
                </p:txBody>
              </p:sp>
              <p:sp>
                <p:nvSpPr>
                  <p:cNvPr id="40790" name="Rectangle 117"/>
                  <p:cNvSpPr>
                    <a:spLocks noChangeArrowheads="1"/>
                  </p:cNvSpPr>
                  <p:nvPr/>
                </p:nvSpPr>
                <p:spPr bwMode="auto">
                  <a:xfrm>
                    <a:off x="1842" y="1604"/>
                    <a:ext cx="15" cy="49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91" name="Rectangle 118"/>
                  <p:cNvSpPr>
                    <a:spLocks noChangeArrowheads="1"/>
                  </p:cNvSpPr>
                  <p:nvPr/>
                </p:nvSpPr>
                <p:spPr bwMode="auto">
                  <a:xfrm>
                    <a:off x="1984" y="1604"/>
                    <a:ext cx="16" cy="49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92" name="Rectangle 119"/>
                  <p:cNvSpPr>
                    <a:spLocks noChangeArrowheads="1"/>
                  </p:cNvSpPr>
                  <p:nvPr/>
                </p:nvSpPr>
                <p:spPr bwMode="auto">
                  <a:xfrm>
                    <a:off x="2127" y="1689"/>
                    <a:ext cx="15" cy="360"/>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93" name="Rectangle 120"/>
                  <p:cNvSpPr>
                    <a:spLocks noChangeArrowheads="1"/>
                  </p:cNvSpPr>
                  <p:nvPr/>
                </p:nvSpPr>
                <p:spPr bwMode="auto">
                  <a:xfrm>
                    <a:off x="2271" y="1716"/>
                    <a:ext cx="14" cy="28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94" name="Rectangle 121"/>
                  <p:cNvSpPr>
                    <a:spLocks noChangeArrowheads="1"/>
                  </p:cNvSpPr>
                  <p:nvPr/>
                </p:nvSpPr>
                <p:spPr bwMode="auto">
                  <a:xfrm>
                    <a:off x="2414" y="1453"/>
                    <a:ext cx="13" cy="51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95" name="Rectangle 122"/>
                  <p:cNvSpPr>
                    <a:spLocks noChangeArrowheads="1"/>
                  </p:cNvSpPr>
                  <p:nvPr/>
                </p:nvSpPr>
                <p:spPr bwMode="auto">
                  <a:xfrm>
                    <a:off x="2556" y="1487"/>
                    <a:ext cx="14" cy="445"/>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96" name="Rectangle 123"/>
                  <p:cNvSpPr>
                    <a:spLocks noChangeArrowheads="1"/>
                  </p:cNvSpPr>
                  <p:nvPr/>
                </p:nvSpPr>
                <p:spPr bwMode="auto">
                  <a:xfrm>
                    <a:off x="2699" y="1548"/>
                    <a:ext cx="13" cy="29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97" name="Rectangle 124"/>
                  <p:cNvSpPr>
                    <a:spLocks noChangeArrowheads="1"/>
                  </p:cNvSpPr>
                  <p:nvPr/>
                </p:nvSpPr>
                <p:spPr bwMode="auto">
                  <a:xfrm>
                    <a:off x="2841" y="1624"/>
                    <a:ext cx="14" cy="270"/>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98" name="Rectangle 125"/>
                  <p:cNvSpPr>
                    <a:spLocks noChangeArrowheads="1"/>
                  </p:cNvSpPr>
                  <p:nvPr/>
                </p:nvSpPr>
                <p:spPr bwMode="auto">
                  <a:xfrm>
                    <a:off x="2984" y="1670"/>
                    <a:ext cx="14" cy="179"/>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99" name="Rectangle 126"/>
                  <p:cNvSpPr>
                    <a:spLocks noChangeArrowheads="1"/>
                  </p:cNvSpPr>
                  <p:nvPr/>
                </p:nvSpPr>
                <p:spPr bwMode="auto">
                  <a:xfrm>
                    <a:off x="3921" y="1735"/>
                    <a:ext cx="13" cy="29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800" name="Rectangle 127"/>
                  <p:cNvSpPr>
                    <a:spLocks noChangeArrowheads="1"/>
                  </p:cNvSpPr>
                  <p:nvPr/>
                </p:nvSpPr>
                <p:spPr bwMode="auto">
                  <a:xfrm>
                    <a:off x="4063" y="1684"/>
                    <a:ext cx="14" cy="37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801" name="Rectangle 128"/>
                  <p:cNvSpPr>
                    <a:spLocks noChangeArrowheads="1"/>
                  </p:cNvSpPr>
                  <p:nvPr/>
                </p:nvSpPr>
                <p:spPr bwMode="auto">
                  <a:xfrm>
                    <a:off x="3778" y="1818"/>
                    <a:ext cx="14" cy="178"/>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802" name="Rectangle 129"/>
                  <p:cNvSpPr>
                    <a:spLocks noChangeArrowheads="1"/>
                  </p:cNvSpPr>
                  <p:nvPr/>
                </p:nvSpPr>
                <p:spPr bwMode="auto">
                  <a:xfrm>
                    <a:off x="3313" y="1808"/>
                    <a:ext cx="24" cy="39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803" name="Rectangle 130"/>
                  <p:cNvSpPr>
                    <a:spLocks noChangeArrowheads="1"/>
                  </p:cNvSpPr>
                  <p:nvPr/>
                </p:nvSpPr>
                <p:spPr bwMode="auto">
                  <a:xfrm>
                    <a:off x="3189" y="2426"/>
                    <a:ext cx="24" cy="69"/>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804" name="Rectangle 131"/>
                  <p:cNvSpPr>
                    <a:spLocks noChangeArrowheads="1"/>
                  </p:cNvSpPr>
                  <p:nvPr/>
                </p:nvSpPr>
                <p:spPr bwMode="auto">
                  <a:xfrm>
                    <a:off x="3283" y="2426"/>
                    <a:ext cx="23" cy="69"/>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805" name="Rectangle 132"/>
                  <p:cNvSpPr>
                    <a:spLocks noChangeArrowheads="1"/>
                  </p:cNvSpPr>
                  <p:nvPr/>
                </p:nvSpPr>
                <p:spPr bwMode="auto">
                  <a:xfrm>
                    <a:off x="2836" y="2118"/>
                    <a:ext cx="784" cy="3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grpSp>
            <p:sp>
              <p:nvSpPr>
                <p:cNvPr id="40750" name="Text Box 133"/>
                <p:cNvSpPr txBox="1">
                  <a:spLocks noChangeArrowheads="1"/>
                </p:cNvSpPr>
                <p:nvPr/>
              </p:nvSpPr>
              <p:spPr bwMode="auto">
                <a:xfrm>
                  <a:off x="239" y="1601"/>
                  <a:ext cx="2050" cy="998"/>
                </a:xfrm>
                <a:prstGeom prst="rect">
                  <a:avLst/>
                </a:prstGeom>
                <a:noFill/>
                <a:ln w="9525">
                  <a:noFill/>
                  <a:miter lim="800000"/>
                  <a:headEnd/>
                  <a:tailEnd/>
                </a:ln>
              </p:spPr>
              <p:txBody>
                <a:bodyPr>
                  <a:spAutoFit/>
                </a:bodyPr>
                <a:lstStyle/>
                <a:p>
                  <a:pPr algn="ctr">
                    <a:spcBef>
                      <a:spcPct val="50000"/>
                    </a:spcBef>
                  </a:pPr>
                  <a:r>
                    <a:rPr lang="en-US" sz="1000" b="1">
                      <a:latin typeface="Book Antiqua" pitchFamily="18" charset="0"/>
                    </a:rPr>
                    <a:t>Nursing Home</a:t>
                  </a:r>
                </a:p>
              </p:txBody>
            </p:sp>
          </p:grpSp>
          <p:grpSp>
            <p:nvGrpSpPr>
              <p:cNvPr id="40581" name="Group 134"/>
              <p:cNvGrpSpPr>
                <a:grpSpLocks/>
              </p:cNvGrpSpPr>
              <p:nvPr/>
            </p:nvGrpSpPr>
            <p:grpSpPr bwMode="auto">
              <a:xfrm>
                <a:off x="2304" y="576"/>
                <a:ext cx="855" cy="903"/>
                <a:chOff x="336" y="2160"/>
                <a:chExt cx="2208" cy="2337"/>
              </a:xfrm>
            </p:grpSpPr>
            <p:grpSp>
              <p:nvGrpSpPr>
                <p:cNvPr id="40692" name="Group 135"/>
                <p:cNvGrpSpPr>
                  <a:grpSpLocks/>
                </p:cNvGrpSpPr>
                <p:nvPr/>
              </p:nvGrpSpPr>
              <p:grpSpPr bwMode="auto">
                <a:xfrm>
                  <a:off x="336" y="2160"/>
                  <a:ext cx="2208" cy="2112"/>
                  <a:chOff x="1248" y="528"/>
                  <a:chExt cx="3360" cy="3213"/>
                </a:xfrm>
              </p:grpSpPr>
              <p:sp>
                <p:nvSpPr>
                  <p:cNvPr id="40694" name="AutoShape 136"/>
                  <p:cNvSpPr>
                    <a:spLocks noChangeAspect="1" noChangeArrowheads="1" noTextEdit="1"/>
                  </p:cNvSpPr>
                  <p:nvPr/>
                </p:nvSpPr>
                <p:spPr bwMode="auto">
                  <a:xfrm>
                    <a:off x="1248" y="528"/>
                    <a:ext cx="3360" cy="3213"/>
                  </a:xfrm>
                  <a:prstGeom prst="rect">
                    <a:avLst/>
                  </a:prstGeom>
                  <a:noFill/>
                  <a:ln w="9525">
                    <a:noFill/>
                    <a:miter lim="800000"/>
                    <a:headEnd/>
                    <a:tailEnd/>
                  </a:ln>
                </p:spPr>
                <p:txBody>
                  <a:bodyPr/>
                  <a:lstStyle/>
                  <a:p>
                    <a:endParaRPr lang="en-US"/>
                  </a:p>
                </p:txBody>
              </p:sp>
              <p:sp>
                <p:nvSpPr>
                  <p:cNvPr id="40695" name="Freeform 137"/>
                  <p:cNvSpPr>
                    <a:spLocks/>
                  </p:cNvSpPr>
                  <p:nvPr/>
                </p:nvSpPr>
                <p:spPr bwMode="auto">
                  <a:xfrm>
                    <a:off x="1248" y="528"/>
                    <a:ext cx="3175" cy="3213"/>
                  </a:xfrm>
                  <a:custGeom>
                    <a:avLst/>
                    <a:gdLst>
                      <a:gd name="T0" fmla="*/ 0 w 3175"/>
                      <a:gd name="T1" fmla="*/ 1624 h 3213"/>
                      <a:gd name="T2" fmla="*/ 1794 w 3175"/>
                      <a:gd name="T3" fmla="*/ 3213 h 3213"/>
                      <a:gd name="T4" fmla="*/ 3175 w 3175"/>
                      <a:gd name="T5" fmla="*/ 1672 h 3213"/>
                      <a:gd name="T6" fmla="*/ 1422 w 3175"/>
                      <a:gd name="T7" fmla="*/ 0 h 3213"/>
                      <a:gd name="T8" fmla="*/ 0 w 3175"/>
                      <a:gd name="T9" fmla="*/ 1624 h 3213"/>
                      <a:gd name="T10" fmla="*/ 0 60000 65536"/>
                      <a:gd name="T11" fmla="*/ 0 60000 65536"/>
                      <a:gd name="T12" fmla="*/ 0 60000 65536"/>
                      <a:gd name="T13" fmla="*/ 0 60000 65536"/>
                      <a:gd name="T14" fmla="*/ 0 60000 65536"/>
                      <a:gd name="T15" fmla="*/ 0 w 3175"/>
                      <a:gd name="T16" fmla="*/ 0 h 3213"/>
                      <a:gd name="T17" fmla="*/ 3175 w 3175"/>
                      <a:gd name="T18" fmla="*/ 3213 h 3213"/>
                    </a:gdLst>
                    <a:ahLst/>
                    <a:cxnLst>
                      <a:cxn ang="T10">
                        <a:pos x="T0" y="T1"/>
                      </a:cxn>
                      <a:cxn ang="T11">
                        <a:pos x="T2" y="T3"/>
                      </a:cxn>
                      <a:cxn ang="T12">
                        <a:pos x="T4" y="T5"/>
                      </a:cxn>
                      <a:cxn ang="T13">
                        <a:pos x="T6" y="T7"/>
                      </a:cxn>
                      <a:cxn ang="T14">
                        <a:pos x="T8" y="T9"/>
                      </a:cxn>
                    </a:cxnLst>
                    <a:rect l="T15" t="T16" r="T17" b="T18"/>
                    <a:pathLst>
                      <a:path w="3175" h="3213">
                        <a:moveTo>
                          <a:pt x="0" y="1624"/>
                        </a:moveTo>
                        <a:lnTo>
                          <a:pt x="1794" y="3213"/>
                        </a:lnTo>
                        <a:lnTo>
                          <a:pt x="3175" y="1672"/>
                        </a:lnTo>
                        <a:lnTo>
                          <a:pt x="1422" y="0"/>
                        </a:lnTo>
                        <a:lnTo>
                          <a:pt x="0" y="1624"/>
                        </a:lnTo>
                        <a:close/>
                      </a:path>
                    </a:pathLst>
                  </a:custGeom>
                  <a:solidFill>
                    <a:srgbClr val="EDD675"/>
                  </a:solidFill>
                  <a:ln w="9525">
                    <a:noFill/>
                    <a:round/>
                    <a:headEnd/>
                    <a:tailEnd/>
                  </a:ln>
                </p:spPr>
                <p:txBody>
                  <a:bodyPr/>
                  <a:lstStyle/>
                  <a:p>
                    <a:endParaRPr lang="en-US"/>
                  </a:p>
                </p:txBody>
              </p:sp>
              <p:sp>
                <p:nvSpPr>
                  <p:cNvPr id="40696" name="Freeform 138"/>
                  <p:cNvSpPr>
                    <a:spLocks/>
                  </p:cNvSpPr>
                  <p:nvPr/>
                </p:nvSpPr>
                <p:spPr bwMode="auto">
                  <a:xfrm>
                    <a:off x="1341" y="1002"/>
                    <a:ext cx="3172" cy="2530"/>
                  </a:xfrm>
                  <a:custGeom>
                    <a:avLst/>
                    <a:gdLst>
                      <a:gd name="T0" fmla="*/ 2861 w 3172"/>
                      <a:gd name="T1" fmla="*/ 381 h 2530"/>
                      <a:gd name="T2" fmla="*/ 2766 w 3172"/>
                      <a:gd name="T3" fmla="*/ 354 h 2530"/>
                      <a:gd name="T4" fmla="*/ 2671 w 3172"/>
                      <a:gd name="T5" fmla="*/ 327 h 2530"/>
                      <a:gd name="T6" fmla="*/ 2576 w 3172"/>
                      <a:gd name="T7" fmla="*/ 302 h 2530"/>
                      <a:gd name="T8" fmla="*/ 2480 w 3172"/>
                      <a:gd name="T9" fmla="*/ 278 h 2530"/>
                      <a:gd name="T10" fmla="*/ 2383 w 3172"/>
                      <a:gd name="T11" fmla="*/ 254 h 2530"/>
                      <a:gd name="T12" fmla="*/ 2284 w 3172"/>
                      <a:gd name="T13" fmla="*/ 230 h 2530"/>
                      <a:gd name="T14" fmla="*/ 2186 w 3172"/>
                      <a:gd name="T15" fmla="*/ 208 h 2530"/>
                      <a:gd name="T16" fmla="*/ 2084 w 3172"/>
                      <a:gd name="T17" fmla="*/ 186 h 2530"/>
                      <a:gd name="T18" fmla="*/ 1979 w 3172"/>
                      <a:gd name="T19" fmla="*/ 166 h 2530"/>
                      <a:gd name="T20" fmla="*/ 1874 w 3172"/>
                      <a:gd name="T21" fmla="*/ 146 h 2530"/>
                      <a:gd name="T22" fmla="*/ 1767 w 3172"/>
                      <a:gd name="T23" fmla="*/ 125 h 2530"/>
                      <a:gd name="T24" fmla="*/ 1660 w 3172"/>
                      <a:gd name="T25" fmla="*/ 108 h 2530"/>
                      <a:gd name="T26" fmla="*/ 1551 w 3172"/>
                      <a:gd name="T27" fmla="*/ 91 h 2530"/>
                      <a:gd name="T28" fmla="*/ 1443 w 3172"/>
                      <a:gd name="T29" fmla="*/ 76 h 2530"/>
                      <a:gd name="T30" fmla="*/ 1332 w 3172"/>
                      <a:gd name="T31" fmla="*/ 62 h 2530"/>
                      <a:gd name="T32" fmla="*/ 1217 w 3172"/>
                      <a:gd name="T33" fmla="*/ 49 h 2530"/>
                      <a:gd name="T34" fmla="*/ 1100 w 3172"/>
                      <a:gd name="T35" fmla="*/ 37 h 2530"/>
                      <a:gd name="T36" fmla="*/ 981 w 3172"/>
                      <a:gd name="T37" fmla="*/ 27 h 2530"/>
                      <a:gd name="T38" fmla="*/ 862 w 3172"/>
                      <a:gd name="T39" fmla="*/ 18 h 2530"/>
                      <a:gd name="T40" fmla="*/ 742 w 3172"/>
                      <a:gd name="T41" fmla="*/ 11 h 2530"/>
                      <a:gd name="T42" fmla="*/ 620 w 3172"/>
                      <a:gd name="T43" fmla="*/ 6 h 2530"/>
                      <a:gd name="T44" fmla="*/ 499 w 3172"/>
                      <a:gd name="T45" fmla="*/ 3 h 2530"/>
                      <a:gd name="T46" fmla="*/ 375 w 3172"/>
                      <a:gd name="T47" fmla="*/ 0 h 2530"/>
                      <a:gd name="T48" fmla="*/ 296 w 3172"/>
                      <a:gd name="T49" fmla="*/ 0 h 2530"/>
                      <a:gd name="T50" fmla="*/ 258 w 3172"/>
                      <a:gd name="T51" fmla="*/ 0 h 2530"/>
                      <a:gd name="T52" fmla="*/ 219 w 3172"/>
                      <a:gd name="T53" fmla="*/ 1 h 2530"/>
                      <a:gd name="T54" fmla="*/ 179 w 3172"/>
                      <a:gd name="T55" fmla="*/ 3 h 2530"/>
                      <a:gd name="T56" fmla="*/ 138 w 3172"/>
                      <a:gd name="T57" fmla="*/ 5 h 2530"/>
                      <a:gd name="T58" fmla="*/ 97 w 3172"/>
                      <a:gd name="T59" fmla="*/ 6 h 2530"/>
                      <a:gd name="T60" fmla="*/ 56 w 3172"/>
                      <a:gd name="T61" fmla="*/ 8 h 2530"/>
                      <a:gd name="T62" fmla="*/ 19 w 3172"/>
                      <a:gd name="T63" fmla="*/ 10 h 2530"/>
                      <a:gd name="T64" fmla="*/ 750 w 3172"/>
                      <a:gd name="T65" fmla="*/ 2503 h 2530"/>
                      <a:gd name="T66" fmla="*/ 835 w 3172"/>
                      <a:gd name="T67" fmla="*/ 2501 h 2530"/>
                      <a:gd name="T68" fmla="*/ 964 w 3172"/>
                      <a:gd name="T69" fmla="*/ 2449 h 2530"/>
                      <a:gd name="T70" fmla="*/ 1095 w 3172"/>
                      <a:gd name="T71" fmla="*/ 2403 h 2530"/>
                      <a:gd name="T72" fmla="*/ 1226 w 3172"/>
                      <a:gd name="T73" fmla="*/ 2364 h 2530"/>
                      <a:gd name="T74" fmla="*/ 1356 w 3172"/>
                      <a:gd name="T75" fmla="*/ 2330 h 2530"/>
                      <a:gd name="T76" fmla="*/ 1487 w 3172"/>
                      <a:gd name="T77" fmla="*/ 2299 h 2530"/>
                      <a:gd name="T78" fmla="*/ 1616 w 3172"/>
                      <a:gd name="T79" fmla="*/ 2269 h 2530"/>
                      <a:gd name="T80" fmla="*/ 1745 w 3172"/>
                      <a:gd name="T81" fmla="*/ 2242 h 2530"/>
                      <a:gd name="T82" fmla="*/ 1853 w 3172"/>
                      <a:gd name="T83" fmla="*/ 2216 h 2530"/>
                      <a:gd name="T84" fmla="*/ 1943 w 3172"/>
                      <a:gd name="T85" fmla="*/ 2201 h 2530"/>
                      <a:gd name="T86" fmla="*/ 2030 w 3172"/>
                      <a:gd name="T87" fmla="*/ 2189 h 2530"/>
                      <a:gd name="T88" fmla="*/ 2116 w 3172"/>
                      <a:gd name="T89" fmla="*/ 2181 h 2530"/>
                      <a:gd name="T90" fmla="*/ 2201 w 3172"/>
                      <a:gd name="T91" fmla="*/ 2174 h 2530"/>
                      <a:gd name="T92" fmla="*/ 2286 w 3172"/>
                      <a:gd name="T93" fmla="*/ 2169 h 2530"/>
                      <a:gd name="T94" fmla="*/ 2371 w 3172"/>
                      <a:gd name="T95" fmla="*/ 2165 h 2530"/>
                      <a:gd name="T96" fmla="*/ 2459 w 3172"/>
                      <a:gd name="T97" fmla="*/ 2160 h 2530"/>
                      <a:gd name="T98" fmla="*/ 3172 w 3172"/>
                      <a:gd name="T99" fmla="*/ 478 h 2530"/>
                      <a:gd name="T100" fmla="*/ 3114 w 3172"/>
                      <a:gd name="T101" fmla="*/ 461 h 2530"/>
                      <a:gd name="T102" fmla="*/ 3040 w 3172"/>
                      <a:gd name="T103" fmla="*/ 436 h 2530"/>
                      <a:gd name="T104" fmla="*/ 2965 w 3172"/>
                      <a:gd name="T105" fmla="*/ 412 h 2530"/>
                      <a:gd name="T106" fmla="*/ 2907 w 3172"/>
                      <a:gd name="T107" fmla="*/ 395 h 253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172"/>
                      <a:gd name="T163" fmla="*/ 0 h 2530"/>
                      <a:gd name="T164" fmla="*/ 3172 w 3172"/>
                      <a:gd name="T165" fmla="*/ 2530 h 253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172" h="2530">
                        <a:moveTo>
                          <a:pt x="2907" y="395"/>
                        </a:moveTo>
                        <a:lnTo>
                          <a:pt x="2861" y="381"/>
                        </a:lnTo>
                        <a:lnTo>
                          <a:pt x="2814" y="368"/>
                        </a:lnTo>
                        <a:lnTo>
                          <a:pt x="2766" y="354"/>
                        </a:lnTo>
                        <a:lnTo>
                          <a:pt x="2719" y="341"/>
                        </a:lnTo>
                        <a:lnTo>
                          <a:pt x="2671" y="327"/>
                        </a:lnTo>
                        <a:lnTo>
                          <a:pt x="2624" y="315"/>
                        </a:lnTo>
                        <a:lnTo>
                          <a:pt x="2576" y="302"/>
                        </a:lnTo>
                        <a:lnTo>
                          <a:pt x="2529" y="290"/>
                        </a:lnTo>
                        <a:lnTo>
                          <a:pt x="2480" y="278"/>
                        </a:lnTo>
                        <a:lnTo>
                          <a:pt x="2432" y="266"/>
                        </a:lnTo>
                        <a:lnTo>
                          <a:pt x="2383" y="254"/>
                        </a:lnTo>
                        <a:lnTo>
                          <a:pt x="2334" y="242"/>
                        </a:lnTo>
                        <a:lnTo>
                          <a:pt x="2284" y="230"/>
                        </a:lnTo>
                        <a:lnTo>
                          <a:pt x="2235" y="220"/>
                        </a:lnTo>
                        <a:lnTo>
                          <a:pt x="2186" y="208"/>
                        </a:lnTo>
                        <a:lnTo>
                          <a:pt x="2137" y="198"/>
                        </a:lnTo>
                        <a:lnTo>
                          <a:pt x="2084" y="186"/>
                        </a:lnTo>
                        <a:lnTo>
                          <a:pt x="2032" y="176"/>
                        </a:lnTo>
                        <a:lnTo>
                          <a:pt x="1979" y="166"/>
                        </a:lnTo>
                        <a:lnTo>
                          <a:pt x="1926" y="154"/>
                        </a:lnTo>
                        <a:lnTo>
                          <a:pt x="1874" y="146"/>
                        </a:lnTo>
                        <a:lnTo>
                          <a:pt x="1821" y="135"/>
                        </a:lnTo>
                        <a:lnTo>
                          <a:pt x="1767" y="125"/>
                        </a:lnTo>
                        <a:lnTo>
                          <a:pt x="1714" y="117"/>
                        </a:lnTo>
                        <a:lnTo>
                          <a:pt x="1660" y="108"/>
                        </a:lnTo>
                        <a:lnTo>
                          <a:pt x="1606" y="100"/>
                        </a:lnTo>
                        <a:lnTo>
                          <a:pt x="1551" y="91"/>
                        </a:lnTo>
                        <a:lnTo>
                          <a:pt x="1497" y="83"/>
                        </a:lnTo>
                        <a:lnTo>
                          <a:pt x="1443" y="76"/>
                        </a:lnTo>
                        <a:lnTo>
                          <a:pt x="1387" y="69"/>
                        </a:lnTo>
                        <a:lnTo>
                          <a:pt x="1332" y="62"/>
                        </a:lnTo>
                        <a:lnTo>
                          <a:pt x="1276" y="56"/>
                        </a:lnTo>
                        <a:lnTo>
                          <a:pt x="1217" y="49"/>
                        </a:lnTo>
                        <a:lnTo>
                          <a:pt x="1159" y="44"/>
                        </a:lnTo>
                        <a:lnTo>
                          <a:pt x="1100" y="37"/>
                        </a:lnTo>
                        <a:lnTo>
                          <a:pt x="1041" y="32"/>
                        </a:lnTo>
                        <a:lnTo>
                          <a:pt x="981" y="27"/>
                        </a:lnTo>
                        <a:lnTo>
                          <a:pt x="922" y="23"/>
                        </a:lnTo>
                        <a:lnTo>
                          <a:pt x="862" y="18"/>
                        </a:lnTo>
                        <a:lnTo>
                          <a:pt x="801" y="15"/>
                        </a:lnTo>
                        <a:lnTo>
                          <a:pt x="742" y="11"/>
                        </a:lnTo>
                        <a:lnTo>
                          <a:pt x="681" y="8"/>
                        </a:lnTo>
                        <a:lnTo>
                          <a:pt x="620" y="6"/>
                        </a:lnTo>
                        <a:lnTo>
                          <a:pt x="560" y="5"/>
                        </a:lnTo>
                        <a:lnTo>
                          <a:pt x="499" y="3"/>
                        </a:lnTo>
                        <a:lnTo>
                          <a:pt x="438" y="1"/>
                        </a:lnTo>
                        <a:lnTo>
                          <a:pt x="375" y="0"/>
                        </a:lnTo>
                        <a:lnTo>
                          <a:pt x="314" y="0"/>
                        </a:lnTo>
                        <a:lnTo>
                          <a:pt x="296" y="0"/>
                        </a:lnTo>
                        <a:lnTo>
                          <a:pt x="279" y="0"/>
                        </a:lnTo>
                        <a:lnTo>
                          <a:pt x="258" y="0"/>
                        </a:lnTo>
                        <a:lnTo>
                          <a:pt x="240" y="1"/>
                        </a:lnTo>
                        <a:lnTo>
                          <a:pt x="219" y="1"/>
                        </a:lnTo>
                        <a:lnTo>
                          <a:pt x="199" y="1"/>
                        </a:lnTo>
                        <a:lnTo>
                          <a:pt x="179" y="3"/>
                        </a:lnTo>
                        <a:lnTo>
                          <a:pt x="158" y="3"/>
                        </a:lnTo>
                        <a:lnTo>
                          <a:pt x="138" y="5"/>
                        </a:lnTo>
                        <a:lnTo>
                          <a:pt x="117" y="5"/>
                        </a:lnTo>
                        <a:lnTo>
                          <a:pt x="97" y="6"/>
                        </a:lnTo>
                        <a:lnTo>
                          <a:pt x="77" y="6"/>
                        </a:lnTo>
                        <a:lnTo>
                          <a:pt x="56" y="8"/>
                        </a:lnTo>
                        <a:lnTo>
                          <a:pt x="38" y="8"/>
                        </a:lnTo>
                        <a:lnTo>
                          <a:pt x="19" y="10"/>
                        </a:lnTo>
                        <a:lnTo>
                          <a:pt x="0" y="10"/>
                        </a:lnTo>
                        <a:lnTo>
                          <a:pt x="750" y="2503"/>
                        </a:lnTo>
                        <a:lnTo>
                          <a:pt x="771" y="2530"/>
                        </a:lnTo>
                        <a:lnTo>
                          <a:pt x="835" y="2501"/>
                        </a:lnTo>
                        <a:lnTo>
                          <a:pt x="900" y="2474"/>
                        </a:lnTo>
                        <a:lnTo>
                          <a:pt x="964" y="2449"/>
                        </a:lnTo>
                        <a:lnTo>
                          <a:pt x="1029" y="2425"/>
                        </a:lnTo>
                        <a:lnTo>
                          <a:pt x="1095" y="2403"/>
                        </a:lnTo>
                        <a:lnTo>
                          <a:pt x="1159" y="2383"/>
                        </a:lnTo>
                        <a:lnTo>
                          <a:pt x="1226" y="2364"/>
                        </a:lnTo>
                        <a:lnTo>
                          <a:pt x="1292" y="2347"/>
                        </a:lnTo>
                        <a:lnTo>
                          <a:pt x="1356" y="2330"/>
                        </a:lnTo>
                        <a:lnTo>
                          <a:pt x="1422" y="2315"/>
                        </a:lnTo>
                        <a:lnTo>
                          <a:pt x="1487" y="2299"/>
                        </a:lnTo>
                        <a:lnTo>
                          <a:pt x="1551" y="2284"/>
                        </a:lnTo>
                        <a:lnTo>
                          <a:pt x="1616" y="2269"/>
                        </a:lnTo>
                        <a:lnTo>
                          <a:pt x="1680" y="2255"/>
                        </a:lnTo>
                        <a:lnTo>
                          <a:pt x="1745" y="2242"/>
                        </a:lnTo>
                        <a:lnTo>
                          <a:pt x="1808" y="2226"/>
                        </a:lnTo>
                        <a:lnTo>
                          <a:pt x="1853" y="2216"/>
                        </a:lnTo>
                        <a:lnTo>
                          <a:pt x="1899" y="2208"/>
                        </a:lnTo>
                        <a:lnTo>
                          <a:pt x="1943" y="2201"/>
                        </a:lnTo>
                        <a:lnTo>
                          <a:pt x="1987" y="2194"/>
                        </a:lnTo>
                        <a:lnTo>
                          <a:pt x="2030" y="2189"/>
                        </a:lnTo>
                        <a:lnTo>
                          <a:pt x="2074" y="2184"/>
                        </a:lnTo>
                        <a:lnTo>
                          <a:pt x="2116" y="2181"/>
                        </a:lnTo>
                        <a:lnTo>
                          <a:pt x="2159" y="2177"/>
                        </a:lnTo>
                        <a:lnTo>
                          <a:pt x="2201" y="2174"/>
                        </a:lnTo>
                        <a:lnTo>
                          <a:pt x="2244" y="2172"/>
                        </a:lnTo>
                        <a:lnTo>
                          <a:pt x="2286" y="2169"/>
                        </a:lnTo>
                        <a:lnTo>
                          <a:pt x="2329" y="2167"/>
                        </a:lnTo>
                        <a:lnTo>
                          <a:pt x="2371" y="2165"/>
                        </a:lnTo>
                        <a:lnTo>
                          <a:pt x="2415" y="2164"/>
                        </a:lnTo>
                        <a:lnTo>
                          <a:pt x="2459" y="2160"/>
                        </a:lnTo>
                        <a:lnTo>
                          <a:pt x="2503" y="2159"/>
                        </a:lnTo>
                        <a:lnTo>
                          <a:pt x="3172" y="478"/>
                        </a:lnTo>
                        <a:lnTo>
                          <a:pt x="3147" y="470"/>
                        </a:lnTo>
                        <a:lnTo>
                          <a:pt x="3114" y="461"/>
                        </a:lnTo>
                        <a:lnTo>
                          <a:pt x="3079" y="449"/>
                        </a:lnTo>
                        <a:lnTo>
                          <a:pt x="3040" y="436"/>
                        </a:lnTo>
                        <a:lnTo>
                          <a:pt x="3001" y="424"/>
                        </a:lnTo>
                        <a:lnTo>
                          <a:pt x="2965" y="412"/>
                        </a:lnTo>
                        <a:lnTo>
                          <a:pt x="2933" y="404"/>
                        </a:lnTo>
                        <a:lnTo>
                          <a:pt x="2907" y="395"/>
                        </a:lnTo>
                        <a:close/>
                      </a:path>
                    </a:pathLst>
                  </a:custGeom>
                  <a:solidFill>
                    <a:srgbClr val="F9F2D6"/>
                  </a:solidFill>
                  <a:ln w="9525">
                    <a:noFill/>
                    <a:round/>
                    <a:headEnd/>
                    <a:tailEnd/>
                  </a:ln>
                </p:spPr>
                <p:txBody>
                  <a:bodyPr/>
                  <a:lstStyle/>
                  <a:p>
                    <a:endParaRPr lang="en-US"/>
                  </a:p>
                </p:txBody>
              </p:sp>
              <p:sp>
                <p:nvSpPr>
                  <p:cNvPr id="40697" name="Freeform 139"/>
                  <p:cNvSpPr>
                    <a:spLocks/>
                  </p:cNvSpPr>
                  <p:nvPr/>
                </p:nvSpPr>
                <p:spPr bwMode="auto">
                  <a:xfrm>
                    <a:off x="2458" y="2718"/>
                    <a:ext cx="1561" cy="61"/>
                  </a:xfrm>
                  <a:custGeom>
                    <a:avLst/>
                    <a:gdLst>
                      <a:gd name="T0" fmla="*/ 1537 w 1561"/>
                      <a:gd name="T1" fmla="*/ 61 h 61"/>
                      <a:gd name="T2" fmla="*/ 1561 w 1561"/>
                      <a:gd name="T3" fmla="*/ 0 h 61"/>
                      <a:gd name="T4" fmla="*/ 0 w 1561"/>
                      <a:gd name="T5" fmla="*/ 25 h 61"/>
                      <a:gd name="T6" fmla="*/ 1537 w 1561"/>
                      <a:gd name="T7" fmla="*/ 61 h 61"/>
                      <a:gd name="T8" fmla="*/ 0 60000 65536"/>
                      <a:gd name="T9" fmla="*/ 0 60000 65536"/>
                      <a:gd name="T10" fmla="*/ 0 60000 65536"/>
                      <a:gd name="T11" fmla="*/ 0 60000 65536"/>
                      <a:gd name="T12" fmla="*/ 0 w 1561"/>
                      <a:gd name="T13" fmla="*/ 0 h 61"/>
                      <a:gd name="T14" fmla="*/ 1561 w 1561"/>
                      <a:gd name="T15" fmla="*/ 61 h 61"/>
                    </a:gdLst>
                    <a:ahLst/>
                    <a:cxnLst>
                      <a:cxn ang="T8">
                        <a:pos x="T0" y="T1"/>
                      </a:cxn>
                      <a:cxn ang="T9">
                        <a:pos x="T2" y="T3"/>
                      </a:cxn>
                      <a:cxn ang="T10">
                        <a:pos x="T4" y="T5"/>
                      </a:cxn>
                      <a:cxn ang="T11">
                        <a:pos x="T6" y="T7"/>
                      </a:cxn>
                    </a:cxnLst>
                    <a:rect l="T12" t="T13" r="T14" b="T15"/>
                    <a:pathLst>
                      <a:path w="1561" h="61">
                        <a:moveTo>
                          <a:pt x="1537" y="61"/>
                        </a:moveTo>
                        <a:lnTo>
                          <a:pt x="1561" y="0"/>
                        </a:lnTo>
                        <a:lnTo>
                          <a:pt x="0" y="25"/>
                        </a:lnTo>
                        <a:lnTo>
                          <a:pt x="1537" y="61"/>
                        </a:lnTo>
                        <a:close/>
                      </a:path>
                    </a:pathLst>
                  </a:custGeom>
                  <a:solidFill>
                    <a:srgbClr val="DDD6BA"/>
                  </a:solidFill>
                  <a:ln w="9525">
                    <a:noFill/>
                    <a:round/>
                    <a:headEnd/>
                    <a:tailEnd/>
                  </a:ln>
                </p:spPr>
                <p:txBody>
                  <a:bodyPr/>
                  <a:lstStyle/>
                  <a:p>
                    <a:endParaRPr lang="en-US"/>
                  </a:p>
                </p:txBody>
              </p:sp>
              <p:sp>
                <p:nvSpPr>
                  <p:cNvPr id="40698" name="Rectangle 140"/>
                  <p:cNvSpPr>
                    <a:spLocks noChangeArrowheads="1"/>
                  </p:cNvSpPr>
                  <p:nvPr/>
                </p:nvSpPr>
                <p:spPr bwMode="auto">
                  <a:xfrm>
                    <a:off x="2361" y="2830"/>
                    <a:ext cx="1135" cy="73"/>
                  </a:xfrm>
                  <a:prstGeom prst="rect">
                    <a:avLst/>
                  </a:prstGeom>
                  <a:solidFill>
                    <a:srgbClr val="DDD6BA"/>
                  </a:solidFill>
                  <a:ln w="9525">
                    <a:noFill/>
                    <a:miter lim="800000"/>
                    <a:headEnd/>
                    <a:tailEnd/>
                  </a:ln>
                </p:spPr>
                <p:txBody>
                  <a:bodyPr/>
                  <a:lstStyle/>
                  <a:p>
                    <a:endParaRPr lang="en-US" sz="2400">
                      <a:solidFill>
                        <a:schemeClr val="tx2"/>
                      </a:solidFill>
                      <a:latin typeface="Tahoma" pitchFamily="34" charset="0"/>
                    </a:endParaRPr>
                  </a:p>
                </p:txBody>
              </p:sp>
              <p:sp>
                <p:nvSpPr>
                  <p:cNvPr id="40699" name="Freeform 141"/>
                  <p:cNvSpPr>
                    <a:spLocks/>
                  </p:cNvSpPr>
                  <p:nvPr/>
                </p:nvSpPr>
                <p:spPr bwMode="auto">
                  <a:xfrm>
                    <a:off x="1688" y="1375"/>
                    <a:ext cx="2591" cy="1522"/>
                  </a:xfrm>
                  <a:custGeom>
                    <a:avLst/>
                    <a:gdLst>
                      <a:gd name="T0" fmla="*/ 2584 w 2591"/>
                      <a:gd name="T1" fmla="*/ 679 h 1522"/>
                      <a:gd name="T2" fmla="*/ 2591 w 2591"/>
                      <a:gd name="T3" fmla="*/ 575 h 1522"/>
                      <a:gd name="T4" fmla="*/ 2584 w 2591"/>
                      <a:gd name="T5" fmla="*/ 477 h 1522"/>
                      <a:gd name="T6" fmla="*/ 2572 w 2591"/>
                      <a:gd name="T7" fmla="*/ 407 h 1522"/>
                      <a:gd name="T8" fmla="*/ 2553 w 2591"/>
                      <a:gd name="T9" fmla="*/ 346 h 1522"/>
                      <a:gd name="T10" fmla="*/ 2531 w 2591"/>
                      <a:gd name="T11" fmla="*/ 292 h 1522"/>
                      <a:gd name="T12" fmla="*/ 2518 w 2591"/>
                      <a:gd name="T13" fmla="*/ 270 h 1522"/>
                      <a:gd name="T14" fmla="*/ 2503 w 2591"/>
                      <a:gd name="T15" fmla="*/ 278 h 1522"/>
                      <a:gd name="T16" fmla="*/ 2477 w 2591"/>
                      <a:gd name="T17" fmla="*/ 295 h 1522"/>
                      <a:gd name="T18" fmla="*/ 2438 w 2591"/>
                      <a:gd name="T19" fmla="*/ 317 h 1522"/>
                      <a:gd name="T20" fmla="*/ 2391 w 2591"/>
                      <a:gd name="T21" fmla="*/ 343 h 1522"/>
                      <a:gd name="T22" fmla="*/ 2335 w 2591"/>
                      <a:gd name="T23" fmla="*/ 373 h 1522"/>
                      <a:gd name="T24" fmla="*/ 2272 w 2591"/>
                      <a:gd name="T25" fmla="*/ 402 h 1522"/>
                      <a:gd name="T26" fmla="*/ 2204 w 2591"/>
                      <a:gd name="T27" fmla="*/ 433 h 1522"/>
                      <a:gd name="T28" fmla="*/ 2141 w 2591"/>
                      <a:gd name="T29" fmla="*/ 457 h 1522"/>
                      <a:gd name="T30" fmla="*/ 2090 w 2591"/>
                      <a:gd name="T31" fmla="*/ 474 h 1522"/>
                      <a:gd name="T32" fmla="*/ 2039 w 2591"/>
                      <a:gd name="T33" fmla="*/ 489 h 1522"/>
                      <a:gd name="T34" fmla="*/ 1993 w 2591"/>
                      <a:gd name="T35" fmla="*/ 501 h 1522"/>
                      <a:gd name="T36" fmla="*/ 1951 w 2591"/>
                      <a:gd name="T37" fmla="*/ 511 h 1522"/>
                      <a:gd name="T38" fmla="*/ 1914 w 2591"/>
                      <a:gd name="T39" fmla="*/ 519 h 1522"/>
                      <a:gd name="T40" fmla="*/ 1881 w 2591"/>
                      <a:gd name="T41" fmla="*/ 524 h 1522"/>
                      <a:gd name="T42" fmla="*/ 1854 w 2591"/>
                      <a:gd name="T43" fmla="*/ 530 h 1522"/>
                      <a:gd name="T44" fmla="*/ 1842 w 2591"/>
                      <a:gd name="T45" fmla="*/ 460 h 1522"/>
                      <a:gd name="T46" fmla="*/ 1970 w 2591"/>
                      <a:gd name="T47" fmla="*/ 348 h 1522"/>
                      <a:gd name="T48" fmla="*/ 1584 w 2591"/>
                      <a:gd name="T49" fmla="*/ 416 h 1522"/>
                      <a:gd name="T50" fmla="*/ 1520 w 2591"/>
                      <a:gd name="T51" fmla="*/ 390 h 1522"/>
                      <a:gd name="T52" fmla="*/ 1454 w 2591"/>
                      <a:gd name="T53" fmla="*/ 365 h 1522"/>
                      <a:gd name="T54" fmla="*/ 1386 w 2591"/>
                      <a:gd name="T55" fmla="*/ 336 h 1522"/>
                      <a:gd name="T56" fmla="*/ 1296 w 2591"/>
                      <a:gd name="T57" fmla="*/ 295 h 1522"/>
                      <a:gd name="T58" fmla="*/ 1191 w 2591"/>
                      <a:gd name="T59" fmla="*/ 241 h 1522"/>
                      <a:gd name="T60" fmla="*/ 1092 w 2591"/>
                      <a:gd name="T61" fmla="*/ 187 h 1522"/>
                      <a:gd name="T62" fmla="*/ 1004 w 2591"/>
                      <a:gd name="T63" fmla="*/ 134 h 1522"/>
                      <a:gd name="T64" fmla="*/ 928 w 2591"/>
                      <a:gd name="T65" fmla="*/ 87 h 1522"/>
                      <a:gd name="T66" fmla="*/ 868 w 2591"/>
                      <a:gd name="T67" fmla="*/ 47 h 1522"/>
                      <a:gd name="T68" fmla="*/ 826 w 2591"/>
                      <a:gd name="T69" fmla="*/ 19 h 1522"/>
                      <a:gd name="T70" fmla="*/ 804 w 2591"/>
                      <a:gd name="T71" fmla="*/ 2 h 1522"/>
                      <a:gd name="T72" fmla="*/ 778 w 2591"/>
                      <a:gd name="T73" fmla="*/ 36 h 1522"/>
                      <a:gd name="T74" fmla="*/ 739 w 2591"/>
                      <a:gd name="T75" fmla="*/ 119 h 1522"/>
                      <a:gd name="T76" fmla="*/ 705 w 2591"/>
                      <a:gd name="T77" fmla="*/ 214 h 1522"/>
                      <a:gd name="T78" fmla="*/ 680 w 2591"/>
                      <a:gd name="T79" fmla="*/ 321 h 1522"/>
                      <a:gd name="T80" fmla="*/ 614 w 2591"/>
                      <a:gd name="T81" fmla="*/ 361 h 1522"/>
                      <a:gd name="T82" fmla="*/ 504 w 2591"/>
                      <a:gd name="T83" fmla="*/ 324 h 1522"/>
                      <a:gd name="T84" fmla="*/ 403 w 2591"/>
                      <a:gd name="T85" fmla="*/ 285 h 1522"/>
                      <a:gd name="T86" fmla="*/ 313 w 2591"/>
                      <a:gd name="T87" fmla="*/ 248 h 1522"/>
                      <a:gd name="T88" fmla="*/ 235 w 2591"/>
                      <a:gd name="T89" fmla="*/ 214 h 1522"/>
                      <a:gd name="T90" fmla="*/ 174 w 2591"/>
                      <a:gd name="T91" fmla="*/ 185 h 1522"/>
                      <a:gd name="T92" fmla="*/ 130 w 2591"/>
                      <a:gd name="T93" fmla="*/ 163 h 1522"/>
                      <a:gd name="T94" fmla="*/ 108 w 2591"/>
                      <a:gd name="T95" fmla="*/ 151 h 1522"/>
                      <a:gd name="T96" fmla="*/ 88 w 2591"/>
                      <a:gd name="T97" fmla="*/ 188 h 1522"/>
                      <a:gd name="T98" fmla="*/ 59 w 2591"/>
                      <a:gd name="T99" fmla="*/ 280 h 1522"/>
                      <a:gd name="T100" fmla="*/ 39 w 2591"/>
                      <a:gd name="T101" fmla="*/ 384 h 1522"/>
                      <a:gd name="T102" fmla="*/ 28 w 2591"/>
                      <a:gd name="T103" fmla="*/ 497 h 1522"/>
                      <a:gd name="T104" fmla="*/ 28 w 2591"/>
                      <a:gd name="T105" fmla="*/ 608 h 1522"/>
                      <a:gd name="T106" fmla="*/ 37 w 2591"/>
                      <a:gd name="T107" fmla="*/ 726 h 1522"/>
                      <a:gd name="T108" fmla="*/ 0 w 2591"/>
                      <a:gd name="T109" fmla="*/ 793 h 1522"/>
                      <a:gd name="T110" fmla="*/ 257 w 2591"/>
                      <a:gd name="T111" fmla="*/ 1302 h 1522"/>
                      <a:gd name="T112" fmla="*/ 291 w 2591"/>
                      <a:gd name="T113" fmla="*/ 1522 h 1522"/>
                      <a:gd name="T114" fmla="*/ 463 w 2591"/>
                      <a:gd name="T115" fmla="*/ 1302 h 1522"/>
                      <a:gd name="T116" fmla="*/ 498 w 2591"/>
                      <a:gd name="T117" fmla="*/ 1522 h 1522"/>
                      <a:gd name="T118" fmla="*/ 2297 w 2591"/>
                      <a:gd name="T119" fmla="*/ 1302 h 1522"/>
                      <a:gd name="T120" fmla="*/ 2357 w 2591"/>
                      <a:gd name="T121" fmla="*/ 1280 h 1522"/>
                      <a:gd name="T122" fmla="*/ 2579 w 2591"/>
                      <a:gd name="T123" fmla="*/ 720 h 152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591"/>
                      <a:gd name="T187" fmla="*/ 0 h 1522"/>
                      <a:gd name="T188" fmla="*/ 2591 w 2591"/>
                      <a:gd name="T189" fmla="*/ 1522 h 152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591" h="1522">
                        <a:moveTo>
                          <a:pt x="2579" y="720"/>
                        </a:moveTo>
                        <a:lnTo>
                          <a:pt x="2584" y="679"/>
                        </a:lnTo>
                        <a:lnTo>
                          <a:pt x="2589" y="631"/>
                        </a:lnTo>
                        <a:lnTo>
                          <a:pt x="2591" y="575"/>
                        </a:lnTo>
                        <a:lnTo>
                          <a:pt x="2587" y="514"/>
                        </a:lnTo>
                        <a:lnTo>
                          <a:pt x="2584" y="477"/>
                        </a:lnTo>
                        <a:lnTo>
                          <a:pt x="2579" y="441"/>
                        </a:lnTo>
                        <a:lnTo>
                          <a:pt x="2572" y="407"/>
                        </a:lnTo>
                        <a:lnTo>
                          <a:pt x="2564" y="375"/>
                        </a:lnTo>
                        <a:lnTo>
                          <a:pt x="2553" y="346"/>
                        </a:lnTo>
                        <a:lnTo>
                          <a:pt x="2543" y="317"/>
                        </a:lnTo>
                        <a:lnTo>
                          <a:pt x="2531" y="292"/>
                        </a:lnTo>
                        <a:lnTo>
                          <a:pt x="2520" y="268"/>
                        </a:lnTo>
                        <a:lnTo>
                          <a:pt x="2518" y="270"/>
                        </a:lnTo>
                        <a:lnTo>
                          <a:pt x="2513" y="273"/>
                        </a:lnTo>
                        <a:lnTo>
                          <a:pt x="2503" y="278"/>
                        </a:lnTo>
                        <a:lnTo>
                          <a:pt x="2491" y="285"/>
                        </a:lnTo>
                        <a:lnTo>
                          <a:pt x="2477" y="295"/>
                        </a:lnTo>
                        <a:lnTo>
                          <a:pt x="2458" y="305"/>
                        </a:lnTo>
                        <a:lnTo>
                          <a:pt x="2438" y="317"/>
                        </a:lnTo>
                        <a:lnTo>
                          <a:pt x="2416" y="329"/>
                        </a:lnTo>
                        <a:lnTo>
                          <a:pt x="2391" y="343"/>
                        </a:lnTo>
                        <a:lnTo>
                          <a:pt x="2363" y="358"/>
                        </a:lnTo>
                        <a:lnTo>
                          <a:pt x="2335" y="373"/>
                        </a:lnTo>
                        <a:lnTo>
                          <a:pt x="2304" y="387"/>
                        </a:lnTo>
                        <a:lnTo>
                          <a:pt x="2272" y="402"/>
                        </a:lnTo>
                        <a:lnTo>
                          <a:pt x="2238" y="417"/>
                        </a:lnTo>
                        <a:lnTo>
                          <a:pt x="2204" y="433"/>
                        </a:lnTo>
                        <a:lnTo>
                          <a:pt x="2168" y="446"/>
                        </a:lnTo>
                        <a:lnTo>
                          <a:pt x="2141" y="457"/>
                        </a:lnTo>
                        <a:lnTo>
                          <a:pt x="2116" y="465"/>
                        </a:lnTo>
                        <a:lnTo>
                          <a:pt x="2090" y="474"/>
                        </a:lnTo>
                        <a:lnTo>
                          <a:pt x="2065" y="482"/>
                        </a:lnTo>
                        <a:lnTo>
                          <a:pt x="2039" y="489"/>
                        </a:lnTo>
                        <a:lnTo>
                          <a:pt x="2017" y="496"/>
                        </a:lnTo>
                        <a:lnTo>
                          <a:pt x="1993" y="501"/>
                        </a:lnTo>
                        <a:lnTo>
                          <a:pt x="1973" y="506"/>
                        </a:lnTo>
                        <a:lnTo>
                          <a:pt x="1951" y="511"/>
                        </a:lnTo>
                        <a:lnTo>
                          <a:pt x="1932" y="514"/>
                        </a:lnTo>
                        <a:lnTo>
                          <a:pt x="1914" y="519"/>
                        </a:lnTo>
                        <a:lnTo>
                          <a:pt x="1897" y="523"/>
                        </a:lnTo>
                        <a:lnTo>
                          <a:pt x="1881" y="524"/>
                        </a:lnTo>
                        <a:lnTo>
                          <a:pt x="1866" y="528"/>
                        </a:lnTo>
                        <a:lnTo>
                          <a:pt x="1854" y="530"/>
                        </a:lnTo>
                        <a:lnTo>
                          <a:pt x="1842" y="531"/>
                        </a:lnTo>
                        <a:lnTo>
                          <a:pt x="1842" y="460"/>
                        </a:lnTo>
                        <a:lnTo>
                          <a:pt x="1926" y="441"/>
                        </a:lnTo>
                        <a:lnTo>
                          <a:pt x="1970" y="348"/>
                        </a:lnTo>
                        <a:lnTo>
                          <a:pt x="1617" y="428"/>
                        </a:lnTo>
                        <a:lnTo>
                          <a:pt x="1584" y="416"/>
                        </a:lnTo>
                        <a:lnTo>
                          <a:pt x="1554" y="404"/>
                        </a:lnTo>
                        <a:lnTo>
                          <a:pt x="1520" y="390"/>
                        </a:lnTo>
                        <a:lnTo>
                          <a:pt x="1488" y="378"/>
                        </a:lnTo>
                        <a:lnTo>
                          <a:pt x="1454" y="365"/>
                        </a:lnTo>
                        <a:lnTo>
                          <a:pt x="1420" y="350"/>
                        </a:lnTo>
                        <a:lnTo>
                          <a:pt x="1386" y="336"/>
                        </a:lnTo>
                        <a:lnTo>
                          <a:pt x="1352" y="321"/>
                        </a:lnTo>
                        <a:lnTo>
                          <a:pt x="1296" y="295"/>
                        </a:lnTo>
                        <a:lnTo>
                          <a:pt x="1243" y="268"/>
                        </a:lnTo>
                        <a:lnTo>
                          <a:pt x="1191" y="241"/>
                        </a:lnTo>
                        <a:lnTo>
                          <a:pt x="1140" y="214"/>
                        </a:lnTo>
                        <a:lnTo>
                          <a:pt x="1092" y="187"/>
                        </a:lnTo>
                        <a:lnTo>
                          <a:pt x="1047" y="160"/>
                        </a:lnTo>
                        <a:lnTo>
                          <a:pt x="1004" y="134"/>
                        </a:lnTo>
                        <a:lnTo>
                          <a:pt x="965" y="110"/>
                        </a:lnTo>
                        <a:lnTo>
                          <a:pt x="928" y="87"/>
                        </a:lnTo>
                        <a:lnTo>
                          <a:pt x="896" y="66"/>
                        </a:lnTo>
                        <a:lnTo>
                          <a:pt x="868" y="47"/>
                        </a:lnTo>
                        <a:lnTo>
                          <a:pt x="845" y="31"/>
                        </a:lnTo>
                        <a:lnTo>
                          <a:pt x="826" y="19"/>
                        </a:lnTo>
                        <a:lnTo>
                          <a:pt x="812" y="8"/>
                        </a:lnTo>
                        <a:lnTo>
                          <a:pt x="804" y="2"/>
                        </a:lnTo>
                        <a:lnTo>
                          <a:pt x="800" y="0"/>
                        </a:lnTo>
                        <a:lnTo>
                          <a:pt x="778" y="36"/>
                        </a:lnTo>
                        <a:lnTo>
                          <a:pt x="758" y="75"/>
                        </a:lnTo>
                        <a:lnTo>
                          <a:pt x="739" y="119"/>
                        </a:lnTo>
                        <a:lnTo>
                          <a:pt x="722" y="165"/>
                        </a:lnTo>
                        <a:lnTo>
                          <a:pt x="705" y="214"/>
                        </a:lnTo>
                        <a:lnTo>
                          <a:pt x="692" y="266"/>
                        </a:lnTo>
                        <a:lnTo>
                          <a:pt x="680" y="321"/>
                        </a:lnTo>
                        <a:lnTo>
                          <a:pt x="670" y="378"/>
                        </a:lnTo>
                        <a:lnTo>
                          <a:pt x="614" y="361"/>
                        </a:lnTo>
                        <a:lnTo>
                          <a:pt x="558" y="343"/>
                        </a:lnTo>
                        <a:lnTo>
                          <a:pt x="504" y="324"/>
                        </a:lnTo>
                        <a:lnTo>
                          <a:pt x="453" y="305"/>
                        </a:lnTo>
                        <a:lnTo>
                          <a:pt x="403" y="285"/>
                        </a:lnTo>
                        <a:lnTo>
                          <a:pt x="358" y="266"/>
                        </a:lnTo>
                        <a:lnTo>
                          <a:pt x="313" y="248"/>
                        </a:lnTo>
                        <a:lnTo>
                          <a:pt x="273" y="231"/>
                        </a:lnTo>
                        <a:lnTo>
                          <a:pt x="235" y="214"/>
                        </a:lnTo>
                        <a:lnTo>
                          <a:pt x="203" y="199"/>
                        </a:lnTo>
                        <a:lnTo>
                          <a:pt x="174" y="185"/>
                        </a:lnTo>
                        <a:lnTo>
                          <a:pt x="151" y="173"/>
                        </a:lnTo>
                        <a:lnTo>
                          <a:pt x="130" y="163"/>
                        </a:lnTo>
                        <a:lnTo>
                          <a:pt x="117" y="156"/>
                        </a:lnTo>
                        <a:lnTo>
                          <a:pt x="108" y="151"/>
                        </a:lnTo>
                        <a:lnTo>
                          <a:pt x="105" y="149"/>
                        </a:lnTo>
                        <a:lnTo>
                          <a:pt x="88" y="188"/>
                        </a:lnTo>
                        <a:lnTo>
                          <a:pt x="72" y="232"/>
                        </a:lnTo>
                        <a:lnTo>
                          <a:pt x="59" y="280"/>
                        </a:lnTo>
                        <a:lnTo>
                          <a:pt x="49" y="329"/>
                        </a:lnTo>
                        <a:lnTo>
                          <a:pt x="39" y="384"/>
                        </a:lnTo>
                        <a:lnTo>
                          <a:pt x="32" y="440"/>
                        </a:lnTo>
                        <a:lnTo>
                          <a:pt x="28" y="497"/>
                        </a:lnTo>
                        <a:lnTo>
                          <a:pt x="27" y="557"/>
                        </a:lnTo>
                        <a:lnTo>
                          <a:pt x="28" y="608"/>
                        </a:lnTo>
                        <a:lnTo>
                          <a:pt x="32" y="667"/>
                        </a:lnTo>
                        <a:lnTo>
                          <a:pt x="37" y="726"/>
                        </a:lnTo>
                        <a:lnTo>
                          <a:pt x="44" y="782"/>
                        </a:lnTo>
                        <a:lnTo>
                          <a:pt x="0" y="793"/>
                        </a:lnTo>
                        <a:lnTo>
                          <a:pt x="152" y="1302"/>
                        </a:lnTo>
                        <a:lnTo>
                          <a:pt x="257" y="1302"/>
                        </a:lnTo>
                        <a:lnTo>
                          <a:pt x="257" y="1522"/>
                        </a:lnTo>
                        <a:lnTo>
                          <a:pt x="291" y="1522"/>
                        </a:lnTo>
                        <a:lnTo>
                          <a:pt x="291" y="1302"/>
                        </a:lnTo>
                        <a:lnTo>
                          <a:pt x="463" y="1302"/>
                        </a:lnTo>
                        <a:lnTo>
                          <a:pt x="463" y="1522"/>
                        </a:lnTo>
                        <a:lnTo>
                          <a:pt x="498" y="1522"/>
                        </a:lnTo>
                        <a:lnTo>
                          <a:pt x="498" y="1302"/>
                        </a:lnTo>
                        <a:lnTo>
                          <a:pt x="2297" y="1302"/>
                        </a:lnTo>
                        <a:lnTo>
                          <a:pt x="2297" y="1280"/>
                        </a:lnTo>
                        <a:lnTo>
                          <a:pt x="2357" y="1280"/>
                        </a:lnTo>
                        <a:lnTo>
                          <a:pt x="2581" y="720"/>
                        </a:lnTo>
                        <a:lnTo>
                          <a:pt x="2579" y="720"/>
                        </a:lnTo>
                        <a:close/>
                      </a:path>
                    </a:pathLst>
                  </a:custGeom>
                  <a:solidFill>
                    <a:srgbClr val="DDD6BA"/>
                  </a:solidFill>
                  <a:ln w="9525">
                    <a:noFill/>
                    <a:round/>
                    <a:headEnd/>
                    <a:tailEnd/>
                  </a:ln>
                </p:spPr>
                <p:txBody>
                  <a:bodyPr/>
                  <a:lstStyle/>
                  <a:p>
                    <a:endParaRPr lang="en-US"/>
                  </a:p>
                </p:txBody>
              </p:sp>
              <p:sp>
                <p:nvSpPr>
                  <p:cNvPr id="40700" name="Freeform 142"/>
                  <p:cNvSpPr>
                    <a:spLocks/>
                  </p:cNvSpPr>
                  <p:nvPr/>
                </p:nvSpPr>
                <p:spPr bwMode="auto">
                  <a:xfrm>
                    <a:off x="1430" y="1387"/>
                    <a:ext cx="2978" cy="1242"/>
                  </a:xfrm>
                  <a:custGeom>
                    <a:avLst/>
                    <a:gdLst>
                      <a:gd name="T0" fmla="*/ 0 w 2978"/>
                      <a:gd name="T1" fmla="*/ 1242 h 1242"/>
                      <a:gd name="T2" fmla="*/ 0 w 2978"/>
                      <a:gd name="T3" fmla="*/ 816 h 1242"/>
                      <a:gd name="T4" fmla="*/ 263 w 2978"/>
                      <a:gd name="T5" fmla="*/ 762 h 1242"/>
                      <a:gd name="T6" fmla="*/ 241 w 2978"/>
                      <a:gd name="T7" fmla="*/ 434 h 1242"/>
                      <a:gd name="T8" fmla="*/ 269 w 2978"/>
                      <a:gd name="T9" fmla="*/ 265 h 1242"/>
                      <a:gd name="T10" fmla="*/ 322 w 2978"/>
                      <a:gd name="T11" fmla="*/ 154 h 1242"/>
                      <a:gd name="T12" fmla="*/ 885 w 2978"/>
                      <a:gd name="T13" fmla="*/ 365 h 1242"/>
                      <a:gd name="T14" fmla="*/ 923 w 2978"/>
                      <a:gd name="T15" fmla="*/ 187 h 1242"/>
                      <a:gd name="T16" fmla="*/ 960 w 2978"/>
                      <a:gd name="T17" fmla="*/ 69 h 1242"/>
                      <a:gd name="T18" fmla="*/ 991 w 2978"/>
                      <a:gd name="T19" fmla="*/ 0 h 1242"/>
                      <a:gd name="T20" fmla="*/ 1126 w 2978"/>
                      <a:gd name="T21" fmla="*/ 69 h 1242"/>
                      <a:gd name="T22" fmla="*/ 1359 w 2978"/>
                      <a:gd name="T23" fmla="*/ 210 h 1242"/>
                      <a:gd name="T24" fmla="*/ 1508 w 2978"/>
                      <a:gd name="T25" fmla="*/ 280 h 1242"/>
                      <a:gd name="T26" fmla="*/ 1686 w 2978"/>
                      <a:gd name="T27" fmla="*/ 358 h 1242"/>
                      <a:gd name="T28" fmla="*/ 1807 w 2978"/>
                      <a:gd name="T29" fmla="*/ 404 h 1242"/>
                      <a:gd name="T30" fmla="*/ 2017 w 2978"/>
                      <a:gd name="T31" fmla="*/ 349 h 1242"/>
                      <a:gd name="T32" fmla="*/ 2009 w 2978"/>
                      <a:gd name="T33" fmla="*/ 506 h 1242"/>
                      <a:gd name="T34" fmla="*/ 2107 w 2978"/>
                      <a:gd name="T35" fmla="*/ 482 h 1242"/>
                      <a:gd name="T36" fmla="*/ 2309 w 2978"/>
                      <a:gd name="T37" fmla="*/ 428 h 1242"/>
                      <a:gd name="T38" fmla="*/ 2498 w 2978"/>
                      <a:gd name="T39" fmla="*/ 349 h 1242"/>
                      <a:gd name="T40" fmla="*/ 2633 w 2978"/>
                      <a:gd name="T41" fmla="*/ 280 h 1242"/>
                      <a:gd name="T42" fmla="*/ 2693 w 2978"/>
                      <a:gd name="T43" fmla="*/ 241 h 1242"/>
                      <a:gd name="T44" fmla="*/ 2738 w 2978"/>
                      <a:gd name="T45" fmla="*/ 365 h 1242"/>
                      <a:gd name="T46" fmla="*/ 2738 w 2978"/>
                      <a:gd name="T47" fmla="*/ 451 h 1242"/>
                      <a:gd name="T48" fmla="*/ 2752 w 2978"/>
                      <a:gd name="T49" fmla="*/ 536 h 1242"/>
                      <a:gd name="T50" fmla="*/ 2738 w 2978"/>
                      <a:gd name="T51" fmla="*/ 669 h 1242"/>
                      <a:gd name="T52" fmla="*/ 2978 w 2978"/>
                      <a:gd name="T53" fmla="*/ 731 h 1242"/>
                      <a:gd name="T54" fmla="*/ 2978 w 2978"/>
                      <a:gd name="T55" fmla="*/ 1219 h 1242"/>
                      <a:gd name="T56" fmla="*/ 2408 w 2978"/>
                      <a:gd name="T57" fmla="*/ 1219 h 1242"/>
                      <a:gd name="T58" fmla="*/ 0 w 2978"/>
                      <a:gd name="T59" fmla="*/ 1242 h 12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978"/>
                      <a:gd name="T91" fmla="*/ 0 h 1242"/>
                      <a:gd name="T92" fmla="*/ 2978 w 2978"/>
                      <a:gd name="T93" fmla="*/ 1242 h 12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978" h="1242">
                        <a:moveTo>
                          <a:pt x="0" y="1242"/>
                        </a:moveTo>
                        <a:lnTo>
                          <a:pt x="0" y="816"/>
                        </a:lnTo>
                        <a:lnTo>
                          <a:pt x="263" y="762"/>
                        </a:lnTo>
                        <a:lnTo>
                          <a:pt x="241" y="434"/>
                        </a:lnTo>
                        <a:lnTo>
                          <a:pt x="269" y="265"/>
                        </a:lnTo>
                        <a:lnTo>
                          <a:pt x="322" y="154"/>
                        </a:lnTo>
                        <a:lnTo>
                          <a:pt x="885" y="365"/>
                        </a:lnTo>
                        <a:lnTo>
                          <a:pt x="923" y="187"/>
                        </a:lnTo>
                        <a:lnTo>
                          <a:pt x="960" y="69"/>
                        </a:lnTo>
                        <a:lnTo>
                          <a:pt x="991" y="0"/>
                        </a:lnTo>
                        <a:lnTo>
                          <a:pt x="1126" y="69"/>
                        </a:lnTo>
                        <a:lnTo>
                          <a:pt x="1359" y="210"/>
                        </a:lnTo>
                        <a:lnTo>
                          <a:pt x="1508" y="280"/>
                        </a:lnTo>
                        <a:lnTo>
                          <a:pt x="1686" y="358"/>
                        </a:lnTo>
                        <a:lnTo>
                          <a:pt x="1807" y="404"/>
                        </a:lnTo>
                        <a:lnTo>
                          <a:pt x="2017" y="349"/>
                        </a:lnTo>
                        <a:lnTo>
                          <a:pt x="2009" y="506"/>
                        </a:lnTo>
                        <a:lnTo>
                          <a:pt x="2107" y="482"/>
                        </a:lnTo>
                        <a:lnTo>
                          <a:pt x="2309" y="428"/>
                        </a:lnTo>
                        <a:lnTo>
                          <a:pt x="2498" y="349"/>
                        </a:lnTo>
                        <a:lnTo>
                          <a:pt x="2633" y="280"/>
                        </a:lnTo>
                        <a:lnTo>
                          <a:pt x="2693" y="241"/>
                        </a:lnTo>
                        <a:lnTo>
                          <a:pt x="2738" y="365"/>
                        </a:lnTo>
                        <a:lnTo>
                          <a:pt x="2738" y="451"/>
                        </a:lnTo>
                        <a:lnTo>
                          <a:pt x="2752" y="536"/>
                        </a:lnTo>
                        <a:lnTo>
                          <a:pt x="2738" y="669"/>
                        </a:lnTo>
                        <a:lnTo>
                          <a:pt x="2978" y="731"/>
                        </a:lnTo>
                        <a:lnTo>
                          <a:pt x="2978" y="1219"/>
                        </a:lnTo>
                        <a:lnTo>
                          <a:pt x="2408" y="1219"/>
                        </a:lnTo>
                        <a:lnTo>
                          <a:pt x="0" y="1242"/>
                        </a:lnTo>
                        <a:close/>
                      </a:path>
                    </a:pathLst>
                  </a:custGeom>
                  <a:solidFill>
                    <a:srgbClr val="FFFFFF"/>
                  </a:solidFill>
                  <a:ln w="9525">
                    <a:noFill/>
                    <a:round/>
                    <a:headEnd/>
                    <a:tailEnd/>
                  </a:ln>
                </p:spPr>
                <p:txBody>
                  <a:bodyPr/>
                  <a:lstStyle/>
                  <a:p>
                    <a:endParaRPr lang="en-US"/>
                  </a:p>
                </p:txBody>
              </p:sp>
              <p:sp>
                <p:nvSpPr>
                  <p:cNvPr id="40701" name="Freeform 143"/>
                  <p:cNvSpPr>
                    <a:spLocks/>
                  </p:cNvSpPr>
                  <p:nvPr/>
                </p:nvSpPr>
                <p:spPr bwMode="auto">
                  <a:xfrm>
                    <a:off x="3447" y="1923"/>
                    <a:ext cx="954" cy="598"/>
                  </a:xfrm>
                  <a:custGeom>
                    <a:avLst/>
                    <a:gdLst>
                      <a:gd name="T0" fmla="*/ 0 w 954"/>
                      <a:gd name="T1" fmla="*/ 598 h 598"/>
                      <a:gd name="T2" fmla="*/ 954 w 954"/>
                      <a:gd name="T3" fmla="*/ 589 h 598"/>
                      <a:gd name="T4" fmla="*/ 939 w 954"/>
                      <a:gd name="T5" fmla="*/ 211 h 598"/>
                      <a:gd name="T6" fmla="*/ 7 w 954"/>
                      <a:gd name="T7" fmla="*/ 0 h 598"/>
                      <a:gd name="T8" fmla="*/ 0 w 954"/>
                      <a:gd name="T9" fmla="*/ 598 h 598"/>
                      <a:gd name="T10" fmla="*/ 0 60000 65536"/>
                      <a:gd name="T11" fmla="*/ 0 60000 65536"/>
                      <a:gd name="T12" fmla="*/ 0 60000 65536"/>
                      <a:gd name="T13" fmla="*/ 0 60000 65536"/>
                      <a:gd name="T14" fmla="*/ 0 60000 65536"/>
                      <a:gd name="T15" fmla="*/ 0 w 954"/>
                      <a:gd name="T16" fmla="*/ 0 h 598"/>
                      <a:gd name="T17" fmla="*/ 954 w 954"/>
                      <a:gd name="T18" fmla="*/ 598 h 598"/>
                    </a:gdLst>
                    <a:ahLst/>
                    <a:cxnLst>
                      <a:cxn ang="T10">
                        <a:pos x="T0" y="T1"/>
                      </a:cxn>
                      <a:cxn ang="T11">
                        <a:pos x="T2" y="T3"/>
                      </a:cxn>
                      <a:cxn ang="T12">
                        <a:pos x="T4" y="T5"/>
                      </a:cxn>
                      <a:cxn ang="T13">
                        <a:pos x="T6" y="T7"/>
                      </a:cxn>
                      <a:cxn ang="T14">
                        <a:pos x="T8" y="T9"/>
                      </a:cxn>
                    </a:cxnLst>
                    <a:rect l="T15" t="T16" r="T17" b="T18"/>
                    <a:pathLst>
                      <a:path w="954" h="598">
                        <a:moveTo>
                          <a:pt x="0" y="598"/>
                        </a:moveTo>
                        <a:lnTo>
                          <a:pt x="954" y="589"/>
                        </a:lnTo>
                        <a:lnTo>
                          <a:pt x="939" y="211"/>
                        </a:lnTo>
                        <a:lnTo>
                          <a:pt x="7" y="0"/>
                        </a:lnTo>
                        <a:lnTo>
                          <a:pt x="0" y="598"/>
                        </a:lnTo>
                        <a:close/>
                      </a:path>
                    </a:pathLst>
                  </a:custGeom>
                  <a:solidFill>
                    <a:srgbClr val="CCCCCC"/>
                  </a:solidFill>
                  <a:ln w="9525">
                    <a:noFill/>
                    <a:round/>
                    <a:headEnd/>
                    <a:tailEnd/>
                  </a:ln>
                </p:spPr>
                <p:txBody>
                  <a:bodyPr/>
                  <a:lstStyle/>
                  <a:p>
                    <a:endParaRPr lang="en-US"/>
                  </a:p>
                </p:txBody>
              </p:sp>
              <p:sp>
                <p:nvSpPr>
                  <p:cNvPr id="40702" name="Freeform 144"/>
                  <p:cNvSpPr>
                    <a:spLocks/>
                  </p:cNvSpPr>
                  <p:nvPr/>
                </p:nvSpPr>
                <p:spPr bwMode="auto">
                  <a:xfrm>
                    <a:off x="3434" y="1923"/>
                    <a:ext cx="965" cy="335"/>
                  </a:xfrm>
                  <a:custGeom>
                    <a:avLst/>
                    <a:gdLst>
                      <a:gd name="T0" fmla="*/ 0 w 965"/>
                      <a:gd name="T1" fmla="*/ 0 h 335"/>
                      <a:gd name="T2" fmla="*/ 0 w 965"/>
                      <a:gd name="T3" fmla="*/ 133 h 335"/>
                      <a:gd name="T4" fmla="*/ 965 w 965"/>
                      <a:gd name="T5" fmla="*/ 335 h 335"/>
                      <a:gd name="T6" fmla="*/ 965 w 965"/>
                      <a:gd name="T7" fmla="*/ 211 h 335"/>
                      <a:gd name="T8" fmla="*/ 0 w 965"/>
                      <a:gd name="T9" fmla="*/ 0 h 335"/>
                      <a:gd name="T10" fmla="*/ 0 60000 65536"/>
                      <a:gd name="T11" fmla="*/ 0 60000 65536"/>
                      <a:gd name="T12" fmla="*/ 0 60000 65536"/>
                      <a:gd name="T13" fmla="*/ 0 60000 65536"/>
                      <a:gd name="T14" fmla="*/ 0 60000 65536"/>
                      <a:gd name="T15" fmla="*/ 0 w 965"/>
                      <a:gd name="T16" fmla="*/ 0 h 335"/>
                      <a:gd name="T17" fmla="*/ 965 w 965"/>
                      <a:gd name="T18" fmla="*/ 335 h 335"/>
                    </a:gdLst>
                    <a:ahLst/>
                    <a:cxnLst>
                      <a:cxn ang="T10">
                        <a:pos x="T0" y="T1"/>
                      </a:cxn>
                      <a:cxn ang="T11">
                        <a:pos x="T2" y="T3"/>
                      </a:cxn>
                      <a:cxn ang="T12">
                        <a:pos x="T4" y="T5"/>
                      </a:cxn>
                      <a:cxn ang="T13">
                        <a:pos x="T6" y="T7"/>
                      </a:cxn>
                      <a:cxn ang="T14">
                        <a:pos x="T8" y="T9"/>
                      </a:cxn>
                    </a:cxnLst>
                    <a:rect l="T15" t="T16" r="T17" b="T18"/>
                    <a:pathLst>
                      <a:path w="965" h="335">
                        <a:moveTo>
                          <a:pt x="0" y="0"/>
                        </a:moveTo>
                        <a:lnTo>
                          <a:pt x="0" y="133"/>
                        </a:lnTo>
                        <a:lnTo>
                          <a:pt x="965" y="335"/>
                        </a:lnTo>
                        <a:lnTo>
                          <a:pt x="965" y="211"/>
                        </a:lnTo>
                        <a:lnTo>
                          <a:pt x="0" y="0"/>
                        </a:lnTo>
                        <a:close/>
                      </a:path>
                    </a:pathLst>
                  </a:custGeom>
                  <a:solidFill>
                    <a:srgbClr val="AFAFAF"/>
                  </a:solidFill>
                  <a:ln w="9525">
                    <a:noFill/>
                    <a:round/>
                    <a:headEnd/>
                    <a:tailEnd/>
                  </a:ln>
                </p:spPr>
                <p:txBody>
                  <a:bodyPr/>
                  <a:lstStyle/>
                  <a:p>
                    <a:endParaRPr lang="en-US"/>
                  </a:p>
                </p:txBody>
              </p:sp>
              <p:sp>
                <p:nvSpPr>
                  <p:cNvPr id="40703" name="Freeform 145"/>
                  <p:cNvSpPr>
                    <a:spLocks/>
                  </p:cNvSpPr>
                  <p:nvPr/>
                </p:nvSpPr>
                <p:spPr bwMode="auto">
                  <a:xfrm>
                    <a:off x="1693" y="1806"/>
                    <a:ext cx="1223" cy="319"/>
                  </a:xfrm>
                  <a:custGeom>
                    <a:avLst/>
                    <a:gdLst>
                      <a:gd name="T0" fmla="*/ 0 w 1223"/>
                      <a:gd name="T1" fmla="*/ 171 h 319"/>
                      <a:gd name="T2" fmla="*/ 818 w 1223"/>
                      <a:gd name="T3" fmla="*/ 0 h 319"/>
                      <a:gd name="T4" fmla="*/ 1223 w 1223"/>
                      <a:gd name="T5" fmla="*/ 48 h 319"/>
                      <a:gd name="T6" fmla="*/ 15 w 1223"/>
                      <a:gd name="T7" fmla="*/ 319 h 319"/>
                      <a:gd name="T8" fmla="*/ 0 w 1223"/>
                      <a:gd name="T9" fmla="*/ 171 h 319"/>
                      <a:gd name="T10" fmla="*/ 0 60000 65536"/>
                      <a:gd name="T11" fmla="*/ 0 60000 65536"/>
                      <a:gd name="T12" fmla="*/ 0 60000 65536"/>
                      <a:gd name="T13" fmla="*/ 0 60000 65536"/>
                      <a:gd name="T14" fmla="*/ 0 60000 65536"/>
                      <a:gd name="T15" fmla="*/ 0 w 1223"/>
                      <a:gd name="T16" fmla="*/ 0 h 319"/>
                      <a:gd name="T17" fmla="*/ 1223 w 1223"/>
                      <a:gd name="T18" fmla="*/ 319 h 319"/>
                    </a:gdLst>
                    <a:ahLst/>
                    <a:cxnLst>
                      <a:cxn ang="T10">
                        <a:pos x="T0" y="T1"/>
                      </a:cxn>
                      <a:cxn ang="T11">
                        <a:pos x="T2" y="T3"/>
                      </a:cxn>
                      <a:cxn ang="T12">
                        <a:pos x="T4" y="T5"/>
                      </a:cxn>
                      <a:cxn ang="T13">
                        <a:pos x="T6" y="T7"/>
                      </a:cxn>
                      <a:cxn ang="T14">
                        <a:pos x="T8" y="T9"/>
                      </a:cxn>
                    </a:cxnLst>
                    <a:rect l="T15" t="T16" r="T17" b="T18"/>
                    <a:pathLst>
                      <a:path w="1223" h="319">
                        <a:moveTo>
                          <a:pt x="0" y="171"/>
                        </a:moveTo>
                        <a:lnTo>
                          <a:pt x="818" y="0"/>
                        </a:lnTo>
                        <a:lnTo>
                          <a:pt x="1223" y="48"/>
                        </a:lnTo>
                        <a:lnTo>
                          <a:pt x="15" y="319"/>
                        </a:lnTo>
                        <a:lnTo>
                          <a:pt x="0" y="171"/>
                        </a:lnTo>
                        <a:close/>
                      </a:path>
                    </a:pathLst>
                  </a:custGeom>
                  <a:solidFill>
                    <a:srgbClr val="CCCCCC"/>
                  </a:solidFill>
                  <a:ln w="9525">
                    <a:noFill/>
                    <a:round/>
                    <a:headEnd/>
                    <a:tailEnd/>
                  </a:ln>
                </p:spPr>
                <p:txBody>
                  <a:bodyPr/>
                  <a:lstStyle/>
                  <a:p>
                    <a:endParaRPr lang="en-US"/>
                  </a:p>
                </p:txBody>
              </p:sp>
              <p:sp>
                <p:nvSpPr>
                  <p:cNvPr id="40704" name="Freeform 146"/>
                  <p:cNvSpPr>
                    <a:spLocks/>
                  </p:cNvSpPr>
                  <p:nvPr/>
                </p:nvSpPr>
                <p:spPr bwMode="auto">
                  <a:xfrm>
                    <a:off x="1438" y="1760"/>
                    <a:ext cx="2009" cy="574"/>
                  </a:xfrm>
                  <a:custGeom>
                    <a:avLst/>
                    <a:gdLst>
                      <a:gd name="T0" fmla="*/ 0 w 2009"/>
                      <a:gd name="T1" fmla="*/ 574 h 574"/>
                      <a:gd name="T2" fmla="*/ 1987 w 2009"/>
                      <a:gd name="T3" fmla="*/ 124 h 574"/>
                      <a:gd name="T4" fmla="*/ 2009 w 2009"/>
                      <a:gd name="T5" fmla="*/ 0 h 574"/>
                      <a:gd name="T6" fmla="*/ 0 w 2009"/>
                      <a:gd name="T7" fmla="*/ 443 h 574"/>
                      <a:gd name="T8" fmla="*/ 0 w 2009"/>
                      <a:gd name="T9" fmla="*/ 574 h 574"/>
                      <a:gd name="T10" fmla="*/ 0 60000 65536"/>
                      <a:gd name="T11" fmla="*/ 0 60000 65536"/>
                      <a:gd name="T12" fmla="*/ 0 60000 65536"/>
                      <a:gd name="T13" fmla="*/ 0 60000 65536"/>
                      <a:gd name="T14" fmla="*/ 0 60000 65536"/>
                      <a:gd name="T15" fmla="*/ 0 w 2009"/>
                      <a:gd name="T16" fmla="*/ 0 h 574"/>
                      <a:gd name="T17" fmla="*/ 2009 w 2009"/>
                      <a:gd name="T18" fmla="*/ 574 h 574"/>
                    </a:gdLst>
                    <a:ahLst/>
                    <a:cxnLst>
                      <a:cxn ang="T10">
                        <a:pos x="T0" y="T1"/>
                      </a:cxn>
                      <a:cxn ang="T11">
                        <a:pos x="T2" y="T3"/>
                      </a:cxn>
                      <a:cxn ang="T12">
                        <a:pos x="T4" y="T5"/>
                      </a:cxn>
                      <a:cxn ang="T13">
                        <a:pos x="T6" y="T7"/>
                      </a:cxn>
                      <a:cxn ang="T14">
                        <a:pos x="T8" y="T9"/>
                      </a:cxn>
                    </a:cxnLst>
                    <a:rect l="T15" t="T16" r="T17" b="T18"/>
                    <a:pathLst>
                      <a:path w="2009" h="574">
                        <a:moveTo>
                          <a:pt x="0" y="574"/>
                        </a:moveTo>
                        <a:lnTo>
                          <a:pt x="1987" y="124"/>
                        </a:lnTo>
                        <a:lnTo>
                          <a:pt x="2009" y="0"/>
                        </a:lnTo>
                        <a:lnTo>
                          <a:pt x="0" y="443"/>
                        </a:lnTo>
                        <a:lnTo>
                          <a:pt x="0" y="574"/>
                        </a:lnTo>
                        <a:close/>
                      </a:path>
                    </a:pathLst>
                  </a:custGeom>
                  <a:solidFill>
                    <a:srgbClr val="CCCCCC"/>
                  </a:solidFill>
                  <a:ln w="9525">
                    <a:noFill/>
                    <a:round/>
                    <a:headEnd/>
                    <a:tailEnd/>
                  </a:ln>
                </p:spPr>
                <p:txBody>
                  <a:bodyPr/>
                  <a:lstStyle/>
                  <a:p>
                    <a:endParaRPr lang="en-US"/>
                  </a:p>
                </p:txBody>
              </p:sp>
              <p:sp>
                <p:nvSpPr>
                  <p:cNvPr id="40705" name="Freeform 147"/>
                  <p:cNvSpPr>
                    <a:spLocks/>
                  </p:cNvSpPr>
                  <p:nvPr/>
                </p:nvSpPr>
                <p:spPr bwMode="auto">
                  <a:xfrm>
                    <a:off x="2158" y="2212"/>
                    <a:ext cx="1274" cy="324"/>
                  </a:xfrm>
                  <a:custGeom>
                    <a:avLst/>
                    <a:gdLst>
                      <a:gd name="T0" fmla="*/ 1274 w 1274"/>
                      <a:gd name="T1" fmla="*/ 15 h 324"/>
                      <a:gd name="T2" fmla="*/ 1116 w 1274"/>
                      <a:gd name="T3" fmla="*/ 324 h 324"/>
                      <a:gd name="T4" fmla="*/ 0 w 1274"/>
                      <a:gd name="T5" fmla="*/ 324 h 324"/>
                      <a:gd name="T6" fmla="*/ 269 w 1274"/>
                      <a:gd name="T7" fmla="*/ 0 h 324"/>
                      <a:gd name="T8" fmla="*/ 1274 w 1274"/>
                      <a:gd name="T9" fmla="*/ 15 h 324"/>
                      <a:gd name="T10" fmla="*/ 0 60000 65536"/>
                      <a:gd name="T11" fmla="*/ 0 60000 65536"/>
                      <a:gd name="T12" fmla="*/ 0 60000 65536"/>
                      <a:gd name="T13" fmla="*/ 0 60000 65536"/>
                      <a:gd name="T14" fmla="*/ 0 60000 65536"/>
                      <a:gd name="T15" fmla="*/ 0 w 1274"/>
                      <a:gd name="T16" fmla="*/ 0 h 324"/>
                      <a:gd name="T17" fmla="*/ 1274 w 1274"/>
                      <a:gd name="T18" fmla="*/ 324 h 324"/>
                    </a:gdLst>
                    <a:ahLst/>
                    <a:cxnLst>
                      <a:cxn ang="T10">
                        <a:pos x="T0" y="T1"/>
                      </a:cxn>
                      <a:cxn ang="T11">
                        <a:pos x="T2" y="T3"/>
                      </a:cxn>
                      <a:cxn ang="T12">
                        <a:pos x="T4" y="T5"/>
                      </a:cxn>
                      <a:cxn ang="T13">
                        <a:pos x="T6" y="T7"/>
                      </a:cxn>
                      <a:cxn ang="T14">
                        <a:pos x="T8" y="T9"/>
                      </a:cxn>
                    </a:cxnLst>
                    <a:rect l="T15" t="T16" r="T17" b="T18"/>
                    <a:pathLst>
                      <a:path w="1274" h="324">
                        <a:moveTo>
                          <a:pt x="1274" y="15"/>
                        </a:moveTo>
                        <a:lnTo>
                          <a:pt x="1116" y="324"/>
                        </a:lnTo>
                        <a:lnTo>
                          <a:pt x="0" y="324"/>
                        </a:lnTo>
                        <a:lnTo>
                          <a:pt x="269" y="0"/>
                        </a:lnTo>
                        <a:lnTo>
                          <a:pt x="1274" y="15"/>
                        </a:lnTo>
                        <a:close/>
                      </a:path>
                    </a:pathLst>
                  </a:custGeom>
                  <a:solidFill>
                    <a:srgbClr val="CCCCCC"/>
                  </a:solidFill>
                  <a:ln w="9525">
                    <a:noFill/>
                    <a:round/>
                    <a:headEnd/>
                    <a:tailEnd/>
                  </a:ln>
                </p:spPr>
                <p:txBody>
                  <a:bodyPr/>
                  <a:lstStyle/>
                  <a:p>
                    <a:endParaRPr lang="en-US"/>
                  </a:p>
                </p:txBody>
              </p:sp>
              <p:sp>
                <p:nvSpPr>
                  <p:cNvPr id="40706" name="Freeform 148"/>
                  <p:cNvSpPr>
                    <a:spLocks/>
                  </p:cNvSpPr>
                  <p:nvPr/>
                </p:nvSpPr>
                <p:spPr bwMode="auto">
                  <a:xfrm>
                    <a:off x="3491" y="1628"/>
                    <a:ext cx="691" cy="412"/>
                  </a:xfrm>
                  <a:custGeom>
                    <a:avLst/>
                    <a:gdLst>
                      <a:gd name="T0" fmla="*/ 31 w 691"/>
                      <a:gd name="T1" fmla="*/ 241 h 412"/>
                      <a:gd name="T2" fmla="*/ 248 w 691"/>
                      <a:gd name="T3" fmla="*/ 193 h 412"/>
                      <a:gd name="T4" fmla="*/ 406 w 691"/>
                      <a:gd name="T5" fmla="*/ 117 h 412"/>
                      <a:gd name="T6" fmla="*/ 533 w 691"/>
                      <a:gd name="T7" fmla="*/ 63 h 412"/>
                      <a:gd name="T8" fmla="*/ 632 w 691"/>
                      <a:gd name="T9" fmla="*/ 0 h 412"/>
                      <a:gd name="T10" fmla="*/ 684 w 691"/>
                      <a:gd name="T11" fmla="*/ 124 h 412"/>
                      <a:gd name="T12" fmla="*/ 691 w 691"/>
                      <a:gd name="T13" fmla="*/ 241 h 412"/>
                      <a:gd name="T14" fmla="*/ 684 w 691"/>
                      <a:gd name="T15" fmla="*/ 343 h 412"/>
                      <a:gd name="T16" fmla="*/ 669 w 691"/>
                      <a:gd name="T17" fmla="*/ 412 h 412"/>
                      <a:gd name="T18" fmla="*/ 136 w 691"/>
                      <a:gd name="T19" fmla="*/ 319 h 412"/>
                      <a:gd name="T20" fmla="*/ 0 w 691"/>
                      <a:gd name="T21" fmla="*/ 287 h 412"/>
                      <a:gd name="T22" fmla="*/ 31 w 691"/>
                      <a:gd name="T23" fmla="*/ 241 h 4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91"/>
                      <a:gd name="T37" fmla="*/ 0 h 412"/>
                      <a:gd name="T38" fmla="*/ 691 w 691"/>
                      <a:gd name="T39" fmla="*/ 412 h 4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91" h="412">
                        <a:moveTo>
                          <a:pt x="31" y="241"/>
                        </a:moveTo>
                        <a:lnTo>
                          <a:pt x="248" y="193"/>
                        </a:lnTo>
                        <a:lnTo>
                          <a:pt x="406" y="117"/>
                        </a:lnTo>
                        <a:lnTo>
                          <a:pt x="533" y="63"/>
                        </a:lnTo>
                        <a:lnTo>
                          <a:pt x="632" y="0"/>
                        </a:lnTo>
                        <a:lnTo>
                          <a:pt x="684" y="124"/>
                        </a:lnTo>
                        <a:lnTo>
                          <a:pt x="691" y="241"/>
                        </a:lnTo>
                        <a:lnTo>
                          <a:pt x="684" y="343"/>
                        </a:lnTo>
                        <a:lnTo>
                          <a:pt x="669" y="412"/>
                        </a:lnTo>
                        <a:lnTo>
                          <a:pt x="136" y="319"/>
                        </a:lnTo>
                        <a:lnTo>
                          <a:pt x="0" y="287"/>
                        </a:lnTo>
                        <a:lnTo>
                          <a:pt x="31" y="241"/>
                        </a:lnTo>
                        <a:close/>
                      </a:path>
                    </a:pathLst>
                  </a:custGeom>
                  <a:solidFill>
                    <a:srgbClr val="CCCCCC"/>
                  </a:solidFill>
                  <a:ln w="9525">
                    <a:noFill/>
                    <a:round/>
                    <a:headEnd/>
                    <a:tailEnd/>
                  </a:ln>
                </p:spPr>
                <p:txBody>
                  <a:bodyPr/>
                  <a:lstStyle/>
                  <a:p>
                    <a:endParaRPr lang="en-US"/>
                  </a:p>
                </p:txBody>
              </p:sp>
              <p:sp>
                <p:nvSpPr>
                  <p:cNvPr id="40707" name="Freeform 149"/>
                  <p:cNvSpPr>
                    <a:spLocks/>
                  </p:cNvSpPr>
                  <p:nvPr/>
                </p:nvSpPr>
                <p:spPr bwMode="auto">
                  <a:xfrm>
                    <a:off x="2309" y="1511"/>
                    <a:ext cx="785" cy="349"/>
                  </a:xfrm>
                  <a:custGeom>
                    <a:avLst/>
                    <a:gdLst>
                      <a:gd name="T0" fmla="*/ 0 w 785"/>
                      <a:gd name="T1" fmla="*/ 234 h 349"/>
                      <a:gd name="T2" fmla="*/ 232 w 785"/>
                      <a:gd name="T3" fmla="*/ 288 h 349"/>
                      <a:gd name="T4" fmla="*/ 465 w 785"/>
                      <a:gd name="T5" fmla="*/ 334 h 349"/>
                      <a:gd name="T6" fmla="*/ 599 w 785"/>
                      <a:gd name="T7" fmla="*/ 349 h 349"/>
                      <a:gd name="T8" fmla="*/ 785 w 785"/>
                      <a:gd name="T9" fmla="*/ 310 h 349"/>
                      <a:gd name="T10" fmla="*/ 784 w 785"/>
                      <a:gd name="T11" fmla="*/ 310 h 349"/>
                      <a:gd name="T12" fmla="*/ 779 w 785"/>
                      <a:gd name="T13" fmla="*/ 309 h 349"/>
                      <a:gd name="T14" fmla="*/ 768 w 785"/>
                      <a:gd name="T15" fmla="*/ 307 h 349"/>
                      <a:gd name="T16" fmla="*/ 755 w 785"/>
                      <a:gd name="T17" fmla="*/ 305 h 349"/>
                      <a:gd name="T18" fmla="*/ 739 w 785"/>
                      <a:gd name="T19" fmla="*/ 302 h 349"/>
                      <a:gd name="T20" fmla="*/ 719 w 785"/>
                      <a:gd name="T21" fmla="*/ 298 h 349"/>
                      <a:gd name="T22" fmla="*/ 695 w 785"/>
                      <a:gd name="T23" fmla="*/ 293 h 349"/>
                      <a:gd name="T24" fmla="*/ 670 w 785"/>
                      <a:gd name="T25" fmla="*/ 287 h 349"/>
                      <a:gd name="T26" fmla="*/ 639 w 785"/>
                      <a:gd name="T27" fmla="*/ 280 h 349"/>
                      <a:gd name="T28" fmla="*/ 607 w 785"/>
                      <a:gd name="T29" fmla="*/ 271 h 349"/>
                      <a:gd name="T30" fmla="*/ 571 w 785"/>
                      <a:gd name="T31" fmla="*/ 261 h 349"/>
                      <a:gd name="T32" fmla="*/ 534 w 785"/>
                      <a:gd name="T33" fmla="*/ 249 h 349"/>
                      <a:gd name="T34" fmla="*/ 492 w 785"/>
                      <a:gd name="T35" fmla="*/ 236 h 349"/>
                      <a:gd name="T36" fmla="*/ 448 w 785"/>
                      <a:gd name="T37" fmla="*/ 222 h 349"/>
                      <a:gd name="T38" fmla="*/ 402 w 785"/>
                      <a:gd name="T39" fmla="*/ 205 h 349"/>
                      <a:gd name="T40" fmla="*/ 353 w 785"/>
                      <a:gd name="T41" fmla="*/ 186 h 349"/>
                      <a:gd name="T42" fmla="*/ 308 w 785"/>
                      <a:gd name="T43" fmla="*/ 169 h 349"/>
                      <a:gd name="T44" fmla="*/ 269 w 785"/>
                      <a:gd name="T45" fmla="*/ 151 h 349"/>
                      <a:gd name="T46" fmla="*/ 234 w 785"/>
                      <a:gd name="T47" fmla="*/ 134 h 349"/>
                      <a:gd name="T48" fmla="*/ 203 w 785"/>
                      <a:gd name="T49" fmla="*/ 117 h 349"/>
                      <a:gd name="T50" fmla="*/ 176 w 785"/>
                      <a:gd name="T51" fmla="*/ 102 h 349"/>
                      <a:gd name="T52" fmla="*/ 152 w 785"/>
                      <a:gd name="T53" fmla="*/ 86 h 349"/>
                      <a:gd name="T54" fmla="*/ 134 w 785"/>
                      <a:gd name="T55" fmla="*/ 71 h 349"/>
                      <a:gd name="T56" fmla="*/ 117 w 785"/>
                      <a:gd name="T57" fmla="*/ 57 h 349"/>
                      <a:gd name="T58" fmla="*/ 103 w 785"/>
                      <a:gd name="T59" fmla="*/ 46 h 349"/>
                      <a:gd name="T60" fmla="*/ 91 w 785"/>
                      <a:gd name="T61" fmla="*/ 34 h 349"/>
                      <a:gd name="T62" fmla="*/ 83 w 785"/>
                      <a:gd name="T63" fmla="*/ 24 h 349"/>
                      <a:gd name="T64" fmla="*/ 76 w 785"/>
                      <a:gd name="T65" fmla="*/ 15 h 349"/>
                      <a:gd name="T66" fmla="*/ 71 w 785"/>
                      <a:gd name="T67" fmla="*/ 8 h 349"/>
                      <a:gd name="T68" fmla="*/ 67 w 785"/>
                      <a:gd name="T69" fmla="*/ 3 h 349"/>
                      <a:gd name="T70" fmla="*/ 66 w 785"/>
                      <a:gd name="T71" fmla="*/ 1 h 349"/>
                      <a:gd name="T72" fmla="*/ 66 w 785"/>
                      <a:gd name="T73" fmla="*/ 0 h 349"/>
                      <a:gd name="T74" fmla="*/ 0 w 785"/>
                      <a:gd name="T75" fmla="*/ 234 h 34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85"/>
                      <a:gd name="T115" fmla="*/ 0 h 349"/>
                      <a:gd name="T116" fmla="*/ 785 w 785"/>
                      <a:gd name="T117" fmla="*/ 349 h 34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85" h="349">
                        <a:moveTo>
                          <a:pt x="0" y="234"/>
                        </a:moveTo>
                        <a:lnTo>
                          <a:pt x="232" y="288"/>
                        </a:lnTo>
                        <a:lnTo>
                          <a:pt x="465" y="334"/>
                        </a:lnTo>
                        <a:lnTo>
                          <a:pt x="599" y="349"/>
                        </a:lnTo>
                        <a:lnTo>
                          <a:pt x="785" y="310"/>
                        </a:lnTo>
                        <a:lnTo>
                          <a:pt x="784" y="310"/>
                        </a:lnTo>
                        <a:lnTo>
                          <a:pt x="779" y="309"/>
                        </a:lnTo>
                        <a:lnTo>
                          <a:pt x="768" y="307"/>
                        </a:lnTo>
                        <a:lnTo>
                          <a:pt x="755" y="305"/>
                        </a:lnTo>
                        <a:lnTo>
                          <a:pt x="739" y="302"/>
                        </a:lnTo>
                        <a:lnTo>
                          <a:pt x="719" y="298"/>
                        </a:lnTo>
                        <a:lnTo>
                          <a:pt x="695" y="293"/>
                        </a:lnTo>
                        <a:lnTo>
                          <a:pt x="670" y="287"/>
                        </a:lnTo>
                        <a:lnTo>
                          <a:pt x="639" y="280"/>
                        </a:lnTo>
                        <a:lnTo>
                          <a:pt x="607" y="271"/>
                        </a:lnTo>
                        <a:lnTo>
                          <a:pt x="571" y="261"/>
                        </a:lnTo>
                        <a:lnTo>
                          <a:pt x="534" y="249"/>
                        </a:lnTo>
                        <a:lnTo>
                          <a:pt x="492" y="236"/>
                        </a:lnTo>
                        <a:lnTo>
                          <a:pt x="448" y="222"/>
                        </a:lnTo>
                        <a:lnTo>
                          <a:pt x="402" y="205"/>
                        </a:lnTo>
                        <a:lnTo>
                          <a:pt x="353" y="186"/>
                        </a:lnTo>
                        <a:lnTo>
                          <a:pt x="308" y="169"/>
                        </a:lnTo>
                        <a:lnTo>
                          <a:pt x="269" y="151"/>
                        </a:lnTo>
                        <a:lnTo>
                          <a:pt x="234" y="134"/>
                        </a:lnTo>
                        <a:lnTo>
                          <a:pt x="203" y="117"/>
                        </a:lnTo>
                        <a:lnTo>
                          <a:pt x="176" y="102"/>
                        </a:lnTo>
                        <a:lnTo>
                          <a:pt x="152" y="86"/>
                        </a:lnTo>
                        <a:lnTo>
                          <a:pt x="134" y="71"/>
                        </a:lnTo>
                        <a:lnTo>
                          <a:pt x="117" y="57"/>
                        </a:lnTo>
                        <a:lnTo>
                          <a:pt x="103" y="46"/>
                        </a:lnTo>
                        <a:lnTo>
                          <a:pt x="91" y="34"/>
                        </a:lnTo>
                        <a:lnTo>
                          <a:pt x="83" y="24"/>
                        </a:lnTo>
                        <a:lnTo>
                          <a:pt x="76" y="15"/>
                        </a:lnTo>
                        <a:lnTo>
                          <a:pt x="71" y="8"/>
                        </a:lnTo>
                        <a:lnTo>
                          <a:pt x="67" y="3"/>
                        </a:lnTo>
                        <a:lnTo>
                          <a:pt x="66" y="1"/>
                        </a:lnTo>
                        <a:lnTo>
                          <a:pt x="66" y="0"/>
                        </a:lnTo>
                        <a:lnTo>
                          <a:pt x="0" y="234"/>
                        </a:lnTo>
                        <a:close/>
                      </a:path>
                    </a:pathLst>
                  </a:custGeom>
                  <a:solidFill>
                    <a:srgbClr val="CCCCCC"/>
                  </a:solidFill>
                  <a:ln w="9525">
                    <a:noFill/>
                    <a:round/>
                    <a:headEnd/>
                    <a:tailEnd/>
                  </a:ln>
                </p:spPr>
                <p:txBody>
                  <a:bodyPr/>
                  <a:lstStyle/>
                  <a:p>
                    <a:endParaRPr lang="en-US"/>
                  </a:p>
                </p:txBody>
              </p:sp>
              <p:sp>
                <p:nvSpPr>
                  <p:cNvPr id="40708" name="Freeform 150"/>
                  <p:cNvSpPr>
                    <a:spLocks/>
                  </p:cNvSpPr>
                  <p:nvPr/>
                </p:nvSpPr>
                <p:spPr bwMode="auto">
                  <a:xfrm>
                    <a:off x="1647" y="1477"/>
                    <a:ext cx="1368" cy="682"/>
                  </a:xfrm>
                  <a:custGeom>
                    <a:avLst/>
                    <a:gdLst>
                      <a:gd name="T0" fmla="*/ 74 w 1368"/>
                      <a:gd name="T1" fmla="*/ 638 h 682"/>
                      <a:gd name="T2" fmla="*/ 61 w 1368"/>
                      <a:gd name="T3" fmla="*/ 555 h 682"/>
                      <a:gd name="T4" fmla="*/ 57 w 1368"/>
                      <a:gd name="T5" fmla="*/ 444 h 682"/>
                      <a:gd name="T6" fmla="*/ 64 w 1368"/>
                      <a:gd name="T7" fmla="*/ 331 h 682"/>
                      <a:gd name="T8" fmla="*/ 80 w 1368"/>
                      <a:gd name="T9" fmla="*/ 227 h 682"/>
                      <a:gd name="T10" fmla="*/ 105 w 1368"/>
                      <a:gd name="T11" fmla="*/ 136 h 682"/>
                      <a:gd name="T12" fmla="*/ 124 w 1368"/>
                      <a:gd name="T13" fmla="*/ 97 h 682"/>
                      <a:gd name="T14" fmla="*/ 149 w 1368"/>
                      <a:gd name="T15" fmla="*/ 108 h 682"/>
                      <a:gd name="T16" fmla="*/ 195 w 1368"/>
                      <a:gd name="T17" fmla="*/ 129 h 682"/>
                      <a:gd name="T18" fmla="*/ 261 w 1368"/>
                      <a:gd name="T19" fmla="*/ 156 h 682"/>
                      <a:gd name="T20" fmla="*/ 344 w 1368"/>
                      <a:gd name="T21" fmla="*/ 190 h 682"/>
                      <a:gd name="T22" fmla="*/ 441 w 1368"/>
                      <a:gd name="T23" fmla="*/ 224 h 682"/>
                      <a:gd name="T24" fmla="*/ 548 w 1368"/>
                      <a:gd name="T25" fmla="*/ 259 h 682"/>
                      <a:gd name="T26" fmla="*/ 662 w 1368"/>
                      <a:gd name="T27" fmla="*/ 293 h 682"/>
                      <a:gd name="T28" fmla="*/ 782 w 1368"/>
                      <a:gd name="T29" fmla="*/ 324 h 682"/>
                      <a:gd name="T30" fmla="*/ 903 w 1368"/>
                      <a:gd name="T31" fmla="*/ 348 h 682"/>
                      <a:gd name="T32" fmla="*/ 1016 w 1368"/>
                      <a:gd name="T33" fmla="*/ 368 h 682"/>
                      <a:gd name="T34" fmla="*/ 1121 w 1368"/>
                      <a:gd name="T35" fmla="*/ 383 h 682"/>
                      <a:gd name="T36" fmla="*/ 1211 w 1368"/>
                      <a:gd name="T37" fmla="*/ 395 h 682"/>
                      <a:gd name="T38" fmla="*/ 1284 w 1368"/>
                      <a:gd name="T39" fmla="*/ 404 h 682"/>
                      <a:gd name="T40" fmla="*/ 1335 w 1368"/>
                      <a:gd name="T41" fmla="*/ 409 h 682"/>
                      <a:gd name="T42" fmla="*/ 1364 w 1368"/>
                      <a:gd name="T43" fmla="*/ 411 h 682"/>
                      <a:gd name="T44" fmla="*/ 1313 w 1368"/>
                      <a:gd name="T45" fmla="*/ 361 h 682"/>
                      <a:gd name="T46" fmla="*/ 1300 w 1368"/>
                      <a:gd name="T47" fmla="*/ 360 h 682"/>
                      <a:gd name="T48" fmla="*/ 1259 w 1368"/>
                      <a:gd name="T49" fmla="*/ 355 h 682"/>
                      <a:gd name="T50" fmla="*/ 1196 w 1368"/>
                      <a:gd name="T51" fmla="*/ 346 h 682"/>
                      <a:gd name="T52" fmla="*/ 1113 w 1368"/>
                      <a:gd name="T53" fmla="*/ 334 h 682"/>
                      <a:gd name="T54" fmla="*/ 1016 w 1368"/>
                      <a:gd name="T55" fmla="*/ 317 h 682"/>
                      <a:gd name="T56" fmla="*/ 908 w 1368"/>
                      <a:gd name="T57" fmla="*/ 295 h 682"/>
                      <a:gd name="T58" fmla="*/ 791 w 1368"/>
                      <a:gd name="T59" fmla="*/ 268 h 682"/>
                      <a:gd name="T60" fmla="*/ 668 w 1368"/>
                      <a:gd name="T61" fmla="*/ 236 h 682"/>
                      <a:gd name="T62" fmla="*/ 553 w 1368"/>
                      <a:gd name="T63" fmla="*/ 200 h 682"/>
                      <a:gd name="T64" fmla="*/ 443 w 1368"/>
                      <a:gd name="T65" fmla="*/ 161 h 682"/>
                      <a:gd name="T66" fmla="*/ 343 w 1368"/>
                      <a:gd name="T67" fmla="*/ 122 h 682"/>
                      <a:gd name="T68" fmla="*/ 254 w 1368"/>
                      <a:gd name="T69" fmla="*/ 85 h 682"/>
                      <a:gd name="T70" fmla="*/ 180 w 1368"/>
                      <a:gd name="T71" fmla="*/ 51 h 682"/>
                      <a:gd name="T72" fmla="*/ 124 w 1368"/>
                      <a:gd name="T73" fmla="*/ 24 h 682"/>
                      <a:gd name="T74" fmla="*/ 88 w 1368"/>
                      <a:gd name="T75" fmla="*/ 7 h 682"/>
                      <a:gd name="T76" fmla="*/ 76 w 1368"/>
                      <a:gd name="T77" fmla="*/ 0 h 682"/>
                      <a:gd name="T78" fmla="*/ 44 w 1368"/>
                      <a:gd name="T79" fmla="*/ 83 h 682"/>
                      <a:gd name="T80" fmla="*/ 20 w 1368"/>
                      <a:gd name="T81" fmla="*/ 180 h 682"/>
                      <a:gd name="T82" fmla="*/ 5 w 1368"/>
                      <a:gd name="T83" fmla="*/ 290 h 682"/>
                      <a:gd name="T84" fmla="*/ 0 w 1368"/>
                      <a:gd name="T85" fmla="*/ 407 h 682"/>
                      <a:gd name="T86" fmla="*/ 7 w 1368"/>
                      <a:gd name="T87" fmla="*/ 548 h 682"/>
                      <a:gd name="T88" fmla="*/ 24 w 1368"/>
                      <a:gd name="T89" fmla="*/ 680 h 68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68"/>
                      <a:gd name="T136" fmla="*/ 0 h 682"/>
                      <a:gd name="T137" fmla="*/ 1368 w 1368"/>
                      <a:gd name="T138" fmla="*/ 682 h 68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68" h="682">
                        <a:moveTo>
                          <a:pt x="83" y="682"/>
                        </a:moveTo>
                        <a:lnTo>
                          <a:pt x="74" y="638"/>
                        </a:lnTo>
                        <a:lnTo>
                          <a:pt x="66" y="597"/>
                        </a:lnTo>
                        <a:lnTo>
                          <a:pt x="61" y="555"/>
                        </a:lnTo>
                        <a:lnTo>
                          <a:pt x="57" y="504"/>
                        </a:lnTo>
                        <a:lnTo>
                          <a:pt x="57" y="444"/>
                        </a:lnTo>
                        <a:lnTo>
                          <a:pt x="59" y="387"/>
                        </a:lnTo>
                        <a:lnTo>
                          <a:pt x="64" y="331"/>
                        </a:lnTo>
                        <a:lnTo>
                          <a:pt x="71" y="276"/>
                        </a:lnTo>
                        <a:lnTo>
                          <a:pt x="80" y="227"/>
                        </a:lnTo>
                        <a:lnTo>
                          <a:pt x="91" y="180"/>
                        </a:lnTo>
                        <a:lnTo>
                          <a:pt x="105" y="136"/>
                        </a:lnTo>
                        <a:lnTo>
                          <a:pt x="120" y="95"/>
                        </a:lnTo>
                        <a:lnTo>
                          <a:pt x="124" y="97"/>
                        </a:lnTo>
                        <a:lnTo>
                          <a:pt x="134" y="102"/>
                        </a:lnTo>
                        <a:lnTo>
                          <a:pt x="149" y="108"/>
                        </a:lnTo>
                        <a:lnTo>
                          <a:pt x="169" y="117"/>
                        </a:lnTo>
                        <a:lnTo>
                          <a:pt x="195" y="129"/>
                        </a:lnTo>
                        <a:lnTo>
                          <a:pt x="225" y="142"/>
                        </a:lnTo>
                        <a:lnTo>
                          <a:pt x="261" y="156"/>
                        </a:lnTo>
                        <a:lnTo>
                          <a:pt x="302" y="173"/>
                        </a:lnTo>
                        <a:lnTo>
                          <a:pt x="344" y="190"/>
                        </a:lnTo>
                        <a:lnTo>
                          <a:pt x="390" y="207"/>
                        </a:lnTo>
                        <a:lnTo>
                          <a:pt x="441" y="224"/>
                        </a:lnTo>
                        <a:lnTo>
                          <a:pt x="492" y="243"/>
                        </a:lnTo>
                        <a:lnTo>
                          <a:pt x="548" y="259"/>
                        </a:lnTo>
                        <a:lnTo>
                          <a:pt x="604" y="276"/>
                        </a:lnTo>
                        <a:lnTo>
                          <a:pt x="662" y="293"/>
                        </a:lnTo>
                        <a:lnTo>
                          <a:pt x="721" y="309"/>
                        </a:lnTo>
                        <a:lnTo>
                          <a:pt x="782" y="324"/>
                        </a:lnTo>
                        <a:lnTo>
                          <a:pt x="843" y="336"/>
                        </a:lnTo>
                        <a:lnTo>
                          <a:pt x="903" y="348"/>
                        </a:lnTo>
                        <a:lnTo>
                          <a:pt x="960" y="360"/>
                        </a:lnTo>
                        <a:lnTo>
                          <a:pt x="1016" y="368"/>
                        </a:lnTo>
                        <a:lnTo>
                          <a:pt x="1071" y="377"/>
                        </a:lnTo>
                        <a:lnTo>
                          <a:pt x="1121" y="383"/>
                        </a:lnTo>
                        <a:lnTo>
                          <a:pt x="1167" y="390"/>
                        </a:lnTo>
                        <a:lnTo>
                          <a:pt x="1211" y="395"/>
                        </a:lnTo>
                        <a:lnTo>
                          <a:pt x="1250" y="400"/>
                        </a:lnTo>
                        <a:lnTo>
                          <a:pt x="1284" y="404"/>
                        </a:lnTo>
                        <a:lnTo>
                          <a:pt x="1313" y="405"/>
                        </a:lnTo>
                        <a:lnTo>
                          <a:pt x="1335" y="409"/>
                        </a:lnTo>
                        <a:lnTo>
                          <a:pt x="1354" y="409"/>
                        </a:lnTo>
                        <a:lnTo>
                          <a:pt x="1364" y="411"/>
                        </a:lnTo>
                        <a:lnTo>
                          <a:pt x="1368" y="411"/>
                        </a:lnTo>
                        <a:lnTo>
                          <a:pt x="1313" y="361"/>
                        </a:lnTo>
                        <a:lnTo>
                          <a:pt x="1310" y="361"/>
                        </a:lnTo>
                        <a:lnTo>
                          <a:pt x="1300" y="360"/>
                        </a:lnTo>
                        <a:lnTo>
                          <a:pt x="1281" y="358"/>
                        </a:lnTo>
                        <a:lnTo>
                          <a:pt x="1259" y="355"/>
                        </a:lnTo>
                        <a:lnTo>
                          <a:pt x="1230" y="351"/>
                        </a:lnTo>
                        <a:lnTo>
                          <a:pt x="1196" y="346"/>
                        </a:lnTo>
                        <a:lnTo>
                          <a:pt x="1157" y="341"/>
                        </a:lnTo>
                        <a:lnTo>
                          <a:pt x="1113" y="334"/>
                        </a:lnTo>
                        <a:lnTo>
                          <a:pt x="1067" y="326"/>
                        </a:lnTo>
                        <a:lnTo>
                          <a:pt x="1016" y="317"/>
                        </a:lnTo>
                        <a:lnTo>
                          <a:pt x="964" y="307"/>
                        </a:lnTo>
                        <a:lnTo>
                          <a:pt x="908" y="295"/>
                        </a:lnTo>
                        <a:lnTo>
                          <a:pt x="850" y="282"/>
                        </a:lnTo>
                        <a:lnTo>
                          <a:pt x="791" y="268"/>
                        </a:lnTo>
                        <a:lnTo>
                          <a:pt x="729" y="253"/>
                        </a:lnTo>
                        <a:lnTo>
                          <a:pt x="668" y="236"/>
                        </a:lnTo>
                        <a:lnTo>
                          <a:pt x="609" y="219"/>
                        </a:lnTo>
                        <a:lnTo>
                          <a:pt x="553" y="200"/>
                        </a:lnTo>
                        <a:lnTo>
                          <a:pt x="497" y="181"/>
                        </a:lnTo>
                        <a:lnTo>
                          <a:pt x="443" y="161"/>
                        </a:lnTo>
                        <a:lnTo>
                          <a:pt x="392" y="142"/>
                        </a:lnTo>
                        <a:lnTo>
                          <a:pt x="343" y="122"/>
                        </a:lnTo>
                        <a:lnTo>
                          <a:pt x="297" y="103"/>
                        </a:lnTo>
                        <a:lnTo>
                          <a:pt x="254" y="85"/>
                        </a:lnTo>
                        <a:lnTo>
                          <a:pt x="215" y="68"/>
                        </a:lnTo>
                        <a:lnTo>
                          <a:pt x="180" y="51"/>
                        </a:lnTo>
                        <a:lnTo>
                          <a:pt x="149" y="37"/>
                        </a:lnTo>
                        <a:lnTo>
                          <a:pt x="124" y="24"/>
                        </a:lnTo>
                        <a:lnTo>
                          <a:pt x="103" y="13"/>
                        </a:lnTo>
                        <a:lnTo>
                          <a:pt x="88" y="7"/>
                        </a:lnTo>
                        <a:lnTo>
                          <a:pt x="80" y="1"/>
                        </a:lnTo>
                        <a:lnTo>
                          <a:pt x="76" y="0"/>
                        </a:lnTo>
                        <a:lnTo>
                          <a:pt x="59" y="39"/>
                        </a:lnTo>
                        <a:lnTo>
                          <a:pt x="44" y="83"/>
                        </a:lnTo>
                        <a:lnTo>
                          <a:pt x="30" y="130"/>
                        </a:lnTo>
                        <a:lnTo>
                          <a:pt x="20" y="180"/>
                        </a:lnTo>
                        <a:lnTo>
                          <a:pt x="12" y="234"/>
                        </a:lnTo>
                        <a:lnTo>
                          <a:pt x="5" y="290"/>
                        </a:lnTo>
                        <a:lnTo>
                          <a:pt x="1" y="348"/>
                        </a:lnTo>
                        <a:lnTo>
                          <a:pt x="0" y="407"/>
                        </a:lnTo>
                        <a:lnTo>
                          <a:pt x="1" y="473"/>
                        </a:lnTo>
                        <a:lnTo>
                          <a:pt x="7" y="548"/>
                        </a:lnTo>
                        <a:lnTo>
                          <a:pt x="15" y="621"/>
                        </a:lnTo>
                        <a:lnTo>
                          <a:pt x="24" y="680"/>
                        </a:lnTo>
                        <a:lnTo>
                          <a:pt x="83" y="682"/>
                        </a:lnTo>
                        <a:close/>
                      </a:path>
                    </a:pathLst>
                  </a:custGeom>
                  <a:solidFill>
                    <a:srgbClr val="000000"/>
                  </a:solidFill>
                  <a:ln w="9525">
                    <a:noFill/>
                    <a:round/>
                    <a:headEnd/>
                    <a:tailEnd/>
                  </a:ln>
                </p:spPr>
                <p:txBody>
                  <a:bodyPr/>
                  <a:lstStyle/>
                  <a:p>
                    <a:endParaRPr lang="en-US"/>
                  </a:p>
                </p:txBody>
              </p:sp>
              <p:sp>
                <p:nvSpPr>
                  <p:cNvPr id="40709" name="Freeform 151"/>
                  <p:cNvSpPr>
                    <a:spLocks/>
                  </p:cNvSpPr>
                  <p:nvPr/>
                </p:nvSpPr>
                <p:spPr bwMode="auto">
                  <a:xfrm>
                    <a:off x="2285" y="1327"/>
                    <a:ext cx="1038" cy="481"/>
                  </a:xfrm>
                  <a:custGeom>
                    <a:avLst/>
                    <a:gdLst>
                      <a:gd name="T0" fmla="*/ 64 w 1038"/>
                      <a:gd name="T1" fmla="*/ 381 h 481"/>
                      <a:gd name="T2" fmla="*/ 86 w 1038"/>
                      <a:gd name="T3" fmla="*/ 289 h 481"/>
                      <a:gd name="T4" fmla="*/ 115 w 1038"/>
                      <a:gd name="T5" fmla="*/ 206 h 481"/>
                      <a:gd name="T6" fmla="*/ 147 w 1038"/>
                      <a:gd name="T7" fmla="*/ 133 h 481"/>
                      <a:gd name="T8" fmla="*/ 170 w 1038"/>
                      <a:gd name="T9" fmla="*/ 102 h 481"/>
                      <a:gd name="T10" fmla="*/ 192 w 1038"/>
                      <a:gd name="T11" fmla="*/ 118 h 481"/>
                      <a:gd name="T12" fmla="*/ 236 w 1038"/>
                      <a:gd name="T13" fmla="*/ 145 h 481"/>
                      <a:gd name="T14" fmla="*/ 297 w 1038"/>
                      <a:gd name="T15" fmla="*/ 182 h 481"/>
                      <a:gd name="T16" fmla="*/ 373 w 1038"/>
                      <a:gd name="T17" fmla="*/ 228 h 481"/>
                      <a:gd name="T18" fmla="*/ 463 w 1038"/>
                      <a:gd name="T19" fmla="*/ 277 h 481"/>
                      <a:gd name="T20" fmla="*/ 563 w 1038"/>
                      <a:gd name="T21" fmla="*/ 328 h 481"/>
                      <a:gd name="T22" fmla="*/ 672 w 1038"/>
                      <a:gd name="T23" fmla="*/ 377 h 481"/>
                      <a:gd name="T24" fmla="*/ 755 w 1038"/>
                      <a:gd name="T25" fmla="*/ 413 h 481"/>
                      <a:gd name="T26" fmla="*/ 811 w 1038"/>
                      <a:gd name="T27" fmla="*/ 433 h 481"/>
                      <a:gd name="T28" fmla="*/ 867 w 1038"/>
                      <a:gd name="T29" fmla="*/ 454 h 481"/>
                      <a:gd name="T30" fmla="*/ 920 w 1038"/>
                      <a:gd name="T31" fmla="*/ 472 h 481"/>
                      <a:gd name="T32" fmla="*/ 1038 w 1038"/>
                      <a:gd name="T33" fmla="*/ 457 h 481"/>
                      <a:gd name="T34" fmla="*/ 998 w 1038"/>
                      <a:gd name="T35" fmla="*/ 443 h 481"/>
                      <a:gd name="T36" fmla="*/ 957 w 1038"/>
                      <a:gd name="T37" fmla="*/ 428 h 481"/>
                      <a:gd name="T38" fmla="*/ 915 w 1038"/>
                      <a:gd name="T39" fmla="*/ 413 h 481"/>
                      <a:gd name="T40" fmla="*/ 870 w 1038"/>
                      <a:gd name="T41" fmla="*/ 396 h 481"/>
                      <a:gd name="T42" fmla="*/ 825 w 1038"/>
                      <a:gd name="T43" fmla="*/ 379 h 481"/>
                      <a:gd name="T44" fmla="*/ 780 w 1038"/>
                      <a:gd name="T45" fmla="*/ 360 h 481"/>
                      <a:gd name="T46" fmla="*/ 735 w 1038"/>
                      <a:gd name="T47" fmla="*/ 342 h 481"/>
                      <a:gd name="T48" fmla="*/ 689 w 1038"/>
                      <a:gd name="T49" fmla="*/ 321 h 481"/>
                      <a:gd name="T50" fmla="*/ 579 w 1038"/>
                      <a:gd name="T51" fmla="*/ 269 h 481"/>
                      <a:gd name="T52" fmla="*/ 475 w 1038"/>
                      <a:gd name="T53" fmla="*/ 214 h 481"/>
                      <a:gd name="T54" fmla="*/ 380 w 1038"/>
                      <a:gd name="T55" fmla="*/ 160 h 481"/>
                      <a:gd name="T56" fmla="*/ 299 w 1038"/>
                      <a:gd name="T57" fmla="*/ 111 h 481"/>
                      <a:gd name="T58" fmla="*/ 231 w 1038"/>
                      <a:gd name="T59" fmla="*/ 67 h 481"/>
                      <a:gd name="T60" fmla="*/ 178 w 1038"/>
                      <a:gd name="T61" fmla="*/ 31 h 481"/>
                      <a:gd name="T62" fmla="*/ 146 w 1038"/>
                      <a:gd name="T63" fmla="*/ 9 h 481"/>
                      <a:gd name="T64" fmla="*/ 134 w 1038"/>
                      <a:gd name="T65" fmla="*/ 0 h 481"/>
                      <a:gd name="T66" fmla="*/ 91 w 1038"/>
                      <a:gd name="T67" fmla="*/ 79 h 481"/>
                      <a:gd name="T68" fmla="*/ 54 w 1038"/>
                      <a:gd name="T69" fmla="*/ 172 h 481"/>
                      <a:gd name="T70" fmla="*/ 25 w 1038"/>
                      <a:gd name="T71" fmla="*/ 277 h 481"/>
                      <a:gd name="T72" fmla="*/ 3 w 1038"/>
                      <a:gd name="T73" fmla="*/ 393 h 481"/>
                      <a:gd name="T74" fmla="*/ 2 w 1038"/>
                      <a:gd name="T75" fmla="*/ 403 h 481"/>
                      <a:gd name="T76" fmla="*/ 0 w 1038"/>
                      <a:gd name="T77" fmla="*/ 411 h 48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038"/>
                      <a:gd name="T118" fmla="*/ 0 h 481"/>
                      <a:gd name="T119" fmla="*/ 1038 w 1038"/>
                      <a:gd name="T120" fmla="*/ 481 h 48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038" h="481">
                        <a:moveTo>
                          <a:pt x="56" y="428"/>
                        </a:moveTo>
                        <a:lnTo>
                          <a:pt x="64" y="381"/>
                        </a:lnTo>
                        <a:lnTo>
                          <a:pt x="75" y="333"/>
                        </a:lnTo>
                        <a:lnTo>
                          <a:pt x="86" y="289"/>
                        </a:lnTo>
                        <a:lnTo>
                          <a:pt x="100" y="247"/>
                        </a:lnTo>
                        <a:lnTo>
                          <a:pt x="115" y="206"/>
                        </a:lnTo>
                        <a:lnTo>
                          <a:pt x="131" y="168"/>
                        </a:lnTo>
                        <a:lnTo>
                          <a:pt x="147" y="133"/>
                        </a:lnTo>
                        <a:lnTo>
                          <a:pt x="166" y="101"/>
                        </a:lnTo>
                        <a:lnTo>
                          <a:pt x="170" y="102"/>
                        </a:lnTo>
                        <a:lnTo>
                          <a:pt x="178" y="109"/>
                        </a:lnTo>
                        <a:lnTo>
                          <a:pt x="192" y="118"/>
                        </a:lnTo>
                        <a:lnTo>
                          <a:pt x="212" y="129"/>
                        </a:lnTo>
                        <a:lnTo>
                          <a:pt x="236" y="145"/>
                        </a:lnTo>
                        <a:lnTo>
                          <a:pt x="265" y="163"/>
                        </a:lnTo>
                        <a:lnTo>
                          <a:pt x="297" y="182"/>
                        </a:lnTo>
                        <a:lnTo>
                          <a:pt x="332" y="204"/>
                        </a:lnTo>
                        <a:lnTo>
                          <a:pt x="373" y="228"/>
                        </a:lnTo>
                        <a:lnTo>
                          <a:pt x="417" y="252"/>
                        </a:lnTo>
                        <a:lnTo>
                          <a:pt x="463" y="277"/>
                        </a:lnTo>
                        <a:lnTo>
                          <a:pt x="512" y="303"/>
                        </a:lnTo>
                        <a:lnTo>
                          <a:pt x="563" y="328"/>
                        </a:lnTo>
                        <a:lnTo>
                          <a:pt x="616" y="352"/>
                        </a:lnTo>
                        <a:lnTo>
                          <a:pt x="672" y="377"/>
                        </a:lnTo>
                        <a:lnTo>
                          <a:pt x="728" y="401"/>
                        </a:lnTo>
                        <a:lnTo>
                          <a:pt x="755" y="413"/>
                        </a:lnTo>
                        <a:lnTo>
                          <a:pt x="784" y="423"/>
                        </a:lnTo>
                        <a:lnTo>
                          <a:pt x="811" y="433"/>
                        </a:lnTo>
                        <a:lnTo>
                          <a:pt x="840" y="443"/>
                        </a:lnTo>
                        <a:lnTo>
                          <a:pt x="867" y="454"/>
                        </a:lnTo>
                        <a:lnTo>
                          <a:pt x="894" y="462"/>
                        </a:lnTo>
                        <a:lnTo>
                          <a:pt x="920" y="472"/>
                        </a:lnTo>
                        <a:lnTo>
                          <a:pt x="947" y="481"/>
                        </a:lnTo>
                        <a:lnTo>
                          <a:pt x="1038" y="457"/>
                        </a:lnTo>
                        <a:lnTo>
                          <a:pt x="1018" y="450"/>
                        </a:lnTo>
                        <a:lnTo>
                          <a:pt x="998" y="443"/>
                        </a:lnTo>
                        <a:lnTo>
                          <a:pt x="977" y="437"/>
                        </a:lnTo>
                        <a:lnTo>
                          <a:pt x="957" y="428"/>
                        </a:lnTo>
                        <a:lnTo>
                          <a:pt x="935" y="421"/>
                        </a:lnTo>
                        <a:lnTo>
                          <a:pt x="915" y="413"/>
                        </a:lnTo>
                        <a:lnTo>
                          <a:pt x="892" y="404"/>
                        </a:lnTo>
                        <a:lnTo>
                          <a:pt x="870" y="396"/>
                        </a:lnTo>
                        <a:lnTo>
                          <a:pt x="848" y="387"/>
                        </a:lnTo>
                        <a:lnTo>
                          <a:pt x="825" y="379"/>
                        </a:lnTo>
                        <a:lnTo>
                          <a:pt x="803" y="370"/>
                        </a:lnTo>
                        <a:lnTo>
                          <a:pt x="780" y="360"/>
                        </a:lnTo>
                        <a:lnTo>
                          <a:pt x="757" y="350"/>
                        </a:lnTo>
                        <a:lnTo>
                          <a:pt x="735" y="342"/>
                        </a:lnTo>
                        <a:lnTo>
                          <a:pt x="711" y="331"/>
                        </a:lnTo>
                        <a:lnTo>
                          <a:pt x="689" y="321"/>
                        </a:lnTo>
                        <a:lnTo>
                          <a:pt x="633" y="296"/>
                        </a:lnTo>
                        <a:lnTo>
                          <a:pt x="579" y="269"/>
                        </a:lnTo>
                        <a:lnTo>
                          <a:pt x="526" y="241"/>
                        </a:lnTo>
                        <a:lnTo>
                          <a:pt x="475" y="214"/>
                        </a:lnTo>
                        <a:lnTo>
                          <a:pt x="426" y="187"/>
                        </a:lnTo>
                        <a:lnTo>
                          <a:pt x="380" y="160"/>
                        </a:lnTo>
                        <a:lnTo>
                          <a:pt x="338" y="135"/>
                        </a:lnTo>
                        <a:lnTo>
                          <a:pt x="299" y="111"/>
                        </a:lnTo>
                        <a:lnTo>
                          <a:pt x="263" y="87"/>
                        </a:lnTo>
                        <a:lnTo>
                          <a:pt x="231" y="67"/>
                        </a:lnTo>
                        <a:lnTo>
                          <a:pt x="202" y="48"/>
                        </a:lnTo>
                        <a:lnTo>
                          <a:pt x="178" y="31"/>
                        </a:lnTo>
                        <a:lnTo>
                          <a:pt x="159" y="19"/>
                        </a:lnTo>
                        <a:lnTo>
                          <a:pt x="146" y="9"/>
                        </a:lnTo>
                        <a:lnTo>
                          <a:pt x="137" y="2"/>
                        </a:lnTo>
                        <a:lnTo>
                          <a:pt x="134" y="0"/>
                        </a:lnTo>
                        <a:lnTo>
                          <a:pt x="112" y="38"/>
                        </a:lnTo>
                        <a:lnTo>
                          <a:pt x="91" y="79"/>
                        </a:lnTo>
                        <a:lnTo>
                          <a:pt x="73" y="123"/>
                        </a:lnTo>
                        <a:lnTo>
                          <a:pt x="54" y="172"/>
                        </a:lnTo>
                        <a:lnTo>
                          <a:pt x="39" y="223"/>
                        </a:lnTo>
                        <a:lnTo>
                          <a:pt x="25" y="277"/>
                        </a:lnTo>
                        <a:lnTo>
                          <a:pt x="13" y="333"/>
                        </a:lnTo>
                        <a:lnTo>
                          <a:pt x="3" y="393"/>
                        </a:lnTo>
                        <a:lnTo>
                          <a:pt x="2" y="398"/>
                        </a:lnTo>
                        <a:lnTo>
                          <a:pt x="2" y="403"/>
                        </a:lnTo>
                        <a:lnTo>
                          <a:pt x="2" y="408"/>
                        </a:lnTo>
                        <a:lnTo>
                          <a:pt x="0" y="411"/>
                        </a:lnTo>
                        <a:lnTo>
                          <a:pt x="56" y="428"/>
                        </a:lnTo>
                        <a:close/>
                      </a:path>
                    </a:pathLst>
                  </a:custGeom>
                  <a:solidFill>
                    <a:srgbClr val="000000"/>
                  </a:solidFill>
                  <a:ln w="9525">
                    <a:noFill/>
                    <a:round/>
                    <a:headEnd/>
                    <a:tailEnd/>
                  </a:ln>
                </p:spPr>
                <p:txBody>
                  <a:bodyPr/>
                  <a:lstStyle/>
                  <a:p>
                    <a:endParaRPr lang="en-US"/>
                  </a:p>
                </p:txBody>
              </p:sp>
              <p:sp>
                <p:nvSpPr>
                  <p:cNvPr id="40710" name="Freeform 152"/>
                  <p:cNvSpPr>
                    <a:spLocks/>
                  </p:cNvSpPr>
                  <p:nvPr/>
                </p:nvSpPr>
                <p:spPr bwMode="auto">
                  <a:xfrm>
                    <a:off x="3422" y="1594"/>
                    <a:ext cx="787" cy="494"/>
                  </a:xfrm>
                  <a:custGeom>
                    <a:avLst/>
                    <a:gdLst>
                      <a:gd name="T0" fmla="*/ 733 w 787"/>
                      <a:gd name="T1" fmla="*/ 438 h 494"/>
                      <a:gd name="T2" fmla="*/ 743 w 787"/>
                      <a:gd name="T3" fmla="*/ 344 h 494"/>
                      <a:gd name="T4" fmla="*/ 738 w 787"/>
                      <a:gd name="T5" fmla="*/ 234 h 494"/>
                      <a:gd name="T6" fmla="*/ 716 w 787"/>
                      <a:gd name="T7" fmla="*/ 126 h 494"/>
                      <a:gd name="T8" fmla="*/ 694 w 787"/>
                      <a:gd name="T9" fmla="*/ 80 h 494"/>
                      <a:gd name="T10" fmla="*/ 679 w 787"/>
                      <a:gd name="T11" fmla="*/ 88 h 494"/>
                      <a:gd name="T12" fmla="*/ 651 w 787"/>
                      <a:gd name="T13" fmla="*/ 103 h 494"/>
                      <a:gd name="T14" fmla="*/ 612 w 787"/>
                      <a:gd name="T15" fmla="*/ 124 h 494"/>
                      <a:gd name="T16" fmla="*/ 563 w 787"/>
                      <a:gd name="T17" fmla="*/ 149 h 494"/>
                      <a:gd name="T18" fmla="*/ 506 w 787"/>
                      <a:gd name="T19" fmla="*/ 176 h 494"/>
                      <a:gd name="T20" fmla="*/ 441 w 787"/>
                      <a:gd name="T21" fmla="*/ 204 h 494"/>
                      <a:gd name="T22" fmla="*/ 373 w 787"/>
                      <a:gd name="T23" fmla="*/ 231 h 494"/>
                      <a:gd name="T24" fmla="*/ 300 w 787"/>
                      <a:gd name="T25" fmla="*/ 255 h 494"/>
                      <a:gd name="T26" fmla="*/ 232 w 787"/>
                      <a:gd name="T27" fmla="*/ 275 h 494"/>
                      <a:gd name="T28" fmla="*/ 171 w 787"/>
                      <a:gd name="T29" fmla="*/ 290 h 494"/>
                      <a:gd name="T30" fmla="*/ 117 w 787"/>
                      <a:gd name="T31" fmla="*/ 302 h 494"/>
                      <a:gd name="T32" fmla="*/ 73 w 787"/>
                      <a:gd name="T33" fmla="*/ 309 h 494"/>
                      <a:gd name="T34" fmla="*/ 39 w 787"/>
                      <a:gd name="T35" fmla="*/ 314 h 494"/>
                      <a:gd name="T36" fmla="*/ 13 w 787"/>
                      <a:gd name="T37" fmla="*/ 316 h 494"/>
                      <a:gd name="T38" fmla="*/ 2 w 787"/>
                      <a:gd name="T39" fmla="*/ 317 h 494"/>
                      <a:gd name="T40" fmla="*/ 8 w 787"/>
                      <a:gd name="T41" fmla="*/ 268 h 494"/>
                      <a:gd name="T42" fmla="*/ 15 w 787"/>
                      <a:gd name="T43" fmla="*/ 268 h 494"/>
                      <a:gd name="T44" fmla="*/ 37 w 787"/>
                      <a:gd name="T45" fmla="*/ 265 h 494"/>
                      <a:gd name="T46" fmla="*/ 69 w 787"/>
                      <a:gd name="T47" fmla="*/ 260 h 494"/>
                      <a:gd name="T48" fmla="*/ 114 w 787"/>
                      <a:gd name="T49" fmla="*/ 251 h 494"/>
                      <a:gd name="T50" fmla="*/ 166 w 787"/>
                      <a:gd name="T51" fmla="*/ 239 h 494"/>
                      <a:gd name="T52" fmla="*/ 227 w 787"/>
                      <a:gd name="T53" fmla="*/ 224 h 494"/>
                      <a:gd name="T54" fmla="*/ 295 w 787"/>
                      <a:gd name="T55" fmla="*/ 204 h 494"/>
                      <a:gd name="T56" fmla="*/ 366 w 787"/>
                      <a:gd name="T57" fmla="*/ 178 h 494"/>
                      <a:gd name="T58" fmla="*/ 436 w 787"/>
                      <a:gd name="T59" fmla="*/ 149 h 494"/>
                      <a:gd name="T60" fmla="*/ 502 w 787"/>
                      <a:gd name="T61" fmla="*/ 120 h 494"/>
                      <a:gd name="T62" fmla="*/ 562 w 787"/>
                      <a:gd name="T63" fmla="*/ 90 h 494"/>
                      <a:gd name="T64" fmla="*/ 614 w 787"/>
                      <a:gd name="T65" fmla="*/ 63 h 494"/>
                      <a:gd name="T66" fmla="*/ 657 w 787"/>
                      <a:gd name="T67" fmla="*/ 37 h 494"/>
                      <a:gd name="T68" fmla="*/ 689 w 787"/>
                      <a:gd name="T69" fmla="*/ 17 h 494"/>
                      <a:gd name="T70" fmla="*/ 711 w 787"/>
                      <a:gd name="T71" fmla="*/ 5 h 494"/>
                      <a:gd name="T72" fmla="*/ 718 w 787"/>
                      <a:gd name="T73" fmla="*/ 0 h 494"/>
                      <a:gd name="T74" fmla="*/ 741 w 787"/>
                      <a:gd name="T75" fmla="*/ 49 h 494"/>
                      <a:gd name="T76" fmla="*/ 762 w 787"/>
                      <a:gd name="T77" fmla="*/ 109 h 494"/>
                      <a:gd name="T78" fmla="*/ 775 w 787"/>
                      <a:gd name="T79" fmla="*/ 175 h 494"/>
                      <a:gd name="T80" fmla="*/ 786 w 787"/>
                      <a:gd name="T81" fmla="*/ 246 h 494"/>
                      <a:gd name="T82" fmla="*/ 784 w 787"/>
                      <a:gd name="T83" fmla="*/ 399 h 494"/>
                      <a:gd name="T84" fmla="*/ 770 w 787"/>
                      <a:gd name="T85" fmla="*/ 494 h 49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787"/>
                      <a:gd name="T130" fmla="*/ 0 h 494"/>
                      <a:gd name="T131" fmla="*/ 787 w 787"/>
                      <a:gd name="T132" fmla="*/ 494 h 49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787" h="494">
                        <a:moveTo>
                          <a:pt x="726" y="475"/>
                        </a:moveTo>
                        <a:lnTo>
                          <a:pt x="733" y="438"/>
                        </a:lnTo>
                        <a:lnTo>
                          <a:pt x="738" y="392"/>
                        </a:lnTo>
                        <a:lnTo>
                          <a:pt x="743" y="344"/>
                        </a:lnTo>
                        <a:lnTo>
                          <a:pt x="743" y="304"/>
                        </a:lnTo>
                        <a:lnTo>
                          <a:pt x="738" y="234"/>
                        </a:lnTo>
                        <a:lnTo>
                          <a:pt x="730" y="176"/>
                        </a:lnTo>
                        <a:lnTo>
                          <a:pt x="716" y="126"/>
                        </a:lnTo>
                        <a:lnTo>
                          <a:pt x="696" y="78"/>
                        </a:lnTo>
                        <a:lnTo>
                          <a:pt x="694" y="80"/>
                        </a:lnTo>
                        <a:lnTo>
                          <a:pt x="689" y="83"/>
                        </a:lnTo>
                        <a:lnTo>
                          <a:pt x="679" y="88"/>
                        </a:lnTo>
                        <a:lnTo>
                          <a:pt x="667" y="95"/>
                        </a:lnTo>
                        <a:lnTo>
                          <a:pt x="651" y="103"/>
                        </a:lnTo>
                        <a:lnTo>
                          <a:pt x="633" y="114"/>
                        </a:lnTo>
                        <a:lnTo>
                          <a:pt x="612" y="124"/>
                        </a:lnTo>
                        <a:lnTo>
                          <a:pt x="589" y="136"/>
                        </a:lnTo>
                        <a:lnTo>
                          <a:pt x="563" y="149"/>
                        </a:lnTo>
                        <a:lnTo>
                          <a:pt x="534" y="163"/>
                        </a:lnTo>
                        <a:lnTo>
                          <a:pt x="506" y="176"/>
                        </a:lnTo>
                        <a:lnTo>
                          <a:pt x="475" y="190"/>
                        </a:lnTo>
                        <a:lnTo>
                          <a:pt x="441" y="204"/>
                        </a:lnTo>
                        <a:lnTo>
                          <a:pt x="409" y="217"/>
                        </a:lnTo>
                        <a:lnTo>
                          <a:pt x="373" y="231"/>
                        </a:lnTo>
                        <a:lnTo>
                          <a:pt x="338" y="243"/>
                        </a:lnTo>
                        <a:lnTo>
                          <a:pt x="300" y="255"/>
                        </a:lnTo>
                        <a:lnTo>
                          <a:pt x="266" y="265"/>
                        </a:lnTo>
                        <a:lnTo>
                          <a:pt x="232" y="275"/>
                        </a:lnTo>
                        <a:lnTo>
                          <a:pt x="202" y="283"/>
                        </a:lnTo>
                        <a:lnTo>
                          <a:pt x="171" y="290"/>
                        </a:lnTo>
                        <a:lnTo>
                          <a:pt x="144" y="295"/>
                        </a:lnTo>
                        <a:lnTo>
                          <a:pt x="117" y="302"/>
                        </a:lnTo>
                        <a:lnTo>
                          <a:pt x="95" y="305"/>
                        </a:lnTo>
                        <a:lnTo>
                          <a:pt x="73" y="309"/>
                        </a:lnTo>
                        <a:lnTo>
                          <a:pt x="54" y="312"/>
                        </a:lnTo>
                        <a:lnTo>
                          <a:pt x="39" y="314"/>
                        </a:lnTo>
                        <a:lnTo>
                          <a:pt x="25" y="316"/>
                        </a:lnTo>
                        <a:lnTo>
                          <a:pt x="13" y="316"/>
                        </a:lnTo>
                        <a:lnTo>
                          <a:pt x="7" y="317"/>
                        </a:lnTo>
                        <a:lnTo>
                          <a:pt x="2" y="317"/>
                        </a:lnTo>
                        <a:lnTo>
                          <a:pt x="0" y="317"/>
                        </a:lnTo>
                        <a:lnTo>
                          <a:pt x="8" y="268"/>
                        </a:lnTo>
                        <a:lnTo>
                          <a:pt x="10" y="268"/>
                        </a:lnTo>
                        <a:lnTo>
                          <a:pt x="15" y="268"/>
                        </a:lnTo>
                        <a:lnTo>
                          <a:pt x="25" y="266"/>
                        </a:lnTo>
                        <a:lnTo>
                          <a:pt x="37" y="265"/>
                        </a:lnTo>
                        <a:lnTo>
                          <a:pt x="52" y="263"/>
                        </a:lnTo>
                        <a:lnTo>
                          <a:pt x="69" y="260"/>
                        </a:lnTo>
                        <a:lnTo>
                          <a:pt x="90" y="256"/>
                        </a:lnTo>
                        <a:lnTo>
                          <a:pt x="114" y="251"/>
                        </a:lnTo>
                        <a:lnTo>
                          <a:pt x="139" y="246"/>
                        </a:lnTo>
                        <a:lnTo>
                          <a:pt x="166" y="239"/>
                        </a:lnTo>
                        <a:lnTo>
                          <a:pt x="197" y="232"/>
                        </a:lnTo>
                        <a:lnTo>
                          <a:pt x="227" y="224"/>
                        </a:lnTo>
                        <a:lnTo>
                          <a:pt x="259" y="214"/>
                        </a:lnTo>
                        <a:lnTo>
                          <a:pt x="295" y="204"/>
                        </a:lnTo>
                        <a:lnTo>
                          <a:pt x="331" y="192"/>
                        </a:lnTo>
                        <a:lnTo>
                          <a:pt x="366" y="178"/>
                        </a:lnTo>
                        <a:lnTo>
                          <a:pt x="402" y="165"/>
                        </a:lnTo>
                        <a:lnTo>
                          <a:pt x="436" y="149"/>
                        </a:lnTo>
                        <a:lnTo>
                          <a:pt x="470" y="136"/>
                        </a:lnTo>
                        <a:lnTo>
                          <a:pt x="502" y="120"/>
                        </a:lnTo>
                        <a:lnTo>
                          <a:pt x="533" y="105"/>
                        </a:lnTo>
                        <a:lnTo>
                          <a:pt x="562" y="90"/>
                        </a:lnTo>
                        <a:lnTo>
                          <a:pt x="589" y="76"/>
                        </a:lnTo>
                        <a:lnTo>
                          <a:pt x="614" y="63"/>
                        </a:lnTo>
                        <a:lnTo>
                          <a:pt x="636" y="49"/>
                        </a:lnTo>
                        <a:lnTo>
                          <a:pt x="657" y="37"/>
                        </a:lnTo>
                        <a:lnTo>
                          <a:pt x="675" y="27"/>
                        </a:lnTo>
                        <a:lnTo>
                          <a:pt x="689" y="17"/>
                        </a:lnTo>
                        <a:lnTo>
                          <a:pt x="701" y="10"/>
                        </a:lnTo>
                        <a:lnTo>
                          <a:pt x="711" y="5"/>
                        </a:lnTo>
                        <a:lnTo>
                          <a:pt x="716" y="2"/>
                        </a:lnTo>
                        <a:lnTo>
                          <a:pt x="718" y="0"/>
                        </a:lnTo>
                        <a:lnTo>
                          <a:pt x="730" y="24"/>
                        </a:lnTo>
                        <a:lnTo>
                          <a:pt x="741" y="49"/>
                        </a:lnTo>
                        <a:lnTo>
                          <a:pt x="752" y="78"/>
                        </a:lnTo>
                        <a:lnTo>
                          <a:pt x="762" y="109"/>
                        </a:lnTo>
                        <a:lnTo>
                          <a:pt x="769" y="141"/>
                        </a:lnTo>
                        <a:lnTo>
                          <a:pt x="775" y="175"/>
                        </a:lnTo>
                        <a:lnTo>
                          <a:pt x="782" y="210"/>
                        </a:lnTo>
                        <a:lnTo>
                          <a:pt x="786" y="246"/>
                        </a:lnTo>
                        <a:lnTo>
                          <a:pt x="787" y="329"/>
                        </a:lnTo>
                        <a:lnTo>
                          <a:pt x="784" y="399"/>
                        </a:lnTo>
                        <a:lnTo>
                          <a:pt x="775" y="455"/>
                        </a:lnTo>
                        <a:lnTo>
                          <a:pt x="770" y="494"/>
                        </a:lnTo>
                        <a:lnTo>
                          <a:pt x="726" y="475"/>
                        </a:lnTo>
                        <a:close/>
                      </a:path>
                    </a:pathLst>
                  </a:custGeom>
                  <a:solidFill>
                    <a:srgbClr val="000000"/>
                  </a:solidFill>
                  <a:ln w="9525">
                    <a:noFill/>
                    <a:round/>
                    <a:headEnd/>
                    <a:tailEnd/>
                  </a:ln>
                </p:spPr>
                <p:txBody>
                  <a:bodyPr/>
                  <a:lstStyle/>
                  <a:p>
                    <a:endParaRPr lang="en-US"/>
                  </a:p>
                </p:txBody>
              </p:sp>
              <p:sp>
                <p:nvSpPr>
                  <p:cNvPr id="40711" name="Freeform 153"/>
                  <p:cNvSpPr>
                    <a:spLocks/>
                  </p:cNvSpPr>
                  <p:nvPr/>
                </p:nvSpPr>
                <p:spPr bwMode="auto">
                  <a:xfrm>
                    <a:off x="2388" y="2188"/>
                    <a:ext cx="1590" cy="46"/>
                  </a:xfrm>
                  <a:custGeom>
                    <a:avLst/>
                    <a:gdLst>
                      <a:gd name="T0" fmla="*/ 1562 w 1590"/>
                      <a:gd name="T1" fmla="*/ 46 h 46"/>
                      <a:gd name="T2" fmla="*/ 1590 w 1590"/>
                      <a:gd name="T3" fmla="*/ 0 h 46"/>
                      <a:gd name="T4" fmla="*/ 0 w 1590"/>
                      <a:gd name="T5" fmla="*/ 0 h 46"/>
                      <a:gd name="T6" fmla="*/ 39 w 1590"/>
                      <a:gd name="T7" fmla="*/ 46 h 46"/>
                      <a:gd name="T8" fmla="*/ 1562 w 1590"/>
                      <a:gd name="T9" fmla="*/ 46 h 46"/>
                      <a:gd name="T10" fmla="*/ 0 60000 65536"/>
                      <a:gd name="T11" fmla="*/ 0 60000 65536"/>
                      <a:gd name="T12" fmla="*/ 0 60000 65536"/>
                      <a:gd name="T13" fmla="*/ 0 60000 65536"/>
                      <a:gd name="T14" fmla="*/ 0 60000 65536"/>
                      <a:gd name="T15" fmla="*/ 0 w 1590"/>
                      <a:gd name="T16" fmla="*/ 0 h 46"/>
                      <a:gd name="T17" fmla="*/ 1590 w 1590"/>
                      <a:gd name="T18" fmla="*/ 46 h 46"/>
                    </a:gdLst>
                    <a:ahLst/>
                    <a:cxnLst>
                      <a:cxn ang="T10">
                        <a:pos x="T0" y="T1"/>
                      </a:cxn>
                      <a:cxn ang="T11">
                        <a:pos x="T2" y="T3"/>
                      </a:cxn>
                      <a:cxn ang="T12">
                        <a:pos x="T4" y="T5"/>
                      </a:cxn>
                      <a:cxn ang="T13">
                        <a:pos x="T6" y="T7"/>
                      </a:cxn>
                      <a:cxn ang="T14">
                        <a:pos x="T8" y="T9"/>
                      </a:cxn>
                    </a:cxnLst>
                    <a:rect l="T15" t="T16" r="T17" b="T18"/>
                    <a:pathLst>
                      <a:path w="1590" h="46">
                        <a:moveTo>
                          <a:pt x="1562" y="46"/>
                        </a:moveTo>
                        <a:lnTo>
                          <a:pt x="1590" y="0"/>
                        </a:lnTo>
                        <a:lnTo>
                          <a:pt x="0" y="0"/>
                        </a:lnTo>
                        <a:lnTo>
                          <a:pt x="39" y="46"/>
                        </a:lnTo>
                        <a:lnTo>
                          <a:pt x="1562" y="46"/>
                        </a:lnTo>
                        <a:close/>
                      </a:path>
                    </a:pathLst>
                  </a:custGeom>
                  <a:solidFill>
                    <a:srgbClr val="000000"/>
                  </a:solidFill>
                  <a:ln w="9525">
                    <a:noFill/>
                    <a:round/>
                    <a:headEnd/>
                    <a:tailEnd/>
                  </a:ln>
                </p:spPr>
                <p:txBody>
                  <a:bodyPr/>
                  <a:lstStyle/>
                  <a:p>
                    <a:endParaRPr lang="en-US"/>
                  </a:p>
                </p:txBody>
              </p:sp>
              <p:sp>
                <p:nvSpPr>
                  <p:cNvPr id="40712" name="Rectangle 154"/>
                  <p:cNvSpPr>
                    <a:spLocks noChangeArrowheads="1"/>
                  </p:cNvSpPr>
                  <p:nvPr/>
                </p:nvSpPr>
                <p:spPr bwMode="auto">
                  <a:xfrm>
                    <a:off x="3132" y="2327"/>
                    <a:ext cx="105" cy="260"/>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13" name="Rectangle 155"/>
                  <p:cNvSpPr>
                    <a:spLocks noChangeArrowheads="1"/>
                  </p:cNvSpPr>
                  <p:nvPr/>
                </p:nvSpPr>
                <p:spPr bwMode="auto">
                  <a:xfrm>
                    <a:off x="3267" y="2327"/>
                    <a:ext cx="106" cy="279"/>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14" name="Rectangle 156"/>
                  <p:cNvSpPr>
                    <a:spLocks noChangeArrowheads="1"/>
                  </p:cNvSpPr>
                  <p:nvPr/>
                </p:nvSpPr>
                <p:spPr bwMode="auto">
                  <a:xfrm>
                    <a:off x="3778" y="2219"/>
                    <a:ext cx="60" cy="37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15" name="Rectangle 157"/>
                  <p:cNvSpPr>
                    <a:spLocks noChangeArrowheads="1"/>
                  </p:cNvSpPr>
                  <p:nvPr/>
                </p:nvSpPr>
                <p:spPr bwMode="auto">
                  <a:xfrm>
                    <a:off x="3597" y="2219"/>
                    <a:ext cx="61" cy="37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16" name="Rectangle 158"/>
                  <p:cNvSpPr>
                    <a:spLocks noChangeArrowheads="1"/>
                  </p:cNvSpPr>
                  <p:nvPr/>
                </p:nvSpPr>
                <p:spPr bwMode="auto">
                  <a:xfrm>
                    <a:off x="3011" y="2219"/>
                    <a:ext cx="61" cy="37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17" name="Rectangle 159"/>
                  <p:cNvSpPr>
                    <a:spLocks noChangeArrowheads="1"/>
                  </p:cNvSpPr>
                  <p:nvPr/>
                </p:nvSpPr>
                <p:spPr bwMode="auto">
                  <a:xfrm>
                    <a:off x="1248" y="2583"/>
                    <a:ext cx="2668" cy="46"/>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18" name="Freeform 160"/>
                  <p:cNvSpPr>
                    <a:spLocks/>
                  </p:cNvSpPr>
                  <p:nvPr/>
                </p:nvSpPr>
                <p:spPr bwMode="auto">
                  <a:xfrm>
                    <a:off x="2388" y="2660"/>
                    <a:ext cx="2105" cy="83"/>
                  </a:xfrm>
                  <a:custGeom>
                    <a:avLst/>
                    <a:gdLst>
                      <a:gd name="T0" fmla="*/ 2105 w 2105"/>
                      <a:gd name="T1" fmla="*/ 83 h 83"/>
                      <a:gd name="T2" fmla="*/ 2105 w 2105"/>
                      <a:gd name="T3" fmla="*/ 0 h 83"/>
                      <a:gd name="T4" fmla="*/ 0 w 2105"/>
                      <a:gd name="T5" fmla="*/ 35 h 83"/>
                      <a:gd name="T6" fmla="*/ 2105 w 2105"/>
                      <a:gd name="T7" fmla="*/ 83 h 83"/>
                      <a:gd name="T8" fmla="*/ 0 60000 65536"/>
                      <a:gd name="T9" fmla="*/ 0 60000 65536"/>
                      <a:gd name="T10" fmla="*/ 0 60000 65536"/>
                      <a:gd name="T11" fmla="*/ 0 60000 65536"/>
                      <a:gd name="T12" fmla="*/ 0 w 2105"/>
                      <a:gd name="T13" fmla="*/ 0 h 83"/>
                      <a:gd name="T14" fmla="*/ 2105 w 2105"/>
                      <a:gd name="T15" fmla="*/ 83 h 83"/>
                    </a:gdLst>
                    <a:ahLst/>
                    <a:cxnLst>
                      <a:cxn ang="T8">
                        <a:pos x="T0" y="T1"/>
                      </a:cxn>
                      <a:cxn ang="T9">
                        <a:pos x="T2" y="T3"/>
                      </a:cxn>
                      <a:cxn ang="T10">
                        <a:pos x="T4" y="T5"/>
                      </a:cxn>
                      <a:cxn ang="T11">
                        <a:pos x="T6" y="T7"/>
                      </a:cxn>
                    </a:cxnLst>
                    <a:rect l="T12" t="T13" r="T14" b="T15"/>
                    <a:pathLst>
                      <a:path w="2105" h="83">
                        <a:moveTo>
                          <a:pt x="2105" y="83"/>
                        </a:moveTo>
                        <a:lnTo>
                          <a:pt x="2105" y="0"/>
                        </a:lnTo>
                        <a:lnTo>
                          <a:pt x="0" y="35"/>
                        </a:lnTo>
                        <a:lnTo>
                          <a:pt x="2105" y="83"/>
                        </a:lnTo>
                        <a:close/>
                      </a:path>
                    </a:pathLst>
                  </a:custGeom>
                  <a:solidFill>
                    <a:srgbClr val="000000"/>
                  </a:solidFill>
                  <a:ln w="9525">
                    <a:noFill/>
                    <a:round/>
                    <a:headEnd/>
                    <a:tailEnd/>
                  </a:ln>
                </p:spPr>
                <p:txBody>
                  <a:bodyPr/>
                  <a:lstStyle/>
                  <a:p>
                    <a:endParaRPr lang="en-US"/>
                  </a:p>
                </p:txBody>
              </p:sp>
              <p:sp>
                <p:nvSpPr>
                  <p:cNvPr id="40719" name="Rectangle 161"/>
                  <p:cNvSpPr>
                    <a:spLocks noChangeArrowheads="1"/>
                  </p:cNvSpPr>
                  <p:nvPr/>
                </p:nvSpPr>
                <p:spPr bwMode="auto">
                  <a:xfrm>
                    <a:off x="2293" y="2780"/>
                    <a:ext cx="1136" cy="75"/>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20" name="Rectangle 162"/>
                  <p:cNvSpPr>
                    <a:spLocks noChangeArrowheads="1"/>
                  </p:cNvSpPr>
                  <p:nvPr/>
                </p:nvSpPr>
                <p:spPr bwMode="auto">
                  <a:xfrm>
                    <a:off x="3417" y="1767"/>
                    <a:ext cx="46" cy="76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21" name="Rectangle 163"/>
                  <p:cNvSpPr>
                    <a:spLocks noChangeArrowheads="1"/>
                  </p:cNvSpPr>
                  <p:nvPr/>
                </p:nvSpPr>
                <p:spPr bwMode="auto">
                  <a:xfrm>
                    <a:off x="4386" y="2118"/>
                    <a:ext cx="44" cy="48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22" name="Freeform 164"/>
                  <p:cNvSpPr>
                    <a:spLocks/>
                  </p:cNvSpPr>
                  <p:nvPr/>
                </p:nvSpPr>
                <p:spPr bwMode="auto">
                  <a:xfrm>
                    <a:off x="3437" y="1877"/>
                    <a:ext cx="1113" cy="294"/>
                  </a:xfrm>
                  <a:custGeom>
                    <a:avLst/>
                    <a:gdLst>
                      <a:gd name="T0" fmla="*/ 2 w 1113"/>
                      <a:gd name="T1" fmla="*/ 0 h 294"/>
                      <a:gd name="T2" fmla="*/ 1113 w 1113"/>
                      <a:gd name="T3" fmla="*/ 248 h 294"/>
                      <a:gd name="T4" fmla="*/ 1073 w 1113"/>
                      <a:gd name="T5" fmla="*/ 294 h 294"/>
                      <a:gd name="T6" fmla="*/ 0 w 1113"/>
                      <a:gd name="T7" fmla="*/ 58 h 294"/>
                      <a:gd name="T8" fmla="*/ 2 w 1113"/>
                      <a:gd name="T9" fmla="*/ 0 h 294"/>
                      <a:gd name="T10" fmla="*/ 0 60000 65536"/>
                      <a:gd name="T11" fmla="*/ 0 60000 65536"/>
                      <a:gd name="T12" fmla="*/ 0 60000 65536"/>
                      <a:gd name="T13" fmla="*/ 0 60000 65536"/>
                      <a:gd name="T14" fmla="*/ 0 60000 65536"/>
                      <a:gd name="T15" fmla="*/ 0 w 1113"/>
                      <a:gd name="T16" fmla="*/ 0 h 294"/>
                      <a:gd name="T17" fmla="*/ 1113 w 1113"/>
                      <a:gd name="T18" fmla="*/ 294 h 294"/>
                    </a:gdLst>
                    <a:ahLst/>
                    <a:cxnLst>
                      <a:cxn ang="T10">
                        <a:pos x="T0" y="T1"/>
                      </a:cxn>
                      <a:cxn ang="T11">
                        <a:pos x="T2" y="T3"/>
                      </a:cxn>
                      <a:cxn ang="T12">
                        <a:pos x="T4" y="T5"/>
                      </a:cxn>
                      <a:cxn ang="T13">
                        <a:pos x="T6" y="T7"/>
                      </a:cxn>
                      <a:cxn ang="T14">
                        <a:pos x="T8" y="T9"/>
                      </a:cxn>
                    </a:cxnLst>
                    <a:rect l="T15" t="T16" r="T17" b="T18"/>
                    <a:pathLst>
                      <a:path w="1113" h="294">
                        <a:moveTo>
                          <a:pt x="2" y="0"/>
                        </a:moveTo>
                        <a:lnTo>
                          <a:pt x="1113" y="248"/>
                        </a:lnTo>
                        <a:lnTo>
                          <a:pt x="1073" y="294"/>
                        </a:lnTo>
                        <a:lnTo>
                          <a:pt x="0" y="58"/>
                        </a:lnTo>
                        <a:lnTo>
                          <a:pt x="2" y="0"/>
                        </a:lnTo>
                        <a:close/>
                      </a:path>
                    </a:pathLst>
                  </a:custGeom>
                  <a:solidFill>
                    <a:srgbClr val="000000"/>
                  </a:solidFill>
                  <a:ln w="9525">
                    <a:noFill/>
                    <a:round/>
                    <a:headEnd/>
                    <a:tailEnd/>
                  </a:ln>
                </p:spPr>
                <p:txBody>
                  <a:bodyPr/>
                  <a:lstStyle/>
                  <a:p>
                    <a:endParaRPr lang="en-US"/>
                  </a:p>
                </p:txBody>
              </p:sp>
              <p:sp>
                <p:nvSpPr>
                  <p:cNvPr id="40723" name="Rectangle 165"/>
                  <p:cNvSpPr>
                    <a:spLocks noChangeArrowheads="1"/>
                  </p:cNvSpPr>
                  <p:nvPr/>
                </p:nvSpPr>
                <p:spPr bwMode="auto">
                  <a:xfrm>
                    <a:off x="3826" y="2504"/>
                    <a:ext cx="500" cy="1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24" name="Rectangle 166"/>
                  <p:cNvSpPr>
                    <a:spLocks noChangeArrowheads="1"/>
                  </p:cNvSpPr>
                  <p:nvPr/>
                </p:nvSpPr>
                <p:spPr bwMode="auto">
                  <a:xfrm>
                    <a:off x="3440" y="2504"/>
                    <a:ext cx="201" cy="1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25" name="Freeform 167"/>
                  <p:cNvSpPr>
                    <a:spLocks/>
                  </p:cNvSpPr>
                  <p:nvPr/>
                </p:nvSpPr>
                <p:spPr bwMode="auto">
                  <a:xfrm>
                    <a:off x="1528" y="2510"/>
                    <a:ext cx="1240" cy="41"/>
                  </a:xfrm>
                  <a:custGeom>
                    <a:avLst/>
                    <a:gdLst>
                      <a:gd name="T0" fmla="*/ 1240 w 1240"/>
                      <a:gd name="T1" fmla="*/ 33 h 41"/>
                      <a:gd name="T2" fmla="*/ 0 w 1240"/>
                      <a:gd name="T3" fmla="*/ 0 h 41"/>
                      <a:gd name="T4" fmla="*/ 0 w 1240"/>
                      <a:gd name="T5" fmla="*/ 41 h 41"/>
                      <a:gd name="T6" fmla="*/ 1240 w 1240"/>
                      <a:gd name="T7" fmla="*/ 33 h 41"/>
                      <a:gd name="T8" fmla="*/ 0 60000 65536"/>
                      <a:gd name="T9" fmla="*/ 0 60000 65536"/>
                      <a:gd name="T10" fmla="*/ 0 60000 65536"/>
                      <a:gd name="T11" fmla="*/ 0 60000 65536"/>
                      <a:gd name="T12" fmla="*/ 0 w 1240"/>
                      <a:gd name="T13" fmla="*/ 0 h 41"/>
                      <a:gd name="T14" fmla="*/ 1240 w 1240"/>
                      <a:gd name="T15" fmla="*/ 41 h 41"/>
                    </a:gdLst>
                    <a:ahLst/>
                    <a:cxnLst>
                      <a:cxn ang="T8">
                        <a:pos x="T0" y="T1"/>
                      </a:cxn>
                      <a:cxn ang="T9">
                        <a:pos x="T2" y="T3"/>
                      </a:cxn>
                      <a:cxn ang="T10">
                        <a:pos x="T4" y="T5"/>
                      </a:cxn>
                      <a:cxn ang="T11">
                        <a:pos x="T6" y="T7"/>
                      </a:cxn>
                    </a:cxnLst>
                    <a:rect l="T12" t="T13" r="T14" b="T15"/>
                    <a:pathLst>
                      <a:path w="1240" h="41">
                        <a:moveTo>
                          <a:pt x="1240" y="33"/>
                        </a:moveTo>
                        <a:lnTo>
                          <a:pt x="0" y="0"/>
                        </a:lnTo>
                        <a:lnTo>
                          <a:pt x="0" y="41"/>
                        </a:lnTo>
                        <a:lnTo>
                          <a:pt x="1240" y="33"/>
                        </a:lnTo>
                        <a:close/>
                      </a:path>
                    </a:pathLst>
                  </a:custGeom>
                  <a:solidFill>
                    <a:srgbClr val="000000"/>
                  </a:solidFill>
                  <a:ln w="9525">
                    <a:noFill/>
                    <a:round/>
                    <a:headEnd/>
                    <a:tailEnd/>
                  </a:ln>
                </p:spPr>
                <p:txBody>
                  <a:bodyPr/>
                  <a:lstStyle/>
                  <a:p>
                    <a:endParaRPr lang="en-US"/>
                  </a:p>
                </p:txBody>
              </p:sp>
              <p:sp>
                <p:nvSpPr>
                  <p:cNvPr id="40726" name="Rectangle 168"/>
                  <p:cNvSpPr>
                    <a:spLocks noChangeArrowheads="1"/>
                  </p:cNvSpPr>
                  <p:nvPr/>
                </p:nvSpPr>
                <p:spPr bwMode="auto">
                  <a:xfrm>
                    <a:off x="4053" y="2594"/>
                    <a:ext cx="555" cy="30"/>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27" name="Freeform 169"/>
                  <p:cNvSpPr>
                    <a:spLocks/>
                  </p:cNvSpPr>
                  <p:nvPr/>
                </p:nvSpPr>
                <p:spPr bwMode="auto">
                  <a:xfrm>
                    <a:off x="1343" y="1674"/>
                    <a:ext cx="2247" cy="584"/>
                  </a:xfrm>
                  <a:custGeom>
                    <a:avLst/>
                    <a:gdLst>
                      <a:gd name="T0" fmla="*/ 7 w 2247"/>
                      <a:gd name="T1" fmla="*/ 505 h 584"/>
                      <a:gd name="T2" fmla="*/ 2247 w 2247"/>
                      <a:gd name="T3" fmla="*/ 0 h 584"/>
                      <a:gd name="T4" fmla="*/ 2201 w 2247"/>
                      <a:gd name="T5" fmla="*/ 93 h 584"/>
                      <a:gd name="T6" fmla="*/ 0 w 2247"/>
                      <a:gd name="T7" fmla="*/ 584 h 584"/>
                      <a:gd name="T8" fmla="*/ 7 w 2247"/>
                      <a:gd name="T9" fmla="*/ 505 h 584"/>
                      <a:gd name="T10" fmla="*/ 0 60000 65536"/>
                      <a:gd name="T11" fmla="*/ 0 60000 65536"/>
                      <a:gd name="T12" fmla="*/ 0 60000 65536"/>
                      <a:gd name="T13" fmla="*/ 0 60000 65536"/>
                      <a:gd name="T14" fmla="*/ 0 60000 65536"/>
                      <a:gd name="T15" fmla="*/ 0 w 2247"/>
                      <a:gd name="T16" fmla="*/ 0 h 584"/>
                      <a:gd name="T17" fmla="*/ 2247 w 2247"/>
                      <a:gd name="T18" fmla="*/ 584 h 584"/>
                    </a:gdLst>
                    <a:ahLst/>
                    <a:cxnLst>
                      <a:cxn ang="T10">
                        <a:pos x="T0" y="T1"/>
                      </a:cxn>
                      <a:cxn ang="T11">
                        <a:pos x="T2" y="T3"/>
                      </a:cxn>
                      <a:cxn ang="T12">
                        <a:pos x="T4" y="T5"/>
                      </a:cxn>
                      <a:cxn ang="T13">
                        <a:pos x="T6" y="T7"/>
                      </a:cxn>
                      <a:cxn ang="T14">
                        <a:pos x="T8" y="T9"/>
                      </a:cxn>
                    </a:cxnLst>
                    <a:rect l="T15" t="T16" r="T17" b="T18"/>
                    <a:pathLst>
                      <a:path w="2247" h="584">
                        <a:moveTo>
                          <a:pt x="7" y="505"/>
                        </a:moveTo>
                        <a:lnTo>
                          <a:pt x="2247" y="0"/>
                        </a:lnTo>
                        <a:lnTo>
                          <a:pt x="2201" y="93"/>
                        </a:lnTo>
                        <a:lnTo>
                          <a:pt x="0" y="584"/>
                        </a:lnTo>
                        <a:lnTo>
                          <a:pt x="7" y="505"/>
                        </a:lnTo>
                        <a:close/>
                      </a:path>
                    </a:pathLst>
                  </a:custGeom>
                  <a:solidFill>
                    <a:srgbClr val="000000"/>
                  </a:solidFill>
                  <a:ln w="9525">
                    <a:noFill/>
                    <a:round/>
                    <a:headEnd/>
                    <a:tailEnd/>
                  </a:ln>
                </p:spPr>
                <p:txBody>
                  <a:bodyPr/>
                  <a:lstStyle/>
                  <a:p>
                    <a:endParaRPr lang="en-US"/>
                  </a:p>
                </p:txBody>
              </p:sp>
              <p:sp>
                <p:nvSpPr>
                  <p:cNvPr id="40728" name="Rectangle 170"/>
                  <p:cNvSpPr>
                    <a:spLocks noChangeArrowheads="1"/>
                  </p:cNvSpPr>
                  <p:nvPr/>
                </p:nvSpPr>
                <p:spPr bwMode="auto">
                  <a:xfrm>
                    <a:off x="1414" y="2212"/>
                    <a:ext cx="46" cy="40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29" name="Freeform 171"/>
                  <p:cNvSpPr>
                    <a:spLocks/>
                  </p:cNvSpPr>
                  <p:nvPr/>
                </p:nvSpPr>
                <p:spPr bwMode="auto">
                  <a:xfrm>
                    <a:off x="4056" y="2220"/>
                    <a:ext cx="148" cy="151"/>
                  </a:xfrm>
                  <a:custGeom>
                    <a:avLst/>
                    <a:gdLst>
                      <a:gd name="T0" fmla="*/ 73 w 148"/>
                      <a:gd name="T1" fmla="*/ 151 h 151"/>
                      <a:gd name="T2" fmla="*/ 89 w 148"/>
                      <a:gd name="T3" fmla="*/ 150 h 151"/>
                      <a:gd name="T4" fmla="*/ 102 w 148"/>
                      <a:gd name="T5" fmla="*/ 144 h 151"/>
                      <a:gd name="T6" fmla="*/ 116 w 148"/>
                      <a:gd name="T7" fmla="*/ 138 h 151"/>
                      <a:gd name="T8" fmla="*/ 126 w 148"/>
                      <a:gd name="T9" fmla="*/ 129 h 151"/>
                      <a:gd name="T10" fmla="*/ 136 w 148"/>
                      <a:gd name="T11" fmla="*/ 117 h 151"/>
                      <a:gd name="T12" fmla="*/ 143 w 148"/>
                      <a:gd name="T13" fmla="*/ 105 h 151"/>
                      <a:gd name="T14" fmla="*/ 146 w 148"/>
                      <a:gd name="T15" fmla="*/ 92 h 151"/>
                      <a:gd name="T16" fmla="*/ 148 w 148"/>
                      <a:gd name="T17" fmla="*/ 77 h 151"/>
                      <a:gd name="T18" fmla="*/ 146 w 148"/>
                      <a:gd name="T19" fmla="*/ 61 h 151"/>
                      <a:gd name="T20" fmla="*/ 143 w 148"/>
                      <a:gd name="T21" fmla="*/ 46 h 151"/>
                      <a:gd name="T22" fmla="*/ 136 w 148"/>
                      <a:gd name="T23" fmla="*/ 34 h 151"/>
                      <a:gd name="T24" fmla="*/ 126 w 148"/>
                      <a:gd name="T25" fmla="*/ 22 h 151"/>
                      <a:gd name="T26" fmla="*/ 116 w 148"/>
                      <a:gd name="T27" fmla="*/ 14 h 151"/>
                      <a:gd name="T28" fmla="*/ 102 w 148"/>
                      <a:gd name="T29" fmla="*/ 7 h 151"/>
                      <a:gd name="T30" fmla="*/ 89 w 148"/>
                      <a:gd name="T31" fmla="*/ 2 h 151"/>
                      <a:gd name="T32" fmla="*/ 73 w 148"/>
                      <a:gd name="T33" fmla="*/ 0 h 151"/>
                      <a:gd name="T34" fmla="*/ 58 w 148"/>
                      <a:gd name="T35" fmla="*/ 2 h 151"/>
                      <a:gd name="T36" fmla="*/ 45 w 148"/>
                      <a:gd name="T37" fmla="*/ 7 h 151"/>
                      <a:gd name="T38" fmla="*/ 33 w 148"/>
                      <a:gd name="T39" fmla="*/ 14 h 151"/>
                      <a:gd name="T40" fmla="*/ 23 w 148"/>
                      <a:gd name="T41" fmla="*/ 22 h 151"/>
                      <a:gd name="T42" fmla="*/ 12 w 148"/>
                      <a:gd name="T43" fmla="*/ 34 h 151"/>
                      <a:gd name="T44" fmla="*/ 6 w 148"/>
                      <a:gd name="T45" fmla="*/ 46 h 151"/>
                      <a:gd name="T46" fmla="*/ 2 w 148"/>
                      <a:gd name="T47" fmla="*/ 61 h 151"/>
                      <a:gd name="T48" fmla="*/ 0 w 148"/>
                      <a:gd name="T49" fmla="*/ 77 h 151"/>
                      <a:gd name="T50" fmla="*/ 2 w 148"/>
                      <a:gd name="T51" fmla="*/ 92 h 151"/>
                      <a:gd name="T52" fmla="*/ 6 w 148"/>
                      <a:gd name="T53" fmla="*/ 105 h 151"/>
                      <a:gd name="T54" fmla="*/ 12 w 148"/>
                      <a:gd name="T55" fmla="*/ 117 h 151"/>
                      <a:gd name="T56" fmla="*/ 23 w 148"/>
                      <a:gd name="T57" fmla="*/ 129 h 151"/>
                      <a:gd name="T58" fmla="*/ 33 w 148"/>
                      <a:gd name="T59" fmla="*/ 138 h 151"/>
                      <a:gd name="T60" fmla="*/ 45 w 148"/>
                      <a:gd name="T61" fmla="*/ 144 h 151"/>
                      <a:gd name="T62" fmla="*/ 58 w 148"/>
                      <a:gd name="T63" fmla="*/ 150 h 151"/>
                      <a:gd name="T64" fmla="*/ 73 w 148"/>
                      <a:gd name="T65" fmla="*/ 151 h 15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48"/>
                      <a:gd name="T100" fmla="*/ 0 h 151"/>
                      <a:gd name="T101" fmla="*/ 148 w 148"/>
                      <a:gd name="T102" fmla="*/ 151 h 15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48" h="151">
                        <a:moveTo>
                          <a:pt x="73" y="151"/>
                        </a:moveTo>
                        <a:lnTo>
                          <a:pt x="89" y="150"/>
                        </a:lnTo>
                        <a:lnTo>
                          <a:pt x="102" y="144"/>
                        </a:lnTo>
                        <a:lnTo>
                          <a:pt x="116" y="138"/>
                        </a:lnTo>
                        <a:lnTo>
                          <a:pt x="126" y="129"/>
                        </a:lnTo>
                        <a:lnTo>
                          <a:pt x="136" y="117"/>
                        </a:lnTo>
                        <a:lnTo>
                          <a:pt x="143" y="105"/>
                        </a:lnTo>
                        <a:lnTo>
                          <a:pt x="146" y="92"/>
                        </a:lnTo>
                        <a:lnTo>
                          <a:pt x="148" y="77"/>
                        </a:lnTo>
                        <a:lnTo>
                          <a:pt x="146" y="61"/>
                        </a:lnTo>
                        <a:lnTo>
                          <a:pt x="143" y="46"/>
                        </a:lnTo>
                        <a:lnTo>
                          <a:pt x="136" y="34"/>
                        </a:lnTo>
                        <a:lnTo>
                          <a:pt x="126" y="22"/>
                        </a:lnTo>
                        <a:lnTo>
                          <a:pt x="116" y="14"/>
                        </a:lnTo>
                        <a:lnTo>
                          <a:pt x="102" y="7"/>
                        </a:lnTo>
                        <a:lnTo>
                          <a:pt x="89" y="2"/>
                        </a:lnTo>
                        <a:lnTo>
                          <a:pt x="73" y="0"/>
                        </a:lnTo>
                        <a:lnTo>
                          <a:pt x="58" y="2"/>
                        </a:lnTo>
                        <a:lnTo>
                          <a:pt x="45" y="7"/>
                        </a:lnTo>
                        <a:lnTo>
                          <a:pt x="33" y="14"/>
                        </a:lnTo>
                        <a:lnTo>
                          <a:pt x="23" y="22"/>
                        </a:lnTo>
                        <a:lnTo>
                          <a:pt x="12" y="34"/>
                        </a:lnTo>
                        <a:lnTo>
                          <a:pt x="6" y="46"/>
                        </a:lnTo>
                        <a:lnTo>
                          <a:pt x="2" y="61"/>
                        </a:lnTo>
                        <a:lnTo>
                          <a:pt x="0" y="77"/>
                        </a:lnTo>
                        <a:lnTo>
                          <a:pt x="2" y="92"/>
                        </a:lnTo>
                        <a:lnTo>
                          <a:pt x="6" y="105"/>
                        </a:lnTo>
                        <a:lnTo>
                          <a:pt x="12" y="117"/>
                        </a:lnTo>
                        <a:lnTo>
                          <a:pt x="23" y="129"/>
                        </a:lnTo>
                        <a:lnTo>
                          <a:pt x="33" y="138"/>
                        </a:lnTo>
                        <a:lnTo>
                          <a:pt x="45" y="144"/>
                        </a:lnTo>
                        <a:lnTo>
                          <a:pt x="58" y="150"/>
                        </a:lnTo>
                        <a:lnTo>
                          <a:pt x="73" y="151"/>
                        </a:lnTo>
                        <a:close/>
                      </a:path>
                    </a:pathLst>
                  </a:custGeom>
                  <a:solidFill>
                    <a:srgbClr val="000000"/>
                  </a:solidFill>
                  <a:ln w="9525">
                    <a:noFill/>
                    <a:round/>
                    <a:headEnd/>
                    <a:tailEnd/>
                  </a:ln>
                </p:spPr>
                <p:txBody>
                  <a:bodyPr/>
                  <a:lstStyle/>
                  <a:p>
                    <a:endParaRPr lang="en-US"/>
                  </a:p>
                </p:txBody>
              </p:sp>
              <p:sp>
                <p:nvSpPr>
                  <p:cNvPr id="40730" name="Rectangle 172"/>
                  <p:cNvSpPr>
                    <a:spLocks noChangeArrowheads="1"/>
                  </p:cNvSpPr>
                  <p:nvPr/>
                </p:nvSpPr>
                <p:spPr bwMode="auto">
                  <a:xfrm>
                    <a:off x="1876" y="2404"/>
                    <a:ext cx="36" cy="446"/>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31" name="Rectangle 173"/>
                  <p:cNvSpPr>
                    <a:spLocks noChangeArrowheads="1"/>
                  </p:cNvSpPr>
                  <p:nvPr/>
                </p:nvSpPr>
                <p:spPr bwMode="auto">
                  <a:xfrm>
                    <a:off x="2083" y="2168"/>
                    <a:ext cx="36" cy="68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32" name="Freeform 174"/>
                  <p:cNvSpPr>
                    <a:spLocks/>
                  </p:cNvSpPr>
                  <p:nvPr/>
                </p:nvSpPr>
                <p:spPr bwMode="auto">
                  <a:xfrm>
                    <a:off x="1648" y="2269"/>
                    <a:ext cx="1184" cy="179"/>
                  </a:xfrm>
                  <a:custGeom>
                    <a:avLst/>
                    <a:gdLst>
                      <a:gd name="T0" fmla="*/ 730742 w 693"/>
                      <a:gd name="T1" fmla="*/ 57 h 197"/>
                      <a:gd name="T2" fmla="*/ 732488 w 693"/>
                      <a:gd name="T3" fmla="*/ 0 h 197"/>
                      <a:gd name="T4" fmla="*/ 0 w 693"/>
                      <a:gd name="T5" fmla="*/ 0 h 197"/>
                      <a:gd name="T6" fmla="*/ 0 w 693"/>
                      <a:gd name="T7" fmla="*/ 57 h 197"/>
                      <a:gd name="T8" fmla="*/ 730742 w 693"/>
                      <a:gd name="T9" fmla="*/ 57 h 197"/>
                      <a:gd name="T10" fmla="*/ 0 60000 65536"/>
                      <a:gd name="T11" fmla="*/ 0 60000 65536"/>
                      <a:gd name="T12" fmla="*/ 0 60000 65536"/>
                      <a:gd name="T13" fmla="*/ 0 60000 65536"/>
                      <a:gd name="T14" fmla="*/ 0 60000 65536"/>
                      <a:gd name="T15" fmla="*/ 0 w 693"/>
                      <a:gd name="T16" fmla="*/ 0 h 197"/>
                      <a:gd name="T17" fmla="*/ 693 w 693"/>
                      <a:gd name="T18" fmla="*/ 197 h 197"/>
                    </a:gdLst>
                    <a:ahLst/>
                    <a:cxnLst>
                      <a:cxn ang="T10">
                        <a:pos x="T0" y="T1"/>
                      </a:cxn>
                      <a:cxn ang="T11">
                        <a:pos x="T2" y="T3"/>
                      </a:cxn>
                      <a:cxn ang="T12">
                        <a:pos x="T4" y="T5"/>
                      </a:cxn>
                      <a:cxn ang="T13">
                        <a:pos x="T6" y="T7"/>
                      </a:cxn>
                      <a:cxn ang="T14">
                        <a:pos x="T8" y="T9"/>
                      </a:cxn>
                    </a:cxnLst>
                    <a:rect l="T15" t="T16" r="T17" b="T18"/>
                    <a:pathLst>
                      <a:path w="693" h="197">
                        <a:moveTo>
                          <a:pt x="691" y="197"/>
                        </a:moveTo>
                        <a:lnTo>
                          <a:pt x="693" y="0"/>
                        </a:lnTo>
                        <a:lnTo>
                          <a:pt x="0" y="0"/>
                        </a:lnTo>
                        <a:lnTo>
                          <a:pt x="0" y="197"/>
                        </a:lnTo>
                        <a:lnTo>
                          <a:pt x="691" y="197"/>
                        </a:lnTo>
                        <a:close/>
                      </a:path>
                    </a:pathLst>
                  </a:custGeom>
                  <a:solidFill>
                    <a:srgbClr val="000000"/>
                  </a:solidFill>
                  <a:ln w="9525">
                    <a:noFill/>
                    <a:round/>
                    <a:headEnd/>
                    <a:tailEnd/>
                  </a:ln>
                </p:spPr>
                <p:txBody>
                  <a:bodyPr/>
                  <a:lstStyle/>
                  <a:p>
                    <a:endParaRPr lang="en-US"/>
                  </a:p>
                </p:txBody>
              </p:sp>
              <p:sp>
                <p:nvSpPr>
                  <p:cNvPr id="40733" name="Rectangle 175"/>
                  <p:cNvSpPr>
                    <a:spLocks noChangeArrowheads="1"/>
                  </p:cNvSpPr>
                  <p:nvPr/>
                </p:nvSpPr>
                <p:spPr bwMode="auto">
                  <a:xfrm>
                    <a:off x="1842" y="1604"/>
                    <a:ext cx="15" cy="49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34" name="Rectangle 176"/>
                  <p:cNvSpPr>
                    <a:spLocks noChangeArrowheads="1"/>
                  </p:cNvSpPr>
                  <p:nvPr/>
                </p:nvSpPr>
                <p:spPr bwMode="auto">
                  <a:xfrm>
                    <a:off x="1984" y="1604"/>
                    <a:ext cx="16" cy="49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35" name="Rectangle 177"/>
                  <p:cNvSpPr>
                    <a:spLocks noChangeArrowheads="1"/>
                  </p:cNvSpPr>
                  <p:nvPr/>
                </p:nvSpPr>
                <p:spPr bwMode="auto">
                  <a:xfrm>
                    <a:off x="2127" y="1689"/>
                    <a:ext cx="15" cy="360"/>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36" name="Rectangle 178"/>
                  <p:cNvSpPr>
                    <a:spLocks noChangeArrowheads="1"/>
                  </p:cNvSpPr>
                  <p:nvPr/>
                </p:nvSpPr>
                <p:spPr bwMode="auto">
                  <a:xfrm>
                    <a:off x="2271" y="1716"/>
                    <a:ext cx="14" cy="28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37" name="Rectangle 179"/>
                  <p:cNvSpPr>
                    <a:spLocks noChangeArrowheads="1"/>
                  </p:cNvSpPr>
                  <p:nvPr/>
                </p:nvSpPr>
                <p:spPr bwMode="auto">
                  <a:xfrm>
                    <a:off x="2414" y="1453"/>
                    <a:ext cx="13" cy="51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38" name="Rectangle 180"/>
                  <p:cNvSpPr>
                    <a:spLocks noChangeArrowheads="1"/>
                  </p:cNvSpPr>
                  <p:nvPr/>
                </p:nvSpPr>
                <p:spPr bwMode="auto">
                  <a:xfrm>
                    <a:off x="2556" y="1487"/>
                    <a:ext cx="14" cy="445"/>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39" name="Rectangle 181"/>
                  <p:cNvSpPr>
                    <a:spLocks noChangeArrowheads="1"/>
                  </p:cNvSpPr>
                  <p:nvPr/>
                </p:nvSpPr>
                <p:spPr bwMode="auto">
                  <a:xfrm>
                    <a:off x="2699" y="1548"/>
                    <a:ext cx="13" cy="29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40" name="Rectangle 182"/>
                  <p:cNvSpPr>
                    <a:spLocks noChangeArrowheads="1"/>
                  </p:cNvSpPr>
                  <p:nvPr/>
                </p:nvSpPr>
                <p:spPr bwMode="auto">
                  <a:xfrm>
                    <a:off x="2841" y="1624"/>
                    <a:ext cx="14" cy="270"/>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41" name="Rectangle 183"/>
                  <p:cNvSpPr>
                    <a:spLocks noChangeArrowheads="1"/>
                  </p:cNvSpPr>
                  <p:nvPr/>
                </p:nvSpPr>
                <p:spPr bwMode="auto">
                  <a:xfrm>
                    <a:off x="2984" y="1670"/>
                    <a:ext cx="14" cy="179"/>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42" name="Rectangle 184"/>
                  <p:cNvSpPr>
                    <a:spLocks noChangeArrowheads="1"/>
                  </p:cNvSpPr>
                  <p:nvPr/>
                </p:nvSpPr>
                <p:spPr bwMode="auto">
                  <a:xfrm>
                    <a:off x="3921" y="1735"/>
                    <a:ext cx="13" cy="29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43" name="Rectangle 185"/>
                  <p:cNvSpPr>
                    <a:spLocks noChangeArrowheads="1"/>
                  </p:cNvSpPr>
                  <p:nvPr/>
                </p:nvSpPr>
                <p:spPr bwMode="auto">
                  <a:xfrm>
                    <a:off x="4063" y="1684"/>
                    <a:ext cx="14" cy="37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44" name="Rectangle 186"/>
                  <p:cNvSpPr>
                    <a:spLocks noChangeArrowheads="1"/>
                  </p:cNvSpPr>
                  <p:nvPr/>
                </p:nvSpPr>
                <p:spPr bwMode="auto">
                  <a:xfrm>
                    <a:off x="3778" y="1818"/>
                    <a:ext cx="14" cy="178"/>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45" name="Rectangle 187"/>
                  <p:cNvSpPr>
                    <a:spLocks noChangeArrowheads="1"/>
                  </p:cNvSpPr>
                  <p:nvPr/>
                </p:nvSpPr>
                <p:spPr bwMode="auto">
                  <a:xfrm>
                    <a:off x="3313" y="1808"/>
                    <a:ext cx="24" cy="39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746" name="Rectangle 188"/>
                  <p:cNvSpPr>
                    <a:spLocks noChangeArrowheads="1"/>
                  </p:cNvSpPr>
                  <p:nvPr/>
                </p:nvSpPr>
                <p:spPr bwMode="auto">
                  <a:xfrm>
                    <a:off x="3189" y="2426"/>
                    <a:ext cx="24" cy="69"/>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747" name="Rectangle 189"/>
                  <p:cNvSpPr>
                    <a:spLocks noChangeArrowheads="1"/>
                  </p:cNvSpPr>
                  <p:nvPr/>
                </p:nvSpPr>
                <p:spPr bwMode="auto">
                  <a:xfrm>
                    <a:off x="3283" y="2426"/>
                    <a:ext cx="23" cy="69"/>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748" name="Rectangle 190"/>
                  <p:cNvSpPr>
                    <a:spLocks noChangeArrowheads="1"/>
                  </p:cNvSpPr>
                  <p:nvPr/>
                </p:nvSpPr>
                <p:spPr bwMode="auto">
                  <a:xfrm>
                    <a:off x="2836" y="2118"/>
                    <a:ext cx="784" cy="3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grpSp>
            <p:sp>
              <p:nvSpPr>
                <p:cNvPr id="40693" name="Text Box 191"/>
                <p:cNvSpPr txBox="1">
                  <a:spLocks noChangeArrowheads="1"/>
                </p:cNvSpPr>
                <p:nvPr/>
              </p:nvSpPr>
              <p:spPr bwMode="auto">
                <a:xfrm>
                  <a:off x="971" y="3663"/>
                  <a:ext cx="1195" cy="834"/>
                </a:xfrm>
                <a:prstGeom prst="rect">
                  <a:avLst/>
                </a:prstGeom>
                <a:noFill/>
                <a:ln w="9525">
                  <a:noFill/>
                  <a:miter lim="800000"/>
                  <a:headEnd/>
                  <a:tailEnd/>
                </a:ln>
              </p:spPr>
              <p:txBody>
                <a:bodyPr lIns="0" rIns="0">
                  <a:spAutoFit/>
                </a:bodyPr>
                <a:lstStyle/>
                <a:p>
                  <a:pPr algn="ctr">
                    <a:spcBef>
                      <a:spcPct val="50000"/>
                    </a:spcBef>
                  </a:pPr>
                  <a:r>
                    <a:rPr lang="en-US" sz="1000" b="1">
                      <a:latin typeface="Book Antiqua" pitchFamily="18" charset="0"/>
                    </a:rPr>
                    <a:t>Assisted Living</a:t>
                  </a:r>
                </a:p>
              </p:txBody>
            </p:sp>
          </p:grpSp>
          <p:grpSp>
            <p:nvGrpSpPr>
              <p:cNvPr id="40582" name="Group 192"/>
              <p:cNvGrpSpPr>
                <a:grpSpLocks/>
              </p:cNvGrpSpPr>
              <p:nvPr/>
            </p:nvGrpSpPr>
            <p:grpSpPr bwMode="auto">
              <a:xfrm>
                <a:off x="1536" y="1824"/>
                <a:ext cx="902" cy="827"/>
                <a:chOff x="240" y="1056"/>
                <a:chExt cx="912" cy="836"/>
              </a:xfrm>
            </p:grpSpPr>
            <p:grpSp>
              <p:nvGrpSpPr>
                <p:cNvPr id="40635" name="Group 193"/>
                <p:cNvGrpSpPr>
                  <a:grpSpLocks/>
                </p:cNvGrpSpPr>
                <p:nvPr/>
              </p:nvGrpSpPr>
              <p:grpSpPr bwMode="auto">
                <a:xfrm>
                  <a:off x="240" y="1056"/>
                  <a:ext cx="912" cy="836"/>
                  <a:chOff x="1248" y="528"/>
                  <a:chExt cx="3360" cy="3213"/>
                </a:xfrm>
              </p:grpSpPr>
              <p:sp>
                <p:nvSpPr>
                  <p:cNvPr id="40637" name="AutoShape 194"/>
                  <p:cNvSpPr>
                    <a:spLocks noChangeAspect="1" noChangeArrowheads="1" noTextEdit="1"/>
                  </p:cNvSpPr>
                  <p:nvPr/>
                </p:nvSpPr>
                <p:spPr bwMode="auto">
                  <a:xfrm>
                    <a:off x="1248" y="528"/>
                    <a:ext cx="3360" cy="3213"/>
                  </a:xfrm>
                  <a:prstGeom prst="rect">
                    <a:avLst/>
                  </a:prstGeom>
                  <a:noFill/>
                  <a:ln w="9525">
                    <a:noFill/>
                    <a:miter lim="800000"/>
                    <a:headEnd/>
                    <a:tailEnd/>
                  </a:ln>
                </p:spPr>
                <p:txBody>
                  <a:bodyPr/>
                  <a:lstStyle/>
                  <a:p>
                    <a:endParaRPr lang="en-US"/>
                  </a:p>
                </p:txBody>
              </p:sp>
              <p:sp>
                <p:nvSpPr>
                  <p:cNvPr id="40638" name="Freeform 195"/>
                  <p:cNvSpPr>
                    <a:spLocks/>
                  </p:cNvSpPr>
                  <p:nvPr/>
                </p:nvSpPr>
                <p:spPr bwMode="auto">
                  <a:xfrm>
                    <a:off x="1248" y="528"/>
                    <a:ext cx="3175" cy="3213"/>
                  </a:xfrm>
                  <a:custGeom>
                    <a:avLst/>
                    <a:gdLst>
                      <a:gd name="T0" fmla="*/ 0 w 3175"/>
                      <a:gd name="T1" fmla="*/ 1624 h 3213"/>
                      <a:gd name="T2" fmla="*/ 1794 w 3175"/>
                      <a:gd name="T3" fmla="*/ 3213 h 3213"/>
                      <a:gd name="T4" fmla="*/ 3175 w 3175"/>
                      <a:gd name="T5" fmla="*/ 1672 h 3213"/>
                      <a:gd name="T6" fmla="*/ 1422 w 3175"/>
                      <a:gd name="T7" fmla="*/ 0 h 3213"/>
                      <a:gd name="T8" fmla="*/ 0 w 3175"/>
                      <a:gd name="T9" fmla="*/ 1624 h 3213"/>
                      <a:gd name="T10" fmla="*/ 0 60000 65536"/>
                      <a:gd name="T11" fmla="*/ 0 60000 65536"/>
                      <a:gd name="T12" fmla="*/ 0 60000 65536"/>
                      <a:gd name="T13" fmla="*/ 0 60000 65536"/>
                      <a:gd name="T14" fmla="*/ 0 60000 65536"/>
                      <a:gd name="T15" fmla="*/ 0 w 3175"/>
                      <a:gd name="T16" fmla="*/ 0 h 3213"/>
                      <a:gd name="T17" fmla="*/ 3175 w 3175"/>
                      <a:gd name="T18" fmla="*/ 3213 h 3213"/>
                    </a:gdLst>
                    <a:ahLst/>
                    <a:cxnLst>
                      <a:cxn ang="T10">
                        <a:pos x="T0" y="T1"/>
                      </a:cxn>
                      <a:cxn ang="T11">
                        <a:pos x="T2" y="T3"/>
                      </a:cxn>
                      <a:cxn ang="T12">
                        <a:pos x="T4" y="T5"/>
                      </a:cxn>
                      <a:cxn ang="T13">
                        <a:pos x="T6" y="T7"/>
                      </a:cxn>
                      <a:cxn ang="T14">
                        <a:pos x="T8" y="T9"/>
                      </a:cxn>
                    </a:cxnLst>
                    <a:rect l="T15" t="T16" r="T17" b="T18"/>
                    <a:pathLst>
                      <a:path w="3175" h="3213">
                        <a:moveTo>
                          <a:pt x="0" y="1624"/>
                        </a:moveTo>
                        <a:lnTo>
                          <a:pt x="1794" y="3213"/>
                        </a:lnTo>
                        <a:lnTo>
                          <a:pt x="3175" y="1672"/>
                        </a:lnTo>
                        <a:lnTo>
                          <a:pt x="1422" y="0"/>
                        </a:lnTo>
                        <a:lnTo>
                          <a:pt x="0" y="1624"/>
                        </a:lnTo>
                        <a:close/>
                      </a:path>
                    </a:pathLst>
                  </a:custGeom>
                  <a:solidFill>
                    <a:srgbClr val="EDD675"/>
                  </a:solidFill>
                  <a:ln w="9525">
                    <a:noFill/>
                    <a:round/>
                    <a:headEnd/>
                    <a:tailEnd/>
                  </a:ln>
                </p:spPr>
                <p:txBody>
                  <a:bodyPr/>
                  <a:lstStyle/>
                  <a:p>
                    <a:endParaRPr lang="en-US"/>
                  </a:p>
                </p:txBody>
              </p:sp>
              <p:sp>
                <p:nvSpPr>
                  <p:cNvPr id="40639" name="Freeform 196"/>
                  <p:cNvSpPr>
                    <a:spLocks/>
                  </p:cNvSpPr>
                  <p:nvPr/>
                </p:nvSpPr>
                <p:spPr bwMode="auto">
                  <a:xfrm>
                    <a:off x="1341" y="1002"/>
                    <a:ext cx="3172" cy="2530"/>
                  </a:xfrm>
                  <a:custGeom>
                    <a:avLst/>
                    <a:gdLst>
                      <a:gd name="T0" fmla="*/ 2861 w 3172"/>
                      <a:gd name="T1" fmla="*/ 381 h 2530"/>
                      <a:gd name="T2" fmla="*/ 2766 w 3172"/>
                      <a:gd name="T3" fmla="*/ 354 h 2530"/>
                      <a:gd name="T4" fmla="*/ 2671 w 3172"/>
                      <a:gd name="T5" fmla="*/ 327 h 2530"/>
                      <a:gd name="T6" fmla="*/ 2576 w 3172"/>
                      <a:gd name="T7" fmla="*/ 302 h 2530"/>
                      <a:gd name="T8" fmla="*/ 2480 w 3172"/>
                      <a:gd name="T9" fmla="*/ 278 h 2530"/>
                      <a:gd name="T10" fmla="*/ 2383 w 3172"/>
                      <a:gd name="T11" fmla="*/ 254 h 2530"/>
                      <a:gd name="T12" fmla="*/ 2284 w 3172"/>
                      <a:gd name="T13" fmla="*/ 230 h 2530"/>
                      <a:gd name="T14" fmla="*/ 2186 w 3172"/>
                      <a:gd name="T15" fmla="*/ 208 h 2530"/>
                      <a:gd name="T16" fmla="*/ 2084 w 3172"/>
                      <a:gd name="T17" fmla="*/ 186 h 2530"/>
                      <a:gd name="T18" fmla="*/ 1979 w 3172"/>
                      <a:gd name="T19" fmla="*/ 166 h 2530"/>
                      <a:gd name="T20" fmla="*/ 1874 w 3172"/>
                      <a:gd name="T21" fmla="*/ 146 h 2530"/>
                      <a:gd name="T22" fmla="*/ 1767 w 3172"/>
                      <a:gd name="T23" fmla="*/ 125 h 2530"/>
                      <a:gd name="T24" fmla="*/ 1660 w 3172"/>
                      <a:gd name="T25" fmla="*/ 108 h 2530"/>
                      <a:gd name="T26" fmla="*/ 1551 w 3172"/>
                      <a:gd name="T27" fmla="*/ 91 h 2530"/>
                      <a:gd name="T28" fmla="*/ 1443 w 3172"/>
                      <a:gd name="T29" fmla="*/ 76 h 2530"/>
                      <a:gd name="T30" fmla="*/ 1332 w 3172"/>
                      <a:gd name="T31" fmla="*/ 62 h 2530"/>
                      <a:gd name="T32" fmla="*/ 1217 w 3172"/>
                      <a:gd name="T33" fmla="*/ 49 h 2530"/>
                      <a:gd name="T34" fmla="*/ 1100 w 3172"/>
                      <a:gd name="T35" fmla="*/ 37 h 2530"/>
                      <a:gd name="T36" fmla="*/ 981 w 3172"/>
                      <a:gd name="T37" fmla="*/ 27 h 2530"/>
                      <a:gd name="T38" fmla="*/ 862 w 3172"/>
                      <a:gd name="T39" fmla="*/ 18 h 2530"/>
                      <a:gd name="T40" fmla="*/ 742 w 3172"/>
                      <a:gd name="T41" fmla="*/ 11 h 2530"/>
                      <a:gd name="T42" fmla="*/ 620 w 3172"/>
                      <a:gd name="T43" fmla="*/ 6 h 2530"/>
                      <a:gd name="T44" fmla="*/ 499 w 3172"/>
                      <a:gd name="T45" fmla="*/ 3 h 2530"/>
                      <a:gd name="T46" fmla="*/ 375 w 3172"/>
                      <a:gd name="T47" fmla="*/ 0 h 2530"/>
                      <a:gd name="T48" fmla="*/ 296 w 3172"/>
                      <a:gd name="T49" fmla="*/ 0 h 2530"/>
                      <a:gd name="T50" fmla="*/ 258 w 3172"/>
                      <a:gd name="T51" fmla="*/ 0 h 2530"/>
                      <a:gd name="T52" fmla="*/ 219 w 3172"/>
                      <a:gd name="T53" fmla="*/ 1 h 2530"/>
                      <a:gd name="T54" fmla="*/ 179 w 3172"/>
                      <a:gd name="T55" fmla="*/ 3 h 2530"/>
                      <a:gd name="T56" fmla="*/ 138 w 3172"/>
                      <a:gd name="T57" fmla="*/ 5 h 2530"/>
                      <a:gd name="T58" fmla="*/ 97 w 3172"/>
                      <a:gd name="T59" fmla="*/ 6 h 2530"/>
                      <a:gd name="T60" fmla="*/ 56 w 3172"/>
                      <a:gd name="T61" fmla="*/ 8 h 2530"/>
                      <a:gd name="T62" fmla="*/ 19 w 3172"/>
                      <a:gd name="T63" fmla="*/ 10 h 2530"/>
                      <a:gd name="T64" fmla="*/ 750 w 3172"/>
                      <a:gd name="T65" fmla="*/ 2503 h 2530"/>
                      <a:gd name="T66" fmla="*/ 835 w 3172"/>
                      <a:gd name="T67" fmla="*/ 2501 h 2530"/>
                      <a:gd name="T68" fmla="*/ 964 w 3172"/>
                      <a:gd name="T69" fmla="*/ 2449 h 2530"/>
                      <a:gd name="T70" fmla="*/ 1095 w 3172"/>
                      <a:gd name="T71" fmla="*/ 2403 h 2530"/>
                      <a:gd name="T72" fmla="*/ 1226 w 3172"/>
                      <a:gd name="T73" fmla="*/ 2364 h 2530"/>
                      <a:gd name="T74" fmla="*/ 1356 w 3172"/>
                      <a:gd name="T75" fmla="*/ 2330 h 2530"/>
                      <a:gd name="T76" fmla="*/ 1487 w 3172"/>
                      <a:gd name="T77" fmla="*/ 2299 h 2530"/>
                      <a:gd name="T78" fmla="*/ 1616 w 3172"/>
                      <a:gd name="T79" fmla="*/ 2269 h 2530"/>
                      <a:gd name="T80" fmla="*/ 1745 w 3172"/>
                      <a:gd name="T81" fmla="*/ 2242 h 2530"/>
                      <a:gd name="T82" fmla="*/ 1853 w 3172"/>
                      <a:gd name="T83" fmla="*/ 2216 h 2530"/>
                      <a:gd name="T84" fmla="*/ 1943 w 3172"/>
                      <a:gd name="T85" fmla="*/ 2201 h 2530"/>
                      <a:gd name="T86" fmla="*/ 2030 w 3172"/>
                      <a:gd name="T87" fmla="*/ 2189 h 2530"/>
                      <a:gd name="T88" fmla="*/ 2116 w 3172"/>
                      <a:gd name="T89" fmla="*/ 2181 h 2530"/>
                      <a:gd name="T90" fmla="*/ 2201 w 3172"/>
                      <a:gd name="T91" fmla="*/ 2174 h 2530"/>
                      <a:gd name="T92" fmla="*/ 2286 w 3172"/>
                      <a:gd name="T93" fmla="*/ 2169 h 2530"/>
                      <a:gd name="T94" fmla="*/ 2371 w 3172"/>
                      <a:gd name="T95" fmla="*/ 2165 h 2530"/>
                      <a:gd name="T96" fmla="*/ 2459 w 3172"/>
                      <a:gd name="T97" fmla="*/ 2160 h 2530"/>
                      <a:gd name="T98" fmla="*/ 3172 w 3172"/>
                      <a:gd name="T99" fmla="*/ 478 h 2530"/>
                      <a:gd name="T100" fmla="*/ 3114 w 3172"/>
                      <a:gd name="T101" fmla="*/ 461 h 2530"/>
                      <a:gd name="T102" fmla="*/ 3040 w 3172"/>
                      <a:gd name="T103" fmla="*/ 436 h 2530"/>
                      <a:gd name="T104" fmla="*/ 2965 w 3172"/>
                      <a:gd name="T105" fmla="*/ 412 h 2530"/>
                      <a:gd name="T106" fmla="*/ 2907 w 3172"/>
                      <a:gd name="T107" fmla="*/ 395 h 253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172"/>
                      <a:gd name="T163" fmla="*/ 0 h 2530"/>
                      <a:gd name="T164" fmla="*/ 3172 w 3172"/>
                      <a:gd name="T165" fmla="*/ 2530 h 253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172" h="2530">
                        <a:moveTo>
                          <a:pt x="2907" y="395"/>
                        </a:moveTo>
                        <a:lnTo>
                          <a:pt x="2861" y="381"/>
                        </a:lnTo>
                        <a:lnTo>
                          <a:pt x="2814" y="368"/>
                        </a:lnTo>
                        <a:lnTo>
                          <a:pt x="2766" y="354"/>
                        </a:lnTo>
                        <a:lnTo>
                          <a:pt x="2719" y="341"/>
                        </a:lnTo>
                        <a:lnTo>
                          <a:pt x="2671" y="327"/>
                        </a:lnTo>
                        <a:lnTo>
                          <a:pt x="2624" y="315"/>
                        </a:lnTo>
                        <a:lnTo>
                          <a:pt x="2576" y="302"/>
                        </a:lnTo>
                        <a:lnTo>
                          <a:pt x="2529" y="290"/>
                        </a:lnTo>
                        <a:lnTo>
                          <a:pt x="2480" y="278"/>
                        </a:lnTo>
                        <a:lnTo>
                          <a:pt x="2432" y="266"/>
                        </a:lnTo>
                        <a:lnTo>
                          <a:pt x="2383" y="254"/>
                        </a:lnTo>
                        <a:lnTo>
                          <a:pt x="2334" y="242"/>
                        </a:lnTo>
                        <a:lnTo>
                          <a:pt x="2284" y="230"/>
                        </a:lnTo>
                        <a:lnTo>
                          <a:pt x="2235" y="220"/>
                        </a:lnTo>
                        <a:lnTo>
                          <a:pt x="2186" y="208"/>
                        </a:lnTo>
                        <a:lnTo>
                          <a:pt x="2137" y="198"/>
                        </a:lnTo>
                        <a:lnTo>
                          <a:pt x="2084" y="186"/>
                        </a:lnTo>
                        <a:lnTo>
                          <a:pt x="2032" y="176"/>
                        </a:lnTo>
                        <a:lnTo>
                          <a:pt x="1979" y="166"/>
                        </a:lnTo>
                        <a:lnTo>
                          <a:pt x="1926" y="154"/>
                        </a:lnTo>
                        <a:lnTo>
                          <a:pt x="1874" y="146"/>
                        </a:lnTo>
                        <a:lnTo>
                          <a:pt x="1821" y="135"/>
                        </a:lnTo>
                        <a:lnTo>
                          <a:pt x="1767" y="125"/>
                        </a:lnTo>
                        <a:lnTo>
                          <a:pt x="1714" y="117"/>
                        </a:lnTo>
                        <a:lnTo>
                          <a:pt x="1660" y="108"/>
                        </a:lnTo>
                        <a:lnTo>
                          <a:pt x="1606" y="100"/>
                        </a:lnTo>
                        <a:lnTo>
                          <a:pt x="1551" y="91"/>
                        </a:lnTo>
                        <a:lnTo>
                          <a:pt x="1497" y="83"/>
                        </a:lnTo>
                        <a:lnTo>
                          <a:pt x="1443" y="76"/>
                        </a:lnTo>
                        <a:lnTo>
                          <a:pt x="1387" y="69"/>
                        </a:lnTo>
                        <a:lnTo>
                          <a:pt x="1332" y="62"/>
                        </a:lnTo>
                        <a:lnTo>
                          <a:pt x="1276" y="56"/>
                        </a:lnTo>
                        <a:lnTo>
                          <a:pt x="1217" y="49"/>
                        </a:lnTo>
                        <a:lnTo>
                          <a:pt x="1159" y="44"/>
                        </a:lnTo>
                        <a:lnTo>
                          <a:pt x="1100" y="37"/>
                        </a:lnTo>
                        <a:lnTo>
                          <a:pt x="1041" y="32"/>
                        </a:lnTo>
                        <a:lnTo>
                          <a:pt x="981" y="27"/>
                        </a:lnTo>
                        <a:lnTo>
                          <a:pt x="922" y="23"/>
                        </a:lnTo>
                        <a:lnTo>
                          <a:pt x="862" y="18"/>
                        </a:lnTo>
                        <a:lnTo>
                          <a:pt x="801" y="15"/>
                        </a:lnTo>
                        <a:lnTo>
                          <a:pt x="742" y="11"/>
                        </a:lnTo>
                        <a:lnTo>
                          <a:pt x="681" y="8"/>
                        </a:lnTo>
                        <a:lnTo>
                          <a:pt x="620" y="6"/>
                        </a:lnTo>
                        <a:lnTo>
                          <a:pt x="560" y="5"/>
                        </a:lnTo>
                        <a:lnTo>
                          <a:pt x="499" y="3"/>
                        </a:lnTo>
                        <a:lnTo>
                          <a:pt x="438" y="1"/>
                        </a:lnTo>
                        <a:lnTo>
                          <a:pt x="375" y="0"/>
                        </a:lnTo>
                        <a:lnTo>
                          <a:pt x="314" y="0"/>
                        </a:lnTo>
                        <a:lnTo>
                          <a:pt x="296" y="0"/>
                        </a:lnTo>
                        <a:lnTo>
                          <a:pt x="279" y="0"/>
                        </a:lnTo>
                        <a:lnTo>
                          <a:pt x="258" y="0"/>
                        </a:lnTo>
                        <a:lnTo>
                          <a:pt x="240" y="1"/>
                        </a:lnTo>
                        <a:lnTo>
                          <a:pt x="219" y="1"/>
                        </a:lnTo>
                        <a:lnTo>
                          <a:pt x="199" y="1"/>
                        </a:lnTo>
                        <a:lnTo>
                          <a:pt x="179" y="3"/>
                        </a:lnTo>
                        <a:lnTo>
                          <a:pt x="158" y="3"/>
                        </a:lnTo>
                        <a:lnTo>
                          <a:pt x="138" y="5"/>
                        </a:lnTo>
                        <a:lnTo>
                          <a:pt x="117" y="5"/>
                        </a:lnTo>
                        <a:lnTo>
                          <a:pt x="97" y="6"/>
                        </a:lnTo>
                        <a:lnTo>
                          <a:pt x="77" y="6"/>
                        </a:lnTo>
                        <a:lnTo>
                          <a:pt x="56" y="8"/>
                        </a:lnTo>
                        <a:lnTo>
                          <a:pt x="38" y="8"/>
                        </a:lnTo>
                        <a:lnTo>
                          <a:pt x="19" y="10"/>
                        </a:lnTo>
                        <a:lnTo>
                          <a:pt x="0" y="10"/>
                        </a:lnTo>
                        <a:lnTo>
                          <a:pt x="750" y="2503"/>
                        </a:lnTo>
                        <a:lnTo>
                          <a:pt x="771" y="2530"/>
                        </a:lnTo>
                        <a:lnTo>
                          <a:pt x="835" y="2501"/>
                        </a:lnTo>
                        <a:lnTo>
                          <a:pt x="900" y="2474"/>
                        </a:lnTo>
                        <a:lnTo>
                          <a:pt x="964" y="2449"/>
                        </a:lnTo>
                        <a:lnTo>
                          <a:pt x="1029" y="2425"/>
                        </a:lnTo>
                        <a:lnTo>
                          <a:pt x="1095" y="2403"/>
                        </a:lnTo>
                        <a:lnTo>
                          <a:pt x="1159" y="2383"/>
                        </a:lnTo>
                        <a:lnTo>
                          <a:pt x="1226" y="2364"/>
                        </a:lnTo>
                        <a:lnTo>
                          <a:pt x="1292" y="2347"/>
                        </a:lnTo>
                        <a:lnTo>
                          <a:pt x="1356" y="2330"/>
                        </a:lnTo>
                        <a:lnTo>
                          <a:pt x="1422" y="2315"/>
                        </a:lnTo>
                        <a:lnTo>
                          <a:pt x="1487" y="2299"/>
                        </a:lnTo>
                        <a:lnTo>
                          <a:pt x="1551" y="2284"/>
                        </a:lnTo>
                        <a:lnTo>
                          <a:pt x="1616" y="2269"/>
                        </a:lnTo>
                        <a:lnTo>
                          <a:pt x="1680" y="2255"/>
                        </a:lnTo>
                        <a:lnTo>
                          <a:pt x="1745" y="2242"/>
                        </a:lnTo>
                        <a:lnTo>
                          <a:pt x="1808" y="2226"/>
                        </a:lnTo>
                        <a:lnTo>
                          <a:pt x="1853" y="2216"/>
                        </a:lnTo>
                        <a:lnTo>
                          <a:pt x="1899" y="2208"/>
                        </a:lnTo>
                        <a:lnTo>
                          <a:pt x="1943" y="2201"/>
                        </a:lnTo>
                        <a:lnTo>
                          <a:pt x="1987" y="2194"/>
                        </a:lnTo>
                        <a:lnTo>
                          <a:pt x="2030" y="2189"/>
                        </a:lnTo>
                        <a:lnTo>
                          <a:pt x="2074" y="2184"/>
                        </a:lnTo>
                        <a:lnTo>
                          <a:pt x="2116" y="2181"/>
                        </a:lnTo>
                        <a:lnTo>
                          <a:pt x="2159" y="2177"/>
                        </a:lnTo>
                        <a:lnTo>
                          <a:pt x="2201" y="2174"/>
                        </a:lnTo>
                        <a:lnTo>
                          <a:pt x="2244" y="2172"/>
                        </a:lnTo>
                        <a:lnTo>
                          <a:pt x="2286" y="2169"/>
                        </a:lnTo>
                        <a:lnTo>
                          <a:pt x="2329" y="2167"/>
                        </a:lnTo>
                        <a:lnTo>
                          <a:pt x="2371" y="2165"/>
                        </a:lnTo>
                        <a:lnTo>
                          <a:pt x="2415" y="2164"/>
                        </a:lnTo>
                        <a:lnTo>
                          <a:pt x="2459" y="2160"/>
                        </a:lnTo>
                        <a:lnTo>
                          <a:pt x="2503" y="2159"/>
                        </a:lnTo>
                        <a:lnTo>
                          <a:pt x="3172" y="478"/>
                        </a:lnTo>
                        <a:lnTo>
                          <a:pt x="3147" y="470"/>
                        </a:lnTo>
                        <a:lnTo>
                          <a:pt x="3114" y="461"/>
                        </a:lnTo>
                        <a:lnTo>
                          <a:pt x="3079" y="449"/>
                        </a:lnTo>
                        <a:lnTo>
                          <a:pt x="3040" y="436"/>
                        </a:lnTo>
                        <a:lnTo>
                          <a:pt x="3001" y="424"/>
                        </a:lnTo>
                        <a:lnTo>
                          <a:pt x="2965" y="412"/>
                        </a:lnTo>
                        <a:lnTo>
                          <a:pt x="2933" y="404"/>
                        </a:lnTo>
                        <a:lnTo>
                          <a:pt x="2907" y="395"/>
                        </a:lnTo>
                        <a:close/>
                      </a:path>
                    </a:pathLst>
                  </a:custGeom>
                  <a:solidFill>
                    <a:srgbClr val="F9F2D6"/>
                  </a:solidFill>
                  <a:ln w="9525">
                    <a:noFill/>
                    <a:round/>
                    <a:headEnd/>
                    <a:tailEnd/>
                  </a:ln>
                </p:spPr>
                <p:txBody>
                  <a:bodyPr/>
                  <a:lstStyle/>
                  <a:p>
                    <a:endParaRPr lang="en-US"/>
                  </a:p>
                </p:txBody>
              </p:sp>
              <p:sp>
                <p:nvSpPr>
                  <p:cNvPr id="40640" name="Freeform 197"/>
                  <p:cNvSpPr>
                    <a:spLocks/>
                  </p:cNvSpPr>
                  <p:nvPr/>
                </p:nvSpPr>
                <p:spPr bwMode="auto">
                  <a:xfrm>
                    <a:off x="2458" y="2718"/>
                    <a:ext cx="1561" cy="61"/>
                  </a:xfrm>
                  <a:custGeom>
                    <a:avLst/>
                    <a:gdLst>
                      <a:gd name="T0" fmla="*/ 1537 w 1561"/>
                      <a:gd name="T1" fmla="*/ 61 h 61"/>
                      <a:gd name="T2" fmla="*/ 1561 w 1561"/>
                      <a:gd name="T3" fmla="*/ 0 h 61"/>
                      <a:gd name="T4" fmla="*/ 0 w 1561"/>
                      <a:gd name="T5" fmla="*/ 25 h 61"/>
                      <a:gd name="T6" fmla="*/ 1537 w 1561"/>
                      <a:gd name="T7" fmla="*/ 61 h 61"/>
                      <a:gd name="T8" fmla="*/ 0 60000 65536"/>
                      <a:gd name="T9" fmla="*/ 0 60000 65536"/>
                      <a:gd name="T10" fmla="*/ 0 60000 65536"/>
                      <a:gd name="T11" fmla="*/ 0 60000 65536"/>
                      <a:gd name="T12" fmla="*/ 0 w 1561"/>
                      <a:gd name="T13" fmla="*/ 0 h 61"/>
                      <a:gd name="T14" fmla="*/ 1561 w 1561"/>
                      <a:gd name="T15" fmla="*/ 61 h 61"/>
                    </a:gdLst>
                    <a:ahLst/>
                    <a:cxnLst>
                      <a:cxn ang="T8">
                        <a:pos x="T0" y="T1"/>
                      </a:cxn>
                      <a:cxn ang="T9">
                        <a:pos x="T2" y="T3"/>
                      </a:cxn>
                      <a:cxn ang="T10">
                        <a:pos x="T4" y="T5"/>
                      </a:cxn>
                      <a:cxn ang="T11">
                        <a:pos x="T6" y="T7"/>
                      </a:cxn>
                    </a:cxnLst>
                    <a:rect l="T12" t="T13" r="T14" b="T15"/>
                    <a:pathLst>
                      <a:path w="1561" h="61">
                        <a:moveTo>
                          <a:pt x="1537" y="61"/>
                        </a:moveTo>
                        <a:lnTo>
                          <a:pt x="1561" y="0"/>
                        </a:lnTo>
                        <a:lnTo>
                          <a:pt x="0" y="25"/>
                        </a:lnTo>
                        <a:lnTo>
                          <a:pt x="1537" y="61"/>
                        </a:lnTo>
                        <a:close/>
                      </a:path>
                    </a:pathLst>
                  </a:custGeom>
                  <a:solidFill>
                    <a:srgbClr val="DDD6BA"/>
                  </a:solidFill>
                  <a:ln w="9525">
                    <a:noFill/>
                    <a:round/>
                    <a:headEnd/>
                    <a:tailEnd/>
                  </a:ln>
                </p:spPr>
                <p:txBody>
                  <a:bodyPr/>
                  <a:lstStyle/>
                  <a:p>
                    <a:endParaRPr lang="en-US"/>
                  </a:p>
                </p:txBody>
              </p:sp>
              <p:sp>
                <p:nvSpPr>
                  <p:cNvPr id="40641" name="Rectangle 198"/>
                  <p:cNvSpPr>
                    <a:spLocks noChangeArrowheads="1"/>
                  </p:cNvSpPr>
                  <p:nvPr/>
                </p:nvSpPr>
                <p:spPr bwMode="auto">
                  <a:xfrm>
                    <a:off x="2361" y="2830"/>
                    <a:ext cx="1135" cy="73"/>
                  </a:xfrm>
                  <a:prstGeom prst="rect">
                    <a:avLst/>
                  </a:prstGeom>
                  <a:solidFill>
                    <a:srgbClr val="DDD6BA"/>
                  </a:solidFill>
                  <a:ln w="9525">
                    <a:noFill/>
                    <a:miter lim="800000"/>
                    <a:headEnd/>
                    <a:tailEnd/>
                  </a:ln>
                </p:spPr>
                <p:txBody>
                  <a:bodyPr/>
                  <a:lstStyle/>
                  <a:p>
                    <a:endParaRPr lang="en-US" sz="2400">
                      <a:solidFill>
                        <a:schemeClr val="tx2"/>
                      </a:solidFill>
                      <a:latin typeface="Tahoma" pitchFamily="34" charset="0"/>
                    </a:endParaRPr>
                  </a:p>
                </p:txBody>
              </p:sp>
              <p:sp>
                <p:nvSpPr>
                  <p:cNvPr id="40642" name="Freeform 199"/>
                  <p:cNvSpPr>
                    <a:spLocks/>
                  </p:cNvSpPr>
                  <p:nvPr/>
                </p:nvSpPr>
                <p:spPr bwMode="auto">
                  <a:xfrm>
                    <a:off x="1688" y="1375"/>
                    <a:ext cx="2591" cy="1522"/>
                  </a:xfrm>
                  <a:custGeom>
                    <a:avLst/>
                    <a:gdLst>
                      <a:gd name="T0" fmla="*/ 2584 w 2591"/>
                      <a:gd name="T1" fmla="*/ 679 h 1522"/>
                      <a:gd name="T2" fmla="*/ 2591 w 2591"/>
                      <a:gd name="T3" fmla="*/ 575 h 1522"/>
                      <a:gd name="T4" fmla="*/ 2584 w 2591"/>
                      <a:gd name="T5" fmla="*/ 477 h 1522"/>
                      <a:gd name="T6" fmla="*/ 2572 w 2591"/>
                      <a:gd name="T7" fmla="*/ 407 h 1522"/>
                      <a:gd name="T8" fmla="*/ 2553 w 2591"/>
                      <a:gd name="T9" fmla="*/ 346 h 1522"/>
                      <a:gd name="T10" fmla="*/ 2531 w 2591"/>
                      <a:gd name="T11" fmla="*/ 292 h 1522"/>
                      <a:gd name="T12" fmla="*/ 2518 w 2591"/>
                      <a:gd name="T13" fmla="*/ 270 h 1522"/>
                      <a:gd name="T14" fmla="*/ 2503 w 2591"/>
                      <a:gd name="T15" fmla="*/ 278 h 1522"/>
                      <a:gd name="T16" fmla="*/ 2477 w 2591"/>
                      <a:gd name="T17" fmla="*/ 295 h 1522"/>
                      <a:gd name="T18" fmla="*/ 2438 w 2591"/>
                      <a:gd name="T19" fmla="*/ 317 h 1522"/>
                      <a:gd name="T20" fmla="*/ 2391 w 2591"/>
                      <a:gd name="T21" fmla="*/ 343 h 1522"/>
                      <a:gd name="T22" fmla="*/ 2335 w 2591"/>
                      <a:gd name="T23" fmla="*/ 373 h 1522"/>
                      <a:gd name="T24" fmla="*/ 2272 w 2591"/>
                      <a:gd name="T25" fmla="*/ 402 h 1522"/>
                      <a:gd name="T26" fmla="*/ 2204 w 2591"/>
                      <a:gd name="T27" fmla="*/ 433 h 1522"/>
                      <a:gd name="T28" fmla="*/ 2141 w 2591"/>
                      <a:gd name="T29" fmla="*/ 457 h 1522"/>
                      <a:gd name="T30" fmla="*/ 2090 w 2591"/>
                      <a:gd name="T31" fmla="*/ 474 h 1522"/>
                      <a:gd name="T32" fmla="*/ 2039 w 2591"/>
                      <a:gd name="T33" fmla="*/ 489 h 1522"/>
                      <a:gd name="T34" fmla="*/ 1993 w 2591"/>
                      <a:gd name="T35" fmla="*/ 501 h 1522"/>
                      <a:gd name="T36" fmla="*/ 1951 w 2591"/>
                      <a:gd name="T37" fmla="*/ 511 h 1522"/>
                      <a:gd name="T38" fmla="*/ 1914 w 2591"/>
                      <a:gd name="T39" fmla="*/ 519 h 1522"/>
                      <a:gd name="T40" fmla="*/ 1881 w 2591"/>
                      <a:gd name="T41" fmla="*/ 524 h 1522"/>
                      <a:gd name="T42" fmla="*/ 1854 w 2591"/>
                      <a:gd name="T43" fmla="*/ 530 h 1522"/>
                      <a:gd name="T44" fmla="*/ 1842 w 2591"/>
                      <a:gd name="T45" fmla="*/ 460 h 1522"/>
                      <a:gd name="T46" fmla="*/ 1970 w 2591"/>
                      <a:gd name="T47" fmla="*/ 348 h 1522"/>
                      <a:gd name="T48" fmla="*/ 1584 w 2591"/>
                      <a:gd name="T49" fmla="*/ 416 h 1522"/>
                      <a:gd name="T50" fmla="*/ 1520 w 2591"/>
                      <a:gd name="T51" fmla="*/ 390 h 1522"/>
                      <a:gd name="T52" fmla="*/ 1454 w 2591"/>
                      <a:gd name="T53" fmla="*/ 365 h 1522"/>
                      <a:gd name="T54" fmla="*/ 1386 w 2591"/>
                      <a:gd name="T55" fmla="*/ 336 h 1522"/>
                      <a:gd name="T56" fmla="*/ 1296 w 2591"/>
                      <a:gd name="T57" fmla="*/ 295 h 1522"/>
                      <a:gd name="T58" fmla="*/ 1191 w 2591"/>
                      <a:gd name="T59" fmla="*/ 241 h 1522"/>
                      <a:gd name="T60" fmla="*/ 1092 w 2591"/>
                      <a:gd name="T61" fmla="*/ 187 h 1522"/>
                      <a:gd name="T62" fmla="*/ 1004 w 2591"/>
                      <a:gd name="T63" fmla="*/ 134 h 1522"/>
                      <a:gd name="T64" fmla="*/ 928 w 2591"/>
                      <a:gd name="T65" fmla="*/ 87 h 1522"/>
                      <a:gd name="T66" fmla="*/ 868 w 2591"/>
                      <a:gd name="T67" fmla="*/ 47 h 1522"/>
                      <a:gd name="T68" fmla="*/ 826 w 2591"/>
                      <a:gd name="T69" fmla="*/ 19 h 1522"/>
                      <a:gd name="T70" fmla="*/ 804 w 2591"/>
                      <a:gd name="T71" fmla="*/ 2 h 1522"/>
                      <a:gd name="T72" fmla="*/ 778 w 2591"/>
                      <a:gd name="T73" fmla="*/ 36 h 1522"/>
                      <a:gd name="T74" fmla="*/ 739 w 2591"/>
                      <a:gd name="T75" fmla="*/ 119 h 1522"/>
                      <a:gd name="T76" fmla="*/ 705 w 2591"/>
                      <a:gd name="T77" fmla="*/ 214 h 1522"/>
                      <a:gd name="T78" fmla="*/ 680 w 2591"/>
                      <a:gd name="T79" fmla="*/ 321 h 1522"/>
                      <a:gd name="T80" fmla="*/ 614 w 2591"/>
                      <a:gd name="T81" fmla="*/ 361 h 1522"/>
                      <a:gd name="T82" fmla="*/ 504 w 2591"/>
                      <a:gd name="T83" fmla="*/ 324 h 1522"/>
                      <a:gd name="T84" fmla="*/ 403 w 2591"/>
                      <a:gd name="T85" fmla="*/ 285 h 1522"/>
                      <a:gd name="T86" fmla="*/ 313 w 2591"/>
                      <a:gd name="T87" fmla="*/ 248 h 1522"/>
                      <a:gd name="T88" fmla="*/ 235 w 2591"/>
                      <a:gd name="T89" fmla="*/ 214 h 1522"/>
                      <a:gd name="T90" fmla="*/ 174 w 2591"/>
                      <a:gd name="T91" fmla="*/ 185 h 1522"/>
                      <a:gd name="T92" fmla="*/ 130 w 2591"/>
                      <a:gd name="T93" fmla="*/ 163 h 1522"/>
                      <a:gd name="T94" fmla="*/ 108 w 2591"/>
                      <a:gd name="T95" fmla="*/ 151 h 1522"/>
                      <a:gd name="T96" fmla="*/ 88 w 2591"/>
                      <a:gd name="T97" fmla="*/ 188 h 1522"/>
                      <a:gd name="T98" fmla="*/ 59 w 2591"/>
                      <a:gd name="T99" fmla="*/ 280 h 1522"/>
                      <a:gd name="T100" fmla="*/ 39 w 2591"/>
                      <a:gd name="T101" fmla="*/ 384 h 1522"/>
                      <a:gd name="T102" fmla="*/ 28 w 2591"/>
                      <a:gd name="T103" fmla="*/ 497 h 1522"/>
                      <a:gd name="T104" fmla="*/ 28 w 2591"/>
                      <a:gd name="T105" fmla="*/ 608 h 1522"/>
                      <a:gd name="T106" fmla="*/ 37 w 2591"/>
                      <a:gd name="T107" fmla="*/ 726 h 1522"/>
                      <a:gd name="T108" fmla="*/ 0 w 2591"/>
                      <a:gd name="T109" fmla="*/ 793 h 1522"/>
                      <a:gd name="T110" fmla="*/ 257 w 2591"/>
                      <a:gd name="T111" fmla="*/ 1302 h 1522"/>
                      <a:gd name="T112" fmla="*/ 291 w 2591"/>
                      <a:gd name="T113" fmla="*/ 1522 h 1522"/>
                      <a:gd name="T114" fmla="*/ 463 w 2591"/>
                      <a:gd name="T115" fmla="*/ 1302 h 1522"/>
                      <a:gd name="T116" fmla="*/ 498 w 2591"/>
                      <a:gd name="T117" fmla="*/ 1522 h 1522"/>
                      <a:gd name="T118" fmla="*/ 2297 w 2591"/>
                      <a:gd name="T119" fmla="*/ 1302 h 1522"/>
                      <a:gd name="T120" fmla="*/ 2357 w 2591"/>
                      <a:gd name="T121" fmla="*/ 1280 h 1522"/>
                      <a:gd name="T122" fmla="*/ 2579 w 2591"/>
                      <a:gd name="T123" fmla="*/ 720 h 152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591"/>
                      <a:gd name="T187" fmla="*/ 0 h 1522"/>
                      <a:gd name="T188" fmla="*/ 2591 w 2591"/>
                      <a:gd name="T189" fmla="*/ 1522 h 152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591" h="1522">
                        <a:moveTo>
                          <a:pt x="2579" y="720"/>
                        </a:moveTo>
                        <a:lnTo>
                          <a:pt x="2584" y="679"/>
                        </a:lnTo>
                        <a:lnTo>
                          <a:pt x="2589" y="631"/>
                        </a:lnTo>
                        <a:lnTo>
                          <a:pt x="2591" y="575"/>
                        </a:lnTo>
                        <a:lnTo>
                          <a:pt x="2587" y="514"/>
                        </a:lnTo>
                        <a:lnTo>
                          <a:pt x="2584" y="477"/>
                        </a:lnTo>
                        <a:lnTo>
                          <a:pt x="2579" y="441"/>
                        </a:lnTo>
                        <a:lnTo>
                          <a:pt x="2572" y="407"/>
                        </a:lnTo>
                        <a:lnTo>
                          <a:pt x="2564" y="375"/>
                        </a:lnTo>
                        <a:lnTo>
                          <a:pt x="2553" y="346"/>
                        </a:lnTo>
                        <a:lnTo>
                          <a:pt x="2543" y="317"/>
                        </a:lnTo>
                        <a:lnTo>
                          <a:pt x="2531" y="292"/>
                        </a:lnTo>
                        <a:lnTo>
                          <a:pt x="2520" y="268"/>
                        </a:lnTo>
                        <a:lnTo>
                          <a:pt x="2518" y="270"/>
                        </a:lnTo>
                        <a:lnTo>
                          <a:pt x="2513" y="273"/>
                        </a:lnTo>
                        <a:lnTo>
                          <a:pt x="2503" y="278"/>
                        </a:lnTo>
                        <a:lnTo>
                          <a:pt x="2491" y="285"/>
                        </a:lnTo>
                        <a:lnTo>
                          <a:pt x="2477" y="295"/>
                        </a:lnTo>
                        <a:lnTo>
                          <a:pt x="2458" y="305"/>
                        </a:lnTo>
                        <a:lnTo>
                          <a:pt x="2438" y="317"/>
                        </a:lnTo>
                        <a:lnTo>
                          <a:pt x="2416" y="329"/>
                        </a:lnTo>
                        <a:lnTo>
                          <a:pt x="2391" y="343"/>
                        </a:lnTo>
                        <a:lnTo>
                          <a:pt x="2363" y="358"/>
                        </a:lnTo>
                        <a:lnTo>
                          <a:pt x="2335" y="373"/>
                        </a:lnTo>
                        <a:lnTo>
                          <a:pt x="2304" y="387"/>
                        </a:lnTo>
                        <a:lnTo>
                          <a:pt x="2272" y="402"/>
                        </a:lnTo>
                        <a:lnTo>
                          <a:pt x="2238" y="417"/>
                        </a:lnTo>
                        <a:lnTo>
                          <a:pt x="2204" y="433"/>
                        </a:lnTo>
                        <a:lnTo>
                          <a:pt x="2168" y="446"/>
                        </a:lnTo>
                        <a:lnTo>
                          <a:pt x="2141" y="457"/>
                        </a:lnTo>
                        <a:lnTo>
                          <a:pt x="2116" y="465"/>
                        </a:lnTo>
                        <a:lnTo>
                          <a:pt x="2090" y="474"/>
                        </a:lnTo>
                        <a:lnTo>
                          <a:pt x="2065" y="482"/>
                        </a:lnTo>
                        <a:lnTo>
                          <a:pt x="2039" y="489"/>
                        </a:lnTo>
                        <a:lnTo>
                          <a:pt x="2017" y="496"/>
                        </a:lnTo>
                        <a:lnTo>
                          <a:pt x="1993" y="501"/>
                        </a:lnTo>
                        <a:lnTo>
                          <a:pt x="1973" y="506"/>
                        </a:lnTo>
                        <a:lnTo>
                          <a:pt x="1951" y="511"/>
                        </a:lnTo>
                        <a:lnTo>
                          <a:pt x="1932" y="514"/>
                        </a:lnTo>
                        <a:lnTo>
                          <a:pt x="1914" y="519"/>
                        </a:lnTo>
                        <a:lnTo>
                          <a:pt x="1897" y="523"/>
                        </a:lnTo>
                        <a:lnTo>
                          <a:pt x="1881" y="524"/>
                        </a:lnTo>
                        <a:lnTo>
                          <a:pt x="1866" y="528"/>
                        </a:lnTo>
                        <a:lnTo>
                          <a:pt x="1854" y="530"/>
                        </a:lnTo>
                        <a:lnTo>
                          <a:pt x="1842" y="531"/>
                        </a:lnTo>
                        <a:lnTo>
                          <a:pt x="1842" y="460"/>
                        </a:lnTo>
                        <a:lnTo>
                          <a:pt x="1926" y="441"/>
                        </a:lnTo>
                        <a:lnTo>
                          <a:pt x="1970" y="348"/>
                        </a:lnTo>
                        <a:lnTo>
                          <a:pt x="1617" y="428"/>
                        </a:lnTo>
                        <a:lnTo>
                          <a:pt x="1584" y="416"/>
                        </a:lnTo>
                        <a:lnTo>
                          <a:pt x="1554" y="404"/>
                        </a:lnTo>
                        <a:lnTo>
                          <a:pt x="1520" y="390"/>
                        </a:lnTo>
                        <a:lnTo>
                          <a:pt x="1488" y="378"/>
                        </a:lnTo>
                        <a:lnTo>
                          <a:pt x="1454" y="365"/>
                        </a:lnTo>
                        <a:lnTo>
                          <a:pt x="1420" y="350"/>
                        </a:lnTo>
                        <a:lnTo>
                          <a:pt x="1386" y="336"/>
                        </a:lnTo>
                        <a:lnTo>
                          <a:pt x="1352" y="321"/>
                        </a:lnTo>
                        <a:lnTo>
                          <a:pt x="1296" y="295"/>
                        </a:lnTo>
                        <a:lnTo>
                          <a:pt x="1243" y="268"/>
                        </a:lnTo>
                        <a:lnTo>
                          <a:pt x="1191" y="241"/>
                        </a:lnTo>
                        <a:lnTo>
                          <a:pt x="1140" y="214"/>
                        </a:lnTo>
                        <a:lnTo>
                          <a:pt x="1092" y="187"/>
                        </a:lnTo>
                        <a:lnTo>
                          <a:pt x="1047" y="160"/>
                        </a:lnTo>
                        <a:lnTo>
                          <a:pt x="1004" y="134"/>
                        </a:lnTo>
                        <a:lnTo>
                          <a:pt x="965" y="110"/>
                        </a:lnTo>
                        <a:lnTo>
                          <a:pt x="928" y="87"/>
                        </a:lnTo>
                        <a:lnTo>
                          <a:pt x="896" y="66"/>
                        </a:lnTo>
                        <a:lnTo>
                          <a:pt x="868" y="47"/>
                        </a:lnTo>
                        <a:lnTo>
                          <a:pt x="845" y="31"/>
                        </a:lnTo>
                        <a:lnTo>
                          <a:pt x="826" y="19"/>
                        </a:lnTo>
                        <a:lnTo>
                          <a:pt x="812" y="8"/>
                        </a:lnTo>
                        <a:lnTo>
                          <a:pt x="804" y="2"/>
                        </a:lnTo>
                        <a:lnTo>
                          <a:pt x="800" y="0"/>
                        </a:lnTo>
                        <a:lnTo>
                          <a:pt x="778" y="36"/>
                        </a:lnTo>
                        <a:lnTo>
                          <a:pt x="758" y="75"/>
                        </a:lnTo>
                        <a:lnTo>
                          <a:pt x="739" y="119"/>
                        </a:lnTo>
                        <a:lnTo>
                          <a:pt x="722" y="165"/>
                        </a:lnTo>
                        <a:lnTo>
                          <a:pt x="705" y="214"/>
                        </a:lnTo>
                        <a:lnTo>
                          <a:pt x="692" y="266"/>
                        </a:lnTo>
                        <a:lnTo>
                          <a:pt x="680" y="321"/>
                        </a:lnTo>
                        <a:lnTo>
                          <a:pt x="670" y="378"/>
                        </a:lnTo>
                        <a:lnTo>
                          <a:pt x="614" y="361"/>
                        </a:lnTo>
                        <a:lnTo>
                          <a:pt x="558" y="343"/>
                        </a:lnTo>
                        <a:lnTo>
                          <a:pt x="504" y="324"/>
                        </a:lnTo>
                        <a:lnTo>
                          <a:pt x="453" y="305"/>
                        </a:lnTo>
                        <a:lnTo>
                          <a:pt x="403" y="285"/>
                        </a:lnTo>
                        <a:lnTo>
                          <a:pt x="358" y="266"/>
                        </a:lnTo>
                        <a:lnTo>
                          <a:pt x="313" y="248"/>
                        </a:lnTo>
                        <a:lnTo>
                          <a:pt x="273" y="231"/>
                        </a:lnTo>
                        <a:lnTo>
                          <a:pt x="235" y="214"/>
                        </a:lnTo>
                        <a:lnTo>
                          <a:pt x="203" y="199"/>
                        </a:lnTo>
                        <a:lnTo>
                          <a:pt x="174" y="185"/>
                        </a:lnTo>
                        <a:lnTo>
                          <a:pt x="151" y="173"/>
                        </a:lnTo>
                        <a:lnTo>
                          <a:pt x="130" y="163"/>
                        </a:lnTo>
                        <a:lnTo>
                          <a:pt x="117" y="156"/>
                        </a:lnTo>
                        <a:lnTo>
                          <a:pt x="108" y="151"/>
                        </a:lnTo>
                        <a:lnTo>
                          <a:pt x="105" y="149"/>
                        </a:lnTo>
                        <a:lnTo>
                          <a:pt x="88" y="188"/>
                        </a:lnTo>
                        <a:lnTo>
                          <a:pt x="72" y="232"/>
                        </a:lnTo>
                        <a:lnTo>
                          <a:pt x="59" y="280"/>
                        </a:lnTo>
                        <a:lnTo>
                          <a:pt x="49" y="329"/>
                        </a:lnTo>
                        <a:lnTo>
                          <a:pt x="39" y="384"/>
                        </a:lnTo>
                        <a:lnTo>
                          <a:pt x="32" y="440"/>
                        </a:lnTo>
                        <a:lnTo>
                          <a:pt x="28" y="497"/>
                        </a:lnTo>
                        <a:lnTo>
                          <a:pt x="27" y="557"/>
                        </a:lnTo>
                        <a:lnTo>
                          <a:pt x="28" y="608"/>
                        </a:lnTo>
                        <a:lnTo>
                          <a:pt x="32" y="667"/>
                        </a:lnTo>
                        <a:lnTo>
                          <a:pt x="37" y="726"/>
                        </a:lnTo>
                        <a:lnTo>
                          <a:pt x="44" y="782"/>
                        </a:lnTo>
                        <a:lnTo>
                          <a:pt x="0" y="793"/>
                        </a:lnTo>
                        <a:lnTo>
                          <a:pt x="152" y="1302"/>
                        </a:lnTo>
                        <a:lnTo>
                          <a:pt x="257" y="1302"/>
                        </a:lnTo>
                        <a:lnTo>
                          <a:pt x="257" y="1522"/>
                        </a:lnTo>
                        <a:lnTo>
                          <a:pt x="291" y="1522"/>
                        </a:lnTo>
                        <a:lnTo>
                          <a:pt x="291" y="1302"/>
                        </a:lnTo>
                        <a:lnTo>
                          <a:pt x="463" y="1302"/>
                        </a:lnTo>
                        <a:lnTo>
                          <a:pt x="463" y="1522"/>
                        </a:lnTo>
                        <a:lnTo>
                          <a:pt x="498" y="1522"/>
                        </a:lnTo>
                        <a:lnTo>
                          <a:pt x="498" y="1302"/>
                        </a:lnTo>
                        <a:lnTo>
                          <a:pt x="2297" y="1302"/>
                        </a:lnTo>
                        <a:lnTo>
                          <a:pt x="2297" y="1280"/>
                        </a:lnTo>
                        <a:lnTo>
                          <a:pt x="2357" y="1280"/>
                        </a:lnTo>
                        <a:lnTo>
                          <a:pt x="2581" y="720"/>
                        </a:lnTo>
                        <a:lnTo>
                          <a:pt x="2579" y="720"/>
                        </a:lnTo>
                        <a:close/>
                      </a:path>
                    </a:pathLst>
                  </a:custGeom>
                  <a:solidFill>
                    <a:srgbClr val="DDD6BA"/>
                  </a:solidFill>
                  <a:ln w="9525">
                    <a:noFill/>
                    <a:round/>
                    <a:headEnd/>
                    <a:tailEnd/>
                  </a:ln>
                </p:spPr>
                <p:txBody>
                  <a:bodyPr/>
                  <a:lstStyle/>
                  <a:p>
                    <a:endParaRPr lang="en-US"/>
                  </a:p>
                </p:txBody>
              </p:sp>
              <p:sp>
                <p:nvSpPr>
                  <p:cNvPr id="40643" name="Freeform 200"/>
                  <p:cNvSpPr>
                    <a:spLocks/>
                  </p:cNvSpPr>
                  <p:nvPr/>
                </p:nvSpPr>
                <p:spPr bwMode="auto">
                  <a:xfrm>
                    <a:off x="1430" y="1387"/>
                    <a:ext cx="2978" cy="1242"/>
                  </a:xfrm>
                  <a:custGeom>
                    <a:avLst/>
                    <a:gdLst>
                      <a:gd name="T0" fmla="*/ 0 w 2978"/>
                      <a:gd name="T1" fmla="*/ 1242 h 1242"/>
                      <a:gd name="T2" fmla="*/ 0 w 2978"/>
                      <a:gd name="T3" fmla="*/ 816 h 1242"/>
                      <a:gd name="T4" fmla="*/ 263 w 2978"/>
                      <a:gd name="T5" fmla="*/ 762 h 1242"/>
                      <a:gd name="T6" fmla="*/ 241 w 2978"/>
                      <a:gd name="T7" fmla="*/ 434 h 1242"/>
                      <a:gd name="T8" fmla="*/ 269 w 2978"/>
                      <a:gd name="T9" fmla="*/ 265 h 1242"/>
                      <a:gd name="T10" fmla="*/ 322 w 2978"/>
                      <a:gd name="T11" fmla="*/ 154 h 1242"/>
                      <a:gd name="T12" fmla="*/ 885 w 2978"/>
                      <a:gd name="T13" fmla="*/ 365 h 1242"/>
                      <a:gd name="T14" fmla="*/ 923 w 2978"/>
                      <a:gd name="T15" fmla="*/ 187 h 1242"/>
                      <a:gd name="T16" fmla="*/ 960 w 2978"/>
                      <a:gd name="T17" fmla="*/ 69 h 1242"/>
                      <a:gd name="T18" fmla="*/ 991 w 2978"/>
                      <a:gd name="T19" fmla="*/ 0 h 1242"/>
                      <a:gd name="T20" fmla="*/ 1126 w 2978"/>
                      <a:gd name="T21" fmla="*/ 69 h 1242"/>
                      <a:gd name="T22" fmla="*/ 1359 w 2978"/>
                      <a:gd name="T23" fmla="*/ 210 h 1242"/>
                      <a:gd name="T24" fmla="*/ 1508 w 2978"/>
                      <a:gd name="T25" fmla="*/ 280 h 1242"/>
                      <a:gd name="T26" fmla="*/ 1686 w 2978"/>
                      <a:gd name="T27" fmla="*/ 358 h 1242"/>
                      <a:gd name="T28" fmla="*/ 1807 w 2978"/>
                      <a:gd name="T29" fmla="*/ 404 h 1242"/>
                      <a:gd name="T30" fmla="*/ 2017 w 2978"/>
                      <a:gd name="T31" fmla="*/ 349 h 1242"/>
                      <a:gd name="T32" fmla="*/ 2009 w 2978"/>
                      <a:gd name="T33" fmla="*/ 506 h 1242"/>
                      <a:gd name="T34" fmla="*/ 2107 w 2978"/>
                      <a:gd name="T35" fmla="*/ 482 h 1242"/>
                      <a:gd name="T36" fmla="*/ 2309 w 2978"/>
                      <a:gd name="T37" fmla="*/ 428 h 1242"/>
                      <a:gd name="T38" fmla="*/ 2498 w 2978"/>
                      <a:gd name="T39" fmla="*/ 349 h 1242"/>
                      <a:gd name="T40" fmla="*/ 2633 w 2978"/>
                      <a:gd name="T41" fmla="*/ 280 h 1242"/>
                      <a:gd name="T42" fmla="*/ 2693 w 2978"/>
                      <a:gd name="T43" fmla="*/ 241 h 1242"/>
                      <a:gd name="T44" fmla="*/ 2738 w 2978"/>
                      <a:gd name="T45" fmla="*/ 365 h 1242"/>
                      <a:gd name="T46" fmla="*/ 2738 w 2978"/>
                      <a:gd name="T47" fmla="*/ 451 h 1242"/>
                      <a:gd name="T48" fmla="*/ 2752 w 2978"/>
                      <a:gd name="T49" fmla="*/ 536 h 1242"/>
                      <a:gd name="T50" fmla="*/ 2738 w 2978"/>
                      <a:gd name="T51" fmla="*/ 669 h 1242"/>
                      <a:gd name="T52" fmla="*/ 2978 w 2978"/>
                      <a:gd name="T53" fmla="*/ 731 h 1242"/>
                      <a:gd name="T54" fmla="*/ 2978 w 2978"/>
                      <a:gd name="T55" fmla="*/ 1219 h 1242"/>
                      <a:gd name="T56" fmla="*/ 2408 w 2978"/>
                      <a:gd name="T57" fmla="*/ 1219 h 1242"/>
                      <a:gd name="T58" fmla="*/ 0 w 2978"/>
                      <a:gd name="T59" fmla="*/ 1242 h 12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978"/>
                      <a:gd name="T91" fmla="*/ 0 h 1242"/>
                      <a:gd name="T92" fmla="*/ 2978 w 2978"/>
                      <a:gd name="T93" fmla="*/ 1242 h 12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978" h="1242">
                        <a:moveTo>
                          <a:pt x="0" y="1242"/>
                        </a:moveTo>
                        <a:lnTo>
                          <a:pt x="0" y="816"/>
                        </a:lnTo>
                        <a:lnTo>
                          <a:pt x="263" y="762"/>
                        </a:lnTo>
                        <a:lnTo>
                          <a:pt x="241" y="434"/>
                        </a:lnTo>
                        <a:lnTo>
                          <a:pt x="269" y="265"/>
                        </a:lnTo>
                        <a:lnTo>
                          <a:pt x="322" y="154"/>
                        </a:lnTo>
                        <a:lnTo>
                          <a:pt x="885" y="365"/>
                        </a:lnTo>
                        <a:lnTo>
                          <a:pt x="923" y="187"/>
                        </a:lnTo>
                        <a:lnTo>
                          <a:pt x="960" y="69"/>
                        </a:lnTo>
                        <a:lnTo>
                          <a:pt x="991" y="0"/>
                        </a:lnTo>
                        <a:lnTo>
                          <a:pt x="1126" y="69"/>
                        </a:lnTo>
                        <a:lnTo>
                          <a:pt x="1359" y="210"/>
                        </a:lnTo>
                        <a:lnTo>
                          <a:pt x="1508" y="280"/>
                        </a:lnTo>
                        <a:lnTo>
                          <a:pt x="1686" y="358"/>
                        </a:lnTo>
                        <a:lnTo>
                          <a:pt x="1807" y="404"/>
                        </a:lnTo>
                        <a:lnTo>
                          <a:pt x="2017" y="349"/>
                        </a:lnTo>
                        <a:lnTo>
                          <a:pt x="2009" y="506"/>
                        </a:lnTo>
                        <a:lnTo>
                          <a:pt x="2107" y="482"/>
                        </a:lnTo>
                        <a:lnTo>
                          <a:pt x="2309" y="428"/>
                        </a:lnTo>
                        <a:lnTo>
                          <a:pt x="2498" y="349"/>
                        </a:lnTo>
                        <a:lnTo>
                          <a:pt x="2633" y="280"/>
                        </a:lnTo>
                        <a:lnTo>
                          <a:pt x="2693" y="241"/>
                        </a:lnTo>
                        <a:lnTo>
                          <a:pt x="2738" y="365"/>
                        </a:lnTo>
                        <a:lnTo>
                          <a:pt x="2738" y="451"/>
                        </a:lnTo>
                        <a:lnTo>
                          <a:pt x="2752" y="536"/>
                        </a:lnTo>
                        <a:lnTo>
                          <a:pt x="2738" y="669"/>
                        </a:lnTo>
                        <a:lnTo>
                          <a:pt x="2978" y="731"/>
                        </a:lnTo>
                        <a:lnTo>
                          <a:pt x="2978" y="1219"/>
                        </a:lnTo>
                        <a:lnTo>
                          <a:pt x="2408" y="1219"/>
                        </a:lnTo>
                        <a:lnTo>
                          <a:pt x="0" y="1242"/>
                        </a:lnTo>
                        <a:close/>
                      </a:path>
                    </a:pathLst>
                  </a:custGeom>
                  <a:solidFill>
                    <a:srgbClr val="FFFFFF"/>
                  </a:solidFill>
                  <a:ln w="9525">
                    <a:noFill/>
                    <a:round/>
                    <a:headEnd/>
                    <a:tailEnd/>
                  </a:ln>
                </p:spPr>
                <p:txBody>
                  <a:bodyPr/>
                  <a:lstStyle/>
                  <a:p>
                    <a:endParaRPr lang="en-US"/>
                  </a:p>
                </p:txBody>
              </p:sp>
              <p:sp>
                <p:nvSpPr>
                  <p:cNvPr id="40644" name="Freeform 201"/>
                  <p:cNvSpPr>
                    <a:spLocks/>
                  </p:cNvSpPr>
                  <p:nvPr/>
                </p:nvSpPr>
                <p:spPr bwMode="auto">
                  <a:xfrm>
                    <a:off x="3447" y="1923"/>
                    <a:ext cx="954" cy="598"/>
                  </a:xfrm>
                  <a:custGeom>
                    <a:avLst/>
                    <a:gdLst>
                      <a:gd name="T0" fmla="*/ 0 w 954"/>
                      <a:gd name="T1" fmla="*/ 598 h 598"/>
                      <a:gd name="T2" fmla="*/ 954 w 954"/>
                      <a:gd name="T3" fmla="*/ 589 h 598"/>
                      <a:gd name="T4" fmla="*/ 939 w 954"/>
                      <a:gd name="T5" fmla="*/ 211 h 598"/>
                      <a:gd name="T6" fmla="*/ 7 w 954"/>
                      <a:gd name="T7" fmla="*/ 0 h 598"/>
                      <a:gd name="T8" fmla="*/ 0 w 954"/>
                      <a:gd name="T9" fmla="*/ 598 h 598"/>
                      <a:gd name="T10" fmla="*/ 0 60000 65536"/>
                      <a:gd name="T11" fmla="*/ 0 60000 65536"/>
                      <a:gd name="T12" fmla="*/ 0 60000 65536"/>
                      <a:gd name="T13" fmla="*/ 0 60000 65536"/>
                      <a:gd name="T14" fmla="*/ 0 60000 65536"/>
                      <a:gd name="T15" fmla="*/ 0 w 954"/>
                      <a:gd name="T16" fmla="*/ 0 h 598"/>
                      <a:gd name="T17" fmla="*/ 954 w 954"/>
                      <a:gd name="T18" fmla="*/ 598 h 598"/>
                    </a:gdLst>
                    <a:ahLst/>
                    <a:cxnLst>
                      <a:cxn ang="T10">
                        <a:pos x="T0" y="T1"/>
                      </a:cxn>
                      <a:cxn ang="T11">
                        <a:pos x="T2" y="T3"/>
                      </a:cxn>
                      <a:cxn ang="T12">
                        <a:pos x="T4" y="T5"/>
                      </a:cxn>
                      <a:cxn ang="T13">
                        <a:pos x="T6" y="T7"/>
                      </a:cxn>
                      <a:cxn ang="T14">
                        <a:pos x="T8" y="T9"/>
                      </a:cxn>
                    </a:cxnLst>
                    <a:rect l="T15" t="T16" r="T17" b="T18"/>
                    <a:pathLst>
                      <a:path w="954" h="598">
                        <a:moveTo>
                          <a:pt x="0" y="598"/>
                        </a:moveTo>
                        <a:lnTo>
                          <a:pt x="954" y="589"/>
                        </a:lnTo>
                        <a:lnTo>
                          <a:pt x="939" y="211"/>
                        </a:lnTo>
                        <a:lnTo>
                          <a:pt x="7" y="0"/>
                        </a:lnTo>
                        <a:lnTo>
                          <a:pt x="0" y="598"/>
                        </a:lnTo>
                        <a:close/>
                      </a:path>
                    </a:pathLst>
                  </a:custGeom>
                  <a:solidFill>
                    <a:srgbClr val="CCCCCC"/>
                  </a:solidFill>
                  <a:ln w="9525">
                    <a:noFill/>
                    <a:round/>
                    <a:headEnd/>
                    <a:tailEnd/>
                  </a:ln>
                </p:spPr>
                <p:txBody>
                  <a:bodyPr/>
                  <a:lstStyle/>
                  <a:p>
                    <a:endParaRPr lang="en-US"/>
                  </a:p>
                </p:txBody>
              </p:sp>
              <p:sp>
                <p:nvSpPr>
                  <p:cNvPr id="40645" name="Freeform 202"/>
                  <p:cNvSpPr>
                    <a:spLocks/>
                  </p:cNvSpPr>
                  <p:nvPr/>
                </p:nvSpPr>
                <p:spPr bwMode="auto">
                  <a:xfrm>
                    <a:off x="3434" y="1923"/>
                    <a:ext cx="965" cy="335"/>
                  </a:xfrm>
                  <a:custGeom>
                    <a:avLst/>
                    <a:gdLst>
                      <a:gd name="T0" fmla="*/ 0 w 965"/>
                      <a:gd name="T1" fmla="*/ 0 h 335"/>
                      <a:gd name="T2" fmla="*/ 0 w 965"/>
                      <a:gd name="T3" fmla="*/ 133 h 335"/>
                      <a:gd name="T4" fmla="*/ 965 w 965"/>
                      <a:gd name="T5" fmla="*/ 335 h 335"/>
                      <a:gd name="T6" fmla="*/ 965 w 965"/>
                      <a:gd name="T7" fmla="*/ 211 h 335"/>
                      <a:gd name="T8" fmla="*/ 0 w 965"/>
                      <a:gd name="T9" fmla="*/ 0 h 335"/>
                      <a:gd name="T10" fmla="*/ 0 60000 65536"/>
                      <a:gd name="T11" fmla="*/ 0 60000 65536"/>
                      <a:gd name="T12" fmla="*/ 0 60000 65536"/>
                      <a:gd name="T13" fmla="*/ 0 60000 65536"/>
                      <a:gd name="T14" fmla="*/ 0 60000 65536"/>
                      <a:gd name="T15" fmla="*/ 0 w 965"/>
                      <a:gd name="T16" fmla="*/ 0 h 335"/>
                      <a:gd name="T17" fmla="*/ 965 w 965"/>
                      <a:gd name="T18" fmla="*/ 335 h 335"/>
                    </a:gdLst>
                    <a:ahLst/>
                    <a:cxnLst>
                      <a:cxn ang="T10">
                        <a:pos x="T0" y="T1"/>
                      </a:cxn>
                      <a:cxn ang="T11">
                        <a:pos x="T2" y="T3"/>
                      </a:cxn>
                      <a:cxn ang="T12">
                        <a:pos x="T4" y="T5"/>
                      </a:cxn>
                      <a:cxn ang="T13">
                        <a:pos x="T6" y="T7"/>
                      </a:cxn>
                      <a:cxn ang="T14">
                        <a:pos x="T8" y="T9"/>
                      </a:cxn>
                    </a:cxnLst>
                    <a:rect l="T15" t="T16" r="T17" b="T18"/>
                    <a:pathLst>
                      <a:path w="965" h="335">
                        <a:moveTo>
                          <a:pt x="0" y="0"/>
                        </a:moveTo>
                        <a:lnTo>
                          <a:pt x="0" y="133"/>
                        </a:lnTo>
                        <a:lnTo>
                          <a:pt x="965" y="335"/>
                        </a:lnTo>
                        <a:lnTo>
                          <a:pt x="965" y="211"/>
                        </a:lnTo>
                        <a:lnTo>
                          <a:pt x="0" y="0"/>
                        </a:lnTo>
                        <a:close/>
                      </a:path>
                    </a:pathLst>
                  </a:custGeom>
                  <a:solidFill>
                    <a:srgbClr val="AFAFAF"/>
                  </a:solidFill>
                  <a:ln w="9525">
                    <a:noFill/>
                    <a:round/>
                    <a:headEnd/>
                    <a:tailEnd/>
                  </a:ln>
                </p:spPr>
                <p:txBody>
                  <a:bodyPr/>
                  <a:lstStyle/>
                  <a:p>
                    <a:endParaRPr lang="en-US"/>
                  </a:p>
                </p:txBody>
              </p:sp>
              <p:sp>
                <p:nvSpPr>
                  <p:cNvPr id="40646" name="Freeform 203"/>
                  <p:cNvSpPr>
                    <a:spLocks/>
                  </p:cNvSpPr>
                  <p:nvPr/>
                </p:nvSpPr>
                <p:spPr bwMode="auto">
                  <a:xfrm>
                    <a:off x="1693" y="1806"/>
                    <a:ext cx="1223" cy="319"/>
                  </a:xfrm>
                  <a:custGeom>
                    <a:avLst/>
                    <a:gdLst>
                      <a:gd name="T0" fmla="*/ 0 w 1223"/>
                      <a:gd name="T1" fmla="*/ 171 h 319"/>
                      <a:gd name="T2" fmla="*/ 818 w 1223"/>
                      <a:gd name="T3" fmla="*/ 0 h 319"/>
                      <a:gd name="T4" fmla="*/ 1223 w 1223"/>
                      <a:gd name="T5" fmla="*/ 48 h 319"/>
                      <a:gd name="T6" fmla="*/ 15 w 1223"/>
                      <a:gd name="T7" fmla="*/ 319 h 319"/>
                      <a:gd name="T8" fmla="*/ 0 w 1223"/>
                      <a:gd name="T9" fmla="*/ 171 h 319"/>
                      <a:gd name="T10" fmla="*/ 0 60000 65536"/>
                      <a:gd name="T11" fmla="*/ 0 60000 65536"/>
                      <a:gd name="T12" fmla="*/ 0 60000 65536"/>
                      <a:gd name="T13" fmla="*/ 0 60000 65536"/>
                      <a:gd name="T14" fmla="*/ 0 60000 65536"/>
                      <a:gd name="T15" fmla="*/ 0 w 1223"/>
                      <a:gd name="T16" fmla="*/ 0 h 319"/>
                      <a:gd name="T17" fmla="*/ 1223 w 1223"/>
                      <a:gd name="T18" fmla="*/ 319 h 319"/>
                    </a:gdLst>
                    <a:ahLst/>
                    <a:cxnLst>
                      <a:cxn ang="T10">
                        <a:pos x="T0" y="T1"/>
                      </a:cxn>
                      <a:cxn ang="T11">
                        <a:pos x="T2" y="T3"/>
                      </a:cxn>
                      <a:cxn ang="T12">
                        <a:pos x="T4" y="T5"/>
                      </a:cxn>
                      <a:cxn ang="T13">
                        <a:pos x="T6" y="T7"/>
                      </a:cxn>
                      <a:cxn ang="T14">
                        <a:pos x="T8" y="T9"/>
                      </a:cxn>
                    </a:cxnLst>
                    <a:rect l="T15" t="T16" r="T17" b="T18"/>
                    <a:pathLst>
                      <a:path w="1223" h="319">
                        <a:moveTo>
                          <a:pt x="0" y="171"/>
                        </a:moveTo>
                        <a:lnTo>
                          <a:pt x="818" y="0"/>
                        </a:lnTo>
                        <a:lnTo>
                          <a:pt x="1223" y="48"/>
                        </a:lnTo>
                        <a:lnTo>
                          <a:pt x="15" y="319"/>
                        </a:lnTo>
                        <a:lnTo>
                          <a:pt x="0" y="171"/>
                        </a:lnTo>
                        <a:close/>
                      </a:path>
                    </a:pathLst>
                  </a:custGeom>
                  <a:solidFill>
                    <a:srgbClr val="CCCCCC"/>
                  </a:solidFill>
                  <a:ln w="9525">
                    <a:noFill/>
                    <a:round/>
                    <a:headEnd/>
                    <a:tailEnd/>
                  </a:ln>
                </p:spPr>
                <p:txBody>
                  <a:bodyPr/>
                  <a:lstStyle/>
                  <a:p>
                    <a:endParaRPr lang="en-US"/>
                  </a:p>
                </p:txBody>
              </p:sp>
              <p:sp>
                <p:nvSpPr>
                  <p:cNvPr id="40647" name="Freeform 204"/>
                  <p:cNvSpPr>
                    <a:spLocks/>
                  </p:cNvSpPr>
                  <p:nvPr/>
                </p:nvSpPr>
                <p:spPr bwMode="auto">
                  <a:xfrm>
                    <a:off x="1438" y="1760"/>
                    <a:ext cx="2009" cy="574"/>
                  </a:xfrm>
                  <a:custGeom>
                    <a:avLst/>
                    <a:gdLst>
                      <a:gd name="T0" fmla="*/ 0 w 2009"/>
                      <a:gd name="T1" fmla="*/ 574 h 574"/>
                      <a:gd name="T2" fmla="*/ 1987 w 2009"/>
                      <a:gd name="T3" fmla="*/ 124 h 574"/>
                      <a:gd name="T4" fmla="*/ 2009 w 2009"/>
                      <a:gd name="T5" fmla="*/ 0 h 574"/>
                      <a:gd name="T6" fmla="*/ 0 w 2009"/>
                      <a:gd name="T7" fmla="*/ 443 h 574"/>
                      <a:gd name="T8" fmla="*/ 0 w 2009"/>
                      <a:gd name="T9" fmla="*/ 574 h 574"/>
                      <a:gd name="T10" fmla="*/ 0 60000 65536"/>
                      <a:gd name="T11" fmla="*/ 0 60000 65536"/>
                      <a:gd name="T12" fmla="*/ 0 60000 65536"/>
                      <a:gd name="T13" fmla="*/ 0 60000 65536"/>
                      <a:gd name="T14" fmla="*/ 0 60000 65536"/>
                      <a:gd name="T15" fmla="*/ 0 w 2009"/>
                      <a:gd name="T16" fmla="*/ 0 h 574"/>
                      <a:gd name="T17" fmla="*/ 2009 w 2009"/>
                      <a:gd name="T18" fmla="*/ 574 h 574"/>
                    </a:gdLst>
                    <a:ahLst/>
                    <a:cxnLst>
                      <a:cxn ang="T10">
                        <a:pos x="T0" y="T1"/>
                      </a:cxn>
                      <a:cxn ang="T11">
                        <a:pos x="T2" y="T3"/>
                      </a:cxn>
                      <a:cxn ang="T12">
                        <a:pos x="T4" y="T5"/>
                      </a:cxn>
                      <a:cxn ang="T13">
                        <a:pos x="T6" y="T7"/>
                      </a:cxn>
                      <a:cxn ang="T14">
                        <a:pos x="T8" y="T9"/>
                      </a:cxn>
                    </a:cxnLst>
                    <a:rect l="T15" t="T16" r="T17" b="T18"/>
                    <a:pathLst>
                      <a:path w="2009" h="574">
                        <a:moveTo>
                          <a:pt x="0" y="574"/>
                        </a:moveTo>
                        <a:lnTo>
                          <a:pt x="1987" y="124"/>
                        </a:lnTo>
                        <a:lnTo>
                          <a:pt x="2009" y="0"/>
                        </a:lnTo>
                        <a:lnTo>
                          <a:pt x="0" y="443"/>
                        </a:lnTo>
                        <a:lnTo>
                          <a:pt x="0" y="574"/>
                        </a:lnTo>
                        <a:close/>
                      </a:path>
                    </a:pathLst>
                  </a:custGeom>
                  <a:solidFill>
                    <a:srgbClr val="CCCCCC"/>
                  </a:solidFill>
                  <a:ln w="9525">
                    <a:noFill/>
                    <a:round/>
                    <a:headEnd/>
                    <a:tailEnd/>
                  </a:ln>
                </p:spPr>
                <p:txBody>
                  <a:bodyPr/>
                  <a:lstStyle/>
                  <a:p>
                    <a:endParaRPr lang="en-US"/>
                  </a:p>
                </p:txBody>
              </p:sp>
              <p:sp>
                <p:nvSpPr>
                  <p:cNvPr id="40648" name="Freeform 205"/>
                  <p:cNvSpPr>
                    <a:spLocks/>
                  </p:cNvSpPr>
                  <p:nvPr/>
                </p:nvSpPr>
                <p:spPr bwMode="auto">
                  <a:xfrm>
                    <a:off x="2158" y="2212"/>
                    <a:ext cx="1274" cy="324"/>
                  </a:xfrm>
                  <a:custGeom>
                    <a:avLst/>
                    <a:gdLst>
                      <a:gd name="T0" fmla="*/ 1274 w 1274"/>
                      <a:gd name="T1" fmla="*/ 15 h 324"/>
                      <a:gd name="T2" fmla="*/ 1116 w 1274"/>
                      <a:gd name="T3" fmla="*/ 324 h 324"/>
                      <a:gd name="T4" fmla="*/ 0 w 1274"/>
                      <a:gd name="T5" fmla="*/ 324 h 324"/>
                      <a:gd name="T6" fmla="*/ 269 w 1274"/>
                      <a:gd name="T7" fmla="*/ 0 h 324"/>
                      <a:gd name="T8" fmla="*/ 1274 w 1274"/>
                      <a:gd name="T9" fmla="*/ 15 h 324"/>
                      <a:gd name="T10" fmla="*/ 0 60000 65536"/>
                      <a:gd name="T11" fmla="*/ 0 60000 65536"/>
                      <a:gd name="T12" fmla="*/ 0 60000 65536"/>
                      <a:gd name="T13" fmla="*/ 0 60000 65536"/>
                      <a:gd name="T14" fmla="*/ 0 60000 65536"/>
                      <a:gd name="T15" fmla="*/ 0 w 1274"/>
                      <a:gd name="T16" fmla="*/ 0 h 324"/>
                      <a:gd name="T17" fmla="*/ 1274 w 1274"/>
                      <a:gd name="T18" fmla="*/ 324 h 324"/>
                    </a:gdLst>
                    <a:ahLst/>
                    <a:cxnLst>
                      <a:cxn ang="T10">
                        <a:pos x="T0" y="T1"/>
                      </a:cxn>
                      <a:cxn ang="T11">
                        <a:pos x="T2" y="T3"/>
                      </a:cxn>
                      <a:cxn ang="T12">
                        <a:pos x="T4" y="T5"/>
                      </a:cxn>
                      <a:cxn ang="T13">
                        <a:pos x="T6" y="T7"/>
                      </a:cxn>
                      <a:cxn ang="T14">
                        <a:pos x="T8" y="T9"/>
                      </a:cxn>
                    </a:cxnLst>
                    <a:rect l="T15" t="T16" r="T17" b="T18"/>
                    <a:pathLst>
                      <a:path w="1274" h="324">
                        <a:moveTo>
                          <a:pt x="1274" y="15"/>
                        </a:moveTo>
                        <a:lnTo>
                          <a:pt x="1116" y="324"/>
                        </a:lnTo>
                        <a:lnTo>
                          <a:pt x="0" y="324"/>
                        </a:lnTo>
                        <a:lnTo>
                          <a:pt x="269" y="0"/>
                        </a:lnTo>
                        <a:lnTo>
                          <a:pt x="1274" y="15"/>
                        </a:lnTo>
                        <a:close/>
                      </a:path>
                    </a:pathLst>
                  </a:custGeom>
                  <a:solidFill>
                    <a:srgbClr val="CCCCCC"/>
                  </a:solidFill>
                  <a:ln w="9525">
                    <a:noFill/>
                    <a:round/>
                    <a:headEnd/>
                    <a:tailEnd/>
                  </a:ln>
                </p:spPr>
                <p:txBody>
                  <a:bodyPr/>
                  <a:lstStyle/>
                  <a:p>
                    <a:endParaRPr lang="en-US"/>
                  </a:p>
                </p:txBody>
              </p:sp>
              <p:sp>
                <p:nvSpPr>
                  <p:cNvPr id="40649" name="Freeform 206"/>
                  <p:cNvSpPr>
                    <a:spLocks/>
                  </p:cNvSpPr>
                  <p:nvPr/>
                </p:nvSpPr>
                <p:spPr bwMode="auto">
                  <a:xfrm>
                    <a:off x="3491" y="1628"/>
                    <a:ext cx="691" cy="412"/>
                  </a:xfrm>
                  <a:custGeom>
                    <a:avLst/>
                    <a:gdLst>
                      <a:gd name="T0" fmla="*/ 31 w 691"/>
                      <a:gd name="T1" fmla="*/ 241 h 412"/>
                      <a:gd name="T2" fmla="*/ 248 w 691"/>
                      <a:gd name="T3" fmla="*/ 193 h 412"/>
                      <a:gd name="T4" fmla="*/ 406 w 691"/>
                      <a:gd name="T5" fmla="*/ 117 h 412"/>
                      <a:gd name="T6" fmla="*/ 533 w 691"/>
                      <a:gd name="T7" fmla="*/ 63 h 412"/>
                      <a:gd name="T8" fmla="*/ 632 w 691"/>
                      <a:gd name="T9" fmla="*/ 0 h 412"/>
                      <a:gd name="T10" fmla="*/ 684 w 691"/>
                      <a:gd name="T11" fmla="*/ 124 h 412"/>
                      <a:gd name="T12" fmla="*/ 691 w 691"/>
                      <a:gd name="T13" fmla="*/ 241 h 412"/>
                      <a:gd name="T14" fmla="*/ 684 w 691"/>
                      <a:gd name="T15" fmla="*/ 343 h 412"/>
                      <a:gd name="T16" fmla="*/ 669 w 691"/>
                      <a:gd name="T17" fmla="*/ 412 h 412"/>
                      <a:gd name="T18" fmla="*/ 136 w 691"/>
                      <a:gd name="T19" fmla="*/ 319 h 412"/>
                      <a:gd name="T20" fmla="*/ 0 w 691"/>
                      <a:gd name="T21" fmla="*/ 287 h 412"/>
                      <a:gd name="T22" fmla="*/ 31 w 691"/>
                      <a:gd name="T23" fmla="*/ 241 h 4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91"/>
                      <a:gd name="T37" fmla="*/ 0 h 412"/>
                      <a:gd name="T38" fmla="*/ 691 w 691"/>
                      <a:gd name="T39" fmla="*/ 412 h 4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91" h="412">
                        <a:moveTo>
                          <a:pt x="31" y="241"/>
                        </a:moveTo>
                        <a:lnTo>
                          <a:pt x="248" y="193"/>
                        </a:lnTo>
                        <a:lnTo>
                          <a:pt x="406" y="117"/>
                        </a:lnTo>
                        <a:lnTo>
                          <a:pt x="533" y="63"/>
                        </a:lnTo>
                        <a:lnTo>
                          <a:pt x="632" y="0"/>
                        </a:lnTo>
                        <a:lnTo>
                          <a:pt x="684" y="124"/>
                        </a:lnTo>
                        <a:lnTo>
                          <a:pt x="691" y="241"/>
                        </a:lnTo>
                        <a:lnTo>
                          <a:pt x="684" y="343"/>
                        </a:lnTo>
                        <a:lnTo>
                          <a:pt x="669" y="412"/>
                        </a:lnTo>
                        <a:lnTo>
                          <a:pt x="136" y="319"/>
                        </a:lnTo>
                        <a:lnTo>
                          <a:pt x="0" y="287"/>
                        </a:lnTo>
                        <a:lnTo>
                          <a:pt x="31" y="241"/>
                        </a:lnTo>
                        <a:close/>
                      </a:path>
                    </a:pathLst>
                  </a:custGeom>
                  <a:solidFill>
                    <a:srgbClr val="CCCCCC"/>
                  </a:solidFill>
                  <a:ln w="9525">
                    <a:noFill/>
                    <a:round/>
                    <a:headEnd/>
                    <a:tailEnd/>
                  </a:ln>
                </p:spPr>
                <p:txBody>
                  <a:bodyPr/>
                  <a:lstStyle/>
                  <a:p>
                    <a:endParaRPr lang="en-US"/>
                  </a:p>
                </p:txBody>
              </p:sp>
              <p:sp>
                <p:nvSpPr>
                  <p:cNvPr id="40650" name="Freeform 207"/>
                  <p:cNvSpPr>
                    <a:spLocks/>
                  </p:cNvSpPr>
                  <p:nvPr/>
                </p:nvSpPr>
                <p:spPr bwMode="auto">
                  <a:xfrm>
                    <a:off x="2309" y="1511"/>
                    <a:ext cx="785" cy="349"/>
                  </a:xfrm>
                  <a:custGeom>
                    <a:avLst/>
                    <a:gdLst>
                      <a:gd name="T0" fmla="*/ 0 w 785"/>
                      <a:gd name="T1" fmla="*/ 234 h 349"/>
                      <a:gd name="T2" fmla="*/ 232 w 785"/>
                      <a:gd name="T3" fmla="*/ 288 h 349"/>
                      <a:gd name="T4" fmla="*/ 465 w 785"/>
                      <a:gd name="T5" fmla="*/ 334 h 349"/>
                      <a:gd name="T6" fmla="*/ 599 w 785"/>
                      <a:gd name="T7" fmla="*/ 349 h 349"/>
                      <a:gd name="T8" fmla="*/ 785 w 785"/>
                      <a:gd name="T9" fmla="*/ 310 h 349"/>
                      <a:gd name="T10" fmla="*/ 784 w 785"/>
                      <a:gd name="T11" fmla="*/ 310 h 349"/>
                      <a:gd name="T12" fmla="*/ 779 w 785"/>
                      <a:gd name="T13" fmla="*/ 309 h 349"/>
                      <a:gd name="T14" fmla="*/ 768 w 785"/>
                      <a:gd name="T15" fmla="*/ 307 h 349"/>
                      <a:gd name="T16" fmla="*/ 755 w 785"/>
                      <a:gd name="T17" fmla="*/ 305 h 349"/>
                      <a:gd name="T18" fmla="*/ 739 w 785"/>
                      <a:gd name="T19" fmla="*/ 302 h 349"/>
                      <a:gd name="T20" fmla="*/ 719 w 785"/>
                      <a:gd name="T21" fmla="*/ 298 h 349"/>
                      <a:gd name="T22" fmla="*/ 695 w 785"/>
                      <a:gd name="T23" fmla="*/ 293 h 349"/>
                      <a:gd name="T24" fmla="*/ 670 w 785"/>
                      <a:gd name="T25" fmla="*/ 287 h 349"/>
                      <a:gd name="T26" fmla="*/ 639 w 785"/>
                      <a:gd name="T27" fmla="*/ 280 h 349"/>
                      <a:gd name="T28" fmla="*/ 607 w 785"/>
                      <a:gd name="T29" fmla="*/ 271 h 349"/>
                      <a:gd name="T30" fmla="*/ 571 w 785"/>
                      <a:gd name="T31" fmla="*/ 261 h 349"/>
                      <a:gd name="T32" fmla="*/ 534 w 785"/>
                      <a:gd name="T33" fmla="*/ 249 h 349"/>
                      <a:gd name="T34" fmla="*/ 492 w 785"/>
                      <a:gd name="T35" fmla="*/ 236 h 349"/>
                      <a:gd name="T36" fmla="*/ 448 w 785"/>
                      <a:gd name="T37" fmla="*/ 222 h 349"/>
                      <a:gd name="T38" fmla="*/ 402 w 785"/>
                      <a:gd name="T39" fmla="*/ 205 h 349"/>
                      <a:gd name="T40" fmla="*/ 353 w 785"/>
                      <a:gd name="T41" fmla="*/ 186 h 349"/>
                      <a:gd name="T42" fmla="*/ 308 w 785"/>
                      <a:gd name="T43" fmla="*/ 169 h 349"/>
                      <a:gd name="T44" fmla="*/ 269 w 785"/>
                      <a:gd name="T45" fmla="*/ 151 h 349"/>
                      <a:gd name="T46" fmla="*/ 234 w 785"/>
                      <a:gd name="T47" fmla="*/ 134 h 349"/>
                      <a:gd name="T48" fmla="*/ 203 w 785"/>
                      <a:gd name="T49" fmla="*/ 117 h 349"/>
                      <a:gd name="T50" fmla="*/ 176 w 785"/>
                      <a:gd name="T51" fmla="*/ 102 h 349"/>
                      <a:gd name="T52" fmla="*/ 152 w 785"/>
                      <a:gd name="T53" fmla="*/ 86 h 349"/>
                      <a:gd name="T54" fmla="*/ 134 w 785"/>
                      <a:gd name="T55" fmla="*/ 71 h 349"/>
                      <a:gd name="T56" fmla="*/ 117 w 785"/>
                      <a:gd name="T57" fmla="*/ 57 h 349"/>
                      <a:gd name="T58" fmla="*/ 103 w 785"/>
                      <a:gd name="T59" fmla="*/ 46 h 349"/>
                      <a:gd name="T60" fmla="*/ 91 w 785"/>
                      <a:gd name="T61" fmla="*/ 34 h 349"/>
                      <a:gd name="T62" fmla="*/ 83 w 785"/>
                      <a:gd name="T63" fmla="*/ 24 h 349"/>
                      <a:gd name="T64" fmla="*/ 76 w 785"/>
                      <a:gd name="T65" fmla="*/ 15 h 349"/>
                      <a:gd name="T66" fmla="*/ 71 w 785"/>
                      <a:gd name="T67" fmla="*/ 8 h 349"/>
                      <a:gd name="T68" fmla="*/ 67 w 785"/>
                      <a:gd name="T69" fmla="*/ 3 h 349"/>
                      <a:gd name="T70" fmla="*/ 66 w 785"/>
                      <a:gd name="T71" fmla="*/ 1 h 349"/>
                      <a:gd name="T72" fmla="*/ 66 w 785"/>
                      <a:gd name="T73" fmla="*/ 0 h 349"/>
                      <a:gd name="T74" fmla="*/ 0 w 785"/>
                      <a:gd name="T75" fmla="*/ 234 h 34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85"/>
                      <a:gd name="T115" fmla="*/ 0 h 349"/>
                      <a:gd name="T116" fmla="*/ 785 w 785"/>
                      <a:gd name="T117" fmla="*/ 349 h 34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85" h="349">
                        <a:moveTo>
                          <a:pt x="0" y="234"/>
                        </a:moveTo>
                        <a:lnTo>
                          <a:pt x="232" y="288"/>
                        </a:lnTo>
                        <a:lnTo>
                          <a:pt x="465" y="334"/>
                        </a:lnTo>
                        <a:lnTo>
                          <a:pt x="599" y="349"/>
                        </a:lnTo>
                        <a:lnTo>
                          <a:pt x="785" y="310"/>
                        </a:lnTo>
                        <a:lnTo>
                          <a:pt x="784" y="310"/>
                        </a:lnTo>
                        <a:lnTo>
                          <a:pt x="779" y="309"/>
                        </a:lnTo>
                        <a:lnTo>
                          <a:pt x="768" y="307"/>
                        </a:lnTo>
                        <a:lnTo>
                          <a:pt x="755" y="305"/>
                        </a:lnTo>
                        <a:lnTo>
                          <a:pt x="739" y="302"/>
                        </a:lnTo>
                        <a:lnTo>
                          <a:pt x="719" y="298"/>
                        </a:lnTo>
                        <a:lnTo>
                          <a:pt x="695" y="293"/>
                        </a:lnTo>
                        <a:lnTo>
                          <a:pt x="670" y="287"/>
                        </a:lnTo>
                        <a:lnTo>
                          <a:pt x="639" y="280"/>
                        </a:lnTo>
                        <a:lnTo>
                          <a:pt x="607" y="271"/>
                        </a:lnTo>
                        <a:lnTo>
                          <a:pt x="571" y="261"/>
                        </a:lnTo>
                        <a:lnTo>
                          <a:pt x="534" y="249"/>
                        </a:lnTo>
                        <a:lnTo>
                          <a:pt x="492" y="236"/>
                        </a:lnTo>
                        <a:lnTo>
                          <a:pt x="448" y="222"/>
                        </a:lnTo>
                        <a:lnTo>
                          <a:pt x="402" y="205"/>
                        </a:lnTo>
                        <a:lnTo>
                          <a:pt x="353" y="186"/>
                        </a:lnTo>
                        <a:lnTo>
                          <a:pt x="308" y="169"/>
                        </a:lnTo>
                        <a:lnTo>
                          <a:pt x="269" y="151"/>
                        </a:lnTo>
                        <a:lnTo>
                          <a:pt x="234" y="134"/>
                        </a:lnTo>
                        <a:lnTo>
                          <a:pt x="203" y="117"/>
                        </a:lnTo>
                        <a:lnTo>
                          <a:pt x="176" y="102"/>
                        </a:lnTo>
                        <a:lnTo>
                          <a:pt x="152" y="86"/>
                        </a:lnTo>
                        <a:lnTo>
                          <a:pt x="134" y="71"/>
                        </a:lnTo>
                        <a:lnTo>
                          <a:pt x="117" y="57"/>
                        </a:lnTo>
                        <a:lnTo>
                          <a:pt x="103" y="46"/>
                        </a:lnTo>
                        <a:lnTo>
                          <a:pt x="91" y="34"/>
                        </a:lnTo>
                        <a:lnTo>
                          <a:pt x="83" y="24"/>
                        </a:lnTo>
                        <a:lnTo>
                          <a:pt x="76" y="15"/>
                        </a:lnTo>
                        <a:lnTo>
                          <a:pt x="71" y="8"/>
                        </a:lnTo>
                        <a:lnTo>
                          <a:pt x="67" y="3"/>
                        </a:lnTo>
                        <a:lnTo>
                          <a:pt x="66" y="1"/>
                        </a:lnTo>
                        <a:lnTo>
                          <a:pt x="66" y="0"/>
                        </a:lnTo>
                        <a:lnTo>
                          <a:pt x="0" y="234"/>
                        </a:lnTo>
                        <a:close/>
                      </a:path>
                    </a:pathLst>
                  </a:custGeom>
                  <a:solidFill>
                    <a:srgbClr val="CCCCCC"/>
                  </a:solidFill>
                  <a:ln w="9525">
                    <a:noFill/>
                    <a:round/>
                    <a:headEnd/>
                    <a:tailEnd/>
                  </a:ln>
                </p:spPr>
                <p:txBody>
                  <a:bodyPr/>
                  <a:lstStyle/>
                  <a:p>
                    <a:endParaRPr lang="en-US"/>
                  </a:p>
                </p:txBody>
              </p:sp>
              <p:sp>
                <p:nvSpPr>
                  <p:cNvPr id="40651" name="Freeform 208"/>
                  <p:cNvSpPr>
                    <a:spLocks/>
                  </p:cNvSpPr>
                  <p:nvPr/>
                </p:nvSpPr>
                <p:spPr bwMode="auto">
                  <a:xfrm>
                    <a:off x="1647" y="1477"/>
                    <a:ext cx="1368" cy="682"/>
                  </a:xfrm>
                  <a:custGeom>
                    <a:avLst/>
                    <a:gdLst>
                      <a:gd name="T0" fmla="*/ 74 w 1368"/>
                      <a:gd name="T1" fmla="*/ 638 h 682"/>
                      <a:gd name="T2" fmla="*/ 61 w 1368"/>
                      <a:gd name="T3" fmla="*/ 555 h 682"/>
                      <a:gd name="T4" fmla="*/ 57 w 1368"/>
                      <a:gd name="T5" fmla="*/ 444 h 682"/>
                      <a:gd name="T6" fmla="*/ 64 w 1368"/>
                      <a:gd name="T7" fmla="*/ 331 h 682"/>
                      <a:gd name="T8" fmla="*/ 80 w 1368"/>
                      <a:gd name="T9" fmla="*/ 227 h 682"/>
                      <a:gd name="T10" fmla="*/ 105 w 1368"/>
                      <a:gd name="T11" fmla="*/ 136 h 682"/>
                      <a:gd name="T12" fmla="*/ 124 w 1368"/>
                      <a:gd name="T13" fmla="*/ 97 h 682"/>
                      <a:gd name="T14" fmla="*/ 149 w 1368"/>
                      <a:gd name="T15" fmla="*/ 108 h 682"/>
                      <a:gd name="T16" fmla="*/ 195 w 1368"/>
                      <a:gd name="T17" fmla="*/ 129 h 682"/>
                      <a:gd name="T18" fmla="*/ 261 w 1368"/>
                      <a:gd name="T19" fmla="*/ 156 h 682"/>
                      <a:gd name="T20" fmla="*/ 344 w 1368"/>
                      <a:gd name="T21" fmla="*/ 190 h 682"/>
                      <a:gd name="T22" fmla="*/ 441 w 1368"/>
                      <a:gd name="T23" fmla="*/ 224 h 682"/>
                      <a:gd name="T24" fmla="*/ 548 w 1368"/>
                      <a:gd name="T25" fmla="*/ 259 h 682"/>
                      <a:gd name="T26" fmla="*/ 662 w 1368"/>
                      <a:gd name="T27" fmla="*/ 293 h 682"/>
                      <a:gd name="T28" fmla="*/ 782 w 1368"/>
                      <a:gd name="T29" fmla="*/ 324 h 682"/>
                      <a:gd name="T30" fmla="*/ 903 w 1368"/>
                      <a:gd name="T31" fmla="*/ 348 h 682"/>
                      <a:gd name="T32" fmla="*/ 1016 w 1368"/>
                      <a:gd name="T33" fmla="*/ 368 h 682"/>
                      <a:gd name="T34" fmla="*/ 1121 w 1368"/>
                      <a:gd name="T35" fmla="*/ 383 h 682"/>
                      <a:gd name="T36" fmla="*/ 1211 w 1368"/>
                      <a:gd name="T37" fmla="*/ 395 h 682"/>
                      <a:gd name="T38" fmla="*/ 1284 w 1368"/>
                      <a:gd name="T39" fmla="*/ 404 h 682"/>
                      <a:gd name="T40" fmla="*/ 1335 w 1368"/>
                      <a:gd name="T41" fmla="*/ 409 h 682"/>
                      <a:gd name="T42" fmla="*/ 1364 w 1368"/>
                      <a:gd name="T43" fmla="*/ 411 h 682"/>
                      <a:gd name="T44" fmla="*/ 1313 w 1368"/>
                      <a:gd name="T45" fmla="*/ 361 h 682"/>
                      <a:gd name="T46" fmla="*/ 1300 w 1368"/>
                      <a:gd name="T47" fmla="*/ 360 h 682"/>
                      <a:gd name="T48" fmla="*/ 1259 w 1368"/>
                      <a:gd name="T49" fmla="*/ 355 h 682"/>
                      <a:gd name="T50" fmla="*/ 1196 w 1368"/>
                      <a:gd name="T51" fmla="*/ 346 h 682"/>
                      <a:gd name="T52" fmla="*/ 1113 w 1368"/>
                      <a:gd name="T53" fmla="*/ 334 h 682"/>
                      <a:gd name="T54" fmla="*/ 1016 w 1368"/>
                      <a:gd name="T55" fmla="*/ 317 h 682"/>
                      <a:gd name="T56" fmla="*/ 908 w 1368"/>
                      <a:gd name="T57" fmla="*/ 295 h 682"/>
                      <a:gd name="T58" fmla="*/ 791 w 1368"/>
                      <a:gd name="T59" fmla="*/ 268 h 682"/>
                      <a:gd name="T60" fmla="*/ 668 w 1368"/>
                      <a:gd name="T61" fmla="*/ 236 h 682"/>
                      <a:gd name="T62" fmla="*/ 553 w 1368"/>
                      <a:gd name="T63" fmla="*/ 200 h 682"/>
                      <a:gd name="T64" fmla="*/ 443 w 1368"/>
                      <a:gd name="T65" fmla="*/ 161 h 682"/>
                      <a:gd name="T66" fmla="*/ 343 w 1368"/>
                      <a:gd name="T67" fmla="*/ 122 h 682"/>
                      <a:gd name="T68" fmla="*/ 254 w 1368"/>
                      <a:gd name="T69" fmla="*/ 85 h 682"/>
                      <a:gd name="T70" fmla="*/ 180 w 1368"/>
                      <a:gd name="T71" fmla="*/ 51 h 682"/>
                      <a:gd name="T72" fmla="*/ 124 w 1368"/>
                      <a:gd name="T73" fmla="*/ 24 h 682"/>
                      <a:gd name="T74" fmla="*/ 88 w 1368"/>
                      <a:gd name="T75" fmla="*/ 7 h 682"/>
                      <a:gd name="T76" fmla="*/ 76 w 1368"/>
                      <a:gd name="T77" fmla="*/ 0 h 682"/>
                      <a:gd name="T78" fmla="*/ 44 w 1368"/>
                      <a:gd name="T79" fmla="*/ 83 h 682"/>
                      <a:gd name="T80" fmla="*/ 20 w 1368"/>
                      <a:gd name="T81" fmla="*/ 180 h 682"/>
                      <a:gd name="T82" fmla="*/ 5 w 1368"/>
                      <a:gd name="T83" fmla="*/ 290 h 682"/>
                      <a:gd name="T84" fmla="*/ 0 w 1368"/>
                      <a:gd name="T85" fmla="*/ 407 h 682"/>
                      <a:gd name="T86" fmla="*/ 7 w 1368"/>
                      <a:gd name="T87" fmla="*/ 548 h 682"/>
                      <a:gd name="T88" fmla="*/ 24 w 1368"/>
                      <a:gd name="T89" fmla="*/ 680 h 68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68"/>
                      <a:gd name="T136" fmla="*/ 0 h 682"/>
                      <a:gd name="T137" fmla="*/ 1368 w 1368"/>
                      <a:gd name="T138" fmla="*/ 682 h 68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68" h="682">
                        <a:moveTo>
                          <a:pt x="83" y="682"/>
                        </a:moveTo>
                        <a:lnTo>
                          <a:pt x="74" y="638"/>
                        </a:lnTo>
                        <a:lnTo>
                          <a:pt x="66" y="597"/>
                        </a:lnTo>
                        <a:lnTo>
                          <a:pt x="61" y="555"/>
                        </a:lnTo>
                        <a:lnTo>
                          <a:pt x="57" y="504"/>
                        </a:lnTo>
                        <a:lnTo>
                          <a:pt x="57" y="444"/>
                        </a:lnTo>
                        <a:lnTo>
                          <a:pt x="59" y="387"/>
                        </a:lnTo>
                        <a:lnTo>
                          <a:pt x="64" y="331"/>
                        </a:lnTo>
                        <a:lnTo>
                          <a:pt x="71" y="276"/>
                        </a:lnTo>
                        <a:lnTo>
                          <a:pt x="80" y="227"/>
                        </a:lnTo>
                        <a:lnTo>
                          <a:pt x="91" y="180"/>
                        </a:lnTo>
                        <a:lnTo>
                          <a:pt x="105" y="136"/>
                        </a:lnTo>
                        <a:lnTo>
                          <a:pt x="120" y="95"/>
                        </a:lnTo>
                        <a:lnTo>
                          <a:pt x="124" y="97"/>
                        </a:lnTo>
                        <a:lnTo>
                          <a:pt x="134" y="102"/>
                        </a:lnTo>
                        <a:lnTo>
                          <a:pt x="149" y="108"/>
                        </a:lnTo>
                        <a:lnTo>
                          <a:pt x="169" y="117"/>
                        </a:lnTo>
                        <a:lnTo>
                          <a:pt x="195" y="129"/>
                        </a:lnTo>
                        <a:lnTo>
                          <a:pt x="225" y="142"/>
                        </a:lnTo>
                        <a:lnTo>
                          <a:pt x="261" y="156"/>
                        </a:lnTo>
                        <a:lnTo>
                          <a:pt x="302" y="173"/>
                        </a:lnTo>
                        <a:lnTo>
                          <a:pt x="344" y="190"/>
                        </a:lnTo>
                        <a:lnTo>
                          <a:pt x="390" y="207"/>
                        </a:lnTo>
                        <a:lnTo>
                          <a:pt x="441" y="224"/>
                        </a:lnTo>
                        <a:lnTo>
                          <a:pt x="492" y="243"/>
                        </a:lnTo>
                        <a:lnTo>
                          <a:pt x="548" y="259"/>
                        </a:lnTo>
                        <a:lnTo>
                          <a:pt x="604" y="276"/>
                        </a:lnTo>
                        <a:lnTo>
                          <a:pt x="662" y="293"/>
                        </a:lnTo>
                        <a:lnTo>
                          <a:pt x="721" y="309"/>
                        </a:lnTo>
                        <a:lnTo>
                          <a:pt x="782" y="324"/>
                        </a:lnTo>
                        <a:lnTo>
                          <a:pt x="843" y="336"/>
                        </a:lnTo>
                        <a:lnTo>
                          <a:pt x="903" y="348"/>
                        </a:lnTo>
                        <a:lnTo>
                          <a:pt x="960" y="360"/>
                        </a:lnTo>
                        <a:lnTo>
                          <a:pt x="1016" y="368"/>
                        </a:lnTo>
                        <a:lnTo>
                          <a:pt x="1071" y="377"/>
                        </a:lnTo>
                        <a:lnTo>
                          <a:pt x="1121" y="383"/>
                        </a:lnTo>
                        <a:lnTo>
                          <a:pt x="1167" y="390"/>
                        </a:lnTo>
                        <a:lnTo>
                          <a:pt x="1211" y="395"/>
                        </a:lnTo>
                        <a:lnTo>
                          <a:pt x="1250" y="400"/>
                        </a:lnTo>
                        <a:lnTo>
                          <a:pt x="1284" y="404"/>
                        </a:lnTo>
                        <a:lnTo>
                          <a:pt x="1313" y="405"/>
                        </a:lnTo>
                        <a:lnTo>
                          <a:pt x="1335" y="409"/>
                        </a:lnTo>
                        <a:lnTo>
                          <a:pt x="1354" y="409"/>
                        </a:lnTo>
                        <a:lnTo>
                          <a:pt x="1364" y="411"/>
                        </a:lnTo>
                        <a:lnTo>
                          <a:pt x="1368" y="411"/>
                        </a:lnTo>
                        <a:lnTo>
                          <a:pt x="1313" y="361"/>
                        </a:lnTo>
                        <a:lnTo>
                          <a:pt x="1310" y="361"/>
                        </a:lnTo>
                        <a:lnTo>
                          <a:pt x="1300" y="360"/>
                        </a:lnTo>
                        <a:lnTo>
                          <a:pt x="1281" y="358"/>
                        </a:lnTo>
                        <a:lnTo>
                          <a:pt x="1259" y="355"/>
                        </a:lnTo>
                        <a:lnTo>
                          <a:pt x="1230" y="351"/>
                        </a:lnTo>
                        <a:lnTo>
                          <a:pt x="1196" y="346"/>
                        </a:lnTo>
                        <a:lnTo>
                          <a:pt x="1157" y="341"/>
                        </a:lnTo>
                        <a:lnTo>
                          <a:pt x="1113" y="334"/>
                        </a:lnTo>
                        <a:lnTo>
                          <a:pt x="1067" y="326"/>
                        </a:lnTo>
                        <a:lnTo>
                          <a:pt x="1016" y="317"/>
                        </a:lnTo>
                        <a:lnTo>
                          <a:pt x="964" y="307"/>
                        </a:lnTo>
                        <a:lnTo>
                          <a:pt x="908" y="295"/>
                        </a:lnTo>
                        <a:lnTo>
                          <a:pt x="850" y="282"/>
                        </a:lnTo>
                        <a:lnTo>
                          <a:pt x="791" y="268"/>
                        </a:lnTo>
                        <a:lnTo>
                          <a:pt x="729" y="253"/>
                        </a:lnTo>
                        <a:lnTo>
                          <a:pt x="668" y="236"/>
                        </a:lnTo>
                        <a:lnTo>
                          <a:pt x="609" y="219"/>
                        </a:lnTo>
                        <a:lnTo>
                          <a:pt x="553" y="200"/>
                        </a:lnTo>
                        <a:lnTo>
                          <a:pt x="497" y="181"/>
                        </a:lnTo>
                        <a:lnTo>
                          <a:pt x="443" y="161"/>
                        </a:lnTo>
                        <a:lnTo>
                          <a:pt x="392" y="142"/>
                        </a:lnTo>
                        <a:lnTo>
                          <a:pt x="343" y="122"/>
                        </a:lnTo>
                        <a:lnTo>
                          <a:pt x="297" y="103"/>
                        </a:lnTo>
                        <a:lnTo>
                          <a:pt x="254" y="85"/>
                        </a:lnTo>
                        <a:lnTo>
                          <a:pt x="215" y="68"/>
                        </a:lnTo>
                        <a:lnTo>
                          <a:pt x="180" y="51"/>
                        </a:lnTo>
                        <a:lnTo>
                          <a:pt x="149" y="37"/>
                        </a:lnTo>
                        <a:lnTo>
                          <a:pt x="124" y="24"/>
                        </a:lnTo>
                        <a:lnTo>
                          <a:pt x="103" y="13"/>
                        </a:lnTo>
                        <a:lnTo>
                          <a:pt x="88" y="7"/>
                        </a:lnTo>
                        <a:lnTo>
                          <a:pt x="80" y="1"/>
                        </a:lnTo>
                        <a:lnTo>
                          <a:pt x="76" y="0"/>
                        </a:lnTo>
                        <a:lnTo>
                          <a:pt x="59" y="39"/>
                        </a:lnTo>
                        <a:lnTo>
                          <a:pt x="44" y="83"/>
                        </a:lnTo>
                        <a:lnTo>
                          <a:pt x="30" y="130"/>
                        </a:lnTo>
                        <a:lnTo>
                          <a:pt x="20" y="180"/>
                        </a:lnTo>
                        <a:lnTo>
                          <a:pt x="12" y="234"/>
                        </a:lnTo>
                        <a:lnTo>
                          <a:pt x="5" y="290"/>
                        </a:lnTo>
                        <a:lnTo>
                          <a:pt x="1" y="348"/>
                        </a:lnTo>
                        <a:lnTo>
                          <a:pt x="0" y="407"/>
                        </a:lnTo>
                        <a:lnTo>
                          <a:pt x="1" y="473"/>
                        </a:lnTo>
                        <a:lnTo>
                          <a:pt x="7" y="548"/>
                        </a:lnTo>
                        <a:lnTo>
                          <a:pt x="15" y="621"/>
                        </a:lnTo>
                        <a:lnTo>
                          <a:pt x="24" y="680"/>
                        </a:lnTo>
                        <a:lnTo>
                          <a:pt x="83" y="682"/>
                        </a:lnTo>
                        <a:close/>
                      </a:path>
                    </a:pathLst>
                  </a:custGeom>
                  <a:solidFill>
                    <a:srgbClr val="000000"/>
                  </a:solidFill>
                  <a:ln w="9525">
                    <a:noFill/>
                    <a:round/>
                    <a:headEnd/>
                    <a:tailEnd/>
                  </a:ln>
                </p:spPr>
                <p:txBody>
                  <a:bodyPr/>
                  <a:lstStyle/>
                  <a:p>
                    <a:endParaRPr lang="en-US"/>
                  </a:p>
                </p:txBody>
              </p:sp>
              <p:sp>
                <p:nvSpPr>
                  <p:cNvPr id="40652" name="Freeform 209"/>
                  <p:cNvSpPr>
                    <a:spLocks/>
                  </p:cNvSpPr>
                  <p:nvPr/>
                </p:nvSpPr>
                <p:spPr bwMode="auto">
                  <a:xfrm>
                    <a:off x="2285" y="1327"/>
                    <a:ext cx="1038" cy="481"/>
                  </a:xfrm>
                  <a:custGeom>
                    <a:avLst/>
                    <a:gdLst>
                      <a:gd name="T0" fmla="*/ 64 w 1038"/>
                      <a:gd name="T1" fmla="*/ 381 h 481"/>
                      <a:gd name="T2" fmla="*/ 86 w 1038"/>
                      <a:gd name="T3" fmla="*/ 289 h 481"/>
                      <a:gd name="T4" fmla="*/ 115 w 1038"/>
                      <a:gd name="T5" fmla="*/ 206 h 481"/>
                      <a:gd name="T6" fmla="*/ 147 w 1038"/>
                      <a:gd name="T7" fmla="*/ 133 h 481"/>
                      <a:gd name="T8" fmla="*/ 170 w 1038"/>
                      <a:gd name="T9" fmla="*/ 102 h 481"/>
                      <a:gd name="T10" fmla="*/ 192 w 1038"/>
                      <a:gd name="T11" fmla="*/ 118 h 481"/>
                      <a:gd name="T12" fmla="*/ 236 w 1038"/>
                      <a:gd name="T13" fmla="*/ 145 h 481"/>
                      <a:gd name="T14" fmla="*/ 297 w 1038"/>
                      <a:gd name="T15" fmla="*/ 182 h 481"/>
                      <a:gd name="T16" fmla="*/ 373 w 1038"/>
                      <a:gd name="T17" fmla="*/ 228 h 481"/>
                      <a:gd name="T18" fmla="*/ 463 w 1038"/>
                      <a:gd name="T19" fmla="*/ 277 h 481"/>
                      <a:gd name="T20" fmla="*/ 563 w 1038"/>
                      <a:gd name="T21" fmla="*/ 328 h 481"/>
                      <a:gd name="T22" fmla="*/ 672 w 1038"/>
                      <a:gd name="T23" fmla="*/ 377 h 481"/>
                      <a:gd name="T24" fmla="*/ 755 w 1038"/>
                      <a:gd name="T25" fmla="*/ 413 h 481"/>
                      <a:gd name="T26" fmla="*/ 811 w 1038"/>
                      <a:gd name="T27" fmla="*/ 433 h 481"/>
                      <a:gd name="T28" fmla="*/ 867 w 1038"/>
                      <a:gd name="T29" fmla="*/ 454 h 481"/>
                      <a:gd name="T30" fmla="*/ 920 w 1038"/>
                      <a:gd name="T31" fmla="*/ 472 h 481"/>
                      <a:gd name="T32" fmla="*/ 1038 w 1038"/>
                      <a:gd name="T33" fmla="*/ 457 h 481"/>
                      <a:gd name="T34" fmla="*/ 998 w 1038"/>
                      <a:gd name="T35" fmla="*/ 443 h 481"/>
                      <a:gd name="T36" fmla="*/ 957 w 1038"/>
                      <a:gd name="T37" fmla="*/ 428 h 481"/>
                      <a:gd name="T38" fmla="*/ 915 w 1038"/>
                      <a:gd name="T39" fmla="*/ 413 h 481"/>
                      <a:gd name="T40" fmla="*/ 870 w 1038"/>
                      <a:gd name="T41" fmla="*/ 396 h 481"/>
                      <a:gd name="T42" fmla="*/ 825 w 1038"/>
                      <a:gd name="T43" fmla="*/ 379 h 481"/>
                      <a:gd name="T44" fmla="*/ 780 w 1038"/>
                      <a:gd name="T45" fmla="*/ 360 h 481"/>
                      <a:gd name="T46" fmla="*/ 735 w 1038"/>
                      <a:gd name="T47" fmla="*/ 342 h 481"/>
                      <a:gd name="T48" fmla="*/ 689 w 1038"/>
                      <a:gd name="T49" fmla="*/ 321 h 481"/>
                      <a:gd name="T50" fmla="*/ 579 w 1038"/>
                      <a:gd name="T51" fmla="*/ 269 h 481"/>
                      <a:gd name="T52" fmla="*/ 475 w 1038"/>
                      <a:gd name="T53" fmla="*/ 214 h 481"/>
                      <a:gd name="T54" fmla="*/ 380 w 1038"/>
                      <a:gd name="T55" fmla="*/ 160 h 481"/>
                      <a:gd name="T56" fmla="*/ 299 w 1038"/>
                      <a:gd name="T57" fmla="*/ 111 h 481"/>
                      <a:gd name="T58" fmla="*/ 231 w 1038"/>
                      <a:gd name="T59" fmla="*/ 67 h 481"/>
                      <a:gd name="T60" fmla="*/ 178 w 1038"/>
                      <a:gd name="T61" fmla="*/ 31 h 481"/>
                      <a:gd name="T62" fmla="*/ 146 w 1038"/>
                      <a:gd name="T63" fmla="*/ 9 h 481"/>
                      <a:gd name="T64" fmla="*/ 134 w 1038"/>
                      <a:gd name="T65" fmla="*/ 0 h 481"/>
                      <a:gd name="T66" fmla="*/ 91 w 1038"/>
                      <a:gd name="T67" fmla="*/ 79 h 481"/>
                      <a:gd name="T68" fmla="*/ 54 w 1038"/>
                      <a:gd name="T69" fmla="*/ 172 h 481"/>
                      <a:gd name="T70" fmla="*/ 25 w 1038"/>
                      <a:gd name="T71" fmla="*/ 277 h 481"/>
                      <a:gd name="T72" fmla="*/ 3 w 1038"/>
                      <a:gd name="T73" fmla="*/ 393 h 481"/>
                      <a:gd name="T74" fmla="*/ 2 w 1038"/>
                      <a:gd name="T75" fmla="*/ 403 h 481"/>
                      <a:gd name="T76" fmla="*/ 0 w 1038"/>
                      <a:gd name="T77" fmla="*/ 411 h 48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038"/>
                      <a:gd name="T118" fmla="*/ 0 h 481"/>
                      <a:gd name="T119" fmla="*/ 1038 w 1038"/>
                      <a:gd name="T120" fmla="*/ 481 h 48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038" h="481">
                        <a:moveTo>
                          <a:pt x="56" y="428"/>
                        </a:moveTo>
                        <a:lnTo>
                          <a:pt x="64" y="381"/>
                        </a:lnTo>
                        <a:lnTo>
                          <a:pt x="75" y="333"/>
                        </a:lnTo>
                        <a:lnTo>
                          <a:pt x="86" y="289"/>
                        </a:lnTo>
                        <a:lnTo>
                          <a:pt x="100" y="247"/>
                        </a:lnTo>
                        <a:lnTo>
                          <a:pt x="115" y="206"/>
                        </a:lnTo>
                        <a:lnTo>
                          <a:pt x="131" y="168"/>
                        </a:lnTo>
                        <a:lnTo>
                          <a:pt x="147" y="133"/>
                        </a:lnTo>
                        <a:lnTo>
                          <a:pt x="166" y="101"/>
                        </a:lnTo>
                        <a:lnTo>
                          <a:pt x="170" y="102"/>
                        </a:lnTo>
                        <a:lnTo>
                          <a:pt x="178" y="109"/>
                        </a:lnTo>
                        <a:lnTo>
                          <a:pt x="192" y="118"/>
                        </a:lnTo>
                        <a:lnTo>
                          <a:pt x="212" y="129"/>
                        </a:lnTo>
                        <a:lnTo>
                          <a:pt x="236" y="145"/>
                        </a:lnTo>
                        <a:lnTo>
                          <a:pt x="265" y="163"/>
                        </a:lnTo>
                        <a:lnTo>
                          <a:pt x="297" y="182"/>
                        </a:lnTo>
                        <a:lnTo>
                          <a:pt x="332" y="204"/>
                        </a:lnTo>
                        <a:lnTo>
                          <a:pt x="373" y="228"/>
                        </a:lnTo>
                        <a:lnTo>
                          <a:pt x="417" y="252"/>
                        </a:lnTo>
                        <a:lnTo>
                          <a:pt x="463" y="277"/>
                        </a:lnTo>
                        <a:lnTo>
                          <a:pt x="512" y="303"/>
                        </a:lnTo>
                        <a:lnTo>
                          <a:pt x="563" y="328"/>
                        </a:lnTo>
                        <a:lnTo>
                          <a:pt x="616" y="352"/>
                        </a:lnTo>
                        <a:lnTo>
                          <a:pt x="672" y="377"/>
                        </a:lnTo>
                        <a:lnTo>
                          <a:pt x="728" y="401"/>
                        </a:lnTo>
                        <a:lnTo>
                          <a:pt x="755" y="413"/>
                        </a:lnTo>
                        <a:lnTo>
                          <a:pt x="784" y="423"/>
                        </a:lnTo>
                        <a:lnTo>
                          <a:pt x="811" y="433"/>
                        </a:lnTo>
                        <a:lnTo>
                          <a:pt x="840" y="443"/>
                        </a:lnTo>
                        <a:lnTo>
                          <a:pt x="867" y="454"/>
                        </a:lnTo>
                        <a:lnTo>
                          <a:pt x="894" y="462"/>
                        </a:lnTo>
                        <a:lnTo>
                          <a:pt x="920" y="472"/>
                        </a:lnTo>
                        <a:lnTo>
                          <a:pt x="947" y="481"/>
                        </a:lnTo>
                        <a:lnTo>
                          <a:pt x="1038" y="457"/>
                        </a:lnTo>
                        <a:lnTo>
                          <a:pt x="1018" y="450"/>
                        </a:lnTo>
                        <a:lnTo>
                          <a:pt x="998" y="443"/>
                        </a:lnTo>
                        <a:lnTo>
                          <a:pt x="977" y="437"/>
                        </a:lnTo>
                        <a:lnTo>
                          <a:pt x="957" y="428"/>
                        </a:lnTo>
                        <a:lnTo>
                          <a:pt x="935" y="421"/>
                        </a:lnTo>
                        <a:lnTo>
                          <a:pt x="915" y="413"/>
                        </a:lnTo>
                        <a:lnTo>
                          <a:pt x="892" y="404"/>
                        </a:lnTo>
                        <a:lnTo>
                          <a:pt x="870" y="396"/>
                        </a:lnTo>
                        <a:lnTo>
                          <a:pt x="848" y="387"/>
                        </a:lnTo>
                        <a:lnTo>
                          <a:pt x="825" y="379"/>
                        </a:lnTo>
                        <a:lnTo>
                          <a:pt x="803" y="370"/>
                        </a:lnTo>
                        <a:lnTo>
                          <a:pt x="780" y="360"/>
                        </a:lnTo>
                        <a:lnTo>
                          <a:pt x="757" y="350"/>
                        </a:lnTo>
                        <a:lnTo>
                          <a:pt x="735" y="342"/>
                        </a:lnTo>
                        <a:lnTo>
                          <a:pt x="711" y="331"/>
                        </a:lnTo>
                        <a:lnTo>
                          <a:pt x="689" y="321"/>
                        </a:lnTo>
                        <a:lnTo>
                          <a:pt x="633" y="296"/>
                        </a:lnTo>
                        <a:lnTo>
                          <a:pt x="579" y="269"/>
                        </a:lnTo>
                        <a:lnTo>
                          <a:pt x="526" y="241"/>
                        </a:lnTo>
                        <a:lnTo>
                          <a:pt x="475" y="214"/>
                        </a:lnTo>
                        <a:lnTo>
                          <a:pt x="426" y="187"/>
                        </a:lnTo>
                        <a:lnTo>
                          <a:pt x="380" y="160"/>
                        </a:lnTo>
                        <a:lnTo>
                          <a:pt x="338" y="135"/>
                        </a:lnTo>
                        <a:lnTo>
                          <a:pt x="299" y="111"/>
                        </a:lnTo>
                        <a:lnTo>
                          <a:pt x="263" y="87"/>
                        </a:lnTo>
                        <a:lnTo>
                          <a:pt x="231" y="67"/>
                        </a:lnTo>
                        <a:lnTo>
                          <a:pt x="202" y="48"/>
                        </a:lnTo>
                        <a:lnTo>
                          <a:pt x="178" y="31"/>
                        </a:lnTo>
                        <a:lnTo>
                          <a:pt x="159" y="19"/>
                        </a:lnTo>
                        <a:lnTo>
                          <a:pt x="146" y="9"/>
                        </a:lnTo>
                        <a:lnTo>
                          <a:pt x="137" y="2"/>
                        </a:lnTo>
                        <a:lnTo>
                          <a:pt x="134" y="0"/>
                        </a:lnTo>
                        <a:lnTo>
                          <a:pt x="112" y="38"/>
                        </a:lnTo>
                        <a:lnTo>
                          <a:pt x="91" y="79"/>
                        </a:lnTo>
                        <a:lnTo>
                          <a:pt x="73" y="123"/>
                        </a:lnTo>
                        <a:lnTo>
                          <a:pt x="54" y="172"/>
                        </a:lnTo>
                        <a:lnTo>
                          <a:pt x="39" y="223"/>
                        </a:lnTo>
                        <a:lnTo>
                          <a:pt x="25" y="277"/>
                        </a:lnTo>
                        <a:lnTo>
                          <a:pt x="13" y="333"/>
                        </a:lnTo>
                        <a:lnTo>
                          <a:pt x="3" y="393"/>
                        </a:lnTo>
                        <a:lnTo>
                          <a:pt x="2" y="398"/>
                        </a:lnTo>
                        <a:lnTo>
                          <a:pt x="2" y="403"/>
                        </a:lnTo>
                        <a:lnTo>
                          <a:pt x="2" y="408"/>
                        </a:lnTo>
                        <a:lnTo>
                          <a:pt x="0" y="411"/>
                        </a:lnTo>
                        <a:lnTo>
                          <a:pt x="56" y="428"/>
                        </a:lnTo>
                        <a:close/>
                      </a:path>
                    </a:pathLst>
                  </a:custGeom>
                  <a:solidFill>
                    <a:srgbClr val="000000"/>
                  </a:solidFill>
                  <a:ln w="9525">
                    <a:noFill/>
                    <a:round/>
                    <a:headEnd/>
                    <a:tailEnd/>
                  </a:ln>
                </p:spPr>
                <p:txBody>
                  <a:bodyPr/>
                  <a:lstStyle/>
                  <a:p>
                    <a:endParaRPr lang="en-US"/>
                  </a:p>
                </p:txBody>
              </p:sp>
              <p:sp>
                <p:nvSpPr>
                  <p:cNvPr id="40653" name="Freeform 210"/>
                  <p:cNvSpPr>
                    <a:spLocks/>
                  </p:cNvSpPr>
                  <p:nvPr/>
                </p:nvSpPr>
                <p:spPr bwMode="auto">
                  <a:xfrm>
                    <a:off x="3422" y="1594"/>
                    <a:ext cx="787" cy="494"/>
                  </a:xfrm>
                  <a:custGeom>
                    <a:avLst/>
                    <a:gdLst>
                      <a:gd name="T0" fmla="*/ 733 w 787"/>
                      <a:gd name="T1" fmla="*/ 438 h 494"/>
                      <a:gd name="T2" fmla="*/ 743 w 787"/>
                      <a:gd name="T3" fmla="*/ 344 h 494"/>
                      <a:gd name="T4" fmla="*/ 738 w 787"/>
                      <a:gd name="T5" fmla="*/ 234 h 494"/>
                      <a:gd name="T6" fmla="*/ 716 w 787"/>
                      <a:gd name="T7" fmla="*/ 126 h 494"/>
                      <a:gd name="T8" fmla="*/ 694 w 787"/>
                      <a:gd name="T9" fmla="*/ 80 h 494"/>
                      <a:gd name="T10" fmla="*/ 679 w 787"/>
                      <a:gd name="T11" fmla="*/ 88 h 494"/>
                      <a:gd name="T12" fmla="*/ 651 w 787"/>
                      <a:gd name="T13" fmla="*/ 103 h 494"/>
                      <a:gd name="T14" fmla="*/ 612 w 787"/>
                      <a:gd name="T15" fmla="*/ 124 h 494"/>
                      <a:gd name="T16" fmla="*/ 563 w 787"/>
                      <a:gd name="T17" fmla="*/ 149 h 494"/>
                      <a:gd name="T18" fmla="*/ 506 w 787"/>
                      <a:gd name="T19" fmla="*/ 176 h 494"/>
                      <a:gd name="T20" fmla="*/ 441 w 787"/>
                      <a:gd name="T21" fmla="*/ 204 h 494"/>
                      <a:gd name="T22" fmla="*/ 373 w 787"/>
                      <a:gd name="T23" fmla="*/ 231 h 494"/>
                      <a:gd name="T24" fmla="*/ 300 w 787"/>
                      <a:gd name="T25" fmla="*/ 255 h 494"/>
                      <a:gd name="T26" fmla="*/ 232 w 787"/>
                      <a:gd name="T27" fmla="*/ 275 h 494"/>
                      <a:gd name="T28" fmla="*/ 171 w 787"/>
                      <a:gd name="T29" fmla="*/ 290 h 494"/>
                      <a:gd name="T30" fmla="*/ 117 w 787"/>
                      <a:gd name="T31" fmla="*/ 302 h 494"/>
                      <a:gd name="T32" fmla="*/ 73 w 787"/>
                      <a:gd name="T33" fmla="*/ 309 h 494"/>
                      <a:gd name="T34" fmla="*/ 39 w 787"/>
                      <a:gd name="T35" fmla="*/ 314 h 494"/>
                      <a:gd name="T36" fmla="*/ 13 w 787"/>
                      <a:gd name="T37" fmla="*/ 316 h 494"/>
                      <a:gd name="T38" fmla="*/ 2 w 787"/>
                      <a:gd name="T39" fmla="*/ 317 h 494"/>
                      <a:gd name="T40" fmla="*/ 8 w 787"/>
                      <a:gd name="T41" fmla="*/ 268 h 494"/>
                      <a:gd name="T42" fmla="*/ 15 w 787"/>
                      <a:gd name="T43" fmla="*/ 268 h 494"/>
                      <a:gd name="T44" fmla="*/ 37 w 787"/>
                      <a:gd name="T45" fmla="*/ 265 h 494"/>
                      <a:gd name="T46" fmla="*/ 69 w 787"/>
                      <a:gd name="T47" fmla="*/ 260 h 494"/>
                      <a:gd name="T48" fmla="*/ 114 w 787"/>
                      <a:gd name="T49" fmla="*/ 251 h 494"/>
                      <a:gd name="T50" fmla="*/ 166 w 787"/>
                      <a:gd name="T51" fmla="*/ 239 h 494"/>
                      <a:gd name="T52" fmla="*/ 227 w 787"/>
                      <a:gd name="T53" fmla="*/ 224 h 494"/>
                      <a:gd name="T54" fmla="*/ 295 w 787"/>
                      <a:gd name="T55" fmla="*/ 204 h 494"/>
                      <a:gd name="T56" fmla="*/ 366 w 787"/>
                      <a:gd name="T57" fmla="*/ 178 h 494"/>
                      <a:gd name="T58" fmla="*/ 436 w 787"/>
                      <a:gd name="T59" fmla="*/ 149 h 494"/>
                      <a:gd name="T60" fmla="*/ 502 w 787"/>
                      <a:gd name="T61" fmla="*/ 120 h 494"/>
                      <a:gd name="T62" fmla="*/ 562 w 787"/>
                      <a:gd name="T63" fmla="*/ 90 h 494"/>
                      <a:gd name="T64" fmla="*/ 614 w 787"/>
                      <a:gd name="T65" fmla="*/ 63 h 494"/>
                      <a:gd name="T66" fmla="*/ 657 w 787"/>
                      <a:gd name="T67" fmla="*/ 37 h 494"/>
                      <a:gd name="T68" fmla="*/ 689 w 787"/>
                      <a:gd name="T69" fmla="*/ 17 h 494"/>
                      <a:gd name="T70" fmla="*/ 711 w 787"/>
                      <a:gd name="T71" fmla="*/ 5 h 494"/>
                      <a:gd name="T72" fmla="*/ 718 w 787"/>
                      <a:gd name="T73" fmla="*/ 0 h 494"/>
                      <a:gd name="T74" fmla="*/ 741 w 787"/>
                      <a:gd name="T75" fmla="*/ 49 h 494"/>
                      <a:gd name="T76" fmla="*/ 762 w 787"/>
                      <a:gd name="T77" fmla="*/ 109 h 494"/>
                      <a:gd name="T78" fmla="*/ 775 w 787"/>
                      <a:gd name="T79" fmla="*/ 175 h 494"/>
                      <a:gd name="T80" fmla="*/ 786 w 787"/>
                      <a:gd name="T81" fmla="*/ 246 h 494"/>
                      <a:gd name="T82" fmla="*/ 784 w 787"/>
                      <a:gd name="T83" fmla="*/ 399 h 494"/>
                      <a:gd name="T84" fmla="*/ 770 w 787"/>
                      <a:gd name="T85" fmla="*/ 494 h 49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787"/>
                      <a:gd name="T130" fmla="*/ 0 h 494"/>
                      <a:gd name="T131" fmla="*/ 787 w 787"/>
                      <a:gd name="T132" fmla="*/ 494 h 49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787" h="494">
                        <a:moveTo>
                          <a:pt x="726" y="475"/>
                        </a:moveTo>
                        <a:lnTo>
                          <a:pt x="733" y="438"/>
                        </a:lnTo>
                        <a:lnTo>
                          <a:pt x="738" y="392"/>
                        </a:lnTo>
                        <a:lnTo>
                          <a:pt x="743" y="344"/>
                        </a:lnTo>
                        <a:lnTo>
                          <a:pt x="743" y="304"/>
                        </a:lnTo>
                        <a:lnTo>
                          <a:pt x="738" y="234"/>
                        </a:lnTo>
                        <a:lnTo>
                          <a:pt x="730" y="176"/>
                        </a:lnTo>
                        <a:lnTo>
                          <a:pt x="716" y="126"/>
                        </a:lnTo>
                        <a:lnTo>
                          <a:pt x="696" y="78"/>
                        </a:lnTo>
                        <a:lnTo>
                          <a:pt x="694" y="80"/>
                        </a:lnTo>
                        <a:lnTo>
                          <a:pt x="689" y="83"/>
                        </a:lnTo>
                        <a:lnTo>
                          <a:pt x="679" y="88"/>
                        </a:lnTo>
                        <a:lnTo>
                          <a:pt x="667" y="95"/>
                        </a:lnTo>
                        <a:lnTo>
                          <a:pt x="651" y="103"/>
                        </a:lnTo>
                        <a:lnTo>
                          <a:pt x="633" y="114"/>
                        </a:lnTo>
                        <a:lnTo>
                          <a:pt x="612" y="124"/>
                        </a:lnTo>
                        <a:lnTo>
                          <a:pt x="589" y="136"/>
                        </a:lnTo>
                        <a:lnTo>
                          <a:pt x="563" y="149"/>
                        </a:lnTo>
                        <a:lnTo>
                          <a:pt x="534" y="163"/>
                        </a:lnTo>
                        <a:lnTo>
                          <a:pt x="506" y="176"/>
                        </a:lnTo>
                        <a:lnTo>
                          <a:pt x="475" y="190"/>
                        </a:lnTo>
                        <a:lnTo>
                          <a:pt x="441" y="204"/>
                        </a:lnTo>
                        <a:lnTo>
                          <a:pt x="409" y="217"/>
                        </a:lnTo>
                        <a:lnTo>
                          <a:pt x="373" y="231"/>
                        </a:lnTo>
                        <a:lnTo>
                          <a:pt x="338" y="243"/>
                        </a:lnTo>
                        <a:lnTo>
                          <a:pt x="300" y="255"/>
                        </a:lnTo>
                        <a:lnTo>
                          <a:pt x="266" y="265"/>
                        </a:lnTo>
                        <a:lnTo>
                          <a:pt x="232" y="275"/>
                        </a:lnTo>
                        <a:lnTo>
                          <a:pt x="202" y="283"/>
                        </a:lnTo>
                        <a:lnTo>
                          <a:pt x="171" y="290"/>
                        </a:lnTo>
                        <a:lnTo>
                          <a:pt x="144" y="295"/>
                        </a:lnTo>
                        <a:lnTo>
                          <a:pt x="117" y="302"/>
                        </a:lnTo>
                        <a:lnTo>
                          <a:pt x="95" y="305"/>
                        </a:lnTo>
                        <a:lnTo>
                          <a:pt x="73" y="309"/>
                        </a:lnTo>
                        <a:lnTo>
                          <a:pt x="54" y="312"/>
                        </a:lnTo>
                        <a:lnTo>
                          <a:pt x="39" y="314"/>
                        </a:lnTo>
                        <a:lnTo>
                          <a:pt x="25" y="316"/>
                        </a:lnTo>
                        <a:lnTo>
                          <a:pt x="13" y="316"/>
                        </a:lnTo>
                        <a:lnTo>
                          <a:pt x="7" y="317"/>
                        </a:lnTo>
                        <a:lnTo>
                          <a:pt x="2" y="317"/>
                        </a:lnTo>
                        <a:lnTo>
                          <a:pt x="0" y="317"/>
                        </a:lnTo>
                        <a:lnTo>
                          <a:pt x="8" y="268"/>
                        </a:lnTo>
                        <a:lnTo>
                          <a:pt x="10" y="268"/>
                        </a:lnTo>
                        <a:lnTo>
                          <a:pt x="15" y="268"/>
                        </a:lnTo>
                        <a:lnTo>
                          <a:pt x="25" y="266"/>
                        </a:lnTo>
                        <a:lnTo>
                          <a:pt x="37" y="265"/>
                        </a:lnTo>
                        <a:lnTo>
                          <a:pt x="52" y="263"/>
                        </a:lnTo>
                        <a:lnTo>
                          <a:pt x="69" y="260"/>
                        </a:lnTo>
                        <a:lnTo>
                          <a:pt x="90" y="256"/>
                        </a:lnTo>
                        <a:lnTo>
                          <a:pt x="114" y="251"/>
                        </a:lnTo>
                        <a:lnTo>
                          <a:pt x="139" y="246"/>
                        </a:lnTo>
                        <a:lnTo>
                          <a:pt x="166" y="239"/>
                        </a:lnTo>
                        <a:lnTo>
                          <a:pt x="197" y="232"/>
                        </a:lnTo>
                        <a:lnTo>
                          <a:pt x="227" y="224"/>
                        </a:lnTo>
                        <a:lnTo>
                          <a:pt x="259" y="214"/>
                        </a:lnTo>
                        <a:lnTo>
                          <a:pt x="295" y="204"/>
                        </a:lnTo>
                        <a:lnTo>
                          <a:pt x="331" y="192"/>
                        </a:lnTo>
                        <a:lnTo>
                          <a:pt x="366" y="178"/>
                        </a:lnTo>
                        <a:lnTo>
                          <a:pt x="402" y="165"/>
                        </a:lnTo>
                        <a:lnTo>
                          <a:pt x="436" y="149"/>
                        </a:lnTo>
                        <a:lnTo>
                          <a:pt x="470" y="136"/>
                        </a:lnTo>
                        <a:lnTo>
                          <a:pt x="502" y="120"/>
                        </a:lnTo>
                        <a:lnTo>
                          <a:pt x="533" y="105"/>
                        </a:lnTo>
                        <a:lnTo>
                          <a:pt x="562" y="90"/>
                        </a:lnTo>
                        <a:lnTo>
                          <a:pt x="589" y="76"/>
                        </a:lnTo>
                        <a:lnTo>
                          <a:pt x="614" y="63"/>
                        </a:lnTo>
                        <a:lnTo>
                          <a:pt x="636" y="49"/>
                        </a:lnTo>
                        <a:lnTo>
                          <a:pt x="657" y="37"/>
                        </a:lnTo>
                        <a:lnTo>
                          <a:pt x="675" y="27"/>
                        </a:lnTo>
                        <a:lnTo>
                          <a:pt x="689" y="17"/>
                        </a:lnTo>
                        <a:lnTo>
                          <a:pt x="701" y="10"/>
                        </a:lnTo>
                        <a:lnTo>
                          <a:pt x="711" y="5"/>
                        </a:lnTo>
                        <a:lnTo>
                          <a:pt x="716" y="2"/>
                        </a:lnTo>
                        <a:lnTo>
                          <a:pt x="718" y="0"/>
                        </a:lnTo>
                        <a:lnTo>
                          <a:pt x="730" y="24"/>
                        </a:lnTo>
                        <a:lnTo>
                          <a:pt x="741" y="49"/>
                        </a:lnTo>
                        <a:lnTo>
                          <a:pt x="752" y="78"/>
                        </a:lnTo>
                        <a:lnTo>
                          <a:pt x="762" y="109"/>
                        </a:lnTo>
                        <a:lnTo>
                          <a:pt x="769" y="141"/>
                        </a:lnTo>
                        <a:lnTo>
                          <a:pt x="775" y="175"/>
                        </a:lnTo>
                        <a:lnTo>
                          <a:pt x="782" y="210"/>
                        </a:lnTo>
                        <a:lnTo>
                          <a:pt x="786" y="246"/>
                        </a:lnTo>
                        <a:lnTo>
                          <a:pt x="787" y="329"/>
                        </a:lnTo>
                        <a:lnTo>
                          <a:pt x="784" y="399"/>
                        </a:lnTo>
                        <a:lnTo>
                          <a:pt x="775" y="455"/>
                        </a:lnTo>
                        <a:lnTo>
                          <a:pt x="770" y="494"/>
                        </a:lnTo>
                        <a:lnTo>
                          <a:pt x="726" y="475"/>
                        </a:lnTo>
                        <a:close/>
                      </a:path>
                    </a:pathLst>
                  </a:custGeom>
                  <a:solidFill>
                    <a:srgbClr val="000000"/>
                  </a:solidFill>
                  <a:ln w="9525">
                    <a:noFill/>
                    <a:round/>
                    <a:headEnd/>
                    <a:tailEnd/>
                  </a:ln>
                </p:spPr>
                <p:txBody>
                  <a:bodyPr/>
                  <a:lstStyle/>
                  <a:p>
                    <a:endParaRPr lang="en-US"/>
                  </a:p>
                </p:txBody>
              </p:sp>
              <p:sp>
                <p:nvSpPr>
                  <p:cNvPr id="40654" name="Freeform 211"/>
                  <p:cNvSpPr>
                    <a:spLocks/>
                  </p:cNvSpPr>
                  <p:nvPr/>
                </p:nvSpPr>
                <p:spPr bwMode="auto">
                  <a:xfrm>
                    <a:off x="2388" y="2188"/>
                    <a:ext cx="1590" cy="46"/>
                  </a:xfrm>
                  <a:custGeom>
                    <a:avLst/>
                    <a:gdLst>
                      <a:gd name="T0" fmla="*/ 1562 w 1590"/>
                      <a:gd name="T1" fmla="*/ 46 h 46"/>
                      <a:gd name="T2" fmla="*/ 1590 w 1590"/>
                      <a:gd name="T3" fmla="*/ 0 h 46"/>
                      <a:gd name="T4" fmla="*/ 0 w 1590"/>
                      <a:gd name="T5" fmla="*/ 0 h 46"/>
                      <a:gd name="T6" fmla="*/ 39 w 1590"/>
                      <a:gd name="T7" fmla="*/ 46 h 46"/>
                      <a:gd name="T8" fmla="*/ 1562 w 1590"/>
                      <a:gd name="T9" fmla="*/ 46 h 46"/>
                      <a:gd name="T10" fmla="*/ 0 60000 65536"/>
                      <a:gd name="T11" fmla="*/ 0 60000 65536"/>
                      <a:gd name="T12" fmla="*/ 0 60000 65536"/>
                      <a:gd name="T13" fmla="*/ 0 60000 65536"/>
                      <a:gd name="T14" fmla="*/ 0 60000 65536"/>
                      <a:gd name="T15" fmla="*/ 0 w 1590"/>
                      <a:gd name="T16" fmla="*/ 0 h 46"/>
                      <a:gd name="T17" fmla="*/ 1590 w 1590"/>
                      <a:gd name="T18" fmla="*/ 46 h 46"/>
                    </a:gdLst>
                    <a:ahLst/>
                    <a:cxnLst>
                      <a:cxn ang="T10">
                        <a:pos x="T0" y="T1"/>
                      </a:cxn>
                      <a:cxn ang="T11">
                        <a:pos x="T2" y="T3"/>
                      </a:cxn>
                      <a:cxn ang="T12">
                        <a:pos x="T4" y="T5"/>
                      </a:cxn>
                      <a:cxn ang="T13">
                        <a:pos x="T6" y="T7"/>
                      </a:cxn>
                      <a:cxn ang="T14">
                        <a:pos x="T8" y="T9"/>
                      </a:cxn>
                    </a:cxnLst>
                    <a:rect l="T15" t="T16" r="T17" b="T18"/>
                    <a:pathLst>
                      <a:path w="1590" h="46">
                        <a:moveTo>
                          <a:pt x="1562" y="46"/>
                        </a:moveTo>
                        <a:lnTo>
                          <a:pt x="1590" y="0"/>
                        </a:lnTo>
                        <a:lnTo>
                          <a:pt x="0" y="0"/>
                        </a:lnTo>
                        <a:lnTo>
                          <a:pt x="39" y="46"/>
                        </a:lnTo>
                        <a:lnTo>
                          <a:pt x="1562" y="46"/>
                        </a:lnTo>
                        <a:close/>
                      </a:path>
                    </a:pathLst>
                  </a:custGeom>
                  <a:solidFill>
                    <a:srgbClr val="000000"/>
                  </a:solidFill>
                  <a:ln w="9525">
                    <a:noFill/>
                    <a:round/>
                    <a:headEnd/>
                    <a:tailEnd/>
                  </a:ln>
                </p:spPr>
                <p:txBody>
                  <a:bodyPr/>
                  <a:lstStyle/>
                  <a:p>
                    <a:endParaRPr lang="en-US"/>
                  </a:p>
                </p:txBody>
              </p:sp>
              <p:sp>
                <p:nvSpPr>
                  <p:cNvPr id="40655" name="Rectangle 212"/>
                  <p:cNvSpPr>
                    <a:spLocks noChangeArrowheads="1"/>
                  </p:cNvSpPr>
                  <p:nvPr/>
                </p:nvSpPr>
                <p:spPr bwMode="auto">
                  <a:xfrm>
                    <a:off x="3132" y="2327"/>
                    <a:ext cx="105" cy="260"/>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56" name="Rectangle 213"/>
                  <p:cNvSpPr>
                    <a:spLocks noChangeArrowheads="1"/>
                  </p:cNvSpPr>
                  <p:nvPr/>
                </p:nvSpPr>
                <p:spPr bwMode="auto">
                  <a:xfrm>
                    <a:off x="3267" y="2327"/>
                    <a:ext cx="106" cy="279"/>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57" name="Rectangle 214"/>
                  <p:cNvSpPr>
                    <a:spLocks noChangeArrowheads="1"/>
                  </p:cNvSpPr>
                  <p:nvPr/>
                </p:nvSpPr>
                <p:spPr bwMode="auto">
                  <a:xfrm>
                    <a:off x="3778" y="2219"/>
                    <a:ext cx="60" cy="37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58" name="Rectangle 215"/>
                  <p:cNvSpPr>
                    <a:spLocks noChangeArrowheads="1"/>
                  </p:cNvSpPr>
                  <p:nvPr/>
                </p:nvSpPr>
                <p:spPr bwMode="auto">
                  <a:xfrm>
                    <a:off x="3597" y="2219"/>
                    <a:ext cx="61" cy="37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59" name="Rectangle 216"/>
                  <p:cNvSpPr>
                    <a:spLocks noChangeArrowheads="1"/>
                  </p:cNvSpPr>
                  <p:nvPr/>
                </p:nvSpPr>
                <p:spPr bwMode="auto">
                  <a:xfrm>
                    <a:off x="3011" y="2219"/>
                    <a:ext cx="61" cy="37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60" name="Rectangle 217"/>
                  <p:cNvSpPr>
                    <a:spLocks noChangeArrowheads="1"/>
                  </p:cNvSpPr>
                  <p:nvPr/>
                </p:nvSpPr>
                <p:spPr bwMode="auto">
                  <a:xfrm>
                    <a:off x="1248" y="2583"/>
                    <a:ext cx="2668" cy="46"/>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61" name="Freeform 218"/>
                  <p:cNvSpPr>
                    <a:spLocks/>
                  </p:cNvSpPr>
                  <p:nvPr/>
                </p:nvSpPr>
                <p:spPr bwMode="auto">
                  <a:xfrm>
                    <a:off x="2388" y="2660"/>
                    <a:ext cx="2105" cy="83"/>
                  </a:xfrm>
                  <a:custGeom>
                    <a:avLst/>
                    <a:gdLst>
                      <a:gd name="T0" fmla="*/ 2105 w 2105"/>
                      <a:gd name="T1" fmla="*/ 83 h 83"/>
                      <a:gd name="T2" fmla="*/ 2105 w 2105"/>
                      <a:gd name="T3" fmla="*/ 0 h 83"/>
                      <a:gd name="T4" fmla="*/ 0 w 2105"/>
                      <a:gd name="T5" fmla="*/ 35 h 83"/>
                      <a:gd name="T6" fmla="*/ 2105 w 2105"/>
                      <a:gd name="T7" fmla="*/ 83 h 83"/>
                      <a:gd name="T8" fmla="*/ 0 60000 65536"/>
                      <a:gd name="T9" fmla="*/ 0 60000 65536"/>
                      <a:gd name="T10" fmla="*/ 0 60000 65536"/>
                      <a:gd name="T11" fmla="*/ 0 60000 65536"/>
                      <a:gd name="T12" fmla="*/ 0 w 2105"/>
                      <a:gd name="T13" fmla="*/ 0 h 83"/>
                      <a:gd name="T14" fmla="*/ 2105 w 2105"/>
                      <a:gd name="T15" fmla="*/ 83 h 83"/>
                    </a:gdLst>
                    <a:ahLst/>
                    <a:cxnLst>
                      <a:cxn ang="T8">
                        <a:pos x="T0" y="T1"/>
                      </a:cxn>
                      <a:cxn ang="T9">
                        <a:pos x="T2" y="T3"/>
                      </a:cxn>
                      <a:cxn ang="T10">
                        <a:pos x="T4" y="T5"/>
                      </a:cxn>
                      <a:cxn ang="T11">
                        <a:pos x="T6" y="T7"/>
                      </a:cxn>
                    </a:cxnLst>
                    <a:rect l="T12" t="T13" r="T14" b="T15"/>
                    <a:pathLst>
                      <a:path w="2105" h="83">
                        <a:moveTo>
                          <a:pt x="2105" y="83"/>
                        </a:moveTo>
                        <a:lnTo>
                          <a:pt x="2105" y="0"/>
                        </a:lnTo>
                        <a:lnTo>
                          <a:pt x="0" y="35"/>
                        </a:lnTo>
                        <a:lnTo>
                          <a:pt x="2105" y="83"/>
                        </a:lnTo>
                        <a:close/>
                      </a:path>
                    </a:pathLst>
                  </a:custGeom>
                  <a:solidFill>
                    <a:srgbClr val="000000"/>
                  </a:solidFill>
                  <a:ln w="9525">
                    <a:noFill/>
                    <a:round/>
                    <a:headEnd/>
                    <a:tailEnd/>
                  </a:ln>
                </p:spPr>
                <p:txBody>
                  <a:bodyPr/>
                  <a:lstStyle/>
                  <a:p>
                    <a:endParaRPr lang="en-US"/>
                  </a:p>
                </p:txBody>
              </p:sp>
              <p:sp>
                <p:nvSpPr>
                  <p:cNvPr id="40662" name="Rectangle 219"/>
                  <p:cNvSpPr>
                    <a:spLocks noChangeArrowheads="1"/>
                  </p:cNvSpPr>
                  <p:nvPr/>
                </p:nvSpPr>
                <p:spPr bwMode="auto">
                  <a:xfrm>
                    <a:off x="2293" y="2780"/>
                    <a:ext cx="1136" cy="75"/>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63" name="Rectangle 220"/>
                  <p:cNvSpPr>
                    <a:spLocks noChangeArrowheads="1"/>
                  </p:cNvSpPr>
                  <p:nvPr/>
                </p:nvSpPr>
                <p:spPr bwMode="auto">
                  <a:xfrm>
                    <a:off x="3417" y="1767"/>
                    <a:ext cx="46" cy="76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64" name="Rectangle 221"/>
                  <p:cNvSpPr>
                    <a:spLocks noChangeArrowheads="1"/>
                  </p:cNvSpPr>
                  <p:nvPr/>
                </p:nvSpPr>
                <p:spPr bwMode="auto">
                  <a:xfrm>
                    <a:off x="4386" y="2118"/>
                    <a:ext cx="44" cy="48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65" name="Freeform 222"/>
                  <p:cNvSpPr>
                    <a:spLocks/>
                  </p:cNvSpPr>
                  <p:nvPr/>
                </p:nvSpPr>
                <p:spPr bwMode="auto">
                  <a:xfrm>
                    <a:off x="3437" y="1877"/>
                    <a:ext cx="1113" cy="294"/>
                  </a:xfrm>
                  <a:custGeom>
                    <a:avLst/>
                    <a:gdLst>
                      <a:gd name="T0" fmla="*/ 2 w 1113"/>
                      <a:gd name="T1" fmla="*/ 0 h 294"/>
                      <a:gd name="T2" fmla="*/ 1113 w 1113"/>
                      <a:gd name="T3" fmla="*/ 248 h 294"/>
                      <a:gd name="T4" fmla="*/ 1073 w 1113"/>
                      <a:gd name="T5" fmla="*/ 294 h 294"/>
                      <a:gd name="T6" fmla="*/ 0 w 1113"/>
                      <a:gd name="T7" fmla="*/ 58 h 294"/>
                      <a:gd name="T8" fmla="*/ 2 w 1113"/>
                      <a:gd name="T9" fmla="*/ 0 h 294"/>
                      <a:gd name="T10" fmla="*/ 0 60000 65536"/>
                      <a:gd name="T11" fmla="*/ 0 60000 65536"/>
                      <a:gd name="T12" fmla="*/ 0 60000 65536"/>
                      <a:gd name="T13" fmla="*/ 0 60000 65536"/>
                      <a:gd name="T14" fmla="*/ 0 60000 65536"/>
                      <a:gd name="T15" fmla="*/ 0 w 1113"/>
                      <a:gd name="T16" fmla="*/ 0 h 294"/>
                      <a:gd name="T17" fmla="*/ 1113 w 1113"/>
                      <a:gd name="T18" fmla="*/ 294 h 294"/>
                    </a:gdLst>
                    <a:ahLst/>
                    <a:cxnLst>
                      <a:cxn ang="T10">
                        <a:pos x="T0" y="T1"/>
                      </a:cxn>
                      <a:cxn ang="T11">
                        <a:pos x="T2" y="T3"/>
                      </a:cxn>
                      <a:cxn ang="T12">
                        <a:pos x="T4" y="T5"/>
                      </a:cxn>
                      <a:cxn ang="T13">
                        <a:pos x="T6" y="T7"/>
                      </a:cxn>
                      <a:cxn ang="T14">
                        <a:pos x="T8" y="T9"/>
                      </a:cxn>
                    </a:cxnLst>
                    <a:rect l="T15" t="T16" r="T17" b="T18"/>
                    <a:pathLst>
                      <a:path w="1113" h="294">
                        <a:moveTo>
                          <a:pt x="2" y="0"/>
                        </a:moveTo>
                        <a:lnTo>
                          <a:pt x="1113" y="248"/>
                        </a:lnTo>
                        <a:lnTo>
                          <a:pt x="1073" y="294"/>
                        </a:lnTo>
                        <a:lnTo>
                          <a:pt x="0" y="58"/>
                        </a:lnTo>
                        <a:lnTo>
                          <a:pt x="2" y="0"/>
                        </a:lnTo>
                        <a:close/>
                      </a:path>
                    </a:pathLst>
                  </a:custGeom>
                  <a:solidFill>
                    <a:srgbClr val="000000"/>
                  </a:solidFill>
                  <a:ln w="9525">
                    <a:noFill/>
                    <a:round/>
                    <a:headEnd/>
                    <a:tailEnd/>
                  </a:ln>
                </p:spPr>
                <p:txBody>
                  <a:bodyPr/>
                  <a:lstStyle/>
                  <a:p>
                    <a:endParaRPr lang="en-US"/>
                  </a:p>
                </p:txBody>
              </p:sp>
              <p:sp>
                <p:nvSpPr>
                  <p:cNvPr id="40666" name="Rectangle 223"/>
                  <p:cNvSpPr>
                    <a:spLocks noChangeArrowheads="1"/>
                  </p:cNvSpPr>
                  <p:nvPr/>
                </p:nvSpPr>
                <p:spPr bwMode="auto">
                  <a:xfrm>
                    <a:off x="3826" y="2504"/>
                    <a:ext cx="500" cy="1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67" name="Rectangle 224"/>
                  <p:cNvSpPr>
                    <a:spLocks noChangeArrowheads="1"/>
                  </p:cNvSpPr>
                  <p:nvPr/>
                </p:nvSpPr>
                <p:spPr bwMode="auto">
                  <a:xfrm>
                    <a:off x="3440" y="2504"/>
                    <a:ext cx="201" cy="1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68" name="Freeform 225"/>
                  <p:cNvSpPr>
                    <a:spLocks/>
                  </p:cNvSpPr>
                  <p:nvPr/>
                </p:nvSpPr>
                <p:spPr bwMode="auto">
                  <a:xfrm>
                    <a:off x="1528" y="2510"/>
                    <a:ext cx="1240" cy="41"/>
                  </a:xfrm>
                  <a:custGeom>
                    <a:avLst/>
                    <a:gdLst>
                      <a:gd name="T0" fmla="*/ 1240 w 1240"/>
                      <a:gd name="T1" fmla="*/ 33 h 41"/>
                      <a:gd name="T2" fmla="*/ 0 w 1240"/>
                      <a:gd name="T3" fmla="*/ 0 h 41"/>
                      <a:gd name="T4" fmla="*/ 0 w 1240"/>
                      <a:gd name="T5" fmla="*/ 41 h 41"/>
                      <a:gd name="T6" fmla="*/ 1240 w 1240"/>
                      <a:gd name="T7" fmla="*/ 33 h 41"/>
                      <a:gd name="T8" fmla="*/ 0 60000 65536"/>
                      <a:gd name="T9" fmla="*/ 0 60000 65536"/>
                      <a:gd name="T10" fmla="*/ 0 60000 65536"/>
                      <a:gd name="T11" fmla="*/ 0 60000 65536"/>
                      <a:gd name="T12" fmla="*/ 0 w 1240"/>
                      <a:gd name="T13" fmla="*/ 0 h 41"/>
                      <a:gd name="T14" fmla="*/ 1240 w 1240"/>
                      <a:gd name="T15" fmla="*/ 41 h 41"/>
                    </a:gdLst>
                    <a:ahLst/>
                    <a:cxnLst>
                      <a:cxn ang="T8">
                        <a:pos x="T0" y="T1"/>
                      </a:cxn>
                      <a:cxn ang="T9">
                        <a:pos x="T2" y="T3"/>
                      </a:cxn>
                      <a:cxn ang="T10">
                        <a:pos x="T4" y="T5"/>
                      </a:cxn>
                      <a:cxn ang="T11">
                        <a:pos x="T6" y="T7"/>
                      </a:cxn>
                    </a:cxnLst>
                    <a:rect l="T12" t="T13" r="T14" b="T15"/>
                    <a:pathLst>
                      <a:path w="1240" h="41">
                        <a:moveTo>
                          <a:pt x="1240" y="33"/>
                        </a:moveTo>
                        <a:lnTo>
                          <a:pt x="0" y="0"/>
                        </a:lnTo>
                        <a:lnTo>
                          <a:pt x="0" y="41"/>
                        </a:lnTo>
                        <a:lnTo>
                          <a:pt x="1240" y="33"/>
                        </a:lnTo>
                        <a:close/>
                      </a:path>
                    </a:pathLst>
                  </a:custGeom>
                  <a:solidFill>
                    <a:srgbClr val="000000"/>
                  </a:solidFill>
                  <a:ln w="9525">
                    <a:noFill/>
                    <a:round/>
                    <a:headEnd/>
                    <a:tailEnd/>
                  </a:ln>
                </p:spPr>
                <p:txBody>
                  <a:bodyPr/>
                  <a:lstStyle/>
                  <a:p>
                    <a:endParaRPr lang="en-US"/>
                  </a:p>
                </p:txBody>
              </p:sp>
              <p:sp>
                <p:nvSpPr>
                  <p:cNvPr id="40669" name="Rectangle 226"/>
                  <p:cNvSpPr>
                    <a:spLocks noChangeArrowheads="1"/>
                  </p:cNvSpPr>
                  <p:nvPr/>
                </p:nvSpPr>
                <p:spPr bwMode="auto">
                  <a:xfrm>
                    <a:off x="4053" y="2594"/>
                    <a:ext cx="555" cy="30"/>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70" name="Freeform 227"/>
                  <p:cNvSpPr>
                    <a:spLocks/>
                  </p:cNvSpPr>
                  <p:nvPr/>
                </p:nvSpPr>
                <p:spPr bwMode="auto">
                  <a:xfrm>
                    <a:off x="1343" y="1674"/>
                    <a:ext cx="2247" cy="584"/>
                  </a:xfrm>
                  <a:custGeom>
                    <a:avLst/>
                    <a:gdLst>
                      <a:gd name="T0" fmla="*/ 7 w 2247"/>
                      <a:gd name="T1" fmla="*/ 505 h 584"/>
                      <a:gd name="T2" fmla="*/ 2247 w 2247"/>
                      <a:gd name="T3" fmla="*/ 0 h 584"/>
                      <a:gd name="T4" fmla="*/ 2201 w 2247"/>
                      <a:gd name="T5" fmla="*/ 93 h 584"/>
                      <a:gd name="T6" fmla="*/ 0 w 2247"/>
                      <a:gd name="T7" fmla="*/ 584 h 584"/>
                      <a:gd name="T8" fmla="*/ 7 w 2247"/>
                      <a:gd name="T9" fmla="*/ 505 h 584"/>
                      <a:gd name="T10" fmla="*/ 0 60000 65536"/>
                      <a:gd name="T11" fmla="*/ 0 60000 65536"/>
                      <a:gd name="T12" fmla="*/ 0 60000 65536"/>
                      <a:gd name="T13" fmla="*/ 0 60000 65536"/>
                      <a:gd name="T14" fmla="*/ 0 60000 65536"/>
                      <a:gd name="T15" fmla="*/ 0 w 2247"/>
                      <a:gd name="T16" fmla="*/ 0 h 584"/>
                      <a:gd name="T17" fmla="*/ 2247 w 2247"/>
                      <a:gd name="T18" fmla="*/ 584 h 584"/>
                    </a:gdLst>
                    <a:ahLst/>
                    <a:cxnLst>
                      <a:cxn ang="T10">
                        <a:pos x="T0" y="T1"/>
                      </a:cxn>
                      <a:cxn ang="T11">
                        <a:pos x="T2" y="T3"/>
                      </a:cxn>
                      <a:cxn ang="T12">
                        <a:pos x="T4" y="T5"/>
                      </a:cxn>
                      <a:cxn ang="T13">
                        <a:pos x="T6" y="T7"/>
                      </a:cxn>
                      <a:cxn ang="T14">
                        <a:pos x="T8" y="T9"/>
                      </a:cxn>
                    </a:cxnLst>
                    <a:rect l="T15" t="T16" r="T17" b="T18"/>
                    <a:pathLst>
                      <a:path w="2247" h="584">
                        <a:moveTo>
                          <a:pt x="7" y="505"/>
                        </a:moveTo>
                        <a:lnTo>
                          <a:pt x="2247" y="0"/>
                        </a:lnTo>
                        <a:lnTo>
                          <a:pt x="2201" y="93"/>
                        </a:lnTo>
                        <a:lnTo>
                          <a:pt x="0" y="584"/>
                        </a:lnTo>
                        <a:lnTo>
                          <a:pt x="7" y="505"/>
                        </a:lnTo>
                        <a:close/>
                      </a:path>
                    </a:pathLst>
                  </a:custGeom>
                  <a:solidFill>
                    <a:srgbClr val="000000"/>
                  </a:solidFill>
                  <a:ln w="9525">
                    <a:noFill/>
                    <a:round/>
                    <a:headEnd/>
                    <a:tailEnd/>
                  </a:ln>
                </p:spPr>
                <p:txBody>
                  <a:bodyPr/>
                  <a:lstStyle/>
                  <a:p>
                    <a:endParaRPr lang="en-US"/>
                  </a:p>
                </p:txBody>
              </p:sp>
              <p:sp>
                <p:nvSpPr>
                  <p:cNvPr id="40671" name="Rectangle 228"/>
                  <p:cNvSpPr>
                    <a:spLocks noChangeArrowheads="1"/>
                  </p:cNvSpPr>
                  <p:nvPr/>
                </p:nvSpPr>
                <p:spPr bwMode="auto">
                  <a:xfrm>
                    <a:off x="1414" y="2212"/>
                    <a:ext cx="46" cy="40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72" name="Freeform 229"/>
                  <p:cNvSpPr>
                    <a:spLocks/>
                  </p:cNvSpPr>
                  <p:nvPr/>
                </p:nvSpPr>
                <p:spPr bwMode="auto">
                  <a:xfrm>
                    <a:off x="4056" y="2220"/>
                    <a:ext cx="148" cy="151"/>
                  </a:xfrm>
                  <a:custGeom>
                    <a:avLst/>
                    <a:gdLst>
                      <a:gd name="T0" fmla="*/ 73 w 148"/>
                      <a:gd name="T1" fmla="*/ 151 h 151"/>
                      <a:gd name="T2" fmla="*/ 89 w 148"/>
                      <a:gd name="T3" fmla="*/ 150 h 151"/>
                      <a:gd name="T4" fmla="*/ 102 w 148"/>
                      <a:gd name="T5" fmla="*/ 144 h 151"/>
                      <a:gd name="T6" fmla="*/ 116 w 148"/>
                      <a:gd name="T7" fmla="*/ 138 h 151"/>
                      <a:gd name="T8" fmla="*/ 126 w 148"/>
                      <a:gd name="T9" fmla="*/ 129 h 151"/>
                      <a:gd name="T10" fmla="*/ 136 w 148"/>
                      <a:gd name="T11" fmla="*/ 117 h 151"/>
                      <a:gd name="T12" fmla="*/ 143 w 148"/>
                      <a:gd name="T13" fmla="*/ 105 h 151"/>
                      <a:gd name="T14" fmla="*/ 146 w 148"/>
                      <a:gd name="T15" fmla="*/ 92 h 151"/>
                      <a:gd name="T16" fmla="*/ 148 w 148"/>
                      <a:gd name="T17" fmla="*/ 77 h 151"/>
                      <a:gd name="T18" fmla="*/ 146 w 148"/>
                      <a:gd name="T19" fmla="*/ 61 h 151"/>
                      <a:gd name="T20" fmla="*/ 143 w 148"/>
                      <a:gd name="T21" fmla="*/ 46 h 151"/>
                      <a:gd name="T22" fmla="*/ 136 w 148"/>
                      <a:gd name="T23" fmla="*/ 34 h 151"/>
                      <a:gd name="T24" fmla="*/ 126 w 148"/>
                      <a:gd name="T25" fmla="*/ 22 h 151"/>
                      <a:gd name="T26" fmla="*/ 116 w 148"/>
                      <a:gd name="T27" fmla="*/ 14 h 151"/>
                      <a:gd name="T28" fmla="*/ 102 w 148"/>
                      <a:gd name="T29" fmla="*/ 7 h 151"/>
                      <a:gd name="T30" fmla="*/ 89 w 148"/>
                      <a:gd name="T31" fmla="*/ 2 h 151"/>
                      <a:gd name="T32" fmla="*/ 73 w 148"/>
                      <a:gd name="T33" fmla="*/ 0 h 151"/>
                      <a:gd name="T34" fmla="*/ 58 w 148"/>
                      <a:gd name="T35" fmla="*/ 2 h 151"/>
                      <a:gd name="T36" fmla="*/ 45 w 148"/>
                      <a:gd name="T37" fmla="*/ 7 h 151"/>
                      <a:gd name="T38" fmla="*/ 33 w 148"/>
                      <a:gd name="T39" fmla="*/ 14 h 151"/>
                      <a:gd name="T40" fmla="*/ 23 w 148"/>
                      <a:gd name="T41" fmla="*/ 22 h 151"/>
                      <a:gd name="T42" fmla="*/ 12 w 148"/>
                      <a:gd name="T43" fmla="*/ 34 h 151"/>
                      <a:gd name="T44" fmla="*/ 6 w 148"/>
                      <a:gd name="T45" fmla="*/ 46 h 151"/>
                      <a:gd name="T46" fmla="*/ 2 w 148"/>
                      <a:gd name="T47" fmla="*/ 61 h 151"/>
                      <a:gd name="T48" fmla="*/ 0 w 148"/>
                      <a:gd name="T49" fmla="*/ 77 h 151"/>
                      <a:gd name="T50" fmla="*/ 2 w 148"/>
                      <a:gd name="T51" fmla="*/ 92 h 151"/>
                      <a:gd name="T52" fmla="*/ 6 w 148"/>
                      <a:gd name="T53" fmla="*/ 105 h 151"/>
                      <a:gd name="T54" fmla="*/ 12 w 148"/>
                      <a:gd name="T55" fmla="*/ 117 h 151"/>
                      <a:gd name="T56" fmla="*/ 23 w 148"/>
                      <a:gd name="T57" fmla="*/ 129 h 151"/>
                      <a:gd name="T58" fmla="*/ 33 w 148"/>
                      <a:gd name="T59" fmla="*/ 138 h 151"/>
                      <a:gd name="T60" fmla="*/ 45 w 148"/>
                      <a:gd name="T61" fmla="*/ 144 h 151"/>
                      <a:gd name="T62" fmla="*/ 58 w 148"/>
                      <a:gd name="T63" fmla="*/ 150 h 151"/>
                      <a:gd name="T64" fmla="*/ 73 w 148"/>
                      <a:gd name="T65" fmla="*/ 151 h 15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48"/>
                      <a:gd name="T100" fmla="*/ 0 h 151"/>
                      <a:gd name="T101" fmla="*/ 148 w 148"/>
                      <a:gd name="T102" fmla="*/ 151 h 15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48" h="151">
                        <a:moveTo>
                          <a:pt x="73" y="151"/>
                        </a:moveTo>
                        <a:lnTo>
                          <a:pt x="89" y="150"/>
                        </a:lnTo>
                        <a:lnTo>
                          <a:pt x="102" y="144"/>
                        </a:lnTo>
                        <a:lnTo>
                          <a:pt x="116" y="138"/>
                        </a:lnTo>
                        <a:lnTo>
                          <a:pt x="126" y="129"/>
                        </a:lnTo>
                        <a:lnTo>
                          <a:pt x="136" y="117"/>
                        </a:lnTo>
                        <a:lnTo>
                          <a:pt x="143" y="105"/>
                        </a:lnTo>
                        <a:lnTo>
                          <a:pt x="146" y="92"/>
                        </a:lnTo>
                        <a:lnTo>
                          <a:pt x="148" y="77"/>
                        </a:lnTo>
                        <a:lnTo>
                          <a:pt x="146" y="61"/>
                        </a:lnTo>
                        <a:lnTo>
                          <a:pt x="143" y="46"/>
                        </a:lnTo>
                        <a:lnTo>
                          <a:pt x="136" y="34"/>
                        </a:lnTo>
                        <a:lnTo>
                          <a:pt x="126" y="22"/>
                        </a:lnTo>
                        <a:lnTo>
                          <a:pt x="116" y="14"/>
                        </a:lnTo>
                        <a:lnTo>
                          <a:pt x="102" y="7"/>
                        </a:lnTo>
                        <a:lnTo>
                          <a:pt x="89" y="2"/>
                        </a:lnTo>
                        <a:lnTo>
                          <a:pt x="73" y="0"/>
                        </a:lnTo>
                        <a:lnTo>
                          <a:pt x="58" y="2"/>
                        </a:lnTo>
                        <a:lnTo>
                          <a:pt x="45" y="7"/>
                        </a:lnTo>
                        <a:lnTo>
                          <a:pt x="33" y="14"/>
                        </a:lnTo>
                        <a:lnTo>
                          <a:pt x="23" y="22"/>
                        </a:lnTo>
                        <a:lnTo>
                          <a:pt x="12" y="34"/>
                        </a:lnTo>
                        <a:lnTo>
                          <a:pt x="6" y="46"/>
                        </a:lnTo>
                        <a:lnTo>
                          <a:pt x="2" y="61"/>
                        </a:lnTo>
                        <a:lnTo>
                          <a:pt x="0" y="77"/>
                        </a:lnTo>
                        <a:lnTo>
                          <a:pt x="2" y="92"/>
                        </a:lnTo>
                        <a:lnTo>
                          <a:pt x="6" y="105"/>
                        </a:lnTo>
                        <a:lnTo>
                          <a:pt x="12" y="117"/>
                        </a:lnTo>
                        <a:lnTo>
                          <a:pt x="23" y="129"/>
                        </a:lnTo>
                        <a:lnTo>
                          <a:pt x="33" y="138"/>
                        </a:lnTo>
                        <a:lnTo>
                          <a:pt x="45" y="144"/>
                        </a:lnTo>
                        <a:lnTo>
                          <a:pt x="58" y="150"/>
                        </a:lnTo>
                        <a:lnTo>
                          <a:pt x="73" y="151"/>
                        </a:lnTo>
                        <a:close/>
                      </a:path>
                    </a:pathLst>
                  </a:custGeom>
                  <a:solidFill>
                    <a:srgbClr val="000000"/>
                  </a:solidFill>
                  <a:ln w="9525">
                    <a:noFill/>
                    <a:round/>
                    <a:headEnd/>
                    <a:tailEnd/>
                  </a:ln>
                </p:spPr>
                <p:txBody>
                  <a:bodyPr/>
                  <a:lstStyle/>
                  <a:p>
                    <a:endParaRPr lang="en-US"/>
                  </a:p>
                </p:txBody>
              </p:sp>
              <p:sp>
                <p:nvSpPr>
                  <p:cNvPr id="40673" name="Rectangle 230"/>
                  <p:cNvSpPr>
                    <a:spLocks noChangeArrowheads="1"/>
                  </p:cNvSpPr>
                  <p:nvPr/>
                </p:nvSpPr>
                <p:spPr bwMode="auto">
                  <a:xfrm>
                    <a:off x="1876" y="2404"/>
                    <a:ext cx="36" cy="446"/>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74" name="Rectangle 231"/>
                  <p:cNvSpPr>
                    <a:spLocks noChangeArrowheads="1"/>
                  </p:cNvSpPr>
                  <p:nvPr/>
                </p:nvSpPr>
                <p:spPr bwMode="auto">
                  <a:xfrm>
                    <a:off x="2083" y="2168"/>
                    <a:ext cx="36" cy="68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75" name="Freeform 232"/>
                  <p:cNvSpPr>
                    <a:spLocks/>
                  </p:cNvSpPr>
                  <p:nvPr/>
                </p:nvSpPr>
                <p:spPr bwMode="auto">
                  <a:xfrm>
                    <a:off x="1648" y="2269"/>
                    <a:ext cx="1184" cy="179"/>
                  </a:xfrm>
                  <a:custGeom>
                    <a:avLst/>
                    <a:gdLst>
                      <a:gd name="T0" fmla="*/ 730742 w 693"/>
                      <a:gd name="T1" fmla="*/ 57 h 197"/>
                      <a:gd name="T2" fmla="*/ 732488 w 693"/>
                      <a:gd name="T3" fmla="*/ 0 h 197"/>
                      <a:gd name="T4" fmla="*/ 0 w 693"/>
                      <a:gd name="T5" fmla="*/ 0 h 197"/>
                      <a:gd name="T6" fmla="*/ 0 w 693"/>
                      <a:gd name="T7" fmla="*/ 57 h 197"/>
                      <a:gd name="T8" fmla="*/ 730742 w 693"/>
                      <a:gd name="T9" fmla="*/ 57 h 197"/>
                      <a:gd name="T10" fmla="*/ 0 60000 65536"/>
                      <a:gd name="T11" fmla="*/ 0 60000 65536"/>
                      <a:gd name="T12" fmla="*/ 0 60000 65536"/>
                      <a:gd name="T13" fmla="*/ 0 60000 65536"/>
                      <a:gd name="T14" fmla="*/ 0 60000 65536"/>
                      <a:gd name="T15" fmla="*/ 0 w 693"/>
                      <a:gd name="T16" fmla="*/ 0 h 197"/>
                      <a:gd name="T17" fmla="*/ 693 w 693"/>
                      <a:gd name="T18" fmla="*/ 197 h 197"/>
                    </a:gdLst>
                    <a:ahLst/>
                    <a:cxnLst>
                      <a:cxn ang="T10">
                        <a:pos x="T0" y="T1"/>
                      </a:cxn>
                      <a:cxn ang="T11">
                        <a:pos x="T2" y="T3"/>
                      </a:cxn>
                      <a:cxn ang="T12">
                        <a:pos x="T4" y="T5"/>
                      </a:cxn>
                      <a:cxn ang="T13">
                        <a:pos x="T6" y="T7"/>
                      </a:cxn>
                      <a:cxn ang="T14">
                        <a:pos x="T8" y="T9"/>
                      </a:cxn>
                    </a:cxnLst>
                    <a:rect l="T15" t="T16" r="T17" b="T18"/>
                    <a:pathLst>
                      <a:path w="693" h="197">
                        <a:moveTo>
                          <a:pt x="691" y="197"/>
                        </a:moveTo>
                        <a:lnTo>
                          <a:pt x="693" y="0"/>
                        </a:lnTo>
                        <a:lnTo>
                          <a:pt x="0" y="0"/>
                        </a:lnTo>
                        <a:lnTo>
                          <a:pt x="0" y="197"/>
                        </a:lnTo>
                        <a:lnTo>
                          <a:pt x="691" y="197"/>
                        </a:lnTo>
                        <a:close/>
                      </a:path>
                    </a:pathLst>
                  </a:custGeom>
                  <a:solidFill>
                    <a:srgbClr val="000000"/>
                  </a:solidFill>
                  <a:ln w="9525">
                    <a:noFill/>
                    <a:round/>
                    <a:headEnd/>
                    <a:tailEnd/>
                  </a:ln>
                </p:spPr>
                <p:txBody>
                  <a:bodyPr/>
                  <a:lstStyle/>
                  <a:p>
                    <a:endParaRPr lang="en-US"/>
                  </a:p>
                </p:txBody>
              </p:sp>
              <p:sp>
                <p:nvSpPr>
                  <p:cNvPr id="40676" name="Rectangle 233"/>
                  <p:cNvSpPr>
                    <a:spLocks noChangeArrowheads="1"/>
                  </p:cNvSpPr>
                  <p:nvPr/>
                </p:nvSpPr>
                <p:spPr bwMode="auto">
                  <a:xfrm>
                    <a:off x="1842" y="1604"/>
                    <a:ext cx="15" cy="49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77" name="Rectangle 234"/>
                  <p:cNvSpPr>
                    <a:spLocks noChangeArrowheads="1"/>
                  </p:cNvSpPr>
                  <p:nvPr/>
                </p:nvSpPr>
                <p:spPr bwMode="auto">
                  <a:xfrm>
                    <a:off x="1984" y="1604"/>
                    <a:ext cx="16" cy="49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78" name="Rectangle 235"/>
                  <p:cNvSpPr>
                    <a:spLocks noChangeArrowheads="1"/>
                  </p:cNvSpPr>
                  <p:nvPr/>
                </p:nvSpPr>
                <p:spPr bwMode="auto">
                  <a:xfrm>
                    <a:off x="2127" y="1689"/>
                    <a:ext cx="15" cy="360"/>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79" name="Rectangle 236"/>
                  <p:cNvSpPr>
                    <a:spLocks noChangeArrowheads="1"/>
                  </p:cNvSpPr>
                  <p:nvPr/>
                </p:nvSpPr>
                <p:spPr bwMode="auto">
                  <a:xfrm>
                    <a:off x="2271" y="1716"/>
                    <a:ext cx="14" cy="28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80" name="Rectangle 237"/>
                  <p:cNvSpPr>
                    <a:spLocks noChangeArrowheads="1"/>
                  </p:cNvSpPr>
                  <p:nvPr/>
                </p:nvSpPr>
                <p:spPr bwMode="auto">
                  <a:xfrm>
                    <a:off x="2414" y="1453"/>
                    <a:ext cx="13" cy="51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81" name="Rectangle 238"/>
                  <p:cNvSpPr>
                    <a:spLocks noChangeArrowheads="1"/>
                  </p:cNvSpPr>
                  <p:nvPr/>
                </p:nvSpPr>
                <p:spPr bwMode="auto">
                  <a:xfrm>
                    <a:off x="2556" y="1487"/>
                    <a:ext cx="14" cy="445"/>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82" name="Rectangle 239"/>
                  <p:cNvSpPr>
                    <a:spLocks noChangeArrowheads="1"/>
                  </p:cNvSpPr>
                  <p:nvPr/>
                </p:nvSpPr>
                <p:spPr bwMode="auto">
                  <a:xfrm>
                    <a:off x="2699" y="1548"/>
                    <a:ext cx="13" cy="29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83" name="Rectangle 240"/>
                  <p:cNvSpPr>
                    <a:spLocks noChangeArrowheads="1"/>
                  </p:cNvSpPr>
                  <p:nvPr/>
                </p:nvSpPr>
                <p:spPr bwMode="auto">
                  <a:xfrm>
                    <a:off x="2841" y="1624"/>
                    <a:ext cx="14" cy="270"/>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84" name="Rectangle 241"/>
                  <p:cNvSpPr>
                    <a:spLocks noChangeArrowheads="1"/>
                  </p:cNvSpPr>
                  <p:nvPr/>
                </p:nvSpPr>
                <p:spPr bwMode="auto">
                  <a:xfrm>
                    <a:off x="2984" y="1670"/>
                    <a:ext cx="14" cy="179"/>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85" name="Rectangle 242"/>
                  <p:cNvSpPr>
                    <a:spLocks noChangeArrowheads="1"/>
                  </p:cNvSpPr>
                  <p:nvPr/>
                </p:nvSpPr>
                <p:spPr bwMode="auto">
                  <a:xfrm>
                    <a:off x="3921" y="1735"/>
                    <a:ext cx="13" cy="29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86" name="Rectangle 243"/>
                  <p:cNvSpPr>
                    <a:spLocks noChangeArrowheads="1"/>
                  </p:cNvSpPr>
                  <p:nvPr/>
                </p:nvSpPr>
                <p:spPr bwMode="auto">
                  <a:xfrm>
                    <a:off x="4063" y="1684"/>
                    <a:ext cx="14" cy="37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87" name="Rectangle 244"/>
                  <p:cNvSpPr>
                    <a:spLocks noChangeArrowheads="1"/>
                  </p:cNvSpPr>
                  <p:nvPr/>
                </p:nvSpPr>
                <p:spPr bwMode="auto">
                  <a:xfrm>
                    <a:off x="3778" y="1818"/>
                    <a:ext cx="14" cy="178"/>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88" name="Rectangle 245"/>
                  <p:cNvSpPr>
                    <a:spLocks noChangeArrowheads="1"/>
                  </p:cNvSpPr>
                  <p:nvPr/>
                </p:nvSpPr>
                <p:spPr bwMode="auto">
                  <a:xfrm>
                    <a:off x="3313" y="1808"/>
                    <a:ext cx="24" cy="39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89" name="Rectangle 246"/>
                  <p:cNvSpPr>
                    <a:spLocks noChangeArrowheads="1"/>
                  </p:cNvSpPr>
                  <p:nvPr/>
                </p:nvSpPr>
                <p:spPr bwMode="auto">
                  <a:xfrm>
                    <a:off x="3189" y="2426"/>
                    <a:ext cx="24" cy="69"/>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690" name="Rectangle 247"/>
                  <p:cNvSpPr>
                    <a:spLocks noChangeArrowheads="1"/>
                  </p:cNvSpPr>
                  <p:nvPr/>
                </p:nvSpPr>
                <p:spPr bwMode="auto">
                  <a:xfrm>
                    <a:off x="3283" y="2426"/>
                    <a:ext cx="23" cy="69"/>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691" name="Rectangle 248"/>
                  <p:cNvSpPr>
                    <a:spLocks noChangeArrowheads="1"/>
                  </p:cNvSpPr>
                  <p:nvPr/>
                </p:nvSpPr>
                <p:spPr bwMode="auto">
                  <a:xfrm>
                    <a:off x="2836" y="2118"/>
                    <a:ext cx="784" cy="3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grpSp>
            <p:sp>
              <p:nvSpPr>
                <p:cNvPr id="40636" name="Text Box 249"/>
                <p:cNvSpPr txBox="1">
                  <a:spLocks noChangeArrowheads="1"/>
                </p:cNvSpPr>
                <p:nvPr/>
              </p:nvSpPr>
              <p:spPr bwMode="auto">
                <a:xfrm>
                  <a:off x="384" y="1674"/>
                  <a:ext cx="713" cy="200"/>
                </a:xfrm>
                <a:prstGeom prst="rect">
                  <a:avLst/>
                </a:prstGeom>
                <a:noFill/>
                <a:ln w="9525">
                  <a:noFill/>
                  <a:miter lim="800000"/>
                  <a:headEnd/>
                  <a:tailEnd/>
                </a:ln>
              </p:spPr>
              <p:txBody>
                <a:bodyPr lIns="0" rIns="0">
                  <a:spAutoFit/>
                </a:bodyPr>
                <a:lstStyle/>
                <a:p>
                  <a:pPr algn="ctr">
                    <a:spcBef>
                      <a:spcPct val="50000"/>
                    </a:spcBef>
                  </a:pPr>
                  <a:r>
                    <a:rPr lang="en-US" sz="1000" b="1">
                      <a:latin typeface="Book Antiqua" pitchFamily="18" charset="0"/>
                    </a:rPr>
                    <a:t>Rehabilitation</a:t>
                  </a:r>
                </a:p>
              </p:txBody>
            </p:sp>
          </p:grpSp>
          <p:grpSp>
            <p:nvGrpSpPr>
              <p:cNvPr id="40583" name="Group 250"/>
              <p:cNvGrpSpPr>
                <a:grpSpLocks/>
              </p:cNvGrpSpPr>
              <p:nvPr/>
            </p:nvGrpSpPr>
            <p:grpSpPr bwMode="auto">
              <a:xfrm>
                <a:off x="2400" y="1728"/>
                <a:ext cx="997" cy="1054"/>
                <a:chOff x="0" y="0"/>
                <a:chExt cx="2832" cy="2993"/>
              </a:xfrm>
            </p:grpSpPr>
            <p:pic>
              <p:nvPicPr>
                <p:cNvPr id="40633" name="Picture 251" descr="j0183468"/>
                <p:cNvPicPr>
                  <a:picLocks noChangeAspect="1" noChangeArrowheads="1"/>
                </p:cNvPicPr>
                <p:nvPr/>
              </p:nvPicPr>
              <p:blipFill>
                <a:blip r:embed="rId3" cstate="print"/>
                <a:srcRect/>
                <a:stretch>
                  <a:fillRect/>
                </a:stretch>
              </p:blipFill>
              <p:spPr bwMode="auto">
                <a:xfrm>
                  <a:off x="336" y="0"/>
                  <a:ext cx="2256" cy="2174"/>
                </a:xfrm>
                <a:prstGeom prst="rect">
                  <a:avLst/>
                </a:prstGeom>
                <a:noFill/>
                <a:ln w="9525">
                  <a:noFill/>
                  <a:miter lim="800000"/>
                  <a:headEnd/>
                  <a:tailEnd/>
                </a:ln>
              </p:spPr>
            </p:pic>
            <p:sp>
              <p:nvSpPr>
                <p:cNvPr id="40634" name="Text Box 252"/>
                <p:cNvSpPr txBox="1">
                  <a:spLocks noChangeArrowheads="1"/>
                </p:cNvSpPr>
                <p:nvPr/>
              </p:nvSpPr>
              <p:spPr bwMode="auto">
                <a:xfrm>
                  <a:off x="0" y="1726"/>
                  <a:ext cx="2832" cy="1267"/>
                </a:xfrm>
                <a:prstGeom prst="rect">
                  <a:avLst/>
                </a:prstGeom>
                <a:noFill/>
                <a:ln w="9525">
                  <a:noFill/>
                  <a:miter lim="800000"/>
                  <a:headEnd/>
                  <a:tailEnd/>
                </a:ln>
              </p:spPr>
              <p:txBody>
                <a:bodyPr>
                  <a:spAutoFit/>
                </a:bodyPr>
                <a:lstStyle/>
                <a:p>
                  <a:pPr algn="ctr">
                    <a:spcBef>
                      <a:spcPct val="50000"/>
                    </a:spcBef>
                  </a:pPr>
                  <a:r>
                    <a:rPr lang="en-US" sz="1000" b="1">
                      <a:latin typeface="Book Antiqua" pitchFamily="18" charset="0"/>
                    </a:rPr>
                    <a:t>Continuing Care </a:t>
                  </a:r>
                  <a:br>
                    <a:rPr lang="en-US" sz="1000" b="1">
                      <a:latin typeface="Book Antiqua" pitchFamily="18" charset="0"/>
                    </a:rPr>
                  </a:br>
                  <a:r>
                    <a:rPr lang="en-US" sz="1000" b="1">
                      <a:latin typeface="Book Antiqua" pitchFamily="18" charset="0"/>
                    </a:rPr>
                    <a:t>Retirement Community</a:t>
                  </a:r>
                </a:p>
              </p:txBody>
            </p:sp>
          </p:grpSp>
          <p:grpSp>
            <p:nvGrpSpPr>
              <p:cNvPr id="40584" name="Group 253"/>
              <p:cNvGrpSpPr>
                <a:grpSpLocks/>
              </p:cNvGrpSpPr>
              <p:nvPr/>
            </p:nvGrpSpPr>
            <p:grpSpPr bwMode="auto">
              <a:xfrm>
                <a:off x="1536" y="479"/>
                <a:ext cx="665" cy="685"/>
                <a:chOff x="3552" y="1680"/>
                <a:chExt cx="576" cy="594"/>
              </a:xfrm>
            </p:grpSpPr>
            <p:grpSp>
              <p:nvGrpSpPr>
                <p:cNvPr id="40585" name="Group 254"/>
                <p:cNvGrpSpPr>
                  <a:grpSpLocks/>
                </p:cNvGrpSpPr>
                <p:nvPr/>
              </p:nvGrpSpPr>
              <p:grpSpPr bwMode="auto">
                <a:xfrm>
                  <a:off x="3552" y="1680"/>
                  <a:ext cx="563" cy="576"/>
                  <a:chOff x="1048" y="288"/>
                  <a:chExt cx="3656" cy="3744"/>
                </a:xfrm>
              </p:grpSpPr>
              <p:sp>
                <p:nvSpPr>
                  <p:cNvPr id="40587" name="AutoShape 255"/>
                  <p:cNvSpPr>
                    <a:spLocks noChangeAspect="1" noChangeArrowheads="1" noTextEdit="1"/>
                  </p:cNvSpPr>
                  <p:nvPr/>
                </p:nvSpPr>
                <p:spPr bwMode="auto">
                  <a:xfrm>
                    <a:off x="1048" y="288"/>
                    <a:ext cx="3656" cy="3744"/>
                  </a:xfrm>
                  <a:prstGeom prst="rect">
                    <a:avLst/>
                  </a:prstGeom>
                  <a:noFill/>
                  <a:ln w="9525">
                    <a:noFill/>
                    <a:miter lim="800000"/>
                    <a:headEnd/>
                    <a:tailEnd/>
                  </a:ln>
                </p:spPr>
                <p:txBody>
                  <a:bodyPr/>
                  <a:lstStyle/>
                  <a:p>
                    <a:endParaRPr lang="en-US"/>
                  </a:p>
                </p:txBody>
              </p:sp>
              <p:sp>
                <p:nvSpPr>
                  <p:cNvPr id="40588" name="Freeform 256"/>
                  <p:cNvSpPr>
                    <a:spLocks/>
                  </p:cNvSpPr>
                  <p:nvPr/>
                </p:nvSpPr>
                <p:spPr bwMode="auto">
                  <a:xfrm>
                    <a:off x="1131" y="288"/>
                    <a:ext cx="3573" cy="3744"/>
                  </a:xfrm>
                  <a:custGeom>
                    <a:avLst/>
                    <a:gdLst>
                      <a:gd name="T0" fmla="*/ 3573 w 3573"/>
                      <a:gd name="T1" fmla="*/ 1865 h 3744"/>
                      <a:gd name="T2" fmla="*/ 1714 w 3573"/>
                      <a:gd name="T3" fmla="*/ 3744 h 3744"/>
                      <a:gd name="T4" fmla="*/ 0 w 3573"/>
                      <a:gd name="T5" fmla="*/ 2139 h 3744"/>
                      <a:gd name="T6" fmla="*/ 1384 w 3573"/>
                      <a:gd name="T7" fmla="*/ 0 h 3744"/>
                      <a:gd name="T8" fmla="*/ 3573 w 3573"/>
                      <a:gd name="T9" fmla="*/ 1865 h 3744"/>
                      <a:gd name="T10" fmla="*/ 0 60000 65536"/>
                      <a:gd name="T11" fmla="*/ 0 60000 65536"/>
                      <a:gd name="T12" fmla="*/ 0 60000 65536"/>
                      <a:gd name="T13" fmla="*/ 0 60000 65536"/>
                      <a:gd name="T14" fmla="*/ 0 60000 65536"/>
                      <a:gd name="T15" fmla="*/ 0 w 3573"/>
                      <a:gd name="T16" fmla="*/ 0 h 3744"/>
                      <a:gd name="T17" fmla="*/ 3573 w 3573"/>
                      <a:gd name="T18" fmla="*/ 3744 h 3744"/>
                    </a:gdLst>
                    <a:ahLst/>
                    <a:cxnLst>
                      <a:cxn ang="T10">
                        <a:pos x="T0" y="T1"/>
                      </a:cxn>
                      <a:cxn ang="T11">
                        <a:pos x="T2" y="T3"/>
                      </a:cxn>
                      <a:cxn ang="T12">
                        <a:pos x="T4" y="T5"/>
                      </a:cxn>
                      <a:cxn ang="T13">
                        <a:pos x="T6" y="T7"/>
                      </a:cxn>
                      <a:cxn ang="T14">
                        <a:pos x="T8" y="T9"/>
                      </a:cxn>
                    </a:cxnLst>
                    <a:rect l="T15" t="T16" r="T17" b="T18"/>
                    <a:pathLst>
                      <a:path w="3573" h="3744">
                        <a:moveTo>
                          <a:pt x="3573" y="1865"/>
                        </a:moveTo>
                        <a:lnTo>
                          <a:pt x="1714" y="3744"/>
                        </a:lnTo>
                        <a:lnTo>
                          <a:pt x="0" y="2139"/>
                        </a:lnTo>
                        <a:lnTo>
                          <a:pt x="1384" y="0"/>
                        </a:lnTo>
                        <a:lnTo>
                          <a:pt x="3573" y="1865"/>
                        </a:lnTo>
                        <a:close/>
                      </a:path>
                    </a:pathLst>
                  </a:custGeom>
                  <a:solidFill>
                    <a:srgbClr val="996633"/>
                  </a:solidFill>
                  <a:ln w="9525">
                    <a:noFill/>
                    <a:round/>
                    <a:headEnd/>
                    <a:tailEnd/>
                  </a:ln>
                </p:spPr>
                <p:txBody>
                  <a:bodyPr/>
                  <a:lstStyle/>
                  <a:p>
                    <a:endParaRPr lang="en-US"/>
                  </a:p>
                </p:txBody>
              </p:sp>
              <p:sp>
                <p:nvSpPr>
                  <p:cNvPr id="40589" name="Freeform 257"/>
                  <p:cNvSpPr>
                    <a:spLocks/>
                  </p:cNvSpPr>
                  <p:nvPr/>
                </p:nvSpPr>
                <p:spPr bwMode="auto">
                  <a:xfrm>
                    <a:off x="1048" y="633"/>
                    <a:ext cx="3585" cy="3290"/>
                  </a:xfrm>
                  <a:custGeom>
                    <a:avLst/>
                    <a:gdLst>
                      <a:gd name="T0" fmla="*/ 362 w 3585"/>
                      <a:gd name="T1" fmla="*/ 793 h 3290"/>
                      <a:gd name="T2" fmla="*/ 469 w 3585"/>
                      <a:gd name="T3" fmla="*/ 748 h 3290"/>
                      <a:gd name="T4" fmla="*/ 578 w 3585"/>
                      <a:gd name="T5" fmla="*/ 703 h 3290"/>
                      <a:gd name="T6" fmla="*/ 688 w 3585"/>
                      <a:gd name="T7" fmla="*/ 660 h 3290"/>
                      <a:gd name="T8" fmla="*/ 801 w 3585"/>
                      <a:gd name="T9" fmla="*/ 617 h 3290"/>
                      <a:gd name="T10" fmla="*/ 912 w 3585"/>
                      <a:gd name="T11" fmla="*/ 576 h 3290"/>
                      <a:gd name="T12" fmla="*/ 1026 w 3585"/>
                      <a:gd name="T13" fmla="*/ 536 h 3290"/>
                      <a:gd name="T14" fmla="*/ 1139 w 3585"/>
                      <a:gd name="T15" fmla="*/ 497 h 3290"/>
                      <a:gd name="T16" fmla="*/ 1257 w 3585"/>
                      <a:gd name="T17" fmla="*/ 457 h 3290"/>
                      <a:gd name="T18" fmla="*/ 1379 w 3585"/>
                      <a:gd name="T19" fmla="*/ 418 h 3290"/>
                      <a:gd name="T20" fmla="*/ 1503 w 3585"/>
                      <a:gd name="T21" fmla="*/ 381 h 3290"/>
                      <a:gd name="T22" fmla="*/ 1626 w 3585"/>
                      <a:gd name="T23" fmla="*/ 345 h 3290"/>
                      <a:gd name="T24" fmla="*/ 1752 w 3585"/>
                      <a:gd name="T25" fmla="*/ 309 h 3290"/>
                      <a:gd name="T26" fmla="*/ 1878 w 3585"/>
                      <a:gd name="T27" fmla="*/ 276 h 3290"/>
                      <a:gd name="T28" fmla="*/ 2005 w 3585"/>
                      <a:gd name="T29" fmla="*/ 244 h 3290"/>
                      <a:gd name="T30" fmla="*/ 2135 w 3585"/>
                      <a:gd name="T31" fmla="*/ 214 h 3290"/>
                      <a:gd name="T32" fmla="*/ 2266 w 3585"/>
                      <a:gd name="T33" fmla="*/ 184 h 3290"/>
                      <a:gd name="T34" fmla="*/ 2403 w 3585"/>
                      <a:gd name="T35" fmla="*/ 154 h 3290"/>
                      <a:gd name="T36" fmla="*/ 2540 w 3585"/>
                      <a:gd name="T37" fmla="*/ 127 h 3290"/>
                      <a:gd name="T38" fmla="*/ 2679 w 3585"/>
                      <a:gd name="T39" fmla="*/ 103 h 3290"/>
                      <a:gd name="T40" fmla="*/ 2819 w 3585"/>
                      <a:gd name="T41" fmla="*/ 79 h 3290"/>
                      <a:gd name="T42" fmla="*/ 2960 w 3585"/>
                      <a:gd name="T43" fmla="*/ 58 h 3290"/>
                      <a:gd name="T44" fmla="*/ 3103 w 3585"/>
                      <a:gd name="T45" fmla="*/ 39 h 3290"/>
                      <a:gd name="T46" fmla="*/ 3247 w 3585"/>
                      <a:gd name="T47" fmla="*/ 22 h 3290"/>
                      <a:gd name="T48" fmla="*/ 3356 w 3585"/>
                      <a:gd name="T49" fmla="*/ 11 h 3290"/>
                      <a:gd name="T50" fmla="*/ 3422 w 3585"/>
                      <a:gd name="T51" fmla="*/ 7 h 3290"/>
                      <a:gd name="T52" fmla="*/ 3480 w 3585"/>
                      <a:gd name="T53" fmla="*/ 6 h 3290"/>
                      <a:gd name="T54" fmla="*/ 3545 w 3585"/>
                      <a:gd name="T55" fmla="*/ 2 h 3290"/>
                      <a:gd name="T56" fmla="*/ 2902 w 3585"/>
                      <a:gd name="T57" fmla="*/ 3253 h 3290"/>
                      <a:gd name="T58" fmla="*/ 2802 w 3585"/>
                      <a:gd name="T59" fmla="*/ 3260 h 3290"/>
                      <a:gd name="T60" fmla="*/ 2651 w 3585"/>
                      <a:gd name="T61" fmla="*/ 3204 h 3290"/>
                      <a:gd name="T62" fmla="*/ 2499 w 3585"/>
                      <a:gd name="T63" fmla="*/ 3153 h 3290"/>
                      <a:gd name="T64" fmla="*/ 2347 w 3585"/>
                      <a:gd name="T65" fmla="*/ 3107 h 3290"/>
                      <a:gd name="T66" fmla="*/ 2195 w 3585"/>
                      <a:gd name="T67" fmla="*/ 3067 h 3290"/>
                      <a:gd name="T68" fmla="*/ 2045 w 3585"/>
                      <a:gd name="T69" fmla="*/ 3030 h 3290"/>
                      <a:gd name="T70" fmla="*/ 1893 w 3585"/>
                      <a:gd name="T71" fmla="*/ 3000 h 3290"/>
                      <a:gd name="T72" fmla="*/ 1743 w 3585"/>
                      <a:gd name="T73" fmla="*/ 2973 h 3290"/>
                      <a:gd name="T74" fmla="*/ 1615 w 3585"/>
                      <a:gd name="T75" fmla="*/ 2955 h 3290"/>
                      <a:gd name="T76" fmla="*/ 1516 w 3585"/>
                      <a:gd name="T77" fmla="*/ 2942 h 3290"/>
                      <a:gd name="T78" fmla="*/ 1426 w 3585"/>
                      <a:gd name="T79" fmla="*/ 2930 h 3290"/>
                      <a:gd name="T80" fmla="*/ 1341 w 3585"/>
                      <a:gd name="T81" fmla="*/ 2921 h 3290"/>
                      <a:gd name="T82" fmla="*/ 1259 w 3585"/>
                      <a:gd name="T83" fmla="*/ 2915 h 3290"/>
                      <a:gd name="T84" fmla="*/ 1174 w 3585"/>
                      <a:gd name="T85" fmla="*/ 2910 h 3290"/>
                      <a:gd name="T86" fmla="*/ 1086 w 3585"/>
                      <a:gd name="T87" fmla="*/ 2908 h 3290"/>
                      <a:gd name="T88" fmla="*/ 990 w 3585"/>
                      <a:gd name="T89" fmla="*/ 2910 h 3290"/>
                      <a:gd name="T90" fmla="*/ 0 w 3585"/>
                      <a:gd name="T91" fmla="*/ 950 h 3290"/>
                      <a:gd name="T92" fmla="*/ 30 w 3585"/>
                      <a:gd name="T93" fmla="*/ 937 h 3290"/>
                      <a:gd name="T94" fmla="*/ 66 w 3585"/>
                      <a:gd name="T95" fmla="*/ 922 h 3290"/>
                      <a:gd name="T96" fmla="*/ 109 w 3585"/>
                      <a:gd name="T97" fmla="*/ 904 h 3290"/>
                      <a:gd name="T98" fmla="*/ 154 w 3585"/>
                      <a:gd name="T99" fmla="*/ 883 h 3290"/>
                      <a:gd name="T100" fmla="*/ 199 w 3585"/>
                      <a:gd name="T101" fmla="*/ 862 h 3290"/>
                      <a:gd name="T102" fmla="*/ 240 w 3585"/>
                      <a:gd name="T103" fmla="*/ 844 h 3290"/>
                      <a:gd name="T104" fmla="*/ 278 w 3585"/>
                      <a:gd name="T105" fmla="*/ 829 h 3290"/>
                      <a:gd name="T106" fmla="*/ 308 w 3585"/>
                      <a:gd name="T107" fmla="*/ 816 h 329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585"/>
                      <a:gd name="T163" fmla="*/ 0 h 3290"/>
                      <a:gd name="T164" fmla="*/ 3585 w 3585"/>
                      <a:gd name="T165" fmla="*/ 3290 h 329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585" h="3290">
                        <a:moveTo>
                          <a:pt x="308" y="816"/>
                        </a:moveTo>
                        <a:lnTo>
                          <a:pt x="362" y="793"/>
                        </a:lnTo>
                        <a:lnTo>
                          <a:pt x="415" y="771"/>
                        </a:lnTo>
                        <a:lnTo>
                          <a:pt x="469" y="748"/>
                        </a:lnTo>
                        <a:lnTo>
                          <a:pt x="523" y="726"/>
                        </a:lnTo>
                        <a:lnTo>
                          <a:pt x="578" y="703"/>
                        </a:lnTo>
                        <a:lnTo>
                          <a:pt x="634" y="681"/>
                        </a:lnTo>
                        <a:lnTo>
                          <a:pt x="688" y="660"/>
                        </a:lnTo>
                        <a:lnTo>
                          <a:pt x="745" y="637"/>
                        </a:lnTo>
                        <a:lnTo>
                          <a:pt x="801" y="617"/>
                        </a:lnTo>
                        <a:lnTo>
                          <a:pt x="855" y="596"/>
                        </a:lnTo>
                        <a:lnTo>
                          <a:pt x="912" y="576"/>
                        </a:lnTo>
                        <a:lnTo>
                          <a:pt x="970" y="557"/>
                        </a:lnTo>
                        <a:lnTo>
                          <a:pt x="1026" y="536"/>
                        </a:lnTo>
                        <a:lnTo>
                          <a:pt x="1082" y="517"/>
                        </a:lnTo>
                        <a:lnTo>
                          <a:pt x="1139" y="497"/>
                        </a:lnTo>
                        <a:lnTo>
                          <a:pt x="1197" y="478"/>
                        </a:lnTo>
                        <a:lnTo>
                          <a:pt x="1257" y="457"/>
                        </a:lnTo>
                        <a:lnTo>
                          <a:pt x="1319" y="439"/>
                        </a:lnTo>
                        <a:lnTo>
                          <a:pt x="1379" y="418"/>
                        </a:lnTo>
                        <a:lnTo>
                          <a:pt x="1441" y="399"/>
                        </a:lnTo>
                        <a:lnTo>
                          <a:pt x="1503" y="381"/>
                        </a:lnTo>
                        <a:lnTo>
                          <a:pt x="1564" y="362"/>
                        </a:lnTo>
                        <a:lnTo>
                          <a:pt x="1626" y="345"/>
                        </a:lnTo>
                        <a:lnTo>
                          <a:pt x="1690" y="326"/>
                        </a:lnTo>
                        <a:lnTo>
                          <a:pt x="1752" y="309"/>
                        </a:lnTo>
                        <a:lnTo>
                          <a:pt x="1816" y="292"/>
                        </a:lnTo>
                        <a:lnTo>
                          <a:pt x="1878" y="276"/>
                        </a:lnTo>
                        <a:lnTo>
                          <a:pt x="1941" y="259"/>
                        </a:lnTo>
                        <a:lnTo>
                          <a:pt x="2005" y="244"/>
                        </a:lnTo>
                        <a:lnTo>
                          <a:pt x="2069" y="229"/>
                        </a:lnTo>
                        <a:lnTo>
                          <a:pt x="2135" y="214"/>
                        </a:lnTo>
                        <a:lnTo>
                          <a:pt x="2198" y="199"/>
                        </a:lnTo>
                        <a:lnTo>
                          <a:pt x="2266" y="184"/>
                        </a:lnTo>
                        <a:lnTo>
                          <a:pt x="2334" y="169"/>
                        </a:lnTo>
                        <a:lnTo>
                          <a:pt x="2403" y="154"/>
                        </a:lnTo>
                        <a:lnTo>
                          <a:pt x="2470" y="141"/>
                        </a:lnTo>
                        <a:lnTo>
                          <a:pt x="2540" y="127"/>
                        </a:lnTo>
                        <a:lnTo>
                          <a:pt x="2609" y="114"/>
                        </a:lnTo>
                        <a:lnTo>
                          <a:pt x="2679" y="103"/>
                        </a:lnTo>
                        <a:lnTo>
                          <a:pt x="2750" y="90"/>
                        </a:lnTo>
                        <a:lnTo>
                          <a:pt x="2819" y="79"/>
                        </a:lnTo>
                        <a:lnTo>
                          <a:pt x="2891" y="69"/>
                        </a:lnTo>
                        <a:lnTo>
                          <a:pt x="2960" y="58"/>
                        </a:lnTo>
                        <a:lnTo>
                          <a:pt x="3031" y="49"/>
                        </a:lnTo>
                        <a:lnTo>
                          <a:pt x="3103" y="39"/>
                        </a:lnTo>
                        <a:lnTo>
                          <a:pt x="3174" y="30"/>
                        </a:lnTo>
                        <a:lnTo>
                          <a:pt x="3247" y="22"/>
                        </a:lnTo>
                        <a:lnTo>
                          <a:pt x="3318" y="15"/>
                        </a:lnTo>
                        <a:lnTo>
                          <a:pt x="3356" y="11"/>
                        </a:lnTo>
                        <a:lnTo>
                          <a:pt x="3390" y="9"/>
                        </a:lnTo>
                        <a:lnTo>
                          <a:pt x="3422" y="7"/>
                        </a:lnTo>
                        <a:lnTo>
                          <a:pt x="3452" y="6"/>
                        </a:lnTo>
                        <a:lnTo>
                          <a:pt x="3480" y="6"/>
                        </a:lnTo>
                        <a:lnTo>
                          <a:pt x="3512" y="4"/>
                        </a:lnTo>
                        <a:lnTo>
                          <a:pt x="3545" y="2"/>
                        </a:lnTo>
                        <a:lnTo>
                          <a:pt x="3585" y="0"/>
                        </a:lnTo>
                        <a:lnTo>
                          <a:pt x="2902" y="3253"/>
                        </a:lnTo>
                        <a:lnTo>
                          <a:pt x="2879" y="3290"/>
                        </a:lnTo>
                        <a:lnTo>
                          <a:pt x="2802" y="3260"/>
                        </a:lnTo>
                        <a:lnTo>
                          <a:pt x="2727" y="3232"/>
                        </a:lnTo>
                        <a:lnTo>
                          <a:pt x="2651" y="3204"/>
                        </a:lnTo>
                        <a:lnTo>
                          <a:pt x="2574" y="3178"/>
                        </a:lnTo>
                        <a:lnTo>
                          <a:pt x="2499" y="3153"/>
                        </a:lnTo>
                        <a:lnTo>
                          <a:pt x="2422" y="3129"/>
                        </a:lnTo>
                        <a:lnTo>
                          <a:pt x="2347" y="3107"/>
                        </a:lnTo>
                        <a:lnTo>
                          <a:pt x="2272" y="3086"/>
                        </a:lnTo>
                        <a:lnTo>
                          <a:pt x="2195" y="3067"/>
                        </a:lnTo>
                        <a:lnTo>
                          <a:pt x="2120" y="3048"/>
                        </a:lnTo>
                        <a:lnTo>
                          <a:pt x="2045" y="3030"/>
                        </a:lnTo>
                        <a:lnTo>
                          <a:pt x="1968" y="3015"/>
                        </a:lnTo>
                        <a:lnTo>
                          <a:pt x="1893" y="3000"/>
                        </a:lnTo>
                        <a:lnTo>
                          <a:pt x="1818" y="2987"/>
                        </a:lnTo>
                        <a:lnTo>
                          <a:pt x="1743" y="2973"/>
                        </a:lnTo>
                        <a:lnTo>
                          <a:pt x="1668" y="2962"/>
                        </a:lnTo>
                        <a:lnTo>
                          <a:pt x="1615" y="2955"/>
                        </a:lnTo>
                        <a:lnTo>
                          <a:pt x="1564" y="2949"/>
                        </a:lnTo>
                        <a:lnTo>
                          <a:pt x="1516" y="2942"/>
                        </a:lnTo>
                        <a:lnTo>
                          <a:pt x="1471" y="2936"/>
                        </a:lnTo>
                        <a:lnTo>
                          <a:pt x="1426" y="2930"/>
                        </a:lnTo>
                        <a:lnTo>
                          <a:pt x="1382" y="2927"/>
                        </a:lnTo>
                        <a:lnTo>
                          <a:pt x="1341" y="2921"/>
                        </a:lnTo>
                        <a:lnTo>
                          <a:pt x="1300" y="2917"/>
                        </a:lnTo>
                        <a:lnTo>
                          <a:pt x="1259" y="2915"/>
                        </a:lnTo>
                        <a:lnTo>
                          <a:pt x="1216" y="2912"/>
                        </a:lnTo>
                        <a:lnTo>
                          <a:pt x="1174" y="2910"/>
                        </a:lnTo>
                        <a:lnTo>
                          <a:pt x="1131" y="2910"/>
                        </a:lnTo>
                        <a:lnTo>
                          <a:pt x="1086" y="2908"/>
                        </a:lnTo>
                        <a:lnTo>
                          <a:pt x="1039" y="2910"/>
                        </a:lnTo>
                        <a:lnTo>
                          <a:pt x="990" y="2910"/>
                        </a:lnTo>
                        <a:lnTo>
                          <a:pt x="940" y="2912"/>
                        </a:lnTo>
                        <a:lnTo>
                          <a:pt x="0" y="950"/>
                        </a:lnTo>
                        <a:lnTo>
                          <a:pt x="13" y="945"/>
                        </a:lnTo>
                        <a:lnTo>
                          <a:pt x="30" y="937"/>
                        </a:lnTo>
                        <a:lnTo>
                          <a:pt x="47" y="930"/>
                        </a:lnTo>
                        <a:lnTo>
                          <a:pt x="66" y="922"/>
                        </a:lnTo>
                        <a:lnTo>
                          <a:pt x="86" y="913"/>
                        </a:lnTo>
                        <a:lnTo>
                          <a:pt x="109" y="904"/>
                        </a:lnTo>
                        <a:lnTo>
                          <a:pt x="131" y="892"/>
                        </a:lnTo>
                        <a:lnTo>
                          <a:pt x="154" y="883"/>
                        </a:lnTo>
                        <a:lnTo>
                          <a:pt x="176" y="874"/>
                        </a:lnTo>
                        <a:lnTo>
                          <a:pt x="199" y="862"/>
                        </a:lnTo>
                        <a:lnTo>
                          <a:pt x="219" y="853"/>
                        </a:lnTo>
                        <a:lnTo>
                          <a:pt x="240" y="844"/>
                        </a:lnTo>
                        <a:lnTo>
                          <a:pt x="259" y="836"/>
                        </a:lnTo>
                        <a:lnTo>
                          <a:pt x="278" y="829"/>
                        </a:lnTo>
                        <a:lnTo>
                          <a:pt x="295" y="821"/>
                        </a:lnTo>
                        <a:lnTo>
                          <a:pt x="308" y="816"/>
                        </a:lnTo>
                        <a:close/>
                      </a:path>
                    </a:pathLst>
                  </a:custGeom>
                  <a:solidFill>
                    <a:srgbClr val="E9D3BD"/>
                  </a:solidFill>
                  <a:ln w="9525">
                    <a:noFill/>
                    <a:round/>
                    <a:headEnd/>
                    <a:tailEnd/>
                  </a:ln>
                </p:spPr>
                <p:txBody>
                  <a:bodyPr/>
                  <a:lstStyle/>
                  <a:p>
                    <a:endParaRPr lang="en-US"/>
                  </a:p>
                </p:txBody>
              </p:sp>
              <p:sp>
                <p:nvSpPr>
                  <p:cNvPr id="40590" name="Rectangle 258"/>
                  <p:cNvSpPr>
                    <a:spLocks noChangeArrowheads="1"/>
                  </p:cNvSpPr>
                  <p:nvPr/>
                </p:nvSpPr>
                <p:spPr bwMode="auto">
                  <a:xfrm>
                    <a:off x="3286" y="1702"/>
                    <a:ext cx="381" cy="43"/>
                  </a:xfrm>
                  <a:prstGeom prst="rect">
                    <a:avLst/>
                  </a:prstGeom>
                  <a:solidFill>
                    <a:srgbClr val="CCF7E8"/>
                  </a:solidFill>
                  <a:ln w="9525">
                    <a:noFill/>
                    <a:miter lim="800000"/>
                    <a:headEnd/>
                    <a:tailEnd/>
                  </a:ln>
                </p:spPr>
                <p:txBody>
                  <a:bodyPr/>
                  <a:lstStyle/>
                  <a:p>
                    <a:endParaRPr lang="en-US" sz="2400">
                      <a:solidFill>
                        <a:schemeClr val="tx2"/>
                      </a:solidFill>
                      <a:latin typeface="Tahoma" pitchFamily="34" charset="0"/>
                    </a:endParaRPr>
                  </a:p>
                </p:txBody>
              </p:sp>
              <p:sp>
                <p:nvSpPr>
                  <p:cNvPr id="40591" name="Freeform 259"/>
                  <p:cNvSpPr>
                    <a:spLocks/>
                  </p:cNvSpPr>
                  <p:nvPr/>
                </p:nvSpPr>
                <p:spPr bwMode="auto">
                  <a:xfrm>
                    <a:off x="1496" y="1304"/>
                    <a:ext cx="1964" cy="998"/>
                  </a:xfrm>
                  <a:custGeom>
                    <a:avLst/>
                    <a:gdLst>
                      <a:gd name="T0" fmla="*/ 19 w 1964"/>
                      <a:gd name="T1" fmla="*/ 709 h 998"/>
                      <a:gd name="T2" fmla="*/ 113 w 1964"/>
                      <a:gd name="T3" fmla="*/ 557 h 998"/>
                      <a:gd name="T4" fmla="*/ 263 w 1964"/>
                      <a:gd name="T5" fmla="*/ 465 h 998"/>
                      <a:gd name="T6" fmla="*/ 302 w 1964"/>
                      <a:gd name="T7" fmla="*/ 324 h 998"/>
                      <a:gd name="T8" fmla="*/ 375 w 1964"/>
                      <a:gd name="T9" fmla="*/ 203 h 998"/>
                      <a:gd name="T10" fmla="*/ 477 w 1964"/>
                      <a:gd name="T11" fmla="*/ 105 h 998"/>
                      <a:gd name="T12" fmla="*/ 599 w 1964"/>
                      <a:gd name="T13" fmla="*/ 36 h 998"/>
                      <a:gd name="T14" fmla="*/ 739 w 1964"/>
                      <a:gd name="T15" fmla="*/ 2 h 998"/>
                      <a:gd name="T16" fmla="*/ 846 w 1964"/>
                      <a:gd name="T17" fmla="*/ 4 h 998"/>
                      <a:gd name="T18" fmla="*/ 929 w 1964"/>
                      <a:gd name="T19" fmla="*/ 19 h 998"/>
                      <a:gd name="T20" fmla="*/ 1006 w 1964"/>
                      <a:gd name="T21" fmla="*/ 47 h 998"/>
                      <a:gd name="T22" fmla="*/ 1077 w 1964"/>
                      <a:gd name="T23" fmla="*/ 86 h 998"/>
                      <a:gd name="T24" fmla="*/ 1141 w 1964"/>
                      <a:gd name="T25" fmla="*/ 137 h 998"/>
                      <a:gd name="T26" fmla="*/ 1195 w 1964"/>
                      <a:gd name="T27" fmla="*/ 160 h 998"/>
                      <a:gd name="T28" fmla="*/ 1250 w 1964"/>
                      <a:gd name="T29" fmla="*/ 113 h 998"/>
                      <a:gd name="T30" fmla="*/ 1310 w 1964"/>
                      <a:gd name="T31" fmla="*/ 73 h 998"/>
                      <a:gd name="T32" fmla="*/ 1373 w 1964"/>
                      <a:gd name="T33" fmla="*/ 45 h 998"/>
                      <a:gd name="T34" fmla="*/ 1445 w 1964"/>
                      <a:gd name="T35" fmla="*/ 26 h 998"/>
                      <a:gd name="T36" fmla="*/ 1518 w 1964"/>
                      <a:gd name="T37" fmla="*/ 21 h 998"/>
                      <a:gd name="T38" fmla="*/ 1636 w 1964"/>
                      <a:gd name="T39" fmla="*/ 36 h 998"/>
                      <a:gd name="T40" fmla="*/ 1743 w 1964"/>
                      <a:gd name="T41" fmla="*/ 83 h 998"/>
                      <a:gd name="T42" fmla="*/ 1835 w 1964"/>
                      <a:gd name="T43" fmla="*/ 152 h 998"/>
                      <a:gd name="T44" fmla="*/ 1906 w 1964"/>
                      <a:gd name="T45" fmla="*/ 244 h 998"/>
                      <a:gd name="T46" fmla="*/ 1955 w 1964"/>
                      <a:gd name="T47" fmla="*/ 351 h 998"/>
                      <a:gd name="T48" fmla="*/ 1934 w 1964"/>
                      <a:gd name="T49" fmla="*/ 332 h 998"/>
                      <a:gd name="T50" fmla="*/ 1874 w 1964"/>
                      <a:gd name="T51" fmla="*/ 253 h 998"/>
                      <a:gd name="T52" fmla="*/ 1799 w 1964"/>
                      <a:gd name="T53" fmla="*/ 190 h 998"/>
                      <a:gd name="T54" fmla="*/ 1713 w 1964"/>
                      <a:gd name="T55" fmla="*/ 145 h 998"/>
                      <a:gd name="T56" fmla="*/ 1615 w 1964"/>
                      <a:gd name="T57" fmla="*/ 118 h 998"/>
                      <a:gd name="T58" fmla="*/ 1524 w 1964"/>
                      <a:gd name="T59" fmla="*/ 113 h 998"/>
                      <a:gd name="T60" fmla="*/ 1450 w 1964"/>
                      <a:gd name="T61" fmla="*/ 124 h 998"/>
                      <a:gd name="T62" fmla="*/ 1381 w 1964"/>
                      <a:gd name="T63" fmla="*/ 145 h 998"/>
                      <a:gd name="T64" fmla="*/ 1317 w 1964"/>
                      <a:gd name="T65" fmla="*/ 176 h 998"/>
                      <a:gd name="T66" fmla="*/ 1259 w 1964"/>
                      <a:gd name="T67" fmla="*/ 218 h 998"/>
                      <a:gd name="T68" fmla="*/ 1208 w 1964"/>
                      <a:gd name="T69" fmla="*/ 266 h 998"/>
                      <a:gd name="T70" fmla="*/ 1150 w 1964"/>
                      <a:gd name="T71" fmla="*/ 210 h 998"/>
                      <a:gd name="T72" fmla="*/ 1085 w 1964"/>
                      <a:gd name="T73" fmla="*/ 163 h 998"/>
                      <a:gd name="T74" fmla="*/ 1011 w 1964"/>
                      <a:gd name="T75" fmla="*/ 126 h 998"/>
                      <a:gd name="T76" fmla="*/ 931 w 1964"/>
                      <a:gd name="T77" fmla="*/ 103 h 998"/>
                      <a:gd name="T78" fmla="*/ 846 w 1964"/>
                      <a:gd name="T79" fmla="*/ 90 h 998"/>
                      <a:gd name="T80" fmla="*/ 721 w 1964"/>
                      <a:gd name="T81" fmla="*/ 100 h 998"/>
                      <a:gd name="T82" fmla="*/ 586 w 1964"/>
                      <a:gd name="T83" fmla="*/ 145 h 998"/>
                      <a:gd name="T84" fmla="*/ 469 w 1964"/>
                      <a:gd name="T85" fmla="*/ 225 h 998"/>
                      <a:gd name="T86" fmla="*/ 377 w 1964"/>
                      <a:gd name="T87" fmla="*/ 332 h 998"/>
                      <a:gd name="T88" fmla="*/ 315 w 1964"/>
                      <a:gd name="T89" fmla="*/ 461 h 998"/>
                      <a:gd name="T90" fmla="*/ 239 w 1964"/>
                      <a:gd name="T91" fmla="*/ 579 h 998"/>
                      <a:gd name="T92" fmla="*/ 105 w 1964"/>
                      <a:gd name="T93" fmla="*/ 694 h 998"/>
                      <a:gd name="T94" fmla="*/ 36 w 1964"/>
                      <a:gd name="T95" fmla="*/ 859 h 998"/>
                      <a:gd name="T96" fmla="*/ 32 w 1964"/>
                      <a:gd name="T97" fmla="*/ 960 h 998"/>
                      <a:gd name="T98" fmla="*/ 21 w 1964"/>
                      <a:gd name="T99" fmla="*/ 958 h 998"/>
                      <a:gd name="T100" fmla="*/ 0 w 1964"/>
                      <a:gd name="T101" fmla="*/ 833 h 99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964"/>
                      <a:gd name="T154" fmla="*/ 0 h 998"/>
                      <a:gd name="T155" fmla="*/ 1964 w 1964"/>
                      <a:gd name="T156" fmla="*/ 998 h 99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964" h="998">
                        <a:moveTo>
                          <a:pt x="0" y="833"/>
                        </a:moveTo>
                        <a:lnTo>
                          <a:pt x="6" y="769"/>
                        </a:lnTo>
                        <a:lnTo>
                          <a:pt x="19" y="709"/>
                        </a:lnTo>
                        <a:lnTo>
                          <a:pt x="43" y="653"/>
                        </a:lnTo>
                        <a:lnTo>
                          <a:pt x="75" y="602"/>
                        </a:lnTo>
                        <a:lnTo>
                          <a:pt x="113" y="557"/>
                        </a:lnTo>
                        <a:lnTo>
                          <a:pt x="158" y="519"/>
                        </a:lnTo>
                        <a:lnTo>
                          <a:pt x="209" y="488"/>
                        </a:lnTo>
                        <a:lnTo>
                          <a:pt x="263" y="465"/>
                        </a:lnTo>
                        <a:lnTo>
                          <a:pt x="272" y="416"/>
                        </a:lnTo>
                        <a:lnTo>
                          <a:pt x="285" y="369"/>
                        </a:lnTo>
                        <a:lnTo>
                          <a:pt x="302" y="324"/>
                        </a:lnTo>
                        <a:lnTo>
                          <a:pt x="323" y="281"/>
                        </a:lnTo>
                        <a:lnTo>
                          <a:pt x="347" y="240"/>
                        </a:lnTo>
                        <a:lnTo>
                          <a:pt x="375" y="203"/>
                        </a:lnTo>
                        <a:lnTo>
                          <a:pt x="406" y="167"/>
                        </a:lnTo>
                        <a:lnTo>
                          <a:pt x="439" y="133"/>
                        </a:lnTo>
                        <a:lnTo>
                          <a:pt x="477" y="105"/>
                        </a:lnTo>
                        <a:lnTo>
                          <a:pt x="514" y="79"/>
                        </a:lnTo>
                        <a:lnTo>
                          <a:pt x="556" y="55"/>
                        </a:lnTo>
                        <a:lnTo>
                          <a:pt x="599" y="36"/>
                        </a:lnTo>
                        <a:lnTo>
                          <a:pt x="644" y="21"/>
                        </a:lnTo>
                        <a:lnTo>
                          <a:pt x="691" y="10"/>
                        </a:lnTo>
                        <a:lnTo>
                          <a:pt x="739" y="2"/>
                        </a:lnTo>
                        <a:lnTo>
                          <a:pt x="788" y="0"/>
                        </a:lnTo>
                        <a:lnTo>
                          <a:pt x="816" y="0"/>
                        </a:lnTo>
                        <a:lnTo>
                          <a:pt x="846" y="4"/>
                        </a:lnTo>
                        <a:lnTo>
                          <a:pt x="874" y="8"/>
                        </a:lnTo>
                        <a:lnTo>
                          <a:pt x="901" y="13"/>
                        </a:lnTo>
                        <a:lnTo>
                          <a:pt x="929" y="19"/>
                        </a:lnTo>
                        <a:lnTo>
                          <a:pt x="955" y="26"/>
                        </a:lnTo>
                        <a:lnTo>
                          <a:pt x="981" y="36"/>
                        </a:lnTo>
                        <a:lnTo>
                          <a:pt x="1006" y="47"/>
                        </a:lnTo>
                        <a:lnTo>
                          <a:pt x="1030" y="60"/>
                        </a:lnTo>
                        <a:lnTo>
                          <a:pt x="1055" y="73"/>
                        </a:lnTo>
                        <a:lnTo>
                          <a:pt x="1077" y="86"/>
                        </a:lnTo>
                        <a:lnTo>
                          <a:pt x="1100" y="103"/>
                        </a:lnTo>
                        <a:lnTo>
                          <a:pt x="1122" y="120"/>
                        </a:lnTo>
                        <a:lnTo>
                          <a:pt x="1141" y="137"/>
                        </a:lnTo>
                        <a:lnTo>
                          <a:pt x="1161" y="156"/>
                        </a:lnTo>
                        <a:lnTo>
                          <a:pt x="1180" y="176"/>
                        </a:lnTo>
                        <a:lnTo>
                          <a:pt x="1195" y="160"/>
                        </a:lnTo>
                        <a:lnTo>
                          <a:pt x="1212" y="143"/>
                        </a:lnTo>
                        <a:lnTo>
                          <a:pt x="1231" y="126"/>
                        </a:lnTo>
                        <a:lnTo>
                          <a:pt x="1250" y="113"/>
                        </a:lnTo>
                        <a:lnTo>
                          <a:pt x="1268" y="98"/>
                        </a:lnTo>
                        <a:lnTo>
                          <a:pt x="1289" y="85"/>
                        </a:lnTo>
                        <a:lnTo>
                          <a:pt x="1310" y="73"/>
                        </a:lnTo>
                        <a:lnTo>
                          <a:pt x="1330" y="62"/>
                        </a:lnTo>
                        <a:lnTo>
                          <a:pt x="1353" y="53"/>
                        </a:lnTo>
                        <a:lnTo>
                          <a:pt x="1373" y="45"/>
                        </a:lnTo>
                        <a:lnTo>
                          <a:pt x="1398" y="38"/>
                        </a:lnTo>
                        <a:lnTo>
                          <a:pt x="1420" y="32"/>
                        </a:lnTo>
                        <a:lnTo>
                          <a:pt x="1445" y="26"/>
                        </a:lnTo>
                        <a:lnTo>
                          <a:pt x="1469" y="23"/>
                        </a:lnTo>
                        <a:lnTo>
                          <a:pt x="1493" y="21"/>
                        </a:lnTo>
                        <a:lnTo>
                          <a:pt x="1518" y="21"/>
                        </a:lnTo>
                        <a:lnTo>
                          <a:pt x="1559" y="23"/>
                        </a:lnTo>
                        <a:lnTo>
                          <a:pt x="1599" y="28"/>
                        </a:lnTo>
                        <a:lnTo>
                          <a:pt x="1636" y="36"/>
                        </a:lnTo>
                        <a:lnTo>
                          <a:pt x="1674" y="49"/>
                        </a:lnTo>
                        <a:lnTo>
                          <a:pt x="1709" y="64"/>
                        </a:lnTo>
                        <a:lnTo>
                          <a:pt x="1743" y="83"/>
                        </a:lnTo>
                        <a:lnTo>
                          <a:pt x="1777" y="103"/>
                        </a:lnTo>
                        <a:lnTo>
                          <a:pt x="1807" y="126"/>
                        </a:lnTo>
                        <a:lnTo>
                          <a:pt x="1835" y="152"/>
                        </a:lnTo>
                        <a:lnTo>
                          <a:pt x="1861" y="180"/>
                        </a:lnTo>
                        <a:lnTo>
                          <a:pt x="1886" y="210"/>
                        </a:lnTo>
                        <a:lnTo>
                          <a:pt x="1906" y="244"/>
                        </a:lnTo>
                        <a:lnTo>
                          <a:pt x="1925" y="278"/>
                        </a:lnTo>
                        <a:lnTo>
                          <a:pt x="1942" y="313"/>
                        </a:lnTo>
                        <a:lnTo>
                          <a:pt x="1955" y="351"/>
                        </a:lnTo>
                        <a:lnTo>
                          <a:pt x="1964" y="390"/>
                        </a:lnTo>
                        <a:lnTo>
                          <a:pt x="1949" y="360"/>
                        </a:lnTo>
                        <a:lnTo>
                          <a:pt x="1934" y="332"/>
                        </a:lnTo>
                        <a:lnTo>
                          <a:pt x="1916" y="304"/>
                        </a:lnTo>
                        <a:lnTo>
                          <a:pt x="1895" y="278"/>
                        </a:lnTo>
                        <a:lnTo>
                          <a:pt x="1874" y="253"/>
                        </a:lnTo>
                        <a:lnTo>
                          <a:pt x="1850" y="231"/>
                        </a:lnTo>
                        <a:lnTo>
                          <a:pt x="1826" y="210"/>
                        </a:lnTo>
                        <a:lnTo>
                          <a:pt x="1799" y="190"/>
                        </a:lnTo>
                        <a:lnTo>
                          <a:pt x="1771" y="173"/>
                        </a:lnTo>
                        <a:lnTo>
                          <a:pt x="1743" y="158"/>
                        </a:lnTo>
                        <a:lnTo>
                          <a:pt x="1713" y="145"/>
                        </a:lnTo>
                        <a:lnTo>
                          <a:pt x="1681" y="133"/>
                        </a:lnTo>
                        <a:lnTo>
                          <a:pt x="1649" y="124"/>
                        </a:lnTo>
                        <a:lnTo>
                          <a:pt x="1615" y="118"/>
                        </a:lnTo>
                        <a:lnTo>
                          <a:pt x="1582" y="115"/>
                        </a:lnTo>
                        <a:lnTo>
                          <a:pt x="1548" y="113"/>
                        </a:lnTo>
                        <a:lnTo>
                          <a:pt x="1524" y="113"/>
                        </a:lnTo>
                        <a:lnTo>
                          <a:pt x="1497" y="115"/>
                        </a:lnTo>
                        <a:lnTo>
                          <a:pt x="1473" y="118"/>
                        </a:lnTo>
                        <a:lnTo>
                          <a:pt x="1450" y="124"/>
                        </a:lnTo>
                        <a:lnTo>
                          <a:pt x="1426" y="130"/>
                        </a:lnTo>
                        <a:lnTo>
                          <a:pt x="1403" y="137"/>
                        </a:lnTo>
                        <a:lnTo>
                          <a:pt x="1381" y="145"/>
                        </a:lnTo>
                        <a:lnTo>
                          <a:pt x="1358" y="154"/>
                        </a:lnTo>
                        <a:lnTo>
                          <a:pt x="1338" y="165"/>
                        </a:lnTo>
                        <a:lnTo>
                          <a:pt x="1317" y="176"/>
                        </a:lnTo>
                        <a:lnTo>
                          <a:pt x="1297" y="190"/>
                        </a:lnTo>
                        <a:lnTo>
                          <a:pt x="1278" y="203"/>
                        </a:lnTo>
                        <a:lnTo>
                          <a:pt x="1259" y="218"/>
                        </a:lnTo>
                        <a:lnTo>
                          <a:pt x="1242" y="233"/>
                        </a:lnTo>
                        <a:lnTo>
                          <a:pt x="1225" y="249"/>
                        </a:lnTo>
                        <a:lnTo>
                          <a:pt x="1208" y="266"/>
                        </a:lnTo>
                        <a:lnTo>
                          <a:pt x="1190" y="246"/>
                        </a:lnTo>
                        <a:lnTo>
                          <a:pt x="1171" y="227"/>
                        </a:lnTo>
                        <a:lnTo>
                          <a:pt x="1150" y="210"/>
                        </a:lnTo>
                        <a:lnTo>
                          <a:pt x="1130" y="193"/>
                        </a:lnTo>
                        <a:lnTo>
                          <a:pt x="1107" y="176"/>
                        </a:lnTo>
                        <a:lnTo>
                          <a:pt x="1085" y="163"/>
                        </a:lnTo>
                        <a:lnTo>
                          <a:pt x="1060" y="150"/>
                        </a:lnTo>
                        <a:lnTo>
                          <a:pt x="1036" y="137"/>
                        </a:lnTo>
                        <a:lnTo>
                          <a:pt x="1011" y="126"/>
                        </a:lnTo>
                        <a:lnTo>
                          <a:pt x="985" y="116"/>
                        </a:lnTo>
                        <a:lnTo>
                          <a:pt x="959" y="109"/>
                        </a:lnTo>
                        <a:lnTo>
                          <a:pt x="931" y="103"/>
                        </a:lnTo>
                        <a:lnTo>
                          <a:pt x="904" y="98"/>
                        </a:lnTo>
                        <a:lnTo>
                          <a:pt x="876" y="94"/>
                        </a:lnTo>
                        <a:lnTo>
                          <a:pt x="846" y="90"/>
                        </a:lnTo>
                        <a:lnTo>
                          <a:pt x="818" y="90"/>
                        </a:lnTo>
                        <a:lnTo>
                          <a:pt x="769" y="92"/>
                        </a:lnTo>
                        <a:lnTo>
                          <a:pt x="721" y="100"/>
                        </a:lnTo>
                        <a:lnTo>
                          <a:pt x="674" y="111"/>
                        </a:lnTo>
                        <a:lnTo>
                          <a:pt x="629" y="126"/>
                        </a:lnTo>
                        <a:lnTo>
                          <a:pt x="586" y="145"/>
                        </a:lnTo>
                        <a:lnTo>
                          <a:pt x="544" y="169"/>
                        </a:lnTo>
                        <a:lnTo>
                          <a:pt x="507" y="195"/>
                        </a:lnTo>
                        <a:lnTo>
                          <a:pt x="469" y="225"/>
                        </a:lnTo>
                        <a:lnTo>
                          <a:pt x="436" y="257"/>
                        </a:lnTo>
                        <a:lnTo>
                          <a:pt x="406" y="293"/>
                        </a:lnTo>
                        <a:lnTo>
                          <a:pt x="377" y="332"/>
                        </a:lnTo>
                        <a:lnTo>
                          <a:pt x="353" y="373"/>
                        </a:lnTo>
                        <a:lnTo>
                          <a:pt x="332" y="416"/>
                        </a:lnTo>
                        <a:lnTo>
                          <a:pt x="315" y="461"/>
                        </a:lnTo>
                        <a:lnTo>
                          <a:pt x="302" y="508"/>
                        </a:lnTo>
                        <a:lnTo>
                          <a:pt x="293" y="557"/>
                        </a:lnTo>
                        <a:lnTo>
                          <a:pt x="239" y="579"/>
                        </a:lnTo>
                        <a:lnTo>
                          <a:pt x="188" y="609"/>
                        </a:lnTo>
                        <a:lnTo>
                          <a:pt x="143" y="649"/>
                        </a:lnTo>
                        <a:lnTo>
                          <a:pt x="105" y="694"/>
                        </a:lnTo>
                        <a:lnTo>
                          <a:pt x="73" y="744"/>
                        </a:lnTo>
                        <a:lnTo>
                          <a:pt x="49" y="799"/>
                        </a:lnTo>
                        <a:lnTo>
                          <a:pt x="36" y="859"/>
                        </a:lnTo>
                        <a:lnTo>
                          <a:pt x="30" y="923"/>
                        </a:lnTo>
                        <a:lnTo>
                          <a:pt x="30" y="941"/>
                        </a:lnTo>
                        <a:lnTo>
                          <a:pt x="32" y="960"/>
                        </a:lnTo>
                        <a:lnTo>
                          <a:pt x="34" y="979"/>
                        </a:lnTo>
                        <a:lnTo>
                          <a:pt x="38" y="998"/>
                        </a:lnTo>
                        <a:lnTo>
                          <a:pt x="21" y="958"/>
                        </a:lnTo>
                        <a:lnTo>
                          <a:pt x="10" y="917"/>
                        </a:lnTo>
                        <a:lnTo>
                          <a:pt x="2" y="876"/>
                        </a:lnTo>
                        <a:lnTo>
                          <a:pt x="0" y="833"/>
                        </a:lnTo>
                        <a:close/>
                      </a:path>
                    </a:pathLst>
                  </a:custGeom>
                  <a:solidFill>
                    <a:srgbClr val="CCF7E8"/>
                  </a:solidFill>
                  <a:ln w="9525">
                    <a:noFill/>
                    <a:round/>
                    <a:headEnd/>
                    <a:tailEnd/>
                  </a:ln>
                </p:spPr>
                <p:txBody>
                  <a:bodyPr/>
                  <a:lstStyle/>
                  <a:p>
                    <a:endParaRPr lang="en-US"/>
                  </a:p>
                </p:txBody>
              </p:sp>
              <p:sp>
                <p:nvSpPr>
                  <p:cNvPr id="40592" name="Freeform 260"/>
                  <p:cNvSpPr>
                    <a:spLocks/>
                  </p:cNvSpPr>
                  <p:nvPr/>
                </p:nvSpPr>
                <p:spPr bwMode="auto">
                  <a:xfrm>
                    <a:off x="1496" y="1304"/>
                    <a:ext cx="1964" cy="998"/>
                  </a:xfrm>
                  <a:custGeom>
                    <a:avLst/>
                    <a:gdLst>
                      <a:gd name="T0" fmla="*/ 315 w 1964"/>
                      <a:gd name="T1" fmla="*/ 461 h 998"/>
                      <a:gd name="T2" fmla="*/ 377 w 1964"/>
                      <a:gd name="T3" fmla="*/ 332 h 998"/>
                      <a:gd name="T4" fmla="*/ 469 w 1964"/>
                      <a:gd name="T5" fmla="*/ 225 h 998"/>
                      <a:gd name="T6" fmla="*/ 586 w 1964"/>
                      <a:gd name="T7" fmla="*/ 145 h 998"/>
                      <a:gd name="T8" fmla="*/ 721 w 1964"/>
                      <a:gd name="T9" fmla="*/ 100 h 998"/>
                      <a:gd name="T10" fmla="*/ 846 w 1964"/>
                      <a:gd name="T11" fmla="*/ 90 h 998"/>
                      <a:gd name="T12" fmla="*/ 931 w 1964"/>
                      <a:gd name="T13" fmla="*/ 103 h 998"/>
                      <a:gd name="T14" fmla="*/ 1011 w 1964"/>
                      <a:gd name="T15" fmla="*/ 126 h 998"/>
                      <a:gd name="T16" fmla="*/ 1085 w 1964"/>
                      <a:gd name="T17" fmla="*/ 163 h 998"/>
                      <a:gd name="T18" fmla="*/ 1150 w 1964"/>
                      <a:gd name="T19" fmla="*/ 210 h 998"/>
                      <a:gd name="T20" fmla="*/ 1208 w 1964"/>
                      <a:gd name="T21" fmla="*/ 266 h 998"/>
                      <a:gd name="T22" fmla="*/ 1259 w 1964"/>
                      <a:gd name="T23" fmla="*/ 218 h 998"/>
                      <a:gd name="T24" fmla="*/ 1317 w 1964"/>
                      <a:gd name="T25" fmla="*/ 176 h 998"/>
                      <a:gd name="T26" fmla="*/ 1381 w 1964"/>
                      <a:gd name="T27" fmla="*/ 145 h 998"/>
                      <a:gd name="T28" fmla="*/ 1450 w 1964"/>
                      <a:gd name="T29" fmla="*/ 124 h 998"/>
                      <a:gd name="T30" fmla="*/ 1524 w 1964"/>
                      <a:gd name="T31" fmla="*/ 113 h 998"/>
                      <a:gd name="T32" fmla="*/ 1615 w 1964"/>
                      <a:gd name="T33" fmla="*/ 118 h 998"/>
                      <a:gd name="T34" fmla="*/ 1713 w 1964"/>
                      <a:gd name="T35" fmla="*/ 145 h 998"/>
                      <a:gd name="T36" fmla="*/ 1799 w 1964"/>
                      <a:gd name="T37" fmla="*/ 190 h 998"/>
                      <a:gd name="T38" fmla="*/ 1874 w 1964"/>
                      <a:gd name="T39" fmla="*/ 253 h 998"/>
                      <a:gd name="T40" fmla="*/ 1934 w 1964"/>
                      <a:gd name="T41" fmla="*/ 332 h 998"/>
                      <a:gd name="T42" fmla="*/ 1955 w 1964"/>
                      <a:gd name="T43" fmla="*/ 351 h 998"/>
                      <a:gd name="T44" fmla="*/ 1906 w 1964"/>
                      <a:gd name="T45" fmla="*/ 244 h 998"/>
                      <a:gd name="T46" fmla="*/ 1835 w 1964"/>
                      <a:gd name="T47" fmla="*/ 152 h 998"/>
                      <a:gd name="T48" fmla="*/ 1743 w 1964"/>
                      <a:gd name="T49" fmla="*/ 83 h 998"/>
                      <a:gd name="T50" fmla="*/ 1636 w 1964"/>
                      <a:gd name="T51" fmla="*/ 36 h 998"/>
                      <a:gd name="T52" fmla="*/ 1518 w 1964"/>
                      <a:gd name="T53" fmla="*/ 21 h 998"/>
                      <a:gd name="T54" fmla="*/ 1445 w 1964"/>
                      <a:gd name="T55" fmla="*/ 26 h 998"/>
                      <a:gd name="T56" fmla="*/ 1373 w 1964"/>
                      <a:gd name="T57" fmla="*/ 45 h 998"/>
                      <a:gd name="T58" fmla="*/ 1310 w 1964"/>
                      <a:gd name="T59" fmla="*/ 73 h 998"/>
                      <a:gd name="T60" fmla="*/ 1250 w 1964"/>
                      <a:gd name="T61" fmla="*/ 113 h 998"/>
                      <a:gd name="T62" fmla="*/ 1195 w 1964"/>
                      <a:gd name="T63" fmla="*/ 160 h 998"/>
                      <a:gd name="T64" fmla="*/ 1141 w 1964"/>
                      <a:gd name="T65" fmla="*/ 137 h 998"/>
                      <a:gd name="T66" fmla="*/ 1077 w 1964"/>
                      <a:gd name="T67" fmla="*/ 86 h 998"/>
                      <a:gd name="T68" fmla="*/ 1006 w 1964"/>
                      <a:gd name="T69" fmla="*/ 47 h 998"/>
                      <a:gd name="T70" fmla="*/ 929 w 1964"/>
                      <a:gd name="T71" fmla="*/ 19 h 998"/>
                      <a:gd name="T72" fmla="*/ 846 w 1964"/>
                      <a:gd name="T73" fmla="*/ 4 h 998"/>
                      <a:gd name="T74" fmla="*/ 739 w 1964"/>
                      <a:gd name="T75" fmla="*/ 2 h 998"/>
                      <a:gd name="T76" fmla="*/ 599 w 1964"/>
                      <a:gd name="T77" fmla="*/ 36 h 998"/>
                      <a:gd name="T78" fmla="*/ 477 w 1964"/>
                      <a:gd name="T79" fmla="*/ 105 h 998"/>
                      <a:gd name="T80" fmla="*/ 375 w 1964"/>
                      <a:gd name="T81" fmla="*/ 203 h 998"/>
                      <a:gd name="T82" fmla="*/ 302 w 1964"/>
                      <a:gd name="T83" fmla="*/ 324 h 998"/>
                      <a:gd name="T84" fmla="*/ 263 w 1964"/>
                      <a:gd name="T85" fmla="*/ 465 h 998"/>
                      <a:gd name="T86" fmla="*/ 113 w 1964"/>
                      <a:gd name="T87" fmla="*/ 557 h 998"/>
                      <a:gd name="T88" fmla="*/ 19 w 1964"/>
                      <a:gd name="T89" fmla="*/ 709 h 998"/>
                      <a:gd name="T90" fmla="*/ 2 w 1964"/>
                      <a:gd name="T91" fmla="*/ 876 h 998"/>
                      <a:gd name="T92" fmla="*/ 38 w 1964"/>
                      <a:gd name="T93" fmla="*/ 998 h 998"/>
                      <a:gd name="T94" fmla="*/ 30 w 1964"/>
                      <a:gd name="T95" fmla="*/ 941 h 998"/>
                      <a:gd name="T96" fmla="*/ 49 w 1964"/>
                      <a:gd name="T97" fmla="*/ 799 h 998"/>
                      <a:gd name="T98" fmla="*/ 143 w 1964"/>
                      <a:gd name="T99" fmla="*/ 649 h 998"/>
                      <a:gd name="T100" fmla="*/ 293 w 1964"/>
                      <a:gd name="T101" fmla="*/ 557 h 99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964"/>
                      <a:gd name="T154" fmla="*/ 0 h 998"/>
                      <a:gd name="T155" fmla="*/ 1964 w 1964"/>
                      <a:gd name="T156" fmla="*/ 998 h 99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964" h="998">
                        <a:moveTo>
                          <a:pt x="293" y="557"/>
                        </a:moveTo>
                        <a:lnTo>
                          <a:pt x="302" y="508"/>
                        </a:lnTo>
                        <a:lnTo>
                          <a:pt x="315" y="461"/>
                        </a:lnTo>
                        <a:lnTo>
                          <a:pt x="332" y="416"/>
                        </a:lnTo>
                        <a:lnTo>
                          <a:pt x="353" y="373"/>
                        </a:lnTo>
                        <a:lnTo>
                          <a:pt x="377" y="332"/>
                        </a:lnTo>
                        <a:lnTo>
                          <a:pt x="406" y="293"/>
                        </a:lnTo>
                        <a:lnTo>
                          <a:pt x="436" y="257"/>
                        </a:lnTo>
                        <a:lnTo>
                          <a:pt x="469" y="225"/>
                        </a:lnTo>
                        <a:lnTo>
                          <a:pt x="507" y="195"/>
                        </a:lnTo>
                        <a:lnTo>
                          <a:pt x="544" y="169"/>
                        </a:lnTo>
                        <a:lnTo>
                          <a:pt x="586" y="145"/>
                        </a:lnTo>
                        <a:lnTo>
                          <a:pt x="629" y="126"/>
                        </a:lnTo>
                        <a:lnTo>
                          <a:pt x="674" y="111"/>
                        </a:lnTo>
                        <a:lnTo>
                          <a:pt x="721" y="100"/>
                        </a:lnTo>
                        <a:lnTo>
                          <a:pt x="769" y="92"/>
                        </a:lnTo>
                        <a:lnTo>
                          <a:pt x="818" y="90"/>
                        </a:lnTo>
                        <a:lnTo>
                          <a:pt x="846" y="90"/>
                        </a:lnTo>
                        <a:lnTo>
                          <a:pt x="876" y="94"/>
                        </a:lnTo>
                        <a:lnTo>
                          <a:pt x="904" y="98"/>
                        </a:lnTo>
                        <a:lnTo>
                          <a:pt x="931" y="103"/>
                        </a:lnTo>
                        <a:lnTo>
                          <a:pt x="959" y="109"/>
                        </a:lnTo>
                        <a:lnTo>
                          <a:pt x="985" y="116"/>
                        </a:lnTo>
                        <a:lnTo>
                          <a:pt x="1011" y="126"/>
                        </a:lnTo>
                        <a:lnTo>
                          <a:pt x="1036" y="137"/>
                        </a:lnTo>
                        <a:lnTo>
                          <a:pt x="1060" y="150"/>
                        </a:lnTo>
                        <a:lnTo>
                          <a:pt x="1085" y="163"/>
                        </a:lnTo>
                        <a:lnTo>
                          <a:pt x="1107" y="176"/>
                        </a:lnTo>
                        <a:lnTo>
                          <a:pt x="1130" y="193"/>
                        </a:lnTo>
                        <a:lnTo>
                          <a:pt x="1150" y="210"/>
                        </a:lnTo>
                        <a:lnTo>
                          <a:pt x="1171" y="227"/>
                        </a:lnTo>
                        <a:lnTo>
                          <a:pt x="1190" y="246"/>
                        </a:lnTo>
                        <a:lnTo>
                          <a:pt x="1208" y="266"/>
                        </a:lnTo>
                        <a:lnTo>
                          <a:pt x="1225" y="249"/>
                        </a:lnTo>
                        <a:lnTo>
                          <a:pt x="1242" y="233"/>
                        </a:lnTo>
                        <a:lnTo>
                          <a:pt x="1259" y="218"/>
                        </a:lnTo>
                        <a:lnTo>
                          <a:pt x="1278" y="203"/>
                        </a:lnTo>
                        <a:lnTo>
                          <a:pt x="1297" y="190"/>
                        </a:lnTo>
                        <a:lnTo>
                          <a:pt x="1317" y="176"/>
                        </a:lnTo>
                        <a:lnTo>
                          <a:pt x="1338" y="165"/>
                        </a:lnTo>
                        <a:lnTo>
                          <a:pt x="1358" y="154"/>
                        </a:lnTo>
                        <a:lnTo>
                          <a:pt x="1381" y="145"/>
                        </a:lnTo>
                        <a:lnTo>
                          <a:pt x="1403" y="137"/>
                        </a:lnTo>
                        <a:lnTo>
                          <a:pt x="1426" y="130"/>
                        </a:lnTo>
                        <a:lnTo>
                          <a:pt x="1450" y="124"/>
                        </a:lnTo>
                        <a:lnTo>
                          <a:pt x="1473" y="118"/>
                        </a:lnTo>
                        <a:lnTo>
                          <a:pt x="1497" y="115"/>
                        </a:lnTo>
                        <a:lnTo>
                          <a:pt x="1524" y="113"/>
                        </a:lnTo>
                        <a:lnTo>
                          <a:pt x="1548" y="113"/>
                        </a:lnTo>
                        <a:lnTo>
                          <a:pt x="1582" y="115"/>
                        </a:lnTo>
                        <a:lnTo>
                          <a:pt x="1615" y="118"/>
                        </a:lnTo>
                        <a:lnTo>
                          <a:pt x="1649" y="124"/>
                        </a:lnTo>
                        <a:lnTo>
                          <a:pt x="1681" y="133"/>
                        </a:lnTo>
                        <a:lnTo>
                          <a:pt x="1713" y="145"/>
                        </a:lnTo>
                        <a:lnTo>
                          <a:pt x="1743" y="158"/>
                        </a:lnTo>
                        <a:lnTo>
                          <a:pt x="1771" y="173"/>
                        </a:lnTo>
                        <a:lnTo>
                          <a:pt x="1799" y="190"/>
                        </a:lnTo>
                        <a:lnTo>
                          <a:pt x="1826" y="210"/>
                        </a:lnTo>
                        <a:lnTo>
                          <a:pt x="1850" y="231"/>
                        </a:lnTo>
                        <a:lnTo>
                          <a:pt x="1874" y="253"/>
                        </a:lnTo>
                        <a:lnTo>
                          <a:pt x="1895" y="278"/>
                        </a:lnTo>
                        <a:lnTo>
                          <a:pt x="1916" y="304"/>
                        </a:lnTo>
                        <a:lnTo>
                          <a:pt x="1934" y="332"/>
                        </a:lnTo>
                        <a:lnTo>
                          <a:pt x="1949" y="360"/>
                        </a:lnTo>
                        <a:lnTo>
                          <a:pt x="1964" y="390"/>
                        </a:lnTo>
                        <a:lnTo>
                          <a:pt x="1955" y="351"/>
                        </a:lnTo>
                        <a:lnTo>
                          <a:pt x="1942" y="313"/>
                        </a:lnTo>
                        <a:lnTo>
                          <a:pt x="1925" y="278"/>
                        </a:lnTo>
                        <a:lnTo>
                          <a:pt x="1906" y="244"/>
                        </a:lnTo>
                        <a:lnTo>
                          <a:pt x="1886" y="210"/>
                        </a:lnTo>
                        <a:lnTo>
                          <a:pt x="1861" y="180"/>
                        </a:lnTo>
                        <a:lnTo>
                          <a:pt x="1835" y="152"/>
                        </a:lnTo>
                        <a:lnTo>
                          <a:pt x="1807" y="126"/>
                        </a:lnTo>
                        <a:lnTo>
                          <a:pt x="1777" y="103"/>
                        </a:lnTo>
                        <a:lnTo>
                          <a:pt x="1743" y="83"/>
                        </a:lnTo>
                        <a:lnTo>
                          <a:pt x="1709" y="64"/>
                        </a:lnTo>
                        <a:lnTo>
                          <a:pt x="1674" y="49"/>
                        </a:lnTo>
                        <a:lnTo>
                          <a:pt x="1636" y="36"/>
                        </a:lnTo>
                        <a:lnTo>
                          <a:pt x="1599" y="28"/>
                        </a:lnTo>
                        <a:lnTo>
                          <a:pt x="1559" y="23"/>
                        </a:lnTo>
                        <a:lnTo>
                          <a:pt x="1518" y="21"/>
                        </a:lnTo>
                        <a:lnTo>
                          <a:pt x="1493" y="21"/>
                        </a:lnTo>
                        <a:lnTo>
                          <a:pt x="1469" y="23"/>
                        </a:lnTo>
                        <a:lnTo>
                          <a:pt x="1445" y="26"/>
                        </a:lnTo>
                        <a:lnTo>
                          <a:pt x="1420" y="32"/>
                        </a:lnTo>
                        <a:lnTo>
                          <a:pt x="1398" y="38"/>
                        </a:lnTo>
                        <a:lnTo>
                          <a:pt x="1373" y="45"/>
                        </a:lnTo>
                        <a:lnTo>
                          <a:pt x="1353" y="53"/>
                        </a:lnTo>
                        <a:lnTo>
                          <a:pt x="1330" y="62"/>
                        </a:lnTo>
                        <a:lnTo>
                          <a:pt x="1310" y="73"/>
                        </a:lnTo>
                        <a:lnTo>
                          <a:pt x="1289" y="85"/>
                        </a:lnTo>
                        <a:lnTo>
                          <a:pt x="1268" y="98"/>
                        </a:lnTo>
                        <a:lnTo>
                          <a:pt x="1250" y="113"/>
                        </a:lnTo>
                        <a:lnTo>
                          <a:pt x="1231" y="126"/>
                        </a:lnTo>
                        <a:lnTo>
                          <a:pt x="1212" y="143"/>
                        </a:lnTo>
                        <a:lnTo>
                          <a:pt x="1195" y="160"/>
                        </a:lnTo>
                        <a:lnTo>
                          <a:pt x="1180" y="176"/>
                        </a:lnTo>
                        <a:lnTo>
                          <a:pt x="1161" y="156"/>
                        </a:lnTo>
                        <a:lnTo>
                          <a:pt x="1141" y="137"/>
                        </a:lnTo>
                        <a:lnTo>
                          <a:pt x="1122" y="120"/>
                        </a:lnTo>
                        <a:lnTo>
                          <a:pt x="1100" y="103"/>
                        </a:lnTo>
                        <a:lnTo>
                          <a:pt x="1077" y="86"/>
                        </a:lnTo>
                        <a:lnTo>
                          <a:pt x="1055" y="73"/>
                        </a:lnTo>
                        <a:lnTo>
                          <a:pt x="1030" y="60"/>
                        </a:lnTo>
                        <a:lnTo>
                          <a:pt x="1006" y="47"/>
                        </a:lnTo>
                        <a:lnTo>
                          <a:pt x="981" y="36"/>
                        </a:lnTo>
                        <a:lnTo>
                          <a:pt x="955" y="26"/>
                        </a:lnTo>
                        <a:lnTo>
                          <a:pt x="929" y="19"/>
                        </a:lnTo>
                        <a:lnTo>
                          <a:pt x="901" y="13"/>
                        </a:lnTo>
                        <a:lnTo>
                          <a:pt x="874" y="8"/>
                        </a:lnTo>
                        <a:lnTo>
                          <a:pt x="846" y="4"/>
                        </a:lnTo>
                        <a:lnTo>
                          <a:pt x="816" y="0"/>
                        </a:lnTo>
                        <a:lnTo>
                          <a:pt x="788" y="0"/>
                        </a:lnTo>
                        <a:lnTo>
                          <a:pt x="739" y="2"/>
                        </a:lnTo>
                        <a:lnTo>
                          <a:pt x="691" y="10"/>
                        </a:lnTo>
                        <a:lnTo>
                          <a:pt x="644" y="21"/>
                        </a:lnTo>
                        <a:lnTo>
                          <a:pt x="599" y="36"/>
                        </a:lnTo>
                        <a:lnTo>
                          <a:pt x="556" y="55"/>
                        </a:lnTo>
                        <a:lnTo>
                          <a:pt x="514" y="79"/>
                        </a:lnTo>
                        <a:lnTo>
                          <a:pt x="477" y="105"/>
                        </a:lnTo>
                        <a:lnTo>
                          <a:pt x="439" y="133"/>
                        </a:lnTo>
                        <a:lnTo>
                          <a:pt x="406" y="167"/>
                        </a:lnTo>
                        <a:lnTo>
                          <a:pt x="375" y="203"/>
                        </a:lnTo>
                        <a:lnTo>
                          <a:pt x="347" y="240"/>
                        </a:lnTo>
                        <a:lnTo>
                          <a:pt x="323" y="281"/>
                        </a:lnTo>
                        <a:lnTo>
                          <a:pt x="302" y="324"/>
                        </a:lnTo>
                        <a:lnTo>
                          <a:pt x="285" y="369"/>
                        </a:lnTo>
                        <a:lnTo>
                          <a:pt x="272" y="416"/>
                        </a:lnTo>
                        <a:lnTo>
                          <a:pt x="263" y="465"/>
                        </a:lnTo>
                        <a:lnTo>
                          <a:pt x="209" y="488"/>
                        </a:lnTo>
                        <a:lnTo>
                          <a:pt x="158" y="519"/>
                        </a:lnTo>
                        <a:lnTo>
                          <a:pt x="113" y="557"/>
                        </a:lnTo>
                        <a:lnTo>
                          <a:pt x="75" y="602"/>
                        </a:lnTo>
                        <a:lnTo>
                          <a:pt x="43" y="653"/>
                        </a:lnTo>
                        <a:lnTo>
                          <a:pt x="19" y="709"/>
                        </a:lnTo>
                        <a:lnTo>
                          <a:pt x="6" y="769"/>
                        </a:lnTo>
                        <a:lnTo>
                          <a:pt x="0" y="833"/>
                        </a:lnTo>
                        <a:lnTo>
                          <a:pt x="2" y="876"/>
                        </a:lnTo>
                        <a:lnTo>
                          <a:pt x="10" y="917"/>
                        </a:lnTo>
                        <a:lnTo>
                          <a:pt x="21" y="958"/>
                        </a:lnTo>
                        <a:lnTo>
                          <a:pt x="38" y="998"/>
                        </a:lnTo>
                        <a:lnTo>
                          <a:pt x="34" y="979"/>
                        </a:lnTo>
                        <a:lnTo>
                          <a:pt x="32" y="960"/>
                        </a:lnTo>
                        <a:lnTo>
                          <a:pt x="30" y="941"/>
                        </a:lnTo>
                        <a:lnTo>
                          <a:pt x="30" y="923"/>
                        </a:lnTo>
                        <a:lnTo>
                          <a:pt x="36" y="859"/>
                        </a:lnTo>
                        <a:lnTo>
                          <a:pt x="49" y="799"/>
                        </a:lnTo>
                        <a:lnTo>
                          <a:pt x="73" y="744"/>
                        </a:lnTo>
                        <a:lnTo>
                          <a:pt x="105" y="694"/>
                        </a:lnTo>
                        <a:lnTo>
                          <a:pt x="143" y="649"/>
                        </a:lnTo>
                        <a:lnTo>
                          <a:pt x="188" y="609"/>
                        </a:lnTo>
                        <a:lnTo>
                          <a:pt x="239" y="579"/>
                        </a:lnTo>
                        <a:lnTo>
                          <a:pt x="293" y="557"/>
                        </a:lnTo>
                        <a:close/>
                      </a:path>
                    </a:pathLst>
                  </a:custGeom>
                  <a:solidFill>
                    <a:srgbClr val="996633"/>
                  </a:solidFill>
                  <a:ln w="9525">
                    <a:noFill/>
                    <a:round/>
                    <a:headEnd/>
                    <a:tailEnd/>
                  </a:ln>
                </p:spPr>
                <p:txBody>
                  <a:bodyPr/>
                  <a:lstStyle/>
                  <a:p>
                    <a:endParaRPr lang="en-US"/>
                  </a:p>
                </p:txBody>
              </p:sp>
              <p:sp>
                <p:nvSpPr>
                  <p:cNvPr id="40593" name="Freeform 261"/>
                  <p:cNvSpPr>
                    <a:spLocks/>
                  </p:cNvSpPr>
                  <p:nvPr/>
                </p:nvSpPr>
                <p:spPr bwMode="auto">
                  <a:xfrm>
                    <a:off x="2725" y="3096"/>
                    <a:ext cx="1390" cy="47"/>
                  </a:xfrm>
                  <a:custGeom>
                    <a:avLst/>
                    <a:gdLst>
                      <a:gd name="T0" fmla="*/ 0 w 1390"/>
                      <a:gd name="T1" fmla="*/ 47 h 47"/>
                      <a:gd name="T2" fmla="*/ 1381 w 1390"/>
                      <a:gd name="T3" fmla="*/ 47 h 47"/>
                      <a:gd name="T4" fmla="*/ 1390 w 1390"/>
                      <a:gd name="T5" fmla="*/ 0 h 47"/>
                      <a:gd name="T6" fmla="*/ 0 w 1390"/>
                      <a:gd name="T7" fmla="*/ 0 h 47"/>
                      <a:gd name="T8" fmla="*/ 0 w 1390"/>
                      <a:gd name="T9" fmla="*/ 47 h 47"/>
                      <a:gd name="T10" fmla="*/ 0 60000 65536"/>
                      <a:gd name="T11" fmla="*/ 0 60000 65536"/>
                      <a:gd name="T12" fmla="*/ 0 60000 65536"/>
                      <a:gd name="T13" fmla="*/ 0 60000 65536"/>
                      <a:gd name="T14" fmla="*/ 0 60000 65536"/>
                      <a:gd name="T15" fmla="*/ 0 w 1390"/>
                      <a:gd name="T16" fmla="*/ 0 h 47"/>
                      <a:gd name="T17" fmla="*/ 1390 w 1390"/>
                      <a:gd name="T18" fmla="*/ 47 h 47"/>
                    </a:gdLst>
                    <a:ahLst/>
                    <a:cxnLst>
                      <a:cxn ang="T10">
                        <a:pos x="T0" y="T1"/>
                      </a:cxn>
                      <a:cxn ang="T11">
                        <a:pos x="T2" y="T3"/>
                      </a:cxn>
                      <a:cxn ang="T12">
                        <a:pos x="T4" y="T5"/>
                      </a:cxn>
                      <a:cxn ang="T13">
                        <a:pos x="T6" y="T7"/>
                      </a:cxn>
                      <a:cxn ang="T14">
                        <a:pos x="T8" y="T9"/>
                      </a:cxn>
                    </a:cxnLst>
                    <a:rect l="T15" t="T16" r="T17" b="T18"/>
                    <a:pathLst>
                      <a:path w="1390" h="47">
                        <a:moveTo>
                          <a:pt x="0" y="47"/>
                        </a:moveTo>
                        <a:lnTo>
                          <a:pt x="1381" y="47"/>
                        </a:lnTo>
                        <a:lnTo>
                          <a:pt x="1390" y="0"/>
                        </a:lnTo>
                        <a:lnTo>
                          <a:pt x="0" y="0"/>
                        </a:lnTo>
                        <a:lnTo>
                          <a:pt x="0" y="47"/>
                        </a:lnTo>
                        <a:close/>
                      </a:path>
                    </a:pathLst>
                  </a:custGeom>
                  <a:solidFill>
                    <a:srgbClr val="996633"/>
                  </a:solidFill>
                  <a:ln w="9525">
                    <a:noFill/>
                    <a:round/>
                    <a:headEnd/>
                    <a:tailEnd/>
                  </a:ln>
                </p:spPr>
                <p:txBody>
                  <a:bodyPr/>
                  <a:lstStyle/>
                  <a:p>
                    <a:endParaRPr lang="en-US"/>
                  </a:p>
                </p:txBody>
              </p:sp>
              <p:sp>
                <p:nvSpPr>
                  <p:cNvPr id="40594" name="Rectangle 262"/>
                  <p:cNvSpPr>
                    <a:spLocks noChangeArrowheads="1"/>
                  </p:cNvSpPr>
                  <p:nvPr/>
                </p:nvSpPr>
                <p:spPr bwMode="auto">
                  <a:xfrm>
                    <a:off x="3286" y="1702"/>
                    <a:ext cx="381" cy="43"/>
                  </a:xfrm>
                  <a:prstGeom prst="rect">
                    <a:avLst/>
                  </a:prstGeom>
                  <a:solidFill>
                    <a:srgbClr val="996633"/>
                  </a:solidFill>
                  <a:ln w="9525">
                    <a:noFill/>
                    <a:miter lim="800000"/>
                    <a:headEnd/>
                    <a:tailEnd/>
                  </a:ln>
                </p:spPr>
                <p:txBody>
                  <a:bodyPr/>
                  <a:lstStyle/>
                  <a:p>
                    <a:endParaRPr lang="en-US" sz="2400">
                      <a:solidFill>
                        <a:schemeClr val="tx2"/>
                      </a:solidFill>
                      <a:latin typeface="Tahoma" pitchFamily="34" charset="0"/>
                    </a:endParaRPr>
                  </a:p>
                </p:txBody>
              </p:sp>
              <p:sp>
                <p:nvSpPr>
                  <p:cNvPr id="40595" name="Freeform 263"/>
                  <p:cNvSpPr>
                    <a:spLocks/>
                  </p:cNvSpPr>
                  <p:nvPr/>
                </p:nvSpPr>
                <p:spPr bwMode="auto">
                  <a:xfrm>
                    <a:off x="1553" y="1735"/>
                    <a:ext cx="2729" cy="1275"/>
                  </a:xfrm>
                  <a:custGeom>
                    <a:avLst/>
                    <a:gdLst>
                      <a:gd name="T0" fmla="*/ 2365 w 2729"/>
                      <a:gd name="T1" fmla="*/ 163 h 1275"/>
                      <a:gd name="T2" fmla="*/ 2091 w 2729"/>
                      <a:gd name="T3" fmla="*/ 158 h 1275"/>
                      <a:gd name="T4" fmla="*/ 2091 w 2729"/>
                      <a:gd name="T5" fmla="*/ 40 h 1275"/>
                      <a:gd name="T6" fmla="*/ 1767 w 2729"/>
                      <a:gd name="T7" fmla="*/ 40 h 1275"/>
                      <a:gd name="T8" fmla="*/ 1767 w 2729"/>
                      <a:gd name="T9" fmla="*/ 163 h 1275"/>
                      <a:gd name="T10" fmla="*/ 1585 w 2729"/>
                      <a:gd name="T11" fmla="*/ 160 h 1275"/>
                      <a:gd name="T12" fmla="*/ 1436 w 2729"/>
                      <a:gd name="T13" fmla="*/ 0 h 1275"/>
                      <a:gd name="T14" fmla="*/ 1031 w 2729"/>
                      <a:gd name="T15" fmla="*/ 0 h 1275"/>
                      <a:gd name="T16" fmla="*/ 110 w 2729"/>
                      <a:gd name="T17" fmla="*/ 621 h 1275"/>
                      <a:gd name="T18" fmla="*/ 110 w 2729"/>
                      <a:gd name="T19" fmla="*/ 698 h 1275"/>
                      <a:gd name="T20" fmla="*/ 197 w 2729"/>
                      <a:gd name="T21" fmla="*/ 698 h 1275"/>
                      <a:gd name="T22" fmla="*/ 197 w 2729"/>
                      <a:gd name="T23" fmla="*/ 816 h 1275"/>
                      <a:gd name="T24" fmla="*/ 193 w 2729"/>
                      <a:gd name="T25" fmla="*/ 816 h 1275"/>
                      <a:gd name="T26" fmla="*/ 193 w 2729"/>
                      <a:gd name="T27" fmla="*/ 795 h 1275"/>
                      <a:gd name="T28" fmla="*/ 187 w 2729"/>
                      <a:gd name="T29" fmla="*/ 795 h 1275"/>
                      <a:gd name="T30" fmla="*/ 182 w 2729"/>
                      <a:gd name="T31" fmla="*/ 795 h 1275"/>
                      <a:gd name="T32" fmla="*/ 176 w 2729"/>
                      <a:gd name="T33" fmla="*/ 795 h 1275"/>
                      <a:gd name="T34" fmla="*/ 170 w 2729"/>
                      <a:gd name="T35" fmla="*/ 797 h 1275"/>
                      <a:gd name="T36" fmla="*/ 148 w 2729"/>
                      <a:gd name="T37" fmla="*/ 803 h 1275"/>
                      <a:gd name="T38" fmla="*/ 125 w 2729"/>
                      <a:gd name="T39" fmla="*/ 810 h 1275"/>
                      <a:gd name="T40" fmla="*/ 105 w 2729"/>
                      <a:gd name="T41" fmla="*/ 822 h 1275"/>
                      <a:gd name="T42" fmla="*/ 88 w 2729"/>
                      <a:gd name="T43" fmla="*/ 837 h 1275"/>
                      <a:gd name="T44" fmla="*/ 73 w 2729"/>
                      <a:gd name="T45" fmla="*/ 852 h 1275"/>
                      <a:gd name="T46" fmla="*/ 62 w 2729"/>
                      <a:gd name="T47" fmla="*/ 870 h 1275"/>
                      <a:gd name="T48" fmla="*/ 52 w 2729"/>
                      <a:gd name="T49" fmla="*/ 889 h 1275"/>
                      <a:gd name="T50" fmla="*/ 46 w 2729"/>
                      <a:gd name="T51" fmla="*/ 908 h 1275"/>
                      <a:gd name="T52" fmla="*/ 35 w 2729"/>
                      <a:gd name="T53" fmla="*/ 906 h 1275"/>
                      <a:gd name="T54" fmla="*/ 24 w 2729"/>
                      <a:gd name="T55" fmla="*/ 904 h 1275"/>
                      <a:gd name="T56" fmla="*/ 13 w 2729"/>
                      <a:gd name="T57" fmla="*/ 904 h 1275"/>
                      <a:gd name="T58" fmla="*/ 0 w 2729"/>
                      <a:gd name="T59" fmla="*/ 904 h 1275"/>
                      <a:gd name="T60" fmla="*/ 178 w 2729"/>
                      <a:gd name="T61" fmla="*/ 1273 h 1275"/>
                      <a:gd name="T62" fmla="*/ 1780 w 2729"/>
                      <a:gd name="T63" fmla="*/ 1256 h 1275"/>
                      <a:gd name="T64" fmla="*/ 180 w 2729"/>
                      <a:gd name="T65" fmla="*/ 1219 h 1275"/>
                      <a:gd name="T66" fmla="*/ 230 w 2729"/>
                      <a:gd name="T67" fmla="*/ 1219 h 1275"/>
                      <a:gd name="T68" fmla="*/ 228 w 2729"/>
                      <a:gd name="T69" fmla="*/ 1144 h 1275"/>
                      <a:gd name="T70" fmla="*/ 2286 w 2729"/>
                      <a:gd name="T71" fmla="*/ 1144 h 1275"/>
                      <a:gd name="T72" fmla="*/ 2282 w 2729"/>
                      <a:gd name="T73" fmla="*/ 1157 h 1275"/>
                      <a:gd name="T74" fmla="*/ 2279 w 2729"/>
                      <a:gd name="T75" fmla="*/ 1168 h 1275"/>
                      <a:gd name="T76" fmla="*/ 2277 w 2729"/>
                      <a:gd name="T77" fmla="*/ 1180 h 1275"/>
                      <a:gd name="T78" fmla="*/ 2277 w 2729"/>
                      <a:gd name="T79" fmla="*/ 1193 h 1275"/>
                      <a:gd name="T80" fmla="*/ 2277 w 2729"/>
                      <a:gd name="T81" fmla="*/ 1200 h 1275"/>
                      <a:gd name="T82" fmla="*/ 2279 w 2729"/>
                      <a:gd name="T83" fmla="*/ 1206 h 1275"/>
                      <a:gd name="T84" fmla="*/ 2279 w 2729"/>
                      <a:gd name="T85" fmla="*/ 1211 h 1275"/>
                      <a:gd name="T86" fmla="*/ 2281 w 2729"/>
                      <a:gd name="T87" fmla="*/ 1219 h 1275"/>
                      <a:gd name="T88" fmla="*/ 2279 w 2729"/>
                      <a:gd name="T89" fmla="*/ 1223 h 1275"/>
                      <a:gd name="T90" fmla="*/ 1984 w 2729"/>
                      <a:gd name="T91" fmla="*/ 1223 h 1275"/>
                      <a:gd name="T92" fmla="*/ 1988 w 2729"/>
                      <a:gd name="T93" fmla="*/ 1275 h 1275"/>
                      <a:gd name="T94" fmla="*/ 2581 w 2729"/>
                      <a:gd name="T95" fmla="*/ 1275 h 1275"/>
                      <a:gd name="T96" fmla="*/ 2729 w 2729"/>
                      <a:gd name="T97" fmla="*/ 567 h 1275"/>
                      <a:gd name="T98" fmla="*/ 2365 w 2729"/>
                      <a:gd name="T99" fmla="*/ 163 h 127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29"/>
                      <a:gd name="T151" fmla="*/ 0 h 1275"/>
                      <a:gd name="T152" fmla="*/ 2729 w 2729"/>
                      <a:gd name="T153" fmla="*/ 1275 h 127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29" h="1275">
                        <a:moveTo>
                          <a:pt x="2365" y="163"/>
                        </a:moveTo>
                        <a:lnTo>
                          <a:pt x="2091" y="158"/>
                        </a:lnTo>
                        <a:lnTo>
                          <a:pt x="2091" y="40"/>
                        </a:lnTo>
                        <a:lnTo>
                          <a:pt x="1767" y="40"/>
                        </a:lnTo>
                        <a:lnTo>
                          <a:pt x="1767" y="163"/>
                        </a:lnTo>
                        <a:lnTo>
                          <a:pt x="1585" y="160"/>
                        </a:lnTo>
                        <a:lnTo>
                          <a:pt x="1436" y="0"/>
                        </a:lnTo>
                        <a:lnTo>
                          <a:pt x="1031" y="0"/>
                        </a:lnTo>
                        <a:lnTo>
                          <a:pt x="110" y="621"/>
                        </a:lnTo>
                        <a:lnTo>
                          <a:pt x="110" y="698"/>
                        </a:lnTo>
                        <a:lnTo>
                          <a:pt x="197" y="698"/>
                        </a:lnTo>
                        <a:lnTo>
                          <a:pt x="197" y="816"/>
                        </a:lnTo>
                        <a:lnTo>
                          <a:pt x="193" y="816"/>
                        </a:lnTo>
                        <a:lnTo>
                          <a:pt x="193" y="795"/>
                        </a:lnTo>
                        <a:lnTo>
                          <a:pt x="187" y="795"/>
                        </a:lnTo>
                        <a:lnTo>
                          <a:pt x="182" y="795"/>
                        </a:lnTo>
                        <a:lnTo>
                          <a:pt x="176" y="795"/>
                        </a:lnTo>
                        <a:lnTo>
                          <a:pt x="170" y="797"/>
                        </a:lnTo>
                        <a:lnTo>
                          <a:pt x="148" y="803"/>
                        </a:lnTo>
                        <a:lnTo>
                          <a:pt x="125" y="810"/>
                        </a:lnTo>
                        <a:lnTo>
                          <a:pt x="105" y="822"/>
                        </a:lnTo>
                        <a:lnTo>
                          <a:pt x="88" y="837"/>
                        </a:lnTo>
                        <a:lnTo>
                          <a:pt x="73" y="852"/>
                        </a:lnTo>
                        <a:lnTo>
                          <a:pt x="62" y="870"/>
                        </a:lnTo>
                        <a:lnTo>
                          <a:pt x="52" y="889"/>
                        </a:lnTo>
                        <a:lnTo>
                          <a:pt x="46" y="908"/>
                        </a:lnTo>
                        <a:lnTo>
                          <a:pt x="35" y="906"/>
                        </a:lnTo>
                        <a:lnTo>
                          <a:pt x="24" y="904"/>
                        </a:lnTo>
                        <a:lnTo>
                          <a:pt x="13" y="904"/>
                        </a:lnTo>
                        <a:lnTo>
                          <a:pt x="0" y="904"/>
                        </a:lnTo>
                        <a:lnTo>
                          <a:pt x="178" y="1273"/>
                        </a:lnTo>
                        <a:lnTo>
                          <a:pt x="1780" y="1256"/>
                        </a:lnTo>
                        <a:lnTo>
                          <a:pt x="180" y="1219"/>
                        </a:lnTo>
                        <a:lnTo>
                          <a:pt x="230" y="1219"/>
                        </a:lnTo>
                        <a:lnTo>
                          <a:pt x="228" y="1144"/>
                        </a:lnTo>
                        <a:lnTo>
                          <a:pt x="2286" y="1144"/>
                        </a:lnTo>
                        <a:lnTo>
                          <a:pt x="2282" y="1157"/>
                        </a:lnTo>
                        <a:lnTo>
                          <a:pt x="2279" y="1168"/>
                        </a:lnTo>
                        <a:lnTo>
                          <a:pt x="2277" y="1180"/>
                        </a:lnTo>
                        <a:lnTo>
                          <a:pt x="2277" y="1193"/>
                        </a:lnTo>
                        <a:lnTo>
                          <a:pt x="2277" y="1200"/>
                        </a:lnTo>
                        <a:lnTo>
                          <a:pt x="2279" y="1206"/>
                        </a:lnTo>
                        <a:lnTo>
                          <a:pt x="2279" y="1211"/>
                        </a:lnTo>
                        <a:lnTo>
                          <a:pt x="2281" y="1219"/>
                        </a:lnTo>
                        <a:lnTo>
                          <a:pt x="2279" y="1223"/>
                        </a:lnTo>
                        <a:lnTo>
                          <a:pt x="1984" y="1223"/>
                        </a:lnTo>
                        <a:lnTo>
                          <a:pt x="1988" y="1275"/>
                        </a:lnTo>
                        <a:lnTo>
                          <a:pt x="2581" y="1275"/>
                        </a:lnTo>
                        <a:lnTo>
                          <a:pt x="2729" y="567"/>
                        </a:lnTo>
                        <a:lnTo>
                          <a:pt x="2365" y="163"/>
                        </a:lnTo>
                        <a:close/>
                      </a:path>
                    </a:pathLst>
                  </a:custGeom>
                  <a:solidFill>
                    <a:srgbClr val="996633"/>
                  </a:solidFill>
                  <a:ln w="9525">
                    <a:noFill/>
                    <a:round/>
                    <a:headEnd/>
                    <a:tailEnd/>
                  </a:ln>
                </p:spPr>
                <p:txBody>
                  <a:bodyPr/>
                  <a:lstStyle/>
                  <a:p>
                    <a:endParaRPr lang="en-US"/>
                  </a:p>
                </p:txBody>
              </p:sp>
              <p:sp>
                <p:nvSpPr>
                  <p:cNvPr id="40596" name="Freeform 264"/>
                  <p:cNvSpPr>
                    <a:spLocks/>
                  </p:cNvSpPr>
                  <p:nvPr/>
                </p:nvSpPr>
                <p:spPr bwMode="auto">
                  <a:xfrm>
                    <a:off x="2022" y="1718"/>
                    <a:ext cx="2213" cy="1075"/>
                  </a:xfrm>
                  <a:custGeom>
                    <a:avLst/>
                    <a:gdLst>
                      <a:gd name="T0" fmla="*/ 114 w 2213"/>
                      <a:gd name="T1" fmla="*/ 1075 h 1075"/>
                      <a:gd name="T2" fmla="*/ 114 w 2213"/>
                      <a:gd name="T3" fmla="*/ 651 h 1075"/>
                      <a:gd name="T4" fmla="*/ 0 w 2213"/>
                      <a:gd name="T5" fmla="*/ 651 h 1075"/>
                      <a:gd name="T6" fmla="*/ 0 w 2213"/>
                      <a:gd name="T7" fmla="*/ 565 h 1075"/>
                      <a:gd name="T8" fmla="*/ 868 w 2213"/>
                      <a:gd name="T9" fmla="*/ 0 h 1075"/>
                      <a:gd name="T10" fmla="*/ 1076 w 2213"/>
                      <a:gd name="T11" fmla="*/ 175 h 1075"/>
                      <a:gd name="T12" fmla="*/ 1823 w 2213"/>
                      <a:gd name="T13" fmla="*/ 158 h 1075"/>
                      <a:gd name="T14" fmla="*/ 2213 w 2213"/>
                      <a:gd name="T15" fmla="*/ 574 h 1075"/>
                      <a:gd name="T16" fmla="*/ 2204 w 2213"/>
                      <a:gd name="T17" fmla="*/ 895 h 1075"/>
                      <a:gd name="T18" fmla="*/ 2144 w 2213"/>
                      <a:gd name="T19" fmla="*/ 998 h 1075"/>
                      <a:gd name="T20" fmla="*/ 2057 w 2213"/>
                      <a:gd name="T21" fmla="*/ 1005 h 1075"/>
                      <a:gd name="T22" fmla="*/ 1979 w 2213"/>
                      <a:gd name="T23" fmla="*/ 1049 h 1075"/>
                      <a:gd name="T24" fmla="*/ 1962 w 2213"/>
                      <a:gd name="T25" fmla="*/ 1075 h 1075"/>
                      <a:gd name="T26" fmla="*/ 114 w 2213"/>
                      <a:gd name="T27" fmla="*/ 1075 h 107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13"/>
                      <a:gd name="T43" fmla="*/ 0 h 1075"/>
                      <a:gd name="T44" fmla="*/ 2213 w 2213"/>
                      <a:gd name="T45" fmla="*/ 1075 h 107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13" h="1075">
                        <a:moveTo>
                          <a:pt x="114" y="1075"/>
                        </a:moveTo>
                        <a:lnTo>
                          <a:pt x="114" y="651"/>
                        </a:lnTo>
                        <a:lnTo>
                          <a:pt x="0" y="651"/>
                        </a:lnTo>
                        <a:lnTo>
                          <a:pt x="0" y="565"/>
                        </a:lnTo>
                        <a:lnTo>
                          <a:pt x="868" y="0"/>
                        </a:lnTo>
                        <a:lnTo>
                          <a:pt x="1076" y="175"/>
                        </a:lnTo>
                        <a:lnTo>
                          <a:pt x="1823" y="158"/>
                        </a:lnTo>
                        <a:lnTo>
                          <a:pt x="2213" y="574"/>
                        </a:lnTo>
                        <a:lnTo>
                          <a:pt x="2204" y="895"/>
                        </a:lnTo>
                        <a:lnTo>
                          <a:pt x="2144" y="998"/>
                        </a:lnTo>
                        <a:lnTo>
                          <a:pt x="2057" y="1005"/>
                        </a:lnTo>
                        <a:lnTo>
                          <a:pt x="1979" y="1049"/>
                        </a:lnTo>
                        <a:lnTo>
                          <a:pt x="1962" y="1075"/>
                        </a:lnTo>
                        <a:lnTo>
                          <a:pt x="114" y="1075"/>
                        </a:lnTo>
                        <a:close/>
                      </a:path>
                    </a:pathLst>
                  </a:custGeom>
                  <a:solidFill>
                    <a:srgbClr val="FFFFFF"/>
                  </a:solidFill>
                  <a:ln w="9525">
                    <a:noFill/>
                    <a:round/>
                    <a:headEnd/>
                    <a:tailEnd/>
                  </a:ln>
                </p:spPr>
                <p:txBody>
                  <a:bodyPr/>
                  <a:lstStyle/>
                  <a:p>
                    <a:endParaRPr lang="en-US"/>
                  </a:p>
                </p:txBody>
              </p:sp>
              <p:sp>
                <p:nvSpPr>
                  <p:cNvPr id="40597" name="Freeform 265"/>
                  <p:cNvSpPr>
                    <a:spLocks/>
                  </p:cNvSpPr>
                  <p:nvPr/>
                </p:nvSpPr>
                <p:spPr bwMode="auto">
                  <a:xfrm>
                    <a:off x="1256" y="2498"/>
                    <a:ext cx="488" cy="403"/>
                  </a:xfrm>
                  <a:custGeom>
                    <a:avLst/>
                    <a:gdLst>
                      <a:gd name="T0" fmla="*/ 482 w 488"/>
                      <a:gd name="T1" fmla="*/ 0 h 403"/>
                      <a:gd name="T2" fmla="*/ 398 w 488"/>
                      <a:gd name="T3" fmla="*/ 0 h 403"/>
                      <a:gd name="T4" fmla="*/ 338 w 488"/>
                      <a:gd name="T5" fmla="*/ 45 h 403"/>
                      <a:gd name="T6" fmla="*/ 313 w 488"/>
                      <a:gd name="T7" fmla="*/ 85 h 403"/>
                      <a:gd name="T8" fmla="*/ 287 w 488"/>
                      <a:gd name="T9" fmla="*/ 124 h 403"/>
                      <a:gd name="T10" fmla="*/ 182 w 488"/>
                      <a:gd name="T11" fmla="*/ 124 h 403"/>
                      <a:gd name="T12" fmla="*/ 90 w 488"/>
                      <a:gd name="T13" fmla="*/ 175 h 403"/>
                      <a:gd name="T14" fmla="*/ 26 w 488"/>
                      <a:gd name="T15" fmla="*/ 259 h 403"/>
                      <a:gd name="T16" fmla="*/ 13 w 488"/>
                      <a:gd name="T17" fmla="*/ 291 h 403"/>
                      <a:gd name="T18" fmla="*/ 0 w 488"/>
                      <a:gd name="T19" fmla="*/ 403 h 403"/>
                      <a:gd name="T20" fmla="*/ 488 w 488"/>
                      <a:gd name="T21" fmla="*/ 403 h 403"/>
                      <a:gd name="T22" fmla="*/ 482 w 488"/>
                      <a:gd name="T23" fmla="*/ 0 h 40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88"/>
                      <a:gd name="T37" fmla="*/ 0 h 403"/>
                      <a:gd name="T38" fmla="*/ 488 w 488"/>
                      <a:gd name="T39" fmla="*/ 403 h 40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88" h="403">
                        <a:moveTo>
                          <a:pt x="482" y="0"/>
                        </a:moveTo>
                        <a:lnTo>
                          <a:pt x="398" y="0"/>
                        </a:lnTo>
                        <a:lnTo>
                          <a:pt x="338" y="45"/>
                        </a:lnTo>
                        <a:lnTo>
                          <a:pt x="313" y="85"/>
                        </a:lnTo>
                        <a:lnTo>
                          <a:pt x="287" y="124"/>
                        </a:lnTo>
                        <a:lnTo>
                          <a:pt x="182" y="124"/>
                        </a:lnTo>
                        <a:lnTo>
                          <a:pt x="90" y="175"/>
                        </a:lnTo>
                        <a:lnTo>
                          <a:pt x="26" y="259"/>
                        </a:lnTo>
                        <a:lnTo>
                          <a:pt x="13" y="291"/>
                        </a:lnTo>
                        <a:lnTo>
                          <a:pt x="0" y="403"/>
                        </a:lnTo>
                        <a:lnTo>
                          <a:pt x="488" y="403"/>
                        </a:lnTo>
                        <a:lnTo>
                          <a:pt x="482" y="0"/>
                        </a:lnTo>
                        <a:close/>
                      </a:path>
                    </a:pathLst>
                  </a:custGeom>
                  <a:solidFill>
                    <a:srgbClr val="FFFFFF"/>
                  </a:solidFill>
                  <a:ln w="9525">
                    <a:noFill/>
                    <a:round/>
                    <a:headEnd/>
                    <a:tailEnd/>
                  </a:ln>
                </p:spPr>
                <p:txBody>
                  <a:bodyPr/>
                  <a:lstStyle/>
                  <a:p>
                    <a:endParaRPr lang="en-US"/>
                  </a:p>
                </p:txBody>
              </p:sp>
              <p:sp>
                <p:nvSpPr>
                  <p:cNvPr id="40598" name="Freeform 266"/>
                  <p:cNvSpPr>
                    <a:spLocks/>
                  </p:cNvSpPr>
                  <p:nvPr/>
                </p:nvSpPr>
                <p:spPr bwMode="auto">
                  <a:xfrm>
                    <a:off x="3367" y="1867"/>
                    <a:ext cx="859" cy="926"/>
                  </a:xfrm>
                  <a:custGeom>
                    <a:avLst/>
                    <a:gdLst>
                      <a:gd name="T0" fmla="*/ 0 w 859"/>
                      <a:gd name="T1" fmla="*/ 926 h 926"/>
                      <a:gd name="T2" fmla="*/ 0 w 859"/>
                      <a:gd name="T3" fmla="*/ 363 h 926"/>
                      <a:gd name="T4" fmla="*/ 495 w 859"/>
                      <a:gd name="T5" fmla="*/ 0 h 926"/>
                      <a:gd name="T6" fmla="*/ 859 w 859"/>
                      <a:gd name="T7" fmla="*/ 451 h 926"/>
                      <a:gd name="T8" fmla="*/ 859 w 859"/>
                      <a:gd name="T9" fmla="*/ 736 h 926"/>
                      <a:gd name="T10" fmla="*/ 851 w 859"/>
                      <a:gd name="T11" fmla="*/ 772 h 926"/>
                      <a:gd name="T12" fmla="*/ 789 w 859"/>
                      <a:gd name="T13" fmla="*/ 875 h 926"/>
                      <a:gd name="T14" fmla="*/ 720 w 859"/>
                      <a:gd name="T15" fmla="*/ 866 h 926"/>
                      <a:gd name="T16" fmla="*/ 643 w 859"/>
                      <a:gd name="T17" fmla="*/ 900 h 926"/>
                      <a:gd name="T18" fmla="*/ 617 w 859"/>
                      <a:gd name="T19" fmla="*/ 926 h 926"/>
                      <a:gd name="T20" fmla="*/ 0 w 859"/>
                      <a:gd name="T21" fmla="*/ 926 h 9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59"/>
                      <a:gd name="T34" fmla="*/ 0 h 926"/>
                      <a:gd name="T35" fmla="*/ 859 w 859"/>
                      <a:gd name="T36" fmla="*/ 926 h 9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59" h="926">
                        <a:moveTo>
                          <a:pt x="0" y="926"/>
                        </a:moveTo>
                        <a:lnTo>
                          <a:pt x="0" y="363"/>
                        </a:lnTo>
                        <a:lnTo>
                          <a:pt x="495" y="0"/>
                        </a:lnTo>
                        <a:lnTo>
                          <a:pt x="859" y="451"/>
                        </a:lnTo>
                        <a:lnTo>
                          <a:pt x="859" y="736"/>
                        </a:lnTo>
                        <a:lnTo>
                          <a:pt x="851" y="772"/>
                        </a:lnTo>
                        <a:lnTo>
                          <a:pt x="789" y="875"/>
                        </a:lnTo>
                        <a:lnTo>
                          <a:pt x="720" y="866"/>
                        </a:lnTo>
                        <a:lnTo>
                          <a:pt x="643" y="900"/>
                        </a:lnTo>
                        <a:lnTo>
                          <a:pt x="617" y="926"/>
                        </a:lnTo>
                        <a:lnTo>
                          <a:pt x="0" y="926"/>
                        </a:lnTo>
                        <a:close/>
                      </a:path>
                    </a:pathLst>
                  </a:custGeom>
                  <a:solidFill>
                    <a:srgbClr val="FFFFFF"/>
                  </a:solidFill>
                  <a:ln w="9525">
                    <a:noFill/>
                    <a:round/>
                    <a:headEnd/>
                    <a:tailEnd/>
                  </a:ln>
                </p:spPr>
                <p:txBody>
                  <a:bodyPr/>
                  <a:lstStyle/>
                  <a:p>
                    <a:endParaRPr lang="en-US"/>
                  </a:p>
                </p:txBody>
              </p:sp>
              <p:sp>
                <p:nvSpPr>
                  <p:cNvPr id="40599" name="Rectangle 267"/>
                  <p:cNvSpPr>
                    <a:spLocks noChangeArrowheads="1"/>
                  </p:cNvSpPr>
                  <p:nvPr/>
                </p:nvSpPr>
                <p:spPr bwMode="auto">
                  <a:xfrm>
                    <a:off x="2494" y="2375"/>
                    <a:ext cx="903" cy="440"/>
                  </a:xfrm>
                  <a:prstGeom prst="rect">
                    <a:avLst/>
                  </a:prstGeom>
                  <a:solidFill>
                    <a:srgbClr val="A8A8A8"/>
                  </a:solidFill>
                  <a:ln w="9525">
                    <a:noFill/>
                    <a:miter lim="800000"/>
                    <a:headEnd/>
                    <a:tailEnd/>
                  </a:ln>
                </p:spPr>
                <p:txBody>
                  <a:bodyPr/>
                  <a:lstStyle/>
                  <a:p>
                    <a:endParaRPr lang="en-US" sz="2400">
                      <a:solidFill>
                        <a:schemeClr val="tx2"/>
                      </a:solidFill>
                      <a:latin typeface="Tahoma" pitchFamily="34" charset="0"/>
                    </a:endParaRPr>
                  </a:p>
                </p:txBody>
              </p:sp>
              <p:sp>
                <p:nvSpPr>
                  <p:cNvPr id="40600" name="Freeform 268"/>
                  <p:cNvSpPr>
                    <a:spLocks/>
                  </p:cNvSpPr>
                  <p:nvPr/>
                </p:nvSpPr>
                <p:spPr bwMode="auto">
                  <a:xfrm>
                    <a:off x="2168" y="2354"/>
                    <a:ext cx="306" cy="429"/>
                  </a:xfrm>
                  <a:custGeom>
                    <a:avLst/>
                    <a:gdLst>
                      <a:gd name="T0" fmla="*/ 306 w 306"/>
                      <a:gd name="T1" fmla="*/ 429 h 429"/>
                      <a:gd name="T2" fmla="*/ 306 w 306"/>
                      <a:gd name="T3" fmla="*/ 0 h 429"/>
                      <a:gd name="T4" fmla="*/ 240 w 306"/>
                      <a:gd name="T5" fmla="*/ 0 h 429"/>
                      <a:gd name="T6" fmla="*/ 0 w 306"/>
                      <a:gd name="T7" fmla="*/ 429 h 429"/>
                      <a:gd name="T8" fmla="*/ 306 w 306"/>
                      <a:gd name="T9" fmla="*/ 429 h 429"/>
                      <a:gd name="T10" fmla="*/ 0 60000 65536"/>
                      <a:gd name="T11" fmla="*/ 0 60000 65536"/>
                      <a:gd name="T12" fmla="*/ 0 60000 65536"/>
                      <a:gd name="T13" fmla="*/ 0 60000 65536"/>
                      <a:gd name="T14" fmla="*/ 0 60000 65536"/>
                      <a:gd name="T15" fmla="*/ 0 w 306"/>
                      <a:gd name="T16" fmla="*/ 0 h 429"/>
                      <a:gd name="T17" fmla="*/ 306 w 306"/>
                      <a:gd name="T18" fmla="*/ 429 h 429"/>
                    </a:gdLst>
                    <a:ahLst/>
                    <a:cxnLst>
                      <a:cxn ang="T10">
                        <a:pos x="T0" y="T1"/>
                      </a:cxn>
                      <a:cxn ang="T11">
                        <a:pos x="T2" y="T3"/>
                      </a:cxn>
                      <a:cxn ang="T12">
                        <a:pos x="T4" y="T5"/>
                      </a:cxn>
                      <a:cxn ang="T13">
                        <a:pos x="T6" y="T7"/>
                      </a:cxn>
                      <a:cxn ang="T14">
                        <a:pos x="T8" y="T9"/>
                      </a:cxn>
                    </a:cxnLst>
                    <a:rect l="T15" t="T16" r="T17" b="T18"/>
                    <a:pathLst>
                      <a:path w="306" h="429">
                        <a:moveTo>
                          <a:pt x="306" y="429"/>
                        </a:moveTo>
                        <a:lnTo>
                          <a:pt x="306" y="0"/>
                        </a:lnTo>
                        <a:lnTo>
                          <a:pt x="240" y="0"/>
                        </a:lnTo>
                        <a:lnTo>
                          <a:pt x="0" y="429"/>
                        </a:lnTo>
                        <a:lnTo>
                          <a:pt x="306" y="429"/>
                        </a:lnTo>
                        <a:close/>
                      </a:path>
                    </a:pathLst>
                  </a:custGeom>
                  <a:solidFill>
                    <a:srgbClr val="BCBCBC"/>
                  </a:solidFill>
                  <a:ln w="9525">
                    <a:noFill/>
                    <a:round/>
                    <a:headEnd/>
                    <a:tailEnd/>
                  </a:ln>
                </p:spPr>
                <p:txBody>
                  <a:bodyPr/>
                  <a:lstStyle/>
                  <a:p>
                    <a:endParaRPr lang="en-US"/>
                  </a:p>
                </p:txBody>
              </p:sp>
              <p:sp>
                <p:nvSpPr>
                  <p:cNvPr id="40601" name="Rectangle 269"/>
                  <p:cNvSpPr>
                    <a:spLocks noChangeArrowheads="1"/>
                  </p:cNvSpPr>
                  <p:nvPr/>
                </p:nvSpPr>
                <p:spPr bwMode="auto">
                  <a:xfrm>
                    <a:off x="2507" y="2362"/>
                    <a:ext cx="890" cy="71"/>
                  </a:xfrm>
                  <a:prstGeom prst="rect">
                    <a:avLst/>
                  </a:prstGeom>
                  <a:solidFill>
                    <a:srgbClr val="898989"/>
                  </a:solidFill>
                  <a:ln w="9525">
                    <a:noFill/>
                    <a:miter lim="800000"/>
                    <a:headEnd/>
                    <a:tailEnd/>
                  </a:ln>
                </p:spPr>
                <p:txBody>
                  <a:bodyPr/>
                  <a:lstStyle/>
                  <a:p>
                    <a:endParaRPr lang="en-US" sz="2400">
                      <a:solidFill>
                        <a:schemeClr val="tx2"/>
                      </a:solidFill>
                      <a:latin typeface="Tahoma" pitchFamily="34" charset="0"/>
                    </a:endParaRPr>
                  </a:p>
                </p:txBody>
              </p:sp>
              <p:sp>
                <p:nvSpPr>
                  <p:cNvPr id="40602" name="Freeform 270"/>
                  <p:cNvSpPr>
                    <a:spLocks/>
                  </p:cNvSpPr>
                  <p:nvPr/>
                </p:nvSpPr>
                <p:spPr bwMode="auto">
                  <a:xfrm>
                    <a:off x="3742" y="1900"/>
                    <a:ext cx="493" cy="848"/>
                  </a:xfrm>
                  <a:custGeom>
                    <a:avLst/>
                    <a:gdLst>
                      <a:gd name="T0" fmla="*/ 0 w 493"/>
                      <a:gd name="T1" fmla="*/ 87 h 848"/>
                      <a:gd name="T2" fmla="*/ 311 w 493"/>
                      <a:gd name="T3" fmla="*/ 445 h 848"/>
                      <a:gd name="T4" fmla="*/ 305 w 493"/>
                      <a:gd name="T5" fmla="*/ 838 h 848"/>
                      <a:gd name="T6" fmla="*/ 412 w 493"/>
                      <a:gd name="T7" fmla="*/ 848 h 848"/>
                      <a:gd name="T8" fmla="*/ 493 w 493"/>
                      <a:gd name="T9" fmla="*/ 709 h 848"/>
                      <a:gd name="T10" fmla="*/ 493 w 493"/>
                      <a:gd name="T11" fmla="*/ 445 h 848"/>
                      <a:gd name="T12" fmla="*/ 275 w 493"/>
                      <a:gd name="T13" fmla="*/ 165 h 848"/>
                      <a:gd name="T14" fmla="*/ 110 w 493"/>
                      <a:gd name="T15" fmla="*/ 0 h 848"/>
                      <a:gd name="T16" fmla="*/ 0 w 493"/>
                      <a:gd name="T17" fmla="*/ 87 h 8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3"/>
                      <a:gd name="T28" fmla="*/ 0 h 848"/>
                      <a:gd name="T29" fmla="*/ 493 w 493"/>
                      <a:gd name="T30" fmla="*/ 848 h 84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3" h="848">
                        <a:moveTo>
                          <a:pt x="0" y="87"/>
                        </a:moveTo>
                        <a:lnTo>
                          <a:pt x="311" y="445"/>
                        </a:lnTo>
                        <a:lnTo>
                          <a:pt x="305" y="838"/>
                        </a:lnTo>
                        <a:lnTo>
                          <a:pt x="412" y="848"/>
                        </a:lnTo>
                        <a:lnTo>
                          <a:pt x="493" y="709"/>
                        </a:lnTo>
                        <a:lnTo>
                          <a:pt x="493" y="445"/>
                        </a:lnTo>
                        <a:lnTo>
                          <a:pt x="275" y="165"/>
                        </a:lnTo>
                        <a:lnTo>
                          <a:pt x="110" y="0"/>
                        </a:lnTo>
                        <a:lnTo>
                          <a:pt x="0" y="87"/>
                        </a:lnTo>
                        <a:close/>
                      </a:path>
                    </a:pathLst>
                  </a:custGeom>
                  <a:solidFill>
                    <a:srgbClr val="A8A8A8"/>
                  </a:solidFill>
                  <a:ln w="9525">
                    <a:noFill/>
                    <a:round/>
                    <a:headEnd/>
                    <a:tailEnd/>
                  </a:ln>
                </p:spPr>
                <p:txBody>
                  <a:bodyPr/>
                  <a:lstStyle/>
                  <a:p>
                    <a:endParaRPr lang="en-US"/>
                  </a:p>
                </p:txBody>
              </p:sp>
              <p:sp>
                <p:nvSpPr>
                  <p:cNvPr id="40603" name="Freeform 271"/>
                  <p:cNvSpPr>
                    <a:spLocks/>
                  </p:cNvSpPr>
                  <p:nvPr/>
                </p:nvSpPr>
                <p:spPr bwMode="auto">
                  <a:xfrm>
                    <a:off x="1624" y="1683"/>
                    <a:ext cx="2703" cy="1128"/>
                  </a:xfrm>
                  <a:custGeom>
                    <a:avLst/>
                    <a:gdLst>
                      <a:gd name="T0" fmla="*/ 2255 w 2703"/>
                      <a:gd name="T1" fmla="*/ 163 h 1128"/>
                      <a:gd name="T2" fmla="*/ 1981 w 2703"/>
                      <a:gd name="T3" fmla="*/ 157 h 1128"/>
                      <a:gd name="T4" fmla="*/ 1981 w 2703"/>
                      <a:gd name="T5" fmla="*/ 39 h 1128"/>
                      <a:gd name="T6" fmla="*/ 1656 w 2703"/>
                      <a:gd name="T7" fmla="*/ 39 h 1128"/>
                      <a:gd name="T8" fmla="*/ 1656 w 2703"/>
                      <a:gd name="T9" fmla="*/ 163 h 1128"/>
                      <a:gd name="T10" fmla="*/ 1474 w 2703"/>
                      <a:gd name="T11" fmla="*/ 159 h 1128"/>
                      <a:gd name="T12" fmla="*/ 1326 w 2703"/>
                      <a:gd name="T13" fmla="*/ 0 h 1128"/>
                      <a:gd name="T14" fmla="*/ 921 w 2703"/>
                      <a:gd name="T15" fmla="*/ 0 h 1128"/>
                      <a:gd name="T16" fmla="*/ 0 w 2703"/>
                      <a:gd name="T17" fmla="*/ 620 h 1128"/>
                      <a:gd name="T18" fmla="*/ 0 w 2703"/>
                      <a:gd name="T19" fmla="*/ 697 h 1128"/>
                      <a:gd name="T20" fmla="*/ 86 w 2703"/>
                      <a:gd name="T21" fmla="*/ 697 h 1128"/>
                      <a:gd name="T22" fmla="*/ 86 w 2703"/>
                      <a:gd name="T23" fmla="*/ 1128 h 1128"/>
                      <a:gd name="T24" fmla="*/ 551 w 2703"/>
                      <a:gd name="T25" fmla="*/ 1128 h 1128"/>
                      <a:gd name="T26" fmla="*/ 551 w 2703"/>
                      <a:gd name="T27" fmla="*/ 649 h 1128"/>
                      <a:gd name="T28" fmla="*/ 467 w 2703"/>
                      <a:gd name="T29" fmla="*/ 649 h 1128"/>
                      <a:gd name="T30" fmla="*/ 467 w 2703"/>
                      <a:gd name="T31" fmla="*/ 628 h 1128"/>
                      <a:gd name="T32" fmla="*/ 1279 w 2703"/>
                      <a:gd name="T33" fmla="*/ 62 h 1128"/>
                      <a:gd name="T34" fmla="*/ 1403 w 2703"/>
                      <a:gd name="T35" fmla="*/ 195 h 1128"/>
                      <a:gd name="T36" fmla="*/ 793 w 2703"/>
                      <a:gd name="T37" fmla="*/ 652 h 1128"/>
                      <a:gd name="T38" fmla="*/ 791 w 2703"/>
                      <a:gd name="T39" fmla="*/ 690 h 1128"/>
                      <a:gd name="T40" fmla="*/ 1797 w 2703"/>
                      <a:gd name="T41" fmla="*/ 695 h 1128"/>
                      <a:gd name="T42" fmla="*/ 1793 w 2703"/>
                      <a:gd name="T43" fmla="*/ 611 h 1128"/>
                      <a:gd name="T44" fmla="*/ 2223 w 2703"/>
                      <a:gd name="T45" fmla="*/ 240 h 1128"/>
                      <a:gd name="T46" fmla="*/ 2579 w 2703"/>
                      <a:gd name="T47" fmla="*/ 658 h 1128"/>
                      <a:gd name="T48" fmla="*/ 2572 w 2703"/>
                      <a:gd name="T49" fmla="*/ 1012 h 1128"/>
                      <a:gd name="T50" fmla="*/ 2619 w 2703"/>
                      <a:gd name="T51" fmla="*/ 937 h 1128"/>
                      <a:gd name="T52" fmla="*/ 2619 w 2703"/>
                      <a:gd name="T53" fmla="*/ 731 h 1128"/>
                      <a:gd name="T54" fmla="*/ 2703 w 2703"/>
                      <a:gd name="T55" fmla="*/ 731 h 1128"/>
                      <a:gd name="T56" fmla="*/ 2703 w 2703"/>
                      <a:gd name="T57" fmla="*/ 658 h 1128"/>
                      <a:gd name="T58" fmla="*/ 2255 w 2703"/>
                      <a:gd name="T59" fmla="*/ 163 h 112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703"/>
                      <a:gd name="T91" fmla="*/ 0 h 1128"/>
                      <a:gd name="T92" fmla="*/ 2703 w 2703"/>
                      <a:gd name="T93" fmla="*/ 1128 h 112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703" h="1128">
                        <a:moveTo>
                          <a:pt x="2255" y="163"/>
                        </a:moveTo>
                        <a:lnTo>
                          <a:pt x="1981" y="157"/>
                        </a:lnTo>
                        <a:lnTo>
                          <a:pt x="1981" y="39"/>
                        </a:lnTo>
                        <a:lnTo>
                          <a:pt x="1656" y="39"/>
                        </a:lnTo>
                        <a:lnTo>
                          <a:pt x="1656" y="163"/>
                        </a:lnTo>
                        <a:lnTo>
                          <a:pt x="1474" y="159"/>
                        </a:lnTo>
                        <a:lnTo>
                          <a:pt x="1326" y="0"/>
                        </a:lnTo>
                        <a:lnTo>
                          <a:pt x="921" y="0"/>
                        </a:lnTo>
                        <a:lnTo>
                          <a:pt x="0" y="620"/>
                        </a:lnTo>
                        <a:lnTo>
                          <a:pt x="0" y="697"/>
                        </a:lnTo>
                        <a:lnTo>
                          <a:pt x="86" y="697"/>
                        </a:lnTo>
                        <a:lnTo>
                          <a:pt x="86" y="1128"/>
                        </a:lnTo>
                        <a:lnTo>
                          <a:pt x="551" y="1128"/>
                        </a:lnTo>
                        <a:lnTo>
                          <a:pt x="551" y="649"/>
                        </a:lnTo>
                        <a:lnTo>
                          <a:pt x="467" y="649"/>
                        </a:lnTo>
                        <a:lnTo>
                          <a:pt x="467" y="628"/>
                        </a:lnTo>
                        <a:lnTo>
                          <a:pt x="1279" y="62"/>
                        </a:lnTo>
                        <a:lnTo>
                          <a:pt x="1403" y="195"/>
                        </a:lnTo>
                        <a:lnTo>
                          <a:pt x="793" y="652"/>
                        </a:lnTo>
                        <a:lnTo>
                          <a:pt x="791" y="690"/>
                        </a:lnTo>
                        <a:lnTo>
                          <a:pt x="1797" y="695"/>
                        </a:lnTo>
                        <a:lnTo>
                          <a:pt x="1793" y="611"/>
                        </a:lnTo>
                        <a:lnTo>
                          <a:pt x="2223" y="240"/>
                        </a:lnTo>
                        <a:lnTo>
                          <a:pt x="2579" y="658"/>
                        </a:lnTo>
                        <a:lnTo>
                          <a:pt x="2572" y="1012"/>
                        </a:lnTo>
                        <a:lnTo>
                          <a:pt x="2619" y="937"/>
                        </a:lnTo>
                        <a:lnTo>
                          <a:pt x="2619" y="731"/>
                        </a:lnTo>
                        <a:lnTo>
                          <a:pt x="2703" y="731"/>
                        </a:lnTo>
                        <a:lnTo>
                          <a:pt x="2703" y="658"/>
                        </a:lnTo>
                        <a:lnTo>
                          <a:pt x="2255" y="163"/>
                        </a:lnTo>
                        <a:close/>
                      </a:path>
                    </a:pathLst>
                  </a:custGeom>
                  <a:solidFill>
                    <a:srgbClr val="000000"/>
                  </a:solidFill>
                  <a:ln w="9525">
                    <a:noFill/>
                    <a:round/>
                    <a:headEnd/>
                    <a:tailEnd/>
                  </a:ln>
                </p:spPr>
                <p:txBody>
                  <a:bodyPr/>
                  <a:lstStyle/>
                  <a:p>
                    <a:endParaRPr lang="en-US"/>
                  </a:p>
                </p:txBody>
              </p:sp>
              <p:sp>
                <p:nvSpPr>
                  <p:cNvPr id="40604" name="Freeform 272"/>
                  <p:cNvSpPr>
                    <a:spLocks/>
                  </p:cNvSpPr>
                  <p:nvPr/>
                </p:nvSpPr>
                <p:spPr bwMode="auto">
                  <a:xfrm>
                    <a:off x="1472" y="2774"/>
                    <a:ext cx="2523" cy="54"/>
                  </a:xfrm>
                  <a:custGeom>
                    <a:avLst/>
                    <a:gdLst>
                      <a:gd name="T0" fmla="*/ 2461 w 2523"/>
                      <a:gd name="T1" fmla="*/ 54 h 54"/>
                      <a:gd name="T2" fmla="*/ 2523 w 2523"/>
                      <a:gd name="T3" fmla="*/ 0 h 54"/>
                      <a:gd name="T4" fmla="*/ 0 w 2523"/>
                      <a:gd name="T5" fmla="*/ 0 h 54"/>
                      <a:gd name="T6" fmla="*/ 2 w 2523"/>
                      <a:gd name="T7" fmla="*/ 54 h 54"/>
                      <a:gd name="T8" fmla="*/ 2461 w 2523"/>
                      <a:gd name="T9" fmla="*/ 54 h 54"/>
                      <a:gd name="T10" fmla="*/ 0 60000 65536"/>
                      <a:gd name="T11" fmla="*/ 0 60000 65536"/>
                      <a:gd name="T12" fmla="*/ 0 60000 65536"/>
                      <a:gd name="T13" fmla="*/ 0 60000 65536"/>
                      <a:gd name="T14" fmla="*/ 0 60000 65536"/>
                      <a:gd name="T15" fmla="*/ 0 w 2523"/>
                      <a:gd name="T16" fmla="*/ 0 h 54"/>
                      <a:gd name="T17" fmla="*/ 2523 w 2523"/>
                      <a:gd name="T18" fmla="*/ 54 h 54"/>
                    </a:gdLst>
                    <a:ahLst/>
                    <a:cxnLst>
                      <a:cxn ang="T10">
                        <a:pos x="T0" y="T1"/>
                      </a:cxn>
                      <a:cxn ang="T11">
                        <a:pos x="T2" y="T3"/>
                      </a:cxn>
                      <a:cxn ang="T12">
                        <a:pos x="T4" y="T5"/>
                      </a:cxn>
                      <a:cxn ang="T13">
                        <a:pos x="T6" y="T7"/>
                      </a:cxn>
                      <a:cxn ang="T14">
                        <a:pos x="T8" y="T9"/>
                      </a:cxn>
                    </a:cxnLst>
                    <a:rect l="T15" t="T16" r="T17" b="T18"/>
                    <a:pathLst>
                      <a:path w="2523" h="54">
                        <a:moveTo>
                          <a:pt x="2461" y="54"/>
                        </a:moveTo>
                        <a:lnTo>
                          <a:pt x="2523" y="0"/>
                        </a:lnTo>
                        <a:lnTo>
                          <a:pt x="0" y="0"/>
                        </a:lnTo>
                        <a:lnTo>
                          <a:pt x="2" y="54"/>
                        </a:lnTo>
                        <a:lnTo>
                          <a:pt x="2461" y="54"/>
                        </a:lnTo>
                        <a:close/>
                      </a:path>
                    </a:pathLst>
                  </a:custGeom>
                  <a:solidFill>
                    <a:srgbClr val="000000"/>
                  </a:solidFill>
                  <a:ln w="9525">
                    <a:noFill/>
                    <a:round/>
                    <a:headEnd/>
                    <a:tailEnd/>
                  </a:ln>
                </p:spPr>
                <p:txBody>
                  <a:bodyPr/>
                  <a:lstStyle/>
                  <a:p>
                    <a:endParaRPr lang="en-US"/>
                  </a:p>
                </p:txBody>
              </p:sp>
              <p:sp>
                <p:nvSpPr>
                  <p:cNvPr id="40605" name="Freeform 273"/>
                  <p:cNvSpPr>
                    <a:spLocks/>
                  </p:cNvSpPr>
                  <p:nvPr/>
                </p:nvSpPr>
                <p:spPr bwMode="auto">
                  <a:xfrm>
                    <a:off x="1162" y="2890"/>
                    <a:ext cx="2133" cy="73"/>
                  </a:xfrm>
                  <a:custGeom>
                    <a:avLst/>
                    <a:gdLst>
                      <a:gd name="T0" fmla="*/ 2133 w 2133"/>
                      <a:gd name="T1" fmla="*/ 49 h 73"/>
                      <a:gd name="T2" fmla="*/ 4 w 2133"/>
                      <a:gd name="T3" fmla="*/ 0 h 73"/>
                      <a:gd name="T4" fmla="*/ 0 w 2133"/>
                      <a:gd name="T5" fmla="*/ 73 h 73"/>
                      <a:gd name="T6" fmla="*/ 2133 w 2133"/>
                      <a:gd name="T7" fmla="*/ 49 h 73"/>
                      <a:gd name="T8" fmla="*/ 0 60000 65536"/>
                      <a:gd name="T9" fmla="*/ 0 60000 65536"/>
                      <a:gd name="T10" fmla="*/ 0 60000 65536"/>
                      <a:gd name="T11" fmla="*/ 0 60000 65536"/>
                      <a:gd name="T12" fmla="*/ 0 w 2133"/>
                      <a:gd name="T13" fmla="*/ 0 h 73"/>
                      <a:gd name="T14" fmla="*/ 2133 w 2133"/>
                      <a:gd name="T15" fmla="*/ 73 h 73"/>
                    </a:gdLst>
                    <a:ahLst/>
                    <a:cxnLst>
                      <a:cxn ang="T8">
                        <a:pos x="T0" y="T1"/>
                      </a:cxn>
                      <a:cxn ang="T9">
                        <a:pos x="T2" y="T3"/>
                      </a:cxn>
                      <a:cxn ang="T10">
                        <a:pos x="T4" y="T5"/>
                      </a:cxn>
                      <a:cxn ang="T11">
                        <a:pos x="T6" y="T7"/>
                      </a:cxn>
                    </a:cxnLst>
                    <a:rect l="T12" t="T13" r="T14" b="T15"/>
                    <a:pathLst>
                      <a:path w="2133" h="73">
                        <a:moveTo>
                          <a:pt x="2133" y="49"/>
                        </a:moveTo>
                        <a:lnTo>
                          <a:pt x="4" y="0"/>
                        </a:lnTo>
                        <a:lnTo>
                          <a:pt x="0" y="73"/>
                        </a:lnTo>
                        <a:lnTo>
                          <a:pt x="2133" y="49"/>
                        </a:lnTo>
                        <a:close/>
                      </a:path>
                    </a:pathLst>
                  </a:custGeom>
                  <a:solidFill>
                    <a:srgbClr val="000000"/>
                  </a:solidFill>
                  <a:ln w="9525">
                    <a:noFill/>
                    <a:round/>
                    <a:headEnd/>
                    <a:tailEnd/>
                  </a:ln>
                </p:spPr>
                <p:txBody>
                  <a:bodyPr/>
                  <a:lstStyle/>
                  <a:p>
                    <a:endParaRPr lang="en-US"/>
                  </a:p>
                </p:txBody>
              </p:sp>
              <p:sp>
                <p:nvSpPr>
                  <p:cNvPr id="40606" name="Rectangle 274"/>
                  <p:cNvSpPr>
                    <a:spLocks noChangeArrowheads="1"/>
                  </p:cNvSpPr>
                  <p:nvPr/>
                </p:nvSpPr>
                <p:spPr bwMode="auto">
                  <a:xfrm>
                    <a:off x="3524" y="2388"/>
                    <a:ext cx="246" cy="124"/>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07" name="Rectangle 275"/>
                  <p:cNvSpPr>
                    <a:spLocks noChangeArrowheads="1"/>
                  </p:cNvSpPr>
                  <p:nvPr/>
                </p:nvSpPr>
                <p:spPr bwMode="auto">
                  <a:xfrm>
                    <a:off x="3873" y="2388"/>
                    <a:ext cx="238" cy="124"/>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08" name="Rectangle 276"/>
                  <p:cNvSpPr>
                    <a:spLocks noChangeArrowheads="1"/>
                  </p:cNvSpPr>
                  <p:nvPr/>
                </p:nvSpPr>
                <p:spPr bwMode="auto">
                  <a:xfrm>
                    <a:off x="3352" y="2378"/>
                    <a:ext cx="46" cy="426"/>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09" name="Rectangle 277"/>
                  <p:cNvSpPr>
                    <a:spLocks noChangeArrowheads="1"/>
                  </p:cNvSpPr>
                  <p:nvPr/>
                </p:nvSpPr>
                <p:spPr bwMode="auto">
                  <a:xfrm>
                    <a:off x="2462" y="2347"/>
                    <a:ext cx="47" cy="45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10" name="Rectangle 278"/>
                  <p:cNvSpPr>
                    <a:spLocks noChangeArrowheads="1"/>
                  </p:cNvSpPr>
                  <p:nvPr/>
                </p:nvSpPr>
                <p:spPr bwMode="auto">
                  <a:xfrm>
                    <a:off x="2607" y="2474"/>
                    <a:ext cx="141" cy="139"/>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11" name="Rectangle 279"/>
                  <p:cNvSpPr>
                    <a:spLocks noChangeArrowheads="1"/>
                  </p:cNvSpPr>
                  <p:nvPr/>
                </p:nvSpPr>
                <p:spPr bwMode="auto">
                  <a:xfrm>
                    <a:off x="2853" y="2474"/>
                    <a:ext cx="135" cy="255"/>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12" name="Freeform 280"/>
                  <p:cNvSpPr>
                    <a:spLocks/>
                  </p:cNvSpPr>
                  <p:nvPr/>
                </p:nvSpPr>
                <p:spPr bwMode="auto">
                  <a:xfrm>
                    <a:off x="1457" y="1252"/>
                    <a:ext cx="1964" cy="997"/>
                  </a:xfrm>
                  <a:custGeom>
                    <a:avLst/>
                    <a:gdLst>
                      <a:gd name="T0" fmla="*/ 315 w 1964"/>
                      <a:gd name="T1" fmla="*/ 461 h 997"/>
                      <a:gd name="T2" fmla="*/ 377 w 1964"/>
                      <a:gd name="T3" fmla="*/ 331 h 997"/>
                      <a:gd name="T4" fmla="*/ 469 w 1964"/>
                      <a:gd name="T5" fmla="*/ 225 h 997"/>
                      <a:gd name="T6" fmla="*/ 585 w 1964"/>
                      <a:gd name="T7" fmla="*/ 144 h 997"/>
                      <a:gd name="T8" fmla="*/ 720 w 1964"/>
                      <a:gd name="T9" fmla="*/ 99 h 997"/>
                      <a:gd name="T10" fmla="*/ 846 w 1964"/>
                      <a:gd name="T11" fmla="*/ 90 h 997"/>
                      <a:gd name="T12" fmla="*/ 930 w 1964"/>
                      <a:gd name="T13" fmla="*/ 103 h 997"/>
                      <a:gd name="T14" fmla="*/ 1011 w 1964"/>
                      <a:gd name="T15" fmla="*/ 125 h 997"/>
                      <a:gd name="T16" fmla="*/ 1084 w 1964"/>
                      <a:gd name="T17" fmla="*/ 163 h 997"/>
                      <a:gd name="T18" fmla="*/ 1152 w 1964"/>
                      <a:gd name="T19" fmla="*/ 210 h 997"/>
                      <a:gd name="T20" fmla="*/ 1210 w 1964"/>
                      <a:gd name="T21" fmla="*/ 266 h 997"/>
                      <a:gd name="T22" fmla="*/ 1260 w 1964"/>
                      <a:gd name="T23" fmla="*/ 217 h 997"/>
                      <a:gd name="T24" fmla="*/ 1319 w 1964"/>
                      <a:gd name="T25" fmla="*/ 176 h 997"/>
                      <a:gd name="T26" fmla="*/ 1382 w 1964"/>
                      <a:gd name="T27" fmla="*/ 144 h 997"/>
                      <a:gd name="T28" fmla="*/ 1450 w 1964"/>
                      <a:gd name="T29" fmla="*/ 123 h 997"/>
                      <a:gd name="T30" fmla="*/ 1523 w 1964"/>
                      <a:gd name="T31" fmla="*/ 112 h 997"/>
                      <a:gd name="T32" fmla="*/ 1615 w 1964"/>
                      <a:gd name="T33" fmla="*/ 118 h 997"/>
                      <a:gd name="T34" fmla="*/ 1713 w 1964"/>
                      <a:gd name="T35" fmla="*/ 144 h 997"/>
                      <a:gd name="T36" fmla="*/ 1799 w 1964"/>
                      <a:gd name="T37" fmla="*/ 189 h 997"/>
                      <a:gd name="T38" fmla="*/ 1874 w 1964"/>
                      <a:gd name="T39" fmla="*/ 253 h 997"/>
                      <a:gd name="T40" fmla="*/ 1934 w 1964"/>
                      <a:gd name="T41" fmla="*/ 331 h 997"/>
                      <a:gd name="T42" fmla="*/ 1955 w 1964"/>
                      <a:gd name="T43" fmla="*/ 350 h 997"/>
                      <a:gd name="T44" fmla="*/ 1906 w 1964"/>
                      <a:gd name="T45" fmla="*/ 243 h 997"/>
                      <a:gd name="T46" fmla="*/ 1834 w 1964"/>
                      <a:gd name="T47" fmla="*/ 153 h 997"/>
                      <a:gd name="T48" fmla="*/ 1743 w 1964"/>
                      <a:gd name="T49" fmla="*/ 82 h 997"/>
                      <a:gd name="T50" fmla="*/ 1636 w 1964"/>
                      <a:gd name="T51" fmla="*/ 37 h 997"/>
                      <a:gd name="T52" fmla="*/ 1517 w 1964"/>
                      <a:gd name="T53" fmla="*/ 22 h 997"/>
                      <a:gd name="T54" fmla="*/ 1444 w 1964"/>
                      <a:gd name="T55" fmla="*/ 28 h 997"/>
                      <a:gd name="T56" fmla="*/ 1375 w 1964"/>
                      <a:gd name="T57" fmla="*/ 45 h 997"/>
                      <a:gd name="T58" fmla="*/ 1309 w 1964"/>
                      <a:gd name="T59" fmla="*/ 73 h 997"/>
                      <a:gd name="T60" fmla="*/ 1249 w 1964"/>
                      <a:gd name="T61" fmla="*/ 112 h 997"/>
                      <a:gd name="T62" fmla="*/ 1197 w 1964"/>
                      <a:gd name="T63" fmla="*/ 159 h 997"/>
                      <a:gd name="T64" fmla="*/ 1140 w 1964"/>
                      <a:gd name="T65" fmla="*/ 137 h 997"/>
                      <a:gd name="T66" fmla="*/ 1077 w 1964"/>
                      <a:gd name="T67" fmla="*/ 86 h 997"/>
                      <a:gd name="T68" fmla="*/ 1005 w 1964"/>
                      <a:gd name="T69" fmla="*/ 47 h 997"/>
                      <a:gd name="T70" fmla="*/ 928 w 1964"/>
                      <a:gd name="T71" fmla="*/ 18 h 997"/>
                      <a:gd name="T72" fmla="*/ 846 w 1964"/>
                      <a:gd name="T73" fmla="*/ 3 h 997"/>
                      <a:gd name="T74" fmla="*/ 739 w 1964"/>
                      <a:gd name="T75" fmla="*/ 2 h 997"/>
                      <a:gd name="T76" fmla="*/ 600 w 1964"/>
                      <a:gd name="T77" fmla="*/ 35 h 997"/>
                      <a:gd name="T78" fmla="*/ 476 w 1964"/>
                      <a:gd name="T79" fmla="*/ 105 h 997"/>
                      <a:gd name="T80" fmla="*/ 375 w 1964"/>
                      <a:gd name="T81" fmla="*/ 202 h 997"/>
                      <a:gd name="T82" fmla="*/ 302 w 1964"/>
                      <a:gd name="T83" fmla="*/ 324 h 997"/>
                      <a:gd name="T84" fmla="*/ 263 w 1964"/>
                      <a:gd name="T85" fmla="*/ 465 h 997"/>
                      <a:gd name="T86" fmla="*/ 112 w 1964"/>
                      <a:gd name="T87" fmla="*/ 558 h 997"/>
                      <a:gd name="T88" fmla="*/ 19 w 1964"/>
                      <a:gd name="T89" fmla="*/ 708 h 997"/>
                      <a:gd name="T90" fmla="*/ 2 w 1964"/>
                      <a:gd name="T91" fmla="*/ 875 h 997"/>
                      <a:gd name="T92" fmla="*/ 37 w 1964"/>
                      <a:gd name="T93" fmla="*/ 997 h 997"/>
                      <a:gd name="T94" fmla="*/ 30 w 1964"/>
                      <a:gd name="T95" fmla="*/ 943 h 997"/>
                      <a:gd name="T96" fmla="*/ 49 w 1964"/>
                      <a:gd name="T97" fmla="*/ 800 h 997"/>
                      <a:gd name="T98" fmla="*/ 142 w 1964"/>
                      <a:gd name="T99" fmla="*/ 648 h 997"/>
                      <a:gd name="T100" fmla="*/ 293 w 1964"/>
                      <a:gd name="T101" fmla="*/ 556 h 99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964"/>
                      <a:gd name="T154" fmla="*/ 0 h 997"/>
                      <a:gd name="T155" fmla="*/ 1964 w 1964"/>
                      <a:gd name="T156" fmla="*/ 997 h 99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964" h="997">
                        <a:moveTo>
                          <a:pt x="293" y="556"/>
                        </a:moveTo>
                        <a:lnTo>
                          <a:pt x="302" y="508"/>
                        </a:lnTo>
                        <a:lnTo>
                          <a:pt x="315" y="461"/>
                        </a:lnTo>
                        <a:lnTo>
                          <a:pt x="332" y="416"/>
                        </a:lnTo>
                        <a:lnTo>
                          <a:pt x="353" y="373"/>
                        </a:lnTo>
                        <a:lnTo>
                          <a:pt x="377" y="331"/>
                        </a:lnTo>
                        <a:lnTo>
                          <a:pt x="405" y="292"/>
                        </a:lnTo>
                        <a:lnTo>
                          <a:pt x="435" y="257"/>
                        </a:lnTo>
                        <a:lnTo>
                          <a:pt x="469" y="225"/>
                        </a:lnTo>
                        <a:lnTo>
                          <a:pt x="506" y="195"/>
                        </a:lnTo>
                        <a:lnTo>
                          <a:pt x="544" y="168"/>
                        </a:lnTo>
                        <a:lnTo>
                          <a:pt x="585" y="144"/>
                        </a:lnTo>
                        <a:lnTo>
                          <a:pt x="628" y="125"/>
                        </a:lnTo>
                        <a:lnTo>
                          <a:pt x="673" y="110"/>
                        </a:lnTo>
                        <a:lnTo>
                          <a:pt x="720" y="99"/>
                        </a:lnTo>
                        <a:lnTo>
                          <a:pt x="769" y="92"/>
                        </a:lnTo>
                        <a:lnTo>
                          <a:pt x="818" y="90"/>
                        </a:lnTo>
                        <a:lnTo>
                          <a:pt x="846" y="90"/>
                        </a:lnTo>
                        <a:lnTo>
                          <a:pt x="876" y="93"/>
                        </a:lnTo>
                        <a:lnTo>
                          <a:pt x="904" y="97"/>
                        </a:lnTo>
                        <a:lnTo>
                          <a:pt x="930" y="103"/>
                        </a:lnTo>
                        <a:lnTo>
                          <a:pt x="958" y="108"/>
                        </a:lnTo>
                        <a:lnTo>
                          <a:pt x="985" y="116"/>
                        </a:lnTo>
                        <a:lnTo>
                          <a:pt x="1011" y="125"/>
                        </a:lnTo>
                        <a:lnTo>
                          <a:pt x="1035" y="137"/>
                        </a:lnTo>
                        <a:lnTo>
                          <a:pt x="1060" y="150"/>
                        </a:lnTo>
                        <a:lnTo>
                          <a:pt x="1084" y="163"/>
                        </a:lnTo>
                        <a:lnTo>
                          <a:pt x="1107" y="176"/>
                        </a:lnTo>
                        <a:lnTo>
                          <a:pt x="1129" y="193"/>
                        </a:lnTo>
                        <a:lnTo>
                          <a:pt x="1152" y="210"/>
                        </a:lnTo>
                        <a:lnTo>
                          <a:pt x="1170" y="227"/>
                        </a:lnTo>
                        <a:lnTo>
                          <a:pt x="1191" y="245"/>
                        </a:lnTo>
                        <a:lnTo>
                          <a:pt x="1210" y="266"/>
                        </a:lnTo>
                        <a:lnTo>
                          <a:pt x="1225" y="249"/>
                        </a:lnTo>
                        <a:lnTo>
                          <a:pt x="1242" y="232"/>
                        </a:lnTo>
                        <a:lnTo>
                          <a:pt x="1260" y="217"/>
                        </a:lnTo>
                        <a:lnTo>
                          <a:pt x="1279" y="202"/>
                        </a:lnTo>
                        <a:lnTo>
                          <a:pt x="1298" y="189"/>
                        </a:lnTo>
                        <a:lnTo>
                          <a:pt x="1319" y="176"/>
                        </a:lnTo>
                        <a:lnTo>
                          <a:pt x="1339" y="165"/>
                        </a:lnTo>
                        <a:lnTo>
                          <a:pt x="1360" y="153"/>
                        </a:lnTo>
                        <a:lnTo>
                          <a:pt x="1382" y="144"/>
                        </a:lnTo>
                        <a:lnTo>
                          <a:pt x="1403" y="137"/>
                        </a:lnTo>
                        <a:lnTo>
                          <a:pt x="1427" y="129"/>
                        </a:lnTo>
                        <a:lnTo>
                          <a:pt x="1450" y="123"/>
                        </a:lnTo>
                        <a:lnTo>
                          <a:pt x="1474" y="118"/>
                        </a:lnTo>
                        <a:lnTo>
                          <a:pt x="1499" y="114"/>
                        </a:lnTo>
                        <a:lnTo>
                          <a:pt x="1523" y="112"/>
                        </a:lnTo>
                        <a:lnTo>
                          <a:pt x="1547" y="112"/>
                        </a:lnTo>
                        <a:lnTo>
                          <a:pt x="1581" y="114"/>
                        </a:lnTo>
                        <a:lnTo>
                          <a:pt x="1615" y="118"/>
                        </a:lnTo>
                        <a:lnTo>
                          <a:pt x="1649" y="123"/>
                        </a:lnTo>
                        <a:lnTo>
                          <a:pt x="1681" y="133"/>
                        </a:lnTo>
                        <a:lnTo>
                          <a:pt x="1713" y="144"/>
                        </a:lnTo>
                        <a:lnTo>
                          <a:pt x="1743" y="157"/>
                        </a:lnTo>
                        <a:lnTo>
                          <a:pt x="1771" y="172"/>
                        </a:lnTo>
                        <a:lnTo>
                          <a:pt x="1799" y="189"/>
                        </a:lnTo>
                        <a:lnTo>
                          <a:pt x="1825" y="210"/>
                        </a:lnTo>
                        <a:lnTo>
                          <a:pt x="1850" y="230"/>
                        </a:lnTo>
                        <a:lnTo>
                          <a:pt x="1874" y="253"/>
                        </a:lnTo>
                        <a:lnTo>
                          <a:pt x="1895" y="277"/>
                        </a:lnTo>
                        <a:lnTo>
                          <a:pt x="1915" y="303"/>
                        </a:lnTo>
                        <a:lnTo>
                          <a:pt x="1934" y="331"/>
                        </a:lnTo>
                        <a:lnTo>
                          <a:pt x="1949" y="360"/>
                        </a:lnTo>
                        <a:lnTo>
                          <a:pt x="1964" y="390"/>
                        </a:lnTo>
                        <a:lnTo>
                          <a:pt x="1955" y="350"/>
                        </a:lnTo>
                        <a:lnTo>
                          <a:pt x="1941" y="313"/>
                        </a:lnTo>
                        <a:lnTo>
                          <a:pt x="1925" y="277"/>
                        </a:lnTo>
                        <a:lnTo>
                          <a:pt x="1906" y="243"/>
                        </a:lnTo>
                        <a:lnTo>
                          <a:pt x="1885" y="212"/>
                        </a:lnTo>
                        <a:lnTo>
                          <a:pt x="1861" y="182"/>
                        </a:lnTo>
                        <a:lnTo>
                          <a:pt x="1834" y="153"/>
                        </a:lnTo>
                        <a:lnTo>
                          <a:pt x="1806" y="127"/>
                        </a:lnTo>
                        <a:lnTo>
                          <a:pt x="1776" y="105"/>
                        </a:lnTo>
                        <a:lnTo>
                          <a:pt x="1743" y="82"/>
                        </a:lnTo>
                        <a:lnTo>
                          <a:pt x="1709" y="65"/>
                        </a:lnTo>
                        <a:lnTo>
                          <a:pt x="1673" y="50"/>
                        </a:lnTo>
                        <a:lnTo>
                          <a:pt x="1636" y="37"/>
                        </a:lnTo>
                        <a:lnTo>
                          <a:pt x="1598" y="30"/>
                        </a:lnTo>
                        <a:lnTo>
                          <a:pt x="1559" y="24"/>
                        </a:lnTo>
                        <a:lnTo>
                          <a:pt x="1517" y="22"/>
                        </a:lnTo>
                        <a:lnTo>
                          <a:pt x="1493" y="22"/>
                        </a:lnTo>
                        <a:lnTo>
                          <a:pt x="1469" y="24"/>
                        </a:lnTo>
                        <a:lnTo>
                          <a:pt x="1444" y="28"/>
                        </a:lnTo>
                        <a:lnTo>
                          <a:pt x="1420" y="33"/>
                        </a:lnTo>
                        <a:lnTo>
                          <a:pt x="1397" y="39"/>
                        </a:lnTo>
                        <a:lnTo>
                          <a:pt x="1375" y="45"/>
                        </a:lnTo>
                        <a:lnTo>
                          <a:pt x="1352" y="54"/>
                        </a:lnTo>
                        <a:lnTo>
                          <a:pt x="1330" y="63"/>
                        </a:lnTo>
                        <a:lnTo>
                          <a:pt x="1309" y="73"/>
                        </a:lnTo>
                        <a:lnTo>
                          <a:pt x="1289" y="86"/>
                        </a:lnTo>
                        <a:lnTo>
                          <a:pt x="1268" y="97"/>
                        </a:lnTo>
                        <a:lnTo>
                          <a:pt x="1249" y="112"/>
                        </a:lnTo>
                        <a:lnTo>
                          <a:pt x="1230" y="125"/>
                        </a:lnTo>
                        <a:lnTo>
                          <a:pt x="1214" y="142"/>
                        </a:lnTo>
                        <a:lnTo>
                          <a:pt x="1197" y="159"/>
                        </a:lnTo>
                        <a:lnTo>
                          <a:pt x="1180" y="176"/>
                        </a:lnTo>
                        <a:lnTo>
                          <a:pt x="1161" y="155"/>
                        </a:lnTo>
                        <a:lnTo>
                          <a:pt x="1140" y="137"/>
                        </a:lnTo>
                        <a:lnTo>
                          <a:pt x="1122" y="120"/>
                        </a:lnTo>
                        <a:lnTo>
                          <a:pt x="1099" y="103"/>
                        </a:lnTo>
                        <a:lnTo>
                          <a:pt x="1077" y="86"/>
                        </a:lnTo>
                        <a:lnTo>
                          <a:pt x="1054" y="73"/>
                        </a:lnTo>
                        <a:lnTo>
                          <a:pt x="1030" y="60"/>
                        </a:lnTo>
                        <a:lnTo>
                          <a:pt x="1005" y="47"/>
                        </a:lnTo>
                        <a:lnTo>
                          <a:pt x="981" y="35"/>
                        </a:lnTo>
                        <a:lnTo>
                          <a:pt x="955" y="26"/>
                        </a:lnTo>
                        <a:lnTo>
                          <a:pt x="928" y="18"/>
                        </a:lnTo>
                        <a:lnTo>
                          <a:pt x="902" y="13"/>
                        </a:lnTo>
                        <a:lnTo>
                          <a:pt x="874" y="7"/>
                        </a:lnTo>
                        <a:lnTo>
                          <a:pt x="846" y="3"/>
                        </a:lnTo>
                        <a:lnTo>
                          <a:pt x="818" y="0"/>
                        </a:lnTo>
                        <a:lnTo>
                          <a:pt x="790" y="0"/>
                        </a:lnTo>
                        <a:lnTo>
                          <a:pt x="739" y="2"/>
                        </a:lnTo>
                        <a:lnTo>
                          <a:pt x="692" y="9"/>
                        </a:lnTo>
                        <a:lnTo>
                          <a:pt x="645" y="20"/>
                        </a:lnTo>
                        <a:lnTo>
                          <a:pt x="600" y="35"/>
                        </a:lnTo>
                        <a:lnTo>
                          <a:pt x="555" y="54"/>
                        </a:lnTo>
                        <a:lnTo>
                          <a:pt x="516" y="78"/>
                        </a:lnTo>
                        <a:lnTo>
                          <a:pt x="476" y="105"/>
                        </a:lnTo>
                        <a:lnTo>
                          <a:pt x="439" y="133"/>
                        </a:lnTo>
                        <a:lnTo>
                          <a:pt x="405" y="167"/>
                        </a:lnTo>
                        <a:lnTo>
                          <a:pt x="375" y="202"/>
                        </a:lnTo>
                        <a:lnTo>
                          <a:pt x="347" y="240"/>
                        </a:lnTo>
                        <a:lnTo>
                          <a:pt x="323" y="281"/>
                        </a:lnTo>
                        <a:lnTo>
                          <a:pt x="302" y="324"/>
                        </a:lnTo>
                        <a:lnTo>
                          <a:pt x="285" y="369"/>
                        </a:lnTo>
                        <a:lnTo>
                          <a:pt x="272" y="416"/>
                        </a:lnTo>
                        <a:lnTo>
                          <a:pt x="263" y="465"/>
                        </a:lnTo>
                        <a:lnTo>
                          <a:pt x="208" y="487"/>
                        </a:lnTo>
                        <a:lnTo>
                          <a:pt x="158" y="519"/>
                        </a:lnTo>
                        <a:lnTo>
                          <a:pt x="112" y="558"/>
                        </a:lnTo>
                        <a:lnTo>
                          <a:pt x="75" y="603"/>
                        </a:lnTo>
                        <a:lnTo>
                          <a:pt x="43" y="654"/>
                        </a:lnTo>
                        <a:lnTo>
                          <a:pt x="19" y="708"/>
                        </a:lnTo>
                        <a:lnTo>
                          <a:pt x="6" y="768"/>
                        </a:lnTo>
                        <a:lnTo>
                          <a:pt x="0" y="832"/>
                        </a:lnTo>
                        <a:lnTo>
                          <a:pt x="2" y="875"/>
                        </a:lnTo>
                        <a:lnTo>
                          <a:pt x="11" y="918"/>
                        </a:lnTo>
                        <a:lnTo>
                          <a:pt x="22" y="958"/>
                        </a:lnTo>
                        <a:lnTo>
                          <a:pt x="37" y="997"/>
                        </a:lnTo>
                        <a:lnTo>
                          <a:pt x="36" y="978"/>
                        </a:lnTo>
                        <a:lnTo>
                          <a:pt x="32" y="960"/>
                        </a:lnTo>
                        <a:lnTo>
                          <a:pt x="30" y="943"/>
                        </a:lnTo>
                        <a:lnTo>
                          <a:pt x="30" y="924"/>
                        </a:lnTo>
                        <a:lnTo>
                          <a:pt x="36" y="860"/>
                        </a:lnTo>
                        <a:lnTo>
                          <a:pt x="49" y="800"/>
                        </a:lnTo>
                        <a:lnTo>
                          <a:pt x="73" y="744"/>
                        </a:lnTo>
                        <a:lnTo>
                          <a:pt x="105" y="693"/>
                        </a:lnTo>
                        <a:lnTo>
                          <a:pt x="142" y="648"/>
                        </a:lnTo>
                        <a:lnTo>
                          <a:pt x="188" y="611"/>
                        </a:lnTo>
                        <a:lnTo>
                          <a:pt x="238" y="579"/>
                        </a:lnTo>
                        <a:lnTo>
                          <a:pt x="293" y="556"/>
                        </a:lnTo>
                        <a:close/>
                      </a:path>
                    </a:pathLst>
                  </a:custGeom>
                  <a:solidFill>
                    <a:srgbClr val="000000"/>
                  </a:solidFill>
                  <a:ln w="9525">
                    <a:noFill/>
                    <a:round/>
                    <a:headEnd/>
                    <a:tailEnd/>
                  </a:ln>
                </p:spPr>
                <p:txBody>
                  <a:bodyPr/>
                  <a:lstStyle/>
                  <a:p>
                    <a:endParaRPr lang="en-US"/>
                  </a:p>
                </p:txBody>
              </p:sp>
              <p:sp>
                <p:nvSpPr>
                  <p:cNvPr id="40613" name="Freeform 281"/>
                  <p:cNvSpPr>
                    <a:spLocks/>
                  </p:cNvSpPr>
                  <p:nvPr/>
                </p:nvSpPr>
                <p:spPr bwMode="auto">
                  <a:xfrm>
                    <a:off x="1249" y="2478"/>
                    <a:ext cx="459" cy="408"/>
                  </a:xfrm>
                  <a:custGeom>
                    <a:avLst/>
                    <a:gdLst>
                      <a:gd name="T0" fmla="*/ 412 w 459"/>
                      <a:gd name="T1" fmla="*/ 7 h 408"/>
                      <a:gd name="T2" fmla="*/ 369 w 459"/>
                      <a:gd name="T3" fmla="*/ 26 h 408"/>
                      <a:gd name="T4" fmla="*/ 337 w 459"/>
                      <a:gd name="T5" fmla="*/ 56 h 408"/>
                      <a:gd name="T6" fmla="*/ 317 w 459"/>
                      <a:gd name="T7" fmla="*/ 94 h 408"/>
                      <a:gd name="T8" fmla="*/ 302 w 459"/>
                      <a:gd name="T9" fmla="*/ 110 h 408"/>
                      <a:gd name="T10" fmla="*/ 281 w 459"/>
                      <a:gd name="T11" fmla="*/ 109 h 408"/>
                      <a:gd name="T12" fmla="*/ 260 w 459"/>
                      <a:gd name="T13" fmla="*/ 109 h 408"/>
                      <a:gd name="T14" fmla="*/ 238 w 459"/>
                      <a:gd name="T15" fmla="*/ 110 h 408"/>
                      <a:gd name="T16" fmla="*/ 182 w 459"/>
                      <a:gd name="T17" fmla="*/ 124 h 408"/>
                      <a:gd name="T18" fmla="*/ 99 w 459"/>
                      <a:gd name="T19" fmla="*/ 165 h 408"/>
                      <a:gd name="T20" fmla="*/ 39 w 459"/>
                      <a:gd name="T21" fmla="*/ 225 h 408"/>
                      <a:gd name="T22" fmla="*/ 3 w 459"/>
                      <a:gd name="T23" fmla="*/ 300 h 408"/>
                      <a:gd name="T24" fmla="*/ 2 w 459"/>
                      <a:gd name="T25" fmla="*/ 358 h 408"/>
                      <a:gd name="T26" fmla="*/ 9 w 459"/>
                      <a:gd name="T27" fmla="*/ 392 h 408"/>
                      <a:gd name="T28" fmla="*/ 17 w 459"/>
                      <a:gd name="T29" fmla="*/ 405 h 408"/>
                      <a:gd name="T30" fmla="*/ 15 w 459"/>
                      <a:gd name="T31" fmla="*/ 395 h 408"/>
                      <a:gd name="T32" fmla="*/ 18 w 459"/>
                      <a:gd name="T33" fmla="*/ 350 h 408"/>
                      <a:gd name="T34" fmla="*/ 54 w 459"/>
                      <a:gd name="T35" fmla="*/ 277 h 408"/>
                      <a:gd name="T36" fmla="*/ 116 w 459"/>
                      <a:gd name="T37" fmla="*/ 215 h 408"/>
                      <a:gd name="T38" fmla="*/ 197 w 459"/>
                      <a:gd name="T39" fmla="*/ 174 h 408"/>
                      <a:gd name="T40" fmla="*/ 253 w 459"/>
                      <a:gd name="T41" fmla="*/ 161 h 408"/>
                      <a:gd name="T42" fmla="*/ 275 w 459"/>
                      <a:gd name="T43" fmla="*/ 161 h 408"/>
                      <a:gd name="T44" fmla="*/ 298 w 459"/>
                      <a:gd name="T45" fmla="*/ 161 h 408"/>
                      <a:gd name="T46" fmla="*/ 319 w 459"/>
                      <a:gd name="T47" fmla="*/ 163 h 408"/>
                      <a:gd name="T48" fmla="*/ 334 w 459"/>
                      <a:gd name="T49" fmla="*/ 144 h 408"/>
                      <a:gd name="T50" fmla="*/ 354 w 459"/>
                      <a:gd name="T51" fmla="*/ 109 h 408"/>
                      <a:gd name="T52" fmla="*/ 386 w 459"/>
                      <a:gd name="T53" fmla="*/ 79 h 408"/>
                      <a:gd name="T54" fmla="*/ 427 w 459"/>
                      <a:gd name="T55" fmla="*/ 60 h 408"/>
                      <a:gd name="T56" fmla="*/ 452 w 459"/>
                      <a:gd name="T57" fmla="*/ 52 h 408"/>
                      <a:gd name="T58" fmla="*/ 457 w 459"/>
                      <a:gd name="T59" fmla="*/ 52 h 408"/>
                      <a:gd name="T60" fmla="*/ 459 w 459"/>
                      <a:gd name="T61" fmla="*/ 0 h 408"/>
                      <a:gd name="T62" fmla="*/ 446 w 459"/>
                      <a:gd name="T63" fmla="*/ 0 h 408"/>
                      <a:gd name="T64" fmla="*/ 435 w 459"/>
                      <a:gd name="T65" fmla="*/ 2 h 4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59"/>
                      <a:gd name="T100" fmla="*/ 0 h 408"/>
                      <a:gd name="T101" fmla="*/ 459 w 459"/>
                      <a:gd name="T102" fmla="*/ 408 h 4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59" h="408">
                        <a:moveTo>
                          <a:pt x="435" y="2"/>
                        </a:moveTo>
                        <a:lnTo>
                          <a:pt x="412" y="7"/>
                        </a:lnTo>
                        <a:lnTo>
                          <a:pt x="390" y="15"/>
                        </a:lnTo>
                        <a:lnTo>
                          <a:pt x="369" y="26"/>
                        </a:lnTo>
                        <a:lnTo>
                          <a:pt x="352" y="41"/>
                        </a:lnTo>
                        <a:lnTo>
                          <a:pt x="337" y="56"/>
                        </a:lnTo>
                        <a:lnTo>
                          <a:pt x="326" y="75"/>
                        </a:lnTo>
                        <a:lnTo>
                          <a:pt x="317" y="94"/>
                        </a:lnTo>
                        <a:lnTo>
                          <a:pt x="311" y="112"/>
                        </a:lnTo>
                        <a:lnTo>
                          <a:pt x="302" y="110"/>
                        </a:lnTo>
                        <a:lnTo>
                          <a:pt x="290" y="109"/>
                        </a:lnTo>
                        <a:lnTo>
                          <a:pt x="281" y="109"/>
                        </a:lnTo>
                        <a:lnTo>
                          <a:pt x="270" y="109"/>
                        </a:lnTo>
                        <a:lnTo>
                          <a:pt x="260" y="109"/>
                        </a:lnTo>
                        <a:lnTo>
                          <a:pt x="249" y="109"/>
                        </a:lnTo>
                        <a:lnTo>
                          <a:pt x="238" y="110"/>
                        </a:lnTo>
                        <a:lnTo>
                          <a:pt x="227" y="112"/>
                        </a:lnTo>
                        <a:lnTo>
                          <a:pt x="182" y="124"/>
                        </a:lnTo>
                        <a:lnTo>
                          <a:pt x="139" y="140"/>
                        </a:lnTo>
                        <a:lnTo>
                          <a:pt x="99" y="165"/>
                        </a:lnTo>
                        <a:lnTo>
                          <a:pt x="65" y="193"/>
                        </a:lnTo>
                        <a:lnTo>
                          <a:pt x="39" y="225"/>
                        </a:lnTo>
                        <a:lnTo>
                          <a:pt x="17" y="260"/>
                        </a:lnTo>
                        <a:lnTo>
                          <a:pt x="3" y="300"/>
                        </a:lnTo>
                        <a:lnTo>
                          <a:pt x="0" y="339"/>
                        </a:lnTo>
                        <a:lnTo>
                          <a:pt x="2" y="358"/>
                        </a:lnTo>
                        <a:lnTo>
                          <a:pt x="3" y="375"/>
                        </a:lnTo>
                        <a:lnTo>
                          <a:pt x="9" y="392"/>
                        </a:lnTo>
                        <a:lnTo>
                          <a:pt x="17" y="408"/>
                        </a:lnTo>
                        <a:lnTo>
                          <a:pt x="17" y="405"/>
                        </a:lnTo>
                        <a:lnTo>
                          <a:pt x="17" y="399"/>
                        </a:lnTo>
                        <a:lnTo>
                          <a:pt x="15" y="395"/>
                        </a:lnTo>
                        <a:lnTo>
                          <a:pt x="15" y="390"/>
                        </a:lnTo>
                        <a:lnTo>
                          <a:pt x="18" y="350"/>
                        </a:lnTo>
                        <a:lnTo>
                          <a:pt x="33" y="313"/>
                        </a:lnTo>
                        <a:lnTo>
                          <a:pt x="54" y="277"/>
                        </a:lnTo>
                        <a:lnTo>
                          <a:pt x="82" y="244"/>
                        </a:lnTo>
                        <a:lnTo>
                          <a:pt x="116" y="215"/>
                        </a:lnTo>
                        <a:lnTo>
                          <a:pt x="154" y="193"/>
                        </a:lnTo>
                        <a:lnTo>
                          <a:pt x="197" y="174"/>
                        </a:lnTo>
                        <a:lnTo>
                          <a:pt x="242" y="163"/>
                        </a:lnTo>
                        <a:lnTo>
                          <a:pt x="253" y="161"/>
                        </a:lnTo>
                        <a:lnTo>
                          <a:pt x="264" y="161"/>
                        </a:lnTo>
                        <a:lnTo>
                          <a:pt x="275" y="161"/>
                        </a:lnTo>
                        <a:lnTo>
                          <a:pt x="287" y="161"/>
                        </a:lnTo>
                        <a:lnTo>
                          <a:pt x="298" y="161"/>
                        </a:lnTo>
                        <a:lnTo>
                          <a:pt x="307" y="161"/>
                        </a:lnTo>
                        <a:lnTo>
                          <a:pt x="319" y="163"/>
                        </a:lnTo>
                        <a:lnTo>
                          <a:pt x="328" y="165"/>
                        </a:lnTo>
                        <a:lnTo>
                          <a:pt x="334" y="144"/>
                        </a:lnTo>
                        <a:lnTo>
                          <a:pt x="341" y="125"/>
                        </a:lnTo>
                        <a:lnTo>
                          <a:pt x="354" y="109"/>
                        </a:lnTo>
                        <a:lnTo>
                          <a:pt x="369" y="92"/>
                        </a:lnTo>
                        <a:lnTo>
                          <a:pt x="386" y="79"/>
                        </a:lnTo>
                        <a:lnTo>
                          <a:pt x="405" y="67"/>
                        </a:lnTo>
                        <a:lnTo>
                          <a:pt x="427" y="60"/>
                        </a:lnTo>
                        <a:lnTo>
                          <a:pt x="450" y="54"/>
                        </a:lnTo>
                        <a:lnTo>
                          <a:pt x="452" y="52"/>
                        </a:lnTo>
                        <a:lnTo>
                          <a:pt x="456" y="52"/>
                        </a:lnTo>
                        <a:lnTo>
                          <a:pt x="457" y="52"/>
                        </a:lnTo>
                        <a:lnTo>
                          <a:pt x="459" y="52"/>
                        </a:lnTo>
                        <a:lnTo>
                          <a:pt x="459" y="0"/>
                        </a:lnTo>
                        <a:lnTo>
                          <a:pt x="452" y="0"/>
                        </a:lnTo>
                        <a:lnTo>
                          <a:pt x="446" y="0"/>
                        </a:lnTo>
                        <a:lnTo>
                          <a:pt x="441" y="0"/>
                        </a:lnTo>
                        <a:lnTo>
                          <a:pt x="435" y="2"/>
                        </a:lnTo>
                        <a:close/>
                      </a:path>
                    </a:pathLst>
                  </a:custGeom>
                  <a:solidFill>
                    <a:srgbClr val="000000"/>
                  </a:solidFill>
                  <a:ln w="9525">
                    <a:noFill/>
                    <a:round/>
                    <a:headEnd/>
                    <a:tailEnd/>
                  </a:ln>
                </p:spPr>
                <p:txBody>
                  <a:bodyPr/>
                  <a:lstStyle/>
                  <a:p>
                    <a:endParaRPr lang="en-US"/>
                  </a:p>
                </p:txBody>
              </p:sp>
              <p:sp>
                <p:nvSpPr>
                  <p:cNvPr id="40614" name="Rectangle 282"/>
                  <p:cNvSpPr>
                    <a:spLocks noChangeArrowheads="1"/>
                  </p:cNvSpPr>
                  <p:nvPr/>
                </p:nvSpPr>
                <p:spPr bwMode="auto">
                  <a:xfrm>
                    <a:off x="1757" y="2393"/>
                    <a:ext cx="349" cy="374"/>
                  </a:xfrm>
                  <a:prstGeom prst="rect">
                    <a:avLst/>
                  </a:prstGeom>
                  <a:solidFill>
                    <a:srgbClr val="BCBCBC"/>
                  </a:solidFill>
                  <a:ln w="9525">
                    <a:noFill/>
                    <a:miter lim="800000"/>
                    <a:headEnd/>
                    <a:tailEnd/>
                  </a:ln>
                </p:spPr>
                <p:txBody>
                  <a:bodyPr/>
                  <a:lstStyle/>
                  <a:p>
                    <a:endParaRPr lang="en-US" sz="2400">
                      <a:solidFill>
                        <a:schemeClr val="tx2"/>
                      </a:solidFill>
                      <a:latin typeface="Tahoma" pitchFamily="34" charset="0"/>
                    </a:endParaRPr>
                  </a:p>
                </p:txBody>
              </p:sp>
              <p:sp>
                <p:nvSpPr>
                  <p:cNvPr id="40615" name="Rectangle 283"/>
                  <p:cNvSpPr>
                    <a:spLocks noChangeArrowheads="1"/>
                  </p:cNvSpPr>
                  <p:nvPr/>
                </p:nvSpPr>
                <p:spPr bwMode="auto">
                  <a:xfrm>
                    <a:off x="2686" y="3044"/>
                    <a:ext cx="1761" cy="4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16" name="Freeform 284"/>
                  <p:cNvSpPr>
                    <a:spLocks/>
                  </p:cNvSpPr>
                  <p:nvPr/>
                </p:nvSpPr>
                <p:spPr bwMode="auto">
                  <a:xfrm>
                    <a:off x="3528" y="1771"/>
                    <a:ext cx="58" cy="127"/>
                  </a:xfrm>
                  <a:custGeom>
                    <a:avLst/>
                    <a:gdLst>
                      <a:gd name="T0" fmla="*/ 58 w 58"/>
                      <a:gd name="T1" fmla="*/ 77 h 127"/>
                      <a:gd name="T2" fmla="*/ 58 w 58"/>
                      <a:gd name="T3" fmla="*/ 0 h 127"/>
                      <a:gd name="T4" fmla="*/ 0 w 58"/>
                      <a:gd name="T5" fmla="*/ 0 h 127"/>
                      <a:gd name="T6" fmla="*/ 0 w 58"/>
                      <a:gd name="T7" fmla="*/ 127 h 127"/>
                      <a:gd name="T8" fmla="*/ 58 w 58"/>
                      <a:gd name="T9" fmla="*/ 77 h 127"/>
                      <a:gd name="T10" fmla="*/ 0 60000 65536"/>
                      <a:gd name="T11" fmla="*/ 0 60000 65536"/>
                      <a:gd name="T12" fmla="*/ 0 60000 65536"/>
                      <a:gd name="T13" fmla="*/ 0 60000 65536"/>
                      <a:gd name="T14" fmla="*/ 0 60000 65536"/>
                      <a:gd name="T15" fmla="*/ 0 w 58"/>
                      <a:gd name="T16" fmla="*/ 0 h 127"/>
                      <a:gd name="T17" fmla="*/ 58 w 58"/>
                      <a:gd name="T18" fmla="*/ 127 h 127"/>
                    </a:gdLst>
                    <a:ahLst/>
                    <a:cxnLst>
                      <a:cxn ang="T10">
                        <a:pos x="T0" y="T1"/>
                      </a:cxn>
                      <a:cxn ang="T11">
                        <a:pos x="T2" y="T3"/>
                      </a:cxn>
                      <a:cxn ang="T12">
                        <a:pos x="T4" y="T5"/>
                      </a:cxn>
                      <a:cxn ang="T13">
                        <a:pos x="T6" y="T7"/>
                      </a:cxn>
                      <a:cxn ang="T14">
                        <a:pos x="T8" y="T9"/>
                      </a:cxn>
                    </a:cxnLst>
                    <a:rect l="T15" t="T16" r="T17" b="T18"/>
                    <a:pathLst>
                      <a:path w="58" h="127">
                        <a:moveTo>
                          <a:pt x="58" y="77"/>
                        </a:moveTo>
                        <a:lnTo>
                          <a:pt x="58" y="0"/>
                        </a:lnTo>
                        <a:lnTo>
                          <a:pt x="0" y="0"/>
                        </a:lnTo>
                        <a:lnTo>
                          <a:pt x="0" y="127"/>
                        </a:lnTo>
                        <a:lnTo>
                          <a:pt x="58" y="77"/>
                        </a:lnTo>
                        <a:close/>
                      </a:path>
                    </a:pathLst>
                  </a:custGeom>
                  <a:solidFill>
                    <a:srgbClr val="FFFFFF"/>
                  </a:solidFill>
                  <a:ln w="9525">
                    <a:noFill/>
                    <a:round/>
                    <a:headEnd/>
                    <a:tailEnd/>
                  </a:ln>
                </p:spPr>
                <p:txBody>
                  <a:bodyPr/>
                  <a:lstStyle/>
                  <a:p>
                    <a:endParaRPr lang="en-US"/>
                  </a:p>
                </p:txBody>
              </p:sp>
              <p:sp>
                <p:nvSpPr>
                  <p:cNvPr id="40617" name="Freeform 285"/>
                  <p:cNvSpPr>
                    <a:spLocks/>
                  </p:cNvSpPr>
                  <p:nvPr/>
                </p:nvSpPr>
                <p:spPr bwMode="auto">
                  <a:xfrm>
                    <a:off x="1796" y="2478"/>
                    <a:ext cx="111" cy="52"/>
                  </a:xfrm>
                  <a:custGeom>
                    <a:avLst/>
                    <a:gdLst>
                      <a:gd name="T0" fmla="*/ 85 w 111"/>
                      <a:gd name="T1" fmla="*/ 52 h 52"/>
                      <a:gd name="T2" fmla="*/ 96 w 111"/>
                      <a:gd name="T3" fmla="*/ 50 h 52"/>
                      <a:gd name="T4" fmla="*/ 104 w 111"/>
                      <a:gd name="T5" fmla="*/ 45 h 52"/>
                      <a:gd name="T6" fmla="*/ 109 w 111"/>
                      <a:gd name="T7" fmla="*/ 37 h 52"/>
                      <a:gd name="T8" fmla="*/ 111 w 111"/>
                      <a:gd name="T9" fmla="*/ 26 h 52"/>
                      <a:gd name="T10" fmla="*/ 111 w 111"/>
                      <a:gd name="T11" fmla="*/ 26 h 52"/>
                      <a:gd name="T12" fmla="*/ 109 w 111"/>
                      <a:gd name="T13" fmla="*/ 17 h 52"/>
                      <a:gd name="T14" fmla="*/ 104 w 111"/>
                      <a:gd name="T15" fmla="*/ 7 h 52"/>
                      <a:gd name="T16" fmla="*/ 96 w 111"/>
                      <a:gd name="T17" fmla="*/ 2 h 52"/>
                      <a:gd name="T18" fmla="*/ 85 w 111"/>
                      <a:gd name="T19" fmla="*/ 0 h 52"/>
                      <a:gd name="T20" fmla="*/ 27 w 111"/>
                      <a:gd name="T21" fmla="*/ 0 h 52"/>
                      <a:gd name="T22" fmla="*/ 15 w 111"/>
                      <a:gd name="T23" fmla="*/ 2 h 52"/>
                      <a:gd name="T24" fmla="*/ 8 w 111"/>
                      <a:gd name="T25" fmla="*/ 7 h 52"/>
                      <a:gd name="T26" fmla="*/ 2 w 111"/>
                      <a:gd name="T27" fmla="*/ 17 h 52"/>
                      <a:gd name="T28" fmla="*/ 0 w 111"/>
                      <a:gd name="T29" fmla="*/ 26 h 52"/>
                      <a:gd name="T30" fmla="*/ 0 w 111"/>
                      <a:gd name="T31" fmla="*/ 26 h 52"/>
                      <a:gd name="T32" fmla="*/ 2 w 111"/>
                      <a:gd name="T33" fmla="*/ 37 h 52"/>
                      <a:gd name="T34" fmla="*/ 8 w 111"/>
                      <a:gd name="T35" fmla="*/ 45 h 52"/>
                      <a:gd name="T36" fmla="*/ 15 w 111"/>
                      <a:gd name="T37" fmla="*/ 50 h 52"/>
                      <a:gd name="T38" fmla="*/ 27 w 111"/>
                      <a:gd name="T39" fmla="*/ 52 h 52"/>
                      <a:gd name="T40" fmla="*/ 85 w 111"/>
                      <a:gd name="T41" fmla="*/ 52 h 5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11"/>
                      <a:gd name="T64" fmla="*/ 0 h 52"/>
                      <a:gd name="T65" fmla="*/ 111 w 111"/>
                      <a:gd name="T66" fmla="*/ 52 h 5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11" h="52">
                        <a:moveTo>
                          <a:pt x="85" y="52"/>
                        </a:moveTo>
                        <a:lnTo>
                          <a:pt x="96" y="50"/>
                        </a:lnTo>
                        <a:lnTo>
                          <a:pt x="104" y="45"/>
                        </a:lnTo>
                        <a:lnTo>
                          <a:pt x="109" y="37"/>
                        </a:lnTo>
                        <a:lnTo>
                          <a:pt x="111" y="26"/>
                        </a:lnTo>
                        <a:lnTo>
                          <a:pt x="109" y="17"/>
                        </a:lnTo>
                        <a:lnTo>
                          <a:pt x="104" y="7"/>
                        </a:lnTo>
                        <a:lnTo>
                          <a:pt x="96" y="2"/>
                        </a:lnTo>
                        <a:lnTo>
                          <a:pt x="85" y="0"/>
                        </a:lnTo>
                        <a:lnTo>
                          <a:pt x="27" y="0"/>
                        </a:lnTo>
                        <a:lnTo>
                          <a:pt x="15" y="2"/>
                        </a:lnTo>
                        <a:lnTo>
                          <a:pt x="8" y="7"/>
                        </a:lnTo>
                        <a:lnTo>
                          <a:pt x="2" y="17"/>
                        </a:lnTo>
                        <a:lnTo>
                          <a:pt x="0" y="26"/>
                        </a:lnTo>
                        <a:lnTo>
                          <a:pt x="2" y="37"/>
                        </a:lnTo>
                        <a:lnTo>
                          <a:pt x="8" y="45"/>
                        </a:lnTo>
                        <a:lnTo>
                          <a:pt x="15" y="50"/>
                        </a:lnTo>
                        <a:lnTo>
                          <a:pt x="27" y="52"/>
                        </a:lnTo>
                        <a:lnTo>
                          <a:pt x="85" y="52"/>
                        </a:lnTo>
                        <a:close/>
                      </a:path>
                    </a:pathLst>
                  </a:custGeom>
                  <a:solidFill>
                    <a:srgbClr val="000000"/>
                  </a:solidFill>
                  <a:ln w="9525">
                    <a:noFill/>
                    <a:round/>
                    <a:headEnd/>
                    <a:tailEnd/>
                  </a:ln>
                </p:spPr>
                <p:txBody>
                  <a:bodyPr/>
                  <a:lstStyle/>
                  <a:p>
                    <a:endParaRPr lang="en-US"/>
                  </a:p>
                </p:txBody>
              </p:sp>
              <p:sp>
                <p:nvSpPr>
                  <p:cNvPr id="40618" name="Freeform 286"/>
                  <p:cNvSpPr>
                    <a:spLocks/>
                  </p:cNvSpPr>
                  <p:nvPr/>
                </p:nvSpPr>
                <p:spPr bwMode="auto">
                  <a:xfrm>
                    <a:off x="1947" y="2478"/>
                    <a:ext cx="110" cy="52"/>
                  </a:xfrm>
                  <a:custGeom>
                    <a:avLst/>
                    <a:gdLst>
                      <a:gd name="T0" fmla="*/ 84 w 110"/>
                      <a:gd name="T1" fmla="*/ 52 h 52"/>
                      <a:gd name="T2" fmla="*/ 95 w 110"/>
                      <a:gd name="T3" fmla="*/ 50 h 52"/>
                      <a:gd name="T4" fmla="*/ 103 w 110"/>
                      <a:gd name="T5" fmla="*/ 45 h 52"/>
                      <a:gd name="T6" fmla="*/ 108 w 110"/>
                      <a:gd name="T7" fmla="*/ 37 h 52"/>
                      <a:gd name="T8" fmla="*/ 110 w 110"/>
                      <a:gd name="T9" fmla="*/ 26 h 52"/>
                      <a:gd name="T10" fmla="*/ 110 w 110"/>
                      <a:gd name="T11" fmla="*/ 26 h 52"/>
                      <a:gd name="T12" fmla="*/ 108 w 110"/>
                      <a:gd name="T13" fmla="*/ 17 h 52"/>
                      <a:gd name="T14" fmla="*/ 103 w 110"/>
                      <a:gd name="T15" fmla="*/ 7 h 52"/>
                      <a:gd name="T16" fmla="*/ 95 w 110"/>
                      <a:gd name="T17" fmla="*/ 2 h 52"/>
                      <a:gd name="T18" fmla="*/ 84 w 110"/>
                      <a:gd name="T19" fmla="*/ 0 h 52"/>
                      <a:gd name="T20" fmla="*/ 26 w 110"/>
                      <a:gd name="T21" fmla="*/ 0 h 52"/>
                      <a:gd name="T22" fmla="*/ 15 w 110"/>
                      <a:gd name="T23" fmla="*/ 2 h 52"/>
                      <a:gd name="T24" fmla="*/ 7 w 110"/>
                      <a:gd name="T25" fmla="*/ 7 h 52"/>
                      <a:gd name="T26" fmla="*/ 1 w 110"/>
                      <a:gd name="T27" fmla="*/ 17 h 52"/>
                      <a:gd name="T28" fmla="*/ 0 w 110"/>
                      <a:gd name="T29" fmla="*/ 26 h 52"/>
                      <a:gd name="T30" fmla="*/ 0 w 110"/>
                      <a:gd name="T31" fmla="*/ 26 h 52"/>
                      <a:gd name="T32" fmla="*/ 1 w 110"/>
                      <a:gd name="T33" fmla="*/ 37 h 52"/>
                      <a:gd name="T34" fmla="*/ 7 w 110"/>
                      <a:gd name="T35" fmla="*/ 45 h 52"/>
                      <a:gd name="T36" fmla="*/ 15 w 110"/>
                      <a:gd name="T37" fmla="*/ 50 h 52"/>
                      <a:gd name="T38" fmla="*/ 26 w 110"/>
                      <a:gd name="T39" fmla="*/ 52 h 52"/>
                      <a:gd name="T40" fmla="*/ 84 w 110"/>
                      <a:gd name="T41" fmla="*/ 52 h 5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10"/>
                      <a:gd name="T64" fmla="*/ 0 h 52"/>
                      <a:gd name="T65" fmla="*/ 110 w 110"/>
                      <a:gd name="T66" fmla="*/ 52 h 5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10" h="52">
                        <a:moveTo>
                          <a:pt x="84" y="52"/>
                        </a:moveTo>
                        <a:lnTo>
                          <a:pt x="95" y="50"/>
                        </a:lnTo>
                        <a:lnTo>
                          <a:pt x="103" y="45"/>
                        </a:lnTo>
                        <a:lnTo>
                          <a:pt x="108" y="37"/>
                        </a:lnTo>
                        <a:lnTo>
                          <a:pt x="110" y="26"/>
                        </a:lnTo>
                        <a:lnTo>
                          <a:pt x="108" y="17"/>
                        </a:lnTo>
                        <a:lnTo>
                          <a:pt x="103" y="7"/>
                        </a:lnTo>
                        <a:lnTo>
                          <a:pt x="95" y="2"/>
                        </a:lnTo>
                        <a:lnTo>
                          <a:pt x="84" y="0"/>
                        </a:lnTo>
                        <a:lnTo>
                          <a:pt x="26" y="0"/>
                        </a:lnTo>
                        <a:lnTo>
                          <a:pt x="15" y="2"/>
                        </a:lnTo>
                        <a:lnTo>
                          <a:pt x="7" y="7"/>
                        </a:lnTo>
                        <a:lnTo>
                          <a:pt x="1" y="17"/>
                        </a:lnTo>
                        <a:lnTo>
                          <a:pt x="0" y="26"/>
                        </a:lnTo>
                        <a:lnTo>
                          <a:pt x="1" y="37"/>
                        </a:lnTo>
                        <a:lnTo>
                          <a:pt x="7" y="45"/>
                        </a:lnTo>
                        <a:lnTo>
                          <a:pt x="15" y="50"/>
                        </a:lnTo>
                        <a:lnTo>
                          <a:pt x="26" y="52"/>
                        </a:lnTo>
                        <a:lnTo>
                          <a:pt x="84" y="52"/>
                        </a:lnTo>
                        <a:close/>
                      </a:path>
                    </a:pathLst>
                  </a:custGeom>
                  <a:solidFill>
                    <a:srgbClr val="000000"/>
                  </a:solidFill>
                  <a:ln w="9525">
                    <a:noFill/>
                    <a:round/>
                    <a:headEnd/>
                    <a:tailEnd/>
                  </a:ln>
                </p:spPr>
                <p:txBody>
                  <a:bodyPr/>
                  <a:lstStyle/>
                  <a:p>
                    <a:endParaRPr lang="en-US"/>
                  </a:p>
                </p:txBody>
              </p:sp>
              <p:sp>
                <p:nvSpPr>
                  <p:cNvPr id="40619" name="Rectangle 287"/>
                  <p:cNvSpPr>
                    <a:spLocks noChangeArrowheads="1"/>
                  </p:cNvSpPr>
                  <p:nvPr/>
                </p:nvSpPr>
                <p:spPr bwMode="auto">
                  <a:xfrm>
                    <a:off x="3246" y="1649"/>
                    <a:ext cx="381" cy="4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20" name="Rectangle 288"/>
                  <p:cNvSpPr>
                    <a:spLocks noChangeArrowheads="1"/>
                  </p:cNvSpPr>
                  <p:nvPr/>
                </p:nvSpPr>
                <p:spPr bwMode="auto">
                  <a:xfrm>
                    <a:off x="3548" y="2418"/>
                    <a:ext cx="96" cy="69"/>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621" name="Rectangle 289"/>
                  <p:cNvSpPr>
                    <a:spLocks noChangeArrowheads="1"/>
                  </p:cNvSpPr>
                  <p:nvPr/>
                </p:nvSpPr>
                <p:spPr bwMode="auto">
                  <a:xfrm>
                    <a:off x="3896" y="2418"/>
                    <a:ext cx="95" cy="69"/>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622" name="Rectangle 290"/>
                  <p:cNvSpPr>
                    <a:spLocks noChangeArrowheads="1"/>
                  </p:cNvSpPr>
                  <p:nvPr/>
                </p:nvSpPr>
                <p:spPr bwMode="auto">
                  <a:xfrm>
                    <a:off x="2763" y="2452"/>
                    <a:ext cx="37" cy="19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23" name="Rectangle 291"/>
                  <p:cNvSpPr>
                    <a:spLocks noChangeArrowheads="1"/>
                  </p:cNvSpPr>
                  <p:nvPr/>
                </p:nvSpPr>
                <p:spPr bwMode="auto">
                  <a:xfrm>
                    <a:off x="2551" y="2452"/>
                    <a:ext cx="37" cy="19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24" name="Rectangle 292"/>
                  <p:cNvSpPr>
                    <a:spLocks noChangeArrowheads="1"/>
                  </p:cNvSpPr>
                  <p:nvPr/>
                </p:nvSpPr>
                <p:spPr bwMode="auto">
                  <a:xfrm>
                    <a:off x="3093" y="2474"/>
                    <a:ext cx="140" cy="139"/>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25" name="Rectangle 293"/>
                  <p:cNvSpPr>
                    <a:spLocks noChangeArrowheads="1"/>
                  </p:cNvSpPr>
                  <p:nvPr/>
                </p:nvSpPr>
                <p:spPr bwMode="auto">
                  <a:xfrm>
                    <a:off x="3248" y="2452"/>
                    <a:ext cx="38" cy="19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26" name="Rectangle 294"/>
                  <p:cNvSpPr>
                    <a:spLocks noChangeArrowheads="1"/>
                  </p:cNvSpPr>
                  <p:nvPr/>
                </p:nvSpPr>
                <p:spPr bwMode="auto">
                  <a:xfrm>
                    <a:off x="3036" y="2452"/>
                    <a:ext cx="40" cy="19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27" name="Rectangle 295"/>
                  <p:cNvSpPr>
                    <a:spLocks noChangeArrowheads="1"/>
                  </p:cNvSpPr>
                  <p:nvPr/>
                </p:nvSpPr>
                <p:spPr bwMode="auto">
                  <a:xfrm>
                    <a:off x="2770" y="2729"/>
                    <a:ext cx="176" cy="4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628" name="Rectangle 296"/>
                  <p:cNvSpPr>
                    <a:spLocks noChangeArrowheads="1"/>
                  </p:cNvSpPr>
                  <p:nvPr/>
                </p:nvSpPr>
                <p:spPr bwMode="auto">
                  <a:xfrm>
                    <a:off x="2622" y="2491"/>
                    <a:ext cx="65" cy="96"/>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629" name="Rectangle 297"/>
                  <p:cNvSpPr>
                    <a:spLocks noChangeArrowheads="1"/>
                  </p:cNvSpPr>
                  <p:nvPr/>
                </p:nvSpPr>
                <p:spPr bwMode="auto">
                  <a:xfrm>
                    <a:off x="3111" y="2491"/>
                    <a:ext cx="66" cy="96"/>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630" name="Freeform 298"/>
                  <p:cNvSpPr>
                    <a:spLocks/>
                  </p:cNvSpPr>
                  <p:nvPr/>
                </p:nvSpPr>
                <p:spPr bwMode="auto">
                  <a:xfrm>
                    <a:off x="3789" y="2543"/>
                    <a:ext cx="735" cy="383"/>
                  </a:xfrm>
                  <a:custGeom>
                    <a:avLst/>
                    <a:gdLst>
                      <a:gd name="T0" fmla="*/ 0 w 735"/>
                      <a:gd name="T1" fmla="*/ 383 h 383"/>
                      <a:gd name="T2" fmla="*/ 24 w 735"/>
                      <a:gd name="T3" fmla="*/ 285 h 383"/>
                      <a:gd name="T4" fmla="*/ 71 w 735"/>
                      <a:gd name="T5" fmla="*/ 227 h 383"/>
                      <a:gd name="T6" fmla="*/ 129 w 735"/>
                      <a:gd name="T7" fmla="*/ 201 h 383"/>
                      <a:gd name="T8" fmla="*/ 174 w 735"/>
                      <a:gd name="T9" fmla="*/ 201 h 383"/>
                      <a:gd name="T10" fmla="*/ 208 w 735"/>
                      <a:gd name="T11" fmla="*/ 214 h 383"/>
                      <a:gd name="T12" fmla="*/ 253 w 735"/>
                      <a:gd name="T13" fmla="*/ 119 h 383"/>
                      <a:gd name="T14" fmla="*/ 324 w 735"/>
                      <a:gd name="T15" fmla="*/ 45 h 383"/>
                      <a:gd name="T16" fmla="*/ 429 w 735"/>
                      <a:gd name="T17" fmla="*/ 14 h 383"/>
                      <a:gd name="T18" fmla="*/ 519 w 735"/>
                      <a:gd name="T19" fmla="*/ 0 h 383"/>
                      <a:gd name="T20" fmla="*/ 579 w 735"/>
                      <a:gd name="T21" fmla="*/ 27 h 383"/>
                      <a:gd name="T22" fmla="*/ 624 w 735"/>
                      <a:gd name="T23" fmla="*/ 85 h 383"/>
                      <a:gd name="T24" fmla="*/ 656 w 735"/>
                      <a:gd name="T25" fmla="*/ 141 h 383"/>
                      <a:gd name="T26" fmla="*/ 664 w 735"/>
                      <a:gd name="T27" fmla="*/ 201 h 383"/>
                      <a:gd name="T28" fmla="*/ 703 w 735"/>
                      <a:gd name="T29" fmla="*/ 207 h 383"/>
                      <a:gd name="T30" fmla="*/ 735 w 735"/>
                      <a:gd name="T31" fmla="*/ 265 h 383"/>
                      <a:gd name="T32" fmla="*/ 727 w 735"/>
                      <a:gd name="T33" fmla="*/ 325 h 383"/>
                      <a:gd name="T34" fmla="*/ 696 w 735"/>
                      <a:gd name="T35" fmla="*/ 383 h 383"/>
                      <a:gd name="T36" fmla="*/ 0 w 735"/>
                      <a:gd name="T37" fmla="*/ 383 h 38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35"/>
                      <a:gd name="T58" fmla="*/ 0 h 383"/>
                      <a:gd name="T59" fmla="*/ 735 w 735"/>
                      <a:gd name="T60" fmla="*/ 383 h 38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35" h="383">
                        <a:moveTo>
                          <a:pt x="0" y="383"/>
                        </a:moveTo>
                        <a:lnTo>
                          <a:pt x="24" y="285"/>
                        </a:lnTo>
                        <a:lnTo>
                          <a:pt x="71" y="227"/>
                        </a:lnTo>
                        <a:lnTo>
                          <a:pt x="129" y="201"/>
                        </a:lnTo>
                        <a:lnTo>
                          <a:pt x="174" y="201"/>
                        </a:lnTo>
                        <a:lnTo>
                          <a:pt x="208" y="214"/>
                        </a:lnTo>
                        <a:lnTo>
                          <a:pt x="253" y="119"/>
                        </a:lnTo>
                        <a:lnTo>
                          <a:pt x="324" y="45"/>
                        </a:lnTo>
                        <a:lnTo>
                          <a:pt x="429" y="14"/>
                        </a:lnTo>
                        <a:lnTo>
                          <a:pt x="519" y="0"/>
                        </a:lnTo>
                        <a:lnTo>
                          <a:pt x="579" y="27"/>
                        </a:lnTo>
                        <a:lnTo>
                          <a:pt x="624" y="85"/>
                        </a:lnTo>
                        <a:lnTo>
                          <a:pt x="656" y="141"/>
                        </a:lnTo>
                        <a:lnTo>
                          <a:pt x="664" y="201"/>
                        </a:lnTo>
                        <a:lnTo>
                          <a:pt x="703" y="207"/>
                        </a:lnTo>
                        <a:lnTo>
                          <a:pt x="735" y="265"/>
                        </a:lnTo>
                        <a:lnTo>
                          <a:pt x="727" y="325"/>
                        </a:lnTo>
                        <a:lnTo>
                          <a:pt x="696" y="383"/>
                        </a:lnTo>
                        <a:lnTo>
                          <a:pt x="0" y="383"/>
                        </a:lnTo>
                        <a:close/>
                      </a:path>
                    </a:pathLst>
                  </a:custGeom>
                  <a:solidFill>
                    <a:srgbClr val="FFFFFF"/>
                  </a:solidFill>
                  <a:ln w="9525">
                    <a:noFill/>
                    <a:round/>
                    <a:headEnd/>
                    <a:tailEnd/>
                  </a:ln>
                </p:spPr>
                <p:txBody>
                  <a:bodyPr/>
                  <a:lstStyle/>
                  <a:p>
                    <a:endParaRPr lang="en-US"/>
                  </a:p>
                </p:txBody>
              </p:sp>
              <p:sp>
                <p:nvSpPr>
                  <p:cNvPr id="40631" name="Freeform 299"/>
                  <p:cNvSpPr>
                    <a:spLocks/>
                  </p:cNvSpPr>
                  <p:nvPr/>
                </p:nvSpPr>
                <p:spPr bwMode="auto">
                  <a:xfrm>
                    <a:off x="3790" y="2521"/>
                    <a:ext cx="738" cy="422"/>
                  </a:xfrm>
                  <a:custGeom>
                    <a:avLst/>
                    <a:gdLst>
                      <a:gd name="T0" fmla="*/ 158 w 738"/>
                      <a:gd name="T1" fmla="*/ 244 h 422"/>
                      <a:gd name="T2" fmla="*/ 177 w 738"/>
                      <a:gd name="T3" fmla="*/ 246 h 422"/>
                      <a:gd name="T4" fmla="*/ 196 w 738"/>
                      <a:gd name="T5" fmla="*/ 249 h 422"/>
                      <a:gd name="T6" fmla="*/ 212 w 738"/>
                      <a:gd name="T7" fmla="*/ 255 h 422"/>
                      <a:gd name="T8" fmla="*/ 231 w 738"/>
                      <a:gd name="T9" fmla="*/ 221 h 422"/>
                      <a:gd name="T10" fmla="*/ 269 w 738"/>
                      <a:gd name="T11" fmla="*/ 156 h 422"/>
                      <a:gd name="T12" fmla="*/ 323 w 738"/>
                      <a:gd name="T13" fmla="*/ 103 h 422"/>
                      <a:gd name="T14" fmla="*/ 393 w 738"/>
                      <a:gd name="T15" fmla="*/ 69 h 422"/>
                      <a:gd name="T16" fmla="*/ 471 w 738"/>
                      <a:gd name="T17" fmla="*/ 58 h 422"/>
                      <a:gd name="T18" fmla="*/ 546 w 738"/>
                      <a:gd name="T19" fmla="*/ 79 h 422"/>
                      <a:gd name="T20" fmla="*/ 603 w 738"/>
                      <a:gd name="T21" fmla="*/ 127 h 422"/>
                      <a:gd name="T22" fmla="*/ 636 w 738"/>
                      <a:gd name="T23" fmla="*/ 195 h 422"/>
                      <a:gd name="T24" fmla="*/ 657 w 738"/>
                      <a:gd name="T25" fmla="*/ 240 h 422"/>
                      <a:gd name="T26" fmla="*/ 685 w 738"/>
                      <a:gd name="T27" fmla="*/ 255 h 422"/>
                      <a:gd name="T28" fmla="*/ 704 w 738"/>
                      <a:gd name="T29" fmla="*/ 281 h 422"/>
                      <a:gd name="T30" fmla="*/ 715 w 738"/>
                      <a:gd name="T31" fmla="*/ 313 h 422"/>
                      <a:gd name="T32" fmla="*/ 717 w 738"/>
                      <a:gd name="T33" fmla="*/ 337 h 422"/>
                      <a:gd name="T34" fmla="*/ 713 w 738"/>
                      <a:gd name="T35" fmla="*/ 354 h 422"/>
                      <a:gd name="T36" fmla="*/ 723 w 738"/>
                      <a:gd name="T37" fmla="*/ 347 h 422"/>
                      <a:gd name="T38" fmla="*/ 736 w 738"/>
                      <a:gd name="T39" fmla="*/ 307 h 422"/>
                      <a:gd name="T40" fmla="*/ 736 w 738"/>
                      <a:gd name="T41" fmla="*/ 268 h 422"/>
                      <a:gd name="T42" fmla="*/ 725 w 738"/>
                      <a:gd name="T43" fmla="*/ 234 h 422"/>
                      <a:gd name="T44" fmla="*/ 704 w 738"/>
                      <a:gd name="T45" fmla="*/ 210 h 422"/>
                      <a:gd name="T46" fmla="*/ 676 w 738"/>
                      <a:gd name="T47" fmla="*/ 193 h 422"/>
                      <a:gd name="T48" fmla="*/ 653 w 738"/>
                      <a:gd name="T49" fmla="*/ 144 h 422"/>
                      <a:gd name="T50" fmla="*/ 618 w 738"/>
                      <a:gd name="T51" fmla="*/ 73 h 422"/>
                      <a:gd name="T52" fmla="*/ 558 w 738"/>
                      <a:gd name="T53" fmla="*/ 22 h 422"/>
                      <a:gd name="T54" fmla="*/ 479 w 738"/>
                      <a:gd name="T55" fmla="*/ 0 h 422"/>
                      <a:gd name="T56" fmla="*/ 394 w 738"/>
                      <a:gd name="T57" fmla="*/ 11 h 422"/>
                      <a:gd name="T58" fmla="*/ 321 w 738"/>
                      <a:gd name="T59" fmla="*/ 47 h 422"/>
                      <a:gd name="T60" fmla="*/ 265 w 738"/>
                      <a:gd name="T61" fmla="*/ 105 h 422"/>
                      <a:gd name="T62" fmla="*/ 226 w 738"/>
                      <a:gd name="T63" fmla="*/ 174 h 422"/>
                      <a:gd name="T64" fmla="*/ 205 w 738"/>
                      <a:gd name="T65" fmla="*/ 208 h 422"/>
                      <a:gd name="T66" fmla="*/ 188 w 738"/>
                      <a:gd name="T67" fmla="*/ 202 h 422"/>
                      <a:gd name="T68" fmla="*/ 167 w 738"/>
                      <a:gd name="T69" fmla="*/ 199 h 422"/>
                      <a:gd name="T70" fmla="*/ 149 w 738"/>
                      <a:gd name="T71" fmla="*/ 197 h 422"/>
                      <a:gd name="T72" fmla="*/ 109 w 738"/>
                      <a:gd name="T73" fmla="*/ 206 h 422"/>
                      <a:gd name="T74" fmla="*/ 60 w 738"/>
                      <a:gd name="T75" fmla="*/ 232 h 422"/>
                      <a:gd name="T76" fmla="*/ 25 w 738"/>
                      <a:gd name="T77" fmla="*/ 275 h 422"/>
                      <a:gd name="T78" fmla="*/ 2 w 738"/>
                      <a:gd name="T79" fmla="*/ 326 h 422"/>
                      <a:gd name="T80" fmla="*/ 2 w 738"/>
                      <a:gd name="T81" fmla="*/ 373 h 422"/>
                      <a:gd name="T82" fmla="*/ 12 w 738"/>
                      <a:gd name="T83" fmla="*/ 407 h 422"/>
                      <a:gd name="T84" fmla="*/ 19 w 738"/>
                      <a:gd name="T85" fmla="*/ 416 h 422"/>
                      <a:gd name="T86" fmla="*/ 17 w 738"/>
                      <a:gd name="T87" fmla="*/ 401 h 422"/>
                      <a:gd name="T88" fmla="*/ 19 w 738"/>
                      <a:gd name="T89" fmla="*/ 367 h 422"/>
                      <a:gd name="T90" fmla="*/ 40 w 738"/>
                      <a:gd name="T91" fmla="*/ 319 h 422"/>
                      <a:gd name="T92" fmla="*/ 74 w 738"/>
                      <a:gd name="T93" fmla="*/ 279 h 422"/>
                      <a:gd name="T94" fmla="*/ 121 w 738"/>
                      <a:gd name="T95" fmla="*/ 253 h 42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38"/>
                      <a:gd name="T145" fmla="*/ 0 h 422"/>
                      <a:gd name="T146" fmla="*/ 738 w 738"/>
                      <a:gd name="T147" fmla="*/ 422 h 42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38" h="422">
                        <a:moveTo>
                          <a:pt x="147" y="246"/>
                        </a:moveTo>
                        <a:lnTo>
                          <a:pt x="158" y="244"/>
                        </a:lnTo>
                        <a:lnTo>
                          <a:pt x="167" y="244"/>
                        </a:lnTo>
                        <a:lnTo>
                          <a:pt x="177" y="246"/>
                        </a:lnTo>
                        <a:lnTo>
                          <a:pt x="186" y="246"/>
                        </a:lnTo>
                        <a:lnTo>
                          <a:pt x="196" y="249"/>
                        </a:lnTo>
                        <a:lnTo>
                          <a:pt x="203" y="251"/>
                        </a:lnTo>
                        <a:lnTo>
                          <a:pt x="212" y="255"/>
                        </a:lnTo>
                        <a:lnTo>
                          <a:pt x="220" y="259"/>
                        </a:lnTo>
                        <a:lnTo>
                          <a:pt x="231" y="221"/>
                        </a:lnTo>
                        <a:lnTo>
                          <a:pt x="246" y="187"/>
                        </a:lnTo>
                        <a:lnTo>
                          <a:pt x="269" y="156"/>
                        </a:lnTo>
                        <a:lnTo>
                          <a:pt x="293" y="127"/>
                        </a:lnTo>
                        <a:lnTo>
                          <a:pt x="323" y="103"/>
                        </a:lnTo>
                        <a:lnTo>
                          <a:pt x="355" y="82"/>
                        </a:lnTo>
                        <a:lnTo>
                          <a:pt x="393" y="69"/>
                        </a:lnTo>
                        <a:lnTo>
                          <a:pt x="430" y="60"/>
                        </a:lnTo>
                        <a:lnTo>
                          <a:pt x="471" y="58"/>
                        </a:lnTo>
                        <a:lnTo>
                          <a:pt x="511" y="66"/>
                        </a:lnTo>
                        <a:lnTo>
                          <a:pt x="546" y="79"/>
                        </a:lnTo>
                        <a:lnTo>
                          <a:pt x="578" y="99"/>
                        </a:lnTo>
                        <a:lnTo>
                          <a:pt x="603" y="127"/>
                        </a:lnTo>
                        <a:lnTo>
                          <a:pt x="623" y="157"/>
                        </a:lnTo>
                        <a:lnTo>
                          <a:pt x="636" y="195"/>
                        </a:lnTo>
                        <a:lnTo>
                          <a:pt x="642" y="234"/>
                        </a:lnTo>
                        <a:lnTo>
                          <a:pt x="657" y="240"/>
                        </a:lnTo>
                        <a:lnTo>
                          <a:pt x="672" y="246"/>
                        </a:lnTo>
                        <a:lnTo>
                          <a:pt x="685" y="255"/>
                        </a:lnTo>
                        <a:lnTo>
                          <a:pt x="696" y="268"/>
                        </a:lnTo>
                        <a:lnTo>
                          <a:pt x="704" y="281"/>
                        </a:lnTo>
                        <a:lnTo>
                          <a:pt x="711" y="296"/>
                        </a:lnTo>
                        <a:lnTo>
                          <a:pt x="715" y="313"/>
                        </a:lnTo>
                        <a:lnTo>
                          <a:pt x="717" y="330"/>
                        </a:lnTo>
                        <a:lnTo>
                          <a:pt x="717" y="337"/>
                        </a:lnTo>
                        <a:lnTo>
                          <a:pt x="715" y="347"/>
                        </a:lnTo>
                        <a:lnTo>
                          <a:pt x="713" y="354"/>
                        </a:lnTo>
                        <a:lnTo>
                          <a:pt x="711" y="364"/>
                        </a:lnTo>
                        <a:lnTo>
                          <a:pt x="723" y="347"/>
                        </a:lnTo>
                        <a:lnTo>
                          <a:pt x="730" y="328"/>
                        </a:lnTo>
                        <a:lnTo>
                          <a:pt x="736" y="307"/>
                        </a:lnTo>
                        <a:lnTo>
                          <a:pt x="738" y="287"/>
                        </a:lnTo>
                        <a:lnTo>
                          <a:pt x="736" y="268"/>
                        </a:lnTo>
                        <a:lnTo>
                          <a:pt x="732" y="251"/>
                        </a:lnTo>
                        <a:lnTo>
                          <a:pt x="725" y="234"/>
                        </a:lnTo>
                        <a:lnTo>
                          <a:pt x="715" y="221"/>
                        </a:lnTo>
                        <a:lnTo>
                          <a:pt x="704" y="210"/>
                        </a:lnTo>
                        <a:lnTo>
                          <a:pt x="691" y="199"/>
                        </a:lnTo>
                        <a:lnTo>
                          <a:pt x="676" y="193"/>
                        </a:lnTo>
                        <a:lnTo>
                          <a:pt x="659" y="187"/>
                        </a:lnTo>
                        <a:lnTo>
                          <a:pt x="653" y="144"/>
                        </a:lnTo>
                        <a:lnTo>
                          <a:pt x="640" y="107"/>
                        </a:lnTo>
                        <a:lnTo>
                          <a:pt x="618" y="73"/>
                        </a:lnTo>
                        <a:lnTo>
                          <a:pt x="591" y="43"/>
                        </a:lnTo>
                        <a:lnTo>
                          <a:pt x="558" y="22"/>
                        </a:lnTo>
                        <a:lnTo>
                          <a:pt x="520" y="7"/>
                        </a:lnTo>
                        <a:lnTo>
                          <a:pt x="479" y="0"/>
                        </a:lnTo>
                        <a:lnTo>
                          <a:pt x="434" y="2"/>
                        </a:lnTo>
                        <a:lnTo>
                          <a:pt x="394" y="11"/>
                        </a:lnTo>
                        <a:lnTo>
                          <a:pt x="357" y="26"/>
                        </a:lnTo>
                        <a:lnTo>
                          <a:pt x="321" y="47"/>
                        </a:lnTo>
                        <a:lnTo>
                          <a:pt x="291" y="73"/>
                        </a:lnTo>
                        <a:lnTo>
                          <a:pt x="265" y="105"/>
                        </a:lnTo>
                        <a:lnTo>
                          <a:pt x="242" y="137"/>
                        </a:lnTo>
                        <a:lnTo>
                          <a:pt x="226" y="174"/>
                        </a:lnTo>
                        <a:lnTo>
                          <a:pt x="214" y="212"/>
                        </a:lnTo>
                        <a:lnTo>
                          <a:pt x="205" y="208"/>
                        </a:lnTo>
                        <a:lnTo>
                          <a:pt x="197" y="204"/>
                        </a:lnTo>
                        <a:lnTo>
                          <a:pt x="188" y="202"/>
                        </a:lnTo>
                        <a:lnTo>
                          <a:pt x="179" y="199"/>
                        </a:lnTo>
                        <a:lnTo>
                          <a:pt x="167" y="199"/>
                        </a:lnTo>
                        <a:lnTo>
                          <a:pt x="158" y="197"/>
                        </a:lnTo>
                        <a:lnTo>
                          <a:pt x="149" y="197"/>
                        </a:lnTo>
                        <a:lnTo>
                          <a:pt x="137" y="199"/>
                        </a:lnTo>
                        <a:lnTo>
                          <a:pt x="109" y="206"/>
                        </a:lnTo>
                        <a:lnTo>
                          <a:pt x="85" y="217"/>
                        </a:lnTo>
                        <a:lnTo>
                          <a:pt x="60" y="232"/>
                        </a:lnTo>
                        <a:lnTo>
                          <a:pt x="42" y="253"/>
                        </a:lnTo>
                        <a:lnTo>
                          <a:pt x="25" y="275"/>
                        </a:lnTo>
                        <a:lnTo>
                          <a:pt x="12" y="300"/>
                        </a:lnTo>
                        <a:lnTo>
                          <a:pt x="2" y="326"/>
                        </a:lnTo>
                        <a:lnTo>
                          <a:pt x="0" y="354"/>
                        </a:lnTo>
                        <a:lnTo>
                          <a:pt x="2" y="373"/>
                        </a:lnTo>
                        <a:lnTo>
                          <a:pt x="6" y="390"/>
                        </a:lnTo>
                        <a:lnTo>
                          <a:pt x="12" y="407"/>
                        </a:lnTo>
                        <a:lnTo>
                          <a:pt x="21" y="422"/>
                        </a:lnTo>
                        <a:lnTo>
                          <a:pt x="19" y="416"/>
                        </a:lnTo>
                        <a:lnTo>
                          <a:pt x="19" y="409"/>
                        </a:lnTo>
                        <a:lnTo>
                          <a:pt x="17" y="401"/>
                        </a:lnTo>
                        <a:lnTo>
                          <a:pt x="17" y="394"/>
                        </a:lnTo>
                        <a:lnTo>
                          <a:pt x="19" y="367"/>
                        </a:lnTo>
                        <a:lnTo>
                          <a:pt x="27" y="341"/>
                        </a:lnTo>
                        <a:lnTo>
                          <a:pt x="40" y="319"/>
                        </a:lnTo>
                        <a:lnTo>
                          <a:pt x="55" y="296"/>
                        </a:lnTo>
                        <a:lnTo>
                          <a:pt x="74" y="279"/>
                        </a:lnTo>
                        <a:lnTo>
                          <a:pt x="96" y="264"/>
                        </a:lnTo>
                        <a:lnTo>
                          <a:pt x="121" y="253"/>
                        </a:lnTo>
                        <a:lnTo>
                          <a:pt x="147" y="246"/>
                        </a:lnTo>
                        <a:close/>
                      </a:path>
                    </a:pathLst>
                  </a:custGeom>
                  <a:solidFill>
                    <a:srgbClr val="000000"/>
                  </a:solidFill>
                  <a:ln w="9525">
                    <a:noFill/>
                    <a:round/>
                    <a:headEnd/>
                    <a:tailEnd/>
                  </a:ln>
                </p:spPr>
                <p:txBody>
                  <a:bodyPr/>
                  <a:lstStyle/>
                  <a:p>
                    <a:endParaRPr lang="en-US"/>
                  </a:p>
                </p:txBody>
              </p:sp>
              <p:sp>
                <p:nvSpPr>
                  <p:cNvPr id="40632" name="Freeform 300"/>
                  <p:cNvSpPr>
                    <a:spLocks/>
                  </p:cNvSpPr>
                  <p:nvPr/>
                </p:nvSpPr>
                <p:spPr bwMode="auto">
                  <a:xfrm>
                    <a:off x="3500" y="2907"/>
                    <a:ext cx="782" cy="51"/>
                  </a:xfrm>
                  <a:custGeom>
                    <a:avLst/>
                    <a:gdLst>
                      <a:gd name="T0" fmla="*/ 782 w 782"/>
                      <a:gd name="T1" fmla="*/ 51 h 51"/>
                      <a:gd name="T2" fmla="*/ 780 w 782"/>
                      <a:gd name="T3" fmla="*/ 0 h 51"/>
                      <a:gd name="T4" fmla="*/ 0 w 782"/>
                      <a:gd name="T5" fmla="*/ 0 h 51"/>
                      <a:gd name="T6" fmla="*/ 2 w 782"/>
                      <a:gd name="T7" fmla="*/ 51 h 51"/>
                      <a:gd name="T8" fmla="*/ 782 w 782"/>
                      <a:gd name="T9" fmla="*/ 51 h 51"/>
                      <a:gd name="T10" fmla="*/ 0 60000 65536"/>
                      <a:gd name="T11" fmla="*/ 0 60000 65536"/>
                      <a:gd name="T12" fmla="*/ 0 60000 65536"/>
                      <a:gd name="T13" fmla="*/ 0 60000 65536"/>
                      <a:gd name="T14" fmla="*/ 0 60000 65536"/>
                      <a:gd name="T15" fmla="*/ 0 w 782"/>
                      <a:gd name="T16" fmla="*/ 0 h 51"/>
                      <a:gd name="T17" fmla="*/ 782 w 782"/>
                      <a:gd name="T18" fmla="*/ 51 h 51"/>
                    </a:gdLst>
                    <a:ahLst/>
                    <a:cxnLst>
                      <a:cxn ang="T10">
                        <a:pos x="T0" y="T1"/>
                      </a:cxn>
                      <a:cxn ang="T11">
                        <a:pos x="T2" y="T3"/>
                      </a:cxn>
                      <a:cxn ang="T12">
                        <a:pos x="T4" y="T5"/>
                      </a:cxn>
                      <a:cxn ang="T13">
                        <a:pos x="T6" y="T7"/>
                      </a:cxn>
                      <a:cxn ang="T14">
                        <a:pos x="T8" y="T9"/>
                      </a:cxn>
                    </a:cxnLst>
                    <a:rect l="T15" t="T16" r="T17" b="T18"/>
                    <a:pathLst>
                      <a:path w="782" h="51">
                        <a:moveTo>
                          <a:pt x="782" y="51"/>
                        </a:moveTo>
                        <a:lnTo>
                          <a:pt x="780" y="0"/>
                        </a:lnTo>
                        <a:lnTo>
                          <a:pt x="0" y="0"/>
                        </a:lnTo>
                        <a:lnTo>
                          <a:pt x="2" y="51"/>
                        </a:lnTo>
                        <a:lnTo>
                          <a:pt x="782" y="51"/>
                        </a:lnTo>
                        <a:close/>
                      </a:path>
                    </a:pathLst>
                  </a:custGeom>
                  <a:solidFill>
                    <a:srgbClr val="000000"/>
                  </a:solidFill>
                  <a:ln w="9525">
                    <a:noFill/>
                    <a:round/>
                    <a:headEnd/>
                    <a:tailEnd/>
                  </a:ln>
                </p:spPr>
                <p:txBody>
                  <a:bodyPr/>
                  <a:lstStyle/>
                  <a:p>
                    <a:endParaRPr lang="en-US"/>
                  </a:p>
                </p:txBody>
              </p:sp>
            </p:grpSp>
            <p:sp>
              <p:nvSpPr>
                <p:cNvPr id="40586" name="Text Box 301"/>
                <p:cNvSpPr txBox="1">
                  <a:spLocks noChangeArrowheads="1"/>
                </p:cNvSpPr>
                <p:nvPr/>
              </p:nvSpPr>
              <p:spPr bwMode="auto">
                <a:xfrm>
                  <a:off x="3601" y="2102"/>
                  <a:ext cx="527" cy="172"/>
                </a:xfrm>
                <a:prstGeom prst="rect">
                  <a:avLst/>
                </a:prstGeom>
                <a:noFill/>
                <a:ln w="9525">
                  <a:noFill/>
                  <a:miter lim="800000"/>
                  <a:headEnd/>
                  <a:tailEnd/>
                </a:ln>
              </p:spPr>
              <p:txBody>
                <a:bodyPr>
                  <a:spAutoFit/>
                </a:bodyPr>
                <a:lstStyle/>
                <a:p>
                  <a:pPr algn="ctr">
                    <a:spcBef>
                      <a:spcPct val="50000"/>
                    </a:spcBef>
                  </a:pPr>
                  <a:r>
                    <a:rPr lang="en-US" sz="1000" b="1">
                      <a:latin typeface="Book Antiqua" pitchFamily="18" charset="0"/>
                    </a:rPr>
                    <a:t>Home</a:t>
                  </a:r>
                </a:p>
              </p:txBody>
            </p:sp>
          </p:grpSp>
        </p:grpSp>
        <p:grpSp>
          <p:nvGrpSpPr>
            <p:cNvPr id="39945" name="Group 302"/>
            <p:cNvGrpSpPr>
              <a:grpSpLocks/>
            </p:cNvGrpSpPr>
            <p:nvPr/>
          </p:nvGrpSpPr>
          <p:grpSpPr bwMode="auto">
            <a:xfrm>
              <a:off x="2500313" y="5153025"/>
              <a:ext cx="1060450" cy="1441509"/>
              <a:chOff x="4080" y="384"/>
              <a:chExt cx="720" cy="1116"/>
            </a:xfrm>
          </p:grpSpPr>
          <p:sp>
            <p:nvSpPr>
              <p:cNvPr id="40520" name="Freeform 303"/>
              <p:cNvSpPr>
                <a:spLocks/>
              </p:cNvSpPr>
              <p:nvPr/>
            </p:nvSpPr>
            <p:spPr bwMode="auto">
              <a:xfrm>
                <a:off x="4080" y="384"/>
                <a:ext cx="720" cy="691"/>
              </a:xfrm>
              <a:custGeom>
                <a:avLst/>
                <a:gdLst>
                  <a:gd name="T0" fmla="*/ 0 w 3552"/>
                  <a:gd name="T1" fmla="*/ 0 h 3409"/>
                  <a:gd name="T2" fmla="*/ 0 w 3552"/>
                  <a:gd name="T3" fmla="*/ 0 h 3409"/>
                  <a:gd name="T4" fmla="*/ 0 w 3552"/>
                  <a:gd name="T5" fmla="*/ 0 h 3409"/>
                  <a:gd name="T6" fmla="*/ 0 w 3552"/>
                  <a:gd name="T7" fmla="*/ 0 h 3409"/>
                  <a:gd name="T8" fmla="*/ 0 w 3552"/>
                  <a:gd name="T9" fmla="*/ 0 h 3409"/>
                  <a:gd name="T10" fmla="*/ 0 60000 65536"/>
                  <a:gd name="T11" fmla="*/ 0 60000 65536"/>
                  <a:gd name="T12" fmla="*/ 0 60000 65536"/>
                  <a:gd name="T13" fmla="*/ 0 60000 65536"/>
                  <a:gd name="T14" fmla="*/ 0 60000 65536"/>
                  <a:gd name="T15" fmla="*/ 0 w 3552"/>
                  <a:gd name="T16" fmla="*/ 0 h 3409"/>
                  <a:gd name="T17" fmla="*/ 3552 w 3552"/>
                  <a:gd name="T18" fmla="*/ 3409 h 3409"/>
                </a:gdLst>
                <a:ahLst/>
                <a:cxnLst>
                  <a:cxn ang="T10">
                    <a:pos x="T0" y="T1"/>
                  </a:cxn>
                  <a:cxn ang="T11">
                    <a:pos x="T2" y="T3"/>
                  </a:cxn>
                  <a:cxn ang="T12">
                    <a:pos x="T4" y="T5"/>
                  </a:cxn>
                  <a:cxn ang="T13">
                    <a:pos x="T6" y="T7"/>
                  </a:cxn>
                  <a:cxn ang="T14">
                    <a:pos x="T8" y="T9"/>
                  </a:cxn>
                </a:cxnLst>
                <a:rect l="T15" t="T16" r="T17" b="T18"/>
                <a:pathLst>
                  <a:path w="3552" h="3409">
                    <a:moveTo>
                      <a:pt x="3552" y="1744"/>
                    </a:moveTo>
                    <a:lnTo>
                      <a:pt x="1870" y="3409"/>
                    </a:lnTo>
                    <a:lnTo>
                      <a:pt x="0" y="1849"/>
                    </a:lnTo>
                    <a:lnTo>
                      <a:pt x="1695" y="0"/>
                    </a:lnTo>
                    <a:lnTo>
                      <a:pt x="3552" y="1744"/>
                    </a:lnTo>
                    <a:close/>
                  </a:path>
                </a:pathLst>
              </a:custGeom>
              <a:solidFill>
                <a:srgbClr val="3DEABA"/>
              </a:solidFill>
              <a:ln w="9525">
                <a:noFill/>
                <a:round/>
                <a:headEnd/>
                <a:tailEnd/>
              </a:ln>
            </p:spPr>
            <p:txBody>
              <a:bodyPr/>
              <a:lstStyle/>
              <a:p>
                <a:endParaRPr lang="en-US"/>
              </a:p>
            </p:txBody>
          </p:sp>
          <p:sp>
            <p:nvSpPr>
              <p:cNvPr id="40521" name="Freeform 304"/>
              <p:cNvSpPr>
                <a:spLocks/>
              </p:cNvSpPr>
              <p:nvPr/>
            </p:nvSpPr>
            <p:spPr bwMode="auto">
              <a:xfrm>
                <a:off x="4086" y="425"/>
                <a:ext cx="693" cy="629"/>
              </a:xfrm>
              <a:custGeom>
                <a:avLst/>
                <a:gdLst>
                  <a:gd name="T0" fmla="*/ 0 w 3416"/>
                  <a:gd name="T1" fmla="*/ 0 h 3103"/>
                  <a:gd name="T2" fmla="*/ 0 w 3416"/>
                  <a:gd name="T3" fmla="*/ 0 h 3103"/>
                  <a:gd name="T4" fmla="*/ 0 w 3416"/>
                  <a:gd name="T5" fmla="*/ 0 h 3103"/>
                  <a:gd name="T6" fmla="*/ 0 w 3416"/>
                  <a:gd name="T7" fmla="*/ 0 h 3103"/>
                  <a:gd name="T8" fmla="*/ 0 w 3416"/>
                  <a:gd name="T9" fmla="*/ 0 h 3103"/>
                  <a:gd name="T10" fmla="*/ 0 w 3416"/>
                  <a:gd name="T11" fmla="*/ 0 h 3103"/>
                  <a:gd name="T12" fmla="*/ 0 w 3416"/>
                  <a:gd name="T13" fmla="*/ 0 h 3103"/>
                  <a:gd name="T14" fmla="*/ 0 w 3416"/>
                  <a:gd name="T15" fmla="*/ 0 h 3103"/>
                  <a:gd name="T16" fmla="*/ 0 w 3416"/>
                  <a:gd name="T17" fmla="*/ 0 h 3103"/>
                  <a:gd name="T18" fmla="*/ 0 w 3416"/>
                  <a:gd name="T19" fmla="*/ 0 h 3103"/>
                  <a:gd name="T20" fmla="*/ 0 w 3416"/>
                  <a:gd name="T21" fmla="*/ 0 h 3103"/>
                  <a:gd name="T22" fmla="*/ 0 w 3416"/>
                  <a:gd name="T23" fmla="*/ 0 h 3103"/>
                  <a:gd name="T24" fmla="*/ 0 w 3416"/>
                  <a:gd name="T25" fmla="*/ 0 h 3103"/>
                  <a:gd name="T26" fmla="*/ 0 w 3416"/>
                  <a:gd name="T27" fmla="*/ 0 h 3103"/>
                  <a:gd name="T28" fmla="*/ 0 w 3416"/>
                  <a:gd name="T29" fmla="*/ 0 h 3103"/>
                  <a:gd name="T30" fmla="*/ 0 w 3416"/>
                  <a:gd name="T31" fmla="*/ 0 h 3103"/>
                  <a:gd name="T32" fmla="*/ 0 w 3416"/>
                  <a:gd name="T33" fmla="*/ 0 h 3103"/>
                  <a:gd name="T34" fmla="*/ 0 w 3416"/>
                  <a:gd name="T35" fmla="*/ 0 h 3103"/>
                  <a:gd name="T36" fmla="*/ 0 w 3416"/>
                  <a:gd name="T37" fmla="*/ 0 h 3103"/>
                  <a:gd name="T38" fmla="*/ 0 w 3416"/>
                  <a:gd name="T39" fmla="*/ 0 h 3103"/>
                  <a:gd name="T40" fmla="*/ 0 w 3416"/>
                  <a:gd name="T41" fmla="*/ 0 h 3103"/>
                  <a:gd name="T42" fmla="*/ 0 w 3416"/>
                  <a:gd name="T43" fmla="*/ 0 h 3103"/>
                  <a:gd name="T44" fmla="*/ 0 w 3416"/>
                  <a:gd name="T45" fmla="*/ 0 h 3103"/>
                  <a:gd name="T46" fmla="*/ 0 w 3416"/>
                  <a:gd name="T47" fmla="*/ 0 h 3103"/>
                  <a:gd name="T48" fmla="*/ 0 w 3416"/>
                  <a:gd name="T49" fmla="*/ 0 h 3103"/>
                  <a:gd name="T50" fmla="*/ 0 w 3416"/>
                  <a:gd name="T51" fmla="*/ 0 h 3103"/>
                  <a:gd name="T52" fmla="*/ 0 w 3416"/>
                  <a:gd name="T53" fmla="*/ 0 h 3103"/>
                  <a:gd name="T54" fmla="*/ 0 w 3416"/>
                  <a:gd name="T55" fmla="*/ 0 h 3103"/>
                  <a:gd name="T56" fmla="*/ 0 w 3416"/>
                  <a:gd name="T57" fmla="*/ 0 h 3103"/>
                  <a:gd name="T58" fmla="*/ 0 w 3416"/>
                  <a:gd name="T59" fmla="*/ 0 h 3103"/>
                  <a:gd name="T60" fmla="*/ 0 w 3416"/>
                  <a:gd name="T61" fmla="*/ 0 h 3103"/>
                  <a:gd name="T62" fmla="*/ 0 w 3416"/>
                  <a:gd name="T63" fmla="*/ 0 h 3103"/>
                  <a:gd name="T64" fmla="*/ 0 w 3416"/>
                  <a:gd name="T65" fmla="*/ 0 h 3103"/>
                  <a:gd name="T66" fmla="*/ 0 w 3416"/>
                  <a:gd name="T67" fmla="*/ 0 h 3103"/>
                  <a:gd name="T68" fmla="*/ 0 w 3416"/>
                  <a:gd name="T69" fmla="*/ 0 h 3103"/>
                  <a:gd name="T70" fmla="*/ 0 w 3416"/>
                  <a:gd name="T71" fmla="*/ 0 h 3103"/>
                  <a:gd name="T72" fmla="*/ 0 w 3416"/>
                  <a:gd name="T73" fmla="*/ 0 h 3103"/>
                  <a:gd name="T74" fmla="*/ 0 w 3416"/>
                  <a:gd name="T75" fmla="*/ 0 h 3103"/>
                  <a:gd name="T76" fmla="*/ 0 w 3416"/>
                  <a:gd name="T77" fmla="*/ 0 h 3103"/>
                  <a:gd name="T78" fmla="*/ 0 w 3416"/>
                  <a:gd name="T79" fmla="*/ 0 h 3103"/>
                  <a:gd name="T80" fmla="*/ 0 w 3416"/>
                  <a:gd name="T81" fmla="*/ 0 h 3103"/>
                  <a:gd name="T82" fmla="*/ 0 w 3416"/>
                  <a:gd name="T83" fmla="*/ 0 h 3103"/>
                  <a:gd name="T84" fmla="*/ 0 w 3416"/>
                  <a:gd name="T85" fmla="*/ 0 h 3103"/>
                  <a:gd name="T86" fmla="*/ 0 w 3416"/>
                  <a:gd name="T87" fmla="*/ 0 h 3103"/>
                  <a:gd name="T88" fmla="*/ 0 w 3416"/>
                  <a:gd name="T89" fmla="*/ 0 h 3103"/>
                  <a:gd name="T90" fmla="*/ 0 w 3416"/>
                  <a:gd name="T91" fmla="*/ 0 h 3103"/>
                  <a:gd name="T92" fmla="*/ 0 w 3416"/>
                  <a:gd name="T93" fmla="*/ 0 h 3103"/>
                  <a:gd name="T94" fmla="*/ 0 w 3416"/>
                  <a:gd name="T95" fmla="*/ 0 h 3103"/>
                  <a:gd name="T96" fmla="*/ 0 w 3416"/>
                  <a:gd name="T97" fmla="*/ 0 h 3103"/>
                  <a:gd name="T98" fmla="*/ 0 w 3416"/>
                  <a:gd name="T99" fmla="*/ 0 h 3103"/>
                  <a:gd name="T100" fmla="*/ 0 w 3416"/>
                  <a:gd name="T101" fmla="*/ 0 h 3103"/>
                  <a:gd name="T102" fmla="*/ 0 w 3416"/>
                  <a:gd name="T103" fmla="*/ 0 h 3103"/>
                  <a:gd name="T104" fmla="*/ 0 w 3416"/>
                  <a:gd name="T105" fmla="*/ 0 h 3103"/>
                  <a:gd name="T106" fmla="*/ 0 w 3416"/>
                  <a:gd name="T107" fmla="*/ 0 h 310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416"/>
                  <a:gd name="T163" fmla="*/ 0 h 3103"/>
                  <a:gd name="T164" fmla="*/ 3416 w 3416"/>
                  <a:gd name="T165" fmla="*/ 3103 h 310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416" h="3103">
                    <a:moveTo>
                      <a:pt x="324" y="770"/>
                    </a:moveTo>
                    <a:lnTo>
                      <a:pt x="374" y="749"/>
                    </a:lnTo>
                    <a:lnTo>
                      <a:pt x="426" y="727"/>
                    </a:lnTo>
                    <a:lnTo>
                      <a:pt x="476" y="706"/>
                    </a:lnTo>
                    <a:lnTo>
                      <a:pt x="528" y="684"/>
                    </a:lnTo>
                    <a:lnTo>
                      <a:pt x="579" y="663"/>
                    </a:lnTo>
                    <a:lnTo>
                      <a:pt x="631" y="643"/>
                    </a:lnTo>
                    <a:lnTo>
                      <a:pt x="683" y="622"/>
                    </a:lnTo>
                    <a:lnTo>
                      <a:pt x="737" y="602"/>
                    </a:lnTo>
                    <a:lnTo>
                      <a:pt x="789" y="582"/>
                    </a:lnTo>
                    <a:lnTo>
                      <a:pt x="840" y="563"/>
                    </a:lnTo>
                    <a:lnTo>
                      <a:pt x="894" y="543"/>
                    </a:lnTo>
                    <a:lnTo>
                      <a:pt x="948" y="523"/>
                    </a:lnTo>
                    <a:lnTo>
                      <a:pt x="1001" y="506"/>
                    </a:lnTo>
                    <a:lnTo>
                      <a:pt x="1055" y="486"/>
                    </a:lnTo>
                    <a:lnTo>
                      <a:pt x="1110" y="468"/>
                    </a:lnTo>
                    <a:lnTo>
                      <a:pt x="1164" y="450"/>
                    </a:lnTo>
                    <a:lnTo>
                      <a:pt x="1221" y="430"/>
                    </a:lnTo>
                    <a:lnTo>
                      <a:pt x="1278" y="413"/>
                    </a:lnTo>
                    <a:lnTo>
                      <a:pt x="1336" y="395"/>
                    </a:lnTo>
                    <a:lnTo>
                      <a:pt x="1393" y="377"/>
                    </a:lnTo>
                    <a:lnTo>
                      <a:pt x="1452" y="359"/>
                    </a:lnTo>
                    <a:lnTo>
                      <a:pt x="1509" y="341"/>
                    </a:lnTo>
                    <a:lnTo>
                      <a:pt x="1568" y="325"/>
                    </a:lnTo>
                    <a:lnTo>
                      <a:pt x="1627" y="307"/>
                    </a:lnTo>
                    <a:lnTo>
                      <a:pt x="1686" y="291"/>
                    </a:lnTo>
                    <a:lnTo>
                      <a:pt x="1745" y="275"/>
                    </a:lnTo>
                    <a:lnTo>
                      <a:pt x="1804" y="259"/>
                    </a:lnTo>
                    <a:lnTo>
                      <a:pt x="1865" y="245"/>
                    </a:lnTo>
                    <a:lnTo>
                      <a:pt x="1924" y="229"/>
                    </a:lnTo>
                    <a:lnTo>
                      <a:pt x="1984" y="214"/>
                    </a:lnTo>
                    <a:lnTo>
                      <a:pt x="2045" y="200"/>
                    </a:lnTo>
                    <a:lnTo>
                      <a:pt x="2106" y="186"/>
                    </a:lnTo>
                    <a:lnTo>
                      <a:pt x="2170" y="171"/>
                    </a:lnTo>
                    <a:lnTo>
                      <a:pt x="2235" y="157"/>
                    </a:lnTo>
                    <a:lnTo>
                      <a:pt x="2299" y="145"/>
                    </a:lnTo>
                    <a:lnTo>
                      <a:pt x="2365" y="132"/>
                    </a:lnTo>
                    <a:lnTo>
                      <a:pt x="2430" y="120"/>
                    </a:lnTo>
                    <a:lnTo>
                      <a:pt x="2496" y="107"/>
                    </a:lnTo>
                    <a:lnTo>
                      <a:pt x="2562" y="95"/>
                    </a:lnTo>
                    <a:lnTo>
                      <a:pt x="2628" y="84"/>
                    </a:lnTo>
                    <a:lnTo>
                      <a:pt x="2694" y="73"/>
                    </a:lnTo>
                    <a:lnTo>
                      <a:pt x="2760" y="64"/>
                    </a:lnTo>
                    <a:lnTo>
                      <a:pt x="2826" y="53"/>
                    </a:lnTo>
                    <a:lnTo>
                      <a:pt x="2894" y="45"/>
                    </a:lnTo>
                    <a:lnTo>
                      <a:pt x="2960" y="36"/>
                    </a:lnTo>
                    <a:lnTo>
                      <a:pt x="3028" y="27"/>
                    </a:lnTo>
                    <a:lnTo>
                      <a:pt x="3096" y="20"/>
                    </a:lnTo>
                    <a:lnTo>
                      <a:pt x="3164" y="12"/>
                    </a:lnTo>
                    <a:lnTo>
                      <a:pt x="3200" y="9"/>
                    </a:lnTo>
                    <a:lnTo>
                      <a:pt x="3232" y="7"/>
                    </a:lnTo>
                    <a:lnTo>
                      <a:pt x="3263" y="7"/>
                    </a:lnTo>
                    <a:lnTo>
                      <a:pt x="3289" y="5"/>
                    </a:lnTo>
                    <a:lnTo>
                      <a:pt x="3318" y="5"/>
                    </a:lnTo>
                    <a:lnTo>
                      <a:pt x="3347" y="3"/>
                    </a:lnTo>
                    <a:lnTo>
                      <a:pt x="3379" y="2"/>
                    </a:lnTo>
                    <a:lnTo>
                      <a:pt x="3416" y="0"/>
                    </a:lnTo>
                    <a:lnTo>
                      <a:pt x="2771" y="3069"/>
                    </a:lnTo>
                    <a:lnTo>
                      <a:pt x="2750" y="3103"/>
                    </a:lnTo>
                    <a:lnTo>
                      <a:pt x="2678" y="3075"/>
                    </a:lnTo>
                    <a:lnTo>
                      <a:pt x="2607" y="3048"/>
                    </a:lnTo>
                    <a:lnTo>
                      <a:pt x="2535" y="3023"/>
                    </a:lnTo>
                    <a:lnTo>
                      <a:pt x="2462" y="2998"/>
                    </a:lnTo>
                    <a:lnTo>
                      <a:pt x="2390" y="2975"/>
                    </a:lnTo>
                    <a:lnTo>
                      <a:pt x="2319" y="2953"/>
                    </a:lnTo>
                    <a:lnTo>
                      <a:pt x="2247" y="2932"/>
                    </a:lnTo>
                    <a:lnTo>
                      <a:pt x="2176" y="2912"/>
                    </a:lnTo>
                    <a:lnTo>
                      <a:pt x="2104" y="2893"/>
                    </a:lnTo>
                    <a:lnTo>
                      <a:pt x="2033" y="2876"/>
                    </a:lnTo>
                    <a:lnTo>
                      <a:pt x="1961" y="2859"/>
                    </a:lnTo>
                    <a:lnTo>
                      <a:pt x="1890" y="2844"/>
                    </a:lnTo>
                    <a:lnTo>
                      <a:pt x="1820" y="2830"/>
                    </a:lnTo>
                    <a:lnTo>
                      <a:pt x="1748" y="2818"/>
                    </a:lnTo>
                    <a:lnTo>
                      <a:pt x="1677" y="2805"/>
                    </a:lnTo>
                    <a:lnTo>
                      <a:pt x="1607" y="2794"/>
                    </a:lnTo>
                    <a:lnTo>
                      <a:pt x="1557" y="2787"/>
                    </a:lnTo>
                    <a:lnTo>
                      <a:pt x="1509" y="2782"/>
                    </a:lnTo>
                    <a:lnTo>
                      <a:pt x="1464" y="2776"/>
                    </a:lnTo>
                    <a:lnTo>
                      <a:pt x="1421" y="2769"/>
                    </a:lnTo>
                    <a:lnTo>
                      <a:pt x="1378" y="2766"/>
                    </a:lnTo>
                    <a:lnTo>
                      <a:pt x="1339" y="2760"/>
                    </a:lnTo>
                    <a:lnTo>
                      <a:pt x="1298" y="2757"/>
                    </a:lnTo>
                    <a:lnTo>
                      <a:pt x="1259" y="2753"/>
                    </a:lnTo>
                    <a:lnTo>
                      <a:pt x="1219" y="2750"/>
                    </a:lnTo>
                    <a:lnTo>
                      <a:pt x="1180" y="2748"/>
                    </a:lnTo>
                    <a:lnTo>
                      <a:pt x="1141" y="2746"/>
                    </a:lnTo>
                    <a:lnTo>
                      <a:pt x="1100" y="2744"/>
                    </a:lnTo>
                    <a:lnTo>
                      <a:pt x="1057" y="2744"/>
                    </a:lnTo>
                    <a:lnTo>
                      <a:pt x="1014" y="2744"/>
                    </a:lnTo>
                    <a:lnTo>
                      <a:pt x="967" y="2744"/>
                    </a:lnTo>
                    <a:lnTo>
                      <a:pt x="919" y="2746"/>
                    </a:lnTo>
                    <a:lnTo>
                      <a:pt x="0" y="922"/>
                    </a:lnTo>
                    <a:lnTo>
                      <a:pt x="13" y="916"/>
                    </a:lnTo>
                    <a:lnTo>
                      <a:pt x="29" y="908"/>
                    </a:lnTo>
                    <a:lnTo>
                      <a:pt x="47" y="899"/>
                    </a:lnTo>
                    <a:lnTo>
                      <a:pt x="68" y="890"/>
                    </a:lnTo>
                    <a:lnTo>
                      <a:pt x="90" y="879"/>
                    </a:lnTo>
                    <a:lnTo>
                      <a:pt x="113" y="868"/>
                    </a:lnTo>
                    <a:lnTo>
                      <a:pt x="136" y="856"/>
                    </a:lnTo>
                    <a:lnTo>
                      <a:pt x="161" y="845"/>
                    </a:lnTo>
                    <a:lnTo>
                      <a:pt x="186" y="832"/>
                    </a:lnTo>
                    <a:lnTo>
                      <a:pt x="209" y="822"/>
                    </a:lnTo>
                    <a:lnTo>
                      <a:pt x="233" y="811"/>
                    </a:lnTo>
                    <a:lnTo>
                      <a:pt x="256" y="800"/>
                    </a:lnTo>
                    <a:lnTo>
                      <a:pt x="275" y="791"/>
                    </a:lnTo>
                    <a:lnTo>
                      <a:pt x="295" y="782"/>
                    </a:lnTo>
                    <a:lnTo>
                      <a:pt x="311" y="775"/>
                    </a:lnTo>
                    <a:lnTo>
                      <a:pt x="324" y="770"/>
                    </a:lnTo>
                    <a:close/>
                  </a:path>
                </a:pathLst>
              </a:custGeom>
              <a:solidFill>
                <a:srgbClr val="CCF7E8"/>
              </a:solidFill>
              <a:ln w="9525">
                <a:noFill/>
                <a:round/>
                <a:headEnd/>
                <a:tailEnd/>
              </a:ln>
            </p:spPr>
            <p:txBody>
              <a:bodyPr/>
              <a:lstStyle/>
              <a:p>
                <a:endParaRPr lang="en-US"/>
              </a:p>
            </p:txBody>
          </p:sp>
          <p:sp>
            <p:nvSpPr>
              <p:cNvPr id="40522" name="Freeform 305"/>
              <p:cNvSpPr>
                <a:spLocks/>
              </p:cNvSpPr>
              <p:nvPr/>
            </p:nvSpPr>
            <p:spPr bwMode="auto">
              <a:xfrm>
                <a:off x="4467" y="850"/>
                <a:ext cx="84" cy="17"/>
              </a:xfrm>
              <a:custGeom>
                <a:avLst/>
                <a:gdLst>
                  <a:gd name="T0" fmla="*/ 0 w 411"/>
                  <a:gd name="T1" fmla="*/ 0 h 84"/>
                  <a:gd name="T2" fmla="*/ 0 w 411"/>
                  <a:gd name="T3" fmla="*/ 0 h 84"/>
                  <a:gd name="T4" fmla="*/ 0 w 411"/>
                  <a:gd name="T5" fmla="*/ 0 h 84"/>
                  <a:gd name="T6" fmla="*/ 0 w 411"/>
                  <a:gd name="T7" fmla="*/ 0 h 84"/>
                  <a:gd name="T8" fmla="*/ 0 w 411"/>
                  <a:gd name="T9" fmla="*/ 0 h 84"/>
                  <a:gd name="T10" fmla="*/ 0 w 411"/>
                  <a:gd name="T11" fmla="*/ 0 h 84"/>
                  <a:gd name="T12" fmla="*/ 0 w 411"/>
                  <a:gd name="T13" fmla="*/ 0 h 84"/>
                  <a:gd name="T14" fmla="*/ 0 60000 65536"/>
                  <a:gd name="T15" fmla="*/ 0 60000 65536"/>
                  <a:gd name="T16" fmla="*/ 0 60000 65536"/>
                  <a:gd name="T17" fmla="*/ 0 60000 65536"/>
                  <a:gd name="T18" fmla="*/ 0 60000 65536"/>
                  <a:gd name="T19" fmla="*/ 0 60000 65536"/>
                  <a:gd name="T20" fmla="*/ 0 60000 65536"/>
                  <a:gd name="T21" fmla="*/ 0 w 411"/>
                  <a:gd name="T22" fmla="*/ 0 h 84"/>
                  <a:gd name="T23" fmla="*/ 411 w 411"/>
                  <a:gd name="T24" fmla="*/ 84 h 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1" h="84">
                    <a:moveTo>
                      <a:pt x="411" y="2"/>
                    </a:moveTo>
                    <a:lnTo>
                      <a:pt x="241" y="0"/>
                    </a:lnTo>
                    <a:lnTo>
                      <a:pt x="229" y="18"/>
                    </a:lnTo>
                    <a:lnTo>
                      <a:pt x="0" y="18"/>
                    </a:lnTo>
                    <a:lnTo>
                      <a:pt x="0" y="83"/>
                    </a:lnTo>
                    <a:lnTo>
                      <a:pt x="411" y="84"/>
                    </a:lnTo>
                    <a:lnTo>
                      <a:pt x="411" y="2"/>
                    </a:lnTo>
                    <a:close/>
                  </a:path>
                </a:pathLst>
              </a:custGeom>
              <a:solidFill>
                <a:srgbClr val="AFDBCC"/>
              </a:solidFill>
              <a:ln w="9525">
                <a:noFill/>
                <a:round/>
                <a:headEnd/>
                <a:tailEnd/>
              </a:ln>
            </p:spPr>
            <p:txBody>
              <a:bodyPr/>
              <a:lstStyle/>
              <a:p>
                <a:endParaRPr lang="en-US"/>
              </a:p>
            </p:txBody>
          </p:sp>
          <p:sp>
            <p:nvSpPr>
              <p:cNvPr id="40523" name="Freeform 306"/>
              <p:cNvSpPr>
                <a:spLocks/>
              </p:cNvSpPr>
              <p:nvPr/>
            </p:nvSpPr>
            <p:spPr bwMode="auto">
              <a:xfrm>
                <a:off x="4598" y="507"/>
                <a:ext cx="84" cy="62"/>
              </a:xfrm>
              <a:custGeom>
                <a:avLst/>
                <a:gdLst>
                  <a:gd name="T0" fmla="*/ 0 w 414"/>
                  <a:gd name="T1" fmla="*/ 0 h 306"/>
                  <a:gd name="T2" fmla="*/ 0 w 414"/>
                  <a:gd name="T3" fmla="*/ 0 h 306"/>
                  <a:gd name="T4" fmla="*/ 0 w 414"/>
                  <a:gd name="T5" fmla="*/ 0 h 306"/>
                  <a:gd name="T6" fmla="*/ 0 w 414"/>
                  <a:gd name="T7" fmla="*/ 0 h 306"/>
                  <a:gd name="T8" fmla="*/ 0 w 414"/>
                  <a:gd name="T9" fmla="*/ 0 h 306"/>
                  <a:gd name="T10" fmla="*/ 0 w 414"/>
                  <a:gd name="T11" fmla="*/ 0 h 306"/>
                  <a:gd name="T12" fmla="*/ 0 w 414"/>
                  <a:gd name="T13" fmla="*/ 0 h 306"/>
                  <a:gd name="T14" fmla="*/ 0 w 414"/>
                  <a:gd name="T15" fmla="*/ 0 h 306"/>
                  <a:gd name="T16" fmla="*/ 0 w 414"/>
                  <a:gd name="T17" fmla="*/ 0 h 306"/>
                  <a:gd name="T18" fmla="*/ 0 w 414"/>
                  <a:gd name="T19" fmla="*/ 0 h 306"/>
                  <a:gd name="T20" fmla="*/ 0 w 414"/>
                  <a:gd name="T21" fmla="*/ 0 h 306"/>
                  <a:gd name="T22" fmla="*/ 0 w 414"/>
                  <a:gd name="T23" fmla="*/ 0 h 306"/>
                  <a:gd name="T24" fmla="*/ 0 w 414"/>
                  <a:gd name="T25" fmla="*/ 0 h 306"/>
                  <a:gd name="T26" fmla="*/ 0 w 414"/>
                  <a:gd name="T27" fmla="*/ 0 h 306"/>
                  <a:gd name="T28" fmla="*/ 0 w 414"/>
                  <a:gd name="T29" fmla="*/ 0 h 306"/>
                  <a:gd name="T30" fmla="*/ 0 w 414"/>
                  <a:gd name="T31" fmla="*/ 0 h 306"/>
                  <a:gd name="T32" fmla="*/ 0 w 414"/>
                  <a:gd name="T33" fmla="*/ 0 h 306"/>
                  <a:gd name="T34" fmla="*/ 0 w 414"/>
                  <a:gd name="T35" fmla="*/ 0 h 306"/>
                  <a:gd name="T36" fmla="*/ 0 w 414"/>
                  <a:gd name="T37" fmla="*/ 0 h 306"/>
                  <a:gd name="T38" fmla="*/ 0 w 414"/>
                  <a:gd name="T39" fmla="*/ 0 h 306"/>
                  <a:gd name="T40" fmla="*/ 0 w 414"/>
                  <a:gd name="T41" fmla="*/ 0 h 306"/>
                  <a:gd name="T42" fmla="*/ 0 w 414"/>
                  <a:gd name="T43" fmla="*/ 0 h 306"/>
                  <a:gd name="T44" fmla="*/ 0 w 414"/>
                  <a:gd name="T45" fmla="*/ 0 h 306"/>
                  <a:gd name="T46" fmla="*/ 0 w 414"/>
                  <a:gd name="T47" fmla="*/ 0 h 306"/>
                  <a:gd name="T48" fmla="*/ 0 w 414"/>
                  <a:gd name="T49" fmla="*/ 0 h 306"/>
                  <a:gd name="T50" fmla="*/ 0 w 414"/>
                  <a:gd name="T51" fmla="*/ 0 h 306"/>
                  <a:gd name="T52" fmla="*/ 0 w 414"/>
                  <a:gd name="T53" fmla="*/ 0 h 306"/>
                  <a:gd name="T54" fmla="*/ 0 w 414"/>
                  <a:gd name="T55" fmla="*/ 0 h 306"/>
                  <a:gd name="T56" fmla="*/ 0 w 414"/>
                  <a:gd name="T57" fmla="*/ 0 h 306"/>
                  <a:gd name="T58" fmla="*/ 0 w 414"/>
                  <a:gd name="T59" fmla="*/ 0 h 306"/>
                  <a:gd name="T60" fmla="*/ 0 w 414"/>
                  <a:gd name="T61" fmla="*/ 0 h 306"/>
                  <a:gd name="T62" fmla="*/ 0 w 414"/>
                  <a:gd name="T63" fmla="*/ 0 h 30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14"/>
                  <a:gd name="T97" fmla="*/ 0 h 306"/>
                  <a:gd name="T98" fmla="*/ 414 w 414"/>
                  <a:gd name="T99" fmla="*/ 306 h 30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14" h="306">
                    <a:moveTo>
                      <a:pt x="277" y="52"/>
                    </a:moveTo>
                    <a:lnTo>
                      <a:pt x="284" y="54"/>
                    </a:lnTo>
                    <a:lnTo>
                      <a:pt x="291" y="54"/>
                    </a:lnTo>
                    <a:lnTo>
                      <a:pt x="300" y="54"/>
                    </a:lnTo>
                    <a:lnTo>
                      <a:pt x="307" y="54"/>
                    </a:lnTo>
                    <a:lnTo>
                      <a:pt x="316" y="54"/>
                    </a:lnTo>
                    <a:lnTo>
                      <a:pt x="323" y="54"/>
                    </a:lnTo>
                    <a:lnTo>
                      <a:pt x="332" y="54"/>
                    </a:lnTo>
                    <a:lnTo>
                      <a:pt x="339" y="52"/>
                    </a:lnTo>
                    <a:lnTo>
                      <a:pt x="346" y="51"/>
                    </a:lnTo>
                    <a:lnTo>
                      <a:pt x="353" y="51"/>
                    </a:lnTo>
                    <a:lnTo>
                      <a:pt x="361" y="49"/>
                    </a:lnTo>
                    <a:lnTo>
                      <a:pt x="368" y="45"/>
                    </a:lnTo>
                    <a:lnTo>
                      <a:pt x="373" y="43"/>
                    </a:lnTo>
                    <a:lnTo>
                      <a:pt x="380" y="40"/>
                    </a:lnTo>
                    <a:lnTo>
                      <a:pt x="387" y="34"/>
                    </a:lnTo>
                    <a:lnTo>
                      <a:pt x="395" y="31"/>
                    </a:lnTo>
                    <a:lnTo>
                      <a:pt x="380" y="58"/>
                    </a:lnTo>
                    <a:lnTo>
                      <a:pt x="375" y="90"/>
                    </a:lnTo>
                    <a:lnTo>
                      <a:pt x="377" y="126"/>
                    </a:lnTo>
                    <a:lnTo>
                      <a:pt x="384" y="163"/>
                    </a:lnTo>
                    <a:lnTo>
                      <a:pt x="393" y="201"/>
                    </a:lnTo>
                    <a:lnTo>
                      <a:pt x="404" y="236"/>
                    </a:lnTo>
                    <a:lnTo>
                      <a:pt x="411" y="268"/>
                    </a:lnTo>
                    <a:lnTo>
                      <a:pt x="414" y="295"/>
                    </a:lnTo>
                    <a:lnTo>
                      <a:pt x="396" y="301"/>
                    </a:lnTo>
                    <a:lnTo>
                      <a:pt x="378" y="304"/>
                    </a:lnTo>
                    <a:lnTo>
                      <a:pt x="361" y="306"/>
                    </a:lnTo>
                    <a:lnTo>
                      <a:pt x="343" y="304"/>
                    </a:lnTo>
                    <a:lnTo>
                      <a:pt x="323" y="302"/>
                    </a:lnTo>
                    <a:lnTo>
                      <a:pt x="305" y="297"/>
                    </a:lnTo>
                    <a:lnTo>
                      <a:pt x="286" y="292"/>
                    </a:lnTo>
                    <a:lnTo>
                      <a:pt x="268" y="286"/>
                    </a:lnTo>
                    <a:lnTo>
                      <a:pt x="248" y="279"/>
                    </a:lnTo>
                    <a:lnTo>
                      <a:pt x="230" y="274"/>
                    </a:lnTo>
                    <a:lnTo>
                      <a:pt x="210" y="267"/>
                    </a:lnTo>
                    <a:lnTo>
                      <a:pt x="193" y="260"/>
                    </a:lnTo>
                    <a:lnTo>
                      <a:pt x="175" y="254"/>
                    </a:lnTo>
                    <a:lnTo>
                      <a:pt x="157" y="251"/>
                    </a:lnTo>
                    <a:lnTo>
                      <a:pt x="139" y="247"/>
                    </a:lnTo>
                    <a:lnTo>
                      <a:pt x="123" y="245"/>
                    </a:lnTo>
                    <a:lnTo>
                      <a:pt x="116" y="245"/>
                    </a:lnTo>
                    <a:lnTo>
                      <a:pt x="107" y="245"/>
                    </a:lnTo>
                    <a:lnTo>
                      <a:pt x="100" y="247"/>
                    </a:lnTo>
                    <a:lnTo>
                      <a:pt x="91" y="249"/>
                    </a:lnTo>
                    <a:lnTo>
                      <a:pt x="84" y="251"/>
                    </a:lnTo>
                    <a:lnTo>
                      <a:pt x="75" y="252"/>
                    </a:lnTo>
                    <a:lnTo>
                      <a:pt x="67" y="254"/>
                    </a:lnTo>
                    <a:lnTo>
                      <a:pt x="58" y="258"/>
                    </a:lnTo>
                    <a:lnTo>
                      <a:pt x="48" y="263"/>
                    </a:lnTo>
                    <a:lnTo>
                      <a:pt x="37" y="268"/>
                    </a:lnTo>
                    <a:lnTo>
                      <a:pt x="26" y="276"/>
                    </a:lnTo>
                    <a:lnTo>
                      <a:pt x="14" y="285"/>
                    </a:lnTo>
                    <a:lnTo>
                      <a:pt x="12" y="226"/>
                    </a:lnTo>
                    <a:lnTo>
                      <a:pt x="7" y="152"/>
                    </a:lnTo>
                    <a:lnTo>
                      <a:pt x="1" y="81"/>
                    </a:lnTo>
                    <a:lnTo>
                      <a:pt x="0" y="22"/>
                    </a:lnTo>
                    <a:lnTo>
                      <a:pt x="33" y="6"/>
                    </a:lnTo>
                    <a:lnTo>
                      <a:pt x="67" y="0"/>
                    </a:lnTo>
                    <a:lnTo>
                      <a:pt x="103" y="2"/>
                    </a:lnTo>
                    <a:lnTo>
                      <a:pt x="139" y="9"/>
                    </a:lnTo>
                    <a:lnTo>
                      <a:pt x="175" y="20"/>
                    </a:lnTo>
                    <a:lnTo>
                      <a:pt x="209" y="33"/>
                    </a:lnTo>
                    <a:lnTo>
                      <a:pt x="243" y="43"/>
                    </a:lnTo>
                    <a:lnTo>
                      <a:pt x="277" y="52"/>
                    </a:lnTo>
                    <a:close/>
                  </a:path>
                </a:pathLst>
              </a:custGeom>
              <a:solidFill>
                <a:srgbClr val="AFDBCC"/>
              </a:solidFill>
              <a:ln w="9525">
                <a:noFill/>
                <a:round/>
                <a:headEnd/>
                <a:tailEnd/>
              </a:ln>
            </p:spPr>
            <p:txBody>
              <a:bodyPr/>
              <a:lstStyle/>
              <a:p>
                <a:endParaRPr lang="en-US"/>
              </a:p>
            </p:txBody>
          </p:sp>
          <p:sp>
            <p:nvSpPr>
              <p:cNvPr id="40524" name="Freeform 307"/>
              <p:cNvSpPr>
                <a:spLocks/>
              </p:cNvSpPr>
              <p:nvPr/>
            </p:nvSpPr>
            <p:spPr bwMode="auto">
              <a:xfrm>
                <a:off x="4224" y="883"/>
                <a:ext cx="383" cy="15"/>
              </a:xfrm>
              <a:custGeom>
                <a:avLst/>
                <a:gdLst>
                  <a:gd name="T0" fmla="*/ 0 w 1891"/>
                  <a:gd name="T1" fmla="*/ 0 h 71"/>
                  <a:gd name="T2" fmla="*/ 0 w 1891"/>
                  <a:gd name="T3" fmla="*/ 0 h 71"/>
                  <a:gd name="T4" fmla="*/ 0 w 1891"/>
                  <a:gd name="T5" fmla="*/ 0 h 71"/>
                  <a:gd name="T6" fmla="*/ 0 w 1891"/>
                  <a:gd name="T7" fmla="*/ 0 h 71"/>
                  <a:gd name="T8" fmla="*/ 0 60000 65536"/>
                  <a:gd name="T9" fmla="*/ 0 60000 65536"/>
                  <a:gd name="T10" fmla="*/ 0 60000 65536"/>
                  <a:gd name="T11" fmla="*/ 0 60000 65536"/>
                  <a:gd name="T12" fmla="*/ 0 w 1891"/>
                  <a:gd name="T13" fmla="*/ 0 h 71"/>
                  <a:gd name="T14" fmla="*/ 1891 w 1891"/>
                  <a:gd name="T15" fmla="*/ 71 h 71"/>
                </a:gdLst>
                <a:ahLst/>
                <a:cxnLst>
                  <a:cxn ang="T8">
                    <a:pos x="T0" y="T1"/>
                  </a:cxn>
                  <a:cxn ang="T9">
                    <a:pos x="T2" y="T3"/>
                  </a:cxn>
                  <a:cxn ang="T10">
                    <a:pos x="T4" y="T5"/>
                  </a:cxn>
                  <a:cxn ang="T11">
                    <a:pos x="T6" y="T7"/>
                  </a:cxn>
                </a:cxnLst>
                <a:rect l="T12" t="T13" r="T14" b="T15"/>
                <a:pathLst>
                  <a:path w="1891" h="71">
                    <a:moveTo>
                      <a:pt x="0" y="0"/>
                    </a:moveTo>
                    <a:lnTo>
                      <a:pt x="36" y="71"/>
                    </a:lnTo>
                    <a:lnTo>
                      <a:pt x="1891" y="36"/>
                    </a:lnTo>
                    <a:lnTo>
                      <a:pt x="0" y="0"/>
                    </a:lnTo>
                    <a:close/>
                  </a:path>
                </a:pathLst>
              </a:custGeom>
              <a:solidFill>
                <a:srgbClr val="AFDBCC"/>
              </a:solidFill>
              <a:ln w="9525">
                <a:noFill/>
                <a:round/>
                <a:headEnd/>
                <a:tailEnd/>
              </a:ln>
            </p:spPr>
            <p:txBody>
              <a:bodyPr/>
              <a:lstStyle/>
              <a:p>
                <a:endParaRPr lang="en-US"/>
              </a:p>
            </p:txBody>
          </p:sp>
          <p:sp>
            <p:nvSpPr>
              <p:cNvPr id="40525" name="Freeform 308"/>
              <p:cNvSpPr>
                <a:spLocks/>
              </p:cNvSpPr>
              <p:nvPr/>
            </p:nvSpPr>
            <p:spPr bwMode="auto">
              <a:xfrm>
                <a:off x="4466" y="915"/>
                <a:ext cx="210" cy="17"/>
              </a:xfrm>
              <a:custGeom>
                <a:avLst/>
                <a:gdLst>
                  <a:gd name="T0" fmla="*/ 0 w 1035"/>
                  <a:gd name="T1" fmla="*/ 0 h 88"/>
                  <a:gd name="T2" fmla="*/ 0 w 1035"/>
                  <a:gd name="T3" fmla="*/ 0 h 88"/>
                  <a:gd name="T4" fmla="*/ 0 w 1035"/>
                  <a:gd name="T5" fmla="*/ 0 h 88"/>
                  <a:gd name="T6" fmla="*/ 0 w 1035"/>
                  <a:gd name="T7" fmla="*/ 0 h 88"/>
                  <a:gd name="T8" fmla="*/ 0 w 1035"/>
                  <a:gd name="T9" fmla="*/ 0 h 88"/>
                  <a:gd name="T10" fmla="*/ 0 60000 65536"/>
                  <a:gd name="T11" fmla="*/ 0 60000 65536"/>
                  <a:gd name="T12" fmla="*/ 0 60000 65536"/>
                  <a:gd name="T13" fmla="*/ 0 60000 65536"/>
                  <a:gd name="T14" fmla="*/ 0 60000 65536"/>
                  <a:gd name="T15" fmla="*/ 0 w 1035"/>
                  <a:gd name="T16" fmla="*/ 0 h 88"/>
                  <a:gd name="T17" fmla="*/ 1035 w 1035"/>
                  <a:gd name="T18" fmla="*/ 88 h 88"/>
                </a:gdLst>
                <a:ahLst/>
                <a:cxnLst>
                  <a:cxn ang="T10">
                    <a:pos x="T0" y="T1"/>
                  </a:cxn>
                  <a:cxn ang="T11">
                    <a:pos x="T2" y="T3"/>
                  </a:cxn>
                  <a:cxn ang="T12">
                    <a:pos x="T4" y="T5"/>
                  </a:cxn>
                  <a:cxn ang="T13">
                    <a:pos x="T6" y="T7"/>
                  </a:cxn>
                  <a:cxn ang="T14">
                    <a:pos x="T8" y="T9"/>
                  </a:cxn>
                </a:cxnLst>
                <a:rect l="T15" t="T16" r="T17" b="T18"/>
                <a:pathLst>
                  <a:path w="1035" h="88">
                    <a:moveTo>
                      <a:pt x="0" y="88"/>
                    </a:moveTo>
                    <a:lnTo>
                      <a:pt x="1017" y="88"/>
                    </a:lnTo>
                    <a:lnTo>
                      <a:pt x="1035" y="0"/>
                    </a:lnTo>
                    <a:lnTo>
                      <a:pt x="0" y="0"/>
                    </a:lnTo>
                    <a:lnTo>
                      <a:pt x="0" y="88"/>
                    </a:lnTo>
                    <a:close/>
                  </a:path>
                </a:pathLst>
              </a:custGeom>
              <a:solidFill>
                <a:srgbClr val="AFDBCC"/>
              </a:solidFill>
              <a:ln w="9525">
                <a:noFill/>
                <a:round/>
                <a:headEnd/>
                <a:tailEnd/>
              </a:ln>
            </p:spPr>
            <p:txBody>
              <a:bodyPr/>
              <a:lstStyle/>
              <a:p>
                <a:endParaRPr lang="en-US"/>
              </a:p>
            </p:txBody>
          </p:sp>
          <p:sp>
            <p:nvSpPr>
              <p:cNvPr id="40526" name="Freeform 309"/>
              <p:cNvSpPr>
                <a:spLocks/>
              </p:cNvSpPr>
              <p:nvPr/>
            </p:nvSpPr>
            <p:spPr bwMode="auto">
              <a:xfrm>
                <a:off x="4162" y="679"/>
                <a:ext cx="569" cy="159"/>
              </a:xfrm>
              <a:custGeom>
                <a:avLst/>
                <a:gdLst>
                  <a:gd name="T0" fmla="*/ 0 w 2805"/>
                  <a:gd name="T1" fmla="*/ 0 h 786"/>
                  <a:gd name="T2" fmla="*/ 0 w 2805"/>
                  <a:gd name="T3" fmla="*/ 0 h 786"/>
                  <a:gd name="T4" fmla="*/ 0 w 2805"/>
                  <a:gd name="T5" fmla="*/ 0 h 786"/>
                  <a:gd name="T6" fmla="*/ 0 w 2805"/>
                  <a:gd name="T7" fmla="*/ 0 h 786"/>
                  <a:gd name="T8" fmla="*/ 0 w 2805"/>
                  <a:gd name="T9" fmla="*/ 0 h 786"/>
                  <a:gd name="T10" fmla="*/ 0 w 2805"/>
                  <a:gd name="T11" fmla="*/ 0 h 786"/>
                  <a:gd name="T12" fmla="*/ 0 w 2805"/>
                  <a:gd name="T13" fmla="*/ 0 h 786"/>
                  <a:gd name="T14" fmla="*/ 0 w 2805"/>
                  <a:gd name="T15" fmla="*/ 0 h 786"/>
                  <a:gd name="T16" fmla="*/ 0 w 2805"/>
                  <a:gd name="T17" fmla="*/ 0 h 7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05"/>
                  <a:gd name="T28" fmla="*/ 0 h 786"/>
                  <a:gd name="T29" fmla="*/ 2805 w 2805"/>
                  <a:gd name="T30" fmla="*/ 786 h 78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05" h="786">
                    <a:moveTo>
                      <a:pt x="309" y="774"/>
                    </a:moveTo>
                    <a:lnTo>
                      <a:pt x="309" y="129"/>
                    </a:lnTo>
                    <a:lnTo>
                      <a:pt x="127" y="129"/>
                    </a:lnTo>
                    <a:lnTo>
                      <a:pt x="0" y="27"/>
                    </a:lnTo>
                    <a:lnTo>
                      <a:pt x="2805" y="0"/>
                    </a:lnTo>
                    <a:lnTo>
                      <a:pt x="2724" y="129"/>
                    </a:lnTo>
                    <a:lnTo>
                      <a:pt x="2549" y="129"/>
                    </a:lnTo>
                    <a:lnTo>
                      <a:pt x="2549" y="786"/>
                    </a:lnTo>
                    <a:lnTo>
                      <a:pt x="309" y="774"/>
                    </a:lnTo>
                    <a:close/>
                  </a:path>
                </a:pathLst>
              </a:custGeom>
              <a:solidFill>
                <a:srgbClr val="FFFFFF"/>
              </a:solidFill>
              <a:ln w="9525">
                <a:noFill/>
                <a:round/>
                <a:headEnd/>
                <a:tailEnd/>
              </a:ln>
            </p:spPr>
            <p:txBody>
              <a:bodyPr/>
              <a:lstStyle/>
              <a:p>
                <a:endParaRPr lang="en-US"/>
              </a:p>
            </p:txBody>
          </p:sp>
          <p:sp>
            <p:nvSpPr>
              <p:cNvPr id="40527" name="Freeform 310"/>
              <p:cNvSpPr>
                <a:spLocks/>
              </p:cNvSpPr>
              <p:nvPr/>
            </p:nvSpPr>
            <p:spPr bwMode="auto">
              <a:xfrm>
                <a:off x="4327" y="739"/>
                <a:ext cx="73" cy="12"/>
              </a:xfrm>
              <a:custGeom>
                <a:avLst/>
                <a:gdLst>
                  <a:gd name="T0" fmla="*/ 0 w 361"/>
                  <a:gd name="T1" fmla="*/ 0 h 60"/>
                  <a:gd name="T2" fmla="*/ 0 w 361"/>
                  <a:gd name="T3" fmla="*/ 0 h 60"/>
                  <a:gd name="T4" fmla="*/ 0 w 361"/>
                  <a:gd name="T5" fmla="*/ 0 h 60"/>
                  <a:gd name="T6" fmla="*/ 0 w 361"/>
                  <a:gd name="T7" fmla="*/ 0 h 60"/>
                  <a:gd name="T8" fmla="*/ 0 w 361"/>
                  <a:gd name="T9" fmla="*/ 0 h 60"/>
                  <a:gd name="T10" fmla="*/ 0 60000 65536"/>
                  <a:gd name="T11" fmla="*/ 0 60000 65536"/>
                  <a:gd name="T12" fmla="*/ 0 60000 65536"/>
                  <a:gd name="T13" fmla="*/ 0 60000 65536"/>
                  <a:gd name="T14" fmla="*/ 0 60000 65536"/>
                  <a:gd name="T15" fmla="*/ 0 w 361"/>
                  <a:gd name="T16" fmla="*/ 0 h 60"/>
                  <a:gd name="T17" fmla="*/ 361 w 361"/>
                  <a:gd name="T18" fmla="*/ 60 h 60"/>
                </a:gdLst>
                <a:ahLst/>
                <a:cxnLst>
                  <a:cxn ang="T10">
                    <a:pos x="T0" y="T1"/>
                  </a:cxn>
                  <a:cxn ang="T11">
                    <a:pos x="T2" y="T3"/>
                  </a:cxn>
                  <a:cxn ang="T12">
                    <a:pos x="T4" y="T5"/>
                  </a:cxn>
                  <a:cxn ang="T13">
                    <a:pos x="T6" y="T7"/>
                  </a:cxn>
                  <a:cxn ang="T14">
                    <a:pos x="T8" y="T9"/>
                  </a:cxn>
                </a:cxnLst>
                <a:rect l="T15" t="T16" r="T17" b="T18"/>
                <a:pathLst>
                  <a:path w="361" h="60">
                    <a:moveTo>
                      <a:pt x="361" y="0"/>
                    </a:moveTo>
                    <a:lnTo>
                      <a:pt x="313" y="55"/>
                    </a:lnTo>
                    <a:lnTo>
                      <a:pt x="6" y="60"/>
                    </a:lnTo>
                    <a:lnTo>
                      <a:pt x="0" y="0"/>
                    </a:lnTo>
                    <a:lnTo>
                      <a:pt x="361" y="0"/>
                    </a:lnTo>
                    <a:close/>
                  </a:path>
                </a:pathLst>
              </a:custGeom>
              <a:solidFill>
                <a:srgbClr val="D8D8D8"/>
              </a:solidFill>
              <a:ln w="9525">
                <a:noFill/>
                <a:round/>
                <a:headEnd/>
                <a:tailEnd/>
              </a:ln>
            </p:spPr>
            <p:txBody>
              <a:bodyPr/>
              <a:lstStyle/>
              <a:p>
                <a:endParaRPr lang="en-US"/>
              </a:p>
            </p:txBody>
          </p:sp>
          <p:sp>
            <p:nvSpPr>
              <p:cNvPr id="40528" name="Freeform 311"/>
              <p:cNvSpPr>
                <a:spLocks/>
              </p:cNvSpPr>
              <p:nvPr/>
            </p:nvSpPr>
            <p:spPr bwMode="auto">
              <a:xfrm>
                <a:off x="4233" y="739"/>
                <a:ext cx="74" cy="12"/>
              </a:xfrm>
              <a:custGeom>
                <a:avLst/>
                <a:gdLst>
                  <a:gd name="T0" fmla="*/ 0 w 363"/>
                  <a:gd name="T1" fmla="*/ 0 h 60"/>
                  <a:gd name="T2" fmla="*/ 0 w 363"/>
                  <a:gd name="T3" fmla="*/ 0 h 60"/>
                  <a:gd name="T4" fmla="*/ 0 w 363"/>
                  <a:gd name="T5" fmla="*/ 0 h 60"/>
                  <a:gd name="T6" fmla="*/ 0 w 363"/>
                  <a:gd name="T7" fmla="*/ 0 h 60"/>
                  <a:gd name="T8" fmla="*/ 0 w 363"/>
                  <a:gd name="T9" fmla="*/ 0 h 60"/>
                  <a:gd name="T10" fmla="*/ 0 60000 65536"/>
                  <a:gd name="T11" fmla="*/ 0 60000 65536"/>
                  <a:gd name="T12" fmla="*/ 0 60000 65536"/>
                  <a:gd name="T13" fmla="*/ 0 60000 65536"/>
                  <a:gd name="T14" fmla="*/ 0 60000 65536"/>
                  <a:gd name="T15" fmla="*/ 0 w 363"/>
                  <a:gd name="T16" fmla="*/ 0 h 60"/>
                  <a:gd name="T17" fmla="*/ 363 w 363"/>
                  <a:gd name="T18" fmla="*/ 60 h 60"/>
                </a:gdLst>
                <a:ahLst/>
                <a:cxnLst>
                  <a:cxn ang="T10">
                    <a:pos x="T0" y="T1"/>
                  </a:cxn>
                  <a:cxn ang="T11">
                    <a:pos x="T2" y="T3"/>
                  </a:cxn>
                  <a:cxn ang="T12">
                    <a:pos x="T4" y="T5"/>
                  </a:cxn>
                  <a:cxn ang="T13">
                    <a:pos x="T6" y="T7"/>
                  </a:cxn>
                  <a:cxn ang="T14">
                    <a:pos x="T8" y="T9"/>
                  </a:cxn>
                </a:cxnLst>
                <a:rect l="T15" t="T16" r="T17" b="T18"/>
                <a:pathLst>
                  <a:path w="363" h="60">
                    <a:moveTo>
                      <a:pt x="363" y="0"/>
                    </a:moveTo>
                    <a:lnTo>
                      <a:pt x="313" y="55"/>
                    </a:lnTo>
                    <a:lnTo>
                      <a:pt x="6" y="60"/>
                    </a:lnTo>
                    <a:lnTo>
                      <a:pt x="0" y="0"/>
                    </a:lnTo>
                    <a:lnTo>
                      <a:pt x="363" y="0"/>
                    </a:lnTo>
                    <a:close/>
                  </a:path>
                </a:pathLst>
              </a:custGeom>
              <a:solidFill>
                <a:srgbClr val="D8D8D8"/>
              </a:solidFill>
              <a:ln w="9525">
                <a:noFill/>
                <a:round/>
                <a:headEnd/>
                <a:tailEnd/>
              </a:ln>
            </p:spPr>
            <p:txBody>
              <a:bodyPr/>
              <a:lstStyle/>
              <a:p>
                <a:endParaRPr lang="en-US"/>
              </a:p>
            </p:txBody>
          </p:sp>
          <p:sp>
            <p:nvSpPr>
              <p:cNvPr id="40529" name="Rectangle 312"/>
              <p:cNvSpPr>
                <a:spLocks noChangeArrowheads="1"/>
              </p:cNvSpPr>
              <p:nvPr/>
            </p:nvSpPr>
            <p:spPr bwMode="auto">
              <a:xfrm>
                <a:off x="4231" y="706"/>
                <a:ext cx="427" cy="11"/>
              </a:xfrm>
              <a:prstGeom prst="rect">
                <a:avLst/>
              </a:prstGeom>
              <a:solidFill>
                <a:srgbClr val="D8D8D8"/>
              </a:solidFill>
              <a:ln w="9525">
                <a:noFill/>
                <a:miter lim="800000"/>
                <a:headEnd/>
                <a:tailEnd/>
              </a:ln>
            </p:spPr>
            <p:txBody>
              <a:bodyPr/>
              <a:lstStyle/>
              <a:p>
                <a:endParaRPr lang="en-US" sz="2400">
                  <a:solidFill>
                    <a:schemeClr val="tx2"/>
                  </a:solidFill>
                  <a:latin typeface="Tahoma" pitchFamily="34" charset="0"/>
                </a:endParaRPr>
              </a:p>
            </p:txBody>
          </p:sp>
          <p:sp>
            <p:nvSpPr>
              <p:cNvPr id="40530" name="Rectangle 313"/>
              <p:cNvSpPr>
                <a:spLocks noChangeArrowheads="1"/>
              </p:cNvSpPr>
              <p:nvPr/>
            </p:nvSpPr>
            <p:spPr bwMode="auto">
              <a:xfrm>
                <a:off x="4297" y="713"/>
                <a:ext cx="13" cy="122"/>
              </a:xfrm>
              <a:prstGeom prst="rect">
                <a:avLst/>
              </a:prstGeom>
              <a:solidFill>
                <a:srgbClr val="D8D8D8"/>
              </a:solidFill>
              <a:ln w="9525">
                <a:noFill/>
                <a:miter lim="800000"/>
                <a:headEnd/>
                <a:tailEnd/>
              </a:ln>
            </p:spPr>
            <p:txBody>
              <a:bodyPr/>
              <a:lstStyle/>
              <a:p>
                <a:endParaRPr lang="en-US" sz="2400">
                  <a:solidFill>
                    <a:schemeClr val="tx2"/>
                  </a:solidFill>
                  <a:latin typeface="Tahoma" pitchFamily="34" charset="0"/>
                </a:endParaRPr>
              </a:p>
            </p:txBody>
          </p:sp>
          <p:sp>
            <p:nvSpPr>
              <p:cNvPr id="40531" name="Rectangle 314"/>
              <p:cNvSpPr>
                <a:spLocks noChangeArrowheads="1"/>
              </p:cNvSpPr>
              <p:nvPr/>
            </p:nvSpPr>
            <p:spPr bwMode="auto">
              <a:xfrm>
                <a:off x="4406" y="713"/>
                <a:ext cx="13" cy="122"/>
              </a:xfrm>
              <a:prstGeom prst="rect">
                <a:avLst/>
              </a:prstGeom>
              <a:solidFill>
                <a:srgbClr val="D8D8D8"/>
              </a:solidFill>
              <a:ln w="9525">
                <a:noFill/>
                <a:miter lim="800000"/>
                <a:headEnd/>
                <a:tailEnd/>
              </a:ln>
            </p:spPr>
            <p:txBody>
              <a:bodyPr/>
              <a:lstStyle/>
              <a:p>
                <a:endParaRPr lang="en-US" sz="2400">
                  <a:solidFill>
                    <a:schemeClr val="tx2"/>
                  </a:solidFill>
                  <a:latin typeface="Tahoma" pitchFamily="34" charset="0"/>
                </a:endParaRPr>
              </a:p>
            </p:txBody>
          </p:sp>
          <p:sp>
            <p:nvSpPr>
              <p:cNvPr id="40532" name="Rectangle 315"/>
              <p:cNvSpPr>
                <a:spLocks noChangeArrowheads="1"/>
              </p:cNvSpPr>
              <p:nvPr/>
            </p:nvSpPr>
            <p:spPr bwMode="auto">
              <a:xfrm>
                <a:off x="4646" y="713"/>
                <a:ext cx="30" cy="122"/>
              </a:xfrm>
              <a:prstGeom prst="rect">
                <a:avLst/>
              </a:prstGeom>
              <a:solidFill>
                <a:srgbClr val="D8D8D8"/>
              </a:solidFill>
              <a:ln w="9525">
                <a:noFill/>
                <a:miter lim="800000"/>
                <a:headEnd/>
                <a:tailEnd/>
              </a:ln>
            </p:spPr>
            <p:txBody>
              <a:bodyPr/>
              <a:lstStyle/>
              <a:p>
                <a:endParaRPr lang="en-US" sz="2400">
                  <a:solidFill>
                    <a:schemeClr val="tx2"/>
                  </a:solidFill>
                  <a:latin typeface="Tahoma" pitchFamily="34" charset="0"/>
                </a:endParaRPr>
              </a:p>
            </p:txBody>
          </p:sp>
          <p:sp>
            <p:nvSpPr>
              <p:cNvPr id="40533" name="Freeform 316"/>
              <p:cNvSpPr>
                <a:spLocks/>
              </p:cNvSpPr>
              <p:nvPr/>
            </p:nvSpPr>
            <p:spPr bwMode="auto">
              <a:xfrm>
                <a:off x="4371" y="740"/>
                <a:ext cx="193" cy="101"/>
              </a:xfrm>
              <a:custGeom>
                <a:avLst/>
                <a:gdLst>
                  <a:gd name="T0" fmla="*/ 0 w 953"/>
                  <a:gd name="T1" fmla="*/ 0 h 502"/>
                  <a:gd name="T2" fmla="*/ 0 w 953"/>
                  <a:gd name="T3" fmla="*/ 0 h 502"/>
                  <a:gd name="T4" fmla="*/ 0 w 953"/>
                  <a:gd name="T5" fmla="*/ 0 h 502"/>
                  <a:gd name="T6" fmla="*/ 0 w 953"/>
                  <a:gd name="T7" fmla="*/ 0 h 502"/>
                  <a:gd name="T8" fmla="*/ 0 w 953"/>
                  <a:gd name="T9" fmla="*/ 0 h 502"/>
                  <a:gd name="T10" fmla="*/ 0 60000 65536"/>
                  <a:gd name="T11" fmla="*/ 0 60000 65536"/>
                  <a:gd name="T12" fmla="*/ 0 60000 65536"/>
                  <a:gd name="T13" fmla="*/ 0 60000 65536"/>
                  <a:gd name="T14" fmla="*/ 0 60000 65536"/>
                  <a:gd name="T15" fmla="*/ 0 w 953"/>
                  <a:gd name="T16" fmla="*/ 0 h 502"/>
                  <a:gd name="T17" fmla="*/ 953 w 953"/>
                  <a:gd name="T18" fmla="*/ 502 h 502"/>
                </a:gdLst>
                <a:ahLst/>
                <a:cxnLst>
                  <a:cxn ang="T10">
                    <a:pos x="T0" y="T1"/>
                  </a:cxn>
                  <a:cxn ang="T11">
                    <a:pos x="T2" y="T3"/>
                  </a:cxn>
                  <a:cxn ang="T12">
                    <a:pos x="T4" y="T5"/>
                  </a:cxn>
                  <a:cxn ang="T13">
                    <a:pos x="T6" y="T7"/>
                  </a:cxn>
                  <a:cxn ang="T14">
                    <a:pos x="T8" y="T9"/>
                  </a:cxn>
                </a:cxnLst>
                <a:rect l="T15" t="T16" r="T17" b="T18"/>
                <a:pathLst>
                  <a:path w="953" h="502">
                    <a:moveTo>
                      <a:pt x="953" y="8"/>
                    </a:moveTo>
                    <a:lnTo>
                      <a:pt x="657" y="502"/>
                    </a:lnTo>
                    <a:lnTo>
                      <a:pt x="0" y="502"/>
                    </a:lnTo>
                    <a:lnTo>
                      <a:pt x="345" y="0"/>
                    </a:lnTo>
                    <a:lnTo>
                      <a:pt x="953" y="8"/>
                    </a:lnTo>
                    <a:close/>
                  </a:path>
                </a:pathLst>
              </a:custGeom>
              <a:solidFill>
                <a:srgbClr val="CCCCCC"/>
              </a:solidFill>
              <a:ln w="9525">
                <a:noFill/>
                <a:round/>
                <a:headEnd/>
                <a:tailEnd/>
              </a:ln>
            </p:spPr>
            <p:txBody>
              <a:bodyPr/>
              <a:lstStyle/>
              <a:p>
                <a:endParaRPr lang="en-US"/>
              </a:p>
            </p:txBody>
          </p:sp>
          <p:sp>
            <p:nvSpPr>
              <p:cNvPr id="40534" name="Rectangle 317"/>
              <p:cNvSpPr>
                <a:spLocks noChangeArrowheads="1"/>
              </p:cNvSpPr>
              <p:nvPr/>
            </p:nvSpPr>
            <p:spPr bwMode="auto">
              <a:xfrm>
                <a:off x="4212" y="703"/>
                <a:ext cx="24" cy="138"/>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535" name="Rectangle 318"/>
              <p:cNvSpPr>
                <a:spLocks noChangeArrowheads="1"/>
              </p:cNvSpPr>
              <p:nvPr/>
            </p:nvSpPr>
            <p:spPr bwMode="auto">
              <a:xfrm>
                <a:off x="4414" y="704"/>
                <a:ext cx="24" cy="13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536" name="Rectangle 319"/>
              <p:cNvSpPr>
                <a:spLocks noChangeArrowheads="1"/>
              </p:cNvSpPr>
              <p:nvPr/>
            </p:nvSpPr>
            <p:spPr bwMode="auto">
              <a:xfrm>
                <a:off x="4307" y="704"/>
                <a:ext cx="25" cy="13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537" name="Rectangle 320"/>
              <p:cNvSpPr>
                <a:spLocks noChangeArrowheads="1"/>
              </p:cNvSpPr>
              <p:nvPr/>
            </p:nvSpPr>
            <p:spPr bwMode="auto">
              <a:xfrm>
                <a:off x="4559" y="703"/>
                <a:ext cx="24" cy="134"/>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538" name="Rectangle 321"/>
              <p:cNvSpPr>
                <a:spLocks noChangeArrowheads="1"/>
              </p:cNvSpPr>
              <p:nvPr/>
            </p:nvSpPr>
            <p:spPr bwMode="auto">
              <a:xfrm>
                <a:off x="4656" y="704"/>
                <a:ext cx="24" cy="13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539" name="Rectangle 322"/>
              <p:cNvSpPr>
                <a:spLocks noChangeArrowheads="1"/>
              </p:cNvSpPr>
              <p:nvPr/>
            </p:nvSpPr>
            <p:spPr bwMode="auto">
              <a:xfrm>
                <a:off x="4430" y="729"/>
                <a:ext cx="134" cy="14"/>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540" name="Rectangle 323"/>
              <p:cNvSpPr>
                <a:spLocks noChangeArrowheads="1"/>
              </p:cNvSpPr>
              <p:nvPr/>
            </p:nvSpPr>
            <p:spPr bwMode="auto">
              <a:xfrm>
                <a:off x="4449" y="741"/>
                <a:ext cx="8" cy="115"/>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541" name="Rectangle 324"/>
              <p:cNvSpPr>
                <a:spLocks noChangeArrowheads="1"/>
              </p:cNvSpPr>
              <p:nvPr/>
            </p:nvSpPr>
            <p:spPr bwMode="auto">
              <a:xfrm>
                <a:off x="4541" y="741"/>
                <a:ext cx="8" cy="115"/>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542" name="Freeform 325"/>
              <p:cNvSpPr>
                <a:spLocks/>
              </p:cNvSpPr>
              <p:nvPr/>
            </p:nvSpPr>
            <p:spPr bwMode="auto">
              <a:xfrm>
                <a:off x="4154" y="679"/>
                <a:ext cx="576" cy="8"/>
              </a:xfrm>
              <a:custGeom>
                <a:avLst/>
                <a:gdLst>
                  <a:gd name="T0" fmla="*/ 0 w 2846"/>
                  <a:gd name="T1" fmla="*/ 0 h 40"/>
                  <a:gd name="T2" fmla="*/ 0 w 2846"/>
                  <a:gd name="T3" fmla="*/ 0 h 40"/>
                  <a:gd name="T4" fmla="*/ 0 w 2846"/>
                  <a:gd name="T5" fmla="*/ 0 h 40"/>
                  <a:gd name="T6" fmla="*/ 0 w 2846"/>
                  <a:gd name="T7" fmla="*/ 0 h 40"/>
                  <a:gd name="T8" fmla="*/ 0 w 2846"/>
                  <a:gd name="T9" fmla="*/ 0 h 40"/>
                  <a:gd name="T10" fmla="*/ 0 w 2846"/>
                  <a:gd name="T11" fmla="*/ 0 h 40"/>
                  <a:gd name="T12" fmla="*/ 0 60000 65536"/>
                  <a:gd name="T13" fmla="*/ 0 60000 65536"/>
                  <a:gd name="T14" fmla="*/ 0 60000 65536"/>
                  <a:gd name="T15" fmla="*/ 0 60000 65536"/>
                  <a:gd name="T16" fmla="*/ 0 60000 65536"/>
                  <a:gd name="T17" fmla="*/ 0 60000 65536"/>
                  <a:gd name="T18" fmla="*/ 0 w 2846"/>
                  <a:gd name="T19" fmla="*/ 0 h 40"/>
                  <a:gd name="T20" fmla="*/ 2846 w 2846"/>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2846" h="40">
                    <a:moveTo>
                      <a:pt x="2823" y="40"/>
                    </a:moveTo>
                    <a:lnTo>
                      <a:pt x="2846" y="0"/>
                    </a:lnTo>
                    <a:lnTo>
                      <a:pt x="0" y="0"/>
                    </a:lnTo>
                    <a:lnTo>
                      <a:pt x="36" y="40"/>
                    </a:lnTo>
                    <a:lnTo>
                      <a:pt x="2810" y="40"/>
                    </a:lnTo>
                    <a:lnTo>
                      <a:pt x="2823" y="40"/>
                    </a:lnTo>
                    <a:close/>
                  </a:path>
                </a:pathLst>
              </a:custGeom>
              <a:solidFill>
                <a:srgbClr val="000000"/>
              </a:solidFill>
              <a:ln w="9525">
                <a:noFill/>
                <a:round/>
                <a:headEnd/>
                <a:tailEnd/>
              </a:ln>
            </p:spPr>
            <p:txBody>
              <a:bodyPr/>
              <a:lstStyle/>
              <a:p>
                <a:endParaRPr lang="en-US"/>
              </a:p>
            </p:txBody>
          </p:sp>
          <p:sp>
            <p:nvSpPr>
              <p:cNvPr id="40543" name="Freeform 326"/>
              <p:cNvSpPr>
                <a:spLocks/>
              </p:cNvSpPr>
              <p:nvPr/>
            </p:nvSpPr>
            <p:spPr bwMode="auto">
              <a:xfrm>
                <a:off x="4182" y="699"/>
                <a:ext cx="536" cy="10"/>
              </a:xfrm>
              <a:custGeom>
                <a:avLst/>
                <a:gdLst>
                  <a:gd name="T0" fmla="*/ 0 w 2644"/>
                  <a:gd name="T1" fmla="*/ 0 h 48"/>
                  <a:gd name="T2" fmla="*/ 0 w 2644"/>
                  <a:gd name="T3" fmla="*/ 0 h 48"/>
                  <a:gd name="T4" fmla="*/ 0 w 2644"/>
                  <a:gd name="T5" fmla="*/ 0 h 48"/>
                  <a:gd name="T6" fmla="*/ 0 w 2644"/>
                  <a:gd name="T7" fmla="*/ 0 h 48"/>
                  <a:gd name="T8" fmla="*/ 0 w 2644"/>
                  <a:gd name="T9" fmla="*/ 0 h 48"/>
                  <a:gd name="T10" fmla="*/ 0 60000 65536"/>
                  <a:gd name="T11" fmla="*/ 0 60000 65536"/>
                  <a:gd name="T12" fmla="*/ 0 60000 65536"/>
                  <a:gd name="T13" fmla="*/ 0 60000 65536"/>
                  <a:gd name="T14" fmla="*/ 0 60000 65536"/>
                  <a:gd name="T15" fmla="*/ 0 w 2644"/>
                  <a:gd name="T16" fmla="*/ 0 h 48"/>
                  <a:gd name="T17" fmla="*/ 2644 w 2644"/>
                  <a:gd name="T18" fmla="*/ 48 h 48"/>
                </a:gdLst>
                <a:ahLst/>
                <a:cxnLst>
                  <a:cxn ang="T10">
                    <a:pos x="T0" y="T1"/>
                  </a:cxn>
                  <a:cxn ang="T11">
                    <a:pos x="T2" y="T3"/>
                  </a:cxn>
                  <a:cxn ang="T12">
                    <a:pos x="T4" y="T5"/>
                  </a:cxn>
                  <a:cxn ang="T13">
                    <a:pos x="T6" y="T7"/>
                  </a:cxn>
                  <a:cxn ang="T14">
                    <a:pos x="T8" y="T9"/>
                  </a:cxn>
                </a:cxnLst>
                <a:rect l="T15" t="T16" r="T17" b="T18"/>
                <a:pathLst>
                  <a:path w="2644" h="48">
                    <a:moveTo>
                      <a:pt x="2621" y="48"/>
                    </a:moveTo>
                    <a:lnTo>
                      <a:pt x="2644" y="0"/>
                    </a:lnTo>
                    <a:lnTo>
                      <a:pt x="0" y="0"/>
                    </a:lnTo>
                    <a:lnTo>
                      <a:pt x="31" y="48"/>
                    </a:lnTo>
                    <a:lnTo>
                      <a:pt x="2621" y="48"/>
                    </a:lnTo>
                    <a:close/>
                  </a:path>
                </a:pathLst>
              </a:custGeom>
              <a:solidFill>
                <a:srgbClr val="000000"/>
              </a:solidFill>
              <a:ln w="9525">
                <a:noFill/>
                <a:round/>
                <a:headEnd/>
                <a:tailEnd/>
              </a:ln>
            </p:spPr>
            <p:txBody>
              <a:bodyPr/>
              <a:lstStyle/>
              <a:p>
                <a:endParaRPr lang="en-US"/>
              </a:p>
            </p:txBody>
          </p:sp>
          <p:sp>
            <p:nvSpPr>
              <p:cNvPr id="40544" name="Rectangle 327"/>
              <p:cNvSpPr>
                <a:spLocks noChangeArrowheads="1"/>
              </p:cNvSpPr>
              <p:nvPr/>
            </p:nvSpPr>
            <p:spPr bwMode="auto">
              <a:xfrm>
                <a:off x="4466" y="757"/>
                <a:ext cx="67" cy="7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545" name="Rectangle 328"/>
              <p:cNvSpPr>
                <a:spLocks noChangeArrowheads="1"/>
              </p:cNvSpPr>
              <p:nvPr/>
            </p:nvSpPr>
            <p:spPr bwMode="auto">
              <a:xfrm>
                <a:off x="4473" y="763"/>
                <a:ext cx="22" cy="71"/>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546" name="Rectangle 329"/>
              <p:cNvSpPr>
                <a:spLocks noChangeArrowheads="1"/>
              </p:cNvSpPr>
              <p:nvPr/>
            </p:nvSpPr>
            <p:spPr bwMode="auto">
              <a:xfrm>
                <a:off x="4503" y="763"/>
                <a:ext cx="22" cy="71"/>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547" name="Rectangle 330"/>
              <p:cNvSpPr>
                <a:spLocks noChangeArrowheads="1"/>
              </p:cNvSpPr>
              <p:nvPr/>
            </p:nvSpPr>
            <p:spPr bwMode="auto">
              <a:xfrm>
                <a:off x="4605" y="746"/>
                <a:ext cx="27" cy="28"/>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548" name="Rectangle 331"/>
              <p:cNvSpPr>
                <a:spLocks noChangeArrowheads="1"/>
              </p:cNvSpPr>
              <p:nvPr/>
            </p:nvSpPr>
            <p:spPr bwMode="auto">
              <a:xfrm>
                <a:off x="4596" y="734"/>
                <a:ext cx="44" cy="7"/>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549" name="Rectangle 332"/>
              <p:cNvSpPr>
                <a:spLocks noChangeArrowheads="1"/>
              </p:cNvSpPr>
              <p:nvPr/>
            </p:nvSpPr>
            <p:spPr bwMode="auto">
              <a:xfrm>
                <a:off x="4604" y="781"/>
                <a:ext cx="4" cy="5"/>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550" name="Rectangle 333"/>
              <p:cNvSpPr>
                <a:spLocks noChangeArrowheads="1"/>
              </p:cNvSpPr>
              <p:nvPr/>
            </p:nvSpPr>
            <p:spPr bwMode="auto">
              <a:xfrm>
                <a:off x="4612" y="781"/>
                <a:ext cx="5" cy="5"/>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551" name="Rectangle 334"/>
              <p:cNvSpPr>
                <a:spLocks noChangeArrowheads="1"/>
              </p:cNvSpPr>
              <p:nvPr/>
            </p:nvSpPr>
            <p:spPr bwMode="auto">
              <a:xfrm>
                <a:off x="4620" y="781"/>
                <a:ext cx="5" cy="5"/>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552" name="Rectangle 335"/>
              <p:cNvSpPr>
                <a:spLocks noChangeArrowheads="1"/>
              </p:cNvSpPr>
              <p:nvPr/>
            </p:nvSpPr>
            <p:spPr bwMode="auto">
              <a:xfrm>
                <a:off x="4628" y="781"/>
                <a:ext cx="5" cy="5"/>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553" name="Rectangle 336"/>
              <p:cNvSpPr>
                <a:spLocks noChangeArrowheads="1"/>
              </p:cNvSpPr>
              <p:nvPr/>
            </p:nvSpPr>
            <p:spPr bwMode="auto">
              <a:xfrm>
                <a:off x="4604" y="790"/>
                <a:ext cx="4" cy="4"/>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554" name="Rectangle 337"/>
              <p:cNvSpPr>
                <a:spLocks noChangeArrowheads="1"/>
              </p:cNvSpPr>
              <p:nvPr/>
            </p:nvSpPr>
            <p:spPr bwMode="auto">
              <a:xfrm>
                <a:off x="4612" y="790"/>
                <a:ext cx="5" cy="4"/>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555" name="Rectangle 338"/>
              <p:cNvSpPr>
                <a:spLocks noChangeArrowheads="1"/>
              </p:cNvSpPr>
              <p:nvPr/>
            </p:nvSpPr>
            <p:spPr bwMode="auto">
              <a:xfrm>
                <a:off x="4620" y="790"/>
                <a:ext cx="5" cy="4"/>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556" name="Rectangle 339"/>
              <p:cNvSpPr>
                <a:spLocks noChangeArrowheads="1"/>
              </p:cNvSpPr>
              <p:nvPr/>
            </p:nvSpPr>
            <p:spPr bwMode="auto">
              <a:xfrm>
                <a:off x="4628" y="790"/>
                <a:ext cx="5" cy="4"/>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557" name="Rectangle 340"/>
              <p:cNvSpPr>
                <a:spLocks noChangeArrowheads="1"/>
              </p:cNvSpPr>
              <p:nvPr/>
            </p:nvSpPr>
            <p:spPr bwMode="auto">
              <a:xfrm>
                <a:off x="4604" y="798"/>
                <a:ext cx="4" cy="4"/>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558" name="Rectangle 341"/>
              <p:cNvSpPr>
                <a:spLocks noChangeArrowheads="1"/>
              </p:cNvSpPr>
              <p:nvPr/>
            </p:nvSpPr>
            <p:spPr bwMode="auto">
              <a:xfrm>
                <a:off x="4612" y="798"/>
                <a:ext cx="5" cy="4"/>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559" name="Rectangle 342"/>
              <p:cNvSpPr>
                <a:spLocks noChangeArrowheads="1"/>
              </p:cNvSpPr>
              <p:nvPr/>
            </p:nvSpPr>
            <p:spPr bwMode="auto">
              <a:xfrm>
                <a:off x="4620" y="798"/>
                <a:ext cx="5" cy="4"/>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560" name="Rectangle 343"/>
              <p:cNvSpPr>
                <a:spLocks noChangeArrowheads="1"/>
              </p:cNvSpPr>
              <p:nvPr/>
            </p:nvSpPr>
            <p:spPr bwMode="auto">
              <a:xfrm>
                <a:off x="4628" y="798"/>
                <a:ext cx="5" cy="4"/>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561" name="Freeform 344"/>
              <p:cNvSpPr>
                <a:spLocks/>
              </p:cNvSpPr>
              <p:nvPr/>
            </p:nvSpPr>
            <p:spPr bwMode="auto">
              <a:xfrm>
                <a:off x="4261" y="853"/>
                <a:ext cx="489" cy="10"/>
              </a:xfrm>
              <a:custGeom>
                <a:avLst/>
                <a:gdLst>
                  <a:gd name="T0" fmla="*/ 0 w 2413"/>
                  <a:gd name="T1" fmla="*/ 0 h 47"/>
                  <a:gd name="T2" fmla="*/ 0 w 2413"/>
                  <a:gd name="T3" fmla="*/ 0 h 47"/>
                  <a:gd name="T4" fmla="*/ 0 w 2413"/>
                  <a:gd name="T5" fmla="*/ 0 h 47"/>
                  <a:gd name="T6" fmla="*/ 0 w 2413"/>
                  <a:gd name="T7" fmla="*/ 0 h 47"/>
                  <a:gd name="T8" fmla="*/ 0 60000 65536"/>
                  <a:gd name="T9" fmla="*/ 0 60000 65536"/>
                  <a:gd name="T10" fmla="*/ 0 60000 65536"/>
                  <a:gd name="T11" fmla="*/ 0 60000 65536"/>
                  <a:gd name="T12" fmla="*/ 0 w 2413"/>
                  <a:gd name="T13" fmla="*/ 0 h 47"/>
                  <a:gd name="T14" fmla="*/ 2413 w 2413"/>
                  <a:gd name="T15" fmla="*/ 47 h 47"/>
                </a:gdLst>
                <a:ahLst/>
                <a:cxnLst>
                  <a:cxn ang="T8">
                    <a:pos x="T0" y="T1"/>
                  </a:cxn>
                  <a:cxn ang="T9">
                    <a:pos x="T2" y="T3"/>
                  </a:cxn>
                  <a:cxn ang="T10">
                    <a:pos x="T4" y="T5"/>
                  </a:cxn>
                  <a:cxn ang="T11">
                    <a:pos x="T6" y="T7"/>
                  </a:cxn>
                </a:cxnLst>
                <a:rect l="T12" t="T13" r="T14" b="T15"/>
                <a:pathLst>
                  <a:path w="2413" h="47">
                    <a:moveTo>
                      <a:pt x="2413" y="7"/>
                    </a:moveTo>
                    <a:lnTo>
                      <a:pt x="0" y="0"/>
                    </a:lnTo>
                    <a:lnTo>
                      <a:pt x="0" y="47"/>
                    </a:lnTo>
                    <a:lnTo>
                      <a:pt x="2413" y="7"/>
                    </a:lnTo>
                    <a:close/>
                  </a:path>
                </a:pathLst>
              </a:custGeom>
              <a:solidFill>
                <a:srgbClr val="000000"/>
              </a:solidFill>
              <a:ln w="9525">
                <a:noFill/>
                <a:round/>
                <a:headEnd/>
                <a:tailEnd/>
              </a:ln>
            </p:spPr>
            <p:txBody>
              <a:bodyPr/>
              <a:lstStyle/>
              <a:p>
                <a:endParaRPr lang="en-US"/>
              </a:p>
            </p:txBody>
          </p:sp>
          <p:sp>
            <p:nvSpPr>
              <p:cNvPr id="40562" name="Freeform 345"/>
              <p:cNvSpPr>
                <a:spLocks/>
              </p:cNvSpPr>
              <p:nvPr/>
            </p:nvSpPr>
            <p:spPr bwMode="auto">
              <a:xfrm>
                <a:off x="4099" y="869"/>
                <a:ext cx="498" cy="18"/>
              </a:xfrm>
              <a:custGeom>
                <a:avLst/>
                <a:gdLst>
                  <a:gd name="T0" fmla="*/ 0 w 2454"/>
                  <a:gd name="T1" fmla="*/ 0 h 93"/>
                  <a:gd name="T2" fmla="*/ 0 w 2454"/>
                  <a:gd name="T3" fmla="*/ 0 h 93"/>
                  <a:gd name="T4" fmla="*/ 0 w 2454"/>
                  <a:gd name="T5" fmla="*/ 0 h 93"/>
                  <a:gd name="T6" fmla="*/ 0 w 2454"/>
                  <a:gd name="T7" fmla="*/ 0 h 93"/>
                  <a:gd name="T8" fmla="*/ 0 60000 65536"/>
                  <a:gd name="T9" fmla="*/ 0 60000 65536"/>
                  <a:gd name="T10" fmla="*/ 0 60000 65536"/>
                  <a:gd name="T11" fmla="*/ 0 60000 65536"/>
                  <a:gd name="T12" fmla="*/ 0 w 2454"/>
                  <a:gd name="T13" fmla="*/ 0 h 93"/>
                  <a:gd name="T14" fmla="*/ 2454 w 2454"/>
                  <a:gd name="T15" fmla="*/ 93 h 93"/>
                </a:gdLst>
                <a:ahLst/>
                <a:cxnLst>
                  <a:cxn ang="T8">
                    <a:pos x="T0" y="T1"/>
                  </a:cxn>
                  <a:cxn ang="T9">
                    <a:pos x="T2" y="T3"/>
                  </a:cxn>
                  <a:cxn ang="T10">
                    <a:pos x="T4" y="T5"/>
                  </a:cxn>
                  <a:cxn ang="T11">
                    <a:pos x="T6" y="T7"/>
                  </a:cxn>
                </a:cxnLst>
                <a:rect l="T12" t="T13" r="T14" b="T15"/>
                <a:pathLst>
                  <a:path w="2454" h="93">
                    <a:moveTo>
                      <a:pt x="2454" y="47"/>
                    </a:moveTo>
                    <a:lnTo>
                      <a:pt x="0" y="0"/>
                    </a:lnTo>
                    <a:lnTo>
                      <a:pt x="0" y="93"/>
                    </a:lnTo>
                    <a:lnTo>
                      <a:pt x="2454" y="47"/>
                    </a:lnTo>
                    <a:close/>
                  </a:path>
                </a:pathLst>
              </a:custGeom>
              <a:solidFill>
                <a:srgbClr val="000000"/>
              </a:solidFill>
              <a:ln w="9525">
                <a:noFill/>
                <a:round/>
                <a:headEnd/>
                <a:tailEnd/>
              </a:ln>
            </p:spPr>
            <p:txBody>
              <a:bodyPr/>
              <a:lstStyle/>
              <a:p>
                <a:endParaRPr lang="en-US"/>
              </a:p>
            </p:txBody>
          </p:sp>
          <p:sp>
            <p:nvSpPr>
              <p:cNvPr id="40563" name="Rectangle 346"/>
              <p:cNvSpPr>
                <a:spLocks noChangeArrowheads="1"/>
              </p:cNvSpPr>
              <p:nvPr/>
            </p:nvSpPr>
            <p:spPr bwMode="auto">
              <a:xfrm>
                <a:off x="4194" y="734"/>
                <a:ext cx="206" cy="5"/>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564" name="Rectangle 347"/>
              <p:cNvSpPr>
                <a:spLocks noChangeArrowheads="1"/>
              </p:cNvSpPr>
              <p:nvPr/>
            </p:nvSpPr>
            <p:spPr bwMode="auto">
              <a:xfrm>
                <a:off x="4456" y="902"/>
                <a:ext cx="252" cy="18"/>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565" name="Rectangle 348"/>
              <p:cNvSpPr>
                <a:spLocks noChangeArrowheads="1"/>
              </p:cNvSpPr>
              <p:nvPr/>
            </p:nvSpPr>
            <p:spPr bwMode="auto">
              <a:xfrm>
                <a:off x="4485" y="790"/>
                <a:ext cx="6" cy="1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566" name="Rectangle 349"/>
              <p:cNvSpPr>
                <a:spLocks noChangeArrowheads="1"/>
              </p:cNvSpPr>
              <p:nvPr/>
            </p:nvSpPr>
            <p:spPr bwMode="auto">
              <a:xfrm>
                <a:off x="4506" y="790"/>
                <a:ext cx="7" cy="1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567" name="Freeform 350"/>
              <p:cNvSpPr>
                <a:spLocks/>
              </p:cNvSpPr>
              <p:nvPr/>
            </p:nvSpPr>
            <p:spPr bwMode="auto">
              <a:xfrm>
                <a:off x="4155" y="810"/>
                <a:ext cx="139" cy="24"/>
              </a:xfrm>
              <a:custGeom>
                <a:avLst/>
                <a:gdLst>
                  <a:gd name="T0" fmla="*/ 0 w 683"/>
                  <a:gd name="T1" fmla="*/ 0 h 120"/>
                  <a:gd name="T2" fmla="*/ 0 w 683"/>
                  <a:gd name="T3" fmla="*/ 0 h 120"/>
                  <a:gd name="T4" fmla="*/ 0 w 683"/>
                  <a:gd name="T5" fmla="*/ 0 h 120"/>
                  <a:gd name="T6" fmla="*/ 0 w 683"/>
                  <a:gd name="T7" fmla="*/ 0 h 120"/>
                  <a:gd name="T8" fmla="*/ 0 w 683"/>
                  <a:gd name="T9" fmla="*/ 0 h 120"/>
                  <a:gd name="T10" fmla="*/ 0 w 683"/>
                  <a:gd name="T11" fmla="*/ 0 h 120"/>
                  <a:gd name="T12" fmla="*/ 0 w 683"/>
                  <a:gd name="T13" fmla="*/ 0 h 120"/>
                  <a:gd name="T14" fmla="*/ 0 w 683"/>
                  <a:gd name="T15" fmla="*/ 0 h 120"/>
                  <a:gd name="T16" fmla="*/ 0 w 683"/>
                  <a:gd name="T17" fmla="*/ 0 h 120"/>
                  <a:gd name="T18" fmla="*/ 0 w 683"/>
                  <a:gd name="T19" fmla="*/ 0 h 120"/>
                  <a:gd name="T20" fmla="*/ 0 w 683"/>
                  <a:gd name="T21" fmla="*/ 0 h 120"/>
                  <a:gd name="T22" fmla="*/ 0 w 683"/>
                  <a:gd name="T23" fmla="*/ 0 h 120"/>
                  <a:gd name="T24" fmla="*/ 0 w 683"/>
                  <a:gd name="T25" fmla="*/ 0 h 120"/>
                  <a:gd name="T26" fmla="*/ 0 w 683"/>
                  <a:gd name="T27" fmla="*/ 0 h 120"/>
                  <a:gd name="T28" fmla="*/ 0 w 683"/>
                  <a:gd name="T29" fmla="*/ 0 h 120"/>
                  <a:gd name="T30" fmla="*/ 0 w 683"/>
                  <a:gd name="T31" fmla="*/ 0 h 1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83"/>
                  <a:gd name="T49" fmla="*/ 0 h 120"/>
                  <a:gd name="T50" fmla="*/ 683 w 683"/>
                  <a:gd name="T51" fmla="*/ 120 h 12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83" h="120">
                    <a:moveTo>
                      <a:pt x="12" y="68"/>
                    </a:moveTo>
                    <a:lnTo>
                      <a:pt x="62" y="18"/>
                    </a:lnTo>
                    <a:lnTo>
                      <a:pt x="125" y="0"/>
                    </a:lnTo>
                    <a:lnTo>
                      <a:pt x="193" y="18"/>
                    </a:lnTo>
                    <a:lnTo>
                      <a:pt x="234" y="50"/>
                    </a:lnTo>
                    <a:lnTo>
                      <a:pt x="261" y="68"/>
                    </a:lnTo>
                    <a:lnTo>
                      <a:pt x="297" y="68"/>
                    </a:lnTo>
                    <a:lnTo>
                      <a:pt x="332" y="68"/>
                    </a:lnTo>
                    <a:lnTo>
                      <a:pt x="409" y="5"/>
                    </a:lnTo>
                    <a:lnTo>
                      <a:pt x="516" y="9"/>
                    </a:lnTo>
                    <a:lnTo>
                      <a:pt x="572" y="50"/>
                    </a:lnTo>
                    <a:lnTo>
                      <a:pt x="620" y="50"/>
                    </a:lnTo>
                    <a:lnTo>
                      <a:pt x="670" y="71"/>
                    </a:lnTo>
                    <a:lnTo>
                      <a:pt x="683" y="120"/>
                    </a:lnTo>
                    <a:lnTo>
                      <a:pt x="0" y="120"/>
                    </a:lnTo>
                    <a:lnTo>
                      <a:pt x="12" y="68"/>
                    </a:lnTo>
                    <a:close/>
                  </a:path>
                </a:pathLst>
              </a:custGeom>
              <a:solidFill>
                <a:srgbClr val="FFFFFF"/>
              </a:solidFill>
              <a:ln w="9525">
                <a:noFill/>
                <a:round/>
                <a:headEnd/>
                <a:tailEnd/>
              </a:ln>
            </p:spPr>
            <p:txBody>
              <a:bodyPr/>
              <a:lstStyle/>
              <a:p>
                <a:endParaRPr lang="en-US"/>
              </a:p>
            </p:txBody>
          </p:sp>
          <p:sp>
            <p:nvSpPr>
              <p:cNvPr id="40568" name="Freeform 351"/>
              <p:cNvSpPr>
                <a:spLocks/>
              </p:cNvSpPr>
              <p:nvPr/>
            </p:nvSpPr>
            <p:spPr bwMode="auto">
              <a:xfrm>
                <a:off x="4154" y="805"/>
                <a:ext cx="141" cy="33"/>
              </a:xfrm>
              <a:custGeom>
                <a:avLst/>
                <a:gdLst>
                  <a:gd name="T0" fmla="*/ 0 w 694"/>
                  <a:gd name="T1" fmla="*/ 0 h 163"/>
                  <a:gd name="T2" fmla="*/ 0 w 694"/>
                  <a:gd name="T3" fmla="*/ 0 h 163"/>
                  <a:gd name="T4" fmla="*/ 0 w 694"/>
                  <a:gd name="T5" fmla="*/ 0 h 163"/>
                  <a:gd name="T6" fmla="*/ 0 w 694"/>
                  <a:gd name="T7" fmla="*/ 0 h 163"/>
                  <a:gd name="T8" fmla="*/ 0 w 694"/>
                  <a:gd name="T9" fmla="*/ 0 h 163"/>
                  <a:gd name="T10" fmla="*/ 0 w 694"/>
                  <a:gd name="T11" fmla="*/ 0 h 163"/>
                  <a:gd name="T12" fmla="*/ 0 w 694"/>
                  <a:gd name="T13" fmla="*/ 0 h 163"/>
                  <a:gd name="T14" fmla="*/ 0 w 694"/>
                  <a:gd name="T15" fmla="*/ 0 h 163"/>
                  <a:gd name="T16" fmla="*/ 0 w 694"/>
                  <a:gd name="T17" fmla="*/ 0 h 163"/>
                  <a:gd name="T18" fmla="*/ 0 w 694"/>
                  <a:gd name="T19" fmla="*/ 0 h 163"/>
                  <a:gd name="T20" fmla="*/ 0 w 694"/>
                  <a:gd name="T21" fmla="*/ 0 h 163"/>
                  <a:gd name="T22" fmla="*/ 0 w 694"/>
                  <a:gd name="T23" fmla="*/ 0 h 163"/>
                  <a:gd name="T24" fmla="*/ 0 w 694"/>
                  <a:gd name="T25" fmla="*/ 0 h 163"/>
                  <a:gd name="T26" fmla="*/ 0 w 694"/>
                  <a:gd name="T27" fmla="*/ 0 h 163"/>
                  <a:gd name="T28" fmla="*/ 0 w 694"/>
                  <a:gd name="T29" fmla="*/ 0 h 163"/>
                  <a:gd name="T30" fmla="*/ 0 w 694"/>
                  <a:gd name="T31" fmla="*/ 0 h 163"/>
                  <a:gd name="T32" fmla="*/ 0 w 694"/>
                  <a:gd name="T33" fmla="*/ 0 h 163"/>
                  <a:gd name="T34" fmla="*/ 0 w 694"/>
                  <a:gd name="T35" fmla="*/ 0 h 163"/>
                  <a:gd name="T36" fmla="*/ 0 w 694"/>
                  <a:gd name="T37" fmla="*/ 0 h 163"/>
                  <a:gd name="T38" fmla="*/ 0 w 694"/>
                  <a:gd name="T39" fmla="*/ 0 h 163"/>
                  <a:gd name="T40" fmla="*/ 0 w 694"/>
                  <a:gd name="T41" fmla="*/ 0 h 163"/>
                  <a:gd name="T42" fmla="*/ 0 w 694"/>
                  <a:gd name="T43" fmla="*/ 0 h 163"/>
                  <a:gd name="T44" fmla="*/ 0 w 694"/>
                  <a:gd name="T45" fmla="*/ 0 h 163"/>
                  <a:gd name="T46" fmla="*/ 0 w 694"/>
                  <a:gd name="T47" fmla="*/ 0 h 163"/>
                  <a:gd name="T48" fmla="*/ 0 w 694"/>
                  <a:gd name="T49" fmla="*/ 0 h 163"/>
                  <a:gd name="T50" fmla="*/ 0 w 694"/>
                  <a:gd name="T51" fmla="*/ 0 h 163"/>
                  <a:gd name="T52" fmla="*/ 0 w 694"/>
                  <a:gd name="T53" fmla="*/ 0 h 163"/>
                  <a:gd name="T54" fmla="*/ 0 w 694"/>
                  <a:gd name="T55" fmla="*/ 0 h 163"/>
                  <a:gd name="T56" fmla="*/ 0 w 694"/>
                  <a:gd name="T57" fmla="*/ 0 h 163"/>
                  <a:gd name="T58" fmla="*/ 0 w 694"/>
                  <a:gd name="T59" fmla="*/ 0 h 163"/>
                  <a:gd name="T60" fmla="*/ 0 w 694"/>
                  <a:gd name="T61" fmla="*/ 0 h 163"/>
                  <a:gd name="T62" fmla="*/ 0 w 694"/>
                  <a:gd name="T63" fmla="*/ 0 h 163"/>
                  <a:gd name="T64" fmla="*/ 0 w 694"/>
                  <a:gd name="T65" fmla="*/ 0 h 163"/>
                  <a:gd name="T66" fmla="*/ 0 w 694"/>
                  <a:gd name="T67" fmla="*/ 0 h 163"/>
                  <a:gd name="T68" fmla="*/ 0 w 694"/>
                  <a:gd name="T69" fmla="*/ 0 h 163"/>
                  <a:gd name="T70" fmla="*/ 0 w 694"/>
                  <a:gd name="T71" fmla="*/ 0 h 163"/>
                  <a:gd name="T72" fmla="*/ 0 w 694"/>
                  <a:gd name="T73" fmla="*/ 0 h 163"/>
                  <a:gd name="T74" fmla="*/ 0 w 694"/>
                  <a:gd name="T75" fmla="*/ 0 h 163"/>
                  <a:gd name="T76" fmla="*/ 0 w 694"/>
                  <a:gd name="T77" fmla="*/ 0 h 163"/>
                  <a:gd name="T78" fmla="*/ 0 w 694"/>
                  <a:gd name="T79" fmla="*/ 0 h 163"/>
                  <a:gd name="T80" fmla="*/ 0 w 694"/>
                  <a:gd name="T81" fmla="*/ 0 h 163"/>
                  <a:gd name="T82" fmla="*/ 0 w 694"/>
                  <a:gd name="T83" fmla="*/ 0 h 163"/>
                  <a:gd name="T84" fmla="*/ 0 w 694"/>
                  <a:gd name="T85" fmla="*/ 0 h 163"/>
                  <a:gd name="T86" fmla="*/ 0 w 694"/>
                  <a:gd name="T87" fmla="*/ 0 h 163"/>
                  <a:gd name="T88" fmla="*/ 0 w 694"/>
                  <a:gd name="T89" fmla="*/ 0 h 163"/>
                  <a:gd name="T90" fmla="*/ 0 w 694"/>
                  <a:gd name="T91" fmla="*/ 0 h 163"/>
                  <a:gd name="T92" fmla="*/ 0 w 694"/>
                  <a:gd name="T93" fmla="*/ 0 h 163"/>
                  <a:gd name="T94" fmla="*/ 0 w 694"/>
                  <a:gd name="T95" fmla="*/ 0 h 163"/>
                  <a:gd name="T96" fmla="*/ 0 w 694"/>
                  <a:gd name="T97" fmla="*/ 0 h 163"/>
                  <a:gd name="T98" fmla="*/ 0 w 694"/>
                  <a:gd name="T99" fmla="*/ 0 h 163"/>
                  <a:gd name="T100" fmla="*/ 0 w 694"/>
                  <a:gd name="T101" fmla="*/ 0 h 163"/>
                  <a:gd name="T102" fmla="*/ 0 w 694"/>
                  <a:gd name="T103" fmla="*/ 0 h 163"/>
                  <a:gd name="T104" fmla="*/ 0 w 694"/>
                  <a:gd name="T105" fmla="*/ 0 h 163"/>
                  <a:gd name="T106" fmla="*/ 0 w 694"/>
                  <a:gd name="T107" fmla="*/ 0 h 163"/>
                  <a:gd name="T108" fmla="*/ 0 w 694"/>
                  <a:gd name="T109" fmla="*/ 0 h 163"/>
                  <a:gd name="T110" fmla="*/ 0 w 694"/>
                  <a:gd name="T111" fmla="*/ 0 h 16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94"/>
                  <a:gd name="T169" fmla="*/ 0 h 163"/>
                  <a:gd name="T170" fmla="*/ 694 w 694"/>
                  <a:gd name="T171" fmla="*/ 163 h 16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94" h="163">
                    <a:moveTo>
                      <a:pt x="135" y="46"/>
                    </a:moveTo>
                    <a:lnTo>
                      <a:pt x="154" y="48"/>
                    </a:lnTo>
                    <a:lnTo>
                      <a:pt x="172" y="52"/>
                    </a:lnTo>
                    <a:lnTo>
                      <a:pt x="188" y="59"/>
                    </a:lnTo>
                    <a:lnTo>
                      <a:pt x="204" y="66"/>
                    </a:lnTo>
                    <a:lnTo>
                      <a:pt x="219" y="77"/>
                    </a:lnTo>
                    <a:lnTo>
                      <a:pt x="233" y="89"/>
                    </a:lnTo>
                    <a:lnTo>
                      <a:pt x="244" y="104"/>
                    </a:lnTo>
                    <a:lnTo>
                      <a:pt x="253" y="120"/>
                    </a:lnTo>
                    <a:lnTo>
                      <a:pt x="260" y="118"/>
                    </a:lnTo>
                    <a:lnTo>
                      <a:pt x="267" y="116"/>
                    </a:lnTo>
                    <a:lnTo>
                      <a:pt x="276" y="114"/>
                    </a:lnTo>
                    <a:lnTo>
                      <a:pt x="283" y="114"/>
                    </a:lnTo>
                    <a:lnTo>
                      <a:pt x="295" y="116"/>
                    </a:lnTo>
                    <a:lnTo>
                      <a:pt x="306" y="118"/>
                    </a:lnTo>
                    <a:lnTo>
                      <a:pt x="317" y="123"/>
                    </a:lnTo>
                    <a:lnTo>
                      <a:pt x="328" y="129"/>
                    </a:lnTo>
                    <a:lnTo>
                      <a:pt x="338" y="112"/>
                    </a:lnTo>
                    <a:lnTo>
                      <a:pt x="351" y="98"/>
                    </a:lnTo>
                    <a:lnTo>
                      <a:pt x="367" y="86"/>
                    </a:lnTo>
                    <a:lnTo>
                      <a:pt x="383" y="75"/>
                    </a:lnTo>
                    <a:lnTo>
                      <a:pt x="399" y="66"/>
                    </a:lnTo>
                    <a:lnTo>
                      <a:pt x="419" y="61"/>
                    </a:lnTo>
                    <a:lnTo>
                      <a:pt x="438" y="57"/>
                    </a:lnTo>
                    <a:lnTo>
                      <a:pt x="458" y="55"/>
                    </a:lnTo>
                    <a:lnTo>
                      <a:pt x="474" y="55"/>
                    </a:lnTo>
                    <a:lnTo>
                      <a:pt x="488" y="59"/>
                    </a:lnTo>
                    <a:lnTo>
                      <a:pt x="503" y="62"/>
                    </a:lnTo>
                    <a:lnTo>
                      <a:pt x="517" y="66"/>
                    </a:lnTo>
                    <a:lnTo>
                      <a:pt x="530" y="73"/>
                    </a:lnTo>
                    <a:lnTo>
                      <a:pt x="542" y="80"/>
                    </a:lnTo>
                    <a:lnTo>
                      <a:pt x="555" y="89"/>
                    </a:lnTo>
                    <a:lnTo>
                      <a:pt x="565" y="98"/>
                    </a:lnTo>
                    <a:lnTo>
                      <a:pt x="574" y="96"/>
                    </a:lnTo>
                    <a:lnTo>
                      <a:pt x="581" y="93"/>
                    </a:lnTo>
                    <a:lnTo>
                      <a:pt x="590" y="91"/>
                    </a:lnTo>
                    <a:lnTo>
                      <a:pt x="599" y="91"/>
                    </a:lnTo>
                    <a:lnTo>
                      <a:pt x="615" y="93"/>
                    </a:lnTo>
                    <a:lnTo>
                      <a:pt x="631" y="96"/>
                    </a:lnTo>
                    <a:lnTo>
                      <a:pt x="646" y="104"/>
                    </a:lnTo>
                    <a:lnTo>
                      <a:pt x="658" y="112"/>
                    </a:lnTo>
                    <a:lnTo>
                      <a:pt x="671" y="123"/>
                    </a:lnTo>
                    <a:lnTo>
                      <a:pt x="680" y="134"/>
                    </a:lnTo>
                    <a:lnTo>
                      <a:pt x="687" y="148"/>
                    </a:lnTo>
                    <a:lnTo>
                      <a:pt x="692" y="163"/>
                    </a:lnTo>
                    <a:lnTo>
                      <a:pt x="694" y="155"/>
                    </a:lnTo>
                    <a:lnTo>
                      <a:pt x="694" y="150"/>
                    </a:lnTo>
                    <a:lnTo>
                      <a:pt x="694" y="145"/>
                    </a:lnTo>
                    <a:lnTo>
                      <a:pt x="694" y="139"/>
                    </a:lnTo>
                    <a:lnTo>
                      <a:pt x="692" y="120"/>
                    </a:lnTo>
                    <a:lnTo>
                      <a:pt x="687" y="102"/>
                    </a:lnTo>
                    <a:lnTo>
                      <a:pt x="678" y="86"/>
                    </a:lnTo>
                    <a:lnTo>
                      <a:pt x="667" y="73"/>
                    </a:lnTo>
                    <a:lnTo>
                      <a:pt x="653" y="61"/>
                    </a:lnTo>
                    <a:lnTo>
                      <a:pt x="637" y="52"/>
                    </a:lnTo>
                    <a:lnTo>
                      <a:pt x="619" y="46"/>
                    </a:lnTo>
                    <a:lnTo>
                      <a:pt x="599" y="45"/>
                    </a:lnTo>
                    <a:lnTo>
                      <a:pt x="590" y="45"/>
                    </a:lnTo>
                    <a:lnTo>
                      <a:pt x="581" y="46"/>
                    </a:lnTo>
                    <a:lnTo>
                      <a:pt x="574" y="48"/>
                    </a:lnTo>
                    <a:lnTo>
                      <a:pt x="565" y="52"/>
                    </a:lnTo>
                    <a:lnTo>
                      <a:pt x="555" y="43"/>
                    </a:lnTo>
                    <a:lnTo>
                      <a:pt x="542" y="34"/>
                    </a:lnTo>
                    <a:lnTo>
                      <a:pt x="530" y="25"/>
                    </a:lnTo>
                    <a:lnTo>
                      <a:pt x="517" y="20"/>
                    </a:lnTo>
                    <a:lnTo>
                      <a:pt x="503" y="14"/>
                    </a:lnTo>
                    <a:lnTo>
                      <a:pt x="488" y="11"/>
                    </a:lnTo>
                    <a:lnTo>
                      <a:pt x="474" y="7"/>
                    </a:lnTo>
                    <a:lnTo>
                      <a:pt x="458" y="7"/>
                    </a:lnTo>
                    <a:lnTo>
                      <a:pt x="438" y="9"/>
                    </a:lnTo>
                    <a:lnTo>
                      <a:pt x="419" y="12"/>
                    </a:lnTo>
                    <a:lnTo>
                      <a:pt x="399" y="20"/>
                    </a:lnTo>
                    <a:lnTo>
                      <a:pt x="383" y="27"/>
                    </a:lnTo>
                    <a:lnTo>
                      <a:pt x="367" y="37"/>
                    </a:lnTo>
                    <a:lnTo>
                      <a:pt x="351" y="50"/>
                    </a:lnTo>
                    <a:lnTo>
                      <a:pt x="338" y="64"/>
                    </a:lnTo>
                    <a:lnTo>
                      <a:pt x="328" y="80"/>
                    </a:lnTo>
                    <a:lnTo>
                      <a:pt x="317" y="75"/>
                    </a:lnTo>
                    <a:lnTo>
                      <a:pt x="306" y="71"/>
                    </a:lnTo>
                    <a:lnTo>
                      <a:pt x="295" y="70"/>
                    </a:lnTo>
                    <a:lnTo>
                      <a:pt x="283" y="68"/>
                    </a:lnTo>
                    <a:lnTo>
                      <a:pt x="276" y="68"/>
                    </a:lnTo>
                    <a:lnTo>
                      <a:pt x="267" y="70"/>
                    </a:lnTo>
                    <a:lnTo>
                      <a:pt x="260" y="71"/>
                    </a:lnTo>
                    <a:lnTo>
                      <a:pt x="253" y="73"/>
                    </a:lnTo>
                    <a:lnTo>
                      <a:pt x="244" y="57"/>
                    </a:lnTo>
                    <a:lnTo>
                      <a:pt x="233" y="43"/>
                    </a:lnTo>
                    <a:lnTo>
                      <a:pt x="219" y="30"/>
                    </a:lnTo>
                    <a:lnTo>
                      <a:pt x="204" y="20"/>
                    </a:lnTo>
                    <a:lnTo>
                      <a:pt x="188" y="12"/>
                    </a:lnTo>
                    <a:lnTo>
                      <a:pt x="172" y="5"/>
                    </a:lnTo>
                    <a:lnTo>
                      <a:pt x="154" y="2"/>
                    </a:lnTo>
                    <a:lnTo>
                      <a:pt x="135" y="0"/>
                    </a:lnTo>
                    <a:lnTo>
                      <a:pt x="108" y="2"/>
                    </a:lnTo>
                    <a:lnTo>
                      <a:pt x="83" y="11"/>
                    </a:lnTo>
                    <a:lnTo>
                      <a:pt x="59" y="23"/>
                    </a:lnTo>
                    <a:lnTo>
                      <a:pt x="40" y="39"/>
                    </a:lnTo>
                    <a:lnTo>
                      <a:pt x="24" y="59"/>
                    </a:lnTo>
                    <a:lnTo>
                      <a:pt x="11" y="82"/>
                    </a:lnTo>
                    <a:lnTo>
                      <a:pt x="4" y="107"/>
                    </a:lnTo>
                    <a:lnTo>
                      <a:pt x="0" y="134"/>
                    </a:lnTo>
                    <a:lnTo>
                      <a:pt x="0" y="139"/>
                    </a:lnTo>
                    <a:lnTo>
                      <a:pt x="0" y="145"/>
                    </a:lnTo>
                    <a:lnTo>
                      <a:pt x="0" y="150"/>
                    </a:lnTo>
                    <a:lnTo>
                      <a:pt x="2" y="155"/>
                    </a:lnTo>
                    <a:lnTo>
                      <a:pt x="8" y="134"/>
                    </a:lnTo>
                    <a:lnTo>
                      <a:pt x="18" y="112"/>
                    </a:lnTo>
                    <a:lnTo>
                      <a:pt x="31" y="95"/>
                    </a:lnTo>
                    <a:lnTo>
                      <a:pt x="47" y="79"/>
                    </a:lnTo>
                    <a:lnTo>
                      <a:pt x="67" y="64"/>
                    </a:lnTo>
                    <a:lnTo>
                      <a:pt x="88" y="55"/>
                    </a:lnTo>
                    <a:lnTo>
                      <a:pt x="110" y="48"/>
                    </a:lnTo>
                    <a:lnTo>
                      <a:pt x="135" y="46"/>
                    </a:lnTo>
                    <a:close/>
                  </a:path>
                </a:pathLst>
              </a:custGeom>
              <a:solidFill>
                <a:srgbClr val="000000"/>
              </a:solidFill>
              <a:ln w="9525">
                <a:noFill/>
                <a:round/>
                <a:headEnd/>
                <a:tailEnd/>
              </a:ln>
            </p:spPr>
            <p:txBody>
              <a:bodyPr/>
              <a:lstStyle/>
              <a:p>
                <a:endParaRPr lang="en-US"/>
              </a:p>
            </p:txBody>
          </p:sp>
          <p:sp>
            <p:nvSpPr>
              <p:cNvPr id="40569" name="Freeform 352"/>
              <p:cNvSpPr>
                <a:spLocks/>
              </p:cNvSpPr>
              <p:nvPr/>
            </p:nvSpPr>
            <p:spPr bwMode="auto">
              <a:xfrm>
                <a:off x="4588" y="494"/>
                <a:ext cx="56" cy="58"/>
              </a:xfrm>
              <a:custGeom>
                <a:avLst/>
                <a:gdLst>
                  <a:gd name="T0" fmla="*/ 0 w 276"/>
                  <a:gd name="T1" fmla="*/ 0 h 286"/>
                  <a:gd name="T2" fmla="*/ 0 w 276"/>
                  <a:gd name="T3" fmla="*/ 0 h 286"/>
                  <a:gd name="T4" fmla="*/ 0 w 276"/>
                  <a:gd name="T5" fmla="*/ 0 h 286"/>
                  <a:gd name="T6" fmla="*/ 0 w 276"/>
                  <a:gd name="T7" fmla="*/ 0 h 286"/>
                  <a:gd name="T8" fmla="*/ 0 w 276"/>
                  <a:gd name="T9" fmla="*/ 0 h 286"/>
                  <a:gd name="T10" fmla="*/ 0 w 276"/>
                  <a:gd name="T11" fmla="*/ 0 h 286"/>
                  <a:gd name="T12" fmla="*/ 0 w 276"/>
                  <a:gd name="T13" fmla="*/ 0 h 286"/>
                  <a:gd name="T14" fmla="*/ 0 w 276"/>
                  <a:gd name="T15" fmla="*/ 0 h 286"/>
                  <a:gd name="T16" fmla="*/ 0 w 276"/>
                  <a:gd name="T17" fmla="*/ 0 h 286"/>
                  <a:gd name="T18" fmla="*/ 0 w 276"/>
                  <a:gd name="T19" fmla="*/ 0 h 286"/>
                  <a:gd name="T20" fmla="*/ 0 w 276"/>
                  <a:gd name="T21" fmla="*/ 0 h 286"/>
                  <a:gd name="T22" fmla="*/ 0 w 276"/>
                  <a:gd name="T23" fmla="*/ 0 h 286"/>
                  <a:gd name="T24" fmla="*/ 0 w 276"/>
                  <a:gd name="T25" fmla="*/ 0 h 286"/>
                  <a:gd name="T26" fmla="*/ 0 w 276"/>
                  <a:gd name="T27" fmla="*/ 0 h 286"/>
                  <a:gd name="T28" fmla="*/ 0 w 276"/>
                  <a:gd name="T29" fmla="*/ 0 h 286"/>
                  <a:gd name="T30" fmla="*/ 0 w 276"/>
                  <a:gd name="T31" fmla="*/ 0 h 286"/>
                  <a:gd name="T32" fmla="*/ 0 w 276"/>
                  <a:gd name="T33" fmla="*/ 0 h 286"/>
                  <a:gd name="T34" fmla="*/ 0 w 276"/>
                  <a:gd name="T35" fmla="*/ 0 h 286"/>
                  <a:gd name="T36" fmla="*/ 0 w 276"/>
                  <a:gd name="T37" fmla="*/ 0 h 286"/>
                  <a:gd name="T38" fmla="*/ 0 w 276"/>
                  <a:gd name="T39" fmla="*/ 0 h 286"/>
                  <a:gd name="T40" fmla="*/ 0 w 276"/>
                  <a:gd name="T41" fmla="*/ 0 h 286"/>
                  <a:gd name="T42" fmla="*/ 0 w 276"/>
                  <a:gd name="T43" fmla="*/ 0 h 286"/>
                  <a:gd name="T44" fmla="*/ 0 w 276"/>
                  <a:gd name="T45" fmla="*/ 0 h 286"/>
                  <a:gd name="T46" fmla="*/ 0 w 276"/>
                  <a:gd name="T47" fmla="*/ 0 h 286"/>
                  <a:gd name="T48" fmla="*/ 0 w 276"/>
                  <a:gd name="T49" fmla="*/ 0 h 286"/>
                  <a:gd name="T50" fmla="*/ 0 w 276"/>
                  <a:gd name="T51" fmla="*/ 0 h 286"/>
                  <a:gd name="T52" fmla="*/ 0 w 276"/>
                  <a:gd name="T53" fmla="*/ 0 h 286"/>
                  <a:gd name="T54" fmla="*/ 0 w 276"/>
                  <a:gd name="T55" fmla="*/ 0 h 286"/>
                  <a:gd name="T56" fmla="*/ 0 w 276"/>
                  <a:gd name="T57" fmla="*/ 0 h 28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76"/>
                  <a:gd name="T88" fmla="*/ 0 h 286"/>
                  <a:gd name="T89" fmla="*/ 276 w 276"/>
                  <a:gd name="T90" fmla="*/ 286 h 28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76" h="286">
                    <a:moveTo>
                      <a:pt x="276" y="52"/>
                    </a:moveTo>
                    <a:lnTo>
                      <a:pt x="242" y="43"/>
                    </a:lnTo>
                    <a:lnTo>
                      <a:pt x="208" y="32"/>
                    </a:lnTo>
                    <a:lnTo>
                      <a:pt x="174" y="20"/>
                    </a:lnTo>
                    <a:lnTo>
                      <a:pt x="138" y="9"/>
                    </a:lnTo>
                    <a:lnTo>
                      <a:pt x="104" y="2"/>
                    </a:lnTo>
                    <a:lnTo>
                      <a:pt x="68" y="0"/>
                    </a:lnTo>
                    <a:lnTo>
                      <a:pt x="34" y="7"/>
                    </a:lnTo>
                    <a:lnTo>
                      <a:pt x="0" y="23"/>
                    </a:lnTo>
                    <a:lnTo>
                      <a:pt x="2" y="82"/>
                    </a:lnTo>
                    <a:lnTo>
                      <a:pt x="7" y="154"/>
                    </a:lnTo>
                    <a:lnTo>
                      <a:pt x="13" y="227"/>
                    </a:lnTo>
                    <a:lnTo>
                      <a:pt x="15" y="286"/>
                    </a:lnTo>
                    <a:lnTo>
                      <a:pt x="25" y="277"/>
                    </a:lnTo>
                    <a:lnTo>
                      <a:pt x="36" y="270"/>
                    </a:lnTo>
                    <a:lnTo>
                      <a:pt x="47" y="263"/>
                    </a:lnTo>
                    <a:lnTo>
                      <a:pt x="57" y="257"/>
                    </a:lnTo>
                    <a:lnTo>
                      <a:pt x="52" y="214"/>
                    </a:lnTo>
                    <a:lnTo>
                      <a:pt x="47" y="163"/>
                    </a:lnTo>
                    <a:lnTo>
                      <a:pt x="40" y="111"/>
                    </a:lnTo>
                    <a:lnTo>
                      <a:pt x="34" y="70"/>
                    </a:lnTo>
                    <a:lnTo>
                      <a:pt x="61" y="50"/>
                    </a:lnTo>
                    <a:lnTo>
                      <a:pt x="91" y="41"/>
                    </a:lnTo>
                    <a:lnTo>
                      <a:pt x="120" y="37"/>
                    </a:lnTo>
                    <a:lnTo>
                      <a:pt x="152" y="39"/>
                    </a:lnTo>
                    <a:lnTo>
                      <a:pt x="183" y="43"/>
                    </a:lnTo>
                    <a:lnTo>
                      <a:pt x="215" y="48"/>
                    </a:lnTo>
                    <a:lnTo>
                      <a:pt x="245" y="52"/>
                    </a:lnTo>
                    <a:lnTo>
                      <a:pt x="276" y="52"/>
                    </a:lnTo>
                    <a:close/>
                  </a:path>
                </a:pathLst>
              </a:custGeom>
              <a:solidFill>
                <a:srgbClr val="000000"/>
              </a:solidFill>
              <a:ln w="9525">
                <a:noFill/>
                <a:round/>
                <a:headEnd/>
                <a:tailEnd/>
              </a:ln>
            </p:spPr>
            <p:txBody>
              <a:bodyPr/>
              <a:lstStyle/>
              <a:p>
                <a:endParaRPr lang="en-US"/>
              </a:p>
            </p:txBody>
          </p:sp>
          <p:sp>
            <p:nvSpPr>
              <p:cNvPr id="40570" name="Freeform 353"/>
              <p:cNvSpPr>
                <a:spLocks/>
              </p:cNvSpPr>
              <p:nvPr/>
            </p:nvSpPr>
            <p:spPr bwMode="auto">
              <a:xfrm>
                <a:off x="4613" y="501"/>
                <a:ext cx="59" cy="55"/>
              </a:xfrm>
              <a:custGeom>
                <a:avLst/>
                <a:gdLst>
                  <a:gd name="T0" fmla="*/ 0 w 293"/>
                  <a:gd name="T1" fmla="*/ 0 h 273"/>
                  <a:gd name="T2" fmla="*/ 0 w 293"/>
                  <a:gd name="T3" fmla="*/ 0 h 273"/>
                  <a:gd name="T4" fmla="*/ 0 w 293"/>
                  <a:gd name="T5" fmla="*/ 0 h 273"/>
                  <a:gd name="T6" fmla="*/ 0 w 293"/>
                  <a:gd name="T7" fmla="*/ 0 h 273"/>
                  <a:gd name="T8" fmla="*/ 0 w 293"/>
                  <a:gd name="T9" fmla="*/ 0 h 273"/>
                  <a:gd name="T10" fmla="*/ 0 w 293"/>
                  <a:gd name="T11" fmla="*/ 0 h 273"/>
                  <a:gd name="T12" fmla="*/ 0 w 293"/>
                  <a:gd name="T13" fmla="*/ 0 h 273"/>
                  <a:gd name="T14" fmla="*/ 0 w 293"/>
                  <a:gd name="T15" fmla="*/ 0 h 273"/>
                  <a:gd name="T16" fmla="*/ 0 w 293"/>
                  <a:gd name="T17" fmla="*/ 0 h 273"/>
                  <a:gd name="T18" fmla="*/ 0 w 293"/>
                  <a:gd name="T19" fmla="*/ 0 h 273"/>
                  <a:gd name="T20" fmla="*/ 0 w 293"/>
                  <a:gd name="T21" fmla="*/ 0 h 273"/>
                  <a:gd name="T22" fmla="*/ 0 w 293"/>
                  <a:gd name="T23" fmla="*/ 0 h 273"/>
                  <a:gd name="T24" fmla="*/ 0 w 293"/>
                  <a:gd name="T25" fmla="*/ 0 h 273"/>
                  <a:gd name="T26" fmla="*/ 0 w 293"/>
                  <a:gd name="T27" fmla="*/ 0 h 273"/>
                  <a:gd name="T28" fmla="*/ 0 w 293"/>
                  <a:gd name="T29" fmla="*/ 0 h 273"/>
                  <a:gd name="T30" fmla="*/ 0 w 293"/>
                  <a:gd name="T31" fmla="*/ 0 h 273"/>
                  <a:gd name="T32" fmla="*/ 0 w 293"/>
                  <a:gd name="T33" fmla="*/ 0 h 273"/>
                  <a:gd name="T34" fmla="*/ 0 w 293"/>
                  <a:gd name="T35" fmla="*/ 0 h 273"/>
                  <a:gd name="T36" fmla="*/ 0 w 293"/>
                  <a:gd name="T37" fmla="*/ 0 h 273"/>
                  <a:gd name="T38" fmla="*/ 0 w 293"/>
                  <a:gd name="T39" fmla="*/ 0 h 273"/>
                  <a:gd name="T40" fmla="*/ 0 w 293"/>
                  <a:gd name="T41" fmla="*/ 0 h 273"/>
                  <a:gd name="T42" fmla="*/ 0 w 293"/>
                  <a:gd name="T43" fmla="*/ 0 h 273"/>
                  <a:gd name="T44" fmla="*/ 0 w 293"/>
                  <a:gd name="T45" fmla="*/ 0 h 273"/>
                  <a:gd name="T46" fmla="*/ 0 w 293"/>
                  <a:gd name="T47" fmla="*/ 0 h 273"/>
                  <a:gd name="T48" fmla="*/ 0 w 293"/>
                  <a:gd name="T49" fmla="*/ 0 h 273"/>
                  <a:gd name="T50" fmla="*/ 0 w 293"/>
                  <a:gd name="T51" fmla="*/ 0 h 273"/>
                  <a:gd name="T52" fmla="*/ 0 w 293"/>
                  <a:gd name="T53" fmla="*/ 0 h 273"/>
                  <a:gd name="T54" fmla="*/ 0 w 293"/>
                  <a:gd name="T55" fmla="*/ 0 h 273"/>
                  <a:gd name="T56" fmla="*/ 0 w 293"/>
                  <a:gd name="T57" fmla="*/ 0 h 273"/>
                  <a:gd name="T58" fmla="*/ 0 w 293"/>
                  <a:gd name="T59" fmla="*/ 0 h 273"/>
                  <a:gd name="T60" fmla="*/ 0 w 293"/>
                  <a:gd name="T61" fmla="*/ 0 h 273"/>
                  <a:gd name="T62" fmla="*/ 0 w 293"/>
                  <a:gd name="T63" fmla="*/ 0 h 273"/>
                  <a:gd name="T64" fmla="*/ 0 w 293"/>
                  <a:gd name="T65" fmla="*/ 0 h 273"/>
                  <a:gd name="T66" fmla="*/ 0 w 293"/>
                  <a:gd name="T67" fmla="*/ 0 h 273"/>
                  <a:gd name="T68" fmla="*/ 0 w 293"/>
                  <a:gd name="T69" fmla="*/ 0 h 273"/>
                  <a:gd name="T70" fmla="*/ 0 w 293"/>
                  <a:gd name="T71" fmla="*/ 0 h 273"/>
                  <a:gd name="T72" fmla="*/ 0 w 293"/>
                  <a:gd name="T73" fmla="*/ 0 h 273"/>
                  <a:gd name="T74" fmla="*/ 0 w 293"/>
                  <a:gd name="T75" fmla="*/ 0 h 273"/>
                  <a:gd name="T76" fmla="*/ 0 w 293"/>
                  <a:gd name="T77" fmla="*/ 0 h 273"/>
                  <a:gd name="T78" fmla="*/ 0 w 293"/>
                  <a:gd name="T79" fmla="*/ 0 h 273"/>
                  <a:gd name="T80" fmla="*/ 0 w 293"/>
                  <a:gd name="T81" fmla="*/ 0 h 273"/>
                  <a:gd name="T82" fmla="*/ 0 w 293"/>
                  <a:gd name="T83" fmla="*/ 0 h 273"/>
                  <a:gd name="T84" fmla="*/ 0 w 293"/>
                  <a:gd name="T85" fmla="*/ 0 h 273"/>
                  <a:gd name="T86" fmla="*/ 0 w 293"/>
                  <a:gd name="T87" fmla="*/ 0 h 273"/>
                  <a:gd name="T88" fmla="*/ 0 w 293"/>
                  <a:gd name="T89" fmla="*/ 0 h 27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3"/>
                  <a:gd name="T136" fmla="*/ 0 h 273"/>
                  <a:gd name="T137" fmla="*/ 293 w 293"/>
                  <a:gd name="T138" fmla="*/ 273 h 27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3" h="273">
                    <a:moveTo>
                      <a:pt x="273" y="0"/>
                    </a:moveTo>
                    <a:lnTo>
                      <a:pt x="266" y="4"/>
                    </a:lnTo>
                    <a:lnTo>
                      <a:pt x="259" y="9"/>
                    </a:lnTo>
                    <a:lnTo>
                      <a:pt x="252" y="11"/>
                    </a:lnTo>
                    <a:lnTo>
                      <a:pt x="245" y="14"/>
                    </a:lnTo>
                    <a:lnTo>
                      <a:pt x="238" y="16"/>
                    </a:lnTo>
                    <a:lnTo>
                      <a:pt x="230" y="18"/>
                    </a:lnTo>
                    <a:lnTo>
                      <a:pt x="223" y="20"/>
                    </a:lnTo>
                    <a:lnTo>
                      <a:pt x="216" y="22"/>
                    </a:lnTo>
                    <a:lnTo>
                      <a:pt x="220" y="66"/>
                    </a:lnTo>
                    <a:lnTo>
                      <a:pt x="232" y="116"/>
                    </a:lnTo>
                    <a:lnTo>
                      <a:pt x="246" y="164"/>
                    </a:lnTo>
                    <a:lnTo>
                      <a:pt x="257" y="206"/>
                    </a:lnTo>
                    <a:lnTo>
                      <a:pt x="227" y="220"/>
                    </a:lnTo>
                    <a:lnTo>
                      <a:pt x="195" y="223"/>
                    </a:lnTo>
                    <a:lnTo>
                      <a:pt x="162" y="223"/>
                    </a:lnTo>
                    <a:lnTo>
                      <a:pt x="130" y="218"/>
                    </a:lnTo>
                    <a:lnTo>
                      <a:pt x="96" y="213"/>
                    </a:lnTo>
                    <a:lnTo>
                      <a:pt x="64" y="209"/>
                    </a:lnTo>
                    <a:lnTo>
                      <a:pt x="32" y="209"/>
                    </a:lnTo>
                    <a:lnTo>
                      <a:pt x="0" y="215"/>
                    </a:lnTo>
                    <a:lnTo>
                      <a:pt x="18" y="216"/>
                    </a:lnTo>
                    <a:lnTo>
                      <a:pt x="36" y="220"/>
                    </a:lnTo>
                    <a:lnTo>
                      <a:pt x="53" y="223"/>
                    </a:lnTo>
                    <a:lnTo>
                      <a:pt x="71" y="229"/>
                    </a:lnTo>
                    <a:lnTo>
                      <a:pt x="89" y="236"/>
                    </a:lnTo>
                    <a:lnTo>
                      <a:pt x="109" y="241"/>
                    </a:lnTo>
                    <a:lnTo>
                      <a:pt x="127" y="248"/>
                    </a:lnTo>
                    <a:lnTo>
                      <a:pt x="146" y="254"/>
                    </a:lnTo>
                    <a:lnTo>
                      <a:pt x="164" y="261"/>
                    </a:lnTo>
                    <a:lnTo>
                      <a:pt x="184" y="266"/>
                    </a:lnTo>
                    <a:lnTo>
                      <a:pt x="202" y="270"/>
                    </a:lnTo>
                    <a:lnTo>
                      <a:pt x="221" y="272"/>
                    </a:lnTo>
                    <a:lnTo>
                      <a:pt x="239" y="273"/>
                    </a:lnTo>
                    <a:lnTo>
                      <a:pt x="257" y="272"/>
                    </a:lnTo>
                    <a:lnTo>
                      <a:pt x="275" y="268"/>
                    </a:lnTo>
                    <a:lnTo>
                      <a:pt x="293" y="263"/>
                    </a:lnTo>
                    <a:lnTo>
                      <a:pt x="289" y="236"/>
                    </a:lnTo>
                    <a:lnTo>
                      <a:pt x="282" y="204"/>
                    </a:lnTo>
                    <a:lnTo>
                      <a:pt x="272" y="168"/>
                    </a:lnTo>
                    <a:lnTo>
                      <a:pt x="263" y="131"/>
                    </a:lnTo>
                    <a:lnTo>
                      <a:pt x="255" y="95"/>
                    </a:lnTo>
                    <a:lnTo>
                      <a:pt x="254" y="59"/>
                    </a:lnTo>
                    <a:lnTo>
                      <a:pt x="259" y="27"/>
                    </a:lnTo>
                    <a:lnTo>
                      <a:pt x="273" y="0"/>
                    </a:lnTo>
                    <a:close/>
                  </a:path>
                </a:pathLst>
              </a:custGeom>
              <a:solidFill>
                <a:srgbClr val="000000"/>
              </a:solidFill>
              <a:ln w="9525">
                <a:noFill/>
                <a:round/>
                <a:headEnd/>
                <a:tailEnd/>
              </a:ln>
            </p:spPr>
            <p:txBody>
              <a:bodyPr/>
              <a:lstStyle/>
              <a:p>
                <a:endParaRPr lang="en-US"/>
              </a:p>
            </p:txBody>
          </p:sp>
          <p:sp>
            <p:nvSpPr>
              <p:cNvPr id="40571" name="Freeform 354"/>
              <p:cNvSpPr>
                <a:spLocks/>
              </p:cNvSpPr>
              <p:nvPr/>
            </p:nvSpPr>
            <p:spPr bwMode="auto">
              <a:xfrm>
                <a:off x="4595" y="502"/>
                <a:ext cx="70" cy="44"/>
              </a:xfrm>
              <a:custGeom>
                <a:avLst/>
                <a:gdLst>
                  <a:gd name="T0" fmla="*/ 0 w 345"/>
                  <a:gd name="T1" fmla="*/ 0 h 220"/>
                  <a:gd name="T2" fmla="*/ 0 w 345"/>
                  <a:gd name="T3" fmla="*/ 0 h 220"/>
                  <a:gd name="T4" fmla="*/ 0 w 345"/>
                  <a:gd name="T5" fmla="*/ 0 h 220"/>
                  <a:gd name="T6" fmla="*/ 0 w 345"/>
                  <a:gd name="T7" fmla="*/ 0 h 220"/>
                  <a:gd name="T8" fmla="*/ 0 w 345"/>
                  <a:gd name="T9" fmla="*/ 0 h 220"/>
                  <a:gd name="T10" fmla="*/ 0 w 345"/>
                  <a:gd name="T11" fmla="*/ 0 h 220"/>
                  <a:gd name="T12" fmla="*/ 0 w 345"/>
                  <a:gd name="T13" fmla="*/ 0 h 220"/>
                  <a:gd name="T14" fmla="*/ 0 w 345"/>
                  <a:gd name="T15" fmla="*/ 0 h 220"/>
                  <a:gd name="T16" fmla="*/ 0 w 345"/>
                  <a:gd name="T17" fmla="*/ 0 h 220"/>
                  <a:gd name="T18" fmla="*/ 0 w 345"/>
                  <a:gd name="T19" fmla="*/ 0 h 220"/>
                  <a:gd name="T20" fmla="*/ 0 w 345"/>
                  <a:gd name="T21" fmla="*/ 0 h 220"/>
                  <a:gd name="T22" fmla="*/ 0 w 345"/>
                  <a:gd name="T23" fmla="*/ 0 h 220"/>
                  <a:gd name="T24" fmla="*/ 0 w 345"/>
                  <a:gd name="T25" fmla="*/ 0 h 220"/>
                  <a:gd name="T26" fmla="*/ 0 w 345"/>
                  <a:gd name="T27" fmla="*/ 0 h 220"/>
                  <a:gd name="T28" fmla="*/ 0 w 345"/>
                  <a:gd name="T29" fmla="*/ 0 h 220"/>
                  <a:gd name="T30" fmla="*/ 0 w 345"/>
                  <a:gd name="T31" fmla="*/ 0 h 220"/>
                  <a:gd name="T32" fmla="*/ 0 w 345"/>
                  <a:gd name="T33" fmla="*/ 0 h 220"/>
                  <a:gd name="T34" fmla="*/ 0 w 345"/>
                  <a:gd name="T35" fmla="*/ 0 h 220"/>
                  <a:gd name="T36" fmla="*/ 0 w 345"/>
                  <a:gd name="T37" fmla="*/ 0 h 220"/>
                  <a:gd name="T38" fmla="*/ 0 w 345"/>
                  <a:gd name="T39" fmla="*/ 0 h 220"/>
                  <a:gd name="T40" fmla="*/ 0 w 345"/>
                  <a:gd name="T41" fmla="*/ 0 h 220"/>
                  <a:gd name="T42" fmla="*/ 0 w 345"/>
                  <a:gd name="T43" fmla="*/ 0 h 220"/>
                  <a:gd name="T44" fmla="*/ 0 w 345"/>
                  <a:gd name="T45" fmla="*/ 0 h 220"/>
                  <a:gd name="T46" fmla="*/ 0 w 345"/>
                  <a:gd name="T47" fmla="*/ 0 h 220"/>
                  <a:gd name="T48" fmla="*/ 0 w 345"/>
                  <a:gd name="T49" fmla="*/ 0 h 220"/>
                  <a:gd name="T50" fmla="*/ 0 w 345"/>
                  <a:gd name="T51" fmla="*/ 0 h 220"/>
                  <a:gd name="T52" fmla="*/ 0 w 345"/>
                  <a:gd name="T53" fmla="*/ 0 h 220"/>
                  <a:gd name="T54" fmla="*/ 0 w 345"/>
                  <a:gd name="T55" fmla="*/ 0 h 220"/>
                  <a:gd name="T56" fmla="*/ 0 w 345"/>
                  <a:gd name="T57" fmla="*/ 0 h 220"/>
                  <a:gd name="T58" fmla="*/ 0 w 345"/>
                  <a:gd name="T59" fmla="*/ 0 h 220"/>
                  <a:gd name="T60" fmla="*/ 0 w 345"/>
                  <a:gd name="T61" fmla="*/ 0 h 220"/>
                  <a:gd name="T62" fmla="*/ 0 w 345"/>
                  <a:gd name="T63" fmla="*/ 0 h 220"/>
                  <a:gd name="T64" fmla="*/ 0 w 345"/>
                  <a:gd name="T65" fmla="*/ 0 h 220"/>
                  <a:gd name="T66" fmla="*/ 0 w 345"/>
                  <a:gd name="T67" fmla="*/ 0 h 220"/>
                  <a:gd name="T68" fmla="*/ 0 w 345"/>
                  <a:gd name="T69" fmla="*/ 0 h 220"/>
                  <a:gd name="T70" fmla="*/ 0 w 345"/>
                  <a:gd name="T71" fmla="*/ 0 h 220"/>
                  <a:gd name="T72" fmla="*/ 0 w 345"/>
                  <a:gd name="T73" fmla="*/ 0 h 220"/>
                  <a:gd name="T74" fmla="*/ 0 w 345"/>
                  <a:gd name="T75" fmla="*/ 0 h 220"/>
                  <a:gd name="T76" fmla="*/ 0 w 345"/>
                  <a:gd name="T77" fmla="*/ 0 h 220"/>
                  <a:gd name="T78" fmla="*/ 0 w 345"/>
                  <a:gd name="T79" fmla="*/ 0 h 220"/>
                  <a:gd name="T80" fmla="*/ 0 w 345"/>
                  <a:gd name="T81" fmla="*/ 0 h 22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45"/>
                  <a:gd name="T124" fmla="*/ 0 h 220"/>
                  <a:gd name="T125" fmla="*/ 345 w 345"/>
                  <a:gd name="T126" fmla="*/ 220 h 22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45" h="220">
                    <a:moveTo>
                      <a:pt x="345" y="201"/>
                    </a:moveTo>
                    <a:lnTo>
                      <a:pt x="334" y="159"/>
                    </a:lnTo>
                    <a:lnTo>
                      <a:pt x="320" y="111"/>
                    </a:lnTo>
                    <a:lnTo>
                      <a:pt x="308" y="61"/>
                    </a:lnTo>
                    <a:lnTo>
                      <a:pt x="304" y="17"/>
                    </a:lnTo>
                    <a:lnTo>
                      <a:pt x="297" y="18"/>
                    </a:lnTo>
                    <a:lnTo>
                      <a:pt x="288" y="18"/>
                    </a:lnTo>
                    <a:lnTo>
                      <a:pt x="281" y="18"/>
                    </a:lnTo>
                    <a:lnTo>
                      <a:pt x="274" y="18"/>
                    </a:lnTo>
                    <a:lnTo>
                      <a:pt x="265" y="18"/>
                    </a:lnTo>
                    <a:lnTo>
                      <a:pt x="258" y="17"/>
                    </a:lnTo>
                    <a:lnTo>
                      <a:pt x="249" y="17"/>
                    </a:lnTo>
                    <a:lnTo>
                      <a:pt x="242" y="15"/>
                    </a:lnTo>
                    <a:lnTo>
                      <a:pt x="211" y="15"/>
                    </a:lnTo>
                    <a:lnTo>
                      <a:pt x="181" y="11"/>
                    </a:lnTo>
                    <a:lnTo>
                      <a:pt x="149" y="6"/>
                    </a:lnTo>
                    <a:lnTo>
                      <a:pt x="118" y="2"/>
                    </a:lnTo>
                    <a:lnTo>
                      <a:pt x="86" y="0"/>
                    </a:lnTo>
                    <a:lnTo>
                      <a:pt x="57" y="4"/>
                    </a:lnTo>
                    <a:lnTo>
                      <a:pt x="27" y="13"/>
                    </a:lnTo>
                    <a:lnTo>
                      <a:pt x="0" y="33"/>
                    </a:lnTo>
                    <a:lnTo>
                      <a:pt x="6" y="74"/>
                    </a:lnTo>
                    <a:lnTo>
                      <a:pt x="13" y="126"/>
                    </a:lnTo>
                    <a:lnTo>
                      <a:pt x="18" y="177"/>
                    </a:lnTo>
                    <a:lnTo>
                      <a:pt x="23" y="220"/>
                    </a:lnTo>
                    <a:lnTo>
                      <a:pt x="32" y="217"/>
                    </a:lnTo>
                    <a:lnTo>
                      <a:pt x="40" y="215"/>
                    </a:lnTo>
                    <a:lnTo>
                      <a:pt x="48" y="213"/>
                    </a:lnTo>
                    <a:lnTo>
                      <a:pt x="56" y="211"/>
                    </a:lnTo>
                    <a:lnTo>
                      <a:pt x="65" y="210"/>
                    </a:lnTo>
                    <a:lnTo>
                      <a:pt x="72" y="210"/>
                    </a:lnTo>
                    <a:lnTo>
                      <a:pt x="81" y="210"/>
                    </a:lnTo>
                    <a:lnTo>
                      <a:pt x="88" y="210"/>
                    </a:lnTo>
                    <a:lnTo>
                      <a:pt x="120" y="204"/>
                    </a:lnTo>
                    <a:lnTo>
                      <a:pt x="152" y="204"/>
                    </a:lnTo>
                    <a:lnTo>
                      <a:pt x="184" y="208"/>
                    </a:lnTo>
                    <a:lnTo>
                      <a:pt x="218" y="213"/>
                    </a:lnTo>
                    <a:lnTo>
                      <a:pt x="250" y="218"/>
                    </a:lnTo>
                    <a:lnTo>
                      <a:pt x="283" y="218"/>
                    </a:lnTo>
                    <a:lnTo>
                      <a:pt x="315" y="215"/>
                    </a:lnTo>
                    <a:lnTo>
                      <a:pt x="345" y="201"/>
                    </a:lnTo>
                    <a:close/>
                  </a:path>
                </a:pathLst>
              </a:custGeom>
              <a:solidFill>
                <a:srgbClr val="FFFFFF"/>
              </a:solidFill>
              <a:ln w="9525">
                <a:noFill/>
                <a:round/>
                <a:headEnd/>
                <a:tailEnd/>
              </a:ln>
            </p:spPr>
            <p:txBody>
              <a:bodyPr/>
              <a:lstStyle/>
              <a:p>
                <a:endParaRPr lang="en-US"/>
              </a:p>
            </p:txBody>
          </p:sp>
          <p:sp>
            <p:nvSpPr>
              <p:cNvPr id="40572" name="Freeform 355"/>
              <p:cNvSpPr>
                <a:spLocks/>
              </p:cNvSpPr>
              <p:nvPr/>
            </p:nvSpPr>
            <p:spPr bwMode="auto">
              <a:xfrm>
                <a:off x="4563" y="472"/>
                <a:ext cx="20" cy="407"/>
              </a:xfrm>
              <a:custGeom>
                <a:avLst/>
                <a:gdLst>
                  <a:gd name="T0" fmla="*/ 0 w 100"/>
                  <a:gd name="T1" fmla="*/ 0 h 2007"/>
                  <a:gd name="T2" fmla="*/ 0 w 100"/>
                  <a:gd name="T3" fmla="*/ 0 h 2007"/>
                  <a:gd name="T4" fmla="*/ 0 w 100"/>
                  <a:gd name="T5" fmla="*/ 0 h 2007"/>
                  <a:gd name="T6" fmla="*/ 0 w 100"/>
                  <a:gd name="T7" fmla="*/ 0 h 2007"/>
                  <a:gd name="T8" fmla="*/ 0 w 100"/>
                  <a:gd name="T9" fmla="*/ 0 h 2007"/>
                  <a:gd name="T10" fmla="*/ 0 w 100"/>
                  <a:gd name="T11" fmla="*/ 0 h 2007"/>
                  <a:gd name="T12" fmla="*/ 0 w 100"/>
                  <a:gd name="T13" fmla="*/ 0 h 2007"/>
                  <a:gd name="T14" fmla="*/ 0 w 100"/>
                  <a:gd name="T15" fmla="*/ 0 h 2007"/>
                  <a:gd name="T16" fmla="*/ 0 w 100"/>
                  <a:gd name="T17" fmla="*/ 0 h 2007"/>
                  <a:gd name="T18" fmla="*/ 0 w 100"/>
                  <a:gd name="T19" fmla="*/ 0 h 2007"/>
                  <a:gd name="T20" fmla="*/ 0 w 100"/>
                  <a:gd name="T21" fmla="*/ 0 h 2007"/>
                  <a:gd name="T22" fmla="*/ 0 w 100"/>
                  <a:gd name="T23" fmla="*/ 0 h 2007"/>
                  <a:gd name="T24" fmla="*/ 0 w 100"/>
                  <a:gd name="T25" fmla="*/ 0 h 2007"/>
                  <a:gd name="T26" fmla="*/ 0 w 100"/>
                  <a:gd name="T27" fmla="*/ 0 h 2007"/>
                  <a:gd name="T28" fmla="*/ 0 w 100"/>
                  <a:gd name="T29" fmla="*/ 0 h 2007"/>
                  <a:gd name="T30" fmla="*/ 0 w 100"/>
                  <a:gd name="T31" fmla="*/ 0 h 2007"/>
                  <a:gd name="T32" fmla="*/ 0 w 100"/>
                  <a:gd name="T33" fmla="*/ 0 h 2007"/>
                  <a:gd name="T34" fmla="*/ 0 w 100"/>
                  <a:gd name="T35" fmla="*/ 0 h 2007"/>
                  <a:gd name="T36" fmla="*/ 0 w 100"/>
                  <a:gd name="T37" fmla="*/ 0 h 2007"/>
                  <a:gd name="T38" fmla="*/ 0 w 100"/>
                  <a:gd name="T39" fmla="*/ 0 h 200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00"/>
                  <a:gd name="T61" fmla="*/ 0 h 2007"/>
                  <a:gd name="T62" fmla="*/ 100 w 100"/>
                  <a:gd name="T63" fmla="*/ 2007 h 200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00" h="2007">
                    <a:moveTo>
                      <a:pt x="100" y="50"/>
                    </a:moveTo>
                    <a:lnTo>
                      <a:pt x="96" y="31"/>
                    </a:lnTo>
                    <a:lnTo>
                      <a:pt x="86" y="14"/>
                    </a:lnTo>
                    <a:lnTo>
                      <a:pt x="70" y="4"/>
                    </a:lnTo>
                    <a:lnTo>
                      <a:pt x="50" y="0"/>
                    </a:lnTo>
                    <a:lnTo>
                      <a:pt x="30" y="4"/>
                    </a:lnTo>
                    <a:lnTo>
                      <a:pt x="14" y="14"/>
                    </a:lnTo>
                    <a:lnTo>
                      <a:pt x="3" y="31"/>
                    </a:lnTo>
                    <a:lnTo>
                      <a:pt x="0" y="50"/>
                    </a:lnTo>
                    <a:lnTo>
                      <a:pt x="3" y="68"/>
                    </a:lnTo>
                    <a:lnTo>
                      <a:pt x="11" y="82"/>
                    </a:lnTo>
                    <a:lnTo>
                      <a:pt x="23" y="93"/>
                    </a:lnTo>
                    <a:lnTo>
                      <a:pt x="39" y="100"/>
                    </a:lnTo>
                    <a:lnTo>
                      <a:pt x="39" y="1999"/>
                    </a:lnTo>
                    <a:lnTo>
                      <a:pt x="70" y="2007"/>
                    </a:lnTo>
                    <a:lnTo>
                      <a:pt x="70" y="97"/>
                    </a:lnTo>
                    <a:lnTo>
                      <a:pt x="82" y="89"/>
                    </a:lnTo>
                    <a:lnTo>
                      <a:pt x="91" y="79"/>
                    </a:lnTo>
                    <a:lnTo>
                      <a:pt x="98" y="66"/>
                    </a:lnTo>
                    <a:lnTo>
                      <a:pt x="100" y="50"/>
                    </a:lnTo>
                    <a:close/>
                  </a:path>
                </a:pathLst>
              </a:custGeom>
              <a:solidFill>
                <a:srgbClr val="000000"/>
              </a:solidFill>
              <a:ln w="9525">
                <a:noFill/>
                <a:round/>
                <a:headEnd/>
                <a:tailEnd/>
              </a:ln>
            </p:spPr>
            <p:txBody>
              <a:bodyPr/>
              <a:lstStyle/>
              <a:p>
                <a:endParaRPr lang="en-US"/>
              </a:p>
            </p:txBody>
          </p:sp>
          <p:sp>
            <p:nvSpPr>
              <p:cNvPr id="40573" name="Rectangle 356"/>
              <p:cNvSpPr>
                <a:spLocks noChangeArrowheads="1"/>
              </p:cNvSpPr>
              <p:nvPr/>
            </p:nvSpPr>
            <p:spPr bwMode="auto">
              <a:xfrm>
                <a:off x="4155" y="834"/>
                <a:ext cx="567" cy="1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574" name="Rectangle 357"/>
              <p:cNvSpPr>
                <a:spLocks noChangeArrowheads="1"/>
              </p:cNvSpPr>
              <p:nvPr/>
            </p:nvSpPr>
            <p:spPr bwMode="auto">
              <a:xfrm>
                <a:off x="4324" y="712"/>
                <a:ext cx="4" cy="121"/>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575" name="Rectangle 358"/>
              <p:cNvSpPr>
                <a:spLocks noChangeArrowheads="1"/>
              </p:cNvSpPr>
              <p:nvPr/>
            </p:nvSpPr>
            <p:spPr bwMode="auto">
              <a:xfrm>
                <a:off x="4430" y="712"/>
                <a:ext cx="3" cy="121"/>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576" name="Rectangle 359"/>
              <p:cNvSpPr>
                <a:spLocks noChangeArrowheads="1"/>
              </p:cNvSpPr>
              <p:nvPr/>
            </p:nvSpPr>
            <p:spPr bwMode="auto">
              <a:xfrm>
                <a:off x="4228" y="712"/>
                <a:ext cx="4" cy="95"/>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577" name="Rectangle 360"/>
              <p:cNvSpPr>
                <a:spLocks noChangeArrowheads="1"/>
              </p:cNvSpPr>
              <p:nvPr/>
            </p:nvSpPr>
            <p:spPr bwMode="auto">
              <a:xfrm>
                <a:off x="4573" y="712"/>
                <a:ext cx="3" cy="121"/>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578" name="Rectangle 361"/>
              <p:cNvSpPr>
                <a:spLocks noChangeArrowheads="1"/>
              </p:cNvSpPr>
              <p:nvPr/>
            </p:nvSpPr>
            <p:spPr bwMode="auto">
              <a:xfrm>
                <a:off x="4673" y="712"/>
                <a:ext cx="3" cy="121"/>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579" name="Text Box 362"/>
              <p:cNvSpPr txBox="1">
                <a:spLocks noChangeArrowheads="1"/>
              </p:cNvSpPr>
              <p:nvPr/>
            </p:nvSpPr>
            <p:spPr bwMode="auto">
              <a:xfrm>
                <a:off x="4129" y="923"/>
                <a:ext cx="670" cy="577"/>
              </a:xfrm>
              <a:prstGeom prst="rect">
                <a:avLst/>
              </a:prstGeom>
              <a:noFill/>
              <a:ln w="9525">
                <a:noFill/>
                <a:miter lim="800000"/>
                <a:headEnd/>
                <a:tailEnd/>
              </a:ln>
            </p:spPr>
            <p:txBody>
              <a:bodyPr>
                <a:spAutoFit/>
              </a:bodyPr>
              <a:lstStyle/>
              <a:p>
                <a:pPr algn="ctr">
                  <a:spcBef>
                    <a:spcPct val="50000"/>
                  </a:spcBef>
                </a:pPr>
                <a:r>
                  <a:rPr lang="en-US" sz="1000" b="1">
                    <a:latin typeface="Book Antiqua" pitchFamily="18" charset="0"/>
                  </a:rPr>
                  <a:t>County Council/</a:t>
                </a:r>
                <a:br>
                  <a:rPr lang="en-US" sz="1000" b="1">
                    <a:latin typeface="Book Antiqua" pitchFamily="18" charset="0"/>
                  </a:rPr>
                </a:br>
                <a:r>
                  <a:rPr lang="en-US" sz="1000" b="1">
                    <a:latin typeface="Book Antiqua" pitchFamily="18" charset="0"/>
                  </a:rPr>
                  <a:t>Department on Aging</a:t>
                </a:r>
              </a:p>
            </p:txBody>
          </p:sp>
        </p:grpSp>
        <p:grpSp>
          <p:nvGrpSpPr>
            <p:cNvPr id="39946" name="Group 363"/>
            <p:cNvGrpSpPr>
              <a:grpSpLocks/>
            </p:cNvGrpSpPr>
            <p:nvPr/>
          </p:nvGrpSpPr>
          <p:grpSpPr bwMode="auto">
            <a:xfrm>
              <a:off x="4714875" y="1447800"/>
              <a:ext cx="1268788" cy="1309916"/>
              <a:chOff x="1152" y="432"/>
              <a:chExt cx="4212" cy="4955"/>
            </a:xfrm>
          </p:grpSpPr>
          <p:sp>
            <p:nvSpPr>
              <p:cNvPr id="40460" name="Freeform 364"/>
              <p:cNvSpPr>
                <a:spLocks/>
              </p:cNvSpPr>
              <p:nvPr/>
            </p:nvSpPr>
            <p:spPr bwMode="auto">
              <a:xfrm>
                <a:off x="1152" y="432"/>
                <a:ext cx="3552" cy="3409"/>
              </a:xfrm>
              <a:custGeom>
                <a:avLst/>
                <a:gdLst>
                  <a:gd name="T0" fmla="*/ 3552 w 3552"/>
                  <a:gd name="T1" fmla="*/ 1744 h 3409"/>
                  <a:gd name="T2" fmla="*/ 1870 w 3552"/>
                  <a:gd name="T3" fmla="*/ 3409 h 3409"/>
                  <a:gd name="T4" fmla="*/ 0 w 3552"/>
                  <a:gd name="T5" fmla="*/ 1849 h 3409"/>
                  <a:gd name="T6" fmla="*/ 1695 w 3552"/>
                  <a:gd name="T7" fmla="*/ 0 h 3409"/>
                  <a:gd name="T8" fmla="*/ 3552 w 3552"/>
                  <a:gd name="T9" fmla="*/ 1744 h 3409"/>
                  <a:gd name="T10" fmla="*/ 0 60000 65536"/>
                  <a:gd name="T11" fmla="*/ 0 60000 65536"/>
                  <a:gd name="T12" fmla="*/ 0 60000 65536"/>
                  <a:gd name="T13" fmla="*/ 0 60000 65536"/>
                  <a:gd name="T14" fmla="*/ 0 60000 65536"/>
                  <a:gd name="T15" fmla="*/ 0 w 3552"/>
                  <a:gd name="T16" fmla="*/ 0 h 3409"/>
                  <a:gd name="T17" fmla="*/ 3552 w 3552"/>
                  <a:gd name="T18" fmla="*/ 3409 h 3409"/>
                </a:gdLst>
                <a:ahLst/>
                <a:cxnLst>
                  <a:cxn ang="T10">
                    <a:pos x="T0" y="T1"/>
                  </a:cxn>
                  <a:cxn ang="T11">
                    <a:pos x="T2" y="T3"/>
                  </a:cxn>
                  <a:cxn ang="T12">
                    <a:pos x="T4" y="T5"/>
                  </a:cxn>
                  <a:cxn ang="T13">
                    <a:pos x="T6" y="T7"/>
                  </a:cxn>
                  <a:cxn ang="T14">
                    <a:pos x="T8" y="T9"/>
                  </a:cxn>
                </a:cxnLst>
                <a:rect l="T15" t="T16" r="T17" b="T18"/>
                <a:pathLst>
                  <a:path w="3552" h="3409">
                    <a:moveTo>
                      <a:pt x="3552" y="1744"/>
                    </a:moveTo>
                    <a:lnTo>
                      <a:pt x="1870" y="3409"/>
                    </a:lnTo>
                    <a:lnTo>
                      <a:pt x="0" y="1849"/>
                    </a:lnTo>
                    <a:lnTo>
                      <a:pt x="1695" y="0"/>
                    </a:lnTo>
                    <a:lnTo>
                      <a:pt x="3552" y="1744"/>
                    </a:lnTo>
                    <a:close/>
                  </a:path>
                </a:pathLst>
              </a:custGeom>
              <a:solidFill>
                <a:srgbClr val="3DEABA"/>
              </a:solidFill>
              <a:ln w="9525">
                <a:noFill/>
                <a:round/>
                <a:headEnd/>
                <a:tailEnd/>
              </a:ln>
            </p:spPr>
            <p:txBody>
              <a:bodyPr/>
              <a:lstStyle/>
              <a:p>
                <a:endParaRPr lang="en-US"/>
              </a:p>
            </p:txBody>
          </p:sp>
          <p:sp>
            <p:nvSpPr>
              <p:cNvPr id="40461" name="Freeform 365"/>
              <p:cNvSpPr>
                <a:spLocks/>
              </p:cNvSpPr>
              <p:nvPr/>
            </p:nvSpPr>
            <p:spPr bwMode="auto">
              <a:xfrm>
                <a:off x="1184" y="634"/>
                <a:ext cx="3416" cy="3103"/>
              </a:xfrm>
              <a:custGeom>
                <a:avLst/>
                <a:gdLst>
                  <a:gd name="T0" fmla="*/ 374 w 3416"/>
                  <a:gd name="T1" fmla="*/ 749 h 3103"/>
                  <a:gd name="T2" fmla="*/ 476 w 3416"/>
                  <a:gd name="T3" fmla="*/ 706 h 3103"/>
                  <a:gd name="T4" fmla="*/ 579 w 3416"/>
                  <a:gd name="T5" fmla="*/ 663 h 3103"/>
                  <a:gd name="T6" fmla="*/ 683 w 3416"/>
                  <a:gd name="T7" fmla="*/ 622 h 3103"/>
                  <a:gd name="T8" fmla="*/ 789 w 3416"/>
                  <a:gd name="T9" fmla="*/ 582 h 3103"/>
                  <a:gd name="T10" fmla="*/ 894 w 3416"/>
                  <a:gd name="T11" fmla="*/ 543 h 3103"/>
                  <a:gd name="T12" fmla="*/ 1001 w 3416"/>
                  <a:gd name="T13" fmla="*/ 506 h 3103"/>
                  <a:gd name="T14" fmla="*/ 1110 w 3416"/>
                  <a:gd name="T15" fmla="*/ 468 h 3103"/>
                  <a:gd name="T16" fmla="*/ 1221 w 3416"/>
                  <a:gd name="T17" fmla="*/ 430 h 3103"/>
                  <a:gd name="T18" fmla="*/ 1336 w 3416"/>
                  <a:gd name="T19" fmla="*/ 395 h 3103"/>
                  <a:gd name="T20" fmla="*/ 1452 w 3416"/>
                  <a:gd name="T21" fmla="*/ 359 h 3103"/>
                  <a:gd name="T22" fmla="*/ 1568 w 3416"/>
                  <a:gd name="T23" fmla="*/ 325 h 3103"/>
                  <a:gd name="T24" fmla="*/ 1686 w 3416"/>
                  <a:gd name="T25" fmla="*/ 291 h 3103"/>
                  <a:gd name="T26" fmla="*/ 1804 w 3416"/>
                  <a:gd name="T27" fmla="*/ 259 h 3103"/>
                  <a:gd name="T28" fmla="*/ 1924 w 3416"/>
                  <a:gd name="T29" fmla="*/ 229 h 3103"/>
                  <a:gd name="T30" fmla="*/ 2045 w 3416"/>
                  <a:gd name="T31" fmla="*/ 200 h 3103"/>
                  <a:gd name="T32" fmla="*/ 2170 w 3416"/>
                  <a:gd name="T33" fmla="*/ 171 h 3103"/>
                  <a:gd name="T34" fmla="*/ 2299 w 3416"/>
                  <a:gd name="T35" fmla="*/ 145 h 3103"/>
                  <a:gd name="T36" fmla="*/ 2430 w 3416"/>
                  <a:gd name="T37" fmla="*/ 120 h 3103"/>
                  <a:gd name="T38" fmla="*/ 2562 w 3416"/>
                  <a:gd name="T39" fmla="*/ 95 h 3103"/>
                  <a:gd name="T40" fmla="*/ 2694 w 3416"/>
                  <a:gd name="T41" fmla="*/ 73 h 3103"/>
                  <a:gd name="T42" fmla="*/ 2826 w 3416"/>
                  <a:gd name="T43" fmla="*/ 53 h 3103"/>
                  <a:gd name="T44" fmla="*/ 2960 w 3416"/>
                  <a:gd name="T45" fmla="*/ 36 h 3103"/>
                  <a:gd name="T46" fmla="*/ 3096 w 3416"/>
                  <a:gd name="T47" fmla="*/ 20 h 3103"/>
                  <a:gd name="T48" fmla="*/ 3200 w 3416"/>
                  <a:gd name="T49" fmla="*/ 9 h 3103"/>
                  <a:gd name="T50" fmla="*/ 3263 w 3416"/>
                  <a:gd name="T51" fmla="*/ 7 h 3103"/>
                  <a:gd name="T52" fmla="*/ 3318 w 3416"/>
                  <a:gd name="T53" fmla="*/ 5 h 3103"/>
                  <a:gd name="T54" fmla="*/ 3379 w 3416"/>
                  <a:gd name="T55" fmla="*/ 2 h 3103"/>
                  <a:gd name="T56" fmla="*/ 2771 w 3416"/>
                  <a:gd name="T57" fmla="*/ 3069 h 3103"/>
                  <a:gd name="T58" fmla="*/ 2678 w 3416"/>
                  <a:gd name="T59" fmla="*/ 3075 h 3103"/>
                  <a:gd name="T60" fmla="*/ 2535 w 3416"/>
                  <a:gd name="T61" fmla="*/ 3023 h 3103"/>
                  <a:gd name="T62" fmla="*/ 2390 w 3416"/>
                  <a:gd name="T63" fmla="*/ 2975 h 3103"/>
                  <a:gd name="T64" fmla="*/ 2247 w 3416"/>
                  <a:gd name="T65" fmla="*/ 2932 h 3103"/>
                  <a:gd name="T66" fmla="*/ 2104 w 3416"/>
                  <a:gd name="T67" fmla="*/ 2893 h 3103"/>
                  <a:gd name="T68" fmla="*/ 1961 w 3416"/>
                  <a:gd name="T69" fmla="*/ 2859 h 3103"/>
                  <a:gd name="T70" fmla="*/ 1820 w 3416"/>
                  <a:gd name="T71" fmla="*/ 2830 h 3103"/>
                  <a:gd name="T72" fmla="*/ 1677 w 3416"/>
                  <a:gd name="T73" fmla="*/ 2805 h 3103"/>
                  <a:gd name="T74" fmla="*/ 1557 w 3416"/>
                  <a:gd name="T75" fmla="*/ 2787 h 3103"/>
                  <a:gd name="T76" fmla="*/ 1464 w 3416"/>
                  <a:gd name="T77" fmla="*/ 2776 h 3103"/>
                  <a:gd name="T78" fmla="*/ 1378 w 3416"/>
                  <a:gd name="T79" fmla="*/ 2766 h 3103"/>
                  <a:gd name="T80" fmla="*/ 1298 w 3416"/>
                  <a:gd name="T81" fmla="*/ 2757 h 3103"/>
                  <a:gd name="T82" fmla="*/ 1219 w 3416"/>
                  <a:gd name="T83" fmla="*/ 2750 h 3103"/>
                  <a:gd name="T84" fmla="*/ 1141 w 3416"/>
                  <a:gd name="T85" fmla="*/ 2746 h 3103"/>
                  <a:gd name="T86" fmla="*/ 1057 w 3416"/>
                  <a:gd name="T87" fmla="*/ 2744 h 3103"/>
                  <a:gd name="T88" fmla="*/ 967 w 3416"/>
                  <a:gd name="T89" fmla="*/ 2744 h 3103"/>
                  <a:gd name="T90" fmla="*/ 0 w 3416"/>
                  <a:gd name="T91" fmla="*/ 922 h 3103"/>
                  <a:gd name="T92" fmla="*/ 29 w 3416"/>
                  <a:gd name="T93" fmla="*/ 908 h 3103"/>
                  <a:gd name="T94" fmla="*/ 68 w 3416"/>
                  <a:gd name="T95" fmla="*/ 890 h 3103"/>
                  <a:gd name="T96" fmla="*/ 113 w 3416"/>
                  <a:gd name="T97" fmla="*/ 868 h 3103"/>
                  <a:gd name="T98" fmla="*/ 161 w 3416"/>
                  <a:gd name="T99" fmla="*/ 845 h 3103"/>
                  <a:gd name="T100" fmla="*/ 209 w 3416"/>
                  <a:gd name="T101" fmla="*/ 822 h 3103"/>
                  <a:gd name="T102" fmla="*/ 256 w 3416"/>
                  <a:gd name="T103" fmla="*/ 800 h 3103"/>
                  <a:gd name="T104" fmla="*/ 295 w 3416"/>
                  <a:gd name="T105" fmla="*/ 782 h 3103"/>
                  <a:gd name="T106" fmla="*/ 324 w 3416"/>
                  <a:gd name="T107" fmla="*/ 770 h 310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416"/>
                  <a:gd name="T163" fmla="*/ 0 h 3103"/>
                  <a:gd name="T164" fmla="*/ 3416 w 3416"/>
                  <a:gd name="T165" fmla="*/ 3103 h 310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416" h="3103">
                    <a:moveTo>
                      <a:pt x="324" y="770"/>
                    </a:moveTo>
                    <a:lnTo>
                      <a:pt x="374" y="749"/>
                    </a:lnTo>
                    <a:lnTo>
                      <a:pt x="426" y="727"/>
                    </a:lnTo>
                    <a:lnTo>
                      <a:pt x="476" y="706"/>
                    </a:lnTo>
                    <a:lnTo>
                      <a:pt x="528" y="684"/>
                    </a:lnTo>
                    <a:lnTo>
                      <a:pt x="579" y="663"/>
                    </a:lnTo>
                    <a:lnTo>
                      <a:pt x="631" y="643"/>
                    </a:lnTo>
                    <a:lnTo>
                      <a:pt x="683" y="622"/>
                    </a:lnTo>
                    <a:lnTo>
                      <a:pt x="737" y="602"/>
                    </a:lnTo>
                    <a:lnTo>
                      <a:pt x="789" y="582"/>
                    </a:lnTo>
                    <a:lnTo>
                      <a:pt x="840" y="563"/>
                    </a:lnTo>
                    <a:lnTo>
                      <a:pt x="894" y="543"/>
                    </a:lnTo>
                    <a:lnTo>
                      <a:pt x="948" y="523"/>
                    </a:lnTo>
                    <a:lnTo>
                      <a:pt x="1001" y="506"/>
                    </a:lnTo>
                    <a:lnTo>
                      <a:pt x="1055" y="486"/>
                    </a:lnTo>
                    <a:lnTo>
                      <a:pt x="1110" y="468"/>
                    </a:lnTo>
                    <a:lnTo>
                      <a:pt x="1164" y="450"/>
                    </a:lnTo>
                    <a:lnTo>
                      <a:pt x="1221" y="430"/>
                    </a:lnTo>
                    <a:lnTo>
                      <a:pt x="1278" y="413"/>
                    </a:lnTo>
                    <a:lnTo>
                      <a:pt x="1336" y="395"/>
                    </a:lnTo>
                    <a:lnTo>
                      <a:pt x="1393" y="377"/>
                    </a:lnTo>
                    <a:lnTo>
                      <a:pt x="1452" y="359"/>
                    </a:lnTo>
                    <a:lnTo>
                      <a:pt x="1509" y="341"/>
                    </a:lnTo>
                    <a:lnTo>
                      <a:pt x="1568" y="325"/>
                    </a:lnTo>
                    <a:lnTo>
                      <a:pt x="1627" y="307"/>
                    </a:lnTo>
                    <a:lnTo>
                      <a:pt x="1686" y="291"/>
                    </a:lnTo>
                    <a:lnTo>
                      <a:pt x="1745" y="275"/>
                    </a:lnTo>
                    <a:lnTo>
                      <a:pt x="1804" y="259"/>
                    </a:lnTo>
                    <a:lnTo>
                      <a:pt x="1865" y="245"/>
                    </a:lnTo>
                    <a:lnTo>
                      <a:pt x="1924" y="229"/>
                    </a:lnTo>
                    <a:lnTo>
                      <a:pt x="1984" y="214"/>
                    </a:lnTo>
                    <a:lnTo>
                      <a:pt x="2045" y="200"/>
                    </a:lnTo>
                    <a:lnTo>
                      <a:pt x="2106" y="186"/>
                    </a:lnTo>
                    <a:lnTo>
                      <a:pt x="2170" y="171"/>
                    </a:lnTo>
                    <a:lnTo>
                      <a:pt x="2235" y="157"/>
                    </a:lnTo>
                    <a:lnTo>
                      <a:pt x="2299" y="145"/>
                    </a:lnTo>
                    <a:lnTo>
                      <a:pt x="2365" y="132"/>
                    </a:lnTo>
                    <a:lnTo>
                      <a:pt x="2430" y="120"/>
                    </a:lnTo>
                    <a:lnTo>
                      <a:pt x="2496" y="107"/>
                    </a:lnTo>
                    <a:lnTo>
                      <a:pt x="2562" y="95"/>
                    </a:lnTo>
                    <a:lnTo>
                      <a:pt x="2628" y="84"/>
                    </a:lnTo>
                    <a:lnTo>
                      <a:pt x="2694" y="73"/>
                    </a:lnTo>
                    <a:lnTo>
                      <a:pt x="2760" y="64"/>
                    </a:lnTo>
                    <a:lnTo>
                      <a:pt x="2826" y="53"/>
                    </a:lnTo>
                    <a:lnTo>
                      <a:pt x="2894" y="45"/>
                    </a:lnTo>
                    <a:lnTo>
                      <a:pt x="2960" y="36"/>
                    </a:lnTo>
                    <a:lnTo>
                      <a:pt x="3028" y="27"/>
                    </a:lnTo>
                    <a:lnTo>
                      <a:pt x="3096" y="20"/>
                    </a:lnTo>
                    <a:lnTo>
                      <a:pt x="3164" y="12"/>
                    </a:lnTo>
                    <a:lnTo>
                      <a:pt x="3200" y="9"/>
                    </a:lnTo>
                    <a:lnTo>
                      <a:pt x="3232" y="7"/>
                    </a:lnTo>
                    <a:lnTo>
                      <a:pt x="3263" y="7"/>
                    </a:lnTo>
                    <a:lnTo>
                      <a:pt x="3289" y="5"/>
                    </a:lnTo>
                    <a:lnTo>
                      <a:pt x="3318" y="5"/>
                    </a:lnTo>
                    <a:lnTo>
                      <a:pt x="3347" y="3"/>
                    </a:lnTo>
                    <a:lnTo>
                      <a:pt x="3379" y="2"/>
                    </a:lnTo>
                    <a:lnTo>
                      <a:pt x="3416" y="0"/>
                    </a:lnTo>
                    <a:lnTo>
                      <a:pt x="2771" y="3069"/>
                    </a:lnTo>
                    <a:lnTo>
                      <a:pt x="2750" y="3103"/>
                    </a:lnTo>
                    <a:lnTo>
                      <a:pt x="2678" y="3075"/>
                    </a:lnTo>
                    <a:lnTo>
                      <a:pt x="2607" y="3048"/>
                    </a:lnTo>
                    <a:lnTo>
                      <a:pt x="2535" y="3023"/>
                    </a:lnTo>
                    <a:lnTo>
                      <a:pt x="2462" y="2998"/>
                    </a:lnTo>
                    <a:lnTo>
                      <a:pt x="2390" y="2975"/>
                    </a:lnTo>
                    <a:lnTo>
                      <a:pt x="2319" y="2953"/>
                    </a:lnTo>
                    <a:lnTo>
                      <a:pt x="2247" y="2932"/>
                    </a:lnTo>
                    <a:lnTo>
                      <a:pt x="2176" y="2912"/>
                    </a:lnTo>
                    <a:lnTo>
                      <a:pt x="2104" y="2893"/>
                    </a:lnTo>
                    <a:lnTo>
                      <a:pt x="2033" y="2876"/>
                    </a:lnTo>
                    <a:lnTo>
                      <a:pt x="1961" y="2859"/>
                    </a:lnTo>
                    <a:lnTo>
                      <a:pt x="1890" y="2844"/>
                    </a:lnTo>
                    <a:lnTo>
                      <a:pt x="1820" y="2830"/>
                    </a:lnTo>
                    <a:lnTo>
                      <a:pt x="1748" y="2818"/>
                    </a:lnTo>
                    <a:lnTo>
                      <a:pt x="1677" y="2805"/>
                    </a:lnTo>
                    <a:lnTo>
                      <a:pt x="1607" y="2794"/>
                    </a:lnTo>
                    <a:lnTo>
                      <a:pt x="1557" y="2787"/>
                    </a:lnTo>
                    <a:lnTo>
                      <a:pt x="1509" y="2782"/>
                    </a:lnTo>
                    <a:lnTo>
                      <a:pt x="1464" y="2776"/>
                    </a:lnTo>
                    <a:lnTo>
                      <a:pt x="1421" y="2769"/>
                    </a:lnTo>
                    <a:lnTo>
                      <a:pt x="1378" y="2766"/>
                    </a:lnTo>
                    <a:lnTo>
                      <a:pt x="1339" y="2760"/>
                    </a:lnTo>
                    <a:lnTo>
                      <a:pt x="1298" y="2757"/>
                    </a:lnTo>
                    <a:lnTo>
                      <a:pt x="1259" y="2753"/>
                    </a:lnTo>
                    <a:lnTo>
                      <a:pt x="1219" y="2750"/>
                    </a:lnTo>
                    <a:lnTo>
                      <a:pt x="1180" y="2748"/>
                    </a:lnTo>
                    <a:lnTo>
                      <a:pt x="1141" y="2746"/>
                    </a:lnTo>
                    <a:lnTo>
                      <a:pt x="1100" y="2744"/>
                    </a:lnTo>
                    <a:lnTo>
                      <a:pt x="1057" y="2744"/>
                    </a:lnTo>
                    <a:lnTo>
                      <a:pt x="1014" y="2744"/>
                    </a:lnTo>
                    <a:lnTo>
                      <a:pt x="967" y="2744"/>
                    </a:lnTo>
                    <a:lnTo>
                      <a:pt x="919" y="2746"/>
                    </a:lnTo>
                    <a:lnTo>
                      <a:pt x="0" y="922"/>
                    </a:lnTo>
                    <a:lnTo>
                      <a:pt x="13" y="916"/>
                    </a:lnTo>
                    <a:lnTo>
                      <a:pt x="29" y="908"/>
                    </a:lnTo>
                    <a:lnTo>
                      <a:pt x="47" y="899"/>
                    </a:lnTo>
                    <a:lnTo>
                      <a:pt x="68" y="890"/>
                    </a:lnTo>
                    <a:lnTo>
                      <a:pt x="90" y="879"/>
                    </a:lnTo>
                    <a:lnTo>
                      <a:pt x="113" y="868"/>
                    </a:lnTo>
                    <a:lnTo>
                      <a:pt x="136" y="856"/>
                    </a:lnTo>
                    <a:lnTo>
                      <a:pt x="161" y="845"/>
                    </a:lnTo>
                    <a:lnTo>
                      <a:pt x="186" y="832"/>
                    </a:lnTo>
                    <a:lnTo>
                      <a:pt x="209" y="822"/>
                    </a:lnTo>
                    <a:lnTo>
                      <a:pt x="233" y="811"/>
                    </a:lnTo>
                    <a:lnTo>
                      <a:pt x="256" y="800"/>
                    </a:lnTo>
                    <a:lnTo>
                      <a:pt x="275" y="791"/>
                    </a:lnTo>
                    <a:lnTo>
                      <a:pt x="295" y="782"/>
                    </a:lnTo>
                    <a:lnTo>
                      <a:pt x="311" y="775"/>
                    </a:lnTo>
                    <a:lnTo>
                      <a:pt x="324" y="770"/>
                    </a:lnTo>
                    <a:close/>
                  </a:path>
                </a:pathLst>
              </a:custGeom>
              <a:solidFill>
                <a:srgbClr val="CCF7E8"/>
              </a:solidFill>
              <a:ln w="9525">
                <a:noFill/>
                <a:round/>
                <a:headEnd/>
                <a:tailEnd/>
              </a:ln>
            </p:spPr>
            <p:txBody>
              <a:bodyPr/>
              <a:lstStyle/>
              <a:p>
                <a:endParaRPr lang="en-US"/>
              </a:p>
            </p:txBody>
          </p:sp>
          <p:sp>
            <p:nvSpPr>
              <p:cNvPr id="40462" name="Freeform 366"/>
              <p:cNvSpPr>
                <a:spLocks/>
              </p:cNvSpPr>
              <p:nvPr/>
            </p:nvSpPr>
            <p:spPr bwMode="auto">
              <a:xfrm>
                <a:off x="3063" y="2731"/>
                <a:ext cx="411" cy="84"/>
              </a:xfrm>
              <a:custGeom>
                <a:avLst/>
                <a:gdLst>
                  <a:gd name="T0" fmla="*/ 411 w 411"/>
                  <a:gd name="T1" fmla="*/ 2 h 84"/>
                  <a:gd name="T2" fmla="*/ 241 w 411"/>
                  <a:gd name="T3" fmla="*/ 0 h 84"/>
                  <a:gd name="T4" fmla="*/ 229 w 411"/>
                  <a:gd name="T5" fmla="*/ 18 h 84"/>
                  <a:gd name="T6" fmla="*/ 0 w 411"/>
                  <a:gd name="T7" fmla="*/ 18 h 84"/>
                  <a:gd name="T8" fmla="*/ 0 w 411"/>
                  <a:gd name="T9" fmla="*/ 83 h 84"/>
                  <a:gd name="T10" fmla="*/ 411 w 411"/>
                  <a:gd name="T11" fmla="*/ 84 h 84"/>
                  <a:gd name="T12" fmla="*/ 411 w 411"/>
                  <a:gd name="T13" fmla="*/ 2 h 84"/>
                  <a:gd name="T14" fmla="*/ 0 60000 65536"/>
                  <a:gd name="T15" fmla="*/ 0 60000 65536"/>
                  <a:gd name="T16" fmla="*/ 0 60000 65536"/>
                  <a:gd name="T17" fmla="*/ 0 60000 65536"/>
                  <a:gd name="T18" fmla="*/ 0 60000 65536"/>
                  <a:gd name="T19" fmla="*/ 0 60000 65536"/>
                  <a:gd name="T20" fmla="*/ 0 60000 65536"/>
                  <a:gd name="T21" fmla="*/ 0 w 411"/>
                  <a:gd name="T22" fmla="*/ 0 h 84"/>
                  <a:gd name="T23" fmla="*/ 411 w 411"/>
                  <a:gd name="T24" fmla="*/ 84 h 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1" h="84">
                    <a:moveTo>
                      <a:pt x="411" y="2"/>
                    </a:moveTo>
                    <a:lnTo>
                      <a:pt x="241" y="0"/>
                    </a:lnTo>
                    <a:lnTo>
                      <a:pt x="229" y="18"/>
                    </a:lnTo>
                    <a:lnTo>
                      <a:pt x="0" y="18"/>
                    </a:lnTo>
                    <a:lnTo>
                      <a:pt x="0" y="83"/>
                    </a:lnTo>
                    <a:lnTo>
                      <a:pt x="411" y="84"/>
                    </a:lnTo>
                    <a:lnTo>
                      <a:pt x="411" y="2"/>
                    </a:lnTo>
                    <a:close/>
                  </a:path>
                </a:pathLst>
              </a:custGeom>
              <a:solidFill>
                <a:srgbClr val="AFDBCC"/>
              </a:solidFill>
              <a:ln w="9525">
                <a:noFill/>
                <a:round/>
                <a:headEnd/>
                <a:tailEnd/>
              </a:ln>
            </p:spPr>
            <p:txBody>
              <a:bodyPr/>
              <a:lstStyle/>
              <a:p>
                <a:endParaRPr lang="en-US"/>
              </a:p>
            </p:txBody>
          </p:sp>
          <p:sp>
            <p:nvSpPr>
              <p:cNvPr id="40463" name="Freeform 367"/>
              <p:cNvSpPr>
                <a:spLocks/>
              </p:cNvSpPr>
              <p:nvPr/>
            </p:nvSpPr>
            <p:spPr bwMode="auto">
              <a:xfrm>
                <a:off x="3707" y="1039"/>
                <a:ext cx="414" cy="306"/>
              </a:xfrm>
              <a:custGeom>
                <a:avLst/>
                <a:gdLst>
                  <a:gd name="T0" fmla="*/ 284 w 414"/>
                  <a:gd name="T1" fmla="*/ 54 h 306"/>
                  <a:gd name="T2" fmla="*/ 300 w 414"/>
                  <a:gd name="T3" fmla="*/ 54 h 306"/>
                  <a:gd name="T4" fmla="*/ 316 w 414"/>
                  <a:gd name="T5" fmla="*/ 54 h 306"/>
                  <a:gd name="T6" fmla="*/ 332 w 414"/>
                  <a:gd name="T7" fmla="*/ 54 h 306"/>
                  <a:gd name="T8" fmla="*/ 346 w 414"/>
                  <a:gd name="T9" fmla="*/ 51 h 306"/>
                  <a:gd name="T10" fmla="*/ 361 w 414"/>
                  <a:gd name="T11" fmla="*/ 49 h 306"/>
                  <a:gd name="T12" fmla="*/ 373 w 414"/>
                  <a:gd name="T13" fmla="*/ 43 h 306"/>
                  <a:gd name="T14" fmla="*/ 387 w 414"/>
                  <a:gd name="T15" fmla="*/ 34 h 306"/>
                  <a:gd name="T16" fmla="*/ 380 w 414"/>
                  <a:gd name="T17" fmla="*/ 58 h 306"/>
                  <a:gd name="T18" fmla="*/ 377 w 414"/>
                  <a:gd name="T19" fmla="*/ 126 h 306"/>
                  <a:gd name="T20" fmla="*/ 393 w 414"/>
                  <a:gd name="T21" fmla="*/ 201 h 306"/>
                  <a:gd name="T22" fmla="*/ 411 w 414"/>
                  <a:gd name="T23" fmla="*/ 268 h 306"/>
                  <a:gd name="T24" fmla="*/ 396 w 414"/>
                  <a:gd name="T25" fmla="*/ 301 h 306"/>
                  <a:gd name="T26" fmla="*/ 361 w 414"/>
                  <a:gd name="T27" fmla="*/ 306 h 306"/>
                  <a:gd name="T28" fmla="*/ 323 w 414"/>
                  <a:gd name="T29" fmla="*/ 302 h 306"/>
                  <a:gd name="T30" fmla="*/ 286 w 414"/>
                  <a:gd name="T31" fmla="*/ 292 h 306"/>
                  <a:gd name="T32" fmla="*/ 248 w 414"/>
                  <a:gd name="T33" fmla="*/ 279 h 306"/>
                  <a:gd name="T34" fmla="*/ 210 w 414"/>
                  <a:gd name="T35" fmla="*/ 267 h 306"/>
                  <a:gd name="T36" fmla="*/ 175 w 414"/>
                  <a:gd name="T37" fmla="*/ 254 h 306"/>
                  <a:gd name="T38" fmla="*/ 139 w 414"/>
                  <a:gd name="T39" fmla="*/ 247 h 306"/>
                  <a:gd name="T40" fmla="*/ 116 w 414"/>
                  <a:gd name="T41" fmla="*/ 245 h 306"/>
                  <a:gd name="T42" fmla="*/ 100 w 414"/>
                  <a:gd name="T43" fmla="*/ 247 h 306"/>
                  <a:gd name="T44" fmla="*/ 84 w 414"/>
                  <a:gd name="T45" fmla="*/ 251 h 306"/>
                  <a:gd name="T46" fmla="*/ 67 w 414"/>
                  <a:gd name="T47" fmla="*/ 254 h 306"/>
                  <a:gd name="T48" fmla="*/ 48 w 414"/>
                  <a:gd name="T49" fmla="*/ 263 h 306"/>
                  <a:gd name="T50" fmla="*/ 26 w 414"/>
                  <a:gd name="T51" fmla="*/ 276 h 306"/>
                  <a:gd name="T52" fmla="*/ 12 w 414"/>
                  <a:gd name="T53" fmla="*/ 226 h 306"/>
                  <a:gd name="T54" fmla="*/ 1 w 414"/>
                  <a:gd name="T55" fmla="*/ 81 h 306"/>
                  <a:gd name="T56" fmla="*/ 33 w 414"/>
                  <a:gd name="T57" fmla="*/ 6 h 306"/>
                  <a:gd name="T58" fmla="*/ 103 w 414"/>
                  <a:gd name="T59" fmla="*/ 2 h 306"/>
                  <a:gd name="T60" fmla="*/ 175 w 414"/>
                  <a:gd name="T61" fmla="*/ 20 h 306"/>
                  <a:gd name="T62" fmla="*/ 243 w 414"/>
                  <a:gd name="T63" fmla="*/ 43 h 30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14"/>
                  <a:gd name="T97" fmla="*/ 0 h 306"/>
                  <a:gd name="T98" fmla="*/ 414 w 414"/>
                  <a:gd name="T99" fmla="*/ 306 h 30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14" h="306">
                    <a:moveTo>
                      <a:pt x="277" y="52"/>
                    </a:moveTo>
                    <a:lnTo>
                      <a:pt x="284" y="54"/>
                    </a:lnTo>
                    <a:lnTo>
                      <a:pt x="291" y="54"/>
                    </a:lnTo>
                    <a:lnTo>
                      <a:pt x="300" y="54"/>
                    </a:lnTo>
                    <a:lnTo>
                      <a:pt x="307" y="54"/>
                    </a:lnTo>
                    <a:lnTo>
                      <a:pt x="316" y="54"/>
                    </a:lnTo>
                    <a:lnTo>
                      <a:pt x="323" y="54"/>
                    </a:lnTo>
                    <a:lnTo>
                      <a:pt x="332" y="54"/>
                    </a:lnTo>
                    <a:lnTo>
                      <a:pt x="339" y="52"/>
                    </a:lnTo>
                    <a:lnTo>
                      <a:pt x="346" y="51"/>
                    </a:lnTo>
                    <a:lnTo>
                      <a:pt x="353" y="51"/>
                    </a:lnTo>
                    <a:lnTo>
                      <a:pt x="361" y="49"/>
                    </a:lnTo>
                    <a:lnTo>
                      <a:pt x="368" y="45"/>
                    </a:lnTo>
                    <a:lnTo>
                      <a:pt x="373" y="43"/>
                    </a:lnTo>
                    <a:lnTo>
                      <a:pt x="380" y="40"/>
                    </a:lnTo>
                    <a:lnTo>
                      <a:pt x="387" y="34"/>
                    </a:lnTo>
                    <a:lnTo>
                      <a:pt x="395" y="31"/>
                    </a:lnTo>
                    <a:lnTo>
                      <a:pt x="380" y="58"/>
                    </a:lnTo>
                    <a:lnTo>
                      <a:pt x="375" y="90"/>
                    </a:lnTo>
                    <a:lnTo>
                      <a:pt x="377" y="126"/>
                    </a:lnTo>
                    <a:lnTo>
                      <a:pt x="384" y="163"/>
                    </a:lnTo>
                    <a:lnTo>
                      <a:pt x="393" y="201"/>
                    </a:lnTo>
                    <a:lnTo>
                      <a:pt x="404" y="236"/>
                    </a:lnTo>
                    <a:lnTo>
                      <a:pt x="411" y="268"/>
                    </a:lnTo>
                    <a:lnTo>
                      <a:pt x="414" y="295"/>
                    </a:lnTo>
                    <a:lnTo>
                      <a:pt x="396" y="301"/>
                    </a:lnTo>
                    <a:lnTo>
                      <a:pt x="378" y="304"/>
                    </a:lnTo>
                    <a:lnTo>
                      <a:pt x="361" y="306"/>
                    </a:lnTo>
                    <a:lnTo>
                      <a:pt x="343" y="304"/>
                    </a:lnTo>
                    <a:lnTo>
                      <a:pt x="323" y="302"/>
                    </a:lnTo>
                    <a:lnTo>
                      <a:pt x="305" y="297"/>
                    </a:lnTo>
                    <a:lnTo>
                      <a:pt x="286" y="292"/>
                    </a:lnTo>
                    <a:lnTo>
                      <a:pt x="268" y="286"/>
                    </a:lnTo>
                    <a:lnTo>
                      <a:pt x="248" y="279"/>
                    </a:lnTo>
                    <a:lnTo>
                      <a:pt x="230" y="274"/>
                    </a:lnTo>
                    <a:lnTo>
                      <a:pt x="210" y="267"/>
                    </a:lnTo>
                    <a:lnTo>
                      <a:pt x="193" y="260"/>
                    </a:lnTo>
                    <a:lnTo>
                      <a:pt x="175" y="254"/>
                    </a:lnTo>
                    <a:lnTo>
                      <a:pt x="157" y="251"/>
                    </a:lnTo>
                    <a:lnTo>
                      <a:pt x="139" y="247"/>
                    </a:lnTo>
                    <a:lnTo>
                      <a:pt x="123" y="245"/>
                    </a:lnTo>
                    <a:lnTo>
                      <a:pt x="116" y="245"/>
                    </a:lnTo>
                    <a:lnTo>
                      <a:pt x="107" y="245"/>
                    </a:lnTo>
                    <a:lnTo>
                      <a:pt x="100" y="247"/>
                    </a:lnTo>
                    <a:lnTo>
                      <a:pt x="91" y="249"/>
                    </a:lnTo>
                    <a:lnTo>
                      <a:pt x="84" y="251"/>
                    </a:lnTo>
                    <a:lnTo>
                      <a:pt x="75" y="252"/>
                    </a:lnTo>
                    <a:lnTo>
                      <a:pt x="67" y="254"/>
                    </a:lnTo>
                    <a:lnTo>
                      <a:pt x="58" y="258"/>
                    </a:lnTo>
                    <a:lnTo>
                      <a:pt x="48" y="263"/>
                    </a:lnTo>
                    <a:lnTo>
                      <a:pt x="37" y="268"/>
                    </a:lnTo>
                    <a:lnTo>
                      <a:pt x="26" y="276"/>
                    </a:lnTo>
                    <a:lnTo>
                      <a:pt x="14" y="285"/>
                    </a:lnTo>
                    <a:lnTo>
                      <a:pt x="12" y="226"/>
                    </a:lnTo>
                    <a:lnTo>
                      <a:pt x="7" y="152"/>
                    </a:lnTo>
                    <a:lnTo>
                      <a:pt x="1" y="81"/>
                    </a:lnTo>
                    <a:lnTo>
                      <a:pt x="0" y="22"/>
                    </a:lnTo>
                    <a:lnTo>
                      <a:pt x="33" y="6"/>
                    </a:lnTo>
                    <a:lnTo>
                      <a:pt x="67" y="0"/>
                    </a:lnTo>
                    <a:lnTo>
                      <a:pt x="103" y="2"/>
                    </a:lnTo>
                    <a:lnTo>
                      <a:pt x="139" y="9"/>
                    </a:lnTo>
                    <a:lnTo>
                      <a:pt x="175" y="20"/>
                    </a:lnTo>
                    <a:lnTo>
                      <a:pt x="209" y="33"/>
                    </a:lnTo>
                    <a:lnTo>
                      <a:pt x="243" y="43"/>
                    </a:lnTo>
                    <a:lnTo>
                      <a:pt x="277" y="52"/>
                    </a:lnTo>
                    <a:close/>
                  </a:path>
                </a:pathLst>
              </a:custGeom>
              <a:solidFill>
                <a:srgbClr val="AFDBCC"/>
              </a:solidFill>
              <a:ln w="9525">
                <a:noFill/>
                <a:round/>
                <a:headEnd/>
                <a:tailEnd/>
              </a:ln>
            </p:spPr>
            <p:txBody>
              <a:bodyPr/>
              <a:lstStyle/>
              <a:p>
                <a:endParaRPr lang="en-US"/>
              </a:p>
            </p:txBody>
          </p:sp>
          <p:sp>
            <p:nvSpPr>
              <p:cNvPr id="40464" name="Freeform 368"/>
              <p:cNvSpPr>
                <a:spLocks/>
              </p:cNvSpPr>
              <p:nvPr/>
            </p:nvSpPr>
            <p:spPr bwMode="auto">
              <a:xfrm>
                <a:off x="1860" y="2896"/>
                <a:ext cx="1891" cy="71"/>
              </a:xfrm>
              <a:custGeom>
                <a:avLst/>
                <a:gdLst>
                  <a:gd name="T0" fmla="*/ 0 w 1891"/>
                  <a:gd name="T1" fmla="*/ 0 h 71"/>
                  <a:gd name="T2" fmla="*/ 36 w 1891"/>
                  <a:gd name="T3" fmla="*/ 71 h 71"/>
                  <a:gd name="T4" fmla="*/ 1891 w 1891"/>
                  <a:gd name="T5" fmla="*/ 36 h 71"/>
                  <a:gd name="T6" fmla="*/ 0 w 1891"/>
                  <a:gd name="T7" fmla="*/ 0 h 71"/>
                  <a:gd name="T8" fmla="*/ 0 60000 65536"/>
                  <a:gd name="T9" fmla="*/ 0 60000 65536"/>
                  <a:gd name="T10" fmla="*/ 0 60000 65536"/>
                  <a:gd name="T11" fmla="*/ 0 60000 65536"/>
                  <a:gd name="T12" fmla="*/ 0 w 1891"/>
                  <a:gd name="T13" fmla="*/ 0 h 71"/>
                  <a:gd name="T14" fmla="*/ 1891 w 1891"/>
                  <a:gd name="T15" fmla="*/ 71 h 71"/>
                </a:gdLst>
                <a:ahLst/>
                <a:cxnLst>
                  <a:cxn ang="T8">
                    <a:pos x="T0" y="T1"/>
                  </a:cxn>
                  <a:cxn ang="T9">
                    <a:pos x="T2" y="T3"/>
                  </a:cxn>
                  <a:cxn ang="T10">
                    <a:pos x="T4" y="T5"/>
                  </a:cxn>
                  <a:cxn ang="T11">
                    <a:pos x="T6" y="T7"/>
                  </a:cxn>
                </a:cxnLst>
                <a:rect l="T12" t="T13" r="T14" b="T15"/>
                <a:pathLst>
                  <a:path w="1891" h="71">
                    <a:moveTo>
                      <a:pt x="0" y="0"/>
                    </a:moveTo>
                    <a:lnTo>
                      <a:pt x="36" y="71"/>
                    </a:lnTo>
                    <a:lnTo>
                      <a:pt x="1891" y="36"/>
                    </a:lnTo>
                    <a:lnTo>
                      <a:pt x="0" y="0"/>
                    </a:lnTo>
                    <a:close/>
                  </a:path>
                </a:pathLst>
              </a:custGeom>
              <a:solidFill>
                <a:srgbClr val="AFDBCC"/>
              </a:solidFill>
              <a:ln w="9525">
                <a:noFill/>
                <a:round/>
                <a:headEnd/>
                <a:tailEnd/>
              </a:ln>
            </p:spPr>
            <p:txBody>
              <a:bodyPr/>
              <a:lstStyle/>
              <a:p>
                <a:endParaRPr lang="en-US"/>
              </a:p>
            </p:txBody>
          </p:sp>
          <p:sp>
            <p:nvSpPr>
              <p:cNvPr id="40465" name="Freeform 369"/>
              <p:cNvSpPr>
                <a:spLocks/>
              </p:cNvSpPr>
              <p:nvPr/>
            </p:nvSpPr>
            <p:spPr bwMode="auto">
              <a:xfrm>
                <a:off x="3056" y="3051"/>
                <a:ext cx="1035" cy="88"/>
              </a:xfrm>
              <a:custGeom>
                <a:avLst/>
                <a:gdLst>
                  <a:gd name="T0" fmla="*/ 0 w 1035"/>
                  <a:gd name="T1" fmla="*/ 88 h 88"/>
                  <a:gd name="T2" fmla="*/ 1017 w 1035"/>
                  <a:gd name="T3" fmla="*/ 88 h 88"/>
                  <a:gd name="T4" fmla="*/ 1035 w 1035"/>
                  <a:gd name="T5" fmla="*/ 0 h 88"/>
                  <a:gd name="T6" fmla="*/ 0 w 1035"/>
                  <a:gd name="T7" fmla="*/ 0 h 88"/>
                  <a:gd name="T8" fmla="*/ 0 w 1035"/>
                  <a:gd name="T9" fmla="*/ 88 h 88"/>
                  <a:gd name="T10" fmla="*/ 0 60000 65536"/>
                  <a:gd name="T11" fmla="*/ 0 60000 65536"/>
                  <a:gd name="T12" fmla="*/ 0 60000 65536"/>
                  <a:gd name="T13" fmla="*/ 0 60000 65536"/>
                  <a:gd name="T14" fmla="*/ 0 60000 65536"/>
                  <a:gd name="T15" fmla="*/ 0 w 1035"/>
                  <a:gd name="T16" fmla="*/ 0 h 88"/>
                  <a:gd name="T17" fmla="*/ 1035 w 1035"/>
                  <a:gd name="T18" fmla="*/ 88 h 88"/>
                </a:gdLst>
                <a:ahLst/>
                <a:cxnLst>
                  <a:cxn ang="T10">
                    <a:pos x="T0" y="T1"/>
                  </a:cxn>
                  <a:cxn ang="T11">
                    <a:pos x="T2" y="T3"/>
                  </a:cxn>
                  <a:cxn ang="T12">
                    <a:pos x="T4" y="T5"/>
                  </a:cxn>
                  <a:cxn ang="T13">
                    <a:pos x="T6" y="T7"/>
                  </a:cxn>
                  <a:cxn ang="T14">
                    <a:pos x="T8" y="T9"/>
                  </a:cxn>
                </a:cxnLst>
                <a:rect l="T15" t="T16" r="T17" b="T18"/>
                <a:pathLst>
                  <a:path w="1035" h="88">
                    <a:moveTo>
                      <a:pt x="0" y="88"/>
                    </a:moveTo>
                    <a:lnTo>
                      <a:pt x="1017" y="88"/>
                    </a:lnTo>
                    <a:lnTo>
                      <a:pt x="1035" y="0"/>
                    </a:lnTo>
                    <a:lnTo>
                      <a:pt x="0" y="0"/>
                    </a:lnTo>
                    <a:lnTo>
                      <a:pt x="0" y="88"/>
                    </a:lnTo>
                    <a:close/>
                  </a:path>
                </a:pathLst>
              </a:custGeom>
              <a:solidFill>
                <a:srgbClr val="AFDBCC"/>
              </a:solidFill>
              <a:ln w="9525">
                <a:noFill/>
                <a:round/>
                <a:headEnd/>
                <a:tailEnd/>
              </a:ln>
            </p:spPr>
            <p:txBody>
              <a:bodyPr/>
              <a:lstStyle/>
              <a:p>
                <a:endParaRPr lang="en-US"/>
              </a:p>
            </p:txBody>
          </p:sp>
          <p:sp>
            <p:nvSpPr>
              <p:cNvPr id="40466" name="Freeform 370"/>
              <p:cNvSpPr>
                <a:spLocks/>
              </p:cNvSpPr>
              <p:nvPr/>
            </p:nvSpPr>
            <p:spPr bwMode="auto">
              <a:xfrm>
                <a:off x="1558" y="1888"/>
                <a:ext cx="2805" cy="786"/>
              </a:xfrm>
              <a:custGeom>
                <a:avLst/>
                <a:gdLst>
                  <a:gd name="T0" fmla="*/ 309 w 2805"/>
                  <a:gd name="T1" fmla="*/ 774 h 786"/>
                  <a:gd name="T2" fmla="*/ 309 w 2805"/>
                  <a:gd name="T3" fmla="*/ 129 h 786"/>
                  <a:gd name="T4" fmla="*/ 127 w 2805"/>
                  <a:gd name="T5" fmla="*/ 129 h 786"/>
                  <a:gd name="T6" fmla="*/ 0 w 2805"/>
                  <a:gd name="T7" fmla="*/ 27 h 786"/>
                  <a:gd name="T8" fmla="*/ 2805 w 2805"/>
                  <a:gd name="T9" fmla="*/ 0 h 786"/>
                  <a:gd name="T10" fmla="*/ 2724 w 2805"/>
                  <a:gd name="T11" fmla="*/ 129 h 786"/>
                  <a:gd name="T12" fmla="*/ 2549 w 2805"/>
                  <a:gd name="T13" fmla="*/ 129 h 786"/>
                  <a:gd name="T14" fmla="*/ 2549 w 2805"/>
                  <a:gd name="T15" fmla="*/ 786 h 786"/>
                  <a:gd name="T16" fmla="*/ 309 w 2805"/>
                  <a:gd name="T17" fmla="*/ 774 h 7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05"/>
                  <a:gd name="T28" fmla="*/ 0 h 786"/>
                  <a:gd name="T29" fmla="*/ 2805 w 2805"/>
                  <a:gd name="T30" fmla="*/ 786 h 78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05" h="786">
                    <a:moveTo>
                      <a:pt x="309" y="774"/>
                    </a:moveTo>
                    <a:lnTo>
                      <a:pt x="309" y="129"/>
                    </a:lnTo>
                    <a:lnTo>
                      <a:pt x="127" y="129"/>
                    </a:lnTo>
                    <a:lnTo>
                      <a:pt x="0" y="27"/>
                    </a:lnTo>
                    <a:lnTo>
                      <a:pt x="2805" y="0"/>
                    </a:lnTo>
                    <a:lnTo>
                      <a:pt x="2724" y="129"/>
                    </a:lnTo>
                    <a:lnTo>
                      <a:pt x="2549" y="129"/>
                    </a:lnTo>
                    <a:lnTo>
                      <a:pt x="2549" y="786"/>
                    </a:lnTo>
                    <a:lnTo>
                      <a:pt x="309" y="774"/>
                    </a:lnTo>
                    <a:close/>
                  </a:path>
                </a:pathLst>
              </a:custGeom>
              <a:solidFill>
                <a:srgbClr val="FFFFFF"/>
              </a:solidFill>
              <a:ln w="9525">
                <a:noFill/>
                <a:round/>
                <a:headEnd/>
                <a:tailEnd/>
              </a:ln>
            </p:spPr>
            <p:txBody>
              <a:bodyPr/>
              <a:lstStyle/>
              <a:p>
                <a:endParaRPr lang="en-US"/>
              </a:p>
            </p:txBody>
          </p:sp>
          <p:sp>
            <p:nvSpPr>
              <p:cNvPr id="40467" name="Freeform 371"/>
              <p:cNvSpPr>
                <a:spLocks/>
              </p:cNvSpPr>
              <p:nvPr/>
            </p:nvSpPr>
            <p:spPr bwMode="auto">
              <a:xfrm>
                <a:off x="2369" y="2185"/>
                <a:ext cx="361" cy="60"/>
              </a:xfrm>
              <a:custGeom>
                <a:avLst/>
                <a:gdLst>
                  <a:gd name="T0" fmla="*/ 361 w 361"/>
                  <a:gd name="T1" fmla="*/ 0 h 60"/>
                  <a:gd name="T2" fmla="*/ 313 w 361"/>
                  <a:gd name="T3" fmla="*/ 55 h 60"/>
                  <a:gd name="T4" fmla="*/ 6 w 361"/>
                  <a:gd name="T5" fmla="*/ 60 h 60"/>
                  <a:gd name="T6" fmla="*/ 0 w 361"/>
                  <a:gd name="T7" fmla="*/ 0 h 60"/>
                  <a:gd name="T8" fmla="*/ 361 w 361"/>
                  <a:gd name="T9" fmla="*/ 0 h 60"/>
                  <a:gd name="T10" fmla="*/ 0 60000 65536"/>
                  <a:gd name="T11" fmla="*/ 0 60000 65536"/>
                  <a:gd name="T12" fmla="*/ 0 60000 65536"/>
                  <a:gd name="T13" fmla="*/ 0 60000 65536"/>
                  <a:gd name="T14" fmla="*/ 0 60000 65536"/>
                  <a:gd name="T15" fmla="*/ 0 w 361"/>
                  <a:gd name="T16" fmla="*/ 0 h 60"/>
                  <a:gd name="T17" fmla="*/ 361 w 361"/>
                  <a:gd name="T18" fmla="*/ 60 h 60"/>
                </a:gdLst>
                <a:ahLst/>
                <a:cxnLst>
                  <a:cxn ang="T10">
                    <a:pos x="T0" y="T1"/>
                  </a:cxn>
                  <a:cxn ang="T11">
                    <a:pos x="T2" y="T3"/>
                  </a:cxn>
                  <a:cxn ang="T12">
                    <a:pos x="T4" y="T5"/>
                  </a:cxn>
                  <a:cxn ang="T13">
                    <a:pos x="T6" y="T7"/>
                  </a:cxn>
                  <a:cxn ang="T14">
                    <a:pos x="T8" y="T9"/>
                  </a:cxn>
                </a:cxnLst>
                <a:rect l="T15" t="T16" r="T17" b="T18"/>
                <a:pathLst>
                  <a:path w="361" h="60">
                    <a:moveTo>
                      <a:pt x="361" y="0"/>
                    </a:moveTo>
                    <a:lnTo>
                      <a:pt x="313" y="55"/>
                    </a:lnTo>
                    <a:lnTo>
                      <a:pt x="6" y="60"/>
                    </a:lnTo>
                    <a:lnTo>
                      <a:pt x="0" y="0"/>
                    </a:lnTo>
                    <a:lnTo>
                      <a:pt x="361" y="0"/>
                    </a:lnTo>
                    <a:close/>
                  </a:path>
                </a:pathLst>
              </a:custGeom>
              <a:solidFill>
                <a:srgbClr val="D8D8D8"/>
              </a:solidFill>
              <a:ln w="9525">
                <a:noFill/>
                <a:round/>
                <a:headEnd/>
                <a:tailEnd/>
              </a:ln>
            </p:spPr>
            <p:txBody>
              <a:bodyPr/>
              <a:lstStyle/>
              <a:p>
                <a:endParaRPr lang="en-US"/>
              </a:p>
            </p:txBody>
          </p:sp>
          <p:sp>
            <p:nvSpPr>
              <p:cNvPr id="40468" name="Freeform 372"/>
              <p:cNvSpPr>
                <a:spLocks/>
              </p:cNvSpPr>
              <p:nvPr/>
            </p:nvSpPr>
            <p:spPr bwMode="auto">
              <a:xfrm>
                <a:off x="1908" y="2185"/>
                <a:ext cx="363" cy="60"/>
              </a:xfrm>
              <a:custGeom>
                <a:avLst/>
                <a:gdLst>
                  <a:gd name="T0" fmla="*/ 363 w 363"/>
                  <a:gd name="T1" fmla="*/ 0 h 60"/>
                  <a:gd name="T2" fmla="*/ 313 w 363"/>
                  <a:gd name="T3" fmla="*/ 55 h 60"/>
                  <a:gd name="T4" fmla="*/ 6 w 363"/>
                  <a:gd name="T5" fmla="*/ 60 h 60"/>
                  <a:gd name="T6" fmla="*/ 0 w 363"/>
                  <a:gd name="T7" fmla="*/ 0 h 60"/>
                  <a:gd name="T8" fmla="*/ 363 w 363"/>
                  <a:gd name="T9" fmla="*/ 0 h 60"/>
                  <a:gd name="T10" fmla="*/ 0 60000 65536"/>
                  <a:gd name="T11" fmla="*/ 0 60000 65536"/>
                  <a:gd name="T12" fmla="*/ 0 60000 65536"/>
                  <a:gd name="T13" fmla="*/ 0 60000 65536"/>
                  <a:gd name="T14" fmla="*/ 0 60000 65536"/>
                  <a:gd name="T15" fmla="*/ 0 w 363"/>
                  <a:gd name="T16" fmla="*/ 0 h 60"/>
                  <a:gd name="T17" fmla="*/ 363 w 363"/>
                  <a:gd name="T18" fmla="*/ 60 h 60"/>
                </a:gdLst>
                <a:ahLst/>
                <a:cxnLst>
                  <a:cxn ang="T10">
                    <a:pos x="T0" y="T1"/>
                  </a:cxn>
                  <a:cxn ang="T11">
                    <a:pos x="T2" y="T3"/>
                  </a:cxn>
                  <a:cxn ang="T12">
                    <a:pos x="T4" y="T5"/>
                  </a:cxn>
                  <a:cxn ang="T13">
                    <a:pos x="T6" y="T7"/>
                  </a:cxn>
                  <a:cxn ang="T14">
                    <a:pos x="T8" y="T9"/>
                  </a:cxn>
                </a:cxnLst>
                <a:rect l="T15" t="T16" r="T17" b="T18"/>
                <a:pathLst>
                  <a:path w="363" h="60">
                    <a:moveTo>
                      <a:pt x="363" y="0"/>
                    </a:moveTo>
                    <a:lnTo>
                      <a:pt x="313" y="55"/>
                    </a:lnTo>
                    <a:lnTo>
                      <a:pt x="6" y="60"/>
                    </a:lnTo>
                    <a:lnTo>
                      <a:pt x="0" y="0"/>
                    </a:lnTo>
                    <a:lnTo>
                      <a:pt x="363" y="0"/>
                    </a:lnTo>
                    <a:close/>
                  </a:path>
                </a:pathLst>
              </a:custGeom>
              <a:solidFill>
                <a:srgbClr val="D8D8D8"/>
              </a:solidFill>
              <a:ln w="9525">
                <a:noFill/>
                <a:round/>
                <a:headEnd/>
                <a:tailEnd/>
              </a:ln>
            </p:spPr>
            <p:txBody>
              <a:bodyPr/>
              <a:lstStyle/>
              <a:p>
                <a:endParaRPr lang="en-US"/>
              </a:p>
            </p:txBody>
          </p:sp>
          <p:sp>
            <p:nvSpPr>
              <p:cNvPr id="40469" name="Rectangle 373"/>
              <p:cNvSpPr>
                <a:spLocks noChangeArrowheads="1"/>
              </p:cNvSpPr>
              <p:nvPr/>
            </p:nvSpPr>
            <p:spPr bwMode="auto">
              <a:xfrm>
                <a:off x="1896" y="2022"/>
                <a:ext cx="2109" cy="56"/>
              </a:xfrm>
              <a:prstGeom prst="rect">
                <a:avLst/>
              </a:prstGeom>
              <a:solidFill>
                <a:srgbClr val="D8D8D8"/>
              </a:solidFill>
              <a:ln w="9525">
                <a:noFill/>
                <a:miter lim="800000"/>
                <a:headEnd/>
                <a:tailEnd/>
              </a:ln>
            </p:spPr>
            <p:txBody>
              <a:bodyPr/>
              <a:lstStyle/>
              <a:p>
                <a:endParaRPr lang="en-US" sz="2400">
                  <a:solidFill>
                    <a:schemeClr val="tx2"/>
                  </a:solidFill>
                  <a:latin typeface="Tahoma" pitchFamily="34" charset="0"/>
                </a:endParaRPr>
              </a:p>
            </p:txBody>
          </p:sp>
          <p:sp>
            <p:nvSpPr>
              <p:cNvPr id="40470" name="Rectangle 374"/>
              <p:cNvSpPr>
                <a:spLocks noChangeArrowheads="1"/>
              </p:cNvSpPr>
              <p:nvPr/>
            </p:nvSpPr>
            <p:spPr bwMode="auto">
              <a:xfrm>
                <a:off x="2223" y="2056"/>
                <a:ext cx="62" cy="600"/>
              </a:xfrm>
              <a:prstGeom prst="rect">
                <a:avLst/>
              </a:prstGeom>
              <a:solidFill>
                <a:srgbClr val="D8D8D8"/>
              </a:solidFill>
              <a:ln w="9525">
                <a:noFill/>
                <a:miter lim="800000"/>
                <a:headEnd/>
                <a:tailEnd/>
              </a:ln>
            </p:spPr>
            <p:txBody>
              <a:bodyPr/>
              <a:lstStyle/>
              <a:p>
                <a:endParaRPr lang="en-US" sz="2400">
                  <a:solidFill>
                    <a:schemeClr val="tx2"/>
                  </a:solidFill>
                  <a:latin typeface="Tahoma" pitchFamily="34" charset="0"/>
                </a:endParaRPr>
              </a:p>
            </p:txBody>
          </p:sp>
          <p:sp>
            <p:nvSpPr>
              <p:cNvPr id="40471" name="Rectangle 375"/>
              <p:cNvSpPr>
                <a:spLocks noChangeArrowheads="1"/>
              </p:cNvSpPr>
              <p:nvPr/>
            </p:nvSpPr>
            <p:spPr bwMode="auto">
              <a:xfrm>
                <a:off x="2759" y="2056"/>
                <a:ext cx="63" cy="600"/>
              </a:xfrm>
              <a:prstGeom prst="rect">
                <a:avLst/>
              </a:prstGeom>
              <a:solidFill>
                <a:srgbClr val="D8D8D8"/>
              </a:solidFill>
              <a:ln w="9525">
                <a:noFill/>
                <a:miter lim="800000"/>
                <a:headEnd/>
                <a:tailEnd/>
              </a:ln>
            </p:spPr>
            <p:txBody>
              <a:bodyPr/>
              <a:lstStyle/>
              <a:p>
                <a:endParaRPr lang="en-US" sz="2400">
                  <a:solidFill>
                    <a:schemeClr val="tx2"/>
                  </a:solidFill>
                  <a:latin typeface="Tahoma" pitchFamily="34" charset="0"/>
                </a:endParaRPr>
              </a:p>
            </p:txBody>
          </p:sp>
          <p:sp>
            <p:nvSpPr>
              <p:cNvPr id="40472" name="Rectangle 376"/>
              <p:cNvSpPr>
                <a:spLocks noChangeArrowheads="1"/>
              </p:cNvSpPr>
              <p:nvPr/>
            </p:nvSpPr>
            <p:spPr bwMode="auto">
              <a:xfrm>
                <a:off x="3946" y="2056"/>
                <a:ext cx="145" cy="600"/>
              </a:xfrm>
              <a:prstGeom prst="rect">
                <a:avLst/>
              </a:prstGeom>
              <a:solidFill>
                <a:srgbClr val="D8D8D8"/>
              </a:solidFill>
              <a:ln w="9525">
                <a:noFill/>
                <a:miter lim="800000"/>
                <a:headEnd/>
                <a:tailEnd/>
              </a:ln>
            </p:spPr>
            <p:txBody>
              <a:bodyPr/>
              <a:lstStyle/>
              <a:p>
                <a:endParaRPr lang="en-US" sz="2400">
                  <a:solidFill>
                    <a:schemeClr val="tx2"/>
                  </a:solidFill>
                  <a:latin typeface="Tahoma" pitchFamily="34" charset="0"/>
                </a:endParaRPr>
              </a:p>
            </p:txBody>
          </p:sp>
          <p:sp>
            <p:nvSpPr>
              <p:cNvPr id="40473" name="Freeform 377"/>
              <p:cNvSpPr>
                <a:spLocks/>
              </p:cNvSpPr>
              <p:nvPr/>
            </p:nvSpPr>
            <p:spPr bwMode="auto">
              <a:xfrm>
                <a:off x="2587" y="2187"/>
                <a:ext cx="953" cy="502"/>
              </a:xfrm>
              <a:custGeom>
                <a:avLst/>
                <a:gdLst>
                  <a:gd name="T0" fmla="*/ 953 w 953"/>
                  <a:gd name="T1" fmla="*/ 8 h 502"/>
                  <a:gd name="T2" fmla="*/ 657 w 953"/>
                  <a:gd name="T3" fmla="*/ 502 h 502"/>
                  <a:gd name="T4" fmla="*/ 0 w 953"/>
                  <a:gd name="T5" fmla="*/ 502 h 502"/>
                  <a:gd name="T6" fmla="*/ 345 w 953"/>
                  <a:gd name="T7" fmla="*/ 0 h 502"/>
                  <a:gd name="T8" fmla="*/ 953 w 953"/>
                  <a:gd name="T9" fmla="*/ 8 h 502"/>
                  <a:gd name="T10" fmla="*/ 0 60000 65536"/>
                  <a:gd name="T11" fmla="*/ 0 60000 65536"/>
                  <a:gd name="T12" fmla="*/ 0 60000 65536"/>
                  <a:gd name="T13" fmla="*/ 0 60000 65536"/>
                  <a:gd name="T14" fmla="*/ 0 60000 65536"/>
                  <a:gd name="T15" fmla="*/ 0 w 953"/>
                  <a:gd name="T16" fmla="*/ 0 h 502"/>
                  <a:gd name="T17" fmla="*/ 953 w 953"/>
                  <a:gd name="T18" fmla="*/ 502 h 502"/>
                </a:gdLst>
                <a:ahLst/>
                <a:cxnLst>
                  <a:cxn ang="T10">
                    <a:pos x="T0" y="T1"/>
                  </a:cxn>
                  <a:cxn ang="T11">
                    <a:pos x="T2" y="T3"/>
                  </a:cxn>
                  <a:cxn ang="T12">
                    <a:pos x="T4" y="T5"/>
                  </a:cxn>
                  <a:cxn ang="T13">
                    <a:pos x="T6" y="T7"/>
                  </a:cxn>
                  <a:cxn ang="T14">
                    <a:pos x="T8" y="T9"/>
                  </a:cxn>
                </a:cxnLst>
                <a:rect l="T15" t="T16" r="T17" b="T18"/>
                <a:pathLst>
                  <a:path w="953" h="502">
                    <a:moveTo>
                      <a:pt x="953" y="8"/>
                    </a:moveTo>
                    <a:lnTo>
                      <a:pt x="657" y="502"/>
                    </a:lnTo>
                    <a:lnTo>
                      <a:pt x="0" y="502"/>
                    </a:lnTo>
                    <a:lnTo>
                      <a:pt x="345" y="0"/>
                    </a:lnTo>
                    <a:lnTo>
                      <a:pt x="953" y="8"/>
                    </a:lnTo>
                    <a:close/>
                  </a:path>
                </a:pathLst>
              </a:custGeom>
              <a:solidFill>
                <a:srgbClr val="CCCCCC"/>
              </a:solidFill>
              <a:ln w="9525">
                <a:noFill/>
                <a:round/>
                <a:headEnd/>
                <a:tailEnd/>
              </a:ln>
            </p:spPr>
            <p:txBody>
              <a:bodyPr/>
              <a:lstStyle/>
              <a:p>
                <a:endParaRPr lang="en-US"/>
              </a:p>
            </p:txBody>
          </p:sp>
          <p:sp>
            <p:nvSpPr>
              <p:cNvPr id="40474" name="Rectangle 378"/>
              <p:cNvSpPr>
                <a:spLocks noChangeArrowheads="1"/>
              </p:cNvSpPr>
              <p:nvPr/>
            </p:nvSpPr>
            <p:spPr bwMode="auto">
              <a:xfrm>
                <a:off x="1801" y="2008"/>
                <a:ext cx="121" cy="68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475" name="Rectangle 379"/>
              <p:cNvSpPr>
                <a:spLocks noChangeArrowheads="1"/>
              </p:cNvSpPr>
              <p:nvPr/>
            </p:nvSpPr>
            <p:spPr bwMode="auto">
              <a:xfrm>
                <a:off x="2798" y="2011"/>
                <a:ext cx="120" cy="65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476" name="Rectangle 380"/>
              <p:cNvSpPr>
                <a:spLocks noChangeArrowheads="1"/>
              </p:cNvSpPr>
              <p:nvPr/>
            </p:nvSpPr>
            <p:spPr bwMode="auto">
              <a:xfrm>
                <a:off x="2273" y="2011"/>
                <a:ext cx="121" cy="65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477" name="Rectangle 381"/>
              <p:cNvSpPr>
                <a:spLocks noChangeArrowheads="1"/>
              </p:cNvSpPr>
              <p:nvPr/>
            </p:nvSpPr>
            <p:spPr bwMode="auto">
              <a:xfrm>
                <a:off x="3513" y="2008"/>
                <a:ext cx="120" cy="66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478" name="Rectangle 382"/>
              <p:cNvSpPr>
                <a:spLocks noChangeArrowheads="1"/>
              </p:cNvSpPr>
              <p:nvPr/>
            </p:nvSpPr>
            <p:spPr bwMode="auto">
              <a:xfrm>
                <a:off x="3993" y="2011"/>
                <a:ext cx="119" cy="658"/>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479" name="Rectangle 383"/>
              <p:cNvSpPr>
                <a:spLocks noChangeArrowheads="1"/>
              </p:cNvSpPr>
              <p:nvPr/>
            </p:nvSpPr>
            <p:spPr bwMode="auto">
              <a:xfrm>
                <a:off x="2881" y="2137"/>
                <a:ext cx="659" cy="6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480" name="Rectangle 384"/>
              <p:cNvSpPr>
                <a:spLocks noChangeArrowheads="1"/>
              </p:cNvSpPr>
              <p:nvPr/>
            </p:nvSpPr>
            <p:spPr bwMode="auto">
              <a:xfrm>
                <a:off x="2974" y="2192"/>
                <a:ext cx="39" cy="57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481" name="Rectangle 385"/>
              <p:cNvSpPr>
                <a:spLocks noChangeArrowheads="1"/>
              </p:cNvSpPr>
              <p:nvPr/>
            </p:nvSpPr>
            <p:spPr bwMode="auto">
              <a:xfrm>
                <a:off x="3424" y="2192"/>
                <a:ext cx="41" cy="57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482" name="Freeform 386"/>
              <p:cNvSpPr>
                <a:spLocks/>
              </p:cNvSpPr>
              <p:nvPr/>
            </p:nvSpPr>
            <p:spPr bwMode="auto">
              <a:xfrm>
                <a:off x="1515" y="1886"/>
                <a:ext cx="2846" cy="40"/>
              </a:xfrm>
              <a:custGeom>
                <a:avLst/>
                <a:gdLst>
                  <a:gd name="T0" fmla="*/ 2823 w 2846"/>
                  <a:gd name="T1" fmla="*/ 40 h 40"/>
                  <a:gd name="T2" fmla="*/ 2846 w 2846"/>
                  <a:gd name="T3" fmla="*/ 0 h 40"/>
                  <a:gd name="T4" fmla="*/ 0 w 2846"/>
                  <a:gd name="T5" fmla="*/ 0 h 40"/>
                  <a:gd name="T6" fmla="*/ 36 w 2846"/>
                  <a:gd name="T7" fmla="*/ 40 h 40"/>
                  <a:gd name="T8" fmla="*/ 2810 w 2846"/>
                  <a:gd name="T9" fmla="*/ 40 h 40"/>
                  <a:gd name="T10" fmla="*/ 2823 w 2846"/>
                  <a:gd name="T11" fmla="*/ 40 h 40"/>
                  <a:gd name="T12" fmla="*/ 0 60000 65536"/>
                  <a:gd name="T13" fmla="*/ 0 60000 65536"/>
                  <a:gd name="T14" fmla="*/ 0 60000 65536"/>
                  <a:gd name="T15" fmla="*/ 0 60000 65536"/>
                  <a:gd name="T16" fmla="*/ 0 60000 65536"/>
                  <a:gd name="T17" fmla="*/ 0 60000 65536"/>
                  <a:gd name="T18" fmla="*/ 0 w 2846"/>
                  <a:gd name="T19" fmla="*/ 0 h 40"/>
                  <a:gd name="T20" fmla="*/ 2846 w 2846"/>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2846" h="40">
                    <a:moveTo>
                      <a:pt x="2823" y="40"/>
                    </a:moveTo>
                    <a:lnTo>
                      <a:pt x="2846" y="0"/>
                    </a:lnTo>
                    <a:lnTo>
                      <a:pt x="0" y="0"/>
                    </a:lnTo>
                    <a:lnTo>
                      <a:pt x="36" y="40"/>
                    </a:lnTo>
                    <a:lnTo>
                      <a:pt x="2810" y="40"/>
                    </a:lnTo>
                    <a:lnTo>
                      <a:pt x="2823" y="40"/>
                    </a:lnTo>
                    <a:close/>
                  </a:path>
                </a:pathLst>
              </a:custGeom>
              <a:solidFill>
                <a:srgbClr val="000000"/>
              </a:solidFill>
              <a:ln w="9525">
                <a:noFill/>
                <a:round/>
                <a:headEnd/>
                <a:tailEnd/>
              </a:ln>
            </p:spPr>
            <p:txBody>
              <a:bodyPr/>
              <a:lstStyle/>
              <a:p>
                <a:endParaRPr lang="en-US"/>
              </a:p>
            </p:txBody>
          </p:sp>
          <p:sp>
            <p:nvSpPr>
              <p:cNvPr id="40483" name="Freeform 387"/>
              <p:cNvSpPr>
                <a:spLocks/>
              </p:cNvSpPr>
              <p:nvPr/>
            </p:nvSpPr>
            <p:spPr bwMode="auto">
              <a:xfrm>
                <a:off x="1654" y="1988"/>
                <a:ext cx="2644" cy="48"/>
              </a:xfrm>
              <a:custGeom>
                <a:avLst/>
                <a:gdLst>
                  <a:gd name="T0" fmla="*/ 2621 w 2644"/>
                  <a:gd name="T1" fmla="*/ 48 h 48"/>
                  <a:gd name="T2" fmla="*/ 2644 w 2644"/>
                  <a:gd name="T3" fmla="*/ 0 h 48"/>
                  <a:gd name="T4" fmla="*/ 0 w 2644"/>
                  <a:gd name="T5" fmla="*/ 0 h 48"/>
                  <a:gd name="T6" fmla="*/ 31 w 2644"/>
                  <a:gd name="T7" fmla="*/ 48 h 48"/>
                  <a:gd name="T8" fmla="*/ 2621 w 2644"/>
                  <a:gd name="T9" fmla="*/ 48 h 48"/>
                  <a:gd name="T10" fmla="*/ 0 60000 65536"/>
                  <a:gd name="T11" fmla="*/ 0 60000 65536"/>
                  <a:gd name="T12" fmla="*/ 0 60000 65536"/>
                  <a:gd name="T13" fmla="*/ 0 60000 65536"/>
                  <a:gd name="T14" fmla="*/ 0 60000 65536"/>
                  <a:gd name="T15" fmla="*/ 0 w 2644"/>
                  <a:gd name="T16" fmla="*/ 0 h 48"/>
                  <a:gd name="T17" fmla="*/ 2644 w 2644"/>
                  <a:gd name="T18" fmla="*/ 48 h 48"/>
                </a:gdLst>
                <a:ahLst/>
                <a:cxnLst>
                  <a:cxn ang="T10">
                    <a:pos x="T0" y="T1"/>
                  </a:cxn>
                  <a:cxn ang="T11">
                    <a:pos x="T2" y="T3"/>
                  </a:cxn>
                  <a:cxn ang="T12">
                    <a:pos x="T4" y="T5"/>
                  </a:cxn>
                  <a:cxn ang="T13">
                    <a:pos x="T6" y="T7"/>
                  </a:cxn>
                  <a:cxn ang="T14">
                    <a:pos x="T8" y="T9"/>
                  </a:cxn>
                </a:cxnLst>
                <a:rect l="T15" t="T16" r="T17" b="T18"/>
                <a:pathLst>
                  <a:path w="2644" h="48">
                    <a:moveTo>
                      <a:pt x="2621" y="48"/>
                    </a:moveTo>
                    <a:lnTo>
                      <a:pt x="2644" y="0"/>
                    </a:lnTo>
                    <a:lnTo>
                      <a:pt x="0" y="0"/>
                    </a:lnTo>
                    <a:lnTo>
                      <a:pt x="31" y="48"/>
                    </a:lnTo>
                    <a:lnTo>
                      <a:pt x="2621" y="48"/>
                    </a:lnTo>
                    <a:close/>
                  </a:path>
                </a:pathLst>
              </a:custGeom>
              <a:solidFill>
                <a:srgbClr val="000000"/>
              </a:solidFill>
              <a:ln w="9525">
                <a:noFill/>
                <a:round/>
                <a:headEnd/>
                <a:tailEnd/>
              </a:ln>
            </p:spPr>
            <p:txBody>
              <a:bodyPr/>
              <a:lstStyle/>
              <a:p>
                <a:endParaRPr lang="en-US"/>
              </a:p>
            </p:txBody>
          </p:sp>
          <p:sp>
            <p:nvSpPr>
              <p:cNvPr id="40484" name="Rectangle 388"/>
              <p:cNvSpPr>
                <a:spLocks noChangeArrowheads="1"/>
              </p:cNvSpPr>
              <p:nvPr/>
            </p:nvSpPr>
            <p:spPr bwMode="auto">
              <a:xfrm>
                <a:off x="3054" y="2272"/>
                <a:ext cx="331" cy="38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485" name="Rectangle 389"/>
              <p:cNvSpPr>
                <a:spLocks noChangeArrowheads="1"/>
              </p:cNvSpPr>
              <p:nvPr/>
            </p:nvSpPr>
            <p:spPr bwMode="auto">
              <a:xfrm>
                <a:off x="3090" y="2304"/>
                <a:ext cx="107" cy="349"/>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486" name="Rectangle 390"/>
              <p:cNvSpPr>
                <a:spLocks noChangeArrowheads="1"/>
              </p:cNvSpPr>
              <p:nvPr/>
            </p:nvSpPr>
            <p:spPr bwMode="auto">
              <a:xfrm>
                <a:off x="3238" y="2304"/>
                <a:ext cx="107" cy="349"/>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487" name="Rectangle 391"/>
              <p:cNvSpPr>
                <a:spLocks noChangeArrowheads="1"/>
              </p:cNvSpPr>
              <p:nvPr/>
            </p:nvSpPr>
            <p:spPr bwMode="auto">
              <a:xfrm>
                <a:off x="3742" y="2220"/>
                <a:ext cx="134" cy="136"/>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488" name="Rectangle 392"/>
              <p:cNvSpPr>
                <a:spLocks noChangeArrowheads="1"/>
              </p:cNvSpPr>
              <p:nvPr/>
            </p:nvSpPr>
            <p:spPr bwMode="auto">
              <a:xfrm>
                <a:off x="3699" y="2158"/>
                <a:ext cx="217" cy="36"/>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489" name="Rectangle 393"/>
              <p:cNvSpPr>
                <a:spLocks noChangeArrowheads="1"/>
              </p:cNvSpPr>
              <p:nvPr/>
            </p:nvSpPr>
            <p:spPr bwMode="auto">
              <a:xfrm>
                <a:off x="3735" y="2394"/>
                <a:ext cx="23"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490" name="Rectangle 394"/>
              <p:cNvSpPr>
                <a:spLocks noChangeArrowheads="1"/>
              </p:cNvSpPr>
              <p:nvPr/>
            </p:nvSpPr>
            <p:spPr bwMode="auto">
              <a:xfrm>
                <a:off x="3776" y="2394"/>
                <a:ext cx="23"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491" name="Rectangle 395"/>
              <p:cNvSpPr>
                <a:spLocks noChangeArrowheads="1"/>
              </p:cNvSpPr>
              <p:nvPr/>
            </p:nvSpPr>
            <p:spPr bwMode="auto">
              <a:xfrm>
                <a:off x="3816" y="2394"/>
                <a:ext cx="25"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492" name="Rectangle 396"/>
              <p:cNvSpPr>
                <a:spLocks noChangeArrowheads="1"/>
              </p:cNvSpPr>
              <p:nvPr/>
            </p:nvSpPr>
            <p:spPr bwMode="auto">
              <a:xfrm>
                <a:off x="3857" y="2394"/>
                <a:ext cx="23"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493" name="Rectangle 397"/>
              <p:cNvSpPr>
                <a:spLocks noChangeArrowheads="1"/>
              </p:cNvSpPr>
              <p:nvPr/>
            </p:nvSpPr>
            <p:spPr bwMode="auto">
              <a:xfrm>
                <a:off x="3735" y="2435"/>
                <a:ext cx="23"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494" name="Rectangle 398"/>
              <p:cNvSpPr>
                <a:spLocks noChangeArrowheads="1"/>
              </p:cNvSpPr>
              <p:nvPr/>
            </p:nvSpPr>
            <p:spPr bwMode="auto">
              <a:xfrm>
                <a:off x="3776" y="2435"/>
                <a:ext cx="23"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495" name="Rectangle 399"/>
              <p:cNvSpPr>
                <a:spLocks noChangeArrowheads="1"/>
              </p:cNvSpPr>
              <p:nvPr/>
            </p:nvSpPr>
            <p:spPr bwMode="auto">
              <a:xfrm>
                <a:off x="3816" y="2435"/>
                <a:ext cx="25"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496" name="Rectangle 400"/>
              <p:cNvSpPr>
                <a:spLocks noChangeArrowheads="1"/>
              </p:cNvSpPr>
              <p:nvPr/>
            </p:nvSpPr>
            <p:spPr bwMode="auto">
              <a:xfrm>
                <a:off x="3857" y="2435"/>
                <a:ext cx="23"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497" name="Rectangle 401"/>
              <p:cNvSpPr>
                <a:spLocks noChangeArrowheads="1"/>
              </p:cNvSpPr>
              <p:nvPr/>
            </p:nvSpPr>
            <p:spPr bwMode="auto">
              <a:xfrm>
                <a:off x="3735" y="2474"/>
                <a:ext cx="23"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498" name="Rectangle 402"/>
              <p:cNvSpPr>
                <a:spLocks noChangeArrowheads="1"/>
              </p:cNvSpPr>
              <p:nvPr/>
            </p:nvSpPr>
            <p:spPr bwMode="auto">
              <a:xfrm>
                <a:off x="3776" y="2474"/>
                <a:ext cx="23"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499" name="Rectangle 403"/>
              <p:cNvSpPr>
                <a:spLocks noChangeArrowheads="1"/>
              </p:cNvSpPr>
              <p:nvPr/>
            </p:nvSpPr>
            <p:spPr bwMode="auto">
              <a:xfrm>
                <a:off x="3816" y="2474"/>
                <a:ext cx="25"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500" name="Rectangle 404"/>
              <p:cNvSpPr>
                <a:spLocks noChangeArrowheads="1"/>
              </p:cNvSpPr>
              <p:nvPr/>
            </p:nvSpPr>
            <p:spPr bwMode="auto">
              <a:xfrm>
                <a:off x="3857" y="2474"/>
                <a:ext cx="23"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501" name="Freeform 405"/>
              <p:cNvSpPr>
                <a:spLocks/>
              </p:cNvSpPr>
              <p:nvPr/>
            </p:nvSpPr>
            <p:spPr bwMode="auto">
              <a:xfrm>
                <a:off x="2044" y="2749"/>
                <a:ext cx="2413" cy="47"/>
              </a:xfrm>
              <a:custGeom>
                <a:avLst/>
                <a:gdLst>
                  <a:gd name="T0" fmla="*/ 2413 w 2413"/>
                  <a:gd name="T1" fmla="*/ 7 h 47"/>
                  <a:gd name="T2" fmla="*/ 0 w 2413"/>
                  <a:gd name="T3" fmla="*/ 0 h 47"/>
                  <a:gd name="T4" fmla="*/ 0 w 2413"/>
                  <a:gd name="T5" fmla="*/ 47 h 47"/>
                  <a:gd name="T6" fmla="*/ 2413 w 2413"/>
                  <a:gd name="T7" fmla="*/ 7 h 47"/>
                  <a:gd name="T8" fmla="*/ 0 60000 65536"/>
                  <a:gd name="T9" fmla="*/ 0 60000 65536"/>
                  <a:gd name="T10" fmla="*/ 0 60000 65536"/>
                  <a:gd name="T11" fmla="*/ 0 60000 65536"/>
                  <a:gd name="T12" fmla="*/ 0 w 2413"/>
                  <a:gd name="T13" fmla="*/ 0 h 47"/>
                  <a:gd name="T14" fmla="*/ 2413 w 2413"/>
                  <a:gd name="T15" fmla="*/ 47 h 47"/>
                </a:gdLst>
                <a:ahLst/>
                <a:cxnLst>
                  <a:cxn ang="T8">
                    <a:pos x="T0" y="T1"/>
                  </a:cxn>
                  <a:cxn ang="T9">
                    <a:pos x="T2" y="T3"/>
                  </a:cxn>
                  <a:cxn ang="T10">
                    <a:pos x="T4" y="T5"/>
                  </a:cxn>
                  <a:cxn ang="T11">
                    <a:pos x="T6" y="T7"/>
                  </a:cxn>
                </a:cxnLst>
                <a:rect l="T12" t="T13" r="T14" b="T15"/>
                <a:pathLst>
                  <a:path w="2413" h="47">
                    <a:moveTo>
                      <a:pt x="2413" y="7"/>
                    </a:moveTo>
                    <a:lnTo>
                      <a:pt x="0" y="0"/>
                    </a:lnTo>
                    <a:lnTo>
                      <a:pt x="0" y="47"/>
                    </a:lnTo>
                    <a:lnTo>
                      <a:pt x="2413" y="7"/>
                    </a:lnTo>
                    <a:close/>
                  </a:path>
                </a:pathLst>
              </a:custGeom>
              <a:solidFill>
                <a:srgbClr val="000000"/>
              </a:solidFill>
              <a:ln w="9525">
                <a:noFill/>
                <a:round/>
                <a:headEnd/>
                <a:tailEnd/>
              </a:ln>
            </p:spPr>
            <p:txBody>
              <a:bodyPr/>
              <a:lstStyle/>
              <a:p>
                <a:endParaRPr lang="en-US"/>
              </a:p>
            </p:txBody>
          </p:sp>
          <p:sp>
            <p:nvSpPr>
              <p:cNvPr id="40502" name="Freeform 406"/>
              <p:cNvSpPr>
                <a:spLocks/>
              </p:cNvSpPr>
              <p:nvPr/>
            </p:nvSpPr>
            <p:spPr bwMode="auto">
              <a:xfrm>
                <a:off x="1247" y="2824"/>
                <a:ext cx="2454" cy="93"/>
              </a:xfrm>
              <a:custGeom>
                <a:avLst/>
                <a:gdLst>
                  <a:gd name="T0" fmla="*/ 2454 w 2454"/>
                  <a:gd name="T1" fmla="*/ 47 h 93"/>
                  <a:gd name="T2" fmla="*/ 0 w 2454"/>
                  <a:gd name="T3" fmla="*/ 0 h 93"/>
                  <a:gd name="T4" fmla="*/ 0 w 2454"/>
                  <a:gd name="T5" fmla="*/ 93 h 93"/>
                  <a:gd name="T6" fmla="*/ 2454 w 2454"/>
                  <a:gd name="T7" fmla="*/ 47 h 93"/>
                  <a:gd name="T8" fmla="*/ 0 60000 65536"/>
                  <a:gd name="T9" fmla="*/ 0 60000 65536"/>
                  <a:gd name="T10" fmla="*/ 0 60000 65536"/>
                  <a:gd name="T11" fmla="*/ 0 60000 65536"/>
                  <a:gd name="T12" fmla="*/ 0 w 2454"/>
                  <a:gd name="T13" fmla="*/ 0 h 93"/>
                  <a:gd name="T14" fmla="*/ 2454 w 2454"/>
                  <a:gd name="T15" fmla="*/ 93 h 93"/>
                </a:gdLst>
                <a:ahLst/>
                <a:cxnLst>
                  <a:cxn ang="T8">
                    <a:pos x="T0" y="T1"/>
                  </a:cxn>
                  <a:cxn ang="T9">
                    <a:pos x="T2" y="T3"/>
                  </a:cxn>
                  <a:cxn ang="T10">
                    <a:pos x="T4" y="T5"/>
                  </a:cxn>
                  <a:cxn ang="T11">
                    <a:pos x="T6" y="T7"/>
                  </a:cxn>
                </a:cxnLst>
                <a:rect l="T12" t="T13" r="T14" b="T15"/>
                <a:pathLst>
                  <a:path w="2454" h="93">
                    <a:moveTo>
                      <a:pt x="2454" y="47"/>
                    </a:moveTo>
                    <a:lnTo>
                      <a:pt x="0" y="0"/>
                    </a:lnTo>
                    <a:lnTo>
                      <a:pt x="0" y="93"/>
                    </a:lnTo>
                    <a:lnTo>
                      <a:pt x="2454" y="47"/>
                    </a:lnTo>
                    <a:close/>
                  </a:path>
                </a:pathLst>
              </a:custGeom>
              <a:solidFill>
                <a:srgbClr val="000000"/>
              </a:solidFill>
              <a:ln w="9525">
                <a:noFill/>
                <a:round/>
                <a:headEnd/>
                <a:tailEnd/>
              </a:ln>
            </p:spPr>
            <p:txBody>
              <a:bodyPr/>
              <a:lstStyle/>
              <a:p>
                <a:endParaRPr lang="en-US"/>
              </a:p>
            </p:txBody>
          </p:sp>
          <p:sp>
            <p:nvSpPr>
              <p:cNvPr id="40503" name="Rectangle 407"/>
              <p:cNvSpPr>
                <a:spLocks noChangeArrowheads="1"/>
              </p:cNvSpPr>
              <p:nvPr/>
            </p:nvSpPr>
            <p:spPr bwMode="auto">
              <a:xfrm>
                <a:off x="1713" y="2158"/>
                <a:ext cx="1019" cy="2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504" name="Rectangle 408"/>
              <p:cNvSpPr>
                <a:spLocks noChangeArrowheads="1"/>
              </p:cNvSpPr>
              <p:nvPr/>
            </p:nvSpPr>
            <p:spPr bwMode="auto">
              <a:xfrm>
                <a:off x="3006" y="2991"/>
                <a:ext cx="1244" cy="8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505" name="Rectangle 409"/>
              <p:cNvSpPr>
                <a:spLocks noChangeArrowheads="1"/>
              </p:cNvSpPr>
              <p:nvPr/>
            </p:nvSpPr>
            <p:spPr bwMode="auto">
              <a:xfrm>
                <a:off x="3149" y="2438"/>
                <a:ext cx="30" cy="8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506" name="Rectangle 410"/>
              <p:cNvSpPr>
                <a:spLocks noChangeArrowheads="1"/>
              </p:cNvSpPr>
              <p:nvPr/>
            </p:nvSpPr>
            <p:spPr bwMode="auto">
              <a:xfrm>
                <a:off x="3256" y="2438"/>
                <a:ext cx="32" cy="8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507" name="Freeform 411"/>
              <p:cNvSpPr>
                <a:spLocks/>
              </p:cNvSpPr>
              <p:nvPr/>
            </p:nvSpPr>
            <p:spPr bwMode="auto">
              <a:xfrm>
                <a:off x="1524" y="2535"/>
                <a:ext cx="683" cy="120"/>
              </a:xfrm>
              <a:custGeom>
                <a:avLst/>
                <a:gdLst>
                  <a:gd name="T0" fmla="*/ 12 w 683"/>
                  <a:gd name="T1" fmla="*/ 68 h 120"/>
                  <a:gd name="T2" fmla="*/ 62 w 683"/>
                  <a:gd name="T3" fmla="*/ 18 h 120"/>
                  <a:gd name="T4" fmla="*/ 125 w 683"/>
                  <a:gd name="T5" fmla="*/ 0 h 120"/>
                  <a:gd name="T6" fmla="*/ 193 w 683"/>
                  <a:gd name="T7" fmla="*/ 18 h 120"/>
                  <a:gd name="T8" fmla="*/ 234 w 683"/>
                  <a:gd name="T9" fmla="*/ 50 h 120"/>
                  <a:gd name="T10" fmla="*/ 261 w 683"/>
                  <a:gd name="T11" fmla="*/ 68 h 120"/>
                  <a:gd name="T12" fmla="*/ 297 w 683"/>
                  <a:gd name="T13" fmla="*/ 68 h 120"/>
                  <a:gd name="T14" fmla="*/ 332 w 683"/>
                  <a:gd name="T15" fmla="*/ 68 h 120"/>
                  <a:gd name="T16" fmla="*/ 409 w 683"/>
                  <a:gd name="T17" fmla="*/ 5 h 120"/>
                  <a:gd name="T18" fmla="*/ 516 w 683"/>
                  <a:gd name="T19" fmla="*/ 9 h 120"/>
                  <a:gd name="T20" fmla="*/ 572 w 683"/>
                  <a:gd name="T21" fmla="*/ 50 h 120"/>
                  <a:gd name="T22" fmla="*/ 620 w 683"/>
                  <a:gd name="T23" fmla="*/ 50 h 120"/>
                  <a:gd name="T24" fmla="*/ 670 w 683"/>
                  <a:gd name="T25" fmla="*/ 71 h 120"/>
                  <a:gd name="T26" fmla="*/ 683 w 683"/>
                  <a:gd name="T27" fmla="*/ 120 h 120"/>
                  <a:gd name="T28" fmla="*/ 0 w 683"/>
                  <a:gd name="T29" fmla="*/ 120 h 120"/>
                  <a:gd name="T30" fmla="*/ 12 w 683"/>
                  <a:gd name="T31" fmla="*/ 68 h 1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83"/>
                  <a:gd name="T49" fmla="*/ 0 h 120"/>
                  <a:gd name="T50" fmla="*/ 683 w 683"/>
                  <a:gd name="T51" fmla="*/ 120 h 12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83" h="120">
                    <a:moveTo>
                      <a:pt x="12" y="68"/>
                    </a:moveTo>
                    <a:lnTo>
                      <a:pt x="62" y="18"/>
                    </a:lnTo>
                    <a:lnTo>
                      <a:pt x="125" y="0"/>
                    </a:lnTo>
                    <a:lnTo>
                      <a:pt x="193" y="18"/>
                    </a:lnTo>
                    <a:lnTo>
                      <a:pt x="234" y="50"/>
                    </a:lnTo>
                    <a:lnTo>
                      <a:pt x="261" y="68"/>
                    </a:lnTo>
                    <a:lnTo>
                      <a:pt x="297" y="68"/>
                    </a:lnTo>
                    <a:lnTo>
                      <a:pt x="332" y="68"/>
                    </a:lnTo>
                    <a:lnTo>
                      <a:pt x="409" y="5"/>
                    </a:lnTo>
                    <a:lnTo>
                      <a:pt x="516" y="9"/>
                    </a:lnTo>
                    <a:lnTo>
                      <a:pt x="572" y="50"/>
                    </a:lnTo>
                    <a:lnTo>
                      <a:pt x="620" y="50"/>
                    </a:lnTo>
                    <a:lnTo>
                      <a:pt x="670" y="71"/>
                    </a:lnTo>
                    <a:lnTo>
                      <a:pt x="683" y="120"/>
                    </a:lnTo>
                    <a:lnTo>
                      <a:pt x="0" y="120"/>
                    </a:lnTo>
                    <a:lnTo>
                      <a:pt x="12" y="68"/>
                    </a:lnTo>
                    <a:close/>
                  </a:path>
                </a:pathLst>
              </a:custGeom>
              <a:solidFill>
                <a:srgbClr val="FFFFFF"/>
              </a:solidFill>
              <a:ln w="9525">
                <a:noFill/>
                <a:round/>
                <a:headEnd/>
                <a:tailEnd/>
              </a:ln>
            </p:spPr>
            <p:txBody>
              <a:bodyPr/>
              <a:lstStyle/>
              <a:p>
                <a:endParaRPr lang="en-US"/>
              </a:p>
            </p:txBody>
          </p:sp>
          <p:sp>
            <p:nvSpPr>
              <p:cNvPr id="40508" name="Freeform 412"/>
              <p:cNvSpPr>
                <a:spLocks/>
              </p:cNvSpPr>
              <p:nvPr/>
            </p:nvSpPr>
            <p:spPr bwMode="auto">
              <a:xfrm>
                <a:off x="1518" y="2510"/>
                <a:ext cx="694" cy="163"/>
              </a:xfrm>
              <a:custGeom>
                <a:avLst/>
                <a:gdLst>
                  <a:gd name="T0" fmla="*/ 154 w 694"/>
                  <a:gd name="T1" fmla="*/ 48 h 163"/>
                  <a:gd name="T2" fmla="*/ 188 w 694"/>
                  <a:gd name="T3" fmla="*/ 59 h 163"/>
                  <a:gd name="T4" fmla="*/ 219 w 694"/>
                  <a:gd name="T5" fmla="*/ 77 h 163"/>
                  <a:gd name="T6" fmla="*/ 244 w 694"/>
                  <a:gd name="T7" fmla="*/ 104 h 163"/>
                  <a:gd name="T8" fmla="*/ 260 w 694"/>
                  <a:gd name="T9" fmla="*/ 118 h 163"/>
                  <a:gd name="T10" fmla="*/ 276 w 694"/>
                  <a:gd name="T11" fmla="*/ 114 h 163"/>
                  <a:gd name="T12" fmla="*/ 295 w 694"/>
                  <a:gd name="T13" fmla="*/ 116 h 163"/>
                  <a:gd name="T14" fmla="*/ 317 w 694"/>
                  <a:gd name="T15" fmla="*/ 123 h 163"/>
                  <a:gd name="T16" fmla="*/ 338 w 694"/>
                  <a:gd name="T17" fmla="*/ 112 h 163"/>
                  <a:gd name="T18" fmla="*/ 367 w 694"/>
                  <a:gd name="T19" fmla="*/ 86 h 163"/>
                  <a:gd name="T20" fmla="*/ 399 w 694"/>
                  <a:gd name="T21" fmla="*/ 66 h 163"/>
                  <a:gd name="T22" fmla="*/ 438 w 694"/>
                  <a:gd name="T23" fmla="*/ 57 h 163"/>
                  <a:gd name="T24" fmla="*/ 474 w 694"/>
                  <a:gd name="T25" fmla="*/ 55 h 163"/>
                  <a:gd name="T26" fmla="*/ 503 w 694"/>
                  <a:gd name="T27" fmla="*/ 62 h 163"/>
                  <a:gd name="T28" fmla="*/ 530 w 694"/>
                  <a:gd name="T29" fmla="*/ 73 h 163"/>
                  <a:gd name="T30" fmla="*/ 555 w 694"/>
                  <a:gd name="T31" fmla="*/ 89 h 163"/>
                  <a:gd name="T32" fmla="*/ 574 w 694"/>
                  <a:gd name="T33" fmla="*/ 96 h 163"/>
                  <a:gd name="T34" fmla="*/ 590 w 694"/>
                  <a:gd name="T35" fmla="*/ 91 h 163"/>
                  <a:gd name="T36" fmla="*/ 615 w 694"/>
                  <a:gd name="T37" fmla="*/ 93 h 163"/>
                  <a:gd name="T38" fmla="*/ 646 w 694"/>
                  <a:gd name="T39" fmla="*/ 104 h 163"/>
                  <a:gd name="T40" fmla="*/ 671 w 694"/>
                  <a:gd name="T41" fmla="*/ 123 h 163"/>
                  <a:gd name="T42" fmla="*/ 687 w 694"/>
                  <a:gd name="T43" fmla="*/ 148 h 163"/>
                  <a:gd name="T44" fmla="*/ 694 w 694"/>
                  <a:gd name="T45" fmla="*/ 155 h 163"/>
                  <a:gd name="T46" fmla="*/ 694 w 694"/>
                  <a:gd name="T47" fmla="*/ 145 h 163"/>
                  <a:gd name="T48" fmla="*/ 692 w 694"/>
                  <a:gd name="T49" fmla="*/ 120 h 163"/>
                  <a:gd name="T50" fmla="*/ 678 w 694"/>
                  <a:gd name="T51" fmla="*/ 86 h 163"/>
                  <a:gd name="T52" fmla="*/ 653 w 694"/>
                  <a:gd name="T53" fmla="*/ 61 h 163"/>
                  <a:gd name="T54" fmla="*/ 619 w 694"/>
                  <a:gd name="T55" fmla="*/ 46 h 163"/>
                  <a:gd name="T56" fmla="*/ 590 w 694"/>
                  <a:gd name="T57" fmla="*/ 45 h 163"/>
                  <a:gd name="T58" fmla="*/ 574 w 694"/>
                  <a:gd name="T59" fmla="*/ 48 h 163"/>
                  <a:gd name="T60" fmla="*/ 555 w 694"/>
                  <a:gd name="T61" fmla="*/ 43 h 163"/>
                  <a:gd name="T62" fmla="*/ 530 w 694"/>
                  <a:gd name="T63" fmla="*/ 25 h 163"/>
                  <a:gd name="T64" fmla="*/ 503 w 694"/>
                  <a:gd name="T65" fmla="*/ 14 h 163"/>
                  <a:gd name="T66" fmla="*/ 474 w 694"/>
                  <a:gd name="T67" fmla="*/ 7 h 163"/>
                  <a:gd name="T68" fmla="*/ 438 w 694"/>
                  <a:gd name="T69" fmla="*/ 9 h 163"/>
                  <a:gd name="T70" fmla="*/ 399 w 694"/>
                  <a:gd name="T71" fmla="*/ 20 h 163"/>
                  <a:gd name="T72" fmla="*/ 367 w 694"/>
                  <a:gd name="T73" fmla="*/ 37 h 163"/>
                  <a:gd name="T74" fmla="*/ 338 w 694"/>
                  <a:gd name="T75" fmla="*/ 64 h 163"/>
                  <a:gd name="T76" fmla="*/ 317 w 694"/>
                  <a:gd name="T77" fmla="*/ 75 h 163"/>
                  <a:gd name="T78" fmla="*/ 295 w 694"/>
                  <a:gd name="T79" fmla="*/ 70 h 163"/>
                  <a:gd name="T80" fmla="*/ 276 w 694"/>
                  <a:gd name="T81" fmla="*/ 68 h 163"/>
                  <a:gd name="T82" fmla="*/ 260 w 694"/>
                  <a:gd name="T83" fmla="*/ 71 h 163"/>
                  <a:gd name="T84" fmla="*/ 244 w 694"/>
                  <a:gd name="T85" fmla="*/ 57 h 163"/>
                  <a:gd name="T86" fmla="*/ 219 w 694"/>
                  <a:gd name="T87" fmla="*/ 30 h 163"/>
                  <a:gd name="T88" fmla="*/ 188 w 694"/>
                  <a:gd name="T89" fmla="*/ 12 h 163"/>
                  <a:gd name="T90" fmla="*/ 154 w 694"/>
                  <a:gd name="T91" fmla="*/ 2 h 163"/>
                  <a:gd name="T92" fmla="*/ 108 w 694"/>
                  <a:gd name="T93" fmla="*/ 2 h 163"/>
                  <a:gd name="T94" fmla="*/ 59 w 694"/>
                  <a:gd name="T95" fmla="*/ 23 h 163"/>
                  <a:gd name="T96" fmla="*/ 24 w 694"/>
                  <a:gd name="T97" fmla="*/ 59 h 163"/>
                  <a:gd name="T98" fmla="*/ 4 w 694"/>
                  <a:gd name="T99" fmla="*/ 107 h 163"/>
                  <a:gd name="T100" fmla="*/ 0 w 694"/>
                  <a:gd name="T101" fmla="*/ 139 h 163"/>
                  <a:gd name="T102" fmla="*/ 0 w 694"/>
                  <a:gd name="T103" fmla="*/ 150 h 163"/>
                  <a:gd name="T104" fmla="*/ 8 w 694"/>
                  <a:gd name="T105" fmla="*/ 134 h 163"/>
                  <a:gd name="T106" fmla="*/ 31 w 694"/>
                  <a:gd name="T107" fmla="*/ 95 h 163"/>
                  <a:gd name="T108" fmla="*/ 67 w 694"/>
                  <a:gd name="T109" fmla="*/ 64 h 163"/>
                  <a:gd name="T110" fmla="*/ 110 w 694"/>
                  <a:gd name="T111" fmla="*/ 48 h 16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94"/>
                  <a:gd name="T169" fmla="*/ 0 h 163"/>
                  <a:gd name="T170" fmla="*/ 694 w 694"/>
                  <a:gd name="T171" fmla="*/ 163 h 16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94" h="163">
                    <a:moveTo>
                      <a:pt x="135" y="46"/>
                    </a:moveTo>
                    <a:lnTo>
                      <a:pt x="154" y="48"/>
                    </a:lnTo>
                    <a:lnTo>
                      <a:pt x="172" y="52"/>
                    </a:lnTo>
                    <a:lnTo>
                      <a:pt x="188" y="59"/>
                    </a:lnTo>
                    <a:lnTo>
                      <a:pt x="204" y="66"/>
                    </a:lnTo>
                    <a:lnTo>
                      <a:pt x="219" y="77"/>
                    </a:lnTo>
                    <a:lnTo>
                      <a:pt x="233" y="89"/>
                    </a:lnTo>
                    <a:lnTo>
                      <a:pt x="244" y="104"/>
                    </a:lnTo>
                    <a:lnTo>
                      <a:pt x="253" y="120"/>
                    </a:lnTo>
                    <a:lnTo>
                      <a:pt x="260" y="118"/>
                    </a:lnTo>
                    <a:lnTo>
                      <a:pt x="267" y="116"/>
                    </a:lnTo>
                    <a:lnTo>
                      <a:pt x="276" y="114"/>
                    </a:lnTo>
                    <a:lnTo>
                      <a:pt x="283" y="114"/>
                    </a:lnTo>
                    <a:lnTo>
                      <a:pt x="295" y="116"/>
                    </a:lnTo>
                    <a:lnTo>
                      <a:pt x="306" y="118"/>
                    </a:lnTo>
                    <a:lnTo>
                      <a:pt x="317" y="123"/>
                    </a:lnTo>
                    <a:lnTo>
                      <a:pt x="328" y="129"/>
                    </a:lnTo>
                    <a:lnTo>
                      <a:pt x="338" y="112"/>
                    </a:lnTo>
                    <a:lnTo>
                      <a:pt x="351" y="98"/>
                    </a:lnTo>
                    <a:lnTo>
                      <a:pt x="367" y="86"/>
                    </a:lnTo>
                    <a:lnTo>
                      <a:pt x="383" y="75"/>
                    </a:lnTo>
                    <a:lnTo>
                      <a:pt x="399" y="66"/>
                    </a:lnTo>
                    <a:lnTo>
                      <a:pt x="419" y="61"/>
                    </a:lnTo>
                    <a:lnTo>
                      <a:pt x="438" y="57"/>
                    </a:lnTo>
                    <a:lnTo>
                      <a:pt x="458" y="55"/>
                    </a:lnTo>
                    <a:lnTo>
                      <a:pt x="474" y="55"/>
                    </a:lnTo>
                    <a:lnTo>
                      <a:pt x="488" y="59"/>
                    </a:lnTo>
                    <a:lnTo>
                      <a:pt x="503" y="62"/>
                    </a:lnTo>
                    <a:lnTo>
                      <a:pt x="517" y="66"/>
                    </a:lnTo>
                    <a:lnTo>
                      <a:pt x="530" y="73"/>
                    </a:lnTo>
                    <a:lnTo>
                      <a:pt x="542" y="80"/>
                    </a:lnTo>
                    <a:lnTo>
                      <a:pt x="555" y="89"/>
                    </a:lnTo>
                    <a:lnTo>
                      <a:pt x="565" y="98"/>
                    </a:lnTo>
                    <a:lnTo>
                      <a:pt x="574" y="96"/>
                    </a:lnTo>
                    <a:lnTo>
                      <a:pt x="581" y="93"/>
                    </a:lnTo>
                    <a:lnTo>
                      <a:pt x="590" y="91"/>
                    </a:lnTo>
                    <a:lnTo>
                      <a:pt x="599" y="91"/>
                    </a:lnTo>
                    <a:lnTo>
                      <a:pt x="615" y="93"/>
                    </a:lnTo>
                    <a:lnTo>
                      <a:pt x="631" y="96"/>
                    </a:lnTo>
                    <a:lnTo>
                      <a:pt x="646" y="104"/>
                    </a:lnTo>
                    <a:lnTo>
                      <a:pt x="658" y="112"/>
                    </a:lnTo>
                    <a:lnTo>
                      <a:pt x="671" y="123"/>
                    </a:lnTo>
                    <a:lnTo>
                      <a:pt x="680" y="134"/>
                    </a:lnTo>
                    <a:lnTo>
                      <a:pt x="687" y="148"/>
                    </a:lnTo>
                    <a:lnTo>
                      <a:pt x="692" y="163"/>
                    </a:lnTo>
                    <a:lnTo>
                      <a:pt x="694" y="155"/>
                    </a:lnTo>
                    <a:lnTo>
                      <a:pt x="694" y="150"/>
                    </a:lnTo>
                    <a:lnTo>
                      <a:pt x="694" y="145"/>
                    </a:lnTo>
                    <a:lnTo>
                      <a:pt x="694" y="139"/>
                    </a:lnTo>
                    <a:lnTo>
                      <a:pt x="692" y="120"/>
                    </a:lnTo>
                    <a:lnTo>
                      <a:pt x="687" y="102"/>
                    </a:lnTo>
                    <a:lnTo>
                      <a:pt x="678" y="86"/>
                    </a:lnTo>
                    <a:lnTo>
                      <a:pt x="667" y="73"/>
                    </a:lnTo>
                    <a:lnTo>
                      <a:pt x="653" y="61"/>
                    </a:lnTo>
                    <a:lnTo>
                      <a:pt x="637" y="52"/>
                    </a:lnTo>
                    <a:lnTo>
                      <a:pt x="619" y="46"/>
                    </a:lnTo>
                    <a:lnTo>
                      <a:pt x="599" y="45"/>
                    </a:lnTo>
                    <a:lnTo>
                      <a:pt x="590" y="45"/>
                    </a:lnTo>
                    <a:lnTo>
                      <a:pt x="581" y="46"/>
                    </a:lnTo>
                    <a:lnTo>
                      <a:pt x="574" y="48"/>
                    </a:lnTo>
                    <a:lnTo>
                      <a:pt x="565" y="52"/>
                    </a:lnTo>
                    <a:lnTo>
                      <a:pt x="555" y="43"/>
                    </a:lnTo>
                    <a:lnTo>
                      <a:pt x="542" y="34"/>
                    </a:lnTo>
                    <a:lnTo>
                      <a:pt x="530" y="25"/>
                    </a:lnTo>
                    <a:lnTo>
                      <a:pt x="517" y="20"/>
                    </a:lnTo>
                    <a:lnTo>
                      <a:pt x="503" y="14"/>
                    </a:lnTo>
                    <a:lnTo>
                      <a:pt x="488" y="11"/>
                    </a:lnTo>
                    <a:lnTo>
                      <a:pt x="474" y="7"/>
                    </a:lnTo>
                    <a:lnTo>
                      <a:pt x="458" y="7"/>
                    </a:lnTo>
                    <a:lnTo>
                      <a:pt x="438" y="9"/>
                    </a:lnTo>
                    <a:lnTo>
                      <a:pt x="419" y="12"/>
                    </a:lnTo>
                    <a:lnTo>
                      <a:pt x="399" y="20"/>
                    </a:lnTo>
                    <a:lnTo>
                      <a:pt x="383" y="27"/>
                    </a:lnTo>
                    <a:lnTo>
                      <a:pt x="367" y="37"/>
                    </a:lnTo>
                    <a:lnTo>
                      <a:pt x="351" y="50"/>
                    </a:lnTo>
                    <a:lnTo>
                      <a:pt x="338" y="64"/>
                    </a:lnTo>
                    <a:lnTo>
                      <a:pt x="328" y="80"/>
                    </a:lnTo>
                    <a:lnTo>
                      <a:pt x="317" y="75"/>
                    </a:lnTo>
                    <a:lnTo>
                      <a:pt x="306" y="71"/>
                    </a:lnTo>
                    <a:lnTo>
                      <a:pt x="295" y="70"/>
                    </a:lnTo>
                    <a:lnTo>
                      <a:pt x="283" y="68"/>
                    </a:lnTo>
                    <a:lnTo>
                      <a:pt x="276" y="68"/>
                    </a:lnTo>
                    <a:lnTo>
                      <a:pt x="267" y="70"/>
                    </a:lnTo>
                    <a:lnTo>
                      <a:pt x="260" y="71"/>
                    </a:lnTo>
                    <a:lnTo>
                      <a:pt x="253" y="73"/>
                    </a:lnTo>
                    <a:lnTo>
                      <a:pt x="244" y="57"/>
                    </a:lnTo>
                    <a:lnTo>
                      <a:pt x="233" y="43"/>
                    </a:lnTo>
                    <a:lnTo>
                      <a:pt x="219" y="30"/>
                    </a:lnTo>
                    <a:lnTo>
                      <a:pt x="204" y="20"/>
                    </a:lnTo>
                    <a:lnTo>
                      <a:pt x="188" y="12"/>
                    </a:lnTo>
                    <a:lnTo>
                      <a:pt x="172" y="5"/>
                    </a:lnTo>
                    <a:lnTo>
                      <a:pt x="154" y="2"/>
                    </a:lnTo>
                    <a:lnTo>
                      <a:pt x="135" y="0"/>
                    </a:lnTo>
                    <a:lnTo>
                      <a:pt x="108" y="2"/>
                    </a:lnTo>
                    <a:lnTo>
                      <a:pt x="83" y="11"/>
                    </a:lnTo>
                    <a:lnTo>
                      <a:pt x="59" y="23"/>
                    </a:lnTo>
                    <a:lnTo>
                      <a:pt x="40" y="39"/>
                    </a:lnTo>
                    <a:lnTo>
                      <a:pt x="24" y="59"/>
                    </a:lnTo>
                    <a:lnTo>
                      <a:pt x="11" y="82"/>
                    </a:lnTo>
                    <a:lnTo>
                      <a:pt x="4" y="107"/>
                    </a:lnTo>
                    <a:lnTo>
                      <a:pt x="0" y="134"/>
                    </a:lnTo>
                    <a:lnTo>
                      <a:pt x="0" y="139"/>
                    </a:lnTo>
                    <a:lnTo>
                      <a:pt x="0" y="145"/>
                    </a:lnTo>
                    <a:lnTo>
                      <a:pt x="0" y="150"/>
                    </a:lnTo>
                    <a:lnTo>
                      <a:pt x="2" y="155"/>
                    </a:lnTo>
                    <a:lnTo>
                      <a:pt x="8" y="134"/>
                    </a:lnTo>
                    <a:lnTo>
                      <a:pt x="18" y="112"/>
                    </a:lnTo>
                    <a:lnTo>
                      <a:pt x="31" y="95"/>
                    </a:lnTo>
                    <a:lnTo>
                      <a:pt x="47" y="79"/>
                    </a:lnTo>
                    <a:lnTo>
                      <a:pt x="67" y="64"/>
                    </a:lnTo>
                    <a:lnTo>
                      <a:pt x="88" y="55"/>
                    </a:lnTo>
                    <a:lnTo>
                      <a:pt x="110" y="48"/>
                    </a:lnTo>
                    <a:lnTo>
                      <a:pt x="135" y="46"/>
                    </a:lnTo>
                    <a:close/>
                  </a:path>
                </a:pathLst>
              </a:custGeom>
              <a:solidFill>
                <a:srgbClr val="000000"/>
              </a:solidFill>
              <a:ln w="9525">
                <a:noFill/>
                <a:round/>
                <a:headEnd/>
                <a:tailEnd/>
              </a:ln>
            </p:spPr>
            <p:txBody>
              <a:bodyPr/>
              <a:lstStyle/>
              <a:p>
                <a:endParaRPr lang="en-US"/>
              </a:p>
            </p:txBody>
          </p:sp>
          <p:sp>
            <p:nvSpPr>
              <p:cNvPr id="40509" name="Freeform 413"/>
              <p:cNvSpPr>
                <a:spLocks/>
              </p:cNvSpPr>
              <p:nvPr/>
            </p:nvSpPr>
            <p:spPr bwMode="auto">
              <a:xfrm>
                <a:off x="3658" y="977"/>
                <a:ext cx="276" cy="286"/>
              </a:xfrm>
              <a:custGeom>
                <a:avLst/>
                <a:gdLst>
                  <a:gd name="T0" fmla="*/ 276 w 276"/>
                  <a:gd name="T1" fmla="*/ 52 h 286"/>
                  <a:gd name="T2" fmla="*/ 242 w 276"/>
                  <a:gd name="T3" fmla="*/ 43 h 286"/>
                  <a:gd name="T4" fmla="*/ 208 w 276"/>
                  <a:gd name="T5" fmla="*/ 32 h 286"/>
                  <a:gd name="T6" fmla="*/ 174 w 276"/>
                  <a:gd name="T7" fmla="*/ 20 h 286"/>
                  <a:gd name="T8" fmla="*/ 138 w 276"/>
                  <a:gd name="T9" fmla="*/ 9 h 286"/>
                  <a:gd name="T10" fmla="*/ 104 w 276"/>
                  <a:gd name="T11" fmla="*/ 2 h 286"/>
                  <a:gd name="T12" fmla="*/ 68 w 276"/>
                  <a:gd name="T13" fmla="*/ 0 h 286"/>
                  <a:gd name="T14" fmla="*/ 34 w 276"/>
                  <a:gd name="T15" fmla="*/ 7 h 286"/>
                  <a:gd name="T16" fmla="*/ 0 w 276"/>
                  <a:gd name="T17" fmla="*/ 23 h 286"/>
                  <a:gd name="T18" fmla="*/ 2 w 276"/>
                  <a:gd name="T19" fmla="*/ 82 h 286"/>
                  <a:gd name="T20" fmla="*/ 7 w 276"/>
                  <a:gd name="T21" fmla="*/ 154 h 286"/>
                  <a:gd name="T22" fmla="*/ 13 w 276"/>
                  <a:gd name="T23" fmla="*/ 227 h 286"/>
                  <a:gd name="T24" fmla="*/ 15 w 276"/>
                  <a:gd name="T25" fmla="*/ 286 h 286"/>
                  <a:gd name="T26" fmla="*/ 25 w 276"/>
                  <a:gd name="T27" fmla="*/ 277 h 286"/>
                  <a:gd name="T28" fmla="*/ 36 w 276"/>
                  <a:gd name="T29" fmla="*/ 270 h 286"/>
                  <a:gd name="T30" fmla="*/ 47 w 276"/>
                  <a:gd name="T31" fmla="*/ 263 h 286"/>
                  <a:gd name="T32" fmla="*/ 57 w 276"/>
                  <a:gd name="T33" fmla="*/ 257 h 286"/>
                  <a:gd name="T34" fmla="*/ 52 w 276"/>
                  <a:gd name="T35" fmla="*/ 214 h 286"/>
                  <a:gd name="T36" fmla="*/ 47 w 276"/>
                  <a:gd name="T37" fmla="*/ 163 h 286"/>
                  <a:gd name="T38" fmla="*/ 40 w 276"/>
                  <a:gd name="T39" fmla="*/ 111 h 286"/>
                  <a:gd name="T40" fmla="*/ 34 w 276"/>
                  <a:gd name="T41" fmla="*/ 70 h 286"/>
                  <a:gd name="T42" fmla="*/ 61 w 276"/>
                  <a:gd name="T43" fmla="*/ 50 h 286"/>
                  <a:gd name="T44" fmla="*/ 91 w 276"/>
                  <a:gd name="T45" fmla="*/ 41 h 286"/>
                  <a:gd name="T46" fmla="*/ 120 w 276"/>
                  <a:gd name="T47" fmla="*/ 37 h 286"/>
                  <a:gd name="T48" fmla="*/ 152 w 276"/>
                  <a:gd name="T49" fmla="*/ 39 h 286"/>
                  <a:gd name="T50" fmla="*/ 183 w 276"/>
                  <a:gd name="T51" fmla="*/ 43 h 286"/>
                  <a:gd name="T52" fmla="*/ 215 w 276"/>
                  <a:gd name="T53" fmla="*/ 48 h 286"/>
                  <a:gd name="T54" fmla="*/ 245 w 276"/>
                  <a:gd name="T55" fmla="*/ 52 h 286"/>
                  <a:gd name="T56" fmla="*/ 276 w 276"/>
                  <a:gd name="T57" fmla="*/ 52 h 28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76"/>
                  <a:gd name="T88" fmla="*/ 0 h 286"/>
                  <a:gd name="T89" fmla="*/ 276 w 276"/>
                  <a:gd name="T90" fmla="*/ 286 h 28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76" h="286">
                    <a:moveTo>
                      <a:pt x="276" y="52"/>
                    </a:moveTo>
                    <a:lnTo>
                      <a:pt x="242" y="43"/>
                    </a:lnTo>
                    <a:lnTo>
                      <a:pt x="208" y="32"/>
                    </a:lnTo>
                    <a:lnTo>
                      <a:pt x="174" y="20"/>
                    </a:lnTo>
                    <a:lnTo>
                      <a:pt x="138" y="9"/>
                    </a:lnTo>
                    <a:lnTo>
                      <a:pt x="104" y="2"/>
                    </a:lnTo>
                    <a:lnTo>
                      <a:pt x="68" y="0"/>
                    </a:lnTo>
                    <a:lnTo>
                      <a:pt x="34" y="7"/>
                    </a:lnTo>
                    <a:lnTo>
                      <a:pt x="0" y="23"/>
                    </a:lnTo>
                    <a:lnTo>
                      <a:pt x="2" y="82"/>
                    </a:lnTo>
                    <a:lnTo>
                      <a:pt x="7" y="154"/>
                    </a:lnTo>
                    <a:lnTo>
                      <a:pt x="13" y="227"/>
                    </a:lnTo>
                    <a:lnTo>
                      <a:pt x="15" y="286"/>
                    </a:lnTo>
                    <a:lnTo>
                      <a:pt x="25" y="277"/>
                    </a:lnTo>
                    <a:lnTo>
                      <a:pt x="36" y="270"/>
                    </a:lnTo>
                    <a:lnTo>
                      <a:pt x="47" y="263"/>
                    </a:lnTo>
                    <a:lnTo>
                      <a:pt x="57" y="257"/>
                    </a:lnTo>
                    <a:lnTo>
                      <a:pt x="52" y="214"/>
                    </a:lnTo>
                    <a:lnTo>
                      <a:pt x="47" y="163"/>
                    </a:lnTo>
                    <a:lnTo>
                      <a:pt x="40" y="111"/>
                    </a:lnTo>
                    <a:lnTo>
                      <a:pt x="34" y="70"/>
                    </a:lnTo>
                    <a:lnTo>
                      <a:pt x="61" y="50"/>
                    </a:lnTo>
                    <a:lnTo>
                      <a:pt x="91" y="41"/>
                    </a:lnTo>
                    <a:lnTo>
                      <a:pt x="120" y="37"/>
                    </a:lnTo>
                    <a:lnTo>
                      <a:pt x="152" y="39"/>
                    </a:lnTo>
                    <a:lnTo>
                      <a:pt x="183" y="43"/>
                    </a:lnTo>
                    <a:lnTo>
                      <a:pt x="215" y="48"/>
                    </a:lnTo>
                    <a:lnTo>
                      <a:pt x="245" y="52"/>
                    </a:lnTo>
                    <a:lnTo>
                      <a:pt x="276" y="52"/>
                    </a:lnTo>
                    <a:close/>
                  </a:path>
                </a:pathLst>
              </a:custGeom>
              <a:solidFill>
                <a:srgbClr val="000000"/>
              </a:solidFill>
              <a:ln w="9525">
                <a:noFill/>
                <a:round/>
                <a:headEnd/>
                <a:tailEnd/>
              </a:ln>
            </p:spPr>
            <p:txBody>
              <a:bodyPr/>
              <a:lstStyle/>
              <a:p>
                <a:endParaRPr lang="en-US"/>
              </a:p>
            </p:txBody>
          </p:sp>
          <p:sp>
            <p:nvSpPr>
              <p:cNvPr id="40510" name="Freeform 414"/>
              <p:cNvSpPr>
                <a:spLocks/>
              </p:cNvSpPr>
              <p:nvPr/>
            </p:nvSpPr>
            <p:spPr bwMode="auto">
              <a:xfrm>
                <a:off x="3780" y="1009"/>
                <a:ext cx="293" cy="273"/>
              </a:xfrm>
              <a:custGeom>
                <a:avLst/>
                <a:gdLst>
                  <a:gd name="T0" fmla="*/ 273 w 293"/>
                  <a:gd name="T1" fmla="*/ 0 h 273"/>
                  <a:gd name="T2" fmla="*/ 266 w 293"/>
                  <a:gd name="T3" fmla="*/ 4 h 273"/>
                  <a:gd name="T4" fmla="*/ 259 w 293"/>
                  <a:gd name="T5" fmla="*/ 9 h 273"/>
                  <a:gd name="T6" fmla="*/ 252 w 293"/>
                  <a:gd name="T7" fmla="*/ 11 h 273"/>
                  <a:gd name="T8" fmla="*/ 245 w 293"/>
                  <a:gd name="T9" fmla="*/ 14 h 273"/>
                  <a:gd name="T10" fmla="*/ 238 w 293"/>
                  <a:gd name="T11" fmla="*/ 16 h 273"/>
                  <a:gd name="T12" fmla="*/ 230 w 293"/>
                  <a:gd name="T13" fmla="*/ 18 h 273"/>
                  <a:gd name="T14" fmla="*/ 223 w 293"/>
                  <a:gd name="T15" fmla="*/ 20 h 273"/>
                  <a:gd name="T16" fmla="*/ 216 w 293"/>
                  <a:gd name="T17" fmla="*/ 22 h 273"/>
                  <a:gd name="T18" fmla="*/ 220 w 293"/>
                  <a:gd name="T19" fmla="*/ 66 h 273"/>
                  <a:gd name="T20" fmla="*/ 232 w 293"/>
                  <a:gd name="T21" fmla="*/ 116 h 273"/>
                  <a:gd name="T22" fmla="*/ 246 w 293"/>
                  <a:gd name="T23" fmla="*/ 164 h 273"/>
                  <a:gd name="T24" fmla="*/ 257 w 293"/>
                  <a:gd name="T25" fmla="*/ 206 h 273"/>
                  <a:gd name="T26" fmla="*/ 227 w 293"/>
                  <a:gd name="T27" fmla="*/ 220 h 273"/>
                  <a:gd name="T28" fmla="*/ 195 w 293"/>
                  <a:gd name="T29" fmla="*/ 223 h 273"/>
                  <a:gd name="T30" fmla="*/ 162 w 293"/>
                  <a:gd name="T31" fmla="*/ 223 h 273"/>
                  <a:gd name="T32" fmla="*/ 130 w 293"/>
                  <a:gd name="T33" fmla="*/ 218 h 273"/>
                  <a:gd name="T34" fmla="*/ 96 w 293"/>
                  <a:gd name="T35" fmla="*/ 213 h 273"/>
                  <a:gd name="T36" fmla="*/ 64 w 293"/>
                  <a:gd name="T37" fmla="*/ 209 h 273"/>
                  <a:gd name="T38" fmla="*/ 32 w 293"/>
                  <a:gd name="T39" fmla="*/ 209 h 273"/>
                  <a:gd name="T40" fmla="*/ 0 w 293"/>
                  <a:gd name="T41" fmla="*/ 215 h 273"/>
                  <a:gd name="T42" fmla="*/ 18 w 293"/>
                  <a:gd name="T43" fmla="*/ 216 h 273"/>
                  <a:gd name="T44" fmla="*/ 36 w 293"/>
                  <a:gd name="T45" fmla="*/ 220 h 273"/>
                  <a:gd name="T46" fmla="*/ 53 w 293"/>
                  <a:gd name="T47" fmla="*/ 223 h 273"/>
                  <a:gd name="T48" fmla="*/ 71 w 293"/>
                  <a:gd name="T49" fmla="*/ 229 h 273"/>
                  <a:gd name="T50" fmla="*/ 89 w 293"/>
                  <a:gd name="T51" fmla="*/ 236 h 273"/>
                  <a:gd name="T52" fmla="*/ 109 w 293"/>
                  <a:gd name="T53" fmla="*/ 241 h 273"/>
                  <a:gd name="T54" fmla="*/ 127 w 293"/>
                  <a:gd name="T55" fmla="*/ 248 h 273"/>
                  <a:gd name="T56" fmla="*/ 146 w 293"/>
                  <a:gd name="T57" fmla="*/ 254 h 273"/>
                  <a:gd name="T58" fmla="*/ 164 w 293"/>
                  <a:gd name="T59" fmla="*/ 261 h 273"/>
                  <a:gd name="T60" fmla="*/ 184 w 293"/>
                  <a:gd name="T61" fmla="*/ 266 h 273"/>
                  <a:gd name="T62" fmla="*/ 202 w 293"/>
                  <a:gd name="T63" fmla="*/ 270 h 273"/>
                  <a:gd name="T64" fmla="*/ 221 w 293"/>
                  <a:gd name="T65" fmla="*/ 272 h 273"/>
                  <a:gd name="T66" fmla="*/ 239 w 293"/>
                  <a:gd name="T67" fmla="*/ 273 h 273"/>
                  <a:gd name="T68" fmla="*/ 257 w 293"/>
                  <a:gd name="T69" fmla="*/ 272 h 273"/>
                  <a:gd name="T70" fmla="*/ 275 w 293"/>
                  <a:gd name="T71" fmla="*/ 268 h 273"/>
                  <a:gd name="T72" fmla="*/ 293 w 293"/>
                  <a:gd name="T73" fmla="*/ 263 h 273"/>
                  <a:gd name="T74" fmla="*/ 289 w 293"/>
                  <a:gd name="T75" fmla="*/ 236 h 273"/>
                  <a:gd name="T76" fmla="*/ 282 w 293"/>
                  <a:gd name="T77" fmla="*/ 204 h 273"/>
                  <a:gd name="T78" fmla="*/ 272 w 293"/>
                  <a:gd name="T79" fmla="*/ 168 h 273"/>
                  <a:gd name="T80" fmla="*/ 263 w 293"/>
                  <a:gd name="T81" fmla="*/ 131 h 273"/>
                  <a:gd name="T82" fmla="*/ 255 w 293"/>
                  <a:gd name="T83" fmla="*/ 95 h 273"/>
                  <a:gd name="T84" fmla="*/ 254 w 293"/>
                  <a:gd name="T85" fmla="*/ 59 h 273"/>
                  <a:gd name="T86" fmla="*/ 259 w 293"/>
                  <a:gd name="T87" fmla="*/ 27 h 273"/>
                  <a:gd name="T88" fmla="*/ 273 w 293"/>
                  <a:gd name="T89" fmla="*/ 0 h 27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3"/>
                  <a:gd name="T136" fmla="*/ 0 h 273"/>
                  <a:gd name="T137" fmla="*/ 293 w 293"/>
                  <a:gd name="T138" fmla="*/ 273 h 27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3" h="273">
                    <a:moveTo>
                      <a:pt x="273" y="0"/>
                    </a:moveTo>
                    <a:lnTo>
                      <a:pt x="266" y="4"/>
                    </a:lnTo>
                    <a:lnTo>
                      <a:pt x="259" y="9"/>
                    </a:lnTo>
                    <a:lnTo>
                      <a:pt x="252" y="11"/>
                    </a:lnTo>
                    <a:lnTo>
                      <a:pt x="245" y="14"/>
                    </a:lnTo>
                    <a:lnTo>
                      <a:pt x="238" y="16"/>
                    </a:lnTo>
                    <a:lnTo>
                      <a:pt x="230" y="18"/>
                    </a:lnTo>
                    <a:lnTo>
                      <a:pt x="223" y="20"/>
                    </a:lnTo>
                    <a:lnTo>
                      <a:pt x="216" y="22"/>
                    </a:lnTo>
                    <a:lnTo>
                      <a:pt x="220" y="66"/>
                    </a:lnTo>
                    <a:lnTo>
                      <a:pt x="232" y="116"/>
                    </a:lnTo>
                    <a:lnTo>
                      <a:pt x="246" y="164"/>
                    </a:lnTo>
                    <a:lnTo>
                      <a:pt x="257" y="206"/>
                    </a:lnTo>
                    <a:lnTo>
                      <a:pt x="227" y="220"/>
                    </a:lnTo>
                    <a:lnTo>
                      <a:pt x="195" y="223"/>
                    </a:lnTo>
                    <a:lnTo>
                      <a:pt x="162" y="223"/>
                    </a:lnTo>
                    <a:lnTo>
                      <a:pt x="130" y="218"/>
                    </a:lnTo>
                    <a:lnTo>
                      <a:pt x="96" y="213"/>
                    </a:lnTo>
                    <a:lnTo>
                      <a:pt x="64" y="209"/>
                    </a:lnTo>
                    <a:lnTo>
                      <a:pt x="32" y="209"/>
                    </a:lnTo>
                    <a:lnTo>
                      <a:pt x="0" y="215"/>
                    </a:lnTo>
                    <a:lnTo>
                      <a:pt x="18" y="216"/>
                    </a:lnTo>
                    <a:lnTo>
                      <a:pt x="36" y="220"/>
                    </a:lnTo>
                    <a:lnTo>
                      <a:pt x="53" y="223"/>
                    </a:lnTo>
                    <a:lnTo>
                      <a:pt x="71" y="229"/>
                    </a:lnTo>
                    <a:lnTo>
                      <a:pt x="89" y="236"/>
                    </a:lnTo>
                    <a:lnTo>
                      <a:pt x="109" y="241"/>
                    </a:lnTo>
                    <a:lnTo>
                      <a:pt x="127" y="248"/>
                    </a:lnTo>
                    <a:lnTo>
                      <a:pt x="146" y="254"/>
                    </a:lnTo>
                    <a:lnTo>
                      <a:pt x="164" y="261"/>
                    </a:lnTo>
                    <a:lnTo>
                      <a:pt x="184" y="266"/>
                    </a:lnTo>
                    <a:lnTo>
                      <a:pt x="202" y="270"/>
                    </a:lnTo>
                    <a:lnTo>
                      <a:pt x="221" y="272"/>
                    </a:lnTo>
                    <a:lnTo>
                      <a:pt x="239" y="273"/>
                    </a:lnTo>
                    <a:lnTo>
                      <a:pt x="257" y="272"/>
                    </a:lnTo>
                    <a:lnTo>
                      <a:pt x="275" y="268"/>
                    </a:lnTo>
                    <a:lnTo>
                      <a:pt x="293" y="263"/>
                    </a:lnTo>
                    <a:lnTo>
                      <a:pt x="289" y="236"/>
                    </a:lnTo>
                    <a:lnTo>
                      <a:pt x="282" y="204"/>
                    </a:lnTo>
                    <a:lnTo>
                      <a:pt x="272" y="168"/>
                    </a:lnTo>
                    <a:lnTo>
                      <a:pt x="263" y="131"/>
                    </a:lnTo>
                    <a:lnTo>
                      <a:pt x="255" y="95"/>
                    </a:lnTo>
                    <a:lnTo>
                      <a:pt x="254" y="59"/>
                    </a:lnTo>
                    <a:lnTo>
                      <a:pt x="259" y="27"/>
                    </a:lnTo>
                    <a:lnTo>
                      <a:pt x="273" y="0"/>
                    </a:lnTo>
                    <a:close/>
                  </a:path>
                </a:pathLst>
              </a:custGeom>
              <a:solidFill>
                <a:srgbClr val="000000"/>
              </a:solidFill>
              <a:ln w="9525">
                <a:noFill/>
                <a:round/>
                <a:headEnd/>
                <a:tailEnd/>
              </a:ln>
            </p:spPr>
            <p:txBody>
              <a:bodyPr/>
              <a:lstStyle/>
              <a:p>
                <a:endParaRPr lang="en-US"/>
              </a:p>
            </p:txBody>
          </p:sp>
          <p:sp>
            <p:nvSpPr>
              <p:cNvPr id="40511" name="Freeform 415"/>
              <p:cNvSpPr>
                <a:spLocks/>
              </p:cNvSpPr>
              <p:nvPr/>
            </p:nvSpPr>
            <p:spPr bwMode="auto">
              <a:xfrm>
                <a:off x="3692" y="1014"/>
                <a:ext cx="345" cy="220"/>
              </a:xfrm>
              <a:custGeom>
                <a:avLst/>
                <a:gdLst>
                  <a:gd name="T0" fmla="*/ 345 w 345"/>
                  <a:gd name="T1" fmla="*/ 201 h 220"/>
                  <a:gd name="T2" fmla="*/ 334 w 345"/>
                  <a:gd name="T3" fmla="*/ 159 h 220"/>
                  <a:gd name="T4" fmla="*/ 320 w 345"/>
                  <a:gd name="T5" fmla="*/ 111 h 220"/>
                  <a:gd name="T6" fmla="*/ 308 w 345"/>
                  <a:gd name="T7" fmla="*/ 61 h 220"/>
                  <a:gd name="T8" fmla="*/ 304 w 345"/>
                  <a:gd name="T9" fmla="*/ 17 h 220"/>
                  <a:gd name="T10" fmla="*/ 297 w 345"/>
                  <a:gd name="T11" fmla="*/ 18 h 220"/>
                  <a:gd name="T12" fmla="*/ 288 w 345"/>
                  <a:gd name="T13" fmla="*/ 18 h 220"/>
                  <a:gd name="T14" fmla="*/ 281 w 345"/>
                  <a:gd name="T15" fmla="*/ 18 h 220"/>
                  <a:gd name="T16" fmla="*/ 274 w 345"/>
                  <a:gd name="T17" fmla="*/ 18 h 220"/>
                  <a:gd name="T18" fmla="*/ 265 w 345"/>
                  <a:gd name="T19" fmla="*/ 18 h 220"/>
                  <a:gd name="T20" fmla="*/ 258 w 345"/>
                  <a:gd name="T21" fmla="*/ 17 h 220"/>
                  <a:gd name="T22" fmla="*/ 249 w 345"/>
                  <a:gd name="T23" fmla="*/ 17 h 220"/>
                  <a:gd name="T24" fmla="*/ 242 w 345"/>
                  <a:gd name="T25" fmla="*/ 15 h 220"/>
                  <a:gd name="T26" fmla="*/ 211 w 345"/>
                  <a:gd name="T27" fmla="*/ 15 h 220"/>
                  <a:gd name="T28" fmla="*/ 181 w 345"/>
                  <a:gd name="T29" fmla="*/ 11 h 220"/>
                  <a:gd name="T30" fmla="*/ 149 w 345"/>
                  <a:gd name="T31" fmla="*/ 6 h 220"/>
                  <a:gd name="T32" fmla="*/ 118 w 345"/>
                  <a:gd name="T33" fmla="*/ 2 h 220"/>
                  <a:gd name="T34" fmla="*/ 86 w 345"/>
                  <a:gd name="T35" fmla="*/ 0 h 220"/>
                  <a:gd name="T36" fmla="*/ 57 w 345"/>
                  <a:gd name="T37" fmla="*/ 4 h 220"/>
                  <a:gd name="T38" fmla="*/ 27 w 345"/>
                  <a:gd name="T39" fmla="*/ 13 h 220"/>
                  <a:gd name="T40" fmla="*/ 0 w 345"/>
                  <a:gd name="T41" fmla="*/ 33 h 220"/>
                  <a:gd name="T42" fmla="*/ 6 w 345"/>
                  <a:gd name="T43" fmla="*/ 74 h 220"/>
                  <a:gd name="T44" fmla="*/ 13 w 345"/>
                  <a:gd name="T45" fmla="*/ 126 h 220"/>
                  <a:gd name="T46" fmla="*/ 18 w 345"/>
                  <a:gd name="T47" fmla="*/ 177 h 220"/>
                  <a:gd name="T48" fmla="*/ 23 w 345"/>
                  <a:gd name="T49" fmla="*/ 220 h 220"/>
                  <a:gd name="T50" fmla="*/ 32 w 345"/>
                  <a:gd name="T51" fmla="*/ 217 h 220"/>
                  <a:gd name="T52" fmla="*/ 40 w 345"/>
                  <a:gd name="T53" fmla="*/ 215 h 220"/>
                  <a:gd name="T54" fmla="*/ 48 w 345"/>
                  <a:gd name="T55" fmla="*/ 213 h 220"/>
                  <a:gd name="T56" fmla="*/ 56 w 345"/>
                  <a:gd name="T57" fmla="*/ 211 h 220"/>
                  <a:gd name="T58" fmla="*/ 65 w 345"/>
                  <a:gd name="T59" fmla="*/ 210 h 220"/>
                  <a:gd name="T60" fmla="*/ 72 w 345"/>
                  <a:gd name="T61" fmla="*/ 210 h 220"/>
                  <a:gd name="T62" fmla="*/ 81 w 345"/>
                  <a:gd name="T63" fmla="*/ 210 h 220"/>
                  <a:gd name="T64" fmla="*/ 88 w 345"/>
                  <a:gd name="T65" fmla="*/ 210 h 220"/>
                  <a:gd name="T66" fmla="*/ 120 w 345"/>
                  <a:gd name="T67" fmla="*/ 204 h 220"/>
                  <a:gd name="T68" fmla="*/ 152 w 345"/>
                  <a:gd name="T69" fmla="*/ 204 h 220"/>
                  <a:gd name="T70" fmla="*/ 184 w 345"/>
                  <a:gd name="T71" fmla="*/ 208 h 220"/>
                  <a:gd name="T72" fmla="*/ 218 w 345"/>
                  <a:gd name="T73" fmla="*/ 213 h 220"/>
                  <a:gd name="T74" fmla="*/ 250 w 345"/>
                  <a:gd name="T75" fmla="*/ 218 h 220"/>
                  <a:gd name="T76" fmla="*/ 283 w 345"/>
                  <a:gd name="T77" fmla="*/ 218 h 220"/>
                  <a:gd name="T78" fmla="*/ 315 w 345"/>
                  <a:gd name="T79" fmla="*/ 215 h 220"/>
                  <a:gd name="T80" fmla="*/ 345 w 345"/>
                  <a:gd name="T81" fmla="*/ 201 h 22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45"/>
                  <a:gd name="T124" fmla="*/ 0 h 220"/>
                  <a:gd name="T125" fmla="*/ 345 w 345"/>
                  <a:gd name="T126" fmla="*/ 220 h 22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45" h="220">
                    <a:moveTo>
                      <a:pt x="345" y="201"/>
                    </a:moveTo>
                    <a:lnTo>
                      <a:pt x="334" y="159"/>
                    </a:lnTo>
                    <a:lnTo>
                      <a:pt x="320" y="111"/>
                    </a:lnTo>
                    <a:lnTo>
                      <a:pt x="308" y="61"/>
                    </a:lnTo>
                    <a:lnTo>
                      <a:pt x="304" y="17"/>
                    </a:lnTo>
                    <a:lnTo>
                      <a:pt x="297" y="18"/>
                    </a:lnTo>
                    <a:lnTo>
                      <a:pt x="288" y="18"/>
                    </a:lnTo>
                    <a:lnTo>
                      <a:pt x="281" y="18"/>
                    </a:lnTo>
                    <a:lnTo>
                      <a:pt x="274" y="18"/>
                    </a:lnTo>
                    <a:lnTo>
                      <a:pt x="265" y="18"/>
                    </a:lnTo>
                    <a:lnTo>
                      <a:pt x="258" y="17"/>
                    </a:lnTo>
                    <a:lnTo>
                      <a:pt x="249" y="17"/>
                    </a:lnTo>
                    <a:lnTo>
                      <a:pt x="242" y="15"/>
                    </a:lnTo>
                    <a:lnTo>
                      <a:pt x="211" y="15"/>
                    </a:lnTo>
                    <a:lnTo>
                      <a:pt x="181" y="11"/>
                    </a:lnTo>
                    <a:lnTo>
                      <a:pt x="149" y="6"/>
                    </a:lnTo>
                    <a:lnTo>
                      <a:pt x="118" y="2"/>
                    </a:lnTo>
                    <a:lnTo>
                      <a:pt x="86" y="0"/>
                    </a:lnTo>
                    <a:lnTo>
                      <a:pt x="57" y="4"/>
                    </a:lnTo>
                    <a:lnTo>
                      <a:pt x="27" y="13"/>
                    </a:lnTo>
                    <a:lnTo>
                      <a:pt x="0" y="33"/>
                    </a:lnTo>
                    <a:lnTo>
                      <a:pt x="6" y="74"/>
                    </a:lnTo>
                    <a:lnTo>
                      <a:pt x="13" y="126"/>
                    </a:lnTo>
                    <a:lnTo>
                      <a:pt x="18" y="177"/>
                    </a:lnTo>
                    <a:lnTo>
                      <a:pt x="23" y="220"/>
                    </a:lnTo>
                    <a:lnTo>
                      <a:pt x="32" y="217"/>
                    </a:lnTo>
                    <a:lnTo>
                      <a:pt x="40" y="215"/>
                    </a:lnTo>
                    <a:lnTo>
                      <a:pt x="48" y="213"/>
                    </a:lnTo>
                    <a:lnTo>
                      <a:pt x="56" y="211"/>
                    </a:lnTo>
                    <a:lnTo>
                      <a:pt x="65" y="210"/>
                    </a:lnTo>
                    <a:lnTo>
                      <a:pt x="72" y="210"/>
                    </a:lnTo>
                    <a:lnTo>
                      <a:pt x="81" y="210"/>
                    </a:lnTo>
                    <a:lnTo>
                      <a:pt x="88" y="210"/>
                    </a:lnTo>
                    <a:lnTo>
                      <a:pt x="120" y="204"/>
                    </a:lnTo>
                    <a:lnTo>
                      <a:pt x="152" y="204"/>
                    </a:lnTo>
                    <a:lnTo>
                      <a:pt x="184" y="208"/>
                    </a:lnTo>
                    <a:lnTo>
                      <a:pt x="218" y="213"/>
                    </a:lnTo>
                    <a:lnTo>
                      <a:pt x="250" y="218"/>
                    </a:lnTo>
                    <a:lnTo>
                      <a:pt x="283" y="218"/>
                    </a:lnTo>
                    <a:lnTo>
                      <a:pt x="315" y="215"/>
                    </a:lnTo>
                    <a:lnTo>
                      <a:pt x="345" y="201"/>
                    </a:lnTo>
                    <a:close/>
                  </a:path>
                </a:pathLst>
              </a:custGeom>
              <a:solidFill>
                <a:srgbClr val="FFFFFF"/>
              </a:solidFill>
              <a:ln w="9525">
                <a:noFill/>
                <a:round/>
                <a:headEnd/>
                <a:tailEnd/>
              </a:ln>
            </p:spPr>
            <p:txBody>
              <a:bodyPr/>
              <a:lstStyle/>
              <a:p>
                <a:endParaRPr lang="en-US"/>
              </a:p>
            </p:txBody>
          </p:sp>
          <p:sp>
            <p:nvSpPr>
              <p:cNvPr id="40512" name="Freeform 416"/>
              <p:cNvSpPr>
                <a:spLocks/>
              </p:cNvSpPr>
              <p:nvPr/>
            </p:nvSpPr>
            <p:spPr bwMode="auto">
              <a:xfrm>
                <a:off x="3535" y="866"/>
                <a:ext cx="100" cy="2007"/>
              </a:xfrm>
              <a:custGeom>
                <a:avLst/>
                <a:gdLst>
                  <a:gd name="T0" fmla="*/ 100 w 100"/>
                  <a:gd name="T1" fmla="*/ 50 h 2007"/>
                  <a:gd name="T2" fmla="*/ 96 w 100"/>
                  <a:gd name="T3" fmla="*/ 31 h 2007"/>
                  <a:gd name="T4" fmla="*/ 86 w 100"/>
                  <a:gd name="T5" fmla="*/ 14 h 2007"/>
                  <a:gd name="T6" fmla="*/ 70 w 100"/>
                  <a:gd name="T7" fmla="*/ 4 h 2007"/>
                  <a:gd name="T8" fmla="*/ 50 w 100"/>
                  <a:gd name="T9" fmla="*/ 0 h 2007"/>
                  <a:gd name="T10" fmla="*/ 30 w 100"/>
                  <a:gd name="T11" fmla="*/ 4 h 2007"/>
                  <a:gd name="T12" fmla="*/ 14 w 100"/>
                  <a:gd name="T13" fmla="*/ 14 h 2007"/>
                  <a:gd name="T14" fmla="*/ 3 w 100"/>
                  <a:gd name="T15" fmla="*/ 31 h 2007"/>
                  <a:gd name="T16" fmla="*/ 0 w 100"/>
                  <a:gd name="T17" fmla="*/ 50 h 2007"/>
                  <a:gd name="T18" fmla="*/ 3 w 100"/>
                  <a:gd name="T19" fmla="*/ 68 h 2007"/>
                  <a:gd name="T20" fmla="*/ 11 w 100"/>
                  <a:gd name="T21" fmla="*/ 82 h 2007"/>
                  <a:gd name="T22" fmla="*/ 23 w 100"/>
                  <a:gd name="T23" fmla="*/ 93 h 2007"/>
                  <a:gd name="T24" fmla="*/ 39 w 100"/>
                  <a:gd name="T25" fmla="*/ 100 h 2007"/>
                  <a:gd name="T26" fmla="*/ 39 w 100"/>
                  <a:gd name="T27" fmla="*/ 1999 h 2007"/>
                  <a:gd name="T28" fmla="*/ 70 w 100"/>
                  <a:gd name="T29" fmla="*/ 2007 h 2007"/>
                  <a:gd name="T30" fmla="*/ 70 w 100"/>
                  <a:gd name="T31" fmla="*/ 97 h 2007"/>
                  <a:gd name="T32" fmla="*/ 82 w 100"/>
                  <a:gd name="T33" fmla="*/ 89 h 2007"/>
                  <a:gd name="T34" fmla="*/ 91 w 100"/>
                  <a:gd name="T35" fmla="*/ 79 h 2007"/>
                  <a:gd name="T36" fmla="*/ 98 w 100"/>
                  <a:gd name="T37" fmla="*/ 66 h 2007"/>
                  <a:gd name="T38" fmla="*/ 100 w 100"/>
                  <a:gd name="T39" fmla="*/ 50 h 200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00"/>
                  <a:gd name="T61" fmla="*/ 0 h 2007"/>
                  <a:gd name="T62" fmla="*/ 100 w 100"/>
                  <a:gd name="T63" fmla="*/ 2007 h 200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00" h="2007">
                    <a:moveTo>
                      <a:pt x="100" y="50"/>
                    </a:moveTo>
                    <a:lnTo>
                      <a:pt x="96" y="31"/>
                    </a:lnTo>
                    <a:lnTo>
                      <a:pt x="86" y="14"/>
                    </a:lnTo>
                    <a:lnTo>
                      <a:pt x="70" y="4"/>
                    </a:lnTo>
                    <a:lnTo>
                      <a:pt x="50" y="0"/>
                    </a:lnTo>
                    <a:lnTo>
                      <a:pt x="30" y="4"/>
                    </a:lnTo>
                    <a:lnTo>
                      <a:pt x="14" y="14"/>
                    </a:lnTo>
                    <a:lnTo>
                      <a:pt x="3" y="31"/>
                    </a:lnTo>
                    <a:lnTo>
                      <a:pt x="0" y="50"/>
                    </a:lnTo>
                    <a:lnTo>
                      <a:pt x="3" y="68"/>
                    </a:lnTo>
                    <a:lnTo>
                      <a:pt x="11" y="82"/>
                    </a:lnTo>
                    <a:lnTo>
                      <a:pt x="23" y="93"/>
                    </a:lnTo>
                    <a:lnTo>
                      <a:pt x="39" y="100"/>
                    </a:lnTo>
                    <a:lnTo>
                      <a:pt x="39" y="1999"/>
                    </a:lnTo>
                    <a:lnTo>
                      <a:pt x="70" y="2007"/>
                    </a:lnTo>
                    <a:lnTo>
                      <a:pt x="70" y="97"/>
                    </a:lnTo>
                    <a:lnTo>
                      <a:pt x="82" y="89"/>
                    </a:lnTo>
                    <a:lnTo>
                      <a:pt x="91" y="79"/>
                    </a:lnTo>
                    <a:lnTo>
                      <a:pt x="98" y="66"/>
                    </a:lnTo>
                    <a:lnTo>
                      <a:pt x="100" y="50"/>
                    </a:lnTo>
                    <a:close/>
                  </a:path>
                </a:pathLst>
              </a:custGeom>
              <a:solidFill>
                <a:srgbClr val="000000"/>
              </a:solidFill>
              <a:ln w="9525">
                <a:noFill/>
                <a:round/>
                <a:headEnd/>
                <a:tailEnd/>
              </a:ln>
            </p:spPr>
            <p:txBody>
              <a:bodyPr/>
              <a:lstStyle/>
              <a:p>
                <a:endParaRPr lang="en-US"/>
              </a:p>
            </p:txBody>
          </p:sp>
          <p:sp>
            <p:nvSpPr>
              <p:cNvPr id="40513" name="Rectangle 417"/>
              <p:cNvSpPr>
                <a:spLocks noChangeArrowheads="1"/>
              </p:cNvSpPr>
              <p:nvPr/>
            </p:nvSpPr>
            <p:spPr bwMode="auto">
              <a:xfrm>
                <a:off x="1520" y="2655"/>
                <a:ext cx="2800" cy="5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514" name="Rectangle 418"/>
              <p:cNvSpPr>
                <a:spLocks noChangeArrowheads="1"/>
              </p:cNvSpPr>
              <p:nvPr/>
            </p:nvSpPr>
            <p:spPr bwMode="auto">
              <a:xfrm>
                <a:off x="2357" y="2049"/>
                <a:ext cx="18" cy="597"/>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515" name="Rectangle 419"/>
              <p:cNvSpPr>
                <a:spLocks noChangeArrowheads="1"/>
              </p:cNvSpPr>
              <p:nvPr/>
            </p:nvSpPr>
            <p:spPr bwMode="auto">
              <a:xfrm>
                <a:off x="2879" y="2049"/>
                <a:ext cx="16" cy="597"/>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516" name="Rectangle 420"/>
              <p:cNvSpPr>
                <a:spLocks noChangeArrowheads="1"/>
              </p:cNvSpPr>
              <p:nvPr/>
            </p:nvSpPr>
            <p:spPr bwMode="auto">
              <a:xfrm>
                <a:off x="1883" y="2053"/>
                <a:ext cx="18" cy="468"/>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517" name="Rectangle 421"/>
              <p:cNvSpPr>
                <a:spLocks noChangeArrowheads="1"/>
              </p:cNvSpPr>
              <p:nvPr/>
            </p:nvSpPr>
            <p:spPr bwMode="auto">
              <a:xfrm>
                <a:off x="3583" y="2049"/>
                <a:ext cx="18" cy="597"/>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518" name="Rectangle 422"/>
              <p:cNvSpPr>
                <a:spLocks noChangeArrowheads="1"/>
              </p:cNvSpPr>
              <p:nvPr/>
            </p:nvSpPr>
            <p:spPr bwMode="auto">
              <a:xfrm>
                <a:off x="4075" y="2049"/>
                <a:ext cx="18" cy="597"/>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519" name="Text Box 423"/>
              <p:cNvSpPr txBox="1">
                <a:spLocks noChangeArrowheads="1"/>
              </p:cNvSpPr>
              <p:nvPr/>
            </p:nvSpPr>
            <p:spPr bwMode="auto">
              <a:xfrm>
                <a:off x="2824" y="3179"/>
                <a:ext cx="2540" cy="2208"/>
              </a:xfrm>
              <a:prstGeom prst="rect">
                <a:avLst/>
              </a:prstGeom>
              <a:noFill/>
              <a:ln w="9525">
                <a:noFill/>
                <a:miter lim="800000"/>
                <a:headEnd/>
                <a:tailEnd/>
              </a:ln>
            </p:spPr>
            <p:txBody>
              <a:bodyPr>
                <a:spAutoFit/>
              </a:bodyPr>
              <a:lstStyle/>
              <a:p>
                <a:pPr algn="ctr">
                  <a:spcBef>
                    <a:spcPct val="50000"/>
                  </a:spcBef>
                </a:pPr>
                <a:r>
                  <a:rPr lang="en-US" sz="1000" b="1">
                    <a:latin typeface="Book Antiqua" pitchFamily="18" charset="0"/>
                  </a:rPr>
                  <a:t>Area Agency on Aging</a:t>
                </a:r>
              </a:p>
            </p:txBody>
          </p:sp>
        </p:grpSp>
        <p:grpSp>
          <p:nvGrpSpPr>
            <p:cNvPr id="39947" name="Group 424"/>
            <p:cNvGrpSpPr>
              <a:grpSpLocks/>
            </p:cNvGrpSpPr>
            <p:nvPr/>
          </p:nvGrpSpPr>
          <p:grpSpPr bwMode="auto">
            <a:xfrm>
              <a:off x="7086600" y="2362201"/>
              <a:ext cx="1130300" cy="1164681"/>
              <a:chOff x="4512" y="2064"/>
              <a:chExt cx="768" cy="901"/>
            </a:xfrm>
          </p:grpSpPr>
          <p:sp>
            <p:nvSpPr>
              <p:cNvPr id="40400" name="Freeform 425"/>
              <p:cNvSpPr>
                <a:spLocks/>
              </p:cNvSpPr>
              <p:nvPr/>
            </p:nvSpPr>
            <p:spPr bwMode="auto">
              <a:xfrm>
                <a:off x="4512" y="2064"/>
                <a:ext cx="768" cy="737"/>
              </a:xfrm>
              <a:custGeom>
                <a:avLst/>
                <a:gdLst>
                  <a:gd name="T0" fmla="*/ 0 w 3552"/>
                  <a:gd name="T1" fmla="*/ 0 h 3409"/>
                  <a:gd name="T2" fmla="*/ 0 w 3552"/>
                  <a:gd name="T3" fmla="*/ 0 h 3409"/>
                  <a:gd name="T4" fmla="*/ 0 w 3552"/>
                  <a:gd name="T5" fmla="*/ 0 h 3409"/>
                  <a:gd name="T6" fmla="*/ 0 w 3552"/>
                  <a:gd name="T7" fmla="*/ 0 h 3409"/>
                  <a:gd name="T8" fmla="*/ 0 w 3552"/>
                  <a:gd name="T9" fmla="*/ 0 h 3409"/>
                  <a:gd name="T10" fmla="*/ 0 60000 65536"/>
                  <a:gd name="T11" fmla="*/ 0 60000 65536"/>
                  <a:gd name="T12" fmla="*/ 0 60000 65536"/>
                  <a:gd name="T13" fmla="*/ 0 60000 65536"/>
                  <a:gd name="T14" fmla="*/ 0 60000 65536"/>
                  <a:gd name="T15" fmla="*/ 0 w 3552"/>
                  <a:gd name="T16" fmla="*/ 0 h 3409"/>
                  <a:gd name="T17" fmla="*/ 3552 w 3552"/>
                  <a:gd name="T18" fmla="*/ 3409 h 3409"/>
                </a:gdLst>
                <a:ahLst/>
                <a:cxnLst>
                  <a:cxn ang="T10">
                    <a:pos x="T0" y="T1"/>
                  </a:cxn>
                  <a:cxn ang="T11">
                    <a:pos x="T2" y="T3"/>
                  </a:cxn>
                  <a:cxn ang="T12">
                    <a:pos x="T4" y="T5"/>
                  </a:cxn>
                  <a:cxn ang="T13">
                    <a:pos x="T6" y="T7"/>
                  </a:cxn>
                  <a:cxn ang="T14">
                    <a:pos x="T8" y="T9"/>
                  </a:cxn>
                </a:cxnLst>
                <a:rect l="T15" t="T16" r="T17" b="T18"/>
                <a:pathLst>
                  <a:path w="3552" h="3409">
                    <a:moveTo>
                      <a:pt x="3552" y="1744"/>
                    </a:moveTo>
                    <a:lnTo>
                      <a:pt x="1870" y="3409"/>
                    </a:lnTo>
                    <a:lnTo>
                      <a:pt x="0" y="1849"/>
                    </a:lnTo>
                    <a:lnTo>
                      <a:pt x="1695" y="0"/>
                    </a:lnTo>
                    <a:lnTo>
                      <a:pt x="3552" y="1744"/>
                    </a:lnTo>
                    <a:close/>
                  </a:path>
                </a:pathLst>
              </a:custGeom>
              <a:solidFill>
                <a:srgbClr val="3DEABA"/>
              </a:solidFill>
              <a:ln w="9525">
                <a:noFill/>
                <a:round/>
                <a:headEnd/>
                <a:tailEnd/>
              </a:ln>
            </p:spPr>
            <p:txBody>
              <a:bodyPr/>
              <a:lstStyle/>
              <a:p>
                <a:endParaRPr lang="en-US"/>
              </a:p>
            </p:txBody>
          </p:sp>
          <p:sp>
            <p:nvSpPr>
              <p:cNvPr id="40401" name="Freeform 426"/>
              <p:cNvSpPr>
                <a:spLocks/>
              </p:cNvSpPr>
              <p:nvPr/>
            </p:nvSpPr>
            <p:spPr bwMode="auto">
              <a:xfrm>
                <a:off x="4519" y="2108"/>
                <a:ext cx="739" cy="671"/>
              </a:xfrm>
              <a:custGeom>
                <a:avLst/>
                <a:gdLst>
                  <a:gd name="T0" fmla="*/ 0 w 3416"/>
                  <a:gd name="T1" fmla="*/ 0 h 3103"/>
                  <a:gd name="T2" fmla="*/ 0 w 3416"/>
                  <a:gd name="T3" fmla="*/ 0 h 3103"/>
                  <a:gd name="T4" fmla="*/ 0 w 3416"/>
                  <a:gd name="T5" fmla="*/ 0 h 3103"/>
                  <a:gd name="T6" fmla="*/ 0 w 3416"/>
                  <a:gd name="T7" fmla="*/ 0 h 3103"/>
                  <a:gd name="T8" fmla="*/ 0 w 3416"/>
                  <a:gd name="T9" fmla="*/ 0 h 3103"/>
                  <a:gd name="T10" fmla="*/ 0 w 3416"/>
                  <a:gd name="T11" fmla="*/ 0 h 3103"/>
                  <a:gd name="T12" fmla="*/ 0 w 3416"/>
                  <a:gd name="T13" fmla="*/ 0 h 3103"/>
                  <a:gd name="T14" fmla="*/ 0 w 3416"/>
                  <a:gd name="T15" fmla="*/ 0 h 3103"/>
                  <a:gd name="T16" fmla="*/ 0 w 3416"/>
                  <a:gd name="T17" fmla="*/ 0 h 3103"/>
                  <a:gd name="T18" fmla="*/ 0 w 3416"/>
                  <a:gd name="T19" fmla="*/ 0 h 3103"/>
                  <a:gd name="T20" fmla="*/ 0 w 3416"/>
                  <a:gd name="T21" fmla="*/ 0 h 3103"/>
                  <a:gd name="T22" fmla="*/ 0 w 3416"/>
                  <a:gd name="T23" fmla="*/ 0 h 3103"/>
                  <a:gd name="T24" fmla="*/ 0 w 3416"/>
                  <a:gd name="T25" fmla="*/ 0 h 3103"/>
                  <a:gd name="T26" fmla="*/ 0 w 3416"/>
                  <a:gd name="T27" fmla="*/ 0 h 3103"/>
                  <a:gd name="T28" fmla="*/ 0 w 3416"/>
                  <a:gd name="T29" fmla="*/ 0 h 3103"/>
                  <a:gd name="T30" fmla="*/ 0 w 3416"/>
                  <a:gd name="T31" fmla="*/ 0 h 3103"/>
                  <a:gd name="T32" fmla="*/ 0 w 3416"/>
                  <a:gd name="T33" fmla="*/ 0 h 3103"/>
                  <a:gd name="T34" fmla="*/ 0 w 3416"/>
                  <a:gd name="T35" fmla="*/ 0 h 3103"/>
                  <a:gd name="T36" fmla="*/ 0 w 3416"/>
                  <a:gd name="T37" fmla="*/ 0 h 3103"/>
                  <a:gd name="T38" fmla="*/ 0 w 3416"/>
                  <a:gd name="T39" fmla="*/ 0 h 3103"/>
                  <a:gd name="T40" fmla="*/ 0 w 3416"/>
                  <a:gd name="T41" fmla="*/ 0 h 3103"/>
                  <a:gd name="T42" fmla="*/ 0 w 3416"/>
                  <a:gd name="T43" fmla="*/ 0 h 3103"/>
                  <a:gd name="T44" fmla="*/ 0 w 3416"/>
                  <a:gd name="T45" fmla="*/ 0 h 3103"/>
                  <a:gd name="T46" fmla="*/ 0 w 3416"/>
                  <a:gd name="T47" fmla="*/ 0 h 3103"/>
                  <a:gd name="T48" fmla="*/ 0 w 3416"/>
                  <a:gd name="T49" fmla="*/ 0 h 3103"/>
                  <a:gd name="T50" fmla="*/ 0 w 3416"/>
                  <a:gd name="T51" fmla="*/ 0 h 3103"/>
                  <a:gd name="T52" fmla="*/ 0 w 3416"/>
                  <a:gd name="T53" fmla="*/ 0 h 3103"/>
                  <a:gd name="T54" fmla="*/ 0 w 3416"/>
                  <a:gd name="T55" fmla="*/ 0 h 3103"/>
                  <a:gd name="T56" fmla="*/ 0 w 3416"/>
                  <a:gd name="T57" fmla="*/ 0 h 3103"/>
                  <a:gd name="T58" fmla="*/ 0 w 3416"/>
                  <a:gd name="T59" fmla="*/ 0 h 3103"/>
                  <a:gd name="T60" fmla="*/ 0 w 3416"/>
                  <a:gd name="T61" fmla="*/ 0 h 3103"/>
                  <a:gd name="T62" fmla="*/ 0 w 3416"/>
                  <a:gd name="T63" fmla="*/ 0 h 3103"/>
                  <a:gd name="T64" fmla="*/ 0 w 3416"/>
                  <a:gd name="T65" fmla="*/ 0 h 3103"/>
                  <a:gd name="T66" fmla="*/ 0 w 3416"/>
                  <a:gd name="T67" fmla="*/ 0 h 3103"/>
                  <a:gd name="T68" fmla="*/ 0 w 3416"/>
                  <a:gd name="T69" fmla="*/ 0 h 3103"/>
                  <a:gd name="T70" fmla="*/ 0 w 3416"/>
                  <a:gd name="T71" fmla="*/ 0 h 3103"/>
                  <a:gd name="T72" fmla="*/ 0 w 3416"/>
                  <a:gd name="T73" fmla="*/ 0 h 3103"/>
                  <a:gd name="T74" fmla="*/ 0 w 3416"/>
                  <a:gd name="T75" fmla="*/ 0 h 3103"/>
                  <a:gd name="T76" fmla="*/ 0 w 3416"/>
                  <a:gd name="T77" fmla="*/ 0 h 3103"/>
                  <a:gd name="T78" fmla="*/ 0 w 3416"/>
                  <a:gd name="T79" fmla="*/ 0 h 3103"/>
                  <a:gd name="T80" fmla="*/ 0 w 3416"/>
                  <a:gd name="T81" fmla="*/ 0 h 3103"/>
                  <a:gd name="T82" fmla="*/ 0 w 3416"/>
                  <a:gd name="T83" fmla="*/ 0 h 3103"/>
                  <a:gd name="T84" fmla="*/ 0 w 3416"/>
                  <a:gd name="T85" fmla="*/ 0 h 3103"/>
                  <a:gd name="T86" fmla="*/ 0 w 3416"/>
                  <a:gd name="T87" fmla="*/ 0 h 3103"/>
                  <a:gd name="T88" fmla="*/ 0 w 3416"/>
                  <a:gd name="T89" fmla="*/ 0 h 3103"/>
                  <a:gd name="T90" fmla="*/ 0 w 3416"/>
                  <a:gd name="T91" fmla="*/ 0 h 3103"/>
                  <a:gd name="T92" fmla="*/ 0 w 3416"/>
                  <a:gd name="T93" fmla="*/ 0 h 3103"/>
                  <a:gd name="T94" fmla="*/ 0 w 3416"/>
                  <a:gd name="T95" fmla="*/ 0 h 3103"/>
                  <a:gd name="T96" fmla="*/ 0 w 3416"/>
                  <a:gd name="T97" fmla="*/ 0 h 3103"/>
                  <a:gd name="T98" fmla="*/ 0 w 3416"/>
                  <a:gd name="T99" fmla="*/ 0 h 3103"/>
                  <a:gd name="T100" fmla="*/ 0 w 3416"/>
                  <a:gd name="T101" fmla="*/ 0 h 3103"/>
                  <a:gd name="T102" fmla="*/ 0 w 3416"/>
                  <a:gd name="T103" fmla="*/ 0 h 3103"/>
                  <a:gd name="T104" fmla="*/ 0 w 3416"/>
                  <a:gd name="T105" fmla="*/ 0 h 3103"/>
                  <a:gd name="T106" fmla="*/ 0 w 3416"/>
                  <a:gd name="T107" fmla="*/ 0 h 310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416"/>
                  <a:gd name="T163" fmla="*/ 0 h 3103"/>
                  <a:gd name="T164" fmla="*/ 3416 w 3416"/>
                  <a:gd name="T165" fmla="*/ 3103 h 310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416" h="3103">
                    <a:moveTo>
                      <a:pt x="324" y="770"/>
                    </a:moveTo>
                    <a:lnTo>
                      <a:pt x="374" y="749"/>
                    </a:lnTo>
                    <a:lnTo>
                      <a:pt x="426" y="727"/>
                    </a:lnTo>
                    <a:lnTo>
                      <a:pt x="476" y="706"/>
                    </a:lnTo>
                    <a:lnTo>
                      <a:pt x="528" y="684"/>
                    </a:lnTo>
                    <a:lnTo>
                      <a:pt x="579" y="663"/>
                    </a:lnTo>
                    <a:lnTo>
                      <a:pt x="631" y="643"/>
                    </a:lnTo>
                    <a:lnTo>
                      <a:pt x="683" y="622"/>
                    </a:lnTo>
                    <a:lnTo>
                      <a:pt x="737" y="602"/>
                    </a:lnTo>
                    <a:lnTo>
                      <a:pt x="789" y="582"/>
                    </a:lnTo>
                    <a:lnTo>
                      <a:pt x="840" y="563"/>
                    </a:lnTo>
                    <a:lnTo>
                      <a:pt x="894" y="543"/>
                    </a:lnTo>
                    <a:lnTo>
                      <a:pt x="948" y="523"/>
                    </a:lnTo>
                    <a:lnTo>
                      <a:pt x="1001" y="506"/>
                    </a:lnTo>
                    <a:lnTo>
                      <a:pt x="1055" y="486"/>
                    </a:lnTo>
                    <a:lnTo>
                      <a:pt x="1110" y="468"/>
                    </a:lnTo>
                    <a:lnTo>
                      <a:pt x="1164" y="450"/>
                    </a:lnTo>
                    <a:lnTo>
                      <a:pt x="1221" y="430"/>
                    </a:lnTo>
                    <a:lnTo>
                      <a:pt x="1278" y="413"/>
                    </a:lnTo>
                    <a:lnTo>
                      <a:pt x="1336" y="395"/>
                    </a:lnTo>
                    <a:lnTo>
                      <a:pt x="1393" y="377"/>
                    </a:lnTo>
                    <a:lnTo>
                      <a:pt x="1452" y="359"/>
                    </a:lnTo>
                    <a:lnTo>
                      <a:pt x="1509" y="341"/>
                    </a:lnTo>
                    <a:lnTo>
                      <a:pt x="1568" y="325"/>
                    </a:lnTo>
                    <a:lnTo>
                      <a:pt x="1627" y="307"/>
                    </a:lnTo>
                    <a:lnTo>
                      <a:pt x="1686" y="291"/>
                    </a:lnTo>
                    <a:lnTo>
                      <a:pt x="1745" y="275"/>
                    </a:lnTo>
                    <a:lnTo>
                      <a:pt x="1804" y="259"/>
                    </a:lnTo>
                    <a:lnTo>
                      <a:pt x="1865" y="245"/>
                    </a:lnTo>
                    <a:lnTo>
                      <a:pt x="1924" y="229"/>
                    </a:lnTo>
                    <a:lnTo>
                      <a:pt x="1984" y="214"/>
                    </a:lnTo>
                    <a:lnTo>
                      <a:pt x="2045" y="200"/>
                    </a:lnTo>
                    <a:lnTo>
                      <a:pt x="2106" y="186"/>
                    </a:lnTo>
                    <a:lnTo>
                      <a:pt x="2170" y="171"/>
                    </a:lnTo>
                    <a:lnTo>
                      <a:pt x="2235" y="157"/>
                    </a:lnTo>
                    <a:lnTo>
                      <a:pt x="2299" y="145"/>
                    </a:lnTo>
                    <a:lnTo>
                      <a:pt x="2365" y="132"/>
                    </a:lnTo>
                    <a:lnTo>
                      <a:pt x="2430" y="120"/>
                    </a:lnTo>
                    <a:lnTo>
                      <a:pt x="2496" y="107"/>
                    </a:lnTo>
                    <a:lnTo>
                      <a:pt x="2562" y="95"/>
                    </a:lnTo>
                    <a:lnTo>
                      <a:pt x="2628" y="84"/>
                    </a:lnTo>
                    <a:lnTo>
                      <a:pt x="2694" y="73"/>
                    </a:lnTo>
                    <a:lnTo>
                      <a:pt x="2760" y="64"/>
                    </a:lnTo>
                    <a:lnTo>
                      <a:pt x="2826" y="53"/>
                    </a:lnTo>
                    <a:lnTo>
                      <a:pt x="2894" y="45"/>
                    </a:lnTo>
                    <a:lnTo>
                      <a:pt x="2960" y="36"/>
                    </a:lnTo>
                    <a:lnTo>
                      <a:pt x="3028" y="27"/>
                    </a:lnTo>
                    <a:lnTo>
                      <a:pt x="3096" y="20"/>
                    </a:lnTo>
                    <a:lnTo>
                      <a:pt x="3164" y="12"/>
                    </a:lnTo>
                    <a:lnTo>
                      <a:pt x="3200" y="9"/>
                    </a:lnTo>
                    <a:lnTo>
                      <a:pt x="3232" y="7"/>
                    </a:lnTo>
                    <a:lnTo>
                      <a:pt x="3263" y="7"/>
                    </a:lnTo>
                    <a:lnTo>
                      <a:pt x="3289" y="5"/>
                    </a:lnTo>
                    <a:lnTo>
                      <a:pt x="3318" y="5"/>
                    </a:lnTo>
                    <a:lnTo>
                      <a:pt x="3347" y="3"/>
                    </a:lnTo>
                    <a:lnTo>
                      <a:pt x="3379" y="2"/>
                    </a:lnTo>
                    <a:lnTo>
                      <a:pt x="3416" y="0"/>
                    </a:lnTo>
                    <a:lnTo>
                      <a:pt x="2771" y="3069"/>
                    </a:lnTo>
                    <a:lnTo>
                      <a:pt x="2750" y="3103"/>
                    </a:lnTo>
                    <a:lnTo>
                      <a:pt x="2678" y="3075"/>
                    </a:lnTo>
                    <a:lnTo>
                      <a:pt x="2607" y="3048"/>
                    </a:lnTo>
                    <a:lnTo>
                      <a:pt x="2535" y="3023"/>
                    </a:lnTo>
                    <a:lnTo>
                      <a:pt x="2462" y="2998"/>
                    </a:lnTo>
                    <a:lnTo>
                      <a:pt x="2390" y="2975"/>
                    </a:lnTo>
                    <a:lnTo>
                      <a:pt x="2319" y="2953"/>
                    </a:lnTo>
                    <a:lnTo>
                      <a:pt x="2247" y="2932"/>
                    </a:lnTo>
                    <a:lnTo>
                      <a:pt x="2176" y="2912"/>
                    </a:lnTo>
                    <a:lnTo>
                      <a:pt x="2104" y="2893"/>
                    </a:lnTo>
                    <a:lnTo>
                      <a:pt x="2033" y="2876"/>
                    </a:lnTo>
                    <a:lnTo>
                      <a:pt x="1961" y="2859"/>
                    </a:lnTo>
                    <a:lnTo>
                      <a:pt x="1890" y="2844"/>
                    </a:lnTo>
                    <a:lnTo>
                      <a:pt x="1820" y="2830"/>
                    </a:lnTo>
                    <a:lnTo>
                      <a:pt x="1748" y="2818"/>
                    </a:lnTo>
                    <a:lnTo>
                      <a:pt x="1677" y="2805"/>
                    </a:lnTo>
                    <a:lnTo>
                      <a:pt x="1607" y="2794"/>
                    </a:lnTo>
                    <a:lnTo>
                      <a:pt x="1557" y="2787"/>
                    </a:lnTo>
                    <a:lnTo>
                      <a:pt x="1509" y="2782"/>
                    </a:lnTo>
                    <a:lnTo>
                      <a:pt x="1464" y="2776"/>
                    </a:lnTo>
                    <a:lnTo>
                      <a:pt x="1421" y="2769"/>
                    </a:lnTo>
                    <a:lnTo>
                      <a:pt x="1378" y="2766"/>
                    </a:lnTo>
                    <a:lnTo>
                      <a:pt x="1339" y="2760"/>
                    </a:lnTo>
                    <a:lnTo>
                      <a:pt x="1298" y="2757"/>
                    </a:lnTo>
                    <a:lnTo>
                      <a:pt x="1259" y="2753"/>
                    </a:lnTo>
                    <a:lnTo>
                      <a:pt x="1219" y="2750"/>
                    </a:lnTo>
                    <a:lnTo>
                      <a:pt x="1180" y="2748"/>
                    </a:lnTo>
                    <a:lnTo>
                      <a:pt x="1141" y="2746"/>
                    </a:lnTo>
                    <a:lnTo>
                      <a:pt x="1100" y="2744"/>
                    </a:lnTo>
                    <a:lnTo>
                      <a:pt x="1057" y="2744"/>
                    </a:lnTo>
                    <a:lnTo>
                      <a:pt x="1014" y="2744"/>
                    </a:lnTo>
                    <a:lnTo>
                      <a:pt x="967" y="2744"/>
                    </a:lnTo>
                    <a:lnTo>
                      <a:pt x="919" y="2746"/>
                    </a:lnTo>
                    <a:lnTo>
                      <a:pt x="0" y="922"/>
                    </a:lnTo>
                    <a:lnTo>
                      <a:pt x="13" y="916"/>
                    </a:lnTo>
                    <a:lnTo>
                      <a:pt x="29" y="908"/>
                    </a:lnTo>
                    <a:lnTo>
                      <a:pt x="47" y="899"/>
                    </a:lnTo>
                    <a:lnTo>
                      <a:pt x="68" y="890"/>
                    </a:lnTo>
                    <a:lnTo>
                      <a:pt x="90" y="879"/>
                    </a:lnTo>
                    <a:lnTo>
                      <a:pt x="113" y="868"/>
                    </a:lnTo>
                    <a:lnTo>
                      <a:pt x="136" y="856"/>
                    </a:lnTo>
                    <a:lnTo>
                      <a:pt x="161" y="845"/>
                    </a:lnTo>
                    <a:lnTo>
                      <a:pt x="186" y="832"/>
                    </a:lnTo>
                    <a:lnTo>
                      <a:pt x="209" y="822"/>
                    </a:lnTo>
                    <a:lnTo>
                      <a:pt x="233" y="811"/>
                    </a:lnTo>
                    <a:lnTo>
                      <a:pt x="256" y="800"/>
                    </a:lnTo>
                    <a:lnTo>
                      <a:pt x="275" y="791"/>
                    </a:lnTo>
                    <a:lnTo>
                      <a:pt x="295" y="782"/>
                    </a:lnTo>
                    <a:lnTo>
                      <a:pt x="311" y="775"/>
                    </a:lnTo>
                    <a:lnTo>
                      <a:pt x="324" y="770"/>
                    </a:lnTo>
                    <a:close/>
                  </a:path>
                </a:pathLst>
              </a:custGeom>
              <a:solidFill>
                <a:srgbClr val="CCF7E8"/>
              </a:solidFill>
              <a:ln w="9525">
                <a:noFill/>
                <a:round/>
                <a:headEnd/>
                <a:tailEnd/>
              </a:ln>
            </p:spPr>
            <p:txBody>
              <a:bodyPr/>
              <a:lstStyle/>
              <a:p>
                <a:endParaRPr lang="en-US"/>
              </a:p>
            </p:txBody>
          </p:sp>
          <p:sp>
            <p:nvSpPr>
              <p:cNvPr id="40402" name="Freeform 427"/>
              <p:cNvSpPr>
                <a:spLocks/>
              </p:cNvSpPr>
              <p:nvPr/>
            </p:nvSpPr>
            <p:spPr bwMode="auto">
              <a:xfrm>
                <a:off x="4925" y="2561"/>
                <a:ext cx="89" cy="18"/>
              </a:xfrm>
              <a:custGeom>
                <a:avLst/>
                <a:gdLst>
                  <a:gd name="T0" fmla="*/ 0 w 411"/>
                  <a:gd name="T1" fmla="*/ 0 h 84"/>
                  <a:gd name="T2" fmla="*/ 0 w 411"/>
                  <a:gd name="T3" fmla="*/ 0 h 84"/>
                  <a:gd name="T4" fmla="*/ 0 w 411"/>
                  <a:gd name="T5" fmla="*/ 0 h 84"/>
                  <a:gd name="T6" fmla="*/ 0 w 411"/>
                  <a:gd name="T7" fmla="*/ 0 h 84"/>
                  <a:gd name="T8" fmla="*/ 0 w 411"/>
                  <a:gd name="T9" fmla="*/ 0 h 84"/>
                  <a:gd name="T10" fmla="*/ 0 w 411"/>
                  <a:gd name="T11" fmla="*/ 0 h 84"/>
                  <a:gd name="T12" fmla="*/ 0 w 411"/>
                  <a:gd name="T13" fmla="*/ 0 h 84"/>
                  <a:gd name="T14" fmla="*/ 0 60000 65536"/>
                  <a:gd name="T15" fmla="*/ 0 60000 65536"/>
                  <a:gd name="T16" fmla="*/ 0 60000 65536"/>
                  <a:gd name="T17" fmla="*/ 0 60000 65536"/>
                  <a:gd name="T18" fmla="*/ 0 60000 65536"/>
                  <a:gd name="T19" fmla="*/ 0 60000 65536"/>
                  <a:gd name="T20" fmla="*/ 0 60000 65536"/>
                  <a:gd name="T21" fmla="*/ 0 w 411"/>
                  <a:gd name="T22" fmla="*/ 0 h 84"/>
                  <a:gd name="T23" fmla="*/ 411 w 411"/>
                  <a:gd name="T24" fmla="*/ 84 h 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1" h="84">
                    <a:moveTo>
                      <a:pt x="411" y="2"/>
                    </a:moveTo>
                    <a:lnTo>
                      <a:pt x="241" y="0"/>
                    </a:lnTo>
                    <a:lnTo>
                      <a:pt x="229" y="18"/>
                    </a:lnTo>
                    <a:lnTo>
                      <a:pt x="0" y="18"/>
                    </a:lnTo>
                    <a:lnTo>
                      <a:pt x="0" y="83"/>
                    </a:lnTo>
                    <a:lnTo>
                      <a:pt x="411" y="84"/>
                    </a:lnTo>
                    <a:lnTo>
                      <a:pt x="411" y="2"/>
                    </a:lnTo>
                    <a:close/>
                  </a:path>
                </a:pathLst>
              </a:custGeom>
              <a:solidFill>
                <a:srgbClr val="AFDBCC"/>
              </a:solidFill>
              <a:ln w="9525">
                <a:noFill/>
                <a:round/>
                <a:headEnd/>
                <a:tailEnd/>
              </a:ln>
            </p:spPr>
            <p:txBody>
              <a:bodyPr/>
              <a:lstStyle/>
              <a:p>
                <a:endParaRPr lang="en-US"/>
              </a:p>
            </p:txBody>
          </p:sp>
          <p:sp>
            <p:nvSpPr>
              <p:cNvPr id="40403" name="Freeform 428"/>
              <p:cNvSpPr>
                <a:spLocks/>
              </p:cNvSpPr>
              <p:nvPr/>
            </p:nvSpPr>
            <p:spPr bwMode="auto">
              <a:xfrm>
                <a:off x="5064" y="2195"/>
                <a:ext cx="90" cy="66"/>
              </a:xfrm>
              <a:custGeom>
                <a:avLst/>
                <a:gdLst>
                  <a:gd name="T0" fmla="*/ 0 w 414"/>
                  <a:gd name="T1" fmla="*/ 0 h 306"/>
                  <a:gd name="T2" fmla="*/ 0 w 414"/>
                  <a:gd name="T3" fmla="*/ 0 h 306"/>
                  <a:gd name="T4" fmla="*/ 0 w 414"/>
                  <a:gd name="T5" fmla="*/ 0 h 306"/>
                  <a:gd name="T6" fmla="*/ 0 w 414"/>
                  <a:gd name="T7" fmla="*/ 0 h 306"/>
                  <a:gd name="T8" fmla="*/ 0 w 414"/>
                  <a:gd name="T9" fmla="*/ 0 h 306"/>
                  <a:gd name="T10" fmla="*/ 0 w 414"/>
                  <a:gd name="T11" fmla="*/ 0 h 306"/>
                  <a:gd name="T12" fmla="*/ 0 w 414"/>
                  <a:gd name="T13" fmla="*/ 0 h 306"/>
                  <a:gd name="T14" fmla="*/ 0 w 414"/>
                  <a:gd name="T15" fmla="*/ 0 h 306"/>
                  <a:gd name="T16" fmla="*/ 0 w 414"/>
                  <a:gd name="T17" fmla="*/ 0 h 306"/>
                  <a:gd name="T18" fmla="*/ 0 w 414"/>
                  <a:gd name="T19" fmla="*/ 0 h 306"/>
                  <a:gd name="T20" fmla="*/ 0 w 414"/>
                  <a:gd name="T21" fmla="*/ 0 h 306"/>
                  <a:gd name="T22" fmla="*/ 0 w 414"/>
                  <a:gd name="T23" fmla="*/ 0 h 306"/>
                  <a:gd name="T24" fmla="*/ 0 w 414"/>
                  <a:gd name="T25" fmla="*/ 0 h 306"/>
                  <a:gd name="T26" fmla="*/ 0 w 414"/>
                  <a:gd name="T27" fmla="*/ 0 h 306"/>
                  <a:gd name="T28" fmla="*/ 0 w 414"/>
                  <a:gd name="T29" fmla="*/ 0 h 306"/>
                  <a:gd name="T30" fmla="*/ 0 w 414"/>
                  <a:gd name="T31" fmla="*/ 0 h 306"/>
                  <a:gd name="T32" fmla="*/ 0 w 414"/>
                  <a:gd name="T33" fmla="*/ 0 h 306"/>
                  <a:gd name="T34" fmla="*/ 0 w 414"/>
                  <a:gd name="T35" fmla="*/ 0 h 306"/>
                  <a:gd name="T36" fmla="*/ 0 w 414"/>
                  <a:gd name="T37" fmla="*/ 0 h 306"/>
                  <a:gd name="T38" fmla="*/ 0 w 414"/>
                  <a:gd name="T39" fmla="*/ 0 h 306"/>
                  <a:gd name="T40" fmla="*/ 0 w 414"/>
                  <a:gd name="T41" fmla="*/ 0 h 306"/>
                  <a:gd name="T42" fmla="*/ 0 w 414"/>
                  <a:gd name="T43" fmla="*/ 0 h 306"/>
                  <a:gd name="T44" fmla="*/ 0 w 414"/>
                  <a:gd name="T45" fmla="*/ 0 h 306"/>
                  <a:gd name="T46" fmla="*/ 0 w 414"/>
                  <a:gd name="T47" fmla="*/ 0 h 306"/>
                  <a:gd name="T48" fmla="*/ 0 w 414"/>
                  <a:gd name="T49" fmla="*/ 0 h 306"/>
                  <a:gd name="T50" fmla="*/ 0 w 414"/>
                  <a:gd name="T51" fmla="*/ 0 h 306"/>
                  <a:gd name="T52" fmla="*/ 0 w 414"/>
                  <a:gd name="T53" fmla="*/ 0 h 306"/>
                  <a:gd name="T54" fmla="*/ 0 w 414"/>
                  <a:gd name="T55" fmla="*/ 0 h 306"/>
                  <a:gd name="T56" fmla="*/ 0 w 414"/>
                  <a:gd name="T57" fmla="*/ 0 h 306"/>
                  <a:gd name="T58" fmla="*/ 0 w 414"/>
                  <a:gd name="T59" fmla="*/ 0 h 306"/>
                  <a:gd name="T60" fmla="*/ 0 w 414"/>
                  <a:gd name="T61" fmla="*/ 0 h 306"/>
                  <a:gd name="T62" fmla="*/ 0 w 414"/>
                  <a:gd name="T63" fmla="*/ 0 h 30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14"/>
                  <a:gd name="T97" fmla="*/ 0 h 306"/>
                  <a:gd name="T98" fmla="*/ 414 w 414"/>
                  <a:gd name="T99" fmla="*/ 306 h 30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14" h="306">
                    <a:moveTo>
                      <a:pt x="277" y="52"/>
                    </a:moveTo>
                    <a:lnTo>
                      <a:pt x="284" y="54"/>
                    </a:lnTo>
                    <a:lnTo>
                      <a:pt x="291" y="54"/>
                    </a:lnTo>
                    <a:lnTo>
                      <a:pt x="300" y="54"/>
                    </a:lnTo>
                    <a:lnTo>
                      <a:pt x="307" y="54"/>
                    </a:lnTo>
                    <a:lnTo>
                      <a:pt x="316" y="54"/>
                    </a:lnTo>
                    <a:lnTo>
                      <a:pt x="323" y="54"/>
                    </a:lnTo>
                    <a:lnTo>
                      <a:pt x="332" y="54"/>
                    </a:lnTo>
                    <a:lnTo>
                      <a:pt x="339" y="52"/>
                    </a:lnTo>
                    <a:lnTo>
                      <a:pt x="346" y="51"/>
                    </a:lnTo>
                    <a:lnTo>
                      <a:pt x="353" y="51"/>
                    </a:lnTo>
                    <a:lnTo>
                      <a:pt x="361" y="49"/>
                    </a:lnTo>
                    <a:lnTo>
                      <a:pt x="368" y="45"/>
                    </a:lnTo>
                    <a:lnTo>
                      <a:pt x="373" y="43"/>
                    </a:lnTo>
                    <a:lnTo>
                      <a:pt x="380" y="40"/>
                    </a:lnTo>
                    <a:lnTo>
                      <a:pt x="387" y="34"/>
                    </a:lnTo>
                    <a:lnTo>
                      <a:pt x="395" y="31"/>
                    </a:lnTo>
                    <a:lnTo>
                      <a:pt x="380" y="58"/>
                    </a:lnTo>
                    <a:lnTo>
                      <a:pt x="375" y="90"/>
                    </a:lnTo>
                    <a:lnTo>
                      <a:pt x="377" y="126"/>
                    </a:lnTo>
                    <a:lnTo>
                      <a:pt x="384" y="163"/>
                    </a:lnTo>
                    <a:lnTo>
                      <a:pt x="393" y="201"/>
                    </a:lnTo>
                    <a:lnTo>
                      <a:pt x="404" y="236"/>
                    </a:lnTo>
                    <a:lnTo>
                      <a:pt x="411" y="268"/>
                    </a:lnTo>
                    <a:lnTo>
                      <a:pt x="414" y="295"/>
                    </a:lnTo>
                    <a:lnTo>
                      <a:pt x="396" y="301"/>
                    </a:lnTo>
                    <a:lnTo>
                      <a:pt x="378" y="304"/>
                    </a:lnTo>
                    <a:lnTo>
                      <a:pt x="361" y="306"/>
                    </a:lnTo>
                    <a:lnTo>
                      <a:pt x="343" y="304"/>
                    </a:lnTo>
                    <a:lnTo>
                      <a:pt x="323" y="302"/>
                    </a:lnTo>
                    <a:lnTo>
                      <a:pt x="305" y="297"/>
                    </a:lnTo>
                    <a:lnTo>
                      <a:pt x="286" y="292"/>
                    </a:lnTo>
                    <a:lnTo>
                      <a:pt x="268" y="286"/>
                    </a:lnTo>
                    <a:lnTo>
                      <a:pt x="248" y="279"/>
                    </a:lnTo>
                    <a:lnTo>
                      <a:pt x="230" y="274"/>
                    </a:lnTo>
                    <a:lnTo>
                      <a:pt x="210" y="267"/>
                    </a:lnTo>
                    <a:lnTo>
                      <a:pt x="193" y="260"/>
                    </a:lnTo>
                    <a:lnTo>
                      <a:pt x="175" y="254"/>
                    </a:lnTo>
                    <a:lnTo>
                      <a:pt x="157" y="251"/>
                    </a:lnTo>
                    <a:lnTo>
                      <a:pt x="139" y="247"/>
                    </a:lnTo>
                    <a:lnTo>
                      <a:pt x="123" y="245"/>
                    </a:lnTo>
                    <a:lnTo>
                      <a:pt x="116" y="245"/>
                    </a:lnTo>
                    <a:lnTo>
                      <a:pt x="107" y="245"/>
                    </a:lnTo>
                    <a:lnTo>
                      <a:pt x="100" y="247"/>
                    </a:lnTo>
                    <a:lnTo>
                      <a:pt x="91" y="249"/>
                    </a:lnTo>
                    <a:lnTo>
                      <a:pt x="84" y="251"/>
                    </a:lnTo>
                    <a:lnTo>
                      <a:pt x="75" y="252"/>
                    </a:lnTo>
                    <a:lnTo>
                      <a:pt x="67" y="254"/>
                    </a:lnTo>
                    <a:lnTo>
                      <a:pt x="58" y="258"/>
                    </a:lnTo>
                    <a:lnTo>
                      <a:pt x="48" y="263"/>
                    </a:lnTo>
                    <a:lnTo>
                      <a:pt x="37" y="268"/>
                    </a:lnTo>
                    <a:lnTo>
                      <a:pt x="26" y="276"/>
                    </a:lnTo>
                    <a:lnTo>
                      <a:pt x="14" y="285"/>
                    </a:lnTo>
                    <a:lnTo>
                      <a:pt x="12" y="226"/>
                    </a:lnTo>
                    <a:lnTo>
                      <a:pt x="7" y="152"/>
                    </a:lnTo>
                    <a:lnTo>
                      <a:pt x="1" y="81"/>
                    </a:lnTo>
                    <a:lnTo>
                      <a:pt x="0" y="22"/>
                    </a:lnTo>
                    <a:lnTo>
                      <a:pt x="33" y="6"/>
                    </a:lnTo>
                    <a:lnTo>
                      <a:pt x="67" y="0"/>
                    </a:lnTo>
                    <a:lnTo>
                      <a:pt x="103" y="2"/>
                    </a:lnTo>
                    <a:lnTo>
                      <a:pt x="139" y="9"/>
                    </a:lnTo>
                    <a:lnTo>
                      <a:pt x="175" y="20"/>
                    </a:lnTo>
                    <a:lnTo>
                      <a:pt x="209" y="33"/>
                    </a:lnTo>
                    <a:lnTo>
                      <a:pt x="243" y="43"/>
                    </a:lnTo>
                    <a:lnTo>
                      <a:pt x="277" y="52"/>
                    </a:lnTo>
                    <a:close/>
                  </a:path>
                </a:pathLst>
              </a:custGeom>
              <a:solidFill>
                <a:srgbClr val="AFDBCC"/>
              </a:solidFill>
              <a:ln w="9525">
                <a:noFill/>
                <a:round/>
                <a:headEnd/>
                <a:tailEnd/>
              </a:ln>
            </p:spPr>
            <p:txBody>
              <a:bodyPr/>
              <a:lstStyle/>
              <a:p>
                <a:endParaRPr lang="en-US"/>
              </a:p>
            </p:txBody>
          </p:sp>
          <p:sp>
            <p:nvSpPr>
              <p:cNvPr id="40404" name="Freeform 429"/>
              <p:cNvSpPr>
                <a:spLocks/>
              </p:cNvSpPr>
              <p:nvPr/>
            </p:nvSpPr>
            <p:spPr bwMode="auto">
              <a:xfrm>
                <a:off x="4665" y="2597"/>
                <a:ext cx="409" cy="15"/>
              </a:xfrm>
              <a:custGeom>
                <a:avLst/>
                <a:gdLst>
                  <a:gd name="T0" fmla="*/ 0 w 1891"/>
                  <a:gd name="T1" fmla="*/ 0 h 71"/>
                  <a:gd name="T2" fmla="*/ 0 w 1891"/>
                  <a:gd name="T3" fmla="*/ 0 h 71"/>
                  <a:gd name="T4" fmla="*/ 0 w 1891"/>
                  <a:gd name="T5" fmla="*/ 0 h 71"/>
                  <a:gd name="T6" fmla="*/ 0 w 1891"/>
                  <a:gd name="T7" fmla="*/ 0 h 71"/>
                  <a:gd name="T8" fmla="*/ 0 60000 65536"/>
                  <a:gd name="T9" fmla="*/ 0 60000 65536"/>
                  <a:gd name="T10" fmla="*/ 0 60000 65536"/>
                  <a:gd name="T11" fmla="*/ 0 60000 65536"/>
                  <a:gd name="T12" fmla="*/ 0 w 1891"/>
                  <a:gd name="T13" fmla="*/ 0 h 71"/>
                  <a:gd name="T14" fmla="*/ 1891 w 1891"/>
                  <a:gd name="T15" fmla="*/ 71 h 71"/>
                </a:gdLst>
                <a:ahLst/>
                <a:cxnLst>
                  <a:cxn ang="T8">
                    <a:pos x="T0" y="T1"/>
                  </a:cxn>
                  <a:cxn ang="T9">
                    <a:pos x="T2" y="T3"/>
                  </a:cxn>
                  <a:cxn ang="T10">
                    <a:pos x="T4" y="T5"/>
                  </a:cxn>
                  <a:cxn ang="T11">
                    <a:pos x="T6" y="T7"/>
                  </a:cxn>
                </a:cxnLst>
                <a:rect l="T12" t="T13" r="T14" b="T15"/>
                <a:pathLst>
                  <a:path w="1891" h="71">
                    <a:moveTo>
                      <a:pt x="0" y="0"/>
                    </a:moveTo>
                    <a:lnTo>
                      <a:pt x="36" y="71"/>
                    </a:lnTo>
                    <a:lnTo>
                      <a:pt x="1891" y="36"/>
                    </a:lnTo>
                    <a:lnTo>
                      <a:pt x="0" y="0"/>
                    </a:lnTo>
                    <a:close/>
                  </a:path>
                </a:pathLst>
              </a:custGeom>
              <a:solidFill>
                <a:srgbClr val="AFDBCC"/>
              </a:solidFill>
              <a:ln w="9525">
                <a:noFill/>
                <a:round/>
                <a:headEnd/>
                <a:tailEnd/>
              </a:ln>
            </p:spPr>
            <p:txBody>
              <a:bodyPr/>
              <a:lstStyle/>
              <a:p>
                <a:endParaRPr lang="en-US"/>
              </a:p>
            </p:txBody>
          </p:sp>
          <p:sp>
            <p:nvSpPr>
              <p:cNvPr id="40405" name="Freeform 430"/>
              <p:cNvSpPr>
                <a:spLocks/>
              </p:cNvSpPr>
              <p:nvPr/>
            </p:nvSpPr>
            <p:spPr bwMode="auto">
              <a:xfrm>
                <a:off x="4924" y="2630"/>
                <a:ext cx="223" cy="19"/>
              </a:xfrm>
              <a:custGeom>
                <a:avLst/>
                <a:gdLst>
                  <a:gd name="T0" fmla="*/ 0 w 1035"/>
                  <a:gd name="T1" fmla="*/ 0 h 88"/>
                  <a:gd name="T2" fmla="*/ 0 w 1035"/>
                  <a:gd name="T3" fmla="*/ 0 h 88"/>
                  <a:gd name="T4" fmla="*/ 0 w 1035"/>
                  <a:gd name="T5" fmla="*/ 0 h 88"/>
                  <a:gd name="T6" fmla="*/ 0 w 1035"/>
                  <a:gd name="T7" fmla="*/ 0 h 88"/>
                  <a:gd name="T8" fmla="*/ 0 w 1035"/>
                  <a:gd name="T9" fmla="*/ 0 h 88"/>
                  <a:gd name="T10" fmla="*/ 0 60000 65536"/>
                  <a:gd name="T11" fmla="*/ 0 60000 65536"/>
                  <a:gd name="T12" fmla="*/ 0 60000 65536"/>
                  <a:gd name="T13" fmla="*/ 0 60000 65536"/>
                  <a:gd name="T14" fmla="*/ 0 60000 65536"/>
                  <a:gd name="T15" fmla="*/ 0 w 1035"/>
                  <a:gd name="T16" fmla="*/ 0 h 88"/>
                  <a:gd name="T17" fmla="*/ 1035 w 1035"/>
                  <a:gd name="T18" fmla="*/ 88 h 88"/>
                </a:gdLst>
                <a:ahLst/>
                <a:cxnLst>
                  <a:cxn ang="T10">
                    <a:pos x="T0" y="T1"/>
                  </a:cxn>
                  <a:cxn ang="T11">
                    <a:pos x="T2" y="T3"/>
                  </a:cxn>
                  <a:cxn ang="T12">
                    <a:pos x="T4" y="T5"/>
                  </a:cxn>
                  <a:cxn ang="T13">
                    <a:pos x="T6" y="T7"/>
                  </a:cxn>
                  <a:cxn ang="T14">
                    <a:pos x="T8" y="T9"/>
                  </a:cxn>
                </a:cxnLst>
                <a:rect l="T15" t="T16" r="T17" b="T18"/>
                <a:pathLst>
                  <a:path w="1035" h="88">
                    <a:moveTo>
                      <a:pt x="0" y="88"/>
                    </a:moveTo>
                    <a:lnTo>
                      <a:pt x="1017" y="88"/>
                    </a:lnTo>
                    <a:lnTo>
                      <a:pt x="1035" y="0"/>
                    </a:lnTo>
                    <a:lnTo>
                      <a:pt x="0" y="0"/>
                    </a:lnTo>
                    <a:lnTo>
                      <a:pt x="0" y="88"/>
                    </a:lnTo>
                    <a:close/>
                  </a:path>
                </a:pathLst>
              </a:custGeom>
              <a:solidFill>
                <a:srgbClr val="AFDBCC"/>
              </a:solidFill>
              <a:ln w="9525">
                <a:noFill/>
                <a:round/>
                <a:headEnd/>
                <a:tailEnd/>
              </a:ln>
            </p:spPr>
            <p:txBody>
              <a:bodyPr/>
              <a:lstStyle/>
              <a:p>
                <a:endParaRPr lang="en-US"/>
              </a:p>
            </p:txBody>
          </p:sp>
          <p:sp>
            <p:nvSpPr>
              <p:cNvPr id="40406" name="Freeform 431"/>
              <p:cNvSpPr>
                <a:spLocks/>
              </p:cNvSpPr>
              <p:nvPr/>
            </p:nvSpPr>
            <p:spPr bwMode="auto">
              <a:xfrm>
                <a:off x="4600" y="2379"/>
                <a:ext cx="606" cy="170"/>
              </a:xfrm>
              <a:custGeom>
                <a:avLst/>
                <a:gdLst>
                  <a:gd name="T0" fmla="*/ 0 w 2805"/>
                  <a:gd name="T1" fmla="*/ 0 h 786"/>
                  <a:gd name="T2" fmla="*/ 0 w 2805"/>
                  <a:gd name="T3" fmla="*/ 0 h 786"/>
                  <a:gd name="T4" fmla="*/ 0 w 2805"/>
                  <a:gd name="T5" fmla="*/ 0 h 786"/>
                  <a:gd name="T6" fmla="*/ 0 w 2805"/>
                  <a:gd name="T7" fmla="*/ 0 h 786"/>
                  <a:gd name="T8" fmla="*/ 0 w 2805"/>
                  <a:gd name="T9" fmla="*/ 0 h 786"/>
                  <a:gd name="T10" fmla="*/ 0 w 2805"/>
                  <a:gd name="T11" fmla="*/ 0 h 786"/>
                  <a:gd name="T12" fmla="*/ 0 w 2805"/>
                  <a:gd name="T13" fmla="*/ 0 h 786"/>
                  <a:gd name="T14" fmla="*/ 0 w 2805"/>
                  <a:gd name="T15" fmla="*/ 0 h 786"/>
                  <a:gd name="T16" fmla="*/ 0 w 2805"/>
                  <a:gd name="T17" fmla="*/ 0 h 7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05"/>
                  <a:gd name="T28" fmla="*/ 0 h 786"/>
                  <a:gd name="T29" fmla="*/ 2805 w 2805"/>
                  <a:gd name="T30" fmla="*/ 786 h 78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05" h="786">
                    <a:moveTo>
                      <a:pt x="309" y="774"/>
                    </a:moveTo>
                    <a:lnTo>
                      <a:pt x="309" y="129"/>
                    </a:lnTo>
                    <a:lnTo>
                      <a:pt x="127" y="129"/>
                    </a:lnTo>
                    <a:lnTo>
                      <a:pt x="0" y="27"/>
                    </a:lnTo>
                    <a:lnTo>
                      <a:pt x="2805" y="0"/>
                    </a:lnTo>
                    <a:lnTo>
                      <a:pt x="2724" y="129"/>
                    </a:lnTo>
                    <a:lnTo>
                      <a:pt x="2549" y="129"/>
                    </a:lnTo>
                    <a:lnTo>
                      <a:pt x="2549" y="786"/>
                    </a:lnTo>
                    <a:lnTo>
                      <a:pt x="309" y="774"/>
                    </a:lnTo>
                    <a:close/>
                  </a:path>
                </a:pathLst>
              </a:custGeom>
              <a:solidFill>
                <a:srgbClr val="FFFFFF"/>
              </a:solidFill>
              <a:ln w="9525">
                <a:noFill/>
                <a:round/>
                <a:headEnd/>
                <a:tailEnd/>
              </a:ln>
            </p:spPr>
            <p:txBody>
              <a:bodyPr/>
              <a:lstStyle/>
              <a:p>
                <a:endParaRPr lang="en-US"/>
              </a:p>
            </p:txBody>
          </p:sp>
          <p:sp>
            <p:nvSpPr>
              <p:cNvPr id="40407" name="Freeform 432"/>
              <p:cNvSpPr>
                <a:spLocks/>
              </p:cNvSpPr>
              <p:nvPr/>
            </p:nvSpPr>
            <p:spPr bwMode="auto">
              <a:xfrm>
                <a:off x="4775" y="2443"/>
                <a:ext cx="78" cy="13"/>
              </a:xfrm>
              <a:custGeom>
                <a:avLst/>
                <a:gdLst>
                  <a:gd name="T0" fmla="*/ 0 w 361"/>
                  <a:gd name="T1" fmla="*/ 0 h 60"/>
                  <a:gd name="T2" fmla="*/ 0 w 361"/>
                  <a:gd name="T3" fmla="*/ 0 h 60"/>
                  <a:gd name="T4" fmla="*/ 0 w 361"/>
                  <a:gd name="T5" fmla="*/ 0 h 60"/>
                  <a:gd name="T6" fmla="*/ 0 w 361"/>
                  <a:gd name="T7" fmla="*/ 0 h 60"/>
                  <a:gd name="T8" fmla="*/ 0 w 361"/>
                  <a:gd name="T9" fmla="*/ 0 h 60"/>
                  <a:gd name="T10" fmla="*/ 0 60000 65536"/>
                  <a:gd name="T11" fmla="*/ 0 60000 65536"/>
                  <a:gd name="T12" fmla="*/ 0 60000 65536"/>
                  <a:gd name="T13" fmla="*/ 0 60000 65536"/>
                  <a:gd name="T14" fmla="*/ 0 60000 65536"/>
                  <a:gd name="T15" fmla="*/ 0 w 361"/>
                  <a:gd name="T16" fmla="*/ 0 h 60"/>
                  <a:gd name="T17" fmla="*/ 361 w 361"/>
                  <a:gd name="T18" fmla="*/ 60 h 60"/>
                </a:gdLst>
                <a:ahLst/>
                <a:cxnLst>
                  <a:cxn ang="T10">
                    <a:pos x="T0" y="T1"/>
                  </a:cxn>
                  <a:cxn ang="T11">
                    <a:pos x="T2" y="T3"/>
                  </a:cxn>
                  <a:cxn ang="T12">
                    <a:pos x="T4" y="T5"/>
                  </a:cxn>
                  <a:cxn ang="T13">
                    <a:pos x="T6" y="T7"/>
                  </a:cxn>
                  <a:cxn ang="T14">
                    <a:pos x="T8" y="T9"/>
                  </a:cxn>
                </a:cxnLst>
                <a:rect l="T15" t="T16" r="T17" b="T18"/>
                <a:pathLst>
                  <a:path w="361" h="60">
                    <a:moveTo>
                      <a:pt x="361" y="0"/>
                    </a:moveTo>
                    <a:lnTo>
                      <a:pt x="313" y="55"/>
                    </a:lnTo>
                    <a:lnTo>
                      <a:pt x="6" y="60"/>
                    </a:lnTo>
                    <a:lnTo>
                      <a:pt x="0" y="0"/>
                    </a:lnTo>
                    <a:lnTo>
                      <a:pt x="361" y="0"/>
                    </a:lnTo>
                    <a:close/>
                  </a:path>
                </a:pathLst>
              </a:custGeom>
              <a:solidFill>
                <a:srgbClr val="D8D8D8"/>
              </a:solidFill>
              <a:ln w="9525">
                <a:noFill/>
                <a:round/>
                <a:headEnd/>
                <a:tailEnd/>
              </a:ln>
            </p:spPr>
            <p:txBody>
              <a:bodyPr/>
              <a:lstStyle/>
              <a:p>
                <a:endParaRPr lang="en-US"/>
              </a:p>
            </p:txBody>
          </p:sp>
          <p:sp>
            <p:nvSpPr>
              <p:cNvPr id="40408" name="Freeform 433"/>
              <p:cNvSpPr>
                <a:spLocks/>
              </p:cNvSpPr>
              <p:nvPr/>
            </p:nvSpPr>
            <p:spPr bwMode="auto">
              <a:xfrm>
                <a:off x="4675" y="2443"/>
                <a:ext cx="79" cy="13"/>
              </a:xfrm>
              <a:custGeom>
                <a:avLst/>
                <a:gdLst>
                  <a:gd name="T0" fmla="*/ 0 w 363"/>
                  <a:gd name="T1" fmla="*/ 0 h 60"/>
                  <a:gd name="T2" fmla="*/ 0 w 363"/>
                  <a:gd name="T3" fmla="*/ 0 h 60"/>
                  <a:gd name="T4" fmla="*/ 0 w 363"/>
                  <a:gd name="T5" fmla="*/ 0 h 60"/>
                  <a:gd name="T6" fmla="*/ 0 w 363"/>
                  <a:gd name="T7" fmla="*/ 0 h 60"/>
                  <a:gd name="T8" fmla="*/ 0 w 363"/>
                  <a:gd name="T9" fmla="*/ 0 h 60"/>
                  <a:gd name="T10" fmla="*/ 0 60000 65536"/>
                  <a:gd name="T11" fmla="*/ 0 60000 65536"/>
                  <a:gd name="T12" fmla="*/ 0 60000 65536"/>
                  <a:gd name="T13" fmla="*/ 0 60000 65536"/>
                  <a:gd name="T14" fmla="*/ 0 60000 65536"/>
                  <a:gd name="T15" fmla="*/ 0 w 363"/>
                  <a:gd name="T16" fmla="*/ 0 h 60"/>
                  <a:gd name="T17" fmla="*/ 363 w 363"/>
                  <a:gd name="T18" fmla="*/ 60 h 60"/>
                </a:gdLst>
                <a:ahLst/>
                <a:cxnLst>
                  <a:cxn ang="T10">
                    <a:pos x="T0" y="T1"/>
                  </a:cxn>
                  <a:cxn ang="T11">
                    <a:pos x="T2" y="T3"/>
                  </a:cxn>
                  <a:cxn ang="T12">
                    <a:pos x="T4" y="T5"/>
                  </a:cxn>
                  <a:cxn ang="T13">
                    <a:pos x="T6" y="T7"/>
                  </a:cxn>
                  <a:cxn ang="T14">
                    <a:pos x="T8" y="T9"/>
                  </a:cxn>
                </a:cxnLst>
                <a:rect l="T15" t="T16" r="T17" b="T18"/>
                <a:pathLst>
                  <a:path w="363" h="60">
                    <a:moveTo>
                      <a:pt x="363" y="0"/>
                    </a:moveTo>
                    <a:lnTo>
                      <a:pt x="313" y="55"/>
                    </a:lnTo>
                    <a:lnTo>
                      <a:pt x="6" y="60"/>
                    </a:lnTo>
                    <a:lnTo>
                      <a:pt x="0" y="0"/>
                    </a:lnTo>
                    <a:lnTo>
                      <a:pt x="363" y="0"/>
                    </a:lnTo>
                    <a:close/>
                  </a:path>
                </a:pathLst>
              </a:custGeom>
              <a:solidFill>
                <a:srgbClr val="D8D8D8"/>
              </a:solidFill>
              <a:ln w="9525">
                <a:noFill/>
                <a:round/>
                <a:headEnd/>
                <a:tailEnd/>
              </a:ln>
            </p:spPr>
            <p:txBody>
              <a:bodyPr/>
              <a:lstStyle/>
              <a:p>
                <a:endParaRPr lang="en-US"/>
              </a:p>
            </p:txBody>
          </p:sp>
          <p:sp>
            <p:nvSpPr>
              <p:cNvPr id="40409" name="Rectangle 434"/>
              <p:cNvSpPr>
                <a:spLocks noChangeArrowheads="1"/>
              </p:cNvSpPr>
              <p:nvPr/>
            </p:nvSpPr>
            <p:spPr bwMode="auto">
              <a:xfrm>
                <a:off x="4673" y="2408"/>
                <a:ext cx="456" cy="12"/>
              </a:xfrm>
              <a:prstGeom prst="rect">
                <a:avLst/>
              </a:prstGeom>
              <a:solidFill>
                <a:srgbClr val="D8D8D8"/>
              </a:solidFill>
              <a:ln w="9525">
                <a:noFill/>
                <a:miter lim="800000"/>
                <a:headEnd/>
                <a:tailEnd/>
              </a:ln>
            </p:spPr>
            <p:txBody>
              <a:bodyPr/>
              <a:lstStyle/>
              <a:p>
                <a:endParaRPr lang="en-US" sz="2400">
                  <a:solidFill>
                    <a:schemeClr val="tx2"/>
                  </a:solidFill>
                  <a:latin typeface="Tahoma" pitchFamily="34" charset="0"/>
                </a:endParaRPr>
              </a:p>
            </p:txBody>
          </p:sp>
          <p:sp>
            <p:nvSpPr>
              <p:cNvPr id="40410" name="Rectangle 435"/>
              <p:cNvSpPr>
                <a:spLocks noChangeArrowheads="1"/>
              </p:cNvSpPr>
              <p:nvPr/>
            </p:nvSpPr>
            <p:spPr bwMode="auto">
              <a:xfrm>
                <a:off x="4744" y="2415"/>
                <a:ext cx="13" cy="130"/>
              </a:xfrm>
              <a:prstGeom prst="rect">
                <a:avLst/>
              </a:prstGeom>
              <a:solidFill>
                <a:srgbClr val="D8D8D8"/>
              </a:solidFill>
              <a:ln w="9525">
                <a:noFill/>
                <a:miter lim="800000"/>
                <a:headEnd/>
                <a:tailEnd/>
              </a:ln>
            </p:spPr>
            <p:txBody>
              <a:bodyPr/>
              <a:lstStyle/>
              <a:p>
                <a:endParaRPr lang="en-US" sz="2400">
                  <a:solidFill>
                    <a:schemeClr val="tx2"/>
                  </a:solidFill>
                  <a:latin typeface="Tahoma" pitchFamily="34" charset="0"/>
                </a:endParaRPr>
              </a:p>
            </p:txBody>
          </p:sp>
          <p:sp>
            <p:nvSpPr>
              <p:cNvPr id="40411" name="Rectangle 436"/>
              <p:cNvSpPr>
                <a:spLocks noChangeArrowheads="1"/>
              </p:cNvSpPr>
              <p:nvPr/>
            </p:nvSpPr>
            <p:spPr bwMode="auto">
              <a:xfrm>
                <a:off x="4859" y="2415"/>
                <a:ext cx="14" cy="130"/>
              </a:xfrm>
              <a:prstGeom prst="rect">
                <a:avLst/>
              </a:prstGeom>
              <a:solidFill>
                <a:srgbClr val="D8D8D8"/>
              </a:solidFill>
              <a:ln w="9525">
                <a:noFill/>
                <a:miter lim="800000"/>
                <a:headEnd/>
                <a:tailEnd/>
              </a:ln>
            </p:spPr>
            <p:txBody>
              <a:bodyPr/>
              <a:lstStyle/>
              <a:p>
                <a:endParaRPr lang="en-US" sz="2400">
                  <a:solidFill>
                    <a:schemeClr val="tx2"/>
                  </a:solidFill>
                  <a:latin typeface="Tahoma" pitchFamily="34" charset="0"/>
                </a:endParaRPr>
              </a:p>
            </p:txBody>
          </p:sp>
          <p:sp>
            <p:nvSpPr>
              <p:cNvPr id="40412" name="Rectangle 437"/>
              <p:cNvSpPr>
                <a:spLocks noChangeArrowheads="1"/>
              </p:cNvSpPr>
              <p:nvPr/>
            </p:nvSpPr>
            <p:spPr bwMode="auto">
              <a:xfrm>
                <a:off x="5116" y="2415"/>
                <a:ext cx="31" cy="130"/>
              </a:xfrm>
              <a:prstGeom prst="rect">
                <a:avLst/>
              </a:prstGeom>
              <a:solidFill>
                <a:srgbClr val="D8D8D8"/>
              </a:solidFill>
              <a:ln w="9525">
                <a:noFill/>
                <a:miter lim="800000"/>
                <a:headEnd/>
                <a:tailEnd/>
              </a:ln>
            </p:spPr>
            <p:txBody>
              <a:bodyPr/>
              <a:lstStyle/>
              <a:p>
                <a:endParaRPr lang="en-US" sz="2400">
                  <a:solidFill>
                    <a:schemeClr val="tx2"/>
                  </a:solidFill>
                  <a:latin typeface="Tahoma" pitchFamily="34" charset="0"/>
                </a:endParaRPr>
              </a:p>
            </p:txBody>
          </p:sp>
          <p:sp>
            <p:nvSpPr>
              <p:cNvPr id="40413" name="Freeform 438"/>
              <p:cNvSpPr>
                <a:spLocks/>
              </p:cNvSpPr>
              <p:nvPr/>
            </p:nvSpPr>
            <p:spPr bwMode="auto">
              <a:xfrm>
                <a:off x="4822" y="2443"/>
                <a:ext cx="206" cy="109"/>
              </a:xfrm>
              <a:custGeom>
                <a:avLst/>
                <a:gdLst>
                  <a:gd name="T0" fmla="*/ 0 w 953"/>
                  <a:gd name="T1" fmla="*/ 0 h 502"/>
                  <a:gd name="T2" fmla="*/ 0 w 953"/>
                  <a:gd name="T3" fmla="*/ 0 h 502"/>
                  <a:gd name="T4" fmla="*/ 0 w 953"/>
                  <a:gd name="T5" fmla="*/ 0 h 502"/>
                  <a:gd name="T6" fmla="*/ 0 w 953"/>
                  <a:gd name="T7" fmla="*/ 0 h 502"/>
                  <a:gd name="T8" fmla="*/ 0 w 953"/>
                  <a:gd name="T9" fmla="*/ 0 h 502"/>
                  <a:gd name="T10" fmla="*/ 0 60000 65536"/>
                  <a:gd name="T11" fmla="*/ 0 60000 65536"/>
                  <a:gd name="T12" fmla="*/ 0 60000 65536"/>
                  <a:gd name="T13" fmla="*/ 0 60000 65536"/>
                  <a:gd name="T14" fmla="*/ 0 60000 65536"/>
                  <a:gd name="T15" fmla="*/ 0 w 953"/>
                  <a:gd name="T16" fmla="*/ 0 h 502"/>
                  <a:gd name="T17" fmla="*/ 953 w 953"/>
                  <a:gd name="T18" fmla="*/ 502 h 502"/>
                </a:gdLst>
                <a:ahLst/>
                <a:cxnLst>
                  <a:cxn ang="T10">
                    <a:pos x="T0" y="T1"/>
                  </a:cxn>
                  <a:cxn ang="T11">
                    <a:pos x="T2" y="T3"/>
                  </a:cxn>
                  <a:cxn ang="T12">
                    <a:pos x="T4" y="T5"/>
                  </a:cxn>
                  <a:cxn ang="T13">
                    <a:pos x="T6" y="T7"/>
                  </a:cxn>
                  <a:cxn ang="T14">
                    <a:pos x="T8" y="T9"/>
                  </a:cxn>
                </a:cxnLst>
                <a:rect l="T15" t="T16" r="T17" b="T18"/>
                <a:pathLst>
                  <a:path w="953" h="502">
                    <a:moveTo>
                      <a:pt x="953" y="8"/>
                    </a:moveTo>
                    <a:lnTo>
                      <a:pt x="657" y="502"/>
                    </a:lnTo>
                    <a:lnTo>
                      <a:pt x="0" y="502"/>
                    </a:lnTo>
                    <a:lnTo>
                      <a:pt x="345" y="0"/>
                    </a:lnTo>
                    <a:lnTo>
                      <a:pt x="953" y="8"/>
                    </a:lnTo>
                    <a:close/>
                  </a:path>
                </a:pathLst>
              </a:custGeom>
              <a:solidFill>
                <a:srgbClr val="CCCCCC"/>
              </a:solidFill>
              <a:ln w="9525">
                <a:noFill/>
                <a:round/>
                <a:headEnd/>
                <a:tailEnd/>
              </a:ln>
            </p:spPr>
            <p:txBody>
              <a:bodyPr/>
              <a:lstStyle/>
              <a:p>
                <a:endParaRPr lang="en-US"/>
              </a:p>
            </p:txBody>
          </p:sp>
          <p:sp>
            <p:nvSpPr>
              <p:cNvPr id="40414" name="Rectangle 439"/>
              <p:cNvSpPr>
                <a:spLocks noChangeArrowheads="1"/>
              </p:cNvSpPr>
              <p:nvPr/>
            </p:nvSpPr>
            <p:spPr bwMode="auto">
              <a:xfrm>
                <a:off x="4652" y="2405"/>
                <a:ext cx="26" cy="14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415" name="Rectangle 440"/>
              <p:cNvSpPr>
                <a:spLocks noChangeArrowheads="1"/>
              </p:cNvSpPr>
              <p:nvPr/>
            </p:nvSpPr>
            <p:spPr bwMode="auto">
              <a:xfrm>
                <a:off x="4868" y="2405"/>
                <a:ext cx="26" cy="14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416" name="Rectangle 441"/>
              <p:cNvSpPr>
                <a:spLocks noChangeArrowheads="1"/>
              </p:cNvSpPr>
              <p:nvPr/>
            </p:nvSpPr>
            <p:spPr bwMode="auto">
              <a:xfrm>
                <a:off x="4754" y="2405"/>
                <a:ext cx="27" cy="14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417" name="Rectangle 442"/>
              <p:cNvSpPr>
                <a:spLocks noChangeArrowheads="1"/>
              </p:cNvSpPr>
              <p:nvPr/>
            </p:nvSpPr>
            <p:spPr bwMode="auto">
              <a:xfrm>
                <a:off x="5022" y="2405"/>
                <a:ext cx="26" cy="14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418" name="Rectangle 443"/>
              <p:cNvSpPr>
                <a:spLocks noChangeArrowheads="1"/>
              </p:cNvSpPr>
              <p:nvPr/>
            </p:nvSpPr>
            <p:spPr bwMode="auto">
              <a:xfrm>
                <a:off x="5126" y="2405"/>
                <a:ext cx="26" cy="14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419" name="Rectangle 444"/>
              <p:cNvSpPr>
                <a:spLocks noChangeArrowheads="1"/>
              </p:cNvSpPr>
              <p:nvPr/>
            </p:nvSpPr>
            <p:spPr bwMode="auto">
              <a:xfrm>
                <a:off x="4886" y="2433"/>
                <a:ext cx="142" cy="14"/>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420" name="Rectangle 445"/>
              <p:cNvSpPr>
                <a:spLocks noChangeArrowheads="1"/>
              </p:cNvSpPr>
              <p:nvPr/>
            </p:nvSpPr>
            <p:spPr bwMode="auto">
              <a:xfrm>
                <a:off x="4906" y="2445"/>
                <a:ext cx="8" cy="12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421" name="Rectangle 446"/>
              <p:cNvSpPr>
                <a:spLocks noChangeArrowheads="1"/>
              </p:cNvSpPr>
              <p:nvPr/>
            </p:nvSpPr>
            <p:spPr bwMode="auto">
              <a:xfrm>
                <a:off x="5003" y="2445"/>
                <a:ext cx="9" cy="12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422" name="Freeform 447"/>
              <p:cNvSpPr>
                <a:spLocks/>
              </p:cNvSpPr>
              <p:nvPr/>
            </p:nvSpPr>
            <p:spPr bwMode="auto">
              <a:xfrm>
                <a:off x="4590" y="2378"/>
                <a:ext cx="616" cy="9"/>
              </a:xfrm>
              <a:custGeom>
                <a:avLst/>
                <a:gdLst>
                  <a:gd name="T0" fmla="*/ 0 w 2846"/>
                  <a:gd name="T1" fmla="*/ 0 h 40"/>
                  <a:gd name="T2" fmla="*/ 0 w 2846"/>
                  <a:gd name="T3" fmla="*/ 0 h 40"/>
                  <a:gd name="T4" fmla="*/ 0 w 2846"/>
                  <a:gd name="T5" fmla="*/ 0 h 40"/>
                  <a:gd name="T6" fmla="*/ 0 w 2846"/>
                  <a:gd name="T7" fmla="*/ 0 h 40"/>
                  <a:gd name="T8" fmla="*/ 0 w 2846"/>
                  <a:gd name="T9" fmla="*/ 0 h 40"/>
                  <a:gd name="T10" fmla="*/ 0 w 2846"/>
                  <a:gd name="T11" fmla="*/ 0 h 40"/>
                  <a:gd name="T12" fmla="*/ 0 60000 65536"/>
                  <a:gd name="T13" fmla="*/ 0 60000 65536"/>
                  <a:gd name="T14" fmla="*/ 0 60000 65536"/>
                  <a:gd name="T15" fmla="*/ 0 60000 65536"/>
                  <a:gd name="T16" fmla="*/ 0 60000 65536"/>
                  <a:gd name="T17" fmla="*/ 0 60000 65536"/>
                  <a:gd name="T18" fmla="*/ 0 w 2846"/>
                  <a:gd name="T19" fmla="*/ 0 h 40"/>
                  <a:gd name="T20" fmla="*/ 2846 w 2846"/>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2846" h="40">
                    <a:moveTo>
                      <a:pt x="2823" y="40"/>
                    </a:moveTo>
                    <a:lnTo>
                      <a:pt x="2846" y="0"/>
                    </a:lnTo>
                    <a:lnTo>
                      <a:pt x="0" y="0"/>
                    </a:lnTo>
                    <a:lnTo>
                      <a:pt x="36" y="40"/>
                    </a:lnTo>
                    <a:lnTo>
                      <a:pt x="2810" y="40"/>
                    </a:lnTo>
                    <a:lnTo>
                      <a:pt x="2823" y="40"/>
                    </a:lnTo>
                    <a:close/>
                  </a:path>
                </a:pathLst>
              </a:custGeom>
              <a:solidFill>
                <a:srgbClr val="000000"/>
              </a:solidFill>
              <a:ln w="9525">
                <a:noFill/>
                <a:round/>
                <a:headEnd/>
                <a:tailEnd/>
              </a:ln>
            </p:spPr>
            <p:txBody>
              <a:bodyPr/>
              <a:lstStyle/>
              <a:p>
                <a:endParaRPr lang="en-US"/>
              </a:p>
            </p:txBody>
          </p:sp>
          <p:sp>
            <p:nvSpPr>
              <p:cNvPr id="40423" name="Freeform 448"/>
              <p:cNvSpPr>
                <a:spLocks/>
              </p:cNvSpPr>
              <p:nvPr/>
            </p:nvSpPr>
            <p:spPr bwMode="auto">
              <a:xfrm>
                <a:off x="4621" y="2400"/>
                <a:ext cx="571" cy="11"/>
              </a:xfrm>
              <a:custGeom>
                <a:avLst/>
                <a:gdLst>
                  <a:gd name="T0" fmla="*/ 0 w 2644"/>
                  <a:gd name="T1" fmla="*/ 0 h 48"/>
                  <a:gd name="T2" fmla="*/ 0 w 2644"/>
                  <a:gd name="T3" fmla="*/ 0 h 48"/>
                  <a:gd name="T4" fmla="*/ 0 w 2644"/>
                  <a:gd name="T5" fmla="*/ 0 h 48"/>
                  <a:gd name="T6" fmla="*/ 0 w 2644"/>
                  <a:gd name="T7" fmla="*/ 0 h 48"/>
                  <a:gd name="T8" fmla="*/ 0 w 2644"/>
                  <a:gd name="T9" fmla="*/ 0 h 48"/>
                  <a:gd name="T10" fmla="*/ 0 60000 65536"/>
                  <a:gd name="T11" fmla="*/ 0 60000 65536"/>
                  <a:gd name="T12" fmla="*/ 0 60000 65536"/>
                  <a:gd name="T13" fmla="*/ 0 60000 65536"/>
                  <a:gd name="T14" fmla="*/ 0 60000 65536"/>
                  <a:gd name="T15" fmla="*/ 0 w 2644"/>
                  <a:gd name="T16" fmla="*/ 0 h 48"/>
                  <a:gd name="T17" fmla="*/ 2644 w 2644"/>
                  <a:gd name="T18" fmla="*/ 48 h 48"/>
                </a:gdLst>
                <a:ahLst/>
                <a:cxnLst>
                  <a:cxn ang="T10">
                    <a:pos x="T0" y="T1"/>
                  </a:cxn>
                  <a:cxn ang="T11">
                    <a:pos x="T2" y="T3"/>
                  </a:cxn>
                  <a:cxn ang="T12">
                    <a:pos x="T4" y="T5"/>
                  </a:cxn>
                  <a:cxn ang="T13">
                    <a:pos x="T6" y="T7"/>
                  </a:cxn>
                  <a:cxn ang="T14">
                    <a:pos x="T8" y="T9"/>
                  </a:cxn>
                </a:cxnLst>
                <a:rect l="T15" t="T16" r="T17" b="T18"/>
                <a:pathLst>
                  <a:path w="2644" h="48">
                    <a:moveTo>
                      <a:pt x="2621" y="48"/>
                    </a:moveTo>
                    <a:lnTo>
                      <a:pt x="2644" y="0"/>
                    </a:lnTo>
                    <a:lnTo>
                      <a:pt x="0" y="0"/>
                    </a:lnTo>
                    <a:lnTo>
                      <a:pt x="31" y="48"/>
                    </a:lnTo>
                    <a:lnTo>
                      <a:pt x="2621" y="48"/>
                    </a:lnTo>
                    <a:close/>
                  </a:path>
                </a:pathLst>
              </a:custGeom>
              <a:solidFill>
                <a:srgbClr val="000000"/>
              </a:solidFill>
              <a:ln w="9525">
                <a:noFill/>
                <a:round/>
                <a:headEnd/>
                <a:tailEnd/>
              </a:ln>
            </p:spPr>
            <p:txBody>
              <a:bodyPr/>
              <a:lstStyle/>
              <a:p>
                <a:endParaRPr lang="en-US"/>
              </a:p>
            </p:txBody>
          </p:sp>
          <p:sp>
            <p:nvSpPr>
              <p:cNvPr id="40424" name="Rectangle 449"/>
              <p:cNvSpPr>
                <a:spLocks noChangeArrowheads="1"/>
              </p:cNvSpPr>
              <p:nvPr/>
            </p:nvSpPr>
            <p:spPr bwMode="auto">
              <a:xfrm>
                <a:off x="4923" y="2462"/>
                <a:ext cx="72" cy="8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425" name="Rectangle 450"/>
              <p:cNvSpPr>
                <a:spLocks noChangeArrowheads="1"/>
              </p:cNvSpPr>
              <p:nvPr/>
            </p:nvSpPr>
            <p:spPr bwMode="auto">
              <a:xfrm>
                <a:off x="4931" y="2469"/>
                <a:ext cx="23" cy="75"/>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426" name="Rectangle 451"/>
              <p:cNvSpPr>
                <a:spLocks noChangeArrowheads="1"/>
              </p:cNvSpPr>
              <p:nvPr/>
            </p:nvSpPr>
            <p:spPr bwMode="auto">
              <a:xfrm>
                <a:off x="4963" y="2469"/>
                <a:ext cx="23" cy="75"/>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427" name="Rectangle 452"/>
              <p:cNvSpPr>
                <a:spLocks noChangeArrowheads="1"/>
              </p:cNvSpPr>
              <p:nvPr/>
            </p:nvSpPr>
            <p:spPr bwMode="auto">
              <a:xfrm>
                <a:off x="5072" y="2451"/>
                <a:ext cx="29" cy="29"/>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428" name="Rectangle 453"/>
              <p:cNvSpPr>
                <a:spLocks noChangeArrowheads="1"/>
              </p:cNvSpPr>
              <p:nvPr/>
            </p:nvSpPr>
            <p:spPr bwMode="auto">
              <a:xfrm>
                <a:off x="5063" y="2437"/>
                <a:ext cx="47" cy="8"/>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429" name="Rectangle 454"/>
              <p:cNvSpPr>
                <a:spLocks noChangeArrowheads="1"/>
              </p:cNvSpPr>
              <p:nvPr/>
            </p:nvSpPr>
            <p:spPr bwMode="auto">
              <a:xfrm>
                <a:off x="5070" y="2488"/>
                <a:ext cx="5" cy="5"/>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430" name="Rectangle 455"/>
              <p:cNvSpPr>
                <a:spLocks noChangeArrowheads="1"/>
              </p:cNvSpPr>
              <p:nvPr/>
            </p:nvSpPr>
            <p:spPr bwMode="auto">
              <a:xfrm>
                <a:off x="5079" y="2488"/>
                <a:ext cx="5" cy="5"/>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431" name="Rectangle 456"/>
              <p:cNvSpPr>
                <a:spLocks noChangeArrowheads="1"/>
              </p:cNvSpPr>
              <p:nvPr/>
            </p:nvSpPr>
            <p:spPr bwMode="auto">
              <a:xfrm>
                <a:off x="5088" y="2488"/>
                <a:ext cx="5" cy="5"/>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432" name="Rectangle 457"/>
              <p:cNvSpPr>
                <a:spLocks noChangeArrowheads="1"/>
              </p:cNvSpPr>
              <p:nvPr/>
            </p:nvSpPr>
            <p:spPr bwMode="auto">
              <a:xfrm>
                <a:off x="5097" y="2488"/>
                <a:ext cx="5" cy="5"/>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433" name="Rectangle 458"/>
              <p:cNvSpPr>
                <a:spLocks noChangeArrowheads="1"/>
              </p:cNvSpPr>
              <p:nvPr/>
            </p:nvSpPr>
            <p:spPr bwMode="auto">
              <a:xfrm>
                <a:off x="5070" y="2497"/>
                <a:ext cx="5" cy="5"/>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434" name="Rectangle 459"/>
              <p:cNvSpPr>
                <a:spLocks noChangeArrowheads="1"/>
              </p:cNvSpPr>
              <p:nvPr/>
            </p:nvSpPr>
            <p:spPr bwMode="auto">
              <a:xfrm>
                <a:off x="5079" y="2497"/>
                <a:ext cx="5" cy="5"/>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435" name="Rectangle 460"/>
              <p:cNvSpPr>
                <a:spLocks noChangeArrowheads="1"/>
              </p:cNvSpPr>
              <p:nvPr/>
            </p:nvSpPr>
            <p:spPr bwMode="auto">
              <a:xfrm>
                <a:off x="5088" y="2497"/>
                <a:ext cx="5" cy="5"/>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436" name="Rectangle 461"/>
              <p:cNvSpPr>
                <a:spLocks noChangeArrowheads="1"/>
              </p:cNvSpPr>
              <p:nvPr/>
            </p:nvSpPr>
            <p:spPr bwMode="auto">
              <a:xfrm>
                <a:off x="5097" y="2497"/>
                <a:ext cx="5" cy="5"/>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437" name="Rectangle 462"/>
              <p:cNvSpPr>
                <a:spLocks noChangeArrowheads="1"/>
              </p:cNvSpPr>
              <p:nvPr/>
            </p:nvSpPr>
            <p:spPr bwMode="auto">
              <a:xfrm>
                <a:off x="5070" y="2505"/>
                <a:ext cx="5" cy="5"/>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438" name="Rectangle 463"/>
              <p:cNvSpPr>
                <a:spLocks noChangeArrowheads="1"/>
              </p:cNvSpPr>
              <p:nvPr/>
            </p:nvSpPr>
            <p:spPr bwMode="auto">
              <a:xfrm>
                <a:off x="5079" y="2505"/>
                <a:ext cx="5" cy="5"/>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439" name="Rectangle 464"/>
              <p:cNvSpPr>
                <a:spLocks noChangeArrowheads="1"/>
              </p:cNvSpPr>
              <p:nvPr/>
            </p:nvSpPr>
            <p:spPr bwMode="auto">
              <a:xfrm>
                <a:off x="5088" y="2505"/>
                <a:ext cx="5" cy="5"/>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440" name="Rectangle 465"/>
              <p:cNvSpPr>
                <a:spLocks noChangeArrowheads="1"/>
              </p:cNvSpPr>
              <p:nvPr/>
            </p:nvSpPr>
            <p:spPr bwMode="auto">
              <a:xfrm>
                <a:off x="5097" y="2505"/>
                <a:ext cx="5" cy="5"/>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441" name="Freeform 466"/>
              <p:cNvSpPr>
                <a:spLocks/>
              </p:cNvSpPr>
              <p:nvPr/>
            </p:nvSpPr>
            <p:spPr bwMode="auto">
              <a:xfrm>
                <a:off x="4705" y="2565"/>
                <a:ext cx="522" cy="10"/>
              </a:xfrm>
              <a:custGeom>
                <a:avLst/>
                <a:gdLst>
                  <a:gd name="T0" fmla="*/ 0 w 2413"/>
                  <a:gd name="T1" fmla="*/ 0 h 47"/>
                  <a:gd name="T2" fmla="*/ 0 w 2413"/>
                  <a:gd name="T3" fmla="*/ 0 h 47"/>
                  <a:gd name="T4" fmla="*/ 0 w 2413"/>
                  <a:gd name="T5" fmla="*/ 0 h 47"/>
                  <a:gd name="T6" fmla="*/ 0 w 2413"/>
                  <a:gd name="T7" fmla="*/ 0 h 47"/>
                  <a:gd name="T8" fmla="*/ 0 60000 65536"/>
                  <a:gd name="T9" fmla="*/ 0 60000 65536"/>
                  <a:gd name="T10" fmla="*/ 0 60000 65536"/>
                  <a:gd name="T11" fmla="*/ 0 60000 65536"/>
                  <a:gd name="T12" fmla="*/ 0 w 2413"/>
                  <a:gd name="T13" fmla="*/ 0 h 47"/>
                  <a:gd name="T14" fmla="*/ 2413 w 2413"/>
                  <a:gd name="T15" fmla="*/ 47 h 47"/>
                </a:gdLst>
                <a:ahLst/>
                <a:cxnLst>
                  <a:cxn ang="T8">
                    <a:pos x="T0" y="T1"/>
                  </a:cxn>
                  <a:cxn ang="T9">
                    <a:pos x="T2" y="T3"/>
                  </a:cxn>
                  <a:cxn ang="T10">
                    <a:pos x="T4" y="T5"/>
                  </a:cxn>
                  <a:cxn ang="T11">
                    <a:pos x="T6" y="T7"/>
                  </a:cxn>
                </a:cxnLst>
                <a:rect l="T12" t="T13" r="T14" b="T15"/>
                <a:pathLst>
                  <a:path w="2413" h="47">
                    <a:moveTo>
                      <a:pt x="2413" y="7"/>
                    </a:moveTo>
                    <a:lnTo>
                      <a:pt x="0" y="0"/>
                    </a:lnTo>
                    <a:lnTo>
                      <a:pt x="0" y="47"/>
                    </a:lnTo>
                    <a:lnTo>
                      <a:pt x="2413" y="7"/>
                    </a:lnTo>
                    <a:close/>
                  </a:path>
                </a:pathLst>
              </a:custGeom>
              <a:solidFill>
                <a:srgbClr val="000000"/>
              </a:solidFill>
              <a:ln w="9525">
                <a:noFill/>
                <a:round/>
                <a:headEnd/>
                <a:tailEnd/>
              </a:ln>
            </p:spPr>
            <p:txBody>
              <a:bodyPr/>
              <a:lstStyle/>
              <a:p>
                <a:endParaRPr lang="en-US"/>
              </a:p>
            </p:txBody>
          </p:sp>
          <p:sp>
            <p:nvSpPr>
              <p:cNvPr id="40442" name="Freeform 467"/>
              <p:cNvSpPr>
                <a:spLocks/>
              </p:cNvSpPr>
              <p:nvPr/>
            </p:nvSpPr>
            <p:spPr bwMode="auto">
              <a:xfrm>
                <a:off x="4533" y="2581"/>
                <a:ext cx="530" cy="20"/>
              </a:xfrm>
              <a:custGeom>
                <a:avLst/>
                <a:gdLst>
                  <a:gd name="T0" fmla="*/ 0 w 2454"/>
                  <a:gd name="T1" fmla="*/ 0 h 93"/>
                  <a:gd name="T2" fmla="*/ 0 w 2454"/>
                  <a:gd name="T3" fmla="*/ 0 h 93"/>
                  <a:gd name="T4" fmla="*/ 0 w 2454"/>
                  <a:gd name="T5" fmla="*/ 0 h 93"/>
                  <a:gd name="T6" fmla="*/ 0 w 2454"/>
                  <a:gd name="T7" fmla="*/ 0 h 93"/>
                  <a:gd name="T8" fmla="*/ 0 60000 65536"/>
                  <a:gd name="T9" fmla="*/ 0 60000 65536"/>
                  <a:gd name="T10" fmla="*/ 0 60000 65536"/>
                  <a:gd name="T11" fmla="*/ 0 60000 65536"/>
                  <a:gd name="T12" fmla="*/ 0 w 2454"/>
                  <a:gd name="T13" fmla="*/ 0 h 93"/>
                  <a:gd name="T14" fmla="*/ 2454 w 2454"/>
                  <a:gd name="T15" fmla="*/ 93 h 93"/>
                </a:gdLst>
                <a:ahLst/>
                <a:cxnLst>
                  <a:cxn ang="T8">
                    <a:pos x="T0" y="T1"/>
                  </a:cxn>
                  <a:cxn ang="T9">
                    <a:pos x="T2" y="T3"/>
                  </a:cxn>
                  <a:cxn ang="T10">
                    <a:pos x="T4" y="T5"/>
                  </a:cxn>
                  <a:cxn ang="T11">
                    <a:pos x="T6" y="T7"/>
                  </a:cxn>
                </a:cxnLst>
                <a:rect l="T12" t="T13" r="T14" b="T15"/>
                <a:pathLst>
                  <a:path w="2454" h="93">
                    <a:moveTo>
                      <a:pt x="2454" y="47"/>
                    </a:moveTo>
                    <a:lnTo>
                      <a:pt x="0" y="0"/>
                    </a:lnTo>
                    <a:lnTo>
                      <a:pt x="0" y="93"/>
                    </a:lnTo>
                    <a:lnTo>
                      <a:pt x="2454" y="47"/>
                    </a:lnTo>
                    <a:close/>
                  </a:path>
                </a:pathLst>
              </a:custGeom>
              <a:solidFill>
                <a:srgbClr val="000000"/>
              </a:solidFill>
              <a:ln w="9525">
                <a:noFill/>
                <a:round/>
                <a:headEnd/>
                <a:tailEnd/>
              </a:ln>
            </p:spPr>
            <p:txBody>
              <a:bodyPr/>
              <a:lstStyle/>
              <a:p>
                <a:endParaRPr lang="en-US"/>
              </a:p>
            </p:txBody>
          </p:sp>
          <p:sp>
            <p:nvSpPr>
              <p:cNvPr id="40443" name="Rectangle 468"/>
              <p:cNvSpPr>
                <a:spLocks noChangeArrowheads="1"/>
              </p:cNvSpPr>
              <p:nvPr/>
            </p:nvSpPr>
            <p:spPr bwMode="auto">
              <a:xfrm>
                <a:off x="4633" y="2437"/>
                <a:ext cx="221" cy="6"/>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444" name="Rectangle 469"/>
              <p:cNvSpPr>
                <a:spLocks noChangeArrowheads="1"/>
              </p:cNvSpPr>
              <p:nvPr/>
            </p:nvSpPr>
            <p:spPr bwMode="auto">
              <a:xfrm>
                <a:off x="4913" y="2617"/>
                <a:ext cx="269" cy="19"/>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445" name="Rectangle 470"/>
              <p:cNvSpPr>
                <a:spLocks noChangeArrowheads="1"/>
              </p:cNvSpPr>
              <p:nvPr/>
            </p:nvSpPr>
            <p:spPr bwMode="auto">
              <a:xfrm>
                <a:off x="4944" y="2498"/>
                <a:ext cx="6" cy="1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446" name="Rectangle 471"/>
              <p:cNvSpPr>
                <a:spLocks noChangeArrowheads="1"/>
              </p:cNvSpPr>
              <p:nvPr/>
            </p:nvSpPr>
            <p:spPr bwMode="auto">
              <a:xfrm>
                <a:off x="4967" y="2498"/>
                <a:ext cx="7" cy="1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447" name="Freeform 472"/>
              <p:cNvSpPr>
                <a:spLocks/>
              </p:cNvSpPr>
              <p:nvPr/>
            </p:nvSpPr>
            <p:spPr bwMode="auto">
              <a:xfrm>
                <a:off x="4592" y="2519"/>
                <a:ext cx="148" cy="26"/>
              </a:xfrm>
              <a:custGeom>
                <a:avLst/>
                <a:gdLst>
                  <a:gd name="T0" fmla="*/ 0 w 683"/>
                  <a:gd name="T1" fmla="*/ 0 h 120"/>
                  <a:gd name="T2" fmla="*/ 0 w 683"/>
                  <a:gd name="T3" fmla="*/ 0 h 120"/>
                  <a:gd name="T4" fmla="*/ 0 w 683"/>
                  <a:gd name="T5" fmla="*/ 0 h 120"/>
                  <a:gd name="T6" fmla="*/ 0 w 683"/>
                  <a:gd name="T7" fmla="*/ 0 h 120"/>
                  <a:gd name="T8" fmla="*/ 0 w 683"/>
                  <a:gd name="T9" fmla="*/ 0 h 120"/>
                  <a:gd name="T10" fmla="*/ 0 w 683"/>
                  <a:gd name="T11" fmla="*/ 0 h 120"/>
                  <a:gd name="T12" fmla="*/ 0 w 683"/>
                  <a:gd name="T13" fmla="*/ 0 h 120"/>
                  <a:gd name="T14" fmla="*/ 0 w 683"/>
                  <a:gd name="T15" fmla="*/ 0 h 120"/>
                  <a:gd name="T16" fmla="*/ 0 w 683"/>
                  <a:gd name="T17" fmla="*/ 0 h 120"/>
                  <a:gd name="T18" fmla="*/ 0 w 683"/>
                  <a:gd name="T19" fmla="*/ 0 h 120"/>
                  <a:gd name="T20" fmla="*/ 0 w 683"/>
                  <a:gd name="T21" fmla="*/ 0 h 120"/>
                  <a:gd name="T22" fmla="*/ 0 w 683"/>
                  <a:gd name="T23" fmla="*/ 0 h 120"/>
                  <a:gd name="T24" fmla="*/ 0 w 683"/>
                  <a:gd name="T25" fmla="*/ 0 h 120"/>
                  <a:gd name="T26" fmla="*/ 0 w 683"/>
                  <a:gd name="T27" fmla="*/ 0 h 120"/>
                  <a:gd name="T28" fmla="*/ 0 w 683"/>
                  <a:gd name="T29" fmla="*/ 0 h 120"/>
                  <a:gd name="T30" fmla="*/ 0 w 683"/>
                  <a:gd name="T31" fmla="*/ 0 h 1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83"/>
                  <a:gd name="T49" fmla="*/ 0 h 120"/>
                  <a:gd name="T50" fmla="*/ 683 w 683"/>
                  <a:gd name="T51" fmla="*/ 120 h 12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83" h="120">
                    <a:moveTo>
                      <a:pt x="12" y="68"/>
                    </a:moveTo>
                    <a:lnTo>
                      <a:pt x="62" y="18"/>
                    </a:lnTo>
                    <a:lnTo>
                      <a:pt x="125" y="0"/>
                    </a:lnTo>
                    <a:lnTo>
                      <a:pt x="193" y="18"/>
                    </a:lnTo>
                    <a:lnTo>
                      <a:pt x="234" y="50"/>
                    </a:lnTo>
                    <a:lnTo>
                      <a:pt x="261" y="68"/>
                    </a:lnTo>
                    <a:lnTo>
                      <a:pt x="297" y="68"/>
                    </a:lnTo>
                    <a:lnTo>
                      <a:pt x="332" y="68"/>
                    </a:lnTo>
                    <a:lnTo>
                      <a:pt x="409" y="5"/>
                    </a:lnTo>
                    <a:lnTo>
                      <a:pt x="516" y="9"/>
                    </a:lnTo>
                    <a:lnTo>
                      <a:pt x="572" y="50"/>
                    </a:lnTo>
                    <a:lnTo>
                      <a:pt x="620" y="50"/>
                    </a:lnTo>
                    <a:lnTo>
                      <a:pt x="670" y="71"/>
                    </a:lnTo>
                    <a:lnTo>
                      <a:pt x="683" y="120"/>
                    </a:lnTo>
                    <a:lnTo>
                      <a:pt x="0" y="120"/>
                    </a:lnTo>
                    <a:lnTo>
                      <a:pt x="12" y="68"/>
                    </a:lnTo>
                    <a:close/>
                  </a:path>
                </a:pathLst>
              </a:custGeom>
              <a:solidFill>
                <a:srgbClr val="FFFFFF"/>
              </a:solidFill>
              <a:ln w="9525">
                <a:noFill/>
                <a:round/>
                <a:headEnd/>
                <a:tailEnd/>
              </a:ln>
            </p:spPr>
            <p:txBody>
              <a:bodyPr/>
              <a:lstStyle/>
              <a:p>
                <a:endParaRPr lang="en-US"/>
              </a:p>
            </p:txBody>
          </p:sp>
          <p:sp>
            <p:nvSpPr>
              <p:cNvPr id="40448" name="Freeform 473"/>
              <p:cNvSpPr>
                <a:spLocks/>
              </p:cNvSpPr>
              <p:nvPr/>
            </p:nvSpPr>
            <p:spPr bwMode="auto">
              <a:xfrm>
                <a:off x="4591" y="2513"/>
                <a:ext cx="150" cy="35"/>
              </a:xfrm>
              <a:custGeom>
                <a:avLst/>
                <a:gdLst>
                  <a:gd name="T0" fmla="*/ 0 w 694"/>
                  <a:gd name="T1" fmla="*/ 0 h 163"/>
                  <a:gd name="T2" fmla="*/ 0 w 694"/>
                  <a:gd name="T3" fmla="*/ 0 h 163"/>
                  <a:gd name="T4" fmla="*/ 0 w 694"/>
                  <a:gd name="T5" fmla="*/ 0 h 163"/>
                  <a:gd name="T6" fmla="*/ 0 w 694"/>
                  <a:gd name="T7" fmla="*/ 0 h 163"/>
                  <a:gd name="T8" fmla="*/ 0 w 694"/>
                  <a:gd name="T9" fmla="*/ 0 h 163"/>
                  <a:gd name="T10" fmla="*/ 0 w 694"/>
                  <a:gd name="T11" fmla="*/ 0 h 163"/>
                  <a:gd name="T12" fmla="*/ 0 w 694"/>
                  <a:gd name="T13" fmla="*/ 0 h 163"/>
                  <a:gd name="T14" fmla="*/ 0 w 694"/>
                  <a:gd name="T15" fmla="*/ 0 h 163"/>
                  <a:gd name="T16" fmla="*/ 0 w 694"/>
                  <a:gd name="T17" fmla="*/ 0 h 163"/>
                  <a:gd name="T18" fmla="*/ 0 w 694"/>
                  <a:gd name="T19" fmla="*/ 0 h 163"/>
                  <a:gd name="T20" fmla="*/ 0 w 694"/>
                  <a:gd name="T21" fmla="*/ 0 h 163"/>
                  <a:gd name="T22" fmla="*/ 0 w 694"/>
                  <a:gd name="T23" fmla="*/ 0 h 163"/>
                  <a:gd name="T24" fmla="*/ 0 w 694"/>
                  <a:gd name="T25" fmla="*/ 0 h 163"/>
                  <a:gd name="T26" fmla="*/ 0 w 694"/>
                  <a:gd name="T27" fmla="*/ 0 h 163"/>
                  <a:gd name="T28" fmla="*/ 0 w 694"/>
                  <a:gd name="T29" fmla="*/ 0 h 163"/>
                  <a:gd name="T30" fmla="*/ 0 w 694"/>
                  <a:gd name="T31" fmla="*/ 0 h 163"/>
                  <a:gd name="T32" fmla="*/ 0 w 694"/>
                  <a:gd name="T33" fmla="*/ 0 h 163"/>
                  <a:gd name="T34" fmla="*/ 0 w 694"/>
                  <a:gd name="T35" fmla="*/ 0 h 163"/>
                  <a:gd name="T36" fmla="*/ 0 w 694"/>
                  <a:gd name="T37" fmla="*/ 0 h 163"/>
                  <a:gd name="T38" fmla="*/ 0 w 694"/>
                  <a:gd name="T39" fmla="*/ 0 h 163"/>
                  <a:gd name="T40" fmla="*/ 0 w 694"/>
                  <a:gd name="T41" fmla="*/ 0 h 163"/>
                  <a:gd name="T42" fmla="*/ 0 w 694"/>
                  <a:gd name="T43" fmla="*/ 0 h 163"/>
                  <a:gd name="T44" fmla="*/ 0 w 694"/>
                  <a:gd name="T45" fmla="*/ 0 h 163"/>
                  <a:gd name="T46" fmla="*/ 0 w 694"/>
                  <a:gd name="T47" fmla="*/ 0 h 163"/>
                  <a:gd name="T48" fmla="*/ 0 w 694"/>
                  <a:gd name="T49" fmla="*/ 0 h 163"/>
                  <a:gd name="T50" fmla="*/ 0 w 694"/>
                  <a:gd name="T51" fmla="*/ 0 h 163"/>
                  <a:gd name="T52" fmla="*/ 0 w 694"/>
                  <a:gd name="T53" fmla="*/ 0 h 163"/>
                  <a:gd name="T54" fmla="*/ 0 w 694"/>
                  <a:gd name="T55" fmla="*/ 0 h 163"/>
                  <a:gd name="T56" fmla="*/ 0 w 694"/>
                  <a:gd name="T57" fmla="*/ 0 h 163"/>
                  <a:gd name="T58" fmla="*/ 0 w 694"/>
                  <a:gd name="T59" fmla="*/ 0 h 163"/>
                  <a:gd name="T60" fmla="*/ 0 w 694"/>
                  <a:gd name="T61" fmla="*/ 0 h 163"/>
                  <a:gd name="T62" fmla="*/ 0 w 694"/>
                  <a:gd name="T63" fmla="*/ 0 h 163"/>
                  <a:gd name="T64" fmla="*/ 0 w 694"/>
                  <a:gd name="T65" fmla="*/ 0 h 163"/>
                  <a:gd name="T66" fmla="*/ 0 w 694"/>
                  <a:gd name="T67" fmla="*/ 0 h 163"/>
                  <a:gd name="T68" fmla="*/ 0 w 694"/>
                  <a:gd name="T69" fmla="*/ 0 h 163"/>
                  <a:gd name="T70" fmla="*/ 0 w 694"/>
                  <a:gd name="T71" fmla="*/ 0 h 163"/>
                  <a:gd name="T72" fmla="*/ 0 w 694"/>
                  <a:gd name="T73" fmla="*/ 0 h 163"/>
                  <a:gd name="T74" fmla="*/ 0 w 694"/>
                  <a:gd name="T75" fmla="*/ 0 h 163"/>
                  <a:gd name="T76" fmla="*/ 0 w 694"/>
                  <a:gd name="T77" fmla="*/ 0 h 163"/>
                  <a:gd name="T78" fmla="*/ 0 w 694"/>
                  <a:gd name="T79" fmla="*/ 0 h 163"/>
                  <a:gd name="T80" fmla="*/ 0 w 694"/>
                  <a:gd name="T81" fmla="*/ 0 h 163"/>
                  <a:gd name="T82" fmla="*/ 0 w 694"/>
                  <a:gd name="T83" fmla="*/ 0 h 163"/>
                  <a:gd name="T84" fmla="*/ 0 w 694"/>
                  <a:gd name="T85" fmla="*/ 0 h 163"/>
                  <a:gd name="T86" fmla="*/ 0 w 694"/>
                  <a:gd name="T87" fmla="*/ 0 h 163"/>
                  <a:gd name="T88" fmla="*/ 0 w 694"/>
                  <a:gd name="T89" fmla="*/ 0 h 163"/>
                  <a:gd name="T90" fmla="*/ 0 w 694"/>
                  <a:gd name="T91" fmla="*/ 0 h 163"/>
                  <a:gd name="T92" fmla="*/ 0 w 694"/>
                  <a:gd name="T93" fmla="*/ 0 h 163"/>
                  <a:gd name="T94" fmla="*/ 0 w 694"/>
                  <a:gd name="T95" fmla="*/ 0 h 163"/>
                  <a:gd name="T96" fmla="*/ 0 w 694"/>
                  <a:gd name="T97" fmla="*/ 0 h 163"/>
                  <a:gd name="T98" fmla="*/ 0 w 694"/>
                  <a:gd name="T99" fmla="*/ 0 h 163"/>
                  <a:gd name="T100" fmla="*/ 0 w 694"/>
                  <a:gd name="T101" fmla="*/ 0 h 163"/>
                  <a:gd name="T102" fmla="*/ 0 w 694"/>
                  <a:gd name="T103" fmla="*/ 0 h 163"/>
                  <a:gd name="T104" fmla="*/ 0 w 694"/>
                  <a:gd name="T105" fmla="*/ 0 h 163"/>
                  <a:gd name="T106" fmla="*/ 0 w 694"/>
                  <a:gd name="T107" fmla="*/ 0 h 163"/>
                  <a:gd name="T108" fmla="*/ 0 w 694"/>
                  <a:gd name="T109" fmla="*/ 0 h 163"/>
                  <a:gd name="T110" fmla="*/ 0 w 694"/>
                  <a:gd name="T111" fmla="*/ 0 h 16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94"/>
                  <a:gd name="T169" fmla="*/ 0 h 163"/>
                  <a:gd name="T170" fmla="*/ 694 w 694"/>
                  <a:gd name="T171" fmla="*/ 163 h 16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94" h="163">
                    <a:moveTo>
                      <a:pt x="135" y="46"/>
                    </a:moveTo>
                    <a:lnTo>
                      <a:pt x="154" y="48"/>
                    </a:lnTo>
                    <a:lnTo>
                      <a:pt x="172" y="52"/>
                    </a:lnTo>
                    <a:lnTo>
                      <a:pt x="188" y="59"/>
                    </a:lnTo>
                    <a:lnTo>
                      <a:pt x="204" y="66"/>
                    </a:lnTo>
                    <a:lnTo>
                      <a:pt x="219" y="77"/>
                    </a:lnTo>
                    <a:lnTo>
                      <a:pt x="233" y="89"/>
                    </a:lnTo>
                    <a:lnTo>
                      <a:pt x="244" y="104"/>
                    </a:lnTo>
                    <a:lnTo>
                      <a:pt x="253" y="120"/>
                    </a:lnTo>
                    <a:lnTo>
                      <a:pt x="260" y="118"/>
                    </a:lnTo>
                    <a:lnTo>
                      <a:pt x="267" y="116"/>
                    </a:lnTo>
                    <a:lnTo>
                      <a:pt x="276" y="114"/>
                    </a:lnTo>
                    <a:lnTo>
                      <a:pt x="283" y="114"/>
                    </a:lnTo>
                    <a:lnTo>
                      <a:pt x="295" y="116"/>
                    </a:lnTo>
                    <a:lnTo>
                      <a:pt x="306" y="118"/>
                    </a:lnTo>
                    <a:lnTo>
                      <a:pt x="317" y="123"/>
                    </a:lnTo>
                    <a:lnTo>
                      <a:pt x="328" y="129"/>
                    </a:lnTo>
                    <a:lnTo>
                      <a:pt x="338" y="112"/>
                    </a:lnTo>
                    <a:lnTo>
                      <a:pt x="351" y="98"/>
                    </a:lnTo>
                    <a:lnTo>
                      <a:pt x="367" y="86"/>
                    </a:lnTo>
                    <a:lnTo>
                      <a:pt x="383" y="75"/>
                    </a:lnTo>
                    <a:lnTo>
                      <a:pt x="399" y="66"/>
                    </a:lnTo>
                    <a:lnTo>
                      <a:pt x="419" y="61"/>
                    </a:lnTo>
                    <a:lnTo>
                      <a:pt x="438" y="57"/>
                    </a:lnTo>
                    <a:lnTo>
                      <a:pt x="458" y="55"/>
                    </a:lnTo>
                    <a:lnTo>
                      <a:pt x="474" y="55"/>
                    </a:lnTo>
                    <a:lnTo>
                      <a:pt x="488" y="59"/>
                    </a:lnTo>
                    <a:lnTo>
                      <a:pt x="503" y="62"/>
                    </a:lnTo>
                    <a:lnTo>
                      <a:pt x="517" y="66"/>
                    </a:lnTo>
                    <a:lnTo>
                      <a:pt x="530" y="73"/>
                    </a:lnTo>
                    <a:lnTo>
                      <a:pt x="542" y="80"/>
                    </a:lnTo>
                    <a:lnTo>
                      <a:pt x="555" y="89"/>
                    </a:lnTo>
                    <a:lnTo>
                      <a:pt x="565" y="98"/>
                    </a:lnTo>
                    <a:lnTo>
                      <a:pt x="574" y="96"/>
                    </a:lnTo>
                    <a:lnTo>
                      <a:pt x="581" y="93"/>
                    </a:lnTo>
                    <a:lnTo>
                      <a:pt x="590" y="91"/>
                    </a:lnTo>
                    <a:lnTo>
                      <a:pt x="599" y="91"/>
                    </a:lnTo>
                    <a:lnTo>
                      <a:pt x="615" y="93"/>
                    </a:lnTo>
                    <a:lnTo>
                      <a:pt x="631" y="96"/>
                    </a:lnTo>
                    <a:lnTo>
                      <a:pt x="646" y="104"/>
                    </a:lnTo>
                    <a:lnTo>
                      <a:pt x="658" y="112"/>
                    </a:lnTo>
                    <a:lnTo>
                      <a:pt x="671" y="123"/>
                    </a:lnTo>
                    <a:lnTo>
                      <a:pt x="680" y="134"/>
                    </a:lnTo>
                    <a:lnTo>
                      <a:pt x="687" y="148"/>
                    </a:lnTo>
                    <a:lnTo>
                      <a:pt x="692" y="163"/>
                    </a:lnTo>
                    <a:lnTo>
                      <a:pt x="694" y="155"/>
                    </a:lnTo>
                    <a:lnTo>
                      <a:pt x="694" y="150"/>
                    </a:lnTo>
                    <a:lnTo>
                      <a:pt x="694" y="145"/>
                    </a:lnTo>
                    <a:lnTo>
                      <a:pt x="694" y="139"/>
                    </a:lnTo>
                    <a:lnTo>
                      <a:pt x="692" y="120"/>
                    </a:lnTo>
                    <a:lnTo>
                      <a:pt x="687" y="102"/>
                    </a:lnTo>
                    <a:lnTo>
                      <a:pt x="678" y="86"/>
                    </a:lnTo>
                    <a:lnTo>
                      <a:pt x="667" y="73"/>
                    </a:lnTo>
                    <a:lnTo>
                      <a:pt x="653" y="61"/>
                    </a:lnTo>
                    <a:lnTo>
                      <a:pt x="637" y="52"/>
                    </a:lnTo>
                    <a:lnTo>
                      <a:pt x="619" y="46"/>
                    </a:lnTo>
                    <a:lnTo>
                      <a:pt x="599" y="45"/>
                    </a:lnTo>
                    <a:lnTo>
                      <a:pt x="590" y="45"/>
                    </a:lnTo>
                    <a:lnTo>
                      <a:pt x="581" y="46"/>
                    </a:lnTo>
                    <a:lnTo>
                      <a:pt x="574" y="48"/>
                    </a:lnTo>
                    <a:lnTo>
                      <a:pt x="565" y="52"/>
                    </a:lnTo>
                    <a:lnTo>
                      <a:pt x="555" y="43"/>
                    </a:lnTo>
                    <a:lnTo>
                      <a:pt x="542" y="34"/>
                    </a:lnTo>
                    <a:lnTo>
                      <a:pt x="530" y="25"/>
                    </a:lnTo>
                    <a:lnTo>
                      <a:pt x="517" y="20"/>
                    </a:lnTo>
                    <a:lnTo>
                      <a:pt x="503" y="14"/>
                    </a:lnTo>
                    <a:lnTo>
                      <a:pt x="488" y="11"/>
                    </a:lnTo>
                    <a:lnTo>
                      <a:pt x="474" y="7"/>
                    </a:lnTo>
                    <a:lnTo>
                      <a:pt x="458" y="7"/>
                    </a:lnTo>
                    <a:lnTo>
                      <a:pt x="438" y="9"/>
                    </a:lnTo>
                    <a:lnTo>
                      <a:pt x="419" y="12"/>
                    </a:lnTo>
                    <a:lnTo>
                      <a:pt x="399" y="20"/>
                    </a:lnTo>
                    <a:lnTo>
                      <a:pt x="383" y="27"/>
                    </a:lnTo>
                    <a:lnTo>
                      <a:pt x="367" y="37"/>
                    </a:lnTo>
                    <a:lnTo>
                      <a:pt x="351" y="50"/>
                    </a:lnTo>
                    <a:lnTo>
                      <a:pt x="338" y="64"/>
                    </a:lnTo>
                    <a:lnTo>
                      <a:pt x="328" y="80"/>
                    </a:lnTo>
                    <a:lnTo>
                      <a:pt x="317" y="75"/>
                    </a:lnTo>
                    <a:lnTo>
                      <a:pt x="306" y="71"/>
                    </a:lnTo>
                    <a:lnTo>
                      <a:pt x="295" y="70"/>
                    </a:lnTo>
                    <a:lnTo>
                      <a:pt x="283" y="68"/>
                    </a:lnTo>
                    <a:lnTo>
                      <a:pt x="276" y="68"/>
                    </a:lnTo>
                    <a:lnTo>
                      <a:pt x="267" y="70"/>
                    </a:lnTo>
                    <a:lnTo>
                      <a:pt x="260" y="71"/>
                    </a:lnTo>
                    <a:lnTo>
                      <a:pt x="253" y="73"/>
                    </a:lnTo>
                    <a:lnTo>
                      <a:pt x="244" y="57"/>
                    </a:lnTo>
                    <a:lnTo>
                      <a:pt x="233" y="43"/>
                    </a:lnTo>
                    <a:lnTo>
                      <a:pt x="219" y="30"/>
                    </a:lnTo>
                    <a:lnTo>
                      <a:pt x="204" y="20"/>
                    </a:lnTo>
                    <a:lnTo>
                      <a:pt x="188" y="12"/>
                    </a:lnTo>
                    <a:lnTo>
                      <a:pt x="172" y="5"/>
                    </a:lnTo>
                    <a:lnTo>
                      <a:pt x="154" y="2"/>
                    </a:lnTo>
                    <a:lnTo>
                      <a:pt x="135" y="0"/>
                    </a:lnTo>
                    <a:lnTo>
                      <a:pt x="108" y="2"/>
                    </a:lnTo>
                    <a:lnTo>
                      <a:pt x="83" y="11"/>
                    </a:lnTo>
                    <a:lnTo>
                      <a:pt x="59" y="23"/>
                    </a:lnTo>
                    <a:lnTo>
                      <a:pt x="40" y="39"/>
                    </a:lnTo>
                    <a:lnTo>
                      <a:pt x="24" y="59"/>
                    </a:lnTo>
                    <a:lnTo>
                      <a:pt x="11" y="82"/>
                    </a:lnTo>
                    <a:lnTo>
                      <a:pt x="4" y="107"/>
                    </a:lnTo>
                    <a:lnTo>
                      <a:pt x="0" y="134"/>
                    </a:lnTo>
                    <a:lnTo>
                      <a:pt x="0" y="139"/>
                    </a:lnTo>
                    <a:lnTo>
                      <a:pt x="0" y="145"/>
                    </a:lnTo>
                    <a:lnTo>
                      <a:pt x="0" y="150"/>
                    </a:lnTo>
                    <a:lnTo>
                      <a:pt x="2" y="155"/>
                    </a:lnTo>
                    <a:lnTo>
                      <a:pt x="8" y="134"/>
                    </a:lnTo>
                    <a:lnTo>
                      <a:pt x="18" y="112"/>
                    </a:lnTo>
                    <a:lnTo>
                      <a:pt x="31" y="95"/>
                    </a:lnTo>
                    <a:lnTo>
                      <a:pt x="47" y="79"/>
                    </a:lnTo>
                    <a:lnTo>
                      <a:pt x="67" y="64"/>
                    </a:lnTo>
                    <a:lnTo>
                      <a:pt x="88" y="55"/>
                    </a:lnTo>
                    <a:lnTo>
                      <a:pt x="110" y="48"/>
                    </a:lnTo>
                    <a:lnTo>
                      <a:pt x="135" y="46"/>
                    </a:lnTo>
                    <a:close/>
                  </a:path>
                </a:pathLst>
              </a:custGeom>
              <a:solidFill>
                <a:srgbClr val="000000"/>
              </a:solidFill>
              <a:ln w="9525">
                <a:noFill/>
                <a:round/>
                <a:headEnd/>
                <a:tailEnd/>
              </a:ln>
            </p:spPr>
            <p:txBody>
              <a:bodyPr/>
              <a:lstStyle/>
              <a:p>
                <a:endParaRPr lang="en-US"/>
              </a:p>
            </p:txBody>
          </p:sp>
          <p:sp>
            <p:nvSpPr>
              <p:cNvPr id="40449" name="Freeform 474"/>
              <p:cNvSpPr>
                <a:spLocks/>
              </p:cNvSpPr>
              <p:nvPr/>
            </p:nvSpPr>
            <p:spPr bwMode="auto">
              <a:xfrm>
                <a:off x="5054" y="2182"/>
                <a:ext cx="60" cy="62"/>
              </a:xfrm>
              <a:custGeom>
                <a:avLst/>
                <a:gdLst>
                  <a:gd name="T0" fmla="*/ 0 w 276"/>
                  <a:gd name="T1" fmla="*/ 0 h 286"/>
                  <a:gd name="T2" fmla="*/ 0 w 276"/>
                  <a:gd name="T3" fmla="*/ 0 h 286"/>
                  <a:gd name="T4" fmla="*/ 0 w 276"/>
                  <a:gd name="T5" fmla="*/ 0 h 286"/>
                  <a:gd name="T6" fmla="*/ 0 w 276"/>
                  <a:gd name="T7" fmla="*/ 0 h 286"/>
                  <a:gd name="T8" fmla="*/ 0 w 276"/>
                  <a:gd name="T9" fmla="*/ 0 h 286"/>
                  <a:gd name="T10" fmla="*/ 0 w 276"/>
                  <a:gd name="T11" fmla="*/ 0 h 286"/>
                  <a:gd name="T12" fmla="*/ 0 w 276"/>
                  <a:gd name="T13" fmla="*/ 0 h 286"/>
                  <a:gd name="T14" fmla="*/ 0 w 276"/>
                  <a:gd name="T15" fmla="*/ 0 h 286"/>
                  <a:gd name="T16" fmla="*/ 0 w 276"/>
                  <a:gd name="T17" fmla="*/ 0 h 286"/>
                  <a:gd name="T18" fmla="*/ 0 w 276"/>
                  <a:gd name="T19" fmla="*/ 0 h 286"/>
                  <a:gd name="T20" fmla="*/ 0 w 276"/>
                  <a:gd name="T21" fmla="*/ 0 h 286"/>
                  <a:gd name="T22" fmla="*/ 0 w 276"/>
                  <a:gd name="T23" fmla="*/ 0 h 286"/>
                  <a:gd name="T24" fmla="*/ 0 w 276"/>
                  <a:gd name="T25" fmla="*/ 0 h 286"/>
                  <a:gd name="T26" fmla="*/ 0 w 276"/>
                  <a:gd name="T27" fmla="*/ 0 h 286"/>
                  <a:gd name="T28" fmla="*/ 0 w 276"/>
                  <a:gd name="T29" fmla="*/ 0 h 286"/>
                  <a:gd name="T30" fmla="*/ 0 w 276"/>
                  <a:gd name="T31" fmla="*/ 0 h 286"/>
                  <a:gd name="T32" fmla="*/ 0 w 276"/>
                  <a:gd name="T33" fmla="*/ 0 h 286"/>
                  <a:gd name="T34" fmla="*/ 0 w 276"/>
                  <a:gd name="T35" fmla="*/ 0 h 286"/>
                  <a:gd name="T36" fmla="*/ 0 w 276"/>
                  <a:gd name="T37" fmla="*/ 0 h 286"/>
                  <a:gd name="T38" fmla="*/ 0 w 276"/>
                  <a:gd name="T39" fmla="*/ 0 h 286"/>
                  <a:gd name="T40" fmla="*/ 0 w 276"/>
                  <a:gd name="T41" fmla="*/ 0 h 286"/>
                  <a:gd name="T42" fmla="*/ 0 w 276"/>
                  <a:gd name="T43" fmla="*/ 0 h 286"/>
                  <a:gd name="T44" fmla="*/ 0 w 276"/>
                  <a:gd name="T45" fmla="*/ 0 h 286"/>
                  <a:gd name="T46" fmla="*/ 0 w 276"/>
                  <a:gd name="T47" fmla="*/ 0 h 286"/>
                  <a:gd name="T48" fmla="*/ 0 w 276"/>
                  <a:gd name="T49" fmla="*/ 0 h 286"/>
                  <a:gd name="T50" fmla="*/ 0 w 276"/>
                  <a:gd name="T51" fmla="*/ 0 h 286"/>
                  <a:gd name="T52" fmla="*/ 0 w 276"/>
                  <a:gd name="T53" fmla="*/ 0 h 286"/>
                  <a:gd name="T54" fmla="*/ 0 w 276"/>
                  <a:gd name="T55" fmla="*/ 0 h 286"/>
                  <a:gd name="T56" fmla="*/ 0 w 276"/>
                  <a:gd name="T57" fmla="*/ 0 h 28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76"/>
                  <a:gd name="T88" fmla="*/ 0 h 286"/>
                  <a:gd name="T89" fmla="*/ 276 w 276"/>
                  <a:gd name="T90" fmla="*/ 286 h 28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76" h="286">
                    <a:moveTo>
                      <a:pt x="276" y="52"/>
                    </a:moveTo>
                    <a:lnTo>
                      <a:pt x="242" y="43"/>
                    </a:lnTo>
                    <a:lnTo>
                      <a:pt x="208" y="32"/>
                    </a:lnTo>
                    <a:lnTo>
                      <a:pt x="174" y="20"/>
                    </a:lnTo>
                    <a:lnTo>
                      <a:pt x="138" y="9"/>
                    </a:lnTo>
                    <a:lnTo>
                      <a:pt x="104" y="2"/>
                    </a:lnTo>
                    <a:lnTo>
                      <a:pt x="68" y="0"/>
                    </a:lnTo>
                    <a:lnTo>
                      <a:pt x="34" y="7"/>
                    </a:lnTo>
                    <a:lnTo>
                      <a:pt x="0" y="23"/>
                    </a:lnTo>
                    <a:lnTo>
                      <a:pt x="2" y="82"/>
                    </a:lnTo>
                    <a:lnTo>
                      <a:pt x="7" y="154"/>
                    </a:lnTo>
                    <a:lnTo>
                      <a:pt x="13" y="227"/>
                    </a:lnTo>
                    <a:lnTo>
                      <a:pt x="15" y="286"/>
                    </a:lnTo>
                    <a:lnTo>
                      <a:pt x="25" y="277"/>
                    </a:lnTo>
                    <a:lnTo>
                      <a:pt x="36" y="270"/>
                    </a:lnTo>
                    <a:lnTo>
                      <a:pt x="47" y="263"/>
                    </a:lnTo>
                    <a:lnTo>
                      <a:pt x="57" y="257"/>
                    </a:lnTo>
                    <a:lnTo>
                      <a:pt x="52" y="214"/>
                    </a:lnTo>
                    <a:lnTo>
                      <a:pt x="47" y="163"/>
                    </a:lnTo>
                    <a:lnTo>
                      <a:pt x="40" y="111"/>
                    </a:lnTo>
                    <a:lnTo>
                      <a:pt x="34" y="70"/>
                    </a:lnTo>
                    <a:lnTo>
                      <a:pt x="61" y="50"/>
                    </a:lnTo>
                    <a:lnTo>
                      <a:pt x="91" y="41"/>
                    </a:lnTo>
                    <a:lnTo>
                      <a:pt x="120" y="37"/>
                    </a:lnTo>
                    <a:lnTo>
                      <a:pt x="152" y="39"/>
                    </a:lnTo>
                    <a:lnTo>
                      <a:pt x="183" y="43"/>
                    </a:lnTo>
                    <a:lnTo>
                      <a:pt x="215" y="48"/>
                    </a:lnTo>
                    <a:lnTo>
                      <a:pt x="245" y="52"/>
                    </a:lnTo>
                    <a:lnTo>
                      <a:pt x="276" y="52"/>
                    </a:lnTo>
                    <a:close/>
                  </a:path>
                </a:pathLst>
              </a:custGeom>
              <a:solidFill>
                <a:srgbClr val="000000"/>
              </a:solidFill>
              <a:ln w="9525">
                <a:noFill/>
                <a:round/>
                <a:headEnd/>
                <a:tailEnd/>
              </a:ln>
            </p:spPr>
            <p:txBody>
              <a:bodyPr/>
              <a:lstStyle/>
              <a:p>
                <a:endParaRPr lang="en-US"/>
              </a:p>
            </p:txBody>
          </p:sp>
          <p:sp>
            <p:nvSpPr>
              <p:cNvPr id="40450" name="Freeform 475"/>
              <p:cNvSpPr>
                <a:spLocks/>
              </p:cNvSpPr>
              <p:nvPr/>
            </p:nvSpPr>
            <p:spPr bwMode="auto">
              <a:xfrm>
                <a:off x="5080" y="2189"/>
                <a:ext cx="64" cy="59"/>
              </a:xfrm>
              <a:custGeom>
                <a:avLst/>
                <a:gdLst>
                  <a:gd name="T0" fmla="*/ 0 w 293"/>
                  <a:gd name="T1" fmla="*/ 0 h 273"/>
                  <a:gd name="T2" fmla="*/ 0 w 293"/>
                  <a:gd name="T3" fmla="*/ 0 h 273"/>
                  <a:gd name="T4" fmla="*/ 0 w 293"/>
                  <a:gd name="T5" fmla="*/ 0 h 273"/>
                  <a:gd name="T6" fmla="*/ 0 w 293"/>
                  <a:gd name="T7" fmla="*/ 0 h 273"/>
                  <a:gd name="T8" fmla="*/ 0 w 293"/>
                  <a:gd name="T9" fmla="*/ 0 h 273"/>
                  <a:gd name="T10" fmla="*/ 0 w 293"/>
                  <a:gd name="T11" fmla="*/ 0 h 273"/>
                  <a:gd name="T12" fmla="*/ 0 w 293"/>
                  <a:gd name="T13" fmla="*/ 0 h 273"/>
                  <a:gd name="T14" fmla="*/ 0 w 293"/>
                  <a:gd name="T15" fmla="*/ 0 h 273"/>
                  <a:gd name="T16" fmla="*/ 0 w 293"/>
                  <a:gd name="T17" fmla="*/ 0 h 273"/>
                  <a:gd name="T18" fmla="*/ 0 w 293"/>
                  <a:gd name="T19" fmla="*/ 0 h 273"/>
                  <a:gd name="T20" fmla="*/ 0 w 293"/>
                  <a:gd name="T21" fmla="*/ 0 h 273"/>
                  <a:gd name="T22" fmla="*/ 0 w 293"/>
                  <a:gd name="T23" fmla="*/ 0 h 273"/>
                  <a:gd name="T24" fmla="*/ 0 w 293"/>
                  <a:gd name="T25" fmla="*/ 0 h 273"/>
                  <a:gd name="T26" fmla="*/ 0 w 293"/>
                  <a:gd name="T27" fmla="*/ 0 h 273"/>
                  <a:gd name="T28" fmla="*/ 0 w 293"/>
                  <a:gd name="T29" fmla="*/ 0 h 273"/>
                  <a:gd name="T30" fmla="*/ 0 w 293"/>
                  <a:gd name="T31" fmla="*/ 0 h 273"/>
                  <a:gd name="T32" fmla="*/ 0 w 293"/>
                  <a:gd name="T33" fmla="*/ 0 h 273"/>
                  <a:gd name="T34" fmla="*/ 0 w 293"/>
                  <a:gd name="T35" fmla="*/ 0 h 273"/>
                  <a:gd name="T36" fmla="*/ 0 w 293"/>
                  <a:gd name="T37" fmla="*/ 0 h 273"/>
                  <a:gd name="T38" fmla="*/ 0 w 293"/>
                  <a:gd name="T39" fmla="*/ 0 h 273"/>
                  <a:gd name="T40" fmla="*/ 0 w 293"/>
                  <a:gd name="T41" fmla="*/ 0 h 273"/>
                  <a:gd name="T42" fmla="*/ 0 w 293"/>
                  <a:gd name="T43" fmla="*/ 0 h 273"/>
                  <a:gd name="T44" fmla="*/ 0 w 293"/>
                  <a:gd name="T45" fmla="*/ 0 h 273"/>
                  <a:gd name="T46" fmla="*/ 0 w 293"/>
                  <a:gd name="T47" fmla="*/ 0 h 273"/>
                  <a:gd name="T48" fmla="*/ 0 w 293"/>
                  <a:gd name="T49" fmla="*/ 0 h 273"/>
                  <a:gd name="T50" fmla="*/ 0 w 293"/>
                  <a:gd name="T51" fmla="*/ 0 h 273"/>
                  <a:gd name="T52" fmla="*/ 0 w 293"/>
                  <a:gd name="T53" fmla="*/ 0 h 273"/>
                  <a:gd name="T54" fmla="*/ 0 w 293"/>
                  <a:gd name="T55" fmla="*/ 0 h 273"/>
                  <a:gd name="T56" fmla="*/ 0 w 293"/>
                  <a:gd name="T57" fmla="*/ 0 h 273"/>
                  <a:gd name="T58" fmla="*/ 0 w 293"/>
                  <a:gd name="T59" fmla="*/ 0 h 273"/>
                  <a:gd name="T60" fmla="*/ 0 w 293"/>
                  <a:gd name="T61" fmla="*/ 0 h 273"/>
                  <a:gd name="T62" fmla="*/ 0 w 293"/>
                  <a:gd name="T63" fmla="*/ 0 h 273"/>
                  <a:gd name="T64" fmla="*/ 0 w 293"/>
                  <a:gd name="T65" fmla="*/ 0 h 273"/>
                  <a:gd name="T66" fmla="*/ 0 w 293"/>
                  <a:gd name="T67" fmla="*/ 0 h 273"/>
                  <a:gd name="T68" fmla="*/ 0 w 293"/>
                  <a:gd name="T69" fmla="*/ 0 h 273"/>
                  <a:gd name="T70" fmla="*/ 0 w 293"/>
                  <a:gd name="T71" fmla="*/ 0 h 273"/>
                  <a:gd name="T72" fmla="*/ 0 w 293"/>
                  <a:gd name="T73" fmla="*/ 0 h 273"/>
                  <a:gd name="T74" fmla="*/ 0 w 293"/>
                  <a:gd name="T75" fmla="*/ 0 h 273"/>
                  <a:gd name="T76" fmla="*/ 0 w 293"/>
                  <a:gd name="T77" fmla="*/ 0 h 273"/>
                  <a:gd name="T78" fmla="*/ 0 w 293"/>
                  <a:gd name="T79" fmla="*/ 0 h 273"/>
                  <a:gd name="T80" fmla="*/ 0 w 293"/>
                  <a:gd name="T81" fmla="*/ 0 h 273"/>
                  <a:gd name="T82" fmla="*/ 0 w 293"/>
                  <a:gd name="T83" fmla="*/ 0 h 273"/>
                  <a:gd name="T84" fmla="*/ 0 w 293"/>
                  <a:gd name="T85" fmla="*/ 0 h 273"/>
                  <a:gd name="T86" fmla="*/ 0 w 293"/>
                  <a:gd name="T87" fmla="*/ 0 h 273"/>
                  <a:gd name="T88" fmla="*/ 0 w 293"/>
                  <a:gd name="T89" fmla="*/ 0 h 27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3"/>
                  <a:gd name="T136" fmla="*/ 0 h 273"/>
                  <a:gd name="T137" fmla="*/ 293 w 293"/>
                  <a:gd name="T138" fmla="*/ 273 h 27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3" h="273">
                    <a:moveTo>
                      <a:pt x="273" y="0"/>
                    </a:moveTo>
                    <a:lnTo>
                      <a:pt x="266" y="4"/>
                    </a:lnTo>
                    <a:lnTo>
                      <a:pt x="259" y="9"/>
                    </a:lnTo>
                    <a:lnTo>
                      <a:pt x="252" y="11"/>
                    </a:lnTo>
                    <a:lnTo>
                      <a:pt x="245" y="14"/>
                    </a:lnTo>
                    <a:lnTo>
                      <a:pt x="238" y="16"/>
                    </a:lnTo>
                    <a:lnTo>
                      <a:pt x="230" y="18"/>
                    </a:lnTo>
                    <a:lnTo>
                      <a:pt x="223" y="20"/>
                    </a:lnTo>
                    <a:lnTo>
                      <a:pt x="216" y="22"/>
                    </a:lnTo>
                    <a:lnTo>
                      <a:pt x="220" y="66"/>
                    </a:lnTo>
                    <a:lnTo>
                      <a:pt x="232" y="116"/>
                    </a:lnTo>
                    <a:lnTo>
                      <a:pt x="246" y="164"/>
                    </a:lnTo>
                    <a:lnTo>
                      <a:pt x="257" y="206"/>
                    </a:lnTo>
                    <a:lnTo>
                      <a:pt x="227" y="220"/>
                    </a:lnTo>
                    <a:lnTo>
                      <a:pt x="195" y="223"/>
                    </a:lnTo>
                    <a:lnTo>
                      <a:pt x="162" y="223"/>
                    </a:lnTo>
                    <a:lnTo>
                      <a:pt x="130" y="218"/>
                    </a:lnTo>
                    <a:lnTo>
                      <a:pt x="96" y="213"/>
                    </a:lnTo>
                    <a:lnTo>
                      <a:pt x="64" y="209"/>
                    </a:lnTo>
                    <a:lnTo>
                      <a:pt x="32" y="209"/>
                    </a:lnTo>
                    <a:lnTo>
                      <a:pt x="0" y="215"/>
                    </a:lnTo>
                    <a:lnTo>
                      <a:pt x="18" y="216"/>
                    </a:lnTo>
                    <a:lnTo>
                      <a:pt x="36" y="220"/>
                    </a:lnTo>
                    <a:lnTo>
                      <a:pt x="53" y="223"/>
                    </a:lnTo>
                    <a:lnTo>
                      <a:pt x="71" y="229"/>
                    </a:lnTo>
                    <a:lnTo>
                      <a:pt x="89" y="236"/>
                    </a:lnTo>
                    <a:lnTo>
                      <a:pt x="109" y="241"/>
                    </a:lnTo>
                    <a:lnTo>
                      <a:pt x="127" y="248"/>
                    </a:lnTo>
                    <a:lnTo>
                      <a:pt x="146" y="254"/>
                    </a:lnTo>
                    <a:lnTo>
                      <a:pt x="164" y="261"/>
                    </a:lnTo>
                    <a:lnTo>
                      <a:pt x="184" y="266"/>
                    </a:lnTo>
                    <a:lnTo>
                      <a:pt x="202" y="270"/>
                    </a:lnTo>
                    <a:lnTo>
                      <a:pt x="221" y="272"/>
                    </a:lnTo>
                    <a:lnTo>
                      <a:pt x="239" y="273"/>
                    </a:lnTo>
                    <a:lnTo>
                      <a:pt x="257" y="272"/>
                    </a:lnTo>
                    <a:lnTo>
                      <a:pt x="275" y="268"/>
                    </a:lnTo>
                    <a:lnTo>
                      <a:pt x="293" y="263"/>
                    </a:lnTo>
                    <a:lnTo>
                      <a:pt x="289" y="236"/>
                    </a:lnTo>
                    <a:lnTo>
                      <a:pt x="282" y="204"/>
                    </a:lnTo>
                    <a:lnTo>
                      <a:pt x="272" y="168"/>
                    </a:lnTo>
                    <a:lnTo>
                      <a:pt x="263" y="131"/>
                    </a:lnTo>
                    <a:lnTo>
                      <a:pt x="255" y="95"/>
                    </a:lnTo>
                    <a:lnTo>
                      <a:pt x="254" y="59"/>
                    </a:lnTo>
                    <a:lnTo>
                      <a:pt x="259" y="27"/>
                    </a:lnTo>
                    <a:lnTo>
                      <a:pt x="273" y="0"/>
                    </a:lnTo>
                    <a:close/>
                  </a:path>
                </a:pathLst>
              </a:custGeom>
              <a:solidFill>
                <a:srgbClr val="000000"/>
              </a:solidFill>
              <a:ln w="9525">
                <a:noFill/>
                <a:round/>
                <a:headEnd/>
                <a:tailEnd/>
              </a:ln>
            </p:spPr>
            <p:txBody>
              <a:bodyPr/>
              <a:lstStyle/>
              <a:p>
                <a:endParaRPr lang="en-US"/>
              </a:p>
            </p:txBody>
          </p:sp>
          <p:sp>
            <p:nvSpPr>
              <p:cNvPr id="40451" name="Freeform 476"/>
              <p:cNvSpPr>
                <a:spLocks/>
              </p:cNvSpPr>
              <p:nvPr/>
            </p:nvSpPr>
            <p:spPr bwMode="auto">
              <a:xfrm>
                <a:off x="5061" y="2190"/>
                <a:ext cx="75" cy="47"/>
              </a:xfrm>
              <a:custGeom>
                <a:avLst/>
                <a:gdLst>
                  <a:gd name="T0" fmla="*/ 0 w 345"/>
                  <a:gd name="T1" fmla="*/ 0 h 220"/>
                  <a:gd name="T2" fmla="*/ 0 w 345"/>
                  <a:gd name="T3" fmla="*/ 0 h 220"/>
                  <a:gd name="T4" fmla="*/ 0 w 345"/>
                  <a:gd name="T5" fmla="*/ 0 h 220"/>
                  <a:gd name="T6" fmla="*/ 0 w 345"/>
                  <a:gd name="T7" fmla="*/ 0 h 220"/>
                  <a:gd name="T8" fmla="*/ 0 w 345"/>
                  <a:gd name="T9" fmla="*/ 0 h 220"/>
                  <a:gd name="T10" fmla="*/ 0 w 345"/>
                  <a:gd name="T11" fmla="*/ 0 h 220"/>
                  <a:gd name="T12" fmla="*/ 0 w 345"/>
                  <a:gd name="T13" fmla="*/ 0 h 220"/>
                  <a:gd name="T14" fmla="*/ 0 w 345"/>
                  <a:gd name="T15" fmla="*/ 0 h 220"/>
                  <a:gd name="T16" fmla="*/ 0 w 345"/>
                  <a:gd name="T17" fmla="*/ 0 h 220"/>
                  <a:gd name="T18" fmla="*/ 0 w 345"/>
                  <a:gd name="T19" fmla="*/ 0 h 220"/>
                  <a:gd name="T20" fmla="*/ 0 w 345"/>
                  <a:gd name="T21" fmla="*/ 0 h 220"/>
                  <a:gd name="T22" fmla="*/ 0 w 345"/>
                  <a:gd name="T23" fmla="*/ 0 h 220"/>
                  <a:gd name="T24" fmla="*/ 0 w 345"/>
                  <a:gd name="T25" fmla="*/ 0 h 220"/>
                  <a:gd name="T26" fmla="*/ 0 w 345"/>
                  <a:gd name="T27" fmla="*/ 0 h 220"/>
                  <a:gd name="T28" fmla="*/ 0 w 345"/>
                  <a:gd name="T29" fmla="*/ 0 h 220"/>
                  <a:gd name="T30" fmla="*/ 0 w 345"/>
                  <a:gd name="T31" fmla="*/ 0 h 220"/>
                  <a:gd name="T32" fmla="*/ 0 w 345"/>
                  <a:gd name="T33" fmla="*/ 0 h 220"/>
                  <a:gd name="T34" fmla="*/ 0 w 345"/>
                  <a:gd name="T35" fmla="*/ 0 h 220"/>
                  <a:gd name="T36" fmla="*/ 0 w 345"/>
                  <a:gd name="T37" fmla="*/ 0 h 220"/>
                  <a:gd name="T38" fmla="*/ 0 w 345"/>
                  <a:gd name="T39" fmla="*/ 0 h 220"/>
                  <a:gd name="T40" fmla="*/ 0 w 345"/>
                  <a:gd name="T41" fmla="*/ 0 h 220"/>
                  <a:gd name="T42" fmla="*/ 0 w 345"/>
                  <a:gd name="T43" fmla="*/ 0 h 220"/>
                  <a:gd name="T44" fmla="*/ 0 w 345"/>
                  <a:gd name="T45" fmla="*/ 0 h 220"/>
                  <a:gd name="T46" fmla="*/ 0 w 345"/>
                  <a:gd name="T47" fmla="*/ 0 h 220"/>
                  <a:gd name="T48" fmla="*/ 0 w 345"/>
                  <a:gd name="T49" fmla="*/ 0 h 220"/>
                  <a:gd name="T50" fmla="*/ 0 w 345"/>
                  <a:gd name="T51" fmla="*/ 0 h 220"/>
                  <a:gd name="T52" fmla="*/ 0 w 345"/>
                  <a:gd name="T53" fmla="*/ 0 h 220"/>
                  <a:gd name="T54" fmla="*/ 0 w 345"/>
                  <a:gd name="T55" fmla="*/ 0 h 220"/>
                  <a:gd name="T56" fmla="*/ 0 w 345"/>
                  <a:gd name="T57" fmla="*/ 0 h 220"/>
                  <a:gd name="T58" fmla="*/ 0 w 345"/>
                  <a:gd name="T59" fmla="*/ 0 h 220"/>
                  <a:gd name="T60" fmla="*/ 0 w 345"/>
                  <a:gd name="T61" fmla="*/ 0 h 220"/>
                  <a:gd name="T62" fmla="*/ 0 w 345"/>
                  <a:gd name="T63" fmla="*/ 0 h 220"/>
                  <a:gd name="T64" fmla="*/ 0 w 345"/>
                  <a:gd name="T65" fmla="*/ 0 h 220"/>
                  <a:gd name="T66" fmla="*/ 0 w 345"/>
                  <a:gd name="T67" fmla="*/ 0 h 220"/>
                  <a:gd name="T68" fmla="*/ 0 w 345"/>
                  <a:gd name="T69" fmla="*/ 0 h 220"/>
                  <a:gd name="T70" fmla="*/ 0 w 345"/>
                  <a:gd name="T71" fmla="*/ 0 h 220"/>
                  <a:gd name="T72" fmla="*/ 0 w 345"/>
                  <a:gd name="T73" fmla="*/ 0 h 220"/>
                  <a:gd name="T74" fmla="*/ 0 w 345"/>
                  <a:gd name="T75" fmla="*/ 0 h 220"/>
                  <a:gd name="T76" fmla="*/ 0 w 345"/>
                  <a:gd name="T77" fmla="*/ 0 h 220"/>
                  <a:gd name="T78" fmla="*/ 0 w 345"/>
                  <a:gd name="T79" fmla="*/ 0 h 220"/>
                  <a:gd name="T80" fmla="*/ 0 w 345"/>
                  <a:gd name="T81" fmla="*/ 0 h 22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45"/>
                  <a:gd name="T124" fmla="*/ 0 h 220"/>
                  <a:gd name="T125" fmla="*/ 345 w 345"/>
                  <a:gd name="T126" fmla="*/ 220 h 22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45" h="220">
                    <a:moveTo>
                      <a:pt x="345" y="201"/>
                    </a:moveTo>
                    <a:lnTo>
                      <a:pt x="334" y="159"/>
                    </a:lnTo>
                    <a:lnTo>
                      <a:pt x="320" y="111"/>
                    </a:lnTo>
                    <a:lnTo>
                      <a:pt x="308" y="61"/>
                    </a:lnTo>
                    <a:lnTo>
                      <a:pt x="304" y="17"/>
                    </a:lnTo>
                    <a:lnTo>
                      <a:pt x="297" y="18"/>
                    </a:lnTo>
                    <a:lnTo>
                      <a:pt x="288" y="18"/>
                    </a:lnTo>
                    <a:lnTo>
                      <a:pt x="281" y="18"/>
                    </a:lnTo>
                    <a:lnTo>
                      <a:pt x="274" y="18"/>
                    </a:lnTo>
                    <a:lnTo>
                      <a:pt x="265" y="18"/>
                    </a:lnTo>
                    <a:lnTo>
                      <a:pt x="258" y="17"/>
                    </a:lnTo>
                    <a:lnTo>
                      <a:pt x="249" y="17"/>
                    </a:lnTo>
                    <a:lnTo>
                      <a:pt x="242" y="15"/>
                    </a:lnTo>
                    <a:lnTo>
                      <a:pt x="211" y="15"/>
                    </a:lnTo>
                    <a:lnTo>
                      <a:pt x="181" y="11"/>
                    </a:lnTo>
                    <a:lnTo>
                      <a:pt x="149" y="6"/>
                    </a:lnTo>
                    <a:lnTo>
                      <a:pt x="118" y="2"/>
                    </a:lnTo>
                    <a:lnTo>
                      <a:pt x="86" y="0"/>
                    </a:lnTo>
                    <a:lnTo>
                      <a:pt x="57" y="4"/>
                    </a:lnTo>
                    <a:lnTo>
                      <a:pt x="27" y="13"/>
                    </a:lnTo>
                    <a:lnTo>
                      <a:pt x="0" y="33"/>
                    </a:lnTo>
                    <a:lnTo>
                      <a:pt x="6" y="74"/>
                    </a:lnTo>
                    <a:lnTo>
                      <a:pt x="13" y="126"/>
                    </a:lnTo>
                    <a:lnTo>
                      <a:pt x="18" y="177"/>
                    </a:lnTo>
                    <a:lnTo>
                      <a:pt x="23" y="220"/>
                    </a:lnTo>
                    <a:lnTo>
                      <a:pt x="32" y="217"/>
                    </a:lnTo>
                    <a:lnTo>
                      <a:pt x="40" y="215"/>
                    </a:lnTo>
                    <a:lnTo>
                      <a:pt x="48" y="213"/>
                    </a:lnTo>
                    <a:lnTo>
                      <a:pt x="56" y="211"/>
                    </a:lnTo>
                    <a:lnTo>
                      <a:pt x="65" y="210"/>
                    </a:lnTo>
                    <a:lnTo>
                      <a:pt x="72" y="210"/>
                    </a:lnTo>
                    <a:lnTo>
                      <a:pt x="81" y="210"/>
                    </a:lnTo>
                    <a:lnTo>
                      <a:pt x="88" y="210"/>
                    </a:lnTo>
                    <a:lnTo>
                      <a:pt x="120" y="204"/>
                    </a:lnTo>
                    <a:lnTo>
                      <a:pt x="152" y="204"/>
                    </a:lnTo>
                    <a:lnTo>
                      <a:pt x="184" y="208"/>
                    </a:lnTo>
                    <a:lnTo>
                      <a:pt x="218" y="213"/>
                    </a:lnTo>
                    <a:lnTo>
                      <a:pt x="250" y="218"/>
                    </a:lnTo>
                    <a:lnTo>
                      <a:pt x="283" y="218"/>
                    </a:lnTo>
                    <a:lnTo>
                      <a:pt x="315" y="215"/>
                    </a:lnTo>
                    <a:lnTo>
                      <a:pt x="345" y="201"/>
                    </a:lnTo>
                    <a:close/>
                  </a:path>
                </a:pathLst>
              </a:custGeom>
              <a:solidFill>
                <a:srgbClr val="FFFFFF"/>
              </a:solidFill>
              <a:ln w="9525">
                <a:noFill/>
                <a:round/>
                <a:headEnd/>
                <a:tailEnd/>
              </a:ln>
            </p:spPr>
            <p:txBody>
              <a:bodyPr/>
              <a:lstStyle/>
              <a:p>
                <a:endParaRPr lang="en-US"/>
              </a:p>
            </p:txBody>
          </p:sp>
          <p:sp>
            <p:nvSpPr>
              <p:cNvPr id="40452" name="Freeform 477"/>
              <p:cNvSpPr>
                <a:spLocks/>
              </p:cNvSpPr>
              <p:nvPr/>
            </p:nvSpPr>
            <p:spPr bwMode="auto">
              <a:xfrm>
                <a:off x="5027" y="2158"/>
                <a:ext cx="22" cy="434"/>
              </a:xfrm>
              <a:custGeom>
                <a:avLst/>
                <a:gdLst>
                  <a:gd name="T0" fmla="*/ 0 w 100"/>
                  <a:gd name="T1" fmla="*/ 0 h 2007"/>
                  <a:gd name="T2" fmla="*/ 0 w 100"/>
                  <a:gd name="T3" fmla="*/ 0 h 2007"/>
                  <a:gd name="T4" fmla="*/ 0 w 100"/>
                  <a:gd name="T5" fmla="*/ 0 h 2007"/>
                  <a:gd name="T6" fmla="*/ 0 w 100"/>
                  <a:gd name="T7" fmla="*/ 0 h 2007"/>
                  <a:gd name="T8" fmla="*/ 0 w 100"/>
                  <a:gd name="T9" fmla="*/ 0 h 2007"/>
                  <a:gd name="T10" fmla="*/ 0 w 100"/>
                  <a:gd name="T11" fmla="*/ 0 h 2007"/>
                  <a:gd name="T12" fmla="*/ 0 w 100"/>
                  <a:gd name="T13" fmla="*/ 0 h 2007"/>
                  <a:gd name="T14" fmla="*/ 0 w 100"/>
                  <a:gd name="T15" fmla="*/ 0 h 2007"/>
                  <a:gd name="T16" fmla="*/ 0 w 100"/>
                  <a:gd name="T17" fmla="*/ 0 h 2007"/>
                  <a:gd name="T18" fmla="*/ 0 w 100"/>
                  <a:gd name="T19" fmla="*/ 0 h 2007"/>
                  <a:gd name="T20" fmla="*/ 0 w 100"/>
                  <a:gd name="T21" fmla="*/ 0 h 2007"/>
                  <a:gd name="T22" fmla="*/ 0 w 100"/>
                  <a:gd name="T23" fmla="*/ 0 h 2007"/>
                  <a:gd name="T24" fmla="*/ 0 w 100"/>
                  <a:gd name="T25" fmla="*/ 0 h 2007"/>
                  <a:gd name="T26" fmla="*/ 0 w 100"/>
                  <a:gd name="T27" fmla="*/ 0 h 2007"/>
                  <a:gd name="T28" fmla="*/ 0 w 100"/>
                  <a:gd name="T29" fmla="*/ 0 h 2007"/>
                  <a:gd name="T30" fmla="*/ 0 w 100"/>
                  <a:gd name="T31" fmla="*/ 0 h 2007"/>
                  <a:gd name="T32" fmla="*/ 0 w 100"/>
                  <a:gd name="T33" fmla="*/ 0 h 2007"/>
                  <a:gd name="T34" fmla="*/ 0 w 100"/>
                  <a:gd name="T35" fmla="*/ 0 h 2007"/>
                  <a:gd name="T36" fmla="*/ 0 w 100"/>
                  <a:gd name="T37" fmla="*/ 0 h 2007"/>
                  <a:gd name="T38" fmla="*/ 0 w 100"/>
                  <a:gd name="T39" fmla="*/ 0 h 200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00"/>
                  <a:gd name="T61" fmla="*/ 0 h 2007"/>
                  <a:gd name="T62" fmla="*/ 100 w 100"/>
                  <a:gd name="T63" fmla="*/ 2007 h 200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00" h="2007">
                    <a:moveTo>
                      <a:pt x="100" y="50"/>
                    </a:moveTo>
                    <a:lnTo>
                      <a:pt x="96" y="31"/>
                    </a:lnTo>
                    <a:lnTo>
                      <a:pt x="86" y="14"/>
                    </a:lnTo>
                    <a:lnTo>
                      <a:pt x="70" y="4"/>
                    </a:lnTo>
                    <a:lnTo>
                      <a:pt x="50" y="0"/>
                    </a:lnTo>
                    <a:lnTo>
                      <a:pt x="30" y="4"/>
                    </a:lnTo>
                    <a:lnTo>
                      <a:pt x="14" y="14"/>
                    </a:lnTo>
                    <a:lnTo>
                      <a:pt x="3" y="31"/>
                    </a:lnTo>
                    <a:lnTo>
                      <a:pt x="0" y="50"/>
                    </a:lnTo>
                    <a:lnTo>
                      <a:pt x="3" y="68"/>
                    </a:lnTo>
                    <a:lnTo>
                      <a:pt x="11" y="82"/>
                    </a:lnTo>
                    <a:lnTo>
                      <a:pt x="23" y="93"/>
                    </a:lnTo>
                    <a:lnTo>
                      <a:pt x="39" y="100"/>
                    </a:lnTo>
                    <a:lnTo>
                      <a:pt x="39" y="1999"/>
                    </a:lnTo>
                    <a:lnTo>
                      <a:pt x="70" y="2007"/>
                    </a:lnTo>
                    <a:lnTo>
                      <a:pt x="70" y="97"/>
                    </a:lnTo>
                    <a:lnTo>
                      <a:pt x="82" y="89"/>
                    </a:lnTo>
                    <a:lnTo>
                      <a:pt x="91" y="79"/>
                    </a:lnTo>
                    <a:lnTo>
                      <a:pt x="98" y="66"/>
                    </a:lnTo>
                    <a:lnTo>
                      <a:pt x="100" y="50"/>
                    </a:lnTo>
                    <a:close/>
                  </a:path>
                </a:pathLst>
              </a:custGeom>
              <a:solidFill>
                <a:srgbClr val="000000"/>
              </a:solidFill>
              <a:ln w="9525">
                <a:noFill/>
                <a:round/>
                <a:headEnd/>
                <a:tailEnd/>
              </a:ln>
            </p:spPr>
            <p:txBody>
              <a:bodyPr/>
              <a:lstStyle/>
              <a:p>
                <a:endParaRPr lang="en-US"/>
              </a:p>
            </p:txBody>
          </p:sp>
          <p:sp>
            <p:nvSpPr>
              <p:cNvPr id="40453" name="Rectangle 478"/>
              <p:cNvSpPr>
                <a:spLocks noChangeArrowheads="1"/>
              </p:cNvSpPr>
              <p:nvPr/>
            </p:nvSpPr>
            <p:spPr bwMode="auto">
              <a:xfrm>
                <a:off x="4592" y="2545"/>
                <a:ext cx="605" cy="1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454" name="Rectangle 479"/>
              <p:cNvSpPr>
                <a:spLocks noChangeArrowheads="1"/>
              </p:cNvSpPr>
              <p:nvPr/>
            </p:nvSpPr>
            <p:spPr bwMode="auto">
              <a:xfrm>
                <a:off x="4773" y="2414"/>
                <a:ext cx="3" cy="129"/>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455" name="Rectangle 480"/>
              <p:cNvSpPr>
                <a:spLocks noChangeArrowheads="1"/>
              </p:cNvSpPr>
              <p:nvPr/>
            </p:nvSpPr>
            <p:spPr bwMode="auto">
              <a:xfrm>
                <a:off x="4885" y="2414"/>
                <a:ext cx="4" cy="129"/>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456" name="Rectangle 481"/>
              <p:cNvSpPr>
                <a:spLocks noChangeArrowheads="1"/>
              </p:cNvSpPr>
              <p:nvPr/>
            </p:nvSpPr>
            <p:spPr bwMode="auto">
              <a:xfrm>
                <a:off x="4670" y="2414"/>
                <a:ext cx="4" cy="102"/>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457" name="Rectangle 482"/>
              <p:cNvSpPr>
                <a:spLocks noChangeArrowheads="1"/>
              </p:cNvSpPr>
              <p:nvPr/>
            </p:nvSpPr>
            <p:spPr bwMode="auto">
              <a:xfrm>
                <a:off x="5038" y="2414"/>
                <a:ext cx="4" cy="129"/>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458" name="Rectangle 483"/>
              <p:cNvSpPr>
                <a:spLocks noChangeArrowheads="1"/>
              </p:cNvSpPr>
              <p:nvPr/>
            </p:nvSpPr>
            <p:spPr bwMode="auto">
              <a:xfrm>
                <a:off x="5144" y="2414"/>
                <a:ext cx="4" cy="129"/>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459" name="Text Box 484"/>
              <p:cNvSpPr txBox="1">
                <a:spLocks noChangeArrowheads="1"/>
              </p:cNvSpPr>
              <p:nvPr/>
            </p:nvSpPr>
            <p:spPr bwMode="auto">
              <a:xfrm>
                <a:off x="4561" y="2639"/>
                <a:ext cx="662" cy="326"/>
              </a:xfrm>
              <a:prstGeom prst="rect">
                <a:avLst/>
              </a:prstGeom>
              <a:noFill/>
              <a:ln w="9525">
                <a:noFill/>
                <a:miter lim="800000"/>
                <a:headEnd/>
                <a:tailEnd/>
              </a:ln>
            </p:spPr>
            <p:txBody>
              <a:bodyPr>
                <a:spAutoFit/>
              </a:bodyPr>
              <a:lstStyle/>
              <a:p>
                <a:pPr algn="ctr">
                  <a:spcBef>
                    <a:spcPct val="50000"/>
                  </a:spcBef>
                </a:pPr>
                <a:r>
                  <a:rPr lang="en-US" sz="1000" b="1">
                    <a:latin typeface="Book Antiqua" pitchFamily="18" charset="0"/>
                  </a:rPr>
                  <a:t>Cooperative Extension</a:t>
                </a:r>
              </a:p>
            </p:txBody>
          </p:sp>
        </p:grpSp>
        <p:grpSp>
          <p:nvGrpSpPr>
            <p:cNvPr id="39948" name="Group 485"/>
            <p:cNvGrpSpPr>
              <a:grpSpLocks/>
            </p:cNvGrpSpPr>
            <p:nvPr/>
          </p:nvGrpSpPr>
          <p:grpSpPr bwMode="auto">
            <a:xfrm>
              <a:off x="5486400" y="2971800"/>
              <a:ext cx="1135063" cy="1161474"/>
              <a:chOff x="1152" y="432"/>
              <a:chExt cx="3552" cy="5275"/>
            </a:xfrm>
          </p:grpSpPr>
          <p:sp>
            <p:nvSpPr>
              <p:cNvPr id="40340" name="Freeform 486"/>
              <p:cNvSpPr>
                <a:spLocks/>
              </p:cNvSpPr>
              <p:nvPr/>
            </p:nvSpPr>
            <p:spPr bwMode="auto">
              <a:xfrm>
                <a:off x="1152" y="432"/>
                <a:ext cx="3552" cy="3409"/>
              </a:xfrm>
              <a:custGeom>
                <a:avLst/>
                <a:gdLst>
                  <a:gd name="T0" fmla="*/ 3552 w 3552"/>
                  <a:gd name="T1" fmla="*/ 1744 h 3409"/>
                  <a:gd name="T2" fmla="*/ 1870 w 3552"/>
                  <a:gd name="T3" fmla="*/ 3409 h 3409"/>
                  <a:gd name="T4" fmla="*/ 0 w 3552"/>
                  <a:gd name="T5" fmla="*/ 1849 h 3409"/>
                  <a:gd name="T6" fmla="*/ 1695 w 3552"/>
                  <a:gd name="T7" fmla="*/ 0 h 3409"/>
                  <a:gd name="T8" fmla="*/ 3552 w 3552"/>
                  <a:gd name="T9" fmla="*/ 1744 h 3409"/>
                  <a:gd name="T10" fmla="*/ 0 60000 65536"/>
                  <a:gd name="T11" fmla="*/ 0 60000 65536"/>
                  <a:gd name="T12" fmla="*/ 0 60000 65536"/>
                  <a:gd name="T13" fmla="*/ 0 60000 65536"/>
                  <a:gd name="T14" fmla="*/ 0 60000 65536"/>
                  <a:gd name="T15" fmla="*/ 0 w 3552"/>
                  <a:gd name="T16" fmla="*/ 0 h 3409"/>
                  <a:gd name="T17" fmla="*/ 3552 w 3552"/>
                  <a:gd name="T18" fmla="*/ 3409 h 3409"/>
                </a:gdLst>
                <a:ahLst/>
                <a:cxnLst>
                  <a:cxn ang="T10">
                    <a:pos x="T0" y="T1"/>
                  </a:cxn>
                  <a:cxn ang="T11">
                    <a:pos x="T2" y="T3"/>
                  </a:cxn>
                  <a:cxn ang="T12">
                    <a:pos x="T4" y="T5"/>
                  </a:cxn>
                  <a:cxn ang="T13">
                    <a:pos x="T6" y="T7"/>
                  </a:cxn>
                  <a:cxn ang="T14">
                    <a:pos x="T8" y="T9"/>
                  </a:cxn>
                </a:cxnLst>
                <a:rect l="T15" t="T16" r="T17" b="T18"/>
                <a:pathLst>
                  <a:path w="3552" h="3409">
                    <a:moveTo>
                      <a:pt x="3552" y="1744"/>
                    </a:moveTo>
                    <a:lnTo>
                      <a:pt x="1870" y="3409"/>
                    </a:lnTo>
                    <a:lnTo>
                      <a:pt x="0" y="1849"/>
                    </a:lnTo>
                    <a:lnTo>
                      <a:pt x="1695" y="0"/>
                    </a:lnTo>
                    <a:lnTo>
                      <a:pt x="3552" y="1744"/>
                    </a:lnTo>
                    <a:close/>
                  </a:path>
                </a:pathLst>
              </a:custGeom>
              <a:solidFill>
                <a:srgbClr val="3DEABA"/>
              </a:solidFill>
              <a:ln w="9525">
                <a:noFill/>
                <a:round/>
                <a:headEnd/>
                <a:tailEnd/>
              </a:ln>
            </p:spPr>
            <p:txBody>
              <a:bodyPr/>
              <a:lstStyle/>
              <a:p>
                <a:endParaRPr lang="en-US"/>
              </a:p>
            </p:txBody>
          </p:sp>
          <p:sp>
            <p:nvSpPr>
              <p:cNvPr id="40341" name="Freeform 487"/>
              <p:cNvSpPr>
                <a:spLocks/>
              </p:cNvSpPr>
              <p:nvPr/>
            </p:nvSpPr>
            <p:spPr bwMode="auto">
              <a:xfrm>
                <a:off x="1184" y="634"/>
                <a:ext cx="3416" cy="3103"/>
              </a:xfrm>
              <a:custGeom>
                <a:avLst/>
                <a:gdLst>
                  <a:gd name="T0" fmla="*/ 374 w 3416"/>
                  <a:gd name="T1" fmla="*/ 749 h 3103"/>
                  <a:gd name="T2" fmla="*/ 476 w 3416"/>
                  <a:gd name="T3" fmla="*/ 706 h 3103"/>
                  <a:gd name="T4" fmla="*/ 579 w 3416"/>
                  <a:gd name="T5" fmla="*/ 663 h 3103"/>
                  <a:gd name="T6" fmla="*/ 683 w 3416"/>
                  <a:gd name="T7" fmla="*/ 622 h 3103"/>
                  <a:gd name="T8" fmla="*/ 789 w 3416"/>
                  <a:gd name="T9" fmla="*/ 582 h 3103"/>
                  <a:gd name="T10" fmla="*/ 894 w 3416"/>
                  <a:gd name="T11" fmla="*/ 543 h 3103"/>
                  <a:gd name="T12" fmla="*/ 1001 w 3416"/>
                  <a:gd name="T13" fmla="*/ 506 h 3103"/>
                  <a:gd name="T14" fmla="*/ 1110 w 3416"/>
                  <a:gd name="T15" fmla="*/ 468 h 3103"/>
                  <a:gd name="T16" fmla="*/ 1221 w 3416"/>
                  <a:gd name="T17" fmla="*/ 430 h 3103"/>
                  <a:gd name="T18" fmla="*/ 1336 w 3416"/>
                  <a:gd name="T19" fmla="*/ 395 h 3103"/>
                  <a:gd name="T20" fmla="*/ 1452 w 3416"/>
                  <a:gd name="T21" fmla="*/ 359 h 3103"/>
                  <a:gd name="T22" fmla="*/ 1568 w 3416"/>
                  <a:gd name="T23" fmla="*/ 325 h 3103"/>
                  <a:gd name="T24" fmla="*/ 1686 w 3416"/>
                  <a:gd name="T25" fmla="*/ 291 h 3103"/>
                  <a:gd name="T26" fmla="*/ 1804 w 3416"/>
                  <a:gd name="T27" fmla="*/ 259 h 3103"/>
                  <a:gd name="T28" fmla="*/ 1924 w 3416"/>
                  <a:gd name="T29" fmla="*/ 229 h 3103"/>
                  <a:gd name="T30" fmla="*/ 2045 w 3416"/>
                  <a:gd name="T31" fmla="*/ 200 h 3103"/>
                  <a:gd name="T32" fmla="*/ 2170 w 3416"/>
                  <a:gd name="T33" fmla="*/ 171 h 3103"/>
                  <a:gd name="T34" fmla="*/ 2299 w 3416"/>
                  <a:gd name="T35" fmla="*/ 145 h 3103"/>
                  <a:gd name="T36" fmla="*/ 2430 w 3416"/>
                  <a:gd name="T37" fmla="*/ 120 h 3103"/>
                  <a:gd name="T38" fmla="*/ 2562 w 3416"/>
                  <a:gd name="T39" fmla="*/ 95 h 3103"/>
                  <a:gd name="T40" fmla="*/ 2694 w 3416"/>
                  <a:gd name="T41" fmla="*/ 73 h 3103"/>
                  <a:gd name="T42" fmla="*/ 2826 w 3416"/>
                  <a:gd name="T43" fmla="*/ 53 h 3103"/>
                  <a:gd name="T44" fmla="*/ 2960 w 3416"/>
                  <a:gd name="T45" fmla="*/ 36 h 3103"/>
                  <a:gd name="T46" fmla="*/ 3096 w 3416"/>
                  <a:gd name="T47" fmla="*/ 20 h 3103"/>
                  <a:gd name="T48" fmla="*/ 3200 w 3416"/>
                  <a:gd name="T49" fmla="*/ 9 h 3103"/>
                  <a:gd name="T50" fmla="*/ 3263 w 3416"/>
                  <a:gd name="T51" fmla="*/ 7 h 3103"/>
                  <a:gd name="T52" fmla="*/ 3318 w 3416"/>
                  <a:gd name="T53" fmla="*/ 5 h 3103"/>
                  <a:gd name="T54" fmla="*/ 3379 w 3416"/>
                  <a:gd name="T55" fmla="*/ 2 h 3103"/>
                  <a:gd name="T56" fmla="*/ 2771 w 3416"/>
                  <a:gd name="T57" fmla="*/ 3069 h 3103"/>
                  <a:gd name="T58" fmla="*/ 2678 w 3416"/>
                  <a:gd name="T59" fmla="*/ 3075 h 3103"/>
                  <a:gd name="T60" fmla="*/ 2535 w 3416"/>
                  <a:gd name="T61" fmla="*/ 3023 h 3103"/>
                  <a:gd name="T62" fmla="*/ 2390 w 3416"/>
                  <a:gd name="T63" fmla="*/ 2975 h 3103"/>
                  <a:gd name="T64" fmla="*/ 2247 w 3416"/>
                  <a:gd name="T65" fmla="*/ 2932 h 3103"/>
                  <a:gd name="T66" fmla="*/ 2104 w 3416"/>
                  <a:gd name="T67" fmla="*/ 2893 h 3103"/>
                  <a:gd name="T68" fmla="*/ 1961 w 3416"/>
                  <a:gd name="T69" fmla="*/ 2859 h 3103"/>
                  <a:gd name="T70" fmla="*/ 1820 w 3416"/>
                  <a:gd name="T71" fmla="*/ 2830 h 3103"/>
                  <a:gd name="T72" fmla="*/ 1677 w 3416"/>
                  <a:gd name="T73" fmla="*/ 2805 h 3103"/>
                  <a:gd name="T74" fmla="*/ 1557 w 3416"/>
                  <a:gd name="T75" fmla="*/ 2787 h 3103"/>
                  <a:gd name="T76" fmla="*/ 1464 w 3416"/>
                  <a:gd name="T77" fmla="*/ 2776 h 3103"/>
                  <a:gd name="T78" fmla="*/ 1378 w 3416"/>
                  <a:gd name="T79" fmla="*/ 2766 h 3103"/>
                  <a:gd name="T80" fmla="*/ 1298 w 3416"/>
                  <a:gd name="T81" fmla="*/ 2757 h 3103"/>
                  <a:gd name="T82" fmla="*/ 1219 w 3416"/>
                  <a:gd name="T83" fmla="*/ 2750 h 3103"/>
                  <a:gd name="T84" fmla="*/ 1141 w 3416"/>
                  <a:gd name="T85" fmla="*/ 2746 h 3103"/>
                  <a:gd name="T86" fmla="*/ 1057 w 3416"/>
                  <a:gd name="T87" fmla="*/ 2744 h 3103"/>
                  <a:gd name="T88" fmla="*/ 967 w 3416"/>
                  <a:gd name="T89" fmla="*/ 2744 h 3103"/>
                  <a:gd name="T90" fmla="*/ 0 w 3416"/>
                  <a:gd name="T91" fmla="*/ 922 h 3103"/>
                  <a:gd name="T92" fmla="*/ 29 w 3416"/>
                  <a:gd name="T93" fmla="*/ 908 h 3103"/>
                  <a:gd name="T94" fmla="*/ 68 w 3416"/>
                  <a:gd name="T95" fmla="*/ 890 h 3103"/>
                  <a:gd name="T96" fmla="*/ 113 w 3416"/>
                  <a:gd name="T97" fmla="*/ 868 h 3103"/>
                  <a:gd name="T98" fmla="*/ 161 w 3416"/>
                  <a:gd name="T99" fmla="*/ 845 h 3103"/>
                  <a:gd name="T100" fmla="*/ 209 w 3416"/>
                  <a:gd name="T101" fmla="*/ 822 h 3103"/>
                  <a:gd name="T102" fmla="*/ 256 w 3416"/>
                  <a:gd name="T103" fmla="*/ 800 h 3103"/>
                  <a:gd name="T104" fmla="*/ 295 w 3416"/>
                  <a:gd name="T105" fmla="*/ 782 h 3103"/>
                  <a:gd name="T106" fmla="*/ 324 w 3416"/>
                  <a:gd name="T107" fmla="*/ 770 h 310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416"/>
                  <a:gd name="T163" fmla="*/ 0 h 3103"/>
                  <a:gd name="T164" fmla="*/ 3416 w 3416"/>
                  <a:gd name="T165" fmla="*/ 3103 h 310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416" h="3103">
                    <a:moveTo>
                      <a:pt x="324" y="770"/>
                    </a:moveTo>
                    <a:lnTo>
                      <a:pt x="374" y="749"/>
                    </a:lnTo>
                    <a:lnTo>
                      <a:pt x="426" y="727"/>
                    </a:lnTo>
                    <a:lnTo>
                      <a:pt x="476" y="706"/>
                    </a:lnTo>
                    <a:lnTo>
                      <a:pt x="528" y="684"/>
                    </a:lnTo>
                    <a:lnTo>
                      <a:pt x="579" y="663"/>
                    </a:lnTo>
                    <a:lnTo>
                      <a:pt x="631" y="643"/>
                    </a:lnTo>
                    <a:lnTo>
                      <a:pt x="683" y="622"/>
                    </a:lnTo>
                    <a:lnTo>
                      <a:pt x="737" y="602"/>
                    </a:lnTo>
                    <a:lnTo>
                      <a:pt x="789" y="582"/>
                    </a:lnTo>
                    <a:lnTo>
                      <a:pt x="840" y="563"/>
                    </a:lnTo>
                    <a:lnTo>
                      <a:pt x="894" y="543"/>
                    </a:lnTo>
                    <a:lnTo>
                      <a:pt x="948" y="523"/>
                    </a:lnTo>
                    <a:lnTo>
                      <a:pt x="1001" y="506"/>
                    </a:lnTo>
                    <a:lnTo>
                      <a:pt x="1055" y="486"/>
                    </a:lnTo>
                    <a:lnTo>
                      <a:pt x="1110" y="468"/>
                    </a:lnTo>
                    <a:lnTo>
                      <a:pt x="1164" y="450"/>
                    </a:lnTo>
                    <a:lnTo>
                      <a:pt x="1221" y="430"/>
                    </a:lnTo>
                    <a:lnTo>
                      <a:pt x="1278" y="413"/>
                    </a:lnTo>
                    <a:lnTo>
                      <a:pt x="1336" y="395"/>
                    </a:lnTo>
                    <a:lnTo>
                      <a:pt x="1393" y="377"/>
                    </a:lnTo>
                    <a:lnTo>
                      <a:pt x="1452" y="359"/>
                    </a:lnTo>
                    <a:lnTo>
                      <a:pt x="1509" y="341"/>
                    </a:lnTo>
                    <a:lnTo>
                      <a:pt x="1568" y="325"/>
                    </a:lnTo>
                    <a:lnTo>
                      <a:pt x="1627" y="307"/>
                    </a:lnTo>
                    <a:lnTo>
                      <a:pt x="1686" y="291"/>
                    </a:lnTo>
                    <a:lnTo>
                      <a:pt x="1745" y="275"/>
                    </a:lnTo>
                    <a:lnTo>
                      <a:pt x="1804" y="259"/>
                    </a:lnTo>
                    <a:lnTo>
                      <a:pt x="1865" y="245"/>
                    </a:lnTo>
                    <a:lnTo>
                      <a:pt x="1924" y="229"/>
                    </a:lnTo>
                    <a:lnTo>
                      <a:pt x="1984" y="214"/>
                    </a:lnTo>
                    <a:lnTo>
                      <a:pt x="2045" y="200"/>
                    </a:lnTo>
                    <a:lnTo>
                      <a:pt x="2106" y="186"/>
                    </a:lnTo>
                    <a:lnTo>
                      <a:pt x="2170" y="171"/>
                    </a:lnTo>
                    <a:lnTo>
                      <a:pt x="2235" y="157"/>
                    </a:lnTo>
                    <a:lnTo>
                      <a:pt x="2299" y="145"/>
                    </a:lnTo>
                    <a:lnTo>
                      <a:pt x="2365" y="132"/>
                    </a:lnTo>
                    <a:lnTo>
                      <a:pt x="2430" y="120"/>
                    </a:lnTo>
                    <a:lnTo>
                      <a:pt x="2496" y="107"/>
                    </a:lnTo>
                    <a:lnTo>
                      <a:pt x="2562" y="95"/>
                    </a:lnTo>
                    <a:lnTo>
                      <a:pt x="2628" y="84"/>
                    </a:lnTo>
                    <a:lnTo>
                      <a:pt x="2694" y="73"/>
                    </a:lnTo>
                    <a:lnTo>
                      <a:pt x="2760" y="64"/>
                    </a:lnTo>
                    <a:lnTo>
                      <a:pt x="2826" y="53"/>
                    </a:lnTo>
                    <a:lnTo>
                      <a:pt x="2894" y="45"/>
                    </a:lnTo>
                    <a:lnTo>
                      <a:pt x="2960" y="36"/>
                    </a:lnTo>
                    <a:lnTo>
                      <a:pt x="3028" y="27"/>
                    </a:lnTo>
                    <a:lnTo>
                      <a:pt x="3096" y="20"/>
                    </a:lnTo>
                    <a:lnTo>
                      <a:pt x="3164" y="12"/>
                    </a:lnTo>
                    <a:lnTo>
                      <a:pt x="3200" y="9"/>
                    </a:lnTo>
                    <a:lnTo>
                      <a:pt x="3232" y="7"/>
                    </a:lnTo>
                    <a:lnTo>
                      <a:pt x="3263" y="7"/>
                    </a:lnTo>
                    <a:lnTo>
                      <a:pt x="3289" y="5"/>
                    </a:lnTo>
                    <a:lnTo>
                      <a:pt x="3318" y="5"/>
                    </a:lnTo>
                    <a:lnTo>
                      <a:pt x="3347" y="3"/>
                    </a:lnTo>
                    <a:lnTo>
                      <a:pt x="3379" y="2"/>
                    </a:lnTo>
                    <a:lnTo>
                      <a:pt x="3416" y="0"/>
                    </a:lnTo>
                    <a:lnTo>
                      <a:pt x="2771" y="3069"/>
                    </a:lnTo>
                    <a:lnTo>
                      <a:pt x="2750" y="3103"/>
                    </a:lnTo>
                    <a:lnTo>
                      <a:pt x="2678" y="3075"/>
                    </a:lnTo>
                    <a:lnTo>
                      <a:pt x="2607" y="3048"/>
                    </a:lnTo>
                    <a:lnTo>
                      <a:pt x="2535" y="3023"/>
                    </a:lnTo>
                    <a:lnTo>
                      <a:pt x="2462" y="2998"/>
                    </a:lnTo>
                    <a:lnTo>
                      <a:pt x="2390" y="2975"/>
                    </a:lnTo>
                    <a:lnTo>
                      <a:pt x="2319" y="2953"/>
                    </a:lnTo>
                    <a:lnTo>
                      <a:pt x="2247" y="2932"/>
                    </a:lnTo>
                    <a:lnTo>
                      <a:pt x="2176" y="2912"/>
                    </a:lnTo>
                    <a:lnTo>
                      <a:pt x="2104" y="2893"/>
                    </a:lnTo>
                    <a:lnTo>
                      <a:pt x="2033" y="2876"/>
                    </a:lnTo>
                    <a:lnTo>
                      <a:pt x="1961" y="2859"/>
                    </a:lnTo>
                    <a:lnTo>
                      <a:pt x="1890" y="2844"/>
                    </a:lnTo>
                    <a:lnTo>
                      <a:pt x="1820" y="2830"/>
                    </a:lnTo>
                    <a:lnTo>
                      <a:pt x="1748" y="2818"/>
                    </a:lnTo>
                    <a:lnTo>
                      <a:pt x="1677" y="2805"/>
                    </a:lnTo>
                    <a:lnTo>
                      <a:pt x="1607" y="2794"/>
                    </a:lnTo>
                    <a:lnTo>
                      <a:pt x="1557" y="2787"/>
                    </a:lnTo>
                    <a:lnTo>
                      <a:pt x="1509" y="2782"/>
                    </a:lnTo>
                    <a:lnTo>
                      <a:pt x="1464" y="2776"/>
                    </a:lnTo>
                    <a:lnTo>
                      <a:pt x="1421" y="2769"/>
                    </a:lnTo>
                    <a:lnTo>
                      <a:pt x="1378" y="2766"/>
                    </a:lnTo>
                    <a:lnTo>
                      <a:pt x="1339" y="2760"/>
                    </a:lnTo>
                    <a:lnTo>
                      <a:pt x="1298" y="2757"/>
                    </a:lnTo>
                    <a:lnTo>
                      <a:pt x="1259" y="2753"/>
                    </a:lnTo>
                    <a:lnTo>
                      <a:pt x="1219" y="2750"/>
                    </a:lnTo>
                    <a:lnTo>
                      <a:pt x="1180" y="2748"/>
                    </a:lnTo>
                    <a:lnTo>
                      <a:pt x="1141" y="2746"/>
                    </a:lnTo>
                    <a:lnTo>
                      <a:pt x="1100" y="2744"/>
                    </a:lnTo>
                    <a:lnTo>
                      <a:pt x="1057" y="2744"/>
                    </a:lnTo>
                    <a:lnTo>
                      <a:pt x="1014" y="2744"/>
                    </a:lnTo>
                    <a:lnTo>
                      <a:pt x="967" y="2744"/>
                    </a:lnTo>
                    <a:lnTo>
                      <a:pt x="919" y="2746"/>
                    </a:lnTo>
                    <a:lnTo>
                      <a:pt x="0" y="922"/>
                    </a:lnTo>
                    <a:lnTo>
                      <a:pt x="13" y="916"/>
                    </a:lnTo>
                    <a:lnTo>
                      <a:pt x="29" y="908"/>
                    </a:lnTo>
                    <a:lnTo>
                      <a:pt x="47" y="899"/>
                    </a:lnTo>
                    <a:lnTo>
                      <a:pt x="68" y="890"/>
                    </a:lnTo>
                    <a:lnTo>
                      <a:pt x="90" y="879"/>
                    </a:lnTo>
                    <a:lnTo>
                      <a:pt x="113" y="868"/>
                    </a:lnTo>
                    <a:lnTo>
                      <a:pt x="136" y="856"/>
                    </a:lnTo>
                    <a:lnTo>
                      <a:pt x="161" y="845"/>
                    </a:lnTo>
                    <a:lnTo>
                      <a:pt x="186" y="832"/>
                    </a:lnTo>
                    <a:lnTo>
                      <a:pt x="209" y="822"/>
                    </a:lnTo>
                    <a:lnTo>
                      <a:pt x="233" y="811"/>
                    </a:lnTo>
                    <a:lnTo>
                      <a:pt x="256" y="800"/>
                    </a:lnTo>
                    <a:lnTo>
                      <a:pt x="275" y="791"/>
                    </a:lnTo>
                    <a:lnTo>
                      <a:pt x="295" y="782"/>
                    </a:lnTo>
                    <a:lnTo>
                      <a:pt x="311" y="775"/>
                    </a:lnTo>
                    <a:lnTo>
                      <a:pt x="324" y="770"/>
                    </a:lnTo>
                    <a:close/>
                  </a:path>
                </a:pathLst>
              </a:custGeom>
              <a:solidFill>
                <a:srgbClr val="CCF7E8"/>
              </a:solidFill>
              <a:ln w="9525">
                <a:noFill/>
                <a:round/>
                <a:headEnd/>
                <a:tailEnd/>
              </a:ln>
            </p:spPr>
            <p:txBody>
              <a:bodyPr/>
              <a:lstStyle/>
              <a:p>
                <a:endParaRPr lang="en-US"/>
              </a:p>
            </p:txBody>
          </p:sp>
          <p:sp>
            <p:nvSpPr>
              <p:cNvPr id="40342" name="Freeform 488"/>
              <p:cNvSpPr>
                <a:spLocks/>
              </p:cNvSpPr>
              <p:nvPr/>
            </p:nvSpPr>
            <p:spPr bwMode="auto">
              <a:xfrm>
                <a:off x="3063" y="2731"/>
                <a:ext cx="411" cy="84"/>
              </a:xfrm>
              <a:custGeom>
                <a:avLst/>
                <a:gdLst>
                  <a:gd name="T0" fmla="*/ 411 w 411"/>
                  <a:gd name="T1" fmla="*/ 2 h 84"/>
                  <a:gd name="T2" fmla="*/ 241 w 411"/>
                  <a:gd name="T3" fmla="*/ 0 h 84"/>
                  <a:gd name="T4" fmla="*/ 229 w 411"/>
                  <a:gd name="T5" fmla="*/ 18 h 84"/>
                  <a:gd name="T6" fmla="*/ 0 w 411"/>
                  <a:gd name="T7" fmla="*/ 18 h 84"/>
                  <a:gd name="T8" fmla="*/ 0 w 411"/>
                  <a:gd name="T9" fmla="*/ 83 h 84"/>
                  <a:gd name="T10" fmla="*/ 411 w 411"/>
                  <a:gd name="T11" fmla="*/ 84 h 84"/>
                  <a:gd name="T12" fmla="*/ 411 w 411"/>
                  <a:gd name="T13" fmla="*/ 2 h 84"/>
                  <a:gd name="T14" fmla="*/ 0 60000 65536"/>
                  <a:gd name="T15" fmla="*/ 0 60000 65536"/>
                  <a:gd name="T16" fmla="*/ 0 60000 65536"/>
                  <a:gd name="T17" fmla="*/ 0 60000 65536"/>
                  <a:gd name="T18" fmla="*/ 0 60000 65536"/>
                  <a:gd name="T19" fmla="*/ 0 60000 65536"/>
                  <a:gd name="T20" fmla="*/ 0 60000 65536"/>
                  <a:gd name="T21" fmla="*/ 0 w 411"/>
                  <a:gd name="T22" fmla="*/ 0 h 84"/>
                  <a:gd name="T23" fmla="*/ 411 w 411"/>
                  <a:gd name="T24" fmla="*/ 84 h 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1" h="84">
                    <a:moveTo>
                      <a:pt x="411" y="2"/>
                    </a:moveTo>
                    <a:lnTo>
                      <a:pt x="241" y="0"/>
                    </a:lnTo>
                    <a:lnTo>
                      <a:pt x="229" y="18"/>
                    </a:lnTo>
                    <a:lnTo>
                      <a:pt x="0" y="18"/>
                    </a:lnTo>
                    <a:lnTo>
                      <a:pt x="0" y="83"/>
                    </a:lnTo>
                    <a:lnTo>
                      <a:pt x="411" y="84"/>
                    </a:lnTo>
                    <a:lnTo>
                      <a:pt x="411" y="2"/>
                    </a:lnTo>
                    <a:close/>
                  </a:path>
                </a:pathLst>
              </a:custGeom>
              <a:solidFill>
                <a:srgbClr val="AFDBCC"/>
              </a:solidFill>
              <a:ln w="9525">
                <a:noFill/>
                <a:round/>
                <a:headEnd/>
                <a:tailEnd/>
              </a:ln>
            </p:spPr>
            <p:txBody>
              <a:bodyPr/>
              <a:lstStyle/>
              <a:p>
                <a:endParaRPr lang="en-US"/>
              </a:p>
            </p:txBody>
          </p:sp>
          <p:sp>
            <p:nvSpPr>
              <p:cNvPr id="40343" name="Freeform 489"/>
              <p:cNvSpPr>
                <a:spLocks/>
              </p:cNvSpPr>
              <p:nvPr/>
            </p:nvSpPr>
            <p:spPr bwMode="auto">
              <a:xfrm>
                <a:off x="3707" y="1039"/>
                <a:ext cx="414" cy="306"/>
              </a:xfrm>
              <a:custGeom>
                <a:avLst/>
                <a:gdLst>
                  <a:gd name="T0" fmla="*/ 284 w 414"/>
                  <a:gd name="T1" fmla="*/ 54 h 306"/>
                  <a:gd name="T2" fmla="*/ 300 w 414"/>
                  <a:gd name="T3" fmla="*/ 54 h 306"/>
                  <a:gd name="T4" fmla="*/ 316 w 414"/>
                  <a:gd name="T5" fmla="*/ 54 h 306"/>
                  <a:gd name="T6" fmla="*/ 332 w 414"/>
                  <a:gd name="T7" fmla="*/ 54 h 306"/>
                  <a:gd name="T8" fmla="*/ 346 w 414"/>
                  <a:gd name="T9" fmla="*/ 51 h 306"/>
                  <a:gd name="T10" fmla="*/ 361 w 414"/>
                  <a:gd name="T11" fmla="*/ 49 h 306"/>
                  <a:gd name="T12" fmla="*/ 373 w 414"/>
                  <a:gd name="T13" fmla="*/ 43 h 306"/>
                  <a:gd name="T14" fmla="*/ 387 w 414"/>
                  <a:gd name="T15" fmla="*/ 34 h 306"/>
                  <a:gd name="T16" fmla="*/ 380 w 414"/>
                  <a:gd name="T17" fmla="*/ 58 h 306"/>
                  <a:gd name="T18" fmla="*/ 377 w 414"/>
                  <a:gd name="T19" fmla="*/ 126 h 306"/>
                  <a:gd name="T20" fmla="*/ 393 w 414"/>
                  <a:gd name="T21" fmla="*/ 201 h 306"/>
                  <a:gd name="T22" fmla="*/ 411 w 414"/>
                  <a:gd name="T23" fmla="*/ 268 h 306"/>
                  <a:gd name="T24" fmla="*/ 396 w 414"/>
                  <a:gd name="T25" fmla="*/ 301 h 306"/>
                  <a:gd name="T26" fmla="*/ 361 w 414"/>
                  <a:gd name="T27" fmla="*/ 306 h 306"/>
                  <a:gd name="T28" fmla="*/ 323 w 414"/>
                  <a:gd name="T29" fmla="*/ 302 h 306"/>
                  <a:gd name="T30" fmla="*/ 286 w 414"/>
                  <a:gd name="T31" fmla="*/ 292 h 306"/>
                  <a:gd name="T32" fmla="*/ 248 w 414"/>
                  <a:gd name="T33" fmla="*/ 279 h 306"/>
                  <a:gd name="T34" fmla="*/ 210 w 414"/>
                  <a:gd name="T35" fmla="*/ 267 h 306"/>
                  <a:gd name="T36" fmla="*/ 175 w 414"/>
                  <a:gd name="T37" fmla="*/ 254 h 306"/>
                  <a:gd name="T38" fmla="*/ 139 w 414"/>
                  <a:gd name="T39" fmla="*/ 247 h 306"/>
                  <a:gd name="T40" fmla="*/ 116 w 414"/>
                  <a:gd name="T41" fmla="*/ 245 h 306"/>
                  <a:gd name="T42" fmla="*/ 100 w 414"/>
                  <a:gd name="T43" fmla="*/ 247 h 306"/>
                  <a:gd name="T44" fmla="*/ 84 w 414"/>
                  <a:gd name="T45" fmla="*/ 251 h 306"/>
                  <a:gd name="T46" fmla="*/ 67 w 414"/>
                  <a:gd name="T47" fmla="*/ 254 h 306"/>
                  <a:gd name="T48" fmla="*/ 48 w 414"/>
                  <a:gd name="T49" fmla="*/ 263 h 306"/>
                  <a:gd name="T50" fmla="*/ 26 w 414"/>
                  <a:gd name="T51" fmla="*/ 276 h 306"/>
                  <a:gd name="T52" fmla="*/ 12 w 414"/>
                  <a:gd name="T53" fmla="*/ 226 h 306"/>
                  <a:gd name="T54" fmla="*/ 1 w 414"/>
                  <a:gd name="T55" fmla="*/ 81 h 306"/>
                  <a:gd name="T56" fmla="*/ 33 w 414"/>
                  <a:gd name="T57" fmla="*/ 6 h 306"/>
                  <a:gd name="T58" fmla="*/ 103 w 414"/>
                  <a:gd name="T59" fmla="*/ 2 h 306"/>
                  <a:gd name="T60" fmla="*/ 175 w 414"/>
                  <a:gd name="T61" fmla="*/ 20 h 306"/>
                  <a:gd name="T62" fmla="*/ 243 w 414"/>
                  <a:gd name="T63" fmla="*/ 43 h 30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14"/>
                  <a:gd name="T97" fmla="*/ 0 h 306"/>
                  <a:gd name="T98" fmla="*/ 414 w 414"/>
                  <a:gd name="T99" fmla="*/ 306 h 30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14" h="306">
                    <a:moveTo>
                      <a:pt x="277" y="52"/>
                    </a:moveTo>
                    <a:lnTo>
                      <a:pt x="284" y="54"/>
                    </a:lnTo>
                    <a:lnTo>
                      <a:pt x="291" y="54"/>
                    </a:lnTo>
                    <a:lnTo>
                      <a:pt x="300" y="54"/>
                    </a:lnTo>
                    <a:lnTo>
                      <a:pt x="307" y="54"/>
                    </a:lnTo>
                    <a:lnTo>
                      <a:pt x="316" y="54"/>
                    </a:lnTo>
                    <a:lnTo>
                      <a:pt x="323" y="54"/>
                    </a:lnTo>
                    <a:lnTo>
                      <a:pt x="332" y="54"/>
                    </a:lnTo>
                    <a:lnTo>
                      <a:pt x="339" y="52"/>
                    </a:lnTo>
                    <a:lnTo>
                      <a:pt x="346" y="51"/>
                    </a:lnTo>
                    <a:lnTo>
                      <a:pt x="353" y="51"/>
                    </a:lnTo>
                    <a:lnTo>
                      <a:pt x="361" y="49"/>
                    </a:lnTo>
                    <a:lnTo>
                      <a:pt x="368" y="45"/>
                    </a:lnTo>
                    <a:lnTo>
                      <a:pt x="373" y="43"/>
                    </a:lnTo>
                    <a:lnTo>
                      <a:pt x="380" y="40"/>
                    </a:lnTo>
                    <a:lnTo>
                      <a:pt x="387" y="34"/>
                    </a:lnTo>
                    <a:lnTo>
                      <a:pt x="395" y="31"/>
                    </a:lnTo>
                    <a:lnTo>
                      <a:pt x="380" y="58"/>
                    </a:lnTo>
                    <a:lnTo>
                      <a:pt x="375" y="90"/>
                    </a:lnTo>
                    <a:lnTo>
                      <a:pt x="377" y="126"/>
                    </a:lnTo>
                    <a:lnTo>
                      <a:pt x="384" y="163"/>
                    </a:lnTo>
                    <a:lnTo>
                      <a:pt x="393" y="201"/>
                    </a:lnTo>
                    <a:lnTo>
                      <a:pt x="404" y="236"/>
                    </a:lnTo>
                    <a:lnTo>
                      <a:pt x="411" y="268"/>
                    </a:lnTo>
                    <a:lnTo>
                      <a:pt x="414" y="295"/>
                    </a:lnTo>
                    <a:lnTo>
                      <a:pt x="396" y="301"/>
                    </a:lnTo>
                    <a:lnTo>
                      <a:pt x="378" y="304"/>
                    </a:lnTo>
                    <a:lnTo>
                      <a:pt x="361" y="306"/>
                    </a:lnTo>
                    <a:lnTo>
                      <a:pt x="343" y="304"/>
                    </a:lnTo>
                    <a:lnTo>
                      <a:pt x="323" y="302"/>
                    </a:lnTo>
                    <a:lnTo>
                      <a:pt x="305" y="297"/>
                    </a:lnTo>
                    <a:lnTo>
                      <a:pt x="286" y="292"/>
                    </a:lnTo>
                    <a:lnTo>
                      <a:pt x="268" y="286"/>
                    </a:lnTo>
                    <a:lnTo>
                      <a:pt x="248" y="279"/>
                    </a:lnTo>
                    <a:lnTo>
                      <a:pt x="230" y="274"/>
                    </a:lnTo>
                    <a:lnTo>
                      <a:pt x="210" y="267"/>
                    </a:lnTo>
                    <a:lnTo>
                      <a:pt x="193" y="260"/>
                    </a:lnTo>
                    <a:lnTo>
                      <a:pt x="175" y="254"/>
                    </a:lnTo>
                    <a:lnTo>
                      <a:pt x="157" y="251"/>
                    </a:lnTo>
                    <a:lnTo>
                      <a:pt x="139" y="247"/>
                    </a:lnTo>
                    <a:lnTo>
                      <a:pt x="123" y="245"/>
                    </a:lnTo>
                    <a:lnTo>
                      <a:pt x="116" y="245"/>
                    </a:lnTo>
                    <a:lnTo>
                      <a:pt x="107" y="245"/>
                    </a:lnTo>
                    <a:lnTo>
                      <a:pt x="100" y="247"/>
                    </a:lnTo>
                    <a:lnTo>
                      <a:pt x="91" y="249"/>
                    </a:lnTo>
                    <a:lnTo>
                      <a:pt x="84" y="251"/>
                    </a:lnTo>
                    <a:lnTo>
                      <a:pt x="75" y="252"/>
                    </a:lnTo>
                    <a:lnTo>
                      <a:pt x="67" y="254"/>
                    </a:lnTo>
                    <a:lnTo>
                      <a:pt x="58" y="258"/>
                    </a:lnTo>
                    <a:lnTo>
                      <a:pt x="48" y="263"/>
                    </a:lnTo>
                    <a:lnTo>
                      <a:pt x="37" y="268"/>
                    </a:lnTo>
                    <a:lnTo>
                      <a:pt x="26" y="276"/>
                    </a:lnTo>
                    <a:lnTo>
                      <a:pt x="14" y="285"/>
                    </a:lnTo>
                    <a:lnTo>
                      <a:pt x="12" y="226"/>
                    </a:lnTo>
                    <a:lnTo>
                      <a:pt x="7" y="152"/>
                    </a:lnTo>
                    <a:lnTo>
                      <a:pt x="1" y="81"/>
                    </a:lnTo>
                    <a:lnTo>
                      <a:pt x="0" y="22"/>
                    </a:lnTo>
                    <a:lnTo>
                      <a:pt x="33" y="6"/>
                    </a:lnTo>
                    <a:lnTo>
                      <a:pt x="67" y="0"/>
                    </a:lnTo>
                    <a:lnTo>
                      <a:pt x="103" y="2"/>
                    </a:lnTo>
                    <a:lnTo>
                      <a:pt x="139" y="9"/>
                    </a:lnTo>
                    <a:lnTo>
                      <a:pt x="175" y="20"/>
                    </a:lnTo>
                    <a:lnTo>
                      <a:pt x="209" y="33"/>
                    </a:lnTo>
                    <a:lnTo>
                      <a:pt x="243" y="43"/>
                    </a:lnTo>
                    <a:lnTo>
                      <a:pt x="277" y="52"/>
                    </a:lnTo>
                    <a:close/>
                  </a:path>
                </a:pathLst>
              </a:custGeom>
              <a:solidFill>
                <a:srgbClr val="AFDBCC"/>
              </a:solidFill>
              <a:ln w="9525">
                <a:noFill/>
                <a:round/>
                <a:headEnd/>
                <a:tailEnd/>
              </a:ln>
            </p:spPr>
            <p:txBody>
              <a:bodyPr/>
              <a:lstStyle/>
              <a:p>
                <a:endParaRPr lang="en-US"/>
              </a:p>
            </p:txBody>
          </p:sp>
          <p:sp>
            <p:nvSpPr>
              <p:cNvPr id="40344" name="Freeform 490"/>
              <p:cNvSpPr>
                <a:spLocks/>
              </p:cNvSpPr>
              <p:nvPr/>
            </p:nvSpPr>
            <p:spPr bwMode="auto">
              <a:xfrm>
                <a:off x="1860" y="2896"/>
                <a:ext cx="1891" cy="71"/>
              </a:xfrm>
              <a:custGeom>
                <a:avLst/>
                <a:gdLst>
                  <a:gd name="T0" fmla="*/ 0 w 1891"/>
                  <a:gd name="T1" fmla="*/ 0 h 71"/>
                  <a:gd name="T2" fmla="*/ 36 w 1891"/>
                  <a:gd name="T3" fmla="*/ 71 h 71"/>
                  <a:gd name="T4" fmla="*/ 1891 w 1891"/>
                  <a:gd name="T5" fmla="*/ 36 h 71"/>
                  <a:gd name="T6" fmla="*/ 0 w 1891"/>
                  <a:gd name="T7" fmla="*/ 0 h 71"/>
                  <a:gd name="T8" fmla="*/ 0 60000 65536"/>
                  <a:gd name="T9" fmla="*/ 0 60000 65536"/>
                  <a:gd name="T10" fmla="*/ 0 60000 65536"/>
                  <a:gd name="T11" fmla="*/ 0 60000 65536"/>
                  <a:gd name="T12" fmla="*/ 0 w 1891"/>
                  <a:gd name="T13" fmla="*/ 0 h 71"/>
                  <a:gd name="T14" fmla="*/ 1891 w 1891"/>
                  <a:gd name="T15" fmla="*/ 71 h 71"/>
                </a:gdLst>
                <a:ahLst/>
                <a:cxnLst>
                  <a:cxn ang="T8">
                    <a:pos x="T0" y="T1"/>
                  </a:cxn>
                  <a:cxn ang="T9">
                    <a:pos x="T2" y="T3"/>
                  </a:cxn>
                  <a:cxn ang="T10">
                    <a:pos x="T4" y="T5"/>
                  </a:cxn>
                  <a:cxn ang="T11">
                    <a:pos x="T6" y="T7"/>
                  </a:cxn>
                </a:cxnLst>
                <a:rect l="T12" t="T13" r="T14" b="T15"/>
                <a:pathLst>
                  <a:path w="1891" h="71">
                    <a:moveTo>
                      <a:pt x="0" y="0"/>
                    </a:moveTo>
                    <a:lnTo>
                      <a:pt x="36" y="71"/>
                    </a:lnTo>
                    <a:lnTo>
                      <a:pt x="1891" y="36"/>
                    </a:lnTo>
                    <a:lnTo>
                      <a:pt x="0" y="0"/>
                    </a:lnTo>
                    <a:close/>
                  </a:path>
                </a:pathLst>
              </a:custGeom>
              <a:solidFill>
                <a:srgbClr val="AFDBCC"/>
              </a:solidFill>
              <a:ln w="9525">
                <a:noFill/>
                <a:round/>
                <a:headEnd/>
                <a:tailEnd/>
              </a:ln>
            </p:spPr>
            <p:txBody>
              <a:bodyPr/>
              <a:lstStyle/>
              <a:p>
                <a:endParaRPr lang="en-US"/>
              </a:p>
            </p:txBody>
          </p:sp>
          <p:sp>
            <p:nvSpPr>
              <p:cNvPr id="40345" name="Freeform 491"/>
              <p:cNvSpPr>
                <a:spLocks/>
              </p:cNvSpPr>
              <p:nvPr/>
            </p:nvSpPr>
            <p:spPr bwMode="auto">
              <a:xfrm>
                <a:off x="3056" y="3051"/>
                <a:ext cx="1035" cy="88"/>
              </a:xfrm>
              <a:custGeom>
                <a:avLst/>
                <a:gdLst>
                  <a:gd name="T0" fmla="*/ 0 w 1035"/>
                  <a:gd name="T1" fmla="*/ 88 h 88"/>
                  <a:gd name="T2" fmla="*/ 1017 w 1035"/>
                  <a:gd name="T3" fmla="*/ 88 h 88"/>
                  <a:gd name="T4" fmla="*/ 1035 w 1035"/>
                  <a:gd name="T5" fmla="*/ 0 h 88"/>
                  <a:gd name="T6" fmla="*/ 0 w 1035"/>
                  <a:gd name="T7" fmla="*/ 0 h 88"/>
                  <a:gd name="T8" fmla="*/ 0 w 1035"/>
                  <a:gd name="T9" fmla="*/ 88 h 88"/>
                  <a:gd name="T10" fmla="*/ 0 60000 65536"/>
                  <a:gd name="T11" fmla="*/ 0 60000 65536"/>
                  <a:gd name="T12" fmla="*/ 0 60000 65536"/>
                  <a:gd name="T13" fmla="*/ 0 60000 65536"/>
                  <a:gd name="T14" fmla="*/ 0 60000 65536"/>
                  <a:gd name="T15" fmla="*/ 0 w 1035"/>
                  <a:gd name="T16" fmla="*/ 0 h 88"/>
                  <a:gd name="T17" fmla="*/ 1035 w 1035"/>
                  <a:gd name="T18" fmla="*/ 88 h 88"/>
                </a:gdLst>
                <a:ahLst/>
                <a:cxnLst>
                  <a:cxn ang="T10">
                    <a:pos x="T0" y="T1"/>
                  </a:cxn>
                  <a:cxn ang="T11">
                    <a:pos x="T2" y="T3"/>
                  </a:cxn>
                  <a:cxn ang="T12">
                    <a:pos x="T4" y="T5"/>
                  </a:cxn>
                  <a:cxn ang="T13">
                    <a:pos x="T6" y="T7"/>
                  </a:cxn>
                  <a:cxn ang="T14">
                    <a:pos x="T8" y="T9"/>
                  </a:cxn>
                </a:cxnLst>
                <a:rect l="T15" t="T16" r="T17" b="T18"/>
                <a:pathLst>
                  <a:path w="1035" h="88">
                    <a:moveTo>
                      <a:pt x="0" y="88"/>
                    </a:moveTo>
                    <a:lnTo>
                      <a:pt x="1017" y="88"/>
                    </a:lnTo>
                    <a:lnTo>
                      <a:pt x="1035" y="0"/>
                    </a:lnTo>
                    <a:lnTo>
                      <a:pt x="0" y="0"/>
                    </a:lnTo>
                    <a:lnTo>
                      <a:pt x="0" y="88"/>
                    </a:lnTo>
                    <a:close/>
                  </a:path>
                </a:pathLst>
              </a:custGeom>
              <a:solidFill>
                <a:srgbClr val="AFDBCC"/>
              </a:solidFill>
              <a:ln w="9525">
                <a:noFill/>
                <a:round/>
                <a:headEnd/>
                <a:tailEnd/>
              </a:ln>
            </p:spPr>
            <p:txBody>
              <a:bodyPr/>
              <a:lstStyle/>
              <a:p>
                <a:endParaRPr lang="en-US"/>
              </a:p>
            </p:txBody>
          </p:sp>
          <p:sp>
            <p:nvSpPr>
              <p:cNvPr id="40346" name="Freeform 492"/>
              <p:cNvSpPr>
                <a:spLocks/>
              </p:cNvSpPr>
              <p:nvPr/>
            </p:nvSpPr>
            <p:spPr bwMode="auto">
              <a:xfrm>
                <a:off x="1558" y="1888"/>
                <a:ext cx="2805" cy="786"/>
              </a:xfrm>
              <a:custGeom>
                <a:avLst/>
                <a:gdLst>
                  <a:gd name="T0" fmla="*/ 309 w 2805"/>
                  <a:gd name="T1" fmla="*/ 774 h 786"/>
                  <a:gd name="T2" fmla="*/ 309 w 2805"/>
                  <a:gd name="T3" fmla="*/ 129 h 786"/>
                  <a:gd name="T4" fmla="*/ 127 w 2805"/>
                  <a:gd name="T5" fmla="*/ 129 h 786"/>
                  <a:gd name="T6" fmla="*/ 0 w 2805"/>
                  <a:gd name="T7" fmla="*/ 27 h 786"/>
                  <a:gd name="T8" fmla="*/ 2805 w 2805"/>
                  <a:gd name="T9" fmla="*/ 0 h 786"/>
                  <a:gd name="T10" fmla="*/ 2724 w 2805"/>
                  <a:gd name="T11" fmla="*/ 129 h 786"/>
                  <a:gd name="T12" fmla="*/ 2549 w 2805"/>
                  <a:gd name="T13" fmla="*/ 129 h 786"/>
                  <a:gd name="T14" fmla="*/ 2549 w 2805"/>
                  <a:gd name="T15" fmla="*/ 786 h 786"/>
                  <a:gd name="T16" fmla="*/ 309 w 2805"/>
                  <a:gd name="T17" fmla="*/ 774 h 7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05"/>
                  <a:gd name="T28" fmla="*/ 0 h 786"/>
                  <a:gd name="T29" fmla="*/ 2805 w 2805"/>
                  <a:gd name="T30" fmla="*/ 786 h 78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05" h="786">
                    <a:moveTo>
                      <a:pt x="309" y="774"/>
                    </a:moveTo>
                    <a:lnTo>
                      <a:pt x="309" y="129"/>
                    </a:lnTo>
                    <a:lnTo>
                      <a:pt x="127" y="129"/>
                    </a:lnTo>
                    <a:lnTo>
                      <a:pt x="0" y="27"/>
                    </a:lnTo>
                    <a:lnTo>
                      <a:pt x="2805" y="0"/>
                    </a:lnTo>
                    <a:lnTo>
                      <a:pt x="2724" y="129"/>
                    </a:lnTo>
                    <a:lnTo>
                      <a:pt x="2549" y="129"/>
                    </a:lnTo>
                    <a:lnTo>
                      <a:pt x="2549" y="786"/>
                    </a:lnTo>
                    <a:lnTo>
                      <a:pt x="309" y="774"/>
                    </a:lnTo>
                    <a:close/>
                  </a:path>
                </a:pathLst>
              </a:custGeom>
              <a:solidFill>
                <a:srgbClr val="FFFFFF"/>
              </a:solidFill>
              <a:ln w="9525">
                <a:noFill/>
                <a:round/>
                <a:headEnd/>
                <a:tailEnd/>
              </a:ln>
            </p:spPr>
            <p:txBody>
              <a:bodyPr/>
              <a:lstStyle/>
              <a:p>
                <a:endParaRPr lang="en-US"/>
              </a:p>
            </p:txBody>
          </p:sp>
          <p:sp>
            <p:nvSpPr>
              <p:cNvPr id="40347" name="Freeform 493"/>
              <p:cNvSpPr>
                <a:spLocks/>
              </p:cNvSpPr>
              <p:nvPr/>
            </p:nvSpPr>
            <p:spPr bwMode="auto">
              <a:xfrm>
                <a:off x="2369" y="2185"/>
                <a:ext cx="361" cy="60"/>
              </a:xfrm>
              <a:custGeom>
                <a:avLst/>
                <a:gdLst>
                  <a:gd name="T0" fmla="*/ 361 w 361"/>
                  <a:gd name="T1" fmla="*/ 0 h 60"/>
                  <a:gd name="T2" fmla="*/ 313 w 361"/>
                  <a:gd name="T3" fmla="*/ 55 h 60"/>
                  <a:gd name="T4" fmla="*/ 6 w 361"/>
                  <a:gd name="T5" fmla="*/ 60 h 60"/>
                  <a:gd name="T6" fmla="*/ 0 w 361"/>
                  <a:gd name="T7" fmla="*/ 0 h 60"/>
                  <a:gd name="T8" fmla="*/ 361 w 361"/>
                  <a:gd name="T9" fmla="*/ 0 h 60"/>
                  <a:gd name="T10" fmla="*/ 0 60000 65536"/>
                  <a:gd name="T11" fmla="*/ 0 60000 65536"/>
                  <a:gd name="T12" fmla="*/ 0 60000 65536"/>
                  <a:gd name="T13" fmla="*/ 0 60000 65536"/>
                  <a:gd name="T14" fmla="*/ 0 60000 65536"/>
                  <a:gd name="T15" fmla="*/ 0 w 361"/>
                  <a:gd name="T16" fmla="*/ 0 h 60"/>
                  <a:gd name="T17" fmla="*/ 361 w 361"/>
                  <a:gd name="T18" fmla="*/ 60 h 60"/>
                </a:gdLst>
                <a:ahLst/>
                <a:cxnLst>
                  <a:cxn ang="T10">
                    <a:pos x="T0" y="T1"/>
                  </a:cxn>
                  <a:cxn ang="T11">
                    <a:pos x="T2" y="T3"/>
                  </a:cxn>
                  <a:cxn ang="T12">
                    <a:pos x="T4" y="T5"/>
                  </a:cxn>
                  <a:cxn ang="T13">
                    <a:pos x="T6" y="T7"/>
                  </a:cxn>
                  <a:cxn ang="T14">
                    <a:pos x="T8" y="T9"/>
                  </a:cxn>
                </a:cxnLst>
                <a:rect l="T15" t="T16" r="T17" b="T18"/>
                <a:pathLst>
                  <a:path w="361" h="60">
                    <a:moveTo>
                      <a:pt x="361" y="0"/>
                    </a:moveTo>
                    <a:lnTo>
                      <a:pt x="313" y="55"/>
                    </a:lnTo>
                    <a:lnTo>
                      <a:pt x="6" y="60"/>
                    </a:lnTo>
                    <a:lnTo>
                      <a:pt x="0" y="0"/>
                    </a:lnTo>
                    <a:lnTo>
                      <a:pt x="361" y="0"/>
                    </a:lnTo>
                    <a:close/>
                  </a:path>
                </a:pathLst>
              </a:custGeom>
              <a:solidFill>
                <a:srgbClr val="D8D8D8"/>
              </a:solidFill>
              <a:ln w="9525">
                <a:noFill/>
                <a:round/>
                <a:headEnd/>
                <a:tailEnd/>
              </a:ln>
            </p:spPr>
            <p:txBody>
              <a:bodyPr/>
              <a:lstStyle/>
              <a:p>
                <a:endParaRPr lang="en-US"/>
              </a:p>
            </p:txBody>
          </p:sp>
          <p:sp>
            <p:nvSpPr>
              <p:cNvPr id="40348" name="Freeform 494"/>
              <p:cNvSpPr>
                <a:spLocks/>
              </p:cNvSpPr>
              <p:nvPr/>
            </p:nvSpPr>
            <p:spPr bwMode="auto">
              <a:xfrm>
                <a:off x="1908" y="2185"/>
                <a:ext cx="363" cy="60"/>
              </a:xfrm>
              <a:custGeom>
                <a:avLst/>
                <a:gdLst>
                  <a:gd name="T0" fmla="*/ 363 w 363"/>
                  <a:gd name="T1" fmla="*/ 0 h 60"/>
                  <a:gd name="T2" fmla="*/ 313 w 363"/>
                  <a:gd name="T3" fmla="*/ 55 h 60"/>
                  <a:gd name="T4" fmla="*/ 6 w 363"/>
                  <a:gd name="T5" fmla="*/ 60 h 60"/>
                  <a:gd name="T6" fmla="*/ 0 w 363"/>
                  <a:gd name="T7" fmla="*/ 0 h 60"/>
                  <a:gd name="T8" fmla="*/ 363 w 363"/>
                  <a:gd name="T9" fmla="*/ 0 h 60"/>
                  <a:gd name="T10" fmla="*/ 0 60000 65536"/>
                  <a:gd name="T11" fmla="*/ 0 60000 65536"/>
                  <a:gd name="T12" fmla="*/ 0 60000 65536"/>
                  <a:gd name="T13" fmla="*/ 0 60000 65536"/>
                  <a:gd name="T14" fmla="*/ 0 60000 65536"/>
                  <a:gd name="T15" fmla="*/ 0 w 363"/>
                  <a:gd name="T16" fmla="*/ 0 h 60"/>
                  <a:gd name="T17" fmla="*/ 363 w 363"/>
                  <a:gd name="T18" fmla="*/ 60 h 60"/>
                </a:gdLst>
                <a:ahLst/>
                <a:cxnLst>
                  <a:cxn ang="T10">
                    <a:pos x="T0" y="T1"/>
                  </a:cxn>
                  <a:cxn ang="T11">
                    <a:pos x="T2" y="T3"/>
                  </a:cxn>
                  <a:cxn ang="T12">
                    <a:pos x="T4" y="T5"/>
                  </a:cxn>
                  <a:cxn ang="T13">
                    <a:pos x="T6" y="T7"/>
                  </a:cxn>
                  <a:cxn ang="T14">
                    <a:pos x="T8" y="T9"/>
                  </a:cxn>
                </a:cxnLst>
                <a:rect l="T15" t="T16" r="T17" b="T18"/>
                <a:pathLst>
                  <a:path w="363" h="60">
                    <a:moveTo>
                      <a:pt x="363" y="0"/>
                    </a:moveTo>
                    <a:lnTo>
                      <a:pt x="313" y="55"/>
                    </a:lnTo>
                    <a:lnTo>
                      <a:pt x="6" y="60"/>
                    </a:lnTo>
                    <a:lnTo>
                      <a:pt x="0" y="0"/>
                    </a:lnTo>
                    <a:lnTo>
                      <a:pt x="363" y="0"/>
                    </a:lnTo>
                    <a:close/>
                  </a:path>
                </a:pathLst>
              </a:custGeom>
              <a:solidFill>
                <a:srgbClr val="D8D8D8"/>
              </a:solidFill>
              <a:ln w="9525">
                <a:noFill/>
                <a:round/>
                <a:headEnd/>
                <a:tailEnd/>
              </a:ln>
            </p:spPr>
            <p:txBody>
              <a:bodyPr/>
              <a:lstStyle/>
              <a:p>
                <a:endParaRPr lang="en-US"/>
              </a:p>
            </p:txBody>
          </p:sp>
          <p:sp>
            <p:nvSpPr>
              <p:cNvPr id="40349" name="Rectangle 495"/>
              <p:cNvSpPr>
                <a:spLocks noChangeArrowheads="1"/>
              </p:cNvSpPr>
              <p:nvPr/>
            </p:nvSpPr>
            <p:spPr bwMode="auto">
              <a:xfrm>
                <a:off x="1896" y="2022"/>
                <a:ext cx="2109" cy="56"/>
              </a:xfrm>
              <a:prstGeom prst="rect">
                <a:avLst/>
              </a:prstGeom>
              <a:solidFill>
                <a:srgbClr val="D8D8D8"/>
              </a:solidFill>
              <a:ln w="9525">
                <a:noFill/>
                <a:miter lim="800000"/>
                <a:headEnd/>
                <a:tailEnd/>
              </a:ln>
            </p:spPr>
            <p:txBody>
              <a:bodyPr/>
              <a:lstStyle/>
              <a:p>
                <a:endParaRPr lang="en-US" sz="2400">
                  <a:solidFill>
                    <a:schemeClr val="tx2"/>
                  </a:solidFill>
                  <a:latin typeface="Tahoma" pitchFamily="34" charset="0"/>
                </a:endParaRPr>
              </a:p>
            </p:txBody>
          </p:sp>
          <p:sp>
            <p:nvSpPr>
              <p:cNvPr id="40350" name="Rectangle 496"/>
              <p:cNvSpPr>
                <a:spLocks noChangeArrowheads="1"/>
              </p:cNvSpPr>
              <p:nvPr/>
            </p:nvSpPr>
            <p:spPr bwMode="auto">
              <a:xfrm>
                <a:off x="2223" y="2056"/>
                <a:ext cx="62" cy="600"/>
              </a:xfrm>
              <a:prstGeom prst="rect">
                <a:avLst/>
              </a:prstGeom>
              <a:solidFill>
                <a:srgbClr val="D8D8D8"/>
              </a:solidFill>
              <a:ln w="9525">
                <a:noFill/>
                <a:miter lim="800000"/>
                <a:headEnd/>
                <a:tailEnd/>
              </a:ln>
            </p:spPr>
            <p:txBody>
              <a:bodyPr/>
              <a:lstStyle/>
              <a:p>
                <a:endParaRPr lang="en-US" sz="2400">
                  <a:solidFill>
                    <a:schemeClr val="tx2"/>
                  </a:solidFill>
                  <a:latin typeface="Tahoma" pitchFamily="34" charset="0"/>
                </a:endParaRPr>
              </a:p>
            </p:txBody>
          </p:sp>
          <p:sp>
            <p:nvSpPr>
              <p:cNvPr id="40351" name="Rectangle 497"/>
              <p:cNvSpPr>
                <a:spLocks noChangeArrowheads="1"/>
              </p:cNvSpPr>
              <p:nvPr/>
            </p:nvSpPr>
            <p:spPr bwMode="auto">
              <a:xfrm>
                <a:off x="2759" y="2056"/>
                <a:ext cx="63" cy="600"/>
              </a:xfrm>
              <a:prstGeom prst="rect">
                <a:avLst/>
              </a:prstGeom>
              <a:solidFill>
                <a:srgbClr val="D8D8D8"/>
              </a:solidFill>
              <a:ln w="9525">
                <a:noFill/>
                <a:miter lim="800000"/>
                <a:headEnd/>
                <a:tailEnd/>
              </a:ln>
            </p:spPr>
            <p:txBody>
              <a:bodyPr/>
              <a:lstStyle/>
              <a:p>
                <a:endParaRPr lang="en-US" sz="2400">
                  <a:solidFill>
                    <a:schemeClr val="tx2"/>
                  </a:solidFill>
                  <a:latin typeface="Tahoma" pitchFamily="34" charset="0"/>
                </a:endParaRPr>
              </a:p>
            </p:txBody>
          </p:sp>
          <p:sp>
            <p:nvSpPr>
              <p:cNvPr id="40352" name="Rectangle 498"/>
              <p:cNvSpPr>
                <a:spLocks noChangeArrowheads="1"/>
              </p:cNvSpPr>
              <p:nvPr/>
            </p:nvSpPr>
            <p:spPr bwMode="auto">
              <a:xfrm>
                <a:off x="3946" y="2056"/>
                <a:ext cx="145" cy="600"/>
              </a:xfrm>
              <a:prstGeom prst="rect">
                <a:avLst/>
              </a:prstGeom>
              <a:solidFill>
                <a:srgbClr val="D8D8D8"/>
              </a:solidFill>
              <a:ln w="9525">
                <a:noFill/>
                <a:miter lim="800000"/>
                <a:headEnd/>
                <a:tailEnd/>
              </a:ln>
            </p:spPr>
            <p:txBody>
              <a:bodyPr/>
              <a:lstStyle/>
              <a:p>
                <a:endParaRPr lang="en-US" sz="2400">
                  <a:solidFill>
                    <a:schemeClr val="tx2"/>
                  </a:solidFill>
                  <a:latin typeface="Tahoma" pitchFamily="34" charset="0"/>
                </a:endParaRPr>
              </a:p>
            </p:txBody>
          </p:sp>
          <p:sp>
            <p:nvSpPr>
              <p:cNvPr id="40353" name="Freeform 499"/>
              <p:cNvSpPr>
                <a:spLocks/>
              </p:cNvSpPr>
              <p:nvPr/>
            </p:nvSpPr>
            <p:spPr bwMode="auto">
              <a:xfrm>
                <a:off x="2587" y="2187"/>
                <a:ext cx="953" cy="502"/>
              </a:xfrm>
              <a:custGeom>
                <a:avLst/>
                <a:gdLst>
                  <a:gd name="T0" fmla="*/ 953 w 953"/>
                  <a:gd name="T1" fmla="*/ 8 h 502"/>
                  <a:gd name="T2" fmla="*/ 657 w 953"/>
                  <a:gd name="T3" fmla="*/ 502 h 502"/>
                  <a:gd name="T4" fmla="*/ 0 w 953"/>
                  <a:gd name="T5" fmla="*/ 502 h 502"/>
                  <a:gd name="T6" fmla="*/ 345 w 953"/>
                  <a:gd name="T7" fmla="*/ 0 h 502"/>
                  <a:gd name="T8" fmla="*/ 953 w 953"/>
                  <a:gd name="T9" fmla="*/ 8 h 502"/>
                  <a:gd name="T10" fmla="*/ 0 60000 65536"/>
                  <a:gd name="T11" fmla="*/ 0 60000 65536"/>
                  <a:gd name="T12" fmla="*/ 0 60000 65536"/>
                  <a:gd name="T13" fmla="*/ 0 60000 65536"/>
                  <a:gd name="T14" fmla="*/ 0 60000 65536"/>
                  <a:gd name="T15" fmla="*/ 0 w 953"/>
                  <a:gd name="T16" fmla="*/ 0 h 502"/>
                  <a:gd name="T17" fmla="*/ 953 w 953"/>
                  <a:gd name="T18" fmla="*/ 502 h 502"/>
                </a:gdLst>
                <a:ahLst/>
                <a:cxnLst>
                  <a:cxn ang="T10">
                    <a:pos x="T0" y="T1"/>
                  </a:cxn>
                  <a:cxn ang="T11">
                    <a:pos x="T2" y="T3"/>
                  </a:cxn>
                  <a:cxn ang="T12">
                    <a:pos x="T4" y="T5"/>
                  </a:cxn>
                  <a:cxn ang="T13">
                    <a:pos x="T6" y="T7"/>
                  </a:cxn>
                  <a:cxn ang="T14">
                    <a:pos x="T8" y="T9"/>
                  </a:cxn>
                </a:cxnLst>
                <a:rect l="T15" t="T16" r="T17" b="T18"/>
                <a:pathLst>
                  <a:path w="953" h="502">
                    <a:moveTo>
                      <a:pt x="953" y="8"/>
                    </a:moveTo>
                    <a:lnTo>
                      <a:pt x="657" y="502"/>
                    </a:lnTo>
                    <a:lnTo>
                      <a:pt x="0" y="502"/>
                    </a:lnTo>
                    <a:lnTo>
                      <a:pt x="345" y="0"/>
                    </a:lnTo>
                    <a:lnTo>
                      <a:pt x="953" y="8"/>
                    </a:lnTo>
                    <a:close/>
                  </a:path>
                </a:pathLst>
              </a:custGeom>
              <a:solidFill>
                <a:srgbClr val="CCCCCC"/>
              </a:solidFill>
              <a:ln w="9525">
                <a:noFill/>
                <a:round/>
                <a:headEnd/>
                <a:tailEnd/>
              </a:ln>
            </p:spPr>
            <p:txBody>
              <a:bodyPr/>
              <a:lstStyle/>
              <a:p>
                <a:endParaRPr lang="en-US"/>
              </a:p>
            </p:txBody>
          </p:sp>
          <p:sp>
            <p:nvSpPr>
              <p:cNvPr id="40354" name="Rectangle 500"/>
              <p:cNvSpPr>
                <a:spLocks noChangeArrowheads="1"/>
              </p:cNvSpPr>
              <p:nvPr/>
            </p:nvSpPr>
            <p:spPr bwMode="auto">
              <a:xfrm>
                <a:off x="1801" y="2008"/>
                <a:ext cx="121" cy="68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355" name="Rectangle 501"/>
              <p:cNvSpPr>
                <a:spLocks noChangeArrowheads="1"/>
              </p:cNvSpPr>
              <p:nvPr/>
            </p:nvSpPr>
            <p:spPr bwMode="auto">
              <a:xfrm>
                <a:off x="2798" y="2011"/>
                <a:ext cx="120" cy="65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356" name="Rectangle 502"/>
              <p:cNvSpPr>
                <a:spLocks noChangeArrowheads="1"/>
              </p:cNvSpPr>
              <p:nvPr/>
            </p:nvSpPr>
            <p:spPr bwMode="auto">
              <a:xfrm>
                <a:off x="2273" y="2011"/>
                <a:ext cx="121" cy="65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357" name="Rectangle 503"/>
              <p:cNvSpPr>
                <a:spLocks noChangeArrowheads="1"/>
              </p:cNvSpPr>
              <p:nvPr/>
            </p:nvSpPr>
            <p:spPr bwMode="auto">
              <a:xfrm>
                <a:off x="3513" y="2008"/>
                <a:ext cx="120" cy="66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358" name="Rectangle 504"/>
              <p:cNvSpPr>
                <a:spLocks noChangeArrowheads="1"/>
              </p:cNvSpPr>
              <p:nvPr/>
            </p:nvSpPr>
            <p:spPr bwMode="auto">
              <a:xfrm>
                <a:off x="3993" y="2011"/>
                <a:ext cx="119" cy="658"/>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359" name="Rectangle 505"/>
              <p:cNvSpPr>
                <a:spLocks noChangeArrowheads="1"/>
              </p:cNvSpPr>
              <p:nvPr/>
            </p:nvSpPr>
            <p:spPr bwMode="auto">
              <a:xfrm>
                <a:off x="2881" y="2137"/>
                <a:ext cx="659" cy="6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360" name="Rectangle 506"/>
              <p:cNvSpPr>
                <a:spLocks noChangeArrowheads="1"/>
              </p:cNvSpPr>
              <p:nvPr/>
            </p:nvSpPr>
            <p:spPr bwMode="auto">
              <a:xfrm>
                <a:off x="2974" y="2192"/>
                <a:ext cx="39" cy="57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361" name="Rectangle 507"/>
              <p:cNvSpPr>
                <a:spLocks noChangeArrowheads="1"/>
              </p:cNvSpPr>
              <p:nvPr/>
            </p:nvSpPr>
            <p:spPr bwMode="auto">
              <a:xfrm>
                <a:off x="3424" y="2192"/>
                <a:ext cx="41" cy="57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362" name="Freeform 508"/>
              <p:cNvSpPr>
                <a:spLocks/>
              </p:cNvSpPr>
              <p:nvPr/>
            </p:nvSpPr>
            <p:spPr bwMode="auto">
              <a:xfrm>
                <a:off x="1515" y="1886"/>
                <a:ext cx="2846" cy="40"/>
              </a:xfrm>
              <a:custGeom>
                <a:avLst/>
                <a:gdLst>
                  <a:gd name="T0" fmla="*/ 2823 w 2846"/>
                  <a:gd name="T1" fmla="*/ 40 h 40"/>
                  <a:gd name="T2" fmla="*/ 2846 w 2846"/>
                  <a:gd name="T3" fmla="*/ 0 h 40"/>
                  <a:gd name="T4" fmla="*/ 0 w 2846"/>
                  <a:gd name="T5" fmla="*/ 0 h 40"/>
                  <a:gd name="T6" fmla="*/ 36 w 2846"/>
                  <a:gd name="T7" fmla="*/ 40 h 40"/>
                  <a:gd name="T8" fmla="*/ 2810 w 2846"/>
                  <a:gd name="T9" fmla="*/ 40 h 40"/>
                  <a:gd name="T10" fmla="*/ 2823 w 2846"/>
                  <a:gd name="T11" fmla="*/ 40 h 40"/>
                  <a:gd name="T12" fmla="*/ 0 60000 65536"/>
                  <a:gd name="T13" fmla="*/ 0 60000 65536"/>
                  <a:gd name="T14" fmla="*/ 0 60000 65536"/>
                  <a:gd name="T15" fmla="*/ 0 60000 65536"/>
                  <a:gd name="T16" fmla="*/ 0 60000 65536"/>
                  <a:gd name="T17" fmla="*/ 0 60000 65536"/>
                  <a:gd name="T18" fmla="*/ 0 w 2846"/>
                  <a:gd name="T19" fmla="*/ 0 h 40"/>
                  <a:gd name="T20" fmla="*/ 2846 w 2846"/>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2846" h="40">
                    <a:moveTo>
                      <a:pt x="2823" y="40"/>
                    </a:moveTo>
                    <a:lnTo>
                      <a:pt x="2846" y="0"/>
                    </a:lnTo>
                    <a:lnTo>
                      <a:pt x="0" y="0"/>
                    </a:lnTo>
                    <a:lnTo>
                      <a:pt x="36" y="40"/>
                    </a:lnTo>
                    <a:lnTo>
                      <a:pt x="2810" y="40"/>
                    </a:lnTo>
                    <a:lnTo>
                      <a:pt x="2823" y="40"/>
                    </a:lnTo>
                    <a:close/>
                  </a:path>
                </a:pathLst>
              </a:custGeom>
              <a:solidFill>
                <a:srgbClr val="000000"/>
              </a:solidFill>
              <a:ln w="9525">
                <a:noFill/>
                <a:round/>
                <a:headEnd/>
                <a:tailEnd/>
              </a:ln>
            </p:spPr>
            <p:txBody>
              <a:bodyPr/>
              <a:lstStyle/>
              <a:p>
                <a:endParaRPr lang="en-US"/>
              </a:p>
            </p:txBody>
          </p:sp>
          <p:sp>
            <p:nvSpPr>
              <p:cNvPr id="40363" name="Freeform 509"/>
              <p:cNvSpPr>
                <a:spLocks/>
              </p:cNvSpPr>
              <p:nvPr/>
            </p:nvSpPr>
            <p:spPr bwMode="auto">
              <a:xfrm>
                <a:off x="1654" y="1988"/>
                <a:ext cx="2644" cy="48"/>
              </a:xfrm>
              <a:custGeom>
                <a:avLst/>
                <a:gdLst>
                  <a:gd name="T0" fmla="*/ 2621 w 2644"/>
                  <a:gd name="T1" fmla="*/ 48 h 48"/>
                  <a:gd name="T2" fmla="*/ 2644 w 2644"/>
                  <a:gd name="T3" fmla="*/ 0 h 48"/>
                  <a:gd name="T4" fmla="*/ 0 w 2644"/>
                  <a:gd name="T5" fmla="*/ 0 h 48"/>
                  <a:gd name="T6" fmla="*/ 31 w 2644"/>
                  <a:gd name="T7" fmla="*/ 48 h 48"/>
                  <a:gd name="T8" fmla="*/ 2621 w 2644"/>
                  <a:gd name="T9" fmla="*/ 48 h 48"/>
                  <a:gd name="T10" fmla="*/ 0 60000 65536"/>
                  <a:gd name="T11" fmla="*/ 0 60000 65536"/>
                  <a:gd name="T12" fmla="*/ 0 60000 65536"/>
                  <a:gd name="T13" fmla="*/ 0 60000 65536"/>
                  <a:gd name="T14" fmla="*/ 0 60000 65536"/>
                  <a:gd name="T15" fmla="*/ 0 w 2644"/>
                  <a:gd name="T16" fmla="*/ 0 h 48"/>
                  <a:gd name="T17" fmla="*/ 2644 w 2644"/>
                  <a:gd name="T18" fmla="*/ 48 h 48"/>
                </a:gdLst>
                <a:ahLst/>
                <a:cxnLst>
                  <a:cxn ang="T10">
                    <a:pos x="T0" y="T1"/>
                  </a:cxn>
                  <a:cxn ang="T11">
                    <a:pos x="T2" y="T3"/>
                  </a:cxn>
                  <a:cxn ang="T12">
                    <a:pos x="T4" y="T5"/>
                  </a:cxn>
                  <a:cxn ang="T13">
                    <a:pos x="T6" y="T7"/>
                  </a:cxn>
                  <a:cxn ang="T14">
                    <a:pos x="T8" y="T9"/>
                  </a:cxn>
                </a:cxnLst>
                <a:rect l="T15" t="T16" r="T17" b="T18"/>
                <a:pathLst>
                  <a:path w="2644" h="48">
                    <a:moveTo>
                      <a:pt x="2621" y="48"/>
                    </a:moveTo>
                    <a:lnTo>
                      <a:pt x="2644" y="0"/>
                    </a:lnTo>
                    <a:lnTo>
                      <a:pt x="0" y="0"/>
                    </a:lnTo>
                    <a:lnTo>
                      <a:pt x="31" y="48"/>
                    </a:lnTo>
                    <a:lnTo>
                      <a:pt x="2621" y="48"/>
                    </a:lnTo>
                    <a:close/>
                  </a:path>
                </a:pathLst>
              </a:custGeom>
              <a:solidFill>
                <a:srgbClr val="000000"/>
              </a:solidFill>
              <a:ln w="9525">
                <a:noFill/>
                <a:round/>
                <a:headEnd/>
                <a:tailEnd/>
              </a:ln>
            </p:spPr>
            <p:txBody>
              <a:bodyPr/>
              <a:lstStyle/>
              <a:p>
                <a:endParaRPr lang="en-US"/>
              </a:p>
            </p:txBody>
          </p:sp>
          <p:sp>
            <p:nvSpPr>
              <p:cNvPr id="40364" name="Rectangle 510"/>
              <p:cNvSpPr>
                <a:spLocks noChangeArrowheads="1"/>
              </p:cNvSpPr>
              <p:nvPr/>
            </p:nvSpPr>
            <p:spPr bwMode="auto">
              <a:xfrm>
                <a:off x="3054" y="2272"/>
                <a:ext cx="331" cy="38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365" name="Rectangle 511"/>
              <p:cNvSpPr>
                <a:spLocks noChangeArrowheads="1"/>
              </p:cNvSpPr>
              <p:nvPr/>
            </p:nvSpPr>
            <p:spPr bwMode="auto">
              <a:xfrm>
                <a:off x="3090" y="2304"/>
                <a:ext cx="107" cy="349"/>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366" name="Rectangle 512"/>
              <p:cNvSpPr>
                <a:spLocks noChangeArrowheads="1"/>
              </p:cNvSpPr>
              <p:nvPr/>
            </p:nvSpPr>
            <p:spPr bwMode="auto">
              <a:xfrm>
                <a:off x="3238" y="2304"/>
                <a:ext cx="107" cy="349"/>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367" name="Rectangle 513"/>
              <p:cNvSpPr>
                <a:spLocks noChangeArrowheads="1"/>
              </p:cNvSpPr>
              <p:nvPr/>
            </p:nvSpPr>
            <p:spPr bwMode="auto">
              <a:xfrm>
                <a:off x="3742" y="2220"/>
                <a:ext cx="134" cy="136"/>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368" name="Rectangle 514"/>
              <p:cNvSpPr>
                <a:spLocks noChangeArrowheads="1"/>
              </p:cNvSpPr>
              <p:nvPr/>
            </p:nvSpPr>
            <p:spPr bwMode="auto">
              <a:xfrm>
                <a:off x="3699" y="2158"/>
                <a:ext cx="217" cy="36"/>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369" name="Rectangle 515"/>
              <p:cNvSpPr>
                <a:spLocks noChangeArrowheads="1"/>
              </p:cNvSpPr>
              <p:nvPr/>
            </p:nvSpPr>
            <p:spPr bwMode="auto">
              <a:xfrm>
                <a:off x="3735" y="2394"/>
                <a:ext cx="23"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370" name="Rectangle 516"/>
              <p:cNvSpPr>
                <a:spLocks noChangeArrowheads="1"/>
              </p:cNvSpPr>
              <p:nvPr/>
            </p:nvSpPr>
            <p:spPr bwMode="auto">
              <a:xfrm>
                <a:off x="3776" y="2394"/>
                <a:ext cx="23"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371" name="Rectangle 517"/>
              <p:cNvSpPr>
                <a:spLocks noChangeArrowheads="1"/>
              </p:cNvSpPr>
              <p:nvPr/>
            </p:nvSpPr>
            <p:spPr bwMode="auto">
              <a:xfrm>
                <a:off x="3816" y="2394"/>
                <a:ext cx="25"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372" name="Rectangle 518"/>
              <p:cNvSpPr>
                <a:spLocks noChangeArrowheads="1"/>
              </p:cNvSpPr>
              <p:nvPr/>
            </p:nvSpPr>
            <p:spPr bwMode="auto">
              <a:xfrm>
                <a:off x="3857" y="2394"/>
                <a:ext cx="23"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373" name="Rectangle 519"/>
              <p:cNvSpPr>
                <a:spLocks noChangeArrowheads="1"/>
              </p:cNvSpPr>
              <p:nvPr/>
            </p:nvSpPr>
            <p:spPr bwMode="auto">
              <a:xfrm>
                <a:off x="3735" y="2435"/>
                <a:ext cx="23"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374" name="Rectangle 520"/>
              <p:cNvSpPr>
                <a:spLocks noChangeArrowheads="1"/>
              </p:cNvSpPr>
              <p:nvPr/>
            </p:nvSpPr>
            <p:spPr bwMode="auto">
              <a:xfrm>
                <a:off x="3776" y="2435"/>
                <a:ext cx="23"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375" name="Rectangle 521"/>
              <p:cNvSpPr>
                <a:spLocks noChangeArrowheads="1"/>
              </p:cNvSpPr>
              <p:nvPr/>
            </p:nvSpPr>
            <p:spPr bwMode="auto">
              <a:xfrm>
                <a:off x="3816" y="2435"/>
                <a:ext cx="25"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376" name="Rectangle 522"/>
              <p:cNvSpPr>
                <a:spLocks noChangeArrowheads="1"/>
              </p:cNvSpPr>
              <p:nvPr/>
            </p:nvSpPr>
            <p:spPr bwMode="auto">
              <a:xfrm>
                <a:off x="3857" y="2435"/>
                <a:ext cx="23"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377" name="Rectangle 523"/>
              <p:cNvSpPr>
                <a:spLocks noChangeArrowheads="1"/>
              </p:cNvSpPr>
              <p:nvPr/>
            </p:nvSpPr>
            <p:spPr bwMode="auto">
              <a:xfrm>
                <a:off x="3735" y="2474"/>
                <a:ext cx="23"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378" name="Rectangle 524"/>
              <p:cNvSpPr>
                <a:spLocks noChangeArrowheads="1"/>
              </p:cNvSpPr>
              <p:nvPr/>
            </p:nvSpPr>
            <p:spPr bwMode="auto">
              <a:xfrm>
                <a:off x="3776" y="2474"/>
                <a:ext cx="23"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379" name="Rectangle 525"/>
              <p:cNvSpPr>
                <a:spLocks noChangeArrowheads="1"/>
              </p:cNvSpPr>
              <p:nvPr/>
            </p:nvSpPr>
            <p:spPr bwMode="auto">
              <a:xfrm>
                <a:off x="3816" y="2474"/>
                <a:ext cx="25"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380" name="Rectangle 526"/>
              <p:cNvSpPr>
                <a:spLocks noChangeArrowheads="1"/>
              </p:cNvSpPr>
              <p:nvPr/>
            </p:nvSpPr>
            <p:spPr bwMode="auto">
              <a:xfrm>
                <a:off x="3857" y="2474"/>
                <a:ext cx="23"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381" name="Freeform 527"/>
              <p:cNvSpPr>
                <a:spLocks/>
              </p:cNvSpPr>
              <p:nvPr/>
            </p:nvSpPr>
            <p:spPr bwMode="auto">
              <a:xfrm>
                <a:off x="2044" y="2749"/>
                <a:ext cx="2413" cy="47"/>
              </a:xfrm>
              <a:custGeom>
                <a:avLst/>
                <a:gdLst>
                  <a:gd name="T0" fmla="*/ 2413 w 2413"/>
                  <a:gd name="T1" fmla="*/ 7 h 47"/>
                  <a:gd name="T2" fmla="*/ 0 w 2413"/>
                  <a:gd name="T3" fmla="*/ 0 h 47"/>
                  <a:gd name="T4" fmla="*/ 0 w 2413"/>
                  <a:gd name="T5" fmla="*/ 47 h 47"/>
                  <a:gd name="T6" fmla="*/ 2413 w 2413"/>
                  <a:gd name="T7" fmla="*/ 7 h 47"/>
                  <a:gd name="T8" fmla="*/ 0 60000 65536"/>
                  <a:gd name="T9" fmla="*/ 0 60000 65536"/>
                  <a:gd name="T10" fmla="*/ 0 60000 65536"/>
                  <a:gd name="T11" fmla="*/ 0 60000 65536"/>
                  <a:gd name="T12" fmla="*/ 0 w 2413"/>
                  <a:gd name="T13" fmla="*/ 0 h 47"/>
                  <a:gd name="T14" fmla="*/ 2413 w 2413"/>
                  <a:gd name="T15" fmla="*/ 47 h 47"/>
                </a:gdLst>
                <a:ahLst/>
                <a:cxnLst>
                  <a:cxn ang="T8">
                    <a:pos x="T0" y="T1"/>
                  </a:cxn>
                  <a:cxn ang="T9">
                    <a:pos x="T2" y="T3"/>
                  </a:cxn>
                  <a:cxn ang="T10">
                    <a:pos x="T4" y="T5"/>
                  </a:cxn>
                  <a:cxn ang="T11">
                    <a:pos x="T6" y="T7"/>
                  </a:cxn>
                </a:cxnLst>
                <a:rect l="T12" t="T13" r="T14" b="T15"/>
                <a:pathLst>
                  <a:path w="2413" h="47">
                    <a:moveTo>
                      <a:pt x="2413" y="7"/>
                    </a:moveTo>
                    <a:lnTo>
                      <a:pt x="0" y="0"/>
                    </a:lnTo>
                    <a:lnTo>
                      <a:pt x="0" y="47"/>
                    </a:lnTo>
                    <a:lnTo>
                      <a:pt x="2413" y="7"/>
                    </a:lnTo>
                    <a:close/>
                  </a:path>
                </a:pathLst>
              </a:custGeom>
              <a:solidFill>
                <a:srgbClr val="000000"/>
              </a:solidFill>
              <a:ln w="9525">
                <a:noFill/>
                <a:round/>
                <a:headEnd/>
                <a:tailEnd/>
              </a:ln>
            </p:spPr>
            <p:txBody>
              <a:bodyPr/>
              <a:lstStyle/>
              <a:p>
                <a:endParaRPr lang="en-US"/>
              </a:p>
            </p:txBody>
          </p:sp>
          <p:sp>
            <p:nvSpPr>
              <p:cNvPr id="40382" name="Freeform 528"/>
              <p:cNvSpPr>
                <a:spLocks/>
              </p:cNvSpPr>
              <p:nvPr/>
            </p:nvSpPr>
            <p:spPr bwMode="auto">
              <a:xfrm>
                <a:off x="1247" y="2824"/>
                <a:ext cx="2454" cy="93"/>
              </a:xfrm>
              <a:custGeom>
                <a:avLst/>
                <a:gdLst>
                  <a:gd name="T0" fmla="*/ 2454 w 2454"/>
                  <a:gd name="T1" fmla="*/ 47 h 93"/>
                  <a:gd name="T2" fmla="*/ 0 w 2454"/>
                  <a:gd name="T3" fmla="*/ 0 h 93"/>
                  <a:gd name="T4" fmla="*/ 0 w 2454"/>
                  <a:gd name="T5" fmla="*/ 93 h 93"/>
                  <a:gd name="T6" fmla="*/ 2454 w 2454"/>
                  <a:gd name="T7" fmla="*/ 47 h 93"/>
                  <a:gd name="T8" fmla="*/ 0 60000 65536"/>
                  <a:gd name="T9" fmla="*/ 0 60000 65536"/>
                  <a:gd name="T10" fmla="*/ 0 60000 65536"/>
                  <a:gd name="T11" fmla="*/ 0 60000 65536"/>
                  <a:gd name="T12" fmla="*/ 0 w 2454"/>
                  <a:gd name="T13" fmla="*/ 0 h 93"/>
                  <a:gd name="T14" fmla="*/ 2454 w 2454"/>
                  <a:gd name="T15" fmla="*/ 93 h 93"/>
                </a:gdLst>
                <a:ahLst/>
                <a:cxnLst>
                  <a:cxn ang="T8">
                    <a:pos x="T0" y="T1"/>
                  </a:cxn>
                  <a:cxn ang="T9">
                    <a:pos x="T2" y="T3"/>
                  </a:cxn>
                  <a:cxn ang="T10">
                    <a:pos x="T4" y="T5"/>
                  </a:cxn>
                  <a:cxn ang="T11">
                    <a:pos x="T6" y="T7"/>
                  </a:cxn>
                </a:cxnLst>
                <a:rect l="T12" t="T13" r="T14" b="T15"/>
                <a:pathLst>
                  <a:path w="2454" h="93">
                    <a:moveTo>
                      <a:pt x="2454" y="47"/>
                    </a:moveTo>
                    <a:lnTo>
                      <a:pt x="0" y="0"/>
                    </a:lnTo>
                    <a:lnTo>
                      <a:pt x="0" y="93"/>
                    </a:lnTo>
                    <a:lnTo>
                      <a:pt x="2454" y="47"/>
                    </a:lnTo>
                    <a:close/>
                  </a:path>
                </a:pathLst>
              </a:custGeom>
              <a:solidFill>
                <a:srgbClr val="000000"/>
              </a:solidFill>
              <a:ln w="9525">
                <a:noFill/>
                <a:round/>
                <a:headEnd/>
                <a:tailEnd/>
              </a:ln>
            </p:spPr>
            <p:txBody>
              <a:bodyPr/>
              <a:lstStyle/>
              <a:p>
                <a:endParaRPr lang="en-US"/>
              </a:p>
            </p:txBody>
          </p:sp>
          <p:sp>
            <p:nvSpPr>
              <p:cNvPr id="40383" name="Rectangle 529"/>
              <p:cNvSpPr>
                <a:spLocks noChangeArrowheads="1"/>
              </p:cNvSpPr>
              <p:nvPr/>
            </p:nvSpPr>
            <p:spPr bwMode="auto">
              <a:xfrm>
                <a:off x="1713" y="2158"/>
                <a:ext cx="1019" cy="2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384" name="Rectangle 530"/>
              <p:cNvSpPr>
                <a:spLocks noChangeArrowheads="1"/>
              </p:cNvSpPr>
              <p:nvPr/>
            </p:nvSpPr>
            <p:spPr bwMode="auto">
              <a:xfrm>
                <a:off x="3006" y="2991"/>
                <a:ext cx="1244" cy="8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385" name="Rectangle 531"/>
              <p:cNvSpPr>
                <a:spLocks noChangeArrowheads="1"/>
              </p:cNvSpPr>
              <p:nvPr/>
            </p:nvSpPr>
            <p:spPr bwMode="auto">
              <a:xfrm>
                <a:off x="3149" y="2438"/>
                <a:ext cx="30" cy="8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386" name="Rectangle 532"/>
              <p:cNvSpPr>
                <a:spLocks noChangeArrowheads="1"/>
              </p:cNvSpPr>
              <p:nvPr/>
            </p:nvSpPr>
            <p:spPr bwMode="auto">
              <a:xfrm>
                <a:off x="3256" y="2438"/>
                <a:ext cx="32" cy="8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387" name="Freeform 533"/>
              <p:cNvSpPr>
                <a:spLocks/>
              </p:cNvSpPr>
              <p:nvPr/>
            </p:nvSpPr>
            <p:spPr bwMode="auto">
              <a:xfrm>
                <a:off x="1524" y="2535"/>
                <a:ext cx="683" cy="120"/>
              </a:xfrm>
              <a:custGeom>
                <a:avLst/>
                <a:gdLst>
                  <a:gd name="T0" fmla="*/ 12 w 683"/>
                  <a:gd name="T1" fmla="*/ 68 h 120"/>
                  <a:gd name="T2" fmla="*/ 62 w 683"/>
                  <a:gd name="T3" fmla="*/ 18 h 120"/>
                  <a:gd name="T4" fmla="*/ 125 w 683"/>
                  <a:gd name="T5" fmla="*/ 0 h 120"/>
                  <a:gd name="T6" fmla="*/ 193 w 683"/>
                  <a:gd name="T7" fmla="*/ 18 h 120"/>
                  <a:gd name="T8" fmla="*/ 234 w 683"/>
                  <a:gd name="T9" fmla="*/ 50 h 120"/>
                  <a:gd name="T10" fmla="*/ 261 w 683"/>
                  <a:gd name="T11" fmla="*/ 68 h 120"/>
                  <a:gd name="T12" fmla="*/ 297 w 683"/>
                  <a:gd name="T13" fmla="*/ 68 h 120"/>
                  <a:gd name="T14" fmla="*/ 332 w 683"/>
                  <a:gd name="T15" fmla="*/ 68 h 120"/>
                  <a:gd name="T16" fmla="*/ 409 w 683"/>
                  <a:gd name="T17" fmla="*/ 5 h 120"/>
                  <a:gd name="T18" fmla="*/ 516 w 683"/>
                  <a:gd name="T19" fmla="*/ 9 h 120"/>
                  <a:gd name="T20" fmla="*/ 572 w 683"/>
                  <a:gd name="T21" fmla="*/ 50 h 120"/>
                  <a:gd name="T22" fmla="*/ 620 w 683"/>
                  <a:gd name="T23" fmla="*/ 50 h 120"/>
                  <a:gd name="T24" fmla="*/ 670 w 683"/>
                  <a:gd name="T25" fmla="*/ 71 h 120"/>
                  <a:gd name="T26" fmla="*/ 683 w 683"/>
                  <a:gd name="T27" fmla="*/ 120 h 120"/>
                  <a:gd name="T28" fmla="*/ 0 w 683"/>
                  <a:gd name="T29" fmla="*/ 120 h 120"/>
                  <a:gd name="T30" fmla="*/ 12 w 683"/>
                  <a:gd name="T31" fmla="*/ 68 h 1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83"/>
                  <a:gd name="T49" fmla="*/ 0 h 120"/>
                  <a:gd name="T50" fmla="*/ 683 w 683"/>
                  <a:gd name="T51" fmla="*/ 120 h 12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83" h="120">
                    <a:moveTo>
                      <a:pt x="12" y="68"/>
                    </a:moveTo>
                    <a:lnTo>
                      <a:pt x="62" y="18"/>
                    </a:lnTo>
                    <a:lnTo>
                      <a:pt x="125" y="0"/>
                    </a:lnTo>
                    <a:lnTo>
                      <a:pt x="193" y="18"/>
                    </a:lnTo>
                    <a:lnTo>
                      <a:pt x="234" y="50"/>
                    </a:lnTo>
                    <a:lnTo>
                      <a:pt x="261" y="68"/>
                    </a:lnTo>
                    <a:lnTo>
                      <a:pt x="297" y="68"/>
                    </a:lnTo>
                    <a:lnTo>
                      <a:pt x="332" y="68"/>
                    </a:lnTo>
                    <a:lnTo>
                      <a:pt x="409" y="5"/>
                    </a:lnTo>
                    <a:lnTo>
                      <a:pt x="516" y="9"/>
                    </a:lnTo>
                    <a:lnTo>
                      <a:pt x="572" y="50"/>
                    </a:lnTo>
                    <a:lnTo>
                      <a:pt x="620" y="50"/>
                    </a:lnTo>
                    <a:lnTo>
                      <a:pt x="670" y="71"/>
                    </a:lnTo>
                    <a:lnTo>
                      <a:pt x="683" y="120"/>
                    </a:lnTo>
                    <a:lnTo>
                      <a:pt x="0" y="120"/>
                    </a:lnTo>
                    <a:lnTo>
                      <a:pt x="12" y="68"/>
                    </a:lnTo>
                    <a:close/>
                  </a:path>
                </a:pathLst>
              </a:custGeom>
              <a:solidFill>
                <a:srgbClr val="FFFFFF"/>
              </a:solidFill>
              <a:ln w="9525">
                <a:noFill/>
                <a:round/>
                <a:headEnd/>
                <a:tailEnd/>
              </a:ln>
            </p:spPr>
            <p:txBody>
              <a:bodyPr/>
              <a:lstStyle/>
              <a:p>
                <a:endParaRPr lang="en-US"/>
              </a:p>
            </p:txBody>
          </p:sp>
          <p:sp>
            <p:nvSpPr>
              <p:cNvPr id="40388" name="Freeform 534"/>
              <p:cNvSpPr>
                <a:spLocks/>
              </p:cNvSpPr>
              <p:nvPr/>
            </p:nvSpPr>
            <p:spPr bwMode="auto">
              <a:xfrm>
                <a:off x="1518" y="2510"/>
                <a:ext cx="694" cy="163"/>
              </a:xfrm>
              <a:custGeom>
                <a:avLst/>
                <a:gdLst>
                  <a:gd name="T0" fmla="*/ 154 w 694"/>
                  <a:gd name="T1" fmla="*/ 48 h 163"/>
                  <a:gd name="T2" fmla="*/ 188 w 694"/>
                  <a:gd name="T3" fmla="*/ 59 h 163"/>
                  <a:gd name="T4" fmla="*/ 219 w 694"/>
                  <a:gd name="T5" fmla="*/ 77 h 163"/>
                  <a:gd name="T6" fmla="*/ 244 w 694"/>
                  <a:gd name="T7" fmla="*/ 104 h 163"/>
                  <a:gd name="T8" fmla="*/ 260 w 694"/>
                  <a:gd name="T9" fmla="*/ 118 h 163"/>
                  <a:gd name="T10" fmla="*/ 276 w 694"/>
                  <a:gd name="T11" fmla="*/ 114 h 163"/>
                  <a:gd name="T12" fmla="*/ 295 w 694"/>
                  <a:gd name="T13" fmla="*/ 116 h 163"/>
                  <a:gd name="T14" fmla="*/ 317 w 694"/>
                  <a:gd name="T15" fmla="*/ 123 h 163"/>
                  <a:gd name="T16" fmla="*/ 338 w 694"/>
                  <a:gd name="T17" fmla="*/ 112 h 163"/>
                  <a:gd name="T18" fmla="*/ 367 w 694"/>
                  <a:gd name="T19" fmla="*/ 86 h 163"/>
                  <a:gd name="T20" fmla="*/ 399 w 694"/>
                  <a:gd name="T21" fmla="*/ 66 h 163"/>
                  <a:gd name="T22" fmla="*/ 438 w 694"/>
                  <a:gd name="T23" fmla="*/ 57 h 163"/>
                  <a:gd name="T24" fmla="*/ 474 w 694"/>
                  <a:gd name="T25" fmla="*/ 55 h 163"/>
                  <a:gd name="T26" fmla="*/ 503 w 694"/>
                  <a:gd name="T27" fmla="*/ 62 h 163"/>
                  <a:gd name="T28" fmla="*/ 530 w 694"/>
                  <a:gd name="T29" fmla="*/ 73 h 163"/>
                  <a:gd name="T30" fmla="*/ 555 w 694"/>
                  <a:gd name="T31" fmla="*/ 89 h 163"/>
                  <a:gd name="T32" fmla="*/ 574 w 694"/>
                  <a:gd name="T33" fmla="*/ 96 h 163"/>
                  <a:gd name="T34" fmla="*/ 590 w 694"/>
                  <a:gd name="T35" fmla="*/ 91 h 163"/>
                  <a:gd name="T36" fmla="*/ 615 w 694"/>
                  <a:gd name="T37" fmla="*/ 93 h 163"/>
                  <a:gd name="T38" fmla="*/ 646 w 694"/>
                  <a:gd name="T39" fmla="*/ 104 h 163"/>
                  <a:gd name="T40" fmla="*/ 671 w 694"/>
                  <a:gd name="T41" fmla="*/ 123 h 163"/>
                  <a:gd name="T42" fmla="*/ 687 w 694"/>
                  <a:gd name="T43" fmla="*/ 148 h 163"/>
                  <a:gd name="T44" fmla="*/ 694 w 694"/>
                  <a:gd name="T45" fmla="*/ 155 h 163"/>
                  <a:gd name="T46" fmla="*/ 694 w 694"/>
                  <a:gd name="T47" fmla="*/ 145 h 163"/>
                  <a:gd name="T48" fmla="*/ 692 w 694"/>
                  <a:gd name="T49" fmla="*/ 120 h 163"/>
                  <a:gd name="T50" fmla="*/ 678 w 694"/>
                  <a:gd name="T51" fmla="*/ 86 h 163"/>
                  <a:gd name="T52" fmla="*/ 653 w 694"/>
                  <a:gd name="T53" fmla="*/ 61 h 163"/>
                  <a:gd name="T54" fmla="*/ 619 w 694"/>
                  <a:gd name="T55" fmla="*/ 46 h 163"/>
                  <a:gd name="T56" fmla="*/ 590 w 694"/>
                  <a:gd name="T57" fmla="*/ 45 h 163"/>
                  <a:gd name="T58" fmla="*/ 574 w 694"/>
                  <a:gd name="T59" fmla="*/ 48 h 163"/>
                  <a:gd name="T60" fmla="*/ 555 w 694"/>
                  <a:gd name="T61" fmla="*/ 43 h 163"/>
                  <a:gd name="T62" fmla="*/ 530 w 694"/>
                  <a:gd name="T63" fmla="*/ 25 h 163"/>
                  <a:gd name="T64" fmla="*/ 503 w 694"/>
                  <a:gd name="T65" fmla="*/ 14 h 163"/>
                  <a:gd name="T66" fmla="*/ 474 w 694"/>
                  <a:gd name="T67" fmla="*/ 7 h 163"/>
                  <a:gd name="T68" fmla="*/ 438 w 694"/>
                  <a:gd name="T69" fmla="*/ 9 h 163"/>
                  <a:gd name="T70" fmla="*/ 399 w 694"/>
                  <a:gd name="T71" fmla="*/ 20 h 163"/>
                  <a:gd name="T72" fmla="*/ 367 w 694"/>
                  <a:gd name="T73" fmla="*/ 37 h 163"/>
                  <a:gd name="T74" fmla="*/ 338 w 694"/>
                  <a:gd name="T75" fmla="*/ 64 h 163"/>
                  <a:gd name="T76" fmla="*/ 317 w 694"/>
                  <a:gd name="T77" fmla="*/ 75 h 163"/>
                  <a:gd name="T78" fmla="*/ 295 w 694"/>
                  <a:gd name="T79" fmla="*/ 70 h 163"/>
                  <a:gd name="T80" fmla="*/ 276 w 694"/>
                  <a:gd name="T81" fmla="*/ 68 h 163"/>
                  <a:gd name="T82" fmla="*/ 260 w 694"/>
                  <a:gd name="T83" fmla="*/ 71 h 163"/>
                  <a:gd name="T84" fmla="*/ 244 w 694"/>
                  <a:gd name="T85" fmla="*/ 57 h 163"/>
                  <a:gd name="T86" fmla="*/ 219 w 694"/>
                  <a:gd name="T87" fmla="*/ 30 h 163"/>
                  <a:gd name="T88" fmla="*/ 188 w 694"/>
                  <a:gd name="T89" fmla="*/ 12 h 163"/>
                  <a:gd name="T90" fmla="*/ 154 w 694"/>
                  <a:gd name="T91" fmla="*/ 2 h 163"/>
                  <a:gd name="T92" fmla="*/ 108 w 694"/>
                  <a:gd name="T93" fmla="*/ 2 h 163"/>
                  <a:gd name="T94" fmla="*/ 59 w 694"/>
                  <a:gd name="T95" fmla="*/ 23 h 163"/>
                  <a:gd name="T96" fmla="*/ 24 w 694"/>
                  <a:gd name="T97" fmla="*/ 59 h 163"/>
                  <a:gd name="T98" fmla="*/ 4 w 694"/>
                  <a:gd name="T99" fmla="*/ 107 h 163"/>
                  <a:gd name="T100" fmla="*/ 0 w 694"/>
                  <a:gd name="T101" fmla="*/ 139 h 163"/>
                  <a:gd name="T102" fmla="*/ 0 w 694"/>
                  <a:gd name="T103" fmla="*/ 150 h 163"/>
                  <a:gd name="T104" fmla="*/ 8 w 694"/>
                  <a:gd name="T105" fmla="*/ 134 h 163"/>
                  <a:gd name="T106" fmla="*/ 31 w 694"/>
                  <a:gd name="T107" fmla="*/ 95 h 163"/>
                  <a:gd name="T108" fmla="*/ 67 w 694"/>
                  <a:gd name="T109" fmla="*/ 64 h 163"/>
                  <a:gd name="T110" fmla="*/ 110 w 694"/>
                  <a:gd name="T111" fmla="*/ 48 h 16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94"/>
                  <a:gd name="T169" fmla="*/ 0 h 163"/>
                  <a:gd name="T170" fmla="*/ 694 w 694"/>
                  <a:gd name="T171" fmla="*/ 163 h 16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94" h="163">
                    <a:moveTo>
                      <a:pt x="135" y="46"/>
                    </a:moveTo>
                    <a:lnTo>
                      <a:pt x="154" y="48"/>
                    </a:lnTo>
                    <a:lnTo>
                      <a:pt x="172" y="52"/>
                    </a:lnTo>
                    <a:lnTo>
                      <a:pt x="188" y="59"/>
                    </a:lnTo>
                    <a:lnTo>
                      <a:pt x="204" y="66"/>
                    </a:lnTo>
                    <a:lnTo>
                      <a:pt x="219" y="77"/>
                    </a:lnTo>
                    <a:lnTo>
                      <a:pt x="233" y="89"/>
                    </a:lnTo>
                    <a:lnTo>
                      <a:pt x="244" y="104"/>
                    </a:lnTo>
                    <a:lnTo>
                      <a:pt x="253" y="120"/>
                    </a:lnTo>
                    <a:lnTo>
                      <a:pt x="260" y="118"/>
                    </a:lnTo>
                    <a:lnTo>
                      <a:pt x="267" y="116"/>
                    </a:lnTo>
                    <a:lnTo>
                      <a:pt x="276" y="114"/>
                    </a:lnTo>
                    <a:lnTo>
                      <a:pt x="283" y="114"/>
                    </a:lnTo>
                    <a:lnTo>
                      <a:pt x="295" y="116"/>
                    </a:lnTo>
                    <a:lnTo>
                      <a:pt x="306" y="118"/>
                    </a:lnTo>
                    <a:lnTo>
                      <a:pt x="317" y="123"/>
                    </a:lnTo>
                    <a:lnTo>
                      <a:pt x="328" y="129"/>
                    </a:lnTo>
                    <a:lnTo>
                      <a:pt x="338" y="112"/>
                    </a:lnTo>
                    <a:lnTo>
                      <a:pt x="351" y="98"/>
                    </a:lnTo>
                    <a:lnTo>
                      <a:pt x="367" y="86"/>
                    </a:lnTo>
                    <a:lnTo>
                      <a:pt x="383" y="75"/>
                    </a:lnTo>
                    <a:lnTo>
                      <a:pt x="399" y="66"/>
                    </a:lnTo>
                    <a:lnTo>
                      <a:pt x="419" y="61"/>
                    </a:lnTo>
                    <a:lnTo>
                      <a:pt x="438" y="57"/>
                    </a:lnTo>
                    <a:lnTo>
                      <a:pt x="458" y="55"/>
                    </a:lnTo>
                    <a:lnTo>
                      <a:pt x="474" y="55"/>
                    </a:lnTo>
                    <a:lnTo>
                      <a:pt x="488" y="59"/>
                    </a:lnTo>
                    <a:lnTo>
                      <a:pt x="503" y="62"/>
                    </a:lnTo>
                    <a:lnTo>
                      <a:pt x="517" y="66"/>
                    </a:lnTo>
                    <a:lnTo>
                      <a:pt x="530" y="73"/>
                    </a:lnTo>
                    <a:lnTo>
                      <a:pt x="542" y="80"/>
                    </a:lnTo>
                    <a:lnTo>
                      <a:pt x="555" y="89"/>
                    </a:lnTo>
                    <a:lnTo>
                      <a:pt x="565" y="98"/>
                    </a:lnTo>
                    <a:lnTo>
                      <a:pt x="574" y="96"/>
                    </a:lnTo>
                    <a:lnTo>
                      <a:pt x="581" y="93"/>
                    </a:lnTo>
                    <a:lnTo>
                      <a:pt x="590" y="91"/>
                    </a:lnTo>
                    <a:lnTo>
                      <a:pt x="599" y="91"/>
                    </a:lnTo>
                    <a:lnTo>
                      <a:pt x="615" y="93"/>
                    </a:lnTo>
                    <a:lnTo>
                      <a:pt x="631" y="96"/>
                    </a:lnTo>
                    <a:lnTo>
                      <a:pt x="646" y="104"/>
                    </a:lnTo>
                    <a:lnTo>
                      <a:pt x="658" y="112"/>
                    </a:lnTo>
                    <a:lnTo>
                      <a:pt x="671" y="123"/>
                    </a:lnTo>
                    <a:lnTo>
                      <a:pt x="680" y="134"/>
                    </a:lnTo>
                    <a:lnTo>
                      <a:pt x="687" y="148"/>
                    </a:lnTo>
                    <a:lnTo>
                      <a:pt x="692" y="163"/>
                    </a:lnTo>
                    <a:lnTo>
                      <a:pt x="694" y="155"/>
                    </a:lnTo>
                    <a:lnTo>
                      <a:pt x="694" y="150"/>
                    </a:lnTo>
                    <a:lnTo>
                      <a:pt x="694" y="145"/>
                    </a:lnTo>
                    <a:lnTo>
                      <a:pt x="694" y="139"/>
                    </a:lnTo>
                    <a:lnTo>
                      <a:pt x="692" y="120"/>
                    </a:lnTo>
                    <a:lnTo>
                      <a:pt x="687" y="102"/>
                    </a:lnTo>
                    <a:lnTo>
                      <a:pt x="678" y="86"/>
                    </a:lnTo>
                    <a:lnTo>
                      <a:pt x="667" y="73"/>
                    </a:lnTo>
                    <a:lnTo>
                      <a:pt x="653" y="61"/>
                    </a:lnTo>
                    <a:lnTo>
                      <a:pt x="637" y="52"/>
                    </a:lnTo>
                    <a:lnTo>
                      <a:pt x="619" y="46"/>
                    </a:lnTo>
                    <a:lnTo>
                      <a:pt x="599" y="45"/>
                    </a:lnTo>
                    <a:lnTo>
                      <a:pt x="590" y="45"/>
                    </a:lnTo>
                    <a:lnTo>
                      <a:pt x="581" y="46"/>
                    </a:lnTo>
                    <a:lnTo>
                      <a:pt x="574" y="48"/>
                    </a:lnTo>
                    <a:lnTo>
                      <a:pt x="565" y="52"/>
                    </a:lnTo>
                    <a:lnTo>
                      <a:pt x="555" y="43"/>
                    </a:lnTo>
                    <a:lnTo>
                      <a:pt x="542" y="34"/>
                    </a:lnTo>
                    <a:lnTo>
                      <a:pt x="530" y="25"/>
                    </a:lnTo>
                    <a:lnTo>
                      <a:pt x="517" y="20"/>
                    </a:lnTo>
                    <a:lnTo>
                      <a:pt x="503" y="14"/>
                    </a:lnTo>
                    <a:lnTo>
                      <a:pt x="488" y="11"/>
                    </a:lnTo>
                    <a:lnTo>
                      <a:pt x="474" y="7"/>
                    </a:lnTo>
                    <a:lnTo>
                      <a:pt x="458" y="7"/>
                    </a:lnTo>
                    <a:lnTo>
                      <a:pt x="438" y="9"/>
                    </a:lnTo>
                    <a:lnTo>
                      <a:pt x="419" y="12"/>
                    </a:lnTo>
                    <a:lnTo>
                      <a:pt x="399" y="20"/>
                    </a:lnTo>
                    <a:lnTo>
                      <a:pt x="383" y="27"/>
                    </a:lnTo>
                    <a:lnTo>
                      <a:pt x="367" y="37"/>
                    </a:lnTo>
                    <a:lnTo>
                      <a:pt x="351" y="50"/>
                    </a:lnTo>
                    <a:lnTo>
                      <a:pt x="338" y="64"/>
                    </a:lnTo>
                    <a:lnTo>
                      <a:pt x="328" y="80"/>
                    </a:lnTo>
                    <a:lnTo>
                      <a:pt x="317" y="75"/>
                    </a:lnTo>
                    <a:lnTo>
                      <a:pt x="306" y="71"/>
                    </a:lnTo>
                    <a:lnTo>
                      <a:pt x="295" y="70"/>
                    </a:lnTo>
                    <a:lnTo>
                      <a:pt x="283" y="68"/>
                    </a:lnTo>
                    <a:lnTo>
                      <a:pt x="276" y="68"/>
                    </a:lnTo>
                    <a:lnTo>
                      <a:pt x="267" y="70"/>
                    </a:lnTo>
                    <a:lnTo>
                      <a:pt x="260" y="71"/>
                    </a:lnTo>
                    <a:lnTo>
                      <a:pt x="253" y="73"/>
                    </a:lnTo>
                    <a:lnTo>
                      <a:pt x="244" y="57"/>
                    </a:lnTo>
                    <a:lnTo>
                      <a:pt x="233" y="43"/>
                    </a:lnTo>
                    <a:lnTo>
                      <a:pt x="219" y="30"/>
                    </a:lnTo>
                    <a:lnTo>
                      <a:pt x="204" y="20"/>
                    </a:lnTo>
                    <a:lnTo>
                      <a:pt x="188" y="12"/>
                    </a:lnTo>
                    <a:lnTo>
                      <a:pt x="172" y="5"/>
                    </a:lnTo>
                    <a:lnTo>
                      <a:pt x="154" y="2"/>
                    </a:lnTo>
                    <a:lnTo>
                      <a:pt x="135" y="0"/>
                    </a:lnTo>
                    <a:lnTo>
                      <a:pt x="108" y="2"/>
                    </a:lnTo>
                    <a:lnTo>
                      <a:pt x="83" y="11"/>
                    </a:lnTo>
                    <a:lnTo>
                      <a:pt x="59" y="23"/>
                    </a:lnTo>
                    <a:lnTo>
                      <a:pt x="40" y="39"/>
                    </a:lnTo>
                    <a:lnTo>
                      <a:pt x="24" y="59"/>
                    </a:lnTo>
                    <a:lnTo>
                      <a:pt x="11" y="82"/>
                    </a:lnTo>
                    <a:lnTo>
                      <a:pt x="4" y="107"/>
                    </a:lnTo>
                    <a:lnTo>
                      <a:pt x="0" y="134"/>
                    </a:lnTo>
                    <a:lnTo>
                      <a:pt x="0" y="139"/>
                    </a:lnTo>
                    <a:lnTo>
                      <a:pt x="0" y="145"/>
                    </a:lnTo>
                    <a:lnTo>
                      <a:pt x="0" y="150"/>
                    </a:lnTo>
                    <a:lnTo>
                      <a:pt x="2" y="155"/>
                    </a:lnTo>
                    <a:lnTo>
                      <a:pt x="8" y="134"/>
                    </a:lnTo>
                    <a:lnTo>
                      <a:pt x="18" y="112"/>
                    </a:lnTo>
                    <a:lnTo>
                      <a:pt x="31" y="95"/>
                    </a:lnTo>
                    <a:lnTo>
                      <a:pt x="47" y="79"/>
                    </a:lnTo>
                    <a:lnTo>
                      <a:pt x="67" y="64"/>
                    </a:lnTo>
                    <a:lnTo>
                      <a:pt x="88" y="55"/>
                    </a:lnTo>
                    <a:lnTo>
                      <a:pt x="110" y="48"/>
                    </a:lnTo>
                    <a:lnTo>
                      <a:pt x="135" y="46"/>
                    </a:lnTo>
                    <a:close/>
                  </a:path>
                </a:pathLst>
              </a:custGeom>
              <a:solidFill>
                <a:srgbClr val="000000"/>
              </a:solidFill>
              <a:ln w="9525">
                <a:noFill/>
                <a:round/>
                <a:headEnd/>
                <a:tailEnd/>
              </a:ln>
            </p:spPr>
            <p:txBody>
              <a:bodyPr/>
              <a:lstStyle/>
              <a:p>
                <a:endParaRPr lang="en-US"/>
              </a:p>
            </p:txBody>
          </p:sp>
          <p:sp>
            <p:nvSpPr>
              <p:cNvPr id="40389" name="Freeform 535"/>
              <p:cNvSpPr>
                <a:spLocks/>
              </p:cNvSpPr>
              <p:nvPr/>
            </p:nvSpPr>
            <p:spPr bwMode="auto">
              <a:xfrm>
                <a:off x="3658" y="977"/>
                <a:ext cx="276" cy="286"/>
              </a:xfrm>
              <a:custGeom>
                <a:avLst/>
                <a:gdLst>
                  <a:gd name="T0" fmla="*/ 276 w 276"/>
                  <a:gd name="T1" fmla="*/ 52 h 286"/>
                  <a:gd name="T2" fmla="*/ 242 w 276"/>
                  <a:gd name="T3" fmla="*/ 43 h 286"/>
                  <a:gd name="T4" fmla="*/ 208 w 276"/>
                  <a:gd name="T5" fmla="*/ 32 h 286"/>
                  <a:gd name="T6" fmla="*/ 174 w 276"/>
                  <a:gd name="T7" fmla="*/ 20 h 286"/>
                  <a:gd name="T8" fmla="*/ 138 w 276"/>
                  <a:gd name="T9" fmla="*/ 9 h 286"/>
                  <a:gd name="T10" fmla="*/ 104 w 276"/>
                  <a:gd name="T11" fmla="*/ 2 h 286"/>
                  <a:gd name="T12" fmla="*/ 68 w 276"/>
                  <a:gd name="T13" fmla="*/ 0 h 286"/>
                  <a:gd name="T14" fmla="*/ 34 w 276"/>
                  <a:gd name="T15" fmla="*/ 7 h 286"/>
                  <a:gd name="T16" fmla="*/ 0 w 276"/>
                  <a:gd name="T17" fmla="*/ 23 h 286"/>
                  <a:gd name="T18" fmla="*/ 2 w 276"/>
                  <a:gd name="T19" fmla="*/ 82 h 286"/>
                  <a:gd name="T20" fmla="*/ 7 w 276"/>
                  <a:gd name="T21" fmla="*/ 154 h 286"/>
                  <a:gd name="T22" fmla="*/ 13 w 276"/>
                  <a:gd name="T23" fmla="*/ 227 h 286"/>
                  <a:gd name="T24" fmla="*/ 15 w 276"/>
                  <a:gd name="T25" fmla="*/ 286 h 286"/>
                  <a:gd name="T26" fmla="*/ 25 w 276"/>
                  <a:gd name="T27" fmla="*/ 277 h 286"/>
                  <a:gd name="T28" fmla="*/ 36 w 276"/>
                  <a:gd name="T29" fmla="*/ 270 h 286"/>
                  <a:gd name="T30" fmla="*/ 47 w 276"/>
                  <a:gd name="T31" fmla="*/ 263 h 286"/>
                  <a:gd name="T32" fmla="*/ 57 w 276"/>
                  <a:gd name="T33" fmla="*/ 257 h 286"/>
                  <a:gd name="T34" fmla="*/ 52 w 276"/>
                  <a:gd name="T35" fmla="*/ 214 h 286"/>
                  <a:gd name="T36" fmla="*/ 47 w 276"/>
                  <a:gd name="T37" fmla="*/ 163 h 286"/>
                  <a:gd name="T38" fmla="*/ 40 w 276"/>
                  <a:gd name="T39" fmla="*/ 111 h 286"/>
                  <a:gd name="T40" fmla="*/ 34 w 276"/>
                  <a:gd name="T41" fmla="*/ 70 h 286"/>
                  <a:gd name="T42" fmla="*/ 61 w 276"/>
                  <a:gd name="T43" fmla="*/ 50 h 286"/>
                  <a:gd name="T44" fmla="*/ 91 w 276"/>
                  <a:gd name="T45" fmla="*/ 41 h 286"/>
                  <a:gd name="T46" fmla="*/ 120 w 276"/>
                  <a:gd name="T47" fmla="*/ 37 h 286"/>
                  <a:gd name="T48" fmla="*/ 152 w 276"/>
                  <a:gd name="T49" fmla="*/ 39 h 286"/>
                  <a:gd name="T50" fmla="*/ 183 w 276"/>
                  <a:gd name="T51" fmla="*/ 43 h 286"/>
                  <a:gd name="T52" fmla="*/ 215 w 276"/>
                  <a:gd name="T53" fmla="*/ 48 h 286"/>
                  <a:gd name="T54" fmla="*/ 245 w 276"/>
                  <a:gd name="T55" fmla="*/ 52 h 286"/>
                  <a:gd name="T56" fmla="*/ 276 w 276"/>
                  <a:gd name="T57" fmla="*/ 52 h 28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76"/>
                  <a:gd name="T88" fmla="*/ 0 h 286"/>
                  <a:gd name="T89" fmla="*/ 276 w 276"/>
                  <a:gd name="T90" fmla="*/ 286 h 28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76" h="286">
                    <a:moveTo>
                      <a:pt x="276" y="52"/>
                    </a:moveTo>
                    <a:lnTo>
                      <a:pt x="242" y="43"/>
                    </a:lnTo>
                    <a:lnTo>
                      <a:pt x="208" y="32"/>
                    </a:lnTo>
                    <a:lnTo>
                      <a:pt x="174" y="20"/>
                    </a:lnTo>
                    <a:lnTo>
                      <a:pt x="138" y="9"/>
                    </a:lnTo>
                    <a:lnTo>
                      <a:pt x="104" y="2"/>
                    </a:lnTo>
                    <a:lnTo>
                      <a:pt x="68" y="0"/>
                    </a:lnTo>
                    <a:lnTo>
                      <a:pt x="34" y="7"/>
                    </a:lnTo>
                    <a:lnTo>
                      <a:pt x="0" y="23"/>
                    </a:lnTo>
                    <a:lnTo>
                      <a:pt x="2" y="82"/>
                    </a:lnTo>
                    <a:lnTo>
                      <a:pt x="7" y="154"/>
                    </a:lnTo>
                    <a:lnTo>
                      <a:pt x="13" y="227"/>
                    </a:lnTo>
                    <a:lnTo>
                      <a:pt x="15" y="286"/>
                    </a:lnTo>
                    <a:lnTo>
                      <a:pt x="25" y="277"/>
                    </a:lnTo>
                    <a:lnTo>
                      <a:pt x="36" y="270"/>
                    </a:lnTo>
                    <a:lnTo>
                      <a:pt x="47" y="263"/>
                    </a:lnTo>
                    <a:lnTo>
                      <a:pt x="57" y="257"/>
                    </a:lnTo>
                    <a:lnTo>
                      <a:pt x="52" y="214"/>
                    </a:lnTo>
                    <a:lnTo>
                      <a:pt x="47" y="163"/>
                    </a:lnTo>
                    <a:lnTo>
                      <a:pt x="40" y="111"/>
                    </a:lnTo>
                    <a:lnTo>
                      <a:pt x="34" y="70"/>
                    </a:lnTo>
                    <a:lnTo>
                      <a:pt x="61" y="50"/>
                    </a:lnTo>
                    <a:lnTo>
                      <a:pt x="91" y="41"/>
                    </a:lnTo>
                    <a:lnTo>
                      <a:pt x="120" y="37"/>
                    </a:lnTo>
                    <a:lnTo>
                      <a:pt x="152" y="39"/>
                    </a:lnTo>
                    <a:lnTo>
                      <a:pt x="183" y="43"/>
                    </a:lnTo>
                    <a:lnTo>
                      <a:pt x="215" y="48"/>
                    </a:lnTo>
                    <a:lnTo>
                      <a:pt x="245" y="52"/>
                    </a:lnTo>
                    <a:lnTo>
                      <a:pt x="276" y="52"/>
                    </a:lnTo>
                    <a:close/>
                  </a:path>
                </a:pathLst>
              </a:custGeom>
              <a:solidFill>
                <a:srgbClr val="000000"/>
              </a:solidFill>
              <a:ln w="9525">
                <a:noFill/>
                <a:round/>
                <a:headEnd/>
                <a:tailEnd/>
              </a:ln>
            </p:spPr>
            <p:txBody>
              <a:bodyPr/>
              <a:lstStyle/>
              <a:p>
                <a:endParaRPr lang="en-US"/>
              </a:p>
            </p:txBody>
          </p:sp>
          <p:sp>
            <p:nvSpPr>
              <p:cNvPr id="40390" name="Freeform 536"/>
              <p:cNvSpPr>
                <a:spLocks/>
              </p:cNvSpPr>
              <p:nvPr/>
            </p:nvSpPr>
            <p:spPr bwMode="auto">
              <a:xfrm>
                <a:off x="3780" y="1009"/>
                <a:ext cx="293" cy="273"/>
              </a:xfrm>
              <a:custGeom>
                <a:avLst/>
                <a:gdLst>
                  <a:gd name="T0" fmla="*/ 273 w 293"/>
                  <a:gd name="T1" fmla="*/ 0 h 273"/>
                  <a:gd name="T2" fmla="*/ 266 w 293"/>
                  <a:gd name="T3" fmla="*/ 4 h 273"/>
                  <a:gd name="T4" fmla="*/ 259 w 293"/>
                  <a:gd name="T5" fmla="*/ 9 h 273"/>
                  <a:gd name="T6" fmla="*/ 252 w 293"/>
                  <a:gd name="T7" fmla="*/ 11 h 273"/>
                  <a:gd name="T8" fmla="*/ 245 w 293"/>
                  <a:gd name="T9" fmla="*/ 14 h 273"/>
                  <a:gd name="T10" fmla="*/ 238 w 293"/>
                  <a:gd name="T11" fmla="*/ 16 h 273"/>
                  <a:gd name="T12" fmla="*/ 230 w 293"/>
                  <a:gd name="T13" fmla="*/ 18 h 273"/>
                  <a:gd name="T14" fmla="*/ 223 w 293"/>
                  <a:gd name="T15" fmla="*/ 20 h 273"/>
                  <a:gd name="T16" fmla="*/ 216 w 293"/>
                  <a:gd name="T17" fmla="*/ 22 h 273"/>
                  <a:gd name="T18" fmla="*/ 220 w 293"/>
                  <a:gd name="T19" fmla="*/ 66 h 273"/>
                  <a:gd name="T20" fmla="*/ 232 w 293"/>
                  <a:gd name="T21" fmla="*/ 116 h 273"/>
                  <a:gd name="T22" fmla="*/ 246 w 293"/>
                  <a:gd name="T23" fmla="*/ 164 h 273"/>
                  <a:gd name="T24" fmla="*/ 257 w 293"/>
                  <a:gd name="T25" fmla="*/ 206 h 273"/>
                  <a:gd name="T26" fmla="*/ 227 w 293"/>
                  <a:gd name="T27" fmla="*/ 220 h 273"/>
                  <a:gd name="T28" fmla="*/ 195 w 293"/>
                  <a:gd name="T29" fmla="*/ 223 h 273"/>
                  <a:gd name="T30" fmla="*/ 162 w 293"/>
                  <a:gd name="T31" fmla="*/ 223 h 273"/>
                  <a:gd name="T32" fmla="*/ 130 w 293"/>
                  <a:gd name="T33" fmla="*/ 218 h 273"/>
                  <a:gd name="T34" fmla="*/ 96 w 293"/>
                  <a:gd name="T35" fmla="*/ 213 h 273"/>
                  <a:gd name="T36" fmla="*/ 64 w 293"/>
                  <a:gd name="T37" fmla="*/ 209 h 273"/>
                  <a:gd name="T38" fmla="*/ 32 w 293"/>
                  <a:gd name="T39" fmla="*/ 209 h 273"/>
                  <a:gd name="T40" fmla="*/ 0 w 293"/>
                  <a:gd name="T41" fmla="*/ 215 h 273"/>
                  <a:gd name="T42" fmla="*/ 18 w 293"/>
                  <a:gd name="T43" fmla="*/ 216 h 273"/>
                  <a:gd name="T44" fmla="*/ 36 w 293"/>
                  <a:gd name="T45" fmla="*/ 220 h 273"/>
                  <a:gd name="T46" fmla="*/ 53 w 293"/>
                  <a:gd name="T47" fmla="*/ 223 h 273"/>
                  <a:gd name="T48" fmla="*/ 71 w 293"/>
                  <a:gd name="T49" fmla="*/ 229 h 273"/>
                  <a:gd name="T50" fmla="*/ 89 w 293"/>
                  <a:gd name="T51" fmla="*/ 236 h 273"/>
                  <a:gd name="T52" fmla="*/ 109 w 293"/>
                  <a:gd name="T53" fmla="*/ 241 h 273"/>
                  <a:gd name="T54" fmla="*/ 127 w 293"/>
                  <a:gd name="T55" fmla="*/ 248 h 273"/>
                  <a:gd name="T56" fmla="*/ 146 w 293"/>
                  <a:gd name="T57" fmla="*/ 254 h 273"/>
                  <a:gd name="T58" fmla="*/ 164 w 293"/>
                  <a:gd name="T59" fmla="*/ 261 h 273"/>
                  <a:gd name="T60" fmla="*/ 184 w 293"/>
                  <a:gd name="T61" fmla="*/ 266 h 273"/>
                  <a:gd name="T62" fmla="*/ 202 w 293"/>
                  <a:gd name="T63" fmla="*/ 270 h 273"/>
                  <a:gd name="T64" fmla="*/ 221 w 293"/>
                  <a:gd name="T65" fmla="*/ 272 h 273"/>
                  <a:gd name="T66" fmla="*/ 239 w 293"/>
                  <a:gd name="T67" fmla="*/ 273 h 273"/>
                  <a:gd name="T68" fmla="*/ 257 w 293"/>
                  <a:gd name="T69" fmla="*/ 272 h 273"/>
                  <a:gd name="T70" fmla="*/ 275 w 293"/>
                  <a:gd name="T71" fmla="*/ 268 h 273"/>
                  <a:gd name="T72" fmla="*/ 293 w 293"/>
                  <a:gd name="T73" fmla="*/ 263 h 273"/>
                  <a:gd name="T74" fmla="*/ 289 w 293"/>
                  <a:gd name="T75" fmla="*/ 236 h 273"/>
                  <a:gd name="T76" fmla="*/ 282 w 293"/>
                  <a:gd name="T77" fmla="*/ 204 h 273"/>
                  <a:gd name="T78" fmla="*/ 272 w 293"/>
                  <a:gd name="T79" fmla="*/ 168 h 273"/>
                  <a:gd name="T80" fmla="*/ 263 w 293"/>
                  <a:gd name="T81" fmla="*/ 131 h 273"/>
                  <a:gd name="T82" fmla="*/ 255 w 293"/>
                  <a:gd name="T83" fmla="*/ 95 h 273"/>
                  <a:gd name="T84" fmla="*/ 254 w 293"/>
                  <a:gd name="T85" fmla="*/ 59 h 273"/>
                  <a:gd name="T86" fmla="*/ 259 w 293"/>
                  <a:gd name="T87" fmla="*/ 27 h 273"/>
                  <a:gd name="T88" fmla="*/ 273 w 293"/>
                  <a:gd name="T89" fmla="*/ 0 h 27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3"/>
                  <a:gd name="T136" fmla="*/ 0 h 273"/>
                  <a:gd name="T137" fmla="*/ 293 w 293"/>
                  <a:gd name="T138" fmla="*/ 273 h 27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3" h="273">
                    <a:moveTo>
                      <a:pt x="273" y="0"/>
                    </a:moveTo>
                    <a:lnTo>
                      <a:pt x="266" y="4"/>
                    </a:lnTo>
                    <a:lnTo>
                      <a:pt x="259" y="9"/>
                    </a:lnTo>
                    <a:lnTo>
                      <a:pt x="252" y="11"/>
                    </a:lnTo>
                    <a:lnTo>
                      <a:pt x="245" y="14"/>
                    </a:lnTo>
                    <a:lnTo>
                      <a:pt x="238" y="16"/>
                    </a:lnTo>
                    <a:lnTo>
                      <a:pt x="230" y="18"/>
                    </a:lnTo>
                    <a:lnTo>
                      <a:pt x="223" y="20"/>
                    </a:lnTo>
                    <a:lnTo>
                      <a:pt x="216" y="22"/>
                    </a:lnTo>
                    <a:lnTo>
                      <a:pt x="220" y="66"/>
                    </a:lnTo>
                    <a:lnTo>
                      <a:pt x="232" y="116"/>
                    </a:lnTo>
                    <a:lnTo>
                      <a:pt x="246" y="164"/>
                    </a:lnTo>
                    <a:lnTo>
                      <a:pt x="257" y="206"/>
                    </a:lnTo>
                    <a:lnTo>
                      <a:pt x="227" y="220"/>
                    </a:lnTo>
                    <a:lnTo>
                      <a:pt x="195" y="223"/>
                    </a:lnTo>
                    <a:lnTo>
                      <a:pt x="162" y="223"/>
                    </a:lnTo>
                    <a:lnTo>
                      <a:pt x="130" y="218"/>
                    </a:lnTo>
                    <a:lnTo>
                      <a:pt x="96" y="213"/>
                    </a:lnTo>
                    <a:lnTo>
                      <a:pt x="64" y="209"/>
                    </a:lnTo>
                    <a:lnTo>
                      <a:pt x="32" y="209"/>
                    </a:lnTo>
                    <a:lnTo>
                      <a:pt x="0" y="215"/>
                    </a:lnTo>
                    <a:lnTo>
                      <a:pt x="18" y="216"/>
                    </a:lnTo>
                    <a:lnTo>
                      <a:pt x="36" y="220"/>
                    </a:lnTo>
                    <a:lnTo>
                      <a:pt x="53" y="223"/>
                    </a:lnTo>
                    <a:lnTo>
                      <a:pt x="71" y="229"/>
                    </a:lnTo>
                    <a:lnTo>
                      <a:pt x="89" y="236"/>
                    </a:lnTo>
                    <a:lnTo>
                      <a:pt x="109" y="241"/>
                    </a:lnTo>
                    <a:lnTo>
                      <a:pt x="127" y="248"/>
                    </a:lnTo>
                    <a:lnTo>
                      <a:pt x="146" y="254"/>
                    </a:lnTo>
                    <a:lnTo>
                      <a:pt x="164" y="261"/>
                    </a:lnTo>
                    <a:lnTo>
                      <a:pt x="184" y="266"/>
                    </a:lnTo>
                    <a:lnTo>
                      <a:pt x="202" y="270"/>
                    </a:lnTo>
                    <a:lnTo>
                      <a:pt x="221" y="272"/>
                    </a:lnTo>
                    <a:lnTo>
                      <a:pt x="239" y="273"/>
                    </a:lnTo>
                    <a:lnTo>
                      <a:pt x="257" y="272"/>
                    </a:lnTo>
                    <a:lnTo>
                      <a:pt x="275" y="268"/>
                    </a:lnTo>
                    <a:lnTo>
                      <a:pt x="293" y="263"/>
                    </a:lnTo>
                    <a:lnTo>
                      <a:pt x="289" y="236"/>
                    </a:lnTo>
                    <a:lnTo>
                      <a:pt x="282" y="204"/>
                    </a:lnTo>
                    <a:lnTo>
                      <a:pt x="272" y="168"/>
                    </a:lnTo>
                    <a:lnTo>
                      <a:pt x="263" y="131"/>
                    </a:lnTo>
                    <a:lnTo>
                      <a:pt x="255" y="95"/>
                    </a:lnTo>
                    <a:lnTo>
                      <a:pt x="254" y="59"/>
                    </a:lnTo>
                    <a:lnTo>
                      <a:pt x="259" y="27"/>
                    </a:lnTo>
                    <a:lnTo>
                      <a:pt x="273" y="0"/>
                    </a:lnTo>
                    <a:close/>
                  </a:path>
                </a:pathLst>
              </a:custGeom>
              <a:solidFill>
                <a:srgbClr val="000000"/>
              </a:solidFill>
              <a:ln w="9525">
                <a:noFill/>
                <a:round/>
                <a:headEnd/>
                <a:tailEnd/>
              </a:ln>
            </p:spPr>
            <p:txBody>
              <a:bodyPr/>
              <a:lstStyle/>
              <a:p>
                <a:endParaRPr lang="en-US"/>
              </a:p>
            </p:txBody>
          </p:sp>
          <p:sp>
            <p:nvSpPr>
              <p:cNvPr id="40391" name="Freeform 537"/>
              <p:cNvSpPr>
                <a:spLocks/>
              </p:cNvSpPr>
              <p:nvPr/>
            </p:nvSpPr>
            <p:spPr bwMode="auto">
              <a:xfrm>
                <a:off x="3692" y="1014"/>
                <a:ext cx="345" cy="220"/>
              </a:xfrm>
              <a:custGeom>
                <a:avLst/>
                <a:gdLst>
                  <a:gd name="T0" fmla="*/ 345 w 345"/>
                  <a:gd name="T1" fmla="*/ 201 h 220"/>
                  <a:gd name="T2" fmla="*/ 334 w 345"/>
                  <a:gd name="T3" fmla="*/ 159 h 220"/>
                  <a:gd name="T4" fmla="*/ 320 w 345"/>
                  <a:gd name="T5" fmla="*/ 111 h 220"/>
                  <a:gd name="T6" fmla="*/ 308 w 345"/>
                  <a:gd name="T7" fmla="*/ 61 h 220"/>
                  <a:gd name="T8" fmla="*/ 304 w 345"/>
                  <a:gd name="T9" fmla="*/ 17 h 220"/>
                  <a:gd name="T10" fmla="*/ 297 w 345"/>
                  <a:gd name="T11" fmla="*/ 18 h 220"/>
                  <a:gd name="T12" fmla="*/ 288 w 345"/>
                  <a:gd name="T13" fmla="*/ 18 h 220"/>
                  <a:gd name="T14" fmla="*/ 281 w 345"/>
                  <a:gd name="T15" fmla="*/ 18 h 220"/>
                  <a:gd name="T16" fmla="*/ 274 w 345"/>
                  <a:gd name="T17" fmla="*/ 18 h 220"/>
                  <a:gd name="T18" fmla="*/ 265 w 345"/>
                  <a:gd name="T19" fmla="*/ 18 h 220"/>
                  <a:gd name="T20" fmla="*/ 258 w 345"/>
                  <a:gd name="T21" fmla="*/ 17 h 220"/>
                  <a:gd name="T22" fmla="*/ 249 w 345"/>
                  <a:gd name="T23" fmla="*/ 17 h 220"/>
                  <a:gd name="T24" fmla="*/ 242 w 345"/>
                  <a:gd name="T25" fmla="*/ 15 h 220"/>
                  <a:gd name="T26" fmla="*/ 211 w 345"/>
                  <a:gd name="T27" fmla="*/ 15 h 220"/>
                  <a:gd name="T28" fmla="*/ 181 w 345"/>
                  <a:gd name="T29" fmla="*/ 11 h 220"/>
                  <a:gd name="T30" fmla="*/ 149 w 345"/>
                  <a:gd name="T31" fmla="*/ 6 h 220"/>
                  <a:gd name="T32" fmla="*/ 118 w 345"/>
                  <a:gd name="T33" fmla="*/ 2 h 220"/>
                  <a:gd name="T34" fmla="*/ 86 w 345"/>
                  <a:gd name="T35" fmla="*/ 0 h 220"/>
                  <a:gd name="T36" fmla="*/ 57 w 345"/>
                  <a:gd name="T37" fmla="*/ 4 h 220"/>
                  <a:gd name="T38" fmla="*/ 27 w 345"/>
                  <a:gd name="T39" fmla="*/ 13 h 220"/>
                  <a:gd name="T40" fmla="*/ 0 w 345"/>
                  <a:gd name="T41" fmla="*/ 33 h 220"/>
                  <a:gd name="T42" fmla="*/ 6 w 345"/>
                  <a:gd name="T43" fmla="*/ 74 h 220"/>
                  <a:gd name="T44" fmla="*/ 13 w 345"/>
                  <a:gd name="T45" fmla="*/ 126 h 220"/>
                  <a:gd name="T46" fmla="*/ 18 w 345"/>
                  <a:gd name="T47" fmla="*/ 177 h 220"/>
                  <a:gd name="T48" fmla="*/ 23 w 345"/>
                  <a:gd name="T49" fmla="*/ 220 h 220"/>
                  <a:gd name="T50" fmla="*/ 32 w 345"/>
                  <a:gd name="T51" fmla="*/ 217 h 220"/>
                  <a:gd name="T52" fmla="*/ 40 w 345"/>
                  <a:gd name="T53" fmla="*/ 215 h 220"/>
                  <a:gd name="T54" fmla="*/ 48 w 345"/>
                  <a:gd name="T55" fmla="*/ 213 h 220"/>
                  <a:gd name="T56" fmla="*/ 56 w 345"/>
                  <a:gd name="T57" fmla="*/ 211 h 220"/>
                  <a:gd name="T58" fmla="*/ 65 w 345"/>
                  <a:gd name="T59" fmla="*/ 210 h 220"/>
                  <a:gd name="T60" fmla="*/ 72 w 345"/>
                  <a:gd name="T61" fmla="*/ 210 h 220"/>
                  <a:gd name="T62" fmla="*/ 81 w 345"/>
                  <a:gd name="T63" fmla="*/ 210 h 220"/>
                  <a:gd name="T64" fmla="*/ 88 w 345"/>
                  <a:gd name="T65" fmla="*/ 210 h 220"/>
                  <a:gd name="T66" fmla="*/ 120 w 345"/>
                  <a:gd name="T67" fmla="*/ 204 h 220"/>
                  <a:gd name="T68" fmla="*/ 152 w 345"/>
                  <a:gd name="T69" fmla="*/ 204 h 220"/>
                  <a:gd name="T70" fmla="*/ 184 w 345"/>
                  <a:gd name="T71" fmla="*/ 208 h 220"/>
                  <a:gd name="T72" fmla="*/ 218 w 345"/>
                  <a:gd name="T73" fmla="*/ 213 h 220"/>
                  <a:gd name="T74" fmla="*/ 250 w 345"/>
                  <a:gd name="T75" fmla="*/ 218 h 220"/>
                  <a:gd name="T76" fmla="*/ 283 w 345"/>
                  <a:gd name="T77" fmla="*/ 218 h 220"/>
                  <a:gd name="T78" fmla="*/ 315 w 345"/>
                  <a:gd name="T79" fmla="*/ 215 h 220"/>
                  <a:gd name="T80" fmla="*/ 345 w 345"/>
                  <a:gd name="T81" fmla="*/ 201 h 22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45"/>
                  <a:gd name="T124" fmla="*/ 0 h 220"/>
                  <a:gd name="T125" fmla="*/ 345 w 345"/>
                  <a:gd name="T126" fmla="*/ 220 h 22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45" h="220">
                    <a:moveTo>
                      <a:pt x="345" y="201"/>
                    </a:moveTo>
                    <a:lnTo>
                      <a:pt x="334" y="159"/>
                    </a:lnTo>
                    <a:lnTo>
                      <a:pt x="320" y="111"/>
                    </a:lnTo>
                    <a:lnTo>
                      <a:pt x="308" y="61"/>
                    </a:lnTo>
                    <a:lnTo>
                      <a:pt x="304" y="17"/>
                    </a:lnTo>
                    <a:lnTo>
                      <a:pt x="297" y="18"/>
                    </a:lnTo>
                    <a:lnTo>
                      <a:pt x="288" y="18"/>
                    </a:lnTo>
                    <a:lnTo>
                      <a:pt x="281" y="18"/>
                    </a:lnTo>
                    <a:lnTo>
                      <a:pt x="274" y="18"/>
                    </a:lnTo>
                    <a:lnTo>
                      <a:pt x="265" y="18"/>
                    </a:lnTo>
                    <a:lnTo>
                      <a:pt x="258" y="17"/>
                    </a:lnTo>
                    <a:lnTo>
                      <a:pt x="249" y="17"/>
                    </a:lnTo>
                    <a:lnTo>
                      <a:pt x="242" y="15"/>
                    </a:lnTo>
                    <a:lnTo>
                      <a:pt x="211" y="15"/>
                    </a:lnTo>
                    <a:lnTo>
                      <a:pt x="181" y="11"/>
                    </a:lnTo>
                    <a:lnTo>
                      <a:pt x="149" y="6"/>
                    </a:lnTo>
                    <a:lnTo>
                      <a:pt x="118" y="2"/>
                    </a:lnTo>
                    <a:lnTo>
                      <a:pt x="86" y="0"/>
                    </a:lnTo>
                    <a:lnTo>
                      <a:pt x="57" y="4"/>
                    </a:lnTo>
                    <a:lnTo>
                      <a:pt x="27" y="13"/>
                    </a:lnTo>
                    <a:lnTo>
                      <a:pt x="0" y="33"/>
                    </a:lnTo>
                    <a:lnTo>
                      <a:pt x="6" y="74"/>
                    </a:lnTo>
                    <a:lnTo>
                      <a:pt x="13" y="126"/>
                    </a:lnTo>
                    <a:lnTo>
                      <a:pt x="18" y="177"/>
                    </a:lnTo>
                    <a:lnTo>
                      <a:pt x="23" y="220"/>
                    </a:lnTo>
                    <a:lnTo>
                      <a:pt x="32" y="217"/>
                    </a:lnTo>
                    <a:lnTo>
                      <a:pt x="40" y="215"/>
                    </a:lnTo>
                    <a:lnTo>
                      <a:pt x="48" y="213"/>
                    </a:lnTo>
                    <a:lnTo>
                      <a:pt x="56" y="211"/>
                    </a:lnTo>
                    <a:lnTo>
                      <a:pt x="65" y="210"/>
                    </a:lnTo>
                    <a:lnTo>
                      <a:pt x="72" y="210"/>
                    </a:lnTo>
                    <a:lnTo>
                      <a:pt x="81" y="210"/>
                    </a:lnTo>
                    <a:lnTo>
                      <a:pt x="88" y="210"/>
                    </a:lnTo>
                    <a:lnTo>
                      <a:pt x="120" y="204"/>
                    </a:lnTo>
                    <a:lnTo>
                      <a:pt x="152" y="204"/>
                    </a:lnTo>
                    <a:lnTo>
                      <a:pt x="184" y="208"/>
                    </a:lnTo>
                    <a:lnTo>
                      <a:pt x="218" y="213"/>
                    </a:lnTo>
                    <a:lnTo>
                      <a:pt x="250" y="218"/>
                    </a:lnTo>
                    <a:lnTo>
                      <a:pt x="283" y="218"/>
                    </a:lnTo>
                    <a:lnTo>
                      <a:pt x="315" y="215"/>
                    </a:lnTo>
                    <a:lnTo>
                      <a:pt x="345" y="201"/>
                    </a:lnTo>
                    <a:close/>
                  </a:path>
                </a:pathLst>
              </a:custGeom>
              <a:solidFill>
                <a:srgbClr val="FFFFFF"/>
              </a:solidFill>
              <a:ln w="9525">
                <a:noFill/>
                <a:round/>
                <a:headEnd/>
                <a:tailEnd/>
              </a:ln>
            </p:spPr>
            <p:txBody>
              <a:bodyPr/>
              <a:lstStyle/>
              <a:p>
                <a:endParaRPr lang="en-US"/>
              </a:p>
            </p:txBody>
          </p:sp>
          <p:sp>
            <p:nvSpPr>
              <p:cNvPr id="40392" name="Freeform 538"/>
              <p:cNvSpPr>
                <a:spLocks/>
              </p:cNvSpPr>
              <p:nvPr/>
            </p:nvSpPr>
            <p:spPr bwMode="auto">
              <a:xfrm>
                <a:off x="3535" y="866"/>
                <a:ext cx="100" cy="2007"/>
              </a:xfrm>
              <a:custGeom>
                <a:avLst/>
                <a:gdLst>
                  <a:gd name="T0" fmla="*/ 100 w 100"/>
                  <a:gd name="T1" fmla="*/ 50 h 2007"/>
                  <a:gd name="T2" fmla="*/ 96 w 100"/>
                  <a:gd name="T3" fmla="*/ 31 h 2007"/>
                  <a:gd name="T4" fmla="*/ 86 w 100"/>
                  <a:gd name="T5" fmla="*/ 14 h 2007"/>
                  <a:gd name="T6" fmla="*/ 70 w 100"/>
                  <a:gd name="T7" fmla="*/ 4 h 2007"/>
                  <a:gd name="T8" fmla="*/ 50 w 100"/>
                  <a:gd name="T9" fmla="*/ 0 h 2007"/>
                  <a:gd name="T10" fmla="*/ 30 w 100"/>
                  <a:gd name="T11" fmla="*/ 4 h 2007"/>
                  <a:gd name="T12" fmla="*/ 14 w 100"/>
                  <a:gd name="T13" fmla="*/ 14 h 2007"/>
                  <a:gd name="T14" fmla="*/ 3 w 100"/>
                  <a:gd name="T15" fmla="*/ 31 h 2007"/>
                  <a:gd name="T16" fmla="*/ 0 w 100"/>
                  <a:gd name="T17" fmla="*/ 50 h 2007"/>
                  <a:gd name="T18" fmla="*/ 3 w 100"/>
                  <a:gd name="T19" fmla="*/ 68 h 2007"/>
                  <a:gd name="T20" fmla="*/ 11 w 100"/>
                  <a:gd name="T21" fmla="*/ 82 h 2007"/>
                  <a:gd name="T22" fmla="*/ 23 w 100"/>
                  <a:gd name="T23" fmla="*/ 93 h 2007"/>
                  <a:gd name="T24" fmla="*/ 39 w 100"/>
                  <a:gd name="T25" fmla="*/ 100 h 2007"/>
                  <a:gd name="T26" fmla="*/ 39 w 100"/>
                  <a:gd name="T27" fmla="*/ 1999 h 2007"/>
                  <a:gd name="T28" fmla="*/ 70 w 100"/>
                  <a:gd name="T29" fmla="*/ 2007 h 2007"/>
                  <a:gd name="T30" fmla="*/ 70 w 100"/>
                  <a:gd name="T31" fmla="*/ 97 h 2007"/>
                  <a:gd name="T32" fmla="*/ 82 w 100"/>
                  <a:gd name="T33" fmla="*/ 89 h 2007"/>
                  <a:gd name="T34" fmla="*/ 91 w 100"/>
                  <a:gd name="T35" fmla="*/ 79 h 2007"/>
                  <a:gd name="T36" fmla="*/ 98 w 100"/>
                  <a:gd name="T37" fmla="*/ 66 h 2007"/>
                  <a:gd name="T38" fmla="*/ 100 w 100"/>
                  <a:gd name="T39" fmla="*/ 50 h 200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00"/>
                  <a:gd name="T61" fmla="*/ 0 h 2007"/>
                  <a:gd name="T62" fmla="*/ 100 w 100"/>
                  <a:gd name="T63" fmla="*/ 2007 h 200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00" h="2007">
                    <a:moveTo>
                      <a:pt x="100" y="50"/>
                    </a:moveTo>
                    <a:lnTo>
                      <a:pt x="96" y="31"/>
                    </a:lnTo>
                    <a:lnTo>
                      <a:pt x="86" y="14"/>
                    </a:lnTo>
                    <a:lnTo>
                      <a:pt x="70" y="4"/>
                    </a:lnTo>
                    <a:lnTo>
                      <a:pt x="50" y="0"/>
                    </a:lnTo>
                    <a:lnTo>
                      <a:pt x="30" y="4"/>
                    </a:lnTo>
                    <a:lnTo>
                      <a:pt x="14" y="14"/>
                    </a:lnTo>
                    <a:lnTo>
                      <a:pt x="3" y="31"/>
                    </a:lnTo>
                    <a:lnTo>
                      <a:pt x="0" y="50"/>
                    </a:lnTo>
                    <a:lnTo>
                      <a:pt x="3" y="68"/>
                    </a:lnTo>
                    <a:lnTo>
                      <a:pt x="11" y="82"/>
                    </a:lnTo>
                    <a:lnTo>
                      <a:pt x="23" y="93"/>
                    </a:lnTo>
                    <a:lnTo>
                      <a:pt x="39" y="100"/>
                    </a:lnTo>
                    <a:lnTo>
                      <a:pt x="39" y="1999"/>
                    </a:lnTo>
                    <a:lnTo>
                      <a:pt x="70" y="2007"/>
                    </a:lnTo>
                    <a:lnTo>
                      <a:pt x="70" y="97"/>
                    </a:lnTo>
                    <a:lnTo>
                      <a:pt x="82" y="89"/>
                    </a:lnTo>
                    <a:lnTo>
                      <a:pt x="91" y="79"/>
                    </a:lnTo>
                    <a:lnTo>
                      <a:pt x="98" y="66"/>
                    </a:lnTo>
                    <a:lnTo>
                      <a:pt x="100" y="50"/>
                    </a:lnTo>
                    <a:close/>
                  </a:path>
                </a:pathLst>
              </a:custGeom>
              <a:solidFill>
                <a:srgbClr val="000000"/>
              </a:solidFill>
              <a:ln w="9525">
                <a:noFill/>
                <a:round/>
                <a:headEnd/>
                <a:tailEnd/>
              </a:ln>
            </p:spPr>
            <p:txBody>
              <a:bodyPr/>
              <a:lstStyle/>
              <a:p>
                <a:endParaRPr lang="en-US"/>
              </a:p>
            </p:txBody>
          </p:sp>
          <p:sp>
            <p:nvSpPr>
              <p:cNvPr id="40393" name="Rectangle 539"/>
              <p:cNvSpPr>
                <a:spLocks noChangeArrowheads="1"/>
              </p:cNvSpPr>
              <p:nvPr/>
            </p:nvSpPr>
            <p:spPr bwMode="auto">
              <a:xfrm>
                <a:off x="1520" y="2655"/>
                <a:ext cx="2800" cy="5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394" name="Rectangle 540"/>
              <p:cNvSpPr>
                <a:spLocks noChangeArrowheads="1"/>
              </p:cNvSpPr>
              <p:nvPr/>
            </p:nvSpPr>
            <p:spPr bwMode="auto">
              <a:xfrm>
                <a:off x="2357" y="2049"/>
                <a:ext cx="18" cy="597"/>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395" name="Rectangle 541"/>
              <p:cNvSpPr>
                <a:spLocks noChangeArrowheads="1"/>
              </p:cNvSpPr>
              <p:nvPr/>
            </p:nvSpPr>
            <p:spPr bwMode="auto">
              <a:xfrm>
                <a:off x="2879" y="2049"/>
                <a:ext cx="16" cy="597"/>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396" name="Rectangle 542"/>
              <p:cNvSpPr>
                <a:spLocks noChangeArrowheads="1"/>
              </p:cNvSpPr>
              <p:nvPr/>
            </p:nvSpPr>
            <p:spPr bwMode="auto">
              <a:xfrm>
                <a:off x="1883" y="2053"/>
                <a:ext cx="18" cy="468"/>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397" name="Rectangle 543"/>
              <p:cNvSpPr>
                <a:spLocks noChangeArrowheads="1"/>
              </p:cNvSpPr>
              <p:nvPr/>
            </p:nvSpPr>
            <p:spPr bwMode="auto">
              <a:xfrm>
                <a:off x="3583" y="2049"/>
                <a:ext cx="18" cy="597"/>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398" name="Rectangle 544"/>
              <p:cNvSpPr>
                <a:spLocks noChangeArrowheads="1"/>
              </p:cNvSpPr>
              <p:nvPr/>
            </p:nvSpPr>
            <p:spPr bwMode="auto">
              <a:xfrm>
                <a:off x="4075" y="2049"/>
                <a:ext cx="18" cy="597"/>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399" name="Text Box 545"/>
              <p:cNvSpPr txBox="1">
                <a:spLocks noChangeArrowheads="1"/>
              </p:cNvSpPr>
              <p:nvPr/>
            </p:nvSpPr>
            <p:spPr bwMode="auto">
              <a:xfrm>
                <a:off x="1619" y="3056"/>
                <a:ext cx="2558" cy="2651"/>
              </a:xfrm>
              <a:prstGeom prst="rect">
                <a:avLst/>
              </a:prstGeom>
              <a:noFill/>
              <a:ln w="9525">
                <a:noFill/>
                <a:miter lim="800000"/>
                <a:headEnd/>
                <a:tailEnd/>
              </a:ln>
            </p:spPr>
            <p:txBody>
              <a:bodyPr>
                <a:spAutoFit/>
              </a:bodyPr>
              <a:lstStyle/>
              <a:p>
                <a:pPr algn="ctr">
                  <a:spcBef>
                    <a:spcPct val="50000"/>
                  </a:spcBef>
                </a:pPr>
                <a:r>
                  <a:rPr lang="en-US" sz="1000" b="1">
                    <a:latin typeface="Book Antiqua" pitchFamily="18" charset="0"/>
                  </a:rPr>
                  <a:t>Mental Health Provider</a:t>
                </a:r>
              </a:p>
            </p:txBody>
          </p:sp>
        </p:grpSp>
        <p:grpSp>
          <p:nvGrpSpPr>
            <p:cNvPr id="39949" name="Group 940"/>
            <p:cNvGrpSpPr>
              <a:grpSpLocks/>
            </p:cNvGrpSpPr>
            <p:nvPr/>
          </p:nvGrpSpPr>
          <p:grpSpPr bwMode="auto">
            <a:xfrm>
              <a:off x="5029201" y="4089400"/>
              <a:ext cx="1765300" cy="971550"/>
              <a:chOff x="3168" y="2576"/>
              <a:chExt cx="1112" cy="612"/>
            </a:xfrm>
          </p:grpSpPr>
          <p:grpSp>
            <p:nvGrpSpPr>
              <p:cNvPr id="40302" name="Group 547"/>
              <p:cNvGrpSpPr>
                <a:grpSpLocks/>
              </p:cNvGrpSpPr>
              <p:nvPr/>
            </p:nvGrpSpPr>
            <p:grpSpPr bwMode="auto">
              <a:xfrm>
                <a:off x="3372" y="2576"/>
                <a:ext cx="698" cy="612"/>
                <a:chOff x="960" y="336"/>
                <a:chExt cx="3744" cy="3725"/>
              </a:xfrm>
            </p:grpSpPr>
            <p:sp>
              <p:nvSpPr>
                <p:cNvPr id="40305" name="AutoShape 548"/>
                <p:cNvSpPr>
                  <a:spLocks noChangeAspect="1" noChangeArrowheads="1" noTextEdit="1"/>
                </p:cNvSpPr>
                <p:nvPr/>
              </p:nvSpPr>
              <p:spPr bwMode="auto">
                <a:xfrm>
                  <a:off x="960" y="336"/>
                  <a:ext cx="3744" cy="3725"/>
                </a:xfrm>
                <a:prstGeom prst="rect">
                  <a:avLst/>
                </a:prstGeom>
                <a:noFill/>
                <a:ln w="9525">
                  <a:noFill/>
                  <a:miter lim="800000"/>
                  <a:headEnd/>
                  <a:tailEnd/>
                </a:ln>
              </p:spPr>
              <p:txBody>
                <a:bodyPr/>
                <a:lstStyle/>
                <a:p>
                  <a:endParaRPr lang="en-US"/>
                </a:p>
              </p:txBody>
            </p:sp>
            <p:sp>
              <p:nvSpPr>
                <p:cNvPr id="40306" name="Freeform 549"/>
                <p:cNvSpPr>
                  <a:spLocks/>
                </p:cNvSpPr>
                <p:nvPr/>
              </p:nvSpPr>
              <p:spPr bwMode="auto">
                <a:xfrm>
                  <a:off x="960" y="336"/>
                  <a:ext cx="3744" cy="3725"/>
                </a:xfrm>
                <a:custGeom>
                  <a:avLst/>
                  <a:gdLst>
                    <a:gd name="T0" fmla="*/ 3744 w 3744"/>
                    <a:gd name="T1" fmla="*/ 2434 h 3725"/>
                    <a:gd name="T2" fmla="*/ 1324 w 3744"/>
                    <a:gd name="T3" fmla="*/ 3725 h 3725"/>
                    <a:gd name="T4" fmla="*/ 0 w 3744"/>
                    <a:gd name="T5" fmla="*/ 2287 h 3725"/>
                    <a:gd name="T6" fmla="*/ 1826 w 3744"/>
                    <a:gd name="T7" fmla="*/ 0 h 3725"/>
                    <a:gd name="T8" fmla="*/ 3744 w 3744"/>
                    <a:gd name="T9" fmla="*/ 2434 h 3725"/>
                    <a:gd name="T10" fmla="*/ 0 60000 65536"/>
                    <a:gd name="T11" fmla="*/ 0 60000 65536"/>
                    <a:gd name="T12" fmla="*/ 0 60000 65536"/>
                    <a:gd name="T13" fmla="*/ 0 60000 65536"/>
                    <a:gd name="T14" fmla="*/ 0 60000 65536"/>
                    <a:gd name="T15" fmla="*/ 0 w 3744"/>
                    <a:gd name="T16" fmla="*/ 0 h 3725"/>
                    <a:gd name="T17" fmla="*/ 3744 w 3744"/>
                    <a:gd name="T18" fmla="*/ 3725 h 3725"/>
                  </a:gdLst>
                  <a:ahLst/>
                  <a:cxnLst>
                    <a:cxn ang="T10">
                      <a:pos x="T0" y="T1"/>
                    </a:cxn>
                    <a:cxn ang="T11">
                      <a:pos x="T2" y="T3"/>
                    </a:cxn>
                    <a:cxn ang="T12">
                      <a:pos x="T4" y="T5"/>
                    </a:cxn>
                    <a:cxn ang="T13">
                      <a:pos x="T6" y="T7"/>
                    </a:cxn>
                    <a:cxn ang="T14">
                      <a:pos x="T8" y="T9"/>
                    </a:cxn>
                  </a:cxnLst>
                  <a:rect l="T15" t="T16" r="T17" b="T18"/>
                  <a:pathLst>
                    <a:path w="3744" h="3725">
                      <a:moveTo>
                        <a:pt x="3744" y="2434"/>
                      </a:moveTo>
                      <a:lnTo>
                        <a:pt x="1324" y="3725"/>
                      </a:lnTo>
                      <a:lnTo>
                        <a:pt x="0" y="2287"/>
                      </a:lnTo>
                      <a:lnTo>
                        <a:pt x="1826" y="0"/>
                      </a:lnTo>
                      <a:lnTo>
                        <a:pt x="3744" y="2434"/>
                      </a:lnTo>
                      <a:close/>
                    </a:path>
                  </a:pathLst>
                </a:custGeom>
                <a:solidFill>
                  <a:srgbClr val="336600"/>
                </a:solidFill>
                <a:ln w="9525">
                  <a:noFill/>
                  <a:round/>
                  <a:headEnd/>
                  <a:tailEnd/>
                </a:ln>
              </p:spPr>
              <p:txBody>
                <a:bodyPr/>
                <a:lstStyle/>
                <a:p>
                  <a:endParaRPr lang="en-US"/>
                </a:p>
              </p:txBody>
            </p:sp>
            <p:sp>
              <p:nvSpPr>
                <p:cNvPr id="40307" name="Freeform 550"/>
                <p:cNvSpPr>
                  <a:spLocks/>
                </p:cNvSpPr>
                <p:nvPr/>
              </p:nvSpPr>
              <p:spPr bwMode="auto">
                <a:xfrm>
                  <a:off x="995" y="677"/>
                  <a:ext cx="3599" cy="3274"/>
                </a:xfrm>
                <a:custGeom>
                  <a:avLst/>
                  <a:gdLst>
                    <a:gd name="T0" fmla="*/ 394 w 3599"/>
                    <a:gd name="T1" fmla="*/ 789 h 3274"/>
                    <a:gd name="T2" fmla="*/ 500 w 3599"/>
                    <a:gd name="T3" fmla="*/ 745 h 3274"/>
                    <a:gd name="T4" fmla="*/ 609 w 3599"/>
                    <a:gd name="T5" fmla="*/ 700 h 3274"/>
                    <a:gd name="T6" fmla="*/ 719 w 3599"/>
                    <a:gd name="T7" fmla="*/ 657 h 3274"/>
                    <a:gd name="T8" fmla="*/ 829 w 3599"/>
                    <a:gd name="T9" fmla="*/ 616 h 3274"/>
                    <a:gd name="T10" fmla="*/ 941 w 3599"/>
                    <a:gd name="T11" fmla="*/ 575 h 3274"/>
                    <a:gd name="T12" fmla="*/ 1053 w 3599"/>
                    <a:gd name="T13" fmla="*/ 534 h 3274"/>
                    <a:gd name="T14" fmla="*/ 1166 w 3599"/>
                    <a:gd name="T15" fmla="*/ 495 h 3274"/>
                    <a:gd name="T16" fmla="*/ 1284 w 3599"/>
                    <a:gd name="T17" fmla="*/ 455 h 3274"/>
                    <a:gd name="T18" fmla="*/ 1405 w 3599"/>
                    <a:gd name="T19" fmla="*/ 418 h 3274"/>
                    <a:gd name="T20" fmla="*/ 1528 w 3599"/>
                    <a:gd name="T21" fmla="*/ 381 h 3274"/>
                    <a:gd name="T22" fmla="*/ 1651 w 3599"/>
                    <a:gd name="T23" fmla="*/ 344 h 3274"/>
                    <a:gd name="T24" fmla="*/ 1775 w 3599"/>
                    <a:gd name="T25" fmla="*/ 310 h 3274"/>
                    <a:gd name="T26" fmla="*/ 1899 w 3599"/>
                    <a:gd name="T27" fmla="*/ 276 h 3274"/>
                    <a:gd name="T28" fmla="*/ 2026 w 3599"/>
                    <a:gd name="T29" fmla="*/ 243 h 3274"/>
                    <a:gd name="T30" fmla="*/ 2155 w 3599"/>
                    <a:gd name="T31" fmla="*/ 213 h 3274"/>
                    <a:gd name="T32" fmla="*/ 2286 w 3599"/>
                    <a:gd name="T33" fmla="*/ 183 h 3274"/>
                    <a:gd name="T34" fmla="*/ 2422 w 3599"/>
                    <a:gd name="T35" fmla="*/ 153 h 3274"/>
                    <a:gd name="T36" fmla="*/ 2560 w 3599"/>
                    <a:gd name="T37" fmla="*/ 127 h 3274"/>
                    <a:gd name="T38" fmla="*/ 2698 w 3599"/>
                    <a:gd name="T39" fmla="*/ 103 h 3274"/>
                    <a:gd name="T40" fmla="*/ 2838 w 3599"/>
                    <a:gd name="T41" fmla="*/ 79 h 3274"/>
                    <a:gd name="T42" fmla="*/ 2978 w 3599"/>
                    <a:gd name="T43" fmla="*/ 58 h 3274"/>
                    <a:gd name="T44" fmla="*/ 3120 w 3599"/>
                    <a:gd name="T45" fmla="*/ 40 h 3274"/>
                    <a:gd name="T46" fmla="*/ 3263 w 3599"/>
                    <a:gd name="T47" fmla="*/ 23 h 3274"/>
                    <a:gd name="T48" fmla="*/ 3371 w 3599"/>
                    <a:gd name="T49" fmla="*/ 12 h 3274"/>
                    <a:gd name="T50" fmla="*/ 3437 w 3599"/>
                    <a:gd name="T51" fmla="*/ 8 h 3274"/>
                    <a:gd name="T52" fmla="*/ 3494 w 3599"/>
                    <a:gd name="T53" fmla="*/ 6 h 3274"/>
                    <a:gd name="T54" fmla="*/ 3560 w 3599"/>
                    <a:gd name="T55" fmla="*/ 2 h 3274"/>
                    <a:gd name="T56" fmla="*/ 2920 w 3599"/>
                    <a:gd name="T57" fmla="*/ 3239 h 3274"/>
                    <a:gd name="T58" fmla="*/ 2821 w 3599"/>
                    <a:gd name="T59" fmla="*/ 3244 h 3274"/>
                    <a:gd name="T60" fmla="*/ 2670 w 3599"/>
                    <a:gd name="T61" fmla="*/ 3190 h 3274"/>
                    <a:gd name="T62" fmla="*/ 2519 w 3599"/>
                    <a:gd name="T63" fmla="*/ 3140 h 3274"/>
                    <a:gd name="T64" fmla="*/ 2368 w 3599"/>
                    <a:gd name="T65" fmla="*/ 3093 h 3274"/>
                    <a:gd name="T66" fmla="*/ 2217 w 3599"/>
                    <a:gd name="T67" fmla="*/ 3052 h 3274"/>
                    <a:gd name="T68" fmla="*/ 2066 w 3599"/>
                    <a:gd name="T69" fmla="*/ 3017 h 3274"/>
                    <a:gd name="T70" fmla="*/ 1916 w 3599"/>
                    <a:gd name="T71" fmla="*/ 2985 h 3274"/>
                    <a:gd name="T72" fmla="*/ 1767 w 3599"/>
                    <a:gd name="T73" fmla="*/ 2959 h 3274"/>
                    <a:gd name="T74" fmla="*/ 1640 w 3599"/>
                    <a:gd name="T75" fmla="*/ 2940 h 3274"/>
                    <a:gd name="T76" fmla="*/ 1541 w 3599"/>
                    <a:gd name="T77" fmla="*/ 2929 h 3274"/>
                    <a:gd name="T78" fmla="*/ 1452 w 3599"/>
                    <a:gd name="T79" fmla="*/ 2918 h 3274"/>
                    <a:gd name="T80" fmla="*/ 1368 w 3599"/>
                    <a:gd name="T81" fmla="*/ 2908 h 3274"/>
                    <a:gd name="T82" fmla="*/ 1284 w 3599"/>
                    <a:gd name="T83" fmla="*/ 2901 h 3274"/>
                    <a:gd name="T84" fmla="*/ 1200 w 3599"/>
                    <a:gd name="T85" fmla="*/ 2897 h 3274"/>
                    <a:gd name="T86" fmla="*/ 1112 w 3599"/>
                    <a:gd name="T87" fmla="*/ 2895 h 3274"/>
                    <a:gd name="T88" fmla="*/ 1019 w 3599"/>
                    <a:gd name="T89" fmla="*/ 2895 h 3274"/>
                    <a:gd name="T90" fmla="*/ 0 w 3599"/>
                    <a:gd name="T91" fmla="*/ 972 h 3274"/>
                    <a:gd name="T92" fmla="*/ 30 w 3599"/>
                    <a:gd name="T93" fmla="*/ 959 h 3274"/>
                    <a:gd name="T94" fmla="*/ 71 w 3599"/>
                    <a:gd name="T95" fmla="*/ 939 h 3274"/>
                    <a:gd name="T96" fmla="*/ 118 w 3599"/>
                    <a:gd name="T97" fmla="*/ 916 h 3274"/>
                    <a:gd name="T98" fmla="*/ 168 w 3599"/>
                    <a:gd name="T99" fmla="*/ 892 h 3274"/>
                    <a:gd name="T100" fmla="*/ 221 w 3599"/>
                    <a:gd name="T101" fmla="*/ 868 h 3274"/>
                    <a:gd name="T102" fmla="*/ 267 w 3599"/>
                    <a:gd name="T103" fmla="*/ 845 h 3274"/>
                    <a:gd name="T104" fmla="*/ 308 w 3599"/>
                    <a:gd name="T105" fmla="*/ 825 h 3274"/>
                    <a:gd name="T106" fmla="*/ 340 w 3599"/>
                    <a:gd name="T107" fmla="*/ 812 h 32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599"/>
                    <a:gd name="T163" fmla="*/ 0 h 3274"/>
                    <a:gd name="T164" fmla="*/ 3599 w 3599"/>
                    <a:gd name="T165" fmla="*/ 3274 h 32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599" h="3274">
                      <a:moveTo>
                        <a:pt x="340" y="812"/>
                      </a:moveTo>
                      <a:lnTo>
                        <a:pt x="394" y="789"/>
                      </a:lnTo>
                      <a:lnTo>
                        <a:pt x="446" y="767"/>
                      </a:lnTo>
                      <a:lnTo>
                        <a:pt x="500" y="745"/>
                      </a:lnTo>
                      <a:lnTo>
                        <a:pt x="554" y="722"/>
                      </a:lnTo>
                      <a:lnTo>
                        <a:pt x="609" y="700"/>
                      </a:lnTo>
                      <a:lnTo>
                        <a:pt x="665" y="679"/>
                      </a:lnTo>
                      <a:lnTo>
                        <a:pt x="719" y="657"/>
                      </a:lnTo>
                      <a:lnTo>
                        <a:pt x="775" y="636"/>
                      </a:lnTo>
                      <a:lnTo>
                        <a:pt x="829" y="616"/>
                      </a:lnTo>
                      <a:lnTo>
                        <a:pt x="885" y="595"/>
                      </a:lnTo>
                      <a:lnTo>
                        <a:pt x="941" y="575"/>
                      </a:lnTo>
                      <a:lnTo>
                        <a:pt x="997" y="554"/>
                      </a:lnTo>
                      <a:lnTo>
                        <a:pt x="1053" y="534"/>
                      </a:lnTo>
                      <a:lnTo>
                        <a:pt x="1110" y="515"/>
                      </a:lnTo>
                      <a:lnTo>
                        <a:pt x="1166" y="495"/>
                      </a:lnTo>
                      <a:lnTo>
                        <a:pt x="1224" y="476"/>
                      </a:lnTo>
                      <a:lnTo>
                        <a:pt x="1284" y="455"/>
                      </a:lnTo>
                      <a:lnTo>
                        <a:pt x="1345" y="437"/>
                      </a:lnTo>
                      <a:lnTo>
                        <a:pt x="1405" y="418"/>
                      </a:lnTo>
                      <a:lnTo>
                        <a:pt x="1467" y="400"/>
                      </a:lnTo>
                      <a:lnTo>
                        <a:pt x="1528" y="381"/>
                      </a:lnTo>
                      <a:lnTo>
                        <a:pt x="1590" y="362"/>
                      </a:lnTo>
                      <a:lnTo>
                        <a:pt x="1651" y="344"/>
                      </a:lnTo>
                      <a:lnTo>
                        <a:pt x="1713" y="327"/>
                      </a:lnTo>
                      <a:lnTo>
                        <a:pt x="1775" y="310"/>
                      </a:lnTo>
                      <a:lnTo>
                        <a:pt x="1838" y="293"/>
                      </a:lnTo>
                      <a:lnTo>
                        <a:pt x="1899" y="276"/>
                      </a:lnTo>
                      <a:lnTo>
                        <a:pt x="1963" y="260"/>
                      </a:lnTo>
                      <a:lnTo>
                        <a:pt x="2026" y="243"/>
                      </a:lnTo>
                      <a:lnTo>
                        <a:pt x="2090" y="228"/>
                      </a:lnTo>
                      <a:lnTo>
                        <a:pt x="2155" y="213"/>
                      </a:lnTo>
                      <a:lnTo>
                        <a:pt x="2218" y="198"/>
                      </a:lnTo>
                      <a:lnTo>
                        <a:pt x="2286" y="183"/>
                      </a:lnTo>
                      <a:lnTo>
                        <a:pt x="2355" y="168"/>
                      </a:lnTo>
                      <a:lnTo>
                        <a:pt x="2422" y="153"/>
                      </a:lnTo>
                      <a:lnTo>
                        <a:pt x="2491" y="140"/>
                      </a:lnTo>
                      <a:lnTo>
                        <a:pt x="2560" y="127"/>
                      </a:lnTo>
                      <a:lnTo>
                        <a:pt x="2629" y="114"/>
                      </a:lnTo>
                      <a:lnTo>
                        <a:pt x="2698" y="103"/>
                      </a:lnTo>
                      <a:lnTo>
                        <a:pt x="2769" y="90"/>
                      </a:lnTo>
                      <a:lnTo>
                        <a:pt x="2838" y="79"/>
                      </a:lnTo>
                      <a:lnTo>
                        <a:pt x="2909" y="69"/>
                      </a:lnTo>
                      <a:lnTo>
                        <a:pt x="2978" y="58"/>
                      </a:lnTo>
                      <a:lnTo>
                        <a:pt x="3049" y="49"/>
                      </a:lnTo>
                      <a:lnTo>
                        <a:pt x="3120" y="40"/>
                      </a:lnTo>
                      <a:lnTo>
                        <a:pt x="3190" y="30"/>
                      </a:lnTo>
                      <a:lnTo>
                        <a:pt x="3263" y="23"/>
                      </a:lnTo>
                      <a:lnTo>
                        <a:pt x="3334" y="15"/>
                      </a:lnTo>
                      <a:lnTo>
                        <a:pt x="3371" y="12"/>
                      </a:lnTo>
                      <a:lnTo>
                        <a:pt x="3405" y="10"/>
                      </a:lnTo>
                      <a:lnTo>
                        <a:pt x="3437" y="8"/>
                      </a:lnTo>
                      <a:lnTo>
                        <a:pt x="3466" y="6"/>
                      </a:lnTo>
                      <a:lnTo>
                        <a:pt x="3494" y="6"/>
                      </a:lnTo>
                      <a:lnTo>
                        <a:pt x="3526" y="4"/>
                      </a:lnTo>
                      <a:lnTo>
                        <a:pt x="3560" y="2"/>
                      </a:lnTo>
                      <a:lnTo>
                        <a:pt x="3599" y="0"/>
                      </a:lnTo>
                      <a:lnTo>
                        <a:pt x="2920" y="3239"/>
                      </a:lnTo>
                      <a:lnTo>
                        <a:pt x="2898" y="3274"/>
                      </a:lnTo>
                      <a:lnTo>
                        <a:pt x="2821" y="3244"/>
                      </a:lnTo>
                      <a:lnTo>
                        <a:pt x="2746" y="3216"/>
                      </a:lnTo>
                      <a:lnTo>
                        <a:pt x="2670" y="3190"/>
                      </a:lnTo>
                      <a:lnTo>
                        <a:pt x="2593" y="3164"/>
                      </a:lnTo>
                      <a:lnTo>
                        <a:pt x="2519" y="3140"/>
                      </a:lnTo>
                      <a:lnTo>
                        <a:pt x="2442" y="3115"/>
                      </a:lnTo>
                      <a:lnTo>
                        <a:pt x="2368" y="3093"/>
                      </a:lnTo>
                      <a:lnTo>
                        <a:pt x="2291" y="3072"/>
                      </a:lnTo>
                      <a:lnTo>
                        <a:pt x="2217" y="3052"/>
                      </a:lnTo>
                      <a:lnTo>
                        <a:pt x="2140" y="3033"/>
                      </a:lnTo>
                      <a:lnTo>
                        <a:pt x="2066" y="3017"/>
                      </a:lnTo>
                      <a:lnTo>
                        <a:pt x="1991" y="3000"/>
                      </a:lnTo>
                      <a:lnTo>
                        <a:pt x="1916" y="2985"/>
                      </a:lnTo>
                      <a:lnTo>
                        <a:pt x="1842" y="2972"/>
                      </a:lnTo>
                      <a:lnTo>
                        <a:pt x="1767" y="2959"/>
                      </a:lnTo>
                      <a:lnTo>
                        <a:pt x="1692" y="2948"/>
                      </a:lnTo>
                      <a:lnTo>
                        <a:pt x="1640" y="2940"/>
                      </a:lnTo>
                      <a:lnTo>
                        <a:pt x="1590" y="2934"/>
                      </a:lnTo>
                      <a:lnTo>
                        <a:pt x="1541" y="2929"/>
                      </a:lnTo>
                      <a:lnTo>
                        <a:pt x="1497" y="2921"/>
                      </a:lnTo>
                      <a:lnTo>
                        <a:pt x="1452" y="2918"/>
                      </a:lnTo>
                      <a:lnTo>
                        <a:pt x="1409" y="2912"/>
                      </a:lnTo>
                      <a:lnTo>
                        <a:pt x="1368" y="2908"/>
                      </a:lnTo>
                      <a:lnTo>
                        <a:pt x="1325" y="2905"/>
                      </a:lnTo>
                      <a:lnTo>
                        <a:pt x="1284" y="2901"/>
                      </a:lnTo>
                      <a:lnTo>
                        <a:pt x="1243" y="2899"/>
                      </a:lnTo>
                      <a:lnTo>
                        <a:pt x="1200" y="2897"/>
                      </a:lnTo>
                      <a:lnTo>
                        <a:pt x="1157" y="2895"/>
                      </a:lnTo>
                      <a:lnTo>
                        <a:pt x="1112" y="2895"/>
                      </a:lnTo>
                      <a:lnTo>
                        <a:pt x="1067" y="2895"/>
                      </a:lnTo>
                      <a:lnTo>
                        <a:pt x="1019" y="2895"/>
                      </a:lnTo>
                      <a:lnTo>
                        <a:pt x="969" y="2897"/>
                      </a:lnTo>
                      <a:lnTo>
                        <a:pt x="0" y="972"/>
                      </a:lnTo>
                      <a:lnTo>
                        <a:pt x="14" y="967"/>
                      </a:lnTo>
                      <a:lnTo>
                        <a:pt x="30" y="959"/>
                      </a:lnTo>
                      <a:lnTo>
                        <a:pt x="49" y="950"/>
                      </a:lnTo>
                      <a:lnTo>
                        <a:pt x="71" y="939"/>
                      </a:lnTo>
                      <a:lnTo>
                        <a:pt x="94" y="927"/>
                      </a:lnTo>
                      <a:lnTo>
                        <a:pt x="118" y="916"/>
                      </a:lnTo>
                      <a:lnTo>
                        <a:pt x="144" y="905"/>
                      </a:lnTo>
                      <a:lnTo>
                        <a:pt x="168" y="892"/>
                      </a:lnTo>
                      <a:lnTo>
                        <a:pt x="194" y="879"/>
                      </a:lnTo>
                      <a:lnTo>
                        <a:pt x="221" y="868"/>
                      </a:lnTo>
                      <a:lnTo>
                        <a:pt x="245" y="857"/>
                      </a:lnTo>
                      <a:lnTo>
                        <a:pt x="267" y="845"/>
                      </a:lnTo>
                      <a:lnTo>
                        <a:pt x="290" y="834"/>
                      </a:lnTo>
                      <a:lnTo>
                        <a:pt x="308" y="825"/>
                      </a:lnTo>
                      <a:lnTo>
                        <a:pt x="325" y="817"/>
                      </a:lnTo>
                      <a:lnTo>
                        <a:pt x="340" y="812"/>
                      </a:lnTo>
                      <a:close/>
                    </a:path>
                  </a:pathLst>
                </a:custGeom>
                <a:solidFill>
                  <a:srgbClr val="D5FFAB"/>
                </a:solidFill>
                <a:ln w="9525">
                  <a:noFill/>
                  <a:round/>
                  <a:headEnd/>
                  <a:tailEnd/>
                </a:ln>
              </p:spPr>
              <p:txBody>
                <a:bodyPr/>
                <a:lstStyle/>
                <a:p>
                  <a:endParaRPr lang="en-US"/>
                </a:p>
              </p:txBody>
            </p:sp>
            <p:sp>
              <p:nvSpPr>
                <p:cNvPr id="40308" name="Freeform 551"/>
                <p:cNvSpPr>
                  <a:spLocks/>
                </p:cNvSpPr>
                <p:nvPr/>
              </p:nvSpPr>
              <p:spPr bwMode="auto">
                <a:xfrm>
                  <a:off x="1404" y="1045"/>
                  <a:ext cx="2834" cy="2259"/>
                </a:xfrm>
                <a:custGeom>
                  <a:avLst/>
                  <a:gdLst>
                    <a:gd name="T0" fmla="*/ 2735 w 2834"/>
                    <a:gd name="T1" fmla="*/ 1414 h 2259"/>
                    <a:gd name="T2" fmla="*/ 2714 w 2834"/>
                    <a:gd name="T3" fmla="*/ 1421 h 2259"/>
                    <a:gd name="T4" fmla="*/ 2694 w 2834"/>
                    <a:gd name="T5" fmla="*/ 1410 h 2259"/>
                    <a:gd name="T6" fmla="*/ 2668 w 2834"/>
                    <a:gd name="T7" fmla="*/ 1382 h 2259"/>
                    <a:gd name="T8" fmla="*/ 2634 w 2834"/>
                    <a:gd name="T9" fmla="*/ 1365 h 2259"/>
                    <a:gd name="T10" fmla="*/ 2599 w 2834"/>
                    <a:gd name="T11" fmla="*/ 1361 h 2259"/>
                    <a:gd name="T12" fmla="*/ 2576 w 2834"/>
                    <a:gd name="T13" fmla="*/ 1367 h 2259"/>
                    <a:gd name="T14" fmla="*/ 2567 w 2834"/>
                    <a:gd name="T15" fmla="*/ 1371 h 2259"/>
                    <a:gd name="T16" fmla="*/ 2563 w 2834"/>
                    <a:gd name="T17" fmla="*/ 1223 h 2259"/>
                    <a:gd name="T18" fmla="*/ 2559 w 2834"/>
                    <a:gd name="T19" fmla="*/ 1199 h 2259"/>
                    <a:gd name="T20" fmla="*/ 2725 w 2834"/>
                    <a:gd name="T21" fmla="*/ 1195 h 2259"/>
                    <a:gd name="T22" fmla="*/ 2834 w 2834"/>
                    <a:gd name="T23" fmla="*/ 893 h 2259"/>
                    <a:gd name="T24" fmla="*/ 2089 w 2834"/>
                    <a:gd name="T25" fmla="*/ 862 h 2259"/>
                    <a:gd name="T26" fmla="*/ 2392 w 2834"/>
                    <a:gd name="T27" fmla="*/ 817 h 2259"/>
                    <a:gd name="T28" fmla="*/ 2089 w 2834"/>
                    <a:gd name="T29" fmla="*/ 101 h 2259"/>
                    <a:gd name="T30" fmla="*/ 2112 w 2834"/>
                    <a:gd name="T31" fmla="*/ 82 h 2259"/>
                    <a:gd name="T32" fmla="*/ 2121 w 2834"/>
                    <a:gd name="T33" fmla="*/ 52 h 2259"/>
                    <a:gd name="T34" fmla="*/ 2106 w 2834"/>
                    <a:gd name="T35" fmla="*/ 15 h 2259"/>
                    <a:gd name="T36" fmla="*/ 2069 w 2834"/>
                    <a:gd name="T37" fmla="*/ 0 h 2259"/>
                    <a:gd name="T38" fmla="*/ 2031 w 2834"/>
                    <a:gd name="T39" fmla="*/ 15 h 2259"/>
                    <a:gd name="T40" fmla="*/ 2017 w 2834"/>
                    <a:gd name="T41" fmla="*/ 52 h 2259"/>
                    <a:gd name="T42" fmla="*/ 2028 w 2834"/>
                    <a:gd name="T43" fmla="*/ 86 h 2259"/>
                    <a:gd name="T44" fmla="*/ 2058 w 2834"/>
                    <a:gd name="T45" fmla="*/ 104 h 2259"/>
                    <a:gd name="T46" fmla="*/ 371 w 2834"/>
                    <a:gd name="T47" fmla="*/ 817 h 2259"/>
                    <a:gd name="T48" fmla="*/ 2058 w 2834"/>
                    <a:gd name="T49" fmla="*/ 862 h 2259"/>
                    <a:gd name="T50" fmla="*/ 54 w 2834"/>
                    <a:gd name="T51" fmla="*/ 893 h 2259"/>
                    <a:gd name="T52" fmla="*/ 0 w 2834"/>
                    <a:gd name="T53" fmla="*/ 891 h 2259"/>
                    <a:gd name="T54" fmla="*/ 134 w 2834"/>
                    <a:gd name="T55" fmla="*/ 1195 h 2259"/>
                    <a:gd name="T56" fmla="*/ 347 w 2834"/>
                    <a:gd name="T57" fmla="*/ 1199 h 2259"/>
                    <a:gd name="T58" fmla="*/ 343 w 2834"/>
                    <a:gd name="T59" fmla="*/ 1231 h 2259"/>
                    <a:gd name="T60" fmla="*/ 343 w 2834"/>
                    <a:gd name="T61" fmla="*/ 1542 h 2259"/>
                    <a:gd name="T62" fmla="*/ 336 w 2834"/>
                    <a:gd name="T63" fmla="*/ 1492 h 2259"/>
                    <a:gd name="T64" fmla="*/ 325 w 2834"/>
                    <a:gd name="T65" fmla="*/ 1486 h 2259"/>
                    <a:gd name="T66" fmla="*/ 297 w 2834"/>
                    <a:gd name="T67" fmla="*/ 1479 h 2259"/>
                    <a:gd name="T68" fmla="*/ 259 w 2834"/>
                    <a:gd name="T69" fmla="*/ 1475 h 2259"/>
                    <a:gd name="T70" fmla="*/ 226 w 2834"/>
                    <a:gd name="T71" fmla="*/ 1485 h 2259"/>
                    <a:gd name="T72" fmla="*/ 201 w 2834"/>
                    <a:gd name="T73" fmla="*/ 1503 h 2259"/>
                    <a:gd name="T74" fmla="*/ 181 w 2834"/>
                    <a:gd name="T75" fmla="*/ 1511 h 2259"/>
                    <a:gd name="T76" fmla="*/ 159 w 2834"/>
                    <a:gd name="T77" fmla="*/ 1501 h 2259"/>
                    <a:gd name="T78" fmla="*/ 134 w 2834"/>
                    <a:gd name="T79" fmla="*/ 1494 h 2259"/>
                    <a:gd name="T80" fmla="*/ 110 w 2834"/>
                    <a:gd name="T81" fmla="*/ 1486 h 2259"/>
                    <a:gd name="T82" fmla="*/ 88 w 2834"/>
                    <a:gd name="T83" fmla="*/ 1483 h 2259"/>
                    <a:gd name="T84" fmla="*/ 65 w 2834"/>
                    <a:gd name="T85" fmla="*/ 1483 h 2259"/>
                    <a:gd name="T86" fmla="*/ 216 w 2834"/>
                    <a:gd name="T87" fmla="*/ 1820 h 2259"/>
                    <a:gd name="T88" fmla="*/ 371 w 2834"/>
                    <a:gd name="T89" fmla="*/ 1863 h 2259"/>
                    <a:gd name="T90" fmla="*/ 269 w 2834"/>
                    <a:gd name="T91" fmla="*/ 1929 h 2259"/>
                    <a:gd name="T92" fmla="*/ 2058 w 2834"/>
                    <a:gd name="T93" fmla="*/ 2083 h 2259"/>
                    <a:gd name="T94" fmla="*/ 843 w 2834"/>
                    <a:gd name="T95" fmla="*/ 2136 h 2259"/>
                    <a:gd name="T96" fmla="*/ 2058 w 2834"/>
                    <a:gd name="T97" fmla="*/ 2259 h 2259"/>
                    <a:gd name="T98" fmla="*/ 2089 w 2834"/>
                    <a:gd name="T99" fmla="*/ 2136 h 2259"/>
                    <a:gd name="T100" fmla="*/ 2490 w 2834"/>
                    <a:gd name="T101" fmla="*/ 2083 h 2259"/>
                    <a:gd name="T102" fmla="*/ 2089 w 2834"/>
                    <a:gd name="T103" fmla="*/ 1908 h 2259"/>
                    <a:gd name="T104" fmla="*/ 2405 w 2834"/>
                    <a:gd name="T105" fmla="*/ 1914 h 2259"/>
                    <a:gd name="T106" fmla="*/ 2559 w 2834"/>
                    <a:gd name="T107" fmla="*/ 1902 h 2259"/>
                    <a:gd name="T108" fmla="*/ 2559 w 2834"/>
                    <a:gd name="T109" fmla="*/ 1820 h 2259"/>
                    <a:gd name="T110" fmla="*/ 2815 w 2834"/>
                    <a:gd name="T111" fmla="*/ 1406 h 2259"/>
                    <a:gd name="T112" fmla="*/ 2798 w 2834"/>
                    <a:gd name="T113" fmla="*/ 1404 h 2259"/>
                    <a:gd name="T114" fmla="*/ 2780 w 2834"/>
                    <a:gd name="T115" fmla="*/ 1404 h 2259"/>
                    <a:gd name="T116" fmla="*/ 2763 w 2834"/>
                    <a:gd name="T117" fmla="*/ 1406 h 2259"/>
                    <a:gd name="T118" fmla="*/ 2744 w 2834"/>
                    <a:gd name="T119" fmla="*/ 1410 h 225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834"/>
                    <a:gd name="T181" fmla="*/ 0 h 2259"/>
                    <a:gd name="T182" fmla="*/ 2834 w 2834"/>
                    <a:gd name="T183" fmla="*/ 2259 h 2259"/>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834" h="2259">
                      <a:moveTo>
                        <a:pt x="2744" y="1410"/>
                      </a:moveTo>
                      <a:lnTo>
                        <a:pt x="2735" y="1414"/>
                      </a:lnTo>
                      <a:lnTo>
                        <a:pt x="2724" y="1417"/>
                      </a:lnTo>
                      <a:lnTo>
                        <a:pt x="2714" y="1421"/>
                      </a:lnTo>
                      <a:lnTo>
                        <a:pt x="2705" y="1427"/>
                      </a:lnTo>
                      <a:lnTo>
                        <a:pt x="2694" y="1410"/>
                      </a:lnTo>
                      <a:lnTo>
                        <a:pt x="2681" y="1393"/>
                      </a:lnTo>
                      <a:lnTo>
                        <a:pt x="2668" y="1382"/>
                      </a:lnTo>
                      <a:lnTo>
                        <a:pt x="2651" y="1373"/>
                      </a:lnTo>
                      <a:lnTo>
                        <a:pt x="2634" y="1365"/>
                      </a:lnTo>
                      <a:lnTo>
                        <a:pt x="2617" y="1361"/>
                      </a:lnTo>
                      <a:lnTo>
                        <a:pt x="2599" y="1361"/>
                      </a:lnTo>
                      <a:lnTo>
                        <a:pt x="2580" y="1365"/>
                      </a:lnTo>
                      <a:lnTo>
                        <a:pt x="2576" y="1367"/>
                      </a:lnTo>
                      <a:lnTo>
                        <a:pt x="2572" y="1369"/>
                      </a:lnTo>
                      <a:lnTo>
                        <a:pt x="2567" y="1371"/>
                      </a:lnTo>
                      <a:lnTo>
                        <a:pt x="2563" y="1373"/>
                      </a:lnTo>
                      <a:lnTo>
                        <a:pt x="2563" y="1223"/>
                      </a:lnTo>
                      <a:lnTo>
                        <a:pt x="2559" y="1223"/>
                      </a:lnTo>
                      <a:lnTo>
                        <a:pt x="2559" y="1199"/>
                      </a:lnTo>
                      <a:lnTo>
                        <a:pt x="2725" y="1199"/>
                      </a:lnTo>
                      <a:lnTo>
                        <a:pt x="2725" y="1195"/>
                      </a:lnTo>
                      <a:lnTo>
                        <a:pt x="2733" y="1195"/>
                      </a:lnTo>
                      <a:lnTo>
                        <a:pt x="2834" y="893"/>
                      </a:lnTo>
                      <a:lnTo>
                        <a:pt x="2089" y="893"/>
                      </a:lnTo>
                      <a:lnTo>
                        <a:pt x="2089" y="862"/>
                      </a:lnTo>
                      <a:lnTo>
                        <a:pt x="2453" y="862"/>
                      </a:lnTo>
                      <a:lnTo>
                        <a:pt x="2392" y="817"/>
                      </a:lnTo>
                      <a:lnTo>
                        <a:pt x="2089" y="817"/>
                      </a:lnTo>
                      <a:lnTo>
                        <a:pt x="2089" y="101"/>
                      </a:lnTo>
                      <a:lnTo>
                        <a:pt x="2102" y="93"/>
                      </a:lnTo>
                      <a:lnTo>
                        <a:pt x="2112" y="82"/>
                      </a:lnTo>
                      <a:lnTo>
                        <a:pt x="2119" y="69"/>
                      </a:lnTo>
                      <a:lnTo>
                        <a:pt x="2121" y="52"/>
                      </a:lnTo>
                      <a:lnTo>
                        <a:pt x="2117" y="32"/>
                      </a:lnTo>
                      <a:lnTo>
                        <a:pt x="2106" y="15"/>
                      </a:lnTo>
                      <a:lnTo>
                        <a:pt x="2089" y="4"/>
                      </a:lnTo>
                      <a:lnTo>
                        <a:pt x="2069" y="0"/>
                      </a:lnTo>
                      <a:lnTo>
                        <a:pt x="2048" y="4"/>
                      </a:lnTo>
                      <a:lnTo>
                        <a:pt x="2031" y="15"/>
                      </a:lnTo>
                      <a:lnTo>
                        <a:pt x="2020" y="32"/>
                      </a:lnTo>
                      <a:lnTo>
                        <a:pt x="2017" y="52"/>
                      </a:lnTo>
                      <a:lnTo>
                        <a:pt x="2020" y="71"/>
                      </a:lnTo>
                      <a:lnTo>
                        <a:pt x="2028" y="86"/>
                      </a:lnTo>
                      <a:lnTo>
                        <a:pt x="2041" y="97"/>
                      </a:lnTo>
                      <a:lnTo>
                        <a:pt x="2058" y="104"/>
                      </a:lnTo>
                      <a:lnTo>
                        <a:pt x="2058" y="817"/>
                      </a:lnTo>
                      <a:lnTo>
                        <a:pt x="371" y="817"/>
                      </a:lnTo>
                      <a:lnTo>
                        <a:pt x="317" y="862"/>
                      </a:lnTo>
                      <a:lnTo>
                        <a:pt x="2058" y="862"/>
                      </a:lnTo>
                      <a:lnTo>
                        <a:pt x="2058" y="893"/>
                      </a:lnTo>
                      <a:lnTo>
                        <a:pt x="54" y="893"/>
                      </a:lnTo>
                      <a:lnTo>
                        <a:pt x="52" y="891"/>
                      </a:lnTo>
                      <a:lnTo>
                        <a:pt x="0" y="891"/>
                      </a:lnTo>
                      <a:lnTo>
                        <a:pt x="121" y="1195"/>
                      </a:lnTo>
                      <a:lnTo>
                        <a:pt x="134" y="1195"/>
                      </a:lnTo>
                      <a:lnTo>
                        <a:pt x="134" y="1199"/>
                      </a:lnTo>
                      <a:lnTo>
                        <a:pt x="347" y="1199"/>
                      </a:lnTo>
                      <a:lnTo>
                        <a:pt x="347" y="1231"/>
                      </a:lnTo>
                      <a:lnTo>
                        <a:pt x="343" y="1231"/>
                      </a:lnTo>
                      <a:lnTo>
                        <a:pt x="343" y="1542"/>
                      </a:lnTo>
                      <a:lnTo>
                        <a:pt x="343" y="1494"/>
                      </a:lnTo>
                      <a:lnTo>
                        <a:pt x="336" y="1492"/>
                      </a:lnTo>
                      <a:lnTo>
                        <a:pt x="330" y="1488"/>
                      </a:lnTo>
                      <a:lnTo>
                        <a:pt x="325" y="1486"/>
                      </a:lnTo>
                      <a:lnTo>
                        <a:pt x="317" y="1485"/>
                      </a:lnTo>
                      <a:lnTo>
                        <a:pt x="297" y="1479"/>
                      </a:lnTo>
                      <a:lnTo>
                        <a:pt x="276" y="1475"/>
                      </a:lnTo>
                      <a:lnTo>
                        <a:pt x="259" y="1475"/>
                      </a:lnTo>
                      <a:lnTo>
                        <a:pt x="241" y="1479"/>
                      </a:lnTo>
                      <a:lnTo>
                        <a:pt x="226" y="1485"/>
                      </a:lnTo>
                      <a:lnTo>
                        <a:pt x="213" y="1492"/>
                      </a:lnTo>
                      <a:lnTo>
                        <a:pt x="201" y="1503"/>
                      </a:lnTo>
                      <a:lnTo>
                        <a:pt x="192" y="1516"/>
                      </a:lnTo>
                      <a:lnTo>
                        <a:pt x="181" y="1511"/>
                      </a:lnTo>
                      <a:lnTo>
                        <a:pt x="170" y="1505"/>
                      </a:lnTo>
                      <a:lnTo>
                        <a:pt x="159" y="1501"/>
                      </a:lnTo>
                      <a:lnTo>
                        <a:pt x="147" y="1498"/>
                      </a:lnTo>
                      <a:lnTo>
                        <a:pt x="134" y="1494"/>
                      </a:lnTo>
                      <a:lnTo>
                        <a:pt x="123" y="1490"/>
                      </a:lnTo>
                      <a:lnTo>
                        <a:pt x="110" y="1486"/>
                      </a:lnTo>
                      <a:lnTo>
                        <a:pt x="99" y="1485"/>
                      </a:lnTo>
                      <a:lnTo>
                        <a:pt x="88" y="1483"/>
                      </a:lnTo>
                      <a:lnTo>
                        <a:pt x="76" y="1483"/>
                      </a:lnTo>
                      <a:lnTo>
                        <a:pt x="65" y="1483"/>
                      </a:lnTo>
                      <a:lnTo>
                        <a:pt x="54" y="1485"/>
                      </a:lnTo>
                      <a:lnTo>
                        <a:pt x="216" y="1820"/>
                      </a:lnTo>
                      <a:lnTo>
                        <a:pt x="371" y="1820"/>
                      </a:lnTo>
                      <a:lnTo>
                        <a:pt x="371" y="1863"/>
                      </a:lnTo>
                      <a:lnTo>
                        <a:pt x="235" y="1861"/>
                      </a:lnTo>
                      <a:lnTo>
                        <a:pt x="269" y="1929"/>
                      </a:lnTo>
                      <a:lnTo>
                        <a:pt x="2058" y="1908"/>
                      </a:lnTo>
                      <a:lnTo>
                        <a:pt x="2058" y="2083"/>
                      </a:lnTo>
                      <a:lnTo>
                        <a:pt x="843" y="2083"/>
                      </a:lnTo>
                      <a:lnTo>
                        <a:pt x="843" y="2136"/>
                      </a:lnTo>
                      <a:lnTo>
                        <a:pt x="2058" y="2136"/>
                      </a:lnTo>
                      <a:lnTo>
                        <a:pt x="2058" y="2259"/>
                      </a:lnTo>
                      <a:lnTo>
                        <a:pt x="2089" y="2247"/>
                      </a:lnTo>
                      <a:lnTo>
                        <a:pt x="2089" y="2136"/>
                      </a:lnTo>
                      <a:lnTo>
                        <a:pt x="2490" y="2136"/>
                      </a:lnTo>
                      <a:lnTo>
                        <a:pt x="2490" y="2083"/>
                      </a:lnTo>
                      <a:lnTo>
                        <a:pt x="2089" y="2083"/>
                      </a:lnTo>
                      <a:lnTo>
                        <a:pt x="2089" y="1908"/>
                      </a:lnTo>
                      <a:lnTo>
                        <a:pt x="2405" y="1904"/>
                      </a:lnTo>
                      <a:lnTo>
                        <a:pt x="2405" y="1914"/>
                      </a:lnTo>
                      <a:lnTo>
                        <a:pt x="2559" y="1914"/>
                      </a:lnTo>
                      <a:lnTo>
                        <a:pt x="2559" y="1902"/>
                      </a:lnTo>
                      <a:lnTo>
                        <a:pt x="2559" y="1893"/>
                      </a:lnTo>
                      <a:lnTo>
                        <a:pt x="2559" y="1820"/>
                      </a:lnTo>
                      <a:lnTo>
                        <a:pt x="2727" y="1820"/>
                      </a:lnTo>
                      <a:lnTo>
                        <a:pt x="2815" y="1406"/>
                      </a:lnTo>
                      <a:lnTo>
                        <a:pt x="2806" y="1404"/>
                      </a:lnTo>
                      <a:lnTo>
                        <a:pt x="2798" y="1404"/>
                      </a:lnTo>
                      <a:lnTo>
                        <a:pt x="2789" y="1404"/>
                      </a:lnTo>
                      <a:lnTo>
                        <a:pt x="2780" y="1404"/>
                      </a:lnTo>
                      <a:lnTo>
                        <a:pt x="2772" y="1404"/>
                      </a:lnTo>
                      <a:lnTo>
                        <a:pt x="2763" y="1406"/>
                      </a:lnTo>
                      <a:lnTo>
                        <a:pt x="2753" y="1408"/>
                      </a:lnTo>
                      <a:lnTo>
                        <a:pt x="2744" y="1410"/>
                      </a:lnTo>
                      <a:close/>
                    </a:path>
                  </a:pathLst>
                </a:custGeom>
                <a:solidFill>
                  <a:srgbClr val="336600"/>
                </a:solidFill>
                <a:ln w="9525">
                  <a:noFill/>
                  <a:round/>
                  <a:headEnd/>
                  <a:tailEnd/>
                </a:ln>
              </p:spPr>
              <p:txBody>
                <a:bodyPr/>
                <a:lstStyle/>
                <a:p>
                  <a:endParaRPr lang="en-US"/>
                </a:p>
              </p:txBody>
            </p:sp>
            <p:sp>
              <p:nvSpPr>
                <p:cNvPr id="40309" name="Freeform 552"/>
                <p:cNvSpPr>
                  <a:spLocks/>
                </p:cNvSpPr>
                <p:nvPr/>
              </p:nvSpPr>
              <p:spPr bwMode="auto">
                <a:xfrm>
                  <a:off x="1691" y="3015"/>
                  <a:ext cx="1082" cy="72"/>
                </a:xfrm>
                <a:custGeom>
                  <a:avLst/>
                  <a:gdLst>
                    <a:gd name="T0" fmla="*/ 1082 w 1082"/>
                    <a:gd name="T1" fmla="*/ 0 h 72"/>
                    <a:gd name="T2" fmla="*/ 0 w 1082"/>
                    <a:gd name="T3" fmla="*/ 0 h 72"/>
                    <a:gd name="T4" fmla="*/ 36 w 1082"/>
                    <a:gd name="T5" fmla="*/ 72 h 72"/>
                    <a:gd name="T6" fmla="*/ 1082 w 1082"/>
                    <a:gd name="T7" fmla="*/ 72 h 72"/>
                    <a:gd name="T8" fmla="*/ 1082 w 1082"/>
                    <a:gd name="T9" fmla="*/ 0 h 72"/>
                    <a:gd name="T10" fmla="*/ 0 60000 65536"/>
                    <a:gd name="T11" fmla="*/ 0 60000 65536"/>
                    <a:gd name="T12" fmla="*/ 0 60000 65536"/>
                    <a:gd name="T13" fmla="*/ 0 60000 65536"/>
                    <a:gd name="T14" fmla="*/ 0 60000 65536"/>
                    <a:gd name="T15" fmla="*/ 0 w 1082"/>
                    <a:gd name="T16" fmla="*/ 0 h 72"/>
                    <a:gd name="T17" fmla="*/ 1082 w 1082"/>
                    <a:gd name="T18" fmla="*/ 72 h 72"/>
                  </a:gdLst>
                  <a:ahLst/>
                  <a:cxnLst>
                    <a:cxn ang="T10">
                      <a:pos x="T0" y="T1"/>
                    </a:cxn>
                    <a:cxn ang="T11">
                      <a:pos x="T2" y="T3"/>
                    </a:cxn>
                    <a:cxn ang="T12">
                      <a:pos x="T4" y="T5"/>
                    </a:cxn>
                    <a:cxn ang="T13">
                      <a:pos x="T6" y="T7"/>
                    </a:cxn>
                    <a:cxn ang="T14">
                      <a:pos x="T8" y="T9"/>
                    </a:cxn>
                  </a:cxnLst>
                  <a:rect l="T15" t="T16" r="T17" b="T18"/>
                  <a:pathLst>
                    <a:path w="1082" h="72">
                      <a:moveTo>
                        <a:pt x="1082" y="0"/>
                      </a:moveTo>
                      <a:lnTo>
                        <a:pt x="0" y="0"/>
                      </a:lnTo>
                      <a:lnTo>
                        <a:pt x="36" y="72"/>
                      </a:lnTo>
                      <a:lnTo>
                        <a:pt x="1082" y="72"/>
                      </a:lnTo>
                      <a:lnTo>
                        <a:pt x="1082" y="0"/>
                      </a:lnTo>
                      <a:close/>
                    </a:path>
                  </a:pathLst>
                </a:custGeom>
                <a:solidFill>
                  <a:srgbClr val="336600"/>
                </a:solidFill>
                <a:ln w="9525">
                  <a:noFill/>
                  <a:round/>
                  <a:headEnd/>
                  <a:tailEnd/>
                </a:ln>
              </p:spPr>
              <p:txBody>
                <a:bodyPr/>
                <a:lstStyle/>
                <a:p>
                  <a:endParaRPr lang="en-US"/>
                </a:p>
              </p:txBody>
            </p:sp>
            <p:sp>
              <p:nvSpPr>
                <p:cNvPr id="40310" name="Freeform 553"/>
                <p:cNvSpPr>
                  <a:spLocks/>
                </p:cNvSpPr>
                <p:nvPr/>
              </p:nvSpPr>
              <p:spPr bwMode="auto">
                <a:xfrm>
                  <a:off x="1395" y="1886"/>
                  <a:ext cx="2753" cy="1007"/>
                </a:xfrm>
                <a:custGeom>
                  <a:avLst/>
                  <a:gdLst>
                    <a:gd name="T0" fmla="*/ 328 w 2753"/>
                    <a:gd name="T1" fmla="*/ 998 h 1007"/>
                    <a:gd name="T2" fmla="*/ 328 w 2753"/>
                    <a:gd name="T3" fmla="*/ 291 h 1007"/>
                    <a:gd name="T4" fmla="*/ 99 w 2753"/>
                    <a:gd name="T5" fmla="*/ 291 h 1007"/>
                    <a:gd name="T6" fmla="*/ 0 w 2753"/>
                    <a:gd name="T7" fmla="*/ 24 h 1007"/>
                    <a:gd name="T8" fmla="*/ 2753 w 2753"/>
                    <a:gd name="T9" fmla="*/ 0 h 1007"/>
                    <a:gd name="T10" fmla="*/ 2684 w 2753"/>
                    <a:gd name="T11" fmla="*/ 269 h 1007"/>
                    <a:gd name="T12" fmla="*/ 2494 w 2753"/>
                    <a:gd name="T13" fmla="*/ 269 h 1007"/>
                    <a:gd name="T14" fmla="*/ 2494 w 2753"/>
                    <a:gd name="T15" fmla="*/ 1007 h 1007"/>
                    <a:gd name="T16" fmla="*/ 511 w 2753"/>
                    <a:gd name="T17" fmla="*/ 998 h 1007"/>
                    <a:gd name="T18" fmla="*/ 503 w 2753"/>
                    <a:gd name="T19" fmla="*/ 1007 h 1007"/>
                    <a:gd name="T20" fmla="*/ 328 w 2753"/>
                    <a:gd name="T21" fmla="*/ 998 h 100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753"/>
                    <a:gd name="T34" fmla="*/ 0 h 1007"/>
                    <a:gd name="T35" fmla="*/ 2753 w 2753"/>
                    <a:gd name="T36" fmla="*/ 1007 h 100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753" h="1007">
                      <a:moveTo>
                        <a:pt x="328" y="998"/>
                      </a:moveTo>
                      <a:lnTo>
                        <a:pt x="328" y="291"/>
                      </a:lnTo>
                      <a:lnTo>
                        <a:pt x="99" y="291"/>
                      </a:lnTo>
                      <a:lnTo>
                        <a:pt x="0" y="24"/>
                      </a:lnTo>
                      <a:lnTo>
                        <a:pt x="2753" y="0"/>
                      </a:lnTo>
                      <a:lnTo>
                        <a:pt x="2684" y="269"/>
                      </a:lnTo>
                      <a:lnTo>
                        <a:pt x="2494" y="269"/>
                      </a:lnTo>
                      <a:lnTo>
                        <a:pt x="2494" y="1007"/>
                      </a:lnTo>
                      <a:lnTo>
                        <a:pt x="511" y="998"/>
                      </a:lnTo>
                      <a:lnTo>
                        <a:pt x="503" y="1007"/>
                      </a:lnTo>
                      <a:lnTo>
                        <a:pt x="328" y="998"/>
                      </a:lnTo>
                      <a:close/>
                    </a:path>
                  </a:pathLst>
                </a:custGeom>
                <a:solidFill>
                  <a:srgbClr val="FFFFFF"/>
                </a:solidFill>
                <a:ln w="9525">
                  <a:noFill/>
                  <a:round/>
                  <a:headEnd/>
                  <a:tailEnd/>
                </a:ln>
              </p:spPr>
              <p:txBody>
                <a:bodyPr/>
                <a:lstStyle/>
                <a:p>
                  <a:endParaRPr lang="en-US"/>
                </a:p>
              </p:txBody>
            </p:sp>
            <p:sp>
              <p:nvSpPr>
                <p:cNvPr id="40311" name="Freeform 554"/>
                <p:cNvSpPr>
                  <a:spLocks/>
                </p:cNvSpPr>
                <p:nvPr/>
              </p:nvSpPr>
              <p:spPr bwMode="auto">
                <a:xfrm>
                  <a:off x="3506" y="1903"/>
                  <a:ext cx="642" cy="259"/>
                </a:xfrm>
                <a:custGeom>
                  <a:avLst/>
                  <a:gdLst>
                    <a:gd name="T0" fmla="*/ 0 w 642"/>
                    <a:gd name="T1" fmla="*/ 15 h 259"/>
                    <a:gd name="T2" fmla="*/ 69 w 642"/>
                    <a:gd name="T3" fmla="*/ 252 h 259"/>
                    <a:gd name="T4" fmla="*/ 543 w 642"/>
                    <a:gd name="T5" fmla="*/ 259 h 259"/>
                    <a:gd name="T6" fmla="*/ 642 w 642"/>
                    <a:gd name="T7" fmla="*/ 0 h 259"/>
                    <a:gd name="T8" fmla="*/ 0 w 642"/>
                    <a:gd name="T9" fmla="*/ 15 h 259"/>
                    <a:gd name="T10" fmla="*/ 0 60000 65536"/>
                    <a:gd name="T11" fmla="*/ 0 60000 65536"/>
                    <a:gd name="T12" fmla="*/ 0 60000 65536"/>
                    <a:gd name="T13" fmla="*/ 0 60000 65536"/>
                    <a:gd name="T14" fmla="*/ 0 60000 65536"/>
                    <a:gd name="T15" fmla="*/ 0 w 642"/>
                    <a:gd name="T16" fmla="*/ 0 h 259"/>
                    <a:gd name="T17" fmla="*/ 642 w 642"/>
                    <a:gd name="T18" fmla="*/ 259 h 259"/>
                  </a:gdLst>
                  <a:ahLst/>
                  <a:cxnLst>
                    <a:cxn ang="T10">
                      <a:pos x="T0" y="T1"/>
                    </a:cxn>
                    <a:cxn ang="T11">
                      <a:pos x="T2" y="T3"/>
                    </a:cxn>
                    <a:cxn ang="T12">
                      <a:pos x="T4" y="T5"/>
                    </a:cxn>
                    <a:cxn ang="T13">
                      <a:pos x="T6" y="T7"/>
                    </a:cxn>
                    <a:cxn ang="T14">
                      <a:pos x="T8" y="T9"/>
                    </a:cxn>
                  </a:cxnLst>
                  <a:rect l="T15" t="T16" r="T17" b="T18"/>
                  <a:pathLst>
                    <a:path w="642" h="259">
                      <a:moveTo>
                        <a:pt x="0" y="15"/>
                      </a:moveTo>
                      <a:lnTo>
                        <a:pt x="69" y="252"/>
                      </a:lnTo>
                      <a:lnTo>
                        <a:pt x="543" y="259"/>
                      </a:lnTo>
                      <a:lnTo>
                        <a:pt x="642" y="0"/>
                      </a:lnTo>
                      <a:lnTo>
                        <a:pt x="0" y="15"/>
                      </a:lnTo>
                      <a:close/>
                    </a:path>
                  </a:pathLst>
                </a:custGeom>
                <a:solidFill>
                  <a:srgbClr val="C6C6C6"/>
                </a:solidFill>
                <a:ln w="9525">
                  <a:noFill/>
                  <a:round/>
                  <a:headEnd/>
                  <a:tailEnd/>
                </a:ln>
              </p:spPr>
              <p:txBody>
                <a:bodyPr/>
                <a:lstStyle/>
                <a:p>
                  <a:endParaRPr lang="en-US"/>
                </a:p>
              </p:txBody>
            </p:sp>
            <p:sp>
              <p:nvSpPr>
                <p:cNvPr id="40312" name="Rectangle 555"/>
                <p:cNvSpPr>
                  <a:spLocks noChangeArrowheads="1"/>
                </p:cNvSpPr>
                <p:nvPr/>
              </p:nvSpPr>
              <p:spPr bwMode="auto">
                <a:xfrm>
                  <a:off x="1701" y="2185"/>
                  <a:ext cx="2193" cy="69"/>
                </a:xfrm>
                <a:prstGeom prst="rect">
                  <a:avLst/>
                </a:prstGeom>
                <a:solidFill>
                  <a:srgbClr val="C6C6C6"/>
                </a:solidFill>
                <a:ln w="9525">
                  <a:noFill/>
                  <a:miter lim="800000"/>
                  <a:headEnd/>
                  <a:tailEnd/>
                </a:ln>
              </p:spPr>
              <p:txBody>
                <a:bodyPr/>
                <a:lstStyle/>
                <a:p>
                  <a:endParaRPr lang="en-US" sz="2400">
                    <a:solidFill>
                      <a:schemeClr val="tx2"/>
                    </a:solidFill>
                    <a:latin typeface="Tahoma" pitchFamily="34" charset="0"/>
                  </a:endParaRPr>
                </a:p>
              </p:txBody>
            </p:sp>
            <p:sp>
              <p:nvSpPr>
                <p:cNvPr id="40313" name="Freeform 556"/>
                <p:cNvSpPr>
                  <a:spLocks/>
                </p:cNvSpPr>
                <p:nvPr/>
              </p:nvSpPr>
              <p:spPr bwMode="auto">
                <a:xfrm>
                  <a:off x="1245" y="2535"/>
                  <a:ext cx="457" cy="276"/>
                </a:xfrm>
                <a:custGeom>
                  <a:avLst/>
                  <a:gdLst>
                    <a:gd name="T0" fmla="*/ 457 w 457"/>
                    <a:gd name="T1" fmla="*/ 0 h 276"/>
                    <a:gd name="T2" fmla="*/ 364 w 457"/>
                    <a:gd name="T3" fmla="*/ 0 h 276"/>
                    <a:gd name="T4" fmla="*/ 290 w 457"/>
                    <a:gd name="T5" fmla="*/ 15 h 276"/>
                    <a:gd name="T6" fmla="*/ 237 w 457"/>
                    <a:gd name="T7" fmla="*/ 8 h 276"/>
                    <a:gd name="T8" fmla="*/ 155 w 457"/>
                    <a:gd name="T9" fmla="*/ 0 h 276"/>
                    <a:gd name="T10" fmla="*/ 133 w 457"/>
                    <a:gd name="T11" fmla="*/ 8 h 276"/>
                    <a:gd name="T12" fmla="*/ 88 w 457"/>
                    <a:gd name="T13" fmla="*/ 47 h 276"/>
                    <a:gd name="T14" fmla="*/ 66 w 457"/>
                    <a:gd name="T15" fmla="*/ 84 h 276"/>
                    <a:gd name="T16" fmla="*/ 43 w 457"/>
                    <a:gd name="T17" fmla="*/ 176 h 276"/>
                    <a:gd name="T18" fmla="*/ 0 w 457"/>
                    <a:gd name="T19" fmla="*/ 276 h 276"/>
                    <a:gd name="T20" fmla="*/ 452 w 457"/>
                    <a:gd name="T21" fmla="*/ 276 h 276"/>
                    <a:gd name="T22" fmla="*/ 457 w 457"/>
                    <a:gd name="T23" fmla="*/ 0 h 2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57"/>
                    <a:gd name="T37" fmla="*/ 0 h 276"/>
                    <a:gd name="T38" fmla="*/ 457 w 457"/>
                    <a:gd name="T39" fmla="*/ 276 h 27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57" h="276">
                      <a:moveTo>
                        <a:pt x="457" y="0"/>
                      </a:moveTo>
                      <a:lnTo>
                        <a:pt x="364" y="0"/>
                      </a:lnTo>
                      <a:lnTo>
                        <a:pt x="290" y="15"/>
                      </a:lnTo>
                      <a:lnTo>
                        <a:pt x="237" y="8"/>
                      </a:lnTo>
                      <a:lnTo>
                        <a:pt x="155" y="0"/>
                      </a:lnTo>
                      <a:lnTo>
                        <a:pt x="133" y="8"/>
                      </a:lnTo>
                      <a:lnTo>
                        <a:pt x="88" y="47"/>
                      </a:lnTo>
                      <a:lnTo>
                        <a:pt x="66" y="84"/>
                      </a:lnTo>
                      <a:lnTo>
                        <a:pt x="43" y="176"/>
                      </a:lnTo>
                      <a:lnTo>
                        <a:pt x="0" y="276"/>
                      </a:lnTo>
                      <a:lnTo>
                        <a:pt x="452" y="276"/>
                      </a:lnTo>
                      <a:lnTo>
                        <a:pt x="457" y="0"/>
                      </a:lnTo>
                      <a:close/>
                    </a:path>
                  </a:pathLst>
                </a:custGeom>
                <a:solidFill>
                  <a:srgbClr val="FFFFFF"/>
                </a:solidFill>
                <a:ln w="9525">
                  <a:noFill/>
                  <a:round/>
                  <a:headEnd/>
                  <a:tailEnd/>
                </a:ln>
              </p:spPr>
              <p:txBody>
                <a:bodyPr/>
                <a:lstStyle/>
                <a:p>
                  <a:endParaRPr lang="en-US"/>
                </a:p>
              </p:txBody>
            </p:sp>
            <p:sp>
              <p:nvSpPr>
                <p:cNvPr id="40314" name="Freeform 557"/>
                <p:cNvSpPr>
                  <a:spLocks/>
                </p:cNvSpPr>
                <p:nvPr/>
              </p:nvSpPr>
              <p:spPr bwMode="auto">
                <a:xfrm>
                  <a:off x="3503" y="2414"/>
                  <a:ext cx="867" cy="395"/>
                </a:xfrm>
                <a:custGeom>
                  <a:avLst/>
                  <a:gdLst>
                    <a:gd name="T0" fmla="*/ 7 w 867"/>
                    <a:gd name="T1" fmla="*/ 395 h 395"/>
                    <a:gd name="T2" fmla="*/ 867 w 867"/>
                    <a:gd name="T3" fmla="*/ 395 h 395"/>
                    <a:gd name="T4" fmla="*/ 852 w 867"/>
                    <a:gd name="T5" fmla="*/ 321 h 395"/>
                    <a:gd name="T6" fmla="*/ 806 w 867"/>
                    <a:gd name="T7" fmla="*/ 289 h 395"/>
                    <a:gd name="T8" fmla="*/ 798 w 867"/>
                    <a:gd name="T9" fmla="*/ 220 h 395"/>
                    <a:gd name="T10" fmla="*/ 751 w 867"/>
                    <a:gd name="T11" fmla="*/ 136 h 395"/>
                    <a:gd name="T12" fmla="*/ 677 w 867"/>
                    <a:gd name="T13" fmla="*/ 91 h 395"/>
                    <a:gd name="T14" fmla="*/ 615 w 867"/>
                    <a:gd name="T15" fmla="*/ 30 h 395"/>
                    <a:gd name="T16" fmla="*/ 531 w 867"/>
                    <a:gd name="T17" fmla="*/ 45 h 395"/>
                    <a:gd name="T18" fmla="*/ 470 w 867"/>
                    <a:gd name="T19" fmla="*/ 15 h 395"/>
                    <a:gd name="T20" fmla="*/ 386 w 867"/>
                    <a:gd name="T21" fmla="*/ 0 h 395"/>
                    <a:gd name="T22" fmla="*/ 393 w 867"/>
                    <a:gd name="T23" fmla="*/ 311 h 395"/>
                    <a:gd name="T24" fmla="*/ 371 w 867"/>
                    <a:gd name="T25" fmla="*/ 295 h 395"/>
                    <a:gd name="T26" fmla="*/ 0 w 867"/>
                    <a:gd name="T27" fmla="*/ 302 h 395"/>
                    <a:gd name="T28" fmla="*/ 7 w 867"/>
                    <a:gd name="T29" fmla="*/ 395 h 39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7"/>
                    <a:gd name="T46" fmla="*/ 0 h 395"/>
                    <a:gd name="T47" fmla="*/ 867 w 867"/>
                    <a:gd name="T48" fmla="*/ 395 h 39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7" h="395">
                      <a:moveTo>
                        <a:pt x="7" y="395"/>
                      </a:moveTo>
                      <a:lnTo>
                        <a:pt x="867" y="395"/>
                      </a:lnTo>
                      <a:lnTo>
                        <a:pt x="852" y="321"/>
                      </a:lnTo>
                      <a:lnTo>
                        <a:pt x="806" y="289"/>
                      </a:lnTo>
                      <a:lnTo>
                        <a:pt x="798" y="220"/>
                      </a:lnTo>
                      <a:lnTo>
                        <a:pt x="751" y="136"/>
                      </a:lnTo>
                      <a:lnTo>
                        <a:pt x="677" y="91"/>
                      </a:lnTo>
                      <a:lnTo>
                        <a:pt x="615" y="30"/>
                      </a:lnTo>
                      <a:lnTo>
                        <a:pt x="531" y="45"/>
                      </a:lnTo>
                      <a:lnTo>
                        <a:pt x="470" y="15"/>
                      </a:lnTo>
                      <a:lnTo>
                        <a:pt x="386" y="0"/>
                      </a:lnTo>
                      <a:lnTo>
                        <a:pt x="393" y="311"/>
                      </a:lnTo>
                      <a:lnTo>
                        <a:pt x="371" y="295"/>
                      </a:lnTo>
                      <a:lnTo>
                        <a:pt x="0" y="302"/>
                      </a:lnTo>
                      <a:lnTo>
                        <a:pt x="7" y="395"/>
                      </a:lnTo>
                      <a:close/>
                    </a:path>
                  </a:pathLst>
                </a:custGeom>
                <a:solidFill>
                  <a:srgbClr val="FFFFFF"/>
                </a:solidFill>
                <a:ln w="9525">
                  <a:noFill/>
                  <a:round/>
                  <a:headEnd/>
                  <a:tailEnd/>
                </a:ln>
              </p:spPr>
              <p:txBody>
                <a:bodyPr/>
                <a:lstStyle/>
                <a:p>
                  <a:endParaRPr lang="en-US"/>
                </a:p>
              </p:txBody>
            </p:sp>
            <p:sp>
              <p:nvSpPr>
                <p:cNvPr id="40315" name="Freeform 558"/>
                <p:cNvSpPr>
                  <a:spLocks/>
                </p:cNvSpPr>
                <p:nvPr/>
              </p:nvSpPr>
              <p:spPr bwMode="auto">
                <a:xfrm>
                  <a:off x="3909" y="2356"/>
                  <a:ext cx="489" cy="515"/>
                </a:xfrm>
                <a:custGeom>
                  <a:avLst/>
                  <a:gdLst>
                    <a:gd name="T0" fmla="*/ 483 w 489"/>
                    <a:gd name="T1" fmla="*/ 377 h 515"/>
                    <a:gd name="T2" fmla="*/ 470 w 489"/>
                    <a:gd name="T3" fmla="*/ 336 h 515"/>
                    <a:gd name="T4" fmla="*/ 448 w 489"/>
                    <a:gd name="T5" fmla="*/ 304 h 515"/>
                    <a:gd name="T6" fmla="*/ 420 w 489"/>
                    <a:gd name="T7" fmla="*/ 280 h 515"/>
                    <a:gd name="T8" fmla="*/ 403 w 489"/>
                    <a:gd name="T9" fmla="*/ 261 h 515"/>
                    <a:gd name="T10" fmla="*/ 403 w 489"/>
                    <a:gd name="T11" fmla="*/ 239 h 515"/>
                    <a:gd name="T12" fmla="*/ 392 w 489"/>
                    <a:gd name="T13" fmla="*/ 179 h 515"/>
                    <a:gd name="T14" fmla="*/ 355 w 489"/>
                    <a:gd name="T15" fmla="*/ 105 h 515"/>
                    <a:gd name="T16" fmla="*/ 297 w 489"/>
                    <a:gd name="T17" fmla="*/ 56 h 515"/>
                    <a:gd name="T18" fmla="*/ 226 w 489"/>
                    <a:gd name="T19" fmla="*/ 41 h 515"/>
                    <a:gd name="T20" fmla="*/ 178 w 489"/>
                    <a:gd name="T21" fmla="*/ 50 h 515"/>
                    <a:gd name="T22" fmla="*/ 157 w 489"/>
                    <a:gd name="T23" fmla="*/ 58 h 515"/>
                    <a:gd name="T24" fmla="*/ 136 w 489"/>
                    <a:gd name="T25" fmla="*/ 47 h 515"/>
                    <a:gd name="T26" fmla="*/ 110 w 489"/>
                    <a:gd name="T27" fmla="*/ 19 h 515"/>
                    <a:gd name="T28" fmla="*/ 77 w 489"/>
                    <a:gd name="T29" fmla="*/ 4 h 515"/>
                    <a:gd name="T30" fmla="*/ 41 w 489"/>
                    <a:gd name="T31" fmla="*/ 0 h 515"/>
                    <a:gd name="T32" fmla="*/ 17 w 489"/>
                    <a:gd name="T33" fmla="*/ 6 h 515"/>
                    <a:gd name="T34" fmla="*/ 6 w 489"/>
                    <a:gd name="T35" fmla="*/ 9 h 515"/>
                    <a:gd name="T36" fmla="*/ 10 w 489"/>
                    <a:gd name="T37" fmla="*/ 93 h 515"/>
                    <a:gd name="T38" fmla="*/ 45 w 489"/>
                    <a:gd name="T39" fmla="*/ 92 h 515"/>
                    <a:gd name="T40" fmla="*/ 77 w 489"/>
                    <a:gd name="T41" fmla="*/ 103 h 515"/>
                    <a:gd name="T42" fmla="*/ 105 w 489"/>
                    <a:gd name="T43" fmla="*/ 123 h 515"/>
                    <a:gd name="T44" fmla="*/ 127 w 489"/>
                    <a:gd name="T45" fmla="*/ 155 h 515"/>
                    <a:gd name="T46" fmla="*/ 148 w 489"/>
                    <a:gd name="T47" fmla="*/ 146 h 515"/>
                    <a:gd name="T48" fmla="*/ 166 w 489"/>
                    <a:gd name="T49" fmla="*/ 138 h 515"/>
                    <a:gd name="T50" fmla="*/ 241 w 489"/>
                    <a:gd name="T51" fmla="*/ 136 h 515"/>
                    <a:gd name="T52" fmla="*/ 308 w 489"/>
                    <a:gd name="T53" fmla="*/ 168 h 515"/>
                    <a:gd name="T54" fmla="*/ 357 w 489"/>
                    <a:gd name="T55" fmla="*/ 231 h 515"/>
                    <a:gd name="T56" fmla="*/ 381 w 489"/>
                    <a:gd name="T57" fmla="*/ 317 h 515"/>
                    <a:gd name="T58" fmla="*/ 383 w 489"/>
                    <a:gd name="T59" fmla="*/ 340 h 515"/>
                    <a:gd name="T60" fmla="*/ 381 w 489"/>
                    <a:gd name="T61" fmla="*/ 364 h 515"/>
                    <a:gd name="T62" fmla="*/ 413 w 489"/>
                    <a:gd name="T63" fmla="*/ 383 h 515"/>
                    <a:gd name="T64" fmla="*/ 439 w 489"/>
                    <a:gd name="T65" fmla="*/ 409 h 515"/>
                    <a:gd name="T66" fmla="*/ 457 w 489"/>
                    <a:gd name="T67" fmla="*/ 446 h 515"/>
                    <a:gd name="T68" fmla="*/ 467 w 489"/>
                    <a:gd name="T69" fmla="*/ 489 h 515"/>
                    <a:gd name="T70" fmla="*/ 469 w 489"/>
                    <a:gd name="T71" fmla="*/ 502 h 515"/>
                    <a:gd name="T72" fmla="*/ 469 w 489"/>
                    <a:gd name="T73" fmla="*/ 515 h 515"/>
                    <a:gd name="T74" fmla="*/ 487 w 489"/>
                    <a:gd name="T75" fmla="*/ 459 h 515"/>
                    <a:gd name="T76" fmla="*/ 487 w 489"/>
                    <a:gd name="T77" fmla="*/ 399 h 5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89"/>
                    <a:gd name="T118" fmla="*/ 0 h 515"/>
                    <a:gd name="T119" fmla="*/ 489 w 489"/>
                    <a:gd name="T120" fmla="*/ 515 h 51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89" h="515">
                      <a:moveTo>
                        <a:pt x="487" y="399"/>
                      </a:moveTo>
                      <a:lnTo>
                        <a:pt x="483" y="377"/>
                      </a:lnTo>
                      <a:lnTo>
                        <a:pt x="478" y="356"/>
                      </a:lnTo>
                      <a:lnTo>
                        <a:pt x="470" y="336"/>
                      </a:lnTo>
                      <a:lnTo>
                        <a:pt x="459" y="319"/>
                      </a:lnTo>
                      <a:lnTo>
                        <a:pt x="448" y="304"/>
                      </a:lnTo>
                      <a:lnTo>
                        <a:pt x="435" y="291"/>
                      </a:lnTo>
                      <a:lnTo>
                        <a:pt x="420" y="280"/>
                      </a:lnTo>
                      <a:lnTo>
                        <a:pt x="403" y="272"/>
                      </a:lnTo>
                      <a:lnTo>
                        <a:pt x="403" y="261"/>
                      </a:lnTo>
                      <a:lnTo>
                        <a:pt x="403" y="250"/>
                      </a:lnTo>
                      <a:lnTo>
                        <a:pt x="403" y="239"/>
                      </a:lnTo>
                      <a:lnTo>
                        <a:pt x="401" y="226"/>
                      </a:lnTo>
                      <a:lnTo>
                        <a:pt x="392" y="179"/>
                      </a:lnTo>
                      <a:lnTo>
                        <a:pt x="377" y="140"/>
                      </a:lnTo>
                      <a:lnTo>
                        <a:pt x="355" y="105"/>
                      </a:lnTo>
                      <a:lnTo>
                        <a:pt x="329" y="77"/>
                      </a:lnTo>
                      <a:lnTo>
                        <a:pt x="297" y="56"/>
                      </a:lnTo>
                      <a:lnTo>
                        <a:pt x="261" y="45"/>
                      </a:lnTo>
                      <a:lnTo>
                        <a:pt x="226" y="41"/>
                      </a:lnTo>
                      <a:lnTo>
                        <a:pt x="187" y="47"/>
                      </a:lnTo>
                      <a:lnTo>
                        <a:pt x="178" y="50"/>
                      </a:lnTo>
                      <a:lnTo>
                        <a:pt x="168" y="54"/>
                      </a:lnTo>
                      <a:lnTo>
                        <a:pt x="157" y="58"/>
                      </a:lnTo>
                      <a:lnTo>
                        <a:pt x="148" y="64"/>
                      </a:lnTo>
                      <a:lnTo>
                        <a:pt x="136" y="47"/>
                      </a:lnTo>
                      <a:lnTo>
                        <a:pt x="123" y="32"/>
                      </a:lnTo>
                      <a:lnTo>
                        <a:pt x="110" y="19"/>
                      </a:lnTo>
                      <a:lnTo>
                        <a:pt x="94" y="9"/>
                      </a:lnTo>
                      <a:lnTo>
                        <a:pt x="77" y="4"/>
                      </a:lnTo>
                      <a:lnTo>
                        <a:pt x="60" y="0"/>
                      </a:lnTo>
                      <a:lnTo>
                        <a:pt x="41" y="0"/>
                      </a:lnTo>
                      <a:lnTo>
                        <a:pt x="23" y="4"/>
                      </a:lnTo>
                      <a:lnTo>
                        <a:pt x="17" y="6"/>
                      </a:lnTo>
                      <a:lnTo>
                        <a:pt x="12" y="8"/>
                      </a:lnTo>
                      <a:lnTo>
                        <a:pt x="6" y="9"/>
                      </a:lnTo>
                      <a:lnTo>
                        <a:pt x="0" y="11"/>
                      </a:lnTo>
                      <a:lnTo>
                        <a:pt x="10" y="93"/>
                      </a:lnTo>
                      <a:lnTo>
                        <a:pt x="28" y="92"/>
                      </a:lnTo>
                      <a:lnTo>
                        <a:pt x="45" y="92"/>
                      </a:lnTo>
                      <a:lnTo>
                        <a:pt x="62" y="95"/>
                      </a:lnTo>
                      <a:lnTo>
                        <a:pt x="77" y="103"/>
                      </a:lnTo>
                      <a:lnTo>
                        <a:pt x="92" y="112"/>
                      </a:lnTo>
                      <a:lnTo>
                        <a:pt x="105" y="123"/>
                      </a:lnTo>
                      <a:lnTo>
                        <a:pt x="118" y="138"/>
                      </a:lnTo>
                      <a:lnTo>
                        <a:pt x="127" y="155"/>
                      </a:lnTo>
                      <a:lnTo>
                        <a:pt x="136" y="149"/>
                      </a:lnTo>
                      <a:lnTo>
                        <a:pt x="148" y="146"/>
                      </a:lnTo>
                      <a:lnTo>
                        <a:pt x="157" y="142"/>
                      </a:lnTo>
                      <a:lnTo>
                        <a:pt x="166" y="138"/>
                      </a:lnTo>
                      <a:lnTo>
                        <a:pt x="206" y="133"/>
                      </a:lnTo>
                      <a:lnTo>
                        <a:pt x="241" y="136"/>
                      </a:lnTo>
                      <a:lnTo>
                        <a:pt x="276" y="147"/>
                      </a:lnTo>
                      <a:lnTo>
                        <a:pt x="308" y="168"/>
                      </a:lnTo>
                      <a:lnTo>
                        <a:pt x="334" y="196"/>
                      </a:lnTo>
                      <a:lnTo>
                        <a:pt x="357" y="231"/>
                      </a:lnTo>
                      <a:lnTo>
                        <a:pt x="372" y="271"/>
                      </a:lnTo>
                      <a:lnTo>
                        <a:pt x="381" y="317"/>
                      </a:lnTo>
                      <a:lnTo>
                        <a:pt x="383" y="328"/>
                      </a:lnTo>
                      <a:lnTo>
                        <a:pt x="383" y="340"/>
                      </a:lnTo>
                      <a:lnTo>
                        <a:pt x="383" y="353"/>
                      </a:lnTo>
                      <a:lnTo>
                        <a:pt x="381" y="364"/>
                      </a:lnTo>
                      <a:lnTo>
                        <a:pt x="398" y="371"/>
                      </a:lnTo>
                      <a:lnTo>
                        <a:pt x="413" y="383"/>
                      </a:lnTo>
                      <a:lnTo>
                        <a:pt x="426" y="394"/>
                      </a:lnTo>
                      <a:lnTo>
                        <a:pt x="439" y="409"/>
                      </a:lnTo>
                      <a:lnTo>
                        <a:pt x="448" y="427"/>
                      </a:lnTo>
                      <a:lnTo>
                        <a:pt x="457" y="446"/>
                      </a:lnTo>
                      <a:lnTo>
                        <a:pt x="463" y="466"/>
                      </a:lnTo>
                      <a:lnTo>
                        <a:pt x="467" y="489"/>
                      </a:lnTo>
                      <a:lnTo>
                        <a:pt x="469" y="496"/>
                      </a:lnTo>
                      <a:lnTo>
                        <a:pt x="469" y="502"/>
                      </a:lnTo>
                      <a:lnTo>
                        <a:pt x="469" y="507"/>
                      </a:lnTo>
                      <a:lnTo>
                        <a:pt x="469" y="515"/>
                      </a:lnTo>
                      <a:lnTo>
                        <a:pt x="480" y="487"/>
                      </a:lnTo>
                      <a:lnTo>
                        <a:pt x="487" y="459"/>
                      </a:lnTo>
                      <a:lnTo>
                        <a:pt x="489" y="429"/>
                      </a:lnTo>
                      <a:lnTo>
                        <a:pt x="487" y="399"/>
                      </a:lnTo>
                      <a:close/>
                    </a:path>
                  </a:pathLst>
                </a:custGeom>
                <a:solidFill>
                  <a:srgbClr val="000000"/>
                </a:solidFill>
                <a:ln w="9525">
                  <a:noFill/>
                  <a:round/>
                  <a:headEnd/>
                  <a:tailEnd/>
                </a:ln>
              </p:spPr>
              <p:txBody>
                <a:bodyPr/>
                <a:lstStyle/>
                <a:p>
                  <a:endParaRPr lang="en-US"/>
                </a:p>
              </p:txBody>
            </p:sp>
            <p:sp>
              <p:nvSpPr>
                <p:cNvPr id="40316" name="Rectangle 559"/>
                <p:cNvSpPr>
                  <a:spLocks noChangeArrowheads="1"/>
                </p:cNvSpPr>
                <p:nvPr/>
              </p:nvSpPr>
              <p:spPr bwMode="auto">
                <a:xfrm>
                  <a:off x="1410" y="1918"/>
                  <a:ext cx="2136" cy="45"/>
                </a:xfrm>
                <a:prstGeom prst="rect">
                  <a:avLst/>
                </a:prstGeom>
                <a:solidFill>
                  <a:srgbClr val="C6C6C6"/>
                </a:solidFill>
                <a:ln w="9525">
                  <a:noFill/>
                  <a:miter lim="800000"/>
                  <a:headEnd/>
                  <a:tailEnd/>
                </a:ln>
              </p:spPr>
              <p:txBody>
                <a:bodyPr/>
                <a:lstStyle/>
                <a:p>
                  <a:endParaRPr lang="en-US" sz="2400">
                    <a:solidFill>
                      <a:schemeClr val="tx2"/>
                    </a:solidFill>
                    <a:latin typeface="Tahoma" pitchFamily="34" charset="0"/>
                  </a:endParaRPr>
                </a:p>
              </p:txBody>
            </p:sp>
            <p:sp>
              <p:nvSpPr>
                <p:cNvPr id="40317" name="Rectangle 560"/>
                <p:cNvSpPr>
                  <a:spLocks noChangeArrowheads="1"/>
                </p:cNvSpPr>
                <p:nvPr/>
              </p:nvSpPr>
              <p:spPr bwMode="auto">
                <a:xfrm>
                  <a:off x="1798" y="2729"/>
                  <a:ext cx="542" cy="71"/>
                </a:xfrm>
                <a:prstGeom prst="rect">
                  <a:avLst/>
                </a:prstGeom>
                <a:solidFill>
                  <a:srgbClr val="DDDDDD"/>
                </a:solidFill>
                <a:ln w="9525">
                  <a:noFill/>
                  <a:miter lim="800000"/>
                  <a:headEnd/>
                  <a:tailEnd/>
                </a:ln>
              </p:spPr>
              <p:txBody>
                <a:bodyPr/>
                <a:lstStyle/>
                <a:p>
                  <a:endParaRPr lang="en-US" sz="2400">
                    <a:solidFill>
                      <a:schemeClr val="tx2"/>
                    </a:solidFill>
                    <a:latin typeface="Tahoma" pitchFamily="34" charset="0"/>
                  </a:endParaRPr>
                </a:p>
              </p:txBody>
            </p:sp>
            <p:sp>
              <p:nvSpPr>
                <p:cNvPr id="40318" name="Freeform 561"/>
                <p:cNvSpPr>
                  <a:spLocks/>
                </p:cNvSpPr>
                <p:nvPr/>
              </p:nvSpPr>
              <p:spPr bwMode="auto">
                <a:xfrm>
                  <a:off x="1294" y="1886"/>
                  <a:ext cx="2890" cy="43"/>
                </a:xfrm>
                <a:custGeom>
                  <a:avLst/>
                  <a:gdLst>
                    <a:gd name="T0" fmla="*/ 2875 w 2890"/>
                    <a:gd name="T1" fmla="*/ 43 h 43"/>
                    <a:gd name="T2" fmla="*/ 2890 w 2890"/>
                    <a:gd name="T3" fmla="*/ 0 h 43"/>
                    <a:gd name="T4" fmla="*/ 0 w 2890"/>
                    <a:gd name="T5" fmla="*/ 0 h 43"/>
                    <a:gd name="T6" fmla="*/ 20 w 2890"/>
                    <a:gd name="T7" fmla="*/ 43 h 43"/>
                    <a:gd name="T8" fmla="*/ 2875 w 2890"/>
                    <a:gd name="T9" fmla="*/ 43 h 43"/>
                    <a:gd name="T10" fmla="*/ 0 60000 65536"/>
                    <a:gd name="T11" fmla="*/ 0 60000 65536"/>
                    <a:gd name="T12" fmla="*/ 0 60000 65536"/>
                    <a:gd name="T13" fmla="*/ 0 60000 65536"/>
                    <a:gd name="T14" fmla="*/ 0 60000 65536"/>
                    <a:gd name="T15" fmla="*/ 0 w 2890"/>
                    <a:gd name="T16" fmla="*/ 0 h 43"/>
                    <a:gd name="T17" fmla="*/ 2890 w 2890"/>
                    <a:gd name="T18" fmla="*/ 43 h 43"/>
                  </a:gdLst>
                  <a:ahLst/>
                  <a:cxnLst>
                    <a:cxn ang="T10">
                      <a:pos x="T0" y="T1"/>
                    </a:cxn>
                    <a:cxn ang="T11">
                      <a:pos x="T2" y="T3"/>
                    </a:cxn>
                    <a:cxn ang="T12">
                      <a:pos x="T4" y="T5"/>
                    </a:cxn>
                    <a:cxn ang="T13">
                      <a:pos x="T6" y="T7"/>
                    </a:cxn>
                    <a:cxn ang="T14">
                      <a:pos x="T8" y="T9"/>
                    </a:cxn>
                  </a:cxnLst>
                  <a:rect l="T15" t="T16" r="T17" b="T18"/>
                  <a:pathLst>
                    <a:path w="2890" h="43">
                      <a:moveTo>
                        <a:pt x="2875" y="43"/>
                      </a:moveTo>
                      <a:lnTo>
                        <a:pt x="2890" y="0"/>
                      </a:lnTo>
                      <a:lnTo>
                        <a:pt x="0" y="0"/>
                      </a:lnTo>
                      <a:lnTo>
                        <a:pt x="20" y="43"/>
                      </a:lnTo>
                      <a:lnTo>
                        <a:pt x="2875" y="43"/>
                      </a:lnTo>
                      <a:close/>
                    </a:path>
                  </a:pathLst>
                </a:custGeom>
                <a:solidFill>
                  <a:srgbClr val="000000"/>
                </a:solidFill>
                <a:ln w="9525">
                  <a:noFill/>
                  <a:round/>
                  <a:headEnd/>
                  <a:tailEnd/>
                </a:ln>
              </p:spPr>
              <p:txBody>
                <a:bodyPr/>
                <a:lstStyle/>
                <a:p>
                  <a:endParaRPr lang="en-US"/>
                </a:p>
              </p:txBody>
            </p:sp>
            <p:sp>
              <p:nvSpPr>
                <p:cNvPr id="40319" name="Rectangle 562"/>
                <p:cNvSpPr>
                  <a:spLocks noChangeArrowheads="1"/>
                </p:cNvSpPr>
                <p:nvPr/>
              </p:nvSpPr>
              <p:spPr bwMode="auto">
                <a:xfrm>
                  <a:off x="1486" y="2151"/>
                  <a:ext cx="2591" cy="4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320" name="Rectangle 563"/>
                <p:cNvSpPr>
                  <a:spLocks noChangeArrowheads="1"/>
                </p:cNvSpPr>
                <p:nvPr/>
              </p:nvSpPr>
              <p:spPr bwMode="auto">
                <a:xfrm>
                  <a:off x="2824" y="2289"/>
                  <a:ext cx="395" cy="390"/>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321" name="Rectangle 564"/>
                <p:cNvSpPr>
                  <a:spLocks noChangeArrowheads="1"/>
                </p:cNvSpPr>
                <p:nvPr/>
              </p:nvSpPr>
              <p:spPr bwMode="auto">
                <a:xfrm>
                  <a:off x="1859" y="2289"/>
                  <a:ext cx="396" cy="390"/>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322" name="Freeform 565"/>
                <p:cNvSpPr>
                  <a:spLocks/>
                </p:cNvSpPr>
                <p:nvPr/>
              </p:nvSpPr>
              <p:spPr bwMode="auto">
                <a:xfrm>
                  <a:off x="1520" y="2854"/>
                  <a:ext cx="2535" cy="69"/>
                </a:xfrm>
                <a:custGeom>
                  <a:avLst/>
                  <a:gdLst>
                    <a:gd name="T0" fmla="*/ 2535 w 2535"/>
                    <a:gd name="T1" fmla="*/ 36 h 69"/>
                    <a:gd name="T2" fmla="*/ 0 w 2535"/>
                    <a:gd name="T3" fmla="*/ 0 h 69"/>
                    <a:gd name="T4" fmla="*/ 0 w 2535"/>
                    <a:gd name="T5" fmla="*/ 69 h 69"/>
                    <a:gd name="T6" fmla="*/ 2535 w 2535"/>
                    <a:gd name="T7" fmla="*/ 36 h 69"/>
                    <a:gd name="T8" fmla="*/ 0 60000 65536"/>
                    <a:gd name="T9" fmla="*/ 0 60000 65536"/>
                    <a:gd name="T10" fmla="*/ 0 60000 65536"/>
                    <a:gd name="T11" fmla="*/ 0 60000 65536"/>
                    <a:gd name="T12" fmla="*/ 0 w 2535"/>
                    <a:gd name="T13" fmla="*/ 0 h 69"/>
                    <a:gd name="T14" fmla="*/ 2535 w 2535"/>
                    <a:gd name="T15" fmla="*/ 69 h 69"/>
                  </a:gdLst>
                  <a:ahLst/>
                  <a:cxnLst>
                    <a:cxn ang="T8">
                      <a:pos x="T0" y="T1"/>
                    </a:cxn>
                    <a:cxn ang="T9">
                      <a:pos x="T2" y="T3"/>
                    </a:cxn>
                    <a:cxn ang="T10">
                      <a:pos x="T4" y="T5"/>
                    </a:cxn>
                    <a:cxn ang="T11">
                      <a:pos x="T6" y="T7"/>
                    </a:cxn>
                  </a:cxnLst>
                  <a:rect l="T12" t="T13" r="T14" b="T15"/>
                  <a:pathLst>
                    <a:path w="2535" h="69">
                      <a:moveTo>
                        <a:pt x="2535" y="36"/>
                      </a:moveTo>
                      <a:lnTo>
                        <a:pt x="0" y="0"/>
                      </a:lnTo>
                      <a:lnTo>
                        <a:pt x="0" y="69"/>
                      </a:lnTo>
                      <a:lnTo>
                        <a:pt x="2535" y="36"/>
                      </a:lnTo>
                      <a:close/>
                    </a:path>
                  </a:pathLst>
                </a:custGeom>
                <a:solidFill>
                  <a:srgbClr val="000000"/>
                </a:solidFill>
                <a:ln w="9525">
                  <a:noFill/>
                  <a:round/>
                  <a:headEnd/>
                  <a:tailEnd/>
                </a:ln>
              </p:spPr>
              <p:txBody>
                <a:bodyPr/>
                <a:lstStyle/>
                <a:p>
                  <a:endParaRPr lang="en-US"/>
                </a:p>
              </p:txBody>
            </p:sp>
            <p:sp>
              <p:nvSpPr>
                <p:cNvPr id="40323" name="Rectangle 566"/>
                <p:cNvSpPr>
                  <a:spLocks noChangeArrowheads="1"/>
                </p:cNvSpPr>
                <p:nvPr/>
              </p:nvSpPr>
              <p:spPr bwMode="auto">
                <a:xfrm>
                  <a:off x="1066" y="2962"/>
                  <a:ext cx="1655" cy="7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324" name="Rectangle 567"/>
                <p:cNvSpPr>
                  <a:spLocks noChangeArrowheads="1"/>
                </p:cNvSpPr>
                <p:nvPr/>
              </p:nvSpPr>
              <p:spPr bwMode="auto">
                <a:xfrm>
                  <a:off x="1697" y="2224"/>
                  <a:ext cx="61" cy="585"/>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325" name="Rectangle 568"/>
                <p:cNvSpPr>
                  <a:spLocks noChangeArrowheads="1"/>
                </p:cNvSpPr>
                <p:nvPr/>
              </p:nvSpPr>
              <p:spPr bwMode="auto">
                <a:xfrm>
                  <a:off x="3853" y="2216"/>
                  <a:ext cx="62" cy="519"/>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326" name="Rectangle 569"/>
                <p:cNvSpPr>
                  <a:spLocks noChangeArrowheads="1"/>
                </p:cNvSpPr>
                <p:nvPr/>
              </p:nvSpPr>
              <p:spPr bwMode="auto">
                <a:xfrm>
                  <a:off x="2555" y="2289"/>
                  <a:ext cx="188" cy="520"/>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327" name="Rectangle 570"/>
                <p:cNvSpPr>
                  <a:spLocks noChangeArrowheads="1"/>
                </p:cNvSpPr>
                <p:nvPr/>
              </p:nvSpPr>
              <p:spPr bwMode="auto">
                <a:xfrm>
                  <a:off x="2337" y="2289"/>
                  <a:ext cx="184" cy="520"/>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328" name="Rectangle 571"/>
                <p:cNvSpPr>
                  <a:spLocks noChangeArrowheads="1"/>
                </p:cNvSpPr>
                <p:nvPr/>
              </p:nvSpPr>
              <p:spPr bwMode="auto">
                <a:xfrm>
                  <a:off x="2805" y="2787"/>
                  <a:ext cx="1470" cy="28"/>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329" name="Freeform 572"/>
                <p:cNvSpPr>
                  <a:spLocks/>
                </p:cNvSpPr>
                <p:nvPr/>
              </p:nvSpPr>
              <p:spPr bwMode="auto">
                <a:xfrm>
                  <a:off x="1669" y="1815"/>
                  <a:ext cx="2136" cy="45"/>
                </a:xfrm>
                <a:custGeom>
                  <a:avLst/>
                  <a:gdLst>
                    <a:gd name="T0" fmla="*/ 2136 w 2136"/>
                    <a:gd name="T1" fmla="*/ 45 h 45"/>
                    <a:gd name="T2" fmla="*/ 2074 w 2136"/>
                    <a:gd name="T3" fmla="*/ 0 h 45"/>
                    <a:gd name="T4" fmla="*/ 54 w 2136"/>
                    <a:gd name="T5" fmla="*/ 0 h 45"/>
                    <a:gd name="T6" fmla="*/ 0 w 2136"/>
                    <a:gd name="T7" fmla="*/ 45 h 45"/>
                    <a:gd name="T8" fmla="*/ 2136 w 2136"/>
                    <a:gd name="T9" fmla="*/ 45 h 45"/>
                    <a:gd name="T10" fmla="*/ 0 60000 65536"/>
                    <a:gd name="T11" fmla="*/ 0 60000 65536"/>
                    <a:gd name="T12" fmla="*/ 0 60000 65536"/>
                    <a:gd name="T13" fmla="*/ 0 60000 65536"/>
                    <a:gd name="T14" fmla="*/ 0 60000 65536"/>
                    <a:gd name="T15" fmla="*/ 0 w 2136"/>
                    <a:gd name="T16" fmla="*/ 0 h 45"/>
                    <a:gd name="T17" fmla="*/ 2136 w 2136"/>
                    <a:gd name="T18" fmla="*/ 45 h 45"/>
                  </a:gdLst>
                  <a:ahLst/>
                  <a:cxnLst>
                    <a:cxn ang="T10">
                      <a:pos x="T0" y="T1"/>
                    </a:cxn>
                    <a:cxn ang="T11">
                      <a:pos x="T2" y="T3"/>
                    </a:cxn>
                    <a:cxn ang="T12">
                      <a:pos x="T4" y="T5"/>
                    </a:cxn>
                    <a:cxn ang="T13">
                      <a:pos x="T6" y="T7"/>
                    </a:cxn>
                    <a:cxn ang="T14">
                      <a:pos x="T8" y="T9"/>
                    </a:cxn>
                  </a:cxnLst>
                  <a:rect l="T15" t="T16" r="T17" b="T18"/>
                  <a:pathLst>
                    <a:path w="2136" h="45">
                      <a:moveTo>
                        <a:pt x="2136" y="45"/>
                      </a:moveTo>
                      <a:lnTo>
                        <a:pt x="2074" y="0"/>
                      </a:lnTo>
                      <a:lnTo>
                        <a:pt x="54" y="0"/>
                      </a:lnTo>
                      <a:lnTo>
                        <a:pt x="0" y="45"/>
                      </a:lnTo>
                      <a:lnTo>
                        <a:pt x="2136" y="45"/>
                      </a:lnTo>
                      <a:close/>
                    </a:path>
                  </a:pathLst>
                </a:custGeom>
                <a:solidFill>
                  <a:srgbClr val="000000"/>
                </a:solidFill>
                <a:ln w="9525">
                  <a:noFill/>
                  <a:round/>
                  <a:headEnd/>
                  <a:tailEnd/>
                </a:ln>
              </p:spPr>
              <p:txBody>
                <a:bodyPr/>
                <a:lstStyle/>
                <a:p>
                  <a:endParaRPr lang="en-US"/>
                </a:p>
              </p:txBody>
            </p:sp>
            <p:sp>
              <p:nvSpPr>
                <p:cNvPr id="40330" name="Freeform 573"/>
                <p:cNvSpPr>
                  <a:spLocks/>
                </p:cNvSpPr>
                <p:nvPr/>
              </p:nvSpPr>
              <p:spPr bwMode="auto">
                <a:xfrm>
                  <a:off x="1186" y="2787"/>
                  <a:ext cx="1082" cy="41"/>
                </a:xfrm>
                <a:custGeom>
                  <a:avLst/>
                  <a:gdLst>
                    <a:gd name="T0" fmla="*/ 1082 w 1082"/>
                    <a:gd name="T1" fmla="*/ 19 h 41"/>
                    <a:gd name="T2" fmla="*/ 0 w 1082"/>
                    <a:gd name="T3" fmla="*/ 0 h 41"/>
                    <a:gd name="T4" fmla="*/ 0 w 1082"/>
                    <a:gd name="T5" fmla="*/ 41 h 41"/>
                    <a:gd name="T6" fmla="*/ 1082 w 1082"/>
                    <a:gd name="T7" fmla="*/ 19 h 41"/>
                    <a:gd name="T8" fmla="*/ 0 60000 65536"/>
                    <a:gd name="T9" fmla="*/ 0 60000 65536"/>
                    <a:gd name="T10" fmla="*/ 0 60000 65536"/>
                    <a:gd name="T11" fmla="*/ 0 60000 65536"/>
                    <a:gd name="T12" fmla="*/ 0 w 1082"/>
                    <a:gd name="T13" fmla="*/ 0 h 41"/>
                    <a:gd name="T14" fmla="*/ 1082 w 1082"/>
                    <a:gd name="T15" fmla="*/ 41 h 41"/>
                  </a:gdLst>
                  <a:ahLst/>
                  <a:cxnLst>
                    <a:cxn ang="T8">
                      <a:pos x="T0" y="T1"/>
                    </a:cxn>
                    <a:cxn ang="T9">
                      <a:pos x="T2" y="T3"/>
                    </a:cxn>
                    <a:cxn ang="T10">
                      <a:pos x="T4" y="T5"/>
                    </a:cxn>
                    <a:cxn ang="T11">
                      <a:pos x="T6" y="T7"/>
                    </a:cxn>
                  </a:cxnLst>
                  <a:rect l="T12" t="T13" r="T14" b="T15"/>
                  <a:pathLst>
                    <a:path w="1082" h="41">
                      <a:moveTo>
                        <a:pt x="1082" y="19"/>
                      </a:moveTo>
                      <a:lnTo>
                        <a:pt x="0" y="0"/>
                      </a:lnTo>
                      <a:lnTo>
                        <a:pt x="0" y="41"/>
                      </a:lnTo>
                      <a:lnTo>
                        <a:pt x="1082" y="19"/>
                      </a:lnTo>
                      <a:close/>
                    </a:path>
                  </a:pathLst>
                </a:custGeom>
                <a:solidFill>
                  <a:srgbClr val="000000"/>
                </a:solidFill>
                <a:ln w="9525">
                  <a:noFill/>
                  <a:round/>
                  <a:headEnd/>
                  <a:tailEnd/>
                </a:ln>
              </p:spPr>
              <p:txBody>
                <a:bodyPr/>
                <a:lstStyle/>
                <a:p>
                  <a:endParaRPr lang="en-US"/>
                </a:p>
              </p:txBody>
            </p:sp>
            <p:sp>
              <p:nvSpPr>
                <p:cNvPr id="40331" name="Rectangle 574"/>
                <p:cNvSpPr>
                  <a:spLocks noChangeArrowheads="1"/>
                </p:cNvSpPr>
                <p:nvPr/>
              </p:nvSpPr>
              <p:spPr bwMode="auto">
                <a:xfrm>
                  <a:off x="1887" y="2319"/>
                  <a:ext cx="144" cy="31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332" name="Rectangle 575"/>
                <p:cNvSpPr>
                  <a:spLocks noChangeArrowheads="1"/>
                </p:cNvSpPr>
                <p:nvPr/>
              </p:nvSpPr>
              <p:spPr bwMode="auto">
                <a:xfrm>
                  <a:off x="2865" y="2319"/>
                  <a:ext cx="143" cy="31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333" name="Rectangle 576"/>
                <p:cNvSpPr>
                  <a:spLocks noChangeArrowheads="1"/>
                </p:cNvSpPr>
                <p:nvPr/>
              </p:nvSpPr>
              <p:spPr bwMode="auto">
                <a:xfrm>
                  <a:off x="2583" y="2472"/>
                  <a:ext cx="24" cy="138"/>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334" name="Rectangle 577"/>
                <p:cNvSpPr>
                  <a:spLocks noChangeArrowheads="1"/>
                </p:cNvSpPr>
                <p:nvPr/>
              </p:nvSpPr>
              <p:spPr bwMode="auto">
                <a:xfrm>
                  <a:off x="2460" y="2472"/>
                  <a:ext cx="24" cy="138"/>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335" name="Freeform 578"/>
                <p:cNvSpPr>
                  <a:spLocks/>
                </p:cNvSpPr>
                <p:nvPr/>
              </p:nvSpPr>
              <p:spPr bwMode="auto">
                <a:xfrm>
                  <a:off x="1221" y="2468"/>
                  <a:ext cx="474" cy="379"/>
                </a:xfrm>
                <a:custGeom>
                  <a:avLst/>
                  <a:gdLst>
                    <a:gd name="T0" fmla="*/ 2 w 474"/>
                    <a:gd name="T1" fmla="*/ 259 h 379"/>
                    <a:gd name="T2" fmla="*/ 11 w 474"/>
                    <a:gd name="T3" fmla="*/ 228 h 379"/>
                    <a:gd name="T4" fmla="*/ 32 w 474"/>
                    <a:gd name="T5" fmla="*/ 203 h 379"/>
                    <a:gd name="T6" fmla="*/ 60 w 474"/>
                    <a:gd name="T7" fmla="*/ 187 h 379"/>
                    <a:gd name="T8" fmla="*/ 75 w 474"/>
                    <a:gd name="T9" fmla="*/ 174 h 379"/>
                    <a:gd name="T10" fmla="*/ 71 w 474"/>
                    <a:gd name="T11" fmla="*/ 153 h 379"/>
                    <a:gd name="T12" fmla="*/ 75 w 474"/>
                    <a:gd name="T13" fmla="*/ 106 h 379"/>
                    <a:gd name="T14" fmla="*/ 106 w 474"/>
                    <a:gd name="T15" fmla="*/ 49 h 379"/>
                    <a:gd name="T16" fmla="*/ 162 w 474"/>
                    <a:gd name="T17" fmla="*/ 15 h 379"/>
                    <a:gd name="T18" fmla="*/ 237 w 474"/>
                    <a:gd name="T19" fmla="*/ 11 h 379"/>
                    <a:gd name="T20" fmla="*/ 289 w 474"/>
                    <a:gd name="T21" fmla="*/ 26 h 379"/>
                    <a:gd name="T22" fmla="*/ 312 w 474"/>
                    <a:gd name="T23" fmla="*/ 37 h 379"/>
                    <a:gd name="T24" fmla="*/ 332 w 474"/>
                    <a:gd name="T25" fmla="*/ 30 h 379"/>
                    <a:gd name="T26" fmla="*/ 358 w 474"/>
                    <a:gd name="T27" fmla="*/ 9 h 379"/>
                    <a:gd name="T28" fmla="*/ 390 w 474"/>
                    <a:gd name="T29" fmla="*/ 0 h 379"/>
                    <a:gd name="T30" fmla="*/ 429 w 474"/>
                    <a:gd name="T31" fmla="*/ 4 h 379"/>
                    <a:gd name="T32" fmla="*/ 455 w 474"/>
                    <a:gd name="T33" fmla="*/ 11 h 379"/>
                    <a:gd name="T34" fmla="*/ 468 w 474"/>
                    <a:gd name="T35" fmla="*/ 17 h 379"/>
                    <a:gd name="T36" fmla="*/ 474 w 474"/>
                    <a:gd name="T37" fmla="*/ 88 h 379"/>
                    <a:gd name="T38" fmla="*/ 435 w 474"/>
                    <a:gd name="T39" fmla="*/ 80 h 379"/>
                    <a:gd name="T40" fmla="*/ 401 w 474"/>
                    <a:gd name="T41" fmla="*/ 86 h 379"/>
                    <a:gd name="T42" fmla="*/ 375 w 474"/>
                    <a:gd name="T43" fmla="*/ 99 h 379"/>
                    <a:gd name="T44" fmla="*/ 356 w 474"/>
                    <a:gd name="T45" fmla="*/ 123 h 379"/>
                    <a:gd name="T46" fmla="*/ 334 w 474"/>
                    <a:gd name="T47" fmla="*/ 112 h 379"/>
                    <a:gd name="T48" fmla="*/ 312 w 474"/>
                    <a:gd name="T49" fmla="*/ 103 h 379"/>
                    <a:gd name="T50" fmla="*/ 231 w 474"/>
                    <a:gd name="T51" fmla="*/ 90 h 379"/>
                    <a:gd name="T52" fmla="*/ 166 w 474"/>
                    <a:gd name="T53" fmla="*/ 108 h 379"/>
                    <a:gd name="T54" fmla="*/ 121 w 474"/>
                    <a:gd name="T55" fmla="*/ 155 h 379"/>
                    <a:gd name="T56" fmla="*/ 105 w 474"/>
                    <a:gd name="T57" fmla="*/ 224 h 379"/>
                    <a:gd name="T58" fmla="*/ 106 w 474"/>
                    <a:gd name="T59" fmla="*/ 243 h 379"/>
                    <a:gd name="T60" fmla="*/ 108 w 474"/>
                    <a:gd name="T61" fmla="*/ 263 h 379"/>
                    <a:gd name="T62" fmla="*/ 77 w 474"/>
                    <a:gd name="T63" fmla="*/ 274 h 379"/>
                    <a:gd name="T64" fmla="*/ 54 w 474"/>
                    <a:gd name="T65" fmla="*/ 293 h 379"/>
                    <a:gd name="T66" fmla="*/ 37 w 474"/>
                    <a:gd name="T67" fmla="*/ 321 h 379"/>
                    <a:gd name="T68" fmla="*/ 32 w 474"/>
                    <a:gd name="T69" fmla="*/ 356 h 379"/>
                    <a:gd name="T70" fmla="*/ 32 w 474"/>
                    <a:gd name="T71" fmla="*/ 367 h 379"/>
                    <a:gd name="T72" fmla="*/ 34 w 474"/>
                    <a:gd name="T73" fmla="*/ 379 h 379"/>
                    <a:gd name="T74" fmla="*/ 9 w 474"/>
                    <a:gd name="T75" fmla="*/ 330 h 379"/>
                    <a:gd name="T76" fmla="*/ 0 w 474"/>
                    <a:gd name="T77" fmla="*/ 278 h 37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74"/>
                    <a:gd name="T118" fmla="*/ 0 h 379"/>
                    <a:gd name="T119" fmla="*/ 474 w 474"/>
                    <a:gd name="T120" fmla="*/ 379 h 379"/>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74" h="379">
                      <a:moveTo>
                        <a:pt x="0" y="278"/>
                      </a:moveTo>
                      <a:lnTo>
                        <a:pt x="2" y="259"/>
                      </a:lnTo>
                      <a:lnTo>
                        <a:pt x="6" y="243"/>
                      </a:lnTo>
                      <a:lnTo>
                        <a:pt x="11" y="228"/>
                      </a:lnTo>
                      <a:lnTo>
                        <a:pt x="21" y="213"/>
                      </a:lnTo>
                      <a:lnTo>
                        <a:pt x="32" y="203"/>
                      </a:lnTo>
                      <a:lnTo>
                        <a:pt x="45" y="194"/>
                      </a:lnTo>
                      <a:lnTo>
                        <a:pt x="60" y="187"/>
                      </a:lnTo>
                      <a:lnTo>
                        <a:pt x="77" y="183"/>
                      </a:lnTo>
                      <a:lnTo>
                        <a:pt x="75" y="174"/>
                      </a:lnTo>
                      <a:lnTo>
                        <a:pt x="73" y="162"/>
                      </a:lnTo>
                      <a:lnTo>
                        <a:pt x="71" y="153"/>
                      </a:lnTo>
                      <a:lnTo>
                        <a:pt x="71" y="144"/>
                      </a:lnTo>
                      <a:lnTo>
                        <a:pt x="75" y="106"/>
                      </a:lnTo>
                      <a:lnTo>
                        <a:pt x="88" y="75"/>
                      </a:lnTo>
                      <a:lnTo>
                        <a:pt x="106" y="49"/>
                      </a:lnTo>
                      <a:lnTo>
                        <a:pt x="133" y="28"/>
                      </a:lnTo>
                      <a:lnTo>
                        <a:pt x="162" y="15"/>
                      </a:lnTo>
                      <a:lnTo>
                        <a:pt x="198" y="9"/>
                      </a:lnTo>
                      <a:lnTo>
                        <a:pt x="237" y="11"/>
                      </a:lnTo>
                      <a:lnTo>
                        <a:pt x="278" y="22"/>
                      </a:lnTo>
                      <a:lnTo>
                        <a:pt x="289" y="26"/>
                      </a:lnTo>
                      <a:lnTo>
                        <a:pt x="301" y="32"/>
                      </a:lnTo>
                      <a:lnTo>
                        <a:pt x="312" y="37"/>
                      </a:lnTo>
                      <a:lnTo>
                        <a:pt x="323" y="43"/>
                      </a:lnTo>
                      <a:lnTo>
                        <a:pt x="332" y="30"/>
                      </a:lnTo>
                      <a:lnTo>
                        <a:pt x="343" y="19"/>
                      </a:lnTo>
                      <a:lnTo>
                        <a:pt x="358" y="9"/>
                      </a:lnTo>
                      <a:lnTo>
                        <a:pt x="373" y="4"/>
                      </a:lnTo>
                      <a:lnTo>
                        <a:pt x="390" y="0"/>
                      </a:lnTo>
                      <a:lnTo>
                        <a:pt x="409" y="0"/>
                      </a:lnTo>
                      <a:lnTo>
                        <a:pt x="429" y="4"/>
                      </a:lnTo>
                      <a:lnTo>
                        <a:pt x="450" y="9"/>
                      </a:lnTo>
                      <a:lnTo>
                        <a:pt x="455" y="11"/>
                      </a:lnTo>
                      <a:lnTo>
                        <a:pt x="463" y="13"/>
                      </a:lnTo>
                      <a:lnTo>
                        <a:pt x="468" y="17"/>
                      </a:lnTo>
                      <a:lnTo>
                        <a:pt x="474" y="21"/>
                      </a:lnTo>
                      <a:lnTo>
                        <a:pt x="474" y="88"/>
                      </a:lnTo>
                      <a:lnTo>
                        <a:pt x="453" y="82"/>
                      </a:lnTo>
                      <a:lnTo>
                        <a:pt x="435" y="80"/>
                      </a:lnTo>
                      <a:lnTo>
                        <a:pt x="418" y="82"/>
                      </a:lnTo>
                      <a:lnTo>
                        <a:pt x="401" y="86"/>
                      </a:lnTo>
                      <a:lnTo>
                        <a:pt x="388" y="91"/>
                      </a:lnTo>
                      <a:lnTo>
                        <a:pt x="375" y="99"/>
                      </a:lnTo>
                      <a:lnTo>
                        <a:pt x="364" y="110"/>
                      </a:lnTo>
                      <a:lnTo>
                        <a:pt x="356" y="123"/>
                      </a:lnTo>
                      <a:lnTo>
                        <a:pt x="345" y="118"/>
                      </a:lnTo>
                      <a:lnTo>
                        <a:pt x="334" y="112"/>
                      </a:lnTo>
                      <a:lnTo>
                        <a:pt x="323" y="106"/>
                      </a:lnTo>
                      <a:lnTo>
                        <a:pt x="312" y="103"/>
                      </a:lnTo>
                      <a:lnTo>
                        <a:pt x="271" y="91"/>
                      </a:lnTo>
                      <a:lnTo>
                        <a:pt x="231" y="90"/>
                      </a:lnTo>
                      <a:lnTo>
                        <a:pt x="196" y="95"/>
                      </a:lnTo>
                      <a:lnTo>
                        <a:pt x="166" y="108"/>
                      </a:lnTo>
                      <a:lnTo>
                        <a:pt x="140" y="129"/>
                      </a:lnTo>
                      <a:lnTo>
                        <a:pt x="121" y="155"/>
                      </a:lnTo>
                      <a:lnTo>
                        <a:pt x="108" y="187"/>
                      </a:lnTo>
                      <a:lnTo>
                        <a:pt x="105" y="224"/>
                      </a:lnTo>
                      <a:lnTo>
                        <a:pt x="105" y="233"/>
                      </a:lnTo>
                      <a:lnTo>
                        <a:pt x="106" y="243"/>
                      </a:lnTo>
                      <a:lnTo>
                        <a:pt x="106" y="254"/>
                      </a:lnTo>
                      <a:lnTo>
                        <a:pt x="108" y="263"/>
                      </a:lnTo>
                      <a:lnTo>
                        <a:pt x="92" y="267"/>
                      </a:lnTo>
                      <a:lnTo>
                        <a:pt x="77" y="274"/>
                      </a:lnTo>
                      <a:lnTo>
                        <a:pt x="64" y="282"/>
                      </a:lnTo>
                      <a:lnTo>
                        <a:pt x="54" y="293"/>
                      </a:lnTo>
                      <a:lnTo>
                        <a:pt x="45" y="306"/>
                      </a:lnTo>
                      <a:lnTo>
                        <a:pt x="37" y="321"/>
                      </a:lnTo>
                      <a:lnTo>
                        <a:pt x="34" y="338"/>
                      </a:lnTo>
                      <a:lnTo>
                        <a:pt x="32" y="356"/>
                      </a:lnTo>
                      <a:lnTo>
                        <a:pt x="32" y="362"/>
                      </a:lnTo>
                      <a:lnTo>
                        <a:pt x="32" y="367"/>
                      </a:lnTo>
                      <a:lnTo>
                        <a:pt x="32" y="373"/>
                      </a:lnTo>
                      <a:lnTo>
                        <a:pt x="34" y="379"/>
                      </a:lnTo>
                      <a:lnTo>
                        <a:pt x="21" y="354"/>
                      </a:lnTo>
                      <a:lnTo>
                        <a:pt x="9" y="330"/>
                      </a:lnTo>
                      <a:lnTo>
                        <a:pt x="2" y="304"/>
                      </a:lnTo>
                      <a:lnTo>
                        <a:pt x="0" y="278"/>
                      </a:lnTo>
                      <a:close/>
                    </a:path>
                  </a:pathLst>
                </a:custGeom>
                <a:solidFill>
                  <a:srgbClr val="000000"/>
                </a:solidFill>
                <a:ln w="9525">
                  <a:noFill/>
                  <a:round/>
                  <a:headEnd/>
                  <a:tailEnd/>
                </a:ln>
              </p:spPr>
              <p:txBody>
                <a:bodyPr/>
                <a:lstStyle/>
                <a:p>
                  <a:endParaRPr lang="en-US"/>
                </a:p>
              </p:txBody>
            </p:sp>
            <p:sp>
              <p:nvSpPr>
                <p:cNvPr id="40336" name="Rectangle 579"/>
                <p:cNvSpPr>
                  <a:spLocks noChangeArrowheads="1"/>
                </p:cNvSpPr>
                <p:nvPr/>
              </p:nvSpPr>
              <p:spPr bwMode="auto">
                <a:xfrm>
                  <a:off x="2197" y="3076"/>
                  <a:ext cx="1647" cy="5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337" name="Freeform 580"/>
                <p:cNvSpPr>
                  <a:spLocks/>
                </p:cNvSpPr>
                <p:nvPr/>
              </p:nvSpPr>
              <p:spPr bwMode="auto">
                <a:xfrm>
                  <a:off x="1357" y="1897"/>
                  <a:ext cx="168" cy="291"/>
                </a:xfrm>
                <a:custGeom>
                  <a:avLst/>
                  <a:gdLst>
                    <a:gd name="T0" fmla="*/ 168 w 168"/>
                    <a:gd name="T1" fmla="*/ 291 h 291"/>
                    <a:gd name="T2" fmla="*/ 53 w 168"/>
                    <a:gd name="T3" fmla="*/ 0 h 291"/>
                    <a:gd name="T4" fmla="*/ 0 w 168"/>
                    <a:gd name="T5" fmla="*/ 0 h 291"/>
                    <a:gd name="T6" fmla="*/ 116 w 168"/>
                    <a:gd name="T7" fmla="*/ 291 h 291"/>
                    <a:gd name="T8" fmla="*/ 168 w 168"/>
                    <a:gd name="T9" fmla="*/ 291 h 291"/>
                    <a:gd name="T10" fmla="*/ 0 60000 65536"/>
                    <a:gd name="T11" fmla="*/ 0 60000 65536"/>
                    <a:gd name="T12" fmla="*/ 0 60000 65536"/>
                    <a:gd name="T13" fmla="*/ 0 60000 65536"/>
                    <a:gd name="T14" fmla="*/ 0 60000 65536"/>
                    <a:gd name="T15" fmla="*/ 0 w 168"/>
                    <a:gd name="T16" fmla="*/ 0 h 291"/>
                    <a:gd name="T17" fmla="*/ 168 w 168"/>
                    <a:gd name="T18" fmla="*/ 291 h 291"/>
                  </a:gdLst>
                  <a:ahLst/>
                  <a:cxnLst>
                    <a:cxn ang="T10">
                      <a:pos x="T0" y="T1"/>
                    </a:cxn>
                    <a:cxn ang="T11">
                      <a:pos x="T2" y="T3"/>
                    </a:cxn>
                    <a:cxn ang="T12">
                      <a:pos x="T4" y="T5"/>
                    </a:cxn>
                    <a:cxn ang="T13">
                      <a:pos x="T6" y="T7"/>
                    </a:cxn>
                    <a:cxn ang="T14">
                      <a:pos x="T8" y="T9"/>
                    </a:cxn>
                  </a:cxnLst>
                  <a:rect l="T15" t="T16" r="T17" b="T18"/>
                  <a:pathLst>
                    <a:path w="168" h="291">
                      <a:moveTo>
                        <a:pt x="168" y="291"/>
                      </a:moveTo>
                      <a:lnTo>
                        <a:pt x="53" y="0"/>
                      </a:lnTo>
                      <a:lnTo>
                        <a:pt x="0" y="0"/>
                      </a:lnTo>
                      <a:lnTo>
                        <a:pt x="116" y="291"/>
                      </a:lnTo>
                      <a:lnTo>
                        <a:pt x="168" y="291"/>
                      </a:lnTo>
                      <a:close/>
                    </a:path>
                  </a:pathLst>
                </a:custGeom>
                <a:solidFill>
                  <a:srgbClr val="000000"/>
                </a:solidFill>
                <a:ln w="9525">
                  <a:noFill/>
                  <a:round/>
                  <a:headEnd/>
                  <a:tailEnd/>
                </a:ln>
              </p:spPr>
              <p:txBody>
                <a:bodyPr/>
                <a:lstStyle/>
                <a:p>
                  <a:endParaRPr lang="en-US"/>
                </a:p>
              </p:txBody>
            </p:sp>
            <p:sp>
              <p:nvSpPr>
                <p:cNvPr id="40338" name="Freeform 581"/>
                <p:cNvSpPr>
                  <a:spLocks/>
                </p:cNvSpPr>
                <p:nvPr/>
              </p:nvSpPr>
              <p:spPr bwMode="auto">
                <a:xfrm>
                  <a:off x="4032" y="1910"/>
                  <a:ext cx="142" cy="278"/>
                </a:xfrm>
                <a:custGeom>
                  <a:avLst/>
                  <a:gdLst>
                    <a:gd name="T0" fmla="*/ 0 w 142"/>
                    <a:gd name="T1" fmla="*/ 278 h 278"/>
                    <a:gd name="T2" fmla="*/ 90 w 142"/>
                    <a:gd name="T3" fmla="*/ 0 h 278"/>
                    <a:gd name="T4" fmla="*/ 142 w 142"/>
                    <a:gd name="T5" fmla="*/ 0 h 278"/>
                    <a:gd name="T6" fmla="*/ 53 w 142"/>
                    <a:gd name="T7" fmla="*/ 278 h 278"/>
                    <a:gd name="T8" fmla="*/ 0 w 142"/>
                    <a:gd name="T9" fmla="*/ 278 h 278"/>
                    <a:gd name="T10" fmla="*/ 0 60000 65536"/>
                    <a:gd name="T11" fmla="*/ 0 60000 65536"/>
                    <a:gd name="T12" fmla="*/ 0 60000 65536"/>
                    <a:gd name="T13" fmla="*/ 0 60000 65536"/>
                    <a:gd name="T14" fmla="*/ 0 60000 65536"/>
                    <a:gd name="T15" fmla="*/ 0 w 142"/>
                    <a:gd name="T16" fmla="*/ 0 h 278"/>
                    <a:gd name="T17" fmla="*/ 142 w 142"/>
                    <a:gd name="T18" fmla="*/ 278 h 278"/>
                  </a:gdLst>
                  <a:ahLst/>
                  <a:cxnLst>
                    <a:cxn ang="T10">
                      <a:pos x="T0" y="T1"/>
                    </a:cxn>
                    <a:cxn ang="T11">
                      <a:pos x="T2" y="T3"/>
                    </a:cxn>
                    <a:cxn ang="T12">
                      <a:pos x="T4" y="T5"/>
                    </a:cxn>
                    <a:cxn ang="T13">
                      <a:pos x="T6" y="T7"/>
                    </a:cxn>
                    <a:cxn ang="T14">
                      <a:pos x="T8" y="T9"/>
                    </a:cxn>
                  </a:cxnLst>
                  <a:rect l="T15" t="T16" r="T17" b="T18"/>
                  <a:pathLst>
                    <a:path w="142" h="278">
                      <a:moveTo>
                        <a:pt x="0" y="278"/>
                      </a:moveTo>
                      <a:lnTo>
                        <a:pt x="90" y="0"/>
                      </a:lnTo>
                      <a:lnTo>
                        <a:pt x="142" y="0"/>
                      </a:lnTo>
                      <a:lnTo>
                        <a:pt x="53" y="278"/>
                      </a:lnTo>
                      <a:lnTo>
                        <a:pt x="0" y="278"/>
                      </a:lnTo>
                      <a:close/>
                    </a:path>
                  </a:pathLst>
                </a:custGeom>
                <a:solidFill>
                  <a:srgbClr val="000000"/>
                </a:solidFill>
                <a:ln w="9525">
                  <a:noFill/>
                  <a:round/>
                  <a:headEnd/>
                  <a:tailEnd/>
                </a:ln>
              </p:spPr>
              <p:txBody>
                <a:bodyPr/>
                <a:lstStyle/>
                <a:p>
                  <a:endParaRPr lang="en-US"/>
                </a:p>
              </p:txBody>
            </p:sp>
            <p:sp>
              <p:nvSpPr>
                <p:cNvPr id="40339" name="Freeform 582"/>
                <p:cNvSpPr>
                  <a:spLocks/>
                </p:cNvSpPr>
                <p:nvPr/>
              </p:nvSpPr>
              <p:spPr bwMode="auto">
                <a:xfrm>
                  <a:off x="3396" y="1009"/>
                  <a:ext cx="26" cy="28"/>
                </a:xfrm>
                <a:custGeom>
                  <a:avLst/>
                  <a:gdLst>
                    <a:gd name="T0" fmla="*/ 13 w 26"/>
                    <a:gd name="T1" fmla="*/ 28 h 28"/>
                    <a:gd name="T2" fmla="*/ 19 w 26"/>
                    <a:gd name="T3" fmla="*/ 26 h 28"/>
                    <a:gd name="T4" fmla="*/ 23 w 26"/>
                    <a:gd name="T5" fmla="*/ 25 h 28"/>
                    <a:gd name="T6" fmla="*/ 25 w 26"/>
                    <a:gd name="T7" fmla="*/ 21 h 28"/>
                    <a:gd name="T8" fmla="*/ 26 w 26"/>
                    <a:gd name="T9" fmla="*/ 15 h 28"/>
                    <a:gd name="T10" fmla="*/ 25 w 26"/>
                    <a:gd name="T11" fmla="*/ 10 h 28"/>
                    <a:gd name="T12" fmla="*/ 23 w 26"/>
                    <a:gd name="T13" fmla="*/ 4 h 28"/>
                    <a:gd name="T14" fmla="*/ 19 w 26"/>
                    <a:gd name="T15" fmla="*/ 2 h 28"/>
                    <a:gd name="T16" fmla="*/ 13 w 26"/>
                    <a:gd name="T17" fmla="*/ 0 h 28"/>
                    <a:gd name="T18" fmla="*/ 8 w 26"/>
                    <a:gd name="T19" fmla="*/ 2 h 28"/>
                    <a:gd name="T20" fmla="*/ 4 w 26"/>
                    <a:gd name="T21" fmla="*/ 4 h 28"/>
                    <a:gd name="T22" fmla="*/ 2 w 26"/>
                    <a:gd name="T23" fmla="*/ 10 h 28"/>
                    <a:gd name="T24" fmla="*/ 0 w 26"/>
                    <a:gd name="T25" fmla="*/ 15 h 28"/>
                    <a:gd name="T26" fmla="*/ 2 w 26"/>
                    <a:gd name="T27" fmla="*/ 21 h 28"/>
                    <a:gd name="T28" fmla="*/ 4 w 26"/>
                    <a:gd name="T29" fmla="*/ 25 h 28"/>
                    <a:gd name="T30" fmla="*/ 8 w 26"/>
                    <a:gd name="T31" fmla="*/ 26 h 28"/>
                    <a:gd name="T32" fmla="*/ 13 w 26"/>
                    <a:gd name="T33" fmla="*/ 28 h 2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6"/>
                    <a:gd name="T52" fmla="*/ 0 h 28"/>
                    <a:gd name="T53" fmla="*/ 26 w 26"/>
                    <a:gd name="T54" fmla="*/ 28 h 2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6" h="28">
                      <a:moveTo>
                        <a:pt x="13" y="28"/>
                      </a:moveTo>
                      <a:lnTo>
                        <a:pt x="19" y="26"/>
                      </a:lnTo>
                      <a:lnTo>
                        <a:pt x="23" y="25"/>
                      </a:lnTo>
                      <a:lnTo>
                        <a:pt x="25" y="21"/>
                      </a:lnTo>
                      <a:lnTo>
                        <a:pt x="26" y="15"/>
                      </a:lnTo>
                      <a:lnTo>
                        <a:pt x="25" y="10"/>
                      </a:lnTo>
                      <a:lnTo>
                        <a:pt x="23" y="4"/>
                      </a:lnTo>
                      <a:lnTo>
                        <a:pt x="19" y="2"/>
                      </a:lnTo>
                      <a:lnTo>
                        <a:pt x="13" y="0"/>
                      </a:lnTo>
                      <a:lnTo>
                        <a:pt x="8" y="2"/>
                      </a:lnTo>
                      <a:lnTo>
                        <a:pt x="4" y="4"/>
                      </a:lnTo>
                      <a:lnTo>
                        <a:pt x="2" y="10"/>
                      </a:lnTo>
                      <a:lnTo>
                        <a:pt x="0" y="15"/>
                      </a:lnTo>
                      <a:lnTo>
                        <a:pt x="2" y="21"/>
                      </a:lnTo>
                      <a:lnTo>
                        <a:pt x="4" y="25"/>
                      </a:lnTo>
                      <a:lnTo>
                        <a:pt x="8" y="26"/>
                      </a:lnTo>
                      <a:lnTo>
                        <a:pt x="13" y="28"/>
                      </a:lnTo>
                      <a:close/>
                    </a:path>
                  </a:pathLst>
                </a:custGeom>
                <a:solidFill>
                  <a:srgbClr val="FFFFFF"/>
                </a:solidFill>
                <a:ln w="9525">
                  <a:noFill/>
                  <a:round/>
                  <a:headEnd/>
                  <a:tailEnd/>
                </a:ln>
              </p:spPr>
              <p:txBody>
                <a:bodyPr/>
                <a:lstStyle/>
                <a:p>
                  <a:endParaRPr lang="en-US"/>
                </a:p>
              </p:txBody>
            </p:sp>
          </p:grpSp>
          <p:sp>
            <p:nvSpPr>
              <p:cNvPr id="40303" name="Rectangle 583"/>
              <p:cNvSpPr>
                <a:spLocks noChangeArrowheads="1"/>
              </p:cNvSpPr>
              <p:nvPr/>
            </p:nvSpPr>
            <p:spPr bwMode="auto">
              <a:xfrm>
                <a:off x="3820" y="2684"/>
                <a:ext cx="45" cy="135"/>
              </a:xfrm>
              <a:prstGeom prst="rect">
                <a:avLst/>
              </a:prstGeom>
              <a:solidFill>
                <a:srgbClr val="D5FFAB"/>
              </a:solidFill>
              <a:ln w="9525">
                <a:noFill/>
                <a:miter lim="800000"/>
                <a:headEnd/>
                <a:tailEnd/>
              </a:ln>
            </p:spPr>
            <p:txBody>
              <a:bodyPr wrap="none" anchor="ctr"/>
              <a:lstStyle/>
              <a:p>
                <a:endParaRPr lang="en-US" sz="2400">
                  <a:solidFill>
                    <a:schemeClr val="tx2"/>
                  </a:solidFill>
                  <a:latin typeface="Tahoma" pitchFamily="34" charset="0"/>
                </a:endParaRPr>
              </a:p>
            </p:txBody>
          </p:sp>
          <p:sp>
            <p:nvSpPr>
              <p:cNvPr id="40304" name="Text Box 584"/>
              <p:cNvSpPr txBox="1">
                <a:spLocks noChangeArrowheads="1"/>
              </p:cNvSpPr>
              <p:nvPr/>
            </p:nvSpPr>
            <p:spPr bwMode="auto">
              <a:xfrm>
                <a:off x="3168" y="2592"/>
                <a:ext cx="1112" cy="235"/>
              </a:xfrm>
              <a:prstGeom prst="rect">
                <a:avLst/>
              </a:prstGeom>
              <a:noFill/>
              <a:ln w="9525">
                <a:noFill/>
                <a:miter lim="800000"/>
                <a:headEnd/>
                <a:tailEnd/>
              </a:ln>
            </p:spPr>
            <p:txBody>
              <a:bodyPr lIns="0" rIns="0" bIns="0">
                <a:spAutoFit/>
              </a:bodyPr>
              <a:lstStyle/>
              <a:p>
                <a:pPr algn="ctr">
                  <a:spcBef>
                    <a:spcPct val="50000"/>
                  </a:spcBef>
                </a:pPr>
                <a:r>
                  <a:rPr lang="en-US" sz="1000" b="1">
                    <a:latin typeface="Book Antiqua" pitchFamily="18" charset="0"/>
                  </a:rPr>
                  <a:t>Community Resource Connection</a:t>
                </a:r>
              </a:p>
            </p:txBody>
          </p:sp>
        </p:grpSp>
        <p:grpSp>
          <p:nvGrpSpPr>
            <p:cNvPr id="39950" name="Group 941"/>
            <p:cNvGrpSpPr>
              <a:grpSpLocks/>
            </p:cNvGrpSpPr>
            <p:nvPr/>
          </p:nvGrpSpPr>
          <p:grpSpPr bwMode="auto">
            <a:xfrm>
              <a:off x="6791325" y="3762375"/>
              <a:ext cx="1638300" cy="1047750"/>
              <a:chOff x="4278" y="2370"/>
              <a:chExt cx="1032" cy="660"/>
            </a:xfrm>
          </p:grpSpPr>
          <p:sp>
            <p:nvSpPr>
              <p:cNvPr id="40265" name="AutoShape 586"/>
              <p:cNvSpPr>
                <a:spLocks noChangeAspect="1" noChangeArrowheads="1" noTextEdit="1"/>
              </p:cNvSpPr>
              <p:nvPr/>
            </p:nvSpPr>
            <p:spPr bwMode="auto">
              <a:xfrm>
                <a:off x="4278" y="2370"/>
                <a:ext cx="758" cy="660"/>
              </a:xfrm>
              <a:prstGeom prst="rect">
                <a:avLst/>
              </a:prstGeom>
              <a:noFill/>
              <a:ln w="9525">
                <a:noFill/>
                <a:miter lim="800000"/>
                <a:headEnd/>
                <a:tailEnd/>
              </a:ln>
            </p:spPr>
            <p:txBody>
              <a:bodyPr/>
              <a:lstStyle/>
              <a:p>
                <a:endParaRPr lang="en-US"/>
              </a:p>
            </p:txBody>
          </p:sp>
          <p:sp>
            <p:nvSpPr>
              <p:cNvPr id="40266" name="Freeform 587"/>
              <p:cNvSpPr>
                <a:spLocks/>
              </p:cNvSpPr>
              <p:nvPr/>
            </p:nvSpPr>
            <p:spPr bwMode="auto">
              <a:xfrm>
                <a:off x="4278" y="2370"/>
                <a:ext cx="758" cy="660"/>
              </a:xfrm>
              <a:custGeom>
                <a:avLst/>
                <a:gdLst>
                  <a:gd name="T0" fmla="*/ 0 w 3744"/>
                  <a:gd name="T1" fmla="*/ 0 h 3725"/>
                  <a:gd name="T2" fmla="*/ 0 w 3744"/>
                  <a:gd name="T3" fmla="*/ 0 h 3725"/>
                  <a:gd name="T4" fmla="*/ 0 w 3744"/>
                  <a:gd name="T5" fmla="*/ 0 h 3725"/>
                  <a:gd name="T6" fmla="*/ 0 w 3744"/>
                  <a:gd name="T7" fmla="*/ 0 h 3725"/>
                  <a:gd name="T8" fmla="*/ 0 w 3744"/>
                  <a:gd name="T9" fmla="*/ 0 h 3725"/>
                  <a:gd name="T10" fmla="*/ 0 60000 65536"/>
                  <a:gd name="T11" fmla="*/ 0 60000 65536"/>
                  <a:gd name="T12" fmla="*/ 0 60000 65536"/>
                  <a:gd name="T13" fmla="*/ 0 60000 65536"/>
                  <a:gd name="T14" fmla="*/ 0 60000 65536"/>
                  <a:gd name="T15" fmla="*/ 0 w 3744"/>
                  <a:gd name="T16" fmla="*/ 0 h 3725"/>
                  <a:gd name="T17" fmla="*/ 3744 w 3744"/>
                  <a:gd name="T18" fmla="*/ 3725 h 3725"/>
                </a:gdLst>
                <a:ahLst/>
                <a:cxnLst>
                  <a:cxn ang="T10">
                    <a:pos x="T0" y="T1"/>
                  </a:cxn>
                  <a:cxn ang="T11">
                    <a:pos x="T2" y="T3"/>
                  </a:cxn>
                  <a:cxn ang="T12">
                    <a:pos x="T4" y="T5"/>
                  </a:cxn>
                  <a:cxn ang="T13">
                    <a:pos x="T6" y="T7"/>
                  </a:cxn>
                  <a:cxn ang="T14">
                    <a:pos x="T8" y="T9"/>
                  </a:cxn>
                </a:cxnLst>
                <a:rect l="T15" t="T16" r="T17" b="T18"/>
                <a:pathLst>
                  <a:path w="3744" h="3725">
                    <a:moveTo>
                      <a:pt x="3744" y="2434"/>
                    </a:moveTo>
                    <a:lnTo>
                      <a:pt x="1324" y="3725"/>
                    </a:lnTo>
                    <a:lnTo>
                      <a:pt x="0" y="2287"/>
                    </a:lnTo>
                    <a:lnTo>
                      <a:pt x="1826" y="0"/>
                    </a:lnTo>
                    <a:lnTo>
                      <a:pt x="3744" y="2434"/>
                    </a:lnTo>
                    <a:close/>
                  </a:path>
                </a:pathLst>
              </a:custGeom>
              <a:solidFill>
                <a:srgbClr val="336600"/>
              </a:solidFill>
              <a:ln w="9525">
                <a:noFill/>
                <a:round/>
                <a:headEnd/>
                <a:tailEnd/>
              </a:ln>
            </p:spPr>
            <p:txBody>
              <a:bodyPr/>
              <a:lstStyle/>
              <a:p>
                <a:endParaRPr lang="en-US"/>
              </a:p>
            </p:txBody>
          </p:sp>
          <p:sp>
            <p:nvSpPr>
              <p:cNvPr id="40267" name="Freeform 588"/>
              <p:cNvSpPr>
                <a:spLocks/>
              </p:cNvSpPr>
              <p:nvPr/>
            </p:nvSpPr>
            <p:spPr bwMode="auto">
              <a:xfrm>
                <a:off x="4285" y="2430"/>
                <a:ext cx="729" cy="580"/>
              </a:xfrm>
              <a:custGeom>
                <a:avLst/>
                <a:gdLst>
                  <a:gd name="T0" fmla="*/ 0 w 3599"/>
                  <a:gd name="T1" fmla="*/ 0 h 3274"/>
                  <a:gd name="T2" fmla="*/ 0 w 3599"/>
                  <a:gd name="T3" fmla="*/ 0 h 3274"/>
                  <a:gd name="T4" fmla="*/ 0 w 3599"/>
                  <a:gd name="T5" fmla="*/ 0 h 3274"/>
                  <a:gd name="T6" fmla="*/ 0 w 3599"/>
                  <a:gd name="T7" fmla="*/ 0 h 3274"/>
                  <a:gd name="T8" fmla="*/ 0 w 3599"/>
                  <a:gd name="T9" fmla="*/ 0 h 3274"/>
                  <a:gd name="T10" fmla="*/ 0 w 3599"/>
                  <a:gd name="T11" fmla="*/ 0 h 3274"/>
                  <a:gd name="T12" fmla="*/ 0 w 3599"/>
                  <a:gd name="T13" fmla="*/ 0 h 3274"/>
                  <a:gd name="T14" fmla="*/ 0 w 3599"/>
                  <a:gd name="T15" fmla="*/ 0 h 3274"/>
                  <a:gd name="T16" fmla="*/ 0 w 3599"/>
                  <a:gd name="T17" fmla="*/ 0 h 3274"/>
                  <a:gd name="T18" fmla="*/ 0 w 3599"/>
                  <a:gd name="T19" fmla="*/ 0 h 3274"/>
                  <a:gd name="T20" fmla="*/ 0 w 3599"/>
                  <a:gd name="T21" fmla="*/ 0 h 3274"/>
                  <a:gd name="T22" fmla="*/ 0 w 3599"/>
                  <a:gd name="T23" fmla="*/ 0 h 3274"/>
                  <a:gd name="T24" fmla="*/ 0 w 3599"/>
                  <a:gd name="T25" fmla="*/ 0 h 3274"/>
                  <a:gd name="T26" fmla="*/ 0 w 3599"/>
                  <a:gd name="T27" fmla="*/ 0 h 3274"/>
                  <a:gd name="T28" fmla="*/ 0 w 3599"/>
                  <a:gd name="T29" fmla="*/ 0 h 3274"/>
                  <a:gd name="T30" fmla="*/ 0 w 3599"/>
                  <a:gd name="T31" fmla="*/ 0 h 3274"/>
                  <a:gd name="T32" fmla="*/ 0 w 3599"/>
                  <a:gd name="T33" fmla="*/ 0 h 3274"/>
                  <a:gd name="T34" fmla="*/ 0 w 3599"/>
                  <a:gd name="T35" fmla="*/ 0 h 3274"/>
                  <a:gd name="T36" fmla="*/ 0 w 3599"/>
                  <a:gd name="T37" fmla="*/ 0 h 3274"/>
                  <a:gd name="T38" fmla="*/ 0 w 3599"/>
                  <a:gd name="T39" fmla="*/ 0 h 3274"/>
                  <a:gd name="T40" fmla="*/ 0 w 3599"/>
                  <a:gd name="T41" fmla="*/ 0 h 3274"/>
                  <a:gd name="T42" fmla="*/ 0 w 3599"/>
                  <a:gd name="T43" fmla="*/ 0 h 3274"/>
                  <a:gd name="T44" fmla="*/ 0 w 3599"/>
                  <a:gd name="T45" fmla="*/ 0 h 3274"/>
                  <a:gd name="T46" fmla="*/ 0 w 3599"/>
                  <a:gd name="T47" fmla="*/ 0 h 3274"/>
                  <a:gd name="T48" fmla="*/ 0 w 3599"/>
                  <a:gd name="T49" fmla="*/ 0 h 3274"/>
                  <a:gd name="T50" fmla="*/ 0 w 3599"/>
                  <a:gd name="T51" fmla="*/ 0 h 3274"/>
                  <a:gd name="T52" fmla="*/ 0 w 3599"/>
                  <a:gd name="T53" fmla="*/ 0 h 3274"/>
                  <a:gd name="T54" fmla="*/ 0 w 3599"/>
                  <a:gd name="T55" fmla="*/ 0 h 3274"/>
                  <a:gd name="T56" fmla="*/ 0 w 3599"/>
                  <a:gd name="T57" fmla="*/ 0 h 3274"/>
                  <a:gd name="T58" fmla="*/ 0 w 3599"/>
                  <a:gd name="T59" fmla="*/ 0 h 3274"/>
                  <a:gd name="T60" fmla="*/ 0 w 3599"/>
                  <a:gd name="T61" fmla="*/ 0 h 3274"/>
                  <a:gd name="T62" fmla="*/ 0 w 3599"/>
                  <a:gd name="T63" fmla="*/ 0 h 3274"/>
                  <a:gd name="T64" fmla="*/ 0 w 3599"/>
                  <a:gd name="T65" fmla="*/ 0 h 3274"/>
                  <a:gd name="T66" fmla="*/ 0 w 3599"/>
                  <a:gd name="T67" fmla="*/ 0 h 3274"/>
                  <a:gd name="T68" fmla="*/ 0 w 3599"/>
                  <a:gd name="T69" fmla="*/ 0 h 3274"/>
                  <a:gd name="T70" fmla="*/ 0 w 3599"/>
                  <a:gd name="T71" fmla="*/ 0 h 3274"/>
                  <a:gd name="T72" fmla="*/ 0 w 3599"/>
                  <a:gd name="T73" fmla="*/ 0 h 3274"/>
                  <a:gd name="T74" fmla="*/ 0 w 3599"/>
                  <a:gd name="T75" fmla="*/ 0 h 3274"/>
                  <a:gd name="T76" fmla="*/ 0 w 3599"/>
                  <a:gd name="T77" fmla="*/ 0 h 3274"/>
                  <a:gd name="T78" fmla="*/ 0 w 3599"/>
                  <a:gd name="T79" fmla="*/ 0 h 3274"/>
                  <a:gd name="T80" fmla="*/ 0 w 3599"/>
                  <a:gd name="T81" fmla="*/ 0 h 3274"/>
                  <a:gd name="T82" fmla="*/ 0 w 3599"/>
                  <a:gd name="T83" fmla="*/ 0 h 3274"/>
                  <a:gd name="T84" fmla="*/ 0 w 3599"/>
                  <a:gd name="T85" fmla="*/ 0 h 3274"/>
                  <a:gd name="T86" fmla="*/ 0 w 3599"/>
                  <a:gd name="T87" fmla="*/ 0 h 3274"/>
                  <a:gd name="T88" fmla="*/ 0 w 3599"/>
                  <a:gd name="T89" fmla="*/ 0 h 3274"/>
                  <a:gd name="T90" fmla="*/ 0 w 3599"/>
                  <a:gd name="T91" fmla="*/ 0 h 3274"/>
                  <a:gd name="T92" fmla="*/ 0 w 3599"/>
                  <a:gd name="T93" fmla="*/ 0 h 3274"/>
                  <a:gd name="T94" fmla="*/ 0 w 3599"/>
                  <a:gd name="T95" fmla="*/ 0 h 3274"/>
                  <a:gd name="T96" fmla="*/ 0 w 3599"/>
                  <a:gd name="T97" fmla="*/ 0 h 3274"/>
                  <a:gd name="T98" fmla="*/ 0 w 3599"/>
                  <a:gd name="T99" fmla="*/ 0 h 3274"/>
                  <a:gd name="T100" fmla="*/ 0 w 3599"/>
                  <a:gd name="T101" fmla="*/ 0 h 3274"/>
                  <a:gd name="T102" fmla="*/ 0 w 3599"/>
                  <a:gd name="T103" fmla="*/ 0 h 3274"/>
                  <a:gd name="T104" fmla="*/ 0 w 3599"/>
                  <a:gd name="T105" fmla="*/ 0 h 3274"/>
                  <a:gd name="T106" fmla="*/ 0 w 3599"/>
                  <a:gd name="T107" fmla="*/ 0 h 32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599"/>
                  <a:gd name="T163" fmla="*/ 0 h 3274"/>
                  <a:gd name="T164" fmla="*/ 3599 w 3599"/>
                  <a:gd name="T165" fmla="*/ 3274 h 32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599" h="3274">
                    <a:moveTo>
                      <a:pt x="340" y="812"/>
                    </a:moveTo>
                    <a:lnTo>
                      <a:pt x="394" y="789"/>
                    </a:lnTo>
                    <a:lnTo>
                      <a:pt x="446" y="767"/>
                    </a:lnTo>
                    <a:lnTo>
                      <a:pt x="500" y="745"/>
                    </a:lnTo>
                    <a:lnTo>
                      <a:pt x="554" y="722"/>
                    </a:lnTo>
                    <a:lnTo>
                      <a:pt x="609" y="700"/>
                    </a:lnTo>
                    <a:lnTo>
                      <a:pt x="665" y="679"/>
                    </a:lnTo>
                    <a:lnTo>
                      <a:pt x="719" y="657"/>
                    </a:lnTo>
                    <a:lnTo>
                      <a:pt x="775" y="636"/>
                    </a:lnTo>
                    <a:lnTo>
                      <a:pt x="829" y="616"/>
                    </a:lnTo>
                    <a:lnTo>
                      <a:pt x="885" y="595"/>
                    </a:lnTo>
                    <a:lnTo>
                      <a:pt x="941" y="575"/>
                    </a:lnTo>
                    <a:lnTo>
                      <a:pt x="997" y="554"/>
                    </a:lnTo>
                    <a:lnTo>
                      <a:pt x="1053" y="534"/>
                    </a:lnTo>
                    <a:lnTo>
                      <a:pt x="1110" y="515"/>
                    </a:lnTo>
                    <a:lnTo>
                      <a:pt x="1166" y="495"/>
                    </a:lnTo>
                    <a:lnTo>
                      <a:pt x="1224" y="476"/>
                    </a:lnTo>
                    <a:lnTo>
                      <a:pt x="1284" y="455"/>
                    </a:lnTo>
                    <a:lnTo>
                      <a:pt x="1345" y="437"/>
                    </a:lnTo>
                    <a:lnTo>
                      <a:pt x="1405" y="418"/>
                    </a:lnTo>
                    <a:lnTo>
                      <a:pt x="1467" y="400"/>
                    </a:lnTo>
                    <a:lnTo>
                      <a:pt x="1528" y="381"/>
                    </a:lnTo>
                    <a:lnTo>
                      <a:pt x="1590" y="362"/>
                    </a:lnTo>
                    <a:lnTo>
                      <a:pt x="1651" y="344"/>
                    </a:lnTo>
                    <a:lnTo>
                      <a:pt x="1713" y="327"/>
                    </a:lnTo>
                    <a:lnTo>
                      <a:pt x="1775" y="310"/>
                    </a:lnTo>
                    <a:lnTo>
                      <a:pt x="1838" y="293"/>
                    </a:lnTo>
                    <a:lnTo>
                      <a:pt x="1899" y="276"/>
                    </a:lnTo>
                    <a:lnTo>
                      <a:pt x="1963" y="260"/>
                    </a:lnTo>
                    <a:lnTo>
                      <a:pt x="2026" y="243"/>
                    </a:lnTo>
                    <a:lnTo>
                      <a:pt x="2090" y="228"/>
                    </a:lnTo>
                    <a:lnTo>
                      <a:pt x="2155" y="213"/>
                    </a:lnTo>
                    <a:lnTo>
                      <a:pt x="2218" y="198"/>
                    </a:lnTo>
                    <a:lnTo>
                      <a:pt x="2286" y="183"/>
                    </a:lnTo>
                    <a:lnTo>
                      <a:pt x="2355" y="168"/>
                    </a:lnTo>
                    <a:lnTo>
                      <a:pt x="2422" y="153"/>
                    </a:lnTo>
                    <a:lnTo>
                      <a:pt x="2491" y="140"/>
                    </a:lnTo>
                    <a:lnTo>
                      <a:pt x="2560" y="127"/>
                    </a:lnTo>
                    <a:lnTo>
                      <a:pt x="2629" y="114"/>
                    </a:lnTo>
                    <a:lnTo>
                      <a:pt x="2698" y="103"/>
                    </a:lnTo>
                    <a:lnTo>
                      <a:pt x="2769" y="90"/>
                    </a:lnTo>
                    <a:lnTo>
                      <a:pt x="2838" y="79"/>
                    </a:lnTo>
                    <a:lnTo>
                      <a:pt x="2909" y="69"/>
                    </a:lnTo>
                    <a:lnTo>
                      <a:pt x="2978" y="58"/>
                    </a:lnTo>
                    <a:lnTo>
                      <a:pt x="3049" y="49"/>
                    </a:lnTo>
                    <a:lnTo>
                      <a:pt x="3120" y="40"/>
                    </a:lnTo>
                    <a:lnTo>
                      <a:pt x="3190" y="30"/>
                    </a:lnTo>
                    <a:lnTo>
                      <a:pt x="3263" y="23"/>
                    </a:lnTo>
                    <a:lnTo>
                      <a:pt x="3334" y="15"/>
                    </a:lnTo>
                    <a:lnTo>
                      <a:pt x="3371" y="12"/>
                    </a:lnTo>
                    <a:lnTo>
                      <a:pt x="3405" y="10"/>
                    </a:lnTo>
                    <a:lnTo>
                      <a:pt x="3437" y="8"/>
                    </a:lnTo>
                    <a:lnTo>
                      <a:pt x="3466" y="6"/>
                    </a:lnTo>
                    <a:lnTo>
                      <a:pt x="3494" y="6"/>
                    </a:lnTo>
                    <a:lnTo>
                      <a:pt x="3526" y="4"/>
                    </a:lnTo>
                    <a:lnTo>
                      <a:pt x="3560" y="2"/>
                    </a:lnTo>
                    <a:lnTo>
                      <a:pt x="3599" y="0"/>
                    </a:lnTo>
                    <a:lnTo>
                      <a:pt x="2920" y="3239"/>
                    </a:lnTo>
                    <a:lnTo>
                      <a:pt x="2898" y="3274"/>
                    </a:lnTo>
                    <a:lnTo>
                      <a:pt x="2821" y="3244"/>
                    </a:lnTo>
                    <a:lnTo>
                      <a:pt x="2746" y="3216"/>
                    </a:lnTo>
                    <a:lnTo>
                      <a:pt x="2670" y="3190"/>
                    </a:lnTo>
                    <a:lnTo>
                      <a:pt x="2593" y="3164"/>
                    </a:lnTo>
                    <a:lnTo>
                      <a:pt x="2519" y="3140"/>
                    </a:lnTo>
                    <a:lnTo>
                      <a:pt x="2442" y="3115"/>
                    </a:lnTo>
                    <a:lnTo>
                      <a:pt x="2368" y="3093"/>
                    </a:lnTo>
                    <a:lnTo>
                      <a:pt x="2291" y="3072"/>
                    </a:lnTo>
                    <a:lnTo>
                      <a:pt x="2217" y="3052"/>
                    </a:lnTo>
                    <a:lnTo>
                      <a:pt x="2140" y="3033"/>
                    </a:lnTo>
                    <a:lnTo>
                      <a:pt x="2066" y="3017"/>
                    </a:lnTo>
                    <a:lnTo>
                      <a:pt x="1991" y="3000"/>
                    </a:lnTo>
                    <a:lnTo>
                      <a:pt x="1916" y="2985"/>
                    </a:lnTo>
                    <a:lnTo>
                      <a:pt x="1842" y="2972"/>
                    </a:lnTo>
                    <a:lnTo>
                      <a:pt x="1767" y="2959"/>
                    </a:lnTo>
                    <a:lnTo>
                      <a:pt x="1692" y="2948"/>
                    </a:lnTo>
                    <a:lnTo>
                      <a:pt x="1640" y="2940"/>
                    </a:lnTo>
                    <a:lnTo>
                      <a:pt x="1590" y="2934"/>
                    </a:lnTo>
                    <a:lnTo>
                      <a:pt x="1541" y="2929"/>
                    </a:lnTo>
                    <a:lnTo>
                      <a:pt x="1497" y="2921"/>
                    </a:lnTo>
                    <a:lnTo>
                      <a:pt x="1452" y="2918"/>
                    </a:lnTo>
                    <a:lnTo>
                      <a:pt x="1409" y="2912"/>
                    </a:lnTo>
                    <a:lnTo>
                      <a:pt x="1368" y="2908"/>
                    </a:lnTo>
                    <a:lnTo>
                      <a:pt x="1325" y="2905"/>
                    </a:lnTo>
                    <a:lnTo>
                      <a:pt x="1284" y="2901"/>
                    </a:lnTo>
                    <a:lnTo>
                      <a:pt x="1243" y="2899"/>
                    </a:lnTo>
                    <a:lnTo>
                      <a:pt x="1200" y="2897"/>
                    </a:lnTo>
                    <a:lnTo>
                      <a:pt x="1157" y="2895"/>
                    </a:lnTo>
                    <a:lnTo>
                      <a:pt x="1112" y="2895"/>
                    </a:lnTo>
                    <a:lnTo>
                      <a:pt x="1067" y="2895"/>
                    </a:lnTo>
                    <a:lnTo>
                      <a:pt x="1019" y="2895"/>
                    </a:lnTo>
                    <a:lnTo>
                      <a:pt x="969" y="2897"/>
                    </a:lnTo>
                    <a:lnTo>
                      <a:pt x="0" y="972"/>
                    </a:lnTo>
                    <a:lnTo>
                      <a:pt x="14" y="967"/>
                    </a:lnTo>
                    <a:lnTo>
                      <a:pt x="30" y="959"/>
                    </a:lnTo>
                    <a:lnTo>
                      <a:pt x="49" y="950"/>
                    </a:lnTo>
                    <a:lnTo>
                      <a:pt x="71" y="939"/>
                    </a:lnTo>
                    <a:lnTo>
                      <a:pt x="94" y="927"/>
                    </a:lnTo>
                    <a:lnTo>
                      <a:pt x="118" y="916"/>
                    </a:lnTo>
                    <a:lnTo>
                      <a:pt x="144" y="905"/>
                    </a:lnTo>
                    <a:lnTo>
                      <a:pt x="168" y="892"/>
                    </a:lnTo>
                    <a:lnTo>
                      <a:pt x="194" y="879"/>
                    </a:lnTo>
                    <a:lnTo>
                      <a:pt x="221" y="868"/>
                    </a:lnTo>
                    <a:lnTo>
                      <a:pt x="245" y="857"/>
                    </a:lnTo>
                    <a:lnTo>
                      <a:pt x="267" y="845"/>
                    </a:lnTo>
                    <a:lnTo>
                      <a:pt x="290" y="834"/>
                    </a:lnTo>
                    <a:lnTo>
                      <a:pt x="308" y="825"/>
                    </a:lnTo>
                    <a:lnTo>
                      <a:pt x="325" y="817"/>
                    </a:lnTo>
                    <a:lnTo>
                      <a:pt x="340" y="812"/>
                    </a:lnTo>
                    <a:close/>
                  </a:path>
                </a:pathLst>
              </a:custGeom>
              <a:solidFill>
                <a:srgbClr val="D5FFAB"/>
              </a:solidFill>
              <a:ln w="9525">
                <a:noFill/>
                <a:round/>
                <a:headEnd/>
                <a:tailEnd/>
              </a:ln>
            </p:spPr>
            <p:txBody>
              <a:bodyPr/>
              <a:lstStyle/>
              <a:p>
                <a:endParaRPr lang="en-US"/>
              </a:p>
            </p:txBody>
          </p:sp>
          <p:sp>
            <p:nvSpPr>
              <p:cNvPr id="40268" name="Freeform 589"/>
              <p:cNvSpPr>
                <a:spLocks/>
              </p:cNvSpPr>
              <p:nvPr/>
            </p:nvSpPr>
            <p:spPr bwMode="auto">
              <a:xfrm>
                <a:off x="4368" y="2496"/>
                <a:ext cx="573" cy="400"/>
              </a:xfrm>
              <a:custGeom>
                <a:avLst/>
                <a:gdLst>
                  <a:gd name="T0" fmla="*/ 0 w 2834"/>
                  <a:gd name="T1" fmla="*/ 0 h 2259"/>
                  <a:gd name="T2" fmla="*/ 0 w 2834"/>
                  <a:gd name="T3" fmla="*/ 0 h 2259"/>
                  <a:gd name="T4" fmla="*/ 0 w 2834"/>
                  <a:gd name="T5" fmla="*/ 0 h 2259"/>
                  <a:gd name="T6" fmla="*/ 0 w 2834"/>
                  <a:gd name="T7" fmla="*/ 0 h 2259"/>
                  <a:gd name="T8" fmla="*/ 0 w 2834"/>
                  <a:gd name="T9" fmla="*/ 0 h 2259"/>
                  <a:gd name="T10" fmla="*/ 0 w 2834"/>
                  <a:gd name="T11" fmla="*/ 0 h 2259"/>
                  <a:gd name="T12" fmla="*/ 0 w 2834"/>
                  <a:gd name="T13" fmla="*/ 0 h 2259"/>
                  <a:gd name="T14" fmla="*/ 0 w 2834"/>
                  <a:gd name="T15" fmla="*/ 0 h 2259"/>
                  <a:gd name="T16" fmla="*/ 0 w 2834"/>
                  <a:gd name="T17" fmla="*/ 0 h 2259"/>
                  <a:gd name="T18" fmla="*/ 0 w 2834"/>
                  <a:gd name="T19" fmla="*/ 0 h 2259"/>
                  <a:gd name="T20" fmla="*/ 0 w 2834"/>
                  <a:gd name="T21" fmla="*/ 0 h 2259"/>
                  <a:gd name="T22" fmla="*/ 0 w 2834"/>
                  <a:gd name="T23" fmla="*/ 0 h 2259"/>
                  <a:gd name="T24" fmla="*/ 0 w 2834"/>
                  <a:gd name="T25" fmla="*/ 0 h 2259"/>
                  <a:gd name="T26" fmla="*/ 0 w 2834"/>
                  <a:gd name="T27" fmla="*/ 0 h 2259"/>
                  <a:gd name="T28" fmla="*/ 0 w 2834"/>
                  <a:gd name="T29" fmla="*/ 0 h 2259"/>
                  <a:gd name="T30" fmla="*/ 0 w 2834"/>
                  <a:gd name="T31" fmla="*/ 0 h 2259"/>
                  <a:gd name="T32" fmla="*/ 0 w 2834"/>
                  <a:gd name="T33" fmla="*/ 0 h 2259"/>
                  <a:gd name="T34" fmla="*/ 0 w 2834"/>
                  <a:gd name="T35" fmla="*/ 0 h 2259"/>
                  <a:gd name="T36" fmla="*/ 0 w 2834"/>
                  <a:gd name="T37" fmla="*/ 0 h 2259"/>
                  <a:gd name="T38" fmla="*/ 0 w 2834"/>
                  <a:gd name="T39" fmla="*/ 0 h 2259"/>
                  <a:gd name="T40" fmla="*/ 0 w 2834"/>
                  <a:gd name="T41" fmla="*/ 0 h 2259"/>
                  <a:gd name="T42" fmla="*/ 0 w 2834"/>
                  <a:gd name="T43" fmla="*/ 0 h 2259"/>
                  <a:gd name="T44" fmla="*/ 0 w 2834"/>
                  <a:gd name="T45" fmla="*/ 0 h 2259"/>
                  <a:gd name="T46" fmla="*/ 0 w 2834"/>
                  <a:gd name="T47" fmla="*/ 0 h 2259"/>
                  <a:gd name="T48" fmla="*/ 0 w 2834"/>
                  <a:gd name="T49" fmla="*/ 0 h 2259"/>
                  <a:gd name="T50" fmla="*/ 0 w 2834"/>
                  <a:gd name="T51" fmla="*/ 0 h 2259"/>
                  <a:gd name="T52" fmla="*/ 0 w 2834"/>
                  <a:gd name="T53" fmla="*/ 0 h 2259"/>
                  <a:gd name="T54" fmla="*/ 0 w 2834"/>
                  <a:gd name="T55" fmla="*/ 0 h 2259"/>
                  <a:gd name="T56" fmla="*/ 0 w 2834"/>
                  <a:gd name="T57" fmla="*/ 0 h 2259"/>
                  <a:gd name="T58" fmla="*/ 0 w 2834"/>
                  <a:gd name="T59" fmla="*/ 0 h 2259"/>
                  <a:gd name="T60" fmla="*/ 0 w 2834"/>
                  <a:gd name="T61" fmla="*/ 0 h 2259"/>
                  <a:gd name="T62" fmla="*/ 0 w 2834"/>
                  <a:gd name="T63" fmla="*/ 0 h 2259"/>
                  <a:gd name="T64" fmla="*/ 0 w 2834"/>
                  <a:gd name="T65" fmla="*/ 0 h 2259"/>
                  <a:gd name="T66" fmla="*/ 0 w 2834"/>
                  <a:gd name="T67" fmla="*/ 0 h 2259"/>
                  <a:gd name="T68" fmla="*/ 0 w 2834"/>
                  <a:gd name="T69" fmla="*/ 0 h 2259"/>
                  <a:gd name="T70" fmla="*/ 0 w 2834"/>
                  <a:gd name="T71" fmla="*/ 0 h 2259"/>
                  <a:gd name="T72" fmla="*/ 0 w 2834"/>
                  <a:gd name="T73" fmla="*/ 0 h 2259"/>
                  <a:gd name="T74" fmla="*/ 0 w 2834"/>
                  <a:gd name="T75" fmla="*/ 0 h 2259"/>
                  <a:gd name="T76" fmla="*/ 0 w 2834"/>
                  <a:gd name="T77" fmla="*/ 0 h 2259"/>
                  <a:gd name="T78" fmla="*/ 0 w 2834"/>
                  <a:gd name="T79" fmla="*/ 0 h 2259"/>
                  <a:gd name="T80" fmla="*/ 0 w 2834"/>
                  <a:gd name="T81" fmla="*/ 0 h 2259"/>
                  <a:gd name="T82" fmla="*/ 0 w 2834"/>
                  <a:gd name="T83" fmla="*/ 0 h 2259"/>
                  <a:gd name="T84" fmla="*/ 0 w 2834"/>
                  <a:gd name="T85" fmla="*/ 0 h 2259"/>
                  <a:gd name="T86" fmla="*/ 0 w 2834"/>
                  <a:gd name="T87" fmla="*/ 0 h 2259"/>
                  <a:gd name="T88" fmla="*/ 0 w 2834"/>
                  <a:gd name="T89" fmla="*/ 0 h 2259"/>
                  <a:gd name="T90" fmla="*/ 0 w 2834"/>
                  <a:gd name="T91" fmla="*/ 0 h 2259"/>
                  <a:gd name="T92" fmla="*/ 0 w 2834"/>
                  <a:gd name="T93" fmla="*/ 0 h 2259"/>
                  <a:gd name="T94" fmla="*/ 0 w 2834"/>
                  <a:gd name="T95" fmla="*/ 0 h 2259"/>
                  <a:gd name="T96" fmla="*/ 0 w 2834"/>
                  <a:gd name="T97" fmla="*/ 0 h 2259"/>
                  <a:gd name="T98" fmla="*/ 0 w 2834"/>
                  <a:gd name="T99" fmla="*/ 0 h 2259"/>
                  <a:gd name="T100" fmla="*/ 0 w 2834"/>
                  <a:gd name="T101" fmla="*/ 0 h 2259"/>
                  <a:gd name="T102" fmla="*/ 0 w 2834"/>
                  <a:gd name="T103" fmla="*/ 0 h 2259"/>
                  <a:gd name="T104" fmla="*/ 0 w 2834"/>
                  <a:gd name="T105" fmla="*/ 0 h 2259"/>
                  <a:gd name="T106" fmla="*/ 0 w 2834"/>
                  <a:gd name="T107" fmla="*/ 0 h 2259"/>
                  <a:gd name="T108" fmla="*/ 0 w 2834"/>
                  <a:gd name="T109" fmla="*/ 0 h 2259"/>
                  <a:gd name="T110" fmla="*/ 0 w 2834"/>
                  <a:gd name="T111" fmla="*/ 0 h 2259"/>
                  <a:gd name="T112" fmla="*/ 0 w 2834"/>
                  <a:gd name="T113" fmla="*/ 0 h 2259"/>
                  <a:gd name="T114" fmla="*/ 0 w 2834"/>
                  <a:gd name="T115" fmla="*/ 0 h 2259"/>
                  <a:gd name="T116" fmla="*/ 0 w 2834"/>
                  <a:gd name="T117" fmla="*/ 0 h 2259"/>
                  <a:gd name="T118" fmla="*/ 0 w 2834"/>
                  <a:gd name="T119" fmla="*/ 0 h 225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834"/>
                  <a:gd name="T181" fmla="*/ 0 h 2259"/>
                  <a:gd name="T182" fmla="*/ 2834 w 2834"/>
                  <a:gd name="T183" fmla="*/ 2259 h 2259"/>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834" h="2259">
                    <a:moveTo>
                      <a:pt x="2744" y="1410"/>
                    </a:moveTo>
                    <a:lnTo>
                      <a:pt x="2735" y="1414"/>
                    </a:lnTo>
                    <a:lnTo>
                      <a:pt x="2724" y="1417"/>
                    </a:lnTo>
                    <a:lnTo>
                      <a:pt x="2714" y="1421"/>
                    </a:lnTo>
                    <a:lnTo>
                      <a:pt x="2705" y="1427"/>
                    </a:lnTo>
                    <a:lnTo>
                      <a:pt x="2694" y="1410"/>
                    </a:lnTo>
                    <a:lnTo>
                      <a:pt x="2681" y="1393"/>
                    </a:lnTo>
                    <a:lnTo>
                      <a:pt x="2668" y="1382"/>
                    </a:lnTo>
                    <a:lnTo>
                      <a:pt x="2651" y="1373"/>
                    </a:lnTo>
                    <a:lnTo>
                      <a:pt x="2634" y="1365"/>
                    </a:lnTo>
                    <a:lnTo>
                      <a:pt x="2617" y="1361"/>
                    </a:lnTo>
                    <a:lnTo>
                      <a:pt x="2599" y="1361"/>
                    </a:lnTo>
                    <a:lnTo>
                      <a:pt x="2580" y="1365"/>
                    </a:lnTo>
                    <a:lnTo>
                      <a:pt x="2576" y="1367"/>
                    </a:lnTo>
                    <a:lnTo>
                      <a:pt x="2572" y="1369"/>
                    </a:lnTo>
                    <a:lnTo>
                      <a:pt x="2567" y="1371"/>
                    </a:lnTo>
                    <a:lnTo>
                      <a:pt x="2563" y="1373"/>
                    </a:lnTo>
                    <a:lnTo>
                      <a:pt x="2563" y="1223"/>
                    </a:lnTo>
                    <a:lnTo>
                      <a:pt x="2559" y="1223"/>
                    </a:lnTo>
                    <a:lnTo>
                      <a:pt x="2559" y="1199"/>
                    </a:lnTo>
                    <a:lnTo>
                      <a:pt x="2725" y="1199"/>
                    </a:lnTo>
                    <a:lnTo>
                      <a:pt x="2725" y="1195"/>
                    </a:lnTo>
                    <a:lnTo>
                      <a:pt x="2733" y="1195"/>
                    </a:lnTo>
                    <a:lnTo>
                      <a:pt x="2834" y="893"/>
                    </a:lnTo>
                    <a:lnTo>
                      <a:pt x="2089" y="893"/>
                    </a:lnTo>
                    <a:lnTo>
                      <a:pt x="2089" y="862"/>
                    </a:lnTo>
                    <a:lnTo>
                      <a:pt x="2453" y="862"/>
                    </a:lnTo>
                    <a:lnTo>
                      <a:pt x="2392" y="817"/>
                    </a:lnTo>
                    <a:lnTo>
                      <a:pt x="2089" y="817"/>
                    </a:lnTo>
                    <a:lnTo>
                      <a:pt x="2089" y="101"/>
                    </a:lnTo>
                    <a:lnTo>
                      <a:pt x="2102" y="93"/>
                    </a:lnTo>
                    <a:lnTo>
                      <a:pt x="2112" y="82"/>
                    </a:lnTo>
                    <a:lnTo>
                      <a:pt x="2119" y="69"/>
                    </a:lnTo>
                    <a:lnTo>
                      <a:pt x="2121" y="52"/>
                    </a:lnTo>
                    <a:lnTo>
                      <a:pt x="2117" y="32"/>
                    </a:lnTo>
                    <a:lnTo>
                      <a:pt x="2106" y="15"/>
                    </a:lnTo>
                    <a:lnTo>
                      <a:pt x="2089" y="4"/>
                    </a:lnTo>
                    <a:lnTo>
                      <a:pt x="2069" y="0"/>
                    </a:lnTo>
                    <a:lnTo>
                      <a:pt x="2048" y="4"/>
                    </a:lnTo>
                    <a:lnTo>
                      <a:pt x="2031" y="15"/>
                    </a:lnTo>
                    <a:lnTo>
                      <a:pt x="2020" y="32"/>
                    </a:lnTo>
                    <a:lnTo>
                      <a:pt x="2017" y="52"/>
                    </a:lnTo>
                    <a:lnTo>
                      <a:pt x="2020" y="71"/>
                    </a:lnTo>
                    <a:lnTo>
                      <a:pt x="2028" y="86"/>
                    </a:lnTo>
                    <a:lnTo>
                      <a:pt x="2041" y="97"/>
                    </a:lnTo>
                    <a:lnTo>
                      <a:pt x="2058" y="104"/>
                    </a:lnTo>
                    <a:lnTo>
                      <a:pt x="2058" y="817"/>
                    </a:lnTo>
                    <a:lnTo>
                      <a:pt x="371" y="817"/>
                    </a:lnTo>
                    <a:lnTo>
                      <a:pt x="317" y="862"/>
                    </a:lnTo>
                    <a:lnTo>
                      <a:pt x="2058" y="862"/>
                    </a:lnTo>
                    <a:lnTo>
                      <a:pt x="2058" y="893"/>
                    </a:lnTo>
                    <a:lnTo>
                      <a:pt x="54" y="893"/>
                    </a:lnTo>
                    <a:lnTo>
                      <a:pt x="52" y="891"/>
                    </a:lnTo>
                    <a:lnTo>
                      <a:pt x="0" y="891"/>
                    </a:lnTo>
                    <a:lnTo>
                      <a:pt x="121" y="1195"/>
                    </a:lnTo>
                    <a:lnTo>
                      <a:pt x="134" y="1195"/>
                    </a:lnTo>
                    <a:lnTo>
                      <a:pt x="134" y="1199"/>
                    </a:lnTo>
                    <a:lnTo>
                      <a:pt x="347" y="1199"/>
                    </a:lnTo>
                    <a:lnTo>
                      <a:pt x="347" y="1231"/>
                    </a:lnTo>
                    <a:lnTo>
                      <a:pt x="343" y="1231"/>
                    </a:lnTo>
                    <a:lnTo>
                      <a:pt x="343" y="1542"/>
                    </a:lnTo>
                    <a:lnTo>
                      <a:pt x="343" y="1494"/>
                    </a:lnTo>
                    <a:lnTo>
                      <a:pt x="336" y="1492"/>
                    </a:lnTo>
                    <a:lnTo>
                      <a:pt x="330" y="1488"/>
                    </a:lnTo>
                    <a:lnTo>
                      <a:pt x="325" y="1486"/>
                    </a:lnTo>
                    <a:lnTo>
                      <a:pt x="317" y="1485"/>
                    </a:lnTo>
                    <a:lnTo>
                      <a:pt x="297" y="1479"/>
                    </a:lnTo>
                    <a:lnTo>
                      <a:pt x="276" y="1475"/>
                    </a:lnTo>
                    <a:lnTo>
                      <a:pt x="259" y="1475"/>
                    </a:lnTo>
                    <a:lnTo>
                      <a:pt x="241" y="1479"/>
                    </a:lnTo>
                    <a:lnTo>
                      <a:pt x="226" y="1485"/>
                    </a:lnTo>
                    <a:lnTo>
                      <a:pt x="213" y="1492"/>
                    </a:lnTo>
                    <a:lnTo>
                      <a:pt x="201" y="1503"/>
                    </a:lnTo>
                    <a:lnTo>
                      <a:pt x="192" y="1516"/>
                    </a:lnTo>
                    <a:lnTo>
                      <a:pt x="181" y="1511"/>
                    </a:lnTo>
                    <a:lnTo>
                      <a:pt x="170" y="1505"/>
                    </a:lnTo>
                    <a:lnTo>
                      <a:pt x="159" y="1501"/>
                    </a:lnTo>
                    <a:lnTo>
                      <a:pt x="147" y="1498"/>
                    </a:lnTo>
                    <a:lnTo>
                      <a:pt x="134" y="1494"/>
                    </a:lnTo>
                    <a:lnTo>
                      <a:pt x="123" y="1490"/>
                    </a:lnTo>
                    <a:lnTo>
                      <a:pt x="110" y="1486"/>
                    </a:lnTo>
                    <a:lnTo>
                      <a:pt x="99" y="1485"/>
                    </a:lnTo>
                    <a:lnTo>
                      <a:pt x="88" y="1483"/>
                    </a:lnTo>
                    <a:lnTo>
                      <a:pt x="76" y="1483"/>
                    </a:lnTo>
                    <a:lnTo>
                      <a:pt x="65" y="1483"/>
                    </a:lnTo>
                    <a:lnTo>
                      <a:pt x="54" y="1485"/>
                    </a:lnTo>
                    <a:lnTo>
                      <a:pt x="216" y="1820"/>
                    </a:lnTo>
                    <a:lnTo>
                      <a:pt x="371" y="1820"/>
                    </a:lnTo>
                    <a:lnTo>
                      <a:pt x="371" y="1863"/>
                    </a:lnTo>
                    <a:lnTo>
                      <a:pt x="235" y="1861"/>
                    </a:lnTo>
                    <a:lnTo>
                      <a:pt x="269" y="1929"/>
                    </a:lnTo>
                    <a:lnTo>
                      <a:pt x="2058" y="1908"/>
                    </a:lnTo>
                    <a:lnTo>
                      <a:pt x="2058" y="2083"/>
                    </a:lnTo>
                    <a:lnTo>
                      <a:pt x="843" y="2083"/>
                    </a:lnTo>
                    <a:lnTo>
                      <a:pt x="843" y="2136"/>
                    </a:lnTo>
                    <a:lnTo>
                      <a:pt x="2058" y="2136"/>
                    </a:lnTo>
                    <a:lnTo>
                      <a:pt x="2058" y="2259"/>
                    </a:lnTo>
                    <a:lnTo>
                      <a:pt x="2089" y="2247"/>
                    </a:lnTo>
                    <a:lnTo>
                      <a:pt x="2089" y="2136"/>
                    </a:lnTo>
                    <a:lnTo>
                      <a:pt x="2490" y="2136"/>
                    </a:lnTo>
                    <a:lnTo>
                      <a:pt x="2490" y="2083"/>
                    </a:lnTo>
                    <a:lnTo>
                      <a:pt x="2089" y="2083"/>
                    </a:lnTo>
                    <a:lnTo>
                      <a:pt x="2089" y="1908"/>
                    </a:lnTo>
                    <a:lnTo>
                      <a:pt x="2405" y="1904"/>
                    </a:lnTo>
                    <a:lnTo>
                      <a:pt x="2405" y="1914"/>
                    </a:lnTo>
                    <a:lnTo>
                      <a:pt x="2559" y="1914"/>
                    </a:lnTo>
                    <a:lnTo>
                      <a:pt x="2559" y="1902"/>
                    </a:lnTo>
                    <a:lnTo>
                      <a:pt x="2559" y="1893"/>
                    </a:lnTo>
                    <a:lnTo>
                      <a:pt x="2559" y="1820"/>
                    </a:lnTo>
                    <a:lnTo>
                      <a:pt x="2727" y="1820"/>
                    </a:lnTo>
                    <a:lnTo>
                      <a:pt x="2815" y="1406"/>
                    </a:lnTo>
                    <a:lnTo>
                      <a:pt x="2806" y="1404"/>
                    </a:lnTo>
                    <a:lnTo>
                      <a:pt x="2798" y="1404"/>
                    </a:lnTo>
                    <a:lnTo>
                      <a:pt x="2789" y="1404"/>
                    </a:lnTo>
                    <a:lnTo>
                      <a:pt x="2780" y="1404"/>
                    </a:lnTo>
                    <a:lnTo>
                      <a:pt x="2772" y="1404"/>
                    </a:lnTo>
                    <a:lnTo>
                      <a:pt x="2763" y="1406"/>
                    </a:lnTo>
                    <a:lnTo>
                      <a:pt x="2753" y="1408"/>
                    </a:lnTo>
                    <a:lnTo>
                      <a:pt x="2744" y="1410"/>
                    </a:lnTo>
                    <a:close/>
                  </a:path>
                </a:pathLst>
              </a:custGeom>
              <a:solidFill>
                <a:srgbClr val="336600"/>
              </a:solidFill>
              <a:ln w="9525">
                <a:noFill/>
                <a:round/>
                <a:headEnd/>
                <a:tailEnd/>
              </a:ln>
            </p:spPr>
            <p:txBody>
              <a:bodyPr/>
              <a:lstStyle/>
              <a:p>
                <a:endParaRPr lang="en-US"/>
              </a:p>
            </p:txBody>
          </p:sp>
          <p:sp>
            <p:nvSpPr>
              <p:cNvPr id="40269" name="Freeform 590"/>
              <p:cNvSpPr>
                <a:spLocks/>
              </p:cNvSpPr>
              <p:nvPr/>
            </p:nvSpPr>
            <p:spPr bwMode="auto">
              <a:xfrm>
                <a:off x="4426" y="2845"/>
                <a:ext cx="219" cy="13"/>
              </a:xfrm>
              <a:custGeom>
                <a:avLst/>
                <a:gdLst>
                  <a:gd name="T0" fmla="*/ 0 w 1082"/>
                  <a:gd name="T1" fmla="*/ 0 h 72"/>
                  <a:gd name="T2" fmla="*/ 0 w 1082"/>
                  <a:gd name="T3" fmla="*/ 0 h 72"/>
                  <a:gd name="T4" fmla="*/ 0 w 1082"/>
                  <a:gd name="T5" fmla="*/ 0 h 72"/>
                  <a:gd name="T6" fmla="*/ 0 w 1082"/>
                  <a:gd name="T7" fmla="*/ 0 h 72"/>
                  <a:gd name="T8" fmla="*/ 0 w 1082"/>
                  <a:gd name="T9" fmla="*/ 0 h 72"/>
                  <a:gd name="T10" fmla="*/ 0 60000 65536"/>
                  <a:gd name="T11" fmla="*/ 0 60000 65536"/>
                  <a:gd name="T12" fmla="*/ 0 60000 65536"/>
                  <a:gd name="T13" fmla="*/ 0 60000 65536"/>
                  <a:gd name="T14" fmla="*/ 0 60000 65536"/>
                  <a:gd name="T15" fmla="*/ 0 w 1082"/>
                  <a:gd name="T16" fmla="*/ 0 h 72"/>
                  <a:gd name="T17" fmla="*/ 1082 w 1082"/>
                  <a:gd name="T18" fmla="*/ 72 h 72"/>
                </a:gdLst>
                <a:ahLst/>
                <a:cxnLst>
                  <a:cxn ang="T10">
                    <a:pos x="T0" y="T1"/>
                  </a:cxn>
                  <a:cxn ang="T11">
                    <a:pos x="T2" y="T3"/>
                  </a:cxn>
                  <a:cxn ang="T12">
                    <a:pos x="T4" y="T5"/>
                  </a:cxn>
                  <a:cxn ang="T13">
                    <a:pos x="T6" y="T7"/>
                  </a:cxn>
                  <a:cxn ang="T14">
                    <a:pos x="T8" y="T9"/>
                  </a:cxn>
                </a:cxnLst>
                <a:rect l="T15" t="T16" r="T17" b="T18"/>
                <a:pathLst>
                  <a:path w="1082" h="72">
                    <a:moveTo>
                      <a:pt x="1082" y="0"/>
                    </a:moveTo>
                    <a:lnTo>
                      <a:pt x="0" y="0"/>
                    </a:lnTo>
                    <a:lnTo>
                      <a:pt x="36" y="72"/>
                    </a:lnTo>
                    <a:lnTo>
                      <a:pt x="1082" y="72"/>
                    </a:lnTo>
                    <a:lnTo>
                      <a:pt x="1082" y="0"/>
                    </a:lnTo>
                    <a:close/>
                  </a:path>
                </a:pathLst>
              </a:custGeom>
              <a:solidFill>
                <a:srgbClr val="336600"/>
              </a:solidFill>
              <a:ln w="9525">
                <a:noFill/>
                <a:round/>
                <a:headEnd/>
                <a:tailEnd/>
              </a:ln>
            </p:spPr>
            <p:txBody>
              <a:bodyPr/>
              <a:lstStyle/>
              <a:p>
                <a:endParaRPr lang="en-US"/>
              </a:p>
            </p:txBody>
          </p:sp>
          <p:sp>
            <p:nvSpPr>
              <p:cNvPr id="40270" name="Freeform 591"/>
              <p:cNvSpPr>
                <a:spLocks/>
              </p:cNvSpPr>
              <p:nvPr/>
            </p:nvSpPr>
            <p:spPr bwMode="auto">
              <a:xfrm>
                <a:off x="4366" y="2645"/>
                <a:ext cx="558" cy="178"/>
              </a:xfrm>
              <a:custGeom>
                <a:avLst/>
                <a:gdLst>
                  <a:gd name="T0" fmla="*/ 0 w 2753"/>
                  <a:gd name="T1" fmla="*/ 0 h 1007"/>
                  <a:gd name="T2" fmla="*/ 0 w 2753"/>
                  <a:gd name="T3" fmla="*/ 0 h 1007"/>
                  <a:gd name="T4" fmla="*/ 0 w 2753"/>
                  <a:gd name="T5" fmla="*/ 0 h 1007"/>
                  <a:gd name="T6" fmla="*/ 0 w 2753"/>
                  <a:gd name="T7" fmla="*/ 0 h 1007"/>
                  <a:gd name="T8" fmla="*/ 0 w 2753"/>
                  <a:gd name="T9" fmla="*/ 0 h 1007"/>
                  <a:gd name="T10" fmla="*/ 0 w 2753"/>
                  <a:gd name="T11" fmla="*/ 0 h 1007"/>
                  <a:gd name="T12" fmla="*/ 0 w 2753"/>
                  <a:gd name="T13" fmla="*/ 0 h 1007"/>
                  <a:gd name="T14" fmla="*/ 0 w 2753"/>
                  <a:gd name="T15" fmla="*/ 0 h 1007"/>
                  <a:gd name="T16" fmla="*/ 0 w 2753"/>
                  <a:gd name="T17" fmla="*/ 0 h 1007"/>
                  <a:gd name="T18" fmla="*/ 0 w 2753"/>
                  <a:gd name="T19" fmla="*/ 0 h 1007"/>
                  <a:gd name="T20" fmla="*/ 0 w 2753"/>
                  <a:gd name="T21" fmla="*/ 0 h 100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753"/>
                  <a:gd name="T34" fmla="*/ 0 h 1007"/>
                  <a:gd name="T35" fmla="*/ 2753 w 2753"/>
                  <a:gd name="T36" fmla="*/ 1007 h 100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753" h="1007">
                    <a:moveTo>
                      <a:pt x="328" y="998"/>
                    </a:moveTo>
                    <a:lnTo>
                      <a:pt x="328" y="291"/>
                    </a:lnTo>
                    <a:lnTo>
                      <a:pt x="99" y="291"/>
                    </a:lnTo>
                    <a:lnTo>
                      <a:pt x="0" y="24"/>
                    </a:lnTo>
                    <a:lnTo>
                      <a:pt x="2753" y="0"/>
                    </a:lnTo>
                    <a:lnTo>
                      <a:pt x="2684" y="269"/>
                    </a:lnTo>
                    <a:lnTo>
                      <a:pt x="2494" y="269"/>
                    </a:lnTo>
                    <a:lnTo>
                      <a:pt x="2494" y="1007"/>
                    </a:lnTo>
                    <a:lnTo>
                      <a:pt x="511" y="998"/>
                    </a:lnTo>
                    <a:lnTo>
                      <a:pt x="503" y="1007"/>
                    </a:lnTo>
                    <a:lnTo>
                      <a:pt x="328" y="998"/>
                    </a:lnTo>
                    <a:close/>
                  </a:path>
                </a:pathLst>
              </a:custGeom>
              <a:solidFill>
                <a:srgbClr val="FFFFFF"/>
              </a:solidFill>
              <a:ln w="9525">
                <a:noFill/>
                <a:round/>
                <a:headEnd/>
                <a:tailEnd/>
              </a:ln>
            </p:spPr>
            <p:txBody>
              <a:bodyPr/>
              <a:lstStyle/>
              <a:p>
                <a:endParaRPr lang="en-US"/>
              </a:p>
            </p:txBody>
          </p:sp>
          <p:sp>
            <p:nvSpPr>
              <p:cNvPr id="40271" name="Freeform 592"/>
              <p:cNvSpPr>
                <a:spLocks/>
              </p:cNvSpPr>
              <p:nvPr/>
            </p:nvSpPr>
            <p:spPr bwMode="auto">
              <a:xfrm>
                <a:off x="4794" y="2648"/>
                <a:ext cx="130" cy="45"/>
              </a:xfrm>
              <a:custGeom>
                <a:avLst/>
                <a:gdLst>
                  <a:gd name="T0" fmla="*/ 0 w 642"/>
                  <a:gd name="T1" fmla="*/ 0 h 259"/>
                  <a:gd name="T2" fmla="*/ 0 w 642"/>
                  <a:gd name="T3" fmla="*/ 0 h 259"/>
                  <a:gd name="T4" fmla="*/ 0 w 642"/>
                  <a:gd name="T5" fmla="*/ 0 h 259"/>
                  <a:gd name="T6" fmla="*/ 0 w 642"/>
                  <a:gd name="T7" fmla="*/ 0 h 259"/>
                  <a:gd name="T8" fmla="*/ 0 w 642"/>
                  <a:gd name="T9" fmla="*/ 0 h 259"/>
                  <a:gd name="T10" fmla="*/ 0 60000 65536"/>
                  <a:gd name="T11" fmla="*/ 0 60000 65536"/>
                  <a:gd name="T12" fmla="*/ 0 60000 65536"/>
                  <a:gd name="T13" fmla="*/ 0 60000 65536"/>
                  <a:gd name="T14" fmla="*/ 0 60000 65536"/>
                  <a:gd name="T15" fmla="*/ 0 w 642"/>
                  <a:gd name="T16" fmla="*/ 0 h 259"/>
                  <a:gd name="T17" fmla="*/ 642 w 642"/>
                  <a:gd name="T18" fmla="*/ 259 h 259"/>
                </a:gdLst>
                <a:ahLst/>
                <a:cxnLst>
                  <a:cxn ang="T10">
                    <a:pos x="T0" y="T1"/>
                  </a:cxn>
                  <a:cxn ang="T11">
                    <a:pos x="T2" y="T3"/>
                  </a:cxn>
                  <a:cxn ang="T12">
                    <a:pos x="T4" y="T5"/>
                  </a:cxn>
                  <a:cxn ang="T13">
                    <a:pos x="T6" y="T7"/>
                  </a:cxn>
                  <a:cxn ang="T14">
                    <a:pos x="T8" y="T9"/>
                  </a:cxn>
                </a:cxnLst>
                <a:rect l="T15" t="T16" r="T17" b="T18"/>
                <a:pathLst>
                  <a:path w="642" h="259">
                    <a:moveTo>
                      <a:pt x="0" y="15"/>
                    </a:moveTo>
                    <a:lnTo>
                      <a:pt x="69" y="252"/>
                    </a:lnTo>
                    <a:lnTo>
                      <a:pt x="543" y="259"/>
                    </a:lnTo>
                    <a:lnTo>
                      <a:pt x="642" y="0"/>
                    </a:lnTo>
                    <a:lnTo>
                      <a:pt x="0" y="15"/>
                    </a:lnTo>
                    <a:close/>
                  </a:path>
                </a:pathLst>
              </a:custGeom>
              <a:solidFill>
                <a:srgbClr val="C6C6C6"/>
              </a:solidFill>
              <a:ln w="9525">
                <a:noFill/>
                <a:round/>
                <a:headEnd/>
                <a:tailEnd/>
              </a:ln>
            </p:spPr>
            <p:txBody>
              <a:bodyPr/>
              <a:lstStyle/>
              <a:p>
                <a:endParaRPr lang="en-US"/>
              </a:p>
            </p:txBody>
          </p:sp>
          <p:sp>
            <p:nvSpPr>
              <p:cNvPr id="40272" name="Rectangle 593"/>
              <p:cNvSpPr>
                <a:spLocks noChangeArrowheads="1"/>
              </p:cNvSpPr>
              <p:nvPr/>
            </p:nvSpPr>
            <p:spPr bwMode="auto">
              <a:xfrm>
                <a:off x="4428" y="2698"/>
                <a:ext cx="444" cy="12"/>
              </a:xfrm>
              <a:prstGeom prst="rect">
                <a:avLst/>
              </a:prstGeom>
              <a:solidFill>
                <a:srgbClr val="C6C6C6"/>
              </a:solidFill>
              <a:ln w="9525">
                <a:noFill/>
                <a:miter lim="800000"/>
                <a:headEnd/>
                <a:tailEnd/>
              </a:ln>
            </p:spPr>
            <p:txBody>
              <a:bodyPr/>
              <a:lstStyle/>
              <a:p>
                <a:endParaRPr lang="en-US" sz="2400">
                  <a:solidFill>
                    <a:schemeClr val="tx2"/>
                  </a:solidFill>
                  <a:latin typeface="Tahoma" pitchFamily="34" charset="0"/>
                </a:endParaRPr>
              </a:p>
            </p:txBody>
          </p:sp>
          <p:sp>
            <p:nvSpPr>
              <p:cNvPr id="40273" name="Freeform 594"/>
              <p:cNvSpPr>
                <a:spLocks/>
              </p:cNvSpPr>
              <p:nvPr/>
            </p:nvSpPr>
            <p:spPr bwMode="auto">
              <a:xfrm>
                <a:off x="4336" y="2759"/>
                <a:ext cx="92" cy="50"/>
              </a:xfrm>
              <a:custGeom>
                <a:avLst/>
                <a:gdLst>
                  <a:gd name="T0" fmla="*/ 0 w 457"/>
                  <a:gd name="T1" fmla="*/ 0 h 276"/>
                  <a:gd name="T2" fmla="*/ 0 w 457"/>
                  <a:gd name="T3" fmla="*/ 0 h 276"/>
                  <a:gd name="T4" fmla="*/ 0 w 457"/>
                  <a:gd name="T5" fmla="*/ 0 h 276"/>
                  <a:gd name="T6" fmla="*/ 0 w 457"/>
                  <a:gd name="T7" fmla="*/ 0 h 276"/>
                  <a:gd name="T8" fmla="*/ 0 w 457"/>
                  <a:gd name="T9" fmla="*/ 0 h 276"/>
                  <a:gd name="T10" fmla="*/ 0 w 457"/>
                  <a:gd name="T11" fmla="*/ 0 h 276"/>
                  <a:gd name="T12" fmla="*/ 0 w 457"/>
                  <a:gd name="T13" fmla="*/ 0 h 276"/>
                  <a:gd name="T14" fmla="*/ 0 w 457"/>
                  <a:gd name="T15" fmla="*/ 0 h 276"/>
                  <a:gd name="T16" fmla="*/ 0 w 457"/>
                  <a:gd name="T17" fmla="*/ 0 h 276"/>
                  <a:gd name="T18" fmla="*/ 0 w 457"/>
                  <a:gd name="T19" fmla="*/ 0 h 276"/>
                  <a:gd name="T20" fmla="*/ 0 w 457"/>
                  <a:gd name="T21" fmla="*/ 0 h 276"/>
                  <a:gd name="T22" fmla="*/ 0 w 457"/>
                  <a:gd name="T23" fmla="*/ 0 h 2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57"/>
                  <a:gd name="T37" fmla="*/ 0 h 276"/>
                  <a:gd name="T38" fmla="*/ 457 w 457"/>
                  <a:gd name="T39" fmla="*/ 276 h 27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57" h="276">
                    <a:moveTo>
                      <a:pt x="457" y="0"/>
                    </a:moveTo>
                    <a:lnTo>
                      <a:pt x="364" y="0"/>
                    </a:lnTo>
                    <a:lnTo>
                      <a:pt x="290" y="15"/>
                    </a:lnTo>
                    <a:lnTo>
                      <a:pt x="237" y="8"/>
                    </a:lnTo>
                    <a:lnTo>
                      <a:pt x="155" y="0"/>
                    </a:lnTo>
                    <a:lnTo>
                      <a:pt x="133" y="8"/>
                    </a:lnTo>
                    <a:lnTo>
                      <a:pt x="88" y="47"/>
                    </a:lnTo>
                    <a:lnTo>
                      <a:pt x="66" y="84"/>
                    </a:lnTo>
                    <a:lnTo>
                      <a:pt x="43" y="176"/>
                    </a:lnTo>
                    <a:lnTo>
                      <a:pt x="0" y="276"/>
                    </a:lnTo>
                    <a:lnTo>
                      <a:pt x="452" y="276"/>
                    </a:lnTo>
                    <a:lnTo>
                      <a:pt x="457" y="0"/>
                    </a:lnTo>
                    <a:close/>
                  </a:path>
                </a:pathLst>
              </a:custGeom>
              <a:solidFill>
                <a:srgbClr val="FFFFFF"/>
              </a:solidFill>
              <a:ln w="9525">
                <a:noFill/>
                <a:round/>
                <a:headEnd/>
                <a:tailEnd/>
              </a:ln>
            </p:spPr>
            <p:txBody>
              <a:bodyPr/>
              <a:lstStyle/>
              <a:p>
                <a:endParaRPr lang="en-US"/>
              </a:p>
            </p:txBody>
          </p:sp>
          <p:sp>
            <p:nvSpPr>
              <p:cNvPr id="40274" name="Freeform 595"/>
              <p:cNvSpPr>
                <a:spLocks/>
              </p:cNvSpPr>
              <p:nvPr/>
            </p:nvSpPr>
            <p:spPr bwMode="auto">
              <a:xfrm>
                <a:off x="4793" y="2738"/>
                <a:ext cx="175" cy="70"/>
              </a:xfrm>
              <a:custGeom>
                <a:avLst/>
                <a:gdLst>
                  <a:gd name="T0" fmla="*/ 0 w 867"/>
                  <a:gd name="T1" fmla="*/ 0 h 395"/>
                  <a:gd name="T2" fmla="*/ 0 w 867"/>
                  <a:gd name="T3" fmla="*/ 0 h 395"/>
                  <a:gd name="T4" fmla="*/ 0 w 867"/>
                  <a:gd name="T5" fmla="*/ 0 h 395"/>
                  <a:gd name="T6" fmla="*/ 0 w 867"/>
                  <a:gd name="T7" fmla="*/ 0 h 395"/>
                  <a:gd name="T8" fmla="*/ 0 w 867"/>
                  <a:gd name="T9" fmla="*/ 0 h 395"/>
                  <a:gd name="T10" fmla="*/ 0 w 867"/>
                  <a:gd name="T11" fmla="*/ 0 h 395"/>
                  <a:gd name="T12" fmla="*/ 0 w 867"/>
                  <a:gd name="T13" fmla="*/ 0 h 395"/>
                  <a:gd name="T14" fmla="*/ 0 w 867"/>
                  <a:gd name="T15" fmla="*/ 0 h 395"/>
                  <a:gd name="T16" fmla="*/ 0 w 867"/>
                  <a:gd name="T17" fmla="*/ 0 h 395"/>
                  <a:gd name="T18" fmla="*/ 0 w 867"/>
                  <a:gd name="T19" fmla="*/ 0 h 395"/>
                  <a:gd name="T20" fmla="*/ 0 w 867"/>
                  <a:gd name="T21" fmla="*/ 0 h 395"/>
                  <a:gd name="T22" fmla="*/ 0 w 867"/>
                  <a:gd name="T23" fmla="*/ 0 h 395"/>
                  <a:gd name="T24" fmla="*/ 0 w 867"/>
                  <a:gd name="T25" fmla="*/ 0 h 395"/>
                  <a:gd name="T26" fmla="*/ 0 w 867"/>
                  <a:gd name="T27" fmla="*/ 0 h 395"/>
                  <a:gd name="T28" fmla="*/ 0 w 867"/>
                  <a:gd name="T29" fmla="*/ 0 h 39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7"/>
                  <a:gd name="T46" fmla="*/ 0 h 395"/>
                  <a:gd name="T47" fmla="*/ 867 w 867"/>
                  <a:gd name="T48" fmla="*/ 395 h 39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7" h="395">
                    <a:moveTo>
                      <a:pt x="7" y="395"/>
                    </a:moveTo>
                    <a:lnTo>
                      <a:pt x="867" y="395"/>
                    </a:lnTo>
                    <a:lnTo>
                      <a:pt x="852" y="321"/>
                    </a:lnTo>
                    <a:lnTo>
                      <a:pt x="806" y="289"/>
                    </a:lnTo>
                    <a:lnTo>
                      <a:pt x="798" y="220"/>
                    </a:lnTo>
                    <a:lnTo>
                      <a:pt x="751" y="136"/>
                    </a:lnTo>
                    <a:lnTo>
                      <a:pt x="677" y="91"/>
                    </a:lnTo>
                    <a:lnTo>
                      <a:pt x="615" y="30"/>
                    </a:lnTo>
                    <a:lnTo>
                      <a:pt x="531" y="45"/>
                    </a:lnTo>
                    <a:lnTo>
                      <a:pt x="470" y="15"/>
                    </a:lnTo>
                    <a:lnTo>
                      <a:pt x="386" y="0"/>
                    </a:lnTo>
                    <a:lnTo>
                      <a:pt x="393" y="311"/>
                    </a:lnTo>
                    <a:lnTo>
                      <a:pt x="371" y="295"/>
                    </a:lnTo>
                    <a:lnTo>
                      <a:pt x="0" y="302"/>
                    </a:lnTo>
                    <a:lnTo>
                      <a:pt x="7" y="395"/>
                    </a:lnTo>
                    <a:close/>
                  </a:path>
                </a:pathLst>
              </a:custGeom>
              <a:solidFill>
                <a:srgbClr val="FFFFFF"/>
              </a:solidFill>
              <a:ln w="9525">
                <a:noFill/>
                <a:round/>
                <a:headEnd/>
                <a:tailEnd/>
              </a:ln>
            </p:spPr>
            <p:txBody>
              <a:bodyPr/>
              <a:lstStyle/>
              <a:p>
                <a:endParaRPr lang="en-US"/>
              </a:p>
            </p:txBody>
          </p:sp>
          <p:sp>
            <p:nvSpPr>
              <p:cNvPr id="40275" name="Freeform 596"/>
              <p:cNvSpPr>
                <a:spLocks/>
              </p:cNvSpPr>
              <p:nvPr/>
            </p:nvSpPr>
            <p:spPr bwMode="auto">
              <a:xfrm>
                <a:off x="4875" y="2728"/>
                <a:ext cx="99" cy="91"/>
              </a:xfrm>
              <a:custGeom>
                <a:avLst/>
                <a:gdLst>
                  <a:gd name="T0" fmla="*/ 0 w 489"/>
                  <a:gd name="T1" fmla="*/ 0 h 515"/>
                  <a:gd name="T2" fmla="*/ 0 w 489"/>
                  <a:gd name="T3" fmla="*/ 0 h 515"/>
                  <a:gd name="T4" fmla="*/ 0 w 489"/>
                  <a:gd name="T5" fmla="*/ 0 h 515"/>
                  <a:gd name="T6" fmla="*/ 0 w 489"/>
                  <a:gd name="T7" fmla="*/ 0 h 515"/>
                  <a:gd name="T8" fmla="*/ 0 w 489"/>
                  <a:gd name="T9" fmla="*/ 0 h 515"/>
                  <a:gd name="T10" fmla="*/ 0 w 489"/>
                  <a:gd name="T11" fmla="*/ 0 h 515"/>
                  <a:gd name="T12" fmla="*/ 0 w 489"/>
                  <a:gd name="T13" fmla="*/ 0 h 515"/>
                  <a:gd name="T14" fmla="*/ 0 w 489"/>
                  <a:gd name="T15" fmla="*/ 0 h 515"/>
                  <a:gd name="T16" fmla="*/ 0 w 489"/>
                  <a:gd name="T17" fmla="*/ 0 h 515"/>
                  <a:gd name="T18" fmla="*/ 0 w 489"/>
                  <a:gd name="T19" fmla="*/ 0 h 515"/>
                  <a:gd name="T20" fmla="*/ 0 w 489"/>
                  <a:gd name="T21" fmla="*/ 0 h 515"/>
                  <a:gd name="T22" fmla="*/ 0 w 489"/>
                  <a:gd name="T23" fmla="*/ 0 h 515"/>
                  <a:gd name="T24" fmla="*/ 0 w 489"/>
                  <a:gd name="T25" fmla="*/ 0 h 515"/>
                  <a:gd name="T26" fmla="*/ 0 w 489"/>
                  <a:gd name="T27" fmla="*/ 0 h 515"/>
                  <a:gd name="T28" fmla="*/ 0 w 489"/>
                  <a:gd name="T29" fmla="*/ 0 h 515"/>
                  <a:gd name="T30" fmla="*/ 0 w 489"/>
                  <a:gd name="T31" fmla="*/ 0 h 515"/>
                  <a:gd name="T32" fmla="*/ 0 w 489"/>
                  <a:gd name="T33" fmla="*/ 0 h 515"/>
                  <a:gd name="T34" fmla="*/ 0 w 489"/>
                  <a:gd name="T35" fmla="*/ 0 h 515"/>
                  <a:gd name="T36" fmla="*/ 0 w 489"/>
                  <a:gd name="T37" fmla="*/ 0 h 515"/>
                  <a:gd name="T38" fmla="*/ 0 w 489"/>
                  <a:gd name="T39" fmla="*/ 0 h 515"/>
                  <a:gd name="T40" fmla="*/ 0 w 489"/>
                  <a:gd name="T41" fmla="*/ 0 h 515"/>
                  <a:gd name="T42" fmla="*/ 0 w 489"/>
                  <a:gd name="T43" fmla="*/ 0 h 515"/>
                  <a:gd name="T44" fmla="*/ 0 w 489"/>
                  <a:gd name="T45" fmla="*/ 0 h 515"/>
                  <a:gd name="T46" fmla="*/ 0 w 489"/>
                  <a:gd name="T47" fmla="*/ 0 h 515"/>
                  <a:gd name="T48" fmla="*/ 0 w 489"/>
                  <a:gd name="T49" fmla="*/ 0 h 515"/>
                  <a:gd name="T50" fmla="*/ 0 w 489"/>
                  <a:gd name="T51" fmla="*/ 0 h 515"/>
                  <a:gd name="T52" fmla="*/ 0 w 489"/>
                  <a:gd name="T53" fmla="*/ 0 h 515"/>
                  <a:gd name="T54" fmla="*/ 0 w 489"/>
                  <a:gd name="T55" fmla="*/ 0 h 515"/>
                  <a:gd name="T56" fmla="*/ 0 w 489"/>
                  <a:gd name="T57" fmla="*/ 0 h 515"/>
                  <a:gd name="T58" fmla="*/ 0 w 489"/>
                  <a:gd name="T59" fmla="*/ 0 h 515"/>
                  <a:gd name="T60" fmla="*/ 0 w 489"/>
                  <a:gd name="T61" fmla="*/ 0 h 515"/>
                  <a:gd name="T62" fmla="*/ 0 w 489"/>
                  <a:gd name="T63" fmla="*/ 0 h 515"/>
                  <a:gd name="T64" fmla="*/ 0 w 489"/>
                  <a:gd name="T65" fmla="*/ 0 h 515"/>
                  <a:gd name="T66" fmla="*/ 0 w 489"/>
                  <a:gd name="T67" fmla="*/ 0 h 515"/>
                  <a:gd name="T68" fmla="*/ 0 w 489"/>
                  <a:gd name="T69" fmla="*/ 0 h 515"/>
                  <a:gd name="T70" fmla="*/ 0 w 489"/>
                  <a:gd name="T71" fmla="*/ 0 h 515"/>
                  <a:gd name="T72" fmla="*/ 0 w 489"/>
                  <a:gd name="T73" fmla="*/ 0 h 515"/>
                  <a:gd name="T74" fmla="*/ 0 w 489"/>
                  <a:gd name="T75" fmla="*/ 0 h 515"/>
                  <a:gd name="T76" fmla="*/ 0 w 489"/>
                  <a:gd name="T77" fmla="*/ 0 h 5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89"/>
                  <a:gd name="T118" fmla="*/ 0 h 515"/>
                  <a:gd name="T119" fmla="*/ 489 w 489"/>
                  <a:gd name="T120" fmla="*/ 515 h 51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89" h="515">
                    <a:moveTo>
                      <a:pt x="487" y="399"/>
                    </a:moveTo>
                    <a:lnTo>
                      <a:pt x="483" y="377"/>
                    </a:lnTo>
                    <a:lnTo>
                      <a:pt x="478" y="356"/>
                    </a:lnTo>
                    <a:lnTo>
                      <a:pt x="470" y="336"/>
                    </a:lnTo>
                    <a:lnTo>
                      <a:pt x="459" y="319"/>
                    </a:lnTo>
                    <a:lnTo>
                      <a:pt x="448" y="304"/>
                    </a:lnTo>
                    <a:lnTo>
                      <a:pt x="435" y="291"/>
                    </a:lnTo>
                    <a:lnTo>
                      <a:pt x="420" y="280"/>
                    </a:lnTo>
                    <a:lnTo>
                      <a:pt x="403" y="272"/>
                    </a:lnTo>
                    <a:lnTo>
                      <a:pt x="403" y="261"/>
                    </a:lnTo>
                    <a:lnTo>
                      <a:pt x="403" y="250"/>
                    </a:lnTo>
                    <a:lnTo>
                      <a:pt x="403" y="239"/>
                    </a:lnTo>
                    <a:lnTo>
                      <a:pt x="401" y="226"/>
                    </a:lnTo>
                    <a:lnTo>
                      <a:pt x="392" y="179"/>
                    </a:lnTo>
                    <a:lnTo>
                      <a:pt x="377" y="140"/>
                    </a:lnTo>
                    <a:lnTo>
                      <a:pt x="355" y="105"/>
                    </a:lnTo>
                    <a:lnTo>
                      <a:pt x="329" y="77"/>
                    </a:lnTo>
                    <a:lnTo>
                      <a:pt x="297" y="56"/>
                    </a:lnTo>
                    <a:lnTo>
                      <a:pt x="261" y="45"/>
                    </a:lnTo>
                    <a:lnTo>
                      <a:pt x="226" y="41"/>
                    </a:lnTo>
                    <a:lnTo>
                      <a:pt x="187" y="47"/>
                    </a:lnTo>
                    <a:lnTo>
                      <a:pt x="178" y="50"/>
                    </a:lnTo>
                    <a:lnTo>
                      <a:pt x="168" y="54"/>
                    </a:lnTo>
                    <a:lnTo>
                      <a:pt x="157" y="58"/>
                    </a:lnTo>
                    <a:lnTo>
                      <a:pt x="148" y="64"/>
                    </a:lnTo>
                    <a:lnTo>
                      <a:pt x="136" y="47"/>
                    </a:lnTo>
                    <a:lnTo>
                      <a:pt x="123" y="32"/>
                    </a:lnTo>
                    <a:lnTo>
                      <a:pt x="110" y="19"/>
                    </a:lnTo>
                    <a:lnTo>
                      <a:pt x="94" y="9"/>
                    </a:lnTo>
                    <a:lnTo>
                      <a:pt x="77" y="4"/>
                    </a:lnTo>
                    <a:lnTo>
                      <a:pt x="60" y="0"/>
                    </a:lnTo>
                    <a:lnTo>
                      <a:pt x="41" y="0"/>
                    </a:lnTo>
                    <a:lnTo>
                      <a:pt x="23" y="4"/>
                    </a:lnTo>
                    <a:lnTo>
                      <a:pt x="17" y="6"/>
                    </a:lnTo>
                    <a:lnTo>
                      <a:pt x="12" y="8"/>
                    </a:lnTo>
                    <a:lnTo>
                      <a:pt x="6" y="9"/>
                    </a:lnTo>
                    <a:lnTo>
                      <a:pt x="0" y="11"/>
                    </a:lnTo>
                    <a:lnTo>
                      <a:pt x="10" y="93"/>
                    </a:lnTo>
                    <a:lnTo>
                      <a:pt x="28" y="92"/>
                    </a:lnTo>
                    <a:lnTo>
                      <a:pt x="45" y="92"/>
                    </a:lnTo>
                    <a:lnTo>
                      <a:pt x="62" y="95"/>
                    </a:lnTo>
                    <a:lnTo>
                      <a:pt x="77" y="103"/>
                    </a:lnTo>
                    <a:lnTo>
                      <a:pt x="92" y="112"/>
                    </a:lnTo>
                    <a:lnTo>
                      <a:pt x="105" y="123"/>
                    </a:lnTo>
                    <a:lnTo>
                      <a:pt x="118" y="138"/>
                    </a:lnTo>
                    <a:lnTo>
                      <a:pt x="127" y="155"/>
                    </a:lnTo>
                    <a:lnTo>
                      <a:pt x="136" y="149"/>
                    </a:lnTo>
                    <a:lnTo>
                      <a:pt x="148" y="146"/>
                    </a:lnTo>
                    <a:lnTo>
                      <a:pt x="157" y="142"/>
                    </a:lnTo>
                    <a:lnTo>
                      <a:pt x="166" y="138"/>
                    </a:lnTo>
                    <a:lnTo>
                      <a:pt x="206" y="133"/>
                    </a:lnTo>
                    <a:lnTo>
                      <a:pt x="241" y="136"/>
                    </a:lnTo>
                    <a:lnTo>
                      <a:pt x="276" y="147"/>
                    </a:lnTo>
                    <a:lnTo>
                      <a:pt x="308" y="168"/>
                    </a:lnTo>
                    <a:lnTo>
                      <a:pt x="334" y="196"/>
                    </a:lnTo>
                    <a:lnTo>
                      <a:pt x="357" y="231"/>
                    </a:lnTo>
                    <a:lnTo>
                      <a:pt x="372" y="271"/>
                    </a:lnTo>
                    <a:lnTo>
                      <a:pt x="381" y="317"/>
                    </a:lnTo>
                    <a:lnTo>
                      <a:pt x="383" y="328"/>
                    </a:lnTo>
                    <a:lnTo>
                      <a:pt x="383" y="340"/>
                    </a:lnTo>
                    <a:lnTo>
                      <a:pt x="383" y="353"/>
                    </a:lnTo>
                    <a:lnTo>
                      <a:pt x="381" y="364"/>
                    </a:lnTo>
                    <a:lnTo>
                      <a:pt x="398" y="371"/>
                    </a:lnTo>
                    <a:lnTo>
                      <a:pt x="413" y="383"/>
                    </a:lnTo>
                    <a:lnTo>
                      <a:pt x="426" y="394"/>
                    </a:lnTo>
                    <a:lnTo>
                      <a:pt x="439" y="409"/>
                    </a:lnTo>
                    <a:lnTo>
                      <a:pt x="448" y="427"/>
                    </a:lnTo>
                    <a:lnTo>
                      <a:pt x="457" y="446"/>
                    </a:lnTo>
                    <a:lnTo>
                      <a:pt x="463" y="466"/>
                    </a:lnTo>
                    <a:lnTo>
                      <a:pt x="467" y="489"/>
                    </a:lnTo>
                    <a:lnTo>
                      <a:pt x="469" y="496"/>
                    </a:lnTo>
                    <a:lnTo>
                      <a:pt x="469" y="502"/>
                    </a:lnTo>
                    <a:lnTo>
                      <a:pt x="469" y="507"/>
                    </a:lnTo>
                    <a:lnTo>
                      <a:pt x="469" y="515"/>
                    </a:lnTo>
                    <a:lnTo>
                      <a:pt x="480" y="487"/>
                    </a:lnTo>
                    <a:lnTo>
                      <a:pt x="487" y="459"/>
                    </a:lnTo>
                    <a:lnTo>
                      <a:pt x="489" y="429"/>
                    </a:lnTo>
                    <a:lnTo>
                      <a:pt x="487" y="399"/>
                    </a:lnTo>
                    <a:close/>
                  </a:path>
                </a:pathLst>
              </a:custGeom>
              <a:solidFill>
                <a:srgbClr val="000000"/>
              </a:solidFill>
              <a:ln w="9525">
                <a:noFill/>
                <a:round/>
                <a:headEnd/>
                <a:tailEnd/>
              </a:ln>
            </p:spPr>
            <p:txBody>
              <a:bodyPr/>
              <a:lstStyle/>
              <a:p>
                <a:endParaRPr lang="en-US"/>
              </a:p>
            </p:txBody>
          </p:sp>
          <p:sp>
            <p:nvSpPr>
              <p:cNvPr id="40276" name="Rectangle 597"/>
              <p:cNvSpPr>
                <a:spLocks noChangeArrowheads="1"/>
              </p:cNvSpPr>
              <p:nvPr/>
            </p:nvSpPr>
            <p:spPr bwMode="auto">
              <a:xfrm>
                <a:off x="4369" y="2650"/>
                <a:ext cx="433" cy="9"/>
              </a:xfrm>
              <a:prstGeom prst="rect">
                <a:avLst/>
              </a:prstGeom>
              <a:solidFill>
                <a:srgbClr val="C6C6C6"/>
              </a:solidFill>
              <a:ln w="9525">
                <a:noFill/>
                <a:miter lim="800000"/>
                <a:headEnd/>
                <a:tailEnd/>
              </a:ln>
            </p:spPr>
            <p:txBody>
              <a:bodyPr/>
              <a:lstStyle/>
              <a:p>
                <a:endParaRPr lang="en-US" sz="2400">
                  <a:solidFill>
                    <a:schemeClr val="tx2"/>
                  </a:solidFill>
                  <a:latin typeface="Tahoma" pitchFamily="34" charset="0"/>
                </a:endParaRPr>
              </a:p>
            </p:txBody>
          </p:sp>
          <p:sp>
            <p:nvSpPr>
              <p:cNvPr id="40277" name="Rectangle 598"/>
              <p:cNvSpPr>
                <a:spLocks noChangeArrowheads="1"/>
              </p:cNvSpPr>
              <p:nvPr/>
            </p:nvSpPr>
            <p:spPr bwMode="auto">
              <a:xfrm>
                <a:off x="4448" y="2794"/>
                <a:ext cx="110" cy="12"/>
              </a:xfrm>
              <a:prstGeom prst="rect">
                <a:avLst/>
              </a:prstGeom>
              <a:solidFill>
                <a:srgbClr val="DDDDDD"/>
              </a:solidFill>
              <a:ln w="9525">
                <a:noFill/>
                <a:miter lim="800000"/>
                <a:headEnd/>
                <a:tailEnd/>
              </a:ln>
            </p:spPr>
            <p:txBody>
              <a:bodyPr/>
              <a:lstStyle/>
              <a:p>
                <a:endParaRPr lang="en-US" sz="2400">
                  <a:solidFill>
                    <a:schemeClr val="tx2"/>
                  </a:solidFill>
                  <a:latin typeface="Tahoma" pitchFamily="34" charset="0"/>
                </a:endParaRPr>
              </a:p>
            </p:txBody>
          </p:sp>
          <p:sp>
            <p:nvSpPr>
              <p:cNvPr id="40278" name="Freeform 599"/>
              <p:cNvSpPr>
                <a:spLocks/>
              </p:cNvSpPr>
              <p:nvPr/>
            </p:nvSpPr>
            <p:spPr bwMode="auto">
              <a:xfrm>
                <a:off x="4346" y="2645"/>
                <a:ext cx="585" cy="7"/>
              </a:xfrm>
              <a:custGeom>
                <a:avLst/>
                <a:gdLst>
                  <a:gd name="T0" fmla="*/ 0 w 2890"/>
                  <a:gd name="T1" fmla="*/ 0 h 43"/>
                  <a:gd name="T2" fmla="*/ 0 w 2890"/>
                  <a:gd name="T3" fmla="*/ 0 h 43"/>
                  <a:gd name="T4" fmla="*/ 0 w 2890"/>
                  <a:gd name="T5" fmla="*/ 0 h 43"/>
                  <a:gd name="T6" fmla="*/ 0 w 2890"/>
                  <a:gd name="T7" fmla="*/ 0 h 43"/>
                  <a:gd name="T8" fmla="*/ 0 w 2890"/>
                  <a:gd name="T9" fmla="*/ 0 h 43"/>
                  <a:gd name="T10" fmla="*/ 0 60000 65536"/>
                  <a:gd name="T11" fmla="*/ 0 60000 65536"/>
                  <a:gd name="T12" fmla="*/ 0 60000 65536"/>
                  <a:gd name="T13" fmla="*/ 0 60000 65536"/>
                  <a:gd name="T14" fmla="*/ 0 60000 65536"/>
                  <a:gd name="T15" fmla="*/ 0 w 2890"/>
                  <a:gd name="T16" fmla="*/ 0 h 43"/>
                  <a:gd name="T17" fmla="*/ 2890 w 2890"/>
                  <a:gd name="T18" fmla="*/ 43 h 43"/>
                </a:gdLst>
                <a:ahLst/>
                <a:cxnLst>
                  <a:cxn ang="T10">
                    <a:pos x="T0" y="T1"/>
                  </a:cxn>
                  <a:cxn ang="T11">
                    <a:pos x="T2" y="T3"/>
                  </a:cxn>
                  <a:cxn ang="T12">
                    <a:pos x="T4" y="T5"/>
                  </a:cxn>
                  <a:cxn ang="T13">
                    <a:pos x="T6" y="T7"/>
                  </a:cxn>
                  <a:cxn ang="T14">
                    <a:pos x="T8" y="T9"/>
                  </a:cxn>
                </a:cxnLst>
                <a:rect l="T15" t="T16" r="T17" b="T18"/>
                <a:pathLst>
                  <a:path w="2890" h="43">
                    <a:moveTo>
                      <a:pt x="2875" y="43"/>
                    </a:moveTo>
                    <a:lnTo>
                      <a:pt x="2890" y="0"/>
                    </a:lnTo>
                    <a:lnTo>
                      <a:pt x="0" y="0"/>
                    </a:lnTo>
                    <a:lnTo>
                      <a:pt x="20" y="43"/>
                    </a:lnTo>
                    <a:lnTo>
                      <a:pt x="2875" y="43"/>
                    </a:lnTo>
                    <a:close/>
                  </a:path>
                </a:pathLst>
              </a:custGeom>
              <a:solidFill>
                <a:srgbClr val="000000"/>
              </a:solidFill>
              <a:ln w="9525">
                <a:noFill/>
                <a:round/>
                <a:headEnd/>
                <a:tailEnd/>
              </a:ln>
            </p:spPr>
            <p:txBody>
              <a:bodyPr/>
              <a:lstStyle/>
              <a:p>
                <a:endParaRPr lang="en-US"/>
              </a:p>
            </p:txBody>
          </p:sp>
          <p:sp>
            <p:nvSpPr>
              <p:cNvPr id="40279" name="Rectangle 600"/>
              <p:cNvSpPr>
                <a:spLocks noChangeArrowheads="1"/>
              </p:cNvSpPr>
              <p:nvPr/>
            </p:nvSpPr>
            <p:spPr bwMode="auto">
              <a:xfrm>
                <a:off x="4385" y="2692"/>
                <a:ext cx="524" cy="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80" name="Rectangle 601"/>
              <p:cNvSpPr>
                <a:spLocks noChangeArrowheads="1"/>
              </p:cNvSpPr>
              <p:nvPr/>
            </p:nvSpPr>
            <p:spPr bwMode="auto">
              <a:xfrm>
                <a:off x="4655" y="2716"/>
                <a:ext cx="80" cy="69"/>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81" name="Rectangle 602"/>
              <p:cNvSpPr>
                <a:spLocks noChangeArrowheads="1"/>
              </p:cNvSpPr>
              <p:nvPr/>
            </p:nvSpPr>
            <p:spPr bwMode="auto">
              <a:xfrm>
                <a:off x="4460" y="2716"/>
                <a:ext cx="80" cy="69"/>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82" name="Freeform 603"/>
              <p:cNvSpPr>
                <a:spLocks/>
              </p:cNvSpPr>
              <p:nvPr/>
            </p:nvSpPr>
            <p:spPr bwMode="auto">
              <a:xfrm>
                <a:off x="4391" y="2816"/>
                <a:ext cx="514" cy="12"/>
              </a:xfrm>
              <a:custGeom>
                <a:avLst/>
                <a:gdLst>
                  <a:gd name="T0" fmla="*/ 0 w 2535"/>
                  <a:gd name="T1" fmla="*/ 0 h 69"/>
                  <a:gd name="T2" fmla="*/ 0 w 2535"/>
                  <a:gd name="T3" fmla="*/ 0 h 69"/>
                  <a:gd name="T4" fmla="*/ 0 w 2535"/>
                  <a:gd name="T5" fmla="*/ 0 h 69"/>
                  <a:gd name="T6" fmla="*/ 0 w 2535"/>
                  <a:gd name="T7" fmla="*/ 0 h 69"/>
                  <a:gd name="T8" fmla="*/ 0 60000 65536"/>
                  <a:gd name="T9" fmla="*/ 0 60000 65536"/>
                  <a:gd name="T10" fmla="*/ 0 60000 65536"/>
                  <a:gd name="T11" fmla="*/ 0 60000 65536"/>
                  <a:gd name="T12" fmla="*/ 0 w 2535"/>
                  <a:gd name="T13" fmla="*/ 0 h 69"/>
                  <a:gd name="T14" fmla="*/ 2535 w 2535"/>
                  <a:gd name="T15" fmla="*/ 69 h 69"/>
                </a:gdLst>
                <a:ahLst/>
                <a:cxnLst>
                  <a:cxn ang="T8">
                    <a:pos x="T0" y="T1"/>
                  </a:cxn>
                  <a:cxn ang="T9">
                    <a:pos x="T2" y="T3"/>
                  </a:cxn>
                  <a:cxn ang="T10">
                    <a:pos x="T4" y="T5"/>
                  </a:cxn>
                  <a:cxn ang="T11">
                    <a:pos x="T6" y="T7"/>
                  </a:cxn>
                </a:cxnLst>
                <a:rect l="T12" t="T13" r="T14" b="T15"/>
                <a:pathLst>
                  <a:path w="2535" h="69">
                    <a:moveTo>
                      <a:pt x="2535" y="36"/>
                    </a:moveTo>
                    <a:lnTo>
                      <a:pt x="0" y="0"/>
                    </a:lnTo>
                    <a:lnTo>
                      <a:pt x="0" y="69"/>
                    </a:lnTo>
                    <a:lnTo>
                      <a:pt x="2535" y="36"/>
                    </a:lnTo>
                    <a:close/>
                  </a:path>
                </a:pathLst>
              </a:custGeom>
              <a:solidFill>
                <a:srgbClr val="000000"/>
              </a:solidFill>
              <a:ln w="9525">
                <a:noFill/>
                <a:round/>
                <a:headEnd/>
                <a:tailEnd/>
              </a:ln>
            </p:spPr>
            <p:txBody>
              <a:bodyPr/>
              <a:lstStyle/>
              <a:p>
                <a:endParaRPr lang="en-US"/>
              </a:p>
            </p:txBody>
          </p:sp>
          <p:sp>
            <p:nvSpPr>
              <p:cNvPr id="40283" name="Rectangle 604"/>
              <p:cNvSpPr>
                <a:spLocks noChangeArrowheads="1"/>
              </p:cNvSpPr>
              <p:nvPr/>
            </p:nvSpPr>
            <p:spPr bwMode="auto">
              <a:xfrm>
                <a:off x="4299" y="2835"/>
                <a:ext cx="336" cy="1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84" name="Rectangle 605"/>
              <p:cNvSpPr>
                <a:spLocks noChangeArrowheads="1"/>
              </p:cNvSpPr>
              <p:nvPr/>
            </p:nvSpPr>
            <p:spPr bwMode="auto">
              <a:xfrm>
                <a:off x="4428" y="2705"/>
                <a:ext cx="12" cy="10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85" name="Rectangle 606"/>
              <p:cNvSpPr>
                <a:spLocks noChangeArrowheads="1"/>
              </p:cNvSpPr>
              <p:nvPr/>
            </p:nvSpPr>
            <p:spPr bwMode="auto">
              <a:xfrm>
                <a:off x="4864" y="2703"/>
                <a:ext cx="12" cy="9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86" name="Rectangle 607"/>
              <p:cNvSpPr>
                <a:spLocks noChangeArrowheads="1"/>
              </p:cNvSpPr>
              <p:nvPr/>
            </p:nvSpPr>
            <p:spPr bwMode="auto">
              <a:xfrm>
                <a:off x="4601" y="2716"/>
                <a:ext cx="38" cy="9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87" name="Rectangle 608"/>
              <p:cNvSpPr>
                <a:spLocks noChangeArrowheads="1"/>
              </p:cNvSpPr>
              <p:nvPr/>
            </p:nvSpPr>
            <p:spPr bwMode="auto">
              <a:xfrm>
                <a:off x="4557" y="2716"/>
                <a:ext cx="37" cy="9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88" name="Rectangle 609"/>
              <p:cNvSpPr>
                <a:spLocks noChangeArrowheads="1"/>
              </p:cNvSpPr>
              <p:nvPr/>
            </p:nvSpPr>
            <p:spPr bwMode="auto">
              <a:xfrm>
                <a:off x="4651" y="2804"/>
                <a:ext cx="299" cy="5"/>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89" name="Freeform 610"/>
              <p:cNvSpPr>
                <a:spLocks/>
              </p:cNvSpPr>
              <p:nvPr/>
            </p:nvSpPr>
            <p:spPr bwMode="auto">
              <a:xfrm>
                <a:off x="4422" y="2632"/>
                <a:ext cx="432" cy="8"/>
              </a:xfrm>
              <a:custGeom>
                <a:avLst/>
                <a:gdLst>
                  <a:gd name="T0" fmla="*/ 0 w 2136"/>
                  <a:gd name="T1" fmla="*/ 0 h 45"/>
                  <a:gd name="T2" fmla="*/ 0 w 2136"/>
                  <a:gd name="T3" fmla="*/ 0 h 45"/>
                  <a:gd name="T4" fmla="*/ 0 w 2136"/>
                  <a:gd name="T5" fmla="*/ 0 h 45"/>
                  <a:gd name="T6" fmla="*/ 0 w 2136"/>
                  <a:gd name="T7" fmla="*/ 0 h 45"/>
                  <a:gd name="T8" fmla="*/ 0 w 2136"/>
                  <a:gd name="T9" fmla="*/ 0 h 45"/>
                  <a:gd name="T10" fmla="*/ 0 60000 65536"/>
                  <a:gd name="T11" fmla="*/ 0 60000 65536"/>
                  <a:gd name="T12" fmla="*/ 0 60000 65536"/>
                  <a:gd name="T13" fmla="*/ 0 60000 65536"/>
                  <a:gd name="T14" fmla="*/ 0 60000 65536"/>
                  <a:gd name="T15" fmla="*/ 0 w 2136"/>
                  <a:gd name="T16" fmla="*/ 0 h 45"/>
                  <a:gd name="T17" fmla="*/ 2136 w 2136"/>
                  <a:gd name="T18" fmla="*/ 45 h 45"/>
                </a:gdLst>
                <a:ahLst/>
                <a:cxnLst>
                  <a:cxn ang="T10">
                    <a:pos x="T0" y="T1"/>
                  </a:cxn>
                  <a:cxn ang="T11">
                    <a:pos x="T2" y="T3"/>
                  </a:cxn>
                  <a:cxn ang="T12">
                    <a:pos x="T4" y="T5"/>
                  </a:cxn>
                  <a:cxn ang="T13">
                    <a:pos x="T6" y="T7"/>
                  </a:cxn>
                  <a:cxn ang="T14">
                    <a:pos x="T8" y="T9"/>
                  </a:cxn>
                </a:cxnLst>
                <a:rect l="T15" t="T16" r="T17" b="T18"/>
                <a:pathLst>
                  <a:path w="2136" h="45">
                    <a:moveTo>
                      <a:pt x="2136" y="45"/>
                    </a:moveTo>
                    <a:lnTo>
                      <a:pt x="2074" y="0"/>
                    </a:lnTo>
                    <a:lnTo>
                      <a:pt x="54" y="0"/>
                    </a:lnTo>
                    <a:lnTo>
                      <a:pt x="0" y="45"/>
                    </a:lnTo>
                    <a:lnTo>
                      <a:pt x="2136" y="45"/>
                    </a:lnTo>
                    <a:close/>
                  </a:path>
                </a:pathLst>
              </a:custGeom>
              <a:solidFill>
                <a:srgbClr val="000000"/>
              </a:solidFill>
              <a:ln w="9525">
                <a:noFill/>
                <a:round/>
                <a:headEnd/>
                <a:tailEnd/>
              </a:ln>
            </p:spPr>
            <p:txBody>
              <a:bodyPr/>
              <a:lstStyle/>
              <a:p>
                <a:endParaRPr lang="en-US"/>
              </a:p>
            </p:txBody>
          </p:sp>
          <p:sp>
            <p:nvSpPr>
              <p:cNvPr id="40290" name="Freeform 611"/>
              <p:cNvSpPr>
                <a:spLocks/>
              </p:cNvSpPr>
              <p:nvPr/>
            </p:nvSpPr>
            <p:spPr bwMode="auto">
              <a:xfrm>
                <a:off x="4324" y="2804"/>
                <a:ext cx="219" cy="7"/>
              </a:xfrm>
              <a:custGeom>
                <a:avLst/>
                <a:gdLst>
                  <a:gd name="T0" fmla="*/ 0 w 1082"/>
                  <a:gd name="T1" fmla="*/ 0 h 41"/>
                  <a:gd name="T2" fmla="*/ 0 w 1082"/>
                  <a:gd name="T3" fmla="*/ 0 h 41"/>
                  <a:gd name="T4" fmla="*/ 0 w 1082"/>
                  <a:gd name="T5" fmla="*/ 0 h 41"/>
                  <a:gd name="T6" fmla="*/ 0 w 1082"/>
                  <a:gd name="T7" fmla="*/ 0 h 41"/>
                  <a:gd name="T8" fmla="*/ 0 60000 65536"/>
                  <a:gd name="T9" fmla="*/ 0 60000 65536"/>
                  <a:gd name="T10" fmla="*/ 0 60000 65536"/>
                  <a:gd name="T11" fmla="*/ 0 60000 65536"/>
                  <a:gd name="T12" fmla="*/ 0 w 1082"/>
                  <a:gd name="T13" fmla="*/ 0 h 41"/>
                  <a:gd name="T14" fmla="*/ 1082 w 1082"/>
                  <a:gd name="T15" fmla="*/ 41 h 41"/>
                </a:gdLst>
                <a:ahLst/>
                <a:cxnLst>
                  <a:cxn ang="T8">
                    <a:pos x="T0" y="T1"/>
                  </a:cxn>
                  <a:cxn ang="T9">
                    <a:pos x="T2" y="T3"/>
                  </a:cxn>
                  <a:cxn ang="T10">
                    <a:pos x="T4" y="T5"/>
                  </a:cxn>
                  <a:cxn ang="T11">
                    <a:pos x="T6" y="T7"/>
                  </a:cxn>
                </a:cxnLst>
                <a:rect l="T12" t="T13" r="T14" b="T15"/>
                <a:pathLst>
                  <a:path w="1082" h="41">
                    <a:moveTo>
                      <a:pt x="1082" y="19"/>
                    </a:moveTo>
                    <a:lnTo>
                      <a:pt x="0" y="0"/>
                    </a:lnTo>
                    <a:lnTo>
                      <a:pt x="0" y="41"/>
                    </a:lnTo>
                    <a:lnTo>
                      <a:pt x="1082" y="19"/>
                    </a:lnTo>
                    <a:close/>
                  </a:path>
                </a:pathLst>
              </a:custGeom>
              <a:solidFill>
                <a:srgbClr val="000000"/>
              </a:solidFill>
              <a:ln w="9525">
                <a:noFill/>
                <a:round/>
                <a:headEnd/>
                <a:tailEnd/>
              </a:ln>
            </p:spPr>
            <p:txBody>
              <a:bodyPr/>
              <a:lstStyle/>
              <a:p>
                <a:endParaRPr lang="en-US"/>
              </a:p>
            </p:txBody>
          </p:sp>
          <p:sp>
            <p:nvSpPr>
              <p:cNvPr id="40291" name="Rectangle 612"/>
              <p:cNvSpPr>
                <a:spLocks noChangeArrowheads="1"/>
              </p:cNvSpPr>
              <p:nvPr/>
            </p:nvSpPr>
            <p:spPr bwMode="auto">
              <a:xfrm>
                <a:off x="4466" y="2721"/>
                <a:ext cx="28" cy="55"/>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292" name="Rectangle 613"/>
              <p:cNvSpPr>
                <a:spLocks noChangeArrowheads="1"/>
              </p:cNvSpPr>
              <p:nvPr/>
            </p:nvSpPr>
            <p:spPr bwMode="auto">
              <a:xfrm>
                <a:off x="4664" y="2721"/>
                <a:ext cx="28" cy="55"/>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293" name="Rectangle 614"/>
              <p:cNvSpPr>
                <a:spLocks noChangeArrowheads="1"/>
              </p:cNvSpPr>
              <p:nvPr/>
            </p:nvSpPr>
            <p:spPr bwMode="auto">
              <a:xfrm>
                <a:off x="4607" y="2749"/>
                <a:ext cx="4" cy="24"/>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294" name="Rectangle 615"/>
              <p:cNvSpPr>
                <a:spLocks noChangeArrowheads="1"/>
              </p:cNvSpPr>
              <p:nvPr/>
            </p:nvSpPr>
            <p:spPr bwMode="auto">
              <a:xfrm>
                <a:off x="4582" y="2749"/>
                <a:ext cx="4" cy="24"/>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295" name="Freeform 616"/>
              <p:cNvSpPr>
                <a:spLocks/>
              </p:cNvSpPr>
              <p:nvPr/>
            </p:nvSpPr>
            <p:spPr bwMode="auto">
              <a:xfrm>
                <a:off x="4331" y="2748"/>
                <a:ext cx="96" cy="67"/>
              </a:xfrm>
              <a:custGeom>
                <a:avLst/>
                <a:gdLst>
                  <a:gd name="T0" fmla="*/ 0 w 474"/>
                  <a:gd name="T1" fmla="*/ 0 h 379"/>
                  <a:gd name="T2" fmla="*/ 0 w 474"/>
                  <a:gd name="T3" fmla="*/ 0 h 379"/>
                  <a:gd name="T4" fmla="*/ 0 w 474"/>
                  <a:gd name="T5" fmla="*/ 0 h 379"/>
                  <a:gd name="T6" fmla="*/ 0 w 474"/>
                  <a:gd name="T7" fmla="*/ 0 h 379"/>
                  <a:gd name="T8" fmla="*/ 0 w 474"/>
                  <a:gd name="T9" fmla="*/ 0 h 379"/>
                  <a:gd name="T10" fmla="*/ 0 w 474"/>
                  <a:gd name="T11" fmla="*/ 0 h 379"/>
                  <a:gd name="T12" fmla="*/ 0 w 474"/>
                  <a:gd name="T13" fmla="*/ 0 h 379"/>
                  <a:gd name="T14" fmla="*/ 0 w 474"/>
                  <a:gd name="T15" fmla="*/ 0 h 379"/>
                  <a:gd name="T16" fmla="*/ 0 w 474"/>
                  <a:gd name="T17" fmla="*/ 0 h 379"/>
                  <a:gd name="T18" fmla="*/ 0 w 474"/>
                  <a:gd name="T19" fmla="*/ 0 h 379"/>
                  <a:gd name="T20" fmla="*/ 0 w 474"/>
                  <a:gd name="T21" fmla="*/ 0 h 379"/>
                  <a:gd name="T22" fmla="*/ 0 w 474"/>
                  <a:gd name="T23" fmla="*/ 0 h 379"/>
                  <a:gd name="T24" fmla="*/ 0 w 474"/>
                  <a:gd name="T25" fmla="*/ 0 h 379"/>
                  <a:gd name="T26" fmla="*/ 0 w 474"/>
                  <a:gd name="T27" fmla="*/ 0 h 379"/>
                  <a:gd name="T28" fmla="*/ 0 w 474"/>
                  <a:gd name="T29" fmla="*/ 0 h 379"/>
                  <a:gd name="T30" fmla="*/ 0 w 474"/>
                  <a:gd name="T31" fmla="*/ 0 h 379"/>
                  <a:gd name="T32" fmla="*/ 0 w 474"/>
                  <a:gd name="T33" fmla="*/ 0 h 379"/>
                  <a:gd name="T34" fmla="*/ 0 w 474"/>
                  <a:gd name="T35" fmla="*/ 0 h 379"/>
                  <a:gd name="T36" fmla="*/ 0 w 474"/>
                  <a:gd name="T37" fmla="*/ 0 h 379"/>
                  <a:gd name="T38" fmla="*/ 0 w 474"/>
                  <a:gd name="T39" fmla="*/ 0 h 379"/>
                  <a:gd name="T40" fmla="*/ 0 w 474"/>
                  <a:gd name="T41" fmla="*/ 0 h 379"/>
                  <a:gd name="T42" fmla="*/ 0 w 474"/>
                  <a:gd name="T43" fmla="*/ 0 h 379"/>
                  <a:gd name="T44" fmla="*/ 0 w 474"/>
                  <a:gd name="T45" fmla="*/ 0 h 379"/>
                  <a:gd name="T46" fmla="*/ 0 w 474"/>
                  <a:gd name="T47" fmla="*/ 0 h 379"/>
                  <a:gd name="T48" fmla="*/ 0 w 474"/>
                  <a:gd name="T49" fmla="*/ 0 h 379"/>
                  <a:gd name="T50" fmla="*/ 0 w 474"/>
                  <a:gd name="T51" fmla="*/ 0 h 379"/>
                  <a:gd name="T52" fmla="*/ 0 w 474"/>
                  <a:gd name="T53" fmla="*/ 0 h 379"/>
                  <a:gd name="T54" fmla="*/ 0 w 474"/>
                  <a:gd name="T55" fmla="*/ 0 h 379"/>
                  <a:gd name="T56" fmla="*/ 0 w 474"/>
                  <a:gd name="T57" fmla="*/ 0 h 379"/>
                  <a:gd name="T58" fmla="*/ 0 w 474"/>
                  <a:gd name="T59" fmla="*/ 0 h 379"/>
                  <a:gd name="T60" fmla="*/ 0 w 474"/>
                  <a:gd name="T61" fmla="*/ 0 h 379"/>
                  <a:gd name="T62" fmla="*/ 0 w 474"/>
                  <a:gd name="T63" fmla="*/ 0 h 379"/>
                  <a:gd name="T64" fmla="*/ 0 w 474"/>
                  <a:gd name="T65" fmla="*/ 0 h 379"/>
                  <a:gd name="T66" fmla="*/ 0 w 474"/>
                  <a:gd name="T67" fmla="*/ 0 h 379"/>
                  <a:gd name="T68" fmla="*/ 0 w 474"/>
                  <a:gd name="T69" fmla="*/ 0 h 379"/>
                  <a:gd name="T70" fmla="*/ 0 w 474"/>
                  <a:gd name="T71" fmla="*/ 0 h 379"/>
                  <a:gd name="T72" fmla="*/ 0 w 474"/>
                  <a:gd name="T73" fmla="*/ 0 h 379"/>
                  <a:gd name="T74" fmla="*/ 0 w 474"/>
                  <a:gd name="T75" fmla="*/ 0 h 379"/>
                  <a:gd name="T76" fmla="*/ 0 w 474"/>
                  <a:gd name="T77" fmla="*/ 0 h 37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74"/>
                  <a:gd name="T118" fmla="*/ 0 h 379"/>
                  <a:gd name="T119" fmla="*/ 474 w 474"/>
                  <a:gd name="T120" fmla="*/ 379 h 379"/>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74" h="379">
                    <a:moveTo>
                      <a:pt x="0" y="278"/>
                    </a:moveTo>
                    <a:lnTo>
                      <a:pt x="2" y="259"/>
                    </a:lnTo>
                    <a:lnTo>
                      <a:pt x="6" y="243"/>
                    </a:lnTo>
                    <a:lnTo>
                      <a:pt x="11" y="228"/>
                    </a:lnTo>
                    <a:lnTo>
                      <a:pt x="21" y="213"/>
                    </a:lnTo>
                    <a:lnTo>
                      <a:pt x="32" y="203"/>
                    </a:lnTo>
                    <a:lnTo>
                      <a:pt x="45" y="194"/>
                    </a:lnTo>
                    <a:lnTo>
                      <a:pt x="60" y="187"/>
                    </a:lnTo>
                    <a:lnTo>
                      <a:pt x="77" y="183"/>
                    </a:lnTo>
                    <a:lnTo>
                      <a:pt x="75" y="174"/>
                    </a:lnTo>
                    <a:lnTo>
                      <a:pt x="73" y="162"/>
                    </a:lnTo>
                    <a:lnTo>
                      <a:pt x="71" y="153"/>
                    </a:lnTo>
                    <a:lnTo>
                      <a:pt x="71" y="144"/>
                    </a:lnTo>
                    <a:lnTo>
                      <a:pt x="75" y="106"/>
                    </a:lnTo>
                    <a:lnTo>
                      <a:pt x="88" y="75"/>
                    </a:lnTo>
                    <a:lnTo>
                      <a:pt x="106" y="49"/>
                    </a:lnTo>
                    <a:lnTo>
                      <a:pt x="133" y="28"/>
                    </a:lnTo>
                    <a:lnTo>
                      <a:pt x="162" y="15"/>
                    </a:lnTo>
                    <a:lnTo>
                      <a:pt x="198" y="9"/>
                    </a:lnTo>
                    <a:lnTo>
                      <a:pt x="237" y="11"/>
                    </a:lnTo>
                    <a:lnTo>
                      <a:pt x="278" y="22"/>
                    </a:lnTo>
                    <a:lnTo>
                      <a:pt x="289" y="26"/>
                    </a:lnTo>
                    <a:lnTo>
                      <a:pt x="301" y="32"/>
                    </a:lnTo>
                    <a:lnTo>
                      <a:pt x="312" y="37"/>
                    </a:lnTo>
                    <a:lnTo>
                      <a:pt x="323" y="43"/>
                    </a:lnTo>
                    <a:lnTo>
                      <a:pt x="332" y="30"/>
                    </a:lnTo>
                    <a:lnTo>
                      <a:pt x="343" y="19"/>
                    </a:lnTo>
                    <a:lnTo>
                      <a:pt x="358" y="9"/>
                    </a:lnTo>
                    <a:lnTo>
                      <a:pt x="373" y="4"/>
                    </a:lnTo>
                    <a:lnTo>
                      <a:pt x="390" y="0"/>
                    </a:lnTo>
                    <a:lnTo>
                      <a:pt x="409" y="0"/>
                    </a:lnTo>
                    <a:lnTo>
                      <a:pt x="429" y="4"/>
                    </a:lnTo>
                    <a:lnTo>
                      <a:pt x="450" y="9"/>
                    </a:lnTo>
                    <a:lnTo>
                      <a:pt x="455" y="11"/>
                    </a:lnTo>
                    <a:lnTo>
                      <a:pt x="463" y="13"/>
                    </a:lnTo>
                    <a:lnTo>
                      <a:pt x="468" y="17"/>
                    </a:lnTo>
                    <a:lnTo>
                      <a:pt x="474" y="21"/>
                    </a:lnTo>
                    <a:lnTo>
                      <a:pt x="474" y="88"/>
                    </a:lnTo>
                    <a:lnTo>
                      <a:pt x="453" y="82"/>
                    </a:lnTo>
                    <a:lnTo>
                      <a:pt x="435" y="80"/>
                    </a:lnTo>
                    <a:lnTo>
                      <a:pt x="418" y="82"/>
                    </a:lnTo>
                    <a:lnTo>
                      <a:pt x="401" y="86"/>
                    </a:lnTo>
                    <a:lnTo>
                      <a:pt x="388" y="91"/>
                    </a:lnTo>
                    <a:lnTo>
                      <a:pt x="375" y="99"/>
                    </a:lnTo>
                    <a:lnTo>
                      <a:pt x="364" y="110"/>
                    </a:lnTo>
                    <a:lnTo>
                      <a:pt x="356" y="123"/>
                    </a:lnTo>
                    <a:lnTo>
                      <a:pt x="345" y="118"/>
                    </a:lnTo>
                    <a:lnTo>
                      <a:pt x="334" y="112"/>
                    </a:lnTo>
                    <a:lnTo>
                      <a:pt x="323" y="106"/>
                    </a:lnTo>
                    <a:lnTo>
                      <a:pt x="312" y="103"/>
                    </a:lnTo>
                    <a:lnTo>
                      <a:pt x="271" y="91"/>
                    </a:lnTo>
                    <a:lnTo>
                      <a:pt x="231" y="90"/>
                    </a:lnTo>
                    <a:lnTo>
                      <a:pt x="196" y="95"/>
                    </a:lnTo>
                    <a:lnTo>
                      <a:pt x="166" y="108"/>
                    </a:lnTo>
                    <a:lnTo>
                      <a:pt x="140" y="129"/>
                    </a:lnTo>
                    <a:lnTo>
                      <a:pt x="121" y="155"/>
                    </a:lnTo>
                    <a:lnTo>
                      <a:pt x="108" y="187"/>
                    </a:lnTo>
                    <a:lnTo>
                      <a:pt x="105" y="224"/>
                    </a:lnTo>
                    <a:lnTo>
                      <a:pt x="105" y="233"/>
                    </a:lnTo>
                    <a:lnTo>
                      <a:pt x="106" y="243"/>
                    </a:lnTo>
                    <a:lnTo>
                      <a:pt x="106" y="254"/>
                    </a:lnTo>
                    <a:lnTo>
                      <a:pt x="108" y="263"/>
                    </a:lnTo>
                    <a:lnTo>
                      <a:pt x="92" y="267"/>
                    </a:lnTo>
                    <a:lnTo>
                      <a:pt x="77" y="274"/>
                    </a:lnTo>
                    <a:lnTo>
                      <a:pt x="64" y="282"/>
                    </a:lnTo>
                    <a:lnTo>
                      <a:pt x="54" y="293"/>
                    </a:lnTo>
                    <a:lnTo>
                      <a:pt x="45" y="306"/>
                    </a:lnTo>
                    <a:lnTo>
                      <a:pt x="37" y="321"/>
                    </a:lnTo>
                    <a:lnTo>
                      <a:pt x="34" y="338"/>
                    </a:lnTo>
                    <a:lnTo>
                      <a:pt x="32" y="356"/>
                    </a:lnTo>
                    <a:lnTo>
                      <a:pt x="32" y="362"/>
                    </a:lnTo>
                    <a:lnTo>
                      <a:pt x="32" y="367"/>
                    </a:lnTo>
                    <a:lnTo>
                      <a:pt x="32" y="373"/>
                    </a:lnTo>
                    <a:lnTo>
                      <a:pt x="34" y="379"/>
                    </a:lnTo>
                    <a:lnTo>
                      <a:pt x="21" y="354"/>
                    </a:lnTo>
                    <a:lnTo>
                      <a:pt x="9" y="330"/>
                    </a:lnTo>
                    <a:lnTo>
                      <a:pt x="2" y="304"/>
                    </a:lnTo>
                    <a:lnTo>
                      <a:pt x="0" y="278"/>
                    </a:lnTo>
                    <a:close/>
                  </a:path>
                </a:pathLst>
              </a:custGeom>
              <a:solidFill>
                <a:srgbClr val="000000"/>
              </a:solidFill>
              <a:ln w="9525">
                <a:noFill/>
                <a:round/>
                <a:headEnd/>
                <a:tailEnd/>
              </a:ln>
            </p:spPr>
            <p:txBody>
              <a:bodyPr/>
              <a:lstStyle/>
              <a:p>
                <a:endParaRPr lang="en-US"/>
              </a:p>
            </p:txBody>
          </p:sp>
          <p:sp>
            <p:nvSpPr>
              <p:cNvPr id="40296" name="Rectangle 617"/>
              <p:cNvSpPr>
                <a:spLocks noChangeArrowheads="1"/>
              </p:cNvSpPr>
              <p:nvPr/>
            </p:nvSpPr>
            <p:spPr bwMode="auto">
              <a:xfrm>
                <a:off x="4529" y="2855"/>
                <a:ext cx="333" cy="10"/>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97" name="Freeform 618"/>
              <p:cNvSpPr>
                <a:spLocks/>
              </p:cNvSpPr>
              <p:nvPr/>
            </p:nvSpPr>
            <p:spPr bwMode="auto">
              <a:xfrm>
                <a:off x="4359" y="2646"/>
                <a:ext cx="33" cy="52"/>
              </a:xfrm>
              <a:custGeom>
                <a:avLst/>
                <a:gdLst>
                  <a:gd name="T0" fmla="*/ 0 w 168"/>
                  <a:gd name="T1" fmla="*/ 0 h 291"/>
                  <a:gd name="T2" fmla="*/ 0 w 168"/>
                  <a:gd name="T3" fmla="*/ 0 h 291"/>
                  <a:gd name="T4" fmla="*/ 0 w 168"/>
                  <a:gd name="T5" fmla="*/ 0 h 291"/>
                  <a:gd name="T6" fmla="*/ 0 w 168"/>
                  <a:gd name="T7" fmla="*/ 0 h 291"/>
                  <a:gd name="T8" fmla="*/ 0 w 168"/>
                  <a:gd name="T9" fmla="*/ 0 h 291"/>
                  <a:gd name="T10" fmla="*/ 0 60000 65536"/>
                  <a:gd name="T11" fmla="*/ 0 60000 65536"/>
                  <a:gd name="T12" fmla="*/ 0 60000 65536"/>
                  <a:gd name="T13" fmla="*/ 0 60000 65536"/>
                  <a:gd name="T14" fmla="*/ 0 60000 65536"/>
                  <a:gd name="T15" fmla="*/ 0 w 168"/>
                  <a:gd name="T16" fmla="*/ 0 h 291"/>
                  <a:gd name="T17" fmla="*/ 168 w 168"/>
                  <a:gd name="T18" fmla="*/ 291 h 291"/>
                </a:gdLst>
                <a:ahLst/>
                <a:cxnLst>
                  <a:cxn ang="T10">
                    <a:pos x="T0" y="T1"/>
                  </a:cxn>
                  <a:cxn ang="T11">
                    <a:pos x="T2" y="T3"/>
                  </a:cxn>
                  <a:cxn ang="T12">
                    <a:pos x="T4" y="T5"/>
                  </a:cxn>
                  <a:cxn ang="T13">
                    <a:pos x="T6" y="T7"/>
                  </a:cxn>
                  <a:cxn ang="T14">
                    <a:pos x="T8" y="T9"/>
                  </a:cxn>
                </a:cxnLst>
                <a:rect l="T15" t="T16" r="T17" b="T18"/>
                <a:pathLst>
                  <a:path w="168" h="291">
                    <a:moveTo>
                      <a:pt x="168" y="291"/>
                    </a:moveTo>
                    <a:lnTo>
                      <a:pt x="53" y="0"/>
                    </a:lnTo>
                    <a:lnTo>
                      <a:pt x="0" y="0"/>
                    </a:lnTo>
                    <a:lnTo>
                      <a:pt x="116" y="291"/>
                    </a:lnTo>
                    <a:lnTo>
                      <a:pt x="168" y="291"/>
                    </a:lnTo>
                    <a:close/>
                  </a:path>
                </a:pathLst>
              </a:custGeom>
              <a:solidFill>
                <a:srgbClr val="000000"/>
              </a:solidFill>
              <a:ln w="9525">
                <a:noFill/>
                <a:round/>
                <a:headEnd/>
                <a:tailEnd/>
              </a:ln>
            </p:spPr>
            <p:txBody>
              <a:bodyPr/>
              <a:lstStyle/>
              <a:p>
                <a:endParaRPr lang="en-US"/>
              </a:p>
            </p:txBody>
          </p:sp>
          <p:sp>
            <p:nvSpPr>
              <p:cNvPr id="40298" name="Freeform 619"/>
              <p:cNvSpPr>
                <a:spLocks/>
              </p:cNvSpPr>
              <p:nvPr/>
            </p:nvSpPr>
            <p:spPr bwMode="auto">
              <a:xfrm>
                <a:off x="4900" y="2649"/>
                <a:ext cx="28" cy="49"/>
              </a:xfrm>
              <a:custGeom>
                <a:avLst/>
                <a:gdLst>
                  <a:gd name="T0" fmla="*/ 0 w 142"/>
                  <a:gd name="T1" fmla="*/ 0 h 278"/>
                  <a:gd name="T2" fmla="*/ 0 w 142"/>
                  <a:gd name="T3" fmla="*/ 0 h 278"/>
                  <a:gd name="T4" fmla="*/ 0 w 142"/>
                  <a:gd name="T5" fmla="*/ 0 h 278"/>
                  <a:gd name="T6" fmla="*/ 0 w 142"/>
                  <a:gd name="T7" fmla="*/ 0 h 278"/>
                  <a:gd name="T8" fmla="*/ 0 w 142"/>
                  <a:gd name="T9" fmla="*/ 0 h 278"/>
                  <a:gd name="T10" fmla="*/ 0 60000 65536"/>
                  <a:gd name="T11" fmla="*/ 0 60000 65536"/>
                  <a:gd name="T12" fmla="*/ 0 60000 65536"/>
                  <a:gd name="T13" fmla="*/ 0 60000 65536"/>
                  <a:gd name="T14" fmla="*/ 0 60000 65536"/>
                  <a:gd name="T15" fmla="*/ 0 w 142"/>
                  <a:gd name="T16" fmla="*/ 0 h 278"/>
                  <a:gd name="T17" fmla="*/ 142 w 142"/>
                  <a:gd name="T18" fmla="*/ 278 h 278"/>
                </a:gdLst>
                <a:ahLst/>
                <a:cxnLst>
                  <a:cxn ang="T10">
                    <a:pos x="T0" y="T1"/>
                  </a:cxn>
                  <a:cxn ang="T11">
                    <a:pos x="T2" y="T3"/>
                  </a:cxn>
                  <a:cxn ang="T12">
                    <a:pos x="T4" y="T5"/>
                  </a:cxn>
                  <a:cxn ang="T13">
                    <a:pos x="T6" y="T7"/>
                  </a:cxn>
                  <a:cxn ang="T14">
                    <a:pos x="T8" y="T9"/>
                  </a:cxn>
                </a:cxnLst>
                <a:rect l="T15" t="T16" r="T17" b="T18"/>
                <a:pathLst>
                  <a:path w="142" h="278">
                    <a:moveTo>
                      <a:pt x="0" y="278"/>
                    </a:moveTo>
                    <a:lnTo>
                      <a:pt x="90" y="0"/>
                    </a:lnTo>
                    <a:lnTo>
                      <a:pt x="142" y="0"/>
                    </a:lnTo>
                    <a:lnTo>
                      <a:pt x="53" y="278"/>
                    </a:lnTo>
                    <a:lnTo>
                      <a:pt x="0" y="278"/>
                    </a:lnTo>
                    <a:close/>
                  </a:path>
                </a:pathLst>
              </a:custGeom>
              <a:solidFill>
                <a:srgbClr val="000000"/>
              </a:solidFill>
              <a:ln w="9525">
                <a:noFill/>
                <a:round/>
                <a:headEnd/>
                <a:tailEnd/>
              </a:ln>
            </p:spPr>
            <p:txBody>
              <a:bodyPr/>
              <a:lstStyle/>
              <a:p>
                <a:endParaRPr lang="en-US"/>
              </a:p>
            </p:txBody>
          </p:sp>
          <p:sp>
            <p:nvSpPr>
              <p:cNvPr id="40299" name="Freeform 620"/>
              <p:cNvSpPr>
                <a:spLocks/>
              </p:cNvSpPr>
              <p:nvPr/>
            </p:nvSpPr>
            <p:spPr bwMode="auto">
              <a:xfrm>
                <a:off x="4771" y="2489"/>
                <a:ext cx="6" cy="5"/>
              </a:xfrm>
              <a:custGeom>
                <a:avLst/>
                <a:gdLst>
                  <a:gd name="T0" fmla="*/ 0 w 26"/>
                  <a:gd name="T1" fmla="*/ 0 h 28"/>
                  <a:gd name="T2" fmla="*/ 0 w 26"/>
                  <a:gd name="T3" fmla="*/ 0 h 28"/>
                  <a:gd name="T4" fmla="*/ 0 w 26"/>
                  <a:gd name="T5" fmla="*/ 0 h 28"/>
                  <a:gd name="T6" fmla="*/ 0 w 26"/>
                  <a:gd name="T7" fmla="*/ 0 h 28"/>
                  <a:gd name="T8" fmla="*/ 0 w 26"/>
                  <a:gd name="T9" fmla="*/ 0 h 28"/>
                  <a:gd name="T10" fmla="*/ 0 w 26"/>
                  <a:gd name="T11" fmla="*/ 0 h 28"/>
                  <a:gd name="T12" fmla="*/ 0 w 26"/>
                  <a:gd name="T13" fmla="*/ 0 h 28"/>
                  <a:gd name="T14" fmla="*/ 0 w 26"/>
                  <a:gd name="T15" fmla="*/ 0 h 28"/>
                  <a:gd name="T16" fmla="*/ 0 w 26"/>
                  <a:gd name="T17" fmla="*/ 0 h 28"/>
                  <a:gd name="T18" fmla="*/ 0 w 26"/>
                  <a:gd name="T19" fmla="*/ 0 h 28"/>
                  <a:gd name="T20" fmla="*/ 0 w 26"/>
                  <a:gd name="T21" fmla="*/ 0 h 28"/>
                  <a:gd name="T22" fmla="*/ 0 w 26"/>
                  <a:gd name="T23" fmla="*/ 0 h 28"/>
                  <a:gd name="T24" fmla="*/ 0 w 26"/>
                  <a:gd name="T25" fmla="*/ 0 h 28"/>
                  <a:gd name="T26" fmla="*/ 0 w 26"/>
                  <a:gd name="T27" fmla="*/ 0 h 28"/>
                  <a:gd name="T28" fmla="*/ 0 w 26"/>
                  <a:gd name="T29" fmla="*/ 0 h 28"/>
                  <a:gd name="T30" fmla="*/ 0 w 26"/>
                  <a:gd name="T31" fmla="*/ 0 h 28"/>
                  <a:gd name="T32" fmla="*/ 0 w 26"/>
                  <a:gd name="T33" fmla="*/ 0 h 2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6"/>
                  <a:gd name="T52" fmla="*/ 0 h 28"/>
                  <a:gd name="T53" fmla="*/ 26 w 26"/>
                  <a:gd name="T54" fmla="*/ 28 h 2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6" h="28">
                    <a:moveTo>
                      <a:pt x="13" y="28"/>
                    </a:moveTo>
                    <a:lnTo>
                      <a:pt x="19" y="26"/>
                    </a:lnTo>
                    <a:lnTo>
                      <a:pt x="23" y="25"/>
                    </a:lnTo>
                    <a:lnTo>
                      <a:pt x="25" y="21"/>
                    </a:lnTo>
                    <a:lnTo>
                      <a:pt x="26" y="15"/>
                    </a:lnTo>
                    <a:lnTo>
                      <a:pt x="25" y="10"/>
                    </a:lnTo>
                    <a:lnTo>
                      <a:pt x="23" y="4"/>
                    </a:lnTo>
                    <a:lnTo>
                      <a:pt x="19" y="2"/>
                    </a:lnTo>
                    <a:lnTo>
                      <a:pt x="13" y="0"/>
                    </a:lnTo>
                    <a:lnTo>
                      <a:pt x="8" y="2"/>
                    </a:lnTo>
                    <a:lnTo>
                      <a:pt x="4" y="4"/>
                    </a:lnTo>
                    <a:lnTo>
                      <a:pt x="2" y="10"/>
                    </a:lnTo>
                    <a:lnTo>
                      <a:pt x="0" y="15"/>
                    </a:lnTo>
                    <a:lnTo>
                      <a:pt x="2" y="21"/>
                    </a:lnTo>
                    <a:lnTo>
                      <a:pt x="4" y="25"/>
                    </a:lnTo>
                    <a:lnTo>
                      <a:pt x="8" y="26"/>
                    </a:lnTo>
                    <a:lnTo>
                      <a:pt x="13" y="28"/>
                    </a:lnTo>
                    <a:close/>
                  </a:path>
                </a:pathLst>
              </a:custGeom>
              <a:solidFill>
                <a:srgbClr val="FFFFFF"/>
              </a:solidFill>
              <a:ln w="9525">
                <a:noFill/>
                <a:round/>
                <a:headEnd/>
                <a:tailEnd/>
              </a:ln>
            </p:spPr>
            <p:txBody>
              <a:bodyPr/>
              <a:lstStyle/>
              <a:p>
                <a:endParaRPr lang="en-US"/>
              </a:p>
            </p:txBody>
          </p:sp>
          <p:sp>
            <p:nvSpPr>
              <p:cNvPr id="40300" name="Rectangle 621"/>
              <p:cNvSpPr>
                <a:spLocks noChangeArrowheads="1"/>
              </p:cNvSpPr>
              <p:nvPr/>
            </p:nvSpPr>
            <p:spPr bwMode="auto">
              <a:xfrm>
                <a:off x="4774" y="2489"/>
                <a:ext cx="48" cy="144"/>
              </a:xfrm>
              <a:prstGeom prst="rect">
                <a:avLst/>
              </a:prstGeom>
              <a:solidFill>
                <a:srgbClr val="D5FFAB"/>
              </a:solidFill>
              <a:ln w="9525">
                <a:noFill/>
                <a:miter lim="800000"/>
                <a:headEnd/>
                <a:tailEnd/>
              </a:ln>
            </p:spPr>
            <p:txBody>
              <a:bodyPr wrap="none" anchor="ctr"/>
              <a:lstStyle/>
              <a:p>
                <a:endParaRPr lang="en-US" sz="2400">
                  <a:solidFill>
                    <a:schemeClr val="tx2"/>
                  </a:solidFill>
                  <a:latin typeface="Tahoma" pitchFamily="34" charset="0"/>
                </a:endParaRPr>
              </a:p>
            </p:txBody>
          </p:sp>
          <p:sp>
            <p:nvSpPr>
              <p:cNvPr id="40301" name="Text Box 622"/>
              <p:cNvSpPr txBox="1">
                <a:spLocks noChangeArrowheads="1"/>
              </p:cNvSpPr>
              <p:nvPr/>
            </p:nvSpPr>
            <p:spPr bwMode="auto">
              <a:xfrm>
                <a:off x="4656" y="2400"/>
                <a:ext cx="654" cy="266"/>
              </a:xfrm>
              <a:prstGeom prst="rect">
                <a:avLst/>
              </a:prstGeom>
              <a:noFill/>
              <a:ln w="9525">
                <a:noFill/>
                <a:miter lim="800000"/>
                <a:headEnd/>
                <a:tailEnd/>
              </a:ln>
            </p:spPr>
            <p:txBody>
              <a:bodyPr>
                <a:spAutoFit/>
              </a:bodyPr>
              <a:lstStyle/>
              <a:p>
                <a:pPr algn="ctr">
                  <a:spcBef>
                    <a:spcPct val="50000"/>
                  </a:spcBef>
                </a:pPr>
                <a:r>
                  <a:rPr lang="en-US" sz="1000" b="1">
                    <a:latin typeface="Book Antiqua" pitchFamily="18" charset="0"/>
                  </a:rPr>
                  <a:t>Home Health Care</a:t>
                </a:r>
              </a:p>
            </p:txBody>
          </p:sp>
        </p:grpSp>
        <p:grpSp>
          <p:nvGrpSpPr>
            <p:cNvPr id="39951" name="Group 939"/>
            <p:cNvGrpSpPr>
              <a:grpSpLocks/>
            </p:cNvGrpSpPr>
            <p:nvPr/>
          </p:nvGrpSpPr>
          <p:grpSpPr bwMode="auto">
            <a:xfrm>
              <a:off x="6129338" y="5014915"/>
              <a:ext cx="1258887" cy="1198563"/>
              <a:chOff x="3861" y="3159"/>
              <a:chExt cx="793" cy="755"/>
            </a:xfrm>
          </p:grpSpPr>
          <p:grpSp>
            <p:nvGrpSpPr>
              <p:cNvPr id="40223" name="Group 624"/>
              <p:cNvGrpSpPr>
                <a:grpSpLocks/>
              </p:cNvGrpSpPr>
              <p:nvPr/>
            </p:nvGrpSpPr>
            <p:grpSpPr bwMode="auto">
              <a:xfrm>
                <a:off x="3861" y="3159"/>
                <a:ext cx="757" cy="659"/>
                <a:chOff x="960" y="336"/>
                <a:chExt cx="3744" cy="3725"/>
              </a:xfrm>
            </p:grpSpPr>
            <p:sp>
              <p:nvSpPr>
                <p:cNvPr id="40225" name="AutoShape 625"/>
                <p:cNvSpPr>
                  <a:spLocks noChangeAspect="1" noChangeArrowheads="1" noTextEdit="1"/>
                </p:cNvSpPr>
                <p:nvPr/>
              </p:nvSpPr>
              <p:spPr bwMode="auto">
                <a:xfrm>
                  <a:off x="960" y="336"/>
                  <a:ext cx="3744" cy="3725"/>
                </a:xfrm>
                <a:prstGeom prst="rect">
                  <a:avLst/>
                </a:prstGeom>
                <a:noFill/>
                <a:ln w="9525">
                  <a:noFill/>
                  <a:miter lim="800000"/>
                  <a:headEnd/>
                  <a:tailEnd/>
                </a:ln>
              </p:spPr>
              <p:txBody>
                <a:bodyPr/>
                <a:lstStyle/>
                <a:p>
                  <a:endParaRPr lang="en-US"/>
                </a:p>
              </p:txBody>
            </p:sp>
            <p:sp>
              <p:nvSpPr>
                <p:cNvPr id="40226" name="Freeform 626"/>
                <p:cNvSpPr>
                  <a:spLocks/>
                </p:cNvSpPr>
                <p:nvPr/>
              </p:nvSpPr>
              <p:spPr bwMode="auto">
                <a:xfrm>
                  <a:off x="960" y="336"/>
                  <a:ext cx="3744" cy="3725"/>
                </a:xfrm>
                <a:custGeom>
                  <a:avLst/>
                  <a:gdLst>
                    <a:gd name="T0" fmla="*/ 3744 w 3744"/>
                    <a:gd name="T1" fmla="*/ 2434 h 3725"/>
                    <a:gd name="T2" fmla="*/ 1324 w 3744"/>
                    <a:gd name="T3" fmla="*/ 3725 h 3725"/>
                    <a:gd name="T4" fmla="*/ 0 w 3744"/>
                    <a:gd name="T5" fmla="*/ 2287 h 3725"/>
                    <a:gd name="T6" fmla="*/ 1826 w 3744"/>
                    <a:gd name="T7" fmla="*/ 0 h 3725"/>
                    <a:gd name="T8" fmla="*/ 3744 w 3744"/>
                    <a:gd name="T9" fmla="*/ 2434 h 3725"/>
                    <a:gd name="T10" fmla="*/ 0 60000 65536"/>
                    <a:gd name="T11" fmla="*/ 0 60000 65536"/>
                    <a:gd name="T12" fmla="*/ 0 60000 65536"/>
                    <a:gd name="T13" fmla="*/ 0 60000 65536"/>
                    <a:gd name="T14" fmla="*/ 0 60000 65536"/>
                    <a:gd name="T15" fmla="*/ 0 w 3744"/>
                    <a:gd name="T16" fmla="*/ 0 h 3725"/>
                    <a:gd name="T17" fmla="*/ 3744 w 3744"/>
                    <a:gd name="T18" fmla="*/ 3725 h 3725"/>
                  </a:gdLst>
                  <a:ahLst/>
                  <a:cxnLst>
                    <a:cxn ang="T10">
                      <a:pos x="T0" y="T1"/>
                    </a:cxn>
                    <a:cxn ang="T11">
                      <a:pos x="T2" y="T3"/>
                    </a:cxn>
                    <a:cxn ang="T12">
                      <a:pos x="T4" y="T5"/>
                    </a:cxn>
                    <a:cxn ang="T13">
                      <a:pos x="T6" y="T7"/>
                    </a:cxn>
                    <a:cxn ang="T14">
                      <a:pos x="T8" y="T9"/>
                    </a:cxn>
                  </a:cxnLst>
                  <a:rect l="T15" t="T16" r="T17" b="T18"/>
                  <a:pathLst>
                    <a:path w="3744" h="3725">
                      <a:moveTo>
                        <a:pt x="3744" y="2434"/>
                      </a:moveTo>
                      <a:lnTo>
                        <a:pt x="1324" y="3725"/>
                      </a:lnTo>
                      <a:lnTo>
                        <a:pt x="0" y="2287"/>
                      </a:lnTo>
                      <a:lnTo>
                        <a:pt x="1826" y="0"/>
                      </a:lnTo>
                      <a:lnTo>
                        <a:pt x="3744" y="2434"/>
                      </a:lnTo>
                      <a:close/>
                    </a:path>
                  </a:pathLst>
                </a:custGeom>
                <a:solidFill>
                  <a:srgbClr val="336600"/>
                </a:solidFill>
                <a:ln w="9525">
                  <a:noFill/>
                  <a:round/>
                  <a:headEnd/>
                  <a:tailEnd/>
                </a:ln>
              </p:spPr>
              <p:txBody>
                <a:bodyPr/>
                <a:lstStyle/>
                <a:p>
                  <a:endParaRPr lang="en-US"/>
                </a:p>
              </p:txBody>
            </p:sp>
            <p:sp>
              <p:nvSpPr>
                <p:cNvPr id="40227" name="Freeform 627"/>
                <p:cNvSpPr>
                  <a:spLocks/>
                </p:cNvSpPr>
                <p:nvPr/>
              </p:nvSpPr>
              <p:spPr bwMode="auto">
                <a:xfrm>
                  <a:off x="995" y="677"/>
                  <a:ext cx="3599" cy="3274"/>
                </a:xfrm>
                <a:custGeom>
                  <a:avLst/>
                  <a:gdLst>
                    <a:gd name="T0" fmla="*/ 394 w 3599"/>
                    <a:gd name="T1" fmla="*/ 789 h 3274"/>
                    <a:gd name="T2" fmla="*/ 500 w 3599"/>
                    <a:gd name="T3" fmla="*/ 745 h 3274"/>
                    <a:gd name="T4" fmla="*/ 609 w 3599"/>
                    <a:gd name="T5" fmla="*/ 700 h 3274"/>
                    <a:gd name="T6" fmla="*/ 719 w 3599"/>
                    <a:gd name="T7" fmla="*/ 657 h 3274"/>
                    <a:gd name="T8" fmla="*/ 829 w 3599"/>
                    <a:gd name="T9" fmla="*/ 616 h 3274"/>
                    <a:gd name="T10" fmla="*/ 941 w 3599"/>
                    <a:gd name="T11" fmla="*/ 575 h 3274"/>
                    <a:gd name="T12" fmla="*/ 1053 w 3599"/>
                    <a:gd name="T13" fmla="*/ 534 h 3274"/>
                    <a:gd name="T14" fmla="*/ 1166 w 3599"/>
                    <a:gd name="T15" fmla="*/ 495 h 3274"/>
                    <a:gd name="T16" fmla="*/ 1284 w 3599"/>
                    <a:gd name="T17" fmla="*/ 455 h 3274"/>
                    <a:gd name="T18" fmla="*/ 1405 w 3599"/>
                    <a:gd name="T19" fmla="*/ 418 h 3274"/>
                    <a:gd name="T20" fmla="*/ 1528 w 3599"/>
                    <a:gd name="T21" fmla="*/ 381 h 3274"/>
                    <a:gd name="T22" fmla="*/ 1651 w 3599"/>
                    <a:gd name="T23" fmla="*/ 344 h 3274"/>
                    <a:gd name="T24" fmla="*/ 1775 w 3599"/>
                    <a:gd name="T25" fmla="*/ 310 h 3274"/>
                    <a:gd name="T26" fmla="*/ 1899 w 3599"/>
                    <a:gd name="T27" fmla="*/ 276 h 3274"/>
                    <a:gd name="T28" fmla="*/ 2026 w 3599"/>
                    <a:gd name="T29" fmla="*/ 243 h 3274"/>
                    <a:gd name="T30" fmla="*/ 2155 w 3599"/>
                    <a:gd name="T31" fmla="*/ 213 h 3274"/>
                    <a:gd name="T32" fmla="*/ 2286 w 3599"/>
                    <a:gd name="T33" fmla="*/ 183 h 3274"/>
                    <a:gd name="T34" fmla="*/ 2422 w 3599"/>
                    <a:gd name="T35" fmla="*/ 153 h 3274"/>
                    <a:gd name="T36" fmla="*/ 2560 w 3599"/>
                    <a:gd name="T37" fmla="*/ 127 h 3274"/>
                    <a:gd name="T38" fmla="*/ 2698 w 3599"/>
                    <a:gd name="T39" fmla="*/ 103 h 3274"/>
                    <a:gd name="T40" fmla="*/ 2838 w 3599"/>
                    <a:gd name="T41" fmla="*/ 79 h 3274"/>
                    <a:gd name="T42" fmla="*/ 2978 w 3599"/>
                    <a:gd name="T43" fmla="*/ 58 h 3274"/>
                    <a:gd name="T44" fmla="*/ 3120 w 3599"/>
                    <a:gd name="T45" fmla="*/ 40 h 3274"/>
                    <a:gd name="T46" fmla="*/ 3263 w 3599"/>
                    <a:gd name="T47" fmla="*/ 23 h 3274"/>
                    <a:gd name="T48" fmla="*/ 3371 w 3599"/>
                    <a:gd name="T49" fmla="*/ 12 h 3274"/>
                    <a:gd name="T50" fmla="*/ 3437 w 3599"/>
                    <a:gd name="T51" fmla="*/ 8 h 3274"/>
                    <a:gd name="T52" fmla="*/ 3494 w 3599"/>
                    <a:gd name="T53" fmla="*/ 6 h 3274"/>
                    <a:gd name="T54" fmla="*/ 3560 w 3599"/>
                    <a:gd name="T55" fmla="*/ 2 h 3274"/>
                    <a:gd name="T56" fmla="*/ 2920 w 3599"/>
                    <a:gd name="T57" fmla="*/ 3239 h 3274"/>
                    <a:gd name="T58" fmla="*/ 2821 w 3599"/>
                    <a:gd name="T59" fmla="*/ 3244 h 3274"/>
                    <a:gd name="T60" fmla="*/ 2670 w 3599"/>
                    <a:gd name="T61" fmla="*/ 3190 h 3274"/>
                    <a:gd name="T62" fmla="*/ 2519 w 3599"/>
                    <a:gd name="T63" fmla="*/ 3140 h 3274"/>
                    <a:gd name="T64" fmla="*/ 2368 w 3599"/>
                    <a:gd name="T65" fmla="*/ 3093 h 3274"/>
                    <a:gd name="T66" fmla="*/ 2217 w 3599"/>
                    <a:gd name="T67" fmla="*/ 3052 h 3274"/>
                    <a:gd name="T68" fmla="*/ 2066 w 3599"/>
                    <a:gd name="T69" fmla="*/ 3017 h 3274"/>
                    <a:gd name="T70" fmla="*/ 1916 w 3599"/>
                    <a:gd name="T71" fmla="*/ 2985 h 3274"/>
                    <a:gd name="T72" fmla="*/ 1767 w 3599"/>
                    <a:gd name="T73" fmla="*/ 2959 h 3274"/>
                    <a:gd name="T74" fmla="*/ 1640 w 3599"/>
                    <a:gd name="T75" fmla="*/ 2940 h 3274"/>
                    <a:gd name="T76" fmla="*/ 1541 w 3599"/>
                    <a:gd name="T77" fmla="*/ 2929 h 3274"/>
                    <a:gd name="T78" fmla="*/ 1452 w 3599"/>
                    <a:gd name="T79" fmla="*/ 2918 h 3274"/>
                    <a:gd name="T80" fmla="*/ 1368 w 3599"/>
                    <a:gd name="T81" fmla="*/ 2908 h 3274"/>
                    <a:gd name="T82" fmla="*/ 1284 w 3599"/>
                    <a:gd name="T83" fmla="*/ 2901 h 3274"/>
                    <a:gd name="T84" fmla="*/ 1200 w 3599"/>
                    <a:gd name="T85" fmla="*/ 2897 h 3274"/>
                    <a:gd name="T86" fmla="*/ 1112 w 3599"/>
                    <a:gd name="T87" fmla="*/ 2895 h 3274"/>
                    <a:gd name="T88" fmla="*/ 1019 w 3599"/>
                    <a:gd name="T89" fmla="*/ 2895 h 3274"/>
                    <a:gd name="T90" fmla="*/ 0 w 3599"/>
                    <a:gd name="T91" fmla="*/ 972 h 3274"/>
                    <a:gd name="T92" fmla="*/ 30 w 3599"/>
                    <a:gd name="T93" fmla="*/ 959 h 3274"/>
                    <a:gd name="T94" fmla="*/ 71 w 3599"/>
                    <a:gd name="T95" fmla="*/ 939 h 3274"/>
                    <a:gd name="T96" fmla="*/ 118 w 3599"/>
                    <a:gd name="T97" fmla="*/ 916 h 3274"/>
                    <a:gd name="T98" fmla="*/ 168 w 3599"/>
                    <a:gd name="T99" fmla="*/ 892 h 3274"/>
                    <a:gd name="T100" fmla="*/ 221 w 3599"/>
                    <a:gd name="T101" fmla="*/ 868 h 3274"/>
                    <a:gd name="T102" fmla="*/ 267 w 3599"/>
                    <a:gd name="T103" fmla="*/ 845 h 3274"/>
                    <a:gd name="T104" fmla="*/ 308 w 3599"/>
                    <a:gd name="T105" fmla="*/ 825 h 3274"/>
                    <a:gd name="T106" fmla="*/ 340 w 3599"/>
                    <a:gd name="T107" fmla="*/ 812 h 32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599"/>
                    <a:gd name="T163" fmla="*/ 0 h 3274"/>
                    <a:gd name="T164" fmla="*/ 3599 w 3599"/>
                    <a:gd name="T165" fmla="*/ 3274 h 32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599" h="3274">
                      <a:moveTo>
                        <a:pt x="340" y="812"/>
                      </a:moveTo>
                      <a:lnTo>
                        <a:pt x="394" y="789"/>
                      </a:lnTo>
                      <a:lnTo>
                        <a:pt x="446" y="767"/>
                      </a:lnTo>
                      <a:lnTo>
                        <a:pt x="500" y="745"/>
                      </a:lnTo>
                      <a:lnTo>
                        <a:pt x="554" y="722"/>
                      </a:lnTo>
                      <a:lnTo>
                        <a:pt x="609" y="700"/>
                      </a:lnTo>
                      <a:lnTo>
                        <a:pt x="665" y="679"/>
                      </a:lnTo>
                      <a:lnTo>
                        <a:pt x="719" y="657"/>
                      </a:lnTo>
                      <a:lnTo>
                        <a:pt x="775" y="636"/>
                      </a:lnTo>
                      <a:lnTo>
                        <a:pt x="829" y="616"/>
                      </a:lnTo>
                      <a:lnTo>
                        <a:pt x="885" y="595"/>
                      </a:lnTo>
                      <a:lnTo>
                        <a:pt x="941" y="575"/>
                      </a:lnTo>
                      <a:lnTo>
                        <a:pt x="997" y="554"/>
                      </a:lnTo>
                      <a:lnTo>
                        <a:pt x="1053" y="534"/>
                      </a:lnTo>
                      <a:lnTo>
                        <a:pt x="1110" y="515"/>
                      </a:lnTo>
                      <a:lnTo>
                        <a:pt x="1166" y="495"/>
                      </a:lnTo>
                      <a:lnTo>
                        <a:pt x="1224" y="476"/>
                      </a:lnTo>
                      <a:lnTo>
                        <a:pt x="1284" y="455"/>
                      </a:lnTo>
                      <a:lnTo>
                        <a:pt x="1345" y="437"/>
                      </a:lnTo>
                      <a:lnTo>
                        <a:pt x="1405" y="418"/>
                      </a:lnTo>
                      <a:lnTo>
                        <a:pt x="1467" y="400"/>
                      </a:lnTo>
                      <a:lnTo>
                        <a:pt x="1528" y="381"/>
                      </a:lnTo>
                      <a:lnTo>
                        <a:pt x="1590" y="362"/>
                      </a:lnTo>
                      <a:lnTo>
                        <a:pt x="1651" y="344"/>
                      </a:lnTo>
                      <a:lnTo>
                        <a:pt x="1713" y="327"/>
                      </a:lnTo>
                      <a:lnTo>
                        <a:pt x="1775" y="310"/>
                      </a:lnTo>
                      <a:lnTo>
                        <a:pt x="1838" y="293"/>
                      </a:lnTo>
                      <a:lnTo>
                        <a:pt x="1899" y="276"/>
                      </a:lnTo>
                      <a:lnTo>
                        <a:pt x="1963" y="260"/>
                      </a:lnTo>
                      <a:lnTo>
                        <a:pt x="2026" y="243"/>
                      </a:lnTo>
                      <a:lnTo>
                        <a:pt x="2090" y="228"/>
                      </a:lnTo>
                      <a:lnTo>
                        <a:pt x="2155" y="213"/>
                      </a:lnTo>
                      <a:lnTo>
                        <a:pt x="2218" y="198"/>
                      </a:lnTo>
                      <a:lnTo>
                        <a:pt x="2286" y="183"/>
                      </a:lnTo>
                      <a:lnTo>
                        <a:pt x="2355" y="168"/>
                      </a:lnTo>
                      <a:lnTo>
                        <a:pt x="2422" y="153"/>
                      </a:lnTo>
                      <a:lnTo>
                        <a:pt x="2491" y="140"/>
                      </a:lnTo>
                      <a:lnTo>
                        <a:pt x="2560" y="127"/>
                      </a:lnTo>
                      <a:lnTo>
                        <a:pt x="2629" y="114"/>
                      </a:lnTo>
                      <a:lnTo>
                        <a:pt x="2698" y="103"/>
                      </a:lnTo>
                      <a:lnTo>
                        <a:pt x="2769" y="90"/>
                      </a:lnTo>
                      <a:lnTo>
                        <a:pt x="2838" y="79"/>
                      </a:lnTo>
                      <a:lnTo>
                        <a:pt x="2909" y="69"/>
                      </a:lnTo>
                      <a:lnTo>
                        <a:pt x="2978" y="58"/>
                      </a:lnTo>
                      <a:lnTo>
                        <a:pt x="3049" y="49"/>
                      </a:lnTo>
                      <a:lnTo>
                        <a:pt x="3120" y="40"/>
                      </a:lnTo>
                      <a:lnTo>
                        <a:pt x="3190" y="30"/>
                      </a:lnTo>
                      <a:lnTo>
                        <a:pt x="3263" y="23"/>
                      </a:lnTo>
                      <a:lnTo>
                        <a:pt x="3334" y="15"/>
                      </a:lnTo>
                      <a:lnTo>
                        <a:pt x="3371" y="12"/>
                      </a:lnTo>
                      <a:lnTo>
                        <a:pt x="3405" y="10"/>
                      </a:lnTo>
                      <a:lnTo>
                        <a:pt x="3437" y="8"/>
                      </a:lnTo>
                      <a:lnTo>
                        <a:pt x="3466" y="6"/>
                      </a:lnTo>
                      <a:lnTo>
                        <a:pt x="3494" y="6"/>
                      </a:lnTo>
                      <a:lnTo>
                        <a:pt x="3526" y="4"/>
                      </a:lnTo>
                      <a:lnTo>
                        <a:pt x="3560" y="2"/>
                      </a:lnTo>
                      <a:lnTo>
                        <a:pt x="3599" y="0"/>
                      </a:lnTo>
                      <a:lnTo>
                        <a:pt x="2920" y="3239"/>
                      </a:lnTo>
                      <a:lnTo>
                        <a:pt x="2898" y="3274"/>
                      </a:lnTo>
                      <a:lnTo>
                        <a:pt x="2821" y="3244"/>
                      </a:lnTo>
                      <a:lnTo>
                        <a:pt x="2746" y="3216"/>
                      </a:lnTo>
                      <a:lnTo>
                        <a:pt x="2670" y="3190"/>
                      </a:lnTo>
                      <a:lnTo>
                        <a:pt x="2593" y="3164"/>
                      </a:lnTo>
                      <a:lnTo>
                        <a:pt x="2519" y="3140"/>
                      </a:lnTo>
                      <a:lnTo>
                        <a:pt x="2442" y="3115"/>
                      </a:lnTo>
                      <a:lnTo>
                        <a:pt x="2368" y="3093"/>
                      </a:lnTo>
                      <a:lnTo>
                        <a:pt x="2291" y="3072"/>
                      </a:lnTo>
                      <a:lnTo>
                        <a:pt x="2217" y="3052"/>
                      </a:lnTo>
                      <a:lnTo>
                        <a:pt x="2140" y="3033"/>
                      </a:lnTo>
                      <a:lnTo>
                        <a:pt x="2066" y="3017"/>
                      </a:lnTo>
                      <a:lnTo>
                        <a:pt x="1991" y="3000"/>
                      </a:lnTo>
                      <a:lnTo>
                        <a:pt x="1916" y="2985"/>
                      </a:lnTo>
                      <a:lnTo>
                        <a:pt x="1842" y="2972"/>
                      </a:lnTo>
                      <a:lnTo>
                        <a:pt x="1767" y="2959"/>
                      </a:lnTo>
                      <a:lnTo>
                        <a:pt x="1692" y="2948"/>
                      </a:lnTo>
                      <a:lnTo>
                        <a:pt x="1640" y="2940"/>
                      </a:lnTo>
                      <a:lnTo>
                        <a:pt x="1590" y="2934"/>
                      </a:lnTo>
                      <a:lnTo>
                        <a:pt x="1541" y="2929"/>
                      </a:lnTo>
                      <a:lnTo>
                        <a:pt x="1497" y="2921"/>
                      </a:lnTo>
                      <a:lnTo>
                        <a:pt x="1452" y="2918"/>
                      </a:lnTo>
                      <a:lnTo>
                        <a:pt x="1409" y="2912"/>
                      </a:lnTo>
                      <a:lnTo>
                        <a:pt x="1368" y="2908"/>
                      </a:lnTo>
                      <a:lnTo>
                        <a:pt x="1325" y="2905"/>
                      </a:lnTo>
                      <a:lnTo>
                        <a:pt x="1284" y="2901"/>
                      </a:lnTo>
                      <a:lnTo>
                        <a:pt x="1243" y="2899"/>
                      </a:lnTo>
                      <a:lnTo>
                        <a:pt x="1200" y="2897"/>
                      </a:lnTo>
                      <a:lnTo>
                        <a:pt x="1157" y="2895"/>
                      </a:lnTo>
                      <a:lnTo>
                        <a:pt x="1112" y="2895"/>
                      </a:lnTo>
                      <a:lnTo>
                        <a:pt x="1067" y="2895"/>
                      </a:lnTo>
                      <a:lnTo>
                        <a:pt x="1019" y="2895"/>
                      </a:lnTo>
                      <a:lnTo>
                        <a:pt x="969" y="2897"/>
                      </a:lnTo>
                      <a:lnTo>
                        <a:pt x="0" y="972"/>
                      </a:lnTo>
                      <a:lnTo>
                        <a:pt x="14" y="967"/>
                      </a:lnTo>
                      <a:lnTo>
                        <a:pt x="30" y="959"/>
                      </a:lnTo>
                      <a:lnTo>
                        <a:pt x="49" y="950"/>
                      </a:lnTo>
                      <a:lnTo>
                        <a:pt x="71" y="939"/>
                      </a:lnTo>
                      <a:lnTo>
                        <a:pt x="94" y="927"/>
                      </a:lnTo>
                      <a:lnTo>
                        <a:pt x="118" y="916"/>
                      </a:lnTo>
                      <a:lnTo>
                        <a:pt x="144" y="905"/>
                      </a:lnTo>
                      <a:lnTo>
                        <a:pt x="168" y="892"/>
                      </a:lnTo>
                      <a:lnTo>
                        <a:pt x="194" y="879"/>
                      </a:lnTo>
                      <a:lnTo>
                        <a:pt x="221" y="868"/>
                      </a:lnTo>
                      <a:lnTo>
                        <a:pt x="245" y="857"/>
                      </a:lnTo>
                      <a:lnTo>
                        <a:pt x="267" y="845"/>
                      </a:lnTo>
                      <a:lnTo>
                        <a:pt x="290" y="834"/>
                      </a:lnTo>
                      <a:lnTo>
                        <a:pt x="308" y="825"/>
                      </a:lnTo>
                      <a:lnTo>
                        <a:pt x="325" y="817"/>
                      </a:lnTo>
                      <a:lnTo>
                        <a:pt x="340" y="812"/>
                      </a:lnTo>
                      <a:close/>
                    </a:path>
                  </a:pathLst>
                </a:custGeom>
                <a:solidFill>
                  <a:srgbClr val="D5FFAB"/>
                </a:solidFill>
                <a:ln w="9525">
                  <a:noFill/>
                  <a:round/>
                  <a:headEnd/>
                  <a:tailEnd/>
                </a:ln>
              </p:spPr>
              <p:txBody>
                <a:bodyPr/>
                <a:lstStyle/>
                <a:p>
                  <a:endParaRPr lang="en-US"/>
                </a:p>
              </p:txBody>
            </p:sp>
            <p:sp>
              <p:nvSpPr>
                <p:cNvPr id="40228" name="Freeform 628"/>
                <p:cNvSpPr>
                  <a:spLocks/>
                </p:cNvSpPr>
                <p:nvPr/>
              </p:nvSpPr>
              <p:spPr bwMode="auto">
                <a:xfrm>
                  <a:off x="3549" y="1162"/>
                  <a:ext cx="437" cy="321"/>
                </a:xfrm>
                <a:custGeom>
                  <a:avLst/>
                  <a:gdLst>
                    <a:gd name="T0" fmla="*/ 301 w 437"/>
                    <a:gd name="T1" fmla="*/ 56 h 321"/>
                    <a:gd name="T2" fmla="*/ 317 w 437"/>
                    <a:gd name="T3" fmla="*/ 56 h 321"/>
                    <a:gd name="T4" fmla="*/ 334 w 437"/>
                    <a:gd name="T5" fmla="*/ 58 h 321"/>
                    <a:gd name="T6" fmla="*/ 351 w 437"/>
                    <a:gd name="T7" fmla="*/ 56 h 321"/>
                    <a:gd name="T8" fmla="*/ 366 w 437"/>
                    <a:gd name="T9" fmla="*/ 54 h 321"/>
                    <a:gd name="T10" fmla="*/ 381 w 437"/>
                    <a:gd name="T11" fmla="*/ 51 h 321"/>
                    <a:gd name="T12" fmla="*/ 396 w 437"/>
                    <a:gd name="T13" fmla="*/ 45 h 321"/>
                    <a:gd name="T14" fmla="*/ 411 w 437"/>
                    <a:gd name="T15" fmla="*/ 36 h 321"/>
                    <a:gd name="T16" fmla="*/ 401 w 437"/>
                    <a:gd name="T17" fmla="*/ 62 h 321"/>
                    <a:gd name="T18" fmla="*/ 398 w 437"/>
                    <a:gd name="T19" fmla="*/ 133 h 321"/>
                    <a:gd name="T20" fmla="*/ 414 w 437"/>
                    <a:gd name="T21" fmla="*/ 211 h 321"/>
                    <a:gd name="T22" fmla="*/ 433 w 437"/>
                    <a:gd name="T23" fmla="*/ 282 h 321"/>
                    <a:gd name="T24" fmla="*/ 418 w 437"/>
                    <a:gd name="T25" fmla="*/ 317 h 321"/>
                    <a:gd name="T26" fmla="*/ 381 w 437"/>
                    <a:gd name="T27" fmla="*/ 321 h 321"/>
                    <a:gd name="T28" fmla="*/ 342 w 437"/>
                    <a:gd name="T29" fmla="*/ 317 h 321"/>
                    <a:gd name="T30" fmla="*/ 302 w 437"/>
                    <a:gd name="T31" fmla="*/ 308 h 321"/>
                    <a:gd name="T32" fmla="*/ 263 w 437"/>
                    <a:gd name="T33" fmla="*/ 295 h 321"/>
                    <a:gd name="T34" fmla="*/ 224 w 437"/>
                    <a:gd name="T35" fmla="*/ 282 h 321"/>
                    <a:gd name="T36" fmla="*/ 185 w 437"/>
                    <a:gd name="T37" fmla="*/ 269 h 321"/>
                    <a:gd name="T38" fmla="*/ 148 w 437"/>
                    <a:gd name="T39" fmla="*/ 261 h 321"/>
                    <a:gd name="T40" fmla="*/ 122 w 437"/>
                    <a:gd name="T41" fmla="*/ 260 h 321"/>
                    <a:gd name="T42" fmla="*/ 105 w 437"/>
                    <a:gd name="T43" fmla="*/ 260 h 321"/>
                    <a:gd name="T44" fmla="*/ 88 w 437"/>
                    <a:gd name="T45" fmla="*/ 263 h 321"/>
                    <a:gd name="T46" fmla="*/ 71 w 437"/>
                    <a:gd name="T47" fmla="*/ 267 h 321"/>
                    <a:gd name="T48" fmla="*/ 51 w 437"/>
                    <a:gd name="T49" fmla="*/ 276 h 321"/>
                    <a:gd name="T50" fmla="*/ 28 w 437"/>
                    <a:gd name="T51" fmla="*/ 291 h 321"/>
                    <a:gd name="T52" fmla="*/ 13 w 437"/>
                    <a:gd name="T53" fmla="*/ 237 h 321"/>
                    <a:gd name="T54" fmla="*/ 2 w 437"/>
                    <a:gd name="T55" fmla="*/ 84 h 321"/>
                    <a:gd name="T56" fmla="*/ 36 w 437"/>
                    <a:gd name="T57" fmla="*/ 6 h 321"/>
                    <a:gd name="T58" fmla="*/ 108 w 437"/>
                    <a:gd name="T59" fmla="*/ 2 h 321"/>
                    <a:gd name="T60" fmla="*/ 183 w 437"/>
                    <a:gd name="T61" fmla="*/ 21 h 321"/>
                    <a:gd name="T62" fmla="*/ 256 w 437"/>
                    <a:gd name="T63" fmla="*/ 45 h 32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37"/>
                    <a:gd name="T97" fmla="*/ 0 h 321"/>
                    <a:gd name="T98" fmla="*/ 437 w 437"/>
                    <a:gd name="T99" fmla="*/ 321 h 32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37" h="321">
                      <a:moveTo>
                        <a:pt x="291" y="54"/>
                      </a:moveTo>
                      <a:lnTo>
                        <a:pt x="301" y="56"/>
                      </a:lnTo>
                      <a:lnTo>
                        <a:pt x="308" y="56"/>
                      </a:lnTo>
                      <a:lnTo>
                        <a:pt x="317" y="56"/>
                      </a:lnTo>
                      <a:lnTo>
                        <a:pt x="325" y="58"/>
                      </a:lnTo>
                      <a:lnTo>
                        <a:pt x="334" y="58"/>
                      </a:lnTo>
                      <a:lnTo>
                        <a:pt x="342" y="58"/>
                      </a:lnTo>
                      <a:lnTo>
                        <a:pt x="351" y="56"/>
                      </a:lnTo>
                      <a:lnTo>
                        <a:pt x="358" y="56"/>
                      </a:lnTo>
                      <a:lnTo>
                        <a:pt x="366" y="54"/>
                      </a:lnTo>
                      <a:lnTo>
                        <a:pt x="373" y="53"/>
                      </a:lnTo>
                      <a:lnTo>
                        <a:pt x="381" y="51"/>
                      </a:lnTo>
                      <a:lnTo>
                        <a:pt x="388" y="47"/>
                      </a:lnTo>
                      <a:lnTo>
                        <a:pt x="396" y="45"/>
                      </a:lnTo>
                      <a:lnTo>
                        <a:pt x="403" y="41"/>
                      </a:lnTo>
                      <a:lnTo>
                        <a:pt x="411" y="36"/>
                      </a:lnTo>
                      <a:lnTo>
                        <a:pt x="418" y="32"/>
                      </a:lnTo>
                      <a:lnTo>
                        <a:pt x="401" y="62"/>
                      </a:lnTo>
                      <a:lnTo>
                        <a:pt x="396" y="95"/>
                      </a:lnTo>
                      <a:lnTo>
                        <a:pt x="398" y="133"/>
                      </a:lnTo>
                      <a:lnTo>
                        <a:pt x="405" y="172"/>
                      </a:lnTo>
                      <a:lnTo>
                        <a:pt x="414" y="211"/>
                      </a:lnTo>
                      <a:lnTo>
                        <a:pt x="426" y="248"/>
                      </a:lnTo>
                      <a:lnTo>
                        <a:pt x="433" y="282"/>
                      </a:lnTo>
                      <a:lnTo>
                        <a:pt x="437" y="310"/>
                      </a:lnTo>
                      <a:lnTo>
                        <a:pt x="418" y="317"/>
                      </a:lnTo>
                      <a:lnTo>
                        <a:pt x="399" y="321"/>
                      </a:lnTo>
                      <a:lnTo>
                        <a:pt x="381" y="321"/>
                      </a:lnTo>
                      <a:lnTo>
                        <a:pt x="362" y="321"/>
                      </a:lnTo>
                      <a:lnTo>
                        <a:pt x="342" y="317"/>
                      </a:lnTo>
                      <a:lnTo>
                        <a:pt x="323" y="314"/>
                      </a:lnTo>
                      <a:lnTo>
                        <a:pt x="302" y="308"/>
                      </a:lnTo>
                      <a:lnTo>
                        <a:pt x="284" y="303"/>
                      </a:lnTo>
                      <a:lnTo>
                        <a:pt x="263" y="295"/>
                      </a:lnTo>
                      <a:lnTo>
                        <a:pt x="243" y="288"/>
                      </a:lnTo>
                      <a:lnTo>
                        <a:pt x="224" y="282"/>
                      </a:lnTo>
                      <a:lnTo>
                        <a:pt x="204" y="275"/>
                      </a:lnTo>
                      <a:lnTo>
                        <a:pt x="185" y="269"/>
                      </a:lnTo>
                      <a:lnTo>
                        <a:pt x="166" y="265"/>
                      </a:lnTo>
                      <a:lnTo>
                        <a:pt x="148" y="261"/>
                      </a:lnTo>
                      <a:lnTo>
                        <a:pt x="129" y="260"/>
                      </a:lnTo>
                      <a:lnTo>
                        <a:pt x="122" y="260"/>
                      </a:lnTo>
                      <a:lnTo>
                        <a:pt x="112" y="260"/>
                      </a:lnTo>
                      <a:lnTo>
                        <a:pt x="105" y="260"/>
                      </a:lnTo>
                      <a:lnTo>
                        <a:pt x="95" y="261"/>
                      </a:lnTo>
                      <a:lnTo>
                        <a:pt x="88" y="263"/>
                      </a:lnTo>
                      <a:lnTo>
                        <a:pt x="79" y="265"/>
                      </a:lnTo>
                      <a:lnTo>
                        <a:pt x="71" y="267"/>
                      </a:lnTo>
                      <a:lnTo>
                        <a:pt x="62" y="271"/>
                      </a:lnTo>
                      <a:lnTo>
                        <a:pt x="51" y="276"/>
                      </a:lnTo>
                      <a:lnTo>
                        <a:pt x="39" y="284"/>
                      </a:lnTo>
                      <a:lnTo>
                        <a:pt x="28" y="291"/>
                      </a:lnTo>
                      <a:lnTo>
                        <a:pt x="15" y="301"/>
                      </a:lnTo>
                      <a:lnTo>
                        <a:pt x="13" y="237"/>
                      </a:lnTo>
                      <a:lnTo>
                        <a:pt x="8" y="161"/>
                      </a:lnTo>
                      <a:lnTo>
                        <a:pt x="2" y="84"/>
                      </a:lnTo>
                      <a:lnTo>
                        <a:pt x="0" y="23"/>
                      </a:lnTo>
                      <a:lnTo>
                        <a:pt x="36" y="6"/>
                      </a:lnTo>
                      <a:lnTo>
                        <a:pt x="73" y="0"/>
                      </a:lnTo>
                      <a:lnTo>
                        <a:pt x="108" y="2"/>
                      </a:lnTo>
                      <a:lnTo>
                        <a:pt x="146" y="10"/>
                      </a:lnTo>
                      <a:lnTo>
                        <a:pt x="183" y="21"/>
                      </a:lnTo>
                      <a:lnTo>
                        <a:pt x="220" y="34"/>
                      </a:lnTo>
                      <a:lnTo>
                        <a:pt x="256" y="45"/>
                      </a:lnTo>
                      <a:lnTo>
                        <a:pt x="291" y="54"/>
                      </a:lnTo>
                      <a:close/>
                    </a:path>
                  </a:pathLst>
                </a:custGeom>
                <a:solidFill>
                  <a:srgbClr val="336600"/>
                </a:solidFill>
                <a:ln w="9525">
                  <a:noFill/>
                  <a:round/>
                  <a:headEnd/>
                  <a:tailEnd/>
                </a:ln>
              </p:spPr>
              <p:txBody>
                <a:bodyPr/>
                <a:lstStyle/>
                <a:p>
                  <a:endParaRPr lang="en-US"/>
                </a:p>
              </p:txBody>
            </p:sp>
            <p:sp>
              <p:nvSpPr>
                <p:cNvPr id="40229" name="Freeform 629"/>
                <p:cNvSpPr>
                  <a:spLocks/>
                </p:cNvSpPr>
                <p:nvPr/>
              </p:nvSpPr>
              <p:spPr bwMode="auto">
                <a:xfrm>
                  <a:off x="1404" y="1045"/>
                  <a:ext cx="2834" cy="2259"/>
                </a:xfrm>
                <a:custGeom>
                  <a:avLst/>
                  <a:gdLst>
                    <a:gd name="T0" fmla="*/ 2735 w 2834"/>
                    <a:gd name="T1" fmla="*/ 1414 h 2259"/>
                    <a:gd name="T2" fmla="*/ 2714 w 2834"/>
                    <a:gd name="T3" fmla="*/ 1421 h 2259"/>
                    <a:gd name="T4" fmla="*/ 2694 w 2834"/>
                    <a:gd name="T5" fmla="*/ 1410 h 2259"/>
                    <a:gd name="T6" fmla="*/ 2668 w 2834"/>
                    <a:gd name="T7" fmla="*/ 1382 h 2259"/>
                    <a:gd name="T8" fmla="*/ 2634 w 2834"/>
                    <a:gd name="T9" fmla="*/ 1365 h 2259"/>
                    <a:gd name="T10" fmla="*/ 2599 w 2834"/>
                    <a:gd name="T11" fmla="*/ 1361 h 2259"/>
                    <a:gd name="T12" fmla="*/ 2576 w 2834"/>
                    <a:gd name="T13" fmla="*/ 1367 h 2259"/>
                    <a:gd name="T14" fmla="*/ 2567 w 2834"/>
                    <a:gd name="T15" fmla="*/ 1371 h 2259"/>
                    <a:gd name="T16" fmla="*/ 2563 w 2834"/>
                    <a:gd name="T17" fmla="*/ 1223 h 2259"/>
                    <a:gd name="T18" fmla="*/ 2559 w 2834"/>
                    <a:gd name="T19" fmla="*/ 1199 h 2259"/>
                    <a:gd name="T20" fmla="*/ 2725 w 2834"/>
                    <a:gd name="T21" fmla="*/ 1195 h 2259"/>
                    <a:gd name="T22" fmla="*/ 2834 w 2834"/>
                    <a:gd name="T23" fmla="*/ 893 h 2259"/>
                    <a:gd name="T24" fmla="*/ 2089 w 2834"/>
                    <a:gd name="T25" fmla="*/ 862 h 2259"/>
                    <a:gd name="T26" fmla="*/ 2392 w 2834"/>
                    <a:gd name="T27" fmla="*/ 817 h 2259"/>
                    <a:gd name="T28" fmla="*/ 2089 w 2834"/>
                    <a:gd name="T29" fmla="*/ 101 h 2259"/>
                    <a:gd name="T30" fmla="*/ 2112 w 2834"/>
                    <a:gd name="T31" fmla="*/ 82 h 2259"/>
                    <a:gd name="T32" fmla="*/ 2121 w 2834"/>
                    <a:gd name="T33" fmla="*/ 52 h 2259"/>
                    <a:gd name="T34" fmla="*/ 2106 w 2834"/>
                    <a:gd name="T35" fmla="*/ 15 h 2259"/>
                    <a:gd name="T36" fmla="*/ 2069 w 2834"/>
                    <a:gd name="T37" fmla="*/ 0 h 2259"/>
                    <a:gd name="T38" fmla="*/ 2031 w 2834"/>
                    <a:gd name="T39" fmla="*/ 15 h 2259"/>
                    <a:gd name="T40" fmla="*/ 2017 w 2834"/>
                    <a:gd name="T41" fmla="*/ 52 h 2259"/>
                    <a:gd name="T42" fmla="*/ 2028 w 2834"/>
                    <a:gd name="T43" fmla="*/ 86 h 2259"/>
                    <a:gd name="T44" fmla="*/ 2058 w 2834"/>
                    <a:gd name="T45" fmla="*/ 104 h 2259"/>
                    <a:gd name="T46" fmla="*/ 371 w 2834"/>
                    <a:gd name="T47" fmla="*/ 817 h 2259"/>
                    <a:gd name="T48" fmla="*/ 2058 w 2834"/>
                    <a:gd name="T49" fmla="*/ 862 h 2259"/>
                    <a:gd name="T50" fmla="*/ 54 w 2834"/>
                    <a:gd name="T51" fmla="*/ 893 h 2259"/>
                    <a:gd name="T52" fmla="*/ 0 w 2834"/>
                    <a:gd name="T53" fmla="*/ 891 h 2259"/>
                    <a:gd name="T54" fmla="*/ 134 w 2834"/>
                    <a:gd name="T55" fmla="*/ 1195 h 2259"/>
                    <a:gd name="T56" fmla="*/ 347 w 2834"/>
                    <a:gd name="T57" fmla="*/ 1199 h 2259"/>
                    <a:gd name="T58" fmla="*/ 343 w 2834"/>
                    <a:gd name="T59" fmla="*/ 1231 h 2259"/>
                    <a:gd name="T60" fmla="*/ 343 w 2834"/>
                    <a:gd name="T61" fmla="*/ 1542 h 2259"/>
                    <a:gd name="T62" fmla="*/ 336 w 2834"/>
                    <a:gd name="T63" fmla="*/ 1492 h 2259"/>
                    <a:gd name="T64" fmla="*/ 325 w 2834"/>
                    <a:gd name="T65" fmla="*/ 1486 h 2259"/>
                    <a:gd name="T66" fmla="*/ 297 w 2834"/>
                    <a:gd name="T67" fmla="*/ 1479 h 2259"/>
                    <a:gd name="T68" fmla="*/ 259 w 2834"/>
                    <a:gd name="T69" fmla="*/ 1475 h 2259"/>
                    <a:gd name="T70" fmla="*/ 226 w 2834"/>
                    <a:gd name="T71" fmla="*/ 1485 h 2259"/>
                    <a:gd name="T72" fmla="*/ 201 w 2834"/>
                    <a:gd name="T73" fmla="*/ 1503 h 2259"/>
                    <a:gd name="T74" fmla="*/ 181 w 2834"/>
                    <a:gd name="T75" fmla="*/ 1511 h 2259"/>
                    <a:gd name="T76" fmla="*/ 159 w 2834"/>
                    <a:gd name="T77" fmla="*/ 1501 h 2259"/>
                    <a:gd name="T78" fmla="*/ 134 w 2834"/>
                    <a:gd name="T79" fmla="*/ 1494 h 2259"/>
                    <a:gd name="T80" fmla="*/ 110 w 2834"/>
                    <a:gd name="T81" fmla="*/ 1486 h 2259"/>
                    <a:gd name="T82" fmla="*/ 88 w 2834"/>
                    <a:gd name="T83" fmla="*/ 1483 h 2259"/>
                    <a:gd name="T84" fmla="*/ 65 w 2834"/>
                    <a:gd name="T85" fmla="*/ 1483 h 2259"/>
                    <a:gd name="T86" fmla="*/ 216 w 2834"/>
                    <a:gd name="T87" fmla="*/ 1820 h 2259"/>
                    <a:gd name="T88" fmla="*/ 371 w 2834"/>
                    <a:gd name="T89" fmla="*/ 1863 h 2259"/>
                    <a:gd name="T90" fmla="*/ 269 w 2834"/>
                    <a:gd name="T91" fmla="*/ 1929 h 2259"/>
                    <a:gd name="T92" fmla="*/ 2058 w 2834"/>
                    <a:gd name="T93" fmla="*/ 2083 h 2259"/>
                    <a:gd name="T94" fmla="*/ 843 w 2834"/>
                    <a:gd name="T95" fmla="*/ 2136 h 2259"/>
                    <a:gd name="T96" fmla="*/ 2058 w 2834"/>
                    <a:gd name="T97" fmla="*/ 2259 h 2259"/>
                    <a:gd name="T98" fmla="*/ 2089 w 2834"/>
                    <a:gd name="T99" fmla="*/ 2136 h 2259"/>
                    <a:gd name="T100" fmla="*/ 2490 w 2834"/>
                    <a:gd name="T101" fmla="*/ 2083 h 2259"/>
                    <a:gd name="T102" fmla="*/ 2089 w 2834"/>
                    <a:gd name="T103" fmla="*/ 1908 h 2259"/>
                    <a:gd name="T104" fmla="*/ 2405 w 2834"/>
                    <a:gd name="T105" fmla="*/ 1914 h 2259"/>
                    <a:gd name="T106" fmla="*/ 2559 w 2834"/>
                    <a:gd name="T107" fmla="*/ 1902 h 2259"/>
                    <a:gd name="T108" fmla="*/ 2559 w 2834"/>
                    <a:gd name="T109" fmla="*/ 1820 h 2259"/>
                    <a:gd name="T110" fmla="*/ 2815 w 2834"/>
                    <a:gd name="T111" fmla="*/ 1406 h 2259"/>
                    <a:gd name="T112" fmla="*/ 2798 w 2834"/>
                    <a:gd name="T113" fmla="*/ 1404 h 2259"/>
                    <a:gd name="T114" fmla="*/ 2780 w 2834"/>
                    <a:gd name="T115" fmla="*/ 1404 h 2259"/>
                    <a:gd name="T116" fmla="*/ 2763 w 2834"/>
                    <a:gd name="T117" fmla="*/ 1406 h 2259"/>
                    <a:gd name="T118" fmla="*/ 2744 w 2834"/>
                    <a:gd name="T119" fmla="*/ 1410 h 225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834"/>
                    <a:gd name="T181" fmla="*/ 0 h 2259"/>
                    <a:gd name="T182" fmla="*/ 2834 w 2834"/>
                    <a:gd name="T183" fmla="*/ 2259 h 2259"/>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834" h="2259">
                      <a:moveTo>
                        <a:pt x="2744" y="1410"/>
                      </a:moveTo>
                      <a:lnTo>
                        <a:pt x="2735" y="1414"/>
                      </a:lnTo>
                      <a:lnTo>
                        <a:pt x="2724" y="1417"/>
                      </a:lnTo>
                      <a:lnTo>
                        <a:pt x="2714" y="1421"/>
                      </a:lnTo>
                      <a:lnTo>
                        <a:pt x="2705" y="1427"/>
                      </a:lnTo>
                      <a:lnTo>
                        <a:pt x="2694" y="1410"/>
                      </a:lnTo>
                      <a:lnTo>
                        <a:pt x="2681" y="1393"/>
                      </a:lnTo>
                      <a:lnTo>
                        <a:pt x="2668" y="1382"/>
                      </a:lnTo>
                      <a:lnTo>
                        <a:pt x="2651" y="1373"/>
                      </a:lnTo>
                      <a:lnTo>
                        <a:pt x="2634" y="1365"/>
                      </a:lnTo>
                      <a:lnTo>
                        <a:pt x="2617" y="1361"/>
                      </a:lnTo>
                      <a:lnTo>
                        <a:pt x="2599" y="1361"/>
                      </a:lnTo>
                      <a:lnTo>
                        <a:pt x="2580" y="1365"/>
                      </a:lnTo>
                      <a:lnTo>
                        <a:pt x="2576" y="1367"/>
                      </a:lnTo>
                      <a:lnTo>
                        <a:pt x="2572" y="1369"/>
                      </a:lnTo>
                      <a:lnTo>
                        <a:pt x="2567" y="1371"/>
                      </a:lnTo>
                      <a:lnTo>
                        <a:pt x="2563" y="1373"/>
                      </a:lnTo>
                      <a:lnTo>
                        <a:pt x="2563" y="1223"/>
                      </a:lnTo>
                      <a:lnTo>
                        <a:pt x="2559" y="1223"/>
                      </a:lnTo>
                      <a:lnTo>
                        <a:pt x="2559" y="1199"/>
                      </a:lnTo>
                      <a:lnTo>
                        <a:pt x="2725" y="1199"/>
                      </a:lnTo>
                      <a:lnTo>
                        <a:pt x="2725" y="1195"/>
                      </a:lnTo>
                      <a:lnTo>
                        <a:pt x="2733" y="1195"/>
                      </a:lnTo>
                      <a:lnTo>
                        <a:pt x="2834" y="893"/>
                      </a:lnTo>
                      <a:lnTo>
                        <a:pt x="2089" y="893"/>
                      </a:lnTo>
                      <a:lnTo>
                        <a:pt x="2089" y="862"/>
                      </a:lnTo>
                      <a:lnTo>
                        <a:pt x="2453" y="862"/>
                      </a:lnTo>
                      <a:lnTo>
                        <a:pt x="2392" y="817"/>
                      </a:lnTo>
                      <a:lnTo>
                        <a:pt x="2089" y="817"/>
                      </a:lnTo>
                      <a:lnTo>
                        <a:pt x="2089" y="101"/>
                      </a:lnTo>
                      <a:lnTo>
                        <a:pt x="2102" y="93"/>
                      </a:lnTo>
                      <a:lnTo>
                        <a:pt x="2112" y="82"/>
                      </a:lnTo>
                      <a:lnTo>
                        <a:pt x="2119" y="69"/>
                      </a:lnTo>
                      <a:lnTo>
                        <a:pt x="2121" y="52"/>
                      </a:lnTo>
                      <a:lnTo>
                        <a:pt x="2117" y="32"/>
                      </a:lnTo>
                      <a:lnTo>
                        <a:pt x="2106" y="15"/>
                      </a:lnTo>
                      <a:lnTo>
                        <a:pt x="2089" y="4"/>
                      </a:lnTo>
                      <a:lnTo>
                        <a:pt x="2069" y="0"/>
                      </a:lnTo>
                      <a:lnTo>
                        <a:pt x="2048" y="4"/>
                      </a:lnTo>
                      <a:lnTo>
                        <a:pt x="2031" y="15"/>
                      </a:lnTo>
                      <a:lnTo>
                        <a:pt x="2020" y="32"/>
                      </a:lnTo>
                      <a:lnTo>
                        <a:pt x="2017" y="52"/>
                      </a:lnTo>
                      <a:lnTo>
                        <a:pt x="2020" y="71"/>
                      </a:lnTo>
                      <a:lnTo>
                        <a:pt x="2028" y="86"/>
                      </a:lnTo>
                      <a:lnTo>
                        <a:pt x="2041" y="97"/>
                      </a:lnTo>
                      <a:lnTo>
                        <a:pt x="2058" y="104"/>
                      </a:lnTo>
                      <a:lnTo>
                        <a:pt x="2058" y="817"/>
                      </a:lnTo>
                      <a:lnTo>
                        <a:pt x="371" y="817"/>
                      </a:lnTo>
                      <a:lnTo>
                        <a:pt x="317" y="862"/>
                      </a:lnTo>
                      <a:lnTo>
                        <a:pt x="2058" y="862"/>
                      </a:lnTo>
                      <a:lnTo>
                        <a:pt x="2058" y="893"/>
                      </a:lnTo>
                      <a:lnTo>
                        <a:pt x="54" y="893"/>
                      </a:lnTo>
                      <a:lnTo>
                        <a:pt x="52" y="891"/>
                      </a:lnTo>
                      <a:lnTo>
                        <a:pt x="0" y="891"/>
                      </a:lnTo>
                      <a:lnTo>
                        <a:pt x="121" y="1195"/>
                      </a:lnTo>
                      <a:lnTo>
                        <a:pt x="134" y="1195"/>
                      </a:lnTo>
                      <a:lnTo>
                        <a:pt x="134" y="1199"/>
                      </a:lnTo>
                      <a:lnTo>
                        <a:pt x="347" y="1199"/>
                      </a:lnTo>
                      <a:lnTo>
                        <a:pt x="347" y="1231"/>
                      </a:lnTo>
                      <a:lnTo>
                        <a:pt x="343" y="1231"/>
                      </a:lnTo>
                      <a:lnTo>
                        <a:pt x="343" y="1542"/>
                      </a:lnTo>
                      <a:lnTo>
                        <a:pt x="343" y="1494"/>
                      </a:lnTo>
                      <a:lnTo>
                        <a:pt x="336" y="1492"/>
                      </a:lnTo>
                      <a:lnTo>
                        <a:pt x="330" y="1488"/>
                      </a:lnTo>
                      <a:lnTo>
                        <a:pt x="325" y="1486"/>
                      </a:lnTo>
                      <a:lnTo>
                        <a:pt x="317" y="1485"/>
                      </a:lnTo>
                      <a:lnTo>
                        <a:pt x="297" y="1479"/>
                      </a:lnTo>
                      <a:lnTo>
                        <a:pt x="276" y="1475"/>
                      </a:lnTo>
                      <a:lnTo>
                        <a:pt x="259" y="1475"/>
                      </a:lnTo>
                      <a:lnTo>
                        <a:pt x="241" y="1479"/>
                      </a:lnTo>
                      <a:lnTo>
                        <a:pt x="226" y="1485"/>
                      </a:lnTo>
                      <a:lnTo>
                        <a:pt x="213" y="1492"/>
                      </a:lnTo>
                      <a:lnTo>
                        <a:pt x="201" y="1503"/>
                      </a:lnTo>
                      <a:lnTo>
                        <a:pt x="192" y="1516"/>
                      </a:lnTo>
                      <a:lnTo>
                        <a:pt x="181" y="1511"/>
                      </a:lnTo>
                      <a:lnTo>
                        <a:pt x="170" y="1505"/>
                      </a:lnTo>
                      <a:lnTo>
                        <a:pt x="159" y="1501"/>
                      </a:lnTo>
                      <a:lnTo>
                        <a:pt x="147" y="1498"/>
                      </a:lnTo>
                      <a:lnTo>
                        <a:pt x="134" y="1494"/>
                      </a:lnTo>
                      <a:lnTo>
                        <a:pt x="123" y="1490"/>
                      </a:lnTo>
                      <a:lnTo>
                        <a:pt x="110" y="1486"/>
                      </a:lnTo>
                      <a:lnTo>
                        <a:pt x="99" y="1485"/>
                      </a:lnTo>
                      <a:lnTo>
                        <a:pt x="88" y="1483"/>
                      </a:lnTo>
                      <a:lnTo>
                        <a:pt x="76" y="1483"/>
                      </a:lnTo>
                      <a:lnTo>
                        <a:pt x="65" y="1483"/>
                      </a:lnTo>
                      <a:lnTo>
                        <a:pt x="54" y="1485"/>
                      </a:lnTo>
                      <a:lnTo>
                        <a:pt x="216" y="1820"/>
                      </a:lnTo>
                      <a:lnTo>
                        <a:pt x="371" y="1820"/>
                      </a:lnTo>
                      <a:lnTo>
                        <a:pt x="371" y="1863"/>
                      </a:lnTo>
                      <a:lnTo>
                        <a:pt x="235" y="1861"/>
                      </a:lnTo>
                      <a:lnTo>
                        <a:pt x="269" y="1929"/>
                      </a:lnTo>
                      <a:lnTo>
                        <a:pt x="2058" y="1908"/>
                      </a:lnTo>
                      <a:lnTo>
                        <a:pt x="2058" y="2083"/>
                      </a:lnTo>
                      <a:lnTo>
                        <a:pt x="843" y="2083"/>
                      </a:lnTo>
                      <a:lnTo>
                        <a:pt x="843" y="2136"/>
                      </a:lnTo>
                      <a:lnTo>
                        <a:pt x="2058" y="2136"/>
                      </a:lnTo>
                      <a:lnTo>
                        <a:pt x="2058" y="2259"/>
                      </a:lnTo>
                      <a:lnTo>
                        <a:pt x="2089" y="2247"/>
                      </a:lnTo>
                      <a:lnTo>
                        <a:pt x="2089" y="2136"/>
                      </a:lnTo>
                      <a:lnTo>
                        <a:pt x="2490" y="2136"/>
                      </a:lnTo>
                      <a:lnTo>
                        <a:pt x="2490" y="2083"/>
                      </a:lnTo>
                      <a:lnTo>
                        <a:pt x="2089" y="2083"/>
                      </a:lnTo>
                      <a:lnTo>
                        <a:pt x="2089" y="1908"/>
                      </a:lnTo>
                      <a:lnTo>
                        <a:pt x="2405" y="1904"/>
                      </a:lnTo>
                      <a:lnTo>
                        <a:pt x="2405" y="1914"/>
                      </a:lnTo>
                      <a:lnTo>
                        <a:pt x="2559" y="1914"/>
                      </a:lnTo>
                      <a:lnTo>
                        <a:pt x="2559" y="1902"/>
                      </a:lnTo>
                      <a:lnTo>
                        <a:pt x="2559" y="1893"/>
                      </a:lnTo>
                      <a:lnTo>
                        <a:pt x="2559" y="1820"/>
                      </a:lnTo>
                      <a:lnTo>
                        <a:pt x="2727" y="1820"/>
                      </a:lnTo>
                      <a:lnTo>
                        <a:pt x="2815" y="1406"/>
                      </a:lnTo>
                      <a:lnTo>
                        <a:pt x="2806" y="1404"/>
                      </a:lnTo>
                      <a:lnTo>
                        <a:pt x="2798" y="1404"/>
                      </a:lnTo>
                      <a:lnTo>
                        <a:pt x="2789" y="1404"/>
                      </a:lnTo>
                      <a:lnTo>
                        <a:pt x="2780" y="1404"/>
                      </a:lnTo>
                      <a:lnTo>
                        <a:pt x="2772" y="1404"/>
                      </a:lnTo>
                      <a:lnTo>
                        <a:pt x="2763" y="1406"/>
                      </a:lnTo>
                      <a:lnTo>
                        <a:pt x="2753" y="1408"/>
                      </a:lnTo>
                      <a:lnTo>
                        <a:pt x="2744" y="1410"/>
                      </a:lnTo>
                      <a:close/>
                    </a:path>
                  </a:pathLst>
                </a:custGeom>
                <a:solidFill>
                  <a:srgbClr val="336600"/>
                </a:solidFill>
                <a:ln w="9525">
                  <a:noFill/>
                  <a:round/>
                  <a:headEnd/>
                  <a:tailEnd/>
                </a:ln>
              </p:spPr>
              <p:txBody>
                <a:bodyPr/>
                <a:lstStyle/>
                <a:p>
                  <a:endParaRPr lang="en-US"/>
                </a:p>
              </p:txBody>
            </p:sp>
            <p:sp>
              <p:nvSpPr>
                <p:cNvPr id="40230" name="Freeform 630"/>
                <p:cNvSpPr>
                  <a:spLocks/>
                </p:cNvSpPr>
                <p:nvPr/>
              </p:nvSpPr>
              <p:spPr bwMode="auto">
                <a:xfrm>
                  <a:off x="1691" y="3015"/>
                  <a:ext cx="1082" cy="72"/>
                </a:xfrm>
                <a:custGeom>
                  <a:avLst/>
                  <a:gdLst>
                    <a:gd name="T0" fmla="*/ 1082 w 1082"/>
                    <a:gd name="T1" fmla="*/ 0 h 72"/>
                    <a:gd name="T2" fmla="*/ 0 w 1082"/>
                    <a:gd name="T3" fmla="*/ 0 h 72"/>
                    <a:gd name="T4" fmla="*/ 36 w 1082"/>
                    <a:gd name="T5" fmla="*/ 72 h 72"/>
                    <a:gd name="T6" fmla="*/ 1082 w 1082"/>
                    <a:gd name="T7" fmla="*/ 72 h 72"/>
                    <a:gd name="T8" fmla="*/ 1082 w 1082"/>
                    <a:gd name="T9" fmla="*/ 0 h 72"/>
                    <a:gd name="T10" fmla="*/ 0 60000 65536"/>
                    <a:gd name="T11" fmla="*/ 0 60000 65536"/>
                    <a:gd name="T12" fmla="*/ 0 60000 65536"/>
                    <a:gd name="T13" fmla="*/ 0 60000 65536"/>
                    <a:gd name="T14" fmla="*/ 0 60000 65536"/>
                    <a:gd name="T15" fmla="*/ 0 w 1082"/>
                    <a:gd name="T16" fmla="*/ 0 h 72"/>
                    <a:gd name="T17" fmla="*/ 1082 w 1082"/>
                    <a:gd name="T18" fmla="*/ 72 h 72"/>
                  </a:gdLst>
                  <a:ahLst/>
                  <a:cxnLst>
                    <a:cxn ang="T10">
                      <a:pos x="T0" y="T1"/>
                    </a:cxn>
                    <a:cxn ang="T11">
                      <a:pos x="T2" y="T3"/>
                    </a:cxn>
                    <a:cxn ang="T12">
                      <a:pos x="T4" y="T5"/>
                    </a:cxn>
                    <a:cxn ang="T13">
                      <a:pos x="T6" y="T7"/>
                    </a:cxn>
                    <a:cxn ang="T14">
                      <a:pos x="T8" y="T9"/>
                    </a:cxn>
                  </a:cxnLst>
                  <a:rect l="T15" t="T16" r="T17" b="T18"/>
                  <a:pathLst>
                    <a:path w="1082" h="72">
                      <a:moveTo>
                        <a:pt x="1082" y="0"/>
                      </a:moveTo>
                      <a:lnTo>
                        <a:pt x="0" y="0"/>
                      </a:lnTo>
                      <a:lnTo>
                        <a:pt x="36" y="72"/>
                      </a:lnTo>
                      <a:lnTo>
                        <a:pt x="1082" y="72"/>
                      </a:lnTo>
                      <a:lnTo>
                        <a:pt x="1082" y="0"/>
                      </a:lnTo>
                      <a:close/>
                    </a:path>
                  </a:pathLst>
                </a:custGeom>
                <a:solidFill>
                  <a:srgbClr val="336600"/>
                </a:solidFill>
                <a:ln w="9525">
                  <a:noFill/>
                  <a:round/>
                  <a:headEnd/>
                  <a:tailEnd/>
                </a:ln>
              </p:spPr>
              <p:txBody>
                <a:bodyPr/>
                <a:lstStyle/>
                <a:p>
                  <a:endParaRPr lang="en-US"/>
                </a:p>
              </p:txBody>
            </p:sp>
            <p:sp>
              <p:nvSpPr>
                <p:cNvPr id="40231" name="Freeform 631"/>
                <p:cNvSpPr>
                  <a:spLocks/>
                </p:cNvSpPr>
                <p:nvPr/>
              </p:nvSpPr>
              <p:spPr bwMode="auto">
                <a:xfrm>
                  <a:off x="1395" y="1886"/>
                  <a:ext cx="2753" cy="1007"/>
                </a:xfrm>
                <a:custGeom>
                  <a:avLst/>
                  <a:gdLst>
                    <a:gd name="T0" fmla="*/ 328 w 2753"/>
                    <a:gd name="T1" fmla="*/ 998 h 1007"/>
                    <a:gd name="T2" fmla="*/ 328 w 2753"/>
                    <a:gd name="T3" fmla="*/ 291 h 1007"/>
                    <a:gd name="T4" fmla="*/ 99 w 2753"/>
                    <a:gd name="T5" fmla="*/ 291 h 1007"/>
                    <a:gd name="T6" fmla="*/ 0 w 2753"/>
                    <a:gd name="T7" fmla="*/ 24 h 1007"/>
                    <a:gd name="T8" fmla="*/ 2753 w 2753"/>
                    <a:gd name="T9" fmla="*/ 0 h 1007"/>
                    <a:gd name="T10" fmla="*/ 2684 w 2753"/>
                    <a:gd name="T11" fmla="*/ 269 h 1007"/>
                    <a:gd name="T12" fmla="*/ 2494 w 2753"/>
                    <a:gd name="T13" fmla="*/ 269 h 1007"/>
                    <a:gd name="T14" fmla="*/ 2494 w 2753"/>
                    <a:gd name="T15" fmla="*/ 1007 h 1007"/>
                    <a:gd name="T16" fmla="*/ 511 w 2753"/>
                    <a:gd name="T17" fmla="*/ 998 h 1007"/>
                    <a:gd name="T18" fmla="*/ 503 w 2753"/>
                    <a:gd name="T19" fmla="*/ 1007 h 1007"/>
                    <a:gd name="T20" fmla="*/ 328 w 2753"/>
                    <a:gd name="T21" fmla="*/ 998 h 100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753"/>
                    <a:gd name="T34" fmla="*/ 0 h 1007"/>
                    <a:gd name="T35" fmla="*/ 2753 w 2753"/>
                    <a:gd name="T36" fmla="*/ 1007 h 100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753" h="1007">
                      <a:moveTo>
                        <a:pt x="328" y="998"/>
                      </a:moveTo>
                      <a:lnTo>
                        <a:pt x="328" y="291"/>
                      </a:lnTo>
                      <a:lnTo>
                        <a:pt x="99" y="291"/>
                      </a:lnTo>
                      <a:lnTo>
                        <a:pt x="0" y="24"/>
                      </a:lnTo>
                      <a:lnTo>
                        <a:pt x="2753" y="0"/>
                      </a:lnTo>
                      <a:lnTo>
                        <a:pt x="2684" y="269"/>
                      </a:lnTo>
                      <a:lnTo>
                        <a:pt x="2494" y="269"/>
                      </a:lnTo>
                      <a:lnTo>
                        <a:pt x="2494" y="1007"/>
                      </a:lnTo>
                      <a:lnTo>
                        <a:pt x="511" y="998"/>
                      </a:lnTo>
                      <a:lnTo>
                        <a:pt x="503" y="1007"/>
                      </a:lnTo>
                      <a:lnTo>
                        <a:pt x="328" y="998"/>
                      </a:lnTo>
                      <a:close/>
                    </a:path>
                  </a:pathLst>
                </a:custGeom>
                <a:solidFill>
                  <a:srgbClr val="FFFFFF"/>
                </a:solidFill>
                <a:ln w="9525">
                  <a:noFill/>
                  <a:round/>
                  <a:headEnd/>
                  <a:tailEnd/>
                </a:ln>
              </p:spPr>
              <p:txBody>
                <a:bodyPr/>
                <a:lstStyle/>
                <a:p>
                  <a:endParaRPr lang="en-US"/>
                </a:p>
              </p:txBody>
            </p:sp>
            <p:sp>
              <p:nvSpPr>
                <p:cNvPr id="40232" name="Freeform 632"/>
                <p:cNvSpPr>
                  <a:spLocks/>
                </p:cNvSpPr>
                <p:nvPr/>
              </p:nvSpPr>
              <p:spPr bwMode="auto">
                <a:xfrm>
                  <a:off x="3506" y="1903"/>
                  <a:ext cx="642" cy="259"/>
                </a:xfrm>
                <a:custGeom>
                  <a:avLst/>
                  <a:gdLst>
                    <a:gd name="T0" fmla="*/ 0 w 642"/>
                    <a:gd name="T1" fmla="*/ 15 h 259"/>
                    <a:gd name="T2" fmla="*/ 69 w 642"/>
                    <a:gd name="T3" fmla="*/ 252 h 259"/>
                    <a:gd name="T4" fmla="*/ 543 w 642"/>
                    <a:gd name="T5" fmla="*/ 259 h 259"/>
                    <a:gd name="T6" fmla="*/ 642 w 642"/>
                    <a:gd name="T7" fmla="*/ 0 h 259"/>
                    <a:gd name="T8" fmla="*/ 0 w 642"/>
                    <a:gd name="T9" fmla="*/ 15 h 259"/>
                    <a:gd name="T10" fmla="*/ 0 60000 65536"/>
                    <a:gd name="T11" fmla="*/ 0 60000 65536"/>
                    <a:gd name="T12" fmla="*/ 0 60000 65536"/>
                    <a:gd name="T13" fmla="*/ 0 60000 65536"/>
                    <a:gd name="T14" fmla="*/ 0 60000 65536"/>
                    <a:gd name="T15" fmla="*/ 0 w 642"/>
                    <a:gd name="T16" fmla="*/ 0 h 259"/>
                    <a:gd name="T17" fmla="*/ 642 w 642"/>
                    <a:gd name="T18" fmla="*/ 259 h 259"/>
                  </a:gdLst>
                  <a:ahLst/>
                  <a:cxnLst>
                    <a:cxn ang="T10">
                      <a:pos x="T0" y="T1"/>
                    </a:cxn>
                    <a:cxn ang="T11">
                      <a:pos x="T2" y="T3"/>
                    </a:cxn>
                    <a:cxn ang="T12">
                      <a:pos x="T4" y="T5"/>
                    </a:cxn>
                    <a:cxn ang="T13">
                      <a:pos x="T6" y="T7"/>
                    </a:cxn>
                    <a:cxn ang="T14">
                      <a:pos x="T8" y="T9"/>
                    </a:cxn>
                  </a:cxnLst>
                  <a:rect l="T15" t="T16" r="T17" b="T18"/>
                  <a:pathLst>
                    <a:path w="642" h="259">
                      <a:moveTo>
                        <a:pt x="0" y="15"/>
                      </a:moveTo>
                      <a:lnTo>
                        <a:pt x="69" y="252"/>
                      </a:lnTo>
                      <a:lnTo>
                        <a:pt x="543" y="259"/>
                      </a:lnTo>
                      <a:lnTo>
                        <a:pt x="642" y="0"/>
                      </a:lnTo>
                      <a:lnTo>
                        <a:pt x="0" y="15"/>
                      </a:lnTo>
                      <a:close/>
                    </a:path>
                  </a:pathLst>
                </a:custGeom>
                <a:solidFill>
                  <a:srgbClr val="C6C6C6"/>
                </a:solidFill>
                <a:ln w="9525">
                  <a:noFill/>
                  <a:round/>
                  <a:headEnd/>
                  <a:tailEnd/>
                </a:ln>
              </p:spPr>
              <p:txBody>
                <a:bodyPr/>
                <a:lstStyle/>
                <a:p>
                  <a:endParaRPr lang="en-US"/>
                </a:p>
              </p:txBody>
            </p:sp>
            <p:sp>
              <p:nvSpPr>
                <p:cNvPr id="40233" name="Rectangle 633"/>
                <p:cNvSpPr>
                  <a:spLocks noChangeArrowheads="1"/>
                </p:cNvSpPr>
                <p:nvPr/>
              </p:nvSpPr>
              <p:spPr bwMode="auto">
                <a:xfrm>
                  <a:off x="1701" y="2185"/>
                  <a:ext cx="2193" cy="69"/>
                </a:xfrm>
                <a:prstGeom prst="rect">
                  <a:avLst/>
                </a:prstGeom>
                <a:solidFill>
                  <a:srgbClr val="C6C6C6"/>
                </a:solidFill>
                <a:ln w="9525">
                  <a:noFill/>
                  <a:miter lim="800000"/>
                  <a:headEnd/>
                  <a:tailEnd/>
                </a:ln>
              </p:spPr>
              <p:txBody>
                <a:bodyPr/>
                <a:lstStyle/>
                <a:p>
                  <a:endParaRPr lang="en-US" sz="2400">
                    <a:solidFill>
                      <a:schemeClr val="tx2"/>
                    </a:solidFill>
                    <a:latin typeface="Tahoma" pitchFamily="34" charset="0"/>
                  </a:endParaRPr>
                </a:p>
              </p:txBody>
            </p:sp>
            <p:sp>
              <p:nvSpPr>
                <p:cNvPr id="40234" name="Freeform 634"/>
                <p:cNvSpPr>
                  <a:spLocks/>
                </p:cNvSpPr>
                <p:nvPr/>
              </p:nvSpPr>
              <p:spPr bwMode="auto">
                <a:xfrm>
                  <a:off x="1245" y="2535"/>
                  <a:ext cx="457" cy="276"/>
                </a:xfrm>
                <a:custGeom>
                  <a:avLst/>
                  <a:gdLst>
                    <a:gd name="T0" fmla="*/ 457 w 457"/>
                    <a:gd name="T1" fmla="*/ 0 h 276"/>
                    <a:gd name="T2" fmla="*/ 364 w 457"/>
                    <a:gd name="T3" fmla="*/ 0 h 276"/>
                    <a:gd name="T4" fmla="*/ 290 w 457"/>
                    <a:gd name="T5" fmla="*/ 15 h 276"/>
                    <a:gd name="T6" fmla="*/ 237 w 457"/>
                    <a:gd name="T7" fmla="*/ 8 h 276"/>
                    <a:gd name="T8" fmla="*/ 155 w 457"/>
                    <a:gd name="T9" fmla="*/ 0 h 276"/>
                    <a:gd name="T10" fmla="*/ 133 w 457"/>
                    <a:gd name="T11" fmla="*/ 8 h 276"/>
                    <a:gd name="T12" fmla="*/ 88 w 457"/>
                    <a:gd name="T13" fmla="*/ 47 h 276"/>
                    <a:gd name="T14" fmla="*/ 66 w 457"/>
                    <a:gd name="T15" fmla="*/ 84 h 276"/>
                    <a:gd name="T16" fmla="*/ 43 w 457"/>
                    <a:gd name="T17" fmla="*/ 176 h 276"/>
                    <a:gd name="T18" fmla="*/ 0 w 457"/>
                    <a:gd name="T19" fmla="*/ 276 h 276"/>
                    <a:gd name="T20" fmla="*/ 452 w 457"/>
                    <a:gd name="T21" fmla="*/ 276 h 276"/>
                    <a:gd name="T22" fmla="*/ 457 w 457"/>
                    <a:gd name="T23" fmla="*/ 0 h 2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57"/>
                    <a:gd name="T37" fmla="*/ 0 h 276"/>
                    <a:gd name="T38" fmla="*/ 457 w 457"/>
                    <a:gd name="T39" fmla="*/ 276 h 27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57" h="276">
                      <a:moveTo>
                        <a:pt x="457" y="0"/>
                      </a:moveTo>
                      <a:lnTo>
                        <a:pt x="364" y="0"/>
                      </a:lnTo>
                      <a:lnTo>
                        <a:pt x="290" y="15"/>
                      </a:lnTo>
                      <a:lnTo>
                        <a:pt x="237" y="8"/>
                      </a:lnTo>
                      <a:lnTo>
                        <a:pt x="155" y="0"/>
                      </a:lnTo>
                      <a:lnTo>
                        <a:pt x="133" y="8"/>
                      </a:lnTo>
                      <a:lnTo>
                        <a:pt x="88" y="47"/>
                      </a:lnTo>
                      <a:lnTo>
                        <a:pt x="66" y="84"/>
                      </a:lnTo>
                      <a:lnTo>
                        <a:pt x="43" y="176"/>
                      </a:lnTo>
                      <a:lnTo>
                        <a:pt x="0" y="276"/>
                      </a:lnTo>
                      <a:lnTo>
                        <a:pt x="452" y="276"/>
                      </a:lnTo>
                      <a:lnTo>
                        <a:pt x="457" y="0"/>
                      </a:lnTo>
                      <a:close/>
                    </a:path>
                  </a:pathLst>
                </a:custGeom>
                <a:solidFill>
                  <a:srgbClr val="FFFFFF"/>
                </a:solidFill>
                <a:ln w="9525">
                  <a:noFill/>
                  <a:round/>
                  <a:headEnd/>
                  <a:tailEnd/>
                </a:ln>
              </p:spPr>
              <p:txBody>
                <a:bodyPr/>
                <a:lstStyle/>
                <a:p>
                  <a:endParaRPr lang="en-US"/>
                </a:p>
              </p:txBody>
            </p:sp>
            <p:sp>
              <p:nvSpPr>
                <p:cNvPr id="40235" name="Freeform 635"/>
                <p:cNvSpPr>
                  <a:spLocks/>
                </p:cNvSpPr>
                <p:nvPr/>
              </p:nvSpPr>
              <p:spPr bwMode="auto">
                <a:xfrm>
                  <a:off x="3503" y="2414"/>
                  <a:ext cx="867" cy="395"/>
                </a:xfrm>
                <a:custGeom>
                  <a:avLst/>
                  <a:gdLst>
                    <a:gd name="T0" fmla="*/ 7 w 867"/>
                    <a:gd name="T1" fmla="*/ 395 h 395"/>
                    <a:gd name="T2" fmla="*/ 867 w 867"/>
                    <a:gd name="T3" fmla="*/ 395 h 395"/>
                    <a:gd name="T4" fmla="*/ 852 w 867"/>
                    <a:gd name="T5" fmla="*/ 321 h 395"/>
                    <a:gd name="T6" fmla="*/ 806 w 867"/>
                    <a:gd name="T7" fmla="*/ 289 h 395"/>
                    <a:gd name="T8" fmla="*/ 798 w 867"/>
                    <a:gd name="T9" fmla="*/ 220 h 395"/>
                    <a:gd name="T10" fmla="*/ 751 w 867"/>
                    <a:gd name="T11" fmla="*/ 136 h 395"/>
                    <a:gd name="T12" fmla="*/ 677 w 867"/>
                    <a:gd name="T13" fmla="*/ 91 h 395"/>
                    <a:gd name="T14" fmla="*/ 615 w 867"/>
                    <a:gd name="T15" fmla="*/ 30 h 395"/>
                    <a:gd name="T16" fmla="*/ 531 w 867"/>
                    <a:gd name="T17" fmla="*/ 45 h 395"/>
                    <a:gd name="T18" fmla="*/ 470 w 867"/>
                    <a:gd name="T19" fmla="*/ 15 h 395"/>
                    <a:gd name="T20" fmla="*/ 386 w 867"/>
                    <a:gd name="T21" fmla="*/ 0 h 395"/>
                    <a:gd name="T22" fmla="*/ 393 w 867"/>
                    <a:gd name="T23" fmla="*/ 311 h 395"/>
                    <a:gd name="T24" fmla="*/ 371 w 867"/>
                    <a:gd name="T25" fmla="*/ 295 h 395"/>
                    <a:gd name="T26" fmla="*/ 0 w 867"/>
                    <a:gd name="T27" fmla="*/ 302 h 395"/>
                    <a:gd name="T28" fmla="*/ 7 w 867"/>
                    <a:gd name="T29" fmla="*/ 395 h 39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7"/>
                    <a:gd name="T46" fmla="*/ 0 h 395"/>
                    <a:gd name="T47" fmla="*/ 867 w 867"/>
                    <a:gd name="T48" fmla="*/ 395 h 39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7" h="395">
                      <a:moveTo>
                        <a:pt x="7" y="395"/>
                      </a:moveTo>
                      <a:lnTo>
                        <a:pt x="867" y="395"/>
                      </a:lnTo>
                      <a:lnTo>
                        <a:pt x="852" y="321"/>
                      </a:lnTo>
                      <a:lnTo>
                        <a:pt x="806" y="289"/>
                      </a:lnTo>
                      <a:lnTo>
                        <a:pt x="798" y="220"/>
                      </a:lnTo>
                      <a:lnTo>
                        <a:pt x="751" y="136"/>
                      </a:lnTo>
                      <a:lnTo>
                        <a:pt x="677" y="91"/>
                      </a:lnTo>
                      <a:lnTo>
                        <a:pt x="615" y="30"/>
                      </a:lnTo>
                      <a:lnTo>
                        <a:pt x="531" y="45"/>
                      </a:lnTo>
                      <a:lnTo>
                        <a:pt x="470" y="15"/>
                      </a:lnTo>
                      <a:lnTo>
                        <a:pt x="386" y="0"/>
                      </a:lnTo>
                      <a:lnTo>
                        <a:pt x="393" y="311"/>
                      </a:lnTo>
                      <a:lnTo>
                        <a:pt x="371" y="295"/>
                      </a:lnTo>
                      <a:lnTo>
                        <a:pt x="0" y="302"/>
                      </a:lnTo>
                      <a:lnTo>
                        <a:pt x="7" y="395"/>
                      </a:lnTo>
                      <a:close/>
                    </a:path>
                  </a:pathLst>
                </a:custGeom>
                <a:solidFill>
                  <a:srgbClr val="FFFFFF"/>
                </a:solidFill>
                <a:ln w="9525">
                  <a:noFill/>
                  <a:round/>
                  <a:headEnd/>
                  <a:tailEnd/>
                </a:ln>
              </p:spPr>
              <p:txBody>
                <a:bodyPr/>
                <a:lstStyle/>
                <a:p>
                  <a:endParaRPr lang="en-US"/>
                </a:p>
              </p:txBody>
            </p:sp>
            <p:sp>
              <p:nvSpPr>
                <p:cNvPr id="40236" name="Freeform 636"/>
                <p:cNvSpPr>
                  <a:spLocks/>
                </p:cNvSpPr>
                <p:nvPr/>
              </p:nvSpPr>
              <p:spPr bwMode="auto">
                <a:xfrm>
                  <a:off x="3909" y="2356"/>
                  <a:ext cx="489" cy="515"/>
                </a:xfrm>
                <a:custGeom>
                  <a:avLst/>
                  <a:gdLst>
                    <a:gd name="T0" fmla="*/ 483 w 489"/>
                    <a:gd name="T1" fmla="*/ 377 h 515"/>
                    <a:gd name="T2" fmla="*/ 470 w 489"/>
                    <a:gd name="T3" fmla="*/ 336 h 515"/>
                    <a:gd name="T4" fmla="*/ 448 w 489"/>
                    <a:gd name="T5" fmla="*/ 304 h 515"/>
                    <a:gd name="T6" fmla="*/ 420 w 489"/>
                    <a:gd name="T7" fmla="*/ 280 h 515"/>
                    <a:gd name="T8" fmla="*/ 403 w 489"/>
                    <a:gd name="T9" fmla="*/ 261 h 515"/>
                    <a:gd name="T10" fmla="*/ 403 w 489"/>
                    <a:gd name="T11" fmla="*/ 239 h 515"/>
                    <a:gd name="T12" fmla="*/ 392 w 489"/>
                    <a:gd name="T13" fmla="*/ 179 h 515"/>
                    <a:gd name="T14" fmla="*/ 355 w 489"/>
                    <a:gd name="T15" fmla="*/ 105 h 515"/>
                    <a:gd name="T16" fmla="*/ 297 w 489"/>
                    <a:gd name="T17" fmla="*/ 56 h 515"/>
                    <a:gd name="T18" fmla="*/ 226 w 489"/>
                    <a:gd name="T19" fmla="*/ 41 h 515"/>
                    <a:gd name="T20" fmla="*/ 178 w 489"/>
                    <a:gd name="T21" fmla="*/ 50 h 515"/>
                    <a:gd name="T22" fmla="*/ 157 w 489"/>
                    <a:gd name="T23" fmla="*/ 58 h 515"/>
                    <a:gd name="T24" fmla="*/ 136 w 489"/>
                    <a:gd name="T25" fmla="*/ 47 h 515"/>
                    <a:gd name="T26" fmla="*/ 110 w 489"/>
                    <a:gd name="T27" fmla="*/ 19 h 515"/>
                    <a:gd name="T28" fmla="*/ 77 w 489"/>
                    <a:gd name="T29" fmla="*/ 4 h 515"/>
                    <a:gd name="T30" fmla="*/ 41 w 489"/>
                    <a:gd name="T31" fmla="*/ 0 h 515"/>
                    <a:gd name="T32" fmla="*/ 17 w 489"/>
                    <a:gd name="T33" fmla="*/ 6 h 515"/>
                    <a:gd name="T34" fmla="*/ 6 w 489"/>
                    <a:gd name="T35" fmla="*/ 9 h 515"/>
                    <a:gd name="T36" fmla="*/ 10 w 489"/>
                    <a:gd name="T37" fmla="*/ 93 h 515"/>
                    <a:gd name="T38" fmla="*/ 45 w 489"/>
                    <a:gd name="T39" fmla="*/ 92 h 515"/>
                    <a:gd name="T40" fmla="*/ 77 w 489"/>
                    <a:gd name="T41" fmla="*/ 103 h 515"/>
                    <a:gd name="T42" fmla="*/ 105 w 489"/>
                    <a:gd name="T43" fmla="*/ 123 h 515"/>
                    <a:gd name="T44" fmla="*/ 127 w 489"/>
                    <a:gd name="T45" fmla="*/ 155 h 515"/>
                    <a:gd name="T46" fmla="*/ 148 w 489"/>
                    <a:gd name="T47" fmla="*/ 146 h 515"/>
                    <a:gd name="T48" fmla="*/ 166 w 489"/>
                    <a:gd name="T49" fmla="*/ 138 h 515"/>
                    <a:gd name="T50" fmla="*/ 241 w 489"/>
                    <a:gd name="T51" fmla="*/ 136 h 515"/>
                    <a:gd name="T52" fmla="*/ 308 w 489"/>
                    <a:gd name="T53" fmla="*/ 168 h 515"/>
                    <a:gd name="T54" fmla="*/ 357 w 489"/>
                    <a:gd name="T55" fmla="*/ 231 h 515"/>
                    <a:gd name="T56" fmla="*/ 381 w 489"/>
                    <a:gd name="T57" fmla="*/ 317 h 515"/>
                    <a:gd name="T58" fmla="*/ 383 w 489"/>
                    <a:gd name="T59" fmla="*/ 340 h 515"/>
                    <a:gd name="T60" fmla="*/ 381 w 489"/>
                    <a:gd name="T61" fmla="*/ 364 h 515"/>
                    <a:gd name="T62" fmla="*/ 413 w 489"/>
                    <a:gd name="T63" fmla="*/ 383 h 515"/>
                    <a:gd name="T64" fmla="*/ 439 w 489"/>
                    <a:gd name="T65" fmla="*/ 409 h 515"/>
                    <a:gd name="T66" fmla="*/ 457 w 489"/>
                    <a:gd name="T67" fmla="*/ 446 h 515"/>
                    <a:gd name="T68" fmla="*/ 467 w 489"/>
                    <a:gd name="T69" fmla="*/ 489 h 515"/>
                    <a:gd name="T70" fmla="*/ 469 w 489"/>
                    <a:gd name="T71" fmla="*/ 502 h 515"/>
                    <a:gd name="T72" fmla="*/ 469 w 489"/>
                    <a:gd name="T73" fmla="*/ 515 h 515"/>
                    <a:gd name="T74" fmla="*/ 487 w 489"/>
                    <a:gd name="T75" fmla="*/ 459 h 515"/>
                    <a:gd name="T76" fmla="*/ 487 w 489"/>
                    <a:gd name="T77" fmla="*/ 399 h 5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89"/>
                    <a:gd name="T118" fmla="*/ 0 h 515"/>
                    <a:gd name="T119" fmla="*/ 489 w 489"/>
                    <a:gd name="T120" fmla="*/ 515 h 51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89" h="515">
                      <a:moveTo>
                        <a:pt x="487" y="399"/>
                      </a:moveTo>
                      <a:lnTo>
                        <a:pt x="483" y="377"/>
                      </a:lnTo>
                      <a:lnTo>
                        <a:pt x="478" y="356"/>
                      </a:lnTo>
                      <a:lnTo>
                        <a:pt x="470" y="336"/>
                      </a:lnTo>
                      <a:lnTo>
                        <a:pt x="459" y="319"/>
                      </a:lnTo>
                      <a:lnTo>
                        <a:pt x="448" y="304"/>
                      </a:lnTo>
                      <a:lnTo>
                        <a:pt x="435" y="291"/>
                      </a:lnTo>
                      <a:lnTo>
                        <a:pt x="420" y="280"/>
                      </a:lnTo>
                      <a:lnTo>
                        <a:pt x="403" y="272"/>
                      </a:lnTo>
                      <a:lnTo>
                        <a:pt x="403" y="261"/>
                      </a:lnTo>
                      <a:lnTo>
                        <a:pt x="403" y="250"/>
                      </a:lnTo>
                      <a:lnTo>
                        <a:pt x="403" y="239"/>
                      </a:lnTo>
                      <a:lnTo>
                        <a:pt x="401" y="226"/>
                      </a:lnTo>
                      <a:lnTo>
                        <a:pt x="392" y="179"/>
                      </a:lnTo>
                      <a:lnTo>
                        <a:pt x="377" y="140"/>
                      </a:lnTo>
                      <a:lnTo>
                        <a:pt x="355" y="105"/>
                      </a:lnTo>
                      <a:lnTo>
                        <a:pt x="329" y="77"/>
                      </a:lnTo>
                      <a:lnTo>
                        <a:pt x="297" y="56"/>
                      </a:lnTo>
                      <a:lnTo>
                        <a:pt x="261" y="45"/>
                      </a:lnTo>
                      <a:lnTo>
                        <a:pt x="226" y="41"/>
                      </a:lnTo>
                      <a:lnTo>
                        <a:pt x="187" y="47"/>
                      </a:lnTo>
                      <a:lnTo>
                        <a:pt x="178" y="50"/>
                      </a:lnTo>
                      <a:lnTo>
                        <a:pt x="168" y="54"/>
                      </a:lnTo>
                      <a:lnTo>
                        <a:pt x="157" y="58"/>
                      </a:lnTo>
                      <a:lnTo>
                        <a:pt x="148" y="64"/>
                      </a:lnTo>
                      <a:lnTo>
                        <a:pt x="136" y="47"/>
                      </a:lnTo>
                      <a:lnTo>
                        <a:pt x="123" y="32"/>
                      </a:lnTo>
                      <a:lnTo>
                        <a:pt x="110" y="19"/>
                      </a:lnTo>
                      <a:lnTo>
                        <a:pt x="94" y="9"/>
                      </a:lnTo>
                      <a:lnTo>
                        <a:pt x="77" y="4"/>
                      </a:lnTo>
                      <a:lnTo>
                        <a:pt x="60" y="0"/>
                      </a:lnTo>
                      <a:lnTo>
                        <a:pt x="41" y="0"/>
                      </a:lnTo>
                      <a:lnTo>
                        <a:pt x="23" y="4"/>
                      </a:lnTo>
                      <a:lnTo>
                        <a:pt x="17" y="6"/>
                      </a:lnTo>
                      <a:lnTo>
                        <a:pt x="12" y="8"/>
                      </a:lnTo>
                      <a:lnTo>
                        <a:pt x="6" y="9"/>
                      </a:lnTo>
                      <a:lnTo>
                        <a:pt x="0" y="11"/>
                      </a:lnTo>
                      <a:lnTo>
                        <a:pt x="10" y="93"/>
                      </a:lnTo>
                      <a:lnTo>
                        <a:pt x="28" y="92"/>
                      </a:lnTo>
                      <a:lnTo>
                        <a:pt x="45" y="92"/>
                      </a:lnTo>
                      <a:lnTo>
                        <a:pt x="62" y="95"/>
                      </a:lnTo>
                      <a:lnTo>
                        <a:pt x="77" y="103"/>
                      </a:lnTo>
                      <a:lnTo>
                        <a:pt x="92" y="112"/>
                      </a:lnTo>
                      <a:lnTo>
                        <a:pt x="105" y="123"/>
                      </a:lnTo>
                      <a:lnTo>
                        <a:pt x="118" y="138"/>
                      </a:lnTo>
                      <a:lnTo>
                        <a:pt x="127" y="155"/>
                      </a:lnTo>
                      <a:lnTo>
                        <a:pt x="136" y="149"/>
                      </a:lnTo>
                      <a:lnTo>
                        <a:pt x="148" y="146"/>
                      </a:lnTo>
                      <a:lnTo>
                        <a:pt x="157" y="142"/>
                      </a:lnTo>
                      <a:lnTo>
                        <a:pt x="166" y="138"/>
                      </a:lnTo>
                      <a:lnTo>
                        <a:pt x="206" y="133"/>
                      </a:lnTo>
                      <a:lnTo>
                        <a:pt x="241" y="136"/>
                      </a:lnTo>
                      <a:lnTo>
                        <a:pt x="276" y="147"/>
                      </a:lnTo>
                      <a:lnTo>
                        <a:pt x="308" y="168"/>
                      </a:lnTo>
                      <a:lnTo>
                        <a:pt x="334" y="196"/>
                      </a:lnTo>
                      <a:lnTo>
                        <a:pt x="357" y="231"/>
                      </a:lnTo>
                      <a:lnTo>
                        <a:pt x="372" y="271"/>
                      </a:lnTo>
                      <a:lnTo>
                        <a:pt x="381" y="317"/>
                      </a:lnTo>
                      <a:lnTo>
                        <a:pt x="383" y="328"/>
                      </a:lnTo>
                      <a:lnTo>
                        <a:pt x="383" y="340"/>
                      </a:lnTo>
                      <a:lnTo>
                        <a:pt x="383" y="353"/>
                      </a:lnTo>
                      <a:lnTo>
                        <a:pt x="381" y="364"/>
                      </a:lnTo>
                      <a:lnTo>
                        <a:pt x="398" y="371"/>
                      </a:lnTo>
                      <a:lnTo>
                        <a:pt x="413" y="383"/>
                      </a:lnTo>
                      <a:lnTo>
                        <a:pt x="426" y="394"/>
                      </a:lnTo>
                      <a:lnTo>
                        <a:pt x="439" y="409"/>
                      </a:lnTo>
                      <a:lnTo>
                        <a:pt x="448" y="427"/>
                      </a:lnTo>
                      <a:lnTo>
                        <a:pt x="457" y="446"/>
                      </a:lnTo>
                      <a:lnTo>
                        <a:pt x="463" y="466"/>
                      </a:lnTo>
                      <a:lnTo>
                        <a:pt x="467" y="489"/>
                      </a:lnTo>
                      <a:lnTo>
                        <a:pt x="469" y="496"/>
                      </a:lnTo>
                      <a:lnTo>
                        <a:pt x="469" y="502"/>
                      </a:lnTo>
                      <a:lnTo>
                        <a:pt x="469" y="507"/>
                      </a:lnTo>
                      <a:lnTo>
                        <a:pt x="469" y="515"/>
                      </a:lnTo>
                      <a:lnTo>
                        <a:pt x="480" y="487"/>
                      </a:lnTo>
                      <a:lnTo>
                        <a:pt x="487" y="459"/>
                      </a:lnTo>
                      <a:lnTo>
                        <a:pt x="489" y="429"/>
                      </a:lnTo>
                      <a:lnTo>
                        <a:pt x="487" y="399"/>
                      </a:lnTo>
                      <a:close/>
                    </a:path>
                  </a:pathLst>
                </a:custGeom>
                <a:solidFill>
                  <a:srgbClr val="000000"/>
                </a:solidFill>
                <a:ln w="9525">
                  <a:noFill/>
                  <a:round/>
                  <a:headEnd/>
                  <a:tailEnd/>
                </a:ln>
              </p:spPr>
              <p:txBody>
                <a:bodyPr/>
                <a:lstStyle/>
                <a:p>
                  <a:endParaRPr lang="en-US"/>
                </a:p>
              </p:txBody>
            </p:sp>
            <p:sp>
              <p:nvSpPr>
                <p:cNvPr id="40237" name="Rectangle 637"/>
                <p:cNvSpPr>
                  <a:spLocks noChangeArrowheads="1"/>
                </p:cNvSpPr>
                <p:nvPr/>
              </p:nvSpPr>
              <p:spPr bwMode="auto">
                <a:xfrm>
                  <a:off x="1410" y="1918"/>
                  <a:ext cx="2136" cy="45"/>
                </a:xfrm>
                <a:prstGeom prst="rect">
                  <a:avLst/>
                </a:prstGeom>
                <a:solidFill>
                  <a:srgbClr val="C6C6C6"/>
                </a:solidFill>
                <a:ln w="9525">
                  <a:noFill/>
                  <a:miter lim="800000"/>
                  <a:headEnd/>
                  <a:tailEnd/>
                </a:ln>
              </p:spPr>
              <p:txBody>
                <a:bodyPr/>
                <a:lstStyle/>
                <a:p>
                  <a:endParaRPr lang="en-US" sz="2400">
                    <a:solidFill>
                      <a:schemeClr val="tx2"/>
                    </a:solidFill>
                    <a:latin typeface="Tahoma" pitchFamily="34" charset="0"/>
                  </a:endParaRPr>
                </a:p>
              </p:txBody>
            </p:sp>
            <p:sp>
              <p:nvSpPr>
                <p:cNvPr id="40238" name="Rectangle 638"/>
                <p:cNvSpPr>
                  <a:spLocks noChangeArrowheads="1"/>
                </p:cNvSpPr>
                <p:nvPr/>
              </p:nvSpPr>
              <p:spPr bwMode="auto">
                <a:xfrm>
                  <a:off x="1798" y="2729"/>
                  <a:ext cx="542" cy="71"/>
                </a:xfrm>
                <a:prstGeom prst="rect">
                  <a:avLst/>
                </a:prstGeom>
                <a:solidFill>
                  <a:srgbClr val="DDDDDD"/>
                </a:solidFill>
                <a:ln w="9525">
                  <a:noFill/>
                  <a:miter lim="800000"/>
                  <a:headEnd/>
                  <a:tailEnd/>
                </a:ln>
              </p:spPr>
              <p:txBody>
                <a:bodyPr/>
                <a:lstStyle/>
                <a:p>
                  <a:endParaRPr lang="en-US" sz="2400">
                    <a:solidFill>
                      <a:schemeClr val="tx2"/>
                    </a:solidFill>
                    <a:latin typeface="Tahoma" pitchFamily="34" charset="0"/>
                  </a:endParaRPr>
                </a:p>
              </p:txBody>
            </p:sp>
            <p:sp>
              <p:nvSpPr>
                <p:cNvPr id="40239" name="Freeform 639"/>
                <p:cNvSpPr>
                  <a:spLocks/>
                </p:cNvSpPr>
                <p:nvPr/>
              </p:nvSpPr>
              <p:spPr bwMode="auto">
                <a:xfrm>
                  <a:off x="1294" y="1886"/>
                  <a:ext cx="2890" cy="43"/>
                </a:xfrm>
                <a:custGeom>
                  <a:avLst/>
                  <a:gdLst>
                    <a:gd name="T0" fmla="*/ 2875 w 2890"/>
                    <a:gd name="T1" fmla="*/ 43 h 43"/>
                    <a:gd name="T2" fmla="*/ 2890 w 2890"/>
                    <a:gd name="T3" fmla="*/ 0 h 43"/>
                    <a:gd name="T4" fmla="*/ 0 w 2890"/>
                    <a:gd name="T5" fmla="*/ 0 h 43"/>
                    <a:gd name="T6" fmla="*/ 20 w 2890"/>
                    <a:gd name="T7" fmla="*/ 43 h 43"/>
                    <a:gd name="T8" fmla="*/ 2875 w 2890"/>
                    <a:gd name="T9" fmla="*/ 43 h 43"/>
                    <a:gd name="T10" fmla="*/ 0 60000 65536"/>
                    <a:gd name="T11" fmla="*/ 0 60000 65536"/>
                    <a:gd name="T12" fmla="*/ 0 60000 65536"/>
                    <a:gd name="T13" fmla="*/ 0 60000 65536"/>
                    <a:gd name="T14" fmla="*/ 0 60000 65536"/>
                    <a:gd name="T15" fmla="*/ 0 w 2890"/>
                    <a:gd name="T16" fmla="*/ 0 h 43"/>
                    <a:gd name="T17" fmla="*/ 2890 w 2890"/>
                    <a:gd name="T18" fmla="*/ 43 h 43"/>
                  </a:gdLst>
                  <a:ahLst/>
                  <a:cxnLst>
                    <a:cxn ang="T10">
                      <a:pos x="T0" y="T1"/>
                    </a:cxn>
                    <a:cxn ang="T11">
                      <a:pos x="T2" y="T3"/>
                    </a:cxn>
                    <a:cxn ang="T12">
                      <a:pos x="T4" y="T5"/>
                    </a:cxn>
                    <a:cxn ang="T13">
                      <a:pos x="T6" y="T7"/>
                    </a:cxn>
                    <a:cxn ang="T14">
                      <a:pos x="T8" y="T9"/>
                    </a:cxn>
                  </a:cxnLst>
                  <a:rect l="T15" t="T16" r="T17" b="T18"/>
                  <a:pathLst>
                    <a:path w="2890" h="43">
                      <a:moveTo>
                        <a:pt x="2875" y="43"/>
                      </a:moveTo>
                      <a:lnTo>
                        <a:pt x="2890" y="0"/>
                      </a:lnTo>
                      <a:lnTo>
                        <a:pt x="0" y="0"/>
                      </a:lnTo>
                      <a:lnTo>
                        <a:pt x="20" y="43"/>
                      </a:lnTo>
                      <a:lnTo>
                        <a:pt x="2875" y="43"/>
                      </a:lnTo>
                      <a:close/>
                    </a:path>
                  </a:pathLst>
                </a:custGeom>
                <a:solidFill>
                  <a:srgbClr val="000000"/>
                </a:solidFill>
                <a:ln w="9525">
                  <a:noFill/>
                  <a:round/>
                  <a:headEnd/>
                  <a:tailEnd/>
                </a:ln>
              </p:spPr>
              <p:txBody>
                <a:bodyPr/>
                <a:lstStyle/>
                <a:p>
                  <a:endParaRPr lang="en-US"/>
                </a:p>
              </p:txBody>
            </p:sp>
            <p:sp>
              <p:nvSpPr>
                <p:cNvPr id="40240" name="Rectangle 640"/>
                <p:cNvSpPr>
                  <a:spLocks noChangeArrowheads="1"/>
                </p:cNvSpPr>
                <p:nvPr/>
              </p:nvSpPr>
              <p:spPr bwMode="auto">
                <a:xfrm>
                  <a:off x="1486" y="2151"/>
                  <a:ext cx="2591" cy="4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41" name="Rectangle 641"/>
                <p:cNvSpPr>
                  <a:spLocks noChangeArrowheads="1"/>
                </p:cNvSpPr>
                <p:nvPr/>
              </p:nvSpPr>
              <p:spPr bwMode="auto">
                <a:xfrm>
                  <a:off x="2824" y="2289"/>
                  <a:ext cx="395" cy="390"/>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42" name="Rectangle 642"/>
                <p:cNvSpPr>
                  <a:spLocks noChangeArrowheads="1"/>
                </p:cNvSpPr>
                <p:nvPr/>
              </p:nvSpPr>
              <p:spPr bwMode="auto">
                <a:xfrm>
                  <a:off x="1859" y="2289"/>
                  <a:ext cx="396" cy="390"/>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43" name="Freeform 643"/>
                <p:cNvSpPr>
                  <a:spLocks/>
                </p:cNvSpPr>
                <p:nvPr/>
              </p:nvSpPr>
              <p:spPr bwMode="auto">
                <a:xfrm>
                  <a:off x="1520" y="2854"/>
                  <a:ext cx="2535" cy="69"/>
                </a:xfrm>
                <a:custGeom>
                  <a:avLst/>
                  <a:gdLst>
                    <a:gd name="T0" fmla="*/ 2535 w 2535"/>
                    <a:gd name="T1" fmla="*/ 36 h 69"/>
                    <a:gd name="T2" fmla="*/ 0 w 2535"/>
                    <a:gd name="T3" fmla="*/ 0 h 69"/>
                    <a:gd name="T4" fmla="*/ 0 w 2535"/>
                    <a:gd name="T5" fmla="*/ 69 h 69"/>
                    <a:gd name="T6" fmla="*/ 2535 w 2535"/>
                    <a:gd name="T7" fmla="*/ 36 h 69"/>
                    <a:gd name="T8" fmla="*/ 0 60000 65536"/>
                    <a:gd name="T9" fmla="*/ 0 60000 65536"/>
                    <a:gd name="T10" fmla="*/ 0 60000 65536"/>
                    <a:gd name="T11" fmla="*/ 0 60000 65536"/>
                    <a:gd name="T12" fmla="*/ 0 w 2535"/>
                    <a:gd name="T13" fmla="*/ 0 h 69"/>
                    <a:gd name="T14" fmla="*/ 2535 w 2535"/>
                    <a:gd name="T15" fmla="*/ 69 h 69"/>
                  </a:gdLst>
                  <a:ahLst/>
                  <a:cxnLst>
                    <a:cxn ang="T8">
                      <a:pos x="T0" y="T1"/>
                    </a:cxn>
                    <a:cxn ang="T9">
                      <a:pos x="T2" y="T3"/>
                    </a:cxn>
                    <a:cxn ang="T10">
                      <a:pos x="T4" y="T5"/>
                    </a:cxn>
                    <a:cxn ang="T11">
                      <a:pos x="T6" y="T7"/>
                    </a:cxn>
                  </a:cxnLst>
                  <a:rect l="T12" t="T13" r="T14" b="T15"/>
                  <a:pathLst>
                    <a:path w="2535" h="69">
                      <a:moveTo>
                        <a:pt x="2535" y="36"/>
                      </a:moveTo>
                      <a:lnTo>
                        <a:pt x="0" y="0"/>
                      </a:lnTo>
                      <a:lnTo>
                        <a:pt x="0" y="69"/>
                      </a:lnTo>
                      <a:lnTo>
                        <a:pt x="2535" y="36"/>
                      </a:lnTo>
                      <a:close/>
                    </a:path>
                  </a:pathLst>
                </a:custGeom>
                <a:solidFill>
                  <a:srgbClr val="000000"/>
                </a:solidFill>
                <a:ln w="9525">
                  <a:noFill/>
                  <a:round/>
                  <a:headEnd/>
                  <a:tailEnd/>
                </a:ln>
              </p:spPr>
              <p:txBody>
                <a:bodyPr/>
                <a:lstStyle/>
                <a:p>
                  <a:endParaRPr lang="en-US"/>
                </a:p>
              </p:txBody>
            </p:sp>
            <p:sp>
              <p:nvSpPr>
                <p:cNvPr id="40244" name="Rectangle 644"/>
                <p:cNvSpPr>
                  <a:spLocks noChangeArrowheads="1"/>
                </p:cNvSpPr>
                <p:nvPr/>
              </p:nvSpPr>
              <p:spPr bwMode="auto">
                <a:xfrm>
                  <a:off x="1066" y="2962"/>
                  <a:ext cx="1655" cy="7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45" name="Rectangle 645"/>
                <p:cNvSpPr>
                  <a:spLocks noChangeArrowheads="1"/>
                </p:cNvSpPr>
                <p:nvPr/>
              </p:nvSpPr>
              <p:spPr bwMode="auto">
                <a:xfrm>
                  <a:off x="1697" y="2224"/>
                  <a:ext cx="61" cy="585"/>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46" name="Rectangle 646"/>
                <p:cNvSpPr>
                  <a:spLocks noChangeArrowheads="1"/>
                </p:cNvSpPr>
                <p:nvPr/>
              </p:nvSpPr>
              <p:spPr bwMode="auto">
                <a:xfrm>
                  <a:off x="3853" y="2216"/>
                  <a:ext cx="62" cy="519"/>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47" name="Rectangle 647"/>
                <p:cNvSpPr>
                  <a:spLocks noChangeArrowheads="1"/>
                </p:cNvSpPr>
                <p:nvPr/>
              </p:nvSpPr>
              <p:spPr bwMode="auto">
                <a:xfrm>
                  <a:off x="2555" y="2289"/>
                  <a:ext cx="188" cy="520"/>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48" name="Rectangle 648"/>
                <p:cNvSpPr>
                  <a:spLocks noChangeArrowheads="1"/>
                </p:cNvSpPr>
                <p:nvPr/>
              </p:nvSpPr>
              <p:spPr bwMode="auto">
                <a:xfrm>
                  <a:off x="2337" y="2289"/>
                  <a:ext cx="184" cy="520"/>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49" name="Rectangle 649"/>
                <p:cNvSpPr>
                  <a:spLocks noChangeArrowheads="1"/>
                </p:cNvSpPr>
                <p:nvPr/>
              </p:nvSpPr>
              <p:spPr bwMode="auto">
                <a:xfrm>
                  <a:off x="2805" y="2787"/>
                  <a:ext cx="1470" cy="28"/>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50" name="Freeform 650"/>
                <p:cNvSpPr>
                  <a:spLocks/>
                </p:cNvSpPr>
                <p:nvPr/>
              </p:nvSpPr>
              <p:spPr bwMode="auto">
                <a:xfrm>
                  <a:off x="1669" y="1815"/>
                  <a:ext cx="2136" cy="45"/>
                </a:xfrm>
                <a:custGeom>
                  <a:avLst/>
                  <a:gdLst>
                    <a:gd name="T0" fmla="*/ 2136 w 2136"/>
                    <a:gd name="T1" fmla="*/ 45 h 45"/>
                    <a:gd name="T2" fmla="*/ 2074 w 2136"/>
                    <a:gd name="T3" fmla="*/ 0 h 45"/>
                    <a:gd name="T4" fmla="*/ 54 w 2136"/>
                    <a:gd name="T5" fmla="*/ 0 h 45"/>
                    <a:gd name="T6" fmla="*/ 0 w 2136"/>
                    <a:gd name="T7" fmla="*/ 45 h 45"/>
                    <a:gd name="T8" fmla="*/ 2136 w 2136"/>
                    <a:gd name="T9" fmla="*/ 45 h 45"/>
                    <a:gd name="T10" fmla="*/ 0 60000 65536"/>
                    <a:gd name="T11" fmla="*/ 0 60000 65536"/>
                    <a:gd name="T12" fmla="*/ 0 60000 65536"/>
                    <a:gd name="T13" fmla="*/ 0 60000 65536"/>
                    <a:gd name="T14" fmla="*/ 0 60000 65536"/>
                    <a:gd name="T15" fmla="*/ 0 w 2136"/>
                    <a:gd name="T16" fmla="*/ 0 h 45"/>
                    <a:gd name="T17" fmla="*/ 2136 w 2136"/>
                    <a:gd name="T18" fmla="*/ 45 h 45"/>
                  </a:gdLst>
                  <a:ahLst/>
                  <a:cxnLst>
                    <a:cxn ang="T10">
                      <a:pos x="T0" y="T1"/>
                    </a:cxn>
                    <a:cxn ang="T11">
                      <a:pos x="T2" y="T3"/>
                    </a:cxn>
                    <a:cxn ang="T12">
                      <a:pos x="T4" y="T5"/>
                    </a:cxn>
                    <a:cxn ang="T13">
                      <a:pos x="T6" y="T7"/>
                    </a:cxn>
                    <a:cxn ang="T14">
                      <a:pos x="T8" y="T9"/>
                    </a:cxn>
                  </a:cxnLst>
                  <a:rect l="T15" t="T16" r="T17" b="T18"/>
                  <a:pathLst>
                    <a:path w="2136" h="45">
                      <a:moveTo>
                        <a:pt x="2136" y="45"/>
                      </a:moveTo>
                      <a:lnTo>
                        <a:pt x="2074" y="0"/>
                      </a:lnTo>
                      <a:lnTo>
                        <a:pt x="54" y="0"/>
                      </a:lnTo>
                      <a:lnTo>
                        <a:pt x="0" y="45"/>
                      </a:lnTo>
                      <a:lnTo>
                        <a:pt x="2136" y="45"/>
                      </a:lnTo>
                      <a:close/>
                    </a:path>
                  </a:pathLst>
                </a:custGeom>
                <a:solidFill>
                  <a:srgbClr val="000000"/>
                </a:solidFill>
                <a:ln w="9525">
                  <a:noFill/>
                  <a:round/>
                  <a:headEnd/>
                  <a:tailEnd/>
                </a:ln>
              </p:spPr>
              <p:txBody>
                <a:bodyPr/>
                <a:lstStyle/>
                <a:p>
                  <a:endParaRPr lang="en-US"/>
                </a:p>
              </p:txBody>
            </p:sp>
            <p:sp>
              <p:nvSpPr>
                <p:cNvPr id="40251" name="Freeform 651"/>
                <p:cNvSpPr>
                  <a:spLocks/>
                </p:cNvSpPr>
                <p:nvPr/>
              </p:nvSpPr>
              <p:spPr bwMode="auto">
                <a:xfrm>
                  <a:off x="1186" y="2787"/>
                  <a:ext cx="1082" cy="41"/>
                </a:xfrm>
                <a:custGeom>
                  <a:avLst/>
                  <a:gdLst>
                    <a:gd name="T0" fmla="*/ 1082 w 1082"/>
                    <a:gd name="T1" fmla="*/ 19 h 41"/>
                    <a:gd name="T2" fmla="*/ 0 w 1082"/>
                    <a:gd name="T3" fmla="*/ 0 h 41"/>
                    <a:gd name="T4" fmla="*/ 0 w 1082"/>
                    <a:gd name="T5" fmla="*/ 41 h 41"/>
                    <a:gd name="T6" fmla="*/ 1082 w 1082"/>
                    <a:gd name="T7" fmla="*/ 19 h 41"/>
                    <a:gd name="T8" fmla="*/ 0 60000 65536"/>
                    <a:gd name="T9" fmla="*/ 0 60000 65536"/>
                    <a:gd name="T10" fmla="*/ 0 60000 65536"/>
                    <a:gd name="T11" fmla="*/ 0 60000 65536"/>
                    <a:gd name="T12" fmla="*/ 0 w 1082"/>
                    <a:gd name="T13" fmla="*/ 0 h 41"/>
                    <a:gd name="T14" fmla="*/ 1082 w 1082"/>
                    <a:gd name="T15" fmla="*/ 41 h 41"/>
                  </a:gdLst>
                  <a:ahLst/>
                  <a:cxnLst>
                    <a:cxn ang="T8">
                      <a:pos x="T0" y="T1"/>
                    </a:cxn>
                    <a:cxn ang="T9">
                      <a:pos x="T2" y="T3"/>
                    </a:cxn>
                    <a:cxn ang="T10">
                      <a:pos x="T4" y="T5"/>
                    </a:cxn>
                    <a:cxn ang="T11">
                      <a:pos x="T6" y="T7"/>
                    </a:cxn>
                  </a:cxnLst>
                  <a:rect l="T12" t="T13" r="T14" b="T15"/>
                  <a:pathLst>
                    <a:path w="1082" h="41">
                      <a:moveTo>
                        <a:pt x="1082" y="19"/>
                      </a:moveTo>
                      <a:lnTo>
                        <a:pt x="0" y="0"/>
                      </a:lnTo>
                      <a:lnTo>
                        <a:pt x="0" y="41"/>
                      </a:lnTo>
                      <a:lnTo>
                        <a:pt x="1082" y="19"/>
                      </a:lnTo>
                      <a:close/>
                    </a:path>
                  </a:pathLst>
                </a:custGeom>
                <a:solidFill>
                  <a:srgbClr val="000000"/>
                </a:solidFill>
                <a:ln w="9525">
                  <a:noFill/>
                  <a:round/>
                  <a:headEnd/>
                  <a:tailEnd/>
                </a:ln>
              </p:spPr>
              <p:txBody>
                <a:bodyPr/>
                <a:lstStyle/>
                <a:p>
                  <a:endParaRPr lang="en-US"/>
                </a:p>
              </p:txBody>
            </p:sp>
            <p:sp>
              <p:nvSpPr>
                <p:cNvPr id="40252" name="Rectangle 652"/>
                <p:cNvSpPr>
                  <a:spLocks noChangeArrowheads="1"/>
                </p:cNvSpPr>
                <p:nvPr/>
              </p:nvSpPr>
              <p:spPr bwMode="auto">
                <a:xfrm>
                  <a:off x="1887" y="2319"/>
                  <a:ext cx="144" cy="31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253" name="Rectangle 653"/>
                <p:cNvSpPr>
                  <a:spLocks noChangeArrowheads="1"/>
                </p:cNvSpPr>
                <p:nvPr/>
              </p:nvSpPr>
              <p:spPr bwMode="auto">
                <a:xfrm>
                  <a:off x="2865" y="2319"/>
                  <a:ext cx="143" cy="31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254" name="Rectangle 654"/>
                <p:cNvSpPr>
                  <a:spLocks noChangeArrowheads="1"/>
                </p:cNvSpPr>
                <p:nvPr/>
              </p:nvSpPr>
              <p:spPr bwMode="auto">
                <a:xfrm>
                  <a:off x="2583" y="2472"/>
                  <a:ext cx="24" cy="138"/>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255" name="Rectangle 655"/>
                <p:cNvSpPr>
                  <a:spLocks noChangeArrowheads="1"/>
                </p:cNvSpPr>
                <p:nvPr/>
              </p:nvSpPr>
              <p:spPr bwMode="auto">
                <a:xfrm>
                  <a:off x="2460" y="2472"/>
                  <a:ext cx="24" cy="138"/>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256" name="Freeform 656"/>
                <p:cNvSpPr>
                  <a:spLocks/>
                </p:cNvSpPr>
                <p:nvPr/>
              </p:nvSpPr>
              <p:spPr bwMode="auto">
                <a:xfrm>
                  <a:off x="1221" y="2468"/>
                  <a:ext cx="474" cy="379"/>
                </a:xfrm>
                <a:custGeom>
                  <a:avLst/>
                  <a:gdLst>
                    <a:gd name="T0" fmla="*/ 2 w 474"/>
                    <a:gd name="T1" fmla="*/ 259 h 379"/>
                    <a:gd name="T2" fmla="*/ 11 w 474"/>
                    <a:gd name="T3" fmla="*/ 228 h 379"/>
                    <a:gd name="T4" fmla="*/ 32 w 474"/>
                    <a:gd name="T5" fmla="*/ 203 h 379"/>
                    <a:gd name="T6" fmla="*/ 60 w 474"/>
                    <a:gd name="T7" fmla="*/ 187 h 379"/>
                    <a:gd name="T8" fmla="*/ 75 w 474"/>
                    <a:gd name="T9" fmla="*/ 174 h 379"/>
                    <a:gd name="T10" fmla="*/ 71 w 474"/>
                    <a:gd name="T11" fmla="*/ 153 h 379"/>
                    <a:gd name="T12" fmla="*/ 75 w 474"/>
                    <a:gd name="T13" fmla="*/ 106 h 379"/>
                    <a:gd name="T14" fmla="*/ 106 w 474"/>
                    <a:gd name="T15" fmla="*/ 49 h 379"/>
                    <a:gd name="T16" fmla="*/ 162 w 474"/>
                    <a:gd name="T17" fmla="*/ 15 h 379"/>
                    <a:gd name="T18" fmla="*/ 237 w 474"/>
                    <a:gd name="T19" fmla="*/ 11 h 379"/>
                    <a:gd name="T20" fmla="*/ 289 w 474"/>
                    <a:gd name="T21" fmla="*/ 26 h 379"/>
                    <a:gd name="T22" fmla="*/ 312 w 474"/>
                    <a:gd name="T23" fmla="*/ 37 h 379"/>
                    <a:gd name="T24" fmla="*/ 332 w 474"/>
                    <a:gd name="T25" fmla="*/ 30 h 379"/>
                    <a:gd name="T26" fmla="*/ 358 w 474"/>
                    <a:gd name="T27" fmla="*/ 9 h 379"/>
                    <a:gd name="T28" fmla="*/ 390 w 474"/>
                    <a:gd name="T29" fmla="*/ 0 h 379"/>
                    <a:gd name="T30" fmla="*/ 429 w 474"/>
                    <a:gd name="T31" fmla="*/ 4 h 379"/>
                    <a:gd name="T32" fmla="*/ 455 w 474"/>
                    <a:gd name="T33" fmla="*/ 11 h 379"/>
                    <a:gd name="T34" fmla="*/ 468 w 474"/>
                    <a:gd name="T35" fmla="*/ 17 h 379"/>
                    <a:gd name="T36" fmla="*/ 474 w 474"/>
                    <a:gd name="T37" fmla="*/ 88 h 379"/>
                    <a:gd name="T38" fmla="*/ 435 w 474"/>
                    <a:gd name="T39" fmla="*/ 80 h 379"/>
                    <a:gd name="T40" fmla="*/ 401 w 474"/>
                    <a:gd name="T41" fmla="*/ 86 h 379"/>
                    <a:gd name="T42" fmla="*/ 375 w 474"/>
                    <a:gd name="T43" fmla="*/ 99 h 379"/>
                    <a:gd name="T44" fmla="*/ 356 w 474"/>
                    <a:gd name="T45" fmla="*/ 123 h 379"/>
                    <a:gd name="T46" fmla="*/ 334 w 474"/>
                    <a:gd name="T47" fmla="*/ 112 h 379"/>
                    <a:gd name="T48" fmla="*/ 312 w 474"/>
                    <a:gd name="T49" fmla="*/ 103 h 379"/>
                    <a:gd name="T50" fmla="*/ 231 w 474"/>
                    <a:gd name="T51" fmla="*/ 90 h 379"/>
                    <a:gd name="T52" fmla="*/ 166 w 474"/>
                    <a:gd name="T53" fmla="*/ 108 h 379"/>
                    <a:gd name="T54" fmla="*/ 121 w 474"/>
                    <a:gd name="T55" fmla="*/ 155 h 379"/>
                    <a:gd name="T56" fmla="*/ 105 w 474"/>
                    <a:gd name="T57" fmla="*/ 224 h 379"/>
                    <a:gd name="T58" fmla="*/ 106 w 474"/>
                    <a:gd name="T59" fmla="*/ 243 h 379"/>
                    <a:gd name="T60" fmla="*/ 108 w 474"/>
                    <a:gd name="T61" fmla="*/ 263 h 379"/>
                    <a:gd name="T62" fmla="*/ 77 w 474"/>
                    <a:gd name="T63" fmla="*/ 274 h 379"/>
                    <a:gd name="T64" fmla="*/ 54 w 474"/>
                    <a:gd name="T65" fmla="*/ 293 h 379"/>
                    <a:gd name="T66" fmla="*/ 37 w 474"/>
                    <a:gd name="T67" fmla="*/ 321 h 379"/>
                    <a:gd name="T68" fmla="*/ 32 w 474"/>
                    <a:gd name="T69" fmla="*/ 356 h 379"/>
                    <a:gd name="T70" fmla="*/ 32 w 474"/>
                    <a:gd name="T71" fmla="*/ 367 h 379"/>
                    <a:gd name="T72" fmla="*/ 34 w 474"/>
                    <a:gd name="T73" fmla="*/ 379 h 379"/>
                    <a:gd name="T74" fmla="*/ 9 w 474"/>
                    <a:gd name="T75" fmla="*/ 330 h 379"/>
                    <a:gd name="T76" fmla="*/ 0 w 474"/>
                    <a:gd name="T77" fmla="*/ 278 h 37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74"/>
                    <a:gd name="T118" fmla="*/ 0 h 379"/>
                    <a:gd name="T119" fmla="*/ 474 w 474"/>
                    <a:gd name="T120" fmla="*/ 379 h 379"/>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74" h="379">
                      <a:moveTo>
                        <a:pt x="0" y="278"/>
                      </a:moveTo>
                      <a:lnTo>
                        <a:pt x="2" y="259"/>
                      </a:lnTo>
                      <a:lnTo>
                        <a:pt x="6" y="243"/>
                      </a:lnTo>
                      <a:lnTo>
                        <a:pt x="11" y="228"/>
                      </a:lnTo>
                      <a:lnTo>
                        <a:pt x="21" y="213"/>
                      </a:lnTo>
                      <a:lnTo>
                        <a:pt x="32" y="203"/>
                      </a:lnTo>
                      <a:lnTo>
                        <a:pt x="45" y="194"/>
                      </a:lnTo>
                      <a:lnTo>
                        <a:pt x="60" y="187"/>
                      </a:lnTo>
                      <a:lnTo>
                        <a:pt x="77" y="183"/>
                      </a:lnTo>
                      <a:lnTo>
                        <a:pt x="75" y="174"/>
                      </a:lnTo>
                      <a:lnTo>
                        <a:pt x="73" y="162"/>
                      </a:lnTo>
                      <a:lnTo>
                        <a:pt x="71" y="153"/>
                      </a:lnTo>
                      <a:lnTo>
                        <a:pt x="71" y="144"/>
                      </a:lnTo>
                      <a:lnTo>
                        <a:pt x="75" y="106"/>
                      </a:lnTo>
                      <a:lnTo>
                        <a:pt x="88" y="75"/>
                      </a:lnTo>
                      <a:lnTo>
                        <a:pt x="106" y="49"/>
                      </a:lnTo>
                      <a:lnTo>
                        <a:pt x="133" y="28"/>
                      </a:lnTo>
                      <a:lnTo>
                        <a:pt x="162" y="15"/>
                      </a:lnTo>
                      <a:lnTo>
                        <a:pt x="198" y="9"/>
                      </a:lnTo>
                      <a:lnTo>
                        <a:pt x="237" y="11"/>
                      </a:lnTo>
                      <a:lnTo>
                        <a:pt x="278" y="22"/>
                      </a:lnTo>
                      <a:lnTo>
                        <a:pt x="289" y="26"/>
                      </a:lnTo>
                      <a:lnTo>
                        <a:pt x="301" y="32"/>
                      </a:lnTo>
                      <a:lnTo>
                        <a:pt x="312" y="37"/>
                      </a:lnTo>
                      <a:lnTo>
                        <a:pt x="323" y="43"/>
                      </a:lnTo>
                      <a:lnTo>
                        <a:pt x="332" y="30"/>
                      </a:lnTo>
                      <a:lnTo>
                        <a:pt x="343" y="19"/>
                      </a:lnTo>
                      <a:lnTo>
                        <a:pt x="358" y="9"/>
                      </a:lnTo>
                      <a:lnTo>
                        <a:pt x="373" y="4"/>
                      </a:lnTo>
                      <a:lnTo>
                        <a:pt x="390" y="0"/>
                      </a:lnTo>
                      <a:lnTo>
                        <a:pt x="409" y="0"/>
                      </a:lnTo>
                      <a:lnTo>
                        <a:pt x="429" y="4"/>
                      </a:lnTo>
                      <a:lnTo>
                        <a:pt x="450" y="9"/>
                      </a:lnTo>
                      <a:lnTo>
                        <a:pt x="455" y="11"/>
                      </a:lnTo>
                      <a:lnTo>
                        <a:pt x="463" y="13"/>
                      </a:lnTo>
                      <a:lnTo>
                        <a:pt x="468" y="17"/>
                      </a:lnTo>
                      <a:lnTo>
                        <a:pt x="474" y="21"/>
                      </a:lnTo>
                      <a:lnTo>
                        <a:pt x="474" y="88"/>
                      </a:lnTo>
                      <a:lnTo>
                        <a:pt x="453" y="82"/>
                      </a:lnTo>
                      <a:lnTo>
                        <a:pt x="435" y="80"/>
                      </a:lnTo>
                      <a:lnTo>
                        <a:pt x="418" y="82"/>
                      </a:lnTo>
                      <a:lnTo>
                        <a:pt x="401" y="86"/>
                      </a:lnTo>
                      <a:lnTo>
                        <a:pt x="388" y="91"/>
                      </a:lnTo>
                      <a:lnTo>
                        <a:pt x="375" y="99"/>
                      </a:lnTo>
                      <a:lnTo>
                        <a:pt x="364" y="110"/>
                      </a:lnTo>
                      <a:lnTo>
                        <a:pt x="356" y="123"/>
                      </a:lnTo>
                      <a:lnTo>
                        <a:pt x="345" y="118"/>
                      </a:lnTo>
                      <a:lnTo>
                        <a:pt x="334" y="112"/>
                      </a:lnTo>
                      <a:lnTo>
                        <a:pt x="323" y="106"/>
                      </a:lnTo>
                      <a:lnTo>
                        <a:pt x="312" y="103"/>
                      </a:lnTo>
                      <a:lnTo>
                        <a:pt x="271" y="91"/>
                      </a:lnTo>
                      <a:lnTo>
                        <a:pt x="231" y="90"/>
                      </a:lnTo>
                      <a:lnTo>
                        <a:pt x="196" y="95"/>
                      </a:lnTo>
                      <a:lnTo>
                        <a:pt x="166" y="108"/>
                      </a:lnTo>
                      <a:lnTo>
                        <a:pt x="140" y="129"/>
                      </a:lnTo>
                      <a:lnTo>
                        <a:pt x="121" y="155"/>
                      </a:lnTo>
                      <a:lnTo>
                        <a:pt x="108" y="187"/>
                      </a:lnTo>
                      <a:lnTo>
                        <a:pt x="105" y="224"/>
                      </a:lnTo>
                      <a:lnTo>
                        <a:pt x="105" y="233"/>
                      </a:lnTo>
                      <a:lnTo>
                        <a:pt x="106" y="243"/>
                      </a:lnTo>
                      <a:lnTo>
                        <a:pt x="106" y="254"/>
                      </a:lnTo>
                      <a:lnTo>
                        <a:pt x="108" y="263"/>
                      </a:lnTo>
                      <a:lnTo>
                        <a:pt x="92" y="267"/>
                      </a:lnTo>
                      <a:lnTo>
                        <a:pt x="77" y="274"/>
                      </a:lnTo>
                      <a:lnTo>
                        <a:pt x="64" y="282"/>
                      </a:lnTo>
                      <a:lnTo>
                        <a:pt x="54" y="293"/>
                      </a:lnTo>
                      <a:lnTo>
                        <a:pt x="45" y="306"/>
                      </a:lnTo>
                      <a:lnTo>
                        <a:pt x="37" y="321"/>
                      </a:lnTo>
                      <a:lnTo>
                        <a:pt x="34" y="338"/>
                      </a:lnTo>
                      <a:lnTo>
                        <a:pt x="32" y="356"/>
                      </a:lnTo>
                      <a:lnTo>
                        <a:pt x="32" y="362"/>
                      </a:lnTo>
                      <a:lnTo>
                        <a:pt x="32" y="367"/>
                      </a:lnTo>
                      <a:lnTo>
                        <a:pt x="32" y="373"/>
                      </a:lnTo>
                      <a:lnTo>
                        <a:pt x="34" y="379"/>
                      </a:lnTo>
                      <a:lnTo>
                        <a:pt x="21" y="354"/>
                      </a:lnTo>
                      <a:lnTo>
                        <a:pt x="9" y="330"/>
                      </a:lnTo>
                      <a:lnTo>
                        <a:pt x="2" y="304"/>
                      </a:lnTo>
                      <a:lnTo>
                        <a:pt x="0" y="278"/>
                      </a:lnTo>
                      <a:close/>
                    </a:path>
                  </a:pathLst>
                </a:custGeom>
                <a:solidFill>
                  <a:srgbClr val="000000"/>
                </a:solidFill>
                <a:ln w="9525">
                  <a:noFill/>
                  <a:round/>
                  <a:headEnd/>
                  <a:tailEnd/>
                </a:ln>
              </p:spPr>
              <p:txBody>
                <a:bodyPr/>
                <a:lstStyle/>
                <a:p>
                  <a:endParaRPr lang="en-US"/>
                </a:p>
              </p:txBody>
            </p:sp>
            <p:sp>
              <p:nvSpPr>
                <p:cNvPr id="40257" name="Freeform 657"/>
                <p:cNvSpPr>
                  <a:spLocks/>
                </p:cNvSpPr>
                <p:nvPr/>
              </p:nvSpPr>
              <p:spPr bwMode="auto">
                <a:xfrm>
                  <a:off x="3499" y="1110"/>
                  <a:ext cx="289" cy="300"/>
                </a:xfrm>
                <a:custGeom>
                  <a:avLst/>
                  <a:gdLst>
                    <a:gd name="T0" fmla="*/ 289 w 289"/>
                    <a:gd name="T1" fmla="*/ 54 h 300"/>
                    <a:gd name="T2" fmla="*/ 254 w 289"/>
                    <a:gd name="T3" fmla="*/ 45 h 300"/>
                    <a:gd name="T4" fmla="*/ 218 w 289"/>
                    <a:gd name="T5" fmla="*/ 34 h 300"/>
                    <a:gd name="T6" fmla="*/ 183 w 289"/>
                    <a:gd name="T7" fmla="*/ 21 h 300"/>
                    <a:gd name="T8" fmla="*/ 145 w 289"/>
                    <a:gd name="T9" fmla="*/ 9 h 300"/>
                    <a:gd name="T10" fmla="*/ 108 w 289"/>
                    <a:gd name="T11" fmla="*/ 2 h 300"/>
                    <a:gd name="T12" fmla="*/ 71 w 289"/>
                    <a:gd name="T13" fmla="*/ 0 h 300"/>
                    <a:gd name="T14" fmla="*/ 35 w 289"/>
                    <a:gd name="T15" fmla="*/ 6 h 300"/>
                    <a:gd name="T16" fmla="*/ 0 w 289"/>
                    <a:gd name="T17" fmla="*/ 22 h 300"/>
                    <a:gd name="T18" fmla="*/ 2 w 289"/>
                    <a:gd name="T19" fmla="*/ 86 h 300"/>
                    <a:gd name="T20" fmla="*/ 7 w 289"/>
                    <a:gd name="T21" fmla="*/ 162 h 300"/>
                    <a:gd name="T22" fmla="*/ 13 w 289"/>
                    <a:gd name="T23" fmla="*/ 239 h 300"/>
                    <a:gd name="T24" fmla="*/ 15 w 289"/>
                    <a:gd name="T25" fmla="*/ 300 h 300"/>
                    <a:gd name="T26" fmla="*/ 26 w 289"/>
                    <a:gd name="T27" fmla="*/ 291 h 300"/>
                    <a:gd name="T28" fmla="*/ 37 w 289"/>
                    <a:gd name="T29" fmla="*/ 284 h 300"/>
                    <a:gd name="T30" fmla="*/ 48 w 289"/>
                    <a:gd name="T31" fmla="*/ 276 h 300"/>
                    <a:gd name="T32" fmla="*/ 60 w 289"/>
                    <a:gd name="T33" fmla="*/ 271 h 300"/>
                    <a:gd name="T34" fmla="*/ 54 w 289"/>
                    <a:gd name="T35" fmla="*/ 224 h 300"/>
                    <a:gd name="T36" fmla="*/ 47 w 289"/>
                    <a:gd name="T37" fmla="*/ 170 h 300"/>
                    <a:gd name="T38" fmla="*/ 39 w 289"/>
                    <a:gd name="T39" fmla="*/ 116 h 300"/>
                    <a:gd name="T40" fmla="*/ 33 w 289"/>
                    <a:gd name="T41" fmla="*/ 73 h 300"/>
                    <a:gd name="T42" fmla="*/ 63 w 289"/>
                    <a:gd name="T43" fmla="*/ 52 h 300"/>
                    <a:gd name="T44" fmla="*/ 93 w 289"/>
                    <a:gd name="T45" fmla="*/ 41 h 300"/>
                    <a:gd name="T46" fmla="*/ 127 w 289"/>
                    <a:gd name="T47" fmla="*/ 39 h 300"/>
                    <a:gd name="T48" fmla="*/ 158 w 289"/>
                    <a:gd name="T49" fmla="*/ 41 h 300"/>
                    <a:gd name="T50" fmla="*/ 192 w 289"/>
                    <a:gd name="T51" fmla="*/ 45 h 300"/>
                    <a:gd name="T52" fmla="*/ 224 w 289"/>
                    <a:gd name="T53" fmla="*/ 50 h 300"/>
                    <a:gd name="T54" fmla="*/ 257 w 289"/>
                    <a:gd name="T55" fmla="*/ 54 h 300"/>
                    <a:gd name="T56" fmla="*/ 289 w 289"/>
                    <a:gd name="T57" fmla="*/ 54 h 3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89"/>
                    <a:gd name="T88" fmla="*/ 0 h 300"/>
                    <a:gd name="T89" fmla="*/ 289 w 289"/>
                    <a:gd name="T90" fmla="*/ 300 h 30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89" h="300">
                      <a:moveTo>
                        <a:pt x="289" y="54"/>
                      </a:moveTo>
                      <a:lnTo>
                        <a:pt x="254" y="45"/>
                      </a:lnTo>
                      <a:lnTo>
                        <a:pt x="218" y="34"/>
                      </a:lnTo>
                      <a:lnTo>
                        <a:pt x="183" y="21"/>
                      </a:lnTo>
                      <a:lnTo>
                        <a:pt x="145" y="9"/>
                      </a:lnTo>
                      <a:lnTo>
                        <a:pt x="108" y="2"/>
                      </a:lnTo>
                      <a:lnTo>
                        <a:pt x="71" y="0"/>
                      </a:lnTo>
                      <a:lnTo>
                        <a:pt x="35" y="6"/>
                      </a:lnTo>
                      <a:lnTo>
                        <a:pt x="0" y="22"/>
                      </a:lnTo>
                      <a:lnTo>
                        <a:pt x="2" y="86"/>
                      </a:lnTo>
                      <a:lnTo>
                        <a:pt x="7" y="162"/>
                      </a:lnTo>
                      <a:lnTo>
                        <a:pt x="13" y="239"/>
                      </a:lnTo>
                      <a:lnTo>
                        <a:pt x="15" y="300"/>
                      </a:lnTo>
                      <a:lnTo>
                        <a:pt x="26" y="291"/>
                      </a:lnTo>
                      <a:lnTo>
                        <a:pt x="37" y="284"/>
                      </a:lnTo>
                      <a:lnTo>
                        <a:pt x="48" y="276"/>
                      </a:lnTo>
                      <a:lnTo>
                        <a:pt x="60" y="271"/>
                      </a:lnTo>
                      <a:lnTo>
                        <a:pt x="54" y="224"/>
                      </a:lnTo>
                      <a:lnTo>
                        <a:pt x="47" y="170"/>
                      </a:lnTo>
                      <a:lnTo>
                        <a:pt x="39" y="116"/>
                      </a:lnTo>
                      <a:lnTo>
                        <a:pt x="33" y="73"/>
                      </a:lnTo>
                      <a:lnTo>
                        <a:pt x="63" y="52"/>
                      </a:lnTo>
                      <a:lnTo>
                        <a:pt x="93" y="41"/>
                      </a:lnTo>
                      <a:lnTo>
                        <a:pt x="127" y="39"/>
                      </a:lnTo>
                      <a:lnTo>
                        <a:pt x="158" y="41"/>
                      </a:lnTo>
                      <a:lnTo>
                        <a:pt x="192" y="45"/>
                      </a:lnTo>
                      <a:lnTo>
                        <a:pt x="224" y="50"/>
                      </a:lnTo>
                      <a:lnTo>
                        <a:pt x="257" y="54"/>
                      </a:lnTo>
                      <a:lnTo>
                        <a:pt x="289" y="54"/>
                      </a:lnTo>
                      <a:close/>
                    </a:path>
                  </a:pathLst>
                </a:custGeom>
                <a:solidFill>
                  <a:srgbClr val="000000"/>
                </a:solidFill>
                <a:ln w="9525">
                  <a:noFill/>
                  <a:round/>
                  <a:headEnd/>
                  <a:tailEnd/>
                </a:ln>
              </p:spPr>
              <p:txBody>
                <a:bodyPr/>
                <a:lstStyle/>
                <a:p>
                  <a:endParaRPr lang="en-US"/>
                </a:p>
              </p:txBody>
            </p:sp>
            <p:sp>
              <p:nvSpPr>
                <p:cNvPr id="40258" name="Freeform 658"/>
                <p:cNvSpPr>
                  <a:spLocks/>
                </p:cNvSpPr>
                <p:nvPr/>
              </p:nvSpPr>
              <p:spPr bwMode="auto">
                <a:xfrm>
                  <a:off x="3626" y="1144"/>
                  <a:ext cx="308" cy="287"/>
                </a:xfrm>
                <a:custGeom>
                  <a:avLst/>
                  <a:gdLst>
                    <a:gd name="T0" fmla="*/ 289 w 308"/>
                    <a:gd name="T1" fmla="*/ 0 h 287"/>
                    <a:gd name="T2" fmla="*/ 281 w 308"/>
                    <a:gd name="T3" fmla="*/ 3 h 287"/>
                    <a:gd name="T4" fmla="*/ 274 w 308"/>
                    <a:gd name="T5" fmla="*/ 7 h 287"/>
                    <a:gd name="T6" fmla="*/ 267 w 308"/>
                    <a:gd name="T7" fmla="*/ 11 h 287"/>
                    <a:gd name="T8" fmla="*/ 259 w 308"/>
                    <a:gd name="T9" fmla="*/ 13 h 287"/>
                    <a:gd name="T10" fmla="*/ 252 w 308"/>
                    <a:gd name="T11" fmla="*/ 16 h 287"/>
                    <a:gd name="T12" fmla="*/ 244 w 308"/>
                    <a:gd name="T13" fmla="*/ 18 h 287"/>
                    <a:gd name="T14" fmla="*/ 237 w 308"/>
                    <a:gd name="T15" fmla="*/ 20 h 287"/>
                    <a:gd name="T16" fmla="*/ 229 w 308"/>
                    <a:gd name="T17" fmla="*/ 22 h 287"/>
                    <a:gd name="T18" fmla="*/ 231 w 308"/>
                    <a:gd name="T19" fmla="*/ 69 h 287"/>
                    <a:gd name="T20" fmla="*/ 246 w 308"/>
                    <a:gd name="T21" fmla="*/ 121 h 287"/>
                    <a:gd name="T22" fmla="*/ 261 w 308"/>
                    <a:gd name="T23" fmla="*/ 173 h 287"/>
                    <a:gd name="T24" fmla="*/ 272 w 308"/>
                    <a:gd name="T25" fmla="*/ 216 h 287"/>
                    <a:gd name="T26" fmla="*/ 240 w 308"/>
                    <a:gd name="T27" fmla="*/ 231 h 287"/>
                    <a:gd name="T28" fmla="*/ 207 w 308"/>
                    <a:gd name="T29" fmla="*/ 235 h 287"/>
                    <a:gd name="T30" fmla="*/ 171 w 308"/>
                    <a:gd name="T31" fmla="*/ 235 h 287"/>
                    <a:gd name="T32" fmla="*/ 138 w 308"/>
                    <a:gd name="T33" fmla="*/ 229 h 287"/>
                    <a:gd name="T34" fmla="*/ 102 w 308"/>
                    <a:gd name="T35" fmla="*/ 224 h 287"/>
                    <a:gd name="T36" fmla="*/ 67 w 308"/>
                    <a:gd name="T37" fmla="*/ 220 h 287"/>
                    <a:gd name="T38" fmla="*/ 33 w 308"/>
                    <a:gd name="T39" fmla="*/ 220 h 287"/>
                    <a:gd name="T40" fmla="*/ 0 w 308"/>
                    <a:gd name="T41" fmla="*/ 225 h 287"/>
                    <a:gd name="T42" fmla="*/ 18 w 308"/>
                    <a:gd name="T43" fmla="*/ 227 h 287"/>
                    <a:gd name="T44" fmla="*/ 37 w 308"/>
                    <a:gd name="T45" fmla="*/ 231 h 287"/>
                    <a:gd name="T46" fmla="*/ 56 w 308"/>
                    <a:gd name="T47" fmla="*/ 235 h 287"/>
                    <a:gd name="T48" fmla="*/ 74 w 308"/>
                    <a:gd name="T49" fmla="*/ 240 h 287"/>
                    <a:gd name="T50" fmla="*/ 95 w 308"/>
                    <a:gd name="T51" fmla="*/ 248 h 287"/>
                    <a:gd name="T52" fmla="*/ 114 w 308"/>
                    <a:gd name="T53" fmla="*/ 253 h 287"/>
                    <a:gd name="T54" fmla="*/ 134 w 308"/>
                    <a:gd name="T55" fmla="*/ 261 h 287"/>
                    <a:gd name="T56" fmla="*/ 155 w 308"/>
                    <a:gd name="T57" fmla="*/ 268 h 287"/>
                    <a:gd name="T58" fmla="*/ 173 w 308"/>
                    <a:gd name="T59" fmla="*/ 274 h 287"/>
                    <a:gd name="T60" fmla="*/ 194 w 308"/>
                    <a:gd name="T61" fmla="*/ 279 h 287"/>
                    <a:gd name="T62" fmla="*/ 212 w 308"/>
                    <a:gd name="T63" fmla="*/ 283 h 287"/>
                    <a:gd name="T64" fmla="*/ 233 w 308"/>
                    <a:gd name="T65" fmla="*/ 287 h 287"/>
                    <a:gd name="T66" fmla="*/ 252 w 308"/>
                    <a:gd name="T67" fmla="*/ 287 h 287"/>
                    <a:gd name="T68" fmla="*/ 270 w 308"/>
                    <a:gd name="T69" fmla="*/ 287 h 287"/>
                    <a:gd name="T70" fmla="*/ 289 w 308"/>
                    <a:gd name="T71" fmla="*/ 283 h 287"/>
                    <a:gd name="T72" fmla="*/ 308 w 308"/>
                    <a:gd name="T73" fmla="*/ 276 h 287"/>
                    <a:gd name="T74" fmla="*/ 304 w 308"/>
                    <a:gd name="T75" fmla="*/ 248 h 287"/>
                    <a:gd name="T76" fmla="*/ 296 w 308"/>
                    <a:gd name="T77" fmla="*/ 214 h 287"/>
                    <a:gd name="T78" fmla="*/ 285 w 308"/>
                    <a:gd name="T79" fmla="*/ 177 h 287"/>
                    <a:gd name="T80" fmla="*/ 276 w 308"/>
                    <a:gd name="T81" fmla="*/ 138 h 287"/>
                    <a:gd name="T82" fmla="*/ 268 w 308"/>
                    <a:gd name="T83" fmla="*/ 99 h 287"/>
                    <a:gd name="T84" fmla="*/ 267 w 308"/>
                    <a:gd name="T85" fmla="*/ 61 h 287"/>
                    <a:gd name="T86" fmla="*/ 272 w 308"/>
                    <a:gd name="T87" fmla="*/ 28 h 287"/>
                    <a:gd name="T88" fmla="*/ 289 w 308"/>
                    <a:gd name="T89" fmla="*/ 0 h 28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308"/>
                    <a:gd name="T136" fmla="*/ 0 h 287"/>
                    <a:gd name="T137" fmla="*/ 308 w 308"/>
                    <a:gd name="T138" fmla="*/ 287 h 28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308" h="287">
                      <a:moveTo>
                        <a:pt x="289" y="0"/>
                      </a:moveTo>
                      <a:lnTo>
                        <a:pt x="281" y="3"/>
                      </a:lnTo>
                      <a:lnTo>
                        <a:pt x="274" y="7"/>
                      </a:lnTo>
                      <a:lnTo>
                        <a:pt x="267" y="11"/>
                      </a:lnTo>
                      <a:lnTo>
                        <a:pt x="259" y="13"/>
                      </a:lnTo>
                      <a:lnTo>
                        <a:pt x="252" y="16"/>
                      </a:lnTo>
                      <a:lnTo>
                        <a:pt x="244" y="18"/>
                      </a:lnTo>
                      <a:lnTo>
                        <a:pt x="237" y="20"/>
                      </a:lnTo>
                      <a:lnTo>
                        <a:pt x="229" y="22"/>
                      </a:lnTo>
                      <a:lnTo>
                        <a:pt x="231" y="69"/>
                      </a:lnTo>
                      <a:lnTo>
                        <a:pt x="246" y="121"/>
                      </a:lnTo>
                      <a:lnTo>
                        <a:pt x="261" y="173"/>
                      </a:lnTo>
                      <a:lnTo>
                        <a:pt x="272" y="216"/>
                      </a:lnTo>
                      <a:lnTo>
                        <a:pt x="240" y="231"/>
                      </a:lnTo>
                      <a:lnTo>
                        <a:pt x="207" y="235"/>
                      </a:lnTo>
                      <a:lnTo>
                        <a:pt x="171" y="235"/>
                      </a:lnTo>
                      <a:lnTo>
                        <a:pt x="138" y="229"/>
                      </a:lnTo>
                      <a:lnTo>
                        <a:pt x="102" y="224"/>
                      </a:lnTo>
                      <a:lnTo>
                        <a:pt x="67" y="220"/>
                      </a:lnTo>
                      <a:lnTo>
                        <a:pt x="33" y="220"/>
                      </a:lnTo>
                      <a:lnTo>
                        <a:pt x="0" y="225"/>
                      </a:lnTo>
                      <a:lnTo>
                        <a:pt x="18" y="227"/>
                      </a:lnTo>
                      <a:lnTo>
                        <a:pt x="37" y="231"/>
                      </a:lnTo>
                      <a:lnTo>
                        <a:pt x="56" y="235"/>
                      </a:lnTo>
                      <a:lnTo>
                        <a:pt x="74" y="240"/>
                      </a:lnTo>
                      <a:lnTo>
                        <a:pt x="95" y="248"/>
                      </a:lnTo>
                      <a:lnTo>
                        <a:pt x="114" y="253"/>
                      </a:lnTo>
                      <a:lnTo>
                        <a:pt x="134" y="261"/>
                      </a:lnTo>
                      <a:lnTo>
                        <a:pt x="155" y="268"/>
                      </a:lnTo>
                      <a:lnTo>
                        <a:pt x="173" y="274"/>
                      </a:lnTo>
                      <a:lnTo>
                        <a:pt x="194" y="279"/>
                      </a:lnTo>
                      <a:lnTo>
                        <a:pt x="212" y="283"/>
                      </a:lnTo>
                      <a:lnTo>
                        <a:pt x="233" y="287"/>
                      </a:lnTo>
                      <a:lnTo>
                        <a:pt x="252" y="287"/>
                      </a:lnTo>
                      <a:lnTo>
                        <a:pt x="270" y="287"/>
                      </a:lnTo>
                      <a:lnTo>
                        <a:pt x="289" y="283"/>
                      </a:lnTo>
                      <a:lnTo>
                        <a:pt x="308" y="276"/>
                      </a:lnTo>
                      <a:lnTo>
                        <a:pt x="304" y="248"/>
                      </a:lnTo>
                      <a:lnTo>
                        <a:pt x="296" y="214"/>
                      </a:lnTo>
                      <a:lnTo>
                        <a:pt x="285" y="177"/>
                      </a:lnTo>
                      <a:lnTo>
                        <a:pt x="276" y="138"/>
                      </a:lnTo>
                      <a:lnTo>
                        <a:pt x="268" y="99"/>
                      </a:lnTo>
                      <a:lnTo>
                        <a:pt x="267" y="61"/>
                      </a:lnTo>
                      <a:lnTo>
                        <a:pt x="272" y="28"/>
                      </a:lnTo>
                      <a:lnTo>
                        <a:pt x="289" y="0"/>
                      </a:lnTo>
                      <a:close/>
                    </a:path>
                  </a:pathLst>
                </a:custGeom>
                <a:solidFill>
                  <a:srgbClr val="000000"/>
                </a:solidFill>
                <a:ln w="9525">
                  <a:noFill/>
                  <a:round/>
                  <a:headEnd/>
                  <a:tailEnd/>
                </a:ln>
              </p:spPr>
              <p:txBody>
                <a:bodyPr/>
                <a:lstStyle/>
                <a:p>
                  <a:endParaRPr lang="en-US"/>
                </a:p>
              </p:txBody>
            </p:sp>
            <p:sp>
              <p:nvSpPr>
                <p:cNvPr id="40259" name="Freeform 659"/>
                <p:cNvSpPr>
                  <a:spLocks/>
                </p:cNvSpPr>
                <p:nvPr/>
              </p:nvSpPr>
              <p:spPr bwMode="auto">
                <a:xfrm>
                  <a:off x="3532" y="1149"/>
                  <a:ext cx="366" cy="232"/>
                </a:xfrm>
                <a:custGeom>
                  <a:avLst/>
                  <a:gdLst>
                    <a:gd name="T0" fmla="*/ 366 w 366"/>
                    <a:gd name="T1" fmla="*/ 211 h 232"/>
                    <a:gd name="T2" fmla="*/ 355 w 366"/>
                    <a:gd name="T3" fmla="*/ 168 h 232"/>
                    <a:gd name="T4" fmla="*/ 340 w 366"/>
                    <a:gd name="T5" fmla="*/ 116 h 232"/>
                    <a:gd name="T6" fmla="*/ 325 w 366"/>
                    <a:gd name="T7" fmla="*/ 64 h 232"/>
                    <a:gd name="T8" fmla="*/ 323 w 366"/>
                    <a:gd name="T9" fmla="*/ 17 h 232"/>
                    <a:gd name="T10" fmla="*/ 316 w 366"/>
                    <a:gd name="T11" fmla="*/ 19 h 232"/>
                    <a:gd name="T12" fmla="*/ 306 w 366"/>
                    <a:gd name="T13" fmla="*/ 19 h 232"/>
                    <a:gd name="T14" fmla="*/ 299 w 366"/>
                    <a:gd name="T15" fmla="*/ 19 h 232"/>
                    <a:gd name="T16" fmla="*/ 290 w 366"/>
                    <a:gd name="T17" fmla="*/ 19 h 232"/>
                    <a:gd name="T18" fmla="*/ 282 w 366"/>
                    <a:gd name="T19" fmla="*/ 19 h 232"/>
                    <a:gd name="T20" fmla="*/ 273 w 366"/>
                    <a:gd name="T21" fmla="*/ 17 h 232"/>
                    <a:gd name="T22" fmla="*/ 265 w 366"/>
                    <a:gd name="T23" fmla="*/ 17 h 232"/>
                    <a:gd name="T24" fmla="*/ 256 w 366"/>
                    <a:gd name="T25" fmla="*/ 15 h 232"/>
                    <a:gd name="T26" fmla="*/ 224 w 366"/>
                    <a:gd name="T27" fmla="*/ 15 h 232"/>
                    <a:gd name="T28" fmla="*/ 191 w 366"/>
                    <a:gd name="T29" fmla="*/ 11 h 232"/>
                    <a:gd name="T30" fmla="*/ 159 w 366"/>
                    <a:gd name="T31" fmla="*/ 6 h 232"/>
                    <a:gd name="T32" fmla="*/ 125 w 366"/>
                    <a:gd name="T33" fmla="*/ 2 h 232"/>
                    <a:gd name="T34" fmla="*/ 94 w 366"/>
                    <a:gd name="T35" fmla="*/ 0 h 232"/>
                    <a:gd name="T36" fmla="*/ 60 w 366"/>
                    <a:gd name="T37" fmla="*/ 2 h 232"/>
                    <a:gd name="T38" fmla="*/ 30 w 366"/>
                    <a:gd name="T39" fmla="*/ 13 h 232"/>
                    <a:gd name="T40" fmla="*/ 0 w 366"/>
                    <a:gd name="T41" fmla="*/ 34 h 232"/>
                    <a:gd name="T42" fmla="*/ 6 w 366"/>
                    <a:gd name="T43" fmla="*/ 77 h 232"/>
                    <a:gd name="T44" fmla="*/ 14 w 366"/>
                    <a:gd name="T45" fmla="*/ 131 h 232"/>
                    <a:gd name="T46" fmla="*/ 21 w 366"/>
                    <a:gd name="T47" fmla="*/ 185 h 232"/>
                    <a:gd name="T48" fmla="*/ 27 w 366"/>
                    <a:gd name="T49" fmla="*/ 232 h 232"/>
                    <a:gd name="T50" fmla="*/ 36 w 366"/>
                    <a:gd name="T51" fmla="*/ 228 h 232"/>
                    <a:gd name="T52" fmla="*/ 43 w 366"/>
                    <a:gd name="T53" fmla="*/ 226 h 232"/>
                    <a:gd name="T54" fmla="*/ 53 w 366"/>
                    <a:gd name="T55" fmla="*/ 224 h 232"/>
                    <a:gd name="T56" fmla="*/ 60 w 366"/>
                    <a:gd name="T57" fmla="*/ 222 h 232"/>
                    <a:gd name="T58" fmla="*/ 70 w 366"/>
                    <a:gd name="T59" fmla="*/ 220 h 232"/>
                    <a:gd name="T60" fmla="*/ 77 w 366"/>
                    <a:gd name="T61" fmla="*/ 220 h 232"/>
                    <a:gd name="T62" fmla="*/ 86 w 366"/>
                    <a:gd name="T63" fmla="*/ 220 h 232"/>
                    <a:gd name="T64" fmla="*/ 94 w 366"/>
                    <a:gd name="T65" fmla="*/ 220 h 232"/>
                    <a:gd name="T66" fmla="*/ 127 w 366"/>
                    <a:gd name="T67" fmla="*/ 215 h 232"/>
                    <a:gd name="T68" fmla="*/ 161 w 366"/>
                    <a:gd name="T69" fmla="*/ 215 h 232"/>
                    <a:gd name="T70" fmla="*/ 196 w 366"/>
                    <a:gd name="T71" fmla="*/ 219 h 232"/>
                    <a:gd name="T72" fmla="*/ 232 w 366"/>
                    <a:gd name="T73" fmla="*/ 224 h 232"/>
                    <a:gd name="T74" fmla="*/ 265 w 366"/>
                    <a:gd name="T75" fmla="*/ 230 h 232"/>
                    <a:gd name="T76" fmla="*/ 301 w 366"/>
                    <a:gd name="T77" fmla="*/ 230 h 232"/>
                    <a:gd name="T78" fmla="*/ 334 w 366"/>
                    <a:gd name="T79" fmla="*/ 226 h 232"/>
                    <a:gd name="T80" fmla="*/ 366 w 366"/>
                    <a:gd name="T81" fmla="*/ 211 h 2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66"/>
                    <a:gd name="T124" fmla="*/ 0 h 232"/>
                    <a:gd name="T125" fmla="*/ 366 w 366"/>
                    <a:gd name="T126" fmla="*/ 232 h 23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66" h="232">
                      <a:moveTo>
                        <a:pt x="366" y="211"/>
                      </a:moveTo>
                      <a:lnTo>
                        <a:pt x="355" y="168"/>
                      </a:lnTo>
                      <a:lnTo>
                        <a:pt x="340" y="116"/>
                      </a:lnTo>
                      <a:lnTo>
                        <a:pt x="325" y="64"/>
                      </a:lnTo>
                      <a:lnTo>
                        <a:pt x="323" y="17"/>
                      </a:lnTo>
                      <a:lnTo>
                        <a:pt x="316" y="19"/>
                      </a:lnTo>
                      <a:lnTo>
                        <a:pt x="306" y="19"/>
                      </a:lnTo>
                      <a:lnTo>
                        <a:pt x="299" y="19"/>
                      </a:lnTo>
                      <a:lnTo>
                        <a:pt x="290" y="19"/>
                      </a:lnTo>
                      <a:lnTo>
                        <a:pt x="282" y="19"/>
                      </a:lnTo>
                      <a:lnTo>
                        <a:pt x="273" y="17"/>
                      </a:lnTo>
                      <a:lnTo>
                        <a:pt x="265" y="17"/>
                      </a:lnTo>
                      <a:lnTo>
                        <a:pt x="256" y="15"/>
                      </a:lnTo>
                      <a:lnTo>
                        <a:pt x="224" y="15"/>
                      </a:lnTo>
                      <a:lnTo>
                        <a:pt x="191" y="11"/>
                      </a:lnTo>
                      <a:lnTo>
                        <a:pt x="159" y="6"/>
                      </a:lnTo>
                      <a:lnTo>
                        <a:pt x="125" y="2"/>
                      </a:lnTo>
                      <a:lnTo>
                        <a:pt x="94" y="0"/>
                      </a:lnTo>
                      <a:lnTo>
                        <a:pt x="60" y="2"/>
                      </a:lnTo>
                      <a:lnTo>
                        <a:pt x="30" y="13"/>
                      </a:lnTo>
                      <a:lnTo>
                        <a:pt x="0" y="34"/>
                      </a:lnTo>
                      <a:lnTo>
                        <a:pt x="6" y="77"/>
                      </a:lnTo>
                      <a:lnTo>
                        <a:pt x="14" y="131"/>
                      </a:lnTo>
                      <a:lnTo>
                        <a:pt x="21" y="185"/>
                      </a:lnTo>
                      <a:lnTo>
                        <a:pt x="27" y="232"/>
                      </a:lnTo>
                      <a:lnTo>
                        <a:pt x="36" y="228"/>
                      </a:lnTo>
                      <a:lnTo>
                        <a:pt x="43" y="226"/>
                      </a:lnTo>
                      <a:lnTo>
                        <a:pt x="53" y="224"/>
                      </a:lnTo>
                      <a:lnTo>
                        <a:pt x="60" y="222"/>
                      </a:lnTo>
                      <a:lnTo>
                        <a:pt x="70" y="220"/>
                      </a:lnTo>
                      <a:lnTo>
                        <a:pt x="77" y="220"/>
                      </a:lnTo>
                      <a:lnTo>
                        <a:pt x="86" y="220"/>
                      </a:lnTo>
                      <a:lnTo>
                        <a:pt x="94" y="220"/>
                      </a:lnTo>
                      <a:lnTo>
                        <a:pt x="127" y="215"/>
                      </a:lnTo>
                      <a:lnTo>
                        <a:pt x="161" y="215"/>
                      </a:lnTo>
                      <a:lnTo>
                        <a:pt x="196" y="219"/>
                      </a:lnTo>
                      <a:lnTo>
                        <a:pt x="232" y="224"/>
                      </a:lnTo>
                      <a:lnTo>
                        <a:pt x="265" y="230"/>
                      </a:lnTo>
                      <a:lnTo>
                        <a:pt x="301" y="230"/>
                      </a:lnTo>
                      <a:lnTo>
                        <a:pt x="334" y="226"/>
                      </a:lnTo>
                      <a:lnTo>
                        <a:pt x="366" y="211"/>
                      </a:lnTo>
                      <a:close/>
                    </a:path>
                  </a:pathLst>
                </a:custGeom>
                <a:solidFill>
                  <a:srgbClr val="FFFFFF"/>
                </a:solidFill>
                <a:ln w="9525">
                  <a:noFill/>
                  <a:round/>
                  <a:headEnd/>
                  <a:tailEnd/>
                </a:ln>
              </p:spPr>
              <p:txBody>
                <a:bodyPr/>
                <a:lstStyle/>
                <a:p>
                  <a:endParaRPr lang="en-US"/>
                </a:p>
              </p:txBody>
            </p:sp>
            <p:sp>
              <p:nvSpPr>
                <p:cNvPr id="40260" name="Freeform 660"/>
                <p:cNvSpPr>
                  <a:spLocks/>
                </p:cNvSpPr>
                <p:nvPr/>
              </p:nvSpPr>
              <p:spPr bwMode="auto">
                <a:xfrm>
                  <a:off x="3368" y="993"/>
                  <a:ext cx="105" cy="2258"/>
                </a:xfrm>
                <a:custGeom>
                  <a:avLst/>
                  <a:gdLst>
                    <a:gd name="T0" fmla="*/ 105 w 105"/>
                    <a:gd name="T1" fmla="*/ 52 h 2258"/>
                    <a:gd name="T2" fmla="*/ 101 w 105"/>
                    <a:gd name="T3" fmla="*/ 31 h 2258"/>
                    <a:gd name="T4" fmla="*/ 90 w 105"/>
                    <a:gd name="T5" fmla="*/ 15 h 2258"/>
                    <a:gd name="T6" fmla="*/ 73 w 105"/>
                    <a:gd name="T7" fmla="*/ 3 h 2258"/>
                    <a:gd name="T8" fmla="*/ 53 w 105"/>
                    <a:gd name="T9" fmla="*/ 0 h 2258"/>
                    <a:gd name="T10" fmla="*/ 32 w 105"/>
                    <a:gd name="T11" fmla="*/ 3 h 2258"/>
                    <a:gd name="T12" fmla="*/ 15 w 105"/>
                    <a:gd name="T13" fmla="*/ 15 h 2258"/>
                    <a:gd name="T14" fmla="*/ 4 w 105"/>
                    <a:gd name="T15" fmla="*/ 31 h 2258"/>
                    <a:gd name="T16" fmla="*/ 0 w 105"/>
                    <a:gd name="T17" fmla="*/ 52 h 2258"/>
                    <a:gd name="T18" fmla="*/ 4 w 105"/>
                    <a:gd name="T19" fmla="*/ 70 h 2258"/>
                    <a:gd name="T20" fmla="*/ 12 w 105"/>
                    <a:gd name="T21" fmla="*/ 85 h 2258"/>
                    <a:gd name="T22" fmla="*/ 25 w 105"/>
                    <a:gd name="T23" fmla="*/ 97 h 2258"/>
                    <a:gd name="T24" fmla="*/ 41 w 105"/>
                    <a:gd name="T25" fmla="*/ 104 h 2258"/>
                    <a:gd name="T26" fmla="*/ 41 w 105"/>
                    <a:gd name="T27" fmla="*/ 2258 h 2258"/>
                    <a:gd name="T28" fmla="*/ 73 w 105"/>
                    <a:gd name="T29" fmla="*/ 2247 h 2258"/>
                    <a:gd name="T30" fmla="*/ 73 w 105"/>
                    <a:gd name="T31" fmla="*/ 100 h 2258"/>
                    <a:gd name="T32" fmla="*/ 86 w 105"/>
                    <a:gd name="T33" fmla="*/ 93 h 2258"/>
                    <a:gd name="T34" fmla="*/ 95 w 105"/>
                    <a:gd name="T35" fmla="*/ 82 h 2258"/>
                    <a:gd name="T36" fmla="*/ 103 w 105"/>
                    <a:gd name="T37" fmla="*/ 69 h 2258"/>
                    <a:gd name="T38" fmla="*/ 105 w 105"/>
                    <a:gd name="T39" fmla="*/ 52 h 22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05"/>
                    <a:gd name="T61" fmla="*/ 0 h 2258"/>
                    <a:gd name="T62" fmla="*/ 105 w 105"/>
                    <a:gd name="T63" fmla="*/ 2258 h 22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05" h="2258">
                      <a:moveTo>
                        <a:pt x="105" y="52"/>
                      </a:moveTo>
                      <a:lnTo>
                        <a:pt x="101" y="31"/>
                      </a:lnTo>
                      <a:lnTo>
                        <a:pt x="90" y="15"/>
                      </a:lnTo>
                      <a:lnTo>
                        <a:pt x="73" y="3"/>
                      </a:lnTo>
                      <a:lnTo>
                        <a:pt x="53" y="0"/>
                      </a:lnTo>
                      <a:lnTo>
                        <a:pt x="32" y="3"/>
                      </a:lnTo>
                      <a:lnTo>
                        <a:pt x="15" y="15"/>
                      </a:lnTo>
                      <a:lnTo>
                        <a:pt x="4" y="31"/>
                      </a:lnTo>
                      <a:lnTo>
                        <a:pt x="0" y="52"/>
                      </a:lnTo>
                      <a:lnTo>
                        <a:pt x="4" y="70"/>
                      </a:lnTo>
                      <a:lnTo>
                        <a:pt x="12" y="85"/>
                      </a:lnTo>
                      <a:lnTo>
                        <a:pt x="25" y="97"/>
                      </a:lnTo>
                      <a:lnTo>
                        <a:pt x="41" y="104"/>
                      </a:lnTo>
                      <a:lnTo>
                        <a:pt x="41" y="2258"/>
                      </a:lnTo>
                      <a:lnTo>
                        <a:pt x="73" y="2247"/>
                      </a:lnTo>
                      <a:lnTo>
                        <a:pt x="73" y="100"/>
                      </a:lnTo>
                      <a:lnTo>
                        <a:pt x="86" y="93"/>
                      </a:lnTo>
                      <a:lnTo>
                        <a:pt x="95" y="82"/>
                      </a:lnTo>
                      <a:lnTo>
                        <a:pt x="103" y="69"/>
                      </a:lnTo>
                      <a:lnTo>
                        <a:pt x="105" y="52"/>
                      </a:lnTo>
                      <a:close/>
                    </a:path>
                  </a:pathLst>
                </a:custGeom>
                <a:solidFill>
                  <a:srgbClr val="000000"/>
                </a:solidFill>
                <a:ln w="9525">
                  <a:noFill/>
                  <a:round/>
                  <a:headEnd/>
                  <a:tailEnd/>
                </a:ln>
              </p:spPr>
              <p:txBody>
                <a:bodyPr/>
                <a:lstStyle/>
                <a:p>
                  <a:endParaRPr lang="en-US"/>
                </a:p>
              </p:txBody>
            </p:sp>
            <p:sp>
              <p:nvSpPr>
                <p:cNvPr id="40261" name="Rectangle 661"/>
                <p:cNvSpPr>
                  <a:spLocks noChangeArrowheads="1"/>
                </p:cNvSpPr>
                <p:nvPr/>
              </p:nvSpPr>
              <p:spPr bwMode="auto">
                <a:xfrm>
                  <a:off x="2197" y="3076"/>
                  <a:ext cx="1647" cy="5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62" name="Freeform 662"/>
                <p:cNvSpPr>
                  <a:spLocks/>
                </p:cNvSpPr>
                <p:nvPr/>
              </p:nvSpPr>
              <p:spPr bwMode="auto">
                <a:xfrm>
                  <a:off x="1357" y="1897"/>
                  <a:ext cx="168" cy="291"/>
                </a:xfrm>
                <a:custGeom>
                  <a:avLst/>
                  <a:gdLst>
                    <a:gd name="T0" fmla="*/ 168 w 168"/>
                    <a:gd name="T1" fmla="*/ 291 h 291"/>
                    <a:gd name="T2" fmla="*/ 53 w 168"/>
                    <a:gd name="T3" fmla="*/ 0 h 291"/>
                    <a:gd name="T4" fmla="*/ 0 w 168"/>
                    <a:gd name="T5" fmla="*/ 0 h 291"/>
                    <a:gd name="T6" fmla="*/ 116 w 168"/>
                    <a:gd name="T7" fmla="*/ 291 h 291"/>
                    <a:gd name="T8" fmla="*/ 168 w 168"/>
                    <a:gd name="T9" fmla="*/ 291 h 291"/>
                    <a:gd name="T10" fmla="*/ 0 60000 65536"/>
                    <a:gd name="T11" fmla="*/ 0 60000 65536"/>
                    <a:gd name="T12" fmla="*/ 0 60000 65536"/>
                    <a:gd name="T13" fmla="*/ 0 60000 65536"/>
                    <a:gd name="T14" fmla="*/ 0 60000 65536"/>
                    <a:gd name="T15" fmla="*/ 0 w 168"/>
                    <a:gd name="T16" fmla="*/ 0 h 291"/>
                    <a:gd name="T17" fmla="*/ 168 w 168"/>
                    <a:gd name="T18" fmla="*/ 291 h 291"/>
                  </a:gdLst>
                  <a:ahLst/>
                  <a:cxnLst>
                    <a:cxn ang="T10">
                      <a:pos x="T0" y="T1"/>
                    </a:cxn>
                    <a:cxn ang="T11">
                      <a:pos x="T2" y="T3"/>
                    </a:cxn>
                    <a:cxn ang="T12">
                      <a:pos x="T4" y="T5"/>
                    </a:cxn>
                    <a:cxn ang="T13">
                      <a:pos x="T6" y="T7"/>
                    </a:cxn>
                    <a:cxn ang="T14">
                      <a:pos x="T8" y="T9"/>
                    </a:cxn>
                  </a:cxnLst>
                  <a:rect l="T15" t="T16" r="T17" b="T18"/>
                  <a:pathLst>
                    <a:path w="168" h="291">
                      <a:moveTo>
                        <a:pt x="168" y="291"/>
                      </a:moveTo>
                      <a:lnTo>
                        <a:pt x="53" y="0"/>
                      </a:lnTo>
                      <a:lnTo>
                        <a:pt x="0" y="0"/>
                      </a:lnTo>
                      <a:lnTo>
                        <a:pt x="116" y="291"/>
                      </a:lnTo>
                      <a:lnTo>
                        <a:pt x="168" y="291"/>
                      </a:lnTo>
                      <a:close/>
                    </a:path>
                  </a:pathLst>
                </a:custGeom>
                <a:solidFill>
                  <a:srgbClr val="000000"/>
                </a:solidFill>
                <a:ln w="9525">
                  <a:noFill/>
                  <a:round/>
                  <a:headEnd/>
                  <a:tailEnd/>
                </a:ln>
              </p:spPr>
              <p:txBody>
                <a:bodyPr/>
                <a:lstStyle/>
                <a:p>
                  <a:endParaRPr lang="en-US"/>
                </a:p>
              </p:txBody>
            </p:sp>
            <p:sp>
              <p:nvSpPr>
                <p:cNvPr id="40263" name="Freeform 663"/>
                <p:cNvSpPr>
                  <a:spLocks/>
                </p:cNvSpPr>
                <p:nvPr/>
              </p:nvSpPr>
              <p:spPr bwMode="auto">
                <a:xfrm>
                  <a:off x="4032" y="1910"/>
                  <a:ext cx="142" cy="278"/>
                </a:xfrm>
                <a:custGeom>
                  <a:avLst/>
                  <a:gdLst>
                    <a:gd name="T0" fmla="*/ 0 w 142"/>
                    <a:gd name="T1" fmla="*/ 278 h 278"/>
                    <a:gd name="T2" fmla="*/ 90 w 142"/>
                    <a:gd name="T3" fmla="*/ 0 h 278"/>
                    <a:gd name="T4" fmla="*/ 142 w 142"/>
                    <a:gd name="T5" fmla="*/ 0 h 278"/>
                    <a:gd name="T6" fmla="*/ 53 w 142"/>
                    <a:gd name="T7" fmla="*/ 278 h 278"/>
                    <a:gd name="T8" fmla="*/ 0 w 142"/>
                    <a:gd name="T9" fmla="*/ 278 h 278"/>
                    <a:gd name="T10" fmla="*/ 0 60000 65536"/>
                    <a:gd name="T11" fmla="*/ 0 60000 65536"/>
                    <a:gd name="T12" fmla="*/ 0 60000 65536"/>
                    <a:gd name="T13" fmla="*/ 0 60000 65536"/>
                    <a:gd name="T14" fmla="*/ 0 60000 65536"/>
                    <a:gd name="T15" fmla="*/ 0 w 142"/>
                    <a:gd name="T16" fmla="*/ 0 h 278"/>
                    <a:gd name="T17" fmla="*/ 142 w 142"/>
                    <a:gd name="T18" fmla="*/ 278 h 278"/>
                  </a:gdLst>
                  <a:ahLst/>
                  <a:cxnLst>
                    <a:cxn ang="T10">
                      <a:pos x="T0" y="T1"/>
                    </a:cxn>
                    <a:cxn ang="T11">
                      <a:pos x="T2" y="T3"/>
                    </a:cxn>
                    <a:cxn ang="T12">
                      <a:pos x="T4" y="T5"/>
                    </a:cxn>
                    <a:cxn ang="T13">
                      <a:pos x="T6" y="T7"/>
                    </a:cxn>
                    <a:cxn ang="T14">
                      <a:pos x="T8" y="T9"/>
                    </a:cxn>
                  </a:cxnLst>
                  <a:rect l="T15" t="T16" r="T17" b="T18"/>
                  <a:pathLst>
                    <a:path w="142" h="278">
                      <a:moveTo>
                        <a:pt x="0" y="278"/>
                      </a:moveTo>
                      <a:lnTo>
                        <a:pt x="90" y="0"/>
                      </a:lnTo>
                      <a:lnTo>
                        <a:pt x="142" y="0"/>
                      </a:lnTo>
                      <a:lnTo>
                        <a:pt x="53" y="278"/>
                      </a:lnTo>
                      <a:lnTo>
                        <a:pt x="0" y="278"/>
                      </a:lnTo>
                      <a:close/>
                    </a:path>
                  </a:pathLst>
                </a:custGeom>
                <a:solidFill>
                  <a:srgbClr val="000000"/>
                </a:solidFill>
                <a:ln w="9525">
                  <a:noFill/>
                  <a:round/>
                  <a:headEnd/>
                  <a:tailEnd/>
                </a:ln>
              </p:spPr>
              <p:txBody>
                <a:bodyPr/>
                <a:lstStyle/>
                <a:p>
                  <a:endParaRPr lang="en-US"/>
                </a:p>
              </p:txBody>
            </p:sp>
            <p:sp>
              <p:nvSpPr>
                <p:cNvPr id="40264" name="Freeform 664"/>
                <p:cNvSpPr>
                  <a:spLocks/>
                </p:cNvSpPr>
                <p:nvPr/>
              </p:nvSpPr>
              <p:spPr bwMode="auto">
                <a:xfrm>
                  <a:off x="3396" y="1009"/>
                  <a:ext cx="26" cy="28"/>
                </a:xfrm>
                <a:custGeom>
                  <a:avLst/>
                  <a:gdLst>
                    <a:gd name="T0" fmla="*/ 13 w 26"/>
                    <a:gd name="T1" fmla="*/ 28 h 28"/>
                    <a:gd name="T2" fmla="*/ 19 w 26"/>
                    <a:gd name="T3" fmla="*/ 26 h 28"/>
                    <a:gd name="T4" fmla="*/ 23 w 26"/>
                    <a:gd name="T5" fmla="*/ 25 h 28"/>
                    <a:gd name="T6" fmla="*/ 25 w 26"/>
                    <a:gd name="T7" fmla="*/ 21 h 28"/>
                    <a:gd name="T8" fmla="*/ 26 w 26"/>
                    <a:gd name="T9" fmla="*/ 15 h 28"/>
                    <a:gd name="T10" fmla="*/ 25 w 26"/>
                    <a:gd name="T11" fmla="*/ 10 h 28"/>
                    <a:gd name="T12" fmla="*/ 23 w 26"/>
                    <a:gd name="T13" fmla="*/ 4 h 28"/>
                    <a:gd name="T14" fmla="*/ 19 w 26"/>
                    <a:gd name="T15" fmla="*/ 2 h 28"/>
                    <a:gd name="T16" fmla="*/ 13 w 26"/>
                    <a:gd name="T17" fmla="*/ 0 h 28"/>
                    <a:gd name="T18" fmla="*/ 8 w 26"/>
                    <a:gd name="T19" fmla="*/ 2 h 28"/>
                    <a:gd name="T20" fmla="*/ 4 w 26"/>
                    <a:gd name="T21" fmla="*/ 4 h 28"/>
                    <a:gd name="T22" fmla="*/ 2 w 26"/>
                    <a:gd name="T23" fmla="*/ 10 h 28"/>
                    <a:gd name="T24" fmla="*/ 0 w 26"/>
                    <a:gd name="T25" fmla="*/ 15 h 28"/>
                    <a:gd name="T26" fmla="*/ 2 w 26"/>
                    <a:gd name="T27" fmla="*/ 21 h 28"/>
                    <a:gd name="T28" fmla="*/ 4 w 26"/>
                    <a:gd name="T29" fmla="*/ 25 h 28"/>
                    <a:gd name="T30" fmla="*/ 8 w 26"/>
                    <a:gd name="T31" fmla="*/ 26 h 28"/>
                    <a:gd name="T32" fmla="*/ 13 w 26"/>
                    <a:gd name="T33" fmla="*/ 28 h 2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6"/>
                    <a:gd name="T52" fmla="*/ 0 h 28"/>
                    <a:gd name="T53" fmla="*/ 26 w 26"/>
                    <a:gd name="T54" fmla="*/ 28 h 2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6" h="28">
                      <a:moveTo>
                        <a:pt x="13" y="28"/>
                      </a:moveTo>
                      <a:lnTo>
                        <a:pt x="19" y="26"/>
                      </a:lnTo>
                      <a:lnTo>
                        <a:pt x="23" y="25"/>
                      </a:lnTo>
                      <a:lnTo>
                        <a:pt x="25" y="21"/>
                      </a:lnTo>
                      <a:lnTo>
                        <a:pt x="26" y="15"/>
                      </a:lnTo>
                      <a:lnTo>
                        <a:pt x="25" y="10"/>
                      </a:lnTo>
                      <a:lnTo>
                        <a:pt x="23" y="4"/>
                      </a:lnTo>
                      <a:lnTo>
                        <a:pt x="19" y="2"/>
                      </a:lnTo>
                      <a:lnTo>
                        <a:pt x="13" y="0"/>
                      </a:lnTo>
                      <a:lnTo>
                        <a:pt x="8" y="2"/>
                      </a:lnTo>
                      <a:lnTo>
                        <a:pt x="4" y="4"/>
                      </a:lnTo>
                      <a:lnTo>
                        <a:pt x="2" y="10"/>
                      </a:lnTo>
                      <a:lnTo>
                        <a:pt x="0" y="15"/>
                      </a:lnTo>
                      <a:lnTo>
                        <a:pt x="2" y="21"/>
                      </a:lnTo>
                      <a:lnTo>
                        <a:pt x="4" y="25"/>
                      </a:lnTo>
                      <a:lnTo>
                        <a:pt x="8" y="26"/>
                      </a:lnTo>
                      <a:lnTo>
                        <a:pt x="13" y="28"/>
                      </a:lnTo>
                      <a:close/>
                    </a:path>
                  </a:pathLst>
                </a:custGeom>
                <a:solidFill>
                  <a:srgbClr val="FFFFFF"/>
                </a:solidFill>
                <a:ln w="9525">
                  <a:noFill/>
                  <a:round/>
                  <a:headEnd/>
                  <a:tailEnd/>
                </a:ln>
              </p:spPr>
              <p:txBody>
                <a:bodyPr/>
                <a:lstStyle/>
                <a:p>
                  <a:endParaRPr lang="en-US"/>
                </a:p>
              </p:txBody>
            </p:sp>
          </p:grpSp>
          <p:sp>
            <p:nvSpPr>
              <p:cNvPr id="40224" name="Text Box 665"/>
              <p:cNvSpPr txBox="1">
                <a:spLocks noChangeArrowheads="1"/>
              </p:cNvSpPr>
              <p:nvPr/>
            </p:nvSpPr>
            <p:spPr bwMode="auto">
              <a:xfrm>
                <a:off x="4176" y="3648"/>
                <a:ext cx="478" cy="266"/>
              </a:xfrm>
              <a:prstGeom prst="rect">
                <a:avLst/>
              </a:prstGeom>
              <a:noFill/>
              <a:ln w="9525">
                <a:noFill/>
                <a:miter lim="800000"/>
                <a:headEnd/>
                <a:tailEnd/>
              </a:ln>
            </p:spPr>
            <p:txBody>
              <a:bodyPr>
                <a:spAutoFit/>
              </a:bodyPr>
              <a:lstStyle/>
              <a:p>
                <a:pPr algn="ctr">
                  <a:spcBef>
                    <a:spcPct val="50000"/>
                  </a:spcBef>
                </a:pPr>
                <a:r>
                  <a:rPr lang="en-US" sz="1000" b="1">
                    <a:latin typeface="Book Antiqua" pitchFamily="18" charset="0"/>
                  </a:rPr>
                  <a:t>Senior Center</a:t>
                </a:r>
              </a:p>
            </p:txBody>
          </p:sp>
        </p:grpSp>
        <p:grpSp>
          <p:nvGrpSpPr>
            <p:cNvPr id="39952" name="Group 938"/>
            <p:cNvGrpSpPr>
              <a:grpSpLocks/>
            </p:cNvGrpSpPr>
            <p:nvPr/>
          </p:nvGrpSpPr>
          <p:grpSpPr bwMode="auto">
            <a:xfrm>
              <a:off x="4556125" y="5276850"/>
              <a:ext cx="1622425" cy="1111250"/>
              <a:chOff x="2870" y="3324"/>
              <a:chExt cx="1022" cy="700"/>
            </a:xfrm>
          </p:grpSpPr>
          <p:sp>
            <p:nvSpPr>
              <p:cNvPr id="40186" name="AutoShape 667"/>
              <p:cNvSpPr>
                <a:spLocks noChangeAspect="1" noChangeArrowheads="1" noTextEdit="1"/>
              </p:cNvSpPr>
              <p:nvPr/>
            </p:nvSpPr>
            <p:spPr bwMode="auto">
              <a:xfrm>
                <a:off x="2870" y="3324"/>
                <a:ext cx="801" cy="700"/>
              </a:xfrm>
              <a:prstGeom prst="rect">
                <a:avLst/>
              </a:prstGeom>
              <a:noFill/>
              <a:ln w="9525">
                <a:noFill/>
                <a:miter lim="800000"/>
                <a:headEnd/>
                <a:tailEnd/>
              </a:ln>
            </p:spPr>
            <p:txBody>
              <a:bodyPr/>
              <a:lstStyle/>
              <a:p>
                <a:endParaRPr lang="en-US"/>
              </a:p>
            </p:txBody>
          </p:sp>
          <p:sp>
            <p:nvSpPr>
              <p:cNvPr id="40187" name="Freeform 668"/>
              <p:cNvSpPr>
                <a:spLocks/>
              </p:cNvSpPr>
              <p:nvPr/>
            </p:nvSpPr>
            <p:spPr bwMode="auto">
              <a:xfrm>
                <a:off x="2870" y="3324"/>
                <a:ext cx="801" cy="700"/>
              </a:xfrm>
              <a:custGeom>
                <a:avLst/>
                <a:gdLst>
                  <a:gd name="T0" fmla="*/ 0 w 3744"/>
                  <a:gd name="T1" fmla="*/ 0 h 3725"/>
                  <a:gd name="T2" fmla="*/ 0 w 3744"/>
                  <a:gd name="T3" fmla="*/ 0 h 3725"/>
                  <a:gd name="T4" fmla="*/ 0 w 3744"/>
                  <a:gd name="T5" fmla="*/ 0 h 3725"/>
                  <a:gd name="T6" fmla="*/ 0 w 3744"/>
                  <a:gd name="T7" fmla="*/ 0 h 3725"/>
                  <a:gd name="T8" fmla="*/ 0 w 3744"/>
                  <a:gd name="T9" fmla="*/ 0 h 3725"/>
                  <a:gd name="T10" fmla="*/ 0 60000 65536"/>
                  <a:gd name="T11" fmla="*/ 0 60000 65536"/>
                  <a:gd name="T12" fmla="*/ 0 60000 65536"/>
                  <a:gd name="T13" fmla="*/ 0 60000 65536"/>
                  <a:gd name="T14" fmla="*/ 0 60000 65536"/>
                  <a:gd name="T15" fmla="*/ 0 w 3744"/>
                  <a:gd name="T16" fmla="*/ 0 h 3725"/>
                  <a:gd name="T17" fmla="*/ 3744 w 3744"/>
                  <a:gd name="T18" fmla="*/ 3725 h 3725"/>
                </a:gdLst>
                <a:ahLst/>
                <a:cxnLst>
                  <a:cxn ang="T10">
                    <a:pos x="T0" y="T1"/>
                  </a:cxn>
                  <a:cxn ang="T11">
                    <a:pos x="T2" y="T3"/>
                  </a:cxn>
                  <a:cxn ang="T12">
                    <a:pos x="T4" y="T5"/>
                  </a:cxn>
                  <a:cxn ang="T13">
                    <a:pos x="T6" y="T7"/>
                  </a:cxn>
                  <a:cxn ang="T14">
                    <a:pos x="T8" y="T9"/>
                  </a:cxn>
                </a:cxnLst>
                <a:rect l="T15" t="T16" r="T17" b="T18"/>
                <a:pathLst>
                  <a:path w="3744" h="3725">
                    <a:moveTo>
                      <a:pt x="3744" y="2434"/>
                    </a:moveTo>
                    <a:lnTo>
                      <a:pt x="1324" y="3725"/>
                    </a:lnTo>
                    <a:lnTo>
                      <a:pt x="0" y="2287"/>
                    </a:lnTo>
                    <a:lnTo>
                      <a:pt x="1826" y="0"/>
                    </a:lnTo>
                    <a:lnTo>
                      <a:pt x="3744" y="2434"/>
                    </a:lnTo>
                    <a:close/>
                  </a:path>
                </a:pathLst>
              </a:custGeom>
              <a:solidFill>
                <a:srgbClr val="336600"/>
              </a:solidFill>
              <a:ln w="9525">
                <a:noFill/>
                <a:round/>
                <a:headEnd/>
                <a:tailEnd/>
              </a:ln>
            </p:spPr>
            <p:txBody>
              <a:bodyPr/>
              <a:lstStyle/>
              <a:p>
                <a:endParaRPr lang="en-US"/>
              </a:p>
            </p:txBody>
          </p:sp>
          <p:sp>
            <p:nvSpPr>
              <p:cNvPr id="40188" name="Freeform 669"/>
              <p:cNvSpPr>
                <a:spLocks/>
              </p:cNvSpPr>
              <p:nvPr/>
            </p:nvSpPr>
            <p:spPr bwMode="auto">
              <a:xfrm>
                <a:off x="2878" y="3388"/>
                <a:ext cx="769" cy="615"/>
              </a:xfrm>
              <a:custGeom>
                <a:avLst/>
                <a:gdLst>
                  <a:gd name="T0" fmla="*/ 0 w 3599"/>
                  <a:gd name="T1" fmla="*/ 0 h 3274"/>
                  <a:gd name="T2" fmla="*/ 0 w 3599"/>
                  <a:gd name="T3" fmla="*/ 0 h 3274"/>
                  <a:gd name="T4" fmla="*/ 0 w 3599"/>
                  <a:gd name="T5" fmla="*/ 0 h 3274"/>
                  <a:gd name="T6" fmla="*/ 0 w 3599"/>
                  <a:gd name="T7" fmla="*/ 0 h 3274"/>
                  <a:gd name="T8" fmla="*/ 0 w 3599"/>
                  <a:gd name="T9" fmla="*/ 0 h 3274"/>
                  <a:gd name="T10" fmla="*/ 0 w 3599"/>
                  <a:gd name="T11" fmla="*/ 0 h 3274"/>
                  <a:gd name="T12" fmla="*/ 0 w 3599"/>
                  <a:gd name="T13" fmla="*/ 0 h 3274"/>
                  <a:gd name="T14" fmla="*/ 0 w 3599"/>
                  <a:gd name="T15" fmla="*/ 0 h 3274"/>
                  <a:gd name="T16" fmla="*/ 0 w 3599"/>
                  <a:gd name="T17" fmla="*/ 0 h 3274"/>
                  <a:gd name="T18" fmla="*/ 0 w 3599"/>
                  <a:gd name="T19" fmla="*/ 0 h 3274"/>
                  <a:gd name="T20" fmla="*/ 0 w 3599"/>
                  <a:gd name="T21" fmla="*/ 0 h 3274"/>
                  <a:gd name="T22" fmla="*/ 0 w 3599"/>
                  <a:gd name="T23" fmla="*/ 0 h 3274"/>
                  <a:gd name="T24" fmla="*/ 0 w 3599"/>
                  <a:gd name="T25" fmla="*/ 0 h 3274"/>
                  <a:gd name="T26" fmla="*/ 0 w 3599"/>
                  <a:gd name="T27" fmla="*/ 0 h 3274"/>
                  <a:gd name="T28" fmla="*/ 0 w 3599"/>
                  <a:gd name="T29" fmla="*/ 0 h 3274"/>
                  <a:gd name="T30" fmla="*/ 0 w 3599"/>
                  <a:gd name="T31" fmla="*/ 0 h 3274"/>
                  <a:gd name="T32" fmla="*/ 0 w 3599"/>
                  <a:gd name="T33" fmla="*/ 0 h 3274"/>
                  <a:gd name="T34" fmla="*/ 0 w 3599"/>
                  <a:gd name="T35" fmla="*/ 0 h 3274"/>
                  <a:gd name="T36" fmla="*/ 0 w 3599"/>
                  <a:gd name="T37" fmla="*/ 0 h 3274"/>
                  <a:gd name="T38" fmla="*/ 0 w 3599"/>
                  <a:gd name="T39" fmla="*/ 0 h 3274"/>
                  <a:gd name="T40" fmla="*/ 0 w 3599"/>
                  <a:gd name="T41" fmla="*/ 0 h 3274"/>
                  <a:gd name="T42" fmla="*/ 0 w 3599"/>
                  <a:gd name="T43" fmla="*/ 0 h 3274"/>
                  <a:gd name="T44" fmla="*/ 0 w 3599"/>
                  <a:gd name="T45" fmla="*/ 0 h 3274"/>
                  <a:gd name="T46" fmla="*/ 0 w 3599"/>
                  <a:gd name="T47" fmla="*/ 0 h 3274"/>
                  <a:gd name="T48" fmla="*/ 0 w 3599"/>
                  <a:gd name="T49" fmla="*/ 0 h 3274"/>
                  <a:gd name="T50" fmla="*/ 0 w 3599"/>
                  <a:gd name="T51" fmla="*/ 0 h 3274"/>
                  <a:gd name="T52" fmla="*/ 0 w 3599"/>
                  <a:gd name="T53" fmla="*/ 0 h 3274"/>
                  <a:gd name="T54" fmla="*/ 0 w 3599"/>
                  <a:gd name="T55" fmla="*/ 0 h 3274"/>
                  <a:gd name="T56" fmla="*/ 0 w 3599"/>
                  <a:gd name="T57" fmla="*/ 0 h 3274"/>
                  <a:gd name="T58" fmla="*/ 0 w 3599"/>
                  <a:gd name="T59" fmla="*/ 0 h 3274"/>
                  <a:gd name="T60" fmla="*/ 0 w 3599"/>
                  <a:gd name="T61" fmla="*/ 0 h 3274"/>
                  <a:gd name="T62" fmla="*/ 0 w 3599"/>
                  <a:gd name="T63" fmla="*/ 0 h 3274"/>
                  <a:gd name="T64" fmla="*/ 0 w 3599"/>
                  <a:gd name="T65" fmla="*/ 0 h 3274"/>
                  <a:gd name="T66" fmla="*/ 0 w 3599"/>
                  <a:gd name="T67" fmla="*/ 0 h 3274"/>
                  <a:gd name="T68" fmla="*/ 0 w 3599"/>
                  <a:gd name="T69" fmla="*/ 0 h 3274"/>
                  <a:gd name="T70" fmla="*/ 0 w 3599"/>
                  <a:gd name="T71" fmla="*/ 0 h 3274"/>
                  <a:gd name="T72" fmla="*/ 0 w 3599"/>
                  <a:gd name="T73" fmla="*/ 0 h 3274"/>
                  <a:gd name="T74" fmla="*/ 0 w 3599"/>
                  <a:gd name="T75" fmla="*/ 0 h 3274"/>
                  <a:gd name="T76" fmla="*/ 0 w 3599"/>
                  <a:gd name="T77" fmla="*/ 0 h 3274"/>
                  <a:gd name="T78" fmla="*/ 0 w 3599"/>
                  <a:gd name="T79" fmla="*/ 0 h 3274"/>
                  <a:gd name="T80" fmla="*/ 0 w 3599"/>
                  <a:gd name="T81" fmla="*/ 0 h 3274"/>
                  <a:gd name="T82" fmla="*/ 0 w 3599"/>
                  <a:gd name="T83" fmla="*/ 0 h 3274"/>
                  <a:gd name="T84" fmla="*/ 0 w 3599"/>
                  <a:gd name="T85" fmla="*/ 0 h 3274"/>
                  <a:gd name="T86" fmla="*/ 0 w 3599"/>
                  <a:gd name="T87" fmla="*/ 0 h 3274"/>
                  <a:gd name="T88" fmla="*/ 0 w 3599"/>
                  <a:gd name="T89" fmla="*/ 0 h 3274"/>
                  <a:gd name="T90" fmla="*/ 0 w 3599"/>
                  <a:gd name="T91" fmla="*/ 0 h 3274"/>
                  <a:gd name="T92" fmla="*/ 0 w 3599"/>
                  <a:gd name="T93" fmla="*/ 0 h 3274"/>
                  <a:gd name="T94" fmla="*/ 0 w 3599"/>
                  <a:gd name="T95" fmla="*/ 0 h 3274"/>
                  <a:gd name="T96" fmla="*/ 0 w 3599"/>
                  <a:gd name="T97" fmla="*/ 0 h 3274"/>
                  <a:gd name="T98" fmla="*/ 0 w 3599"/>
                  <a:gd name="T99" fmla="*/ 0 h 3274"/>
                  <a:gd name="T100" fmla="*/ 0 w 3599"/>
                  <a:gd name="T101" fmla="*/ 0 h 3274"/>
                  <a:gd name="T102" fmla="*/ 0 w 3599"/>
                  <a:gd name="T103" fmla="*/ 0 h 3274"/>
                  <a:gd name="T104" fmla="*/ 0 w 3599"/>
                  <a:gd name="T105" fmla="*/ 0 h 3274"/>
                  <a:gd name="T106" fmla="*/ 0 w 3599"/>
                  <a:gd name="T107" fmla="*/ 0 h 32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599"/>
                  <a:gd name="T163" fmla="*/ 0 h 3274"/>
                  <a:gd name="T164" fmla="*/ 3599 w 3599"/>
                  <a:gd name="T165" fmla="*/ 3274 h 32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599" h="3274">
                    <a:moveTo>
                      <a:pt x="340" y="812"/>
                    </a:moveTo>
                    <a:lnTo>
                      <a:pt x="394" y="789"/>
                    </a:lnTo>
                    <a:lnTo>
                      <a:pt x="446" y="767"/>
                    </a:lnTo>
                    <a:lnTo>
                      <a:pt x="500" y="745"/>
                    </a:lnTo>
                    <a:lnTo>
                      <a:pt x="554" y="722"/>
                    </a:lnTo>
                    <a:lnTo>
                      <a:pt x="609" y="700"/>
                    </a:lnTo>
                    <a:lnTo>
                      <a:pt x="665" y="679"/>
                    </a:lnTo>
                    <a:lnTo>
                      <a:pt x="719" y="657"/>
                    </a:lnTo>
                    <a:lnTo>
                      <a:pt x="775" y="636"/>
                    </a:lnTo>
                    <a:lnTo>
                      <a:pt x="829" y="616"/>
                    </a:lnTo>
                    <a:lnTo>
                      <a:pt x="885" y="595"/>
                    </a:lnTo>
                    <a:lnTo>
                      <a:pt x="941" y="575"/>
                    </a:lnTo>
                    <a:lnTo>
                      <a:pt x="997" y="554"/>
                    </a:lnTo>
                    <a:lnTo>
                      <a:pt x="1053" y="534"/>
                    </a:lnTo>
                    <a:lnTo>
                      <a:pt x="1110" y="515"/>
                    </a:lnTo>
                    <a:lnTo>
                      <a:pt x="1166" y="495"/>
                    </a:lnTo>
                    <a:lnTo>
                      <a:pt x="1224" y="476"/>
                    </a:lnTo>
                    <a:lnTo>
                      <a:pt x="1284" y="455"/>
                    </a:lnTo>
                    <a:lnTo>
                      <a:pt x="1345" y="437"/>
                    </a:lnTo>
                    <a:lnTo>
                      <a:pt x="1405" y="418"/>
                    </a:lnTo>
                    <a:lnTo>
                      <a:pt x="1467" y="400"/>
                    </a:lnTo>
                    <a:lnTo>
                      <a:pt x="1528" y="381"/>
                    </a:lnTo>
                    <a:lnTo>
                      <a:pt x="1590" y="362"/>
                    </a:lnTo>
                    <a:lnTo>
                      <a:pt x="1651" y="344"/>
                    </a:lnTo>
                    <a:lnTo>
                      <a:pt x="1713" y="327"/>
                    </a:lnTo>
                    <a:lnTo>
                      <a:pt x="1775" y="310"/>
                    </a:lnTo>
                    <a:lnTo>
                      <a:pt x="1838" y="293"/>
                    </a:lnTo>
                    <a:lnTo>
                      <a:pt x="1899" y="276"/>
                    </a:lnTo>
                    <a:lnTo>
                      <a:pt x="1963" y="260"/>
                    </a:lnTo>
                    <a:lnTo>
                      <a:pt x="2026" y="243"/>
                    </a:lnTo>
                    <a:lnTo>
                      <a:pt x="2090" y="228"/>
                    </a:lnTo>
                    <a:lnTo>
                      <a:pt x="2155" y="213"/>
                    </a:lnTo>
                    <a:lnTo>
                      <a:pt x="2218" y="198"/>
                    </a:lnTo>
                    <a:lnTo>
                      <a:pt x="2286" y="183"/>
                    </a:lnTo>
                    <a:lnTo>
                      <a:pt x="2355" y="168"/>
                    </a:lnTo>
                    <a:lnTo>
                      <a:pt x="2422" y="153"/>
                    </a:lnTo>
                    <a:lnTo>
                      <a:pt x="2491" y="140"/>
                    </a:lnTo>
                    <a:lnTo>
                      <a:pt x="2560" y="127"/>
                    </a:lnTo>
                    <a:lnTo>
                      <a:pt x="2629" y="114"/>
                    </a:lnTo>
                    <a:lnTo>
                      <a:pt x="2698" y="103"/>
                    </a:lnTo>
                    <a:lnTo>
                      <a:pt x="2769" y="90"/>
                    </a:lnTo>
                    <a:lnTo>
                      <a:pt x="2838" y="79"/>
                    </a:lnTo>
                    <a:lnTo>
                      <a:pt x="2909" y="69"/>
                    </a:lnTo>
                    <a:lnTo>
                      <a:pt x="2978" y="58"/>
                    </a:lnTo>
                    <a:lnTo>
                      <a:pt x="3049" y="49"/>
                    </a:lnTo>
                    <a:lnTo>
                      <a:pt x="3120" y="40"/>
                    </a:lnTo>
                    <a:lnTo>
                      <a:pt x="3190" y="30"/>
                    </a:lnTo>
                    <a:lnTo>
                      <a:pt x="3263" y="23"/>
                    </a:lnTo>
                    <a:lnTo>
                      <a:pt x="3334" y="15"/>
                    </a:lnTo>
                    <a:lnTo>
                      <a:pt x="3371" y="12"/>
                    </a:lnTo>
                    <a:lnTo>
                      <a:pt x="3405" y="10"/>
                    </a:lnTo>
                    <a:lnTo>
                      <a:pt x="3437" y="8"/>
                    </a:lnTo>
                    <a:lnTo>
                      <a:pt x="3466" y="6"/>
                    </a:lnTo>
                    <a:lnTo>
                      <a:pt x="3494" y="6"/>
                    </a:lnTo>
                    <a:lnTo>
                      <a:pt x="3526" y="4"/>
                    </a:lnTo>
                    <a:lnTo>
                      <a:pt x="3560" y="2"/>
                    </a:lnTo>
                    <a:lnTo>
                      <a:pt x="3599" y="0"/>
                    </a:lnTo>
                    <a:lnTo>
                      <a:pt x="2920" y="3239"/>
                    </a:lnTo>
                    <a:lnTo>
                      <a:pt x="2898" y="3274"/>
                    </a:lnTo>
                    <a:lnTo>
                      <a:pt x="2821" y="3244"/>
                    </a:lnTo>
                    <a:lnTo>
                      <a:pt x="2746" y="3216"/>
                    </a:lnTo>
                    <a:lnTo>
                      <a:pt x="2670" y="3190"/>
                    </a:lnTo>
                    <a:lnTo>
                      <a:pt x="2593" y="3164"/>
                    </a:lnTo>
                    <a:lnTo>
                      <a:pt x="2519" y="3140"/>
                    </a:lnTo>
                    <a:lnTo>
                      <a:pt x="2442" y="3115"/>
                    </a:lnTo>
                    <a:lnTo>
                      <a:pt x="2368" y="3093"/>
                    </a:lnTo>
                    <a:lnTo>
                      <a:pt x="2291" y="3072"/>
                    </a:lnTo>
                    <a:lnTo>
                      <a:pt x="2217" y="3052"/>
                    </a:lnTo>
                    <a:lnTo>
                      <a:pt x="2140" y="3033"/>
                    </a:lnTo>
                    <a:lnTo>
                      <a:pt x="2066" y="3017"/>
                    </a:lnTo>
                    <a:lnTo>
                      <a:pt x="1991" y="3000"/>
                    </a:lnTo>
                    <a:lnTo>
                      <a:pt x="1916" y="2985"/>
                    </a:lnTo>
                    <a:lnTo>
                      <a:pt x="1842" y="2972"/>
                    </a:lnTo>
                    <a:lnTo>
                      <a:pt x="1767" y="2959"/>
                    </a:lnTo>
                    <a:lnTo>
                      <a:pt x="1692" y="2948"/>
                    </a:lnTo>
                    <a:lnTo>
                      <a:pt x="1640" y="2940"/>
                    </a:lnTo>
                    <a:lnTo>
                      <a:pt x="1590" y="2934"/>
                    </a:lnTo>
                    <a:lnTo>
                      <a:pt x="1541" y="2929"/>
                    </a:lnTo>
                    <a:lnTo>
                      <a:pt x="1497" y="2921"/>
                    </a:lnTo>
                    <a:lnTo>
                      <a:pt x="1452" y="2918"/>
                    </a:lnTo>
                    <a:lnTo>
                      <a:pt x="1409" y="2912"/>
                    </a:lnTo>
                    <a:lnTo>
                      <a:pt x="1368" y="2908"/>
                    </a:lnTo>
                    <a:lnTo>
                      <a:pt x="1325" y="2905"/>
                    </a:lnTo>
                    <a:lnTo>
                      <a:pt x="1284" y="2901"/>
                    </a:lnTo>
                    <a:lnTo>
                      <a:pt x="1243" y="2899"/>
                    </a:lnTo>
                    <a:lnTo>
                      <a:pt x="1200" y="2897"/>
                    </a:lnTo>
                    <a:lnTo>
                      <a:pt x="1157" y="2895"/>
                    </a:lnTo>
                    <a:lnTo>
                      <a:pt x="1112" y="2895"/>
                    </a:lnTo>
                    <a:lnTo>
                      <a:pt x="1067" y="2895"/>
                    </a:lnTo>
                    <a:lnTo>
                      <a:pt x="1019" y="2895"/>
                    </a:lnTo>
                    <a:lnTo>
                      <a:pt x="969" y="2897"/>
                    </a:lnTo>
                    <a:lnTo>
                      <a:pt x="0" y="972"/>
                    </a:lnTo>
                    <a:lnTo>
                      <a:pt x="14" y="967"/>
                    </a:lnTo>
                    <a:lnTo>
                      <a:pt x="30" y="959"/>
                    </a:lnTo>
                    <a:lnTo>
                      <a:pt x="49" y="950"/>
                    </a:lnTo>
                    <a:lnTo>
                      <a:pt x="71" y="939"/>
                    </a:lnTo>
                    <a:lnTo>
                      <a:pt x="94" y="927"/>
                    </a:lnTo>
                    <a:lnTo>
                      <a:pt x="118" y="916"/>
                    </a:lnTo>
                    <a:lnTo>
                      <a:pt x="144" y="905"/>
                    </a:lnTo>
                    <a:lnTo>
                      <a:pt x="168" y="892"/>
                    </a:lnTo>
                    <a:lnTo>
                      <a:pt x="194" y="879"/>
                    </a:lnTo>
                    <a:lnTo>
                      <a:pt x="221" y="868"/>
                    </a:lnTo>
                    <a:lnTo>
                      <a:pt x="245" y="857"/>
                    </a:lnTo>
                    <a:lnTo>
                      <a:pt x="267" y="845"/>
                    </a:lnTo>
                    <a:lnTo>
                      <a:pt x="290" y="834"/>
                    </a:lnTo>
                    <a:lnTo>
                      <a:pt x="308" y="825"/>
                    </a:lnTo>
                    <a:lnTo>
                      <a:pt x="325" y="817"/>
                    </a:lnTo>
                    <a:lnTo>
                      <a:pt x="340" y="812"/>
                    </a:lnTo>
                    <a:close/>
                  </a:path>
                </a:pathLst>
              </a:custGeom>
              <a:solidFill>
                <a:srgbClr val="D5FFAB"/>
              </a:solidFill>
              <a:ln w="9525">
                <a:noFill/>
                <a:round/>
                <a:headEnd/>
                <a:tailEnd/>
              </a:ln>
            </p:spPr>
            <p:txBody>
              <a:bodyPr/>
              <a:lstStyle/>
              <a:p>
                <a:endParaRPr lang="en-US"/>
              </a:p>
            </p:txBody>
          </p:sp>
          <p:sp>
            <p:nvSpPr>
              <p:cNvPr id="40189" name="Freeform 670"/>
              <p:cNvSpPr>
                <a:spLocks/>
              </p:cNvSpPr>
              <p:nvPr/>
            </p:nvSpPr>
            <p:spPr bwMode="auto">
              <a:xfrm>
                <a:off x="2965" y="3458"/>
                <a:ext cx="606" cy="424"/>
              </a:xfrm>
              <a:custGeom>
                <a:avLst/>
                <a:gdLst>
                  <a:gd name="T0" fmla="*/ 0 w 2834"/>
                  <a:gd name="T1" fmla="*/ 0 h 2259"/>
                  <a:gd name="T2" fmla="*/ 0 w 2834"/>
                  <a:gd name="T3" fmla="*/ 0 h 2259"/>
                  <a:gd name="T4" fmla="*/ 0 w 2834"/>
                  <a:gd name="T5" fmla="*/ 0 h 2259"/>
                  <a:gd name="T6" fmla="*/ 0 w 2834"/>
                  <a:gd name="T7" fmla="*/ 0 h 2259"/>
                  <a:gd name="T8" fmla="*/ 0 w 2834"/>
                  <a:gd name="T9" fmla="*/ 0 h 2259"/>
                  <a:gd name="T10" fmla="*/ 0 w 2834"/>
                  <a:gd name="T11" fmla="*/ 0 h 2259"/>
                  <a:gd name="T12" fmla="*/ 0 w 2834"/>
                  <a:gd name="T13" fmla="*/ 0 h 2259"/>
                  <a:gd name="T14" fmla="*/ 0 w 2834"/>
                  <a:gd name="T15" fmla="*/ 0 h 2259"/>
                  <a:gd name="T16" fmla="*/ 0 w 2834"/>
                  <a:gd name="T17" fmla="*/ 0 h 2259"/>
                  <a:gd name="T18" fmla="*/ 0 w 2834"/>
                  <a:gd name="T19" fmla="*/ 0 h 2259"/>
                  <a:gd name="T20" fmla="*/ 0 w 2834"/>
                  <a:gd name="T21" fmla="*/ 0 h 2259"/>
                  <a:gd name="T22" fmla="*/ 0 w 2834"/>
                  <a:gd name="T23" fmla="*/ 0 h 2259"/>
                  <a:gd name="T24" fmla="*/ 0 w 2834"/>
                  <a:gd name="T25" fmla="*/ 0 h 2259"/>
                  <a:gd name="T26" fmla="*/ 0 w 2834"/>
                  <a:gd name="T27" fmla="*/ 0 h 2259"/>
                  <a:gd name="T28" fmla="*/ 0 w 2834"/>
                  <a:gd name="T29" fmla="*/ 0 h 2259"/>
                  <a:gd name="T30" fmla="*/ 0 w 2834"/>
                  <a:gd name="T31" fmla="*/ 0 h 2259"/>
                  <a:gd name="T32" fmla="*/ 0 w 2834"/>
                  <a:gd name="T33" fmla="*/ 0 h 2259"/>
                  <a:gd name="T34" fmla="*/ 0 w 2834"/>
                  <a:gd name="T35" fmla="*/ 0 h 2259"/>
                  <a:gd name="T36" fmla="*/ 0 w 2834"/>
                  <a:gd name="T37" fmla="*/ 0 h 2259"/>
                  <a:gd name="T38" fmla="*/ 0 w 2834"/>
                  <a:gd name="T39" fmla="*/ 0 h 2259"/>
                  <a:gd name="T40" fmla="*/ 0 w 2834"/>
                  <a:gd name="T41" fmla="*/ 0 h 2259"/>
                  <a:gd name="T42" fmla="*/ 0 w 2834"/>
                  <a:gd name="T43" fmla="*/ 0 h 2259"/>
                  <a:gd name="T44" fmla="*/ 0 w 2834"/>
                  <a:gd name="T45" fmla="*/ 0 h 2259"/>
                  <a:gd name="T46" fmla="*/ 0 w 2834"/>
                  <a:gd name="T47" fmla="*/ 0 h 2259"/>
                  <a:gd name="T48" fmla="*/ 0 w 2834"/>
                  <a:gd name="T49" fmla="*/ 0 h 2259"/>
                  <a:gd name="T50" fmla="*/ 0 w 2834"/>
                  <a:gd name="T51" fmla="*/ 0 h 2259"/>
                  <a:gd name="T52" fmla="*/ 0 w 2834"/>
                  <a:gd name="T53" fmla="*/ 0 h 2259"/>
                  <a:gd name="T54" fmla="*/ 0 w 2834"/>
                  <a:gd name="T55" fmla="*/ 0 h 2259"/>
                  <a:gd name="T56" fmla="*/ 0 w 2834"/>
                  <a:gd name="T57" fmla="*/ 0 h 2259"/>
                  <a:gd name="T58" fmla="*/ 0 w 2834"/>
                  <a:gd name="T59" fmla="*/ 0 h 2259"/>
                  <a:gd name="T60" fmla="*/ 0 w 2834"/>
                  <a:gd name="T61" fmla="*/ 0 h 2259"/>
                  <a:gd name="T62" fmla="*/ 0 w 2834"/>
                  <a:gd name="T63" fmla="*/ 0 h 2259"/>
                  <a:gd name="T64" fmla="*/ 0 w 2834"/>
                  <a:gd name="T65" fmla="*/ 0 h 2259"/>
                  <a:gd name="T66" fmla="*/ 0 w 2834"/>
                  <a:gd name="T67" fmla="*/ 0 h 2259"/>
                  <a:gd name="T68" fmla="*/ 0 w 2834"/>
                  <a:gd name="T69" fmla="*/ 0 h 2259"/>
                  <a:gd name="T70" fmla="*/ 0 w 2834"/>
                  <a:gd name="T71" fmla="*/ 0 h 2259"/>
                  <a:gd name="T72" fmla="*/ 0 w 2834"/>
                  <a:gd name="T73" fmla="*/ 0 h 2259"/>
                  <a:gd name="T74" fmla="*/ 0 w 2834"/>
                  <a:gd name="T75" fmla="*/ 0 h 2259"/>
                  <a:gd name="T76" fmla="*/ 0 w 2834"/>
                  <a:gd name="T77" fmla="*/ 0 h 2259"/>
                  <a:gd name="T78" fmla="*/ 0 w 2834"/>
                  <a:gd name="T79" fmla="*/ 0 h 2259"/>
                  <a:gd name="T80" fmla="*/ 0 w 2834"/>
                  <a:gd name="T81" fmla="*/ 0 h 2259"/>
                  <a:gd name="T82" fmla="*/ 0 w 2834"/>
                  <a:gd name="T83" fmla="*/ 0 h 2259"/>
                  <a:gd name="T84" fmla="*/ 0 w 2834"/>
                  <a:gd name="T85" fmla="*/ 0 h 2259"/>
                  <a:gd name="T86" fmla="*/ 0 w 2834"/>
                  <a:gd name="T87" fmla="*/ 0 h 2259"/>
                  <a:gd name="T88" fmla="*/ 0 w 2834"/>
                  <a:gd name="T89" fmla="*/ 0 h 2259"/>
                  <a:gd name="T90" fmla="*/ 0 w 2834"/>
                  <a:gd name="T91" fmla="*/ 0 h 2259"/>
                  <a:gd name="T92" fmla="*/ 0 w 2834"/>
                  <a:gd name="T93" fmla="*/ 0 h 2259"/>
                  <a:gd name="T94" fmla="*/ 0 w 2834"/>
                  <a:gd name="T95" fmla="*/ 0 h 2259"/>
                  <a:gd name="T96" fmla="*/ 0 w 2834"/>
                  <a:gd name="T97" fmla="*/ 0 h 2259"/>
                  <a:gd name="T98" fmla="*/ 0 w 2834"/>
                  <a:gd name="T99" fmla="*/ 0 h 2259"/>
                  <a:gd name="T100" fmla="*/ 0 w 2834"/>
                  <a:gd name="T101" fmla="*/ 0 h 2259"/>
                  <a:gd name="T102" fmla="*/ 0 w 2834"/>
                  <a:gd name="T103" fmla="*/ 0 h 2259"/>
                  <a:gd name="T104" fmla="*/ 0 w 2834"/>
                  <a:gd name="T105" fmla="*/ 0 h 2259"/>
                  <a:gd name="T106" fmla="*/ 0 w 2834"/>
                  <a:gd name="T107" fmla="*/ 0 h 2259"/>
                  <a:gd name="T108" fmla="*/ 0 w 2834"/>
                  <a:gd name="T109" fmla="*/ 0 h 2259"/>
                  <a:gd name="T110" fmla="*/ 0 w 2834"/>
                  <a:gd name="T111" fmla="*/ 0 h 2259"/>
                  <a:gd name="T112" fmla="*/ 0 w 2834"/>
                  <a:gd name="T113" fmla="*/ 0 h 2259"/>
                  <a:gd name="T114" fmla="*/ 0 w 2834"/>
                  <a:gd name="T115" fmla="*/ 0 h 2259"/>
                  <a:gd name="T116" fmla="*/ 0 w 2834"/>
                  <a:gd name="T117" fmla="*/ 0 h 2259"/>
                  <a:gd name="T118" fmla="*/ 0 w 2834"/>
                  <a:gd name="T119" fmla="*/ 0 h 225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834"/>
                  <a:gd name="T181" fmla="*/ 0 h 2259"/>
                  <a:gd name="T182" fmla="*/ 2834 w 2834"/>
                  <a:gd name="T183" fmla="*/ 2259 h 2259"/>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834" h="2259">
                    <a:moveTo>
                      <a:pt x="2744" y="1410"/>
                    </a:moveTo>
                    <a:lnTo>
                      <a:pt x="2735" y="1414"/>
                    </a:lnTo>
                    <a:lnTo>
                      <a:pt x="2724" y="1417"/>
                    </a:lnTo>
                    <a:lnTo>
                      <a:pt x="2714" y="1421"/>
                    </a:lnTo>
                    <a:lnTo>
                      <a:pt x="2705" y="1427"/>
                    </a:lnTo>
                    <a:lnTo>
                      <a:pt x="2694" y="1410"/>
                    </a:lnTo>
                    <a:lnTo>
                      <a:pt x="2681" y="1393"/>
                    </a:lnTo>
                    <a:lnTo>
                      <a:pt x="2668" y="1382"/>
                    </a:lnTo>
                    <a:lnTo>
                      <a:pt x="2651" y="1373"/>
                    </a:lnTo>
                    <a:lnTo>
                      <a:pt x="2634" y="1365"/>
                    </a:lnTo>
                    <a:lnTo>
                      <a:pt x="2617" y="1361"/>
                    </a:lnTo>
                    <a:lnTo>
                      <a:pt x="2599" y="1361"/>
                    </a:lnTo>
                    <a:lnTo>
                      <a:pt x="2580" y="1365"/>
                    </a:lnTo>
                    <a:lnTo>
                      <a:pt x="2576" y="1367"/>
                    </a:lnTo>
                    <a:lnTo>
                      <a:pt x="2572" y="1369"/>
                    </a:lnTo>
                    <a:lnTo>
                      <a:pt x="2567" y="1371"/>
                    </a:lnTo>
                    <a:lnTo>
                      <a:pt x="2563" y="1373"/>
                    </a:lnTo>
                    <a:lnTo>
                      <a:pt x="2563" y="1223"/>
                    </a:lnTo>
                    <a:lnTo>
                      <a:pt x="2559" y="1223"/>
                    </a:lnTo>
                    <a:lnTo>
                      <a:pt x="2559" y="1199"/>
                    </a:lnTo>
                    <a:lnTo>
                      <a:pt x="2725" y="1199"/>
                    </a:lnTo>
                    <a:lnTo>
                      <a:pt x="2725" y="1195"/>
                    </a:lnTo>
                    <a:lnTo>
                      <a:pt x="2733" y="1195"/>
                    </a:lnTo>
                    <a:lnTo>
                      <a:pt x="2834" y="893"/>
                    </a:lnTo>
                    <a:lnTo>
                      <a:pt x="2089" y="893"/>
                    </a:lnTo>
                    <a:lnTo>
                      <a:pt x="2089" y="862"/>
                    </a:lnTo>
                    <a:lnTo>
                      <a:pt x="2453" y="862"/>
                    </a:lnTo>
                    <a:lnTo>
                      <a:pt x="2392" y="817"/>
                    </a:lnTo>
                    <a:lnTo>
                      <a:pt x="2089" y="817"/>
                    </a:lnTo>
                    <a:lnTo>
                      <a:pt x="2089" y="101"/>
                    </a:lnTo>
                    <a:lnTo>
                      <a:pt x="2102" y="93"/>
                    </a:lnTo>
                    <a:lnTo>
                      <a:pt x="2112" y="82"/>
                    </a:lnTo>
                    <a:lnTo>
                      <a:pt x="2119" y="69"/>
                    </a:lnTo>
                    <a:lnTo>
                      <a:pt x="2121" y="52"/>
                    </a:lnTo>
                    <a:lnTo>
                      <a:pt x="2117" y="32"/>
                    </a:lnTo>
                    <a:lnTo>
                      <a:pt x="2106" y="15"/>
                    </a:lnTo>
                    <a:lnTo>
                      <a:pt x="2089" y="4"/>
                    </a:lnTo>
                    <a:lnTo>
                      <a:pt x="2069" y="0"/>
                    </a:lnTo>
                    <a:lnTo>
                      <a:pt x="2048" y="4"/>
                    </a:lnTo>
                    <a:lnTo>
                      <a:pt x="2031" y="15"/>
                    </a:lnTo>
                    <a:lnTo>
                      <a:pt x="2020" y="32"/>
                    </a:lnTo>
                    <a:lnTo>
                      <a:pt x="2017" y="52"/>
                    </a:lnTo>
                    <a:lnTo>
                      <a:pt x="2020" y="71"/>
                    </a:lnTo>
                    <a:lnTo>
                      <a:pt x="2028" y="86"/>
                    </a:lnTo>
                    <a:lnTo>
                      <a:pt x="2041" y="97"/>
                    </a:lnTo>
                    <a:lnTo>
                      <a:pt x="2058" y="104"/>
                    </a:lnTo>
                    <a:lnTo>
                      <a:pt x="2058" y="817"/>
                    </a:lnTo>
                    <a:lnTo>
                      <a:pt x="371" y="817"/>
                    </a:lnTo>
                    <a:lnTo>
                      <a:pt x="317" y="862"/>
                    </a:lnTo>
                    <a:lnTo>
                      <a:pt x="2058" y="862"/>
                    </a:lnTo>
                    <a:lnTo>
                      <a:pt x="2058" y="893"/>
                    </a:lnTo>
                    <a:lnTo>
                      <a:pt x="54" y="893"/>
                    </a:lnTo>
                    <a:lnTo>
                      <a:pt x="52" y="891"/>
                    </a:lnTo>
                    <a:lnTo>
                      <a:pt x="0" y="891"/>
                    </a:lnTo>
                    <a:lnTo>
                      <a:pt x="121" y="1195"/>
                    </a:lnTo>
                    <a:lnTo>
                      <a:pt x="134" y="1195"/>
                    </a:lnTo>
                    <a:lnTo>
                      <a:pt x="134" y="1199"/>
                    </a:lnTo>
                    <a:lnTo>
                      <a:pt x="347" y="1199"/>
                    </a:lnTo>
                    <a:lnTo>
                      <a:pt x="347" y="1231"/>
                    </a:lnTo>
                    <a:lnTo>
                      <a:pt x="343" y="1231"/>
                    </a:lnTo>
                    <a:lnTo>
                      <a:pt x="343" y="1542"/>
                    </a:lnTo>
                    <a:lnTo>
                      <a:pt x="343" y="1494"/>
                    </a:lnTo>
                    <a:lnTo>
                      <a:pt x="336" y="1492"/>
                    </a:lnTo>
                    <a:lnTo>
                      <a:pt x="330" y="1488"/>
                    </a:lnTo>
                    <a:lnTo>
                      <a:pt x="325" y="1486"/>
                    </a:lnTo>
                    <a:lnTo>
                      <a:pt x="317" y="1485"/>
                    </a:lnTo>
                    <a:lnTo>
                      <a:pt x="297" y="1479"/>
                    </a:lnTo>
                    <a:lnTo>
                      <a:pt x="276" y="1475"/>
                    </a:lnTo>
                    <a:lnTo>
                      <a:pt x="259" y="1475"/>
                    </a:lnTo>
                    <a:lnTo>
                      <a:pt x="241" y="1479"/>
                    </a:lnTo>
                    <a:lnTo>
                      <a:pt x="226" y="1485"/>
                    </a:lnTo>
                    <a:lnTo>
                      <a:pt x="213" y="1492"/>
                    </a:lnTo>
                    <a:lnTo>
                      <a:pt x="201" y="1503"/>
                    </a:lnTo>
                    <a:lnTo>
                      <a:pt x="192" y="1516"/>
                    </a:lnTo>
                    <a:lnTo>
                      <a:pt x="181" y="1511"/>
                    </a:lnTo>
                    <a:lnTo>
                      <a:pt x="170" y="1505"/>
                    </a:lnTo>
                    <a:lnTo>
                      <a:pt x="159" y="1501"/>
                    </a:lnTo>
                    <a:lnTo>
                      <a:pt x="147" y="1498"/>
                    </a:lnTo>
                    <a:lnTo>
                      <a:pt x="134" y="1494"/>
                    </a:lnTo>
                    <a:lnTo>
                      <a:pt x="123" y="1490"/>
                    </a:lnTo>
                    <a:lnTo>
                      <a:pt x="110" y="1486"/>
                    </a:lnTo>
                    <a:lnTo>
                      <a:pt x="99" y="1485"/>
                    </a:lnTo>
                    <a:lnTo>
                      <a:pt x="88" y="1483"/>
                    </a:lnTo>
                    <a:lnTo>
                      <a:pt x="76" y="1483"/>
                    </a:lnTo>
                    <a:lnTo>
                      <a:pt x="65" y="1483"/>
                    </a:lnTo>
                    <a:lnTo>
                      <a:pt x="54" y="1485"/>
                    </a:lnTo>
                    <a:lnTo>
                      <a:pt x="216" y="1820"/>
                    </a:lnTo>
                    <a:lnTo>
                      <a:pt x="371" y="1820"/>
                    </a:lnTo>
                    <a:lnTo>
                      <a:pt x="371" y="1863"/>
                    </a:lnTo>
                    <a:lnTo>
                      <a:pt x="235" y="1861"/>
                    </a:lnTo>
                    <a:lnTo>
                      <a:pt x="269" y="1929"/>
                    </a:lnTo>
                    <a:lnTo>
                      <a:pt x="2058" y="1908"/>
                    </a:lnTo>
                    <a:lnTo>
                      <a:pt x="2058" y="2083"/>
                    </a:lnTo>
                    <a:lnTo>
                      <a:pt x="843" y="2083"/>
                    </a:lnTo>
                    <a:lnTo>
                      <a:pt x="843" y="2136"/>
                    </a:lnTo>
                    <a:lnTo>
                      <a:pt x="2058" y="2136"/>
                    </a:lnTo>
                    <a:lnTo>
                      <a:pt x="2058" y="2259"/>
                    </a:lnTo>
                    <a:lnTo>
                      <a:pt x="2089" y="2247"/>
                    </a:lnTo>
                    <a:lnTo>
                      <a:pt x="2089" y="2136"/>
                    </a:lnTo>
                    <a:lnTo>
                      <a:pt x="2490" y="2136"/>
                    </a:lnTo>
                    <a:lnTo>
                      <a:pt x="2490" y="2083"/>
                    </a:lnTo>
                    <a:lnTo>
                      <a:pt x="2089" y="2083"/>
                    </a:lnTo>
                    <a:lnTo>
                      <a:pt x="2089" y="1908"/>
                    </a:lnTo>
                    <a:lnTo>
                      <a:pt x="2405" y="1904"/>
                    </a:lnTo>
                    <a:lnTo>
                      <a:pt x="2405" y="1914"/>
                    </a:lnTo>
                    <a:lnTo>
                      <a:pt x="2559" y="1914"/>
                    </a:lnTo>
                    <a:lnTo>
                      <a:pt x="2559" y="1902"/>
                    </a:lnTo>
                    <a:lnTo>
                      <a:pt x="2559" y="1893"/>
                    </a:lnTo>
                    <a:lnTo>
                      <a:pt x="2559" y="1820"/>
                    </a:lnTo>
                    <a:lnTo>
                      <a:pt x="2727" y="1820"/>
                    </a:lnTo>
                    <a:lnTo>
                      <a:pt x="2815" y="1406"/>
                    </a:lnTo>
                    <a:lnTo>
                      <a:pt x="2806" y="1404"/>
                    </a:lnTo>
                    <a:lnTo>
                      <a:pt x="2798" y="1404"/>
                    </a:lnTo>
                    <a:lnTo>
                      <a:pt x="2789" y="1404"/>
                    </a:lnTo>
                    <a:lnTo>
                      <a:pt x="2780" y="1404"/>
                    </a:lnTo>
                    <a:lnTo>
                      <a:pt x="2772" y="1404"/>
                    </a:lnTo>
                    <a:lnTo>
                      <a:pt x="2763" y="1406"/>
                    </a:lnTo>
                    <a:lnTo>
                      <a:pt x="2753" y="1408"/>
                    </a:lnTo>
                    <a:lnTo>
                      <a:pt x="2744" y="1410"/>
                    </a:lnTo>
                    <a:close/>
                  </a:path>
                </a:pathLst>
              </a:custGeom>
              <a:solidFill>
                <a:srgbClr val="336600"/>
              </a:solidFill>
              <a:ln w="9525">
                <a:noFill/>
                <a:round/>
                <a:headEnd/>
                <a:tailEnd/>
              </a:ln>
            </p:spPr>
            <p:txBody>
              <a:bodyPr/>
              <a:lstStyle/>
              <a:p>
                <a:endParaRPr lang="en-US"/>
              </a:p>
            </p:txBody>
          </p:sp>
          <p:sp>
            <p:nvSpPr>
              <p:cNvPr id="40190" name="Freeform 671"/>
              <p:cNvSpPr>
                <a:spLocks/>
              </p:cNvSpPr>
              <p:nvPr/>
            </p:nvSpPr>
            <p:spPr bwMode="auto">
              <a:xfrm>
                <a:off x="3026" y="3827"/>
                <a:ext cx="232" cy="13"/>
              </a:xfrm>
              <a:custGeom>
                <a:avLst/>
                <a:gdLst>
                  <a:gd name="T0" fmla="*/ 0 w 1082"/>
                  <a:gd name="T1" fmla="*/ 0 h 72"/>
                  <a:gd name="T2" fmla="*/ 0 w 1082"/>
                  <a:gd name="T3" fmla="*/ 0 h 72"/>
                  <a:gd name="T4" fmla="*/ 0 w 1082"/>
                  <a:gd name="T5" fmla="*/ 0 h 72"/>
                  <a:gd name="T6" fmla="*/ 0 w 1082"/>
                  <a:gd name="T7" fmla="*/ 0 h 72"/>
                  <a:gd name="T8" fmla="*/ 0 w 1082"/>
                  <a:gd name="T9" fmla="*/ 0 h 72"/>
                  <a:gd name="T10" fmla="*/ 0 60000 65536"/>
                  <a:gd name="T11" fmla="*/ 0 60000 65536"/>
                  <a:gd name="T12" fmla="*/ 0 60000 65536"/>
                  <a:gd name="T13" fmla="*/ 0 60000 65536"/>
                  <a:gd name="T14" fmla="*/ 0 60000 65536"/>
                  <a:gd name="T15" fmla="*/ 0 w 1082"/>
                  <a:gd name="T16" fmla="*/ 0 h 72"/>
                  <a:gd name="T17" fmla="*/ 1082 w 1082"/>
                  <a:gd name="T18" fmla="*/ 72 h 72"/>
                </a:gdLst>
                <a:ahLst/>
                <a:cxnLst>
                  <a:cxn ang="T10">
                    <a:pos x="T0" y="T1"/>
                  </a:cxn>
                  <a:cxn ang="T11">
                    <a:pos x="T2" y="T3"/>
                  </a:cxn>
                  <a:cxn ang="T12">
                    <a:pos x="T4" y="T5"/>
                  </a:cxn>
                  <a:cxn ang="T13">
                    <a:pos x="T6" y="T7"/>
                  </a:cxn>
                  <a:cxn ang="T14">
                    <a:pos x="T8" y="T9"/>
                  </a:cxn>
                </a:cxnLst>
                <a:rect l="T15" t="T16" r="T17" b="T18"/>
                <a:pathLst>
                  <a:path w="1082" h="72">
                    <a:moveTo>
                      <a:pt x="1082" y="0"/>
                    </a:moveTo>
                    <a:lnTo>
                      <a:pt x="0" y="0"/>
                    </a:lnTo>
                    <a:lnTo>
                      <a:pt x="36" y="72"/>
                    </a:lnTo>
                    <a:lnTo>
                      <a:pt x="1082" y="72"/>
                    </a:lnTo>
                    <a:lnTo>
                      <a:pt x="1082" y="0"/>
                    </a:lnTo>
                    <a:close/>
                  </a:path>
                </a:pathLst>
              </a:custGeom>
              <a:solidFill>
                <a:srgbClr val="336600"/>
              </a:solidFill>
              <a:ln w="9525">
                <a:noFill/>
                <a:round/>
                <a:headEnd/>
                <a:tailEnd/>
              </a:ln>
            </p:spPr>
            <p:txBody>
              <a:bodyPr/>
              <a:lstStyle/>
              <a:p>
                <a:endParaRPr lang="en-US"/>
              </a:p>
            </p:txBody>
          </p:sp>
          <p:sp>
            <p:nvSpPr>
              <p:cNvPr id="40191" name="Freeform 672"/>
              <p:cNvSpPr>
                <a:spLocks/>
              </p:cNvSpPr>
              <p:nvPr/>
            </p:nvSpPr>
            <p:spPr bwMode="auto">
              <a:xfrm>
                <a:off x="2963" y="3615"/>
                <a:ext cx="589" cy="189"/>
              </a:xfrm>
              <a:custGeom>
                <a:avLst/>
                <a:gdLst>
                  <a:gd name="T0" fmla="*/ 0 w 2753"/>
                  <a:gd name="T1" fmla="*/ 0 h 1007"/>
                  <a:gd name="T2" fmla="*/ 0 w 2753"/>
                  <a:gd name="T3" fmla="*/ 0 h 1007"/>
                  <a:gd name="T4" fmla="*/ 0 w 2753"/>
                  <a:gd name="T5" fmla="*/ 0 h 1007"/>
                  <a:gd name="T6" fmla="*/ 0 w 2753"/>
                  <a:gd name="T7" fmla="*/ 0 h 1007"/>
                  <a:gd name="T8" fmla="*/ 0 w 2753"/>
                  <a:gd name="T9" fmla="*/ 0 h 1007"/>
                  <a:gd name="T10" fmla="*/ 0 w 2753"/>
                  <a:gd name="T11" fmla="*/ 0 h 1007"/>
                  <a:gd name="T12" fmla="*/ 0 w 2753"/>
                  <a:gd name="T13" fmla="*/ 0 h 1007"/>
                  <a:gd name="T14" fmla="*/ 0 w 2753"/>
                  <a:gd name="T15" fmla="*/ 0 h 1007"/>
                  <a:gd name="T16" fmla="*/ 0 w 2753"/>
                  <a:gd name="T17" fmla="*/ 0 h 1007"/>
                  <a:gd name="T18" fmla="*/ 0 w 2753"/>
                  <a:gd name="T19" fmla="*/ 0 h 1007"/>
                  <a:gd name="T20" fmla="*/ 0 w 2753"/>
                  <a:gd name="T21" fmla="*/ 0 h 100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753"/>
                  <a:gd name="T34" fmla="*/ 0 h 1007"/>
                  <a:gd name="T35" fmla="*/ 2753 w 2753"/>
                  <a:gd name="T36" fmla="*/ 1007 h 100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753" h="1007">
                    <a:moveTo>
                      <a:pt x="328" y="998"/>
                    </a:moveTo>
                    <a:lnTo>
                      <a:pt x="328" y="291"/>
                    </a:lnTo>
                    <a:lnTo>
                      <a:pt x="99" y="291"/>
                    </a:lnTo>
                    <a:lnTo>
                      <a:pt x="0" y="24"/>
                    </a:lnTo>
                    <a:lnTo>
                      <a:pt x="2753" y="0"/>
                    </a:lnTo>
                    <a:lnTo>
                      <a:pt x="2684" y="269"/>
                    </a:lnTo>
                    <a:lnTo>
                      <a:pt x="2494" y="269"/>
                    </a:lnTo>
                    <a:lnTo>
                      <a:pt x="2494" y="1007"/>
                    </a:lnTo>
                    <a:lnTo>
                      <a:pt x="511" y="998"/>
                    </a:lnTo>
                    <a:lnTo>
                      <a:pt x="503" y="1007"/>
                    </a:lnTo>
                    <a:lnTo>
                      <a:pt x="328" y="998"/>
                    </a:lnTo>
                    <a:close/>
                  </a:path>
                </a:pathLst>
              </a:custGeom>
              <a:solidFill>
                <a:srgbClr val="FFFFFF"/>
              </a:solidFill>
              <a:ln w="9525">
                <a:noFill/>
                <a:round/>
                <a:headEnd/>
                <a:tailEnd/>
              </a:ln>
            </p:spPr>
            <p:txBody>
              <a:bodyPr/>
              <a:lstStyle/>
              <a:p>
                <a:endParaRPr lang="en-US"/>
              </a:p>
            </p:txBody>
          </p:sp>
          <p:sp>
            <p:nvSpPr>
              <p:cNvPr id="40192" name="Freeform 673"/>
              <p:cNvSpPr>
                <a:spLocks/>
              </p:cNvSpPr>
              <p:nvPr/>
            </p:nvSpPr>
            <p:spPr bwMode="auto">
              <a:xfrm>
                <a:off x="3415" y="3619"/>
                <a:ext cx="137" cy="48"/>
              </a:xfrm>
              <a:custGeom>
                <a:avLst/>
                <a:gdLst>
                  <a:gd name="T0" fmla="*/ 0 w 642"/>
                  <a:gd name="T1" fmla="*/ 0 h 259"/>
                  <a:gd name="T2" fmla="*/ 0 w 642"/>
                  <a:gd name="T3" fmla="*/ 0 h 259"/>
                  <a:gd name="T4" fmla="*/ 0 w 642"/>
                  <a:gd name="T5" fmla="*/ 0 h 259"/>
                  <a:gd name="T6" fmla="*/ 0 w 642"/>
                  <a:gd name="T7" fmla="*/ 0 h 259"/>
                  <a:gd name="T8" fmla="*/ 0 w 642"/>
                  <a:gd name="T9" fmla="*/ 0 h 259"/>
                  <a:gd name="T10" fmla="*/ 0 60000 65536"/>
                  <a:gd name="T11" fmla="*/ 0 60000 65536"/>
                  <a:gd name="T12" fmla="*/ 0 60000 65536"/>
                  <a:gd name="T13" fmla="*/ 0 60000 65536"/>
                  <a:gd name="T14" fmla="*/ 0 60000 65536"/>
                  <a:gd name="T15" fmla="*/ 0 w 642"/>
                  <a:gd name="T16" fmla="*/ 0 h 259"/>
                  <a:gd name="T17" fmla="*/ 642 w 642"/>
                  <a:gd name="T18" fmla="*/ 259 h 259"/>
                </a:gdLst>
                <a:ahLst/>
                <a:cxnLst>
                  <a:cxn ang="T10">
                    <a:pos x="T0" y="T1"/>
                  </a:cxn>
                  <a:cxn ang="T11">
                    <a:pos x="T2" y="T3"/>
                  </a:cxn>
                  <a:cxn ang="T12">
                    <a:pos x="T4" y="T5"/>
                  </a:cxn>
                  <a:cxn ang="T13">
                    <a:pos x="T6" y="T7"/>
                  </a:cxn>
                  <a:cxn ang="T14">
                    <a:pos x="T8" y="T9"/>
                  </a:cxn>
                </a:cxnLst>
                <a:rect l="T15" t="T16" r="T17" b="T18"/>
                <a:pathLst>
                  <a:path w="642" h="259">
                    <a:moveTo>
                      <a:pt x="0" y="15"/>
                    </a:moveTo>
                    <a:lnTo>
                      <a:pt x="69" y="252"/>
                    </a:lnTo>
                    <a:lnTo>
                      <a:pt x="543" y="259"/>
                    </a:lnTo>
                    <a:lnTo>
                      <a:pt x="642" y="0"/>
                    </a:lnTo>
                    <a:lnTo>
                      <a:pt x="0" y="15"/>
                    </a:lnTo>
                    <a:close/>
                  </a:path>
                </a:pathLst>
              </a:custGeom>
              <a:solidFill>
                <a:srgbClr val="C6C6C6"/>
              </a:solidFill>
              <a:ln w="9525">
                <a:noFill/>
                <a:round/>
                <a:headEnd/>
                <a:tailEnd/>
              </a:ln>
            </p:spPr>
            <p:txBody>
              <a:bodyPr/>
              <a:lstStyle/>
              <a:p>
                <a:endParaRPr lang="en-US"/>
              </a:p>
            </p:txBody>
          </p:sp>
          <p:sp>
            <p:nvSpPr>
              <p:cNvPr id="40193" name="Rectangle 674"/>
              <p:cNvSpPr>
                <a:spLocks noChangeArrowheads="1"/>
              </p:cNvSpPr>
              <p:nvPr/>
            </p:nvSpPr>
            <p:spPr bwMode="auto">
              <a:xfrm>
                <a:off x="3029" y="3671"/>
                <a:ext cx="469" cy="13"/>
              </a:xfrm>
              <a:prstGeom prst="rect">
                <a:avLst/>
              </a:prstGeom>
              <a:solidFill>
                <a:srgbClr val="C6C6C6"/>
              </a:solidFill>
              <a:ln w="9525">
                <a:noFill/>
                <a:miter lim="800000"/>
                <a:headEnd/>
                <a:tailEnd/>
              </a:ln>
            </p:spPr>
            <p:txBody>
              <a:bodyPr/>
              <a:lstStyle/>
              <a:p>
                <a:endParaRPr lang="en-US" sz="2400">
                  <a:solidFill>
                    <a:schemeClr val="tx2"/>
                  </a:solidFill>
                  <a:latin typeface="Tahoma" pitchFamily="34" charset="0"/>
                </a:endParaRPr>
              </a:p>
            </p:txBody>
          </p:sp>
          <p:sp>
            <p:nvSpPr>
              <p:cNvPr id="40194" name="Freeform 675"/>
              <p:cNvSpPr>
                <a:spLocks/>
              </p:cNvSpPr>
              <p:nvPr/>
            </p:nvSpPr>
            <p:spPr bwMode="auto">
              <a:xfrm>
                <a:off x="2931" y="3737"/>
                <a:ext cx="98" cy="53"/>
              </a:xfrm>
              <a:custGeom>
                <a:avLst/>
                <a:gdLst>
                  <a:gd name="T0" fmla="*/ 0 w 457"/>
                  <a:gd name="T1" fmla="*/ 0 h 276"/>
                  <a:gd name="T2" fmla="*/ 0 w 457"/>
                  <a:gd name="T3" fmla="*/ 0 h 276"/>
                  <a:gd name="T4" fmla="*/ 0 w 457"/>
                  <a:gd name="T5" fmla="*/ 0 h 276"/>
                  <a:gd name="T6" fmla="*/ 0 w 457"/>
                  <a:gd name="T7" fmla="*/ 0 h 276"/>
                  <a:gd name="T8" fmla="*/ 0 w 457"/>
                  <a:gd name="T9" fmla="*/ 0 h 276"/>
                  <a:gd name="T10" fmla="*/ 0 w 457"/>
                  <a:gd name="T11" fmla="*/ 0 h 276"/>
                  <a:gd name="T12" fmla="*/ 0 w 457"/>
                  <a:gd name="T13" fmla="*/ 0 h 276"/>
                  <a:gd name="T14" fmla="*/ 0 w 457"/>
                  <a:gd name="T15" fmla="*/ 0 h 276"/>
                  <a:gd name="T16" fmla="*/ 0 w 457"/>
                  <a:gd name="T17" fmla="*/ 0 h 276"/>
                  <a:gd name="T18" fmla="*/ 0 w 457"/>
                  <a:gd name="T19" fmla="*/ 0 h 276"/>
                  <a:gd name="T20" fmla="*/ 0 w 457"/>
                  <a:gd name="T21" fmla="*/ 0 h 276"/>
                  <a:gd name="T22" fmla="*/ 0 w 457"/>
                  <a:gd name="T23" fmla="*/ 0 h 2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57"/>
                  <a:gd name="T37" fmla="*/ 0 h 276"/>
                  <a:gd name="T38" fmla="*/ 457 w 457"/>
                  <a:gd name="T39" fmla="*/ 276 h 27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57" h="276">
                    <a:moveTo>
                      <a:pt x="457" y="0"/>
                    </a:moveTo>
                    <a:lnTo>
                      <a:pt x="364" y="0"/>
                    </a:lnTo>
                    <a:lnTo>
                      <a:pt x="290" y="15"/>
                    </a:lnTo>
                    <a:lnTo>
                      <a:pt x="237" y="8"/>
                    </a:lnTo>
                    <a:lnTo>
                      <a:pt x="155" y="0"/>
                    </a:lnTo>
                    <a:lnTo>
                      <a:pt x="133" y="8"/>
                    </a:lnTo>
                    <a:lnTo>
                      <a:pt x="88" y="47"/>
                    </a:lnTo>
                    <a:lnTo>
                      <a:pt x="66" y="84"/>
                    </a:lnTo>
                    <a:lnTo>
                      <a:pt x="43" y="176"/>
                    </a:lnTo>
                    <a:lnTo>
                      <a:pt x="0" y="276"/>
                    </a:lnTo>
                    <a:lnTo>
                      <a:pt x="452" y="276"/>
                    </a:lnTo>
                    <a:lnTo>
                      <a:pt x="457" y="0"/>
                    </a:lnTo>
                    <a:close/>
                  </a:path>
                </a:pathLst>
              </a:custGeom>
              <a:solidFill>
                <a:srgbClr val="FFFFFF"/>
              </a:solidFill>
              <a:ln w="9525">
                <a:noFill/>
                <a:round/>
                <a:headEnd/>
                <a:tailEnd/>
              </a:ln>
            </p:spPr>
            <p:txBody>
              <a:bodyPr/>
              <a:lstStyle/>
              <a:p>
                <a:endParaRPr lang="en-US"/>
              </a:p>
            </p:txBody>
          </p:sp>
          <p:sp>
            <p:nvSpPr>
              <p:cNvPr id="40195" name="Freeform 676"/>
              <p:cNvSpPr>
                <a:spLocks/>
              </p:cNvSpPr>
              <p:nvPr/>
            </p:nvSpPr>
            <p:spPr bwMode="auto">
              <a:xfrm>
                <a:off x="3414" y="3715"/>
                <a:ext cx="185" cy="74"/>
              </a:xfrm>
              <a:custGeom>
                <a:avLst/>
                <a:gdLst>
                  <a:gd name="T0" fmla="*/ 0 w 867"/>
                  <a:gd name="T1" fmla="*/ 0 h 395"/>
                  <a:gd name="T2" fmla="*/ 0 w 867"/>
                  <a:gd name="T3" fmla="*/ 0 h 395"/>
                  <a:gd name="T4" fmla="*/ 0 w 867"/>
                  <a:gd name="T5" fmla="*/ 0 h 395"/>
                  <a:gd name="T6" fmla="*/ 0 w 867"/>
                  <a:gd name="T7" fmla="*/ 0 h 395"/>
                  <a:gd name="T8" fmla="*/ 0 w 867"/>
                  <a:gd name="T9" fmla="*/ 0 h 395"/>
                  <a:gd name="T10" fmla="*/ 0 w 867"/>
                  <a:gd name="T11" fmla="*/ 0 h 395"/>
                  <a:gd name="T12" fmla="*/ 0 w 867"/>
                  <a:gd name="T13" fmla="*/ 0 h 395"/>
                  <a:gd name="T14" fmla="*/ 0 w 867"/>
                  <a:gd name="T15" fmla="*/ 0 h 395"/>
                  <a:gd name="T16" fmla="*/ 0 w 867"/>
                  <a:gd name="T17" fmla="*/ 0 h 395"/>
                  <a:gd name="T18" fmla="*/ 0 w 867"/>
                  <a:gd name="T19" fmla="*/ 0 h 395"/>
                  <a:gd name="T20" fmla="*/ 0 w 867"/>
                  <a:gd name="T21" fmla="*/ 0 h 395"/>
                  <a:gd name="T22" fmla="*/ 0 w 867"/>
                  <a:gd name="T23" fmla="*/ 0 h 395"/>
                  <a:gd name="T24" fmla="*/ 0 w 867"/>
                  <a:gd name="T25" fmla="*/ 0 h 395"/>
                  <a:gd name="T26" fmla="*/ 0 w 867"/>
                  <a:gd name="T27" fmla="*/ 0 h 395"/>
                  <a:gd name="T28" fmla="*/ 0 w 867"/>
                  <a:gd name="T29" fmla="*/ 0 h 39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7"/>
                  <a:gd name="T46" fmla="*/ 0 h 395"/>
                  <a:gd name="T47" fmla="*/ 867 w 867"/>
                  <a:gd name="T48" fmla="*/ 395 h 39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7" h="395">
                    <a:moveTo>
                      <a:pt x="7" y="395"/>
                    </a:moveTo>
                    <a:lnTo>
                      <a:pt x="867" y="395"/>
                    </a:lnTo>
                    <a:lnTo>
                      <a:pt x="852" y="321"/>
                    </a:lnTo>
                    <a:lnTo>
                      <a:pt x="806" y="289"/>
                    </a:lnTo>
                    <a:lnTo>
                      <a:pt x="798" y="220"/>
                    </a:lnTo>
                    <a:lnTo>
                      <a:pt x="751" y="136"/>
                    </a:lnTo>
                    <a:lnTo>
                      <a:pt x="677" y="91"/>
                    </a:lnTo>
                    <a:lnTo>
                      <a:pt x="615" y="30"/>
                    </a:lnTo>
                    <a:lnTo>
                      <a:pt x="531" y="45"/>
                    </a:lnTo>
                    <a:lnTo>
                      <a:pt x="470" y="15"/>
                    </a:lnTo>
                    <a:lnTo>
                      <a:pt x="386" y="0"/>
                    </a:lnTo>
                    <a:lnTo>
                      <a:pt x="393" y="311"/>
                    </a:lnTo>
                    <a:lnTo>
                      <a:pt x="371" y="295"/>
                    </a:lnTo>
                    <a:lnTo>
                      <a:pt x="0" y="302"/>
                    </a:lnTo>
                    <a:lnTo>
                      <a:pt x="7" y="395"/>
                    </a:lnTo>
                    <a:close/>
                  </a:path>
                </a:pathLst>
              </a:custGeom>
              <a:solidFill>
                <a:srgbClr val="FFFFFF"/>
              </a:solidFill>
              <a:ln w="9525">
                <a:noFill/>
                <a:round/>
                <a:headEnd/>
                <a:tailEnd/>
              </a:ln>
            </p:spPr>
            <p:txBody>
              <a:bodyPr/>
              <a:lstStyle/>
              <a:p>
                <a:endParaRPr lang="en-US"/>
              </a:p>
            </p:txBody>
          </p:sp>
          <p:sp>
            <p:nvSpPr>
              <p:cNvPr id="40196" name="Freeform 677"/>
              <p:cNvSpPr>
                <a:spLocks/>
              </p:cNvSpPr>
              <p:nvPr/>
            </p:nvSpPr>
            <p:spPr bwMode="auto">
              <a:xfrm>
                <a:off x="3501" y="3703"/>
                <a:ext cx="104" cy="98"/>
              </a:xfrm>
              <a:custGeom>
                <a:avLst/>
                <a:gdLst>
                  <a:gd name="T0" fmla="*/ 0 w 489"/>
                  <a:gd name="T1" fmla="*/ 0 h 515"/>
                  <a:gd name="T2" fmla="*/ 0 w 489"/>
                  <a:gd name="T3" fmla="*/ 0 h 515"/>
                  <a:gd name="T4" fmla="*/ 0 w 489"/>
                  <a:gd name="T5" fmla="*/ 0 h 515"/>
                  <a:gd name="T6" fmla="*/ 0 w 489"/>
                  <a:gd name="T7" fmla="*/ 0 h 515"/>
                  <a:gd name="T8" fmla="*/ 0 w 489"/>
                  <a:gd name="T9" fmla="*/ 0 h 515"/>
                  <a:gd name="T10" fmla="*/ 0 w 489"/>
                  <a:gd name="T11" fmla="*/ 0 h 515"/>
                  <a:gd name="T12" fmla="*/ 0 w 489"/>
                  <a:gd name="T13" fmla="*/ 0 h 515"/>
                  <a:gd name="T14" fmla="*/ 0 w 489"/>
                  <a:gd name="T15" fmla="*/ 0 h 515"/>
                  <a:gd name="T16" fmla="*/ 0 w 489"/>
                  <a:gd name="T17" fmla="*/ 0 h 515"/>
                  <a:gd name="T18" fmla="*/ 0 w 489"/>
                  <a:gd name="T19" fmla="*/ 0 h 515"/>
                  <a:gd name="T20" fmla="*/ 0 w 489"/>
                  <a:gd name="T21" fmla="*/ 0 h 515"/>
                  <a:gd name="T22" fmla="*/ 0 w 489"/>
                  <a:gd name="T23" fmla="*/ 0 h 515"/>
                  <a:gd name="T24" fmla="*/ 0 w 489"/>
                  <a:gd name="T25" fmla="*/ 0 h 515"/>
                  <a:gd name="T26" fmla="*/ 0 w 489"/>
                  <a:gd name="T27" fmla="*/ 0 h 515"/>
                  <a:gd name="T28" fmla="*/ 0 w 489"/>
                  <a:gd name="T29" fmla="*/ 0 h 515"/>
                  <a:gd name="T30" fmla="*/ 0 w 489"/>
                  <a:gd name="T31" fmla="*/ 0 h 515"/>
                  <a:gd name="T32" fmla="*/ 0 w 489"/>
                  <a:gd name="T33" fmla="*/ 0 h 515"/>
                  <a:gd name="T34" fmla="*/ 0 w 489"/>
                  <a:gd name="T35" fmla="*/ 0 h 515"/>
                  <a:gd name="T36" fmla="*/ 0 w 489"/>
                  <a:gd name="T37" fmla="*/ 0 h 515"/>
                  <a:gd name="T38" fmla="*/ 0 w 489"/>
                  <a:gd name="T39" fmla="*/ 0 h 515"/>
                  <a:gd name="T40" fmla="*/ 0 w 489"/>
                  <a:gd name="T41" fmla="*/ 0 h 515"/>
                  <a:gd name="T42" fmla="*/ 0 w 489"/>
                  <a:gd name="T43" fmla="*/ 0 h 515"/>
                  <a:gd name="T44" fmla="*/ 0 w 489"/>
                  <a:gd name="T45" fmla="*/ 0 h 515"/>
                  <a:gd name="T46" fmla="*/ 0 w 489"/>
                  <a:gd name="T47" fmla="*/ 0 h 515"/>
                  <a:gd name="T48" fmla="*/ 0 w 489"/>
                  <a:gd name="T49" fmla="*/ 0 h 515"/>
                  <a:gd name="T50" fmla="*/ 0 w 489"/>
                  <a:gd name="T51" fmla="*/ 0 h 515"/>
                  <a:gd name="T52" fmla="*/ 0 w 489"/>
                  <a:gd name="T53" fmla="*/ 0 h 515"/>
                  <a:gd name="T54" fmla="*/ 0 w 489"/>
                  <a:gd name="T55" fmla="*/ 0 h 515"/>
                  <a:gd name="T56" fmla="*/ 0 w 489"/>
                  <a:gd name="T57" fmla="*/ 0 h 515"/>
                  <a:gd name="T58" fmla="*/ 0 w 489"/>
                  <a:gd name="T59" fmla="*/ 0 h 515"/>
                  <a:gd name="T60" fmla="*/ 0 w 489"/>
                  <a:gd name="T61" fmla="*/ 0 h 515"/>
                  <a:gd name="T62" fmla="*/ 0 w 489"/>
                  <a:gd name="T63" fmla="*/ 0 h 515"/>
                  <a:gd name="T64" fmla="*/ 0 w 489"/>
                  <a:gd name="T65" fmla="*/ 0 h 515"/>
                  <a:gd name="T66" fmla="*/ 0 w 489"/>
                  <a:gd name="T67" fmla="*/ 0 h 515"/>
                  <a:gd name="T68" fmla="*/ 0 w 489"/>
                  <a:gd name="T69" fmla="*/ 0 h 515"/>
                  <a:gd name="T70" fmla="*/ 0 w 489"/>
                  <a:gd name="T71" fmla="*/ 0 h 515"/>
                  <a:gd name="T72" fmla="*/ 0 w 489"/>
                  <a:gd name="T73" fmla="*/ 0 h 515"/>
                  <a:gd name="T74" fmla="*/ 0 w 489"/>
                  <a:gd name="T75" fmla="*/ 0 h 515"/>
                  <a:gd name="T76" fmla="*/ 0 w 489"/>
                  <a:gd name="T77" fmla="*/ 0 h 5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89"/>
                  <a:gd name="T118" fmla="*/ 0 h 515"/>
                  <a:gd name="T119" fmla="*/ 489 w 489"/>
                  <a:gd name="T120" fmla="*/ 515 h 51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89" h="515">
                    <a:moveTo>
                      <a:pt x="487" y="399"/>
                    </a:moveTo>
                    <a:lnTo>
                      <a:pt x="483" y="377"/>
                    </a:lnTo>
                    <a:lnTo>
                      <a:pt x="478" y="356"/>
                    </a:lnTo>
                    <a:lnTo>
                      <a:pt x="470" y="336"/>
                    </a:lnTo>
                    <a:lnTo>
                      <a:pt x="459" y="319"/>
                    </a:lnTo>
                    <a:lnTo>
                      <a:pt x="448" y="304"/>
                    </a:lnTo>
                    <a:lnTo>
                      <a:pt x="435" y="291"/>
                    </a:lnTo>
                    <a:lnTo>
                      <a:pt x="420" y="280"/>
                    </a:lnTo>
                    <a:lnTo>
                      <a:pt x="403" y="272"/>
                    </a:lnTo>
                    <a:lnTo>
                      <a:pt x="403" y="261"/>
                    </a:lnTo>
                    <a:lnTo>
                      <a:pt x="403" y="250"/>
                    </a:lnTo>
                    <a:lnTo>
                      <a:pt x="403" y="239"/>
                    </a:lnTo>
                    <a:lnTo>
                      <a:pt x="401" y="226"/>
                    </a:lnTo>
                    <a:lnTo>
                      <a:pt x="392" y="179"/>
                    </a:lnTo>
                    <a:lnTo>
                      <a:pt x="377" y="140"/>
                    </a:lnTo>
                    <a:lnTo>
                      <a:pt x="355" y="105"/>
                    </a:lnTo>
                    <a:lnTo>
                      <a:pt x="329" y="77"/>
                    </a:lnTo>
                    <a:lnTo>
                      <a:pt x="297" y="56"/>
                    </a:lnTo>
                    <a:lnTo>
                      <a:pt x="261" y="45"/>
                    </a:lnTo>
                    <a:lnTo>
                      <a:pt x="226" y="41"/>
                    </a:lnTo>
                    <a:lnTo>
                      <a:pt x="187" y="47"/>
                    </a:lnTo>
                    <a:lnTo>
                      <a:pt x="178" y="50"/>
                    </a:lnTo>
                    <a:lnTo>
                      <a:pt x="168" y="54"/>
                    </a:lnTo>
                    <a:lnTo>
                      <a:pt x="157" y="58"/>
                    </a:lnTo>
                    <a:lnTo>
                      <a:pt x="148" y="64"/>
                    </a:lnTo>
                    <a:lnTo>
                      <a:pt x="136" y="47"/>
                    </a:lnTo>
                    <a:lnTo>
                      <a:pt x="123" y="32"/>
                    </a:lnTo>
                    <a:lnTo>
                      <a:pt x="110" y="19"/>
                    </a:lnTo>
                    <a:lnTo>
                      <a:pt x="94" y="9"/>
                    </a:lnTo>
                    <a:lnTo>
                      <a:pt x="77" y="4"/>
                    </a:lnTo>
                    <a:lnTo>
                      <a:pt x="60" y="0"/>
                    </a:lnTo>
                    <a:lnTo>
                      <a:pt x="41" y="0"/>
                    </a:lnTo>
                    <a:lnTo>
                      <a:pt x="23" y="4"/>
                    </a:lnTo>
                    <a:lnTo>
                      <a:pt x="17" y="6"/>
                    </a:lnTo>
                    <a:lnTo>
                      <a:pt x="12" y="8"/>
                    </a:lnTo>
                    <a:lnTo>
                      <a:pt x="6" y="9"/>
                    </a:lnTo>
                    <a:lnTo>
                      <a:pt x="0" y="11"/>
                    </a:lnTo>
                    <a:lnTo>
                      <a:pt x="10" y="93"/>
                    </a:lnTo>
                    <a:lnTo>
                      <a:pt x="28" y="92"/>
                    </a:lnTo>
                    <a:lnTo>
                      <a:pt x="45" y="92"/>
                    </a:lnTo>
                    <a:lnTo>
                      <a:pt x="62" y="95"/>
                    </a:lnTo>
                    <a:lnTo>
                      <a:pt x="77" y="103"/>
                    </a:lnTo>
                    <a:lnTo>
                      <a:pt x="92" y="112"/>
                    </a:lnTo>
                    <a:lnTo>
                      <a:pt x="105" y="123"/>
                    </a:lnTo>
                    <a:lnTo>
                      <a:pt x="118" y="138"/>
                    </a:lnTo>
                    <a:lnTo>
                      <a:pt x="127" y="155"/>
                    </a:lnTo>
                    <a:lnTo>
                      <a:pt x="136" y="149"/>
                    </a:lnTo>
                    <a:lnTo>
                      <a:pt x="148" y="146"/>
                    </a:lnTo>
                    <a:lnTo>
                      <a:pt x="157" y="142"/>
                    </a:lnTo>
                    <a:lnTo>
                      <a:pt x="166" y="138"/>
                    </a:lnTo>
                    <a:lnTo>
                      <a:pt x="206" y="133"/>
                    </a:lnTo>
                    <a:lnTo>
                      <a:pt x="241" y="136"/>
                    </a:lnTo>
                    <a:lnTo>
                      <a:pt x="276" y="147"/>
                    </a:lnTo>
                    <a:lnTo>
                      <a:pt x="308" y="168"/>
                    </a:lnTo>
                    <a:lnTo>
                      <a:pt x="334" y="196"/>
                    </a:lnTo>
                    <a:lnTo>
                      <a:pt x="357" y="231"/>
                    </a:lnTo>
                    <a:lnTo>
                      <a:pt x="372" y="271"/>
                    </a:lnTo>
                    <a:lnTo>
                      <a:pt x="381" y="317"/>
                    </a:lnTo>
                    <a:lnTo>
                      <a:pt x="383" y="328"/>
                    </a:lnTo>
                    <a:lnTo>
                      <a:pt x="383" y="340"/>
                    </a:lnTo>
                    <a:lnTo>
                      <a:pt x="383" y="353"/>
                    </a:lnTo>
                    <a:lnTo>
                      <a:pt x="381" y="364"/>
                    </a:lnTo>
                    <a:lnTo>
                      <a:pt x="398" y="371"/>
                    </a:lnTo>
                    <a:lnTo>
                      <a:pt x="413" y="383"/>
                    </a:lnTo>
                    <a:lnTo>
                      <a:pt x="426" y="394"/>
                    </a:lnTo>
                    <a:lnTo>
                      <a:pt x="439" y="409"/>
                    </a:lnTo>
                    <a:lnTo>
                      <a:pt x="448" y="427"/>
                    </a:lnTo>
                    <a:lnTo>
                      <a:pt x="457" y="446"/>
                    </a:lnTo>
                    <a:lnTo>
                      <a:pt x="463" y="466"/>
                    </a:lnTo>
                    <a:lnTo>
                      <a:pt x="467" y="489"/>
                    </a:lnTo>
                    <a:lnTo>
                      <a:pt x="469" y="496"/>
                    </a:lnTo>
                    <a:lnTo>
                      <a:pt x="469" y="502"/>
                    </a:lnTo>
                    <a:lnTo>
                      <a:pt x="469" y="507"/>
                    </a:lnTo>
                    <a:lnTo>
                      <a:pt x="469" y="515"/>
                    </a:lnTo>
                    <a:lnTo>
                      <a:pt x="480" y="487"/>
                    </a:lnTo>
                    <a:lnTo>
                      <a:pt x="487" y="459"/>
                    </a:lnTo>
                    <a:lnTo>
                      <a:pt x="489" y="429"/>
                    </a:lnTo>
                    <a:lnTo>
                      <a:pt x="487" y="399"/>
                    </a:lnTo>
                    <a:close/>
                  </a:path>
                </a:pathLst>
              </a:custGeom>
              <a:solidFill>
                <a:srgbClr val="000000"/>
              </a:solidFill>
              <a:ln w="9525">
                <a:noFill/>
                <a:round/>
                <a:headEnd/>
                <a:tailEnd/>
              </a:ln>
            </p:spPr>
            <p:txBody>
              <a:bodyPr/>
              <a:lstStyle/>
              <a:p>
                <a:endParaRPr lang="en-US"/>
              </a:p>
            </p:txBody>
          </p:sp>
          <p:sp>
            <p:nvSpPr>
              <p:cNvPr id="40197" name="Rectangle 678"/>
              <p:cNvSpPr>
                <a:spLocks noChangeArrowheads="1"/>
              </p:cNvSpPr>
              <p:nvPr/>
            </p:nvSpPr>
            <p:spPr bwMode="auto">
              <a:xfrm>
                <a:off x="2966" y="3621"/>
                <a:ext cx="457" cy="9"/>
              </a:xfrm>
              <a:prstGeom prst="rect">
                <a:avLst/>
              </a:prstGeom>
              <a:solidFill>
                <a:srgbClr val="C6C6C6"/>
              </a:solidFill>
              <a:ln w="9525">
                <a:noFill/>
                <a:miter lim="800000"/>
                <a:headEnd/>
                <a:tailEnd/>
              </a:ln>
            </p:spPr>
            <p:txBody>
              <a:bodyPr/>
              <a:lstStyle/>
              <a:p>
                <a:endParaRPr lang="en-US" sz="2400">
                  <a:solidFill>
                    <a:schemeClr val="tx2"/>
                  </a:solidFill>
                  <a:latin typeface="Tahoma" pitchFamily="34" charset="0"/>
                </a:endParaRPr>
              </a:p>
            </p:txBody>
          </p:sp>
          <p:sp>
            <p:nvSpPr>
              <p:cNvPr id="40198" name="Rectangle 679"/>
              <p:cNvSpPr>
                <a:spLocks noChangeArrowheads="1"/>
              </p:cNvSpPr>
              <p:nvPr/>
            </p:nvSpPr>
            <p:spPr bwMode="auto">
              <a:xfrm>
                <a:off x="3050" y="3774"/>
                <a:ext cx="115" cy="13"/>
              </a:xfrm>
              <a:prstGeom prst="rect">
                <a:avLst/>
              </a:prstGeom>
              <a:solidFill>
                <a:srgbClr val="DDDDDD"/>
              </a:solidFill>
              <a:ln w="9525">
                <a:noFill/>
                <a:miter lim="800000"/>
                <a:headEnd/>
                <a:tailEnd/>
              </a:ln>
            </p:spPr>
            <p:txBody>
              <a:bodyPr/>
              <a:lstStyle/>
              <a:p>
                <a:endParaRPr lang="en-US" sz="2400">
                  <a:solidFill>
                    <a:schemeClr val="tx2"/>
                  </a:solidFill>
                  <a:latin typeface="Tahoma" pitchFamily="34" charset="0"/>
                </a:endParaRPr>
              </a:p>
            </p:txBody>
          </p:sp>
          <p:sp>
            <p:nvSpPr>
              <p:cNvPr id="40199" name="Freeform 680"/>
              <p:cNvSpPr>
                <a:spLocks/>
              </p:cNvSpPr>
              <p:nvPr/>
            </p:nvSpPr>
            <p:spPr bwMode="auto">
              <a:xfrm>
                <a:off x="2942" y="3615"/>
                <a:ext cx="618" cy="8"/>
              </a:xfrm>
              <a:custGeom>
                <a:avLst/>
                <a:gdLst>
                  <a:gd name="T0" fmla="*/ 0 w 2890"/>
                  <a:gd name="T1" fmla="*/ 0 h 43"/>
                  <a:gd name="T2" fmla="*/ 0 w 2890"/>
                  <a:gd name="T3" fmla="*/ 0 h 43"/>
                  <a:gd name="T4" fmla="*/ 0 w 2890"/>
                  <a:gd name="T5" fmla="*/ 0 h 43"/>
                  <a:gd name="T6" fmla="*/ 0 w 2890"/>
                  <a:gd name="T7" fmla="*/ 0 h 43"/>
                  <a:gd name="T8" fmla="*/ 0 w 2890"/>
                  <a:gd name="T9" fmla="*/ 0 h 43"/>
                  <a:gd name="T10" fmla="*/ 0 60000 65536"/>
                  <a:gd name="T11" fmla="*/ 0 60000 65536"/>
                  <a:gd name="T12" fmla="*/ 0 60000 65536"/>
                  <a:gd name="T13" fmla="*/ 0 60000 65536"/>
                  <a:gd name="T14" fmla="*/ 0 60000 65536"/>
                  <a:gd name="T15" fmla="*/ 0 w 2890"/>
                  <a:gd name="T16" fmla="*/ 0 h 43"/>
                  <a:gd name="T17" fmla="*/ 2890 w 2890"/>
                  <a:gd name="T18" fmla="*/ 43 h 43"/>
                </a:gdLst>
                <a:ahLst/>
                <a:cxnLst>
                  <a:cxn ang="T10">
                    <a:pos x="T0" y="T1"/>
                  </a:cxn>
                  <a:cxn ang="T11">
                    <a:pos x="T2" y="T3"/>
                  </a:cxn>
                  <a:cxn ang="T12">
                    <a:pos x="T4" y="T5"/>
                  </a:cxn>
                  <a:cxn ang="T13">
                    <a:pos x="T6" y="T7"/>
                  </a:cxn>
                  <a:cxn ang="T14">
                    <a:pos x="T8" y="T9"/>
                  </a:cxn>
                </a:cxnLst>
                <a:rect l="T15" t="T16" r="T17" b="T18"/>
                <a:pathLst>
                  <a:path w="2890" h="43">
                    <a:moveTo>
                      <a:pt x="2875" y="43"/>
                    </a:moveTo>
                    <a:lnTo>
                      <a:pt x="2890" y="0"/>
                    </a:lnTo>
                    <a:lnTo>
                      <a:pt x="0" y="0"/>
                    </a:lnTo>
                    <a:lnTo>
                      <a:pt x="20" y="43"/>
                    </a:lnTo>
                    <a:lnTo>
                      <a:pt x="2875" y="43"/>
                    </a:lnTo>
                    <a:close/>
                  </a:path>
                </a:pathLst>
              </a:custGeom>
              <a:solidFill>
                <a:srgbClr val="000000"/>
              </a:solidFill>
              <a:ln w="9525">
                <a:noFill/>
                <a:round/>
                <a:headEnd/>
                <a:tailEnd/>
              </a:ln>
            </p:spPr>
            <p:txBody>
              <a:bodyPr/>
              <a:lstStyle/>
              <a:p>
                <a:endParaRPr lang="en-US"/>
              </a:p>
            </p:txBody>
          </p:sp>
          <p:sp>
            <p:nvSpPr>
              <p:cNvPr id="40200" name="Rectangle 681"/>
              <p:cNvSpPr>
                <a:spLocks noChangeArrowheads="1"/>
              </p:cNvSpPr>
              <p:nvPr/>
            </p:nvSpPr>
            <p:spPr bwMode="auto">
              <a:xfrm>
                <a:off x="2983" y="3665"/>
                <a:ext cx="554" cy="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01" name="Rectangle 682"/>
              <p:cNvSpPr>
                <a:spLocks noChangeArrowheads="1"/>
              </p:cNvSpPr>
              <p:nvPr/>
            </p:nvSpPr>
            <p:spPr bwMode="auto">
              <a:xfrm>
                <a:off x="3269" y="3691"/>
                <a:ext cx="84" cy="74"/>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02" name="Rectangle 683"/>
              <p:cNvSpPr>
                <a:spLocks noChangeArrowheads="1"/>
              </p:cNvSpPr>
              <p:nvPr/>
            </p:nvSpPr>
            <p:spPr bwMode="auto">
              <a:xfrm>
                <a:off x="3062" y="3691"/>
                <a:ext cx="85" cy="74"/>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03" name="Freeform 684"/>
              <p:cNvSpPr>
                <a:spLocks/>
              </p:cNvSpPr>
              <p:nvPr/>
            </p:nvSpPr>
            <p:spPr bwMode="auto">
              <a:xfrm>
                <a:off x="2990" y="3797"/>
                <a:ext cx="543" cy="13"/>
              </a:xfrm>
              <a:custGeom>
                <a:avLst/>
                <a:gdLst>
                  <a:gd name="T0" fmla="*/ 0 w 2535"/>
                  <a:gd name="T1" fmla="*/ 0 h 69"/>
                  <a:gd name="T2" fmla="*/ 0 w 2535"/>
                  <a:gd name="T3" fmla="*/ 0 h 69"/>
                  <a:gd name="T4" fmla="*/ 0 w 2535"/>
                  <a:gd name="T5" fmla="*/ 0 h 69"/>
                  <a:gd name="T6" fmla="*/ 0 w 2535"/>
                  <a:gd name="T7" fmla="*/ 0 h 69"/>
                  <a:gd name="T8" fmla="*/ 0 60000 65536"/>
                  <a:gd name="T9" fmla="*/ 0 60000 65536"/>
                  <a:gd name="T10" fmla="*/ 0 60000 65536"/>
                  <a:gd name="T11" fmla="*/ 0 60000 65536"/>
                  <a:gd name="T12" fmla="*/ 0 w 2535"/>
                  <a:gd name="T13" fmla="*/ 0 h 69"/>
                  <a:gd name="T14" fmla="*/ 2535 w 2535"/>
                  <a:gd name="T15" fmla="*/ 69 h 69"/>
                </a:gdLst>
                <a:ahLst/>
                <a:cxnLst>
                  <a:cxn ang="T8">
                    <a:pos x="T0" y="T1"/>
                  </a:cxn>
                  <a:cxn ang="T9">
                    <a:pos x="T2" y="T3"/>
                  </a:cxn>
                  <a:cxn ang="T10">
                    <a:pos x="T4" y="T5"/>
                  </a:cxn>
                  <a:cxn ang="T11">
                    <a:pos x="T6" y="T7"/>
                  </a:cxn>
                </a:cxnLst>
                <a:rect l="T12" t="T13" r="T14" b="T15"/>
                <a:pathLst>
                  <a:path w="2535" h="69">
                    <a:moveTo>
                      <a:pt x="2535" y="36"/>
                    </a:moveTo>
                    <a:lnTo>
                      <a:pt x="0" y="0"/>
                    </a:lnTo>
                    <a:lnTo>
                      <a:pt x="0" y="69"/>
                    </a:lnTo>
                    <a:lnTo>
                      <a:pt x="2535" y="36"/>
                    </a:lnTo>
                    <a:close/>
                  </a:path>
                </a:pathLst>
              </a:custGeom>
              <a:solidFill>
                <a:srgbClr val="000000"/>
              </a:solidFill>
              <a:ln w="9525">
                <a:noFill/>
                <a:round/>
                <a:headEnd/>
                <a:tailEnd/>
              </a:ln>
            </p:spPr>
            <p:txBody>
              <a:bodyPr/>
              <a:lstStyle/>
              <a:p>
                <a:endParaRPr lang="en-US"/>
              </a:p>
            </p:txBody>
          </p:sp>
          <p:sp>
            <p:nvSpPr>
              <p:cNvPr id="40204" name="Rectangle 685"/>
              <p:cNvSpPr>
                <a:spLocks noChangeArrowheads="1"/>
              </p:cNvSpPr>
              <p:nvPr/>
            </p:nvSpPr>
            <p:spPr bwMode="auto">
              <a:xfrm>
                <a:off x="2893" y="3817"/>
                <a:ext cx="354" cy="14"/>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05" name="Rectangle 686"/>
              <p:cNvSpPr>
                <a:spLocks noChangeArrowheads="1"/>
              </p:cNvSpPr>
              <p:nvPr/>
            </p:nvSpPr>
            <p:spPr bwMode="auto">
              <a:xfrm>
                <a:off x="3028" y="3679"/>
                <a:ext cx="13" cy="110"/>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06" name="Rectangle 687"/>
              <p:cNvSpPr>
                <a:spLocks noChangeArrowheads="1"/>
              </p:cNvSpPr>
              <p:nvPr/>
            </p:nvSpPr>
            <p:spPr bwMode="auto">
              <a:xfrm>
                <a:off x="3489" y="3677"/>
                <a:ext cx="13" cy="98"/>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07" name="Rectangle 688"/>
              <p:cNvSpPr>
                <a:spLocks noChangeArrowheads="1"/>
              </p:cNvSpPr>
              <p:nvPr/>
            </p:nvSpPr>
            <p:spPr bwMode="auto">
              <a:xfrm>
                <a:off x="3212" y="3691"/>
                <a:ext cx="40" cy="98"/>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08" name="Rectangle 689"/>
              <p:cNvSpPr>
                <a:spLocks noChangeArrowheads="1"/>
              </p:cNvSpPr>
              <p:nvPr/>
            </p:nvSpPr>
            <p:spPr bwMode="auto">
              <a:xfrm>
                <a:off x="3164" y="3691"/>
                <a:ext cx="40" cy="98"/>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09" name="Rectangle 690"/>
              <p:cNvSpPr>
                <a:spLocks noChangeArrowheads="1"/>
              </p:cNvSpPr>
              <p:nvPr/>
            </p:nvSpPr>
            <p:spPr bwMode="auto">
              <a:xfrm>
                <a:off x="3265" y="3784"/>
                <a:ext cx="315" cy="6"/>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10" name="Freeform 691"/>
              <p:cNvSpPr>
                <a:spLocks/>
              </p:cNvSpPr>
              <p:nvPr/>
            </p:nvSpPr>
            <p:spPr bwMode="auto">
              <a:xfrm>
                <a:off x="3022" y="3602"/>
                <a:ext cx="457" cy="8"/>
              </a:xfrm>
              <a:custGeom>
                <a:avLst/>
                <a:gdLst>
                  <a:gd name="T0" fmla="*/ 0 w 2136"/>
                  <a:gd name="T1" fmla="*/ 0 h 45"/>
                  <a:gd name="T2" fmla="*/ 0 w 2136"/>
                  <a:gd name="T3" fmla="*/ 0 h 45"/>
                  <a:gd name="T4" fmla="*/ 0 w 2136"/>
                  <a:gd name="T5" fmla="*/ 0 h 45"/>
                  <a:gd name="T6" fmla="*/ 0 w 2136"/>
                  <a:gd name="T7" fmla="*/ 0 h 45"/>
                  <a:gd name="T8" fmla="*/ 0 w 2136"/>
                  <a:gd name="T9" fmla="*/ 0 h 45"/>
                  <a:gd name="T10" fmla="*/ 0 60000 65536"/>
                  <a:gd name="T11" fmla="*/ 0 60000 65536"/>
                  <a:gd name="T12" fmla="*/ 0 60000 65536"/>
                  <a:gd name="T13" fmla="*/ 0 60000 65536"/>
                  <a:gd name="T14" fmla="*/ 0 60000 65536"/>
                  <a:gd name="T15" fmla="*/ 0 w 2136"/>
                  <a:gd name="T16" fmla="*/ 0 h 45"/>
                  <a:gd name="T17" fmla="*/ 2136 w 2136"/>
                  <a:gd name="T18" fmla="*/ 45 h 45"/>
                </a:gdLst>
                <a:ahLst/>
                <a:cxnLst>
                  <a:cxn ang="T10">
                    <a:pos x="T0" y="T1"/>
                  </a:cxn>
                  <a:cxn ang="T11">
                    <a:pos x="T2" y="T3"/>
                  </a:cxn>
                  <a:cxn ang="T12">
                    <a:pos x="T4" y="T5"/>
                  </a:cxn>
                  <a:cxn ang="T13">
                    <a:pos x="T6" y="T7"/>
                  </a:cxn>
                  <a:cxn ang="T14">
                    <a:pos x="T8" y="T9"/>
                  </a:cxn>
                </a:cxnLst>
                <a:rect l="T15" t="T16" r="T17" b="T18"/>
                <a:pathLst>
                  <a:path w="2136" h="45">
                    <a:moveTo>
                      <a:pt x="2136" y="45"/>
                    </a:moveTo>
                    <a:lnTo>
                      <a:pt x="2074" y="0"/>
                    </a:lnTo>
                    <a:lnTo>
                      <a:pt x="54" y="0"/>
                    </a:lnTo>
                    <a:lnTo>
                      <a:pt x="0" y="45"/>
                    </a:lnTo>
                    <a:lnTo>
                      <a:pt x="2136" y="45"/>
                    </a:lnTo>
                    <a:close/>
                  </a:path>
                </a:pathLst>
              </a:custGeom>
              <a:solidFill>
                <a:srgbClr val="000000"/>
              </a:solidFill>
              <a:ln w="9525">
                <a:noFill/>
                <a:round/>
                <a:headEnd/>
                <a:tailEnd/>
              </a:ln>
            </p:spPr>
            <p:txBody>
              <a:bodyPr/>
              <a:lstStyle/>
              <a:p>
                <a:endParaRPr lang="en-US"/>
              </a:p>
            </p:txBody>
          </p:sp>
          <p:sp>
            <p:nvSpPr>
              <p:cNvPr id="40211" name="Freeform 692"/>
              <p:cNvSpPr>
                <a:spLocks/>
              </p:cNvSpPr>
              <p:nvPr/>
            </p:nvSpPr>
            <p:spPr bwMode="auto">
              <a:xfrm>
                <a:off x="2918" y="3784"/>
                <a:ext cx="232" cy="8"/>
              </a:xfrm>
              <a:custGeom>
                <a:avLst/>
                <a:gdLst>
                  <a:gd name="T0" fmla="*/ 0 w 1082"/>
                  <a:gd name="T1" fmla="*/ 0 h 41"/>
                  <a:gd name="T2" fmla="*/ 0 w 1082"/>
                  <a:gd name="T3" fmla="*/ 0 h 41"/>
                  <a:gd name="T4" fmla="*/ 0 w 1082"/>
                  <a:gd name="T5" fmla="*/ 0 h 41"/>
                  <a:gd name="T6" fmla="*/ 0 w 1082"/>
                  <a:gd name="T7" fmla="*/ 0 h 41"/>
                  <a:gd name="T8" fmla="*/ 0 60000 65536"/>
                  <a:gd name="T9" fmla="*/ 0 60000 65536"/>
                  <a:gd name="T10" fmla="*/ 0 60000 65536"/>
                  <a:gd name="T11" fmla="*/ 0 60000 65536"/>
                  <a:gd name="T12" fmla="*/ 0 w 1082"/>
                  <a:gd name="T13" fmla="*/ 0 h 41"/>
                  <a:gd name="T14" fmla="*/ 1082 w 1082"/>
                  <a:gd name="T15" fmla="*/ 41 h 41"/>
                </a:gdLst>
                <a:ahLst/>
                <a:cxnLst>
                  <a:cxn ang="T8">
                    <a:pos x="T0" y="T1"/>
                  </a:cxn>
                  <a:cxn ang="T9">
                    <a:pos x="T2" y="T3"/>
                  </a:cxn>
                  <a:cxn ang="T10">
                    <a:pos x="T4" y="T5"/>
                  </a:cxn>
                  <a:cxn ang="T11">
                    <a:pos x="T6" y="T7"/>
                  </a:cxn>
                </a:cxnLst>
                <a:rect l="T12" t="T13" r="T14" b="T15"/>
                <a:pathLst>
                  <a:path w="1082" h="41">
                    <a:moveTo>
                      <a:pt x="1082" y="19"/>
                    </a:moveTo>
                    <a:lnTo>
                      <a:pt x="0" y="0"/>
                    </a:lnTo>
                    <a:lnTo>
                      <a:pt x="0" y="41"/>
                    </a:lnTo>
                    <a:lnTo>
                      <a:pt x="1082" y="19"/>
                    </a:lnTo>
                    <a:close/>
                  </a:path>
                </a:pathLst>
              </a:custGeom>
              <a:solidFill>
                <a:srgbClr val="000000"/>
              </a:solidFill>
              <a:ln w="9525">
                <a:noFill/>
                <a:round/>
                <a:headEnd/>
                <a:tailEnd/>
              </a:ln>
            </p:spPr>
            <p:txBody>
              <a:bodyPr/>
              <a:lstStyle/>
              <a:p>
                <a:endParaRPr lang="en-US"/>
              </a:p>
            </p:txBody>
          </p:sp>
          <p:sp>
            <p:nvSpPr>
              <p:cNvPr id="40212" name="Rectangle 693"/>
              <p:cNvSpPr>
                <a:spLocks noChangeArrowheads="1"/>
              </p:cNvSpPr>
              <p:nvPr/>
            </p:nvSpPr>
            <p:spPr bwMode="auto">
              <a:xfrm>
                <a:off x="3068" y="3696"/>
                <a:ext cx="32" cy="59"/>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213" name="Rectangle 694"/>
              <p:cNvSpPr>
                <a:spLocks noChangeArrowheads="1"/>
              </p:cNvSpPr>
              <p:nvPr/>
            </p:nvSpPr>
            <p:spPr bwMode="auto">
              <a:xfrm>
                <a:off x="3277" y="3696"/>
                <a:ext cx="31" cy="59"/>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214" name="Rectangle 695"/>
              <p:cNvSpPr>
                <a:spLocks noChangeArrowheads="1"/>
              </p:cNvSpPr>
              <p:nvPr/>
            </p:nvSpPr>
            <p:spPr bwMode="auto">
              <a:xfrm>
                <a:off x="3217" y="3726"/>
                <a:ext cx="5" cy="26"/>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215" name="Rectangle 696"/>
              <p:cNvSpPr>
                <a:spLocks noChangeArrowheads="1"/>
              </p:cNvSpPr>
              <p:nvPr/>
            </p:nvSpPr>
            <p:spPr bwMode="auto">
              <a:xfrm>
                <a:off x="3191" y="3726"/>
                <a:ext cx="5" cy="26"/>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216" name="Freeform 697"/>
              <p:cNvSpPr>
                <a:spLocks/>
              </p:cNvSpPr>
              <p:nvPr/>
            </p:nvSpPr>
            <p:spPr bwMode="auto">
              <a:xfrm>
                <a:off x="2926" y="3725"/>
                <a:ext cx="101" cy="71"/>
              </a:xfrm>
              <a:custGeom>
                <a:avLst/>
                <a:gdLst>
                  <a:gd name="T0" fmla="*/ 0 w 474"/>
                  <a:gd name="T1" fmla="*/ 0 h 379"/>
                  <a:gd name="T2" fmla="*/ 0 w 474"/>
                  <a:gd name="T3" fmla="*/ 0 h 379"/>
                  <a:gd name="T4" fmla="*/ 0 w 474"/>
                  <a:gd name="T5" fmla="*/ 0 h 379"/>
                  <a:gd name="T6" fmla="*/ 0 w 474"/>
                  <a:gd name="T7" fmla="*/ 0 h 379"/>
                  <a:gd name="T8" fmla="*/ 0 w 474"/>
                  <a:gd name="T9" fmla="*/ 0 h 379"/>
                  <a:gd name="T10" fmla="*/ 0 w 474"/>
                  <a:gd name="T11" fmla="*/ 0 h 379"/>
                  <a:gd name="T12" fmla="*/ 0 w 474"/>
                  <a:gd name="T13" fmla="*/ 0 h 379"/>
                  <a:gd name="T14" fmla="*/ 0 w 474"/>
                  <a:gd name="T15" fmla="*/ 0 h 379"/>
                  <a:gd name="T16" fmla="*/ 0 w 474"/>
                  <a:gd name="T17" fmla="*/ 0 h 379"/>
                  <a:gd name="T18" fmla="*/ 0 w 474"/>
                  <a:gd name="T19" fmla="*/ 0 h 379"/>
                  <a:gd name="T20" fmla="*/ 0 w 474"/>
                  <a:gd name="T21" fmla="*/ 0 h 379"/>
                  <a:gd name="T22" fmla="*/ 0 w 474"/>
                  <a:gd name="T23" fmla="*/ 0 h 379"/>
                  <a:gd name="T24" fmla="*/ 0 w 474"/>
                  <a:gd name="T25" fmla="*/ 0 h 379"/>
                  <a:gd name="T26" fmla="*/ 0 w 474"/>
                  <a:gd name="T27" fmla="*/ 0 h 379"/>
                  <a:gd name="T28" fmla="*/ 0 w 474"/>
                  <a:gd name="T29" fmla="*/ 0 h 379"/>
                  <a:gd name="T30" fmla="*/ 0 w 474"/>
                  <a:gd name="T31" fmla="*/ 0 h 379"/>
                  <a:gd name="T32" fmla="*/ 0 w 474"/>
                  <a:gd name="T33" fmla="*/ 0 h 379"/>
                  <a:gd name="T34" fmla="*/ 0 w 474"/>
                  <a:gd name="T35" fmla="*/ 0 h 379"/>
                  <a:gd name="T36" fmla="*/ 0 w 474"/>
                  <a:gd name="T37" fmla="*/ 0 h 379"/>
                  <a:gd name="T38" fmla="*/ 0 w 474"/>
                  <a:gd name="T39" fmla="*/ 0 h 379"/>
                  <a:gd name="T40" fmla="*/ 0 w 474"/>
                  <a:gd name="T41" fmla="*/ 0 h 379"/>
                  <a:gd name="T42" fmla="*/ 0 w 474"/>
                  <a:gd name="T43" fmla="*/ 0 h 379"/>
                  <a:gd name="T44" fmla="*/ 0 w 474"/>
                  <a:gd name="T45" fmla="*/ 0 h 379"/>
                  <a:gd name="T46" fmla="*/ 0 w 474"/>
                  <a:gd name="T47" fmla="*/ 0 h 379"/>
                  <a:gd name="T48" fmla="*/ 0 w 474"/>
                  <a:gd name="T49" fmla="*/ 0 h 379"/>
                  <a:gd name="T50" fmla="*/ 0 w 474"/>
                  <a:gd name="T51" fmla="*/ 0 h 379"/>
                  <a:gd name="T52" fmla="*/ 0 w 474"/>
                  <a:gd name="T53" fmla="*/ 0 h 379"/>
                  <a:gd name="T54" fmla="*/ 0 w 474"/>
                  <a:gd name="T55" fmla="*/ 0 h 379"/>
                  <a:gd name="T56" fmla="*/ 0 w 474"/>
                  <a:gd name="T57" fmla="*/ 0 h 379"/>
                  <a:gd name="T58" fmla="*/ 0 w 474"/>
                  <a:gd name="T59" fmla="*/ 0 h 379"/>
                  <a:gd name="T60" fmla="*/ 0 w 474"/>
                  <a:gd name="T61" fmla="*/ 0 h 379"/>
                  <a:gd name="T62" fmla="*/ 0 w 474"/>
                  <a:gd name="T63" fmla="*/ 0 h 379"/>
                  <a:gd name="T64" fmla="*/ 0 w 474"/>
                  <a:gd name="T65" fmla="*/ 0 h 379"/>
                  <a:gd name="T66" fmla="*/ 0 w 474"/>
                  <a:gd name="T67" fmla="*/ 0 h 379"/>
                  <a:gd name="T68" fmla="*/ 0 w 474"/>
                  <a:gd name="T69" fmla="*/ 0 h 379"/>
                  <a:gd name="T70" fmla="*/ 0 w 474"/>
                  <a:gd name="T71" fmla="*/ 0 h 379"/>
                  <a:gd name="T72" fmla="*/ 0 w 474"/>
                  <a:gd name="T73" fmla="*/ 0 h 379"/>
                  <a:gd name="T74" fmla="*/ 0 w 474"/>
                  <a:gd name="T75" fmla="*/ 0 h 379"/>
                  <a:gd name="T76" fmla="*/ 0 w 474"/>
                  <a:gd name="T77" fmla="*/ 0 h 37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74"/>
                  <a:gd name="T118" fmla="*/ 0 h 379"/>
                  <a:gd name="T119" fmla="*/ 474 w 474"/>
                  <a:gd name="T120" fmla="*/ 379 h 379"/>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74" h="379">
                    <a:moveTo>
                      <a:pt x="0" y="278"/>
                    </a:moveTo>
                    <a:lnTo>
                      <a:pt x="2" y="259"/>
                    </a:lnTo>
                    <a:lnTo>
                      <a:pt x="6" y="243"/>
                    </a:lnTo>
                    <a:lnTo>
                      <a:pt x="11" y="228"/>
                    </a:lnTo>
                    <a:lnTo>
                      <a:pt x="21" y="213"/>
                    </a:lnTo>
                    <a:lnTo>
                      <a:pt x="32" y="203"/>
                    </a:lnTo>
                    <a:lnTo>
                      <a:pt x="45" y="194"/>
                    </a:lnTo>
                    <a:lnTo>
                      <a:pt x="60" y="187"/>
                    </a:lnTo>
                    <a:lnTo>
                      <a:pt x="77" y="183"/>
                    </a:lnTo>
                    <a:lnTo>
                      <a:pt x="75" y="174"/>
                    </a:lnTo>
                    <a:lnTo>
                      <a:pt x="73" y="162"/>
                    </a:lnTo>
                    <a:lnTo>
                      <a:pt x="71" y="153"/>
                    </a:lnTo>
                    <a:lnTo>
                      <a:pt x="71" y="144"/>
                    </a:lnTo>
                    <a:lnTo>
                      <a:pt x="75" y="106"/>
                    </a:lnTo>
                    <a:lnTo>
                      <a:pt x="88" y="75"/>
                    </a:lnTo>
                    <a:lnTo>
                      <a:pt x="106" y="49"/>
                    </a:lnTo>
                    <a:lnTo>
                      <a:pt x="133" y="28"/>
                    </a:lnTo>
                    <a:lnTo>
                      <a:pt x="162" y="15"/>
                    </a:lnTo>
                    <a:lnTo>
                      <a:pt x="198" y="9"/>
                    </a:lnTo>
                    <a:lnTo>
                      <a:pt x="237" y="11"/>
                    </a:lnTo>
                    <a:lnTo>
                      <a:pt x="278" y="22"/>
                    </a:lnTo>
                    <a:lnTo>
                      <a:pt x="289" y="26"/>
                    </a:lnTo>
                    <a:lnTo>
                      <a:pt x="301" y="32"/>
                    </a:lnTo>
                    <a:lnTo>
                      <a:pt x="312" y="37"/>
                    </a:lnTo>
                    <a:lnTo>
                      <a:pt x="323" y="43"/>
                    </a:lnTo>
                    <a:lnTo>
                      <a:pt x="332" y="30"/>
                    </a:lnTo>
                    <a:lnTo>
                      <a:pt x="343" y="19"/>
                    </a:lnTo>
                    <a:lnTo>
                      <a:pt x="358" y="9"/>
                    </a:lnTo>
                    <a:lnTo>
                      <a:pt x="373" y="4"/>
                    </a:lnTo>
                    <a:lnTo>
                      <a:pt x="390" y="0"/>
                    </a:lnTo>
                    <a:lnTo>
                      <a:pt x="409" y="0"/>
                    </a:lnTo>
                    <a:lnTo>
                      <a:pt x="429" y="4"/>
                    </a:lnTo>
                    <a:lnTo>
                      <a:pt x="450" y="9"/>
                    </a:lnTo>
                    <a:lnTo>
                      <a:pt x="455" y="11"/>
                    </a:lnTo>
                    <a:lnTo>
                      <a:pt x="463" y="13"/>
                    </a:lnTo>
                    <a:lnTo>
                      <a:pt x="468" y="17"/>
                    </a:lnTo>
                    <a:lnTo>
                      <a:pt x="474" y="21"/>
                    </a:lnTo>
                    <a:lnTo>
                      <a:pt x="474" y="88"/>
                    </a:lnTo>
                    <a:lnTo>
                      <a:pt x="453" y="82"/>
                    </a:lnTo>
                    <a:lnTo>
                      <a:pt x="435" y="80"/>
                    </a:lnTo>
                    <a:lnTo>
                      <a:pt x="418" y="82"/>
                    </a:lnTo>
                    <a:lnTo>
                      <a:pt x="401" y="86"/>
                    </a:lnTo>
                    <a:lnTo>
                      <a:pt x="388" y="91"/>
                    </a:lnTo>
                    <a:lnTo>
                      <a:pt x="375" y="99"/>
                    </a:lnTo>
                    <a:lnTo>
                      <a:pt x="364" y="110"/>
                    </a:lnTo>
                    <a:lnTo>
                      <a:pt x="356" y="123"/>
                    </a:lnTo>
                    <a:lnTo>
                      <a:pt x="345" y="118"/>
                    </a:lnTo>
                    <a:lnTo>
                      <a:pt x="334" y="112"/>
                    </a:lnTo>
                    <a:lnTo>
                      <a:pt x="323" y="106"/>
                    </a:lnTo>
                    <a:lnTo>
                      <a:pt x="312" y="103"/>
                    </a:lnTo>
                    <a:lnTo>
                      <a:pt x="271" y="91"/>
                    </a:lnTo>
                    <a:lnTo>
                      <a:pt x="231" y="90"/>
                    </a:lnTo>
                    <a:lnTo>
                      <a:pt x="196" y="95"/>
                    </a:lnTo>
                    <a:lnTo>
                      <a:pt x="166" y="108"/>
                    </a:lnTo>
                    <a:lnTo>
                      <a:pt x="140" y="129"/>
                    </a:lnTo>
                    <a:lnTo>
                      <a:pt x="121" y="155"/>
                    </a:lnTo>
                    <a:lnTo>
                      <a:pt x="108" y="187"/>
                    </a:lnTo>
                    <a:lnTo>
                      <a:pt x="105" y="224"/>
                    </a:lnTo>
                    <a:lnTo>
                      <a:pt x="105" y="233"/>
                    </a:lnTo>
                    <a:lnTo>
                      <a:pt x="106" y="243"/>
                    </a:lnTo>
                    <a:lnTo>
                      <a:pt x="106" y="254"/>
                    </a:lnTo>
                    <a:lnTo>
                      <a:pt x="108" y="263"/>
                    </a:lnTo>
                    <a:lnTo>
                      <a:pt x="92" y="267"/>
                    </a:lnTo>
                    <a:lnTo>
                      <a:pt x="77" y="274"/>
                    </a:lnTo>
                    <a:lnTo>
                      <a:pt x="64" y="282"/>
                    </a:lnTo>
                    <a:lnTo>
                      <a:pt x="54" y="293"/>
                    </a:lnTo>
                    <a:lnTo>
                      <a:pt x="45" y="306"/>
                    </a:lnTo>
                    <a:lnTo>
                      <a:pt x="37" y="321"/>
                    </a:lnTo>
                    <a:lnTo>
                      <a:pt x="34" y="338"/>
                    </a:lnTo>
                    <a:lnTo>
                      <a:pt x="32" y="356"/>
                    </a:lnTo>
                    <a:lnTo>
                      <a:pt x="32" y="362"/>
                    </a:lnTo>
                    <a:lnTo>
                      <a:pt x="32" y="367"/>
                    </a:lnTo>
                    <a:lnTo>
                      <a:pt x="32" y="373"/>
                    </a:lnTo>
                    <a:lnTo>
                      <a:pt x="34" y="379"/>
                    </a:lnTo>
                    <a:lnTo>
                      <a:pt x="21" y="354"/>
                    </a:lnTo>
                    <a:lnTo>
                      <a:pt x="9" y="330"/>
                    </a:lnTo>
                    <a:lnTo>
                      <a:pt x="2" y="304"/>
                    </a:lnTo>
                    <a:lnTo>
                      <a:pt x="0" y="278"/>
                    </a:lnTo>
                    <a:close/>
                  </a:path>
                </a:pathLst>
              </a:custGeom>
              <a:solidFill>
                <a:srgbClr val="000000"/>
              </a:solidFill>
              <a:ln w="9525">
                <a:noFill/>
                <a:round/>
                <a:headEnd/>
                <a:tailEnd/>
              </a:ln>
            </p:spPr>
            <p:txBody>
              <a:bodyPr/>
              <a:lstStyle/>
              <a:p>
                <a:endParaRPr lang="en-US"/>
              </a:p>
            </p:txBody>
          </p:sp>
          <p:sp>
            <p:nvSpPr>
              <p:cNvPr id="40217" name="Rectangle 698"/>
              <p:cNvSpPr>
                <a:spLocks noChangeArrowheads="1"/>
              </p:cNvSpPr>
              <p:nvPr/>
            </p:nvSpPr>
            <p:spPr bwMode="auto">
              <a:xfrm>
                <a:off x="3135" y="3839"/>
                <a:ext cx="352" cy="10"/>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218" name="Freeform 699"/>
              <p:cNvSpPr>
                <a:spLocks/>
              </p:cNvSpPr>
              <p:nvPr/>
            </p:nvSpPr>
            <p:spPr bwMode="auto">
              <a:xfrm>
                <a:off x="2955" y="3617"/>
                <a:ext cx="36" cy="55"/>
              </a:xfrm>
              <a:custGeom>
                <a:avLst/>
                <a:gdLst>
                  <a:gd name="T0" fmla="*/ 0 w 168"/>
                  <a:gd name="T1" fmla="*/ 0 h 291"/>
                  <a:gd name="T2" fmla="*/ 0 w 168"/>
                  <a:gd name="T3" fmla="*/ 0 h 291"/>
                  <a:gd name="T4" fmla="*/ 0 w 168"/>
                  <a:gd name="T5" fmla="*/ 0 h 291"/>
                  <a:gd name="T6" fmla="*/ 0 w 168"/>
                  <a:gd name="T7" fmla="*/ 0 h 291"/>
                  <a:gd name="T8" fmla="*/ 0 w 168"/>
                  <a:gd name="T9" fmla="*/ 0 h 291"/>
                  <a:gd name="T10" fmla="*/ 0 60000 65536"/>
                  <a:gd name="T11" fmla="*/ 0 60000 65536"/>
                  <a:gd name="T12" fmla="*/ 0 60000 65536"/>
                  <a:gd name="T13" fmla="*/ 0 60000 65536"/>
                  <a:gd name="T14" fmla="*/ 0 60000 65536"/>
                  <a:gd name="T15" fmla="*/ 0 w 168"/>
                  <a:gd name="T16" fmla="*/ 0 h 291"/>
                  <a:gd name="T17" fmla="*/ 168 w 168"/>
                  <a:gd name="T18" fmla="*/ 291 h 291"/>
                </a:gdLst>
                <a:ahLst/>
                <a:cxnLst>
                  <a:cxn ang="T10">
                    <a:pos x="T0" y="T1"/>
                  </a:cxn>
                  <a:cxn ang="T11">
                    <a:pos x="T2" y="T3"/>
                  </a:cxn>
                  <a:cxn ang="T12">
                    <a:pos x="T4" y="T5"/>
                  </a:cxn>
                  <a:cxn ang="T13">
                    <a:pos x="T6" y="T7"/>
                  </a:cxn>
                  <a:cxn ang="T14">
                    <a:pos x="T8" y="T9"/>
                  </a:cxn>
                </a:cxnLst>
                <a:rect l="T15" t="T16" r="T17" b="T18"/>
                <a:pathLst>
                  <a:path w="168" h="291">
                    <a:moveTo>
                      <a:pt x="168" y="291"/>
                    </a:moveTo>
                    <a:lnTo>
                      <a:pt x="53" y="0"/>
                    </a:lnTo>
                    <a:lnTo>
                      <a:pt x="0" y="0"/>
                    </a:lnTo>
                    <a:lnTo>
                      <a:pt x="116" y="291"/>
                    </a:lnTo>
                    <a:lnTo>
                      <a:pt x="168" y="291"/>
                    </a:lnTo>
                    <a:close/>
                  </a:path>
                </a:pathLst>
              </a:custGeom>
              <a:solidFill>
                <a:srgbClr val="000000"/>
              </a:solidFill>
              <a:ln w="9525">
                <a:noFill/>
                <a:round/>
                <a:headEnd/>
                <a:tailEnd/>
              </a:ln>
            </p:spPr>
            <p:txBody>
              <a:bodyPr/>
              <a:lstStyle/>
              <a:p>
                <a:endParaRPr lang="en-US"/>
              </a:p>
            </p:txBody>
          </p:sp>
          <p:sp>
            <p:nvSpPr>
              <p:cNvPr id="40219" name="Freeform 700"/>
              <p:cNvSpPr>
                <a:spLocks/>
              </p:cNvSpPr>
              <p:nvPr/>
            </p:nvSpPr>
            <p:spPr bwMode="auto">
              <a:xfrm>
                <a:off x="3527" y="3620"/>
                <a:ext cx="31" cy="52"/>
              </a:xfrm>
              <a:custGeom>
                <a:avLst/>
                <a:gdLst>
                  <a:gd name="T0" fmla="*/ 0 w 142"/>
                  <a:gd name="T1" fmla="*/ 0 h 278"/>
                  <a:gd name="T2" fmla="*/ 0 w 142"/>
                  <a:gd name="T3" fmla="*/ 0 h 278"/>
                  <a:gd name="T4" fmla="*/ 0 w 142"/>
                  <a:gd name="T5" fmla="*/ 0 h 278"/>
                  <a:gd name="T6" fmla="*/ 0 w 142"/>
                  <a:gd name="T7" fmla="*/ 0 h 278"/>
                  <a:gd name="T8" fmla="*/ 0 w 142"/>
                  <a:gd name="T9" fmla="*/ 0 h 278"/>
                  <a:gd name="T10" fmla="*/ 0 60000 65536"/>
                  <a:gd name="T11" fmla="*/ 0 60000 65536"/>
                  <a:gd name="T12" fmla="*/ 0 60000 65536"/>
                  <a:gd name="T13" fmla="*/ 0 60000 65536"/>
                  <a:gd name="T14" fmla="*/ 0 60000 65536"/>
                  <a:gd name="T15" fmla="*/ 0 w 142"/>
                  <a:gd name="T16" fmla="*/ 0 h 278"/>
                  <a:gd name="T17" fmla="*/ 142 w 142"/>
                  <a:gd name="T18" fmla="*/ 278 h 278"/>
                </a:gdLst>
                <a:ahLst/>
                <a:cxnLst>
                  <a:cxn ang="T10">
                    <a:pos x="T0" y="T1"/>
                  </a:cxn>
                  <a:cxn ang="T11">
                    <a:pos x="T2" y="T3"/>
                  </a:cxn>
                  <a:cxn ang="T12">
                    <a:pos x="T4" y="T5"/>
                  </a:cxn>
                  <a:cxn ang="T13">
                    <a:pos x="T6" y="T7"/>
                  </a:cxn>
                  <a:cxn ang="T14">
                    <a:pos x="T8" y="T9"/>
                  </a:cxn>
                </a:cxnLst>
                <a:rect l="T15" t="T16" r="T17" b="T18"/>
                <a:pathLst>
                  <a:path w="142" h="278">
                    <a:moveTo>
                      <a:pt x="0" y="278"/>
                    </a:moveTo>
                    <a:lnTo>
                      <a:pt x="90" y="0"/>
                    </a:lnTo>
                    <a:lnTo>
                      <a:pt x="142" y="0"/>
                    </a:lnTo>
                    <a:lnTo>
                      <a:pt x="53" y="278"/>
                    </a:lnTo>
                    <a:lnTo>
                      <a:pt x="0" y="278"/>
                    </a:lnTo>
                    <a:close/>
                  </a:path>
                </a:pathLst>
              </a:custGeom>
              <a:solidFill>
                <a:srgbClr val="000000"/>
              </a:solidFill>
              <a:ln w="9525">
                <a:noFill/>
                <a:round/>
                <a:headEnd/>
                <a:tailEnd/>
              </a:ln>
            </p:spPr>
            <p:txBody>
              <a:bodyPr/>
              <a:lstStyle/>
              <a:p>
                <a:endParaRPr lang="en-US"/>
              </a:p>
            </p:txBody>
          </p:sp>
          <p:sp>
            <p:nvSpPr>
              <p:cNvPr id="40220" name="Freeform 701"/>
              <p:cNvSpPr>
                <a:spLocks/>
              </p:cNvSpPr>
              <p:nvPr/>
            </p:nvSpPr>
            <p:spPr bwMode="auto">
              <a:xfrm>
                <a:off x="3391" y="3451"/>
                <a:ext cx="6" cy="5"/>
              </a:xfrm>
              <a:custGeom>
                <a:avLst/>
                <a:gdLst>
                  <a:gd name="T0" fmla="*/ 0 w 26"/>
                  <a:gd name="T1" fmla="*/ 0 h 28"/>
                  <a:gd name="T2" fmla="*/ 0 w 26"/>
                  <a:gd name="T3" fmla="*/ 0 h 28"/>
                  <a:gd name="T4" fmla="*/ 0 w 26"/>
                  <a:gd name="T5" fmla="*/ 0 h 28"/>
                  <a:gd name="T6" fmla="*/ 0 w 26"/>
                  <a:gd name="T7" fmla="*/ 0 h 28"/>
                  <a:gd name="T8" fmla="*/ 0 w 26"/>
                  <a:gd name="T9" fmla="*/ 0 h 28"/>
                  <a:gd name="T10" fmla="*/ 0 w 26"/>
                  <a:gd name="T11" fmla="*/ 0 h 28"/>
                  <a:gd name="T12" fmla="*/ 0 w 26"/>
                  <a:gd name="T13" fmla="*/ 0 h 28"/>
                  <a:gd name="T14" fmla="*/ 0 w 26"/>
                  <a:gd name="T15" fmla="*/ 0 h 28"/>
                  <a:gd name="T16" fmla="*/ 0 w 26"/>
                  <a:gd name="T17" fmla="*/ 0 h 28"/>
                  <a:gd name="T18" fmla="*/ 0 w 26"/>
                  <a:gd name="T19" fmla="*/ 0 h 28"/>
                  <a:gd name="T20" fmla="*/ 0 w 26"/>
                  <a:gd name="T21" fmla="*/ 0 h 28"/>
                  <a:gd name="T22" fmla="*/ 0 w 26"/>
                  <a:gd name="T23" fmla="*/ 0 h 28"/>
                  <a:gd name="T24" fmla="*/ 0 w 26"/>
                  <a:gd name="T25" fmla="*/ 0 h 28"/>
                  <a:gd name="T26" fmla="*/ 0 w 26"/>
                  <a:gd name="T27" fmla="*/ 0 h 28"/>
                  <a:gd name="T28" fmla="*/ 0 w 26"/>
                  <a:gd name="T29" fmla="*/ 0 h 28"/>
                  <a:gd name="T30" fmla="*/ 0 w 26"/>
                  <a:gd name="T31" fmla="*/ 0 h 28"/>
                  <a:gd name="T32" fmla="*/ 0 w 26"/>
                  <a:gd name="T33" fmla="*/ 0 h 2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6"/>
                  <a:gd name="T52" fmla="*/ 0 h 28"/>
                  <a:gd name="T53" fmla="*/ 26 w 26"/>
                  <a:gd name="T54" fmla="*/ 28 h 2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6" h="28">
                    <a:moveTo>
                      <a:pt x="13" y="28"/>
                    </a:moveTo>
                    <a:lnTo>
                      <a:pt x="19" y="26"/>
                    </a:lnTo>
                    <a:lnTo>
                      <a:pt x="23" y="25"/>
                    </a:lnTo>
                    <a:lnTo>
                      <a:pt x="25" y="21"/>
                    </a:lnTo>
                    <a:lnTo>
                      <a:pt x="26" y="15"/>
                    </a:lnTo>
                    <a:lnTo>
                      <a:pt x="25" y="10"/>
                    </a:lnTo>
                    <a:lnTo>
                      <a:pt x="23" y="4"/>
                    </a:lnTo>
                    <a:lnTo>
                      <a:pt x="19" y="2"/>
                    </a:lnTo>
                    <a:lnTo>
                      <a:pt x="13" y="0"/>
                    </a:lnTo>
                    <a:lnTo>
                      <a:pt x="8" y="2"/>
                    </a:lnTo>
                    <a:lnTo>
                      <a:pt x="4" y="4"/>
                    </a:lnTo>
                    <a:lnTo>
                      <a:pt x="2" y="10"/>
                    </a:lnTo>
                    <a:lnTo>
                      <a:pt x="0" y="15"/>
                    </a:lnTo>
                    <a:lnTo>
                      <a:pt x="2" y="21"/>
                    </a:lnTo>
                    <a:lnTo>
                      <a:pt x="4" y="25"/>
                    </a:lnTo>
                    <a:lnTo>
                      <a:pt x="8" y="26"/>
                    </a:lnTo>
                    <a:lnTo>
                      <a:pt x="13" y="28"/>
                    </a:lnTo>
                    <a:close/>
                  </a:path>
                </a:pathLst>
              </a:custGeom>
              <a:solidFill>
                <a:srgbClr val="FFFFFF"/>
              </a:solidFill>
              <a:ln w="9525">
                <a:noFill/>
                <a:round/>
                <a:headEnd/>
                <a:tailEnd/>
              </a:ln>
            </p:spPr>
            <p:txBody>
              <a:bodyPr/>
              <a:lstStyle/>
              <a:p>
                <a:endParaRPr lang="en-US"/>
              </a:p>
            </p:txBody>
          </p:sp>
          <p:sp>
            <p:nvSpPr>
              <p:cNvPr id="40221" name="Rectangle 702"/>
              <p:cNvSpPr>
                <a:spLocks noChangeArrowheads="1"/>
              </p:cNvSpPr>
              <p:nvPr/>
            </p:nvSpPr>
            <p:spPr bwMode="auto">
              <a:xfrm>
                <a:off x="3383" y="3451"/>
                <a:ext cx="52" cy="152"/>
              </a:xfrm>
              <a:prstGeom prst="rect">
                <a:avLst/>
              </a:prstGeom>
              <a:solidFill>
                <a:srgbClr val="D5FFAB"/>
              </a:solidFill>
              <a:ln w="9525">
                <a:noFill/>
                <a:miter lim="800000"/>
                <a:headEnd/>
                <a:tailEnd/>
              </a:ln>
            </p:spPr>
            <p:txBody>
              <a:bodyPr wrap="none" anchor="ctr"/>
              <a:lstStyle/>
              <a:p>
                <a:endParaRPr lang="en-US" sz="2400">
                  <a:solidFill>
                    <a:schemeClr val="tx2"/>
                  </a:solidFill>
                  <a:latin typeface="Tahoma" pitchFamily="34" charset="0"/>
                </a:endParaRPr>
              </a:p>
            </p:txBody>
          </p:sp>
          <p:sp>
            <p:nvSpPr>
              <p:cNvPr id="40222" name="Text Box 703"/>
              <p:cNvSpPr txBox="1">
                <a:spLocks noChangeArrowheads="1"/>
              </p:cNvSpPr>
              <p:nvPr/>
            </p:nvSpPr>
            <p:spPr bwMode="auto">
              <a:xfrm>
                <a:off x="3168" y="3360"/>
                <a:ext cx="724" cy="266"/>
              </a:xfrm>
              <a:prstGeom prst="rect">
                <a:avLst/>
              </a:prstGeom>
              <a:noFill/>
              <a:ln w="9525">
                <a:noFill/>
                <a:miter lim="800000"/>
                <a:headEnd/>
                <a:tailEnd/>
              </a:ln>
            </p:spPr>
            <p:txBody>
              <a:bodyPr>
                <a:spAutoFit/>
              </a:bodyPr>
              <a:lstStyle/>
              <a:p>
                <a:pPr algn="ctr">
                  <a:spcBef>
                    <a:spcPct val="50000"/>
                  </a:spcBef>
                </a:pPr>
                <a:r>
                  <a:rPr lang="en-US" sz="1000" b="1">
                    <a:latin typeface="Book Antiqua" pitchFamily="18" charset="0"/>
                  </a:rPr>
                  <a:t>Adult Day Services</a:t>
                </a:r>
              </a:p>
            </p:txBody>
          </p:sp>
        </p:grpSp>
        <p:grpSp>
          <p:nvGrpSpPr>
            <p:cNvPr id="39953" name="Group 704"/>
            <p:cNvGrpSpPr>
              <a:grpSpLocks/>
            </p:cNvGrpSpPr>
            <p:nvPr/>
          </p:nvGrpSpPr>
          <p:grpSpPr bwMode="auto">
            <a:xfrm>
              <a:off x="3429000" y="4713288"/>
              <a:ext cx="1271588" cy="1144131"/>
              <a:chOff x="960" y="336"/>
              <a:chExt cx="3744" cy="3838"/>
            </a:xfrm>
          </p:grpSpPr>
          <p:grpSp>
            <p:nvGrpSpPr>
              <p:cNvPr id="40084" name="Group 705"/>
              <p:cNvGrpSpPr>
                <a:grpSpLocks/>
              </p:cNvGrpSpPr>
              <p:nvPr/>
            </p:nvGrpSpPr>
            <p:grpSpPr bwMode="auto">
              <a:xfrm>
                <a:off x="960" y="336"/>
                <a:ext cx="3744" cy="3725"/>
                <a:chOff x="960" y="336"/>
                <a:chExt cx="3744" cy="3725"/>
              </a:xfrm>
            </p:grpSpPr>
            <p:sp>
              <p:nvSpPr>
                <p:cNvPr id="40184" name="Freeform 706"/>
                <p:cNvSpPr>
                  <a:spLocks/>
                </p:cNvSpPr>
                <p:nvPr/>
              </p:nvSpPr>
              <p:spPr bwMode="auto">
                <a:xfrm>
                  <a:off x="960" y="336"/>
                  <a:ext cx="3744" cy="3725"/>
                </a:xfrm>
                <a:custGeom>
                  <a:avLst/>
                  <a:gdLst>
                    <a:gd name="T0" fmla="*/ 3744 w 3744"/>
                    <a:gd name="T1" fmla="*/ 2434 h 3725"/>
                    <a:gd name="T2" fmla="*/ 1324 w 3744"/>
                    <a:gd name="T3" fmla="*/ 3725 h 3725"/>
                    <a:gd name="T4" fmla="*/ 0 w 3744"/>
                    <a:gd name="T5" fmla="*/ 2287 h 3725"/>
                    <a:gd name="T6" fmla="*/ 1826 w 3744"/>
                    <a:gd name="T7" fmla="*/ 0 h 3725"/>
                    <a:gd name="T8" fmla="*/ 3744 w 3744"/>
                    <a:gd name="T9" fmla="*/ 2434 h 3725"/>
                    <a:gd name="T10" fmla="*/ 0 60000 65536"/>
                    <a:gd name="T11" fmla="*/ 0 60000 65536"/>
                    <a:gd name="T12" fmla="*/ 0 60000 65536"/>
                    <a:gd name="T13" fmla="*/ 0 60000 65536"/>
                    <a:gd name="T14" fmla="*/ 0 60000 65536"/>
                    <a:gd name="T15" fmla="*/ 0 w 3744"/>
                    <a:gd name="T16" fmla="*/ 0 h 3725"/>
                    <a:gd name="T17" fmla="*/ 3744 w 3744"/>
                    <a:gd name="T18" fmla="*/ 3725 h 3725"/>
                  </a:gdLst>
                  <a:ahLst/>
                  <a:cxnLst>
                    <a:cxn ang="T10">
                      <a:pos x="T0" y="T1"/>
                    </a:cxn>
                    <a:cxn ang="T11">
                      <a:pos x="T2" y="T3"/>
                    </a:cxn>
                    <a:cxn ang="T12">
                      <a:pos x="T4" y="T5"/>
                    </a:cxn>
                    <a:cxn ang="T13">
                      <a:pos x="T6" y="T7"/>
                    </a:cxn>
                    <a:cxn ang="T14">
                      <a:pos x="T8" y="T9"/>
                    </a:cxn>
                  </a:cxnLst>
                  <a:rect l="T15" t="T16" r="T17" b="T18"/>
                  <a:pathLst>
                    <a:path w="3744" h="3725">
                      <a:moveTo>
                        <a:pt x="3744" y="2434"/>
                      </a:moveTo>
                      <a:lnTo>
                        <a:pt x="1324" y="3725"/>
                      </a:lnTo>
                      <a:lnTo>
                        <a:pt x="0" y="2287"/>
                      </a:lnTo>
                      <a:lnTo>
                        <a:pt x="1826" y="0"/>
                      </a:lnTo>
                      <a:lnTo>
                        <a:pt x="3744" y="2434"/>
                      </a:lnTo>
                      <a:close/>
                    </a:path>
                  </a:pathLst>
                </a:custGeom>
                <a:solidFill>
                  <a:srgbClr val="66CCFF"/>
                </a:solidFill>
                <a:ln w="9525">
                  <a:noFill/>
                  <a:round/>
                  <a:headEnd/>
                  <a:tailEnd/>
                </a:ln>
              </p:spPr>
              <p:txBody>
                <a:bodyPr/>
                <a:lstStyle/>
                <a:p>
                  <a:endParaRPr lang="en-US"/>
                </a:p>
              </p:txBody>
            </p:sp>
            <p:sp>
              <p:nvSpPr>
                <p:cNvPr id="40185" name="Freeform 707"/>
                <p:cNvSpPr>
                  <a:spLocks/>
                </p:cNvSpPr>
                <p:nvPr/>
              </p:nvSpPr>
              <p:spPr bwMode="auto">
                <a:xfrm>
                  <a:off x="995" y="677"/>
                  <a:ext cx="3599" cy="3274"/>
                </a:xfrm>
                <a:custGeom>
                  <a:avLst/>
                  <a:gdLst>
                    <a:gd name="T0" fmla="*/ 394 w 3599"/>
                    <a:gd name="T1" fmla="*/ 789 h 3274"/>
                    <a:gd name="T2" fmla="*/ 500 w 3599"/>
                    <a:gd name="T3" fmla="*/ 745 h 3274"/>
                    <a:gd name="T4" fmla="*/ 609 w 3599"/>
                    <a:gd name="T5" fmla="*/ 700 h 3274"/>
                    <a:gd name="T6" fmla="*/ 719 w 3599"/>
                    <a:gd name="T7" fmla="*/ 657 h 3274"/>
                    <a:gd name="T8" fmla="*/ 829 w 3599"/>
                    <a:gd name="T9" fmla="*/ 616 h 3274"/>
                    <a:gd name="T10" fmla="*/ 941 w 3599"/>
                    <a:gd name="T11" fmla="*/ 575 h 3274"/>
                    <a:gd name="T12" fmla="*/ 1053 w 3599"/>
                    <a:gd name="T13" fmla="*/ 534 h 3274"/>
                    <a:gd name="T14" fmla="*/ 1166 w 3599"/>
                    <a:gd name="T15" fmla="*/ 495 h 3274"/>
                    <a:gd name="T16" fmla="*/ 1284 w 3599"/>
                    <a:gd name="T17" fmla="*/ 455 h 3274"/>
                    <a:gd name="T18" fmla="*/ 1405 w 3599"/>
                    <a:gd name="T19" fmla="*/ 418 h 3274"/>
                    <a:gd name="T20" fmla="*/ 1528 w 3599"/>
                    <a:gd name="T21" fmla="*/ 381 h 3274"/>
                    <a:gd name="T22" fmla="*/ 1651 w 3599"/>
                    <a:gd name="T23" fmla="*/ 344 h 3274"/>
                    <a:gd name="T24" fmla="*/ 1775 w 3599"/>
                    <a:gd name="T25" fmla="*/ 310 h 3274"/>
                    <a:gd name="T26" fmla="*/ 1899 w 3599"/>
                    <a:gd name="T27" fmla="*/ 276 h 3274"/>
                    <a:gd name="T28" fmla="*/ 2026 w 3599"/>
                    <a:gd name="T29" fmla="*/ 243 h 3274"/>
                    <a:gd name="T30" fmla="*/ 2155 w 3599"/>
                    <a:gd name="T31" fmla="*/ 213 h 3274"/>
                    <a:gd name="T32" fmla="*/ 2286 w 3599"/>
                    <a:gd name="T33" fmla="*/ 183 h 3274"/>
                    <a:gd name="T34" fmla="*/ 2422 w 3599"/>
                    <a:gd name="T35" fmla="*/ 153 h 3274"/>
                    <a:gd name="T36" fmla="*/ 2560 w 3599"/>
                    <a:gd name="T37" fmla="*/ 127 h 3274"/>
                    <a:gd name="T38" fmla="*/ 2698 w 3599"/>
                    <a:gd name="T39" fmla="*/ 103 h 3274"/>
                    <a:gd name="T40" fmla="*/ 2838 w 3599"/>
                    <a:gd name="T41" fmla="*/ 79 h 3274"/>
                    <a:gd name="T42" fmla="*/ 2978 w 3599"/>
                    <a:gd name="T43" fmla="*/ 58 h 3274"/>
                    <a:gd name="T44" fmla="*/ 3120 w 3599"/>
                    <a:gd name="T45" fmla="*/ 40 h 3274"/>
                    <a:gd name="T46" fmla="*/ 3263 w 3599"/>
                    <a:gd name="T47" fmla="*/ 23 h 3274"/>
                    <a:gd name="T48" fmla="*/ 3371 w 3599"/>
                    <a:gd name="T49" fmla="*/ 12 h 3274"/>
                    <a:gd name="T50" fmla="*/ 3437 w 3599"/>
                    <a:gd name="T51" fmla="*/ 8 h 3274"/>
                    <a:gd name="T52" fmla="*/ 3494 w 3599"/>
                    <a:gd name="T53" fmla="*/ 6 h 3274"/>
                    <a:gd name="T54" fmla="*/ 3560 w 3599"/>
                    <a:gd name="T55" fmla="*/ 2 h 3274"/>
                    <a:gd name="T56" fmla="*/ 2920 w 3599"/>
                    <a:gd name="T57" fmla="*/ 3239 h 3274"/>
                    <a:gd name="T58" fmla="*/ 2821 w 3599"/>
                    <a:gd name="T59" fmla="*/ 3244 h 3274"/>
                    <a:gd name="T60" fmla="*/ 2670 w 3599"/>
                    <a:gd name="T61" fmla="*/ 3190 h 3274"/>
                    <a:gd name="T62" fmla="*/ 2519 w 3599"/>
                    <a:gd name="T63" fmla="*/ 3140 h 3274"/>
                    <a:gd name="T64" fmla="*/ 2368 w 3599"/>
                    <a:gd name="T65" fmla="*/ 3093 h 3274"/>
                    <a:gd name="T66" fmla="*/ 2217 w 3599"/>
                    <a:gd name="T67" fmla="*/ 3052 h 3274"/>
                    <a:gd name="T68" fmla="*/ 2066 w 3599"/>
                    <a:gd name="T69" fmla="*/ 3017 h 3274"/>
                    <a:gd name="T70" fmla="*/ 1916 w 3599"/>
                    <a:gd name="T71" fmla="*/ 2985 h 3274"/>
                    <a:gd name="T72" fmla="*/ 1767 w 3599"/>
                    <a:gd name="T73" fmla="*/ 2959 h 3274"/>
                    <a:gd name="T74" fmla="*/ 1640 w 3599"/>
                    <a:gd name="T75" fmla="*/ 2940 h 3274"/>
                    <a:gd name="T76" fmla="*/ 1541 w 3599"/>
                    <a:gd name="T77" fmla="*/ 2929 h 3274"/>
                    <a:gd name="T78" fmla="*/ 1452 w 3599"/>
                    <a:gd name="T79" fmla="*/ 2918 h 3274"/>
                    <a:gd name="T80" fmla="*/ 1368 w 3599"/>
                    <a:gd name="T81" fmla="*/ 2908 h 3274"/>
                    <a:gd name="T82" fmla="*/ 1284 w 3599"/>
                    <a:gd name="T83" fmla="*/ 2901 h 3274"/>
                    <a:gd name="T84" fmla="*/ 1200 w 3599"/>
                    <a:gd name="T85" fmla="*/ 2897 h 3274"/>
                    <a:gd name="T86" fmla="*/ 1112 w 3599"/>
                    <a:gd name="T87" fmla="*/ 2895 h 3274"/>
                    <a:gd name="T88" fmla="*/ 1019 w 3599"/>
                    <a:gd name="T89" fmla="*/ 2895 h 3274"/>
                    <a:gd name="T90" fmla="*/ 0 w 3599"/>
                    <a:gd name="T91" fmla="*/ 972 h 3274"/>
                    <a:gd name="T92" fmla="*/ 30 w 3599"/>
                    <a:gd name="T93" fmla="*/ 959 h 3274"/>
                    <a:gd name="T94" fmla="*/ 71 w 3599"/>
                    <a:gd name="T95" fmla="*/ 939 h 3274"/>
                    <a:gd name="T96" fmla="*/ 118 w 3599"/>
                    <a:gd name="T97" fmla="*/ 916 h 3274"/>
                    <a:gd name="T98" fmla="*/ 168 w 3599"/>
                    <a:gd name="T99" fmla="*/ 892 h 3274"/>
                    <a:gd name="T100" fmla="*/ 221 w 3599"/>
                    <a:gd name="T101" fmla="*/ 868 h 3274"/>
                    <a:gd name="T102" fmla="*/ 267 w 3599"/>
                    <a:gd name="T103" fmla="*/ 845 h 3274"/>
                    <a:gd name="T104" fmla="*/ 308 w 3599"/>
                    <a:gd name="T105" fmla="*/ 825 h 3274"/>
                    <a:gd name="T106" fmla="*/ 340 w 3599"/>
                    <a:gd name="T107" fmla="*/ 812 h 32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599"/>
                    <a:gd name="T163" fmla="*/ 0 h 3274"/>
                    <a:gd name="T164" fmla="*/ 3599 w 3599"/>
                    <a:gd name="T165" fmla="*/ 3274 h 32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599" h="3274">
                      <a:moveTo>
                        <a:pt x="340" y="812"/>
                      </a:moveTo>
                      <a:lnTo>
                        <a:pt x="394" y="789"/>
                      </a:lnTo>
                      <a:lnTo>
                        <a:pt x="446" y="767"/>
                      </a:lnTo>
                      <a:lnTo>
                        <a:pt x="500" y="745"/>
                      </a:lnTo>
                      <a:lnTo>
                        <a:pt x="554" y="722"/>
                      </a:lnTo>
                      <a:lnTo>
                        <a:pt x="609" y="700"/>
                      </a:lnTo>
                      <a:lnTo>
                        <a:pt x="665" y="679"/>
                      </a:lnTo>
                      <a:lnTo>
                        <a:pt x="719" y="657"/>
                      </a:lnTo>
                      <a:lnTo>
                        <a:pt x="775" y="636"/>
                      </a:lnTo>
                      <a:lnTo>
                        <a:pt x="829" y="616"/>
                      </a:lnTo>
                      <a:lnTo>
                        <a:pt x="885" y="595"/>
                      </a:lnTo>
                      <a:lnTo>
                        <a:pt x="941" y="575"/>
                      </a:lnTo>
                      <a:lnTo>
                        <a:pt x="997" y="554"/>
                      </a:lnTo>
                      <a:lnTo>
                        <a:pt x="1053" y="534"/>
                      </a:lnTo>
                      <a:lnTo>
                        <a:pt x="1110" y="515"/>
                      </a:lnTo>
                      <a:lnTo>
                        <a:pt x="1166" y="495"/>
                      </a:lnTo>
                      <a:lnTo>
                        <a:pt x="1224" y="476"/>
                      </a:lnTo>
                      <a:lnTo>
                        <a:pt x="1284" y="455"/>
                      </a:lnTo>
                      <a:lnTo>
                        <a:pt x="1345" y="437"/>
                      </a:lnTo>
                      <a:lnTo>
                        <a:pt x="1405" y="418"/>
                      </a:lnTo>
                      <a:lnTo>
                        <a:pt x="1467" y="400"/>
                      </a:lnTo>
                      <a:lnTo>
                        <a:pt x="1528" y="381"/>
                      </a:lnTo>
                      <a:lnTo>
                        <a:pt x="1590" y="362"/>
                      </a:lnTo>
                      <a:lnTo>
                        <a:pt x="1651" y="344"/>
                      </a:lnTo>
                      <a:lnTo>
                        <a:pt x="1713" y="327"/>
                      </a:lnTo>
                      <a:lnTo>
                        <a:pt x="1775" y="310"/>
                      </a:lnTo>
                      <a:lnTo>
                        <a:pt x="1838" y="293"/>
                      </a:lnTo>
                      <a:lnTo>
                        <a:pt x="1899" y="276"/>
                      </a:lnTo>
                      <a:lnTo>
                        <a:pt x="1963" y="260"/>
                      </a:lnTo>
                      <a:lnTo>
                        <a:pt x="2026" y="243"/>
                      </a:lnTo>
                      <a:lnTo>
                        <a:pt x="2090" y="228"/>
                      </a:lnTo>
                      <a:lnTo>
                        <a:pt x="2155" y="213"/>
                      </a:lnTo>
                      <a:lnTo>
                        <a:pt x="2218" y="198"/>
                      </a:lnTo>
                      <a:lnTo>
                        <a:pt x="2286" y="183"/>
                      </a:lnTo>
                      <a:lnTo>
                        <a:pt x="2355" y="168"/>
                      </a:lnTo>
                      <a:lnTo>
                        <a:pt x="2422" y="153"/>
                      </a:lnTo>
                      <a:lnTo>
                        <a:pt x="2491" y="140"/>
                      </a:lnTo>
                      <a:lnTo>
                        <a:pt x="2560" y="127"/>
                      </a:lnTo>
                      <a:lnTo>
                        <a:pt x="2629" y="114"/>
                      </a:lnTo>
                      <a:lnTo>
                        <a:pt x="2698" y="103"/>
                      </a:lnTo>
                      <a:lnTo>
                        <a:pt x="2769" y="90"/>
                      </a:lnTo>
                      <a:lnTo>
                        <a:pt x="2838" y="79"/>
                      </a:lnTo>
                      <a:lnTo>
                        <a:pt x="2909" y="69"/>
                      </a:lnTo>
                      <a:lnTo>
                        <a:pt x="2978" y="58"/>
                      </a:lnTo>
                      <a:lnTo>
                        <a:pt x="3049" y="49"/>
                      </a:lnTo>
                      <a:lnTo>
                        <a:pt x="3120" y="40"/>
                      </a:lnTo>
                      <a:lnTo>
                        <a:pt x="3190" y="30"/>
                      </a:lnTo>
                      <a:lnTo>
                        <a:pt x="3263" y="23"/>
                      </a:lnTo>
                      <a:lnTo>
                        <a:pt x="3334" y="15"/>
                      </a:lnTo>
                      <a:lnTo>
                        <a:pt x="3371" y="12"/>
                      </a:lnTo>
                      <a:lnTo>
                        <a:pt x="3405" y="10"/>
                      </a:lnTo>
                      <a:lnTo>
                        <a:pt x="3437" y="8"/>
                      </a:lnTo>
                      <a:lnTo>
                        <a:pt x="3466" y="6"/>
                      </a:lnTo>
                      <a:lnTo>
                        <a:pt x="3494" y="6"/>
                      </a:lnTo>
                      <a:lnTo>
                        <a:pt x="3526" y="4"/>
                      </a:lnTo>
                      <a:lnTo>
                        <a:pt x="3560" y="2"/>
                      </a:lnTo>
                      <a:lnTo>
                        <a:pt x="3599" y="0"/>
                      </a:lnTo>
                      <a:lnTo>
                        <a:pt x="2920" y="3239"/>
                      </a:lnTo>
                      <a:lnTo>
                        <a:pt x="2898" y="3274"/>
                      </a:lnTo>
                      <a:lnTo>
                        <a:pt x="2821" y="3244"/>
                      </a:lnTo>
                      <a:lnTo>
                        <a:pt x="2746" y="3216"/>
                      </a:lnTo>
                      <a:lnTo>
                        <a:pt x="2670" y="3190"/>
                      </a:lnTo>
                      <a:lnTo>
                        <a:pt x="2593" y="3164"/>
                      </a:lnTo>
                      <a:lnTo>
                        <a:pt x="2519" y="3140"/>
                      </a:lnTo>
                      <a:lnTo>
                        <a:pt x="2442" y="3115"/>
                      </a:lnTo>
                      <a:lnTo>
                        <a:pt x="2368" y="3093"/>
                      </a:lnTo>
                      <a:lnTo>
                        <a:pt x="2291" y="3072"/>
                      </a:lnTo>
                      <a:lnTo>
                        <a:pt x="2217" y="3052"/>
                      </a:lnTo>
                      <a:lnTo>
                        <a:pt x="2140" y="3033"/>
                      </a:lnTo>
                      <a:lnTo>
                        <a:pt x="2066" y="3017"/>
                      </a:lnTo>
                      <a:lnTo>
                        <a:pt x="1991" y="3000"/>
                      </a:lnTo>
                      <a:lnTo>
                        <a:pt x="1916" y="2985"/>
                      </a:lnTo>
                      <a:lnTo>
                        <a:pt x="1842" y="2972"/>
                      </a:lnTo>
                      <a:lnTo>
                        <a:pt x="1767" y="2959"/>
                      </a:lnTo>
                      <a:lnTo>
                        <a:pt x="1692" y="2948"/>
                      </a:lnTo>
                      <a:lnTo>
                        <a:pt x="1640" y="2940"/>
                      </a:lnTo>
                      <a:lnTo>
                        <a:pt x="1590" y="2934"/>
                      </a:lnTo>
                      <a:lnTo>
                        <a:pt x="1541" y="2929"/>
                      </a:lnTo>
                      <a:lnTo>
                        <a:pt x="1497" y="2921"/>
                      </a:lnTo>
                      <a:lnTo>
                        <a:pt x="1452" y="2918"/>
                      </a:lnTo>
                      <a:lnTo>
                        <a:pt x="1409" y="2912"/>
                      </a:lnTo>
                      <a:lnTo>
                        <a:pt x="1368" y="2908"/>
                      </a:lnTo>
                      <a:lnTo>
                        <a:pt x="1325" y="2905"/>
                      </a:lnTo>
                      <a:lnTo>
                        <a:pt x="1284" y="2901"/>
                      </a:lnTo>
                      <a:lnTo>
                        <a:pt x="1243" y="2899"/>
                      </a:lnTo>
                      <a:lnTo>
                        <a:pt x="1200" y="2897"/>
                      </a:lnTo>
                      <a:lnTo>
                        <a:pt x="1157" y="2895"/>
                      </a:lnTo>
                      <a:lnTo>
                        <a:pt x="1112" y="2895"/>
                      </a:lnTo>
                      <a:lnTo>
                        <a:pt x="1067" y="2895"/>
                      </a:lnTo>
                      <a:lnTo>
                        <a:pt x="1019" y="2895"/>
                      </a:lnTo>
                      <a:lnTo>
                        <a:pt x="969" y="2897"/>
                      </a:lnTo>
                      <a:lnTo>
                        <a:pt x="0" y="972"/>
                      </a:lnTo>
                      <a:lnTo>
                        <a:pt x="14" y="967"/>
                      </a:lnTo>
                      <a:lnTo>
                        <a:pt x="30" y="959"/>
                      </a:lnTo>
                      <a:lnTo>
                        <a:pt x="49" y="950"/>
                      </a:lnTo>
                      <a:lnTo>
                        <a:pt x="71" y="939"/>
                      </a:lnTo>
                      <a:lnTo>
                        <a:pt x="94" y="927"/>
                      </a:lnTo>
                      <a:lnTo>
                        <a:pt x="118" y="916"/>
                      </a:lnTo>
                      <a:lnTo>
                        <a:pt x="144" y="905"/>
                      </a:lnTo>
                      <a:lnTo>
                        <a:pt x="168" y="892"/>
                      </a:lnTo>
                      <a:lnTo>
                        <a:pt x="194" y="879"/>
                      </a:lnTo>
                      <a:lnTo>
                        <a:pt x="221" y="868"/>
                      </a:lnTo>
                      <a:lnTo>
                        <a:pt x="245" y="857"/>
                      </a:lnTo>
                      <a:lnTo>
                        <a:pt x="267" y="845"/>
                      </a:lnTo>
                      <a:lnTo>
                        <a:pt x="290" y="834"/>
                      </a:lnTo>
                      <a:lnTo>
                        <a:pt x="308" y="825"/>
                      </a:lnTo>
                      <a:lnTo>
                        <a:pt x="325" y="817"/>
                      </a:lnTo>
                      <a:lnTo>
                        <a:pt x="340" y="812"/>
                      </a:lnTo>
                      <a:close/>
                    </a:path>
                  </a:pathLst>
                </a:custGeom>
                <a:solidFill>
                  <a:srgbClr val="CDEEFF"/>
                </a:solidFill>
                <a:ln w="9525">
                  <a:noFill/>
                  <a:round/>
                  <a:headEnd/>
                  <a:tailEnd/>
                </a:ln>
              </p:spPr>
              <p:txBody>
                <a:bodyPr/>
                <a:lstStyle/>
                <a:p>
                  <a:endParaRPr lang="en-US"/>
                </a:p>
              </p:txBody>
            </p:sp>
          </p:grpSp>
          <p:sp>
            <p:nvSpPr>
              <p:cNvPr id="40085" name="AutoShape 708"/>
              <p:cNvSpPr>
                <a:spLocks noChangeAspect="1" noChangeArrowheads="1" noTextEdit="1"/>
              </p:cNvSpPr>
              <p:nvPr/>
            </p:nvSpPr>
            <p:spPr bwMode="auto">
              <a:xfrm>
                <a:off x="1104" y="1152"/>
                <a:ext cx="3207" cy="1369"/>
              </a:xfrm>
              <a:prstGeom prst="rect">
                <a:avLst/>
              </a:prstGeom>
              <a:noFill/>
              <a:ln w="9525">
                <a:noFill/>
                <a:miter lim="800000"/>
                <a:headEnd/>
                <a:tailEnd/>
              </a:ln>
            </p:spPr>
            <p:txBody>
              <a:bodyPr/>
              <a:lstStyle/>
              <a:p>
                <a:endParaRPr lang="en-US"/>
              </a:p>
            </p:txBody>
          </p:sp>
          <p:sp>
            <p:nvSpPr>
              <p:cNvPr id="40086" name="Freeform 709"/>
              <p:cNvSpPr>
                <a:spLocks/>
              </p:cNvSpPr>
              <p:nvPr/>
            </p:nvSpPr>
            <p:spPr bwMode="auto">
              <a:xfrm>
                <a:off x="3220" y="1152"/>
                <a:ext cx="445" cy="323"/>
              </a:xfrm>
              <a:custGeom>
                <a:avLst/>
                <a:gdLst>
                  <a:gd name="T0" fmla="*/ 445 w 445"/>
                  <a:gd name="T1" fmla="*/ 184 h 323"/>
                  <a:gd name="T2" fmla="*/ 320 w 445"/>
                  <a:gd name="T3" fmla="*/ 184 h 323"/>
                  <a:gd name="T4" fmla="*/ 320 w 445"/>
                  <a:gd name="T5" fmla="*/ 0 h 323"/>
                  <a:gd name="T6" fmla="*/ 0 w 445"/>
                  <a:gd name="T7" fmla="*/ 0 h 323"/>
                  <a:gd name="T8" fmla="*/ 0 w 445"/>
                  <a:gd name="T9" fmla="*/ 0 h 323"/>
                  <a:gd name="T10" fmla="*/ 33 w 445"/>
                  <a:gd name="T11" fmla="*/ 15 h 323"/>
                  <a:gd name="T12" fmla="*/ 65 w 445"/>
                  <a:gd name="T13" fmla="*/ 31 h 323"/>
                  <a:gd name="T14" fmla="*/ 97 w 445"/>
                  <a:gd name="T15" fmla="*/ 48 h 323"/>
                  <a:gd name="T16" fmla="*/ 128 w 445"/>
                  <a:gd name="T17" fmla="*/ 65 h 323"/>
                  <a:gd name="T18" fmla="*/ 159 w 445"/>
                  <a:gd name="T19" fmla="*/ 82 h 323"/>
                  <a:gd name="T20" fmla="*/ 189 w 445"/>
                  <a:gd name="T21" fmla="*/ 102 h 323"/>
                  <a:gd name="T22" fmla="*/ 219 w 445"/>
                  <a:gd name="T23" fmla="*/ 121 h 323"/>
                  <a:gd name="T24" fmla="*/ 246 w 445"/>
                  <a:gd name="T25" fmla="*/ 140 h 323"/>
                  <a:gd name="T26" fmla="*/ 273 w 445"/>
                  <a:gd name="T27" fmla="*/ 161 h 323"/>
                  <a:gd name="T28" fmla="*/ 301 w 445"/>
                  <a:gd name="T29" fmla="*/ 182 h 323"/>
                  <a:gd name="T30" fmla="*/ 327 w 445"/>
                  <a:gd name="T31" fmla="*/ 205 h 323"/>
                  <a:gd name="T32" fmla="*/ 353 w 445"/>
                  <a:gd name="T33" fmla="*/ 228 h 323"/>
                  <a:gd name="T34" fmla="*/ 377 w 445"/>
                  <a:gd name="T35" fmla="*/ 250 h 323"/>
                  <a:gd name="T36" fmla="*/ 400 w 445"/>
                  <a:gd name="T37" fmla="*/ 274 h 323"/>
                  <a:gd name="T38" fmla="*/ 422 w 445"/>
                  <a:gd name="T39" fmla="*/ 299 h 323"/>
                  <a:gd name="T40" fmla="*/ 445 w 445"/>
                  <a:gd name="T41" fmla="*/ 323 h 323"/>
                  <a:gd name="T42" fmla="*/ 445 w 445"/>
                  <a:gd name="T43" fmla="*/ 184 h 32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45"/>
                  <a:gd name="T67" fmla="*/ 0 h 323"/>
                  <a:gd name="T68" fmla="*/ 445 w 445"/>
                  <a:gd name="T69" fmla="*/ 323 h 32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45" h="323">
                    <a:moveTo>
                      <a:pt x="445" y="184"/>
                    </a:moveTo>
                    <a:lnTo>
                      <a:pt x="320" y="184"/>
                    </a:lnTo>
                    <a:lnTo>
                      <a:pt x="320" y="0"/>
                    </a:lnTo>
                    <a:lnTo>
                      <a:pt x="0" y="0"/>
                    </a:lnTo>
                    <a:lnTo>
                      <a:pt x="33" y="15"/>
                    </a:lnTo>
                    <a:lnTo>
                      <a:pt x="65" y="31"/>
                    </a:lnTo>
                    <a:lnTo>
                      <a:pt x="97" y="48"/>
                    </a:lnTo>
                    <a:lnTo>
                      <a:pt x="128" y="65"/>
                    </a:lnTo>
                    <a:lnTo>
                      <a:pt x="159" y="82"/>
                    </a:lnTo>
                    <a:lnTo>
                      <a:pt x="189" y="102"/>
                    </a:lnTo>
                    <a:lnTo>
                      <a:pt x="219" y="121"/>
                    </a:lnTo>
                    <a:lnTo>
                      <a:pt x="246" y="140"/>
                    </a:lnTo>
                    <a:lnTo>
                      <a:pt x="273" y="161"/>
                    </a:lnTo>
                    <a:lnTo>
                      <a:pt x="301" y="182"/>
                    </a:lnTo>
                    <a:lnTo>
                      <a:pt x="327" y="205"/>
                    </a:lnTo>
                    <a:lnTo>
                      <a:pt x="353" y="228"/>
                    </a:lnTo>
                    <a:lnTo>
                      <a:pt x="377" y="250"/>
                    </a:lnTo>
                    <a:lnTo>
                      <a:pt x="400" y="274"/>
                    </a:lnTo>
                    <a:lnTo>
                      <a:pt x="422" y="299"/>
                    </a:lnTo>
                    <a:lnTo>
                      <a:pt x="445" y="323"/>
                    </a:lnTo>
                    <a:lnTo>
                      <a:pt x="445" y="184"/>
                    </a:lnTo>
                    <a:close/>
                  </a:path>
                </a:pathLst>
              </a:custGeom>
              <a:solidFill>
                <a:schemeClr val="hlink"/>
              </a:solidFill>
              <a:ln w="9525">
                <a:noFill/>
                <a:round/>
                <a:headEnd/>
                <a:tailEnd/>
              </a:ln>
            </p:spPr>
            <p:txBody>
              <a:bodyPr/>
              <a:lstStyle/>
              <a:p>
                <a:endParaRPr lang="en-US"/>
              </a:p>
            </p:txBody>
          </p:sp>
          <p:sp>
            <p:nvSpPr>
              <p:cNvPr id="40087" name="Freeform 710"/>
              <p:cNvSpPr>
                <a:spLocks/>
              </p:cNvSpPr>
              <p:nvPr/>
            </p:nvSpPr>
            <p:spPr bwMode="auto">
              <a:xfrm>
                <a:off x="1104" y="1152"/>
                <a:ext cx="3207" cy="1343"/>
              </a:xfrm>
              <a:custGeom>
                <a:avLst/>
                <a:gdLst>
                  <a:gd name="T0" fmla="*/ 2779 w 3207"/>
                  <a:gd name="T1" fmla="*/ 783 h 1343"/>
                  <a:gd name="T2" fmla="*/ 2561 w 3207"/>
                  <a:gd name="T3" fmla="*/ 783 h 1343"/>
                  <a:gd name="T4" fmla="*/ 2561 w 3207"/>
                  <a:gd name="T5" fmla="*/ 323 h 1343"/>
                  <a:gd name="T6" fmla="*/ 2538 w 3207"/>
                  <a:gd name="T7" fmla="*/ 299 h 1343"/>
                  <a:gd name="T8" fmla="*/ 2516 w 3207"/>
                  <a:gd name="T9" fmla="*/ 274 h 1343"/>
                  <a:gd name="T10" fmla="*/ 2493 w 3207"/>
                  <a:gd name="T11" fmla="*/ 250 h 1343"/>
                  <a:gd name="T12" fmla="*/ 2469 w 3207"/>
                  <a:gd name="T13" fmla="*/ 228 h 1343"/>
                  <a:gd name="T14" fmla="*/ 2443 w 3207"/>
                  <a:gd name="T15" fmla="*/ 205 h 1343"/>
                  <a:gd name="T16" fmla="*/ 2417 w 3207"/>
                  <a:gd name="T17" fmla="*/ 182 h 1343"/>
                  <a:gd name="T18" fmla="*/ 2389 w 3207"/>
                  <a:gd name="T19" fmla="*/ 161 h 1343"/>
                  <a:gd name="T20" fmla="*/ 2362 w 3207"/>
                  <a:gd name="T21" fmla="*/ 140 h 1343"/>
                  <a:gd name="T22" fmla="*/ 2335 w 3207"/>
                  <a:gd name="T23" fmla="*/ 121 h 1343"/>
                  <a:gd name="T24" fmla="*/ 2305 w 3207"/>
                  <a:gd name="T25" fmla="*/ 102 h 1343"/>
                  <a:gd name="T26" fmla="*/ 2275 w 3207"/>
                  <a:gd name="T27" fmla="*/ 82 h 1343"/>
                  <a:gd name="T28" fmla="*/ 2244 w 3207"/>
                  <a:gd name="T29" fmla="*/ 65 h 1343"/>
                  <a:gd name="T30" fmla="*/ 2213 w 3207"/>
                  <a:gd name="T31" fmla="*/ 48 h 1343"/>
                  <a:gd name="T32" fmla="*/ 2181 w 3207"/>
                  <a:gd name="T33" fmla="*/ 31 h 1343"/>
                  <a:gd name="T34" fmla="*/ 2149 w 3207"/>
                  <a:gd name="T35" fmla="*/ 15 h 1343"/>
                  <a:gd name="T36" fmla="*/ 2116 w 3207"/>
                  <a:gd name="T37" fmla="*/ 0 h 1343"/>
                  <a:gd name="T38" fmla="*/ 2116 w 3207"/>
                  <a:gd name="T39" fmla="*/ 176 h 1343"/>
                  <a:gd name="T40" fmla="*/ 1992 w 3207"/>
                  <a:gd name="T41" fmla="*/ 176 h 1343"/>
                  <a:gd name="T42" fmla="*/ 1992 w 3207"/>
                  <a:gd name="T43" fmla="*/ 360 h 1343"/>
                  <a:gd name="T44" fmla="*/ 1971 w 3207"/>
                  <a:gd name="T45" fmla="*/ 360 h 1343"/>
                  <a:gd name="T46" fmla="*/ 1971 w 3207"/>
                  <a:gd name="T47" fmla="*/ 492 h 1343"/>
                  <a:gd name="T48" fmla="*/ 1798 w 3207"/>
                  <a:gd name="T49" fmla="*/ 492 h 1343"/>
                  <a:gd name="T50" fmla="*/ 1438 w 3207"/>
                  <a:gd name="T51" fmla="*/ 237 h 1343"/>
                  <a:gd name="T52" fmla="*/ 643 w 3207"/>
                  <a:gd name="T53" fmla="*/ 182 h 1343"/>
                  <a:gd name="T54" fmla="*/ 553 w 3207"/>
                  <a:gd name="T55" fmla="*/ 207 h 1343"/>
                  <a:gd name="T56" fmla="*/ 0 w 3207"/>
                  <a:gd name="T57" fmla="*/ 360 h 1343"/>
                  <a:gd name="T58" fmla="*/ 0 w 3207"/>
                  <a:gd name="T59" fmla="*/ 500 h 1343"/>
                  <a:gd name="T60" fmla="*/ 21 w 3207"/>
                  <a:gd name="T61" fmla="*/ 492 h 1343"/>
                  <a:gd name="T62" fmla="*/ 21 w 3207"/>
                  <a:gd name="T63" fmla="*/ 1343 h 1343"/>
                  <a:gd name="T64" fmla="*/ 330 w 3207"/>
                  <a:gd name="T65" fmla="*/ 1343 h 1343"/>
                  <a:gd name="T66" fmla="*/ 1444 w 3207"/>
                  <a:gd name="T67" fmla="*/ 1343 h 1343"/>
                  <a:gd name="T68" fmla="*/ 1480 w 3207"/>
                  <a:gd name="T69" fmla="*/ 1308 h 1343"/>
                  <a:gd name="T70" fmla="*/ 2047 w 3207"/>
                  <a:gd name="T71" fmla="*/ 1308 h 1343"/>
                  <a:gd name="T72" fmla="*/ 2123 w 3207"/>
                  <a:gd name="T73" fmla="*/ 1149 h 1343"/>
                  <a:gd name="T74" fmla="*/ 2520 w 3207"/>
                  <a:gd name="T75" fmla="*/ 1149 h 1343"/>
                  <a:gd name="T76" fmla="*/ 2520 w 3207"/>
                  <a:gd name="T77" fmla="*/ 1193 h 1343"/>
                  <a:gd name="T78" fmla="*/ 2738 w 3207"/>
                  <a:gd name="T79" fmla="*/ 1193 h 1343"/>
                  <a:gd name="T80" fmla="*/ 3186 w 3207"/>
                  <a:gd name="T81" fmla="*/ 1193 h 1343"/>
                  <a:gd name="T82" fmla="*/ 3186 w 3207"/>
                  <a:gd name="T83" fmla="*/ 896 h 1343"/>
                  <a:gd name="T84" fmla="*/ 3207 w 3207"/>
                  <a:gd name="T85" fmla="*/ 896 h 1343"/>
                  <a:gd name="T86" fmla="*/ 3207 w 3207"/>
                  <a:gd name="T87" fmla="*/ 783 h 1343"/>
                  <a:gd name="T88" fmla="*/ 2779 w 3207"/>
                  <a:gd name="T89" fmla="*/ 783 h 134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3207"/>
                  <a:gd name="T136" fmla="*/ 0 h 1343"/>
                  <a:gd name="T137" fmla="*/ 3207 w 3207"/>
                  <a:gd name="T138" fmla="*/ 1343 h 134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3207" h="1343">
                    <a:moveTo>
                      <a:pt x="2779" y="783"/>
                    </a:moveTo>
                    <a:lnTo>
                      <a:pt x="2561" y="783"/>
                    </a:lnTo>
                    <a:lnTo>
                      <a:pt x="2561" y="323"/>
                    </a:lnTo>
                    <a:lnTo>
                      <a:pt x="2538" y="299"/>
                    </a:lnTo>
                    <a:lnTo>
                      <a:pt x="2516" y="274"/>
                    </a:lnTo>
                    <a:lnTo>
                      <a:pt x="2493" y="250"/>
                    </a:lnTo>
                    <a:lnTo>
                      <a:pt x="2469" y="228"/>
                    </a:lnTo>
                    <a:lnTo>
                      <a:pt x="2443" y="205"/>
                    </a:lnTo>
                    <a:lnTo>
                      <a:pt x="2417" y="182"/>
                    </a:lnTo>
                    <a:lnTo>
                      <a:pt x="2389" y="161"/>
                    </a:lnTo>
                    <a:lnTo>
                      <a:pt x="2362" y="140"/>
                    </a:lnTo>
                    <a:lnTo>
                      <a:pt x="2335" y="121"/>
                    </a:lnTo>
                    <a:lnTo>
                      <a:pt x="2305" y="102"/>
                    </a:lnTo>
                    <a:lnTo>
                      <a:pt x="2275" y="82"/>
                    </a:lnTo>
                    <a:lnTo>
                      <a:pt x="2244" y="65"/>
                    </a:lnTo>
                    <a:lnTo>
                      <a:pt x="2213" y="48"/>
                    </a:lnTo>
                    <a:lnTo>
                      <a:pt x="2181" y="31"/>
                    </a:lnTo>
                    <a:lnTo>
                      <a:pt x="2149" y="15"/>
                    </a:lnTo>
                    <a:lnTo>
                      <a:pt x="2116" y="0"/>
                    </a:lnTo>
                    <a:lnTo>
                      <a:pt x="2116" y="176"/>
                    </a:lnTo>
                    <a:lnTo>
                      <a:pt x="1992" y="176"/>
                    </a:lnTo>
                    <a:lnTo>
                      <a:pt x="1992" y="360"/>
                    </a:lnTo>
                    <a:lnTo>
                      <a:pt x="1971" y="360"/>
                    </a:lnTo>
                    <a:lnTo>
                      <a:pt x="1971" y="492"/>
                    </a:lnTo>
                    <a:lnTo>
                      <a:pt x="1798" y="492"/>
                    </a:lnTo>
                    <a:lnTo>
                      <a:pt x="1438" y="237"/>
                    </a:lnTo>
                    <a:lnTo>
                      <a:pt x="643" y="182"/>
                    </a:lnTo>
                    <a:lnTo>
                      <a:pt x="553" y="207"/>
                    </a:lnTo>
                    <a:lnTo>
                      <a:pt x="0" y="360"/>
                    </a:lnTo>
                    <a:lnTo>
                      <a:pt x="0" y="500"/>
                    </a:lnTo>
                    <a:lnTo>
                      <a:pt x="21" y="492"/>
                    </a:lnTo>
                    <a:lnTo>
                      <a:pt x="21" y="1343"/>
                    </a:lnTo>
                    <a:lnTo>
                      <a:pt x="330" y="1343"/>
                    </a:lnTo>
                    <a:lnTo>
                      <a:pt x="1444" y="1343"/>
                    </a:lnTo>
                    <a:lnTo>
                      <a:pt x="1480" y="1308"/>
                    </a:lnTo>
                    <a:lnTo>
                      <a:pt x="2047" y="1308"/>
                    </a:lnTo>
                    <a:lnTo>
                      <a:pt x="2123" y="1149"/>
                    </a:lnTo>
                    <a:lnTo>
                      <a:pt x="2520" y="1149"/>
                    </a:lnTo>
                    <a:lnTo>
                      <a:pt x="2520" y="1193"/>
                    </a:lnTo>
                    <a:lnTo>
                      <a:pt x="2738" y="1193"/>
                    </a:lnTo>
                    <a:lnTo>
                      <a:pt x="3186" y="1193"/>
                    </a:lnTo>
                    <a:lnTo>
                      <a:pt x="3186" y="896"/>
                    </a:lnTo>
                    <a:lnTo>
                      <a:pt x="3207" y="896"/>
                    </a:lnTo>
                    <a:lnTo>
                      <a:pt x="3207" y="783"/>
                    </a:lnTo>
                    <a:lnTo>
                      <a:pt x="2779" y="783"/>
                    </a:lnTo>
                    <a:close/>
                  </a:path>
                </a:pathLst>
              </a:custGeom>
              <a:solidFill>
                <a:srgbClr val="6969CD"/>
              </a:solidFill>
              <a:ln w="9525">
                <a:noFill/>
                <a:round/>
                <a:headEnd/>
                <a:tailEnd/>
              </a:ln>
            </p:spPr>
            <p:txBody>
              <a:bodyPr/>
              <a:lstStyle/>
              <a:p>
                <a:endParaRPr lang="en-US"/>
              </a:p>
            </p:txBody>
          </p:sp>
          <p:sp>
            <p:nvSpPr>
              <p:cNvPr id="40088" name="Rectangle 711"/>
              <p:cNvSpPr>
                <a:spLocks noChangeArrowheads="1"/>
              </p:cNvSpPr>
              <p:nvPr/>
            </p:nvSpPr>
            <p:spPr bwMode="auto">
              <a:xfrm>
                <a:off x="3369" y="1380"/>
                <a:ext cx="58" cy="476"/>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089" name="Freeform 712"/>
              <p:cNvSpPr>
                <a:spLocks/>
              </p:cNvSpPr>
              <p:nvPr/>
            </p:nvSpPr>
            <p:spPr bwMode="auto">
              <a:xfrm>
                <a:off x="1682" y="1481"/>
                <a:ext cx="154" cy="180"/>
              </a:xfrm>
              <a:custGeom>
                <a:avLst/>
                <a:gdLst>
                  <a:gd name="T0" fmla="*/ 49 w 154"/>
                  <a:gd name="T1" fmla="*/ 139 h 180"/>
                  <a:gd name="T2" fmla="*/ 71 w 154"/>
                  <a:gd name="T3" fmla="*/ 180 h 180"/>
                  <a:gd name="T4" fmla="*/ 101 w 154"/>
                  <a:gd name="T5" fmla="*/ 141 h 180"/>
                  <a:gd name="T6" fmla="*/ 146 w 154"/>
                  <a:gd name="T7" fmla="*/ 141 h 180"/>
                  <a:gd name="T8" fmla="*/ 126 w 154"/>
                  <a:gd name="T9" fmla="*/ 92 h 180"/>
                  <a:gd name="T10" fmla="*/ 154 w 154"/>
                  <a:gd name="T11" fmla="*/ 46 h 180"/>
                  <a:gd name="T12" fmla="*/ 101 w 154"/>
                  <a:gd name="T13" fmla="*/ 47 h 180"/>
                  <a:gd name="T14" fmla="*/ 78 w 154"/>
                  <a:gd name="T15" fmla="*/ 0 h 180"/>
                  <a:gd name="T16" fmla="*/ 52 w 154"/>
                  <a:gd name="T17" fmla="*/ 49 h 180"/>
                  <a:gd name="T18" fmla="*/ 0 w 154"/>
                  <a:gd name="T19" fmla="*/ 49 h 180"/>
                  <a:gd name="T20" fmla="*/ 28 w 154"/>
                  <a:gd name="T21" fmla="*/ 92 h 180"/>
                  <a:gd name="T22" fmla="*/ 0 w 154"/>
                  <a:gd name="T23" fmla="*/ 139 h 180"/>
                  <a:gd name="T24" fmla="*/ 49 w 154"/>
                  <a:gd name="T25" fmla="*/ 139 h 18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4"/>
                  <a:gd name="T40" fmla="*/ 0 h 180"/>
                  <a:gd name="T41" fmla="*/ 154 w 154"/>
                  <a:gd name="T42" fmla="*/ 180 h 18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4" h="180">
                    <a:moveTo>
                      <a:pt x="49" y="139"/>
                    </a:moveTo>
                    <a:lnTo>
                      <a:pt x="71" y="180"/>
                    </a:lnTo>
                    <a:lnTo>
                      <a:pt x="101" y="141"/>
                    </a:lnTo>
                    <a:lnTo>
                      <a:pt x="146" y="141"/>
                    </a:lnTo>
                    <a:lnTo>
                      <a:pt x="126" y="92"/>
                    </a:lnTo>
                    <a:lnTo>
                      <a:pt x="154" y="46"/>
                    </a:lnTo>
                    <a:lnTo>
                      <a:pt x="101" y="47"/>
                    </a:lnTo>
                    <a:lnTo>
                      <a:pt x="78" y="0"/>
                    </a:lnTo>
                    <a:lnTo>
                      <a:pt x="52" y="49"/>
                    </a:lnTo>
                    <a:lnTo>
                      <a:pt x="0" y="49"/>
                    </a:lnTo>
                    <a:lnTo>
                      <a:pt x="28" y="92"/>
                    </a:lnTo>
                    <a:lnTo>
                      <a:pt x="0" y="139"/>
                    </a:lnTo>
                    <a:lnTo>
                      <a:pt x="49" y="139"/>
                    </a:lnTo>
                    <a:close/>
                  </a:path>
                </a:pathLst>
              </a:custGeom>
              <a:solidFill>
                <a:srgbClr val="FFFFFF"/>
              </a:solidFill>
              <a:ln w="9525">
                <a:noFill/>
                <a:round/>
                <a:headEnd/>
                <a:tailEnd/>
              </a:ln>
            </p:spPr>
            <p:txBody>
              <a:bodyPr/>
              <a:lstStyle/>
              <a:p>
                <a:endParaRPr lang="en-US"/>
              </a:p>
            </p:txBody>
          </p:sp>
          <p:sp>
            <p:nvSpPr>
              <p:cNvPr id="40090" name="Freeform 713"/>
              <p:cNvSpPr>
                <a:spLocks/>
              </p:cNvSpPr>
              <p:nvPr/>
            </p:nvSpPr>
            <p:spPr bwMode="auto">
              <a:xfrm>
                <a:off x="1723" y="1530"/>
                <a:ext cx="72" cy="84"/>
              </a:xfrm>
              <a:custGeom>
                <a:avLst/>
                <a:gdLst>
                  <a:gd name="T0" fmla="*/ 22 w 72"/>
                  <a:gd name="T1" fmla="*/ 64 h 84"/>
                  <a:gd name="T2" fmla="*/ 34 w 72"/>
                  <a:gd name="T3" fmla="*/ 84 h 84"/>
                  <a:gd name="T4" fmla="*/ 47 w 72"/>
                  <a:gd name="T5" fmla="*/ 64 h 84"/>
                  <a:gd name="T6" fmla="*/ 68 w 72"/>
                  <a:gd name="T7" fmla="*/ 64 h 84"/>
                  <a:gd name="T8" fmla="*/ 60 w 72"/>
                  <a:gd name="T9" fmla="*/ 42 h 84"/>
                  <a:gd name="T10" fmla="*/ 72 w 72"/>
                  <a:gd name="T11" fmla="*/ 21 h 84"/>
                  <a:gd name="T12" fmla="*/ 47 w 72"/>
                  <a:gd name="T13" fmla="*/ 21 h 84"/>
                  <a:gd name="T14" fmla="*/ 37 w 72"/>
                  <a:gd name="T15" fmla="*/ 0 h 84"/>
                  <a:gd name="T16" fmla="*/ 24 w 72"/>
                  <a:gd name="T17" fmla="*/ 22 h 84"/>
                  <a:gd name="T18" fmla="*/ 0 w 72"/>
                  <a:gd name="T19" fmla="*/ 22 h 84"/>
                  <a:gd name="T20" fmla="*/ 13 w 72"/>
                  <a:gd name="T21" fmla="*/ 42 h 84"/>
                  <a:gd name="T22" fmla="*/ 0 w 72"/>
                  <a:gd name="T23" fmla="*/ 64 h 84"/>
                  <a:gd name="T24" fmla="*/ 22 w 72"/>
                  <a:gd name="T25" fmla="*/ 64 h 8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2"/>
                  <a:gd name="T40" fmla="*/ 0 h 84"/>
                  <a:gd name="T41" fmla="*/ 72 w 72"/>
                  <a:gd name="T42" fmla="*/ 84 h 8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2" h="84">
                    <a:moveTo>
                      <a:pt x="22" y="64"/>
                    </a:moveTo>
                    <a:lnTo>
                      <a:pt x="34" y="84"/>
                    </a:lnTo>
                    <a:lnTo>
                      <a:pt x="47" y="64"/>
                    </a:lnTo>
                    <a:lnTo>
                      <a:pt x="68" y="64"/>
                    </a:lnTo>
                    <a:lnTo>
                      <a:pt x="60" y="42"/>
                    </a:lnTo>
                    <a:lnTo>
                      <a:pt x="72" y="21"/>
                    </a:lnTo>
                    <a:lnTo>
                      <a:pt x="47" y="21"/>
                    </a:lnTo>
                    <a:lnTo>
                      <a:pt x="37" y="0"/>
                    </a:lnTo>
                    <a:lnTo>
                      <a:pt x="24" y="22"/>
                    </a:lnTo>
                    <a:lnTo>
                      <a:pt x="0" y="22"/>
                    </a:lnTo>
                    <a:lnTo>
                      <a:pt x="13" y="42"/>
                    </a:lnTo>
                    <a:lnTo>
                      <a:pt x="0" y="64"/>
                    </a:lnTo>
                    <a:lnTo>
                      <a:pt x="22" y="64"/>
                    </a:lnTo>
                    <a:close/>
                  </a:path>
                </a:pathLst>
              </a:custGeom>
              <a:solidFill>
                <a:srgbClr val="6969CD"/>
              </a:solidFill>
              <a:ln w="9525">
                <a:noFill/>
                <a:round/>
                <a:headEnd/>
                <a:tailEnd/>
              </a:ln>
            </p:spPr>
            <p:txBody>
              <a:bodyPr/>
              <a:lstStyle/>
              <a:p>
                <a:endParaRPr lang="en-US"/>
              </a:p>
            </p:txBody>
          </p:sp>
          <p:sp>
            <p:nvSpPr>
              <p:cNvPr id="40091" name="Freeform 714"/>
              <p:cNvSpPr>
                <a:spLocks/>
              </p:cNvSpPr>
              <p:nvPr/>
            </p:nvSpPr>
            <p:spPr bwMode="auto">
              <a:xfrm>
                <a:off x="1623" y="1723"/>
                <a:ext cx="255" cy="798"/>
              </a:xfrm>
              <a:custGeom>
                <a:avLst/>
                <a:gdLst>
                  <a:gd name="T0" fmla="*/ 38 w 255"/>
                  <a:gd name="T1" fmla="*/ 798 h 798"/>
                  <a:gd name="T2" fmla="*/ 0 w 255"/>
                  <a:gd name="T3" fmla="*/ 798 h 798"/>
                  <a:gd name="T4" fmla="*/ 0 w 255"/>
                  <a:gd name="T5" fmla="*/ 0 h 798"/>
                  <a:gd name="T6" fmla="*/ 255 w 255"/>
                  <a:gd name="T7" fmla="*/ 0 h 798"/>
                  <a:gd name="T8" fmla="*/ 255 w 255"/>
                  <a:gd name="T9" fmla="*/ 782 h 798"/>
                  <a:gd name="T10" fmla="*/ 214 w 255"/>
                  <a:gd name="T11" fmla="*/ 782 h 798"/>
                  <a:gd name="T12" fmla="*/ 214 w 255"/>
                  <a:gd name="T13" fmla="*/ 33 h 798"/>
                  <a:gd name="T14" fmla="*/ 38 w 255"/>
                  <a:gd name="T15" fmla="*/ 33 h 798"/>
                  <a:gd name="T16" fmla="*/ 38 w 255"/>
                  <a:gd name="T17" fmla="*/ 798 h 7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5"/>
                  <a:gd name="T28" fmla="*/ 0 h 798"/>
                  <a:gd name="T29" fmla="*/ 255 w 255"/>
                  <a:gd name="T30" fmla="*/ 798 h 79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5" h="798">
                    <a:moveTo>
                      <a:pt x="38" y="798"/>
                    </a:moveTo>
                    <a:lnTo>
                      <a:pt x="0" y="798"/>
                    </a:lnTo>
                    <a:lnTo>
                      <a:pt x="0" y="0"/>
                    </a:lnTo>
                    <a:lnTo>
                      <a:pt x="255" y="0"/>
                    </a:lnTo>
                    <a:lnTo>
                      <a:pt x="255" y="782"/>
                    </a:lnTo>
                    <a:lnTo>
                      <a:pt x="214" y="782"/>
                    </a:lnTo>
                    <a:lnTo>
                      <a:pt x="214" y="33"/>
                    </a:lnTo>
                    <a:lnTo>
                      <a:pt x="38" y="33"/>
                    </a:lnTo>
                    <a:lnTo>
                      <a:pt x="38" y="798"/>
                    </a:lnTo>
                    <a:close/>
                  </a:path>
                </a:pathLst>
              </a:custGeom>
              <a:solidFill>
                <a:srgbClr val="FFFFFF"/>
              </a:solidFill>
              <a:ln w="9525">
                <a:noFill/>
                <a:round/>
                <a:headEnd/>
                <a:tailEnd/>
              </a:ln>
            </p:spPr>
            <p:txBody>
              <a:bodyPr/>
              <a:lstStyle/>
              <a:p>
                <a:endParaRPr lang="en-US"/>
              </a:p>
            </p:txBody>
          </p:sp>
          <p:sp>
            <p:nvSpPr>
              <p:cNvPr id="40092" name="Rectangle 715"/>
              <p:cNvSpPr>
                <a:spLocks noChangeArrowheads="1"/>
              </p:cNvSpPr>
              <p:nvPr/>
            </p:nvSpPr>
            <p:spPr bwMode="auto">
              <a:xfrm>
                <a:off x="1682" y="2172"/>
                <a:ext cx="47" cy="54"/>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093" name="Rectangle 716"/>
              <p:cNvSpPr>
                <a:spLocks noChangeArrowheads="1"/>
              </p:cNvSpPr>
              <p:nvPr/>
            </p:nvSpPr>
            <p:spPr bwMode="auto">
              <a:xfrm>
                <a:off x="1770" y="2172"/>
                <a:ext cx="48" cy="54"/>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094" name="Rectangle 717"/>
              <p:cNvSpPr>
                <a:spLocks noChangeArrowheads="1"/>
              </p:cNvSpPr>
              <p:nvPr/>
            </p:nvSpPr>
            <p:spPr bwMode="auto">
              <a:xfrm>
                <a:off x="1682" y="2266"/>
                <a:ext cx="47" cy="5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095" name="Rectangle 718"/>
              <p:cNvSpPr>
                <a:spLocks noChangeArrowheads="1"/>
              </p:cNvSpPr>
              <p:nvPr/>
            </p:nvSpPr>
            <p:spPr bwMode="auto">
              <a:xfrm>
                <a:off x="1770" y="2266"/>
                <a:ext cx="48" cy="5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096" name="Rectangle 719"/>
              <p:cNvSpPr>
                <a:spLocks noChangeArrowheads="1"/>
              </p:cNvSpPr>
              <p:nvPr/>
            </p:nvSpPr>
            <p:spPr bwMode="auto">
              <a:xfrm>
                <a:off x="1682" y="2361"/>
                <a:ext cx="47" cy="5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097" name="Rectangle 720"/>
              <p:cNvSpPr>
                <a:spLocks noChangeArrowheads="1"/>
              </p:cNvSpPr>
              <p:nvPr/>
            </p:nvSpPr>
            <p:spPr bwMode="auto">
              <a:xfrm>
                <a:off x="1770" y="2361"/>
                <a:ext cx="48" cy="5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098" name="Freeform 721"/>
              <p:cNvSpPr>
                <a:spLocks/>
              </p:cNvSpPr>
              <p:nvPr/>
            </p:nvSpPr>
            <p:spPr bwMode="auto">
              <a:xfrm>
                <a:off x="1674" y="1809"/>
                <a:ext cx="149" cy="13"/>
              </a:xfrm>
              <a:custGeom>
                <a:avLst/>
                <a:gdLst>
                  <a:gd name="T0" fmla="*/ 149 w 149"/>
                  <a:gd name="T1" fmla="*/ 13 h 13"/>
                  <a:gd name="T2" fmla="*/ 149 w 149"/>
                  <a:gd name="T3" fmla="*/ 0 h 13"/>
                  <a:gd name="T4" fmla="*/ 0 w 149"/>
                  <a:gd name="T5" fmla="*/ 2 h 13"/>
                  <a:gd name="T6" fmla="*/ 0 w 149"/>
                  <a:gd name="T7" fmla="*/ 13 h 13"/>
                  <a:gd name="T8" fmla="*/ 149 w 149"/>
                  <a:gd name="T9" fmla="*/ 13 h 13"/>
                  <a:gd name="T10" fmla="*/ 0 60000 65536"/>
                  <a:gd name="T11" fmla="*/ 0 60000 65536"/>
                  <a:gd name="T12" fmla="*/ 0 60000 65536"/>
                  <a:gd name="T13" fmla="*/ 0 60000 65536"/>
                  <a:gd name="T14" fmla="*/ 0 60000 65536"/>
                  <a:gd name="T15" fmla="*/ 0 w 149"/>
                  <a:gd name="T16" fmla="*/ 0 h 13"/>
                  <a:gd name="T17" fmla="*/ 149 w 149"/>
                  <a:gd name="T18" fmla="*/ 13 h 13"/>
                </a:gdLst>
                <a:ahLst/>
                <a:cxnLst>
                  <a:cxn ang="T10">
                    <a:pos x="T0" y="T1"/>
                  </a:cxn>
                  <a:cxn ang="T11">
                    <a:pos x="T2" y="T3"/>
                  </a:cxn>
                  <a:cxn ang="T12">
                    <a:pos x="T4" y="T5"/>
                  </a:cxn>
                  <a:cxn ang="T13">
                    <a:pos x="T6" y="T7"/>
                  </a:cxn>
                  <a:cxn ang="T14">
                    <a:pos x="T8" y="T9"/>
                  </a:cxn>
                </a:cxnLst>
                <a:rect l="T15" t="T16" r="T17" b="T18"/>
                <a:pathLst>
                  <a:path w="149" h="13">
                    <a:moveTo>
                      <a:pt x="149" y="13"/>
                    </a:moveTo>
                    <a:lnTo>
                      <a:pt x="149" y="0"/>
                    </a:lnTo>
                    <a:lnTo>
                      <a:pt x="0" y="2"/>
                    </a:lnTo>
                    <a:lnTo>
                      <a:pt x="0" y="13"/>
                    </a:lnTo>
                    <a:lnTo>
                      <a:pt x="149" y="13"/>
                    </a:lnTo>
                    <a:close/>
                  </a:path>
                </a:pathLst>
              </a:custGeom>
              <a:solidFill>
                <a:srgbClr val="FFFFFF"/>
              </a:solidFill>
              <a:ln w="9525">
                <a:noFill/>
                <a:round/>
                <a:headEnd/>
                <a:tailEnd/>
              </a:ln>
            </p:spPr>
            <p:txBody>
              <a:bodyPr/>
              <a:lstStyle/>
              <a:p>
                <a:endParaRPr lang="en-US"/>
              </a:p>
            </p:txBody>
          </p:sp>
          <p:sp>
            <p:nvSpPr>
              <p:cNvPr id="40099" name="Rectangle 722"/>
              <p:cNvSpPr>
                <a:spLocks noChangeArrowheads="1"/>
              </p:cNvSpPr>
              <p:nvPr/>
            </p:nvSpPr>
            <p:spPr bwMode="auto">
              <a:xfrm>
                <a:off x="1674" y="1856"/>
                <a:ext cx="147" cy="11"/>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00" name="Rectangle 723"/>
              <p:cNvSpPr>
                <a:spLocks noChangeArrowheads="1"/>
              </p:cNvSpPr>
              <p:nvPr/>
            </p:nvSpPr>
            <p:spPr bwMode="auto">
              <a:xfrm>
                <a:off x="1674" y="1901"/>
                <a:ext cx="147" cy="11"/>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01" name="Rectangle 724"/>
              <p:cNvSpPr>
                <a:spLocks noChangeArrowheads="1"/>
              </p:cNvSpPr>
              <p:nvPr/>
            </p:nvSpPr>
            <p:spPr bwMode="auto">
              <a:xfrm>
                <a:off x="1674" y="1946"/>
                <a:ext cx="147" cy="12"/>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02" name="Freeform 725"/>
              <p:cNvSpPr>
                <a:spLocks/>
              </p:cNvSpPr>
              <p:nvPr/>
            </p:nvSpPr>
            <p:spPr bwMode="auto">
              <a:xfrm>
                <a:off x="1674" y="1991"/>
                <a:ext cx="147" cy="13"/>
              </a:xfrm>
              <a:custGeom>
                <a:avLst/>
                <a:gdLst>
                  <a:gd name="T0" fmla="*/ 147 w 147"/>
                  <a:gd name="T1" fmla="*/ 13 h 13"/>
                  <a:gd name="T2" fmla="*/ 147 w 147"/>
                  <a:gd name="T3" fmla="*/ 2 h 13"/>
                  <a:gd name="T4" fmla="*/ 0 w 147"/>
                  <a:gd name="T5" fmla="*/ 0 h 13"/>
                  <a:gd name="T6" fmla="*/ 0 w 147"/>
                  <a:gd name="T7" fmla="*/ 13 h 13"/>
                  <a:gd name="T8" fmla="*/ 147 w 147"/>
                  <a:gd name="T9" fmla="*/ 13 h 13"/>
                  <a:gd name="T10" fmla="*/ 0 60000 65536"/>
                  <a:gd name="T11" fmla="*/ 0 60000 65536"/>
                  <a:gd name="T12" fmla="*/ 0 60000 65536"/>
                  <a:gd name="T13" fmla="*/ 0 60000 65536"/>
                  <a:gd name="T14" fmla="*/ 0 60000 65536"/>
                  <a:gd name="T15" fmla="*/ 0 w 147"/>
                  <a:gd name="T16" fmla="*/ 0 h 13"/>
                  <a:gd name="T17" fmla="*/ 147 w 147"/>
                  <a:gd name="T18" fmla="*/ 13 h 13"/>
                </a:gdLst>
                <a:ahLst/>
                <a:cxnLst>
                  <a:cxn ang="T10">
                    <a:pos x="T0" y="T1"/>
                  </a:cxn>
                  <a:cxn ang="T11">
                    <a:pos x="T2" y="T3"/>
                  </a:cxn>
                  <a:cxn ang="T12">
                    <a:pos x="T4" y="T5"/>
                  </a:cxn>
                  <a:cxn ang="T13">
                    <a:pos x="T6" y="T7"/>
                  </a:cxn>
                  <a:cxn ang="T14">
                    <a:pos x="T8" y="T9"/>
                  </a:cxn>
                </a:cxnLst>
                <a:rect l="T15" t="T16" r="T17" b="T18"/>
                <a:pathLst>
                  <a:path w="147" h="13">
                    <a:moveTo>
                      <a:pt x="147" y="13"/>
                    </a:moveTo>
                    <a:lnTo>
                      <a:pt x="147" y="2"/>
                    </a:lnTo>
                    <a:lnTo>
                      <a:pt x="0" y="0"/>
                    </a:lnTo>
                    <a:lnTo>
                      <a:pt x="0" y="13"/>
                    </a:lnTo>
                    <a:lnTo>
                      <a:pt x="147" y="13"/>
                    </a:lnTo>
                    <a:close/>
                  </a:path>
                </a:pathLst>
              </a:custGeom>
              <a:solidFill>
                <a:srgbClr val="FFFFFF"/>
              </a:solidFill>
              <a:ln w="9525">
                <a:noFill/>
                <a:round/>
                <a:headEnd/>
                <a:tailEnd/>
              </a:ln>
            </p:spPr>
            <p:txBody>
              <a:bodyPr/>
              <a:lstStyle/>
              <a:p>
                <a:endParaRPr lang="en-US"/>
              </a:p>
            </p:txBody>
          </p:sp>
          <p:sp>
            <p:nvSpPr>
              <p:cNvPr id="40103" name="Freeform 726"/>
              <p:cNvSpPr>
                <a:spLocks/>
              </p:cNvSpPr>
              <p:nvPr/>
            </p:nvSpPr>
            <p:spPr bwMode="auto">
              <a:xfrm>
                <a:off x="1674" y="2037"/>
                <a:ext cx="147" cy="13"/>
              </a:xfrm>
              <a:custGeom>
                <a:avLst/>
                <a:gdLst>
                  <a:gd name="T0" fmla="*/ 147 w 147"/>
                  <a:gd name="T1" fmla="*/ 11 h 13"/>
                  <a:gd name="T2" fmla="*/ 147 w 147"/>
                  <a:gd name="T3" fmla="*/ 0 h 13"/>
                  <a:gd name="T4" fmla="*/ 0 w 147"/>
                  <a:gd name="T5" fmla="*/ 0 h 13"/>
                  <a:gd name="T6" fmla="*/ 0 w 147"/>
                  <a:gd name="T7" fmla="*/ 13 h 13"/>
                  <a:gd name="T8" fmla="*/ 147 w 147"/>
                  <a:gd name="T9" fmla="*/ 11 h 13"/>
                  <a:gd name="T10" fmla="*/ 0 60000 65536"/>
                  <a:gd name="T11" fmla="*/ 0 60000 65536"/>
                  <a:gd name="T12" fmla="*/ 0 60000 65536"/>
                  <a:gd name="T13" fmla="*/ 0 60000 65536"/>
                  <a:gd name="T14" fmla="*/ 0 60000 65536"/>
                  <a:gd name="T15" fmla="*/ 0 w 147"/>
                  <a:gd name="T16" fmla="*/ 0 h 13"/>
                  <a:gd name="T17" fmla="*/ 147 w 147"/>
                  <a:gd name="T18" fmla="*/ 13 h 13"/>
                </a:gdLst>
                <a:ahLst/>
                <a:cxnLst>
                  <a:cxn ang="T10">
                    <a:pos x="T0" y="T1"/>
                  </a:cxn>
                  <a:cxn ang="T11">
                    <a:pos x="T2" y="T3"/>
                  </a:cxn>
                  <a:cxn ang="T12">
                    <a:pos x="T4" y="T5"/>
                  </a:cxn>
                  <a:cxn ang="T13">
                    <a:pos x="T6" y="T7"/>
                  </a:cxn>
                  <a:cxn ang="T14">
                    <a:pos x="T8" y="T9"/>
                  </a:cxn>
                </a:cxnLst>
                <a:rect l="T15" t="T16" r="T17" b="T18"/>
                <a:pathLst>
                  <a:path w="147" h="13">
                    <a:moveTo>
                      <a:pt x="147" y="11"/>
                    </a:moveTo>
                    <a:lnTo>
                      <a:pt x="147" y="0"/>
                    </a:lnTo>
                    <a:lnTo>
                      <a:pt x="0" y="0"/>
                    </a:lnTo>
                    <a:lnTo>
                      <a:pt x="0" y="13"/>
                    </a:lnTo>
                    <a:lnTo>
                      <a:pt x="147" y="11"/>
                    </a:lnTo>
                    <a:close/>
                  </a:path>
                </a:pathLst>
              </a:custGeom>
              <a:solidFill>
                <a:srgbClr val="FFFFFF"/>
              </a:solidFill>
              <a:ln w="9525">
                <a:noFill/>
                <a:round/>
                <a:headEnd/>
                <a:tailEnd/>
              </a:ln>
            </p:spPr>
            <p:txBody>
              <a:bodyPr/>
              <a:lstStyle/>
              <a:p>
                <a:endParaRPr lang="en-US"/>
              </a:p>
            </p:txBody>
          </p:sp>
          <p:sp>
            <p:nvSpPr>
              <p:cNvPr id="40104" name="Rectangle 727"/>
              <p:cNvSpPr>
                <a:spLocks noChangeArrowheads="1"/>
              </p:cNvSpPr>
              <p:nvPr/>
            </p:nvSpPr>
            <p:spPr bwMode="auto">
              <a:xfrm>
                <a:off x="1674" y="2082"/>
                <a:ext cx="147" cy="1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05" name="Freeform 728"/>
              <p:cNvSpPr>
                <a:spLocks/>
              </p:cNvSpPr>
              <p:nvPr/>
            </p:nvSpPr>
            <p:spPr bwMode="auto">
              <a:xfrm>
                <a:off x="2555" y="1899"/>
                <a:ext cx="578" cy="23"/>
              </a:xfrm>
              <a:custGeom>
                <a:avLst/>
                <a:gdLst>
                  <a:gd name="T0" fmla="*/ 0 w 578"/>
                  <a:gd name="T1" fmla="*/ 4 h 23"/>
                  <a:gd name="T2" fmla="*/ 0 w 578"/>
                  <a:gd name="T3" fmla="*/ 23 h 23"/>
                  <a:gd name="T4" fmla="*/ 578 w 578"/>
                  <a:gd name="T5" fmla="*/ 23 h 23"/>
                  <a:gd name="T6" fmla="*/ 578 w 578"/>
                  <a:gd name="T7" fmla="*/ 0 h 23"/>
                  <a:gd name="T8" fmla="*/ 0 w 578"/>
                  <a:gd name="T9" fmla="*/ 4 h 23"/>
                  <a:gd name="T10" fmla="*/ 0 60000 65536"/>
                  <a:gd name="T11" fmla="*/ 0 60000 65536"/>
                  <a:gd name="T12" fmla="*/ 0 60000 65536"/>
                  <a:gd name="T13" fmla="*/ 0 60000 65536"/>
                  <a:gd name="T14" fmla="*/ 0 60000 65536"/>
                  <a:gd name="T15" fmla="*/ 0 w 578"/>
                  <a:gd name="T16" fmla="*/ 0 h 23"/>
                  <a:gd name="T17" fmla="*/ 578 w 578"/>
                  <a:gd name="T18" fmla="*/ 23 h 23"/>
                </a:gdLst>
                <a:ahLst/>
                <a:cxnLst>
                  <a:cxn ang="T10">
                    <a:pos x="T0" y="T1"/>
                  </a:cxn>
                  <a:cxn ang="T11">
                    <a:pos x="T2" y="T3"/>
                  </a:cxn>
                  <a:cxn ang="T12">
                    <a:pos x="T4" y="T5"/>
                  </a:cxn>
                  <a:cxn ang="T13">
                    <a:pos x="T6" y="T7"/>
                  </a:cxn>
                  <a:cxn ang="T14">
                    <a:pos x="T8" y="T9"/>
                  </a:cxn>
                </a:cxnLst>
                <a:rect l="T15" t="T16" r="T17" b="T18"/>
                <a:pathLst>
                  <a:path w="578" h="23">
                    <a:moveTo>
                      <a:pt x="0" y="4"/>
                    </a:moveTo>
                    <a:lnTo>
                      <a:pt x="0" y="23"/>
                    </a:lnTo>
                    <a:lnTo>
                      <a:pt x="578" y="23"/>
                    </a:lnTo>
                    <a:lnTo>
                      <a:pt x="578" y="0"/>
                    </a:lnTo>
                    <a:lnTo>
                      <a:pt x="0" y="4"/>
                    </a:lnTo>
                    <a:close/>
                  </a:path>
                </a:pathLst>
              </a:custGeom>
              <a:solidFill>
                <a:srgbClr val="FFFFFF"/>
              </a:solidFill>
              <a:ln w="9525">
                <a:noFill/>
                <a:round/>
                <a:headEnd/>
                <a:tailEnd/>
              </a:ln>
            </p:spPr>
            <p:txBody>
              <a:bodyPr/>
              <a:lstStyle/>
              <a:p>
                <a:endParaRPr lang="en-US"/>
              </a:p>
            </p:txBody>
          </p:sp>
          <p:sp>
            <p:nvSpPr>
              <p:cNvPr id="40106" name="Freeform 729"/>
              <p:cNvSpPr>
                <a:spLocks/>
              </p:cNvSpPr>
              <p:nvPr/>
            </p:nvSpPr>
            <p:spPr bwMode="auto">
              <a:xfrm>
                <a:off x="3888" y="1979"/>
                <a:ext cx="397" cy="22"/>
              </a:xfrm>
              <a:custGeom>
                <a:avLst/>
                <a:gdLst>
                  <a:gd name="T0" fmla="*/ 397 w 397"/>
                  <a:gd name="T1" fmla="*/ 0 h 22"/>
                  <a:gd name="T2" fmla="*/ 0 w 397"/>
                  <a:gd name="T3" fmla="*/ 1 h 22"/>
                  <a:gd name="T4" fmla="*/ 0 w 397"/>
                  <a:gd name="T5" fmla="*/ 6 h 22"/>
                  <a:gd name="T6" fmla="*/ 1 w 397"/>
                  <a:gd name="T7" fmla="*/ 11 h 22"/>
                  <a:gd name="T8" fmla="*/ 1 w 397"/>
                  <a:gd name="T9" fmla="*/ 17 h 22"/>
                  <a:gd name="T10" fmla="*/ 1 w 397"/>
                  <a:gd name="T11" fmla="*/ 22 h 22"/>
                  <a:gd name="T12" fmla="*/ 397 w 397"/>
                  <a:gd name="T13" fmla="*/ 22 h 22"/>
                  <a:gd name="T14" fmla="*/ 397 w 397"/>
                  <a:gd name="T15" fmla="*/ 0 h 22"/>
                  <a:gd name="T16" fmla="*/ 0 60000 65536"/>
                  <a:gd name="T17" fmla="*/ 0 60000 65536"/>
                  <a:gd name="T18" fmla="*/ 0 60000 65536"/>
                  <a:gd name="T19" fmla="*/ 0 60000 65536"/>
                  <a:gd name="T20" fmla="*/ 0 60000 65536"/>
                  <a:gd name="T21" fmla="*/ 0 60000 65536"/>
                  <a:gd name="T22" fmla="*/ 0 60000 65536"/>
                  <a:gd name="T23" fmla="*/ 0 60000 65536"/>
                  <a:gd name="T24" fmla="*/ 0 w 397"/>
                  <a:gd name="T25" fmla="*/ 0 h 22"/>
                  <a:gd name="T26" fmla="*/ 397 w 397"/>
                  <a:gd name="T27" fmla="*/ 22 h 2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97" h="22">
                    <a:moveTo>
                      <a:pt x="397" y="0"/>
                    </a:moveTo>
                    <a:lnTo>
                      <a:pt x="0" y="1"/>
                    </a:lnTo>
                    <a:lnTo>
                      <a:pt x="0" y="6"/>
                    </a:lnTo>
                    <a:lnTo>
                      <a:pt x="1" y="11"/>
                    </a:lnTo>
                    <a:lnTo>
                      <a:pt x="1" y="17"/>
                    </a:lnTo>
                    <a:lnTo>
                      <a:pt x="1" y="22"/>
                    </a:lnTo>
                    <a:lnTo>
                      <a:pt x="397" y="22"/>
                    </a:lnTo>
                    <a:lnTo>
                      <a:pt x="397" y="0"/>
                    </a:lnTo>
                    <a:close/>
                  </a:path>
                </a:pathLst>
              </a:custGeom>
              <a:solidFill>
                <a:srgbClr val="FFFFFF"/>
              </a:solidFill>
              <a:ln w="9525">
                <a:noFill/>
                <a:round/>
                <a:headEnd/>
                <a:tailEnd/>
              </a:ln>
            </p:spPr>
            <p:txBody>
              <a:bodyPr/>
              <a:lstStyle/>
              <a:p>
                <a:endParaRPr lang="en-US"/>
              </a:p>
            </p:txBody>
          </p:sp>
          <p:sp>
            <p:nvSpPr>
              <p:cNvPr id="40107" name="Freeform 730"/>
              <p:cNvSpPr>
                <a:spLocks/>
              </p:cNvSpPr>
              <p:nvPr/>
            </p:nvSpPr>
            <p:spPr bwMode="auto">
              <a:xfrm>
                <a:off x="3256" y="1980"/>
                <a:ext cx="633" cy="21"/>
              </a:xfrm>
              <a:custGeom>
                <a:avLst/>
                <a:gdLst>
                  <a:gd name="T0" fmla="*/ 0 w 633"/>
                  <a:gd name="T1" fmla="*/ 2 h 21"/>
                  <a:gd name="T2" fmla="*/ 0 w 633"/>
                  <a:gd name="T3" fmla="*/ 21 h 21"/>
                  <a:gd name="T4" fmla="*/ 633 w 633"/>
                  <a:gd name="T5" fmla="*/ 21 h 21"/>
                  <a:gd name="T6" fmla="*/ 633 w 633"/>
                  <a:gd name="T7" fmla="*/ 16 h 21"/>
                  <a:gd name="T8" fmla="*/ 633 w 633"/>
                  <a:gd name="T9" fmla="*/ 10 h 21"/>
                  <a:gd name="T10" fmla="*/ 632 w 633"/>
                  <a:gd name="T11" fmla="*/ 5 h 21"/>
                  <a:gd name="T12" fmla="*/ 632 w 633"/>
                  <a:gd name="T13" fmla="*/ 0 h 21"/>
                  <a:gd name="T14" fmla="*/ 0 w 633"/>
                  <a:gd name="T15" fmla="*/ 2 h 21"/>
                  <a:gd name="T16" fmla="*/ 0 60000 65536"/>
                  <a:gd name="T17" fmla="*/ 0 60000 65536"/>
                  <a:gd name="T18" fmla="*/ 0 60000 65536"/>
                  <a:gd name="T19" fmla="*/ 0 60000 65536"/>
                  <a:gd name="T20" fmla="*/ 0 60000 65536"/>
                  <a:gd name="T21" fmla="*/ 0 60000 65536"/>
                  <a:gd name="T22" fmla="*/ 0 60000 65536"/>
                  <a:gd name="T23" fmla="*/ 0 60000 65536"/>
                  <a:gd name="T24" fmla="*/ 0 w 633"/>
                  <a:gd name="T25" fmla="*/ 0 h 21"/>
                  <a:gd name="T26" fmla="*/ 633 w 633"/>
                  <a:gd name="T27" fmla="*/ 21 h 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33" h="21">
                    <a:moveTo>
                      <a:pt x="0" y="2"/>
                    </a:moveTo>
                    <a:lnTo>
                      <a:pt x="0" y="21"/>
                    </a:lnTo>
                    <a:lnTo>
                      <a:pt x="633" y="21"/>
                    </a:lnTo>
                    <a:lnTo>
                      <a:pt x="633" y="16"/>
                    </a:lnTo>
                    <a:lnTo>
                      <a:pt x="633" y="10"/>
                    </a:lnTo>
                    <a:lnTo>
                      <a:pt x="632" y="5"/>
                    </a:lnTo>
                    <a:lnTo>
                      <a:pt x="632" y="0"/>
                    </a:lnTo>
                    <a:lnTo>
                      <a:pt x="0" y="2"/>
                    </a:lnTo>
                    <a:close/>
                  </a:path>
                </a:pathLst>
              </a:custGeom>
              <a:solidFill>
                <a:srgbClr val="FFFFFF"/>
              </a:solidFill>
              <a:ln w="9525">
                <a:noFill/>
                <a:round/>
                <a:headEnd/>
                <a:tailEnd/>
              </a:ln>
            </p:spPr>
            <p:txBody>
              <a:bodyPr/>
              <a:lstStyle/>
              <a:p>
                <a:endParaRPr lang="en-US"/>
              </a:p>
            </p:txBody>
          </p:sp>
          <p:sp>
            <p:nvSpPr>
              <p:cNvPr id="40108" name="Freeform 731"/>
              <p:cNvSpPr>
                <a:spLocks/>
              </p:cNvSpPr>
              <p:nvPr/>
            </p:nvSpPr>
            <p:spPr bwMode="auto">
              <a:xfrm>
                <a:off x="2552" y="1961"/>
                <a:ext cx="139" cy="462"/>
              </a:xfrm>
              <a:custGeom>
                <a:avLst/>
                <a:gdLst>
                  <a:gd name="T0" fmla="*/ 0 w 139"/>
                  <a:gd name="T1" fmla="*/ 0 h 462"/>
                  <a:gd name="T2" fmla="*/ 0 w 139"/>
                  <a:gd name="T3" fmla="*/ 462 h 462"/>
                  <a:gd name="T4" fmla="*/ 139 w 139"/>
                  <a:gd name="T5" fmla="*/ 462 h 462"/>
                  <a:gd name="T6" fmla="*/ 0 w 139"/>
                  <a:gd name="T7" fmla="*/ 0 h 462"/>
                  <a:gd name="T8" fmla="*/ 0 60000 65536"/>
                  <a:gd name="T9" fmla="*/ 0 60000 65536"/>
                  <a:gd name="T10" fmla="*/ 0 60000 65536"/>
                  <a:gd name="T11" fmla="*/ 0 60000 65536"/>
                  <a:gd name="T12" fmla="*/ 0 w 139"/>
                  <a:gd name="T13" fmla="*/ 0 h 462"/>
                  <a:gd name="T14" fmla="*/ 139 w 139"/>
                  <a:gd name="T15" fmla="*/ 462 h 462"/>
                </a:gdLst>
                <a:ahLst/>
                <a:cxnLst>
                  <a:cxn ang="T8">
                    <a:pos x="T0" y="T1"/>
                  </a:cxn>
                  <a:cxn ang="T9">
                    <a:pos x="T2" y="T3"/>
                  </a:cxn>
                  <a:cxn ang="T10">
                    <a:pos x="T4" y="T5"/>
                  </a:cxn>
                  <a:cxn ang="T11">
                    <a:pos x="T6" y="T7"/>
                  </a:cxn>
                </a:cxnLst>
                <a:rect l="T12" t="T13" r="T14" b="T15"/>
                <a:pathLst>
                  <a:path w="139" h="462">
                    <a:moveTo>
                      <a:pt x="0" y="0"/>
                    </a:moveTo>
                    <a:lnTo>
                      <a:pt x="0" y="462"/>
                    </a:lnTo>
                    <a:lnTo>
                      <a:pt x="139" y="462"/>
                    </a:lnTo>
                    <a:lnTo>
                      <a:pt x="0" y="0"/>
                    </a:lnTo>
                    <a:close/>
                  </a:path>
                </a:pathLst>
              </a:custGeom>
              <a:solidFill>
                <a:srgbClr val="FFFFFF"/>
              </a:solidFill>
              <a:ln w="9525">
                <a:noFill/>
                <a:round/>
                <a:headEnd/>
                <a:tailEnd/>
              </a:ln>
            </p:spPr>
            <p:txBody>
              <a:bodyPr/>
              <a:lstStyle/>
              <a:p>
                <a:endParaRPr lang="en-US"/>
              </a:p>
            </p:txBody>
          </p:sp>
          <p:sp>
            <p:nvSpPr>
              <p:cNvPr id="40109" name="Rectangle 732"/>
              <p:cNvSpPr>
                <a:spLocks noChangeArrowheads="1"/>
              </p:cNvSpPr>
              <p:nvPr/>
            </p:nvSpPr>
            <p:spPr bwMode="auto">
              <a:xfrm>
                <a:off x="2870" y="1709"/>
                <a:ext cx="291" cy="18"/>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10" name="Rectangle 733"/>
              <p:cNvSpPr>
                <a:spLocks noChangeArrowheads="1"/>
              </p:cNvSpPr>
              <p:nvPr/>
            </p:nvSpPr>
            <p:spPr bwMode="auto">
              <a:xfrm>
                <a:off x="3141" y="1386"/>
                <a:ext cx="154" cy="18"/>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11" name="Rectangle 734"/>
              <p:cNvSpPr>
                <a:spLocks noChangeArrowheads="1"/>
              </p:cNvSpPr>
              <p:nvPr/>
            </p:nvSpPr>
            <p:spPr bwMode="auto">
              <a:xfrm>
                <a:off x="3128" y="1562"/>
                <a:ext cx="28" cy="18"/>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12" name="Rectangle 735"/>
              <p:cNvSpPr>
                <a:spLocks noChangeArrowheads="1"/>
              </p:cNvSpPr>
              <p:nvPr/>
            </p:nvSpPr>
            <p:spPr bwMode="auto">
              <a:xfrm>
                <a:off x="3295" y="1439"/>
                <a:ext cx="14" cy="528"/>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13" name="Rectangle 736"/>
              <p:cNvSpPr>
                <a:spLocks noChangeArrowheads="1"/>
              </p:cNvSpPr>
              <p:nvPr/>
            </p:nvSpPr>
            <p:spPr bwMode="auto">
              <a:xfrm>
                <a:off x="3477" y="1439"/>
                <a:ext cx="13" cy="528"/>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14" name="Freeform 737"/>
              <p:cNvSpPr>
                <a:spLocks/>
              </p:cNvSpPr>
              <p:nvPr/>
            </p:nvSpPr>
            <p:spPr bwMode="auto">
              <a:xfrm>
                <a:off x="3379" y="1386"/>
                <a:ext cx="40" cy="53"/>
              </a:xfrm>
              <a:custGeom>
                <a:avLst/>
                <a:gdLst>
                  <a:gd name="T0" fmla="*/ 19 w 40"/>
                  <a:gd name="T1" fmla="*/ 53 h 53"/>
                  <a:gd name="T2" fmla="*/ 27 w 40"/>
                  <a:gd name="T3" fmla="*/ 52 h 53"/>
                  <a:gd name="T4" fmla="*/ 35 w 40"/>
                  <a:gd name="T5" fmla="*/ 45 h 53"/>
                  <a:gd name="T6" fmla="*/ 39 w 40"/>
                  <a:gd name="T7" fmla="*/ 37 h 53"/>
                  <a:gd name="T8" fmla="*/ 40 w 40"/>
                  <a:gd name="T9" fmla="*/ 28 h 53"/>
                  <a:gd name="T10" fmla="*/ 39 w 40"/>
                  <a:gd name="T11" fmla="*/ 18 h 53"/>
                  <a:gd name="T12" fmla="*/ 35 w 40"/>
                  <a:gd name="T13" fmla="*/ 8 h 53"/>
                  <a:gd name="T14" fmla="*/ 27 w 40"/>
                  <a:gd name="T15" fmla="*/ 2 h 53"/>
                  <a:gd name="T16" fmla="*/ 19 w 40"/>
                  <a:gd name="T17" fmla="*/ 0 h 53"/>
                  <a:gd name="T18" fmla="*/ 11 w 40"/>
                  <a:gd name="T19" fmla="*/ 2 h 53"/>
                  <a:gd name="T20" fmla="*/ 5 w 40"/>
                  <a:gd name="T21" fmla="*/ 8 h 53"/>
                  <a:gd name="T22" fmla="*/ 1 w 40"/>
                  <a:gd name="T23" fmla="*/ 18 h 53"/>
                  <a:gd name="T24" fmla="*/ 0 w 40"/>
                  <a:gd name="T25" fmla="*/ 28 h 53"/>
                  <a:gd name="T26" fmla="*/ 1 w 40"/>
                  <a:gd name="T27" fmla="*/ 37 h 53"/>
                  <a:gd name="T28" fmla="*/ 5 w 40"/>
                  <a:gd name="T29" fmla="*/ 45 h 53"/>
                  <a:gd name="T30" fmla="*/ 11 w 40"/>
                  <a:gd name="T31" fmla="*/ 52 h 53"/>
                  <a:gd name="T32" fmla="*/ 19 w 40"/>
                  <a:gd name="T33" fmla="*/ 53 h 5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
                  <a:gd name="T52" fmla="*/ 0 h 53"/>
                  <a:gd name="T53" fmla="*/ 40 w 40"/>
                  <a:gd name="T54" fmla="*/ 53 h 5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 h="53">
                    <a:moveTo>
                      <a:pt x="19" y="53"/>
                    </a:moveTo>
                    <a:lnTo>
                      <a:pt x="27" y="52"/>
                    </a:lnTo>
                    <a:lnTo>
                      <a:pt x="35" y="45"/>
                    </a:lnTo>
                    <a:lnTo>
                      <a:pt x="39" y="37"/>
                    </a:lnTo>
                    <a:lnTo>
                      <a:pt x="40" y="28"/>
                    </a:lnTo>
                    <a:lnTo>
                      <a:pt x="39" y="18"/>
                    </a:lnTo>
                    <a:lnTo>
                      <a:pt x="35" y="8"/>
                    </a:lnTo>
                    <a:lnTo>
                      <a:pt x="27" y="2"/>
                    </a:lnTo>
                    <a:lnTo>
                      <a:pt x="19" y="0"/>
                    </a:lnTo>
                    <a:lnTo>
                      <a:pt x="11" y="2"/>
                    </a:lnTo>
                    <a:lnTo>
                      <a:pt x="5" y="8"/>
                    </a:lnTo>
                    <a:lnTo>
                      <a:pt x="1" y="18"/>
                    </a:lnTo>
                    <a:lnTo>
                      <a:pt x="0" y="28"/>
                    </a:lnTo>
                    <a:lnTo>
                      <a:pt x="1" y="37"/>
                    </a:lnTo>
                    <a:lnTo>
                      <a:pt x="5" y="45"/>
                    </a:lnTo>
                    <a:lnTo>
                      <a:pt x="11" y="52"/>
                    </a:lnTo>
                    <a:lnTo>
                      <a:pt x="19" y="53"/>
                    </a:lnTo>
                    <a:close/>
                  </a:path>
                </a:pathLst>
              </a:custGeom>
              <a:solidFill>
                <a:srgbClr val="7F7FFF"/>
              </a:solidFill>
              <a:ln w="9525">
                <a:noFill/>
                <a:round/>
                <a:headEnd/>
                <a:tailEnd/>
              </a:ln>
            </p:spPr>
            <p:txBody>
              <a:bodyPr/>
              <a:lstStyle/>
              <a:p>
                <a:endParaRPr lang="en-US"/>
              </a:p>
            </p:txBody>
          </p:sp>
          <p:sp>
            <p:nvSpPr>
              <p:cNvPr id="40115" name="Freeform 738"/>
              <p:cNvSpPr>
                <a:spLocks/>
              </p:cNvSpPr>
              <p:nvPr/>
            </p:nvSpPr>
            <p:spPr bwMode="auto">
              <a:xfrm>
                <a:off x="3379" y="1446"/>
                <a:ext cx="40" cy="51"/>
              </a:xfrm>
              <a:custGeom>
                <a:avLst/>
                <a:gdLst>
                  <a:gd name="T0" fmla="*/ 19 w 40"/>
                  <a:gd name="T1" fmla="*/ 51 h 51"/>
                  <a:gd name="T2" fmla="*/ 27 w 40"/>
                  <a:gd name="T3" fmla="*/ 50 h 51"/>
                  <a:gd name="T4" fmla="*/ 35 w 40"/>
                  <a:gd name="T5" fmla="*/ 43 h 51"/>
                  <a:gd name="T6" fmla="*/ 39 w 40"/>
                  <a:gd name="T7" fmla="*/ 35 h 51"/>
                  <a:gd name="T8" fmla="*/ 40 w 40"/>
                  <a:gd name="T9" fmla="*/ 26 h 51"/>
                  <a:gd name="T10" fmla="*/ 39 w 40"/>
                  <a:gd name="T11" fmla="*/ 16 h 51"/>
                  <a:gd name="T12" fmla="*/ 35 w 40"/>
                  <a:gd name="T13" fmla="*/ 8 h 51"/>
                  <a:gd name="T14" fmla="*/ 27 w 40"/>
                  <a:gd name="T15" fmla="*/ 1 h 51"/>
                  <a:gd name="T16" fmla="*/ 19 w 40"/>
                  <a:gd name="T17" fmla="*/ 0 h 51"/>
                  <a:gd name="T18" fmla="*/ 11 w 40"/>
                  <a:gd name="T19" fmla="*/ 1 h 51"/>
                  <a:gd name="T20" fmla="*/ 5 w 40"/>
                  <a:gd name="T21" fmla="*/ 8 h 51"/>
                  <a:gd name="T22" fmla="*/ 1 w 40"/>
                  <a:gd name="T23" fmla="*/ 16 h 51"/>
                  <a:gd name="T24" fmla="*/ 0 w 40"/>
                  <a:gd name="T25" fmla="*/ 26 h 51"/>
                  <a:gd name="T26" fmla="*/ 1 w 40"/>
                  <a:gd name="T27" fmla="*/ 35 h 51"/>
                  <a:gd name="T28" fmla="*/ 5 w 40"/>
                  <a:gd name="T29" fmla="*/ 43 h 51"/>
                  <a:gd name="T30" fmla="*/ 11 w 40"/>
                  <a:gd name="T31" fmla="*/ 50 h 51"/>
                  <a:gd name="T32" fmla="*/ 19 w 40"/>
                  <a:gd name="T33" fmla="*/ 51 h 5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
                  <a:gd name="T52" fmla="*/ 0 h 51"/>
                  <a:gd name="T53" fmla="*/ 40 w 40"/>
                  <a:gd name="T54" fmla="*/ 51 h 5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 h="51">
                    <a:moveTo>
                      <a:pt x="19" y="51"/>
                    </a:moveTo>
                    <a:lnTo>
                      <a:pt x="27" y="50"/>
                    </a:lnTo>
                    <a:lnTo>
                      <a:pt x="35" y="43"/>
                    </a:lnTo>
                    <a:lnTo>
                      <a:pt x="39" y="35"/>
                    </a:lnTo>
                    <a:lnTo>
                      <a:pt x="40" y="26"/>
                    </a:lnTo>
                    <a:lnTo>
                      <a:pt x="39" y="16"/>
                    </a:lnTo>
                    <a:lnTo>
                      <a:pt x="35" y="8"/>
                    </a:lnTo>
                    <a:lnTo>
                      <a:pt x="27" y="1"/>
                    </a:lnTo>
                    <a:lnTo>
                      <a:pt x="19" y="0"/>
                    </a:lnTo>
                    <a:lnTo>
                      <a:pt x="11" y="1"/>
                    </a:lnTo>
                    <a:lnTo>
                      <a:pt x="5" y="8"/>
                    </a:lnTo>
                    <a:lnTo>
                      <a:pt x="1" y="16"/>
                    </a:lnTo>
                    <a:lnTo>
                      <a:pt x="0" y="26"/>
                    </a:lnTo>
                    <a:lnTo>
                      <a:pt x="1" y="35"/>
                    </a:lnTo>
                    <a:lnTo>
                      <a:pt x="5" y="43"/>
                    </a:lnTo>
                    <a:lnTo>
                      <a:pt x="11" y="50"/>
                    </a:lnTo>
                    <a:lnTo>
                      <a:pt x="19" y="51"/>
                    </a:lnTo>
                    <a:close/>
                  </a:path>
                </a:pathLst>
              </a:custGeom>
              <a:solidFill>
                <a:srgbClr val="7F7FFF"/>
              </a:solidFill>
              <a:ln w="9525">
                <a:noFill/>
                <a:round/>
                <a:headEnd/>
                <a:tailEnd/>
              </a:ln>
            </p:spPr>
            <p:txBody>
              <a:bodyPr/>
              <a:lstStyle/>
              <a:p>
                <a:endParaRPr lang="en-US"/>
              </a:p>
            </p:txBody>
          </p:sp>
          <p:sp>
            <p:nvSpPr>
              <p:cNvPr id="40116" name="Freeform 739"/>
              <p:cNvSpPr>
                <a:spLocks/>
              </p:cNvSpPr>
              <p:nvPr/>
            </p:nvSpPr>
            <p:spPr bwMode="auto">
              <a:xfrm>
                <a:off x="3379" y="1504"/>
                <a:ext cx="40" cy="52"/>
              </a:xfrm>
              <a:custGeom>
                <a:avLst/>
                <a:gdLst>
                  <a:gd name="T0" fmla="*/ 19 w 40"/>
                  <a:gd name="T1" fmla="*/ 52 h 52"/>
                  <a:gd name="T2" fmla="*/ 27 w 40"/>
                  <a:gd name="T3" fmla="*/ 50 h 52"/>
                  <a:gd name="T4" fmla="*/ 35 w 40"/>
                  <a:gd name="T5" fmla="*/ 44 h 52"/>
                  <a:gd name="T6" fmla="*/ 39 w 40"/>
                  <a:gd name="T7" fmla="*/ 35 h 52"/>
                  <a:gd name="T8" fmla="*/ 40 w 40"/>
                  <a:gd name="T9" fmla="*/ 26 h 52"/>
                  <a:gd name="T10" fmla="*/ 39 w 40"/>
                  <a:gd name="T11" fmla="*/ 16 h 52"/>
                  <a:gd name="T12" fmla="*/ 35 w 40"/>
                  <a:gd name="T13" fmla="*/ 8 h 52"/>
                  <a:gd name="T14" fmla="*/ 27 w 40"/>
                  <a:gd name="T15" fmla="*/ 2 h 52"/>
                  <a:gd name="T16" fmla="*/ 19 w 40"/>
                  <a:gd name="T17" fmla="*/ 0 h 52"/>
                  <a:gd name="T18" fmla="*/ 11 w 40"/>
                  <a:gd name="T19" fmla="*/ 2 h 52"/>
                  <a:gd name="T20" fmla="*/ 5 w 40"/>
                  <a:gd name="T21" fmla="*/ 8 h 52"/>
                  <a:gd name="T22" fmla="*/ 1 w 40"/>
                  <a:gd name="T23" fmla="*/ 16 h 52"/>
                  <a:gd name="T24" fmla="*/ 0 w 40"/>
                  <a:gd name="T25" fmla="*/ 26 h 52"/>
                  <a:gd name="T26" fmla="*/ 1 w 40"/>
                  <a:gd name="T27" fmla="*/ 35 h 52"/>
                  <a:gd name="T28" fmla="*/ 5 w 40"/>
                  <a:gd name="T29" fmla="*/ 44 h 52"/>
                  <a:gd name="T30" fmla="*/ 11 w 40"/>
                  <a:gd name="T31" fmla="*/ 50 h 52"/>
                  <a:gd name="T32" fmla="*/ 19 w 40"/>
                  <a:gd name="T33" fmla="*/ 52 h 5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
                  <a:gd name="T52" fmla="*/ 0 h 52"/>
                  <a:gd name="T53" fmla="*/ 40 w 40"/>
                  <a:gd name="T54" fmla="*/ 52 h 5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 h="52">
                    <a:moveTo>
                      <a:pt x="19" y="52"/>
                    </a:moveTo>
                    <a:lnTo>
                      <a:pt x="27" y="50"/>
                    </a:lnTo>
                    <a:lnTo>
                      <a:pt x="35" y="44"/>
                    </a:lnTo>
                    <a:lnTo>
                      <a:pt x="39" y="35"/>
                    </a:lnTo>
                    <a:lnTo>
                      <a:pt x="40" y="26"/>
                    </a:lnTo>
                    <a:lnTo>
                      <a:pt x="39" y="16"/>
                    </a:lnTo>
                    <a:lnTo>
                      <a:pt x="35" y="8"/>
                    </a:lnTo>
                    <a:lnTo>
                      <a:pt x="27" y="2"/>
                    </a:lnTo>
                    <a:lnTo>
                      <a:pt x="19" y="0"/>
                    </a:lnTo>
                    <a:lnTo>
                      <a:pt x="11" y="2"/>
                    </a:lnTo>
                    <a:lnTo>
                      <a:pt x="5" y="8"/>
                    </a:lnTo>
                    <a:lnTo>
                      <a:pt x="1" y="16"/>
                    </a:lnTo>
                    <a:lnTo>
                      <a:pt x="0" y="26"/>
                    </a:lnTo>
                    <a:lnTo>
                      <a:pt x="1" y="35"/>
                    </a:lnTo>
                    <a:lnTo>
                      <a:pt x="5" y="44"/>
                    </a:lnTo>
                    <a:lnTo>
                      <a:pt x="11" y="50"/>
                    </a:lnTo>
                    <a:lnTo>
                      <a:pt x="19" y="52"/>
                    </a:lnTo>
                    <a:close/>
                  </a:path>
                </a:pathLst>
              </a:custGeom>
              <a:solidFill>
                <a:srgbClr val="7F7FFF"/>
              </a:solidFill>
              <a:ln w="9525">
                <a:noFill/>
                <a:round/>
                <a:headEnd/>
                <a:tailEnd/>
              </a:ln>
            </p:spPr>
            <p:txBody>
              <a:bodyPr/>
              <a:lstStyle/>
              <a:p>
                <a:endParaRPr lang="en-US"/>
              </a:p>
            </p:txBody>
          </p:sp>
          <p:sp>
            <p:nvSpPr>
              <p:cNvPr id="40117" name="Freeform 740"/>
              <p:cNvSpPr>
                <a:spLocks/>
              </p:cNvSpPr>
              <p:nvPr/>
            </p:nvSpPr>
            <p:spPr bwMode="auto">
              <a:xfrm>
                <a:off x="3379" y="1562"/>
                <a:ext cx="40" cy="53"/>
              </a:xfrm>
              <a:custGeom>
                <a:avLst/>
                <a:gdLst>
                  <a:gd name="T0" fmla="*/ 19 w 40"/>
                  <a:gd name="T1" fmla="*/ 53 h 53"/>
                  <a:gd name="T2" fmla="*/ 27 w 40"/>
                  <a:gd name="T3" fmla="*/ 52 h 53"/>
                  <a:gd name="T4" fmla="*/ 35 w 40"/>
                  <a:gd name="T5" fmla="*/ 45 h 53"/>
                  <a:gd name="T6" fmla="*/ 39 w 40"/>
                  <a:gd name="T7" fmla="*/ 36 h 53"/>
                  <a:gd name="T8" fmla="*/ 40 w 40"/>
                  <a:gd name="T9" fmla="*/ 26 h 53"/>
                  <a:gd name="T10" fmla="*/ 39 w 40"/>
                  <a:gd name="T11" fmla="*/ 16 h 53"/>
                  <a:gd name="T12" fmla="*/ 35 w 40"/>
                  <a:gd name="T13" fmla="*/ 8 h 53"/>
                  <a:gd name="T14" fmla="*/ 27 w 40"/>
                  <a:gd name="T15" fmla="*/ 2 h 53"/>
                  <a:gd name="T16" fmla="*/ 19 w 40"/>
                  <a:gd name="T17" fmla="*/ 0 h 53"/>
                  <a:gd name="T18" fmla="*/ 11 w 40"/>
                  <a:gd name="T19" fmla="*/ 2 h 53"/>
                  <a:gd name="T20" fmla="*/ 5 w 40"/>
                  <a:gd name="T21" fmla="*/ 8 h 53"/>
                  <a:gd name="T22" fmla="*/ 1 w 40"/>
                  <a:gd name="T23" fmla="*/ 16 h 53"/>
                  <a:gd name="T24" fmla="*/ 0 w 40"/>
                  <a:gd name="T25" fmla="*/ 26 h 53"/>
                  <a:gd name="T26" fmla="*/ 1 w 40"/>
                  <a:gd name="T27" fmla="*/ 36 h 53"/>
                  <a:gd name="T28" fmla="*/ 5 w 40"/>
                  <a:gd name="T29" fmla="*/ 45 h 53"/>
                  <a:gd name="T30" fmla="*/ 11 w 40"/>
                  <a:gd name="T31" fmla="*/ 52 h 53"/>
                  <a:gd name="T32" fmla="*/ 19 w 40"/>
                  <a:gd name="T33" fmla="*/ 53 h 5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
                  <a:gd name="T52" fmla="*/ 0 h 53"/>
                  <a:gd name="T53" fmla="*/ 40 w 40"/>
                  <a:gd name="T54" fmla="*/ 53 h 5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 h="53">
                    <a:moveTo>
                      <a:pt x="19" y="53"/>
                    </a:moveTo>
                    <a:lnTo>
                      <a:pt x="27" y="52"/>
                    </a:lnTo>
                    <a:lnTo>
                      <a:pt x="35" y="45"/>
                    </a:lnTo>
                    <a:lnTo>
                      <a:pt x="39" y="36"/>
                    </a:lnTo>
                    <a:lnTo>
                      <a:pt x="40" y="26"/>
                    </a:lnTo>
                    <a:lnTo>
                      <a:pt x="39" y="16"/>
                    </a:lnTo>
                    <a:lnTo>
                      <a:pt x="35" y="8"/>
                    </a:lnTo>
                    <a:lnTo>
                      <a:pt x="27" y="2"/>
                    </a:lnTo>
                    <a:lnTo>
                      <a:pt x="19" y="0"/>
                    </a:lnTo>
                    <a:lnTo>
                      <a:pt x="11" y="2"/>
                    </a:lnTo>
                    <a:lnTo>
                      <a:pt x="5" y="8"/>
                    </a:lnTo>
                    <a:lnTo>
                      <a:pt x="1" y="16"/>
                    </a:lnTo>
                    <a:lnTo>
                      <a:pt x="0" y="26"/>
                    </a:lnTo>
                    <a:lnTo>
                      <a:pt x="1" y="36"/>
                    </a:lnTo>
                    <a:lnTo>
                      <a:pt x="5" y="45"/>
                    </a:lnTo>
                    <a:lnTo>
                      <a:pt x="11" y="52"/>
                    </a:lnTo>
                    <a:lnTo>
                      <a:pt x="19" y="53"/>
                    </a:lnTo>
                    <a:close/>
                  </a:path>
                </a:pathLst>
              </a:custGeom>
              <a:solidFill>
                <a:srgbClr val="7F7FFF"/>
              </a:solidFill>
              <a:ln w="9525">
                <a:noFill/>
                <a:round/>
                <a:headEnd/>
                <a:tailEnd/>
              </a:ln>
            </p:spPr>
            <p:txBody>
              <a:bodyPr/>
              <a:lstStyle/>
              <a:p>
                <a:endParaRPr lang="en-US"/>
              </a:p>
            </p:txBody>
          </p:sp>
          <p:sp>
            <p:nvSpPr>
              <p:cNvPr id="40118" name="Freeform 741"/>
              <p:cNvSpPr>
                <a:spLocks/>
              </p:cNvSpPr>
              <p:nvPr/>
            </p:nvSpPr>
            <p:spPr bwMode="auto">
              <a:xfrm>
                <a:off x="3379" y="1622"/>
                <a:ext cx="40" cy="51"/>
              </a:xfrm>
              <a:custGeom>
                <a:avLst/>
                <a:gdLst>
                  <a:gd name="T0" fmla="*/ 19 w 40"/>
                  <a:gd name="T1" fmla="*/ 51 h 51"/>
                  <a:gd name="T2" fmla="*/ 27 w 40"/>
                  <a:gd name="T3" fmla="*/ 50 h 51"/>
                  <a:gd name="T4" fmla="*/ 35 w 40"/>
                  <a:gd name="T5" fmla="*/ 43 h 51"/>
                  <a:gd name="T6" fmla="*/ 39 w 40"/>
                  <a:gd name="T7" fmla="*/ 35 h 51"/>
                  <a:gd name="T8" fmla="*/ 40 w 40"/>
                  <a:gd name="T9" fmla="*/ 26 h 51"/>
                  <a:gd name="T10" fmla="*/ 39 w 40"/>
                  <a:gd name="T11" fmla="*/ 16 h 51"/>
                  <a:gd name="T12" fmla="*/ 35 w 40"/>
                  <a:gd name="T13" fmla="*/ 8 h 51"/>
                  <a:gd name="T14" fmla="*/ 27 w 40"/>
                  <a:gd name="T15" fmla="*/ 1 h 51"/>
                  <a:gd name="T16" fmla="*/ 19 w 40"/>
                  <a:gd name="T17" fmla="*/ 0 h 51"/>
                  <a:gd name="T18" fmla="*/ 11 w 40"/>
                  <a:gd name="T19" fmla="*/ 1 h 51"/>
                  <a:gd name="T20" fmla="*/ 5 w 40"/>
                  <a:gd name="T21" fmla="*/ 8 h 51"/>
                  <a:gd name="T22" fmla="*/ 1 w 40"/>
                  <a:gd name="T23" fmla="*/ 16 h 51"/>
                  <a:gd name="T24" fmla="*/ 0 w 40"/>
                  <a:gd name="T25" fmla="*/ 26 h 51"/>
                  <a:gd name="T26" fmla="*/ 1 w 40"/>
                  <a:gd name="T27" fmla="*/ 35 h 51"/>
                  <a:gd name="T28" fmla="*/ 5 w 40"/>
                  <a:gd name="T29" fmla="*/ 43 h 51"/>
                  <a:gd name="T30" fmla="*/ 11 w 40"/>
                  <a:gd name="T31" fmla="*/ 50 h 51"/>
                  <a:gd name="T32" fmla="*/ 19 w 40"/>
                  <a:gd name="T33" fmla="*/ 51 h 5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
                  <a:gd name="T52" fmla="*/ 0 h 51"/>
                  <a:gd name="T53" fmla="*/ 40 w 40"/>
                  <a:gd name="T54" fmla="*/ 51 h 5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 h="51">
                    <a:moveTo>
                      <a:pt x="19" y="51"/>
                    </a:moveTo>
                    <a:lnTo>
                      <a:pt x="27" y="50"/>
                    </a:lnTo>
                    <a:lnTo>
                      <a:pt x="35" y="43"/>
                    </a:lnTo>
                    <a:lnTo>
                      <a:pt x="39" y="35"/>
                    </a:lnTo>
                    <a:lnTo>
                      <a:pt x="40" y="26"/>
                    </a:lnTo>
                    <a:lnTo>
                      <a:pt x="39" y="16"/>
                    </a:lnTo>
                    <a:lnTo>
                      <a:pt x="35" y="8"/>
                    </a:lnTo>
                    <a:lnTo>
                      <a:pt x="27" y="1"/>
                    </a:lnTo>
                    <a:lnTo>
                      <a:pt x="19" y="0"/>
                    </a:lnTo>
                    <a:lnTo>
                      <a:pt x="11" y="1"/>
                    </a:lnTo>
                    <a:lnTo>
                      <a:pt x="5" y="8"/>
                    </a:lnTo>
                    <a:lnTo>
                      <a:pt x="1" y="16"/>
                    </a:lnTo>
                    <a:lnTo>
                      <a:pt x="0" y="26"/>
                    </a:lnTo>
                    <a:lnTo>
                      <a:pt x="1" y="35"/>
                    </a:lnTo>
                    <a:lnTo>
                      <a:pt x="5" y="43"/>
                    </a:lnTo>
                    <a:lnTo>
                      <a:pt x="11" y="50"/>
                    </a:lnTo>
                    <a:lnTo>
                      <a:pt x="19" y="51"/>
                    </a:lnTo>
                    <a:close/>
                  </a:path>
                </a:pathLst>
              </a:custGeom>
              <a:solidFill>
                <a:srgbClr val="7F7FFF"/>
              </a:solidFill>
              <a:ln w="9525">
                <a:noFill/>
                <a:round/>
                <a:headEnd/>
                <a:tailEnd/>
              </a:ln>
            </p:spPr>
            <p:txBody>
              <a:bodyPr/>
              <a:lstStyle/>
              <a:p>
                <a:endParaRPr lang="en-US"/>
              </a:p>
            </p:txBody>
          </p:sp>
          <p:sp>
            <p:nvSpPr>
              <p:cNvPr id="40119" name="Freeform 742"/>
              <p:cNvSpPr>
                <a:spLocks/>
              </p:cNvSpPr>
              <p:nvPr/>
            </p:nvSpPr>
            <p:spPr bwMode="auto">
              <a:xfrm>
                <a:off x="3379" y="1680"/>
                <a:ext cx="40" cy="52"/>
              </a:xfrm>
              <a:custGeom>
                <a:avLst/>
                <a:gdLst>
                  <a:gd name="T0" fmla="*/ 19 w 40"/>
                  <a:gd name="T1" fmla="*/ 52 h 52"/>
                  <a:gd name="T2" fmla="*/ 27 w 40"/>
                  <a:gd name="T3" fmla="*/ 50 h 52"/>
                  <a:gd name="T4" fmla="*/ 35 w 40"/>
                  <a:gd name="T5" fmla="*/ 43 h 52"/>
                  <a:gd name="T6" fmla="*/ 39 w 40"/>
                  <a:gd name="T7" fmla="*/ 35 h 52"/>
                  <a:gd name="T8" fmla="*/ 40 w 40"/>
                  <a:gd name="T9" fmla="*/ 26 h 52"/>
                  <a:gd name="T10" fmla="*/ 39 w 40"/>
                  <a:gd name="T11" fmla="*/ 16 h 52"/>
                  <a:gd name="T12" fmla="*/ 35 w 40"/>
                  <a:gd name="T13" fmla="*/ 8 h 52"/>
                  <a:gd name="T14" fmla="*/ 27 w 40"/>
                  <a:gd name="T15" fmla="*/ 2 h 52"/>
                  <a:gd name="T16" fmla="*/ 19 w 40"/>
                  <a:gd name="T17" fmla="*/ 0 h 52"/>
                  <a:gd name="T18" fmla="*/ 11 w 40"/>
                  <a:gd name="T19" fmla="*/ 2 h 52"/>
                  <a:gd name="T20" fmla="*/ 5 w 40"/>
                  <a:gd name="T21" fmla="*/ 8 h 52"/>
                  <a:gd name="T22" fmla="*/ 1 w 40"/>
                  <a:gd name="T23" fmla="*/ 16 h 52"/>
                  <a:gd name="T24" fmla="*/ 0 w 40"/>
                  <a:gd name="T25" fmla="*/ 26 h 52"/>
                  <a:gd name="T26" fmla="*/ 1 w 40"/>
                  <a:gd name="T27" fmla="*/ 35 h 52"/>
                  <a:gd name="T28" fmla="*/ 5 w 40"/>
                  <a:gd name="T29" fmla="*/ 43 h 52"/>
                  <a:gd name="T30" fmla="*/ 11 w 40"/>
                  <a:gd name="T31" fmla="*/ 50 h 52"/>
                  <a:gd name="T32" fmla="*/ 19 w 40"/>
                  <a:gd name="T33" fmla="*/ 52 h 5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
                  <a:gd name="T52" fmla="*/ 0 h 52"/>
                  <a:gd name="T53" fmla="*/ 40 w 40"/>
                  <a:gd name="T54" fmla="*/ 52 h 5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 h="52">
                    <a:moveTo>
                      <a:pt x="19" y="52"/>
                    </a:moveTo>
                    <a:lnTo>
                      <a:pt x="27" y="50"/>
                    </a:lnTo>
                    <a:lnTo>
                      <a:pt x="35" y="43"/>
                    </a:lnTo>
                    <a:lnTo>
                      <a:pt x="39" y="35"/>
                    </a:lnTo>
                    <a:lnTo>
                      <a:pt x="40" y="26"/>
                    </a:lnTo>
                    <a:lnTo>
                      <a:pt x="39" y="16"/>
                    </a:lnTo>
                    <a:lnTo>
                      <a:pt x="35" y="8"/>
                    </a:lnTo>
                    <a:lnTo>
                      <a:pt x="27" y="2"/>
                    </a:lnTo>
                    <a:lnTo>
                      <a:pt x="19" y="0"/>
                    </a:lnTo>
                    <a:lnTo>
                      <a:pt x="11" y="2"/>
                    </a:lnTo>
                    <a:lnTo>
                      <a:pt x="5" y="8"/>
                    </a:lnTo>
                    <a:lnTo>
                      <a:pt x="1" y="16"/>
                    </a:lnTo>
                    <a:lnTo>
                      <a:pt x="0" y="26"/>
                    </a:lnTo>
                    <a:lnTo>
                      <a:pt x="1" y="35"/>
                    </a:lnTo>
                    <a:lnTo>
                      <a:pt x="5" y="43"/>
                    </a:lnTo>
                    <a:lnTo>
                      <a:pt x="11" y="50"/>
                    </a:lnTo>
                    <a:lnTo>
                      <a:pt x="19" y="52"/>
                    </a:lnTo>
                    <a:close/>
                  </a:path>
                </a:pathLst>
              </a:custGeom>
              <a:solidFill>
                <a:srgbClr val="7F7FFF"/>
              </a:solidFill>
              <a:ln w="9525">
                <a:noFill/>
                <a:round/>
                <a:headEnd/>
                <a:tailEnd/>
              </a:ln>
            </p:spPr>
            <p:txBody>
              <a:bodyPr/>
              <a:lstStyle/>
              <a:p>
                <a:endParaRPr lang="en-US"/>
              </a:p>
            </p:txBody>
          </p:sp>
          <p:sp>
            <p:nvSpPr>
              <p:cNvPr id="40120" name="Freeform 743"/>
              <p:cNvSpPr>
                <a:spLocks/>
              </p:cNvSpPr>
              <p:nvPr/>
            </p:nvSpPr>
            <p:spPr bwMode="auto">
              <a:xfrm>
                <a:off x="3379" y="1738"/>
                <a:ext cx="40" cy="53"/>
              </a:xfrm>
              <a:custGeom>
                <a:avLst/>
                <a:gdLst>
                  <a:gd name="T0" fmla="*/ 19 w 40"/>
                  <a:gd name="T1" fmla="*/ 53 h 53"/>
                  <a:gd name="T2" fmla="*/ 27 w 40"/>
                  <a:gd name="T3" fmla="*/ 52 h 53"/>
                  <a:gd name="T4" fmla="*/ 35 w 40"/>
                  <a:gd name="T5" fmla="*/ 45 h 53"/>
                  <a:gd name="T6" fmla="*/ 39 w 40"/>
                  <a:gd name="T7" fmla="*/ 36 h 53"/>
                  <a:gd name="T8" fmla="*/ 40 w 40"/>
                  <a:gd name="T9" fmla="*/ 26 h 53"/>
                  <a:gd name="T10" fmla="*/ 39 w 40"/>
                  <a:gd name="T11" fmla="*/ 16 h 53"/>
                  <a:gd name="T12" fmla="*/ 35 w 40"/>
                  <a:gd name="T13" fmla="*/ 8 h 53"/>
                  <a:gd name="T14" fmla="*/ 27 w 40"/>
                  <a:gd name="T15" fmla="*/ 2 h 53"/>
                  <a:gd name="T16" fmla="*/ 19 w 40"/>
                  <a:gd name="T17" fmla="*/ 0 h 53"/>
                  <a:gd name="T18" fmla="*/ 11 w 40"/>
                  <a:gd name="T19" fmla="*/ 2 h 53"/>
                  <a:gd name="T20" fmla="*/ 5 w 40"/>
                  <a:gd name="T21" fmla="*/ 8 h 53"/>
                  <a:gd name="T22" fmla="*/ 1 w 40"/>
                  <a:gd name="T23" fmla="*/ 16 h 53"/>
                  <a:gd name="T24" fmla="*/ 0 w 40"/>
                  <a:gd name="T25" fmla="*/ 26 h 53"/>
                  <a:gd name="T26" fmla="*/ 1 w 40"/>
                  <a:gd name="T27" fmla="*/ 36 h 53"/>
                  <a:gd name="T28" fmla="*/ 5 w 40"/>
                  <a:gd name="T29" fmla="*/ 45 h 53"/>
                  <a:gd name="T30" fmla="*/ 11 w 40"/>
                  <a:gd name="T31" fmla="*/ 52 h 53"/>
                  <a:gd name="T32" fmla="*/ 19 w 40"/>
                  <a:gd name="T33" fmla="*/ 53 h 5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
                  <a:gd name="T52" fmla="*/ 0 h 53"/>
                  <a:gd name="T53" fmla="*/ 40 w 40"/>
                  <a:gd name="T54" fmla="*/ 53 h 5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 h="53">
                    <a:moveTo>
                      <a:pt x="19" y="53"/>
                    </a:moveTo>
                    <a:lnTo>
                      <a:pt x="27" y="52"/>
                    </a:lnTo>
                    <a:lnTo>
                      <a:pt x="35" y="45"/>
                    </a:lnTo>
                    <a:lnTo>
                      <a:pt x="39" y="36"/>
                    </a:lnTo>
                    <a:lnTo>
                      <a:pt x="40" y="26"/>
                    </a:lnTo>
                    <a:lnTo>
                      <a:pt x="39" y="16"/>
                    </a:lnTo>
                    <a:lnTo>
                      <a:pt x="35" y="8"/>
                    </a:lnTo>
                    <a:lnTo>
                      <a:pt x="27" y="2"/>
                    </a:lnTo>
                    <a:lnTo>
                      <a:pt x="19" y="0"/>
                    </a:lnTo>
                    <a:lnTo>
                      <a:pt x="11" y="2"/>
                    </a:lnTo>
                    <a:lnTo>
                      <a:pt x="5" y="8"/>
                    </a:lnTo>
                    <a:lnTo>
                      <a:pt x="1" y="16"/>
                    </a:lnTo>
                    <a:lnTo>
                      <a:pt x="0" y="26"/>
                    </a:lnTo>
                    <a:lnTo>
                      <a:pt x="1" y="36"/>
                    </a:lnTo>
                    <a:lnTo>
                      <a:pt x="5" y="45"/>
                    </a:lnTo>
                    <a:lnTo>
                      <a:pt x="11" y="52"/>
                    </a:lnTo>
                    <a:lnTo>
                      <a:pt x="19" y="53"/>
                    </a:lnTo>
                    <a:close/>
                  </a:path>
                </a:pathLst>
              </a:custGeom>
              <a:solidFill>
                <a:srgbClr val="7F7FFF"/>
              </a:solidFill>
              <a:ln w="9525">
                <a:noFill/>
                <a:round/>
                <a:headEnd/>
                <a:tailEnd/>
              </a:ln>
            </p:spPr>
            <p:txBody>
              <a:bodyPr/>
              <a:lstStyle/>
              <a:p>
                <a:endParaRPr lang="en-US"/>
              </a:p>
            </p:txBody>
          </p:sp>
          <p:sp>
            <p:nvSpPr>
              <p:cNvPr id="40121" name="Freeform 744"/>
              <p:cNvSpPr>
                <a:spLocks/>
              </p:cNvSpPr>
              <p:nvPr/>
            </p:nvSpPr>
            <p:spPr bwMode="auto">
              <a:xfrm>
                <a:off x="3379" y="1796"/>
                <a:ext cx="40" cy="53"/>
              </a:xfrm>
              <a:custGeom>
                <a:avLst/>
                <a:gdLst>
                  <a:gd name="T0" fmla="*/ 19 w 40"/>
                  <a:gd name="T1" fmla="*/ 53 h 53"/>
                  <a:gd name="T2" fmla="*/ 27 w 40"/>
                  <a:gd name="T3" fmla="*/ 52 h 53"/>
                  <a:gd name="T4" fmla="*/ 35 w 40"/>
                  <a:gd name="T5" fmla="*/ 45 h 53"/>
                  <a:gd name="T6" fmla="*/ 39 w 40"/>
                  <a:gd name="T7" fmla="*/ 37 h 53"/>
                  <a:gd name="T8" fmla="*/ 40 w 40"/>
                  <a:gd name="T9" fmla="*/ 28 h 53"/>
                  <a:gd name="T10" fmla="*/ 39 w 40"/>
                  <a:gd name="T11" fmla="*/ 18 h 53"/>
                  <a:gd name="T12" fmla="*/ 35 w 40"/>
                  <a:gd name="T13" fmla="*/ 8 h 53"/>
                  <a:gd name="T14" fmla="*/ 27 w 40"/>
                  <a:gd name="T15" fmla="*/ 2 h 53"/>
                  <a:gd name="T16" fmla="*/ 19 w 40"/>
                  <a:gd name="T17" fmla="*/ 0 h 53"/>
                  <a:gd name="T18" fmla="*/ 11 w 40"/>
                  <a:gd name="T19" fmla="*/ 2 h 53"/>
                  <a:gd name="T20" fmla="*/ 5 w 40"/>
                  <a:gd name="T21" fmla="*/ 8 h 53"/>
                  <a:gd name="T22" fmla="*/ 1 w 40"/>
                  <a:gd name="T23" fmla="*/ 18 h 53"/>
                  <a:gd name="T24" fmla="*/ 0 w 40"/>
                  <a:gd name="T25" fmla="*/ 28 h 53"/>
                  <a:gd name="T26" fmla="*/ 1 w 40"/>
                  <a:gd name="T27" fmla="*/ 37 h 53"/>
                  <a:gd name="T28" fmla="*/ 5 w 40"/>
                  <a:gd name="T29" fmla="*/ 45 h 53"/>
                  <a:gd name="T30" fmla="*/ 11 w 40"/>
                  <a:gd name="T31" fmla="*/ 52 h 53"/>
                  <a:gd name="T32" fmla="*/ 19 w 40"/>
                  <a:gd name="T33" fmla="*/ 53 h 5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
                  <a:gd name="T52" fmla="*/ 0 h 53"/>
                  <a:gd name="T53" fmla="*/ 40 w 40"/>
                  <a:gd name="T54" fmla="*/ 53 h 5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 h="53">
                    <a:moveTo>
                      <a:pt x="19" y="53"/>
                    </a:moveTo>
                    <a:lnTo>
                      <a:pt x="27" y="52"/>
                    </a:lnTo>
                    <a:lnTo>
                      <a:pt x="35" y="45"/>
                    </a:lnTo>
                    <a:lnTo>
                      <a:pt x="39" y="37"/>
                    </a:lnTo>
                    <a:lnTo>
                      <a:pt x="40" y="28"/>
                    </a:lnTo>
                    <a:lnTo>
                      <a:pt x="39" y="18"/>
                    </a:lnTo>
                    <a:lnTo>
                      <a:pt x="35" y="8"/>
                    </a:lnTo>
                    <a:lnTo>
                      <a:pt x="27" y="2"/>
                    </a:lnTo>
                    <a:lnTo>
                      <a:pt x="19" y="0"/>
                    </a:lnTo>
                    <a:lnTo>
                      <a:pt x="11" y="2"/>
                    </a:lnTo>
                    <a:lnTo>
                      <a:pt x="5" y="8"/>
                    </a:lnTo>
                    <a:lnTo>
                      <a:pt x="1" y="18"/>
                    </a:lnTo>
                    <a:lnTo>
                      <a:pt x="0" y="28"/>
                    </a:lnTo>
                    <a:lnTo>
                      <a:pt x="1" y="37"/>
                    </a:lnTo>
                    <a:lnTo>
                      <a:pt x="5" y="45"/>
                    </a:lnTo>
                    <a:lnTo>
                      <a:pt x="11" y="52"/>
                    </a:lnTo>
                    <a:lnTo>
                      <a:pt x="19" y="53"/>
                    </a:lnTo>
                    <a:close/>
                  </a:path>
                </a:pathLst>
              </a:custGeom>
              <a:solidFill>
                <a:srgbClr val="7F7FFF"/>
              </a:solidFill>
              <a:ln w="9525">
                <a:noFill/>
                <a:round/>
                <a:headEnd/>
                <a:tailEnd/>
              </a:ln>
            </p:spPr>
            <p:txBody>
              <a:bodyPr/>
              <a:lstStyle/>
              <a:p>
                <a:endParaRPr lang="en-US"/>
              </a:p>
            </p:txBody>
          </p:sp>
          <p:sp>
            <p:nvSpPr>
              <p:cNvPr id="40122" name="Rectangle 745"/>
              <p:cNvSpPr>
                <a:spLocks noChangeArrowheads="1"/>
              </p:cNvSpPr>
              <p:nvPr/>
            </p:nvSpPr>
            <p:spPr bwMode="auto">
              <a:xfrm>
                <a:off x="3332" y="2058"/>
                <a:ext cx="63" cy="235"/>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23" name="Rectangle 746"/>
              <p:cNvSpPr>
                <a:spLocks noChangeArrowheads="1"/>
              </p:cNvSpPr>
              <p:nvPr/>
            </p:nvSpPr>
            <p:spPr bwMode="auto">
              <a:xfrm>
                <a:off x="3422" y="2058"/>
                <a:ext cx="63" cy="235"/>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24" name="Freeform 747"/>
              <p:cNvSpPr>
                <a:spLocks/>
              </p:cNvSpPr>
              <p:nvPr/>
            </p:nvSpPr>
            <p:spPr bwMode="auto">
              <a:xfrm>
                <a:off x="3220" y="2016"/>
                <a:ext cx="49" cy="287"/>
              </a:xfrm>
              <a:custGeom>
                <a:avLst/>
                <a:gdLst>
                  <a:gd name="T0" fmla="*/ 0 w 49"/>
                  <a:gd name="T1" fmla="*/ 0 h 287"/>
                  <a:gd name="T2" fmla="*/ 0 w 49"/>
                  <a:gd name="T3" fmla="*/ 287 h 287"/>
                  <a:gd name="T4" fmla="*/ 49 w 49"/>
                  <a:gd name="T5" fmla="*/ 287 h 287"/>
                  <a:gd name="T6" fmla="*/ 0 w 49"/>
                  <a:gd name="T7" fmla="*/ 0 h 287"/>
                  <a:gd name="T8" fmla="*/ 0 60000 65536"/>
                  <a:gd name="T9" fmla="*/ 0 60000 65536"/>
                  <a:gd name="T10" fmla="*/ 0 60000 65536"/>
                  <a:gd name="T11" fmla="*/ 0 60000 65536"/>
                  <a:gd name="T12" fmla="*/ 0 w 49"/>
                  <a:gd name="T13" fmla="*/ 0 h 287"/>
                  <a:gd name="T14" fmla="*/ 49 w 49"/>
                  <a:gd name="T15" fmla="*/ 287 h 287"/>
                </a:gdLst>
                <a:ahLst/>
                <a:cxnLst>
                  <a:cxn ang="T8">
                    <a:pos x="T0" y="T1"/>
                  </a:cxn>
                  <a:cxn ang="T9">
                    <a:pos x="T2" y="T3"/>
                  </a:cxn>
                  <a:cxn ang="T10">
                    <a:pos x="T4" y="T5"/>
                  </a:cxn>
                  <a:cxn ang="T11">
                    <a:pos x="T6" y="T7"/>
                  </a:cxn>
                </a:cxnLst>
                <a:rect l="T12" t="T13" r="T14" b="T15"/>
                <a:pathLst>
                  <a:path w="49" h="287">
                    <a:moveTo>
                      <a:pt x="0" y="0"/>
                    </a:moveTo>
                    <a:lnTo>
                      <a:pt x="0" y="287"/>
                    </a:lnTo>
                    <a:lnTo>
                      <a:pt x="49" y="287"/>
                    </a:lnTo>
                    <a:lnTo>
                      <a:pt x="0" y="0"/>
                    </a:lnTo>
                    <a:close/>
                  </a:path>
                </a:pathLst>
              </a:custGeom>
              <a:solidFill>
                <a:srgbClr val="FFFFFF"/>
              </a:solidFill>
              <a:ln w="9525">
                <a:noFill/>
                <a:round/>
                <a:headEnd/>
                <a:tailEnd/>
              </a:ln>
            </p:spPr>
            <p:txBody>
              <a:bodyPr/>
              <a:lstStyle/>
              <a:p>
                <a:endParaRPr lang="en-US"/>
              </a:p>
            </p:txBody>
          </p:sp>
          <p:sp>
            <p:nvSpPr>
              <p:cNvPr id="40125" name="Freeform 748"/>
              <p:cNvSpPr>
                <a:spLocks/>
              </p:cNvSpPr>
              <p:nvPr/>
            </p:nvSpPr>
            <p:spPr bwMode="auto">
              <a:xfrm>
                <a:off x="2847" y="1767"/>
                <a:ext cx="28" cy="141"/>
              </a:xfrm>
              <a:custGeom>
                <a:avLst/>
                <a:gdLst>
                  <a:gd name="T0" fmla="*/ 0 w 28"/>
                  <a:gd name="T1" fmla="*/ 0 h 141"/>
                  <a:gd name="T2" fmla="*/ 0 w 28"/>
                  <a:gd name="T3" fmla="*/ 141 h 141"/>
                  <a:gd name="T4" fmla="*/ 28 w 28"/>
                  <a:gd name="T5" fmla="*/ 141 h 141"/>
                  <a:gd name="T6" fmla="*/ 0 w 28"/>
                  <a:gd name="T7" fmla="*/ 0 h 141"/>
                  <a:gd name="T8" fmla="*/ 0 60000 65536"/>
                  <a:gd name="T9" fmla="*/ 0 60000 65536"/>
                  <a:gd name="T10" fmla="*/ 0 60000 65536"/>
                  <a:gd name="T11" fmla="*/ 0 60000 65536"/>
                  <a:gd name="T12" fmla="*/ 0 w 28"/>
                  <a:gd name="T13" fmla="*/ 0 h 141"/>
                  <a:gd name="T14" fmla="*/ 28 w 28"/>
                  <a:gd name="T15" fmla="*/ 141 h 141"/>
                </a:gdLst>
                <a:ahLst/>
                <a:cxnLst>
                  <a:cxn ang="T8">
                    <a:pos x="T0" y="T1"/>
                  </a:cxn>
                  <a:cxn ang="T9">
                    <a:pos x="T2" y="T3"/>
                  </a:cxn>
                  <a:cxn ang="T10">
                    <a:pos x="T4" y="T5"/>
                  </a:cxn>
                  <a:cxn ang="T11">
                    <a:pos x="T6" y="T7"/>
                  </a:cxn>
                </a:cxnLst>
                <a:rect l="T12" t="T13" r="T14" b="T15"/>
                <a:pathLst>
                  <a:path w="28" h="141">
                    <a:moveTo>
                      <a:pt x="0" y="0"/>
                    </a:moveTo>
                    <a:lnTo>
                      <a:pt x="0" y="141"/>
                    </a:lnTo>
                    <a:lnTo>
                      <a:pt x="28" y="141"/>
                    </a:lnTo>
                    <a:lnTo>
                      <a:pt x="0" y="0"/>
                    </a:lnTo>
                    <a:close/>
                  </a:path>
                </a:pathLst>
              </a:custGeom>
              <a:solidFill>
                <a:srgbClr val="FFFFFF"/>
              </a:solidFill>
              <a:ln w="9525">
                <a:noFill/>
                <a:round/>
                <a:headEnd/>
                <a:tailEnd/>
              </a:ln>
            </p:spPr>
            <p:txBody>
              <a:bodyPr/>
              <a:lstStyle/>
              <a:p>
                <a:endParaRPr lang="en-US"/>
              </a:p>
            </p:txBody>
          </p:sp>
          <p:sp>
            <p:nvSpPr>
              <p:cNvPr id="40126" name="Freeform 749"/>
              <p:cNvSpPr>
                <a:spLocks/>
              </p:cNvSpPr>
              <p:nvPr/>
            </p:nvSpPr>
            <p:spPr bwMode="auto">
              <a:xfrm>
                <a:off x="1173" y="1444"/>
                <a:ext cx="396" cy="133"/>
              </a:xfrm>
              <a:custGeom>
                <a:avLst/>
                <a:gdLst>
                  <a:gd name="T0" fmla="*/ 5 w 396"/>
                  <a:gd name="T1" fmla="*/ 110 h 133"/>
                  <a:gd name="T2" fmla="*/ 0 w 396"/>
                  <a:gd name="T3" fmla="*/ 133 h 133"/>
                  <a:gd name="T4" fmla="*/ 374 w 396"/>
                  <a:gd name="T5" fmla="*/ 26 h 133"/>
                  <a:gd name="T6" fmla="*/ 379 w 396"/>
                  <a:gd name="T7" fmla="*/ 20 h 133"/>
                  <a:gd name="T8" fmla="*/ 385 w 396"/>
                  <a:gd name="T9" fmla="*/ 13 h 133"/>
                  <a:gd name="T10" fmla="*/ 390 w 396"/>
                  <a:gd name="T11" fmla="*/ 7 h 133"/>
                  <a:gd name="T12" fmla="*/ 396 w 396"/>
                  <a:gd name="T13" fmla="*/ 0 h 133"/>
                  <a:gd name="T14" fmla="*/ 5 w 396"/>
                  <a:gd name="T15" fmla="*/ 110 h 133"/>
                  <a:gd name="T16" fmla="*/ 0 60000 65536"/>
                  <a:gd name="T17" fmla="*/ 0 60000 65536"/>
                  <a:gd name="T18" fmla="*/ 0 60000 65536"/>
                  <a:gd name="T19" fmla="*/ 0 60000 65536"/>
                  <a:gd name="T20" fmla="*/ 0 60000 65536"/>
                  <a:gd name="T21" fmla="*/ 0 60000 65536"/>
                  <a:gd name="T22" fmla="*/ 0 60000 65536"/>
                  <a:gd name="T23" fmla="*/ 0 60000 65536"/>
                  <a:gd name="T24" fmla="*/ 0 w 396"/>
                  <a:gd name="T25" fmla="*/ 0 h 133"/>
                  <a:gd name="T26" fmla="*/ 396 w 396"/>
                  <a:gd name="T27" fmla="*/ 133 h 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96" h="133">
                    <a:moveTo>
                      <a:pt x="5" y="110"/>
                    </a:moveTo>
                    <a:lnTo>
                      <a:pt x="0" y="133"/>
                    </a:lnTo>
                    <a:lnTo>
                      <a:pt x="374" y="26"/>
                    </a:lnTo>
                    <a:lnTo>
                      <a:pt x="379" y="20"/>
                    </a:lnTo>
                    <a:lnTo>
                      <a:pt x="385" y="13"/>
                    </a:lnTo>
                    <a:lnTo>
                      <a:pt x="390" y="7"/>
                    </a:lnTo>
                    <a:lnTo>
                      <a:pt x="396" y="0"/>
                    </a:lnTo>
                    <a:lnTo>
                      <a:pt x="5" y="110"/>
                    </a:lnTo>
                    <a:close/>
                  </a:path>
                </a:pathLst>
              </a:custGeom>
              <a:solidFill>
                <a:srgbClr val="FFFFFF"/>
              </a:solidFill>
              <a:ln w="9525">
                <a:noFill/>
                <a:round/>
                <a:headEnd/>
                <a:tailEnd/>
              </a:ln>
            </p:spPr>
            <p:txBody>
              <a:bodyPr/>
              <a:lstStyle/>
              <a:p>
                <a:endParaRPr lang="en-US"/>
              </a:p>
            </p:txBody>
          </p:sp>
          <p:sp>
            <p:nvSpPr>
              <p:cNvPr id="40127" name="Freeform 750"/>
              <p:cNvSpPr>
                <a:spLocks/>
              </p:cNvSpPr>
              <p:nvPr/>
            </p:nvSpPr>
            <p:spPr bwMode="auto">
              <a:xfrm>
                <a:off x="1547" y="1393"/>
                <a:ext cx="963" cy="77"/>
              </a:xfrm>
              <a:custGeom>
                <a:avLst/>
                <a:gdLst>
                  <a:gd name="T0" fmla="*/ 963 w 963"/>
                  <a:gd name="T1" fmla="*/ 75 h 77"/>
                  <a:gd name="T2" fmla="*/ 963 w 963"/>
                  <a:gd name="T3" fmla="*/ 53 h 77"/>
                  <a:gd name="T4" fmla="*/ 208 w 963"/>
                  <a:gd name="T5" fmla="*/ 0 h 77"/>
                  <a:gd name="T6" fmla="*/ 22 w 963"/>
                  <a:gd name="T7" fmla="*/ 51 h 77"/>
                  <a:gd name="T8" fmla="*/ 16 w 963"/>
                  <a:gd name="T9" fmla="*/ 58 h 77"/>
                  <a:gd name="T10" fmla="*/ 11 w 963"/>
                  <a:gd name="T11" fmla="*/ 64 h 77"/>
                  <a:gd name="T12" fmla="*/ 5 w 963"/>
                  <a:gd name="T13" fmla="*/ 71 h 77"/>
                  <a:gd name="T14" fmla="*/ 0 w 963"/>
                  <a:gd name="T15" fmla="*/ 77 h 77"/>
                  <a:gd name="T16" fmla="*/ 208 w 963"/>
                  <a:gd name="T17" fmla="*/ 17 h 77"/>
                  <a:gd name="T18" fmla="*/ 963 w 963"/>
                  <a:gd name="T19" fmla="*/ 75 h 7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63"/>
                  <a:gd name="T31" fmla="*/ 0 h 77"/>
                  <a:gd name="T32" fmla="*/ 963 w 963"/>
                  <a:gd name="T33" fmla="*/ 77 h 7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63" h="77">
                    <a:moveTo>
                      <a:pt x="963" y="75"/>
                    </a:moveTo>
                    <a:lnTo>
                      <a:pt x="963" y="53"/>
                    </a:lnTo>
                    <a:lnTo>
                      <a:pt x="208" y="0"/>
                    </a:lnTo>
                    <a:lnTo>
                      <a:pt x="22" y="51"/>
                    </a:lnTo>
                    <a:lnTo>
                      <a:pt x="16" y="58"/>
                    </a:lnTo>
                    <a:lnTo>
                      <a:pt x="11" y="64"/>
                    </a:lnTo>
                    <a:lnTo>
                      <a:pt x="5" y="71"/>
                    </a:lnTo>
                    <a:lnTo>
                      <a:pt x="0" y="77"/>
                    </a:lnTo>
                    <a:lnTo>
                      <a:pt x="208" y="17"/>
                    </a:lnTo>
                    <a:lnTo>
                      <a:pt x="963" y="75"/>
                    </a:lnTo>
                    <a:close/>
                  </a:path>
                </a:pathLst>
              </a:custGeom>
              <a:solidFill>
                <a:srgbClr val="FFFFFF"/>
              </a:solidFill>
              <a:ln w="9525">
                <a:noFill/>
                <a:round/>
                <a:headEnd/>
                <a:tailEnd/>
              </a:ln>
            </p:spPr>
            <p:txBody>
              <a:bodyPr/>
              <a:lstStyle/>
              <a:p>
                <a:endParaRPr lang="en-US"/>
              </a:p>
            </p:txBody>
          </p:sp>
          <p:sp>
            <p:nvSpPr>
              <p:cNvPr id="40128" name="Freeform 751"/>
              <p:cNvSpPr>
                <a:spLocks/>
              </p:cNvSpPr>
              <p:nvPr/>
            </p:nvSpPr>
            <p:spPr bwMode="auto">
              <a:xfrm>
                <a:off x="3306" y="1194"/>
                <a:ext cx="197" cy="16"/>
              </a:xfrm>
              <a:custGeom>
                <a:avLst/>
                <a:gdLst>
                  <a:gd name="T0" fmla="*/ 197 w 197"/>
                  <a:gd name="T1" fmla="*/ 16 h 16"/>
                  <a:gd name="T2" fmla="*/ 197 w 197"/>
                  <a:gd name="T3" fmla="*/ 0 h 16"/>
                  <a:gd name="T4" fmla="*/ 0 w 197"/>
                  <a:gd name="T5" fmla="*/ 0 h 16"/>
                  <a:gd name="T6" fmla="*/ 8 w 197"/>
                  <a:gd name="T7" fmla="*/ 3 h 16"/>
                  <a:gd name="T8" fmla="*/ 16 w 197"/>
                  <a:gd name="T9" fmla="*/ 8 h 16"/>
                  <a:gd name="T10" fmla="*/ 24 w 197"/>
                  <a:gd name="T11" fmla="*/ 13 h 16"/>
                  <a:gd name="T12" fmla="*/ 32 w 197"/>
                  <a:gd name="T13" fmla="*/ 16 h 16"/>
                  <a:gd name="T14" fmla="*/ 197 w 197"/>
                  <a:gd name="T15" fmla="*/ 16 h 16"/>
                  <a:gd name="T16" fmla="*/ 0 60000 65536"/>
                  <a:gd name="T17" fmla="*/ 0 60000 65536"/>
                  <a:gd name="T18" fmla="*/ 0 60000 65536"/>
                  <a:gd name="T19" fmla="*/ 0 60000 65536"/>
                  <a:gd name="T20" fmla="*/ 0 60000 65536"/>
                  <a:gd name="T21" fmla="*/ 0 60000 65536"/>
                  <a:gd name="T22" fmla="*/ 0 60000 65536"/>
                  <a:gd name="T23" fmla="*/ 0 60000 65536"/>
                  <a:gd name="T24" fmla="*/ 0 w 197"/>
                  <a:gd name="T25" fmla="*/ 0 h 16"/>
                  <a:gd name="T26" fmla="*/ 197 w 197"/>
                  <a:gd name="T27" fmla="*/ 16 h 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7" h="16">
                    <a:moveTo>
                      <a:pt x="197" y="16"/>
                    </a:moveTo>
                    <a:lnTo>
                      <a:pt x="197" y="0"/>
                    </a:lnTo>
                    <a:lnTo>
                      <a:pt x="0" y="0"/>
                    </a:lnTo>
                    <a:lnTo>
                      <a:pt x="8" y="3"/>
                    </a:lnTo>
                    <a:lnTo>
                      <a:pt x="16" y="8"/>
                    </a:lnTo>
                    <a:lnTo>
                      <a:pt x="24" y="13"/>
                    </a:lnTo>
                    <a:lnTo>
                      <a:pt x="32" y="16"/>
                    </a:lnTo>
                    <a:lnTo>
                      <a:pt x="197" y="16"/>
                    </a:lnTo>
                    <a:close/>
                  </a:path>
                </a:pathLst>
              </a:custGeom>
              <a:solidFill>
                <a:srgbClr val="FFFFFF"/>
              </a:solidFill>
              <a:ln w="9525">
                <a:noFill/>
                <a:round/>
                <a:headEnd/>
                <a:tailEnd/>
              </a:ln>
            </p:spPr>
            <p:txBody>
              <a:bodyPr/>
              <a:lstStyle/>
              <a:p>
                <a:endParaRPr lang="en-US"/>
              </a:p>
            </p:txBody>
          </p:sp>
          <p:sp>
            <p:nvSpPr>
              <p:cNvPr id="40129" name="Freeform 752"/>
              <p:cNvSpPr>
                <a:spLocks/>
              </p:cNvSpPr>
              <p:nvPr/>
            </p:nvSpPr>
            <p:spPr bwMode="auto">
              <a:xfrm>
                <a:off x="3262" y="1194"/>
                <a:ext cx="76" cy="16"/>
              </a:xfrm>
              <a:custGeom>
                <a:avLst/>
                <a:gdLst>
                  <a:gd name="T0" fmla="*/ 0 w 76"/>
                  <a:gd name="T1" fmla="*/ 16 h 16"/>
                  <a:gd name="T2" fmla="*/ 76 w 76"/>
                  <a:gd name="T3" fmla="*/ 16 h 16"/>
                  <a:gd name="T4" fmla="*/ 68 w 76"/>
                  <a:gd name="T5" fmla="*/ 13 h 16"/>
                  <a:gd name="T6" fmla="*/ 60 w 76"/>
                  <a:gd name="T7" fmla="*/ 8 h 16"/>
                  <a:gd name="T8" fmla="*/ 52 w 76"/>
                  <a:gd name="T9" fmla="*/ 3 h 16"/>
                  <a:gd name="T10" fmla="*/ 44 w 76"/>
                  <a:gd name="T11" fmla="*/ 0 h 16"/>
                  <a:gd name="T12" fmla="*/ 0 w 76"/>
                  <a:gd name="T13" fmla="*/ 0 h 16"/>
                  <a:gd name="T14" fmla="*/ 0 w 76"/>
                  <a:gd name="T15" fmla="*/ 16 h 16"/>
                  <a:gd name="T16" fmla="*/ 0 60000 65536"/>
                  <a:gd name="T17" fmla="*/ 0 60000 65536"/>
                  <a:gd name="T18" fmla="*/ 0 60000 65536"/>
                  <a:gd name="T19" fmla="*/ 0 60000 65536"/>
                  <a:gd name="T20" fmla="*/ 0 60000 65536"/>
                  <a:gd name="T21" fmla="*/ 0 60000 65536"/>
                  <a:gd name="T22" fmla="*/ 0 60000 65536"/>
                  <a:gd name="T23" fmla="*/ 0 60000 65536"/>
                  <a:gd name="T24" fmla="*/ 0 w 76"/>
                  <a:gd name="T25" fmla="*/ 0 h 16"/>
                  <a:gd name="T26" fmla="*/ 76 w 76"/>
                  <a:gd name="T27" fmla="*/ 16 h 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 h="16">
                    <a:moveTo>
                      <a:pt x="0" y="16"/>
                    </a:moveTo>
                    <a:lnTo>
                      <a:pt x="76" y="16"/>
                    </a:lnTo>
                    <a:lnTo>
                      <a:pt x="68" y="13"/>
                    </a:lnTo>
                    <a:lnTo>
                      <a:pt x="60" y="8"/>
                    </a:lnTo>
                    <a:lnTo>
                      <a:pt x="52" y="3"/>
                    </a:lnTo>
                    <a:lnTo>
                      <a:pt x="44" y="0"/>
                    </a:lnTo>
                    <a:lnTo>
                      <a:pt x="0" y="0"/>
                    </a:lnTo>
                    <a:lnTo>
                      <a:pt x="0" y="16"/>
                    </a:lnTo>
                    <a:close/>
                  </a:path>
                </a:pathLst>
              </a:custGeom>
              <a:solidFill>
                <a:srgbClr val="FFFFFF"/>
              </a:solidFill>
              <a:ln w="9525">
                <a:noFill/>
                <a:round/>
                <a:headEnd/>
                <a:tailEnd/>
              </a:ln>
            </p:spPr>
            <p:txBody>
              <a:bodyPr/>
              <a:lstStyle/>
              <a:p>
                <a:endParaRPr lang="en-US"/>
              </a:p>
            </p:txBody>
          </p:sp>
          <p:sp>
            <p:nvSpPr>
              <p:cNvPr id="40130" name="Freeform 753"/>
              <p:cNvSpPr>
                <a:spLocks/>
              </p:cNvSpPr>
              <p:nvPr/>
            </p:nvSpPr>
            <p:spPr bwMode="auto">
              <a:xfrm>
                <a:off x="3581" y="1386"/>
                <a:ext cx="47" cy="18"/>
              </a:xfrm>
              <a:custGeom>
                <a:avLst/>
                <a:gdLst>
                  <a:gd name="T0" fmla="*/ 47 w 47"/>
                  <a:gd name="T1" fmla="*/ 18 h 18"/>
                  <a:gd name="T2" fmla="*/ 47 w 47"/>
                  <a:gd name="T3" fmla="*/ 0 h 18"/>
                  <a:gd name="T4" fmla="*/ 0 w 47"/>
                  <a:gd name="T5" fmla="*/ 0 h 18"/>
                  <a:gd name="T6" fmla="*/ 5 w 47"/>
                  <a:gd name="T7" fmla="*/ 5 h 18"/>
                  <a:gd name="T8" fmla="*/ 9 w 47"/>
                  <a:gd name="T9" fmla="*/ 10 h 18"/>
                  <a:gd name="T10" fmla="*/ 13 w 47"/>
                  <a:gd name="T11" fmla="*/ 15 h 18"/>
                  <a:gd name="T12" fmla="*/ 18 w 47"/>
                  <a:gd name="T13" fmla="*/ 18 h 18"/>
                  <a:gd name="T14" fmla="*/ 47 w 47"/>
                  <a:gd name="T15" fmla="*/ 18 h 18"/>
                  <a:gd name="T16" fmla="*/ 0 60000 65536"/>
                  <a:gd name="T17" fmla="*/ 0 60000 65536"/>
                  <a:gd name="T18" fmla="*/ 0 60000 65536"/>
                  <a:gd name="T19" fmla="*/ 0 60000 65536"/>
                  <a:gd name="T20" fmla="*/ 0 60000 65536"/>
                  <a:gd name="T21" fmla="*/ 0 60000 65536"/>
                  <a:gd name="T22" fmla="*/ 0 60000 65536"/>
                  <a:gd name="T23" fmla="*/ 0 60000 65536"/>
                  <a:gd name="T24" fmla="*/ 0 w 47"/>
                  <a:gd name="T25" fmla="*/ 0 h 18"/>
                  <a:gd name="T26" fmla="*/ 47 w 47"/>
                  <a:gd name="T27" fmla="*/ 18 h 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7" h="18">
                    <a:moveTo>
                      <a:pt x="47" y="18"/>
                    </a:moveTo>
                    <a:lnTo>
                      <a:pt x="47" y="0"/>
                    </a:lnTo>
                    <a:lnTo>
                      <a:pt x="0" y="0"/>
                    </a:lnTo>
                    <a:lnTo>
                      <a:pt x="5" y="5"/>
                    </a:lnTo>
                    <a:lnTo>
                      <a:pt x="9" y="10"/>
                    </a:lnTo>
                    <a:lnTo>
                      <a:pt x="13" y="15"/>
                    </a:lnTo>
                    <a:lnTo>
                      <a:pt x="18" y="18"/>
                    </a:lnTo>
                    <a:lnTo>
                      <a:pt x="47" y="18"/>
                    </a:lnTo>
                    <a:close/>
                  </a:path>
                </a:pathLst>
              </a:custGeom>
              <a:solidFill>
                <a:srgbClr val="FFFFFF"/>
              </a:solidFill>
              <a:ln w="9525">
                <a:noFill/>
                <a:round/>
                <a:headEnd/>
                <a:tailEnd/>
              </a:ln>
            </p:spPr>
            <p:txBody>
              <a:bodyPr/>
              <a:lstStyle/>
              <a:p>
                <a:endParaRPr lang="en-US"/>
              </a:p>
            </p:txBody>
          </p:sp>
          <p:sp>
            <p:nvSpPr>
              <p:cNvPr id="40131" name="Freeform 754"/>
              <p:cNvSpPr>
                <a:spLocks/>
              </p:cNvSpPr>
              <p:nvPr/>
            </p:nvSpPr>
            <p:spPr bwMode="auto">
              <a:xfrm>
                <a:off x="3476" y="1386"/>
                <a:ext cx="123" cy="18"/>
              </a:xfrm>
              <a:custGeom>
                <a:avLst/>
                <a:gdLst>
                  <a:gd name="T0" fmla="*/ 0 w 123"/>
                  <a:gd name="T1" fmla="*/ 18 h 18"/>
                  <a:gd name="T2" fmla="*/ 123 w 123"/>
                  <a:gd name="T3" fmla="*/ 18 h 18"/>
                  <a:gd name="T4" fmla="*/ 118 w 123"/>
                  <a:gd name="T5" fmla="*/ 15 h 18"/>
                  <a:gd name="T6" fmla="*/ 114 w 123"/>
                  <a:gd name="T7" fmla="*/ 10 h 18"/>
                  <a:gd name="T8" fmla="*/ 110 w 123"/>
                  <a:gd name="T9" fmla="*/ 5 h 18"/>
                  <a:gd name="T10" fmla="*/ 105 w 123"/>
                  <a:gd name="T11" fmla="*/ 0 h 18"/>
                  <a:gd name="T12" fmla="*/ 0 w 123"/>
                  <a:gd name="T13" fmla="*/ 0 h 18"/>
                  <a:gd name="T14" fmla="*/ 0 w 123"/>
                  <a:gd name="T15" fmla="*/ 18 h 18"/>
                  <a:gd name="T16" fmla="*/ 0 60000 65536"/>
                  <a:gd name="T17" fmla="*/ 0 60000 65536"/>
                  <a:gd name="T18" fmla="*/ 0 60000 65536"/>
                  <a:gd name="T19" fmla="*/ 0 60000 65536"/>
                  <a:gd name="T20" fmla="*/ 0 60000 65536"/>
                  <a:gd name="T21" fmla="*/ 0 60000 65536"/>
                  <a:gd name="T22" fmla="*/ 0 60000 65536"/>
                  <a:gd name="T23" fmla="*/ 0 60000 65536"/>
                  <a:gd name="T24" fmla="*/ 0 w 123"/>
                  <a:gd name="T25" fmla="*/ 0 h 18"/>
                  <a:gd name="T26" fmla="*/ 123 w 123"/>
                  <a:gd name="T27" fmla="*/ 18 h 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3" h="18">
                    <a:moveTo>
                      <a:pt x="0" y="18"/>
                    </a:moveTo>
                    <a:lnTo>
                      <a:pt x="123" y="18"/>
                    </a:lnTo>
                    <a:lnTo>
                      <a:pt x="118" y="15"/>
                    </a:lnTo>
                    <a:lnTo>
                      <a:pt x="114" y="10"/>
                    </a:lnTo>
                    <a:lnTo>
                      <a:pt x="110" y="5"/>
                    </a:lnTo>
                    <a:lnTo>
                      <a:pt x="105" y="0"/>
                    </a:lnTo>
                    <a:lnTo>
                      <a:pt x="0" y="0"/>
                    </a:lnTo>
                    <a:lnTo>
                      <a:pt x="0" y="18"/>
                    </a:lnTo>
                    <a:close/>
                  </a:path>
                </a:pathLst>
              </a:custGeom>
              <a:solidFill>
                <a:srgbClr val="FFFFFF"/>
              </a:solidFill>
              <a:ln w="9525">
                <a:noFill/>
                <a:round/>
                <a:headEnd/>
                <a:tailEnd/>
              </a:ln>
            </p:spPr>
            <p:txBody>
              <a:bodyPr/>
              <a:lstStyle/>
              <a:p>
                <a:endParaRPr lang="en-US"/>
              </a:p>
            </p:txBody>
          </p:sp>
          <p:sp>
            <p:nvSpPr>
              <p:cNvPr id="40132" name="Freeform 755"/>
              <p:cNvSpPr>
                <a:spLocks/>
              </p:cNvSpPr>
              <p:nvPr/>
            </p:nvSpPr>
            <p:spPr bwMode="auto">
              <a:xfrm>
                <a:off x="3870" y="2137"/>
                <a:ext cx="81" cy="114"/>
              </a:xfrm>
              <a:custGeom>
                <a:avLst/>
                <a:gdLst>
                  <a:gd name="T0" fmla="*/ 81 w 81"/>
                  <a:gd name="T1" fmla="*/ 114 h 114"/>
                  <a:gd name="T2" fmla="*/ 81 w 81"/>
                  <a:gd name="T3" fmla="*/ 0 h 114"/>
                  <a:gd name="T4" fmla="*/ 18 w 81"/>
                  <a:gd name="T5" fmla="*/ 0 h 114"/>
                  <a:gd name="T6" fmla="*/ 14 w 81"/>
                  <a:gd name="T7" fmla="*/ 29 h 114"/>
                  <a:gd name="T8" fmla="*/ 11 w 81"/>
                  <a:gd name="T9" fmla="*/ 56 h 114"/>
                  <a:gd name="T10" fmla="*/ 6 w 81"/>
                  <a:gd name="T11" fmla="*/ 85 h 114"/>
                  <a:gd name="T12" fmla="*/ 0 w 81"/>
                  <a:gd name="T13" fmla="*/ 114 h 114"/>
                  <a:gd name="T14" fmla="*/ 81 w 81"/>
                  <a:gd name="T15" fmla="*/ 114 h 114"/>
                  <a:gd name="T16" fmla="*/ 0 60000 65536"/>
                  <a:gd name="T17" fmla="*/ 0 60000 65536"/>
                  <a:gd name="T18" fmla="*/ 0 60000 65536"/>
                  <a:gd name="T19" fmla="*/ 0 60000 65536"/>
                  <a:gd name="T20" fmla="*/ 0 60000 65536"/>
                  <a:gd name="T21" fmla="*/ 0 60000 65536"/>
                  <a:gd name="T22" fmla="*/ 0 60000 65536"/>
                  <a:gd name="T23" fmla="*/ 0 60000 65536"/>
                  <a:gd name="T24" fmla="*/ 0 w 81"/>
                  <a:gd name="T25" fmla="*/ 0 h 114"/>
                  <a:gd name="T26" fmla="*/ 81 w 81"/>
                  <a:gd name="T27" fmla="*/ 114 h 1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1" h="114">
                    <a:moveTo>
                      <a:pt x="81" y="114"/>
                    </a:moveTo>
                    <a:lnTo>
                      <a:pt x="81" y="0"/>
                    </a:lnTo>
                    <a:lnTo>
                      <a:pt x="18" y="0"/>
                    </a:lnTo>
                    <a:lnTo>
                      <a:pt x="14" y="29"/>
                    </a:lnTo>
                    <a:lnTo>
                      <a:pt x="11" y="56"/>
                    </a:lnTo>
                    <a:lnTo>
                      <a:pt x="6" y="85"/>
                    </a:lnTo>
                    <a:lnTo>
                      <a:pt x="0" y="114"/>
                    </a:lnTo>
                    <a:lnTo>
                      <a:pt x="81" y="114"/>
                    </a:lnTo>
                    <a:close/>
                  </a:path>
                </a:pathLst>
              </a:custGeom>
              <a:solidFill>
                <a:srgbClr val="FFFFFF"/>
              </a:solidFill>
              <a:ln w="9525">
                <a:noFill/>
                <a:round/>
                <a:headEnd/>
                <a:tailEnd/>
              </a:ln>
            </p:spPr>
            <p:txBody>
              <a:bodyPr/>
              <a:lstStyle/>
              <a:p>
                <a:endParaRPr lang="en-US"/>
              </a:p>
            </p:txBody>
          </p:sp>
          <p:sp>
            <p:nvSpPr>
              <p:cNvPr id="40133" name="Freeform 756"/>
              <p:cNvSpPr>
                <a:spLocks/>
              </p:cNvSpPr>
              <p:nvPr/>
            </p:nvSpPr>
            <p:spPr bwMode="auto">
              <a:xfrm>
                <a:off x="3770" y="2137"/>
                <a:ext cx="118" cy="114"/>
              </a:xfrm>
              <a:custGeom>
                <a:avLst/>
                <a:gdLst>
                  <a:gd name="T0" fmla="*/ 0 w 118"/>
                  <a:gd name="T1" fmla="*/ 114 h 114"/>
                  <a:gd name="T2" fmla="*/ 100 w 118"/>
                  <a:gd name="T3" fmla="*/ 114 h 114"/>
                  <a:gd name="T4" fmla="*/ 106 w 118"/>
                  <a:gd name="T5" fmla="*/ 85 h 114"/>
                  <a:gd name="T6" fmla="*/ 111 w 118"/>
                  <a:gd name="T7" fmla="*/ 56 h 114"/>
                  <a:gd name="T8" fmla="*/ 114 w 118"/>
                  <a:gd name="T9" fmla="*/ 29 h 114"/>
                  <a:gd name="T10" fmla="*/ 118 w 118"/>
                  <a:gd name="T11" fmla="*/ 0 h 114"/>
                  <a:gd name="T12" fmla="*/ 0 w 118"/>
                  <a:gd name="T13" fmla="*/ 0 h 114"/>
                  <a:gd name="T14" fmla="*/ 0 w 118"/>
                  <a:gd name="T15" fmla="*/ 114 h 114"/>
                  <a:gd name="T16" fmla="*/ 0 60000 65536"/>
                  <a:gd name="T17" fmla="*/ 0 60000 65536"/>
                  <a:gd name="T18" fmla="*/ 0 60000 65536"/>
                  <a:gd name="T19" fmla="*/ 0 60000 65536"/>
                  <a:gd name="T20" fmla="*/ 0 60000 65536"/>
                  <a:gd name="T21" fmla="*/ 0 60000 65536"/>
                  <a:gd name="T22" fmla="*/ 0 60000 65536"/>
                  <a:gd name="T23" fmla="*/ 0 60000 65536"/>
                  <a:gd name="T24" fmla="*/ 0 w 118"/>
                  <a:gd name="T25" fmla="*/ 0 h 114"/>
                  <a:gd name="T26" fmla="*/ 118 w 118"/>
                  <a:gd name="T27" fmla="*/ 114 h 1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8" h="114">
                    <a:moveTo>
                      <a:pt x="0" y="114"/>
                    </a:moveTo>
                    <a:lnTo>
                      <a:pt x="100" y="114"/>
                    </a:lnTo>
                    <a:lnTo>
                      <a:pt x="106" y="85"/>
                    </a:lnTo>
                    <a:lnTo>
                      <a:pt x="111" y="56"/>
                    </a:lnTo>
                    <a:lnTo>
                      <a:pt x="114" y="29"/>
                    </a:lnTo>
                    <a:lnTo>
                      <a:pt x="118" y="0"/>
                    </a:lnTo>
                    <a:lnTo>
                      <a:pt x="0" y="0"/>
                    </a:lnTo>
                    <a:lnTo>
                      <a:pt x="0" y="114"/>
                    </a:lnTo>
                    <a:close/>
                  </a:path>
                </a:pathLst>
              </a:custGeom>
              <a:solidFill>
                <a:srgbClr val="FFFFFF"/>
              </a:solidFill>
              <a:ln w="9525">
                <a:noFill/>
                <a:round/>
                <a:headEnd/>
                <a:tailEnd/>
              </a:ln>
            </p:spPr>
            <p:txBody>
              <a:bodyPr/>
              <a:lstStyle/>
              <a:p>
                <a:endParaRPr lang="en-US"/>
              </a:p>
            </p:txBody>
          </p:sp>
          <p:sp>
            <p:nvSpPr>
              <p:cNvPr id="40134" name="Rectangle 757"/>
              <p:cNvSpPr>
                <a:spLocks noChangeArrowheads="1"/>
              </p:cNvSpPr>
              <p:nvPr/>
            </p:nvSpPr>
            <p:spPr bwMode="auto">
              <a:xfrm>
                <a:off x="4040" y="2137"/>
                <a:ext cx="181" cy="114"/>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35" name="Rectangle 758"/>
              <p:cNvSpPr>
                <a:spLocks noChangeArrowheads="1"/>
              </p:cNvSpPr>
              <p:nvPr/>
            </p:nvSpPr>
            <p:spPr bwMode="auto">
              <a:xfrm>
                <a:off x="2750" y="1969"/>
                <a:ext cx="277" cy="97"/>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36" name="Rectangle 759"/>
              <p:cNvSpPr>
                <a:spLocks noChangeArrowheads="1"/>
              </p:cNvSpPr>
              <p:nvPr/>
            </p:nvSpPr>
            <p:spPr bwMode="auto">
              <a:xfrm>
                <a:off x="2802" y="1950"/>
                <a:ext cx="19" cy="137"/>
              </a:xfrm>
              <a:prstGeom prst="rect">
                <a:avLst/>
              </a:prstGeom>
              <a:solidFill>
                <a:srgbClr val="7F7FFF"/>
              </a:solidFill>
              <a:ln w="9525">
                <a:noFill/>
                <a:miter lim="800000"/>
                <a:headEnd/>
                <a:tailEnd/>
              </a:ln>
            </p:spPr>
            <p:txBody>
              <a:bodyPr/>
              <a:lstStyle/>
              <a:p>
                <a:endParaRPr lang="en-US" sz="2400">
                  <a:solidFill>
                    <a:schemeClr val="tx2"/>
                  </a:solidFill>
                  <a:latin typeface="Tahoma" pitchFamily="34" charset="0"/>
                </a:endParaRPr>
              </a:p>
            </p:txBody>
          </p:sp>
          <p:sp>
            <p:nvSpPr>
              <p:cNvPr id="40137" name="Rectangle 760"/>
              <p:cNvSpPr>
                <a:spLocks noChangeArrowheads="1"/>
              </p:cNvSpPr>
              <p:nvPr/>
            </p:nvSpPr>
            <p:spPr bwMode="auto">
              <a:xfrm>
                <a:off x="2880" y="1950"/>
                <a:ext cx="19" cy="137"/>
              </a:xfrm>
              <a:prstGeom prst="rect">
                <a:avLst/>
              </a:prstGeom>
              <a:solidFill>
                <a:srgbClr val="7F7FFF"/>
              </a:solidFill>
              <a:ln w="9525">
                <a:noFill/>
                <a:miter lim="800000"/>
                <a:headEnd/>
                <a:tailEnd/>
              </a:ln>
            </p:spPr>
            <p:txBody>
              <a:bodyPr/>
              <a:lstStyle/>
              <a:p>
                <a:endParaRPr lang="en-US" sz="2400">
                  <a:solidFill>
                    <a:schemeClr val="tx2"/>
                  </a:solidFill>
                  <a:latin typeface="Tahoma" pitchFamily="34" charset="0"/>
                </a:endParaRPr>
              </a:p>
            </p:txBody>
          </p:sp>
          <p:sp>
            <p:nvSpPr>
              <p:cNvPr id="40138" name="Rectangle 761"/>
              <p:cNvSpPr>
                <a:spLocks noChangeArrowheads="1"/>
              </p:cNvSpPr>
              <p:nvPr/>
            </p:nvSpPr>
            <p:spPr bwMode="auto">
              <a:xfrm>
                <a:off x="2955" y="1950"/>
                <a:ext cx="18" cy="137"/>
              </a:xfrm>
              <a:prstGeom prst="rect">
                <a:avLst/>
              </a:prstGeom>
              <a:solidFill>
                <a:srgbClr val="7F7FFF"/>
              </a:solidFill>
              <a:ln w="9525">
                <a:noFill/>
                <a:miter lim="800000"/>
                <a:headEnd/>
                <a:tailEnd/>
              </a:ln>
            </p:spPr>
            <p:txBody>
              <a:bodyPr/>
              <a:lstStyle/>
              <a:p>
                <a:endParaRPr lang="en-US" sz="2400">
                  <a:solidFill>
                    <a:schemeClr val="tx2"/>
                  </a:solidFill>
                  <a:latin typeface="Tahoma" pitchFamily="34" charset="0"/>
                </a:endParaRPr>
              </a:p>
            </p:txBody>
          </p:sp>
          <p:grpSp>
            <p:nvGrpSpPr>
              <p:cNvPr id="40139" name="Group 762"/>
              <p:cNvGrpSpPr>
                <a:grpSpLocks/>
              </p:cNvGrpSpPr>
              <p:nvPr/>
            </p:nvGrpSpPr>
            <p:grpSpPr bwMode="auto">
              <a:xfrm>
                <a:off x="2304" y="895"/>
                <a:ext cx="2256" cy="1793"/>
                <a:chOff x="2304" y="895"/>
                <a:chExt cx="2256" cy="1793"/>
              </a:xfrm>
            </p:grpSpPr>
            <p:sp>
              <p:nvSpPr>
                <p:cNvPr id="40141" name="Rectangle 763"/>
                <p:cNvSpPr>
                  <a:spLocks noChangeArrowheads="1"/>
                </p:cNvSpPr>
                <p:nvPr/>
              </p:nvSpPr>
              <p:spPr bwMode="auto">
                <a:xfrm>
                  <a:off x="3368" y="895"/>
                  <a:ext cx="23" cy="225"/>
                </a:xfrm>
                <a:prstGeom prst="rect">
                  <a:avLst/>
                </a:prstGeom>
                <a:solidFill>
                  <a:schemeClr val="accent2"/>
                </a:solidFill>
                <a:ln w="9525">
                  <a:noFill/>
                  <a:miter lim="800000"/>
                  <a:headEnd/>
                  <a:tailEnd/>
                </a:ln>
              </p:spPr>
              <p:txBody>
                <a:bodyPr/>
                <a:lstStyle/>
                <a:p>
                  <a:endParaRPr lang="en-US" sz="2400">
                    <a:solidFill>
                      <a:schemeClr val="tx2"/>
                    </a:solidFill>
                    <a:latin typeface="Tahoma" pitchFamily="34" charset="0"/>
                  </a:endParaRPr>
                </a:p>
              </p:txBody>
            </p:sp>
            <p:sp>
              <p:nvSpPr>
                <p:cNvPr id="40142" name="Rectangle 764"/>
                <p:cNvSpPr>
                  <a:spLocks noChangeArrowheads="1"/>
                </p:cNvSpPr>
                <p:nvPr/>
              </p:nvSpPr>
              <p:spPr bwMode="auto">
                <a:xfrm>
                  <a:off x="3322" y="944"/>
                  <a:ext cx="118" cy="23"/>
                </a:xfrm>
                <a:prstGeom prst="rect">
                  <a:avLst/>
                </a:prstGeom>
                <a:solidFill>
                  <a:schemeClr val="accent2"/>
                </a:solidFill>
                <a:ln w="9525">
                  <a:noFill/>
                  <a:miter lim="800000"/>
                  <a:headEnd/>
                  <a:tailEnd/>
                </a:ln>
              </p:spPr>
              <p:txBody>
                <a:bodyPr/>
                <a:lstStyle/>
                <a:p>
                  <a:endParaRPr lang="en-US" sz="2400">
                    <a:solidFill>
                      <a:schemeClr val="tx2"/>
                    </a:solidFill>
                    <a:latin typeface="Tahoma" pitchFamily="34" charset="0"/>
                  </a:endParaRPr>
                </a:p>
              </p:txBody>
            </p:sp>
            <p:sp>
              <p:nvSpPr>
                <p:cNvPr id="40143" name="Freeform 765"/>
                <p:cNvSpPr>
                  <a:spLocks/>
                </p:cNvSpPr>
                <p:nvPr/>
              </p:nvSpPr>
              <p:spPr bwMode="auto">
                <a:xfrm>
                  <a:off x="2304" y="1079"/>
                  <a:ext cx="2256" cy="1609"/>
                </a:xfrm>
                <a:custGeom>
                  <a:avLst/>
                  <a:gdLst>
                    <a:gd name="T0" fmla="*/ 39 w 3120"/>
                    <a:gd name="T1" fmla="*/ 10 h 2225"/>
                    <a:gd name="T2" fmla="*/ 38 w 3120"/>
                    <a:gd name="T3" fmla="*/ 7 h 2225"/>
                    <a:gd name="T4" fmla="*/ 22 w 3120"/>
                    <a:gd name="T5" fmla="*/ 0 h 2225"/>
                    <a:gd name="T6" fmla="*/ 5 w 3120"/>
                    <a:gd name="T7" fmla="*/ 9 h 2225"/>
                    <a:gd name="T8" fmla="*/ 7 w 3120"/>
                    <a:gd name="T9" fmla="*/ 10 h 2225"/>
                    <a:gd name="T10" fmla="*/ 7 w 3120"/>
                    <a:gd name="T11" fmla="*/ 10 h 2225"/>
                    <a:gd name="T12" fmla="*/ 7 w 3120"/>
                    <a:gd name="T13" fmla="*/ 11 h 2225"/>
                    <a:gd name="T14" fmla="*/ 0 w 3120"/>
                    <a:gd name="T15" fmla="*/ 13 h 2225"/>
                    <a:gd name="T16" fmla="*/ 1 w 3120"/>
                    <a:gd name="T17" fmla="*/ 14 h 2225"/>
                    <a:gd name="T18" fmla="*/ 1 w 3120"/>
                    <a:gd name="T19" fmla="*/ 31 h 2225"/>
                    <a:gd name="T20" fmla="*/ 7 w 3120"/>
                    <a:gd name="T21" fmla="*/ 31 h 2225"/>
                    <a:gd name="T22" fmla="*/ 7 w 3120"/>
                    <a:gd name="T23" fmla="*/ 32 h 2225"/>
                    <a:gd name="T24" fmla="*/ 9 w 3120"/>
                    <a:gd name="T25" fmla="*/ 32 h 2225"/>
                    <a:gd name="T26" fmla="*/ 9 w 3120"/>
                    <a:gd name="T27" fmla="*/ 33 h 2225"/>
                    <a:gd name="T28" fmla="*/ 34 w 3120"/>
                    <a:gd name="T29" fmla="*/ 33 h 2225"/>
                    <a:gd name="T30" fmla="*/ 34 w 3120"/>
                    <a:gd name="T31" fmla="*/ 32 h 2225"/>
                    <a:gd name="T32" fmla="*/ 37 w 3120"/>
                    <a:gd name="T33" fmla="*/ 32 h 2225"/>
                    <a:gd name="T34" fmla="*/ 37 w 3120"/>
                    <a:gd name="T35" fmla="*/ 32 h 2225"/>
                    <a:gd name="T36" fmla="*/ 42 w 3120"/>
                    <a:gd name="T37" fmla="*/ 32 h 2225"/>
                    <a:gd name="T38" fmla="*/ 46 w 3120"/>
                    <a:gd name="T39" fmla="*/ 32 h 2225"/>
                    <a:gd name="T40" fmla="*/ 46 w 3120"/>
                    <a:gd name="T41" fmla="*/ 27 h 2225"/>
                    <a:gd name="T42" fmla="*/ 46 w 3120"/>
                    <a:gd name="T43" fmla="*/ 14 h 2225"/>
                    <a:gd name="T44" fmla="*/ 46 w 3120"/>
                    <a:gd name="T45" fmla="*/ 12 h 2225"/>
                    <a:gd name="T46" fmla="*/ 39 w 3120"/>
                    <a:gd name="T47" fmla="*/ 10 h 22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120"/>
                    <a:gd name="T73" fmla="*/ 0 h 2225"/>
                    <a:gd name="T74" fmla="*/ 3120 w 3120"/>
                    <a:gd name="T75" fmla="*/ 2225 h 222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120" h="2225">
                      <a:moveTo>
                        <a:pt x="2604" y="690"/>
                      </a:moveTo>
                      <a:lnTo>
                        <a:pt x="2566" y="505"/>
                      </a:lnTo>
                      <a:lnTo>
                        <a:pt x="1482" y="0"/>
                      </a:lnTo>
                      <a:lnTo>
                        <a:pt x="359" y="580"/>
                      </a:lnTo>
                      <a:lnTo>
                        <a:pt x="415" y="679"/>
                      </a:lnTo>
                      <a:lnTo>
                        <a:pt x="450" y="679"/>
                      </a:lnTo>
                      <a:lnTo>
                        <a:pt x="450" y="754"/>
                      </a:lnTo>
                      <a:lnTo>
                        <a:pt x="0" y="874"/>
                      </a:lnTo>
                      <a:lnTo>
                        <a:pt x="73" y="957"/>
                      </a:lnTo>
                      <a:lnTo>
                        <a:pt x="73" y="2123"/>
                      </a:lnTo>
                      <a:lnTo>
                        <a:pt x="423" y="2123"/>
                      </a:lnTo>
                      <a:lnTo>
                        <a:pt x="423" y="2179"/>
                      </a:lnTo>
                      <a:lnTo>
                        <a:pt x="645" y="2179"/>
                      </a:lnTo>
                      <a:lnTo>
                        <a:pt x="645" y="2225"/>
                      </a:lnTo>
                      <a:lnTo>
                        <a:pt x="2299" y="2225"/>
                      </a:lnTo>
                      <a:lnTo>
                        <a:pt x="2299" y="2179"/>
                      </a:lnTo>
                      <a:lnTo>
                        <a:pt x="2484" y="2179"/>
                      </a:lnTo>
                      <a:lnTo>
                        <a:pt x="2484" y="2150"/>
                      </a:lnTo>
                      <a:lnTo>
                        <a:pt x="2848" y="2150"/>
                      </a:lnTo>
                      <a:lnTo>
                        <a:pt x="3083" y="2150"/>
                      </a:lnTo>
                      <a:lnTo>
                        <a:pt x="3083" y="1846"/>
                      </a:lnTo>
                      <a:lnTo>
                        <a:pt x="3083" y="965"/>
                      </a:lnTo>
                      <a:lnTo>
                        <a:pt x="3120" y="810"/>
                      </a:lnTo>
                      <a:lnTo>
                        <a:pt x="2604" y="690"/>
                      </a:lnTo>
                      <a:close/>
                    </a:path>
                  </a:pathLst>
                </a:custGeom>
                <a:solidFill>
                  <a:schemeClr val="accent2"/>
                </a:solidFill>
                <a:ln w="9525">
                  <a:noFill/>
                  <a:round/>
                  <a:headEnd/>
                  <a:tailEnd/>
                </a:ln>
              </p:spPr>
              <p:txBody>
                <a:bodyPr/>
                <a:lstStyle/>
                <a:p>
                  <a:endParaRPr lang="en-US"/>
                </a:p>
              </p:txBody>
            </p:sp>
            <p:sp>
              <p:nvSpPr>
                <p:cNvPr id="40144" name="Rectangle 766"/>
                <p:cNvSpPr>
                  <a:spLocks noChangeArrowheads="1"/>
                </p:cNvSpPr>
                <p:nvPr/>
              </p:nvSpPr>
              <p:spPr bwMode="auto">
                <a:xfrm>
                  <a:off x="2667" y="1671"/>
                  <a:ext cx="306" cy="75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45" name="Rectangle 767"/>
                <p:cNvSpPr>
                  <a:spLocks noChangeArrowheads="1"/>
                </p:cNvSpPr>
                <p:nvPr/>
              </p:nvSpPr>
              <p:spPr bwMode="auto">
                <a:xfrm>
                  <a:off x="3773" y="1651"/>
                  <a:ext cx="270" cy="754"/>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46" name="Rectangle 768"/>
                <p:cNvSpPr>
                  <a:spLocks noChangeArrowheads="1"/>
                </p:cNvSpPr>
                <p:nvPr/>
              </p:nvSpPr>
              <p:spPr bwMode="auto">
                <a:xfrm>
                  <a:off x="3269" y="2072"/>
                  <a:ext cx="258" cy="292"/>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47" name="Freeform 769"/>
                <p:cNvSpPr>
                  <a:spLocks/>
                </p:cNvSpPr>
                <p:nvPr/>
              </p:nvSpPr>
              <p:spPr bwMode="auto">
                <a:xfrm>
                  <a:off x="3265" y="1908"/>
                  <a:ext cx="271" cy="142"/>
                </a:xfrm>
                <a:custGeom>
                  <a:avLst/>
                  <a:gdLst>
                    <a:gd name="T0" fmla="*/ 5 w 375"/>
                    <a:gd name="T1" fmla="*/ 3 h 196"/>
                    <a:gd name="T2" fmla="*/ 5 w 375"/>
                    <a:gd name="T3" fmla="*/ 3 h 196"/>
                    <a:gd name="T4" fmla="*/ 5 w 375"/>
                    <a:gd name="T5" fmla="*/ 3 h 196"/>
                    <a:gd name="T6" fmla="*/ 5 w 375"/>
                    <a:gd name="T7" fmla="*/ 2 h 196"/>
                    <a:gd name="T8" fmla="*/ 5 w 375"/>
                    <a:gd name="T9" fmla="*/ 1 h 196"/>
                    <a:gd name="T10" fmla="*/ 5 w 375"/>
                    <a:gd name="T11" fmla="*/ 1 h 196"/>
                    <a:gd name="T12" fmla="*/ 5 w 375"/>
                    <a:gd name="T13" fmla="*/ 1 h 196"/>
                    <a:gd name="T14" fmla="*/ 4 w 375"/>
                    <a:gd name="T15" fmla="*/ 1 h 196"/>
                    <a:gd name="T16" fmla="*/ 3 w 375"/>
                    <a:gd name="T17" fmla="*/ 0 h 196"/>
                    <a:gd name="T18" fmla="*/ 3 w 375"/>
                    <a:gd name="T19" fmla="*/ 0 h 196"/>
                    <a:gd name="T20" fmla="*/ 3 w 375"/>
                    <a:gd name="T21" fmla="*/ 1 h 196"/>
                    <a:gd name="T22" fmla="*/ 2 w 375"/>
                    <a:gd name="T23" fmla="*/ 1 h 196"/>
                    <a:gd name="T24" fmla="*/ 2 w 375"/>
                    <a:gd name="T25" fmla="*/ 1 h 196"/>
                    <a:gd name="T26" fmla="*/ 1 w 375"/>
                    <a:gd name="T27" fmla="*/ 1 h 196"/>
                    <a:gd name="T28" fmla="*/ 1 w 375"/>
                    <a:gd name="T29" fmla="*/ 1 h 196"/>
                    <a:gd name="T30" fmla="*/ 1 w 375"/>
                    <a:gd name="T31" fmla="*/ 2 h 196"/>
                    <a:gd name="T32" fmla="*/ 0 w 375"/>
                    <a:gd name="T33" fmla="*/ 3 h 196"/>
                    <a:gd name="T34" fmla="*/ 5 w 375"/>
                    <a:gd name="T35" fmla="*/ 3 h 19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75"/>
                    <a:gd name="T55" fmla="*/ 0 h 196"/>
                    <a:gd name="T56" fmla="*/ 375 w 375"/>
                    <a:gd name="T57" fmla="*/ 196 h 19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75" h="196">
                      <a:moveTo>
                        <a:pt x="375" y="196"/>
                      </a:moveTo>
                      <a:lnTo>
                        <a:pt x="375" y="188"/>
                      </a:lnTo>
                      <a:lnTo>
                        <a:pt x="373" y="165"/>
                      </a:lnTo>
                      <a:lnTo>
                        <a:pt x="365" y="132"/>
                      </a:lnTo>
                      <a:lnTo>
                        <a:pt x="352" y="97"/>
                      </a:lnTo>
                      <a:lnTo>
                        <a:pt x="329" y="60"/>
                      </a:lnTo>
                      <a:lnTo>
                        <a:pt x="296" y="29"/>
                      </a:lnTo>
                      <a:lnTo>
                        <a:pt x="251" y="8"/>
                      </a:lnTo>
                      <a:lnTo>
                        <a:pt x="191" y="0"/>
                      </a:lnTo>
                      <a:lnTo>
                        <a:pt x="184" y="0"/>
                      </a:lnTo>
                      <a:lnTo>
                        <a:pt x="166" y="2"/>
                      </a:lnTo>
                      <a:lnTo>
                        <a:pt x="141" y="8"/>
                      </a:lnTo>
                      <a:lnTo>
                        <a:pt x="110" y="20"/>
                      </a:lnTo>
                      <a:lnTo>
                        <a:pt x="77" y="43"/>
                      </a:lnTo>
                      <a:lnTo>
                        <a:pt x="45" y="78"/>
                      </a:lnTo>
                      <a:lnTo>
                        <a:pt x="19" y="128"/>
                      </a:lnTo>
                      <a:lnTo>
                        <a:pt x="0" y="196"/>
                      </a:lnTo>
                      <a:lnTo>
                        <a:pt x="375" y="196"/>
                      </a:lnTo>
                      <a:close/>
                    </a:path>
                  </a:pathLst>
                </a:custGeom>
                <a:solidFill>
                  <a:srgbClr val="FFFFFF"/>
                </a:solidFill>
                <a:ln w="9525">
                  <a:noFill/>
                  <a:round/>
                  <a:headEnd/>
                  <a:tailEnd/>
                </a:ln>
              </p:spPr>
              <p:txBody>
                <a:bodyPr/>
                <a:lstStyle/>
                <a:p>
                  <a:endParaRPr lang="en-US"/>
                </a:p>
              </p:txBody>
            </p:sp>
            <p:sp>
              <p:nvSpPr>
                <p:cNvPr id="40148" name="Freeform 770"/>
                <p:cNvSpPr>
                  <a:spLocks/>
                </p:cNvSpPr>
                <p:nvPr/>
              </p:nvSpPr>
              <p:spPr bwMode="auto">
                <a:xfrm>
                  <a:off x="3256" y="1864"/>
                  <a:ext cx="151" cy="89"/>
                </a:xfrm>
                <a:custGeom>
                  <a:avLst/>
                  <a:gdLst>
                    <a:gd name="T0" fmla="*/ 3 w 210"/>
                    <a:gd name="T1" fmla="*/ 1 h 123"/>
                    <a:gd name="T2" fmla="*/ 3 w 210"/>
                    <a:gd name="T3" fmla="*/ 1 h 123"/>
                    <a:gd name="T4" fmla="*/ 3 w 210"/>
                    <a:gd name="T5" fmla="*/ 1 h 123"/>
                    <a:gd name="T6" fmla="*/ 2 w 210"/>
                    <a:gd name="T7" fmla="*/ 0 h 123"/>
                    <a:gd name="T8" fmla="*/ 2 w 210"/>
                    <a:gd name="T9" fmla="*/ 1 h 123"/>
                    <a:gd name="T10" fmla="*/ 1 w 210"/>
                    <a:gd name="T11" fmla="*/ 1 h 123"/>
                    <a:gd name="T12" fmla="*/ 1 w 210"/>
                    <a:gd name="T13" fmla="*/ 1 h 123"/>
                    <a:gd name="T14" fmla="*/ 1 w 210"/>
                    <a:gd name="T15" fmla="*/ 1 h 123"/>
                    <a:gd name="T16" fmla="*/ 0 w 210"/>
                    <a:gd name="T17" fmla="*/ 2 h 123"/>
                    <a:gd name="T18" fmla="*/ 1 w 210"/>
                    <a:gd name="T19" fmla="*/ 2 h 123"/>
                    <a:gd name="T20" fmla="*/ 1 w 210"/>
                    <a:gd name="T21" fmla="*/ 2 h 123"/>
                    <a:gd name="T22" fmla="*/ 1 w 210"/>
                    <a:gd name="T23" fmla="*/ 1 h 123"/>
                    <a:gd name="T24" fmla="*/ 1 w 210"/>
                    <a:gd name="T25" fmla="*/ 1 h 123"/>
                    <a:gd name="T26" fmla="*/ 1 w 210"/>
                    <a:gd name="T27" fmla="*/ 1 h 123"/>
                    <a:gd name="T28" fmla="*/ 2 w 210"/>
                    <a:gd name="T29" fmla="*/ 1 h 123"/>
                    <a:gd name="T30" fmla="*/ 2 w 210"/>
                    <a:gd name="T31" fmla="*/ 1 h 123"/>
                    <a:gd name="T32" fmla="*/ 3 w 210"/>
                    <a:gd name="T33" fmla="*/ 1 h 12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10"/>
                    <a:gd name="T52" fmla="*/ 0 h 123"/>
                    <a:gd name="T53" fmla="*/ 210 w 210"/>
                    <a:gd name="T54" fmla="*/ 123 h 12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10" h="123">
                      <a:moveTo>
                        <a:pt x="210" y="7"/>
                      </a:moveTo>
                      <a:lnTo>
                        <a:pt x="204" y="5"/>
                      </a:lnTo>
                      <a:lnTo>
                        <a:pt x="189" y="3"/>
                      </a:lnTo>
                      <a:lnTo>
                        <a:pt x="168" y="0"/>
                      </a:lnTo>
                      <a:lnTo>
                        <a:pt x="139" y="5"/>
                      </a:lnTo>
                      <a:lnTo>
                        <a:pt x="106" y="15"/>
                      </a:lnTo>
                      <a:lnTo>
                        <a:pt x="71" y="38"/>
                      </a:lnTo>
                      <a:lnTo>
                        <a:pt x="36" y="71"/>
                      </a:lnTo>
                      <a:lnTo>
                        <a:pt x="0" y="123"/>
                      </a:lnTo>
                      <a:lnTo>
                        <a:pt x="5" y="119"/>
                      </a:lnTo>
                      <a:lnTo>
                        <a:pt x="19" y="106"/>
                      </a:lnTo>
                      <a:lnTo>
                        <a:pt x="40" y="90"/>
                      </a:lnTo>
                      <a:lnTo>
                        <a:pt x="65" y="69"/>
                      </a:lnTo>
                      <a:lnTo>
                        <a:pt x="98" y="48"/>
                      </a:lnTo>
                      <a:lnTo>
                        <a:pt x="133" y="29"/>
                      </a:lnTo>
                      <a:lnTo>
                        <a:pt x="170" y="15"/>
                      </a:lnTo>
                      <a:lnTo>
                        <a:pt x="210" y="7"/>
                      </a:lnTo>
                      <a:close/>
                    </a:path>
                  </a:pathLst>
                </a:custGeom>
                <a:solidFill>
                  <a:srgbClr val="FFFFFF"/>
                </a:solidFill>
                <a:ln w="9525">
                  <a:noFill/>
                  <a:round/>
                  <a:headEnd/>
                  <a:tailEnd/>
                </a:ln>
              </p:spPr>
              <p:txBody>
                <a:bodyPr/>
                <a:lstStyle/>
                <a:p>
                  <a:endParaRPr lang="en-US"/>
                </a:p>
              </p:txBody>
            </p:sp>
            <p:sp>
              <p:nvSpPr>
                <p:cNvPr id="40149" name="Freeform 771"/>
                <p:cNvSpPr>
                  <a:spLocks/>
                </p:cNvSpPr>
                <p:nvPr/>
              </p:nvSpPr>
              <p:spPr bwMode="auto">
                <a:xfrm>
                  <a:off x="3587" y="1647"/>
                  <a:ext cx="100" cy="713"/>
                </a:xfrm>
                <a:custGeom>
                  <a:avLst/>
                  <a:gdLst>
                    <a:gd name="T0" fmla="*/ 1 w 138"/>
                    <a:gd name="T1" fmla="*/ 0 h 986"/>
                    <a:gd name="T2" fmla="*/ 1 w 138"/>
                    <a:gd name="T3" fmla="*/ 1 h 986"/>
                    <a:gd name="T4" fmla="*/ 1 w 138"/>
                    <a:gd name="T5" fmla="*/ 1 h 986"/>
                    <a:gd name="T6" fmla="*/ 1 w 138"/>
                    <a:gd name="T7" fmla="*/ 1 h 986"/>
                    <a:gd name="T8" fmla="*/ 1 w 138"/>
                    <a:gd name="T9" fmla="*/ 1 h 986"/>
                    <a:gd name="T10" fmla="*/ 1 w 138"/>
                    <a:gd name="T11" fmla="*/ 1 h 986"/>
                    <a:gd name="T12" fmla="*/ 1 w 138"/>
                    <a:gd name="T13" fmla="*/ 14 h 986"/>
                    <a:gd name="T14" fmla="*/ 1 w 138"/>
                    <a:gd name="T15" fmla="*/ 14 h 986"/>
                    <a:gd name="T16" fmla="*/ 1 w 138"/>
                    <a:gd name="T17" fmla="*/ 14 h 986"/>
                    <a:gd name="T18" fmla="*/ 0 w 138"/>
                    <a:gd name="T19" fmla="*/ 14 h 986"/>
                    <a:gd name="T20" fmla="*/ 0 w 138"/>
                    <a:gd name="T21" fmla="*/ 14 h 986"/>
                    <a:gd name="T22" fmla="*/ 2 w 138"/>
                    <a:gd name="T23" fmla="*/ 14 h 986"/>
                    <a:gd name="T24" fmla="*/ 2 w 138"/>
                    <a:gd name="T25" fmla="*/ 14 h 986"/>
                    <a:gd name="T26" fmla="*/ 2 w 138"/>
                    <a:gd name="T27" fmla="*/ 14 h 986"/>
                    <a:gd name="T28" fmla="*/ 2 w 138"/>
                    <a:gd name="T29" fmla="*/ 14 h 986"/>
                    <a:gd name="T30" fmla="*/ 2 w 138"/>
                    <a:gd name="T31" fmla="*/ 14 h 986"/>
                    <a:gd name="T32" fmla="*/ 2 w 138"/>
                    <a:gd name="T33" fmla="*/ 1 h 986"/>
                    <a:gd name="T34" fmla="*/ 2 w 138"/>
                    <a:gd name="T35" fmla="*/ 1 h 986"/>
                    <a:gd name="T36" fmla="*/ 2 w 138"/>
                    <a:gd name="T37" fmla="*/ 1 h 986"/>
                    <a:gd name="T38" fmla="*/ 2 w 138"/>
                    <a:gd name="T39" fmla="*/ 1 h 986"/>
                    <a:gd name="T40" fmla="*/ 2 w 138"/>
                    <a:gd name="T41" fmla="*/ 1 h 986"/>
                    <a:gd name="T42" fmla="*/ 2 w 138"/>
                    <a:gd name="T43" fmla="*/ 0 h 986"/>
                    <a:gd name="T44" fmla="*/ 1 w 138"/>
                    <a:gd name="T45" fmla="*/ 0 h 98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38"/>
                    <a:gd name="T70" fmla="*/ 0 h 986"/>
                    <a:gd name="T71" fmla="*/ 138 w 138"/>
                    <a:gd name="T72" fmla="*/ 986 h 98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38" h="986">
                      <a:moveTo>
                        <a:pt x="12" y="0"/>
                      </a:moveTo>
                      <a:lnTo>
                        <a:pt x="20" y="19"/>
                      </a:lnTo>
                      <a:lnTo>
                        <a:pt x="18" y="21"/>
                      </a:lnTo>
                      <a:lnTo>
                        <a:pt x="18" y="29"/>
                      </a:lnTo>
                      <a:lnTo>
                        <a:pt x="20" y="37"/>
                      </a:lnTo>
                      <a:lnTo>
                        <a:pt x="27" y="48"/>
                      </a:lnTo>
                      <a:lnTo>
                        <a:pt x="20" y="947"/>
                      </a:lnTo>
                      <a:lnTo>
                        <a:pt x="16" y="951"/>
                      </a:lnTo>
                      <a:lnTo>
                        <a:pt x="8" y="959"/>
                      </a:lnTo>
                      <a:lnTo>
                        <a:pt x="0" y="972"/>
                      </a:lnTo>
                      <a:lnTo>
                        <a:pt x="0" y="986"/>
                      </a:lnTo>
                      <a:lnTo>
                        <a:pt x="138" y="986"/>
                      </a:lnTo>
                      <a:lnTo>
                        <a:pt x="138" y="980"/>
                      </a:lnTo>
                      <a:lnTo>
                        <a:pt x="138" y="966"/>
                      </a:lnTo>
                      <a:lnTo>
                        <a:pt x="134" y="951"/>
                      </a:lnTo>
                      <a:lnTo>
                        <a:pt x="122" y="941"/>
                      </a:lnTo>
                      <a:lnTo>
                        <a:pt x="114" y="48"/>
                      </a:lnTo>
                      <a:lnTo>
                        <a:pt x="116" y="46"/>
                      </a:lnTo>
                      <a:lnTo>
                        <a:pt x="120" y="37"/>
                      </a:lnTo>
                      <a:lnTo>
                        <a:pt x="122" y="27"/>
                      </a:lnTo>
                      <a:lnTo>
                        <a:pt x="114" y="17"/>
                      </a:lnTo>
                      <a:lnTo>
                        <a:pt x="124" y="0"/>
                      </a:lnTo>
                      <a:lnTo>
                        <a:pt x="12" y="0"/>
                      </a:lnTo>
                      <a:close/>
                    </a:path>
                  </a:pathLst>
                </a:custGeom>
                <a:solidFill>
                  <a:srgbClr val="FFFFFF"/>
                </a:solidFill>
                <a:ln w="9525">
                  <a:noFill/>
                  <a:round/>
                  <a:headEnd/>
                  <a:tailEnd/>
                </a:ln>
              </p:spPr>
              <p:txBody>
                <a:bodyPr/>
                <a:lstStyle/>
                <a:p>
                  <a:endParaRPr lang="en-US"/>
                </a:p>
              </p:txBody>
            </p:sp>
            <p:sp>
              <p:nvSpPr>
                <p:cNvPr id="40150" name="Freeform 772"/>
                <p:cNvSpPr>
                  <a:spLocks/>
                </p:cNvSpPr>
                <p:nvPr/>
              </p:nvSpPr>
              <p:spPr bwMode="auto">
                <a:xfrm>
                  <a:off x="3097" y="1647"/>
                  <a:ext cx="104" cy="713"/>
                </a:xfrm>
                <a:custGeom>
                  <a:avLst/>
                  <a:gdLst>
                    <a:gd name="T0" fmla="*/ 1 w 143"/>
                    <a:gd name="T1" fmla="*/ 0 h 986"/>
                    <a:gd name="T2" fmla="*/ 1 w 143"/>
                    <a:gd name="T3" fmla="*/ 1 h 986"/>
                    <a:gd name="T4" fmla="*/ 1 w 143"/>
                    <a:gd name="T5" fmla="*/ 1 h 986"/>
                    <a:gd name="T6" fmla="*/ 1 w 143"/>
                    <a:gd name="T7" fmla="*/ 1 h 986"/>
                    <a:gd name="T8" fmla="*/ 1 w 143"/>
                    <a:gd name="T9" fmla="*/ 1 h 986"/>
                    <a:gd name="T10" fmla="*/ 1 w 143"/>
                    <a:gd name="T11" fmla="*/ 1 h 986"/>
                    <a:gd name="T12" fmla="*/ 1 w 143"/>
                    <a:gd name="T13" fmla="*/ 14 h 986"/>
                    <a:gd name="T14" fmla="*/ 1 w 143"/>
                    <a:gd name="T15" fmla="*/ 14 h 986"/>
                    <a:gd name="T16" fmla="*/ 1 w 143"/>
                    <a:gd name="T17" fmla="*/ 14 h 986"/>
                    <a:gd name="T18" fmla="*/ 0 w 143"/>
                    <a:gd name="T19" fmla="*/ 14 h 986"/>
                    <a:gd name="T20" fmla="*/ 0 w 143"/>
                    <a:gd name="T21" fmla="*/ 14 h 986"/>
                    <a:gd name="T22" fmla="*/ 2 w 143"/>
                    <a:gd name="T23" fmla="*/ 14 h 986"/>
                    <a:gd name="T24" fmla="*/ 2 w 143"/>
                    <a:gd name="T25" fmla="*/ 14 h 986"/>
                    <a:gd name="T26" fmla="*/ 2 w 143"/>
                    <a:gd name="T27" fmla="*/ 14 h 986"/>
                    <a:gd name="T28" fmla="*/ 2 w 143"/>
                    <a:gd name="T29" fmla="*/ 14 h 986"/>
                    <a:gd name="T30" fmla="*/ 2 w 143"/>
                    <a:gd name="T31" fmla="*/ 14 h 986"/>
                    <a:gd name="T32" fmla="*/ 2 w 143"/>
                    <a:gd name="T33" fmla="*/ 1 h 986"/>
                    <a:gd name="T34" fmla="*/ 2 w 143"/>
                    <a:gd name="T35" fmla="*/ 1 h 986"/>
                    <a:gd name="T36" fmla="*/ 2 w 143"/>
                    <a:gd name="T37" fmla="*/ 1 h 986"/>
                    <a:gd name="T38" fmla="*/ 2 w 143"/>
                    <a:gd name="T39" fmla="*/ 1 h 986"/>
                    <a:gd name="T40" fmla="*/ 2 w 143"/>
                    <a:gd name="T41" fmla="*/ 1 h 986"/>
                    <a:gd name="T42" fmla="*/ 2 w 143"/>
                    <a:gd name="T43" fmla="*/ 0 h 986"/>
                    <a:gd name="T44" fmla="*/ 1 w 143"/>
                    <a:gd name="T45" fmla="*/ 0 h 98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43"/>
                    <a:gd name="T70" fmla="*/ 0 h 986"/>
                    <a:gd name="T71" fmla="*/ 143 w 143"/>
                    <a:gd name="T72" fmla="*/ 986 h 98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43" h="986">
                      <a:moveTo>
                        <a:pt x="12" y="0"/>
                      </a:moveTo>
                      <a:lnTo>
                        <a:pt x="25" y="19"/>
                      </a:lnTo>
                      <a:lnTo>
                        <a:pt x="22" y="21"/>
                      </a:lnTo>
                      <a:lnTo>
                        <a:pt x="20" y="29"/>
                      </a:lnTo>
                      <a:lnTo>
                        <a:pt x="22" y="37"/>
                      </a:lnTo>
                      <a:lnTo>
                        <a:pt x="31" y="48"/>
                      </a:lnTo>
                      <a:lnTo>
                        <a:pt x="22" y="947"/>
                      </a:lnTo>
                      <a:lnTo>
                        <a:pt x="18" y="951"/>
                      </a:lnTo>
                      <a:lnTo>
                        <a:pt x="8" y="959"/>
                      </a:lnTo>
                      <a:lnTo>
                        <a:pt x="0" y="972"/>
                      </a:lnTo>
                      <a:lnTo>
                        <a:pt x="0" y="986"/>
                      </a:lnTo>
                      <a:lnTo>
                        <a:pt x="143" y="986"/>
                      </a:lnTo>
                      <a:lnTo>
                        <a:pt x="143" y="980"/>
                      </a:lnTo>
                      <a:lnTo>
                        <a:pt x="143" y="966"/>
                      </a:lnTo>
                      <a:lnTo>
                        <a:pt x="136" y="951"/>
                      </a:lnTo>
                      <a:lnTo>
                        <a:pt x="124" y="941"/>
                      </a:lnTo>
                      <a:lnTo>
                        <a:pt x="118" y="48"/>
                      </a:lnTo>
                      <a:lnTo>
                        <a:pt x="120" y="46"/>
                      </a:lnTo>
                      <a:lnTo>
                        <a:pt x="124" y="37"/>
                      </a:lnTo>
                      <a:lnTo>
                        <a:pt x="126" y="27"/>
                      </a:lnTo>
                      <a:lnTo>
                        <a:pt x="118" y="17"/>
                      </a:lnTo>
                      <a:lnTo>
                        <a:pt x="128" y="0"/>
                      </a:lnTo>
                      <a:lnTo>
                        <a:pt x="12" y="0"/>
                      </a:lnTo>
                      <a:close/>
                    </a:path>
                  </a:pathLst>
                </a:custGeom>
                <a:solidFill>
                  <a:srgbClr val="FFFFFF"/>
                </a:solidFill>
                <a:ln w="9525">
                  <a:noFill/>
                  <a:round/>
                  <a:headEnd/>
                  <a:tailEnd/>
                </a:ln>
              </p:spPr>
              <p:txBody>
                <a:bodyPr/>
                <a:lstStyle/>
                <a:p>
                  <a:endParaRPr lang="en-US"/>
                </a:p>
              </p:txBody>
            </p:sp>
            <p:sp>
              <p:nvSpPr>
                <p:cNvPr id="40151" name="Freeform 773"/>
                <p:cNvSpPr>
                  <a:spLocks/>
                </p:cNvSpPr>
                <p:nvPr/>
              </p:nvSpPr>
              <p:spPr bwMode="auto">
                <a:xfrm>
                  <a:off x="4159" y="1622"/>
                  <a:ext cx="311" cy="62"/>
                </a:xfrm>
                <a:custGeom>
                  <a:avLst/>
                  <a:gdLst>
                    <a:gd name="T0" fmla="*/ 0 w 430"/>
                    <a:gd name="T1" fmla="*/ 0 h 87"/>
                    <a:gd name="T2" fmla="*/ 7 w 430"/>
                    <a:gd name="T3" fmla="*/ 1 h 87"/>
                    <a:gd name="T4" fmla="*/ 1 w 430"/>
                    <a:gd name="T5" fmla="*/ 1 h 87"/>
                    <a:gd name="T6" fmla="*/ 0 w 430"/>
                    <a:gd name="T7" fmla="*/ 0 h 87"/>
                    <a:gd name="T8" fmla="*/ 0 60000 65536"/>
                    <a:gd name="T9" fmla="*/ 0 60000 65536"/>
                    <a:gd name="T10" fmla="*/ 0 60000 65536"/>
                    <a:gd name="T11" fmla="*/ 0 60000 65536"/>
                    <a:gd name="T12" fmla="*/ 0 w 430"/>
                    <a:gd name="T13" fmla="*/ 0 h 87"/>
                    <a:gd name="T14" fmla="*/ 430 w 430"/>
                    <a:gd name="T15" fmla="*/ 87 h 87"/>
                  </a:gdLst>
                  <a:ahLst/>
                  <a:cxnLst>
                    <a:cxn ang="T8">
                      <a:pos x="T0" y="T1"/>
                    </a:cxn>
                    <a:cxn ang="T9">
                      <a:pos x="T2" y="T3"/>
                    </a:cxn>
                    <a:cxn ang="T10">
                      <a:pos x="T4" y="T5"/>
                    </a:cxn>
                    <a:cxn ang="T11">
                      <a:pos x="T6" y="T7"/>
                    </a:cxn>
                  </a:cxnLst>
                  <a:rect l="T12" t="T13" r="T14" b="T15"/>
                  <a:pathLst>
                    <a:path w="430" h="87">
                      <a:moveTo>
                        <a:pt x="0" y="0"/>
                      </a:moveTo>
                      <a:lnTo>
                        <a:pt x="430" y="87"/>
                      </a:lnTo>
                      <a:lnTo>
                        <a:pt x="98" y="87"/>
                      </a:lnTo>
                      <a:lnTo>
                        <a:pt x="0" y="0"/>
                      </a:lnTo>
                      <a:close/>
                    </a:path>
                  </a:pathLst>
                </a:custGeom>
                <a:solidFill>
                  <a:srgbClr val="FFFFFF"/>
                </a:solidFill>
                <a:ln w="9525">
                  <a:noFill/>
                  <a:round/>
                  <a:headEnd/>
                  <a:tailEnd/>
                </a:ln>
              </p:spPr>
              <p:txBody>
                <a:bodyPr/>
                <a:lstStyle/>
                <a:p>
                  <a:endParaRPr lang="en-US"/>
                </a:p>
              </p:txBody>
            </p:sp>
            <p:sp>
              <p:nvSpPr>
                <p:cNvPr id="40152" name="Freeform 774"/>
                <p:cNvSpPr>
                  <a:spLocks/>
                </p:cNvSpPr>
                <p:nvPr/>
              </p:nvSpPr>
              <p:spPr bwMode="auto">
                <a:xfrm>
                  <a:off x="3292" y="1289"/>
                  <a:ext cx="154" cy="153"/>
                </a:xfrm>
                <a:custGeom>
                  <a:avLst/>
                  <a:gdLst>
                    <a:gd name="T0" fmla="*/ 3 w 214"/>
                    <a:gd name="T1" fmla="*/ 1 h 211"/>
                    <a:gd name="T2" fmla="*/ 3 w 214"/>
                    <a:gd name="T3" fmla="*/ 1 h 211"/>
                    <a:gd name="T4" fmla="*/ 3 w 214"/>
                    <a:gd name="T5" fmla="*/ 1 h 211"/>
                    <a:gd name="T6" fmla="*/ 3 w 214"/>
                    <a:gd name="T7" fmla="*/ 1 h 211"/>
                    <a:gd name="T8" fmla="*/ 2 w 214"/>
                    <a:gd name="T9" fmla="*/ 1 h 211"/>
                    <a:gd name="T10" fmla="*/ 2 w 214"/>
                    <a:gd name="T11" fmla="*/ 1 h 211"/>
                    <a:gd name="T12" fmla="*/ 2 w 214"/>
                    <a:gd name="T13" fmla="*/ 1 h 211"/>
                    <a:gd name="T14" fmla="*/ 2 w 214"/>
                    <a:gd name="T15" fmla="*/ 1 h 211"/>
                    <a:gd name="T16" fmla="*/ 2 w 214"/>
                    <a:gd name="T17" fmla="*/ 1 h 211"/>
                    <a:gd name="T18" fmla="*/ 1 w 214"/>
                    <a:gd name="T19" fmla="*/ 1 h 211"/>
                    <a:gd name="T20" fmla="*/ 1 w 214"/>
                    <a:gd name="T21" fmla="*/ 0 h 211"/>
                    <a:gd name="T22" fmla="*/ 1 w 214"/>
                    <a:gd name="T23" fmla="*/ 0 h 211"/>
                    <a:gd name="T24" fmla="*/ 1 w 214"/>
                    <a:gd name="T25" fmla="*/ 1 h 211"/>
                    <a:gd name="T26" fmla="*/ 1 w 214"/>
                    <a:gd name="T27" fmla="*/ 1 h 211"/>
                    <a:gd name="T28" fmla="*/ 1 w 214"/>
                    <a:gd name="T29" fmla="*/ 1 h 211"/>
                    <a:gd name="T30" fmla="*/ 1 w 214"/>
                    <a:gd name="T31" fmla="*/ 1 h 211"/>
                    <a:gd name="T32" fmla="*/ 1 w 214"/>
                    <a:gd name="T33" fmla="*/ 1 h 211"/>
                    <a:gd name="T34" fmla="*/ 0 w 214"/>
                    <a:gd name="T35" fmla="*/ 1 h 211"/>
                    <a:gd name="T36" fmla="*/ 0 w 214"/>
                    <a:gd name="T37" fmla="*/ 2 h 211"/>
                    <a:gd name="T38" fmla="*/ 1 w 214"/>
                    <a:gd name="T39" fmla="*/ 2 h 211"/>
                    <a:gd name="T40" fmla="*/ 1 w 214"/>
                    <a:gd name="T41" fmla="*/ 2 h 211"/>
                    <a:gd name="T42" fmla="*/ 1 w 214"/>
                    <a:gd name="T43" fmla="*/ 3 h 211"/>
                    <a:gd name="T44" fmla="*/ 1 w 214"/>
                    <a:gd name="T45" fmla="*/ 3 h 211"/>
                    <a:gd name="T46" fmla="*/ 1 w 214"/>
                    <a:gd name="T47" fmla="*/ 3 h 211"/>
                    <a:gd name="T48" fmla="*/ 1 w 214"/>
                    <a:gd name="T49" fmla="*/ 4 h 211"/>
                    <a:gd name="T50" fmla="*/ 1 w 214"/>
                    <a:gd name="T51" fmla="*/ 4 h 211"/>
                    <a:gd name="T52" fmla="*/ 1 w 214"/>
                    <a:gd name="T53" fmla="*/ 3 h 211"/>
                    <a:gd name="T54" fmla="*/ 2 w 214"/>
                    <a:gd name="T55" fmla="*/ 3 h 211"/>
                    <a:gd name="T56" fmla="*/ 2 w 214"/>
                    <a:gd name="T57" fmla="*/ 3 h 211"/>
                    <a:gd name="T58" fmla="*/ 2 w 214"/>
                    <a:gd name="T59" fmla="*/ 3 h 211"/>
                    <a:gd name="T60" fmla="*/ 2 w 214"/>
                    <a:gd name="T61" fmla="*/ 3 h 211"/>
                    <a:gd name="T62" fmla="*/ 2 w 214"/>
                    <a:gd name="T63" fmla="*/ 3 h 211"/>
                    <a:gd name="T64" fmla="*/ 3 w 214"/>
                    <a:gd name="T65" fmla="*/ 3 h 211"/>
                    <a:gd name="T66" fmla="*/ 3 w 214"/>
                    <a:gd name="T67" fmla="*/ 2 h 211"/>
                    <a:gd name="T68" fmla="*/ 3 w 214"/>
                    <a:gd name="T69" fmla="*/ 2 h 211"/>
                    <a:gd name="T70" fmla="*/ 3 w 214"/>
                    <a:gd name="T71" fmla="*/ 2 h 211"/>
                    <a:gd name="T72" fmla="*/ 3 w 214"/>
                    <a:gd name="T73" fmla="*/ 1 h 21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14"/>
                    <a:gd name="T112" fmla="*/ 0 h 211"/>
                    <a:gd name="T113" fmla="*/ 214 w 214"/>
                    <a:gd name="T114" fmla="*/ 211 h 21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14" h="211">
                      <a:moveTo>
                        <a:pt x="214" y="87"/>
                      </a:moveTo>
                      <a:lnTo>
                        <a:pt x="195" y="87"/>
                      </a:lnTo>
                      <a:lnTo>
                        <a:pt x="191" y="74"/>
                      </a:lnTo>
                      <a:lnTo>
                        <a:pt x="185" y="64"/>
                      </a:lnTo>
                      <a:lnTo>
                        <a:pt x="178" y="54"/>
                      </a:lnTo>
                      <a:lnTo>
                        <a:pt x="170" y="43"/>
                      </a:lnTo>
                      <a:lnTo>
                        <a:pt x="160" y="35"/>
                      </a:lnTo>
                      <a:lnTo>
                        <a:pt x="149" y="29"/>
                      </a:lnTo>
                      <a:lnTo>
                        <a:pt x="137" y="25"/>
                      </a:lnTo>
                      <a:lnTo>
                        <a:pt x="125" y="21"/>
                      </a:lnTo>
                      <a:lnTo>
                        <a:pt x="125" y="0"/>
                      </a:lnTo>
                      <a:lnTo>
                        <a:pt x="89" y="0"/>
                      </a:lnTo>
                      <a:lnTo>
                        <a:pt x="89" y="23"/>
                      </a:lnTo>
                      <a:lnTo>
                        <a:pt x="69" y="31"/>
                      </a:lnTo>
                      <a:lnTo>
                        <a:pt x="50" y="45"/>
                      </a:lnTo>
                      <a:lnTo>
                        <a:pt x="37" y="64"/>
                      </a:lnTo>
                      <a:lnTo>
                        <a:pt x="29" y="87"/>
                      </a:lnTo>
                      <a:lnTo>
                        <a:pt x="0" y="87"/>
                      </a:lnTo>
                      <a:lnTo>
                        <a:pt x="0" y="124"/>
                      </a:lnTo>
                      <a:lnTo>
                        <a:pt x="29" y="124"/>
                      </a:lnTo>
                      <a:lnTo>
                        <a:pt x="37" y="145"/>
                      </a:lnTo>
                      <a:lnTo>
                        <a:pt x="50" y="164"/>
                      </a:lnTo>
                      <a:lnTo>
                        <a:pt x="69" y="178"/>
                      </a:lnTo>
                      <a:lnTo>
                        <a:pt x="89" y="186"/>
                      </a:lnTo>
                      <a:lnTo>
                        <a:pt x="89" y="211"/>
                      </a:lnTo>
                      <a:lnTo>
                        <a:pt x="125" y="211"/>
                      </a:lnTo>
                      <a:lnTo>
                        <a:pt x="125" y="188"/>
                      </a:lnTo>
                      <a:lnTo>
                        <a:pt x="137" y="184"/>
                      </a:lnTo>
                      <a:lnTo>
                        <a:pt x="149" y="180"/>
                      </a:lnTo>
                      <a:lnTo>
                        <a:pt x="160" y="174"/>
                      </a:lnTo>
                      <a:lnTo>
                        <a:pt x="170" y="166"/>
                      </a:lnTo>
                      <a:lnTo>
                        <a:pt x="178" y="157"/>
                      </a:lnTo>
                      <a:lnTo>
                        <a:pt x="185" y="147"/>
                      </a:lnTo>
                      <a:lnTo>
                        <a:pt x="191" y="137"/>
                      </a:lnTo>
                      <a:lnTo>
                        <a:pt x="195" y="124"/>
                      </a:lnTo>
                      <a:lnTo>
                        <a:pt x="214" y="124"/>
                      </a:lnTo>
                      <a:lnTo>
                        <a:pt x="214" y="87"/>
                      </a:lnTo>
                      <a:close/>
                    </a:path>
                  </a:pathLst>
                </a:custGeom>
                <a:solidFill>
                  <a:srgbClr val="FFFFFF"/>
                </a:solidFill>
                <a:ln w="9525">
                  <a:noFill/>
                  <a:round/>
                  <a:headEnd/>
                  <a:tailEnd/>
                </a:ln>
              </p:spPr>
              <p:txBody>
                <a:bodyPr/>
                <a:lstStyle/>
                <a:p>
                  <a:endParaRPr lang="en-US"/>
                </a:p>
              </p:txBody>
            </p:sp>
            <p:sp>
              <p:nvSpPr>
                <p:cNvPr id="40153" name="Rectangle 775"/>
                <p:cNvSpPr>
                  <a:spLocks noChangeArrowheads="1"/>
                </p:cNvSpPr>
                <p:nvPr/>
              </p:nvSpPr>
              <p:spPr bwMode="auto">
                <a:xfrm>
                  <a:off x="3346" y="1335"/>
                  <a:ext cx="49" cy="14"/>
                </a:xfrm>
                <a:prstGeom prst="rect">
                  <a:avLst/>
                </a:prstGeom>
                <a:solidFill>
                  <a:schemeClr val="accent2"/>
                </a:solidFill>
                <a:ln w="9525">
                  <a:noFill/>
                  <a:miter lim="800000"/>
                  <a:headEnd/>
                  <a:tailEnd/>
                </a:ln>
              </p:spPr>
              <p:txBody>
                <a:bodyPr/>
                <a:lstStyle/>
                <a:p>
                  <a:endParaRPr lang="en-US" sz="2400">
                    <a:solidFill>
                      <a:schemeClr val="tx2"/>
                    </a:solidFill>
                    <a:latin typeface="Tahoma" pitchFamily="34" charset="0"/>
                  </a:endParaRPr>
                </a:p>
              </p:txBody>
            </p:sp>
            <p:sp>
              <p:nvSpPr>
                <p:cNvPr id="40154" name="Rectangle 776"/>
                <p:cNvSpPr>
                  <a:spLocks noChangeArrowheads="1"/>
                </p:cNvSpPr>
                <p:nvPr/>
              </p:nvSpPr>
              <p:spPr bwMode="auto">
                <a:xfrm>
                  <a:off x="3335" y="1361"/>
                  <a:ext cx="71" cy="13"/>
                </a:xfrm>
                <a:prstGeom prst="rect">
                  <a:avLst/>
                </a:prstGeom>
                <a:solidFill>
                  <a:schemeClr val="accent2"/>
                </a:solidFill>
                <a:ln w="9525">
                  <a:noFill/>
                  <a:miter lim="800000"/>
                  <a:headEnd/>
                  <a:tailEnd/>
                </a:ln>
              </p:spPr>
              <p:txBody>
                <a:bodyPr/>
                <a:lstStyle/>
                <a:p>
                  <a:endParaRPr lang="en-US" sz="2400">
                    <a:solidFill>
                      <a:schemeClr val="tx2"/>
                    </a:solidFill>
                    <a:latin typeface="Tahoma" pitchFamily="34" charset="0"/>
                  </a:endParaRPr>
                </a:p>
              </p:txBody>
            </p:sp>
            <p:sp>
              <p:nvSpPr>
                <p:cNvPr id="40155" name="Rectangle 777"/>
                <p:cNvSpPr>
                  <a:spLocks noChangeArrowheads="1"/>
                </p:cNvSpPr>
                <p:nvPr/>
              </p:nvSpPr>
              <p:spPr bwMode="auto">
                <a:xfrm>
                  <a:off x="3346" y="1388"/>
                  <a:ext cx="49" cy="13"/>
                </a:xfrm>
                <a:prstGeom prst="rect">
                  <a:avLst/>
                </a:prstGeom>
                <a:solidFill>
                  <a:schemeClr val="accent2"/>
                </a:solidFill>
                <a:ln w="9525">
                  <a:noFill/>
                  <a:miter lim="800000"/>
                  <a:headEnd/>
                  <a:tailEnd/>
                </a:ln>
              </p:spPr>
              <p:txBody>
                <a:bodyPr/>
                <a:lstStyle/>
                <a:p>
                  <a:endParaRPr lang="en-US" sz="2400">
                    <a:solidFill>
                      <a:schemeClr val="tx2"/>
                    </a:solidFill>
                    <a:latin typeface="Tahoma" pitchFamily="34" charset="0"/>
                  </a:endParaRPr>
                </a:p>
              </p:txBody>
            </p:sp>
            <p:sp>
              <p:nvSpPr>
                <p:cNvPr id="40156" name="Freeform 778"/>
                <p:cNvSpPr>
                  <a:spLocks/>
                </p:cNvSpPr>
                <p:nvPr/>
              </p:nvSpPr>
              <p:spPr bwMode="auto">
                <a:xfrm>
                  <a:off x="3000" y="1567"/>
                  <a:ext cx="751" cy="55"/>
                </a:xfrm>
                <a:custGeom>
                  <a:avLst/>
                  <a:gdLst>
                    <a:gd name="T0" fmla="*/ 15 w 1039"/>
                    <a:gd name="T1" fmla="*/ 0 h 75"/>
                    <a:gd name="T2" fmla="*/ 15 w 1039"/>
                    <a:gd name="T3" fmla="*/ 1 h 75"/>
                    <a:gd name="T4" fmla="*/ 0 w 1039"/>
                    <a:gd name="T5" fmla="*/ 1 h 75"/>
                    <a:gd name="T6" fmla="*/ 0 w 1039"/>
                    <a:gd name="T7" fmla="*/ 0 h 75"/>
                    <a:gd name="T8" fmla="*/ 15 w 1039"/>
                    <a:gd name="T9" fmla="*/ 0 h 75"/>
                    <a:gd name="T10" fmla="*/ 0 60000 65536"/>
                    <a:gd name="T11" fmla="*/ 0 60000 65536"/>
                    <a:gd name="T12" fmla="*/ 0 60000 65536"/>
                    <a:gd name="T13" fmla="*/ 0 60000 65536"/>
                    <a:gd name="T14" fmla="*/ 0 60000 65536"/>
                    <a:gd name="T15" fmla="*/ 0 w 1039"/>
                    <a:gd name="T16" fmla="*/ 0 h 75"/>
                    <a:gd name="T17" fmla="*/ 1039 w 1039"/>
                    <a:gd name="T18" fmla="*/ 75 h 75"/>
                  </a:gdLst>
                  <a:ahLst/>
                  <a:cxnLst>
                    <a:cxn ang="T10">
                      <a:pos x="T0" y="T1"/>
                    </a:cxn>
                    <a:cxn ang="T11">
                      <a:pos x="T2" y="T3"/>
                    </a:cxn>
                    <a:cxn ang="T12">
                      <a:pos x="T4" y="T5"/>
                    </a:cxn>
                    <a:cxn ang="T13">
                      <a:pos x="T6" y="T7"/>
                    </a:cxn>
                    <a:cxn ang="T14">
                      <a:pos x="T8" y="T9"/>
                    </a:cxn>
                  </a:cxnLst>
                  <a:rect l="T15" t="T16" r="T17" b="T18"/>
                  <a:pathLst>
                    <a:path w="1039" h="75">
                      <a:moveTo>
                        <a:pt x="1039" y="0"/>
                      </a:moveTo>
                      <a:lnTo>
                        <a:pt x="1034" y="75"/>
                      </a:lnTo>
                      <a:lnTo>
                        <a:pt x="0" y="69"/>
                      </a:lnTo>
                      <a:lnTo>
                        <a:pt x="0" y="0"/>
                      </a:lnTo>
                      <a:lnTo>
                        <a:pt x="1039" y="0"/>
                      </a:lnTo>
                      <a:close/>
                    </a:path>
                  </a:pathLst>
                </a:custGeom>
                <a:solidFill>
                  <a:srgbClr val="FFFFFF"/>
                </a:solidFill>
                <a:ln w="9525">
                  <a:noFill/>
                  <a:round/>
                  <a:headEnd/>
                  <a:tailEnd/>
                </a:ln>
              </p:spPr>
              <p:txBody>
                <a:bodyPr/>
                <a:lstStyle/>
                <a:p>
                  <a:endParaRPr lang="en-US"/>
                </a:p>
              </p:txBody>
            </p:sp>
            <p:sp>
              <p:nvSpPr>
                <p:cNvPr id="40157" name="Freeform 779"/>
                <p:cNvSpPr>
                  <a:spLocks/>
                </p:cNvSpPr>
                <p:nvPr/>
              </p:nvSpPr>
              <p:spPr bwMode="auto">
                <a:xfrm>
                  <a:off x="2643" y="1465"/>
                  <a:ext cx="1511" cy="149"/>
                </a:xfrm>
                <a:custGeom>
                  <a:avLst/>
                  <a:gdLst>
                    <a:gd name="T0" fmla="*/ 30 w 2089"/>
                    <a:gd name="T1" fmla="*/ 1 h 205"/>
                    <a:gd name="T2" fmla="*/ 30 w 2089"/>
                    <a:gd name="T3" fmla="*/ 0 h 205"/>
                    <a:gd name="T4" fmla="*/ 28 w 2089"/>
                    <a:gd name="T5" fmla="*/ 1 h 205"/>
                    <a:gd name="T6" fmla="*/ 30 w 2089"/>
                    <a:gd name="T7" fmla="*/ 1 h 205"/>
                    <a:gd name="T8" fmla="*/ 2 w 2089"/>
                    <a:gd name="T9" fmla="*/ 1 h 205"/>
                    <a:gd name="T10" fmla="*/ 2 w 2089"/>
                    <a:gd name="T11" fmla="*/ 1 h 205"/>
                    <a:gd name="T12" fmla="*/ 0 w 2089"/>
                    <a:gd name="T13" fmla="*/ 1 h 205"/>
                    <a:gd name="T14" fmla="*/ 1 w 2089"/>
                    <a:gd name="T15" fmla="*/ 2 h 205"/>
                    <a:gd name="T16" fmla="*/ 1 w 2089"/>
                    <a:gd name="T17" fmla="*/ 2 h 205"/>
                    <a:gd name="T18" fmla="*/ 30 w 2089"/>
                    <a:gd name="T19" fmla="*/ 1 h 205"/>
                    <a:gd name="T20" fmla="*/ 30 w 2089"/>
                    <a:gd name="T21" fmla="*/ 4 h 205"/>
                    <a:gd name="T22" fmla="*/ 31 w 2089"/>
                    <a:gd name="T23" fmla="*/ 4 h 205"/>
                    <a:gd name="T24" fmla="*/ 30 w 2089"/>
                    <a:gd name="T25" fmla="*/ 1 h 20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089"/>
                    <a:gd name="T40" fmla="*/ 0 h 205"/>
                    <a:gd name="T41" fmla="*/ 2089 w 2089"/>
                    <a:gd name="T42" fmla="*/ 205 h 20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089" h="205">
                      <a:moveTo>
                        <a:pt x="2048" y="13"/>
                      </a:moveTo>
                      <a:lnTo>
                        <a:pt x="2021" y="0"/>
                      </a:lnTo>
                      <a:lnTo>
                        <a:pt x="1911" y="5"/>
                      </a:lnTo>
                      <a:lnTo>
                        <a:pt x="1969" y="36"/>
                      </a:lnTo>
                      <a:lnTo>
                        <a:pt x="114" y="67"/>
                      </a:lnTo>
                      <a:lnTo>
                        <a:pt x="134" y="56"/>
                      </a:lnTo>
                      <a:lnTo>
                        <a:pt x="0" y="60"/>
                      </a:lnTo>
                      <a:lnTo>
                        <a:pt x="33" y="110"/>
                      </a:lnTo>
                      <a:lnTo>
                        <a:pt x="37" y="110"/>
                      </a:lnTo>
                      <a:lnTo>
                        <a:pt x="1996" y="85"/>
                      </a:lnTo>
                      <a:lnTo>
                        <a:pt x="2060" y="205"/>
                      </a:lnTo>
                      <a:lnTo>
                        <a:pt x="2089" y="201"/>
                      </a:lnTo>
                      <a:lnTo>
                        <a:pt x="2048" y="13"/>
                      </a:lnTo>
                      <a:close/>
                    </a:path>
                  </a:pathLst>
                </a:custGeom>
                <a:solidFill>
                  <a:srgbClr val="FFFFFF"/>
                </a:solidFill>
                <a:ln w="9525">
                  <a:noFill/>
                  <a:round/>
                  <a:headEnd/>
                  <a:tailEnd/>
                </a:ln>
              </p:spPr>
              <p:txBody>
                <a:bodyPr/>
                <a:lstStyle/>
                <a:p>
                  <a:endParaRPr lang="en-US"/>
                </a:p>
              </p:txBody>
            </p:sp>
            <p:sp>
              <p:nvSpPr>
                <p:cNvPr id="40158" name="Freeform 780"/>
                <p:cNvSpPr>
                  <a:spLocks/>
                </p:cNvSpPr>
                <p:nvPr/>
              </p:nvSpPr>
              <p:spPr bwMode="auto">
                <a:xfrm>
                  <a:off x="2640" y="1121"/>
                  <a:ext cx="1464" cy="388"/>
                </a:xfrm>
                <a:custGeom>
                  <a:avLst/>
                  <a:gdLst>
                    <a:gd name="T0" fmla="*/ 15 w 2026"/>
                    <a:gd name="T1" fmla="*/ 1 h 536"/>
                    <a:gd name="T2" fmla="*/ 27 w 2026"/>
                    <a:gd name="T3" fmla="*/ 7 h 536"/>
                    <a:gd name="T4" fmla="*/ 30 w 2026"/>
                    <a:gd name="T5" fmla="*/ 7 h 536"/>
                    <a:gd name="T6" fmla="*/ 14 w 2026"/>
                    <a:gd name="T7" fmla="*/ 0 h 536"/>
                    <a:gd name="T8" fmla="*/ 0 w 2026"/>
                    <a:gd name="T9" fmla="*/ 8 h 536"/>
                    <a:gd name="T10" fmla="*/ 1 w 2026"/>
                    <a:gd name="T11" fmla="*/ 9 h 536"/>
                    <a:gd name="T12" fmla="*/ 2 w 2026"/>
                    <a:gd name="T13" fmla="*/ 9 h 536"/>
                    <a:gd name="T14" fmla="*/ 15 w 2026"/>
                    <a:gd name="T15" fmla="*/ 1 h 536"/>
                    <a:gd name="T16" fmla="*/ 0 60000 65536"/>
                    <a:gd name="T17" fmla="*/ 0 60000 65536"/>
                    <a:gd name="T18" fmla="*/ 0 60000 65536"/>
                    <a:gd name="T19" fmla="*/ 0 60000 65536"/>
                    <a:gd name="T20" fmla="*/ 0 60000 65536"/>
                    <a:gd name="T21" fmla="*/ 0 60000 65536"/>
                    <a:gd name="T22" fmla="*/ 0 60000 65536"/>
                    <a:gd name="T23" fmla="*/ 0 60000 65536"/>
                    <a:gd name="T24" fmla="*/ 0 w 2026"/>
                    <a:gd name="T25" fmla="*/ 0 h 536"/>
                    <a:gd name="T26" fmla="*/ 2026 w 2026"/>
                    <a:gd name="T27" fmla="*/ 536 h 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26" h="536">
                      <a:moveTo>
                        <a:pt x="1014" y="79"/>
                      </a:moveTo>
                      <a:lnTo>
                        <a:pt x="1916" y="481"/>
                      </a:lnTo>
                      <a:lnTo>
                        <a:pt x="2026" y="476"/>
                      </a:lnTo>
                      <a:lnTo>
                        <a:pt x="1008" y="0"/>
                      </a:lnTo>
                      <a:lnTo>
                        <a:pt x="0" y="530"/>
                      </a:lnTo>
                      <a:lnTo>
                        <a:pt x="5" y="536"/>
                      </a:lnTo>
                      <a:lnTo>
                        <a:pt x="139" y="532"/>
                      </a:lnTo>
                      <a:lnTo>
                        <a:pt x="1014" y="79"/>
                      </a:lnTo>
                      <a:close/>
                    </a:path>
                  </a:pathLst>
                </a:custGeom>
                <a:solidFill>
                  <a:srgbClr val="FFFFFF"/>
                </a:solidFill>
                <a:ln w="9525">
                  <a:noFill/>
                  <a:round/>
                  <a:headEnd/>
                  <a:tailEnd/>
                </a:ln>
              </p:spPr>
              <p:txBody>
                <a:bodyPr/>
                <a:lstStyle/>
                <a:p>
                  <a:endParaRPr lang="en-US"/>
                </a:p>
              </p:txBody>
            </p:sp>
            <p:sp>
              <p:nvSpPr>
                <p:cNvPr id="40159" name="Freeform 781"/>
                <p:cNvSpPr>
                  <a:spLocks/>
                </p:cNvSpPr>
                <p:nvPr/>
              </p:nvSpPr>
              <p:spPr bwMode="auto">
                <a:xfrm>
                  <a:off x="4215" y="1919"/>
                  <a:ext cx="162" cy="68"/>
                </a:xfrm>
                <a:custGeom>
                  <a:avLst/>
                  <a:gdLst>
                    <a:gd name="T0" fmla="*/ 3 w 224"/>
                    <a:gd name="T1" fmla="*/ 1 h 93"/>
                    <a:gd name="T2" fmla="*/ 4 w 224"/>
                    <a:gd name="T3" fmla="*/ 1 h 93"/>
                    <a:gd name="T4" fmla="*/ 4 w 224"/>
                    <a:gd name="T5" fmla="*/ 1 h 93"/>
                    <a:gd name="T6" fmla="*/ 4 w 224"/>
                    <a:gd name="T7" fmla="*/ 1 h 93"/>
                    <a:gd name="T8" fmla="*/ 4 w 224"/>
                    <a:gd name="T9" fmla="*/ 1 h 93"/>
                    <a:gd name="T10" fmla="*/ 4 w 224"/>
                    <a:gd name="T11" fmla="*/ 1 h 93"/>
                    <a:gd name="T12" fmla="*/ 3 w 224"/>
                    <a:gd name="T13" fmla="*/ 1 h 93"/>
                    <a:gd name="T14" fmla="*/ 3 w 224"/>
                    <a:gd name="T15" fmla="*/ 1 h 93"/>
                    <a:gd name="T16" fmla="*/ 3 w 224"/>
                    <a:gd name="T17" fmla="*/ 1 h 93"/>
                    <a:gd name="T18" fmla="*/ 2 w 224"/>
                    <a:gd name="T19" fmla="*/ 0 h 93"/>
                    <a:gd name="T20" fmla="*/ 1 w 224"/>
                    <a:gd name="T21" fmla="*/ 1 h 93"/>
                    <a:gd name="T22" fmla="*/ 1 w 224"/>
                    <a:gd name="T23" fmla="*/ 1 h 93"/>
                    <a:gd name="T24" fmla="*/ 1 w 224"/>
                    <a:gd name="T25" fmla="*/ 1 h 93"/>
                    <a:gd name="T26" fmla="*/ 1 w 224"/>
                    <a:gd name="T27" fmla="*/ 1 h 93"/>
                    <a:gd name="T28" fmla="*/ 1 w 224"/>
                    <a:gd name="T29" fmla="*/ 1 h 93"/>
                    <a:gd name="T30" fmla="*/ 1 w 224"/>
                    <a:gd name="T31" fmla="*/ 1 h 93"/>
                    <a:gd name="T32" fmla="*/ 0 w 224"/>
                    <a:gd name="T33" fmla="*/ 1 h 93"/>
                    <a:gd name="T34" fmla="*/ 0 w 224"/>
                    <a:gd name="T35" fmla="*/ 1 h 93"/>
                    <a:gd name="T36" fmla="*/ 1 w 224"/>
                    <a:gd name="T37" fmla="*/ 1 h 93"/>
                    <a:gd name="T38" fmla="*/ 1 w 224"/>
                    <a:gd name="T39" fmla="*/ 1 h 93"/>
                    <a:gd name="T40" fmla="*/ 1 w 224"/>
                    <a:gd name="T41" fmla="*/ 1 h 93"/>
                    <a:gd name="T42" fmla="*/ 1 w 224"/>
                    <a:gd name="T43" fmla="*/ 1 h 93"/>
                    <a:gd name="T44" fmla="*/ 1 w 224"/>
                    <a:gd name="T45" fmla="*/ 1 h 93"/>
                    <a:gd name="T46" fmla="*/ 1 w 224"/>
                    <a:gd name="T47" fmla="*/ 1 h 93"/>
                    <a:gd name="T48" fmla="*/ 1 w 224"/>
                    <a:gd name="T49" fmla="*/ 1 h 93"/>
                    <a:gd name="T50" fmla="*/ 1 w 224"/>
                    <a:gd name="T51" fmla="*/ 1 h 93"/>
                    <a:gd name="T52" fmla="*/ 2 w 224"/>
                    <a:gd name="T53" fmla="*/ 1 h 93"/>
                    <a:gd name="T54" fmla="*/ 2 w 224"/>
                    <a:gd name="T55" fmla="*/ 1 h 93"/>
                    <a:gd name="T56" fmla="*/ 2 w 224"/>
                    <a:gd name="T57" fmla="*/ 1 h 93"/>
                    <a:gd name="T58" fmla="*/ 3 w 224"/>
                    <a:gd name="T59" fmla="*/ 1 h 93"/>
                    <a:gd name="T60" fmla="*/ 3 w 224"/>
                    <a:gd name="T61" fmla="*/ 1 h 93"/>
                    <a:gd name="T62" fmla="*/ 3 w 224"/>
                    <a:gd name="T63" fmla="*/ 1 h 93"/>
                    <a:gd name="T64" fmla="*/ 3 w 224"/>
                    <a:gd name="T65" fmla="*/ 1 h 93"/>
                    <a:gd name="T66" fmla="*/ 3 w 224"/>
                    <a:gd name="T67" fmla="*/ 1 h 93"/>
                    <a:gd name="T68" fmla="*/ 3 w 224"/>
                    <a:gd name="T69" fmla="*/ 1 h 9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24"/>
                    <a:gd name="T106" fmla="*/ 0 h 93"/>
                    <a:gd name="T107" fmla="*/ 224 w 224"/>
                    <a:gd name="T108" fmla="*/ 93 h 9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24" h="93">
                      <a:moveTo>
                        <a:pt x="176" y="89"/>
                      </a:moveTo>
                      <a:lnTo>
                        <a:pt x="224" y="89"/>
                      </a:lnTo>
                      <a:lnTo>
                        <a:pt x="224" y="85"/>
                      </a:lnTo>
                      <a:lnTo>
                        <a:pt x="222" y="75"/>
                      </a:lnTo>
                      <a:lnTo>
                        <a:pt x="216" y="60"/>
                      </a:lnTo>
                      <a:lnTo>
                        <a:pt x="207" y="44"/>
                      </a:lnTo>
                      <a:lnTo>
                        <a:pt x="193" y="29"/>
                      </a:lnTo>
                      <a:lnTo>
                        <a:pt x="174" y="15"/>
                      </a:lnTo>
                      <a:lnTo>
                        <a:pt x="147" y="4"/>
                      </a:lnTo>
                      <a:lnTo>
                        <a:pt x="112" y="0"/>
                      </a:lnTo>
                      <a:lnTo>
                        <a:pt x="77" y="4"/>
                      </a:lnTo>
                      <a:lnTo>
                        <a:pt x="50" y="13"/>
                      </a:lnTo>
                      <a:lnTo>
                        <a:pt x="31" y="27"/>
                      </a:lnTo>
                      <a:lnTo>
                        <a:pt x="17" y="42"/>
                      </a:lnTo>
                      <a:lnTo>
                        <a:pt x="8" y="58"/>
                      </a:lnTo>
                      <a:lnTo>
                        <a:pt x="2" y="73"/>
                      </a:lnTo>
                      <a:lnTo>
                        <a:pt x="0" y="85"/>
                      </a:lnTo>
                      <a:lnTo>
                        <a:pt x="0" y="93"/>
                      </a:lnTo>
                      <a:lnTo>
                        <a:pt x="38" y="93"/>
                      </a:lnTo>
                      <a:lnTo>
                        <a:pt x="38" y="91"/>
                      </a:lnTo>
                      <a:lnTo>
                        <a:pt x="42" y="85"/>
                      </a:lnTo>
                      <a:lnTo>
                        <a:pt x="46" y="77"/>
                      </a:lnTo>
                      <a:lnTo>
                        <a:pt x="52" y="69"/>
                      </a:lnTo>
                      <a:lnTo>
                        <a:pt x="62" y="60"/>
                      </a:lnTo>
                      <a:lnTo>
                        <a:pt x="75" y="52"/>
                      </a:lnTo>
                      <a:lnTo>
                        <a:pt x="91" y="46"/>
                      </a:lnTo>
                      <a:lnTo>
                        <a:pt x="112" y="44"/>
                      </a:lnTo>
                      <a:lnTo>
                        <a:pt x="131" y="46"/>
                      </a:lnTo>
                      <a:lnTo>
                        <a:pt x="145" y="50"/>
                      </a:lnTo>
                      <a:lnTo>
                        <a:pt x="156" y="58"/>
                      </a:lnTo>
                      <a:lnTo>
                        <a:pt x="164" y="66"/>
                      </a:lnTo>
                      <a:lnTo>
                        <a:pt x="170" y="75"/>
                      </a:lnTo>
                      <a:lnTo>
                        <a:pt x="174" y="83"/>
                      </a:lnTo>
                      <a:lnTo>
                        <a:pt x="176" y="87"/>
                      </a:lnTo>
                      <a:lnTo>
                        <a:pt x="176" y="89"/>
                      </a:lnTo>
                      <a:close/>
                    </a:path>
                  </a:pathLst>
                </a:custGeom>
                <a:solidFill>
                  <a:srgbClr val="FFFFFF"/>
                </a:solidFill>
                <a:ln w="9525">
                  <a:noFill/>
                  <a:round/>
                  <a:headEnd/>
                  <a:tailEnd/>
                </a:ln>
              </p:spPr>
              <p:txBody>
                <a:bodyPr/>
                <a:lstStyle/>
                <a:p>
                  <a:endParaRPr lang="en-US"/>
                </a:p>
              </p:txBody>
            </p:sp>
            <p:sp>
              <p:nvSpPr>
                <p:cNvPr id="40160" name="Rectangle 782"/>
                <p:cNvSpPr>
                  <a:spLocks noChangeArrowheads="1"/>
                </p:cNvSpPr>
                <p:nvPr/>
              </p:nvSpPr>
              <p:spPr bwMode="auto">
                <a:xfrm>
                  <a:off x="4250" y="2220"/>
                  <a:ext cx="97" cy="15"/>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61" name="Rectangle 783"/>
                <p:cNvSpPr>
                  <a:spLocks noChangeArrowheads="1"/>
                </p:cNvSpPr>
                <p:nvPr/>
              </p:nvSpPr>
              <p:spPr bwMode="auto">
                <a:xfrm>
                  <a:off x="4260" y="2080"/>
                  <a:ext cx="74" cy="126"/>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62" name="Freeform 784"/>
                <p:cNvSpPr>
                  <a:spLocks/>
                </p:cNvSpPr>
                <p:nvPr/>
              </p:nvSpPr>
              <p:spPr bwMode="auto">
                <a:xfrm>
                  <a:off x="4260" y="1974"/>
                  <a:ext cx="74" cy="89"/>
                </a:xfrm>
                <a:custGeom>
                  <a:avLst/>
                  <a:gdLst>
                    <a:gd name="T0" fmla="*/ 0 w 102"/>
                    <a:gd name="T1" fmla="*/ 1 h 124"/>
                    <a:gd name="T2" fmla="*/ 0 w 102"/>
                    <a:gd name="T3" fmla="*/ 1 h 124"/>
                    <a:gd name="T4" fmla="*/ 1 w 102"/>
                    <a:gd name="T5" fmla="*/ 1 h 124"/>
                    <a:gd name="T6" fmla="*/ 1 w 102"/>
                    <a:gd name="T7" fmla="*/ 1 h 124"/>
                    <a:gd name="T8" fmla="*/ 1 w 102"/>
                    <a:gd name="T9" fmla="*/ 1 h 124"/>
                    <a:gd name="T10" fmla="*/ 1 w 102"/>
                    <a:gd name="T11" fmla="*/ 0 h 124"/>
                    <a:gd name="T12" fmla="*/ 1 w 102"/>
                    <a:gd name="T13" fmla="*/ 1 h 124"/>
                    <a:gd name="T14" fmla="*/ 1 w 102"/>
                    <a:gd name="T15" fmla="*/ 1 h 124"/>
                    <a:gd name="T16" fmla="*/ 1 w 102"/>
                    <a:gd name="T17" fmla="*/ 1 h 124"/>
                    <a:gd name="T18" fmla="*/ 1 w 102"/>
                    <a:gd name="T19" fmla="*/ 1 h 124"/>
                    <a:gd name="T20" fmla="*/ 1 w 102"/>
                    <a:gd name="T21" fmla="*/ 1 h 124"/>
                    <a:gd name="T22" fmla="*/ 0 w 102"/>
                    <a:gd name="T23" fmla="*/ 1 h 1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2"/>
                    <a:gd name="T37" fmla="*/ 0 h 124"/>
                    <a:gd name="T38" fmla="*/ 102 w 102"/>
                    <a:gd name="T39" fmla="*/ 124 h 12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2" h="124">
                      <a:moveTo>
                        <a:pt x="0" y="124"/>
                      </a:moveTo>
                      <a:lnTo>
                        <a:pt x="0" y="37"/>
                      </a:lnTo>
                      <a:lnTo>
                        <a:pt x="2" y="31"/>
                      </a:lnTo>
                      <a:lnTo>
                        <a:pt x="11" y="18"/>
                      </a:lnTo>
                      <a:lnTo>
                        <a:pt x="25" y="6"/>
                      </a:lnTo>
                      <a:lnTo>
                        <a:pt x="50" y="0"/>
                      </a:lnTo>
                      <a:lnTo>
                        <a:pt x="75" y="6"/>
                      </a:lnTo>
                      <a:lnTo>
                        <a:pt x="92" y="18"/>
                      </a:lnTo>
                      <a:lnTo>
                        <a:pt x="100" y="31"/>
                      </a:lnTo>
                      <a:lnTo>
                        <a:pt x="102" y="37"/>
                      </a:lnTo>
                      <a:lnTo>
                        <a:pt x="102" y="124"/>
                      </a:lnTo>
                      <a:lnTo>
                        <a:pt x="0" y="124"/>
                      </a:lnTo>
                      <a:close/>
                    </a:path>
                  </a:pathLst>
                </a:custGeom>
                <a:solidFill>
                  <a:srgbClr val="FFFFFF"/>
                </a:solidFill>
                <a:ln w="9525">
                  <a:noFill/>
                  <a:round/>
                  <a:headEnd/>
                  <a:tailEnd/>
                </a:ln>
              </p:spPr>
              <p:txBody>
                <a:bodyPr/>
                <a:lstStyle/>
                <a:p>
                  <a:endParaRPr lang="en-US"/>
                </a:p>
              </p:txBody>
            </p:sp>
            <p:sp>
              <p:nvSpPr>
                <p:cNvPr id="40163" name="Freeform 785"/>
                <p:cNvSpPr>
                  <a:spLocks/>
                </p:cNvSpPr>
                <p:nvPr/>
              </p:nvSpPr>
              <p:spPr bwMode="auto">
                <a:xfrm>
                  <a:off x="2436" y="1919"/>
                  <a:ext cx="162" cy="68"/>
                </a:xfrm>
                <a:custGeom>
                  <a:avLst/>
                  <a:gdLst>
                    <a:gd name="T0" fmla="*/ 3 w 224"/>
                    <a:gd name="T1" fmla="*/ 1 h 93"/>
                    <a:gd name="T2" fmla="*/ 4 w 224"/>
                    <a:gd name="T3" fmla="*/ 1 h 93"/>
                    <a:gd name="T4" fmla="*/ 4 w 224"/>
                    <a:gd name="T5" fmla="*/ 1 h 93"/>
                    <a:gd name="T6" fmla="*/ 4 w 224"/>
                    <a:gd name="T7" fmla="*/ 1 h 93"/>
                    <a:gd name="T8" fmla="*/ 4 w 224"/>
                    <a:gd name="T9" fmla="*/ 1 h 93"/>
                    <a:gd name="T10" fmla="*/ 4 w 224"/>
                    <a:gd name="T11" fmla="*/ 1 h 93"/>
                    <a:gd name="T12" fmla="*/ 3 w 224"/>
                    <a:gd name="T13" fmla="*/ 1 h 93"/>
                    <a:gd name="T14" fmla="*/ 3 w 224"/>
                    <a:gd name="T15" fmla="*/ 1 h 93"/>
                    <a:gd name="T16" fmla="*/ 3 w 224"/>
                    <a:gd name="T17" fmla="*/ 1 h 93"/>
                    <a:gd name="T18" fmla="*/ 2 w 224"/>
                    <a:gd name="T19" fmla="*/ 0 h 93"/>
                    <a:gd name="T20" fmla="*/ 1 w 224"/>
                    <a:gd name="T21" fmla="*/ 1 h 93"/>
                    <a:gd name="T22" fmla="*/ 1 w 224"/>
                    <a:gd name="T23" fmla="*/ 1 h 93"/>
                    <a:gd name="T24" fmla="*/ 1 w 224"/>
                    <a:gd name="T25" fmla="*/ 1 h 93"/>
                    <a:gd name="T26" fmla="*/ 1 w 224"/>
                    <a:gd name="T27" fmla="*/ 1 h 93"/>
                    <a:gd name="T28" fmla="*/ 1 w 224"/>
                    <a:gd name="T29" fmla="*/ 1 h 93"/>
                    <a:gd name="T30" fmla="*/ 1 w 224"/>
                    <a:gd name="T31" fmla="*/ 1 h 93"/>
                    <a:gd name="T32" fmla="*/ 0 w 224"/>
                    <a:gd name="T33" fmla="*/ 1 h 93"/>
                    <a:gd name="T34" fmla="*/ 0 w 224"/>
                    <a:gd name="T35" fmla="*/ 1 h 93"/>
                    <a:gd name="T36" fmla="*/ 1 w 224"/>
                    <a:gd name="T37" fmla="*/ 1 h 93"/>
                    <a:gd name="T38" fmla="*/ 1 w 224"/>
                    <a:gd name="T39" fmla="*/ 1 h 93"/>
                    <a:gd name="T40" fmla="*/ 1 w 224"/>
                    <a:gd name="T41" fmla="*/ 1 h 93"/>
                    <a:gd name="T42" fmla="*/ 1 w 224"/>
                    <a:gd name="T43" fmla="*/ 1 h 93"/>
                    <a:gd name="T44" fmla="*/ 1 w 224"/>
                    <a:gd name="T45" fmla="*/ 1 h 93"/>
                    <a:gd name="T46" fmla="*/ 1 w 224"/>
                    <a:gd name="T47" fmla="*/ 1 h 93"/>
                    <a:gd name="T48" fmla="*/ 1 w 224"/>
                    <a:gd name="T49" fmla="*/ 1 h 93"/>
                    <a:gd name="T50" fmla="*/ 1 w 224"/>
                    <a:gd name="T51" fmla="*/ 1 h 93"/>
                    <a:gd name="T52" fmla="*/ 2 w 224"/>
                    <a:gd name="T53" fmla="*/ 1 h 93"/>
                    <a:gd name="T54" fmla="*/ 2 w 224"/>
                    <a:gd name="T55" fmla="*/ 1 h 93"/>
                    <a:gd name="T56" fmla="*/ 2 w 224"/>
                    <a:gd name="T57" fmla="*/ 1 h 93"/>
                    <a:gd name="T58" fmla="*/ 3 w 224"/>
                    <a:gd name="T59" fmla="*/ 1 h 93"/>
                    <a:gd name="T60" fmla="*/ 3 w 224"/>
                    <a:gd name="T61" fmla="*/ 1 h 93"/>
                    <a:gd name="T62" fmla="*/ 3 w 224"/>
                    <a:gd name="T63" fmla="*/ 1 h 93"/>
                    <a:gd name="T64" fmla="*/ 3 w 224"/>
                    <a:gd name="T65" fmla="*/ 1 h 93"/>
                    <a:gd name="T66" fmla="*/ 3 w 224"/>
                    <a:gd name="T67" fmla="*/ 1 h 93"/>
                    <a:gd name="T68" fmla="*/ 3 w 224"/>
                    <a:gd name="T69" fmla="*/ 1 h 9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24"/>
                    <a:gd name="T106" fmla="*/ 0 h 93"/>
                    <a:gd name="T107" fmla="*/ 224 w 224"/>
                    <a:gd name="T108" fmla="*/ 93 h 9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24" h="93">
                      <a:moveTo>
                        <a:pt x="177" y="89"/>
                      </a:moveTo>
                      <a:lnTo>
                        <a:pt x="224" y="89"/>
                      </a:lnTo>
                      <a:lnTo>
                        <a:pt x="224" y="85"/>
                      </a:lnTo>
                      <a:lnTo>
                        <a:pt x="222" y="75"/>
                      </a:lnTo>
                      <a:lnTo>
                        <a:pt x="216" y="60"/>
                      </a:lnTo>
                      <a:lnTo>
                        <a:pt x="208" y="44"/>
                      </a:lnTo>
                      <a:lnTo>
                        <a:pt x="193" y="29"/>
                      </a:lnTo>
                      <a:lnTo>
                        <a:pt x="175" y="15"/>
                      </a:lnTo>
                      <a:lnTo>
                        <a:pt x="148" y="4"/>
                      </a:lnTo>
                      <a:lnTo>
                        <a:pt x="112" y="0"/>
                      </a:lnTo>
                      <a:lnTo>
                        <a:pt x="77" y="4"/>
                      </a:lnTo>
                      <a:lnTo>
                        <a:pt x="50" y="13"/>
                      </a:lnTo>
                      <a:lnTo>
                        <a:pt x="32" y="27"/>
                      </a:lnTo>
                      <a:lnTo>
                        <a:pt x="17" y="42"/>
                      </a:lnTo>
                      <a:lnTo>
                        <a:pt x="9" y="58"/>
                      </a:lnTo>
                      <a:lnTo>
                        <a:pt x="3" y="73"/>
                      </a:lnTo>
                      <a:lnTo>
                        <a:pt x="0" y="85"/>
                      </a:lnTo>
                      <a:lnTo>
                        <a:pt x="0" y="93"/>
                      </a:lnTo>
                      <a:lnTo>
                        <a:pt x="38" y="93"/>
                      </a:lnTo>
                      <a:lnTo>
                        <a:pt x="38" y="91"/>
                      </a:lnTo>
                      <a:lnTo>
                        <a:pt x="40" y="85"/>
                      </a:lnTo>
                      <a:lnTo>
                        <a:pt x="44" y="77"/>
                      </a:lnTo>
                      <a:lnTo>
                        <a:pt x="52" y="69"/>
                      </a:lnTo>
                      <a:lnTo>
                        <a:pt x="61" y="60"/>
                      </a:lnTo>
                      <a:lnTo>
                        <a:pt x="75" y="52"/>
                      </a:lnTo>
                      <a:lnTo>
                        <a:pt x="92" y="46"/>
                      </a:lnTo>
                      <a:lnTo>
                        <a:pt x="112" y="44"/>
                      </a:lnTo>
                      <a:lnTo>
                        <a:pt x="131" y="46"/>
                      </a:lnTo>
                      <a:lnTo>
                        <a:pt x="143" y="50"/>
                      </a:lnTo>
                      <a:lnTo>
                        <a:pt x="156" y="58"/>
                      </a:lnTo>
                      <a:lnTo>
                        <a:pt x="164" y="66"/>
                      </a:lnTo>
                      <a:lnTo>
                        <a:pt x="170" y="75"/>
                      </a:lnTo>
                      <a:lnTo>
                        <a:pt x="175" y="83"/>
                      </a:lnTo>
                      <a:lnTo>
                        <a:pt x="177" y="87"/>
                      </a:lnTo>
                      <a:lnTo>
                        <a:pt x="177" y="89"/>
                      </a:lnTo>
                      <a:close/>
                    </a:path>
                  </a:pathLst>
                </a:custGeom>
                <a:solidFill>
                  <a:srgbClr val="FFFFFF"/>
                </a:solidFill>
                <a:ln w="9525">
                  <a:noFill/>
                  <a:round/>
                  <a:headEnd/>
                  <a:tailEnd/>
                </a:ln>
              </p:spPr>
              <p:txBody>
                <a:bodyPr/>
                <a:lstStyle/>
                <a:p>
                  <a:endParaRPr lang="en-US"/>
                </a:p>
              </p:txBody>
            </p:sp>
            <p:sp>
              <p:nvSpPr>
                <p:cNvPr id="40164" name="Rectangle 786"/>
                <p:cNvSpPr>
                  <a:spLocks noChangeArrowheads="1"/>
                </p:cNvSpPr>
                <p:nvPr/>
              </p:nvSpPr>
              <p:spPr bwMode="auto">
                <a:xfrm>
                  <a:off x="2470" y="2220"/>
                  <a:ext cx="96" cy="15"/>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65" name="Rectangle 787"/>
                <p:cNvSpPr>
                  <a:spLocks noChangeArrowheads="1"/>
                </p:cNvSpPr>
                <p:nvPr/>
              </p:nvSpPr>
              <p:spPr bwMode="auto">
                <a:xfrm>
                  <a:off x="2480" y="2080"/>
                  <a:ext cx="73" cy="126"/>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66" name="Freeform 788"/>
                <p:cNvSpPr>
                  <a:spLocks/>
                </p:cNvSpPr>
                <p:nvPr/>
              </p:nvSpPr>
              <p:spPr bwMode="auto">
                <a:xfrm>
                  <a:off x="2480" y="1974"/>
                  <a:ext cx="73" cy="89"/>
                </a:xfrm>
                <a:custGeom>
                  <a:avLst/>
                  <a:gdLst>
                    <a:gd name="T0" fmla="*/ 0 w 101"/>
                    <a:gd name="T1" fmla="*/ 1 h 124"/>
                    <a:gd name="T2" fmla="*/ 0 w 101"/>
                    <a:gd name="T3" fmla="*/ 1 h 124"/>
                    <a:gd name="T4" fmla="*/ 1 w 101"/>
                    <a:gd name="T5" fmla="*/ 1 h 124"/>
                    <a:gd name="T6" fmla="*/ 1 w 101"/>
                    <a:gd name="T7" fmla="*/ 1 h 124"/>
                    <a:gd name="T8" fmla="*/ 1 w 101"/>
                    <a:gd name="T9" fmla="*/ 1 h 124"/>
                    <a:gd name="T10" fmla="*/ 1 w 101"/>
                    <a:gd name="T11" fmla="*/ 0 h 124"/>
                    <a:gd name="T12" fmla="*/ 1 w 101"/>
                    <a:gd name="T13" fmla="*/ 1 h 124"/>
                    <a:gd name="T14" fmla="*/ 1 w 101"/>
                    <a:gd name="T15" fmla="*/ 1 h 124"/>
                    <a:gd name="T16" fmla="*/ 1 w 101"/>
                    <a:gd name="T17" fmla="*/ 1 h 124"/>
                    <a:gd name="T18" fmla="*/ 1 w 101"/>
                    <a:gd name="T19" fmla="*/ 1 h 124"/>
                    <a:gd name="T20" fmla="*/ 1 w 101"/>
                    <a:gd name="T21" fmla="*/ 1 h 124"/>
                    <a:gd name="T22" fmla="*/ 0 w 101"/>
                    <a:gd name="T23" fmla="*/ 1 h 1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1"/>
                    <a:gd name="T37" fmla="*/ 0 h 124"/>
                    <a:gd name="T38" fmla="*/ 101 w 101"/>
                    <a:gd name="T39" fmla="*/ 124 h 12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1" h="124">
                      <a:moveTo>
                        <a:pt x="0" y="124"/>
                      </a:moveTo>
                      <a:lnTo>
                        <a:pt x="0" y="37"/>
                      </a:lnTo>
                      <a:lnTo>
                        <a:pt x="2" y="31"/>
                      </a:lnTo>
                      <a:lnTo>
                        <a:pt x="10" y="18"/>
                      </a:lnTo>
                      <a:lnTo>
                        <a:pt x="27" y="6"/>
                      </a:lnTo>
                      <a:lnTo>
                        <a:pt x="51" y="0"/>
                      </a:lnTo>
                      <a:lnTo>
                        <a:pt x="76" y="6"/>
                      </a:lnTo>
                      <a:lnTo>
                        <a:pt x="93" y="18"/>
                      </a:lnTo>
                      <a:lnTo>
                        <a:pt x="99" y="31"/>
                      </a:lnTo>
                      <a:lnTo>
                        <a:pt x="101" y="37"/>
                      </a:lnTo>
                      <a:lnTo>
                        <a:pt x="101" y="124"/>
                      </a:lnTo>
                      <a:lnTo>
                        <a:pt x="0" y="124"/>
                      </a:lnTo>
                      <a:close/>
                    </a:path>
                  </a:pathLst>
                </a:custGeom>
                <a:solidFill>
                  <a:srgbClr val="FFFFFF"/>
                </a:solidFill>
                <a:ln w="9525">
                  <a:noFill/>
                  <a:round/>
                  <a:headEnd/>
                  <a:tailEnd/>
                </a:ln>
              </p:spPr>
              <p:txBody>
                <a:bodyPr/>
                <a:lstStyle/>
                <a:p>
                  <a:endParaRPr lang="en-US"/>
                </a:p>
              </p:txBody>
            </p:sp>
            <p:sp>
              <p:nvSpPr>
                <p:cNvPr id="40167" name="Freeform 789"/>
                <p:cNvSpPr>
                  <a:spLocks/>
                </p:cNvSpPr>
                <p:nvPr/>
              </p:nvSpPr>
              <p:spPr bwMode="auto">
                <a:xfrm>
                  <a:off x="2394" y="1671"/>
                  <a:ext cx="235" cy="50"/>
                </a:xfrm>
                <a:custGeom>
                  <a:avLst/>
                  <a:gdLst>
                    <a:gd name="T0" fmla="*/ 4 w 326"/>
                    <a:gd name="T1" fmla="*/ 0 h 69"/>
                    <a:gd name="T2" fmla="*/ 0 w 326"/>
                    <a:gd name="T3" fmla="*/ 1 h 69"/>
                    <a:gd name="T4" fmla="*/ 4 w 326"/>
                    <a:gd name="T5" fmla="*/ 1 h 69"/>
                    <a:gd name="T6" fmla="*/ 4 w 326"/>
                    <a:gd name="T7" fmla="*/ 0 h 69"/>
                    <a:gd name="T8" fmla="*/ 0 60000 65536"/>
                    <a:gd name="T9" fmla="*/ 0 60000 65536"/>
                    <a:gd name="T10" fmla="*/ 0 60000 65536"/>
                    <a:gd name="T11" fmla="*/ 0 60000 65536"/>
                    <a:gd name="T12" fmla="*/ 0 w 326"/>
                    <a:gd name="T13" fmla="*/ 0 h 69"/>
                    <a:gd name="T14" fmla="*/ 326 w 326"/>
                    <a:gd name="T15" fmla="*/ 69 h 69"/>
                  </a:gdLst>
                  <a:ahLst/>
                  <a:cxnLst>
                    <a:cxn ang="T8">
                      <a:pos x="T0" y="T1"/>
                    </a:cxn>
                    <a:cxn ang="T9">
                      <a:pos x="T2" y="T3"/>
                    </a:cxn>
                    <a:cxn ang="T10">
                      <a:pos x="T4" y="T5"/>
                    </a:cxn>
                    <a:cxn ang="T11">
                      <a:pos x="T6" y="T7"/>
                    </a:cxn>
                  </a:cxnLst>
                  <a:rect l="T12" t="T13" r="T14" b="T15"/>
                  <a:pathLst>
                    <a:path w="326" h="69">
                      <a:moveTo>
                        <a:pt x="326" y="0"/>
                      </a:moveTo>
                      <a:lnTo>
                        <a:pt x="0" y="69"/>
                      </a:lnTo>
                      <a:lnTo>
                        <a:pt x="326" y="60"/>
                      </a:lnTo>
                      <a:lnTo>
                        <a:pt x="326" y="0"/>
                      </a:lnTo>
                      <a:close/>
                    </a:path>
                  </a:pathLst>
                </a:custGeom>
                <a:solidFill>
                  <a:srgbClr val="FFFFFF"/>
                </a:solidFill>
                <a:ln w="9525">
                  <a:noFill/>
                  <a:round/>
                  <a:headEnd/>
                  <a:tailEnd/>
                </a:ln>
              </p:spPr>
              <p:txBody>
                <a:bodyPr/>
                <a:lstStyle/>
                <a:p>
                  <a:endParaRPr lang="en-US"/>
                </a:p>
              </p:txBody>
            </p:sp>
            <p:sp>
              <p:nvSpPr>
                <p:cNvPr id="40168" name="Rectangle 790"/>
                <p:cNvSpPr>
                  <a:spLocks noChangeArrowheads="1"/>
                </p:cNvSpPr>
                <p:nvPr/>
              </p:nvSpPr>
              <p:spPr bwMode="auto">
                <a:xfrm>
                  <a:off x="3033" y="1695"/>
                  <a:ext cx="30" cy="669"/>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69" name="Freeform 791"/>
                <p:cNvSpPr>
                  <a:spLocks/>
                </p:cNvSpPr>
                <p:nvPr/>
              </p:nvSpPr>
              <p:spPr bwMode="auto">
                <a:xfrm>
                  <a:off x="4100" y="1737"/>
                  <a:ext cx="136" cy="870"/>
                </a:xfrm>
                <a:custGeom>
                  <a:avLst/>
                  <a:gdLst>
                    <a:gd name="T0" fmla="*/ 0 w 188"/>
                    <a:gd name="T1" fmla="*/ 0 h 1204"/>
                    <a:gd name="T2" fmla="*/ 0 w 188"/>
                    <a:gd name="T3" fmla="*/ 18 h 1204"/>
                    <a:gd name="T4" fmla="*/ 3 w 188"/>
                    <a:gd name="T5" fmla="*/ 18 h 1204"/>
                    <a:gd name="T6" fmla="*/ 0 w 188"/>
                    <a:gd name="T7" fmla="*/ 0 h 1204"/>
                    <a:gd name="T8" fmla="*/ 0 60000 65536"/>
                    <a:gd name="T9" fmla="*/ 0 60000 65536"/>
                    <a:gd name="T10" fmla="*/ 0 60000 65536"/>
                    <a:gd name="T11" fmla="*/ 0 60000 65536"/>
                    <a:gd name="T12" fmla="*/ 0 w 188"/>
                    <a:gd name="T13" fmla="*/ 0 h 1204"/>
                    <a:gd name="T14" fmla="*/ 188 w 188"/>
                    <a:gd name="T15" fmla="*/ 1204 h 1204"/>
                  </a:gdLst>
                  <a:ahLst/>
                  <a:cxnLst>
                    <a:cxn ang="T8">
                      <a:pos x="T0" y="T1"/>
                    </a:cxn>
                    <a:cxn ang="T9">
                      <a:pos x="T2" y="T3"/>
                    </a:cxn>
                    <a:cxn ang="T10">
                      <a:pos x="T4" y="T5"/>
                    </a:cxn>
                    <a:cxn ang="T11">
                      <a:pos x="T6" y="T7"/>
                    </a:cxn>
                  </a:cxnLst>
                  <a:rect l="T12" t="T13" r="T14" b="T15"/>
                  <a:pathLst>
                    <a:path w="188" h="1204">
                      <a:moveTo>
                        <a:pt x="0" y="0"/>
                      </a:moveTo>
                      <a:lnTo>
                        <a:pt x="0" y="1204"/>
                      </a:lnTo>
                      <a:lnTo>
                        <a:pt x="188" y="1204"/>
                      </a:lnTo>
                      <a:lnTo>
                        <a:pt x="0" y="0"/>
                      </a:lnTo>
                      <a:close/>
                    </a:path>
                  </a:pathLst>
                </a:custGeom>
                <a:solidFill>
                  <a:srgbClr val="FFFFFF"/>
                </a:solidFill>
                <a:ln w="9525">
                  <a:noFill/>
                  <a:round/>
                  <a:headEnd/>
                  <a:tailEnd/>
                </a:ln>
              </p:spPr>
              <p:txBody>
                <a:bodyPr/>
                <a:lstStyle/>
                <a:p>
                  <a:endParaRPr lang="en-US"/>
                </a:p>
              </p:txBody>
            </p:sp>
            <p:sp>
              <p:nvSpPr>
                <p:cNvPr id="40170" name="Rectangle 792"/>
                <p:cNvSpPr>
                  <a:spLocks noChangeArrowheads="1"/>
                </p:cNvSpPr>
                <p:nvPr/>
              </p:nvSpPr>
              <p:spPr bwMode="auto">
                <a:xfrm>
                  <a:off x="3026" y="2381"/>
                  <a:ext cx="692" cy="8"/>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71" name="Rectangle 793"/>
                <p:cNvSpPr>
                  <a:spLocks noChangeArrowheads="1"/>
                </p:cNvSpPr>
                <p:nvPr/>
              </p:nvSpPr>
              <p:spPr bwMode="auto">
                <a:xfrm>
                  <a:off x="3026" y="2408"/>
                  <a:ext cx="692" cy="7"/>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72" name="Rectangle 794"/>
                <p:cNvSpPr>
                  <a:spLocks noChangeArrowheads="1"/>
                </p:cNvSpPr>
                <p:nvPr/>
              </p:nvSpPr>
              <p:spPr bwMode="auto">
                <a:xfrm>
                  <a:off x="2989" y="2435"/>
                  <a:ext cx="745" cy="6"/>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73" name="Rectangle 795"/>
                <p:cNvSpPr>
                  <a:spLocks noChangeArrowheads="1"/>
                </p:cNvSpPr>
                <p:nvPr/>
              </p:nvSpPr>
              <p:spPr bwMode="auto">
                <a:xfrm>
                  <a:off x="2962" y="2462"/>
                  <a:ext cx="799" cy="5"/>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74" name="Rectangle 796"/>
                <p:cNvSpPr>
                  <a:spLocks noChangeArrowheads="1"/>
                </p:cNvSpPr>
                <p:nvPr/>
              </p:nvSpPr>
              <p:spPr bwMode="auto">
                <a:xfrm>
                  <a:off x="2940" y="2487"/>
                  <a:ext cx="841" cy="8"/>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75" name="Rectangle 797"/>
                <p:cNvSpPr>
                  <a:spLocks noChangeArrowheads="1"/>
                </p:cNvSpPr>
                <p:nvPr/>
              </p:nvSpPr>
              <p:spPr bwMode="auto">
                <a:xfrm>
                  <a:off x="2923" y="2514"/>
                  <a:ext cx="874" cy="8"/>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76" name="Rectangle 798"/>
                <p:cNvSpPr>
                  <a:spLocks noChangeArrowheads="1"/>
                </p:cNvSpPr>
                <p:nvPr/>
              </p:nvSpPr>
              <p:spPr bwMode="auto">
                <a:xfrm>
                  <a:off x="2896" y="2541"/>
                  <a:ext cx="925" cy="6"/>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77" name="Rectangle 799"/>
                <p:cNvSpPr>
                  <a:spLocks noChangeArrowheads="1"/>
                </p:cNvSpPr>
                <p:nvPr/>
              </p:nvSpPr>
              <p:spPr bwMode="auto">
                <a:xfrm>
                  <a:off x="2877" y="2568"/>
                  <a:ext cx="964" cy="6"/>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78" name="Rectangle 800"/>
                <p:cNvSpPr>
                  <a:spLocks noChangeArrowheads="1"/>
                </p:cNvSpPr>
                <p:nvPr/>
              </p:nvSpPr>
              <p:spPr bwMode="auto">
                <a:xfrm>
                  <a:off x="2856" y="2595"/>
                  <a:ext cx="1014" cy="6"/>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79" name="Rectangle 801"/>
                <p:cNvSpPr>
                  <a:spLocks noChangeArrowheads="1"/>
                </p:cNvSpPr>
                <p:nvPr/>
              </p:nvSpPr>
              <p:spPr bwMode="auto">
                <a:xfrm>
                  <a:off x="2833" y="2621"/>
                  <a:ext cx="1051" cy="7"/>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80" name="Rectangle 802"/>
                <p:cNvSpPr>
                  <a:spLocks noChangeArrowheads="1"/>
                </p:cNvSpPr>
                <p:nvPr/>
              </p:nvSpPr>
              <p:spPr bwMode="auto">
                <a:xfrm>
                  <a:off x="2812" y="2648"/>
                  <a:ext cx="1094" cy="7"/>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181" name="Freeform 803"/>
                <p:cNvSpPr>
                  <a:spLocks/>
                </p:cNvSpPr>
                <p:nvPr/>
              </p:nvSpPr>
              <p:spPr bwMode="auto">
                <a:xfrm>
                  <a:off x="2664" y="2449"/>
                  <a:ext cx="262" cy="169"/>
                </a:xfrm>
                <a:custGeom>
                  <a:avLst/>
                  <a:gdLst>
                    <a:gd name="T0" fmla="*/ 5 w 362"/>
                    <a:gd name="T1" fmla="*/ 0 h 234"/>
                    <a:gd name="T2" fmla="*/ 3 w 362"/>
                    <a:gd name="T3" fmla="*/ 4 h 234"/>
                    <a:gd name="T4" fmla="*/ 0 w 362"/>
                    <a:gd name="T5" fmla="*/ 4 h 234"/>
                    <a:gd name="T6" fmla="*/ 0 w 362"/>
                    <a:gd name="T7" fmla="*/ 0 h 234"/>
                    <a:gd name="T8" fmla="*/ 5 w 362"/>
                    <a:gd name="T9" fmla="*/ 0 h 234"/>
                    <a:gd name="T10" fmla="*/ 0 60000 65536"/>
                    <a:gd name="T11" fmla="*/ 0 60000 65536"/>
                    <a:gd name="T12" fmla="*/ 0 60000 65536"/>
                    <a:gd name="T13" fmla="*/ 0 60000 65536"/>
                    <a:gd name="T14" fmla="*/ 0 60000 65536"/>
                    <a:gd name="T15" fmla="*/ 0 w 362"/>
                    <a:gd name="T16" fmla="*/ 0 h 234"/>
                    <a:gd name="T17" fmla="*/ 362 w 362"/>
                    <a:gd name="T18" fmla="*/ 234 h 234"/>
                  </a:gdLst>
                  <a:ahLst/>
                  <a:cxnLst>
                    <a:cxn ang="T10">
                      <a:pos x="T0" y="T1"/>
                    </a:cxn>
                    <a:cxn ang="T11">
                      <a:pos x="T2" y="T3"/>
                    </a:cxn>
                    <a:cxn ang="T12">
                      <a:pos x="T4" y="T5"/>
                    </a:cxn>
                    <a:cxn ang="T13">
                      <a:pos x="T6" y="T7"/>
                    </a:cxn>
                    <a:cxn ang="T14">
                      <a:pos x="T8" y="T9"/>
                    </a:cxn>
                  </a:cxnLst>
                  <a:rect l="T15" t="T16" r="T17" b="T18"/>
                  <a:pathLst>
                    <a:path w="362" h="234">
                      <a:moveTo>
                        <a:pt x="362" y="0"/>
                      </a:moveTo>
                      <a:lnTo>
                        <a:pt x="182" y="234"/>
                      </a:lnTo>
                      <a:lnTo>
                        <a:pt x="0" y="234"/>
                      </a:lnTo>
                      <a:lnTo>
                        <a:pt x="0" y="0"/>
                      </a:lnTo>
                      <a:lnTo>
                        <a:pt x="362" y="0"/>
                      </a:lnTo>
                      <a:close/>
                    </a:path>
                  </a:pathLst>
                </a:custGeom>
                <a:solidFill>
                  <a:srgbClr val="FFFFFF"/>
                </a:solidFill>
                <a:ln w="9525">
                  <a:noFill/>
                  <a:round/>
                  <a:headEnd/>
                  <a:tailEnd/>
                </a:ln>
              </p:spPr>
              <p:txBody>
                <a:bodyPr/>
                <a:lstStyle/>
                <a:p>
                  <a:endParaRPr lang="en-US"/>
                </a:p>
              </p:txBody>
            </p:sp>
            <p:sp>
              <p:nvSpPr>
                <p:cNvPr id="40182" name="Freeform 804"/>
                <p:cNvSpPr>
                  <a:spLocks/>
                </p:cNvSpPr>
                <p:nvPr/>
              </p:nvSpPr>
              <p:spPr bwMode="auto">
                <a:xfrm>
                  <a:off x="3791" y="2449"/>
                  <a:ext cx="252" cy="169"/>
                </a:xfrm>
                <a:custGeom>
                  <a:avLst/>
                  <a:gdLst>
                    <a:gd name="T0" fmla="*/ 0 w 348"/>
                    <a:gd name="T1" fmla="*/ 0 h 234"/>
                    <a:gd name="T2" fmla="*/ 3 w 348"/>
                    <a:gd name="T3" fmla="*/ 4 h 234"/>
                    <a:gd name="T4" fmla="*/ 5 w 348"/>
                    <a:gd name="T5" fmla="*/ 4 h 234"/>
                    <a:gd name="T6" fmla="*/ 5 w 348"/>
                    <a:gd name="T7" fmla="*/ 0 h 234"/>
                    <a:gd name="T8" fmla="*/ 0 w 348"/>
                    <a:gd name="T9" fmla="*/ 0 h 234"/>
                    <a:gd name="T10" fmla="*/ 0 60000 65536"/>
                    <a:gd name="T11" fmla="*/ 0 60000 65536"/>
                    <a:gd name="T12" fmla="*/ 0 60000 65536"/>
                    <a:gd name="T13" fmla="*/ 0 60000 65536"/>
                    <a:gd name="T14" fmla="*/ 0 60000 65536"/>
                    <a:gd name="T15" fmla="*/ 0 w 348"/>
                    <a:gd name="T16" fmla="*/ 0 h 234"/>
                    <a:gd name="T17" fmla="*/ 348 w 348"/>
                    <a:gd name="T18" fmla="*/ 234 h 234"/>
                  </a:gdLst>
                  <a:ahLst/>
                  <a:cxnLst>
                    <a:cxn ang="T10">
                      <a:pos x="T0" y="T1"/>
                    </a:cxn>
                    <a:cxn ang="T11">
                      <a:pos x="T2" y="T3"/>
                    </a:cxn>
                    <a:cxn ang="T12">
                      <a:pos x="T4" y="T5"/>
                    </a:cxn>
                    <a:cxn ang="T13">
                      <a:pos x="T6" y="T7"/>
                    </a:cxn>
                    <a:cxn ang="T14">
                      <a:pos x="T8" y="T9"/>
                    </a:cxn>
                  </a:cxnLst>
                  <a:rect l="T15" t="T16" r="T17" b="T18"/>
                  <a:pathLst>
                    <a:path w="348" h="234">
                      <a:moveTo>
                        <a:pt x="0" y="0"/>
                      </a:moveTo>
                      <a:lnTo>
                        <a:pt x="178" y="234"/>
                      </a:lnTo>
                      <a:lnTo>
                        <a:pt x="348" y="234"/>
                      </a:lnTo>
                      <a:lnTo>
                        <a:pt x="348" y="0"/>
                      </a:lnTo>
                      <a:lnTo>
                        <a:pt x="0" y="0"/>
                      </a:lnTo>
                      <a:close/>
                    </a:path>
                  </a:pathLst>
                </a:custGeom>
                <a:solidFill>
                  <a:srgbClr val="FFFFFF"/>
                </a:solidFill>
                <a:ln w="9525">
                  <a:noFill/>
                  <a:round/>
                  <a:headEnd/>
                  <a:tailEnd/>
                </a:ln>
              </p:spPr>
              <p:txBody>
                <a:bodyPr/>
                <a:lstStyle/>
                <a:p>
                  <a:endParaRPr lang="en-US"/>
                </a:p>
              </p:txBody>
            </p:sp>
            <p:sp>
              <p:nvSpPr>
                <p:cNvPr id="40183" name="Freeform 805"/>
                <p:cNvSpPr>
                  <a:spLocks/>
                </p:cNvSpPr>
                <p:nvPr/>
              </p:nvSpPr>
              <p:spPr bwMode="auto">
                <a:xfrm>
                  <a:off x="2997" y="1644"/>
                  <a:ext cx="66" cy="52"/>
                </a:xfrm>
                <a:custGeom>
                  <a:avLst/>
                  <a:gdLst>
                    <a:gd name="T0" fmla="*/ 1 w 91"/>
                    <a:gd name="T1" fmla="*/ 1 h 72"/>
                    <a:gd name="T2" fmla="*/ 0 w 91"/>
                    <a:gd name="T3" fmla="*/ 0 h 72"/>
                    <a:gd name="T4" fmla="*/ 1 w 91"/>
                    <a:gd name="T5" fmla="*/ 1 h 72"/>
                    <a:gd name="T6" fmla="*/ 1 w 91"/>
                    <a:gd name="T7" fmla="*/ 1 h 72"/>
                    <a:gd name="T8" fmla="*/ 0 60000 65536"/>
                    <a:gd name="T9" fmla="*/ 0 60000 65536"/>
                    <a:gd name="T10" fmla="*/ 0 60000 65536"/>
                    <a:gd name="T11" fmla="*/ 0 60000 65536"/>
                    <a:gd name="T12" fmla="*/ 0 w 91"/>
                    <a:gd name="T13" fmla="*/ 0 h 72"/>
                    <a:gd name="T14" fmla="*/ 91 w 91"/>
                    <a:gd name="T15" fmla="*/ 72 h 72"/>
                  </a:gdLst>
                  <a:ahLst/>
                  <a:cxnLst>
                    <a:cxn ang="T8">
                      <a:pos x="T0" y="T1"/>
                    </a:cxn>
                    <a:cxn ang="T9">
                      <a:pos x="T2" y="T3"/>
                    </a:cxn>
                    <a:cxn ang="T10">
                      <a:pos x="T4" y="T5"/>
                    </a:cxn>
                    <a:cxn ang="T11">
                      <a:pos x="T6" y="T7"/>
                    </a:cxn>
                  </a:cxnLst>
                  <a:rect l="T12" t="T13" r="T14" b="T15"/>
                  <a:pathLst>
                    <a:path w="91" h="72">
                      <a:moveTo>
                        <a:pt x="91" y="70"/>
                      </a:moveTo>
                      <a:lnTo>
                        <a:pt x="0" y="0"/>
                      </a:lnTo>
                      <a:lnTo>
                        <a:pt x="52" y="72"/>
                      </a:lnTo>
                      <a:lnTo>
                        <a:pt x="91" y="70"/>
                      </a:lnTo>
                      <a:close/>
                    </a:path>
                  </a:pathLst>
                </a:custGeom>
                <a:solidFill>
                  <a:srgbClr val="FFFFFF"/>
                </a:solidFill>
                <a:ln w="9525">
                  <a:noFill/>
                  <a:round/>
                  <a:headEnd/>
                  <a:tailEnd/>
                </a:ln>
              </p:spPr>
              <p:txBody>
                <a:bodyPr/>
                <a:lstStyle/>
                <a:p>
                  <a:endParaRPr lang="en-US"/>
                </a:p>
              </p:txBody>
            </p:sp>
          </p:grpSp>
          <p:sp>
            <p:nvSpPr>
              <p:cNvPr id="40140" name="Text Box 806"/>
              <p:cNvSpPr txBox="1">
                <a:spLocks noChangeArrowheads="1"/>
              </p:cNvSpPr>
              <p:nvPr/>
            </p:nvSpPr>
            <p:spPr bwMode="auto">
              <a:xfrm>
                <a:off x="1315" y="2760"/>
                <a:ext cx="2837" cy="1414"/>
              </a:xfrm>
              <a:prstGeom prst="rect">
                <a:avLst/>
              </a:prstGeom>
              <a:noFill/>
              <a:ln w="9525">
                <a:noFill/>
                <a:miter lim="800000"/>
                <a:headEnd/>
                <a:tailEnd/>
              </a:ln>
            </p:spPr>
            <p:txBody>
              <a:bodyPr>
                <a:spAutoFit/>
              </a:bodyPr>
              <a:lstStyle/>
              <a:p>
                <a:pPr algn="ctr">
                  <a:spcBef>
                    <a:spcPct val="50000"/>
                  </a:spcBef>
                </a:pPr>
                <a:r>
                  <a:rPr lang="en-US" sz="1000" b="1">
                    <a:latin typeface="Book Antiqua" pitchFamily="18" charset="0"/>
                  </a:rPr>
                  <a:t>Faith Community</a:t>
                </a:r>
              </a:p>
            </p:txBody>
          </p:sp>
        </p:grpSp>
        <p:grpSp>
          <p:nvGrpSpPr>
            <p:cNvPr id="39954" name="Group 807"/>
            <p:cNvGrpSpPr>
              <a:grpSpLocks/>
            </p:cNvGrpSpPr>
            <p:nvPr/>
          </p:nvGrpSpPr>
          <p:grpSpPr bwMode="auto">
            <a:xfrm>
              <a:off x="6096000" y="1600200"/>
              <a:ext cx="1058863" cy="1282344"/>
              <a:chOff x="1152" y="432"/>
              <a:chExt cx="3552" cy="4899"/>
            </a:xfrm>
          </p:grpSpPr>
          <p:sp>
            <p:nvSpPr>
              <p:cNvPr id="40024" name="Freeform 808"/>
              <p:cNvSpPr>
                <a:spLocks/>
              </p:cNvSpPr>
              <p:nvPr/>
            </p:nvSpPr>
            <p:spPr bwMode="auto">
              <a:xfrm>
                <a:off x="1152" y="432"/>
                <a:ext cx="3552" cy="3409"/>
              </a:xfrm>
              <a:custGeom>
                <a:avLst/>
                <a:gdLst>
                  <a:gd name="T0" fmla="*/ 3552 w 3552"/>
                  <a:gd name="T1" fmla="*/ 1744 h 3409"/>
                  <a:gd name="T2" fmla="*/ 1870 w 3552"/>
                  <a:gd name="T3" fmla="*/ 3409 h 3409"/>
                  <a:gd name="T4" fmla="*/ 0 w 3552"/>
                  <a:gd name="T5" fmla="*/ 1849 h 3409"/>
                  <a:gd name="T6" fmla="*/ 1695 w 3552"/>
                  <a:gd name="T7" fmla="*/ 0 h 3409"/>
                  <a:gd name="T8" fmla="*/ 3552 w 3552"/>
                  <a:gd name="T9" fmla="*/ 1744 h 3409"/>
                  <a:gd name="T10" fmla="*/ 0 60000 65536"/>
                  <a:gd name="T11" fmla="*/ 0 60000 65536"/>
                  <a:gd name="T12" fmla="*/ 0 60000 65536"/>
                  <a:gd name="T13" fmla="*/ 0 60000 65536"/>
                  <a:gd name="T14" fmla="*/ 0 60000 65536"/>
                  <a:gd name="T15" fmla="*/ 0 w 3552"/>
                  <a:gd name="T16" fmla="*/ 0 h 3409"/>
                  <a:gd name="T17" fmla="*/ 3552 w 3552"/>
                  <a:gd name="T18" fmla="*/ 3409 h 3409"/>
                </a:gdLst>
                <a:ahLst/>
                <a:cxnLst>
                  <a:cxn ang="T10">
                    <a:pos x="T0" y="T1"/>
                  </a:cxn>
                  <a:cxn ang="T11">
                    <a:pos x="T2" y="T3"/>
                  </a:cxn>
                  <a:cxn ang="T12">
                    <a:pos x="T4" y="T5"/>
                  </a:cxn>
                  <a:cxn ang="T13">
                    <a:pos x="T6" y="T7"/>
                  </a:cxn>
                  <a:cxn ang="T14">
                    <a:pos x="T8" y="T9"/>
                  </a:cxn>
                </a:cxnLst>
                <a:rect l="T15" t="T16" r="T17" b="T18"/>
                <a:pathLst>
                  <a:path w="3552" h="3409">
                    <a:moveTo>
                      <a:pt x="3552" y="1744"/>
                    </a:moveTo>
                    <a:lnTo>
                      <a:pt x="1870" y="3409"/>
                    </a:lnTo>
                    <a:lnTo>
                      <a:pt x="0" y="1849"/>
                    </a:lnTo>
                    <a:lnTo>
                      <a:pt x="1695" y="0"/>
                    </a:lnTo>
                    <a:lnTo>
                      <a:pt x="3552" y="1744"/>
                    </a:lnTo>
                    <a:close/>
                  </a:path>
                </a:pathLst>
              </a:custGeom>
              <a:solidFill>
                <a:srgbClr val="3DEABA"/>
              </a:solidFill>
              <a:ln w="9525">
                <a:noFill/>
                <a:round/>
                <a:headEnd/>
                <a:tailEnd/>
              </a:ln>
            </p:spPr>
            <p:txBody>
              <a:bodyPr/>
              <a:lstStyle/>
              <a:p>
                <a:endParaRPr lang="en-US"/>
              </a:p>
            </p:txBody>
          </p:sp>
          <p:sp>
            <p:nvSpPr>
              <p:cNvPr id="40025" name="Freeform 809"/>
              <p:cNvSpPr>
                <a:spLocks/>
              </p:cNvSpPr>
              <p:nvPr/>
            </p:nvSpPr>
            <p:spPr bwMode="auto">
              <a:xfrm>
                <a:off x="1184" y="634"/>
                <a:ext cx="3416" cy="3103"/>
              </a:xfrm>
              <a:custGeom>
                <a:avLst/>
                <a:gdLst>
                  <a:gd name="T0" fmla="*/ 374 w 3416"/>
                  <a:gd name="T1" fmla="*/ 749 h 3103"/>
                  <a:gd name="T2" fmla="*/ 476 w 3416"/>
                  <a:gd name="T3" fmla="*/ 706 h 3103"/>
                  <a:gd name="T4" fmla="*/ 579 w 3416"/>
                  <a:gd name="T5" fmla="*/ 663 h 3103"/>
                  <a:gd name="T6" fmla="*/ 683 w 3416"/>
                  <a:gd name="T7" fmla="*/ 622 h 3103"/>
                  <a:gd name="T8" fmla="*/ 789 w 3416"/>
                  <a:gd name="T9" fmla="*/ 582 h 3103"/>
                  <a:gd name="T10" fmla="*/ 894 w 3416"/>
                  <a:gd name="T11" fmla="*/ 543 h 3103"/>
                  <a:gd name="T12" fmla="*/ 1001 w 3416"/>
                  <a:gd name="T13" fmla="*/ 506 h 3103"/>
                  <a:gd name="T14" fmla="*/ 1110 w 3416"/>
                  <a:gd name="T15" fmla="*/ 468 h 3103"/>
                  <a:gd name="T16" fmla="*/ 1221 w 3416"/>
                  <a:gd name="T17" fmla="*/ 430 h 3103"/>
                  <a:gd name="T18" fmla="*/ 1336 w 3416"/>
                  <a:gd name="T19" fmla="*/ 395 h 3103"/>
                  <a:gd name="T20" fmla="*/ 1452 w 3416"/>
                  <a:gd name="T21" fmla="*/ 359 h 3103"/>
                  <a:gd name="T22" fmla="*/ 1568 w 3416"/>
                  <a:gd name="T23" fmla="*/ 325 h 3103"/>
                  <a:gd name="T24" fmla="*/ 1686 w 3416"/>
                  <a:gd name="T25" fmla="*/ 291 h 3103"/>
                  <a:gd name="T26" fmla="*/ 1804 w 3416"/>
                  <a:gd name="T27" fmla="*/ 259 h 3103"/>
                  <a:gd name="T28" fmla="*/ 1924 w 3416"/>
                  <a:gd name="T29" fmla="*/ 229 h 3103"/>
                  <a:gd name="T30" fmla="*/ 2045 w 3416"/>
                  <a:gd name="T31" fmla="*/ 200 h 3103"/>
                  <a:gd name="T32" fmla="*/ 2170 w 3416"/>
                  <a:gd name="T33" fmla="*/ 171 h 3103"/>
                  <a:gd name="T34" fmla="*/ 2299 w 3416"/>
                  <a:gd name="T35" fmla="*/ 145 h 3103"/>
                  <a:gd name="T36" fmla="*/ 2430 w 3416"/>
                  <a:gd name="T37" fmla="*/ 120 h 3103"/>
                  <a:gd name="T38" fmla="*/ 2562 w 3416"/>
                  <a:gd name="T39" fmla="*/ 95 h 3103"/>
                  <a:gd name="T40" fmla="*/ 2694 w 3416"/>
                  <a:gd name="T41" fmla="*/ 73 h 3103"/>
                  <a:gd name="T42" fmla="*/ 2826 w 3416"/>
                  <a:gd name="T43" fmla="*/ 53 h 3103"/>
                  <a:gd name="T44" fmla="*/ 2960 w 3416"/>
                  <a:gd name="T45" fmla="*/ 36 h 3103"/>
                  <a:gd name="T46" fmla="*/ 3096 w 3416"/>
                  <a:gd name="T47" fmla="*/ 20 h 3103"/>
                  <a:gd name="T48" fmla="*/ 3200 w 3416"/>
                  <a:gd name="T49" fmla="*/ 9 h 3103"/>
                  <a:gd name="T50" fmla="*/ 3263 w 3416"/>
                  <a:gd name="T51" fmla="*/ 7 h 3103"/>
                  <a:gd name="T52" fmla="*/ 3318 w 3416"/>
                  <a:gd name="T53" fmla="*/ 5 h 3103"/>
                  <a:gd name="T54" fmla="*/ 3379 w 3416"/>
                  <a:gd name="T55" fmla="*/ 2 h 3103"/>
                  <a:gd name="T56" fmla="*/ 2771 w 3416"/>
                  <a:gd name="T57" fmla="*/ 3069 h 3103"/>
                  <a:gd name="T58" fmla="*/ 2678 w 3416"/>
                  <a:gd name="T59" fmla="*/ 3075 h 3103"/>
                  <a:gd name="T60" fmla="*/ 2535 w 3416"/>
                  <a:gd name="T61" fmla="*/ 3023 h 3103"/>
                  <a:gd name="T62" fmla="*/ 2390 w 3416"/>
                  <a:gd name="T63" fmla="*/ 2975 h 3103"/>
                  <a:gd name="T64" fmla="*/ 2247 w 3416"/>
                  <a:gd name="T65" fmla="*/ 2932 h 3103"/>
                  <a:gd name="T66" fmla="*/ 2104 w 3416"/>
                  <a:gd name="T67" fmla="*/ 2893 h 3103"/>
                  <a:gd name="T68" fmla="*/ 1961 w 3416"/>
                  <a:gd name="T69" fmla="*/ 2859 h 3103"/>
                  <a:gd name="T70" fmla="*/ 1820 w 3416"/>
                  <a:gd name="T71" fmla="*/ 2830 h 3103"/>
                  <a:gd name="T72" fmla="*/ 1677 w 3416"/>
                  <a:gd name="T73" fmla="*/ 2805 h 3103"/>
                  <a:gd name="T74" fmla="*/ 1557 w 3416"/>
                  <a:gd name="T75" fmla="*/ 2787 h 3103"/>
                  <a:gd name="T76" fmla="*/ 1464 w 3416"/>
                  <a:gd name="T77" fmla="*/ 2776 h 3103"/>
                  <a:gd name="T78" fmla="*/ 1378 w 3416"/>
                  <a:gd name="T79" fmla="*/ 2766 h 3103"/>
                  <a:gd name="T80" fmla="*/ 1298 w 3416"/>
                  <a:gd name="T81" fmla="*/ 2757 h 3103"/>
                  <a:gd name="T82" fmla="*/ 1219 w 3416"/>
                  <a:gd name="T83" fmla="*/ 2750 h 3103"/>
                  <a:gd name="T84" fmla="*/ 1141 w 3416"/>
                  <a:gd name="T85" fmla="*/ 2746 h 3103"/>
                  <a:gd name="T86" fmla="*/ 1057 w 3416"/>
                  <a:gd name="T87" fmla="*/ 2744 h 3103"/>
                  <a:gd name="T88" fmla="*/ 967 w 3416"/>
                  <a:gd name="T89" fmla="*/ 2744 h 3103"/>
                  <a:gd name="T90" fmla="*/ 0 w 3416"/>
                  <a:gd name="T91" fmla="*/ 922 h 3103"/>
                  <a:gd name="T92" fmla="*/ 29 w 3416"/>
                  <a:gd name="T93" fmla="*/ 908 h 3103"/>
                  <a:gd name="T94" fmla="*/ 68 w 3416"/>
                  <a:gd name="T95" fmla="*/ 890 h 3103"/>
                  <a:gd name="T96" fmla="*/ 113 w 3416"/>
                  <a:gd name="T97" fmla="*/ 868 h 3103"/>
                  <a:gd name="T98" fmla="*/ 161 w 3416"/>
                  <a:gd name="T99" fmla="*/ 845 h 3103"/>
                  <a:gd name="T100" fmla="*/ 209 w 3416"/>
                  <a:gd name="T101" fmla="*/ 822 h 3103"/>
                  <a:gd name="T102" fmla="*/ 256 w 3416"/>
                  <a:gd name="T103" fmla="*/ 800 h 3103"/>
                  <a:gd name="T104" fmla="*/ 295 w 3416"/>
                  <a:gd name="T105" fmla="*/ 782 h 3103"/>
                  <a:gd name="T106" fmla="*/ 324 w 3416"/>
                  <a:gd name="T107" fmla="*/ 770 h 310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416"/>
                  <a:gd name="T163" fmla="*/ 0 h 3103"/>
                  <a:gd name="T164" fmla="*/ 3416 w 3416"/>
                  <a:gd name="T165" fmla="*/ 3103 h 310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416" h="3103">
                    <a:moveTo>
                      <a:pt x="324" y="770"/>
                    </a:moveTo>
                    <a:lnTo>
                      <a:pt x="374" y="749"/>
                    </a:lnTo>
                    <a:lnTo>
                      <a:pt x="426" y="727"/>
                    </a:lnTo>
                    <a:lnTo>
                      <a:pt x="476" y="706"/>
                    </a:lnTo>
                    <a:lnTo>
                      <a:pt x="528" y="684"/>
                    </a:lnTo>
                    <a:lnTo>
                      <a:pt x="579" y="663"/>
                    </a:lnTo>
                    <a:lnTo>
                      <a:pt x="631" y="643"/>
                    </a:lnTo>
                    <a:lnTo>
                      <a:pt x="683" y="622"/>
                    </a:lnTo>
                    <a:lnTo>
                      <a:pt x="737" y="602"/>
                    </a:lnTo>
                    <a:lnTo>
                      <a:pt x="789" y="582"/>
                    </a:lnTo>
                    <a:lnTo>
                      <a:pt x="840" y="563"/>
                    </a:lnTo>
                    <a:lnTo>
                      <a:pt x="894" y="543"/>
                    </a:lnTo>
                    <a:lnTo>
                      <a:pt x="948" y="523"/>
                    </a:lnTo>
                    <a:lnTo>
                      <a:pt x="1001" y="506"/>
                    </a:lnTo>
                    <a:lnTo>
                      <a:pt x="1055" y="486"/>
                    </a:lnTo>
                    <a:lnTo>
                      <a:pt x="1110" y="468"/>
                    </a:lnTo>
                    <a:lnTo>
                      <a:pt x="1164" y="450"/>
                    </a:lnTo>
                    <a:lnTo>
                      <a:pt x="1221" y="430"/>
                    </a:lnTo>
                    <a:lnTo>
                      <a:pt x="1278" y="413"/>
                    </a:lnTo>
                    <a:lnTo>
                      <a:pt x="1336" y="395"/>
                    </a:lnTo>
                    <a:lnTo>
                      <a:pt x="1393" y="377"/>
                    </a:lnTo>
                    <a:lnTo>
                      <a:pt x="1452" y="359"/>
                    </a:lnTo>
                    <a:lnTo>
                      <a:pt x="1509" y="341"/>
                    </a:lnTo>
                    <a:lnTo>
                      <a:pt x="1568" y="325"/>
                    </a:lnTo>
                    <a:lnTo>
                      <a:pt x="1627" y="307"/>
                    </a:lnTo>
                    <a:lnTo>
                      <a:pt x="1686" y="291"/>
                    </a:lnTo>
                    <a:lnTo>
                      <a:pt x="1745" y="275"/>
                    </a:lnTo>
                    <a:lnTo>
                      <a:pt x="1804" y="259"/>
                    </a:lnTo>
                    <a:lnTo>
                      <a:pt x="1865" y="245"/>
                    </a:lnTo>
                    <a:lnTo>
                      <a:pt x="1924" y="229"/>
                    </a:lnTo>
                    <a:lnTo>
                      <a:pt x="1984" y="214"/>
                    </a:lnTo>
                    <a:lnTo>
                      <a:pt x="2045" y="200"/>
                    </a:lnTo>
                    <a:lnTo>
                      <a:pt x="2106" y="186"/>
                    </a:lnTo>
                    <a:lnTo>
                      <a:pt x="2170" y="171"/>
                    </a:lnTo>
                    <a:lnTo>
                      <a:pt x="2235" y="157"/>
                    </a:lnTo>
                    <a:lnTo>
                      <a:pt x="2299" y="145"/>
                    </a:lnTo>
                    <a:lnTo>
                      <a:pt x="2365" y="132"/>
                    </a:lnTo>
                    <a:lnTo>
                      <a:pt x="2430" y="120"/>
                    </a:lnTo>
                    <a:lnTo>
                      <a:pt x="2496" y="107"/>
                    </a:lnTo>
                    <a:lnTo>
                      <a:pt x="2562" y="95"/>
                    </a:lnTo>
                    <a:lnTo>
                      <a:pt x="2628" y="84"/>
                    </a:lnTo>
                    <a:lnTo>
                      <a:pt x="2694" y="73"/>
                    </a:lnTo>
                    <a:lnTo>
                      <a:pt x="2760" y="64"/>
                    </a:lnTo>
                    <a:lnTo>
                      <a:pt x="2826" y="53"/>
                    </a:lnTo>
                    <a:lnTo>
                      <a:pt x="2894" y="45"/>
                    </a:lnTo>
                    <a:lnTo>
                      <a:pt x="2960" y="36"/>
                    </a:lnTo>
                    <a:lnTo>
                      <a:pt x="3028" y="27"/>
                    </a:lnTo>
                    <a:lnTo>
                      <a:pt x="3096" y="20"/>
                    </a:lnTo>
                    <a:lnTo>
                      <a:pt x="3164" y="12"/>
                    </a:lnTo>
                    <a:lnTo>
                      <a:pt x="3200" y="9"/>
                    </a:lnTo>
                    <a:lnTo>
                      <a:pt x="3232" y="7"/>
                    </a:lnTo>
                    <a:lnTo>
                      <a:pt x="3263" y="7"/>
                    </a:lnTo>
                    <a:lnTo>
                      <a:pt x="3289" y="5"/>
                    </a:lnTo>
                    <a:lnTo>
                      <a:pt x="3318" y="5"/>
                    </a:lnTo>
                    <a:lnTo>
                      <a:pt x="3347" y="3"/>
                    </a:lnTo>
                    <a:lnTo>
                      <a:pt x="3379" y="2"/>
                    </a:lnTo>
                    <a:lnTo>
                      <a:pt x="3416" y="0"/>
                    </a:lnTo>
                    <a:lnTo>
                      <a:pt x="2771" y="3069"/>
                    </a:lnTo>
                    <a:lnTo>
                      <a:pt x="2750" y="3103"/>
                    </a:lnTo>
                    <a:lnTo>
                      <a:pt x="2678" y="3075"/>
                    </a:lnTo>
                    <a:lnTo>
                      <a:pt x="2607" y="3048"/>
                    </a:lnTo>
                    <a:lnTo>
                      <a:pt x="2535" y="3023"/>
                    </a:lnTo>
                    <a:lnTo>
                      <a:pt x="2462" y="2998"/>
                    </a:lnTo>
                    <a:lnTo>
                      <a:pt x="2390" y="2975"/>
                    </a:lnTo>
                    <a:lnTo>
                      <a:pt x="2319" y="2953"/>
                    </a:lnTo>
                    <a:lnTo>
                      <a:pt x="2247" y="2932"/>
                    </a:lnTo>
                    <a:lnTo>
                      <a:pt x="2176" y="2912"/>
                    </a:lnTo>
                    <a:lnTo>
                      <a:pt x="2104" y="2893"/>
                    </a:lnTo>
                    <a:lnTo>
                      <a:pt x="2033" y="2876"/>
                    </a:lnTo>
                    <a:lnTo>
                      <a:pt x="1961" y="2859"/>
                    </a:lnTo>
                    <a:lnTo>
                      <a:pt x="1890" y="2844"/>
                    </a:lnTo>
                    <a:lnTo>
                      <a:pt x="1820" y="2830"/>
                    </a:lnTo>
                    <a:lnTo>
                      <a:pt x="1748" y="2818"/>
                    </a:lnTo>
                    <a:lnTo>
                      <a:pt x="1677" y="2805"/>
                    </a:lnTo>
                    <a:lnTo>
                      <a:pt x="1607" y="2794"/>
                    </a:lnTo>
                    <a:lnTo>
                      <a:pt x="1557" y="2787"/>
                    </a:lnTo>
                    <a:lnTo>
                      <a:pt x="1509" y="2782"/>
                    </a:lnTo>
                    <a:lnTo>
                      <a:pt x="1464" y="2776"/>
                    </a:lnTo>
                    <a:lnTo>
                      <a:pt x="1421" y="2769"/>
                    </a:lnTo>
                    <a:lnTo>
                      <a:pt x="1378" y="2766"/>
                    </a:lnTo>
                    <a:lnTo>
                      <a:pt x="1339" y="2760"/>
                    </a:lnTo>
                    <a:lnTo>
                      <a:pt x="1298" y="2757"/>
                    </a:lnTo>
                    <a:lnTo>
                      <a:pt x="1259" y="2753"/>
                    </a:lnTo>
                    <a:lnTo>
                      <a:pt x="1219" y="2750"/>
                    </a:lnTo>
                    <a:lnTo>
                      <a:pt x="1180" y="2748"/>
                    </a:lnTo>
                    <a:lnTo>
                      <a:pt x="1141" y="2746"/>
                    </a:lnTo>
                    <a:lnTo>
                      <a:pt x="1100" y="2744"/>
                    </a:lnTo>
                    <a:lnTo>
                      <a:pt x="1057" y="2744"/>
                    </a:lnTo>
                    <a:lnTo>
                      <a:pt x="1014" y="2744"/>
                    </a:lnTo>
                    <a:lnTo>
                      <a:pt x="967" y="2744"/>
                    </a:lnTo>
                    <a:lnTo>
                      <a:pt x="919" y="2746"/>
                    </a:lnTo>
                    <a:lnTo>
                      <a:pt x="0" y="922"/>
                    </a:lnTo>
                    <a:lnTo>
                      <a:pt x="13" y="916"/>
                    </a:lnTo>
                    <a:lnTo>
                      <a:pt x="29" y="908"/>
                    </a:lnTo>
                    <a:lnTo>
                      <a:pt x="47" y="899"/>
                    </a:lnTo>
                    <a:lnTo>
                      <a:pt x="68" y="890"/>
                    </a:lnTo>
                    <a:lnTo>
                      <a:pt x="90" y="879"/>
                    </a:lnTo>
                    <a:lnTo>
                      <a:pt x="113" y="868"/>
                    </a:lnTo>
                    <a:lnTo>
                      <a:pt x="136" y="856"/>
                    </a:lnTo>
                    <a:lnTo>
                      <a:pt x="161" y="845"/>
                    </a:lnTo>
                    <a:lnTo>
                      <a:pt x="186" y="832"/>
                    </a:lnTo>
                    <a:lnTo>
                      <a:pt x="209" y="822"/>
                    </a:lnTo>
                    <a:lnTo>
                      <a:pt x="233" y="811"/>
                    </a:lnTo>
                    <a:lnTo>
                      <a:pt x="256" y="800"/>
                    </a:lnTo>
                    <a:lnTo>
                      <a:pt x="275" y="791"/>
                    </a:lnTo>
                    <a:lnTo>
                      <a:pt x="295" y="782"/>
                    </a:lnTo>
                    <a:lnTo>
                      <a:pt x="311" y="775"/>
                    </a:lnTo>
                    <a:lnTo>
                      <a:pt x="324" y="770"/>
                    </a:lnTo>
                    <a:close/>
                  </a:path>
                </a:pathLst>
              </a:custGeom>
              <a:solidFill>
                <a:srgbClr val="CCF7E8"/>
              </a:solidFill>
              <a:ln w="9525">
                <a:noFill/>
                <a:round/>
                <a:headEnd/>
                <a:tailEnd/>
              </a:ln>
            </p:spPr>
            <p:txBody>
              <a:bodyPr/>
              <a:lstStyle/>
              <a:p>
                <a:endParaRPr lang="en-US"/>
              </a:p>
            </p:txBody>
          </p:sp>
          <p:sp>
            <p:nvSpPr>
              <p:cNvPr id="40026" name="Freeform 810"/>
              <p:cNvSpPr>
                <a:spLocks/>
              </p:cNvSpPr>
              <p:nvPr/>
            </p:nvSpPr>
            <p:spPr bwMode="auto">
              <a:xfrm>
                <a:off x="3063" y="2731"/>
                <a:ext cx="411" cy="84"/>
              </a:xfrm>
              <a:custGeom>
                <a:avLst/>
                <a:gdLst>
                  <a:gd name="T0" fmla="*/ 411 w 411"/>
                  <a:gd name="T1" fmla="*/ 2 h 84"/>
                  <a:gd name="T2" fmla="*/ 241 w 411"/>
                  <a:gd name="T3" fmla="*/ 0 h 84"/>
                  <a:gd name="T4" fmla="*/ 229 w 411"/>
                  <a:gd name="T5" fmla="*/ 18 h 84"/>
                  <a:gd name="T6" fmla="*/ 0 w 411"/>
                  <a:gd name="T7" fmla="*/ 18 h 84"/>
                  <a:gd name="T8" fmla="*/ 0 w 411"/>
                  <a:gd name="T9" fmla="*/ 83 h 84"/>
                  <a:gd name="T10" fmla="*/ 411 w 411"/>
                  <a:gd name="T11" fmla="*/ 84 h 84"/>
                  <a:gd name="T12" fmla="*/ 411 w 411"/>
                  <a:gd name="T13" fmla="*/ 2 h 84"/>
                  <a:gd name="T14" fmla="*/ 0 60000 65536"/>
                  <a:gd name="T15" fmla="*/ 0 60000 65536"/>
                  <a:gd name="T16" fmla="*/ 0 60000 65536"/>
                  <a:gd name="T17" fmla="*/ 0 60000 65536"/>
                  <a:gd name="T18" fmla="*/ 0 60000 65536"/>
                  <a:gd name="T19" fmla="*/ 0 60000 65536"/>
                  <a:gd name="T20" fmla="*/ 0 60000 65536"/>
                  <a:gd name="T21" fmla="*/ 0 w 411"/>
                  <a:gd name="T22" fmla="*/ 0 h 84"/>
                  <a:gd name="T23" fmla="*/ 411 w 411"/>
                  <a:gd name="T24" fmla="*/ 84 h 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1" h="84">
                    <a:moveTo>
                      <a:pt x="411" y="2"/>
                    </a:moveTo>
                    <a:lnTo>
                      <a:pt x="241" y="0"/>
                    </a:lnTo>
                    <a:lnTo>
                      <a:pt x="229" y="18"/>
                    </a:lnTo>
                    <a:lnTo>
                      <a:pt x="0" y="18"/>
                    </a:lnTo>
                    <a:lnTo>
                      <a:pt x="0" y="83"/>
                    </a:lnTo>
                    <a:lnTo>
                      <a:pt x="411" y="84"/>
                    </a:lnTo>
                    <a:lnTo>
                      <a:pt x="411" y="2"/>
                    </a:lnTo>
                    <a:close/>
                  </a:path>
                </a:pathLst>
              </a:custGeom>
              <a:solidFill>
                <a:srgbClr val="AFDBCC"/>
              </a:solidFill>
              <a:ln w="9525">
                <a:noFill/>
                <a:round/>
                <a:headEnd/>
                <a:tailEnd/>
              </a:ln>
            </p:spPr>
            <p:txBody>
              <a:bodyPr/>
              <a:lstStyle/>
              <a:p>
                <a:endParaRPr lang="en-US"/>
              </a:p>
            </p:txBody>
          </p:sp>
          <p:sp>
            <p:nvSpPr>
              <p:cNvPr id="40027" name="Freeform 811"/>
              <p:cNvSpPr>
                <a:spLocks/>
              </p:cNvSpPr>
              <p:nvPr/>
            </p:nvSpPr>
            <p:spPr bwMode="auto">
              <a:xfrm>
                <a:off x="3707" y="1039"/>
                <a:ext cx="414" cy="306"/>
              </a:xfrm>
              <a:custGeom>
                <a:avLst/>
                <a:gdLst>
                  <a:gd name="T0" fmla="*/ 284 w 414"/>
                  <a:gd name="T1" fmla="*/ 54 h 306"/>
                  <a:gd name="T2" fmla="*/ 300 w 414"/>
                  <a:gd name="T3" fmla="*/ 54 h 306"/>
                  <a:gd name="T4" fmla="*/ 316 w 414"/>
                  <a:gd name="T5" fmla="*/ 54 h 306"/>
                  <a:gd name="T6" fmla="*/ 332 w 414"/>
                  <a:gd name="T7" fmla="*/ 54 h 306"/>
                  <a:gd name="T8" fmla="*/ 346 w 414"/>
                  <a:gd name="T9" fmla="*/ 51 h 306"/>
                  <a:gd name="T10" fmla="*/ 361 w 414"/>
                  <a:gd name="T11" fmla="*/ 49 h 306"/>
                  <a:gd name="T12" fmla="*/ 373 w 414"/>
                  <a:gd name="T13" fmla="*/ 43 h 306"/>
                  <a:gd name="T14" fmla="*/ 387 w 414"/>
                  <a:gd name="T15" fmla="*/ 34 h 306"/>
                  <a:gd name="T16" fmla="*/ 380 w 414"/>
                  <a:gd name="T17" fmla="*/ 58 h 306"/>
                  <a:gd name="T18" fmla="*/ 377 w 414"/>
                  <a:gd name="T19" fmla="*/ 126 h 306"/>
                  <a:gd name="T20" fmla="*/ 393 w 414"/>
                  <a:gd name="T21" fmla="*/ 201 h 306"/>
                  <a:gd name="T22" fmla="*/ 411 w 414"/>
                  <a:gd name="T23" fmla="*/ 268 h 306"/>
                  <a:gd name="T24" fmla="*/ 396 w 414"/>
                  <a:gd name="T25" fmla="*/ 301 h 306"/>
                  <a:gd name="T26" fmla="*/ 361 w 414"/>
                  <a:gd name="T27" fmla="*/ 306 h 306"/>
                  <a:gd name="T28" fmla="*/ 323 w 414"/>
                  <a:gd name="T29" fmla="*/ 302 h 306"/>
                  <a:gd name="T30" fmla="*/ 286 w 414"/>
                  <a:gd name="T31" fmla="*/ 292 h 306"/>
                  <a:gd name="T32" fmla="*/ 248 w 414"/>
                  <a:gd name="T33" fmla="*/ 279 h 306"/>
                  <a:gd name="T34" fmla="*/ 210 w 414"/>
                  <a:gd name="T35" fmla="*/ 267 h 306"/>
                  <a:gd name="T36" fmla="*/ 175 w 414"/>
                  <a:gd name="T37" fmla="*/ 254 h 306"/>
                  <a:gd name="T38" fmla="*/ 139 w 414"/>
                  <a:gd name="T39" fmla="*/ 247 h 306"/>
                  <a:gd name="T40" fmla="*/ 116 w 414"/>
                  <a:gd name="T41" fmla="*/ 245 h 306"/>
                  <a:gd name="T42" fmla="*/ 100 w 414"/>
                  <a:gd name="T43" fmla="*/ 247 h 306"/>
                  <a:gd name="T44" fmla="*/ 84 w 414"/>
                  <a:gd name="T45" fmla="*/ 251 h 306"/>
                  <a:gd name="T46" fmla="*/ 67 w 414"/>
                  <a:gd name="T47" fmla="*/ 254 h 306"/>
                  <a:gd name="T48" fmla="*/ 48 w 414"/>
                  <a:gd name="T49" fmla="*/ 263 h 306"/>
                  <a:gd name="T50" fmla="*/ 26 w 414"/>
                  <a:gd name="T51" fmla="*/ 276 h 306"/>
                  <a:gd name="T52" fmla="*/ 12 w 414"/>
                  <a:gd name="T53" fmla="*/ 226 h 306"/>
                  <a:gd name="T54" fmla="*/ 1 w 414"/>
                  <a:gd name="T55" fmla="*/ 81 h 306"/>
                  <a:gd name="T56" fmla="*/ 33 w 414"/>
                  <a:gd name="T57" fmla="*/ 6 h 306"/>
                  <a:gd name="T58" fmla="*/ 103 w 414"/>
                  <a:gd name="T59" fmla="*/ 2 h 306"/>
                  <a:gd name="T60" fmla="*/ 175 w 414"/>
                  <a:gd name="T61" fmla="*/ 20 h 306"/>
                  <a:gd name="T62" fmla="*/ 243 w 414"/>
                  <a:gd name="T63" fmla="*/ 43 h 30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14"/>
                  <a:gd name="T97" fmla="*/ 0 h 306"/>
                  <a:gd name="T98" fmla="*/ 414 w 414"/>
                  <a:gd name="T99" fmla="*/ 306 h 30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14" h="306">
                    <a:moveTo>
                      <a:pt x="277" y="52"/>
                    </a:moveTo>
                    <a:lnTo>
                      <a:pt x="284" y="54"/>
                    </a:lnTo>
                    <a:lnTo>
                      <a:pt x="291" y="54"/>
                    </a:lnTo>
                    <a:lnTo>
                      <a:pt x="300" y="54"/>
                    </a:lnTo>
                    <a:lnTo>
                      <a:pt x="307" y="54"/>
                    </a:lnTo>
                    <a:lnTo>
                      <a:pt x="316" y="54"/>
                    </a:lnTo>
                    <a:lnTo>
                      <a:pt x="323" y="54"/>
                    </a:lnTo>
                    <a:lnTo>
                      <a:pt x="332" y="54"/>
                    </a:lnTo>
                    <a:lnTo>
                      <a:pt x="339" y="52"/>
                    </a:lnTo>
                    <a:lnTo>
                      <a:pt x="346" y="51"/>
                    </a:lnTo>
                    <a:lnTo>
                      <a:pt x="353" y="51"/>
                    </a:lnTo>
                    <a:lnTo>
                      <a:pt x="361" y="49"/>
                    </a:lnTo>
                    <a:lnTo>
                      <a:pt x="368" y="45"/>
                    </a:lnTo>
                    <a:lnTo>
                      <a:pt x="373" y="43"/>
                    </a:lnTo>
                    <a:lnTo>
                      <a:pt x="380" y="40"/>
                    </a:lnTo>
                    <a:lnTo>
                      <a:pt x="387" y="34"/>
                    </a:lnTo>
                    <a:lnTo>
                      <a:pt x="395" y="31"/>
                    </a:lnTo>
                    <a:lnTo>
                      <a:pt x="380" y="58"/>
                    </a:lnTo>
                    <a:lnTo>
                      <a:pt x="375" y="90"/>
                    </a:lnTo>
                    <a:lnTo>
                      <a:pt x="377" y="126"/>
                    </a:lnTo>
                    <a:lnTo>
                      <a:pt x="384" y="163"/>
                    </a:lnTo>
                    <a:lnTo>
                      <a:pt x="393" y="201"/>
                    </a:lnTo>
                    <a:lnTo>
                      <a:pt x="404" y="236"/>
                    </a:lnTo>
                    <a:lnTo>
                      <a:pt x="411" y="268"/>
                    </a:lnTo>
                    <a:lnTo>
                      <a:pt x="414" y="295"/>
                    </a:lnTo>
                    <a:lnTo>
                      <a:pt x="396" y="301"/>
                    </a:lnTo>
                    <a:lnTo>
                      <a:pt x="378" y="304"/>
                    </a:lnTo>
                    <a:lnTo>
                      <a:pt x="361" y="306"/>
                    </a:lnTo>
                    <a:lnTo>
                      <a:pt x="343" y="304"/>
                    </a:lnTo>
                    <a:lnTo>
                      <a:pt x="323" y="302"/>
                    </a:lnTo>
                    <a:lnTo>
                      <a:pt x="305" y="297"/>
                    </a:lnTo>
                    <a:lnTo>
                      <a:pt x="286" y="292"/>
                    </a:lnTo>
                    <a:lnTo>
                      <a:pt x="268" y="286"/>
                    </a:lnTo>
                    <a:lnTo>
                      <a:pt x="248" y="279"/>
                    </a:lnTo>
                    <a:lnTo>
                      <a:pt x="230" y="274"/>
                    </a:lnTo>
                    <a:lnTo>
                      <a:pt x="210" y="267"/>
                    </a:lnTo>
                    <a:lnTo>
                      <a:pt x="193" y="260"/>
                    </a:lnTo>
                    <a:lnTo>
                      <a:pt x="175" y="254"/>
                    </a:lnTo>
                    <a:lnTo>
                      <a:pt x="157" y="251"/>
                    </a:lnTo>
                    <a:lnTo>
                      <a:pt x="139" y="247"/>
                    </a:lnTo>
                    <a:lnTo>
                      <a:pt x="123" y="245"/>
                    </a:lnTo>
                    <a:lnTo>
                      <a:pt x="116" y="245"/>
                    </a:lnTo>
                    <a:lnTo>
                      <a:pt x="107" y="245"/>
                    </a:lnTo>
                    <a:lnTo>
                      <a:pt x="100" y="247"/>
                    </a:lnTo>
                    <a:lnTo>
                      <a:pt x="91" y="249"/>
                    </a:lnTo>
                    <a:lnTo>
                      <a:pt x="84" y="251"/>
                    </a:lnTo>
                    <a:lnTo>
                      <a:pt x="75" y="252"/>
                    </a:lnTo>
                    <a:lnTo>
                      <a:pt x="67" y="254"/>
                    </a:lnTo>
                    <a:lnTo>
                      <a:pt x="58" y="258"/>
                    </a:lnTo>
                    <a:lnTo>
                      <a:pt x="48" y="263"/>
                    </a:lnTo>
                    <a:lnTo>
                      <a:pt x="37" y="268"/>
                    </a:lnTo>
                    <a:lnTo>
                      <a:pt x="26" y="276"/>
                    </a:lnTo>
                    <a:lnTo>
                      <a:pt x="14" y="285"/>
                    </a:lnTo>
                    <a:lnTo>
                      <a:pt x="12" y="226"/>
                    </a:lnTo>
                    <a:lnTo>
                      <a:pt x="7" y="152"/>
                    </a:lnTo>
                    <a:lnTo>
                      <a:pt x="1" y="81"/>
                    </a:lnTo>
                    <a:lnTo>
                      <a:pt x="0" y="22"/>
                    </a:lnTo>
                    <a:lnTo>
                      <a:pt x="33" y="6"/>
                    </a:lnTo>
                    <a:lnTo>
                      <a:pt x="67" y="0"/>
                    </a:lnTo>
                    <a:lnTo>
                      <a:pt x="103" y="2"/>
                    </a:lnTo>
                    <a:lnTo>
                      <a:pt x="139" y="9"/>
                    </a:lnTo>
                    <a:lnTo>
                      <a:pt x="175" y="20"/>
                    </a:lnTo>
                    <a:lnTo>
                      <a:pt x="209" y="33"/>
                    </a:lnTo>
                    <a:lnTo>
                      <a:pt x="243" y="43"/>
                    </a:lnTo>
                    <a:lnTo>
                      <a:pt x="277" y="52"/>
                    </a:lnTo>
                    <a:close/>
                  </a:path>
                </a:pathLst>
              </a:custGeom>
              <a:solidFill>
                <a:srgbClr val="AFDBCC"/>
              </a:solidFill>
              <a:ln w="9525">
                <a:noFill/>
                <a:round/>
                <a:headEnd/>
                <a:tailEnd/>
              </a:ln>
            </p:spPr>
            <p:txBody>
              <a:bodyPr/>
              <a:lstStyle/>
              <a:p>
                <a:endParaRPr lang="en-US"/>
              </a:p>
            </p:txBody>
          </p:sp>
          <p:sp>
            <p:nvSpPr>
              <p:cNvPr id="40028" name="Freeform 812"/>
              <p:cNvSpPr>
                <a:spLocks/>
              </p:cNvSpPr>
              <p:nvPr/>
            </p:nvSpPr>
            <p:spPr bwMode="auto">
              <a:xfrm>
                <a:off x="1860" y="2896"/>
                <a:ext cx="1891" cy="71"/>
              </a:xfrm>
              <a:custGeom>
                <a:avLst/>
                <a:gdLst>
                  <a:gd name="T0" fmla="*/ 0 w 1891"/>
                  <a:gd name="T1" fmla="*/ 0 h 71"/>
                  <a:gd name="T2" fmla="*/ 36 w 1891"/>
                  <a:gd name="T3" fmla="*/ 71 h 71"/>
                  <a:gd name="T4" fmla="*/ 1891 w 1891"/>
                  <a:gd name="T5" fmla="*/ 36 h 71"/>
                  <a:gd name="T6" fmla="*/ 0 w 1891"/>
                  <a:gd name="T7" fmla="*/ 0 h 71"/>
                  <a:gd name="T8" fmla="*/ 0 60000 65536"/>
                  <a:gd name="T9" fmla="*/ 0 60000 65536"/>
                  <a:gd name="T10" fmla="*/ 0 60000 65536"/>
                  <a:gd name="T11" fmla="*/ 0 60000 65536"/>
                  <a:gd name="T12" fmla="*/ 0 w 1891"/>
                  <a:gd name="T13" fmla="*/ 0 h 71"/>
                  <a:gd name="T14" fmla="*/ 1891 w 1891"/>
                  <a:gd name="T15" fmla="*/ 71 h 71"/>
                </a:gdLst>
                <a:ahLst/>
                <a:cxnLst>
                  <a:cxn ang="T8">
                    <a:pos x="T0" y="T1"/>
                  </a:cxn>
                  <a:cxn ang="T9">
                    <a:pos x="T2" y="T3"/>
                  </a:cxn>
                  <a:cxn ang="T10">
                    <a:pos x="T4" y="T5"/>
                  </a:cxn>
                  <a:cxn ang="T11">
                    <a:pos x="T6" y="T7"/>
                  </a:cxn>
                </a:cxnLst>
                <a:rect l="T12" t="T13" r="T14" b="T15"/>
                <a:pathLst>
                  <a:path w="1891" h="71">
                    <a:moveTo>
                      <a:pt x="0" y="0"/>
                    </a:moveTo>
                    <a:lnTo>
                      <a:pt x="36" y="71"/>
                    </a:lnTo>
                    <a:lnTo>
                      <a:pt x="1891" y="36"/>
                    </a:lnTo>
                    <a:lnTo>
                      <a:pt x="0" y="0"/>
                    </a:lnTo>
                    <a:close/>
                  </a:path>
                </a:pathLst>
              </a:custGeom>
              <a:solidFill>
                <a:srgbClr val="AFDBCC"/>
              </a:solidFill>
              <a:ln w="9525">
                <a:noFill/>
                <a:round/>
                <a:headEnd/>
                <a:tailEnd/>
              </a:ln>
            </p:spPr>
            <p:txBody>
              <a:bodyPr/>
              <a:lstStyle/>
              <a:p>
                <a:endParaRPr lang="en-US"/>
              </a:p>
            </p:txBody>
          </p:sp>
          <p:sp>
            <p:nvSpPr>
              <p:cNvPr id="40029" name="Freeform 813"/>
              <p:cNvSpPr>
                <a:spLocks/>
              </p:cNvSpPr>
              <p:nvPr/>
            </p:nvSpPr>
            <p:spPr bwMode="auto">
              <a:xfrm>
                <a:off x="3056" y="3051"/>
                <a:ext cx="1035" cy="88"/>
              </a:xfrm>
              <a:custGeom>
                <a:avLst/>
                <a:gdLst>
                  <a:gd name="T0" fmla="*/ 0 w 1035"/>
                  <a:gd name="T1" fmla="*/ 88 h 88"/>
                  <a:gd name="T2" fmla="*/ 1017 w 1035"/>
                  <a:gd name="T3" fmla="*/ 88 h 88"/>
                  <a:gd name="T4" fmla="*/ 1035 w 1035"/>
                  <a:gd name="T5" fmla="*/ 0 h 88"/>
                  <a:gd name="T6" fmla="*/ 0 w 1035"/>
                  <a:gd name="T7" fmla="*/ 0 h 88"/>
                  <a:gd name="T8" fmla="*/ 0 w 1035"/>
                  <a:gd name="T9" fmla="*/ 88 h 88"/>
                  <a:gd name="T10" fmla="*/ 0 60000 65536"/>
                  <a:gd name="T11" fmla="*/ 0 60000 65536"/>
                  <a:gd name="T12" fmla="*/ 0 60000 65536"/>
                  <a:gd name="T13" fmla="*/ 0 60000 65536"/>
                  <a:gd name="T14" fmla="*/ 0 60000 65536"/>
                  <a:gd name="T15" fmla="*/ 0 w 1035"/>
                  <a:gd name="T16" fmla="*/ 0 h 88"/>
                  <a:gd name="T17" fmla="*/ 1035 w 1035"/>
                  <a:gd name="T18" fmla="*/ 88 h 88"/>
                </a:gdLst>
                <a:ahLst/>
                <a:cxnLst>
                  <a:cxn ang="T10">
                    <a:pos x="T0" y="T1"/>
                  </a:cxn>
                  <a:cxn ang="T11">
                    <a:pos x="T2" y="T3"/>
                  </a:cxn>
                  <a:cxn ang="T12">
                    <a:pos x="T4" y="T5"/>
                  </a:cxn>
                  <a:cxn ang="T13">
                    <a:pos x="T6" y="T7"/>
                  </a:cxn>
                  <a:cxn ang="T14">
                    <a:pos x="T8" y="T9"/>
                  </a:cxn>
                </a:cxnLst>
                <a:rect l="T15" t="T16" r="T17" b="T18"/>
                <a:pathLst>
                  <a:path w="1035" h="88">
                    <a:moveTo>
                      <a:pt x="0" y="88"/>
                    </a:moveTo>
                    <a:lnTo>
                      <a:pt x="1017" y="88"/>
                    </a:lnTo>
                    <a:lnTo>
                      <a:pt x="1035" y="0"/>
                    </a:lnTo>
                    <a:lnTo>
                      <a:pt x="0" y="0"/>
                    </a:lnTo>
                    <a:lnTo>
                      <a:pt x="0" y="88"/>
                    </a:lnTo>
                    <a:close/>
                  </a:path>
                </a:pathLst>
              </a:custGeom>
              <a:solidFill>
                <a:srgbClr val="AFDBCC"/>
              </a:solidFill>
              <a:ln w="9525">
                <a:noFill/>
                <a:round/>
                <a:headEnd/>
                <a:tailEnd/>
              </a:ln>
            </p:spPr>
            <p:txBody>
              <a:bodyPr/>
              <a:lstStyle/>
              <a:p>
                <a:endParaRPr lang="en-US"/>
              </a:p>
            </p:txBody>
          </p:sp>
          <p:sp>
            <p:nvSpPr>
              <p:cNvPr id="40030" name="Freeform 814"/>
              <p:cNvSpPr>
                <a:spLocks/>
              </p:cNvSpPr>
              <p:nvPr/>
            </p:nvSpPr>
            <p:spPr bwMode="auto">
              <a:xfrm>
                <a:off x="1558" y="1888"/>
                <a:ext cx="2805" cy="786"/>
              </a:xfrm>
              <a:custGeom>
                <a:avLst/>
                <a:gdLst>
                  <a:gd name="T0" fmla="*/ 309 w 2805"/>
                  <a:gd name="T1" fmla="*/ 774 h 786"/>
                  <a:gd name="T2" fmla="*/ 309 w 2805"/>
                  <a:gd name="T3" fmla="*/ 129 h 786"/>
                  <a:gd name="T4" fmla="*/ 127 w 2805"/>
                  <a:gd name="T5" fmla="*/ 129 h 786"/>
                  <a:gd name="T6" fmla="*/ 0 w 2805"/>
                  <a:gd name="T7" fmla="*/ 27 h 786"/>
                  <a:gd name="T8" fmla="*/ 2805 w 2805"/>
                  <a:gd name="T9" fmla="*/ 0 h 786"/>
                  <a:gd name="T10" fmla="*/ 2724 w 2805"/>
                  <a:gd name="T11" fmla="*/ 129 h 786"/>
                  <a:gd name="T12" fmla="*/ 2549 w 2805"/>
                  <a:gd name="T13" fmla="*/ 129 h 786"/>
                  <a:gd name="T14" fmla="*/ 2549 w 2805"/>
                  <a:gd name="T15" fmla="*/ 786 h 786"/>
                  <a:gd name="T16" fmla="*/ 309 w 2805"/>
                  <a:gd name="T17" fmla="*/ 774 h 7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05"/>
                  <a:gd name="T28" fmla="*/ 0 h 786"/>
                  <a:gd name="T29" fmla="*/ 2805 w 2805"/>
                  <a:gd name="T30" fmla="*/ 786 h 78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05" h="786">
                    <a:moveTo>
                      <a:pt x="309" y="774"/>
                    </a:moveTo>
                    <a:lnTo>
                      <a:pt x="309" y="129"/>
                    </a:lnTo>
                    <a:lnTo>
                      <a:pt x="127" y="129"/>
                    </a:lnTo>
                    <a:lnTo>
                      <a:pt x="0" y="27"/>
                    </a:lnTo>
                    <a:lnTo>
                      <a:pt x="2805" y="0"/>
                    </a:lnTo>
                    <a:lnTo>
                      <a:pt x="2724" y="129"/>
                    </a:lnTo>
                    <a:lnTo>
                      <a:pt x="2549" y="129"/>
                    </a:lnTo>
                    <a:lnTo>
                      <a:pt x="2549" y="786"/>
                    </a:lnTo>
                    <a:lnTo>
                      <a:pt x="309" y="774"/>
                    </a:lnTo>
                    <a:close/>
                  </a:path>
                </a:pathLst>
              </a:custGeom>
              <a:solidFill>
                <a:srgbClr val="FFFFFF"/>
              </a:solidFill>
              <a:ln w="9525">
                <a:noFill/>
                <a:round/>
                <a:headEnd/>
                <a:tailEnd/>
              </a:ln>
            </p:spPr>
            <p:txBody>
              <a:bodyPr/>
              <a:lstStyle/>
              <a:p>
                <a:endParaRPr lang="en-US"/>
              </a:p>
            </p:txBody>
          </p:sp>
          <p:sp>
            <p:nvSpPr>
              <p:cNvPr id="40031" name="Freeform 815"/>
              <p:cNvSpPr>
                <a:spLocks/>
              </p:cNvSpPr>
              <p:nvPr/>
            </p:nvSpPr>
            <p:spPr bwMode="auto">
              <a:xfrm>
                <a:off x="2369" y="2185"/>
                <a:ext cx="361" cy="60"/>
              </a:xfrm>
              <a:custGeom>
                <a:avLst/>
                <a:gdLst>
                  <a:gd name="T0" fmla="*/ 361 w 361"/>
                  <a:gd name="T1" fmla="*/ 0 h 60"/>
                  <a:gd name="T2" fmla="*/ 313 w 361"/>
                  <a:gd name="T3" fmla="*/ 55 h 60"/>
                  <a:gd name="T4" fmla="*/ 6 w 361"/>
                  <a:gd name="T5" fmla="*/ 60 h 60"/>
                  <a:gd name="T6" fmla="*/ 0 w 361"/>
                  <a:gd name="T7" fmla="*/ 0 h 60"/>
                  <a:gd name="T8" fmla="*/ 361 w 361"/>
                  <a:gd name="T9" fmla="*/ 0 h 60"/>
                  <a:gd name="T10" fmla="*/ 0 60000 65536"/>
                  <a:gd name="T11" fmla="*/ 0 60000 65536"/>
                  <a:gd name="T12" fmla="*/ 0 60000 65536"/>
                  <a:gd name="T13" fmla="*/ 0 60000 65536"/>
                  <a:gd name="T14" fmla="*/ 0 60000 65536"/>
                  <a:gd name="T15" fmla="*/ 0 w 361"/>
                  <a:gd name="T16" fmla="*/ 0 h 60"/>
                  <a:gd name="T17" fmla="*/ 361 w 361"/>
                  <a:gd name="T18" fmla="*/ 60 h 60"/>
                </a:gdLst>
                <a:ahLst/>
                <a:cxnLst>
                  <a:cxn ang="T10">
                    <a:pos x="T0" y="T1"/>
                  </a:cxn>
                  <a:cxn ang="T11">
                    <a:pos x="T2" y="T3"/>
                  </a:cxn>
                  <a:cxn ang="T12">
                    <a:pos x="T4" y="T5"/>
                  </a:cxn>
                  <a:cxn ang="T13">
                    <a:pos x="T6" y="T7"/>
                  </a:cxn>
                  <a:cxn ang="T14">
                    <a:pos x="T8" y="T9"/>
                  </a:cxn>
                </a:cxnLst>
                <a:rect l="T15" t="T16" r="T17" b="T18"/>
                <a:pathLst>
                  <a:path w="361" h="60">
                    <a:moveTo>
                      <a:pt x="361" y="0"/>
                    </a:moveTo>
                    <a:lnTo>
                      <a:pt x="313" y="55"/>
                    </a:lnTo>
                    <a:lnTo>
                      <a:pt x="6" y="60"/>
                    </a:lnTo>
                    <a:lnTo>
                      <a:pt x="0" y="0"/>
                    </a:lnTo>
                    <a:lnTo>
                      <a:pt x="361" y="0"/>
                    </a:lnTo>
                    <a:close/>
                  </a:path>
                </a:pathLst>
              </a:custGeom>
              <a:solidFill>
                <a:srgbClr val="D8D8D8"/>
              </a:solidFill>
              <a:ln w="9525">
                <a:noFill/>
                <a:round/>
                <a:headEnd/>
                <a:tailEnd/>
              </a:ln>
            </p:spPr>
            <p:txBody>
              <a:bodyPr/>
              <a:lstStyle/>
              <a:p>
                <a:endParaRPr lang="en-US"/>
              </a:p>
            </p:txBody>
          </p:sp>
          <p:sp>
            <p:nvSpPr>
              <p:cNvPr id="40032" name="Freeform 816"/>
              <p:cNvSpPr>
                <a:spLocks/>
              </p:cNvSpPr>
              <p:nvPr/>
            </p:nvSpPr>
            <p:spPr bwMode="auto">
              <a:xfrm>
                <a:off x="1908" y="2185"/>
                <a:ext cx="363" cy="60"/>
              </a:xfrm>
              <a:custGeom>
                <a:avLst/>
                <a:gdLst>
                  <a:gd name="T0" fmla="*/ 363 w 363"/>
                  <a:gd name="T1" fmla="*/ 0 h 60"/>
                  <a:gd name="T2" fmla="*/ 313 w 363"/>
                  <a:gd name="T3" fmla="*/ 55 h 60"/>
                  <a:gd name="T4" fmla="*/ 6 w 363"/>
                  <a:gd name="T5" fmla="*/ 60 h 60"/>
                  <a:gd name="T6" fmla="*/ 0 w 363"/>
                  <a:gd name="T7" fmla="*/ 0 h 60"/>
                  <a:gd name="T8" fmla="*/ 363 w 363"/>
                  <a:gd name="T9" fmla="*/ 0 h 60"/>
                  <a:gd name="T10" fmla="*/ 0 60000 65536"/>
                  <a:gd name="T11" fmla="*/ 0 60000 65536"/>
                  <a:gd name="T12" fmla="*/ 0 60000 65536"/>
                  <a:gd name="T13" fmla="*/ 0 60000 65536"/>
                  <a:gd name="T14" fmla="*/ 0 60000 65536"/>
                  <a:gd name="T15" fmla="*/ 0 w 363"/>
                  <a:gd name="T16" fmla="*/ 0 h 60"/>
                  <a:gd name="T17" fmla="*/ 363 w 363"/>
                  <a:gd name="T18" fmla="*/ 60 h 60"/>
                </a:gdLst>
                <a:ahLst/>
                <a:cxnLst>
                  <a:cxn ang="T10">
                    <a:pos x="T0" y="T1"/>
                  </a:cxn>
                  <a:cxn ang="T11">
                    <a:pos x="T2" y="T3"/>
                  </a:cxn>
                  <a:cxn ang="T12">
                    <a:pos x="T4" y="T5"/>
                  </a:cxn>
                  <a:cxn ang="T13">
                    <a:pos x="T6" y="T7"/>
                  </a:cxn>
                  <a:cxn ang="T14">
                    <a:pos x="T8" y="T9"/>
                  </a:cxn>
                </a:cxnLst>
                <a:rect l="T15" t="T16" r="T17" b="T18"/>
                <a:pathLst>
                  <a:path w="363" h="60">
                    <a:moveTo>
                      <a:pt x="363" y="0"/>
                    </a:moveTo>
                    <a:lnTo>
                      <a:pt x="313" y="55"/>
                    </a:lnTo>
                    <a:lnTo>
                      <a:pt x="6" y="60"/>
                    </a:lnTo>
                    <a:lnTo>
                      <a:pt x="0" y="0"/>
                    </a:lnTo>
                    <a:lnTo>
                      <a:pt x="363" y="0"/>
                    </a:lnTo>
                    <a:close/>
                  </a:path>
                </a:pathLst>
              </a:custGeom>
              <a:solidFill>
                <a:srgbClr val="D8D8D8"/>
              </a:solidFill>
              <a:ln w="9525">
                <a:noFill/>
                <a:round/>
                <a:headEnd/>
                <a:tailEnd/>
              </a:ln>
            </p:spPr>
            <p:txBody>
              <a:bodyPr/>
              <a:lstStyle/>
              <a:p>
                <a:endParaRPr lang="en-US"/>
              </a:p>
            </p:txBody>
          </p:sp>
          <p:sp>
            <p:nvSpPr>
              <p:cNvPr id="40033" name="Rectangle 817"/>
              <p:cNvSpPr>
                <a:spLocks noChangeArrowheads="1"/>
              </p:cNvSpPr>
              <p:nvPr/>
            </p:nvSpPr>
            <p:spPr bwMode="auto">
              <a:xfrm>
                <a:off x="1896" y="2022"/>
                <a:ext cx="2109" cy="56"/>
              </a:xfrm>
              <a:prstGeom prst="rect">
                <a:avLst/>
              </a:prstGeom>
              <a:solidFill>
                <a:srgbClr val="D8D8D8"/>
              </a:solidFill>
              <a:ln w="9525">
                <a:noFill/>
                <a:miter lim="800000"/>
                <a:headEnd/>
                <a:tailEnd/>
              </a:ln>
            </p:spPr>
            <p:txBody>
              <a:bodyPr/>
              <a:lstStyle/>
              <a:p>
                <a:endParaRPr lang="en-US" sz="2400">
                  <a:solidFill>
                    <a:schemeClr val="tx2"/>
                  </a:solidFill>
                  <a:latin typeface="Tahoma" pitchFamily="34" charset="0"/>
                </a:endParaRPr>
              </a:p>
            </p:txBody>
          </p:sp>
          <p:sp>
            <p:nvSpPr>
              <p:cNvPr id="40034" name="Rectangle 818"/>
              <p:cNvSpPr>
                <a:spLocks noChangeArrowheads="1"/>
              </p:cNvSpPr>
              <p:nvPr/>
            </p:nvSpPr>
            <p:spPr bwMode="auto">
              <a:xfrm>
                <a:off x="2223" y="2056"/>
                <a:ext cx="62" cy="600"/>
              </a:xfrm>
              <a:prstGeom prst="rect">
                <a:avLst/>
              </a:prstGeom>
              <a:solidFill>
                <a:srgbClr val="D8D8D8"/>
              </a:solidFill>
              <a:ln w="9525">
                <a:noFill/>
                <a:miter lim="800000"/>
                <a:headEnd/>
                <a:tailEnd/>
              </a:ln>
            </p:spPr>
            <p:txBody>
              <a:bodyPr/>
              <a:lstStyle/>
              <a:p>
                <a:endParaRPr lang="en-US" sz="2400">
                  <a:solidFill>
                    <a:schemeClr val="tx2"/>
                  </a:solidFill>
                  <a:latin typeface="Tahoma" pitchFamily="34" charset="0"/>
                </a:endParaRPr>
              </a:p>
            </p:txBody>
          </p:sp>
          <p:sp>
            <p:nvSpPr>
              <p:cNvPr id="40035" name="Rectangle 819"/>
              <p:cNvSpPr>
                <a:spLocks noChangeArrowheads="1"/>
              </p:cNvSpPr>
              <p:nvPr/>
            </p:nvSpPr>
            <p:spPr bwMode="auto">
              <a:xfrm>
                <a:off x="2759" y="2056"/>
                <a:ext cx="63" cy="600"/>
              </a:xfrm>
              <a:prstGeom prst="rect">
                <a:avLst/>
              </a:prstGeom>
              <a:solidFill>
                <a:srgbClr val="D8D8D8"/>
              </a:solidFill>
              <a:ln w="9525">
                <a:noFill/>
                <a:miter lim="800000"/>
                <a:headEnd/>
                <a:tailEnd/>
              </a:ln>
            </p:spPr>
            <p:txBody>
              <a:bodyPr/>
              <a:lstStyle/>
              <a:p>
                <a:endParaRPr lang="en-US" sz="2400">
                  <a:solidFill>
                    <a:schemeClr val="tx2"/>
                  </a:solidFill>
                  <a:latin typeface="Tahoma" pitchFamily="34" charset="0"/>
                </a:endParaRPr>
              </a:p>
            </p:txBody>
          </p:sp>
          <p:sp>
            <p:nvSpPr>
              <p:cNvPr id="40036" name="Rectangle 820"/>
              <p:cNvSpPr>
                <a:spLocks noChangeArrowheads="1"/>
              </p:cNvSpPr>
              <p:nvPr/>
            </p:nvSpPr>
            <p:spPr bwMode="auto">
              <a:xfrm>
                <a:off x="3946" y="2056"/>
                <a:ext cx="145" cy="600"/>
              </a:xfrm>
              <a:prstGeom prst="rect">
                <a:avLst/>
              </a:prstGeom>
              <a:solidFill>
                <a:srgbClr val="D8D8D8"/>
              </a:solidFill>
              <a:ln w="9525">
                <a:noFill/>
                <a:miter lim="800000"/>
                <a:headEnd/>
                <a:tailEnd/>
              </a:ln>
            </p:spPr>
            <p:txBody>
              <a:bodyPr/>
              <a:lstStyle/>
              <a:p>
                <a:endParaRPr lang="en-US" sz="2400">
                  <a:solidFill>
                    <a:schemeClr val="tx2"/>
                  </a:solidFill>
                  <a:latin typeface="Tahoma" pitchFamily="34" charset="0"/>
                </a:endParaRPr>
              </a:p>
            </p:txBody>
          </p:sp>
          <p:sp>
            <p:nvSpPr>
              <p:cNvPr id="40037" name="Freeform 821"/>
              <p:cNvSpPr>
                <a:spLocks/>
              </p:cNvSpPr>
              <p:nvPr/>
            </p:nvSpPr>
            <p:spPr bwMode="auto">
              <a:xfrm>
                <a:off x="2587" y="2187"/>
                <a:ext cx="953" cy="502"/>
              </a:xfrm>
              <a:custGeom>
                <a:avLst/>
                <a:gdLst>
                  <a:gd name="T0" fmla="*/ 953 w 953"/>
                  <a:gd name="T1" fmla="*/ 8 h 502"/>
                  <a:gd name="T2" fmla="*/ 657 w 953"/>
                  <a:gd name="T3" fmla="*/ 502 h 502"/>
                  <a:gd name="T4" fmla="*/ 0 w 953"/>
                  <a:gd name="T5" fmla="*/ 502 h 502"/>
                  <a:gd name="T6" fmla="*/ 345 w 953"/>
                  <a:gd name="T7" fmla="*/ 0 h 502"/>
                  <a:gd name="T8" fmla="*/ 953 w 953"/>
                  <a:gd name="T9" fmla="*/ 8 h 502"/>
                  <a:gd name="T10" fmla="*/ 0 60000 65536"/>
                  <a:gd name="T11" fmla="*/ 0 60000 65536"/>
                  <a:gd name="T12" fmla="*/ 0 60000 65536"/>
                  <a:gd name="T13" fmla="*/ 0 60000 65536"/>
                  <a:gd name="T14" fmla="*/ 0 60000 65536"/>
                  <a:gd name="T15" fmla="*/ 0 w 953"/>
                  <a:gd name="T16" fmla="*/ 0 h 502"/>
                  <a:gd name="T17" fmla="*/ 953 w 953"/>
                  <a:gd name="T18" fmla="*/ 502 h 502"/>
                </a:gdLst>
                <a:ahLst/>
                <a:cxnLst>
                  <a:cxn ang="T10">
                    <a:pos x="T0" y="T1"/>
                  </a:cxn>
                  <a:cxn ang="T11">
                    <a:pos x="T2" y="T3"/>
                  </a:cxn>
                  <a:cxn ang="T12">
                    <a:pos x="T4" y="T5"/>
                  </a:cxn>
                  <a:cxn ang="T13">
                    <a:pos x="T6" y="T7"/>
                  </a:cxn>
                  <a:cxn ang="T14">
                    <a:pos x="T8" y="T9"/>
                  </a:cxn>
                </a:cxnLst>
                <a:rect l="T15" t="T16" r="T17" b="T18"/>
                <a:pathLst>
                  <a:path w="953" h="502">
                    <a:moveTo>
                      <a:pt x="953" y="8"/>
                    </a:moveTo>
                    <a:lnTo>
                      <a:pt x="657" y="502"/>
                    </a:lnTo>
                    <a:lnTo>
                      <a:pt x="0" y="502"/>
                    </a:lnTo>
                    <a:lnTo>
                      <a:pt x="345" y="0"/>
                    </a:lnTo>
                    <a:lnTo>
                      <a:pt x="953" y="8"/>
                    </a:lnTo>
                    <a:close/>
                  </a:path>
                </a:pathLst>
              </a:custGeom>
              <a:solidFill>
                <a:srgbClr val="CCCCCC"/>
              </a:solidFill>
              <a:ln w="9525">
                <a:noFill/>
                <a:round/>
                <a:headEnd/>
                <a:tailEnd/>
              </a:ln>
            </p:spPr>
            <p:txBody>
              <a:bodyPr/>
              <a:lstStyle/>
              <a:p>
                <a:endParaRPr lang="en-US"/>
              </a:p>
            </p:txBody>
          </p:sp>
          <p:sp>
            <p:nvSpPr>
              <p:cNvPr id="40038" name="Rectangle 822"/>
              <p:cNvSpPr>
                <a:spLocks noChangeArrowheads="1"/>
              </p:cNvSpPr>
              <p:nvPr/>
            </p:nvSpPr>
            <p:spPr bwMode="auto">
              <a:xfrm>
                <a:off x="1801" y="2008"/>
                <a:ext cx="121" cy="68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039" name="Rectangle 823"/>
              <p:cNvSpPr>
                <a:spLocks noChangeArrowheads="1"/>
              </p:cNvSpPr>
              <p:nvPr/>
            </p:nvSpPr>
            <p:spPr bwMode="auto">
              <a:xfrm>
                <a:off x="2798" y="2011"/>
                <a:ext cx="120" cy="65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040" name="Rectangle 824"/>
              <p:cNvSpPr>
                <a:spLocks noChangeArrowheads="1"/>
              </p:cNvSpPr>
              <p:nvPr/>
            </p:nvSpPr>
            <p:spPr bwMode="auto">
              <a:xfrm>
                <a:off x="2273" y="2011"/>
                <a:ext cx="121" cy="65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041" name="Rectangle 825"/>
              <p:cNvSpPr>
                <a:spLocks noChangeArrowheads="1"/>
              </p:cNvSpPr>
              <p:nvPr/>
            </p:nvSpPr>
            <p:spPr bwMode="auto">
              <a:xfrm>
                <a:off x="3513" y="2008"/>
                <a:ext cx="120" cy="66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042" name="Rectangle 826"/>
              <p:cNvSpPr>
                <a:spLocks noChangeArrowheads="1"/>
              </p:cNvSpPr>
              <p:nvPr/>
            </p:nvSpPr>
            <p:spPr bwMode="auto">
              <a:xfrm>
                <a:off x="3993" y="2011"/>
                <a:ext cx="119" cy="658"/>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043" name="Rectangle 827"/>
              <p:cNvSpPr>
                <a:spLocks noChangeArrowheads="1"/>
              </p:cNvSpPr>
              <p:nvPr/>
            </p:nvSpPr>
            <p:spPr bwMode="auto">
              <a:xfrm>
                <a:off x="2881" y="2137"/>
                <a:ext cx="659" cy="6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044" name="Rectangle 828"/>
              <p:cNvSpPr>
                <a:spLocks noChangeArrowheads="1"/>
              </p:cNvSpPr>
              <p:nvPr/>
            </p:nvSpPr>
            <p:spPr bwMode="auto">
              <a:xfrm>
                <a:off x="2974" y="2192"/>
                <a:ext cx="39" cy="57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045" name="Rectangle 829"/>
              <p:cNvSpPr>
                <a:spLocks noChangeArrowheads="1"/>
              </p:cNvSpPr>
              <p:nvPr/>
            </p:nvSpPr>
            <p:spPr bwMode="auto">
              <a:xfrm>
                <a:off x="3424" y="2192"/>
                <a:ext cx="41" cy="572"/>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046" name="Freeform 830"/>
              <p:cNvSpPr>
                <a:spLocks/>
              </p:cNvSpPr>
              <p:nvPr/>
            </p:nvSpPr>
            <p:spPr bwMode="auto">
              <a:xfrm>
                <a:off x="1515" y="1886"/>
                <a:ext cx="2846" cy="40"/>
              </a:xfrm>
              <a:custGeom>
                <a:avLst/>
                <a:gdLst>
                  <a:gd name="T0" fmla="*/ 2823 w 2846"/>
                  <a:gd name="T1" fmla="*/ 40 h 40"/>
                  <a:gd name="T2" fmla="*/ 2846 w 2846"/>
                  <a:gd name="T3" fmla="*/ 0 h 40"/>
                  <a:gd name="T4" fmla="*/ 0 w 2846"/>
                  <a:gd name="T5" fmla="*/ 0 h 40"/>
                  <a:gd name="T6" fmla="*/ 36 w 2846"/>
                  <a:gd name="T7" fmla="*/ 40 h 40"/>
                  <a:gd name="T8" fmla="*/ 2810 w 2846"/>
                  <a:gd name="T9" fmla="*/ 40 h 40"/>
                  <a:gd name="T10" fmla="*/ 2823 w 2846"/>
                  <a:gd name="T11" fmla="*/ 40 h 40"/>
                  <a:gd name="T12" fmla="*/ 0 60000 65536"/>
                  <a:gd name="T13" fmla="*/ 0 60000 65536"/>
                  <a:gd name="T14" fmla="*/ 0 60000 65536"/>
                  <a:gd name="T15" fmla="*/ 0 60000 65536"/>
                  <a:gd name="T16" fmla="*/ 0 60000 65536"/>
                  <a:gd name="T17" fmla="*/ 0 60000 65536"/>
                  <a:gd name="T18" fmla="*/ 0 w 2846"/>
                  <a:gd name="T19" fmla="*/ 0 h 40"/>
                  <a:gd name="T20" fmla="*/ 2846 w 2846"/>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2846" h="40">
                    <a:moveTo>
                      <a:pt x="2823" y="40"/>
                    </a:moveTo>
                    <a:lnTo>
                      <a:pt x="2846" y="0"/>
                    </a:lnTo>
                    <a:lnTo>
                      <a:pt x="0" y="0"/>
                    </a:lnTo>
                    <a:lnTo>
                      <a:pt x="36" y="40"/>
                    </a:lnTo>
                    <a:lnTo>
                      <a:pt x="2810" y="40"/>
                    </a:lnTo>
                    <a:lnTo>
                      <a:pt x="2823" y="40"/>
                    </a:lnTo>
                    <a:close/>
                  </a:path>
                </a:pathLst>
              </a:custGeom>
              <a:solidFill>
                <a:srgbClr val="000000"/>
              </a:solidFill>
              <a:ln w="9525">
                <a:noFill/>
                <a:round/>
                <a:headEnd/>
                <a:tailEnd/>
              </a:ln>
            </p:spPr>
            <p:txBody>
              <a:bodyPr/>
              <a:lstStyle/>
              <a:p>
                <a:endParaRPr lang="en-US"/>
              </a:p>
            </p:txBody>
          </p:sp>
          <p:sp>
            <p:nvSpPr>
              <p:cNvPr id="40047" name="Freeform 831"/>
              <p:cNvSpPr>
                <a:spLocks/>
              </p:cNvSpPr>
              <p:nvPr/>
            </p:nvSpPr>
            <p:spPr bwMode="auto">
              <a:xfrm>
                <a:off x="1654" y="1988"/>
                <a:ext cx="2644" cy="48"/>
              </a:xfrm>
              <a:custGeom>
                <a:avLst/>
                <a:gdLst>
                  <a:gd name="T0" fmla="*/ 2621 w 2644"/>
                  <a:gd name="T1" fmla="*/ 48 h 48"/>
                  <a:gd name="T2" fmla="*/ 2644 w 2644"/>
                  <a:gd name="T3" fmla="*/ 0 h 48"/>
                  <a:gd name="T4" fmla="*/ 0 w 2644"/>
                  <a:gd name="T5" fmla="*/ 0 h 48"/>
                  <a:gd name="T6" fmla="*/ 31 w 2644"/>
                  <a:gd name="T7" fmla="*/ 48 h 48"/>
                  <a:gd name="T8" fmla="*/ 2621 w 2644"/>
                  <a:gd name="T9" fmla="*/ 48 h 48"/>
                  <a:gd name="T10" fmla="*/ 0 60000 65536"/>
                  <a:gd name="T11" fmla="*/ 0 60000 65536"/>
                  <a:gd name="T12" fmla="*/ 0 60000 65536"/>
                  <a:gd name="T13" fmla="*/ 0 60000 65536"/>
                  <a:gd name="T14" fmla="*/ 0 60000 65536"/>
                  <a:gd name="T15" fmla="*/ 0 w 2644"/>
                  <a:gd name="T16" fmla="*/ 0 h 48"/>
                  <a:gd name="T17" fmla="*/ 2644 w 2644"/>
                  <a:gd name="T18" fmla="*/ 48 h 48"/>
                </a:gdLst>
                <a:ahLst/>
                <a:cxnLst>
                  <a:cxn ang="T10">
                    <a:pos x="T0" y="T1"/>
                  </a:cxn>
                  <a:cxn ang="T11">
                    <a:pos x="T2" y="T3"/>
                  </a:cxn>
                  <a:cxn ang="T12">
                    <a:pos x="T4" y="T5"/>
                  </a:cxn>
                  <a:cxn ang="T13">
                    <a:pos x="T6" y="T7"/>
                  </a:cxn>
                  <a:cxn ang="T14">
                    <a:pos x="T8" y="T9"/>
                  </a:cxn>
                </a:cxnLst>
                <a:rect l="T15" t="T16" r="T17" b="T18"/>
                <a:pathLst>
                  <a:path w="2644" h="48">
                    <a:moveTo>
                      <a:pt x="2621" y="48"/>
                    </a:moveTo>
                    <a:lnTo>
                      <a:pt x="2644" y="0"/>
                    </a:lnTo>
                    <a:lnTo>
                      <a:pt x="0" y="0"/>
                    </a:lnTo>
                    <a:lnTo>
                      <a:pt x="31" y="48"/>
                    </a:lnTo>
                    <a:lnTo>
                      <a:pt x="2621" y="48"/>
                    </a:lnTo>
                    <a:close/>
                  </a:path>
                </a:pathLst>
              </a:custGeom>
              <a:solidFill>
                <a:srgbClr val="000000"/>
              </a:solidFill>
              <a:ln w="9525">
                <a:noFill/>
                <a:round/>
                <a:headEnd/>
                <a:tailEnd/>
              </a:ln>
            </p:spPr>
            <p:txBody>
              <a:bodyPr/>
              <a:lstStyle/>
              <a:p>
                <a:endParaRPr lang="en-US"/>
              </a:p>
            </p:txBody>
          </p:sp>
          <p:sp>
            <p:nvSpPr>
              <p:cNvPr id="40048" name="Rectangle 832"/>
              <p:cNvSpPr>
                <a:spLocks noChangeArrowheads="1"/>
              </p:cNvSpPr>
              <p:nvPr/>
            </p:nvSpPr>
            <p:spPr bwMode="auto">
              <a:xfrm>
                <a:off x="3054" y="2272"/>
                <a:ext cx="331" cy="38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049" name="Rectangle 833"/>
              <p:cNvSpPr>
                <a:spLocks noChangeArrowheads="1"/>
              </p:cNvSpPr>
              <p:nvPr/>
            </p:nvSpPr>
            <p:spPr bwMode="auto">
              <a:xfrm>
                <a:off x="3090" y="2304"/>
                <a:ext cx="107" cy="349"/>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050" name="Rectangle 834"/>
              <p:cNvSpPr>
                <a:spLocks noChangeArrowheads="1"/>
              </p:cNvSpPr>
              <p:nvPr/>
            </p:nvSpPr>
            <p:spPr bwMode="auto">
              <a:xfrm>
                <a:off x="3238" y="2304"/>
                <a:ext cx="107" cy="349"/>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051" name="Rectangle 835"/>
              <p:cNvSpPr>
                <a:spLocks noChangeArrowheads="1"/>
              </p:cNvSpPr>
              <p:nvPr/>
            </p:nvSpPr>
            <p:spPr bwMode="auto">
              <a:xfrm>
                <a:off x="3742" y="2220"/>
                <a:ext cx="134" cy="136"/>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052" name="Rectangle 836"/>
              <p:cNvSpPr>
                <a:spLocks noChangeArrowheads="1"/>
              </p:cNvSpPr>
              <p:nvPr/>
            </p:nvSpPr>
            <p:spPr bwMode="auto">
              <a:xfrm>
                <a:off x="3699" y="2158"/>
                <a:ext cx="217" cy="36"/>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053" name="Rectangle 837"/>
              <p:cNvSpPr>
                <a:spLocks noChangeArrowheads="1"/>
              </p:cNvSpPr>
              <p:nvPr/>
            </p:nvSpPr>
            <p:spPr bwMode="auto">
              <a:xfrm>
                <a:off x="3735" y="2394"/>
                <a:ext cx="23"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054" name="Rectangle 838"/>
              <p:cNvSpPr>
                <a:spLocks noChangeArrowheads="1"/>
              </p:cNvSpPr>
              <p:nvPr/>
            </p:nvSpPr>
            <p:spPr bwMode="auto">
              <a:xfrm>
                <a:off x="3776" y="2394"/>
                <a:ext cx="23"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055" name="Rectangle 839"/>
              <p:cNvSpPr>
                <a:spLocks noChangeArrowheads="1"/>
              </p:cNvSpPr>
              <p:nvPr/>
            </p:nvSpPr>
            <p:spPr bwMode="auto">
              <a:xfrm>
                <a:off x="3816" y="2394"/>
                <a:ext cx="25"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056" name="Rectangle 840"/>
              <p:cNvSpPr>
                <a:spLocks noChangeArrowheads="1"/>
              </p:cNvSpPr>
              <p:nvPr/>
            </p:nvSpPr>
            <p:spPr bwMode="auto">
              <a:xfrm>
                <a:off x="3857" y="2394"/>
                <a:ext cx="23"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057" name="Rectangle 841"/>
              <p:cNvSpPr>
                <a:spLocks noChangeArrowheads="1"/>
              </p:cNvSpPr>
              <p:nvPr/>
            </p:nvSpPr>
            <p:spPr bwMode="auto">
              <a:xfrm>
                <a:off x="3735" y="2435"/>
                <a:ext cx="23"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058" name="Rectangle 842"/>
              <p:cNvSpPr>
                <a:spLocks noChangeArrowheads="1"/>
              </p:cNvSpPr>
              <p:nvPr/>
            </p:nvSpPr>
            <p:spPr bwMode="auto">
              <a:xfrm>
                <a:off x="3776" y="2435"/>
                <a:ext cx="23"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059" name="Rectangle 843"/>
              <p:cNvSpPr>
                <a:spLocks noChangeArrowheads="1"/>
              </p:cNvSpPr>
              <p:nvPr/>
            </p:nvSpPr>
            <p:spPr bwMode="auto">
              <a:xfrm>
                <a:off x="3816" y="2435"/>
                <a:ext cx="25"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060" name="Rectangle 844"/>
              <p:cNvSpPr>
                <a:spLocks noChangeArrowheads="1"/>
              </p:cNvSpPr>
              <p:nvPr/>
            </p:nvSpPr>
            <p:spPr bwMode="auto">
              <a:xfrm>
                <a:off x="3857" y="2435"/>
                <a:ext cx="23"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061" name="Rectangle 845"/>
              <p:cNvSpPr>
                <a:spLocks noChangeArrowheads="1"/>
              </p:cNvSpPr>
              <p:nvPr/>
            </p:nvSpPr>
            <p:spPr bwMode="auto">
              <a:xfrm>
                <a:off x="3735" y="2474"/>
                <a:ext cx="23"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062" name="Rectangle 846"/>
              <p:cNvSpPr>
                <a:spLocks noChangeArrowheads="1"/>
              </p:cNvSpPr>
              <p:nvPr/>
            </p:nvSpPr>
            <p:spPr bwMode="auto">
              <a:xfrm>
                <a:off x="3776" y="2474"/>
                <a:ext cx="23"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063" name="Rectangle 847"/>
              <p:cNvSpPr>
                <a:spLocks noChangeArrowheads="1"/>
              </p:cNvSpPr>
              <p:nvPr/>
            </p:nvSpPr>
            <p:spPr bwMode="auto">
              <a:xfrm>
                <a:off x="3816" y="2474"/>
                <a:ext cx="25"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064" name="Rectangle 848"/>
              <p:cNvSpPr>
                <a:spLocks noChangeArrowheads="1"/>
              </p:cNvSpPr>
              <p:nvPr/>
            </p:nvSpPr>
            <p:spPr bwMode="auto">
              <a:xfrm>
                <a:off x="3857" y="2474"/>
                <a:ext cx="23" cy="23"/>
              </a:xfrm>
              <a:prstGeom prst="rect">
                <a:avLst/>
              </a:prstGeom>
              <a:solidFill>
                <a:srgbClr val="FFFFFF"/>
              </a:solidFill>
              <a:ln w="9525">
                <a:noFill/>
                <a:miter lim="800000"/>
                <a:headEnd/>
                <a:tailEnd/>
              </a:ln>
            </p:spPr>
            <p:txBody>
              <a:bodyPr/>
              <a:lstStyle/>
              <a:p>
                <a:endParaRPr lang="en-US" sz="2400">
                  <a:solidFill>
                    <a:schemeClr val="tx2"/>
                  </a:solidFill>
                  <a:latin typeface="Tahoma" pitchFamily="34" charset="0"/>
                </a:endParaRPr>
              </a:p>
            </p:txBody>
          </p:sp>
          <p:sp>
            <p:nvSpPr>
              <p:cNvPr id="40065" name="Freeform 849"/>
              <p:cNvSpPr>
                <a:spLocks/>
              </p:cNvSpPr>
              <p:nvPr/>
            </p:nvSpPr>
            <p:spPr bwMode="auto">
              <a:xfrm>
                <a:off x="2044" y="2749"/>
                <a:ext cx="2413" cy="47"/>
              </a:xfrm>
              <a:custGeom>
                <a:avLst/>
                <a:gdLst>
                  <a:gd name="T0" fmla="*/ 2413 w 2413"/>
                  <a:gd name="T1" fmla="*/ 7 h 47"/>
                  <a:gd name="T2" fmla="*/ 0 w 2413"/>
                  <a:gd name="T3" fmla="*/ 0 h 47"/>
                  <a:gd name="T4" fmla="*/ 0 w 2413"/>
                  <a:gd name="T5" fmla="*/ 47 h 47"/>
                  <a:gd name="T6" fmla="*/ 2413 w 2413"/>
                  <a:gd name="T7" fmla="*/ 7 h 47"/>
                  <a:gd name="T8" fmla="*/ 0 60000 65536"/>
                  <a:gd name="T9" fmla="*/ 0 60000 65536"/>
                  <a:gd name="T10" fmla="*/ 0 60000 65536"/>
                  <a:gd name="T11" fmla="*/ 0 60000 65536"/>
                  <a:gd name="T12" fmla="*/ 0 w 2413"/>
                  <a:gd name="T13" fmla="*/ 0 h 47"/>
                  <a:gd name="T14" fmla="*/ 2413 w 2413"/>
                  <a:gd name="T15" fmla="*/ 47 h 47"/>
                </a:gdLst>
                <a:ahLst/>
                <a:cxnLst>
                  <a:cxn ang="T8">
                    <a:pos x="T0" y="T1"/>
                  </a:cxn>
                  <a:cxn ang="T9">
                    <a:pos x="T2" y="T3"/>
                  </a:cxn>
                  <a:cxn ang="T10">
                    <a:pos x="T4" y="T5"/>
                  </a:cxn>
                  <a:cxn ang="T11">
                    <a:pos x="T6" y="T7"/>
                  </a:cxn>
                </a:cxnLst>
                <a:rect l="T12" t="T13" r="T14" b="T15"/>
                <a:pathLst>
                  <a:path w="2413" h="47">
                    <a:moveTo>
                      <a:pt x="2413" y="7"/>
                    </a:moveTo>
                    <a:lnTo>
                      <a:pt x="0" y="0"/>
                    </a:lnTo>
                    <a:lnTo>
                      <a:pt x="0" y="47"/>
                    </a:lnTo>
                    <a:lnTo>
                      <a:pt x="2413" y="7"/>
                    </a:lnTo>
                    <a:close/>
                  </a:path>
                </a:pathLst>
              </a:custGeom>
              <a:solidFill>
                <a:srgbClr val="000000"/>
              </a:solidFill>
              <a:ln w="9525">
                <a:noFill/>
                <a:round/>
                <a:headEnd/>
                <a:tailEnd/>
              </a:ln>
            </p:spPr>
            <p:txBody>
              <a:bodyPr/>
              <a:lstStyle/>
              <a:p>
                <a:endParaRPr lang="en-US"/>
              </a:p>
            </p:txBody>
          </p:sp>
          <p:sp>
            <p:nvSpPr>
              <p:cNvPr id="40066" name="Freeform 850"/>
              <p:cNvSpPr>
                <a:spLocks/>
              </p:cNvSpPr>
              <p:nvPr/>
            </p:nvSpPr>
            <p:spPr bwMode="auto">
              <a:xfrm>
                <a:off x="1247" y="2824"/>
                <a:ext cx="2454" cy="93"/>
              </a:xfrm>
              <a:custGeom>
                <a:avLst/>
                <a:gdLst>
                  <a:gd name="T0" fmla="*/ 2454 w 2454"/>
                  <a:gd name="T1" fmla="*/ 47 h 93"/>
                  <a:gd name="T2" fmla="*/ 0 w 2454"/>
                  <a:gd name="T3" fmla="*/ 0 h 93"/>
                  <a:gd name="T4" fmla="*/ 0 w 2454"/>
                  <a:gd name="T5" fmla="*/ 93 h 93"/>
                  <a:gd name="T6" fmla="*/ 2454 w 2454"/>
                  <a:gd name="T7" fmla="*/ 47 h 93"/>
                  <a:gd name="T8" fmla="*/ 0 60000 65536"/>
                  <a:gd name="T9" fmla="*/ 0 60000 65536"/>
                  <a:gd name="T10" fmla="*/ 0 60000 65536"/>
                  <a:gd name="T11" fmla="*/ 0 60000 65536"/>
                  <a:gd name="T12" fmla="*/ 0 w 2454"/>
                  <a:gd name="T13" fmla="*/ 0 h 93"/>
                  <a:gd name="T14" fmla="*/ 2454 w 2454"/>
                  <a:gd name="T15" fmla="*/ 93 h 93"/>
                </a:gdLst>
                <a:ahLst/>
                <a:cxnLst>
                  <a:cxn ang="T8">
                    <a:pos x="T0" y="T1"/>
                  </a:cxn>
                  <a:cxn ang="T9">
                    <a:pos x="T2" y="T3"/>
                  </a:cxn>
                  <a:cxn ang="T10">
                    <a:pos x="T4" y="T5"/>
                  </a:cxn>
                  <a:cxn ang="T11">
                    <a:pos x="T6" y="T7"/>
                  </a:cxn>
                </a:cxnLst>
                <a:rect l="T12" t="T13" r="T14" b="T15"/>
                <a:pathLst>
                  <a:path w="2454" h="93">
                    <a:moveTo>
                      <a:pt x="2454" y="47"/>
                    </a:moveTo>
                    <a:lnTo>
                      <a:pt x="0" y="0"/>
                    </a:lnTo>
                    <a:lnTo>
                      <a:pt x="0" y="93"/>
                    </a:lnTo>
                    <a:lnTo>
                      <a:pt x="2454" y="47"/>
                    </a:lnTo>
                    <a:close/>
                  </a:path>
                </a:pathLst>
              </a:custGeom>
              <a:solidFill>
                <a:srgbClr val="000000"/>
              </a:solidFill>
              <a:ln w="9525">
                <a:noFill/>
                <a:round/>
                <a:headEnd/>
                <a:tailEnd/>
              </a:ln>
            </p:spPr>
            <p:txBody>
              <a:bodyPr/>
              <a:lstStyle/>
              <a:p>
                <a:endParaRPr lang="en-US"/>
              </a:p>
            </p:txBody>
          </p:sp>
          <p:sp>
            <p:nvSpPr>
              <p:cNvPr id="40067" name="Rectangle 851"/>
              <p:cNvSpPr>
                <a:spLocks noChangeArrowheads="1"/>
              </p:cNvSpPr>
              <p:nvPr/>
            </p:nvSpPr>
            <p:spPr bwMode="auto">
              <a:xfrm>
                <a:off x="1713" y="2158"/>
                <a:ext cx="1019" cy="2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068" name="Rectangle 852"/>
              <p:cNvSpPr>
                <a:spLocks noChangeArrowheads="1"/>
              </p:cNvSpPr>
              <p:nvPr/>
            </p:nvSpPr>
            <p:spPr bwMode="auto">
              <a:xfrm>
                <a:off x="3006" y="2991"/>
                <a:ext cx="1244" cy="87"/>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069" name="Rectangle 853"/>
              <p:cNvSpPr>
                <a:spLocks noChangeArrowheads="1"/>
              </p:cNvSpPr>
              <p:nvPr/>
            </p:nvSpPr>
            <p:spPr bwMode="auto">
              <a:xfrm>
                <a:off x="3149" y="2438"/>
                <a:ext cx="30" cy="8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070" name="Rectangle 854"/>
              <p:cNvSpPr>
                <a:spLocks noChangeArrowheads="1"/>
              </p:cNvSpPr>
              <p:nvPr/>
            </p:nvSpPr>
            <p:spPr bwMode="auto">
              <a:xfrm>
                <a:off x="3256" y="2438"/>
                <a:ext cx="32" cy="81"/>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071" name="Freeform 855"/>
              <p:cNvSpPr>
                <a:spLocks/>
              </p:cNvSpPr>
              <p:nvPr/>
            </p:nvSpPr>
            <p:spPr bwMode="auto">
              <a:xfrm>
                <a:off x="1524" y="2535"/>
                <a:ext cx="683" cy="120"/>
              </a:xfrm>
              <a:custGeom>
                <a:avLst/>
                <a:gdLst>
                  <a:gd name="T0" fmla="*/ 12 w 683"/>
                  <a:gd name="T1" fmla="*/ 68 h 120"/>
                  <a:gd name="T2" fmla="*/ 62 w 683"/>
                  <a:gd name="T3" fmla="*/ 18 h 120"/>
                  <a:gd name="T4" fmla="*/ 125 w 683"/>
                  <a:gd name="T5" fmla="*/ 0 h 120"/>
                  <a:gd name="T6" fmla="*/ 193 w 683"/>
                  <a:gd name="T7" fmla="*/ 18 h 120"/>
                  <a:gd name="T8" fmla="*/ 234 w 683"/>
                  <a:gd name="T9" fmla="*/ 50 h 120"/>
                  <a:gd name="T10" fmla="*/ 261 w 683"/>
                  <a:gd name="T11" fmla="*/ 68 h 120"/>
                  <a:gd name="T12" fmla="*/ 297 w 683"/>
                  <a:gd name="T13" fmla="*/ 68 h 120"/>
                  <a:gd name="T14" fmla="*/ 332 w 683"/>
                  <a:gd name="T15" fmla="*/ 68 h 120"/>
                  <a:gd name="T16" fmla="*/ 409 w 683"/>
                  <a:gd name="T17" fmla="*/ 5 h 120"/>
                  <a:gd name="T18" fmla="*/ 516 w 683"/>
                  <a:gd name="T19" fmla="*/ 9 h 120"/>
                  <a:gd name="T20" fmla="*/ 572 w 683"/>
                  <a:gd name="T21" fmla="*/ 50 h 120"/>
                  <a:gd name="T22" fmla="*/ 620 w 683"/>
                  <a:gd name="T23" fmla="*/ 50 h 120"/>
                  <a:gd name="T24" fmla="*/ 670 w 683"/>
                  <a:gd name="T25" fmla="*/ 71 h 120"/>
                  <a:gd name="T26" fmla="*/ 683 w 683"/>
                  <a:gd name="T27" fmla="*/ 120 h 120"/>
                  <a:gd name="T28" fmla="*/ 0 w 683"/>
                  <a:gd name="T29" fmla="*/ 120 h 120"/>
                  <a:gd name="T30" fmla="*/ 12 w 683"/>
                  <a:gd name="T31" fmla="*/ 68 h 1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83"/>
                  <a:gd name="T49" fmla="*/ 0 h 120"/>
                  <a:gd name="T50" fmla="*/ 683 w 683"/>
                  <a:gd name="T51" fmla="*/ 120 h 12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83" h="120">
                    <a:moveTo>
                      <a:pt x="12" y="68"/>
                    </a:moveTo>
                    <a:lnTo>
                      <a:pt x="62" y="18"/>
                    </a:lnTo>
                    <a:lnTo>
                      <a:pt x="125" y="0"/>
                    </a:lnTo>
                    <a:lnTo>
                      <a:pt x="193" y="18"/>
                    </a:lnTo>
                    <a:lnTo>
                      <a:pt x="234" y="50"/>
                    </a:lnTo>
                    <a:lnTo>
                      <a:pt x="261" y="68"/>
                    </a:lnTo>
                    <a:lnTo>
                      <a:pt x="297" y="68"/>
                    </a:lnTo>
                    <a:lnTo>
                      <a:pt x="332" y="68"/>
                    </a:lnTo>
                    <a:lnTo>
                      <a:pt x="409" y="5"/>
                    </a:lnTo>
                    <a:lnTo>
                      <a:pt x="516" y="9"/>
                    </a:lnTo>
                    <a:lnTo>
                      <a:pt x="572" y="50"/>
                    </a:lnTo>
                    <a:lnTo>
                      <a:pt x="620" y="50"/>
                    </a:lnTo>
                    <a:lnTo>
                      <a:pt x="670" y="71"/>
                    </a:lnTo>
                    <a:lnTo>
                      <a:pt x="683" y="120"/>
                    </a:lnTo>
                    <a:lnTo>
                      <a:pt x="0" y="120"/>
                    </a:lnTo>
                    <a:lnTo>
                      <a:pt x="12" y="68"/>
                    </a:lnTo>
                    <a:close/>
                  </a:path>
                </a:pathLst>
              </a:custGeom>
              <a:solidFill>
                <a:srgbClr val="FFFFFF"/>
              </a:solidFill>
              <a:ln w="9525">
                <a:noFill/>
                <a:round/>
                <a:headEnd/>
                <a:tailEnd/>
              </a:ln>
            </p:spPr>
            <p:txBody>
              <a:bodyPr/>
              <a:lstStyle/>
              <a:p>
                <a:endParaRPr lang="en-US"/>
              </a:p>
            </p:txBody>
          </p:sp>
          <p:sp>
            <p:nvSpPr>
              <p:cNvPr id="40072" name="Freeform 856"/>
              <p:cNvSpPr>
                <a:spLocks/>
              </p:cNvSpPr>
              <p:nvPr/>
            </p:nvSpPr>
            <p:spPr bwMode="auto">
              <a:xfrm>
                <a:off x="1518" y="2510"/>
                <a:ext cx="694" cy="163"/>
              </a:xfrm>
              <a:custGeom>
                <a:avLst/>
                <a:gdLst>
                  <a:gd name="T0" fmla="*/ 154 w 694"/>
                  <a:gd name="T1" fmla="*/ 48 h 163"/>
                  <a:gd name="T2" fmla="*/ 188 w 694"/>
                  <a:gd name="T3" fmla="*/ 59 h 163"/>
                  <a:gd name="T4" fmla="*/ 219 w 694"/>
                  <a:gd name="T5" fmla="*/ 77 h 163"/>
                  <a:gd name="T6" fmla="*/ 244 w 694"/>
                  <a:gd name="T7" fmla="*/ 104 h 163"/>
                  <a:gd name="T8" fmla="*/ 260 w 694"/>
                  <a:gd name="T9" fmla="*/ 118 h 163"/>
                  <a:gd name="T10" fmla="*/ 276 w 694"/>
                  <a:gd name="T11" fmla="*/ 114 h 163"/>
                  <a:gd name="T12" fmla="*/ 295 w 694"/>
                  <a:gd name="T13" fmla="*/ 116 h 163"/>
                  <a:gd name="T14" fmla="*/ 317 w 694"/>
                  <a:gd name="T15" fmla="*/ 123 h 163"/>
                  <a:gd name="T16" fmla="*/ 338 w 694"/>
                  <a:gd name="T17" fmla="*/ 112 h 163"/>
                  <a:gd name="T18" fmla="*/ 367 w 694"/>
                  <a:gd name="T19" fmla="*/ 86 h 163"/>
                  <a:gd name="T20" fmla="*/ 399 w 694"/>
                  <a:gd name="T21" fmla="*/ 66 h 163"/>
                  <a:gd name="T22" fmla="*/ 438 w 694"/>
                  <a:gd name="T23" fmla="*/ 57 h 163"/>
                  <a:gd name="T24" fmla="*/ 474 w 694"/>
                  <a:gd name="T25" fmla="*/ 55 h 163"/>
                  <a:gd name="T26" fmla="*/ 503 w 694"/>
                  <a:gd name="T27" fmla="*/ 62 h 163"/>
                  <a:gd name="T28" fmla="*/ 530 w 694"/>
                  <a:gd name="T29" fmla="*/ 73 h 163"/>
                  <a:gd name="T30" fmla="*/ 555 w 694"/>
                  <a:gd name="T31" fmla="*/ 89 h 163"/>
                  <a:gd name="T32" fmla="*/ 574 w 694"/>
                  <a:gd name="T33" fmla="*/ 96 h 163"/>
                  <a:gd name="T34" fmla="*/ 590 w 694"/>
                  <a:gd name="T35" fmla="*/ 91 h 163"/>
                  <a:gd name="T36" fmla="*/ 615 w 694"/>
                  <a:gd name="T37" fmla="*/ 93 h 163"/>
                  <a:gd name="T38" fmla="*/ 646 w 694"/>
                  <a:gd name="T39" fmla="*/ 104 h 163"/>
                  <a:gd name="T40" fmla="*/ 671 w 694"/>
                  <a:gd name="T41" fmla="*/ 123 h 163"/>
                  <a:gd name="T42" fmla="*/ 687 w 694"/>
                  <a:gd name="T43" fmla="*/ 148 h 163"/>
                  <a:gd name="T44" fmla="*/ 694 w 694"/>
                  <a:gd name="T45" fmla="*/ 155 h 163"/>
                  <a:gd name="T46" fmla="*/ 694 w 694"/>
                  <a:gd name="T47" fmla="*/ 145 h 163"/>
                  <a:gd name="T48" fmla="*/ 692 w 694"/>
                  <a:gd name="T49" fmla="*/ 120 h 163"/>
                  <a:gd name="T50" fmla="*/ 678 w 694"/>
                  <a:gd name="T51" fmla="*/ 86 h 163"/>
                  <a:gd name="T52" fmla="*/ 653 w 694"/>
                  <a:gd name="T53" fmla="*/ 61 h 163"/>
                  <a:gd name="T54" fmla="*/ 619 w 694"/>
                  <a:gd name="T55" fmla="*/ 46 h 163"/>
                  <a:gd name="T56" fmla="*/ 590 w 694"/>
                  <a:gd name="T57" fmla="*/ 45 h 163"/>
                  <a:gd name="T58" fmla="*/ 574 w 694"/>
                  <a:gd name="T59" fmla="*/ 48 h 163"/>
                  <a:gd name="T60" fmla="*/ 555 w 694"/>
                  <a:gd name="T61" fmla="*/ 43 h 163"/>
                  <a:gd name="T62" fmla="*/ 530 w 694"/>
                  <a:gd name="T63" fmla="*/ 25 h 163"/>
                  <a:gd name="T64" fmla="*/ 503 w 694"/>
                  <a:gd name="T65" fmla="*/ 14 h 163"/>
                  <a:gd name="T66" fmla="*/ 474 w 694"/>
                  <a:gd name="T67" fmla="*/ 7 h 163"/>
                  <a:gd name="T68" fmla="*/ 438 w 694"/>
                  <a:gd name="T69" fmla="*/ 9 h 163"/>
                  <a:gd name="T70" fmla="*/ 399 w 694"/>
                  <a:gd name="T71" fmla="*/ 20 h 163"/>
                  <a:gd name="T72" fmla="*/ 367 w 694"/>
                  <a:gd name="T73" fmla="*/ 37 h 163"/>
                  <a:gd name="T74" fmla="*/ 338 w 694"/>
                  <a:gd name="T75" fmla="*/ 64 h 163"/>
                  <a:gd name="T76" fmla="*/ 317 w 694"/>
                  <a:gd name="T77" fmla="*/ 75 h 163"/>
                  <a:gd name="T78" fmla="*/ 295 w 694"/>
                  <a:gd name="T79" fmla="*/ 70 h 163"/>
                  <a:gd name="T80" fmla="*/ 276 w 694"/>
                  <a:gd name="T81" fmla="*/ 68 h 163"/>
                  <a:gd name="T82" fmla="*/ 260 w 694"/>
                  <a:gd name="T83" fmla="*/ 71 h 163"/>
                  <a:gd name="T84" fmla="*/ 244 w 694"/>
                  <a:gd name="T85" fmla="*/ 57 h 163"/>
                  <a:gd name="T86" fmla="*/ 219 w 694"/>
                  <a:gd name="T87" fmla="*/ 30 h 163"/>
                  <a:gd name="T88" fmla="*/ 188 w 694"/>
                  <a:gd name="T89" fmla="*/ 12 h 163"/>
                  <a:gd name="T90" fmla="*/ 154 w 694"/>
                  <a:gd name="T91" fmla="*/ 2 h 163"/>
                  <a:gd name="T92" fmla="*/ 108 w 694"/>
                  <a:gd name="T93" fmla="*/ 2 h 163"/>
                  <a:gd name="T94" fmla="*/ 59 w 694"/>
                  <a:gd name="T95" fmla="*/ 23 h 163"/>
                  <a:gd name="T96" fmla="*/ 24 w 694"/>
                  <a:gd name="T97" fmla="*/ 59 h 163"/>
                  <a:gd name="T98" fmla="*/ 4 w 694"/>
                  <a:gd name="T99" fmla="*/ 107 h 163"/>
                  <a:gd name="T100" fmla="*/ 0 w 694"/>
                  <a:gd name="T101" fmla="*/ 139 h 163"/>
                  <a:gd name="T102" fmla="*/ 0 w 694"/>
                  <a:gd name="T103" fmla="*/ 150 h 163"/>
                  <a:gd name="T104" fmla="*/ 8 w 694"/>
                  <a:gd name="T105" fmla="*/ 134 h 163"/>
                  <a:gd name="T106" fmla="*/ 31 w 694"/>
                  <a:gd name="T107" fmla="*/ 95 h 163"/>
                  <a:gd name="T108" fmla="*/ 67 w 694"/>
                  <a:gd name="T109" fmla="*/ 64 h 163"/>
                  <a:gd name="T110" fmla="*/ 110 w 694"/>
                  <a:gd name="T111" fmla="*/ 48 h 16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94"/>
                  <a:gd name="T169" fmla="*/ 0 h 163"/>
                  <a:gd name="T170" fmla="*/ 694 w 694"/>
                  <a:gd name="T171" fmla="*/ 163 h 16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94" h="163">
                    <a:moveTo>
                      <a:pt x="135" y="46"/>
                    </a:moveTo>
                    <a:lnTo>
                      <a:pt x="154" y="48"/>
                    </a:lnTo>
                    <a:lnTo>
                      <a:pt x="172" y="52"/>
                    </a:lnTo>
                    <a:lnTo>
                      <a:pt x="188" y="59"/>
                    </a:lnTo>
                    <a:lnTo>
                      <a:pt x="204" y="66"/>
                    </a:lnTo>
                    <a:lnTo>
                      <a:pt x="219" y="77"/>
                    </a:lnTo>
                    <a:lnTo>
                      <a:pt x="233" y="89"/>
                    </a:lnTo>
                    <a:lnTo>
                      <a:pt x="244" y="104"/>
                    </a:lnTo>
                    <a:lnTo>
                      <a:pt x="253" y="120"/>
                    </a:lnTo>
                    <a:lnTo>
                      <a:pt x="260" y="118"/>
                    </a:lnTo>
                    <a:lnTo>
                      <a:pt x="267" y="116"/>
                    </a:lnTo>
                    <a:lnTo>
                      <a:pt x="276" y="114"/>
                    </a:lnTo>
                    <a:lnTo>
                      <a:pt x="283" y="114"/>
                    </a:lnTo>
                    <a:lnTo>
                      <a:pt x="295" y="116"/>
                    </a:lnTo>
                    <a:lnTo>
                      <a:pt x="306" y="118"/>
                    </a:lnTo>
                    <a:lnTo>
                      <a:pt x="317" y="123"/>
                    </a:lnTo>
                    <a:lnTo>
                      <a:pt x="328" y="129"/>
                    </a:lnTo>
                    <a:lnTo>
                      <a:pt x="338" y="112"/>
                    </a:lnTo>
                    <a:lnTo>
                      <a:pt x="351" y="98"/>
                    </a:lnTo>
                    <a:lnTo>
                      <a:pt x="367" y="86"/>
                    </a:lnTo>
                    <a:lnTo>
                      <a:pt x="383" y="75"/>
                    </a:lnTo>
                    <a:lnTo>
                      <a:pt x="399" y="66"/>
                    </a:lnTo>
                    <a:lnTo>
                      <a:pt x="419" y="61"/>
                    </a:lnTo>
                    <a:lnTo>
                      <a:pt x="438" y="57"/>
                    </a:lnTo>
                    <a:lnTo>
                      <a:pt x="458" y="55"/>
                    </a:lnTo>
                    <a:lnTo>
                      <a:pt x="474" y="55"/>
                    </a:lnTo>
                    <a:lnTo>
                      <a:pt x="488" y="59"/>
                    </a:lnTo>
                    <a:lnTo>
                      <a:pt x="503" y="62"/>
                    </a:lnTo>
                    <a:lnTo>
                      <a:pt x="517" y="66"/>
                    </a:lnTo>
                    <a:lnTo>
                      <a:pt x="530" y="73"/>
                    </a:lnTo>
                    <a:lnTo>
                      <a:pt x="542" y="80"/>
                    </a:lnTo>
                    <a:lnTo>
                      <a:pt x="555" y="89"/>
                    </a:lnTo>
                    <a:lnTo>
                      <a:pt x="565" y="98"/>
                    </a:lnTo>
                    <a:lnTo>
                      <a:pt x="574" y="96"/>
                    </a:lnTo>
                    <a:lnTo>
                      <a:pt x="581" y="93"/>
                    </a:lnTo>
                    <a:lnTo>
                      <a:pt x="590" y="91"/>
                    </a:lnTo>
                    <a:lnTo>
                      <a:pt x="599" y="91"/>
                    </a:lnTo>
                    <a:lnTo>
                      <a:pt x="615" y="93"/>
                    </a:lnTo>
                    <a:lnTo>
                      <a:pt x="631" y="96"/>
                    </a:lnTo>
                    <a:lnTo>
                      <a:pt x="646" y="104"/>
                    </a:lnTo>
                    <a:lnTo>
                      <a:pt x="658" y="112"/>
                    </a:lnTo>
                    <a:lnTo>
                      <a:pt x="671" y="123"/>
                    </a:lnTo>
                    <a:lnTo>
                      <a:pt x="680" y="134"/>
                    </a:lnTo>
                    <a:lnTo>
                      <a:pt x="687" y="148"/>
                    </a:lnTo>
                    <a:lnTo>
                      <a:pt x="692" y="163"/>
                    </a:lnTo>
                    <a:lnTo>
                      <a:pt x="694" y="155"/>
                    </a:lnTo>
                    <a:lnTo>
                      <a:pt x="694" y="150"/>
                    </a:lnTo>
                    <a:lnTo>
                      <a:pt x="694" y="145"/>
                    </a:lnTo>
                    <a:lnTo>
                      <a:pt x="694" y="139"/>
                    </a:lnTo>
                    <a:lnTo>
                      <a:pt x="692" y="120"/>
                    </a:lnTo>
                    <a:lnTo>
                      <a:pt x="687" y="102"/>
                    </a:lnTo>
                    <a:lnTo>
                      <a:pt x="678" y="86"/>
                    </a:lnTo>
                    <a:lnTo>
                      <a:pt x="667" y="73"/>
                    </a:lnTo>
                    <a:lnTo>
                      <a:pt x="653" y="61"/>
                    </a:lnTo>
                    <a:lnTo>
                      <a:pt x="637" y="52"/>
                    </a:lnTo>
                    <a:lnTo>
                      <a:pt x="619" y="46"/>
                    </a:lnTo>
                    <a:lnTo>
                      <a:pt x="599" y="45"/>
                    </a:lnTo>
                    <a:lnTo>
                      <a:pt x="590" y="45"/>
                    </a:lnTo>
                    <a:lnTo>
                      <a:pt x="581" y="46"/>
                    </a:lnTo>
                    <a:lnTo>
                      <a:pt x="574" y="48"/>
                    </a:lnTo>
                    <a:lnTo>
                      <a:pt x="565" y="52"/>
                    </a:lnTo>
                    <a:lnTo>
                      <a:pt x="555" y="43"/>
                    </a:lnTo>
                    <a:lnTo>
                      <a:pt x="542" y="34"/>
                    </a:lnTo>
                    <a:lnTo>
                      <a:pt x="530" y="25"/>
                    </a:lnTo>
                    <a:lnTo>
                      <a:pt x="517" y="20"/>
                    </a:lnTo>
                    <a:lnTo>
                      <a:pt x="503" y="14"/>
                    </a:lnTo>
                    <a:lnTo>
                      <a:pt x="488" y="11"/>
                    </a:lnTo>
                    <a:lnTo>
                      <a:pt x="474" y="7"/>
                    </a:lnTo>
                    <a:lnTo>
                      <a:pt x="458" y="7"/>
                    </a:lnTo>
                    <a:lnTo>
                      <a:pt x="438" y="9"/>
                    </a:lnTo>
                    <a:lnTo>
                      <a:pt x="419" y="12"/>
                    </a:lnTo>
                    <a:lnTo>
                      <a:pt x="399" y="20"/>
                    </a:lnTo>
                    <a:lnTo>
                      <a:pt x="383" y="27"/>
                    </a:lnTo>
                    <a:lnTo>
                      <a:pt x="367" y="37"/>
                    </a:lnTo>
                    <a:lnTo>
                      <a:pt x="351" y="50"/>
                    </a:lnTo>
                    <a:lnTo>
                      <a:pt x="338" y="64"/>
                    </a:lnTo>
                    <a:lnTo>
                      <a:pt x="328" y="80"/>
                    </a:lnTo>
                    <a:lnTo>
                      <a:pt x="317" y="75"/>
                    </a:lnTo>
                    <a:lnTo>
                      <a:pt x="306" y="71"/>
                    </a:lnTo>
                    <a:lnTo>
                      <a:pt x="295" y="70"/>
                    </a:lnTo>
                    <a:lnTo>
                      <a:pt x="283" y="68"/>
                    </a:lnTo>
                    <a:lnTo>
                      <a:pt x="276" y="68"/>
                    </a:lnTo>
                    <a:lnTo>
                      <a:pt x="267" y="70"/>
                    </a:lnTo>
                    <a:lnTo>
                      <a:pt x="260" y="71"/>
                    </a:lnTo>
                    <a:lnTo>
                      <a:pt x="253" y="73"/>
                    </a:lnTo>
                    <a:lnTo>
                      <a:pt x="244" y="57"/>
                    </a:lnTo>
                    <a:lnTo>
                      <a:pt x="233" y="43"/>
                    </a:lnTo>
                    <a:lnTo>
                      <a:pt x="219" y="30"/>
                    </a:lnTo>
                    <a:lnTo>
                      <a:pt x="204" y="20"/>
                    </a:lnTo>
                    <a:lnTo>
                      <a:pt x="188" y="12"/>
                    </a:lnTo>
                    <a:lnTo>
                      <a:pt x="172" y="5"/>
                    </a:lnTo>
                    <a:lnTo>
                      <a:pt x="154" y="2"/>
                    </a:lnTo>
                    <a:lnTo>
                      <a:pt x="135" y="0"/>
                    </a:lnTo>
                    <a:lnTo>
                      <a:pt x="108" y="2"/>
                    </a:lnTo>
                    <a:lnTo>
                      <a:pt x="83" y="11"/>
                    </a:lnTo>
                    <a:lnTo>
                      <a:pt x="59" y="23"/>
                    </a:lnTo>
                    <a:lnTo>
                      <a:pt x="40" y="39"/>
                    </a:lnTo>
                    <a:lnTo>
                      <a:pt x="24" y="59"/>
                    </a:lnTo>
                    <a:lnTo>
                      <a:pt x="11" y="82"/>
                    </a:lnTo>
                    <a:lnTo>
                      <a:pt x="4" y="107"/>
                    </a:lnTo>
                    <a:lnTo>
                      <a:pt x="0" y="134"/>
                    </a:lnTo>
                    <a:lnTo>
                      <a:pt x="0" y="139"/>
                    </a:lnTo>
                    <a:lnTo>
                      <a:pt x="0" y="145"/>
                    </a:lnTo>
                    <a:lnTo>
                      <a:pt x="0" y="150"/>
                    </a:lnTo>
                    <a:lnTo>
                      <a:pt x="2" y="155"/>
                    </a:lnTo>
                    <a:lnTo>
                      <a:pt x="8" y="134"/>
                    </a:lnTo>
                    <a:lnTo>
                      <a:pt x="18" y="112"/>
                    </a:lnTo>
                    <a:lnTo>
                      <a:pt x="31" y="95"/>
                    </a:lnTo>
                    <a:lnTo>
                      <a:pt x="47" y="79"/>
                    </a:lnTo>
                    <a:lnTo>
                      <a:pt x="67" y="64"/>
                    </a:lnTo>
                    <a:lnTo>
                      <a:pt x="88" y="55"/>
                    </a:lnTo>
                    <a:lnTo>
                      <a:pt x="110" y="48"/>
                    </a:lnTo>
                    <a:lnTo>
                      <a:pt x="135" y="46"/>
                    </a:lnTo>
                    <a:close/>
                  </a:path>
                </a:pathLst>
              </a:custGeom>
              <a:solidFill>
                <a:srgbClr val="000000"/>
              </a:solidFill>
              <a:ln w="9525">
                <a:noFill/>
                <a:round/>
                <a:headEnd/>
                <a:tailEnd/>
              </a:ln>
            </p:spPr>
            <p:txBody>
              <a:bodyPr/>
              <a:lstStyle/>
              <a:p>
                <a:endParaRPr lang="en-US"/>
              </a:p>
            </p:txBody>
          </p:sp>
          <p:sp>
            <p:nvSpPr>
              <p:cNvPr id="40073" name="Freeform 857"/>
              <p:cNvSpPr>
                <a:spLocks/>
              </p:cNvSpPr>
              <p:nvPr/>
            </p:nvSpPr>
            <p:spPr bwMode="auto">
              <a:xfrm>
                <a:off x="3658" y="977"/>
                <a:ext cx="276" cy="286"/>
              </a:xfrm>
              <a:custGeom>
                <a:avLst/>
                <a:gdLst>
                  <a:gd name="T0" fmla="*/ 276 w 276"/>
                  <a:gd name="T1" fmla="*/ 52 h 286"/>
                  <a:gd name="T2" fmla="*/ 242 w 276"/>
                  <a:gd name="T3" fmla="*/ 43 h 286"/>
                  <a:gd name="T4" fmla="*/ 208 w 276"/>
                  <a:gd name="T5" fmla="*/ 32 h 286"/>
                  <a:gd name="T6" fmla="*/ 174 w 276"/>
                  <a:gd name="T7" fmla="*/ 20 h 286"/>
                  <a:gd name="T8" fmla="*/ 138 w 276"/>
                  <a:gd name="T9" fmla="*/ 9 h 286"/>
                  <a:gd name="T10" fmla="*/ 104 w 276"/>
                  <a:gd name="T11" fmla="*/ 2 h 286"/>
                  <a:gd name="T12" fmla="*/ 68 w 276"/>
                  <a:gd name="T13" fmla="*/ 0 h 286"/>
                  <a:gd name="T14" fmla="*/ 34 w 276"/>
                  <a:gd name="T15" fmla="*/ 7 h 286"/>
                  <a:gd name="T16" fmla="*/ 0 w 276"/>
                  <a:gd name="T17" fmla="*/ 23 h 286"/>
                  <a:gd name="T18" fmla="*/ 2 w 276"/>
                  <a:gd name="T19" fmla="*/ 82 h 286"/>
                  <a:gd name="T20" fmla="*/ 7 w 276"/>
                  <a:gd name="T21" fmla="*/ 154 h 286"/>
                  <a:gd name="T22" fmla="*/ 13 w 276"/>
                  <a:gd name="T23" fmla="*/ 227 h 286"/>
                  <a:gd name="T24" fmla="*/ 15 w 276"/>
                  <a:gd name="T25" fmla="*/ 286 h 286"/>
                  <a:gd name="T26" fmla="*/ 25 w 276"/>
                  <a:gd name="T27" fmla="*/ 277 h 286"/>
                  <a:gd name="T28" fmla="*/ 36 w 276"/>
                  <a:gd name="T29" fmla="*/ 270 h 286"/>
                  <a:gd name="T30" fmla="*/ 47 w 276"/>
                  <a:gd name="T31" fmla="*/ 263 h 286"/>
                  <a:gd name="T32" fmla="*/ 57 w 276"/>
                  <a:gd name="T33" fmla="*/ 257 h 286"/>
                  <a:gd name="T34" fmla="*/ 52 w 276"/>
                  <a:gd name="T35" fmla="*/ 214 h 286"/>
                  <a:gd name="T36" fmla="*/ 47 w 276"/>
                  <a:gd name="T37" fmla="*/ 163 h 286"/>
                  <a:gd name="T38" fmla="*/ 40 w 276"/>
                  <a:gd name="T39" fmla="*/ 111 h 286"/>
                  <a:gd name="T40" fmla="*/ 34 w 276"/>
                  <a:gd name="T41" fmla="*/ 70 h 286"/>
                  <a:gd name="T42" fmla="*/ 61 w 276"/>
                  <a:gd name="T43" fmla="*/ 50 h 286"/>
                  <a:gd name="T44" fmla="*/ 91 w 276"/>
                  <a:gd name="T45" fmla="*/ 41 h 286"/>
                  <a:gd name="T46" fmla="*/ 120 w 276"/>
                  <a:gd name="T47" fmla="*/ 37 h 286"/>
                  <a:gd name="T48" fmla="*/ 152 w 276"/>
                  <a:gd name="T49" fmla="*/ 39 h 286"/>
                  <a:gd name="T50" fmla="*/ 183 w 276"/>
                  <a:gd name="T51" fmla="*/ 43 h 286"/>
                  <a:gd name="T52" fmla="*/ 215 w 276"/>
                  <a:gd name="T53" fmla="*/ 48 h 286"/>
                  <a:gd name="T54" fmla="*/ 245 w 276"/>
                  <a:gd name="T55" fmla="*/ 52 h 286"/>
                  <a:gd name="T56" fmla="*/ 276 w 276"/>
                  <a:gd name="T57" fmla="*/ 52 h 28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76"/>
                  <a:gd name="T88" fmla="*/ 0 h 286"/>
                  <a:gd name="T89" fmla="*/ 276 w 276"/>
                  <a:gd name="T90" fmla="*/ 286 h 28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76" h="286">
                    <a:moveTo>
                      <a:pt x="276" y="52"/>
                    </a:moveTo>
                    <a:lnTo>
                      <a:pt x="242" y="43"/>
                    </a:lnTo>
                    <a:lnTo>
                      <a:pt x="208" y="32"/>
                    </a:lnTo>
                    <a:lnTo>
                      <a:pt x="174" y="20"/>
                    </a:lnTo>
                    <a:lnTo>
                      <a:pt x="138" y="9"/>
                    </a:lnTo>
                    <a:lnTo>
                      <a:pt x="104" y="2"/>
                    </a:lnTo>
                    <a:lnTo>
                      <a:pt x="68" y="0"/>
                    </a:lnTo>
                    <a:lnTo>
                      <a:pt x="34" y="7"/>
                    </a:lnTo>
                    <a:lnTo>
                      <a:pt x="0" y="23"/>
                    </a:lnTo>
                    <a:lnTo>
                      <a:pt x="2" y="82"/>
                    </a:lnTo>
                    <a:lnTo>
                      <a:pt x="7" y="154"/>
                    </a:lnTo>
                    <a:lnTo>
                      <a:pt x="13" y="227"/>
                    </a:lnTo>
                    <a:lnTo>
                      <a:pt x="15" y="286"/>
                    </a:lnTo>
                    <a:lnTo>
                      <a:pt x="25" y="277"/>
                    </a:lnTo>
                    <a:lnTo>
                      <a:pt x="36" y="270"/>
                    </a:lnTo>
                    <a:lnTo>
                      <a:pt x="47" y="263"/>
                    </a:lnTo>
                    <a:lnTo>
                      <a:pt x="57" y="257"/>
                    </a:lnTo>
                    <a:lnTo>
                      <a:pt x="52" y="214"/>
                    </a:lnTo>
                    <a:lnTo>
                      <a:pt x="47" y="163"/>
                    </a:lnTo>
                    <a:lnTo>
                      <a:pt x="40" y="111"/>
                    </a:lnTo>
                    <a:lnTo>
                      <a:pt x="34" y="70"/>
                    </a:lnTo>
                    <a:lnTo>
                      <a:pt x="61" y="50"/>
                    </a:lnTo>
                    <a:lnTo>
                      <a:pt x="91" y="41"/>
                    </a:lnTo>
                    <a:lnTo>
                      <a:pt x="120" y="37"/>
                    </a:lnTo>
                    <a:lnTo>
                      <a:pt x="152" y="39"/>
                    </a:lnTo>
                    <a:lnTo>
                      <a:pt x="183" y="43"/>
                    </a:lnTo>
                    <a:lnTo>
                      <a:pt x="215" y="48"/>
                    </a:lnTo>
                    <a:lnTo>
                      <a:pt x="245" y="52"/>
                    </a:lnTo>
                    <a:lnTo>
                      <a:pt x="276" y="52"/>
                    </a:lnTo>
                    <a:close/>
                  </a:path>
                </a:pathLst>
              </a:custGeom>
              <a:solidFill>
                <a:srgbClr val="000000"/>
              </a:solidFill>
              <a:ln w="9525">
                <a:noFill/>
                <a:round/>
                <a:headEnd/>
                <a:tailEnd/>
              </a:ln>
            </p:spPr>
            <p:txBody>
              <a:bodyPr/>
              <a:lstStyle/>
              <a:p>
                <a:endParaRPr lang="en-US"/>
              </a:p>
            </p:txBody>
          </p:sp>
          <p:sp>
            <p:nvSpPr>
              <p:cNvPr id="40074" name="Freeform 858"/>
              <p:cNvSpPr>
                <a:spLocks/>
              </p:cNvSpPr>
              <p:nvPr/>
            </p:nvSpPr>
            <p:spPr bwMode="auto">
              <a:xfrm>
                <a:off x="3780" y="1009"/>
                <a:ext cx="293" cy="273"/>
              </a:xfrm>
              <a:custGeom>
                <a:avLst/>
                <a:gdLst>
                  <a:gd name="T0" fmla="*/ 273 w 293"/>
                  <a:gd name="T1" fmla="*/ 0 h 273"/>
                  <a:gd name="T2" fmla="*/ 266 w 293"/>
                  <a:gd name="T3" fmla="*/ 4 h 273"/>
                  <a:gd name="T4" fmla="*/ 259 w 293"/>
                  <a:gd name="T5" fmla="*/ 9 h 273"/>
                  <a:gd name="T6" fmla="*/ 252 w 293"/>
                  <a:gd name="T7" fmla="*/ 11 h 273"/>
                  <a:gd name="T8" fmla="*/ 245 w 293"/>
                  <a:gd name="T9" fmla="*/ 14 h 273"/>
                  <a:gd name="T10" fmla="*/ 238 w 293"/>
                  <a:gd name="T11" fmla="*/ 16 h 273"/>
                  <a:gd name="T12" fmla="*/ 230 w 293"/>
                  <a:gd name="T13" fmla="*/ 18 h 273"/>
                  <a:gd name="T14" fmla="*/ 223 w 293"/>
                  <a:gd name="T15" fmla="*/ 20 h 273"/>
                  <a:gd name="T16" fmla="*/ 216 w 293"/>
                  <a:gd name="T17" fmla="*/ 22 h 273"/>
                  <a:gd name="T18" fmla="*/ 220 w 293"/>
                  <a:gd name="T19" fmla="*/ 66 h 273"/>
                  <a:gd name="T20" fmla="*/ 232 w 293"/>
                  <a:gd name="T21" fmla="*/ 116 h 273"/>
                  <a:gd name="T22" fmla="*/ 246 w 293"/>
                  <a:gd name="T23" fmla="*/ 164 h 273"/>
                  <a:gd name="T24" fmla="*/ 257 w 293"/>
                  <a:gd name="T25" fmla="*/ 206 h 273"/>
                  <a:gd name="T26" fmla="*/ 227 w 293"/>
                  <a:gd name="T27" fmla="*/ 220 h 273"/>
                  <a:gd name="T28" fmla="*/ 195 w 293"/>
                  <a:gd name="T29" fmla="*/ 223 h 273"/>
                  <a:gd name="T30" fmla="*/ 162 w 293"/>
                  <a:gd name="T31" fmla="*/ 223 h 273"/>
                  <a:gd name="T32" fmla="*/ 130 w 293"/>
                  <a:gd name="T33" fmla="*/ 218 h 273"/>
                  <a:gd name="T34" fmla="*/ 96 w 293"/>
                  <a:gd name="T35" fmla="*/ 213 h 273"/>
                  <a:gd name="T36" fmla="*/ 64 w 293"/>
                  <a:gd name="T37" fmla="*/ 209 h 273"/>
                  <a:gd name="T38" fmla="*/ 32 w 293"/>
                  <a:gd name="T39" fmla="*/ 209 h 273"/>
                  <a:gd name="T40" fmla="*/ 0 w 293"/>
                  <a:gd name="T41" fmla="*/ 215 h 273"/>
                  <a:gd name="T42" fmla="*/ 18 w 293"/>
                  <a:gd name="T43" fmla="*/ 216 h 273"/>
                  <a:gd name="T44" fmla="*/ 36 w 293"/>
                  <a:gd name="T45" fmla="*/ 220 h 273"/>
                  <a:gd name="T46" fmla="*/ 53 w 293"/>
                  <a:gd name="T47" fmla="*/ 223 h 273"/>
                  <a:gd name="T48" fmla="*/ 71 w 293"/>
                  <a:gd name="T49" fmla="*/ 229 h 273"/>
                  <a:gd name="T50" fmla="*/ 89 w 293"/>
                  <a:gd name="T51" fmla="*/ 236 h 273"/>
                  <a:gd name="T52" fmla="*/ 109 w 293"/>
                  <a:gd name="T53" fmla="*/ 241 h 273"/>
                  <a:gd name="T54" fmla="*/ 127 w 293"/>
                  <a:gd name="T55" fmla="*/ 248 h 273"/>
                  <a:gd name="T56" fmla="*/ 146 w 293"/>
                  <a:gd name="T57" fmla="*/ 254 h 273"/>
                  <a:gd name="T58" fmla="*/ 164 w 293"/>
                  <a:gd name="T59" fmla="*/ 261 h 273"/>
                  <a:gd name="T60" fmla="*/ 184 w 293"/>
                  <a:gd name="T61" fmla="*/ 266 h 273"/>
                  <a:gd name="T62" fmla="*/ 202 w 293"/>
                  <a:gd name="T63" fmla="*/ 270 h 273"/>
                  <a:gd name="T64" fmla="*/ 221 w 293"/>
                  <a:gd name="T65" fmla="*/ 272 h 273"/>
                  <a:gd name="T66" fmla="*/ 239 w 293"/>
                  <a:gd name="T67" fmla="*/ 273 h 273"/>
                  <a:gd name="T68" fmla="*/ 257 w 293"/>
                  <a:gd name="T69" fmla="*/ 272 h 273"/>
                  <a:gd name="T70" fmla="*/ 275 w 293"/>
                  <a:gd name="T71" fmla="*/ 268 h 273"/>
                  <a:gd name="T72" fmla="*/ 293 w 293"/>
                  <a:gd name="T73" fmla="*/ 263 h 273"/>
                  <a:gd name="T74" fmla="*/ 289 w 293"/>
                  <a:gd name="T75" fmla="*/ 236 h 273"/>
                  <a:gd name="T76" fmla="*/ 282 w 293"/>
                  <a:gd name="T77" fmla="*/ 204 h 273"/>
                  <a:gd name="T78" fmla="*/ 272 w 293"/>
                  <a:gd name="T79" fmla="*/ 168 h 273"/>
                  <a:gd name="T80" fmla="*/ 263 w 293"/>
                  <a:gd name="T81" fmla="*/ 131 h 273"/>
                  <a:gd name="T82" fmla="*/ 255 w 293"/>
                  <a:gd name="T83" fmla="*/ 95 h 273"/>
                  <a:gd name="T84" fmla="*/ 254 w 293"/>
                  <a:gd name="T85" fmla="*/ 59 h 273"/>
                  <a:gd name="T86" fmla="*/ 259 w 293"/>
                  <a:gd name="T87" fmla="*/ 27 h 273"/>
                  <a:gd name="T88" fmla="*/ 273 w 293"/>
                  <a:gd name="T89" fmla="*/ 0 h 27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3"/>
                  <a:gd name="T136" fmla="*/ 0 h 273"/>
                  <a:gd name="T137" fmla="*/ 293 w 293"/>
                  <a:gd name="T138" fmla="*/ 273 h 27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3" h="273">
                    <a:moveTo>
                      <a:pt x="273" y="0"/>
                    </a:moveTo>
                    <a:lnTo>
                      <a:pt x="266" y="4"/>
                    </a:lnTo>
                    <a:lnTo>
                      <a:pt x="259" y="9"/>
                    </a:lnTo>
                    <a:lnTo>
                      <a:pt x="252" y="11"/>
                    </a:lnTo>
                    <a:lnTo>
                      <a:pt x="245" y="14"/>
                    </a:lnTo>
                    <a:lnTo>
                      <a:pt x="238" y="16"/>
                    </a:lnTo>
                    <a:lnTo>
                      <a:pt x="230" y="18"/>
                    </a:lnTo>
                    <a:lnTo>
                      <a:pt x="223" y="20"/>
                    </a:lnTo>
                    <a:lnTo>
                      <a:pt x="216" y="22"/>
                    </a:lnTo>
                    <a:lnTo>
                      <a:pt x="220" y="66"/>
                    </a:lnTo>
                    <a:lnTo>
                      <a:pt x="232" y="116"/>
                    </a:lnTo>
                    <a:lnTo>
                      <a:pt x="246" y="164"/>
                    </a:lnTo>
                    <a:lnTo>
                      <a:pt x="257" y="206"/>
                    </a:lnTo>
                    <a:lnTo>
                      <a:pt x="227" y="220"/>
                    </a:lnTo>
                    <a:lnTo>
                      <a:pt x="195" y="223"/>
                    </a:lnTo>
                    <a:lnTo>
                      <a:pt x="162" y="223"/>
                    </a:lnTo>
                    <a:lnTo>
                      <a:pt x="130" y="218"/>
                    </a:lnTo>
                    <a:lnTo>
                      <a:pt x="96" y="213"/>
                    </a:lnTo>
                    <a:lnTo>
                      <a:pt x="64" y="209"/>
                    </a:lnTo>
                    <a:lnTo>
                      <a:pt x="32" y="209"/>
                    </a:lnTo>
                    <a:lnTo>
                      <a:pt x="0" y="215"/>
                    </a:lnTo>
                    <a:lnTo>
                      <a:pt x="18" y="216"/>
                    </a:lnTo>
                    <a:lnTo>
                      <a:pt x="36" y="220"/>
                    </a:lnTo>
                    <a:lnTo>
                      <a:pt x="53" y="223"/>
                    </a:lnTo>
                    <a:lnTo>
                      <a:pt x="71" y="229"/>
                    </a:lnTo>
                    <a:lnTo>
                      <a:pt x="89" y="236"/>
                    </a:lnTo>
                    <a:lnTo>
                      <a:pt x="109" y="241"/>
                    </a:lnTo>
                    <a:lnTo>
                      <a:pt x="127" y="248"/>
                    </a:lnTo>
                    <a:lnTo>
                      <a:pt x="146" y="254"/>
                    </a:lnTo>
                    <a:lnTo>
                      <a:pt x="164" y="261"/>
                    </a:lnTo>
                    <a:lnTo>
                      <a:pt x="184" y="266"/>
                    </a:lnTo>
                    <a:lnTo>
                      <a:pt x="202" y="270"/>
                    </a:lnTo>
                    <a:lnTo>
                      <a:pt x="221" y="272"/>
                    </a:lnTo>
                    <a:lnTo>
                      <a:pt x="239" y="273"/>
                    </a:lnTo>
                    <a:lnTo>
                      <a:pt x="257" y="272"/>
                    </a:lnTo>
                    <a:lnTo>
                      <a:pt x="275" y="268"/>
                    </a:lnTo>
                    <a:lnTo>
                      <a:pt x="293" y="263"/>
                    </a:lnTo>
                    <a:lnTo>
                      <a:pt x="289" y="236"/>
                    </a:lnTo>
                    <a:lnTo>
                      <a:pt x="282" y="204"/>
                    </a:lnTo>
                    <a:lnTo>
                      <a:pt x="272" y="168"/>
                    </a:lnTo>
                    <a:lnTo>
                      <a:pt x="263" y="131"/>
                    </a:lnTo>
                    <a:lnTo>
                      <a:pt x="255" y="95"/>
                    </a:lnTo>
                    <a:lnTo>
                      <a:pt x="254" y="59"/>
                    </a:lnTo>
                    <a:lnTo>
                      <a:pt x="259" y="27"/>
                    </a:lnTo>
                    <a:lnTo>
                      <a:pt x="273" y="0"/>
                    </a:lnTo>
                    <a:close/>
                  </a:path>
                </a:pathLst>
              </a:custGeom>
              <a:solidFill>
                <a:srgbClr val="000000"/>
              </a:solidFill>
              <a:ln w="9525">
                <a:noFill/>
                <a:round/>
                <a:headEnd/>
                <a:tailEnd/>
              </a:ln>
            </p:spPr>
            <p:txBody>
              <a:bodyPr/>
              <a:lstStyle/>
              <a:p>
                <a:endParaRPr lang="en-US"/>
              </a:p>
            </p:txBody>
          </p:sp>
          <p:sp>
            <p:nvSpPr>
              <p:cNvPr id="40075" name="Freeform 859"/>
              <p:cNvSpPr>
                <a:spLocks/>
              </p:cNvSpPr>
              <p:nvPr/>
            </p:nvSpPr>
            <p:spPr bwMode="auto">
              <a:xfrm>
                <a:off x="3692" y="1014"/>
                <a:ext cx="345" cy="220"/>
              </a:xfrm>
              <a:custGeom>
                <a:avLst/>
                <a:gdLst>
                  <a:gd name="T0" fmla="*/ 345 w 345"/>
                  <a:gd name="T1" fmla="*/ 201 h 220"/>
                  <a:gd name="T2" fmla="*/ 334 w 345"/>
                  <a:gd name="T3" fmla="*/ 159 h 220"/>
                  <a:gd name="T4" fmla="*/ 320 w 345"/>
                  <a:gd name="T5" fmla="*/ 111 h 220"/>
                  <a:gd name="T6" fmla="*/ 308 w 345"/>
                  <a:gd name="T7" fmla="*/ 61 h 220"/>
                  <a:gd name="T8" fmla="*/ 304 w 345"/>
                  <a:gd name="T9" fmla="*/ 17 h 220"/>
                  <a:gd name="T10" fmla="*/ 297 w 345"/>
                  <a:gd name="T11" fmla="*/ 18 h 220"/>
                  <a:gd name="T12" fmla="*/ 288 w 345"/>
                  <a:gd name="T13" fmla="*/ 18 h 220"/>
                  <a:gd name="T14" fmla="*/ 281 w 345"/>
                  <a:gd name="T15" fmla="*/ 18 h 220"/>
                  <a:gd name="T16" fmla="*/ 274 w 345"/>
                  <a:gd name="T17" fmla="*/ 18 h 220"/>
                  <a:gd name="T18" fmla="*/ 265 w 345"/>
                  <a:gd name="T19" fmla="*/ 18 h 220"/>
                  <a:gd name="T20" fmla="*/ 258 w 345"/>
                  <a:gd name="T21" fmla="*/ 17 h 220"/>
                  <a:gd name="T22" fmla="*/ 249 w 345"/>
                  <a:gd name="T23" fmla="*/ 17 h 220"/>
                  <a:gd name="T24" fmla="*/ 242 w 345"/>
                  <a:gd name="T25" fmla="*/ 15 h 220"/>
                  <a:gd name="T26" fmla="*/ 211 w 345"/>
                  <a:gd name="T27" fmla="*/ 15 h 220"/>
                  <a:gd name="T28" fmla="*/ 181 w 345"/>
                  <a:gd name="T29" fmla="*/ 11 h 220"/>
                  <a:gd name="T30" fmla="*/ 149 w 345"/>
                  <a:gd name="T31" fmla="*/ 6 h 220"/>
                  <a:gd name="T32" fmla="*/ 118 w 345"/>
                  <a:gd name="T33" fmla="*/ 2 h 220"/>
                  <a:gd name="T34" fmla="*/ 86 w 345"/>
                  <a:gd name="T35" fmla="*/ 0 h 220"/>
                  <a:gd name="T36" fmla="*/ 57 w 345"/>
                  <a:gd name="T37" fmla="*/ 4 h 220"/>
                  <a:gd name="T38" fmla="*/ 27 w 345"/>
                  <a:gd name="T39" fmla="*/ 13 h 220"/>
                  <a:gd name="T40" fmla="*/ 0 w 345"/>
                  <a:gd name="T41" fmla="*/ 33 h 220"/>
                  <a:gd name="T42" fmla="*/ 6 w 345"/>
                  <a:gd name="T43" fmla="*/ 74 h 220"/>
                  <a:gd name="T44" fmla="*/ 13 w 345"/>
                  <a:gd name="T45" fmla="*/ 126 h 220"/>
                  <a:gd name="T46" fmla="*/ 18 w 345"/>
                  <a:gd name="T47" fmla="*/ 177 h 220"/>
                  <a:gd name="T48" fmla="*/ 23 w 345"/>
                  <a:gd name="T49" fmla="*/ 220 h 220"/>
                  <a:gd name="T50" fmla="*/ 32 w 345"/>
                  <a:gd name="T51" fmla="*/ 217 h 220"/>
                  <a:gd name="T52" fmla="*/ 40 w 345"/>
                  <a:gd name="T53" fmla="*/ 215 h 220"/>
                  <a:gd name="T54" fmla="*/ 48 w 345"/>
                  <a:gd name="T55" fmla="*/ 213 h 220"/>
                  <a:gd name="T56" fmla="*/ 56 w 345"/>
                  <a:gd name="T57" fmla="*/ 211 h 220"/>
                  <a:gd name="T58" fmla="*/ 65 w 345"/>
                  <a:gd name="T59" fmla="*/ 210 h 220"/>
                  <a:gd name="T60" fmla="*/ 72 w 345"/>
                  <a:gd name="T61" fmla="*/ 210 h 220"/>
                  <a:gd name="T62" fmla="*/ 81 w 345"/>
                  <a:gd name="T63" fmla="*/ 210 h 220"/>
                  <a:gd name="T64" fmla="*/ 88 w 345"/>
                  <a:gd name="T65" fmla="*/ 210 h 220"/>
                  <a:gd name="T66" fmla="*/ 120 w 345"/>
                  <a:gd name="T67" fmla="*/ 204 h 220"/>
                  <a:gd name="T68" fmla="*/ 152 w 345"/>
                  <a:gd name="T69" fmla="*/ 204 h 220"/>
                  <a:gd name="T70" fmla="*/ 184 w 345"/>
                  <a:gd name="T71" fmla="*/ 208 h 220"/>
                  <a:gd name="T72" fmla="*/ 218 w 345"/>
                  <a:gd name="T73" fmla="*/ 213 h 220"/>
                  <a:gd name="T74" fmla="*/ 250 w 345"/>
                  <a:gd name="T75" fmla="*/ 218 h 220"/>
                  <a:gd name="T76" fmla="*/ 283 w 345"/>
                  <a:gd name="T77" fmla="*/ 218 h 220"/>
                  <a:gd name="T78" fmla="*/ 315 w 345"/>
                  <a:gd name="T79" fmla="*/ 215 h 220"/>
                  <a:gd name="T80" fmla="*/ 345 w 345"/>
                  <a:gd name="T81" fmla="*/ 201 h 22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45"/>
                  <a:gd name="T124" fmla="*/ 0 h 220"/>
                  <a:gd name="T125" fmla="*/ 345 w 345"/>
                  <a:gd name="T126" fmla="*/ 220 h 22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45" h="220">
                    <a:moveTo>
                      <a:pt x="345" y="201"/>
                    </a:moveTo>
                    <a:lnTo>
                      <a:pt x="334" y="159"/>
                    </a:lnTo>
                    <a:lnTo>
                      <a:pt x="320" y="111"/>
                    </a:lnTo>
                    <a:lnTo>
                      <a:pt x="308" y="61"/>
                    </a:lnTo>
                    <a:lnTo>
                      <a:pt x="304" y="17"/>
                    </a:lnTo>
                    <a:lnTo>
                      <a:pt x="297" y="18"/>
                    </a:lnTo>
                    <a:lnTo>
                      <a:pt x="288" y="18"/>
                    </a:lnTo>
                    <a:lnTo>
                      <a:pt x="281" y="18"/>
                    </a:lnTo>
                    <a:lnTo>
                      <a:pt x="274" y="18"/>
                    </a:lnTo>
                    <a:lnTo>
                      <a:pt x="265" y="18"/>
                    </a:lnTo>
                    <a:lnTo>
                      <a:pt x="258" y="17"/>
                    </a:lnTo>
                    <a:lnTo>
                      <a:pt x="249" y="17"/>
                    </a:lnTo>
                    <a:lnTo>
                      <a:pt x="242" y="15"/>
                    </a:lnTo>
                    <a:lnTo>
                      <a:pt x="211" y="15"/>
                    </a:lnTo>
                    <a:lnTo>
                      <a:pt x="181" y="11"/>
                    </a:lnTo>
                    <a:lnTo>
                      <a:pt x="149" y="6"/>
                    </a:lnTo>
                    <a:lnTo>
                      <a:pt x="118" y="2"/>
                    </a:lnTo>
                    <a:lnTo>
                      <a:pt x="86" y="0"/>
                    </a:lnTo>
                    <a:lnTo>
                      <a:pt x="57" y="4"/>
                    </a:lnTo>
                    <a:lnTo>
                      <a:pt x="27" y="13"/>
                    </a:lnTo>
                    <a:lnTo>
                      <a:pt x="0" y="33"/>
                    </a:lnTo>
                    <a:lnTo>
                      <a:pt x="6" y="74"/>
                    </a:lnTo>
                    <a:lnTo>
                      <a:pt x="13" y="126"/>
                    </a:lnTo>
                    <a:lnTo>
                      <a:pt x="18" y="177"/>
                    </a:lnTo>
                    <a:lnTo>
                      <a:pt x="23" y="220"/>
                    </a:lnTo>
                    <a:lnTo>
                      <a:pt x="32" y="217"/>
                    </a:lnTo>
                    <a:lnTo>
                      <a:pt x="40" y="215"/>
                    </a:lnTo>
                    <a:lnTo>
                      <a:pt x="48" y="213"/>
                    </a:lnTo>
                    <a:lnTo>
                      <a:pt x="56" y="211"/>
                    </a:lnTo>
                    <a:lnTo>
                      <a:pt x="65" y="210"/>
                    </a:lnTo>
                    <a:lnTo>
                      <a:pt x="72" y="210"/>
                    </a:lnTo>
                    <a:lnTo>
                      <a:pt x="81" y="210"/>
                    </a:lnTo>
                    <a:lnTo>
                      <a:pt x="88" y="210"/>
                    </a:lnTo>
                    <a:lnTo>
                      <a:pt x="120" y="204"/>
                    </a:lnTo>
                    <a:lnTo>
                      <a:pt x="152" y="204"/>
                    </a:lnTo>
                    <a:lnTo>
                      <a:pt x="184" y="208"/>
                    </a:lnTo>
                    <a:lnTo>
                      <a:pt x="218" y="213"/>
                    </a:lnTo>
                    <a:lnTo>
                      <a:pt x="250" y="218"/>
                    </a:lnTo>
                    <a:lnTo>
                      <a:pt x="283" y="218"/>
                    </a:lnTo>
                    <a:lnTo>
                      <a:pt x="315" y="215"/>
                    </a:lnTo>
                    <a:lnTo>
                      <a:pt x="345" y="201"/>
                    </a:lnTo>
                    <a:close/>
                  </a:path>
                </a:pathLst>
              </a:custGeom>
              <a:solidFill>
                <a:srgbClr val="FFFFFF"/>
              </a:solidFill>
              <a:ln w="9525">
                <a:noFill/>
                <a:round/>
                <a:headEnd/>
                <a:tailEnd/>
              </a:ln>
            </p:spPr>
            <p:txBody>
              <a:bodyPr/>
              <a:lstStyle/>
              <a:p>
                <a:endParaRPr lang="en-US"/>
              </a:p>
            </p:txBody>
          </p:sp>
          <p:sp>
            <p:nvSpPr>
              <p:cNvPr id="40076" name="Freeform 860"/>
              <p:cNvSpPr>
                <a:spLocks/>
              </p:cNvSpPr>
              <p:nvPr/>
            </p:nvSpPr>
            <p:spPr bwMode="auto">
              <a:xfrm>
                <a:off x="3535" y="866"/>
                <a:ext cx="100" cy="2007"/>
              </a:xfrm>
              <a:custGeom>
                <a:avLst/>
                <a:gdLst>
                  <a:gd name="T0" fmla="*/ 100 w 100"/>
                  <a:gd name="T1" fmla="*/ 50 h 2007"/>
                  <a:gd name="T2" fmla="*/ 96 w 100"/>
                  <a:gd name="T3" fmla="*/ 31 h 2007"/>
                  <a:gd name="T4" fmla="*/ 86 w 100"/>
                  <a:gd name="T5" fmla="*/ 14 h 2007"/>
                  <a:gd name="T6" fmla="*/ 70 w 100"/>
                  <a:gd name="T7" fmla="*/ 4 h 2007"/>
                  <a:gd name="T8" fmla="*/ 50 w 100"/>
                  <a:gd name="T9" fmla="*/ 0 h 2007"/>
                  <a:gd name="T10" fmla="*/ 30 w 100"/>
                  <a:gd name="T11" fmla="*/ 4 h 2007"/>
                  <a:gd name="T12" fmla="*/ 14 w 100"/>
                  <a:gd name="T13" fmla="*/ 14 h 2007"/>
                  <a:gd name="T14" fmla="*/ 3 w 100"/>
                  <a:gd name="T15" fmla="*/ 31 h 2007"/>
                  <a:gd name="T16" fmla="*/ 0 w 100"/>
                  <a:gd name="T17" fmla="*/ 50 h 2007"/>
                  <a:gd name="T18" fmla="*/ 3 w 100"/>
                  <a:gd name="T19" fmla="*/ 68 h 2007"/>
                  <a:gd name="T20" fmla="*/ 11 w 100"/>
                  <a:gd name="T21" fmla="*/ 82 h 2007"/>
                  <a:gd name="T22" fmla="*/ 23 w 100"/>
                  <a:gd name="T23" fmla="*/ 93 h 2007"/>
                  <a:gd name="T24" fmla="*/ 39 w 100"/>
                  <a:gd name="T25" fmla="*/ 100 h 2007"/>
                  <a:gd name="T26" fmla="*/ 39 w 100"/>
                  <a:gd name="T27" fmla="*/ 1999 h 2007"/>
                  <a:gd name="T28" fmla="*/ 70 w 100"/>
                  <a:gd name="T29" fmla="*/ 2007 h 2007"/>
                  <a:gd name="T30" fmla="*/ 70 w 100"/>
                  <a:gd name="T31" fmla="*/ 97 h 2007"/>
                  <a:gd name="T32" fmla="*/ 82 w 100"/>
                  <a:gd name="T33" fmla="*/ 89 h 2007"/>
                  <a:gd name="T34" fmla="*/ 91 w 100"/>
                  <a:gd name="T35" fmla="*/ 79 h 2007"/>
                  <a:gd name="T36" fmla="*/ 98 w 100"/>
                  <a:gd name="T37" fmla="*/ 66 h 2007"/>
                  <a:gd name="T38" fmla="*/ 100 w 100"/>
                  <a:gd name="T39" fmla="*/ 50 h 200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00"/>
                  <a:gd name="T61" fmla="*/ 0 h 2007"/>
                  <a:gd name="T62" fmla="*/ 100 w 100"/>
                  <a:gd name="T63" fmla="*/ 2007 h 200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00" h="2007">
                    <a:moveTo>
                      <a:pt x="100" y="50"/>
                    </a:moveTo>
                    <a:lnTo>
                      <a:pt x="96" y="31"/>
                    </a:lnTo>
                    <a:lnTo>
                      <a:pt x="86" y="14"/>
                    </a:lnTo>
                    <a:lnTo>
                      <a:pt x="70" y="4"/>
                    </a:lnTo>
                    <a:lnTo>
                      <a:pt x="50" y="0"/>
                    </a:lnTo>
                    <a:lnTo>
                      <a:pt x="30" y="4"/>
                    </a:lnTo>
                    <a:lnTo>
                      <a:pt x="14" y="14"/>
                    </a:lnTo>
                    <a:lnTo>
                      <a:pt x="3" y="31"/>
                    </a:lnTo>
                    <a:lnTo>
                      <a:pt x="0" y="50"/>
                    </a:lnTo>
                    <a:lnTo>
                      <a:pt x="3" y="68"/>
                    </a:lnTo>
                    <a:lnTo>
                      <a:pt x="11" y="82"/>
                    </a:lnTo>
                    <a:lnTo>
                      <a:pt x="23" y="93"/>
                    </a:lnTo>
                    <a:lnTo>
                      <a:pt x="39" y="100"/>
                    </a:lnTo>
                    <a:lnTo>
                      <a:pt x="39" y="1999"/>
                    </a:lnTo>
                    <a:lnTo>
                      <a:pt x="70" y="2007"/>
                    </a:lnTo>
                    <a:lnTo>
                      <a:pt x="70" y="97"/>
                    </a:lnTo>
                    <a:lnTo>
                      <a:pt x="82" y="89"/>
                    </a:lnTo>
                    <a:lnTo>
                      <a:pt x="91" y="79"/>
                    </a:lnTo>
                    <a:lnTo>
                      <a:pt x="98" y="66"/>
                    </a:lnTo>
                    <a:lnTo>
                      <a:pt x="100" y="50"/>
                    </a:lnTo>
                    <a:close/>
                  </a:path>
                </a:pathLst>
              </a:custGeom>
              <a:solidFill>
                <a:srgbClr val="000000"/>
              </a:solidFill>
              <a:ln w="9525">
                <a:noFill/>
                <a:round/>
                <a:headEnd/>
                <a:tailEnd/>
              </a:ln>
            </p:spPr>
            <p:txBody>
              <a:bodyPr/>
              <a:lstStyle/>
              <a:p>
                <a:endParaRPr lang="en-US"/>
              </a:p>
            </p:txBody>
          </p:sp>
          <p:sp>
            <p:nvSpPr>
              <p:cNvPr id="40077" name="Rectangle 861"/>
              <p:cNvSpPr>
                <a:spLocks noChangeArrowheads="1"/>
              </p:cNvSpPr>
              <p:nvPr/>
            </p:nvSpPr>
            <p:spPr bwMode="auto">
              <a:xfrm>
                <a:off x="1520" y="2655"/>
                <a:ext cx="2800" cy="53"/>
              </a:xfrm>
              <a:prstGeom prst="rect">
                <a:avLst/>
              </a:prstGeom>
              <a:solidFill>
                <a:srgbClr val="000000"/>
              </a:solidFill>
              <a:ln w="9525">
                <a:noFill/>
                <a:miter lim="800000"/>
                <a:headEnd/>
                <a:tailEnd/>
              </a:ln>
            </p:spPr>
            <p:txBody>
              <a:bodyPr/>
              <a:lstStyle/>
              <a:p>
                <a:endParaRPr lang="en-US" sz="2400">
                  <a:solidFill>
                    <a:schemeClr val="tx2"/>
                  </a:solidFill>
                  <a:latin typeface="Tahoma" pitchFamily="34" charset="0"/>
                </a:endParaRPr>
              </a:p>
            </p:txBody>
          </p:sp>
          <p:sp>
            <p:nvSpPr>
              <p:cNvPr id="40078" name="Rectangle 862"/>
              <p:cNvSpPr>
                <a:spLocks noChangeArrowheads="1"/>
              </p:cNvSpPr>
              <p:nvPr/>
            </p:nvSpPr>
            <p:spPr bwMode="auto">
              <a:xfrm>
                <a:off x="2357" y="2049"/>
                <a:ext cx="18" cy="597"/>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079" name="Rectangle 863"/>
              <p:cNvSpPr>
                <a:spLocks noChangeArrowheads="1"/>
              </p:cNvSpPr>
              <p:nvPr/>
            </p:nvSpPr>
            <p:spPr bwMode="auto">
              <a:xfrm>
                <a:off x="2879" y="2049"/>
                <a:ext cx="16" cy="597"/>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080" name="Rectangle 864"/>
              <p:cNvSpPr>
                <a:spLocks noChangeArrowheads="1"/>
              </p:cNvSpPr>
              <p:nvPr/>
            </p:nvSpPr>
            <p:spPr bwMode="auto">
              <a:xfrm>
                <a:off x="1883" y="2053"/>
                <a:ext cx="18" cy="468"/>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081" name="Rectangle 865"/>
              <p:cNvSpPr>
                <a:spLocks noChangeArrowheads="1"/>
              </p:cNvSpPr>
              <p:nvPr/>
            </p:nvSpPr>
            <p:spPr bwMode="auto">
              <a:xfrm>
                <a:off x="3583" y="2049"/>
                <a:ext cx="18" cy="597"/>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082" name="Rectangle 866"/>
              <p:cNvSpPr>
                <a:spLocks noChangeArrowheads="1"/>
              </p:cNvSpPr>
              <p:nvPr/>
            </p:nvSpPr>
            <p:spPr bwMode="auto">
              <a:xfrm>
                <a:off x="4075" y="2049"/>
                <a:ext cx="18" cy="597"/>
              </a:xfrm>
              <a:prstGeom prst="rect">
                <a:avLst/>
              </a:prstGeom>
              <a:solidFill>
                <a:srgbClr val="CCCCCC"/>
              </a:solidFill>
              <a:ln w="9525">
                <a:noFill/>
                <a:miter lim="800000"/>
                <a:headEnd/>
                <a:tailEnd/>
              </a:ln>
            </p:spPr>
            <p:txBody>
              <a:bodyPr/>
              <a:lstStyle/>
              <a:p>
                <a:endParaRPr lang="en-US" sz="2400">
                  <a:solidFill>
                    <a:schemeClr val="tx2"/>
                  </a:solidFill>
                  <a:latin typeface="Tahoma" pitchFamily="34" charset="0"/>
                </a:endParaRPr>
              </a:p>
            </p:txBody>
          </p:sp>
          <p:sp>
            <p:nvSpPr>
              <p:cNvPr id="40083" name="Text Box 867"/>
              <p:cNvSpPr txBox="1">
                <a:spLocks noChangeArrowheads="1"/>
              </p:cNvSpPr>
              <p:nvPr/>
            </p:nvSpPr>
            <p:spPr bwMode="auto">
              <a:xfrm>
                <a:off x="1631" y="3101"/>
                <a:ext cx="2546" cy="2230"/>
              </a:xfrm>
              <a:prstGeom prst="rect">
                <a:avLst/>
              </a:prstGeom>
              <a:noFill/>
              <a:ln w="9525">
                <a:noFill/>
                <a:miter lim="800000"/>
                <a:headEnd/>
                <a:tailEnd/>
              </a:ln>
            </p:spPr>
            <p:txBody>
              <a:bodyPr>
                <a:spAutoFit/>
              </a:bodyPr>
              <a:lstStyle/>
              <a:p>
                <a:pPr algn="ctr">
                  <a:spcBef>
                    <a:spcPct val="50000"/>
                  </a:spcBef>
                </a:pPr>
                <a:r>
                  <a:rPr lang="en-US" sz="1000" b="1">
                    <a:latin typeface="Book Antiqua" pitchFamily="18" charset="0"/>
                  </a:rPr>
                  <a:t>County Social Services</a:t>
                </a:r>
              </a:p>
            </p:txBody>
          </p:sp>
        </p:grpSp>
        <p:grpSp>
          <p:nvGrpSpPr>
            <p:cNvPr id="39955" name="Group 869"/>
            <p:cNvGrpSpPr>
              <a:grpSpLocks/>
            </p:cNvGrpSpPr>
            <p:nvPr/>
          </p:nvGrpSpPr>
          <p:grpSpPr bwMode="auto">
            <a:xfrm>
              <a:off x="533400" y="2971800"/>
              <a:ext cx="2066925" cy="1447800"/>
              <a:chOff x="336" y="1872"/>
              <a:chExt cx="1302" cy="912"/>
            </a:xfrm>
          </p:grpSpPr>
          <p:grpSp>
            <p:nvGrpSpPr>
              <p:cNvPr id="39956" name="Group 870"/>
              <p:cNvGrpSpPr>
                <a:grpSpLocks/>
              </p:cNvGrpSpPr>
              <p:nvPr/>
            </p:nvGrpSpPr>
            <p:grpSpPr bwMode="auto">
              <a:xfrm>
                <a:off x="336" y="1872"/>
                <a:ext cx="446" cy="708"/>
                <a:chOff x="2485" y="1488"/>
                <a:chExt cx="725" cy="1152"/>
              </a:xfrm>
            </p:grpSpPr>
            <p:sp>
              <p:nvSpPr>
                <p:cNvPr id="39983" name="AutoShape 871"/>
                <p:cNvSpPr>
                  <a:spLocks noChangeAspect="1" noChangeArrowheads="1" noTextEdit="1"/>
                </p:cNvSpPr>
                <p:nvPr/>
              </p:nvSpPr>
              <p:spPr bwMode="auto">
                <a:xfrm>
                  <a:off x="2485" y="1587"/>
                  <a:ext cx="725" cy="1053"/>
                </a:xfrm>
                <a:prstGeom prst="rect">
                  <a:avLst/>
                </a:prstGeom>
                <a:noFill/>
                <a:ln w="9525">
                  <a:noFill/>
                  <a:miter lim="800000"/>
                  <a:headEnd/>
                  <a:tailEnd/>
                </a:ln>
              </p:spPr>
              <p:txBody>
                <a:bodyPr/>
                <a:lstStyle/>
                <a:p>
                  <a:endParaRPr lang="en-US"/>
                </a:p>
              </p:txBody>
            </p:sp>
            <p:sp>
              <p:nvSpPr>
                <p:cNvPr id="39984" name="Freeform 872"/>
                <p:cNvSpPr>
                  <a:spLocks/>
                </p:cNvSpPr>
                <p:nvPr/>
              </p:nvSpPr>
              <p:spPr bwMode="auto">
                <a:xfrm>
                  <a:off x="2844" y="2150"/>
                  <a:ext cx="324" cy="394"/>
                </a:xfrm>
                <a:custGeom>
                  <a:avLst/>
                  <a:gdLst>
                    <a:gd name="T0" fmla="*/ 0 w 704"/>
                    <a:gd name="T1" fmla="*/ 0 h 859"/>
                    <a:gd name="T2" fmla="*/ 0 w 704"/>
                    <a:gd name="T3" fmla="*/ 0 h 859"/>
                    <a:gd name="T4" fmla="*/ 0 w 704"/>
                    <a:gd name="T5" fmla="*/ 0 h 859"/>
                    <a:gd name="T6" fmla="*/ 0 w 704"/>
                    <a:gd name="T7" fmla="*/ 0 h 859"/>
                    <a:gd name="T8" fmla="*/ 0 w 704"/>
                    <a:gd name="T9" fmla="*/ 0 h 859"/>
                    <a:gd name="T10" fmla="*/ 0 w 704"/>
                    <a:gd name="T11" fmla="*/ 0 h 859"/>
                    <a:gd name="T12" fmla="*/ 0 w 704"/>
                    <a:gd name="T13" fmla="*/ 0 h 859"/>
                    <a:gd name="T14" fmla="*/ 0 w 704"/>
                    <a:gd name="T15" fmla="*/ 0 h 859"/>
                    <a:gd name="T16" fmla="*/ 0 w 704"/>
                    <a:gd name="T17" fmla="*/ 0 h 859"/>
                    <a:gd name="T18" fmla="*/ 0 w 704"/>
                    <a:gd name="T19" fmla="*/ 0 h 859"/>
                    <a:gd name="T20" fmla="*/ 0 w 704"/>
                    <a:gd name="T21" fmla="*/ 0 h 859"/>
                    <a:gd name="T22" fmla="*/ 0 w 704"/>
                    <a:gd name="T23" fmla="*/ 0 h 859"/>
                    <a:gd name="T24" fmla="*/ 0 w 704"/>
                    <a:gd name="T25" fmla="*/ 0 h 859"/>
                    <a:gd name="T26" fmla="*/ 0 w 704"/>
                    <a:gd name="T27" fmla="*/ 0 h 859"/>
                    <a:gd name="T28" fmla="*/ 0 w 704"/>
                    <a:gd name="T29" fmla="*/ 0 h 859"/>
                    <a:gd name="T30" fmla="*/ 0 w 704"/>
                    <a:gd name="T31" fmla="*/ 0 h 859"/>
                    <a:gd name="T32" fmla="*/ 0 w 704"/>
                    <a:gd name="T33" fmla="*/ 0 h 859"/>
                    <a:gd name="T34" fmla="*/ 0 w 704"/>
                    <a:gd name="T35" fmla="*/ 0 h 859"/>
                    <a:gd name="T36" fmla="*/ 0 w 704"/>
                    <a:gd name="T37" fmla="*/ 0 h 859"/>
                    <a:gd name="T38" fmla="*/ 0 w 704"/>
                    <a:gd name="T39" fmla="*/ 0 h 859"/>
                    <a:gd name="T40" fmla="*/ 0 w 704"/>
                    <a:gd name="T41" fmla="*/ 0 h 859"/>
                    <a:gd name="T42" fmla="*/ 0 w 704"/>
                    <a:gd name="T43" fmla="*/ 0 h 859"/>
                    <a:gd name="T44" fmla="*/ 0 w 704"/>
                    <a:gd name="T45" fmla="*/ 0 h 859"/>
                    <a:gd name="T46" fmla="*/ 0 w 704"/>
                    <a:gd name="T47" fmla="*/ 0 h 859"/>
                    <a:gd name="T48" fmla="*/ 0 w 704"/>
                    <a:gd name="T49" fmla="*/ 0 h 859"/>
                    <a:gd name="T50" fmla="*/ 0 w 704"/>
                    <a:gd name="T51" fmla="*/ 0 h 859"/>
                    <a:gd name="T52" fmla="*/ 0 w 704"/>
                    <a:gd name="T53" fmla="*/ 0 h 859"/>
                    <a:gd name="T54" fmla="*/ 0 w 704"/>
                    <a:gd name="T55" fmla="*/ 0 h 859"/>
                    <a:gd name="T56" fmla="*/ 0 w 704"/>
                    <a:gd name="T57" fmla="*/ 0 h 859"/>
                    <a:gd name="T58" fmla="*/ 0 w 704"/>
                    <a:gd name="T59" fmla="*/ 0 h 859"/>
                    <a:gd name="T60" fmla="*/ 0 w 704"/>
                    <a:gd name="T61" fmla="*/ 0 h 859"/>
                    <a:gd name="T62" fmla="*/ 0 w 704"/>
                    <a:gd name="T63" fmla="*/ 0 h 859"/>
                    <a:gd name="T64" fmla="*/ 0 w 704"/>
                    <a:gd name="T65" fmla="*/ 0 h 859"/>
                    <a:gd name="T66" fmla="*/ 0 w 704"/>
                    <a:gd name="T67" fmla="*/ 0 h 859"/>
                    <a:gd name="T68" fmla="*/ 0 w 704"/>
                    <a:gd name="T69" fmla="*/ 0 h 859"/>
                    <a:gd name="T70" fmla="*/ 0 w 704"/>
                    <a:gd name="T71" fmla="*/ 0 h 859"/>
                    <a:gd name="T72" fmla="*/ 0 w 704"/>
                    <a:gd name="T73" fmla="*/ 0 h 859"/>
                    <a:gd name="T74" fmla="*/ 0 w 704"/>
                    <a:gd name="T75" fmla="*/ 0 h 859"/>
                    <a:gd name="T76" fmla="*/ 0 w 704"/>
                    <a:gd name="T77" fmla="*/ 0 h 859"/>
                    <a:gd name="T78" fmla="*/ 0 w 704"/>
                    <a:gd name="T79" fmla="*/ 0 h 859"/>
                    <a:gd name="T80" fmla="*/ 0 w 704"/>
                    <a:gd name="T81" fmla="*/ 0 h 859"/>
                    <a:gd name="T82" fmla="*/ 0 w 704"/>
                    <a:gd name="T83" fmla="*/ 0 h 859"/>
                    <a:gd name="T84" fmla="*/ 0 w 704"/>
                    <a:gd name="T85" fmla="*/ 0 h 859"/>
                    <a:gd name="T86" fmla="*/ 0 w 704"/>
                    <a:gd name="T87" fmla="*/ 0 h 859"/>
                    <a:gd name="T88" fmla="*/ 0 w 704"/>
                    <a:gd name="T89" fmla="*/ 0 h 859"/>
                    <a:gd name="T90" fmla="*/ 0 w 704"/>
                    <a:gd name="T91" fmla="*/ 0 h 859"/>
                    <a:gd name="T92" fmla="*/ 0 w 704"/>
                    <a:gd name="T93" fmla="*/ 0 h 859"/>
                    <a:gd name="T94" fmla="*/ 0 w 704"/>
                    <a:gd name="T95" fmla="*/ 0 h 859"/>
                    <a:gd name="T96" fmla="*/ 0 w 704"/>
                    <a:gd name="T97" fmla="*/ 0 h 859"/>
                    <a:gd name="T98" fmla="*/ 0 w 704"/>
                    <a:gd name="T99" fmla="*/ 0 h 859"/>
                    <a:gd name="T100" fmla="*/ 0 w 704"/>
                    <a:gd name="T101" fmla="*/ 0 h 859"/>
                    <a:gd name="T102" fmla="*/ 0 w 704"/>
                    <a:gd name="T103" fmla="*/ 0 h 859"/>
                    <a:gd name="T104" fmla="*/ 0 w 704"/>
                    <a:gd name="T105" fmla="*/ 0 h 859"/>
                    <a:gd name="T106" fmla="*/ 0 w 704"/>
                    <a:gd name="T107" fmla="*/ 0 h 859"/>
                    <a:gd name="T108" fmla="*/ 0 w 704"/>
                    <a:gd name="T109" fmla="*/ 0 h 859"/>
                    <a:gd name="T110" fmla="*/ 0 w 704"/>
                    <a:gd name="T111" fmla="*/ 0 h 859"/>
                    <a:gd name="T112" fmla="*/ 0 w 704"/>
                    <a:gd name="T113" fmla="*/ 0 h 859"/>
                    <a:gd name="T114" fmla="*/ 0 w 704"/>
                    <a:gd name="T115" fmla="*/ 0 h 859"/>
                    <a:gd name="T116" fmla="*/ 0 w 704"/>
                    <a:gd name="T117" fmla="*/ 0 h 859"/>
                    <a:gd name="T118" fmla="*/ 0 w 704"/>
                    <a:gd name="T119" fmla="*/ 0 h 859"/>
                    <a:gd name="T120" fmla="*/ 0 w 704"/>
                    <a:gd name="T121" fmla="*/ 0 h 859"/>
                    <a:gd name="T122" fmla="*/ 0 w 704"/>
                    <a:gd name="T123" fmla="*/ 0 h 85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04"/>
                    <a:gd name="T187" fmla="*/ 0 h 859"/>
                    <a:gd name="T188" fmla="*/ 704 w 704"/>
                    <a:gd name="T189" fmla="*/ 859 h 85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04" h="859">
                      <a:moveTo>
                        <a:pt x="691" y="346"/>
                      </a:moveTo>
                      <a:lnTo>
                        <a:pt x="625" y="348"/>
                      </a:lnTo>
                      <a:lnTo>
                        <a:pt x="627" y="354"/>
                      </a:lnTo>
                      <a:lnTo>
                        <a:pt x="629" y="361"/>
                      </a:lnTo>
                      <a:lnTo>
                        <a:pt x="630" y="368"/>
                      </a:lnTo>
                      <a:lnTo>
                        <a:pt x="631" y="374"/>
                      </a:lnTo>
                      <a:lnTo>
                        <a:pt x="637" y="410"/>
                      </a:lnTo>
                      <a:lnTo>
                        <a:pt x="640" y="447"/>
                      </a:lnTo>
                      <a:lnTo>
                        <a:pt x="639" y="483"/>
                      </a:lnTo>
                      <a:lnTo>
                        <a:pt x="637" y="519"/>
                      </a:lnTo>
                      <a:lnTo>
                        <a:pt x="631" y="552"/>
                      </a:lnTo>
                      <a:lnTo>
                        <a:pt x="623" y="584"/>
                      </a:lnTo>
                      <a:lnTo>
                        <a:pt x="613" y="616"/>
                      </a:lnTo>
                      <a:lnTo>
                        <a:pt x="600" y="645"/>
                      </a:lnTo>
                      <a:lnTo>
                        <a:pt x="585" y="672"/>
                      </a:lnTo>
                      <a:lnTo>
                        <a:pt x="568" y="697"/>
                      </a:lnTo>
                      <a:lnTo>
                        <a:pt x="548" y="720"/>
                      </a:lnTo>
                      <a:lnTo>
                        <a:pt x="526" y="740"/>
                      </a:lnTo>
                      <a:lnTo>
                        <a:pt x="503" y="757"/>
                      </a:lnTo>
                      <a:lnTo>
                        <a:pt x="479" y="771"/>
                      </a:lnTo>
                      <a:lnTo>
                        <a:pt x="451" y="783"/>
                      </a:lnTo>
                      <a:lnTo>
                        <a:pt x="424" y="789"/>
                      </a:lnTo>
                      <a:lnTo>
                        <a:pt x="412" y="792"/>
                      </a:lnTo>
                      <a:lnTo>
                        <a:pt x="401" y="793"/>
                      </a:lnTo>
                      <a:lnTo>
                        <a:pt x="388" y="794"/>
                      </a:lnTo>
                      <a:lnTo>
                        <a:pt x="376" y="794"/>
                      </a:lnTo>
                      <a:lnTo>
                        <a:pt x="365" y="794"/>
                      </a:lnTo>
                      <a:lnTo>
                        <a:pt x="353" y="793"/>
                      </a:lnTo>
                      <a:lnTo>
                        <a:pt x="342" y="791"/>
                      </a:lnTo>
                      <a:lnTo>
                        <a:pt x="329" y="788"/>
                      </a:lnTo>
                      <a:lnTo>
                        <a:pt x="318" y="786"/>
                      </a:lnTo>
                      <a:lnTo>
                        <a:pt x="306" y="783"/>
                      </a:lnTo>
                      <a:lnTo>
                        <a:pt x="295" y="778"/>
                      </a:lnTo>
                      <a:lnTo>
                        <a:pt x="283" y="773"/>
                      </a:lnTo>
                      <a:lnTo>
                        <a:pt x="272" y="768"/>
                      </a:lnTo>
                      <a:lnTo>
                        <a:pt x="260" y="762"/>
                      </a:lnTo>
                      <a:lnTo>
                        <a:pt x="250" y="755"/>
                      </a:lnTo>
                      <a:lnTo>
                        <a:pt x="238" y="748"/>
                      </a:lnTo>
                      <a:lnTo>
                        <a:pt x="208" y="726"/>
                      </a:lnTo>
                      <a:lnTo>
                        <a:pt x="180" y="700"/>
                      </a:lnTo>
                      <a:lnTo>
                        <a:pt x="155" y="671"/>
                      </a:lnTo>
                      <a:lnTo>
                        <a:pt x="132" y="639"/>
                      </a:lnTo>
                      <a:lnTo>
                        <a:pt x="112" y="603"/>
                      </a:lnTo>
                      <a:lnTo>
                        <a:pt x="95" y="566"/>
                      </a:lnTo>
                      <a:lnTo>
                        <a:pt x="82" y="527"/>
                      </a:lnTo>
                      <a:lnTo>
                        <a:pt x="72" y="485"/>
                      </a:lnTo>
                      <a:lnTo>
                        <a:pt x="66" y="449"/>
                      </a:lnTo>
                      <a:lnTo>
                        <a:pt x="63" y="412"/>
                      </a:lnTo>
                      <a:lnTo>
                        <a:pt x="64" y="376"/>
                      </a:lnTo>
                      <a:lnTo>
                        <a:pt x="66" y="340"/>
                      </a:lnTo>
                      <a:lnTo>
                        <a:pt x="72" y="307"/>
                      </a:lnTo>
                      <a:lnTo>
                        <a:pt x="80" y="275"/>
                      </a:lnTo>
                      <a:lnTo>
                        <a:pt x="91" y="243"/>
                      </a:lnTo>
                      <a:lnTo>
                        <a:pt x="103" y="214"/>
                      </a:lnTo>
                      <a:lnTo>
                        <a:pt x="118" y="187"/>
                      </a:lnTo>
                      <a:lnTo>
                        <a:pt x="136" y="162"/>
                      </a:lnTo>
                      <a:lnTo>
                        <a:pt x="155" y="139"/>
                      </a:lnTo>
                      <a:lnTo>
                        <a:pt x="177" y="119"/>
                      </a:lnTo>
                      <a:lnTo>
                        <a:pt x="200" y="102"/>
                      </a:lnTo>
                      <a:lnTo>
                        <a:pt x="224" y="87"/>
                      </a:lnTo>
                      <a:lnTo>
                        <a:pt x="252" y="76"/>
                      </a:lnTo>
                      <a:lnTo>
                        <a:pt x="280" y="68"/>
                      </a:lnTo>
                      <a:lnTo>
                        <a:pt x="291" y="66"/>
                      </a:lnTo>
                      <a:lnTo>
                        <a:pt x="303" y="65"/>
                      </a:lnTo>
                      <a:lnTo>
                        <a:pt x="315" y="65"/>
                      </a:lnTo>
                      <a:lnTo>
                        <a:pt x="327" y="65"/>
                      </a:lnTo>
                      <a:lnTo>
                        <a:pt x="338" y="65"/>
                      </a:lnTo>
                      <a:lnTo>
                        <a:pt x="350" y="66"/>
                      </a:lnTo>
                      <a:lnTo>
                        <a:pt x="361" y="68"/>
                      </a:lnTo>
                      <a:lnTo>
                        <a:pt x="374" y="70"/>
                      </a:lnTo>
                      <a:lnTo>
                        <a:pt x="386" y="73"/>
                      </a:lnTo>
                      <a:lnTo>
                        <a:pt x="397" y="76"/>
                      </a:lnTo>
                      <a:lnTo>
                        <a:pt x="409" y="81"/>
                      </a:lnTo>
                      <a:lnTo>
                        <a:pt x="420" y="86"/>
                      </a:lnTo>
                      <a:lnTo>
                        <a:pt x="432" y="90"/>
                      </a:lnTo>
                      <a:lnTo>
                        <a:pt x="443" y="96"/>
                      </a:lnTo>
                      <a:lnTo>
                        <a:pt x="454" y="103"/>
                      </a:lnTo>
                      <a:lnTo>
                        <a:pt x="465" y="110"/>
                      </a:lnTo>
                      <a:lnTo>
                        <a:pt x="493" y="131"/>
                      </a:lnTo>
                      <a:lnTo>
                        <a:pt x="519" y="155"/>
                      </a:lnTo>
                      <a:lnTo>
                        <a:pt x="542" y="181"/>
                      </a:lnTo>
                      <a:lnTo>
                        <a:pt x="564" y="210"/>
                      </a:lnTo>
                      <a:lnTo>
                        <a:pt x="584" y="242"/>
                      </a:lnTo>
                      <a:lnTo>
                        <a:pt x="600" y="276"/>
                      </a:lnTo>
                      <a:lnTo>
                        <a:pt x="614" y="311"/>
                      </a:lnTo>
                      <a:lnTo>
                        <a:pt x="625" y="348"/>
                      </a:lnTo>
                      <a:lnTo>
                        <a:pt x="691" y="348"/>
                      </a:lnTo>
                      <a:lnTo>
                        <a:pt x="685" y="325"/>
                      </a:lnTo>
                      <a:lnTo>
                        <a:pt x="678" y="303"/>
                      </a:lnTo>
                      <a:lnTo>
                        <a:pt x="672" y="282"/>
                      </a:lnTo>
                      <a:lnTo>
                        <a:pt x="662" y="260"/>
                      </a:lnTo>
                      <a:lnTo>
                        <a:pt x="653" y="239"/>
                      </a:lnTo>
                      <a:lnTo>
                        <a:pt x="644" y="218"/>
                      </a:lnTo>
                      <a:lnTo>
                        <a:pt x="632" y="199"/>
                      </a:lnTo>
                      <a:lnTo>
                        <a:pt x="621" y="180"/>
                      </a:lnTo>
                      <a:lnTo>
                        <a:pt x="608" y="162"/>
                      </a:lnTo>
                      <a:lnTo>
                        <a:pt x="594" y="144"/>
                      </a:lnTo>
                      <a:lnTo>
                        <a:pt x="580" y="127"/>
                      </a:lnTo>
                      <a:lnTo>
                        <a:pt x="567" y="111"/>
                      </a:lnTo>
                      <a:lnTo>
                        <a:pt x="550" y="96"/>
                      </a:lnTo>
                      <a:lnTo>
                        <a:pt x="534" y="82"/>
                      </a:lnTo>
                      <a:lnTo>
                        <a:pt x="518" y="70"/>
                      </a:lnTo>
                      <a:lnTo>
                        <a:pt x="501" y="57"/>
                      </a:lnTo>
                      <a:lnTo>
                        <a:pt x="487" y="48"/>
                      </a:lnTo>
                      <a:lnTo>
                        <a:pt x="473" y="40"/>
                      </a:lnTo>
                      <a:lnTo>
                        <a:pt x="459" y="33"/>
                      </a:lnTo>
                      <a:lnTo>
                        <a:pt x="444" y="26"/>
                      </a:lnTo>
                      <a:lnTo>
                        <a:pt x="431" y="20"/>
                      </a:lnTo>
                      <a:lnTo>
                        <a:pt x="416" y="15"/>
                      </a:lnTo>
                      <a:lnTo>
                        <a:pt x="401" y="11"/>
                      </a:lnTo>
                      <a:lnTo>
                        <a:pt x="386" y="7"/>
                      </a:lnTo>
                      <a:lnTo>
                        <a:pt x="371" y="5"/>
                      </a:lnTo>
                      <a:lnTo>
                        <a:pt x="357" y="3"/>
                      </a:lnTo>
                      <a:lnTo>
                        <a:pt x="342" y="2"/>
                      </a:lnTo>
                      <a:lnTo>
                        <a:pt x="327" y="0"/>
                      </a:lnTo>
                      <a:lnTo>
                        <a:pt x="312" y="0"/>
                      </a:lnTo>
                      <a:lnTo>
                        <a:pt x="297" y="2"/>
                      </a:lnTo>
                      <a:lnTo>
                        <a:pt x="282" y="4"/>
                      </a:lnTo>
                      <a:lnTo>
                        <a:pt x="267" y="6"/>
                      </a:lnTo>
                      <a:lnTo>
                        <a:pt x="232" y="15"/>
                      </a:lnTo>
                      <a:lnTo>
                        <a:pt x="200" y="28"/>
                      </a:lnTo>
                      <a:lnTo>
                        <a:pt x="169" y="45"/>
                      </a:lnTo>
                      <a:lnTo>
                        <a:pt x="140" y="66"/>
                      </a:lnTo>
                      <a:lnTo>
                        <a:pt x="114" y="89"/>
                      </a:lnTo>
                      <a:lnTo>
                        <a:pt x="91" y="117"/>
                      </a:lnTo>
                      <a:lnTo>
                        <a:pt x="69" y="146"/>
                      </a:lnTo>
                      <a:lnTo>
                        <a:pt x="50" y="178"/>
                      </a:lnTo>
                      <a:lnTo>
                        <a:pt x="34" y="212"/>
                      </a:lnTo>
                      <a:lnTo>
                        <a:pt x="20" y="249"/>
                      </a:lnTo>
                      <a:lnTo>
                        <a:pt x="11" y="287"/>
                      </a:lnTo>
                      <a:lnTo>
                        <a:pt x="3" y="328"/>
                      </a:lnTo>
                      <a:lnTo>
                        <a:pt x="0" y="369"/>
                      </a:lnTo>
                      <a:lnTo>
                        <a:pt x="0" y="412"/>
                      </a:lnTo>
                      <a:lnTo>
                        <a:pt x="3" y="454"/>
                      </a:lnTo>
                      <a:lnTo>
                        <a:pt x="10" y="498"/>
                      </a:lnTo>
                      <a:lnTo>
                        <a:pt x="16" y="522"/>
                      </a:lnTo>
                      <a:lnTo>
                        <a:pt x="21" y="545"/>
                      </a:lnTo>
                      <a:lnTo>
                        <a:pt x="28" y="568"/>
                      </a:lnTo>
                      <a:lnTo>
                        <a:pt x="38" y="590"/>
                      </a:lnTo>
                      <a:lnTo>
                        <a:pt x="47" y="612"/>
                      </a:lnTo>
                      <a:lnTo>
                        <a:pt x="56" y="634"/>
                      </a:lnTo>
                      <a:lnTo>
                        <a:pt x="68" y="654"/>
                      </a:lnTo>
                      <a:lnTo>
                        <a:pt x="79" y="674"/>
                      </a:lnTo>
                      <a:lnTo>
                        <a:pt x="92" y="693"/>
                      </a:lnTo>
                      <a:lnTo>
                        <a:pt x="106" y="711"/>
                      </a:lnTo>
                      <a:lnTo>
                        <a:pt x="119" y="728"/>
                      </a:lnTo>
                      <a:lnTo>
                        <a:pt x="136" y="746"/>
                      </a:lnTo>
                      <a:lnTo>
                        <a:pt x="151" y="761"/>
                      </a:lnTo>
                      <a:lnTo>
                        <a:pt x="168" y="776"/>
                      </a:lnTo>
                      <a:lnTo>
                        <a:pt x="185" y="789"/>
                      </a:lnTo>
                      <a:lnTo>
                        <a:pt x="202" y="802"/>
                      </a:lnTo>
                      <a:lnTo>
                        <a:pt x="216" y="811"/>
                      </a:lnTo>
                      <a:lnTo>
                        <a:pt x="230" y="818"/>
                      </a:lnTo>
                      <a:lnTo>
                        <a:pt x="244" y="826"/>
                      </a:lnTo>
                      <a:lnTo>
                        <a:pt x="259" y="832"/>
                      </a:lnTo>
                      <a:lnTo>
                        <a:pt x="273" y="838"/>
                      </a:lnTo>
                      <a:lnTo>
                        <a:pt x="288" y="844"/>
                      </a:lnTo>
                      <a:lnTo>
                        <a:pt x="303" y="848"/>
                      </a:lnTo>
                      <a:lnTo>
                        <a:pt x="318" y="852"/>
                      </a:lnTo>
                      <a:lnTo>
                        <a:pt x="333" y="854"/>
                      </a:lnTo>
                      <a:lnTo>
                        <a:pt x="346" y="856"/>
                      </a:lnTo>
                      <a:lnTo>
                        <a:pt x="361" y="857"/>
                      </a:lnTo>
                      <a:lnTo>
                        <a:pt x="376" y="859"/>
                      </a:lnTo>
                      <a:lnTo>
                        <a:pt x="391" y="857"/>
                      </a:lnTo>
                      <a:lnTo>
                        <a:pt x="406" y="857"/>
                      </a:lnTo>
                      <a:lnTo>
                        <a:pt x="421" y="855"/>
                      </a:lnTo>
                      <a:lnTo>
                        <a:pt x="436" y="853"/>
                      </a:lnTo>
                      <a:lnTo>
                        <a:pt x="471" y="844"/>
                      </a:lnTo>
                      <a:lnTo>
                        <a:pt x="503" y="831"/>
                      </a:lnTo>
                      <a:lnTo>
                        <a:pt x="534" y="814"/>
                      </a:lnTo>
                      <a:lnTo>
                        <a:pt x="562" y="793"/>
                      </a:lnTo>
                      <a:lnTo>
                        <a:pt x="589" y="769"/>
                      </a:lnTo>
                      <a:lnTo>
                        <a:pt x="613" y="742"/>
                      </a:lnTo>
                      <a:lnTo>
                        <a:pt x="635" y="712"/>
                      </a:lnTo>
                      <a:lnTo>
                        <a:pt x="653" y="680"/>
                      </a:lnTo>
                      <a:lnTo>
                        <a:pt x="669" y="645"/>
                      </a:lnTo>
                      <a:lnTo>
                        <a:pt x="682" y="610"/>
                      </a:lnTo>
                      <a:lnTo>
                        <a:pt x="692" y="571"/>
                      </a:lnTo>
                      <a:lnTo>
                        <a:pt x="699" y="531"/>
                      </a:lnTo>
                      <a:lnTo>
                        <a:pt x="704" y="490"/>
                      </a:lnTo>
                      <a:lnTo>
                        <a:pt x="704" y="447"/>
                      </a:lnTo>
                      <a:lnTo>
                        <a:pt x="700" y="405"/>
                      </a:lnTo>
                      <a:lnTo>
                        <a:pt x="693" y="361"/>
                      </a:lnTo>
                      <a:lnTo>
                        <a:pt x="693" y="358"/>
                      </a:lnTo>
                      <a:lnTo>
                        <a:pt x="692" y="353"/>
                      </a:lnTo>
                      <a:lnTo>
                        <a:pt x="691" y="349"/>
                      </a:lnTo>
                      <a:lnTo>
                        <a:pt x="691" y="346"/>
                      </a:lnTo>
                      <a:close/>
                    </a:path>
                  </a:pathLst>
                </a:custGeom>
                <a:solidFill>
                  <a:srgbClr val="000000"/>
                </a:solidFill>
                <a:ln w="9525">
                  <a:noFill/>
                  <a:round/>
                  <a:headEnd/>
                  <a:tailEnd/>
                </a:ln>
              </p:spPr>
              <p:txBody>
                <a:bodyPr/>
                <a:lstStyle/>
                <a:p>
                  <a:endParaRPr lang="en-US"/>
                </a:p>
              </p:txBody>
            </p:sp>
            <p:sp>
              <p:nvSpPr>
                <p:cNvPr id="39985" name="Freeform 873"/>
                <p:cNvSpPr>
                  <a:spLocks/>
                </p:cNvSpPr>
                <p:nvPr/>
              </p:nvSpPr>
              <p:spPr bwMode="auto">
                <a:xfrm>
                  <a:off x="2877" y="2195"/>
                  <a:ext cx="243" cy="303"/>
                </a:xfrm>
                <a:custGeom>
                  <a:avLst/>
                  <a:gdLst>
                    <a:gd name="T0" fmla="*/ 0 w 528"/>
                    <a:gd name="T1" fmla="*/ 0 h 658"/>
                    <a:gd name="T2" fmla="*/ 0 w 528"/>
                    <a:gd name="T3" fmla="*/ 0 h 658"/>
                    <a:gd name="T4" fmla="*/ 0 w 528"/>
                    <a:gd name="T5" fmla="*/ 0 h 658"/>
                    <a:gd name="T6" fmla="*/ 0 w 528"/>
                    <a:gd name="T7" fmla="*/ 0 h 658"/>
                    <a:gd name="T8" fmla="*/ 0 w 528"/>
                    <a:gd name="T9" fmla="*/ 0 h 658"/>
                    <a:gd name="T10" fmla="*/ 0 w 528"/>
                    <a:gd name="T11" fmla="*/ 0 h 658"/>
                    <a:gd name="T12" fmla="*/ 0 w 528"/>
                    <a:gd name="T13" fmla="*/ 0 h 658"/>
                    <a:gd name="T14" fmla="*/ 0 w 528"/>
                    <a:gd name="T15" fmla="*/ 0 h 658"/>
                    <a:gd name="T16" fmla="*/ 0 w 528"/>
                    <a:gd name="T17" fmla="*/ 0 h 658"/>
                    <a:gd name="T18" fmla="*/ 0 w 528"/>
                    <a:gd name="T19" fmla="*/ 0 h 658"/>
                    <a:gd name="T20" fmla="*/ 0 w 528"/>
                    <a:gd name="T21" fmla="*/ 0 h 658"/>
                    <a:gd name="T22" fmla="*/ 0 w 528"/>
                    <a:gd name="T23" fmla="*/ 0 h 658"/>
                    <a:gd name="T24" fmla="*/ 0 w 528"/>
                    <a:gd name="T25" fmla="*/ 0 h 658"/>
                    <a:gd name="T26" fmla="*/ 0 w 528"/>
                    <a:gd name="T27" fmla="*/ 0 h 658"/>
                    <a:gd name="T28" fmla="*/ 0 w 528"/>
                    <a:gd name="T29" fmla="*/ 0 h 658"/>
                    <a:gd name="T30" fmla="*/ 0 w 528"/>
                    <a:gd name="T31" fmla="*/ 0 h 658"/>
                    <a:gd name="T32" fmla="*/ 0 w 528"/>
                    <a:gd name="T33" fmla="*/ 0 h 658"/>
                    <a:gd name="T34" fmla="*/ 0 w 528"/>
                    <a:gd name="T35" fmla="*/ 0 h 658"/>
                    <a:gd name="T36" fmla="*/ 0 w 528"/>
                    <a:gd name="T37" fmla="*/ 0 h 658"/>
                    <a:gd name="T38" fmla="*/ 0 w 528"/>
                    <a:gd name="T39" fmla="*/ 0 h 658"/>
                    <a:gd name="T40" fmla="*/ 0 w 528"/>
                    <a:gd name="T41" fmla="*/ 0 h 658"/>
                    <a:gd name="T42" fmla="*/ 0 w 528"/>
                    <a:gd name="T43" fmla="*/ 0 h 658"/>
                    <a:gd name="T44" fmla="*/ 0 w 528"/>
                    <a:gd name="T45" fmla="*/ 0 h 658"/>
                    <a:gd name="T46" fmla="*/ 0 w 528"/>
                    <a:gd name="T47" fmla="*/ 0 h 658"/>
                    <a:gd name="T48" fmla="*/ 0 w 528"/>
                    <a:gd name="T49" fmla="*/ 0 h 658"/>
                    <a:gd name="T50" fmla="*/ 0 w 528"/>
                    <a:gd name="T51" fmla="*/ 0 h 658"/>
                    <a:gd name="T52" fmla="*/ 0 w 528"/>
                    <a:gd name="T53" fmla="*/ 0 h 658"/>
                    <a:gd name="T54" fmla="*/ 0 w 528"/>
                    <a:gd name="T55" fmla="*/ 0 h 658"/>
                    <a:gd name="T56" fmla="*/ 0 w 528"/>
                    <a:gd name="T57" fmla="*/ 0 h 658"/>
                    <a:gd name="T58" fmla="*/ 0 w 528"/>
                    <a:gd name="T59" fmla="*/ 0 h 658"/>
                    <a:gd name="T60" fmla="*/ 0 w 528"/>
                    <a:gd name="T61" fmla="*/ 0 h 658"/>
                    <a:gd name="T62" fmla="*/ 0 w 528"/>
                    <a:gd name="T63" fmla="*/ 0 h 658"/>
                    <a:gd name="T64" fmla="*/ 0 w 528"/>
                    <a:gd name="T65" fmla="*/ 0 h 658"/>
                    <a:gd name="T66" fmla="*/ 0 w 528"/>
                    <a:gd name="T67" fmla="*/ 0 h 658"/>
                    <a:gd name="T68" fmla="*/ 0 w 528"/>
                    <a:gd name="T69" fmla="*/ 0 h 658"/>
                    <a:gd name="T70" fmla="*/ 0 w 528"/>
                    <a:gd name="T71" fmla="*/ 0 h 658"/>
                    <a:gd name="T72" fmla="*/ 0 w 528"/>
                    <a:gd name="T73" fmla="*/ 0 h 658"/>
                    <a:gd name="T74" fmla="*/ 0 w 528"/>
                    <a:gd name="T75" fmla="*/ 0 h 658"/>
                    <a:gd name="T76" fmla="*/ 0 w 528"/>
                    <a:gd name="T77" fmla="*/ 0 h 658"/>
                    <a:gd name="T78" fmla="*/ 0 w 528"/>
                    <a:gd name="T79" fmla="*/ 0 h 658"/>
                    <a:gd name="T80" fmla="*/ 0 w 528"/>
                    <a:gd name="T81" fmla="*/ 0 h 658"/>
                    <a:gd name="T82" fmla="*/ 0 w 528"/>
                    <a:gd name="T83" fmla="*/ 0 h 658"/>
                    <a:gd name="T84" fmla="*/ 0 w 528"/>
                    <a:gd name="T85" fmla="*/ 0 h 65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28"/>
                    <a:gd name="T130" fmla="*/ 0 h 658"/>
                    <a:gd name="T131" fmla="*/ 528 w 528"/>
                    <a:gd name="T132" fmla="*/ 658 h 65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28" h="658">
                      <a:moveTo>
                        <a:pt x="496" y="328"/>
                      </a:moveTo>
                      <a:lnTo>
                        <a:pt x="496" y="380"/>
                      </a:lnTo>
                      <a:lnTo>
                        <a:pt x="488" y="430"/>
                      </a:lnTo>
                      <a:lnTo>
                        <a:pt x="474" y="478"/>
                      </a:lnTo>
                      <a:lnTo>
                        <a:pt x="454" y="519"/>
                      </a:lnTo>
                      <a:lnTo>
                        <a:pt x="429" y="556"/>
                      </a:lnTo>
                      <a:lnTo>
                        <a:pt x="398" y="586"/>
                      </a:lnTo>
                      <a:lnTo>
                        <a:pt x="362" y="609"/>
                      </a:lnTo>
                      <a:lnTo>
                        <a:pt x="322" y="621"/>
                      </a:lnTo>
                      <a:lnTo>
                        <a:pt x="303" y="624"/>
                      </a:lnTo>
                      <a:lnTo>
                        <a:pt x="284" y="625"/>
                      </a:lnTo>
                      <a:lnTo>
                        <a:pt x="265" y="624"/>
                      </a:lnTo>
                      <a:lnTo>
                        <a:pt x="247" y="620"/>
                      </a:lnTo>
                      <a:lnTo>
                        <a:pt x="227" y="616"/>
                      </a:lnTo>
                      <a:lnTo>
                        <a:pt x="209" y="609"/>
                      </a:lnTo>
                      <a:lnTo>
                        <a:pt x="191" y="600"/>
                      </a:lnTo>
                      <a:lnTo>
                        <a:pt x="173" y="589"/>
                      </a:lnTo>
                      <a:lnTo>
                        <a:pt x="149" y="571"/>
                      </a:lnTo>
                      <a:lnTo>
                        <a:pt x="126" y="550"/>
                      </a:lnTo>
                      <a:lnTo>
                        <a:pt x="105" y="526"/>
                      </a:lnTo>
                      <a:lnTo>
                        <a:pt x="88" y="499"/>
                      </a:lnTo>
                      <a:lnTo>
                        <a:pt x="72" y="471"/>
                      </a:lnTo>
                      <a:lnTo>
                        <a:pt x="58" y="441"/>
                      </a:lnTo>
                      <a:lnTo>
                        <a:pt x="47" y="408"/>
                      </a:lnTo>
                      <a:lnTo>
                        <a:pt x="39" y="375"/>
                      </a:lnTo>
                      <a:lnTo>
                        <a:pt x="35" y="345"/>
                      </a:lnTo>
                      <a:lnTo>
                        <a:pt x="32" y="315"/>
                      </a:lnTo>
                      <a:lnTo>
                        <a:pt x="32" y="285"/>
                      </a:lnTo>
                      <a:lnTo>
                        <a:pt x="35" y="258"/>
                      </a:lnTo>
                      <a:lnTo>
                        <a:pt x="38" y="230"/>
                      </a:lnTo>
                      <a:lnTo>
                        <a:pt x="45" y="202"/>
                      </a:lnTo>
                      <a:lnTo>
                        <a:pt x="53" y="178"/>
                      </a:lnTo>
                      <a:lnTo>
                        <a:pt x="65" y="154"/>
                      </a:lnTo>
                      <a:lnTo>
                        <a:pt x="76" y="132"/>
                      </a:lnTo>
                      <a:lnTo>
                        <a:pt x="90" y="111"/>
                      </a:lnTo>
                      <a:lnTo>
                        <a:pt x="106" y="93"/>
                      </a:lnTo>
                      <a:lnTo>
                        <a:pt x="123" y="77"/>
                      </a:lnTo>
                      <a:lnTo>
                        <a:pt x="142" y="62"/>
                      </a:lnTo>
                      <a:lnTo>
                        <a:pt x="163" y="50"/>
                      </a:lnTo>
                      <a:lnTo>
                        <a:pt x="183" y="41"/>
                      </a:lnTo>
                      <a:lnTo>
                        <a:pt x="206" y="35"/>
                      </a:lnTo>
                      <a:lnTo>
                        <a:pt x="225" y="33"/>
                      </a:lnTo>
                      <a:lnTo>
                        <a:pt x="244" y="32"/>
                      </a:lnTo>
                      <a:lnTo>
                        <a:pt x="263" y="33"/>
                      </a:lnTo>
                      <a:lnTo>
                        <a:pt x="283" y="36"/>
                      </a:lnTo>
                      <a:lnTo>
                        <a:pt x="301" y="41"/>
                      </a:lnTo>
                      <a:lnTo>
                        <a:pt x="319" y="48"/>
                      </a:lnTo>
                      <a:lnTo>
                        <a:pt x="338" y="57"/>
                      </a:lnTo>
                      <a:lnTo>
                        <a:pt x="356" y="69"/>
                      </a:lnTo>
                      <a:lnTo>
                        <a:pt x="381" y="87"/>
                      </a:lnTo>
                      <a:lnTo>
                        <a:pt x="402" y="108"/>
                      </a:lnTo>
                      <a:lnTo>
                        <a:pt x="423" y="132"/>
                      </a:lnTo>
                      <a:lnTo>
                        <a:pt x="442" y="158"/>
                      </a:lnTo>
                      <a:lnTo>
                        <a:pt x="458" y="187"/>
                      </a:lnTo>
                      <a:lnTo>
                        <a:pt x="470" y="217"/>
                      </a:lnTo>
                      <a:lnTo>
                        <a:pt x="482" y="249"/>
                      </a:lnTo>
                      <a:lnTo>
                        <a:pt x="490" y="283"/>
                      </a:lnTo>
                      <a:lnTo>
                        <a:pt x="491" y="294"/>
                      </a:lnTo>
                      <a:lnTo>
                        <a:pt x="493" y="305"/>
                      </a:lnTo>
                      <a:lnTo>
                        <a:pt x="495" y="316"/>
                      </a:lnTo>
                      <a:lnTo>
                        <a:pt x="496" y="328"/>
                      </a:lnTo>
                      <a:lnTo>
                        <a:pt x="528" y="328"/>
                      </a:lnTo>
                      <a:lnTo>
                        <a:pt x="527" y="315"/>
                      </a:lnTo>
                      <a:lnTo>
                        <a:pt x="526" y="302"/>
                      </a:lnTo>
                      <a:lnTo>
                        <a:pt x="523" y="290"/>
                      </a:lnTo>
                      <a:lnTo>
                        <a:pt x="521" y="277"/>
                      </a:lnTo>
                      <a:lnTo>
                        <a:pt x="512" y="240"/>
                      </a:lnTo>
                      <a:lnTo>
                        <a:pt x="500" y="205"/>
                      </a:lnTo>
                      <a:lnTo>
                        <a:pt x="485" y="172"/>
                      </a:lnTo>
                      <a:lnTo>
                        <a:pt x="468" y="140"/>
                      </a:lnTo>
                      <a:lnTo>
                        <a:pt x="447" y="112"/>
                      </a:lnTo>
                      <a:lnTo>
                        <a:pt x="425" y="86"/>
                      </a:lnTo>
                      <a:lnTo>
                        <a:pt x="400" y="63"/>
                      </a:lnTo>
                      <a:lnTo>
                        <a:pt x="374" y="42"/>
                      </a:lnTo>
                      <a:lnTo>
                        <a:pt x="353" y="29"/>
                      </a:lnTo>
                      <a:lnTo>
                        <a:pt x="332" y="19"/>
                      </a:lnTo>
                      <a:lnTo>
                        <a:pt x="310" y="11"/>
                      </a:lnTo>
                      <a:lnTo>
                        <a:pt x="289" y="5"/>
                      </a:lnTo>
                      <a:lnTo>
                        <a:pt x="266" y="2"/>
                      </a:lnTo>
                      <a:lnTo>
                        <a:pt x="244" y="0"/>
                      </a:lnTo>
                      <a:lnTo>
                        <a:pt x="223" y="1"/>
                      </a:lnTo>
                      <a:lnTo>
                        <a:pt x="201" y="4"/>
                      </a:lnTo>
                      <a:lnTo>
                        <a:pt x="175" y="11"/>
                      </a:lnTo>
                      <a:lnTo>
                        <a:pt x="150" y="21"/>
                      </a:lnTo>
                      <a:lnTo>
                        <a:pt x="127" y="34"/>
                      </a:lnTo>
                      <a:lnTo>
                        <a:pt x="106" y="50"/>
                      </a:lnTo>
                      <a:lnTo>
                        <a:pt x="85" y="67"/>
                      </a:lnTo>
                      <a:lnTo>
                        <a:pt x="68" y="88"/>
                      </a:lnTo>
                      <a:lnTo>
                        <a:pt x="52" y="111"/>
                      </a:lnTo>
                      <a:lnTo>
                        <a:pt x="38" y="135"/>
                      </a:lnTo>
                      <a:lnTo>
                        <a:pt x="25" y="162"/>
                      </a:lnTo>
                      <a:lnTo>
                        <a:pt x="16" y="191"/>
                      </a:lnTo>
                      <a:lnTo>
                        <a:pt x="8" y="220"/>
                      </a:lnTo>
                      <a:lnTo>
                        <a:pt x="2" y="251"/>
                      </a:lnTo>
                      <a:lnTo>
                        <a:pt x="0" y="282"/>
                      </a:lnTo>
                      <a:lnTo>
                        <a:pt x="0" y="314"/>
                      </a:lnTo>
                      <a:lnTo>
                        <a:pt x="2" y="347"/>
                      </a:lnTo>
                      <a:lnTo>
                        <a:pt x="7" y="381"/>
                      </a:lnTo>
                      <a:lnTo>
                        <a:pt x="16" y="418"/>
                      </a:lnTo>
                      <a:lnTo>
                        <a:pt x="28" y="453"/>
                      </a:lnTo>
                      <a:lnTo>
                        <a:pt x="43" y="486"/>
                      </a:lnTo>
                      <a:lnTo>
                        <a:pt x="60" y="517"/>
                      </a:lnTo>
                      <a:lnTo>
                        <a:pt x="81" y="545"/>
                      </a:lnTo>
                      <a:lnTo>
                        <a:pt x="103" y="572"/>
                      </a:lnTo>
                      <a:lnTo>
                        <a:pt x="128" y="595"/>
                      </a:lnTo>
                      <a:lnTo>
                        <a:pt x="155" y="616"/>
                      </a:lnTo>
                      <a:lnTo>
                        <a:pt x="175" y="628"/>
                      </a:lnTo>
                      <a:lnTo>
                        <a:pt x="197" y="639"/>
                      </a:lnTo>
                      <a:lnTo>
                        <a:pt x="218" y="647"/>
                      </a:lnTo>
                      <a:lnTo>
                        <a:pt x="240" y="653"/>
                      </a:lnTo>
                      <a:lnTo>
                        <a:pt x="262" y="656"/>
                      </a:lnTo>
                      <a:lnTo>
                        <a:pt x="285" y="658"/>
                      </a:lnTo>
                      <a:lnTo>
                        <a:pt x="307" y="657"/>
                      </a:lnTo>
                      <a:lnTo>
                        <a:pt x="329" y="654"/>
                      </a:lnTo>
                      <a:lnTo>
                        <a:pt x="352" y="648"/>
                      </a:lnTo>
                      <a:lnTo>
                        <a:pt x="374" y="639"/>
                      </a:lnTo>
                      <a:lnTo>
                        <a:pt x="394" y="627"/>
                      </a:lnTo>
                      <a:lnTo>
                        <a:pt x="414" y="613"/>
                      </a:lnTo>
                      <a:lnTo>
                        <a:pt x="432" y="598"/>
                      </a:lnTo>
                      <a:lnTo>
                        <a:pt x="449" y="580"/>
                      </a:lnTo>
                      <a:lnTo>
                        <a:pt x="465" y="560"/>
                      </a:lnTo>
                      <a:lnTo>
                        <a:pt x="478" y="540"/>
                      </a:lnTo>
                      <a:lnTo>
                        <a:pt x="491" y="517"/>
                      </a:lnTo>
                      <a:lnTo>
                        <a:pt x="502" y="492"/>
                      </a:lnTo>
                      <a:lnTo>
                        <a:pt x="511" y="467"/>
                      </a:lnTo>
                      <a:lnTo>
                        <a:pt x="518" y="441"/>
                      </a:lnTo>
                      <a:lnTo>
                        <a:pt x="523" y="414"/>
                      </a:lnTo>
                      <a:lnTo>
                        <a:pt x="527" y="385"/>
                      </a:lnTo>
                      <a:lnTo>
                        <a:pt x="528" y="357"/>
                      </a:lnTo>
                      <a:lnTo>
                        <a:pt x="528" y="328"/>
                      </a:lnTo>
                      <a:lnTo>
                        <a:pt x="496" y="328"/>
                      </a:lnTo>
                      <a:close/>
                    </a:path>
                  </a:pathLst>
                </a:custGeom>
                <a:solidFill>
                  <a:srgbClr val="000000"/>
                </a:solidFill>
                <a:ln w="9525">
                  <a:noFill/>
                  <a:round/>
                  <a:headEnd/>
                  <a:tailEnd/>
                </a:ln>
              </p:spPr>
              <p:txBody>
                <a:bodyPr/>
                <a:lstStyle/>
                <a:p>
                  <a:endParaRPr lang="en-US"/>
                </a:p>
              </p:txBody>
            </p:sp>
            <p:sp>
              <p:nvSpPr>
                <p:cNvPr id="39986" name="Freeform 874"/>
                <p:cNvSpPr>
                  <a:spLocks/>
                </p:cNvSpPr>
                <p:nvPr/>
              </p:nvSpPr>
              <p:spPr bwMode="auto">
                <a:xfrm>
                  <a:off x="2525" y="1595"/>
                  <a:ext cx="685" cy="974"/>
                </a:xfrm>
                <a:custGeom>
                  <a:avLst/>
                  <a:gdLst>
                    <a:gd name="T0" fmla="*/ 0 w 1492"/>
                    <a:gd name="T1" fmla="*/ 0 h 2120"/>
                    <a:gd name="T2" fmla="*/ 0 w 1492"/>
                    <a:gd name="T3" fmla="*/ 0 h 2120"/>
                    <a:gd name="T4" fmla="*/ 0 w 1492"/>
                    <a:gd name="T5" fmla="*/ 0 h 2120"/>
                    <a:gd name="T6" fmla="*/ 0 w 1492"/>
                    <a:gd name="T7" fmla="*/ 0 h 2120"/>
                    <a:gd name="T8" fmla="*/ 0 w 1492"/>
                    <a:gd name="T9" fmla="*/ 0 h 2120"/>
                    <a:gd name="T10" fmla="*/ 0 w 1492"/>
                    <a:gd name="T11" fmla="*/ 0 h 2120"/>
                    <a:gd name="T12" fmla="*/ 0 w 1492"/>
                    <a:gd name="T13" fmla="*/ 0 h 2120"/>
                    <a:gd name="T14" fmla="*/ 0 w 1492"/>
                    <a:gd name="T15" fmla="*/ 0 h 2120"/>
                    <a:gd name="T16" fmla="*/ 0 w 1492"/>
                    <a:gd name="T17" fmla="*/ 0 h 2120"/>
                    <a:gd name="T18" fmla="*/ 0 w 1492"/>
                    <a:gd name="T19" fmla="*/ 0 h 2120"/>
                    <a:gd name="T20" fmla="*/ 0 w 1492"/>
                    <a:gd name="T21" fmla="*/ 0 h 2120"/>
                    <a:gd name="T22" fmla="*/ 0 w 1492"/>
                    <a:gd name="T23" fmla="*/ 0 h 2120"/>
                    <a:gd name="T24" fmla="*/ 0 w 1492"/>
                    <a:gd name="T25" fmla="*/ 0 h 2120"/>
                    <a:gd name="T26" fmla="*/ 0 w 1492"/>
                    <a:gd name="T27" fmla="*/ 0 h 2120"/>
                    <a:gd name="T28" fmla="*/ 0 w 1492"/>
                    <a:gd name="T29" fmla="*/ 0 h 2120"/>
                    <a:gd name="T30" fmla="*/ 0 w 1492"/>
                    <a:gd name="T31" fmla="*/ 0 h 2120"/>
                    <a:gd name="T32" fmla="*/ 0 w 1492"/>
                    <a:gd name="T33" fmla="*/ 0 h 2120"/>
                    <a:gd name="T34" fmla="*/ 0 w 1492"/>
                    <a:gd name="T35" fmla="*/ 0 h 2120"/>
                    <a:gd name="T36" fmla="*/ 0 w 1492"/>
                    <a:gd name="T37" fmla="*/ 0 h 2120"/>
                    <a:gd name="T38" fmla="*/ 0 w 1492"/>
                    <a:gd name="T39" fmla="*/ 0 h 2120"/>
                    <a:gd name="T40" fmla="*/ 0 w 1492"/>
                    <a:gd name="T41" fmla="*/ 0 h 2120"/>
                    <a:gd name="T42" fmla="*/ 0 w 1492"/>
                    <a:gd name="T43" fmla="*/ 0 h 2120"/>
                    <a:gd name="T44" fmla="*/ 0 w 1492"/>
                    <a:gd name="T45" fmla="*/ 0 h 2120"/>
                    <a:gd name="T46" fmla="*/ 0 w 1492"/>
                    <a:gd name="T47" fmla="*/ 0 h 2120"/>
                    <a:gd name="T48" fmla="*/ 0 w 1492"/>
                    <a:gd name="T49" fmla="*/ 0 h 2120"/>
                    <a:gd name="T50" fmla="*/ 0 w 1492"/>
                    <a:gd name="T51" fmla="*/ 0 h 2120"/>
                    <a:gd name="T52" fmla="*/ 0 w 1492"/>
                    <a:gd name="T53" fmla="*/ 0 h 2120"/>
                    <a:gd name="T54" fmla="*/ 0 w 1492"/>
                    <a:gd name="T55" fmla="*/ 0 h 2120"/>
                    <a:gd name="T56" fmla="*/ 0 w 1492"/>
                    <a:gd name="T57" fmla="*/ 0 h 2120"/>
                    <a:gd name="T58" fmla="*/ 0 w 1492"/>
                    <a:gd name="T59" fmla="*/ 0 h 2120"/>
                    <a:gd name="T60" fmla="*/ 0 w 1492"/>
                    <a:gd name="T61" fmla="*/ 0 h 2120"/>
                    <a:gd name="T62" fmla="*/ 0 w 1492"/>
                    <a:gd name="T63" fmla="*/ 0 h 2120"/>
                    <a:gd name="T64" fmla="*/ 0 w 1492"/>
                    <a:gd name="T65" fmla="*/ 0 h 2120"/>
                    <a:gd name="T66" fmla="*/ 0 w 1492"/>
                    <a:gd name="T67" fmla="*/ 0 h 2120"/>
                    <a:gd name="T68" fmla="*/ 0 w 1492"/>
                    <a:gd name="T69" fmla="*/ 0 h 2120"/>
                    <a:gd name="T70" fmla="*/ 0 w 1492"/>
                    <a:gd name="T71" fmla="*/ 0 h 2120"/>
                    <a:gd name="T72" fmla="*/ 0 w 1492"/>
                    <a:gd name="T73" fmla="*/ 0 h 2120"/>
                    <a:gd name="T74" fmla="*/ 0 w 1492"/>
                    <a:gd name="T75" fmla="*/ 0 h 2120"/>
                    <a:gd name="T76" fmla="*/ 0 w 1492"/>
                    <a:gd name="T77" fmla="*/ 0 h 2120"/>
                    <a:gd name="T78" fmla="*/ 0 w 1492"/>
                    <a:gd name="T79" fmla="*/ 0 h 2120"/>
                    <a:gd name="T80" fmla="*/ 0 w 1492"/>
                    <a:gd name="T81" fmla="*/ 0 h 2120"/>
                    <a:gd name="T82" fmla="*/ 0 w 1492"/>
                    <a:gd name="T83" fmla="*/ 0 h 2120"/>
                    <a:gd name="T84" fmla="*/ 0 w 1492"/>
                    <a:gd name="T85" fmla="*/ 0 h 2120"/>
                    <a:gd name="T86" fmla="*/ 0 w 1492"/>
                    <a:gd name="T87" fmla="*/ 0 h 2120"/>
                    <a:gd name="T88" fmla="*/ 0 w 1492"/>
                    <a:gd name="T89" fmla="*/ 0 h 2120"/>
                    <a:gd name="T90" fmla="*/ 0 w 1492"/>
                    <a:gd name="T91" fmla="*/ 0 h 2120"/>
                    <a:gd name="T92" fmla="*/ 0 w 1492"/>
                    <a:gd name="T93" fmla="*/ 0 h 2120"/>
                    <a:gd name="T94" fmla="*/ 0 w 1492"/>
                    <a:gd name="T95" fmla="*/ 0 h 2120"/>
                    <a:gd name="T96" fmla="*/ 0 w 1492"/>
                    <a:gd name="T97" fmla="*/ 0 h 2120"/>
                    <a:gd name="T98" fmla="*/ 0 w 1492"/>
                    <a:gd name="T99" fmla="*/ 0 h 2120"/>
                    <a:gd name="T100" fmla="*/ 0 w 1492"/>
                    <a:gd name="T101" fmla="*/ 0 h 2120"/>
                    <a:gd name="T102" fmla="*/ 0 w 1492"/>
                    <a:gd name="T103" fmla="*/ 0 h 2120"/>
                    <a:gd name="T104" fmla="*/ 0 w 1492"/>
                    <a:gd name="T105" fmla="*/ 0 h 2120"/>
                    <a:gd name="T106" fmla="*/ 0 w 1492"/>
                    <a:gd name="T107" fmla="*/ 0 h 2120"/>
                    <a:gd name="T108" fmla="*/ 0 w 1492"/>
                    <a:gd name="T109" fmla="*/ 0 h 2120"/>
                    <a:gd name="T110" fmla="*/ 0 w 1492"/>
                    <a:gd name="T111" fmla="*/ 0 h 2120"/>
                    <a:gd name="T112" fmla="*/ 0 w 1492"/>
                    <a:gd name="T113" fmla="*/ 0 h 2120"/>
                    <a:gd name="T114" fmla="*/ 0 w 1492"/>
                    <a:gd name="T115" fmla="*/ 0 h 2120"/>
                    <a:gd name="T116" fmla="*/ 0 w 1492"/>
                    <a:gd name="T117" fmla="*/ 0 h 2120"/>
                    <a:gd name="T118" fmla="*/ 0 w 1492"/>
                    <a:gd name="T119" fmla="*/ 0 h 2120"/>
                    <a:gd name="T120" fmla="*/ 0 w 1492"/>
                    <a:gd name="T121" fmla="*/ 0 h 2120"/>
                    <a:gd name="T122" fmla="*/ 0 w 1492"/>
                    <a:gd name="T123" fmla="*/ 0 h 2120"/>
                    <a:gd name="T124" fmla="*/ 0 w 1492"/>
                    <a:gd name="T125" fmla="*/ 0 h 212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492"/>
                    <a:gd name="T190" fmla="*/ 0 h 2120"/>
                    <a:gd name="T191" fmla="*/ 1492 w 1492"/>
                    <a:gd name="T192" fmla="*/ 2120 h 212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492" h="2120">
                      <a:moveTo>
                        <a:pt x="1478" y="1734"/>
                      </a:moveTo>
                      <a:lnTo>
                        <a:pt x="1489" y="1728"/>
                      </a:lnTo>
                      <a:lnTo>
                        <a:pt x="1210" y="1682"/>
                      </a:lnTo>
                      <a:lnTo>
                        <a:pt x="1211" y="1662"/>
                      </a:lnTo>
                      <a:lnTo>
                        <a:pt x="1211" y="1643"/>
                      </a:lnTo>
                      <a:lnTo>
                        <a:pt x="1210" y="1622"/>
                      </a:lnTo>
                      <a:lnTo>
                        <a:pt x="1206" y="1603"/>
                      </a:lnTo>
                      <a:lnTo>
                        <a:pt x="1202" y="1583"/>
                      </a:lnTo>
                      <a:lnTo>
                        <a:pt x="1195" y="1563"/>
                      </a:lnTo>
                      <a:lnTo>
                        <a:pt x="1185" y="1544"/>
                      </a:lnTo>
                      <a:lnTo>
                        <a:pt x="1174" y="1527"/>
                      </a:lnTo>
                      <a:lnTo>
                        <a:pt x="1166" y="1516"/>
                      </a:lnTo>
                      <a:lnTo>
                        <a:pt x="1157" y="1507"/>
                      </a:lnTo>
                      <a:lnTo>
                        <a:pt x="1149" y="1498"/>
                      </a:lnTo>
                      <a:lnTo>
                        <a:pt x="1139" y="1491"/>
                      </a:lnTo>
                      <a:lnTo>
                        <a:pt x="1131" y="1484"/>
                      </a:lnTo>
                      <a:lnTo>
                        <a:pt x="1122" y="1477"/>
                      </a:lnTo>
                      <a:lnTo>
                        <a:pt x="1113" y="1471"/>
                      </a:lnTo>
                      <a:lnTo>
                        <a:pt x="1104" y="1467"/>
                      </a:lnTo>
                      <a:lnTo>
                        <a:pt x="1107" y="1594"/>
                      </a:lnTo>
                      <a:lnTo>
                        <a:pt x="1108" y="1596"/>
                      </a:lnTo>
                      <a:lnTo>
                        <a:pt x="1109" y="1596"/>
                      </a:lnTo>
                      <a:lnTo>
                        <a:pt x="1109" y="1597"/>
                      </a:lnTo>
                      <a:lnTo>
                        <a:pt x="1110" y="1597"/>
                      </a:lnTo>
                      <a:lnTo>
                        <a:pt x="1122" y="1612"/>
                      </a:lnTo>
                      <a:lnTo>
                        <a:pt x="1131" y="1631"/>
                      </a:lnTo>
                      <a:lnTo>
                        <a:pt x="1137" y="1653"/>
                      </a:lnTo>
                      <a:lnTo>
                        <a:pt x="1142" y="1677"/>
                      </a:lnTo>
                      <a:lnTo>
                        <a:pt x="1000" y="1753"/>
                      </a:lnTo>
                      <a:lnTo>
                        <a:pt x="995" y="1752"/>
                      </a:lnTo>
                      <a:lnTo>
                        <a:pt x="918" y="1728"/>
                      </a:lnTo>
                      <a:lnTo>
                        <a:pt x="917" y="1718"/>
                      </a:lnTo>
                      <a:lnTo>
                        <a:pt x="916" y="1706"/>
                      </a:lnTo>
                      <a:lnTo>
                        <a:pt x="915" y="1696"/>
                      </a:lnTo>
                      <a:lnTo>
                        <a:pt x="912" y="1685"/>
                      </a:lnTo>
                      <a:lnTo>
                        <a:pt x="913" y="1685"/>
                      </a:lnTo>
                      <a:lnTo>
                        <a:pt x="913" y="1684"/>
                      </a:lnTo>
                      <a:lnTo>
                        <a:pt x="915" y="1684"/>
                      </a:lnTo>
                      <a:lnTo>
                        <a:pt x="946" y="1672"/>
                      </a:lnTo>
                      <a:lnTo>
                        <a:pt x="973" y="1658"/>
                      </a:lnTo>
                      <a:lnTo>
                        <a:pt x="995" y="1643"/>
                      </a:lnTo>
                      <a:lnTo>
                        <a:pt x="1015" y="1628"/>
                      </a:lnTo>
                      <a:lnTo>
                        <a:pt x="1030" y="1613"/>
                      </a:lnTo>
                      <a:lnTo>
                        <a:pt x="1041" y="1599"/>
                      </a:lnTo>
                      <a:lnTo>
                        <a:pt x="1051" y="1586"/>
                      </a:lnTo>
                      <a:lnTo>
                        <a:pt x="1056" y="1575"/>
                      </a:lnTo>
                      <a:lnTo>
                        <a:pt x="1062" y="1576"/>
                      </a:lnTo>
                      <a:lnTo>
                        <a:pt x="1069" y="1578"/>
                      </a:lnTo>
                      <a:lnTo>
                        <a:pt x="1076" y="1581"/>
                      </a:lnTo>
                      <a:lnTo>
                        <a:pt x="1083" y="1584"/>
                      </a:lnTo>
                      <a:lnTo>
                        <a:pt x="1090" y="1586"/>
                      </a:lnTo>
                      <a:lnTo>
                        <a:pt x="1097" y="1590"/>
                      </a:lnTo>
                      <a:lnTo>
                        <a:pt x="1102" y="1592"/>
                      </a:lnTo>
                      <a:lnTo>
                        <a:pt x="1107" y="1594"/>
                      </a:lnTo>
                      <a:lnTo>
                        <a:pt x="1104" y="1467"/>
                      </a:lnTo>
                      <a:lnTo>
                        <a:pt x="1099" y="1464"/>
                      </a:lnTo>
                      <a:lnTo>
                        <a:pt x="1094" y="1462"/>
                      </a:lnTo>
                      <a:lnTo>
                        <a:pt x="1089" y="1460"/>
                      </a:lnTo>
                      <a:lnTo>
                        <a:pt x="1083" y="1457"/>
                      </a:lnTo>
                      <a:lnTo>
                        <a:pt x="1077" y="1455"/>
                      </a:lnTo>
                      <a:lnTo>
                        <a:pt x="1071" y="1453"/>
                      </a:lnTo>
                      <a:lnTo>
                        <a:pt x="1067" y="1452"/>
                      </a:lnTo>
                      <a:lnTo>
                        <a:pt x="1062" y="1450"/>
                      </a:lnTo>
                      <a:lnTo>
                        <a:pt x="1067" y="1432"/>
                      </a:lnTo>
                      <a:lnTo>
                        <a:pt x="1069" y="1399"/>
                      </a:lnTo>
                      <a:lnTo>
                        <a:pt x="1066" y="1346"/>
                      </a:lnTo>
                      <a:lnTo>
                        <a:pt x="1053" y="1272"/>
                      </a:lnTo>
                      <a:lnTo>
                        <a:pt x="1170" y="1287"/>
                      </a:lnTo>
                      <a:lnTo>
                        <a:pt x="1188" y="1205"/>
                      </a:lnTo>
                      <a:lnTo>
                        <a:pt x="1029" y="1186"/>
                      </a:lnTo>
                      <a:lnTo>
                        <a:pt x="1014" y="1138"/>
                      </a:lnTo>
                      <a:lnTo>
                        <a:pt x="996" y="1092"/>
                      </a:lnTo>
                      <a:lnTo>
                        <a:pt x="980" y="1049"/>
                      </a:lnTo>
                      <a:lnTo>
                        <a:pt x="965" y="1009"/>
                      </a:lnTo>
                      <a:lnTo>
                        <a:pt x="950" y="975"/>
                      </a:lnTo>
                      <a:lnTo>
                        <a:pt x="939" y="947"/>
                      </a:lnTo>
                      <a:lnTo>
                        <a:pt x="931" y="928"/>
                      </a:lnTo>
                      <a:lnTo>
                        <a:pt x="926" y="917"/>
                      </a:lnTo>
                      <a:lnTo>
                        <a:pt x="868" y="718"/>
                      </a:lnTo>
                      <a:lnTo>
                        <a:pt x="879" y="717"/>
                      </a:lnTo>
                      <a:lnTo>
                        <a:pt x="891" y="715"/>
                      </a:lnTo>
                      <a:lnTo>
                        <a:pt x="905" y="712"/>
                      </a:lnTo>
                      <a:lnTo>
                        <a:pt x="920" y="710"/>
                      </a:lnTo>
                      <a:lnTo>
                        <a:pt x="936" y="706"/>
                      </a:lnTo>
                      <a:lnTo>
                        <a:pt x="953" y="702"/>
                      </a:lnTo>
                      <a:lnTo>
                        <a:pt x="969" y="696"/>
                      </a:lnTo>
                      <a:lnTo>
                        <a:pt x="986" y="690"/>
                      </a:lnTo>
                      <a:lnTo>
                        <a:pt x="1003" y="683"/>
                      </a:lnTo>
                      <a:lnTo>
                        <a:pt x="1019" y="674"/>
                      </a:lnTo>
                      <a:lnTo>
                        <a:pt x="1036" y="665"/>
                      </a:lnTo>
                      <a:lnTo>
                        <a:pt x="1051" y="655"/>
                      </a:lnTo>
                      <a:lnTo>
                        <a:pt x="1064" y="642"/>
                      </a:lnTo>
                      <a:lnTo>
                        <a:pt x="1076" y="629"/>
                      </a:lnTo>
                      <a:lnTo>
                        <a:pt x="1087" y="613"/>
                      </a:lnTo>
                      <a:lnTo>
                        <a:pt x="1097" y="597"/>
                      </a:lnTo>
                      <a:lnTo>
                        <a:pt x="1101" y="574"/>
                      </a:lnTo>
                      <a:lnTo>
                        <a:pt x="1098" y="549"/>
                      </a:lnTo>
                      <a:lnTo>
                        <a:pt x="1089" y="521"/>
                      </a:lnTo>
                      <a:lnTo>
                        <a:pt x="1074" y="492"/>
                      </a:lnTo>
                      <a:lnTo>
                        <a:pt x="1055" y="463"/>
                      </a:lnTo>
                      <a:lnTo>
                        <a:pt x="1036" y="436"/>
                      </a:lnTo>
                      <a:lnTo>
                        <a:pt x="1015" y="410"/>
                      </a:lnTo>
                      <a:lnTo>
                        <a:pt x="995" y="389"/>
                      </a:lnTo>
                      <a:lnTo>
                        <a:pt x="980" y="372"/>
                      </a:lnTo>
                      <a:lnTo>
                        <a:pt x="964" y="355"/>
                      </a:lnTo>
                      <a:lnTo>
                        <a:pt x="947" y="339"/>
                      </a:lnTo>
                      <a:lnTo>
                        <a:pt x="929" y="322"/>
                      </a:lnTo>
                      <a:lnTo>
                        <a:pt x="911" y="304"/>
                      </a:lnTo>
                      <a:lnTo>
                        <a:pt x="891" y="288"/>
                      </a:lnTo>
                      <a:lnTo>
                        <a:pt x="872" y="271"/>
                      </a:lnTo>
                      <a:lnTo>
                        <a:pt x="852" y="255"/>
                      </a:lnTo>
                      <a:lnTo>
                        <a:pt x="832" y="239"/>
                      </a:lnTo>
                      <a:lnTo>
                        <a:pt x="811" y="223"/>
                      </a:lnTo>
                      <a:lnTo>
                        <a:pt x="789" y="208"/>
                      </a:lnTo>
                      <a:lnTo>
                        <a:pt x="768" y="193"/>
                      </a:lnTo>
                      <a:lnTo>
                        <a:pt x="746" y="179"/>
                      </a:lnTo>
                      <a:lnTo>
                        <a:pt x="724" y="165"/>
                      </a:lnTo>
                      <a:lnTo>
                        <a:pt x="701" y="152"/>
                      </a:lnTo>
                      <a:lnTo>
                        <a:pt x="679" y="140"/>
                      </a:lnTo>
                      <a:lnTo>
                        <a:pt x="687" y="117"/>
                      </a:lnTo>
                      <a:lnTo>
                        <a:pt x="689" y="95"/>
                      </a:lnTo>
                      <a:lnTo>
                        <a:pt x="684" y="74"/>
                      </a:lnTo>
                      <a:lnTo>
                        <a:pt x="670" y="57"/>
                      </a:lnTo>
                      <a:lnTo>
                        <a:pt x="654" y="44"/>
                      </a:lnTo>
                      <a:lnTo>
                        <a:pt x="634" y="34"/>
                      </a:lnTo>
                      <a:lnTo>
                        <a:pt x="613" y="23"/>
                      </a:lnTo>
                      <a:lnTo>
                        <a:pt x="588" y="17"/>
                      </a:lnTo>
                      <a:lnTo>
                        <a:pt x="562" y="10"/>
                      </a:lnTo>
                      <a:lnTo>
                        <a:pt x="533" y="5"/>
                      </a:lnTo>
                      <a:lnTo>
                        <a:pt x="503" y="3"/>
                      </a:lnTo>
                      <a:lnTo>
                        <a:pt x="472" y="0"/>
                      </a:lnTo>
                      <a:lnTo>
                        <a:pt x="441" y="2"/>
                      </a:lnTo>
                      <a:lnTo>
                        <a:pt x="408" y="3"/>
                      </a:lnTo>
                      <a:lnTo>
                        <a:pt x="377" y="6"/>
                      </a:lnTo>
                      <a:lnTo>
                        <a:pt x="345" y="11"/>
                      </a:lnTo>
                      <a:lnTo>
                        <a:pt x="314" y="18"/>
                      </a:lnTo>
                      <a:lnTo>
                        <a:pt x="284" y="26"/>
                      </a:lnTo>
                      <a:lnTo>
                        <a:pt x="255" y="36"/>
                      </a:lnTo>
                      <a:lnTo>
                        <a:pt x="229" y="48"/>
                      </a:lnTo>
                      <a:lnTo>
                        <a:pt x="189" y="75"/>
                      </a:lnTo>
                      <a:lnTo>
                        <a:pt x="172" y="108"/>
                      </a:lnTo>
                      <a:lnTo>
                        <a:pt x="172" y="143"/>
                      </a:lnTo>
                      <a:lnTo>
                        <a:pt x="185" y="177"/>
                      </a:lnTo>
                      <a:lnTo>
                        <a:pt x="202" y="208"/>
                      </a:lnTo>
                      <a:lnTo>
                        <a:pt x="222" y="234"/>
                      </a:lnTo>
                      <a:lnTo>
                        <a:pt x="238" y="252"/>
                      </a:lnTo>
                      <a:lnTo>
                        <a:pt x="244" y="257"/>
                      </a:lnTo>
                      <a:lnTo>
                        <a:pt x="241" y="256"/>
                      </a:lnTo>
                      <a:lnTo>
                        <a:pt x="233" y="255"/>
                      </a:lnTo>
                      <a:lnTo>
                        <a:pt x="222" y="254"/>
                      </a:lnTo>
                      <a:lnTo>
                        <a:pt x="207" y="256"/>
                      </a:lnTo>
                      <a:lnTo>
                        <a:pt x="191" y="261"/>
                      </a:lnTo>
                      <a:lnTo>
                        <a:pt x="175" y="272"/>
                      </a:lnTo>
                      <a:lnTo>
                        <a:pt x="157" y="291"/>
                      </a:lnTo>
                      <a:lnTo>
                        <a:pt x="142" y="317"/>
                      </a:lnTo>
                      <a:lnTo>
                        <a:pt x="138" y="355"/>
                      </a:lnTo>
                      <a:lnTo>
                        <a:pt x="148" y="404"/>
                      </a:lnTo>
                      <a:lnTo>
                        <a:pt x="169" y="458"/>
                      </a:lnTo>
                      <a:lnTo>
                        <a:pt x="196" y="512"/>
                      </a:lnTo>
                      <a:lnTo>
                        <a:pt x="225" y="562"/>
                      </a:lnTo>
                      <a:lnTo>
                        <a:pt x="252" y="604"/>
                      </a:lnTo>
                      <a:lnTo>
                        <a:pt x="271" y="633"/>
                      </a:lnTo>
                      <a:lnTo>
                        <a:pt x="278" y="643"/>
                      </a:lnTo>
                      <a:lnTo>
                        <a:pt x="302" y="633"/>
                      </a:lnTo>
                      <a:lnTo>
                        <a:pt x="311" y="670"/>
                      </a:lnTo>
                      <a:lnTo>
                        <a:pt x="317" y="706"/>
                      </a:lnTo>
                      <a:lnTo>
                        <a:pt x="326" y="740"/>
                      </a:lnTo>
                      <a:lnTo>
                        <a:pt x="334" y="771"/>
                      </a:lnTo>
                      <a:lnTo>
                        <a:pt x="340" y="801"/>
                      </a:lnTo>
                      <a:lnTo>
                        <a:pt x="349" y="826"/>
                      </a:lnTo>
                      <a:lnTo>
                        <a:pt x="354" y="849"/>
                      </a:lnTo>
                      <a:lnTo>
                        <a:pt x="360" y="868"/>
                      </a:lnTo>
                      <a:lnTo>
                        <a:pt x="343" y="864"/>
                      </a:lnTo>
                      <a:lnTo>
                        <a:pt x="324" y="861"/>
                      </a:lnTo>
                      <a:lnTo>
                        <a:pt x="306" y="857"/>
                      </a:lnTo>
                      <a:lnTo>
                        <a:pt x="286" y="855"/>
                      </a:lnTo>
                      <a:lnTo>
                        <a:pt x="268" y="853"/>
                      </a:lnTo>
                      <a:lnTo>
                        <a:pt x="248" y="850"/>
                      </a:lnTo>
                      <a:lnTo>
                        <a:pt x="229" y="849"/>
                      </a:lnTo>
                      <a:lnTo>
                        <a:pt x="210" y="849"/>
                      </a:lnTo>
                      <a:lnTo>
                        <a:pt x="191" y="849"/>
                      </a:lnTo>
                      <a:lnTo>
                        <a:pt x="173" y="852"/>
                      </a:lnTo>
                      <a:lnTo>
                        <a:pt x="155" y="854"/>
                      </a:lnTo>
                      <a:lnTo>
                        <a:pt x="139" y="856"/>
                      </a:lnTo>
                      <a:lnTo>
                        <a:pt x="123" y="861"/>
                      </a:lnTo>
                      <a:lnTo>
                        <a:pt x="109" y="867"/>
                      </a:lnTo>
                      <a:lnTo>
                        <a:pt x="95" y="875"/>
                      </a:lnTo>
                      <a:lnTo>
                        <a:pt x="83" y="883"/>
                      </a:lnTo>
                      <a:lnTo>
                        <a:pt x="63" y="906"/>
                      </a:lnTo>
                      <a:lnTo>
                        <a:pt x="50" y="935"/>
                      </a:lnTo>
                      <a:lnTo>
                        <a:pt x="43" y="968"/>
                      </a:lnTo>
                      <a:lnTo>
                        <a:pt x="42" y="1004"/>
                      </a:lnTo>
                      <a:lnTo>
                        <a:pt x="44" y="1042"/>
                      </a:lnTo>
                      <a:lnTo>
                        <a:pt x="51" y="1081"/>
                      </a:lnTo>
                      <a:lnTo>
                        <a:pt x="59" y="1118"/>
                      </a:lnTo>
                      <a:lnTo>
                        <a:pt x="70" y="1153"/>
                      </a:lnTo>
                      <a:lnTo>
                        <a:pt x="183" y="1151"/>
                      </a:lnTo>
                      <a:lnTo>
                        <a:pt x="186" y="1115"/>
                      </a:lnTo>
                      <a:lnTo>
                        <a:pt x="192" y="1082"/>
                      </a:lnTo>
                      <a:lnTo>
                        <a:pt x="201" y="1055"/>
                      </a:lnTo>
                      <a:lnTo>
                        <a:pt x="215" y="1038"/>
                      </a:lnTo>
                      <a:lnTo>
                        <a:pt x="228" y="1034"/>
                      </a:lnTo>
                      <a:lnTo>
                        <a:pt x="245" y="1034"/>
                      </a:lnTo>
                      <a:lnTo>
                        <a:pt x="266" y="1039"/>
                      </a:lnTo>
                      <a:lnTo>
                        <a:pt x="289" y="1047"/>
                      </a:lnTo>
                      <a:lnTo>
                        <a:pt x="313" y="1060"/>
                      </a:lnTo>
                      <a:lnTo>
                        <a:pt x="337" y="1074"/>
                      </a:lnTo>
                      <a:lnTo>
                        <a:pt x="361" y="1089"/>
                      </a:lnTo>
                      <a:lnTo>
                        <a:pt x="383" y="1105"/>
                      </a:lnTo>
                      <a:lnTo>
                        <a:pt x="383" y="1106"/>
                      </a:lnTo>
                      <a:lnTo>
                        <a:pt x="342" y="1112"/>
                      </a:lnTo>
                      <a:lnTo>
                        <a:pt x="339" y="1087"/>
                      </a:lnTo>
                      <a:lnTo>
                        <a:pt x="247" y="1113"/>
                      </a:lnTo>
                      <a:lnTo>
                        <a:pt x="252" y="1216"/>
                      </a:lnTo>
                      <a:lnTo>
                        <a:pt x="248" y="1213"/>
                      </a:lnTo>
                      <a:lnTo>
                        <a:pt x="244" y="1212"/>
                      </a:lnTo>
                      <a:lnTo>
                        <a:pt x="239" y="1210"/>
                      </a:lnTo>
                      <a:lnTo>
                        <a:pt x="234" y="1209"/>
                      </a:lnTo>
                      <a:lnTo>
                        <a:pt x="228" y="1207"/>
                      </a:lnTo>
                      <a:lnTo>
                        <a:pt x="219" y="1205"/>
                      </a:lnTo>
                      <a:lnTo>
                        <a:pt x="213" y="1204"/>
                      </a:lnTo>
                      <a:lnTo>
                        <a:pt x="207" y="1203"/>
                      </a:lnTo>
                      <a:lnTo>
                        <a:pt x="200" y="1203"/>
                      </a:lnTo>
                      <a:lnTo>
                        <a:pt x="194" y="1202"/>
                      </a:lnTo>
                      <a:lnTo>
                        <a:pt x="188" y="1202"/>
                      </a:lnTo>
                      <a:lnTo>
                        <a:pt x="183" y="1202"/>
                      </a:lnTo>
                      <a:lnTo>
                        <a:pt x="181" y="1189"/>
                      </a:lnTo>
                      <a:lnTo>
                        <a:pt x="181" y="1176"/>
                      </a:lnTo>
                      <a:lnTo>
                        <a:pt x="181" y="1164"/>
                      </a:lnTo>
                      <a:lnTo>
                        <a:pt x="183" y="1151"/>
                      </a:lnTo>
                      <a:lnTo>
                        <a:pt x="70" y="1153"/>
                      </a:lnTo>
                      <a:lnTo>
                        <a:pt x="74" y="1168"/>
                      </a:lnTo>
                      <a:lnTo>
                        <a:pt x="79" y="1183"/>
                      </a:lnTo>
                      <a:lnTo>
                        <a:pt x="85" y="1198"/>
                      </a:lnTo>
                      <a:lnTo>
                        <a:pt x="88" y="1211"/>
                      </a:lnTo>
                      <a:lnTo>
                        <a:pt x="78" y="1210"/>
                      </a:lnTo>
                      <a:lnTo>
                        <a:pt x="67" y="1209"/>
                      </a:lnTo>
                      <a:lnTo>
                        <a:pt x="56" y="1209"/>
                      </a:lnTo>
                      <a:lnTo>
                        <a:pt x="45" y="1211"/>
                      </a:lnTo>
                      <a:lnTo>
                        <a:pt x="35" y="1214"/>
                      </a:lnTo>
                      <a:lnTo>
                        <a:pt x="26" y="1220"/>
                      </a:lnTo>
                      <a:lnTo>
                        <a:pt x="18" y="1228"/>
                      </a:lnTo>
                      <a:lnTo>
                        <a:pt x="11" y="1237"/>
                      </a:lnTo>
                      <a:lnTo>
                        <a:pt x="4" y="1255"/>
                      </a:lnTo>
                      <a:lnTo>
                        <a:pt x="0" y="1278"/>
                      </a:lnTo>
                      <a:lnTo>
                        <a:pt x="0" y="1303"/>
                      </a:lnTo>
                      <a:lnTo>
                        <a:pt x="3" y="1331"/>
                      </a:lnTo>
                      <a:lnTo>
                        <a:pt x="9" y="1358"/>
                      </a:lnTo>
                      <a:lnTo>
                        <a:pt x="15" y="1385"/>
                      </a:lnTo>
                      <a:lnTo>
                        <a:pt x="25" y="1408"/>
                      </a:lnTo>
                      <a:lnTo>
                        <a:pt x="36" y="1425"/>
                      </a:lnTo>
                      <a:lnTo>
                        <a:pt x="43" y="1432"/>
                      </a:lnTo>
                      <a:lnTo>
                        <a:pt x="50" y="1437"/>
                      </a:lnTo>
                      <a:lnTo>
                        <a:pt x="56" y="1440"/>
                      </a:lnTo>
                      <a:lnTo>
                        <a:pt x="63" y="1442"/>
                      </a:lnTo>
                      <a:lnTo>
                        <a:pt x="68" y="1442"/>
                      </a:lnTo>
                      <a:lnTo>
                        <a:pt x="73" y="1442"/>
                      </a:lnTo>
                      <a:lnTo>
                        <a:pt x="77" y="1441"/>
                      </a:lnTo>
                      <a:lnTo>
                        <a:pt x="80" y="1440"/>
                      </a:lnTo>
                      <a:lnTo>
                        <a:pt x="90" y="1436"/>
                      </a:lnTo>
                      <a:lnTo>
                        <a:pt x="98" y="1430"/>
                      </a:lnTo>
                      <a:lnTo>
                        <a:pt x="105" y="1422"/>
                      </a:lnTo>
                      <a:lnTo>
                        <a:pt x="110" y="1412"/>
                      </a:lnTo>
                      <a:lnTo>
                        <a:pt x="120" y="1432"/>
                      </a:lnTo>
                      <a:lnTo>
                        <a:pt x="131" y="1447"/>
                      </a:lnTo>
                      <a:lnTo>
                        <a:pt x="139" y="1457"/>
                      </a:lnTo>
                      <a:lnTo>
                        <a:pt x="147" y="1464"/>
                      </a:lnTo>
                      <a:lnTo>
                        <a:pt x="153" y="1468"/>
                      </a:lnTo>
                      <a:lnTo>
                        <a:pt x="158" y="1469"/>
                      </a:lnTo>
                      <a:lnTo>
                        <a:pt x="163" y="1469"/>
                      </a:lnTo>
                      <a:lnTo>
                        <a:pt x="166" y="1468"/>
                      </a:lnTo>
                      <a:lnTo>
                        <a:pt x="171" y="1467"/>
                      </a:lnTo>
                      <a:lnTo>
                        <a:pt x="177" y="1463"/>
                      </a:lnTo>
                      <a:lnTo>
                        <a:pt x="181" y="1457"/>
                      </a:lnTo>
                      <a:lnTo>
                        <a:pt x="187" y="1446"/>
                      </a:lnTo>
                      <a:lnTo>
                        <a:pt x="189" y="1429"/>
                      </a:lnTo>
                      <a:lnTo>
                        <a:pt x="191" y="1404"/>
                      </a:lnTo>
                      <a:lnTo>
                        <a:pt x="188" y="1371"/>
                      </a:lnTo>
                      <a:lnTo>
                        <a:pt x="183" y="1327"/>
                      </a:lnTo>
                      <a:lnTo>
                        <a:pt x="188" y="1324"/>
                      </a:lnTo>
                      <a:lnTo>
                        <a:pt x="194" y="1320"/>
                      </a:lnTo>
                      <a:lnTo>
                        <a:pt x="200" y="1318"/>
                      </a:lnTo>
                      <a:lnTo>
                        <a:pt x="206" y="1316"/>
                      </a:lnTo>
                      <a:lnTo>
                        <a:pt x="211" y="1313"/>
                      </a:lnTo>
                      <a:lnTo>
                        <a:pt x="216" y="1312"/>
                      </a:lnTo>
                      <a:lnTo>
                        <a:pt x="219" y="1312"/>
                      </a:lnTo>
                      <a:lnTo>
                        <a:pt x="223" y="1313"/>
                      </a:lnTo>
                      <a:lnTo>
                        <a:pt x="226" y="1317"/>
                      </a:lnTo>
                      <a:lnTo>
                        <a:pt x="230" y="1320"/>
                      </a:lnTo>
                      <a:lnTo>
                        <a:pt x="231" y="1324"/>
                      </a:lnTo>
                      <a:lnTo>
                        <a:pt x="233" y="1327"/>
                      </a:lnTo>
                      <a:lnTo>
                        <a:pt x="236" y="1332"/>
                      </a:lnTo>
                      <a:lnTo>
                        <a:pt x="239" y="1336"/>
                      </a:lnTo>
                      <a:lnTo>
                        <a:pt x="245" y="1341"/>
                      </a:lnTo>
                      <a:lnTo>
                        <a:pt x="253" y="1342"/>
                      </a:lnTo>
                      <a:lnTo>
                        <a:pt x="254" y="1342"/>
                      </a:lnTo>
                      <a:lnTo>
                        <a:pt x="255" y="1342"/>
                      </a:lnTo>
                      <a:lnTo>
                        <a:pt x="256" y="1342"/>
                      </a:lnTo>
                      <a:lnTo>
                        <a:pt x="271" y="1715"/>
                      </a:lnTo>
                      <a:lnTo>
                        <a:pt x="308" y="1717"/>
                      </a:lnTo>
                      <a:lnTo>
                        <a:pt x="311" y="1736"/>
                      </a:lnTo>
                      <a:lnTo>
                        <a:pt x="314" y="1756"/>
                      </a:lnTo>
                      <a:lnTo>
                        <a:pt x="317" y="1776"/>
                      </a:lnTo>
                      <a:lnTo>
                        <a:pt x="321" y="1796"/>
                      </a:lnTo>
                      <a:lnTo>
                        <a:pt x="425" y="1794"/>
                      </a:lnTo>
                      <a:lnTo>
                        <a:pt x="421" y="1773"/>
                      </a:lnTo>
                      <a:lnTo>
                        <a:pt x="418" y="1752"/>
                      </a:lnTo>
                      <a:lnTo>
                        <a:pt x="414" y="1734"/>
                      </a:lnTo>
                      <a:lnTo>
                        <a:pt x="411" y="1720"/>
                      </a:lnTo>
                      <a:lnTo>
                        <a:pt x="702" y="1728"/>
                      </a:lnTo>
                      <a:lnTo>
                        <a:pt x="702" y="1734"/>
                      </a:lnTo>
                      <a:lnTo>
                        <a:pt x="702" y="1740"/>
                      </a:lnTo>
                      <a:lnTo>
                        <a:pt x="704" y="1745"/>
                      </a:lnTo>
                      <a:lnTo>
                        <a:pt x="706" y="1751"/>
                      </a:lnTo>
                      <a:lnTo>
                        <a:pt x="709" y="1757"/>
                      </a:lnTo>
                      <a:lnTo>
                        <a:pt x="714" y="1763"/>
                      </a:lnTo>
                      <a:lnTo>
                        <a:pt x="722" y="1768"/>
                      </a:lnTo>
                      <a:lnTo>
                        <a:pt x="731" y="1773"/>
                      </a:lnTo>
                      <a:lnTo>
                        <a:pt x="740" y="1776"/>
                      </a:lnTo>
                      <a:lnTo>
                        <a:pt x="753" y="1780"/>
                      </a:lnTo>
                      <a:lnTo>
                        <a:pt x="768" y="1785"/>
                      </a:lnTo>
                      <a:lnTo>
                        <a:pt x="785" y="1789"/>
                      </a:lnTo>
                      <a:lnTo>
                        <a:pt x="804" y="1795"/>
                      </a:lnTo>
                      <a:lnTo>
                        <a:pt x="822" y="1799"/>
                      </a:lnTo>
                      <a:lnTo>
                        <a:pt x="838" y="1804"/>
                      </a:lnTo>
                      <a:lnTo>
                        <a:pt x="853" y="1808"/>
                      </a:lnTo>
                      <a:lnTo>
                        <a:pt x="853" y="1816"/>
                      </a:lnTo>
                      <a:lnTo>
                        <a:pt x="855" y="1823"/>
                      </a:lnTo>
                      <a:lnTo>
                        <a:pt x="855" y="1831"/>
                      </a:lnTo>
                      <a:lnTo>
                        <a:pt x="855" y="1837"/>
                      </a:lnTo>
                      <a:lnTo>
                        <a:pt x="735" y="1904"/>
                      </a:lnTo>
                      <a:lnTo>
                        <a:pt x="727" y="1905"/>
                      </a:lnTo>
                      <a:lnTo>
                        <a:pt x="722" y="1903"/>
                      </a:lnTo>
                      <a:lnTo>
                        <a:pt x="445" y="1854"/>
                      </a:lnTo>
                      <a:lnTo>
                        <a:pt x="441" y="1851"/>
                      </a:lnTo>
                      <a:lnTo>
                        <a:pt x="437" y="1849"/>
                      </a:lnTo>
                      <a:lnTo>
                        <a:pt x="434" y="1848"/>
                      </a:lnTo>
                      <a:lnTo>
                        <a:pt x="433" y="1846"/>
                      </a:lnTo>
                      <a:lnTo>
                        <a:pt x="432" y="1837"/>
                      </a:lnTo>
                      <a:lnTo>
                        <a:pt x="430" y="1824"/>
                      </a:lnTo>
                      <a:lnTo>
                        <a:pt x="427" y="1809"/>
                      </a:lnTo>
                      <a:lnTo>
                        <a:pt x="425" y="1794"/>
                      </a:lnTo>
                      <a:lnTo>
                        <a:pt x="321" y="1796"/>
                      </a:lnTo>
                      <a:lnTo>
                        <a:pt x="326" y="1824"/>
                      </a:lnTo>
                      <a:lnTo>
                        <a:pt x="332" y="1849"/>
                      </a:lnTo>
                      <a:lnTo>
                        <a:pt x="339" y="1874"/>
                      </a:lnTo>
                      <a:lnTo>
                        <a:pt x="346" y="1896"/>
                      </a:lnTo>
                      <a:lnTo>
                        <a:pt x="355" y="1916"/>
                      </a:lnTo>
                      <a:lnTo>
                        <a:pt x="364" y="1931"/>
                      </a:lnTo>
                      <a:lnTo>
                        <a:pt x="374" y="1942"/>
                      </a:lnTo>
                      <a:lnTo>
                        <a:pt x="384" y="1947"/>
                      </a:lnTo>
                      <a:lnTo>
                        <a:pt x="394" y="1948"/>
                      </a:lnTo>
                      <a:lnTo>
                        <a:pt x="406" y="1950"/>
                      </a:lnTo>
                      <a:lnTo>
                        <a:pt x="423" y="1953"/>
                      </a:lnTo>
                      <a:lnTo>
                        <a:pt x="443" y="1956"/>
                      </a:lnTo>
                      <a:lnTo>
                        <a:pt x="465" y="1958"/>
                      </a:lnTo>
                      <a:lnTo>
                        <a:pt x="489" y="1962"/>
                      </a:lnTo>
                      <a:lnTo>
                        <a:pt x="515" y="1964"/>
                      </a:lnTo>
                      <a:lnTo>
                        <a:pt x="541" y="1968"/>
                      </a:lnTo>
                      <a:lnTo>
                        <a:pt x="568" y="1970"/>
                      </a:lnTo>
                      <a:lnTo>
                        <a:pt x="594" y="1973"/>
                      </a:lnTo>
                      <a:lnTo>
                        <a:pt x="619" y="1976"/>
                      </a:lnTo>
                      <a:lnTo>
                        <a:pt x="644" y="1979"/>
                      </a:lnTo>
                      <a:lnTo>
                        <a:pt x="666" y="1981"/>
                      </a:lnTo>
                      <a:lnTo>
                        <a:pt x="685" y="1983"/>
                      </a:lnTo>
                      <a:lnTo>
                        <a:pt x="701" y="1985"/>
                      </a:lnTo>
                      <a:lnTo>
                        <a:pt x="714" y="1986"/>
                      </a:lnTo>
                      <a:lnTo>
                        <a:pt x="720" y="2010"/>
                      </a:lnTo>
                      <a:lnTo>
                        <a:pt x="1042" y="2115"/>
                      </a:lnTo>
                      <a:lnTo>
                        <a:pt x="1041" y="2119"/>
                      </a:lnTo>
                      <a:lnTo>
                        <a:pt x="1045" y="2116"/>
                      </a:lnTo>
                      <a:lnTo>
                        <a:pt x="1056" y="2120"/>
                      </a:lnTo>
                      <a:lnTo>
                        <a:pt x="1060" y="2105"/>
                      </a:lnTo>
                      <a:lnTo>
                        <a:pt x="1480" y="1798"/>
                      </a:lnTo>
                      <a:lnTo>
                        <a:pt x="1492" y="1736"/>
                      </a:lnTo>
                      <a:lnTo>
                        <a:pt x="1478" y="1734"/>
                      </a:lnTo>
                      <a:close/>
                    </a:path>
                  </a:pathLst>
                </a:custGeom>
                <a:solidFill>
                  <a:srgbClr val="000000"/>
                </a:solidFill>
                <a:ln w="9525">
                  <a:noFill/>
                  <a:round/>
                  <a:headEnd/>
                  <a:tailEnd/>
                </a:ln>
              </p:spPr>
              <p:txBody>
                <a:bodyPr/>
                <a:lstStyle/>
                <a:p>
                  <a:endParaRPr lang="en-US"/>
                </a:p>
              </p:txBody>
            </p:sp>
            <p:sp>
              <p:nvSpPr>
                <p:cNvPr id="39987" name="Freeform 875"/>
                <p:cNvSpPr>
                  <a:spLocks/>
                </p:cNvSpPr>
                <p:nvPr/>
              </p:nvSpPr>
              <p:spPr bwMode="auto">
                <a:xfrm>
                  <a:off x="3021" y="2400"/>
                  <a:ext cx="172" cy="136"/>
                </a:xfrm>
                <a:custGeom>
                  <a:avLst/>
                  <a:gdLst>
                    <a:gd name="T0" fmla="*/ 0 w 374"/>
                    <a:gd name="T1" fmla="*/ 0 h 296"/>
                    <a:gd name="T2" fmla="*/ 0 w 374"/>
                    <a:gd name="T3" fmla="*/ 0 h 296"/>
                    <a:gd name="T4" fmla="*/ 0 w 374"/>
                    <a:gd name="T5" fmla="*/ 0 h 296"/>
                    <a:gd name="T6" fmla="*/ 0 w 374"/>
                    <a:gd name="T7" fmla="*/ 0 h 296"/>
                    <a:gd name="T8" fmla="*/ 0 w 374"/>
                    <a:gd name="T9" fmla="*/ 0 h 296"/>
                    <a:gd name="T10" fmla="*/ 0 60000 65536"/>
                    <a:gd name="T11" fmla="*/ 0 60000 65536"/>
                    <a:gd name="T12" fmla="*/ 0 60000 65536"/>
                    <a:gd name="T13" fmla="*/ 0 60000 65536"/>
                    <a:gd name="T14" fmla="*/ 0 60000 65536"/>
                    <a:gd name="T15" fmla="*/ 0 w 374"/>
                    <a:gd name="T16" fmla="*/ 0 h 296"/>
                    <a:gd name="T17" fmla="*/ 374 w 374"/>
                    <a:gd name="T18" fmla="*/ 296 h 296"/>
                  </a:gdLst>
                  <a:ahLst/>
                  <a:cxnLst>
                    <a:cxn ang="T10">
                      <a:pos x="T0" y="T1"/>
                    </a:cxn>
                    <a:cxn ang="T11">
                      <a:pos x="T2" y="T3"/>
                    </a:cxn>
                    <a:cxn ang="T12">
                      <a:pos x="T4" y="T5"/>
                    </a:cxn>
                    <a:cxn ang="T13">
                      <a:pos x="T6" y="T7"/>
                    </a:cxn>
                    <a:cxn ang="T14">
                      <a:pos x="T8" y="T9"/>
                    </a:cxn>
                  </a:cxnLst>
                  <a:rect l="T15" t="T16" r="T17" b="T18"/>
                  <a:pathLst>
                    <a:path w="374" h="296">
                      <a:moveTo>
                        <a:pt x="374" y="0"/>
                      </a:moveTo>
                      <a:lnTo>
                        <a:pt x="369" y="28"/>
                      </a:lnTo>
                      <a:lnTo>
                        <a:pt x="0" y="296"/>
                      </a:lnTo>
                      <a:lnTo>
                        <a:pt x="3" y="250"/>
                      </a:lnTo>
                      <a:lnTo>
                        <a:pt x="374" y="0"/>
                      </a:lnTo>
                      <a:close/>
                    </a:path>
                  </a:pathLst>
                </a:custGeom>
                <a:solidFill>
                  <a:srgbClr val="BAE2FF"/>
                </a:solidFill>
                <a:ln w="9525">
                  <a:noFill/>
                  <a:round/>
                  <a:headEnd/>
                  <a:tailEnd/>
                </a:ln>
              </p:spPr>
              <p:txBody>
                <a:bodyPr/>
                <a:lstStyle/>
                <a:p>
                  <a:endParaRPr lang="en-US"/>
                </a:p>
              </p:txBody>
            </p:sp>
            <p:sp>
              <p:nvSpPr>
                <p:cNvPr id="39988" name="Freeform 876"/>
                <p:cNvSpPr>
                  <a:spLocks/>
                </p:cNvSpPr>
                <p:nvPr/>
              </p:nvSpPr>
              <p:spPr bwMode="auto">
                <a:xfrm>
                  <a:off x="2688" y="2214"/>
                  <a:ext cx="174" cy="23"/>
                </a:xfrm>
                <a:custGeom>
                  <a:avLst/>
                  <a:gdLst>
                    <a:gd name="T0" fmla="*/ 0 w 377"/>
                    <a:gd name="T1" fmla="*/ 0 h 49"/>
                    <a:gd name="T2" fmla="*/ 0 w 377"/>
                    <a:gd name="T3" fmla="*/ 0 h 49"/>
                    <a:gd name="T4" fmla="*/ 0 w 377"/>
                    <a:gd name="T5" fmla="*/ 0 h 49"/>
                    <a:gd name="T6" fmla="*/ 0 w 377"/>
                    <a:gd name="T7" fmla="*/ 0 h 49"/>
                    <a:gd name="T8" fmla="*/ 0 w 377"/>
                    <a:gd name="T9" fmla="*/ 0 h 49"/>
                    <a:gd name="T10" fmla="*/ 0 60000 65536"/>
                    <a:gd name="T11" fmla="*/ 0 60000 65536"/>
                    <a:gd name="T12" fmla="*/ 0 60000 65536"/>
                    <a:gd name="T13" fmla="*/ 0 60000 65536"/>
                    <a:gd name="T14" fmla="*/ 0 60000 65536"/>
                    <a:gd name="T15" fmla="*/ 0 w 377"/>
                    <a:gd name="T16" fmla="*/ 0 h 49"/>
                    <a:gd name="T17" fmla="*/ 377 w 377"/>
                    <a:gd name="T18" fmla="*/ 49 h 49"/>
                  </a:gdLst>
                  <a:ahLst/>
                  <a:cxnLst>
                    <a:cxn ang="T10">
                      <a:pos x="T0" y="T1"/>
                    </a:cxn>
                    <a:cxn ang="T11">
                      <a:pos x="T2" y="T3"/>
                    </a:cxn>
                    <a:cxn ang="T12">
                      <a:pos x="T4" y="T5"/>
                    </a:cxn>
                    <a:cxn ang="T13">
                      <a:pos x="T6" y="T7"/>
                    </a:cxn>
                    <a:cxn ang="T14">
                      <a:pos x="T8" y="T9"/>
                    </a:cxn>
                  </a:cxnLst>
                  <a:rect l="T15" t="T16" r="T17" b="T18"/>
                  <a:pathLst>
                    <a:path w="377" h="49">
                      <a:moveTo>
                        <a:pt x="374" y="49"/>
                      </a:moveTo>
                      <a:lnTo>
                        <a:pt x="1" y="12"/>
                      </a:lnTo>
                      <a:lnTo>
                        <a:pt x="0" y="0"/>
                      </a:lnTo>
                      <a:lnTo>
                        <a:pt x="377" y="35"/>
                      </a:lnTo>
                      <a:lnTo>
                        <a:pt x="374" y="49"/>
                      </a:lnTo>
                      <a:close/>
                    </a:path>
                  </a:pathLst>
                </a:custGeom>
                <a:solidFill>
                  <a:srgbClr val="BAE2FF"/>
                </a:solidFill>
                <a:ln w="9525">
                  <a:noFill/>
                  <a:round/>
                  <a:headEnd/>
                  <a:tailEnd/>
                </a:ln>
              </p:spPr>
              <p:txBody>
                <a:bodyPr/>
                <a:lstStyle/>
                <a:p>
                  <a:endParaRPr lang="en-US"/>
                </a:p>
              </p:txBody>
            </p:sp>
            <p:sp>
              <p:nvSpPr>
                <p:cNvPr id="39989" name="Freeform 877"/>
                <p:cNvSpPr>
                  <a:spLocks/>
                </p:cNvSpPr>
                <p:nvPr/>
              </p:nvSpPr>
              <p:spPr bwMode="auto">
                <a:xfrm>
                  <a:off x="2919" y="2313"/>
                  <a:ext cx="74" cy="41"/>
                </a:xfrm>
                <a:custGeom>
                  <a:avLst/>
                  <a:gdLst>
                    <a:gd name="T0" fmla="*/ 0 w 161"/>
                    <a:gd name="T1" fmla="*/ 0 h 91"/>
                    <a:gd name="T2" fmla="*/ 0 w 161"/>
                    <a:gd name="T3" fmla="*/ 0 h 91"/>
                    <a:gd name="T4" fmla="*/ 0 w 161"/>
                    <a:gd name="T5" fmla="*/ 0 h 91"/>
                    <a:gd name="T6" fmla="*/ 0 w 161"/>
                    <a:gd name="T7" fmla="*/ 0 h 91"/>
                    <a:gd name="T8" fmla="*/ 0 w 161"/>
                    <a:gd name="T9" fmla="*/ 0 h 91"/>
                    <a:gd name="T10" fmla="*/ 0 w 161"/>
                    <a:gd name="T11" fmla="*/ 0 h 91"/>
                    <a:gd name="T12" fmla="*/ 0 w 161"/>
                    <a:gd name="T13" fmla="*/ 0 h 91"/>
                    <a:gd name="T14" fmla="*/ 0 w 161"/>
                    <a:gd name="T15" fmla="*/ 0 h 91"/>
                    <a:gd name="T16" fmla="*/ 0 w 161"/>
                    <a:gd name="T17" fmla="*/ 0 h 91"/>
                    <a:gd name="T18" fmla="*/ 0 w 161"/>
                    <a:gd name="T19" fmla="*/ 0 h 91"/>
                    <a:gd name="T20" fmla="*/ 0 w 161"/>
                    <a:gd name="T21" fmla="*/ 0 h 91"/>
                    <a:gd name="T22" fmla="*/ 0 w 161"/>
                    <a:gd name="T23" fmla="*/ 0 h 91"/>
                    <a:gd name="T24" fmla="*/ 0 w 161"/>
                    <a:gd name="T25" fmla="*/ 0 h 91"/>
                    <a:gd name="T26" fmla="*/ 0 w 161"/>
                    <a:gd name="T27" fmla="*/ 0 h 91"/>
                    <a:gd name="T28" fmla="*/ 0 w 161"/>
                    <a:gd name="T29" fmla="*/ 0 h 91"/>
                    <a:gd name="T30" fmla="*/ 0 w 161"/>
                    <a:gd name="T31" fmla="*/ 0 h 91"/>
                    <a:gd name="T32" fmla="*/ 0 w 161"/>
                    <a:gd name="T33" fmla="*/ 0 h 91"/>
                    <a:gd name="T34" fmla="*/ 0 w 161"/>
                    <a:gd name="T35" fmla="*/ 0 h 91"/>
                    <a:gd name="T36" fmla="*/ 0 w 161"/>
                    <a:gd name="T37" fmla="*/ 0 h 91"/>
                    <a:gd name="T38" fmla="*/ 0 w 161"/>
                    <a:gd name="T39" fmla="*/ 0 h 91"/>
                    <a:gd name="T40" fmla="*/ 0 w 161"/>
                    <a:gd name="T41" fmla="*/ 0 h 91"/>
                    <a:gd name="T42" fmla="*/ 0 w 161"/>
                    <a:gd name="T43" fmla="*/ 0 h 91"/>
                    <a:gd name="T44" fmla="*/ 0 w 161"/>
                    <a:gd name="T45" fmla="*/ 0 h 91"/>
                    <a:gd name="T46" fmla="*/ 0 w 161"/>
                    <a:gd name="T47" fmla="*/ 0 h 91"/>
                    <a:gd name="T48" fmla="*/ 0 w 161"/>
                    <a:gd name="T49" fmla="*/ 0 h 91"/>
                    <a:gd name="T50" fmla="*/ 0 w 161"/>
                    <a:gd name="T51" fmla="*/ 0 h 91"/>
                    <a:gd name="T52" fmla="*/ 0 w 161"/>
                    <a:gd name="T53" fmla="*/ 0 h 91"/>
                    <a:gd name="T54" fmla="*/ 0 w 161"/>
                    <a:gd name="T55" fmla="*/ 0 h 91"/>
                    <a:gd name="T56" fmla="*/ 0 w 161"/>
                    <a:gd name="T57" fmla="*/ 0 h 91"/>
                    <a:gd name="T58" fmla="*/ 0 w 161"/>
                    <a:gd name="T59" fmla="*/ 0 h 91"/>
                    <a:gd name="T60" fmla="*/ 0 w 161"/>
                    <a:gd name="T61" fmla="*/ 0 h 91"/>
                    <a:gd name="T62" fmla="*/ 0 w 161"/>
                    <a:gd name="T63" fmla="*/ 0 h 91"/>
                    <a:gd name="T64" fmla="*/ 0 w 161"/>
                    <a:gd name="T65" fmla="*/ 0 h 91"/>
                    <a:gd name="T66" fmla="*/ 0 w 161"/>
                    <a:gd name="T67" fmla="*/ 0 h 91"/>
                    <a:gd name="T68" fmla="*/ 0 w 161"/>
                    <a:gd name="T69" fmla="*/ 0 h 91"/>
                    <a:gd name="T70" fmla="*/ 0 w 161"/>
                    <a:gd name="T71" fmla="*/ 0 h 91"/>
                    <a:gd name="T72" fmla="*/ 0 w 161"/>
                    <a:gd name="T73" fmla="*/ 0 h 9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61"/>
                    <a:gd name="T112" fmla="*/ 0 h 91"/>
                    <a:gd name="T113" fmla="*/ 161 w 161"/>
                    <a:gd name="T114" fmla="*/ 91 h 9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61" h="91">
                      <a:moveTo>
                        <a:pt x="43" y="91"/>
                      </a:moveTo>
                      <a:lnTo>
                        <a:pt x="39" y="82"/>
                      </a:lnTo>
                      <a:lnTo>
                        <a:pt x="35" y="74"/>
                      </a:lnTo>
                      <a:lnTo>
                        <a:pt x="29" y="65"/>
                      </a:lnTo>
                      <a:lnTo>
                        <a:pt x="23" y="56"/>
                      </a:lnTo>
                      <a:lnTo>
                        <a:pt x="17" y="50"/>
                      </a:lnTo>
                      <a:lnTo>
                        <a:pt x="12" y="43"/>
                      </a:lnTo>
                      <a:lnTo>
                        <a:pt x="6" y="37"/>
                      </a:lnTo>
                      <a:lnTo>
                        <a:pt x="0" y="31"/>
                      </a:lnTo>
                      <a:lnTo>
                        <a:pt x="9" y="28"/>
                      </a:lnTo>
                      <a:lnTo>
                        <a:pt x="17" y="24"/>
                      </a:lnTo>
                      <a:lnTo>
                        <a:pt x="25" y="21"/>
                      </a:lnTo>
                      <a:lnTo>
                        <a:pt x="33" y="16"/>
                      </a:lnTo>
                      <a:lnTo>
                        <a:pt x="42" y="13"/>
                      </a:lnTo>
                      <a:lnTo>
                        <a:pt x="50" y="8"/>
                      </a:lnTo>
                      <a:lnTo>
                        <a:pt x="57" y="5"/>
                      </a:lnTo>
                      <a:lnTo>
                        <a:pt x="63" y="0"/>
                      </a:lnTo>
                      <a:lnTo>
                        <a:pt x="76" y="0"/>
                      </a:lnTo>
                      <a:lnTo>
                        <a:pt x="88" y="1"/>
                      </a:lnTo>
                      <a:lnTo>
                        <a:pt x="100" y="1"/>
                      </a:lnTo>
                      <a:lnTo>
                        <a:pt x="113" y="2"/>
                      </a:lnTo>
                      <a:lnTo>
                        <a:pt x="126" y="4"/>
                      </a:lnTo>
                      <a:lnTo>
                        <a:pt x="137" y="5"/>
                      </a:lnTo>
                      <a:lnTo>
                        <a:pt x="150" y="6"/>
                      </a:lnTo>
                      <a:lnTo>
                        <a:pt x="161" y="7"/>
                      </a:lnTo>
                      <a:lnTo>
                        <a:pt x="156" y="16"/>
                      </a:lnTo>
                      <a:lnTo>
                        <a:pt x="148" y="27"/>
                      </a:lnTo>
                      <a:lnTo>
                        <a:pt x="137" y="37"/>
                      </a:lnTo>
                      <a:lnTo>
                        <a:pt x="125" y="48"/>
                      </a:lnTo>
                      <a:lnTo>
                        <a:pt x="108" y="60"/>
                      </a:lnTo>
                      <a:lnTo>
                        <a:pt x="90" y="70"/>
                      </a:lnTo>
                      <a:lnTo>
                        <a:pt x="69" y="81"/>
                      </a:lnTo>
                      <a:lnTo>
                        <a:pt x="45" y="91"/>
                      </a:lnTo>
                      <a:lnTo>
                        <a:pt x="44" y="91"/>
                      </a:lnTo>
                      <a:lnTo>
                        <a:pt x="43" y="91"/>
                      </a:lnTo>
                      <a:close/>
                    </a:path>
                  </a:pathLst>
                </a:custGeom>
                <a:solidFill>
                  <a:srgbClr val="7DDF7D"/>
                </a:solidFill>
                <a:ln w="9525">
                  <a:noFill/>
                  <a:round/>
                  <a:headEnd/>
                  <a:tailEnd/>
                </a:ln>
              </p:spPr>
              <p:txBody>
                <a:bodyPr/>
                <a:lstStyle/>
                <a:p>
                  <a:endParaRPr lang="en-US"/>
                </a:p>
              </p:txBody>
            </p:sp>
            <p:sp>
              <p:nvSpPr>
                <p:cNvPr id="39990" name="Freeform 878"/>
                <p:cNvSpPr>
                  <a:spLocks/>
                </p:cNvSpPr>
                <p:nvPr/>
              </p:nvSpPr>
              <p:spPr bwMode="auto">
                <a:xfrm>
                  <a:off x="2886" y="2383"/>
                  <a:ext cx="223" cy="118"/>
                </a:xfrm>
                <a:custGeom>
                  <a:avLst/>
                  <a:gdLst>
                    <a:gd name="T0" fmla="*/ 0 w 486"/>
                    <a:gd name="T1" fmla="*/ 0 h 258"/>
                    <a:gd name="T2" fmla="*/ 0 w 486"/>
                    <a:gd name="T3" fmla="*/ 0 h 258"/>
                    <a:gd name="T4" fmla="*/ 0 w 486"/>
                    <a:gd name="T5" fmla="*/ 0 h 258"/>
                    <a:gd name="T6" fmla="*/ 0 w 486"/>
                    <a:gd name="T7" fmla="*/ 0 h 258"/>
                    <a:gd name="T8" fmla="*/ 0 w 486"/>
                    <a:gd name="T9" fmla="*/ 0 h 258"/>
                    <a:gd name="T10" fmla="*/ 0 w 486"/>
                    <a:gd name="T11" fmla="*/ 0 h 258"/>
                    <a:gd name="T12" fmla="*/ 0 w 486"/>
                    <a:gd name="T13" fmla="*/ 0 h 258"/>
                    <a:gd name="T14" fmla="*/ 0 w 486"/>
                    <a:gd name="T15" fmla="*/ 0 h 258"/>
                    <a:gd name="T16" fmla="*/ 0 w 486"/>
                    <a:gd name="T17" fmla="*/ 0 h 258"/>
                    <a:gd name="T18" fmla="*/ 0 w 486"/>
                    <a:gd name="T19" fmla="*/ 0 h 258"/>
                    <a:gd name="T20" fmla="*/ 0 w 486"/>
                    <a:gd name="T21" fmla="*/ 0 h 258"/>
                    <a:gd name="T22" fmla="*/ 0 w 486"/>
                    <a:gd name="T23" fmla="*/ 0 h 258"/>
                    <a:gd name="T24" fmla="*/ 0 w 486"/>
                    <a:gd name="T25" fmla="*/ 0 h 258"/>
                    <a:gd name="T26" fmla="*/ 0 w 486"/>
                    <a:gd name="T27" fmla="*/ 0 h 258"/>
                    <a:gd name="T28" fmla="*/ 0 w 486"/>
                    <a:gd name="T29" fmla="*/ 0 h 258"/>
                    <a:gd name="T30" fmla="*/ 0 w 486"/>
                    <a:gd name="T31" fmla="*/ 0 h 258"/>
                    <a:gd name="T32" fmla="*/ 0 w 486"/>
                    <a:gd name="T33" fmla="*/ 0 h 258"/>
                    <a:gd name="T34" fmla="*/ 0 w 486"/>
                    <a:gd name="T35" fmla="*/ 0 h 258"/>
                    <a:gd name="T36" fmla="*/ 0 w 486"/>
                    <a:gd name="T37" fmla="*/ 0 h 258"/>
                    <a:gd name="T38" fmla="*/ 0 w 486"/>
                    <a:gd name="T39" fmla="*/ 0 h 258"/>
                    <a:gd name="T40" fmla="*/ 0 w 486"/>
                    <a:gd name="T41" fmla="*/ 0 h 258"/>
                    <a:gd name="T42" fmla="*/ 0 w 486"/>
                    <a:gd name="T43" fmla="*/ 0 h 258"/>
                    <a:gd name="T44" fmla="*/ 0 w 486"/>
                    <a:gd name="T45" fmla="*/ 0 h 258"/>
                    <a:gd name="T46" fmla="*/ 0 w 486"/>
                    <a:gd name="T47" fmla="*/ 0 h 258"/>
                    <a:gd name="T48" fmla="*/ 0 w 486"/>
                    <a:gd name="T49" fmla="*/ 0 h 258"/>
                    <a:gd name="T50" fmla="*/ 0 w 486"/>
                    <a:gd name="T51" fmla="*/ 0 h 258"/>
                    <a:gd name="T52" fmla="*/ 0 w 486"/>
                    <a:gd name="T53" fmla="*/ 0 h 258"/>
                    <a:gd name="T54" fmla="*/ 0 w 486"/>
                    <a:gd name="T55" fmla="*/ 0 h 258"/>
                    <a:gd name="T56" fmla="*/ 0 w 486"/>
                    <a:gd name="T57" fmla="*/ 0 h 258"/>
                    <a:gd name="T58" fmla="*/ 0 w 486"/>
                    <a:gd name="T59" fmla="*/ 0 h 258"/>
                    <a:gd name="T60" fmla="*/ 0 w 486"/>
                    <a:gd name="T61" fmla="*/ 0 h 258"/>
                    <a:gd name="T62" fmla="*/ 0 w 486"/>
                    <a:gd name="T63" fmla="*/ 0 h 258"/>
                    <a:gd name="T64" fmla="*/ 0 w 486"/>
                    <a:gd name="T65" fmla="*/ 0 h 2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86"/>
                    <a:gd name="T100" fmla="*/ 0 h 258"/>
                    <a:gd name="T101" fmla="*/ 486 w 486"/>
                    <a:gd name="T102" fmla="*/ 258 h 2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86" h="258">
                      <a:moveTo>
                        <a:pt x="358" y="82"/>
                      </a:moveTo>
                      <a:lnTo>
                        <a:pt x="356" y="102"/>
                      </a:lnTo>
                      <a:lnTo>
                        <a:pt x="355" y="111"/>
                      </a:lnTo>
                      <a:lnTo>
                        <a:pt x="355" y="115"/>
                      </a:lnTo>
                      <a:lnTo>
                        <a:pt x="398" y="114"/>
                      </a:lnTo>
                      <a:lnTo>
                        <a:pt x="402" y="99"/>
                      </a:lnTo>
                      <a:lnTo>
                        <a:pt x="403" y="100"/>
                      </a:lnTo>
                      <a:lnTo>
                        <a:pt x="406" y="102"/>
                      </a:lnTo>
                      <a:lnTo>
                        <a:pt x="412" y="104"/>
                      </a:lnTo>
                      <a:lnTo>
                        <a:pt x="421" y="106"/>
                      </a:lnTo>
                      <a:lnTo>
                        <a:pt x="434" y="109"/>
                      </a:lnTo>
                      <a:lnTo>
                        <a:pt x="453" y="112"/>
                      </a:lnTo>
                      <a:lnTo>
                        <a:pt x="476" y="115"/>
                      </a:lnTo>
                      <a:lnTo>
                        <a:pt x="478" y="117"/>
                      </a:lnTo>
                      <a:lnTo>
                        <a:pt x="481" y="117"/>
                      </a:lnTo>
                      <a:lnTo>
                        <a:pt x="484" y="117"/>
                      </a:lnTo>
                      <a:lnTo>
                        <a:pt x="486" y="117"/>
                      </a:lnTo>
                      <a:lnTo>
                        <a:pt x="275" y="258"/>
                      </a:lnTo>
                      <a:lnTo>
                        <a:pt x="0" y="202"/>
                      </a:lnTo>
                      <a:lnTo>
                        <a:pt x="66" y="165"/>
                      </a:lnTo>
                      <a:lnTo>
                        <a:pt x="63" y="206"/>
                      </a:lnTo>
                      <a:lnTo>
                        <a:pt x="106" y="205"/>
                      </a:lnTo>
                      <a:lnTo>
                        <a:pt x="109" y="190"/>
                      </a:lnTo>
                      <a:lnTo>
                        <a:pt x="111" y="191"/>
                      </a:lnTo>
                      <a:lnTo>
                        <a:pt x="114" y="194"/>
                      </a:lnTo>
                      <a:lnTo>
                        <a:pt x="121" y="195"/>
                      </a:lnTo>
                      <a:lnTo>
                        <a:pt x="129" y="198"/>
                      </a:lnTo>
                      <a:lnTo>
                        <a:pt x="142" y="201"/>
                      </a:lnTo>
                      <a:lnTo>
                        <a:pt x="160" y="204"/>
                      </a:lnTo>
                      <a:lnTo>
                        <a:pt x="183" y="208"/>
                      </a:lnTo>
                      <a:lnTo>
                        <a:pt x="207" y="209"/>
                      </a:lnTo>
                      <a:lnTo>
                        <a:pt x="225" y="205"/>
                      </a:lnTo>
                      <a:lnTo>
                        <a:pt x="242" y="199"/>
                      </a:lnTo>
                      <a:lnTo>
                        <a:pt x="253" y="190"/>
                      </a:lnTo>
                      <a:lnTo>
                        <a:pt x="261" y="181"/>
                      </a:lnTo>
                      <a:lnTo>
                        <a:pt x="267" y="170"/>
                      </a:lnTo>
                      <a:lnTo>
                        <a:pt x="268" y="158"/>
                      </a:lnTo>
                      <a:lnTo>
                        <a:pt x="268" y="147"/>
                      </a:lnTo>
                      <a:lnTo>
                        <a:pt x="264" y="137"/>
                      </a:lnTo>
                      <a:lnTo>
                        <a:pt x="254" y="133"/>
                      </a:lnTo>
                      <a:lnTo>
                        <a:pt x="242" y="132"/>
                      </a:lnTo>
                      <a:lnTo>
                        <a:pt x="225" y="133"/>
                      </a:lnTo>
                      <a:lnTo>
                        <a:pt x="207" y="136"/>
                      </a:lnTo>
                      <a:lnTo>
                        <a:pt x="187" y="140"/>
                      </a:lnTo>
                      <a:lnTo>
                        <a:pt x="168" y="145"/>
                      </a:lnTo>
                      <a:lnTo>
                        <a:pt x="148" y="150"/>
                      </a:lnTo>
                      <a:lnTo>
                        <a:pt x="141" y="151"/>
                      </a:lnTo>
                      <a:lnTo>
                        <a:pt x="136" y="152"/>
                      </a:lnTo>
                      <a:lnTo>
                        <a:pt x="130" y="152"/>
                      </a:lnTo>
                      <a:lnTo>
                        <a:pt x="125" y="152"/>
                      </a:lnTo>
                      <a:lnTo>
                        <a:pt x="122" y="151"/>
                      </a:lnTo>
                      <a:lnTo>
                        <a:pt x="118" y="151"/>
                      </a:lnTo>
                      <a:lnTo>
                        <a:pt x="115" y="149"/>
                      </a:lnTo>
                      <a:lnTo>
                        <a:pt x="113" y="148"/>
                      </a:lnTo>
                      <a:lnTo>
                        <a:pt x="114" y="145"/>
                      </a:lnTo>
                      <a:lnTo>
                        <a:pt x="115" y="142"/>
                      </a:lnTo>
                      <a:lnTo>
                        <a:pt x="115" y="140"/>
                      </a:lnTo>
                      <a:lnTo>
                        <a:pt x="116" y="137"/>
                      </a:lnTo>
                      <a:lnTo>
                        <a:pt x="359" y="0"/>
                      </a:lnTo>
                      <a:lnTo>
                        <a:pt x="360" y="31"/>
                      </a:lnTo>
                      <a:lnTo>
                        <a:pt x="359" y="58"/>
                      </a:lnTo>
                      <a:lnTo>
                        <a:pt x="358" y="75"/>
                      </a:lnTo>
                      <a:lnTo>
                        <a:pt x="358" y="82"/>
                      </a:lnTo>
                      <a:close/>
                    </a:path>
                  </a:pathLst>
                </a:custGeom>
                <a:solidFill>
                  <a:srgbClr val="BAE2FF"/>
                </a:solidFill>
                <a:ln w="9525">
                  <a:noFill/>
                  <a:round/>
                  <a:headEnd/>
                  <a:tailEnd/>
                </a:ln>
              </p:spPr>
              <p:txBody>
                <a:bodyPr/>
                <a:lstStyle/>
                <a:p>
                  <a:endParaRPr lang="en-US"/>
                </a:p>
              </p:txBody>
            </p:sp>
            <p:sp>
              <p:nvSpPr>
                <p:cNvPr id="39991" name="Freeform 879"/>
                <p:cNvSpPr>
                  <a:spLocks/>
                </p:cNvSpPr>
                <p:nvPr/>
              </p:nvSpPr>
              <p:spPr bwMode="auto">
                <a:xfrm>
                  <a:off x="2864" y="2381"/>
                  <a:ext cx="51" cy="27"/>
                </a:xfrm>
                <a:custGeom>
                  <a:avLst/>
                  <a:gdLst>
                    <a:gd name="T0" fmla="*/ 0 w 112"/>
                    <a:gd name="T1" fmla="*/ 0 h 61"/>
                    <a:gd name="T2" fmla="*/ 0 w 112"/>
                    <a:gd name="T3" fmla="*/ 0 h 61"/>
                    <a:gd name="T4" fmla="*/ 0 w 112"/>
                    <a:gd name="T5" fmla="*/ 0 h 61"/>
                    <a:gd name="T6" fmla="*/ 0 w 112"/>
                    <a:gd name="T7" fmla="*/ 0 h 61"/>
                    <a:gd name="T8" fmla="*/ 0 w 112"/>
                    <a:gd name="T9" fmla="*/ 0 h 61"/>
                    <a:gd name="T10" fmla="*/ 0 w 112"/>
                    <a:gd name="T11" fmla="*/ 0 h 61"/>
                    <a:gd name="T12" fmla="*/ 0 w 112"/>
                    <a:gd name="T13" fmla="*/ 0 h 61"/>
                    <a:gd name="T14" fmla="*/ 0 w 112"/>
                    <a:gd name="T15" fmla="*/ 0 h 61"/>
                    <a:gd name="T16" fmla="*/ 0 w 112"/>
                    <a:gd name="T17" fmla="*/ 0 h 61"/>
                    <a:gd name="T18" fmla="*/ 0 w 112"/>
                    <a:gd name="T19" fmla="*/ 0 h 61"/>
                    <a:gd name="T20" fmla="*/ 0 w 112"/>
                    <a:gd name="T21" fmla="*/ 0 h 61"/>
                    <a:gd name="T22" fmla="*/ 0 w 112"/>
                    <a:gd name="T23" fmla="*/ 0 h 61"/>
                    <a:gd name="T24" fmla="*/ 0 w 112"/>
                    <a:gd name="T25" fmla="*/ 0 h 61"/>
                    <a:gd name="T26" fmla="*/ 0 w 112"/>
                    <a:gd name="T27" fmla="*/ 0 h 61"/>
                    <a:gd name="T28" fmla="*/ 0 w 112"/>
                    <a:gd name="T29" fmla="*/ 0 h 61"/>
                    <a:gd name="T30" fmla="*/ 0 w 112"/>
                    <a:gd name="T31" fmla="*/ 0 h 61"/>
                    <a:gd name="T32" fmla="*/ 0 w 112"/>
                    <a:gd name="T33" fmla="*/ 0 h 61"/>
                    <a:gd name="T34" fmla="*/ 0 w 112"/>
                    <a:gd name="T35" fmla="*/ 0 h 61"/>
                    <a:gd name="T36" fmla="*/ 0 w 112"/>
                    <a:gd name="T37" fmla="*/ 0 h 61"/>
                    <a:gd name="T38" fmla="*/ 0 w 112"/>
                    <a:gd name="T39" fmla="*/ 0 h 61"/>
                    <a:gd name="T40" fmla="*/ 0 w 112"/>
                    <a:gd name="T41" fmla="*/ 0 h 61"/>
                    <a:gd name="T42" fmla="*/ 0 w 112"/>
                    <a:gd name="T43" fmla="*/ 0 h 61"/>
                    <a:gd name="T44" fmla="*/ 0 w 112"/>
                    <a:gd name="T45" fmla="*/ 0 h 61"/>
                    <a:gd name="T46" fmla="*/ 0 w 112"/>
                    <a:gd name="T47" fmla="*/ 0 h 61"/>
                    <a:gd name="T48" fmla="*/ 0 w 112"/>
                    <a:gd name="T49" fmla="*/ 0 h 61"/>
                    <a:gd name="T50" fmla="*/ 0 w 112"/>
                    <a:gd name="T51" fmla="*/ 0 h 61"/>
                    <a:gd name="T52" fmla="*/ 0 w 112"/>
                    <a:gd name="T53" fmla="*/ 0 h 61"/>
                    <a:gd name="T54" fmla="*/ 0 w 112"/>
                    <a:gd name="T55" fmla="*/ 0 h 61"/>
                    <a:gd name="T56" fmla="*/ 0 w 112"/>
                    <a:gd name="T57" fmla="*/ 0 h 6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2"/>
                    <a:gd name="T88" fmla="*/ 0 h 61"/>
                    <a:gd name="T89" fmla="*/ 112 w 112"/>
                    <a:gd name="T90" fmla="*/ 61 h 6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2" h="61">
                      <a:moveTo>
                        <a:pt x="112" y="61"/>
                      </a:moveTo>
                      <a:lnTo>
                        <a:pt x="96" y="56"/>
                      </a:lnTo>
                      <a:lnTo>
                        <a:pt x="80" y="51"/>
                      </a:lnTo>
                      <a:lnTo>
                        <a:pt x="64" y="47"/>
                      </a:lnTo>
                      <a:lnTo>
                        <a:pt x="49" y="43"/>
                      </a:lnTo>
                      <a:lnTo>
                        <a:pt x="35" y="39"/>
                      </a:lnTo>
                      <a:lnTo>
                        <a:pt x="22" y="35"/>
                      </a:lnTo>
                      <a:lnTo>
                        <a:pt x="12" y="32"/>
                      </a:lnTo>
                      <a:lnTo>
                        <a:pt x="5" y="30"/>
                      </a:lnTo>
                      <a:lnTo>
                        <a:pt x="2" y="28"/>
                      </a:lnTo>
                      <a:lnTo>
                        <a:pt x="1" y="27"/>
                      </a:lnTo>
                      <a:lnTo>
                        <a:pt x="0" y="24"/>
                      </a:lnTo>
                      <a:lnTo>
                        <a:pt x="0" y="19"/>
                      </a:lnTo>
                      <a:lnTo>
                        <a:pt x="29" y="20"/>
                      </a:lnTo>
                      <a:lnTo>
                        <a:pt x="29" y="2"/>
                      </a:lnTo>
                      <a:lnTo>
                        <a:pt x="34" y="2"/>
                      </a:lnTo>
                      <a:lnTo>
                        <a:pt x="39" y="3"/>
                      </a:lnTo>
                      <a:lnTo>
                        <a:pt x="45" y="3"/>
                      </a:lnTo>
                      <a:lnTo>
                        <a:pt x="52" y="2"/>
                      </a:lnTo>
                      <a:lnTo>
                        <a:pt x="59" y="2"/>
                      </a:lnTo>
                      <a:lnTo>
                        <a:pt x="66" y="2"/>
                      </a:lnTo>
                      <a:lnTo>
                        <a:pt x="74" y="1"/>
                      </a:lnTo>
                      <a:lnTo>
                        <a:pt x="82" y="0"/>
                      </a:lnTo>
                      <a:lnTo>
                        <a:pt x="83" y="18"/>
                      </a:lnTo>
                      <a:lnTo>
                        <a:pt x="105" y="24"/>
                      </a:lnTo>
                      <a:lnTo>
                        <a:pt x="104" y="33"/>
                      </a:lnTo>
                      <a:lnTo>
                        <a:pt x="106" y="43"/>
                      </a:lnTo>
                      <a:lnTo>
                        <a:pt x="110" y="53"/>
                      </a:lnTo>
                      <a:lnTo>
                        <a:pt x="112" y="61"/>
                      </a:lnTo>
                      <a:close/>
                    </a:path>
                  </a:pathLst>
                </a:custGeom>
                <a:solidFill>
                  <a:srgbClr val="BAE2FF"/>
                </a:solidFill>
                <a:ln w="9525">
                  <a:noFill/>
                  <a:round/>
                  <a:headEnd/>
                  <a:tailEnd/>
                </a:ln>
              </p:spPr>
              <p:txBody>
                <a:bodyPr/>
                <a:lstStyle/>
                <a:p>
                  <a:endParaRPr lang="en-US"/>
                </a:p>
              </p:txBody>
            </p:sp>
            <p:sp>
              <p:nvSpPr>
                <p:cNvPr id="39992" name="Freeform 880"/>
                <p:cNvSpPr>
                  <a:spLocks/>
                </p:cNvSpPr>
                <p:nvPr/>
              </p:nvSpPr>
              <p:spPr bwMode="auto">
                <a:xfrm>
                  <a:off x="2693" y="2279"/>
                  <a:ext cx="130" cy="63"/>
                </a:xfrm>
                <a:custGeom>
                  <a:avLst/>
                  <a:gdLst>
                    <a:gd name="T0" fmla="*/ 0 w 284"/>
                    <a:gd name="T1" fmla="*/ 0 h 140"/>
                    <a:gd name="T2" fmla="*/ 0 w 284"/>
                    <a:gd name="T3" fmla="*/ 0 h 140"/>
                    <a:gd name="T4" fmla="*/ 0 w 284"/>
                    <a:gd name="T5" fmla="*/ 0 h 140"/>
                    <a:gd name="T6" fmla="*/ 0 w 284"/>
                    <a:gd name="T7" fmla="*/ 0 h 140"/>
                    <a:gd name="T8" fmla="*/ 0 w 284"/>
                    <a:gd name="T9" fmla="*/ 0 h 140"/>
                    <a:gd name="T10" fmla="*/ 0 w 284"/>
                    <a:gd name="T11" fmla="*/ 0 h 140"/>
                    <a:gd name="T12" fmla="*/ 0 w 284"/>
                    <a:gd name="T13" fmla="*/ 0 h 140"/>
                    <a:gd name="T14" fmla="*/ 0 w 284"/>
                    <a:gd name="T15" fmla="*/ 0 h 140"/>
                    <a:gd name="T16" fmla="*/ 0 w 284"/>
                    <a:gd name="T17" fmla="*/ 0 h 140"/>
                    <a:gd name="T18" fmla="*/ 0 w 284"/>
                    <a:gd name="T19" fmla="*/ 0 h 140"/>
                    <a:gd name="T20" fmla="*/ 0 w 284"/>
                    <a:gd name="T21" fmla="*/ 0 h 140"/>
                    <a:gd name="T22" fmla="*/ 0 w 284"/>
                    <a:gd name="T23" fmla="*/ 0 h 140"/>
                    <a:gd name="T24" fmla="*/ 0 w 284"/>
                    <a:gd name="T25" fmla="*/ 0 h 140"/>
                    <a:gd name="T26" fmla="*/ 0 w 284"/>
                    <a:gd name="T27" fmla="*/ 0 h 140"/>
                    <a:gd name="T28" fmla="*/ 0 w 284"/>
                    <a:gd name="T29" fmla="*/ 0 h 140"/>
                    <a:gd name="T30" fmla="*/ 0 w 284"/>
                    <a:gd name="T31" fmla="*/ 0 h 140"/>
                    <a:gd name="T32" fmla="*/ 0 w 284"/>
                    <a:gd name="T33" fmla="*/ 0 h 140"/>
                    <a:gd name="T34" fmla="*/ 0 w 284"/>
                    <a:gd name="T35" fmla="*/ 0 h 140"/>
                    <a:gd name="T36" fmla="*/ 0 w 284"/>
                    <a:gd name="T37" fmla="*/ 0 h 140"/>
                    <a:gd name="T38" fmla="*/ 0 w 284"/>
                    <a:gd name="T39" fmla="*/ 0 h 140"/>
                    <a:gd name="T40" fmla="*/ 0 w 284"/>
                    <a:gd name="T41" fmla="*/ 0 h 140"/>
                    <a:gd name="T42" fmla="*/ 0 w 284"/>
                    <a:gd name="T43" fmla="*/ 0 h 140"/>
                    <a:gd name="T44" fmla="*/ 0 w 284"/>
                    <a:gd name="T45" fmla="*/ 0 h 140"/>
                    <a:gd name="T46" fmla="*/ 0 w 284"/>
                    <a:gd name="T47" fmla="*/ 0 h 140"/>
                    <a:gd name="T48" fmla="*/ 0 w 284"/>
                    <a:gd name="T49" fmla="*/ 0 h 140"/>
                    <a:gd name="T50" fmla="*/ 0 w 284"/>
                    <a:gd name="T51" fmla="*/ 0 h 140"/>
                    <a:gd name="T52" fmla="*/ 0 w 284"/>
                    <a:gd name="T53" fmla="*/ 0 h 14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84"/>
                    <a:gd name="T82" fmla="*/ 0 h 140"/>
                    <a:gd name="T83" fmla="*/ 284 w 284"/>
                    <a:gd name="T84" fmla="*/ 140 h 14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84" h="140">
                      <a:moveTo>
                        <a:pt x="8" y="124"/>
                      </a:moveTo>
                      <a:lnTo>
                        <a:pt x="0" y="0"/>
                      </a:lnTo>
                      <a:lnTo>
                        <a:pt x="3" y="0"/>
                      </a:lnTo>
                      <a:lnTo>
                        <a:pt x="8" y="0"/>
                      </a:lnTo>
                      <a:lnTo>
                        <a:pt x="13" y="0"/>
                      </a:lnTo>
                      <a:lnTo>
                        <a:pt x="15" y="0"/>
                      </a:lnTo>
                      <a:lnTo>
                        <a:pt x="16" y="7"/>
                      </a:lnTo>
                      <a:lnTo>
                        <a:pt x="18" y="15"/>
                      </a:lnTo>
                      <a:lnTo>
                        <a:pt x="21" y="25"/>
                      </a:lnTo>
                      <a:lnTo>
                        <a:pt x="25" y="34"/>
                      </a:lnTo>
                      <a:lnTo>
                        <a:pt x="31" y="44"/>
                      </a:lnTo>
                      <a:lnTo>
                        <a:pt x="39" y="54"/>
                      </a:lnTo>
                      <a:lnTo>
                        <a:pt x="48" y="65"/>
                      </a:lnTo>
                      <a:lnTo>
                        <a:pt x="61" y="75"/>
                      </a:lnTo>
                      <a:lnTo>
                        <a:pt x="75" y="84"/>
                      </a:lnTo>
                      <a:lnTo>
                        <a:pt x="92" y="95"/>
                      </a:lnTo>
                      <a:lnTo>
                        <a:pt x="112" y="104"/>
                      </a:lnTo>
                      <a:lnTo>
                        <a:pt x="134" y="112"/>
                      </a:lnTo>
                      <a:lnTo>
                        <a:pt x="160" y="119"/>
                      </a:lnTo>
                      <a:lnTo>
                        <a:pt x="189" y="126"/>
                      </a:lnTo>
                      <a:lnTo>
                        <a:pt x="222" y="130"/>
                      </a:lnTo>
                      <a:lnTo>
                        <a:pt x="259" y="134"/>
                      </a:lnTo>
                      <a:lnTo>
                        <a:pt x="265" y="135"/>
                      </a:lnTo>
                      <a:lnTo>
                        <a:pt x="272" y="137"/>
                      </a:lnTo>
                      <a:lnTo>
                        <a:pt x="278" y="139"/>
                      </a:lnTo>
                      <a:lnTo>
                        <a:pt x="284" y="140"/>
                      </a:lnTo>
                      <a:lnTo>
                        <a:pt x="8" y="124"/>
                      </a:lnTo>
                      <a:close/>
                    </a:path>
                  </a:pathLst>
                </a:custGeom>
                <a:solidFill>
                  <a:srgbClr val="7DDF7D"/>
                </a:solidFill>
                <a:ln w="9525">
                  <a:noFill/>
                  <a:round/>
                  <a:headEnd/>
                  <a:tailEnd/>
                </a:ln>
              </p:spPr>
              <p:txBody>
                <a:bodyPr/>
                <a:lstStyle/>
                <a:p>
                  <a:endParaRPr lang="en-US"/>
                </a:p>
              </p:txBody>
            </p:sp>
            <p:sp>
              <p:nvSpPr>
                <p:cNvPr id="39993" name="Freeform 881"/>
                <p:cNvSpPr>
                  <a:spLocks/>
                </p:cNvSpPr>
                <p:nvPr/>
              </p:nvSpPr>
              <p:spPr bwMode="auto">
                <a:xfrm>
                  <a:off x="2876" y="2359"/>
                  <a:ext cx="16" cy="7"/>
                </a:xfrm>
                <a:custGeom>
                  <a:avLst/>
                  <a:gdLst>
                    <a:gd name="T0" fmla="*/ 0 w 34"/>
                    <a:gd name="T1" fmla="*/ 0 h 16"/>
                    <a:gd name="T2" fmla="*/ 0 w 34"/>
                    <a:gd name="T3" fmla="*/ 0 h 16"/>
                    <a:gd name="T4" fmla="*/ 0 w 34"/>
                    <a:gd name="T5" fmla="*/ 0 h 16"/>
                    <a:gd name="T6" fmla="*/ 0 w 34"/>
                    <a:gd name="T7" fmla="*/ 0 h 16"/>
                    <a:gd name="T8" fmla="*/ 0 w 34"/>
                    <a:gd name="T9" fmla="*/ 0 h 16"/>
                    <a:gd name="T10" fmla="*/ 0 w 34"/>
                    <a:gd name="T11" fmla="*/ 0 h 16"/>
                    <a:gd name="T12" fmla="*/ 0 w 34"/>
                    <a:gd name="T13" fmla="*/ 0 h 16"/>
                    <a:gd name="T14" fmla="*/ 0 w 34"/>
                    <a:gd name="T15" fmla="*/ 0 h 16"/>
                    <a:gd name="T16" fmla="*/ 0 w 34"/>
                    <a:gd name="T17" fmla="*/ 0 h 16"/>
                    <a:gd name="T18" fmla="*/ 0 w 34"/>
                    <a:gd name="T19" fmla="*/ 0 h 16"/>
                    <a:gd name="T20" fmla="*/ 0 w 34"/>
                    <a:gd name="T21" fmla="*/ 0 h 16"/>
                    <a:gd name="T22" fmla="*/ 0 w 34"/>
                    <a:gd name="T23" fmla="*/ 0 h 16"/>
                    <a:gd name="T24" fmla="*/ 0 w 34"/>
                    <a:gd name="T25" fmla="*/ 0 h 16"/>
                    <a:gd name="T26" fmla="*/ 0 w 34"/>
                    <a:gd name="T27" fmla="*/ 0 h 16"/>
                    <a:gd name="T28" fmla="*/ 0 w 34"/>
                    <a:gd name="T29" fmla="*/ 0 h 16"/>
                    <a:gd name="T30" fmla="*/ 0 w 34"/>
                    <a:gd name="T31" fmla="*/ 0 h 16"/>
                    <a:gd name="T32" fmla="*/ 0 w 34"/>
                    <a:gd name="T33" fmla="*/ 0 h 16"/>
                    <a:gd name="T34" fmla="*/ 0 w 34"/>
                    <a:gd name="T35" fmla="*/ 0 h 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6"/>
                    <a:gd name="T56" fmla="*/ 34 w 34"/>
                    <a:gd name="T57" fmla="*/ 16 h 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6">
                      <a:moveTo>
                        <a:pt x="0" y="16"/>
                      </a:moveTo>
                      <a:lnTo>
                        <a:pt x="0" y="0"/>
                      </a:lnTo>
                      <a:lnTo>
                        <a:pt x="4" y="3"/>
                      </a:lnTo>
                      <a:lnTo>
                        <a:pt x="10" y="4"/>
                      </a:lnTo>
                      <a:lnTo>
                        <a:pt x="15" y="6"/>
                      </a:lnTo>
                      <a:lnTo>
                        <a:pt x="19" y="7"/>
                      </a:lnTo>
                      <a:lnTo>
                        <a:pt x="23" y="9"/>
                      </a:lnTo>
                      <a:lnTo>
                        <a:pt x="27" y="12"/>
                      </a:lnTo>
                      <a:lnTo>
                        <a:pt x="31" y="13"/>
                      </a:lnTo>
                      <a:lnTo>
                        <a:pt x="34" y="15"/>
                      </a:lnTo>
                      <a:lnTo>
                        <a:pt x="29" y="16"/>
                      </a:lnTo>
                      <a:lnTo>
                        <a:pt x="24" y="16"/>
                      </a:lnTo>
                      <a:lnTo>
                        <a:pt x="19" y="16"/>
                      </a:lnTo>
                      <a:lnTo>
                        <a:pt x="15" y="16"/>
                      </a:lnTo>
                      <a:lnTo>
                        <a:pt x="10" y="16"/>
                      </a:lnTo>
                      <a:lnTo>
                        <a:pt x="7" y="16"/>
                      </a:lnTo>
                      <a:lnTo>
                        <a:pt x="3" y="16"/>
                      </a:lnTo>
                      <a:lnTo>
                        <a:pt x="0" y="16"/>
                      </a:lnTo>
                      <a:close/>
                    </a:path>
                  </a:pathLst>
                </a:custGeom>
                <a:solidFill>
                  <a:srgbClr val="FF0A07"/>
                </a:solidFill>
                <a:ln w="9525">
                  <a:noFill/>
                  <a:round/>
                  <a:headEnd/>
                  <a:tailEnd/>
                </a:ln>
              </p:spPr>
              <p:txBody>
                <a:bodyPr/>
                <a:lstStyle/>
                <a:p>
                  <a:endParaRPr lang="en-US"/>
                </a:p>
              </p:txBody>
            </p:sp>
            <p:sp>
              <p:nvSpPr>
                <p:cNvPr id="39994" name="Freeform 882"/>
                <p:cNvSpPr>
                  <a:spLocks/>
                </p:cNvSpPr>
                <p:nvPr/>
              </p:nvSpPr>
              <p:spPr bwMode="auto">
                <a:xfrm>
                  <a:off x="2690" y="2236"/>
                  <a:ext cx="5" cy="30"/>
                </a:xfrm>
                <a:custGeom>
                  <a:avLst/>
                  <a:gdLst>
                    <a:gd name="T0" fmla="*/ 0 w 12"/>
                    <a:gd name="T1" fmla="*/ 0 h 66"/>
                    <a:gd name="T2" fmla="*/ 0 w 12"/>
                    <a:gd name="T3" fmla="*/ 0 h 66"/>
                    <a:gd name="T4" fmla="*/ 0 w 12"/>
                    <a:gd name="T5" fmla="*/ 0 h 66"/>
                    <a:gd name="T6" fmla="*/ 0 w 12"/>
                    <a:gd name="T7" fmla="*/ 0 h 66"/>
                    <a:gd name="T8" fmla="*/ 0 60000 65536"/>
                    <a:gd name="T9" fmla="*/ 0 60000 65536"/>
                    <a:gd name="T10" fmla="*/ 0 60000 65536"/>
                    <a:gd name="T11" fmla="*/ 0 60000 65536"/>
                    <a:gd name="T12" fmla="*/ 0 w 12"/>
                    <a:gd name="T13" fmla="*/ 0 h 66"/>
                    <a:gd name="T14" fmla="*/ 12 w 12"/>
                    <a:gd name="T15" fmla="*/ 66 h 66"/>
                  </a:gdLst>
                  <a:ahLst/>
                  <a:cxnLst>
                    <a:cxn ang="T8">
                      <a:pos x="T0" y="T1"/>
                    </a:cxn>
                    <a:cxn ang="T9">
                      <a:pos x="T2" y="T3"/>
                    </a:cxn>
                    <a:cxn ang="T10">
                      <a:pos x="T4" y="T5"/>
                    </a:cxn>
                    <a:cxn ang="T11">
                      <a:pos x="T6" y="T7"/>
                    </a:cxn>
                  </a:cxnLst>
                  <a:rect l="T12" t="T13" r="T14" b="T15"/>
                  <a:pathLst>
                    <a:path w="12" h="66">
                      <a:moveTo>
                        <a:pt x="5" y="66"/>
                      </a:moveTo>
                      <a:lnTo>
                        <a:pt x="0" y="0"/>
                      </a:lnTo>
                      <a:lnTo>
                        <a:pt x="12" y="1"/>
                      </a:lnTo>
                      <a:lnTo>
                        <a:pt x="5" y="66"/>
                      </a:lnTo>
                      <a:close/>
                    </a:path>
                  </a:pathLst>
                </a:custGeom>
                <a:solidFill>
                  <a:srgbClr val="FF0A07"/>
                </a:solidFill>
                <a:ln w="9525">
                  <a:noFill/>
                  <a:round/>
                  <a:headEnd/>
                  <a:tailEnd/>
                </a:ln>
              </p:spPr>
              <p:txBody>
                <a:bodyPr/>
                <a:lstStyle/>
                <a:p>
                  <a:endParaRPr lang="en-US"/>
                </a:p>
              </p:txBody>
            </p:sp>
            <p:sp>
              <p:nvSpPr>
                <p:cNvPr id="39995" name="Freeform 883"/>
                <p:cNvSpPr>
                  <a:spLocks/>
                </p:cNvSpPr>
                <p:nvPr/>
              </p:nvSpPr>
              <p:spPr bwMode="auto">
                <a:xfrm>
                  <a:off x="2683" y="2119"/>
                  <a:ext cx="19" cy="79"/>
                </a:xfrm>
                <a:custGeom>
                  <a:avLst/>
                  <a:gdLst>
                    <a:gd name="T0" fmla="*/ 0 w 41"/>
                    <a:gd name="T1" fmla="*/ 0 h 171"/>
                    <a:gd name="T2" fmla="*/ 0 w 41"/>
                    <a:gd name="T3" fmla="*/ 0 h 171"/>
                    <a:gd name="T4" fmla="*/ 0 w 41"/>
                    <a:gd name="T5" fmla="*/ 0 h 171"/>
                    <a:gd name="T6" fmla="*/ 0 w 41"/>
                    <a:gd name="T7" fmla="*/ 0 h 171"/>
                    <a:gd name="T8" fmla="*/ 0 w 41"/>
                    <a:gd name="T9" fmla="*/ 0 h 171"/>
                    <a:gd name="T10" fmla="*/ 0 w 41"/>
                    <a:gd name="T11" fmla="*/ 0 h 171"/>
                    <a:gd name="T12" fmla="*/ 0 w 41"/>
                    <a:gd name="T13" fmla="*/ 0 h 171"/>
                    <a:gd name="T14" fmla="*/ 0 w 41"/>
                    <a:gd name="T15" fmla="*/ 0 h 171"/>
                    <a:gd name="T16" fmla="*/ 0 w 41"/>
                    <a:gd name="T17" fmla="*/ 0 h 17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
                    <a:gd name="T28" fmla="*/ 0 h 171"/>
                    <a:gd name="T29" fmla="*/ 41 w 41"/>
                    <a:gd name="T30" fmla="*/ 171 h 17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 h="171">
                      <a:moveTo>
                        <a:pt x="10" y="169"/>
                      </a:moveTo>
                      <a:lnTo>
                        <a:pt x="0" y="5"/>
                      </a:lnTo>
                      <a:lnTo>
                        <a:pt x="40" y="0"/>
                      </a:lnTo>
                      <a:lnTo>
                        <a:pt x="41" y="47"/>
                      </a:lnTo>
                      <a:lnTo>
                        <a:pt x="41" y="65"/>
                      </a:lnTo>
                      <a:lnTo>
                        <a:pt x="40" y="93"/>
                      </a:lnTo>
                      <a:lnTo>
                        <a:pt x="38" y="129"/>
                      </a:lnTo>
                      <a:lnTo>
                        <a:pt x="35" y="171"/>
                      </a:lnTo>
                      <a:lnTo>
                        <a:pt x="10" y="169"/>
                      </a:lnTo>
                      <a:close/>
                    </a:path>
                  </a:pathLst>
                </a:custGeom>
                <a:solidFill>
                  <a:srgbClr val="7DDF7D"/>
                </a:solidFill>
                <a:ln w="9525">
                  <a:noFill/>
                  <a:round/>
                  <a:headEnd/>
                  <a:tailEnd/>
                </a:ln>
              </p:spPr>
              <p:txBody>
                <a:bodyPr/>
                <a:lstStyle/>
                <a:p>
                  <a:endParaRPr lang="en-US"/>
                </a:p>
              </p:txBody>
            </p:sp>
            <p:sp>
              <p:nvSpPr>
                <p:cNvPr id="39996" name="Freeform 884"/>
                <p:cNvSpPr>
                  <a:spLocks/>
                </p:cNvSpPr>
                <p:nvPr/>
              </p:nvSpPr>
              <p:spPr bwMode="auto">
                <a:xfrm>
                  <a:off x="2655" y="2115"/>
                  <a:ext cx="206" cy="259"/>
                </a:xfrm>
                <a:custGeom>
                  <a:avLst/>
                  <a:gdLst>
                    <a:gd name="T0" fmla="*/ 0 w 447"/>
                    <a:gd name="T1" fmla="*/ 0 h 562"/>
                    <a:gd name="T2" fmla="*/ 0 w 447"/>
                    <a:gd name="T3" fmla="*/ 0 h 562"/>
                    <a:gd name="T4" fmla="*/ 0 w 447"/>
                    <a:gd name="T5" fmla="*/ 0 h 562"/>
                    <a:gd name="T6" fmla="*/ 0 w 447"/>
                    <a:gd name="T7" fmla="*/ 0 h 562"/>
                    <a:gd name="T8" fmla="*/ 0 w 447"/>
                    <a:gd name="T9" fmla="*/ 0 h 562"/>
                    <a:gd name="T10" fmla="*/ 0 w 447"/>
                    <a:gd name="T11" fmla="*/ 0 h 562"/>
                    <a:gd name="T12" fmla="*/ 0 w 447"/>
                    <a:gd name="T13" fmla="*/ 0 h 562"/>
                    <a:gd name="T14" fmla="*/ 0 60000 65536"/>
                    <a:gd name="T15" fmla="*/ 0 60000 65536"/>
                    <a:gd name="T16" fmla="*/ 0 60000 65536"/>
                    <a:gd name="T17" fmla="*/ 0 60000 65536"/>
                    <a:gd name="T18" fmla="*/ 0 60000 65536"/>
                    <a:gd name="T19" fmla="*/ 0 60000 65536"/>
                    <a:gd name="T20" fmla="*/ 0 60000 65536"/>
                    <a:gd name="T21" fmla="*/ 0 w 447"/>
                    <a:gd name="T22" fmla="*/ 0 h 562"/>
                    <a:gd name="T23" fmla="*/ 447 w 447"/>
                    <a:gd name="T24" fmla="*/ 562 h 56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7" h="562">
                      <a:moveTo>
                        <a:pt x="0" y="5"/>
                      </a:moveTo>
                      <a:lnTo>
                        <a:pt x="23" y="0"/>
                      </a:lnTo>
                      <a:lnTo>
                        <a:pt x="59" y="511"/>
                      </a:lnTo>
                      <a:lnTo>
                        <a:pt x="447" y="534"/>
                      </a:lnTo>
                      <a:lnTo>
                        <a:pt x="447" y="562"/>
                      </a:lnTo>
                      <a:lnTo>
                        <a:pt x="21" y="549"/>
                      </a:lnTo>
                      <a:lnTo>
                        <a:pt x="0" y="5"/>
                      </a:lnTo>
                      <a:close/>
                    </a:path>
                  </a:pathLst>
                </a:custGeom>
                <a:solidFill>
                  <a:srgbClr val="BAE2FF"/>
                </a:solidFill>
                <a:ln w="9525">
                  <a:noFill/>
                  <a:round/>
                  <a:headEnd/>
                  <a:tailEnd/>
                </a:ln>
              </p:spPr>
              <p:txBody>
                <a:bodyPr/>
                <a:lstStyle/>
                <a:p>
                  <a:endParaRPr lang="en-US"/>
                </a:p>
              </p:txBody>
            </p:sp>
            <p:sp>
              <p:nvSpPr>
                <p:cNvPr id="39997" name="Freeform 885"/>
                <p:cNvSpPr>
                  <a:spLocks/>
                </p:cNvSpPr>
                <p:nvPr/>
              </p:nvSpPr>
              <p:spPr bwMode="auto">
                <a:xfrm>
                  <a:off x="2864" y="2487"/>
                  <a:ext cx="140" cy="61"/>
                </a:xfrm>
                <a:custGeom>
                  <a:avLst/>
                  <a:gdLst>
                    <a:gd name="T0" fmla="*/ 0 w 305"/>
                    <a:gd name="T1" fmla="*/ 0 h 133"/>
                    <a:gd name="T2" fmla="*/ 0 w 305"/>
                    <a:gd name="T3" fmla="*/ 0 h 133"/>
                    <a:gd name="T4" fmla="*/ 0 w 305"/>
                    <a:gd name="T5" fmla="*/ 0 h 133"/>
                    <a:gd name="T6" fmla="*/ 0 w 305"/>
                    <a:gd name="T7" fmla="*/ 0 h 133"/>
                    <a:gd name="T8" fmla="*/ 0 w 305"/>
                    <a:gd name="T9" fmla="*/ 0 h 133"/>
                    <a:gd name="T10" fmla="*/ 0 60000 65536"/>
                    <a:gd name="T11" fmla="*/ 0 60000 65536"/>
                    <a:gd name="T12" fmla="*/ 0 60000 65536"/>
                    <a:gd name="T13" fmla="*/ 0 60000 65536"/>
                    <a:gd name="T14" fmla="*/ 0 60000 65536"/>
                    <a:gd name="T15" fmla="*/ 0 w 305"/>
                    <a:gd name="T16" fmla="*/ 0 h 133"/>
                    <a:gd name="T17" fmla="*/ 305 w 305"/>
                    <a:gd name="T18" fmla="*/ 133 h 133"/>
                  </a:gdLst>
                  <a:ahLst/>
                  <a:cxnLst>
                    <a:cxn ang="T10">
                      <a:pos x="T0" y="T1"/>
                    </a:cxn>
                    <a:cxn ang="T11">
                      <a:pos x="T2" y="T3"/>
                    </a:cxn>
                    <a:cxn ang="T12">
                      <a:pos x="T4" y="T5"/>
                    </a:cxn>
                    <a:cxn ang="T13">
                      <a:pos x="T6" y="T7"/>
                    </a:cxn>
                    <a:cxn ang="T14">
                      <a:pos x="T8" y="T9"/>
                    </a:cxn>
                  </a:cxnLst>
                  <a:rect l="T15" t="T16" r="T17" b="T18"/>
                  <a:pathLst>
                    <a:path w="305" h="133">
                      <a:moveTo>
                        <a:pt x="0" y="0"/>
                      </a:moveTo>
                      <a:lnTo>
                        <a:pt x="305" y="62"/>
                      </a:lnTo>
                      <a:lnTo>
                        <a:pt x="291" y="133"/>
                      </a:lnTo>
                      <a:lnTo>
                        <a:pt x="10" y="41"/>
                      </a:lnTo>
                      <a:lnTo>
                        <a:pt x="0" y="0"/>
                      </a:lnTo>
                      <a:close/>
                    </a:path>
                  </a:pathLst>
                </a:custGeom>
                <a:solidFill>
                  <a:srgbClr val="BAE2FF"/>
                </a:solidFill>
                <a:ln w="9525">
                  <a:noFill/>
                  <a:round/>
                  <a:headEnd/>
                  <a:tailEnd/>
                </a:ln>
              </p:spPr>
              <p:txBody>
                <a:bodyPr/>
                <a:lstStyle/>
                <a:p>
                  <a:endParaRPr lang="en-US"/>
                </a:p>
              </p:txBody>
            </p:sp>
            <p:sp>
              <p:nvSpPr>
                <p:cNvPr id="39998" name="Freeform 886"/>
                <p:cNvSpPr>
                  <a:spLocks/>
                </p:cNvSpPr>
                <p:nvPr/>
              </p:nvSpPr>
              <p:spPr bwMode="auto">
                <a:xfrm>
                  <a:off x="3072" y="2384"/>
                  <a:ext cx="94" cy="29"/>
                </a:xfrm>
                <a:custGeom>
                  <a:avLst/>
                  <a:gdLst>
                    <a:gd name="T0" fmla="*/ 0 w 203"/>
                    <a:gd name="T1" fmla="*/ 0 h 63"/>
                    <a:gd name="T2" fmla="*/ 0 w 203"/>
                    <a:gd name="T3" fmla="*/ 0 h 63"/>
                    <a:gd name="T4" fmla="*/ 0 w 203"/>
                    <a:gd name="T5" fmla="*/ 0 h 63"/>
                    <a:gd name="T6" fmla="*/ 0 w 203"/>
                    <a:gd name="T7" fmla="*/ 0 h 63"/>
                    <a:gd name="T8" fmla="*/ 0 w 203"/>
                    <a:gd name="T9" fmla="*/ 0 h 63"/>
                    <a:gd name="T10" fmla="*/ 0 w 203"/>
                    <a:gd name="T11" fmla="*/ 0 h 63"/>
                    <a:gd name="T12" fmla="*/ 0 w 203"/>
                    <a:gd name="T13" fmla="*/ 0 h 63"/>
                    <a:gd name="T14" fmla="*/ 0 w 203"/>
                    <a:gd name="T15" fmla="*/ 0 h 63"/>
                    <a:gd name="T16" fmla="*/ 0 w 203"/>
                    <a:gd name="T17" fmla="*/ 0 h 63"/>
                    <a:gd name="T18" fmla="*/ 0 w 203"/>
                    <a:gd name="T19" fmla="*/ 0 h 63"/>
                    <a:gd name="T20" fmla="*/ 0 w 203"/>
                    <a:gd name="T21" fmla="*/ 0 h 63"/>
                    <a:gd name="T22" fmla="*/ 0 w 203"/>
                    <a:gd name="T23" fmla="*/ 0 h 63"/>
                    <a:gd name="T24" fmla="*/ 0 w 203"/>
                    <a:gd name="T25" fmla="*/ 0 h 63"/>
                    <a:gd name="T26" fmla="*/ 0 w 203"/>
                    <a:gd name="T27" fmla="*/ 0 h 63"/>
                    <a:gd name="T28" fmla="*/ 0 w 203"/>
                    <a:gd name="T29" fmla="*/ 0 h 63"/>
                    <a:gd name="T30" fmla="*/ 0 w 203"/>
                    <a:gd name="T31" fmla="*/ 0 h 63"/>
                    <a:gd name="T32" fmla="*/ 0 w 203"/>
                    <a:gd name="T33" fmla="*/ 0 h 63"/>
                    <a:gd name="T34" fmla="*/ 0 w 203"/>
                    <a:gd name="T35" fmla="*/ 0 h 63"/>
                    <a:gd name="T36" fmla="*/ 0 w 203"/>
                    <a:gd name="T37" fmla="*/ 0 h 63"/>
                    <a:gd name="T38" fmla="*/ 0 w 203"/>
                    <a:gd name="T39" fmla="*/ 0 h 63"/>
                    <a:gd name="T40" fmla="*/ 0 w 203"/>
                    <a:gd name="T41" fmla="*/ 0 h 63"/>
                    <a:gd name="T42" fmla="*/ 0 w 203"/>
                    <a:gd name="T43" fmla="*/ 0 h 63"/>
                    <a:gd name="T44" fmla="*/ 0 w 203"/>
                    <a:gd name="T45" fmla="*/ 0 h 63"/>
                    <a:gd name="T46" fmla="*/ 0 w 203"/>
                    <a:gd name="T47" fmla="*/ 0 h 63"/>
                    <a:gd name="T48" fmla="*/ 0 w 203"/>
                    <a:gd name="T49" fmla="*/ 0 h 63"/>
                    <a:gd name="T50" fmla="*/ 0 w 203"/>
                    <a:gd name="T51" fmla="*/ 0 h 63"/>
                    <a:gd name="T52" fmla="*/ 0 w 203"/>
                    <a:gd name="T53" fmla="*/ 0 h 6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03"/>
                    <a:gd name="T82" fmla="*/ 0 h 63"/>
                    <a:gd name="T83" fmla="*/ 203 w 203"/>
                    <a:gd name="T84" fmla="*/ 63 h 6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03" h="63">
                      <a:moveTo>
                        <a:pt x="203" y="31"/>
                      </a:moveTo>
                      <a:lnTo>
                        <a:pt x="156" y="63"/>
                      </a:lnTo>
                      <a:lnTo>
                        <a:pt x="156" y="61"/>
                      </a:lnTo>
                      <a:lnTo>
                        <a:pt x="156" y="57"/>
                      </a:lnTo>
                      <a:lnTo>
                        <a:pt x="156" y="55"/>
                      </a:lnTo>
                      <a:lnTo>
                        <a:pt x="156" y="53"/>
                      </a:lnTo>
                      <a:lnTo>
                        <a:pt x="151" y="43"/>
                      </a:lnTo>
                      <a:lnTo>
                        <a:pt x="142" y="39"/>
                      </a:lnTo>
                      <a:lnTo>
                        <a:pt x="129" y="38"/>
                      </a:lnTo>
                      <a:lnTo>
                        <a:pt x="113" y="39"/>
                      </a:lnTo>
                      <a:lnTo>
                        <a:pt x="95" y="42"/>
                      </a:lnTo>
                      <a:lnTo>
                        <a:pt x="75" y="46"/>
                      </a:lnTo>
                      <a:lnTo>
                        <a:pt x="56" y="51"/>
                      </a:lnTo>
                      <a:lnTo>
                        <a:pt x="36" y="56"/>
                      </a:lnTo>
                      <a:lnTo>
                        <a:pt x="29" y="57"/>
                      </a:lnTo>
                      <a:lnTo>
                        <a:pt x="22" y="58"/>
                      </a:lnTo>
                      <a:lnTo>
                        <a:pt x="16" y="58"/>
                      </a:lnTo>
                      <a:lnTo>
                        <a:pt x="12" y="58"/>
                      </a:lnTo>
                      <a:lnTo>
                        <a:pt x="8" y="57"/>
                      </a:lnTo>
                      <a:lnTo>
                        <a:pt x="5" y="57"/>
                      </a:lnTo>
                      <a:lnTo>
                        <a:pt x="3" y="55"/>
                      </a:lnTo>
                      <a:lnTo>
                        <a:pt x="0" y="54"/>
                      </a:lnTo>
                      <a:lnTo>
                        <a:pt x="3" y="42"/>
                      </a:lnTo>
                      <a:lnTo>
                        <a:pt x="6" y="29"/>
                      </a:lnTo>
                      <a:lnTo>
                        <a:pt x="10" y="16"/>
                      </a:lnTo>
                      <a:lnTo>
                        <a:pt x="13" y="0"/>
                      </a:lnTo>
                      <a:lnTo>
                        <a:pt x="203" y="31"/>
                      </a:lnTo>
                      <a:close/>
                    </a:path>
                  </a:pathLst>
                </a:custGeom>
                <a:solidFill>
                  <a:srgbClr val="BAE2FF"/>
                </a:solidFill>
                <a:ln w="9525">
                  <a:noFill/>
                  <a:round/>
                  <a:headEnd/>
                  <a:tailEnd/>
                </a:ln>
              </p:spPr>
              <p:txBody>
                <a:bodyPr/>
                <a:lstStyle/>
                <a:p>
                  <a:endParaRPr lang="en-US"/>
                </a:p>
              </p:txBody>
            </p:sp>
            <p:sp>
              <p:nvSpPr>
                <p:cNvPr id="39999" name="Freeform 887"/>
                <p:cNvSpPr>
                  <a:spLocks/>
                </p:cNvSpPr>
                <p:nvPr/>
              </p:nvSpPr>
              <p:spPr bwMode="auto">
                <a:xfrm>
                  <a:off x="3002" y="2157"/>
                  <a:ext cx="49" cy="12"/>
                </a:xfrm>
                <a:custGeom>
                  <a:avLst/>
                  <a:gdLst>
                    <a:gd name="T0" fmla="*/ 0 w 105"/>
                    <a:gd name="T1" fmla="*/ 0 h 27"/>
                    <a:gd name="T2" fmla="*/ 0 w 105"/>
                    <a:gd name="T3" fmla="*/ 0 h 27"/>
                    <a:gd name="T4" fmla="*/ 0 w 105"/>
                    <a:gd name="T5" fmla="*/ 0 h 27"/>
                    <a:gd name="T6" fmla="*/ 0 w 105"/>
                    <a:gd name="T7" fmla="*/ 0 h 27"/>
                    <a:gd name="T8" fmla="*/ 0 w 105"/>
                    <a:gd name="T9" fmla="*/ 0 h 27"/>
                    <a:gd name="T10" fmla="*/ 0 w 105"/>
                    <a:gd name="T11" fmla="*/ 0 h 27"/>
                    <a:gd name="T12" fmla="*/ 0 w 105"/>
                    <a:gd name="T13" fmla="*/ 0 h 27"/>
                    <a:gd name="T14" fmla="*/ 0 w 105"/>
                    <a:gd name="T15" fmla="*/ 0 h 27"/>
                    <a:gd name="T16" fmla="*/ 0 60000 65536"/>
                    <a:gd name="T17" fmla="*/ 0 60000 65536"/>
                    <a:gd name="T18" fmla="*/ 0 60000 65536"/>
                    <a:gd name="T19" fmla="*/ 0 60000 65536"/>
                    <a:gd name="T20" fmla="*/ 0 60000 65536"/>
                    <a:gd name="T21" fmla="*/ 0 60000 65536"/>
                    <a:gd name="T22" fmla="*/ 0 60000 65536"/>
                    <a:gd name="T23" fmla="*/ 0 60000 65536"/>
                    <a:gd name="T24" fmla="*/ 0 w 105"/>
                    <a:gd name="T25" fmla="*/ 0 h 27"/>
                    <a:gd name="T26" fmla="*/ 105 w 105"/>
                    <a:gd name="T27" fmla="*/ 27 h 2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5" h="27">
                      <a:moveTo>
                        <a:pt x="105" y="13"/>
                      </a:moveTo>
                      <a:lnTo>
                        <a:pt x="103" y="27"/>
                      </a:lnTo>
                      <a:lnTo>
                        <a:pt x="4" y="13"/>
                      </a:lnTo>
                      <a:lnTo>
                        <a:pt x="2" y="11"/>
                      </a:lnTo>
                      <a:lnTo>
                        <a:pt x="2" y="7"/>
                      </a:lnTo>
                      <a:lnTo>
                        <a:pt x="1" y="4"/>
                      </a:lnTo>
                      <a:lnTo>
                        <a:pt x="0" y="0"/>
                      </a:lnTo>
                      <a:lnTo>
                        <a:pt x="105" y="13"/>
                      </a:lnTo>
                      <a:close/>
                    </a:path>
                  </a:pathLst>
                </a:custGeom>
                <a:solidFill>
                  <a:srgbClr val="BAE2FF"/>
                </a:solidFill>
                <a:ln w="9525">
                  <a:noFill/>
                  <a:round/>
                  <a:headEnd/>
                  <a:tailEnd/>
                </a:ln>
              </p:spPr>
              <p:txBody>
                <a:bodyPr/>
                <a:lstStyle/>
                <a:p>
                  <a:endParaRPr lang="en-US"/>
                </a:p>
              </p:txBody>
            </p:sp>
            <p:sp>
              <p:nvSpPr>
                <p:cNvPr id="40000" name="Freeform 888"/>
                <p:cNvSpPr>
                  <a:spLocks/>
                </p:cNvSpPr>
                <p:nvPr/>
              </p:nvSpPr>
              <p:spPr bwMode="auto">
                <a:xfrm>
                  <a:off x="2560" y="2001"/>
                  <a:ext cx="440" cy="261"/>
                </a:xfrm>
                <a:custGeom>
                  <a:avLst/>
                  <a:gdLst>
                    <a:gd name="T0" fmla="*/ 0 w 955"/>
                    <a:gd name="T1" fmla="*/ 0 h 568"/>
                    <a:gd name="T2" fmla="*/ 0 w 955"/>
                    <a:gd name="T3" fmla="*/ 0 h 568"/>
                    <a:gd name="T4" fmla="*/ 0 w 955"/>
                    <a:gd name="T5" fmla="*/ 0 h 568"/>
                    <a:gd name="T6" fmla="*/ 0 w 955"/>
                    <a:gd name="T7" fmla="*/ 0 h 568"/>
                    <a:gd name="T8" fmla="*/ 0 w 955"/>
                    <a:gd name="T9" fmla="*/ 0 h 568"/>
                    <a:gd name="T10" fmla="*/ 0 w 955"/>
                    <a:gd name="T11" fmla="*/ 0 h 568"/>
                    <a:gd name="T12" fmla="*/ 0 w 955"/>
                    <a:gd name="T13" fmla="*/ 0 h 568"/>
                    <a:gd name="T14" fmla="*/ 0 w 955"/>
                    <a:gd name="T15" fmla="*/ 0 h 568"/>
                    <a:gd name="T16" fmla="*/ 0 w 955"/>
                    <a:gd name="T17" fmla="*/ 0 h 568"/>
                    <a:gd name="T18" fmla="*/ 0 w 955"/>
                    <a:gd name="T19" fmla="*/ 0 h 568"/>
                    <a:gd name="T20" fmla="*/ 0 w 955"/>
                    <a:gd name="T21" fmla="*/ 0 h 568"/>
                    <a:gd name="T22" fmla="*/ 0 w 955"/>
                    <a:gd name="T23" fmla="*/ 0 h 568"/>
                    <a:gd name="T24" fmla="*/ 0 w 955"/>
                    <a:gd name="T25" fmla="*/ 0 h 568"/>
                    <a:gd name="T26" fmla="*/ 0 w 955"/>
                    <a:gd name="T27" fmla="*/ 0 h 568"/>
                    <a:gd name="T28" fmla="*/ 0 w 955"/>
                    <a:gd name="T29" fmla="*/ 0 h 568"/>
                    <a:gd name="T30" fmla="*/ 0 w 955"/>
                    <a:gd name="T31" fmla="*/ 0 h 568"/>
                    <a:gd name="T32" fmla="*/ 0 w 955"/>
                    <a:gd name="T33" fmla="*/ 0 h 568"/>
                    <a:gd name="T34" fmla="*/ 0 w 955"/>
                    <a:gd name="T35" fmla="*/ 0 h 568"/>
                    <a:gd name="T36" fmla="*/ 0 w 955"/>
                    <a:gd name="T37" fmla="*/ 0 h 568"/>
                    <a:gd name="T38" fmla="*/ 0 w 955"/>
                    <a:gd name="T39" fmla="*/ 0 h 568"/>
                    <a:gd name="T40" fmla="*/ 0 w 955"/>
                    <a:gd name="T41" fmla="*/ 0 h 568"/>
                    <a:gd name="T42" fmla="*/ 0 w 955"/>
                    <a:gd name="T43" fmla="*/ 0 h 568"/>
                    <a:gd name="T44" fmla="*/ 0 w 955"/>
                    <a:gd name="T45" fmla="*/ 0 h 568"/>
                    <a:gd name="T46" fmla="*/ 0 w 955"/>
                    <a:gd name="T47" fmla="*/ 0 h 568"/>
                    <a:gd name="T48" fmla="*/ 0 w 955"/>
                    <a:gd name="T49" fmla="*/ 0 h 568"/>
                    <a:gd name="T50" fmla="*/ 0 w 955"/>
                    <a:gd name="T51" fmla="*/ 0 h 568"/>
                    <a:gd name="T52" fmla="*/ 0 w 955"/>
                    <a:gd name="T53" fmla="*/ 0 h 568"/>
                    <a:gd name="T54" fmla="*/ 0 w 955"/>
                    <a:gd name="T55" fmla="*/ 0 h 568"/>
                    <a:gd name="T56" fmla="*/ 0 w 955"/>
                    <a:gd name="T57" fmla="*/ 0 h 568"/>
                    <a:gd name="T58" fmla="*/ 0 w 955"/>
                    <a:gd name="T59" fmla="*/ 0 h 568"/>
                    <a:gd name="T60" fmla="*/ 0 w 955"/>
                    <a:gd name="T61" fmla="*/ 0 h 568"/>
                    <a:gd name="T62" fmla="*/ 0 w 955"/>
                    <a:gd name="T63" fmla="*/ 0 h 568"/>
                    <a:gd name="T64" fmla="*/ 0 w 955"/>
                    <a:gd name="T65" fmla="*/ 0 h 568"/>
                    <a:gd name="T66" fmla="*/ 0 w 955"/>
                    <a:gd name="T67" fmla="*/ 0 h 568"/>
                    <a:gd name="T68" fmla="*/ 0 w 955"/>
                    <a:gd name="T69" fmla="*/ 0 h 568"/>
                    <a:gd name="T70" fmla="*/ 0 w 955"/>
                    <a:gd name="T71" fmla="*/ 0 h 568"/>
                    <a:gd name="T72" fmla="*/ 0 w 955"/>
                    <a:gd name="T73" fmla="*/ 0 h 568"/>
                    <a:gd name="T74" fmla="*/ 0 w 955"/>
                    <a:gd name="T75" fmla="*/ 0 h 568"/>
                    <a:gd name="T76" fmla="*/ 0 w 955"/>
                    <a:gd name="T77" fmla="*/ 0 h 568"/>
                    <a:gd name="T78" fmla="*/ 0 w 955"/>
                    <a:gd name="T79" fmla="*/ 0 h 568"/>
                    <a:gd name="T80" fmla="*/ 0 w 955"/>
                    <a:gd name="T81" fmla="*/ 0 h 568"/>
                    <a:gd name="T82" fmla="*/ 0 w 955"/>
                    <a:gd name="T83" fmla="*/ 0 h 568"/>
                    <a:gd name="T84" fmla="*/ 0 w 955"/>
                    <a:gd name="T85" fmla="*/ 0 h 568"/>
                    <a:gd name="T86" fmla="*/ 0 w 955"/>
                    <a:gd name="T87" fmla="*/ 0 h 568"/>
                    <a:gd name="T88" fmla="*/ 0 w 955"/>
                    <a:gd name="T89" fmla="*/ 0 h 56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955"/>
                    <a:gd name="T136" fmla="*/ 0 h 568"/>
                    <a:gd name="T137" fmla="*/ 955 w 955"/>
                    <a:gd name="T138" fmla="*/ 568 h 56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955" h="568">
                      <a:moveTo>
                        <a:pt x="27" y="25"/>
                      </a:moveTo>
                      <a:lnTo>
                        <a:pt x="38" y="18"/>
                      </a:lnTo>
                      <a:lnTo>
                        <a:pt x="49" y="12"/>
                      </a:lnTo>
                      <a:lnTo>
                        <a:pt x="63" y="8"/>
                      </a:lnTo>
                      <a:lnTo>
                        <a:pt x="77" y="4"/>
                      </a:lnTo>
                      <a:lnTo>
                        <a:pt x="93" y="2"/>
                      </a:lnTo>
                      <a:lnTo>
                        <a:pt x="109" y="1"/>
                      </a:lnTo>
                      <a:lnTo>
                        <a:pt x="126" y="0"/>
                      </a:lnTo>
                      <a:lnTo>
                        <a:pt x="145" y="0"/>
                      </a:lnTo>
                      <a:lnTo>
                        <a:pt x="163" y="1"/>
                      </a:lnTo>
                      <a:lnTo>
                        <a:pt x="182" y="3"/>
                      </a:lnTo>
                      <a:lnTo>
                        <a:pt x="201" y="6"/>
                      </a:lnTo>
                      <a:lnTo>
                        <a:pt x="220" y="8"/>
                      </a:lnTo>
                      <a:lnTo>
                        <a:pt x="239" y="11"/>
                      </a:lnTo>
                      <a:lnTo>
                        <a:pt x="258" y="15"/>
                      </a:lnTo>
                      <a:lnTo>
                        <a:pt x="276" y="18"/>
                      </a:lnTo>
                      <a:lnTo>
                        <a:pt x="294" y="23"/>
                      </a:lnTo>
                      <a:lnTo>
                        <a:pt x="295" y="26"/>
                      </a:lnTo>
                      <a:lnTo>
                        <a:pt x="312" y="27"/>
                      </a:lnTo>
                      <a:lnTo>
                        <a:pt x="324" y="31"/>
                      </a:lnTo>
                      <a:lnTo>
                        <a:pt x="337" y="37"/>
                      </a:lnTo>
                      <a:lnTo>
                        <a:pt x="354" y="44"/>
                      </a:lnTo>
                      <a:lnTo>
                        <a:pt x="371" y="52"/>
                      </a:lnTo>
                      <a:lnTo>
                        <a:pt x="387" y="60"/>
                      </a:lnTo>
                      <a:lnTo>
                        <a:pt x="402" y="67"/>
                      </a:lnTo>
                      <a:lnTo>
                        <a:pt x="415" y="72"/>
                      </a:lnTo>
                      <a:lnTo>
                        <a:pt x="423" y="76"/>
                      </a:lnTo>
                      <a:lnTo>
                        <a:pt x="381" y="31"/>
                      </a:lnTo>
                      <a:lnTo>
                        <a:pt x="820" y="56"/>
                      </a:lnTo>
                      <a:lnTo>
                        <a:pt x="828" y="76"/>
                      </a:lnTo>
                      <a:lnTo>
                        <a:pt x="841" y="105"/>
                      </a:lnTo>
                      <a:lnTo>
                        <a:pt x="856" y="141"/>
                      </a:lnTo>
                      <a:lnTo>
                        <a:pt x="872" y="183"/>
                      </a:lnTo>
                      <a:lnTo>
                        <a:pt x="890" y="229"/>
                      </a:lnTo>
                      <a:lnTo>
                        <a:pt x="906" y="277"/>
                      </a:lnTo>
                      <a:lnTo>
                        <a:pt x="922" y="326"/>
                      </a:lnTo>
                      <a:lnTo>
                        <a:pt x="934" y="374"/>
                      </a:lnTo>
                      <a:lnTo>
                        <a:pt x="949" y="442"/>
                      </a:lnTo>
                      <a:lnTo>
                        <a:pt x="955" y="492"/>
                      </a:lnTo>
                      <a:lnTo>
                        <a:pt x="955" y="526"/>
                      </a:lnTo>
                      <a:lnTo>
                        <a:pt x="953" y="547"/>
                      </a:lnTo>
                      <a:lnTo>
                        <a:pt x="322" y="568"/>
                      </a:lnTo>
                      <a:lnTo>
                        <a:pt x="328" y="515"/>
                      </a:lnTo>
                      <a:lnTo>
                        <a:pt x="681" y="549"/>
                      </a:lnTo>
                      <a:lnTo>
                        <a:pt x="698" y="466"/>
                      </a:lnTo>
                      <a:lnTo>
                        <a:pt x="335" y="432"/>
                      </a:lnTo>
                      <a:lnTo>
                        <a:pt x="339" y="388"/>
                      </a:lnTo>
                      <a:lnTo>
                        <a:pt x="341" y="351"/>
                      </a:lnTo>
                      <a:lnTo>
                        <a:pt x="343" y="323"/>
                      </a:lnTo>
                      <a:lnTo>
                        <a:pt x="343" y="303"/>
                      </a:lnTo>
                      <a:lnTo>
                        <a:pt x="340" y="204"/>
                      </a:lnTo>
                      <a:lnTo>
                        <a:pt x="334" y="199"/>
                      </a:lnTo>
                      <a:lnTo>
                        <a:pt x="328" y="194"/>
                      </a:lnTo>
                      <a:lnTo>
                        <a:pt x="319" y="188"/>
                      </a:lnTo>
                      <a:lnTo>
                        <a:pt x="309" y="181"/>
                      </a:lnTo>
                      <a:lnTo>
                        <a:pt x="297" y="173"/>
                      </a:lnTo>
                      <a:lnTo>
                        <a:pt x="283" y="163"/>
                      </a:lnTo>
                      <a:lnTo>
                        <a:pt x="269" y="155"/>
                      </a:lnTo>
                      <a:lnTo>
                        <a:pt x="253" y="146"/>
                      </a:lnTo>
                      <a:lnTo>
                        <a:pt x="237" y="138"/>
                      </a:lnTo>
                      <a:lnTo>
                        <a:pt x="221" y="130"/>
                      </a:lnTo>
                      <a:lnTo>
                        <a:pt x="205" y="124"/>
                      </a:lnTo>
                      <a:lnTo>
                        <a:pt x="188" y="118"/>
                      </a:lnTo>
                      <a:lnTo>
                        <a:pt x="171" y="115"/>
                      </a:lnTo>
                      <a:lnTo>
                        <a:pt x="156" y="114"/>
                      </a:lnTo>
                      <a:lnTo>
                        <a:pt x="141" y="115"/>
                      </a:lnTo>
                      <a:lnTo>
                        <a:pt x="128" y="120"/>
                      </a:lnTo>
                      <a:lnTo>
                        <a:pt x="116" y="127"/>
                      </a:lnTo>
                      <a:lnTo>
                        <a:pt x="100" y="144"/>
                      </a:lnTo>
                      <a:lnTo>
                        <a:pt x="88" y="166"/>
                      </a:lnTo>
                      <a:lnTo>
                        <a:pt x="79" y="192"/>
                      </a:lnTo>
                      <a:lnTo>
                        <a:pt x="75" y="220"/>
                      </a:lnTo>
                      <a:lnTo>
                        <a:pt x="71" y="249"/>
                      </a:lnTo>
                      <a:lnTo>
                        <a:pt x="70" y="276"/>
                      </a:lnTo>
                      <a:lnTo>
                        <a:pt x="69" y="302"/>
                      </a:lnTo>
                      <a:lnTo>
                        <a:pt x="70" y="321"/>
                      </a:lnTo>
                      <a:lnTo>
                        <a:pt x="68" y="322"/>
                      </a:lnTo>
                      <a:lnTo>
                        <a:pt x="65" y="322"/>
                      </a:lnTo>
                      <a:lnTo>
                        <a:pt x="64" y="322"/>
                      </a:lnTo>
                      <a:lnTo>
                        <a:pt x="63" y="322"/>
                      </a:lnTo>
                      <a:lnTo>
                        <a:pt x="65" y="328"/>
                      </a:lnTo>
                      <a:lnTo>
                        <a:pt x="50" y="333"/>
                      </a:lnTo>
                      <a:lnTo>
                        <a:pt x="38" y="299"/>
                      </a:lnTo>
                      <a:lnTo>
                        <a:pt x="25" y="258"/>
                      </a:lnTo>
                      <a:lnTo>
                        <a:pt x="12" y="214"/>
                      </a:lnTo>
                      <a:lnTo>
                        <a:pt x="4" y="168"/>
                      </a:lnTo>
                      <a:lnTo>
                        <a:pt x="0" y="124"/>
                      </a:lnTo>
                      <a:lnTo>
                        <a:pt x="1" y="84"/>
                      </a:lnTo>
                      <a:lnTo>
                        <a:pt x="9" y="51"/>
                      </a:lnTo>
                      <a:lnTo>
                        <a:pt x="27" y="25"/>
                      </a:lnTo>
                      <a:close/>
                    </a:path>
                  </a:pathLst>
                </a:custGeom>
                <a:solidFill>
                  <a:srgbClr val="760000"/>
                </a:solidFill>
                <a:ln w="9525">
                  <a:noFill/>
                  <a:round/>
                  <a:headEnd/>
                  <a:tailEnd/>
                </a:ln>
              </p:spPr>
              <p:txBody>
                <a:bodyPr/>
                <a:lstStyle/>
                <a:p>
                  <a:endParaRPr lang="en-US"/>
                </a:p>
              </p:txBody>
            </p:sp>
            <p:sp>
              <p:nvSpPr>
                <p:cNvPr id="40001" name="Freeform 889"/>
                <p:cNvSpPr>
                  <a:spLocks/>
                </p:cNvSpPr>
                <p:nvPr/>
              </p:nvSpPr>
              <p:spPr bwMode="auto">
                <a:xfrm>
                  <a:off x="2541" y="2164"/>
                  <a:ext cx="99" cy="85"/>
                </a:xfrm>
                <a:custGeom>
                  <a:avLst/>
                  <a:gdLst>
                    <a:gd name="T0" fmla="*/ 0 w 216"/>
                    <a:gd name="T1" fmla="*/ 0 h 186"/>
                    <a:gd name="T2" fmla="*/ 0 w 216"/>
                    <a:gd name="T3" fmla="*/ 0 h 186"/>
                    <a:gd name="T4" fmla="*/ 0 w 216"/>
                    <a:gd name="T5" fmla="*/ 0 h 186"/>
                    <a:gd name="T6" fmla="*/ 0 w 216"/>
                    <a:gd name="T7" fmla="*/ 0 h 186"/>
                    <a:gd name="T8" fmla="*/ 0 w 216"/>
                    <a:gd name="T9" fmla="*/ 0 h 186"/>
                    <a:gd name="T10" fmla="*/ 0 w 216"/>
                    <a:gd name="T11" fmla="*/ 0 h 186"/>
                    <a:gd name="T12" fmla="*/ 0 w 216"/>
                    <a:gd name="T13" fmla="*/ 0 h 186"/>
                    <a:gd name="T14" fmla="*/ 0 w 216"/>
                    <a:gd name="T15" fmla="*/ 0 h 186"/>
                    <a:gd name="T16" fmla="*/ 0 w 216"/>
                    <a:gd name="T17" fmla="*/ 0 h 186"/>
                    <a:gd name="T18" fmla="*/ 0 w 216"/>
                    <a:gd name="T19" fmla="*/ 0 h 186"/>
                    <a:gd name="T20" fmla="*/ 0 w 216"/>
                    <a:gd name="T21" fmla="*/ 0 h 186"/>
                    <a:gd name="T22" fmla="*/ 0 w 216"/>
                    <a:gd name="T23" fmla="*/ 0 h 186"/>
                    <a:gd name="T24" fmla="*/ 0 w 216"/>
                    <a:gd name="T25" fmla="*/ 0 h 186"/>
                    <a:gd name="T26" fmla="*/ 0 w 216"/>
                    <a:gd name="T27" fmla="*/ 0 h 186"/>
                    <a:gd name="T28" fmla="*/ 0 w 216"/>
                    <a:gd name="T29" fmla="*/ 0 h 186"/>
                    <a:gd name="T30" fmla="*/ 0 w 216"/>
                    <a:gd name="T31" fmla="*/ 0 h 186"/>
                    <a:gd name="T32" fmla="*/ 0 w 216"/>
                    <a:gd name="T33" fmla="*/ 0 h 186"/>
                    <a:gd name="T34" fmla="*/ 0 w 216"/>
                    <a:gd name="T35" fmla="*/ 0 h 186"/>
                    <a:gd name="T36" fmla="*/ 0 w 216"/>
                    <a:gd name="T37" fmla="*/ 0 h 186"/>
                    <a:gd name="T38" fmla="*/ 0 w 216"/>
                    <a:gd name="T39" fmla="*/ 0 h 186"/>
                    <a:gd name="T40" fmla="*/ 0 w 216"/>
                    <a:gd name="T41" fmla="*/ 0 h 186"/>
                    <a:gd name="T42" fmla="*/ 0 w 216"/>
                    <a:gd name="T43" fmla="*/ 0 h 186"/>
                    <a:gd name="T44" fmla="*/ 0 w 216"/>
                    <a:gd name="T45" fmla="*/ 0 h 186"/>
                    <a:gd name="T46" fmla="*/ 0 w 216"/>
                    <a:gd name="T47" fmla="*/ 0 h 186"/>
                    <a:gd name="T48" fmla="*/ 0 w 216"/>
                    <a:gd name="T49" fmla="*/ 0 h 186"/>
                    <a:gd name="T50" fmla="*/ 0 w 216"/>
                    <a:gd name="T51" fmla="*/ 0 h 186"/>
                    <a:gd name="T52" fmla="*/ 0 w 216"/>
                    <a:gd name="T53" fmla="*/ 0 h 186"/>
                    <a:gd name="T54" fmla="*/ 0 w 216"/>
                    <a:gd name="T55" fmla="*/ 0 h 186"/>
                    <a:gd name="T56" fmla="*/ 0 w 216"/>
                    <a:gd name="T57" fmla="*/ 0 h 186"/>
                    <a:gd name="T58" fmla="*/ 0 w 216"/>
                    <a:gd name="T59" fmla="*/ 0 h 186"/>
                    <a:gd name="T60" fmla="*/ 0 w 216"/>
                    <a:gd name="T61" fmla="*/ 0 h 186"/>
                    <a:gd name="T62" fmla="*/ 0 w 216"/>
                    <a:gd name="T63" fmla="*/ 0 h 186"/>
                    <a:gd name="T64" fmla="*/ 0 w 216"/>
                    <a:gd name="T65" fmla="*/ 0 h 186"/>
                    <a:gd name="T66" fmla="*/ 0 w 216"/>
                    <a:gd name="T67" fmla="*/ 0 h 186"/>
                    <a:gd name="T68" fmla="*/ 0 w 216"/>
                    <a:gd name="T69" fmla="*/ 0 h 18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16"/>
                    <a:gd name="T106" fmla="*/ 0 h 186"/>
                    <a:gd name="T107" fmla="*/ 216 w 216"/>
                    <a:gd name="T108" fmla="*/ 186 h 18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16" h="186">
                      <a:moveTo>
                        <a:pt x="117" y="70"/>
                      </a:moveTo>
                      <a:lnTo>
                        <a:pt x="109" y="76"/>
                      </a:lnTo>
                      <a:lnTo>
                        <a:pt x="111" y="86"/>
                      </a:lnTo>
                      <a:lnTo>
                        <a:pt x="115" y="114"/>
                      </a:lnTo>
                      <a:lnTo>
                        <a:pt x="119" y="142"/>
                      </a:lnTo>
                      <a:lnTo>
                        <a:pt x="120" y="167"/>
                      </a:lnTo>
                      <a:lnTo>
                        <a:pt x="120" y="186"/>
                      </a:lnTo>
                      <a:lnTo>
                        <a:pt x="115" y="178"/>
                      </a:lnTo>
                      <a:lnTo>
                        <a:pt x="110" y="167"/>
                      </a:lnTo>
                      <a:lnTo>
                        <a:pt x="104" y="156"/>
                      </a:lnTo>
                      <a:lnTo>
                        <a:pt x="98" y="143"/>
                      </a:lnTo>
                      <a:lnTo>
                        <a:pt x="92" y="129"/>
                      </a:lnTo>
                      <a:lnTo>
                        <a:pt x="87" y="116"/>
                      </a:lnTo>
                      <a:lnTo>
                        <a:pt x="82" y="99"/>
                      </a:lnTo>
                      <a:lnTo>
                        <a:pt x="76" y="84"/>
                      </a:lnTo>
                      <a:lnTo>
                        <a:pt x="43" y="94"/>
                      </a:lnTo>
                      <a:lnTo>
                        <a:pt x="46" y="110"/>
                      </a:lnTo>
                      <a:lnTo>
                        <a:pt x="49" y="134"/>
                      </a:lnTo>
                      <a:lnTo>
                        <a:pt x="44" y="157"/>
                      </a:lnTo>
                      <a:lnTo>
                        <a:pt x="32" y="171"/>
                      </a:lnTo>
                      <a:lnTo>
                        <a:pt x="31" y="170"/>
                      </a:lnTo>
                      <a:lnTo>
                        <a:pt x="28" y="166"/>
                      </a:lnTo>
                      <a:lnTo>
                        <a:pt x="23" y="161"/>
                      </a:lnTo>
                      <a:lnTo>
                        <a:pt x="17" y="149"/>
                      </a:lnTo>
                      <a:lnTo>
                        <a:pt x="6" y="113"/>
                      </a:lnTo>
                      <a:lnTo>
                        <a:pt x="0" y="74"/>
                      </a:lnTo>
                      <a:lnTo>
                        <a:pt x="0" y="40"/>
                      </a:lnTo>
                      <a:lnTo>
                        <a:pt x="5" y="18"/>
                      </a:lnTo>
                      <a:lnTo>
                        <a:pt x="11" y="12"/>
                      </a:lnTo>
                      <a:lnTo>
                        <a:pt x="17" y="8"/>
                      </a:lnTo>
                      <a:lnTo>
                        <a:pt x="27" y="7"/>
                      </a:lnTo>
                      <a:lnTo>
                        <a:pt x="36" y="7"/>
                      </a:lnTo>
                      <a:lnTo>
                        <a:pt x="45" y="8"/>
                      </a:lnTo>
                      <a:lnTo>
                        <a:pt x="54" y="11"/>
                      </a:lnTo>
                      <a:lnTo>
                        <a:pt x="62" y="13"/>
                      </a:lnTo>
                      <a:lnTo>
                        <a:pt x="69" y="15"/>
                      </a:lnTo>
                      <a:lnTo>
                        <a:pt x="73" y="23"/>
                      </a:lnTo>
                      <a:lnTo>
                        <a:pt x="143" y="0"/>
                      </a:lnTo>
                      <a:lnTo>
                        <a:pt x="148" y="0"/>
                      </a:lnTo>
                      <a:lnTo>
                        <a:pt x="153" y="0"/>
                      </a:lnTo>
                      <a:lnTo>
                        <a:pt x="158" y="0"/>
                      </a:lnTo>
                      <a:lnTo>
                        <a:pt x="164" y="2"/>
                      </a:lnTo>
                      <a:lnTo>
                        <a:pt x="170" y="2"/>
                      </a:lnTo>
                      <a:lnTo>
                        <a:pt x="177" y="3"/>
                      </a:lnTo>
                      <a:lnTo>
                        <a:pt x="182" y="5"/>
                      </a:lnTo>
                      <a:lnTo>
                        <a:pt x="189" y="6"/>
                      </a:lnTo>
                      <a:lnTo>
                        <a:pt x="198" y="10"/>
                      </a:lnTo>
                      <a:lnTo>
                        <a:pt x="205" y="13"/>
                      </a:lnTo>
                      <a:lnTo>
                        <a:pt x="210" y="18"/>
                      </a:lnTo>
                      <a:lnTo>
                        <a:pt x="213" y="23"/>
                      </a:lnTo>
                      <a:lnTo>
                        <a:pt x="216" y="30"/>
                      </a:lnTo>
                      <a:lnTo>
                        <a:pt x="216" y="37"/>
                      </a:lnTo>
                      <a:lnTo>
                        <a:pt x="216" y="45"/>
                      </a:lnTo>
                      <a:lnTo>
                        <a:pt x="215" y="53"/>
                      </a:lnTo>
                      <a:lnTo>
                        <a:pt x="212" y="51"/>
                      </a:lnTo>
                      <a:lnTo>
                        <a:pt x="210" y="50"/>
                      </a:lnTo>
                      <a:lnTo>
                        <a:pt x="207" y="48"/>
                      </a:lnTo>
                      <a:lnTo>
                        <a:pt x="204" y="46"/>
                      </a:lnTo>
                      <a:lnTo>
                        <a:pt x="192" y="42"/>
                      </a:lnTo>
                      <a:lnTo>
                        <a:pt x="178" y="42"/>
                      </a:lnTo>
                      <a:lnTo>
                        <a:pt x="164" y="44"/>
                      </a:lnTo>
                      <a:lnTo>
                        <a:pt x="151" y="49"/>
                      </a:lnTo>
                      <a:lnTo>
                        <a:pt x="140" y="55"/>
                      </a:lnTo>
                      <a:lnTo>
                        <a:pt x="129" y="60"/>
                      </a:lnTo>
                      <a:lnTo>
                        <a:pt x="121" y="66"/>
                      </a:lnTo>
                      <a:lnTo>
                        <a:pt x="117" y="70"/>
                      </a:lnTo>
                      <a:close/>
                    </a:path>
                  </a:pathLst>
                </a:custGeom>
                <a:solidFill>
                  <a:srgbClr val="ECD9C6"/>
                </a:solidFill>
                <a:ln w="9525">
                  <a:noFill/>
                  <a:round/>
                  <a:headEnd/>
                  <a:tailEnd/>
                </a:ln>
              </p:spPr>
              <p:txBody>
                <a:bodyPr/>
                <a:lstStyle/>
                <a:p>
                  <a:endParaRPr lang="en-US"/>
                </a:p>
              </p:txBody>
            </p:sp>
            <p:sp>
              <p:nvSpPr>
                <p:cNvPr id="40002" name="Freeform 890"/>
                <p:cNvSpPr>
                  <a:spLocks/>
                </p:cNvSpPr>
                <p:nvPr/>
              </p:nvSpPr>
              <p:spPr bwMode="auto">
                <a:xfrm>
                  <a:off x="2683" y="2385"/>
                  <a:ext cx="166" cy="106"/>
                </a:xfrm>
                <a:custGeom>
                  <a:avLst/>
                  <a:gdLst>
                    <a:gd name="T0" fmla="*/ 0 w 362"/>
                    <a:gd name="T1" fmla="*/ 0 h 232"/>
                    <a:gd name="T2" fmla="*/ 0 w 362"/>
                    <a:gd name="T3" fmla="*/ 0 h 232"/>
                    <a:gd name="T4" fmla="*/ 0 w 362"/>
                    <a:gd name="T5" fmla="*/ 0 h 232"/>
                    <a:gd name="T6" fmla="*/ 0 w 362"/>
                    <a:gd name="T7" fmla="*/ 0 h 232"/>
                    <a:gd name="T8" fmla="*/ 0 w 362"/>
                    <a:gd name="T9" fmla="*/ 0 h 232"/>
                    <a:gd name="T10" fmla="*/ 0 w 362"/>
                    <a:gd name="T11" fmla="*/ 0 h 232"/>
                    <a:gd name="T12" fmla="*/ 0 w 362"/>
                    <a:gd name="T13" fmla="*/ 0 h 232"/>
                    <a:gd name="T14" fmla="*/ 0 w 362"/>
                    <a:gd name="T15" fmla="*/ 0 h 232"/>
                    <a:gd name="T16" fmla="*/ 0 w 362"/>
                    <a:gd name="T17" fmla="*/ 0 h 232"/>
                    <a:gd name="T18" fmla="*/ 0 w 362"/>
                    <a:gd name="T19" fmla="*/ 0 h 232"/>
                    <a:gd name="T20" fmla="*/ 0 w 362"/>
                    <a:gd name="T21" fmla="*/ 0 h 232"/>
                    <a:gd name="T22" fmla="*/ 0 w 362"/>
                    <a:gd name="T23" fmla="*/ 0 h 232"/>
                    <a:gd name="T24" fmla="*/ 0 w 362"/>
                    <a:gd name="T25" fmla="*/ 0 h 232"/>
                    <a:gd name="T26" fmla="*/ 0 w 362"/>
                    <a:gd name="T27" fmla="*/ 0 h 232"/>
                    <a:gd name="T28" fmla="*/ 0 w 362"/>
                    <a:gd name="T29" fmla="*/ 0 h 232"/>
                    <a:gd name="T30" fmla="*/ 0 w 362"/>
                    <a:gd name="T31" fmla="*/ 0 h 232"/>
                    <a:gd name="T32" fmla="*/ 0 w 362"/>
                    <a:gd name="T33" fmla="*/ 0 h 232"/>
                    <a:gd name="T34" fmla="*/ 0 w 362"/>
                    <a:gd name="T35" fmla="*/ 0 h 232"/>
                    <a:gd name="T36" fmla="*/ 0 w 362"/>
                    <a:gd name="T37" fmla="*/ 0 h 232"/>
                    <a:gd name="T38" fmla="*/ 0 w 362"/>
                    <a:gd name="T39" fmla="*/ 0 h 232"/>
                    <a:gd name="T40" fmla="*/ 0 w 362"/>
                    <a:gd name="T41" fmla="*/ 0 h 232"/>
                    <a:gd name="T42" fmla="*/ 0 w 362"/>
                    <a:gd name="T43" fmla="*/ 0 h 232"/>
                    <a:gd name="T44" fmla="*/ 0 w 362"/>
                    <a:gd name="T45" fmla="*/ 0 h 232"/>
                    <a:gd name="T46" fmla="*/ 0 w 362"/>
                    <a:gd name="T47" fmla="*/ 0 h 232"/>
                    <a:gd name="T48" fmla="*/ 0 w 362"/>
                    <a:gd name="T49" fmla="*/ 0 h 232"/>
                    <a:gd name="T50" fmla="*/ 0 w 362"/>
                    <a:gd name="T51" fmla="*/ 0 h 232"/>
                    <a:gd name="T52" fmla="*/ 0 w 362"/>
                    <a:gd name="T53" fmla="*/ 0 h 232"/>
                    <a:gd name="T54" fmla="*/ 0 w 362"/>
                    <a:gd name="T55" fmla="*/ 0 h 232"/>
                    <a:gd name="T56" fmla="*/ 0 w 362"/>
                    <a:gd name="T57" fmla="*/ 0 h 232"/>
                    <a:gd name="T58" fmla="*/ 0 w 362"/>
                    <a:gd name="T59" fmla="*/ 0 h 232"/>
                    <a:gd name="T60" fmla="*/ 0 w 362"/>
                    <a:gd name="T61" fmla="*/ 0 h 232"/>
                    <a:gd name="T62" fmla="*/ 0 w 362"/>
                    <a:gd name="T63" fmla="*/ 0 h 232"/>
                    <a:gd name="T64" fmla="*/ 0 w 362"/>
                    <a:gd name="T65" fmla="*/ 0 h 232"/>
                    <a:gd name="T66" fmla="*/ 0 w 362"/>
                    <a:gd name="T67" fmla="*/ 0 h 232"/>
                    <a:gd name="T68" fmla="*/ 0 w 362"/>
                    <a:gd name="T69" fmla="*/ 0 h 232"/>
                    <a:gd name="T70" fmla="*/ 0 w 362"/>
                    <a:gd name="T71" fmla="*/ 0 h 232"/>
                    <a:gd name="T72" fmla="*/ 0 w 362"/>
                    <a:gd name="T73" fmla="*/ 0 h 232"/>
                    <a:gd name="T74" fmla="*/ 0 w 362"/>
                    <a:gd name="T75" fmla="*/ 0 h 232"/>
                    <a:gd name="T76" fmla="*/ 0 w 362"/>
                    <a:gd name="T77" fmla="*/ 0 h 232"/>
                    <a:gd name="T78" fmla="*/ 0 w 362"/>
                    <a:gd name="T79" fmla="*/ 0 h 232"/>
                    <a:gd name="T80" fmla="*/ 0 w 362"/>
                    <a:gd name="T81" fmla="*/ 0 h 232"/>
                    <a:gd name="T82" fmla="*/ 0 w 362"/>
                    <a:gd name="T83" fmla="*/ 0 h 232"/>
                    <a:gd name="T84" fmla="*/ 0 w 362"/>
                    <a:gd name="T85" fmla="*/ 0 h 2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62"/>
                    <a:gd name="T130" fmla="*/ 0 h 232"/>
                    <a:gd name="T131" fmla="*/ 362 w 362"/>
                    <a:gd name="T132" fmla="*/ 232 h 2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62" h="232">
                      <a:moveTo>
                        <a:pt x="0" y="0"/>
                      </a:moveTo>
                      <a:lnTo>
                        <a:pt x="37" y="1"/>
                      </a:lnTo>
                      <a:lnTo>
                        <a:pt x="31" y="2"/>
                      </a:lnTo>
                      <a:lnTo>
                        <a:pt x="39" y="45"/>
                      </a:lnTo>
                      <a:lnTo>
                        <a:pt x="47" y="84"/>
                      </a:lnTo>
                      <a:lnTo>
                        <a:pt x="52" y="114"/>
                      </a:lnTo>
                      <a:lnTo>
                        <a:pt x="54" y="130"/>
                      </a:lnTo>
                      <a:lnTo>
                        <a:pt x="55" y="138"/>
                      </a:lnTo>
                      <a:lnTo>
                        <a:pt x="59" y="146"/>
                      </a:lnTo>
                      <a:lnTo>
                        <a:pt x="63" y="152"/>
                      </a:lnTo>
                      <a:lnTo>
                        <a:pt x="70" y="157"/>
                      </a:lnTo>
                      <a:lnTo>
                        <a:pt x="76" y="162"/>
                      </a:lnTo>
                      <a:lnTo>
                        <a:pt x="82" y="166"/>
                      </a:lnTo>
                      <a:lnTo>
                        <a:pt x="86" y="168"/>
                      </a:lnTo>
                      <a:lnTo>
                        <a:pt x="90" y="169"/>
                      </a:lnTo>
                      <a:lnTo>
                        <a:pt x="93" y="170"/>
                      </a:lnTo>
                      <a:lnTo>
                        <a:pt x="358" y="217"/>
                      </a:lnTo>
                      <a:lnTo>
                        <a:pt x="362" y="232"/>
                      </a:lnTo>
                      <a:lnTo>
                        <a:pt x="341" y="230"/>
                      </a:lnTo>
                      <a:lnTo>
                        <a:pt x="319" y="228"/>
                      </a:lnTo>
                      <a:lnTo>
                        <a:pt x="296" y="225"/>
                      </a:lnTo>
                      <a:lnTo>
                        <a:pt x="273" y="222"/>
                      </a:lnTo>
                      <a:lnTo>
                        <a:pt x="249" y="220"/>
                      </a:lnTo>
                      <a:lnTo>
                        <a:pt x="225" y="217"/>
                      </a:lnTo>
                      <a:lnTo>
                        <a:pt x="201" y="214"/>
                      </a:lnTo>
                      <a:lnTo>
                        <a:pt x="177" y="212"/>
                      </a:lnTo>
                      <a:lnTo>
                        <a:pt x="154" y="209"/>
                      </a:lnTo>
                      <a:lnTo>
                        <a:pt x="134" y="207"/>
                      </a:lnTo>
                      <a:lnTo>
                        <a:pt x="114" y="205"/>
                      </a:lnTo>
                      <a:lnTo>
                        <a:pt x="96" y="202"/>
                      </a:lnTo>
                      <a:lnTo>
                        <a:pt x="81" y="200"/>
                      </a:lnTo>
                      <a:lnTo>
                        <a:pt x="67" y="198"/>
                      </a:lnTo>
                      <a:lnTo>
                        <a:pt x="56" y="197"/>
                      </a:lnTo>
                      <a:lnTo>
                        <a:pt x="50" y="195"/>
                      </a:lnTo>
                      <a:lnTo>
                        <a:pt x="44" y="189"/>
                      </a:lnTo>
                      <a:lnTo>
                        <a:pt x="37" y="175"/>
                      </a:lnTo>
                      <a:lnTo>
                        <a:pt x="31" y="155"/>
                      </a:lnTo>
                      <a:lnTo>
                        <a:pt x="24" y="130"/>
                      </a:lnTo>
                      <a:lnTo>
                        <a:pt x="17" y="102"/>
                      </a:lnTo>
                      <a:lnTo>
                        <a:pt x="11" y="70"/>
                      </a:lnTo>
                      <a:lnTo>
                        <a:pt x="5" y="35"/>
                      </a:lnTo>
                      <a:lnTo>
                        <a:pt x="0" y="0"/>
                      </a:lnTo>
                      <a:close/>
                    </a:path>
                  </a:pathLst>
                </a:custGeom>
                <a:solidFill>
                  <a:srgbClr val="BAE2FF"/>
                </a:solidFill>
                <a:ln w="9525">
                  <a:noFill/>
                  <a:round/>
                  <a:headEnd/>
                  <a:tailEnd/>
                </a:ln>
              </p:spPr>
              <p:txBody>
                <a:bodyPr/>
                <a:lstStyle/>
                <a:p>
                  <a:endParaRPr lang="en-US"/>
                </a:p>
              </p:txBody>
            </p:sp>
            <p:sp>
              <p:nvSpPr>
                <p:cNvPr id="40003" name="Freeform 891"/>
                <p:cNvSpPr>
                  <a:spLocks/>
                </p:cNvSpPr>
                <p:nvPr/>
              </p:nvSpPr>
              <p:spPr bwMode="auto">
                <a:xfrm>
                  <a:off x="2888" y="1759"/>
                  <a:ext cx="26" cy="38"/>
                </a:xfrm>
                <a:custGeom>
                  <a:avLst/>
                  <a:gdLst>
                    <a:gd name="T0" fmla="*/ 0 w 57"/>
                    <a:gd name="T1" fmla="*/ 0 h 84"/>
                    <a:gd name="T2" fmla="*/ 0 w 57"/>
                    <a:gd name="T3" fmla="*/ 0 h 84"/>
                    <a:gd name="T4" fmla="*/ 0 w 57"/>
                    <a:gd name="T5" fmla="*/ 0 h 84"/>
                    <a:gd name="T6" fmla="*/ 0 w 57"/>
                    <a:gd name="T7" fmla="*/ 0 h 84"/>
                    <a:gd name="T8" fmla="*/ 0 w 57"/>
                    <a:gd name="T9" fmla="*/ 0 h 84"/>
                    <a:gd name="T10" fmla="*/ 0 w 57"/>
                    <a:gd name="T11" fmla="*/ 0 h 84"/>
                    <a:gd name="T12" fmla="*/ 0 w 57"/>
                    <a:gd name="T13" fmla="*/ 0 h 84"/>
                    <a:gd name="T14" fmla="*/ 0 w 57"/>
                    <a:gd name="T15" fmla="*/ 0 h 84"/>
                    <a:gd name="T16" fmla="*/ 0 w 57"/>
                    <a:gd name="T17" fmla="*/ 0 h 84"/>
                    <a:gd name="T18" fmla="*/ 0 w 57"/>
                    <a:gd name="T19" fmla="*/ 0 h 84"/>
                    <a:gd name="T20" fmla="*/ 0 w 57"/>
                    <a:gd name="T21" fmla="*/ 0 h 84"/>
                    <a:gd name="T22" fmla="*/ 0 w 57"/>
                    <a:gd name="T23" fmla="*/ 0 h 84"/>
                    <a:gd name="T24" fmla="*/ 0 w 57"/>
                    <a:gd name="T25" fmla="*/ 0 h 84"/>
                    <a:gd name="T26" fmla="*/ 0 w 57"/>
                    <a:gd name="T27" fmla="*/ 0 h 84"/>
                    <a:gd name="T28" fmla="*/ 0 w 57"/>
                    <a:gd name="T29" fmla="*/ 0 h 84"/>
                    <a:gd name="T30" fmla="*/ 0 w 57"/>
                    <a:gd name="T31" fmla="*/ 0 h 84"/>
                    <a:gd name="T32" fmla="*/ 0 w 57"/>
                    <a:gd name="T33" fmla="*/ 0 h 84"/>
                    <a:gd name="T34" fmla="*/ 0 w 57"/>
                    <a:gd name="T35" fmla="*/ 0 h 84"/>
                    <a:gd name="T36" fmla="*/ 0 w 57"/>
                    <a:gd name="T37" fmla="*/ 0 h 84"/>
                    <a:gd name="T38" fmla="*/ 0 w 57"/>
                    <a:gd name="T39" fmla="*/ 0 h 84"/>
                    <a:gd name="T40" fmla="*/ 0 w 57"/>
                    <a:gd name="T41" fmla="*/ 0 h 84"/>
                    <a:gd name="T42" fmla="*/ 0 w 57"/>
                    <a:gd name="T43" fmla="*/ 0 h 84"/>
                    <a:gd name="T44" fmla="*/ 0 w 57"/>
                    <a:gd name="T45" fmla="*/ 0 h 84"/>
                    <a:gd name="T46" fmla="*/ 0 w 57"/>
                    <a:gd name="T47" fmla="*/ 0 h 84"/>
                    <a:gd name="T48" fmla="*/ 0 w 57"/>
                    <a:gd name="T49" fmla="*/ 0 h 84"/>
                    <a:gd name="T50" fmla="*/ 0 w 57"/>
                    <a:gd name="T51" fmla="*/ 0 h 84"/>
                    <a:gd name="T52" fmla="*/ 0 w 57"/>
                    <a:gd name="T53" fmla="*/ 0 h 84"/>
                    <a:gd name="T54" fmla="*/ 0 w 57"/>
                    <a:gd name="T55" fmla="*/ 0 h 84"/>
                    <a:gd name="T56" fmla="*/ 0 w 57"/>
                    <a:gd name="T57" fmla="*/ 0 h 84"/>
                    <a:gd name="T58" fmla="*/ 0 w 57"/>
                    <a:gd name="T59" fmla="*/ 0 h 84"/>
                    <a:gd name="T60" fmla="*/ 0 w 57"/>
                    <a:gd name="T61" fmla="*/ 0 h 84"/>
                    <a:gd name="T62" fmla="*/ 0 w 57"/>
                    <a:gd name="T63" fmla="*/ 0 h 84"/>
                    <a:gd name="T64" fmla="*/ 0 w 57"/>
                    <a:gd name="T65" fmla="*/ 0 h 84"/>
                    <a:gd name="T66" fmla="*/ 0 w 57"/>
                    <a:gd name="T67" fmla="*/ 0 h 84"/>
                    <a:gd name="T68" fmla="*/ 0 w 57"/>
                    <a:gd name="T69" fmla="*/ 0 h 84"/>
                    <a:gd name="T70" fmla="*/ 0 w 57"/>
                    <a:gd name="T71" fmla="*/ 0 h 84"/>
                    <a:gd name="T72" fmla="*/ 0 w 57"/>
                    <a:gd name="T73" fmla="*/ 0 h 84"/>
                    <a:gd name="T74" fmla="*/ 0 w 57"/>
                    <a:gd name="T75" fmla="*/ 0 h 84"/>
                    <a:gd name="T76" fmla="*/ 0 w 57"/>
                    <a:gd name="T77" fmla="*/ 0 h 84"/>
                    <a:gd name="T78" fmla="*/ 0 w 57"/>
                    <a:gd name="T79" fmla="*/ 0 h 84"/>
                    <a:gd name="T80" fmla="*/ 0 w 57"/>
                    <a:gd name="T81" fmla="*/ 0 h 8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7"/>
                    <a:gd name="T124" fmla="*/ 0 h 84"/>
                    <a:gd name="T125" fmla="*/ 57 w 57"/>
                    <a:gd name="T126" fmla="*/ 84 h 8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7" h="84">
                      <a:moveTo>
                        <a:pt x="31" y="84"/>
                      </a:moveTo>
                      <a:lnTo>
                        <a:pt x="32" y="84"/>
                      </a:lnTo>
                      <a:lnTo>
                        <a:pt x="34" y="84"/>
                      </a:lnTo>
                      <a:lnTo>
                        <a:pt x="35" y="84"/>
                      </a:lnTo>
                      <a:lnTo>
                        <a:pt x="36" y="84"/>
                      </a:lnTo>
                      <a:lnTo>
                        <a:pt x="37" y="84"/>
                      </a:lnTo>
                      <a:lnTo>
                        <a:pt x="44" y="82"/>
                      </a:lnTo>
                      <a:lnTo>
                        <a:pt x="51" y="76"/>
                      </a:lnTo>
                      <a:lnTo>
                        <a:pt x="56" y="68"/>
                      </a:lnTo>
                      <a:lnTo>
                        <a:pt x="57" y="58"/>
                      </a:lnTo>
                      <a:lnTo>
                        <a:pt x="56" y="48"/>
                      </a:lnTo>
                      <a:lnTo>
                        <a:pt x="51" y="39"/>
                      </a:lnTo>
                      <a:lnTo>
                        <a:pt x="45" y="34"/>
                      </a:lnTo>
                      <a:lnTo>
                        <a:pt x="37" y="31"/>
                      </a:lnTo>
                      <a:lnTo>
                        <a:pt x="30" y="33"/>
                      </a:lnTo>
                      <a:lnTo>
                        <a:pt x="26" y="37"/>
                      </a:lnTo>
                      <a:lnTo>
                        <a:pt x="21" y="43"/>
                      </a:lnTo>
                      <a:lnTo>
                        <a:pt x="19" y="50"/>
                      </a:lnTo>
                      <a:lnTo>
                        <a:pt x="17" y="48"/>
                      </a:lnTo>
                      <a:lnTo>
                        <a:pt x="17" y="46"/>
                      </a:lnTo>
                      <a:lnTo>
                        <a:pt x="17" y="44"/>
                      </a:lnTo>
                      <a:lnTo>
                        <a:pt x="17" y="43"/>
                      </a:lnTo>
                      <a:lnTo>
                        <a:pt x="20" y="29"/>
                      </a:lnTo>
                      <a:lnTo>
                        <a:pt x="24" y="18"/>
                      </a:lnTo>
                      <a:lnTo>
                        <a:pt x="31" y="8"/>
                      </a:lnTo>
                      <a:lnTo>
                        <a:pt x="41" y="3"/>
                      </a:lnTo>
                      <a:lnTo>
                        <a:pt x="38" y="1"/>
                      </a:lnTo>
                      <a:lnTo>
                        <a:pt x="37" y="1"/>
                      </a:lnTo>
                      <a:lnTo>
                        <a:pt x="35" y="0"/>
                      </a:lnTo>
                      <a:lnTo>
                        <a:pt x="32" y="0"/>
                      </a:lnTo>
                      <a:lnTo>
                        <a:pt x="20" y="4"/>
                      </a:lnTo>
                      <a:lnTo>
                        <a:pt x="9" y="12"/>
                      </a:lnTo>
                      <a:lnTo>
                        <a:pt x="2" y="26"/>
                      </a:lnTo>
                      <a:lnTo>
                        <a:pt x="0" y="42"/>
                      </a:lnTo>
                      <a:lnTo>
                        <a:pt x="2" y="59"/>
                      </a:lnTo>
                      <a:lnTo>
                        <a:pt x="9" y="72"/>
                      </a:lnTo>
                      <a:lnTo>
                        <a:pt x="19" y="81"/>
                      </a:lnTo>
                      <a:lnTo>
                        <a:pt x="31" y="84"/>
                      </a:lnTo>
                      <a:close/>
                    </a:path>
                  </a:pathLst>
                </a:custGeom>
                <a:solidFill>
                  <a:srgbClr val="000000"/>
                </a:solidFill>
                <a:ln w="9525">
                  <a:noFill/>
                  <a:round/>
                  <a:headEnd/>
                  <a:tailEnd/>
                </a:ln>
              </p:spPr>
              <p:txBody>
                <a:bodyPr/>
                <a:lstStyle/>
                <a:p>
                  <a:endParaRPr lang="en-US"/>
                </a:p>
              </p:txBody>
            </p:sp>
            <p:sp>
              <p:nvSpPr>
                <p:cNvPr id="40004" name="Freeform 892"/>
                <p:cNvSpPr>
                  <a:spLocks/>
                </p:cNvSpPr>
                <p:nvPr/>
              </p:nvSpPr>
              <p:spPr bwMode="auto">
                <a:xfrm>
                  <a:off x="2793" y="1763"/>
                  <a:ext cx="26" cy="39"/>
                </a:xfrm>
                <a:custGeom>
                  <a:avLst/>
                  <a:gdLst>
                    <a:gd name="T0" fmla="*/ 0 w 55"/>
                    <a:gd name="T1" fmla="*/ 0 h 84"/>
                    <a:gd name="T2" fmla="*/ 0 w 55"/>
                    <a:gd name="T3" fmla="*/ 0 h 84"/>
                    <a:gd name="T4" fmla="*/ 0 w 55"/>
                    <a:gd name="T5" fmla="*/ 0 h 84"/>
                    <a:gd name="T6" fmla="*/ 0 w 55"/>
                    <a:gd name="T7" fmla="*/ 0 h 84"/>
                    <a:gd name="T8" fmla="*/ 0 w 55"/>
                    <a:gd name="T9" fmla="*/ 0 h 84"/>
                    <a:gd name="T10" fmla="*/ 0 w 55"/>
                    <a:gd name="T11" fmla="*/ 0 h 84"/>
                    <a:gd name="T12" fmla="*/ 0 w 55"/>
                    <a:gd name="T13" fmla="*/ 0 h 84"/>
                    <a:gd name="T14" fmla="*/ 0 w 55"/>
                    <a:gd name="T15" fmla="*/ 0 h 84"/>
                    <a:gd name="T16" fmla="*/ 0 w 55"/>
                    <a:gd name="T17" fmla="*/ 0 h 84"/>
                    <a:gd name="T18" fmla="*/ 0 w 55"/>
                    <a:gd name="T19" fmla="*/ 0 h 84"/>
                    <a:gd name="T20" fmla="*/ 0 w 55"/>
                    <a:gd name="T21" fmla="*/ 0 h 84"/>
                    <a:gd name="T22" fmla="*/ 0 w 55"/>
                    <a:gd name="T23" fmla="*/ 0 h 84"/>
                    <a:gd name="T24" fmla="*/ 0 w 55"/>
                    <a:gd name="T25" fmla="*/ 0 h 84"/>
                    <a:gd name="T26" fmla="*/ 0 w 55"/>
                    <a:gd name="T27" fmla="*/ 0 h 84"/>
                    <a:gd name="T28" fmla="*/ 0 w 55"/>
                    <a:gd name="T29" fmla="*/ 0 h 84"/>
                    <a:gd name="T30" fmla="*/ 0 w 55"/>
                    <a:gd name="T31" fmla="*/ 0 h 84"/>
                    <a:gd name="T32" fmla="*/ 0 w 55"/>
                    <a:gd name="T33" fmla="*/ 0 h 84"/>
                    <a:gd name="T34" fmla="*/ 0 w 55"/>
                    <a:gd name="T35" fmla="*/ 0 h 84"/>
                    <a:gd name="T36" fmla="*/ 0 w 55"/>
                    <a:gd name="T37" fmla="*/ 0 h 84"/>
                    <a:gd name="T38" fmla="*/ 0 w 55"/>
                    <a:gd name="T39" fmla="*/ 0 h 84"/>
                    <a:gd name="T40" fmla="*/ 0 w 55"/>
                    <a:gd name="T41" fmla="*/ 0 h 84"/>
                    <a:gd name="T42" fmla="*/ 0 w 55"/>
                    <a:gd name="T43" fmla="*/ 0 h 84"/>
                    <a:gd name="T44" fmla="*/ 0 w 55"/>
                    <a:gd name="T45" fmla="*/ 0 h 84"/>
                    <a:gd name="T46" fmla="*/ 0 w 55"/>
                    <a:gd name="T47" fmla="*/ 0 h 84"/>
                    <a:gd name="T48" fmla="*/ 0 w 55"/>
                    <a:gd name="T49" fmla="*/ 0 h 84"/>
                    <a:gd name="T50" fmla="*/ 0 w 55"/>
                    <a:gd name="T51" fmla="*/ 0 h 84"/>
                    <a:gd name="T52" fmla="*/ 0 w 55"/>
                    <a:gd name="T53" fmla="*/ 0 h 84"/>
                    <a:gd name="T54" fmla="*/ 0 w 55"/>
                    <a:gd name="T55" fmla="*/ 0 h 84"/>
                    <a:gd name="T56" fmla="*/ 0 w 55"/>
                    <a:gd name="T57" fmla="*/ 0 h 84"/>
                    <a:gd name="T58" fmla="*/ 0 w 55"/>
                    <a:gd name="T59" fmla="*/ 0 h 84"/>
                    <a:gd name="T60" fmla="*/ 0 w 55"/>
                    <a:gd name="T61" fmla="*/ 0 h 84"/>
                    <a:gd name="T62" fmla="*/ 0 w 55"/>
                    <a:gd name="T63" fmla="*/ 0 h 84"/>
                    <a:gd name="T64" fmla="*/ 0 w 55"/>
                    <a:gd name="T65" fmla="*/ 0 h 84"/>
                    <a:gd name="T66" fmla="*/ 0 w 55"/>
                    <a:gd name="T67" fmla="*/ 0 h 84"/>
                    <a:gd name="T68" fmla="*/ 0 w 55"/>
                    <a:gd name="T69" fmla="*/ 0 h 84"/>
                    <a:gd name="T70" fmla="*/ 0 w 55"/>
                    <a:gd name="T71" fmla="*/ 0 h 84"/>
                    <a:gd name="T72" fmla="*/ 0 w 55"/>
                    <a:gd name="T73" fmla="*/ 0 h 84"/>
                    <a:gd name="T74" fmla="*/ 0 w 55"/>
                    <a:gd name="T75" fmla="*/ 0 h 84"/>
                    <a:gd name="T76" fmla="*/ 0 w 55"/>
                    <a:gd name="T77" fmla="*/ 0 h 84"/>
                    <a:gd name="T78" fmla="*/ 0 w 55"/>
                    <a:gd name="T79" fmla="*/ 0 h 84"/>
                    <a:gd name="T80" fmla="*/ 0 w 55"/>
                    <a:gd name="T81" fmla="*/ 0 h 8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5"/>
                    <a:gd name="T124" fmla="*/ 0 h 84"/>
                    <a:gd name="T125" fmla="*/ 55 w 55"/>
                    <a:gd name="T126" fmla="*/ 84 h 8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5" h="84">
                      <a:moveTo>
                        <a:pt x="31" y="84"/>
                      </a:moveTo>
                      <a:lnTo>
                        <a:pt x="32" y="84"/>
                      </a:lnTo>
                      <a:lnTo>
                        <a:pt x="33" y="84"/>
                      </a:lnTo>
                      <a:lnTo>
                        <a:pt x="34" y="84"/>
                      </a:lnTo>
                      <a:lnTo>
                        <a:pt x="36" y="82"/>
                      </a:lnTo>
                      <a:lnTo>
                        <a:pt x="37" y="82"/>
                      </a:lnTo>
                      <a:lnTo>
                        <a:pt x="37" y="84"/>
                      </a:lnTo>
                      <a:lnTo>
                        <a:pt x="44" y="81"/>
                      </a:lnTo>
                      <a:lnTo>
                        <a:pt x="49" y="76"/>
                      </a:lnTo>
                      <a:lnTo>
                        <a:pt x="54" y="67"/>
                      </a:lnTo>
                      <a:lnTo>
                        <a:pt x="55" y="57"/>
                      </a:lnTo>
                      <a:lnTo>
                        <a:pt x="54" y="47"/>
                      </a:lnTo>
                      <a:lnTo>
                        <a:pt x="49" y="39"/>
                      </a:lnTo>
                      <a:lnTo>
                        <a:pt x="44" y="33"/>
                      </a:lnTo>
                      <a:lnTo>
                        <a:pt x="37" y="31"/>
                      </a:lnTo>
                      <a:lnTo>
                        <a:pt x="31" y="32"/>
                      </a:lnTo>
                      <a:lnTo>
                        <a:pt x="25" y="36"/>
                      </a:lnTo>
                      <a:lnTo>
                        <a:pt x="21" y="42"/>
                      </a:lnTo>
                      <a:lnTo>
                        <a:pt x="18" y="49"/>
                      </a:lnTo>
                      <a:lnTo>
                        <a:pt x="18" y="47"/>
                      </a:lnTo>
                      <a:lnTo>
                        <a:pt x="18" y="46"/>
                      </a:lnTo>
                      <a:lnTo>
                        <a:pt x="17" y="43"/>
                      </a:lnTo>
                      <a:lnTo>
                        <a:pt x="17" y="41"/>
                      </a:lnTo>
                      <a:lnTo>
                        <a:pt x="19" y="27"/>
                      </a:lnTo>
                      <a:lnTo>
                        <a:pt x="24" y="16"/>
                      </a:lnTo>
                      <a:lnTo>
                        <a:pt x="31" y="8"/>
                      </a:lnTo>
                      <a:lnTo>
                        <a:pt x="39" y="2"/>
                      </a:lnTo>
                      <a:lnTo>
                        <a:pt x="38" y="1"/>
                      </a:lnTo>
                      <a:lnTo>
                        <a:pt x="37" y="1"/>
                      </a:lnTo>
                      <a:lnTo>
                        <a:pt x="34" y="0"/>
                      </a:lnTo>
                      <a:lnTo>
                        <a:pt x="32" y="0"/>
                      </a:lnTo>
                      <a:lnTo>
                        <a:pt x="19" y="3"/>
                      </a:lnTo>
                      <a:lnTo>
                        <a:pt x="9" y="11"/>
                      </a:lnTo>
                      <a:lnTo>
                        <a:pt x="2" y="25"/>
                      </a:lnTo>
                      <a:lnTo>
                        <a:pt x="0" y="41"/>
                      </a:lnTo>
                      <a:lnTo>
                        <a:pt x="2" y="57"/>
                      </a:lnTo>
                      <a:lnTo>
                        <a:pt x="9" y="71"/>
                      </a:lnTo>
                      <a:lnTo>
                        <a:pt x="18" y="80"/>
                      </a:lnTo>
                      <a:lnTo>
                        <a:pt x="31" y="84"/>
                      </a:lnTo>
                      <a:close/>
                    </a:path>
                  </a:pathLst>
                </a:custGeom>
                <a:solidFill>
                  <a:srgbClr val="000000"/>
                </a:solidFill>
                <a:ln w="9525">
                  <a:noFill/>
                  <a:round/>
                  <a:headEnd/>
                  <a:tailEnd/>
                </a:ln>
              </p:spPr>
              <p:txBody>
                <a:bodyPr/>
                <a:lstStyle/>
                <a:p>
                  <a:endParaRPr lang="en-US"/>
                </a:p>
              </p:txBody>
            </p:sp>
            <p:sp>
              <p:nvSpPr>
                <p:cNvPr id="40005" name="Freeform 893"/>
                <p:cNvSpPr>
                  <a:spLocks/>
                </p:cNvSpPr>
                <p:nvPr/>
              </p:nvSpPr>
              <p:spPr bwMode="auto">
                <a:xfrm>
                  <a:off x="2794" y="1936"/>
                  <a:ext cx="53" cy="36"/>
                </a:xfrm>
                <a:custGeom>
                  <a:avLst/>
                  <a:gdLst>
                    <a:gd name="T0" fmla="*/ 0 w 116"/>
                    <a:gd name="T1" fmla="*/ 0 h 77"/>
                    <a:gd name="T2" fmla="*/ 0 w 116"/>
                    <a:gd name="T3" fmla="*/ 0 h 77"/>
                    <a:gd name="T4" fmla="*/ 0 w 116"/>
                    <a:gd name="T5" fmla="*/ 0 h 77"/>
                    <a:gd name="T6" fmla="*/ 0 w 116"/>
                    <a:gd name="T7" fmla="*/ 0 h 77"/>
                    <a:gd name="T8" fmla="*/ 0 w 116"/>
                    <a:gd name="T9" fmla="*/ 0 h 77"/>
                    <a:gd name="T10" fmla="*/ 0 w 116"/>
                    <a:gd name="T11" fmla="*/ 0 h 77"/>
                    <a:gd name="T12" fmla="*/ 0 w 116"/>
                    <a:gd name="T13" fmla="*/ 0 h 77"/>
                    <a:gd name="T14" fmla="*/ 0 w 116"/>
                    <a:gd name="T15" fmla="*/ 0 h 77"/>
                    <a:gd name="T16" fmla="*/ 0 w 116"/>
                    <a:gd name="T17" fmla="*/ 0 h 77"/>
                    <a:gd name="T18" fmla="*/ 0 w 116"/>
                    <a:gd name="T19" fmla="*/ 0 h 77"/>
                    <a:gd name="T20" fmla="*/ 0 w 116"/>
                    <a:gd name="T21" fmla="*/ 0 h 77"/>
                    <a:gd name="T22" fmla="*/ 0 w 116"/>
                    <a:gd name="T23" fmla="*/ 0 h 77"/>
                    <a:gd name="T24" fmla="*/ 0 w 116"/>
                    <a:gd name="T25" fmla="*/ 0 h 77"/>
                    <a:gd name="T26" fmla="*/ 0 w 116"/>
                    <a:gd name="T27" fmla="*/ 0 h 77"/>
                    <a:gd name="T28" fmla="*/ 0 w 116"/>
                    <a:gd name="T29" fmla="*/ 0 h 77"/>
                    <a:gd name="T30" fmla="*/ 0 w 116"/>
                    <a:gd name="T31" fmla="*/ 0 h 77"/>
                    <a:gd name="T32" fmla="*/ 0 w 116"/>
                    <a:gd name="T33" fmla="*/ 0 h 77"/>
                    <a:gd name="T34" fmla="*/ 0 w 116"/>
                    <a:gd name="T35" fmla="*/ 0 h 77"/>
                    <a:gd name="T36" fmla="*/ 0 w 116"/>
                    <a:gd name="T37" fmla="*/ 0 h 77"/>
                    <a:gd name="T38" fmla="*/ 0 w 116"/>
                    <a:gd name="T39" fmla="*/ 0 h 77"/>
                    <a:gd name="T40" fmla="*/ 0 w 116"/>
                    <a:gd name="T41" fmla="*/ 0 h 77"/>
                    <a:gd name="T42" fmla="*/ 0 w 116"/>
                    <a:gd name="T43" fmla="*/ 0 h 77"/>
                    <a:gd name="T44" fmla="*/ 0 w 116"/>
                    <a:gd name="T45" fmla="*/ 0 h 77"/>
                    <a:gd name="T46" fmla="*/ 0 w 116"/>
                    <a:gd name="T47" fmla="*/ 0 h 77"/>
                    <a:gd name="T48" fmla="*/ 0 w 116"/>
                    <a:gd name="T49" fmla="*/ 0 h 77"/>
                    <a:gd name="T50" fmla="*/ 0 w 116"/>
                    <a:gd name="T51" fmla="*/ 0 h 77"/>
                    <a:gd name="T52" fmla="*/ 0 w 116"/>
                    <a:gd name="T53" fmla="*/ 0 h 77"/>
                    <a:gd name="T54" fmla="*/ 0 w 116"/>
                    <a:gd name="T55" fmla="*/ 0 h 77"/>
                    <a:gd name="T56" fmla="*/ 0 w 116"/>
                    <a:gd name="T57" fmla="*/ 0 h 77"/>
                    <a:gd name="T58" fmla="*/ 0 w 116"/>
                    <a:gd name="T59" fmla="*/ 0 h 77"/>
                    <a:gd name="T60" fmla="*/ 0 w 116"/>
                    <a:gd name="T61" fmla="*/ 0 h 77"/>
                    <a:gd name="T62" fmla="*/ 0 w 116"/>
                    <a:gd name="T63" fmla="*/ 0 h 77"/>
                    <a:gd name="T64" fmla="*/ 0 w 116"/>
                    <a:gd name="T65" fmla="*/ 0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6"/>
                    <a:gd name="T100" fmla="*/ 0 h 77"/>
                    <a:gd name="T101" fmla="*/ 116 w 116"/>
                    <a:gd name="T102" fmla="*/ 77 h 7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6" h="77">
                      <a:moveTo>
                        <a:pt x="66" y="77"/>
                      </a:moveTo>
                      <a:lnTo>
                        <a:pt x="82" y="74"/>
                      </a:lnTo>
                      <a:lnTo>
                        <a:pt x="95" y="65"/>
                      </a:lnTo>
                      <a:lnTo>
                        <a:pt x="104" y="52"/>
                      </a:lnTo>
                      <a:lnTo>
                        <a:pt x="110" y="38"/>
                      </a:lnTo>
                      <a:lnTo>
                        <a:pt x="113" y="24"/>
                      </a:lnTo>
                      <a:lnTo>
                        <a:pt x="115" y="12"/>
                      </a:lnTo>
                      <a:lnTo>
                        <a:pt x="116" y="4"/>
                      </a:lnTo>
                      <a:lnTo>
                        <a:pt x="116" y="0"/>
                      </a:lnTo>
                      <a:lnTo>
                        <a:pt x="115" y="1"/>
                      </a:lnTo>
                      <a:lnTo>
                        <a:pt x="112" y="5"/>
                      </a:lnTo>
                      <a:lnTo>
                        <a:pt x="107" y="9"/>
                      </a:lnTo>
                      <a:lnTo>
                        <a:pt x="100" y="15"/>
                      </a:lnTo>
                      <a:lnTo>
                        <a:pt x="92" y="21"/>
                      </a:lnTo>
                      <a:lnTo>
                        <a:pt x="83" y="25"/>
                      </a:lnTo>
                      <a:lnTo>
                        <a:pt x="73" y="29"/>
                      </a:lnTo>
                      <a:lnTo>
                        <a:pt x="62" y="30"/>
                      </a:lnTo>
                      <a:lnTo>
                        <a:pt x="51" y="29"/>
                      </a:lnTo>
                      <a:lnTo>
                        <a:pt x="40" y="27"/>
                      </a:lnTo>
                      <a:lnTo>
                        <a:pt x="29" y="23"/>
                      </a:lnTo>
                      <a:lnTo>
                        <a:pt x="20" y="19"/>
                      </a:lnTo>
                      <a:lnTo>
                        <a:pt x="12" y="15"/>
                      </a:lnTo>
                      <a:lnTo>
                        <a:pt x="6" y="11"/>
                      </a:lnTo>
                      <a:lnTo>
                        <a:pt x="1" y="8"/>
                      </a:lnTo>
                      <a:lnTo>
                        <a:pt x="0" y="7"/>
                      </a:lnTo>
                      <a:lnTo>
                        <a:pt x="1" y="11"/>
                      </a:lnTo>
                      <a:lnTo>
                        <a:pt x="3" y="19"/>
                      </a:lnTo>
                      <a:lnTo>
                        <a:pt x="8" y="30"/>
                      </a:lnTo>
                      <a:lnTo>
                        <a:pt x="14" y="43"/>
                      </a:lnTo>
                      <a:lnTo>
                        <a:pt x="23" y="55"/>
                      </a:lnTo>
                      <a:lnTo>
                        <a:pt x="35" y="67"/>
                      </a:lnTo>
                      <a:lnTo>
                        <a:pt x="48" y="75"/>
                      </a:lnTo>
                      <a:lnTo>
                        <a:pt x="66" y="77"/>
                      </a:lnTo>
                      <a:close/>
                    </a:path>
                  </a:pathLst>
                </a:custGeom>
                <a:solidFill>
                  <a:srgbClr val="000000"/>
                </a:solidFill>
                <a:ln w="9525">
                  <a:noFill/>
                  <a:round/>
                  <a:headEnd/>
                  <a:tailEnd/>
                </a:ln>
              </p:spPr>
              <p:txBody>
                <a:bodyPr/>
                <a:lstStyle/>
                <a:p>
                  <a:endParaRPr lang="en-US"/>
                </a:p>
              </p:txBody>
            </p:sp>
            <p:sp>
              <p:nvSpPr>
                <p:cNvPr id="40006" name="Freeform 894"/>
                <p:cNvSpPr>
                  <a:spLocks/>
                </p:cNvSpPr>
                <p:nvPr/>
              </p:nvSpPr>
              <p:spPr bwMode="auto">
                <a:xfrm>
                  <a:off x="2944" y="2406"/>
                  <a:ext cx="22" cy="19"/>
                </a:xfrm>
                <a:custGeom>
                  <a:avLst/>
                  <a:gdLst>
                    <a:gd name="T0" fmla="*/ 0 w 49"/>
                    <a:gd name="T1" fmla="*/ 0 h 40"/>
                    <a:gd name="T2" fmla="*/ 0 w 49"/>
                    <a:gd name="T3" fmla="*/ 0 h 40"/>
                    <a:gd name="T4" fmla="*/ 0 w 49"/>
                    <a:gd name="T5" fmla="*/ 0 h 40"/>
                    <a:gd name="T6" fmla="*/ 0 w 49"/>
                    <a:gd name="T7" fmla="*/ 0 h 40"/>
                    <a:gd name="T8" fmla="*/ 0 w 49"/>
                    <a:gd name="T9" fmla="*/ 0 h 40"/>
                    <a:gd name="T10" fmla="*/ 0 w 49"/>
                    <a:gd name="T11" fmla="*/ 0 h 40"/>
                    <a:gd name="T12" fmla="*/ 0 w 49"/>
                    <a:gd name="T13" fmla="*/ 0 h 40"/>
                    <a:gd name="T14" fmla="*/ 0 60000 65536"/>
                    <a:gd name="T15" fmla="*/ 0 60000 65536"/>
                    <a:gd name="T16" fmla="*/ 0 60000 65536"/>
                    <a:gd name="T17" fmla="*/ 0 60000 65536"/>
                    <a:gd name="T18" fmla="*/ 0 60000 65536"/>
                    <a:gd name="T19" fmla="*/ 0 60000 65536"/>
                    <a:gd name="T20" fmla="*/ 0 60000 65536"/>
                    <a:gd name="T21" fmla="*/ 0 w 49"/>
                    <a:gd name="T22" fmla="*/ 0 h 40"/>
                    <a:gd name="T23" fmla="*/ 49 w 49"/>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 h="40">
                      <a:moveTo>
                        <a:pt x="49" y="13"/>
                      </a:moveTo>
                      <a:lnTo>
                        <a:pt x="0" y="40"/>
                      </a:lnTo>
                      <a:lnTo>
                        <a:pt x="1" y="31"/>
                      </a:lnTo>
                      <a:lnTo>
                        <a:pt x="4" y="21"/>
                      </a:lnTo>
                      <a:lnTo>
                        <a:pt x="5" y="10"/>
                      </a:lnTo>
                      <a:lnTo>
                        <a:pt x="5" y="0"/>
                      </a:lnTo>
                      <a:lnTo>
                        <a:pt x="49" y="13"/>
                      </a:lnTo>
                      <a:close/>
                    </a:path>
                  </a:pathLst>
                </a:custGeom>
                <a:solidFill>
                  <a:srgbClr val="BAE2FF"/>
                </a:solidFill>
                <a:ln w="9525">
                  <a:noFill/>
                  <a:round/>
                  <a:headEnd/>
                  <a:tailEnd/>
                </a:ln>
              </p:spPr>
              <p:txBody>
                <a:bodyPr/>
                <a:lstStyle/>
                <a:p>
                  <a:endParaRPr lang="en-US"/>
                </a:p>
              </p:txBody>
            </p:sp>
            <p:sp>
              <p:nvSpPr>
                <p:cNvPr id="40007" name="Freeform 895"/>
                <p:cNvSpPr>
                  <a:spLocks/>
                </p:cNvSpPr>
                <p:nvPr/>
              </p:nvSpPr>
              <p:spPr bwMode="auto">
                <a:xfrm>
                  <a:off x="2502" y="2241"/>
                  <a:ext cx="323" cy="394"/>
                </a:xfrm>
                <a:custGeom>
                  <a:avLst/>
                  <a:gdLst>
                    <a:gd name="T0" fmla="*/ 0 w 704"/>
                    <a:gd name="T1" fmla="*/ 0 h 857"/>
                    <a:gd name="T2" fmla="*/ 0 w 704"/>
                    <a:gd name="T3" fmla="*/ 0 h 857"/>
                    <a:gd name="T4" fmla="*/ 0 w 704"/>
                    <a:gd name="T5" fmla="*/ 0 h 857"/>
                    <a:gd name="T6" fmla="*/ 0 w 704"/>
                    <a:gd name="T7" fmla="*/ 0 h 857"/>
                    <a:gd name="T8" fmla="*/ 0 w 704"/>
                    <a:gd name="T9" fmla="*/ 0 h 857"/>
                    <a:gd name="T10" fmla="*/ 0 w 704"/>
                    <a:gd name="T11" fmla="*/ 0 h 857"/>
                    <a:gd name="T12" fmla="*/ 0 w 704"/>
                    <a:gd name="T13" fmla="*/ 0 h 857"/>
                    <a:gd name="T14" fmla="*/ 0 w 704"/>
                    <a:gd name="T15" fmla="*/ 0 h 857"/>
                    <a:gd name="T16" fmla="*/ 0 w 704"/>
                    <a:gd name="T17" fmla="*/ 0 h 857"/>
                    <a:gd name="T18" fmla="*/ 0 w 704"/>
                    <a:gd name="T19" fmla="*/ 0 h 857"/>
                    <a:gd name="T20" fmla="*/ 0 w 704"/>
                    <a:gd name="T21" fmla="*/ 0 h 857"/>
                    <a:gd name="T22" fmla="*/ 0 w 704"/>
                    <a:gd name="T23" fmla="*/ 0 h 857"/>
                    <a:gd name="T24" fmla="*/ 0 w 704"/>
                    <a:gd name="T25" fmla="*/ 0 h 857"/>
                    <a:gd name="T26" fmla="*/ 0 w 704"/>
                    <a:gd name="T27" fmla="*/ 0 h 857"/>
                    <a:gd name="T28" fmla="*/ 0 w 704"/>
                    <a:gd name="T29" fmla="*/ 0 h 857"/>
                    <a:gd name="T30" fmla="*/ 0 w 704"/>
                    <a:gd name="T31" fmla="*/ 0 h 857"/>
                    <a:gd name="T32" fmla="*/ 0 w 704"/>
                    <a:gd name="T33" fmla="*/ 0 h 857"/>
                    <a:gd name="T34" fmla="*/ 0 w 704"/>
                    <a:gd name="T35" fmla="*/ 0 h 857"/>
                    <a:gd name="T36" fmla="*/ 0 w 704"/>
                    <a:gd name="T37" fmla="*/ 0 h 857"/>
                    <a:gd name="T38" fmla="*/ 0 w 704"/>
                    <a:gd name="T39" fmla="*/ 0 h 857"/>
                    <a:gd name="T40" fmla="*/ 0 w 704"/>
                    <a:gd name="T41" fmla="*/ 0 h 857"/>
                    <a:gd name="T42" fmla="*/ 0 w 704"/>
                    <a:gd name="T43" fmla="*/ 0 h 857"/>
                    <a:gd name="T44" fmla="*/ 0 w 704"/>
                    <a:gd name="T45" fmla="*/ 0 h 857"/>
                    <a:gd name="T46" fmla="*/ 0 w 704"/>
                    <a:gd name="T47" fmla="*/ 0 h 857"/>
                    <a:gd name="T48" fmla="*/ 0 w 704"/>
                    <a:gd name="T49" fmla="*/ 0 h 857"/>
                    <a:gd name="T50" fmla="*/ 0 w 704"/>
                    <a:gd name="T51" fmla="*/ 0 h 857"/>
                    <a:gd name="T52" fmla="*/ 0 w 704"/>
                    <a:gd name="T53" fmla="*/ 0 h 857"/>
                    <a:gd name="T54" fmla="*/ 0 w 704"/>
                    <a:gd name="T55" fmla="*/ 0 h 857"/>
                    <a:gd name="T56" fmla="*/ 0 w 704"/>
                    <a:gd name="T57" fmla="*/ 0 h 857"/>
                    <a:gd name="T58" fmla="*/ 0 w 704"/>
                    <a:gd name="T59" fmla="*/ 0 h 857"/>
                    <a:gd name="T60" fmla="*/ 0 w 704"/>
                    <a:gd name="T61" fmla="*/ 0 h 857"/>
                    <a:gd name="T62" fmla="*/ 0 w 704"/>
                    <a:gd name="T63" fmla="*/ 0 h 857"/>
                    <a:gd name="T64" fmla="*/ 0 w 704"/>
                    <a:gd name="T65" fmla="*/ 0 h 857"/>
                    <a:gd name="T66" fmla="*/ 0 w 704"/>
                    <a:gd name="T67" fmla="*/ 0 h 857"/>
                    <a:gd name="T68" fmla="*/ 0 w 704"/>
                    <a:gd name="T69" fmla="*/ 0 h 857"/>
                    <a:gd name="T70" fmla="*/ 0 w 704"/>
                    <a:gd name="T71" fmla="*/ 0 h 857"/>
                    <a:gd name="T72" fmla="*/ 0 w 704"/>
                    <a:gd name="T73" fmla="*/ 0 h 857"/>
                    <a:gd name="T74" fmla="*/ 0 w 704"/>
                    <a:gd name="T75" fmla="*/ 0 h 857"/>
                    <a:gd name="T76" fmla="*/ 0 w 704"/>
                    <a:gd name="T77" fmla="*/ 0 h 857"/>
                    <a:gd name="T78" fmla="*/ 0 w 704"/>
                    <a:gd name="T79" fmla="*/ 0 h 857"/>
                    <a:gd name="T80" fmla="*/ 0 w 704"/>
                    <a:gd name="T81" fmla="*/ 0 h 857"/>
                    <a:gd name="T82" fmla="*/ 0 w 704"/>
                    <a:gd name="T83" fmla="*/ 0 h 857"/>
                    <a:gd name="T84" fmla="*/ 0 w 704"/>
                    <a:gd name="T85" fmla="*/ 0 h 857"/>
                    <a:gd name="T86" fmla="*/ 0 w 704"/>
                    <a:gd name="T87" fmla="*/ 0 h 857"/>
                    <a:gd name="T88" fmla="*/ 0 w 704"/>
                    <a:gd name="T89" fmla="*/ 0 h 857"/>
                    <a:gd name="T90" fmla="*/ 0 w 704"/>
                    <a:gd name="T91" fmla="*/ 0 h 857"/>
                    <a:gd name="T92" fmla="*/ 0 w 704"/>
                    <a:gd name="T93" fmla="*/ 0 h 857"/>
                    <a:gd name="T94" fmla="*/ 0 w 704"/>
                    <a:gd name="T95" fmla="*/ 0 h 857"/>
                    <a:gd name="T96" fmla="*/ 0 w 704"/>
                    <a:gd name="T97" fmla="*/ 0 h 857"/>
                    <a:gd name="T98" fmla="*/ 0 w 704"/>
                    <a:gd name="T99" fmla="*/ 0 h 857"/>
                    <a:gd name="T100" fmla="*/ 0 w 704"/>
                    <a:gd name="T101" fmla="*/ 0 h 857"/>
                    <a:gd name="T102" fmla="*/ 0 w 704"/>
                    <a:gd name="T103" fmla="*/ 0 h 857"/>
                    <a:gd name="T104" fmla="*/ 0 w 704"/>
                    <a:gd name="T105" fmla="*/ 0 h 857"/>
                    <a:gd name="T106" fmla="*/ 0 w 704"/>
                    <a:gd name="T107" fmla="*/ 0 h 857"/>
                    <a:gd name="T108" fmla="*/ 0 w 704"/>
                    <a:gd name="T109" fmla="*/ 0 h 857"/>
                    <a:gd name="T110" fmla="*/ 0 w 704"/>
                    <a:gd name="T111" fmla="*/ 0 h 857"/>
                    <a:gd name="T112" fmla="*/ 0 w 704"/>
                    <a:gd name="T113" fmla="*/ 0 h 857"/>
                    <a:gd name="T114" fmla="*/ 0 w 704"/>
                    <a:gd name="T115" fmla="*/ 0 h 857"/>
                    <a:gd name="T116" fmla="*/ 0 w 704"/>
                    <a:gd name="T117" fmla="*/ 0 h 857"/>
                    <a:gd name="T118" fmla="*/ 0 w 704"/>
                    <a:gd name="T119" fmla="*/ 0 h 857"/>
                    <a:gd name="T120" fmla="*/ 0 w 704"/>
                    <a:gd name="T121" fmla="*/ 0 h 857"/>
                    <a:gd name="T122" fmla="*/ 0 w 704"/>
                    <a:gd name="T123" fmla="*/ 0 h 85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04"/>
                    <a:gd name="T187" fmla="*/ 0 h 857"/>
                    <a:gd name="T188" fmla="*/ 704 w 704"/>
                    <a:gd name="T189" fmla="*/ 857 h 85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04" h="857">
                      <a:moveTo>
                        <a:pt x="690" y="344"/>
                      </a:moveTo>
                      <a:lnTo>
                        <a:pt x="626" y="346"/>
                      </a:lnTo>
                      <a:lnTo>
                        <a:pt x="628" y="352"/>
                      </a:lnTo>
                      <a:lnTo>
                        <a:pt x="629" y="359"/>
                      </a:lnTo>
                      <a:lnTo>
                        <a:pt x="631" y="367"/>
                      </a:lnTo>
                      <a:lnTo>
                        <a:pt x="633" y="373"/>
                      </a:lnTo>
                      <a:lnTo>
                        <a:pt x="638" y="410"/>
                      </a:lnTo>
                      <a:lnTo>
                        <a:pt x="641" y="447"/>
                      </a:lnTo>
                      <a:lnTo>
                        <a:pt x="641" y="482"/>
                      </a:lnTo>
                      <a:lnTo>
                        <a:pt x="638" y="517"/>
                      </a:lnTo>
                      <a:lnTo>
                        <a:pt x="633" y="551"/>
                      </a:lnTo>
                      <a:lnTo>
                        <a:pt x="624" y="584"/>
                      </a:lnTo>
                      <a:lnTo>
                        <a:pt x="614" y="615"/>
                      </a:lnTo>
                      <a:lnTo>
                        <a:pt x="601" y="644"/>
                      </a:lnTo>
                      <a:lnTo>
                        <a:pt x="585" y="671"/>
                      </a:lnTo>
                      <a:lnTo>
                        <a:pt x="568" y="695"/>
                      </a:lnTo>
                      <a:lnTo>
                        <a:pt x="550" y="718"/>
                      </a:lnTo>
                      <a:lnTo>
                        <a:pt x="528" y="738"/>
                      </a:lnTo>
                      <a:lnTo>
                        <a:pt x="505" y="755"/>
                      </a:lnTo>
                      <a:lnTo>
                        <a:pt x="479" y="770"/>
                      </a:lnTo>
                      <a:lnTo>
                        <a:pt x="453" y="781"/>
                      </a:lnTo>
                      <a:lnTo>
                        <a:pt x="425" y="789"/>
                      </a:lnTo>
                      <a:lnTo>
                        <a:pt x="414" y="791"/>
                      </a:lnTo>
                      <a:lnTo>
                        <a:pt x="401" y="792"/>
                      </a:lnTo>
                      <a:lnTo>
                        <a:pt x="389" y="793"/>
                      </a:lnTo>
                      <a:lnTo>
                        <a:pt x="378" y="793"/>
                      </a:lnTo>
                      <a:lnTo>
                        <a:pt x="366" y="792"/>
                      </a:lnTo>
                      <a:lnTo>
                        <a:pt x="354" y="791"/>
                      </a:lnTo>
                      <a:lnTo>
                        <a:pt x="342" y="790"/>
                      </a:lnTo>
                      <a:lnTo>
                        <a:pt x="331" y="788"/>
                      </a:lnTo>
                      <a:lnTo>
                        <a:pt x="319" y="784"/>
                      </a:lnTo>
                      <a:lnTo>
                        <a:pt x="307" y="781"/>
                      </a:lnTo>
                      <a:lnTo>
                        <a:pt x="296" y="777"/>
                      </a:lnTo>
                      <a:lnTo>
                        <a:pt x="284" y="773"/>
                      </a:lnTo>
                      <a:lnTo>
                        <a:pt x="273" y="767"/>
                      </a:lnTo>
                      <a:lnTo>
                        <a:pt x="261" y="761"/>
                      </a:lnTo>
                      <a:lnTo>
                        <a:pt x="250" y="754"/>
                      </a:lnTo>
                      <a:lnTo>
                        <a:pt x="238" y="747"/>
                      </a:lnTo>
                      <a:lnTo>
                        <a:pt x="208" y="724"/>
                      </a:lnTo>
                      <a:lnTo>
                        <a:pt x="181" y="699"/>
                      </a:lnTo>
                      <a:lnTo>
                        <a:pt x="155" y="669"/>
                      </a:lnTo>
                      <a:lnTo>
                        <a:pt x="133" y="637"/>
                      </a:lnTo>
                      <a:lnTo>
                        <a:pt x="114" y="602"/>
                      </a:lnTo>
                      <a:lnTo>
                        <a:pt x="97" y="564"/>
                      </a:lnTo>
                      <a:lnTo>
                        <a:pt x="84" y="525"/>
                      </a:lnTo>
                      <a:lnTo>
                        <a:pt x="74" y="483"/>
                      </a:lnTo>
                      <a:lnTo>
                        <a:pt x="68" y="447"/>
                      </a:lnTo>
                      <a:lnTo>
                        <a:pt x="64" y="410"/>
                      </a:lnTo>
                      <a:lnTo>
                        <a:pt x="64" y="374"/>
                      </a:lnTo>
                      <a:lnTo>
                        <a:pt x="68" y="339"/>
                      </a:lnTo>
                      <a:lnTo>
                        <a:pt x="72" y="305"/>
                      </a:lnTo>
                      <a:lnTo>
                        <a:pt x="80" y="273"/>
                      </a:lnTo>
                      <a:lnTo>
                        <a:pt x="91" y="242"/>
                      </a:lnTo>
                      <a:lnTo>
                        <a:pt x="105" y="213"/>
                      </a:lnTo>
                      <a:lnTo>
                        <a:pt x="120" y="185"/>
                      </a:lnTo>
                      <a:lnTo>
                        <a:pt x="137" y="161"/>
                      </a:lnTo>
                      <a:lnTo>
                        <a:pt x="156" y="138"/>
                      </a:lnTo>
                      <a:lnTo>
                        <a:pt x="177" y="118"/>
                      </a:lnTo>
                      <a:lnTo>
                        <a:pt x="201" y="101"/>
                      </a:lnTo>
                      <a:lnTo>
                        <a:pt x="226" y="86"/>
                      </a:lnTo>
                      <a:lnTo>
                        <a:pt x="253" y="76"/>
                      </a:lnTo>
                      <a:lnTo>
                        <a:pt x="281" y="68"/>
                      </a:lnTo>
                      <a:lnTo>
                        <a:pt x="293" y="65"/>
                      </a:lnTo>
                      <a:lnTo>
                        <a:pt x="304" y="64"/>
                      </a:lnTo>
                      <a:lnTo>
                        <a:pt x="316" y="63"/>
                      </a:lnTo>
                      <a:lnTo>
                        <a:pt x="328" y="63"/>
                      </a:lnTo>
                      <a:lnTo>
                        <a:pt x="340" y="64"/>
                      </a:lnTo>
                      <a:lnTo>
                        <a:pt x="351" y="65"/>
                      </a:lnTo>
                      <a:lnTo>
                        <a:pt x="363" y="67"/>
                      </a:lnTo>
                      <a:lnTo>
                        <a:pt x="374" y="69"/>
                      </a:lnTo>
                      <a:lnTo>
                        <a:pt x="386" y="72"/>
                      </a:lnTo>
                      <a:lnTo>
                        <a:pt x="397" y="76"/>
                      </a:lnTo>
                      <a:lnTo>
                        <a:pt x="409" y="79"/>
                      </a:lnTo>
                      <a:lnTo>
                        <a:pt x="422" y="84"/>
                      </a:lnTo>
                      <a:lnTo>
                        <a:pt x="432" y="90"/>
                      </a:lnTo>
                      <a:lnTo>
                        <a:pt x="444" y="95"/>
                      </a:lnTo>
                      <a:lnTo>
                        <a:pt x="455" y="102"/>
                      </a:lnTo>
                      <a:lnTo>
                        <a:pt x="467" y="109"/>
                      </a:lnTo>
                      <a:lnTo>
                        <a:pt x="494" y="130"/>
                      </a:lnTo>
                      <a:lnTo>
                        <a:pt x="520" y="154"/>
                      </a:lnTo>
                      <a:lnTo>
                        <a:pt x="544" y="181"/>
                      </a:lnTo>
                      <a:lnTo>
                        <a:pt x="566" y="209"/>
                      </a:lnTo>
                      <a:lnTo>
                        <a:pt x="584" y="240"/>
                      </a:lnTo>
                      <a:lnTo>
                        <a:pt x="600" y="274"/>
                      </a:lnTo>
                      <a:lnTo>
                        <a:pt x="614" y="310"/>
                      </a:lnTo>
                      <a:lnTo>
                        <a:pt x="626" y="346"/>
                      </a:lnTo>
                      <a:lnTo>
                        <a:pt x="691" y="346"/>
                      </a:lnTo>
                      <a:lnTo>
                        <a:pt x="686" y="323"/>
                      </a:lnTo>
                      <a:lnTo>
                        <a:pt x="679" y="301"/>
                      </a:lnTo>
                      <a:lnTo>
                        <a:pt x="672" y="280"/>
                      </a:lnTo>
                      <a:lnTo>
                        <a:pt x="664" y="258"/>
                      </a:lnTo>
                      <a:lnTo>
                        <a:pt x="654" y="237"/>
                      </a:lnTo>
                      <a:lnTo>
                        <a:pt x="644" y="217"/>
                      </a:lnTo>
                      <a:lnTo>
                        <a:pt x="633" y="198"/>
                      </a:lnTo>
                      <a:lnTo>
                        <a:pt x="621" y="178"/>
                      </a:lnTo>
                      <a:lnTo>
                        <a:pt x="609" y="161"/>
                      </a:lnTo>
                      <a:lnTo>
                        <a:pt x="596" y="144"/>
                      </a:lnTo>
                      <a:lnTo>
                        <a:pt x="582" y="126"/>
                      </a:lnTo>
                      <a:lnTo>
                        <a:pt x="567" y="110"/>
                      </a:lnTo>
                      <a:lnTo>
                        <a:pt x="552" y="95"/>
                      </a:lnTo>
                      <a:lnTo>
                        <a:pt x="536" y="82"/>
                      </a:lnTo>
                      <a:lnTo>
                        <a:pt x="520" y="69"/>
                      </a:lnTo>
                      <a:lnTo>
                        <a:pt x="502" y="56"/>
                      </a:lnTo>
                      <a:lnTo>
                        <a:pt x="488" y="47"/>
                      </a:lnTo>
                      <a:lnTo>
                        <a:pt x="475" y="39"/>
                      </a:lnTo>
                      <a:lnTo>
                        <a:pt x="461" y="32"/>
                      </a:lnTo>
                      <a:lnTo>
                        <a:pt x="446" y="25"/>
                      </a:lnTo>
                      <a:lnTo>
                        <a:pt x="432" y="19"/>
                      </a:lnTo>
                      <a:lnTo>
                        <a:pt x="417" y="15"/>
                      </a:lnTo>
                      <a:lnTo>
                        <a:pt x="402" y="10"/>
                      </a:lnTo>
                      <a:lnTo>
                        <a:pt x="387" y="7"/>
                      </a:lnTo>
                      <a:lnTo>
                        <a:pt x="372" y="3"/>
                      </a:lnTo>
                      <a:lnTo>
                        <a:pt x="358" y="1"/>
                      </a:lnTo>
                      <a:lnTo>
                        <a:pt x="343" y="0"/>
                      </a:lnTo>
                      <a:lnTo>
                        <a:pt x="328" y="0"/>
                      </a:lnTo>
                      <a:lnTo>
                        <a:pt x="313" y="0"/>
                      </a:lnTo>
                      <a:lnTo>
                        <a:pt x="298" y="0"/>
                      </a:lnTo>
                      <a:lnTo>
                        <a:pt x="283" y="2"/>
                      </a:lnTo>
                      <a:lnTo>
                        <a:pt x="268" y="4"/>
                      </a:lnTo>
                      <a:lnTo>
                        <a:pt x="234" y="14"/>
                      </a:lnTo>
                      <a:lnTo>
                        <a:pt x="201" y="27"/>
                      </a:lnTo>
                      <a:lnTo>
                        <a:pt x="170" y="43"/>
                      </a:lnTo>
                      <a:lnTo>
                        <a:pt x="142" y="64"/>
                      </a:lnTo>
                      <a:lnTo>
                        <a:pt x="115" y="88"/>
                      </a:lnTo>
                      <a:lnTo>
                        <a:pt x="92" y="115"/>
                      </a:lnTo>
                      <a:lnTo>
                        <a:pt x="70" y="145"/>
                      </a:lnTo>
                      <a:lnTo>
                        <a:pt x="52" y="177"/>
                      </a:lnTo>
                      <a:lnTo>
                        <a:pt x="35" y="212"/>
                      </a:lnTo>
                      <a:lnTo>
                        <a:pt x="22" y="249"/>
                      </a:lnTo>
                      <a:lnTo>
                        <a:pt x="11" y="287"/>
                      </a:lnTo>
                      <a:lnTo>
                        <a:pt x="4" y="327"/>
                      </a:lnTo>
                      <a:lnTo>
                        <a:pt x="1" y="367"/>
                      </a:lnTo>
                      <a:lnTo>
                        <a:pt x="0" y="410"/>
                      </a:lnTo>
                      <a:lnTo>
                        <a:pt x="3" y="452"/>
                      </a:lnTo>
                      <a:lnTo>
                        <a:pt x="10" y="496"/>
                      </a:lnTo>
                      <a:lnTo>
                        <a:pt x="16" y="520"/>
                      </a:lnTo>
                      <a:lnTo>
                        <a:pt x="22" y="543"/>
                      </a:lnTo>
                      <a:lnTo>
                        <a:pt x="29" y="566"/>
                      </a:lnTo>
                      <a:lnTo>
                        <a:pt x="38" y="589"/>
                      </a:lnTo>
                      <a:lnTo>
                        <a:pt x="47" y="611"/>
                      </a:lnTo>
                      <a:lnTo>
                        <a:pt x="56" y="632"/>
                      </a:lnTo>
                      <a:lnTo>
                        <a:pt x="68" y="653"/>
                      </a:lnTo>
                      <a:lnTo>
                        <a:pt x="79" y="672"/>
                      </a:lnTo>
                      <a:lnTo>
                        <a:pt x="92" y="692"/>
                      </a:lnTo>
                      <a:lnTo>
                        <a:pt x="106" y="709"/>
                      </a:lnTo>
                      <a:lnTo>
                        <a:pt x="121" y="728"/>
                      </a:lnTo>
                      <a:lnTo>
                        <a:pt x="136" y="744"/>
                      </a:lnTo>
                      <a:lnTo>
                        <a:pt x="152" y="759"/>
                      </a:lnTo>
                      <a:lnTo>
                        <a:pt x="168" y="774"/>
                      </a:lnTo>
                      <a:lnTo>
                        <a:pt x="185" y="788"/>
                      </a:lnTo>
                      <a:lnTo>
                        <a:pt x="204" y="800"/>
                      </a:lnTo>
                      <a:lnTo>
                        <a:pt x="218" y="809"/>
                      </a:lnTo>
                      <a:lnTo>
                        <a:pt x="231" y="817"/>
                      </a:lnTo>
                      <a:lnTo>
                        <a:pt x="245" y="824"/>
                      </a:lnTo>
                      <a:lnTo>
                        <a:pt x="260" y="831"/>
                      </a:lnTo>
                      <a:lnTo>
                        <a:pt x="274" y="837"/>
                      </a:lnTo>
                      <a:lnTo>
                        <a:pt x="289" y="842"/>
                      </a:lnTo>
                      <a:lnTo>
                        <a:pt x="304" y="846"/>
                      </a:lnTo>
                      <a:lnTo>
                        <a:pt x="319" y="850"/>
                      </a:lnTo>
                      <a:lnTo>
                        <a:pt x="333" y="853"/>
                      </a:lnTo>
                      <a:lnTo>
                        <a:pt x="348" y="855"/>
                      </a:lnTo>
                      <a:lnTo>
                        <a:pt x="363" y="857"/>
                      </a:lnTo>
                      <a:lnTo>
                        <a:pt x="378" y="857"/>
                      </a:lnTo>
                      <a:lnTo>
                        <a:pt x="393" y="857"/>
                      </a:lnTo>
                      <a:lnTo>
                        <a:pt x="408" y="857"/>
                      </a:lnTo>
                      <a:lnTo>
                        <a:pt x="422" y="854"/>
                      </a:lnTo>
                      <a:lnTo>
                        <a:pt x="437" y="852"/>
                      </a:lnTo>
                      <a:lnTo>
                        <a:pt x="471" y="843"/>
                      </a:lnTo>
                      <a:lnTo>
                        <a:pt x="503" y="829"/>
                      </a:lnTo>
                      <a:lnTo>
                        <a:pt x="535" y="813"/>
                      </a:lnTo>
                      <a:lnTo>
                        <a:pt x="563" y="792"/>
                      </a:lnTo>
                      <a:lnTo>
                        <a:pt x="589" y="768"/>
                      </a:lnTo>
                      <a:lnTo>
                        <a:pt x="613" y="741"/>
                      </a:lnTo>
                      <a:lnTo>
                        <a:pt x="635" y="712"/>
                      </a:lnTo>
                      <a:lnTo>
                        <a:pt x="653" y="679"/>
                      </a:lnTo>
                      <a:lnTo>
                        <a:pt x="669" y="645"/>
                      </a:lnTo>
                      <a:lnTo>
                        <a:pt x="682" y="608"/>
                      </a:lnTo>
                      <a:lnTo>
                        <a:pt x="692" y="570"/>
                      </a:lnTo>
                      <a:lnTo>
                        <a:pt x="699" y="530"/>
                      </a:lnTo>
                      <a:lnTo>
                        <a:pt x="703" y="489"/>
                      </a:lnTo>
                      <a:lnTo>
                        <a:pt x="704" y="447"/>
                      </a:lnTo>
                      <a:lnTo>
                        <a:pt x="701" y="404"/>
                      </a:lnTo>
                      <a:lnTo>
                        <a:pt x="694" y="360"/>
                      </a:lnTo>
                      <a:lnTo>
                        <a:pt x="694" y="357"/>
                      </a:lnTo>
                      <a:lnTo>
                        <a:pt x="692" y="352"/>
                      </a:lnTo>
                      <a:lnTo>
                        <a:pt x="691" y="348"/>
                      </a:lnTo>
                      <a:lnTo>
                        <a:pt x="690" y="344"/>
                      </a:lnTo>
                      <a:close/>
                    </a:path>
                  </a:pathLst>
                </a:custGeom>
                <a:solidFill>
                  <a:srgbClr val="000000"/>
                </a:solidFill>
                <a:ln w="9525">
                  <a:noFill/>
                  <a:round/>
                  <a:headEnd/>
                  <a:tailEnd/>
                </a:ln>
              </p:spPr>
              <p:txBody>
                <a:bodyPr/>
                <a:lstStyle/>
                <a:p>
                  <a:endParaRPr lang="en-US"/>
                </a:p>
              </p:txBody>
            </p:sp>
            <p:sp>
              <p:nvSpPr>
                <p:cNvPr id="40008" name="Freeform 896"/>
                <p:cNvSpPr>
                  <a:spLocks/>
                </p:cNvSpPr>
                <p:nvPr/>
              </p:nvSpPr>
              <p:spPr bwMode="auto">
                <a:xfrm>
                  <a:off x="2535" y="2287"/>
                  <a:ext cx="243" cy="302"/>
                </a:xfrm>
                <a:custGeom>
                  <a:avLst/>
                  <a:gdLst>
                    <a:gd name="T0" fmla="*/ 0 w 529"/>
                    <a:gd name="T1" fmla="*/ 0 h 657"/>
                    <a:gd name="T2" fmla="*/ 0 w 529"/>
                    <a:gd name="T3" fmla="*/ 0 h 657"/>
                    <a:gd name="T4" fmla="*/ 0 w 529"/>
                    <a:gd name="T5" fmla="*/ 0 h 657"/>
                    <a:gd name="T6" fmla="*/ 0 w 529"/>
                    <a:gd name="T7" fmla="*/ 0 h 657"/>
                    <a:gd name="T8" fmla="*/ 0 w 529"/>
                    <a:gd name="T9" fmla="*/ 0 h 657"/>
                    <a:gd name="T10" fmla="*/ 0 w 529"/>
                    <a:gd name="T11" fmla="*/ 0 h 657"/>
                    <a:gd name="T12" fmla="*/ 0 w 529"/>
                    <a:gd name="T13" fmla="*/ 0 h 657"/>
                    <a:gd name="T14" fmla="*/ 0 w 529"/>
                    <a:gd name="T15" fmla="*/ 0 h 657"/>
                    <a:gd name="T16" fmla="*/ 0 w 529"/>
                    <a:gd name="T17" fmla="*/ 0 h 657"/>
                    <a:gd name="T18" fmla="*/ 0 w 529"/>
                    <a:gd name="T19" fmla="*/ 0 h 657"/>
                    <a:gd name="T20" fmla="*/ 0 w 529"/>
                    <a:gd name="T21" fmla="*/ 0 h 657"/>
                    <a:gd name="T22" fmla="*/ 0 w 529"/>
                    <a:gd name="T23" fmla="*/ 0 h 657"/>
                    <a:gd name="T24" fmla="*/ 0 w 529"/>
                    <a:gd name="T25" fmla="*/ 0 h 657"/>
                    <a:gd name="T26" fmla="*/ 0 w 529"/>
                    <a:gd name="T27" fmla="*/ 0 h 657"/>
                    <a:gd name="T28" fmla="*/ 0 w 529"/>
                    <a:gd name="T29" fmla="*/ 0 h 657"/>
                    <a:gd name="T30" fmla="*/ 0 w 529"/>
                    <a:gd name="T31" fmla="*/ 0 h 657"/>
                    <a:gd name="T32" fmla="*/ 0 w 529"/>
                    <a:gd name="T33" fmla="*/ 0 h 657"/>
                    <a:gd name="T34" fmla="*/ 0 w 529"/>
                    <a:gd name="T35" fmla="*/ 0 h 657"/>
                    <a:gd name="T36" fmla="*/ 0 w 529"/>
                    <a:gd name="T37" fmla="*/ 0 h 657"/>
                    <a:gd name="T38" fmla="*/ 0 w 529"/>
                    <a:gd name="T39" fmla="*/ 0 h 657"/>
                    <a:gd name="T40" fmla="*/ 0 w 529"/>
                    <a:gd name="T41" fmla="*/ 0 h 657"/>
                    <a:gd name="T42" fmla="*/ 0 w 529"/>
                    <a:gd name="T43" fmla="*/ 0 h 657"/>
                    <a:gd name="T44" fmla="*/ 0 w 529"/>
                    <a:gd name="T45" fmla="*/ 0 h 657"/>
                    <a:gd name="T46" fmla="*/ 0 w 529"/>
                    <a:gd name="T47" fmla="*/ 0 h 657"/>
                    <a:gd name="T48" fmla="*/ 0 w 529"/>
                    <a:gd name="T49" fmla="*/ 0 h 657"/>
                    <a:gd name="T50" fmla="*/ 0 w 529"/>
                    <a:gd name="T51" fmla="*/ 0 h 657"/>
                    <a:gd name="T52" fmla="*/ 0 w 529"/>
                    <a:gd name="T53" fmla="*/ 0 h 657"/>
                    <a:gd name="T54" fmla="*/ 0 w 529"/>
                    <a:gd name="T55" fmla="*/ 0 h 657"/>
                    <a:gd name="T56" fmla="*/ 0 w 529"/>
                    <a:gd name="T57" fmla="*/ 0 h 657"/>
                    <a:gd name="T58" fmla="*/ 0 w 529"/>
                    <a:gd name="T59" fmla="*/ 0 h 657"/>
                    <a:gd name="T60" fmla="*/ 0 w 529"/>
                    <a:gd name="T61" fmla="*/ 0 h 657"/>
                    <a:gd name="T62" fmla="*/ 0 w 529"/>
                    <a:gd name="T63" fmla="*/ 0 h 657"/>
                    <a:gd name="T64" fmla="*/ 0 w 529"/>
                    <a:gd name="T65" fmla="*/ 0 h 657"/>
                    <a:gd name="T66" fmla="*/ 0 w 529"/>
                    <a:gd name="T67" fmla="*/ 0 h 657"/>
                    <a:gd name="T68" fmla="*/ 0 w 529"/>
                    <a:gd name="T69" fmla="*/ 0 h 657"/>
                    <a:gd name="T70" fmla="*/ 0 w 529"/>
                    <a:gd name="T71" fmla="*/ 0 h 657"/>
                    <a:gd name="T72" fmla="*/ 0 w 529"/>
                    <a:gd name="T73" fmla="*/ 0 h 657"/>
                    <a:gd name="T74" fmla="*/ 0 w 529"/>
                    <a:gd name="T75" fmla="*/ 0 h 657"/>
                    <a:gd name="T76" fmla="*/ 0 w 529"/>
                    <a:gd name="T77" fmla="*/ 0 h 657"/>
                    <a:gd name="T78" fmla="*/ 0 w 529"/>
                    <a:gd name="T79" fmla="*/ 0 h 657"/>
                    <a:gd name="T80" fmla="*/ 0 w 529"/>
                    <a:gd name="T81" fmla="*/ 0 h 657"/>
                    <a:gd name="T82" fmla="*/ 0 w 529"/>
                    <a:gd name="T83" fmla="*/ 0 h 657"/>
                    <a:gd name="T84" fmla="*/ 0 w 529"/>
                    <a:gd name="T85" fmla="*/ 0 h 65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29"/>
                    <a:gd name="T130" fmla="*/ 0 h 657"/>
                    <a:gd name="T131" fmla="*/ 529 w 529"/>
                    <a:gd name="T132" fmla="*/ 657 h 65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29" h="657">
                      <a:moveTo>
                        <a:pt x="497" y="328"/>
                      </a:moveTo>
                      <a:lnTo>
                        <a:pt x="496" y="380"/>
                      </a:lnTo>
                      <a:lnTo>
                        <a:pt x="489" y="431"/>
                      </a:lnTo>
                      <a:lnTo>
                        <a:pt x="475" y="477"/>
                      </a:lnTo>
                      <a:lnTo>
                        <a:pt x="455" y="519"/>
                      </a:lnTo>
                      <a:lnTo>
                        <a:pt x="429" y="556"/>
                      </a:lnTo>
                      <a:lnTo>
                        <a:pt x="398" y="586"/>
                      </a:lnTo>
                      <a:lnTo>
                        <a:pt x="362" y="608"/>
                      </a:lnTo>
                      <a:lnTo>
                        <a:pt x="323" y="622"/>
                      </a:lnTo>
                      <a:lnTo>
                        <a:pt x="305" y="624"/>
                      </a:lnTo>
                      <a:lnTo>
                        <a:pt x="285" y="625"/>
                      </a:lnTo>
                      <a:lnTo>
                        <a:pt x="267" y="624"/>
                      </a:lnTo>
                      <a:lnTo>
                        <a:pt x="247" y="621"/>
                      </a:lnTo>
                      <a:lnTo>
                        <a:pt x="229" y="616"/>
                      </a:lnTo>
                      <a:lnTo>
                        <a:pt x="210" y="609"/>
                      </a:lnTo>
                      <a:lnTo>
                        <a:pt x="192" y="600"/>
                      </a:lnTo>
                      <a:lnTo>
                        <a:pt x="173" y="588"/>
                      </a:lnTo>
                      <a:lnTo>
                        <a:pt x="149" y="570"/>
                      </a:lnTo>
                      <a:lnTo>
                        <a:pt x="127" y="549"/>
                      </a:lnTo>
                      <a:lnTo>
                        <a:pt x="106" y="526"/>
                      </a:lnTo>
                      <a:lnTo>
                        <a:pt x="88" y="500"/>
                      </a:lnTo>
                      <a:lnTo>
                        <a:pt x="72" y="471"/>
                      </a:lnTo>
                      <a:lnTo>
                        <a:pt x="59" y="440"/>
                      </a:lnTo>
                      <a:lnTo>
                        <a:pt x="48" y="407"/>
                      </a:lnTo>
                      <a:lnTo>
                        <a:pt x="40" y="374"/>
                      </a:lnTo>
                      <a:lnTo>
                        <a:pt x="35" y="344"/>
                      </a:lnTo>
                      <a:lnTo>
                        <a:pt x="33" y="314"/>
                      </a:lnTo>
                      <a:lnTo>
                        <a:pt x="33" y="285"/>
                      </a:lnTo>
                      <a:lnTo>
                        <a:pt x="35" y="257"/>
                      </a:lnTo>
                      <a:lnTo>
                        <a:pt x="40" y="229"/>
                      </a:lnTo>
                      <a:lnTo>
                        <a:pt x="46" y="202"/>
                      </a:lnTo>
                      <a:lnTo>
                        <a:pt x="55" y="177"/>
                      </a:lnTo>
                      <a:lnTo>
                        <a:pt x="65" y="154"/>
                      </a:lnTo>
                      <a:lnTo>
                        <a:pt x="78" y="131"/>
                      </a:lnTo>
                      <a:lnTo>
                        <a:pt x="91" y="111"/>
                      </a:lnTo>
                      <a:lnTo>
                        <a:pt x="108" y="93"/>
                      </a:lnTo>
                      <a:lnTo>
                        <a:pt x="125" y="77"/>
                      </a:lnTo>
                      <a:lnTo>
                        <a:pt x="143" y="62"/>
                      </a:lnTo>
                      <a:lnTo>
                        <a:pt x="164" y="50"/>
                      </a:lnTo>
                      <a:lnTo>
                        <a:pt x="185" y="41"/>
                      </a:lnTo>
                      <a:lnTo>
                        <a:pt x="208" y="35"/>
                      </a:lnTo>
                      <a:lnTo>
                        <a:pt x="226" y="33"/>
                      </a:lnTo>
                      <a:lnTo>
                        <a:pt x="246" y="32"/>
                      </a:lnTo>
                      <a:lnTo>
                        <a:pt x="264" y="33"/>
                      </a:lnTo>
                      <a:lnTo>
                        <a:pt x="283" y="35"/>
                      </a:lnTo>
                      <a:lnTo>
                        <a:pt x="302" y="41"/>
                      </a:lnTo>
                      <a:lnTo>
                        <a:pt x="321" y="48"/>
                      </a:lnTo>
                      <a:lnTo>
                        <a:pt x="338" y="57"/>
                      </a:lnTo>
                      <a:lnTo>
                        <a:pt x="357" y="68"/>
                      </a:lnTo>
                      <a:lnTo>
                        <a:pt x="381" y="86"/>
                      </a:lnTo>
                      <a:lnTo>
                        <a:pt x="403" y="107"/>
                      </a:lnTo>
                      <a:lnTo>
                        <a:pt x="423" y="131"/>
                      </a:lnTo>
                      <a:lnTo>
                        <a:pt x="442" y="158"/>
                      </a:lnTo>
                      <a:lnTo>
                        <a:pt x="458" y="186"/>
                      </a:lnTo>
                      <a:lnTo>
                        <a:pt x="472" y="217"/>
                      </a:lnTo>
                      <a:lnTo>
                        <a:pt x="482" y="250"/>
                      </a:lnTo>
                      <a:lnTo>
                        <a:pt x="490" y="283"/>
                      </a:lnTo>
                      <a:lnTo>
                        <a:pt x="493" y="295"/>
                      </a:lnTo>
                      <a:lnTo>
                        <a:pt x="495" y="305"/>
                      </a:lnTo>
                      <a:lnTo>
                        <a:pt x="496" y="317"/>
                      </a:lnTo>
                      <a:lnTo>
                        <a:pt x="497" y="328"/>
                      </a:lnTo>
                      <a:lnTo>
                        <a:pt x="528" y="328"/>
                      </a:lnTo>
                      <a:lnTo>
                        <a:pt x="527" y="315"/>
                      </a:lnTo>
                      <a:lnTo>
                        <a:pt x="526" y="302"/>
                      </a:lnTo>
                      <a:lnTo>
                        <a:pt x="525" y="289"/>
                      </a:lnTo>
                      <a:lnTo>
                        <a:pt x="523" y="276"/>
                      </a:lnTo>
                      <a:lnTo>
                        <a:pt x="513" y="239"/>
                      </a:lnTo>
                      <a:lnTo>
                        <a:pt x="502" y="205"/>
                      </a:lnTo>
                      <a:lnTo>
                        <a:pt x="487" y="171"/>
                      </a:lnTo>
                      <a:lnTo>
                        <a:pt x="469" y="140"/>
                      </a:lnTo>
                      <a:lnTo>
                        <a:pt x="449" y="111"/>
                      </a:lnTo>
                      <a:lnTo>
                        <a:pt x="427" y="85"/>
                      </a:lnTo>
                      <a:lnTo>
                        <a:pt x="401" y="62"/>
                      </a:lnTo>
                      <a:lnTo>
                        <a:pt x="375" y="41"/>
                      </a:lnTo>
                      <a:lnTo>
                        <a:pt x="354" y="29"/>
                      </a:lnTo>
                      <a:lnTo>
                        <a:pt x="332" y="18"/>
                      </a:lnTo>
                      <a:lnTo>
                        <a:pt x="312" y="10"/>
                      </a:lnTo>
                      <a:lnTo>
                        <a:pt x="290" y="4"/>
                      </a:lnTo>
                      <a:lnTo>
                        <a:pt x="268" y="1"/>
                      </a:lnTo>
                      <a:lnTo>
                        <a:pt x="245" y="0"/>
                      </a:lnTo>
                      <a:lnTo>
                        <a:pt x="223" y="1"/>
                      </a:lnTo>
                      <a:lnTo>
                        <a:pt x="201" y="4"/>
                      </a:lnTo>
                      <a:lnTo>
                        <a:pt x="176" y="11"/>
                      </a:lnTo>
                      <a:lnTo>
                        <a:pt x="151" y="22"/>
                      </a:lnTo>
                      <a:lnTo>
                        <a:pt x="128" y="34"/>
                      </a:lnTo>
                      <a:lnTo>
                        <a:pt x="106" y="49"/>
                      </a:lnTo>
                      <a:lnTo>
                        <a:pt x="87" y="68"/>
                      </a:lnTo>
                      <a:lnTo>
                        <a:pt x="68" y="88"/>
                      </a:lnTo>
                      <a:lnTo>
                        <a:pt x="52" y="110"/>
                      </a:lnTo>
                      <a:lnTo>
                        <a:pt x="38" y="136"/>
                      </a:lnTo>
                      <a:lnTo>
                        <a:pt x="27" y="162"/>
                      </a:lnTo>
                      <a:lnTo>
                        <a:pt x="16" y="190"/>
                      </a:lnTo>
                      <a:lnTo>
                        <a:pt x="8" y="220"/>
                      </a:lnTo>
                      <a:lnTo>
                        <a:pt x="4" y="250"/>
                      </a:lnTo>
                      <a:lnTo>
                        <a:pt x="0" y="281"/>
                      </a:lnTo>
                      <a:lnTo>
                        <a:pt x="0" y="313"/>
                      </a:lnTo>
                      <a:lnTo>
                        <a:pt x="3" y="346"/>
                      </a:lnTo>
                      <a:lnTo>
                        <a:pt x="8" y="380"/>
                      </a:lnTo>
                      <a:lnTo>
                        <a:pt x="18" y="417"/>
                      </a:lnTo>
                      <a:lnTo>
                        <a:pt x="29" y="452"/>
                      </a:lnTo>
                      <a:lnTo>
                        <a:pt x="44" y="486"/>
                      </a:lnTo>
                      <a:lnTo>
                        <a:pt x="61" y="517"/>
                      </a:lnTo>
                      <a:lnTo>
                        <a:pt x="82" y="546"/>
                      </a:lnTo>
                      <a:lnTo>
                        <a:pt x="104" y="572"/>
                      </a:lnTo>
                      <a:lnTo>
                        <a:pt x="129" y="595"/>
                      </a:lnTo>
                      <a:lnTo>
                        <a:pt x="156" y="616"/>
                      </a:lnTo>
                      <a:lnTo>
                        <a:pt x="177" y="629"/>
                      </a:lnTo>
                      <a:lnTo>
                        <a:pt x="197" y="639"/>
                      </a:lnTo>
                      <a:lnTo>
                        <a:pt x="219" y="647"/>
                      </a:lnTo>
                      <a:lnTo>
                        <a:pt x="241" y="653"/>
                      </a:lnTo>
                      <a:lnTo>
                        <a:pt x="263" y="656"/>
                      </a:lnTo>
                      <a:lnTo>
                        <a:pt x="285" y="657"/>
                      </a:lnTo>
                      <a:lnTo>
                        <a:pt x="307" y="656"/>
                      </a:lnTo>
                      <a:lnTo>
                        <a:pt x="329" y="653"/>
                      </a:lnTo>
                      <a:lnTo>
                        <a:pt x="352" y="647"/>
                      </a:lnTo>
                      <a:lnTo>
                        <a:pt x="374" y="638"/>
                      </a:lnTo>
                      <a:lnTo>
                        <a:pt x="395" y="626"/>
                      </a:lnTo>
                      <a:lnTo>
                        <a:pt x="415" y="614"/>
                      </a:lnTo>
                      <a:lnTo>
                        <a:pt x="433" y="598"/>
                      </a:lnTo>
                      <a:lnTo>
                        <a:pt x="450" y="580"/>
                      </a:lnTo>
                      <a:lnTo>
                        <a:pt x="466" y="561"/>
                      </a:lnTo>
                      <a:lnTo>
                        <a:pt x="480" y="540"/>
                      </a:lnTo>
                      <a:lnTo>
                        <a:pt x="491" y="517"/>
                      </a:lnTo>
                      <a:lnTo>
                        <a:pt x="503" y="493"/>
                      </a:lnTo>
                      <a:lnTo>
                        <a:pt x="512" y="467"/>
                      </a:lnTo>
                      <a:lnTo>
                        <a:pt x="519" y="441"/>
                      </a:lnTo>
                      <a:lnTo>
                        <a:pt x="524" y="414"/>
                      </a:lnTo>
                      <a:lnTo>
                        <a:pt x="527" y="386"/>
                      </a:lnTo>
                      <a:lnTo>
                        <a:pt x="529" y="357"/>
                      </a:lnTo>
                      <a:lnTo>
                        <a:pt x="528" y="328"/>
                      </a:lnTo>
                      <a:lnTo>
                        <a:pt x="497" y="328"/>
                      </a:lnTo>
                      <a:close/>
                    </a:path>
                  </a:pathLst>
                </a:custGeom>
                <a:solidFill>
                  <a:srgbClr val="000000"/>
                </a:solidFill>
                <a:ln w="9525">
                  <a:noFill/>
                  <a:round/>
                  <a:headEnd/>
                  <a:tailEnd/>
                </a:ln>
              </p:spPr>
              <p:txBody>
                <a:bodyPr/>
                <a:lstStyle/>
                <a:p>
                  <a:endParaRPr lang="en-US"/>
                </a:p>
              </p:txBody>
            </p:sp>
            <p:sp>
              <p:nvSpPr>
                <p:cNvPr id="40009" name="Freeform 897"/>
                <p:cNvSpPr>
                  <a:spLocks/>
                </p:cNvSpPr>
                <p:nvPr/>
              </p:nvSpPr>
              <p:spPr bwMode="auto">
                <a:xfrm>
                  <a:off x="2618" y="2388"/>
                  <a:ext cx="80" cy="98"/>
                </a:xfrm>
                <a:custGeom>
                  <a:avLst/>
                  <a:gdLst>
                    <a:gd name="T0" fmla="*/ 0 w 173"/>
                    <a:gd name="T1" fmla="*/ 0 h 211"/>
                    <a:gd name="T2" fmla="*/ 0 w 173"/>
                    <a:gd name="T3" fmla="*/ 0 h 211"/>
                    <a:gd name="T4" fmla="*/ 0 w 173"/>
                    <a:gd name="T5" fmla="*/ 0 h 211"/>
                    <a:gd name="T6" fmla="*/ 0 w 173"/>
                    <a:gd name="T7" fmla="*/ 0 h 211"/>
                    <a:gd name="T8" fmla="*/ 0 w 173"/>
                    <a:gd name="T9" fmla="*/ 0 h 211"/>
                    <a:gd name="T10" fmla="*/ 0 w 173"/>
                    <a:gd name="T11" fmla="*/ 0 h 211"/>
                    <a:gd name="T12" fmla="*/ 0 w 173"/>
                    <a:gd name="T13" fmla="*/ 0 h 211"/>
                    <a:gd name="T14" fmla="*/ 0 w 173"/>
                    <a:gd name="T15" fmla="*/ 0 h 211"/>
                    <a:gd name="T16" fmla="*/ 0 w 173"/>
                    <a:gd name="T17" fmla="*/ 0 h 211"/>
                    <a:gd name="T18" fmla="*/ 0 w 173"/>
                    <a:gd name="T19" fmla="*/ 0 h 211"/>
                    <a:gd name="T20" fmla="*/ 0 w 173"/>
                    <a:gd name="T21" fmla="*/ 0 h 211"/>
                    <a:gd name="T22" fmla="*/ 0 w 173"/>
                    <a:gd name="T23" fmla="*/ 0 h 211"/>
                    <a:gd name="T24" fmla="*/ 0 w 173"/>
                    <a:gd name="T25" fmla="*/ 0 h 211"/>
                    <a:gd name="T26" fmla="*/ 0 w 173"/>
                    <a:gd name="T27" fmla="*/ 0 h 211"/>
                    <a:gd name="T28" fmla="*/ 0 w 173"/>
                    <a:gd name="T29" fmla="*/ 0 h 211"/>
                    <a:gd name="T30" fmla="*/ 0 w 173"/>
                    <a:gd name="T31" fmla="*/ 0 h 211"/>
                    <a:gd name="T32" fmla="*/ 0 w 173"/>
                    <a:gd name="T33" fmla="*/ 0 h 211"/>
                    <a:gd name="T34" fmla="*/ 0 w 173"/>
                    <a:gd name="T35" fmla="*/ 0 h 211"/>
                    <a:gd name="T36" fmla="*/ 0 w 173"/>
                    <a:gd name="T37" fmla="*/ 0 h 211"/>
                    <a:gd name="T38" fmla="*/ 0 w 173"/>
                    <a:gd name="T39" fmla="*/ 0 h 211"/>
                    <a:gd name="T40" fmla="*/ 0 w 173"/>
                    <a:gd name="T41" fmla="*/ 0 h 211"/>
                    <a:gd name="T42" fmla="*/ 0 w 173"/>
                    <a:gd name="T43" fmla="*/ 0 h 211"/>
                    <a:gd name="T44" fmla="*/ 0 w 173"/>
                    <a:gd name="T45" fmla="*/ 0 h 211"/>
                    <a:gd name="T46" fmla="*/ 0 w 173"/>
                    <a:gd name="T47" fmla="*/ 0 h 211"/>
                    <a:gd name="T48" fmla="*/ 0 w 173"/>
                    <a:gd name="T49" fmla="*/ 0 h 211"/>
                    <a:gd name="T50" fmla="*/ 0 w 173"/>
                    <a:gd name="T51" fmla="*/ 0 h 211"/>
                    <a:gd name="T52" fmla="*/ 0 w 173"/>
                    <a:gd name="T53" fmla="*/ 0 h 211"/>
                    <a:gd name="T54" fmla="*/ 0 w 173"/>
                    <a:gd name="T55" fmla="*/ 0 h 211"/>
                    <a:gd name="T56" fmla="*/ 0 w 173"/>
                    <a:gd name="T57" fmla="*/ 0 h 211"/>
                    <a:gd name="T58" fmla="*/ 0 w 173"/>
                    <a:gd name="T59" fmla="*/ 0 h 211"/>
                    <a:gd name="T60" fmla="*/ 0 w 173"/>
                    <a:gd name="T61" fmla="*/ 0 h 211"/>
                    <a:gd name="T62" fmla="*/ 0 w 173"/>
                    <a:gd name="T63" fmla="*/ 0 h 211"/>
                    <a:gd name="T64" fmla="*/ 0 w 173"/>
                    <a:gd name="T65" fmla="*/ 0 h 21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3"/>
                    <a:gd name="T100" fmla="*/ 0 h 211"/>
                    <a:gd name="T101" fmla="*/ 173 w 173"/>
                    <a:gd name="T102" fmla="*/ 211 h 21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3" h="211">
                      <a:moveTo>
                        <a:pt x="87" y="211"/>
                      </a:moveTo>
                      <a:lnTo>
                        <a:pt x="104" y="208"/>
                      </a:lnTo>
                      <a:lnTo>
                        <a:pt x="120" y="203"/>
                      </a:lnTo>
                      <a:lnTo>
                        <a:pt x="135" y="192"/>
                      </a:lnTo>
                      <a:lnTo>
                        <a:pt x="148" y="180"/>
                      </a:lnTo>
                      <a:lnTo>
                        <a:pt x="158" y="165"/>
                      </a:lnTo>
                      <a:lnTo>
                        <a:pt x="166" y="146"/>
                      </a:lnTo>
                      <a:lnTo>
                        <a:pt x="172" y="127"/>
                      </a:lnTo>
                      <a:lnTo>
                        <a:pt x="173" y="105"/>
                      </a:lnTo>
                      <a:lnTo>
                        <a:pt x="172" y="84"/>
                      </a:lnTo>
                      <a:lnTo>
                        <a:pt x="166" y="64"/>
                      </a:lnTo>
                      <a:lnTo>
                        <a:pt x="158" y="46"/>
                      </a:lnTo>
                      <a:lnTo>
                        <a:pt x="148" y="31"/>
                      </a:lnTo>
                      <a:lnTo>
                        <a:pt x="135" y="18"/>
                      </a:lnTo>
                      <a:lnTo>
                        <a:pt x="120" y="8"/>
                      </a:lnTo>
                      <a:lnTo>
                        <a:pt x="104" y="2"/>
                      </a:lnTo>
                      <a:lnTo>
                        <a:pt x="87" y="0"/>
                      </a:lnTo>
                      <a:lnTo>
                        <a:pt x="70" y="2"/>
                      </a:lnTo>
                      <a:lnTo>
                        <a:pt x="53" y="8"/>
                      </a:lnTo>
                      <a:lnTo>
                        <a:pt x="39" y="18"/>
                      </a:lnTo>
                      <a:lnTo>
                        <a:pt x="26" y="31"/>
                      </a:lnTo>
                      <a:lnTo>
                        <a:pt x="15" y="46"/>
                      </a:lnTo>
                      <a:lnTo>
                        <a:pt x="7" y="64"/>
                      </a:lnTo>
                      <a:lnTo>
                        <a:pt x="3" y="84"/>
                      </a:lnTo>
                      <a:lnTo>
                        <a:pt x="0" y="105"/>
                      </a:lnTo>
                      <a:lnTo>
                        <a:pt x="3" y="127"/>
                      </a:lnTo>
                      <a:lnTo>
                        <a:pt x="7" y="146"/>
                      </a:lnTo>
                      <a:lnTo>
                        <a:pt x="15" y="165"/>
                      </a:lnTo>
                      <a:lnTo>
                        <a:pt x="26" y="180"/>
                      </a:lnTo>
                      <a:lnTo>
                        <a:pt x="39" y="192"/>
                      </a:lnTo>
                      <a:lnTo>
                        <a:pt x="53" y="203"/>
                      </a:lnTo>
                      <a:lnTo>
                        <a:pt x="70" y="208"/>
                      </a:lnTo>
                      <a:lnTo>
                        <a:pt x="87" y="211"/>
                      </a:lnTo>
                      <a:close/>
                    </a:path>
                  </a:pathLst>
                </a:custGeom>
                <a:solidFill>
                  <a:srgbClr val="000000"/>
                </a:solidFill>
                <a:ln w="9525">
                  <a:noFill/>
                  <a:round/>
                  <a:headEnd/>
                  <a:tailEnd/>
                </a:ln>
              </p:spPr>
              <p:txBody>
                <a:bodyPr/>
                <a:lstStyle/>
                <a:p>
                  <a:endParaRPr lang="en-US"/>
                </a:p>
              </p:txBody>
            </p:sp>
            <p:sp>
              <p:nvSpPr>
                <p:cNvPr id="40010" name="Rectangle 898"/>
                <p:cNvSpPr>
                  <a:spLocks noChangeArrowheads="1"/>
                </p:cNvSpPr>
                <p:nvPr/>
              </p:nvSpPr>
              <p:spPr bwMode="auto">
                <a:xfrm>
                  <a:off x="2496" y="1488"/>
                  <a:ext cx="576" cy="480"/>
                </a:xfrm>
                <a:prstGeom prst="rect">
                  <a:avLst/>
                </a:prstGeom>
                <a:solidFill>
                  <a:schemeClr val="bg1"/>
                </a:solidFill>
                <a:ln w="9525">
                  <a:noFill/>
                  <a:miter lim="800000"/>
                  <a:headEnd/>
                  <a:tailEnd/>
                </a:ln>
              </p:spPr>
              <p:txBody>
                <a:bodyPr wrap="none" anchor="ctr"/>
                <a:lstStyle/>
                <a:p>
                  <a:endParaRPr lang="en-US" sz="2400">
                    <a:latin typeface="Tahoma" pitchFamily="34" charset="0"/>
                  </a:endParaRPr>
                </a:p>
              </p:txBody>
            </p:sp>
            <p:grpSp>
              <p:nvGrpSpPr>
                <p:cNvPr id="40011" name="Group 899"/>
                <p:cNvGrpSpPr>
                  <a:grpSpLocks/>
                </p:cNvGrpSpPr>
                <p:nvPr/>
              </p:nvGrpSpPr>
              <p:grpSpPr bwMode="auto">
                <a:xfrm rot="535652">
                  <a:off x="2592" y="1536"/>
                  <a:ext cx="422" cy="528"/>
                  <a:chOff x="3808" y="2972"/>
                  <a:chExt cx="719" cy="900"/>
                </a:xfrm>
              </p:grpSpPr>
              <p:sp>
                <p:nvSpPr>
                  <p:cNvPr id="40012" name="Freeform 900"/>
                  <p:cNvSpPr>
                    <a:spLocks/>
                  </p:cNvSpPr>
                  <p:nvPr/>
                </p:nvSpPr>
                <p:spPr bwMode="auto">
                  <a:xfrm>
                    <a:off x="3808" y="2972"/>
                    <a:ext cx="719" cy="900"/>
                  </a:xfrm>
                  <a:custGeom>
                    <a:avLst/>
                    <a:gdLst>
                      <a:gd name="T0" fmla="*/ 1 w 1438"/>
                      <a:gd name="T1" fmla="*/ 1 h 1800"/>
                      <a:gd name="T2" fmla="*/ 1 w 1438"/>
                      <a:gd name="T3" fmla="*/ 1 h 1800"/>
                      <a:gd name="T4" fmla="*/ 1 w 1438"/>
                      <a:gd name="T5" fmla="*/ 1 h 1800"/>
                      <a:gd name="T6" fmla="*/ 1 w 1438"/>
                      <a:gd name="T7" fmla="*/ 0 h 1800"/>
                      <a:gd name="T8" fmla="*/ 1 w 1438"/>
                      <a:gd name="T9" fmla="*/ 1 h 1800"/>
                      <a:gd name="T10" fmla="*/ 1 w 1438"/>
                      <a:gd name="T11" fmla="*/ 1 h 1800"/>
                      <a:gd name="T12" fmla="*/ 1 w 1438"/>
                      <a:gd name="T13" fmla="*/ 1 h 1800"/>
                      <a:gd name="T14" fmla="*/ 1 w 1438"/>
                      <a:gd name="T15" fmla="*/ 1 h 1800"/>
                      <a:gd name="T16" fmla="*/ 1 w 1438"/>
                      <a:gd name="T17" fmla="*/ 1 h 1800"/>
                      <a:gd name="T18" fmla="*/ 1 w 1438"/>
                      <a:gd name="T19" fmla="*/ 1 h 1800"/>
                      <a:gd name="T20" fmla="*/ 1 w 1438"/>
                      <a:gd name="T21" fmla="*/ 1 h 1800"/>
                      <a:gd name="T22" fmla="*/ 1 w 1438"/>
                      <a:gd name="T23" fmla="*/ 1 h 1800"/>
                      <a:gd name="T24" fmla="*/ 1 w 1438"/>
                      <a:gd name="T25" fmla="*/ 1 h 1800"/>
                      <a:gd name="T26" fmla="*/ 1 w 1438"/>
                      <a:gd name="T27" fmla="*/ 1 h 1800"/>
                      <a:gd name="T28" fmla="*/ 1 w 1438"/>
                      <a:gd name="T29" fmla="*/ 1 h 1800"/>
                      <a:gd name="T30" fmla="*/ 0 w 1438"/>
                      <a:gd name="T31" fmla="*/ 1 h 1800"/>
                      <a:gd name="T32" fmla="*/ 1 w 1438"/>
                      <a:gd name="T33" fmla="*/ 1 h 1800"/>
                      <a:gd name="T34" fmla="*/ 1 w 1438"/>
                      <a:gd name="T35" fmla="*/ 1 h 1800"/>
                      <a:gd name="T36" fmla="*/ 1 w 1438"/>
                      <a:gd name="T37" fmla="*/ 1 h 1800"/>
                      <a:gd name="T38" fmla="*/ 1 w 1438"/>
                      <a:gd name="T39" fmla="*/ 1 h 1800"/>
                      <a:gd name="T40" fmla="*/ 1 w 1438"/>
                      <a:gd name="T41" fmla="*/ 1 h 1800"/>
                      <a:gd name="T42" fmla="*/ 1 w 1438"/>
                      <a:gd name="T43" fmla="*/ 1 h 1800"/>
                      <a:gd name="T44" fmla="*/ 1 w 1438"/>
                      <a:gd name="T45" fmla="*/ 1 h 1800"/>
                      <a:gd name="T46" fmla="*/ 1 w 1438"/>
                      <a:gd name="T47" fmla="*/ 1 h 1800"/>
                      <a:gd name="T48" fmla="*/ 1 w 1438"/>
                      <a:gd name="T49" fmla="*/ 1 h 1800"/>
                      <a:gd name="T50" fmla="*/ 1 w 1438"/>
                      <a:gd name="T51" fmla="*/ 1 h 1800"/>
                      <a:gd name="T52" fmla="*/ 1 w 1438"/>
                      <a:gd name="T53" fmla="*/ 1 h 1800"/>
                      <a:gd name="T54" fmla="*/ 1 w 1438"/>
                      <a:gd name="T55" fmla="*/ 1 h 1800"/>
                      <a:gd name="T56" fmla="*/ 1 w 1438"/>
                      <a:gd name="T57" fmla="*/ 1 h 1800"/>
                      <a:gd name="T58" fmla="*/ 1 w 1438"/>
                      <a:gd name="T59" fmla="*/ 1 h 1800"/>
                      <a:gd name="T60" fmla="*/ 1 w 1438"/>
                      <a:gd name="T61" fmla="*/ 1 h 1800"/>
                      <a:gd name="T62" fmla="*/ 1 w 1438"/>
                      <a:gd name="T63" fmla="*/ 1 h 1800"/>
                      <a:gd name="T64" fmla="*/ 1 w 1438"/>
                      <a:gd name="T65" fmla="*/ 1 h 1800"/>
                      <a:gd name="T66" fmla="*/ 1 w 1438"/>
                      <a:gd name="T67" fmla="*/ 1 h 1800"/>
                      <a:gd name="T68" fmla="*/ 1 w 1438"/>
                      <a:gd name="T69" fmla="*/ 1 h 1800"/>
                      <a:gd name="T70" fmla="*/ 1 w 1438"/>
                      <a:gd name="T71" fmla="*/ 1 h 1800"/>
                      <a:gd name="T72" fmla="*/ 1 w 1438"/>
                      <a:gd name="T73" fmla="*/ 1 h 1800"/>
                      <a:gd name="T74" fmla="*/ 1 w 1438"/>
                      <a:gd name="T75" fmla="*/ 1 h 1800"/>
                      <a:gd name="T76" fmla="*/ 1 w 1438"/>
                      <a:gd name="T77" fmla="*/ 1 h 1800"/>
                      <a:gd name="T78" fmla="*/ 1 w 1438"/>
                      <a:gd name="T79" fmla="*/ 1 h 1800"/>
                      <a:gd name="T80" fmla="*/ 1 w 1438"/>
                      <a:gd name="T81" fmla="*/ 1 h 1800"/>
                      <a:gd name="T82" fmla="*/ 1 w 1438"/>
                      <a:gd name="T83" fmla="*/ 1 h 1800"/>
                      <a:gd name="T84" fmla="*/ 1 w 1438"/>
                      <a:gd name="T85" fmla="*/ 1 h 1800"/>
                      <a:gd name="T86" fmla="*/ 1 w 1438"/>
                      <a:gd name="T87" fmla="*/ 1 h 1800"/>
                      <a:gd name="T88" fmla="*/ 1 w 1438"/>
                      <a:gd name="T89" fmla="*/ 1 h 1800"/>
                      <a:gd name="T90" fmla="*/ 1 w 1438"/>
                      <a:gd name="T91" fmla="*/ 1 h 1800"/>
                      <a:gd name="T92" fmla="*/ 1 w 1438"/>
                      <a:gd name="T93" fmla="*/ 1 h 1800"/>
                      <a:gd name="T94" fmla="*/ 1 w 1438"/>
                      <a:gd name="T95" fmla="*/ 1 h 1800"/>
                      <a:gd name="T96" fmla="*/ 1 w 1438"/>
                      <a:gd name="T97" fmla="*/ 1 h 1800"/>
                      <a:gd name="T98" fmla="*/ 1 w 1438"/>
                      <a:gd name="T99" fmla="*/ 1 h 1800"/>
                      <a:gd name="T100" fmla="*/ 1 w 1438"/>
                      <a:gd name="T101" fmla="*/ 1 h 1800"/>
                      <a:gd name="T102" fmla="*/ 1 w 1438"/>
                      <a:gd name="T103" fmla="*/ 1 h 1800"/>
                      <a:gd name="T104" fmla="*/ 1 w 1438"/>
                      <a:gd name="T105" fmla="*/ 1 h 1800"/>
                      <a:gd name="T106" fmla="*/ 1 w 1438"/>
                      <a:gd name="T107" fmla="*/ 1 h 1800"/>
                      <a:gd name="T108" fmla="*/ 1 w 1438"/>
                      <a:gd name="T109" fmla="*/ 1 h 1800"/>
                      <a:gd name="T110" fmla="*/ 1 w 1438"/>
                      <a:gd name="T111" fmla="*/ 1 h 1800"/>
                      <a:gd name="T112" fmla="*/ 1 w 1438"/>
                      <a:gd name="T113" fmla="*/ 1 h 1800"/>
                      <a:gd name="T114" fmla="*/ 1 w 1438"/>
                      <a:gd name="T115" fmla="*/ 1 h 1800"/>
                      <a:gd name="T116" fmla="*/ 1 w 1438"/>
                      <a:gd name="T117" fmla="*/ 1 h 1800"/>
                      <a:gd name="T118" fmla="*/ 1 w 1438"/>
                      <a:gd name="T119" fmla="*/ 1 h 1800"/>
                      <a:gd name="T120" fmla="*/ 1 w 1438"/>
                      <a:gd name="T121" fmla="*/ 1 h 1800"/>
                      <a:gd name="T122" fmla="*/ 1 w 1438"/>
                      <a:gd name="T123" fmla="*/ 1 h 1800"/>
                      <a:gd name="T124" fmla="*/ 1 w 1438"/>
                      <a:gd name="T125" fmla="*/ 1 h 18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438"/>
                      <a:gd name="T190" fmla="*/ 0 h 1800"/>
                      <a:gd name="T191" fmla="*/ 1438 w 1438"/>
                      <a:gd name="T192" fmla="*/ 1800 h 180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438" h="1800">
                        <a:moveTo>
                          <a:pt x="1010" y="312"/>
                        </a:moveTo>
                        <a:lnTo>
                          <a:pt x="1023" y="281"/>
                        </a:lnTo>
                        <a:lnTo>
                          <a:pt x="1032" y="248"/>
                        </a:lnTo>
                        <a:lnTo>
                          <a:pt x="1034" y="213"/>
                        </a:lnTo>
                        <a:lnTo>
                          <a:pt x="1032" y="180"/>
                        </a:lnTo>
                        <a:lnTo>
                          <a:pt x="1028" y="159"/>
                        </a:lnTo>
                        <a:lnTo>
                          <a:pt x="1022" y="139"/>
                        </a:lnTo>
                        <a:lnTo>
                          <a:pt x="1015" y="121"/>
                        </a:lnTo>
                        <a:lnTo>
                          <a:pt x="1004" y="102"/>
                        </a:lnTo>
                        <a:lnTo>
                          <a:pt x="994" y="85"/>
                        </a:lnTo>
                        <a:lnTo>
                          <a:pt x="980" y="69"/>
                        </a:lnTo>
                        <a:lnTo>
                          <a:pt x="965" y="55"/>
                        </a:lnTo>
                        <a:lnTo>
                          <a:pt x="949" y="41"/>
                        </a:lnTo>
                        <a:lnTo>
                          <a:pt x="932" y="30"/>
                        </a:lnTo>
                        <a:lnTo>
                          <a:pt x="913" y="20"/>
                        </a:lnTo>
                        <a:lnTo>
                          <a:pt x="894" y="13"/>
                        </a:lnTo>
                        <a:lnTo>
                          <a:pt x="874" y="6"/>
                        </a:lnTo>
                        <a:lnTo>
                          <a:pt x="855" y="2"/>
                        </a:lnTo>
                        <a:lnTo>
                          <a:pt x="834" y="0"/>
                        </a:lnTo>
                        <a:lnTo>
                          <a:pt x="813" y="0"/>
                        </a:lnTo>
                        <a:lnTo>
                          <a:pt x="792" y="2"/>
                        </a:lnTo>
                        <a:lnTo>
                          <a:pt x="773" y="6"/>
                        </a:lnTo>
                        <a:lnTo>
                          <a:pt x="754" y="11"/>
                        </a:lnTo>
                        <a:lnTo>
                          <a:pt x="737" y="20"/>
                        </a:lnTo>
                        <a:lnTo>
                          <a:pt x="720" y="28"/>
                        </a:lnTo>
                        <a:lnTo>
                          <a:pt x="704" y="39"/>
                        </a:lnTo>
                        <a:lnTo>
                          <a:pt x="689" y="51"/>
                        </a:lnTo>
                        <a:lnTo>
                          <a:pt x="674" y="63"/>
                        </a:lnTo>
                        <a:lnTo>
                          <a:pt x="661" y="78"/>
                        </a:lnTo>
                        <a:lnTo>
                          <a:pt x="643" y="64"/>
                        </a:lnTo>
                        <a:lnTo>
                          <a:pt x="624" y="52"/>
                        </a:lnTo>
                        <a:lnTo>
                          <a:pt x="604" y="43"/>
                        </a:lnTo>
                        <a:lnTo>
                          <a:pt x="582" y="34"/>
                        </a:lnTo>
                        <a:lnTo>
                          <a:pt x="560" y="30"/>
                        </a:lnTo>
                        <a:lnTo>
                          <a:pt x="537" y="26"/>
                        </a:lnTo>
                        <a:lnTo>
                          <a:pt x="514" y="26"/>
                        </a:lnTo>
                        <a:lnTo>
                          <a:pt x="491" y="29"/>
                        </a:lnTo>
                        <a:lnTo>
                          <a:pt x="465" y="34"/>
                        </a:lnTo>
                        <a:lnTo>
                          <a:pt x="440" y="43"/>
                        </a:lnTo>
                        <a:lnTo>
                          <a:pt x="417" y="55"/>
                        </a:lnTo>
                        <a:lnTo>
                          <a:pt x="395" y="69"/>
                        </a:lnTo>
                        <a:lnTo>
                          <a:pt x="376" y="86"/>
                        </a:lnTo>
                        <a:lnTo>
                          <a:pt x="358" y="106"/>
                        </a:lnTo>
                        <a:lnTo>
                          <a:pt x="343" y="128"/>
                        </a:lnTo>
                        <a:lnTo>
                          <a:pt x="331" y="151"/>
                        </a:lnTo>
                        <a:lnTo>
                          <a:pt x="321" y="149"/>
                        </a:lnTo>
                        <a:lnTo>
                          <a:pt x="311" y="147"/>
                        </a:lnTo>
                        <a:lnTo>
                          <a:pt x="302" y="146"/>
                        </a:lnTo>
                        <a:lnTo>
                          <a:pt x="291" y="145"/>
                        </a:lnTo>
                        <a:lnTo>
                          <a:pt x="282" y="145"/>
                        </a:lnTo>
                        <a:lnTo>
                          <a:pt x="272" y="145"/>
                        </a:lnTo>
                        <a:lnTo>
                          <a:pt x="263" y="146"/>
                        </a:lnTo>
                        <a:lnTo>
                          <a:pt x="252" y="147"/>
                        </a:lnTo>
                        <a:lnTo>
                          <a:pt x="232" y="152"/>
                        </a:lnTo>
                        <a:lnTo>
                          <a:pt x="211" y="159"/>
                        </a:lnTo>
                        <a:lnTo>
                          <a:pt x="191" y="167"/>
                        </a:lnTo>
                        <a:lnTo>
                          <a:pt x="174" y="176"/>
                        </a:lnTo>
                        <a:lnTo>
                          <a:pt x="157" y="189"/>
                        </a:lnTo>
                        <a:lnTo>
                          <a:pt x="141" y="202"/>
                        </a:lnTo>
                        <a:lnTo>
                          <a:pt x="127" y="216"/>
                        </a:lnTo>
                        <a:lnTo>
                          <a:pt x="114" y="231"/>
                        </a:lnTo>
                        <a:lnTo>
                          <a:pt x="103" y="249"/>
                        </a:lnTo>
                        <a:lnTo>
                          <a:pt x="93" y="267"/>
                        </a:lnTo>
                        <a:lnTo>
                          <a:pt x="85" y="286"/>
                        </a:lnTo>
                        <a:lnTo>
                          <a:pt x="80" y="305"/>
                        </a:lnTo>
                        <a:lnTo>
                          <a:pt x="76" y="326"/>
                        </a:lnTo>
                        <a:lnTo>
                          <a:pt x="74" y="347"/>
                        </a:lnTo>
                        <a:lnTo>
                          <a:pt x="74" y="367"/>
                        </a:lnTo>
                        <a:lnTo>
                          <a:pt x="76" y="389"/>
                        </a:lnTo>
                        <a:lnTo>
                          <a:pt x="77" y="394"/>
                        </a:lnTo>
                        <a:lnTo>
                          <a:pt x="78" y="397"/>
                        </a:lnTo>
                        <a:lnTo>
                          <a:pt x="78" y="402"/>
                        </a:lnTo>
                        <a:lnTo>
                          <a:pt x="80" y="407"/>
                        </a:lnTo>
                        <a:lnTo>
                          <a:pt x="59" y="425"/>
                        </a:lnTo>
                        <a:lnTo>
                          <a:pt x="42" y="447"/>
                        </a:lnTo>
                        <a:lnTo>
                          <a:pt x="27" y="470"/>
                        </a:lnTo>
                        <a:lnTo>
                          <a:pt x="15" y="494"/>
                        </a:lnTo>
                        <a:lnTo>
                          <a:pt x="6" y="521"/>
                        </a:lnTo>
                        <a:lnTo>
                          <a:pt x="1" y="548"/>
                        </a:lnTo>
                        <a:lnTo>
                          <a:pt x="0" y="576"/>
                        </a:lnTo>
                        <a:lnTo>
                          <a:pt x="2" y="604"/>
                        </a:lnTo>
                        <a:lnTo>
                          <a:pt x="5" y="619"/>
                        </a:lnTo>
                        <a:lnTo>
                          <a:pt x="9" y="634"/>
                        </a:lnTo>
                        <a:lnTo>
                          <a:pt x="14" y="648"/>
                        </a:lnTo>
                        <a:lnTo>
                          <a:pt x="20" y="662"/>
                        </a:lnTo>
                        <a:lnTo>
                          <a:pt x="28" y="676"/>
                        </a:lnTo>
                        <a:lnTo>
                          <a:pt x="36" y="689"/>
                        </a:lnTo>
                        <a:lnTo>
                          <a:pt x="44" y="701"/>
                        </a:lnTo>
                        <a:lnTo>
                          <a:pt x="54" y="713"/>
                        </a:lnTo>
                        <a:lnTo>
                          <a:pt x="42" y="743"/>
                        </a:lnTo>
                        <a:lnTo>
                          <a:pt x="33" y="775"/>
                        </a:lnTo>
                        <a:lnTo>
                          <a:pt x="31" y="807"/>
                        </a:lnTo>
                        <a:lnTo>
                          <a:pt x="33" y="840"/>
                        </a:lnTo>
                        <a:lnTo>
                          <a:pt x="37" y="857"/>
                        </a:lnTo>
                        <a:lnTo>
                          <a:pt x="42" y="873"/>
                        </a:lnTo>
                        <a:lnTo>
                          <a:pt x="47" y="889"/>
                        </a:lnTo>
                        <a:lnTo>
                          <a:pt x="55" y="905"/>
                        </a:lnTo>
                        <a:lnTo>
                          <a:pt x="63" y="920"/>
                        </a:lnTo>
                        <a:lnTo>
                          <a:pt x="74" y="934"/>
                        </a:lnTo>
                        <a:lnTo>
                          <a:pt x="85" y="947"/>
                        </a:lnTo>
                        <a:lnTo>
                          <a:pt x="97" y="960"/>
                        </a:lnTo>
                        <a:lnTo>
                          <a:pt x="97" y="964"/>
                        </a:lnTo>
                        <a:lnTo>
                          <a:pt x="98" y="968"/>
                        </a:lnTo>
                        <a:lnTo>
                          <a:pt x="98" y="971"/>
                        </a:lnTo>
                        <a:lnTo>
                          <a:pt x="98" y="976"/>
                        </a:lnTo>
                        <a:lnTo>
                          <a:pt x="101" y="992"/>
                        </a:lnTo>
                        <a:lnTo>
                          <a:pt x="108" y="1007"/>
                        </a:lnTo>
                        <a:lnTo>
                          <a:pt x="116" y="1023"/>
                        </a:lnTo>
                        <a:lnTo>
                          <a:pt x="127" y="1038"/>
                        </a:lnTo>
                        <a:lnTo>
                          <a:pt x="138" y="1053"/>
                        </a:lnTo>
                        <a:lnTo>
                          <a:pt x="152" y="1068"/>
                        </a:lnTo>
                        <a:lnTo>
                          <a:pt x="167" y="1082"/>
                        </a:lnTo>
                        <a:lnTo>
                          <a:pt x="182" y="1095"/>
                        </a:lnTo>
                        <a:lnTo>
                          <a:pt x="198" y="1108"/>
                        </a:lnTo>
                        <a:lnTo>
                          <a:pt x="215" y="1121"/>
                        </a:lnTo>
                        <a:lnTo>
                          <a:pt x="232" y="1132"/>
                        </a:lnTo>
                        <a:lnTo>
                          <a:pt x="249" y="1142"/>
                        </a:lnTo>
                        <a:lnTo>
                          <a:pt x="266" y="1151"/>
                        </a:lnTo>
                        <a:lnTo>
                          <a:pt x="282" y="1159"/>
                        </a:lnTo>
                        <a:lnTo>
                          <a:pt x="297" y="1166"/>
                        </a:lnTo>
                        <a:lnTo>
                          <a:pt x="312" y="1171"/>
                        </a:lnTo>
                        <a:lnTo>
                          <a:pt x="340" y="1237"/>
                        </a:lnTo>
                        <a:lnTo>
                          <a:pt x="365" y="1297"/>
                        </a:lnTo>
                        <a:lnTo>
                          <a:pt x="387" y="1352"/>
                        </a:lnTo>
                        <a:lnTo>
                          <a:pt x="405" y="1401"/>
                        </a:lnTo>
                        <a:lnTo>
                          <a:pt x="420" y="1443"/>
                        </a:lnTo>
                        <a:lnTo>
                          <a:pt x="433" y="1478"/>
                        </a:lnTo>
                        <a:lnTo>
                          <a:pt x="442" y="1506"/>
                        </a:lnTo>
                        <a:lnTo>
                          <a:pt x="448" y="1524"/>
                        </a:lnTo>
                        <a:lnTo>
                          <a:pt x="440" y="1541"/>
                        </a:lnTo>
                        <a:lnTo>
                          <a:pt x="430" y="1563"/>
                        </a:lnTo>
                        <a:lnTo>
                          <a:pt x="419" y="1591"/>
                        </a:lnTo>
                        <a:lnTo>
                          <a:pt x="410" y="1620"/>
                        </a:lnTo>
                        <a:lnTo>
                          <a:pt x="403" y="1651"/>
                        </a:lnTo>
                        <a:lnTo>
                          <a:pt x="400" y="1683"/>
                        </a:lnTo>
                        <a:lnTo>
                          <a:pt x="403" y="1713"/>
                        </a:lnTo>
                        <a:lnTo>
                          <a:pt x="412" y="1742"/>
                        </a:lnTo>
                        <a:lnTo>
                          <a:pt x="417" y="1751"/>
                        </a:lnTo>
                        <a:lnTo>
                          <a:pt x="423" y="1759"/>
                        </a:lnTo>
                        <a:lnTo>
                          <a:pt x="431" y="1768"/>
                        </a:lnTo>
                        <a:lnTo>
                          <a:pt x="441" y="1776"/>
                        </a:lnTo>
                        <a:lnTo>
                          <a:pt x="453" y="1784"/>
                        </a:lnTo>
                        <a:lnTo>
                          <a:pt x="468" y="1790"/>
                        </a:lnTo>
                        <a:lnTo>
                          <a:pt x="484" y="1796"/>
                        </a:lnTo>
                        <a:lnTo>
                          <a:pt x="503" y="1799"/>
                        </a:lnTo>
                        <a:lnTo>
                          <a:pt x="533" y="1800"/>
                        </a:lnTo>
                        <a:lnTo>
                          <a:pt x="562" y="1796"/>
                        </a:lnTo>
                        <a:lnTo>
                          <a:pt x="587" y="1787"/>
                        </a:lnTo>
                        <a:lnTo>
                          <a:pt x="612" y="1773"/>
                        </a:lnTo>
                        <a:lnTo>
                          <a:pt x="632" y="1756"/>
                        </a:lnTo>
                        <a:lnTo>
                          <a:pt x="652" y="1736"/>
                        </a:lnTo>
                        <a:lnTo>
                          <a:pt x="669" y="1714"/>
                        </a:lnTo>
                        <a:lnTo>
                          <a:pt x="684" y="1691"/>
                        </a:lnTo>
                        <a:lnTo>
                          <a:pt x="689" y="1708"/>
                        </a:lnTo>
                        <a:lnTo>
                          <a:pt x="694" y="1726"/>
                        </a:lnTo>
                        <a:lnTo>
                          <a:pt x="703" y="1741"/>
                        </a:lnTo>
                        <a:lnTo>
                          <a:pt x="713" y="1754"/>
                        </a:lnTo>
                        <a:lnTo>
                          <a:pt x="719" y="1761"/>
                        </a:lnTo>
                        <a:lnTo>
                          <a:pt x="727" y="1768"/>
                        </a:lnTo>
                        <a:lnTo>
                          <a:pt x="736" y="1775"/>
                        </a:lnTo>
                        <a:lnTo>
                          <a:pt x="747" y="1781"/>
                        </a:lnTo>
                        <a:lnTo>
                          <a:pt x="760" y="1787"/>
                        </a:lnTo>
                        <a:lnTo>
                          <a:pt x="774" y="1790"/>
                        </a:lnTo>
                        <a:lnTo>
                          <a:pt x="790" y="1792"/>
                        </a:lnTo>
                        <a:lnTo>
                          <a:pt x="807" y="1792"/>
                        </a:lnTo>
                        <a:lnTo>
                          <a:pt x="834" y="1788"/>
                        </a:lnTo>
                        <a:lnTo>
                          <a:pt x="858" y="1776"/>
                        </a:lnTo>
                        <a:lnTo>
                          <a:pt x="879" y="1760"/>
                        </a:lnTo>
                        <a:lnTo>
                          <a:pt x="897" y="1739"/>
                        </a:lnTo>
                        <a:lnTo>
                          <a:pt x="913" y="1715"/>
                        </a:lnTo>
                        <a:lnTo>
                          <a:pt x="927" y="1689"/>
                        </a:lnTo>
                        <a:lnTo>
                          <a:pt x="939" y="1661"/>
                        </a:lnTo>
                        <a:lnTo>
                          <a:pt x="948" y="1632"/>
                        </a:lnTo>
                        <a:lnTo>
                          <a:pt x="955" y="1651"/>
                        </a:lnTo>
                        <a:lnTo>
                          <a:pt x="963" y="1669"/>
                        </a:lnTo>
                        <a:lnTo>
                          <a:pt x="971" y="1686"/>
                        </a:lnTo>
                        <a:lnTo>
                          <a:pt x="981" y="1704"/>
                        </a:lnTo>
                        <a:lnTo>
                          <a:pt x="992" y="1720"/>
                        </a:lnTo>
                        <a:lnTo>
                          <a:pt x="1003" y="1734"/>
                        </a:lnTo>
                        <a:lnTo>
                          <a:pt x="1015" y="1746"/>
                        </a:lnTo>
                        <a:lnTo>
                          <a:pt x="1028" y="1758"/>
                        </a:lnTo>
                        <a:lnTo>
                          <a:pt x="1038" y="1764"/>
                        </a:lnTo>
                        <a:lnTo>
                          <a:pt x="1048" y="1768"/>
                        </a:lnTo>
                        <a:lnTo>
                          <a:pt x="1058" y="1773"/>
                        </a:lnTo>
                        <a:lnTo>
                          <a:pt x="1070" y="1775"/>
                        </a:lnTo>
                        <a:lnTo>
                          <a:pt x="1080" y="1776"/>
                        </a:lnTo>
                        <a:lnTo>
                          <a:pt x="1092" y="1776"/>
                        </a:lnTo>
                        <a:lnTo>
                          <a:pt x="1102" y="1776"/>
                        </a:lnTo>
                        <a:lnTo>
                          <a:pt x="1114" y="1774"/>
                        </a:lnTo>
                        <a:lnTo>
                          <a:pt x="1126" y="1770"/>
                        </a:lnTo>
                        <a:lnTo>
                          <a:pt x="1138" y="1766"/>
                        </a:lnTo>
                        <a:lnTo>
                          <a:pt x="1148" y="1760"/>
                        </a:lnTo>
                        <a:lnTo>
                          <a:pt x="1159" y="1753"/>
                        </a:lnTo>
                        <a:lnTo>
                          <a:pt x="1167" y="1746"/>
                        </a:lnTo>
                        <a:lnTo>
                          <a:pt x="1175" y="1737"/>
                        </a:lnTo>
                        <a:lnTo>
                          <a:pt x="1183" y="1728"/>
                        </a:lnTo>
                        <a:lnTo>
                          <a:pt x="1189" y="1717"/>
                        </a:lnTo>
                        <a:lnTo>
                          <a:pt x="1194" y="1704"/>
                        </a:lnTo>
                        <a:lnTo>
                          <a:pt x="1199" y="1689"/>
                        </a:lnTo>
                        <a:lnTo>
                          <a:pt x="1202" y="1673"/>
                        </a:lnTo>
                        <a:lnTo>
                          <a:pt x="1205" y="1656"/>
                        </a:lnTo>
                        <a:lnTo>
                          <a:pt x="1218" y="1661"/>
                        </a:lnTo>
                        <a:lnTo>
                          <a:pt x="1235" y="1666"/>
                        </a:lnTo>
                        <a:lnTo>
                          <a:pt x="1251" y="1669"/>
                        </a:lnTo>
                        <a:lnTo>
                          <a:pt x="1267" y="1671"/>
                        </a:lnTo>
                        <a:lnTo>
                          <a:pt x="1284" y="1671"/>
                        </a:lnTo>
                        <a:lnTo>
                          <a:pt x="1303" y="1670"/>
                        </a:lnTo>
                        <a:lnTo>
                          <a:pt x="1320" y="1667"/>
                        </a:lnTo>
                        <a:lnTo>
                          <a:pt x="1338" y="1661"/>
                        </a:lnTo>
                        <a:lnTo>
                          <a:pt x="1345" y="1658"/>
                        </a:lnTo>
                        <a:lnTo>
                          <a:pt x="1352" y="1653"/>
                        </a:lnTo>
                        <a:lnTo>
                          <a:pt x="1359" y="1648"/>
                        </a:lnTo>
                        <a:lnTo>
                          <a:pt x="1364" y="1644"/>
                        </a:lnTo>
                        <a:lnTo>
                          <a:pt x="1368" y="1638"/>
                        </a:lnTo>
                        <a:lnTo>
                          <a:pt x="1372" y="1631"/>
                        </a:lnTo>
                        <a:lnTo>
                          <a:pt x="1374" y="1624"/>
                        </a:lnTo>
                        <a:lnTo>
                          <a:pt x="1376" y="1617"/>
                        </a:lnTo>
                        <a:lnTo>
                          <a:pt x="1375" y="1593"/>
                        </a:lnTo>
                        <a:lnTo>
                          <a:pt x="1366" y="1567"/>
                        </a:lnTo>
                        <a:lnTo>
                          <a:pt x="1350" y="1540"/>
                        </a:lnTo>
                        <a:lnTo>
                          <a:pt x="1331" y="1514"/>
                        </a:lnTo>
                        <a:lnTo>
                          <a:pt x="1309" y="1489"/>
                        </a:lnTo>
                        <a:lnTo>
                          <a:pt x="1289" y="1468"/>
                        </a:lnTo>
                        <a:lnTo>
                          <a:pt x="1270" y="1450"/>
                        </a:lnTo>
                        <a:lnTo>
                          <a:pt x="1256" y="1438"/>
                        </a:lnTo>
                        <a:lnTo>
                          <a:pt x="1255" y="1438"/>
                        </a:lnTo>
                        <a:lnTo>
                          <a:pt x="1258" y="1400"/>
                        </a:lnTo>
                        <a:lnTo>
                          <a:pt x="1260" y="1352"/>
                        </a:lnTo>
                        <a:lnTo>
                          <a:pt x="1261" y="1297"/>
                        </a:lnTo>
                        <a:lnTo>
                          <a:pt x="1261" y="1233"/>
                        </a:lnTo>
                        <a:lnTo>
                          <a:pt x="1260" y="1227"/>
                        </a:lnTo>
                        <a:lnTo>
                          <a:pt x="1260" y="1220"/>
                        </a:lnTo>
                        <a:lnTo>
                          <a:pt x="1260" y="1214"/>
                        </a:lnTo>
                        <a:lnTo>
                          <a:pt x="1259" y="1208"/>
                        </a:lnTo>
                        <a:lnTo>
                          <a:pt x="1266" y="1206"/>
                        </a:lnTo>
                        <a:lnTo>
                          <a:pt x="1271" y="1203"/>
                        </a:lnTo>
                        <a:lnTo>
                          <a:pt x="1277" y="1199"/>
                        </a:lnTo>
                        <a:lnTo>
                          <a:pt x="1283" y="1196"/>
                        </a:lnTo>
                        <a:lnTo>
                          <a:pt x="1289" y="1191"/>
                        </a:lnTo>
                        <a:lnTo>
                          <a:pt x="1293" y="1186"/>
                        </a:lnTo>
                        <a:lnTo>
                          <a:pt x="1298" y="1182"/>
                        </a:lnTo>
                        <a:lnTo>
                          <a:pt x="1303" y="1176"/>
                        </a:lnTo>
                        <a:lnTo>
                          <a:pt x="1312" y="1161"/>
                        </a:lnTo>
                        <a:lnTo>
                          <a:pt x="1318" y="1144"/>
                        </a:lnTo>
                        <a:lnTo>
                          <a:pt x="1320" y="1128"/>
                        </a:lnTo>
                        <a:lnTo>
                          <a:pt x="1319" y="1109"/>
                        </a:lnTo>
                        <a:lnTo>
                          <a:pt x="1316" y="1101"/>
                        </a:lnTo>
                        <a:lnTo>
                          <a:pt x="1314" y="1092"/>
                        </a:lnTo>
                        <a:lnTo>
                          <a:pt x="1311" y="1084"/>
                        </a:lnTo>
                        <a:lnTo>
                          <a:pt x="1306" y="1077"/>
                        </a:lnTo>
                        <a:lnTo>
                          <a:pt x="1313" y="1063"/>
                        </a:lnTo>
                        <a:lnTo>
                          <a:pt x="1318" y="1048"/>
                        </a:lnTo>
                        <a:lnTo>
                          <a:pt x="1320" y="1032"/>
                        </a:lnTo>
                        <a:lnTo>
                          <a:pt x="1319" y="1016"/>
                        </a:lnTo>
                        <a:lnTo>
                          <a:pt x="1318" y="1008"/>
                        </a:lnTo>
                        <a:lnTo>
                          <a:pt x="1314" y="999"/>
                        </a:lnTo>
                        <a:lnTo>
                          <a:pt x="1311" y="992"/>
                        </a:lnTo>
                        <a:lnTo>
                          <a:pt x="1307" y="984"/>
                        </a:lnTo>
                        <a:lnTo>
                          <a:pt x="1301" y="977"/>
                        </a:lnTo>
                        <a:lnTo>
                          <a:pt x="1297" y="970"/>
                        </a:lnTo>
                        <a:lnTo>
                          <a:pt x="1290" y="963"/>
                        </a:lnTo>
                        <a:lnTo>
                          <a:pt x="1283" y="957"/>
                        </a:lnTo>
                        <a:lnTo>
                          <a:pt x="1275" y="953"/>
                        </a:lnTo>
                        <a:lnTo>
                          <a:pt x="1268" y="948"/>
                        </a:lnTo>
                        <a:lnTo>
                          <a:pt x="1260" y="946"/>
                        </a:lnTo>
                        <a:lnTo>
                          <a:pt x="1252" y="942"/>
                        </a:lnTo>
                        <a:lnTo>
                          <a:pt x="1243" y="941"/>
                        </a:lnTo>
                        <a:lnTo>
                          <a:pt x="1235" y="940"/>
                        </a:lnTo>
                        <a:lnTo>
                          <a:pt x="1225" y="940"/>
                        </a:lnTo>
                        <a:lnTo>
                          <a:pt x="1216" y="941"/>
                        </a:lnTo>
                        <a:lnTo>
                          <a:pt x="1210" y="942"/>
                        </a:lnTo>
                        <a:lnTo>
                          <a:pt x="1206" y="943"/>
                        </a:lnTo>
                        <a:lnTo>
                          <a:pt x="1201" y="946"/>
                        </a:lnTo>
                        <a:lnTo>
                          <a:pt x="1197" y="948"/>
                        </a:lnTo>
                        <a:lnTo>
                          <a:pt x="1193" y="950"/>
                        </a:lnTo>
                        <a:lnTo>
                          <a:pt x="1189" y="953"/>
                        </a:lnTo>
                        <a:lnTo>
                          <a:pt x="1185" y="955"/>
                        </a:lnTo>
                        <a:lnTo>
                          <a:pt x="1182" y="958"/>
                        </a:lnTo>
                        <a:lnTo>
                          <a:pt x="1177" y="948"/>
                        </a:lnTo>
                        <a:lnTo>
                          <a:pt x="1172" y="939"/>
                        </a:lnTo>
                        <a:lnTo>
                          <a:pt x="1168" y="928"/>
                        </a:lnTo>
                        <a:lnTo>
                          <a:pt x="1163" y="920"/>
                        </a:lnTo>
                        <a:lnTo>
                          <a:pt x="1159" y="911"/>
                        </a:lnTo>
                        <a:lnTo>
                          <a:pt x="1155" y="903"/>
                        </a:lnTo>
                        <a:lnTo>
                          <a:pt x="1151" y="896"/>
                        </a:lnTo>
                        <a:lnTo>
                          <a:pt x="1147" y="889"/>
                        </a:lnTo>
                        <a:lnTo>
                          <a:pt x="1165" y="883"/>
                        </a:lnTo>
                        <a:lnTo>
                          <a:pt x="1185" y="878"/>
                        </a:lnTo>
                        <a:lnTo>
                          <a:pt x="1207" y="870"/>
                        </a:lnTo>
                        <a:lnTo>
                          <a:pt x="1230" y="862"/>
                        </a:lnTo>
                        <a:lnTo>
                          <a:pt x="1254" y="851"/>
                        </a:lnTo>
                        <a:lnTo>
                          <a:pt x="1280" y="841"/>
                        </a:lnTo>
                        <a:lnTo>
                          <a:pt x="1304" y="828"/>
                        </a:lnTo>
                        <a:lnTo>
                          <a:pt x="1328" y="814"/>
                        </a:lnTo>
                        <a:lnTo>
                          <a:pt x="1350" y="799"/>
                        </a:lnTo>
                        <a:lnTo>
                          <a:pt x="1372" y="783"/>
                        </a:lnTo>
                        <a:lnTo>
                          <a:pt x="1390" y="766"/>
                        </a:lnTo>
                        <a:lnTo>
                          <a:pt x="1407" y="746"/>
                        </a:lnTo>
                        <a:lnTo>
                          <a:pt x="1420" y="726"/>
                        </a:lnTo>
                        <a:lnTo>
                          <a:pt x="1430" y="704"/>
                        </a:lnTo>
                        <a:lnTo>
                          <a:pt x="1436" y="680"/>
                        </a:lnTo>
                        <a:lnTo>
                          <a:pt x="1438" y="654"/>
                        </a:lnTo>
                        <a:lnTo>
                          <a:pt x="1436" y="636"/>
                        </a:lnTo>
                        <a:lnTo>
                          <a:pt x="1429" y="615"/>
                        </a:lnTo>
                        <a:lnTo>
                          <a:pt x="1418" y="594"/>
                        </a:lnTo>
                        <a:lnTo>
                          <a:pt x="1403" y="572"/>
                        </a:lnTo>
                        <a:lnTo>
                          <a:pt x="1385" y="551"/>
                        </a:lnTo>
                        <a:lnTo>
                          <a:pt x="1364" y="528"/>
                        </a:lnTo>
                        <a:lnTo>
                          <a:pt x="1338" y="504"/>
                        </a:lnTo>
                        <a:lnTo>
                          <a:pt x="1311" y="481"/>
                        </a:lnTo>
                        <a:lnTo>
                          <a:pt x="1281" y="458"/>
                        </a:lnTo>
                        <a:lnTo>
                          <a:pt x="1247" y="435"/>
                        </a:lnTo>
                        <a:lnTo>
                          <a:pt x="1212" y="412"/>
                        </a:lnTo>
                        <a:lnTo>
                          <a:pt x="1175" y="390"/>
                        </a:lnTo>
                        <a:lnTo>
                          <a:pt x="1136" y="370"/>
                        </a:lnTo>
                        <a:lnTo>
                          <a:pt x="1095" y="349"/>
                        </a:lnTo>
                        <a:lnTo>
                          <a:pt x="1053" y="331"/>
                        </a:lnTo>
                        <a:lnTo>
                          <a:pt x="1010" y="312"/>
                        </a:lnTo>
                        <a:close/>
                      </a:path>
                    </a:pathLst>
                  </a:custGeom>
                  <a:solidFill>
                    <a:srgbClr val="000000"/>
                  </a:solidFill>
                  <a:ln w="9525">
                    <a:noFill/>
                    <a:round/>
                    <a:headEnd/>
                    <a:tailEnd/>
                  </a:ln>
                </p:spPr>
                <p:txBody>
                  <a:bodyPr/>
                  <a:lstStyle/>
                  <a:p>
                    <a:endParaRPr lang="en-US"/>
                  </a:p>
                </p:txBody>
              </p:sp>
              <p:sp>
                <p:nvSpPr>
                  <p:cNvPr id="40013" name="Freeform 901"/>
                  <p:cNvSpPr>
                    <a:spLocks/>
                  </p:cNvSpPr>
                  <p:nvPr/>
                </p:nvSpPr>
                <p:spPr bwMode="auto">
                  <a:xfrm>
                    <a:off x="3836" y="3001"/>
                    <a:ext cx="662" cy="720"/>
                  </a:xfrm>
                  <a:custGeom>
                    <a:avLst/>
                    <a:gdLst>
                      <a:gd name="T0" fmla="*/ 1 w 1324"/>
                      <a:gd name="T1" fmla="*/ 1 h 1439"/>
                      <a:gd name="T2" fmla="*/ 1 w 1324"/>
                      <a:gd name="T3" fmla="*/ 1 h 1439"/>
                      <a:gd name="T4" fmla="*/ 1 w 1324"/>
                      <a:gd name="T5" fmla="*/ 1 h 1439"/>
                      <a:gd name="T6" fmla="*/ 1 w 1324"/>
                      <a:gd name="T7" fmla="*/ 1 h 1439"/>
                      <a:gd name="T8" fmla="*/ 1 w 1324"/>
                      <a:gd name="T9" fmla="*/ 1 h 1439"/>
                      <a:gd name="T10" fmla="*/ 1 w 1324"/>
                      <a:gd name="T11" fmla="*/ 1 h 1439"/>
                      <a:gd name="T12" fmla="*/ 1 w 1324"/>
                      <a:gd name="T13" fmla="*/ 1 h 1439"/>
                      <a:gd name="T14" fmla="*/ 1 w 1324"/>
                      <a:gd name="T15" fmla="*/ 1 h 1439"/>
                      <a:gd name="T16" fmla="*/ 1 w 1324"/>
                      <a:gd name="T17" fmla="*/ 1 h 1439"/>
                      <a:gd name="T18" fmla="*/ 1 w 1324"/>
                      <a:gd name="T19" fmla="*/ 1 h 1439"/>
                      <a:gd name="T20" fmla="*/ 1 w 1324"/>
                      <a:gd name="T21" fmla="*/ 1 h 1439"/>
                      <a:gd name="T22" fmla="*/ 1 w 1324"/>
                      <a:gd name="T23" fmla="*/ 1 h 1439"/>
                      <a:gd name="T24" fmla="*/ 1 w 1324"/>
                      <a:gd name="T25" fmla="*/ 1 h 1439"/>
                      <a:gd name="T26" fmla="*/ 1 w 1324"/>
                      <a:gd name="T27" fmla="*/ 1 h 1439"/>
                      <a:gd name="T28" fmla="*/ 1 w 1324"/>
                      <a:gd name="T29" fmla="*/ 1 h 1439"/>
                      <a:gd name="T30" fmla="*/ 1 w 1324"/>
                      <a:gd name="T31" fmla="*/ 1 h 1439"/>
                      <a:gd name="T32" fmla="*/ 1 w 1324"/>
                      <a:gd name="T33" fmla="*/ 1 h 1439"/>
                      <a:gd name="T34" fmla="*/ 1 w 1324"/>
                      <a:gd name="T35" fmla="*/ 1 h 1439"/>
                      <a:gd name="T36" fmla="*/ 1 w 1324"/>
                      <a:gd name="T37" fmla="*/ 1 h 1439"/>
                      <a:gd name="T38" fmla="*/ 1 w 1324"/>
                      <a:gd name="T39" fmla="*/ 1 h 1439"/>
                      <a:gd name="T40" fmla="*/ 1 w 1324"/>
                      <a:gd name="T41" fmla="*/ 1 h 1439"/>
                      <a:gd name="T42" fmla="*/ 0 w 1324"/>
                      <a:gd name="T43" fmla="*/ 1 h 1439"/>
                      <a:gd name="T44" fmla="*/ 1 w 1324"/>
                      <a:gd name="T45" fmla="*/ 1 h 1439"/>
                      <a:gd name="T46" fmla="*/ 1 w 1324"/>
                      <a:gd name="T47" fmla="*/ 1 h 1439"/>
                      <a:gd name="T48" fmla="*/ 1 w 1324"/>
                      <a:gd name="T49" fmla="*/ 1 h 1439"/>
                      <a:gd name="T50" fmla="*/ 1 w 1324"/>
                      <a:gd name="T51" fmla="*/ 1 h 1439"/>
                      <a:gd name="T52" fmla="*/ 1 w 1324"/>
                      <a:gd name="T53" fmla="*/ 1 h 1439"/>
                      <a:gd name="T54" fmla="*/ 1 w 1324"/>
                      <a:gd name="T55" fmla="*/ 1 h 1439"/>
                      <a:gd name="T56" fmla="*/ 1 w 1324"/>
                      <a:gd name="T57" fmla="*/ 1 h 1439"/>
                      <a:gd name="T58" fmla="*/ 1 w 1324"/>
                      <a:gd name="T59" fmla="*/ 1 h 1439"/>
                      <a:gd name="T60" fmla="*/ 1 w 1324"/>
                      <a:gd name="T61" fmla="*/ 1 h 1439"/>
                      <a:gd name="T62" fmla="*/ 1 w 1324"/>
                      <a:gd name="T63" fmla="*/ 1 h 1439"/>
                      <a:gd name="T64" fmla="*/ 1 w 1324"/>
                      <a:gd name="T65" fmla="*/ 1 h 1439"/>
                      <a:gd name="T66" fmla="*/ 1 w 1324"/>
                      <a:gd name="T67" fmla="*/ 1 h 1439"/>
                      <a:gd name="T68" fmla="*/ 1 w 1324"/>
                      <a:gd name="T69" fmla="*/ 1 h 1439"/>
                      <a:gd name="T70" fmla="*/ 1 w 1324"/>
                      <a:gd name="T71" fmla="*/ 1 h 1439"/>
                      <a:gd name="T72" fmla="*/ 1 w 1324"/>
                      <a:gd name="T73" fmla="*/ 1 h 1439"/>
                      <a:gd name="T74" fmla="*/ 1 w 1324"/>
                      <a:gd name="T75" fmla="*/ 1 h 1439"/>
                      <a:gd name="T76" fmla="*/ 1 w 1324"/>
                      <a:gd name="T77" fmla="*/ 1 h 1439"/>
                      <a:gd name="T78" fmla="*/ 1 w 1324"/>
                      <a:gd name="T79" fmla="*/ 1 h 1439"/>
                      <a:gd name="T80" fmla="*/ 1 w 1324"/>
                      <a:gd name="T81" fmla="*/ 1 h 1439"/>
                      <a:gd name="T82" fmla="*/ 1 w 1324"/>
                      <a:gd name="T83" fmla="*/ 1 h 1439"/>
                      <a:gd name="T84" fmla="*/ 1 w 1324"/>
                      <a:gd name="T85" fmla="*/ 1 h 1439"/>
                      <a:gd name="T86" fmla="*/ 1 w 1324"/>
                      <a:gd name="T87" fmla="*/ 1 h 1439"/>
                      <a:gd name="T88" fmla="*/ 1 w 1324"/>
                      <a:gd name="T89" fmla="*/ 1 h 1439"/>
                      <a:gd name="T90" fmla="*/ 1 w 1324"/>
                      <a:gd name="T91" fmla="*/ 1 h 1439"/>
                      <a:gd name="T92" fmla="*/ 1 w 1324"/>
                      <a:gd name="T93" fmla="*/ 1 h 1439"/>
                      <a:gd name="T94" fmla="*/ 1 w 1324"/>
                      <a:gd name="T95" fmla="*/ 1 h 1439"/>
                      <a:gd name="T96" fmla="*/ 1 w 1324"/>
                      <a:gd name="T97" fmla="*/ 1 h 1439"/>
                      <a:gd name="T98" fmla="*/ 1 w 1324"/>
                      <a:gd name="T99" fmla="*/ 1 h 1439"/>
                      <a:gd name="T100" fmla="*/ 1 w 1324"/>
                      <a:gd name="T101" fmla="*/ 1 h 1439"/>
                      <a:gd name="T102" fmla="*/ 1 w 1324"/>
                      <a:gd name="T103" fmla="*/ 1 h 1439"/>
                      <a:gd name="T104" fmla="*/ 1 w 1324"/>
                      <a:gd name="T105" fmla="*/ 1 h 1439"/>
                      <a:gd name="T106" fmla="*/ 1 w 1324"/>
                      <a:gd name="T107" fmla="*/ 1 h 1439"/>
                      <a:gd name="T108" fmla="*/ 1 w 1324"/>
                      <a:gd name="T109" fmla="*/ 1 h 1439"/>
                      <a:gd name="T110" fmla="*/ 1 w 1324"/>
                      <a:gd name="T111" fmla="*/ 1 h 1439"/>
                      <a:gd name="T112" fmla="*/ 1 w 1324"/>
                      <a:gd name="T113" fmla="*/ 1 h 1439"/>
                      <a:gd name="T114" fmla="*/ 1 w 1324"/>
                      <a:gd name="T115" fmla="*/ 1 h 1439"/>
                      <a:gd name="T116" fmla="*/ 1 w 1324"/>
                      <a:gd name="T117" fmla="*/ 1 h 1439"/>
                      <a:gd name="T118" fmla="*/ 1 w 1324"/>
                      <a:gd name="T119" fmla="*/ 1 h 1439"/>
                      <a:gd name="T120" fmla="*/ 1 w 1324"/>
                      <a:gd name="T121" fmla="*/ 1 h 1439"/>
                      <a:gd name="T122" fmla="*/ 1 w 1324"/>
                      <a:gd name="T123" fmla="*/ 1 h 14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24"/>
                      <a:gd name="T187" fmla="*/ 0 h 1439"/>
                      <a:gd name="T188" fmla="*/ 1324 w 1324"/>
                      <a:gd name="T189" fmla="*/ 1439 h 143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24" h="1439">
                        <a:moveTo>
                          <a:pt x="900" y="294"/>
                        </a:moveTo>
                        <a:lnTo>
                          <a:pt x="862" y="281"/>
                        </a:lnTo>
                        <a:lnTo>
                          <a:pt x="887" y="249"/>
                        </a:lnTo>
                        <a:lnTo>
                          <a:pt x="897" y="237"/>
                        </a:lnTo>
                        <a:lnTo>
                          <a:pt x="905" y="223"/>
                        </a:lnTo>
                        <a:lnTo>
                          <a:pt x="912" y="208"/>
                        </a:lnTo>
                        <a:lnTo>
                          <a:pt x="916" y="193"/>
                        </a:lnTo>
                        <a:lnTo>
                          <a:pt x="920" y="178"/>
                        </a:lnTo>
                        <a:lnTo>
                          <a:pt x="922" y="163"/>
                        </a:lnTo>
                        <a:lnTo>
                          <a:pt x="922" y="147"/>
                        </a:lnTo>
                        <a:lnTo>
                          <a:pt x="920" y="131"/>
                        </a:lnTo>
                        <a:lnTo>
                          <a:pt x="916" y="116"/>
                        </a:lnTo>
                        <a:lnTo>
                          <a:pt x="913" y="101"/>
                        </a:lnTo>
                        <a:lnTo>
                          <a:pt x="907" y="87"/>
                        </a:lnTo>
                        <a:lnTo>
                          <a:pt x="900" y="73"/>
                        </a:lnTo>
                        <a:lnTo>
                          <a:pt x="891" y="62"/>
                        </a:lnTo>
                        <a:lnTo>
                          <a:pt x="882" y="50"/>
                        </a:lnTo>
                        <a:lnTo>
                          <a:pt x="870" y="39"/>
                        </a:lnTo>
                        <a:lnTo>
                          <a:pt x="859" y="29"/>
                        </a:lnTo>
                        <a:lnTo>
                          <a:pt x="846" y="21"/>
                        </a:lnTo>
                        <a:lnTo>
                          <a:pt x="832" y="14"/>
                        </a:lnTo>
                        <a:lnTo>
                          <a:pt x="818" y="9"/>
                        </a:lnTo>
                        <a:lnTo>
                          <a:pt x="804" y="4"/>
                        </a:lnTo>
                        <a:lnTo>
                          <a:pt x="790" y="1"/>
                        </a:lnTo>
                        <a:lnTo>
                          <a:pt x="775" y="0"/>
                        </a:lnTo>
                        <a:lnTo>
                          <a:pt x="758" y="0"/>
                        </a:lnTo>
                        <a:lnTo>
                          <a:pt x="743" y="2"/>
                        </a:lnTo>
                        <a:lnTo>
                          <a:pt x="726" y="5"/>
                        </a:lnTo>
                        <a:lnTo>
                          <a:pt x="710" y="11"/>
                        </a:lnTo>
                        <a:lnTo>
                          <a:pt x="694" y="18"/>
                        </a:lnTo>
                        <a:lnTo>
                          <a:pt x="680" y="27"/>
                        </a:lnTo>
                        <a:lnTo>
                          <a:pt x="666" y="38"/>
                        </a:lnTo>
                        <a:lnTo>
                          <a:pt x="654" y="50"/>
                        </a:lnTo>
                        <a:lnTo>
                          <a:pt x="642" y="64"/>
                        </a:lnTo>
                        <a:lnTo>
                          <a:pt x="633" y="79"/>
                        </a:lnTo>
                        <a:lnTo>
                          <a:pt x="612" y="116"/>
                        </a:lnTo>
                        <a:lnTo>
                          <a:pt x="586" y="82"/>
                        </a:lnTo>
                        <a:lnTo>
                          <a:pt x="572" y="67"/>
                        </a:lnTo>
                        <a:lnTo>
                          <a:pt x="557" y="55"/>
                        </a:lnTo>
                        <a:lnTo>
                          <a:pt x="540" y="44"/>
                        </a:lnTo>
                        <a:lnTo>
                          <a:pt x="521" y="35"/>
                        </a:lnTo>
                        <a:lnTo>
                          <a:pt x="503" y="29"/>
                        </a:lnTo>
                        <a:lnTo>
                          <a:pt x="483" y="26"/>
                        </a:lnTo>
                        <a:lnTo>
                          <a:pt x="464" y="26"/>
                        </a:lnTo>
                        <a:lnTo>
                          <a:pt x="443" y="27"/>
                        </a:lnTo>
                        <a:lnTo>
                          <a:pt x="421" y="32"/>
                        </a:lnTo>
                        <a:lnTo>
                          <a:pt x="401" y="40"/>
                        </a:lnTo>
                        <a:lnTo>
                          <a:pt x="382" y="50"/>
                        </a:lnTo>
                        <a:lnTo>
                          <a:pt x="366" y="64"/>
                        </a:lnTo>
                        <a:lnTo>
                          <a:pt x="350" y="79"/>
                        </a:lnTo>
                        <a:lnTo>
                          <a:pt x="337" y="96"/>
                        </a:lnTo>
                        <a:lnTo>
                          <a:pt x="327" y="115"/>
                        </a:lnTo>
                        <a:lnTo>
                          <a:pt x="319" y="135"/>
                        </a:lnTo>
                        <a:lnTo>
                          <a:pt x="310" y="165"/>
                        </a:lnTo>
                        <a:lnTo>
                          <a:pt x="282" y="154"/>
                        </a:lnTo>
                        <a:lnTo>
                          <a:pt x="272" y="150"/>
                        </a:lnTo>
                        <a:lnTo>
                          <a:pt x="262" y="148"/>
                        </a:lnTo>
                        <a:lnTo>
                          <a:pt x="253" y="147"/>
                        </a:lnTo>
                        <a:lnTo>
                          <a:pt x="244" y="145"/>
                        </a:lnTo>
                        <a:lnTo>
                          <a:pt x="233" y="145"/>
                        </a:lnTo>
                        <a:lnTo>
                          <a:pt x="224" y="145"/>
                        </a:lnTo>
                        <a:lnTo>
                          <a:pt x="214" y="146"/>
                        </a:lnTo>
                        <a:lnTo>
                          <a:pt x="205" y="147"/>
                        </a:lnTo>
                        <a:lnTo>
                          <a:pt x="190" y="150"/>
                        </a:lnTo>
                        <a:lnTo>
                          <a:pt x="176" y="154"/>
                        </a:lnTo>
                        <a:lnTo>
                          <a:pt x="162" y="160"/>
                        </a:lnTo>
                        <a:lnTo>
                          <a:pt x="148" y="167"/>
                        </a:lnTo>
                        <a:lnTo>
                          <a:pt x="135" y="176"/>
                        </a:lnTo>
                        <a:lnTo>
                          <a:pt x="124" y="185"/>
                        </a:lnTo>
                        <a:lnTo>
                          <a:pt x="114" y="197"/>
                        </a:lnTo>
                        <a:lnTo>
                          <a:pt x="103" y="208"/>
                        </a:lnTo>
                        <a:lnTo>
                          <a:pt x="88" y="233"/>
                        </a:lnTo>
                        <a:lnTo>
                          <a:pt x="78" y="262"/>
                        </a:lnTo>
                        <a:lnTo>
                          <a:pt x="74" y="292"/>
                        </a:lnTo>
                        <a:lnTo>
                          <a:pt x="76" y="322"/>
                        </a:lnTo>
                        <a:lnTo>
                          <a:pt x="77" y="329"/>
                        </a:lnTo>
                        <a:lnTo>
                          <a:pt x="78" y="336"/>
                        </a:lnTo>
                        <a:lnTo>
                          <a:pt x="80" y="343"/>
                        </a:lnTo>
                        <a:lnTo>
                          <a:pt x="82" y="350"/>
                        </a:lnTo>
                        <a:lnTo>
                          <a:pt x="90" y="372"/>
                        </a:lnTo>
                        <a:lnTo>
                          <a:pt x="71" y="384"/>
                        </a:lnTo>
                        <a:lnTo>
                          <a:pt x="52" y="398"/>
                        </a:lnTo>
                        <a:lnTo>
                          <a:pt x="38" y="413"/>
                        </a:lnTo>
                        <a:lnTo>
                          <a:pt x="25" y="430"/>
                        </a:lnTo>
                        <a:lnTo>
                          <a:pt x="14" y="450"/>
                        </a:lnTo>
                        <a:lnTo>
                          <a:pt x="6" y="471"/>
                        </a:lnTo>
                        <a:lnTo>
                          <a:pt x="2" y="493"/>
                        </a:lnTo>
                        <a:lnTo>
                          <a:pt x="0" y="514"/>
                        </a:lnTo>
                        <a:lnTo>
                          <a:pt x="2" y="537"/>
                        </a:lnTo>
                        <a:lnTo>
                          <a:pt x="4" y="550"/>
                        </a:lnTo>
                        <a:lnTo>
                          <a:pt x="9" y="563"/>
                        </a:lnTo>
                        <a:lnTo>
                          <a:pt x="13" y="576"/>
                        </a:lnTo>
                        <a:lnTo>
                          <a:pt x="19" y="587"/>
                        </a:lnTo>
                        <a:lnTo>
                          <a:pt x="26" y="599"/>
                        </a:lnTo>
                        <a:lnTo>
                          <a:pt x="34" y="609"/>
                        </a:lnTo>
                        <a:lnTo>
                          <a:pt x="42" y="619"/>
                        </a:lnTo>
                        <a:lnTo>
                          <a:pt x="52" y="628"/>
                        </a:lnTo>
                        <a:lnTo>
                          <a:pt x="71" y="646"/>
                        </a:lnTo>
                        <a:lnTo>
                          <a:pt x="57" y="667"/>
                        </a:lnTo>
                        <a:lnTo>
                          <a:pt x="44" y="692"/>
                        </a:lnTo>
                        <a:lnTo>
                          <a:pt x="35" y="718"/>
                        </a:lnTo>
                        <a:lnTo>
                          <a:pt x="32" y="746"/>
                        </a:lnTo>
                        <a:lnTo>
                          <a:pt x="34" y="774"/>
                        </a:lnTo>
                        <a:lnTo>
                          <a:pt x="36" y="787"/>
                        </a:lnTo>
                        <a:lnTo>
                          <a:pt x="40" y="800"/>
                        </a:lnTo>
                        <a:lnTo>
                          <a:pt x="46" y="813"/>
                        </a:lnTo>
                        <a:lnTo>
                          <a:pt x="51" y="824"/>
                        </a:lnTo>
                        <a:lnTo>
                          <a:pt x="58" y="836"/>
                        </a:lnTo>
                        <a:lnTo>
                          <a:pt x="66" y="847"/>
                        </a:lnTo>
                        <a:lnTo>
                          <a:pt x="76" y="858"/>
                        </a:lnTo>
                        <a:lnTo>
                          <a:pt x="86" y="867"/>
                        </a:lnTo>
                        <a:lnTo>
                          <a:pt x="96" y="875"/>
                        </a:lnTo>
                        <a:lnTo>
                          <a:pt x="96" y="889"/>
                        </a:lnTo>
                        <a:lnTo>
                          <a:pt x="96" y="893"/>
                        </a:lnTo>
                        <a:lnTo>
                          <a:pt x="97" y="899"/>
                        </a:lnTo>
                        <a:lnTo>
                          <a:pt x="97" y="904"/>
                        </a:lnTo>
                        <a:lnTo>
                          <a:pt x="97" y="908"/>
                        </a:lnTo>
                        <a:lnTo>
                          <a:pt x="101" y="920"/>
                        </a:lnTo>
                        <a:lnTo>
                          <a:pt x="105" y="930"/>
                        </a:lnTo>
                        <a:lnTo>
                          <a:pt x="112" y="943"/>
                        </a:lnTo>
                        <a:lnTo>
                          <a:pt x="122" y="954"/>
                        </a:lnTo>
                        <a:lnTo>
                          <a:pt x="132" y="966"/>
                        </a:lnTo>
                        <a:lnTo>
                          <a:pt x="143" y="978"/>
                        </a:lnTo>
                        <a:lnTo>
                          <a:pt x="156" y="989"/>
                        </a:lnTo>
                        <a:lnTo>
                          <a:pt x="170" y="1001"/>
                        </a:lnTo>
                        <a:lnTo>
                          <a:pt x="185" y="1011"/>
                        </a:lnTo>
                        <a:lnTo>
                          <a:pt x="200" y="1021"/>
                        </a:lnTo>
                        <a:lnTo>
                          <a:pt x="215" y="1031"/>
                        </a:lnTo>
                        <a:lnTo>
                          <a:pt x="230" y="1040"/>
                        </a:lnTo>
                        <a:lnTo>
                          <a:pt x="244" y="1047"/>
                        </a:lnTo>
                        <a:lnTo>
                          <a:pt x="259" y="1054"/>
                        </a:lnTo>
                        <a:lnTo>
                          <a:pt x="271" y="1059"/>
                        </a:lnTo>
                        <a:lnTo>
                          <a:pt x="284" y="1063"/>
                        </a:lnTo>
                        <a:lnTo>
                          <a:pt x="298" y="1066"/>
                        </a:lnTo>
                        <a:lnTo>
                          <a:pt x="302" y="1079"/>
                        </a:lnTo>
                        <a:lnTo>
                          <a:pt x="330" y="1143"/>
                        </a:lnTo>
                        <a:lnTo>
                          <a:pt x="355" y="1202"/>
                        </a:lnTo>
                        <a:lnTo>
                          <a:pt x="377" y="1257"/>
                        </a:lnTo>
                        <a:lnTo>
                          <a:pt x="396" y="1307"/>
                        </a:lnTo>
                        <a:lnTo>
                          <a:pt x="412" y="1350"/>
                        </a:lnTo>
                        <a:lnTo>
                          <a:pt x="426" y="1386"/>
                        </a:lnTo>
                        <a:lnTo>
                          <a:pt x="436" y="1416"/>
                        </a:lnTo>
                        <a:lnTo>
                          <a:pt x="443" y="1439"/>
                        </a:lnTo>
                        <a:lnTo>
                          <a:pt x="1140" y="1397"/>
                        </a:lnTo>
                        <a:lnTo>
                          <a:pt x="1142" y="1362"/>
                        </a:lnTo>
                        <a:lnTo>
                          <a:pt x="1145" y="1313"/>
                        </a:lnTo>
                        <a:lnTo>
                          <a:pt x="1146" y="1251"/>
                        </a:lnTo>
                        <a:lnTo>
                          <a:pt x="1146" y="1176"/>
                        </a:lnTo>
                        <a:lnTo>
                          <a:pt x="1145" y="1165"/>
                        </a:lnTo>
                        <a:lnTo>
                          <a:pt x="1144" y="1154"/>
                        </a:lnTo>
                        <a:lnTo>
                          <a:pt x="1143" y="1142"/>
                        </a:lnTo>
                        <a:lnTo>
                          <a:pt x="1142" y="1131"/>
                        </a:lnTo>
                        <a:lnTo>
                          <a:pt x="1136" y="1095"/>
                        </a:lnTo>
                        <a:lnTo>
                          <a:pt x="1172" y="1097"/>
                        </a:lnTo>
                        <a:lnTo>
                          <a:pt x="1179" y="1097"/>
                        </a:lnTo>
                        <a:lnTo>
                          <a:pt x="1186" y="1095"/>
                        </a:lnTo>
                        <a:lnTo>
                          <a:pt x="1193" y="1092"/>
                        </a:lnTo>
                        <a:lnTo>
                          <a:pt x="1197" y="1087"/>
                        </a:lnTo>
                        <a:lnTo>
                          <a:pt x="1201" y="1081"/>
                        </a:lnTo>
                        <a:lnTo>
                          <a:pt x="1204" y="1074"/>
                        </a:lnTo>
                        <a:lnTo>
                          <a:pt x="1205" y="1067"/>
                        </a:lnTo>
                        <a:lnTo>
                          <a:pt x="1205" y="1060"/>
                        </a:lnTo>
                        <a:lnTo>
                          <a:pt x="1204" y="1059"/>
                        </a:lnTo>
                        <a:lnTo>
                          <a:pt x="1204" y="1058"/>
                        </a:lnTo>
                        <a:lnTo>
                          <a:pt x="1204" y="1057"/>
                        </a:lnTo>
                        <a:lnTo>
                          <a:pt x="1204" y="1056"/>
                        </a:lnTo>
                        <a:lnTo>
                          <a:pt x="1202" y="1058"/>
                        </a:lnTo>
                        <a:lnTo>
                          <a:pt x="1199" y="1060"/>
                        </a:lnTo>
                        <a:lnTo>
                          <a:pt x="1196" y="1062"/>
                        </a:lnTo>
                        <a:lnTo>
                          <a:pt x="1194" y="1062"/>
                        </a:lnTo>
                        <a:lnTo>
                          <a:pt x="1185" y="1060"/>
                        </a:lnTo>
                        <a:lnTo>
                          <a:pt x="1176" y="1055"/>
                        </a:lnTo>
                        <a:lnTo>
                          <a:pt x="1170" y="1044"/>
                        </a:lnTo>
                        <a:lnTo>
                          <a:pt x="1166" y="1031"/>
                        </a:lnTo>
                        <a:lnTo>
                          <a:pt x="1166" y="1017"/>
                        </a:lnTo>
                        <a:lnTo>
                          <a:pt x="1168" y="1004"/>
                        </a:lnTo>
                        <a:lnTo>
                          <a:pt x="1175" y="996"/>
                        </a:lnTo>
                        <a:lnTo>
                          <a:pt x="1183" y="991"/>
                        </a:lnTo>
                        <a:lnTo>
                          <a:pt x="1186" y="991"/>
                        </a:lnTo>
                        <a:lnTo>
                          <a:pt x="1189" y="993"/>
                        </a:lnTo>
                        <a:lnTo>
                          <a:pt x="1193" y="994"/>
                        </a:lnTo>
                        <a:lnTo>
                          <a:pt x="1195" y="995"/>
                        </a:lnTo>
                        <a:lnTo>
                          <a:pt x="1199" y="989"/>
                        </a:lnTo>
                        <a:lnTo>
                          <a:pt x="1203" y="982"/>
                        </a:lnTo>
                        <a:lnTo>
                          <a:pt x="1205" y="975"/>
                        </a:lnTo>
                        <a:lnTo>
                          <a:pt x="1204" y="967"/>
                        </a:lnTo>
                        <a:lnTo>
                          <a:pt x="1203" y="960"/>
                        </a:lnTo>
                        <a:lnTo>
                          <a:pt x="1199" y="954"/>
                        </a:lnTo>
                        <a:lnTo>
                          <a:pt x="1196" y="950"/>
                        </a:lnTo>
                        <a:lnTo>
                          <a:pt x="1191" y="945"/>
                        </a:lnTo>
                        <a:lnTo>
                          <a:pt x="1186" y="942"/>
                        </a:lnTo>
                        <a:lnTo>
                          <a:pt x="1180" y="941"/>
                        </a:lnTo>
                        <a:lnTo>
                          <a:pt x="1174" y="940"/>
                        </a:lnTo>
                        <a:lnTo>
                          <a:pt x="1168" y="940"/>
                        </a:lnTo>
                        <a:lnTo>
                          <a:pt x="1165" y="942"/>
                        </a:lnTo>
                        <a:lnTo>
                          <a:pt x="1160" y="945"/>
                        </a:lnTo>
                        <a:lnTo>
                          <a:pt x="1157" y="950"/>
                        </a:lnTo>
                        <a:lnTo>
                          <a:pt x="1152" y="954"/>
                        </a:lnTo>
                        <a:lnTo>
                          <a:pt x="1149" y="959"/>
                        </a:lnTo>
                        <a:lnTo>
                          <a:pt x="1144" y="964"/>
                        </a:lnTo>
                        <a:lnTo>
                          <a:pt x="1138" y="969"/>
                        </a:lnTo>
                        <a:lnTo>
                          <a:pt x="1133" y="974"/>
                        </a:lnTo>
                        <a:lnTo>
                          <a:pt x="1104" y="996"/>
                        </a:lnTo>
                        <a:lnTo>
                          <a:pt x="1089" y="963"/>
                        </a:lnTo>
                        <a:lnTo>
                          <a:pt x="1076" y="935"/>
                        </a:lnTo>
                        <a:lnTo>
                          <a:pt x="1065" y="908"/>
                        </a:lnTo>
                        <a:lnTo>
                          <a:pt x="1053" y="885"/>
                        </a:lnTo>
                        <a:lnTo>
                          <a:pt x="1044" y="866"/>
                        </a:lnTo>
                        <a:lnTo>
                          <a:pt x="1035" y="850"/>
                        </a:lnTo>
                        <a:lnTo>
                          <a:pt x="1028" y="837"/>
                        </a:lnTo>
                        <a:lnTo>
                          <a:pt x="1023" y="830"/>
                        </a:lnTo>
                        <a:lnTo>
                          <a:pt x="1022" y="827"/>
                        </a:lnTo>
                        <a:lnTo>
                          <a:pt x="1019" y="821"/>
                        </a:lnTo>
                        <a:lnTo>
                          <a:pt x="1012" y="809"/>
                        </a:lnTo>
                        <a:lnTo>
                          <a:pt x="1005" y="798"/>
                        </a:lnTo>
                        <a:lnTo>
                          <a:pt x="1001" y="792"/>
                        </a:lnTo>
                        <a:lnTo>
                          <a:pt x="1041" y="784"/>
                        </a:lnTo>
                        <a:lnTo>
                          <a:pt x="1057" y="781"/>
                        </a:lnTo>
                        <a:lnTo>
                          <a:pt x="1075" y="775"/>
                        </a:lnTo>
                        <a:lnTo>
                          <a:pt x="1096" y="769"/>
                        </a:lnTo>
                        <a:lnTo>
                          <a:pt x="1119" y="762"/>
                        </a:lnTo>
                        <a:lnTo>
                          <a:pt x="1142" y="754"/>
                        </a:lnTo>
                        <a:lnTo>
                          <a:pt x="1166" y="745"/>
                        </a:lnTo>
                        <a:lnTo>
                          <a:pt x="1189" y="734"/>
                        </a:lnTo>
                        <a:lnTo>
                          <a:pt x="1213" y="723"/>
                        </a:lnTo>
                        <a:lnTo>
                          <a:pt x="1235" y="710"/>
                        </a:lnTo>
                        <a:lnTo>
                          <a:pt x="1256" y="696"/>
                        </a:lnTo>
                        <a:lnTo>
                          <a:pt x="1275" y="683"/>
                        </a:lnTo>
                        <a:lnTo>
                          <a:pt x="1292" y="668"/>
                        </a:lnTo>
                        <a:lnTo>
                          <a:pt x="1305" y="652"/>
                        </a:lnTo>
                        <a:lnTo>
                          <a:pt x="1316" y="634"/>
                        </a:lnTo>
                        <a:lnTo>
                          <a:pt x="1322" y="616"/>
                        </a:lnTo>
                        <a:lnTo>
                          <a:pt x="1324" y="597"/>
                        </a:lnTo>
                        <a:lnTo>
                          <a:pt x="1322" y="586"/>
                        </a:lnTo>
                        <a:lnTo>
                          <a:pt x="1316" y="571"/>
                        </a:lnTo>
                        <a:lnTo>
                          <a:pt x="1305" y="556"/>
                        </a:lnTo>
                        <a:lnTo>
                          <a:pt x="1293" y="539"/>
                        </a:lnTo>
                        <a:lnTo>
                          <a:pt x="1275" y="520"/>
                        </a:lnTo>
                        <a:lnTo>
                          <a:pt x="1256" y="501"/>
                        </a:lnTo>
                        <a:lnTo>
                          <a:pt x="1233" y="480"/>
                        </a:lnTo>
                        <a:lnTo>
                          <a:pt x="1206" y="459"/>
                        </a:lnTo>
                        <a:lnTo>
                          <a:pt x="1176" y="437"/>
                        </a:lnTo>
                        <a:lnTo>
                          <a:pt x="1144" y="415"/>
                        </a:lnTo>
                        <a:lnTo>
                          <a:pt x="1110" y="395"/>
                        </a:lnTo>
                        <a:lnTo>
                          <a:pt x="1073" y="373"/>
                        </a:lnTo>
                        <a:lnTo>
                          <a:pt x="1032" y="352"/>
                        </a:lnTo>
                        <a:lnTo>
                          <a:pt x="991" y="331"/>
                        </a:lnTo>
                        <a:lnTo>
                          <a:pt x="946" y="313"/>
                        </a:lnTo>
                        <a:lnTo>
                          <a:pt x="900" y="294"/>
                        </a:lnTo>
                        <a:close/>
                      </a:path>
                    </a:pathLst>
                  </a:custGeom>
                  <a:solidFill>
                    <a:srgbClr val="ECD9C6"/>
                  </a:solidFill>
                  <a:ln w="9525">
                    <a:noFill/>
                    <a:round/>
                    <a:headEnd/>
                    <a:tailEnd/>
                  </a:ln>
                </p:spPr>
                <p:txBody>
                  <a:bodyPr/>
                  <a:lstStyle/>
                  <a:p>
                    <a:endParaRPr lang="en-US"/>
                  </a:p>
                </p:txBody>
              </p:sp>
              <p:sp>
                <p:nvSpPr>
                  <p:cNvPr id="40014" name="Freeform 902"/>
                  <p:cNvSpPr>
                    <a:spLocks/>
                  </p:cNvSpPr>
                  <p:nvPr/>
                </p:nvSpPr>
                <p:spPr bwMode="auto">
                  <a:xfrm>
                    <a:off x="4153" y="3285"/>
                    <a:ext cx="31" cy="48"/>
                  </a:xfrm>
                  <a:custGeom>
                    <a:avLst/>
                    <a:gdLst>
                      <a:gd name="T0" fmla="*/ 1 w 62"/>
                      <a:gd name="T1" fmla="*/ 1 h 94"/>
                      <a:gd name="T2" fmla="*/ 1 w 62"/>
                      <a:gd name="T3" fmla="*/ 1 h 94"/>
                      <a:gd name="T4" fmla="*/ 1 w 62"/>
                      <a:gd name="T5" fmla="*/ 1 h 94"/>
                      <a:gd name="T6" fmla="*/ 1 w 62"/>
                      <a:gd name="T7" fmla="*/ 1 h 94"/>
                      <a:gd name="T8" fmla="*/ 1 w 62"/>
                      <a:gd name="T9" fmla="*/ 1 h 94"/>
                      <a:gd name="T10" fmla="*/ 1 w 62"/>
                      <a:gd name="T11" fmla="*/ 1 h 94"/>
                      <a:gd name="T12" fmla="*/ 1 w 62"/>
                      <a:gd name="T13" fmla="*/ 1 h 94"/>
                      <a:gd name="T14" fmla="*/ 1 w 62"/>
                      <a:gd name="T15" fmla="*/ 1 h 94"/>
                      <a:gd name="T16" fmla="*/ 1 w 62"/>
                      <a:gd name="T17" fmla="*/ 1 h 94"/>
                      <a:gd name="T18" fmla="*/ 1 w 62"/>
                      <a:gd name="T19" fmla="*/ 1 h 94"/>
                      <a:gd name="T20" fmla="*/ 1 w 62"/>
                      <a:gd name="T21" fmla="*/ 1 h 94"/>
                      <a:gd name="T22" fmla="*/ 1 w 62"/>
                      <a:gd name="T23" fmla="*/ 0 h 94"/>
                      <a:gd name="T24" fmla="*/ 1 w 62"/>
                      <a:gd name="T25" fmla="*/ 0 h 94"/>
                      <a:gd name="T26" fmla="*/ 1 w 62"/>
                      <a:gd name="T27" fmla="*/ 1 h 94"/>
                      <a:gd name="T28" fmla="*/ 1 w 62"/>
                      <a:gd name="T29" fmla="*/ 1 h 94"/>
                      <a:gd name="T30" fmla="*/ 0 w 62"/>
                      <a:gd name="T31" fmla="*/ 1 h 94"/>
                      <a:gd name="T32" fmla="*/ 1 w 62"/>
                      <a:gd name="T33" fmla="*/ 1 h 94"/>
                      <a:gd name="T34" fmla="*/ 1 w 62"/>
                      <a:gd name="T35" fmla="*/ 1 h 94"/>
                      <a:gd name="T36" fmla="*/ 1 w 62"/>
                      <a:gd name="T37" fmla="*/ 1 h 94"/>
                      <a:gd name="T38" fmla="*/ 1 w 62"/>
                      <a:gd name="T39" fmla="*/ 1 h 94"/>
                      <a:gd name="T40" fmla="*/ 1 w 62"/>
                      <a:gd name="T41" fmla="*/ 1 h 94"/>
                      <a:gd name="T42" fmla="*/ 1 w 62"/>
                      <a:gd name="T43" fmla="*/ 1 h 94"/>
                      <a:gd name="T44" fmla="*/ 1 w 62"/>
                      <a:gd name="T45" fmla="*/ 1 h 94"/>
                      <a:gd name="T46" fmla="*/ 1 w 62"/>
                      <a:gd name="T47" fmla="*/ 1 h 94"/>
                      <a:gd name="T48" fmla="*/ 1 w 62"/>
                      <a:gd name="T49" fmla="*/ 1 h 9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2"/>
                      <a:gd name="T76" fmla="*/ 0 h 94"/>
                      <a:gd name="T77" fmla="*/ 62 w 62"/>
                      <a:gd name="T78" fmla="*/ 94 h 9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2" h="94">
                        <a:moveTo>
                          <a:pt x="38" y="94"/>
                        </a:moveTo>
                        <a:lnTo>
                          <a:pt x="50" y="88"/>
                        </a:lnTo>
                        <a:lnTo>
                          <a:pt x="58" y="77"/>
                        </a:lnTo>
                        <a:lnTo>
                          <a:pt x="62" y="61"/>
                        </a:lnTo>
                        <a:lnTo>
                          <a:pt x="61" y="42"/>
                        </a:lnTo>
                        <a:lnTo>
                          <a:pt x="59" y="33"/>
                        </a:lnTo>
                        <a:lnTo>
                          <a:pt x="56" y="24"/>
                        </a:lnTo>
                        <a:lnTo>
                          <a:pt x="52" y="17"/>
                        </a:lnTo>
                        <a:lnTo>
                          <a:pt x="47" y="10"/>
                        </a:lnTo>
                        <a:lnTo>
                          <a:pt x="42" y="5"/>
                        </a:lnTo>
                        <a:lnTo>
                          <a:pt x="36" y="2"/>
                        </a:lnTo>
                        <a:lnTo>
                          <a:pt x="30" y="0"/>
                        </a:lnTo>
                        <a:lnTo>
                          <a:pt x="24" y="0"/>
                        </a:lnTo>
                        <a:lnTo>
                          <a:pt x="13" y="5"/>
                        </a:lnTo>
                        <a:lnTo>
                          <a:pt x="5" y="17"/>
                        </a:lnTo>
                        <a:lnTo>
                          <a:pt x="0" y="33"/>
                        </a:lnTo>
                        <a:lnTo>
                          <a:pt x="1" y="51"/>
                        </a:lnTo>
                        <a:lnTo>
                          <a:pt x="3" y="61"/>
                        </a:lnTo>
                        <a:lnTo>
                          <a:pt x="6" y="69"/>
                        </a:lnTo>
                        <a:lnTo>
                          <a:pt x="10" y="77"/>
                        </a:lnTo>
                        <a:lnTo>
                          <a:pt x="15" y="83"/>
                        </a:lnTo>
                        <a:lnTo>
                          <a:pt x="21" y="88"/>
                        </a:lnTo>
                        <a:lnTo>
                          <a:pt x="27" y="92"/>
                        </a:lnTo>
                        <a:lnTo>
                          <a:pt x="32" y="94"/>
                        </a:lnTo>
                        <a:lnTo>
                          <a:pt x="38" y="94"/>
                        </a:lnTo>
                        <a:close/>
                      </a:path>
                    </a:pathLst>
                  </a:custGeom>
                  <a:solidFill>
                    <a:srgbClr val="000000"/>
                  </a:solidFill>
                  <a:ln w="9525">
                    <a:noFill/>
                    <a:round/>
                    <a:headEnd/>
                    <a:tailEnd/>
                  </a:ln>
                </p:spPr>
                <p:txBody>
                  <a:bodyPr/>
                  <a:lstStyle/>
                  <a:p>
                    <a:endParaRPr lang="en-US"/>
                  </a:p>
                </p:txBody>
              </p:sp>
              <p:sp>
                <p:nvSpPr>
                  <p:cNvPr id="40015" name="Freeform 903"/>
                  <p:cNvSpPr>
                    <a:spLocks/>
                  </p:cNvSpPr>
                  <p:nvPr/>
                </p:nvSpPr>
                <p:spPr bwMode="auto">
                  <a:xfrm>
                    <a:off x="4323" y="3262"/>
                    <a:ext cx="31" cy="46"/>
                  </a:xfrm>
                  <a:custGeom>
                    <a:avLst/>
                    <a:gdLst>
                      <a:gd name="T0" fmla="*/ 1 w 61"/>
                      <a:gd name="T1" fmla="*/ 0 h 94"/>
                      <a:gd name="T2" fmla="*/ 1 w 61"/>
                      <a:gd name="T3" fmla="*/ 0 h 94"/>
                      <a:gd name="T4" fmla="*/ 1 w 61"/>
                      <a:gd name="T5" fmla="*/ 0 h 94"/>
                      <a:gd name="T6" fmla="*/ 1 w 61"/>
                      <a:gd name="T7" fmla="*/ 0 h 94"/>
                      <a:gd name="T8" fmla="*/ 1 w 61"/>
                      <a:gd name="T9" fmla="*/ 0 h 94"/>
                      <a:gd name="T10" fmla="*/ 1 w 61"/>
                      <a:gd name="T11" fmla="*/ 0 h 94"/>
                      <a:gd name="T12" fmla="*/ 1 w 61"/>
                      <a:gd name="T13" fmla="*/ 0 h 94"/>
                      <a:gd name="T14" fmla="*/ 1 w 61"/>
                      <a:gd name="T15" fmla="*/ 0 h 94"/>
                      <a:gd name="T16" fmla="*/ 1 w 61"/>
                      <a:gd name="T17" fmla="*/ 0 h 94"/>
                      <a:gd name="T18" fmla="*/ 1 w 61"/>
                      <a:gd name="T19" fmla="*/ 0 h 94"/>
                      <a:gd name="T20" fmla="*/ 1 w 61"/>
                      <a:gd name="T21" fmla="*/ 0 h 94"/>
                      <a:gd name="T22" fmla="*/ 1 w 61"/>
                      <a:gd name="T23" fmla="*/ 0 h 94"/>
                      <a:gd name="T24" fmla="*/ 1 w 61"/>
                      <a:gd name="T25" fmla="*/ 0 h 94"/>
                      <a:gd name="T26" fmla="*/ 1 w 61"/>
                      <a:gd name="T27" fmla="*/ 0 h 94"/>
                      <a:gd name="T28" fmla="*/ 1 w 61"/>
                      <a:gd name="T29" fmla="*/ 0 h 94"/>
                      <a:gd name="T30" fmla="*/ 0 w 61"/>
                      <a:gd name="T31" fmla="*/ 0 h 94"/>
                      <a:gd name="T32" fmla="*/ 0 w 61"/>
                      <a:gd name="T33" fmla="*/ 0 h 94"/>
                      <a:gd name="T34" fmla="*/ 1 w 61"/>
                      <a:gd name="T35" fmla="*/ 0 h 94"/>
                      <a:gd name="T36" fmla="*/ 1 w 61"/>
                      <a:gd name="T37" fmla="*/ 0 h 94"/>
                      <a:gd name="T38" fmla="*/ 1 w 61"/>
                      <a:gd name="T39" fmla="*/ 0 h 94"/>
                      <a:gd name="T40" fmla="*/ 1 w 61"/>
                      <a:gd name="T41" fmla="*/ 0 h 94"/>
                      <a:gd name="T42" fmla="*/ 1 w 61"/>
                      <a:gd name="T43" fmla="*/ 0 h 94"/>
                      <a:gd name="T44" fmla="*/ 1 w 61"/>
                      <a:gd name="T45" fmla="*/ 0 h 94"/>
                      <a:gd name="T46" fmla="*/ 1 w 61"/>
                      <a:gd name="T47" fmla="*/ 0 h 94"/>
                      <a:gd name="T48" fmla="*/ 1 w 61"/>
                      <a:gd name="T49" fmla="*/ 0 h 9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1"/>
                      <a:gd name="T76" fmla="*/ 0 h 94"/>
                      <a:gd name="T77" fmla="*/ 61 w 61"/>
                      <a:gd name="T78" fmla="*/ 94 h 9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1" h="94">
                        <a:moveTo>
                          <a:pt x="38" y="94"/>
                        </a:moveTo>
                        <a:lnTo>
                          <a:pt x="48" y="88"/>
                        </a:lnTo>
                        <a:lnTo>
                          <a:pt x="56" y="76"/>
                        </a:lnTo>
                        <a:lnTo>
                          <a:pt x="61" y="60"/>
                        </a:lnTo>
                        <a:lnTo>
                          <a:pt x="61" y="42"/>
                        </a:lnTo>
                        <a:lnTo>
                          <a:pt x="59" y="33"/>
                        </a:lnTo>
                        <a:lnTo>
                          <a:pt x="55" y="25"/>
                        </a:lnTo>
                        <a:lnTo>
                          <a:pt x="52" y="16"/>
                        </a:lnTo>
                        <a:lnTo>
                          <a:pt x="47" y="11"/>
                        </a:lnTo>
                        <a:lnTo>
                          <a:pt x="41" y="5"/>
                        </a:lnTo>
                        <a:lnTo>
                          <a:pt x="36" y="2"/>
                        </a:lnTo>
                        <a:lnTo>
                          <a:pt x="30" y="0"/>
                        </a:lnTo>
                        <a:lnTo>
                          <a:pt x="23" y="0"/>
                        </a:lnTo>
                        <a:lnTo>
                          <a:pt x="13" y="6"/>
                        </a:lnTo>
                        <a:lnTo>
                          <a:pt x="5" y="16"/>
                        </a:lnTo>
                        <a:lnTo>
                          <a:pt x="0" y="33"/>
                        </a:lnTo>
                        <a:lnTo>
                          <a:pt x="0" y="51"/>
                        </a:lnTo>
                        <a:lnTo>
                          <a:pt x="2" y="60"/>
                        </a:lnTo>
                        <a:lnTo>
                          <a:pt x="6" y="69"/>
                        </a:lnTo>
                        <a:lnTo>
                          <a:pt x="9" y="76"/>
                        </a:lnTo>
                        <a:lnTo>
                          <a:pt x="14" y="83"/>
                        </a:lnTo>
                        <a:lnTo>
                          <a:pt x="19" y="88"/>
                        </a:lnTo>
                        <a:lnTo>
                          <a:pt x="25" y="91"/>
                        </a:lnTo>
                        <a:lnTo>
                          <a:pt x="31" y="94"/>
                        </a:lnTo>
                        <a:lnTo>
                          <a:pt x="38" y="94"/>
                        </a:lnTo>
                        <a:close/>
                      </a:path>
                    </a:pathLst>
                  </a:custGeom>
                  <a:solidFill>
                    <a:srgbClr val="000000"/>
                  </a:solidFill>
                  <a:ln w="9525">
                    <a:noFill/>
                    <a:round/>
                    <a:headEnd/>
                    <a:tailEnd/>
                  </a:ln>
                </p:spPr>
                <p:txBody>
                  <a:bodyPr/>
                  <a:lstStyle/>
                  <a:p>
                    <a:endParaRPr lang="en-US"/>
                  </a:p>
                </p:txBody>
              </p:sp>
              <p:sp>
                <p:nvSpPr>
                  <p:cNvPr id="40016" name="Freeform 904"/>
                  <p:cNvSpPr>
                    <a:spLocks/>
                  </p:cNvSpPr>
                  <p:nvPr/>
                </p:nvSpPr>
                <p:spPr bwMode="auto">
                  <a:xfrm>
                    <a:off x="4036" y="3745"/>
                    <a:ext cx="114" cy="98"/>
                  </a:xfrm>
                  <a:custGeom>
                    <a:avLst/>
                    <a:gdLst>
                      <a:gd name="T0" fmla="*/ 1 w 227"/>
                      <a:gd name="T1" fmla="*/ 0 h 197"/>
                      <a:gd name="T2" fmla="*/ 1 w 227"/>
                      <a:gd name="T3" fmla="*/ 0 h 197"/>
                      <a:gd name="T4" fmla="*/ 1 w 227"/>
                      <a:gd name="T5" fmla="*/ 0 h 197"/>
                      <a:gd name="T6" fmla="*/ 1 w 227"/>
                      <a:gd name="T7" fmla="*/ 0 h 197"/>
                      <a:gd name="T8" fmla="*/ 1 w 227"/>
                      <a:gd name="T9" fmla="*/ 0 h 197"/>
                      <a:gd name="T10" fmla="*/ 1 w 227"/>
                      <a:gd name="T11" fmla="*/ 0 h 197"/>
                      <a:gd name="T12" fmla="*/ 1 w 227"/>
                      <a:gd name="T13" fmla="*/ 0 h 197"/>
                      <a:gd name="T14" fmla="*/ 1 w 227"/>
                      <a:gd name="T15" fmla="*/ 0 h 197"/>
                      <a:gd name="T16" fmla="*/ 1 w 227"/>
                      <a:gd name="T17" fmla="*/ 0 h 197"/>
                      <a:gd name="T18" fmla="*/ 1 w 227"/>
                      <a:gd name="T19" fmla="*/ 0 h 197"/>
                      <a:gd name="T20" fmla="*/ 0 w 227"/>
                      <a:gd name="T21" fmla="*/ 0 h 197"/>
                      <a:gd name="T22" fmla="*/ 1 w 227"/>
                      <a:gd name="T23" fmla="*/ 0 h 197"/>
                      <a:gd name="T24" fmla="*/ 1 w 227"/>
                      <a:gd name="T25" fmla="*/ 0 h 197"/>
                      <a:gd name="T26" fmla="*/ 1 w 227"/>
                      <a:gd name="T27" fmla="*/ 0 h 197"/>
                      <a:gd name="T28" fmla="*/ 1 w 227"/>
                      <a:gd name="T29" fmla="*/ 0 h 197"/>
                      <a:gd name="T30" fmla="*/ 1 w 227"/>
                      <a:gd name="T31" fmla="*/ 0 h 197"/>
                      <a:gd name="T32" fmla="*/ 1 w 227"/>
                      <a:gd name="T33" fmla="*/ 0 h 197"/>
                      <a:gd name="T34" fmla="*/ 1 w 227"/>
                      <a:gd name="T35" fmla="*/ 0 h 197"/>
                      <a:gd name="T36" fmla="*/ 1 w 227"/>
                      <a:gd name="T37" fmla="*/ 0 h 197"/>
                      <a:gd name="T38" fmla="*/ 1 w 227"/>
                      <a:gd name="T39" fmla="*/ 0 h 197"/>
                      <a:gd name="T40" fmla="*/ 1 w 227"/>
                      <a:gd name="T41" fmla="*/ 0 h 197"/>
                      <a:gd name="T42" fmla="*/ 1 w 227"/>
                      <a:gd name="T43" fmla="*/ 0 h 197"/>
                      <a:gd name="T44" fmla="*/ 1 w 227"/>
                      <a:gd name="T45" fmla="*/ 0 h 197"/>
                      <a:gd name="T46" fmla="*/ 1 w 227"/>
                      <a:gd name="T47" fmla="*/ 0 h 197"/>
                      <a:gd name="T48" fmla="*/ 1 w 227"/>
                      <a:gd name="T49" fmla="*/ 0 h 197"/>
                      <a:gd name="T50" fmla="*/ 1 w 227"/>
                      <a:gd name="T51" fmla="*/ 0 h 19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27"/>
                      <a:gd name="T79" fmla="*/ 0 h 197"/>
                      <a:gd name="T80" fmla="*/ 227 w 227"/>
                      <a:gd name="T81" fmla="*/ 197 h 19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27" h="197">
                        <a:moveTo>
                          <a:pt x="53" y="197"/>
                        </a:moveTo>
                        <a:lnTo>
                          <a:pt x="41" y="195"/>
                        </a:lnTo>
                        <a:lnTo>
                          <a:pt x="31" y="191"/>
                        </a:lnTo>
                        <a:lnTo>
                          <a:pt x="23" y="188"/>
                        </a:lnTo>
                        <a:lnTo>
                          <a:pt x="18" y="184"/>
                        </a:lnTo>
                        <a:lnTo>
                          <a:pt x="13" y="180"/>
                        </a:lnTo>
                        <a:lnTo>
                          <a:pt x="9" y="176"/>
                        </a:lnTo>
                        <a:lnTo>
                          <a:pt x="7" y="173"/>
                        </a:lnTo>
                        <a:lnTo>
                          <a:pt x="6" y="170"/>
                        </a:lnTo>
                        <a:lnTo>
                          <a:pt x="1" y="155"/>
                        </a:lnTo>
                        <a:lnTo>
                          <a:pt x="0" y="137"/>
                        </a:lnTo>
                        <a:lnTo>
                          <a:pt x="3" y="116"/>
                        </a:lnTo>
                        <a:lnTo>
                          <a:pt x="7" y="94"/>
                        </a:lnTo>
                        <a:lnTo>
                          <a:pt x="13" y="72"/>
                        </a:lnTo>
                        <a:lnTo>
                          <a:pt x="21" y="51"/>
                        </a:lnTo>
                        <a:lnTo>
                          <a:pt x="30" y="29"/>
                        </a:lnTo>
                        <a:lnTo>
                          <a:pt x="39" y="10"/>
                        </a:lnTo>
                        <a:lnTo>
                          <a:pt x="227" y="0"/>
                        </a:lnTo>
                        <a:lnTo>
                          <a:pt x="218" y="28"/>
                        </a:lnTo>
                        <a:lnTo>
                          <a:pt x="206" y="60"/>
                        </a:lnTo>
                        <a:lnTo>
                          <a:pt x="190" y="94"/>
                        </a:lnTo>
                        <a:lnTo>
                          <a:pt x="171" y="128"/>
                        </a:lnTo>
                        <a:lnTo>
                          <a:pt x="148" y="157"/>
                        </a:lnTo>
                        <a:lnTo>
                          <a:pt x="120" y="181"/>
                        </a:lnTo>
                        <a:lnTo>
                          <a:pt x="89" y="195"/>
                        </a:lnTo>
                        <a:lnTo>
                          <a:pt x="53" y="197"/>
                        </a:lnTo>
                        <a:close/>
                      </a:path>
                    </a:pathLst>
                  </a:custGeom>
                  <a:solidFill>
                    <a:srgbClr val="FFCE96"/>
                  </a:solidFill>
                  <a:ln w="9525">
                    <a:noFill/>
                    <a:round/>
                    <a:headEnd/>
                    <a:tailEnd/>
                  </a:ln>
                </p:spPr>
                <p:txBody>
                  <a:bodyPr/>
                  <a:lstStyle/>
                  <a:p>
                    <a:endParaRPr lang="en-US"/>
                  </a:p>
                </p:txBody>
              </p:sp>
              <p:sp>
                <p:nvSpPr>
                  <p:cNvPr id="40017" name="Freeform 905"/>
                  <p:cNvSpPr>
                    <a:spLocks/>
                  </p:cNvSpPr>
                  <p:nvPr/>
                </p:nvSpPr>
                <p:spPr bwMode="auto">
                  <a:xfrm>
                    <a:off x="4175" y="3739"/>
                    <a:ext cx="88" cy="100"/>
                  </a:xfrm>
                  <a:custGeom>
                    <a:avLst/>
                    <a:gdLst>
                      <a:gd name="T0" fmla="*/ 1 w 175"/>
                      <a:gd name="T1" fmla="*/ 0 h 202"/>
                      <a:gd name="T2" fmla="*/ 1 w 175"/>
                      <a:gd name="T3" fmla="*/ 0 h 202"/>
                      <a:gd name="T4" fmla="*/ 1 w 175"/>
                      <a:gd name="T5" fmla="*/ 0 h 202"/>
                      <a:gd name="T6" fmla="*/ 1 w 175"/>
                      <a:gd name="T7" fmla="*/ 0 h 202"/>
                      <a:gd name="T8" fmla="*/ 1 w 175"/>
                      <a:gd name="T9" fmla="*/ 0 h 202"/>
                      <a:gd name="T10" fmla="*/ 1 w 175"/>
                      <a:gd name="T11" fmla="*/ 0 h 202"/>
                      <a:gd name="T12" fmla="*/ 1 w 175"/>
                      <a:gd name="T13" fmla="*/ 0 h 202"/>
                      <a:gd name="T14" fmla="*/ 1 w 175"/>
                      <a:gd name="T15" fmla="*/ 0 h 202"/>
                      <a:gd name="T16" fmla="*/ 1 w 175"/>
                      <a:gd name="T17" fmla="*/ 0 h 202"/>
                      <a:gd name="T18" fmla="*/ 1 w 175"/>
                      <a:gd name="T19" fmla="*/ 0 h 202"/>
                      <a:gd name="T20" fmla="*/ 0 w 175"/>
                      <a:gd name="T21" fmla="*/ 0 h 202"/>
                      <a:gd name="T22" fmla="*/ 1 w 175"/>
                      <a:gd name="T23" fmla="*/ 0 h 202"/>
                      <a:gd name="T24" fmla="*/ 1 w 175"/>
                      <a:gd name="T25" fmla="*/ 0 h 202"/>
                      <a:gd name="T26" fmla="*/ 1 w 175"/>
                      <a:gd name="T27" fmla="*/ 0 h 202"/>
                      <a:gd name="T28" fmla="*/ 1 w 175"/>
                      <a:gd name="T29" fmla="*/ 0 h 202"/>
                      <a:gd name="T30" fmla="*/ 1 w 175"/>
                      <a:gd name="T31" fmla="*/ 0 h 202"/>
                      <a:gd name="T32" fmla="*/ 1 w 175"/>
                      <a:gd name="T33" fmla="*/ 0 h 202"/>
                      <a:gd name="T34" fmla="*/ 1 w 175"/>
                      <a:gd name="T35" fmla="*/ 0 h 202"/>
                      <a:gd name="T36" fmla="*/ 1 w 175"/>
                      <a:gd name="T37" fmla="*/ 0 h 202"/>
                      <a:gd name="T38" fmla="*/ 1 w 175"/>
                      <a:gd name="T39" fmla="*/ 0 h 202"/>
                      <a:gd name="T40" fmla="*/ 1 w 175"/>
                      <a:gd name="T41" fmla="*/ 0 h 202"/>
                      <a:gd name="T42" fmla="*/ 1 w 175"/>
                      <a:gd name="T43" fmla="*/ 0 h 20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5"/>
                      <a:gd name="T67" fmla="*/ 0 h 202"/>
                      <a:gd name="T68" fmla="*/ 175 w 175"/>
                      <a:gd name="T69" fmla="*/ 202 h 20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5" h="202">
                        <a:moveTo>
                          <a:pt x="68" y="202"/>
                        </a:moveTo>
                        <a:lnTo>
                          <a:pt x="59" y="202"/>
                        </a:lnTo>
                        <a:lnTo>
                          <a:pt x="49" y="201"/>
                        </a:lnTo>
                        <a:lnTo>
                          <a:pt x="43" y="199"/>
                        </a:lnTo>
                        <a:lnTo>
                          <a:pt x="37" y="197"/>
                        </a:lnTo>
                        <a:lnTo>
                          <a:pt x="31" y="194"/>
                        </a:lnTo>
                        <a:lnTo>
                          <a:pt x="28" y="191"/>
                        </a:lnTo>
                        <a:lnTo>
                          <a:pt x="24" y="188"/>
                        </a:lnTo>
                        <a:lnTo>
                          <a:pt x="21" y="184"/>
                        </a:lnTo>
                        <a:lnTo>
                          <a:pt x="5" y="148"/>
                        </a:lnTo>
                        <a:lnTo>
                          <a:pt x="0" y="100"/>
                        </a:lnTo>
                        <a:lnTo>
                          <a:pt x="2" y="51"/>
                        </a:lnTo>
                        <a:lnTo>
                          <a:pt x="8" y="9"/>
                        </a:lnTo>
                        <a:lnTo>
                          <a:pt x="175" y="0"/>
                        </a:lnTo>
                        <a:lnTo>
                          <a:pt x="169" y="30"/>
                        </a:lnTo>
                        <a:lnTo>
                          <a:pt x="161" y="62"/>
                        </a:lnTo>
                        <a:lnTo>
                          <a:pt x="152" y="96"/>
                        </a:lnTo>
                        <a:lnTo>
                          <a:pt x="140" y="128"/>
                        </a:lnTo>
                        <a:lnTo>
                          <a:pt x="125" y="156"/>
                        </a:lnTo>
                        <a:lnTo>
                          <a:pt x="109" y="180"/>
                        </a:lnTo>
                        <a:lnTo>
                          <a:pt x="90" y="195"/>
                        </a:lnTo>
                        <a:lnTo>
                          <a:pt x="68" y="202"/>
                        </a:lnTo>
                        <a:close/>
                      </a:path>
                    </a:pathLst>
                  </a:custGeom>
                  <a:solidFill>
                    <a:srgbClr val="FFCE96"/>
                  </a:solidFill>
                  <a:ln w="9525">
                    <a:noFill/>
                    <a:round/>
                    <a:headEnd/>
                    <a:tailEnd/>
                  </a:ln>
                </p:spPr>
                <p:txBody>
                  <a:bodyPr/>
                  <a:lstStyle/>
                  <a:p>
                    <a:endParaRPr lang="en-US"/>
                  </a:p>
                </p:txBody>
              </p:sp>
              <p:sp>
                <p:nvSpPr>
                  <p:cNvPr id="40018" name="Freeform 906"/>
                  <p:cNvSpPr>
                    <a:spLocks/>
                  </p:cNvSpPr>
                  <p:nvPr/>
                </p:nvSpPr>
                <p:spPr bwMode="auto">
                  <a:xfrm>
                    <a:off x="4297" y="3733"/>
                    <a:ext cx="84" cy="99"/>
                  </a:xfrm>
                  <a:custGeom>
                    <a:avLst/>
                    <a:gdLst>
                      <a:gd name="T0" fmla="*/ 1 w 168"/>
                      <a:gd name="T1" fmla="*/ 1 h 198"/>
                      <a:gd name="T2" fmla="*/ 1 w 168"/>
                      <a:gd name="T3" fmla="*/ 1 h 198"/>
                      <a:gd name="T4" fmla="*/ 1 w 168"/>
                      <a:gd name="T5" fmla="*/ 1 h 198"/>
                      <a:gd name="T6" fmla="*/ 1 w 168"/>
                      <a:gd name="T7" fmla="*/ 1 h 198"/>
                      <a:gd name="T8" fmla="*/ 1 w 168"/>
                      <a:gd name="T9" fmla="*/ 1 h 198"/>
                      <a:gd name="T10" fmla="*/ 1 w 168"/>
                      <a:gd name="T11" fmla="*/ 1 h 198"/>
                      <a:gd name="T12" fmla="*/ 1 w 168"/>
                      <a:gd name="T13" fmla="*/ 1 h 198"/>
                      <a:gd name="T14" fmla="*/ 1 w 168"/>
                      <a:gd name="T15" fmla="*/ 1 h 198"/>
                      <a:gd name="T16" fmla="*/ 1 w 168"/>
                      <a:gd name="T17" fmla="*/ 1 h 198"/>
                      <a:gd name="T18" fmla="*/ 1 w 168"/>
                      <a:gd name="T19" fmla="*/ 1 h 198"/>
                      <a:gd name="T20" fmla="*/ 1 w 168"/>
                      <a:gd name="T21" fmla="*/ 1 h 198"/>
                      <a:gd name="T22" fmla="*/ 1 w 168"/>
                      <a:gd name="T23" fmla="*/ 1 h 198"/>
                      <a:gd name="T24" fmla="*/ 1 w 168"/>
                      <a:gd name="T25" fmla="*/ 1 h 198"/>
                      <a:gd name="T26" fmla="*/ 1 w 168"/>
                      <a:gd name="T27" fmla="*/ 1 h 198"/>
                      <a:gd name="T28" fmla="*/ 1 w 168"/>
                      <a:gd name="T29" fmla="*/ 1 h 198"/>
                      <a:gd name="T30" fmla="*/ 1 w 168"/>
                      <a:gd name="T31" fmla="*/ 1 h 198"/>
                      <a:gd name="T32" fmla="*/ 1 w 168"/>
                      <a:gd name="T33" fmla="*/ 1 h 198"/>
                      <a:gd name="T34" fmla="*/ 1 w 168"/>
                      <a:gd name="T35" fmla="*/ 1 h 198"/>
                      <a:gd name="T36" fmla="*/ 1 w 168"/>
                      <a:gd name="T37" fmla="*/ 1 h 198"/>
                      <a:gd name="T38" fmla="*/ 1 w 168"/>
                      <a:gd name="T39" fmla="*/ 1 h 198"/>
                      <a:gd name="T40" fmla="*/ 1 w 168"/>
                      <a:gd name="T41" fmla="*/ 1 h 198"/>
                      <a:gd name="T42" fmla="*/ 1 w 168"/>
                      <a:gd name="T43" fmla="*/ 1 h 198"/>
                      <a:gd name="T44" fmla="*/ 1 w 168"/>
                      <a:gd name="T45" fmla="*/ 1 h 198"/>
                      <a:gd name="T46" fmla="*/ 1 w 168"/>
                      <a:gd name="T47" fmla="*/ 1 h 198"/>
                      <a:gd name="T48" fmla="*/ 0 w 168"/>
                      <a:gd name="T49" fmla="*/ 1 h 198"/>
                      <a:gd name="T50" fmla="*/ 1 w 168"/>
                      <a:gd name="T51" fmla="*/ 0 h 198"/>
                      <a:gd name="T52" fmla="*/ 1 w 168"/>
                      <a:gd name="T53" fmla="*/ 1 h 198"/>
                      <a:gd name="T54" fmla="*/ 1 w 168"/>
                      <a:gd name="T55" fmla="*/ 1 h 198"/>
                      <a:gd name="T56" fmla="*/ 1 w 168"/>
                      <a:gd name="T57" fmla="*/ 1 h 198"/>
                      <a:gd name="T58" fmla="*/ 1 w 168"/>
                      <a:gd name="T59" fmla="*/ 1 h 198"/>
                      <a:gd name="T60" fmla="*/ 1 w 168"/>
                      <a:gd name="T61" fmla="*/ 1 h 198"/>
                      <a:gd name="T62" fmla="*/ 1 w 168"/>
                      <a:gd name="T63" fmla="*/ 1 h 198"/>
                      <a:gd name="T64" fmla="*/ 1 w 168"/>
                      <a:gd name="T65" fmla="*/ 1 h 198"/>
                      <a:gd name="T66" fmla="*/ 1 w 168"/>
                      <a:gd name="T67" fmla="*/ 1 h 198"/>
                      <a:gd name="T68" fmla="*/ 1 w 168"/>
                      <a:gd name="T69" fmla="*/ 1 h 198"/>
                      <a:gd name="T70" fmla="*/ 1 w 168"/>
                      <a:gd name="T71" fmla="*/ 1 h 198"/>
                      <a:gd name="T72" fmla="*/ 1 w 168"/>
                      <a:gd name="T73" fmla="*/ 1 h 198"/>
                      <a:gd name="T74" fmla="*/ 1 w 168"/>
                      <a:gd name="T75" fmla="*/ 1 h 198"/>
                      <a:gd name="T76" fmla="*/ 1 w 168"/>
                      <a:gd name="T77" fmla="*/ 1 h 19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68"/>
                      <a:gd name="T118" fmla="*/ 0 h 198"/>
                      <a:gd name="T119" fmla="*/ 168 w 168"/>
                      <a:gd name="T120" fmla="*/ 198 h 19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68" h="198">
                        <a:moveTo>
                          <a:pt x="159" y="169"/>
                        </a:moveTo>
                        <a:lnTo>
                          <a:pt x="155" y="175"/>
                        </a:lnTo>
                        <a:lnTo>
                          <a:pt x="152" y="179"/>
                        </a:lnTo>
                        <a:lnTo>
                          <a:pt x="148" y="183"/>
                        </a:lnTo>
                        <a:lnTo>
                          <a:pt x="144" y="186"/>
                        </a:lnTo>
                        <a:lnTo>
                          <a:pt x="139" y="190"/>
                        </a:lnTo>
                        <a:lnTo>
                          <a:pt x="134" y="192"/>
                        </a:lnTo>
                        <a:lnTo>
                          <a:pt x="128" y="194"/>
                        </a:lnTo>
                        <a:lnTo>
                          <a:pt x="122" y="197"/>
                        </a:lnTo>
                        <a:lnTo>
                          <a:pt x="116" y="198"/>
                        </a:lnTo>
                        <a:lnTo>
                          <a:pt x="112" y="198"/>
                        </a:lnTo>
                        <a:lnTo>
                          <a:pt x="106" y="198"/>
                        </a:lnTo>
                        <a:lnTo>
                          <a:pt x="101" y="197"/>
                        </a:lnTo>
                        <a:lnTo>
                          <a:pt x="96" y="195"/>
                        </a:lnTo>
                        <a:lnTo>
                          <a:pt x="91" y="193"/>
                        </a:lnTo>
                        <a:lnTo>
                          <a:pt x="86" y="191"/>
                        </a:lnTo>
                        <a:lnTo>
                          <a:pt x="82" y="189"/>
                        </a:lnTo>
                        <a:lnTo>
                          <a:pt x="66" y="175"/>
                        </a:lnTo>
                        <a:lnTo>
                          <a:pt x="52" y="155"/>
                        </a:lnTo>
                        <a:lnTo>
                          <a:pt x="39" y="133"/>
                        </a:lnTo>
                        <a:lnTo>
                          <a:pt x="29" y="108"/>
                        </a:lnTo>
                        <a:lnTo>
                          <a:pt x="20" y="83"/>
                        </a:lnTo>
                        <a:lnTo>
                          <a:pt x="11" y="56"/>
                        </a:lnTo>
                        <a:lnTo>
                          <a:pt x="5" y="31"/>
                        </a:lnTo>
                        <a:lnTo>
                          <a:pt x="0" y="8"/>
                        </a:lnTo>
                        <a:lnTo>
                          <a:pt x="144" y="0"/>
                        </a:lnTo>
                        <a:lnTo>
                          <a:pt x="151" y="19"/>
                        </a:lnTo>
                        <a:lnTo>
                          <a:pt x="158" y="43"/>
                        </a:lnTo>
                        <a:lnTo>
                          <a:pt x="163" y="72"/>
                        </a:lnTo>
                        <a:lnTo>
                          <a:pt x="168" y="101"/>
                        </a:lnTo>
                        <a:lnTo>
                          <a:pt x="167" y="103"/>
                        </a:lnTo>
                        <a:lnTo>
                          <a:pt x="168" y="104"/>
                        </a:lnTo>
                        <a:lnTo>
                          <a:pt x="168" y="122"/>
                        </a:lnTo>
                        <a:lnTo>
                          <a:pt x="167" y="139"/>
                        </a:lnTo>
                        <a:lnTo>
                          <a:pt x="165" y="155"/>
                        </a:lnTo>
                        <a:lnTo>
                          <a:pt x="159" y="169"/>
                        </a:lnTo>
                        <a:close/>
                      </a:path>
                    </a:pathLst>
                  </a:custGeom>
                  <a:solidFill>
                    <a:srgbClr val="FFCE96"/>
                  </a:solidFill>
                  <a:ln w="9525">
                    <a:noFill/>
                    <a:round/>
                    <a:headEnd/>
                    <a:tailEnd/>
                  </a:ln>
                </p:spPr>
                <p:txBody>
                  <a:bodyPr/>
                  <a:lstStyle/>
                  <a:p>
                    <a:endParaRPr lang="en-US"/>
                  </a:p>
                </p:txBody>
              </p:sp>
              <p:sp>
                <p:nvSpPr>
                  <p:cNvPr id="40019" name="Freeform 907"/>
                  <p:cNvSpPr>
                    <a:spLocks/>
                  </p:cNvSpPr>
                  <p:nvPr/>
                </p:nvSpPr>
                <p:spPr bwMode="auto">
                  <a:xfrm>
                    <a:off x="4399" y="3721"/>
                    <a:ext cx="68" cy="58"/>
                  </a:xfrm>
                  <a:custGeom>
                    <a:avLst/>
                    <a:gdLst>
                      <a:gd name="T0" fmla="*/ 1 w 136"/>
                      <a:gd name="T1" fmla="*/ 1 h 116"/>
                      <a:gd name="T2" fmla="*/ 1 w 136"/>
                      <a:gd name="T3" fmla="*/ 1 h 116"/>
                      <a:gd name="T4" fmla="*/ 1 w 136"/>
                      <a:gd name="T5" fmla="*/ 1 h 116"/>
                      <a:gd name="T6" fmla="*/ 1 w 136"/>
                      <a:gd name="T7" fmla="*/ 1 h 116"/>
                      <a:gd name="T8" fmla="*/ 0 w 136"/>
                      <a:gd name="T9" fmla="*/ 1 h 116"/>
                      <a:gd name="T10" fmla="*/ 1 w 136"/>
                      <a:gd name="T11" fmla="*/ 1 h 116"/>
                      <a:gd name="T12" fmla="*/ 1 w 136"/>
                      <a:gd name="T13" fmla="*/ 0 h 116"/>
                      <a:gd name="T14" fmla="*/ 1 w 136"/>
                      <a:gd name="T15" fmla="*/ 1 h 116"/>
                      <a:gd name="T16" fmla="*/ 1 w 136"/>
                      <a:gd name="T17" fmla="*/ 1 h 116"/>
                      <a:gd name="T18" fmla="*/ 1 w 136"/>
                      <a:gd name="T19" fmla="*/ 1 h 116"/>
                      <a:gd name="T20" fmla="*/ 1 w 136"/>
                      <a:gd name="T21" fmla="*/ 1 h 116"/>
                      <a:gd name="T22" fmla="*/ 1 w 136"/>
                      <a:gd name="T23" fmla="*/ 1 h 116"/>
                      <a:gd name="T24" fmla="*/ 1 w 136"/>
                      <a:gd name="T25" fmla="*/ 1 h 116"/>
                      <a:gd name="T26" fmla="*/ 1 w 136"/>
                      <a:gd name="T27" fmla="*/ 1 h 116"/>
                      <a:gd name="T28" fmla="*/ 1 w 136"/>
                      <a:gd name="T29" fmla="*/ 1 h 116"/>
                      <a:gd name="T30" fmla="*/ 1 w 136"/>
                      <a:gd name="T31" fmla="*/ 1 h 116"/>
                      <a:gd name="T32" fmla="*/ 1 w 136"/>
                      <a:gd name="T33" fmla="*/ 1 h 116"/>
                      <a:gd name="T34" fmla="*/ 1 w 136"/>
                      <a:gd name="T35" fmla="*/ 1 h 116"/>
                      <a:gd name="T36" fmla="*/ 1 w 136"/>
                      <a:gd name="T37" fmla="*/ 1 h 116"/>
                      <a:gd name="T38" fmla="*/ 1 w 136"/>
                      <a:gd name="T39" fmla="*/ 1 h 116"/>
                      <a:gd name="T40" fmla="*/ 1 w 136"/>
                      <a:gd name="T41" fmla="*/ 1 h 116"/>
                      <a:gd name="T42" fmla="*/ 1 w 136"/>
                      <a:gd name="T43" fmla="*/ 1 h 116"/>
                      <a:gd name="T44" fmla="*/ 1 w 136"/>
                      <a:gd name="T45" fmla="*/ 1 h 116"/>
                      <a:gd name="T46" fmla="*/ 1 w 136"/>
                      <a:gd name="T47" fmla="*/ 1 h 116"/>
                      <a:gd name="T48" fmla="*/ 1 w 136"/>
                      <a:gd name="T49" fmla="*/ 1 h 116"/>
                      <a:gd name="T50" fmla="*/ 1 w 136"/>
                      <a:gd name="T51" fmla="*/ 1 h 116"/>
                      <a:gd name="T52" fmla="*/ 1 w 136"/>
                      <a:gd name="T53" fmla="*/ 1 h 11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36"/>
                      <a:gd name="T82" fmla="*/ 0 h 116"/>
                      <a:gd name="T83" fmla="*/ 136 w 136"/>
                      <a:gd name="T84" fmla="*/ 116 h 11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36" h="116">
                        <a:moveTo>
                          <a:pt x="18" y="93"/>
                        </a:moveTo>
                        <a:lnTo>
                          <a:pt x="15" y="72"/>
                        </a:lnTo>
                        <a:lnTo>
                          <a:pt x="9" y="53"/>
                        </a:lnTo>
                        <a:lnTo>
                          <a:pt x="4" y="34"/>
                        </a:lnTo>
                        <a:lnTo>
                          <a:pt x="0" y="19"/>
                        </a:lnTo>
                        <a:lnTo>
                          <a:pt x="38" y="18"/>
                        </a:lnTo>
                        <a:lnTo>
                          <a:pt x="55" y="0"/>
                        </a:lnTo>
                        <a:lnTo>
                          <a:pt x="72" y="16"/>
                        </a:lnTo>
                        <a:lnTo>
                          <a:pt x="87" y="33"/>
                        </a:lnTo>
                        <a:lnTo>
                          <a:pt x="101" y="49"/>
                        </a:lnTo>
                        <a:lnTo>
                          <a:pt x="114" y="64"/>
                        </a:lnTo>
                        <a:lnTo>
                          <a:pt x="123" y="78"/>
                        </a:lnTo>
                        <a:lnTo>
                          <a:pt x="131" y="91"/>
                        </a:lnTo>
                        <a:lnTo>
                          <a:pt x="135" y="100"/>
                        </a:lnTo>
                        <a:lnTo>
                          <a:pt x="136" y="108"/>
                        </a:lnTo>
                        <a:lnTo>
                          <a:pt x="135" y="108"/>
                        </a:lnTo>
                        <a:lnTo>
                          <a:pt x="135" y="109"/>
                        </a:lnTo>
                        <a:lnTo>
                          <a:pt x="133" y="109"/>
                        </a:lnTo>
                        <a:lnTo>
                          <a:pt x="117" y="114"/>
                        </a:lnTo>
                        <a:lnTo>
                          <a:pt x="101" y="116"/>
                        </a:lnTo>
                        <a:lnTo>
                          <a:pt x="86" y="115"/>
                        </a:lnTo>
                        <a:lnTo>
                          <a:pt x="70" y="113"/>
                        </a:lnTo>
                        <a:lnTo>
                          <a:pt x="55" y="109"/>
                        </a:lnTo>
                        <a:lnTo>
                          <a:pt x="41" y="103"/>
                        </a:lnTo>
                        <a:lnTo>
                          <a:pt x="29" y="99"/>
                        </a:lnTo>
                        <a:lnTo>
                          <a:pt x="18" y="93"/>
                        </a:lnTo>
                        <a:close/>
                      </a:path>
                    </a:pathLst>
                  </a:custGeom>
                  <a:solidFill>
                    <a:srgbClr val="FFCE96"/>
                  </a:solidFill>
                  <a:ln w="9525">
                    <a:noFill/>
                    <a:round/>
                    <a:headEnd/>
                    <a:tailEnd/>
                  </a:ln>
                </p:spPr>
                <p:txBody>
                  <a:bodyPr/>
                  <a:lstStyle/>
                  <a:p>
                    <a:endParaRPr lang="en-US"/>
                  </a:p>
                </p:txBody>
              </p:sp>
              <p:sp>
                <p:nvSpPr>
                  <p:cNvPr id="40020" name="Freeform 908"/>
                  <p:cNvSpPr>
                    <a:spLocks/>
                  </p:cNvSpPr>
                  <p:nvPr/>
                </p:nvSpPr>
                <p:spPr bwMode="auto">
                  <a:xfrm>
                    <a:off x="4104" y="3184"/>
                    <a:ext cx="90" cy="39"/>
                  </a:xfrm>
                  <a:custGeom>
                    <a:avLst/>
                    <a:gdLst>
                      <a:gd name="T0" fmla="*/ 0 w 181"/>
                      <a:gd name="T1" fmla="*/ 1 h 78"/>
                      <a:gd name="T2" fmla="*/ 0 w 181"/>
                      <a:gd name="T3" fmla="*/ 1 h 78"/>
                      <a:gd name="T4" fmla="*/ 0 w 181"/>
                      <a:gd name="T5" fmla="*/ 1 h 78"/>
                      <a:gd name="T6" fmla="*/ 0 w 181"/>
                      <a:gd name="T7" fmla="*/ 1 h 78"/>
                      <a:gd name="T8" fmla="*/ 0 w 181"/>
                      <a:gd name="T9" fmla="*/ 1 h 78"/>
                      <a:gd name="T10" fmla="*/ 0 w 181"/>
                      <a:gd name="T11" fmla="*/ 1 h 78"/>
                      <a:gd name="T12" fmla="*/ 0 w 181"/>
                      <a:gd name="T13" fmla="*/ 1 h 78"/>
                      <a:gd name="T14" fmla="*/ 0 w 181"/>
                      <a:gd name="T15" fmla="*/ 1 h 78"/>
                      <a:gd name="T16" fmla="*/ 0 w 181"/>
                      <a:gd name="T17" fmla="*/ 1 h 78"/>
                      <a:gd name="T18" fmla="*/ 0 w 181"/>
                      <a:gd name="T19" fmla="*/ 0 h 78"/>
                      <a:gd name="T20" fmla="*/ 0 w 181"/>
                      <a:gd name="T21" fmla="*/ 1 h 78"/>
                      <a:gd name="T22" fmla="*/ 0 w 181"/>
                      <a:gd name="T23" fmla="*/ 1 h 78"/>
                      <a:gd name="T24" fmla="*/ 0 w 181"/>
                      <a:gd name="T25" fmla="*/ 1 h 78"/>
                      <a:gd name="T26" fmla="*/ 0 w 181"/>
                      <a:gd name="T27" fmla="*/ 1 h 78"/>
                      <a:gd name="T28" fmla="*/ 0 w 181"/>
                      <a:gd name="T29" fmla="*/ 1 h 78"/>
                      <a:gd name="T30" fmla="*/ 0 w 181"/>
                      <a:gd name="T31" fmla="*/ 1 h 78"/>
                      <a:gd name="T32" fmla="*/ 0 w 181"/>
                      <a:gd name="T33" fmla="*/ 1 h 78"/>
                      <a:gd name="T34" fmla="*/ 0 w 181"/>
                      <a:gd name="T35" fmla="*/ 1 h 78"/>
                      <a:gd name="T36" fmla="*/ 0 w 181"/>
                      <a:gd name="T37" fmla="*/ 1 h 78"/>
                      <a:gd name="T38" fmla="*/ 0 w 181"/>
                      <a:gd name="T39" fmla="*/ 1 h 78"/>
                      <a:gd name="T40" fmla="*/ 0 w 181"/>
                      <a:gd name="T41" fmla="*/ 1 h 78"/>
                      <a:gd name="T42" fmla="*/ 0 w 181"/>
                      <a:gd name="T43" fmla="*/ 1 h 78"/>
                      <a:gd name="T44" fmla="*/ 0 w 181"/>
                      <a:gd name="T45" fmla="*/ 1 h 78"/>
                      <a:gd name="T46" fmla="*/ 0 w 181"/>
                      <a:gd name="T47" fmla="*/ 1 h 78"/>
                      <a:gd name="T48" fmla="*/ 0 w 181"/>
                      <a:gd name="T49" fmla="*/ 1 h 78"/>
                      <a:gd name="T50" fmla="*/ 0 w 181"/>
                      <a:gd name="T51" fmla="*/ 1 h 78"/>
                      <a:gd name="T52" fmla="*/ 0 w 181"/>
                      <a:gd name="T53" fmla="*/ 1 h 78"/>
                      <a:gd name="T54" fmla="*/ 0 w 181"/>
                      <a:gd name="T55" fmla="*/ 1 h 78"/>
                      <a:gd name="T56" fmla="*/ 0 w 181"/>
                      <a:gd name="T57" fmla="*/ 1 h 78"/>
                      <a:gd name="T58" fmla="*/ 0 w 181"/>
                      <a:gd name="T59" fmla="*/ 1 h 78"/>
                      <a:gd name="T60" fmla="*/ 0 w 181"/>
                      <a:gd name="T61" fmla="*/ 1 h 78"/>
                      <a:gd name="T62" fmla="*/ 0 w 181"/>
                      <a:gd name="T63" fmla="*/ 1 h 78"/>
                      <a:gd name="T64" fmla="*/ 0 w 181"/>
                      <a:gd name="T65" fmla="*/ 1 h 7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81"/>
                      <a:gd name="T100" fmla="*/ 0 h 78"/>
                      <a:gd name="T101" fmla="*/ 181 w 181"/>
                      <a:gd name="T102" fmla="*/ 78 h 7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81" h="78">
                        <a:moveTo>
                          <a:pt x="0" y="78"/>
                        </a:moveTo>
                        <a:lnTo>
                          <a:pt x="1" y="75"/>
                        </a:lnTo>
                        <a:lnTo>
                          <a:pt x="5" y="68"/>
                        </a:lnTo>
                        <a:lnTo>
                          <a:pt x="12" y="56"/>
                        </a:lnTo>
                        <a:lnTo>
                          <a:pt x="20" y="44"/>
                        </a:lnTo>
                        <a:lnTo>
                          <a:pt x="31" y="30"/>
                        </a:lnTo>
                        <a:lnTo>
                          <a:pt x="46" y="17"/>
                        </a:lnTo>
                        <a:lnTo>
                          <a:pt x="63" y="7"/>
                        </a:lnTo>
                        <a:lnTo>
                          <a:pt x="83" y="1"/>
                        </a:lnTo>
                        <a:lnTo>
                          <a:pt x="104" y="0"/>
                        </a:lnTo>
                        <a:lnTo>
                          <a:pt x="122" y="6"/>
                        </a:lnTo>
                        <a:lnTo>
                          <a:pt x="139" y="14"/>
                        </a:lnTo>
                        <a:lnTo>
                          <a:pt x="153" y="24"/>
                        </a:lnTo>
                        <a:lnTo>
                          <a:pt x="165" y="36"/>
                        </a:lnTo>
                        <a:lnTo>
                          <a:pt x="174" y="45"/>
                        </a:lnTo>
                        <a:lnTo>
                          <a:pt x="179" y="53"/>
                        </a:lnTo>
                        <a:lnTo>
                          <a:pt x="181" y="55"/>
                        </a:lnTo>
                        <a:lnTo>
                          <a:pt x="179" y="54"/>
                        </a:lnTo>
                        <a:lnTo>
                          <a:pt x="174" y="51"/>
                        </a:lnTo>
                        <a:lnTo>
                          <a:pt x="165" y="47"/>
                        </a:lnTo>
                        <a:lnTo>
                          <a:pt x="154" y="42"/>
                        </a:lnTo>
                        <a:lnTo>
                          <a:pt x="141" y="38"/>
                        </a:lnTo>
                        <a:lnTo>
                          <a:pt x="124" y="36"/>
                        </a:lnTo>
                        <a:lnTo>
                          <a:pt x="106" y="34"/>
                        </a:lnTo>
                        <a:lnTo>
                          <a:pt x="86" y="36"/>
                        </a:lnTo>
                        <a:lnTo>
                          <a:pt x="68" y="40"/>
                        </a:lnTo>
                        <a:lnTo>
                          <a:pt x="51" y="46"/>
                        </a:lnTo>
                        <a:lnTo>
                          <a:pt x="36" y="53"/>
                        </a:lnTo>
                        <a:lnTo>
                          <a:pt x="23" y="60"/>
                        </a:lnTo>
                        <a:lnTo>
                          <a:pt x="14" y="67"/>
                        </a:lnTo>
                        <a:lnTo>
                          <a:pt x="6" y="72"/>
                        </a:lnTo>
                        <a:lnTo>
                          <a:pt x="1" y="77"/>
                        </a:lnTo>
                        <a:lnTo>
                          <a:pt x="0" y="78"/>
                        </a:lnTo>
                        <a:close/>
                      </a:path>
                    </a:pathLst>
                  </a:custGeom>
                  <a:solidFill>
                    <a:srgbClr val="000000"/>
                  </a:solidFill>
                  <a:ln w="9525">
                    <a:noFill/>
                    <a:round/>
                    <a:headEnd/>
                    <a:tailEnd/>
                  </a:ln>
                </p:spPr>
                <p:txBody>
                  <a:bodyPr/>
                  <a:lstStyle/>
                  <a:p>
                    <a:endParaRPr lang="en-US"/>
                  </a:p>
                </p:txBody>
              </p:sp>
              <p:sp>
                <p:nvSpPr>
                  <p:cNvPr id="40021" name="Freeform 909"/>
                  <p:cNvSpPr>
                    <a:spLocks/>
                  </p:cNvSpPr>
                  <p:nvPr/>
                </p:nvSpPr>
                <p:spPr bwMode="auto">
                  <a:xfrm>
                    <a:off x="4295" y="3093"/>
                    <a:ext cx="89" cy="39"/>
                  </a:xfrm>
                  <a:custGeom>
                    <a:avLst/>
                    <a:gdLst>
                      <a:gd name="T0" fmla="*/ 0 w 180"/>
                      <a:gd name="T1" fmla="*/ 1 h 77"/>
                      <a:gd name="T2" fmla="*/ 0 w 180"/>
                      <a:gd name="T3" fmla="*/ 1 h 77"/>
                      <a:gd name="T4" fmla="*/ 0 w 180"/>
                      <a:gd name="T5" fmla="*/ 1 h 77"/>
                      <a:gd name="T6" fmla="*/ 0 w 180"/>
                      <a:gd name="T7" fmla="*/ 1 h 77"/>
                      <a:gd name="T8" fmla="*/ 0 w 180"/>
                      <a:gd name="T9" fmla="*/ 1 h 77"/>
                      <a:gd name="T10" fmla="*/ 0 w 180"/>
                      <a:gd name="T11" fmla="*/ 1 h 77"/>
                      <a:gd name="T12" fmla="*/ 0 w 180"/>
                      <a:gd name="T13" fmla="*/ 1 h 77"/>
                      <a:gd name="T14" fmla="*/ 0 w 180"/>
                      <a:gd name="T15" fmla="*/ 1 h 77"/>
                      <a:gd name="T16" fmla="*/ 0 w 180"/>
                      <a:gd name="T17" fmla="*/ 1 h 77"/>
                      <a:gd name="T18" fmla="*/ 0 w 180"/>
                      <a:gd name="T19" fmla="*/ 0 h 77"/>
                      <a:gd name="T20" fmla="*/ 0 w 180"/>
                      <a:gd name="T21" fmla="*/ 1 h 77"/>
                      <a:gd name="T22" fmla="*/ 0 w 180"/>
                      <a:gd name="T23" fmla="*/ 1 h 77"/>
                      <a:gd name="T24" fmla="*/ 0 w 180"/>
                      <a:gd name="T25" fmla="*/ 1 h 77"/>
                      <a:gd name="T26" fmla="*/ 0 w 180"/>
                      <a:gd name="T27" fmla="*/ 1 h 77"/>
                      <a:gd name="T28" fmla="*/ 0 w 180"/>
                      <a:gd name="T29" fmla="*/ 1 h 77"/>
                      <a:gd name="T30" fmla="*/ 0 w 180"/>
                      <a:gd name="T31" fmla="*/ 1 h 77"/>
                      <a:gd name="T32" fmla="*/ 0 w 180"/>
                      <a:gd name="T33" fmla="*/ 1 h 77"/>
                      <a:gd name="T34" fmla="*/ 0 w 180"/>
                      <a:gd name="T35" fmla="*/ 1 h 77"/>
                      <a:gd name="T36" fmla="*/ 0 w 180"/>
                      <a:gd name="T37" fmla="*/ 1 h 77"/>
                      <a:gd name="T38" fmla="*/ 0 w 180"/>
                      <a:gd name="T39" fmla="*/ 1 h 77"/>
                      <a:gd name="T40" fmla="*/ 0 w 180"/>
                      <a:gd name="T41" fmla="*/ 1 h 77"/>
                      <a:gd name="T42" fmla="*/ 0 w 180"/>
                      <a:gd name="T43" fmla="*/ 1 h 77"/>
                      <a:gd name="T44" fmla="*/ 0 w 180"/>
                      <a:gd name="T45" fmla="*/ 1 h 77"/>
                      <a:gd name="T46" fmla="*/ 0 w 180"/>
                      <a:gd name="T47" fmla="*/ 1 h 77"/>
                      <a:gd name="T48" fmla="*/ 0 w 180"/>
                      <a:gd name="T49" fmla="*/ 1 h 77"/>
                      <a:gd name="T50" fmla="*/ 0 w 180"/>
                      <a:gd name="T51" fmla="*/ 1 h 77"/>
                      <a:gd name="T52" fmla="*/ 0 w 180"/>
                      <a:gd name="T53" fmla="*/ 1 h 77"/>
                      <a:gd name="T54" fmla="*/ 0 w 180"/>
                      <a:gd name="T55" fmla="*/ 1 h 77"/>
                      <a:gd name="T56" fmla="*/ 0 w 180"/>
                      <a:gd name="T57" fmla="*/ 1 h 77"/>
                      <a:gd name="T58" fmla="*/ 0 w 180"/>
                      <a:gd name="T59" fmla="*/ 1 h 77"/>
                      <a:gd name="T60" fmla="*/ 0 w 180"/>
                      <a:gd name="T61" fmla="*/ 1 h 77"/>
                      <a:gd name="T62" fmla="*/ 0 w 180"/>
                      <a:gd name="T63" fmla="*/ 1 h 77"/>
                      <a:gd name="T64" fmla="*/ 0 w 180"/>
                      <a:gd name="T65" fmla="*/ 1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80"/>
                      <a:gd name="T100" fmla="*/ 0 h 77"/>
                      <a:gd name="T101" fmla="*/ 180 w 180"/>
                      <a:gd name="T102" fmla="*/ 77 h 7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80" h="77">
                        <a:moveTo>
                          <a:pt x="0" y="77"/>
                        </a:moveTo>
                        <a:lnTo>
                          <a:pt x="1" y="74"/>
                        </a:lnTo>
                        <a:lnTo>
                          <a:pt x="5" y="67"/>
                        </a:lnTo>
                        <a:lnTo>
                          <a:pt x="12" y="55"/>
                        </a:lnTo>
                        <a:lnTo>
                          <a:pt x="20" y="42"/>
                        </a:lnTo>
                        <a:lnTo>
                          <a:pt x="31" y="29"/>
                        </a:lnTo>
                        <a:lnTo>
                          <a:pt x="45" y="17"/>
                        </a:lnTo>
                        <a:lnTo>
                          <a:pt x="63" y="7"/>
                        </a:lnTo>
                        <a:lnTo>
                          <a:pt x="82" y="1"/>
                        </a:lnTo>
                        <a:lnTo>
                          <a:pt x="103" y="0"/>
                        </a:lnTo>
                        <a:lnTo>
                          <a:pt x="121" y="6"/>
                        </a:lnTo>
                        <a:lnTo>
                          <a:pt x="139" y="14"/>
                        </a:lnTo>
                        <a:lnTo>
                          <a:pt x="152" y="24"/>
                        </a:lnTo>
                        <a:lnTo>
                          <a:pt x="164" y="36"/>
                        </a:lnTo>
                        <a:lnTo>
                          <a:pt x="173" y="45"/>
                        </a:lnTo>
                        <a:lnTo>
                          <a:pt x="178" y="53"/>
                        </a:lnTo>
                        <a:lnTo>
                          <a:pt x="180" y="55"/>
                        </a:lnTo>
                        <a:lnTo>
                          <a:pt x="178" y="54"/>
                        </a:lnTo>
                        <a:lnTo>
                          <a:pt x="173" y="51"/>
                        </a:lnTo>
                        <a:lnTo>
                          <a:pt x="164" y="47"/>
                        </a:lnTo>
                        <a:lnTo>
                          <a:pt x="153" y="42"/>
                        </a:lnTo>
                        <a:lnTo>
                          <a:pt x="140" y="38"/>
                        </a:lnTo>
                        <a:lnTo>
                          <a:pt x="124" y="36"/>
                        </a:lnTo>
                        <a:lnTo>
                          <a:pt x="105" y="34"/>
                        </a:lnTo>
                        <a:lnTo>
                          <a:pt x="86" y="36"/>
                        </a:lnTo>
                        <a:lnTo>
                          <a:pt x="67" y="40"/>
                        </a:lnTo>
                        <a:lnTo>
                          <a:pt x="50" y="46"/>
                        </a:lnTo>
                        <a:lnTo>
                          <a:pt x="36" y="52"/>
                        </a:lnTo>
                        <a:lnTo>
                          <a:pt x="23" y="60"/>
                        </a:lnTo>
                        <a:lnTo>
                          <a:pt x="14" y="65"/>
                        </a:lnTo>
                        <a:lnTo>
                          <a:pt x="6" y="71"/>
                        </a:lnTo>
                        <a:lnTo>
                          <a:pt x="1" y="76"/>
                        </a:lnTo>
                        <a:lnTo>
                          <a:pt x="0" y="77"/>
                        </a:lnTo>
                        <a:close/>
                      </a:path>
                    </a:pathLst>
                  </a:custGeom>
                  <a:solidFill>
                    <a:srgbClr val="000000"/>
                  </a:solidFill>
                  <a:ln w="9525">
                    <a:noFill/>
                    <a:round/>
                    <a:headEnd/>
                    <a:tailEnd/>
                  </a:ln>
                </p:spPr>
                <p:txBody>
                  <a:bodyPr/>
                  <a:lstStyle/>
                  <a:p>
                    <a:endParaRPr lang="en-US"/>
                  </a:p>
                </p:txBody>
              </p:sp>
              <p:sp>
                <p:nvSpPr>
                  <p:cNvPr id="40022" name="Freeform 910"/>
                  <p:cNvSpPr>
                    <a:spLocks/>
                  </p:cNvSpPr>
                  <p:nvPr/>
                </p:nvSpPr>
                <p:spPr bwMode="auto">
                  <a:xfrm>
                    <a:off x="3987" y="3502"/>
                    <a:ext cx="91" cy="91"/>
                  </a:xfrm>
                  <a:custGeom>
                    <a:avLst/>
                    <a:gdLst>
                      <a:gd name="T0" fmla="*/ 1 w 182"/>
                      <a:gd name="T1" fmla="*/ 1 h 182"/>
                      <a:gd name="T2" fmla="*/ 1 w 182"/>
                      <a:gd name="T3" fmla="*/ 1 h 182"/>
                      <a:gd name="T4" fmla="*/ 1 w 182"/>
                      <a:gd name="T5" fmla="*/ 1 h 182"/>
                      <a:gd name="T6" fmla="*/ 1 w 182"/>
                      <a:gd name="T7" fmla="*/ 1 h 182"/>
                      <a:gd name="T8" fmla="*/ 1 w 182"/>
                      <a:gd name="T9" fmla="*/ 1 h 182"/>
                      <a:gd name="T10" fmla="*/ 1 w 182"/>
                      <a:gd name="T11" fmla="*/ 1 h 182"/>
                      <a:gd name="T12" fmla="*/ 1 w 182"/>
                      <a:gd name="T13" fmla="*/ 1 h 182"/>
                      <a:gd name="T14" fmla="*/ 1 w 182"/>
                      <a:gd name="T15" fmla="*/ 1 h 182"/>
                      <a:gd name="T16" fmla="*/ 1 w 182"/>
                      <a:gd name="T17" fmla="*/ 1 h 182"/>
                      <a:gd name="T18" fmla="*/ 1 w 182"/>
                      <a:gd name="T19" fmla="*/ 1 h 182"/>
                      <a:gd name="T20" fmla="*/ 1 w 182"/>
                      <a:gd name="T21" fmla="*/ 1 h 182"/>
                      <a:gd name="T22" fmla="*/ 1 w 182"/>
                      <a:gd name="T23" fmla="*/ 1 h 182"/>
                      <a:gd name="T24" fmla="*/ 1 w 182"/>
                      <a:gd name="T25" fmla="*/ 1 h 182"/>
                      <a:gd name="T26" fmla="*/ 1 w 182"/>
                      <a:gd name="T27" fmla="*/ 1 h 182"/>
                      <a:gd name="T28" fmla="*/ 1 w 182"/>
                      <a:gd name="T29" fmla="*/ 1 h 182"/>
                      <a:gd name="T30" fmla="*/ 1 w 182"/>
                      <a:gd name="T31" fmla="*/ 0 h 182"/>
                      <a:gd name="T32" fmla="*/ 1 w 182"/>
                      <a:gd name="T33" fmla="*/ 1 h 182"/>
                      <a:gd name="T34" fmla="*/ 1 w 182"/>
                      <a:gd name="T35" fmla="*/ 1 h 182"/>
                      <a:gd name="T36" fmla="*/ 1 w 182"/>
                      <a:gd name="T37" fmla="*/ 1 h 182"/>
                      <a:gd name="T38" fmla="*/ 1 w 182"/>
                      <a:gd name="T39" fmla="*/ 1 h 182"/>
                      <a:gd name="T40" fmla="*/ 1 w 182"/>
                      <a:gd name="T41" fmla="*/ 1 h 182"/>
                      <a:gd name="T42" fmla="*/ 1 w 182"/>
                      <a:gd name="T43" fmla="*/ 1 h 182"/>
                      <a:gd name="T44" fmla="*/ 1 w 182"/>
                      <a:gd name="T45" fmla="*/ 1 h 182"/>
                      <a:gd name="T46" fmla="*/ 0 w 182"/>
                      <a:gd name="T47" fmla="*/ 1 h 182"/>
                      <a:gd name="T48" fmla="*/ 1 w 182"/>
                      <a:gd name="T49" fmla="*/ 1 h 182"/>
                      <a:gd name="T50" fmla="*/ 1 w 182"/>
                      <a:gd name="T51" fmla="*/ 1 h 182"/>
                      <a:gd name="T52" fmla="*/ 1 w 182"/>
                      <a:gd name="T53" fmla="*/ 1 h 182"/>
                      <a:gd name="T54" fmla="*/ 1 w 182"/>
                      <a:gd name="T55" fmla="*/ 1 h 182"/>
                      <a:gd name="T56" fmla="*/ 1 w 182"/>
                      <a:gd name="T57" fmla="*/ 1 h 182"/>
                      <a:gd name="T58" fmla="*/ 1 w 182"/>
                      <a:gd name="T59" fmla="*/ 1 h 182"/>
                      <a:gd name="T60" fmla="*/ 1 w 182"/>
                      <a:gd name="T61" fmla="*/ 1 h 182"/>
                      <a:gd name="T62" fmla="*/ 1 w 182"/>
                      <a:gd name="T63" fmla="*/ 1 h 182"/>
                      <a:gd name="T64" fmla="*/ 1 w 182"/>
                      <a:gd name="T65" fmla="*/ 1 h 18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82"/>
                      <a:gd name="T100" fmla="*/ 0 h 182"/>
                      <a:gd name="T101" fmla="*/ 182 w 182"/>
                      <a:gd name="T102" fmla="*/ 182 h 18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82" h="182">
                        <a:moveTo>
                          <a:pt x="105" y="181"/>
                        </a:moveTo>
                        <a:lnTo>
                          <a:pt x="122" y="176"/>
                        </a:lnTo>
                        <a:lnTo>
                          <a:pt x="139" y="168"/>
                        </a:lnTo>
                        <a:lnTo>
                          <a:pt x="154" y="158"/>
                        </a:lnTo>
                        <a:lnTo>
                          <a:pt x="165" y="144"/>
                        </a:lnTo>
                        <a:lnTo>
                          <a:pt x="174" y="130"/>
                        </a:lnTo>
                        <a:lnTo>
                          <a:pt x="180" y="113"/>
                        </a:lnTo>
                        <a:lnTo>
                          <a:pt x="182" y="95"/>
                        </a:lnTo>
                        <a:lnTo>
                          <a:pt x="181" y="77"/>
                        </a:lnTo>
                        <a:lnTo>
                          <a:pt x="177" y="60"/>
                        </a:lnTo>
                        <a:lnTo>
                          <a:pt x="169" y="44"/>
                        </a:lnTo>
                        <a:lnTo>
                          <a:pt x="158" y="29"/>
                        </a:lnTo>
                        <a:lnTo>
                          <a:pt x="145" y="17"/>
                        </a:lnTo>
                        <a:lnTo>
                          <a:pt x="131" y="8"/>
                        </a:lnTo>
                        <a:lnTo>
                          <a:pt x="113" y="2"/>
                        </a:lnTo>
                        <a:lnTo>
                          <a:pt x="96" y="0"/>
                        </a:lnTo>
                        <a:lnTo>
                          <a:pt x="78" y="1"/>
                        </a:lnTo>
                        <a:lnTo>
                          <a:pt x="60" y="6"/>
                        </a:lnTo>
                        <a:lnTo>
                          <a:pt x="44" y="14"/>
                        </a:lnTo>
                        <a:lnTo>
                          <a:pt x="30" y="24"/>
                        </a:lnTo>
                        <a:lnTo>
                          <a:pt x="19" y="37"/>
                        </a:lnTo>
                        <a:lnTo>
                          <a:pt x="10" y="52"/>
                        </a:lnTo>
                        <a:lnTo>
                          <a:pt x="4" y="69"/>
                        </a:lnTo>
                        <a:lnTo>
                          <a:pt x="0" y="86"/>
                        </a:lnTo>
                        <a:lnTo>
                          <a:pt x="2" y="105"/>
                        </a:lnTo>
                        <a:lnTo>
                          <a:pt x="6" y="122"/>
                        </a:lnTo>
                        <a:lnTo>
                          <a:pt x="14" y="138"/>
                        </a:lnTo>
                        <a:lnTo>
                          <a:pt x="25" y="153"/>
                        </a:lnTo>
                        <a:lnTo>
                          <a:pt x="38" y="165"/>
                        </a:lnTo>
                        <a:lnTo>
                          <a:pt x="52" y="174"/>
                        </a:lnTo>
                        <a:lnTo>
                          <a:pt x="69" y="180"/>
                        </a:lnTo>
                        <a:lnTo>
                          <a:pt x="87" y="182"/>
                        </a:lnTo>
                        <a:lnTo>
                          <a:pt x="105" y="181"/>
                        </a:lnTo>
                        <a:close/>
                      </a:path>
                    </a:pathLst>
                  </a:custGeom>
                  <a:solidFill>
                    <a:srgbClr val="000000"/>
                  </a:solidFill>
                  <a:ln w="9525">
                    <a:noFill/>
                    <a:round/>
                    <a:headEnd/>
                    <a:tailEnd/>
                  </a:ln>
                </p:spPr>
                <p:txBody>
                  <a:bodyPr/>
                  <a:lstStyle/>
                  <a:p>
                    <a:endParaRPr lang="en-US"/>
                  </a:p>
                </p:txBody>
              </p:sp>
              <p:sp>
                <p:nvSpPr>
                  <p:cNvPr id="40023" name="Freeform 911"/>
                  <p:cNvSpPr>
                    <a:spLocks/>
                  </p:cNvSpPr>
                  <p:nvPr/>
                </p:nvSpPr>
                <p:spPr bwMode="auto">
                  <a:xfrm>
                    <a:off x="4008" y="3524"/>
                    <a:ext cx="49" cy="48"/>
                  </a:xfrm>
                  <a:custGeom>
                    <a:avLst/>
                    <a:gdLst>
                      <a:gd name="T0" fmla="*/ 1 w 97"/>
                      <a:gd name="T1" fmla="*/ 1 h 96"/>
                      <a:gd name="T2" fmla="*/ 1 w 97"/>
                      <a:gd name="T3" fmla="*/ 1 h 96"/>
                      <a:gd name="T4" fmla="*/ 1 w 97"/>
                      <a:gd name="T5" fmla="*/ 1 h 96"/>
                      <a:gd name="T6" fmla="*/ 1 w 97"/>
                      <a:gd name="T7" fmla="*/ 1 h 96"/>
                      <a:gd name="T8" fmla="*/ 1 w 97"/>
                      <a:gd name="T9" fmla="*/ 1 h 96"/>
                      <a:gd name="T10" fmla="*/ 1 w 97"/>
                      <a:gd name="T11" fmla="*/ 1 h 96"/>
                      <a:gd name="T12" fmla="*/ 1 w 97"/>
                      <a:gd name="T13" fmla="*/ 1 h 96"/>
                      <a:gd name="T14" fmla="*/ 1 w 97"/>
                      <a:gd name="T15" fmla="*/ 1 h 96"/>
                      <a:gd name="T16" fmla="*/ 1 w 97"/>
                      <a:gd name="T17" fmla="*/ 1 h 96"/>
                      <a:gd name="T18" fmla="*/ 1 w 97"/>
                      <a:gd name="T19" fmla="*/ 1 h 96"/>
                      <a:gd name="T20" fmla="*/ 1 w 97"/>
                      <a:gd name="T21" fmla="*/ 1 h 96"/>
                      <a:gd name="T22" fmla="*/ 1 w 97"/>
                      <a:gd name="T23" fmla="*/ 1 h 96"/>
                      <a:gd name="T24" fmla="*/ 1 w 97"/>
                      <a:gd name="T25" fmla="*/ 1 h 96"/>
                      <a:gd name="T26" fmla="*/ 1 w 97"/>
                      <a:gd name="T27" fmla="*/ 1 h 96"/>
                      <a:gd name="T28" fmla="*/ 1 w 97"/>
                      <a:gd name="T29" fmla="*/ 1 h 96"/>
                      <a:gd name="T30" fmla="*/ 1 w 97"/>
                      <a:gd name="T31" fmla="*/ 0 h 96"/>
                      <a:gd name="T32" fmla="*/ 1 w 97"/>
                      <a:gd name="T33" fmla="*/ 0 h 96"/>
                      <a:gd name="T34" fmla="*/ 1 w 97"/>
                      <a:gd name="T35" fmla="*/ 1 h 96"/>
                      <a:gd name="T36" fmla="*/ 1 w 97"/>
                      <a:gd name="T37" fmla="*/ 1 h 96"/>
                      <a:gd name="T38" fmla="*/ 1 w 97"/>
                      <a:gd name="T39" fmla="*/ 1 h 96"/>
                      <a:gd name="T40" fmla="*/ 1 w 97"/>
                      <a:gd name="T41" fmla="*/ 1 h 96"/>
                      <a:gd name="T42" fmla="*/ 1 w 97"/>
                      <a:gd name="T43" fmla="*/ 1 h 96"/>
                      <a:gd name="T44" fmla="*/ 1 w 97"/>
                      <a:gd name="T45" fmla="*/ 1 h 96"/>
                      <a:gd name="T46" fmla="*/ 0 w 97"/>
                      <a:gd name="T47" fmla="*/ 1 h 96"/>
                      <a:gd name="T48" fmla="*/ 1 w 97"/>
                      <a:gd name="T49" fmla="*/ 1 h 96"/>
                      <a:gd name="T50" fmla="*/ 1 w 97"/>
                      <a:gd name="T51" fmla="*/ 1 h 96"/>
                      <a:gd name="T52" fmla="*/ 1 w 97"/>
                      <a:gd name="T53" fmla="*/ 1 h 96"/>
                      <a:gd name="T54" fmla="*/ 1 w 97"/>
                      <a:gd name="T55" fmla="*/ 1 h 96"/>
                      <a:gd name="T56" fmla="*/ 1 w 97"/>
                      <a:gd name="T57" fmla="*/ 1 h 96"/>
                      <a:gd name="T58" fmla="*/ 1 w 97"/>
                      <a:gd name="T59" fmla="*/ 1 h 96"/>
                      <a:gd name="T60" fmla="*/ 1 w 97"/>
                      <a:gd name="T61" fmla="*/ 1 h 96"/>
                      <a:gd name="T62" fmla="*/ 1 w 97"/>
                      <a:gd name="T63" fmla="*/ 1 h 96"/>
                      <a:gd name="T64" fmla="*/ 1 w 97"/>
                      <a:gd name="T65" fmla="*/ 1 h 9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7"/>
                      <a:gd name="T100" fmla="*/ 0 h 96"/>
                      <a:gd name="T101" fmla="*/ 97 w 97"/>
                      <a:gd name="T102" fmla="*/ 96 h 9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7" h="96">
                        <a:moveTo>
                          <a:pt x="56" y="96"/>
                        </a:moveTo>
                        <a:lnTo>
                          <a:pt x="66" y="94"/>
                        </a:lnTo>
                        <a:lnTo>
                          <a:pt x="75" y="89"/>
                        </a:lnTo>
                        <a:lnTo>
                          <a:pt x="82" y="84"/>
                        </a:lnTo>
                        <a:lnTo>
                          <a:pt x="88" y="77"/>
                        </a:lnTo>
                        <a:lnTo>
                          <a:pt x="92" y="69"/>
                        </a:lnTo>
                        <a:lnTo>
                          <a:pt x="96" y="61"/>
                        </a:lnTo>
                        <a:lnTo>
                          <a:pt x="97" y="51"/>
                        </a:lnTo>
                        <a:lnTo>
                          <a:pt x="97" y="41"/>
                        </a:lnTo>
                        <a:lnTo>
                          <a:pt x="94" y="32"/>
                        </a:lnTo>
                        <a:lnTo>
                          <a:pt x="90" y="23"/>
                        </a:lnTo>
                        <a:lnTo>
                          <a:pt x="84" y="16"/>
                        </a:lnTo>
                        <a:lnTo>
                          <a:pt x="77" y="9"/>
                        </a:lnTo>
                        <a:lnTo>
                          <a:pt x="69" y="4"/>
                        </a:lnTo>
                        <a:lnTo>
                          <a:pt x="61" y="1"/>
                        </a:lnTo>
                        <a:lnTo>
                          <a:pt x="52" y="0"/>
                        </a:lnTo>
                        <a:lnTo>
                          <a:pt x="41" y="0"/>
                        </a:lnTo>
                        <a:lnTo>
                          <a:pt x="32" y="2"/>
                        </a:lnTo>
                        <a:lnTo>
                          <a:pt x="23" y="6"/>
                        </a:lnTo>
                        <a:lnTo>
                          <a:pt x="16" y="12"/>
                        </a:lnTo>
                        <a:lnTo>
                          <a:pt x="9" y="19"/>
                        </a:lnTo>
                        <a:lnTo>
                          <a:pt x="5" y="27"/>
                        </a:lnTo>
                        <a:lnTo>
                          <a:pt x="2" y="35"/>
                        </a:lnTo>
                        <a:lnTo>
                          <a:pt x="0" y="44"/>
                        </a:lnTo>
                        <a:lnTo>
                          <a:pt x="1" y="55"/>
                        </a:lnTo>
                        <a:lnTo>
                          <a:pt x="3" y="64"/>
                        </a:lnTo>
                        <a:lnTo>
                          <a:pt x="8" y="73"/>
                        </a:lnTo>
                        <a:lnTo>
                          <a:pt x="13" y="80"/>
                        </a:lnTo>
                        <a:lnTo>
                          <a:pt x="21" y="87"/>
                        </a:lnTo>
                        <a:lnTo>
                          <a:pt x="28" y="92"/>
                        </a:lnTo>
                        <a:lnTo>
                          <a:pt x="37" y="95"/>
                        </a:lnTo>
                        <a:lnTo>
                          <a:pt x="46" y="96"/>
                        </a:lnTo>
                        <a:lnTo>
                          <a:pt x="56" y="96"/>
                        </a:lnTo>
                        <a:close/>
                      </a:path>
                    </a:pathLst>
                  </a:custGeom>
                  <a:solidFill>
                    <a:srgbClr val="FFCE96"/>
                  </a:solidFill>
                  <a:ln w="9525">
                    <a:noFill/>
                    <a:round/>
                    <a:headEnd/>
                    <a:tailEnd/>
                  </a:ln>
                </p:spPr>
                <p:txBody>
                  <a:bodyPr/>
                  <a:lstStyle/>
                  <a:p>
                    <a:endParaRPr lang="en-US"/>
                  </a:p>
                </p:txBody>
              </p:sp>
            </p:grpSp>
          </p:grpSp>
          <p:grpSp>
            <p:nvGrpSpPr>
              <p:cNvPr id="39957" name="Group 912"/>
              <p:cNvGrpSpPr>
                <a:grpSpLocks/>
              </p:cNvGrpSpPr>
              <p:nvPr/>
            </p:nvGrpSpPr>
            <p:grpSpPr bwMode="auto">
              <a:xfrm flipH="1">
                <a:off x="1200" y="2112"/>
                <a:ext cx="438" cy="672"/>
                <a:chOff x="1008" y="1584"/>
                <a:chExt cx="745" cy="1143"/>
              </a:xfrm>
            </p:grpSpPr>
            <p:sp>
              <p:nvSpPr>
                <p:cNvPr id="39958" name="AutoShape 913"/>
                <p:cNvSpPr>
                  <a:spLocks noChangeAspect="1" noChangeArrowheads="1" noTextEdit="1"/>
                </p:cNvSpPr>
                <p:nvPr/>
              </p:nvSpPr>
              <p:spPr bwMode="auto">
                <a:xfrm>
                  <a:off x="1008" y="1584"/>
                  <a:ext cx="745" cy="1143"/>
                </a:xfrm>
                <a:prstGeom prst="rect">
                  <a:avLst/>
                </a:prstGeom>
                <a:noFill/>
                <a:ln w="9525">
                  <a:noFill/>
                  <a:miter lim="800000"/>
                  <a:headEnd/>
                  <a:tailEnd/>
                </a:ln>
              </p:spPr>
              <p:txBody>
                <a:bodyPr/>
                <a:lstStyle/>
                <a:p>
                  <a:endParaRPr lang="en-US"/>
                </a:p>
              </p:txBody>
            </p:sp>
            <p:sp>
              <p:nvSpPr>
                <p:cNvPr id="39959" name="Freeform 914"/>
                <p:cNvSpPr>
                  <a:spLocks/>
                </p:cNvSpPr>
                <p:nvPr/>
              </p:nvSpPr>
              <p:spPr bwMode="auto">
                <a:xfrm>
                  <a:off x="1580" y="2578"/>
                  <a:ext cx="146" cy="15"/>
                </a:xfrm>
                <a:custGeom>
                  <a:avLst/>
                  <a:gdLst>
                    <a:gd name="T0" fmla="*/ 0 w 293"/>
                    <a:gd name="T1" fmla="*/ 0 h 31"/>
                    <a:gd name="T2" fmla="*/ 0 w 293"/>
                    <a:gd name="T3" fmla="*/ 0 h 31"/>
                    <a:gd name="T4" fmla="*/ 0 w 293"/>
                    <a:gd name="T5" fmla="*/ 0 h 31"/>
                    <a:gd name="T6" fmla="*/ 0 w 293"/>
                    <a:gd name="T7" fmla="*/ 0 h 31"/>
                    <a:gd name="T8" fmla="*/ 0 w 293"/>
                    <a:gd name="T9" fmla="*/ 0 h 31"/>
                    <a:gd name="T10" fmla="*/ 0 60000 65536"/>
                    <a:gd name="T11" fmla="*/ 0 60000 65536"/>
                    <a:gd name="T12" fmla="*/ 0 60000 65536"/>
                    <a:gd name="T13" fmla="*/ 0 60000 65536"/>
                    <a:gd name="T14" fmla="*/ 0 60000 65536"/>
                    <a:gd name="T15" fmla="*/ 0 w 293"/>
                    <a:gd name="T16" fmla="*/ 0 h 31"/>
                    <a:gd name="T17" fmla="*/ 293 w 293"/>
                    <a:gd name="T18" fmla="*/ 31 h 31"/>
                  </a:gdLst>
                  <a:ahLst/>
                  <a:cxnLst>
                    <a:cxn ang="T10">
                      <a:pos x="T0" y="T1"/>
                    </a:cxn>
                    <a:cxn ang="T11">
                      <a:pos x="T2" y="T3"/>
                    </a:cxn>
                    <a:cxn ang="T12">
                      <a:pos x="T4" y="T5"/>
                    </a:cxn>
                    <a:cxn ang="T13">
                      <a:pos x="T6" y="T7"/>
                    </a:cxn>
                    <a:cxn ang="T14">
                      <a:pos x="T8" y="T9"/>
                    </a:cxn>
                  </a:cxnLst>
                  <a:rect l="T15" t="T16" r="T17" b="T18"/>
                  <a:pathLst>
                    <a:path w="293" h="31">
                      <a:moveTo>
                        <a:pt x="0" y="3"/>
                      </a:moveTo>
                      <a:lnTo>
                        <a:pt x="293" y="0"/>
                      </a:lnTo>
                      <a:lnTo>
                        <a:pt x="288" y="31"/>
                      </a:lnTo>
                      <a:lnTo>
                        <a:pt x="5" y="23"/>
                      </a:lnTo>
                      <a:lnTo>
                        <a:pt x="0" y="3"/>
                      </a:lnTo>
                      <a:close/>
                    </a:path>
                  </a:pathLst>
                </a:custGeom>
                <a:solidFill>
                  <a:srgbClr val="000000"/>
                </a:solidFill>
                <a:ln w="9525">
                  <a:noFill/>
                  <a:round/>
                  <a:headEnd/>
                  <a:tailEnd/>
                </a:ln>
              </p:spPr>
              <p:txBody>
                <a:bodyPr/>
                <a:lstStyle/>
                <a:p>
                  <a:endParaRPr lang="en-US"/>
                </a:p>
              </p:txBody>
            </p:sp>
            <p:sp>
              <p:nvSpPr>
                <p:cNvPr id="39960" name="Freeform 915"/>
                <p:cNvSpPr>
                  <a:spLocks/>
                </p:cNvSpPr>
                <p:nvPr/>
              </p:nvSpPr>
              <p:spPr bwMode="auto">
                <a:xfrm>
                  <a:off x="1564" y="2479"/>
                  <a:ext cx="154" cy="23"/>
                </a:xfrm>
                <a:custGeom>
                  <a:avLst/>
                  <a:gdLst>
                    <a:gd name="T0" fmla="*/ 0 w 309"/>
                    <a:gd name="T1" fmla="*/ 1 h 44"/>
                    <a:gd name="T2" fmla="*/ 0 w 309"/>
                    <a:gd name="T3" fmla="*/ 0 h 44"/>
                    <a:gd name="T4" fmla="*/ 0 w 309"/>
                    <a:gd name="T5" fmla="*/ 1 h 44"/>
                    <a:gd name="T6" fmla="*/ 0 w 309"/>
                    <a:gd name="T7" fmla="*/ 1 h 44"/>
                    <a:gd name="T8" fmla="*/ 0 w 309"/>
                    <a:gd name="T9" fmla="*/ 1 h 44"/>
                    <a:gd name="T10" fmla="*/ 0 60000 65536"/>
                    <a:gd name="T11" fmla="*/ 0 60000 65536"/>
                    <a:gd name="T12" fmla="*/ 0 60000 65536"/>
                    <a:gd name="T13" fmla="*/ 0 60000 65536"/>
                    <a:gd name="T14" fmla="*/ 0 60000 65536"/>
                    <a:gd name="T15" fmla="*/ 0 w 309"/>
                    <a:gd name="T16" fmla="*/ 0 h 44"/>
                    <a:gd name="T17" fmla="*/ 309 w 309"/>
                    <a:gd name="T18" fmla="*/ 44 h 44"/>
                  </a:gdLst>
                  <a:ahLst/>
                  <a:cxnLst>
                    <a:cxn ang="T10">
                      <a:pos x="T0" y="T1"/>
                    </a:cxn>
                    <a:cxn ang="T11">
                      <a:pos x="T2" y="T3"/>
                    </a:cxn>
                    <a:cxn ang="T12">
                      <a:pos x="T4" y="T5"/>
                    </a:cxn>
                    <a:cxn ang="T13">
                      <a:pos x="T6" y="T7"/>
                    </a:cxn>
                    <a:cxn ang="T14">
                      <a:pos x="T8" y="T9"/>
                    </a:cxn>
                  </a:cxnLst>
                  <a:rect l="T15" t="T16" r="T17" b="T18"/>
                  <a:pathLst>
                    <a:path w="309" h="44">
                      <a:moveTo>
                        <a:pt x="0" y="16"/>
                      </a:moveTo>
                      <a:lnTo>
                        <a:pt x="309" y="0"/>
                      </a:lnTo>
                      <a:lnTo>
                        <a:pt x="301" y="36"/>
                      </a:lnTo>
                      <a:lnTo>
                        <a:pt x="24" y="44"/>
                      </a:lnTo>
                      <a:lnTo>
                        <a:pt x="0" y="16"/>
                      </a:lnTo>
                      <a:close/>
                    </a:path>
                  </a:pathLst>
                </a:custGeom>
                <a:solidFill>
                  <a:srgbClr val="000000"/>
                </a:solidFill>
                <a:ln w="9525">
                  <a:noFill/>
                  <a:round/>
                  <a:headEnd/>
                  <a:tailEnd/>
                </a:ln>
              </p:spPr>
              <p:txBody>
                <a:bodyPr/>
                <a:lstStyle/>
                <a:p>
                  <a:endParaRPr lang="en-US"/>
                </a:p>
              </p:txBody>
            </p:sp>
            <p:sp>
              <p:nvSpPr>
                <p:cNvPr id="39961" name="Freeform 916"/>
                <p:cNvSpPr>
                  <a:spLocks/>
                </p:cNvSpPr>
                <p:nvPr/>
              </p:nvSpPr>
              <p:spPr bwMode="auto">
                <a:xfrm>
                  <a:off x="1398" y="2626"/>
                  <a:ext cx="114" cy="24"/>
                </a:xfrm>
                <a:custGeom>
                  <a:avLst/>
                  <a:gdLst>
                    <a:gd name="T0" fmla="*/ 0 w 228"/>
                    <a:gd name="T1" fmla="*/ 0 h 49"/>
                    <a:gd name="T2" fmla="*/ 1 w 228"/>
                    <a:gd name="T3" fmla="*/ 0 h 49"/>
                    <a:gd name="T4" fmla="*/ 1 w 228"/>
                    <a:gd name="T5" fmla="*/ 0 h 49"/>
                    <a:gd name="T6" fmla="*/ 1 w 228"/>
                    <a:gd name="T7" fmla="*/ 0 h 49"/>
                    <a:gd name="T8" fmla="*/ 0 w 228"/>
                    <a:gd name="T9" fmla="*/ 0 h 49"/>
                    <a:gd name="T10" fmla="*/ 0 60000 65536"/>
                    <a:gd name="T11" fmla="*/ 0 60000 65536"/>
                    <a:gd name="T12" fmla="*/ 0 60000 65536"/>
                    <a:gd name="T13" fmla="*/ 0 60000 65536"/>
                    <a:gd name="T14" fmla="*/ 0 60000 65536"/>
                    <a:gd name="T15" fmla="*/ 0 w 228"/>
                    <a:gd name="T16" fmla="*/ 0 h 49"/>
                    <a:gd name="T17" fmla="*/ 228 w 228"/>
                    <a:gd name="T18" fmla="*/ 49 h 49"/>
                  </a:gdLst>
                  <a:ahLst/>
                  <a:cxnLst>
                    <a:cxn ang="T10">
                      <a:pos x="T0" y="T1"/>
                    </a:cxn>
                    <a:cxn ang="T11">
                      <a:pos x="T2" y="T3"/>
                    </a:cxn>
                    <a:cxn ang="T12">
                      <a:pos x="T4" y="T5"/>
                    </a:cxn>
                    <a:cxn ang="T13">
                      <a:pos x="T6" y="T7"/>
                    </a:cxn>
                    <a:cxn ang="T14">
                      <a:pos x="T8" y="T9"/>
                    </a:cxn>
                  </a:cxnLst>
                  <a:rect l="T15" t="T16" r="T17" b="T18"/>
                  <a:pathLst>
                    <a:path w="228" h="49">
                      <a:moveTo>
                        <a:pt x="0" y="0"/>
                      </a:moveTo>
                      <a:lnTo>
                        <a:pt x="228" y="8"/>
                      </a:lnTo>
                      <a:lnTo>
                        <a:pt x="208" y="49"/>
                      </a:lnTo>
                      <a:lnTo>
                        <a:pt x="12" y="49"/>
                      </a:lnTo>
                      <a:lnTo>
                        <a:pt x="0" y="0"/>
                      </a:lnTo>
                      <a:close/>
                    </a:path>
                  </a:pathLst>
                </a:custGeom>
                <a:solidFill>
                  <a:srgbClr val="000000"/>
                </a:solidFill>
                <a:ln w="9525">
                  <a:noFill/>
                  <a:round/>
                  <a:headEnd/>
                  <a:tailEnd/>
                </a:ln>
              </p:spPr>
              <p:txBody>
                <a:bodyPr/>
                <a:lstStyle/>
                <a:p>
                  <a:endParaRPr lang="en-US"/>
                </a:p>
              </p:txBody>
            </p:sp>
            <p:sp>
              <p:nvSpPr>
                <p:cNvPr id="39962" name="Freeform 917"/>
                <p:cNvSpPr>
                  <a:spLocks/>
                </p:cNvSpPr>
                <p:nvPr/>
              </p:nvSpPr>
              <p:spPr bwMode="auto">
                <a:xfrm>
                  <a:off x="1408" y="2533"/>
                  <a:ext cx="122" cy="25"/>
                </a:xfrm>
                <a:custGeom>
                  <a:avLst/>
                  <a:gdLst>
                    <a:gd name="T0" fmla="*/ 1 w 243"/>
                    <a:gd name="T1" fmla="*/ 0 h 48"/>
                    <a:gd name="T2" fmla="*/ 1 w 243"/>
                    <a:gd name="T3" fmla="*/ 1 h 48"/>
                    <a:gd name="T4" fmla="*/ 1 w 243"/>
                    <a:gd name="T5" fmla="*/ 1 h 48"/>
                    <a:gd name="T6" fmla="*/ 0 w 243"/>
                    <a:gd name="T7" fmla="*/ 1 h 48"/>
                    <a:gd name="T8" fmla="*/ 1 w 243"/>
                    <a:gd name="T9" fmla="*/ 0 h 48"/>
                    <a:gd name="T10" fmla="*/ 0 60000 65536"/>
                    <a:gd name="T11" fmla="*/ 0 60000 65536"/>
                    <a:gd name="T12" fmla="*/ 0 60000 65536"/>
                    <a:gd name="T13" fmla="*/ 0 60000 65536"/>
                    <a:gd name="T14" fmla="*/ 0 60000 65536"/>
                    <a:gd name="T15" fmla="*/ 0 w 243"/>
                    <a:gd name="T16" fmla="*/ 0 h 48"/>
                    <a:gd name="T17" fmla="*/ 243 w 243"/>
                    <a:gd name="T18" fmla="*/ 48 h 48"/>
                  </a:gdLst>
                  <a:ahLst/>
                  <a:cxnLst>
                    <a:cxn ang="T10">
                      <a:pos x="T0" y="T1"/>
                    </a:cxn>
                    <a:cxn ang="T11">
                      <a:pos x="T2" y="T3"/>
                    </a:cxn>
                    <a:cxn ang="T12">
                      <a:pos x="T4" y="T5"/>
                    </a:cxn>
                    <a:cxn ang="T13">
                      <a:pos x="T6" y="T7"/>
                    </a:cxn>
                    <a:cxn ang="T14">
                      <a:pos x="T8" y="T9"/>
                    </a:cxn>
                  </a:cxnLst>
                  <a:rect l="T15" t="T16" r="T17" b="T18"/>
                  <a:pathLst>
                    <a:path w="243" h="48">
                      <a:moveTo>
                        <a:pt x="23" y="0"/>
                      </a:moveTo>
                      <a:lnTo>
                        <a:pt x="243" y="4"/>
                      </a:lnTo>
                      <a:lnTo>
                        <a:pt x="232" y="48"/>
                      </a:lnTo>
                      <a:lnTo>
                        <a:pt x="0" y="36"/>
                      </a:lnTo>
                      <a:lnTo>
                        <a:pt x="23" y="0"/>
                      </a:lnTo>
                      <a:close/>
                    </a:path>
                  </a:pathLst>
                </a:custGeom>
                <a:solidFill>
                  <a:srgbClr val="000000"/>
                </a:solidFill>
                <a:ln w="9525">
                  <a:noFill/>
                  <a:round/>
                  <a:headEnd/>
                  <a:tailEnd/>
                </a:ln>
              </p:spPr>
              <p:txBody>
                <a:bodyPr/>
                <a:lstStyle/>
                <a:p>
                  <a:endParaRPr lang="en-US"/>
                </a:p>
              </p:txBody>
            </p:sp>
            <p:sp>
              <p:nvSpPr>
                <p:cNvPr id="39963" name="Freeform 918"/>
                <p:cNvSpPr>
                  <a:spLocks/>
                </p:cNvSpPr>
                <p:nvPr/>
              </p:nvSpPr>
              <p:spPr bwMode="auto">
                <a:xfrm>
                  <a:off x="1009" y="1585"/>
                  <a:ext cx="744" cy="1142"/>
                </a:xfrm>
                <a:custGeom>
                  <a:avLst/>
                  <a:gdLst>
                    <a:gd name="T0" fmla="*/ 1 w 1488"/>
                    <a:gd name="T1" fmla="*/ 0 h 2285"/>
                    <a:gd name="T2" fmla="*/ 1 w 1488"/>
                    <a:gd name="T3" fmla="*/ 0 h 2285"/>
                    <a:gd name="T4" fmla="*/ 1 w 1488"/>
                    <a:gd name="T5" fmla="*/ 0 h 2285"/>
                    <a:gd name="T6" fmla="*/ 1 w 1488"/>
                    <a:gd name="T7" fmla="*/ 0 h 2285"/>
                    <a:gd name="T8" fmla="*/ 1 w 1488"/>
                    <a:gd name="T9" fmla="*/ 0 h 2285"/>
                    <a:gd name="T10" fmla="*/ 1 w 1488"/>
                    <a:gd name="T11" fmla="*/ 0 h 2285"/>
                    <a:gd name="T12" fmla="*/ 1 w 1488"/>
                    <a:gd name="T13" fmla="*/ 0 h 2285"/>
                    <a:gd name="T14" fmla="*/ 1 w 1488"/>
                    <a:gd name="T15" fmla="*/ 0 h 2285"/>
                    <a:gd name="T16" fmla="*/ 1 w 1488"/>
                    <a:gd name="T17" fmla="*/ 0 h 2285"/>
                    <a:gd name="T18" fmla="*/ 1 w 1488"/>
                    <a:gd name="T19" fmla="*/ 0 h 2285"/>
                    <a:gd name="T20" fmla="*/ 1 w 1488"/>
                    <a:gd name="T21" fmla="*/ 0 h 2285"/>
                    <a:gd name="T22" fmla="*/ 1 w 1488"/>
                    <a:gd name="T23" fmla="*/ 0 h 2285"/>
                    <a:gd name="T24" fmla="*/ 1 w 1488"/>
                    <a:gd name="T25" fmla="*/ 0 h 2285"/>
                    <a:gd name="T26" fmla="*/ 1 w 1488"/>
                    <a:gd name="T27" fmla="*/ 0 h 2285"/>
                    <a:gd name="T28" fmla="*/ 1 w 1488"/>
                    <a:gd name="T29" fmla="*/ 0 h 2285"/>
                    <a:gd name="T30" fmla="*/ 1 w 1488"/>
                    <a:gd name="T31" fmla="*/ 0 h 2285"/>
                    <a:gd name="T32" fmla="*/ 1 w 1488"/>
                    <a:gd name="T33" fmla="*/ 0 h 2285"/>
                    <a:gd name="T34" fmla="*/ 1 w 1488"/>
                    <a:gd name="T35" fmla="*/ 0 h 2285"/>
                    <a:gd name="T36" fmla="*/ 1 w 1488"/>
                    <a:gd name="T37" fmla="*/ 0 h 2285"/>
                    <a:gd name="T38" fmla="*/ 1 w 1488"/>
                    <a:gd name="T39" fmla="*/ 0 h 2285"/>
                    <a:gd name="T40" fmla="*/ 1 w 1488"/>
                    <a:gd name="T41" fmla="*/ 0 h 2285"/>
                    <a:gd name="T42" fmla="*/ 1 w 1488"/>
                    <a:gd name="T43" fmla="*/ 0 h 2285"/>
                    <a:gd name="T44" fmla="*/ 1 w 1488"/>
                    <a:gd name="T45" fmla="*/ 0 h 2285"/>
                    <a:gd name="T46" fmla="*/ 1 w 1488"/>
                    <a:gd name="T47" fmla="*/ 0 h 2285"/>
                    <a:gd name="T48" fmla="*/ 1 w 1488"/>
                    <a:gd name="T49" fmla="*/ 0 h 2285"/>
                    <a:gd name="T50" fmla="*/ 1 w 1488"/>
                    <a:gd name="T51" fmla="*/ 0 h 2285"/>
                    <a:gd name="T52" fmla="*/ 1 w 1488"/>
                    <a:gd name="T53" fmla="*/ 0 h 2285"/>
                    <a:gd name="T54" fmla="*/ 1 w 1488"/>
                    <a:gd name="T55" fmla="*/ 0 h 2285"/>
                    <a:gd name="T56" fmla="*/ 1 w 1488"/>
                    <a:gd name="T57" fmla="*/ 0 h 2285"/>
                    <a:gd name="T58" fmla="*/ 1 w 1488"/>
                    <a:gd name="T59" fmla="*/ 0 h 2285"/>
                    <a:gd name="T60" fmla="*/ 1 w 1488"/>
                    <a:gd name="T61" fmla="*/ 0 h 2285"/>
                    <a:gd name="T62" fmla="*/ 1 w 1488"/>
                    <a:gd name="T63" fmla="*/ 0 h 2285"/>
                    <a:gd name="T64" fmla="*/ 1 w 1488"/>
                    <a:gd name="T65" fmla="*/ 0 h 2285"/>
                    <a:gd name="T66" fmla="*/ 1 w 1488"/>
                    <a:gd name="T67" fmla="*/ 0 h 2285"/>
                    <a:gd name="T68" fmla="*/ 1 w 1488"/>
                    <a:gd name="T69" fmla="*/ 0 h 2285"/>
                    <a:gd name="T70" fmla="*/ 1 w 1488"/>
                    <a:gd name="T71" fmla="*/ 0 h 2285"/>
                    <a:gd name="T72" fmla="*/ 1 w 1488"/>
                    <a:gd name="T73" fmla="*/ 0 h 2285"/>
                    <a:gd name="T74" fmla="*/ 1 w 1488"/>
                    <a:gd name="T75" fmla="*/ 0 h 2285"/>
                    <a:gd name="T76" fmla="*/ 1 w 1488"/>
                    <a:gd name="T77" fmla="*/ 0 h 2285"/>
                    <a:gd name="T78" fmla="*/ 1 w 1488"/>
                    <a:gd name="T79" fmla="*/ 0 h 2285"/>
                    <a:gd name="T80" fmla="*/ 1 w 1488"/>
                    <a:gd name="T81" fmla="*/ 0 h 2285"/>
                    <a:gd name="T82" fmla="*/ 1 w 1488"/>
                    <a:gd name="T83" fmla="*/ 0 h 2285"/>
                    <a:gd name="T84" fmla="*/ 1 w 1488"/>
                    <a:gd name="T85" fmla="*/ 0 h 2285"/>
                    <a:gd name="T86" fmla="*/ 1 w 1488"/>
                    <a:gd name="T87" fmla="*/ 0 h 2285"/>
                    <a:gd name="T88" fmla="*/ 1 w 1488"/>
                    <a:gd name="T89" fmla="*/ 0 h 2285"/>
                    <a:gd name="T90" fmla="*/ 1 w 1488"/>
                    <a:gd name="T91" fmla="*/ 0 h 2285"/>
                    <a:gd name="T92" fmla="*/ 1 w 1488"/>
                    <a:gd name="T93" fmla="*/ 0 h 2285"/>
                    <a:gd name="T94" fmla="*/ 1 w 1488"/>
                    <a:gd name="T95" fmla="*/ 0 h 2285"/>
                    <a:gd name="T96" fmla="*/ 1 w 1488"/>
                    <a:gd name="T97" fmla="*/ 0 h 2285"/>
                    <a:gd name="T98" fmla="*/ 1 w 1488"/>
                    <a:gd name="T99" fmla="*/ 0 h 2285"/>
                    <a:gd name="T100" fmla="*/ 1 w 1488"/>
                    <a:gd name="T101" fmla="*/ 0 h 2285"/>
                    <a:gd name="T102" fmla="*/ 1 w 1488"/>
                    <a:gd name="T103" fmla="*/ 0 h 2285"/>
                    <a:gd name="T104" fmla="*/ 1 w 1488"/>
                    <a:gd name="T105" fmla="*/ 0 h 2285"/>
                    <a:gd name="T106" fmla="*/ 1 w 1488"/>
                    <a:gd name="T107" fmla="*/ 0 h 2285"/>
                    <a:gd name="T108" fmla="*/ 1 w 1488"/>
                    <a:gd name="T109" fmla="*/ 0 h 2285"/>
                    <a:gd name="T110" fmla="*/ 1 w 1488"/>
                    <a:gd name="T111" fmla="*/ 0 h 2285"/>
                    <a:gd name="T112" fmla="*/ 1 w 1488"/>
                    <a:gd name="T113" fmla="*/ 0 h 2285"/>
                    <a:gd name="T114" fmla="*/ 1 w 1488"/>
                    <a:gd name="T115" fmla="*/ 0 h 2285"/>
                    <a:gd name="T116" fmla="*/ 1 w 1488"/>
                    <a:gd name="T117" fmla="*/ 0 h 2285"/>
                    <a:gd name="T118" fmla="*/ 1 w 1488"/>
                    <a:gd name="T119" fmla="*/ 0 h 2285"/>
                    <a:gd name="T120" fmla="*/ 1 w 1488"/>
                    <a:gd name="T121" fmla="*/ 0 h 2285"/>
                    <a:gd name="T122" fmla="*/ 1 w 1488"/>
                    <a:gd name="T123" fmla="*/ 0 h 22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88"/>
                    <a:gd name="T187" fmla="*/ 0 h 2285"/>
                    <a:gd name="T188" fmla="*/ 1488 w 1488"/>
                    <a:gd name="T189" fmla="*/ 2285 h 22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88" h="2285">
                      <a:moveTo>
                        <a:pt x="1447" y="1574"/>
                      </a:moveTo>
                      <a:lnTo>
                        <a:pt x="1449" y="1573"/>
                      </a:lnTo>
                      <a:lnTo>
                        <a:pt x="1451" y="1572"/>
                      </a:lnTo>
                      <a:lnTo>
                        <a:pt x="1453" y="1569"/>
                      </a:lnTo>
                      <a:lnTo>
                        <a:pt x="1456" y="1568"/>
                      </a:lnTo>
                      <a:lnTo>
                        <a:pt x="1462" y="1561"/>
                      </a:lnTo>
                      <a:lnTo>
                        <a:pt x="1465" y="1554"/>
                      </a:lnTo>
                      <a:lnTo>
                        <a:pt x="1467" y="1546"/>
                      </a:lnTo>
                      <a:lnTo>
                        <a:pt x="1468" y="1538"/>
                      </a:lnTo>
                      <a:lnTo>
                        <a:pt x="1467" y="1527"/>
                      </a:lnTo>
                      <a:lnTo>
                        <a:pt x="1464" y="1515"/>
                      </a:lnTo>
                      <a:lnTo>
                        <a:pt x="1458" y="1506"/>
                      </a:lnTo>
                      <a:lnTo>
                        <a:pt x="1451" y="1498"/>
                      </a:lnTo>
                      <a:lnTo>
                        <a:pt x="1443" y="1491"/>
                      </a:lnTo>
                      <a:lnTo>
                        <a:pt x="1434" y="1485"/>
                      </a:lnTo>
                      <a:lnTo>
                        <a:pt x="1426" y="1481"/>
                      </a:lnTo>
                      <a:lnTo>
                        <a:pt x="1419" y="1477"/>
                      </a:lnTo>
                      <a:lnTo>
                        <a:pt x="1415" y="1476"/>
                      </a:lnTo>
                      <a:lnTo>
                        <a:pt x="1390" y="1476"/>
                      </a:lnTo>
                      <a:lnTo>
                        <a:pt x="1389" y="1466"/>
                      </a:lnTo>
                      <a:lnTo>
                        <a:pt x="1387" y="1454"/>
                      </a:lnTo>
                      <a:lnTo>
                        <a:pt x="1381" y="1442"/>
                      </a:lnTo>
                      <a:lnTo>
                        <a:pt x="1371" y="1429"/>
                      </a:lnTo>
                      <a:lnTo>
                        <a:pt x="1360" y="1422"/>
                      </a:lnTo>
                      <a:lnTo>
                        <a:pt x="1349" y="1416"/>
                      </a:lnTo>
                      <a:lnTo>
                        <a:pt x="1334" y="1413"/>
                      </a:lnTo>
                      <a:lnTo>
                        <a:pt x="1319" y="1409"/>
                      </a:lnTo>
                      <a:lnTo>
                        <a:pt x="1303" y="1408"/>
                      </a:lnTo>
                      <a:lnTo>
                        <a:pt x="1286" y="1408"/>
                      </a:lnTo>
                      <a:lnTo>
                        <a:pt x="1273" y="1408"/>
                      </a:lnTo>
                      <a:lnTo>
                        <a:pt x="1260" y="1408"/>
                      </a:lnTo>
                      <a:lnTo>
                        <a:pt x="765" y="1086"/>
                      </a:lnTo>
                      <a:lnTo>
                        <a:pt x="764" y="1073"/>
                      </a:lnTo>
                      <a:lnTo>
                        <a:pt x="759" y="1042"/>
                      </a:lnTo>
                      <a:lnTo>
                        <a:pt x="755" y="997"/>
                      </a:lnTo>
                      <a:lnTo>
                        <a:pt x="748" y="945"/>
                      </a:lnTo>
                      <a:lnTo>
                        <a:pt x="741" y="894"/>
                      </a:lnTo>
                      <a:lnTo>
                        <a:pt x="736" y="849"/>
                      </a:lnTo>
                      <a:lnTo>
                        <a:pt x="731" y="817"/>
                      </a:lnTo>
                      <a:lnTo>
                        <a:pt x="730" y="806"/>
                      </a:lnTo>
                      <a:lnTo>
                        <a:pt x="740" y="807"/>
                      </a:lnTo>
                      <a:lnTo>
                        <a:pt x="751" y="807"/>
                      </a:lnTo>
                      <a:lnTo>
                        <a:pt x="764" y="807"/>
                      </a:lnTo>
                      <a:lnTo>
                        <a:pt x="778" y="807"/>
                      </a:lnTo>
                      <a:lnTo>
                        <a:pt x="791" y="807"/>
                      </a:lnTo>
                      <a:lnTo>
                        <a:pt x="806" y="807"/>
                      </a:lnTo>
                      <a:lnTo>
                        <a:pt x="822" y="806"/>
                      </a:lnTo>
                      <a:lnTo>
                        <a:pt x="840" y="803"/>
                      </a:lnTo>
                      <a:lnTo>
                        <a:pt x="857" y="801"/>
                      </a:lnTo>
                      <a:lnTo>
                        <a:pt x="874" y="799"/>
                      </a:lnTo>
                      <a:lnTo>
                        <a:pt x="893" y="794"/>
                      </a:lnTo>
                      <a:lnTo>
                        <a:pt x="911" y="789"/>
                      </a:lnTo>
                      <a:lnTo>
                        <a:pt x="928" y="785"/>
                      </a:lnTo>
                      <a:lnTo>
                        <a:pt x="947" y="778"/>
                      </a:lnTo>
                      <a:lnTo>
                        <a:pt x="965" y="771"/>
                      </a:lnTo>
                      <a:lnTo>
                        <a:pt x="983" y="762"/>
                      </a:lnTo>
                      <a:lnTo>
                        <a:pt x="993" y="755"/>
                      </a:lnTo>
                      <a:lnTo>
                        <a:pt x="1003" y="743"/>
                      </a:lnTo>
                      <a:lnTo>
                        <a:pt x="1011" y="727"/>
                      </a:lnTo>
                      <a:lnTo>
                        <a:pt x="1016" y="706"/>
                      </a:lnTo>
                      <a:lnTo>
                        <a:pt x="1016" y="689"/>
                      </a:lnTo>
                      <a:lnTo>
                        <a:pt x="1014" y="671"/>
                      </a:lnTo>
                      <a:lnTo>
                        <a:pt x="1009" y="650"/>
                      </a:lnTo>
                      <a:lnTo>
                        <a:pt x="1002" y="629"/>
                      </a:lnTo>
                      <a:lnTo>
                        <a:pt x="993" y="607"/>
                      </a:lnTo>
                      <a:lnTo>
                        <a:pt x="983" y="584"/>
                      </a:lnTo>
                      <a:lnTo>
                        <a:pt x="970" y="561"/>
                      </a:lnTo>
                      <a:lnTo>
                        <a:pt x="955" y="537"/>
                      </a:lnTo>
                      <a:lnTo>
                        <a:pt x="939" y="513"/>
                      </a:lnTo>
                      <a:lnTo>
                        <a:pt x="920" y="489"/>
                      </a:lnTo>
                      <a:lnTo>
                        <a:pt x="902" y="464"/>
                      </a:lnTo>
                      <a:lnTo>
                        <a:pt x="881" y="440"/>
                      </a:lnTo>
                      <a:lnTo>
                        <a:pt x="859" y="417"/>
                      </a:lnTo>
                      <a:lnTo>
                        <a:pt x="837" y="394"/>
                      </a:lnTo>
                      <a:lnTo>
                        <a:pt x="813" y="371"/>
                      </a:lnTo>
                      <a:lnTo>
                        <a:pt x="789" y="349"/>
                      </a:lnTo>
                      <a:lnTo>
                        <a:pt x="821" y="345"/>
                      </a:lnTo>
                      <a:lnTo>
                        <a:pt x="850" y="337"/>
                      </a:lnTo>
                      <a:lnTo>
                        <a:pt x="875" y="327"/>
                      </a:lnTo>
                      <a:lnTo>
                        <a:pt x="896" y="317"/>
                      </a:lnTo>
                      <a:lnTo>
                        <a:pt x="912" y="307"/>
                      </a:lnTo>
                      <a:lnTo>
                        <a:pt x="925" y="299"/>
                      </a:lnTo>
                      <a:lnTo>
                        <a:pt x="933" y="293"/>
                      </a:lnTo>
                      <a:lnTo>
                        <a:pt x="936" y="291"/>
                      </a:lnTo>
                      <a:lnTo>
                        <a:pt x="895" y="289"/>
                      </a:lnTo>
                      <a:lnTo>
                        <a:pt x="893" y="291"/>
                      </a:lnTo>
                      <a:lnTo>
                        <a:pt x="887" y="292"/>
                      </a:lnTo>
                      <a:lnTo>
                        <a:pt x="878" y="295"/>
                      </a:lnTo>
                      <a:lnTo>
                        <a:pt x="863" y="299"/>
                      </a:lnTo>
                      <a:lnTo>
                        <a:pt x="842" y="303"/>
                      </a:lnTo>
                      <a:lnTo>
                        <a:pt x="817" y="307"/>
                      </a:lnTo>
                      <a:lnTo>
                        <a:pt x="784" y="310"/>
                      </a:lnTo>
                      <a:lnTo>
                        <a:pt x="745" y="314"/>
                      </a:lnTo>
                      <a:lnTo>
                        <a:pt x="744" y="312"/>
                      </a:lnTo>
                      <a:lnTo>
                        <a:pt x="743" y="312"/>
                      </a:lnTo>
                      <a:lnTo>
                        <a:pt x="742" y="311"/>
                      </a:lnTo>
                      <a:lnTo>
                        <a:pt x="740" y="314"/>
                      </a:lnTo>
                      <a:lnTo>
                        <a:pt x="735" y="315"/>
                      </a:lnTo>
                      <a:lnTo>
                        <a:pt x="730" y="315"/>
                      </a:lnTo>
                      <a:lnTo>
                        <a:pt x="725" y="315"/>
                      </a:lnTo>
                      <a:lnTo>
                        <a:pt x="719" y="315"/>
                      </a:lnTo>
                      <a:lnTo>
                        <a:pt x="734" y="307"/>
                      </a:lnTo>
                      <a:lnTo>
                        <a:pt x="728" y="296"/>
                      </a:lnTo>
                      <a:lnTo>
                        <a:pt x="720" y="281"/>
                      </a:lnTo>
                      <a:lnTo>
                        <a:pt x="710" y="264"/>
                      </a:lnTo>
                      <a:lnTo>
                        <a:pt x="698" y="243"/>
                      </a:lnTo>
                      <a:lnTo>
                        <a:pt x="685" y="220"/>
                      </a:lnTo>
                      <a:lnTo>
                        <a:pt x="670" y="196"/>
                      </a:lnTo>
                      <a:lnTo>
                        <a:pt x="655" y="172"/>
                      </a:lnTo>
                      <a:lnTo>
                        <a:pt x="639" y="146"/>
                      </a:lnTo>
                      <a:lnTo>
                        <a:pt x="623" y="121"/>
                      </a:lnTo>
                      <a:lnTo>
                        <a:pt x="607" y="97"/>
                      </a:lnTo>
                      <a:lnTo>
                        <a:pt x="591" y="75"/>
                      </a:lnTo>
                      <a:lnTo>
                        <a:pt x="575" y="54"/>
                      </a:lnTo>
                      <a:lnTo>
                        <a:pt x="560" y="36"/>
                      </a:lnTo>
                      <a:lnTo>
                        <a:pt x="545" y="22"/>
                      </a:lnTo>
                      <a:lnTo>
                        <a:pt x="531" y="11"/>
                      </a:lnTo>
                      <a:lnTo>
                        <a:pt x="520" y="5"/>
                      </a:lnTo>
                      <a:lnTo>
                        <a:pt x="513" y="2"/>
                      </a:lnTo>
                      <a:lnTo>
                        <a:pt x="507" y="1"/>
                      </a:lnTo>
                      <a:lnTo>
                        <a:pt x="501" y="0"/>
                      </a:lnTo>
                      <a:lnTo>
                        <a:pt x="495" y="0"/>
                      </a:lnTo>
                      <a:lnTo>
                        <a:pt x="490" y="0"/>
                      </a:lnTo>
                      <a:lnTo>
                        <a:pt x="485" y="1"/>
                      </a:lnTo>
                      <a:lnTo>
                        <a:pt x="479" y="2"/>
                      </a:lnTo>
                      <a:lnTo>
                        <a:pt x="475" y="5"/>
                      </a:lnTo>
                      <a:lnTo>
                        <a:pt x="467" y="9"/>
                      </a:lnTo>
                      <a:lnTo>
                        <a:pt x="460" y="16"/>
                      </a:lnTo>
                      <a:lnTo>
                        <a:pt x="454" y="23"/>
                      </a:lnTo>
                      <a:lnTo>
                        <a:pt x="449" y="30"/>
                      </a:lnTo>
                      <a:lnTo>
                        <a:pt x="446" y="38"/>
                      </a:lnTo>
                      <a:lnTo>
                        <a:pt x="442" y="47"/>
                      </a:lnTo>
                      <a:lnTo>
                        <a:pt x="439" y="55"/>
                      </a:lnTo>
                      <a:lnTo>
                        <a:pt x="437" y="65"/>
                      </a:lnTo>
                      <a:lnTo>
                        <a:pt x="434" y="73"/>
                      </a:lnTo>
                      <a:lnTo>
                        <a:pt x="431" y="82"/>
                      </a:lnTo>
                      <a:lnTo>
                        <a:pt x="427" y="89"/>
                      </a:lnTo>
                      <a:lnTo>
                        <a:pt x="424" y="96"/>
                      </a:lnTo>
                      <a:lnTo>
                        <a:pt x="417" y="92"/>
                      </a:lnTo>
                      <a:lnTo>
                        <a:pt x="408" y="87"/>
                      </a:lnTo>
                      <a:lnTo>
                        <a:pt x="399" y="80"/>
                      </a:lnTo>
                      <a:lnTo>
                        <a:pt x="391" y="73"/>
                      </a:lnTo>
                      <a:lnTo>
                        <a:pt x="379" y="64"/>
                      </a:lnTo>
                      <a:lnTo>
                        <a:pt x="366" y="54"/>
                      </a:lnTo>
                      <a:lnTo>
                        <a:pt x="353" y="44"/>
                      </a:lnTo>
                      <a:lnTo>
                        <a:pt x="338" y="35"/>
                      </a:lnTo>
                      <a:lnTo>
                        <a:pt x="322" y="26"/>
                      </a:lnTo>
                      <a:lnTo>
                        <a:pt x="304" y="17"/>
                      </a:lnTo>
                      <a:lnTo>
                        <a:pt x="286" y="9"/>
                      </a:lnTo>
                      <a:lnTo>
                        <a:pt x="266" y="4"/>
                      </a:lnTo>
                      <a:lnTo>
                        <a:pt x="258" y="2"/>
                      </a:lnTo>
                      <a:lnTo>
                        <a:pt x="251" y="1"/>
                      </a:lnTo>
                      <a:lnTo>
                        <a:pt x="244" y="2"/>
                      </a:lnTo>
                      <a:lnTo>
                        <a:pt x="238" y="4"/>
                      </a:lnTo>
                      <a:lnTo>
                        <a:pt x="232" y="6"/>
                      </a:lnTo>
                      <a:lnTo>
                        <a:pt x="225" y="8"/>
                      </a:lnTo>
                      <a:lnTo>
                        <a:pt x="219" y="12"/>
                      </a:lnTo>
                      <a:lnTo>
                        <a:pt x="213" y="16"/>
                      </a:lnTo>
                      <a:lnTo>
                        <a:pt x="197" y="37"/>
                      </a:lnTo>
                      <a:lnTo>
                        <a:pt x="186" y="66"/>
                      </a:lnTo>
                      <a:lnTo>
                        <a:pt x="178" y="99"/>
                      </a:lnTo>
                      <a:lnTo>
                        <a:pt x="174" y="136"/>
                      </a:lnTo>
                      <a:lnTo>
                        <a:pt x="172" y="173"/>
                      </a:lnTo>
                      <a:lnTo>
                        <a:pt x="172" y="209"/>
                      </a:lnTo>
                      <a:lnTo>
                        <a:pt x="173" y="241"/>
                      </a:lnTo>
                      <a:lnTo>
                        <a:pt x="175" y="266"/>
                      </a:lnTo>
                      <a:lnTo>
                        <a:pt x="149" y="265"/>
                      </a:lnTo>
                      <a:lnTo>
                        <a:pt x="125" y="264"/>
                      </a:lnTo>
                      <a:lnTo>
                        <a:pt x="103" y="265"/>
                      </a:lnTo>
                      <a:lnTo>
                        <a:pt x="82" y="269"/>
                      </a:lnTo>
                      <a:lnTo>
                        <a:pt x="64" y="273"/>
                      </a:lnTo>
                      <a:lnTo>
                        <a:pt x="46" y="279"/>
                      </a:lnTo>
                      <a:lnTo>
                        <a:pt x="31" y="288"/>
                      </a:lnTo>
                      <a:lnTo>
                        <a:pt x="19" y="299"/>
                      </a:lnTo>
                      <a:lnTo>
                        <a:pt x="7" y="314"/>
                      </a:lnTo>
                      <a:lnTo>
                        <a:pt x="1" y="329"/>
                      </a:lnTo>
                      <a:lnTo>
                        <a:pt x="0" y="342"/>
                      </a:lnTo>
                      <a:lnTo>
                        <a:pt x="1" y="354"/>
                      </a:lnTo>
                      <a:lnTo>
                        <a:pt x="11" y="376"/>
                      </a:lnTo>
                      <a:lnTo>
                        <a:pt x="28" y="398"/>
                      </a:lnTo>
                      <a:lnTo>
                        <a:pt x="50" y="416"/>
                      </a:lnTo>
                      <a:lnTo>
                        <a:pt x="74" y="433"/>
                      </a:lnTo>
                      <a:lnTo>
                        <a:pt x="100" y="450"/>
                      </a:lnTo>
                      <a:lnTo>
                        <a:pt x="126" y="462"/>
                      </a:lnTo>
                      <a:lnTo>
                        <a:pt x="148" y="473"/>
                      </a:lnTo>
                      <a:lnTo>
                        <a:pt x="165" y="479"/>
                      </a:lnTo>
                      <a:lnTo>
                        <a:pt x="164" y="560"/>
                      </a:lnTo>
                      <a:lnTo>
                        <a:pt x="168" y="643"/>
                      </a:lnTo>
                      <a:lnTo>
                        <a:pt x="178" y="724"/>
                      </a:lnTo>
                      <a:lnTo>
                        <a:pt x="190" y="800"/>
                      </a:lnTo>
                      <a:lnTo>
                        <a:pt x="204" y="870"/>
                      </a:lnTo>
                      <a:lnTo>
                        <a:pt x="218" y="930"/>
                      </a:lnTo>
                      <a:lnTo>
                        <a:pt x="231" y="976"/>
                      </a:lnTo>
                      <a:lnTo>
                        <a:pt x="240" y="1007"/>
                      </a:lnTo>
                      <a:lnTo>
                        <a:pt x="229" y="1016"/>
                      </a:lnTo>
                      <a:lnTo>
                        <a:pt x="218" y="1030"/>
                      </a:lnTo>
                      <a:lnTo>
                        <a:pt x="203" y="1048"/>
                      </a:lnTo>
                      <a:lnTo>
                        <a:pt x="188" y="1069"/>
                      </a:lnTo>
                      <a:lnTo>
                        <a:pt x="171" y="1096"/>
                      </a:lnTo>
                      <a:lnTo>
                        <a:pt x="153" y="1128"/>
                      </a:lnTo>
                      <a:lnTo>
                        <a:pt x="136" y="1165"/>
                      </a:lnTo>
                      <a:lnTo>
                        <a:pt x="118" y="1209"/>
                      </a:lnTo>
                      <a:lnTo>
                        <a:pt x="99" y="1275"/>
                      </a:lnTo>
                      <a:lnTo>
                        <a:pt x="90" y="1348"/>
                      </a:lnTo>
                      <a:lnTo>
                        <a:pt x="88" y="1423"/>
                      </a:lnTo>
                      <a:lnTo>
                        <a:pt x="91" y="1497"/>
                      </a:lnTo>
                      <a:lnTo>
                        <a:pt x="96" y="1563"/>
                      </a:lnTo>
                      <a:lnTo>
                        <a:pt x="103" y="1617"/>
                      </a:lnTo>
                      <a:lnTo>
                        <a:pt x="109" y="1655"/>
                      </a:lnTo>
                      <a:lnTo>
                        <a:pt x="112" y="1672"/>
                      </a:lnTo>
                      <a:lnTo>
                        <a:pt x="115" y="1687"/>
                      </a:lnTo>
                      <a:lnTo>
                        <a:pt x="136" y="1687"/>
                      </a:lnTo>
                      <a:lnTo>
                        <a:pt x="140" y="1697"/>
                      </a:lnTo>
                      <a:lnTo>
                        <a:pt x="144" y="1710"/>
                      </a:lnTo>
                      <a:lnTo>
                        <a:pt x="150" y="1724"/>
                      </a:lnTo>
                      <a:lnTo>
                        <a:pt x="158" y="1739"/>
                      </a:lnTo>
                      <a:lnTo>
                        <a:pt x="167" y="1754"/>
                      </a:lnTo>
                      <a:lnTo>
                        <a:pt x="178" y="1770"/>
                      </a:lnTo>
                      <a:lnTo>
                        <a:pt x="189" y="1786"/>
                      </a:lnTo>
                      <a:lnTo>
                        <a:pt x="203" y="1801"/>
                      </a:lnTo>
                      <a:lnTo>
                        <a:pt x="202" y="1830"/>
                      </a:lnTo>
                      <a:lnTo>
                        <a:pt x="198" y="1861"/>
                      </a:lnTo>
                      <a:lnTo>
                        <a:pt x="196" y="1893"/>
                      </a:lnTo>
                      <a:lnTo>
                        <a:pt x="191" y="1926"/>
                      </a:lnTo>
                      <a:lnTo>
                        <a:pt x="186" y="1957"/>
                      </a:lnTo>
                      <a:lnTo>
                        <a:pt x="178" y="1985"/>
                      </a:lnTo>
                      <a:lnTo>
                        <a:pt x="170" y="2010"/>
                      </a:lnTo>
                      <a:lnTo>
                        <a:pt x="159" y="2029"/>
                      </a:lnTo>
                      <a:lnTo>
                        <a:pt x="147" y="2048"/>
                      </a:lnTo>
                      <a:lnTo>
                        <a:pt x="134" y="2065"/>
                      </a:lnTo>
                      <a:lnTo>
                        <a:pt x="124" y="2080"/>
                      </a:lnTo>
                      <a:lnTo>
                        <a:pt x="113" y="2095"/>
                      </a:lnTo>
                      <a:lnTo>
                        <a:pt x="104" y="2106"/>
                      </a:lnTo>
                      <a:lnTo>
                        <a:pt x="96" y="2118"/>
                      </a:lnTo>
                      <a:lnTo>
                        <a:pt x="90" y="2126"/>
                      </a:lnTo>
                      <a:lnTo>
                        <a:pt x="86" y="2133"/>
                      </a:lnTo>
                      <a:lnTo>
                        <a:pt x="81" y="2133"/>
                      </a:lnTo>
                      <a:lnTo>
                        <a:pt x="75" y="2134"/>
                      </a:lnTo>
                      <a:lnTo>
                        <a:pt x="68" y="2135"/>
                      </a:lnTo>
                      <a:lnTo>
                        <a:pt x="61" y="2136"/>
                      </a:lnTo>
                      <a:lnTo>
                        <a:pt x="50" y="2144"/>
                      </a:lnTo>
                      <a:lnTo>
                        <a:pt x="44" y="2158"/>
                      </a:lnTo>
                      <a:lnTo>
                        <a:pt x="41" y="2172"/>
                      </a:lnTo>
                      <a:lnTo>
                        <a:pt x="39" y="2178"/>
                      </a:lnTo>
                      <a:lnTo>
                        <a:pt x="58" y="2197"/>
                      </a:lnTo>
                      <a:lnTo>
                        <a:pt x="80" y="2182"/>
                      </a:lnTo>
                      <a:lnTo>
                        <a:pt x="81" y="2184"/>
                      </a:lnTo>
                      <a:lnTo>
                        <a:pt x="82" y="2186"/>
                      </a:lnTo>
                      <a:lnTo>
                        <a:pt x="86" y="2192"/>
                      </a:lnTo>
                      <a:lnTo>
                        <a:pt x="91" y="2197"/>
                      </a:lnTo>
                      <a:lnTo>
                        <a:pt x="98" y="2204"/>
                      </a:lnTo>
                      <a:lnTo>
                        <a:pt x="107" y="2214"/>
                      </a:lnTo>
                      <a:lnTo>
                        <a:pt x="119" y="2223"/>
                      </a:lnTo>
                      <a:lnTo>
                        <a:pt x="134" y="2232"/>
                      </a:lnTo>
                      <a:lnTo>
                        <a:pt x="149" y="2240"/>
                      </a:lnTo>
                      <a:lnTo>
                        <a:pt x="163" y="2244"/>
                      </a:lnTo>
                      <a:lnTo>
                        <a:pt x="174" y="2242"/>
                      </a:lnTo>
                      <a:lnTo>
                        <a:pt x="185" y="2239"/>
                      </a:lnTo>
                      <a:lnTo>
                        <a:pt x="191" y="2232"/>
                      </a:lnTo>
                      <a:lnTo>
                        <a:pt x="195" y="2224"/>
                      </a:lnTo>
                      <a:lnTo>
                        <a:pt x="196" y="2212"/>
                      </a:lnTo>
                      <a:lnTo>
                        <a:pt x="193" y="2201"/>
                      </a:lnTo>
                      <a:lnTo>
                        <a:pt x="187" y="2191"/>
                      </a:lnTo>
                      <a:lnTo>
                        <a:pt x="180" y="2184"/>
                      </a:lnTo>
                      <a:lnTo>
                        <a:pt x="172" y="2180"/>
                      </a:lnTo>
                      <a:lnTo>
                        <a:pt x="164" y="2178"/>
                      </a:lnTo>
                      <a:lnTo>
                        <a:pt x="156" y="2178"/>
                      </a:lnTo>
                      <a:lnTo>
                        <a:pt x="148" y="2178"/>
                      </a:lnTo>
                      <a:lnTo>
                        <a:pt x="141" y="2178"/>
                      </a:lnTo>
                      <a:lnTo>
                        <a:pt x="134" y="2176"/>
                      </a:lnTo>
                      <a:lnTo>
                        <a:pt x="128" y="2171"/>
                      </a:lnTo>
                      <a:lnTo>
                        <a:pt x="124" y="2166"/>
                      </a:lnTo>
                      <a:lnTo>
                        <a:pt x="120" y="2162"/>
                      </a:lnTo>
                      <a:lnTo>
                        <a:pt x="118" y="2156"/>
                      </a:lnTo>
                      <a:lnTo>
                        <a:pt x="126" y="2159"/>
                      </a:lnTo>
                      <a:lnTo>
                        <a:pt x="133" y="2155"/>
                      </a:lnTo>
                      <a:lnTo>
                        <a:pt x="150" y="2143"/>
                      </a:lnTo>
                      <a:lnTo>
                        <a:pt x="174" y="2125"/>
                      </a:lnTo>
                      <a:lnTo>
                        <a:pt x="204" y="2101"/>
                      </a:lnTo>
                      <a:lnTo>
                        <a:pt x="235" y="2073"/>
                      </a:lnTo>
                      <a:lnTo>
                        <a:pt x="264" y="2043"/>
                      </a:lnTo>
                      <a:lnTo>
                        <a:pt x="287" y="2012"/>
                      </a:lnTo>
                      <a:lnTo>
                        <a:pt x="303" y="1981"/>
                      </a:lnTo>
                      <a:lnTo>
                        <a:pt x="308" y="1968"/>
                      </a:lnTo>
                      <a:lnTo>
                        <a:pt x="314" y="1954"/>
                      </a:lnTo>
                      <a:lnTo>
                        <a:pt x="318" y="1940"/>
                      </a:lnTo>
                      <a:lnTo>
                        <a:pt x="324" y="1927"/>
                      </a:lnTo>
                      <a:lnTo>
                        <a:pt x="328" y="1913"/>
                      </a:lnTo>
                      <a:lnTo>
                        <a:pt x="334" y="1899"/>
                      </a:lnTo>
                      <a:lnTo>
                        <a:pt x="340" y="1885"/>
                      </a:lnTo>
                      <a:lnTo>
                        <a:pt x="346" y="1873"/>
                      </a:lnTo>
                      <a:lnTo>
                        <a:pt x="352" y="1874"/>
                      </a:lnTo>
                      <a:lnTo>
                        <a:pt x="358" y="1874"/>
                      </a:lnTo>
                      <a:lnTo>
                        <a:pt x="364" y="1875"/>
                      </a:lnTo>
                      <a:lnTo>
                        <a:pt x="370" y="1875"/>
                      </a:lnTo>
                      <a:lnTo>
                        <a:pt x="377" y="1875"/>
                      </a:lnTo>
                      <a:lnTo>
                        <a:pt x="383" y="1875"/>
                      </a:lnTo>
                      <a:lnTo>
                        <a:pt x="389" y="1875"/>
                      </a:lnTo>
                      <a:lnTo>
                        <a:pt x="396" y="1875"/>
                      </a:lnTo>
                      <a:lnTo>
                        <a:pt x="410" y="1875"/>
                      </a:lnTo>
                      <a:lnTo>
                        <a:pt x="424" y="1874"/>
                      </a:lnTo>
                      <a:lnTo>
                        <a:pt x="437" y="1873"/>
                      </a:lnTo>
                      <a:lnTo>
                        <a:pt x="449" y="1870"/>
                      </a:lnTo>
                      <a:lnTo>
                        <a:pt x="461" y="1868"/>
                      </a:lnTo>
                      <a:lnTo>
                        <a:pt x="472" y="1864"/>
                      </a:lnTo>
                      <a:lnTo>
                        <a:pt x="484" y="1861"/>
                      </a:lnTo>
                      <a:lnTo>
                        <a:pt x="494" y="1858"/>
                      </a:lnTo>
                      <a:lnTo>
                        <a:pt x="505" y="1873"/>
                      </a:lnTo>
                      <a:lnTo>
                        <a:pt x="514" y="1890"/>
                      </a:lnTo>
                      <a:lnTo>
                        <a:pt x="524" y="1906"/>
                      </a:lnTo>
                      <a:lnTo>
                        <a:pt x="533" y="1923"/>
                      </a:lnTo>
                      <a:lnTo>
                        <a:pt x="543" y="1940"/>
                      </a:lnTo>
                      <a:lnTo>
                        <a:pt x="552" y="1958"/>
                      </a:lnTo>
                      <a:lnTo>
                        <a:pt x="559" y="1975"/>
                      </a:lnTo>
                      <a:lnTo>
                        <a:pt x="566" y="1992"/>
                      </a:lnTo>
                      <a:lnTo>
                        <a:pt x="574" y="2027"/>
                      </a:lnTo>
                      <a:lnTo>
                        <a:pt x="577" y="2059"/>
                      </a:lnTo>
                      <a:lnTo>
                        <a:pt x="575" y="2088"/>
                      </a:lnTo>
                      <a:lnTo>
                        <a:pt x="570" y="2112"/>
                      </a:lnTo>
                      <a:lnTo>
                        <a:pt x="563" y="2133"/>
                      </a:lnTo>
                      <a:lnTo>
                        <a:pt x="558" y="2148"/>
                      </a:lnTo>
                      <a:lnTo>
                        <a:pt x="553" y="2157"/>
                      </a:lnTo>
                      <a:lnTo>
                        <a:pt x="551" y="2161"/>
                      </a:lnTo>
                      <a:lnTo>
                        <a:pt x="552" y="2161"/>
                      </a:lnTo>
                      <a:lnTo>
                        <a:pt x="550" y="2163"/>
                      </a:lnTo>
                      <a:lnTo>
                        <a:pt x="546" y="2166"/>
                      </a:lnTo>
                      <a:lnTo>
                        <a:pt x="543" y="2171"/>
                      </a:lnTo>
                      <a:lnTo>
                        <a:pt x="538" y="2176"/>
                      </a:lnTo>
                      <a:lnTo>
                        <a:pt x="533" y="2189"/>
                      </a:lnTo>
                      <a:lnTo>
                        <a:pt x="537" y="2204"/>
                      </a:lnTo>
                      <a:lnTo>
                        <a:pt x="543" y="2217"/>
                      </a:lnTo>
                      <a:lnTo>
                        <a:pt x="545" y="2223"/>
                      </a:lnTo>
                      <a:lnTo>
                        <a:pt x="571" y="2226"/>
                      </a:lnTo>
                      <a:lnTo>
                        <a:pt x="581" y="2201"/>
                      </a:lnTo>
                      <a:lnTo>
                        <a:pt x="582" y="2201"/>
                      </a:lnTo>
                      <a:lnTo>
                        <a:pt x="585" y="2202"/>
                      </a:lnTo>
                      <a:lnTo>
                        <a:pt x="590" y="2204"/>
                      </a:lnTo>
                      <a:lnTo>
                        <a:pt x="598" y="2205"/>
                      </a:lnTo>
                      <a:lnTo>
                        <a:pt x="607" y="2207"/>
                      </a:lnTo>
                      <a:lnTo>
                        <a:pt x="620" y="2208"/>
                      </a:lnTo>
                      <a:lnTo>
                        <a:pt x="635" y="2208"/>
                      </a:lnTo>
                      <a:lnTo>
                        <a:pt x="652" y="2207"/>
                      </a:lnTo>
                      <a:lnTo>
                        <a:pt x="668" y="2203"/>
                      </a:lnTo>
                      <a:lnTo>
                        <a:pt x="681" y="2197"/>
                      </a:lnTo>
                      <a:lnTo>
                        <a:pt x="690" y="2189"/>
                      </a:lnTo>
                      <a:lnTo>
                        <a:pt x="695" y="2180"/>
                      </a:lnTo>
                      <a:lnTo>
                        <a:pt x="697" y="2171"/>
                      </a:lnTo>
                      <a:lnTo>
                        <a:pt x="695" y="2161"/>
                      </a:lnTo>
                      <a:lnTo>
                        <a:pt x="689" y="2152"/>
                      </a:lnTo>
                      <a:lnTo>
                        <a:pt x="679" y="2144"/>
                      </a:lnTo>
                      <a:lnTo>
                        <a:pt x="668" y="2140"/>
                      </a:lnTo>
                      <a:lnTo>
                        <a:pt x="659" y="2139"/>
                      </a:lnTo>
                      <a:lnTo>
                        <a:pt x="651" y="2141"/>
                      </a:lnTo>
                      <a:lnTo>
                        <a:pt x="644" y="2144"/>
                      </a:lnTo>
                      <a:lnTo>
                        <a:pt x="637" y="2150"/>
                      </a:lnTo>
                      <a:lnTo>
                        <a:pt x="631" y="2155"/>
                      </a:lnTo>
                      <a:lnTo>
                        <a:pt x="624" y="2159"/>
                      </a:lnTo>
                      <a:lnTo>
                        <a:pt x="619" y="2162"/>
                      </a:lnTo>
                      <a:lnTo>
                        <a:pt x="611" y="2162"/>
                      </a:lnTo>
                      <a:lnTo>
                        <a:pt x="603" y="2161"/>
                      </a:lnTo>
                      <a:lnTo>
                        <a:pt x="596" y="2157"/>
                      </a:lnTo>
                      <a:lnTo>
                        <a:pt x="590" y="2154"/>
                      </a:lnTo>
                      <a:lnTo>
                        <a:pt x="596" y="2147"/>
                      </a:lnTo>
                      <a:lnTo>
                        <a:pt x="603" y="2135"/>
                      </a:lnTo>
                      <a:lnTo>
                        <a:pt x="612" y="2118"/>
                      </a:lnTo>
                      <a:lnTo>
                        <a:pt x="621" y="2098"/>
                      </a:lnTo>
                      <a:lnTo>
                        <a:pt x="630" y="2073"/>
                      </a:lnTo>
                      <a:lnTo>
                        <a:pt x="637" y="2045"/>
                      </a:lnTo>
                      <a:lnTo>
                        <a:pt x="642" y="2013"/>
                      </a:lnTo>
                      <a:lnTo>
                        <a:pt x="644" y="1977"/>
                      </a:lnTo>
                      <a:lnTo>
                        <a:pt x="643" y="1952"/>
                      </a:lnTo>
                      <a:lnTo>
                        <a:pt x="641" y="1927"/>
                      </a:lnTo>
                      <a:lnTo>
                        <a:pt x="637" y="1899"/>
                      </a:lnTo>
                      <a:lnTo>
                        <a:pt x="632" y="1873"/>
                      </a:lnTo>
                      <a:lnTo>
                        <a:pt x="628" y="1846"/>
                      </a:lnTo>
                      <a:lnTo>
                        <a:pt x="622" y="1820"/>
                      </a:lnTo>
                      <a:lnTo>
                        <a:pt x="615" y="1795"/>
                      </a:lnTo>
                      <a:lnTo>
                        <a:pt x="609" y="1772"/>
                      </a:lnTo>
                      <a:lnTo>
                        <a:pt x="617" y="1761"/>
                      </a:lnTo>
                      <a:lnTo>
                        <a:pt x="626" y="1748"/>
                      </a:lnTo>
                      <a:lnTo>
                        <a:pt x="632" y="1737"/>
                      </a:lnTo>
                      <a:lnTo>
                        <a:pt x="638" y="1725"/>
                      </a:lnTo>
                      <a:lnTo>
                        <a:pt x="643" y="1715"/>
                      </a:lnTo>
                      <a:lnTo>
                        <a:pt x="646" y="1704"/>
                      </a:lnTo>
                      <a:lnTo>
                        <a:pt x="651" y="1695"/>
                      </a:lnTo>
                      <a:lnTo>
                        <a:pt x="653" y="1687"/>
                      </a:lnTo>
                      <a:lnTo>
                        <a:pt x="676" y="1687"/>
                      </a:lnTo>
                      <a:lnTo>
                        <a:pt x="676" y="1669"/>
                      </a:lnTo>
                      <a:lnTo>
                        <a:pt x="676" y="1650"/>
                      </a:lnTo>
                      <a:lnTo>
                        <a:pt x="679" y="1603"/>
                      </a:lnTo>
                      <a:lnTo>
                        <a:pt x="683" y="1536"/>
                      </a:lnTo>
                      <a:lnTo>
                        <a:pt x="692" y="1460"/>
                      </a:lnTo>
                      <a:lnTo>
                        <a:pt x="829" y="1508"/>
                      </a:lnTo>
                      <a:lnTo>
                        <a:pt x="812" y="1513"/>
                      </a:lnTo>
                      <a:lnTo>
                        <a:pt x="705" y="2285"/>
                      </a:lnTo>
                      <a:lnTo>
                        <a:pt x="809" y="2285"/>
                      </a:lnTo>
                      <a:lnTo>
                        <a:pt x="883" y="1634"/>
                      </a:lnTo>
                      <a:lnTo>
                        <a:pt x="892" y="1633"/>
                      </a:lnTo>
                      <a:lnTo>
                        <a:pt x="900" y="1629"/>
                      </a:lnTo>
                      <a:lnTo>
                        <a:pt x="908" y="1626"/>
                      </a:lnTo>
                      <a:lnTo>
                        <a:pt x="915" y="1621"/>
                      </a:lnTo>
                      <a:lnTo>
                        <a:pt x="921" y="1622"/>
                      </a:lnTo>
                      <a:lnTo>
                        <a:pt x="928" y="1624"/>
                      </a:lnTo>
                      <a:lnTo>
                        <a:pt x="938" y="1625"/>
                      </a:lnTo>
                      <a:lnTo>
                        <a:pt x="947" y="1625"/>
                      </a:lnTo>
                      <a:lnTo>
                        <a:pt x="956" y="1626"/>
                      </a:lnTo>
                      <a:lnTo>
                        <a:pt x="965" y="1626"/>
                      </a:lnTo>
                      <a:lnTo>
                        <a:pt x="974" y="1626"/>
                      </a:lnTo>
                      <a:lnTo>
                        <a:pt x="983" y="1625"/>
                      </a:lnTo>
                      <a:lnTo>
                        <a:pt x="991" y="1622"/>
                      </a:lnTo>
                      <a:lnTo>
                        <a:pt x="996" y="1619"/>
                      </a:lnTo>
                      <a:lnTo>
                        <a:pt x="1002" y="1613"/>
                      </a:lnTo>
                      <a:lnTo>
                        <a:pt x="1008" y="1607"/>
                      </a:lnTo>
                      <a:lnTo>
                        <a:pt x="1011" y="1602"/>
                      </a:lnTo>
                      <a:lnTo>
                        <a:pt x="1015" y="1595"/>
                      </a:lnTo>
                      <a:lnTo>
                        <a:pt x="1017" y="1588"/>
                      </a:lnTo>
                      <a:lnTo>
                        <a:pt x="1018" y="1581"/>
                      </a:lnTo>
                      <a:lnTo>
                        <a:pt x="1027" y="1581"/>
                      </a:lnTo>
                      <a:lnTo>
                        <a:pt x="930" y="2285"/>
                      </a:lnTo>
                      <a:lnTo>
                        <a:pt x="1034" y="2285"/>
                      </a:lnTo>
                      <a:lnTo>
                        <a:pt x="1075" y="1984"/>
                      </a:lnTo>
                      <a:lnTo>
                        <a:pt x="1099" y="2275"/>
                      </a:lnTo>
                      <a:lnTo>
                        <a:pt x="1187" y="2275"/>
                      </a:lnTo>
                      <a:lnTo>
                        <a:pt x="1146" y="1581"/>
                      </a:lnTo>
                      <a:lnTo>
                        <a:pt x="1343" y="1581"/>
                      </a:lnTo>
                      <a:lnTo>
                        <a:pt x="1399" y="2275"/>
                      </a:lnTo>
                      <a:lnTo>
                        <a:pt x="1488" y="2275"/>
                      </a:lnTo>
                      <a:lnTo>
                        <a:pt x="1447" y="1574"/>
                      </a:lnTo>
                      <a:close/>
                    </a:path>
                  </a:pathLst>
                </a:custGeom>
                <a:solidFill>
                  <a:srgbClr val="000000"/>
                </a:solidFill>
                <a:ln w="9525">
                  <a:noFill/>
                  <a:round/>
                  <a:headEnd/>
                  <a:tailEnd/>
                </a:ln>
              </p:spPr>
              <p:txBody>
                <a:bodyPr/>
                <a:lstStyle/>
                <a:p>
                  <a:endParaRPr lang="en-US"/>
                </a:p>
              </p:txBody>
            </p:sp>
            <p:sp>
              <p:nvSpPr>
                <p:cNvPr id="39964" name="Freeform 919"/>
                <p:cNvSpPr>
                  <a:spLocks/>
                </p:cNvSpPr>
                <p:nvPr/>
              </p:nvSpPr>
              <p:spPr bwMode="auto">
                <a:xfrm>
                  <a:off x="1475" y="2342"/>
                  <a:ext cx="249" cy="14"/>
                </a:xfrm>
                <a:custGeom>
                  <a:avLst/>
                  <a:gdLst>
                    <a:gd name="T0" fmla="*/ 1 w 498"/>
                    <a:gd name="T1" fmla="*/ 0 h 29"/>
                    <a:gd name="T2" fmla="*/ 1 w 498"/>
                    <a:gd name="T3" fmla="*/ 0 h 29"/>
                    <a:gd name="T4" fmla="*/ 1 w 498"/>
                    <a:gd name="T5" fmla="*/ 0 h 29"/>
                    <a:gd name="T6" fmla="*/ 1 w 498"/>
                    <a:gd name="T7" fmla="*/ 0 h 29"/>
                    <a:gd name="T8" fmla="*/ 1 w 498"/>
                    <a:gd name="T9" fmla="*/ 0 h 29"/>
                    <a:gd name="T10" fmla="*/ 1 w 498"/>
                    <a:gd name="T11" fmla="*/ 0 h 29"/>
                    <a:gd name="T12" fmla="*/ 1 w 498"/>
                    <a:gd name="T13" fmla="*/ 0 h 29"/>
                    <a:gd name="T14" fmla="*/ 1 w 498"/>
                    <a:gd name="T15" fmla="*/ 0 h 29"/>
                    <a:gd name="T16" fmla="*/ 1 w 498"/>
                    <a:gd name="T17" fmla="*/ 0 h 29"/>
                    <a:gd name="T18" fmla="*/ 1 w 498"/>
                    <a:gd name="T19" fmla="*/ 0 h 29"/>
                    <a:gd name="T20" fmla="*/ 1 w 498"/>
                    <a:gd name="T21" fmla="*/ 0 h 29"/>
                    <a:gd name="T22" fmla="*/ 1 w 498"/>
                    <a:gd name="T23" fmla="*/ 0 h 29"/>
                    <a:gd name="T24" fmla="*/ 1 w 498"/>
                    <a:gd name="T25" fmla="*/ 0 h 29"/>
                    <a:gd name="T26" fmla="*/ 1 w 498"/>
                    <a:gd name="T27" fmla="*/ 0 h 29"/>
                    <a:gd name="T28" fmla="*/ 1 w 498"/>
                    <a:gd name="T29" fmla="*/ 0 h 29"/>
                    <a:gd name="T30" fmla="*/ 1 w 498"/>
                    <a:gd name="T31" fmla="*/ 0 h 29"/>
                    <a:gd name="T32" fmla="*/ 1 w 498"/>
                    <a:gd name="T33" fmla="*/ 0 h 29"/>
                    <a:gd name="T34" fmla="*/ 1 w 498"/>
                    <a:gd name="T35" fmla="*/ 0 h 29"/>
                    <a:gd name="T36" fmla="*/ 1 w 498"/>
                    <a:gd name="T37" fmla="*/ 0 h 29"/>
                    <a:gd name="T38" fmla="*/ 1 w 498"/>
                    <a:gd name="T39" fmla="*/ 0 h 29"/>
                    <a:gd name="T40" fmla="*/ 1 w 498"/>
                    <a:gd name="T41" fmla="*/ 0 h 29"/>
                    <a:gd name="T42" fmla="*/ 0 w 498"/>
                    <a:gd name="T43" fmla="*/ 0 h 29"/>
                    <a:gd name="T44" fmla="*/ 0 w 498"/>
                    <a:gd name="T45" fmla="*/ 0 h 29"/>
                    <a:gd name="T46" fmla="*/ 0 w 498"/>
                    <a:gd name="T47" fmla="*/ 0 h 29"/>
                    <a:gd name="T48" fmla="*/ 1 w 498"/>
                    <a:gd name="T49" fmla="*/ 0 h 29"/>
                    <a:gd name="T50" fmla="*/ 1 w 498"/>
                    <a:gd name="T51" fmla="*/ 0 h 29"/>
                    <a:gd name="T52" fmla="*/ 1 w 498"/>
                    <a:gd name="T53" fmla="*/ 0 h 29"/>
                    <a:gd name="T54" fmla="*/ 1 w 498"/>
                    <a:gd name="T55" fmla="*/ 0 h 29"/>
                    <a:gd name="T56" fmla="*/ 1 w 498"/>
                    <a:gd name="T57" fmla="*/ 0 h 29"/>
                    <a:gd name="T58" fmla="*/ 1 w 498"/>
                    <a:gd name="T59" fmla="*/ 0 h 29"/>
                    <a:gd name="T60" fmla="*/ 1 w 498"/>
                    <a:gd name="T61" fmla="*/ 0 h 29"/>
                    <a:gd name="T62" fmla="*/ 1 w 498"/>
                    <a:gd name="T63" fmla="*/ 0 h 29"/>
                    <a:gd name="T64" fmla="*/ 1 w 498"/>
                    <a:gd name="T65" fmla="*/ 0 h 2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98"/>
                    <a:gd name="T100" fmla="*/ 0 h 29"/>
                    <a:gd name="T101" fmla="*/ 498 w 498"/>
                    <a:gd name="T102" fmla="*/ 29 h 2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98" h="29">
                      <a:moveTo>
                        <a:pt x="498" y="24"/>
                      </a:moveTo>
                      <a:lnTo>
                        <a:pt x="498" y="24"/>
                      </a:lnTo>
                      <a:lnTo>
                        <a:pt x="498" y="26"/>
                      </a:lnTo>
                      <a:lnTo>
                        <a:pt x="495" y="27"/>
                      </a:lnTo>
                      <a:lnTo>
                        <a:pt x="489" y="29"/>
                      </a:lnTo>
                      <a:lnTo>
                        <a:pt x="481" y="29"/>
                      </a:lnTo>
                      <a:lnTo>
                        <a:pt x="473" y="29"/>
                      </a:lnTo>
                      <a:lnTo>
                        <a:pt x="472" y="29"/>
                      </a:lnTo>
                      <a:lnTo>
                        <a:pt x="471" y="29"/>
                      </a:lnTo>
                      <a:lnTo>
                        <a:pt x="89" y="29"/>
                      </a:lnTo>
                      <a:lnTo>
                        <a:pt x="89" y="28"/>
                      </a:lnTo>
                      <a:lnTo>
                        <a:pt x="69" y="29"/>
                      </a:lnTo>
                      <a:lnTo>
                        <a:pt x="15" y="29"/>
                      </a:lnTo>
                      <a:lnTo>
                        <a:pt x="10" y="29"/>
                      </a:lnTo>
                      <a:lnTo>
                        <a:pt x="6" y="28"/>
                      </a:lnTo>
                      <a:lnTo>
                        <a:pt x="2" y="28"/>
                      </a:lnTo>
                      <a:lnTo>
                        <a:pt x="0" y="27"/>
                      </a:lnTo>
                      <a:lnTo>
                        <a:pt x="0" y="23"/>
                      </a:lnTo>
                      <a:lnTo>
                        <a:pt x="0" y="20"/>
                      </a:lnTo>
                      <a:lnTo>
                        <a:pt x="2" y="14"/>
                      </a:lnTo>
                      <a:lnTo>
                        <a:pt x="3" y="9"/>
                      </a:lnTo>
                      <a:lnTo>
                        <a:pt x="87" y="4"/>
                      </a:lnTo>
                      <a:lnTo>
                        <a:pt x="90" y="0"/>
                      </a:lnTo>
                      <a:lnTo>
                        <a:pt x="477" y="0"/>
                      </a:lnTo>
                      <a:lnTo>
                        <a:pt x="483" y="4"/>
                      </a:lnTo>
                      <a:lnTo>
                        <a:pt x="490" y="9"/>
                      </a:lnTo>
                      <a:lnTo>
                        <a:pt x="496" y="16"/>
                      </a:lnTo>
                      <a:lnTo>
                        <a:pt x="498" y="24"/>
                      </a:lnTo>
                      <a:close/>
                    </a:path>
                  </a:pathLst>
                </a:custGeom>
                <a:solidFill>
                  <a:srgbClr val="BAE8FF"/>
                </a:solidFill>
                <a:ln w="9525">
                  <a:noFill/>
                  <a:round/>
                  <a:headEnd/>
                  <a:tailEnd/>
                </a:ln>
              </p:spPr>
              <p:txBody>
                <a:bodyPr/>
                <a:lstStyle/>
                <a:p>
                  <a:endParaRPr lang="en-US"/>
                </a:p>
              </p:txBody>
            </p:sp>
            <p:sp>
              <p:nvSpPr>
                <p:cNvPr id="39965" name="Freeform 920"/>
                <p:cNvSpPr>
                  <a:spLocks/>
                </p:cNvSpPr>
                <p:nvPr/>
              </p:nvSpPr>
              <p:spPr bwMode="auto">
                <a:xfrm>
                  <a:off x="1371" y="2243"/>
                  <a:ext cx="233" cy="80"/>
                </a:xfrm>
                <a:custGeom>
                  <a:avLst/>
                  <a:gdLst>
                    <a:gd name="T0" fmla="*/ 1 w 466"/>
                    <a:gd name="T1" fmla="*/ 1 h 159"/>
                    <a:gd name="T2" fmla="*/ 1 w 466"/>
                    <a:gd name="T3" fmla="*/ 1 h 159"/>
                    <a:gd name="T4" fmla="*/ 1 w 466"/>
                    <a:gd name="T5" fmla="*/ 1 h 159"/>
                    <a:gd name="T6" fmla="*/ 1 w 466"/>
                    <a:gd name="T7" fmla="*/ 1 h 159"/>
                    <a:gd name="T8" fmla="*/ 1 w 466"/>
                    <a:gd name="T9" fmla="*/ 1 h 159"/>
                    <a:gd name="T10" fmla="*/ 1 w 466"/>
                    <a:gd name="T11" fmla="*/ 1 h 159"/>
                    <a:gd name="T12" fmla="*/ 1 w 466"/>
                    <a:gd name="T13" fmla="*/ 1 h 159"/>
                    <a:gd name="T14" fmla="*/ 1 w 466"/>
                    <a:gd name="T15" fmla="*/ 1 h 159"/>
                    <a:gd name="T16" fmla="*/ 1 w 466"/>
                    <a:gd name="T17" fmla="*/ 1 h 159"/>
                    <a:gd name="T18" fmla="*/ 1 w 466"/>
                    <a:gd name="T19" fmla="*/ 1 h 159"/>
                    <a:gd name="T20" fmla="*/ 1 w 466"/>
                    <a:gd name="T21" fmla="*/ 1 h 159"/>
                    <a:gd name="T22" fmla="*/ 1 w 466"/>
                    <a:gd name="T23" fmla="*/ 1 h 159"/>
                    <a:gd name="T24" fmla="*/ 1 w 466"/>
                    <a:gd name="T25" fmla="*/ 1 h 159"/>
                    <a:gd name="T26" fmla="*/ 1 w 466"/>
                    <a:gd name="T27" fmla="*/ 1 h 159"/>
                    <a:gd name="T28" fmla="*/ 1 w 466"/>
                    <a:gd name="T29" fmla="*/ 1 h 159"/>
                    <a:gd name="T30" fmla="*/ 1 w 466"/>
                    <a:gd name="T31" fmla="*/ 1 h 159"/>
                    <a:gd name="T32" fmla="*/ 1 w 466"/>
                    <a:gd name="T33" fmla="*/ 1 h 159"/>
                    <a:gd name="T34" fmla="*/ 0 w 466"/>
                    <a:gd name="T35" fmla="*/ 1 h 159"/>
                    <a:gd name="T36" fmla="*/ 1 w 466"/>
                    <a:gd name="T37" fmla="*/ 1 h 159"/>
                    <a:gd name="T38" fmla="*/ 1 w 466"/>
                    <a:gd name="T39" fmla="*/ 1 h 159"/>
                    <a:gd name="T40" fmla="*/ 1 w 466"/>
                    <a:gd name="T41" fmla="*/ 1 h 159"/>
                    <a:gd name="T42" fmla="*/ 1 w 466"/>
                    <a:gd name="T43" fmla="*/ 0 h 159"/>
                    <a:gd name="T44" fmla="*/ 1 w 466"/>
                    <a:gd name="T45" fmla="*/ 1 h 159"/>
                    <a:gd name="T46" fmla="*/ 1 w 466"/>
                    <a:gd name="T47" fmla="*/ 1 h 159"/>
                    <a:gd name="T48" fmla="*/ 1 w 466"/>
                    <a:gd name="T49" fmla="*/ 1 h 159"/>
                    <a:gd name="T50" fmla="*/ 1 w 466"/>
                    <a:gd name="T51" fmla="*/ 1 h 159"/>
                    <a:gd name="T52" fmla="*/ 1 w 466"/>
                    <a:gd name="T53" fmla="*/ 1 h 159"/>
                    <a:gd name="T54" fmla="*/ 1 w 466"/>
                    <a:gd name="T55" fmla="*/ 1 h 15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66"/>
                    <a:gd name="T85" fmla="*/ 0 h 159"/>
                    <a:gd name="T86" fmla="*/ 466 w 466"/>
                    <a:gd name="T87" fmla="*/ 159 h 15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66" h="159">
                      <a:moveTo>
                        <a:pt x="298" y="151"/>
                      </a:moveTo>
                      <a:lnTo>
                        <a:pt x="294" y="145"/>
                      </a:lnTo>
                      <a:lnTo>
                        <a:pt x="291" y="138"/>
                      </a:lnTo>
                      <a:lnTo>
                        <a:pt x="286" y="134"/>
                      </a:lnTo>
                      <a:lnTo>
                        <a:pt x="281" y="128"/>
                      </a:lnTo>
                      <a:lnTo>
                        <a:pt x="275" y="123"/>
                      </a:lnTo>
                      <a:lnTo>
                        <a:pt x="267" y="120"/>
                      </a:lnTo>
                      <a:lnTo>
                        <a:pt x="260" y="115"/>
                      </a:lnTo>
                      <a:lnTo>
                        <a:pt x="251" y="112"/>
                      </a:lnTo>
                      <a:lnTo>
                        <a:pt x="234" y="107"/>
                      </a:lnTo>
                      <a:lnTo>
                        <a:pt x="221" y="105"/>
                      </a:lnTo>
                      <a:lnTo>
                        <a:pt x="207" y="104"/>
                      </a:lnTo>
                      <a:lnTo>
                        <a:pt x="194" y="105"/>
                      </a:lnTo>
                      <a:lnTo>
                        <a:pt x="183" y="107"/>
                      </a:lnTo>
                      <a:lnTo>
                        <a:pt x="172" y="110"/>
                      </a:lnTo>
                      <a:lnTo>
                        <a:pt x="163" y="113"/>
                      </a:lnTo>
                      <a:lnTo>
                        <a:pt x="156" y="117"/>
                      </a:lnTo>
                      <a:lnTo>
                        <a:pt x="0" y="15"/>
                      </a:lnTo>
                      <a:lnTo>
                        <a:pt x="2" y="9"/>
                      </a:lnTo>
                      <a:lnTo>
                        <a:pt x="4" y="6"/>
                      </a:lnTo>
                      <a:lnTo>
                        <a:pt x="5" y="2"/>
                      </a:lnTo>
                      <a:lnTo>
                        <a:pt x="6" y="0"/>
                      </a:lnTo>
                      <a:lnTo>
                        <a:pt x="466" y="159"/>
                      </a:lnTo>
                      <a:lnTo>
                        <a:pt x="300" y="159"/>
                      </a:lnTo>
                      <a:lnTo>
                        <a:pt x="300" y="157"/>
                      </a:lnTo>
                      <a:lnTo>
                        <a:pt x="299" y="155"/>
                      </a:lnTo>
                      <a:lnTo>
                        <a:pt x="299" y="153"/>
                      </a:lnTo>
                      <a:lnTo>
                        <a:pt x="298" y="151"/>
                      </a:lnTo>
                      <a:close/>
                    </a:path>
                  </a:pathLst>
                </a:custGeom>
                <a:solidFill>
                  <a:srgbClr val="FFFFFF"/>
                </a:solidFill>
                <a:ln w="9525">
                  <a:noFill/>
                  <a:round/>
                  <a:headEnd/>
                  <a:tailEnd/>
                </a:ln>
              </p:spPr>
              <p:txBody>
                <a:bodyPr/>
                <a:lstStyle/>
                <a:p>
                  <a:endParaRPr lang="en-US"/>
                </a:p>
              </p:txBody>
            </p:sp>
            <p:sp>
              <p:nvSpPr>
                <p:cNvPr id="39966" name="Freeform 921"/>
                <p:cNvSpPr>
                  <a:spLocks/>
                </p:cNvSpPr>
                <p:nvPr/>
              </p:nvSpPr>
              <p:spPr bwMode="auto">
                <a:xfrm>
                  <a:off x="1629" y="2308"/>
                  <a:ext cx="55" cy="15"/>
                </a:xfrm>
                <a:custGeom>
                  <a:avLst/>
                  <a:gdLst>
                    <a:gd name="T0" fmla="*/ 0 w 112"/>
                    <a:gd name="T1" fmla="*/ 1 h 30"/>
                    <a:gd name="T2" fmla="*/ 0 w 112"/>
                    <a:gd name="T3" fmla="*/ 1 h 30"/>
                    <a:gd name="T4" fmla="*/ 0 w 112"/>
                    <a:gd name="T5" fmla="*/ 1 h 30"/>
                    <a:gd name="T6" fmla="*/ 0 w 112"/>
                    <a:gd name="T7" fmla="*/ 1 h 30"/>
                    <a:gd name="T8" fmla="*/ 0 w 112"/>
                    <a:gd name="T9" fmla="*/ 1 h 30"/>
                    <a:gd name="T10" fmla="*/ 0 w 112"/>
                    <a:gd name="T11" fmla="*/ 1 h 30"/>
                    <a:gd name="T12" fmla="*/ 0 w 112"/>
                    <a:gd name="T13" fmla="*/ 0 h 30"/>
                    <a:gd name="T14" fmla="*/ 0 w 112"/>
                    <a:gd name="T15" fmla="*/ 0 h 30"/>
                    <a:gd name="T16" fmla="*/ 0 w 112"/>
                    <a:gd name="T17" fmla="*/ 0 h 30"/>
                    <a:gd name="T18" fmla="*/ 0 w 112"/>
                    <a:gd name="T19" fmla="*/ 1 h 30"/>
                    <a:gd name="T20" fmla="*/ 0 w 112"/>
                    <a:gd name="T21" fmla="*/ 1 h 30"/>
                    <a:gd name="T22" fmla="*/ 0 w 112"/>
                    <a:gd name="T23" fmla="*/ 1 h 30"/>
                    <a:gd name="T24" fmla="*/ 0 w 112"/>
                    <a:gd name="T25" fmla="*/ 1 h 30"/>
                    <a:gd name="T26" fmla="*/ 0 w 112"/>
                    <a:gd name="T27" fmla="*/ 1 h 30"/>
                    <a:gd name="T28" fmla="*/ 0 w 112"/>
                    <a:gd name="T29" fmla="*/ 1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12"/>
                    <a:gd name="T46" fmla="*/ 0 h 30"/>
                    <a:gd name="T47" fmla="*/ 112 w 112"/>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12" h="30">
                      <a:moveTo>
                        <a:pt x="104" y="9"/>
                      </a:moveTo>
                      <a:lnTo>
                        <a:pt x="109" y="16"/>
                      </a:lnTo>
                      <a:lnTo>
                        <a:pt x="112" y="22"/>
                      </a:lnTo>
                      <a:lnTo>
                        <a:pt x="112" y="27"/>
                      </a:lnTo>
                      <a:lnTo>
                        <a:pt x="112" y="30"/>
                      </a:lnTo>
                      <a:lnTo>
                        <a:pt x="0" y="30"/>
                      </a:lnTo>
                      <a:lnTo>
                        <a:pt x="24" y="0"/>
                      </a:lnTo>
                      <a:lnTo>
                        <a:pt x="38" y="0"/>
                      </a:lnTo>
                      <a:lnTo>
                        <a:pt x="51" y="0"/>
                      </a:lnTo>
                      <a:lnTo>
                        <a:pt x="64" y="1"/>
                      </a:lnTo>
                      <a:lnTo>
                        <a:pt x="75" y="2"/>
                      </a:lnTo>
                      <a:lnTo>
                        <a:pt x="85" y="4"/>
                      </a:lnTo>
                      <a:lnTo>
                        <a:pt x="94" y="5"/>
                      </a:lnTo>
                      <a:lnTo>
                        <a:pt x="100" y="7"/>
                      </a:lnTo>
                      <a:lnTo>
                        <a:pt x="104" y="9"/>
                      </a:lnTo>
                      <a:close/>
                    </a:path>
                  </a:pathLst>
                </a:custGeom>
                <a:solidFill>
                  <a:srgbClr val="FFFFFF"/>
                </a:solidFill>
                <a:ln w="9525">
                  <a:noFill/>
                  <a:round/>
                  <a:headEnd/>
                  <a:tailEnd/>
                </a:ln>
              </p:spPr>
              <p:txBody>
                <a:bodyPr/>
                <a:lstStyle/>
                <a:p>
                  <a:endParaRPr lang="en-US"/>
                </a:p>
              </p:txBody>
            </p:sp>
            <p:sp>
              <p:nvSpPr>
                <p:cNvPr id="39967" name="Freeform 922"/>
                <p:cNvSpPr>
                  <a:spLocks/>
                </p:cNvSpPr>
                <p:nvPr/>
              </p:nvSpPr>
              <p:spPr bwMode="auto">
                <a:xfrm>
                  <a:off x="1382" y="2151"/>
                  <a:ext cx="240" cy="155"/>
                </a:xfrm>
                <a:custGeom>
                  <a:avLst/>
                  <a:gdLst>
                    <a:gd name="T0" fmla="*/ 0 w 482"/>
                    <a:gd name="T1" fmla="*/ 1 h 310"/>
                    <a:gd name="T2" fmla="*/ 0 w 482"/>
                    <a:gd name="T3" fmla="*/ 1 h 310"/>
                    <a:gd name="T4" fmla="*/ 0 w 482"/>
                    <a:gd name="T5" fmla="*/ 1 h 310"/>
                    <a:gd name="T6" fmla="*/ 0 w 482"/>
                    <a:gd name="T7" fmla="*/ 1 h 310"/>
                    <a:gd name="T8" fmla="*/ 0 w 482"/>
                    <a:gd name="T9" fmla="*/ 1 h 310"/>
                    <a:gd name="T10" fmla="*/ 0 w 482"/>
                    <a:gd name="T11" fmla="*/ 1 h 310"/>
                    <a:gd name="T12" fmla="*/ 0 w 482"/>
                    <a:gd name="T13" fmla="*/ 0 h 310"/>
                    <a:gd name="T14" fmla="*/ 0 w 482"/>
                    <a:gd name="T15" fmla="*/ 1 h 310"/>
                    <a:gd name="T16" fmla="*/ 0 60000 65536"/>
                    <a:gd name="T17" fmla="*/ 0 60000 65536"/>
                    <a:gd name="T18" fmla="*/ 0 60000 65536"/>
                    <a:gd name="T19" fmla="*/ 0 60000 65536"/>
                    <a:gd name="T20" fmla="*/ 0 60000 65536"/>
                    <a:gd name="T21" fmla="*/ 0 60000 65536"/>
                    <a:gd name="T22" fmla="*/ 0 60000 65536"/>
                    <a:gd name="T23" fmla="*/ 0 60000 65536"/>
                    <a:gd name="T24" fmla="*/ 0 w 482"/>
                    <a:gd name="T25" fmla="*/ 0 h 310"/>
                    <a:gd name="T26" fmla="*/ 482 w 482"/>
                    <a:gd name="T27" fmla="*/ 310 h 3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82" h="310">
                      <a:moveTo>
                        <a:pt x="482" y="298"/>
                      </a:moveTo>
                      <a:lnTo>
                        <a:pt x="471" y="310"/>
                      </a:lnTo>
                      <a:lnTo>
                        <a:pt x="0" y="147"/>
                      </a:lnTo>
                      <a:lnTo>
                        <a:pt x="13" y="105"/>
                      </a:lnTo>
                      <a:lnTo>
                        <a:pt x="21" y="64"/>
                      </a:lnTo>
                      <a:lnTo>
                        <a:pt x="24" y="30"/>
                      </a:lnTo>
                      <a:lnTo>
                        <a:pt x="24" y="0"/>
                      </a:lnTo>
                      <a:lnTo>
                        <a:pt x="482" y="298"/>
                      </a:lnTo>
                      <a:close/>
                    </a:path>
                  </a:pathLst>
                </a:custGeom>
                <a:solidFill>
                  <a:schemeClr val="accent1"/>
                </a:solidFill>
                <a:ln w="9525">
                  <a:noFill/>
                  <a:round/>
                  <a:headEnd/>
                  <a:tailEnd/>
                </a:ln>
              </p:spPr>
              <p:txBody>
                <a:bodyPr/>
                <a:lstStyle/>
                <a:p>
                  <a:endParaRPr lang="en-US"/>
                </a:p>
              </p:txBody>
            </p:sp>
            <p:sp>
              <p:nvSpPr>
                <p:cNvPr id="39968" name="Freeform 923"/>
                <p:cNvSpPr>
                  <a:spLocks/>
                </p:cNvSpPr>
                <p:nvPr/>
              </p:nvSpPr>
              <p:spPr bwMode="auto">
                <a:xfrm>
                  <a:off x="1114" y="1604"/>
                  <a:ext cx="243" cy="139"/>
                </a:xfrm>
                <a:custGeom>
                  <a:avLst/>
                  <a:gdLst>
                    <a:gd name="T0" fmla="*/ 1 w 486"/>
                    <a:gd name="T1" fmla="*/ 0 h 279"/>
                    <a:gd name="T2" fmla="*/ 1 w 486"/>
                    <a:gd name="T3" fmla="*/ 0 h 279"/>
                    <a:gd name="T4" fmla="*/ 1 w 486"/>
                    <a:gd name="T5" fmla="*/ 0 h 279"/>
                    <a:gd name="T6" fmla="*/ 1 w 486"/>
                    <a:gd name="T7" fmla="*/ 0 h 279"/>
                    <a:gd name="T8" fmla="*/ 1 w 486"/>
                    <a:gd name="T9" fmla="*/ 0 h 279"/>
                    <a:gd name="T10" fmla="*/ 1 w 486"/>
                    <a:gd name="T11" fmla="*/ 0 h 279"/>
                    <a:gd name="T12" fmla="*/ 1 w 486"/>
                    <a:gd name="T13" fmla="*/ 0 h 279"/>
                    <a:gd name="T14" fmla="*/ 1 w 486"/>
                    <a:gd name="T15" fmla="*/ 0 h 279"/>
                    <a:gd name="T16" fmla="*/ 1 w 486"/>
                    <a:gd name="T17" fmla="*/ 0 h 279"/>
                    <a:gd name="T18" fmla="*/ 1 w 486"/>
                    <a:gd name="T19" fmla="*/ 0 h 279"/>
                    <a:gd name="T20" fmla="*/ 1 w 486"/>
                    <a:gd name="T21" fmla="*/ 0 h 279"/>
                    <a:gd name="T22" fmla="*/ 1 w 486"/>
                    <a:gd name="T23" fmla="*/ 0 h 279"/>
                    <a:gd name="T24" fmla="*/ 1 w 486"/>
                    <a:gd name="T25" fmla="*/ 0 h 279"/>
                    <a:gd name="T26" fmla="*/ 1 w 486"/>
                    <a:gd name="T27" fmla="*/ 0 h 279"/>
                    <a:gd name="T28" fmla="*/ 1 w 486"/>
                    <a:gd name="T29" fmla="*/ 0 h 279"/>
                    <a:gd name="T30" fmla="*/ 1 w 486"/>
                    <a:gd name="T31" fmla="*/ 0 h 279"/>
                    <a:gd name="T32" fmla="*/ 1 w 486"/>
                    <a:gd name="T33" fmla="*/ 0 h 279"/>
                    <a:gd name="T34" fmla="*/ 1 w 486"/>
                    <a:gd name="T35" fmla="*/ 0 h 279"/>
                    <a:gd name="T36" fmla="*/ 1 w 486"/>
                    <a:gd name="T37" fmla="*/ 0 h 279"/>
                    <a:gd name="T38" fmla="*/ 1 w 486"/>
                    <a:gd name="T39" fmla="*/ 0 h 279"/>
                    <a:gd name="T40" fmla="*/ 1 w 486"/>
                    <a:gd name="T41" fmla="*/ 0 h 279"/>
                    <a:gd name="T42" fmla="*/ 1 w 486"/>
                    <a:gd name="T43" fmla="*/ 0 h 279"/>
                    <a:gd name="T44" fmla="*/ 1 w 486"/>
                    <a:gd name="T45" fmla="*/ 0 h 279"/>
                    <a:gd name="T46" fmla="*/ 1 w 486"/>
                    <a:gd name="T47" fmla="*/ 0 h 279"/>
                    <a:gd name="T48" fmla="*/ 1 w 486"/>
                    <a:gd name="T49" fmla="*/ 0 h 279"/>
                    <a:gd name="T50" fmla="*/ 1 w 486"/>
                    <a:gd name="T51" fmla="*/ 0 h 279"/>
                    <a:gd name="T52" fmla="*/ 1 w 486"/>
                    <a:gd name="T53" fmla="*/ 0 h 279"/>
                    <a:gd name="T54" fmla="*/ 1 w 486"/>
                    <a:gd name="T55" fmla="*/ 0 h 279"/>
                    <a:gd name="T56" fmla="*/ 1 w 486"/>
                    <a:gd name="T57" fmla="*/ 0 h 279"/>
                    <a:gd name="T58" fmla="*/ 1 w 486"/>
                    <a:gd name="T59" fmla="*/ 0 h 279"/>
                    <a:gd name="T60" fmla="*/ 1 w 486"/>
                    <a:gd name="T61" fmla="*/ 0 h 279"/>
                    <a:gd name="T62" fmla="*/ 1 w 486"/>
                    <a:gd name="T63" fmla="*/ 0 h 279"/>
                    <a:gd name="T64" fmla="*/ 1 w 486"/>
                    <a:gd name="T65" fmla="*/ 0 h 279"/>
                    <a:gd name="T66" fmla="*/ 1 w 486"/>
                    <a:gd name="T67" fmla="*/ 0 h 279"/>
                    <a:gd name="T68" fmla="*/ 1 w 486"/>
                    <a:gd name="T69" fmla="*/ 0 h 279"/>
                    <a:gd name="T70" fmla="*/ 1 w 486"/>
                    <a:gd name="T71" fmla="*/ 0 h 279"/>
                    <a:gd name="T72" fmla="*/ 1 w 486"/>
                    <a:gd name="T73" fmla="*/ 0 h 279"/>
                    <a:gd name="T74" fmla="*/ 1 w 486"/>
                    <a:gd name="T75" fmla="*/ 0 h 279"/>
                    <a:gd name="T76" fmla="*/ 1 w 486"/>
                    <a:gd name="T77" fmla="*/ 0 h 279"/>
                    <a:gd name="T78" fmla="*/ 1 w 486"/>
                    <a:gd name="T79" fmla="*/ 0 h 279"/>
                    <a:gd name="T80" fmla="*/ 1 w 486"/>
                    <a:gd name="T81" fmla="*/ 0 h 279"/>
                    <a:gd name="T82" fmla="*/ 1 w 486"/>
                    <a:gd name="T83" fmla="*/ 0 h 279"/>
                    <a:gd name="T84" fmla="*/ 0 w 486"/>
                    <a:gd name="T85" fmla="*/ 0 h 279"/>
                    <a:gd name="T86" fmla="*/ 1 w 486"/>
                    <a:gd name="T87" fmla="*/ 0 h 27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86"/>
                    <a:gd name="T133" fmla="*/ 0 h 279"/>
                    <a:gd name="T134" fmla="*/ 486 w 486"/>
                    <a:gd name="T135" fmla="*/ 279 h 27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86" h="279">
                      <a:moveTo>
                        <a:pt x="29" y="7"/>
                      </a:moveTo>
                      <a:lnTo>
                        <a:pt x="32" y="5"/>
                      </a:lnTo>
                      <a:lnTo>
                        <a:pt x="36" y="4"/>
                      </a:lnTo>
                      <a:lnTo>
                        <a:pt x="40" y="2"/>
                      </a:lnTo>
                      <a:lnTo>
                        <a:pt x="47" y="4"/>
                      </a:lnTo>
                      <a:lnTo>
                        <a:pt x="63" y="8"/>
                      </a:lnTo>
                      <a:lnTo>
                        <a:pt x="79" y="14"/>
                      </a:lnTo>
                      <a:lnTo>
                        <a:pt x="94" y="22"/>
                      </a:lnTo>
                      <a:lnTo>
                        <a:pt x="108" y="30"/>
                      </a:lnTo>
                      <a:lnTo>
                        <a:pt x="121" y="38"/>
                      </a:lnTo>
                      <a:lnTo>
                        <a:pt x="133" y="47"/>
                      </a:lnTo>
                      <a:lnTo>
                        <a:pt x="145" y="57"/>
                      </a:lnTo>
                      <a:lnTo>
                        <a:pt x="156" y="65"/>
                      </a:lnTo>
                      <a:lnTo>
                        <a:pt x="166" y="72"/>
                      </a:lnTo>
                      <a:lnTo>
                        <a:pt x="175" y="79"/>
                      </a:lnTo>
                      <a:lnTo>
                        <a:pt x="183" y="85"/>
                      </a:lnTo>
                      <a:lnTo>
                        <a:pt x="191" y="90"/>
                      </a:lnTo>
                      <a:lnTo>
                        <a:pt x="199" y="94"/>
                      </a:lnTo>
                      <a:lnTo>
                        <a:pt x="206" y="96"/>
                      </a:lnTo>
                      <a:lnTo>
                        <a:pt x="214" y="97"/>
                      </a:lnTo>
                      <a:lnTo>
                        <a:pt x="221" y="97"/>
                      </a:lnTo>
                      <a:lnTo>
                        <a:pt x="227" y="96"/>
                      </a:lnTo>
                      <a:lnTo>
                        <a:pt x="232" y="92"/>
                      </a:lnTo>
                      <a:lnTo>
                        <a:pt x="238" y="89"/>
                      </a:lnTo>
                      <a:lnTo>
                        <a:pt x="244" y="82"/>
                      </a:lnTo>
                      <a:lnTo>
                        <a:pt x="250" y="72"/>
                      </a:lnTo>
                      <a:lnTo>
                        <a:pt x="255" y="61"/>
                      </a:lnTo>
                      <a:lnTo>
                        <a:pt x="259" y="50"/>
                      </a:lnTo>
                      <a:lnTo>
                        <a:pt x="264" y="38"/>
                      </a:lnTo>
                      <a:lnTo>
                        <a:pt x="267" y="27"/>
                      </a:lnTo>
                      <a:lnTo>
                        <a:pt x="272" y="15"/>
                      </a:lnTo>
                      <a:lnTo>
                        <a:pt x="276" y="6"/>
                      </a:lnTo>
                      <a:lnTo>
                        <a:pt x="282" y="1"/>
                      </a:lnTo>
                      <a:lnTo>
                        <a:pt x="285" y="0"/>
                      </a:lnTo>
                      <a:lnTo>
                        <a:pt x="289" y="0"/>
                      </a:lnTo>
                      <a:lnTo>
                        <a:pt x="293" y="1"/>
                      </a:lnTo>
                      <a:lnTo>
                        <a:pt x="297" y="2"/>
                      </a:lnTo>
                      <a:lnTo>
                        <a:pt x="303" y="6"/>
                      </a:lnTo>
                      <a:lnTo>
                        <a:pt x="311" y="12"/>
                      </a:lnTo>
                      <a:lnTo>
                        <a:pt x="320" y="21"/>
                      </a:lnTo>
                      <a:lnTo>
                        <a:pt x="329" y="31"/>
                      </a:lnTo>
                      <a:lnTo>
                        <a:pt x="340" y="45"/>
                      </a:lnTo>
                      <a:lnTo>
                        <a:pt x="351" y="60"/>
                      </a:lnTo>
                      <a:lnTo>
                        <a:pt x="364" y="77"/>
                      </a:lnTo>
                      <a:lnTo>
                        <a:pt x="376" y="96"/>
                      </a:lnTo>
                      <a:lnTo>
                        <a:pt x="389" y="115"/>
                      </a:lnTo>
                      <a:lnTo>
                        <a:pt x="403" y="137"/>
                      </a:lnTo>
                      <a:lnTo>
                        <a:pt x="417" y="159"/>
                      </a:lnTo>
                      <a:lnTo>
                        <a:pt x="431" y="182"/>
                      </a:lnTo>
                      <a:lnTo>
                        <a:pt x="444" y="205"/>
                      </a:lnTo>
                      <a:lnTo>
                        <a:pt x="459" y="229"/>
                      </a:lnTo>
                      <a:lnTo>
                        <a:pt x="472" y="254"/>
                      </a:lnTo>
                      <a:lnTo>
                        <a:pt x="486" y="278"/>
                      </a:lnTo>
                      <a:lnTo>
                        <a:pt x="474" y="278"/>
                      </a:lnTo>
                      <a:lnTo>
                        <a:pt x="463" y="279"/>
                      </a:lnTo>
                      <a:lnTo>
                        <a:pt x="451" y="279"/>
                      </a:lnTo>
                      <a:lnTo>
                        <a:pt x="440" y="279"/>
                      </a:lnTo>
                      <a:lnTo>
                        <a:pt x="427" y="279"/>
                      </a:lnTo>
                      <a:lnTo>
                        <a:pt x="414" y="279"/>
                      </a:lnTo>
                      <a:lnTo>
                        <a:pt x="402" y="278"/>
                      </a:lnTo>
                      <a:lnTo>
                        <a:pt x="388" y="278"/>
                      </a:lnTo>
                      <a:lnTo>
                        <a:pt x="371" y="278"/>
                      </a:lnTo>
                      <a:lnTo>
                        <a:pt x="353" y="277"/>
                      </a:lnTo>
                      <a:lnTo>
                        <a:pt x="335" y="276"/>
                      </a:lnTo>
                      <a:lnTo>
                        <a:pt x="318" y="274"/>
                      </a:lnTo>
                      <a:lnTo>
                        <a:pt x="300" y="273"/>
                      </a:lnTo>
                      <a:lnTo>
                        <a:pt x="283" y="272"/>
                      </a:lnTo>
                      <a:lnTo>
                        <a:pt x="266" y="270"/>
                      </a:lnTo>
                      <a:lnTo>
                        <a:pt x="249" y="267"/>
                      </a:lnTo>
                      <a:lnTo>
                        <a:pt x="231" y="265"/>
                      </a:lnTo>
                      <a:lnTo>
                        <a:pt x="214" y="263"/>
                      </a:lnTo>
                      <a:lnTo>
                        <a:pt x="198" y="261"/>
                      </a:lnTo>
                      <a:lnTo>
                        <a:pt x="181" y="258"/>
                      </a:lnTo>
                      <a:lnTo>
                        <a:pt x="165" y="256"/>
                      </a:lnTo>
                      <a:lnTo>
                        <a:pt x="148" y="254"/>
                      </a:lnTo>
                      <a:lnTo>
                        <a:pt x="132" y="251"/>
                      </a:lnTo>
                      <a:lnTo>
                        <a:pt x="116" y="249"/>
                      </a:lnTo>
                      <a:lnTo>
                        <a:pt x="101" y="247"/>
                      </a:lnTo>
                      <a:lnTo>
                        <a:pt x="86" y="244"/>
                      </a:lnTo>
                      <a:lnTo>
                        <a:pt x="72" y="242"/>
                      </a:lnTo>
                      <a:lnTo>
                        <a:pt x="57" y="240"/>
                      </a:lnTo>
                      <a:lnTo>
                        <a:pt x="44" y="238"/>
                      </a:lnTo>
                      <a:lnTo>
                        <a:pt x="30" y="236"/>
                      </a:lnTo>
                      <a:lnTo>
                        <a:pt x="16" y="234"/>
                      </a:lnTo>
                      <a:lnTo>
                        <a:pt x="3" y="233"/>
                      </a:lnTo>
                      <a:lnTo>
                        <a:pt x="0" y="168"/>
                      </a:lnTo>
                      <a:lnTo>
                        <a:pt x="2" y="100"/>
                      </a:lnTo>
                      <a:lnTo>
                        <a:pt x="10" y="43"/>
                      </a:lnTo>
                      <a:lnTo>
                        <a:pt x="29" y="7"/>
                      </a:lnTo>
                      <a:close/>
                    </a:path>
                  </a:pathLst>
                </a:custGeom>
                <a:solidFill>
                  <a:srgbClr val="BF8430"/>
                </a:solidFill>
                <a:ln w="9525">
                  <a:noFill/>
                  <a:round/>
                  <a:headEnd/>
                  <a:tailEnd/>
                </a:ln>
              </p:spPr>
              <p:txBody>
                <a:bodyPr/>
                <a:lstStyle/>
                <a:p>
                  <a:endParaRPr lang="en-US"/>
                </a:p>
              </p:txBody>
            </p:sp>
            <p:sp>
              <p:nvSpPr>
                <p:cNvPr id="39969" name="Freeform 924"/>
                <p:cNvSpPr>
                  <a:spLocks/>
                </p:cNvSpPr>
                <p:nvPr/>
              </p:nvSpPr>
              <p:spPr bwMode="auto">
                <a:xfrm>
                  <a:off x="1028" y="1736"/>
                  <a:ext cx="83" cy="68"/>
                </a:xfrm>
                <a:custGeom>
                  <a:avLst/>
                  <a:gdLst>
                    <a:gd name="T0" fmla="*/ 0 w 166"/>
                    <a:gd name="T1" fmla="*/ 1 h 136"/>
                    <a:gd name="T2" fmla="*/ 0 w 166"/>
                    <a:gd name="T3" fmla="*/ 1 h 136"/>
                    <a:gd name="T4" fmla="*/ 0 w 166"/>
                    <a:gd name="T5" fmla="*/ 1 h 136"/>
                    <a:gd name="T6" fmla="*/ 1 w 166"/>
                    <a:gd name="T7" fmla="*/ 1 h 136"/>
                    <a:gd name="T8" fmla="*/ 1 w 166"/>
                    <a:gd name="T9" fmla="*/ 1 h 136"/>
                    <a:gd name="T10" fmla="*/ 1 w 166"/>
                    <a:gd name="T11" fmla="*/ 1 h 136"/>
                    <a:gd name="T12" fmla="*/ 1 w 166"/>
                    <a:gd name="T13" fmla="*/ 1 h 136"/>
                    <a:gd name="T14" fmla="*/ 1 w 166"/>
                    <a:gd name="T15" fmla="*/ 1 h 136"/>
                    <a:gd name="T16" fmla="*/ 1 w 166"/>
                    <a:gd name="T17" fmla="*/ 1 h 136"/>
                    <a:gd name="T18" fmla="*/ 1 w 166"/>
                    <a:gd name="T19" fmla="*/ 0 h 136"/>
                    <a:gd name="T20" fmla="*/ 1 w 166"/>
                    <a:gd name="T21" fmla="*/ 0 h 136"/>
                    <a:gd name="T22" fmla="*/ 1 w 166"/>
                    <a:gd name="T23" fmla="*/ 1 h 136"/>
                    <a:gd name="T24" fmla="*/ 1 w 166"/>
                    <a:gd name="T25" fmla="*/ 1 h 136"/>
                    <a:gd name="T26" fmla="*/ 1 w 166"/>
                    <a:gd name="T27" fmla="*/ 1 h 136"/>
                    <a:gd name="T28" fmla="*/ 1 w 166"/>
                    <a:gd name="T29" fmla="*/ 1 h 136"/>
                    <a:gd name="T30" fmla="*/ 1 w 166"/>
                    <a:gd name="T31" fmla="*/ 1 h 136"/>
                    <a:gd name="T32" fmla="*/ 1 w 166"/>
                    <a:gd name="T33" fmla="*/ 1 h 136"/>
                    <a:gd name="T34" fmla="*/ 1 w 166"/>
                    <a:gd name="T35" fmla="*/ 1 h 136"/>
                    <a:gd name="T36" fmla="*/ 1 w 166"/>
                    <a:gd name="T37" fmla="*/ 1 h 136"/>
                    <a:gd name="T38" fmla="*/ 1 w 166"/>
                    <a:gd name="T39" fmla="*/ 1 h 136"/>
                    <a:gd name="T40" fmla="*/ 1 w 166"/>
                    <a:gd name="T41" fmla="*/ 1 h 136"/>
                    <a:gd name="T42" fmla="*/ 1 w 166"/>
                    <a:gd name="T43" fmla="*/ 1 h 136"/>
                    <a:gd name="T44" fmla="*/ 1 w 166"/>
                    <a:gd name="T45" fmla="*/ 1 h 136"/>
                    <a:gd name="T46" fmla="*/ 1 w 166"/>
                    <a:gd name="T47" fmla="*/ 1 h 136"/>
                    <a:gd name="T48" fmla="*/ 1 w 166"/>
                    <a:gd name="T49" fmla="*/ 1 h 136"/>
                    <a:gd name="T50" fmla="*/ 1 w 166"/>
                    <a:gd name="T51" fmla="*/ 1 h 136"/>
                    <a:gd name="T52" fmla="*/ 1 w 166"/>
                    <a:gd name="T53" fmla="*/ 1 h 136"/>
                    <a:gd name="T54" fmla="*/ 1 w 166"/>
                    <a:gd name="T55" fmla="*/ 1 h 136"/>
                    <a:gd name="T56" fmla="*/ 0 w 166"/>
                    <a:gd name="T57" fmla="*/ 1 h 1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66"/>
                    <a:gd name="T88" fmla="*/ 0 h 136"/>
                    <a:gd name="T89" fmla="*/ 166 w 166"/>
                    <a:gd name="T90" fmla="*/ 136 h 1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66" h="136">
                      <a:moveTo>
                        <a:pt x="0" y="43"/>
                      </a:moveTo>
                      <a:lnTo>
                        <a:pt x="0" y="39"/>
                      </a:lnTo>
                      <a:lnTo>
                        <a:pt x="0" y="34"/>
                      </a:lnTo>
                      <a:lnTo>
                        <a:pt x="3" y="29"/>
                      </a:lnTo>
                      <a:lnTo>
                        <a:pt x="8" y="22"/>
                      </a:lnTo>
                      <a:lnTo>
                        <a:pt x="19" y="14"/>
                      </a:lnTo>
                      <a:lnTo>
                        <a:pt x="33" y="7"/>
                      </a:lnTo>
                      <a:lnTo>
                        <a:pt x="50" y="4"/>
                      </a:lnTo>
                      <a:lnTo>
                        <a:pt x="68" y="1"/>
                      </a:lnTo>
                      <a:lnTo>
                        <a:pt x="90" y="0"/>
                      </a:lnTo>
                      <a:lnTo>
                        <a:pt x="114" y="0"/>
                      </a:lnTo>
                      <a:lnTo>
                        <a:pt x="140" y="2"/>
                      </a:lnTo>
                      <a:lnTo>
                        <a:pt x="166" y="5"/>
                      </a:lnTo>
                      <a:lnTo>
                        <a:pt x="159" y="20"/>
                      </a:lnTo>
                      <a:lnTo>
                        <a:pt x="153" y="35"/>
                      </a:lnTo>
                      <a:lnTo>
                        <a:pt x="148" y="50"/>
                      </a:lnTo>
                      <a:lnTo>
                        <a:pt x="143" y="67"/>
                      </a:lnTo>
                      <a:lnTo>
                        <a:pt x="140" y="83"/>
                      </a:lnTo>
                      <a:lnTo>
                        <a:pt x="136" y="100"/>
                      </a:lnTo>
                      <a:lnTo>
                        <a:pt x="133" y="118"/>
                      </a:lnTo>
                      <a:lnTo>
                        <a:pt x="130" y="136"/>
                      </a:lnTo>
                      <a:lnTo>
                        <a:pt x="110" y="127"/>
                      </a:lnTo>
                      <a:lnTo>
                        <a:pt x="88" y="117"/>
                      </a:lnTo>
                      <a:lnTo>
                        <a:pt x="67" y="104"/>
                      </a:lnTo>
                      <a:lnTo>
                        <a:pt x="48" y="92"/>
                      </a:lnTo>
                      <a:lnTo>
                        <a:pt x="30" y="80"/>
                      </a:lnTo>
                      <a:lnTo>
                        <a:pt x="15" y="67"/>
                      </a:lnTo>
                      <a:lnTo>
                        <a:pt x="6" y="54"/>
                      </a:lnTo>
                      <a:lnTo>
                        <a:pt x="0" y="43"/>
                      </a:lnTo>
                      <a:close/>
                    </a:path>
                  </a:pathLst>
                </a:custGeom>
                <a:solidFill>
                  <a:srgbClr val="BF8430"/>
                </a:solidFill>
                <a:ln w="9525">
                  <a:noFill/>
                  <a:round/>
                  <a:headEnd/>
                  <a:tailEnd/>
                </a:ln>
              </p:spPr>
              <p:txBody>
                <a:bodyPr/>
                <a:lstStyle/>
                <a:p>
                  <a:endParaRPr lang="en-US"/>
                </a:p>
              </p:txBody>
            </p:sp>
            <p:sp>
              <p:nvSpPr>
                <p:cNvPr id="39970" name="Freeform 925"/>
                <p:cNvSpPr>
                  <a:spLocks/>
                </p:cNvSpPr>
                <p:nvPr/>
              </p:nvSpPr>
              <p:spPr bwMode="auto">
                <a:xfrm>
                  <a:off x="1110" y="1741"/>
                  <a:ext cx="388" cy="375"/>
                </a:xfrm>
                <a:custGeom>
                  <a:avLst/>
                  <a:gdLst>
                    <a:gd name="T0" fmla="*/ 1 w 775"/>
                    <a:gd name="T1" fmla="*/ 1 h 750"/>
                    <a:gd name="T2" fmla="*/ 1 w 775"/>
                    <a:gd name="T3" fmla="*/ 1 h 750"/>
                    <a:gd name="T4" fmla="*/ 1 w 775"/>
                    <a:gd name="T5" fmla="*/ 1 h 750"/>
                    <a:gd name="T6" fmla="*/ 1 w 775"/>
                    <a:gd name="T7" fmla="*/ 1 h 750"/>
                    <a:gd name="T8" fmla="*/ 1 w 775"/>
                    <a:gd name="T9" fmla="*/ 1 h 750"/>
                    <a:gd name="T10" fmla="*/ 1 w 775"/>
                    <a:gd name="T11" fmla="*/ 1 h 750"/>
                    <a:gd name="T12" fmla="*/ 1 w 775"/>
                    <a:gd name="T13" fmla="*/ 1 h 750"/>
                    <a:gd name="T14" fmla="*/ 1 w 775"/>
                    <a:gd name="T15" fmla="*/ 1 h 750"/>
                    <a:gd name="T16" fmla="*/ 1 w 775"/>
                    <a:gd name="T17" fmla="*/ 1 h 750"/>
                    <a:gd name="T18" fmla="*/ 1 w 775"/>
                    <a:gd name="T19" fmla="*/ 1 h 750"/>
                    <a:gd name="T20" fmla="*/ 1 w 775"/>
                    <a:gd name="T21" fmla="*/ 1 h 750"/>
                    <a:gd name="T22" fmla="*/ 1 w 775"/>
                    <a:gd name="T23" fmla="*/ 1 h 750"/>
                    <a:gd name="T24" fmla="*/ 1 w 775"/>
                    <a:gd name="T25" fmla="*/ 1 h 750"/>
                    <a:gd name="T26" fmla="*/ 1 w 775"/>
                    <a:gd name="T27" fmla="*/ 1 h 750"/>
                    <a:gd name="T28" fmla="*/ 1 w 775"/>
                    <a:gd name="T29" fmla="*/ 1 h 750"/>
                    <a:gd name="T30" fmla="*/ 1 w 775"/>
                    <a:gd name="T31" fmla="*/ 1 h 750"/>
                    <a:gd name="T32" fmla="*/ 1 w 775"/>
                    <a:gd name="T33" fmla="*/ 1 h 750"/>
                    <a:gd name="T34" fmla="*/ 1 w 775"/>
                    <a:gd name="T35" fmla="*/ 1 h 750"/>
                    <a:gd name="T36" fmla="*/ 1 w 775"/>
                    <a:gd name="T37" fmla="*/ 1 h 750"/>
                    <a:gd name="T38" fmla="*/ 1 w 775"/>
                    <a:gd name="T39" fmla="*/ 1 h 750"/>
                    <a:gd name="T40" fmla="*/ 1 w 775"/>
                    <a:gd name="T41" fmla="*/ 1 h 750"/>
                    <a:gd name="T42" fmla="*/ 1 w 775"/>
                    <a:gd name="T43" fmla="*/ 1 h 750"/>
                    <a:gd name="T44" fmla="*/ 1 w 775"/>
                    <a:gd name="T45" fmla="*/ 1 h 750"/>
                    <a:gd name="T46" fmla="*/ 1 w 775"/>
                    <a:gd name="T47" fmla="*/ 1 h 750"/>
                    <a:gd name="T48" fmla="*/ 1 w 775"/>
                    <a:gd name="T49" fmla="*/ 1 h 750"/>
                    <a:gd name="T50" fmla="*/ 1 w 775"/>
                    <a:gd name="T51" fmla="*/ 1 h 750"/>
                    <a:gd name="T52" fmla="*/ 1 w 775"/>
                    <a:gd name="T53" fmla="*/ 1 h 750"/>
                    <a:gd name="T54" fmla="*/ 1 w 775"/>
                    <a:gd name="T55" fmla="*/ 1 h 750"/>
                    <a:gd name="T56" fmla="*/ 1 w 775"/>
                    <a:gd name="T57" fmla="*/ 1 h 750"/>
                    <a:gd name="T58" fmla="*/ 1 w 775"/>
                    <a:gd name="T59" fmla="*/ 1 h 750"/>
                    <a:gd name="T60" fmla="*/ 1 w 775"/>
                    <a:gd name="T61" fmla="*/ 1 h 750"/>
                    <a:gd name="T62" fmla="*/ 1 w 775"/>
                    <a:gd name="T63" fmla="*/ 1 h 750"/>
                    <a:gd name="T64" fmla="*/ 1 w 775"/>
                    <a:gd name="T65" fmla="*/ 1 h 750"/>
                    <a:gd name="T66" fmla="*/ 1 w 775"/>
                    <a:gd name="T67" fmla="*/ 1 h 750"/>
                    <a:gd name="T68" fmla="*/ 1 w 775"/>
                    <a:gd name="T69" fmla="*/ 1 h 750"/>
                    <a:gd name="T70" fmla="*/ 1 w 775"/>
                    <a:gd name="T71" fmla="*/ 1 h 750"/>
                    <a:gd name="T72" fmla="*/ 1 w 775"/>
                    <a:gd name="T73" fmla="*/ 1 h 750"/>
                    <a:gd name="T74" fmla="*/ 1 w 775"/>
                    <a:gd name="T75" fmla="*/ 1 h 750"/>
                    <a:gd name="T76" fmla="*/ 0 w 775"/>
                    <a:gd name="T77" fmla="*/ 1 h 750"/>
                    <a:gd name="T78" fmla="*/ 1 w 775"/>
                    <a:gd name="T79" fmla="*/ 0 h 75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775"/>
                    <a:gd name="T121" fmla="*/ 0 h 750"/>
                    <a:gd name="T122" fmla="*/ 775 w 775"/>
                    <a:gd name="T123" fmla="*/ 750 h 75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775" h="750">
                      <a:moveTo>
                        <a:pt x="41" y="0"/>
                      </a:moveTo>
                      <a:lnTo>
                        <a:pt x="51" y="1"/>
                      </a:lnTo>
                      <a:lnTo>
                        <a:pt x="60" y="2"/>
                      </a:lnTo>
                      <a:lnTo>
                        <a:pt x="69" y="3"/>
                      </a:lnTo>
                      <a:lnTo>
                        <a:pt x="78" y="5"/>
                      </a:lnTo>
                      <a:lnTo>
                        <a:pt x="89" y="6"/>
                      </a:lnTo>
                      <a:lnTo>
                        <a:pt x="98" y="8"/>
                      </a:lnTo>
                      <a:lnTo>
                        <a:pt x="107" y="10"/>
                      </a:lnTo>
                      <a:lnTo>
                        <a:pt x="117" y="11"/>
                      </a:lnTo>
                      <a:lnTo>
                        <a:pt x="134" y="13"/>
                      </a:lnTo>
                      <a:lnTo>
                        <a:pt x="150" y="16"/>
                      </a:lnTo>
                      <a:lnTo>
                        <a:pt x="167" y="18"/>
                      </a:lnTo>
                      <a:lnTo>
                        <a:pt x="183" y="20"/>
                      </a:lnTo>
                      <a:lnTo>
                        <a:pt x="200" y="24"/>
                      </a:lnTo>
                      <a:lnTo>
                        <a:pt x="218" y="26"/>
                      </a:lnTo>
                      <a:lnTo>
                        <a:pt x="235" y="27"/>
                      </a:lnTo>
                      <a:lnTo>
                        <a:pt x="252" y="30"/>
                      </a:lnTo>
                      <a:lnTo>
                        <a:pt x="269" y="32"/>
                      </a:lnTo>
                      <a:lnTo>
                        <a:pt x="288" y="34"/>
                      </a:lnTo>
                      <a:lnTo>
                        <a:pt x="305" y="35"/>
                      </a:lnTo>
                      <a:lnTo>
                        <a:pt x="322" y="38"/>
                      </a:lnTo>
                      <a:lnTo>
                        <a:pt x="341" y="39"/>
                      </a:lnTo>
                      <a:lnTo>
                        <a:pt x="358" y="40"/>
                      </a:lnTo>
                      <a:lnTo>
                        <a:pt x="376" y="40"/>
                      </a:lnTo>
                      <a:lnTo>
                        <a:pt x="394" y="41"/>
                      </a:lnTo>
                      <a:lnTo>
                        <a:pt x="413" y="41"/>
                      </a:lnTo>
                      <a:lnTo>
                        <a:pt x="433" y="41"/>
                      </a:lnTo>
                      <a:lnTo>
                        <a:pt x="450" y="41"/>
                      </a:lnTo>
                      <a:lnTo>
                        <a:pt x="467" y="41"/>
                      </a:lnTo>
                      <a:lnTo>
                        <a:pt x="485" y="41"/>
                      </a:lnTo>
                      <a:lnTo>
                        <a:pt x="501" y="40"/>
                      </a:lnTo>
                      <a:lnTo>
                        <a:pt x="516" y="40"/>
                      </a:lnTo>
                      <a:lnTo>
                        <a:pt x="531" y="39"/>
                      </a:lnTo>
                      <a:lnTo>
                        <a:pt x="557" y="61"/>
                      </a:lnTo>
                      <a:lnTo>
                        <a:pt x="584" y="84"/>
                      </a:lnTo>
                      <a:lnTo>
                        <a:pt x="608" y="108"/>
                      </a:lnTo>
                      <a:lnTo>
                        <a:pt x="631" y="132"/>
                      </a:lnTo>
                      <a:lnTo>
                        <a:pt x="653" y="156"/>
                      </a:lnTo>
                      <a:lnTo>
                        <a:pt x="674" y="180"/>
                      </a:lnTo>
                      <a:lnTo>
                        <a:pt x="692" y="206"/>
                      </a:lnTo>
                      <a:lnTo>
                        <a:pt x="709" y="229"/>
                      </a:lnTo>
                      <a:lnTo>
                        <a:pt x="724" y="253"/>
                      </a:lnTo>
                      <a:lnTo>
                        <a:pt x="738" y="276"/>
                      </a:lnTo>
                      <a:lnTo>
                        <a:pt x="750" y="298"/>
                      </a:lnTo>
                      <a:lnTo>
                        <a:pt x="759" y="320"/>
                      </a:lnTo>
                      <a:lnTo>
                        <a:pt x="767" y="339"/>
                      </a:lnTo>
                      <a:lnTo>
                        <a:pt x="771" y="358"/>
                      </a:lnTo>
                      <a:lnTo>
                        <a:pt x="775" y="374"/>
                      </a:lnTo>
                      <a:lnTo>
                        <a:pt x="775" y="389"/>
                      </a:lnTo>
                      <a:lnTo>
                        <a:pt x="773" y="399"/>
                      </a:lnTo>
                      <a:lnTo>
                        <a:pt x="770" y="406"/>
                      </a:lnTo>
                      <a:lnTo>
                        <a:pt x="766" y="411"/>
                      </a:lnTo>
                      <a:lnTo>
                        <a:pt x="762" y="414"/>
                      </a:lnTo>
                      <a:lnTo>
                        <a:pt x="742" y="425"/>
                      </a:lnTo>
                      <a:lnTo>
                        <a:pt x="720" y="433"/>
                      </a:lnTo>
                      <a:lnTo>
                        <a:pt x="698" y="440"/>
                      </a:lnTo>
                      <a:lnTo>
                        <a:pt x="677" y="444"/>
                      </a:lnTo>
                      <a:lnTo>
                        <a:pt x="655" y="449"/>
                      </a:lnTo>
                      <a:lnTo>
                        <a:pt x="634" y="451"/>
                      </a:lnTo>
                      <a:lnTo>
                        <a:pt x="614" y="454"/>
                      </a:lnTo>
                      <a:lnTo>
                        <a:pt x="594" y="455"/>
                      </a:lnTo>
                      <a:lnTo>
                        <a:pt x="577" y="455"/>
                      </a:lnTo>
                      <a:lnTo>
                        <a:pt x="560" y="455"/>
                      </a:lnTo>
                      <a:lnTo>
                        <a:pt x="546" y="454"/>
                      </a:lnTo>
                      <a:lnTo>
                        <a:pt x="533" y="452"/>
                      </a:lnTo>
                      <a:lnTo>
                        <a:pt x="523" y="452"/>
                      </a:lnTo>
                      <a:lnTo>
                        <a:pt x="515" y="451"/>
                      </a:lnTo>
                      <a:lnTo>
                        <a:pt x="510" y="450"/>
                      </a:lnTo>
                      <a:lnTo>
                        <a:pt x="508" y="450"/>
                      </a:lnTo>
                      <a:lnTo>
                        <a:pt x="482" y="447"/>
                      </a:lnTo>
                      <a:lnTo>
                        <a:pt x="520" y="750"/>
                      </a:lnTo>
                      <a:lnTo>
                        <a:pt x="74" y="683"/>
                      </a:lnTo>
                      <a:lnTo>
                        <a:pt x="62" y="640"/>
                      </a:lnTo>
                      <a:lnTo>
                        <a:pt x="45" y="571"/>
                      </a:lnTo>
                      <a:lnTo>
                        <a:pt x="26" y="483"/>
                      </a:lnTo>
                      <a:lnTo>
                        <a:pt x="10" y="384"/>
                      </a:lnTo>
                      <a:lnTo>
                        <a:pt x="0" y="278"/>
                      </a:lnTo>
                      <a:lnTo>
                        <a:pt x="0" y="175"/>
                      </a:lnTo>
                      <a:lnTo>
                        <a:pt x="13" y="80"/>
                      </a:lnTo>
                      <a:lnTo>
                        <a:pt x="41" y="0"/>
                      </a:lnTo>
                      <a:close/>
                    </a:path>
                  </a:pathLst>
                </a:custGeom>
                <a:solidFill>
                  <a:srgbClr val="D4A97E"/>
                </a:solidFill>
                <a:ln w="9525">
                  <a:noFill/>
                  <a:round/>
                  <a:headEnd/>
                  <a:tailEnd/>
                </a:ln>
              </p:spPr>
              <p:txBody>
                <a:bodyPr/>
                <a:lstStyle/>
                <a:p>
                  <a:endParaRPr lang="en-US"/>
                </a:p>
              </p:txBody>
            </p:sp>
            <p:sp>
              <p:nvSpPr>
                <p:cNvPr id="39971" name="Freeform 926"/>
                <p:cNvSpPr>
                  <a:spLocks/>
                </p:cNvSpPr>
                <p:nvPr/>
              </p:nvSpPr>
              <p:spPr bwMode="auto">
                <a:xfrm>
                  <a:off x="1072" y="2102"/>
                  <a:ext cx="363" cy="307"/>
                </a:xfrm>
                <a:custGeom>
                  <a:avLst/>
                  <a:gdLst>
                    <a:gd name="T0" fmla="*/ 1 w 726"/>
                    <a:gd name="T1" fmla="*/ 1 h 614"/>
                    <a:gd name="T2" fmla="*/ 1 w 726"/>
                    <a:gd name="T3" fmla="*/ 1 h 614"/>
                    <a:gd name="T4" fmla="*/ 1 w 726"/>
                    <a:gd name="T5" fmla="*/ 1 h 614"/>
                    <a:gd name="T6" fmla="*/ 1 w 726"/>
                    <a:gd name="T7" fmla="*/ 1 h 614"/>
                    <a:gd name="T8" fmla="*/ 1 w 726"/>
                    <a:gd name="T9" fmla="*/ 1 h 614"/>
                    <a:gd name="T10" fmla="*/ 1 w 726"/>
                    <a:gd name="T11" fmla="*/ 1 h 614"/>
                    <a:gd name="T12" fmla="*/ 0 w 726"/>
                    <a:gd name="T13" fmla="*/ 1 h 614"/>
                    <a:gd name="T14" fmla="*/ 1 w 726"/>
                    <a:gd name="T15" fmla="*/ 1 h 614"/>
                    <a:gd name="T16" fmla="*/ 1 w 726"/>
                    <a:gd name="T17" fmla="*/ 1 h 614"/>
                    <a:gd name="T18" fmla="*/ 1 w 726"/>
                    <a:gd name="T19" fmla="*/ 1 h 614"/>
                    <a:gd name="T20" fmla="*/ 1 w 726"/>
                    <a:gd name="T21" fmla="*/ 1 h 614"/>
                    <a:gd name="T22" fmla="*/ 1 w 726"/>
                    <a:gd name="T23" fmla="*/ 1 h 614"/>
                    <a:gd name="T24" fmla="*/ 1 w 726"/>
                    <a:gd name="T25" fmla="*/ 1 h 614"/>
                    <a:gd name="T26" fmla="*/ 1 w 726"/>
                    <a:gd name="T27" fmla="*/ 1 h 614"/>
                    <a:gd name="T28" fmla="*/ 1 w 726"/>
                    <a:gd name="T29" fmla="*/ 1 h 614"/>
                    <a:gd name="T30" fmla="*/ 1 w 726"/>
                    <a:gd name="T31" fmla="*/ 1 h 614"/>
                    <a:gd name="T32" fmla="*/ 1 w 726"/>
                    <a:gd name="T33" fmla="*/ 1 h 614"/>
                    <a:gd name="T34" fmla="*/ 1 w 726"/>
                    <a:gd name="T35" fmla="*/ 0 h 614"/>
                    <a:gd name="T36" fmla="*/ 1 w 726"/>
                    <a:gd name="T37" fmla="*/ 1 h 614"/>
                    <a:gd name="T38" fmla="*/ 1 w 726"/>
                    <a:gd name="T39" fmla="*/ 1 h 614"/>
                    <a:gd name="T40" fmla="*/ 1 w 726"/>
                    <a:gd name="T41" fmla="*/ 1 h 614"/>
                    <a:gd name="T42" fmla="*/ 1 w 726"/>
                    <a:gd name="T43" fmla="*/ 1 h 614"/>
                    <a:gd name="T44" fmla="*/ 1 w 726"/>
                    <a:gd name="T45" fmla="*/ 1 h 614"/>
                    <a:gd name="T46" fmla="*/ 1 w 726"/>
                    <a:gd name="T47" fmla="*/ 1 h 614"/>
                    <a:gd name="T48" fmla="*/ 1 w 726"/>
                    <a:gd name="T49" fmla="*/ 1 h 614"/>
                    <a:gd name="T50" fmla="*/ 1 w 726"/>
                    <a:gd name="T51" fmla="*/ 1 h 614"/>
                    <a:gd name="T52" fmla="*/ 1 w 726"/>
                    <a:gd name="T53" fmla="*/ 1 h 614"/>
                    <a:gd name="T54" fmla="*/ 1 w 726"/>
                    <a:gd name="T55" fmla="*/ 1 h 614"/>
                    <a:gd name="T56" fmla="*/ 1 w 726"/>
                    <a:gd name="T57" fmla="*/ 1 h 614"/>
                    <a:gd name="T58" fmla="*/ 1 w 726"/>
                    <a:gd name="T59" fmla="*/ 1 h 614"/>
                    <a:gd name="T60" fmla="*/ 1 w 726"/>
                    <a:gd name="T61" fmla="*/ 1 h 614"/>
                    <a:gd name="T62" fmla="*/ 1 w 726"/>
                    <a:gd name="T63" fmla="*/ 1 h 614"/>
                    <a:gd name="T64" fmla="*/ 1 w 726"/>
                    <a:gd name="T65" fmla="*/ 1 h 614"/>
                    <a:gd name="T66" fmla="*/ 1 w 726"/>
                    <a:gd name="T67" fmla="*/ 1 h 614"/>
                    <a:gd name="T68" fmla="*/ 1 w 726"/>
                    <a:gd name="T69" fmla="*/ 1 h 614"/>
                    <a:gd name="T70" fmla="*/ 1 w 726"/>
                    <a:gd name="T71" fmla="*/ 1 h 614"/>
                    <a:gd name="T72" fmla="*/ 1 w 726"/>
                    <a:gd name="T73" fmla="*/ 1 h 614"/>
                    <a:gd name="T74" fmla="*/ 1 w 726"/>
                    <a:gd name="T75" fmla="*/ 1 h 614"/>
                    <a:gd name="T76" fmla="*/ 1 w 726"/>
                    <a:gd name="T77" fmla="*/ 1 h 614"/>
                    <a:gd name="T78" fmla="*/ 1 w 726"/>
                    <a:gd name="T79" fmla="*/ 1 h 614"/>
                    <a:gd name="T80" fmla="*/ 1 w 726"/>
                    <a:gd name="T81" fmla="*/ 1 h 614"/>
                    <a:gd name="T82" fmla="*/ 1 w 726"/>
                    <a:gd name="T83" fmla="*/ 1 h 6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26"/>
                    <a:gd name="T127" fmla="*/ 0 h 614"/>
                    <a:gd name="T128" fmla="*/ 726 w 726"/>
                    <a:gd name="T129" fmla="*/ 614 h 6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26" h="614">
                      <a:moveTo>
                        <a:pt x="513" y="614"/>
                      </a:moveTo>
                      <a:lnTo>
                        <a:pt x="21" y="614"/>
                      </a:lnTo>
                      <a:lnTo>
                        <a:pt x="16" y="583"/>
                      </a:lnTo>
                      <a:lnTo>
                        <a:pt x="10" y="539"/>
                      </a:lnTo>
                      <a:lnTo>
                        <a:pt x="4" y="486"/>
                      </a:lnTo>
                      <a:lnTo>
                        <a:pt x="1" y="426"/>
                      </a:lnTo>
                      <a:lnTo>
                        <a:pt x="0" y="364"/>
                      </a:lnTo>
                      <a:lnTo>
                        <a:pt x="3" y="301"/>
                      </a:lnTo>
                      <a:lnTo>
                        <a:pt x="12" y="241"/>
                      </a:lnTo>
                      <a:lnTo>
                        <a:pt x="27" y="188"/>
                      </a:lnTo>
                      <a:lnTo>
                        <a:pt x="45" y="145"/>
                      </a:lnTo>
                      <a:lnTo>
                        <a:pt x="63" y="108"/>
                      </a:lnTo>
                      <a:lnTo>
                        <a:pt x="80" y="78"/>
                      </a:lnTo>
                      <a:lnTo>
                        <a:pt x="97" y="53"/>
                      </a:lnTo>
                      <a:lnTo>
                        <a:pt x="110" y="33"/>
                      </a:lnTo>
                      <a:lnTo>
                        <a:pt x="123" y="17"/>
                      </a:lnTo>
                      <a:lnTo>
                        <a:pt x="133" y="7"/>
                      </a:lnTo>
                      <a:lnTo>
                        <a:pt x="140" y="0"/>
                      </a:lnTo>
                      <a:lnTo>
                        <a:pt x="602" y="69"/>
                      </a:lnTo>
                      <a:lnTo>
                        <a:pt x="603" y="83"/>
                      </a:lnTo>
                      <a:lnTo>
                        <a:pt x="604" y="100"/>
                      </a:lnTo>
                      <a:lnTo>
                        <a:pt x="604" y="122"/>
                      </a:lnTo>
                      <a:lnTo>
                        <a:pt x="603" y="146"/>
                      </a:lnTo>
                      <a:lnTo>
                        <a:pt x="600" y="174"/>
                      </a:lnTo>
                      <a:lnTo>
                        <a:pt x="593" y="204"/>
                      </a:lnTo>
                      <a:lnTo>
                        <a:pt x="584" y="236"/>
                      </a:lnTo>
                      <a:lnTo>
                        <a:pt x="570" y="268"/>
                      </a:lnTo>
                      <a:lnTo>
                        <a:pt x="569" y="269"/>
                      </a:lnTo>
                      <a:lnTo>
                        <a:pt x="569" y="272"/>
                      </a:lnTo>
                      <a:lnTo>
                        <a:pt x="567" y="273"/>
                      </a:lnTo>
                      <a:lnTo>
                        <a:pt x="566" y="275"/>
                      </a:lnTo>
                      <a:lnTo>
                        <a:pt x="198" y="61"/>
                      </a:lnTo>
                      <a:lnTo>
                        <a:pt x="237" y="105"/>
                      </a:lnTo>
                      <a:lnTo>
                        <a:pt x="726" y="425"/>
                      </a:lnTo>
                      <a:lnTo>
                        <a:pt x="716" y="438"/>
                      </a:lnTo>
                      <a:lnTo>
                        <a:pt x="124" y="252"/>
                      </a:lnTo>
                      <a:lnTo>
                        <a:pt x="171" y="286"/>
                      </a:lnTo>
                      <a:lnTo>
                        <a:pt x="529" y="412"/>
                      </a:lnTo>
                      <a:lnTo>
                        <a:pt x="521" y="473"/>
                      </a:lnTo>
                      <a:lnTo>
                        <a:pt x="517" y="531"/>
                      </a:lnTo>
                      <a:lnTo>
                        <a:pt x="515" y="579"/>
                      </a:lnTo>
                      <a:lnTo>
                        <a:pt x="513" y="614"/>
                      </a:lnTo>
                      <a:close/>
                    </a:path>
                  </a:pathLst>
                </a:custGeom>
                <a:solidFill>
                  <a:schemeClr val="accent1"/>
                </a:solidFill>
                <a:ln w="9525">
                  <a:noFill/>
                  <a:round/>
                  <a:headEnd/>
                  <a:tailEnd/>
                </a:ln>
              </p:spPr>
              <p:txBody>
                <a:bodyPr/>
                <a:lstStyle/>
                <a:p>
                  <a:endParaRPr lang="en-US"/>
                </a:p>
              </p:txBody>
            </p:sp>
            <p:sp>
              <p:nvSpPr>
                <p:cNvPr id="39972" name="Freeform 927"/>
                <p:cNvSpPr>
                  <a:spLocks/>
                </p:cNvSpPr>
                <p:nvPr/>
              </p:nvSpPr>
              <p:spPr bwMode="auto">
                <a:xfrm>
                  <a:off x="1383" y="2383"/>
                  <a:ext cx="49" cy="324"/>
                </a:xfrm>
                <a:custGeom>
                  <a:avLst/>
                  <a:gdLst>
                    <a:gd name="T0" fmla="*/ 1 w 98"/>
                    <a:gd name="T1" fmla="*/ 0 h 649"/>
                    <a:gd name="T2" fmla="*/ 0 w 98"/>
                    <a:gd name="T3" fmla="*/ 0 h 649"/>
                    <a:gd name="T4" fmla="*/ 1 w 98"/>
                    <a:gd name="T5" fmla="*/ 0 h 649"/>
                    <a:gd name="T6" fmla="*/ 1 w 98"/>
                    <a:gd name="T7" fmla="*/ 0 h 649"/>
                    <a:gd name="T8" fmla="*/ 1 w 98"/>
                    <a:gd name="T9" fmla="*/ 0 h 649"/>
                    <a:gd name="T10" fmla="*/ 1 w 98"/>
                    <a:gd name="T11" fmla="*/ 0 h 649"/>
                    <a:gd name="T12" fmla="*/ 1 w 98"/>
                    <a:gd name="T13" fmla="*/ 0 h 649"/>
                    <a:gd name="T14" fmla="*/ 1 w 98"/>
                    <a:gd name="T15" fmla="*/ 0 h 649"/>
                    <a:gd name="T16" fmla="*/ 0 60000 65536"/>
                    <a:gd name="T17" fmla="*/ 0 60000 65536"/>
                    <a:gd name="T18" fmla="*/ 0 60000 65536"/>
                    <a:gd name="T19" fmla="*/ 0 60000 65536"/>
                    <a:gd name="T20" fmla="*/ 0 60000 65536"/>
                    <a:gd name="T21" fmla="*/ 0 60000 65536"/>
                    <a:gd name="T22" fmla="*/ 0 60000 65536"/>
                    <a:gd name="T23" fmla="*/ 0 60000 65536"/>
                    <a:gd name="T24" fmla="*/ 0 w 98"/>
                    <a:gd name="T25" fmla="*/ 0 h 649"/>
                    <a:gd name="T26" fmla="*/ 98 w 98"/>
                    <a:gd name="T27" fmla="*/ 649 h 64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8" h="649">
                      <a:moveTo>
                        <a:pt x="26" y="649"/>
                      </a:moveTo>
                      <a:lnTo>
                        <a:pt x="0" y="649"/>
                      </a:lnTo>
                      <a:lnTo>
                        <a:pt x="90" y="0"/>
                      </a:lnTo>
                      <a:lnTo>
                        <a:pt x="92" y="5"/>
                      </a:lnTo>
                      <a:lnTo>
                        <a:pt x="93" y="10"/>
                      </a:lnTo>
                      <a:lnTo>
                        <a:pt x="95" y="15"/>
                      </a:lnTo>
                      <a:lnTo>
                        <a:pt x="98" y="19"/>
                      </a:lnTo>
                      <a:lnTo>
                        <a:pt x="26" y="649"/>
                      </a:lnTo>
                      <a:close/>
                    </a:path>
                  </a:pathLst>
                </a:custGeom>
                <a:solidFill>
                  <a:srgbClr val="BAE8FF"/>
                </a:solidFill>
                <a:ln w="9525">
                  <a:noFill/>
                  <a:round/>
                  <a:headEnd/>
                  <a:tailEnd/>
                </a:ln>
              </p:spPr>
              <p:txBody>
                <a:bodyPr/>
                <a:lstStyle/>
                <a:p>
                  <a:endParaRPr lang="en-US"/>
                </a:p>
              </p:txBody>
            </p:sp>
            <p:sp>
              <p:nvSpPr>
                <p:cNvPr id="39973" name="Freeform 928"/>
                <p:cNvSpPr>
                  <a:spLocks/>
                </p:cNvSpPr>
                <p:nvPr/>
              </p:nvSpPr>
              <p:spPr bwMode="auto">
                <a:xfrm>
                  <a:off x="1443" y="2314"/>
                  <a:ext cx="57" cy="68"/>
                </a:xfrm>
                <a:custGeom>
                  <a:avLst/>
                  <a:gdLst>
                    <a:gd name="T0" fmla="*/ 1 w 114"/>
                    <a:gd name="T1" fmla="*/ 1 h 136"/>
                    <a:gd name="T2" fmla="*/ 1 w 114"/>
                    <a:gd name="T3" fmla="*/ 1 h 136"/>
                    <a:gd name="T4" fmla="*/ 1 w 114"/>
                    <a:gd name="T5" fmla="*/ 1 h 136"/>
                    <a:gd name="T6" fmla="*/ 1 w 114"/>
                    <a:gd name="T7" fmla="*/ 1 h 136"/>
                    <a:gd name="T8" fmla="*/ 1 w 114"/>
                    <a:gd name="T9" fmla="*/ 1 h 136"/>
                    <a:gd name="T10" fmla="*/ 1 w 114"/>
                    <a:gd name="T11" fmla="*/ 1 h 136"/>
                    <a:gd name="T12" fmla="*/ 1 w 114"/>
                    <a:gd name="T13" fmla="*/ 1 h 136"/>
                    <a:gd name="T14" fmla="*/ 1 w 114"/>
                    <a:gd name="T15" fmla="*/ 1 h 136"/>
                    <a:gd name="T16" fmla="*/ 1 w 114"/>
                    <a:gd name="T17" fmla="*/ 1 h 136"/>
                    <a:gd name="T18" fmla="*/ 1 w 114"/>
                    <a:gd name="T19" fmla="*/ 1 h 136"/>
                    <a:gd name="T20" fmla="*/ 0 w 114"/>
                    <a:gd name="T21" fmla="*/ 1 h 136"/>
                    <a:gd name="T22" fmla="*/ 1 w 114"/>
                    <a:gd name="T23" fmla="*/ 1 h 136"/>
                    <a:gd name="T24" fmla="*/ 1 w 114"/>
                    <a:gd name="T25" fmla="*/ 1 h 136"/>
                    <a:gd name="T26" fmla="*/ 1 w 114"/>
                    <a:gd name="T27" fmla="*/ 1 h 136"/>
                    <a:gd name="T28" fmla="*/ 1 w 114"/>
                    <a:gd name="T29" fmla="*/ 1 h 136"/>
                    <a:gd name="T30" fmla="*/ 1 w 114"/>
                    <a:gd name="T31" fmla="*/ 1 h 136"/>
                    <a:gd name="T32" fmla="*/ 1 w 114"/>
                    <a:gd name="T33" fmla="*/ 1 h 136"/>
                    <a:gd name="T34" fmla="*/ 1 w 114"/>
                    <a:gd name="T35" fmla="*/ 1 h 136"/>
                    <a:gd name="T36" fmla="*/ 1 w 114"/>
                    <a:gd name="T37" fmla="*/ 1 h 136"/>
                    <a:gd name="T38" fmla="*/ 1 w 114"/>
                    <a:gd name="T39" fmla="*/ 1 h 136"/>
                    <a:gd name="T40" fmla="*/ 1 w 114"/>
                    <a:gd name="T41" fmla="*/ 1 h 136"/>
                    <a:gd name="T42" fmla="*/ 1 w 114"/>
                    <a:gd name="T43" fmla="*/ 1 h 136"/>
                    <a:gd name="T44" fmla="*/ 1 w 114"/>
                    <a:gd name="T45" fmla="*/ 1 h 136"/>
                    <a:gd name="T46" fmla="*/ 1 w 114"/>
                    <a:gd name="T47" fmla="*/ 1 h 136"/>
                    <a:gd name="T48" fmla="*/ 1 w 114"/>
                    <a:gd name="T49" fmla="*/ 1 h 136"/>
                    <a:gd name="T50" fmla="*/ 1 w 114"/>
                    <a:gd name="T51" fmla="*/ 1 h 136"/>
                    <a:gd name="T52" fmla="*/ 1 w 114"/>
                    <a:gd name="T53" fmla="*/ 1 h 136"/>
                    <a:gd name="T54" fmla="*/ 1 w 114"/>
                    <a:gd name="T55" fmla="*/ 1 h 136"/>
                    <a:gd name="T56" fmla="*/ 1 w 114"/>
                    <a:gd name="T57" fmla="*/ 1 h 136"/>
                    <a:gd name="T58" fmla="*/ 1 w 114"/>
                    <a:gd name="T59" fmla="*/ 1 h 136"/>
                    <a:gd name="T60" fmla="*/ 1 w 114"/>
                    <a:gd name="T61" fmla="*/ 1 h 136"/>
                    <a:gd name="T62" fmla="*/ 1 w 114"/>
                    <a:gd name="T63" fmla="*/ 1 h 1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14"/>
                    <a:gd name="T97" fmla="*/ 0 h 136"/>
                    <a:gd name="T98" fmla="*/ 114 w 114"/>
                    <a:gd name="T99" fmla="*/ 136 h 1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14" h="136">
                      <a:moveTo>
                        <a:pt x="107" y="128"/>
                      </a:moveTo>
                      <a:lnTo>
                        <a:pt x="102" y="129"/>
                      </a:lnTo>
                      <a:lnTo>
                        <a:pt x="94" y="129"/>
                      </a:lnTo>
                      <a:lnTo>
                        <a:pt x="86" y="129"/>
                      </a:lnTo>
                      <a:lnTo>
                        <a:pt x="78" y="128"/>
                      </a:lnTo>
                      <a:lnTo>
                        <a:pt x="68" y="127"/>
                      </a:lnTo>
                      <a:lnTo>
                        <a:pt x="60" y="125"/>
                      </a:lnTo>
                      <a:lnTo>
                        <a:pt x="52" y="124"/>
                      </a:lnTo>
                      <a:lnTo>
                        <a:pt x="45" y="123"/>
                      </a:lnTo>
                      <a:lnTo>
                        <a:pt x="35" y="121"/>
                      </a:lnTo>
                      <a:lnTo>
                        <a:pt x="34" y="122"/>
                      </a:lnTo>
                      <a:lnTo>
                        <a:pt x="31" y="124"/>
                      </a:lnTo>
                      <a:lnTo>
                        <a:pt x="29" y="128"/>
                      </a:lnTo>
                      <a:lnTo>
                        <a:pt x="28" y="129"/>
                      </a:lnTo>
                      <a:lnTo>
                        <a:pt x="25" y="131"/>
                      </a:lnTo>
                      <a:lnTo>
                        <a:pt x="20" y="135"/>
                      </a:lnTo>
                      <a:lnTo>
                        <a:pt x="15" y="136"/>
                      </a:lnTo>
                      <a:lnTo>
                        <a:pt x="12" y="136"/>
                      </a:lnTo>
                      <a:lnTo>
                        <a:pt x="7" y="123"/>
                      </a:lnTo>
                      <a:lnTo>
                        <a:pt x="4" y="101"/>
                      </a:lnTo>
                      <a:lnTo>
                        <a:pt x="2" y="74"/>
                      </a:lnTo>
                      <a:lnTo>
                        <a:pt x="0" y="42"/>
                      </a:lnTo>
                      <a:lnTo>
                        <a:pt x="27" y="11"/>
                      </a:lnTo>
                      <a:lnTo>
                        <a:pt x="30" y="9"/>
                      </a:lnTo>
                      <a:lnTo>
                        <a:pt x="35" y="7"/>
                      </a:lnTo>
                      <a:lnTo>
                        <a:pt x="42" y="4"/>
                      </a:lnTo>
                      <a:lnTo>
                        <a:pt x="50" y="2"/>
                      </a:lnTo>
                      <a:lnTo>
                        <a:pt x="59" y="1"/>
                      </a:lnTo>
                      <a:lnTo>
                        <a:pt x="71" y="0"/>
                      </a:lnTo>
                      <a:lnTo>
                        <a:pt x="82" y="2"/>
                      </a:lnTo>
                      <a:lnTo>
                        <a:pt x="96" y="6"/>
                      </a:lnTo>
                      <a:lnTo>
                        <a:pt x="102" y="8"/>
                      </a:lnTo>
                      <a:lnTo>
                        <a:pt x="107" y="11"/>
                      </a:lnTo>
                      <a:lnTo>
                        <a:pt x="111" y="14"/>
                      </a:lnTo>
                      <a:lnTo>
                        <a:pt x="114" y="17"/>
                      </a:lnTo>
                      <a:lnTo>
                        <a:pt x="74" y="17"/>
                      </a:lnTo>
                      <a:lnTo>
                        <a:pt x="74" y="25"/>
                      </a:lnTo>
                      <a:lnTo>
                        <a:pt x="44" y="28"/>
                      </a:lnTo>
                      <a:lnTo>
                        <a:pt x="38" y="37"/>
                      </a:lnTo>
                      <a:lnTo>
                        <a:pt x="34" y="45"/>
                      </a:lnTo>
                      <a:lnTo>
                        <a:pt x="29" y="60"/>
                      </a:lnTo>
                      <a:lnTo>
                        <a:pt x="26" y="77"/>
                      </a:lnTo>
                      <a:lnTo>
                        <a:pt x="28" y="95"/>
                      </a:lnTo>
                      <a:lnTo>
                        <a:pt x="31" y="102"/>
                      </a:lnTo>
                      <a:lnTo>
                        <a:pt x="36" y="108"/>
                      </a:lnTo>
                      <a:lnTo>
                        <a:pt x="42" y="113"/>
                      </a:lnTo>
                      <a:lnTo>
                        <a:pt x="49" y="116"/>
                      </a:lnTo>
                      <a:lnTo>
                        <a:pt x="50" y="117"/>
                      </a:lnTo>
                      <a:lnTo>
                        <a:pt x="52" y="117"/>
                      </a:lnTo>
                      <a:lnTo>
                        <a:pt x="53" y="117"/>
                      </a:lnTo>
                      <a:lnTo>
                        <a:pt x="56" y="119"/>
                      </a:lnTo>
                      <a:lnTo>
                        <a:pt x="56" y="122"/>
                      </a:lnTo>
                      <a:lnTo>
                        <a:pt x="76" y="122"/>
                      </a:lnTo>
                      <a:lnTo>
                        <a:pt x="81" y="122"/>
                      </a:lnTo>
                      <a:lnTo>
                        <a:pt x="86" y="123"/>
                      </a:lnTo>
                      <a:lnTo>
                        <a:pt x="90" y="123"/>
                      </a:lnTo>
                      <a:lnTo>
                        <a:pt x="95" y="123"/>
                      </a:lnTo>
                      <a:lnTo>
                        <a:pt x="98" y="123"/>
                      </a:lnTo>
                      <a:lnTo>
                        <a:pt x="103" y="123"/>
                      </a:lnTo>
                      <a:lnTo>
                        <a:pt x="107" y="123"/>
                      </a:lnTo>
                      <a:lnTo>
                        <a:pt x="111" y="123"/>
                      </a:lnTo>
                      <a:lnTo>
                        <a:pt x="110" y="124"/>
                      </a:lnTo>
                      <a:lnTo>
                        <a:pt x="110" y="127"/>
                      </a:lnTo>
                      <a:lnTo>
                        <a:pt x="109" y="128"/>
                      </a:lnTo>
                      <a:lnTo>
                        <a:pt x="107" y="128"/>
                      </a:lnTo>
                      <a:close/>
                    </a:path>
                  </a:pathLst>
                </a:custGeom>
                <a:solidFill>
                  <a:srgbClr val="FFFFFF"/>
                </a:solidFill>
                <a:ln w="9525">
                  <a:noFill/>
                  <a:round/>
                  <a:headEnd/>
                  <a:tailEnd/>
                </a:ln>
              </p:spPr>
              <p:txBody>
                <a:bodyPr/>
                <a:lstStyle/>
                <a:p>
                  <a:endParaRPr lang="en-US"/>
                </a:p>
              </p:txBody>
            </p:sp>
            <p:sp>
              <p:nvSpPr>
                <p:cNvPr id="39974" name="Freeform 929"/>
                <p:cNvSpPr>
                  <a:spLocks/>
                </p:cNvSpPr>
                <p:nvPr/>
              </p:nvSpPr>
              <p:spPr bwMode="auto">
                <a:xfrm>
                  <a:off x="1496" y="2430"/>
                  <a:ext cx="44" cy="277"/>
                </a:xfrm>
                <a:custGeom>
                  <a:avLst/>
                  <a:gdLst>
                    <a:gd name="T0" fmla="*/ 1 w 88"/>
                    <a:gd name="T1" fmla="*/ 1 h 554"/>
                    <a:gd name="T2" fmla="*/ 1 w 88"/>
                    <a:gd name="T3" fmla="*/ 1 h 554"/>
                    <a:gd name="T4" fmla="*/ 0 w 88"/>
                    <a:gd name="T5" fmla="*/ 1 h 554"/>
                    <a:gd name="T6" fmla="*/ 1 w 88"/>
                    <a:gd name="T7" fmla="*/ 0 h 554"/>
                    <a:gd name="T8" fmla="*/ 1 w 88"/>
                    <a:gd name="T9" fmla="*/ 1 h 554"/>
                    <a:gd name="T10" fmla="*/ 1 w 88"/>
                    <a:gd name="T11" fmla="*/ 1 h 554"/>
                    <a:gd name="T12" fmla="*/ 0 60000 65536"/>
                    <a:gd name="T13" fmla="*/ 0 60000 65536"/>
                    <a:gd name="T14" fmla="*/ 0 60000 65536"/>
                    <a:gd name="T15" fmla="*/ 0 60000 65536"/>
                    <a:gd name="T16" fmla="*/ 0 60000 65536"/>
                    <a:gd name="T17" fmla="*/ 0 60000 65536"/>
                    <a:gd name="T18" fmla="*/ 0 w 88"/>
                    <a:gd name="T19" fmla="*/ 0 h 554"/>
                    <a:gd name="T20" fmla="*/ 88 w 88"/>
                    <a:gd name="T21" fmla="*/ 554 h 554"/>
                  </a:gdLst>
                  <a:ahLst/>
                  <a:cxnLst>
                    <a:cxn ang="T12">
                      <a:pos x="T0" y="T1"/>
                    </a:cxn>
                    <a:cxn ang="T13">
                      <a:pos x="T2" y="T3"/>
                    </a:cxn>
                    <a:cxn ang="T14">
                      <a:pos x="T4" y="T5"/>
                    </a:cxn>
                    <a:cxn ang="T15">
                      <a:pos x="T6" y="T7"/>
                    </a:cxn>
                    <a:cxn ang="T16">
                      <a:pos x="T8" y="T9"/>
                    </a:cxn>
                    <a:cxn ang="T17">
                      <a:pos x="T10" y="T11"/>
                    </a:cxn>
                  </a:cxnLst>
                  <a:rect l="T18" t="T19" r="T20" b="T21"/>
                  <a:pathLst>
                    <a:path w="88" h="554">
                      <a:moveTo>
                        <a:pt x="83" y="138"/>
                      </a:moveTo>
                      <a:lnTo>
                        <a:pt x="27" y="554"/>
                      </a:lnTo>
                      <a:lnTo>
                        <a:pt x="0" y="554"/>
                      </a:lnTo>
                      <a:lnTo>
                        <a:pt x="78" y="0"/>
                      </a:lnTo>
                      <a:lnTo>
                        <a:pt x="88" y="138"/>
                      </a:lnTo>
                      <a:lnTo>
                        <a:pt x="83" y="138"/>
                      </a:lnTo>
                      <a:close/>
                    </a:path>
                  </a:pathLst>
                </a:custGeom>
                <a:solidFill>
                  <a:srgbClr val="BAE8FF"/>
                </a:solidFill>
                <a:ln w="9525">
                  <a:noFill/>
                  <a:round/>
                  <a:headEnd/>
                  <a:tailEnd/>
                </a:ln>
              </p:spPr>
              <p:txBody>
                <a:bodyPr/>
                <a:lstStyle/>
                <a:p>
                  <a:endParaRPr lang="en-US"/>
                </a:p>
              </p:txBody>
            </p:sp>
            <p:sp>
              <p:nvSpPr>
                <p:cNvPr id="39975" name="Freeform 930"/>
                <p:cNvSpPr>
                  <a:spLocks/>
                </p:cNvSpPr>
                <p:nvPr/>
              </p:nvSpPr>
              <p:spPr bwMode="auto">
                <a:xfrm>
                  <a:off x="1549" y="2375"/>
                  <a:ext cx="34" cy="328"/>
                </a:xfrm>
                <a:custGeom>
                  <a:avLst/>
                  <a:gdLst>
                    <a:gd name="T0" fmla="*/ 1 w 67"/>
                    <a:gd name="T1" fmla="*/ 1 h 656"/>
                    <a:gd name="T2" fmla="*/ 1 w 67"/>
                    <a:gd name="T3" fmla="*/ 1 h 656"/>
                    <a:gd name="T4" fmla="*/ 0 w 67"/>
                    <a:gd name="T5" fmla="*/ 0 h 656"/>
                    <a:gd name="T6" fmla="*/ 1 w 67"/>
                    <a:gd name="T7" fmla="*/ 0 h 656"/>
                    <a:gd name="T8" fmla="*/ 1 w 67"/>
                    <a:gd name="T9" fmla="*/ 1 h 656"/>
                    <a:gd name="T10" fmla="*/ 0 60000 65536"/>
                    <a:gd name="T11" fmla="*/ 0 60000 65536"/>
                    <a:gd name="T12" fmla="*/ 0 60000 65536"/>
                    <a:gd name="T13" fmla="*/ 0 60000 65536"/>
                    <a:gd name="T14" fmla="*/ 0 60000 65536"/>
                    <a:gd name="T15" fmla="*/ 0 w 67"/>
                    <a:gd name="T16" fmla="*/ 0 h 656"/>
                    <a:gd name="T17" fmla="*/ 67 w 67"/>
                    <a:gd name="T18" fmla="*/ 656 h 656"/>
                  </a:gdLst>
                  <a:ahLst/>
                  <a:cxnLst>
                    <a:cxn ang="T10">
                      <a:pos x="T0" y="T1"/>
                    </a:cxn>
                    <a:cxn ang="T11">
                      <a:pos x="T2" y="T3"/>
                    </a:cxn>
                    <a:cxn ang="T12">
                      <a:pos x="T4" y="T5"/>
                    </a:cxn>
                    <a:cxn ang="T13">
                      <a:pos x="T6" y="T7"/>
                    </a:cxn>
                    <a:cxn ang="T14">
                      <a:pos x="T8" y="T9"/>
                    </a:cxn>
                  </a:cxnLst>
                  <a:rect l="T15" t="T16" r="T17" b="T18"/>
                  <a:pathLst>
                    <a:path w="67" h="656">
                      <a:moveTo>
                        <a:pt x="67" y="656"/>
                      </a:moveTo>
                      <a:lnTo>
                        <a:pt x="53" y="656"/>
                      </a:lnTo>
                      <a:lnTo>
                        <a:pt x="0" y="0"/>
                      </a:lnTo>
                      <a:lnTo>
                        <a:pt x="27" y="0"/>
                      </a:lnTo>
                      <a:lnTo>
                        <a:pt x="67" y="656"/>
                      </a:lnTo>
                      <a:close/>
                    </a:path>
                  </a:pathLst>
                </a:custGeom>
                <a:solidFill>
                  <a:srgbClr val="BAE8FF"/>
                </a:solidFill>
                <a:ln w="9525">
                  <a:noFill/>
                  <a:round/>
                  <a:headEnd/>
                  <a:tailEnd/>
                </a:ln>
              </p:spPr>
              <p:txBody>
                <a:bodyPr/>
                <a:lstStyle/>
                <a:p>
                  <a:endParaRPr lang="en-US"/>
                </a:p>
              </p:txBody>
            </p:sp>
            <p:sp>
              <p:nvSpPr>
                <p:cNvPr id="39976" name="Freeform 931"/>
                <p:cNvSpPr>
                  <a:spLocks/>
                </p:cNvSpPr>
                <p:nvPr/>
              </p:nvSpPr>
              <p:spPr bwMode="auto">
                <a:xfrm>
                  <a:off x="1700" y="2375"/>
                  <a:ext cx="33" cy="328"/>
                </a:xfrm>
                <a:custGeom>
                  <a:avLst/>
                  <a:gdLst>
                    <a:gd name="T0" fmla="*/ 0 w 66"/>
                    <a:gd name="T1" fmla="*/ 0 h 656"/>
                    <a:gd name="T2" fmla="*/ 1 w 66"/>
                    <a:gd name="T3" fmla="*/ 0 h 656"/>
                    <a:gd name="T4" fmla="*/ 1 w 66"/>
                    <a:gd name="T5" fmla="*/ 0 h 656"/>
                    <a:gd name="T6" fmla="*/ 1 w 66"/>
                    <a:gd name="T7" fmla="*/ 1 h 656"/>
                    <a:gd name="T8" fmla="*/ 1 w 66"/>
                    <a:gd name="T9" fmla="*/ 1 h 656"/>
                    <a:gd name="T10" fmla="*/ 1 w 66"/>
                    <a:gd name="T11" fmla="*/ 1 h 656"/>
                    <a:gd name="T12" fmla="*/ 1 w 66"/>
                    <a:gd name="T13" fmla="*/ 1 h 656"/>
                    <a:gd name="T14" fmla="*/ 0 w 66"/>
                    <a:gd name="T15" fmla="*/ 0 h 656"/>
                    <a:gd name="T16" fmla="*/ 0 60000 65536"/>
                    <a:gd name="T17" fmla="*/ 0 60000 65536"/>
                    <a:gd name="T18" fmla="*/ 0 60000 65536"/>
                    <a:gd name="T19" fmla="*/ 0 60000 65536"/>
                    <a:gd name="T20" fmla="*/ 0 60000 65536"/>
                    <a:gd name="T21" fmla="*/ 0 60000 65536"/>
                    <a:gd name="T22" fmla="*/ 0 60000 65536"/>
                    <a:gd name="T23" fmla="*/ 0 60000 65536"/>
                    <a:gd name="T24" fmla="*/ 0 w 66"/>
                    <a:gd name="T25" fmla="*/ 0 h 656"/>
                    <a:gd name="T26" fmla="*/ 66 w 66"/>
                    <a:gd name="T27" fmla="*/ 656 h 65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6" h="656">
                      <a:moveTo>
                        <a:pt x="0" y="0"/>
                      </a:moveTo>
                      <a:lnTo>
                        <a:pt x="4" y="0"/>
                      </a:lnTo>
                      <a:lnTo>
                        <a:pt x="12" y="0"/>
                      </a:lnTo>
                      <a:lnTo>
                        <a:pt x="21" y="1"/>
                      </a:lnTo>
                      <a:lnTo>
                        <a:pt x="27" y="1"/>
                      </a:lnTo>
                      <a:lnTo>
                        <a:pt x="66" y="656"/>
                      </a:lnTo>
                      <a:lnTo>
                        <a:pt x="53" y="656"/>
                      </a:lnTo>
                      <a:lnTo>
                        <a:pt x="0" y="0"/>
                      </a:lnTo>
                      <a:close/>
                    </a:path>
                  </a:pathLst>
                </a:custGeom>
                <a:solidFill>
                  <a:srgbClr val="BAE8FF"/>
                </a:solidFill>
                <a:ln w="9525">
                  <a:noFill/>
                  <a:round/>
                  <a:headEnd/>
                  <a:tailEnd/>
                </a:ln>
              </p:spPr>
              <p:txBody>
                <a:bodyPr/>
                <a:lstStyle/>
                <a:p>
                  <a:endParaRPr lang="en-US"/>
                </a:p>
              </p:txBody>
            </p:sp>
            <p:sp>
              <p:nvSpPr>
                <p:cNvPr id="39977" name="Freeform 932"/>
                <p:cNvSpPr>
                  <a:spLocks/>
                </p:cNvSpPr>
                <p:nvPr/>
              </p:nvSpPr>
              <p:spPr bwMode="auto">
                <a:xfrm>
                  <a:off x="1195" y="1849"/>
                  <a:ext cx="204" cy="67"/>
                </a:xfrm>
                <a:custGeom>
                  <a:avLst/>
                  <a:gdLst>
                    <a:gd name="T0" fmla="*/ 0 w 410"/>
                    <a:gd name="T1" fmla="*/ 1 h 134"/>
                    <a:gd name="T2" fmla="*/ 0 w 410"/>
                    <a:gd name="T3" fmla="*/ 1 h 134"/>
                    <a:gd name="T4" fmla="*/ 0 w 410"/>
                    <a:gd name="T5" fmla="*/ 1 h 134"/>
                    <a:gd name="T6" fmla="*/ 0 w 410"/>
                    <a:gd name="T7" fmla="*/ 1 h 134"/>
                    <a:gd name="T8" fmla="*/ 0 w 410"/>
                    <a:gd name="T9" fmla="*/ 1 h 134"/>
                    <a:gd name="T10" fmla="*/ 0 w 410"/>
                    <a:gd name="T11" fmla="*/ 1 h 134"/>
                    <a:gd name="T12" fmla="*/ 0 w 410"/>
                    <a:gd name="T13" fmla="*/ 1 h 134"/>
                    <a:gd name="T14" fmla="*/ 0 w 410"/>
                    <a:gd name="T15" fmla="*/ 1 h 134"/>
                    <a:gd name="T16" fmla="*/ 0 w 410"/>
                    <a:gd name="T17" fmla="*/ 1 h 134"/>
                    <a:gd name="T18" fmla="*/ 0 w 410"/>
                    <a:gd name="T19" fmla="*/ 1 h 134"/>
                    <a:gd name="T20" fmla="*/ 0 w 410"/>
                    <a:gd name="T21" fmla="*/ 1 h 134"/>
                    <a:gd name="T22" fmla="*/ 0 w 410"/>
                    <a:gd name="T23" fmla="*/ 1 h 134"/>
                    <a:gd name="T24" fmla="*/ 0 w 410"/>
                    <a:gd name="T25" fmla="*/ 1 h 134"/>
                    <a:gd name="T26" fmla="*/ 0 w 410"/>
                    <a:gd name="T27" fmla="*/ 1 h 134"/>
                    <a:gd name="T28" fmla="*/ 0 w 410"/>
                    <a:gd name="T29" fmla="*/ 1 h 134"/>
                    <a:gd name="T30" fmla="*/ 0 w 410"/>
                    <a:gd name="T31" fmla="*/ 1 h 134"/>
                    <a:gd name="T32" fmla="*/ 0 w 410"/>
                    <a:gd name="T33" fmla="*/ 1 h 134"/>
                    <a:gd name="T34" fmla="*/ 0 w 410"/>
                    <a:gd name="T35" fmla="*/ 1 h 134"/>
                    <a:gd name="T36" fmla="*/ 0 w 410"/>
                    <a:gd name="T37" fmla="*/ 1 h 134"/>
                    <a:gd name="T38" fmla="*/ 0 w 410"/>
                    <a:gd name="T39" fmla="*/ 1 h 134"/>
                    <a:gd name="T40" fmla="*/ 0 w 410"/>
                    <a:gd name="T41" fmla="*/ 1 h 134"/>
                    <a:gd name="T42" fmla="*/ 0 w 410"/>
                    <a:gd name="T43" fmla="*/ 1 h 134"/>
                    <a:gd name="T44" fmla="*/ 0 w 410"/>
                    <a:gd name="T45" fmla="*/ 1 h 134"/>
                    <a:gd name="T46" fmla="*/ 0 w 410"/>
                    <a:gd name="T47" fmla="*/ 1 h 134"/>
                    <a:gd name="T48" fmla="*/ 0 w 410"/>
                    <a:gd name="T49" fmla="*/ 1 h 134"/>
                    <a:gd name="T50" fmla="*/ 0 w 410"/>
                    <a:gd name="T51" fmla="*/ 1 h 134"/>
                    <a:gd name="T52" fmla="*/ 0 w 410"/>
                    <a:gd name="T53" fmla="*/ 1 h 134"/>
                    <a:gd name="T54" fmla="*/ 0 w 410"/>
                    <a:gd name="T55" fmla="*/ 1 h 134"/>
                    <a:gd name="T56" fmla="*/ 0 w 410"/>
                    <a:gd name="T57" fmla="*/ 1 h 134"/>
                    <a:gd name="T58" fmla="*/ 0 w 410"/>
                    <a:gd name="T59" fmla="*/ 1 h 134"/>
                    <a:gd name="T60" fmla="*/ 0 w 410"/>
                    <a:gd name="T61" fmla="*/ 1 h 134"/>
                    <a:gd name="T62" fmla="*/ 0 w 410"/>
                    <a:gd name="T63" fmla="*/ 1 h 134"/>
                    <a:gd name="T64" fmla="*/ 0 w 410"/>
                    <a:gd name="T65" fmla="*/ 1 h 134"/>
                    <a:gd name="T66" fmla="*/ 0 w 410"/>
                    <a:gd name="T67" fmla="*/ 1 h 134"/>
                    <a:gd name="T68" fmla="*/ 0 w 410"/>
                    <a:gd name="T69" fmla="*/ 1 h 134"/>
                    <a:gd name="T70" fmla="*/ 0 w 410"/>
                    <a:gd name="T71" fmla="*/ 1 h 134"/>
                    <a:gd name="T72" fmla="*/ 0 w 410"/>
                    <a:gd name="T73" fmla="*/ 1 h 134"/>
                    <a:gd name="T74" fmla="*/ 0 w 410"/>
                    <a:gd name="T75" fmla="*/ 1 h 134"/>
                    <a:gd name="T76" fmla="*/ 0 w 410"/>
                    <a:gd name="T77" fmla="*/ 1 h 134"/>
                    <a:gd name="T78" fmla="*/ 0 w 410"/>
                    <a:gd name="T79" fmla="*/ 1 h 134"/>
                    <a:gd name="T80" fmla="*/ 0 w 410"/>
                    <a:gd name="T81" fmla="*/ 1 h 134"/>
                    <a:gd name="T82" fmla="*/ 0 w 410"/>
                    <a:gd name="T83" fmla="*/ 1 h 134"/>
                    <a:gd name="T84" fmla="*/ 0 w 410"/>
                    <a:gd name="T85" fmla="*/ 0 h 134"/>
                    <a:gd name="T86" fmla="*/ 0 w 410"/>
                    <a:gd name="T87" fmla="*/ 0 h 134"/>
                    <a:gd name="T88" fmla="*/ 0 w 410"/>
                    <a:gd name="T89" fmla="*/ 1 h 134"/>
                    <a:gd name="T90" fmla="*/ 0 w 410"/>
                    <a:gd name="T91" fmla="*/ 1 h 134"/>
                    <a:gd name="T92" fmla="*/ 0 w 410"/>
                    <a:gd name="T93" fmla="*/ 1 h 134"/>
                    <a:gd name="T94" fmla="*/ 0 w 410"/>
                    <a:gd name="T95" fmla="*/ 1 h 134"/>
                    <a:gd name="T96" fmla="*/ 0 w 410"/>
                    <a:gd name="T97" fmla="*/ 1 h 134"/>
                    <a:gd name="T98" fmla="*/ 0 w 410"/>
                    <a:gd name="T99" fmla="*/ 1 h 134"/>
                    <a:gd name="T100" fmla="*/ 0 w 410"/>
                    <a:gd name="T101" fmla="*/ 1 h 134"/>
                    <a:gd name="T102" fmla="*/ 0 w 410"/>
                    <a:gd name="T103" fmla="*/ 1 h 134"/>
                    <a:gd name="T104" fmla="*/ 0 w 410"/>
                    <a:gd name="T105" fmla="*/ 1 h 134"/>
                    <a:gd name="T106" fmla="*/ 0 w 410"/>
                    <a:gd name="T107" fmla="*/ 1 h 134"/>
                    <a:gd name="T108" fmla="*/ 0 w 410"/>
                    <a:gd name="T109" fmla="*/ 1 h 134"/>
                    <a:gd name="T110" fmla="*/ 0 w 410"/>
                    <a:gd name="T111" fmla="*/ 1 h 134"/>
                    <a:gd name="T112" fmla="*/ 0 w 410"/>
                    <a:gd name="T113" fmla="*/ 1 h 13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10"/>
                    <a:gd name="T172" fmla="*/ 0 h 134"/>
                    <a:gd name="T173" fmla="*/ 410 w 410"/>
                    <a:gd name="T174" fmla="*/ 134 h 13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10" h="134">
                      <a:moveTo>
                        <a:pt x="82" y="134"/>
                      </a:moveTo>
                      <a:lnTo>
                        <a:pt x="89" y="134"/>
                      </a:lnTo>
                      <a:lnTo>
                        <a:pt x="94" y="133"/>
                      </a:lnTo>
                      <a:lnTo>
                        <a:pt x="100" y="130"/>
                      </a:lnTo>
                      <a:lnTo>
                        <a:pt x="107" y="128"/>
                      </a:lnTo>
                      <a:lnTo>
                        <a:pt x="113" y="126"/>
                      </a:lnTo>
                      <a:lnTo>
                        <a:pt x="119" y="122"/>
                      </a:lnTo>
                      <a:lnTo>
                        <a:pt x="123" y="118"/>
                      </a:lnTo>
                      <a:lnTo>
                        <a:pt x="129" y="113"/>
                      </a:lnTo>
                      <a:lnTo>
                        <a:pt x="142" y="98"/>
                      </a:lnTo>
                      <a:lnTo>
                        <a:pt x="151" y="81"/>
                      </a:lnTo>
                      <a:lnTo>
                        <a:pt x="158" y="60"/>
                      </a:lnTo>
                      <a:lnTo>
                        <a:pt x="162" y="38"/>
                      </a:lnTo>
                      <a:lnTo>
                        <a:pt x="249" y="38"/>
                      </a:lnTo>
                      <a:lnTo>
                        <a:pt x="253" y="60"/>
                      </a:lnTo>
                      <a:lnTo>
                        <a:pt x="260" y="81"/>
                      </a:lnTo>
                      <a:lnTo>
                        <a:pt x="270" y="98"/>
                      </a:lnTo>
                      <a:lnTo>
                        <a:pt x="281" y="113"/>
                      </a:lnTo>
                      <a:lnTo>
                        <a:pt x="286" y="118"/>
                      </a:lnTo>
                      <a:lnTo>
                        <a:pt x="291" y="122"/>
                      </a:lnTo>
                      <a:lnTo>
                        <a:pt x="297" y="126"/>
                      </a:lnTo>
                      <a:lnTo>
                        <a:pt x="303" y="128"/>
                      </a:lnTo>
                      <a:lnTo>
                        <a:pt x="309" y="130"/>
                      </a:lnTo>
                      <a:lnTo>
                        <a:pt x="314" y="133"/>
                      </a:lnTo>
                      <a:lnTo>
                        <a:pt x="320" y="134"/>
                      </a:lnTo>
                      <a:lnTo>
                        <a:pt x="327" y="134"/>
                      </a:lnTo>
                      <a:lnTo>
                        <a:pt x="334" y="134"/>
                      </a:lnTo>
                      <a:lnTo>
                        <a:pt x="341" y="133"/>
                      </a:lnTo>
                      <a:lnTo>
                        <a:pt x="347" y="130"/>
                      </a:lnTo>
                      <a:lnTo>
                        <a:pt x="354" y="128"/>
                      </a:lnTo>
                      <a:lnTo>
                        <a:pt x="359" y="126"/>
                      </a:lnTo>
                      <a:lnTo>
                        <a:pt x="365" y="122"/>
                      </a:lnTo>
                      <a:lnTo>
                        <a:pt x="370" y="118"/>
                      </a:lnTo>
                      <a:lnTo>
                        <a:pt x="375" y="113"/>
                      </a:lnTo>
                      <a:lnTo>
                        <a:pt x="384" y="104"/>
                      </a:lnTo>
                      <a:lnTo>
                        <a:pt x="390" y="95"/>
                      </a:lnTo>
                      <a:lnTo>
                        <a:pt x="396" y="83"/>
                      </a:lnTo>
                      <a:lnTo>
                        <a:pt x="401" y="71"/>
                      </a:lnTo>
                      <a:lnTo>
                        <a:pt x="405" y="60"/>
                      </a:lnTo>
                      <a:lnTo>
                        <a:pt x="408" y="46"/>
                      </a:lnTo>
                      <a:lnTo>
                        <a:pt x="409" y="33"/>
                      </a:lnTo>
                      <a:lnTo>
                        <a:pt x="410" y="20"/>
                      </a:lnTo>
                      <a:lnTo>
                        <a:pt x="410" y="0"/>
                      </a:lnTo>
                      <a:lnTo>
                        <a:pt x="0" y="0"/>
                      </a:lnTo>
                      <a:lnTo>
                        <a:pt x="0" y="20"/>
                      </a:lnTo>
                      <a:lnTo>
                        <a:pt x="2" y="46"/>
                      </a:lnTo>
                      <a:lnTo>
                        <a:pt x="9" y="71"/>
                      </a:lnTo>
                      <a:lnTo>
                        <a:pt x="20" y="95"/>
                      </a:lnTo>
                      <a:lnTo>
                        <a:pt x="33" y="113"/>
                      </a:lnTo>
                      <a:lnTo>
                        <a:pt x="39" y="118"/>
                      </a:lnTo>
                      <a:lnTo>
                        <a:pt x="45" y="122"/>
                      </a:lnTo>
                      <a:lnTo>
                        <a:pt x="51" y="126"/>
                      </a:lnTo>
                      <a:lnTo>
                        <a:pt x="56" y="128"/>
                      </a:lnTo>
                      <a:lnTo>
                        <a:pt x="62" y="130"/>
                      </a:lnTo>
                      <a:lnTo>
                        <a:pt x="69" y="133"/>
                      </a:lnTo>
                      <a:lnTo>
                        <a:pt x="75" y="134"/>
                      </a:lnTo>
                      <a:lnTo>
                        <a:pt x="82" y="134"/>
                      </a:lnTo>
                      <a:close/>
                    </a:path>
                  </a:pathLst>
                </a:custGeom>
                <a:solidFill>
                  <a:srgbClr val="000000"/>
                </a:solidFill>
                <a:ln w="9525">
                  <a:noFill/>
                  <a:round/>
                  <a:headEnd/>
                  <a:tailEnd/>
                </a:ln>
              </p:spPr>
              <p:txBody>
                <a:bodyPr/>
                <a:lstStyle/>
                <a:p>
                  <a:endParaRPr lang="en-US"/>
                </a:p>
              </p:txBody>
            </p:sp>
            <p:sp>
              <p:nvSpPr>
                <p:cNvPr id="39978" name="Freeform 933"/>
                <p:cNvSpPr>
                  <a:spLocks/>
                </p:cNvSpPr>
                <p:nvPr/>
              </p:nvSpPr>
              <p:spPr bwMode="auto">
                <a:xfrm>
                  <a:off x="1214" y="1868"/>
                  <a:ext cx="42" cy="29"/>
                </a:xfrm>
                <a:custGeom>
                  <a:avLst/>
                  <a:gdLst>
                    <a:gd name="T0" fmla="*/ 1 w 84"/>
                    <a:gd name="T1" fmla="*/ 1 h 58"/>
                    <a:gd name="T2" fmla="*/ 1 w 84"/>
                    <a:gd name="T3" fmla="*/ 1 h 58"/>
                    <a:gd name="T4" fmla="*/ 1 w 84"/>
                    <a:gd name="T5" fmla="*/ 1 h 58"/>
                    <a:gd name="T6" fmla="*/ 1 w 84"/>
                    <a:gd name="T7" fmla="*/ 1 h 58"/>
                    <a:gd name="T8" fmla="*/ 1 w 84"/>
                    <a:gd name="T9" fmla="*/ 1 h 58"/>
                    <a:gd name="T10" fmla="*/ 1 w 84"/>
                    <a:gd name="T11" fmla="*/ 1 h 58"/>
                    <a:gd name="T12" fmla="*/ 1 w 84"/>
                    <a:gd name="T13" fmla="*/ 1 h 58"/>
                    <a:gd name="T14" fmla="*/ 1 w 84"/>
                    <a:gd name="T15" fmla="*/ 1 h 58"/>
                    <a:gd name="T16" fmla="*/ 0 w 84"/>
                    <a:gd name="T17" fmla="*/ 0 h 58"/>
                    <a:gd name="T18" fmla="*/ 1 w 84"/>
                    <a:gd name="T19" fmla="*/ 0 h 58"/>
                    <a:gd name="T20" fmla="*/ 1 w 84"/>
                    <a:gd name="T21" fmla="*/ 1 h 58"/>
                    <a:gd name="T22" fmla="*/ 1 w 84"/>
                    <a:gd name="T23" fmla="*/ 1 h 58"/>
                    <a:gd name="T24" fmla="*/ 1 w 84"/>
                    <a:gd name="T25" fmla="*/ 1 h 58"/>
                    <a:gd name="T26" fmla="*/ 1 w 84"/>
                    <a:gd name="T27" fmla="*/ 1 h 58"/>
                    <a:gd name="T28" fmla="*/ 1 w 84"/>
                    <a:gd name="T29" fmla="*/ 1 h 58"/>
                    <a:gd name="T30" fmla="*/ 1 w 84"/>
                    <a:gd name="T31" fmla="*/ 1 h 58"/>
                    <a:gd name="T32" fmla="*/ 1 w 84"/>
                    <a:gd name="T33" fmla="*/ 1 h 58"/>
                    <a:gd name="T34" fmla="*/ 1 w 84"/>
                    <a:gd name="T35" fmla="*/ 1 h 5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4"/>
                    <a:gd name="T55" fmla="*/ 0 h 58"/>
                    <a:gd name="T56" fmla="*/ 84 w 84"/>
                    <a:gd name="T57" fmla="*/ 58 h 5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4" h="58">
                      <a:moveTo>
                        <a:pt x="43" y="58"/>
                      </a:moveTo>
                      <a:lnTo>
                        <a:pt x="36" y="57"/>
                      </a:lnTo>
                      <a:lnTo>
                        <a:pt x="31" y="54"/>
                      </a:lnTo>
                      <a:lnTo>
                        <a:pt x="26" y="51"/>
                      </a:lnTo>
                      <a:lnTo>
                        <a:pt x="22" y="47"/>
                      </a:lnTo>
                      <a:lnTo>
                        <a:pt x="15" y="38"/>
                      </a:lnTo>
                      <a:lnTo>
                        <a:pt x="8" y="27"/>
                      </a:lnTo>
                      <a:lnTo>
                        <a:pt x="4" y="14"/>
                      </a:lnTo>
                      <a:lnTo>
                        <a:pt x="0" y="0"/>
                      </a:lnTo>
                      <a:lnTo>
                        <a:pt x="84" y="0"/>
                      </a:lnTo>
                      <a:lnTo>
                        <a:pt x="82" y="13"/>
                      </a:lnTo>
                      <a:lnTo>
                        <a:pt x="77" y="23"/>
                      </a:lnTo>
                      <a:lnTo>
                        <a:pt x="73" y="33"/>
                      </a:lnTo>
                      <a:lnTo>
                        <a:pt x="68" y="42"/>
                      </a:lnTo>
                      <a:lnTo>
                        <a:pt x="62" y="48"/>
                      </a:lnTo>
                      <a:lnTo>
                        <a:pt x="55" y="53"/>
                      </a:lnTo>
                      <a:lnTo>
                        <a:pt x="50" y="57"/>
                      </a:lnTo>
                      <a:lnTo>
                        <a:pt x="43" y="58"/>
                      </a:lnTo>
                      <a:close/>
                    </a:path>
                  </a:pathLst>
                </a:custGeom>
                <a:solidFill>
                  <a:srgbClr val="FFFFFF"/>
                </a:solidFill>
                <a:ln w="9525">
                  <a:noFill/>
                  <a:round/>
                  <a:headEnd/>
                  <a:tailEnd/>
                </a:ln>
              </p:spPr>
              <p:txBody>
                <a:bodyPr/>
                <a:lstStyle/>
                <a:p>
                  <a:endParaRPr lang="en-US"/>
                </a:p>
              </p:txBody>
            </p:sp>
            <p:sp>
              <p:nvSpPr>
                <p:cNvPr id="39979" name="Freeform 934"/>
                <p:cNvSpPr>
                  <a:spLocks/>
                </p:cNvSpPr>
                <p:nvPr/>
              </p:nvSpPr>
              <p:spPr bwMode="auto">
                <a:xfrm>
                  <a:off x="1337" y="1868"/>
                  <a:ext cx="42" cy="29"/>
                </a:xfrm>
                <a:custGeom>
                  <a:avLst/>
                  <a:gdLst>
                    <a:gd name="T0" fmla="*/ 1 w 84"/>
                    <a:gd name="T1" fmla="*/ 1 h 58"/>
                    <a:gd name="T2" fmla="*/ 1 w 84"/>
                    <a:gd name="T3" fmla="*/ 1 h 58"/>
                    <a:gd name="T4" fmla="*/ 1 w 84"/>
                    <a:gd name="T5" fmla="*/ 1 h 58"/>
                    <a:gd name="T6" fmla="*/ 1 w 84"/>
                    <a:gd name="T7" fmla="*/ 1 h 58"/>
                    <a:gd name="T8" fmla="*/ 1 w 84"/>
                    <a:gd name="T9" fmla="*/ 1 h 58"/>
                    <a:gd name="T10" fmla="*/ 1 w 84"/>
                    <a:gd name="T11" fmla="*/ 1 h 58"/>
                    <a:gd name="T12" fmla="*/ 1 w 84"/>
                    <a:gd name="T13" fmla="*/ 1 h 58"/>
                    <a:gd name="T14" fmla="*/ 1 w 84"/>
                    <a:gd name="T15" fmla="*/ 1 h 58"/>
                    <a:gd name="T16" fmla="*/ 0 w 84"/>
                    <a:gd name="T17" fmla="*/ 0 h 58"/>
                    <a:gd name="T18" fmla="*/ 1 w 84"/>
                    <a:gd name="T19" fmla="*/ 0 h 58"/>
                    <a:gd name="T20" fmla="*/ 1 w 84"/>
                    <a:gd name="T21" fmla="*/ 1 h 58"/>
                    <a:gd name="T22" fmla="*/ 1 w 84"/>
                    <a:gd name="T23" fmla="*/ 1 h 58"/>
                    <a:gd name="T24" fmla="*/ 1 w 84"/>
                    <a:gd name="T25" fmla="*/ 1 h 58"/>
                    <a:gd name="T26" fmla="*/ 1 w 84"/>
                    <a:gd name="T27" fmla="*/ 1 h 58"/>
                    <a:gd name="T28" fmla="*/ 1 w 84"/>
                    <a:gd name="T29" fmla="*/ 1 h 58"/>
                    <a:gd name="T30" fmla="*/ 1 w 84"/>
                    <a:gd name="T31" fmla="*/ 1 h 58"/>
                    <a:gd name="T32" fmla="*/ 1 w 84"/>
                    <a:gd name="T33" fmla="*/ 1 h 58"/>
                    <a:gd name="T34" fmla="*/ 1 w 84"/>
                    <a:gd name="T35" fmla="*/ 1 h 5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4"/>
                    <a:gd name="T55" fmla="*/ 0 h 58"/>
                    <a:gd name="T56" fmla="*/ 84 w 84"/>
                    <a:gd name="T57" fmla="*/ 58 h 5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4" h="58">
                      <a:moveTo>
                        <a:pt x="41" y="58"/>
                      </a:moveTo>
                      <a:lnTo>
                        <a:pt x="35" y="57"/>
                      </a:lnTo>
                      <a:lnTo>
                        <a:pt x="30" y="54"/>
                      </a:lnTo>
                      <a:lnTo>
                        <a:pt x="25" y="51"/>
                      </a:lnTo>
                      <a:lnTo>
                        <a:pt x="20" y="47"/>
                      </a:lnTo>
                      <a:lnTo>
                        <a:pt x="13" y="38"/>
                      </a:lnTo>
                      <a:lnTo>
                        <a:pt x="8" y="27"/>
                      </a:lnTo>
                      <a:lnTo>
                        <a:pt x="3" y="14"/>
                      </a:lnTo>
                      <a:lnTo>
                        <a:pt x="0" y="0"/>
                      </a:lnTo>
                      <a:lnTo>
                        <a:pt x="84" y="0"/>
                      </a:lnTo>
                      <a:lnTo>
                        <a:pt x="81" y="13"/>
                      </a:lnTo>
                      <a:lnTo>
                        <a:pt x="77" y="23"/>
                      </a:lnTo>
                      <a:lnTo>
                        <a:pt x="72" y="33"/>
                      </a:lnTo>
                      <a:lnTo>
                        <a:pt x="68" y="42"/>
                      </a:lnTo>
                      <a:lnTo>
                        <a:pt x="61" y="48"/>
                      </a:lnTo>
                      <a:lnTo>
                        <a:pt x="55" y="53"/>
                      </a:lnTo>
                      <a:lnTo>
                        <a:pt x="48" y="57"/>
                      </a:lnTo>
                      <a:lnTo>
                        <a:pt x="41" y="58"/>
                      </a:lnTo>
                      <a:close/>
                    </a:path>
                  </a:pathLst>
                </a:custGeom>
                <a:solidFill>
                  <a:srgbClr val="FFFFFF"/>
                </a:solidFill>
                <a:ln w="9525">
                  <a:noFill/>
                  <a:round/>
                  <a:headEnd/>
                  <a:tailEnd/>
                </a:ln>
              </p:spPr>
              <p:txBody>
                <a:bodyPr/>
                <a:lstStyle/>
                <a:p>
                  <a:endParaRPr lang="en-US"/>
                </a:p>
              </p:txBody>
            </p:sp>
            <p:sp>
              <p:nvSpPr>
                <p:cNvPr id="39980" name="Freeform 935"/>
                <p:cNvSpPr>
                  <a:spLocks/>
                </p:cNvSpPr>
                <p:nvPr/>
              </p:nvSpPr>
              <p:spPr bwMode="auto">
                <a:xfrm>
                  <a:off x="1205" y="1793"/>
                  <a:ext cx="27" cy="42"/>
                </a:xfrm>
                <a:custGeom>
                  <a:avLst/>
                  <a:gdLst>
                    <a:gd name="T0" fmla="*/ 1 w 54"/>
                    <a:gd name="T1" fmla="*/ 1 h 84"/>
                    <a:gd name="T2" fmla="*/ 1 w 54"/>
                    <a:gd name="T3" fmla="*/ 1 h 84"/>
                    <a:gd name="T4" fmla="*/ 1 w 54"/>
                    <a:gd name="T5" fmla="*/ 1 h 84"/>
                    <a:gd name="T6" fmla="*/ 1 w 54"/>
                    <a:gd name="T7" fmla="*/ 1 h 84"/>
                    <a:gd name="T8" fmla="*/ 1 w 54"/>
                    <a:gd name="T9" fmla="*/ 1 h 84"/>
                    <a:gd name="T10" fmla="*/ 1 w 54"/>
                    <a:gd name="T11" fmla="*/ 1 h 84"/>
                    <a:gd name="T12" fmla="*/ 1 w 54"/>
                    <a:gd name="T13" fmla="*/ 1 h 84"/>
                    <a:gd name="T14" fmla="*/ 1 w 54"/>
                    <a:gd name="T15" fmla="*/ 1 h 84"/>
                    <a:gd name="T16" fmla="*/ 1 w 54"/>
                    <a:gd name="T17" fmla="*/ 1 h 84"/>
                    <a:gd name="T18" fmla="*/ 1 w 54"/>
                    <a:gd name="T19" fmla="*/ 1 h 84"/>
                    <a:gd name="T20" fmla="*/ 1 w 54"/>
                    <a:gd name="T21" fmla="*/ 1 h 84"/>
                    <a:gd name="T22" fmla="*/ 1 w 54"/>
                    <a:gd name="T23" fmla="*/ 1 h 84"/>
                    <a:gd name="T24" fmla="*/ 1 w 54"/>
                    <a:gd name="T25" fmla="*/ 1 h 84"/>
                    <a:gd name="T26" fmla="*/ 1 w 54"/>
                    <a:gd name="T27" fmla="*/ 1 h 84"/>
                    <a:gd name="T28" fmla="*/ 1 w 54"/>
                    <a:gd name="T29" fmla="*/ 1 h 84"/>
                    <a:gd name="T30" fmla="*/ 1 w 54"/>
                    <a:gd name="T31" fmla="*/ 1 h 84"/>
                    <a:gd name="T32" fmla="*/ 1 w 54"/>
                    <a:gd name="T33" fmla="*/ 0 h 84"/>
                    <a:gd name="T34" fmla="*/ 1 w 54"/>
                    <a:gd name="T35" fmla="*/ 0 h 84"/>
                    <a:gd name="T36" fmla="*/ 1 w 54"/>
                    <a:gd name="T37" fmla="*/ 1 h 84"/>
                    <a:gd name="T38" fmla="*/ 1 w 54"/>
                    <a:gd name="T39" fmla="*/ 1 h 84"/>
                    <a:gd name="T40" fmla="*/ 1 w 54"/>
                    <a:gd name="T41" fmla="*/ 1 h 84"/>
                    <a:gd name="T42" fmla="*/ 1 w 54"/>
                    <a:gd name="T43" fmla="*/ 1 h 84"/>
                    <a:gd name="T44" fmla="*/ 1 w 54"/>
                    <a:gd name="T45" fmla="*/ 1 h 84"/>
                    <a:gd name="T46" fmla="*/ 1 w 54"/>
                    <a:gd name="T47" fmla="*/ 1 h 84"/>
                    <a:gd name="T48" fmla="*/ 1 w 54"/>
                    <a:gd name="T49" fmla="*/ 1 h 84"/>
                    <a:gd name="T50" fmla="*/ 1 w 54"/>
                    <a:gd name="T51" fmla="*/ 1 h 84"/>
                    <a:gd name="T52" fmla="*/ 1 w 54"/>
                    <a:gd name="T53" fmla="*/ 1 h 84"/>
                    <a:gd name="T54" fmla="*/ 1 w 54"/>
                    <a:gd name="T55" fmla="*/ 1 h 84"/>
                    <a:gd name="T56" fmla="*/ 1 w 54"/>
                    <a:gd name="T57" fmla="*/ 1 h 84"/>
                    <a:gd name="T58" fmla="*/ 1 w 54"/>
                    <a:gd name="T59" fmla="*/ 1 h 84"/>
                    <a:gd name="T60" fmla="*/ 1 w 54"/>
                    <a:gd name="T61" fmla="*/ 1 h 84"/>
                    <a:gd name="T62" fmla="*/ 1 w 54"/>
                    <a:gd name="T63" fmla="*/ 1 h 84"/>
                    <a:gd name="T64" fmla="*/ 1 w 54"/>
                    <a:gd name="T65" fmla="*/ 1 h 84"/>
                    <a:gd name="T66" fmla="*/ 1 w 54"/>
                    <a:gd name="T67" fmla="*/ 1 h 84"/>
                    <a:gd name="T68" fmla="*/ 1 w 54"/>
                    <a:gd name="T69" fmla="*/ 1 h 84"/>
                    <a:gd name="T70" fmla="*/ 1 w 54"/>
                    <a:gd name="T71" fmla="*/ 1 h 84"/>
                    <a:gd name="T72" fmla="*/ 0 w 54"/>
                    <a:gd name="T73" fmla="*/ 1 h 84"/>
                    <a:gd name="T74" fmla="*/ 1 w 54"/>
                    <a:gd name="T75" fmla="*/ 1 h 84"/>
                    <a:gd name="T76" fmla="*/ 1 w 54"/>
                    <a:gd name="T77" fmla="*/ 1 h 84"/>
                    <a:gd name="T78" fmla="*/ 1 w 54"/>
                    <a:gd name="T79" fmla="*/ 1 h 84"/>
                    <a:gd name="T80" fmla="*/ 1 w 54"/>
                    <a:gd name="T81" fmla="*/ 1 h 8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4"/>
                    <a:gd name="T124" fmla="*/ 0 h 84"/>
                    <a:gd name="T125" fmla="*/ 54 w 54"/>
                    <a:gd name="T126" fmla="*/ 84 h 8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4" h="84">
                      <a:moveTo>
                        <a:pt x="19" y="83"/>
                      </a:moveTo>
                      <a:lnTo>
                        <a:pt x="19" y="83"/>
                      </a:lnTo>
                      <a:lnTo>
                        <a:pt x="21" y="84"/>
                      </a:lnTo>
                      <a:lnTo>
                        <a:pt x="23" y="84"/>
                      </a:lnTo>
                      <a:lnTo>
                        <a:pt x="24" y="84"/>
                      </a:lnTo>
                      <a:lnTo>
                        <a:pt x="25" y="84"/>
                      </a:lnTo>
                      <a:lnTo>
                        <a:pt x="37" y="81"/>
                      </a:lnTo>
                      <a:lnTo>
                        <a:pt x="46" y="71"/>
                      </a:lnTo>
                      <a:lnTo>
                        <a:pt x="52" y="58"/>
                      </a:lnTo>
                      <a:lnTo>
                        <a:pt x="54" y="41"/>
                      </a:lnTo>
                      <a:lnTo>
                        <a:pt x="50" y="24"/>
                      </a:lnTo>
                      <a:lnTo>
                        <a:pt x="44" y="12"/>
                      </a:lnTo>
                      <a:lnTo>
                        <a:pt x="33" y="4"/>
                      </a:lnTo>
                      <a:lnTo>
                        <a:pt x="22" y="0"/>
                      </a:lnTo>
                      <a:lnTo>
                        <a:pt x="19" y="0"/>
                      </a:lnTo>
                      <a:lnTo>
                        <a:pt x="17" y="1"/>
                      </a:lnTo>
                      <a:lnTo>
                        <a:pt x="16" y="1"/>
                      </a:lnTo>
                      <a:lnTo>
                        <a:pt x="14" y="3"/>
                      </a:lnTo>
                      <a:lnTo>
                        <a:pt x="23" y="8"/>
                      </a:lnTo>
                      <a:lnTo>
                        <a:pt x="30" y="16"/>
                      </a:lnTo>
                      <a:lnTo>
                        <a:pt x="34" y="28"/>
                      </a:lnTo>
                      <a:lnTo>
                        <a:pt x="37" y="42"/>
                      </a:lnTo>
                      <a:lnTo>
                        <a:pt x="37" y="44"/>
                      </a:lnTo>
                      <a:lnTo>
                        <a:pt x="37" y="45"/>
                      </a:lnTo>
                      <a:lnTo>
                        <a:pt x="37" y="47"/>
                      </a:lnTo>
                      <a:lnTo>
                        <a:pt x="35" y="50"/>
                      </a:lnTo>
                      <a:lnTo>
                        <a:pt x="33" y="43"/>
                      </a:lnTo>
                      <a:lnTo>
                        <a:pt x="29" y="37"/>
                      </a:lnTo>
                      <a:lnTo>
                        <a:pt x="24" y="33"/>
                      </a:lnTo>
                      <a:lnTo>
                        <a:pt x="17" y="31"/>
                      </a:lnTo>
                      <a:lnTo>
                        <a:pt x="10" y="34"/>
                      </a:lnTo>
                      <a:lnTo>
                        <a:pt x="4" y="39"/>
                      </a:lnTo>
                      <a:lnTo>
                        <a:pt x="1" y="47"/>
                      </a:lnTo>
                      <a:lnTo>
                        <a:pt x="0" y="58"/>
                      </a:lnTo>
                      <a:lnTo>
                        <a:pt x="1" y="68"/>
                      </a:lnTo>
                      <a:lnTo>
                        <a:pt x="6" y="76"/>
                      </a:lnTo>
                      <a:lnTo>
                        <a:pt x="12" y="82"/>
                      </a:lnTo>
                      <a:lnTo>
                        <a:pt x="19" y="83"/>
                      </a:lnTo>
                      <a:close/>
                    </a:path>
                  </a:pathLst>
                </a:custGeom>
                <a:solidFill>
                  <a:srgbClr val="000000"/>
                </a:solidFill>
                <a:ln w="9525">
                  <a:noFill/>
                  <a:round/>
                  <a:headEnd/>
                  <a:tailEnd/>
                </a:ln>
              </p:spPr>
              <p:txBody>
                <a:bodyPr/>
                <a:lstStyle/>
                <a:p>
                  <a:endParaRPr lang="en-US"/>
                </a:p>
              </p:txBody>
            </p:sp>
            <p:sp>
              <p:nvSpPr>
                <p:cNvPr id="39981" name="Freeform 936"/>
                <p:cNvSpPr>
                  <a:spLocks/>
                </p:cNvSpPr>
                <p:nvPr/>
              </p:nvSpPr>
              <p:spPr bwMode="auto">
                <a:xfrm>
                  <a:off x="1305" y="1795"/>
                  <a:ext cx="27" cy="42"/>
                </a:xfrm>
                <a:custGeom>
                  <a:avLst/>
                  <a:gdLst>
                    <a:gd name="T0" fmla="*/ 1 w 54"/>
                    <a:gd name="T1" fmla="*/ 1 h 84"/>
                    <a:gd name="T2" fmla="*/ 1 w 54"/>
                    <a:gd name="T3" fmla="*/ 1 h 84"/>
                    <a:gd name="T4" fmla="*/ 1 w 54"/>
                    <a:gd name="T5" fmla="*/ 1 h 84"/>
                    <a:gd name="T6" fmla="*/ 1 w 54"/>
                    <a:gd name="T7" fmla="*/ 1 h 84"/>
                    <a:gd name="T8" fmla="*/ 1 w 54"/>
                    <a:gd name="T9" fmla="*/ 1 h 84"/>
                    <a:gd name="T10" fmla="*/ 1 w 54"/>
                    <a:gd name="T11" fmla="*/ 1 h 84"/>
                    <a:gd name="T12" fmla="*/ 1 w 54"/>
                    <a:gd name="T13" fmla="*/ 1 h 84"/>
                    <a:gd name="T14" fmla="*/ 1 w 54"/>
                    <a:gd name="T15" fmla="*/ 1 h 84"/>
                    <a:gd name="T16" fmla="*/ 1 w 54"/>
                    <a:gd name="T17" fmla="*/ 1 h 84"/>
                    <a:gd name="T18" fmla="*/ 1 w 54"/>
                    <a:gd name="T19" fmla="*/ 1 h 84"/>
                    <a:gd name="T20" fmla="*/ 1 w 54"/>
                    <a:gd name="T21" fmla="*/ 1 h 84"/>
                    <a:gd name="T22" fmla="*/ 1 w 54"/>
                    <a:gd name="T23" fmla="*/ 1 h 84"/>
                    <a:gd name="T24" fmla="*/ 1 w 54"/>
                    <a:gd name="T25" fmla="*/ 1 h 84"/>
                    <a:gd name="T26" fmla="*/ 1 w 54"/>
                    <a:gd name="T27" fmla="*/ 1 h 84"/>
                    <a:gd name="T28" fmla="*/ 1 w 54"/>
                    <a:gd name="T29" fmla="*/ 1 h 84"/>
                    <a:gd name="T30" fmla="*/ 1 w 54"/>
                    <a:gd name="T31" fmla="*/ 1 h 84"/>
                    <a:gd name="T32" fmla="*/ 1 w 54"/>
                    <a:gd name="T33" fmla="*/ 0 h 84"/>
                    <a:gd name="T34" fmla="*/ 1 w 54"/>
                    <a:gd name="T35" fmla="*/ 0 h 84"/>
                    <a:gd name="T36" fmla="*/ 1 w 54"/>
                    <a:gd name="T37" fmla="*/ 1 h 84"/>
                    <a:gd name="T38" fmla="*/ 1 w 54"/>
                    <a:gd name="T39" fmla="*/ 1 h 84"/>
                    <a:gd name="T40" fmla="*/ 1 w 54"/>
                    <a:gd name="T41" fmla="*/ 1 h 84"/>
                    <a:gd name="T42" fmla="*/ 1 w 54"/>
                    <a:gd name="T43" fmla="*/ 1 h 84"/>
                    <a:gd name="T44" fmla="*/ 1 w 54"/>
                    <a:gd name="T45" fmla="*/ 1 h 84"/>
                    <a:gd name="T46" fmla="*/ 1 w 54"/>
                    <a:gd name="T47" fmla="*/ 1 h 84"/>
                    <a:gd name="T48" fmla="*/ 1 w 54"/>
                    <a:gd name="T49" fmla="*/ 1 h 84"/>
                    <a:gd name="T50" fmla="*/ 1 w 54"/>
                    <a:gd name="T51" fmla="*/ 1 h 84"/>
                    <a:gd name="T52" fmla="*/ 1 w 54"/>
                    <a:gd name="T53" fmla="*/ 1 h 84"/>
                    <a:gd name="T54" fmla="*/ 1 w 54"/>
                    <a:gd name="T55" fmla="*/ 1 h 84"/>
                    <a:gd name="T56" fmla="*/ 1 w 54"/>
                    <a:gd name="T57" fmla="*/ 1 h 84"/>
                    <a:gd name="T58" fmla="*/ 1 w 54"/>
                    <a:gd name="T59" fmla="*/ 1 h 84"/>
                    <a:gd name="T60" fmla="*/ 1 w 54"/>
                    <a:gd name="T61" fmla="*/ 1 h 84"/>
                    <a:gd name="T62" fmla="*/ 1 w 54"/>
                    <a:gd name="T63" fmla="*/ 1 h 84"/>
                    <a:gd name="T64" fmla="*/ 1 w 54"/>
                    <a:gd name="T65" fmla="*/ 1 h 84"/>
                    <a:gd name="T66" fmla="*/ 1 w 54"/>
                    <a:gd name="T67" fmla="*/ 1 h 84"/>
                    <a:gd name="T68" fmla="*/ 1 w 54"/>
                    <a:gd name="T69" fmla="*/ 1 h 84"/>
                    <a:gd name="T70" fmla="*/ 1 w 54"/>
                    <a:gd name="T71" fmla="*/ 1 h 84"/>
                    <a:gd name="T72" fmla="*/ 0 w 54"/>
                    <a:gd name="T73" fmla="*/ 1 h 84"/>
                    <a:gd name="T74" fmla="*/ 1 w 54"/>
                    <a:gd name="T75" fmla="*/ 1 h 84"/>
                    <a:gd name="T76" fmla="*/ 1 w 54"/>
                    <a:gd name="T77" fmla="*/ 1 h 84"/>
                    <a:gd name="T78" fmla="*/ 1 w 54"/>
                    <a:gd name="T79" fmla="*/ 1 h 84"/>
                    <a:gd name="T80" fmla="*/ 1 w 54"/>
                    <a:gd name="T81" fmla="*/ 1 h 8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4"/>
                    <a:gd name="T124" fmla="*/ 0 h 84"/>
                    <a:gd name="T125" fmla="*/ 54 w 54"/>
                    <a:gd name="T126" fmla="*/ 84 h 8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4" h="84">
                      <a:moveTo>
                        <a:pt x="20" y="84"/>
                      </a:moveTo>
                      <a:lnTo>
                        <a:pt x="20" y="84"/>
                      </a:lnTo>
                      <a:lnTo>
                        <a:pt x="20" y="83"/>
                      </a:lnTo>
                      <a:lnTo>
                        <a:pt x="21" y="84"/>
                      </a:lnTo>
                      <a:lnTo>
                        <a:pt x="23" y="84"/>
                      </a:lnTo>
                      <a:lnTo>
                        <a:pt x="24" y="84"/>
                      </a:lnTo>
                      <a:lnTo>
                        <a:pt x="25" y="84"/>
                      </a:lnTo>
                      <a:lnTo>
                        <a:pt x="37" y="80"/>
                      </a:lnTo>
                      <a:lnTo>
                        <a:pt x="46" y="71"/>
                      </a:lnTo>
                      <a:lnTo>
                        <a:pt x="52" y="57"/>
                      </a:lnTo>
                      <a:lnTo>
                        <a:pt x="54" y="41"/>
                      </a:lnTo>
                      <a:lnTo>
                        <a:pt x="51" y="25"/>
                      </a:lnTo>
                      <a:lnTo>
                        <a:pt x="44" y="11"/>
                      </a:lnTo>
                      <a:lnTo>
                        <a:pt x="35" y="3"/>
                      </a:lnTo>
                      <a:lnTo>
                        <a:pt x="22" y="0"/>
                      </a:lnTo>
                      <a:lnTo>
                        <a:pt x="20" y="0"/>
                      </a:lnTo>
                      <a:lnTo>
                        <a:pt x="17" y="1"/>
                      </a:lnTo>
                      <a:lnTo>
                        <a:pt x="16" y="1"/>
                      </a:lnTo>
                      <a:lnTo>
                        <a:pt x="14" y="2"/>
                      </a:lnTo>
                      <a:lnTo>
                        <a:pt x="23" y="8"/>
                      </a:lnTo>
                      <a:lnTo>
                        <a:pt x="30" y="16"/>
                      </a:lnTo>
                      <a:lnTo>
                        <a:pt x="35" y="27"/>
                      </a:lnTo>
                      <a:lnTo>
                        <a:pt x="37" y="41"/>
                      </a:lnTo>
                      <a:lnTo>
                        <a:pt x="37" y="43"/>
                      </a:lnTo>
                      <a:lnTo>
                        <a:pt x="37" y="45"/>
                      </a:lnTo>
                      <a:lnTo>
                        <a:pt x="37" y="47"/>
                      </a:lnTo>
                      <a:lnTo>
                        <a:pt x="37" y="49"/>
                      </a:lnTo>
                      <a:lnTo>
                        <a:pt x="33" y="42"/>
                      </a:lnTo>
                      <a:lnTo>
                        <a:pt x="29" y="37"/>
                      </a:lnTo>
                      <a:lnTo>
                        <a:pt x="24" y="32"/>
                      </a:lnTo>
                      <a:lnTo>
                        <a:pt x="17" y="31"/>
                      </a:lnTo>
                      <a:lnTo>
                        <a:pt x="10" y="33"/>
                      </a:lnTo>
                      <a:lnTo>
                        <a:pt x="5" y="39"/>
                      </a:lnTo>
                      <a:lnTo>
                        <a:pt x="1" y="48"/>
                      </a:lnTo>
                      <a:lnTo>
                        <a:pt x="0" y="58"/>
                      </a:lnTo>
                      <a:lnTo>
                        <a:pt x="1" y="68"/>
                      </a:lnTo>
                      <a:lnTo>
                        <a:pt x="6" y="76"/>
                      </a:lnTo>
                      <a:lnTo>
                        <a:pt x="13" y="82"/>
                      </a:lnTo>
                      <a:lnTo>
                        <a:pt x="20" y="84"/>
                      </a:lnTo>
                      <a:close/>
                    </a:path>
                  </a:pathLst>
                </a:custGeom>
                <a:solidFill>
                  <a:srgbClr val="000000"/>
                </a:solidFill>
                <a:ln w="9525">
                  <a:noFill/>
                  <a:round/>
                  <a:headEnd/>
                  <a:tailEnd/>
                </a:ln>
              </p:spPr>
              <p:txBody>
                <a:bodyPr/>
                <a:lstStyle/>
                <a:p>
                  <a:endParaRPr lang="en-US"/>
                </a:p>
              </p:txBody>
            </p:sp>
            <p:sp>
              <p:nvSpPr>
                <p:cNvPr id="39982" name="Freeform 937"/>
                <p:cNvSpPr>
                  <a:spLocks/>
                </p:cNvSpPr>
                <p:nvPr/>
              </p:nvSpPr>
              <p:spPr bwMode="auto">
                <a:xfrm>
                  <a:off x="1271" y="2003"/>
                  <a:ext cx="57" cy="38"/>
                </a:xfrm>
                <a:custGeom>
                  <a:avLst/>
                  <a:gdLst>
                    <a:gd name="T0" fmla="*/ 1 w 114"/>
                    <a:gd name="T1" fmla="*/ 1 h 76"/>
                    <a:gd name="T2" fmla="*/ 1 w 114"/>
                    <a:gd name="T3" fmla="*/ 1 h 76"/>
                    <a:gd name="T4" fmla="*/ 1 w 114"/>
                    <a:gd name="T5" fmla="*/ 1 h 76"/>
                    <a:gd name="T6" fmla="*/ 1 w 114"/>
                    <a:gd name="T7" fmla="*/ 1 h 76"/>
                    <a:gd name="T8" fmla="*/ 1 w 114"/>
                    <a:gd name="T9" fmla="*/ 1 h 76"/>
                    <a:gd name="T10" fmla="*/ 1 w 114"/>
                    <a:gd name="T11" fmla="*/ 1 h 76"/>
                    <a:gd name="T12" fmla="*/ 1 w 114"/>
                    <a:gd name="T13" fmla="*/ 1 h 76"/>
                    <a:gd name="T14" fmla="*/ 1 w 114"/>
                    <a:gd name="T15" fmla="*/ 1 h 76"/>
                    <a:gd name="T16" fmla="*/ 0 w 114"/>
                    <a:gd name="T17" fmla="*/ 1 h 76"/>
                    <a:gd name="T18" fmla="*/ 1 w 114"/>
                    <a:gd name="T19" fmla="*/ 1 h 76"/>
                    <a:gd name="T20" fmla="*/ 1 w 114"/>
                    <a:gd name="T21" fmla="*/ 1 h 76"/>
                    <a:gd name="T22" fmla="*/ 1 w 114"/>
                    <a:gd name="T23" fmla="*/ 1 h 76"/>
                    <a:gd name="T24" fmla="*/ 1 w 114"/>
                    <a:gd name="T25" fmla="*/ 1 h 76"/>
                    <a:gd name="T26" fmla="*/ 1 w 114"/>
                    <a:gd name="T27" fmla="*/ 1 h 76"/>
                    <a:gd name="T28" fmla="*/ 1 w 114"/>
                    <a:gd name="T29" fmla="*/ 1 h 76"/>
                    <a:gd name="T30" fmla="*/ 1 w 114"/>
                    <a:gd name="T31" fmla="*/ 1 h 76"/>
                    <a:gd name="T32" fmla="*/ 1 w 114"/>
                    <a:gd name="T33" fmla="*/ 1 h 76"/>
                    <a:gd name="T34" fmla="*/ 1 w 114"/>
                    <a:gd name="T35" fmla="*/ 1 h 76"/>
                    <a:gd name="T36" fmla="*/ 1 w 114"/>
                    <a:gd name="T37" fmla="*/ 1 h 76"/>
                    <a:gd name="T38" fmla="*/ 1 w 114"/>
                    <a:gd name="T39" fmla="*/ 1 h 76"/>
                    <a:gd name="T40" fmla="*/ 1 w 114"/>
                    <a:gd name="T41" fmla="*/ 1 h 76"/>
                    <a:gd name="T42" fmla="*/ 1 w 114"/>
                    <a:gd name="T43" fmla="*/ 1 h 76"/>
                    <a:gd name="T44" fmla="*/ 1 w 114"/>
                    <a:gd name="T45" fmla="*/ 1 h 76"/>
                    <a:gd name="T46" fmla="*/ 1 w 114"/>
                    <a:gd name="T47" fmla="*/ 1 h 76"/>
                    <a:gd name="T48" fmla="*/ 1 w 114"/>
                    <a:gd name="T49" fmla="*/ 0 h 76"/>
                    <a:gd name="T50" fmla="*/ 1 w 114"/>
                    <a:gd name="T51" fmla="*/ 1 h 76"/>
                    <a:gd name="T52" fmla="*/ 1 w 114"/>
                    <a:gd name="T53" fmla="*/ 1 h 76"/>
                    <a:gd name="T54" fmla="*/ 1 w 114"/>
                    <a:gd name="T55" fmla="*/ 1 h 76"/>
                    <a:gd name="T56" fmla="*/ 1 w 114"/>
                    <a:gd name="T57" fmla="*/ 1 h 76"/>
                    <a:gd name="T58" fmla="*/ 1 w 114"/>
                    <a:gd name="T59" fmla="*/ 1 h 76"/>
                    <a:gd name="T60" fmla="*/ 1 w 114"/>
                    <a:gd name="T61" fmla="*/ 1 h 76"/>
                    <a:gd name="T62" fmla="*/ 1 w 114"/>
                    <a:gd name="T63" fmla="*/ 1 h 76"/>
                    <a:gd name="T64" fmla="*/ 1 w 114"/>
                    <a:gd name="T65" fmla="*/ 1 h 7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4"/>
                    <a:gd name="T100" fmla="*/ 0 h 76"/>
                    <a:gd name="T101" fmla="*/ 114 w 114"/>
                    <a:gd name="T102" fmla="*/ 76 h 7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4" h="76">
                      <a:moveTo>
                        <a:pt x="61" y="29"/>
                      </a:moveTo>
                      <a:lnTo>
                        <a:pt x="50" y="27"/>
                      </a:lnTo>
                      <a:lnTo>
                        <a:pt x="39" y="25"/>
                      </a:lnTo>
                      <a:lnTo>
                        <a:pt x="29" y="21"/>
                      </a:lnTo>
                      <a:lnTo>
                        <a:pt x="20" y="16"/>
                      </a:lnTo>
                      <a:lnTo>
                        <a:pt x="12" y="11"/>
                      </a:lnTo>
                      <a:lnTo>
                        <a:pt x="6" y="7"/>
                      </a:lnTo>
                      <a:lnTo>
                        <a:pt x="1" y="4"/>
                      </a:lnTo>
                      <a:lnTo>
                        <a:pt x="0" y="3"/>
                      </a:lnTo>
                      <a:lnTo>
                        <a:pt x="1" y="7"/>
                      </a:lnTo>
                      <a:lnTo>
                        <a:pt x="4" y="15"/>
                      </a:lnTo>
                      <a:lnTo>
                        <a:pt x="7" y="26"/>
                      </a:lnTo>
                      <a:lnTo>
                        <a:pt x="14" y="39"/>
                      </a:lnTo>
                      <a:lnTo>
                        <a:pt x="22" y="53"/>
                      </a:lnTo>
                      <a:lnTo>
                        <a:pt x="32" y="64"/>
                      </a:lnTo>
                      <a:lnTo>
                        <a:pt x="46" y="72"/>
                      </a:lnTo>
                      <a:lnTo>
                        <a:pt x="62" y="76"/>
                      </a:lnTo>
                      <a:lnTo>
                        <a:pt x="78" y="72"/>
                      </a:lnTo>
                      <a:lnTo>
                        <a:pt x="91" y="64"/>
                      </a:lnTo>
                      <a:lnTo>
                        <a:pt x="100" y="52"/>
                      </a:lnTo>
                      <a:lnTo>
                        <a:pt x="106" y="38"/>
                      </a:lnTo>
                      <a:lnTo>
                        <a:pt x="111" y="24"/>
                      </a:lnTo>
                      <a:lnTo>
                        <a:pt x="113" y="11"/>
                      </a:lnTo>
                      <a:lnTo>
                        <a:pt x="114" y="3"/>
                      </a:lnTo>
                      <a:lnTo>
                        <a:pt x="114" y="0"/>
                      </a:lnTo>
                      <a:lnTo>
                        <a:pt x="113" y="1"/>
                      </a:lnTo>
                      <a:lnTo>
                        <a:pt x="109" y="4"/>
                      </a:lnTo>
                      <a:lnTo>
                        <a:pt x="105" y="9"/>
                      </a:lnTo>
                      <a:lnTo>
                        <a:pt x="98" y="14"/>
                      </a:lnTo>
                      <a:lnTo>
                        <a:pt x="91" y="19"/>
                      </a:lnTo>
                      <a:lnTo>
                        <a:pt x="82" y="24"/>
                      </a:lnTo>
                      <a:lnTo>
                        <a:pt x="71" y="27"/>
                      </a:lnTo>
                      <a:lnTo>
                        <a:pt x="61" y="29"/>
                      </a:lnTo>
                      <a:close/>
                    </a:path>
                  </a:pathLst>
                </a:custGeom>
                <a:solidFill>
                  <a:srgbClr val="000000"/>
                </a:solidFill>
                <a:ln w="9525">
                  <a:noFill/>
                  <a:round/>
                  <a:headEnd/>
                  <a:tailEnd/>
                </a:ln>
              </p:spPr>
              <p:txBody>
                <a:bodyPr/>
                <a:lstStyle/>
                <a:p>
                  <a:endParaRPr lang="en-US"/>
                </a:p>
              </p:txBody>
            </p:sp>
          </p:grpSp>
        </p:grpSp>
      </p:gr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822325" y="0"/>
            <a:ext cx="8229600" cy="1143000"/>
          </a:xfrm>
        </p:spPr>
        <p:txBody>
          <a:bodyPr/>
          <a:lstStyle/>
          <a:p>
            <a:pPr eaLnBrk="1" hangingPunct="1"/>
            <a:r>
              <a:rPr lang="en-US" smtClean="0"/>
              <a:t>Innovative Communities – Why?  </a:t>
            </a:r>
          </a:p>
        </p:txBody>
      </p:sp>
      <p:sp>
        <p:nvSpPr>
          <p:cNvPr id="40963" name="Content Placeholder 2"/>
          <p:cNvSpPr>
            <a:spLocks noGrp="1"/>
          </p:cNvSpPr>
          <p:nvPr>
            <p:ph idx="1"/>
          </p:nvPr>
        </p:nvSpPr>
        <p:spPr/>
        <p:txBody>
          <a:bodyPr/>
          <a:lstStyle/>
          <a:p>
            <a:pPr eaLnBrk="1" hangingPunct="1"/>
            <a:r>
              <a:rPr lang="en-US" sz="2000" smtClean="0">
                <a:solidFill>
                  <a:schemeClr val="tx2"/>
                </a:solidFill>
              </a:rPr>
              <a:t>Community-Based Approach</a:t>
            </a:r>
          </a:p>
          <a:p>
            <a:pPr eaLnBrk="1" hangingPunct="1"/>
            <a:r>
              <a:rPr lang="en-US" sz="2000" smtClean="0"/>
              <a:t>Communities across the US are beginning to consider transitions of care as a community –based challenge that requires shared ownership and close collaboration across settings. </a:t>
            </a:r>
          </a:p>
          <a:p>
            <a:pPr eaLnBrk="1" hangingPunct="1"/>
            <a:r>
              <a:rPr lang="en-US" sz="2000" i="1" smtClean="0"/>
              <a:t>(Institute for Healthcare Improvement)</a:t>
            </a:r>
          </a:p>
          <a:p>
            <a:pPr eaLnBrk="1" hangingPunct="1"/>
            <a:endParaRPr lang="en-US" sz="2000" i="1" smtClean="0"/>
          </a:p>
          <a:p>
            <a:pPr eaLnBrk="1" hangingPunct="1">
              <a:buFontTx/>
              <a:buNone/>
            </a:pPr>
            <a:r>
              <a:rPr lang="en-US" sz="2000" smtClean="0"/>
              <a:t>	LTQA is convinced that the most important health reform victories will take place at the local level, in cities and towns… A broad range of community stakeholders…is needed to help older people and people with disabilities remain healthy and independent…”</a:t>
            </a:r>
          </a:p>
          <a:p>
            <a:pPr eaLnBrk="1" hangingPunct="1">
              <a:buFontTx/>
              <a:buNone/>
            </a:pPr>
            <a:endParaRPr lang="en-US" sz="1400" smtClean="0"/>
          </a:p>
          <a:p>
            <a:pPr eaLnBrk="1" hangingPunct="1">
              <a:buFontTx/>
              <a:buNone/>
            </a:pPr>
            <a:r>
              <a:rPr lang="en-US" sz="1400" smtClean="0"/>
              <a:t>	- “Innovative Communities: Breaking Down Barriers for the Good of Consumers and their Family Caregivers.” p.3</a:t>
            </a:r>
          </a:p>
          <a:p>
            <a:pPr eaLnBrk="1" hangingPunct="1"/>
            <a:endParaRPr lang="en-US" sz="2000" i="1" smtClean="0"/>
          </a:p>
          <a:p>
            <a:pPr eaLnBrk="1" hangingPunct="1"/>
            <a:endParaRPr lang="en-US" sz="2000" smtClean="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822325" y="92075"/>
            <a:ext cx="8229600" cy="730250"/>
          </a:xfrm>
        </p:spPr>
        <p:txBody>
          <a:bodyPr/>
          <a:lstStyle/>
          <a:p>
            <a:pPr eaLnBrk="1" hangingPunct="1"/>
            <a:r>
              <a:rPr lang="en-US" dirty="0" smtClean="0"/>
              <a:t>December 2010 Innovative Communities Summit</a:t>
            </a:r>
          </a:p>
        </p:txBody>
      </p:sp>
      <p:pic>
        <p:nvPicPr>
          <p:cNvPr id="41987" name="Picture 2"/>
          <p:cNvPicPr>
            <a:picLocks noGrp="1" noChangeAspect="1" noChangeArrowheads="1"/>
          </p:cNvPicPr>
          <p:nvPr>
            <p:ph sz="half" idx="1"/>
          </p:nvPr>
        </p:nvPicPr>
        <p:blipFill>
          <a:blip r:embed="rId2" cstate="print"/>
          <a:srcRect r="7153"/>
          <a:stretch>
            <a:fillRect/>
          </a:stretch>
        </p:blipFill>
        <p:spPr>
          <a:xfrm>
            <a:off x="822325" y="914400"/>
            <a:ext cx="3571875" cy="4937125"/>
          </a:xfrm>
          <a:ln>
            <a:solidFill>
              <a:schemeClr val="tx1"/>
            </a:solidFill>
          </a:ln>
        </p:spPr>
      </p:pic>
      <p:sp>
        <p:nvSpPr>
          <p:cNvPr id="4" name="Content Placeholder 3"/>
          <p:cNvSpPr>
            <a:spLocks noGrp="1"/>
          </p:cNvSpPr>
          <p:nvPr>
            <p:ph sz="half" idx="2"/>
          </p:nvPr>
        </p:nvSpPr>
        <p:spPr>
          <a:xfrm>
            <a:off x="4427538" y="914400"/>
            <a:ext cx="4716462" cy="5943600"/>
          </a:xfrm>
        </p:spPr>
        <p:txBody>
          <a:bodyPr rtlCol="0">
            <a:normAutofit fontScale="40000" lnSpcReduction="20000"/>
          </a:bodyPr>
          <a:lstStyle/>
          <a:p>
            <a:pPr eaLnBrk="1" fontAlgn="auto" hangingPunct="1">
              <a:lnSpc>
                <a:spcPct val="120000"/>
              </a:lnSpc>
              <a:spcBef>
                <a:spcPts val="600"/>
              </a:spcBef>
              <a:spcAft>
                <a:spcPts val="600"/>
              </a:spcAft>
              <a:buFont typeface="Arial" pitchFamily="34" charset="0"/>
              <a:buChar char="•"/>
              <a:defRPr/>
            </a:pPr>
            <a:r>
              <a:rPr lang="en-US" sz="4000" dirty="0" smtClean="0"/>
              <a:t>Participants in the inaugural meeting worked together to create a common vision for a more collaborative future for those who provide and those who receive care and services.</a:t>
            </a:r>
          </a:p>
          <a:p>
            <a:pPr eaLnBrk="1" fontAlgn="auto" hangingPunct="1">
              <a:lnSpc>
                <a:spcPct val="120000"/>
              </a:lnSpc>
              <a:spcBef>
                <a:spcPts val="600"/>
              </a:spcBef>
              <a:spcAft>
                <a:spcPts val="600"/>
              </a:spcAft>
              <a:buFont typeface="Arial" pitchFamily="34" charset="0"/>
              <a:buChar char="•"/>
              <a:defRPr/>
            </a:pPr>
            <a:r>
              <a:rPr lang="en-US" sz="4000" dirty="0" smtClean="0"/>
              <a:t>That vision, as outlined in our first report, called for: </a:t>
            </a:r>
          </a:p>
          <a:p>
            <a:pPr marL="569913" lvl="1" eaLnBrk="1" fontAlgn="auto" hangingPunct="1">
              <a:lnSpc>
                <a:spcPct val="120000"/>
              </a:lnSpc>
              <a:spcAft>
                <a:spcPts val="0"/>
              </a:spcAft>
              <a:buFont typeface="Arial" pitchFamily="34" charset="0"/>
              <a:buChar char="–"/>
              <a:defRPr/>
            </a:pPr>
            <a:r>
              <a:rPr lang="en-US" sz="2900" dirty="0" smtClean="0"/>
              <a:t>Empowerment </a:t>
            </a:r>
            <a:r>
              <a:rPr lang="en-US" sz="2900" dirty="0"/>
              <a:t>of consumers through a customized, coordinated life-care plan that is person-centered and developed with the involvement of family. </a:t>
            </a:r>
          </a:p>
          <a:p>
            <a:pPr marL="569913" lvl="1" eaLnBrk="1" fontAlgn="auto" hangingPunct="1">
              <a:lnSpc>
                <a:spcPct val="120000"/>
              </a:lnSpc>
              <a:spcAft>
                <a:spcPts val="0"/>
              </a:spcAft>
              <a:buFont typeface="Arial" pitchFamily="34" charset="0"/>
              <a:buChar char="–"/>
              <a:defRPr/>
            </a:pPr>
            <a:r>
              <a:rPr lang="en-US" sz="2900" dirty="0" smtClean="0"/>
              <a:t>Development of community teams made up of equal partners and led by an independent and invested leadership. </a:t>
            </a:r>
          </a:p>
          <a:p>
            <a:pPr eaLnBrk="1" fontAlgn="auto" hangingPunct="1">
              <a:lnSpc>
                <a:spcPct val="120000"/>
              </a:lnSpc>
              <a:spcBef>
                <a:spcPts val="600"/>
              </a:spcBef>
              <a:spcAft>
                <a:spcPts val="600"/>
              </a:spcAft>
              <a:buFont typeface="Arial" pitchFamily="34" charset="0"/>
              <a:buChar char="•"/>
              <a:defRPr/>
            </a:pPr>
            <a:r>
              <a:rPr lang="en-US" sz="4000" dirty="0" smtClean="0"/>
              <a:t>To help make this vision a reality, participants in the 1st Innovative Communities Summit encouraged LTQA to: </a:t>
            </a:r>
          </a:p>
          <a:p>
            <a:pPr marL="627063" lvl="1" eaLnBrk="1" fontAlgn="auto" hangingPunct="1">
              <a:lnSpc>
                <a:spcPct val="120000"/>
              </a:lnSpc>
              <a:spcAft>
                <a:spcPts val="0"/>
              </a:spcAft>
              <a:buFont typeface="Arial" pitchFamily="34" charset="0"/>
              <a:buChar char="–"/>
              <a:defRPr/>
            </a:pPr>
            <a:r>
              <a:rPr lang="en-US" sz="2900" dirty="0" smtClean="0"/>
              <a:t>Serve </a:t>
            </a:r>
            <a:r>
              <a:rPr lang="en-US" sz="2900" dirty="0"/>
              <a:t>as a repository for information that could help local stakeholders create and support Innovative Communities at the local level. </a:t>
            </a:r>
          </a:p>
          <a:p>
            <a:pPr marL="627063" lvl="1" eaLnBrk="1" fontAlgn="auto" hangingPunct="1">
              <a:lnSpc>
                <a:spcPct val="120000"/>
              </a:lnSpc>
              <a:spcAft>
                <a:spcPts val="0"/>
              </a:spcAft>
              <a:buFont typeface="Arial" pitchFamily="34" charset="0"/>
              <a:buChar char="–"/>
              <a:defRPr/>
            </a:pPr>
            <a:r>
              <a:rPr lang="en-US" sz="2900" dirty="0" smtClean="0"/>
              <a:t>Serve </a:t>
            </a:r>
            <a:r>
              <a:rPr lang="en-US" sz="2900" dirty="0"/>
              <a:t>as a cheerleader for Innovative Communities by coaching fledgling communities and convening regular meetings to encourage sharing of ideas and best practices. </a:t>
            </a:r>
          </a:p>
          <a:p>
            <a:pPr marL="627063" lvl="1" eaLnBrk="1" fontAlgn="auto" hangingPunct="1">
              <a:lnSpc>
                <a:spcPct val="120000"/>
              </a:lnSpc>
              <a:spcAft>
                <a:spcPts val="0"/>
              </a:spcAft>
              <a:buFont typeface="Arial" pitchFamily="34" charset="0"/>
              <a:buChar char="–"/>
              <a:defRPr/>
            </a:pPr>
            <a:r>
              <a:rPr lang="en-US" sz="2900" dirty="0"/>
              <a:t>Help Innovative Communities identify federal and state sources of funding and offer them advice on ways to access that funding.</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822325" y="92075"/>
            <a:ext cx="8229600" cy="730250"/>
          </a:xfrm>
        </p:spPr>
        <p:txBody>
          <a:bodyPr/>
          <a:lstStyle/>
          <a:p>
            <a:pPr eaLnBrk="1" hangingPunct="1"/>
            <a:r>
              <a:rPr lang="en-US" sz="3000" dirty="0" smtClean="0"/>
              <a:t>June 2011 Innovative Communities Summit</a:t>
            </a:r>
          </a:p>
        </p:txBody>
      </p:sp>
      <p:pic>
        <p:nvPicPr>
          <p:cNvPr id="43011" name="Picture 2"/>
          <p:cNvPicPr>
            <a:picLocks noGrp="1" noChangeAspect="1" noChangeArrowheads="1"/>
          </p:cNvPicPr>
          <p:nvPr>
            <p:ph sz="half" idx="1"/>
          </p:nvPr>
        </p:nvPicPr>
        <p:blipFill>
          <a:blip r:embed="rId2" cstate="print"/>
          <a:srcRect/>
          <a:stretch>
            <a:fillRect/>
          </a:stretch>
        </p:blipFill>
        <p:spPr>
          <a:xfrm>
            <a:off x="822325" y="1096963"/>
            <a:ext cx="3692525" cy="4754562"/>
          </a:xfrm>
          <a:ln>
            <a:solidFill>
              <a:schemeClr val="tx1"/>
            </a:solidFill>
          </a:ln>
        </p:spPr>
      </p:pic>
      <p:sp>
        <p:nvSpPr>
          <p:cNvPr id="4" name="Content Placeholder 3"/>
          <p:cNvSpPr>
            <a:spLocks noGrp="1"/>
          </p:cNvSpPr>
          <p:nvPr>
            <p:ph sz="half" idx="2"/>
          </p:nvPr>
        </p:nvSpPr>
        <p:spPr>
          <a:xfrm>
            <a:off x="4572000" y="1096963"/>
            <a:ext cx="4389438" cy="5761037"/>
          </a:xfrm>
        </p:spPr>
        <p:txBody>
          <a:bodyPr rtlCol="0">
            <a:normAutofit fontScale="47500" lnSpcReduction="20000"/>
          </a:bodyPr>
          <a:lstStyle/>
          <a:p>
            <a:pPr eaLnBrk="1" fontAlgn="auto" hangingPunct="1">
              <a:spcAft>
                <a:spcPts val="0"/>
              </a:spcAft>
              <a:buFont typeface="Arial" pitchFamily="34" charset="0"/>
              <a:buChar char="•"/>
              <a:defRPr/>
            </a:pPr>
            <a:r>
              <a:rPr lang="en-US" sz="3400" dirty="0" smtClean="0"/>
              <a:t>Summit </a:t>
            </a:r>
            <a:r>
              <a:rPr lang="en-US" sz="3400" dirty="0"/>
              <a:t>participants represented </a:t>
            </a:r>
            <a:endParaRPr lang="en-US" sz="3400" dirty="0" smtClean="0"/>
          </a:p>
          <a:p>
            <a:pPr lvl="1" eaLnBrk="1" fontAlgn="auto" hangingPunct="1">
              <a:spcAft>
                <a:spcPts val="0"/>
              </a:spcAft>
              <a:buFont typeface="Arial" pitchFamily="34" charset="0"/>
              <a:buChar char="–"/>
              <a:defRPr/>
            </a:pPr>
            <a:r>
              <a:rPr lang="en-US" sz="2900" dirty="0" smtClean="0"/>
              <a:t>20 </a:t>
            </a:r>
            <a:r>
              <a:rPr lang="en-US" sz="2900" dirty="0"/>
              <a:t>Innovative </a:t>
            </a:r>
            <a:r>
              <a:rPr lang="en-US" sz="2900" dirty="0" smtClean="0"/>
              <a:t>Communities</a:t>
            </a:r>
          </a:p>
          <a:p>
            <a:pPr lvl="1" eaLnBrk="1" fontAlgn="auto" hangingPunct="1">
              <a:spcAft>
                <a:spcPts val="0"/>
              </a:spcAft>
              <a:buFont typeface="Arial" pitchFamily="34" charset="0"/>
              <a:buChar char="–"/>
              <a:defRPr/>
            </a:pPr>
            <a:r>
              <a:rPr lang="en-US" sz="2900" dirty="0" smtClean="0"/>
              <a:t>20 </a:t>
            </a:r>
            <a:r>
              <a:rPr lang="en-US" sz="2900" dirty="0"/>
              <a:t>federal agencies </a:t>
            </a:r>
            <a:endParaRPr lang="en-US" sz="2900" dirty="0" smtClean="0"/>
          </a:p>
          <a:p>
            <a:pPr lvl="1" eaLnBrk="1" fontAlgn="auto" hangingPunct="1">
              <a:spcAft>
                <a:spcPts val="0"/>
              </a:spcAft>
              <a:buFont typeface="Arial" pitchFamily="34" charset="0"/>
              <a:buChar char="–"/>
              <a:defRPr/>
            </a:pPr>
            <a:r>
              <a:rPr lang="en-US" sz="2900" dirty="0" smtClean="0"/>
              <a:t>15 </a:t>
            </a:r>
            <a:r>
              <a:rPr lang="en-US" sz="2900" dirty="0"/>
              <a:t>state and local </a:t>
            </a:r>
            <a:r>
              <a:rPr lang="en-US" sz="2900" dirty="0" smtClean="0"/>
              <a:t>governments </a:t>
            </a:r>
          </a:p>
          <a:p>
            <a:pPr lvl="1" eaLnBrk="1" fontAlgn="auto" hangingPunct="1">
              <a:spcAft>
                <a:spcPts val="0"/>
              </a:spcAft>
              <a:buFont typeface="Arial" pitchFamily="34" charset="0"/>
              <a:buChar char="–"/>
              <a:defRPr/>
            </a:pPr>
            <a:r>
              <a:rPr lang="en-US" sz="2900" dirty="0" smtClean="0"/>
              <a:t>5 foundations</a:t>
            </a:r>
          </a:p>
          <a:p>
            <a:pPr lvl="1" eaLnBrk="1" fontAlgn="auto" hangingPunct="1">
              <a:spcAft>
                <a:spcPts val="0"/>
              </a:spcAft>
              <a:buFont typeface="Arial" pitchFamily="34" charset="0"/>
              <a:buChar char="–"/>
              <a:defRPr/>
            </a:pPr>
            <a:r>
              <a:rPr lang="en-US" sz="2900" dirty="0" smtClean="0"/>
              <a:t>7 consumers</a:t>
            </a:r>
          </a:p>
          <a:p>
            <a:pPr lvl="1" eaLnBrk="1" fontAlgn="auto" hangingPunct="1">
              <a:spcAft>
                <a:spcPts val="0"/>
              </a:spcAft>
              <a:buFont typeface="Arial" pitchFamily="34" charset="0"/>
              <a:buChar char="–"/>
              <a:defRPr/>
            </a:pPr>
            <a:r>
              <a:rPr lang="en-US" sz="2900" dirty="0" smtClean="0"/>
              <a:t>32 </a:t>
            </a:r>
            <a:r>
              <a:rPr lang="en-US" sz="2900" dirty="0"/>
              <a:t>providers </a:t>
            </a:r>
            <a:endParaRPr lang="en-US" sz="2900" dirty="0" smtClean="0"/>
          </a:p>
          <a:p>
            <a:pPr lvl="1" eaLnBrk="1" fontAlgn="auto" hangingPunct="1">
              <a:spcAft>
                <a:spcPts val="0"/>
              </a:spcAft>
              <a:buFont typeface="Arial" pitchFamily="34" charset="0"/>
              <a:buChar char="–"/>
              <a:defRPr/>
            </a:pPr>
            <a:r>
              <a:rPr lang="en-US" sz="2900" dirty="0" smtClean="0"/>
              <a:t>14 health-care </a:t>
            </a:r>
            <a:r>
              <a:rPr lang="en-US" sz="2900" dirty="0"/>
              <a:t>purchasers and </a:t>
            </a:r>
            <a:r>
              <a:rPr lang="en-US" sz="2900" dirty="0" smtClean="0"/>
              <a:t>payers </a:t>
            </a:r>
          </a:p>
          <a:p>
            <a:pPr lvl="1" eaLnBrk="1" fontAlgn="auto" hangingPunct="1">
              <a:spcAft>
                <a:spcPts val="0"/>
              </a:spcAft>
              <a:buFont typeface="Arial" pitchFamily="34" charset="0"/>
              <a:buChar char="–"/>
              <a:defRPr/>
            </a:pPr>
            <a:r>
              <a:rPr lang="en-US" sz="2900" dirty="0" smtClean="0"/>
              <a:t>16 academicians</a:t>
            </a:r>
          </a:p>
          <a:p>
            <a:pPr lvl="1" eaLnBrk="1" fontAlgn="auto" hangingPunct="1">
              <a:spcAft>
                <a:spcPts val="0"/>
              </a:spcAft>
              <a:buFont typeface="Arial" pitchFamily="34" charset="0"/>
              <a:buNone/>
              <a:defRPr/>
            </a:pPr>
            <a:endParaRPr lang="en-US" sz="2900" dirty="0"/>
          </a:p>
          <a:p>
            <a:pPr eaLnBrk="1" fontAlgn="auto" hangingPunct="1">
              <a:spcBef>
                <a:spcPts val="600"/>
              </a:spcBef>
              <a:spcAft>
                <a:spcPts val="600"/>
              </a:spcAft>
              <a:buFont typeface="Arial" pitchFamily="34" charset="0"/>
              <a:buChar char="•"/>
              <a:defRPr/>
            </a:pPr>
            <a:r>
              <a:rPr lang="en-US" sz="3400" dirty="0" smtClean="0"/>
              <a:t>Leaders explored </a:t>
            </a:r>
            <a:r>
              <a:rPr lang="en-US" sz="3400" dirty="0"/>
              <a:t>how </a:t>
            </a:r>
            <a:r>
              <a:rPr lang="en-US" sz="3400" dirty="0" smtClean="0"/>
              <a:t>LTQA can </a:t>
            </a:r>
            <a:r>
              <a:rPr lang="en-US" sz="3400" dirty="0"/>
              <a:t>support Innovative Communities and how these communities can work together to improve care transitions and reduce unnecessary rehospitalizations. </a:t>
            </a:r>
            <a:endParaRPr lang="en-US" sz="3400" dirty="0" smtClean="0"/>
          </a:p>
          <a:p>
            <a:pPr eaLnBrk="1" fontAlgn="auto" hangingPunct="1">
              <a:spcBef>
                <a:spcPts val="600"/>
              </a:spcBef>
              <a:spcAft>
                <a:spcPts val="600"/>
              </a:spcAft>
              <a:buFont typeface="Arial" pitchFamily="34" charset="0"/>
              <a:buNone/>
              <a:defRPr/>
            </a:pPr>
            <a:endParaRPr lang="en-US" sz="1700" dirty="0" smtClean="0"/>
          </a:p>
          <a:p>
            <a:pPr eaLnBrk="1" fontAlgn="auto" hangingPunct="1">
              <a:spcAft>
                <a:spcPts val="0"/>
              </a:spcAft>
              <a:buFont typeface="Arial" pitchFamily="34" charset="0"/>
              <a:buChar char="•"/>
              <a:defRPr/>
            </a:pPr>
            <a:r>
              <a:rPr lang="en-US" sz="3400" dirty="0" smtClean="0"/>
              <a:t>11 presenters facilitated panels and small-group discussions. </a:t>
            </a:r>
            <a:r>
              <a:rPr lang="en-US" sz="3400" dirty="0"/>
              <a:t>Presenters represented three major categories of </a:t>
            </a:r>
            <a:r>
              <a:rPr lang="en-US" sz="3400" dirty="0" smtClean="0"/>
              <a:t>stakeholders: </a:t>
            </a:r>
            <a:endParaRPr lang="en-US" sz="3400" dirty="0"/>
          </a:p>
          <a:p>
            <a:pPr lvl="1" eaLnBrk="1" fontAlgn="auto" hangingPunct="1">
              <a:spcAft>
                <a:spcPts val="0"/>
              </a:spcAft>
              <a:buFont typeface="Arial" pitchFamily="34" charset="0"/>
              <a:buChar char="–"/>
              <a:defRPr/>
            </a:pPr>
            <a:r>
              <a:rPr lang="en-US" sz="2900" dirty="0" smtClean="0"/>
              <a:t>Innovative Communities</a:t>
            </a:r>
          </a:p>
          <a:p>
            <a:pPr lvl="1" eaLnBrk="1" fontAlgn="auto" hangingPunct="1">
              <a:spcAft>
                <a:spcPts val="0"/>
              </a:spcAft>
              <a:buFont typeface="Arial" pitchFamily="34" charset="0"/>
              <a:buChar char="–"/>
              <a:defRPr/>
            </a:pPr>
            <a:r>
              <a:rPr lang="en-US" sz="2900" dirty="0" smtClean="0"/>
              <a:t>National &amp; State Support Programs</a:t>
            </a:r>
          </a:p>
          <a:p>
            <a:pPr lvl="1" eaLnBrk="1" fontAlgn="auto" hangingPunct="1">
              <a:spcAft>
                <a:spcPts val="0"/>
              </a:spcAft>
              <a:buFont typeface="Arial" pitchFamily="34" charset="0"/>
              <a:buChar char="–"/>
              <a:defRPr/>
            </a:pPr>
            <a:r>
              <a:rPr lang="en-US" sz="2900" dirty="0" smtClean="0"/>
              <a:t>Private Foundations</a:t>
            </a:r>
            <a:endParaRPr lang="en-US" sz="29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mtClean="0"/>
              <a:t>MAP Goal and Objectives</a:t>
            </a:r>
          </a:p>
        </p:txBody>
      </p:sp>
      <p:sp>
        <p:nvSpPr>
          <p:cNvPr id="3" name="Content Placeholder 2"/>
          <p:cNvSpPr>
            <a:spLocks noGrp="1"/>
          </p:cNvSpPr>
          <p:nvPr>
            <p:ph idx="1"/>
          </p:nvPr>
        </p:nvSpPr>
        <p:spPr>
          <a:xfrm>
            <a:off x="762000" y="2514600"/>
            <a:ext cx="7924800" cy="3611563"/>
          </a:xfrm>
        </p:spPr>
        <p:txBody>
          <a:bodyPr>
            <a:normAutofit fontScale="62500" lnSpcReduction="20000"/>
          </a:bodyPr>
          <a:lstStyle/>
          <a:p>
            <a:pPr marL="0" indent="0">
              <a:buFontTx/>
              <a:buNone/>
              <a:defRPr/>
            </a:pPr>
            <a:r>
              <a:rPr lang="en-US" dirty="0" smtClean="0"/>
              <a:t>Objectives:</a:t>
            </a:r>
          </a:p>
          <a:p>
            <a:pPr>
              <a:defRPr/>
            </a:pPr>
            <a:r>
              <a:rPr lang="en-US" dirty="0"/>
              <a:t>Improve outcomes in high-leverage areas for patients and their families (i.e., progress towards realization of the NQS</a:t>
            </a:r>
            <a:r>
              <a:rPr lang="en-US" dirty="0" smtClean="0"/>
              <a:t>)</a:t>
            </a:r>
          </a:p>
          <a:p>
            <a:pPr>
              <a:defRPr/>
            </a:pPr>
            <a:endParaRPr lang="en-US" sz="1700" dirty="0"/>
          </a:p>
          <a:p>
            <a:pPr>
              <a:defRPr/>
            </a:pPr>
            <a:r>
              <a:rPr lang="en-US" dirty="0"/>
              <a:t>Align performance measurement across programs and sectors to provide consistent and meaningful information that supports provider/clinician improvement, informs consumer choice, and enables purchasers and payers to buy on </a:t>
            </a:r>
            <a:r>
              <a:rPr lang="en-US" dirty="0" smtClean="0"/>
              <a:t>value</a:t>
            </a:r>
          </a:p>
          <a:p>
            <a:pPr>
              <a:defRPr/>
            </a:pPr>
            <a:endParaRPr lang="en-US" sz="1700" dirty="0"/>
          </a:p>
          <a:p>
            <a:pPr>
              <a:defRPr/>
            </a:pPr>
            <a:r>
              <a:rPr lang="en-US" dirty="0"/>
              <a:t>Coordinate  measurement efforts to accelerate improvement, enhance system efficiency, and reduce provider data collection </a:t>
            </a:r>
            <a:r>
              <a:rPr lang="en-US" dirty="0" smtClean="0"/>
              <a:t>burden</a:t>
            </a:r>
          </a:p>
          <a:p>
            <a:pPr>
              <a:defRPr/>
            </a:pPr>
            <a:endParaRPr lang="en-US" dirty="0"/>
          </a:p>
        </p:txBody>
      </p:sp>
      <p:sp>
        <p:nvSpPr>
          <p:cNvPr id="6" name="Text Placeholder 5"/>
          <p:cNvSpPr>
            <a:spLocks noGrp="1"/>
          </p:cNvSpPr>
          <p:nvPr>
            <p:ph type="body" sz="quarter" idx="13"/>
          </p:nvPr>
        </p:nvSpPr>
        <p:spPr>
          <a:xfrm>
            <a:off x="762000" y="1600200"/>
            <a:ext cx="7924800" cy="838200"/>
          </a:xfrm>
        </p:spPr>
        <p:txBody>
          <a:bodyPr>
            <a:normAutofit fontScale="70000" lnSpcReduction="20000"/>
          </a:bodyPr>
          <a:lstStyle/>
          <a:p>
            <a:pPr>
              <a:defRPr/>
            </a:pPr>
            <a:r>
              <a:rPr lang="en-US" dirty="0" smtClean="0"/>
              <a:t>GOAL: Achieve improvement, transparency, and value, in pursuit of the aims, priorities and goals of the National Quality Strategy</a:t>
            </a:r>
            <a:endParaRPr lang="en-US" dirty="0"/>
          </a:p>
        </p:txBody>
      </p:sp>
    </p:spTree>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p:cNvPicPr>
            <a:picLocks noChangeAspect="1" noChangeArrowheads="1"/>
          </p:cNvPicPr>
          <p:nvPr/>
        </p:nvPicPr>
        <p:blipFill>
          <a:blip r:embed="rId2" cstate="print"/>
          <a:srcRect b="1286"/>
          <a:stretch>
            <a:fillRect/>
          </a:stretch>
        </p:blipFill>
        <p:spPr bwMode="auto">
          <a:xfrm>
            <a:off x="1066800" y="1600200"/>
            <a:ext cx="7856538" cy="4910138"/>
          </a:xfrm>
          <a:prstGeom prst="rect">
            <a:avLst/>
          </a:prstGeom>
          <a:noFill/>
          <a:ln w="9525">
            <a:noFill/>
            <a:miter lim="800000"/>
            <a:headEnd/>
            <a:tailEnd/>
          </a:ln>
        </p:spPr>
      </p:pic>
      <p:sp>
        <p:nvSpPr>
          <p:cNvPr id="44035" name="Title 2"/>
          <p:cNvSpPr>
            <a:spLocks noGrp="1"/>
          </p:cNvSpPr>
          <p:nvPr>
            <p:ph type="title"/>
          </p:nvPr>
        </p:nvSpPr>
        <p:spPr>
          <a:xfrm>
            <a:off x="822325" y="228600"/>
            <a:ext cx="8229600" cy="593725"/>
          </a:xfrm>
        </p:spPr>
        <p:txBody>
          <a:bodyPr/>
          <a:lstStyle/>
          <a:p>
            <a:pPr eaLnBrk="1" hangingPunct="1"/>
            <a:r>
              <a:rPr lang="en-US" dirty="0" smtClean="0"/>
              <a:t>3</a:t>
            </a:r>
            <a:r>
              <a:rPr lang="en-US" baseline="30000" dirty="0" smtClean="0"/>
              <a:t>rd</a:t>
            </a:r>
            <a:r>
              <a:rPr lang="en-US" dirty="0" smtClean="0"/>
              <a:t> Innovative Communities Summit</a:t>
            </a:r>
            <a:br>
              <a:rPr lang="en-US" dirty="0" smtClean="0"/>
            </a:br>
            <a:r>
              <a:rPr lang="en-US" sz="2400" dirty="0" smtClean="0"/>
              <a:t>Proceedings Report due in October</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small ltqa rgb (2).JPG"/>
          <p:cNvPicPr>
            <a:picLocks noChangeAspect="1"/>
          </p:cNvPicPr>
          <p:nvPr/>
        </p:nvPicPr>
        <p:blipFill>
          <a:blip r:embed="rId2" cstate="print"/>
          <a:srcRect/>
          <a:stretch>
            <a:fillRect/>
          </a:stretch>
        </p:blipFill>
        <p:spPr bwMode="auto">
          <a:xfrm>
            <a:off x="3352800" y="228600"/>
            <a:ext cx="2540000" cy="1371600"/>
          </a:xfrm>
          <a:prstGeom prst="rect">
            <a:avLst/>
          </a:prstGeom>
          <a:noFill/>
          <a:ln w="9525">
            <a:noFill/>
            <a:miter lim="800000"/>
            <a:headEnd/>
            <a:tailEnd/>
          </a:ln>
        </p:spPr>
      </p:pic>
      <p:sp>
        <p:nvSpPr>
          <p:cNvPr id="45059" name="Content Placeholder 4"/>
          <p:cNvSpPr>
            <a:spLocks noGrp="1"/>
          </p:cNvSpPr>
          <p:nvPr>
            <p:ph idx="1"/>
          </p:nvPr>
        </p:nvSpPr>
        <p:spPr/>
        <p:txBody>
          <a:bodyPr/>
          <a:lstStyle/>
          <a:p>
            <a:endParaRPr lang="en-US" dirty="0" smtClean="0"/>
          </a:p>
          <a:p>
            <a:endParaRPr lang="en-US" dirty="0" smtClean="0"/>
          </a:p>
          <a:p>
            <a:pPr algn="ctr">
              <a:buFontTx/>
              <a:buNone/>
            </a:pPr>
            <a:r>
              <a:rPr lang="en-US" sz="6000" dirty="0" smtClean="0"/>
              <a:t>What’s Next?</a:t>
            </a:r>
          </a:p>
          <a:p>
            <a:endParaRPr lang="en-US"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822325" y="92075"/>
            <a:ext cx="8229600" cy="647700"/>
          </a:xfrm>
        </p:spPr>
        <p:txBody>
          <a:bodyPr/>
          <a:lstStyle/>
          <a:p>
            <a:pPr eaLnBrk="1" hangingPunct="1"/>
            <a:r>
              <a:rPr lang="en-US" dirty="0" smtClean="0"/>
              <a:t>Importance of LTSS</a:t>
            </a:r>
          </a:p>
        </p:txBody>
      </p:sp>
      <p:sp>
        <p:nvSpPr>
          <p:cNvPr id="190467" name="Rectangle 3"/>
          <p:cNvSpPr>
            <a:spLocks noGrp="1" noChangeArrowheads="1"/>
          </p:cNvSpPr>
          <p:nvPr>
            <p:ph idx="1"/>
          </p:nvPr>
        </p:nvSpPr>
        <p:spPr>
          <a:xfrm>
            <a:off x="822325" y="1371600"/>
            <a:ext cx="8077200" cy="4419600"/>
          </a:xfrm>
        </p:spPr>
        <p:txBody>
          <a:bodyPr/>
          <a:lstStyle/>
          <a:p>
            <a:pPr algn="ctr" eaLnBrk="1" hangingPunct="1">
              <a:buFontTx/>
              <a:buNone/>
            </a:pPr>
            <a:r>
              <a:rPr lang="en-US" sz="3000" dirty="0" smtClean="0"/>
              <a:t>“Without the involvement of long-term services and supports, ACO’s or other new collaborative models of service delivery will not be able to achieve sustained quality improvements and reduced costs.”</a:t>
            </a:r>
          </a:p>
          <a:p>
            <a:pPr eaLnBrk="1" hangingPunct="1">
              <a:buFontTx/>
              <a:buNone/>
            </a:pPr>
            <a:endParaRPr lang="en-US" sz="2000" dirty="0" smtClean="0"/>
          </a:p>
          <a:p>
            <a:pPr algn="just" eaLnBrk="1" hangingPunct="1">
              <a:spcBef>
                <a:spcPct val="0"/>
              </a:spcBef>
              <a:buFontTx/>
              <a:buNone/>
            </a:pPr>
            <a:r>
              <a:rPr lang="en-US" sz="2000" b="1" dirty="0" smtClean="0"/>
              <a:t>-Mark McClellan, MD, </a:t>
            </a:r>
            <a:r>
              <a:rPr lang="en-US" sz="2000" b="1" dirty="0" err="1" smtClean="0"/>
              <a:t>Ph.D</a:t>
            </a:r>
            <a:endParaRPr lang="en-US" sz="2000" b="1" dirty="0" smtClean="0"/>
          </a:p>
          <a:p>
            <a:pPr algn="just" eaLnBrk="1" hangingPunct="1">
              <a:spcBef>
                <a:spcPct val="0"/>
              </a:spcBef>
              <a:buFontTx/>
              <a:buNone/>
            </a:pPr>
            <a:r>
              <a:rPr lang="en-US" sz="2000" dirty="0" smtClean="0"/>
              <a:t>Director, </a:t>
            </a:r>
            <a:r>
              <a:rPr lang="en-US" sz="2000" dirty="0" err="1" smtClean="0"/>
              <a:t>Engelberg</a:t>
            </a:r>
            <a:r>
              <a:rPr lang="en-US" sz="2000" dirty="0" smtClean="0"/>
              <a:t> Center for Health Care Reform</a:t>
            </a:r>
          </a:p>
          <a:p>
            <a:pPr algn="just" eaLnBrk="1" hangingPunct="1">
              <a:spcBef>
                <a:spcPct val="0"/>
              </a:spcBef>
              <a:buFontTx/>
              <a:buNone/>
            </a:pPr>
            <a:r>
              <a:rPr lang="en-US" sz="2000" dirty="0" smtClean="0"/>
              <a:t>Leonard D. Schaeffer Chair in Health Policy Studies</a:t>
            </a:r>
          </a:p>
          <a:p>
            <a:pPr algn="just" eaLnBrk="1" hangingPunct="1">
              <a:spcBef>
                <a:spcPct val="0"/>
              </a:spcBef>
              <a:buFontTx/>
              <a:buNone/>
            </a:pPr>
            <a:r>
              <a:rPr lang="en-US" sz="2000" dirty="0" smtClean="0"/>
              <a:t>Brookings Institution, Washington DC</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0467">
                                            <p:txEl>
                                              <p:pRg st="0" end="0"/>
                                            </p:txEl>
                                          </p:spTgt>
                                        </p:tgtEl>
                                        <p:attrNameLst>
                                          <p:attrName>style.visibility</p:attrName>
                                        </p:attrNameLst>
                                      </p:cBhvr>
                                      <p:to>
                                        <p:strVal val="visible"/>
                                      </p:to>
                                    </p:set>
                                    <p:animEffect transition="in" filter="wipe(left)">
                                      <p:cBhvr>
                                        <p:cTn id="7" dur="500"/>
                                        <p:tgtEl>
                                          <p:spTgt spid="190467">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90467">
                                            <p:txEl>
                                              <p:pRg st="2" end="2"/>
                                            </p:txEl>
                                          </p:spTgt>
                                        </p:tgtEl>
                                        <p:attrNameLst>
                                          <p:attrName>style.visibility</p:attrName>
                                        </p:attrNameLst>
                                      </p:cBhvr>
                                      <p:to>
                                        <p:strVal val="visible"/>
                                      </p:to>
                                    </p:set>
                                    <p:animEffect transition="in" filter="wipe(left)">
                                      <p:cBhvr>
                                        <p:cTn id="10" dur="500"/>
                                        <p:tgtEl>
                                          <p:spTgt spid="190467">
                                            <p:txEl>
                                              <p:pRg st="2" end="2"/>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90467">
                                            <p:txEl>
                                              <p:pRg st="3" end="3"/>
                                            </p:txEl>
                                          </p:spTgt>
                                        </p:tgtEl>
                                        <p:attrNameLst>
                                          <p:attrName>style.visibility</p:attrName>
                                        </p:attrNameLst>
                                      </p:cBhvr>
                                      <p:to>
                                        <p:strVal val="visible"/>
                                      </p:to>
                                    </p:set>
                                    <p:animEffect transition="in" filter="wipe(left)">
                                      <p:cBhvr>
                                        <p:cTn id="13" dur="500"/>
                                        <p:tgtEl>
                                          <p:spTgt spid="190467">
                                            <p:txEl>
                                              <p:pRg st="3" end="3"/>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90467">
                                            <p:txEl>
                                              <p:pRg st="4" end="4"/>
                                            </p:txEl>
                                          </p:spTgt>
                                        </p:tgtEl>
                                        <p:attrNameLst>
                                          <p:attrName>style.visibility</p:attrName>
                                        </p:attrNameLst>
                                      </p:cBhvr>
                                      <p:to>
                                        <p:strVal val="visible"/>
                                      </p:to>
                                    </p:set>
                                    <p:animEffect transition="in" filter="wipe(left)">
                                      <p:cBhvr>
                                        <p:cTn id="16" dur="500"/>
                                        <p:tgtEl>
                                          <p:spTgt spid="190467">
                                            <p:txEl>
                                              <p:pRg st="4" end="4"/>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90467">
                                            <p:txEl>
                                              <p:pRg st="5" end="5"/>
                                            </p:txEl>
                                          </p:spTgt>
                                        </p:tgtEl>
                                        <p:attrNameLst>
                                          <p:attrName>style.visibility</p:attrName>
                                        </p:attrNameLst>
                                      </p:cBhvr>
                                      <p:to>
                                        <p:strVal val="visible"/>
                                      </p:to>
                                    </p:set>
                                    <p:animEffect transition="in" filter="wipe(left)">
                                      <p:cBhvr>
                                        <p:cTn id="19" dur="500"/>
                                        <p:tgtEl>
                                          <p:spTgt spid="19046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67"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3"/>
          <p:cNvSpPr>
            <a:spLocks noGrp="1"/>
          </p:cNvSpPr>
          <p:nvPr>
            <p:ph type="title"/>
          </p:nvPr>
        </p:nvSpPr>
        <p:spPr>
          <a:xfrm>
            <a:off x="2771775" y="2708275"/>
            <a:ext cx="3946525" cy="1143000"/>
          </a:xfrm>
        </p:spPr>
        <p:txBody>
          <a:bodyPr/>
          <a:lstStyle/>
          <a:p>
            <a:pPr eaLnBrk="1" hangingPunct="1"/>
            <a:r>
              <a:rPr lang="en-US" sz="3200" dirty="0" smtClean="0"/>
              <a:t>Health Care Table</a:t>
            </a:r>
          </a:p>
        </p:txBody>
      </p:sp>
      <p:graphicFrame>
        <p:nvGraphicFramePr>
          <p:cNvPr id="6" name="Content Placeholder 5"/>
          <p:cNvGraphicFramePr>
            <a:graphicFrameLocks noGrp="1"/>
          </p:cNvGraphicFramePr>
          <p:nvPr>
            <p:ph idx="1"/>
          </p:nvPr>
        </p:nvGraphicFramePr>
        <p:xfrm>
          <a:off x="1187624" y="620688"/>
          <a:ext cx="6858000" cy="5562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2" name="Group 8"/>
          <p:cNvGrpSpPr/>
          <p:nvPr/>
        </p:nvGrpSpPr>
        <p:grpSpPr>
          <a:xfrm>
            <a:off x="7239000" y="609600"/>
            <a:ext cx="1146429" cy="596391"/>
            <a:chOff x="5235444" y="3250088"/>
            <a:chExt cx="1146429" cy="596391"/>
          </a:xfrm>
          <a:solidFill>
            <a:schemeClr val="tx2"/>
          </a:solidFill>
          <a:scene3d>
            <a:camera prst="orthographicFront"/>
            <a:lightRig rig="flat" dir="t"/>
          </a:scene3d>
        </p:grpSpPr>
        <p:sp>
          <p:nvSpPr>
            <p:cNvPr id="10" name="Rounded Rectangle 9"/>
            <p:cNvSpPr/>
            <p:nvPr/>
          </p:nvSpPr>
          <p:spPr>
            <a:xfrm>
              <a:off x="5235444" y="3250088"/>
              <a:ext cx="1146429" cy="596391"/>
            </a:xfrm>
            <a:prstGeom prst="roundRect">
              <a:avLst/>
            </a:prstGeom>
            <a:grpFill/>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1" name="Rounded Rectangle 4"/>
            <p:cNvSpPr/>
            <p:nvPr/>
          </p:nvSpPr>
          <p:spPr>
            <a:xfrm>
              <a:off x="5264557" y="3279201"/>
              <a:ext cx="1088203" cy="538165"/>
            </a:xfrm>
            <a:prstGeom prst="rect">
              <a:avLst/>
            </a:prstGeom>
            <a:grpFill/>
            <a:sp3d/>
          </p:spPr>
          <p:style>
            <a:lnRef idx="0">
              <a:scrgbClr r="0" g="0" b="0"/>
            </a:lnRef>
            <a:fillRef idx="0">
              <a:scrgbClr r="0" g="0" b="0"/>
            </a:fillRef>
            <a:effectRef idx="0">
              <a:scrgbClr r="0" g="0" b="0"/>
            </a:effectRef>
            <a:fontRef idx="minor">
              <a:schemeClr val="lt1"/>
            </a:fontRef>
          </p:style>
          <p:txBody>
            <a:bodyPr lIns="53340" tIns="53340" rIns="53340" bIns="53340" spcCol="1270" anchor="ctr"/>
            <a:lstStyle/>
            <a:p>
              <a:pPr algn="ctr" defTabSz="622300" fontAlgn="auto">
                <a:lnSpc>
                  <a:spcPct val="90000"/>
                </a:lnSpc>
                <a:spcBef>
                  <a:spcPts val="0"/>
                </a:spcBef>
                <a:spcAft>
                  <a:spcPct val="35000"/>
                </a:spcAft>
                <a:defRPr/>
              </a:pPr>
              <a:endParaRPr lang="en-US" sz="1400" b="1" dirty="0">
                <a:latin typeface="Book Antiqua" pitchFamily="18" charset="0"/>
              </a:endParaRPr>
            </a:p>
          </p:txBody>
        </p:sp>
      </p:grpSp>
      <p:sp>
        <p:nvSpPr>
          <p:cNvPr id="47109" name="TextBox 11"/>
          <p:cNvSpPr txBox="1">
            <a:spLocks noChangeArrowheads="1"/>
          </p:cNvSpPr>
          <p:nvPr/>
        </p:nvSpPr>
        <p:spPr bwMode="auto">
          <a:xfrm>
            <a:off x="7315200" y="760413"/>
            <a:ext cx="990600" cy="307975"/>
          </a:xfrm>
          <a:prstGeom prst="rect">
            <a:avLst/>
          </a:prstGeom>
          <a:noFill/>
          <a:ln w="9525">
            <a:noFill/>
            <a:miter lim="800000"/>
            <a:headEnd/>
            <a:tailEnd/>
          </a:ln>
        </p:spPr>
        <p:txBody>
          <a:bodyPr anchor="ctr">
            <a:spAutoFit/>
          </a:bodyPr>
          <a:lstStyle/>
          <a:p>
            <a:pPr algn="ctr"/>
            <a:r>
              <a:rPr lang="en-US" sz="1400" b="1">
                <a:solidFill>
                  <a:schemeClr val="bg1"/>
                </a:solidFill>
                <a:latin typeface="Book Antiqua" pitchFamily="18" charset="0"/>
              </a:rPr>
              <a:t>LTSS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130" name="Group 14"/>
          <p:cNvGrpSpPr>
            <a:grpSpLocks/>
          </p:cNvGrpSpPr>
          <p:nvPr/>
        </p:nvGrpSpPr>
        <p:grpSpPr bwMode="auto">
          <a:xfrm>
            <a:off x="2133600" y="762000"/>
            <a:ext cx="4895850" cy="4848225"/>
            <a:chOff x="2133600" y="762000"/>
            <a:chExt cx="4895850" cy="4848225"/>
          </a:xfrm>
        </p:grpSpPr>
        <p:pic>
          <p:nvPicPr>
            <p:cNvPr id="48131" name="Picture 1"/>
            <p:cNvPicPr>
              <a:picLocks noChangeAspect="1" noChangeArrowheads="1"/>
            </p:cNvPicPr>
            <p:nvPr/>
          </p:nvPicPr>
          <p:blipFill>
            <a:blip r:embed="rId2" cstate="print"/>
            <a:srcRect/>
            <a:stretch>
              <a:fillRect/>
            </a:stretch>
          </p:blipFill>
          <p:spPr bwMode="auto">
            <a:xfrm>
              <a:off x="2133600" y="762000"/>
              <a:ext cx="4895850" cy="4848225"/>
            </a:xfrm>
            <a:prstGeom prst="rect">
              <a:avLst/>
            </a:prstGeom>
            <a:noFill/>
            <a:ln w="9525">
              <a:noFill/>
              <a:miter lim="800000"/>
              <a:headEnd/>
              <a:tailEnd/>
            </a:ln>
          </p:spPr>
        </p:pic>
        <p:grpSp>
          <p:nvGrpSpPr>
            <p:cNvPr id="48132" name="Group 1"/>
            <p:cNvGrpSpPr>
              <a:grpSpLocks/>
            </p:cNvGrpSpPr>
            <p:nvPr/>
          </p:nvGrpSpPr>
          <p:grpSpPr bwMode="auto">
            <a:xfrm>
              <a:off x="2362200" y="838200"/>
              <a:ext cx="4645152" cy="4645152"/>
              <a:chOff x="0" y="0"/>
              <a:chExt cx="4645152" cy="4645152"/>
            </a:xfrm>
          </p:grpSpPr>
          <p:graphicFrame>
            <p:nvGraphicFramePr>
              <p:cNvPr id="3" name="Diagram 2"/>
              <p:cNvGraphicFramePr/>
              <p:nvPr/>
            </p:nvGraphicFramePr>
            <p:xfrm>
              <a:off x="0" y="0"/>
              <a:ext cx="4645152" cy="46451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48134" name="Group 3"/>
              <p:cNvGrpSpPr>
                <a:grpSpLocks/>
              </p:cNvGrpSpPr>
              <p:nvPr/>
            </p:nvGrpSpPr>
            <p:grpSpPr bwMode="auto">
              <a:xfrm>
                <a:off x="1828800" y="3505200"/>
                <a:ext cx="762000" cy="76200"/>
                <a:chOff x="1828800" y="3505200"/>
                <a:chExt cx="762000" cy="76200"/>
              </a:xfrm>
            </p:grpSpPr>
            <p:sp>
              <p:nvSpPr>
                <p:cNvPr id="11" name="Left Arrow 10"/>
                <p:cNvSpPr/>
                <p:nvPr/>
              </p:nvSpPr>
              <p:spPr>
                <a:xfrm>
                  <a:off x="1828800" y="3505200"/>
                  <a:ext cx="304800" cy="76200"/>
                </a:xfrm>
                <a:prstGeom prst="leftArrow">
                  <a:avLst/>
                </a:prstGeom>
                <a:solidFill>
                  <a:srgbClr val="4E51BE"/>
                </a:solidFill>
                <a:ln>
                  <a:solidFill>
                    <a:srgbClr val="4E51B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dirty="0"/>
                </a:p>
              </p:txBody>
            </p:sp>
            <p:sp>
              <p:nvSpPr>
                <p:cNvPr id="12" name="Left Arrow 11"/>
                <p:cNvSpPr/>
                <p:nvPr/>
              </p:nvSpPr>
              <p:spPr>
                <a:xfrm rot="10800000">
                  <a:off x="2286000" y="3505200"/>
                  <a:ext cx="304800" cy="76200"/>
                </a:xfrm>
                <a:prstGeom prst="leftArrow">
                  <a:avLst/>
                </a:prstGeom>
                <a:solidFill>
                  <a:srgbClr val="4E51BE"/>
                </a:solidFill>
                <a:ln>
                  <a:solidFill>
                    <a:srgbClr val="4E51B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dirty="0"/>
                </a:p>
              </p:txBody>
            </p:sp>
          </p:grpSp>
          <p:grpSp>
            <p:nvGrpSpPr>
              <p:cNvPr id="48135" name="Group 4"/>
              <p:cNvGrpSpPr>
                <a:grpSpLocks/>
              </p:cNvGrpSpPr>
              <p:nvPr/>
            </p:nvGrpSpPr>
            <p:grpSpPr bwMode="auto">
              <a:xfrm rot="-3600000">
                <a:off x="833096" y="1682506"/>
                <a:ext cx="762000" cy="76200"/>
                <a:chOff x="1828800" y="3505200"/>
                <a:chExt cx="762000" cy="76200"/>
              </a:xfrm>
            </p:grpSpPr>
            <p:sp>
              <p:nvSpPr>
                <p:cNvPr id="9" name="Left Arrow 8"/>
                <p:cNvSpPr/>
                <p:nvPr/>
              </p:nvSpPr>
              <p:spPr>
                <a:xfrm>
                  <a:off x="1830313" y="3502888"/>
                  <a:ext cx="304800" cy="76200"/>
                </a:xfrm>
                <a:prstGeom prst="leftArrow">
                  <a:avLst/>
                </a:prstGeom>
                <a:solidFill>
                  <a:srgbClr val="4E51BE"/>
                </a:solidFill>
                <a:ln>
                  <a:solidFill>
                    <a:srgbClr val="4E51B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dirty="0"/>
                </a:p>
              </p:txBody>
            </p:sp>
            <p:sp>
              <p:nvSpPr>
                <p:cNvPr id="10" name="Left Arrow 9"/>
                <p:cNvSpPr/>
                <p:nvPr/>
              </p:nvSpPr>
              <p:spPr>
                <a:xfrm rot="10800000">
                  <a:off x="2286361" y="3505386"/>
                  <a:ext cx="304800" cy="76200"/>
                </a:xfrm>
                <a:prstGeom prst="leftArrow">
                  <a:avLst/>
                </a:prstGeom>
                <a:solidFill>
                  <a:srgbClr val="4E51BE"/>
                </a:solidFill>
                <a:ln>
                  <a:solidFill>
                    <a:srgbClr val="4E51B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dirty="0"/>
                </a:p>
              </p:txBody>
            </p:sp>
          </p:grpSp>
          <p:grpSp>
            <p:nvGrpSpPr>
              <p:cNvPr id="48136" name="Group 5"/>
              <p:cNvGrpSpPr>
                <a:grpSpLocks/>
              </p:cNvGrpSpPr>
              <p:nvPr/>
            </p:nvGrpSpPr>
            <p:grpSpPr bwMode="auto">
              <a:xfrm rot="3600000">
                <a:off x="2966695" y="1682505"/>
                <a:ext cx="762000" cy="76200"/>
                <a:chOff x="1828800" y="3505200"/>
                <a:chExt cx="762000" cy="76200"/>
              </a:xfrm>
            </p:grpSpPr>
            <p:sp>
              <p:nvSpPr>
                <p:cNvPr id="7" name="Left Arrow 6"/>
                <p:cNvSpPr/>
                <p:nvPr/>
              </p:nvSpPr>
              <p:spPr>
                <a:xfrm>
                  <a:off x="1828782" y="3504794"/>
                  <a:ext cx="304800" cy="76200"/>
                </a:xfrm>
                <a:prstGeom prst="leftArrow">
                  <a:avLst/>
                </a:prstGeom>
                <a:solidFill>
                  <a:srgbClr val="4E51BE"/>
                </a:solidFill>
                <a:ln>
                  <a:solidFill>
                    <a:srgbClr val="4E51B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dirty="0"/>
                </a:p>
              </p:txBody>
            </p:sp>
            <p:sp>
              <p:nvSpPr>
                <p:cNvPr id="8" name="Left Arrow 7"/>
                <p:cNvSpPr/>
                <p:nvPr/>
              </p:nvSpPr>
              <p:spPr>
                <a:xfrm rot="10800000">
                  <a:off x="2285411" y="3504464"/>
                  <a:ext cx="304800" cy="76200"/>
                </a:xfrm>
                <a:prstGeom prst="leftArrow">
                  <a:avLst/>
                </a:prstGeom>
                <a:solidFill>
                  <a:srgbClr val="4E51BE"/>
                </a:solidFill>
                <a:ln>
                  <a:solidFill>
                    <a:srgbClr val="4E51B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dirty="0"/>
                </a:p>
              </p:txBody>
            </p:sp>
          </p:grpSp>
        </p:grpSp>
      </p:gr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Content Placeholder 2"/>
          <p:cNvSpPr>
            <a:spLocks noGrp="1"/>
          </p:cNvSpPr>
          <p:nvPr>
            <p:ph idx="1"/>
          </p:nvPr>
        </p:nvSpPr>
        <p:spPr/>
        <p:txBody>
          <a:bodyPr/>
          <a:lstStyle/>
          <a:p>
            <a:pPr eaLnBrk="1" hangingPunct="1"/>
            <a:endParaRPr lang="en-US" dirty="0" smtClean="0"/>
          </a:p>
          <a:p>
            <a:pPr eaLnBrk="1" hangingPunct="1"/>
            <a:r>
              <a:rPr lang="en-US" sz="3600" dirty="0" smtClean="0"/>
              <a:t>New Taskforces launching in Fall 2012</a:t>
            </a:r>
          </a:p>
          <a:p>
            <a:pPr lvl="1" eaLnBrk="1" hangingPunct="1"/>
            <a:r>
              <a:rPr lang="en-US" sz="3200" dirty="0" smtClean="0"/>
              <a:t>Advancing Measurement Task Force</a:t>
            </a:r>
          </a:p>
          <a:p>
            <a:pPr lvl="1" eaLnBrk="1" hangingPunct="1"/>
            <a:r>
              <a:rPr lang="en-US" sz="3200" dirty="0" smtClean="0"/>
              <a:t>Advancing Best Practices Task Force</a:t>
            </a:r>
          </a:p>
          <a:p>
            <a:pPr lvl="1" eaLnBrk="1" hangingPunct="1"/>
            <a:r>
              <a:rPr lang="en-US" sz="3200" dirty="0" smtClean="0"/>
              <a:t>Advancing LTSS Task Force</a:t>
            </a:r>
          </a:p>
          <a:p>
            <a:pPr eaLnBrk="1" hangingPunct="1">
              <a:buFontTx/>
              <a:buNone/>
            </a:pPr>
            <a:endParaRPr lang="en-US" dirty="0" smtClean="0"/>
          </a:p>
        </p:txBody>
      </p:sp>
      <p:pic>
        <p:nvPicPr>
          <p:cNvPr id="49155" name="Picture 3" descr="small ltqa rgb (2).JPG"/>
          <p:cNvPicPr>
            <a:picLocks noChangeAspect="1"/>
          </p:cNvPicPr>
          <p:nvPr/>
        </p:nvPicPr>
        <p:blipFill>
          <a:blip r:embed="rId2" cstate="print"/>
          <a:srcRect/>
          <a:stretch>
            <a:fillRect/>
          </a:stretch>
        </p:blipFill>
        <p:spPr bwMode="auto">
          <a:xfrm>
            <a:off x="3352800" y="228600"/>
            <a:ext cx="25400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Content Placeholder 3"/>
          <p:cNvSpPr>
            <a:spLocks noGrp="1"/>
          </p:cNvSpPr>
          <p:nvPr>
            <p:ph idx="1"/>
          </p:nvPr>
        </p:nvSpPr>
        <p:spPr/>
        <p:txBody>
          <a:bodyPr/>
          <a:lstStyle/>
          <a:p>
            <a:pPr algn="ctr" eaLnBrk="1" hangingPunct="1">
              <a:buFontTx/>
              <a:buNone/>
            </a:pPr>
            <a:endParaRPr lang="en-US" dirty="0" smtClean="0"/>
          </a:p>
          <a:p>
            <a:pPr algn="ctr" eaLnBrk="1" hangingPunct="1">
              <a:buFontTx/>
              <a:buNone/>
            </a:pPr>
            <a:r>
              <a:rPr lang="en-US" dirty="0" smtClean="0"/>
              <a:t>For more information contact –</a:t>
            </a:r>
          </a:p>
          <a:p>
            <a:pPr algn="ctr" eaLnBrk="1" hangingPunct="1">
              <a:buFontTx/>
              <a:buNone/>
            </a:pPr>
            <a:endParaRPr lang="en-US" dirty="0" smtClean="0"/>
          </a:p>
          <a:p>
            <a:pPr algn="ctr" eaLnBrk="1" hangingPunct="1">
              <a:buFontTx/>
              <a:buNone/>
            </a:pPr>
            <a:r>
              <a:rPr lang="en-US" dirty="0" smtClean="0"/>
              <a:t>Doug Pace</a:t>
            </a:r>
          </a:p>
          <a:p>
            <a:pPr algn="ctr" eaLnBrk="1" hangingPunct="1">
              <a:buFontTx/>
              <a:buNone/>
            </a:pPr>
            <a:r>
              <a:rPr lang="en-US" dirty="0" smtClean="0"/>
              <a:t>Executive Director</a:t>
            </a:r>
          </a:p>
          <a:p>
            <a:pPr algn="ctr" eaLnBrk="1" hangingPunct="1">
              <a:buFontTx/>
              <a:buNone/>
            </a:pPr>
            <a:r>
              <a:rPr lang="en-US" dirty="0" smtClean="0">
                <a:hlinkClick r:id="rId2"/>
              </a:rPr>
              <a:t>dpace@leadingage.org</a:t>
            </a:r>
            <a:endParaRPr lang="en-US" dirty="0" smtClean="0"/>
          </a:p>
          <a:p>
            <a:pPr algn="ctr" eaLnBrk="1" hangingPunct="1">
              <a:buFontTx/>
              <a:buNone/>
            </a:pPr>
            <a:r>
              <a:rPr lang="en-US" dirty="0" smtClean="0"/>
              <a:t>202-508-9454</a:t>
            </a:r>
          </a:p>
          <a:p>
            <a:pPr algn="ctr" eaLnBrk="1" hangingPunct="1">
              <a:buFontTx/>
              <a:buNone/>
            </a:pPr>
            <a:r>
              <a:rPr lang="en-US" dirty="0" smtClean="0"/>
              <a:t>www.ltqa.org</a:t>
            </a:r>
          </a:p>
        </p:txBody>
      </p:sp>
      <p:pic>
        <p:nvPicPr>
          <p:cNvPr id="50179" name="Picture 3" descr="small ltqa rgb (2).JPG"/>
          <p:cNvPicPr>
            <a:picLocks noChangeAspect="1"/>
          </p:cNvPicPr>
          <p:nvPr/>
        </p:nvPicPr>
        <p:blipFill>
          <a:blip r:embed="rId3" cstate="print"/>
          <a:srcRect/>
          <a:stretch>
            <a:fillRect/>
          </a:stretch>
        </p:blipFill>
        <p:spPr bwMode="auto">
          <a:xfrm>
            <a:off x="3352800" y="228600"/>
            <a:ext cx="25400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6"/>
          <p:cNvSpPr>
            <a:spLocks noGrp="1"/>
          </p:cNvSpPr>
          <p:nvPr>
            <p:ph type="title"/>
          </p:nvPr>
        </p:nvSpPr>
        <p:spPr/>
        <p:txBody>
          <a:bodyPr/>
          <a:lstStyle/>
          <a:p>
            <a:endParaRPr lang="en-US" smtClean="0"/>
          </a:p>
        </p:txBody>
      </p:sp>
      <p:sp>
        <p:nvSpPr>
          <p:cNvPr id="17411" name="Content Placeholder 7"/>
          <p:cNvSpPr>
            <a:spLocks noGrp="1"/>
          </p:cNvSpPr>
          <p:nvPr>
            <p:ph idx="1"/>
          </p:nvPr>
        </p:nvSpPr>
        <p:spPr/>
        <p:txBody>
          <a:bodyPr/>
          <a:lstStyle/>
          <a:p>
            <a:endParaRPr lang="en-US" smtClean="0"/>
          </a:p>
        </p:txBody>
      </p:sp>
      <p:sp>
        <p:nvSpPr>
          <p:cNvPr id="17412" name="Text Placeholder 8"/>
          <p:cNvSpPr>
            <a:spLocks noGrp="1"/>
          </p:cNvSpPr>
          <p:nvPr>
            <p:ph type="body" sz="quarter" idx="13"/>
          </p:nvPr>
        </p:nvSpPr>
        <p:spPr/>
        <p:txBody>
          <a:bodyPr/>
          <a:lstStyle/>
          <a:p>
            <a:endParaRPr lang="en-US" smtClean="0"/>
          </a:p>
        </p:txBody>
      </p:sp>
      <p:pic>
        <p:nvPicPr>
          <p:cNvPr id="17413" name="Picture 1"/>
          <p:cNvPicPr>
            <a:picLocks noChangeAspect="1"/>
          </p:cNvPicPr>
          <p:nvPr/>
        </p:nvPicPr>
        <p:blipFill>
          <a:blip r:embed="rId3" cstate="print"/>
          <a:srcRect/>
          <a:stretch>
            <a:fillRect/>
          </a:stretch>
        </p:blipFill>
        <p:spPr bwMode="auto">
          <a:xfrm>
            <a:off x="533400" y="228600"/>
            <a:ext cx="8331200" cy="5638800"/>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5"/>
          <p:cNvSpPr>
            <a:spLocks noGrp="1"/>
          </p:cNvSpPr>
          <p:nvPr>
            <p:ph type="title"/>
          </p:nvPr>
        </p:nvSpPr>
        <p:spPr>
          <a:xfrm>
            <a:off x="762000" y="0"/>
            <a:ext cx="7924800" cy="1371600"/>
          </a:xfrm>
        </p:spPr>
        <p:txBody>
          <a:bodyPr/>
          <a:lstStyle/>
          <a:p>
            <a:r>
              <a:rPr lang="en-US" sz="3200" dirty="0" smtClean="0">
                <a:cs typeface="Arial" charset="0"/>
              </a:rPr>
              <a:t>Measure Applications Partnership</a:t>
            </a:r>
            <a:br>
              <a:rPr lang="en-US" sz="3200" dirty="0" smtClean="0">
                <a:cs typeface="Arial" charset="0"/>
              </a:rPr>
            </a:br>
            <a:r>
              <a:rPr lang="en-US" sz="3200" dirty="0" smtClean="0">
                <a:cs typeface="Arial" charset="0"/>
              </a:rPr>
              <a:t>Finalized Reports</a:t>
            </a:r>
          </a:p>
        </p:txBody>
      </p:sp>
      <p:graphicFrame>
        <p:nvGraphicFramePr>
          <p:cNvPr id="8" name="Content Placeholder 7"/>
          <p:cNvGraphicFramePr>
            <a:graphicFrameLocks noGrp="1"/>
          </p:cNvGraphicFramePr>
          <p:nvPr>
            <p:ph idx="1"/>
          </p:nvPr>
        </p:nvGraphicFramePr>
        <p:xfrm>
          <a:off x="0" y="1219200"/>
          <a:ext cx="8991600" cy="3926840"/>
        </p:xfrm>
        <a:graphic>
          <a:graphicData uri="http://schemas.openxmlformats.org/drawingml/2006/table">
            <a:tbl>
              <a:tblPr firstRow="1" bandRow="1">
                <a:tableStyleId>{21E4AEA4-8DFA-4A89-87EB-49C32662AFE0}</a:tableStyleId>
              </a:tblPr>
              <a:tblGrid>
                <a:gridCol w="7209481"/>
                <a:gridCol w="1782119"/>
              </a:tblGrid>
              <a:tr h="370840">
                <a:tc gridSpan="2">
                  <a:txBody>
                    <a:bodyPr/>
                    <a:lstStyle/>
                    <a:p>
                      <a:pPr algn="l"/>
                      <a:r>
                        <a:rPr lang="en-US" sz="1800" dirty="0" smtClean="0"/>
                        <a:t>Performance</a:t>
                      </a:r>
                      <a:r>
                        <a:rPr lang="en-US" sz="1800" baseline="0" dirty="0" smtClean="0"/>
                        <a:t> Measurement Coordination Strategies </a:t>
                      </a:r>
                      <a:endParaRPr lang="en-US" sz="1800" b="1" dirty="0"/>
                    </a:p>
                  </a:txBody>
                  <a:tcPr/>
                </a:tc>
                <a:tc hMerge="1">
                  <a:txBody>
                    <a:bodyPr/>
                    <a:lstStyle/>
                    <a:p>
                      <a:endParaRPr lang="en-US" dirty="0"/>
                    </a:p>
                  </a:txBody>
                  <a:tcPr/>
                </a:tc>
              </a:tr>
              <a:tr h="370840">
                <a:tc>
                  <a:txBody>
                    <a:bodyPr/>
                    <a:lstStyle/>
                    <a:p>
                      <a:r>
                        <a:rPr lang="en-US" sz="1400" dirty="0" smtClean="0"/>
                        <a:t>Coordination</a:t>
                      </a:r>
                      <a:r>
                        <a:rPr lang="en-US" sz="1400" baseline="0" dirty="0" smtClean="0"/>
                        <a:t> Strategy for Clinician Performance Measurement</a:t>
                      </a:r>
                      <a:endParaRPr lang="en-US" sz="1400" dirty="0"/>
                    </a:p>
                  </a:txBody>
                  <a:tcPr/>
                </a:tc>
                <a:tc rowSpan="3">
                  <a:txBody>
                    <a:bodyPr/>
                    <a:lstStyle/>
                    <a:p>
                      <a:r>
                        <a:rPr lang="en-US" sz="1400" baseline="0" dirty="0" smtClean="0"/>
                        <a:t>October 1, 2011</a:t>
                      </a:r>
                      <a:endParaRPr lang="en-US" sz="1400" dirty="0"/>
                    </a:p>
                  </a:txBody>
                  <a:tcPr anchor="ctr"/>
                </a:tc>
              </a:tr>
              <a:tr h="370840">
                <a:tc>
                  <a:txBody>
                    <a:bodyPr/>
                    <a:lstStyle/>
                    <a:p>
                      <a:r>
                        <a:rPr lang="en-US" sz="1400" dirty="0" smtClean="0"/>
                        <a:t>Readmissions</a:t>
                      </a:r>
                      <a:r>
                        <a:rPr lang="en-US" sz="1400" baseline="0" dirty="0" smtClean="0"/>
                        <a:t> and Healthcare-Acquired Conditions Performance Measurement Strategy Across Public and Private Payers</a:t>
                      </a:r>
                      <a:endParaRPr lang="en-US" sz="1400" dirty="0" smtClean="0"/>
                    </a:p>
                  </a:txBody>
                  <a:tcPr/>
                </a:tc>
                <a:tc vMerge="1">
                  <a:txBody>
                    <a:bodyPr/>
                    <a:lstStyle/>
                    <a:p>
                      <a:endParaRPr lang="en-US"/>
                    </a:p>
                  </a:txBody>
                  <a:tcPr/>
                </a:tc>
              </a:tr>
              <a:tr h="370840">
                <a:tc>
                  <a:txBody>
                    <a:bodyPr/>
                    <a:lstStyle/>
                    <a:p>
                      <a:r>
                        <a:rPr lang="en-US" sz="1400" dirty="0" smtClean="0"/>
                        <a:t>Strategic</a:t>
                      </a:r>
                      <a:r>
                        <a:rPr lang="en-US" sz="1400" baseline="0" dirty="0" smtClean="0"/>
                        <a:t> Approach to Performance Measurement  for Dual Eligible Beneficiaries Interim Report</a:t>
                      </a:r>
                      <a:endParaRPr lang="en-US" sz="1400" dirty="0"/>
                    </a:p>
                  </a:txBody>
                  <a:tcPr/>
                </a:tc>
                <a:tc vMerge="1">
                  <a:txBody>
                    <a:bodyPr/>
                    <a:lstStyle/>
                    <a:p>
                      <a:endParaRPr lang="en-US" dirty="0"/>
                    </a:p>
                  </a:txBody>
                  <a:tcPr/>
                </a:tc>
              </a:tr>
              <a:tr h="370840">
                <a:tc>
                  <a:txBody>
                    <a:bodyPr/>
                    <a:lstStyle/>
                    <a:p>
                      <a:r>
                        <a:rPr lang="en-US" sz="1400" b="1" dirty="0" smtClean="0"/>
                        <a:t>Performance Measurement Coordination</a:t>
                      </a:r>
                      <a:r>
                        <a:rPr lang="en-US" sz="1400" b="1" baseline="0" dirty="0" smtClean="0"/>
                        <a:t> Strategy for Post-Acute Care and Long-Term Care </a:t>
                      </a:r>
                      <a:endParaRPr lang="en-US" sz="1400" b="1" dirty="0"/>
                    </a:p>
                  </a:txBody>
                  <a:tcPr/>
                </a:tc>
                <a:tc>
                  <a:txBody>
                    <a:bodyPr/>
                    <a:lstStyle/>
                    <a:p>
                      <a:r>
                        <a:rPr lang="en-US" sz="1400" baseline="0" dirty="0" smtClean="0"/>
                        <a:t>February 1, 2012</a:t>
                      </a:r>
                      <a:endParaRPr lang="en-US" sz="1400" dirty="0"/>
                    </a:p>
                  </a:txBody>
                  <a:tcPr/>
                </a:tc>
              </a:tr>
              <a:tr h="370840">
                <a:tc>
                  <a:txBody>
                    <a:bodyPr/>
                    <a:lstStyle/>
                    <a:p>
                      <a:r>
                        <a:rPr lang="en-US" sz="1400" baseline="0" dirty="0" smtClean="0"/>
                        <a:t>Coordination Strategy for PPS-Exempt Cancer Hospital Performance Measurement</a:t>
                      </a:r>
                    </a:p>
                  </a:txBody>
                  <a:tcPr/>
                </a:tc>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February 1, 2012</a:t>
                      </a:r>
                      <a:endParaRPr lang="en-US" sz="1400" dirty="0" smtClean="0"/>
                    </a:p>
                    <a:p>
                      <a:endParaRPr lang="en-US" sz="1400" dirty="0"/>
                    </a:p>
                  </a:txBody>
                  <a:tcPr/>
                </a:tc>
              </a:tr>
              <a:tr h="370840">
                <a:tc>
                  <a:txBody>
                    <a:bodyPr/>
                    <a:lstStyle/>
                    <a:p>
                      <a:r>
                        <a:rPr lang="en-US" sz="1400" b="0" dirty="0" smtClean="0"/>
                        <a:t>Coordination Strategy</a:t>
                      </a:r>
                      <a:r>
                        <a:rPr lang="en-US" sz="1400" b="0" baseline="0" dirty="0" smtClean="0"/>
                        <a:t> for Hospice Performance Measurement </a:t>
                      </a:r>
                      <a:endParaRPr lang="en-US" sz="1400" b="0" dirty="0"/>
                    </a:p>
                  </a:txBody>
                  <a:tcPr/>
                </a:tc>
                <a:tc vMerge="1">
                  <a:txBody>
                    <a:bodyPr/>
                    <a:lstStyle/>
                    <a:p>
                      <a:endParaRPr lang="en-US" sz="1400" dirty="0"/>
                    </a:p>
                  </a:txBody>
                  <a:tcPr/>
                </a:tc>
              </a:tr>
              <a:tr h="370840">
                <a:tc>
                  <a:txBody>
                    <a:bodyPr/>
                    <a:lstStyle/>
                    <a:p>
                      <a:r>
                        <a:rPr lang="en-US" sz="1400" dirty="0" smtClean="0"/>
                        <a:t>Strategic</a:t>
                      </a:r>
                      <a:r>
                        <a:rPr lang="en-US" sz="1400" baseline="0" dirty="0" smtClean="0"/>
                        <a:t> Approach to Performance Measurement for Dual Eligible Beneficiaries Final  Report</a:t>
                      </a:r>
                      <a:endParaRPr lang="en-US" sz="1400" dirty="0"/>
                    </a:p>
                  </a:txBody>
                  <a:tcPr/>
                </a:tc>
                <a:tc vMerge="1">
                  <a:txBody>
                    <a:bodyPr/>
                    <a:lstStyle/>
                    <a:p>
                      <a:endParaRPr lang="en-US" sz="1400" dirty="0"/>
                    </a:p>
                  </a:txBody>
                  <a:tcPr/>
                </a:tc>
              </a:tr>
              <a:tr h="370840">
                <a:tc>
                  <a:txBody>
                    <a:bodyPr/>
                    <a:lstStyle/>
                    <a:p>
                      <a:r>
                        <a:rPr lang="en-US" sz="1400" i="1" kern="1200" dirty="0" smtClean="0">
                          <a:solidFill>
                            <a:schemeClr val="dk1"/>
                          </a:solidFill>
                          <a:effectLst/>
                          <a:latin typeface="+mn-lt"/>
                          <a:ea typeface="+mn-ea"/>
                          <a:cs typeface="+mn-cs"/>
                        </a:rPr>
                        <a:t>Outline of Approach to MAP Strategic Plan </a:t>
                      </a:r>
                      <a:endParaRPr lang="en-US" sz="1400" i="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June 1, 2012</a:t>
                      </a:r>
                      <a:endParaRPr lang="en-US" sz="1400" dirty="0" smtClean="0"/>
                    </a:p>
                  </a:txBody>
                  <a:tcPr/>
                </a:tc>
              </a:tr>
            </a:tbl>
          </a:graphicData>
        </a:graphic>
      </p:graphicFrame>
      <p:graphicFrame>
        <p:nvGraphicFramePr>
          <p:cNvPr id="11" name="Table 10"/>
          <p:cNvGraphicFramePr>
            <a:graphicFrameLocks noGrp="1"/>
          </p:cNvGraphicFramePr>
          <p:nvPr/>
        </p:nvGraphicFramePr>
        <p:xfrm>
          <a:off x="76200" y="5211763"/>
          <a:ext cx="8991600" cy="756920"/>
        </p:xfrm>
        <a:graphic>
          <a:graphicData uri="http://schemas.openxmlformats.org/drawingml/2006/table">
            <a:tbl>
              <a:tblPr firstRow="1" bandRow="1">
                <a:tableStyleId>{21E4AEA4-8DFA-4A89-87EB-49C32662AFE0}</a:tableStyleId>
              </a:tblPr>
              <a:tblGrid>
                <a:gridCol w="7203895"/>
                <a:gridCol w="1787705"/>
              </a:tblGrid>
              <a:tr h="294640">
                <a:tc gridSpan="2">
                  <a:txBody>
                    <a:bodyPr/>
                    <a:lstStyle/>
                    <a:p>
                      <a:r>
                        <a:rPr lang="en-US" dirty="0" smtClean="0"/>
                        <a:t>Annual Pre-rulemaking Input to HHS</a:t>
                      </a:r>
                      <a:endParaRPr lang="en-US" dirty="0"/>
                    </a:p>
                  </a:txBody>
                  <a:tcPr/>
                </a:tc>
                <a:tc hMerge="1">
                  <a:txBody>
                    <a:bodyPr/>
                    <a:lstStyle/>
                    <a:p>
                      <a:endParaRPr lang="en-US" dirty="0"/>
                    </a:p>
                  </a:txBody>
                  <a:tcPr/>
                </a:tc>
              </a:tr>
              <a:tr h="391160">
                <a:tc>
                  <a:txBody>
                    <a:bodyPr/>
                    <a:lstStyle/>
                    <a:p>
                      <a:pPr algn="l"/>
                      <a:r>
                        <a:rPr lang="en-US" sz="1400" dirty="0" smtClean="0"/>
                        <a:t>MAP Pre-Rulemaking</a:t>
                      </a:r>
                      <a:r>
                        <a:rPr lang="en-US" sz="1400" baseline="0" dirty="0" smtClean="0"/>
                        <a:t> Report</a:t>
                      </a:r>
                      <a:endParaRPr lang="en-US" sz="1400" dirty="0"/>
                    </a:p>
                  </a:txBody>
                  <a:tcPr/>
                </a:tc>
                <a:tc>
                  <a:txBody>
                    <a:bodyPr/>
                    <a:lstStyle/>
                    <a:p>
                      <a:pPr algn="ctr"/>
                      <a:r>
                        <a:rPr lang="en-US" sz="1400" kern="1200" baseline="0" dirty="0" smtClean="0"/>
                        <a:t>February 1, 2012</a:t>
                      </a:r>
                      <a:endParaRPr lang="en-US" sz="1400" kern="1200" baseline="0" dirty="0">
                        <a:solidFill>
                          <a:schemeClr val="dk1"/>
                        </a:solidFill>
                        <a:latin typeface="+mn-lt"/>
                        <a:ea typeface="+mn-ea"/>
                        <a:cs typeface="+mn-cs"/>
                      </a:endParaRPr>
                    </a:p>
                  </a:txBody>
                  <a:tcPr/>
                </a:tc>
              </a:tr>
            </a:tbl>
          </a:graphicData>
        </a:graphic>
      </p:graphicFrame>
      <p:sp>
        <p:nvSpPr>
          <p:cNvPr id="18472" name="TextBox 4"/>
          <p:cNvSpPr txBox="1">
            <a:spLocks noChangeArrowheads="1"/>
          </p:cNvSpPr>
          <p:nvPr/>
        </p:nvSpPr>
        <p:spPr bwMode="auto">
          <a:xfrm>
            <a:off x="457200" y="6324600"/>
            <a:ext cx="8458200" cy="276225"/>
          </a:xfrm>
          <a:prstGeom prst="rect">
            <a:avLst/>
          </a:prstGeom>
          <a:noFill/>
          <a:ln w="9525">
            <a:noFill/>
            <a:miter lim="800000"/>
            <a:headEnd/>
            <a:tailEnd/>
          </a:ln>
        </p:spPr>
        <p:txBody>
          <a:bodyPr>
            <a:spAutoFit/>
          </a:bodyPr>
          <a:lstStyle/>
          <a:p>
            <a:pPr algn="ctr"/>
            <a:r>
              <a:rPr lang="en-US" sz="1200" dirty="0">
                <a:solidFill>
                  <a:srgbClr val="415462"/>
                </a:solidFill>
              </a:rPr>
              <a:t>	Reports can be found at this link on the </a:t>
            </a:r>
            <a:r>
              <a:rPr lang="en-US" sz="1200" dirty="0">
                <a:solidFill>
                  <a:srgbClr val="415462"/>
                </a:solidFill>
                <a:hlinkClick r:id="rId2"/>
              </a:rPr>
              <a:t>NQF website</a:t>
            </a:r>
            <a:endParaRPr lang="en-US" sz="1200" dirty="0">
              <a:solidFill>
                <a:srgbClr val="415462"/>
              </a:solidFill>
            </a:endParaRPr>
          </a:p>
        </p:txBody>
      </p:sp>
    </p:spTree>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smtClean="0">
                <a:solidFill>
                  <a:schemeClr val="bg1"/>
                </a:solidFill>
                <a:cs typeface="Arial" charset="0"/>
              </a:rPr>
              <a:t>MAP</a:t>
            </a:r>
            <a:r>
              <a:rPr lang="en-US" sz="3200" smtClean="0">
                <a:solidFill>
                  <a:schemeClr val="bg1"/>
                </a:solidFill>
                <a:cs typeface="Arial" charset="0"/>
              </a:rPr>
              <a:t> </a:t>
            </a:r>
            <a:r>
              <a:rPr lang="en-US" smtClean="0">
                <a:solidFill>
                  <a:schemeClr val="bg1"/>
                </a:solidFill>
                <a:cs typeface="Arial" charset="0"/>
              </a:rPr>
              <a:t>Measure</a:t>
            </a:r>
            <a:r>
              <a:rPr lang="en-US" sz="3200" smtClean="0">
                <a:solidFill>
                  <a:schemeClr val="bg1"/>
                </a:solidFill>
                <a:cs typeface="Arial" charset="0"/>
              </a:rPr>
              <a:t> </a:t>
            </a:r>
            <a:r>
              <a:rPr lang="en-US" smtClean="0">
                <a:solidFill>
                  <a:schemeClr val="bg1"/>
                </a:solidFill>
                <a:cs typeface="Arial" charset="0"/>
              </a:rPr>
              <a:t>Selection</a:t>
            </a:r>
            <a:r>
              <a:rPr lang="en-US" sz="3200" smtClean="0">
                <a:solidFill>
                  <a:schemeClr val="bg1"/>
                </a:solidFill>
                <a:cs typeface="Arial" charset="0"/>
              </a:rPr>
              <a:t> </a:t>
            </a:r>
            <a:r>
              <a:rPr lang="en-US" smtClean="0">
                <a:solidFill>
                  <a:schemeClr val="bg1"/>
                </a:solidFill>
                <a:cs typeface="Arial" charset="0"/>
              </a:rPr>
              <a:t>Criteria</a:t>
            </a:r>
            <a:endParaRPr lang="en-US" sz="3200" smtClean="0">
              <a:solidFill>
                <a:schemeClr val="bg1"/>
              </a:solidFill>
              <a:cs typeface="Arial" charset="0"/>
            </a:endParaRPr>
          </a:p>
        </p:txBody>
      </p:sp>
      <p:sp>
        <p:nvSpPr>
          <p:cNvPr id="3" name="Content Placeholder 2"/>
          <p:cNvSpPr>
            <a:spLocks noGrp="1"/>
          </p:cNvSpPr>
          <p:nvPr>
            <p:ph idx="1"/>
          </p:nvPr>
        </p:nvSpPr>
        <p:spPr/>
        <p:txBody>
          <a:bodyPr>
            <a:noAutofit/>
          </a:bodyPr>
          <a:lstStyle/>
          <a:p>
            <a:pPr marL="457200" indent="-457200">
              <a:buFont typeface="+mj-lt"/>
              <a:buAutoNum type="arabicPeriod"/>
              <a:defRPr/>
            </a:pPr>
            <a:r>
              <a:rPr lang="en-US" sz="1800" dirty="0" smtClean="0">
                <a:cs typeface="Arial" pitchFamily="34" charset="0"/>
              </a:rPr>
              <a:t>Measures </a:t>
            </a:r>
            <a:r>
              <a:rPr lang="en-US" sz="1800" dirty="0">
                <a:cs typeface="Arial" pitchFamily="34" charset="0"/>
              </a:rPr>
              <a:t>are NQF-endorsed or meet the </a:t>
            </a:r>
            <a:r>
              <a:rPr lang="en-US" sz="1800" dirty="0" smtClean="0">
                <a:cs typeface="Arial" pitchFamily="34" charset="0"/>
              </a:rPr>
              <a:t>requirements </a:t>
            </a:r>
            <a:r>
              <a:rPr lang="en-US" sz="1800" dirty="0">
                <a:cs typeface="Arial" pitchFamily="34" charset="0"/>
              </a:rPr>
              <a:t>for expedited review </a:t>
            </a:r>
          </a:p>
          <a:p>
            <a:pPr marL="457200" indent="-457200">
              <a:buFont typeface="+mj-lt"/>
              <a:buAutoNum type="arabicPeriod"/>
              <a:defRPr/>
            </a:pPr>
            <a:r>
              <a:rPr lang="en-US" sz="1800" dirty="0" smtClean="0">
                <a:cs typeface="Arial" pitchFamily="34" charset="0"/>
              </a:rPr>
              <a:t>Adequately addresses each of the National Quality Strategy (NQS) priorities </a:t>
            </a:r>
          </a:p>
          <a:p>
            <a:pPr marL="457200" indent="-457200">
              <a:buFont typeface="+mj-lt"/>
              <a:buAutoNum type="arabicPeriod"/>
              <a:defRPr/>
            </a:pPr>
            <a:r>
              <a:rPr lang="en-US" sz="1800" dirty="0" smtClean="0">
                <a:cs typeface="Arial" pitchFamily="34" charset="0"/>
              </a:rPr>
              <a:t>Adequately </a:t>
            </a:r>
            <a:r>
              <a:rPr lang="en-US" sz="1800" dirty="0">
                <a:cs typeface="Arial" pitchFamily="34" charset="0"/>
              </a:rPr>
              <a:t>addresses high-impact conditions relevant to the program’s intended population(s</a:t>
            </a:r>
            <a:r>
              <a:rPr lang="en-US" sz="1800" dirty="0" smtClean="0">
                <a:cs typeface="Arial" pitchFamily="34" charset="0"/>
              </a:rPr>
              <a:t>) </a:t>
            </a:r>
          </a:p>
          <a:p>
            <a:pPr marL="457200" indent="-457200">
              <a:buFont typeface="+mj-lt"/>
              <a:buAutoNum type="arabicPeriod"/>
              <a:defRPr/>
            </a:pPr>
            <a:r>
              <a:rPr lang="en-US" sz="1800" dirty="0" smtClean="0">
                <a:cs typeface="Arial" pitchFamily="34" charset="0"/>
              </a:rPr>
              <a:t>Promotes alignment </a:t>
            </a:r>
            <a:r>
              <a:rPr lang="en-US" sz="1800" dirty="0">
                <a:cs typeface="Arial" pitchFamily="34" charset="0"/>
              </a:rPr>
              <a:t>with specific program attributes, as well as alignment across </a:t>
            </a:r>
            <a:r>
              <a:rPr lang="en-US" sz="1800" dirty="0" smtClean="0">
                <a:cs typeface="Arial" pitchFamily="34" charset="0"/>
              </a:rPr>
              <a:t>programs</a:t>
            </a:r>
          </a:p>
          <a:p>
            <a:pPr marL="457200" indent="-457200">
              <a:buFont typeface="+mj-lt"/>
              <a:buAutoNum type="arabicPeriod" startAt="5"/>
              <a:defRPr/>
            </a:pPr>
            <a:r>
              <a:rPr lang="en-US" sz="1800" dirty="0">
                <a:cs typeface="Arial" pitchFamily="34" charset="0"/>
              </a:rPr>
              <a:t>Includes an appropriate mix of measure types</a:t>
            </a:r>
          </a:p>
          <a:p>
            <a:pPr marL="457200" indent="-457200">
              <a:buFont typeface="+mj-lt"/>
              <a:buAutoNum type="arabicPeriod" startAt="5"/>
              <a:defRPr/>
            </a:pPr>
            <a:r>
              <a:rPr lang="en-US" sz="1800" dirty="0">
                <a:cs typeface="Arial" pitchFamily="34" charset="0"/>
              </a:rPr>
              <a:t>Enables measurement across the person-centered episode of care </a:t>
            </a:r>
          </a:p>
          <a:p>
            <a:pPr marL="457200" indent="-457200">
              <a:buFont typeface="+mj-lt"/>
              <a:buAutoNum type="arabicPeriod" startAt="5"/>
              <a:defRPr/>
            </a:pPr>
            <a:r>
              <a:rPr lang="en-US" sz="1800" dirty="0">
                <a:cs typeface="Arial" pitchFamily="34" charset="0"/>
              </a:rPr>
              <a:t>Includes considerations for healthcare disparities </a:t>
            </a:r>
          </a:p>
          <a:p>
            <a:pPr marL="457200" indent="-457200">
              <a:buFont typeface="+mj-lt"/>
              <a:buAutoNum type="arabicPeriod" startAt="5"/>
              <a:defRPr/>
            </a:pPr>
            <a:r>
              <a:rPr lang="en-US" sz="1800" dirty="0">
                <a:cs typeface="Arial" pitchFamily="34" charset="0"/>
              </a:rPr>
              <a:t>Promotes </a:t>
            </a:r>
            <a:r>
              <a:rPr lang="en-US" sz="1800" dirty="0" smtClean="0">
                <a:cs typeface="Arial" pitchFamily="34" charset="0"/>
              </a:rPr>
              <a:t>parsimony</a:t>
            </a:r>
            <a:endParaRPr lang="en-US" sz="1800" dirty="0">
              <a:cs typeface="Arial" pitchFamily="34" charset="0"/>
            </a:endParaRPr>
          </a:p>
          <a:p>
            <a:pPr marL="457200" indent="-457200">
              <a:buFont typeface="+mj-lt"/>
              <a:buAutoNum type="arabicPeriod"/>
              <a:defRPr/>
            </a:pPr>
            <a:endParaRPr lang="en-US" sz="1950" dirty="0">
              <a:cs typeface="Arial" pitchFamily="34" charset="0"/>
            </a:endParaRPr>
          </a:p>
          <a:p>
            <a:pPr marL="457200" indent="-457200">
              <a:buFont typeface="+mj-lt"/>
              <a:buAutoNum type="arabicPeriod"/>
              <a:defRPr/>
            </a:pPr>
            <a:endParaRPr lang="en-US" sz="1950" dirty="0">
              <a:cs typeface="Arial" pitchFamily="34" charset="0"/>
            </a:endParaRPr>
          </a:p>
          <a:p>
            <a:pPr marL="457200" indent="-457200">
              <a:buFont typeface="+mj-lt"/>
              <a:buAutoNum type="arabicPeriod"/>
              <a:defRPr/>
            </a:pPr>
            <a:endParaRPr lang="en-US" sz="1950" dirty="0" smtClean="0">
              <a:cs typeface="Arial" pitchFamily="34" charset="0"/>
            </a:endParaRPr>
          </a:p>
          <a:p>
            <a:pPr marL="66993">
              <a:defRPr/>
            </a:pPr>
            <a:endParaRPr lang="en-US" sz="1950" dirty="0">
              <a:cs typeface="Arial" pitchFamily="34" charset="0"/>
            </a:endParaRPr>
          </a:p>
        </p:txBody>
      </p:sp>
    </p:spTree>
  </p:cSld>
  <p:clrMapOvr>
    <a:masterClrMapping/>
  </p:clrMapOvr>
  <p:transition spd="med">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
            <a:ext cx="7924800" cy="609600"/>
          </a:xfrm>
        </p:spPr>
        <p:txBody>
          <a:bodyPr>
            <a:normAutofit fontScale="90000"/>
          </a:bodyPr>
          <a:lstStyle/>
          <a:p>
            <a:pPr>
              <a:defRPr/>
            </a:pPr>
            <a:r>
              <a:rPr lang="en-US" sz="3200" dirty="0"/>
              <a:t>PAC/LTC Measure Alignment Considerations</a:t>
            </a:r>
          </a:p>
        </p:txBody>
      </p:sp>
      <p:sp>
        <p:nvSpPr>
          <p:cNvPr id="20483" name="Content Placeholder 2"/>
          <p:cNvSpPr>
            <a:spLocks noGrp="1"/>
          </p:cNvSpPr>
          <p:nvPr>
            <p:ph idx="1"/>
          </p:nvPr>
        </p:nvSpPr>
        <p:spPr>
          <a:xfrm>
            <a:off x="685800" y="2286000"/>
            <a:ext cx="7924800" cy="3916363"/>
          </a:xfrm>
        </p:spPr>
        <p:txBody>
          <a:bodyPr/>
          <a:lstStyle/>
          <a:p>
            <a:r>
              <a:rPr lang="en-US" sz="2000" smtClean="0"/>
              <a:t>Distinct types of care and levels of care across post-acute care and long-term care settings</a:t>
            </a:r>
          </a:p>
          <a:p>
            <a:r>
              <a:rPr lang="en-US" sz="2000" smtClean="0"/>
              <a:t>Multiple provider types with varying payment structures (particularly differing requirements between Medicare and Medicaid)</a:t>
            </a:r>
          </a:p>
          <a:p>
            <a:r>
              <a:rPr lang="en-US" sz="2000" smtClean="0"/>
              <a:t>Similar measure concepts should be standardized across settings; however, additional measures should address the unique qualities of each setting</a:t>
            </a:r>
          </a:p>
          <a:p>
            <a:r>
              <a:rPr lang="en-US" sz="2000" smtClean="0"/>
              <a:t>Use of multiple assessment tools to capture similar information</a:t>
            </a:r>
          </a:p>
          <a:p>
            <a:endParaRPr lang="en-US" smtClean="0"/>
          </a:p>
        </p:txBody>
      </p:sp>
      <p:sp>
        <p:nvSpPr>
          <p:cNvPr id="6" name="Text Placeholder 5"/>
          <p:cNvSpPr>
            <a:spLocks noGrp="1"/>
          </p:cNvSpPr>
          <p:nvPr>
            <p:ph type="body" sz="quarter" idx="13"/>
          </p:nvPr>
        </p:nvSpPr>
        <p:spPr>
          <a:xfrm>
            <a:off x="762000" y="1600200"/>
            <a:ext cx="7924800" cy="685800"/>
          </a:xfrm>
        </p:spPr>
        <p:txBody>
          <a:bodyPr>
            <a:normAutofit fontScale="85000" lnSpcReduction="20000"/>
          </a:bodyPr>
          <a:lstStyle/>
          <a:p>
            <a:pPr>
              <a:defRPr/>
            </a:pPr>
            <a:r>
              <a:rPr lang="en-US" dirty="0" smtClean="0"/>
              <a:t>Need to balance customizing measures for each setting with alignment across settings:</a:t>
            </a:r>
            <a:endParaRPr lang="en-US" dirty="0"/>
          </a:p>
        </p:txBody>
      </p:sp>
    </p:spTree>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762000" y="228600"/>
            <a:ext cx="7924800" cy="1143000"/>
          </a:xfrm>
        </p:spPr>
        <p:txBody>
          <a:bodyPr/>
          <a:lstStyle/>
          <a:p>
            <a:r>
              <a:rPr lang="en-US" sz="3200" dirty="0" smtClean="0"/>
              <a:t>PAC/LTC High-Leverage Opportunities and Core Measure Concepts</a:t>
            </a:r>
          </a:p>
        </p:txBody>
      </p:sp>
      <p:graphicFrame>
        <p:nvGraphicFramePr>
          <p:cNvPr id="7" name="Content Placeholder 6"/>
          <p:cNvGraphicFramePr>
            <a:graphicFrameLocks noGrp="1"/>
          </p:cNvGraphicFramePr>
          <p:nvPr>
            <p:ph idx="1"/>
          </p:nvPr>
        </p:nvGraphicFramePr>
        <p:xfrm>
          <a:off x="762000" y="1981200"/>
          <a:ext cx="7924800" cy="3479800"/>
        </p:xfrm>
        <a:graphic>
          <a:graphicData uri="http://schemas.openxmlformats.org/drawingml/2006/table">
            <a:tbl>
              <a:tblPr firstRow="1" bandRow="1">
                <a:tableStyleId>{21E4AEA4-8DFA-4A89-87EB-49C32662AFE0}</a:tableStyleId>
              </a:tblPr>
              <a:tblGrid>
                <a:gridCol w="3962400"/>
                <a:gridCol w="3962400"/>
              </a:tblGrid>
              <a:tr h="370840">
                <a:tc>
                  <a:txBody>
                    <a:bodyPr/>
                    <a:lstStyle/>
                    <a:p>
                      <a:r>
                        <a:rPr lang="en-US" sz="1200" dirty="0" smtClean="0"/>
                        <a:t>Highest-Leverage</a:t>
                      </a:r>
                      <a:r>
                        <a:rPr lang="en-US" sz="1200" baseline="0" dirty="0" smtClean="0"/>
                        <a:t> Areas for Performance Measurement </a:t>
                      </a:r>
                      <a:endParaRPr lang="en-US" sz="1200" dirty="0"/>
                    </a:p>
                  </a:txBody>
                  <a:tcPr/>
                </a:tc>
                <a:tc>
                  <a:txBody>
                    <a:bodyPr/>
                    <a:lstStyle/>
                    <a:p>
                      <a:r>
                        <a:rPr lang="en-US" sz="1200" dirty="0" smtClean="0"/>
                        <a:t>Core Measure Concepts </a:t>
                      </a:r>
                      <a:endParaRPr lang="en-US" sz="1200" dirty="0"/>
                    </a:p>
                  </a:txBody>
                  <a:tcPr/>
                </a:tc>
              </a:tr>
              <a:tr h="370840">
                <a:tc>
                  <a:txBody>
                    <a:bodyPr/>
                    <a:lstStyle/>
                    <a:p>
                      <a:r>
                        <a:rPr lang="en-US" sz="1200" b="1" dirty="0" smtClean="0"/>
                        <a:t>Function </a:t>
                      </a:r>
                      <a:endParaRPr lang="en-US" sz="1200" b="1" dirty="0"/>
                    </a:p>
                  </a:txBody>
                  <a:tcPr/>
                </a:tc>
                <a:tc>
                  <a:txBody>
                    <a:bodyPr/>
                    <a:lstStyle/>
                    <a:p>
                      <a:pPr marL="171450" indent="-171450">
                        <a:buFont typeface="Arial" pitchFamily="34" charset="0"/>
                        <a:buChar char="•"/>
                      </a:pPr>
                      <a:r>
                        <a:rPr lang="en-US" sz="1200" b="1" dirty="0" smtClean="0"/>
                        <a:t>Functional and cognitive status assessment</a:t>
                      </a:r>
                      <a:r>
                        <a:rPr lang="en-US" sz="1200" b="1" baseline="0" dirty="0" smtClean="0"/>
                        <a:t> </a:t>
                      </a:r>
                    </a:p>
                    <a:p>
                      <a:pPr marL="171450" indent="-171450">
                        <a:buFont typeface="Arial" pitchFamily="34" charset="0"/>
                        <a:buChar char="•"/>
                      </a:pPr>
                      <a:r>
                        <a:rPr lang="en-US" sz="1200" b="1" baseline="0" dirty="0" smtClean="0"/>
                        <a:t>Mental health </a:t>
                      </a:r>
                      <a:endParaRPr lang="en-US" sz="1200" b="1" dirty="0"/>
                    </a:p>
                  </a:txBody>
                  <a:tcPr/>
                </a:tc>
              </a:tr>
              <a:tr h="370840">
                <a:tc>
                  <a:txBody>
                    <a:bodyPr/>
                    <a:lstStyle/>
                    <a:p>
                      <a:r>
                        <a:rPr lang="en-US" sz="1200" b="1" dirty="0" smtClean="0"/>
                        <a:t>Goal Attainment </a:t>
                      </a:r>
                      <a:endParaRPr lang="en-US" sz="1200" b="1" dirty="0"/>
                    </a:p>
                  </a:txBody>
                  <a:tcPr/>
                </a:tc>
                <a:tc>
                  <a:txBody>
                    <a:bodyPr/>
                    <a:lstStyle/>
                    <a:p>
                      <a:pPr marL="171450" indent="-171450">
                        <a:buFont typeface="Arial" pitchFamily="34" charset="0"/>
                        <a:buChar char="•"/>
                      </a:pPr>
                      <a:r>
                        <a:rPr lang="en-US" sz="1200" b="1" dirty="0" smtClean="0"/>
                        <a:t>Establishment of patient/family/caregiver goals</a:t>
                      </a:r>
                    </a:p>
                    <a:p>
                      <a:pPr marL="171450" indent="-171450">
                        <a:buFont typeface="Arial" pitchFamily="34" charset="0"/>
                        <a:buChar char="•"/>
                      </a:pPr>
                      <a:r>
                        <a:rPr lang="en-US" sz="1200" b="1" dirty="0" smtClean="0"/>
                        <a:t>Advanced care planning and treatment</a:t>
                      </a:r>
                      <a:r>
                        <a:rPr lang="en-US" sz="1200" b="1" baseline="0" dirty="0" smtClean="0"/>
                        <a:t> </a:t>
                      </a:r>
                      <a:endParaRPr lang="en-US" sz="1200" b="1" dirty="0"/>
                    </a:p>
                  </a:txBody>
                  <a:tcPr/>
                </a:tc>
              </a:tr>
              <a:tr h="370840">
                <a:tc>
                  <a:txBody>
                    <a:bodyPr/>
                    <a:lstStyle/>
                    <a:p>
                      <a:r>
                        <a:rPr lang="en-US" sz="1200" b="1" dirty="0" smtClean="0"/>
                        <a:t>Patient Engagement </a:t>
                      </a:r>
                      <a:endParaRPr lang="en-US" sz="1200" b="1" dirty="0"/>
                    </a:p>
                  </a:txBody>
                  <a:tcPr/>
                </a:tc>
                <a:tc>
                  <a:txBody>
                    <a:bodyPr/>
                    <a:lstStyle/>
                    <a:p>
                      <a:pPr marL="171450" indent="-171450">
                        <a:buFont typeface="Arial" pitchFamily="34" charset="0"/>
                        <a:buChar char="•"/>
                      </a:pPr>
                      <a:r>
                        <a:rPr lang="en-US" sz="1200" b="1" dirty="0" smtClean="0"/>
                        <a:t>Experience of care </a:t>
                      </a:r>
                    </a:p>
                    <a:p>
                      <a:pPr marL="171450" indent="-171450">
                        <a:buFont typeface="Arial" pitchFamily="34" charset="0"/>
                        <a:buChar char="•"/>
                      </a:pPr>
                      <a:r>
                        <a:rPr lang="en-US" sz="1200" b="1" dirty="0" smtClean="0"/>
                        <a:t>Shared decision-making</a:t>
                      </a:r>
                      <a:endParaRPr lang="en-US" sz="1200" b="1" dirty="0"/>
                    </a:p>
                  </a:txBody>
                  <a:tcPr/>
                </a:tc>
              </a:tr>
              <a:tr h="370840">
                <a:tc>
                  <a:txBody>
                    <a:bodyPr/>
                    <a:lstStyle/>
                    <a:p>
                      <a:r>
                        <a:rPr lang="en-US" sz="1200" b="1" dirty="0" smtClean="0"/>
                        <a:t>Care Coordination </a:t>
                      </a:r>
                      <a:endParaRPr lang="en-US" sz="1200" b="1" dirty="0"/>
                    </a:p>
                  </a:txBody>
                  <a:tcPr/>
                </a:tc>
                <a:tc>
                  <a:txBody>
                    <a:bodyPr/>
                    <a:lstStyle/>
                    <a:p>
                      <a:pPr marL="171450" indent="-171450">
                        <a:buFont typeface="Arial" pitchFamily="34" charset="0"/>
                        <a:buChar char="•"/>
                      </a:pPr>
                      <a:r>
                        <a:rPr lang="en-US" sz="1200" b="1" dirty="0" smtClean="0"/>
                        <a:t>Transition planning </a:t>
                      </a:r>
                      <a:endParaRPr lang="en-US" sz="1200" b="1" dirty="0"/>
                    </a:p>
                  </a:txBody>
                  <a:tcPr/>
                </a:tc>
              </a:tr>
              <a:tr h="370840">
                <a:tc>
                  <a:txBody>
                    <a:bodyPr/>
                    <a:lstStyle/>
                    <a:p>
                      <a:r>
                        <a:rPr lang="en-US" sz="1200" b="1" dirty="0" smtClean="0"/>
                        <a:t>Safety </a:t>
                      </a:r>
                      <a:endParaRPr lang="en-US" sz="1200" b="1" dirty="0"/>
                    </a:p>
                  </a:txBody>
                  <a:tcPr/>
                </a:tc>
                <a:tc>
                  <a:txBody>
                    <a:bodyPr/>
                    <a:lstStyle/>
                    <a:p>
                      <a:pPr marL="171450" indent="-171450">
                        <a:buFont typeface="Arial" pitchFamily="34" charset="0"/>
                        <a:buChar char="•"/>
                      </a:pPr>
                      <a:r>
                        <a:rPr lang="en-US" sz="1200" b="1" dirty="0" smtClean="0"/>
                        <a:t>Falls</a:t>
                      </a:r>
                    </a:p>
                    <a:p>
                      <a:pPr marL="171450" indent="-171450">
                        <a:buFont typeface="Arial" pitchFamily="34" charset="0"/>
                        <a:buChar char="•"/>
                      </a:pPr>
                      <a:r>
                        <a:rPr lang="en-US" sz="1200" b="1" dirty="0" smtClean="0"/>
                        <a:t>Pressure ulcers</a:t>
                      </a:r>
                    </a:p>
                    <a:p>
                      <a:pPr marL="171450" indent="-171450">
                        <a:buFont typeface="Arial" pitchFamily="34" charset="0"/>
                        <a:buChar char="•"/>
                      </a:pPr>
                      <a:r>
                        <a:rPr lang="en-US" sz="1200" b="1" dirty="0" smtClean="0"/>
                        <a:t>Adverse</a:t>
                      </a:r>
                      <a:r>
                        <a:rPr lang="en-US" sz="1200" b="1" baseline="0" dirty="0" smtClean="0"/>
                        <a:t> drug events </a:t>
                      </a:r>
                      <a:endParaRPr lang="en-US" sz="1200" b="1" dirty="0"/>
                    </a:p>
                  </a:txBody>
                  <a:tcPr/>
                </a:tc>
              </a:tr>
              <a:tr h="370840">
                <a:tc>
                  <a:txBody>
                    <a:bodyPr/>
                    <a:lstStyle/>
                    <a:p>
                      <a:r>
                        <a:rPr lang="en-US" sz="1200" b="1" dirty="0" smtClean="0"/>
                        <a:t>Cost/Access </a:t>
                      </a:r>
                      <a:endParaRPr lang="en-US" sz="1200" b="1" dirty="0"/>
                    </a:p>
                  </a:txBody>
                  <a:tcPr/>
                </a:tc>
                <a:tc>
                  <a:txBody>
                    <a:bodyPr/>
                    <a:lstStyle/>
                    <a:p>
                      <a:pPr marL="171450" indent="-171450">
                        <a:buFont typeface="Arial" pitchFamily="34" charset="0"/>
                        <a:buChar char="•"/>
                      </a:pPr>
                      <a:r>
                        <a:rPr lang="en-US" sz="1200" b="1" dirty="0" smtClean="0"/>
                        <a:t>Inappropriate medicine use</a:t>
                      </a:r>
                    </a:p>
                    <a:p>
                      <a:pPr marL="171450" indent="-171450">
                        <a:buFont typeface="Arial" pitchFamily="34" charset="0"/>
                        <a:buChar char="•"/>
                      </a:pPr>
                      <a:r>
                        <a:rPr lang="en-US" sz="1200" b="1" dirty="0" smtClean="0"/>
                        <a:t>Infection rates </a:t>
                      </a:r>
                    </a:p>
                    <a:p>
                      <a:pPr marL="171450" indent="-171450">
                        <a:buFont typeface="Arial" pitchFamily="34" charset="0"/>
                        <a:buChar char="•"/>
                      </a:pPr>
                      <a:r>
                        <a:rPr lang="en-US" sz="1200" b="1" dirty="0" smtClean="0"/>
                        <a:t>Avoidable admissions</a:t>
                      </a:r>
                      <a:r>
                        <a:rPr lang="en-US" sz="1200" b="1" baseline="0" dirty="0" smtClean="0"/>
                        <a:t> </a:t>
                      </a:r>
                      <a:endParaRPr lang="en-US" sz="1200" b="1" dirty="0"/>
                    </a:p>
                  </a:txBody>
                  <a:tcPr/>
                </a:tc>
              </a:tr>
            </a:tbl>
          </a:graphicData>
        </a:graphic>
      </p:graphicFrame>
    </p:spTree>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762000" y="457200"/>
            <a:ext cx="7924800" cy="533400"/>
          </a:xfrm>
        </p:spPr>
        <p:txBody>
          <a:bodyPr/>
          <a:lstStyle/>
          <a:p>
            <a:r>
              <a:rPr lang="en-US" sz="3200" smtClean="0"/>
              <a:t>PAC/LTC Priority Measure Gaps</a:t>
            </a:r>
          </a:p>
        </p:txBody>
      </p:sp>
      <p:sp>
        <p:nvSpPr>
          <p:cNvPr id="22531" name="Content Placeholder 2"/>
          <p:cNvSpPr>
            <a:spLocks noGrp="1"/>
          </p:cNvSpPr>
          <p:nvPr>
            <p:ph idx="1"/>
          </p:nvPr>
        </p:nvSpPr>
        <p:spPr>
          <a:xfrm>
            <a:off x="304800" y="1676400"/>
            <a:ext cx="8458200" cy="4449763"/>
          </a:xfrm>
        </p:spPr>
        <p:txBody>
          <a:bodyPr/>
          <a:lstStyle/>
          <a:p>
            <a:r>
              <a:rPr lang="en-US" sz="2000" smtClean="0"/>
              <a:t>Functional status </a:t>
            </a:r>
          </a:p>
          <a:p>
            <a:r>
              <a:rPr lang="en-US" sz="2000" smtClean="0"/>
              <a:t>Patient-reported measures</a:t>
            </a:r>
          </a:p>
          <a:p>
            <a:pPr lvl="1"/>
            <a:r>
              <a:rPr lang="en-US" sz="2000" smtClean="0"/>
              <a:t>Patient experience </a:t>
            </a:r>
          </a:p>
          <a:p>
            <a:pPr lvl="1"/>
            <a:r>
              <a:rPr lang="en-US" sz="2000" smtClean="0"/>
              <a:t>Shared-decision making </a:t>
            </a:r>
          </a:p>
          <a:p>
            <a:pPr lvl="1"/>
            <a:r>
              <a:rPr lang="en-US" sz="2000" smtClean="0"/>
              <a:t>Establishment of  patient/family/caregiver goals</a:t>
            </a:r>
          </a:p>
          <a:p>
            <a:r>
              <a:rPr lang="en-US" sz="2000" smtClean="0"/>
              <a:t>Care coordination </a:t>
            </a:r>
          </a:p>
          <a:p>
            <a:pPr lvl="1"/>
            <a:r>
              <a:rPr lang="en-US" sz="2000" smtClean="0"/>
              <a:t>Communication across settings</a:t>
            </a:r>
          </a:p>
          <a:p>
            <a:pPr lvl="1"/>
            <a:r>
              <a:rPr lang="en-US" sz="2000" smtClean="0"/>
              <a:t>Transition planning </a:t>
            </a:r>
          </a:p>
          <a:p>
            <a:r>
              <a:rPr lang="en-US" smtClean="0"/>
              <a:t>Cost, overuse </a:t>
            </a:r>
          </a:p>
          <a:p>
            <a:r>
              <a:rPr lang="en-US" smtClean="0"/>
              <a:t>Mental health </a:t>
            </a:r>
          </a:p>
          <a:p>
            <a:endParaRPr lang="en-US" smtClean="0"/>
          </a:p>
          <a:p>
            <a:endParaRPr lang="en-US" smtClean="0"/>
          </a:p>
          <a:p>
            <a:endParaRPr lang="en-US" smtClean="0"/>
          </a:p>
        </p:txBody>
      </p:sp>
    </p:spTree>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LTQA Theme">
  <a:themeElements>
    <a:clrScheme name="Blank Presentation 14">
      <a:dk1>
        <a:srgbClr val="000000"/>
      </a:dk1>
      <a:lt1>
        <a:srgbClr val="FFFFFF"/>
      </a:lt1>
      <a:dk2>
        <a:srgbClr val="316DB3"/>
      </a:dk2>
      <a:lt2>
        <a:srgbClr val="808080"/>
      </a:lt2>
      <a:accent1>
        <a:srgbClr val="B0B035"/>
      </a:accent1>
      <a:accent2>
        <a:srgbClr val="B22433"/>
      </a:accent2>
      <a:accent3>
        <a:srgbClr val="FFFFFF"/>
      </a:accent3>
      <a:accent4>
        <a:srgbClr val="000000"/>
      </a:accent4>
      <a:accent5>
        <a:srgbClr val="D4D4AE"/>
      </a:accent5>
      <a:accent6>
        <a:srgbClr val="A1202D"/>
      </a:accent6>
      <a:hlink>
        <a:srgbClr val="316DB3"/>
      </a:hlink>
      <a:folHlink>
        <a:srgbClr val="525252"/>
      </a:folHlink>
    </a:clrScheme>
    <a:fontScheme name="Blank Presentation">
      <a:majorFont>
        <a:latin typeface="Arial Black"/>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8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80"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000000"/>
        </a:dk1>
        <a:lt1>
          <a:srgbClr val="FFFFFF"/>
        </a:lt1>
        <a:dk2>
          <a:srgbClr val="002163"/>
        </a:dk2>
        <a:lt2>
          <a:srgbClr val="808080"/>
        </a:lt2>
        <a:accent1>
          <a:srgbClr val="216B52"/>
        </a:accent1>
        <a:accent2>
          <a:srgbClr val="216B52"/>
        </a:accent2>
        <a:accent3>
          <a:srgbClr val="FFFFFF"/>
        </a:accent3>
        <a:accent4>
          <a:srgbClr val="000000"/>
        </a:accent4>
        <a:accent5>
          <a:srgbClr val="ABBAB3"/>
        </a:accent5>
        <a:accent6>
          <a:srgbClr val="1D6049"/>
        </a:accent6>
        <a:hlink>
          <a:srgbClr val="002163"/>
        </a:hlink>
        <a:folHlink>
          <a:srgbClr val="525252"/>
        </a:folHlink>
      </a:clrScheme>
      <a:clrMap bg1="lt1" tx1="dk1" bg2="lt2" tx2="dk2" accent1="accent1" accent2="accent2" accent3="accent3" accent4="accent4" accent5="accent5" accent6="accent6" hlink="hlink" folHlink="folHlink"/>
    </a:extraClrScheme>
    <a:extraClrScheme>
      <a:clrScheme name="Blank Presentation 14">
        <a:dk1>
          <a:srgbClr val="000000"/>
        </a:dk1>
        <a:lt1>
          <a:srgbClr val="FFFFFF"/>
        </a:lt1>
        <a:dk2>
          <a:srgbClr val="316DB3"/>
        </a:dk2>
        <a:lt2>
          <a:srgbClr val="808080"/>
        </a:lt2>
        <a:accent1>
          <a:srgbClr val="B0B035"/>
        </a:accent1>
        <a:accent2>
          <a:srgbClr val="B22433"/>
        </a:accent2>
        <a:accent3>
          <a:srgbClr val="FFFFFF"/>
        </a:accent3>
        <a:accent4>
          <a:srgbClr val="000000"/>
        </a:accent4>
        <a:accent5>
          <a:srgbClr val="D4D4AE"/>
        </a:accent5>
        <a:accent6>
          <a:srgbClr val="A1202D"/>
        </a:accent6>
        <a:hlink>
          <a:srgbClr val="316DB3"/>
        </a:hlink>
        <a:folHlink>
          <a:srgbClr val="52525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LTQA Theme</Template>
  <TotalTime>250</TotalTime>
  <Words>1781</Words>
  <Application>Microsoft Office PowerPoint</Application>
  <PresentationFormat>On-screen Show (4:3)</PresentationFormat>
  <Paragraphs>320</Paragraphs>
  <Slides>36</Slides>
  <Notes>8</Notes>
  <HiddenSlides>0</HiddenSlides>
  <MMClips>0</MMClips>
  <ScaleCrop>false</ScaleCrop>
  <HeadingPairs>
    <vt:vector size="4" baseType="variant">
      <vt:variant>
        <vt:lpstr>Theme</vt:lpstr>
      </vt:variant>
      <vt:variant>
        <vt:i4>2</vt:i4>
      </vt:variant>
      <vt:variant>
        <vt:lpstr>Slide Titles</vt:lpstr>
      </vt:variant>
      <vt:variant>
        <vt:i4>36</vt:i4>
      </vt:variant>
    </vt:vector>
  </HeadingPairs>
  <TitlesOfParts>
    <vt:vector size="38" baseType="lpstr">
      <vt:lpstr>LTQA Theme</vt:lpstr>
      <vt:lpstr>1_Office Theme</vt:lpstr>
      <vt:lpstr>AHRQ Annual Conference  Initiatives &amp; Organizational Efforts to Improve Quality in Post-Acute Care &amp; Long-Term Care  Carol Raphael  Chair – LTQA Chair, NQF MAP Workgroup on Post-Acute and Long-Term Care  September 10, 2012 </vt:lpstr>
      <vt:lpstr>Measure Applications Partnership</vt:lpstr>
      <vt:lpstr>MAP Goal and Objectives</vt:lpstr>
      <vt:lpstr>Slide 4</vt:lpstr>
      <vt:lpstr>Measure Applications Partnership Finalized Reports</vt:lpstr>
      <vt:lpstr>MAP Measure Selection Criteria</vt:lpstr>
      <vt:lpstr>PAC/LTC Measure Alignment Considerations</vt:lpstr>
      <vt:lpstr>PAC/LTC High-Leverage Opportunities and Core Measure Concepts</vt:lpstr>
      <vt:lpstr>PAC/LTC Priority Measure Gaps</vt:lpstr>
      <vt:lpstr>MAP Data Platform Principles</vt:lpstr>
      <vt:lpstr>Measure Applications Partnership Upcoming Work</vt:lpstr>
      <vt:lpstr>MAP Contact Information</vt:lpstr>
      <vt:lpstr>Slide 13</vt:lpstr>
      <vt:lpstr>Slide 14</vt:lpstr>
      <vt:lpstr>Slide 15</vt:lpstr>
      <vt:lpstr>LTQA Members</vt:lpstr>
      <vt:lpstr>LTQA Members</vt:lpstr>
      <vt:lpstr>GRANTS</vt:lpstr>
      <vt:lpstr>Slide 19</vt:lpstr>
      <vt:lpstr>Quality Measurement Workgroup Report</vt:lpstr>
      <vt:lpstr>Gaps in Transitional Care Measurement</vt:lpstr>
      <vt:lpstr>White Paper on Preventable Hospitalizations</vt:lpstr>
      <vt:lpstr> Health Affairs -The Care Span July 2012</vt:lpstr>
      <vt:lpstr>Slide 24</vt:lpstr>
      <vt:lpstr>In Development</vt:lpstr>
      <vt:lpstr>Slide 26</vt:lpstr>
      <vt:lpstr>Innovative Communities – Why?  </vt:lpstr>
      <vt:lpstr>December 2010 Innovative Communities Summit</vt:lpstr>
      <vt:lpstr>June 2011 Innovative Communities Summit</vt:lpstr>
      <vt:lpstr>3rd Innovative Communities Summit Proceedings Report due in October</vt:lpstr>
      <vt:lpstr>Slide 31</vt:lpstr>
      <vt:lpstr>Importance of LTSS</vt:lpstr>
      <vt:lpstr>Health Care Table</vt:lpstr>
      <vt:lpstr>Slide 34</vt:lpstr>
      <vt:lpstr>Slide 35</vt:lpstr>
      <vt:lpstr>Slide 36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dpace</dc:creator>
  <cp:lastModifiedBy>DHHS</cp:lastModifiedBy>
  <cp:revision>39</cp:revision>
  <dcterms:created xsi:type="dcterms:W3CDTF">2012-08-22T21:16:16Z</dcterms:created>
  <dcterms:modified xsi:type="dcterms:W3CDTF">2012-11-19T13:07:52Z</dcterms:modified>
</cp:coreProperties>
</file>