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272" r:id="rId3"/>
    <p:sldId id="265" r:id="rId4"/>
    <p:sldId id="268" r:id="rId5"/>
    <p:sldId id="267" r:id="rId6"/>
    <p:sldId id="269" r:id="rId7"/>
    <p:sldId id="270" r:id="rId8"/>
    <p:sldId id="279" r:id="rId9"/>
    <p:sldId id="262" r:id="rId10"/>
    <p:sldId id="277" r:id="rId11"/>
    <p:sldId id="278" r:id="rId12"/>
    <p:sldId id="263" r:id="rId13"/>
    <p:sldId id="258" r:id="rId14"/>
    <p:sldId id="261" r:id="rId15"/>
    <p:sldId id="26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4" d="100"/>
          <a:sy n="84" d="100"/>
        </p:scale>
        <p:origin x="-1110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3C34FE2-5B7E-4A0D-BF8D-24F3844ACCAB}" type="datetimeFigureOut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31AA20D-39AE-40B3-A375-CB45040D3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4A40FFB-AF14-43C0-97F2-C88B2E018823}" type="datetimeFigureOut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4202384-7356-4EB0-91E2-3AB44E59A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Most work with physicians (rather than other types of providers) but started working recently with physician extenders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3A933B-683B-4622-BD0A-F0BFCCE0E02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276600" y="4495800"/>
            <a:ext cx="533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1600200"/>
            <a:ext cx="533400" cy="228600"/>
          </a:xfrm>
          <a:prstGeom prst="rect">
            <a:avLst/>
          </a:prstGeom>
          <a:solidFill>
            <a:srgbClr val="19377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590550" y="1600200"/>
            <a:ext cx="8553450" cy="228600"/>
          </a:xfrm>
          <a:prstGeom prst="rect">
            <a:avLst/>
          </a:prstGeom>
          <a:solidFill>
            <a:srgbClr val="EB910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EB910F"/>
              </a:solidFill>
            </a:endParaRPr>
          </a:p>
        </p:txBody>
      </p:sp>
      <p:pic>
        <p:nvPicPr>
          <p:cNvPr id="7" name="Picture 14" descr="MHQPlogo-larg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2459038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600200"/>
          </a:xfrm>
        </p:spPr>
        <p:txBody>
          <a:bodyPr/>
          <a:lstStyle>
            <a:lvl1pPr algn="ctr">
              <a:defRPr sz="36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1"/>
          </p:nvPr>
        </p:nvSpPr>
        <p:spPr>
          <a:xfrm>
            <a:off x="2171700" y="5105400"/>
            <a:ext cx="4800600" cy="1066800"/>
          </a:xfrm>
        </p:spPr>
        <p:txBody>
          <a:bodyPr/>
          <a:lstStyle>
            <a:lvl1pPr algn="ctr">
              <a:buNone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639763"/>
          </a:xfrm>
          <a:prstGeom prst="rect">
            <a:avLst/>
          </a:prstGeom>
          <a:solidFill>
            <a:srgbClr val="19377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639763"/>
          </a:xfrm>
          <a:prstGeom prst="rect">
            <a:avLst/>
          </a:prstGeom>
          <a:solidFill>
            <a:srgbClr val="EB910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096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0"/>
            <a:ext cx="7620000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17FFBD-5A16-4F99-B08D-4F2C87C55DD8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90A034CC-F502-42ED-8CA3-2F790BC90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0B7-94DB-49F2-A019-F5AA5F38DFDE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98488" y="6553200"/>
            <a:ext cx="5421312" cy="2286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343400" y="6553200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A1972-D32B-42E6-A55D-276BE4368E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6C662-6F57-4BAD-B55B-5844EDE8F700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3573D-6409-49BA-BA2F-2E52B8B5C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EA6F6-9326-461E-94D6-A8A77AA316B2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313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343400" y="6553200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8349A-EDCE-4E92-A50F-EC38AC12D4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752600"/>
            <a:ext cx="1295400" cy="731838"/>
          </a:xfrm>
          <a:prstGeom prst="rect">
            <a:avLst/>
          </a:prstGeom>
          <a:solidFill>
            <a:srgbClr val="19377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752600"/>
            <a:ext cx="7772400" cy="731838"/>
          </a:xfrm>
          <a:prstGeom prst="rect">
            <a:avLst/>
          </a:prstGeom>
          <a:solidFill>
            <a:srgbClr val="EB910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52600"/>
            <a:ext cx="7620000" cy="6858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A598E-899F-4C12-9F2D-FA6995C6349C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ACA8809-31DC-47F4-81AE-470515E16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598488" y="6553200"/>
            <a:ext cx="5421312" cy="2286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793561-5F79-47FE-A992-5511A66701FB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4343400" y="6553200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35792-0848-4ADA-B7CC-2EDD796FD1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98488" y="6553200"/>
            <a:ext cx="5421312" cy="228600"/>
          </a:xfrm>
          <a:prstGeom prst="rect">
            <a:avLst/>
          </a:prstGeom>
        </p:spPr>
        <p:txBody>
          <a:bodyPr rtlCol="0"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rgbClr val="19377D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rgbClr val="EB910F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7706DBD-A148-4D50-BF83-F6D7762CB873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4343400" y="6553200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70B7C-6D84-4C7E-B5A1-22F4B1A261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598488" y="6553200"/>
            <a:ext cx="5421312" cy="228600"/>
          </a:xfrm>
          <a:prstGeom prst="rect">
            <a:avLst/>
          </a:prstGeom>
        </p:spPr>
        <p:txBody>
          <a:bodyPr rtlCol="0"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For Graphics - No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934200" y="5257800"/>
            <a:ext cx="22098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98488" y="6553200"/>
            <a:ext cx="5421312" cy="2286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4343400" y="6553200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1DE46-FDF4-4D34-8E36-21D0B530F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0056F-36B5-4AB9-8001-9BB3B6541A82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9C9E6-2B57-4284-B60E-DAA0DD49656E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98488" y="6553200"/>
            <a:ext cx="5421312" cy="2286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343400" y="6553200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E326E-CBC6-4D25-A396-9731B0D1B5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450B4-C30A-4F37-BA91-22F4F6AB9578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98488" y="6553200"/>
            <a:ext cx="5421312" cy="2286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62DEDDA-B142-4150-AF8B-5249C5B6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rgbClr val="19377D"/>
          </a:solidFill>
          <a:ln w="50800" cap="sq" cmpd="dbl" algn="ctr">
            <a:solidFill>
              <a:srgbClr val="19377D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6A716-4EEC-4B45-AA54-3FAE42F6FB78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98488" y="6553200"/>
            <a:ext cx="5421312" cy="2286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343400" y="6553200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B3A2C-7B91-4E91-A1AE-2D75489960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I:\Administration\Document Preparation\Logos\MHQP Logo\TIF\logoHR_RGB.t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91400" y="5943600"/>
            <a:ext cx="1524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9AE5E9-F07A-4471-BEBA-AB6ED40B0F86}" type="datetime1">
              <a:rPr lang="en-US"/>
              <a:pPr>
                <a:defRPr/>
              </a:pPr>
              <a:t>10/18/2012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355725"/>
            <a:ext cx="533400" cy="182563"/>
          </a:xfrm>
          <a:prstGeom prst="rect">
            <a:avLst/>
          </a:prstGeom>
          <a:solidFill>
            <a:srgbClr val="19377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355725"/>
            <a:ext cx="8553450" cy="182563"/>
          </a:xfrm>
          <a:prstGeom prst="rect">
            <a:avLst/>
          </a:prstGeom>
          <a:solidFill>
            <a:srgbClr val="EB910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EB910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4200" y="6535738"/>
            <a:ext cx="10160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n-lt"/>
                <a:cs typeface="+mn-cs"/>
              </a:rPr>
              <a:t>© MHQP 2012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3434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F245412C-BF1D-4D4B-9656-5DC4A915F4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rgbClr val="19377D"/>
        </a:buClr>
        <a:buSzPct val="60000"/>
        <a:buFont typeface="Wingdings" pitchFamily="2" charset="2"/>
        <a:buChar char=""/>
        <a:defRPr sz="2900" kern="1200">
          <a:solidFill>
            <a:schemeClr val="bg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rgbClr val="EB910F"/>
        </a:buClr>
        <a:buSzPct val="70000"/>
        <a:buFont typeface="Wingdings 2" pitchFamily="18" charset="2"/>
        <a:buChar char=""/>
        <a:defRPr sz="2600" kern="1200">
          <a:solidFill>
            <a:schemeClr val="bg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rgbClr val="19377D"/>
        </a:buClr>
        <a:buSzPct val="75000"/>
        <a:buFont typeface="Wingdings" pitchFamily="2" charset="2"/>
        <a:buChar char=""/>
        <a:defRPr sz="23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EB910F"/>
        </a:buClr>
        <a:buSzPct val="75000"/>
        <a:buFont typeface="Wingdings" pitchFamily="2" charset="2"/>
        <a:buChar char=""/>
        <a:defRPr sz="20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19377D"/>
        </a:buClr>
        <a:buSzPct val="65000"/>
        <a:buFont typeface="Wingdings" pitchFamily="2" charset="2"/>
        <a:buChar char="§"/>
        <a:defRPr sz="2000" kern="1200">
          <a:solidFill>
            <a:schemeClr val="bg2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Collaborative Learnings from the School of Hard Knocks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1"/>
          </p:nvPr>
        </p:nvSpPr>
        <p:spPr>
          <a:xfrm>
            <a:off x="2143125" y="4491038"/>
            <a:ext cx="4800600" cy="1066800"/>
          </a:xfrm>
        </p:spPr>
        <p:txBody>
          <a:bodyPr/>
          <a:lstStyle/>
          <a:p>
            <a:pPr eaLnBrk="1" hangingPunct="1"/>
            <a:r>
              <a:rPr lang="en-US" smtClean="0"/>
              <a:t>Melinda Karp</a:t>
            </a:r>
          </a:p>
          <a:p>
            <a:pPr eaLnBrk="1" hangingPunct="1"/>
            <a:r>
              <a:rPr lang="en-US" i="1" smtClean="0"/>
              <a:t>Director of Strategic Planning and Development</a:t>
            </a:r>
            <a:r>
              <a:rPr lang="en-US" smtClean="0"/>
              <a:t>, MHQP</a:t>
            </a:r>
          </a:p>
          <a:p>
            <a:pPr eaLnBrk="1" hangingPunct="1"/>
            <a:r>
              <a:rPr lang="en-US" smtClean="0"/>
              <a:t>AHRQ Annual Meeting</a:t>
            </a:r>
          </a:p>
          <a:p>
            <a:pPr eaLnBrk="1" hangingPunct="1"/>
            <a:r>
              <a:rPr lang="en-US" smtClean="0"/>
              <a:t>September 10, 2012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D73D16-6212-443B-AA27-BB66CC97DA6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75" y="544513"/>
            <a:ext cx="7069138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527B8A-EE13-4B7F-9905-E402F4DD135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9913" y="468313"/>
            <a:ext cx="5311775" cy="599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The Long and Winding Road Toward Financial Sustainability…The Vision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455738"/>
            <a:ext cx="8153400" cy="46402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smtClean="0"/>
              <a:t>A sustainable financing model that: </a:t>
            </a:r>
          </a:p>
          <a:p>
            <a:r>
              <a:rPr lang="en-US" sz="2600" smtClean="0"/>
              <a:t>Brings in ongoing revenues from diverse sources and results in outputs of great interest/relevance to individual, diverse collaborative members</a:t>
            </a:r>
          </a:p>
          <a:p>
            <a:r>
              <a:rPr lang="en-US" sz="2600" smtClean="0"/>
              <a:t>Maintains a structure for Collaborative member contributions that feels equitable to all members—direct value for the $$</a:t>
            </a:r>
          </a:p>
          <a:p>
            <a:r>
              <a:rPr lang="en-US" sz="2600" smtClean="0"/>
              <a:t>Supports the public good mission of the collaborative</a:t>
            </a:r>
          </a:p>
          <a:p>
            <a:r>
              <a:rPr lang="en-US" sz="2600" smtClean="0"/>
              <a:t>Aligns effectively with the Collaborative’s Governance model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4F7CB-BDDC-4454-B445-F28B84F6F0ED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Breakdown of MHQP 2011 Revenues</a:t>
            </a:r>
          </a:p>
        </p:txBody>
      </p:sp>
      <p:pic>
        <p:nvPicPr>
          <p:cNvPr id="26627" name="Content Placeholder 4"/>
          <p:cNvPicPr>
            <a:picLocks noGrp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" y="1549400"/>
            <a:ext cx="4140200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Content Placeholder 6"/>
          <p:cNvPicPr>
            <a:picLocks noGrp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7400" y="1549400"/>
            <a:ext cx="4140200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096000" y="6248400"/>
            <a:ext cx="2667000" cy="365125"/>
          </a:xfrm>
        </p:spPr>
        <p:txBody>
          <a:bodyPr vert="horz" anchor="ctr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2"/>
                </a:solidFill>
                <a:latin typeface="+mn-lt"/>
              </a:rPr>
              <a:t>Confidential -- MedPharma Partners LLC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dirty="0" smtClean="0"/>
              <a:t>Lessons Learned: the Beauty of the Vision versus the Challenges of the Reality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25475" y="1835150"/>
            <a:ext cx="81534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200" i="1" dirty="0" smtClean="0"/>
              <a:t>The Reality (for MHQP)</a:t>
            </a:r>
            <a:r>
              <a:rPr lang="en-US" sz="3200" dirty="0" smtClean="0"/>
              <a:t>:</a:t>
            </a:r>
          </a:p>
          <a:p>
            <a:r>
              <a:rPr lang="en-US" sz="2800" dirty="0" smtClean="0"/>
              <a:t>Creating value for one member stakeholder can lead to divisive challenges with others around “high stakes” use of the data</a:t>
            </a:r>
          </a:p>
          <a:p>
            <a:r>
              <a:rPr lang="en-US" sz="2800" dirty="0" smtClean="0"/>
              <a:t>Strategic direction and funding model must be aligned with local market trends, needs</a:t>
            </a:r>
          </a:p>
          <a:p>
            <a:r>
              <a:rPr lang="en-US" sz="2800" dirty="0" smtClean="0"/>
              <a:t>Ongoing, effective communication is critical and sometimes difficult to achieve </a:t>
            </a:r>
          </a:p>
          <a:p>
            <a:r>
              <a:rPr lang="en-US" sz="2800" dirty="0" smtClean="0"/>
              <a:t>It can be hard to disentangle governance     from financing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C0EFB0-BAA7-4536-893D-BC7C778C917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>
                <a:ea typeface="ＭＳ Ｐゴシック" pitchFamily="34" charset="-128"/>
              </a:rPr>
              <a:t>For more information about MHQP…</a:t>
            </a:r>
            <a:br>
              <a:rPr lang="en-US" b="1" smtClean="0">
                <a:ea typeface="ＭＳ Ｐゴシック" pitchFamily="34" charset="-128"/>
              </a:rPr>
            </a:br>
            <a:endParaRPr lang="en-US" smtClean="0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sz="3200" b="1" smtClean="0">
              <a:solidFill>
                <a:srgbClr val="003366"/>
              </a:solidFill>
              <a:ea typeface="ＭＳ Ｐゴシック" pitchFamily="34" charset="-128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3200" b="1" smtClean="0">
                <a:solidFill>
                  <a:srgbClr val="003366"/>
                </a:solidFill>
                <a:ea typeface="ＭＳ Ｐゴシック" pitchFamily="34" charset="-128"/>
              </a:rPr>
              <a:t>Melinda Karp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3200" i="1" smtClean="0"/>
              <a:t>Director of Strategic Planning and Development</a:t>
            </a:r>
            <a:r>
              <a:rPr lang="en-US" sz="3200" b="1" i="1" smtClean="0">
                <a:solidFill>
                  <a:srgbClr val="003366"/>
                </a:solidFill>
                <a:ea typeface="ＭＳ Ｐゴシック" pitchFamily="34" charset="-128"/>
              </a:rPr>
              <a:t/>
            </a:r>
            <a:br>
              <a:rPr lang="en-US" sz="3200" b="1" i="1" smtClean="0">
                <a:solidFill>
                  <a:srgbClr val="003366"/>
                </a:solidFill>
                <a:ea typeface="ＭＳ Ｐゴシック" pitchFamily="34" charset="-128"/>
              </a:rPr>
            </a:br>
            <a:r>
              <a:rPr lang="en-US" sz="3200" b="1" smtClean="0">
                <a:solidFill>
                  <a:srgbClr val="003366"/>
                </a:solidFill>
                <a:ea typeface="ＭＳ Ｐゴシック" pitchFamily="34" charset="-128"/>
              </a:rPr>
              <a:t> mkarp@mhqp.org</a:t>
            </a:r>
            <a:br>
              <a:rPr lang="en-US" sz="3200" b="1" smtClean="0">
                <a:solidFill>
                  <a:srgbClr val="003366"/>
                </a:solidFill>
                <a:ea typeface="ＭＳ Ｐゴシック" pitchFamily="34" charset="-128"/>
              </a:rPr>
            </a:br>
            <a:r>
              <a:rPr lang="en-US" sz="3200" b="1" smtClean="0">
                <a:solidFill>
                  <a:srgbClr val="003366"/>
                </a:solidFill>
                <a:ea typeface="ＭＳ Ｐゴシック" pitchFamily="34" charset="-128"/>
              </a:rPr>
              <a:t>617- 600-4875</a:t>
            </a:r>
            <a:br>
              <a:rPr lang="en-US" sz="3200" b="1" smtClean="0">
                <a:solidFill>
                  <a:srgbClr val="003366"/>
                </a:solidFill>
                <a:ea typeface="ＭＳ Ｐゴシック" pitchFamily="34" charset="-128"/>
              </a:rPr>
            </a:br>
            <a:r>
              <a:rPr lang="en-US" sz="3200" b="1" smtClean="0">
                <a:solidFill>
                  <a:srgbClr val="003366"/>
                </a:solidFill>
                <a:ea typeface="ＭＳ Ｐゴシック" pitchFamily="34" charset="-128"/>
              </a:rPr>
              <a:t/>
            </a:r>
            <a:br>
              <a:rPr lang="en-US" sz="3200" b="1" smtClean="0">
                <a:solidFill>
                  <a:srgbClr val="003366"/>
                </a:solidFill>
                <a:ea typeface="ＭＳ Ｐゴシック" pitchFamily="34" charset="-128"/>
              </a:rPr>
            </a:br>
            <a:r>
              <a:rPr lang="en-US" sz="3200" b="1" smtClean="0">
                <a:solidFill>
                  <a:srgbClr val="CC6600"/>
                </a:solidFill>
                <a:ea typeface="ＭＳ Ｐゴシック" pitchFamily="34" charset="-128"/>
              </a:rPr>
              <a:t>www.mhqp.org</a:t>
            </a:r>
          </a:p>
          <a:p>
            <a:pPr eaLnBrk="1" hangingPunct="1"/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1FF1550-D3D5-48CC-94F5-9BD0940755A1}" type="slidenum">
              <a:rPr lang="en-US">
                <a:latin typeface="Arial" pitchFamily="34" charset="0"/>
              </a:rPr>
              <a:pPr>
                <a:defRPr/>
              </a:pPr>
              <a:t>15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About MHQP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447800"/>
            <a:ext cx="8153400" cy="4648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2000" b="1" smtClean="0"/>
          </a:p>
          <a:p>
            <a:pPr>
              <a:buFont typeface="Wingdings" pitchFamily="2" charset="2"/>
              <a:buNone/>
            </a:pPr>
            <a:r>
              <a:rPr lang="en-US" sz="2000" b="1" smtClean="0"/>
              <a:t>	</a:t>
            </a:r>
            <a:r>
              <a:rPr lang="en-US" sz="2400" smtClean="0"/>
              <a:t>MHQP’s mission is to drive measureable improvements in health care quality, patients’ experiences of care, and use of resources in Massachusetts through patient and public engagement and broad-based collaboration among health care stakeholders.</a:t>
            </a:r>
          </a:p>
          <a:p>
            <a:pPr eaLnBrk="1" hangingPunct="1">
              <a:buFont typeface="Wingdings" pitchFamily="2" charset="2"/>
              <a:buNone/>
            </a:pPr>
            <a:endParaRPr lang="en-US" sz="1000" smtClean="0"/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	MHQP was first established in 1995 by a group of Massachusetts health care leaders who identified the importance of valid, comparable measures to drive improvement.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F3667-4538-4D08-82C5-E4B59C4899C9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dirty="0" smtClean="0"/>
              <a:t>MHQP Background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z="2200" dirty="0" smtClean="0"/>
              <a:t>MHQP has been in operation as a collaborative for over fifteen years, demonstrating success at </a:t>
            </a:r>
            <a:r>
              <a:rPr lang="en-US" sz="2200" b="1" dirty="0" smtClean="0"/>
              <a:t>bringing diverse stakeholders together for meaningful dialogue and results. </a:t>
            </a:r>
          </a:p>
          <a:p>
            <a:r>
              <a:rPr lang="en-US" sz="2200" dirty="0" smtClean="0"/>
              <a:t>MHQP has a long track record working with health plans to </a:t>
            </a:r>
            <a:r>
              <a:rPr lang="en-US" sz="2200" b="1" dirty="0" smtClean="0"/>
              <a:t>develop common priorities and address issues that are best addressed across plans.</a:t>
            </a:r>
          </a:p>
          <a:p>
            <a:r>
              <a:rPr lang="en-US" sz="2200" dirty="0" smtClean="0"/>
              <a:t>MHQP has </a:t>
            </a:r>
            <a:r>
              <a:rPr lang="en-US" sz="2200" b="1" dirty="0" smtClean="0"/>
              <a:t>earned the trust of the physician community and is well positioned to communicate with physicians about their performance.</a:t>
            </a:r>
          </a:p>
          <a:p>
            <a:r>
              <a:rPr lang="en-US" sz="2200" dirty="0" smtClean="0"/>
              <a:t>MHQP established a Patient and Public Engagement Council to </a:t>
            </a:r>
            <a:r>
              <a:rPr lang="en-US" sz="2200" b="1" dirty="0" smtClean="0"/>
              <a:t>leverage the important role patients, families, and the public have in developing a high quality              affordable healthcare </a:t>
            </a:r>
            <a:r>
              <a:rPr lang="en-US" sz="2200" dirty="0" smtClean="0"/>
              <a:t>system in Massachusetts.</a:t>
            </a:r>
            <a:endParaRPr lang="en-US" sz="2200" b="1" dirty="0" smtClean="0"/>
          </a:p>
          <a:p>
            <a:pPr>
              <a:buFont typeface="Wingdings" pitchFamily="2" charset="2"/>
              <a:buNone/>
            </a:pPr>
            <a:r>
              <a:rPr lang="en-US" sz="2400" b="1" dirty="0" smtClean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MHQP’s Measurement and Public Reporting Foundation</a:t>
            </a:r>
          </a:p>
        </p:txBody>
      </p:sp>
      <p:pic>
        <p:nvPicPr>
          <p:cNvPr id="17411" name="Content Placeholder 11" descr="MHQPlogo-lar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6163" y="2057400"/>
            <a:ext cx="2459037" cy="1258888"/>
          </a:xfrm>
        </p:spPr>
      </p:pic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>
          <a:xfrm>
            <a:off x="4845050" y="1589088"/>
            <a:ext cx="4146550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en-US" sz="1800" i="1" dirty="0"/>
              <a:t>Clinical Quality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600" dirty="0"/>
              <a:t>Annual report on primary care performance in Commercial plans for over 150 medical groups in Massachusetts</a:t>
            </a:r>
          </a:p>
          <a:p>
            <a:pPr lvl="2">
              <a:lnSpc>
                <a:spcPct val="80000"/>
              </a:lnSpc>
              <a:defRPr/>
            </a:pPr>
            <a:r>
              <a:rPr lang="en-US" sz="1400" dirty="0"/>
              <a:t>Publicly reported since 2005 on over 30 measures of preventative and chronic health care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600" dirty="0"/>
              <a:t>Clinical reporting for Mass Health in 2011</a:t>
            </a:r>
          </a:p>
          <a:p>
            <a:pPr>
              <a:lnSpc>
                <a:spcPct val="80000"/>
              </a:lnSpc>
              <a:defRPr/>
            </a:pPr>
            <a:r>
              <a:rPr lang="en-US" sz="1800" i="1" dirty="0"/>
              <a:t>Patient Experience 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600" dirty="0"/>
              <a:t>Biennial report on over 500 practice sites in Commercial plans</a:t>
            </a:r>
          </a:p>
          <a:p>
            <a:pPr lvl="2">
              <a:lnSpc>
                <a:spcPct val="80000"/>
              </a:lnSpc>
              <a:defRPr/>
            </a:pPr>
            <a:r>
              <a:rPr lang="en-US" sz="1400" dirty="0"/>
              <a:t>Publicly reported since </a:t>
            </a:r>
            <a:r>
              <a:rPr lang="en-US" sz="1400" dirty="0" smtClean="0"/>
              <a:t>2006 </a:t>
            </a:r>
            <a:r>
              <a:rPr lang="en-US" sz="1400" dirty="0"/>
              <a:t>on 10 aspects of the doctor – patient relationship </a:t>
            </a:r>
          </a:p>
          <a:p>
            <a:pPr lvl="2">
              <a:lnSpc>
                <a:spcPct val="80000"/>
              </a:lnSpc>
              <a:defRPr/>
            </a:pPr>
            <a:r>
              <a:rPr lang="en-US" sz="1400" dirty="0"/>
              <a:t>Over 80,000 Massachusetts patients respond to survey about their primary care experience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600" dirty="0"/>
              <a:t>Fielding Massachusetts aligned Patient Experience Survey on behalf of the Executive Office of Health and Human Services in 2011</a:t>
            </a:r>
          </a:p>
        </p:txBody>
      </p:sp>
      <p:pic>
        <p:nvPicPr>
          <p:cNvPr id="17413" name="Picture 2" descr="C:\Users\lpiccolo\Desktop\pi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5" y="3519488"/>
            <a:ext cx="1971675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" descr="C:\Users\lpiccolo\Desktop\pic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95525" y="4876800"/>
            <a:ext cx="1971675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4" descr="C:\Users\lpiccolo\Desktop\pic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876800"/>
            <a:ext cx="1971675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5" descr="C:\Users\lpiccolo\Desktop\pic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5525" y="3505200"/>
            <a:ext cx="1971675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C:\Users\lpiccolo\AppData\Local\Temp\SNAGHTMLe5932e.PNG"/>
          <p:cNvPicPr>
            <a:picLocks noChangeAspect="1" noChangeArrowheads="1"/>
          </p:cNvPicPr>
          <p:nvPr/>
        </p:nvPicPr>
        <p:blipFill>
          <a:blip r:embed="rId2" cstate="print"/>
          <a:srcRect r="3484"/>
          <a:stretch>
            <a:fillRect/>
          </a:stretch>
        </p:blipFill>
        <p:spPr bwMode="auto">
          <a:xfrm>
            <a:off x="3411538" y="88900"/>
            <a:ext cx="57134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3925" y="1758950"/>
            <a:ext cx="50546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C:\Users\lpiccolo\AppData\Local\Temp\SNAGHTMLe8ad9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1700" y="3467100"/>
            <a:ext cx="515302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 descr="I:\Projects\PES - Patient Experience Survey\PES 2011 Consumer Reports\public release\Website\Website Revisions\Consumer Reports Covers\CR MA. Doc Ratings Insert_Fu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8" y="76200"/>
            <a:ext cx="3133725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9" descr="C:\Users\lpiccolo\AppData\Local\Temp\SNAGHTMLe9cc9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60900" y="4340225"/>
            <a:ext cx="40100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2" descr="C:\Users\lpiccolo\AppData\Local\Temp\SNAGHTML7db22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863" y="4264025"/>
            <a:ext cx="443547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" y="5821363"/>
            <a:ext cx="447675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1700" y="5799138"/>
            <a:ext cx="43830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763000" cy="685800"/>
          </a:xfrm>
        </p:spPr>
        <p:txBody>
          <a:bodyPr/>
          <a:lstStyle/>
          <a:p>
            <a:pPr eaLnBrk="1" hangingPunct="1"/>
            <a:r>
              <a:rPr lang="en-US" smtClean="0"/>
              <a:t>Impact of MHQP’s Clinical Performance Reporting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82750"/>
            <a:ext cx="8077200" cy="3803650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en-US" sz="4400" dirty="0"/>
              <a:t>Impact of seven years of public release of physician performance of 150 MA medical groups using </a:t>
            </a:r>
            <a:r>
              <a:rPr lang="en-US" sz="4400" b="1" u="sng" dirty="0"/>
              <a:t>clinical HEDIS measures</a:t>
            </a:r>
          </a:p>
          <a:p>
            <a:pPr lvl="1" eaLnBrk="1" hangingPunct="1">
              <a:defRPr/>
            </a:pPr>
            <a:r>
              <a:rPr lang="en-US" sz="4000" b="1" dirty="0"/>
              <a:t>Statewide improvement on all 8 measures that can be trended over last seven years</a:t>
            </a:r>
          </a:p>
          <a:p>
            <a:pPr lvl="1" eaLnBrk="1" hangingPunct="1">
              <a:defRPr/>
            </a:pPr>
            <a:r>
              <a:rPr lang="en-US" sz="4000" dirty="0"/>
              <a:t>Public release has influenced physician organization investments in information systems to support quality </a:t>
            </a:r>
          </a:p>
          <a:p>
            <a:pPr lvl="1" eaLnBrk="1" hangingPunct="1">
              <a:defRPr/>
            </a:pPr>
            <a:r>
              <a:rPr lang="en-US" sz="4000" dirty="0"/>
              <a:t>Physician organizations use MHQP’s internal performance reports to reward individual physicians within the group </a:t>
            </a:r>
          </a:p>
          <a:p>
            <a:pPr lvl="1" eaLnBrk="1" hangingPunct="1">
              <a:buFont typeface="Wingdings 2" pitchFamily="18" charset="2"/>
              <a:buNone/>
              <a:defRPr/>
            </a:pPr>
            <a:endParaRPr lang="en-US" sz="4000" i="1" dirty="0"/>
          </a:p>
          <a:p>
            <a:pPr lvl="1" eaLnBrk="1" hangingPunct="1">
              <a:buFont typeface="Wingdings 2" pitchFamily="18" charset="2"/>
              <a:buNone/>
              <a:defRPr/>
            </a:pPr>
            <a:r>
              <a:rPr lang="en-US" sz="4000" i="1" dirty="0"/>
              <a:t>MHQP is the independent, trusted source for tracking the performance of MA physicians statewide </a:t>
            </a:r>
          </a:p>
          <a:p>
            <a:pPr lvl="1" eaLnBrk="1" hangingPunct="1">
              <a:buFont typeface="Wingdings 2" pitchFamily="18" charset="2"/>
              <a:buNone/>
              <a:defRPr/>
            </a:pPr>
            <a:endParaRPr lang="en-US" sz="3400" b="1" dirty="0"/>
          </a:p>
          <a:p>
            <a:pPr eaLnBrk="1" hangingPunct="1">
              <a:defRPr/>
            </a:pPr>
            <a:endParaRPr lang="en-US" sz="2800" dirty="0"/>
          </a:p>
          <a:p>
            <a:pPr eaLnBrk="1" hangingPunct="1">
              <a:defRPr/>
            </a:pPr>
            <a:endParaRPr lang="en-US" sz="2000" dirty="0"/>
          </a:p>
          <a:p>
            <a:pPr eaLnBrk="1" hangingPunct="1">
              <a:defRPr/>
            </a:pPr>
            <a:endParaRPr lang="en-US" sz="2800" dirty="0"/>
          </a:p>
          <a:p>
            <a:pPr eaLnBrk="1" hangingPunct="1">
              <a:defRPr/>
            </a:pP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763000" cy="838200"/>
          </a:xfrm>
        </p:spPr>
        <p:txBody>
          <a:bodyPr/>
          <a:lstStyle/>
          <a:p>
            <a:pPr eaLnBrk="1" hangingPunct="1"/>
            <a:r>
              <a:rPr lang="en-US" smtClean="0"/>
              <a:t>Impact of MHQP’s Patient Experience Performance Reporting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82750"/>
            <a:ext cx="8077200" cy="4870450"/>
          </a:xfrm>
        </p:spPr>
        <p:txBody>
          <a:bodyPr>
            <a:normAutofit fontScale="32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en-US" sz="7100" dirty="0"/>
              <a:t>Impact of public release of physician performance on </a:t>
            </a:r>
            <a:r>
              <a:rPr lang="en-US" sz="7100" b="1" u="sng" dirty="0"/>
              <a:t>patient experience surveys </a:t>
            </a:r>
            <a:r>
              <a:rPr lang="en-US" sz="7100" dirty="0"/>
              <a:t>with over 400 MA practice sites</a:t>
            </a:r>
          </a:p>
          <a:p>
            <a:pPr lvl="1" eaLnBrk="1" hangingPunct="1">
              <a:defRPr/>
            </a:pPr>
            <a:r>
              <a:rPr lang="en-US" sz="7100" dirty="0"/>
              <a:t>Public release has motivated physician organizations to focus on improvements in patient experience </a:t>
            </a:r>
          </a:p>
          <a:p>
            <a:pPr lvl="1" eaLnBrk="1" hangingPunct="1">
              <a:defRPr/>
            </a:pPr>
            <a:r>
              <a:rPr lang="en-US" sz="7100" dirty="0"/>
              <a:t>Physician organizations use MHQP’s internal performance reports to reward individual physicians within the group </a:t>
            </a:r>
          </a:p>
          <a:p>
            <a:pPr lvl="1" eaLnBrk="1" hangingPunct="1">
              <a:defRPr/>
            </a:pPr>
            <a:r>
              <a:rPr lang="en-US" sz="7100" dirty="0">
                <a:solidFill>
                  <a:srgbClr val="003366"/>
                </a:solidFill>
              </a:rPr>
              <a:t>Health plan adoption of patient experience in physician incentive </a:t>
            </a:r>
            <a:r>
              <a:rPr lang="en-US" sz="7100" dirty="0" smtClean="0">
                <a:solidFill>
                  <a:srgbClr val="003366"/>
                </a:solidFill>
              </a:rPr>
              <a:t>programs</a:t>
            </a:r>
          </a:p>
          <a:p>
            <a:pPr lvl="1" eaLnBrk="1" hangingPunct="1">
              <a:defRPr/>
            </a:pPr>
            <a:r>
              <a:rPr lang="en-US" sz="7100" dirty="0" smtClean="0">
                <a:solidFill>
                  <a:srgbClr val="003366"/>
                </a:solidFill>
              </a:rPr>
              <a:t>Most recent release with Consumer Reports reached hundreds of thousands of consumers</a:t>
            </a:r>
            <a:endParaRPr lang="en-US" sz="7100" dirty="0">
              <a:solidFill>
                <a:srgbClr val="003366"/>
              </a:solidFill>
            </a:endParaRPr>
          </a:p>
          <a:p>
            <a:pPr lvl="1" eaLnBrk="1" hangingPunct="1">
              <a:buFont typeface="Wingdings 2" pitchFamily="18" charset="2"/>
              <a:buNone/>
              <a:defRPr/>
            </a:pPr>
            <a:endParaRPr lang="en-US" sz="4300" i="1" dirty="0"/>
          </a:p>
          <a:p>
            <a:pPr lvl="1" eaLnBrk="1" hangingPunct="1">
              <a:buFont typeface="Wingdings 2" pitchFamily="18" charset="2"/>
              <a:buNone/>
              <a:defRPr/>
            </a:pPr>
            <a:r>
              <a:rPr lang="en-US" sz="7100" i="1" dirty="0"/>
              <a:t>MHQP</a:t>
            </a:r>
            <a:r>
              <a:rPr lang="en-US" sz="7100" dirty="0"/>
              <a:t> </a:t>
            </a:r>
            <a:r>
              <a:rPr lang="en-US" sz="7100" i="1" dirty="0"/>
              <a:t>is the only entity that broadly tracks the experience of patients in MA through delivery and payment system changes </a:t>
            </a:r>
          </a:p>
          <a:p>
            <a:pPr lvl="1" eaLnBrk="1" hangingPunct="1">
              <a:buFont typeface="Wingdings 2" pitchFamily="18" charset="2"/>
              <a:buNone/>
              <a:defRPr/>
            </a:pPr>
            <a:endParaRPr lang="en-US" sz="4000" dirty="0">
              <a:solidFill>
                <a:srgbClr val="003366"/>
              </a:solidFill>
            </a:endParaRPr>
          </a:p>
          <a:p>
            <a:pPr eaLnBrk="1" hangingPunct="1">
              <a:buFontTx/>
              <a:buNone/>
              <a:defRPr/>
            </a:pPr>
            <a:endParaRPr lang="en-US" sz="3600" dirty="0"/>
          </a:p>
          <a:p>
            <a:pPr eaLnBrk="1" hangingPunct="1">
              <a:defRPr/>
            </a:pPr>
            <a:endParaRPr lang="en-US" sz="2000" dirty="0"/>
          </a:p>
          <a:p>
            <a:pPr eaLnBrk="1" hangingPunct="1">
              <a:defRPr/>
            </a:pPr>
            <a:endParaRPr lang="en-US" sz="2800" dirty="0"/>
          </a:p>
          <a:p>
            <a:pPr eaLnBrk="1" hangingPunct="1">
              <a:defRPr/>
            </a:pP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The Long and Winding Road Toward Financial Sustainability…Where We Find Ourselves Now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13775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b="1" smtClean="0"/>
              <a:t>Despite relevance and demonstrated impact…financial sustainability remains elusive</a:t>
            </a:r>
            <a:endParaRPr lang="en-US" sz="2400" b="1" smtClean="0">
              <a:solidFill>
                <a:schemeClr val="tx1"/>
              </a:solidFill>
            </a:endParaRPr>
          </a:p>
          <a:p>
            <a:r>
              <a:rPr lang="en-US" sz="2400" smtClean="0">
                <a:solidFill>
                  <a:schemeClr val="tx1"/>
                </a:solidFill>
              </a:rPr>
              <a:t>MHQP funding model hasn’t kept pace with current strategic directions/objectives</a:t>
            </a:r>
          </a:p>
          <a:p>
            <a:r>
              <a:rPr lang="en-US" sz="2400" smtClean="0"/>
              <a:t>Perceived inequities in current funding model have created strain among collaborative members</a:t>
            </a:r>
          </a:p>
          <a:p>
            <a:r>
              <a:rPr lang="en-US" sz="2400" smtClean="0"/>
              <a:t>Changing financing and delivery models in the health care system, including new performance based incentives and organizational structures (i.e. ACOs, PCMHs), create new opportunities to leverage MHQP value</a:t>
            </a:r>
          </a:p>
          <a:p>
            <a:r>
              <a:rPr lang="en-US" sz="2400" smtClean="0"/>
              <a:t>Widespread health care system cost pressures </a:t>
            </a:r>
          </a:p>
          <a:p>
            <a:endParaRPr lang="en-US" sz="2000" smtClean="0"/>
          </a:p>
          <a:p>
            <a:pPr>
              <a:buFont typeface="Wingdings" pitchFamily="2" charset="2"/>
              <a:buNone/>
            </a:pPr>
            <a:endParaRPr lang="en-US" sz="2000" smtClean="0"/>
          </a:p>
          <a:p>
            <a:pPr>
              <a:buFont typeface="Wingdings" pitchFamily="2" charset="2"/>
              <a:buNone/>
            </a:pPr>
            <a:endParaRPr lang="en-US" sz="20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CONFIDENTIAL - NOT FOR DISTRIBUTION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D8E906-BA3F-4BA5-A471-5442FFF35180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The Long and Winding Road Toward Financial Sustainability…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4000" smtClean="0"/>
          </a:p>
          <a:p>
            <a:pPr>
              <a:buFont typeface="Wingdings" pitchFamily="2" charset="2"/>
              <a:buNone/>
            </a:pPr>
            <a:r>
              <a:rPr lang="en-US" sz="4000" smtClean="0"/>
              <a:t>“The Collaborative by its very nature is fragile…in the </a:t>
            </a:r>
            <a:r>
              <a:rPr lang="en-US" sz="4000" b="1" smtClean="0"/>
              <a:t>best</a:t>
            </a:r>
            <a:r>
              <a:rPr lang="en-US" sz="4000" smtClean="0"/>
              <a:t> of times”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FEA9D-0026-44C4-8B29-8A3B85FA5E2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HQP Powerpoint">
  <a:themeElements>
    <a:clrScheme name="MHQP">
      <a:dk1>
        <a:srgbClr val="002060"/>
      </a:dk1>
      <a:lt1>
        <a:srgbClr val="FFFFFF"/>
      </a:lt1>
      <a:dk2>
        <a:srgbClr val="FFFFFF"/>
      </a:dk2>
      <a:lt2>
        <a:srgbClr val="002060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a:spPr>
      <a:bodyPr rtlCol="0" anchor="ctr"/>
      <a:lstStyle>
        <a:defPPr>
          <a:defRPr dirty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solidFill>
              <a:schemeClr val="bg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HQP">
    <a:dk1>
      <a:srgbClr val="002060"/>
    </a:dk1>
    <a:lt1>
      <a:srgbClr val="FFFFFF"/>
    </a:lt1>
    <a:dk2>
      <a:srgbClr val="FFFFFF"/>
    </a:dk2>
    <a:lt2>
      <a:srgbClr val="002060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MHQP Powerpoint</Template>
  <TotalTime>2106</TotalTime>
  <Words>712</Words>
  <Application>Microsoft Office PowerPoint</Application>
  <PresentationFormat>On-screen Show (4:3)</PresentationFormat>
  <Paragraphs>86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MHQP Powerpoint</vt:lpstr>
      <vt:lpstr>Collaborative Learnings from the School of Hard Knocks </vt:lpstr>
      <vt:lpstr>About MHQP</vt:lpstr>
      <vt:lpstr>MHQP Background</vt:lpstr>
      <vt:lpstr>MHQP’s Measurement and Public Reporting Foundation</vt:lpstr>
      <vt:lpstr>Slide 5</vt:lpstr>
      <vt:lpstr>Impact of MHQP’s Clinical Performance Reporting </vt:lpstr>
      <vt:lpstr>Impact of MHQP’s Patient Experience Performance Reporting</vt:lpstr>
      <vt:lpstr>The Long and Winding Road Toward Financial Sustainability…Where We Find Ourselves Now</vt:lpstr>
      <vt:lpstr>The Long and Winding Road Toward Financial Sustainability…</vt:lpstr>
      <vt:lpstr>Slide 10</vt:lpstr>
      <vt:lpstr>Slide 11</vt:lpstr>
      <vt:lpstr>The Long and Winding Road Toward Financial Sustainability…The Vision</vt:lpstr>
      <vt:lpstr>Breakdown of MHQP 2011 Revenues</vt:lpstr>
      <vt:lpstr>Lessons Learned: the Beauty of the Vision versus the Challenges of the Reality</vt:lpstr>
      <vt:lpstr>For more information about MHQP…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brabson</dc:creator>
  <cp:lastModifiedBy>DHHS</cp:lastModifiedBy>
  <cp:revision>170</cp:revision>
  <dcterms:created xsi:type="dcterms:W3CDTF">2012-02-15T19:00:02Z</dcterms:created>
  <dcterms:modified xsi:type="dcterms:W3CDTF">2012-10-18T17:23:56Z</dcterms:modified>
</cp:coreProperties>
</file>