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357" r:id="rId2"/>
    <p:sldId id="339" r:id="rId3"/>
    <p:sldId id="358" r:id="rId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00"/>
    <a:srgbClr val="5FEFE1"/>
    <a:srgbClr val="DDDDDD"/>
    <a:srgbClr val="002060"/>
    <a:srgbClr val="FF0000"/>
    <a:srgbClr val="CCECFF"/>
    <a:srgbClr val="FFFF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4" autoAdjust="0"/>
    <p:restoredTop sz="99757" autoAdjust="0"/>
  </p:normalViewPr>
  <p:slideViewPr>
    <p:cSldViewPr>
      <p:cViewPr>
        <p:scale>
          <a:sx n="100" d="100"/>
          <a:sy n="100" d="100"/>
        </p:scale>
        <p:origin x="-564" y="-300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EA317894-16B3-4A88-B663-86AFC1B56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099827A4-303F-4865-8A83-2162E4DFF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316" tIns="48158" rIns="96316" bIns="48158" anchor="b"/>
          <a:lstStyle/>
          <a:p>
            <a:pPr algn="r" eaLnBrk="1" hangingPunct="1"/>
            <a:fld id="{468C3118-C8F0-4B73-8EFF-50851E7F8B30}" type="slidenum">
              <a:rPr lang="en-US" sz="1300">
                <a:latin typeface="Arial" pitchFamily="34" charset="0"/>
              </a:rPr>
              <a:pPr algn="r" eaLnBrk="1" hangingPunct="1"/>
              <a:t>2</a:t>
            </a:fld>
            <a:endParaRPr lang="en-US" sz="130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030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029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9" name="Photo Editor Photo" r:id="rId14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ransition/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n"/>
        <a:defRPr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16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hrq.gov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239000" cy="914400"/>
          </a:xfrm>
        </p:spPr>
        <p:txBody>
          <a:bodyPr/>
          <a:lstStyle/>
          <a:p>
            <a:r>
              <a:rPr lang="en-US" dirty="0" smtClean="0"/>
              <a:t>Growing Number of </a:t>
            </a:r>
            <a:br>
              <a:rPr lang="en-US" dirty="0" smtClean="0"/>
            </a:br>
            <a:r>
              <a:rPr lang="en-US" dirty="0" err="1" smtClean="0"/>
              <a:t>Multistakeholder</a:t>
            </a:r>
            <a:r>
              <a:rPr lang="en-US" dirty="0" smtClean="0"/>
              <a:t> </a:t>
            </a:r>
            <a:r>
              <a:rPr lang="en-US" dirty="0" smtClean="0"/>
              <a:t>Quality </a:t>
            </a:r>
            <a:r>
              <a:rPr lang="en-US" dirty="0" err="1" smtClean="0"/>
              <a:t>Collaboratives</a:t>
            </a:r>
            <a:r>
              <a:rPr lang="en-US" dirty="0" smtClean="0"/>
              <a:t> in the U.S.</a:t>
            </a:r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447800"/>
            <a:ext cx="8394272" cy="525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81000"/>
            <a:ext cx="7848600" cy="990600"/>
          </a:xfrm>
          <a:noFill/>
          <a:ln w="9525"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ffectLst/>
              </a:rPr>
              <a:t>Leaders with a Stake in Quality                          Provide Opportunity for Strategy Alignment            Within the Community</a:t>
            </a:r>
            <a:endParaRPr lang="en-US" sz="24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8686800" cy="4648200"/>
          </a:xfrm>
        </p:spPr>
        <p:txBody>
          <a:bodyPr/>
          <a:lstStyle/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>
                <a:solidFill>
                  <a:schemeClr val="tx1"/>
                </a:solidFill>
              </a:rPr>
              <a:t>Consumer Organizations: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State American Heart Association chapters; State American Cancer Society chapters; State American Red Cross chapters; unions;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consumer health coalitions; State AARP chapters; Aging Commissions</a:t>
            </a:r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>
                <a:solidFill>
                  <a:schemeClr val="tx1"/>
                </a:solidFill>
              </a:rPr>
              <a:t>Providers: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State hospital associations;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hospital CEOs,</a:t>
            </a:r>
            <a:r>
              <a:rPr lang="en-US" sz="2000" dirty="0" smtClean="0"/>
              <a:t> State American College of Physicians chapters; State Medical Societies, academic medical centers; individual practicing physicians</a:t>
            </a:r>
            <a:endParaRPr lang="en-US" sz="2000" b="1" dirty="0" smtClean="0"/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/>
              <a:t>Purchasers:</a:t>
            </a:r>
            <a:r>
              <a:rPr lang="en-US" sz="2000" b="1" dirty="0" smtClean="0"/>
              <a:t> </a:t>
            </a:r>
            <a:r>
              <a:rPr lang="en-US" sz="2000" dirty="0" smtClean="0"/>
              <a:t>Regional employer coalitions; State Medicaid Agencies; employers such as Ford, Dow, Procter and Gamble, FedEx </a:t>
            </a:r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>
                <a:solidFill>
                  <a:schemeClr val="tx1"/>
                </a:solidFill>
              </a:rPr>
              <a:t>Health Plans: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State health plan associations; regional and national commercial plans; Medicaid health plans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dirty="0" smtClean="0"/>
              <a:t>…</a:t>
            </a:r>
            <a:r>
              <a:rPr lang="en-US" sz="2000" b="1" u="sng" dirty="0" smtClean="0"/>
              <a:t>and Others:</a:t>
            </a:r>
            <a:r>
              <a:rPr lang="en-US" sz="2000" b="1" dirty="0" smtClean="0"/>
              <a:t> </a:t>
            </a:r>
            <a:r>
              <a:rPr lang="en-US" sz="2000" dirty="0" smtClean="0"/>
              <a:t>State Departments of Health, State data </a:t>
            </a:r>
            <a:r>
              <a:rPr lang="en-US" sz="2000" dirty="0"/>
              <a:t>o</a:t>
            </a:r>
            <a:r>
              <a:rPr lang="en-US" sz="2000" dirty="0" smtClean="0"/>
              <a:t>rganizations, QIOs, Health Information Exchanges, universities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7086600" cy="914400"/>
          </a:xfrm>
        </p:spPr>
        <p:txBody>
          <a:bodyPr/>
          <a:lstStyle/>
          <a:p>
            <a:r>
              <a:rPr lang="en-US" sz="3200" dirty="0" smtClean="0"/>
              <a:t>Interested in </a:t>
            </a:r>
            <a:r>
              <a:rPr lang="en-US" sz="3200" dirty="0" err="1" smtClean="0"/>
              <a:t>Multistakeholder</a:t>
            </a:r>
            <a:r>
              <a:rPr lang="en-US" sz="3200" dirty="0" smtClean="0"/>
              <a:t> </a:t>
            </a:r>
            <a:r>
              <a:rPr lang="en-US" sz="3200" dirty="0" smtClean="0"/>
              <a:t>Community Quality </a:t>
            </a:r>
            <a:r>
              <a:rPr lang="en-US" sz="3200" dirty="0" err="1" smtClean="0"/>
              <a:t>Collaboratives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2895600"/>
          </a:xfrm>
        </p:spPr>
        <p:txBody>
          <a:bodyPr/>
          <a:lstStyle/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/>
              <a:t>Visit AHRQ’s Web Site at:</a:t>
            </a:r>
          </a:p>
          <a:p>
            <a:pPr algn="ctr">
              <a:buNone/>
            </a:pPr>
            <a:r>
              <a:rPr lang="en-US" sz="3200" dirty="0" smtClean="0">
                <a:solidFill>
                  <a:schemeClr val="tx2"/>
                </a:solidFill>
                <a:hlinkClick r:id="rId2"/>
              </a:rPr>
              <a:t>www.ahrq.gov</a:t>
            </a:r>
            <a:endParaRPr lang="en-US" sz="3200" dirty="0" smtClean="0">
              <a:solidFill>
                <a:schemeClr val="tx2"/>
              </a:solidFill>
            </a:endParaRPr>
          </a:p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Go to A-Z index</a:t>
            </a:r>
          </a:p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Select “Community Quality </a:t>
            </a:r>
            <a:r>
              <a:rPr lang="en-US" sz="2800" dirty="0" err="1" smtClean="0">
                <a:solidFill>
                  <a:schemeClr val="tx2"/>
                </a:solidFill>
              </a:rPr>
              <a:t>Collaboratives</a:t>
            </a:r>
            <a:r>
              <a:rPr lang="en-US" sz="2800" dirty="0" smtClean="0">
                <a:solidFill>
                  <a:schemeClr val="tx2"/>
                </a:solidFill>
              </a:rPr>
              <a:t>”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HRQ March 2005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AHRQ March 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HRQ March 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RQ March 20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AHRQ March 2005</Template>
  <TotalTime>4175</TotalTime>
  <Words>161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AHRQ March 2005</vt:lpstr>
      <vt:lpstr>Photo Editor Photo</vt:lpstr>
      <vt:lpstr>Growing Number of  Multistakeholder Quality Collaboratives in the U.S.</vt:lpstr>
      <vt:lpstr>Leaders with a Stake in Quality                          Provide Opportunity for Strategy Alignment            Within the Community</vt:lpstr>
      <vt:lpstr>Interested in Multistakeholder Community Quality Collaboratives?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Quality Initiatives: Driving System Transformation through Local, Regional and National Collaboration</dc:title>
  <dc:creator>Carolyn M. Clancy, MD w/Jeff Hardy</dc:creator>
  <dc:description>Alliance for Health Reform, Washington, DC, April 15, 2011</dc:description>
  <cp:lastModifiedBy>DHHS</cp:lastModifiedBy>
  <cp:revision>353</cp:revision>
  <cp:lastPrinted>2011-08-09T17:05:36Z</cp:lastPrinted>
  <dcterms:created xsi:type="dcterms:W3CDTF">2007-07-16T17:26:21Z</dcterms:created>
  <dcterms:modified xsi:type="dcterms:W3CDTF">2012-09-06T15:32:11Z</dcterms:modified>
</cp:coreProperties>
</file>