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6" r:id="rId1"/>
  </p:sldMasterIdLst>
  <p:notesMasterIdLst>
    <p:notesMasterId r:id="rId18"/>
  </p:notesMasterIdLst>
  <p:handoutMasterIdLst>
    <p:handoutMasterId r:id="rId19"/>
  </p:handoutMasterIdLst>
  <p:sldIdLst>
    <p:sldId id="943" r:id="rId2"/>
    <p:sldId id="1012" r:id="rId3"/>
    <p:sldId id="1013" r:id="rId4"/>
    <p:sldId id="1002" r:id="rId5"/>
    <p:sldId id="1003" r:id="rId6"/>
    <p:sldId id="1014" r:id="rId7"/>
    <p:sldId id="1009" r:id="rId8"/>
    <p:sldId id="1015" r:id="rId9"/>
    <p:sldId id="1016" r:id="rId10"/>
    <p:sldId id="1010" r:id="rId11"/>
    <p:sldId id="1011" r:id="rId12"/>
    <p:sldId id="1004" r:id="rId13"/>
    <p:sldId id="1017" r:id="rId14"/>
    <p:sldId id="1018" r:id="rId15"/>
    <p:sldId id="1019" r:id="rId16"/>
    <p:sldId id="834" r:id="rId17"/>
  </p:sldIdLst>
  <p:sldSz cx="9144000" cy="6858000" type="screen4x3"/>
  <p:notesSz cx="68580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00"/>
    <a:srgbClr val="F0B18A"/>
    <a:srgbClr val="FCDA83"/>
    <a:srgbClr val="FFFFFF"/>
    <a:srgbClr val="FEEFC9"/>
    <a:srgbClr val="E29100"/>
    <a:srgbClr val="59134A"/>
    <a:srgbClr val="6705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80914" autoAdjust="0"/>
  </p:normalViewPr>
  <p:slideViewPr>
    <p:cSldViewPr>
      <p:cViewPr>
        <p:scale>
          <a:sx n="75" d="100"/>
          <a:sy n="75" d="100"/>
        </p:scale>
        <p:origin x="-1014" y="-846"/>
      </p:cViewPr>
      <p:guideLst>
        <p:guide orient="horz" pos="1584"/>
        <p:guide orient="horz" pos="2016"/>
        <p:guide orient="horz" pos="2640"/>
        <p:guide orient="horz" pos="3936"/>
        <p:guide pos="44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75" d="100"/>
          <a:sy n="75" d="100"/>
        </p:scale>
        <p:origin x="-2028" y="474"/>
      </p:cViewPr>
      <p:guideLst>
        <p:guide orient="horz" pos="2929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98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98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DE2FB226-877B-48C1-A170-F01FB63B94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08075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544B55BF-48AB-48BD-A94F-EE355A9D71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D3F2D4-D1FD-4F1E-A003-6258C2875E2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048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25525" y="696913"/>
            <a:ext cx="4648200" cy="348615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0485" name="Picture 4" descr="MNMeasu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696913"/>
            <a:ext cx="5410200" cy="356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729EEB-756F-4067-A28E-E838731CAEBB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150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History of How MNCM got started.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Important role of multi-stakeholder.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ECAECF-B5E2-40AC-94F2-14CBF3FA1846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698500"/>
            <a:ext cx="4645025" cy="348456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3062"/>
          </a:xfrm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10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F836F7-7EE9-4C61-9268-90E7E13135EB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2355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1027"/>
            <p:cNvSpPr>
              <a:spLocks noChangeArrowheads="1"/>
            </p:cNvSpPr>
            <p:nvPr userDrawn="1"/>
          </p:nvSpPr>
          <p:spPr bwMode="auto">
            <a:xfrm>
              <a:off x="0" y="4272"/>
              <a:ext cx="5760" cy="48"/>
            </a:xfrm>
            <a:prstGeom prst="rect">
              <a:avLst/>
            </a:prstGeom>
            <a:gradFill rotWithShape="0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" name="Group 1028"/>
            <p:cNvGrpSpPr>
              <a:grpSpLocks/>
            </p:cNvGrpSpPr>
            <p:nvPr userDrawn="1"/>
          </p:nvGrpSpPr>
          <p:grpSpPr bwMode="auto">
            <a:xfrm>
              <a:off x="0" y="2256"/>
              <a:ext cx="5760" cy="2064"/>
              <a:chOff x="0" y="1440"/>
              <a:chExt cx="5760" cy="2880"/>
            </a:xfrm>
          </p:grpSpPr>
          <p:sp>
            <p:nvSpPr>
              <p:cNvPr id="13" name="Rectangle 1029"/>
              <p:cNvSpPr>
                <a:spLocks noChangeArrowheads="1"/>
              </p:cNvSpPr>
              <p:nvPr userDrawn="1"/>
            </p:nvSpPr>
            <p:spPr bwMode="auto">
              <a:xfrm>
                <a:off x="0" y="1440"/>
                <a:ext cx="48" cy="2880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Rectangle 1030"/>
              <p:cNvSpPr>
                <a:spLocks noChangeArrowheads="1"/>
              </p:cNvSpPr>
              <p:nvPr userDrawn="1"/>
            </p:nvSpPr>
            <p:spPr bwMode="auto">
              <a:xfrm>
                <a:off x="5712" y="1440"/>
                <a:ext cx="48" cy="2880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7" name="Rectangle 1031"/>
            <p:cNvSpPr>
              <a:spLocks noChangeArrowheads="1"/>
            </p:cNvSpPr>
            <p:nvPr userDrawn="1"/>
          </p:nvSpPr>
          <p:spPr bwMode="auto">
            <a:xfrm>
              <a:off x="2" y="2352"/>
              <a:ext cx="5758" cy="14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1032" descr="pattern2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2208"/>
            </a:xfrm>
            <a:prstGeom prst="rect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2400">
                <a:latin typeface="Tahoma" pitchFamily="34" charset="0"/>
              </a:endParaRPr>
            </a:p>
          </p:txBody>
        </p:sp>
        <p:sp>
          <p:nvSpPr>
            <p:cNvPr id="9" name="Rectangle 1033"/>
            <p:cNvSpPr>
              <a:spLocks noChangeArrowheads="1"/>
            </p:cNvSpPr>
            <p:nvPr userDrawn="1"/>
          </p:nvSpPr>
          <p:spPr bwMode="auto">
            <a:xfrm flipV="1">
              <a:off x="0" y="2160"/>
              <a:ext cx="5760" cy="5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1034"/>
            <p:cNvSpPr>
              <a:spLocks noChangeArrowheads="1"/>
            </p:cNvSpPr>
            <p:nvPr userDrawn="1"/>
          </p:nvSpPr>
          <p:spPr bwMode="auto">
            <a:xfrm>
              <a:off x="0" y="2200"/>
              <a:ext cx="5760" cy="166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tint val="42745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Rectangle 1035"/>
            <p:cNvSpPr>
              <a:spLocks noChangeArrowheads="1"/>
            </p:cNvSpPr>
            <p:nvPr userDrawn="1"/>
          </p:nvSpPr>
          <p:spPr bwMode="auto">
            <a:xfrm>
              <a:off x="0" y="2176"/>
              <a:ext cx="5760" cy="8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Rectangle 1036"/>
            <p:cNvSpPr>
              <a:spLocks noChangeArrowheads="1"/>
            </p:cNvSpPr>
            <p:nvPr userDrawn="1"/>
          </p:nvSpPr>
          <p:spPr bwMode="auto">
            <a:xfrm flipV="1">
              <a:off x="0" y="2364"/>
              <a:ext cx="5760" cy="28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tint val="4274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>
                <a:defRPr/>
              </a:pPr>
              <a:endParaRPr lang="en-GB" sz="2400">
                <a:latin typeface="Tahoma" pitchFamily="34" charset="0"/>
              </a:endParaRPr>
            </a:p>
          </p:txBody>
        </p:sp>
      </p:grpSp>
      <p:grpSp>
        <p:nvGrpSpPr>
          <p:cNvPr id="15" name="Group 103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6" name="Group 1040"/>
            <p:cNvGrpSpPr>
              <a:grpSpLocks/>
            </p:cNvGrpSpPr>
            <p:nvPr userDrawn="1"/>
          </p:nvGrpSpPr>
          <p:grpSpPr bwMode="auto">
            <a:xfrm>
              <a:off x="0" y="768"/>
              <a:ext cx="5760" cy="3552"/>
              <a:chOff x="0" y="768"/>
              <a:chExt cx="5760" cy="3552"/>
            </a:xfrm>
          </p:grpSpPr>
          <p:sp>
            <p:nvSpPr>
              <p:cNvPr id="24" name="Rectangle 1041"/>
              <p:cNvSpPr>
                <a:spLocks noChangeArrowheads="1"/>
              </p:cNvSpPr>
              <p:nvPr userDrawn="1"/>
            </p:nvSpPr>
            <p:spPr bwMode="auto">
              <a:xfrm>
                <a:off x="0" y="4272"/>
                <a:ext cx="5760" cy="48"/>
              </a:xfrm>
              <a:prstGeom prst="rect">
                <a:avLst/>
              </a:prstGeom>
              <a:gradFill rotWithShape="0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25" name="Group 1042"/>
              <p:cNvGrpSpPr>
                <a:grpSpLocks/>
              </p:cNvGrpSpPr>
              <p:nvPr userDrawn="1"/>
            </p:nvGrpSpPr>
            <p:grpSpPr bwMode="auto">
              <a:xfrm>
                <a:off x="0" y="768"/>
                <a:ext cx="5760" cy="3552"/>
                <a:chOff x="0" y="1440"/>
                <a:chExt cx="5760" cy="2880"/>
              </a:xfrm>
            </p:grpSpPr>
            <p:sp>
              <p:nvSpPr>
                <p:cNvPr id="26" name="Rectangle 1043"/>
                <p:cNvSpPr>
                  <a:spLocks noChangeArrowheads="1"/>
                </p:cNvSpPr>
                <p:nvPr userDrawn="1"/>
              </p:nvSpPr>
              <p:spPr bwMode="auto">
                <a:xfrm>
                  <a:off x="0" y="1440"/>
                  <a:ext cx="48" cy="288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99B0EB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Rectangle 1044"/>
                <p:cNvSpPr>
                  <a:spLocks noChangeArrowheads="1"/>
                </p:cNvSpPr>
                <p:nvPr userDrawn="1"/>
              </p:nvSpPr>
              <p:spPr bwMode="auto">
                <a:xfrm>
                  <a:off x="5712" y="1440"/>
                  <a:ext cx="48" cy="288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99B0EB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7" name="Group 1045"/>
            <p:cNvGrpSpPr>
              <a:grpSpLocks/>
            </p:cNvGrpSpPr>
            <p:nvPr userDrawn="1"/>
          </p:nvGrpSpPr>
          <p:grpSpPr bwMode="auto">
            <a:xfrm>
              <a:off x="0" y="0"/>
              <a:ext cx="5760" cy="979"/>
              <a:chOff x="0" y="0"/>
              <a:chExt cx="5760" cy="979"/>
            </a:xfrm>
          </p:grpSpPr>
          <p:sp>
            <p:nvSpPr>
              <p:cNvPr id="18" name="Rectangle 1046" descr="pattern2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829"/>
              </a:xfrm>
              <a:prstGeom prst="rect">
                <a:avLst/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Rectangle 1047"/>
              <p:cNvSpPr>
                <a:spLocks noChangeArrowheads="1"/>
              </p:cNvSpPr>
              <p:nvPr userDrawn="1"/>
            </p:nvSpPr>
            <p:spPr bwMode="auto">
              <a:xfrm>
                <a:off x="2" y="876"/>
                <a:ext cx="5758" cy="10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Rectangle 1048"/>
              <p:cNvSpPr>
                <a:spLocks noChangeArrowheads="1"/>
              </p:cNvSpPr>
              <p:nvPr userDrawn="1"/>
            </p:nvSpPr>
            <p:spPr bwMode="auto">
              <a:xfrm flipV="1">
                <a:off x="0" y="743"/>
                <a:ext cx="5760" cy="3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Rectangle 1049"/>
              <p:cNvSpPr>
                <a:spLocks noChangeArrowheads="1"/>
              </p:cNvSpPr>
              <p:nvPr userDrawn="1"/>
            </p:nvSpPr>
            <p:spPr bwMode="auto">
              <a:xfrm>
                <a:off x="0" y="805"/>
                <a:ext cx="5760" cy="95"/>
              </a:xfrm>
              <a:prstGeom prst="rect">
                <a:avLst/>
              </a:prstGeom>
              <a:gradFill rotWithShape="0">
                <a:gsLst>
                  <a:gs pos="0">
                    <a:srgbClr val="99B0EB"/>
                  </a:gs>
                  <a:gs pos="100000">
                    <a:srgbClr val="D3DDF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Rectangle 1050"/>
              <p:cNvSpPr>
                <a:spLocks noChangeArrowheads="1"/>
              </p:cNvSpPr>
              <p:nvPr userDrawn="1"/>
            </p:nvSpPr>
            <p:spPr bwMode="auto">
              <a:xfrm>
                <a:off x="0" y="757"/>
                <a:ext cx="5760" cy="59"/>
              </a:xfrm>
              <a:prstGeom prst="rect">
                <a:avLst/>
              </a:prstGeom>
              <a:gradFill rotWithShape="0">
                <a:gsLst>
                  <a:gs pos="0">
                    <a:srgbClr val="99B0EB"/>
                  </a:gs>
                  <a:gs pos="100000">
                    <a:srgbClr val="F3F6FD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Rectangle 1051"/>
              <p:cNvSpPr>
                <a:spLocks noChangeArrowheads="1"/>
              </p:cNvSpPr>
              <p:nvPr userDrawn="1"/>
            </p:nvSpPr>
            <p:spPr bwMode="auto">
              <a:xfrm flipV="1">
                <a:off x="0" y="889"/>
                <a:ext cx="5760" cy="16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4274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pPr>
                  <a:defRPr/>
                </a:pPr>
                <a:endParaRPr lang="en-GB" sz="2400">
                  <a:latin typeface="Tahoma" pitchFamily="34" charset="0"/>
                </a:endParaRPr>
              </a:p>
            </p:txBody>
          </p:sp>
        </p:grpSp>
      </p:grpSp>
      <p:sp>
        <p:nvSpPr>
          <p:cNvPr id="708621" name="Rectangle 1037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29178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8622" name="Rectangle 1038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343400"/>
            <a:ext cx="7848600" cy="2133600"/>
          </a:xfrm>
        </p:spPr>
        <p:txBody>
          <a:bodyPr/>
          <a:lstStyle>
            <a:lvl1pPr marL="0" indent="0" algn="ctr">
              <a:buFont typeface="Tahoma" pitchFamily="34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211455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04800"/>
            <a:ext cx="619125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52600"/>
            <a:ext cx="3695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752600"/>
            <a:ext cx="3695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43" name="Group 3"/>
            <p:cNvGrpSpPr>
              <a:grpSpLocks/>
            </p:cNvGrpSpPr>
            <p:nvPr userDrawn="1"/>
          </p:nvGrpSpPr>
          <p:grpSpPr bwMode="auto">
            <a:xfrm>
              <a:off x="0" y="768"/>
              <a:ext cx="5760" cy="3552"/>
              <a:chOff x="0" y="768"/>
              <a:chExt cx="5760" cy="3552"/>
            </a:xfrm>
          </p:grpSpPr>
          <p:sp>
            <p:nvSpPr>
              <p:cNvPr id="70758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4272"/>
                <a:ext cx="5760" cy="48"/>
              </a:xfrm>
              <a:prstGeom prst="rect">
                <a:avLst/>
              </a:prstGeom>
              <a:gradFill rotWithShape="0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052" name="Group 5"/>
              <p:cNvGrpSpPr>
                <a:grpSpLocks/>
              </p:cNvGrpSpPr>
              <p:nvPr userDrawn="1"/>
            </p:nvGrpSpPr>
            <p:grpSpPr bwMode="auto">
              <a:xfrm>
                <a:off x="0" y="768"/>
                <a:ext cx="5760" cy="3552"/>
                <a:chOff x="0" y="1440"/>
                <a:chExt cx="5760" cy="2880"/>
              </a:xfrm>
            </p:grpSpPr>
            <p:sp>
              <p:nvSpPr>
                <p:cNvPr id="1053" name="Rectangle 6"/>
                <p:cNvSpPr>
                  <a:spLocks noChangeArrowheads="1"/>
                </p:cNvSpPr>
                <p:nvPr userDrawn="1"/>
              </p:nvSpPr>
              <p:spPr bwMode="auto">
                <a:xfrm>
                  <a:off x="0" y="1440"/>
                  <a:ext cx="48" cy="288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99B0EB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4" name="Rectangle 7"/>
                <p:cNvSpPr>
                  <a:spLocks noChangeArrowheads="1"/>
                </p:cNvSpPr>
                <p:nvPr userDrawn="1"/>
              </p:nvSpPr>
              <p:spPr bwMode="auto">
                <a:xfrm>
                  <a:off x="5712" y="1440"/>
                  <a:ext cx="48" cy="288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99B0EB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44" name="Group 8"/>
            <p:cNvGrpSpPr>
              <a:grpSpLocks/>
            </p:cNvGrpSpPr>
            <p:nvPr userDrawn="1"/>
          </p:nvGrpSpPr>
          <p:grpSpPr bwMode="auto">
            <a:xfrm>
              <a:off x="0" y="0"/>
              <a:ext cx="5760" cy="979"/>
              <a:chOff x="0" y="0"/>
              <a:chExt cx="5760" cy="979"/>
            </a:xfrm>
          </p:grpSpPr>
          <p:sp>
            <p:nvSpPr>
              <p:cNvPr id="1045" name="Rectangle 9" descr="pattern2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829"/>
              </a:xfrm>
              <a:prstGeom prst="rect">
                <a:avLst/>
              </a:prstGeom>
              <a:blipFill dpi="0" rotWithShape="1">
                <a:blip r:embed="rId13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594" name="Rectangle 10"/>
              <p:cNvSpPr>
                <a:spLocks noChangeArrowheads="1"/>
              </p:cNvSpPr>
              <p:nvPr userDrawn="1"/>
            </p:nvSpPr>
            <p:spPr bwMode="auto">
              <a:xfrm>
                <a:off x="2" y="876"/>
                <a:ext cx="5758" cy="10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47" name="Rectangle 11"/>
              <p:cNvSpPr>
                <a:spLocks noChangeArrowheads="1"/>
              </p:cNvSpPr>
              <p:nvPr userDrawn="1"/>
            </p:nvSpPr>
            <p:spPr bwMode="auto">
              <a:xfrm flipV="1">
                <a:off x="0" y="743"/>
                <a:ext cx="5760" cy="3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805"/>
                <a:ext cx="5760" cy="95"/>
              </a:xfrm>
              <a:prstGeom prst="rect">
                <a:avLst/>
              </a:prstGeom>
              <a:gradFill rotWithShape="0">
                <a:gsLst>
                  <a:gs pos="0">
                    <a:srgbClr val="99B0EB"/>
                  </a:gs>
                  <a:gs pos="100000">
                    <a:srgbClr val="D3DDF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" name="Rectangle 13"/>
              <p:cNvSpPr>
                <a:spLocks noChangeArrowheads="1"/>
              </p:cNvSpPr>
              <p:nvPr userDrawn="1"/>
            </p:nvSpPr>
            <p:spPr bwMode="auto">
              <a:xfrm>
                <a:off x="0" y="757"/>
                <a:ext cx="5760" cy="59"/>
              </a:xfrm>
              <a:prstGeom prst="rect">
                <a:avLst/>
              </a:prstGeom>
              <a:gradFill rotWithShape="0">
                <a:gsLst>
                  <a:gs pos="0">
                    <a:srgbClr val="99B0EB"/>
                  </a:gs>
                  <a:gs pos="100000">
                    <a:srgbClr val="F3F6FD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598" name="Rectangle 14"/>
              <p:cNvSpPr>
                <a:spLocks noChangeArrowheads="1"/>
              </p:cNvSpPr>
              <p:nvPr userDrawn="1"/>
            </p:nvSpPr>
            <p:spPr bwMode="auto">
              <a:xfrm flipV="1">
                <a:off x="0" y="889"/>
                <a:ext cx="5760" cy="16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4274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pPr>
                  <a:defRPr/>
                </a:pPr>
                <a:endParaRPr lang="en-GB" sz="2400">
                  <a:latin typeface="Tahoma" pitchFamily="34" charset="0"/>
                </a:endParaRPr>
              </a:p>
            </p:txBody>
          </p:sp>
        </p:grpSp>
      </p:grpSp>
      <p:sp>
        <p:nvSpPr>
          <p:cNvPr id="102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752600"/>
            <a:ext cx="7543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048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07601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553200"/>
            <a:ext cx="7543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  <p:grpSp>
        <p:nvGrpSpPr>
          <p:cNvPr id="1030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1" name="Group 19"/>
            <p:cNvGrpSpPr>
              <a:grpSpLocks/>
            </p:cNvGrpSpPr>
            <p:nvPr userDrawn="1"/>
          </p:nvGrpSpPr>
          <p:grpSpPr bwMode="auto">
            <a:xfrm>
              <a:off x="0" y="768"/>
              <a:ext cx="5760" cy="3552"/>
              <a:chOff x="0" y="768"/>
              <a:chExt cx="5760" cy="3552"/>
            </a:xfrm>
          </p:grpSpPr>
          <p:sp>
            <p:nvSpPr>
              <p:cNvPr id="707604" name="Rectangle 20"/>
              <p:cNvSpPr>
                <a:spLocks noChangeArrowheads="1"/>
              </p:cNvSpPr>
              <p:nvPr userDrawn="1"/>
            </p:nvSpPr>
            <p:spPr bwMode="auto">
              <a:xfrm>
                <a:off x="0" y="4272"/>
                <a:ext cx="5760" cy="48"/>
              </a:xfrm>
              <a:prstGeom prst="rect">
                <a:avLst/>
              </a:prstGeom>
              <a:gradFill rotWithShape="0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040" name="Group 21"/>
              <p:cNvGrpSpPr>
                <a:grpSpLocks/>
              </p:cNvGrpSpPr>
              <p:nvPr userDrawn="1"/>
            </p:nvGrpSpPr>
            <p:grpSpPr bwMode="auto">
              <a:xfrm>
                <a:off x="0" y="768"/>
                <a:ext cx="5760" cy="3552"/>
                <a:chOff x="0" y="1440"/>
                <a:chExt cx="5760" cy="2880"/>
              </a:xfrm>
            </p:grpSpPr>
            <p:sp>
              <p:nvSpPr>
                <p:cNvPr id="1041" name="Rectangle 22"/>
                <p:cNvSpPr>
                  <a:spLocks noChangeArrowheads="1"/>
                </p:cNvSpPr>
                <p:nvPr userDrawn="1"/>
              </p:nvSpPr>
              <p:spPr bwMode="auto">
                <a:xfrm>
                  <a:off x="0" y="1440"/>
                  <a:ext cx="48" cy="288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99B0EB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" name="Rectangle 23"/>
                <p:cNvSpPr>
                  <a:spLocks noChangeArrowheads="1"/>
                </p:cNvSpPr>
                <p:nvPr userDrawn="1"/>
              </p:nvSpPr>
              <p:spPr bwMode="auto">
                <a:xfrm>
                  <a:off x="5712" y="1440"/>
                  <a:ext cx="48" cy="288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99B0EB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32" name="Group 24"/>
            <p:cNvGrpSpPr>
              <a:grpSpLocks/>
            </p:cNvGrpSpPr>
            <p:nvPr userDrawn="1"/>
          </p:nvGrpSpPr>
          <p:grpSpPr bwMode="auto">
            <a:xfrm>
              <a:off x="0" y="0"/>
              <a:ext cx="5760" cy="979"/>
              <a:chOff x="0" y="0"/>
              <a:chExt cx="5760" cy="979"/>
            </a:xfrm>
          </p:grpSpPr>
          <p:sp>
            <p:nvSpPr>
              <p:cNvPr id="1033" name="Rectangle 25" descr="pattern2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829"/>
              </a:xfrm>
              <a:prstGeom prst="rect">
                <a:avLst/>
              </a:prstGeom>
              <a:blipFill dpi="0" rotWithShape="1">
                <a:blip r:embed="rId13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610" name="Rectangle 26"/>
              <p:cNvSpPr>
                <a:spLocks noChangeArrowheads="1"/>
              </p:cNvSpPr>
              <p:nvPr userDrawn="1"/>
            </p:nvSpPr>
            <p:spPr bwMode="auto">
              <a:xfrm>
                <a:off x="2" y="876"/>
                <a:ext cx="5758" cy="10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5" name="Rectangle 27"/>
              <p:cNvSpPr>
                <a:spLocks noChangeArrowheads="1"/>
              </p:cNvSpPr>
              <p:nvPr userDrawn="1"/>
            </p:nvSpPr>
            <p:spPr bwMode="auto">
              <a:xfrm flipV="1">
                <a:off x="0" y="743"/>
                <a:ext cx="5760" cy="3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6" name="Rectangle 28"/>
              <p:cNvSpPr>
                <a:spLocks noChangeArrowheads="1"/>
              </p:cNvSpPr>
              <p:nvPr userDrawn="1"/>
            </p:nvSpPr>
            <p:spPr bwMode="auto">
              <a:xfrm>
                <a:off x="0" y="805"/>
                <a:ext cx="5760" cy="95"/>
              </a:xfrm>
              <a:prstGeom prst="rect">
                <a:avLst/>
              </a:prstGeom>
              <a:gradFill rotWithShape="0">
                <a:gsLst>
                  <a:gs pos="0">
                    <a:srgbClr val="99B0EB"/>
                  </a:gs>
                  <a:gs pos="100000">
                    <a:srgbClr val="D3DDF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Rectangle 29"/>
              <p:cNvSpPr>
                <a:spLocks noChangeArrowheads="1"/>
              </p:cNvSpPr>
              <p:nvPr userDrawn="1"/>
            </p:nvSpPr>
            <p:spPr bwMode="auto">
              <a:xfrm>
                <a:off x="0" y="757"/>
                <a:ext cx="5760" cy="59"/>
              </a:xfrm>
              <a:prstGeom prst="rect">
                <a:avLst/>
              </a:prstGeom>
              <a:gradFill rotWithShape="0">
                <a:gsLst>
                  <a:gs pos="0">
                    <a:srgbClr val="99B0EB"/>
                  </a:gs>
                  <a:gs pos="100000">
                    <a:srgbClr val="F3F6FD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614" name="Rectangle 30"/>
              <p:cNvSpPr>
                <a:spLocks noChangeArrowheads="1"/>
              </p:cNvSpPr>
              <p:nvPr userDrawn="1"/>
            </p:nvSpPr>
            <p:spPr bwMode="auto">
              <a:xfrm flipV="1">
                <a:off x="0" y="889"/>
                <a:ext cx="5760" cy="16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4274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pPr>
                  <a:defRPr/>
                </a:pPr>
                <a:endParaRPr lang="en-GB" sz="2400">
                  <a:latin typeface="Tahoma" pitchFamily="34" charset="0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80" r:id="rId2"/>
    <p:sldLayoutId id="2147484581" r:id="rId3"/>
    <p:sldLayoutId id="2147484582" r:id="rId4"/>
    <p:sldLayoutId id="2147484583" r:id="rId5"/>
    <p:sldLayoutId id="2147484584" r:id="rId6"/>
    <p:sldLayoutId id="2147484585" r:id="rId7"/>
    <p:sldLayoutId id="2147484586" r:id="rId8"/>
    <p:sldLayoutId id="2147484587" r:id="rId9"/>
    <p:sldLayoutId id="2147484588" r:id="rId10"/>
    <p:sldLayoutId id="2147484589" r:id="rId11"/>
  </p:sldLayoutIdLst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F89F00"/>
        </a:buClr>
        <a:buFont typeface="Tahoma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lr>
          <a:srgbClr val="F89F00"/>
        </a:buClr>
        <a:buFont typeface="Tahoma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028700" indent="-17145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Font typeface="Tahoma" pitchFamily="34" charset="0"/>
        <a:buChar char="›"/>
        <a:defRPr sz="2800">
          <a:solidFill>
            <a:schemeClr val="tx1"/>
          </a:solidFill>
          <a:latin typeface="+mn-lt"/>
        </a:defRPr>
      </a:lvl3pPr>
      <a:lvl4pPr marL="1485900" indent="-28575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Font typeface="Tahoma" pitchFamily="34" charset="0"/>
        <a:buChar char="–"/>
        <a:defRPr sz="2800">
          <a:solidFill>
            <a:schemeClr val="tx1"/>
          </a:solidFill>
          <a:latin typeface="+mn-lt"/>
        </a:defRPr>
      </a:lvl4pPr>
      <a:lvl5pPr marL="1892300" indent="-2921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Font typeface="Tahoma" pitchFamily="34" charset="0"/>
        <a:buChar char="–"/>
        <a:defRPr sz="2800">
          <a:solidFill>
            <a:schemeClr val="tx1"/>
          </a:solidFill>
          <a:latin typeface="+mn-lt"/>
        </a:defRPr>
      </a:lvl5pPr>
      <a:lvl6pPr marL="2349500" indent="-292100" algn="l" rtl="0" fontAlgn="base">
        <a:spcBef>
          <a:spcPct val="0"/>
        </a:spcBef>
        <a:spcAft>
          <a:spcPct val="0"/>
        </a:spcAft>
        <a:buClr>
          <a:schemeClr val="hlink"/>
        </a:buClr>
        <a:buFont typeface="Tahoma" pitchFamily="34" charset="0"/>
        <a:buChar char="–"/>
        <a:defRPr sz="2800">
          <a:solidFill>
            <a:schemeClr val="tx1"/>
          </a:solidFill>
          <a:latin typeface="+mn-lt"/>
        </a:defRPr>
      </a:lvl6pPr>
      <a:lvl7pPr marL="2806700" indent="-292100" algn="l" rtl="0" fontAlgn="base">
        <a:spcBef>
          <a:spcPct val="0"/>
        </a:spcBef>
        <a:spcAft>
          <a:spcPct val="0"/>
        </a:spcAft>
        <a:buClr>
          <a:schemeClr val="hlink"/>
        </a:buClr>
        <a:buFont typeface="Tahoma" pitchFamily="34" charset="0"/>
        <a:buChar char="–"/>
        <a:defRPr sz="2800">
          <a:solidFill>
            <a:schemeClr val="tx1"/>
          </a:solidFill>
          <a:latin typeface="+mn-lt"/>
        </a:defRPr>
      </a:lvl7pPr>
      <a:lvl8pPr marL="3263900" indent="-292100" algn="l" rtl="0" fontAlgn="base">
        <a:spcBef>
          <a:spcPct val="0"/>
        </a:spcBef>
        <a:spcAft>
          <a:spcPct val="0"/>
        </a:spcAft>
        <a:buClr>
          <a:schemeClr val="hlink"/>
        </a:buClr>
        <a:buFont typeface="Tahoma" pitchFamily="34" charset="0"/>
        <a:buChar char="–"/>
        <a:defRPr sz="2800">
          <a:solidFill>
            <a:schemeClr val="tx1"/>
          </a:solidFill>
          <a:latin typeface="+mn-lt"/>
        </a:defRPr>
      </a:lvl8pPr>
      <a:lvl9pPr marL="3721100" indent="-292100" algn="l" rtl="0" fontAlgn="base">
        <a:spcBef>
          <a:spcPct val="0"/>
        </a:spcBef>
        <a:spcAft>
          <a:spcPct val="0"/>
        </a:spcAft>
        <a:buClr>
          <a:schemeClr val="hlink"/>
        </a:buClr>
        <a:buFont typeface="Tahoma" pitchFamily="34" charset="0"/>
        <a:buChar char="–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hegospelcoalition.org/blogs/justintaylor/2010/10/25/95-theses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chase@mncm.or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k5kj.net/ChaseEvents/2005/20050612/2005061210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075" name="Picture 2" descr="MNMeas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575"/>
            <a:ext cx="9144000" cy="525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0" y="6400800"/>
            <a:ext cx="9144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Times New Roman" pitchFamily="18" charset="0"/>
                <a:cs typeface="Times New Roman" pitchFamily="18" charset="0"/>
              </a:rPr>
              <a:t>© MN Community Measurement. All rights reserved. .</a:t>
            </a: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8686800" y="6172200"/>
            <a:ext cx="4572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1828800" y="5410200"/>
            <a:ext cx="70866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en-US" sz="2400"/>
              <a:t>Lessons from the School of Hard Knocks</a:t>
            </a:r>
          </a:p>
          <a:p>
            <a:pPr algn="r"/>
            <a:r>
              <a:rPr lang="en-US" sz="2400"/>
              <a:t>September 10, 2012</a:t>
            </a:r>
          </a:p>
        </p:txBody>
      </p:sp>
      <p:pic>
        <p:nvPicPr>
          <p:cNvPr id="3079" name="Picture 7" descr="MNCM_newcolor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700"/>
            <a:ext cx="9150350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Rectangle 5"/>
          <p:cNvSpPr>
            <a:spLocks noChangeArrowheads="1"/>
          </p:cNvSpPr>
          <p:nvPr/>
        </p:nvSpPr>
        <p:spPr bwMode="auto">
          <a:xfrm>
            <a:off x="-12700" y="5867400"/>
            <a:ext cx="19939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Concerns with the TKR Measure</a:t>
            </a: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sz="half" idx="1"/>
          </p:nvPr>
        </p:nvGraphicFramePr>
        <p:xfrm>
          <a:off x="838200" y="3827463"/>
          <a:ext cx="3695700" cy="363752"/>
        </p:xfrm>
        <a:graphic>
          <a:graphicData uri="http://schemas.openxmlformats.org/drawingml/2006/table">
            <a:tbl>
              <a:tblPr/>
              <a:tblGrid>
                <a:gridCol w="1847850"/>
                <a:gridCol w="1847850"/>
              </a:tblGrid>
              <a:tr h="1817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</a:endParaRPr>
                    </a:p>
                  </a:txBody>
                  <a:tcPr marL="44796" marR="44796" marT="22358" marB="223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</a:endParaRPr>
                    </a:p>
                  </a:txBody>
                  <a:tcPr marL="44796" marR="44796" marT="22358" marB="223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</a:endParaRPr>
                    </a:p>
                  </a:txBody>
                  <a:tcPr marL="44796" marR="44796" marT="22358" marB="223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</a:endParaRPr>
                    </a:p>
                  </a:txBody>
                  <a:tcPr marL="44796" marR="44796" marT="22358" marB="223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2296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Too broad</a:t>
            </a:r>
          </a:p>
          <a:p>
            <a:r>
              <a:rPr lang="en-US" smtClean="0"/>
              <a:t>No risk adjustment</a:t>
            </a:r>
          </a:p>
          <a:p>
            <a:r>
              <a:rPr lang="en-US" smtClean="0"/>
              <a:t>Patient factors</a:t>
            </a:r>
          </a:p>
          <a:p>
            <a:r>
              <a:rPr lang="en-US" smtClean="0"/>
              <a:t>Patient reported data</a:t>
            </a:r>
          </a:p>
          <a:p>
            <a:r>
              <a:rPr lang="en-US" smtClean="0"/>
              <a:t>Low participation</a:t>
            </a:r>
          </a:p>
          <a:p>
            <a:r>
              <a:rPr lang="en-US" smtClean="0"/>
              <a:t>Who gets to decide</a:t>
            </a:r>
          </a:p>
          <a:p>
            <a:r>
              <a:rPr lang="en-US" smtClean="0"/>
              <a:t>Conflicts of interest</a:t>
            </a:r>
          </a:p>
          <a:p>
            <a:endParaRPr 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MNCM all rights reserved </a:t>
            </a:r>
            <a:endParaRPr lang="en-US"/>
          </a:p>
        </p:txBody>
      </p:sp>
      <p:pic>
        <p:nvPicPr>
          <p:cNvPr id="12298" name="Picture 3" descr="http://thegospelcoalition.org/blogs/justintaylor/files/2010/10/Luther-nailing-theses-560x5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28800"/>
            <a:ext cx="40386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9" name="Rectangle 4">
            <a:hlinkClick r:id="rId3"/>
          </p:cNvPr>
          <p:cNvSpPr>
            <a:spLocks noChangeArrowheads="1"/>
          </p:cNvSpPr>
          <p:nvPr/>
        </p:nvSpPr>
        <p:spPr bwMode="auto">
          <a:xfrm>
            <a:off x="838200" y="3894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Five Stages of Measurement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Can’t measure quality</a:t>
            </a:r>
          </a:p>
          <a:p>
            <a:r>
              <a:rPr lang="en-US" smtClean="0"/>
              <a:t>The measure must be wrong</a:t>
            </a:r>
          </a:p>
          <a:p>
            <a:r>
              <a:rPr lang="en-US" smtClean="0"/>
              <a:t>My patients are sicker</a:t>
            </a:r>
          </a:p>
          <a:p>
            <a:r>
              <a:rPr lang="en-US" smtClean="0"/>
              <a:t>Others are responsible</a:t>
            </a:r>
          </a:p>
          <a:p>
            <a:r>
              <a:rPr lang="en-US" smtClean="0"/>
              <a:t>Acceptance – actions that lead to improvement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MNCM all rights reserved 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We Have Learned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Agree on purpose with new participants</a:t>
            </a:r>
          </a:p>
          <a:p>
            <a:pPr>
              <a:defRPr/>
            </a:pPr>
            <a:r>
              <a:rPr lang="en-US" dirty="0" smtClean="0"/>
              <a:t>Tie measures to improvement</a:t>
            </a:r>
          </a:p>
          <a:p>
            <a:pPr lvl="1">
              <a:defRPr/>
            </a:pPr>
            <a:r>
              <a:rPr lang="en-US" dirty="0" smtClean="0"/>
              <a:t>Is it actionable?</a:t>
            </a:r>
          </a:p>
          <a:p>
            <a:pPr>
              <a:defRPr/>
            </a:pPr>
            <a:r>
              <a:rPr lang="en-US" dirty="0" smtClean="0"/>
              <a:t>Communicate Decision Process</a:t>
            </a:r>
          </a:p>
          <a:p>
            <a:pPr lvl="1">
              <a:defRPr/>
            </a:pPr>
            <a:r>
              <a:rPr lang="en-US" dirty="0" smtClean="0"/>
              <a:t>Multi-Stakeholder </a:t>
            </a:r>
          </a:p>
          <a:p>
            <a:pPr lvl="1">
              <a:defRPr/>
            </a:pPr>
            <a:r>
              <a:rPr lang="en-US" dirty="0" smtClean="0"/>
              <a:t>Input or approval</a:t>
            </a:r>
          </a:p>
          <a:p>
            <a:pPr lvl="1">
              <a:defRPr/>
            </a:pPr>
            <a:r>
              <a:rPr lang="en-US" dirty="0" smtClean="0"/>
              <a:t>Consensus on what can accept</a:t>
            </a:r>
          </a:p>
          <a:p>
            <a:pPr lvl="1">
              <a:defRPr/>
            </a:pPr>
            <a:r>
              <a:rPr lang="en-US" dirty="0" smtClean="0"/>
              <a:t>Only vote on final</a:t>
            </a:r>
          </a:p>
          <a:p>
            <a:pPr>
              <a:defRPr/>
            </a:pPr>
            <a:endParaRPr lang="en-US" dirty="0" smtClean="0"/>
          </a:p>
          <a:p>
            <a:pPr marL="0" indent="0">
              <a:buFont typeface="Tahoma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Provider Peer Grouping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2008 Health Reform Law – Total Cost of Care plus quality for medical groups and hospitals</a:t>
            </a:r>
          </a:p>
          <a:p>
            <a:r>
              <a:rPr lang="en-US" smtClean="0"/>
              <a:t>State-led multi-stakeholder process</a:t>
            </a:r>
          </a:p>
          <a:p>
            <a:r>
              <a:rPr lang="en-US" smtClean="0"/>
              <a:t>Initial results rejected by providers</a:t>
            </a:r>
          </a:p>
          <a:p>
            <a:r>
              <a:rPr lang="en-US" smtClean="0"/>
              <a:t>Legislature delayed implementation in 2012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MNCM all rights reserved 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We Learned (Part II)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Start small and pilot test</a:t>
            </a:r>
          </a:p>
          <a:p>
            <a:r>
              <a:rPr lang="en-US" smtClean="0"/>
              <a:t>Focus on users not experts</a:t>
            </a:r>
          </a:p>
          <a:p>
            <a:r>
              <a:rPr lang="en-US" smtClean="0"/>
              <a:t>Verifiable data</a:t>
            </a:r>
          </a:p>
          <a:p>
            <a:r>
              <a:rPr lang="en-US" smtClean="0"/>
              <a:t>Tie to improvement</a:t>
            </a:r>
          </a:p>
          <a:p>
            <a:endParaRPr 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MNCM all rights reserved 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 on Cost of Care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Support PPG, but develop other options</a:t>
            </a:r>
          </a:p>
          <a:p>
            <a:r>
              <a:rPr lang="en-US" smtClean="0"/>
              <a:t>Reduce scope, test on commercial groups</a:t>
            </a:r>
          </a:p>
          <a:p>
            <a:r>
              <a:rPr lang="en-US" smtClean="0"/>
              <a:t>Build on/align existing measures</a:t>
            </a:r>
          </a:p>
          <a:p>
            <a:r>
              <a:rPr lang="en-US" smtClean="0"/>
              <a:t>Narrow initial use – public reporting on variation – but remain flexible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MNCM all rights reserved 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 or Comments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838200" y="1676400"/>
            <a:ext cx="7543800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lnSpc>
                <a:spcPct val="90000"/>
              </a:lnSpc>
              <a:spcBef>
                <a:spcPct val="25000"/>
              </a:spcBef>
            </a:pPr>
            <a:r>
              <a:rPr lang="en-US" sz="2400">
                <a:latin typeface="Tahoma" pitchFamily="34" charset="0"/>
              </a:rPr>
              <a:t>Jim Chase</a:t>
            </a:r>
          </a:p>
          <a:p>
            <a:pPr algn="l" eaLnBrk="1" hangingPunct="1">
              <a:lnSpc>
                <a:spcPct val="90000"/>
              </a:lnSpc>
              <a:spcBef>
                <a:spcPct val="25000"/>
              </a:spcBef>
            </a:pPr>
            <a:r>
              <a:rPr lang="en-US" sz="2400">
                <a:latin typeface="Tahoma" pitchFamily="34" charset="0"/>
              </a:rPr>
              <a:t>President, MN Community Measurement</a:t>
            </a:r>
          </a:p>
          <a:p>
            <a:pPr algn="l" eaLnBrk="1" hangingPunct="1">
              <a:lnSpc>
                <a:spcPct val="90000"/>
              </a:lnSpc>
              <a:spcBef>
                <a:spcPct val="25000"/>
              </a:spcBef>
            </a:pPr>
            <a:r>
              <a:rPr lang="en-US" sz="2400">
                <a:latin typeface="Tahoma" pitchFamily="34" charset="0"/>
              </a:rPr>
              <a:t>612-454-4812</a:t>
            </a:r>
          </a:p>
          <a:p>
            <a:pPr algn="l" eaLnBrk="1" hangingPunct="1">
              <a:lnSpc>
                <a:spcPct val="90000"/>
              </a:lnSpc>
              <a:spcBef>
                <a:spcPct val="25000"/>
              </a:spcBef>
            </a:pPr>
            <a:r>
              <a:rPr lang="en-US" sz="2800" u="sng">
                <a:solidFill>
                  <a:schemeClr val="hlink"/>
                </a:solidFill>
                <a:latin typeface="Tahoma" pitchFamily="34" charset="0"/>
                <a:hlinkClick r:id="rId3"/>
              </a:rPr>
              <a:t>chase@mncm.org</a:t>
            </a:r>
            <a:endParaRPr lang="en-US" sz="2800" u="sng">
              <a:solidFill>
                <a:schemeClr val="hlink"/>
              </a:solidFill>
              <a:latin typeface="Tahoma" pitchFamily="34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25000"/>
              </a:spcBef>
            </a:pPr>
            <a:r>
              <a:rPr lang="en-US" sz="2800" u="sng">
                <a:solidFill>
                  <a:schemeClr val="hlink"/>
                </a:solidFill>
                <a:latin typeface="Tahoma" pitchFamily="34" charset="0"/>
              </a:rPr>
              <a:t>www.MNHealthScores.org</a:t>
            </a:r>
          </a:p>
          <a:p>
            <a:pPr algn="l" eaLnBrk="1" hangingPunct="1">
              <a:lnSpc>
                <a:spcPct val="90000"/>
              </a:lnSpc>
              <a:spcBef>
                <a:spcPct val="25000"/>
              </a:spcBef>
            </a:pPr>
            <a:endParaRPr lang="en-US" sz="2800" u="sng">
              <a:solidFill>
                <a:schemeClr val="hlink"/>
              </a:solidFill>
              <a:latin typeface="Tahoma" pitchFamily="34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25000"/>
              </a:spcBef>
            </a:pPr>
            <a:endParaRPr lang="en-US" sz="2400">
              <a:latin typeface="Tahoma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6464300"/>
            <a:ext cx="9144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Times New Roman" pitchFamily="18" charset="0"/>
                <a:cs typeface="Times New Roman" pitchFamily="18" charset="0"/>
              </a:rPr>
              <a:t>© MN Community Measurement. All rights reserved.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MNCM all rights reserved 2008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458200" cy="711200"/>
          </a:xfrm>
        </p:spPr>
        <p:txBody>
          <a:bodyPr/>
          <a:lstStyle/>
          <a:p>
            <a:pPr eaLnBrk="1" hangingPunct="1"/>
            <a:r>
              <a:rPr lang="en-US" smtClean="0"/>
              <a:t>MN Community Measurement </a:t>
            </a:r>
            <a:endParaRPr lang="en-US" sz="1800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0" y="175260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F89F00"/>
              </a:buClr>
            </a:pPr>
            <a:endParaRPr lang="en-US" sz="2400">
              <a:latin typeface="Tahoma" pitchFamily="34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0" y="6518275"/>
            <a:ext cx="9144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102" name="Text Box 5"/>
          <p:cNvSpPr txBox="1">
            <a:spLocks noChangeArrowheads="1"/>
          </p:cNvSpPr>
          <p:nvPr/>
        </p:nvSpPr>
        <p:spPr bwMode="auto">
          <a:xfrm>
            <a:off x="457200" y="1524000"/>
            <a:ext cx="8534400" cy="586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F89F00"/>
              </a:buClr>
            </a:pPr>
            <a:endParaRPr lang="en-US" sz="240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  <a:buClr>
                <a:srgbClr val="F89F00"/>
              </a:buClr>
            </a:pPr>
            <a:r>
              <a:rPr lang="en-US" sz="3000">
                <a:latin typeface="Tahoma" pitchFamily="34" charset="0"/>
              </a:rPr>
              <a:t>Accelerating the Improvement of Health Through Public Reporting</a:t>
            </a:r>
          </a:p>
          <a:p>
            <a:pPr eaLnBrk="1" hangingPunct="1">
              <a:spcBef>
                <a:spcPct val="50000"/>
              </a:spcBef>
              <a:buClr>
                <a:srgbClr val="F89F00"/>
              </a:buClr>
            </a:pPr>
            <a:endParaRPr lang="en-US" sz="2400">
              <a:latin typeface="Tahoma" pitchFamily="34" charset="0"/>
            </a:endParaRPr>
          </a:p>
          <a:p>
            <a:pPr algn="l" eaLnBrk="1" hangingPunct="1">
              <a:spcBef>
                <a:spcPct val="50000"/>
              </a:spcBef>
              <a:buClr>
                <a:srgbClr val="F89F00"/>
              </a:buClr>
              <a:buFontTx/>
              <a:buChar char="•"/>
            </a:pPr>
            <a:r>
              <a:rPr lang="en-US" sz="2400">
                <a:latin typeface="Tahoma" pitchFamily="34" charset="0"/>
              </a:rPr>
              <a:t>The trusted source of information across the spectrum of care and the IOM six aims</a:t>
            </a:r>
          </a:p>
          <a:p>
            <a:pPr algn="l" eaLnBrk="1" hangingPunct="1">
              <a:spcBef>
                <a:spcPct val="50000"/>
              </a:spcBef>
              <a:buClr>
                <a:srgbClr val="F89F00"/>
              </a:buClr>
              <a:buFontTx/>
              <a:buChar char="•"/>
            </a:pPr>
            <a:r>
              <a:rPr lang="en-US" sz="2400">
                <a:latin typeface="Tahoma" pitchFamily="34" charset="0"/>
              </a:rPr>
              <a:t>Used by providers to improve care and by patients to make better decisions</a:t>
            </a:r>
          </a:p>
          <a:p>
            <a:pPr algn="l" eaLnBrk="1" hangingPunct="1">
              <a:spcBef>
                <a:spcPct val="50000"/>
              </a:spcBef>
              <a:buClr>
                <a:srgbClr val="F89F00"/>
              </a:buClr>
              <a:buFontTx/>
              <a:buChar char="•"/>
            </a:pPr>
            <a:r>
              <a:rPr lang="en-US" sz="2400">
                <a:latin typeface="Tahoma" pitchFamily="34" charset="0"/>
              </a:rPr>
              <a:t>Our community works together on measurement</a:t>
            </a:r>
          </a:p>
          <a:p>
            <a:pPr eaLnBrk="1" hangingPunct="1">
              <a:spcBef>
                <a:spcPct val="50000"/>
              </a:spcBef>
              <a:buClr>
                <a:srgbClr val="F89F00"/>
              </a:buClr>
            </a:pPr>
            <a:endParaRPr lang="en-US" sz="240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  <a:buClr>
                <a:srgbClr val="F89F00"/>
              </a:buClr>
            </a:pPr>
            <a:endParaRPr lang="en-US" sz="1600">
              <a:latin typeface="Tahoma" pitchFamily="34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F89F00"/>
              </a:buClr>
            </a:pPr>
            <a:endParaRPr lang="en-US" sz="1600">
              <a:latin typeface="Tahoma" pitchFamily="34" charset="0"/>
            </a:endParaRP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  <a:buClr>
                <a:srgbClr val="F89F00"/>
              </a:buClr>
              <a:buFontTx/>
              <a:buChar char="•"/>
            </a:pPr>
            <a:endParaRPr lang="en-US" sz="24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MNCM Health Care Quality Report</a:t>
            </a: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25425" y="1600200"/>
            <a:ext cx="3886200" cy="502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7F"/>
              </a:solidFill>
            </a:endParaRPr>
          </a:p>
        </p:txBody>
      </p:sp>
      <p:sp>
        <p:nvSpPr>
          <p:cNvPr id="849925" name="Text Box 5"/>
          <p:cNvSpPr txBox="1">
            <a:spLocks noChangeArrowheads="1"/>
          </p:cNvSpPr>
          <p:nvPr/>
        </p:nvSpPr>
        <p:spPr bwMode="auto">
          <a:xfrm>
            <a:off x="4283075" y="1828800"/>
            <a:ext cx="4572000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5425" indent="-22542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FontTx/>
              <a:buChar char="•"/>
              <a:defRPr/>
            </a:pPr>
            <a:r>
              <a:rPr lang="en-US" sz="2400" dirty="0" smtClean="0">
                <a:solidFill>
                  <a:srgbClr val="00007F"/>
                </a:solidFill>
                <a:latin typeface="Tahoma" pitchFamily="34" charset="0"/>
              </a:rPr>
              <a:t>Reports on 18 clinical quality measures, Health Information Technology, patient experience, cost of care, and hospital measures</a:t>
            </a:r>
          </a:p>
          <a:p>
            <a:pPr algn="l">
              <a:spcBef>
                <a:spcPct val="50000"/>
              </a:spcBef>
              <a:buFontTx/>
              <a:buChar char="•"/>
              <a:defRPr/>
            </a:pPr>
            <a:r>
              <a:rPr lang="en-US" sz="2400" dirty="0" smtClean="0">
                <a:solidFill>
                  <a:srgbClr val="00007F"/>
                </a:solidFill>
                <a:latin typeface="Tahoma" pitchFamily="34" charset="0"/>
              </a:rPr>
              <a:t>Reports on 315 medical groups and 672 </a:t>
            </a:r>
            <a:r>
              <a:rPr lang="en-US" sz="2400" dirty="0" smtClean="0">
                <a:solidFill>
                  <a:srgbClr val="00007F"/>
                </a:solidFill>
                <a:latin typeface="Tahoma" pitchFamily="34" charset="0"/>
              </a:rPr>
              <a:t>sites </a:t>
            </a:r>
            <a:r>
              <a:rPr lang="en-US" sz="2400" dirty="0" smtClean="0">
                <a:solidFill>
                  <a:srgbClr val="00007F"/>
                </a:solidFill>
                <a:latin typeface="Tahoma" pitchFamily="34" charset="0"/>
              </a:rPr>
              <a:t>of care</a:t>
            </a:r>
          </a:p>
          <a:p>
            <a:pPr algn="l">
              <a:spcBef>
                <a:spcPct val="50000"/>
              </a:spcBef>
              <a:buFontTx/>
              <a:buChar char="•"/>
              <a:defRPr/>
            </a:pPr>
            <a:r>
              <a:rPr lang="en-US" sz="2400" dirty="0" smtClean="0">
                <a:solidFill>
                  <a:srgbClr val="00007F"/>
                </a:solidFill>
                <a:latin typeface="Tahoma" pitchFamily="34" charset="0"/>
              </a:rPr>
              <a:t>Data from health plans, hospitals and medical groups</a:t>
            </a:r>
          </a:p>
          <a:p>
            <a:pPr marL="0" indent="0" algn="l">
              <a:spcBef>
                <a:spcPct val="50000"/>
              </a:spcBef>
              <a:defRPr/>
            </a:pPr>
            <a:endParaRPr lang="en-US" sz="2400" dirty="0" smtClean="0">
              <a:solidFill>
                <a:srgbClr val="00007F"/>
              </a:solidFill>
              <a:latin typeface="Tahoma" pitchFamily="34" charset="0"/>
            </a:endParaRPr>
          </a:p>
        </p:txBody>
      </p:sp>
      <p:pic>
        <p:nvPicPr>
          <p:cNvPr id="5125" name="Picture 7" descr="cover_only_Page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800"/>
            <a:ext cx="42830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99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99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9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9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2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2.gstatic.com/images?q=tbn:ANd9GcQX9qxlGyX48Ok7bzyHjxg1v9c8kD0_xXUCdhnk51CD6Wzk8Ii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31825"/>
            <a:ext cx="7772400" cy="582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Measurement Challenges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Orthopedic Surgery</a:t>
            </a:r>
          </a:p>
          <a:p>
            <a:pPr lvl="1">
              <a:defRPr/>
            </a:pPr>
            <a:r>
              <a:rPr lang="en-US" dirty="0" smtClean="0"/>
              <a:t>Total Knee Replacement</a:t>
            </a:r>
          </a:p>
          <a:p>
            <a:pPr lvl="1">
              <a:defRPr/>
            </a:pPr>
            <a:r>
              <a:rPr lang="en-US" dirty="0" smtClean="0"/>
              <a:t>Back surgery</a:t>
            </a:r>
          </a:p>
          <a:p>
            <a:pPr>
              <a:defRPr/>
            </a:pPr>
            <a:r>
              <a:rPr lang="en-US" dirty="0" smtClean="0"/>
              <a:t>Provider Peer Grouping (Cost and Quality </a:t>
            </a:r>
            <a:r>
              <a:rPr lang="en-US" dirty="0" smtClean="0"/>
              <a:t>Measure)</a:t>
            </a:r>
            <a:endParaRPr lang="en-US" dirty="0" smtClean="0"/>
          </a:p>
          <a:p>
            <a:pPr marL="0" indent="0">
              <a:buFont typeface="Tahoma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Our First Specialty Measure Went Well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Tahoma" pitchFamily="34" charset="0"/>
              <a:buNone/>
              <a:defRPr/>
            </a:pPr>
            <a:r>
              <a:rPr lang="en-US" b="1" dirty="0" smtClean="0"/>
              <a:t>Colonoscopy Quality</a:t>
            </a:r>
          </a:p>
          <a:p>
            <a:pPr>
              <a:defRPr/>
            </a:pPr>
            <a:r>
              <a:rPr lang="en-US" dirty="0" smtClean="0"/>
              <a:t>Physician Champion</a:t>
            </a:r>
          </a:p>
          <a:p>
            <a:pPr>
              <a:defRPr/>
            </a:pPr>
            <a:r>
              <a:rPr lang="en-US" dirty="0" smtClean="0"/>
              <a:t>Recognized gap in outcome</a:t>
            </a:r>
          </a:p>
          <a:p>
            <a:pPr>
              <a:defRPr/>
            </a:pPr>
            <a:r>
              <a:rPr lang="en-US" dirty="0" smtClean="0"/>
              <a:t>Groups working on improvement</a:t>
            </a:r>
          </a:p>
          <a:p>
            <a:pPr marL="0" indent="0">
              <a:buFont typeface="Tahoma" pitchFamily="34" charset="0"/>
              <a:buNone/>
              <a:defRPr/>
            </a:pPr>
            <a:endParaRPr lang="en-US" dirty="0" smtClean="0"/>
          </a:p>
          <a:p>
            <a:pPr marL="0" indent="0">
              <a:buFont typeface="Tahoma" pitchFamily="34" charset="0"/>
              <a:buNone/>
              <a:defRPr/>
            </a:pPr>
            <a:r>
              <a:rPr lang="en-US" dirty="0"/>
              <a:t>	</a:t>
            </a:r>
            <a:r>
              <a:rPr lang="en-US" dirty="0" smtClean="0"/>
              <a:t>Wide agreement on </a:t>
            </a:r>
            <a:r>
              <a:rPr lang="en-US" dirty="0" smtClean="0"/>
              <a:t>measure </a:t>
            </a:r>
            <a:r>
              <a:rPr lang="en-US" dirty="0" smtClean="0"/>
              <a:t>even with questions on data collection and reporting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MNCM all rights reserved 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Dartmouth Atlas Knee Replacement Rates</a:t>
            </a:r>
          </a:p>
        </p:txBody>
      </p:sp>
      <p:sp>
        <p:nvSpPr>
          <p:cNvPr id="9219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MNCM all rights reserved </a:t>
            </a:r>
            <a:endParaRPr lang="en-US"/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67818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135438"/>
            <a:ext cx="2300288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Orthopedics Measures</a:t>
            </a:r>
          </a:p>
        </p:txBody>
      </p:sp>
      <p:sp>
        <p:nvSpPr>
          <p:cNvPr id="10243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Total Knee Replacement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Font typeface="Tahoma" pitchFamily="34" charset="0"/>
              <a:buNone/>
              <a:defRPr/>
            </a:pPr>
            <a:r>
              <a:rPr lang="en-US" dirty="0" smtClean="0"/>
              <a:t>Went well</a:t>
            </a:r>
          </a:p>
          <a:p>
            <a:pPr>
              <a:defRPr/>
            </a:pPr>
            <a:r>
              <a:rPr lang="en-US" dirty="0" smtClean="0"/>
              <a:t>Champion led</a:t>
            </a:r>
          </a:p>
          <a:p>
            <a:pPr>
              <a:defRPr/>
            </a:pPr>
            <a:r>
              <a:rPr lang="en-US" dirty="0" smtClean="0"/>
              <a:t>Limited participation</a:t>
            </a:r>
          </a:p>
          <a:p>
            <a:pPr>
              <a:defRPr/>
            </a:pPr>
            <a:r>
              <a:rPr lang="en-US" dirty="0" smtClean="0"/>
              <a:t>Acceptable data source</a:t>
            </a:r>
          </a:p>
          <a:p>
            <a:pPr>
              <a:defRPr/>
            </a:pPr>
            <a:endParaRPr lang="en-US" dirty="0"/>
          </a:p>
          <a:p>
            <a:pPr marL="0" indent="0">
              <a:buFont typeface="Tahoma" pitchFamily="34" charset="0"/>
              <a:buNone/>
              <a:defRPr/>
            </a:pPr>
            <a:r>
              <a:rPr lang="en-US" dirty="0" smtClean="0"/>
              <a:t>Led to innovative patient status measure</a:t>
            </a:r>
            <a:endParaRPr lang="en-US" dirty="0"/>
          </a:p>
        </p:txBody>
      </p:sp>
      <p:sp>
        <p:nvSpPr>
          <p:cNvPr id="10245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Spine Surgery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Font typeface="Tahoma" pitchFamily="34" charset="0"/>
              <a:buNone/>
              <a:defRPr/>
            </a:pPr>
            <a:r>
              <a:rPr lang="en-US" dirty="0" smtClean="0"/>
              <a:t>Not so well</a:t>
            </a:r>
          </a:p>
          <a:p>
            <a:pPr>
              <a:defRPr/>
            </a:pPr>
            <a:r>
              <a:rPr lang="en-US" dirty="0" smtClean="0"/>
              <a:t>No clinician agreement</a:t>
            </a:r>
          </a:p>
          <a:p>
            <a:pPr>
              <a:defRPr/>
            </a:pPr>
            <a:r>
              <a:rPr lang="en-US" dirty="0" smtClean="0"/>
              <a:t>Proposed measure to narrow</a:t>
            </a:r>
          </a:p>
          <a:p>
            <a:pPr>
              <a:defRPr/>
            </a:pPr>
            <a:r>
              <a:rPr lang="en-US" dirty="0" smtClean="0"/>
              <a:t>Many meetings/Many referrals</a:t>
            </a:r>
          </a:p>
          <a:p>
            <a:pPr marL="0" indent="0">
              <a:buFont typeface="Tahoma" pitchFamily="34" charset="0"/>
              <a:buNone/>
              <a:defRPr/>
            </a:pPr>
            <a:r>
              <a:rPr lang="en-US" dirty="0" smtClean="0"/>
              <a:t>But gained consensus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MNCM all rights reserved 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1267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Tahoma" pitchFamily="34" charset="0"/>
              <a:buNone/>
            </a:pPr>
            <a:endParaRPr lang="en-US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MNCM all rights reserved </a:t>
            </a:r>
            <a:endParaRPr lang="en-US"/>
          </a:p>
        </p:txBody>
      </p:sp>
      <p:pic>
        <p:nvPicPr>
          <p:cNvPr id="11269" name="Picture 2" descr="http://www.k5kj.net/ChaseEvents/2005/20050612/2005061210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4625" y="0"/>
            <a:ext cx="9650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ghtbar">
  <a:themeElements>
    <a:clrScheme name="">
      <a:dk1>
        <a:srgbClr val="00007F"/>
      </a:dk1>
      <a:lt1>
        <a:srgbClr val="FFFFFF"/>
      </a:lt1>
      <a:dk2>
        <a:srgbClr val="000066"/>
      </a:dk2>
      <a:lt2>
        <a:srgbClr val="00006B"/>
      </a:lt2>
      <a:accent1>
        <a:srgbClr val="99B0EB"/>
      </a:accent1>
      <a:accent2>
        <a:srgbClr val="7353B0"/>
      </a:accent2>
      <a:accent3>
        <a:srgbClr val="FFFFFF"/>
      </a:accent3>
      <a:accent4>
        <a:srgbClr val="00006C"/>
      </a:accent4>
      <a:accent5>
        <a:srgbClr val="CAD4F3"/>
      </a:accent5>
      <a:accent6>
        <a:srgbClr val="684A9F"/>
      </a:accent6>
      <a:hlink>
        <a:srgbClr val="FFAF18"/>
      </a:hlink>
      <a:folHlink>
        <a:srgbClr val="3B8752"/>
      </a:folHlink>
    </a:clrScheme>
    <a:fontScheme name="Lightba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ightbar 1">
        <a:dk1>
          <a:srgbClr val="000000"/>
        </a:dk1>
        <a:lt1>
          <a:srgbClr val="B3D1F0"/>
        </a:lt1>
        <a:dk2>
          <a:srgbClr val="1822CD"/>
        </a:dk2>
        <a:lt2>
          <a:srgbClr val="000000"/>
        </a:lt2>
        <a:accent1>
          <a:srgbClr val="3568C7"/>
        </a:accent1>
        <a:accent2>
          <a:srgbClr val="F06157"/>
        </a:accent2>
        <a:accent3>
          <a:srgbClr val="D6E5F6"/>
        </a:accent3>
        <a:accent4>
          <a:srgbClr val="000000"/>
        </a:accent4>
        <a:accent5>
          <a:srgbClr val="AEB9E0"/>
        </a:accent5>
        <a:accent6>
          <a:srgbClr val="D9574E"/>
        </a:accent6>
        <a:hlink>
          <a:srgbClr val="FF9218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2">
        <a:dk1>
          <a:srgbClr val="000000"/>
        </a:dk1>
        <a:lt1>
          <a:srgbClr val="DCD1EB"/>
        </a:lt1>
        <a:dk2>
          <a:srgbClr val="6C18B0"/>
        </a:dk2>
        <a:lt2>
          <a:srgbClr val="000000"/>
        </a:lt2>
        <a:accent1>
          <a:srgbClr val="9968CC"/>
        </a:accent1>
        <a:accent2>
          <a:srgbClr val="FFAF18"/>
        </a:accent2>
        <a:accent3>
          <a:srgbClr val="EBE5F3"/>
        </a:accent3>
        <a:accent4>
          <a:srgbClr val="000000"/>
        </a:accent4>
        <a:accent5>
          <a:srgbClr val="CAB9E2"/>
        </a:accent5>
        <a:accent6>
          <a:srgbClr val="E79E15"/>
        </a:accent6>
        <a:hlink>
          <a:srgbClr val="1822CD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3">
        <a:dk1>
          <a:srgbClr val="000000"/>
        </a:dk1>
        <a:lt1>
          <a:srgbClr val="EECAE1"/>
        </a:lt1>
        <a:dk2>
          <a:srgbClr val="DC54AD"/>
        </a:dk2>
        <a:lt2>
          <a:srgbClr val="000000"/>
        </a:lt2>
        <a:accent1>
          <a:srgbClr val="DC359C"/>
        </a:accent1>
        <a:accent2>
          <a:srgbClr val="FFAF18"/>
        </a:accent2>
        <a:accent3>
          <a:srgbClr val="F5E1EE"/>
        </a:accent3>
        <a:accent4>
          <a:srgbClr val="000000"/>
        </a:accent4>
        <a:accent5>
          <a:srgbClr val="EBAECB"/>
        </a:accent5>
        <a:accent6>
          <a:srgbClr val="E79E15"/>
        </a:accent6>
        <a:hlink>
          <a:srgbClr val="1822CD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4">
        <a:dk1>
          <a:srgbClr val="000000"/>
        </a:dk1>
        <a:lt1>
          <a:srgbClr val="D7E6C5"/>
        </a:lt1>
        <a:dk2>
          <a:srgbClr val="2F8B20"/>
        </a:dk2>
        <a:lt2>
          <a:srgbClr val="000000"/>
        </a:lt2>
        <a:accent1>
          <a:srgbClr val="7ABA05"/>
        </a:accent1>
        <a:accent2>
          <a:srgbClr val="FFAF18"/>
        </a:accent2>
        <a:accent3>
          <a:srgbClr val="E8F0DF"/>
        </a:accent3>
        <a:accent4>
          <a:srgbClr val="000000"/>
        </a:accent4>
        <a:accent5>
          <a:srgbClr val="BED9AA"/>
        </a:accent5>
        <a:accent6>
          <a:srgbClr val="E79E15"/>
        </a:accent6>
        <a:hlink>
          <a:srgbClr val="1822CD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5">
        <a:dk1>
          <a:srgbClr val="000000"/>
        </a:dk1>
        <a:lt1>
          <a:srgbClr val="F8D1A8"/>
        </a:lt1>
        <a:dk2>
          <a:srgbClr val="FF9218"/>
        </a:dk2>
        <a:lt2>
          <a:srgbClr val="000000"/>
        </a:lt2>
        <a:accent1>
          <a:srgbClr val="FFAF18"/>
        </a:accent1>
        <a:accent2>
          <a:srgbClr val="F06157"/>
        </a:accent2>
        <a:accent3>
          <a:srgbClr val="FBE5D1"/>
        </a:accent3>
        <a:accent4>
          <a:srgbClr val="000000"/>
        </a:accent4>
        <a:accent5>
          <a:srgbClr val="FFD4AB"/>
        </a:accent5>
        <a:accent6>
          <a:srgbClr val="D9574E"/>
        </a:accent6>
        <a:hlink>
          <a:srgbClr val="FF9218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6">
        <a:dk1>
          <a:srgbClr val="000000"/>
        </a:dk1>
        <a:lt1>
          <a:srgbClr val="CCCCCC"/>
        </a:lt1>
        <a:dk2>
          <a:srgbClr val="555555"/>
        </a:dk2>
        <a:lt2>
          <a:srgbClr val="000000"/>
        </a:lt2>
        <a:accent1>
          <a:srgbClr val="AAAAAA"/>
        </a:accent1>
        <a:accent2>
          <a:srgbClr val="888888"/>
        </a:accent2>
        <a:accent3>
          <a:srgbClr val="E2E2E2"/>
        </a:accent3>
        <a:accent4>
          <a:srgbClr val="000000"/>
        </a:accent4>
        <a:accent5>
          <a:srgbClr val="D2D2D2"/>
        </a:accent5>
        <a:accent6>
          <a:srgbClr val="7B7B7B"/>
        </a:accent6>
        <a:hlink>
          <a:srgbClr val="333333"/>
        </a:hlink>
        <a:folHlink>
          <a:srgbClr val="8888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13862</TotalTime>
  <Words>444</Words>
  <Application>Microsoft Office PowerPoint</Application>
  <PresentationFormat>On-screen Show (4:3)</PresentationFormat>
  <Paragraphs>111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Tahoma</vt:lpstr>
      <vt:lpstr>Times New Roman</vt:lpstr>
      <vt:lpstr>Arial Unicode MS</vt:lpstr>
      <vt:lpstr>Lightbar</vt:lpstr>
      <vt:lpstr>Slide 1</vt:lpstr>
      <vt:lpstr>MN Community Measurement </vt:lpstr>
      <vt:lpstr>MNCM Health Care Quality Report</vt:lpstr>
      <vt:lpstr>Slide 4</vt:lpstr>
      <vt:lpstr>Measurement Challenges</vt:lpstr>
      <vt:lpstr>Our First Specialty Measure Went Well</vt:lpstr>
      <vt:lpstr>Dartmouth Atlas Knee Replacement Rates</vt:lpstr>
      <vt:lpstr>Orthopedics Measures</vt:lpstr>
      <vt:lpstr>Slide 9</vt:lpstr>
      <vt:lpstr>Concerns with the TKR Measure</vt:lpstr>
      <vt:lpstr>Five Stages of Measurement</vt:lpstr>
      <vt:lpstr>What We Have Learned</vt:lpstr>
      <vt:lpstr>Provider Peer Grouping</vt:lpstr>
      <vt:lpstr>What We Learned (Part II)</vt:lpstr>
      <vt:lpstr>Next Steps on Cost of Care</vt:lpstr>
      <vt:lpstr>Questions or Comments</vt:lpstr>
    </vt:vector>
  </TitlesOfParts>
  <Company>Visionaries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Grady</dc:creator>
  <cp:lastModifiedBy>DHHS</cp:lastModifiedBy>
  <cp:revision>1033</cp:revision>
  <cp:lastPrinted>2012-09-04T16:00:11Z</cp:lastPrinted>
  <dcterms:created xsi:type="dcterms:W3CDTF">2003-04-04T18:44:30Z</dcterms:created>
  <dcterms:modified xsi:type="dcterms:W3CDTF">2012-09-04T18:27:59Z</dcterms:modified>
</cp:coreProperties>
</file>