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269" r:id="rId3"/>
    <p:sldId id="262" r:id="rId4"/>
    <p:sldId id="297" r:id="rId5"/>
    <p:sldId id="279" r:id="rId6"/>
    <p:sldId id="258" r:id="rId7"/>
    <p:sldId id="270" r:id="rId8"/>
    <p:sldId id="271" r:id="rId9"/>
    <p:sldId id="272" r:id="rId10"/>
    <p:sldId id="273" r:id="rId11"/>
    <p:sldId id="261" r:id="rId12"/>
    <p:sldId id="276" r:id="rId13"/>
    <p:sldId id="275" r:id="rId14"/>
    <p:sldId id="277" r:id="rId15"/>
    <p:sldId id="280" r:id="rId16"/>
    <p:sldId id="278" r:id="rId17"/>
    <p:sldId id="281" r:id="rId18"/>
    <p:sldId id="298" r:id="rId19"/>
    <p:sldId id="257" r:id="rId20"/>
    <p:sldId id="282" r:id="rId21"/>
    <p:sldId id="283" r:id="rId22"/>
    <p:sldId id="268" r:id="rId23"/>
    <p:sldId id="284" r:id="rId24"/>
    <p:sldId id="286" r:id="rId25"/>
    <p:sldId id="289" r:id="rId26"/>
    <p:sldId id="290" r:id="rId27"/>
    <p:sldId id="285" r:id="rId28"/>
    <p:sldId id="287" r:id="rId29"/>
    <p:sldId id="288" r:id="rId30"/>
    <p:sldId id="293" r:id="rId31"/>
    <p:sldId id="292" r:id="rId32"/>
    <p:sldId id="294" r:id="rId33"/>
    <p:sldId id="260" r:id="rId34"/>
    <p:sldId id="259" r:id="rId35"/>
    <p:sldId id="291" r:id="rId36"/>
    <p:sldId id="295" r:id="rId37"/>
    <p:sldId id="299"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62" autoAdjust="0"/>
    <p:restoredTop sz="86464" autoAdjust="0"/>
  </p:normalViewPr>
  <p:slideViewPr>
    <p:cSldViewPr>
      <p:cViewPr varScale="1">
        <p:scale>
          <a:sx n="90" d="100"/>
          <a:sy n="90" d="100"/>
        </p:scale>
        <p:origin x="-102" y="-138"/>
      </p:cViewPr>
      <p:guideLst>
        <p:guide orient="horz" pos="2160"/>
        <p:guide pos="2880"/>
      </p:guideLst>
    </p:cSldViewPr>
  </p:slideViewPr>
  <p:outlineViewPr>
    <p:cViewPr>
      <p:scale>
        <a:sx n="33" d="100"/>
        <a:sy n="33" d="100"/>
      </p:scale>
      <p:origin x="0" y="26766"/>
    </p:cViewPr>
  </p:outlineViewPr>
  <p:notesTextViewPr>
    <p:cViewPr>
      <p:scale>
        <a:sx n="1" d="1"/>
        <a:sy n="1" d="1"/>
      </p:scale>
      <p:origin x="0" y="0"/>
    </p:cViewPr>
  </p:notesTextViewPr>
  <p:sorterViewPr>
    <p:cViewPr>
      <p:scale>
        <a:sx n="100" d="100"/>
        <a:sy n="100" d="100"/>
      </p:scale>
      <p:origin x="0" y="6876"/>
    </p:cViewPr>
  </p:sorterViewPr>
  <p:notesViewPr>
    <p:cSldViewPr>
      <p:cViewPr varScale="1">
        <p:scale>
          <a:sx n="58" d="100"/>
          <a:sy n="58" d="100"/>
        </p:scale>
        <p:origin x="-210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6"/>
  <c:chart>
    <c:plotArea>
      <c:layout/>
      <c:barChart>
        <c:barDir val="bar"/>
        <c:grouping val="percentStacked"/>
        <c:ser>
          <c:idx val="0"/>
          <c:order val="0"/>
          <c:tx>
            <c:strRef>
              <c:f>'Arch. List'!$C$185</c:f>
              <c:strCache>
                <c:ptCount val="1"/>
                <c:pt idx="0">
                  <c:v>Development Stopped</c:v>
                </c:pt>
              </c:strCache>
            </c:strRef>
          </c:tx>
          <c:dLbls>
            <c:dLbl>
              <c:idx val="12"/>
              <c:delete val="1"/>
            </c:dLbl>
            <c:dLbl>
              <c:idx val="14"/>
              <c:delete val="1"/>
            </c:dLbl>
            <c:txPr>
              <a:bodyPr/>
              <a:lstStyle/>
              <a:p>
                <a:pPr>
                  <a:defRPr>
                    <a:solidFill>
                      <a:srgbClr val="002060"/>
                    </a:solidFill>
                  </a:defRPr>
                </a:pPr>
                <a:endParaRPr lang="en-US"/>
              </a:p>
            </c:txPr>
            <c:showVal val="1"/>
          </c:dLbls>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List'!$C$186:$C$200</c:f>
              <c:numCache>
                <c:formatCode>0%</c:formatCode>
                <c:ptCount val="15"/>
                <c:pt idx="0">
                  <c:v>0.5</c:v>
                </c:pt>
                <c:pt idx="1">
                  <c:v>0.83783783783783783</c:v>
                </c:pt>
                <c:pt idx="2">
                  <c:v>0.27586206896551735</c:v>
                </c:pt>
                <c:pt idx="3">
                  <c:v>0.8</c:v>
                </c:pt>
                <c:pt idx="4">
                  <c:v>0.57142857142857162</c:v>
                </c:pt>
                <c:pt idx="5">
                  <c:v>0.16666666666666669</c:v>
                </c:pt>
                <c:pt idx="6">
                  <c:v>0.83333333333333348</c:v>
                </c:pt>
                <c:pt idx="7">
                  <c:v>0.76470588235294124</c:v>
                </c:pt>
                <c:pt idx="8">
                  <c:v>0.61538461538461553</c:v>
                </c:pt>
                <c:pt idx="9">
                  <c:v>0.75000000000000011</c:v>
                </c:pt>
                <c:pt idx="12">
                  <c:v>0</c:v>
                </c:pt>
                <c:pt idx="13">
                  <c:v>0.30000000000000004</c:v>
                </c:pt>
                <c:pt idx="14">
                  <c:v>0</c:v>
                </c:pt>
              </c:numCache>
            </c:numRef>
          </c:val>
        </c:ser>
        <c:ser>
          <c:idx val="1"/>
          <c:order val="1"/>
          <c:tx>
            <c:strRef>
              <c:f>'Arch. List'!$D$185</c:f>
              <c:strCache>
                <c:ptCount val="1"/>
                <c:pt idx="0">
                  <c:v>Negative FDA Decision</c:v>
                </c:pt>
              </c:strCache>
            </c:strRef>
          </c:tx>
          <c:spPr>
            <a:solidFill>
              <a:srgbClr val="FF0000"/>
            </a:solidFill>
          </c:spPr>
          <c:dLbls>
            <c:dLbl>
              <c:idx val="0"/>
              <c:layout/>
              <c:showVal val="1"/>
            </c:dLbl>
            <c:dLbl>
              <c:idx val="1"/>
              <c:layout/>
              <c:showVal val="1"/>
            </c:dLbl>
            <c:delete val="1"/>
            <c:txPr>
              <a:bodyPr/>
              <a:lstStyle/>
              <a:p>
                <a:pPr>
                  <a:defRPr>
                    <a:solidFill>
                      <a:schemeClr val="accent4">
                        <a:lumMod val="10000"/>
                      </a:schemeClr>
                    </a:solidFill>
                  </a:defRPr>
                </a:pPr>
                <a:endParaRPr lang="en-US"/>
              </a:p>
            </c:txPr>
          </c:dLbls>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List'!$D$186:$D$200</c:f>
              <c:numCache>
                <c:formatCode>0%</c:formatCode>
                <c:ptCount val="15"/>
                <c:pt idx="0">
                  <c:v>0.1</c:v>
                </c:pt>
                <c:pt idx="1">
                  <c:v>8.1081081081081086E-2</c:v>
                </c:pt>
                <c:pt idx="2">
                  <c:v>0</c:v>
                </c:pt>
                <c:pt idx="3">
                  <c:v>0</c:v>
                </c:pt>
                <c:pt idx="4">
                  <c:v>0</c:v>
                </c:pt>
                <c:pt idx="5">
                  <c:v>0</c:v>
                </c:pt>
                <c:pt idx="6">
                  <c:v>0</c:v>
                </c:pt>
                <c:pt idx="7">
                  <c:v>5.8823529411764712E-2</c:v>
                </c:pt>
                <c:pt idx="8">
                  <c:v>0</c:v>
                </c:pt>
                <c:pt idx="9">
                  <c:v>0</c:v>
                </c:pt>
                <c:pt idx="12">
                  <c:v>0</c:v>
                </c:pt>
                <c:pt idx="13">
                  <c:v>0</c:v>
                </c:pt>
                <c:pt idx="14">
                  <c:v>0</c:v>
                </c:pt>
              </c:numCache>
            </c:numRef>
          </c:val>
        </c:ser>
        <c:ser>
          <c:idx val="2"/>
          <c:order val="2"/>
          <c:tx>
            <c:strRef>
              <c:f>'Arch. List'!$E$185</c:f>
              <c:strCache>
                <c:ptCount val="1"/>
                <c:pt idx="0">
                  <c:v>Expert Comments</c:v>
                </c:pt>
              </c:strCache>
            </c:strRef>
          </c:tx>
          <c:spPr>
            <a:solidFill>
              <a:srgbClr val="00B050"/>
            </a:solidFill>
          </c:spPr>
          <c:dPt>
            <c:idx val="13"/>
            <c:spPr>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8900000" scaled="1"/>
                <a:tileRect/>
              </a:gradFill>
            </c:spPr>
          </c:dPt>
          <c:dLbls>
            <c:dLbl>
              <c:idx val="0"/>
              <c:delete val="1"/>
            </c:dLbl>
            <c:dLbl>
              <c:idx val="1"/>
              <c:delete val="1"/>
            </c:dLbl>
            <c:dLbl>
              <c:idx val="6"/>
              <c:delete val="1"/>
            </c:dLbl>
            <c:dLbl>
              <c:idx val="7"/>
              <c:delete val="1"/>
            </c:dLbl>
            <c:dLbl>
              <c:idx val="12"/>
              <c:delete val="1"/>
            </c:dLbl>
            <c:txPr>
              <a:bodyPr/>
              <a:lstStyle/>
              <a:p>
                <a:pPr>
                  <a:defRPr>
                    <a:solidFill>
                      <a:srgbClr val="002060"/>
                    </a:solidFill>
                  </a:defRPr>
                </a:pPr>
                <a:endParaRPr lang="en-US"/>
              </a:p>
            </c:txPr>
            <c:showVal val="1"/>
          </c:dLbls>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List'!$E$186:$E$200</c:f>
              <c:numCache>
                <c:formatCode>0%</c:formatCode>
                <c:ptCount val="15"/>
                <c:pt idx="0">
                  <c:v>0</c:v>
                </c:pt>
                <c:pt idx="1">
                  <c:v>0</c:v>
                </c:pt>
                <c:pt idx="2">
                  <c:v>0.68965517241379348</c:v>
                </c:pt>
                <c:pt idx="3">
                  <c:v>0.2</c:v>
                </c:pt>
                <c:pt idx="4">
                  <c:v>0.42857142857142855</c:v>
                </c:pt>
                <c:pt idx="5">
                  <c:v>0.66666666666666663</c:v>
                </c:pt>
                <c:pt idx="6">
                  <c:v>0</c:v>
                </c:pt>
                <c:pt idx="7">
                  <c:v>0</c:v>
                </c:pt>
                <c:pt idx="8">
                  <c:v>0.15384615384615391</c:v>
                </c:pt>
                <c:pt idx="9">
                  <c:v>0.25</c:v>
                </c:pt>
                <c:pt idx="12">
                  <c:v>0</c:v>
                </c:pt>
                <c:pt idx="13">
                  <c:v>0.60000000000000009</c:v>
                </c:pt>
                <c:pt idx="14">
                  <c:v>0.66666666666666663</c:v>
                </c:pt>
              </c:numCache>
            </c:numRef>
          </c:val>
        </c:ser>
        <c:ser>
          <c:idx val="3"/>
          <c:order val="3"/>
          <c:tx>
            <c:strRef>
              <c:f>'Arch. List'!$F$185</c:f>
              <c:strCache>
                <c:ptCount val="1"/>
                <c:pt idx="0">
                  <c:v>Little Uptake</c:v>
                </c:pt>
              </c:strCache>
            </c:strRef>
          </c:tx>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List'!$F$186:$F$200</c:f>
              <c:numCache>
                <c:formatCode>0%</c:formatCode>
                <c:ptCount val="15"/>
                <c:pt idx="0">
                  <c:v>0.2</c:v>
                </c:pt>
                <c:pt idx="1">
                  <c:v>2.7027027027027039E-2</c:v>
                </c:pt>
                <c:pt idx="2">
                  <c:v>0</c:v>
                </c:pt>
                <c:pt idx="3">
                  <c:v>0</c:v>
                </c:pt>
                <c:pt idx="4">
                  <c:v>0</c:v>
                </c:pt>
                <c:pt idx="5">
                  <c:v>0</c:v>
                </c:pt>
                <c:pt idx="6">
                  <c:v>0</c:v>
                </c:pt>
                <c:pt idx="7">
                  <c:v>0</c:v>
                </c:pt>
                <c:pt idx="8">
                  <c:v>0</c:v>
                </c:pt>
                <c:pt idx="9">
                  <c:v>0</c:v>
                </c:pt>
                <c:pt idx="12">
                  <c:v>0</c:v>
                </c:pt>
                <c:pt idx="13">
                  <c:v>0</c:v>
                </c:pt>
                <c:pt idx="14">
                  <c:v>0</c:v>
                </c:pt>
              </c:numCache>
            </c:numRef>
          </c:val>
        </c:ser>
        <c:ser>
          <c:idx val="4"/>
          <c:order val="4"/>
          <c:tx>
            <c:strRef>
              <c:f>'Arch. List'!$G$185</c:f>
              <c:strCache>
                <c:ptCount val="1"/>
                <c:pt idx="0">
                  <c:v>Diffused Past 2 Yr</c:v>
                </c:pt>
              </c:strCache>
            </c:strRef>
          </c:tx>
          <c:spPr>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5400000" scaled="1"/>
              <a:tileRect/>
            </a:gradFill>
          </c:spPr>
          <c:dLbls>
            <c:dLbl>
              <c:idx val="12"/>
              <c:layout/>
              <c:showVal val="1"/>
            </c:dLbl>
            <c:dLbl>
              <c:idx val="14"/>
              <c:layout/>
              <c:showVal val="1"/>
            </c:dLbl>
            <c:delete val="1"/>
            <c:txPr>
              <a:bodyPr/>
              <a:lstStyle/>
              <a:p>
                <a:pPr>
                  <a:defRPr b="1"/>
                </a:pPr>
                <a:endParaRPr lang="en-US"/>
              </a:p>
            </c:txPr>
          </c:dLbls>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List'!$G$186:$G$200</c:f>
              <c:numCache>
                <c:formatCode>0%</c:formatCode>
                <c:ptCount val="15"/>
                <c:pt idx="0">
                  <c:v>0.1</c:v>
                </c:pt>
                <c:pt idx="1">
                  <c:v>2.7027027027027039E-2</c:v>
                </c:pt>
                <c:pt idx="2">
                  <c:v>3.4482758620689662E-2</c:v>
                </c:pt>
                <c:pt idx="3">
                  <c:v>0</c:v>
                </c:pt>
                <c:pt idx="4">
                  <c:v>0</c:v>
                </c:pt>
                <c:pt idx="5">
                  <c:v>0.16666666666666669</c:v>
                </c:pt>
                <c:pt idx="6">
                  <c:v>0</c:v>
                </c:pt>
                <c:pt idx="7">
                  <c:v>0</c:v>
                </c:pt>
                <c:pt idx="8">
                  <c:v>7.6923076923076941E-2</c:v>
                </c:pt>
                <c:pt idx="9">
                  <c:v>0</c:v>
                </c:pt>
                <c:pt idx="12">
                  <c:v>0.66666666666666663</c:v>
                </c:pt>
                <c:pt idx="13">
                  <c:v>0</c:v>
                </c:pt>
                <c:pt idx="14">
                  <c:v>0.33333333333333331</c:v>
                </c:pt>
              </c:numCache>
            </c:numRef>
          </c:val>
        </c:ser>
        <c:ser>
          <c:idx val="5"/>
          <c:order val="5"/>
          <c:tx>
            <c:strRef>
              <c:f>'Arch. List'!$H$185</c:f>
              <c:strCache>
                <c:ptCount val="1"/>
                <c:pt idx="0">
                  <c:v>Not Meeting HS Criteria</c:v>
                </c:pt>
              </c:strCache>
            </c:strRef>
          </c:tx>
          <c:dPt>
            <c:idx val="7"/>
            <c:spPr>
              <a:solidFill>
                <a:schemeClr val="accent6">
                  <a:lumMod val="75000"/>
                </a:schemeClr>
              </a:solidFill>
            </c:spPr>
          </c:dPt>
          <c:dLbls>
            <c:dLbl>
              <c:idx val="6"/>
              <c:layout/>
              <c:showVal val="1"/>
            </c:dLbl>
            <c:dLbl>
              <c:idx val="7"/>
              <c:layout/>
              <c:showVal val="1"/>
            </c:dLbl>
            <c:dLbl>
              <c:idx val="12"/>
              <c:layout/>
              <c:showVal val="1"/>
            </c:dLbl>
            <c:delete val="1"/>
            <c:txPr>
              <a:bodyPr/>
              <a:lstStyle/>
              <a:p>
                <a:pPr>
                  <a:defRPr>
                    <a:solidFill>
                      <a:schemeClr val="accent4">
                        <a:lumMod val="10000"/>
                      </a:schemeClr>
                    </a:solidFill>
                  </a:defRPr>
                </a:pPr>
                <a:endParaRPr lang="en-US"/>
              </a:p>
            </c:txPr>
          </c:dLbls>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List'!$H$186:$H$200</c:f>
              <c:numCache>
                <c:formatCode>0%</c:formatCode>
                <c:ptCount val="15"/>
                <c:pt idx="0">
                  <c:v>0.1</c:v>
                </c:pt>
                <c:pt idx="1">
                  <c:v>2.7027027027027039E-2</c:v>
                </c:pt>
                <c:pt idx="2">
                  <c:v>0</c:v>
                </c:pt>
                <c:pt idx="3">
                  <c:v>0</c:v>
                </c:pt>
                <c:pt idx="4">
                  <c:v>0</c:v>
                </c:pt>
                <c:pt idx="5">
                  <c:v>0</c:v>
                </c:pt>
                <c:pt idx="6">
                  <c:v>0.16666666666666669</c:v>
                </c:pt>
                <c:pt idx="7">
                  <c:v>0.17647058823529416</c:v>
                </c:pt>
                <c:pt idx="8">
                  <c:v>0.15384615384615391</c:v>
                </c:pt>
                <c:pt idx="9">
                  <c:v>0</c:v>
                </c:pt>
                <c:pt idx="12">
                  <c:v>0.33333333333333331</c:v>
                </c:pt>
                <c:pt idx="13">
                  <c:v>0.1</c:v>
                </c:pt>
                <c:pt idx="14">
                  <c:v>0</c:v>
                </c:pt>
              </c:numCache>
            </c:numRef>
          </c:val>
        </c:ser>
        <c:overlap val="100"/>
        <c:axId val="96318208"/>
        <c:axId val="96319744"/>
      </c:barChart>
      <c:catAx>
        <c:axId val="96318208"/>
        <c:scaling>
          <c:orientation val="minMax"/>
        </c:scaling>
        <c:axPos val="l"/>
        <c:tickLblPos val="nextTo"/>
        <c:crossAx val="96319744"/>
        <c:crosses val="autoZero"/>
        <c:auto val="1"/>
        <c:lblAlgn val="ctr"/>
        <c:lblOffset val="100"/>
      </c:catAx>
      <c:valAx>
        <c:axId val="96319744"/>
        <c:scaling>
          <c:orientation val="minMax"/>
        </c:scaling>
        <c:axPos val="b"/>
        <c:majorGridlines/>
        <c:numFmt formatCode="0%" sourceLinked="1"/>
        <c:tickLblPos val="nextTo"/>
        <c:crossAx val="96318208"/>
        <c:crosses val="autoZero"/>
        <c:crossBetween val="between"/>
      </c:valAx>
      <c:spPr>
        <a:solidFill>
          <a:schemeClr val="tx1"/>
        </a:solidFill>
      </c:spPr>
    </c:plotArea>
    <c:legend>
      <c:legendPos val="r"/>
      <c:layout/>
      <c:spPr>
        <a:solidFill>
          <a:schemeClr val="tx1"/>
        </a:solidFill>
      </c:spPr>
      <c:txPr>
        <a:bodyPr/>
        <a:lstStyle/>
        <a:p>
          <a:pPr>
            <a:defRPr>
              <a:solidFill>
                <a:schemeClr val="accent4">
                  <a:lumMod val="10000"/>
                </a:schemeClr>
              </a:solidFill>
            </a:defRPr>
          </a:pPr>
          <a:endParaRPr lang="en-US"/>
        </a:p>
      </c:txPr>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42"/>
  <c:chart>
    <c:plotArea>
      <c:layout/>
      <c:barChart>
        <c:barDir val="col"/>
        <c:grouping val="stacked"/>
        <c:ser>
          <c:idx val="0"/>
          <c:order val="0"/>
          <c:tx>
            <c:strRef>
              <c:f>'Arch. List'!$C$185</c:f>
              <c:strCache>
                <c:ptCount val="1"/>
                <c:pt idx="0">
                  <c:v>Development Stopped</c:v>
                </c:pt>
              </c:strCache>
            </c:strRef>
          </c:tx>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List'!$C$186:$C$200</c:f>
              <c:numCache>
                <c:formatCode>0%</c:formatCode>
                <c:ptCount val="15"/>
                <c:pt idx="0">
                  <c:v>0.13513513513513523</c:v>
                </c:pt>
                <c:pt idx="1">
                  <c:v>9.8101265822784806E-2</c:v>
                </c:pt>
                <c:pt idx="2">
                  <c:v>6.5040650406504072E-2</c:v>
                </c:pt>
                <c:pt idx="3">
                  <c:v>0.14814814814814822</c:v>
                </c:pt>
                <c:pt idx="4">
                  <c:v>9.0909090909090981E-2</c:v>
                </c:pt>
                <c:pt idx="5">
                  <c:v>5.2631578947368432E-2</c:v>
                </c:pt>
                <c:pt idx="6">
                  <c:v>8.6206896551724171E-2</c:v>
                </c:pt>
                <c:pt idx="7">
                  <c:v>6.9148936170212782E-2</c:v>
                </c:pt>
                <c:pt idx="8">
                  <c:v>6.2015503875968991E-2</c:v>
                </c:pt>
                <c:pt idx="9">
                  <c:v>0.16666666666666666</c:v>
                </c:pt>
                <c:pt idx="10">
                  <c:v>0</c:v>
                </c:pt>
                <c:pt idx="11">
                  <c:v>0</c:v>
                </c:pt>
                <c:pt idx="12">
                  <c:v>0</c:v>
                </c:pt>
                <c:pt idx="13">
                  <c:v>0.14285714285714293</c:v>
                </c:pt>
                <c:pt idx="14">
                  <c:v>0</c:v>
                </c:pt>
              </c:numCache>
            </c:numRef>
          </c:val>
        </c:ser>
        <c:ser>
          <c:idx val="1"/>
          <c:order val="1"/>
          <c:tx>
            <c:strRef>
              <c:f>'Arch. List'!$D$185</c:f>
              <c:strCache>
                <c:ptCount val="1"/>
                <c:pt idx="0">
                  <c:v>Negative FDA Decision</c:v>
                </c:pt>
              </c:strCache>
            </c:strRef>
          </c:tx>
          <c:spPr>
            <a:solidFill>
              <a:srgbClr val="FF0000"/>
            </a:solidFill>
          </c:spPr>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List'!$D$186:$D$200</c:f>
              <c:numCache>
                <c:formatCode>0%</c:formatCode>
                <c:ptCount val="15"/>
                <c:pt idx="0">
                  <c:v>2.7027027027027046E-2</c:v>
                </c:pt>
                <c:pt idx="1">
                  <c:v>9.4936708860759531E-3</c:v>
                </c:pt>
                <c:pt idx="2">
                  <c:v>0</c:v>
                </c:pt>
                <c:pt idx="3">
                  <c:v>0</c:v>
                </c:pt>
                <c:pt idx="4">
                  <c:v>0</c:v>
                </c:pt>
                <c:pt idx="5">
                  <c:v>0</c:v>
                </c:pt>
                <c:pt idx="6">
                  <c:v>0</c:v>
                </c:pt>
                <c:pt idx="7">
                  <c:v>5.3191489361702126E-3</c:v>
                </c:pt>
                <c:pt idx="8">
                  <c:v>0</c:v>
                </c:pt>
                <c:pt idx="9">
                  <c:v>0</c:v>
                </c:pt>
                <c:pt idx="10">
                  <c:v>0</c:v>
                </c:pt>
                <c:pt idx="11">
                  <c:v>0</c:v>
                </c:pt>
                <c:pt idx="12">
                  <c:v>0</c:v>
                </c:pt>
                <c:pt idx="13">
                  <c:v>0</c:v>
                </c:pt>
                <c:pt idx="14">
                  <c:v>0</c:v>
                </c:pt>
              </c:numCache>
            </c:numRef>
          </c:val>
        </c:ser>
        <c:ser>
          <c:idx val="2"/>
          <c:order val="2"/>
          <c:tx>
            <c:strRef>
              <c:f>'Arch. List'!$E$185</c:f>
              <c:strCache>
                <c:ptCount val="1"/>
                <c:pt idx="0">
                  <c:v>Expert Comments</c:v>
                </c:pt>
              </c:strCache>
            </c:strRef>
          </c:tx>
          <c:spPr>
            <a:solidFill>
              <a:srgbClr val="00B050"/>
            </a:solidFill>
          </c:spPr>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List'!$E$186:$E$200</c:f>
              <c:numCache>
                <c:formatCode>0%</c:formatCode>
                <c:ptCount val="15"/>
                <c:pt idx="0">
                  <c:v>0</c:v>
                </c:pt>
                <c:pt idx="1">
                  <c:v>0</c:v>
                </c:pt>
                <c:pt idx="2">
                  <c:v>0.16260162601626016</c:v>
                </c:pt>
                <c:pt idx="3">
                  <c:v>3.7037037037037049E-2</c:v>
                </c:pt>
                <c:pt idx="4">
                  <c:v>6.8181818181818177E-2</c:v>
                </c:pt>
                <c:pt idx="5">
                  <c:v>0.21052631578947376</c:v>
                </c:pt>
                <c:pt idx="6">
                  <c:v>0</c:v>
                </c:pt>
                <c:pt idx="7">
                  <c:v>0</c:v>
                </c:pt>
                <c:pt idx="8">
                  <c:v>1.5503875968992257E-2</c:v>
                </c:pt>
                <c:pt idx="9">
                  <c:v>5.5555555555555525E-2</c:v>
                </c:pt>
                <c:pt idx="10">
                  <c:v>0</c:v>
                </c:pt>
                <c:pt idx="11">
                  <c:v>0</c:v>
                </c:pt>
                <c:pt idx="12">
                  <c:v>0</c:v>
                </c:pt>
                <c:pt idx="13">
                  <c:v>0.28571428571428586</c:v>
                </c:pt>
                <c:pt idx="14">
                  <c:v>0.11764705882352942</c:v>
                </c:pt>
              </c:numCache>
            </c:numRef>
          </c:val>
        </c:ser>
        <c:ser>
          <c:idx val="3"/>
          <c:order val="3"/>
          <c:tx>
            <c:strRef>
              <c:f>'Arch. List'!$F$185</c:f>
              <c:strCache>
                <c:ptCount val="1"/>
                <c:pt idx="0">
                  <c:v>Little Uptake</c:v>
                </c:pt>
              </c:strCache>
            </c:strRef>
          </c:tx>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List'!$F$186:$F$200</c:f>
              <c:numCache>
                <c:formatCode>0%</c:formatCode>
                <c:ptCount val="15"/>
                <c:pt idx="0">
                  <c:v>5.4054054054054078E-2</c:v>
                </c:pt>
                <c:pt idx="1">
                  <c:v>3.164556962025319E-3</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ser>
        <c:ser>
          <c:idx val="4"/>
          <c:order val="4"/>
          <c:tx>
            <c:strRef>
              <c:f>'Arch. List'!$G$185</c:f>
              <c:strCache>
                <c:ptCount val="1"/>
                <c:pt idx="0">
                  <c:v>Diffused Past 2 Yr</c:v>
                </c:pt>
              </c:strCache>
            </c:strRef>
          </c:tx>
          <c:spPr>
            <a:solidFill>
              <a:schemeClr val="accent3">
                <a:lumMod val="50000"/>
              </a:schemeClr>
            </a:solidFill>
          </c:spPr>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List'!$G$186:$G$200</c:f>
              <c:numCache>
                <c:formatCode>0%</c:formatCode>
                <c:ptCount val="15"/>
                <c:pt idx="0">
                  <c:v>2.7027027027027046E-2</c:v>
                </c:pt>
                <c:pt idx="1">
                  <c:v>3.164556962025319E-3</c:v>
                </c:pt>
                <c:pt idx="2">
                  <c:v>8.130081300813009E-3</c:v>
                </c:pt>
                <c:pt idx="3">
                  <c:v>0</c:v>
                </c:pt>
                <c:pt idx="4">
                  <c:v>0</c:v>
                </c:pt>
                <c:pt idx="5">
                  <c:v>5.2631578947368432E-2</c:v>
                </c:pt>
                <c:pt idx="6">
                  <c:v>0</c:v>
                </c:pt>
                <c:pt idx="7">
                  <c:v>0</c:v>
                </c:pt>
                <c:pt idx="8">
                  <c:v>7.7519379844961283E-3</c:v>
                </c:pt>
                <c:pt idx="9">
                  <c:v>0</c:v>
                </c:pt>
                <c:pt idx="10">
                  <c:v>0</c:v>
                </c:pt>
                <c:pt idx="11">
                  <c:v>0</c:v>
                </c:pt>
                <c:pt idx="12">
                  <c:v>0.05</c:v>
                </c:pt>
                <c:pt idx="13">
                  <c:v>0</c:v>
                </c:pt>
                <c:pt idx="14">
                  <c:v>5.8823529411764705E-2</c:v>
                </c:pt>
              </c:numCache>
            </c:numRef>
          </c:val>
        </c:ser>
        <c:ser>
          <c:idx val="5"/>
          <c:order val="5"/>
          <c:tx>
            <c:strRef>
              <c:f>'Arch. List'!$H$185</c:f>
              <c:strCache>
                <c:ptCount val="1"/>
                <c:pt idx="0">
                  <c:v>Not Meeting HS Criteria</c:v>
                </c:pt>
              </c:strCache>
            </c:strRef>
          </c:tx>
          <c:cat>
            <c:strRef>
              <c:f>'Arch. List'!$B$186:$B$200</c:f>
              <c:strCache>
                <c:ptCount val="15"/>
                <c:pt idx="0">
                  <c:v>Arthritis</c:v>
                </c:pt>
                <c:pt idx="1">
                  <c:v>Cancer</c:v>
                </c:pt>
                <c:pt idx="2">
                  <c:v>Cardiovascular</c:v>
                </c:pt>
                <c:pt idx="3">
                  <c:v>Dementia</c:v>
                </c:pt>
                <c:pt idx="4">
                  <c:v>Depression</c:v>
                </c:pt>
                <c:pt idx="5">
                  <c:v>Developmental Delay</c:v>
                </c:pt>
                <c:pt idx="6">
                  <c:v>Diabetes</c:v>
                </c:pt>
                <c:pt idx="7">
                  <c:v>Functional Limitations</c:v>
                </c:pt>
                <c:pt idx="8">
                  <c:v>Infectious Diseases</c:v>
                </c:pt>
                <c:pt idx="9">
                  <c:v>Obesity</c:v>
                </c:pt>
                <c:pt idx="10">
                  <c:v>Peptic Ulcer</c:v>
                </c:pt>
                <c:pt idx="11">
                  <c:v>Pregnancy </c:v>
                </c:pt>
                <c:pt idx="12">
                  <c:v>Pulmonary</c:v>
                </c:pt>
                <c:pt idx="13">
                  <c:v>Substance Abuse</c:v>
                </c:pt>
                <c:pt idx="14">
                  <c:v>Cross-Cutting</c:v>
                </c:pt>
              </c:strCache>
            </c:strRef>
          </c:cat>
          <c:val>
            <c:numRef>
              <c:f>'Arch. List'!$H$186:$H$200</c:f>
              <c:numCache>
                <c:formatCode>0%</c:formatCode>
                <c:ptCount val="15"/>
                <c:pt idx="0">
                  <c:v>2.7027027027027046E-2</c:v>
                </c:pt>
                <c:pt idx="1">
                  <c:v>3.164556962025319E-3</c:v>
                </c:pt>
                <c:pt idx="2">
                  <c:v>0</c:v>
                </c:pt>
                <c:pt idx="3">
                  <c:v>0</c:v>
                </c:pt>
                <c:pt idx="4">
                  <c:v>0</c:v>
                </c:pt>
                <c:pt idx="5">
                  <c:v>0</c:v>
                </c:pt>
                <c:pt idx="6">
                  <c:v>1.7241379310344827E-2</c:v>
                </c:pt>
                <c:pt idx="7">
                  <c:v>1.5957446808510637E-2</c:v>
                </c:pt>
                <c:pt idx="8">
                  <c:v>1.5503875968992257E-2</c:v>
                </c:pt>
                <c:pt idx="9">
                  <c:v>0</c:v>
                </c:pt>
                <c:pt idx="10">
                  <c:v>0</c:v>
                </c:pt>
                <c:pt idx="11">
                  <c:v>0</c:v>
                </c:pt>
                <c:pt idx="12">
                  <c:v>2.5000000000000001E-2</c:v>
                </c:pt>
                <c:pt idx="13">
                  <c:v>4.7619047619047623E-2</c:v>
                </c:pt>
                <c:pt idx="14">
                  <c:v>0</c:v>
                </c:pt>
              </c:numCache>
            </c:numRef>
          </c:val>
        </c:ser>
        <c:overlap val="100"/>
        <c:axId val="98739328"/>
        <c:axId val="98740864"/>
      </c:barChart>
      <c:catAx>
        <c:axId val="98739328"/>
        <c:scaling>
          <c:orientation val="minMax"/>
        </c:scaling>
        <c:axPos val="b"/>
        <c:tickLblPos val="nextTo"/>
        <c:txPr>
          <a:bodyPr/>
          <a:lstStyle/>
          <a:p>
            <a:pPr>
              <a:defRPr sz="1600"/>
            </a:pPr>
            <a:endParaRPr lang="en-US"/>
          </a:p>
        </c:txPr>
        <c:crossAx val="98740864"/>
        <c:crosses val="autoZero"/>
        <c:auto val="1"/>
        <c:lblAlgn val="ctr"/>
        <c:lblOffset val="100"/>
      </c:catAx>
      <c:valAx>
        <c:axId val="98740864"/>
        <c:scaling>
          <c:orientation val="minMax"/>
        </c:scaling>
        <c:axPos val="l"/>
        <c:majorGridlines/>
        <c:numFmt formatCode="0%" sourceLinked="1"/>
        <c:tickLblPos val="nextTo"/>
        <c:txPr>
          <a:bodyPr/>
          <a:lstStyle/>
          <a:p>
            <a:pPr>
              <a:defRPr sz="1600"/>
            </a:pPr>
            <a:endParaRPr lang="en-US"/>
          </a:p>
        </c:txPr>
        <c:crossAx val="98739328"/>
        <c:crosses val="autoZero"/>
        <c:crossBetween val="between"/>
      </c:valAx>
      <c:spPr>
        <a:solidFill>
          <a:schemeClr val="tx1"/>
        </a:solidFill>
      </c:spPr>
    </c:plotArea>
    <c:legend>
      <c:legendPos val="r"/>
      <c:layout>
        <c:manualLayout>
          <c:xMode val="edge"/>
          <c:yMode val="edge"/>
          <c:x val="0.78447662262556161"/>
          <c:y val="3.4864864864864883E-2"/>
          <c:w val="0.20987365986031406"/>
          <c:h val="0.648738738738739"/>
        </c:manualLayout>
      </c:layout>
      <c:spPr>
        <a:solidFill>
          <a:schemeClr val="tx1"/>
        </a:solidFill>
      </c:spPr>
      <c:txPr>
        <a:bodyPr/>
        <a:lstStyle/>
        <a:p>
          <a:pPr>
            <a:defRPr sz="1600" baseline="0">
              <a:solidFill>
                <a:schemeClr val="accent4">
                  <a:lumMod val="10000"/>
                </a:schemeClr>
              </a:solidFill>
            </a:defRPr>
          </a:pPr>
          <a:endParaRPr lang="en-US"/>
        </a:p>
      </c:txPr>
    </c:legend>
    <c:plotVisOnly val="1"/>
    <c:dispBlanksAs val="gap"/>
  </c:chart>
  <c:txPr>
    <a:bodyPr/>
    <a:lstStyle/>
    <a:p>
      <a:pPr>
        <a:defRPr sz="1800"/>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drawing1.xml><?xml version="1.0" encoding="utf-8"?>
<c:userShapes xmlns:c="http://schemas.openxmlformats.org/drawingml/2006/chart">
  <cdr:relSizeAnchor xmlns:cdr="http://schemas.openxmlformats.org/drawingml/2006/chartDrawing">
    <cdr:from>
      <cdr:x>0.3696</cdr:x>
      <cdr:y>0.19747</cdr:y>
    </cdr:from>
    <cdr:to>
      <cdr:x>0.4713</cdr:x>
      <cdr:y>0.35963</cdr:y>
    </cdr:to>
    <cdr:sp macro="" textlink="">
      <cdr:nvSpPr>
        <cdr:cNvPr id="2" name="TextBox 1"/>
        <cdr:cNvSpPr txBox="1"/>
      </cdr:nvSpPr>
      <cdr:spPr>
        <a:xfrm xmlns:a="http://schemas.openxmlformats.org/drawingml/2006/main">
          <a:off x="3323303" y="1113503"/>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67C5703-F01E-4002-BBA3-5CCEA520DAF7}" type="datetimeFigureOut">
              <a:rPr lang="en-US"/>
              <a:pPr>
                <a:defRPr/>
              </a:pPr>
              <a:t>10/18/2012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78D36C9-80AD-4C27-A683-F00012ECF022}" type="slidenum">
              <a:rPr lang="en-US"/>
              <a:pPr>
                <a:defRPr/>
              </a:pPr>
              <a:t>‹#›</a:t>
            </a:fld>
            <a:endParaRPr lang="en-US"/>
          </a:p>
        </p:txBody>
      </p:sp>
    </p:spTree>
    <p:extLst>
      <p:ext uri="{BB962C8B-B14F-4D97-AF65-F5344CB8AC3E}">
        <p14:creationId xmlns="" xmlns:p14="http://schemas.microsoft.com/office/powerpoint/2010/main" val="42631857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Alt text here</a:t>
            </a:r>
          </a:p>
        </p:txBody>
      </p:sp>
      <p:sp>
        <p:nvSpPr>
          <p:cNvPr id="7172"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25A41AE-2507-4E4F-ADC3-4182163DBA5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p:spPr>
        <p:txBody>
          <a:bodyPr/>
          <a:lstStyle/>
          <a:p>
            <a:pPr marL="0" indent="0">
              <a:spcBef>
                <a:spcPct val="0"/>
              </a:spcBef>
              <a:spcAft>
                <a:spcPts val="571"/>
              </a:spcAft>
              <a:buFont typeface="Symbol" pitchFamily="18" charset="2"/>
              <a:buNone/>
            </a:pPr>
            <a:r>
              <a:rPr lang="en-US" dirty="0" smtClean="0">
                <a:latin typeface="Times New Roman" pitchFamily="18" charset="0"/>
                <a:ea typeface="Times" pitchFamily="18" charset="0"/>
                <a:cs typeface="Times New Roman" pitchFamily="18" charset="0"/>
              </a:rPr>
              <a:t>Systematic review of HS methods, expert panel meeting </a:t>
            </a:r>
          </a:p>
          <a:p>
            <a:pPr marL="0" indent="0">
              <a:spcBef>
                <a:spcPct val="0"/>
              </a:spcBef>
              <a:spcAft>
                <a:spcPts val="571"/>
              </a:spcAft>
              <a:buFont typeface="Symbol" pitchFamily="18" charset="2"/>
              <a:buNone/>
            </a:pPr>
            <a:endParaRPr lang="en-US" dirty="0" smtClean="0">
              <a:latin typeface="Times New Roman" pitchFamily="18" charset="0"/>
              <a:ea typeface="Times" pitchFamily="18" charset="0"/>
              <a:cs typeface="Times New Roman" pitchFamily="18" charset="0"/>
            </a:endParaRPr>
          </a:p>
          <a:p>
            <a:pPr marL="0" indent="0">
              <a:spcBef>
                <a:spcPct val="0"/>
              </a:spcBef>
              <a:spcAft>
                <a:spcPts val="571"/>
              </a:spcAft>
              <a:buFont typeface="Symbol" pitchFamily="18" charset="2"/>
              <a:buNone/>
            </a:pPr>
            <a:r>
              <a:rPr lang="en-US" dirty="0" smtClean="0">
                <a:latin typeface="Times New Roman" pitchFamily="18" charset="0"/>
                <a:ea typeface="Times" pitchFamily="18" charset="0"/>
                <a:cs typeface="Times New Roman" pitchFamily="18" charset="0"/>
              </a:rPr>
              <a:t>What we learned from EuroScan – an international</a:t>
            </a:r>
            <a:r>
              <a:rPr lang="en-US" baseline="0" dirty="0" smtClean="0">
                <a:latin typeface="Times New Roman" pitchFamily="18" charset="0"/>
                <a:ea typeface="Times" pitchFamily="18" charset="0"/>
                <a:cs typeface="Times New Roman" pitchFamily="18" charset="0"/>
              </a:rPr>
              <a:t> collaboration of publicly funded horizon scanning programs</a:t>
            </a:r>
            <a:endParaRPr lang="en-US" dirty="0" smtClean="0">
              <a:latin typeface="Times New Roman"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Identify the users of the horizon scanning products</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Determine the timeframe for the horizon scanning effort</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Conduct horizon scanning and identify emerging technologies that potentially have impact on clinical practice and outcomes, the healthcare system and cost</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Filter the identified technologies by applying criteria for determining the relevance of the technologies to the horizon scanning effort</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Prioritize the technologies that have passed through the filtering process by applying criteria based on stakeholders’ requirements and needs</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Assess technologies of high priority for the stakeholders and predict potential impacts of the technologies on clinical practice and outcomes, the healthcare system, and cost</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Use peer review to check for quality of the horizon scanning process and outputs</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Disseminate the information produced via horizon scanning to the relevant audiences in a timely fashion</a:t>
            </a:r>
            <a:endParaRPr lang="en-US" dirty="0" smtClean="0">
              <a:latin typeface="Times" pitchFamily="18" charset="0"/>
              <a:ea typeface="Times" pitchFamily="18" charset="0"/>
              <a:cs typeface="Times New Roman" pitchFamily="18" charset="0"/>
            </a:endParaRPr>
          </a:p>
          <a:p>
            <a:pPr marL="323474" indent="-323474">
              <a:spcBef>
                <a:spcPct val="0"/>
              </a:spcBef>
              <a:spcAft>
                <a:spcPts val="571"/>
              </a:spcAft>
              <a:buFont typeface="Symbol" pitchFamily="18" charset="2"/>
              <a:buChar char=""/>
            </a:pPr>
            <a:r>
              <a:rPr lang="en-US" dirty="0" smtClean="0">
                <a:latin typeface="Times New Roman" pitchFamily="18" charset="0"/>
                <a:ea typeface="Times" pitchFamily="18" charset="0"/>
                <a:cs typeface="Times New Roman" pitchFamily="18" charset="0"/>
              </a:rPr>
              <a:t>Update the information produced via horizon scanning on a regular basis or when a significant development occurs related to the technology </a:t>
            </a:r>
            <a:endParaRPr lang="en-US" dirty="0" smtClean="0">
              <a:latin typeface="Times" pitchFamily="18" charset="0"/>
              <a:ea typeface="Times" pitchFamily="18" charset="0"/>
              <a:cs typeface="Times New Roman" pitchFamily="18" charset="0"/>
            </a:endParaRPr>
          </a:p>
          <a:p>
            <a:pPr marL="323474" indent="-323474"/>
            <a:endParaRPr lang="en-US" dirty="0" smtClean="0">
              <a:ea typeface="Times" pitchFamily="18" charset="0"/>
              <a:cs typeface="Times New Roman" pitchFamily="18" charset="0"/>
            </a:endParaRPr>
          </a:p>
        </p:txBody>
      </p:sp>
      <p:sp>
        <p:nvSpPr>
          <p:cNvPr id="144388" name="Slide Number Placeholder 3"/>
          <p:cNvSpPr>
            <a:spLocks noGrp="1"/>
          </p:cNvSpPr>
          <p:nvPr>
            <p:ph type="sldNum" sz="quarter" idx="5"/>
          </p:nvPr>
        </p:nvSpPr>
        <p:spPr>
          <a:noFill/>
        </p:spPr>
        <p:txBody>
          <a:bodyPr/>
          <a:lstStyle>
            <a:lvl1pPr defTabSz="911888">
              <a:defRPr sz="2500" b="1">
                <a:solidFill>
                  <a:schemeClr val="tx1"/>
                </a:solidFill>
                <a:latin typeface="Times New Roman" pitchFamily="18" charset="0"/>
              </a:defRPr>
            </a:lvl1pPr>
            <a:lvl2pPr marL="720884" indent="-277263" defTabSz="911888">
              <a:defRPr sz="2500" b="1">
                <a:solidFill>
                  <a:schemeClr val="tx1"/>
                </a:solidFill>
                <a:latin typeface="Times New Roman" pitchFamily="18" charset="0"/>
              </a:defRPr>
            </a:lvl2pPr>
            <a:lvl3pPr marL="1109053" indent="-221811" defTabSz="911888">
              <a:defRPr sz="2500" b="1">
                <a:solidFill>
                  <a:schemeClr val="tx1"/>
                </a:solidFill>
                <a:latin typeface="Times New Roman" pitchFamily="18" charset="0"/>
              </a:defRPr>
            </a:lvl3pPr>
            <a:lvl4pPr marL="1552674" indent="-221811" defTabSz="911888">
              <a:defRPr sz="2500" b="1">
                <a:solidFill>
                  <a:schemeClr val="tx1"/>
                </a:solidFill>
                <a:latin typeface="Times New Roman" pitchFamily="18" charset="0"/>
              </a:defRPr>
            </a:lvl4pPr>
            <a:lvl5pPr marL="1996295" indent="-221811" defTabSz="911888">
              <a:defRPr sz="2500" b="1">
                <a:solidFill>
                  <a:schemeClr val="tx1"/>
                </a:solidFill>
                <a:latin typeface="Times New Roman" pitchFamily="18" charset="0"/>
              </a:defRPr>
            </a:lvl5pPr>
            <a:lvl6pPr marL="2439916" indent="-221811" defTabSz="911888" eaLnBrk="0" fontAlgn="base" hangingPunct="0">
              <a:spcBef>
                <a:spcPct val="0"/>
              </a:spcBef>
              <a:spcAft>
                <a:spcPct val="0"/>
              </a:spcAft>
              <a:defRPr sz="2500" b="1">
                <a:solidFill>
                  <a:schemeClr val="tx1"/>
                </a:solidFill>
                <a:latin typeface="Times New Roman" pitchFamily="18" charset="0"/>
              </a:defRPr>
            </a:lvl6pPr>
            <a:lvl7pPr marL="2883538" indent="-221811" defTabSz="911888" eaLnBrk="0" fontAlgn="base" hangingPunct="0">
              <a:spcBef>
                <a:spcPct val="0"/>
              </a:spcBef>
              <a:spcAft>
                <a:spcPct val="0"/>
              </a:spcAft>
              <a:defRPr sz="2500" b="1">
                <a:solidFill>
                  <a:schemeClr val="tx1"/>
                </a:solidFill>
                <a:latin typeface="Times New Roman" pitchFamily="18" charset="0"/>
              </a:defRPr>
            </a:lvl7pPr>
            <a:lvl8pPr marL="3327159" indent="-221811" defTabSz="911888" eaLnBrk="0" fontAlgn="base" hangingPunct="0">
              <a:spcBef>
                <a:spcPct val="0"/>
              </a:spcBef>
              <a:spcAft>
                <a:spcPct val="0"/>
              </a:spcAft>
              <a:defRPr sz="2500" b="1">
                <a:solidFill>
                  <a:schemeClr val="tx1"/>
                </a:solidFill>
                <a:latin typeface="Times New Roman" pitchFamily="18" charset="0"/>
              </a:defRPr>
            </a:lvl8pPr>
            <a:lvl9pPr marL="3770780" indent="-221811" defTabSz="911888" eaLnBrk="0" fontAlgn="base" hangingPunct="0">
              <a:spcBef>
                <a:spcPct val="0"/>
              </a:spcBef>
              <a:spcAft>
                <a:spcPct val="0"/>
              </a:spcAft>
              <a:defRPr sz="2500" b="1">
                <a:solidFill>
                  <a:schemeClr val="tx1"/>
                </a:solidFill>
                <a:latin typeface="Times New Roman" pitchFamily="18" charset="0"/>
              </a:defRPr>
            </a:lvl9pPr>
          </a:lstStyle>
          <a:p>
            <a:fld id="{8C37137C-8B63-436D-8B6F-4B57EEFC517E}" type="slidenum">
              <a:rPr lang="en-US" sz="1200" b="0">
                <a:latin typeface="Arial" charset="0"/>
              </a:rPr>
              <a:pPr/>
              <a:t>10</a:t>
            </a:fld>
            <a:endParaRPr lang="en-US" sz="1200" b="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11</a:t>
            </a:fld>
            <a:endParaRPr lang="en-US"/>
          </a:p>
        </p:txBody>
      </p:sp>
    </p:spTree>
    <p:extLst>
      <p:ext uri="{BB962C8B-B14F-4D97-AF65-F5344CB8AC3E}">
        <p14:creationId xmlns="" xmlns:p14="http://schemas.microsoft.com/office/powerpoint/2010/main" val="1961529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12</a:t>
            </a:fld>
            <a:endParaRPr lang="en-US"/>
          </a:p>
        </p:txBody>
      </p:sp>
    </p:spTree>
    <p:extLst>
      <p:ext uri="{BB962C8B-B14F-4D97-AF65-F5344CB8AC3E}">
        <p14:creationId xmlns="" xmlns:p14="http://schemas.microsoft.com/office/powerpoint/2010/main" val="4062702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13</a:t>
            </a:fld>
            <a:endParaRPr lang="en-US"/>
          </a:p>
        </p:txBody>
      </p:sp>
    </p:spTree>
    <p:extLst>
      <p:ext uri="{BB962C8B-B14F-4D97-AF65-F5344CB8AC3E}">
        <p14:creationId xmlns="" xmlns:p14="http://schemas.microsoft.com/office/powerpoint/2010/main" val="2366450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14</a:t>
            </a:fld>
            <a:endParaRPr lang="en-US"/>
          </a:p>
        </p:txBody>
      </p:sp>
    </p:spTree>
    <p:extLst>
      <p:ext uri="{BB962C8B-B14F-4D97-AF65-F5344CB8AC3E}">
        <p14:creationId xmlns="" xmlns:p14="http://schemas.microsoft.com/office/powerpoint/2010/main" val="2756337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unmet need” in an extremely broad sense: Any need arising from a gap in effective ways to screen, diagnose, treat, monitor, manage, or provide or deliver care for a health condition or disease. </a:t>
            </a:r>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15</a:t>
            </a:fld>
            <a:endParaRPr lang="en-US"/>
          </a:p>
        </p:txBody>
      </p:sp>
    </p:spTree>
    <p:extLst>
      <p:ext uri="{BB962C8B-B14F-4D97-AF65-F5344CB8AC3E}">
        <p14:creationId xmlns="" xmlns:p14="http://schemas.microsoft.com/office/powerpoint/2010/main" val="232915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16</a:t>
            </a:fld>
            <a:endParaRPr lang="en-US"/>
          </a:p>
        </p:txBody>
      </p:sp>
    </p:spTree>
    <p:extLst>
      <p:ext uri="{BB962C8B-B14F-4D97-AF65-F5344CB8AC3E}">
        <p14:creationId xmlns="" xmlns:p14="http://schemas.microsoft.com/office/powerpoint/2010/main" val="2228531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17</a:t>
            </a:fld>
            <a:endParaRPr lang="en-US"/>
          </a:p>
        </p:txBody>
      </p:sp>
    </p:spTree>
    <p:extLst>
      <p:ext uri="{BB962C8B-B14F-4D97-AF65-F5344CB8AC3E}">
        <p14:creationId xmlns="" xmlns:p14="http://schemas.microsoft.com/office/powerpoint/2010/main" val="26165541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18</a:t>
            </a:fld>
            <a:endParaRPr lang="en-US"/>
          </a:p>
        </p:txBody>
      </p:sp>
    </p:spTree>
    <p:extLst>
      <p:ext uri="{BB962C8B-B14F-4D97-AF65-F5344CB8AC3E}">
        <p14:creationId xmlns="" xmlns:p14="http://schemas.microsoft.com/office/powerpoint/2010/main" val="3768392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8196"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8C7A663-734E-4385-A48C-A1E7ABCBB7C2}"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purpose of the AHRQ Healthcare Horizon Scanning System is to conduct horizon scanning of emerging health care technologies and innovations to better inform patient-centered outcomes research investments at AHRQ through the Effective Health Care Program. The Healthcare Horizon Scanning System provides AHRQ a systematic process to identify and monitor target technologies and innovations in health care and to create an inventory of target technologies that have the highest potential for impact on clinical care, the health care system, patient outcomes, and costs.</a:t>
            </a:r>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a:t>
            </a:fld>
            <a:endParaRPr lang="en-US"/>
          </a:p>
        </p:txBody>
      </p:sp>
    </p:spTree>
    <p:extLst>
      <p:ext uri="{BB962C8B-B14F-4D97-AF65-F5344CB8AC3E}">
        <p14:creationId xmlns="" xmlns:p14="http://schemas.microsoft.com/office/powerpoint/2010/main" val="2002529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20</a:t>
            </a:fld>
            <a:endParaRPr lang="en-US"/>
          </a:p>
        </p:txBody>
      </p:sp>
    </p:spTree>
    <p:extLst>
      <p:ext uri="{BB962C8B-B14F-4D97-AF65-F5344CB8AC3E}">
        <p14:creationId xmlns="" xmlns:p14="http://schemas.microsoft.com/office/powerpoint/2010/main" val="8780993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21</a:t>
            </a:fld>
            <a:endParaRPr lang="en-US"/>
          </a:p>
        </p:txBody>
      </p:sp>
    </p:spTree>
    <p:extLst>
      <p:ext uri="{BB962C8B-B14F-4D97-AF65-F5344CB8AC3E}">
        <p14:creationId xmlns="" xmlns:p14="http://schemas.microsoft.com/office/powerpoint/2010/main" val="22206159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23</a:t>
            </a:fld>
            <a:endParaRPr lang="en-US"/>
          </a:p>
        </p:txBody>
      </p:sp>
    </p:spTree>
    <p:extLst>
      <p:ext uri="{BB962C8B-B14F-4D97-AF65-F5344CB8AC3E}">
        <p14:creationId xmlns="" xmlns:p14="http://schemas.microsoft.com/office/powerpoint/2010/main" val="4259803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24</a:t>
            </a:fld>
            <a:endParaRPr lang="en-US"/>
          </a:p>
        </p:txBody>
      </p:sp>
    </p:spTree>
    <p:extLst>
      <p:ext uri="{BB962C8B-B14F-4D97-AF65-F5344CB8AC3E}">
        <p14:creationId xmlns="" xmlns:p14="http://schemas.microsoft.com/office/powerpoint/2010/main" val="18335915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25</a:t>
            </a:fld>
            <a:endParaRPr lang="en-US"/>
          </a:p>
        </p:txBody>
      </p:sp>
    </p:spTree>
    <p:extLst>
      <p:ext uri="{BB962C8B-B14F-4D97-AF65-F5344CB8AC3E}">
        <p14:creationId xmlns="" xmlns:p14="http://schemas.microsoft.com/office/powerpoint/2010/main" val="1035166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Within 0–4 years of potential diffusion (e.g., in phase III trials </a:t>
            </a:r>
            <a:r>
              <a:rPr lang="en-US" dirty="0" smtClean="0">
                <a:solidFill>
                  <a:srgbClr val="FF0000"/>
                </a:solidFill>
              </a:rPr>
              <a:t>with preliminary data accumulated </a:t>
            </a:r>
            <a:r>
              <a:rPr lang="en-US" dirty="0" smtClean="0"/>
              <a:t>or</a:t>
            </a:r>
            <a:r>
              <a:rPr lang="en-US" dirty="0" smtClean="0">
                <a:solidFill>
                  <a:srgbClr val="FF0000"/>
                </a:solidFill>
              </a:rPr>
              <a:t>, if not subject to regulatory processes, must have some</a:t>
            </a:r>
            <a:r>
              <a:rPr lang="en-US" dirty="0" smtClean="0"/>
              <a:t> preliminary efficacy data in the target population) in the United States </a:t>
            </a:r>
          </a:p>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26</a:t>
            </a:fld>
            <a:endParaRPr lang="en-US"/>
          </a:p>
        </p:txBody>
      </p:sp>
    </p:spTree>
    <p:extLst>
      <p:ext uri="{BB962C8B-B14F-4D97-AF65-F5344CB8AC3E}">
        <p14:creationId xmlns="" xmlns:p14="http://schemas.microsoft.com/office/powerpoint/2010/main" val="3987863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27</a:t>
            </a:fld>
            <a:endParaRPr lang="en-US"/>
          </a:p>
        </p:txBody>
      </p:sp>
    </p:spTree>
    <p:extLst>
      <p:ext uri="{BB962C8B-B14F-4D97-AF65-F5344CB8AC3E}">
        <p14:creationId xmlns="" xmlns:p14="http://schemas.microsoft.com/office/powerpoint/2010/main" val="1100712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28</a:t>
            </a:fld>
            <a:endParaRPr lang="en-US"/>
          </a:p>
        </p:txBody>
      </p:sp>
    </p:spTree>
    <p:extLst>
      <p:ext uri="{BB962C8B-B14F-4D97-AF65-F5344CB8AC3E}">
        <p14:creationId xmlns="" xmlns:p14="http://schemas.microsoft.com/office/powerpoint/2010/main" val="21938130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29</a:t>
            </a:fld>
            <a:endParaRPr lang="en-US"/>
          </a:p>
        </p:txBody>
      </p:sp>
    </p:spTree>
    <p:extLst>
      <p:ext uri="{BB962C8B-B14F-4D97-AF65-F5344CB8AC3E}">
        <p14:creationId xmlns="" xmlns:p14="http://schemas.microsoft.com/office/powerpoint/2010/main" val="1501914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30</a:t>
            </a:fld>
            <a:endParaRPr lang="en-US"/>
          </a:p>
        </p:txBody>
      </p:sp>
    </p:spTree>
    <p:extLst>
      <p:ext uri="{BB962C8B-B14F-4D97-AF65-F5344CB8AC3E}">
        <p14:creationId xmlns="" xmlns:p14="http://schemas.microsoft.com/office/powerpoint/2010/main" val="2751604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a:t>
            </a:fld>
            <a:endParaRPr lang="en-US"/>
          </a:p>
        </p:txBody>
      </p:sp>
    </p:spTree>
    <p:extLst>
      <p:ext uri="{BB962C8B-B14F-4D97-AF65-F5344CB8AC3E}">
        <p14:creationId xmlns="" xmlns:p14="http://schemas.microsoft.com/office/powerpoint/2010/main" val="9137983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31</a:t>
            </a:fld>
            <a:endParaRPr lang="en-US"/>
          </a:p>
        </p:txBody>
      </p:sp>
    </p:spTree>
    <p:extLst>
      <p:ext uri="{BB962C8B-B14F-4D97-AF65-F5344CB8AC3E}">
        <p14:creationId xmlns="" xmlns:p14="http://schemas.microsoft.com/office/powerpoint/2010/main" val="22556345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Topic monitoring, updating, and reassessment of potential impact</a:t>
            </a:r>
          </a:p>
          <a:p>
            <a:r>
              <a:rPr lang="en-US" sz="1200" kern="1200" dirty="0" smtClean="0">
                <a:solidFill>
                  <a:schemeClr val="tx1"/>
                </a:solidFill>
                <a:effectLst/>
                <a:latin typeface="+mn-lt"/>
                <a:ea typeface="+mn-ea"/>
                <a:cs typeface="+mn-cs"/>
              </a:rPr>
              <a:t>Archiving processes</a:t>
            </a:r>
          </a:p>
          <a:p>
            <a:r>
              <a:rPr lang="en-US" sz="1200" kern="1200" dirty="0" smtClean="0">
                <a:solidFill>
                  <a:schemeClr val="tx1"/>
                </a:solidFill>
                <a:effectLst/>
                <a:latin typeface="+mn-lt"/>
                <a:ea typeface="+mn-ea"/>
                <a:cs typeface="+mn-cs"/>
              </a:rPr>
              <a:t>Indexing and linking process</a:t>
            </a:r>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32</a:t>
            </a:fld>
            <a:endParaRPr lang="en-US"/>
          </a:p>
        </p:txBody>
      </p:sp>
    </p:spTree>
    <p:extLst>
      <p:ext uri="{BB962C8B-B14F-4D97-AF65-F5344CB8AC3E}">
        <p14:creationId xmlns="" xmlns:p14="http://schemas.microsoft.com/office/powerpoint/2010/main" val="14261369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33</a:t>
            </a:fld>
            <a:endParaRPr lang="en-US"/>
          </a:p>
        </p:txBody>
      </p:sp>
    </p:spTree>
    <p:extLst>
      <p:ext uri="{BB962C8B-B14F-4D97-AF65-F5344CB8AC3E}">
        <p14:creationId xmlns="" xmlns:p14="http://schemas.microsoft.com/office/powerpoint/2010/main" val="18612905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244"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5F3DFB0-5A7D-41F6-AFA3-A590700AE644}" type="slidenum">
              <a:rPr lang="en-US" smtClean="0"/>
              <a:pPr fontAlgn="base">
                <a:spcBef>
                  <a:spcPct val="0"/>
                </a:spcBef>
                <a:spcAft>
                  <a:spcPct val="0"/>
                </a:spcAft>
                <a:defRPr/>
              </a:pPr>
              <a:t>34</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35</a:t>
            </a:fld>
            <a:endParaRPr lang="en-US"/>
          </a:p>
        </p:txBody>
      </p:sp>
    </p:spTree>
    <p:extLst>
      <p:ext uri="{BB962C8B-B14F-4D97-AF65-F5344CB8AC3E}">
        <p14:creationId xmlns="" xmlns:p14="http://schemas.microsoft.com/office/powerpoint/2010/main" val="30050507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36</a:t>
            </a:fld>
            <a:endParaRPr lang="en-US"/>
          </a:p>
        </p:txBody>
      </p:sp>
    </p:spTree>
    <p:extLst>
      <p:ext uri="{BB962C8B-B14F-4D97-AF65-F5344CB8AC3E}">
        <p14:creationId xmlns="" xmlns:p14="http://schemas.microsoft.com/office/powerpoint/2010/main" val="11236709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37</a:t>
            </a:fld>
            <a:endParaRPr lang="en-US"/>
          </a:p>
        </p:txBody>
      </p:sp>
    </p:spTree>
    <p:extLst>
      <p:ext uri="{BB962C8B-B14F-4D97-AF65-F5344CB8AC3E}">
        <p14:creationId xmlns="" xmlns:p14="http://schemas.microsoft.com/office/powerpoint/2010/main" val="3069197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4</a:t>
            </a:fld>
            <a:endParaRPr lang="en-US"/>
          </a:p>
        </p:txBody>
      </p:sp>
    </p:spTree>
    <p:extLst>
      <p:ext uri="{BB962C8B-B14F-4D97-AF65-F5344CB8AC3E}">
        <p14:creationId xmlns="" xmlns:p14="http://schemas.microsoft.com/office/powerpoint/2010/main" val="3254458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5</a:t>
            </a:fld>
            <a:endParaRPr lang="en-US"/>
          </a:p>
        </p:txBody>
      </p:sp>
    </p:spTree>
    <p:extLst>
      <p:ext uri="{BB962C8B-B14F-4D97-AF65-F5344CB8AC3E}">
        <p14:creationId xmlns="" xmlns:p14="http://schemas.microsoft.com/office/powerpoint/2010/main" val="2103737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9220"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946CAC2-280E-472A-9B52-AA2C1E8A05D3}"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8D36C9-80AD-4C27-A683-F00012ECF022}" type="slidenum">
              <a:rPr lang="en-US" smtClean="0"/>
              <a:pPr>
                <a:defRPr/>
              </a:pPr>
              <a:t>7</a:t>
            </a:fld>
            <a:endParaRPr lang="en-US"/>
          </a:p>
        </p:txBody>
      </p:sp>
    </p:spTree>
    <p:extLst>
      <p:ext uri="{BB962C8B-B14F-4D97-AF65-F5344CB8AC3E}">
        <p14:creationId xmlns="" xmlns:p14="http://schemas.microsoft.com/office/powerpoint/2010/main" val="3774694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p:spPr>
        <p:txBody>
          <a:bodyPr/>
          <a:lstStyle/>
          <a:p>
            <a:endParaRPr lang="en-US" smtClean="0"/>
          </a:p>
        </p:txBody>
      </p:sp>
      <p:sp>
        <p:nvSpPr>
          <p:cNvPr id="132100" name="Slide Number Placeholder 3"/>
          <p:cNvSpPr>
            <a:spLocks noGrp="1"/>
          </p:cNvSpPr>
          <p:nvPr>
            <p:ph type="sldNum" sz="quarter" idx="5"/>
          </p:nvPr>
        </p:nvSpPr>
        <p:spPr>
          <a:noFill/>
        </p:spPr>
        <p:txBody>
          <a:bodyPr/>
          <a:lstStyle>
            <a:lvl1pPr defTabSz="911888">
              <a:defRPr sz="2500" b="1">
                <a:solidFill>
                  <a:schemeClr val="tx1"/>
                </a:solidFill>
                <a:latin typeface="Times New Roman" pitchFamily="18" charset="0"/>
              </a:defRPr>
            </a:lvl1pPr>
            <a:lvl2pPr marL="720884" indent="-277263" defTabSz="911888">
              <a:defRPr sz="2500" b="1">
                <a:solidFill>
                  <a:schemeClr val="tx1"/>
                </a:solidFill>
                <a:latin typeface="Times New Roman" pitchFamily="18" charset="0"/>
              </a:defRPr>
            </a:lvl2pPr>
            <a:lvl3pPr marL="1109053" indent="-221811" defTabSz="911888">
              <a:defRPr sz="2500" b="1">
                <a:solidFill>
                  <a:schemeClr val="tx1"/>
                </a:solidFill>
                <a:latin typeface="Times New Roman" pitchFamily="18" charset="0"/>
              </a:defRPr>
            </a:lvl3pPr>
            <a:lvl4pPr marL="1552674" indent="-221811" defTabSz="911888">
              <a:defRPr sz="2500" b="1">
                <a:solidFill>
                  <a:schemeClr val="tx1"/>
                </a:solidFill>
                <a:latin typeface="Times New Roman" pitchFamily="18" charset="0"/>
              </a:defRPr>
            </a:lvl4pPr>
            <a:lvl5pPr marL="1996295" indent="-221811" defTabSz="911888">
              <a:defRPr sz="2500" b="1">
                <a:solidFill>
                  <a:schemeClr val="tx1"/>
                </a:solidFill>
                <a:latin typeface="Times New Roman" pitchFamily="18" charset="0"/>
              </a:defRPr>
            </a:lvl5pPr>
            <a:lvl6pPr marL="2439916" indent="-221811" defTabSz="911888" eaLnBrk="0" fontAlgn="base" hangingPunct="0">
              <a:spcBef>
                <a:spcPct val="0"/>
              </a:spcBef>
              <a:spcAft>
                <a:spcPct val="0"/>
              </a:spcAft>
              <a:defRPr sz="2500" b="1">
                <a:solidFill>
                  <a:schemeClr val="tx1"/>
                </a:solidFill>
                <a:latin typeface="Times New Roman" pitchFamily="18" charset="0"/>
              </a:defRPr>
            </a:lvl6pPr>
            <a:lvl7pPr marL="2883538" indent="-221811" defTabSz="911888" eaLnBrk="0" fontAlgn="base" hangingPunct="0">
              <a:spcBef>
                <a:spcPct val="0"/>
              </a:spcBef>
              <a:spcAft>
                <a:spcPct val="0"/>
              </a:spcAft>
              <a:defRPr sz="2500" b="1">
                <a:solidFill>
                  <a:schemeClr val="tx1"/>
                </a:solidFill>
                <a:latin typeface="Times New Roman" pitchFamily="18" charset="0"/>
              </a:defRPr>
            </a:lvl7pPr>
            <a:lvl8pPr marL="3327159" indent="-221811" defTabSz="911888" eaLnBrk="0" fontAlgn="base" hangingPunct="0">
              <a:spcBef>
                <a:spcPct val="0"/>
              </a:spcBef>
              <a:spcAft>
                <a:spcPct val="0"/>
              </a:spcAft>
              <a:defRPr sz="2500" b="1">
                <a:solidFill>
                  <a:schemeClr val="tx1"/>
                </a:solidFill>
                <a:latin typeface="Times New Roman" pitchFamily="18" charset="0"/>
              </a:defRPr>
            </a:lvl8pPr>
            <a:lvl9pPr marL="3770780" indent="-221811" defTabSz="911888" eaLnBrk="0" fontAlgn="base" hangingPunct="0">
              <a:spcBef>
                <a:spcPct val="0"/>
              </a:spcBef>
              <a:spcAft>
                <a:spcPct val="0"/>
              </a:spcAft>
              <a:defRPr sz="2500" b="1">
                <a:solidFill>
                  <a:schemeClr val="tx1"/>
                </a:solidFill>
                <a:latin typeface="Times New Roman" pitchFamily="18" charset="0"/>
              </a:defRPr>
            </a:lvl9pPr>
          </a:lstStyle>
          <a:p>
            <a:fld id="{FF5CEA7C-549D-48EE-A1B8-7784E96AA803}" type="slidenum">
              <a:rPr lang="en-US" sz="1200" b="0">
                <a:latin typeface="Arial" charset="0"/>
              </a:rPr>
              <a:pPr/>
              <a:t>8</a:t>
            </a:fld>
            <a:endParaRPr lang="en-US" sz="1200" b="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p:spPr>
        <p:txBody>
          <a:bodyPr/>
          <a:lstStyle/>
          <a:p>
            <a:endParaRPr lang="en-US" smtClean="0"/>
          </a:p>
        </p:txBody>
      </p:sp>
      <p:sp>
        <p:nvSpPr>
          <p:cNvPr id="133124" name="Slide Number Placeholder 3"/>
          <p:cNvSpPr>
            <a:spLocks noGrp="1"/>
          </p:cNvSpPr>
          <p:nvPr>
            <p:ph type="sldNum" sz="quarter" idx="5"/>
          </p:nvPr>
        </p:nvSpPr>
        <p:spPr>
          <a:noFill/>
        </p:spPr>
        <p:txBody>
          <a:bodyPr/>
          <a:lstStyle>
            <a:lvl1pPr defTabSz="911888">
              <a:defRPr sz="2500" b="1">
                <a:solidFill>
                  <a:schemeClr val="tx1"/>
                </a:solidFill>
                <a:latin typeface="Times New Roman" pitchFamily="18" charset="0"/>
              </a:defRPr>
            </a:lvl1pPr>
            <a:lvl2pPr marL="720884" indent="-277263" defTabSz="911888">
              <a:defRPr sz="2500" b="1">
                <a:solidFill>
                  <a:schemeClr val="tx1"/>
                </a:solidFill>
                <a:latin typeface="Times New Roman" pitchFamily="18" charset="0"/>
              </a:defRPr>
            </a:lvl2pPr>
            <a:lvl3pPr marL="1109053" indent="-221811" defTabSz="911888">
              <a:defRPr sz="2500" b="1">
                <a:solidFill>
                  <a:schemeClr val="tx1"/>
                </a:solidFill>
                <a:latin typeface="Times New Roman" pitchFamily="18" charset="0"/>
              </a:defRPr>
            </a:lvl3pPr>
            <a:lvl4pPr marL="1552674" indent="-221811" defTabSz="911888">
              <a:defRPr sz="2500" b="1">
                <a:solidFill>
                  <a:schemeClr val="tx1"/>
                </a:solidFill>
                <a:latin typeface="Times New Roman" pitchFamily="18" charset="0"/>
              </a:defRPr>
            </a:lvl4pPr>
            <a:lvl5pPr marL="1996295" indent="-221811" defTabSz="911888">
              <a:defRPr sz="2500" b="1">
                <a:solidFill>
                  <a:schemeClr val="tx1"/>
                </a:solidFill>
                <a:latin typeface="Times New Roman" pitchFamily="18" charset="0"/>
              </a:defRPr>
            </a:lvl5pPr>
            <a:lvl6pPr marL="2439916" indent="-221811" defTabSz="911888" eaLnBrk="0" fontAlgn="base" hangingPunct="0">
              <a:spcBef>
                <a:spcPct val="0"/>
              </a:spcBef>
              <a:spcAft>
                <a:spcPct val="0"/>
              </a:spcAft>
              <a:defRPr sz="2500" b="1">
                <a:solidFill>
                  <a:schemeClr val="tx1"/>
                </a:solidFill>
                <a:latin typeface="Times New Roman" pitchFamily="18" charset="0"/>
              </a:defRPr>
            </a:lvl6pPr>
            <a:lvl7pPr marL="2883538" indent="-221811" defTabSz="911888" eaLnBrk="0" fontAlgn="base" hangingPunct="0">
              <a:spcBef>
                <a:spcPct val="0"/>
              </a:spcBef>
              <a:spcAft>
                <a:spcPct val="0"/>
              </a:spcAft>
              <a:defRPr sz="2500" b="1">
                <a:solidFill>
                  <a:schemeClr val="tx1"/>
                </a:solidFill>
                <a:latin typeface="Times New Roman" pitchFamily="18" charset="0"/>
              </a:defRPr>
            </a:lvl7pPr>
            <a:lvl8pPr marL="3327159" indent="-221811" defTabSz="911888" eaLnBrk="0" fontAlgn="base" hangingPunct="0">
              <a:spcBef>
                <a:spcPct val="0"/>
              </a:spcBef>
              <a:spcAft>
                <a:spcPct val="0"/>
              </a:spcAft>
              <a:defRPr sz="2500" b="1">
                <a:solidFill>
                  <a:schemeClr val="tx1"/>
                </a:solidFill>
                <a:latin typeface="Times New Roman" pitchFamily="18" charset="0"/>
              </a:defRPr>
            </a:lvl8pPr>
            <a:lvl9pPr marL="3770780" indent="-221811" defTabSz="911888" eaLnBrk="0" fontAlgn="base" hangingPunct="0">
              <a:spcBef>
                <a:spcPct val="0"/>
              </a:spcBef>
              <a:spcAft>
                <a:spcPct val="0"/>
              </a:spcAft>
              <a:defRPr sz="2500" b="1">
                <a:solidFill>
                  <a:schemeClr val="tx1"/>
                </a:solidFill>
                <a:latin typeface="Times New Roman" pitchFamily="18" charset="0"/>
              </a:defRPr>
            </a:lvl9pPr>
          </a:lstStyle>
          <a:p>
            <a:fld id="{77AC49CD-EF1E-42B0-906B-7B1D332A7A24}" type="slidenum">
              <a:rPr lang="en-US" sz="1200" b="0">
                <a:latin typeface="Arial" charset="0"/>
              </a:rPr>
              <a:pPr/>
              <a:t>9</a:t>
            </a:fld>
            <a:endParaRPr lang="en-US" sz="1200" b="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graphicFrame>
        <p:nvGraphicFramePr>
          <p:cNvPr id="7" name="Object 7"/>
          <p:cNvGraphicFramePr>
            <a:graphicFrameLocks noChangeAspect="1"/>
          </p:cNvGraphicFramePr>
          <p:nvPr/>
        </p:nvGraphicFramePr>
        <p:xfrm>
          <a:off x="990600" y="381000"/>
          <a:ext cx="7162800" cy="1695450"/>
        </p:xfrm>
        <a:graphic>
          <a:graphicData uri="http://schemas.openxmlformats.org/presentationml/2006/ole">
            <p:oleObj spid="_x0000_s2073" name="Photo Editor Photo" r:id="rId3" imgW="6400000" imgH="1514686" progId="">
              <p:embed/>
            </p:oleObj>
          </a:graphicData>
        </a:graphic>
      </p:graphicFrame>
      <p:sp>
        <p:nvSpPr>
          <p:cNvPr id="5122"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5123"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 xmlns:p14="http://schemas.microsoft.com/office/powerpoint/2010/main" val="2887244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885950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960768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1828800"/>
            <a:ext cx="7993063" cy="4343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noChangeArrowheads="1"/>
          </p:cNvSpPr>
          <p:nvPr>
            <p:ph type="title" idx="10"/>
          </p:nvPr>
        </p:nvSpPr>
        <p:spPr bwMode="auto">
          <a:xfrm>
            <a:off x="1447800" y="228600"/>
            <a:ext cx="7696200"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dirty="0" smtClean="0"/>
              <a:t>Click to edit Master title style</a:t>
            </a:r>
          </a:p>
        </p:txBody>
      </p:sp>
    </p:spTree>
    <p:extLst>
      <p:ext uri="{BB962C8B-B14F-4D97-AF65-F5344CB8AC3E}">
        <p14:creationId xmlns="" xmlns:p14="http://schemas.microsoft.com/office/powerpoint/2010/main" val="7758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6697663" cy="876300"/>
          </a:xfrm>
        </p:spPr>
        <p:txBody>
          <a:bodyPr/>
          <a:lstStyle>
            <a:lvl1pPr>
              <a:defRPr sz="3600">
                <a:latin typeface="Calibri" pitchFamily="34" charset="0"/>
                <a:cs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 xmlns:p14="http://schemas.microsoft.com/office/powerpoint/2010/main" val="1170733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2027615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305264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352932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181697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81004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358992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3268243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8" name="Group 4"/>
          <p:cNvGrpSpPr>
            <a:grpSpLocks/>
          </p:cNvGrpSpPr>
          <p:nvPr/>
        </p:nvGrpSpPr>
        <p:grpSpPr bwMode="auto">
          <a:xfrm>
            <a:off x="0" y="1333500"/>
            <a:ext cx="7986713" cy="19050"/>
            <a:chOff x="0" y="840"/>
            <a:chExt cx="5660" cy="12"/>
          </a:xfrm>
        </p:grpSpPr>
        <p:sp>
          <p:nvSpPr>
            <p:cNvPr id="1030" name="Line 5"/>
            <p:cNvSpPr>
              <a:spLocks noChangeShapeType="1"/>
            </p:cNvSpPr>
            <p:nvPr/>
          </p:nvSpPr>
          <p:spPr bwMode="auto">
            <a:xfrm>
              <a:off x="5" y="852"/>
              <a:ext cx="5655" cy="0"/>
            </a:xfrm>
            <a:prstGeom prst="line">
              <a:avLst/>
            </a:prstGeom>
            <a:noFill/>
            <a:ln w="50800">
              <a:solidFill>
                <a:srgbClr val="001760"/>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31" name="Line 6"/>
            <p:cNvSpPr>
              <a:spLocks noChangeShapeType="1"/>
            </p:cNvSpPr>
            <p:nvPr/>
          </p:nvSpPr>
          <p:spPr bwMode="auto">
            <a:xfrm>
              <a:off x="0" y="840"/>
              <a:ext cx="5655" cy="0"/>
            </a:xfrm>
            <a:prstGeom prst="line">
              <a:avLst/>
            </a:prstGeom>
            <a:noFill/>
            <a:ln w="50800">
              <a:solidFill>
                <a:srgbClr val="99CCFF"/>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graphicFrame>
        <p:nvGraphicFramePr>
          <p:cNvPr id="1029" name="Object 7"/>
          <p:cNvGraphicFramePr>
            <a:graphicFrameLocks noChangeAspect="1"/>
          </p:cNvGraphicFramePr>
          <p:nvPr/>
        </p:nvGraphicFramePr>
        <p:xfrm>
          <a:off x="142875" y="317500"/>
          <a:ext cx="1428750" cy="671513"/>
        </p:xfrm>
        <a:graphic>
          <a:graphicData uri="http://schemas.openxmlformats.org/presentationml/2006/ole">
            <p:oleObj spid="_x0000_s1050" name="Photo Editor Photo" r:id="rId15" imgW="3486637" imgH="1638529" progId="">
              <p:embed/>
            </p:oleObj>
          </a:graphicData>
        </a:graphic>
      </p:graphicFrame>
    </p:spTree>
    <p:extLst>
      <p:ext uri="{BB962C8B-B14F-4D97-AF65-F5344CB8AC3E}">
        <p14:creationId xmlns="" xmlns:p14="http://schemas.microsoft.com/office/powerpoint/2010/main" val="312537357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id="1" dur="indefinite" restart="never" nodeType="tmRoot"/>
      </p:par>
    </p:tnLst>
  </p:timing>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8"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ffectivehealthcare.ahrq.gov/search-for-guides-reviews-and-reports/?pageaction=displayproduct&amp;productID=88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0" y="1905000"/>
            <a:ext cx="8839200" cy="1695450"/>
          </a:xfrm>
        </p:spPr>
        <p:txBody>
          <a:bodyPr/>
          <a:lstStyle/>
          <a:p>
            <a:pPr eaLnBrk="1" hangingPunct="1"/>
            <a:r>
              <a:rPr lang="en-US" b="1" dirty="0" smtClean="0">
                <a:latin typeface="Calibri" pitchFamily="34" charset="0"/>
                <a:cs typeface="Calibri" pitchFamily="34" charset="0"/>
              </a:rPr>
              <a:t> </a:t>
            </a:r>
            <a:r>
              <a:rPr lang="en-US" sz="3600" b="1" dirty="0" smtClean="0">
                <a:latin typeface="Calibri" pitchFamily="34" charset="0"/>
                <a:cs typeface="Calibri" pitchFamily="34" charset="0"/>
              </a:rPr>
              <a:t>Methods and Early Results from AHRQ’s Healthcare Horizon Scanning System</a:t>
            </a:r>
            <a:endParaRPr lang="en-US" sz="3600" dirty="0" smtClean="0">
              <a:latin typeface="Calibri" pitchFamily="34" charset="0"/>
              <a:cs typeface="Calibri" pitchFamily="34" charset="0"/>
            </a:endParaRPr>
          </a:p>
        </p:txBody>
      </p:sp>
      <p:sp>
        <p:nvSpPr>
          <p:cNvPr id="3" name="Subtitle 2"/>
          <p:cNvSpPr>
            <a:spLocks noGrp="1"/>
          </p:cNvSpPr>
          <p:nvPr>
            <p:ph type="subTitle" idx="1"/>
          </p:nvPr>
        </p:nvSpPr>
        <p:spPr/>
        <p:txBody>
          <a:bodyPr rtlCol="0">
            <a:normAutofit fontScale="70000" lnSpcReduction="20000"/>
          </a:bodyPr>
          <a:lstStyle/>
          <a:p>
            <a:pPr eaLnBrk="1" fontAlgn="auto" hangingPunct="1">
              <a:spcAft>
                <a:spcPts val="0"/>
              </a:spcAft>
              <a:buFont typeface="Arial" pitchFamily="34" charset="0"/>
              <a:buNone/>
              <a:defRPr/>
            </a:pPr>
            <a:r>
              <a:rPr lang="en-US" dirty="0" smtClean="0">
                <a:solidFill>
                  <a:schemeClr val="tx1"/>
                </a:solidFill>
              </a:rPr>
              <a:t>Karen Schoelles MD, SM</a:t>
            </a:r>
          </a:p>
          <a:p>
            <a:pPr eaLnBrk="1" fontAlgn="auto" hangingPunct="1">
              <a:spcAft>
                <a:spcPts val="0"/>
              </a:spcAft>
              <a:buFont typeface="Arial" pitchFamily="34" charset="0"/>
              <a:buNone/>
              <a:defRPr/>
            </a:pPr>
            <a:r>
              <a:rPr lang="en-US" dirty="0" smtClean="0">
                <a:solidFill>
                  <a:schemeClr val="tx1"/>
                </a:solidFill>
              </a:rPr>
              <a:t>Project Director, AHRQ Healthcare Horizon Scanning System</a:t>
            </a:r>
          </a:p>
          <a:p>
            <a:pPr eaLnBrk="1" fontAlgn="auto" hangingPunct="1">
              <a:spcAft>
                <a:spcPts val="0"/>
              </a:spcAft>
              <a:buFont typeface="Arial" pitchFamily="34" charset="0"/>
              <a:buNone/>
              <a:defRPr/>
            </a:pPr>
            <a:r>
              <a:rPr lang="en-US" dirty="0" smtClean="0">
                <a:solidFill>
                  <a:schemeClr val="tx1"/>
                </a:solidFill>
              </a:rPr>
              <a:t>ECRI Institute</a:t>
            </a:r>
          </a:p>
          <a:p>
            <a:pPr eaLnBrk="1" fontAlgn="auto" hangingPunct="1">
              <a:spcAft>
                <a:spcPts val="0"/>
              </a:spcAft>
              <a:buFont typeface="Arial" pitchFamily="34" charset="0"/>
              <a:buNone/>
              <a:defRPr/>
            </a:pPr>
            <a:r>
              <a:rPr lang="en-US" dirty="0" smtClean="0">
                <a:solidFill>
                  <a:schemeClr val="tx1"/>
                </a:solidFill>
              </a:rPr>
              <a:t>AHRQ Annual Meeting</a:t>
            </a:r>
          </a:p>
          <a:p>
            <a:pPr eaLnBrk="1" fontAlgn="auto" hangingPunct="1">
              <a:spcAft>
                <a:spcPts val="0"/>
              </a:spcAft>
              <a:buFont typeface="Arial" pitchFamily="34" charset="0"/>
              <a:buNone/>
              <a:defRPr/>
            </a:pPr>
            <a:r>
              <a:rPr lang="en-US" dirty="0" smtClean="0">
                <a:solidFill>
                  <a:schemeClr val="tx1"/>
                </a:solidFill>
              </a:rPr>
              <a:t>September 10,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152400"/>
            <a:ext cx="8915400" cy="990600"/>
          </a:xfrm>
        </p:spPr>
        <p:txBody>
          <a:bodyPr/>
          <a:lstStyle/>
          <a:p>
            <a:pPr>
              <a:defRPr/>
            </a:pPr>
            <a:r>
              <a:rPr lang="en-US" dirty="0" smtClean="0"/>
              <a:t>Stages of Horizon Scanning</a:t>
            </a:r>
          </a:p>
        </p:txBody>
      </p:sp>
      <p:sp>
        <p:nvSpPr>
          <p:cNvPr id="20483" name="Content Placeholder 2"/>
          <p:cNvSpPr>
            <a:spLocks noGrp="1"/>
          </p:cNvSpPr>
          <p:nvPr>
            <p:ph idx="1"/>
          </p:nvPr>
        </p:nvSpPr>
        <p:spPr>
          <a:xfrm>
            <a:off x="457200" y="1828800"/>
            <a:ext cx="8229600" cy="4038600"/>
          </a:xfrm>
        </p:spPr>
        <p:txBody>
          <a:bodyPr/>
          <a:lstStyle/>
          <a:p>
            <a:pPr lvl="0"/>
            <a:r>
              <a:rPr lang="en-US" dirty="0" smtClean="0"/>
              <a:t>Identify the users</a:t>
            </a:r>
          </a:p>
          <a:p>
            <a:pPr lvl="0"/>
            <a:r>
              <a:rPr lang="en-US" dirty="0" smtClean="0"/>
              <a:t>Determine the timeframe</a:t>
            </a:r>
          </a:p>
          <a:p>
            <a:pPr lvl="0"/>
            <a:r>
              <a:rPr lang="en-US" dirty="0" smtClean="0"/>
              <a:t>Conduct horizon scanning and identify emerging technologies</a:t>
            </a:r>
          </a:p>
          <a:p>
            <a:pPr lvl="0"/>
            <a:r>
              <a:rPr lang="en-US" dirty="0" smtClean="0"/>
              <a:t>Filter the identified technologies</a:t>
            </a:r>
          </a:p>
          <a:p>
            <a:pPr lvl="0"/>
            <a:r>
              <a:rPr lang="en-US" dirty="0" smtClean="0"/>
              <a:t>Prioritize the technologies</a:t>
            </a:r>
          </a:p>
        </p:txBody>
      </p:sp>
    </p:spTree>
    <p:extLst>
      <p:ext uri="{BB962C8B-B14F-4D97-AF65-F5344CB8AC3E}">
        <p14:creationId xmlns="" xmlns:p14="http://schemas.microsoft.com/office/powerpoint/2010/main" val="1989506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Stages of Horizon </a:t>
            </a:r>
            <a:r>
              <a:rPr lang="en-US" dirty="0" smtClean="0"/>
              <a:t>Scanning, continued</a:t>
            </a:r>
            <a:endParaRPr lang="en-US" dirty="0"/>
          </a:p>
        </p:txBody>
      </p:sp>
      <p:sp>
        <p:nvSpPr>
          <p:cNvPr id="3" name="Content Placeholder 2"/>
          <p:cNvSpPr>
            <a:spLocks noGrp="1"/>
          </p:cNvSpPr>
          <p:nvPr>
            <p:ph idx="1"/>
          </p:nvPr>
        </p:nvSpPr>
        <p:spPr/>
        <p:txBody>
          <a:bodyPr/>
          <a:lstStyle/>
          <a:p>
            <a:pPr lvl="0"/>
            <a:r>
              <a:rPr lang="en-US" dirty="0" smtClean="0"/>
              <a:t>Assess technologies of high priority</a:t>
            </a:r>
          </a:p>
          <a:p>
            <a:pPr lvl="0"/>
            <a:r>
              <a:rPr lang="en-US" dirty="0" smtClean="0"/>
              <a:t>Use peer review to check for quality</a:t>
            </a:r>
          </a:p>
          <a:p>
            <a:pPr lvl="0"/>
            <a:r>
              <a:rPr lang="en-US" dirty="0" smtClean="0"/>
              <a:t>Disseminate the information</a:t>
            </a:r>
          </a:p>
          <a:p>
            <a:pPr lvl="0"/>
            <a:r>
              <a:rPr lang="en-US" dirty="0" smtClean="0"/>
              <a:t>Update the information</a:t>
            </a:r>
          </a:p>
        </p:txBody>
      </p:sp>
    </p:spTree>
    <p:extLst>
      <p:ext uri="{BB962C8B-B14F-4D97-AF65-F5344CB8AC3E}">
        <p14:creationId xmlns="" xmlns:p14="http://schemas.microsoft.com/office/powerpoint/2010/main" val="31338834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AHRQ Healthcare Horizon Scanning </a:t>
            </a:r>
            <a:r>
              <a:rPr lang="en-US" dirty="0" smtClean="0"/>
              <a:t>System: Identified Users</a:t>
            </a:r>
            <a:endParaRPr lang="en-US" dirty="0"/>
          </a:p>
        </p:txBody>
      </p:sp>
      <p:sp>
        <p:nvSpPr>
          <p:cNvPr id="3" name="Content Placeholder 2"/>
          <p:cNvSpPr>
            <a:spLocks noGrp="1"/>
          </p:cNvSpPr>
          <p:nvPr>
            <p:ph idx="1"/>
          </p:nvPr>
        </p:nvSpPr>
        <p:spPr/>
        <p:txBody>
          <a:bodyPr/>
          <a:lstStyle/>
          <a:p>
            <a:r>
              <a:rPr lang="en-US" dirty="0" smtClean="0"/>
              <a:t>Primarily AHRQ</a:t>
            </a:r>
          </a:p>
          <a:p>
            <a:r>
              <a:rPr lang="en-US" dirty="0" smtClean="0"/>
              <a:t>Other CER/PCOR funders</a:t>
            </a:r>
          </a:p>
          <a:p>
            <a:r>
              <a:rPr lang="en-US" dirty="0" smtClean="0"/>
              <a:t>Researchers</a:t>
            </a:r>
          </a:p>
          <a:p>
            <a:r>
              <a:rPr lang="en-US" dirty="0" smtClean="0"/>
              <a:t>Consumers/patients</a:t>
            </a:r>
            <a:endParaRPr lang="en-US" dirty="0"/>
          </a:p>
        </p:txBody>
      </p:sp>
    </p:spTree>
    <p:extLst>
      <p:ext uri="{BB962C8B-B14F-4D97-AF65-F5344CB8AC3E}">
        <p14:creationId xmlns="" xmlns:p14="http://schemas.microsoft.com/office/powerpoint/2010/main" val="15578156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Horizon Scanning Timeframe</a:t>
            </a:r>
            <a:endParaRPr lang="en-US" dirty="0"/>
          </a:p>
        </p:txBody>
      </p:sp>
      <p:graphicFrame>
        <p:nvGraphicFramePr>
          <p:cNvPr id="4" name="Content Placeholder 3" descr="AHRQ has asked us to identify interventions as early as 7 years prior to general availability and as late as 2 years after diffusion begins. Interventions must have been tested in humans."/>
          <p:cNvGraphicFramePr>
            <a:graphicFrameLocks noGrp="1" noChangeAspect="1"/>
          </p:cNvGraphicFramePr>
          <p:nvPr>
            <p:ph idx="1"/>
            <p:extLst>
              <p:ext uri="{D42A27DB-BD31-4B8C-83A1-F6EECF244321}">
                <p14:modId xmlns="" xmlns:p14="http://schemas.microsoft.com/office/powerpoint/2010/main" val="4185263456"/>
              </p:ext>
            </p:extLst>
          </p:nvPr>
        </p:nvGraphicFramePr>
        <p:xfrm>
          <a:off x="1" y="2635059"/>
          <a:ext cx="9906000" cy="2097278"/>
        </p:xfrm>
        <a:graphic>
          <a:graphicData uri="http://schemas.openxmlformats.org/presentationml/2006/ole">
            <p:oleObj spid="_x0000_s4117" name="Visio" r:id="rId4" imgW="11454816" imgH="2425160" progId="">
              <p:embed/>
            </p:oleObj>
          </a:graphicData>
        </a:graphic>
      </p:graphicFrame>
    </p:spTree>
    <p:extLst>
      <p:ext uri="{BB962C8B-B14F-4D97-AF65-F5344CB8AC3E}">
        <p14:creationId xmlns="" xmlns:p14="http://schemas.microsoft.com/office/powerpoint/2010/main" val="1784867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AHRQ Healthcare Horizon </a:t>
            </a:r>
            <a:r>
              <a:rPr lang="en-US" sz="3200" dirty="0" smtClean="0"/>
              <a:t>Scanning and Identification of Interventions</a:t>
            </a:r>
            <a:endParaRPr lang="en-US" sz="3200" dirty="0"/>
          </a:p>
        </p:txBody>
      </p:sp>
      <p:sp>
        <p:nvSpPr>
          <p:cNvPr id="3" name="Content Placeholder 2"/>
          <p:cNvSpPr>
            <a:spLocks noGrp="1"/>
          </p:cNvSpPr>
          <p:nvPr>
            <p:ph idx="1"/>
          </p:nvPr>
        </p:nvSpPr>
        <p:spPr>
          <a:xfrm>
            <a:off x="609600" y="1676400"/>
            <a:ext cx="7993063" cy="4419600"/>
          </a:xfrm>
        </p:spPr>
        <p:txBody>
          <a:bodyPr/>
          <a:lstStyle/>
          <a:p>
            <a:r>
              <a:rPr lang="en-US" dirty="0" smtClean="0"/>
              <a:t>Broad scanning and lead selection:</a:t>
            </a:r>
          </a:p>
          <a:p>
            <a:pPr lvl="1"/>
            <a:r>
              <a:rPr lang="en-US" dirty="0"/>
              <a:t>About 100 selected </a:t>
            </a:r>
            <a:r>
              <a:rPr lang="en-US" dirty="0" smtClean="0"/>
              <a:t>sources plus meeting abstracts</a:t>
            </a:r>
          </a:p>
          <a:p>
            <a:pPr lvl="1"/>
            <a:r>
              <a:rPr lang="en-US" dirty="0" smtClean="0"/>
              <a:t>12 medical librarians scan these sources regularly for leads</a:t>
            </a:r>
          </a:p>
          <a:p>
            <a:pPr lvl="1"/>
            <a:r>
              <a:rPr lang="en-US" dirty="0" smtClean="0"/>
              <a:t>Leads are selected if they relate to one or more Priority Conditions</a:t>
            </a:r>
          </a:p>
          <a:p>
            <a:pPr lvl="1"/>
            <a:r>
              <a:rPr lang="en-US" dirty="0" smtClean="0"/>
              <a:t>Leads coalesce into specific topics</a:t>
            </a:r>
            <a:endParaRPr lang="en-US" dirty="0"/>
          </a:p>
        </p:txBody>
      </p:sp>
    </p:spTree>
    <p:extLst>
      <p:ext uri="{BB962C8B-B14F-4D97-AF65-F5344CB8AC3E}">
        <p14:creationId xmlns="" xmlns:p14="http://schemas.microsoft.com/office/powerpoint/2010/main" val="3991467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Horizon Scanning: Filtering and Prioritization</a:t>
            </a:r>
            <a:endParaRPr lang="en-US" dirty="0"/>
          </a:p>
        </p:txBody>
      </p:sp>
      <p:sp>
        <p:nvSpPr>
          <p:cNvPr id="4" name="Content Placeholder 3"/>
          <p:cNvSpPr>
            <a:spLocks noGrp="1"/>
          </p:cNvSpPr>
          <p:nvPr>
            <p:ph idx="1"/>
          </p:nvPr>
        </p:nvSpPr>
        <p:spPr>
          <a:xfrm>
            <a:off x="609600" y="1676400"/>
            <a:ext cx="7993063" cy="4724400"/>
          </a:xfrm>
        </p:spPr>
        <p:txBody>
          <a:bodyPr/>
          <a:lstStyle/>
          <a:p>
            <a:r>
              <a:rPr lang="en-US" dirty="0" smtClean="0"/>
              <a:t>Protocol defines criteria</a:t>
            </a:r>
          </a:p>
          <a:p>
            <a:r>
              <a:rPr lang="en-US" dirty="0" smtClean="0"/>
              <a:t>Primary question: Does it address an unmet need?</a:t>
            </a:r>
          </a:p>
          <a:p>
            <a:pPr lvl="1"/>
            <a:r>
              <a:rPr lang="en-US" dirty="0" smtClean="0"/>
              <a:t>Gap in effective ways to</a:t>
            </a:r>
          </a:p>
          <a:p>
            <a:pPr lvl="2"/>
            <a:r>
              <a:rPr lang="en-US" dirty="0" smtClean="0"/>
              <a:t>Screen</a:t>
            </a:r>
          </a:p>
          <a:p>
            <a:pPr lvl="2"/>
            <a:r>
              <a:rPr lang="en-US" dirty="0" smtClean="0"/>
              <a:t>Diagnose</a:t>
            </a:r>
          </a:p>
          <a:p>
            <a:pPr lvl="2"/>
            <a:r>
              <a:rPr lang="en-US" dirty="0" smtClean="0"/>
              <a:t>Treat</a:t>
            </a:r>
          </a:p>
          <a:p>
            <a:pPr lvl="2"/>
            <a:r>
              <a:rPr lang="en-US" dirty="0" smtClean="0"/>
              <a:t>Monitor</a:t>
            </a:r>
          </a:p>
          <a:p>
            <a:pPr lvl="2"/>
            <a:r>
              <a:rPr lang="en-US" dirty="0" smtClean="0"/>
              <a:t>Manage</a:t>
            </a:r>
          </a:p>
          <a:p>
            <a:pPr lvl="2"/>
            <a:r>
              <a:rPr lang="en-US" dirty="0" smtClean="0"/>
              <a:t>Provide or deliver care</a:t>
            </a:r>
            <a:endParaRPr lang="en-US" dirty="0"/>
          </a:p>
        </p:txBody>
      </p:sp>
    </p:spTree>
    <p:extLst>
      <p:ext uri="{BB962C8B-B14F-4D97-AF65-F5344CB8AC3E}">
        <p14:creationId xmlns="" xmlns:p14="http://schemas.microsoft.com/office/powerpoint/2010/main" val="2566671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High Priority Topics</a:t>
            </a:r>
            <a:endParaRPr lang="en-US" dirty="0"/>
          </a:p>
        </p:txBody>
      </p:sp>
      <p:sp>
        <p:nvSpPr>
          <p:cNvPr id="3" name="Content Placeholder 2"/>
          <p:cNvSpPr>
            <a:spLocks noGrp="1"/>
          </p:cNvSpPr>
          <p:nvPr>
            <p:ph idx="1"/>
          </p:nvPr>
        </p:nvSpPr>
        <p:spPr/>
        <p:txBody>
          <a:bodyPr/>
          <a:lstStyle/>
          <a:p>
            <a:r>
              <a:rPr lang="en-US" dirty="0" smtClean="0"/>
              <a:t>Analysts nominate topics based on protocol-defined criteria</a:t>
            </a:r>
          </a:p>
          <a:p>
            <a:r>
              <a:rPr lang="en-US" dirty="0" smtClean="0"/>
              <a:t>Selected topics investigated with specific searches for information</a:t>
            </a:r>
          </a:p>
          <a:p>
            <a:r>
              <a:rPr lang="en-US" dirty="0" smtClean="0"/>
              <a:t>Experts are asked to comment on reports</a:t>
            </a:r>
            <a:endParaRPr lang="en-US" dirty="0"/>
          </a:p>
        </p:txBody>
      </p:sp>
    </p:spTree>
    <p:extLst>
      <p:ext uri="{BB962C8B-B14F-4D97-AF65-F5344CB8AC3E}">
        <p14:creationId xmlns="" xmlns:p14="http://schemas.microsoft.com/office/powerpoint/2010/main" val="1456379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kschoelles\AppData\Local\Microsoft\Windows\Temporary Internet Files\Content.IE5\ZW7UW290\MP900386126[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358896" y="1600200"/>
            <a:ext cx="2426208" cy="3657600"/>
          </a:xfrm>
          <a:prstGeom prst="rect">
            <a:avLst/>
          </a:prstGeom>
          <a:noFill/>
          <a:extLst>
            <a:ext uri="{909E8E84-426E-40DD-AFC4-6F175D3DCCD1}">
              <a14:hiddenFill xmlns="" xmlns:a14="http://schemas.microsoft.com/office/drawing/2010/main">
                <a:solidFill>
                  <a:srgbClr val="FFFFFF"/>
                </a:solidFill>
              </a14:hiddenFill>
            </a:ext>
          </a:extLst>
        </p:spPr>
      </p:pic>
      <p:pic>
        <p:nvPicPr>
          <p:cNvPr id="6147" name="Picture 3" descr="C:\Users\kschoelles\AppData\Local\Microsoft\Windows\Temporary Internet Files\Content.IE5\BZLQMOJP\MP900386125[1].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358896" y="1600200"/>
            <a:ext cx="2426208" cy="3657600"/>
          </a:xfrm>
          <a:prstGeom prst="rect">
            <a:avLst/>
          </a:prstGeom>
          <a:noFill/>
          <a:extLst>
            <a:ext uri="{909E8E84-426E-40DD-AFC4-6F175D3DCCD1}">
              <a14:hiddenFill xmlns="" xmlns:a14="http://schemas.microsoft.com/office/drawing/2010/main">
                <a:solidFill>
                  <a:srgbClr val="FFFFFF"/>
                </a:solidFill>
              </a14:hiddenFill>
            </a:ext>
          </a:extLst>
        </p:spPr>
      </p:pic>
      <p:pic>
        <p:nvPicPr>
          <p:cNvPr id="6148" name="Picture 4" descr="This is a picture intended to get a laugh out of the audience. It depicts a woman gazing into a crystal ball. "/>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005074" y="1600200"/>
            <a:ext cx="3133852" cy="47244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sz="3200" dirty="0" smtClean="0"/>
              <a:t>Horizon Scanning: Assessing Potential for Impact</a:t>
            </a:r>
            <a:endParaRPr lang="en-US" sz="3200" dirty="0"/>
          </a:p>
        </p:txBody>
      </p:sp>
    </p:spTree>
    <p:extLst>
      <p:ext uri="{BB962C8B-B14F-4D97-AF65-F5344CB8AC3E}">
        <p14:creationId xmlns="" xmlns:p14="http://schemas.microsoft.com/office/powerpoint/2010/main" val="4010973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Two fortune tellers are chatting at a table with a flat object standing up on the table. One of the women says, &quot;I got the new flat screen HDCB.&quo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57400" y="243469"/>
            <a:ext cx="5943600" cy="6577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875161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z="3600" dirty="0" smtClean="0"/>
              <a:t>AHRQ Healthcare Horizon Scanning System - Outputs</a:t>
            </a:r>
          </a:p>
        </p:txBody>
      </p:sp>
      <p:pic>
        <p:nvPicPr>
          <p:cNvPr id="3" name="Content Placeholder 2" descr="Screenshot depicting AHRQ Effective Health Care Web page where Status Updates are posted every 10 weeks. The link to the page shown is http://effectivehealthcare.ahrq.gov/index.cfm/search-for-guides-reviews-and-reports/?pageaction=displayproduct&amp;productid=880.&#10;"/>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304800" y="1371600"/>
            <a:ext cx="8428297" cy="51816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AHRQ Healthcare Horizon Scanning System</a:t>
            </a:r>
            <a:endParaRPr lang="en-US" dirty="0"/>
          </a:p>
        </p:txBody>
      </p:sp>
      <p:sp>
        <p:nvSpPr>
          <p:cNvPr id="3" name="Content Placeholder 2"/>
          <p:cNvSpPr>
            <a:spLocks noGrp="1"/>
          </p:cNvSpPr>
          <p:nvPr>
            <p:ph idx="1"/>
          </p:nvPr>
        </p:nvSpPr>
        <p:spPr/>
        <p:txBody>
          <a:bodyPr>
            <a:normAutofit/>
          </a:bodyPr>
          <a:lstStyle/>
          <a:p>
            <a:r>
              <a:rPr lang="en-US" dirty="0" smtClean="0"/>
              <a:t>Purpose: </a:t>
            </a:r>
          </a:p>
          <a:p>
            <a:pPr lvl="1"/>
            <a:r>
              <a:rPr lang="en-US" dirty="0" smtClean="0"/>
              <a:t>To inform and </a:t>
            </a:r>
            <a:r>
              <a:rPr lang="en-US" dirty="0"/>
              <a:t>guide the planning and prioritization of </a:t>
            </a:r>
            <a:r>
              <a:rPr lang="en-US" dirty="0" smtClean="0"/>
              <a:t>patient-centered </a:t>
            </a:r>
            <a:r>
              <a:rPr lang="en-US" dirty="0"/>
              <a:t>outcomes research investments through the Effective Health Care </a:t>
            </a:r>
            <a:r>
              <a:rPr lang="en-US" dirty="0" smtClean="0"/>
              <a:t>Program</a:t>
            </a:r>
          </a:p>
        </p:txBody>
      </p:sp>
    </p:spTree>
    <p:extLst>
      <p:ext uri="{BB962C8B-B14F-4D97-AF65-F5344CB8AC3E}">
        <p14:creationId xmlns="" xmlns:p14="http://schemas.microsoft.com/office/powerpoint/2010/main" val="31380974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Horizon Scanning Status Reports</a:t>
            </a:r>
            <a:endParaRPr lang="en-US" dirty="0"/>
          </a:p>
        </p:txBody>
      </p:sp>
      <p:sp>
        <p:nvSpPr>
          <p:cNvPr id="3" name="Content Placeholder 2"/>
          <p:cNvSpPr>
            <a:spLocks noGrp="1"/>
          </p:cNvSpPr>
          <p:nvPr>
            <p:ph idx="1"/>
          </p:nvPr>
        </p:nvSpPr>
        <p:spPr>
          <a:xfrm>
            <a:off x="609600" y="1676400"/>
            <a:ext cx="7993063" cy="3886200"/>
          </a:xfrm>
        </p:spPr>
        <p:txBody>
          <a:bodyPr/>
          <a:lstStyle/>
          <a:p>
            <a:pPr marL="0" indent="0">
              <a:buNone/>
            </a:pPr>
            <a:r>
              <a:rPr lang="en-US" dirty="0" smtClean="0"/>
              <a:t>Inventory of </a:t>
            </a:r>
          </a:p>
          <a:p>
            <a:r>
              <a:rPr lang="en-US" dirty="0" smtClean="0"/>
              <a:t>topics followed as of prior report</a:t>
            </a:r>
          </a:p>
          <a:p>
            <a:r>
              <a:rPr lang="en-US" dirty="0"/>
              <a:t>n</a:t>
            </a:r>
            <a:r>
              <a:rPr lang="en-US" dirty="0" smtClean="0"/>
              <a:t>ew topics added since prior report</a:t>
            </a:r>
          </a:p>
          <a:p>
            <a:r>
              <a:rPr lang="en-US" dirty="0" smtClean="0"/>
              <a:t>topics archived since prior report</a:t>
            </a:r>
            <a:endParaRPr lang="en-US" dirty="0"/>
          </a:p>
        </p:txBody>
      </p:sp>
    </p:spTree>
    <p:extLst>
      <p:ext uri="{BB962C8B-B14F-4D97-AF65-F5344CB8AC3E}">
        <p14:creationId xmlns="" xmlns:p14="http://schemas.microsoft.com/office/powerpoint/2010/main" val="8093559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AHRQ Horizon Scanning Status Reports</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644558699"/>
              </p:ext>
            </p:extLst>
          </p:nvPr>
        </p:nvGraphicFramePr>
        <p:xfrm>
          <a:off x="-1" y="63555"/>
          <a:ext cx="9177341" cy="9057695"/>
        </p:xfrm>
        <a:graphic>
          <a:graphicData uri="http://schemas.openxmlformats.org/drawingml/2006/table">
            <a:tbl>
              <a:tblPr firstRow="1" bandRow="1">
                <a:tableStyleId>{073A0DAA-6AF3-43AB-8588-CEC1D06C72B9}</a:tableStyleId>
              </a:tblPr>
              <a:tblGrid>
                <a:gridCol w="1600201"/>
                <a:gridCol w="1752600"/>
                <a:gridCol w="2819400"/>
                <a:gridCol w="1447800"/>
                <a:gridCol w="1557340"/>
              </a:tblGrid>
              <a:tr h="1079445">
                <a:tc>
                  <a:txBody>
                    <a:bodyPr/>
                    <a:lstStyle/>
                    <a:p>
                      <a:pPr marL="0" marR="0" algn="ctr">
                        <a:spcBef>
                          <a:spcPts val="0"/>
                        </a:spcBef>
                        <a:spcAft>
                          <a:spcPts val="0"/>
                        </a:spcAft>
                      </a:pPr>
                      <a:r>
                        <a:rPr lang="en-US" sz="1600" dirty="0">
                          <a:effectLst/>
                        </a:rPr>
                        <a:t>Topic Title</a:t>
                      </a:r>
                      <a:endParaRPr lang="en-US" sz="1600" b="1" dirty="0">
                        <a:effectLst/>
                        <a:latin typeface="Arial"/>
                        <a:ea typeface="Calibri"/>
                      </a:endParaRPr>
                    </a:p>
                  </a:txBody>
                  <a:tcPr marL="73025" marR="73025" marT="73025" marB="73025"/>
                </a:tc>
                <a:tc>
                  <a:txBody>
                    <a:bodyPr/>
                    <a:lstStyle/>
                    <a:p>
                      <a:pPr marL="0" marR="0" algn="ctr">
                        <a:spcBef>
                          <a:spcPts val="0"/>
                        </a:spcBef>
                        <a:spcAft>
                          <a:spcPts val="0"/>
                        </a:spcAft>
                      </a:pPr>
                      <a:r>
                        <a:rPr lang="en-US" sz="1600" dirty="0">
                          <a:effectLst/>
                        </a:rPr>
                        <a:t>Potential</a:t>
                      </a:r>
                      <a:br>
                        <a:rPr lang="en-US" sz="1600" dirty="0">
                          <a:effectLst/>
                        </a:rPr>
                      </a:br>
                      <a:r>
                        <a:rPr lang="en-US" sz="1600" dirty="0">
                          <a:effectLst/>
                        </a:rPr>
                        <a:t>Patient</a:t>
                      </a:r>
                      <a:br>
                        <a:rPr lang="en-US" sz="1600" dirty="0">
                          <a:effectLst/>
                        </a:rPr>
                      </a:br>
                      <a:r>
                        <a:rPr lang="en-US" sz="1600" dirty="0">
                          <a:effectLst/>
                        </a:rPr>
                        <a:t>Population</a:t>
                      </a:r>
                      <a:endParaRPr lang="en-US" sz="1600" b="1" dirty="0">
                        <a:effectLst/>
                        <a:latin typeface="Arial"/>
                        <a:ea typeface="Calibri"/>
                      </a:endParaRPr>
                    </a:p>
                  </a:txBody>
                  <a:tcPr marL="73025" marR="73025" marT="73025" marB="73025"/>
                </a:tc>
                <a:tc>
                  <a:txBody>
                    <a:bodyPr/>
                    <a:lstStyle/>
                    <a:p>
                      <a:pPr marL="0" marR="0" algn="ctr">
                        <a:spcBef>
                          <a:spcPts val="0"/>
                        </a:spcBef>
                        <a:spcAft>
                          <a:spcPts val="0"/>
                        </a:spcAft>
                      </a:pPr>
                      <a:r>
                        <a:rPr lang="en-US" sz="1600" dirty="0">
                          <a:effectLst/>
                        </a:rPr>
                        <a:t>Intervention</a:t>
                      </a:r>
                    </a:p>
                    <a:p>
                      <a:pPr marL="0" marR="0" algn="ctr">
                        <a:spcBef>
                          <a:spcPts val="0"/>
                        </a:spcBef>
                        <a:spcAft>
                          <a:spcPts val="0"/>
                        </a:spcAft>
                      </a:pPr>
                      <a:r>
                        <a:rPr lang="en-US" sz="1600" dirty="0">
                          <a:effectLst/>
                        </a:rPr>
                        <a:t>Developer/Manufacturer(s)</a:t>
                      </a:r>
                    </a:p>
                    <a:p>
                      <a:pPr marL="0" marR="0" algn="ctr">
                        <a:spcBef>
                          <a:spcPts val="0"/>
                        </a:spcBef>
                        <a:spcAft>
                          <a:spcPts val="0"/>
                        </a:spcAft>
                      </a:pPr>
                      <a:r>
                        <a:rPr lang="en-US" sz="1600" dirty="0">
                          <a:effectLst/>
                        </a:rPr>
                        <a:t>Phase of Development</a:t>
                      </a:r>
                      <a:endParaRPr lang="en-US" sz="1600" b="1" dirty="0">
                        <a:effectLst/>
                        <a:latin typeface="Arial"/>
                        <a:ea typeface="Calibri"/>
                      </a:endParaRPr>
                    </a:p>
                  </a:txBody>
                  <a:tcPr marL="73025" marR="73025" marT="73025" marB="73025"/>
                </a:tc>
                <a:tc>
                  <a:txBody>
                    <a:bodyPr/>
                    <a:lstStyle/>
                    <a:p>
                      <a:pPr marL="0" marR="0" algn="ctr">
                        <a:spcBef>
                          <a:spcPts val="0"/>
                        </a:spcBef>
                        <a:spcAft>
                          <a:spcPts val="0"/>
                        </a:spcAft>
                      </a:pPr>
                      <a:r>
                        <a:rPr lang="en-US" sz="1600" dirty="0">
                          <a:effectLst/>
                        </a:rPr>
                        <a:t>Potential Comparators</a:t>
                      </a:r>
                      <a:endParaRPr lang="en-US" sz="1600" b="1" dirty="0">
                        <a:effectLst/>
                        <a:latin typeface="Arial"/>
                        <a:ea typeface="Calibri"/>
                      </a:endParaRPr>
                    </a:p>
                  </a:txBody>
                  <a:tcPr marL="73025" marR="73025" marT="73025" marB="73025"/>
                </a:tc>
                <a:tc>
                  <a:txBody>
                    <a:bodyPr/>
                    <a:lstStyle/>
                    <a:p>
                      <a:pPr marL="0" marR="0" algn="ctr">
                        <a:spcBef>
                          <a:spcPts val="0"/>
                        </a:spcBef>
                        <a:spcAft>
                          <a:spcPts val="0"/>
                        </a:spcAft>
                      </a:pPr>
                      <a:r>
                        <a:rPr lang="en-US" sz="1600" dirty="0">
                          <a:effectLst/>
                        </a:rPr>
                        <a:t>Potential Health</a:t>
                      </a:r>
                      <a:br>
                        <a:rPr lang="en-US" sz="1600" dirty="0">
                          <a:effectLst/>
                        </a:rPr>
                      </a:br>
                      <a:r>
                        <a:rPr lang="en-US" sz="1600" dirty="0">
                          <a:effectLst/>
                        </a:rPr>
                        <a:t>or Other Impacts</a:t>
                      </a:r>
                      <a:endParaRPr lang="en-US" sz="1600" b="1" dirty="0">
                        <a:effectLst/>
                        <a:latin typeface="Arial"/>
                        <a:ea typeface="Calibri"/>
                      </a:endParaRPr>
                    </a:p>
                  </a:txBody>
                  <a:tcPr marL="73025" marR="73025" marT="73025" marB="73025"/>
                </a:tc>
              </a:tr>
              <a:tr h="7936285">
                <a:tc>
                  <a:txBody>
                    <a:bodyPr/>
                    <a:lstStyle/>
                    <a:p>
                      <a:pPr marL="0" marR="0">
                        <a:spcBef>
                          <a:spcPts val="0"/>
                        </a:spcBef>
                        <a:spcAft>
                          <a:spcPts val="0"/>
                        </a:spcAft>
                      </a:pPr>
                      <a:r>
                        <a:rPr lang="en-US" sz="1800" dirty="0">
                          <a:effectLst/>
                          <a:latin typeface="Arial Narrow" pitchFamily="34" charset="0"/>
                          <a:ea typeface="Calibri"/>
                        </a:rPr>
                        <a:t>NS5A inhibitor (IDX-719) for treatment of chronic hepatitis C infection</a:t>
                      </a:r>
                    </a:p>
                  </a:txBody>
                  <a:tcPr marL="73025" marR="73025" marT="73025" marB="73025"/>
                </a:tc>
                <a:tc>
                  <a:txBody>
                    <a:bodyPr/>
                    <a:lstStyle/>
                    <a:p>
                      <a:pPr marL="0" marR="0">
                        <a:spcBef>
                          <a:spcPts val="0"/>
                        </a:spcBef>
                        <a:spcAft>
                          <a:spcPts val="0"/>
                        </a:spcAft>
                      </a:pPr>
                      <a:r>
                        <a:rPr lang="en-US" sz="1800">
                          <a:effectLst/>
                          <a:latin typeface="Arial Narrow" pitchFamily="34" charset="0"/>
                          <a:ea typeface="Times New Roman"/>
                        </a:rPr>
                        <a:t>Patients in whom chronic hepatitis C virus (HCV) infection has been diagnosed </a:t>
                      </a:r>
                      <a:endParaRPr lang="en-US" sz="1800">
                        <a:effectLst/>
                        <a:latin typeface="Arial Narrow" pitchFamily="34" charset="0"/>
                        <a:ea typeface="Calibri"/>
                      </a:endParaRPr>
                    </a:p>
                    <a:p>
                      <a:pPr marL="0" marR="0">
                        <a:spcBef>
                          <a:spcPts val="0"/>
                        </a:spcBef>
                        <a:spcAft>
                          <a:spcPts val="0"/>
                        </a:spcAft>
                      </a:pPr>
                      <a:r>
                        <a:rPr lang="en-US" sz="1800">
                          <a:effectLst/>
                          <a:latin typeface="Arial Narrow" pitchFamily="34" charset="0"/>
                          <a:ea typeface="Times New Roman"/>
                        </a:rPr>
                        <a:t> </a:t>
                      </a:r>
                      <a:endParaRPr lang="en-US" sz="1800">
                        <a:effectLst/>
                        <a:latin typeface="Arial Narrow" pitchFamily="34" charset="0"/>
                        <a:ea typeface="Calibri"/>
                      </a:endParaRPr>
                    </a:p>
                  </a:txBody>
                  <a:tcPr marL="73025" marR="73025" marT="73025" marB="73025"/>
                </a:tc>
                <a:tc>
                  <a:txBody>
                    <a:bodyPr/>
                    <a:lstStyle/>
                    <a:p>
                      <a:pPr marL="0" marR="0">
                        <a:spcBef>
                          <a:spcPts val="0"/>
                        </a:spcBef>
                        <a:spcAft>
                          <a:spcPts val="0"/>
                        </a:spcAft>
                      </a:pPr>
                      <a:r>
                        <a:rPr lang="en-US" sz="1800" dirty="0">
                          <a:effectLst/>
                          <a:latin typeface="Arial Narrow" pitchFamily="34" charset="0"/>
                          <a:ea typeface="Times New Roman"/>
                        </a:rPr>
                        <a:t>Standard of care for HCV infection has a long dosing schedule and poor tolerability. Better-tolerated treatments with more convenient dosing are needed. IDX-719 is an oral NS5A inhibitor purported to block the ability of the viral NS5A protein to attach to the endoplasmic reticulum of infected hepatocytes, which is thought to be required for the formation of functional viral particles. IDX-719 purportedly inhibits the activity of all HCV genotypes and has been administered up to 50 mg, once </a:t>
                      </a:r>
                      <a:r>
                        <a:rPr lang="en-US" sz="1800" dirty="0" smtClean="0">
                          <a:effectLst/>
                          <a:latin typeface="Arial Narrow" pitchFamily="34" charset="0"/>
                          <a:ea typeface="Times New Roman"/>
                        </a:rPr>
                        <a:t>daily.</a:t>
                      </a:r>
                      <a:endParaRPr lang="en-US" sz="1800" dirty="0">
                        <a:effectLst/>
                        <a:latin typeface="Arial Narrow" pitchFamily="34" charset="0"/>
                        <a:ea typeface="Calibri"/>
                      </a:endParaRPr>
                    </a:p>
                    <a:p>
                      <a:pPr marL="0" marR="0">
                        <a:spcBef>
                          <a:spcPts val="0"/>
                        </a:spcBef>
                        <a:spcAft>
                          <a:spcPts val="0"/>
                        </a:spcAft>
                      </a:pPr>
                      <a:r>
                        <a:rPr lang="en-US" sz="1800" dirty="0">
                          <a:effectLst/>
                          <a:latin typeface="Arial Narrow" pitchFamily="34" charset="0"/>
                          <a:ea typeface="Times New Roman"/>
                        </a:rPr>
                        <a:t> </a:t>
                      </a:r>
                      <a:r>
                        <a:rPr lang="en-US" sz="1800" dirty="0" err="1" smtClean="0">
                          <a:effectLst/>
                          <a:latin typeface="Arial Narrow" pitchFamily="34" charset="0"/>
                          <a:ea typeface="Times New Roman"/>
                        </a:rPr>
                        <a:t>Idenix</a:t>
                      </a:r>
                      <a:r>
                        <a:rPr lang="en-US" sz="1800" dirty="0" smtClean="0">
                          <a:effectLst/>
                          <a:latin typeface="Arial Narrow" pitchFamily="34" charset="0"/>
                          <a:ea typeface="Times New Roman"/>
                        </a:rPr>
                        <a:t> </a:t>
                      </a:r>
                      <a:r>
                        <a:rPr lang="en-US" sz="1800" dirty="0">
                          <a:effectLst/>
                          <a:latin typeface="Arial Narrow" pitchFamily="34" charset="0"/>
                          <a:ea typeface="Times New Roman"/>
                        </a:rPr>
                        <a:t>Pharmaceuticals, Inc., Cambridge, </a:t>
                      </a:r>
                      <a:r>
                        <a:rPr lang="en-US" sz="1800" dirty="0" smtClean="0">
                          <a:effectLst/>
                          <a:latin typeface="Arial Narrow" pitchFamily="34" charset="0"/>
                          <a:ea typeface="Times New Roman"/>
                        </a:rPr>
                        <a:t>MA</a:t>
                      </a:r>
                      <a:r>
                        <a:rPr lang="en-US" sz="1800" dirty="0">
                          <a:effectLst/>
                          <a:latin typeface="Arial Narrow" pitchFamily="34" charset="0"/>
                          <a:ea typeface="Times New Roman"/>
                        </a:rPr>
                        <a:t> </a:t>
                      </a:r>
                      <a:endParaRPr lang="en-US" sz="1800" dirty="0">
                        <a:effectLst/>
                        <a:latin typeface="Arial Narrow" pitchFamily="34" charset="0"/>
                        <a:ea typeface="Calibri"/>
                      </a:endParaRPr>
                    </a:p>
                    <a:p>
                      <a:pPr marL="0" marR="0">
                        <a:spcBef>
                          <a:spcPts val="0"/>
                        </a:spcBef>
                        <a:spcAft>
                          <a:spcPts val="0"/>
                        </a:spcAft>
                      </a:pPr>
                      <a:r>
                        <a:rPr lang="en-US" sz="1800" dirty="0">
                          <a:effectLst/>
                          <a:latin typeface="Arial Narrow" pitchFamily="34" charset="0"/>
                          <a:ea typeface="Times New Roman"/>
                        </a:rPr>
                        <a:t>Phase I/II trial ongoing</a:t>
                      </a:r>
                      <a:endParaRPr lang="en-US" sz="1800" dirty="0">
                        <a:effectLst/>
                        <a:latin typeface="Arial Narrow" pitchFamily="34" charset="0"/>
                        <a:ea typeface="Calibri"/>
                      </a:endParaRPr>
                    </a:p>
                  </a:txBody>
                  <a:tcPr marL="73025" marR="73025" marT="73025" marB="73025"/>
                </a:tc>
                <a:tc>
                  <a:txBody>
                    <a:bodyPr/>
                    <a:lstStyle/>
                    <a:p>
                      <a:pPr marL="0" marR="0">
                        <a:spcBef>
                          <a:spcPts val="0"/>
                        </a:spcBef>
                        <a:spcAft>
                          <a:spcPts val="0"/>
                        </a:spcAft>
                      </a:pPr>
                      <a:r>
                        <a:rPr lang="en-US" sz="1800" dirty="0" err="1">
                          <a:effectLst/>
                          <a:latin typeface="Arial Narrow" pitchFamily="34" charset="0"/>
                          <a:ea typeface="Times New Roman"/>
                        </a:rPr>
                        <a:t>Boceprevir</a:t>
                      </a:r>
                      <a:r>
                        <a:rPr lang="en-US" sz="1800" dirty="0">
                          <a:effectLst/>
                          <a:latin typeface="Arial Narrow" pitchFamily="34" charset="0"/>
                          <a:ea typeface="Times New Roman"/>
                        </a:rPr>
                        <a:t/>
                      </a:r>
                      <a:br>
                        <a:rPr lang="en-US" sz="1800" dirty="0">
                          <a:effectLst/>
                          <a:latin typeface="Arial Narrow" pitchFamily="34" charset="0"/>
                          <a:ea typeface="Times New Roman"/>
                        </a:rPr>
                      </a:br>
                      <a:r>
                        <a:rPr lang="en-US" sz="1800" dirty="0">
                          <a:effectLst/>
                          <a:latin typeface="Arial Narrow" pitchFamily="34" charset="0"/>
                          <a:ea typeface="Calibri"/>
                        </a:rPr>
                        <a:t>NS5A inhibitors in development</a:t>
                      </a:r>
                      <a:r>
                        <a:rPr lang="en-US" sz="1800" dirty="0">
                          <a:effectLst/>
                          <a:latin typeface="Arial Narrow" pitchFamily="34" charset="0"/>
                          <a:ea typeface="Times New Roman"/>
                        </a:rPr>
                        <a:t/>
                      </a:r>
                      <a:br>
                        <a:rPr lang="en-US" sz="1800" dirty="0">
                          <a:effectLst/>
                          <a:latin typeface="Arial Narrow" pitchFamily="34" charset="0"/>
                          <a:ea typeface="Times New Roman"/>
                        </a:rPr>
                      </a:br>
                      <a:endParaRPr lang="en-US" sz="1800" dirty="0" smtClean="0">
                        <a:effectLst/>
                        <a:latin typeface="Arial Narrow" pitchFamily="34" charset="0"/>
                        <a:ea typeface="Times New Roman"/>
                      </a:endParaRPr>
                    </a:p>
                    <a:p>
                      <a:pPr marL="0" marR="0">
                        <a:spcBef>
                          <a:spcPts val="0"/>
                        </a:spcBef>
                        <a:spcAft>
                          <a:spcPts val="0"/>
                        </a:spcAft>
                      </a:pPr>
                      <a:r>
                        <a:rPr lang="en-US" sz="1800" dirty="0" err="1" smtClean="0">
                          <a:effectLst/>
                          <a:latin typeface="Arial Narrow" pitchFamily="34" charset="0"/>
                          <a:ea typeface="Times New Roman"/>
                        </a:rPr>
                        <a:t>Nonnucleoside</a:t>
                      </a:r>
                      <a:r>
                        <a:rPr lang="en-US" sz="1800" dirty="0" smtClean="0">
                          <a:effectLst/>
                          <a:latin typeface="Arial Narrow" pitchFamily="34" charset="0"/>
                          <a:ea typeface="Times New Roman"/>
                        </a:rPr>
                        <a:t> </a:t>
                      </a:r>
                      <a:r>
                        <a:rPr lang="en-US" sz="1800" dirty="0">
                          <a:effectLst/>
                          <a:latin typeface="Arial Narrow" pitchFamily="34" charset="0"/>
                          <a:ea typeface="Times New Roman"/>
                        </a:rPr>
                        <a:t>polymerase inhibitors in development</a:t>
                      </a:r>
                      <a:endParaRPr lang="en-US" sz="1800" dirty="0">
                        <a:effectLst/>
                        <a:latin typeface="Arial Narrow" pitchFamily="34" charset="0"/>
                        <a:ea typeface="Calibri"/>
                      </a:endParaRPr>
                    </a:p>
                    <a:p>
                      <a:pPr marL="0" marR="0">
                        <a:spcBef>
                          <a:spcPts val="0"/>
                        </a:spcBef>
                        <a:spcAft>
                          <a:spcPts val="0"/>
                        </a:spcAft>
                      </a:pPr>
                      <a:endParaRPr lang="en-US" sz="1800" dirty="0" smtClean="0">
                        <a:effectLst/>
                        <a:latin typeface="Arial Narrow" pitchFamily="34" charset="0"/>
                        <a:ea typeface="Times New Roman"/>
                      </a:endParaRPr>
                    </a:p>
                    <a:p>
                      <a:pPr marL="0" marR="0">
                        <a:spcBef>
                          <a:spcPts val="0"/>
                        </a:spcBef>
                        <a:spcAft>
                          <a:spcPts val="0"/>
                        </a:spcAft>
                      </a:pPr>
                      <a:r>
                        <a:rPr lang="en-US" sz="1800" dirty="0" smtClean="0">
                          <a:effectLst/>
                          <a:latin typeface="Arial Narrow" pitchFamily="34" charset="0"/>
                          <a:ea typeface="Times New Roman"/>
                        </a:rPr>
                        <a:t>Nucleoside </a:t>
                      </a:r>
                      <a:r>
                        <a:rPr lang="en-US" sz="1800" dirty="0">
                          <a:effectLst/>
                          <a:latin typeface="Arial Narrow" pitchFamily="34" charset="0"/>
                          <a:ea typeface="Times New Roman"/>
                        </a:rPr>
                        <a:t>polymerase inhibitors in development</a:t>
                      </a:r>
                      <a:endParaRPr lang="en-US" sz="1800" dirty="0">
                        <a:effectLst/>
                        <a:latin typeface="Arial Narrow" pitchFamily="34" charset="0"/>
                        <a:ea typeface="Calibri"/>
                      </a:endParaRPr>
                    </a:p>
                    <a:p>
                      <a:pPr marL="0" marR="0">
                        <a:spcBef>
                          <a:spcPts val="0"/>
                        </a:spcBef>
                        <a:spcAft>
                          <a:spcPts val="0"/>
                        </a:spcAft>
                      </a:pPr>
                      <a:endParaRPr lang="en-US" sz="1800" dirty="0" smtClean="0">
                        <a:effectLst/>
                        <a:latin typeface="Arial Narrow" pitchFamily="34" charset="0"/>
                        <a:ea typeface="Times New Roman"/>
                      </a:endParaRPr>
                    </a:p>
                    <a:p>
                      <a:pPr marL="0" marR="0">
                        <a:spcBef>
                          <a:spcPts val="0"/>
                        </a:spcBef>
                        <a:spcAft>
                          <a:spcPts val="0"/>
                        </a:spcAft>
                      </a:pPr>
                      <a:r>
                        <a:rPr lang="en-US" sz="1800" dirty="0" smtClean="0">
                          <a:effectLst/>
                          <a:latin typeface="Arial Narrow" pitchFamily="34" charset="0"/>
                          <a:ea typeface="Times New Roman"/>
                        </a:rPr>
                        <a:t>Pegylated </a:t>
                      </a:r>
                      <a:r>
                        <a:rPr lang="en-US" sz="1800" dirty="0">
                          <a:effectLst/>
                          <a:latin typeface="Arial Narrow" pitchFamily="34" charset="0"/>
                          <a:ea typeface="Times New Roman"/>
                        </a:rPr>
                        <a:t>interferon/ribavirin combination</a:t>
                      </a:r>
                      <a:endParaRPr lang="en-US" sz="1800" dirty="0">
                        <a:effectLst/>
                        <a:latin typeface="Arial Narrow" pitchFamily="34" charset="0"/>
                        <a:ea typeface="Calibri"/>
                      </a:endParaRPr>
                    </a:p>
                    <a:p>
                      <a:pPr marL="0" marR="0">
                        <a:spcBef>
                          <a:spcPts val="0"/>
                        </a:spcBef>
                        <a:spcAft>
                          <a:spcPts val="0"/>
                        </a:spcAft>
                      </a:pPr>
                      <a:r>
                        <a:rPr lang="en-US" sz="1800" dirty="0" err="1">
                          <a:effectLst/>
                          <a:latin typeface="Arial Narrow" pitchFamily="34" charset="0"/>
                          <a:ea typeface="Times New Roman"/>
                        </a:rPr>
                        <a:t>Telaprevir</a:t>
                      </a:r>
                      <a:r>
                        <a:rPr lang="en-US" sz="1800" dirty="0">
                          <a:effectLst/>
                          <a:latin typeface="Arial Narrow" pitchFamily="34" charset="0"/>
                          <a:ea typeface="Times New Roman"/>
                        </a:rPr>
                        <a:t> </a:t>
                      </a:r>
                      <a:br>
                        <a:rPr lang="en-US" sz="1800" dirty="0">
                          <a:effectLst/>
                          <a:latin typeface="Arial Narrow" pitchFamily="34" charset="0"/>
                          <a:ea typeface="Times New Roman"/>
                        </a:rPr>
                      </a:br>
                      <a:endParaRPr lang="en-US" sz="1800" dirty="0">
                        <a:effectLst/>
                        <a:latin typeface="Arial Narrow" pitchFamily="34" charset="0"/>
                        <a:ea typeface="Calibri"/>
                      </a:endParaRPr>
                    </a:p>
                  </a:txBody>
                  <a:tcPr marL="73025" marR="73025" marT="73025" marB="73025"/>
                </a:tc>
                <a:tc>
                  <a:txBody>
                    <a:bodyPr/>
                    <a:lstStyle/>
                    <a:p>
                      <a:pPr marL="0" marR="0">
                        <a:spcBef>
                          <a:spcPts val="0"/>
                        </a:spcBef>
                        <a:spcAft>
                          <a:spcPts val="0"/>
                        </a:spcAft>
                      </a:pPr>
                      <a:r>
                        <a:rPr lang="en-US" sz="1800" dirty="0">
                          <a:effectLst/>
                          <a:latin typeface="Arial Narrow" pitchFamily="34" charset="0"/>
                          <a:ea typeface="Times New Roman"/>
                        </a:rPr>
                        <a:t>Slowed or halted disease progression </a:t>
                      </a:r>
                      <a:br>
                        <a:rPr lang="en-US" sz="1800" dirty="0">
                          <a:effectLst/>
                          <a:latin typeface="Arial Narrow" pitchFamily="34" charset="0"/>
                          <a:ea typeface="Times New Roman"/>
                        </a:rPr>
                      </a:br>
                      <a:endParaRPr lang="en-US" sz="1800" dirty="0" smtClean="0">
                        <a:effectLst/>
                        <a:latin typeface="Arial Narrow" pitchFamily="34" charset="0"/>
                        <a:ea typeface="Times New Roman"/>
                      </a:endParaRPr>
                    </a:p>
                    <a:p>
                      <a:pPr marL="0" marR="0">
                        <a:spcBef>
                          <a:spcPts val="0"/>
                        </a:spcBef>
                        <a:spcAft>
                          <a:spcPts val="0"/>
                        </a:spcAft>
                      </a:pPr>
                      <a:r>
                        <a:rPr lang="en-US" sz="1800" dirty="0" smtClean="0">
                          <a:effectLst/>
                          <a:latin typeface="Arial Narrow" pitchFamily="34" charset="0"/>
                          <a:ea typeface="Times New Roman"/>
                        </a:rPr>
                        <a:t>Sustained </a:t>
                      </a:r>
                      <a:r>
                        <a:rPr lang="en-US" sz="1800" dirty="0">
                          <a:effectLst/>
                          <a:latin typeface="Arial Narrow" pitchFamily="34" charset="0"/>
                          <a:ea typeface="Times New Roman"/>
                        </a:rPr>
                        <a:t>virologic response (defined as undetectable virus at 24 weeks)</a:t>
                      </a:r>
                      <a:br>
                        <a:rPr lang="en-US" sz="1800" dirty="0">
                          <a:effectLst/>
                          <a:latin typeface="Arial Narrow" pitchFamily="34" charset="0"/>
                          <a:ea typeface="Times New Roman"/>
                        </a:rPr>
                      </a:br>
                      <a:endParaRPr lang="en-US" sz="1800" dirty="0" smtClean="0">
                        <a:effectLst/>
                        <a:latin typeface="Arial Narrow" pitchFamily="34" charset="0"/>
                        <a:ea typeface="Times New Roman"/>
                      </a:endParaRPr>
                    </a:p>
                    <a:p>
                      <a:pPr marL="0" marR="0">
                        <a:spcBef>
                          <a:spcPts val="0"/>
                        </a:spcBef>
                        <a:spcAft>
                          <a:spcPts val="0"/>
                        </a:spcAft>
                      </a:pPr>
                      <a:r>
                        <a:rPr lang="en-US" sz="1800" dirty="0" smtClean="0">
                          <a:effectLst/>
                          <a:latin typeface="Arial Narrow" pitchFamily="34" charset="0"/>
                          <a:ea typeface="Times New Roman"/>
                        </a:rPr>
                        <a:t>Decreased </a:t>
                      </a:r>
                      <a:r>
                        <a:rPr lang="en-US" sz="1800" dirty="0">
                          <a:effectLst/>
                          <a:latin typeface="Arial Narrow" pitchFamily="34" charset="0"/>
                          <a:ea typeface="Times New Roman"/>
                        </a:rPr>
                        <a:t>need for liver transplant</a:t>
                      </a:r>
                      <a:br>
                        <a:rPr lang="en-US" sz="1800" dirty="0">
                          <a:effectLst/>
                          <a:latin typeface="Arial Narrow" pitchFamily="34" charset="0"/>
                          <a:ea typeface="Times New Roman"/>
                        </a:rPr>
                      </a:br>
                      <a:endParaRPr lang="en-US" sz="1800" dirty="0" smtClean="0">
                        <a:effectLst/>
                        <a:latin typeface="Arial Narrow" pitchFamily="34" charset="0"/>
                        <a:ea typeface="Times New Roman"/>
                      </a:endParaRPr>
                    </a:p>
                    <a:p>
                      <a:pPr marL="0" marR="0">
                        <a:spcBef>
                          <a:spcPts val="0"/>
                        </a:spcBef>
                        <a:spcAft>
                          <a:spcPts val="0"/>
                        </a:spcAft>
                      </a:pPr>
                      <a:r>
                        <a:rPr lang="en-US" sz="1800" dirty="0" smtClean="0">
                          <a:effectLst/>
                          <a:latin typeface="Arial Narrow" pitchFamily="34" charset="0"/>
                          <a:ea typeface="Times New Roman"/>
                        </a:rPr>
                        <a:t>Improved </a:t>
                      </a:r>
                      <a:r>
                        <a:rPr lang="en-US" sz="1800" dirty="0">
                          <a:effectLst/>
                          <a:latin typeface="Arial Narrow" pitchFamily="34" charset="0"/>
                          <a:ea typeface="Times New Roman"/>
                        </a:rPr>
                        <a:t>quality of life</a:t>
                      </a:r>
                      <a:endParaRPr lang="en-US" sz="1800" dirty="0">
                        <a:effectLst/>
                        <a:latin typeface="Arial Narrow" pitchFamily="34" charset="0"/>
                        <a:ea typeface="Calibri"/>
                      </a:endParaRPr>
                    </a:p>
                  </a:txBody>
                  <a:tcPr marL="73025" marR="73025" marT="73025" marB="73025"/>
                </a:tc>
              </a:tr>
            </a:tbl>
          </a:graphicData>
        </a:graphic>
      </p:graphicFrame>
    </p:spTree>
    <p:extLst>
      <p:ext uri="{BB962C8B-B14F-4D97-AF65-F5344CB8AC3E}">
        <p14:creationId xmlns="" xmlns:p14="http://schemas.microsoft.com/office/powerpoint/2010/main" val="547510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Horizon Scanning: Assessing Potential for Impact</a:t>
            </a:r>
          </a:p>
        </p:txBody>
      </p:sp>
      <p:sp>
        <p:nvSpPr>
          <p:cNvPr id="3" name="Content Placeholder 2"/>
          <p:cNvSpPr>
            <a:spLocks noGrp="1"/>
          </p:cNvSpPr>
          <p:nvPr>
            <p:ph idx="1"/>
          </p:nvPr>
        </p:nvSpPr>
        <p:spPr>
          <a:xfrm>
            <a:off x="609600" y="1371600"/>
            <a:ext cx="7993063" cy="4953000"/>
          </a:xfrm>
        </p:spPr>
        <p:txBody>
          <a:bodyPr/>
          <a:lstStyle/>
          <a:p>
            <a:r>
              <a:rPr lang="en-US" dirty="0" smtClean="0"/>
              <a:t>Seven parameters:</a:t>
            </a:r>
          </a:p>
          <a:p>
            <a:pPr lvl="1"/>
            <a:r>
              <a:rPr lang="en-US" dirty="0" smtClean="0"/>
              <a:t>Potential importance of the unmet need</a:t>
            </a:r>
          </a:p>
          <a:p>
            <a:pPr lvl="1"/>
            <a:r>
              <a:rPr lang="en-US" dirty="0" smtClean="0"/>
              <a:t>Potential to improve patient health </a:t>
            </a:r>
          </a:p>
          <a:p>
            <a:pPr lvl="1"/>
            <a:r>
              <a:rPr lang="en-US" dirty="0" smtClean="0"/>
              <a:t>Potential to affect health disparities</a:t>
            </a:r>
          </a:p>
          <a:p>
            <a:pPr lvl="1"/>
            <a:r>
              <a:rPr lang="en-US" dirty="0" smtClean="0"/>
              <a:t>Potential to disrupt the health care delivery system</a:t>
            </a:r>
          </a:p>
          <a:p>
            <a:pPr lvl="1"/>
            <a:r>
              <a:rPr lang="en-US" dirty="0" smtClean="0"/>
              <a:t>Potential for adoption by clinicians and/or patients</a:t>
            </a:r>
          </a:p>
          <a:p>
            <a:pPr lvl="1"/>
            <a:r>
              <a:rPr lang="en-US" dirty="0" smtClean="0"/>
              <a:t>Potential impact on cost</a:t>
            </a:r>
          </a:p>
          <a:p>
            <a:pPr lvl="1"/>
            <a:r>
              <a:rPr lang="en-US" dirty="0" smtClean="0"/>
              <a:t>Overall potential to meet the unmet need</a:t>
            </a:r>
          </a:p>
        </p:txBody>
      </p:sp>
    </p:spTree>
    <p:extLst>
      <p:ext uri="{BB962C8B-B14F-4D97-AF65-F5344CB8AC3E}">
        <p14:creationId xmlns="" xmlns:p14="http://schemas.microsoft.com/office/powerpoint/2010/main" val="40422093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on Potential for Impact</a:t>
            </a:r>
            <a:endParaRPr lang="en-US" dirty="0"/>
          </a:p>
        </p:txBody>
      </p:sp>
      <p:sp>
        <p:nvSpPr>
          <p:cNvPr id="3" name="Content Placeholder 2"/>
          <p:cNvSpPr>
            <a:spLocks noGrp="1"/>
          </p:cNvSpPr>
          <p:nvPr>
            <p:ph idx="1"/>
          </p:nvPr>
        </p:nvSpPr>
        <p:spPr/>
        <p:txBody>
          <a:bodyPr/>
          <a:lstStyle/>
          <a:p>
            <a:r>
              <a:rPr lang="en-US" dirty="0" smtClean="0"/>
              <a:t>Approximately 350 experts nationwide</a:t>
            </a:r>
          </a:p>
          <a:p>
            <a:r>
              <a:rPr lang="en-US" dirty="0" smtClean="0"/>
              <a:t>Experts with a variety of perspectives:</a:t>
            </a:r>
          </a:p>
          <a:p>
            <a:pPr lvl="1"/>
            <a:r>
              <a:rPr lang="en-US" dirty="0" smtClean="0"/>
              <a:t>clinical practice</a:t>
            </a:r>
          </a:p>
          <a:p>
            <a:pPr lvl="1"/>
            <a:r>
              <a:rPr lang="en-US" dirty="0" smtClean="0"/>
              <a:t>clinical research</a:t>
            </a:r>
          </a:p>
          <a:p>
            <a:pPr lvl="1"/>
            <a:r>
              <a:rPr lang="en-US" dirty="0" smtClean="0"/>
              <a:t>health care delivery</a:t>
            </a:r>
          </a:p>
          <a:p>
            <a:pPr lvl="1"/>
            <a:r>
              <a:rPr lang="en-US" dirty="0" smtClean="0"/>
              <a:t>health business</a:t>
            </a:r>
          </a:p>
          <a:p>
            <a:pPr lvl="1"/>
            <a:r>
              <a:rPr lang="en-US" dirty="0" smtClean="0"/>
              <a:t>health technology assessment</a:t>
            </a:r>
          </a:p>
          <a:p>
            <a:pPr lvl="1"/>
            <a:r>
              <a:rPr lang="en-US" dirty="0" smtClean="0"/>
              <a:t>health facility administration </a:t>
            </a:r>
            <a:endParaRPr lang="en-US" dirty="0"/>
          </a:p>
        </p:txBody>
      </p:sp>
    </p:spTree>
    <p:extLst>
      <p:ext uri="{BB962C8B-B14F-4D97-AF65-F5344CB8AC3E}">
        <p14:creationId xmlns="" xmlns:p14="http://schemas.microsoft.com/office/powerpoint/2010/main" val="27627012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Input on Potential for Impact</a:t>
            </a:r>
          </a:p>
        </p:txBody>
      </p:sp>
      <p:sp>
        <p:nvSpPr>
          <p:cNvPr id="3" name="Content Placeholder 2"/>
          <p:cNvSpPr>
            <a:spLocks noGrp="1"/>
          </p:cNvSpPr>
          <p:nvPr>
            <p:ph idx="1"/>
          </p:nvPr>
        </p:nvSpPr>
        <p:spPr/>
        <p:txBody>
          <a:bodyPr/>
          <a:lstStyle/>
          <a:p>
            <a:r>
              <a:rPr lang="en-US" sz="2800" dirty="0"/>
              <a:t>Each expert </a:t>
            </a:r>
            <a:r>
              <a:rPr lang="en-US" sz="2800" dirty="0" smtClean="0"/>
              <a:t>asked to disclose </a:t>
            </a:r>
            <a:r>
              <a:rPr lang="en-US" sz="2800" dirty="0"/>
              <a:t>any potential intellectual or financial conflicts of interest (COI). </a:t>
            </a:r>
            <a:endParaRPr lang="en-US" sz="2800" dirty="0" smtClean="0"/>
          </a:p>
          <a:p>
            <a:r>
              <a:rPr lang="en-US" sz="2800" dirty="0" smtClean="0"/>
              <a:t>Perspectives </a:t>
            </a:r>
            <a:r>
              <a:rPr lang="en-US" sz="2800" dirty="0"/>
              <a:t>of an expert with a COI are balanced by perspectives of experts without COIs. </a:t>
            </a:r>
            <a:endParaRPr lang="en-US" sz="2800" dirty="0" smtClean="0"/>
          </a:p>
          <a:p>
            <a:r>
              <a:rPr lang="en-US" sz="2800" dirty="0" smtClean="0"/>
              <a:t>No </a:t>
            </a:r>
            <a:r>
              <a:rPr lang="en-US" sz="2800" dirty="0"/>
              <a:t>more than two experts with a possible COI are considered out of a total of the seven or eight experts who are sought to provide comment for each topic</a:t>
            </a:r>
          </a:p>
        </p:txBody>
      </p:sp>
    </p:spTree>
    <p:extLst>
      <p:ext uri="{BB962C8B-B14F-4D97-AF65-F5344CB8AC3E}">
        <p14:creationId xmlns="" xmlns:p14="http://schemas.microsoft.com/office/powerpoint/2010/main" val="3842281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Horizon Scanning: Assessing Potential for Impact</a:t>
            </a:r>
          </a:p>
        </p:txBody>
      </p:sp>
      <p:sp>
        <p:nvSpPr>
          <p:cNvPr id="3" name="Content Placeholder 2"/>
          <p:cNvSpPr>
            <a:spLocks noGrp="1"/>
          </p:cNvSpPr>
          <p:nvPr>
            <p:ph idx="1"/>
          </p:nvPr>
        </p:nvSpPr>
        <p:spPr/>
        <p:txBody>
          <a:bodyPr/>
          <a:lstStyle/>
          <a:p>
            <a:r>
              <a:rPr lang="en-US" dirty="0" smtClean="0"/>
              <a:t>Eligible topics:</a:t>
            </a:r>
          </a:p>
          <a:p>
            <a:pPr lvl="1"/>
            <a:r>
              <a:rPr lang="en-US" dirty="0" smtClean="0"/>
              <a:t>Within </a:t>
            </a:r>
            <a:r>
              <a:rPr lang="en-US" dirty="0"/>
              <a:t>0–4 years of potential diffusion (e.g., in phase III trials or </a:t>
            </a:r>
            <a:r>
              <a:rPr lang="en-US" dirty="0" smtClean="0"/>
              <a:t>preliminary </a:t>
            </a:r>
            <a:r>
              <a:rPr lang="en-US" dirty="0"/>
              <a:t>efficacy data in the target </a:t>
            </a:r>
            <a:r>
              <a:rPr lang="en-US" dirty="0" smtClean="0"/>
              <a:t>population) </a:t>
            </a:r>
            <a:r>
              <a:rPr lang="en-US" dirty="0"/>
              <a:t>in the United States </a:t>
            </a:r>
            <a:endParaRPr lang="en-US" dirty="0" smtClean="0"/>
          </a:p>
          <a:p>
            <a:pPr lvl="1"/>
            <a:r>
              <a:rPr lang="en-US" dirty="0" smtClean="0"/>
              <a:t>Or in very early diffusion</a:t>
            </a:r>
          </a:p>
          <a:p>
            <a:r>
              <a:rPr lang="en-US" dirty="0" smtClean="0"/>
              <a:t>Comments received from at least 6 – 8 experts</a:t>
            </a:r>
            <a:endParaRPr lang="en-US" dirty="0"/>
          </a:p>
        </p:txBody>
      </p:sp>
    </p:spTree>
    <p:extLst>
      <p:ext uri="{BB962C8B-B14F-4D97-AF65-F5344CB8AC3E}">
        <p14:creationId xmlns="" xmlns:p14="http://schemas.microsoft.com/office/powerpoint/2010/main" val="2656927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7800" y="304800"/>
            <a:ext cx="7696200" cy="1143000"/>
          </a:xfrm>
        </p:spPr>
        <p:txBody>
          <a:bodyPr/>
          <a:lstStyle/>
          <a:p>
            <a:r>
              <a:rPr lang="en-US" sz="3200" dirty="0"/>
              <a:t>Sample </a:t>
            </a:r>
            <a:r>
              <a:rPr lang="en-US" sz="3200" dirty="0" smtClean="0"/>
              <a:t>Potential </a:t>
            </a:r>
            <a:r>
              <a:rPr lang="en-US" sz="3200" dirty="0"/>
              <a:t>High Impact </a:t>
            </a:r>
            <a:r>
              <a:rPr lang="en-US" sz="3200" dirty="0" smtClean="0"/>
              <a:t>Report: Priority Condition 9 – Infectious Diseases</a:t>
            </a:r>
            <a:br>
              <a:rPr lang="en-US" sz="3200" dirty="0" smtClean="0"/>
            </a:br>
            <a:r>
              <a:rPr lang="en-US" sz="3200" dirty="0" smtClean="0"/>
              <a:t>June 2012</a:t>
            </a:r>
            <a:endParaRPr lang="en-US" sz="3200" dirty="0"/>
          </a:p>
        </p:txBody>
      </p:sp>
      <p:sp>
        <p:nvSpPr>
          <p:cNvPr id="4" name="Content Placeholder 3"/>
          <p:cNvSpPr>
            <a:spLocks noGrp="1"/>
          </p:cNvSpPr>
          <p:nvPr>
            <p:ph idx="1"/>
          </p:nvPr>
        </p:nvSpPr>
        <p:spPr>
          <a:xfrm>
            <a:off x="609600" y="1524000"/>
            <a:ext cx="7993063" cy="3810000"/>
          </a:xfrm>
        </p:spPr>
        <p:txBody>
          <a:bodyPr/>
          <a:lstStyle/>
          <a:p>
            <a:r>
              <a:rPr lang="en-US" sz="2800" dirty="0" smtClean="0"/>
              <a:t>107 Infectious Disease topics tracked </a:t>
            </a:r>
            <a:r>
              <a:rPr lang="en-US" sz="2800" dirty="0"/>
              <a:t>in the system as of May </a:t>
            </a:r>
            <a:r>
              <a:rPr lang="en-US" sz="2800" dirty="0" smtClean="0"/>
              <a:t>2012</a:t>
            </a:r>
          </a:p>
          <a:p>
            <a:r>
              <a:rPr lang="en-US" sz="2800" dirty="0" smtClean="0"/>
              <a:t>11 topics eligible for Potential High Impact assessment and comments received from 6 – 8 experts</a:t>
            </a:r>
          </a:p>
          <a:p>
            <a:r>
              <a:rPr lang="en-US" sz="2800" dirty="0" smtClean="0"/>
              <a:t>9 of 11 selected as having potential for high impact based on comments received</a:t>
            </a:r>
          </a:p>
          <a:p>
            <a:pPr lvl="1"/>
            <a:r>
              <a:rPr lang="en-US" sz="2400" dirty="0" smtClean="0"/>
              <a:t>6 at higher end of “high”</a:t>
            </a:r>
          </a:p>
          <a:p>
            <a:pPr lvl="1"/>
            <a:r>
              <a:rPr lang="en-US" sz="2400" dirty="0" smtClean="0"/>
              <a:t>2 in moderately high range</a:t>
            </a:r>
          </a:p>
          <a:p>
            <a:pPr lvl="1"/>
            <a:r>
              <a:rPr lang="en-US" sz="2400" dirty="0" smtClean="0"/>
              <a:t>1 at lower end of “high”</a:t>
            </a:r>
            <a:endParaRPr lang="en-US" dirty="0"/>
          </a:p>
        </p:txBody>
      </p:sp>
    </p:spTree>
    <p:extLst>
      <p:ext uri="{BB962C8B-B14F-4D97-AF65-F5344CB8AC3E}">
        <p14:creationId xmlns="" xmlns:p14="http://schemas.microsoft.com/office/powerpoint/2010/main" val="19148803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Topics Selected for Potential High Impact Report</a:t>
            </a:r>
            <a:endParaRPr lang="en-US" dirty="0"/>
          </a:p>
        </p:txBody>
      </p:sp>
      <p:sp>
        <p:nvSpPr>
          <p:cNvPr id="3" name="Content Placeholder 2"/>
          <p:cNvSpPr>
            <a:spLocks noGrp="1"/>
          </p:cNvSpPr>
          <p:nvPr>
            <p:ph idx="1"/>
          </p:nvPr>
        </p:nvSpPr>
        <p:spPr/>
        <p:txBody>
          <a:bodyPr/>
          <a:lstStyle/>
          <a:p>
            <a:r>
              <a:rPr lang="en-US" sz="2800" dirty="0" smtClean="0"/>
              <a:t>Hepatitis C Virus Infection Interventions</a:t>
            </a:r>
          </a:p>
          <a:p>
            <a:pPr lvl="1"/>
            <a:r>
              <a:rPr lang="en-US" sz="2400" dirty="0" smtClean="0"/>
              <a:t>NS3/4A Protease Inhibitors (</a:t>
            </a:r>
            <a:r>
              <a:rPr lang="en-US" sz="2400" dirty="0" err="1" smtClean="0"/>
              <a:t>Boceprevir</a:t>
            </a:r>
            <a:r>
              <a:rPr lang="en-US" sz="2400" dirty="0" smtClean="0"/>
              <a:t> and </a:t>
            </a:r>
            <a:r>
              <a:rPr lang="en-US" sz="2400" dirty="0" err="1" smtClean="0"/>
              <a:t>Telaprevir</a:t>
            </a:r>
            <a:r>
              <a:rPr lang="en-US" sz="2400" dirty="0" smtClean="0"/>
              <a:t>) for Treatment of Chronic Hepatitis C Infection - HIGH</a:t>
            </a:r>
          </a:p>
          <a:p>
            <a:r>
              <a:rPr lang="en-US" sz="2800" dirty="0" smtClean="0"/>
              <a:t>HIV/AIDS Interventions</a:t>
            </a:r>
          </a:p>
          <a:p>
            <a:pPr lvl="1"/>
            <a:r>
              <a:rPr lang="en-US" sz="2400" dirty="0" smtClean="0"/>
              <a:t>Collaborative Care Model for Treatment of HIV and Comorbid Depression – LOWER END OF HIGH </a:t>
            </a:r>
          </a:p>
          <a:p>
            <a:pPr lvl="1"/>
            <a:r>
              <a:rPr lang="en-US" sz="2400" dirty="0" err="1" smtClean="0"/>
              <a:t>Emtricitabine</a:t>
            </a:r>
            <a:r>
              <a:rPr lang="en-US" sz="2400" dirty="0" smtClean="0"/>
              <a:t>/</a:t>
            </a:r>
            <a:r>
              <a:rPr lang="en-US" sz="2400" dirty="0" err="1" smtClean="0"/>
              <a:t>Tenofovir</a:t>
            </a:r>
            <a:r>
              <a:rPr lang="en-US" sz="2400" dirty="0" smtClean="0"/>
              <a:t> (Truvada) for Prevention of HIV Infection - HIGH</a:t>
            </a:r>
          </a:p>
          <a:p>
            <a:pPr lvl="1"/>
            <a:r>
              <a:rPr lang="en-US" sz="2400" dirty="0" smtClean="0"/>
              <a:t>Routine Anal Pap Smear Screening at HIV Clinics to Prevent Anal Cancer – MODERATATLEY HIGH</a:t>
            </a:r>
            <a:endParaRPr lang="en-US" sz="2400" dirty="0"/>
          </a:p>
        </p:txBody>
      </p:sp>
    </p:spTree>
    <p:extLst>
      <p:ext uri="{BB962C8B-B14F-4D97-AF65-F5344CB8AC3E}">
        <p14:creationId xmlns="" xmlns:p14="http://schemas.microsoft.com/office/powerpoint/2010/main" val="18528823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Topics Selected for Potential High Impact </a:t>
            </a:r>
            <a:r>
              <a:rPr lang="en-US" sz="3200" dirty="0" smtClean="0"/>
              <a:t>Report, continued</a:t>
            </a:r>
            <a:endParaRPr lang="en-US" sz="3200" dirty="0"/>
          </a:p>
        </p:txBody>
      </p:sp>
      <p:sp>
        <p:nvSpPr>
          <p:cNvPr id="3" name="Content Placeholder 2"/>
          <p:cNvSpPr>
            <a:spLocks noGrp="1"/>
          </p:cNvSpPr>
          <p:nvPr>
            <p:ph idx="1"/>
          </p:nvPr>
        </p:nvSpPr>
        <p:spPr/>
        <p:txBody>
          <a:bodyPr/>
          <a:lstStyle/>
          <a:p>
            <a:r>
              <a:rPr lang="en-US" sz="2800" dirty="0"/>
              <a:t>Healthcare-Acquired and Bacterial Infection </a:t>
            </a:r>
            <a:r>
              <a:rPr lang="en-US" sz="2800" dirty="0" smtClean="0"/>
              <a:t>Interventions</a:t>
            </a:r>
          </a:p>
          <a:p>
            <a:pPr lvl="1"/>
            <a:r>
              <a:rPr lang="en-US" sz="2400" dirty="0" smtClean="0"/>
              <a:t>Antimicrobial </a:t>
            </a:r>
            <a:r>
              <a:rPr lang="en-US" sz="2400" dirty="0"/>
              <a:t>Copper Surfaces in the ICU for Prevention of Healthcare-Acquired </a:t>
            </a:r>
            <a:r>
              <a:rPr lang="en-US" sz="2400" dirty="0" smtClean="0"/>
              <a:t>Infections -  HIGH</a:t>
            </a:r>
          </a:p>
          <a:p>
            <a:pPr lvl="1"/>
            <a:r>
              <a:rPr lang="en-US" sz="2400" dirty="0" smtClean="0"/>
              <a:t>Fecal </a:t>
            </a:r>
            <a:r>
              <a:rPr lang="en-US" sz="2400" dirty="0"/>
              <a:t>Microbiota Transplantation for Recurrent Clostridium difficile </a:t>
            </a:r>
            <a:r>
              <a:rPr lang="en-US" sz="2400" dirty="0" smtClean="0"/>
              <a:t>Infection - HIGH</a:t>
            </a:r>
          </a:p>
          <a:p>
            <a:pPr lvl="1"/>
            <a:r>
              <a:rPr lang="en-US" sz="2400" dirty="0" smtClean="0"/>
              <a:t>Fidaxomicin </a:t>
            </a:r>
            <a:r>
              <a:rPr lang="en-US" sz="2400" dirty="0"/>
              <a:t>(</a:t>
            </a:r>
            <a:r>
              <a:rPr lang="en-US" sz="2400" dirty="0" err="1"/>
              <a:t>Dificid</a:t>
            </a:r>
            <a:r>
              <a:rPr lang="en-US" sz="2400" dirty="0"/>
              <a:t>) for Treatment of Clostridium difficile </a:t>
            </a:r>
            <a:r>
              <a:rPr lang="en-US" sz="2400" dirty="0" smtClean="0"/>
              <a:t>Infection - HIGH</a:t>
            </a:r>
          </a:p>
          <a:p>
            <a:pPr lvl="1"/>
            <a:r>
              <a:rPr lang="en-US" sz="2400" dirty="0" err="1" smtClean="0"/>
              <a:t>Xpert</a:t>
            </a:r>
            <a:r>
              <a:rPr lang="en-US" sz="2400" dirty="0" smtClean="0"/>
              <a:t> </a:t>
            </a:r>
            <a:r>
              <a:rPr lang="en-US" sz="2400" dirty="0"/>
              <a:t>MTB/RIF Test for Simultaneous Detection and Drug Sensitivity </a:t>
            </a:r>
            <a:r>
              <a:rPr lang="en-US" sz="2400" dirty="0" smtClean="0"/>
              <a:t>Testing of </a:t>
            </a:r>
            <a:r>
              <a:rPr lang="en-US" sz="2400" dirty="0"/>
              <a:t>Mycobacterium </a:t>
            </a:r>
            <a:r>
              <a:rPr lang="en-US" sz="2400" dirty="0" smtClean="0"/>
              <a:t>Tuberculosis – MODERATELY HIGH</a:t>
            </a:r>
            <a:endParaRPr lang="en-US" dirty="0"/>
          </a:p>
        </p:txBody>
      </p:sp>
    </p:spTree>
    <p:extLst>
      <p:ext uri="{BB962C8B-B14F-4D97-AF65-F5344CB8AC3E}">
        <p14:creationId xmlns="" xmlns:p14="http://schemas.microsoft.com/office/powerpoint/2010/main" val="4269524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smtClean="0"/>
              <a:t>AHRQ </a:t>
            </a:r>
            <a:r>
              <a:rPr lang="en-US" dirty="0"/>
              <a:t>Healthcare Horizon Scanning System</a:t>
            </a:r>
          </a:p>
        </p:txBody>
      </p:sp>
      <p:sp>
        <p:nvSpPr>
          <p:cNvPr id="4" name="Content Placeholder 3"/>
          <p:cNvSpPr>
            <a:spLocks noGrp="1"/>
          </p:cNvSpPr>
          <p:nvPr>
            <p:ph idx="1"/>
          </p:nvPr>
        </p:nvSpPr>
        <p:spPr/>
        <p:txBody>
          <a:bodyPr/>
          <a:lstStyle/>
          <a:p>
            <a:r>
              <a:rPr lang="en-US" dirty="0"/>
              <a:t>Description: A process</a:t>
            </a:r>
          </a:p>
          <a:p>
            <a:pPr lvl="1"/>
            <a:r>
              <a:rPr lang="en-US" dirty="0"/>
              <a:t>to identify and monitor </a:t>
            </a:r>
            <a:r>
              <a:rPr lang="en-US" dirty="0" smtClean="0"/>
              <a:t>health care innovations</a:t>
            </a:r>
            <a:endParaRPr lang="en-US" dirty="0"/>
          </a:p>
          <a:p>
            <a:pPr lvl="1"/>
            <a:r>
              <a:rPr lang="en-US" dirty="0"/>
              <a:t>to create an inventory of innovations that </a:t>
            </a:r>
            <a:r>
              <a:rPr lang="en-US" dirty="0" smtClean="0"/>
              <a:t>address an unmet need and have </a:t>
            </a:r>
            <a:r>
              <a:rPr lang="en-US" dirty="0"/>
              <a:t>the highest potential for impact on clinical care, the health care system, patient outcomes and </a:t>
            </a:r>
            <a:r>
              <a:rPr lang="en-US" dirty="0" smtClean="0"/>
              <a:t>costs</a:t>
            </a:r>
          </a:p>
          <a:p>
            <a:pPr marL="0" indent="0">
              <a:buNone/>
            </a:pPr>
            <a:endParaRPr lang="en-US" dirty="0"/>
          </a:p>
        </p:txBody>
      </p:sp>
    </p:spTree>
    <p:extLst>
      <p:ext uri="{BB962C8B-B14F-4D97-AF65-F5344CB8AC3E}">
        <p14:creationId xmlns="" xmlns:p14="http://schemas.microsoft.com/office/powerpoint/2010/main" val="39006643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14"/>
          <p:cNvGraphicFramePr>
            <a:graphicFrameLocks noGrp="1"/>
          </p:cNvGraphicFramePr>
          <p:nvPr>
            <p:ph/>
            <p:extLst>
              <p:ext uri="{D42A27DB-BD31-4B8C-83A1-F6EECF244321}">
                <p14:modId xmlns="" xmlns:p14="http://schemas.microsoft.com/office/powerpoint/2010/main" val="239001497"/>
              </p:ext>
            </p:extLst>
          </p:nvPr>
        </p:nvGraphicFramePr>
        <p:xfrm>
          <a:off x="304800" y="1066800"/>
          <a:ext cx="8610600" cy="5615940"/>
        </p:xfrm>
        <a:graphic>
          <a:graphicData uri="http://schemas.openxmlformats.org/drawingml/2006/table">
            <a:tbl>
              <a:tblPr firstRow="1" bandRow="1">
                <a:tableStyleId>{073A0DAA-6AF3-43AB-8588-CEC1D06C72B9}</a:tableStyleId>
              </a:tblPr>
              <a:tblGrid>
                <a:gridCol w="8610600"/>
              </a:tblGrid>
              <a:tr h="556260">
                <a:tc>
                  <a:txBody>
                    <a:bodyPr/>
                    <a:lstStyle/>
                    <a:p>
                      <a:r>
                        <a:rPr lang="en-US" sz="2400" dirty="0" smtClean="0"/>
                        <a:t>Topics Eligible for Assessment</a:t>
                      </a:r>
                      <a:endParaRPr lang="en-US" sz="2400" dirty="0"/>
                    </a:p>
                  </a:txBody>
                  <a:tcPr/>
                </a:tc>
              </a:tr>
              <a:tr h="556260">
                <a:tc>
                  <a:txBody>
                    <a:bodyPr/>
                    <a:lstStyle/>
                    <a:p>
                      <a:pPr marL="0" marR="0" lvl="0" indent="0">
                        <a:spcBef>
                          <a:spcPts val="350"/>
                        </a:spcBef>
                        <a:spcAft>
                          <a:spcPts val="170"/>
                        </a:spcAft>
                        <a:buFont typeface="+mj-lt"/>
                        <a:buNone/>
                      </a:pPr>
                      <a:r>
                        <a:rPr lang="en-US" sz="2000" dirty="0">
                          <a:effectLst/>
                          <a:latin typeface="Arial"/>
                          <a:ea typeface="Calibri"/>
                        </a:rPr>
                        <a:t>*Controlled release phentermine/topiramate (</a:t>
                      </a:r>
                      <a:r>
                        <a:rPr lang="en-US" sz="2000" dirty="0" err="1" smtClean="0">
                          <a:effectLst/>
                          <a:latin typeface="Arial"/>
                          <a:ea typeface="Calibri"/>
                        </a:rPr>
                        <a:t>Qnexa</a:t>
                      </a:r>
                      <a:r>
                        <a:rPr lang="en-US" sz="2000" dirty="0" smtClean="0">
                          <a:effectLst/>
                          <a:latin typeface="Arial"/>
                          <a:ea typeface="Calibri"/>
                        </a:rPr>
                        <a:t>®) </a:t>
                      </a:r>
                      <a:r>
                        <a:rPr lang="en-US" sz="2000" dirty="0">
                          <a:effectLst/>
                          <a:latin typeface="Arial"/>
                          <a:ea typeface="Calibri"/>
                        </a:rPr>
                        <a:t>for treatment of obesity</a:t>
                      </a:r>
                    </a:p>
                  </a:txBody>
                  <a:tcPr marL="45720" marR="45720" marT="0" marB="0"/>
                </a:tc>
              </a:tr>
              <a:tr h="556260">
                <a:tc>
                  <a:txBody>
                    <a:bodyPr/>
                    <a:lstStyle/>
                    <a:p>
                      <a:pPr marL="0" marR="0" lvl="0" indent="0">
                        <a:spcBef>
                          <a:spcPts val="350"/>
                        </a:spcBef>
                        <a:spcAft>
                          <a:spcPts val="170"/>
                        </a:spcAft>
                        <a:buFont typeface="+mj-lt"/>
                        <a:buNone/>
                      </a:pPr>
                      <a:r>
                        <a:rPr lang="en-US" sz="2000" dirty="0">
                          <a:effectLst/>
                          <a:latin typeface="Arial"/>
                          <a:ea typeface="Calibri"/>
                        </a:rPr>
                        <a:t>*</a:t>
                      </a:r>
                      <a:r>
                        <a:rPr lang="en-US" sz="2000" dirty="0" err="1">
                          <a:effectLst/>
                          <a:latin typeface="Arial"/>
                          <a:ea typeface="Calibri"/>
                        </a:rPr>
                        <a:t>EndoBarrier</a:t>
                      </a:r>
                      <a:r>
                        <a:rPr lang="en-US" sz="2000" dirty="0">
                          <a:effectLst/>
                          <a:latin typeface="Arial"/>
                          <a:ea typeface="Calibri"/>
                        </a:rPr>
                        <a:t> Endoluminal Sleeve for treatment of obesity</a:t>
                      </a:r>
                    </a:p>
                  </a:txBody>
                  <a:tcPr marL="45720" marR="45720" marT="0" marB="0"/>
                </a:tc>
              </a:tr>
              <a:tr h="556260">
                <a:tc>
                  <a:txBody>
                    <a:bodyPr/>
                    <a:lstStyle/>
                    <a:p>
                      <a:pPr marL="0" marR="0" lvl="0" indent="0">
                        <a:spcBef>
                          <a:spcPts val="350"/>
                        </a:spcBef>
                        <a:spcAft>
                          <a:spcPts val="170"/>
                        </a:spcAft>
                        <a:buFont typeface="+mj-lt"/>
                        <a:buNone/>
                      </a:pPr>
                      <a:r>
                        <a:rPr lang="en-US" sz="2000" dirty="0">
                          <a:effectLst/>
                          <a:latin typeface="Arial"/>
                          <a:ea typeface="Calibri"/>
                        </a:rPr>
                        <a:t>Full Sense Bariatric Device for treatment of morbid obesity</a:t>
                      </a:r>
                    </a:p>
                  </a:txBody>
                  <a:tcPr marL="45720" marR="45720" marT="0" marB="0"/>
                </a:tc>
              </a:tr>
              <a:tr h="556260">
                <a:tc>
                  <a:txBody>
                    <a:bodyPr/>
                    <a:lstStyle/>
                    <a:p>
                      <a:pPr marL="0" marR="0" lvl="0" indent="0">
                        <a:spcBef>
                          <a:spcPts val="350"/>
                        </a:spcBef>
                        <a:spcAft>
                          <a:spcPts val="170"/>
                        </a:spcAft>
                        <a:buFont typeface="+mj-lt"/>
                        <a:buNone/>
                      </a:pPr>
                      <a:r>
                        <a:rPr lang="en-US" sz="2000" dirty="0" err="1">
                          <a:effectLst/>
                          <a:latin typeface="Arial"/>
                          <a:ea typeface="Calibri"/>
                        </a:rPr>
                        <a:t>Liraglutide</a:t>
                      </a:r>
                      <a:r>
                        <a:rPr lang="en-US" sz="2000" dirty="0">
                          <a:effectLst/>
                          <a:latin typeface="Arial"/>
                          <a:ea typeface="Calibri"/>
                        </a:rPr>
                        <a:t> (</a:t>
                      </a:r>
                      <a:r>
                        <a:rPr lang="en-US" sz="2000" dirty="0" err="1" smtClean="0">
                          <a:effectLst/>
                          <a:latin typeface="Arial"/>
                          <a:ea typeface="Calibri"/>
                        </a:rPr>
                        <a:t>Victoza</a:t>
                      </a:r>
                      <a:r>
                        <a:rPr lang="en-US" sz="2000" dirty="0" smtClean="0">
                          <a:effectLst/>
                          <a:latin typeface="Arial"/>
                          <a:ea typeface="Calibri"/>
                        </a:rPr>
                        <a:t>®) </a:t>
                      </a:r>
                      <a:r>
                        <a:rPr lang="en-US" sz="2000" dirty="0">
                          <a:effectLst/>
                          <a:latin typeface="Arial"/>
                          <a:ea typeface="Calibri"/>
                        </a:rPr>
                        <a:t>for treatment of obesity</a:t>
                      </a:r>
                    </a:p>
                  </a:txBody>
                  <a:tcPr marL="45720" marR="45720" marT="0" marB="0"/>
                </a:tc>
              </a:tr>
              <a:tr h="556260">
                <a:tc>
                  <a:txBody>
                    <a:bodyPr/>
                    <a:lstStyle/>
                    <a:p>
                      <a:pPr marL="0" marR="0" lvl="0" indent="0">
                        <a:spcBef>
                          <a:spcPts val="350"/>
                        </a:spcBef>
                        <a:spcAft>
                          <a:spcPts val="170"/>
                        </a:spcAft>
                        <a:buFont typeface="+mj-lt"/>
                        <a:buNone/>
                      </a:pPr>
                      <a:r>
                        <a:rPr lang="en-US" sz="2000" dirty="0" err="1">
                          <a:effectLst/>
                          <a:latin typeface="Arial"/>
                          <a:ea typeface="Calibri"/>
                        </a:rPr>
                        <a:t>Lorcaserin</a:t>
                      </a:r>
                      <a:r>
                        <a:rPr lang="en-US" sz="2000" dirty="0">
                          <a:effectLst/>
                          <a:latin typeface="Arial"/>
                          <a:ea typeface="Calibri"/>
                        </a:rPr>
                        <a:t> (</a:t>
                      </a:r>
                      <a:r>
                        <a:rPr lang="en-US" sz="2000" dirty="0" err="1" smtClean="0">
                          <a:effectLst/>
                          <a:latin typeface="Arial"/>
                          <a:ea typeface="Calibri"/>
                        </a:rPr>
                        <a:t>Lorgess</a:t>
                      </a:r>
                      <a:r>
                        <a:rPr lang="en-US" sz="2000" dirty="0" smtClean="0">
                          <a:effectLst/>
                          <a:latin typeface="+mn-lt"/>
                          <a:ea typeface="Calibri"/>
                        </a:rPr>
                        <a:t>®</a:t>
                      </a:r>
                      <a:r>
                        <a:rPr lang="en-US" sz="2000" dirty="0" smtClean="0">
                          <a:effectLst/>
                          <a:latin typeface="Arial"/>
                          <a:ea typeface="Calibri"/>
                        </a:rPr>
                        <a:t>) </a:t>
                      </a:r>
                      <a:r>
                        <a:rPr lang="en-US" sz="2000" dirty="0">
                          <a:effectLst/>
                          <a:latin typeface="Arial"/>
                          <a:ea typeface="Calibri"/>
                        </a:rPr>
                        <a:t>for treatment of obesity</a:t>
                      </a:r>
                    </a:p>
                  </a:txBody>
                  <a:tcPr marL="45720" marR="45720" marT="0" marB="0"/>
                </a:tc>
              </a:tr>
              <a:tr h="556260">
                <a:tc>
                  <a:txBody>
                    <a:bodyPr/>
                    <a:lstStyle/>
                    <a:p>
                      <a:pPr marL="0" marR="0" lvl="0" indent="0">
                        <a:spcBef>
                          <a:spcPts val="350"/>
                        </a:spcBef>
                        <a:spcAft>
                          <a:spcPts val="170"/>
                        </a:spcAft>
                        <a:buFont typeface="+mj-lt"/>
                        <a:buNone/>
                      </a:pPr>
                      <a:r>
                        <a:rPr lang="en-US" sz="2000" dirty="0">
                          <a:effectLst/>
                          <a:latin typeface="Arial"/>
                          <a:ea typeface="Calibri"/>
                        </a:rPr>
                        <a:t>Maestro vagus nerve block system for treatment of morbid obesity</a:t>
                      </a:r>
                    </a:p>
                  </a:txBody>
                  <a:tcPr marL="45720" marR="45720" marT="0" marB="0"/>
                </a:tc>
              </a:tr>
              <a:tr h="556260">
                <a:tc>
                  <a:txBody>
                    <a:bodyPr/>
                    <a:lstStyle/>
                    <a:p>
                      <a:pPr marL="0" marR="0" lvl="0" indent="0">
                        <a:spcBef>
                          <a:spcPts val="350"/>
                        </a:spcBef>
                        <a:spcAft>
                          <a:spcPts val="170"/>
                        </a:spcAft>
                        <a:buFont typeface="+mj-lt"/>
                        <a:buNone/>
                      </a:pPr>
                      <a:r>
                        <a:rPr lang="en-US" sz="2000" dirty="0">
                          <a:effectLst/>
                          <a:latin typeface="Arial"/>
                          <a:ea typeface="Calibri"/>
                        </a:rPr>
                        <a:t>Methionine </a:t>
                      </a:r>
                      <a:r>
                        <a:rPr lang="en-US" sz="2000" dirty="0" err="1">
                          <a:effectLst/>
                          <a:latin typeface="Arial"/>
                          <a:ea typeface="Calibri"/>
                        </a:rPr>
                        <a:t>aminopeptidase</a:t>
                      </a:r>
                      <a:r>
                        <a:rPr lang="en-US" sz="2000" dirty="0">
                          <a:effectLst/>
                          <a:latin typeface="Arial"/>
                          <a:ea typeface="Calibri"/>
                        </a:rPr>
                        <a:t> 2 inhibitor (ZGN-433) for treatment of obesity</a:t>
                      </a:r>
                    </a:p>
                  </a:txBody>
                  <a:tcPr marL="45720" marR="45720" marT="0" marB="0"/>
                </a:tc>
              </a:tr>
              <a:tr h="556260">
                <a:tc>
                  <a:txBody>
                    <a:bodyPr/>
                    <a:lstStyle/>
                    <a:p>
                      <a:pPr marL="0" marR="0" lvl="0" indent="0">
                        <a:spcBef>
                          <a:spcPts val="350"/>
                        </a:spcBef>
                        <a:spcAft>
                          <a:spcPts val="170"/>
                        </a:spcAft>
                        <a:buFont typeface="+mj-lt"/>
                        <a:buNone/>
                      </a:pPr>
                      <a:r>
                        <a:rPr lang="en-US" sz="2000" dirty="0">
                          <a:effectLst/>
                          <a:latin typeface="Arial"/>
                          <a:ea typeface="Calibri"/>
                        </a:rPr>
                        <a:t>Naltrexone and bupropion HCL (</a:t>
                      </a:r>
                      <a:r>
                        <a:rPr lang="en-US" sz="2000" dirty="0" err="1" smtClean="0">
                          <a:effectLst/>
                          <a:latin typeface="Arial"/>
                          <a:ea typeface="Calibri"/>
                        </a:rPr>
                        <a:t>Contrave</a:t>
                      </a:r>
                      <a:r>
                        <a:rPr lang="en-US" sz="2000" dirty="0" smtClean="0">
                          <a:effectLst/>
                          <a:latin typeface="+mn-lt"/>
                          <a:ea typeface="Calibri"/>
                        </a:rPr>
                        <a:t>®</a:t>
                      </a:r>
                      <a:r>
                        <a:rPr lang="en-US" sz="2000" dirty="0" smtClean="0">
                          <a:effectLst/>
                          <a:latin typeface="Arial"/>
                          <a:ea typeface="Calibri"/>
                        </a:rPr>
                        <a:t>) </a:t>
                      </a:r>
                      <a:r>
                        <a:rPr lang="en-US" sz="2000" dirty="0">
                          <a:effectLst/>
                          <a:latin typeface="Arial"/>
                          <a:ea typeface="Calibri"/>
                        </a:rPr>
                        <a:t>for treatment of obesity</a:t>
                      </a:r>
                    </a:p>
                  </a:txBody>
                  <a:tcPr marL="45720" marR="45720" marT="0" marB="0"/>
                </a:tc>
              </a:tr>
              <a:tr h="556260">
                <a:tc>
                  <a:txBody>
                    <a:bodyPr/>
                    <a:lstStyle/>
                    <a:p>
                      <a:pPr marL="0" marR="0" lvl="0" indent="0">
                        <a:spcBef>
                          <a:spcPts val="350"/>
                        </a:spcBef>
                        <a:spcAft>
                          <a:spcPts val="170"/>
                        </a:spcAft>
                        <a:buFont typeface="+mj-lt"/>
                        <a:buNone/>
                      </a:pPr>
                      <a:r>
                        <a:rPr lang="en-US" sz="2000" dirty="0" err="1">
                          <a:effectLst/>
                          <a:latin typeface="Arial"/>
                          <a:ea typeface="Calibri"/>
                        </a:rPr>
                        <a:t>Tesofensine</a:t>
                      </a:r>
                      <a:r>
                        <a:rPr lang="en-US" sz="2000" dirty="0">
                          <a:effectLst/>
                          <a:latin typeface="Arial"/>
                          <a:ea typeface="Calibri"/>
                        </a:rPr>
                        <a:t> for treatment of obesity</a:t>
                      </a:r>
                    </a:p>
                  </a:txBody>
                  <a:tcPr marL="45720" marR="45720" marT="0" marB="0"/>
                </a:tc>
              </a:tr>
            </a:tbl>
          </a:graphicData>
        </a:graphic>
      </p:graphicFrame>
      <p:sp>
        <p:nvSpPr>
          <p:cNvPr id="14" name="Title 13"/>
          <p:cNvSpPr>
            <a:spLocks noGrp="1"/>
          </p:cNvSpPr>
          <p:nvPr>
            <p:ph type="title" idx="10"/>
          </p:nvPr>
        </p:nvSpPr>
        <p:spPr>
          <a:xfrm>
            <a:off x="1447800" y="228600"/>
            <a:ext cx="7696200" cy="533400"/>
          </a:xfrm>
        </p:spPr>
        <p:txBody>
          <a:bodyPr/>
          <a:lstStyle/>
          <a:p>
            <a:r>
              <a:rPr lang="en-US" sz="3200" dirty="0" smtClean="0"/>
              <a:t>Potential High Impact Report: Obesity</a:t>
            </a:r>
            <a:endParaRPr lang="en-US" sz="3200" dirty="0"/>
          </a:p>
        </p:txBody>
      </p:sp>
    </p:spTree>
    <p:extLst>
      <p:ext uri="{BB962C8B-B14F-4D97-AF65-F5344CB8AC3E}">
        <p14:creationId xmlns="" xmlns:p14="http://schemas.microsoft.com/office/powerpoint/2010/main" val="32826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Obesity – Potential High Impact</a:t>
            </a:r>
            <a:endParaRPr lang="en-US" dirty="0"/>
          </a:p>
        </p:txBody>
      </p:sp>
      <p:sp>
        <p:nvSpPr>
          <p:cNvPr id="3" name="Content Placeholder 2"/>
          <p:cNvSpPr>
            <a:spLocks noGrp="1"/>
          </p:cNvSpPr>
          <p:nvPr>
            <p:ph idx="1"/>
          </p:nvPr>
        </p:nvSpPr>
        <p:spPr/>
        <p:txBody>
          <a:bodyPr/>
          <a:lstStyle/>
          <a:p>
            <a:r>
              <a:rPr lang="en-US" sz="2800" dirty="0" smtClean="0"/>
              <a:t>19 topics were in the system</a:t>
            </a:r>
          </a:p>
          <a:p>
            <a:r>
              <a:rPr lang="en-US" sz="2800" dirty="0" smtClean="0"/>
              <a:t>9 topics met eligibility criteria for high impact assessment and 6 – 8 sets of expert comments  were provided </a:t>
            </a:r>
          </a:p>
          <a:p>
            <a:r>
              <a:rPr lang="en-US" sz="2800" dirty="0" smtClean="0"/>
              <a:t>Experts thought 7 of the 9 had no potential for high impact at this time</a:t>
            </a:r>
          </a:p>
          <a:p>
            <a:r>
              <a:rPr lang="en-US" sz="2800" dirty="0" smtClean="0"/>
              <a:t>Phentermine/topiramate (</a:t>
            </a:r>
            <a:r>
              <a:rPr lang="en-US" sz="2800" dirty="0" err="1" smtClean="0"/>
              <a:t>Qnexa</a:t>
            </a:r>
            <a:r>
              <a:rPr lang="en-US" sz="2800" dirty="0" smtClean="0"/>
              <a:t>®): HIGH end of the high impact range</a:t>
            </a:r>
          </a:p>
          <a:p>
            <a:r>
              <a:rPr lang="en-US" sz="2800" dirty="0" err="1"/>
              <a:t>EndoBarrier</a:t>
            </a:r>
            <a:r>
              <a:rPr lang="en-US" sz="2800" dirty="0"/>
              <a:t> endoluminal sleeve for excess weight loss – LOW end of high impact range </a:t>
            </a:r>
          </a:p>
        </p:txBody>
      </p:sp>
    </p:spTree>
    <p:extLst>
      <p:ext uri="{BB962C8B-B14F-4D97-AF65-F5344CB8AC3E}">
        <p14:creationId xmlns="" xmlns:p14="http://schemas.microsoft.com/office/powerpoint/2010/main" val="948667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descr="This figure illustrates that topics in the system must be continuously updated and reassessed as new trial results beecome available, new indications are approved, and features change. Meanwhile leads for new topics continue to arrive, and interventions that had dropped off the radar reappear. Topics in the system may fall off because of negative trial results, failure to procure funding, negative decisions by FDA, failure to diffuse, new safety issues, or superior alternatives replace them. "/>
          <p:cNvGraphicFramePr>
            <a:graphicFrameLocks noChangeAspect="1"/>
          </p:cNvGraphicFramePr>
          <p:nvPr>
            <p:extLst>
              <p:ext uri="{D42A27DB-BD31-4B8C-83A1-F6EECF244321}">
                <p14:modId xmlns="" xmlns:p14="http://schemas.microsoft.com/office/powerpoint/2010/main" val="903704860"/>
              </p:ext>
            </p:extLst>
          </p:nvPr>
        </p:nvGraphicFramePr>
        <p:xfrm>
          <a:off x="990600" y="457200"/>
          <a:ext cx="7715250" cy="6172200"/>
        </p:xfrm>
        <a:graphic>
          <a:graphicData uri="http://schemas.openxmlformats.org/presentationml/2006/ole">
            <p:oleObj spid="_x0000_s6164" name="Visio" r:id="rId4" imgW="7034946" imgH="5596647" progId="">
              <p:embed/>
            </p:oleObj>
          </a:graphicData>
        </a:graphic>
      </p:graphicFrame>
    </p:spTree>
    <p:extLst>
      <p:ext uri="{BB962C8B-B14F-4D97-AF65-F5344CB8AC3E}">
        <p14:creationId xmlns="" xmlns:p14="http://schemas.microsoft.com/office/powerpoint/2010/main" val="38657821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descr="This bar graph illustrates the proportion of archiving reasons within each priority area.For priority areas 1 (arthritis), 2 (cancer), 4 (dementia), 5 (depression and other mental illness), 7 (diabetes), 8 (functional limitations), 9 (infectious diseases), and  10 (obesity), topics were most often archived because development had ceased. Either trials were stopped or failed to meet primary endpoints, the intervention was dropped from the manufacturer's pipeline for various reasons, or there was simply no sign of ongoing development. Pulmonary was the only area for which more than half of the identified interventions have already moved past our horizon scanning time frame of 2 years past diffusion. Experts providing comments on topics in the cardiovascular, developmental delays, and substance abuse priority areas and the cross-cutting interventions, thought that a significant percentage of the interventions were unlikely to have high impact in the future."/>
          <p:cNvGraphicFramePr>
            <a:graphicFrameLocks/>
          </p:cNvGraphicFramePr>
          <p:nvPr>
            <p:extLst>
              <p:ext uri="{D42A27DB-BD31-4B8C-83A1-F6EECF244321}">
                <p14:modId xmlns="" xmlns:p14="http://schemas.microsoft.com/office/powerpoint/2010/main" val="3551837312"/>
              </p:ext>
            </p:extLst>
          </p:nvPr>
        </p:nvGraphicFramePr>
        <p:xfrm>
          <a:off x="152400" y="1219200"/>
          <a:ext cx="8763000" cy="56388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1600200" y="228600"/>
            <a:ext cx="7543800" cy="914400"/>
          </a:xfrm>
        </p:spPr>
        <p:txBody>
          <a:bodyPr>
            <a:normAutofit/>
          </a:bodyPr>
          <a:lstStyle/>
          <a:p>
            <a:r>
              <a:rPr lang="en-US" sz="2800" dirty="0" smtClean="0"/>
              <a:t>Reasons for Archiving by Priority Area </a:t>
            </a:r>
            <a:r>
              <a:rPr lang="en-US" sz="3600" dirty="0" smtClean="0"/>
              <a:t/>
            </a:r>
            <a:br>
              <a:rPr lang="en-US" sz="3600" dirty="0" smtClean="0"/>
            </a:br>
            <a:r>
              <a:rPr lang="en-US" sz="2800" dirty="0" smtClean="0"/>
              <a:t>(as % of Archived Topics)</a:t>
            </a:r>
            <a:endParaRPr lang="en-US" sz="2800" dirty="0"/>
          </a:p>
        </p:txBody>
      </p:sp>
    </p:spTree>
    <p:extLst>
      <p:ext uri="{BB962C8B-B14F-4D97-AF65-F5344CB8AC3E}">
        <p14:creationId xmlns="" xmlns:p14="http://schemas.microsoft.com/office/powerpoint/2010/main" val="38855048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66800" y="457200"/>
            <a:ext cx="8229600" cy="563562"/>
          </a:xfrm>
        </p:spPr>
        <p:txBody>
          <a:bodyPr>
            <a:noAutofit/>
          </a:bodyPr>
          <a:lstStyle/>
          <a:p>
            <a:r>
              <a:rPr lang="en-US" sz="2800" dirty="0"/>
              <a:t>Reasons for Archiving by Priority Condition as Percentage of Topics in that Priority Condition</a:t>
            </a:r>
          </a:p>
        </p:txBody>
      </p:sp>
      <p:graphicFrame>
        <p:nvGraphicFramePr>
          <p:cNvPr id="4" name="Content Placeholder 3" descr="This figure illustrates the proportion of topics in each topic area that were archived for any of the following reasons: 1. Development stopped. 2. Negative FDA Decision. 3. Expert Comments. 4. Little uptake. 5. Diffused into practice for 2 years. 6. Not meeting horizon scanning criteria.&#10;There were no archived topics for priority areas 11 (peptic ulcer) or 12 (pregnancy and pre-term birth). Expert comments suggesting little potential for impact were most common in priority areas 3 (cardiovascular), 6 (developmental delays, autism, ADHD), 14 (substance abuse) and the cross-cutting topics. Abandoned development (e.g., manufacturer's decision, failed trials, financial reasons) was most common in priority areas 1 (arthritis), 2 (cancer), 4 (dementia), 5 (depression), 7 (diabetes), 8 (functional limitations), 9 (infectious diseases), 10 (obesity)."/>
          <p:cNvGraphicFramePr>
            <a:graphicFrameLocks noGrp="1"/>
          </p:cNvGraphicFramePr>
          <p:nvPr>
            <p:ph idx="1"/>
            <p:extLst>
              <p:ext uri="{D42A27DB-BD31-4B8C-83A1-F6EECF244321}">
                <p14:modId xmlns="" xmlns:p14="http://schemas.microsoft.com/office/powerpoint/2010/main" val="22874223"/>
              </p:ext>
            </p:extLst>
          </p:nvPr>
        </p:nvGraphicFramePr>
        <p:xfrm>
          <a:off x="29496" y="1143000"/>
          <a:ext cx="9114503" cy="574449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 Scanning Challenges</a:t>
            </a:r>
            <a:endParaRPr lang="en-US" dirty="0"/>
          </a:p>
        </p:txBody>
      </p:sp>
      <p:sp>
        <p:nvSpPr>
          <p:cNvPr id="3" name="Content Placeholder 2"/>
          <p:cNvSpPr>
            <a:spLocks noGrp="1"/>
          </p:cNvSpPr>
          <p:nvPr>
            <p:ph idx="1"/>
          </p:nvPr>
        </p:nvSpPr>
        <p:spPr/>
        <p:txBody>
          <a:bodyPr/>
          <a:lstStyle/>
          <a:p>
            <a:r>
              <a:rPr lang="en-US" sz="2800" dirty="0" smtClean="0"/>
              <a:t>Drinking from the fire hose: </a:t>
            </a:r>
          </a:p>
          <a:p>
            <a:pPr lvl="1"/>
            <a:r>
              <a:rPr lang="en-US" sz="2400" dirty="0" smtClean="0"/>
              <a:t>large volume of leads and topics</a:t>
            </a:r>
          </a:p>
          <a:p>
            <a:r>
              <a:rPr lang="en-US" sz="2800" dirty="0" smtClean="0"/>
              <a:t>Tracking developments on 1000 topics already in the system and updating across all outputs</a:t>
            </a:r>
          </a:p>
          <a:p>
            <a:r>
              <a:rPr lang="en-US" sz="2800" dirty="0" smtClean="0"/>
              <a:t>Fast pace of change</a:t>
            </a:r>
          </a:p>
          <a:p>
            <a:r>
              <a:rPr lang="en-US" sz="2800" dirty="0" smtClean="0"/>
              <a:t>Difficulty finding innovations in care delivery</a:t>
            </a:r>
          </a:p>
          <a:p>
            <a:r>
              <a:rPr lang="en-US" sz="2800" dirty="0" smtClean="0"/>
              <a:t>Difficulty getting broader input, including from patients and clinicians, given PWRA requirements</a:t>
            </a:r>
          </a:p>
          <a:p>
            <a:pPr marL="0" indent="0">
              <a:buNone/>
            </a:pPr>
            <a:endParaRPr lang="en-US" sz="2800" dirty="0"/>
          </a:p>
        </p:txBody>
      </p:sp>
    </p:spTree>
    <p:extLst>
      <p:ext uri="{BB962C8B-B14F-4D97-AF65-F5344CB8AC3E}">
        <p14:creationId xmlns="" xmlns:p14="http://schemas.microsoft.com/office/powerpoint/2010/main" val="26125354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dirty="0" smtClean="0"/>
              <a:t>Horizon Scanning Team</a:t>
            </a:r>
            <a:endParaRPr lang="en-US" dirty="0"/>
          </a:p>
        </p:txBody>
      </p:sp>
      <p:sp>
        <p:nvSpPr>
          <p:cNvPr id="3" name="Content Placeholder 2"/>
          <p:cNvSpPr>
            <a:spLocks noGrp="1"/>
          </p:cNvSpPr>
          <p:nvPr>
            <p:ph idx="1"/>
          </p:nvPr>
        </p:nvSpPr>
        <p:spPr>
          <a:xfrm>
            <a:off x="609600" y="1371600"/>
            <a:ext cx="7993063" cy="4800600"/>
          </a:xfrm>
        </p:spPr>
        <p:txBody>
          <a:bodyPr/>
          <a:lstStyle/>
          <a:p>
            <a:r>
              <a:rPr lang="en-US" sz="2800" dirty="0" smtClean="0"/>
              <a:t>AHRQ: Elise Berliner, COTR</a:t>
            </a:r>
          </a:p>
          <a:p>
            <a:r>
              <a:rPr lang="en-US" sz="2800" dirty="0" smtClean="0"/>
              <a:t>ECRI: </a:t>
            </a:r>
          </a:p>
          <a:p>
            <a:pPr lvl="1"/>
            <a:r>
              <a:rPr lang="en-US" sz="2400" dirty="0" smtClean="0"/>
              <a:t>Diane Robertson, Project Manager</a:t>
            </a:r>
          </a:p>
          <a:p>
            <a:pPr lvl="1"/>
            <a:r>
              <a:rPr lang="en-US" sz="2400" dirty="0" smtClean="0"/>
              <a:t>Randy Hulshizer, Content Team Leader</a:t>
            </a:r>
          </a:p>
          <a:p>
            <a:pPr lvl="1"/>
            <a:r>
              <a:rPr lang="en-US" sz="2400" dirty="0" smtClean="0"/>
              <a:t>Eileen Erinoff, Director, Information Center</a:t>
            </a:r>
          </a:p>
          <a:p>
            <a:pPr lvl="1"/>
            <a:r>
              <a:rPr lang="en-US" sz="2400" dirty="0" smtClean="0"/>
              <a:t>Jennifer DeLurio, Leads Manager</a:t>
            </a:r>
          </a:p>
          <a:p>
            <a:pPr lvl="1"/>
            <a:r>
              <a:rPr lang="en-US" sz="2400" dirty="0" smtClean="0"/>
              <a:t>Marna Sanders, and 11 more fabulous medical librarians, a.k.a. lead finders</a:t>
            </a:r>
          </a:p>
          <a:p>
            <a:pPr lvl="1"/>
            <a:r>
              <a:rPr lang="en-US" sz="2400" dirty="0" smtClean="0"/>
              <a:t>Brian Wilkinson, and </a:t>
            </a:r>
            <a:r>
              <a:rPr lang="en-US" sz="2400" dirty="0"/>
              <a:t>Abigail Dean </a:t>
            </a:r>
            <a:r>
              <a:rPr lang="en-US" sz="2400" dirty="0" smtClean="0"/>
              <a:t>- Senior Horizon Scanning Analysts</a:t>
            </a:r>
          </a:p>
          <a:p>
            <a:pPr lvl="1"/>
            <a:r>
              <a:rPr lang="en-US" sz="2400" dirty="0" smtClean="0"/>
              <a:t>Vladimir Cadet, Mike Leshinski, Marcus Lynch  - Horizon Scanning Analysts</a:t>
            </a:r>
          </a:p>
          <a:p>
            <a:pPr lvl="1"/>
            <a:r>
              <a:rPr lang="en-US" sz="2400" dirty="0" smtClean="0"/>
              <a:t>And many more helping hands!</a:t>
            </a:r>
          </a:p>
        </p:txBody>
      </p:sp>
    </p:spTree>
    <p:extLst>
      <p:ext uri="{BB962C8B-B14F-4D97-AF65-F5344CB8AC3E}">
        <p14:creationId xmlns="" xmlns:p14="http://schemas.microsoft.com/office/powerpoint/2010/main" val="20929438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7993063" cy="2895600"/>
          </a:xfrm>
        </p:spPr>
        <p:txBody>
          <a:bodyPr/>
          <a:lstStyle/>
          <a:p>
            <a:pPr marL="0" indent="0">
              <a:buNone/>
            </a:pPr>
            <a:r>
              <a:rPr lang="en-US" sz="4000" dirty="0"/>
              <a:t>"Everything that can be invented has been invented." </a:t>
            </a:r>
            <a:endParaRPr lang="en-US" sz="4000" dirty="0" smtClean="0"/>
          </a:p>
          <a:p>
            <a:pPr marL="974725" lvl="2" indent="0">
              <a:buNone/>
            </a:pPr>
            <a:r>
              <a:rPr lang="en-US" sz="3200" dirty="0" smtClean="0"/>
              <a:t>Charles H. </a:t>
            </a:r>
            <a:r>
              <a:rPr lang="en-US" sz="3200" dirty="0" err="1" smtClean="0"/>
              <a:t>Duell</a:t>
            </a:r>
            <a:r>
              <a:rPr lang="en-US" sz="3200" dirty="0" smtClean="0"/>
              <a:t>, Commissioner</a:t>
            </a:r>
            <a:r>
              <a:rPr lang="en-US" sz="3200" dirty="0"/>
              <a:t>, U.S. Office of Patents, </a:t>
            </a:r>
            <a:r>
              <a:rPr lang="en-US" sz="3200" dirty="0" smtClean="0"/>
              <a:t>1899</a:t>
            </a:r>
            <a:endParaRPr lang="en-US" sz="3200" dirty="0"/>
          </a:p>
        </p:txBody>
      </p:sp>
    </p:spTree>
    <p:extLst>
      <p:ext uri="{BB962C8B-B14F-4D97-AF65-F5344CB8AC3E}">
        <p14:creationId xmlns="" xmlns:p14="http://schemas.microsoft.com/office/powerpoint/2010/main" val="2418891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This cartoon depicts a fortune teller gazing into a crystal ball and predicting for a customer, &quot;A Starbucks will open on your block.&quo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05000" y="152400"/>
            <a:ext cx="5925264" cy="6705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96883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Scan the Horizon?</a:t>
            </a:r>
            <a:endParaRPr lang="en-US" dirty="0"/>
          </a:p>
        </p:txBody>
      </p:sp>
      <p:sp>
        <p:nvSpPr>
          <p:cNvPr id="3" name="Content Placeholder 2"/>
          <p:cNvSpPr>
            <a:spLocks noGrp="1"/>
          </p:cNvSpPr>
          <p:nvPr>
            <p:ph idx="1"/>
          </p:nvPr>
        </p:nvSpPr>
        <p:spPr>
          <a:xfrm>
            <a:off x="609600" y="1676400"/>
            <a:ext cx="7993063" cy="4953000"/>
          </a:xfrm>
        </p:spPr>
        <p:txBody>
          <a:bodyPr/>
          <a:lstStyle/>
          <a:p>
            <a:pPr marL="0" indent="0">
              <a:buNone/>
            </a:pPr>
            <a:r>
              <a:rPr lang="en-US" dirty="0"/>
              <a:t>“Horizon scanning aims to help break the element of surprise – shifting our focus earlier along the stages of change to allow proactive planning and decision making</a:t>
            </a:r>
            <a:r>
              <a:rPr lang="en-US" dirty="0" smtClean="0"/>
              <a:t>.</a:t>
            </a:r>
            <a:endParaRPr lang="en-US" dirty="0"/>
          </a:p>
          <a:p>
            <a:pPr marL="0" indent="0">
              <a:buNone/>
            </a:pPr>
            <a:endParaRPr lang="en-US" sz="2800" dirty="0" smtClean="0"/>
          </a:p>
          <a:p>
            <a:pPr marL="0" indent="0">
              <a:buNone/>
            </a:pPr>
            <a:r>
              <a:rPr lang="en-US" dirty="0"/>
              <a:t>Without horizon scanning, things seem to “come out of nowhere” but really they are just entering our consciousness at a late point in the stages of change</a:t>
            </a:r>
            <a:r>
              <a:rPr lang="en-US" dirty="0" smtClean="0"/>
              <a:t>.”</a:t>
            </a:r>
            <a:endParaRPr lang="en-US" dirty="0"/>
          </a:p>
          <a:p>
            <a:pPr marL="511175" lvl="1" indent="0">
              <a:buNone/>
            </a:pPr>
            <a:r>
              <a:rPr lang="en-US" sz="1800" dirty="0" smtClean="0"/>
              <a:t>― Jennifer DeLurio, Horizon Scanning Leads Manager</a:t>
            </a:r>
            <a:endParaRPr lang="en-US" sz="1800" dirty="0"/>
          </a:p>
        </p:txBody>
      </p:sp>
    </p:spTree>
    <p:extLst>
      <p:ext uri="{BB962C8B-B14F-4D97-AF65-F5344CB8AC3E}">
        <p14:creationId xmlns="" xmlns:p14="http://schemas.microsoft.com/office/powerpoint/2010/main" val="3570679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Effective Health Care Website page for Horizon Scanning Overview</a:t>
            </a:r>
          </a:p>
        </p:txBody>
      </p:sp>
      <p:sp>
        <p:nvSpPr>
          <p:cNvPr id="4099" name="Content Placeholder 2"/>
          <p:cNvSpPr>
            <a:spLocks noGrp="1"/>
          </p:cNvSpPr>
          <p:nvPr>
            <p:ph idx="1"/>
          </p:nvPr>
        </p:nvSpPr>
        <p:spPr/>
        <p:txBody>
          <a:bodyPr/>
          <a:lstStyle/>
          <a:p>
            <a:pPr eaLnBrk="1" hangingPunct="1"/>
            <a:r>
              <a:rPr lang="en-US" dirty="0" smtClean="0">
                <a:hlinkClick r:id="rId3"/>
              </a:rPr>
              <a:t>http://effectivehealthcare.ahrq.gov/search-for-guides-reviews-and-reports/?pageaction=displayproduct&amp;productID=881</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AHRQ </a:t>
            </a:r>
            <a:r>
              <a:rPr lang="en-US" dirty="0"/>
              <a:t>Healthcare Horizon Scanning System</a:t>
            </a:r>
          </a:p>
        </p:txBody>
      </p:sp>
      <p:sp>
        <p:nvSpPr>
          <p:cNvPr id="3" name="Content Placeholder 2"/>
          <p:cNvSpPr>
            <a:spLocks noGrp="1"/>
          </p:cNvSpPr>
          <p:nvPr>
            <p:ph idx="1"/>
          </p:nvPr>
        </p:nvSpPr>
        <p:spPr/>
        <p:txBody>
          <a:bodyPr/>
          <a:lstStyle/>
          <a:p>
            <a:r>
              <a:rPr lang="en-US" dirty="0" smtClean="0"/>
              <a:t>Range of interventions:</a:t>
            </a:r>
          </a:p>
          <a:p>
            <a:pPr lvl="1"/>
            <a:r>
              <a:rPr lang="en-US" dirty="0" smtClean="0"/>
              <a:t>Drugs, biologics, medical devices</a:t>
            </a:r>
          </a:p>
          <a:p>
            <a:pPr lvl="1"/>
            <a:r>
              <a:rPr lang="en-US" dirty="0" smtClean="0"/>
              <a:t>Procedures</a:t>
            </a:r>
          </a:p>
          <a:p>
            <a:pPr lvl="1"/>
            <a:r>
              <a:rPr lang="en-US" dirty="0" smtClean="0"/>
              <a:t>Screening and diagnostic tests, including imaging</a:t>
            </a:r>
          </a:p>
          <a:p>
            <a:pPr lvl="1"/>
            <a:r>
              <a:rPr lang="en-US" dirty="0" smtClean="0"/>
              <a:t>Behavioral health interventions</a:t>
            </a:r>
          </a:p>
          <a:p>
            <a:pPr lvl="1"/>
            <a:r>
              <a:rPr lang="en-US" dirty="0" smtClean="0"/>
              <a:t>Care delivery innovations</a:t>
            </a:r>
          </a:p>
          <a:p>
            <a:r>
              <a:rPr lang="en-US" dirty="0" smtClean="0"/>
              <a:t>Includes new uses of existing/diffused interventions</a:t>
            </a:r>
          </a:p>
        </p:txBody>
      </p:sp>
    </p:spTree>
    <p:extLst>
      <p:ext uri="{BB962C8B-B14F-4D97-AF65-F5344CB8AC3E}">
        <p14:creationId xmlns="" xmlns:p14="http://schemas.microsoft.com/office/powerpoint/2010/main" val="468218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0" y="457200"/>
            <a:ext cx="6697663" cy="876300"/>
          </a:xfrm>
        </p:spPr>
        <p:txBody>
          <a:bodyPr/>
          <a:lstStyle/>
          <a:p>
            <a:pPr>
              <a:defRPr/>
            </a:pPr>
            <a:r>
              <a:rPr lang="en-US" dirty="0" smtClean="0"/>
              <a:t>AHRQ Priority Conditions</a:t>
            </a:r>
            <a:endParaRPr lang="en-US" sz="4000" dirty="0"/>
          </a:p>
        </p:txBody>
      </p:sp>
      <p:sp>
        <p:nvSpPr>
          <p:cNvPr id="6" name="Content Placeholder 5"/>
          <p:cNvSpPr>
            <a:spLocks noGrp="1"/>
          </p:cNvSpPr>
          <p:nvPr>
            <p:ph idx="1"/>
          </p:nvPr>
        </p:nvSpPr>
        <p:spPr>
          <a:xfrm>
            <a:off x="152400" y="1524000"/>
            <a:ext cx="9144000" cy="5105400"/>
          </a:xfrm>
        </p:spPr>
        <p:txBody>
          <a:bodyPr/>
          <a:lstStyle/>
          <a:p>
            <a:pPr marL="514350" indent="-514350">
              <a:buFont typeface="+mj-lt"/>
              <a:buAutoNum type="arabicPeriod"/>
              <a:defRPr/>
            </a:pPr>
            <a:r>
              <a:rPr lang="en-US" sz="2800" dirty="0" smtClean="0">
                <a:effectLst>
                  <a:outerShdw blurRad="38100" dist="38100" dir="2700000" algn="tl">
                    <a:srgbClr val="000000">
                      <a:alpha val="43137"/>
                    </a:srgbClr>
                  </a:outerShdw>
                </a:effectLst>
              </a:rPr>
              <a:t>Arthritis and </a:t>
            </a:r>
            <a:r>
              <a:rPr lang="en-US" sz="2800" dirty="0" err="1" smtClean="0">
                <a:effectLst>
                  <a:outerShdw blurRad="38100" dist="38100" dir="2700000" algn="tl">
                    <a:srgbClr val="000000">
                      <a:alpha val="43137"/>
                    </a:srgbClr>
                  </a:outerShdw>
                </a:effectLst>
              </a:rPr>
              <a:t>nontraumatic</a:t>
            </a:r>
            <a:r>
              <a:rPr lang="en-US" sz="2800" dirty="0" smtClean="0">
                <a:effectLst>
                  <a:outerShdw blurRad="38100" dist="38100" dir="2700000" algn="tl">
                    <a:srgbClr val="000000">
                      <a:alpha val="43137"/>
                    </a:srgbClr>
                  </a:outerShdw>
                </a:effectLst>
              </a:rPr>
              <a:t> joint disease</a:t>
            </a:r>
          </a:p>
          <a:p>
            <a:pPr marL="514350" indent="-514350">
              <a:buFont typeface="+mj-lt"/>
              <a:buAutoNum type="arabicPeriod"/>
              <a:defRPr/>
            </a:pPr>
            <a:r>
              <a:rPr lang="en-US" sz="2800" dirty="0" smtClean="0">
                <a:effectLst>
                  <a:outerShdw blurRad="38100" dist="38100" dir="2700000" algn="tl">
                    <a:srgbClr val="000000">
                      <a:alpha val="43137"/>
                    </a:srgbClr>
                  </a:outerShdw>
                </a:effectLst>
              </a:rPr>
              <a:t>Cancer</a:t>
            </a:r>
          </a:p>
          <a:p>
            <a:pPr marL="514350" indent="-514350">
              <a:buFont typeface="+mj-lt"/>
              <a:buAutoNum type="arabicPeriod"/>
              <a:defRPr/>
            </a:pPr>
            <a:r>
              <a:rPr lang="en-US" sz="2800" dirty="0" smtClean="0">
                <a:effectLst>
                  <a:outerShdw blurRad="38100" dist="38100" dir="2700000" algn="tl">
                    <a:srgbClr val="000000">
                      <a:alpha val="43137"/>
                    </a:srgbClr>
                  </a:outerShdw>
                </a:effectLst>
              </a:rPr>
              <a:t>Cardiovascular disease</a:t>
            </a:r>
          </a:p>
          <a:p>
            <a:pPr marL="514350" indent="-514350">
              <a:buFont typeface="+mj-lt"/>
              <a:buAutoNum type="arabicPeriod"/>
              <a:defRPr/>
            </a:pPr>
            <a:r>
              <a:rPr lang="en-US" sz="2800" dirty="0" smtClean="0">
                <a:effectLst>
                  <a:outerShdw blurRad="38100" dist="38100" dir="2700000" algn="tl">
                    <a:srgbClr val="000000">
                      <a:alpha val="43137"/>
                    </a:srgbClr>
                  </a:outerShdw>
                </a:effectLst>
              </a:rPr>
              <a:t>Dementia (including Alzheimer’s)</a:t>
            </a:r>
          </a:p>
          <a:p>
            <a:pPr marL="514350" indent="-514350">
              <a:buFont typeface="+mj-lt"/>
              <a:buAutoNum type="arabicPeriod"/>
              <a:defRPr/>
            </a:pPr>
            <a:r>
              <a:rPr lang="en-US" sz="2800" dirty="0" smtClean="0">
                <a:effectLst>
                  <a:outerShdw blurRad="38100" dist="38100" dir="2700000" algn="tl">
                    <a:srgbClr val="000000">
                      <a:alpha val="43137"/>
                    </a:srgbClr>
                  </a:outerShdw>
                </a:effectLst>
              </a:rPr>
              <a:t>Depression and other mental health disorders</a:t>
            </a:r>
          </a:p>
          <a:p>
            <a:pPr marL="514350" indent="-514350">
              <a:buFont typeface="+mj-lt"/>
              <a:buAutoNum type="arabicPeriod"/>
              <a:defRPr/>
            </a:pPr>
            <a:r>
              <a:rPr lang="en-US" sz="2800" dirty="0" smtClean="0">
                <a:effectLst>
                  <a:outerShdw blurRad="38100" dist="38100" dir="2700000" algn="tl">
                    <a:srgbClr val="000000">
                      <a:alpha val="43137"/>
                    </a:srgbClr>
                  </a:outerShdw>
                </a:effectLst>
              </a:rPr>
              <a:t>Developmental delays, attention-deficit hyperactivity disorder &amp; autism </a:t>
            </a:r>
          </a:p>
          <a:p>
            <a:pPr marL="514350" indent="-514350">
              <a:buFont typeface="+mj-lt"/>
              <a:buAutoNum type="arabicPeriod"/>
              <a:defRPr/>
            </a:pPr>
            <a:r>
              <a:rPr lang="en-US" sz="2800" dirty="0" smtClean="0">
                <a:effectLst>
                  <a:outerShdw blurRad="38100" dist="38100" dir="2700000" algn="tl">
                    <a:srgbClr val="000000">
                      <a:alpha val="43137"/>
                    </a:srgbClr>
                  </a:outerShdw>
                </a:effectLst>
              </a:rPr>
              <a:t>Diabetes mellitus</a:t>
            </a:r>
            <a:endParaRPr lang="en-US" sz="2800"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4081649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0" y="381000"/>
            <a:ext cx="7467600" cy="723900"/>
          </a:xfrm>
        </p:spPr>
        <p:txBody>
          <a:bodyPr/>
          <a:lstStyle/>
          <a:p>
            <a:pPr>
              <a:defRPr/>
            </a:pPr>
            <a:r>
              <a:rPr lang="en-US" sz="3200" dirty="0" smtClean="0"/>
              <a:t>AHRQ Priority Conditions, continued</a:t>
            </a:r>
            <a:endParaRPr lang="en-US" sz="3200" dirty="0"/>
          </a:p>
        </p:txBody>
      </p:sp>
      <p:sp>
        <p:nvSpPr>
          <p:cNvPr id="6" name="Content Placeholder 5"/>
          <p:cNvSpPr>
            <a:spLocks noGrp="1"/>
          </p:cNvSpPr>
          <p:nvPr>
            <p:ph idx="1"/>
          </p:nvPr>
        </p:nvSpPr>
        <p:spPr>
          <a:xfrm>
            <a:off x="152400" y="1524000"/>
            <a:ext cx="9144000" cy="5105400"/>
          </a:xfrm>
        </p:spPr>
        <p:txBody>
          <a:bodyPr/>
          <a:lstStyle/>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Functional limitations and disability</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Infectious disease, including HIV/AIDS</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Obesity</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Peptic ulcer disease and dyspepsia</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Pregnancy, including preterm birth</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Pulmonary disease/asthma</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Substance abuse</a:t>
            </a:r>
          </a:p>
          <a:p>
            <a:pPr marL="514350" indent="-514350">
              <a:buFont typeface="+mj-lt"/>
              <a:buAutoNum type="arabicPeriod" startAt="8"/>
              <a:defRPr/>
            </a:pPr>
            <a:r>
              <a:rPr lang="en-US" sz="2800" dirty="0" smtClean="0">
                <a:effectLst>
                  <a:outerShdw blurRad="38100" dist="38100" dir="2700000" algn="tl">
                    <a:srgbClr val="000000">
                      <a:alpha val="43137"/>
                    </a:srgbClr>
                  </a:outerShdw>
                </a:effectLst>
              </a:rPr>
              <a:t>(Cross-cutting topics)</a:t>
            </a:r>
            <a:endParaRPr lang="en-US" sz="2800"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255983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6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6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1332</TotalTime>
  <Words>1806</Words>
  <Application>Microsoft Office PowerPoint</Application>
  <PresentationFormat>On-screen Show (4:3)</PresentationFormat>
  <Paragraphs>262</Paragraphs>
  <Slides>37</Slides>
  <Notes>36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0" baseType="lpstr">
      <vt:lpstr>AHRQ March 2005</vt:lpstr>
      <vt:lpstr>Photo Editor Photo</vt:lpstr>
      <vt:lpstr>Visio</vt:lpstr>
      <vt:lpstr> Methods and Early Results from AHRQ’s Healthcare Horizon Scanning System</vt:lpstr>
      <vt:lpstr>AHRQ Healthcare Horizon Scanning System</vt:lpstr>
      <vt:lpstr>AHRQ Healthcare Horizon Scanning System</vt:lpstr>
      <vt:lpstr>Slide 4</vt:lpstr>
      <vt:lpstr>Why Scan the Horizon?</vt:lpstr>
      <vt:lpstr>Effective Health Care Website page for Horizon Scanning Overview</vt:lpstr>
      <vt:lpstr>AHRQ Healthcare Horizon Scanning System</vt:lpstr>
      <vt:lpstr>AHRQ Priority Conditions</vt:lpstr>
      <vt:lpstr>AHRQ Priority Conditions, continued</vt:lpstr>
      <vt:lpstr>Stages of Horizon Scanning</vt:lpstr>
      <vt:lpstr>Stages of Horizon Scanning, continued</vt:lpstr>
      <vt:lpstr>AHRQ Healthcare Horizon Scanning System: Identified Users</vt:lpstr>
      <vt:lpstr>AHRQ Horizon Scanning Timeframe</vt:lpstr>
      <vt:lpstr>AHRQ Healthcare Horizon Scanning and Identification of Interventions</vt:lpstr>
      <vt:lpstr>AHRQ Horizon Scanning: Filtering and Prioritization</vt:lpstr>
      <vt:lpstr>Assessing High Priority Topics</vt:lpstr>
      <vt:lpstr>Horizon Scanning: Assessing Potential for Impact</vt:lpstr>
      <vt:lpstr>Slide 18</vt:lpstr>
      <vt:lpstr>AHRQ Healthcare Horizon Scanning System - Outputs</vt:lpstr>
      <vt:lpstr>AHRQ Horizon Scanning Status Reports</vt:lpstr>
      <vt:lpstr>AHRQ Horizon Scanning Status Reports</vt:lpstr>
      <vt:lpstr>Slide 22</vt:lpstr>
      <vt:lpstr>Horizon Scanning: Assessing Potential for Impact</vt:lpstr>
      <vt:lpstr>Input on Potential for Impact</vt:lpstr>
      <vt:lpstr>Input on Potential for Impact</vt:lpstr>
      <vt:lpstr>Horizon Scanning: Assessing Potential for Impact</vt:lpstr>
      <vt:lpstr>Sample Potential High Impact Report: Priority Condition 9 – Infectious Diseases June 2012</vt:lpstr>
      <vt:lpstr>Sample Topics Selected for Potential High Impact Report</vt:lpstr>
      <vt:lpstr>Sample Topics Selected for Potential High Impact Report, continued</vt:lpstr>
      <vt:lpstr>Potential High Impact Report: Obesity</vt:lpstr>
      <vt:lpstr>Obesity – Potential High Impact</vt:lpstr>
      <vt:lpstr>Slide 32</vt:lpstr>
      <vt:lpstr>Reasons for Archiving by Priority Area  (as % of Archived Topics)</vt:lpstr>
      <vt:lpstr>Reasons for Archiving by Priority Condition as Percentage of Topics in that Priority Condition</vt:lpstr>
      <vt:lpstr>Horizon Scanning Challenges</vt:lpstr>
      <vt:lpstr>Horizon Scanning Team</vt:lpstr>
      <vt:lpstr>Slide 37</vt:lpstr>
    </vt:vector>
  </TitlesOfParts>
  <Company>ECRI Institute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kschoelles</dc:creator>
  <cp:lastModifiedBy>DHHS</cp:lastModifiedBy>
  <cp:revision>85</cp:revision>
  <dcterms:created xsi:type="dcterms:W3CDTF">2012-07-26T17:37:49Z</dcterms:created>
  <dcterms:modified xsi:type="dcterms:W3CDTF">2012-10-18T15:06:07Z</dcterms:modified>
</cp:coreProperties>
</file>